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82" r:id="rId4"/>
    <p:sldId id="279" r:id="rId5"/>
    <p:sldId id="281" r:id="rId6"/>
    <p:sldId id="278" r:id="rId7"/>
    <p:sldId id="283" r:id="rId8"/>
    <p:sldId id="258" r:id="rId9"/>
    <p:sldId id="304" r:id="rId10"/>
    <p:sldId id="287" r:id="rId11"/>
    <p:sldId id="288" r:id="rId12"/>
    <p:sldId id="285" r:id="rId13"/>
    <p:sldId id="289" r:id="rId14"/>
    <p:sldId id="290" r:id="rId15"/>
    <p:sldId id="292" r:id="rId16"/>
    <p:sldId id="293" r:id="rId17"/>
    <p:sldId id="284" r:id="rId18"/>
    <p:sldId id="303" r:id="rId19"/>
    <p:sldId id="294" r:id="rId20"/>
    <p:sldId id="295" r:id="rId21"/>
    <p:sldId id="296" r:id="rId22"/>
    <p:sldId id="298" r:id="rId23"/>
    <p:sldId id="299" r:id="rId24"/>
    <p:sldId id="297" r:id="rId25"/>
    <p:sldId id="300" r:id="rId26"/>
    <p:sldId id="301" r:id="rId27"/>
    <p:sldId id="302" r:id="rId28"/>
    <p:sldId id="261" r:id="rId29"/>
    <p:sldId id="310" r:id="rId30"/>
    <p:sldId id="260" r:id="rId31"/>
    <p:sldId id="262" r:id="rId32"/>
    <p:sldId id="267" r:id="rId33"/>
    <p:sldId id="263" r:id="rId34"/>
    <p:sldId id="264" r:id="rId35"/>
    <p:sldId id="265" r:id="rId36"/>
    <p:sldId id="266" r:id="rId37"/>
    <p:sldId id="268" r:id="rId38"/>
    <p:sldId id="269" r:id="rId39"/>
    <p:sldId id="305" r:id="rId40"/>
    <p:sldId id="315" r:id="rId41"/>
    <p:sldId id="314" r:id="rId42"/>
    <p:sldId id="306" r:id="rId43"/>
    <p:sldId id="307" r:id="rId44"/>
    <p:sldId id="308" r:id="rId45"/>
    <p:sldId id="270" r:id="rId46"/>
    <p:sldId id="271" r:id="rId47"/>
    <p:sldId id="272" r:id="rId48"/>
    <p:sldId id="273" r:id="rId49"/>
    <p:sldId id="309" r:id="rId50"/>
    <p:sldId id="311" r:id="rId51"/>
    <p:sldId id="313" r:id="rId52"/>
    <p:sldId id="312" r:id="rId53"/>
    <p:sldId id="275" r:id="rId54"/>
    <p:sldId id="276" r:id="rId55"/>
    <p:sldId id="316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9E438-C826-4F2F-AA2D-6A0D56830F88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140E7-2FC6-4A1C-8383-66C2256783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2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B55E3-5B43-466B-9181-3E65D3CD1271}" type="slidenum">
              <a:rPr lang="en-US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B55E3-5B43-466B-9181-3E65D3CD1271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29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4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9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3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20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5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81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56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0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80D3-E887-470B-B2F5-63E5EF5C91FD}" type="datetimeFigureOut">
              <a:rPr lang="cs-CZ" smtClean="0"/>
              <a:t>22.12.2020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2BFDF-9A05-4E4E-96EF-77FB89A374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03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6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Heterogeneous catalysis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Lecture 5</a:t>
            </a:r>
          </a:p>
          <a:p>
            <a:r>
              <a:rPr lang="cs-CZ" dirty="0" smtClean="0"/>
              <a:t>Catalysts characterization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1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X-ray photoelectron spectroscopy (XPS)</a:t>
            </a:r>
            <a:endParaRPr lang="cs-CZ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48201" y="1373337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Oxidation state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07704" y="4437112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02660" y="4653136"/>
            <a:ext cx="2634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Binding energy [eV]</a:t>
            </a:r>
          </a:p>
        </p:txBody>
      </p:sp>
      <p:sp>
        <p:nvSpPr>
          <p:cNvPr id="8" name="Rectangle 7"/>
          <p:cNvSpPr/>
          <p:nvPr/>
        </p:nvSpPr>
        <p:spPr>
          <a:xfrm>
            <a:off x="6562160" y="443711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8443" y="4437112"/>
            <a:ext cx="80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3968" y="2247255"/>
            <a:ext cx="452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C</a:t>
            </a:r>
            <a:r>
              <a:rPr lang="cs-CZ" sz="2400" baseline="30000" dirty="0" smtClean="0"/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3968" y="2564904"/>
            <a:ext cx="399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C</a:t>
            </a:r>
            <a:r>
              <a:rPr lang="cs-CZ" sz="2400" baseline="30000" dirty="0" smtClean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0900" y="2823319"/>
            <a:ext cx="450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B050"/>
                </a:solidFill>
              </a:rPr>
              <a:t>C</a:t>
            </a:r>
            <a:r>
              <a:rPr lang="cs-CZ" sz="2400" baseline="30000" dirty="0" smtClean="0">
                <a:solidFill>
                  <a:srgbClr val="00B050"/>
                </a:solidFill>
              </a:rPr>
              <a:t>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5962" y="3111351"/>
            <a:ext cx="502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C</a:t>
            </a:r>
            <a:r>
              <a:rPr lang="cs-CZ" sz="2400" baseline="30000" dirty="0" smtClean="0">
                <a:solidFill>
                  <a:srgbClr val="0070C0"/>
                </a:solidFill>
              </a:rPr>
              <a:t>III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3968" y="3399383"/>
            <a:ext cx="516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7030A0"/>
                </a:solidFill>
              </a:rPr>
              <a:t>C</a:t>
            </a:r>
            <a:r>
              <a:rPr lang="cs-CZ" sz="2400" baseline="30000" dirty="0" smtClean="0">
                <a:solidFill>
                  <a:srgbClr val="7030A0"/>
                </a:solidFill>
              </a:rPr>
              <a:t>IV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4048" y="2592030"/>
            <a:ext cx="42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dirty="0" smtClean="0">
                <a:solidFill>
                  <a:srgbClr val="0070C0"/>
                </a:solidFill>
              </a:rPr>
              <a:t>?</a:t>
            </a:r>
            <a:endParaRPr lang="cs-CZ" sz="4000" baseline="30000" dirty="0" smtClean="0">
              <a:solidFill>
                <a:srgbClr val="0070C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3528" y="5589240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Who will hold its electrons more powerfully? C</a:t>
            </a:r>
            <a:r>
              <a:rPr lang="cs-CZ" sz="2400" baseline="30000" dirty="0" smtClean="0"/>
              <a:t>0</a:t>
            </a:r>
            <a:r>
              <a:rPr lang="cs-CZ" sz="2400" dirty="0" smtClean="0"/>
              <a:t> or C</a:t>
            </a:r>
            <a:r>
              <a:rPr lang="cs-CZ" sz="2400" baseline="30000" dirty="0" smtClean="0"/>
              <a:t>IV</a:t>
            </a:r>
            <a:r>
              <a:rPr lang="cs-CZ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41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X-ray photoelectron spectroscopy (XPS)</a:t>
            </a:r>
            <a:endParaRPr lang="cs-CZ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48201" y="1373337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Oxidation state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07704" y="4437112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02660" y="4653136"/>
            <a:ext cx="2634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Binding energy [eV]</a:t>
            </a:r>
          </a:p>
        </p:txBody>
      </p:sp>
      <p:sp>
        <p:nvSpPr>
          <p:cNvPr id="8" name="Rectangle 7"/>
          <p:cNvSpPr/>
          <p:nvPr/>
        </p:nvSpPr>
        <p:spPr>
          <a:xfrm>
            <a:off x="6562160" y="443711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1458443" y="4437112"/>
            <a:ext cx="80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3968" y="2247255"/>
            <a:ext cx="452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C</a:t>
            </a:r>
            <a:r>
              <a:rPr lang="cs-CZ" sz="2400" baseline="30000" dirty="0" smtClean="0"/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11960" y="2564904"/>
            <a:ext cx="399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C</a:t>
            </a:r>
            <a:r>
              <a:rPr lang="cs-CZ" sz="2400" baseline="30000" dirty="0" smtClean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9952" y="2823319"/>
            <a:ext cx="450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B050"/>
                </a:solidFill>
              </a:rPr>
              <a:t>C</a:t>
            </a:r>
            <a:r>
              <a:rPr lang="cs-CZ" sz="2400" baseline="30000" dirty="0" smtClean="0">
                <a:solidFill>
                  <a:srgbClr val="00B050"/>
                </a:solidFill>
              </a:rPr>
              <a:t>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7944" y="3111351"/>
            <a:ext cx="502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C</a:t>
            </a:r>
            <a:r>
              <a:rPr lang="cs-CZ" sz="2400" baseline="30000" dirty="0" smtClean="0">
                <a:solidFill>
                  <a:srgbClr val="0070C0"/>
                </a:solidFill>
              </a:rPr>
              <a:t>III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5936" y="3399383"/>
            <a:ext cx="516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7030A0"/>
                </a:solidFill>
              </a:rPr>
              <a:t>C</a:t>
            </a:r>
            <a:r>
              <a:rPr lang="cs-CZ" sz="2400" baseline="30000" dirty="0" smtClean="0">
                <a:solidFill>
                  <a:srgbClr val="7030A0"/>
                </a:solidFill>
              </a:rPr>
              <a:t>IV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3528" y="5301208"/>
            <a:ext cx="84969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Why do we talk about carbon?</a:t>
            </a:r>
          </a:p>
          <a:p>
            <a:r>
              <a:rPr lang="cs-CZ" sz="2400" b="1" dirty="0" smtClean="0"/>
              <a:t>Surface of each sample</a:t>
            </a:r>
            <a:r>
              <a:rPr lang="cs-CZ" sz="2400" dirty="0" smtClean="0"/>
              <a:t> contains some carbon impurities = </a:t>
            </a:r>
            <a:r>
              <a:rPr lang="cs-CZ" sz="2400" b="1" dirty="0" smtClean="0"/>
              <a:t>Adventitious carbon</a:t>
            </a:r>
            <a:r>
              <a:rPr lang="cs-CZ" sz="2400" dirty="0" smtClean="0"/>
              <a:t> = </a:t>
            </a:r>
            <a:r>
              <a:rPr lang="cs-CZ" sz="2400" b="1" dirty="0" smtClean="0"/>
              <a:t>calibration of BE</a:t>
            </a:r>
          </a:p>
        </p:txBody>
      </p:sp>
    </p:spTree>
    <p:extLst>
      <p:ext uri="{BB962C8B-B14F-4D97-AF65-F5344CB8AC3E}">
        <p14:creationId xmlns:p14="http://schemas.microsoft.com/office/powerpoint/2010/main" val="13087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X-ray photoelectron spectroscopy (XPS)</a:t>
            </a:r>
            <a:endParaRPr lang="cs-CZ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36" y="141277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Oxidation state</a:t>
            </a:r>
          </a:p>
        </p:txBody>
      </p:sp>
      <p:pic>
        <p:nvPicPr>
          <p:cNvPr id="4098" name="Picture 2" descr="Výsledek obrázku pro c 1s xps spect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63"/>
          <a:stretch/>
        </p:blipFill>
        <p:spPr bwMode="auto">
          <a:xfrm>
            <a:off x="1933457" y="2204864"/>
            <a:ext cx="494279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9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X-ray photoelectron spectroscopy (XPS)</a:t>
            </a:r>
            <a:endParaRPr lang="cs-CZ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36" y="141277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Similar consideration: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523402"/>
              </p:ext>
            </p:extLst>
          </p:nvPr>
        </p:nvGraphicFramePr>
        <p:xfrm>
          <a:off x="251520" y="2492896"/>
          <a:ext cx="4392488" cy="3380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Graph" r:id="rId3" imgW="4753179" imgH="3663445" progId="Origin50.Graph">
                  <p:embed/>
                </p:oleObj>
              </mc:Choice>
              <mc:Fallback>
                <p:oleObj name="Graph" r:id="rId3" imgW="4753179" imgH="366344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492896"/>
                        <a:ext cx="4392488" cy="3380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789251"/>
              </p:ext>
            </p:extLst>
          </p:nvPr>
        </p:nvGraphicFramePr>
        <p:xfrm>
          <a:off x="4538046" y="2420888"/>
          <a:ext cx="4660023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Graph" r:id="rId5" imgW="2415205" imgH="1865376" progId="Origin50.Graph">
                  <p:embed/>
                </p:oleObj>
              </mc:Choice>
              <mc:Fallback>
                <p:oleObj name="Graph" r:id="rId5" imgW="2415205" imgH="1865376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046" y="2420888"/>
                        <a:ext cx="4660023" cy="36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02904" y="2060848"/>
            <a:ext cx="1860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SiO</a:t>
            </a:r>
            <a:r>
              <a:rPr lang="cs-CZ" sz="2400" baseline="-25000" dirty="0" smtClean="0"/>
              <a:t>4</a:t>
            </a:r>
            <a:r>
              <a:rPr lang="cs-CZ" sz="2400" dirty="0" smtClean="0"/>
              <a:t> vs. CSiO</a:t>
            </a:r>
            <a:r>
              <a:rPr lang="cs-CZ" sz="2400" baseline="-25000" dirty="0" smtClean="0"/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15889" y="2060848"/>
            <a:ext cx="3697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Ta(OSi)</a:t>
            </a:r>
            <a:r>
              <a:rPr lang="cs-CZ" sz="2400" baseline="-25000" dirty="0" smtClean="0"/>
              <a:t>x</a:t>
            </a:r>
            <a:r>
              <a:rPr lang="cs-CZ" sz="2400" dirty="0" smtClean="0"/>
              <a:t>(OTa)</a:t>
            </a:r>
            <a:r>
              <a:rPr lang="cs-CZ" sz="2400" baseline="-25000" dirty="0" smtClean="0"/>
              <a:t>6-x</a:t>
            </a:r>
            <a:r>
              <a:rPr lang="cs-CZ" sz="2400" dirty="0" smtClean="0"/>
              <a:t> vs. Ta(OTa)</a:t>
            </a:r>
            <a:r>
              <a:rPr lang="cs-CZ" sz="2400" baseline="-25000" dirty="0" smtClean="0"/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00348" y="5919663"/>
            <a:ext cx="2969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Electronegativity (O) =</a:t>
            </a:r>
          </a:p>
          <a:p>
            <a:pPr algn="ctr"/>
            <a:r>
              <a:rPr lang="cs-CZ" sz="2400" dirty="0" smtClean="0"/>
              <a:t>Electronegativity (C) =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52721" y="5910371"/>
            <a:ext cx="31014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Electronegativity (Si) =</a:t>
            </a:r>
          </a:p>
          <a:p>
            <a:pPr algn="ctr"/>
            <a:r>
              <a:rPr lang="cs-CZ" sz="2400" dirty="0" smtClean="0"/>
              <a:t>Electronegativity (Ta) = </a:t>
            </a:r>
          </a:p>
        </p:txBody>
      </p:sp>
    </p:spTree>
    <p:extLst>
      <p:ext uri="{BB962C8B-B14F-4D97-AF65-F5344CB8AC3E}">
        <p14:creationId xmlns:p14="http://schemas.microsoft.com/office/powerpoint/2010/main" val="30195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X-ray photoelectron spectroscopy (XPS)</a:t>
            </a:r>
            <a:endParaRPr lang="cs-CZ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36" y="1412776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Spin-orbital interaction and other electron interactions lead to additional features in XP spectra characteristic for</a:t>
            </a:r>
            <a:endParaRPr lang="cs-CZ" sz="1600" dirty="0"/>
          </a:p>
          <a:p>
            <a:pPr lvl="1"/>
            <a:r>
              <a:rPr lang="cs-CZ" sz="2000" dirty="0" smtClean="0"/>
              <a:t>Oxidation states</a:t>
            </a:r>
          </a:p>
          <a:p>
            <a:pPr lvl="1"/>
            <a:r>
              <a:rPr lang="cs-CZ" sz="2000" dirty="0" smtClean="0"/>
              <a:t>Groups</a:t>
            </a:r>
          </a:p>
          <a:p>
            <a:pPr lvl="1"/>
            <a:r>
              <a:rPr lang="cs-CZ" sz="2000" dirty="0" smtClean="0"/>
              <a:t>…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033792"/>
              </p:ext>
            </p:extLst>
          </p:nvPr>
        </p:nvGraphicFramePr>
        <p:xfrm>
          <a:off x="1194437" y="3107883"/>
          <a:ext cx="6377437" cy="375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Graph" r:id="rId3" imgW="7200000" imgH="4320000" progId="Origin50.Graph">
                  <p:embed/>
                </p:oleObj>
              </mc:Choice>
              <mc:Fallback>
                <p:oleObj name="Graph" r:id="rId3" imgW="7200000" imgH="43200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437" y="3107883"/>
                        <a:ext cx="6377437" cy="3750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25037" y="3255367"/>
            <a:ext cx="3116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Characteristic for Mn</a:t>
            </a:r>
            <a:r>
              <a:rPr lang="cs-CZ" sz="24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2+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88024" y="3717032"/>
            <a:ext cx="576064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X-ray photoelectron spectroscopy (XPS)</a:t>
            </a:r>
            <a:endParaRPr lang="cs-CZ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5536" y="1412776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Spin-orbital interaction and other electron interactions lead to additional features in XP spectra characteristic for</a:t>
            </a:r>
            <a:endParaRPr lang="cs-CZ" sz="1600" dirty="0"/>
          </a:p>
          <a:p>
            <a:pPr lvl="1"/>
            <a:r>
              <a:rPr lang="cs-CZ" sz="2000" dirty="0" smtClean="0"/>
              <a:t>Oxidation states</a:t>
            </a:r>
          </a:p>
          <a:p>
            <a:pPr lvl="1"/>
            <a:r>
              <a:rPr lang="cs-CZ" sz="2000" dirty="0" smtClean="0"/>
              <a:t>Groups</a:t>
            </a:r>
          </a:p>
          <a:p>
            <a:pPr lvl="1"/>
            <a:r>
              <a:rPr lang="cs-CZ" sz="2000" dirty="0" smtClean="0"/>
              <a:t>…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683568" y="3429000"/>
            <a:ext cx="2382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Characteristic for </a:t>
            </a:r>
          </a:p>
          <a:p>
            <a:pPr algn="ctr"/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aromatic carbon</a:t>
            </a:r>
            <a:endParaRPr lang="cs-CZ" sz="2400" baseline="30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83768" y="4221088"/>
            <a:ext cx="216024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612142"/>
              </p:ext>
            </p:extLst>
          </p:nvPr>
        </p:nvGraphicFramePr>
        <p:xfrm>
          <a:off x="3059832" y="3081687"/>
          <a:ext cx="4762500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Graph" r:id="rId3" imgW="4753179" imgH="3663445" progId="Origin50.Graph">
                  <p:embed/>
                </p:oleObj>
              </mc:Choice>
              <mc:Fallback>
                <p:oleObj name="Graph" r:id="rId3" imgW="4753179" imgH="366344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081687"/>
                        <a:ext cx="4762500" cy="366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5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62" y="865188"/>
            <a:ext cx="5045521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2800" dirty="0"/>
              <a:t>Photoelectron spectroscopy:</a:t>
            </a:r>
          </a:p>
          <a:p>
            <a:pPr marL="685800" lvl="1" indent="-344488"/>
            <a:r>
              <a:rPr lang="en-US" sz="2800" dirty="0"/>
              <a:t>UV: </a:t>
            </a:r>
            <a:r>
              <a:rPr lang="en-US" sz="2800" dirty="0">
                <a:solidFill>
                  <a:srgbClr val="00FF00"/>
                </a:solidFill>
              </a:rPr>
              <a:t>valence shell </a:t>
            </a:r>
            <a:r>
              <a:rPr lang="en-US" sz="2800" dirty="0" smtClean="0">
                <a:solidFill>
                  <a:srgbClr val="00FF00"/>
                </a:solidFill>
              </a:rPr>
              <a:t>ionizations</a:t>
            </a:r>
            <a:endParaRPr lang="cs-CZ" sz="2800" dirty="0" smtClean="0">
              <a:solidFill>
                <a:srgbClr val="00FF00"/>
              </a:solidFill>
            </a:endParaRPr>
          </a:p>
          <a:p>
            <a:pPr marL="685800" lvl="1" indent="-344488"/>
            <a:r>
              <a:rPr lang="cs-CZ" sz="2800" dirty="0">
                <a:solidFill>
                  <a:srgbClr val="00FF00"/>
                </a:solidFill>
              </a:rPr>
              <a:t> </a:t>
            </a:r>
            <a:endParaRPr lang="en-US" sz="2800" b="1" dirty="0"/>
          </a:p>
          <a:p>
            <a:pPr marL="685800" lvl="1" indent="-344488"/>
            <a:r>
              <a:rPr lang="en-US" sz="2800" dirty="0"/>
              <a:t>X-ray: </a:t>
            </a:r>
            <a:r>
              <a:rPr lang="en-US" sz="2800" dirty="0">
                <a:solidFill>
                  <a:srgbClr val="FF00FF"/>
                </a:solidFill>
              </a:rPr>
              <a:t>core electron </a:t>
            </a:r>
            <a:r>
              <a:rPr lang="en-US" sz="2800" dirty="0" smtClean="0">
                <a:solidFill>
                  <a:srgbClr val="FF00FF"/>
                </a:solidFill>
              </a:rPr>
              <a:t>ionizations</a:t>
            </a:r>
            <a:r>
              <a:rPr lang="cs-CZ" sz="2800" dirty="0" smtClean="0">
                <a:solidFill>
                  <a:srgbClr val="FF00FF"/>
                </a:solidFill>
              </a:rPr>
              <a:t> </a:t>
            </a:r>
            <a:r>
              <a:rPr lang="cs-CZ" sz="2800" b="1" dirty="0" smtClean="0"/>
              <a:t>(XPS, XANES, EXAFS)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6169471" y="6143625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126608" y="4529138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112321" y="3929063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112321" y="3629025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098033" y="341471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083746" y="3214688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083746" y="2971800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040883" y="238601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6040883" y="227171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6040883" y="221456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040883" y="2143125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596633" y="2951163"/>
            <a:ext cx="141287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valence</a:t>
            </a:r>
          </a:p>
          <a:p>
            <a:pPr algn="ctr"/>
            <a:r>
              <a:rPr lang="en-US" sz="2800"/>
              <a:t>levels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812533" y="4808538"/>
            <a:ext cx="109537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core</a:t>
            </a:r>
          </a:p>
          <a:p>
            <a:pPr algn="ctr"/>
            <a:r>
              <a:rPr lang="en-US" sz="2800"/>
              <a:t>levels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550596" y="1793875"/>
            <a:ext cx="1135062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virtual</a:t>
            </a:r>
          </a:p>
          <a:p>
            <a:pPr algn="ctr"/>
            <a:r>
              <a:rPr lang="en-US" sz="2800"/>
              <a:t>levels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07696" y="650875"/>
            <a:ext cx="18288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ionization</a:t>
            </a:r>
          </a:p>
          <a:p>
            <a:pPr algn="ctr"/>
            <a:r>
              <a:rPr lang="en-US" sz="2800"/>
              <a:t>continuum</a:t>
            </a:r>
          </a:p>
        </p:txBody>
      </p:sp>
      <p:sp>
        <p:nvSpPr>
          <p:cNvPr id="4114" name="Rectangle 18" descr="Wide upward diagonal"/>
          <p:cNvSpPr>
            <a:spLocks noChangeArrowheads="1"/>
          </p:cNvSpPr>
          <p:nvPr/>
        </p:nvSpPr>
        <p:spPr bwMode="auto">
          <a:xfrm>
            <a:off x="5998021" y="685800"/>
            <a:ext cx="1143000" cy="144303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Freeform 19"/>
          <p:cNvSpPr>
            <a:spLocks/>
          </p:cNvSpPr>
          <p:nvPr/>
        </p:nvSpPr>
        <p:spPr bwMode="auto">
          <a:xfrm>
            <a:off x="7312471" y="4529138"/>
            <a:ext cx="428625" cy="1614487"/>
          </a:xfrm>
          <a:custGeom>
            <a:avLst/>
            <a:gdLst>
              <a:gd name="T0" fmla="*/ 0 w 270"/>
              <a:gd name="T1" fmla="*/ 0 h 1017"/>
              <a:gd name="T2" fmla="*/ 270 w 270"/>
              <a:gd name="T3" fmla="*/ 459 h 1017"/>
              <a:gd name="T4" fmla="*/ 36 w 270"/>
              <a:gd name="T5" fmla="*/ 1017 h 1017"/>
              <a:gd name="T6" fmla="*/ 0 60000 65536"/>
              <a:gd name="T7" fmla="*/ 0 60000 65536"/>
              <a:gd name="T8" fmla="*/ 0 60000 65536"/>
              <a:gd name="T9" fmla="*/ 0 w 270"/>
              <a:gd name="T10" fmla="*/ 0 h 1017"/>
              <a:gd name="T11" fmla="*/ 270 w 270"/>
              <a:gd name="T12" fmla="*/ 1017 h 10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" h="1017">
                <a:moveTo>
                  <a:pt x="0" y="0"/>
                </a:moveTo>
                <a:lnTo>
                  <a:pt x="270" y="459"/>
                </a:lnTo>
                <a:lnTo>
                  <a:pt x="36" y="101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Freeform 20"/>
          <p:cNvSpPr>
            <a:spLocks/>
          </p:cNvSpPr>
          <p:nvPr/>
        </p:nvSpPr>
        <p:spPr bwMode="auto">
          <a:xfrm>
            <a:off x="7226746" y="2957513"/>
            <a:ext cx="371475" cy="971550"/>
          </a:xfrm>
          <a:custGeom>
            <a:avLst/>
            <a:gdLst>
              <a:gd name="T0" fmla="*/ 0 w 234"/>
              <a:gd name="T1" fmla="*/ 0 h 612"/>
              <a:gd name="T2" fmla="*/ 234 w 234"/>
              <a:gd name="T3" fmla="*/ 306 h 612"/>
              <a:gd name="T4" fmla="*/ 36 w 234"/>
              <a:gd name="T5" fmla="*/ 612 h 612"/>
              <a:gd name="T6" fmla="*/ 0 60000 65536"/>
              <a:gd name="T7" fmla="*/ 0 60000 65536"/>
              <a:gd name="T8" fmla="*/ 0 60000 65536"/>
              <a:gd name="T9" fmla="*/ 0 w 234"/>
              <a:gd name="T10" fmla="*/ 0 h 612"/>
              <a:gd name="T11" fmla="*/ 234 w 234"/>
              <a:gd name="T12" fmla="*/ 612 h 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612">
                <a:moveTo>
                  <a:pt x="0" y="0"/>
                </a:moveTo>
                <a:lnTo>
                  <a:pt x="234" y="306"/>
                </a:lnTo>
                <a:lnTo>
                  <a:pt x="36" y="61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7" name="Freeform 21"/>
          <p:cNvSpPr>
            <a:spLocks/>
          </p:cNvSpPr>
          <p:nvPr/>
        </p:nvSpPr>
        <p:spPr bwMode="auto">
          <a:xfrm>
            <a:off x="7198171" y="2157413"/>
            <a:ext cx="400050" cy="242887"/>
          </a:xfrm>
          <a:custGeom>
            <a:avLst/>
            <a:gdLst>
              <a:gd name="T0" fmla="*/ 9 w 252"/>
              <a:gd name="T1" fmla="*/ 0 h 153"/>
              <a:gd name="T2" fmla="*/ 252 w 252"/>
              <a:gd name="T3" fmla="*/ 81 h 153"/>
              <a:gd name="T4" fmla="*/ 0 w 252"/>
              <a:gd name="T5" fmla="*/ 153 h 153"/>
              <a:gd name="T6" fmla="*/ 0 60000 65536"/>
              <a:gd name="T7" fmla="*/ 0 60000 65536"/>
              <a:gd name="T8" fmla="*/ 0 60000 65536"/>
              <a:gd name="T9" fmla="*/ 0 w 252"/>
              <a:gd name="T10" fmla="*/ 0 h 153"/>
              <a:gd name="T11" fmla="*/ 252 w 252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53">
                <a:moveTo>
                  <a:pt x="9" y="0"/>
                </a:moveTo>
                <a:lnTo>
                  <a:pt x="252" y="81"/>
                </a:lnTo>
                <a:lnTo>
                  <a:pt x="0" y="15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6955283" y="58864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7069583" y="5857875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6883846" y="4300538"/>
            <a:ext cx="100012" cy="514350"/>
            <a:chOff x="4221" y="2709"/>
            <a:chExt cx="63" cy="324"/>
          </a:xfrm>
        </p:grpSpPr>
        <p:sp>
          <p:nvSpPr>
            <p:cNvPr id="4144" name="Line 25"/>
            <p:cNvSpPr>
              <a:spLocks noChangeShapeType="1"/>
            </p:cNvSpPr>
            <p:nvPr/>
          </p:nvSpPr>
          <p:spPr bwMode="auto">
            <a:xfrm>
              <a:off x="4221" y="2709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26"/>
            <p:cNvSpPr>
              <a:spLocks noChangeShapeType="1"/>
            </p:cNvSpPr>
            <p:nvPr/>
          </p:nvSpPr>
          <p:spPr bwMode="auto">
            <a:xfrm flipV="1">
              <a:off x="4284" y="2709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1" name="Group 27"/>
          <p:cNvGrpSpPr>
            <a:grpSpLocks/>
          </p:cNvGrpSpPr>
          <p:nvPr/>
        </p:nvGrpSpPr>
        <p:grpSpPr bwMode="auto">
          <a:xfrm>
            <a:off x="6826696" y="3429000"/>
            <a:ext cx="100012" cy="514350"/>
            <a:chOff x="4185" y="2160"/>
            <a:chExt cx="63" cy="324"/>
          </a:xfrm>
        </p:grpSpPr>
        <p:sp>
          <p:nvSpPr>
            <p:cNvPr id="4142" name="Line 28"/>
            <p:cNvSpPr>
              <a:spLocks noChangeShapeType="1"/>
            </p:cNvSpPr>
            <p:nvPr/>
          </p:nvSpPr>
          <p:spPr bwMode="auto">
            <a:xfrm>
              <a:off x="4185" y="2160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29"/>
            <p:cNvSpPr>
              <a:spLocks noChangeShapeType="1"/>
            </p:cNvSpPr>
            <p:nvPr/>
          </p:nvSpPr>
          <p:spPr bwMode="auto">
            <a:xfrm flipV="1">
              <a:off x="4248" y="2160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2" name="Line 30"/>
          <p:cNvSpPr>
            <a:spLocks noChangeShapeType="1"/>
          </p:cNvSpPr>
          <p:nvPr/>
        </p:nvSpPr>
        <p:spPr bwMode="auto">
          <a:xfrm>
            <a:off x="6383783" y="320040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31"/>
          <p:cNvSpPr>
            <a:spLocks noChangeShapeType="1"/>
          </p:cNvSpPr>
          <p:nvPr/>
        </p:nvSpPr>
        <p:spPr bwMode="auto">
          <a:xfrm flipV="1">
            <a:off x="6740971" y="297180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32"/>
          <p:cNvSpPr>
            <a:spLocks noChangeShapeType="1"/>
          </p:cNvSpPr>
          <p:nvPr/>
        </p:nvSpPr>
        <p:spPr bwMode="auto">
          <a:xfrm flipV="1">
            <a:off x="6498083" y="3171825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125" name="Group 33"/>
          <p:cNvGrpSpPr>
            <a:grpSpLocks/>
          </p:cNvGrpSpPr>
          <p:nvPr/>
        </p:nvGrpSpPr>
        <p:grpSpPr bwMode="auto">
          <a:xfrm>
            <a:off x="6583808" y="3700463"/>
            <a:ext cx="114300" cy="514350"/>
            <a:chOff x="3915" y="2367"/>
            <a:chExt cx="72" cy="324"/>
          </a:xfrm>
        </p:grpSpPr>
        <p:sp>
          <p:nvSpPr>
            <p:cNvPr id="4140" name="Line 34"/>
            <p:cNvSpPr>
              <a:spLocks noChangeShapeType="1"/>
            </p:cNvSpPr>
            <p:nvPr/>
          </p:nvSpPr>
          <p:spPr bwMode="auto">
            <a:xfrm flipV="1">
              <a:off x="3987" y="2367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35"/>
            <p:cNvSpPr>
              <a:spLocks noChangeShapeType="1"/>
            </p:cNvSpPr>
            <p:nvPr/>
          </p:nvSpPr>
          <p:spPr bwMode="auto">
            <a:xfrm>
              <a:off x="3915" y="2367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6" name="Line 36"/>
          <p:cNvSpPr>
            <a:spLocks noChangeShapeType="1"/>
          </p:cNvSpPr>
          <p:nvPr/>
        </p:nvSpPr>
        <p:spPr bwMode="auto">
          <a:xfrm flipH="1" flipV="1">
            <a:off x="6312346" y="2357438"/>
            <a:ext cx="0" cy="37576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37"/>
          <p:cNvSpPr>
            <a:spLocks noChangeShapeType="1"/>
          </p:cNvSpPr>
          <p:nvPr/>
        </p:nvSpPr>
        <p:spPr bwMode="auto">
          <a:xfrm flipH="1" flipV="1">
            <a:off x="6169471" y="1614488"/>
            <a:ext cx="0" cy="45434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8" name="Text Box 38"/>
          <p:cNvSpPr txBox="1">
            <a:spLocks noChangeArrowheads="1"/>
          </p:cNvSpPr>
          <p:nvPr/>
        </p:nvSpPr>
        <p:spPr bwMode="auto">
          <a:xfrm>
            <a:off x="230188" y="3195638"/>
            <a:ext cx="4491037" cy="1173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err="1"/>
              <a:t>E</a:t>
            </a:r>
            <a:r>
              <a:rPr lang="en-US" sz="2800" baseline="-25000" dirty="0" err="1"/>
              <a:t>photon</a:t>
            </a:r>
            <a:r>
              <a:rPr lang="en-US" sz="2800" dirty="0"/>
              <a:t> = h</a:t>
            </a:r>
            <a:r>
              <a:rPr lang="el-GR" sz="2800" dirty="0">
                <a:cs typeface="Arial" charset="0"/>
                <a:sym typeface="WP Greek Helve" pitchFamily="2" charset="2"/>
              </a:rPr>
              <a:t>ν</a:t>
            </a:r>
            <a:r>
              <a:rPr lang="en-US" sz="2800" dirty="0">
                <a:sym typeface="WP Greek Helve" pitchFamily="2" charset="2"/>
              </a:rPr>
              <a:t> =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sym typeface="WP Greek Helve" pitchFamily="2" charset="2"/>
              </a:rPr>
              <a:t>BE</a:t>
            </a:r>
            <a:r>
              <a:rPr lang="en-US" sz="2800" dirty="0">
                <a:sym typeface="WP Greek Helve" pitchFamily="2" charset="2"/>
              </a:rPr>
              <a:t> + kinetic energy (</a:t>
            </a:r>
            <a:r>
              <a:rPr lang="en-US" sz="2800" dirty="0">
                <a:solidFill>
                  <a:srgbClr val="0000FF"/>
                </a:solidFill>
                <a:sym typeface="WP Greek Helve" pitchFamily="2" charset="2"/>
              </a:rPr>
              <a:t>KE</a:t>
            </a:r>
            <a:r>
              <a:rPr lang="en-US" sz="2800" dirty="0">
                <a:sym typeface="WP Greek Helve" pitchFamily="2" charset="2"/>
              </a:rPr>
              <a:t>)</a:t>
            </a:r>
            <a:endParaRPr lang="en-US" sz="2800" dirty="0"/>
          </a:p>
        </p:txBody>
      </p:sp>
      <p:sp>
        <p:nvSpPr>
          <p:cNvPr id="4129" name="Text Box 39"/>
          <p:cNvSpPr txBox="1">
            <a:spLocks noChangeArrowheads="1"/>
          </p:cNvSpPr>
          <p:nvPr/>
        </p:nvSpPr>
        <p:spPr bwMode="auto">
          <a:xfrm>
            <a:off x="5396358" y="1893888"/>
            <a:ext cx="382588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30" name="Line 40"/>
          <p:cNvSpPr>
            <a:spLocks noChangeShapeType="1"/>
          </p:cNvSpPr>
          <p:nvPr/>
        </p:nvSpPr>
        <p:spPr bwMode="auto">
          <a:xfrm>
            <a:off x="5740846" y="2157413"/>
            <a:ext cx="17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Line 41"/>
          <p:cNvSpPr>
            <a:spLocks noChangeShapeType="1"/>
          </p:cNvSpPr>
          <p:nvPr/>
        </p:nvSpPr>
        <p:spPr bwMode="auto">
          <a:xfrm>
            <a:off x="5826571" y="6129338"/>
            <a:ext cx="17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Line 42"/>
          <p:cNvSpPr>
            <a:spLocks noChangeShapeType="1"/>
          </p:cNvSpPr>
          <p:nvPr/>
        </p:nvSpPr>
        <p:spPr bwMode="auto">
          <a:xfrm>
            <a:off x="5826571" y="2157413"/>
            <a:ext cx="0" cy="3986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3" name="Text Box 43"/>
          <p:cNvSpPr txBox="1">
            <a:spLocks noChangeArrowheads="1"/>
          </p:cNvSpPr>
          <p:nvPr/>
        </p:nvSpPr>
        <p:spPr bwMode="auto">
          <a:xfrm>
            <a:off x="5086796" y="3883025"/>
            <a:ext cx="6572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4134" name="Line 44"/>
          <p:cNvSpPr>
            <a:spLocks noChangeShapeType="1"/>
          </p:cNvSpPr>
          <p:nvPr/>
        </p:nvSpPr>
        <p:spPr bwMode="auto">
          <a:xfrm flipV="1">
            <a:off x="5726558" y="1614488"/>
            <a:ext cx="800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Text Box 45"/>
          <p:cNvSpPr txBox="1">
            <a:spLocks noChangeArrowheads="1"/>
          </p:cNvSpPr>
          <p:nvPr/>
        </p:nvSpPr>
        <p:spPr bwMode="auto">
          <a:xfrm>
            <a:off x="5088383" y="1320800"/>
            <a:ext cx="6572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KE</a:t>
            </a:r>
          </a:p>
        </p:txBody>
      </p:sp>
      <p:sp>
        <p:nvSpPr>
          <p:cNvPr id="4136" name="Line 46"/>
          <p:cNvSpPr>
            <a:spLocks noChangeShapeType="1"/>
          </p:cNvSpPr>
          <p:nvPr/>
        </p:nvSpPr>
        <p:spPr bwMode="auto">
          <a:xfrm>
            <a:off x="5824983" y="1600200"/>
            <a:ext cx="0" cy="542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" name="Line 47"/>
          <p:cNvSpPr>
            <a:spLocks noChangeShapeType="1"/>
          </p:cNvSpPr>
          <p:nvPr/>
        </p:nvSpPr>
        <p:spPr bwMode="auto">
          <a:xfrm flipH="1" flipV="1">
            <a:off x="6869558" y="1585913"/>
            <a:ext cx="0" cy="16287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8" name="Text Box 48"/>
          <p:cNvSpPr txBox="1">
            <a:spLocks noChangeArrowheads="1"/>
          </p:cNvSpPr>
          <p:nvPr/>
        </p:nvSpPr>
        <p:spPr bwMode="auto">
          <a:xfrm>
            <a:off x="347663" y="4494213"/>
            <a:ext cx="3983037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Photoelectron Spectroscopy</a:t>
            </a:r>
            <a:r>
              <a:rPr lang="en-US" dirty="0"/>
              <a:t> analyzes the energies of the ionized </a:t>
            </a:r>
            <a:r>
              <a:rPr lang="en-US" dirty="0" smtClean="0"/>
              <a:t>electrons</a:t>
            </a:r>
            <a:r>
              <a:rPr lang="cs-CZ" dirty="0" smtClean="0"/>
              <a:t> </a:t>
            </a:r>
            <a:r>
              <a:rPr lang="cs-CZ" b="1" dirty="0" smtClean="0"/>
              <a:t>(XPS)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/>
              <a:t>X-ray Absorption Spectroscopy</a:t>
            </a:r>
            <a:r>
              <a:rPr lang="en-US" dirty="0"/>
              <a:t> analyzes the absorption curve of the X-ray spectrum associated with ionization of a core </a:t>
            </a:r>
            <a:r>
              <a:rPr lang="en-US" dirty="0" smtClean="0"/>
              <a:t>electron</a:t>
            </a:r>
            <a:r>
              <a:rPr lang="cs-CZ" dirty="0" smtClean="0"/>
              <a:t> </a:t>
            </a:r>
            <a:r>
              <a:rPr lang="cs-CZ" b="1" dirty="0" smtClean="0"/>
              <a:t>(XANES and EXAFS)</a:t>
            </a:r>
            <a:endParaRPr lang="en-US" b="1" dirty="0"/>
          </a:p>
        </p:txBody>
      </p:sp>
      <p:sp>
        <p:nvSpPr>
          <p:cNvPr id="4139" name="Text Box 49"/>
          <p:cNvSpPr txBox="1">
            <a:spLocks noChangeArrowheads="1"/>
          </p:cNvSpPr>
          <p:nvPr/>
        </p:nvSpPr>
        <p:spPr bwMode="auto">
          <a:xfrm>
            <a:off x="446088" y="180975"/>
            <a:ext cx="568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Ionization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24974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XANES and EXAFS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In XANES and EXAFS we measure number and energy of transmitted photons, which caused ionization of a core electron</a:t>
            </a:r>
          </a:p>
          <a:p>
            <a:pPr marL="0" indent="0" algn="ctr">
              <a:buNone/>
            </a:pPr>
            <a:r>
              <a:rPr lang="cs-CZ" sz="2400" dirty="0" smtClean="0"/>
              <a:t>(i.e. absorbance vs. energy)</a:t>
            </a:r>
            <a:endParaRPr lang="cs-CZ" sz="2400" dirty="0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14672" y="3429000"/>
            <a:ext cx="8305800" cy="2649538"/>
            <a:chOff x="288" y="1448"/>
            <a:chExt cx="5232" cy="1669"/>
          </a:xfrm>
        </p:grpSpPr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88" y="1448"/>
              <a:ext cx="5232" cy="1669"/>
              <a:chOff x="288" y="1448"/>
              <a:chExt cx="5232" cy="1669"/>
            </a:xfrm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>
                <a:off x="288" y="1880"/>
                <a:ext cx="1585" cy="861"/>
              </a:xfrm>
              <a:prstGeom prst="ellipse">
                <a:avLst/>
              </a:prstGeom>
              <a:solidFill>
                <a:srgbClr val="C0C0C0">
                  <a:alpha val="34117"/>
                </a:srgbClr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X-ray storage ring</a:t>
                </a:r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1186" y="1880"/>
                <a:ext cx="164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2719" y="1765"/>
                <a:ext cx="317" cy="23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2719" y="2110"/>
                <a:ext cx="317" cy="229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825" y="1880"/>
                <a:ext cx="0" cy="2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2825" y="2167"/>
                <a:ext cx="8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3670" y="1995"/>
                <a:ext cx="159" cy="344"/>
              </a:xfrm>
              <a:prstGeom prst="rect">
                <a:avLst/>
              </a:prstGeom>
              <a:solidFill>
                <a:srgbClr val="666699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3829" y="2167"/>
                <a:ext cx="37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1"/>
              <p:cNvSpPr>
                <a:spLocks noChangeArrowheads="1"/>
              </p:cNvSpPr>
              <p:nvPr/>
            </p:nvSpPr>
            <p:spPr bwMode="auto">
              <a:xfrm rot="-1966555">
                <a:off x="4199" y="2052"/>
                <a:ext cx="105" cy="23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V="1">
                <a:off x="4320" y="2167"/>
                <a:ext cx="354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4674" y="1995"/>
                <a:ext cx="159" cy="344"/>
              </a:xfrm>
              <a:prstGeom prst="rect">
                <a:avLst/>
              </a:prstGeom>
              <a:solidFill>
                <a:srgbClr val="666699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4"/>
              <p:cNvSpPr>
                <a:spLocks noChangeShapeType="1"/>
              </p:cNvSpPr>
              <p:nvPr/>
            </p:nvSpPr>
            <p:spPr bwMode="auto">
              <a:xfrm>
                <a:off x="4833" y="2167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5097" y="1995"/>
                <a:ext cx="53" cy="344"/>
              </a:xfrm>
              <a:prstGeom prst="rect">
                <a:avLst/>
              </a:prstGeom>
              <a:solidFill>
                <a:schemeClr val="tx2">
                  <a:alpha val="34901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5150" y="2167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5309" y="1995"/>
                <a:ext cx="211" cy="344"/>
              </a:xfrm>
              <a:prstGeom prst="rect">
                <a:avLst/>
              </a:prstGeom>
              <a:solidFill>
                <a:srgbClr val="666699">
                  <a:alpha val="67058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I</a:t>
                </a:r>
                <a:r>
                  <a:rPr lang="en-US" baseline="-25000"/>
                  <a:t>ref</a:t>
                </a:r>
              </a:p>
            </p:txBody>
          </p:sp>
          <p:grpSp>
            <p:nvGrpSpPr>
              <p:cNvPr id="27" name="Group 18"/>
              <p:cNvGrpSpPr>
                <a:grpSpLocks/>
              </p:cNvGrpSpPr>
              <p:nvPr/>
            </p:nvGrpSpPr>
            <p:grpSpPr bwMode="auto">
              <a:xfrm>
                <a:off x="4040" y="2397"/>
                <a:ext cx="317" cy="344"/>
                <a:chOff x="1104" y="2832"/>
                <a:chExt cx="432" cy="576"/>
              </a:xfrm>
            </p:grpSpPr>
            <p:sp>
              <p:nvSpPr>
                <p:cNvPr id="35" name="Line 19"/>
                <p:cNvSpPr>
                  <a:spLocks noChangeShapeType="1"/>
                </p:cNvSpPr>
                <p:nvPr/>
              </p:nvSpPr>
              <p:spPr bwMode="auto">
                <a:xfrm>
                  <a:off x="1248" y="2832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20"/>
                <p:cNvSpPr>
                  <a:spLocks noChangeShapeType="1"/>
                </p:cNvSpPr>
                <p:nvPr/>
              </p:nvSpPr>
              <p:spPr bwMode="auto">
                <a:xfrm>
                  <a:off x="1392" y="2832"/>
                  <a:ext cx="0" cy="3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21"/>
                <p:cNvSpPr>
                  <a:spLocks noChangeShapeType="1"/>
                </p:cNvSpPr>
                <p:nvPr/>
              </p:nvSpPr>
              <p:spPr bwMode="auto">
                <a:xfrm>
                  <a:off x="1248" y="2832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2"/>
                <p:cNvSpPr>
                  <a:spLocks noChangeShapeType="1"/>
                </p:cNvSpPr>
                <p:nvPr/>
              </p:nvSpPr>
              <p:spPr bwMode="auto">
                <a:xfrm>
                  <a:off x="1104" y="3168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3"/>
                <p:cNvSpPr>
                  <a:spLocks noChangeShapeType="1"/>
                </p:cNvSpPr>
                <p:nvPr/>
              </p:nvSpPr>
              <p:spPr bwMode="auto">
                <a:xfrm>
                  <a:off x="1392" y="3168"/>
                  <a:ext cx="1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316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5"/>
                <p:cNvSpPr>
                  <a:spLocks noChangeShapeType="1"/>
                </p:cNvSpPr>
                <p:nvPr/>
              </p:nvSpPr>
              <p:spPr bwMode="auto">
                <a:xfrm>
                  <a:off x="1536" y="3168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6"/>
                <p:cNvSpPr>
                  <a:spLocks noChangeShapeType="1"/>
                </p:cNvSpPr>
                <p:nvPr/>
              </p:nvSpPr>
              <p:spPr bwMode="auto">
                <a:xfrm>
                  <a:off x="1104" y="3408"/>
                  <a:ext cx="4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3652" y="1995"/>
                <a:ext cx="20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o</a:t>
                </a:r>
              </a:p>
            </p:txBody>
          </p:sp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auto">
              <a:xfrm>
                <a:off x="4656" y="1995"/>
                <a:ext cx="18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I</a:t>
                </a:r>
                <a:r>
                  <a:rPr lang="en-US" baseline="-25000"/>
                  <a:t>t</a:t>
                </a:r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4040" y="2741"/>
                <a:ext cx="34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FF"/>
                    </a:solidFill>
                  </a:rPr>
                  <a:t>I</a:t>
                </a:r>
                <a:r>
                  <a:rPr lang="en-US" baseline="-25000">
                    <a:solidFill>
                      <a:srgbClr val="0000FF"/>
                    </a:solidFill>
                  </a:rPr>
                  <a:t>fluor</a:t>
                </a:r>
              </a:p>
            </p:txBody>
          </p:sp>
          <p:sp>
            <p:nvSpPr>
              <p:cNvPr id="31" name="Text Box 30"/>
              <p:cNvSpPr txBox="1">
                <a:spLocks noChangeArrowheads="1"/>
              </p:cNvSpPr>
              <p:nvPr/>
            </p:nvSpPr>
            <p:spPr bwMode="auto">
              <a:xfrm>
                <a:off x="3904" y="1765"/>
                <a:ext cx="6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Sample</a:t>
                </a:r>
              </a:p>
            </p:txBody>
          </p:sp>
          <p:sp>
            <p:nvSpPr>
              <p:cNvPr id="32" name="Text Box 31"/>
              <p:cNvSpPr txBox="1">
                <a:spLocks noChangeArrowheads="1"/>
              </p:cNvSpPr>
              <p:nvPr/>
            </p:nvSpPr>
            <p:spPr bwMode="auto">
              <a:xfrm>
                <a:off x="2391" y="1448"/>
                <a:ext cx="11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Monochromator</a:t>
                </a:r>
              </a:p>
            </p:txBody>
          </p:sp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4663" y="2539"/>
                <a:ext cx="820" cy="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Metal</a:t>
                </a:r>
              </a:p>
              <a:p>
                <a:pPr algn="ctr"/>
                <a:r>
                  <a:rPr lang="en-US"/>
                  <a:t>Reference </a:t>
                </a:r>
              </a:p>
              <a:p>
                <a:pPr algn="ctr"/>
                <a:r>
                  <a:rPr lang="en-US"/>
                  <a:t>Foil</a:t>
                </a:r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 flipV="1">
                <a:off x="5124" y="2367"/>
                <a:ext cx="0" cy="2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 rot="5400000" flipV="1">
              <a:off x="4169" y="2310"/>
              <a:ext cx="134" cy="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8"/>
            <p:cNvSpPr>
              <a:spLocks noChangeShapeType="1"/>
            </p:cNvSpPr>
            <p:nvPr/>
          </p:nvSpPr>
          <p:spPr bwMode="auto">
            <a:xfrm rot="-5400000" flipH="1" flipV="1">
              <a:off x="4081" y="2265"/>
              <a:ext cx="192" cy="2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-38060" y="3717032"/>
            <a:ext cx="3601947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Synchrotron</a:t>
            </a:r>
          </a:p>
          <a:p>
            <a:pPr algn="ctr"/>
            <a:endParaRPr lang="cs-CZ" sz="2400" b="1" dirty="0">
              <a:solidFill>
                <a:srgbClr val="0070C0"/>
              </a:solidFill>
            </a:endParaRPr>
          </a:p>
          <a:p>
            <a:pPr algn="ctr"/>
            <a:endParaRPr lang="cs-CZ" sz="2400" b="1" dirty="0" smtClean="0">
              <a:solidFill>
                <a:srgbClr val="0070C0"/>
              </a:solidFill>
            </a:endParaRPr>
          </a:p>
          <a:p>
            <a:pPr algn="ctr"/>
            <a:endParaRPr lang="cs-CZ" sz="2400" b="1" dirty="0" smtClean="0">
              <a:solidFill>
                <a:srgbClr val="0070C0"/>
              </a:solidFill>
            </a:endParaRPr>
          </a:p>
          <a:p>
            <a:pPr algn="ctr"/>
            <a:endParaRPr lang="cs-CZ" sz="2400" b="1" dirty="0" smtClean="0">
              <a:solidFill>
                <a:srgbClr val="0070C0"/>
              </a:solidFill>
            </a:endParaRPr>
          </a:p>
          <a:p>
            <a:pPr marL="0" lvl="2" algn="ctr"/>
            <a:r>
              <a:rPr lang="en-US" dirty="0"/>
              <a:t>Energy needed is so much greater </a:t>
            </a:r>
            <a:endParaRPr lang="cs-CZ" dirty="0" smtClean="0"/>
          </a:p>
          <a:p>
            <a:pPr marL="0" lvl="2" algn="ctr"/>
            <a:r>
              <a:rPr lang="en-US" dirty="0" smtClean="0"/>
              <a:t>than </a:t>
            </a:r>
            <a:r>
              <a:rPr lang="en-US" dirty="0"/>
              <a:t>that available from a </a:t>
            </a:r>
            <a:endParaRPr lang="cs-CZ" dirty="0" smtClean="0"/>
          </a:p>
          <a:p>
            <a:pPr marL="0" lvl="2" algn="ctr"/>
            <a:r>
              <a:rPr lang="en-US" dirty="0" smtClean="0"/>
              <a:t>typical </a:t>
            </a:r>
            <a:r>
              <a:rPr lang="en-US" dirty="0"/>
              <a:t>X-ray tube found in most labs</a:t>
            </a:r>
          </a:p>
          <a:p>
            <a:pPr algn="ctr"/>
            <a:endParaRPr lang="cs-CZ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XANES and EXAFS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2132856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XAS: X-ray </a:t>
            </a:r>
            <a:r>
              <a:rPr lang="cs-CZ" sz="2400" b="1" dirty="0" smtClean="0"/>
              <a:t>absorption</a:t>
            </a:r>
            <a:r>
              <a:rPr lang="cs-CZ" sz="2400" dirty="0" smtClean="0"/>
              <a:t> spectroscopy; alternatively</a:t>
            </a:r>
            <a:br>
              <a:rPr lang="cs-CZ" sz="2400" dirty="0" smtClean="0"/>
            </a:br>
            <a:r>
              <a:rPr lang="cs-CZ" sz="2400" dirty="0" smtClean="0"/>
              <a:t>XAFS: X-ray </a:t>
            </a:r>
            <a:r>
              <a:rPr lang="cs-CZ" sz="2400" b="1" dirty="0" smtClean="0"/>
              <a:t>absorption</a:t>
            </a:r>
            <a:r>
              <a:rPr lang="cs-CZ" sz="2400" dirty="0" smtClean="0"/>
              <a:t> fine structure</a:t>
            </a:r>
          </a:p>
          <a:p>
            <a:endParaRPr lang="cs-CZ" sz="2400" dirty="0"/>
          </a:p>
          <a:p>
            <a:pPr lvl="1"/>
            <a:r>
              <a:rPr lang="cs-CZ" sz="2000" dirty="0" smtClean="0"/>
              <a:t>XANES: X-ray </a:t>
            </a:r>
            <a:r>
              <a:rPr lang="cs-CZ" sz="2000" b="1" dirty="0" smtClean="0"/>
              <a:t>absorption</a:t>
            </a:r>
            <a:r>
              <a:rPr lang="cs-CZ" sz="2000" dirty="0" smtClean="0"/>
              <a:t> near edge structure (pre-edge); alternatively NEXAFS (near edge x-ray absorption fine structure)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dirty="0" smtClean="0"/>
              <a:t>EXAFS: Extended x-ray </a:t>
            </a:r>
            <a:r>
              <a:rPr lang="cs-CZ" sz="2000" b="1" dirty="0" smtClean="0"/>
              <a:t>absorption</a:t>
            </a:r>
            <a:r>
              <a:rPr lang="cs-CZ" sz="2000" dirty="0" smtClean="0"/>
              <a:t> fine structure (= behind edge)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5301208"/>
            <a:ext cx="84969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dirty="0" smtClean="0"/>
              <a:t>What is an edge?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085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XANES and EXAFS</a:t>
            </a:r>
            <a:endParaRPr lang="cs-CZ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820195" y="6412185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777332" y="4797698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763045" y="4197623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763045" y="3897585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748757" y="368327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734470" y="3483248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734470" y="3240360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691607" y="265457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691607" y="254027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691607" y="248312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691607" y="2411685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247357" y="3219723"/>
            <a:ext cx="141287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valence</a:t>
            </a:r>
          </a:p>
          <a:p>
            <a:pPr algn="ctr"/>
            <a:r>
              <a:rPr lang="en-US" sz="2800"/>
              <a:t>levels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463257" y="5077098"/>
            <a:ext cx="109537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core</a:t>
            </a:r>
          </a:p>
          <a:p>
            <a:pPr algn="ctr"/>
            <a:r>
              <a:rPr lang="en-US" sz="2800"/>
              <a:t>levels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201320" y="2062435"/>
            <a:ext cx="1135062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virtual</a:t>
            </a:r>
          </a:p>
          <a:p>
            <a:pPr algn="ctr"/>
            <a:r>
              <a:rPr lang="en-US" sz="2800"/>
              <a:t>levels</a:t>
            </a:r>
          </a:p>
        </p:txBody>
      </p:sp>
      <p:sp>
        <p:nvSpPr>
          <p:cNvPr id="18" name="Rectangle 18" descr="Wide upward diagonal"/>
          <p:cNvSpPr>
            <a:spLocks noChangeArrowheads="1"/>
          </p:cNvSpPr>
          <p:nvPr/>
        </p:nvSpPr>
        <p:spPr bwMode="auto">
          <a:xfrm>
            <a:off x="3648745" y="1340768"/>
            <a:ext cx="1143000" cy="105663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4963195" y="4797698"/>
            <a:ext cx="428625" cy="1614487"/>
          </a:xfrm>
          <a:custGeom>
            <a:avLst/>
            <a:gdLst>
              <a:gd name="T0" fmla="*/ 0 w 270"/>
              <a:gd name="T1" fmla="*/ 0 h 1017"/>
              <a:gd name="T2" fmla="*/ 270 w 270"/>
              <a:gd name="T3" fmla="*/ 459 h 1017"/>
              <a:gd name="T4" fmla="*/ 36 w 270"/>
              <a:gd name="T5" fmla="*/ 1017 h 1017"/>
              <a:gd name="T6" fmla="*/ 0 60000 65536"/>
              <a:gd name="T7" fmla="*/ 0 60000 65536"/>
              <a:gd name="T8" fmla="*/ 0 60000 65536"/>
              <a:gd name="T9" fmla="*/ 0 w 270"/>
              <a:gd name="T10" fmla="*/ 0 h 1017"/>
              <a:gd name="T11" fmla="*/ 270 w 270"/>
              <a:gd name="T12" fmla="*/ 1017 h 10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" h="1017">
                <a:moveTo>
                  <a:pt x="0" y="0"/>
                </a:moveTo>
                <a:lnTo>
                  <a:pt x="270" y="459"/>
                </a:lnTo>
                <a:lnTo>
                  <a:pt x="36" y="101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877470" y="3226073"/>
            <a:ext cx="371475" cy="971550"/>
          </a:xfrm>
          <a:custGeom>
            <a:avLst/>
            <a:gdLst>
              <a:gd name="T0" fmla="*/ 0 w 234"/>
              <a:gd name="T1" fmla="*/ 0 h 612"/>
              <a:gd name="T2" fmla="*/ 234 w 234"/>
              <a:gd name="T3" fmla="*/ 306 h 612"/>
              <a:gd name="T4" fmla="*/ 36 w 234"/>
              <a:gd name="T5" fmla="*/ 612 h 612"/>
              <a:gd name="T6" fmla="*/ 0 60000 65536"/>
              <a:gd name="T7" fmla="*/ 0 60000 65536"/>
              <a:gd name="T8" fmla="*/ 0 60000 65536"/>
              <a:gd name="T9" fmla="*/ 0 w 234"/>
              <a:gd name="T10" fmla="*/ 0 h 612"/>
              <a:gd name="T11" fmla="*/ 234 w 234"/>
              <a:gd name="T12" fmla="*/ 612 h 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612">
                <a:moveTo>
                  <a:pt x="0" y="0"/>
                </a:moveTo>
                <a:lnTo>
                  <a:pt x="234" y="306"/>
                </a:lnTo>
                <a:lnTo>
                  <a:pt x="36" y="61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4848895" y="2425973"/>
            <a:ext cx="400050" cy="242887"/>
          </a:xfrm>
          <a:custGeom>
            <a:avLst/>
            <a:gdLst>
              <a:gd name="T0" fmla="*/ 9 w 252"/>
              <a:gd name="T1" fmla="*/ 0 h 153"/>
              <a:gd name="T2" fmla="*/ 252 w 252"/>
              <a:gd name="T3" fmla="*/ 81 h 153"/>
              <a:gd name="T4" fmla="*/ 0 w 252"/>
              <a:gd name="T5" fmla="*/ 153 h 153"/>
              <a:gd name="T6" fmla="*/ 0 60000 65536"/>
              <a:gd name="T7" fmla="*/ 0 60000 65536"/>
              <a:gd name="T8" fmla="*/ 0 60000 65536"/>
              <a:gd name="T9" fmla="*/ 0 w 252"/>
              <a:gd name="T10" fmla="*/ 0 h 153"/>
              <a:gd name="T11" fmla="*/ 252 w 252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53">
                <a:moveTo>
                  <a:pt x="9" y="0"/>
                </a:moveTo>
                <a:lnTo>
                  <a:pt x="252" y="81"/>
                </a:lnTo>
                <a:lnTo>
                  <a:pt x="0" y="15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606007" y="615501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4720307" y="6126435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4534570" y="4569098"/>
            <a:ext cx="100012" cy="514350"/>
            <a:chOff x="4221" y="2709"/>
            <a:chExt cx="63" cy="324"/>
          </a:xfrm>
        </p:grpSpPr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4221" y="2709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4284" y="2709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4477420" y="3697560"/>
            <a:ext cx="100012" cy="514350"/>
            <a:chOff x="4185" y="2160"/>
            <a:chExt cx="63" cy="324"/>
          </a:xfrm>
        </p:grpSpPr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4185" y="2160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4248" y="2160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4034507" y="346896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4391695" y="324036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4148807" y="3440385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4234532" y="3969023"/>
            <a:ext cx="114300" cy="514350"/>
            <a:chOff x="3915" y="2367"/>
            <a:chExt cx="72" cy="324"/>
          </a:xfrm>
        </p:grpSpPr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3987" y="2367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3915" y="2367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36"/>
          <p:cNvSpPr>
            <a:spLocks noChangeShapeType="1"/>
          </p:cNvSpPr>
          <p:nvPr/>
        </p:nvSpPr>
        <p:spPr bwMode="auto">
          <a:xfrm flipH="1" flipV="1">
            <a:off x="3963070" y="2625998"/>
            <a:ext cx="0" cy="37576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 flipV="1">
            <a:off x="3820195" y="1883048"/>
            <a:ext cx="0" cy="4543425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1979712" y="2162448"/>
            <a:ext cx="1412374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</a:rPr>
              <a:t>Edge = </a:t>
            </a:r>
            <a:r>
              <a:rPr lang="en-US" sz="2800" dirty="0" smtClean="0">
                <a:solidFill>
                  <a:srgbClr val="FF0000"/>
                </a:solidFill>
              </a:rPr>
              <a:t>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3391570" y="2425973"/>
            <a:ext cx="17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3477295" y="6397898"/>
            <a:ext cx="17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3477295" y="2425973"/>
            <a:ext cx="0" cy="3986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2737520" y="4151585"/>
            <a:ext cx="6572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3377282" y="1883048"/>
            <a:ext cx="800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2739107" y="1589360"/>
            <a:ext cx="6572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KE</a:t>
            </a: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3475707" y="1868760"/>
            <a:ext cx="0" cy="542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47"/>
          <p:cNvSpPr>
            <a:spLocks noChangeShapeType="1"/>
          </p:cNvSpPr>
          <p:nvPr/>
        </p:nvSpPr>
        <p:spPr bwMode="auto">
          <a:xfrm flipH="1" flipV="1">
            <a:off x="4520282" y="1854473"/>
            <a:ext cx="0" cy="16287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79948" y="4845323"/>
            <a:ext cx="974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EXAFS</a:t>
            </a:r>
            <a:endParaRPr lang="cs-CZ" sz="2400" b="1" baseline="30000" dirty="0" smtClean="0">
              <a:solidFill>
                <a:srgbClr val="7030A0"/>
              </a:solidFill>
            </a:endParaRPr>
          </a:p>
        </p:txBody>
      </p:sp>
      <p:cxnSp>
        <p:nvCxnSpPr>
          <p:cNvPr id="49" name="Straight Connector 48"/>
          <p:cNvCxnSpPr>
            <a:stCxn id="47" idx="3"/>
          </p:cNvCxnSpPr>
          <p:nvPr/>
        </p:nvCxnSpPr>
        <p:spPr>
          <a:xfrm>
            <a:off x="1854061" y="5076156"/>
            <a:ext cx="1966134" cy="942"/>
          </a:xfrm>
          <a:prstGeom prst="line">
            <a:avLst/>
          </a:prstGeom>
          <a:ln w="127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650525" y="5432376"/>
            <a:ext cx="1036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33CC"/>
                </a:solidFill>
              </a:rPr>
              <a:t>XANES</a:t>
            </a:r>
            <a:endParaRPr lang="cs-CZ" sz="2400" b="1" baseline="30000" dirty="0" smtClean="0">
              <a:solidFill>
                <a:srgbClr val="FF33CC"/>
              </a:solidFill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>
          <a:xfrm>
            <a:off x="2686579" y="5663209"/>
            <a:ext cx="1276491" cy="942"/>
          </a:xfrm>
          <a:prstGeom prst="line">
            <a:avLst/>
          </a:prstGeom>
          <a:ln w="12700">
            <a:solidFill>
              <a:srgbClr val="FF33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Catalyst characterization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Outline</a:t>
            </a:r>
          </a:p>
          <a:p>
            <a:pPr lvl="1"/>
            <a:r>
              <a:rPr lang="cs-CZ" dirty="0" smtClean="0"/>
              <a:t>DRUV</a:t>
            </a:r>
            <a:endParaRPr lang="cs-CZ" b="1" dirty="0" smtClean="0"/>
          </a:p>
          <a:p>
            <a:pPr lvl="1"/>
            <a:r>
              <a:rPr lang="cs-CZ" b="1" dirty="0" smtClean="0"/>
              <a:t>XPS</a:t>
            </a:r>
            <a:endParaRPr lang="cs-CZ" dirty="0"/>
          </a:p>
          <a:p>
            <a:pPr lvl="1"/>
            <a:r>
              <a:rPr lang="cs-CZ" dirty="0" smtClean="0"/>
              <a:t>XANES &amp; EXAFS</a:t>
            </a:r>
          </a:p>
          <a:p>
            <a:pPr lvl="1"/>
            <a:r>
              <a:rPr lang="cs-CZ" b="1" dirty="0" smtClean="0"/>
              <a:t>Chemisorption</a:t>
            </a:r>
          </a:p>
          <a:p>
            <a:pPr lvl="1"/>
            <a:r>
              <a:rPr lang="cs-CZ" b="1" dirty="0" smtClean="0"/>
              <a:t>ToF-SIMS</a:t>
            </a:r>
          </a:p>
        </p:txBody>
      </p:sp>
    </p:spTree>
    <p:extLst>
      <p:ext uri="{BB962C8B-B14F-4D97-AF65-F5344CB8AC3E}">
        <p14:creationId xmlns:p14="http://schemas.microsoft.com/office/powerpoint/2010/main" val="30249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XANES and EXAFS</a:t>
            </a:r>
            <a:endParaRPr lang="cs-CZ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56807" t="74066" b="2922"/>
          <a:stretch>
            <a:fillRect/>
          </a:stretch>
        </p:blipFill>
        <p:spPr bwMode="auto">
          <a:xfrm>
            <a:off x="6273800" y="4677817"/>
            <a:ext cx="2628900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 l="6781" t="65613" r="42410" b="5568"/>
          <a:stretch>
            <a:fillRect/>
          </a:stretch>
        </p:blipFill>
        <p:spPr bwMode="auto">
          <a:xfrm>
            <a:off x="4084638" y="1388517"/>
            <a:ext cx="50593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 l="6319" t="9155" r="47385" b="39449"/>
          <a:stretch>
            <a:fillRect/>
          </a:stretch>
        </p:blipFill>
        <p:spPr bwMode="auto">
          <a:xfrm>
            <a:off x="0" y="1293267"/>
            <a:ext cx="373697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2548" y="2751311"/>
            <a:ext cx="1036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33CC"/>
                </a:solidFill>
              </a:rPr>
              <a:t>XANES</a:t>
            </a:r>
            <a:endParaRPr lang="cs-CZ" sz="2400" b="1" baseline="30000" dirty="0" smtClean="0">
              <a:solidFill>
                <a:srgbClr val="FF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1164" y="1601550"/>
            <a:ext cx="974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EXAFS</a:t>
            </a:r>
            <a:endParaRPr lang="cs-CZ" sz="2400" b="1" baseline="300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XANES</a:t>
            </a:r>
            <a:endParaRPr lang="cs-CZ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4448175" y="1600200"/>
            <a:ext cx="4695825" cy="4826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Qualitative information on coordination environment </a:t>
            </a:r>
            <a:br>
              <a:rPr lang="cs-CZ" sz="2400" dirty="0" smtClean="0"/>
            </a:br>
            <a:r>
              <a:rPr lang="cs-CZ" sz="2400" dirty="0" smtClean="0"/>
              <a:t>(dipole selection rules apply)</a:t>
            </a:r>
            <a:endParaRPr lang="en-US" sz="2400" dirty="0" smtClean="0"/>
          </a:p>
          <a:p>
            <a:pPr lvl="1"/>
            <a:r>
              <a:rPr lang="en-US" sz="2000" dirty="0" smtClean="0"/>
              <a:t>Is there a pre-edge feature?</a:t>
            </a:r>
          </a:p>
          <a:p>
            <a:pPr lvl="2"/>
            <a:r>
              <a:rPr lang="en-US" sz="1800" dirty="0" smtClean="0"/>
              <a:t>Yes – no inversion center</a:t>
            </a:r>
          </a:p>
          <a:p>
            <a:pPr lvl="2"/>
            <a:r>
              <a:rPr lang="en-US" sz="1800" dirty="0" smtClean="0"/>
              <a:t>No – there is an inversion center</a:t>
            </a:r>
          </a:p>
          <a:p>
            <a:r>
              <a:rPr lang="cs-CZ" sz="2400" dirty="0" smtClean="0"/>
              <a:t>Quantitative info also possible</a:t>
            </a:r>
          </a:p>
          <a:p>
            <a:r>
              <a:rPr lang="en-US" sz="2400" dirty="0" smtClean="0"/>
              <a:t>Figure from </a:t>
            </a:r>
            <a:r>
              <a:rPr lang="en-US" sz="2400" dirty="0" err="1" smtClean="0"/>
              <a:t>Farges</a:t>
            </a:r>
            <a:r>
              <a:rPr lang="en-US" sz="2400" dirty="0" smtClean="0"/>
              <a:t>, et. al. </a:t>
            </a:r>
            <a:r>
              <a:rPr lang="en-US" sz="2400" i="1" dirty="0" smtClean="0"/>
              <a:t>Physical Review B: </a:t>
            </a:r>
            <a:r>
              <a:rPr lang="en-US" sz="2400" i="1" dirty="0" err="1" smtClean="0"/>
              <a:t>Condens</a:t>
            </a:r>
            <a:r>
              <a:rPr lang="en-US" sz="2400" i="1" dirty="0" smtClean="0"/>
              <a:t>. Matter </a:t>
            </a:r>
            <a:r>
              <a:rPr lang="en-US" sz="2400" b="1" dirty="0" smtClean="0"/>
              <a:t>1997</a:t>
            </a:r>
            <a:r>
              <a:rPr lang="en-US" sz="2400" dirty="0" smtClean="0"/>
              <a:t>, 56(4), 1809-1819.</a:t>
            </a:r>
            <a:endParaRPr lang="en-US" sz="2400" i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54025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5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XANES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420888"/>
            <a:ext cx="87915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 smtClean="0"/>
              <a:t>Coordination environment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XANES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Position of the edge…binding energy…oxidation state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2" y="2924944"/>
            <a:ext cx="8475422" cy="368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6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EXAFS</a:t>
            </a:r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338" y="1052736"/>
            <a:ext cx="8066612" cy="5638577"/>
            <a:chOff x="60" y="379"/>
            <a:chExt cx="5588" cy="383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70" y="635"/>
              <a:ext cx="5075" cy="3032"/>
              <a:chOff x="481" y="256"/>
              <a:chExt cx="5075" cy="3032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auto">
              <a:xfrm>
                <a:off x="481" y="2599"/>
                <a:ext cx="719" cy="324"/>
              </a:xfrm>
              <a:custGeom>
                <a:avLst/>
                <a:gdLst>
                  <a:gd name="T0" fmla="*/ 0 w 719"/>
                  <a:gd name="T1" fmla="*/ 0 h 324"/>
                  <a:gd name="T2" fmla="*/ 719 w 719"/>
                  <a:gd name="T3" fmla="*/ 324 h 324"/>
                  <a:gd name="T4" fmla="*/ 0 60000 65536"/>
                  <a:gd name="T5" fmla="*/ 0 60000 65536"/>
                  <a:gd name="T6" fmla="*/ 0 w 719"/>
                  <a:gd name="T7" fmla="*/ 0 h 324"/>
                  <a:gd name="T8" fmla="*/ 719 w 719"/>
                  <a:gd name="T9" fmla="*/ 324 h 3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9" h="324">
                    <a:moveTo>
                      <a:pt x="0" y="0"/>
                    </a:moveTo>
                    <a:lnTo>
                      <a:pt x="719" y="32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1184" y="256"/>
                <a:ext cx="1216" cy="3032"/>
              </a:xfrm>
              <a:custGeom>
                <a:avLst/>
                <a:gdLst>
                  <a:gd name="T0" fmla="*/ 0 w 1216"/>
                  <a:gd name="T1" fmla="*/ 2663 h 3032"/>
                  <a:gd name="T2" fmla="*/ 208 w 1216"/>
                  <a:gd name="T3" fmla="*/ 2672 h 3032"/>
                  <a:gd name="T4" fmla="*/ 352 w 1216"/>
                  <a:gd name="T5" fmla="*/ 1952 h 3032"/>
                  <a:gd name="T6" fmla="*/ 400 w 1216"/>
                  <a:gd name="T7" fmla="*/ 2768 h 3032"/>
                  <a:gd name="T8" fmla="*/ 736 w 1216"/>
                  <a:gd name="T9" fmla="*/ 368 h 3032"/>
                  <a:gd name="T10" fmla="*/ 832 w 1216"/>
                  <a:gd name="T11" fmla="*/ 560 h 3032"/>
                  <a:gd name="T12" fmla="*/ 928 w 1216"/>
                  <a:gd name="T13" fmla="*/ 368 h 3032"/>
                  <a:gd name="T14" fmla="*/ 1024 w 1216"/>
                  <a:gd name="T15" fmla="*/ 656 h 3032"/>
                  <a:gd name="T16" fmla="*/ 1168 w 1216"/>
                  <a:gd name="T17" fmla="*/ 416 h 3032"/>
                  <a:gd name="T18" fmla="*/ 1216 w 1216"/>
                  <a:gd name="T19" fmla="*/ 608 h 30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6"/>
                  <a:gd name="T31" fmla="*/ 0 h 3032"/>
                  <a:gd name="T32" fmla="*/ 1216 w 1216"/>
                  <a:gd name="T33" fmla="*/ 3032 h 30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6" h="3032">
                    <a:moveTo>
                      <a:pt x="0" y="2663"/>
                    </a:moveTo>
                    <a:cubicBezTo>
                      <a:pt x="35" y="2664"/>
                      <a:pt x="149" y="2790"/>
                      <a:pt x="208" y="2672"/>
                    </a:cubicBezTo>
                    <a:cubicBezTo>
                      <a:pt x="267" y="2554"/>
                      <a:pt x="320" y="1936"/>
                      <a:pt x="352" y="1952"/>
                    </a:cubicBezTo>
                    <a:cubicBezTo>
                      <a:pt x="384" y="1968"/>
                      <a:pt x="336" y="3032"/>
                      <a:pt x="400" y="2768"/>
                    </a:cubicBezTo>
                    <a:cubicBezTo>
                      <a:pt x="464" y="2504"/>
                      <a:pt x="664" y="736"/>
                      <a:pt x="736" y="368"/>
                    </a:cubicBezTo>
                    <a:cubicBezTo>
                      <a:pt x="808" y="0"/>
                      <a:pt x="800" y="560"/>
                      <a:pt x="832" y="560"/>
                    </a:cubicBezTo>
                    <a:cubicBezTo>
                      <a:pt x="864" y="560"/>
                      <a:pt x="896" y="352"/>
                      <a:pt x="928" y="368"/>
                    </a:cubicBezTo>
                    <a:cubicBezTo>
                      <a:pt x="960" y="384"/>
                      <a:pt x="984" y="648"/>
                      <a:pt x="1024" y="656"/>
                    </a:cubicBezTo>
                    <a:cubicBezTo>
                      <a:pt x="1064" y="664"/>
                      <a:pt x="1136" y="424"/>
                      <a:pt x="1168" y="416"/>
                    </a:cubicBezTo>
                    <a:cubicBezTo>
                      <a:pt x="1200" y="408"/>
                      <a:pt x="1208" y="576"/>
                      <a:pt x="1216" y="60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400" y="813"/>
                <a:ext cx="1570" cy="280"/>
              </a:xfrm>
              <a:custGeom>
                <a:avLst/>
                <a:gdLst>
                  <a:gd name="T0" fmla="*/ 0 w 1570"/>
                  <a:gd name="T1" fmla="*/ 48 h 280"/>
                  <a:gd name="T2" fmla="*/ 40 w 1570"/>
                  <a:gd name="T3" fmla="*/ 193 h 280"/>
                  <a:gd name="T4" fmla="*/ 213 w 1570"/>
                  <a:gd name="T5" fmla="*/ 4 h 280"/>
                  <a:gd name="T6" fmla="*/ 284 w 1570"/>
                  <a:gd name="T7" fmla="*/ 170 h 280"/>
                  <a:gd name="T8" fmla="*/ 395 w 1570"/>
                  <a:gd name="T9" fmla="*/ 106 h 280"/>
                  <a:gd name="T10" fmla="*/ 489 w 1570"/>
                  <a:gd name="T11" fmla="*/ 162 h 280"/>
                  <a:gd name="T12" fmla="*/ 616 w 1570"/>
                  <a:gd name="T13" fmla="*/ 138 h 280"/>
                  <a:gd name="T14" fmla="*/ 750 w 1570"/>
                  <a:gd name="T15" fmla="*/ 193 h 280"/>
                  <a:gd name="T16" fmla="*/ 931 w 1570"/>
                  <a:gd name="T17" fmla="*/ 185 h 280"/>
                  <a:gd name="T18" fmla="*/ 1136 w 1570"/>
                  <a:gd name="T19" fmla="*/ 248 h 280"/>
                  <a:gd name="T20" fmla="*/ 1334 w 1570"/>
                  <a:gd name="T21" fmla="*/ 233 h 280"/>
                  <a:gd name="T22" fmla="*/ 1570 w 1570"/>
                  <a:gd name="T23" fmla="*/ 280 h 2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70"/>
                  <a:gd name="T37" fmla="*/ 0 h 280"/>
                  <a:gd name="T38" fmla="*/ 1570 w 1570"/>
                  <a:gd name="T39" fmla="*/ 280 h 2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70" h="280">
                    <a:moveTo>
                      <a:pt x="0" y="48"/>
                    </a:moveTo>
                    <a:cubicBezTo>
                      <a:pt x="7" y="72"/>
                      <a:pt x="5" y="200"/>
                      <a:pt x="40" y="193"/>
                    </a:cubicBezTo>
                    <a:cubicBezTo>
                      <a:pt x="75" y="186"/>
                      <a:pt x="172" y="8"/>
                      <a:pt x="213" y="4"/>
                    </a:cubicBezTo>
                    <a:cubicBezTo>
                      <a:pt x="254" y="0"/>
                      <a:pt x="254" y="153"/>
                      <a:pt x="284" y="170"/>
                    </a:cubicBezTo>
                    <a:cubicBezTo>
                      <a:pt x="314" y="187"/>
                      <a:pt x="361" y="107"/>
                      <a:pt x="395" y="106"/>
                    </a:cubicBezTo>
                    <a:cubicBezTo>
                      <a:pt x="429" y="105"/>
                      <a:pt x="452" y="157"/>
                      <a:pt x="489" y="162"/>
                    </a:cubicBezTo>
                    <a:cubicBezTo>
                      <a:pt x="526" y="167"/>
                      <a:pt x="573" y="133"/>
                      <a:pt x="616" y="138"/>
                    </a:cubicBezTo>
                    <a:cubicBezTo>
                      <a:pt x="659" y="143"/>
                      <a:pt x="698" y="185"/>
                      <a:pt x="750" y="193"/>
                    </a:cubicBezTo>
                    <a:cubicBezTo>
                      <a:pt x="802" y="201"/>
                      <a:pt x="867" y="176"/>
                      <a:pt x="931" y="185"/>
                    </a:cubicBezTo>
                    <a:cubicBezTo>
                      <a:pt x="995" y="194"/>
                      <a:pt x="1069" y="240"/>
                      <a:pt x="1136" y="248"/>
                    </a:cubicBezTo>
                    <a:cubicBezTo>
                      <a:pt x="1203" y="256"/>
                      <a:pt x="1262" y="228"/>
                      <a:pt x="1334" y="233"/>
                    </a:cubicBezTo>
                    <a:cubicBezTo>
                      <a:pt x="1406" y="238"/>
                      <a:pt x="1521" y="270"/>
                      <a:pt x="1570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3970" y="1093"/>
                <a:ext cx="1586" cy="292"/>
              </a:xfrm>
              <a:custGeom>
                <a:avLst/>
                <a:gdLst>
                  <a:gd name="T0" fmla="*/ 0 w 1586"/>
                  <a:gd name="T1" fmla="*/ 0 h 292"/>
                  <a:gd name="T2" fmla="*/ 268 w 1586"/>
                  <a:gd name="T3" fmla="*/ 71 h 292"/>
                  <a:gd name="T4" fmla="*/ 860 w 1586"/>
                  <a:gd name="T5" fmla="*/ 134 h 292"/>
                  <a:gd name="T6" fmla="*/ 1309 w 1586"/>
                  <a:gd name="T7" fmla="*/ 229 h 292"/>
                  <a:gd name="T8" fmla="*/ 1586 w 1586"/>
                  <a:gd name="T9" fmla="*/ 292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6"/>
                  <a:gd name="T16" fmla="*/ 0 h 292"/>
                  <a:gd name="T17" fmla="*/ 1586 w 1586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6" h="292">
                    <a:moveTo>
                      <a:pt x="0" y="0"/>
                    </a:moveTo>
                    <a:cubicBezTo>
                      <a:pt x="62" y="24"/>
                      <a:pt x="125" y="49"/>
                      <a:pt x="268" y="71"/>
                    </a:cubicBezTo>
                    <a:cubicBezTo>
                      <a:pt x="411" y="93"/>
                      <a:pt x="687" y="108"/>
                      <a:pt x="860" y="134"/>
                    </a:cubicBezTo>
                    <a:cubicBezTo>
                      <a:pt x="1033" y="160"/>
                      <a:pt x="1188" y="203"/>
                      <a:pt x="1309" y="229"/>
                    </a:cubicBezTo>
                    <a:cubicBezTo>
                      <a:pt x="1430" y="255"/>
                      <a:pt x="1537" y="282"/>
                      <a:pt x="1586" y="292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321" y="379"/>
              <a:ext cx="5327" cy="3590"/>
              <a:chOff x="252" y="126"/>
              <a:chExt cx="5516" cy="3843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252" y="126"/>
                <a:ext cx="8" cy="38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60" y="3953"/>
                <a:ext cx="5508" cy="16"/>
              </a:xfrm>
              <a:custGeom>
                <a:avLst/>
                <a:gdLst>
                  <a:gd name="T0" fmla="*/ 0 w 5508"/>
                  <a:gd name="T1" fmla="*/ 16 h 16"/>
                  <a:gd name="T2" fmla="*/ 5508 w 5508"/>
                  <a:gd name="T3" fmla="*/ 0 h 16"/>
                  <a:gd name="T4" fmla="*/ 0 60000 65536"/>
                  <a:gd name="T5" fmla="*/ 0 60000 65536"/>
                  <a:gd name="T6" fmla="*/ 0 w 5508"/>
                  <a:gd name="T7" fmla="*/ 0 h 16"/>
                  <a:gd name="T8" fmla="*/ 5508 w 5508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08" h="16">
                    <a:moveTo>
                      <a:pt x="0" y="16"/>
                    </a:moveTo>
                    <a:lnTo>
                      <a:pt x="5508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570" y="396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E</a:t>
              </a:r>
              <a:r>
                <a:rPr lang="en-US" sz="2000" baseline="-25000"/>
                <a:t>o</a:t>
              </a:r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801" y="4087"/>
              <a:ext cx="5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 rot="16200000">
              <a:off x="-723" y="2024"/>
              <a:ext cx="18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smtClean="0"/>
                <a:t>Relative absorbance [a.u.]</a:t>
              </a:r>
              <a:endParaRPr lang="en-US" sz="2000" dirty="0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42" y="607"/>
              <a:ext cx="1675" cy="2928"/>
            </a:xfrm>
            <a:prstGeom prst="rect">
              <a:avLst/>
            </a:prstGeom>
            <a:solidFill>
              <a:srgbClr val="C0C0C0">
                <a:alpha val="3803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FF"/>
                  </a:solidFill>
                </a:rPr>
                <a:t>XANES</a:t>
              </a: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984" y="631"/>
              <a:ext cx="3610" cy="1397"/>
            </a:xfrm>
            <a:prstGeom prst="rect">
              <a:avLst/>
            </a:prstGeom>
            <a:solidFill>
              <a:srgbClr val="99CCFF">
                <a:alpha val="3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EXAFS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9752" y="1387875"/>
            <a:ext cx="7257529" cy="3457523"/>
            <a:chOff x="2339752" y="1387875"/>
            <a:chExt cx="7257529" cy="3457523"/>
          </a:xfrm>
        </p:grpSpPr>
        <p:sp>
          <p:nvSpPr>
            <p:cNvPr id="18" name="Oval 17"/>
            <p:cNvSpPr/>
            <p:nvPr/>
          </p:nvSpPr>
          <p:spPr>
            <a:xfrm>
              <a:off x="2339752" y="1387875"/>
              <a:ext cx="4176464" cy="14860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563888" y="3405238"/>
              <a:ext cx="6033393" cy="14401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2400" dirty="0" smtClean="0">
                  <a:solidFill>
                    <a:srgbClr val="FF0000"/>
                  </a:solidFill>
                </a:rPr>
                <a:t>What type of information</a:t>
              </a:r>
              <a:br>
                <a:rPr lang="cs-CZ" sz="2400" dirty="0" smtClean="0">
                  <a:solidFill>
                    <a:srgbClr val="FF0000"/>
                  </a:solidFill>
                </a:rPr>
              </a:br>
              <a:r>
                <a:rPr lang="cs-CZ" sz="2400" dirty="0" smtClean="0">
                  <a:solidFill>
                    <a:srgbClr val="FF0000"/>
                  </a:solidFill>
                </a:rPr>
                <a:t>is hidden there???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37011" y="3933056"/>
            <a:ext cx="4022725" cy="2203450"/>
            <a:chOff x="3437011" y="3933056"/>
            <a:chExt cx="4022725" cy="2203450"/>
          </a:xfrm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FD16F094-DB90-4DFA-9CD1-B0609CBB2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74" y="4552181"/>
              <a:ext cx="3095625" cy="1412875"/>
            </a:xfrm>
            <a:custGeom>
              <a:avLst/>
              <a:gdLst>
                <a:gd name="T0" fmla="*/ 0 w 1950"/>
                <a:gd name="T1" fmla="*/ 1408113 h 890"/>
                <a:gd name="T2" fmla="*/ 209550 w 1950"/>
                <a:gd name="T3" fmla="*/ 1412875 h 890"/>
                <a:gd name="T4" fmla="*/ 276225 w 1950"/>
                <a:gd name="T5" fmla="*/ 1403350 h 890"/>
                <a:gd name="T6" fmla="*/ 338138 w 1950"/>
                <a:gd name="T7" fmla="*/ 1355725 h 890"/>
                <a:gd name="T8" fmla="*/ 347663 w 1950"/>
                <a:gd name="T9" fmla="*/ 1174750 h 890"/>
                <a:gd name="T10" fmla="*/ 361950 w 1950"/>
                <a:gd name="T11" fmla="*/ 650875 h 890"/>
                <a:gd name="T12" fmla="*/ 366713 w 1950"/>
                <a:gd name="T13" fmla="*/ 403225 h 890"/>
                <a:gd name="T14" fmla="*/ 371475 w 1950"/>
                <a:gd name="T15" fmla="*/ 231775 h 890"/>
                <a:gd name="T16" fmla="*/ 376238 w 1950"/>
                <a:gd name="T17" fmla="*/ 36513 h 890"/>
                <a:gd name="T18" fmla="*/ 395288 w 1950"/>
                <a:gd name="T19" fmla="*/ 12700 h 890"/>
                <a:gd name="T20" fmla="*/ 433388 w 1950"/>
                <a:gd name="T21" fmla="*/ 74613 h 890"/>
                <a:gd name="T22" fmla="*/ 514350 w 1950"/>
                <a:gd name="T23" fmla="*/ 103188 h 890"/>
                <a:gd name="T24" fmla="*/ 642938 w 1950"/>
                <a:gd name="T25" fmla="*/ 131763 h 890"/>
                <a:gd name="T26" fmla="*/ 942975 w 1950"/>
                <a:gd name="T27" fmla="*/ 165100 h 890"/>
                <a:gd name="T28" fmla="*/ 1447800 w 1950"/>
                <a:gd name="T29" fmla="*/ 217488 h 890"/>
                <a:gd name="T30" fmla="*/ 2381250 w 1950"/>
                <a:gd name="T31" fmla="*/ 279400 h 890"/>
                <a:gd name="T32" fmla="*/ 3028950 w 1950"/>
                <a:gd name="T33" fmla="*/ 288925 h 890"/>
                <a:gd name="T34" fmla="*/ 2781300 w 1950"/>
                <a:gd name="T35" fmla="*/ 279400 h 8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50" h="890">
                  <a:moveTo>
                    <a:pt x="0" y="887"/>
                  </a:moveTo>
                  <a:cubicBezTo>
                    <a:pt x="51" y="888"/>
                    <a:pt x="103" y="890"/>
                    <a:pt x="132" y="890"/>
                  </a:cubicBezTo>
                  <a:cubicBezTo>
                    <a:pt x="161" y="890"/>
                    <a:pt x="161" y="890"/>
                    <a:pt x="174" y="884"/>
                  </a:cubicBezTo>
                  <a:cubicBezTo>
                    <a:pt x="187" y="878"/>
                    <a:pt x="206" y="878"/>
                    <a:pt x="213" y="854"/>
                  </a:cubicBezTo>
                  <a:cubicBezTo>
                    <a:pt x="220" y="830"/>
                    <a:pt x="217" y="814"/>
                    <a:pt x="219" y="740"/>
                  </a:cubicBezTo>
                  <a:cubicBezTo>
                    <a:pt x="221" y="666"/>
                    <a:pt x="226" y="491"/>
                    <a:pt x="228" y="410"/>
                  </a:cubicBezTo>
                  <a:cubicBezTo>
                    <a:pt x="230" y="329"/>
                    <a:pt x="230" y="298"/>
                    <a:pt x="231" y="254"/>
                  </a:cubicBezTo>
                  <a:cubicBezTo>
                    <a:pt x="232" y="210"/>
                    <a:pt x="233" y="184"/>
                    <a:pt x="234" y="146"/>
                  </a:cubicBezTo>
                  <a:cubicBezTo>
                    <a:pt x="235" y="108"/>
                    <a:pt x="235" y="46"/>
                    <a:pt x="237" y="23"/>
                  </a:cubicBezTo>
                  <a:cubicBezTo>
                    <a:pt x="239" y="0"/>
                    <a:pt x="243" y="4"/>
                    <a:pt x="249" y="8"/>
                  </a:cubicBezTo>
                  <a:cubicBezTo>
                    <a:pt x="255" y="12"/>
                    <a:pt x="261" y="38"/>
                    <a:pt x="273" y="47"/>
                  </a:cubicBezTo>
                  <a:cubicBezTo>
                    <a:pt x="285" y="56"/>
                    <a:pt x="302" y="59"/>
                    <a:pt x="324" y="65"/>
                  </a:cubicBezTo>
                  <a:cubicBezTo>
                    <a:pt x="346" y="71"/>
                    <a:pt x="360" y="76"/>
                    <a:pt x="405" y="83"/>
                  </a:cubicBezTo>
                  <a:cubicBezTo>
                    <a:pt x="450" y="90"/>
                    <a:pt x="510" y="95"/>
                    <a:pt x="594" y="104"/>
                  </a:cubicBezTo>
                  <a:cubicBezTo>
                    <a:pt x="678" y="113"/>
                    <a:pt x="761" y="125"/>
                    <a:pt x="912" y="137"/>
                  </a:cubicBezTo>
                  <a:cubicBezTo>
                    <a:pt x="1063" y="149"/>
                    <a:pt x="1334" y="169"/>
                    <a:pt x="1500" y="176"/>
                  </a:cubicBezTo>
                  <a:cubicBezTo>
                    <a:pt x="1666" y="183"/>
                    <a:pt x="1866" y="182"/>
                    <a:pt x="1908" y="182"/>
                  </a:cubicBezTo>
                  <a:cubicBezTo>
                    <a:pt x="1950" y="182"/>
                    <a:pt x="1784" y="177"/>
                    <a:pt x="1752" y="17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xmlns="" id="{0D2E38D0-3EC3-4228-8542-5A069AF86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099" y="3933056"/>
              <a:ext cx="3146425" cy="220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xmlns="" id="{3D724504-6FE7-4E79-946D-38B15DF08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8224" y="5852344"/>
              <a:ext cx="671512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altLang="en-US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Energy</a:t>
              </a:r>
              <a:endParaRPr lang="en-US" altLang="en-US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9BF223A9-366C-4F8B-BE7D-9270969CF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6099" y="6134919"/>
              <a:ext cx="314642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556C70D5-D532-4849-A7AF-A1067DE7C2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14737" y="4912543"/>
              <a:ext cx="1103312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altLang="en-US" sz="17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Absorbance</a:t>
              </a:r>
              <a:endParaRPr lang="en-US" altLang="en-US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xmlns="" id="{8C360EBC-0D8C-4747-8628-95B0EFBA1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6099" y="3933056"/>
              <a:ext cx="1587" cy="2201863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xmlns="" id="{B325C5D4-FF51-4A28-95CA-6C7B6F9BF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6099" y="5965056"/>
              <a:ext cx="1587" cy="1588"/>
            </a:xfrm>
            <a:prstGeom prst="line">
              <a:avLst/>
            </a:prstGeom>
            <a:noFill/>
            <a:ln w="206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xmlns="" id="{68F2131D-9283-4475-8B44-2940FCAB33C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756099" y="4244206"/>
              <a:ext cx="3144837" cy="1722438"/>
            </a:xfrm>
            <a:custGeom>
              <a:avLst/>
              <a:gdLst>
                <a:gd name="T0" fmla="*/ 93735 w 4999"/>
                <a:gd name="T1" fmla="*/ 629 h 2740"/>
                <a:gd name="T2" fmla="*/ 188099 w 4999"/>
                <a:gd name="T3" fmla="*/ 629 h 2740"/>
                <a:gd name="T4" fmla="*/ 282463 w 4999"/>
                <a:gd name="T5" fmla="*/ 629 h 2740"/>
                <a:gd name="T6" fmla="*/ 376827 w 4999"/>
                <a:gd name="T7" fmla="*/ 1257 h 2740"/>
                <a:gd name="T8" fmla="*/ 471191 w 4999"/>
                <a:gd name="T9" fmla="*/ 4400 h 2740"/>
                <a:gd name="T10" fmla="*/ 505162 w 4999"/>
                <a:gd name="T11" fmla="*/ 7544 h 2740"/>
                <a:gd name="T12" fmla="*/ 514598 w 4999"/>
                <a:gd name="T13" fmla="*/ 8801 h 2740"/>
                <a:gd name="T14" fmla="*/ 524035 w 4999"/>
                <a:gd name="T15" fmla="*/ 11315 h 2740"/>
                <a:gd name="T16" fmla="*/ 533471 w 4999"/>
                <a:gd name="T17" fmla="*/ 13830 h 2740"/>
                <a:gd name="T18" fmla="*/ 542907 w 4999"/>
                <a:gd name="T19" fmla="*/ 17602 h 2740"/>
                <a:gd name="T20" fmla="*/ 552344 w 4999"/>
                <a:gd name="T21" fmla="*/ 24516 h 2740"/>
                <a:gd name="T22" fmla="*/ 561780 w 4999"/>
                <a:gd name="T23" fmla="*/ 52176 h 2740"/>
                <a:gd name="T24" fmla="*/ 571217 w 4999"/>
                <a:gd name="T25" fmla="*/ 70406 h 2740"/>
                <a:gd name="T26" fmla="*/ 580653 w 4999"/>
                <a:gd name="T27" fmla="*/ 178530 h 2740"/>
                <a:gd name="T28" fmla="*/ 590089 w 4999"/>
                <a:gd name="T29" fmla="*/ 555078 h 2740"/>
                <a:gd name="T30" fmla="*/ 599526 w 4999"/>
                <a:gd name="T31" fmla="*/ 925968 h 2740"/>
                <a:gd name="T32" fmla="*/ 608962 w 4999"/>
                <a:gd name="T33" fmla="*/ 1336461 h 2740"/>
                <a:gd name="T34" fmla="*/ 618399 w 4999"/>
                <a:gd name="T35" fmla="*/ 1681577 h 2740"/>
                <a:gd name="T36" fmla="*/ 627835 w 4999"/>
                <a:gd name="T37" fmla="*/ 1678434 h 2740"/>
                <a:gd name="T38" fmla="*/ 636642 w 4999"/>
                <a:gd name="T39" fmla="*/ 1541393 h 2740"/>
                <a:gd name="T40" fmla="*/ 646708 w 4999"/>
                <a:gd name="T41" fmla="*/ 1406867 h 2740"/>
                <a:gd name="T42" fmla="*/ 656144 w 4999"/>
                <a:gd name="T43" fmla="*/ 1306916 h 2740"/>
                <a:gd name="T44" fmla="*/ 665581 w 4999"/>
                <a:gd name="T45" fmla="*/ 1269827 h 2740"/>
                <a:gd name="T46" fmla="*/ 675017 w 4999"/>
                <a:gd name="T47" fmla="*/ 1217651 h 2740"/>
                <a:gd name="T48" fmla="*/ 684453 w 4999"/>
                <a:gd name="T49" fmla="*/ 1165474 h 2740"/>
                <a:gd name="T50" fmla="*/ 703326 w 4999"/>
                <a:gd name="T51" fmla="*/ 1098211 h 2740"/>
                <a:gd name="T52" fmla="*/ 727861 w 4999"/>
                <a:gd name="T53" fmla="*/ 1169875 h 2740"/>
                <a:gd name="T54" fmla="*/ 754283 w 4999"/>
                <a:gd name="T55" fmla="*/ 1302515 h 2740"/>
                <a:gd name="T56" fmla="*/ 783221 w 4999"/>
                <a:gd name="T57" fmla="*/ 1350919 h 2740"/>
                <a:gd name="T58" fmla="*/ 814676 w 4999"/>
                <a:gd name="T59" fmla="*/ 1315716 h 2740"/>
                <a:gd name="T60" fmla="*/ 847389 w 4999"/>
                <a:gd name="T61" fmla="*/ 1286171 h 2740"/>
                <a:gd name="T62" fmla="*/ 883247 w 4999"/>
                <a:gd name="T63" fmla="*/ 1261026 h 2740"/>
                <a:gd name="T64" fmla="*/ 920992 w 4999"/>
                <a:gd name="T65" fmla="*/ 1247825 h 2740"/>
                <a:gd name="T66" fmla="*/ 960625 w 4999"/>
                <a:gd name="T67" fmla="*/ 1254740 h 2740"/>
                <a:gd name="T68" fmla="*/ 1002145 w 4999"/>
                <a:gd name="T69" fmla="*/ 1255997 h 2740"/>
                <a:gd name="T70" fmla="*/ 1046811 w 4999"/>
                <a:gd name="T71" fmla="*/ 1269827 h 2740"/>
                <a:gd name="T72" fmla="*/ 1093364 w 4999"/>
                <a:gd name="T73" fmla="*/ 1276113 h 2740"/>
                <a:gd name="T74" fmla="*/ 1141804 w 4999"/>
                <a:gd name="T75" fmla="*/ 1262283 h 2740"/>
                <a:gd name="T76" fmla="*/ 1192132 w 4999"/>
                <a:gd name="T77" fmla="*/ 1241538 h 2740"/>
                <a:gd name="T78" fmla="*/ 1244975 w 4999"/>
                <a:gd name="T79" fmla="*/ 1230223 h 2740"/>
                <a:gd name="T80" fmla="*/ 1300336 w 4999"/>
                <a:gd name="T81" fmla="*/ 1236509 h 2740"/>
                <a:gd name="T82" fmla="*/ 1357583 w 4999"/>
                <a:gd name="T83" fmla="*/ 1232109 h 2740"/>
                <a:gd name="T84" fmla="*/ 1416718 w 4999"/>
                <a:gd name="T85" fmla="*/ 1220165 h 2740"/>
                <a:gd name="T86" fmla="*/ 1478369 w 4999"/>
                <a:gd name="T87" fmla="*/ 1216393 h 2740"/>
                <a:gd name="T88" fmla="*/ 1541907 w 4999"/>
                <a:gd name="T89" fmla="*/ 1208850 h 2740"/>
                <a:gd name="T90" fmla="*/ 1607962 w 4999"/>
                <a:gd name="T91" fmla="*/ 1197534 h 2740"/>
                <a:gd name="T92" fmla="*/ 1676533 w 4999"/>
                <a:gd name="T93" fmla="*/ 1191248 h 2740"/>
                <a:gd name="T94" fmla="*/ 1746363 w 4999"/>
                <a:gd name="T95" fmla="*/ 1187476 h 2740"/>
                <a:gd name="T96" fmla="*/ 1819338 w 4999"/>
                <a:gd name="T97" fmla="*/ 1180562 h 2740"/>
                <a:gd name="T98" fmla="*/ 1894200 w 4999"/>
                <a:gd name="T99" fmla="*/ 1173647 h 2740"/>
                <a:gd name="T100" fmla="*/ 1970949 w 4999"/>
                <a:gd name="T101" fmla="*/ 1168618 h 2740"/>
                <a:gd name="T102" fmla="*/ 2049586 w 4999"/>
                <a:gd name="T103" fmla="*/ 1161703 h 2740"/>
                <a:gd name="T104" fmla="*/ 2130739 w 4999"/>
                <a:gd name="T105" fmla="*/ 1156674 h 2740"/>
                <a:gd name="T106" fmla="*/ 2214408 w 4999"/>
                <a:gd name="T107" fmla="*/ 1152902 h 2740"/>
                <a:gd name="T108" fmla="*/ 2299965 w 4999"/>
                <a:gd name="T109" fmla="*/ 1147873 h 2740"/>
                <a:gd name="T110" fmla="*/ 2387409 w 4999"/>
                <a:gd name="T111" fmla="*/ 1142844 h 2740"/>
                <a:gd name="T112" fmla="*/ 2477369 w 4999"/>
                <a:gd name="T113" fmla="*/ 1139072 h 2740"/>
                <a:gd name="T114" fmla="*/ 2569217 w 4999"/>
                <a:gd name="T115" fmla="*/ 1135929 h 2740"/>
                <a:gd name="T116" fmla="*/ 2664210 w 4999"/>
                <a:gd name="T117" fmla="*/ 1132786 h 2740"/>
                <a:gd name="T118" fmla="*/ 2760461 w 4999"/>
                <a:gd name="T119" fmla="*/ 1131529 h 2740"/>
                <a:gd name="T120" fmla="*/ 2858600 w 4999"/>
                <a:gd name="T121" fmla="*/ 1128385 h 2740"/>
                <a:gd name="T122" fmla="*/ 2959884 w 4999"/>
                <a:gd name="T123" fmla="*/ 1126500 h 2740"/>
                <a:gd name="T124" fmla="*/ 3063055 w 4999"/>
                <a:gd name="T125" fmla="*/ 1124614 h 27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999" h="2740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2" y="2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3" y="2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7" y="2"/>
                  </a:lnTo>
                  <a:lnTo>
                    <a:pt x="108" y="2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4" y="2"/>
                  </a:lnTo>
                  <a:lnTo>
                    <a:pt x="115" y="2"/>
                  </a:lnTo>
                  <a:lnTo>
                    <a:pt x="116" y="2"/>
                  </a:lnTo>
                  <a:lnTo>
                    <a:pt x="117" y="2"/>
                  </a:lnTo>
                  <a:lnTo>
                    <a:pt x="118" y="2"/>
                  </a:lnTo>
                  <a:lnTo>
                    <a:pt x="119" y="2"/>
                  </a:lnTo>
                  <a:lnTo>
                    <a:pt x="120" y="2"/>
                  </a:lnTo>
                  <a:lnTo>
                    <a:pt x="121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8" y="2"/>
                  </a:lnTo>
                  <a:lnTo>
                    <a:pt x="129" y="2"/>
                  </a:lnTo>
                  <a:lnTo>
                    <a:pt x="130" y="2"/>
                  </a:lnTo>
                  <a:lnTo>
                    <a:pt x="131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2" y="2"/>
                  </a:lnTo>
                  <a:lnTo>
                    <a:pt x="143" y="2"/>
                  </a:lnTo>
                  <a:lnTo>
                    <a:pt x="144" y="2"/>
                  </a:lnTo>
                  <a:lnTo>
                    <a:pt x="145" y="1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50" y="1"/>
                  </a:lnTo>
                  <a:lnTo>
                    <a:pt x="151" y="1"/>
                  </a:lnTo>
                  <a:lnTo>
                    <a:pt x="152" y="1"/>
                  </a:lnTo>
                  <a:lnTo>
                    <a:pt x="153" y="1"/>
                  </a:lnTo>
                  <a:lnTo>
                    <a:pt x="154" y="1"/>
                  </a:lnTo>
                  <a:lnTo>
                    <a:pt x="155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59" y="1"/>
                  </a:lnTo>
                  <a:lnTo>
                    <a:pt x="160" y="1"/>
                  </a:lnTo>
                  <a:lnTo>
                    <a:pt x="161" y="1"/>
                  </a:lnTo>
                  <a:lnTo>
                    <a:pt x="162" y="1"/>
                  </a:lnTo>
                  <a:lnTo>
                    <a:pt x="163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7" y="1"/>
                  </a:lnTo>
                  <a:lnTo>
                    <a:pt x="168" y="1"/>
                  </a:lnTo>
                  <a:lnTo>
                    <a:pt x="169" y="1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4" y="1"/>
                  </a:lnTo>
                  <a:lnTo>
                    <a:pt x="175" y="1"/>
                  </a:lnTo>
                  <a:lnTo>
                    <a:pt x="176" y="1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5" y="1"/>
                  </a:lnTo>
                  <a:lnTo>
                    <a:pt x="186" y="1"/>
                  </a:lnTo>
                  <a:lnTo>
                    <a:pt x="187" y="1"/>
                  </a:lnTo>
                  <a:lnTo>
                    <a:pt x="188" y="1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2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1"/>
                  </a:lnTo>
                  <a:lnTo>
                    <a:pt x="206" y="1"/>
                  </a:lnTo>
                  <a:lnTo>
                    <a:pt x="207" y="2"/>
                  </a:lnTo>
                  <a:lnTo>
                    <a:pt x="208" y="2"/>
                  </a:lnTo>
                  <a:lnTo>
                    <a:pt x="209" y="2"/>
                  </a:lnTo>
                  <a:lnTo>
                    <a:pt x="210" y="2"/>
                  </a:lnTo>
                  <a:lnTo>
                    <a:pt x="211" y="2"/>
                  </a:lnTo>
                  <a:lnTo>
                    <a:pt x="212" y="2"/>
                  </a:lnTo>
                  <a:lnTo>
                    <a:pt x="213" y="2"/>
                  </a:lnTo>
                  <a:lnTo>
                    <a:pt x="214" y="2"/>
                  </a:lnTo>
                  <a:lnTo>
                    <a:pt x="215" y="2"/>
                  </a:lnTo>
                  <a:lnTo>
                    <a:pt x="216" y="2"/>
                  </a:lnTo>
                  <a:lnTo>
                    <a:pt x="217" y="2"/>
                  </a:lnTo>
                  <a:lnTo>
                    <a:pt x="218" y="2"/>
                  </a:lnTo>
                  <a:lnTo>
                    <a:pt x="219" y="2"/>
                  </a:lnTo>
                  <a:lnTo>
                    <a:pt x="220" y="2"/>
                  </a:lnTo>
                  <a:lnTo>
                    <a:pt x="221" y="2"/>
                  </a:lnTo>
                  <a:lnTo>
                    <a:pt x="222" y="2"/>
                  </a:lnTo>
                  <a:lnTo>
                    <a:pt x="223" y="2"/>
                  </a:lnTo>
                  <a:lnTo>
                    <a:pt x="224" y="2"/>
                  </a:lnTo>
                  <a:lnTo>
                    <a:pt x="225" y="2"/>
                  </a:lnTo>
                  <a:lnTo>
                    <a:pt x="226" y="2"/>
                  </a:lnTo>
                  <a:lnTo>
                    <a:pt x="227" y="2"/>
                  </a:lnTo>
                  <a:lnTo>
                    <a:pt x="228" y="2"/>
                  </a:lnTo>
                  <a:lnTo>
                    <a:pt x="229" y="2"/>
                  </a:lnTo>
                  <a:lnTo>
                    <a:pt x="230" y="2"/>
                  </a:lnTo>
                  <a:lnTo>
                    <a:pt x="231" y="2"/>
                  </a:lnTo>
                  <a:lnTo>
                    <a:pt x="232" y="2"/>
                  </a:lnTo>
                  <a:lnTo>
                    <a:pt x="233" y="2"/>
                  </a:lnTo>
                  <a:lnTo>
                    <a:pt x="234" y="2"/>
                  </a:lnTo>
                  <a:lnTo>
                    <a:pt x="235" y="2"/>
                  </a:lnTo>
                  <a:lnTo>
                    <a:pt x="236" y="2"/>
                  </a:lnTo>
                  <a:lnTo>
                    <a:pt x="237" y="1"/>
                  </a:lnTo>
                  <a:lnTo>
                    <a:pt x="238" y="1"/>
                  </a:lnTo>
                  <a:lnTo>
                    <a:pt x="239" y="1"/>
                  </a:lnTo>
                  <a:lnTo>
                    <a:pt x="240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3" y="1"/>
                  </a:lnTo>
                  <a:lnTo>
                    <a:pt x="244" y="1"/>
                  </a:lnTo>
                  <a:lnTo>
                    <a:pt x="245" y="1"/>
                  </a:lnTo>
                  <a:lnTo>
                    <a:pt x="246" y="1"/>
                  </a:lnTo>
                  <a:lnTo>
                    <a:pt x="247" y="1"/>
                  </a:lnTo>
                  <a:lnTo>
                    <a:pt x="248" y="1"/>
                  </a:lnTo>
                  <a:lnTo>
                    <a:pt x="249" y="1"/>
                  </a:lnTo>
                  <a:lnTo>
                    <a:pt x="250" y="1"/>
                  </a:lnTo>
                  <a:lnTo>
                    <a:pt x="251" y="1"/>
                  </a:lnTo>
                  <a:lnTo>
                    <a:pt x="252" y="1"/>
                  </a:lnTo>
                  <a:lnTo>
                    <a:pt x="253" y="1"/>
                  </a:lnTo>
                  <a:lnTo>
                    <a:pt x="254" y="1"/>
                  </a:lnTo>
                  <a:lnTo>
                    <a:pt x="255" y="1"/>
                  </a:lnTo>
                  <a:lnTo>
                    <a:pt x="256" y="1"/>
                  </a:lnTo>
                  <a:lnTo>
                    <a:pt x="257" y="1"/>
                  </a:lnTo>
                  <a:lnTo>
                    <a:pt x="258" y="1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3" y="1"/>
                  </a:lnTo>
                  <a:lnTo>
                    <a:pt x="264" y="1"/>
                  </a:lnTo>
                  <a:lnTo>
                    <a:pt x="265" y="1"/>
                  </a:lnTo>
                  <a:lnTo>
                    <a:pt x="266" y="1"/>
                  </a:lnTo>
                  <a:lnTo>
                    <a:pt x="267" y="1"/>
                  </a:lnTo>
                  <a:lnTo>
                    <a:pt x="268" y="1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1" y="0"/>
                  </a:lnTo>
                  <a:lnTo>
                    <a:pt x="272" y="0"/>
                  </a:lnTo>
                  <a:lnTo>
                    <a:pt x="273" y="1"/>
                  </a:lnTo>
                  <a:lnTo>
                    <a:pt x="274" y="1"/>
                  </a:lnTo>
                  <a:lnTo>
                    <a:pt x="275" y="1"/>
                  </a:lnTo>
                  <a:lnTo>
                    <a:pt x="276" y="1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79" y="1"/>
                  </a:lnTo>
                  <a:lnTo>
                    <a:pt x="280" y="1"/>
                  </a:lnTo>
                  <a:lnTo>
                    <a:pt x="281" y="1"/>
                  </a:lnTo>
                  <a:lnTo>
                    <a:pt x="282" y="1"/>
                  </a:lnTo>
                  <a:lnTo>
                    <a:pt x="283" y="1"/>
                  </a:lnTo>
                  <a:lnTo>
                    <a:pt x="284" y="1"/>
                  </a:lnTo>
                  <a:lnTo>
                    <a:pt x="285" y="1"/>
                  </a:lnTo>
                  <a:lnTo>
                    <a:pt x="286" y="1"/>
                  </a:lnTo>
                  <a:lnTo>
                    <a:pt x="287" y="1"/>
                  </a:lnTo>
                  <a:lnTo>
                    <a:pt x="288" y="1"/>
                  </a:lnTo>
                  <a:lnTo>
                    <a:pt x="289" y="1"/>
                  </a:lnTo>
                  <a:lnTo>
                    <a:pt x="290" y="1"/>
                  </a:lnTo>
                  <a:lnTo>
                    <a:pt x="291" y="1"/>
                  </a:lnTo>
                  <a:lnTo>
                    <a:pt x="292" y="1"/>
                  </a:lnTo>
                  <a:lnTo>
                    <a:pt x="293" y="1"/>
                  </a:lnTo>
                  <a:lnTo>
                    <a:pt x="294" y="1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7" y="1"/>
                  </a:lnTo>
                  <a:lnTo>
                    <a:pt x="298" y="1"/>
                  </a:lnTo>
                  <a:lnTo>
                    <a:pt x="299" y="1"/>
                  </a:lnTo>
                  <a:lnTo>
                    <a:pt x="300" y="1"/>
                  </a:lnTo>
                  <a:lnTo>
                    <a:pt x="301" y="1"/>
                  </a:lnTo>
                  <a:lnTo>
                    <a:pt x="302" y="1"/>
                  </a:lnTo>
                  <a:lnTo>
                    <a:pt x="303" y="1"/>
                  </a:lnTo>
                  <a:lnTo>
                    <a:pt x="304" y="1"/>
                  </a:lnTo>
                  <a:lnTo>
                    <a:pt x="305" y="1"/>
                  </a:lnTo>
                  <a:lnTo>
                    <a:pt x="306" y="1"/>
                  </a:lnTo>
                  <a:lnTo>
                    <a:pt x="307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1"/>
                  </a:lnTo>
                  <a:lnTo>
                    <a:pt x="311" y="1"/>
                  </a:lnTo>
                  <a:lnTo>
                    <a:pt x="312" y="1"/>
                  </a:lnTo>
                  <a:lnTo>
                    <a:pt x="313" y="1"/>
                  </a:lnTo>
                  <a:lnTo>
                    <a:pt x="314" y="0"/>
                  </a:lnTo>
                  <a:lnTo>
                    <a:pt x="315" y="0"/>
                  </a:lnTo>
                  <a:lnTo>
                    <a:pt x="316" y="0"/>
                  </a:lnTo>
                  <a:lnTo>
                    <a:pt x="317" y="0"/>
                  </a:lnTo>
                  <a:lnTo>
                    <a:pt x="318" y="0"/>
                  </a:lnTo>
                  <a:lnTo>
                    <a:pt x="319" y="0"/>
                  </a:lnTo>
                  <a:lnTo>
                    <a:pt x="320" y="0"/>
                  </a:lnTo>
                  <a:lnTo>
                    <a:pt x="321" y="0"/>
                  </a:lnTo>
                  <a:lnTo>
                    <a:pt x="322" y="0"/>
                  </a:lnTo>
                  <a:lnTo>
                    <a:pt x="323" y="0"/>
                  </a:lnTo>
                  <a:lnTo>
                    <a:pt x="324" y="0"/>
                  </a:lnTo>
                  <a:lnTo>
                    <a:pt x="325" y="0"/>
                  </a:lnTo>
                  <a:lnTo>
                    <a:pt x="326" y="0"/>
                  </a:lnTo>
                  <a:lnTo>
                    <a:pt x="327" y="0"/>
                  </a:lnTo>
                  <a:lnTo>
                    <a:pt x="328" y="0"/>
                  </a:lnTo>
                  <a:lnTo>
                    <a:pt x="329" y="0"/>
                  </a:lnTo>
                  <a:lnTo>
                    <a:pt x="330" y="0"/>
                  </a:lnTo>
                  <a:lnTo>
                    <a:pt x="331" y="0"/>
                  </a:lnTo>
                  <a:lnTo>
                    <a:pt x="332" y="0"/>
                  </a:lnTo>
                  <a:lnTo>
                    <a:pt x="333" y="0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0"/>
                  </a:lnTo>
                  <a:lnTo>
                    <a:pt x="341" y="0"/>
                  </a:lnTo>
                  <a:lnTo>
                    <a:pt x="342" y="0"/>
                  </a:lnTo>
                  <a:lnTo>
                    <a:pt x="343" y="0"/>
                  </a:lnTo>
                  <a:lnTo>
                    <a:pt x="344" y="0"/>
                  </a:lnTo>
                  <a:lnTo>
                    <a:pt x="345" y="0"/>
                  </a:lnTo>
                  <a:lnTo>
                    <a:pt x="346" y="0"/>
                  </a:lnTo>
                  <a:lnTo>
                    <a:pt x="347" y="0"/>
                  </a:lnTo>
                  <a:lnTo>
                    <a:pt x="348" y="0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1" y="0"/>
                  </a:lnTo>
                  <a:lnTo>
                    <a:pt x="352" y="0"/>
                  </a:lnTo>
                  <a:lnTo>
                    <a:pt x="353" y="0"/>
                  </a:lnTo>
                  <a:lnTo>
                    <a:pt x="354" y="0"/>
                  </a:lnTo>
                  <a:lnTo>
                    <a:pt x="355" y="0"/>
                  </a:lnTo>
                  <a:lnTo>
                    <a:pt x="356" y="0"/>
                  </a:lnTo>
                  <a:lnTo>
                    <a:pt x="357" y="0"/>
                  </a:lnTo>
                  <a:lnTo>
                    <a:pt x="358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366" y="0"/>
                  </a:lnTo>
                  <a:lnTo>
                    <a:pt x="367" y="0"/>
                  </a:lnTo>
                  <a:lnTo>
                    <a:pt x="368" y="0"/>
                  </a:lnTo>
                  <a:lnTo>
                    <a:pt x="369" y="0"/>
                  </a:lnTo>
                  <a:lnTo>
                    <a:pt x="370" y="0"/>
                  </a:lnTo>
                  <a:lnTo>
                    <a:pt x="371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4" y="0"/>
                  </a:lnTo>
                  <a:lnTo>
                    <a:pt x="375" y="0"/>
                  </a:lnTo>
                  <a:lnTo>
                    <a:pt x="376" y="0"/>
                  </a:lnTo>
                  <a:lnTo>
                    <a:pt x="377" y="0"/>
                  </a:lnTo>
                  <a:lnTo>
                    <a:pt x="378" y="0"/>
                  </a:lnTo>
                  <a:lnTo>
                    <a:pt x="379" y="1"/>
                  </a:lnTo>
                  <a:lnTo>
                    <a:pt x="380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3" y="1"/>
                  </a:lnTo>
                  <a:lnTo>
                    <a:pt x="384" y="1"/>
                  </a:lnTo>
                  <a:lnTo>
                    <a:pt x="385" y="1"/>
                  </a:lnTo>
                  <a:lnTo>
                    <a:pt x="386" y="1"/>
                  </a:lnTo>
                  <a:lnTo>
                    <a:pt x="387" y="1"/>
                  </a:lnTo>
                  <a:lnTo>
                    <a:pt x="388" y="1"/>
                  </a:lnTo>
                  <a:lnTo>
                    <a:pt x="389" y="1"/>
                  </a:lnTo>
                  <a:lnTo>
                    <a:pt x="390" y="1"/>
                  </a:lnTo>
                  <a:lnTo>
                    <a:pt x="391" y="1"/>
                  </a:lnTo>
                  <a:lnTo>
                    <a:pt x="392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5" y="1"/>
                  </a:lnTo>
                  <a:lnTo>
                    <a:pt x="396" y="1"/>
                  </a:lnTo>
                  <a:lnTo>
                    <a:pt x="397" y="1"/>
                  </a:lnTo>
                  <a:lnTo>
                    <a:pt x="398" y="1"/>
                  </a:lnTo>
                  <a:lnTo>
                    <a:pt x="399" y="1"/>
                  </a:lnTo>
                  <a:lnTo>
                    <a:pt x="400" y="1"/>
                  </a:lnTo>
                  <a:lnTo>
                    <a:pt x="401" y="1"/>
                  </a:lnTo>
                  <a:lnTo>
                    <a:pt x="402" y="1"/>
                  </a:lnTo>
                  <a:lnTo>
                    <a:pt x="403" y="1"/>
                  </a:lnTo>
                  <a:lnTo>
                    <a:pt x="404" y="1"/>
                  </a:lnTo>
                  <a:lnTo>
                    <a:pt x="405" y="1"/>
                  </a:lnTo>
                  <a:lnTo>
                    <a:pt x="406" y="1"/>
                  </a:lnTo>
                  <a:lnTo>
                    <a:pt x="407" y="1"/>
                  </a:lnTo>
                  <a:lnTo>
                    <a:pt x="408" y="1"/>
                  </a:lnTo>
                  <a:lnTo>
                    <a:pt x="409" y="1"/>
                  </a:lnTo>
                  <a:lnTo>
                    <a:pt x="410" y="1"/>
                  </a:lnTo>
                  <a:lnTo>
                    <a:pt x="411" y="1"/>
                  </a:lnTo>
                  <a:lnTo>
                    <a:pt x="412" y="1"/>
                  </a:lnTo>
                  <a:lnTo>
                    <a:pt x="413" y="1"/>
                  </a:lnTo>
                  <a:lnTo>
                    <a:pt x="414" y="1"/>
                  </a:lnTo>
                  <a:lnTo>
                    <a:pt x="415" y="1"/>
                  </a:lnTo>
                  <a:lnTo>
                    <a:pt x="416" y="1"/>
                  </a:lnTo>
                  <a:lnTo>
                    <a:pt x="417" y="1"/>
                  </a:lnTo>
                  <a:lnTo>
                    <a:pt x="418" y="1"/>
                  </a:lnTo>
                  <a:lnTo>
                    <a:pt x="419" y="1"/>
                  </a:lnTo>
                  <a:lnTo>
                    <a:pt x="420" y="1"/>
                  </a:lnTo>
                  <a:lnTo>
                    <a:pt x="421" y="1"/>
                  </a:lnTo>
                  <a:lnTo>
                    <a:pt x="422" y="1"/>
                  </a:lnTo>
                  <a:lnTo>
                    <a:pt x="423" y="1"/>
                  </a:lnTo>
                  <a:lnTo>
                    <a:pt x="424" y="1"/>
                  </a:lnTo>
                  <a:lnTo>
                    <a:pt x="425" y="1"/>
                  </a:lnTo>
                  <a:lnTo>
                    <a:pt x="426" y="1"/>
                  </a:lnTo>
                  <a:lnTo>
                    <a:pt x="427" y="1"/>
                  </a:lnTo>
                  <a:lnTo>
                    <a:pt x="428" y="1"/>
                  </a:lnTo>
                  <a:lnTo>
                    <a:pt x="429" y="1"/>
                  </a:lnTo>
                  <a:lnTo>
                    <a:pt x="430" y="1"/>
                  </a:lnTo>
                  <a:lnTo>
                    <a:pt x="431" y="1"/>
                  </a:lnTo>
                  <a:lnTo>
                    <a:pt x="432" y="1"/>
                  </a:lnTo>
                  <a:lnTo>
                    <a:pt x="433" y="1"/>
                  </a:lnTo>
                  <a:lnTo>
                    <a:pt x="434" y="1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9" y="1"/>
                  </a:lnTo>
                  <a:lnTo>
                    <a:pt x="440" y="1"/>
                  </a:lnTo>
                  <a:lnTo>
                    <a:pt x="441" y="1"/>
                  </a:lnTo>
                  <a:lnTo>
                    <a:pt x="442" y="1"/>
                  </a:lnTo>
                  <a:lnTo>
                    <a:pt x="443" y="1"/>
                  </a:lnTo>
                  <a:lnTo>
                    <a:pt x="444" y="1"/>
                  </a:lnTo>
                  <a:lnTo>
                    <a:pt x="445" y="1"/>
                  </a:lnTo>
                  <a:lnTo>
                    <a:pt x="446" y="1"/>
                  </a:lnTo>
                  <a:lnTo>
                    <a:pt x="447" y="1"/>
                  </a:lnTo>
                  <a:lnTo>
                    <a:pt x="448" y="1"/>
                  </a:lnTo>
                  <a:lnTo>
                    <a:pt x="449" y="1"/>
                  </a:lnTo>
                  <a:lnTo>
                    <a:pt x="450" y="1"/>
                  </a:lnTo>
                  <a:lnTo>
                    <a:pt x="451" y="1"/>
                  </a:lnTo>
                  <a:lnTo>
                    <a:pt x="452" y="1"/>
                  </a:lnTo>
                  <a:lnTo>
                    <a:pt x="453" y="1"/>
                  </a:lnTo>
                  <a:lnTo>
                    <a:pt x="454" y="1"/>
                  </a:lnTo>
                  <a:lnTo>
                    <a:pt x="455" y="1"/>
                  </a:lnTo>
                  <a:lnTo>
                    <a:pt x="456" y="1"/>
                  </a:lnTo>
                  <a:lnTo>
                    <a:pt x="457" y="1"/>
                  </a:lnTo>
                  <a:lnTo>
                    <a:pt x="458" y="1"/>
                  </a:lnTo>
                  <a:lnTo>
                    <a:pt x="459" y="1"/>
                  </a:lnTo>
                  <a:lnTo>
                    <a:pt x="460" y="1"/>
                  </a:lnTo>
                  <a:lnTo>
                    <a:pt x="461" y="1"/>
                  </a:lnTo>
                  <a:lnTo>
                    <a:pt x="462" y="1"/>
                  </a:lnTo>
                  <a:lnTo>
                    <a:pt x="463" y="1"/>
                  </a:lnTo>
                  <a:lnTo>
                    <a:pt x="464" y="1"/>
                  </a:lnTo>
                  <a:lnTo>
                    <a:pt x="465" y="1"/>
                  </a:lnTo>
                  <a:lnTo>
                    <a:pt x="466" y="1"/>
                  </a:lnTo>
                  <a:lnTo>
                    <a:pt x="467" y="1"/>
                  </a:lnTo>
                  <a:lnTo>
                    <a:pt x="468" y="1"/>
                  </a:lnTo>
                  <a:lnTo>
                    <a:pt x="469" y="1"/>
                  </a:lnTo>
                  <a:lnTo>
                    <a:pt x="470" y="1"/>
                  </a:lnTo>
                  <a:lnTo>
                    <a:pt x="471" y="1"/>
                  </a:lnTo>
                  <a:lnTo>
                    <a:pt x="472" y="1"/>
                  </a:lnTo>
                  <a:lnTo>
                    <a:pt x="473" y="1"/>
                  </a:lnTo>
                  <a:lnTo>
                    <a:pt x="474" y="1"/>
                  </a:lnTo>
                  <a:lnTo>
                    <a:pt x="475" y="1"/>
                  </a:lnTo>
                  <a:lnTo>
                    <a:pt x="476" y="1"/>
                  </a:lnTo>
                  <a:lnTo>
                    <a:pt x="477" y="1"/>
                  </a:lnTo>
                  <a:lnTo>
                    <a:pt x="478" y="1"/>
                  </a:lnTo>
                  <a:lnTo>
                    <a:pt x="479" y="1"/>
                  </a:lnTo>
                  <a:lnTo>
                    <a:pt x="480" y="1"/>
                  </a:lnTo>
                  <a:lnTo>
                    <a:pt x="481" y="1"/>
                  </a:lnTo>
                  <a:lnTo>
                    <a:pt x="482" y="1"/>
                  </a:lnTo>
                  <a:lnTo>
                    <a:pt x="483" y="1"/>
                  </a:lnTo>
                  <a:lnTo>
                    <a:pt x="484" y="1"/>
                  </a:lnTo>
                  <a:lnTo>
                    <a:pt x="485" y="1"/>
                  </a:lnTo>
                  <a:lnTo>
                    <a:pt x="486" y="1"/>
                  </a:lnTo>
                  <a:lnTo>
                    <a:pt x="487" y="1"/>
                  </a:lnTo>
                  <a:lnTo>
                    <a:pt x="488" y="1"/>
                  </a:lnTo>
                  <a:lnTo>
                    <a:pt x="489" y="1"/>
                  </a:lnTo>
                  <a:lnTo>
                    <a:pt x="490" y="1"/>
                  </a:lnTo>
                  <a:lnTo>
                    <a:pt x="491" y="1"/>
                  </a:lnTo>
                  <a:lnTo>
                    <a:pt x="492" y="1"/>
                  </a:lnTo>
                  <a:lnTo>
                    <a:pt x="493" y="1"/>
                  </a:lnTo>
                  <a:lnTo>
                    <a:pt x="494" y="1"/>
                  </a:lnTo>
                  <a:lnTo>
                    <a:pt x="495" y="1"/>
                  </a:lnTo>
                  <a:lnTo>
                    <a:pt x="496" y="1"/>
                  </a:lnTo>
                  <a:lnTo>
                    <a:pt x="497" y="1"/>
                  </a:lnTo>
                  <a:lnTo>
                    <a:pt x="498" y="1"/>
                  </a:lnTo>
                  <a:lnTo>
                    <a:pt x="499" y="1"/>
                  </a:lnTo>
                  <a:lnTo>
                    <a:pt x="500" y="1"/>
                  </a:lnTo>
                  <a:lnTo>
                    <a:pt x="501" y="1"/>
                  </a:lnTo>
                  <a:lnTo>
                    <a:pt x="502" y="1"/>
                  </a:lnTo>
                  <a:lnTo>
                    <a:pt x="503" y="1"/>
                  </a:lnTo>
                  <a:lnTo>
                    <a:pt x="504" y="1"/>
                  </a:lnTo>
                  <a:lnTo>
                    <a:pt x="505" y="1"/>
                  </a:lnTo>
                  <a:lnTo>
                    <a:pt x="506" y="1"/>
                  </a:lnTo>
                  <a:lnTo>
                    <a:pt x="507" y="1"/>
                  </a:lnTo>
                  <a:lnTo>
                    <a:pt x="508" y="1"/>
                  </a:lnTo>
                  <a:lnTo>
                    <a:pt x="509" y="1"/>
                  </a:lnTo>
                  <a:lnTo>
                    <a:pt x="510" y="1"/>
                  </a:lnTo>
                  <a:lnTo>
                    <a:pt x="511" y="1"/>
                  </a:lnTo>
                  <a:lnTo>
                    <a:pt x="512" y="1"/>
                  </a:lnTo>
                  <a:lnTo>
                    <a:pt x="513" y="1"/>
                  </a:lnTo>
                  <a:lnTo>
                    <a:pt x="514" y="1"/>
                  </a:lnTo>
                  <a:lnTo>
                    <a:pt x="515" y="1"/>
                  </a:lnTo>
                  <a:lnTo>
                    <a:pt x="516" y="1"/>
                  </a:lnTo>
                  <a:lnTo>
                    <a:pt x="517" y="1"/>
                  </a:lnTo>
                  <a:lnTo>
                    <a:pt x="518" y="1"/>
                  </a:lnTo>
                  <a:lnTo>
                    <a:pt x="519" y="1"/>
                  </a:lnTo>
                  <a:lnTo>
                    <a:pt x="520" y="1"/>
                  </a:lnTo>
                  <a:lnTo>
                    <a:pt x="521" y="1"/>
                  </a:lnTo>
                  <a:lnTo>
                    <a:pt x="522" y="1"/>
                  </a:lnTo>
                  <a:lnTo>
                    <a:pt x="523" y="1"/>
                  </a:lnTo>
                  <a:lnTo>
                    <a:pt x="524" y="1"/>
                  </a:lnTo>
                  <a:lnTo>
                    <a:pt x="525" y="1"/>
                  </a:lnTo>
                  <a:lnTo>
                    <a:pt x="526" y="1"/>
                  </a:lnTo>
                  <a:lnTo>
                    <a:pt x="527" y="1"/>
                  </a:lnTo>
                  <a:lnTo>
                    <a:pt x="528" y="1"/>
                  </a:lnTo>
                  <a:lnTo>
                    <a:pt x="529" y="1"/>
                  </a:lnTo>
                  <a:lnTo>
                    <a:pt x="530" y="1"/>
                  </a:lnTo>
                  <a:lnTo>
                    <a:pt x="531" y="1"/>
                  </a:lnTo>
                  <a:lnTo>
                    <a:pt x="532" y="1"/>
                  </a:lnTo>
                  <a:lnTo>
                    <a:pt x="533" y="1"/>
                  </a:lnTo>
                  <a:lnTo>
                    <a:pt x="534" y="1"/>
                  </a:lnTo>
                  <a:lnTo>
                    <a:pt x="535" y="1"/>
                  </a:lnTo>
                  <a:lnTo>
                    <a:pt x="536" y="1"/>
                  </a:lnTo>
                  <a:lnTo>
                    <a:pt x="537" y="1"/>
                  </a:lnTo>
                  <a:lnTo>
                    <a:pt x="538" y="1"/>
                  </a:lnTo>
                  <a:lnTo>
                    <a:pt x="539" y="1"/>
                  </a:lnTo>
                  <a:lnTo>
                    <a:pt x="540" y="2"/>
                  </a:lnTo>
                  <a:lnTo>
                    <a:pt x="541" y="2"/>
                  </a:lnTo>
                  <a:lnTo>
                    <a:pt x="542" y="2"/>
                  </a:lnTo>
                  <a:lnTo>
                    <a:pt x="543" y="2"/>
                  </a:lnTo>
                  <a:lnTo>
                    <a:pt x="544" y="2"/>
                  </a:lnTo>
                  <a:lnTo>
                    <a:pt x="545" y="2"/>
                  </a:lnTo>
                  <a:lnTo>
                    <a:pt x="546" y="2"/>
                  </a:lnTo>
                  <a:lnTo>
                    <a:pt x="547" y="1"/>
                  </a:lnTo>
                  <a:lnTo>
                    <a:pt x="548" y="1"/>
                  </a:lnTo>
                  <a:lnTo>
                    <a:pt x="549" y="1"/>
                  </a:lnTo>
                  <a:lnTo>
                    <a:pt x="550" y="1"/>
                  </a:lnTo>
                  <a:lnTo>
                    <a:pt x="551" y="1"/>
                  </a:lnTo>
                  <a:lnTo>
                    <a:pt x="552" y="1"/>
                  </a:lnTo>
                  <a:lnTo>
                    <a:pt x="553" y="1"/>
                  </a:lnTo>
                  <a:lnTo>
                    <a:pt x="554" y="1"/>
                  </a:lnTo>
                  <a:lnTo>
                    <a:pt x="555" y="1"/>
                  </a:lnTo>
                  <a:lnTo>
                    <a:pt x="556" y="1"/>
                  </a:lnTo>
                  <a:lnTo>
                    <a:pt x="557" y="1"/>
                  </a:lnTo>
                  <a:lnTo>
                    <a:pt x="558" y="1"/>
                  </a:lnTo>
                  <a:lnTo>
                    <a:pt x="559" y="1"/>
                  </a:lnTo>
                  <a:lnTo>
                    <a:pt x="560" y="1"/>
                  </a:lnTo>
                  <a:lnTo>
                    <a:pt x="561" y="1"/>
                  </a:lnTo>
                  <a:lnTo>
                    <a:pt x="562" y="1"/>
                  </a:lnTo>
                  <a:lnTo>
                    <a:pt x="563" y="1"/>
                  </a:lnTo>
                  <a:lnTo>
                    <a:pt x="564" y="1"/>
                  </a:lnTo>
                  <a:lnTo>
                    <a:pt x="565" y="1"/>
                  </a:lnTo>
                  <a:lnTo>
                    <a:pt x="566" y="1"/>
                  </a:lnTo>
                  <a:lnTo>
                    <a:pt x="567" y="1"/>
                  </a:lnTo>
                  <a:lnTo>
                    <a:pt x="568" y="1"/>
                  </a:lnTo>
                  <a:lnTo>
                    <a:pt x="569" y="1"/>
                  </a:lnTo>
                  <a:lnTo>
                    <a:pt x="570" y="1"/>
                  </a:lnTo>
                  <a:lnTo>
                    <a:pt x="571" y="1"/>
                  </a:lnTo>
                  <a:lnTo>
                    <a:pt x="572" y="1"/>
                  </a:lnTo>
                  <a:lnTo>
                    <a:pt x="573" y="1"/>
                  </a:lnTo>
                  <a:lnTo>
                    <a:pt x="574" y="1"/>
                  </a:lnTo>
                  <a:lnTo>
                    <a:pt x="575" y="1"/>
                  </a:lnTo>
                  <a:lnTo>
                    <a:pt x="576" y="1"/>
                  </a:lnTo>
                  <a:lnTo>
                    <a:pt x="577" y="1"/>
                  </a:lnTo>
                  <a:lnTo>
                    <a:pt x="578" y="1"/>
                  </a:lnTo>
                  <a:lnTo>
                    <a:pt x="579" y="1"/>
                  </a:lnTo>
                  <a:lnTo>
                    <a:pt x="580" y="1"/>
                  </a:lnTo>
                  <a:lnTo>
                    <a:pt x="581" y="1"/>
                  </a:lnTo>
                  <a:lnTo>
                    <a:pt x="582" y="1"/>
                  </a:lnTo>
                  <a:lnTo>
                    <a:pt x="583" y="1"/>
                  </a:lnTo>
                  <a:lnTo>
                    <a:pt x="584" y="2"/>
                  </a:lnTo>
                  <a:lnTo>
                    <a:pt x="585" y="2"/>
                  </a:lnTo>
                  <a:lnTo>
                    <a:pt x="586" y="2"/>
                  </a:lnTo>
                  <a:lnTo>
                    <a:pt x="587" y="2"/>
                  </a:lnTo>
                  <a:lnTo>
                    <a:pt x="588" y="2"/>
                  </a:lnTo>
                  <a:lnTo>
                    <a:pt x="589" y="2"/>
                  </a:lnTo>
                  <a:lnTo>
                    <a:pt x="590" y="2"/>
                  </a:lnTo>
                  <a:lnTo>
                    <a:pt x="591" y="2"/>
                  </a:lnTo>
                  <a:lnTo>
                    <a:pt x="592" y="2"/>
                  </a:lnTo>
                  <a:lnTo>
                    <a:pt x="593" y="2"/>
                  </a:lnTo>
                  <a:lnTo>
                    <a:pt x="594" y="2"/>
                  </a:lnTo>
                  <a:lnTo>
                    <a:pt x="595" y="2"/>
                  </a:lnTo>
                  <a:lnTo>
                    <a:pt x="596" y="2"/>
                  </a:lnTo>
                  <a:lnTo>
                    <a:pt x="597" y="2"/>
                  </a:lnTo>
                  <a:lnTo>
                    <a:pt x="598" y="2"/>
                  </a:lnTo>
                  <a:lnTo>
                    <a:pt x="599" y="2"/>
                  </a:lnTo>
                  <a:lnTo>
                    <a:pt x="600" y="2"/>
                  </a:lnTo>
                  <a:lnTo>
                    <a:pt x="601" y="2"/>
                  </a:lnTo>
                  <a:lnTo>
                    <a:pt x="602" y="2"/>
                  </a:lnTo>
                  <a:lnTo>
                    <a:pt x="603" y="2"/>
                  </a:lnTo>
                  <a:lnTo>
                    <a:pt x="604" y="2"/>
                  </a:lnTo>
                  <a:lnTo>
                    <a:pt x="605" y="2"/>
                  </a:lnTo>
                  <a:lnTo>
                    <a:pt x="606" y="2"/>
                  </a:lnTo>
                  <a:lnTo>
                    <a:pt x="607" y="2"/>
                  </a:lnTo>
                  <a:lnTo>
                    <a:pt x="608" y="2"/>
                  </a:lnTo>
                  <a:lnTo>
                    <a:pt x="609" y="2"/>
                  </a:lnTo>
                  <a:lnTo>
                    <a:pt x="610" y="2"/>
                  </a:lnTo>
                  <a:lnTo>
                    <a:pt x="611" y="2"/>
                  </a:lnTo>
                  <a:lnTo>
                    <a:pt x="612" y="2"/>
                  </a:lnTo>
                  <a:lnTo>
                    <a:pt x="613" y="2"/>
                  </a:lnTo>
                  <a:lnTo>
                    <a:pt x="614" y="2"/>
                  </a:lnTo>
                  <a:lnTo>
                    <a:pt x="615" y="2"/>
                  </a:lnTo>
                  <a:lnTo>
                    <a:pt x="616" y="2"/>
                  </a:lnTo>
                  <a:lnTo>
                    <a:pt x="617" y="2"/>
                  </a:lnTo>
                  <a:lnTo>
                    <a:pt x="618" y="2"/>
                  </a:lnTo>
                  <a:lnTo>
                    <a:pt x="619" y="2"/>
                  </a:lnTo>
                  <a:lnTo>
                    <a:pt x="620" y="2"/>
                  </a:lnTo>
                  <a:lnTo>
                    <a:pt x="621" y="2"/>
                  </a:lnTo>
                  <a:lnTo>
                    <a:pt x="622" y="2"/>
                  </a:lnTo>
                  <a:lnTo>
                    <a:pt x="623" y="2"/>
                  </a:lnTo>
                  <a:lnTo>
                    <a:pt x="624" y="2"/>
                  </a:lnTo>
                  <a:lnTo>
                    <a:pt x="625" y="2"/>
                  </a:lnTo>
                  <a:lnTo>
                    <a:pt x="626" y="2"/>
                  </a:lnTo>
                  <a:lnTo>
                    <a:pt x="627" y="2"/>
                  </a:lnTo>
                  <a:lnTo>
                    <a:pt x="628" y="2"/>
                  </a:lnTo>
                  <a:lnTo>
                    <a:pt x="629" y="2"/>
                  </a:lnTo>
                  <a:lnTo>
                    <a:pt x="630" y="2"/>
                  </a:lnTo>
                  <a:lnTo>
                    <a:pt x="631" y="2"/>
                  </a:lnTo>
                  <a:lnTo>
                    <a:pt x="632" y="2"/>
                  </a:lnTo>
                  <a:lnTo>
                    <a:pt x="633" y="3"/>
                  </a:lnTo>
                  <a:lnTo>
                    <a:pt x="634" y="3"/>
                  </a:lnTo>
                  <a:lnTo>
                    <a:pt x="635" y="3"/>
                  </a:lnTo>
                  <a:lnTo>
                    <a:pt x="636" y="3"/>
                  </a:lnTo>
                  <a:lnTo>
                    <a:pt x="637" y="3"/>
                  </a:lnTo>
                  <a:lnTo>
                    <a:pt x="638" y="3"/>
                  </a:lnTo>
                  <a:lnTo>
                    <a:pt x="639" y="3"/>
                  </a:lnTo>
                  <a:lnTo>
                    <a:pt x="640" y="3"/>
                  </a:lnTo>
                  <a:lnTo>
                    <a:pt x="641" y="3"/>
                  </a:lnTo>
                  <a:lnTo>
                    <a:pt x="642" y="3"/>
                  </a:lnTo>
                  <a:lnTo>
                    <a:pt x="643" y="3"/>
                  </a:lnTo>
                  <a:lnTo>
                    <a:pt x="644" y="3"/>
                  </a:lnTo>
                  <a:lnTo>
                    <a:pt x="645" y="3"/>
                  </a:lnTo>
                  <a:lnTo>
                    <a:pt x="646" y="3"/>
                  </a:lnTo>
                  <a:lnTo>
                    <a:pt x="647" y="3"/>
                  </a:lnTo>
                  <a:lnTo>
                    <a:pt x="648" y="3"/>
                  </a:lnTo>
                  <a:lnTo>
                    <a:pt x="649" y="3"/>
                  </a:lnTo>
                  <a:lnTo>
                    <a:pt x="650" y="3"/>
                  </a:lnTo>
                  <a:lnTo>
                    <a:pt x="651" y="3"/>
                  </a:lnTo>
                  <a:lnTo>
                    <a:pt x="652" y="3"/>
                  </a:lnTo>
                  <a:lnTo>
                    <a:pt x="653" y="3"/>
                  </a:lnTo>
                  <a:lnTo>
                    <a:pt x="654" y="3"/>
                  </a:lnTo>
                  <a:lnTo>
                    <a:pt x="655" y="3"/>
                  </a:lnTo>
                  <a:lnTo>
                    <a:pt x="656" y="3"/>
                  </a:lnTo>
                  <a:lnTo>
                    <a:pt x="657" y="3"/>
                  </a:lnTo>
                  <a:lnTo>
                    <a:pt x="658" y="3"/>
                  </a:lnTo>
                  <a:lnTo>
                    <a:pt x="659" y="3"/>
                  </a:lnTo>
                  <a:lnTo>
                    <a:pt x="660" y="3"/>
                  </a:lnTo>
                  <a:lnTo>
                    <a:pt x="661" y="3"/>
                  </a:lnTo>
                  <a:lnTo>
                    <a:pt x="662" y="3"/>
                  </a:lnTo>
                  <a:lnTo>
                    <a:pt x="663" y="3"/>
                  </a:lnTo>
                  <a:lnTo>
                    <a:pt x="664" y="3"/>
                  </a:lnTo>
                  <a:lnTo>
                    <a:pt x="665" y="3"/>
                  </a:lnTo>
                  <a:lnTo>
                    <a:pt x="666" y="3"/>
                  </a:lnTo>
                  <a:lnTo>
                    <a:pt x="667" y="3"/>
                  </a:lnTo>
                  <a:lnTo>
                    <a:pt x="668" y="3"/>
                  </a:lnTo>
                  <a:lnTo>
                    <a:pt x="669" y="3"/>
                  </a:lnTo>
                  <a:lnTo>
                    <a:pt x="670" y="3"/>
                  </a:lnTo>
                  <a:lnTo>
                    <a:pt x="671" y="3"/>
                  </a:lnTo>
                  <a:lnTo>
                    <a:pt x="672" y="3"/>
                  </a:lnTo>
                  <a:lnTo>
                    <a:pt x="673" y="3"/>
                  </a:lnTo>
                  <a:lnTo>
                    <a:pt x="674" y="3"/>
                  </a:lnTo>
                  <a:lnTo>
                    <a:pt x="675" y="3"/>
                  </a:lnTo>
                  <a:lnTo>
                    <a:pt x="676" y="3"/>
                  </a:lnTo>
                  <a:lnTo>
                    <a:pt x="677" y="3"/>
                  </a:lnTo>
                  <a:lnTo>
                    <a:pt x="678" y="3"/>
                  </a:lnTo>
                  <a:lnTo>
                    <a:pt x="679" y="3"/>
                  </a:lnTo>
                  <a:lnTo>
                    <a:pt x="680" y="3"/>
                  </a:lnTo>
                  <a:lnTo>
                    <a:pt x="681" y="4"/>
                  </a:lnTo>
                  <a:lnTo>
                    <a:pt x="682" y="4"/>
                  </a:lnTo>
                  <a:lnTo>
                    <a:pt x="683" y="4"/>
                  </a:lnTo>
                  <a:lnTo>
                    <a:pt x="684" y="4"/>
                  </a:lnTo>
                  <a:lnTo>
                    <a:pt x="685" y="4"/>
                  </a:lnTo>
                  <a:lnTo>
                    <a:pt x="686" y="4"/>
                  </a:lnTo>
                  <a:lnTo>
                    <a:pt x="687" y="4"/>
                  </a:lnTo>
                  <a:lnTo>
                    <a:pt x="688" y="4"/>
                  </a:lnTo>
                  <a:lnTo>
                    <a:pt x="689" y="4"/>
                  </a:lnTo>
                  <a:lnTo>
                    <a:pt x="690" y="4"/>
                  </a:lnTo>
                  <a:lnTo>
                    <a:pt x="691" y="4"/>
                  </a:lnTo>
                  <a:lnTo>
                    <a:pt x="692" y="4"/>
                  </a:lnTo>
                  <a:lnTo>
                    <a:pt x="693" y="4"/>
                  </a:lnTo>
                  <a:lnTo>
                    <a:pt x="694" y="4"/>
                  </a:lnTo>
                  <a:lnTo>
                    <a:pt x="695" y="4"/>
                  </a:lnTo>
                  <a:lnTo>
                    <a:pt x="696" y="4"/>
                  </a:lnTo>
                  <a:lnTo>
                    <a:pt x="697" y="4"/>
                  </a:lnTo>
                  <a:lnTo>
                    <a:pt x="698" y="4"/>
                  </a:lnTo>
                  <a:lnTo>
                    <a:pt x="699" y="4"/>
                  </a:lnTo>
                  <a:lnTo>
                    <a:pt x="700" y="4"/>
                  </a:lnTo>
                  <a:lnTo>
                    <a:pt x="701" y="5"/>
                  </a:lnTo>
                  <a:lnTo>
                    <a:pt x="702" y="5"/>
                  </a:lnTo>
                  <a:lnTo>
                    <a:pt x="703" y="5"/>
                  </a:lnTo>
                  <a:lnTo>
                    <a:pt x="704" y="5"/>
                  </a:lnTo>
                  <a:lnTo>
                    <a:pt x="705" y="5"/>
                  </a:lnTo>
                  <a:lnTo>
                    <a:pt x="706" y="5"/>
                  </a:lnTo>
                  <a:lnTo>
                    <a:pt x="707" y="5"/>
                  </a:lnTo>
                  <a:lnTo>
                    <a:pt x="708" y="5"/>
                  </a:lnTo>
                  <a:lnTo>
                    <a:pt x="709" y="5"/>
                  </a:lnTo>
                  <a:lnTo>
                    <a:pt x="710" y="5"/>
                  </a:lnTo>
                  <a:lnTo>
                    <a:pt x="711" y="5"/>
                  </a:lnTo>
                  <a:lnTo>
                    <a:pt x="712" y="5"/>
                  </a:lnTo>
                  <a:lnTo>
                    <a:pt x="713" y="5"/>
                  </a:lnTo>
                  <a:lnTo>
                    <a:pt x="714" y="5"/>
                  </a:lnTo>
                  <a:lnTo>
                    <a:pt x="715" y="5"/>
                  </a:lnTo>
                  <a:lnTo>
                    <a:pt x="716" y="5"/>
                  </a:lnTo>
                  <a:lnTo>
                    <a:pt x="717" y="5"/>
                  </a:lnTo>
                  <a:lnTo>
                    <a:pt x="718" y="5"/>
                  </a:lnTo>
                  <a:lnTo>
                    <a:pt x="719" y="5"/>
                  </a:lnTo>
                  <a:lnTo>
                    <a:pt x="720" y="6"/>
                  </a:lnTo>
                  <a:lnTo>
                    <a:pt x="721" y="6"/>
                  </a:lnTo>
                  <a:lnTo>
                    <a:pt x="722" y="6"/>
                  </a:lnTo>
                  <a:lnTo>
                    <a:pt x="723" y="6"/>
                  </a:lnTo>
                  <a:lnTo>
                    <a:pt x="724" y="6"/>
                  </a:lnTo>
                  <a:lnTo>
                    <a:pt x="725" y="6"/>
                  </a:lnTo>
                  <a:lnTo>
                    <a:pt x="726" y="6"/>
                  </a:lnTo>
                  <a:lnTo>
                    <a:pt x="727" y="6"/>
                  </a:lnTo>
                  <a:lnTo>
                    <a:pt x="728" y="6"/>
                  </a:lnTo>
                  <a:lnTo>
                    <a:pt x="729" y="6"/>
                  </a:lnTo>
                  <a:lnTo>
                    <a:pt x="730" y="6"/>
                  </a:lnTo>
                  <a:lnTo>
                    <a:pt x="731" y="6"/>
                  </a:lnTo>
                  <a:lnTo>
                    <a:pt x="732" y="6"/>
                  </a:lnTo>
                  <a:lnTo>
                    <a:pt x="733" y="6"/>
                  </a:lnTo>
                  <a:lnTo>
                    <a:pt x="734" y="6"/>
                  </a:lnTo>
                  <a:lnTo>
                    <a:pt x="735" y="6"/>
                  </a:lnTo>
                  <a:lnTo>
                    <a:pt x="736" y="6"/>
                  </a:lnTo>
                  <a:lnTo>
                    <a:pt x="737" y="6"/>
                  </a:lnTo>
                  <a:lnTo>
                    <a:pt x="738" y="6"/>
                  </a:lnTo>
                  <a:lnTo>
                    <a:pt x="739" y="6"/>
                  </a:lnTo>
                  <a:lnTo>
                    <a:pt x="740" y="6"/>
                  </a:lnTo>
                  <a:lnTo>
                    <a:pt x="741" y="6"/>
                  </a:lnTo>
                  <a:lnTo>
                    <a:pt x="742" y="6"/>
                  </a:lnTo>
                  <a:lnTo>
                    <a:pt x="743" y="6"/>
                  </a:lnTo>
                  <a:lnTo>
                    <a:pt x="744" y="6"/>
                  </a:lnTo>
                  <a:lnTo>
                    <a:pt x="745" y="6"/>
                  </a:lnTo>
                  <a:lnTo>
                    <a:pt x="746" y="7"/>
                  </a:lnTo>
                  <a:lnTo>
                    <a:pt x="747" y="7"/>
                  </a:lnTo>
                  <a:lnTo>
                    <a:pt x="748" y="7"/>
                  </a:lnTo>
                  <a:lnTo>
                    <a:pt x="749" y="7"/>
                  </a:lnTo>
                  <a:lnTo>
                    <a:pt x="750" y="7"/>
                  </a:lnTo>
                  <a:lnTo>
                    <a:pt x="751" y="7"/>
                  </a:lnTo>
                  <a:lnTo>
                    <a:pt x="752" y="7"/>
                  </a:lnTo>
                  <a:lnTo>
                    <a:pt x="753" y="7"/>
                  </a:lnTo>
                  <a:lnTo>
                    <a:pt x="754" y="7"/>
                  </a:lnTo>
                  <a:lnTo>
                    <a:pt x="755" y="7"/>
                  </a:lnTo>
                  <a:lnTo>
                    <a:pt x="756" y="7"/>
                  </a:lnTo>
                  <a:lnTo>
                    <a:pt x="757" y="7"/>
                  </a:lnTo>
                  <a:lnTo>
                    <a:pt x="758" y="8"/>
                  </a:lnTo>
                  <a:lnTo>
                    <a:pt x="759" y="8"/>
                  </a:lnTo>
                  <a:lnTo>
                    <a:pt x="760" y="8"/>
                  </a:lnTo>
                  <a:lnTo>
                    <a:pt x="761" y="8"/>
                  </a:lnTo>
                  <a:lnTo>
                    <a:pt x="762" y="8"/>
                  </a:lnTo>
                  <a:lnTo>
                    <a:pt x="763" y="8"/>
                  </a:lnTo>
                  <a:lnTo>
                    <a:pt x="764" y="8"/>
                  </a:lnTo>
                  <a:lnTo>
                    <a:pt x="765" y="8"/>
                  </a:lnTo>
                  <a:lnTo>
                    <a:pt x="766" y="8"/>
                  </a:lnTo>
                  <a:lnTo>
                    <a:pt x="767" y="8"/>
                  </a:lnTo>
                  <a:lnTo>
                    <a:pt x="768" y="9"/>
                  </a:lnTo>
                  <a:lnTo>
                    <a:pt x="770" y="9"/>
                  </a:lnTo>
                  <a:lnTo>
                    <a:pt x="771" y="9"/>
                  </a:lnTo>
                  <a:lnTo>
                    <a:pt x="772" y="9"/>
                  </a:lnTo>
                  <a:lnTo>
                    <a:pt x="773" y="9"/>
                  </a:lnTo>
                  <a:lnTo>
                    <a:pt x="774" y="9"/>
                  </a:lnTo>
                  <a:lnTo>
                    <a:pt x="775" y="9"/>
                  </a:lnTo>
                  <a:lnTo>
                    <a:pt x="776" y="9"/>
                  </a:lnTo>
                  <a:lnTo>
                    <a:pt x="777" y="9"/>
                  </a:lnTo>
                  <a:lnTo>
                    <a:pt x="779" y="9"/>
                  </a:lnTo>
                  <a:lnTo>
                    <a:pt x="780" y="10"/>
                  </a:lnTo>
                  <a:lnTo>
                    <a:pt x="781" y="10"/>
                  </a:lnTo>
                  <a:lnTo>
                    <a:pt x="782" y="10"/>
                  </a:lnTo>
                  <a:lnTo>
                    <a:pt x="783" y="10"/>
                  </a:lnTo>
                  <a:lnTo>
                    <a:pt x="784" y="10"/>
                  </a:lnTo>
                  <a:lnTo>
                    <a:pt x="785" y="10"/>
                  </a:lnTo>
                  <a:lnTo>
                    <a:pt x="786" y="10"/>
                  </a:lnTo>
                  <a:lnTo>
                    <a:pt x="787" y="10"/>
                  </a:lnTo>
                  <a:lnTo>
                    <a:pt x="788" y="10"/>
                  </a:lnTo>
                  <a:lnTo>
                    <a:pt x="789" y="10"/>
                  </a:lnTo>
                  <a:lnTo>
                    <a:pt x="790" y="10"/>
                  </a:lnTo>
                  <a:lnTo>
                    <a:pt x="791" y="11"/>
                  </a:lnTo>
                  <a:lnTo>
                    <a:pt x="792" y="11"/>
                  </a:lnTo>
                  <a:lnTo>
                    <a:pt x="793" y="11"/>
                  </a:lnTo>
                  <a:lnTo>
                    <a:pt x="794" y="11"/>
                  </a:lnTo>
                  <a:lnTo>
                    <a:pt x="795" y="11"/>
                  </a:lnTo>
                  <a:lnTo>
                    <a:pt x="796" y="11"/>
                  </a:lnTo>
                  <a:lnTo>
                    <a:pt x="796" y="12"/>
                  </a:lnTo>
                  <a:lnTo>
                    <a:pt x="797" y="12"/>
                  </a:lnTo>
                  <a:lnTo>
                    <a:pt x="798" y="12"/>
                  </a:lnTo>
                  <a:lnTo>
                    <a:pt x="799" y="12"/>
                  </a:lnTo>
                  <a:lnTo>
                    <a:pt x="800" y="12"/>
                  </a:lnTo>
                  <a:lnTo>
                    <a:pt x="801" y="12"/>
                  </a:lnTo>
                  <a:lnTo>
                    <a:pt x="802" y="12"/>
                  </a:lnTo>
                  <a:lnTo>
                    <a:pt x="803" y="12"/>
                  </a:lnTo>
                  <a:lnTo>
                    <a:pt x="804" y="12"/>
                  </a:lnTo>
                  <a:lnTo>
                    <a:pt x="805" y="12"/>
                  </a:lnTo>
                  <a:lnTo>
                    <a:pt x="806" y="12"/>
                  </a:lnTo>
                  <a:lnTo>
                    <a:pt x="807" y="12"/>
                  </a:lnTo>
                  <a:lnTo>
                    <a:pt x="807" y="13"/>
                  </a:lnTo>
                  <a:lnTo>
                    <a:pt x="808" y="13"/>
                  </a:lnTo>
                  <a:lnTo>
                    <a:pt x="809" y="13"/>
                  </a:lnTo>
                  <a:lnTo>
                    <a:pt x="810" y="13"/>
                  </a:lnTo>
                  <a:lnTo>
                    <a:pt x="810" y="14"/>
                  </a:lnTo>
                  <a:lnTo>
                    <a:pt x="811" y="14"/>
                  </a:lnTo>
                  <a:lnTo>
                    <a:pt x="811" y="13"/>
                  </a:lnTo>
                  <a:lnTo>
                    <a:pt x="812" y="13"/>
                  </a:lnTo>
                  <a:lnTo>
                    <a:pt x="813" y="13"/>
                  </a:lnTo>
                  <a:lnTo>
                    <a:pt x="813" y="14"/>
                  </a:lnTo>
                  <a:lnTo>
                    <a:pt x="814" y="14"/>
                  </a:lnTo>
                  <a:lnTo>
                    <a:pt x="815" y="14"/>
                  </a:lnTo>
                  <a:lnTo>
                    <a:pt x="816" y="14"/>
                  </a:lnTo>
                  <a:lnTo>
                    <a:pt x="817" y="14"/>
                  </a:lnTo>
                  <a:lnTo>
                    <a:pt x="818" y="14"/>
                  </a:lnTo>
                  <a:lnTo>
                    <a:pt x="819" y="15"/>
                  </a:lnTo>
                  <a:lnTo>
                    <a:pt x="820" y="15"/>
                  </a:lnTo>
                  <a:lnTo>
                    <a:pt x="821" y="15"/>
                  </a:lnTo>
                  <a:lnTo>
                    <a:pt x="822" y="15"/>
                  </a:lnTo>
                  <a:lnTo>
                    <a:pt x="822" y="16"/>
                  </a:lnTo>
                  <a:lnTo>
                    <a:pt x="823" y="16"/>
                  </a:lnTo>
                  <a:lnTo>
                    <a:pt x="824" y="16"/>
                  </a:lnTo>
                  <a:lnTo>
                    <a:pt x="825" y="16"/>
                  </a:lnTo>
                  <a:lnTo>
                    <a:pt x="826" y="16"/>
                  </a:lnTo>
                  <a:lnTo>
                    <a:pt x="827" y="16"/>
                  </a:lnTo>
                  <a:lnTo>
                    <a:pt x="828" y="16"/>
                  </a:lnTo>
                  <a:lnTo>
                    <a:pt x="828" y="17"/>
                  </a:lnTo>
                  <a:lnTo>
                    <a:pt x="829" y="17"/>
                  </a:lnTo>
                  <a:lnTo>
                    <a:pt x="830" y="17"/>
                  </a:lnTo>
                  <a:lnTo>
                    <a:pt x="831" y="17"/>
                  </a:lnTo>
                  <a:lnTo>
                    <a:pt x="831" y="18"/>
                  </a:lnTo>
                  <a:lnTo>
                    <a:pt x="832" y="18"/>
                  </a:lnTo>
                  <a:lnTo>
                    <a:pt x="833" y="18"/>
                  </a:lnTo>
                  <a:lnTo>
                    <a:pt x="834" y="18"/>
                  </a:lnTo>
                  <a:lnTo>
                    <a:pt x="835" y="18"/>
                  </a:lnTo>
                  <a:lnTo>
                    <a:pt x="836" y="18"/>
                  </a:lnTo>
                  <a:lnTo>
                    <a:pt x="836" y="19"/>
                  </a:lnTo>
                  <a:lnTo>
                    <a:pt x="837" y="19"/>
                  </a:lnTo>
                  <a:lnTo>
                    <a:pt x="838" y="19"/>
                  </a:lnTo>
                  <a:lnTo>
                    <a:pt x="838" y="20"/>
                  </a:lnTo>
                  <a:lnTo>
                    <a:pt x="839" y="20"/>
                  </a:lnTo>
                  <a:lnTo>
                    <a:pt x="840" y="20"/>
                  </a:lnTo>
                  <a:lnTo>
                    <a:pt x="841" y="20"/>
                  </a:lnTo>
                  <a:lnTo>
                    <a:pt x="842" y="20"/>
                  </a:lnTo>
                  <a:lnTo>
                    <a:pt x="843" y="20"/>
                  </a:lnTo>
                  <a:lnTo>
                    <a:pt x="843" y="21"/>
                  </a:lnTo>
                  <a:lnTo>
                    <a:pt x="844" y="21"/>
                  </a:lnTo>
                  <a:lnTo>
                    <a:pt x="845" y="21"/>
                  </a:lnTo>
                  <a:lnTo>
                    <a:pt x="846" y="21"/>
                  </a:lnTo>
                  <a:lnTo>
                    <a:pt x="846" y="22"/>
                  </a:lnTo>
                  <a:lnTo>
                    <a:pt x="847" y="22"/>
                  </a:lnTo>
                  <a:lnTo>
                    <a:pt x="848" y="22"/>
                  </a:lnTo>
                  <a:lnTo>
                    <a:pt x="849" y="22"/>
                  </a:lnTo>
                  <a:lnTo>
                    <a:pt x="849" y="23"/>
                  </a:lnTo>
                  <a:lnTo>
                    <a:pt x="850" y="23"/>
                  </a:lnTo>
                  <a:lnTo>
                    <a:pt x="851" y="23"/>
                  </a:lnTo>
                  <a:lnTo>
                    <a:pt x="851" y="24"/>
                  </a:lnTo>
                  <a:lnTo>
                    <a:pt x="852" y="24"/>
                  </a:lnTo>
                  <a:lnTo>
                    <a:pt x="853" y="24"/>
                  </a:lnTo>
                  <a:lnTo>
                    <a:pt x="854" y="24"/>
                  </a:lnTo>
                  <a:lnTo>
                    <a:pt x="855" y="24"/>
                  </a:lnTo>
                  <a:lnTo>
                    <a:pt x="855" y="25"/>
                  </a:lnTo>
                  <a:lnTo>
                    <a:pt x="856" y="25"/>
                  </a:lnTo>
                  <a:lnTo>
                    <a:pt x="857" y="25"/>
                  </a:lnTo>
                  <a:lnTo>
                    <a:pt x="858" y="25"/>
                  </a:lnTo>
                  <a:lnTo>
                    <a:pt x="858" y="26"/>
                  </a:lnTo>
                  <a:lnTo>
                    <a:pt x="859" y="26"/>
                  </a:lnTo>
                  <a:lnTo>
                    <a:pt x="860" y="27"/>
                  </a:lnTo>
                  <a:lnTo>
                    <a:pt x="861" y="27"/>
                  </a:lnTo>
                  <a:lnTo>
                    <a:pt x="861" y="28"/>
                  </a:lnTo>
                  <a:lnTo>
                    <a:pt x="862" y="28"/>
                  </a:lnTo>
                  <a:lnTo>
                    <a:pt x="863" y="28"/>
                  </a:lnTo>
                  <a:lnTo>
                    <a:pt x="863" y="29"/>
                  </a:lnTo>
                  <a:lnTo>
                    <a:pt x="864" y="29"/>
                  </a:lnTo>
                  <a:lnTo>
                    <a:pt x="865" y="29"/>
                  </a:lnTo>
                  <a:lnTo>
                    <a:pt x="866" y="29"/>
                  </a:lnTo>
                  <a:lnTo>
                    <a:pt x="866" y="30"/>
                  </a:lnTo>
                  <a:lnTo>
                    <a:pt x="867" y="30"/>
                  </a:lnTo>
                  <a:lnTo>
                    <a:pt x="867" y="31"/>
                  </a:lnTo>
                  <a:lnTo>
                    <a:pt x="868" y="31"/>
                  </a:lnTo>
                  <a:lnTo>
                    <a:pt x="869" y="31"/>
                  </a:lnTo>
                  <a:lnTo>
                    <a:pt x="869" y="32"/>
                  </a:lnTo>
                  <a:lnTo>
                    <a:pt x="870" y="32"/>
                  </a:lnTo>
                  <a:lnTo>
                    <a:pt x="870" y="33"/>
                  </a:lnTo>
                  <a:lnTo>
                    <a:pt x="871" y="33"/>
                  </a:lnTo>
                  <a:lnTo>
                    <a:pt x="871" y="34"/>
                  </a:lnTo>
                  <a:lnTo>
                    <a:pt x="872" y="34"/>
                  </a:lnTo>
                  <a:lnTo>
                    <a:pt x="872" y="35"/>
                  </a:lnTo>
                  <a:lnTo>
                    <a:pt x="873" y="35"/>
                  </a:lnTo>
                  <a:lnTo>
                    <a:pt x="874" y="35"/>
                  </a:lnTo>
                  <a:lnTo>
                    <a:pt x="874" y="36"/>
                  </a:lnTo>
                  <a:lnTo>
                    <a:pt x="875" y="36"/>
                  </a:lnTo>
                  <a:lnTo>
                    <a:pt x="875" y="37"/>
                  </a:lnTo>
                  <a:lnTo>
                    <a:pt x="876" y="37"/>
                  </a:lnTo>
                  <a:lnTo>
                    <a:pt x="876" y="38"/>
                  </a:lnTo>
                  <a:lnTo>
                    <a:pt x="877" y="38"/>
                  </a:lnTo>
                  <a:lnTo>
                    <a:pt x="877" y="39"/>
                  </a:lnTo>
                  <a:lnTo>
                    <a:pt x="878" y="39"/>
                  </a:lnTo>
                  <a:lnTo>
                    <a:pt x="878" y="40"/>
                  </a:lnTo>
                  <a:lnTo>
                    <a:pt x="879" y="40"/>
                  </a:lnTo>
                  <a:lnTo>
                    <a:pt x="879" y="41"/>
                  </a:lnTo>
                  <a:lnTo>
                    <a:pt x="880" y="41"/>
                  </a:lnTo>
                  <a:lnTo>
                    <a:pt x="880" y="42"/>
                  </a:lnTo>
                  <a:lnTo>
                    <a:pt x="881" y="42"/>
                  </a:lnTo>
                  <a:lnTo>
                    <a:pt x="881" y="43"/>
                  </a:lnTo>
                  <a:lnTo>
                    <a:pt x="881" y="44"/>
                  </a:lnTo>
                  <a:lnTo>
                    <a:pt x="882" y="44"/>
                  </a:lnTo>
                  <a:lnTo>
                    <a:pt x="882" y="45"/>
                  </a:lnTo>
                  <a:lnTo>
                    <a:pt x="883" y="46"/>
                  </a:lnTo>
                  <a:lnTo>
                    <a:pt x="883" y="47"/>
                  </a:lnTo>
                  <a:lnTo>
                    <a:pt x="883" y="48"/>
                  </a:lnTo>
                  <a:lnTo>
                    <a:pt x="884" y="48"/>
                  </a:lnTo>
                  <a:lnTo>
                    <a:pt x="884" y="49"/>
                  </a:lnTo>
                  <a:lnTo>
                    <a:pt x="884" y="50"/>
                  </a:lnTo>
                  <a:lnTo>
                    <a:pt x="885" y="50"/>
                  </a:lnTo>
                  <a:lnTo>
                    <a:pt x="885" y="51"/>
                  </a:lnTo>
                  <a:lnTo>
                    <a:pt x="885" y="52"/>
                  </a:lnTo>
                  <a:lnTo>
                    <a:pt x="885" y="53"/>
                  </a:lnTo>
                  <a:lnTo>
                    <a:pt x="886" y="53"/>
                  </a:lnTo>
                  <a:lnTo>
                    <a:pt x="886" y="54"/>
                  </a:lnTo>
                  <a:lnTo>
                    <a:pt x="886" y="55"/>
                  </a:lnTo>
                  <a:lnTo>
                    <a:pt x="886" y="56"/>
                  </a:lnTo>
                  <a:lnTo>
                    <a:pt x="887" y="56"/>
                  </a:lnTo>
                  <a:lnTo>
                    <a:pt x="887" y="57"/>
                  </a:lnTo>
                  <a:lnTo>
                    <a:pt x="887" y="58"/>
                  </a:lnTo>
                  <a:lnTo>
                    <a:pt x="887" y="59"/>
                  </a:lnTo>
                  <a:lnTo>
                    <a:pt x="888" y="60"/>
                  </a:lnTo>
                  <a:lnTo>
                    <a:pt x="888" y="61"/>
                  </a:lnTo>
                  <a:lnTo>
                    <a:pt x="888" y="62"/>
                  </a:lnTo>
                  <a:lnTo>
                    <a:pt x="888" y="63"/>
                  </a:lnTo>
                  <a:lnTo>
                    <a:pt x="889" y="64"/>
                  </a:lnTo>
                  <a:lnTo>
                    <a:pt x="889" y="65"/>
                  </a:lnTo>
                  <a:lnTo>
                    <a:pt x="889" y="66"/>
                  </a:lnTo>
                  <a:lnTo>
                    <a:pt x="889" y="67"/>
                  </a:lnTo>
                  <a:lnTo>
                    <a:pt x="889" y="68"/>
                  </a:lnTo>
                  <a:lnTo>
                    <a:pt x="890" y="68"/>
                  </a:lnTo>
                  <a:lnTo>
                    <a:pt x="890" y="69"/>
                  </a:lnTo>
                  <a:lnTo>
                    <a:pt x="890" y="70"/>
                  </a:lnTo>
                  <a:lnTo>
                    <a:pt x="890" y="71"/>
                  </a:lnTo>
                  <a:lnTo>
                    <a:pt x="890" y="72"/>
                  </a:lnTo>
                  <a:lnTo>
                    <a:pt x="890" y="73"/>
                  </a:lnTo>
                  <a:lnTo>
                    <a:pt x="891" y="73"/>
                  </a:lnTo>
                  <a:lnTo>
                    <a:pt x="891" y="74"/>
                  </a:lnTo>
                  <a:lnTo>
                    <a:pt x="891" y="75"/>
                  </a:lnTo>
                  <a:lnTo>
                    <a:pt x="891" y="76"/>
                  </a:lnTo>
                  <a:lnTo>
                    <a:pt x="891" y="77"/>
                  </a:lnTo>
                  <a:lnTo>
                    <a:pt x="892" y="78"/>
                  </a:lnTo>
                  <a:lnTo>
                    <a:pt x="892" y="79"/>
                  </a:lnTo>
                  <a:lnTo>
                    <a:pt x="892" y="80"/>
                  </a:lnTo>
                  <a:lnTo>
                    <a:pt x="892" y="81"/>
                  </a:lnTo>
                  <a:lnTo>
                    <a:pt x="892" y="82"/>
                  </a:lnTo>
                  <a:lnTo>
                    <a:pt x="893" y="82"/>
                  </a:lnTo>
                  <a:lnTo>
                    <a:pt x="893" y="83"/>
                  </a:lnTo>
                  <a:lnTo>
                    <a:pt x="893" y="84"/>
                  </a:lnTo>
                  <a:lnTo>
                    <a:pt x="893" y="85"/>
                  </a:lnTo>
                  <a:lnTo>
                    <a:pt x="893" y="86"/>
                  </a:lnTo>
                  <a:lnTo>
                    <a:pt x="894" y="86"/>
                  </a:lnTo>
                  <a:lnTo>
                    <a:pt x="894" y="87"/>
                  </a:lnTo>
                  <a:lnTo>
                    <a:pt x="894" y="88"/>
                  </a:lnTo>
                  <a:lnTo>
                    <a:pt x="895" y="88"/>
                  </a:lnTo>
                  <a:lnTo>
                    <a:pt x="895" y="89"/>
                  </a:lnTo>
                  <a:lnTo>
                    <a:pt x="895" y="88"/>
                  </a:lnTo>
                  <a:lnTo>
                    <a:pt x="896" y="88"/>
                  </a:lnTo>
                  <a:lnTo>
                    <a:pt x="897" y="88"/>
                  </a:lnTo>
                  <a:lnTo>
                    <a:pt x="897" y="87"/>
                  </a:lnTo>
                  <a:lnTo>
                    <a:pt x="898" y="86"/>
                  </a:lnTo>
                  <a:lnTo>
                    <a:pt x="898" y="85"/>
                  </a:lnTo>
                  <a:lnTo>
                    <a:pt x="899" y="85"/>
                  </a:lnTo>
                  <a:lnTo>
                    <a:pt x="900" y="85"/>
                  </a:lnTo>
                  <a:lnTo>
                    <a:pt x="901" y="85"/>
                  </a:lnTo>
                  <a:lnTo>
                    <a:pt x="901" y="86"/>
                  </a:lnTo>
                  <a:lnTo>
                    <a:pt x="901" y="87"/>
                  </a:lnTo>
                  <a:lnTo>
                    <a:pt x="902" y="87"/>
                  </a:lnTo>
                  <a:lnTo>
                    <a:pt x="902" y="88"/>
                  </a:lnTo>
                  <a:lnTo>
                    <a:pt x="902" y="89"/>
                  </a:lnTo>
                  <a:lnTo>
                    <a:pt x="903" y="89"/>
                  </a:lnTo>
                  <a:lnTo>
                    <a:pt x="903" y="90"/>
                  </a:lnTo>
                  <a:lnTo>
                    <a:pt x="903" y="91"/>
                  </a:lnTo>
                  <a:lnTo>
                    <a:pt x="904" y="92"/>
                  </a:lnTo>
                  <a:lnTo>
                    <a:pt x="904" y="93"/>
                  </a:lnTo>
                  <a:lnTo>
                    <a:pt x="904" y="94"/>
                  </a:lnTo>
                  <a:lnTo>
                    <a:pt x="904" y="95"/>
                  </a:lnTo>
                  <a:lnTo>
                    <a:pt x="905" y="95"/>
                  </a:lnTo>
                  <a:lnTo>
                    <a:pt x="905" y="96"/>
                  </a:lnTo>
                  <a:lnTo>
                    <a:pt x="905" y="97"/>
                  </a:lnTo>
                  <a:lnTo>
                    <a:pt x="905" y="98"/>
                  </a:lnTo>
                  <a:lnTo>
                    <a:pt x="905" y="99"/>
                  </a:lnTo>
                  <a:lnTo>
                    <a:pt x="906" y="99"/>
                  </a:lnTo>
                  <a:lnTo>
                    <a:pt x="906" y="100"/>
                  </a:lnTo>
                  <a:lnTo>
                    <a:pt x="906" y="101"/>
                  </a:lnTo>
                  <a:lnTo>
                    <a:pt x="906" y="102"/>
                  </a:lnTo>
                  <a:lnTo>
                    <a:pt x="906" y="103"/>
                  </a:lnTo>
                  <a:lnTo>
                    <a:pt x="907" y="104"/>
                  </a:lnTo>
                  <a:lnTo>
                    <a:pt x="907" y="105"/>
                  </a:lnTo>
                  <a:lnTo>
                    <a:pt x="907" y="106"/>
                  </a:lnTo>
                  <a:lnTo>
                    <a:pt x="907" y="107"/>
                  </a:lnTo>
                  <a:lnTo>
                    <a:pt x="907" y="108"/>
                  </a:lnTo>
                  <a:lnTo>
                    <a:pt x="907" y="109"/>
                  </a:lnTo>
                  <a:lnTo>
                    <a:pt x="908" y="109"/>
                  </a:lnTo>
                  <a:lnTo>
                    <a:pt x="908" y="110"/>
                  </a:lnTo>
                  <a:lnTo>
                    <a:pt x="908" y="111"/>
                  </a:lnTo>
                  <a:lnTo>
                    <a:pt x="908" y="112"/>
                  </a:lnTo>
                  <a:lnTo>
                    <a:pt x="908" y="113"/>
                  </a:lnTo>
                  <a:lnTo>
                    <a:pt x="908" y="114"/>
                  </a:lnTo>
                  <a:lnTo>
                    <a:pt x="908" y="115"/>
                  </a:lnTo>
                  <a:lnTo>
                    <a:pt x="909" y="116"/>
                  </a:lnTo>
                  <a:lnTo>
                    <a:pt x="909" y="117"/>
                  </a:lnTo>
                  <a:lnTo>
                    <a:pt x="909" y="118"/>
                  </a:lnTo>
                  <a:lnTo>
                    <a:pt x="909" y="119"/>
                  </a:lnTo>
                  <a:lnTo>
                    <a:pt x="909" y="120"/>
                  </a:lnTo>
                  <a:lnTo>
                    <a:pt x="909" y="121"/>
                  </a:lnTo>
                  <a:lnTo>
                    <a:pt x="909" y="122"/>
                  </a:lnTo>
                  <a:lnTo>
                    <a:pt x="910" y="123"/>
                  </a:lnTo>
                  <a:lnTo>
                    <a:pt x="910" y="124"/>
                  </a:lnTo>
                  <a:lnTo>
                    <a:pt x="910" y="125"/>
                  </a:lnTo>
                  <a:lnTo>
                    <a:pt x="910" y="126"/>
                  </a:lnTo>
                  <a:lnTo>
                    <a:pt x="910" y="127"/>
                  </a:lnTo>
                  <a:lnTo>
                    <a:pt x="910" y="128"/>
                  </a:lnTo>
                  <a:lnTo>
                    <a:pt x="910" y="129"/>
                  </a:lnTo>
                  <a:lnTo>
                    <a:pt x="910" y="130"/>
                  </a:lnTo>
                  <a:lnTo>
                    <a:pt x="911" y="130"/>
                  </a:lnTo>
                  <a:lnTo>
                    <a:pt x="911" y="131"/>
                  </a:lnTo>
                  <a:lnTo>
                    <a:pt x="911" y="132"/>
                  </a:lnTo>
                  <a:lnTo>
                    <a:pt x="911" y="133"/>
                  </a:lnTo>
                  <a:lnTo>
                    <a:pt x="911" y="134"/>
                  </a:lnTo>
                  <a:lnTo>
                    <a:pt x="911" y="135"/>
                  </a:lnTo>
                  <a:lnTo>
                    <a:pt x="911" y="136"/>
                  </a:lnTo>
                  <a:lnTo>
                    <a:pt x="911" y="137"/>
                  </a:lnTo>
                  <a:lnTo>
                    <a:pt x="911" y="138"/>
                  </a:lnTo>
                  <a:lnTo>
                    <a:pt x="912" y="139"/>
                  </a:lnTo>
                  <a:lnTo>
                    <a:pt x="912" y="140"/>
                  </a:lnTo>
                  <a:lnTo>
                    <a:pt x="912" y="141"/>
                  </a:lnTo>
                  <a:lnTo>
                    <a:pt x="912" y="142"/>
                  </a:lnTo>
                  <a:lnTo>
                    <a:pt x="912" y="143"/>
                  </a:lnTo>
                  <a:lnTo>
                    <a:pt x="912" y="144"/>
                  </a:lnTo>
                  <a:lnTo>
                    <a:pt x="912" y="145"/>
                  </a:lnTo>
                  <a:lnTo>
                    <a:pt x="912" y="146"/>
                  </a:lnTo>
                  <a:lnTo>
                    <a:pt x="912" y="147"/>
                  </a:lnTo>
                  <a:lnTo>
                    <a:pt x="912" y="148"/>
                  </a:lnTo>
                  <a:lnTo>
                    <a:pt x="912" y="149"/>
                  </a:lnTo>
                  <a:lnTo>
                    <a:pt x="913" y="150"/>
                  </a:lnTo>
                  <a:lnTo>
                    <a:pt x="913" y="151"/>
                  </a:lnTo>
                  <a:lnTo>
                    <a:pt x="913" y="152"/>
                  </a:lnTo>
                  <a:lnTo>
                    <a:pt x="913" y="153"/>
                  </a:lnTo>
                  <a:lnTo>
                    <a:pt x="913" y="155"/>
                  </a:lnTo>
                  <a:lnTo>
                    <a:pt x="913" y="156"/>
                  </a:lnTo>
                  <a:lnTo>
                    <a:pt x="913" y="157"/>
                  </a:lnTo>
                  <a:lnTo>
                    <a:pt x="913" y="158"/>
                  </a:lnTo>
                  <a:lnTo>
                    <a:pt x="913" y="159"/>
                  </a:lnTo>
                  <a:lnTo>
                    <a:pt x="913" y="161"/>
                  </a:lnTo>
                  <a:lnTo>
                    <a:pt x="914" y="162"/>
                  </a:lnTo>
                  <a:lnTo>
                    <a:pt x="914" y="163"/>
                  </a:lnTo>
                  <a:lnTo>
                    <a:pt x="914" y="164"/>
                  </a:lnTo>
                  <a:lnTo>
                    <a:pt x="914" y="165"/>
                  </a:lnTo>
                  <a:lnTo>
                    <a:pt x="914" y="167"/>
                  </a:lnTo>
                  <a:lnTo>
                    <a:pt x="914" y="168"/>
                  </a:lnTo>
                  <a:lnTo>
                    <a:pt x="914" y="169"/>
                  </a:lnTo>
                  <a:lnTo>
                    <a:pt x="914" y="170"/>
                  </a:lnTo>
                  <a:lnTo>
                    <a:pt x="914" y="172"/>
                  </a:lnTo>
                  <a:lnTo>
                    <a:pt x="915" y="173"/>
                  </a:lnTo>
                  <a:lnTo>
                    <a:pt x="915" y="174"/>
                  </a:lnTo>
                  <a:lnTo>
                    <a:pt x="915" y="175"/>
                  </a:lnTo>
                  <a:lnTo>
                    <a:pt x="915" y="177"/>
                  </a:lnTo>
                  <a:lnTo>
                    <a:pt x="915" y="178"/>
                  </a:lnTo>
                  <a:lnTo>
                    <a:pt x="915" y="179"/>
                  </a:lnTo>
                  <a:lnTo>
                    <a:pt x="915" y="180"/>
                  </a:lnTo>
                  <a:lnTo>
                    <a:pt x="915" y="181"/>
                  </a:lnTo>
                  <a:lnTo>
                    <a:pt x="915" y="183"/>
                  </a:lnTo>
                  <a:lnTo>
                    <a:pt x="915" y="184"/>
                  </a:lnTo>
                  <a:lnTo>
                    <a:pt x="916" y="185"/>
                  </a:lnTo>
                  <a:lnTo>
                    <a:pt x="916" y="186"/>
                  </a:lnTo>
                  <a:lnTo>
                    <a:pt x="916" y="187"/>
                  </a:lnTo>
                  <a:lnTo>
                    <a:pt x="916" y="189"/>
                  </a:lnTo>
                  <a:lnTo>
                    <a:pt x="916" y="190"/>
                  </a:lnTo>
                  <a:lnTo>
                    <a:pt x="916" y="191"/>
                  </a:lnTo>
                  <a:lnTo>
                    <a:pt x="916" y="192"/>
                  </a:lnTo>
                  <a:lnTo>
                    <a:pt x="916" y="194"/>
                  </a:lnTo>
                  <a:lnTo>
                    <a:pt x="916" y="195"/>
                  </a:lnTo>
                  <a:lnTo>
                    <a:pt x="916" y="196"/>
                  </a:lnTo>
                  <a:lnTo>
                    <a:pt x="917" y="197"/>
                  </a:lnTo>
                  <a:lnTo>
                    <a:pt x="917" y="198"/>
                  </a:lnTo>
                  <a:lnTo>
                    <a:pt x="917" y="200"/>
                  </a:lnTo>
                  <a:lnTo>
                    <a:pt x="917" y="201"/>
                  </a:lnTo>
                  <a:lnTo>
                    <a:pt x="917" y="202"/>
                  </a:lnTo>
                  <a:lnTo>
                    <a:pt x="917" y="203"/>
                  </a:lnTo>
                  <a:lnTo>
                    <a:pt x="917" y="205"/>
                  </a:lnTo>
                  <a:lnTo>
                    <a:pt x="917" y="206"/>
                  </a:lnTo>
                  <a:lnTo>
                    <a:pt x="917" y="207"/>
                  </a:lnTo>
                  <a:lnTo>
                    <a:pt x="918" y="209"/>
                  </a:lnTo>
                  <a:lnTo>
                    <a:pt x="918" y="210"/>
                  </a:lnTo>
                  <a:lnTo>
                    <a:pt x="918" y="211"/>
                  </a:lnTo>
                  <a:lnTo>
                    <a:pt x="918" y="213"/>
                  </a:lnTo>
                  <a:lnTo>
                    <a:pt x="918" y="214"/>
                  </a:lnTo>
                  <a:lnTo>
                    <a:pt x="918" y="215"/>
                  </a:lnTo>
                  <a:lnTo>
                    <a:pt x="918" y="217"/>
                  </a:lnTo>
                  <a:lnTo>
                    <a:pt x="918" y="218"/>
                  </a:lnTo>
                  <a:lnTo>
                    <a:pt x="918" y="219"/>
                  </a:lnTo>
                  <a:lnTo>
                    <a:pt x="918" y="221"/>
                  </a:lnTo>
                  <a:lnTo>
                    <a:pt x="919" y="222"/>
                  </a:lnTo>
                  <a:lnTo>
                    <a:pt x="919" y="223"/>
                  </a:lnTo>
                  <a:lnTo>
                    <a:pt x="919" y="225"/>
                  </a:lnTo>
                  <a:lnTo>
                    <a:pt x="919" y="226"/>
                  </a:lnTo>
                  <a:lnTo>
                    <a:pt x="919" y="227"/>
                  </a:lnTo>
                  <a:lnTo>
                    <a:pt x="919" y="229"/>
                  </a:lnTo>
                  <a:lnTo>
                    <a:pt x="919" y="230"/>
                  </a:lnTo>
                  <a:lnTo>
                    <a:pt x="919" y="231"/>
                  </a:lnTo>
                  <a:lnTo>
                    <a:pt x="919" y="233"/>
                  </a:lnTo>
                  <a:lnTo>
                    <a:pt x="919" y="234"/>
                  </a:lnTo>
                  <a:lnTo>
                    <a:pt x="920" y="235"/>
                  </a:lnTo>
                  <a:lnTo>
                    <a:pt x="920" y="237"/>
                  </a:lnTo>
                  <a:lnTo>
                    <a:pt x="920" y="238"/>
                  </a:lnTo>
                  <a:lnTo>
                    <a:pt x="920" y="240"/>
                  </a:lnTo>
                  <a:lnTo>
                    <a:pt x="920" y="241"/>
                  </a:lnTo>
                  <a:lnTo>
                    <a:pt x="920" y="243"/>
                  </a:lnTo>
                  <a:lnTo>
                    <a:pt x="920" y="244"/>
                  </a:lnTo>
                  <a:lnTo>
                    <a:pt x="920" y="245"/>
                  </a:lnTo>
                  <a:lnTo>
                    <a:pt x="920" y="247"/>
                  </a:lnTo>
                  <a:lnTo>
                    <a:pt x="920" y="248"/>
                  </a:lnTo>
                  <a:lnTo>
                    <a:pt x="921" y="250"/>
                  </a:lnTo>
                  <a:lnTo>
                    <a:pt x="921" y="251"/>
                  </a:lnTo>
                  <a:lnTo>
                    <a:pt x="921" y="253"/>
                  </a:lnTo>
                  <a:lnTo>
                    <a:pt x="921" y="254"/>
                  </a:lnTo>
                  <a:lnTo>
                    <a:pt x="921" y="255"/>
                  </a:lnTo>
                  <a:lnTo>
                    <a:pt x="921" y="257"/>
                  </a:lnTo>
                  <a:lnTo>
                    <a:pt x="921" y="258"/>
                  </a:lnTo>
                  <a:lnTo>
                    <a:pt x="921" y="260"/>
                  </a:lnTo>
                  <a:lnTo>
                    <a:pt x="921" y="262"/>
                  </a:lnTo>
                  <a:lnTo>
                    <a:pt x="921" y="263"/>
                  </a:lnTo>
                  <a:lnTo>
                    <a:pt x="922" y="265"/>
                  </a:lnTo>
                  <a:lnTo>
                    <a:pt x="922" y="266"/>
                  </a:lnTo>
                  <a:lnTo>
                    <a:pt x="922" y="268"/>
                  </a:lnTo>
                  <a:lnTo>
                    <a:pt x="922" y="269"/>
                  </a:lnTo>
                  <a:lnTo>
                    <a:pt x="922" y="271"/>
                  </a:lnTo>
                  <a:lnTo>
                    <a:pt x="922" y="273"/>
                  </a:lnTo>
                  <a:lnTo>
                    <a:pt x="922" y="275"/>
                  </a:lnTo>
                  <a:lnTo>
                    <a:pt x="922" y="277"/>
                  </a:lnTo>
                  <a:lnTo>
                    <a:pt x="922" y="278"/>
                  </a:lnTo>
                  <a:lnTo>
                    <a:pt x="922" y="280"/>
                  </a:lnTo>
                  <a:lnTo>
                    <a:pt x="923" y="282"/>
                  </a:lnTo>
                  <a:lnTo>
                    <a:pt x="923" y="284"/>
                  </a:lnTo>
                  <a:lnTo>
                    <a:pt x="923" y="286"/>
                  </a:lnTo>
                  <a:lnTo>
                    <a:pt x="923" y="288"/>
                  </a:lnTo>
                  <a:lnTo>
                    <a:pt x="923" y="290"/>
                  </a:lnTo>
                  <a:lnTo>
                    <a:pt x="923" y="292"/>
                  </a:lnTo>
                  <a:lnTo>
                    <a:pt x="923" y="294"/>
                  </a:lnTo>
                  <a:lnTo>
                    <a:pt x="923" y="296"/>
                  </a:lnTo>
                  <a:lnTo>
                    <a:pt x="923" y="298"/>
                  </a:lnTo>
                  <a:lnTo>
                    <a:pt x="924" y="300"/>
                  </a:lnTo>
                  <a:lnTo>
                    <a:pt x="924" y="302"/>
                  </a:lnTo>
                  <a:lnTo>
                    <a:pt x="924" y="305"/>
                  </a:lnTo>
                  <a:lnTo>
                    <a:pt x="924" y="307"/>
                  </a:lnTo>
                  <a:lnTo>
                    <a:pt x="924" y="309"/>
                  </a:lnTo>
                  <a:lnTo>
                    <a:pt x="924" y="311"/>
                  </a:lnTo>
                  <a:lnTo>
                    <a:pt x="924" y="314"/>
                  </a:lnTo>
                  <a:lnTo>
                    <a:pt x="924" y="316"/>
                  </a:lnTo>
                  <a:lnTo>
                    <a:pt x="924" y="318"/>
                  </a:lnTo>
                  <a:lnTo>
                    <a:pt x="924" y="321"/>
                  </a:lnTo>
                  <a:lnTo>
                    <a:pt x="925" y="323"/>
                  </a:lnTo>
                  <a:lnTo>
                    <a:pt x="925" y="325"/>
                  </a:lnTo>
                  <a:lnTo>
                    <a:pt x="925" y="328"/>
                  </a:lnTo>
                  <a:lnTo>
                    <a:pt x="925" y="331"/>
                  </a:lnTo>
                  <a:lnTo>
                    <a:pt x="925" y="333"/>
                  </a:lnTo>
                  <a:lnTo>
                    <a:pt x="925" y="336"/>
                  </a:lnTo>
                  <a:lnTo>
                    <a:pt x="925" y="339"/>
                  </a:lnTo>
                  <a:lnTo>
                    <a:pt x="925" y="341"/>
                  </a:lnTo>
                  <a:lnTo>
                    <a:pt x="925" y="344"/>
                  </a:lnTo>
                  <a:lnTo>
                    <a:pt x="925" y="347"/>
                  </a:lnTo>
                  <a:lnTo>
                    <a:pt x="926" y="350"/>
                  </a:lnTo>
                  <a:lnTo>
                    <a:pt x="926" y="352"/>
                  </a:lnTo>
                  <a:lnTo>
                    <a:pt x="926" y="355"/>
                  </a:lnTo>
                  <a:lnTo>
                    <a:pt x="926" y="358"/>
                  </a:lnTo>
                  <a:lnTo>
                    <a:pt x="926" y="361"/>
                  </a:lnTo>
                  <a:lnTo>
                    <a:pt x="926" y="364"/>
                  </a:lnTo>
                  <a:lnTo>
                    <a:pt x="926" y="367"/>
                  </a:lnTo>
                  <a:lnTo>
                    <a:pt x="926" y="370"/>
                  </a:lnTo>
                  <a:lnTo>
                    <a:pt x="926" y="373"/>
                  </a:lnTo>
                  <a:lnTo>
                    <a:pt x="926" y="376"/>
                  </a:lnTo>
                  <a:lnTo>
                    <a:pt x="927" y="379"/>
                  </a:lnTo>
                  <a:lnTo>
                    <a:pt x="927" y="382"/>
                  </a:lnTo>
                  <a:lnTo>
                    <a:pt x="927" y="385"/>
                  </a:lnTo>
                  <a:lnTo>
                    <a:pt x="927" y="389"/>
                  </a:lnTo>
                  <a:lnTo>
                    <a:pt x="927" y="392"/>
                  </a:lnTo>
                  <a:lnTo>
                    <a:pt x="927" y="395"/>
                  </a:lnTo>
                  <a:lnTo>
                    <a:pt x="927" y="399"/>
                  </a:lnTo>
                  <a:lnTo>
                    <a:pt x="927" y="402"/>
                  </a:lnTo>
                  <a:lnTo>
                    <a:pt x="927" y="406"/>
                  </a:lnTo>
                  <a:lnTo>
                    <a:pt x="927" y="409"/>
                  </a:lnTo>
                  <a:lnTo>
                    <a:pt x="928" y="413"/>
                  </a:lnTo>
                  <a:lnTo>
                    <a:pt x="928" y="416"/>
                  </a:lnTo>
                  <a:lnTo>
                    <a:pt x="928" y="420"/>
                  </a:lnTo>
                  <a:lnTo>
                    <a:pt x="928" y="424"/>
                  </a:lnTo>
                  <a:lnTo>
                    <a:pt x="928" y="427"/>
                  </a:lnTo>
                  <a:lnTo>
                    <a:pt x="928" y="431"/>
                  </a:lnTo>
                  <a:lnTo>
                    <a:pt x="928" y="435"/>
                  </a:lnTo>
                  <a:lnTo>
                    <a:pt x="928" y="439"/>
                  </a:lnTo>
                  <a:lnTo>
                    <a:pt x="928" y="443"/>
                  </a:lnTo>
                  <a:lnTo>
                    <a:pt x="928" y="446"/>
                  </a:lnTo>
                  <a:lnTo>
                    <a:pt x="929" y="450"/>
                  </a:lnTo>
                  <a:lnTo>
                    <a:pt x="929" y="454"/>
                  </a:lnTo>
                  <a:lnTo>
                    <a:pt x="929" y="458"/>
                  </a:lnTo>
                  <a:lnTo>
                    <a:pt x="929" y="462"/>
                  </a:lnTo>
                  <a:lnTo>
                    <a:pt x="929" y="466"/>
                  </a:lnTo>
                  <a:lnTo>
                    <a:pt x="929" y="470"/>
                  </a:lnTo>
                  <a:lnTo>
                    <a:pt x="929" y="474"/>
                  </a:lnTo>
                  <a:lnTo>
                    <a:pt x="929" y="478"/>
                  </a:lnTo>
                  <a:lnTo>
                    <a:pt x="929" y="482"/>
                  </a:lnTo>
                  <a:lnTo>
                    <a:pt x="930" y="486"/>
                  </a:lnTo>
                  <a:lnTo>
                    <a:pt x="930" y="490"/>
                  </a:lnTo>
                  <a:lnTo>
                    <a:pt x="930" y="495"/>
                  </a:lnTo>
                  <a:lnTo>
                    <a:pt x="930" y="499"/>
                  </a:lnTo>
                  <a:lnTo>
                    <a:pt x="930" y="503"/>
                  </a:lnTo>
                  <a:lnTo>
                    <a:pt x="930" y="507"/>
                  </a:lnTo>
                  <a:lnTo>
                    <a:pt x="930" y="512"/>
                  </a:lnTo>
                  <a:lnTo>
                    <a:pt x="930" y="516"/>
                  </a:lnTo>
                  <a:lnTo>
                    <a:pt x="930" y="521"/>
                  </a:lnTo>
                  <a:lnTo>
                    <a:pt x="930" y="525"/>
                  </a:lnTo>
                  <a:lnTo>
                    <a:pt x="931" y="529"/>
                  </a:lnTo>
                  <a:lnTo>
                    <a:pt x="931" y="534"/>
                  </a:lnTo>
                  <a:lnTo>
                    <a:pt x="931" y="538"/>
                  </a:lnTo>
                  <a:lnTo>
                    <a:pt x="931" y="543"/>
                  </a:lnTo>
                  <a:lnTo>
                    <a:pt x="931" y="547"/>
                  </a:lnTo>
                  <a:lnTo>
                    <a:pt x="931" y="552"/>
                  </a:lnTo>
                  <a:lnTo>
                    <a:pt x="931" y="557"/>
                  </a:lnTo>
                  <a:lnTo>
                    <a:pt x="931" y="561"/>
                  </a:lnTo>
                  <a:lnTo>
                    <a:pt x="931" y="566"/>
                  </a:lnTo>
                  <a:lnTo>
                    <a:pt x="931" y="570"/>
                  </a:lnTo>
                  <a:lnTo>
                    <a:pt x="932" y="575"/>
                  </a:lnTo>
                  <a:lnTo>
                    <a:pt x="932" y="580"/>
                  </a:lnTo>
                  <a:lnTo>
                    <a:pt x="932" y="585"/>
                  </a:lnTo>
                  <a:lnTo>
                    <a:pt x="932" y="589"/>
                  </a:lnTo>
                  <a:lnTo>
                    <a:pt x="932" y="594"/>
                  </a:lnTo>
                  <a:lnTo>
                    <a:pt x="932" y="599"/>
                  </a:lnTo>
                  <a:lnTo>
                    <a:pt x="932" y="604"/>
                  </a:lnTo>
                  <a:lnTo>
                    <a:pt x="932" y="609"/>
                  </a:lnTo>
                  <a:lnTo>
                    <a:pt x="932" y="613"/>
                  </a:lnTo>
                  <a:lnTo>
                    <a:pt x="932" y="618"/>
                  </a:lnTo>
                  <a:lnTo>
                    <a:pt x="933" y="623"/>
                  </a:lnTo>
                  <a:lnTo>
                    <a:pt x="933" y="628"/>
                  </a:lnTo>
                  <a:lnTo>
                    <a:pt x="933" y="633"/>
                  </a:lnTo>
                  <a:lnTo>
                    <a:pt x="933" y="638"/>
                  </a:lnTo>
                  <a:lnTo>
                    <a:pt x="933" y="643"/>
                  </a:lnTo>
                  <a:lnTo>
                    <a:pt x="933" y="649"/>
                  </a:lnTo>
                  <a:lnTo>
                    <a:pt x="933" y="654"/>
                  </a:lnTo>
                  <a:lnTo>
                    <a:pt x="933" y="659"/>
                  </a:lnTo>
                  <a:lnTo>
                    <a:pt x="933" y="664"/>
                  </a:lnTo>
                  <a:lnTo>
                    <a:pt x="933" y="669"/>
                  </a:lnTo>
                  <a:lnTo>
                    <a:pt x="934" y="674"/>
                  </a:lnTo>
                  <a:lnTo>
                    <a:pt x="934" y="679"/>
                  </a:lnTo>
                  <a:lnTo>
                    <a:pt x="934" y="684"/>
                  </a:lnTo>
                  <a:lnTo>
                    <a:pt x="934" y="690"/>
                  </a:lnTo>
                  <a:lnTo>
                    <a:pt x="934" y="695"/>
                  </a:lnTo>
                  <a:lnTo>
                    <a:pt x="934" y="700"/>
                  </a:lnTo>
                  <a:lnTo>
                    <a:pt x="934" y="705"/>
                  </a:lnTo>
                  <a:lnTo>
                    <a:pt x="934" y="710"/>
                  </a:lnTo>
                  <a:lnTo>
                    <a:pt x="934" y="716"/>
                  </a:lnTo>
                  <a:lnTo>
                    <a:pt x="934" y="721"/>
                  </a:lnTo>
                  <a:lnTo>
                    <a:pt x="935" y="726"/>
                  </a:lnTo>
                  <a:lnTo>
                    <a:pt x="935" y="731"/>
                  </a:lnTo>
                  <a:lnTo>
                    <a:pt x="935" y="737"/>
                  </a:lnTo>
                  <a:lnTo>
                    <a:pt x="935" y="742"/>
                  </a:lnTo>
                  <a:lnTo>
                    <a:pt x="935" y="747"/>
                  </a:lnTo>
                  <a:lnTo>
                    <a:pt x="935" y="753"/>
                  </a:lnTo>
                  <a:lnTo>
                    <a:pt x="935" y="758"/>
                  </a:lnTo>
                  <a:lnTo>
                    <a:pt x="935" y="763"/>
                  </a:lnTo>
                  <a:lnTo>
                    <a:pt x="935" y="768"/>
                  </a:lnTo>
                  <a:lnTo>
                    <a:pt x="936" y="774"/>
                  </a:lnTo>
                  <a:lnTo>
                    <a:pt x="936" y="779"/>
                  </a:lnTo>
                  <a:lnTo>
                    <a:pt x="936" y="784"/>
                  </a:lnTo>
                  <a:lnTo>
                    <a:pt x="936" y="789"/>
                  </a:lnTo>
                  <a:lnTo>
                    <a:pt x="936" y="794"/>
                  </a:lnTo>
                  <a:lnTo>
                    <a:pt x="936" y="799"/>
                  </a:lnTo>
                  <a:lnTo>
                    <a:pt x="936" y="804"/>
                  </a:lnTo>
                  <a:lnTo>
                    <a:pt x="936" y="809"/>
                  </a:lnTo>
                  <a:lnTo>
                    <a:pt x="936" y="814"/>
                  </a:lnTo>
                  <a:lnTo>
                    <a:pt x="936" y="819"/>
                  </a:lnTo>
                  <a:lnTo>
                    <a:pt x="937" y="824"/>
                  </a:lnTo>
                  <a:lnTo>
                    <a:pt x="937" y="829"/>
                  </a:lnTo>
                  <a:lnTo>
                    <a:pt x="937" y="833"/>
                  </a:lnTo>
                  <a:lnTo>
                    <a:pt x="937" y="838"/>
                  </a:lnTo>
                  <a:lnTo>
                    <a:pt x="937" y="843"/>
                  </a:lnTo>
                  <a:lnTo>
                    <a:pt x="937" y="847"/>
                  </a:lnTo>
                  <a:lnTo>
                    <a:pt x="937" y="851"/>
                  </a:lnTo>
                  <a:lnTo>
                    <a:pt x="937" y="856"/>
                  </a:lnTo>
                  <a:lnTo>
                    <a:pt x="937" y="860"/>
                  </a:lnTo>
                  <a:lnTo>
                    <a:pt x="937" y="864"/>
                  </a:lnTo>
                  <a:lnTo>
                    <a:pt x="938" y="868"/>
                  </a:lnTo>
                  <a:lnTo>
                    <a:pt x="938" y="872"/>
                  </a:lnTo>
                  <a:lnTo>
                    <a:pt x="938" y="875"/>
                  </a:lnTo>
                  <a:lnTo>
                    <a:pt x="938" y="879"/>
                  </a:lnTo>
                  <a:lnTo>
                    <a:pt x="938" y="883"/>
                  </a:lnTo>
                  <a:lnTo>
                    <a:pt x="938" y="886"/>
                  </a:lnTo>
                  <a:lnTo>
                    <a:pt x="938" y="890"/>
                  </a:lnTo>
                  <a:lnTo>
                    <a:pt x="938" y="893"/>
                  </a:lnTo>
                  <a:lnTo>
                    <a:pt x="938" y="897"/>
                  </a:lnTo>
                  <a:lnTo>
                    <a:pt x="938" y="901"/>
                  </a:lnTo>
                  <a:lnTo>
                    <a:pt x="938" y="904"/>
                  </a:lnTo>
                  <a:lnTo>
                    <a:pt x="938" y="908"/>
                  </a:lnTo>
                  <a:lnTo>
                    <a:pt x="938" y="911"/>
                  </a:lnTo>
                  <a:lnTo>
                    <a:pt x="939" y="915"/>
                  </a:lnTo>
                  <a:lnTo>
                    <a:pt x="939" y="918"/>
                  </a:lnTo>
                  <a:lnTo>
                    <a:pt x="939" y="922"/>
                  </a:lnTo>
                  <a:lnTo>
                    <a:pt x="939" y="925"/>
                  </a:lnTo>
                  <a:lnTo>
                    <a:pt x="939" y="929"/>
                  </a:lnTo>
                  <a:lnTo>
                    <a:pt x="939" y="933"/>
                  </a:lnTo>
                  <a:lnTo>
                    <a:pt x="939" y="936"/>
                  </a:lnTo>
                  <a:lnTo>
                    <a:pt x="939" y="940"/>
                  </a:lnTo>
                  <a:lnTo>
                    <a:pt x="939" y="944"/>
                  </a:lnTo>
                  <a:lnTo>
                    <a:pt x="939" y="948"/>
                  </a:lnTo>
                  <a:lnTo>
                    <a:pt x="939" y="952"/>
                  </a:lnTo>
                  <a:lnTo>
                    <a:pt x="939" y="956"/>
                  </a:lnTo>
                  <a:lnTo>
                    <a:pt x="940" y="961"/>
                  </a:lnTo>
                  <a:lnTo>
                    <a:pt x="940" y="965"/>
                  </a:lnTo>
                  <a:lnTo>
                    <a:pt x="940" y="969"/>
                  </a:lnTo>
                  <a:lnTo>
                    <a:pt x="940" y="974"/>
                  </a:lnTo>
                  <a:lnTo>
                    <a:pt x="940" y="978"/>
                  </a:lnTo>
                  <a:lnTo>
                    <a:pt x="940" y="983"/>
                  </a:lnTo>
                  <a:lnTo>
                    <a:pt x="940" y="987"/>
                  </a:lnTo>
                  <a:lnTo>
                    <a:pt x="940" y="992"/>
                  </a:lnTo>
                  <a:lnTo>
                    <a:pt x="940" y="996"/>
                  </a:lnTo>
                  <a:lnTo>
                    <a:pt x="940" y="1001"/>
                  </a:lnTo>
                  <a:lnTo>
                    <a:pt x="941" y="1006"/>
                  </a:lnTo>
                  <a:lnTo>
                    <a:pt x="941" y="1010"/>
                  </a:lnTo>
                  <a:lnTo>
                    <a:pt x="941" y="1015"/>
                  </a:lnTo>
                  <a:lnTo>
                    <a:pt x="941" y="1020"/>
                  </a:lnTo>
                  <a:lnTo>
                    <a:pt x="941" y="1024"/>
                  </a:lnTo>
                  <a:lnTo>
                    <a:pt x="941" y="1029"/>
                  </a:lnTo>
                  <a:lnTo>
                    <a:pt x="941" y="1034"/>
                  </a:lnTo>
                  <a:lnTo>
                    <a:pt x="941" y="1038"/>
                  </a:lnTo>
                  <a:lnTo>
                    <a:pt x="941" y="1043"/>
                  </a:lnTo>
                  <a:lnTo>
                    <a:pt x="942" y="1048"/>
                  </a:lnTo>
                  <a:lnTo>
                    <a:pt x="942" y="1052"/>
                  </a:lnTo>
                  <a:lnTo>
                    <a:pt x="942" y="1057"/>
                  </a:lnTo>
                  <a:lnTo>
                    <a:pt x="942" y="1061"/>
                  </a:lnTo>
                  <a:lnTo>
                    <a:pt x="942" y="1066"/>
                  </a:lnTo>
                  <a:lnTo>
                    <a:pt x="942" y="1070"/>
                  </a:lnTo>
                  <a:lnTo>
                    <a:pt x="942" y="1074"/>
                  </a:lnTo>
                  <a:lnTo>
                    <a:pt x="942" y="1079"/>
                  </a:lnTo>
                  <a:lnTo>
                    <a:pt x="942" y="1083"/>
                  </a:lnTo>
                  <a:lnTo>
                    <a:pt x="942" y="1087"/>
                  </a:lnTo>
                  <a:lnTo>
                    <a:pt x="943" y="1091"/>
                  </a:lnTo>
                  <a:lnTo>
                    <a:pt x="943" y="1095"/>
                  </a:lnTo>
                  <a:lnTo>
                    <a:pt x="943" y="1100"/>
                  </a:lnTo>
                  <a:lnTo>
                    <a:pt x="943" y="1104"/>
                  </a:lnTo>
                  <a:lnTo>
                    <a:pt x="943" y="1108"/>
                  </a:lnTo>
                  <a:lnTo>
                    <a:pt x="943" y="1112"/>
                  </a:lnTo>
                  <a:lnTo>
                    <a:pt x="943" y="1116"/>
                  </a:lnTo>
                  <a:lnTo>
                    <a:pt x="943" y="1120"/>
                  </a:lnTo>
                  <a:lnTo>
                    <a:pt x="943" y="1124"/>
                  </a:lnTo>
                  <a:lnTo>
                    <a:pt x="943" y="1128"/>
                  </a:lnTo>
                  <a:lnTo>
                    <a:pt x="944" y="1131"/>
                  </a:lnTo>
                  <a:lnTo>
                    <a:pt x="944" y="1135"/>
                  </a:lnTo>
                  <a:lnTo>
                    <a:pt x="944" y="1139"/>
                  </a:lnTo>
                  <a:lnTo>
                    <a:pt x="944" y="1143"/>
                  </a:lnTo>
                  <a:lnTo>
                    <a:pt x="944" y="1147"/>
                  </a:lnTo>
                  <a:lnTo>
                    <a:pt x="944" y="1151"/>
                  </a:lnTo>
                  <a:lnTo>
                    <a:pt x="944" y="1155"/>
                  </a:lnTo>
                  <a:lnTo>
                    <a:pt x="944" y="1158"/>
                  </a:lnTo>
                  <a:lnTo>
                    <a:pt x="944" y="1162"/>
                  </a:lnTo>
                  <a:lnTo>
                    <a:pt x="944" y="1166"/>
                  </a:lnTo>
                  <a:lnTo>
                    <a:pt x="945" y="1170"/>
                  </a:lnTo>
                  <a:lnTo>
                    <a:pt x="945" y="1174"/>
                  </a:lnTo>
                  <a:lnTo>
                    <a:pt x="945" y="1177"/>
                  </a:lnTo>
                  <a:lnTo>
                    <a:pt x="945" y="1181"/>
                  </a:lnTo>
                  <a:lnTo>
                    <a:pt x="945" y="1185"/>
                  </a:lnTo>
                  <a:lnTo>
                    <a:pt x="945" y="1189"/>
                  </a:lnTo>
                  <a:lnTo>
                    <a:pt x="945" y="1193"/>
                  </a:lnTo>
                  <a:lnTo>
                    <a:pt x="945" y="1196"/>
                  </a:lnTo>
                  <a:lnTo>
                    <a:pt x="945" y="1200"/>
                  </a:lnTo>
                  <a:lnTo>
                    <a:pt x="946" y="1204"/>
                  </a:lnTo>
                  <a:lnTo>
                    <a:pt x="946" y="1208"/>
                  </a:lnTo>
                  <a:lnTo>
                    <a:pt x="946" y="1211"/>
                  </a:lnTo>
                  <a:lnTo>
                    <a:pt x="946" y="1215"/>
                  </a:lnTo>
                  <a:lnTo>
                    <a:pt x="946" y="1219"/>
                  </a:lnTo>
                  <a:lnTo>
                    <a:pt x="946" y="1223"/>
                  </a:lnTo>
                  <a:lnTo>
                    <a:pt x="946" y="1226"/>
                  </a:lnTo>
                  <a:lnTo>
                    <a:pt x="946" y="1230"/>
                  </a:lnTo>
                  <a:lnTo>
                    <a:pt x="946" y="1234"/>
                  </a:lnTo>
                  <a:lnTo>
                    <a:pt x="946" y="1238"/>
                  </a:lnTo>
                  <a:lnTo>
                    <a:pt x="947" y="1241"/>
                  </a:lnTo>
                  <a:lnTo>
                    <a:pt x="947" y="1245"/>
                  </a:lnTo>
                  <a:lnTo>
                    <a:pt x="947" y="1249"/>
                  </a:lnTo>
                  <a:lnTo>
                    <a:pt x="947" y="1253"/>
                  </a:lnTo>
                  <a:lnTo>
                    <a:pt x="947" y="1256"/>
                  </a:lnTo>
                  <a:lnTo>
                    <a:pt x="947" y="1260"/>
                  </a:lnTo>
                  <a:lnTo>
                    <a:pt x="947" y="1264"/>
                  </a:lnTo>
                  <a:lnTo>
                    <a:pt x="947" y="1268"/>
                  </a:lnTo>
                  <a:lnTo>
                    <a:pt x="947" y="1271"/>
                  </a:lnTo>
                  <a:lnTo>
                    <a:pt x="947" y="1275"/>
                  </a:lnTo>
                  <a:lnTo>
                    <a:pt x="948" y="1279"/>
                  </a:lnTo>
                  <a:lnTo>
                    <a:pt x="948" y="1283"/>
                  </a:lnTo>
                  <a:lnTo>
                    <a:pt x="948" y="1286"/>
                  </a:lnTo>
                  <a:lnTo>
                    <a:pt x="948" y="1290"/>
                  </a:lnTo>
                  <a:lnTo>
                    <a:pt x="948" y="1294"/>
                  </a:lnTo>
                  <a:lnTo>
                    <a:pt x="948" y="1298"/>
                  </a:lnTo>
                  <a:lnTo>
                    <a:pt x="948" y="1301"/>
                  </a:lnTo>
                  <a:lnTo>
                    <a:pt x="948" y="1305"/>
                  </a:lnTo>
                  <a:lnTo>
                    <a:pt x="948" y="1309"/>
                  </a:lnTo>
                  <a:lnTo>
                    <a:pt x="948" y="1313"/>
                  </a:lnTo>
                  <a:lnTo>
                    <a:pt x="949" y="1316"/>
                  </a:lnTo>
                  <a:lnTo>
                    <a:pt x="949" y="1320"/>
                  </a:lnTo>
                  <a:lnTo>
                    <a:pt x="949" y="1324"/>
                  </a:lnTo>
                  <a:lnTo>
                    <a:pt x="949" y="1328"/>
                  </a:lnTo>
                  <a:lnTo>
                    <a:pt x="949" y="1331"/>
                  </a:lnTo>
                  <a:lnTo>
                    <a:pt x="949" y="1335"/>
                  </a:lnTo>
                  <a:lnTo>
                    <a:pt x="949" y="1339"/>
                  </a:lnTo>
                  <a:lnTo>
                    <a:pt x="949" y="1343"/>
                  </a:lnTo>
                  <a:lnTo>
                    <a:pt x="949" y="1347"/>
                  </a:lnTo>
                  <a:lnTo>
                    <a:pt x="949" y="1350"/>
                  </a:lnTo>
                  <a:lnTo>
                    <a:pt x="950" y="1354"/>
                  </a:lnTo>
                  <a:lnTo>
                    <a:pt x="950" y="1358"/>
                  </a:lnTo>
                  <a:lnTo>
                    <a:pt x="950" y="1362"/>
                  </a:lnTo>
                  <a:lnTo>
                    <a:pt x="950" y="1366"/>
                  </a:lnTo>
                  <a:lnTo>
                    <a:pt x="950" y="1369"/>
                  </a:lnTo>
                  <a:lnTo>
                    <a:pt x="950" y="1373"/>
                  </a:lnTo>
                  <a:lnTo>
                    <a:pt x="950" y="1377"/>
                  </a:lnTo>
                  <a:lnTo>
                    <a:pt x="950" y="1381"/>
                  </a:lnTo>
                  <a:lnTo>
                    <a:pt x="950" y="1385"/>
                  </a:lnTo>
                  <a:lnTo>
                    <a:pt x="951" y="1388"/>
                  </a:lnTo>
                  <a:lnTo>
                    <a:pt x="951" y="1392"/>
                  </a:lnTo>
                  <a:lnTo>
                    <a:pt x="951" y="1396"/>
                  </a:lnTo>
                  <a:lnTo>
                    <a:pt x="951" y="1400"/>
                  </a:lnTo>
                  <a:lnTo>
                    <a:pt x="951" y="1404"/>
                  </a:lnTo>
                  <a:lnTo>
                    <a:pt x="951" y="1408"/>
                  </a:lnTo>
                  <a:lnTo>
                    <a:pt x="951" y="1411"/>
                  </a:lnTo>
                  <a:lnTo>
                    <a:pt x="951" y="1415"/>
                  </a:lnTo>
                  <a:lnTo>
                    <a:pt x="951" y="1419"/>
                  </a:lnTo>
                  <a:lnTo>
                    <a:pt x="951" y="1423"/>
                  </a:lnTo>
                  <a:lnTo>
                    <a:pt x="952" y="1427"/>
                  </a:lnTo>
                  <a:lnTo>
                    <a:pt x="952" y="1431"/>
                  </a:lnTo>
                  <a:lnTo>
                    <a:pt x="952" y="1434"/>
                  </a:lnTo>
                  <a:lnTo>
                    <a:pt x="952" y="1438"/>
                  </a:lnTo>
                  <a:lnTo>
                    <a:pt x="952" y="1442"/>
                  </a:lnTo>
                  <a:lnTo>
                    <a:pt x="952" y="1446"/>
                  </a:lnTo>
                  <a:lnTo>
                    <a:pt x="952" y="1450"/>
                  </a:lnTo>
                  <a:lnTo>
                    <a:pt x="952" y="1454"/>
                  </a:lnTo>
                  <a:lnTo>
                    <a:pt x="952" y="1458"/>
                  </a:lnTo>
                  <a:lnTo>
                    <a:pt x="952" y="1462"/>
                  </a:lnTo>
                  <a:lnTo>
                    <a:pt x="953" y="1466"/>
                  </a:lnTo>
                  <a:lnTo>
                    <a:pt x="953" y="1469"/>
                  </a:lnTo>
                  <a:lnTo>
                    <a:pt x="953" y="1473"/>
                  </a:lnTo>
                  <a:lnTo>
                    <a:pt x="953" y="1477"/>
                  </a:lnTo>
                  <a:lnTo>
                    <a:pt x="953" y="1481"/>
                  </a:lnTo>
                  <a:lnTo>
                    <a:pt x="953" y="1485"/>
                  </a:lnTo>
                  <a:lnTo>
                    <a:pt x="953" y="1489"/>
                  </a:lnTo>
                  <a:lnTo>
                    <a:pt x="953" y="1493"/>
                  </a:lnTo>
                  <a:lnTo>
                    <a:pt x="953" y="1497"/>
                  </a:lnTo>
                  <a:lnTo>
                    <a:pt x="953" y="1501"/>
                  </a:lnTo>
                  <a:lnTo>
                    <a:pt x="954" y="1505"/>
                  </a:lnTo>
                  <a:lnTo>
                    <a:pt x="954" y="1509"/>
                  </a:lnTo>
                  <a:lnTo>
                    <a:pt x="954" y="1512"/>
                  </a:lnTo>
                  <a:lnTo>
                    <a:pt x="954" y="1516"/>
                  </a:lnTo>
                  <a:lnTo>
                    <a:pt x="954" y="1520"/>
                  </a:lnTo>
                  <a:lnTo>
                    <a:pt x="954" y="1524"/>
                  </a:lnTo>
                  <a:lnTo>
                    <a:pt x="954" y="1528"/>
                  </a:lnTo>
                  <a:lnTo>
                    <a:pt x="954" y="1532"/>
                  </a:lnTo>
                  <a:lnTo>
                    <a:pt x="954" y="1536"/>
                  </a:lnTo>
                  <a:lnTo>
                    <a:pt x="954" y="1540"/>
                  </a:lnTo>
                  <a:lnTo>
                    <a:pt x="955" y="1543"/>
                  </a:lnTo>
                  <a:lnTo>
                    <a:pt x="955" y="1547"/>
                  </a:lnTo>
                  <a:lnTo>
                    <a:pt x="955" y="1551"/>
                  </a:lnTo>
                  <a:lnTo>
                    <a:pt x="955" y="1555"/>
                  </a:lnTo>
                  <a:lnTo>
                    <a:pt x="955" y="1559"/>
                  </a:lnTo>
                  <a:lnTo>
                    <a:pt x="955" y="1563"/>
                  </a:lnTo>
                  <a:lnTo>
                    <a:pt x="955" y="1567"/>
                  </a:lnTo>
                  <a:lnTo>
                    <a:pt x="955" y="1571"/>
                  </a:lnTo>
                  <a:lnTo>
                    <a:pt x="955" y="1574"/>
                  </a:lnTo>
                  <a:lnTo>
                    <a:pt x="955" y="1578"/>
                  </a:lnTo>
                  <a:lnTo>
                    <a:pt x="956" y="1582"/>
                  </a:lnTo>
                  <a:lnTo>
                    <a:pt x="956" y="1586"/>
                  </a:lnTo>
                  <a:lnTo>
                    <a:pt x="956" y="1590"/>
                  </a:lnTo>
                  <a:lnTo>
                    <a:pt x="956" y="1594"/>
                  </a:lnTo>
                  <a:lnTo>
                    <a:pt x="956" y="1597"/>
                  </a:lnTo>
                  <a:lnTo>
                    <a:pt x="956" y="1601"/>
                  </a:lnTo>
                  <a:lnTo>
                    <a:pt x="956" y="1605"/>
                  </a:lnTo>
                  <a:lnTo>
                    <a:pt x="956" y="1609"/>
                  </a:lnTo>
                  <a:lnTo>
                    <a:pt x="956" y="1613"/>
                  </a:lnTo>
                  <a:lnTo>
                    <a:pt x="957" y="1617"/>
                  </a:lnTo>
                  <a:lnTo>
                    <a:pt x="957" y="1621"/>
                  </a:lnTo>
                  <a:lnTo>
                    <a:pt x="957" y="1625"/>
                  </a:lnTo>
                  <a:lnTo>
                    <a:pt x="957" y="1629"/>
                  </a:lnTo>
                  <a:lnTo>
                    <a:pt x="957" y="1632"/>
                  </a:lnTo>
                  <a:lnTo>
                    <a:pt x="957" y="1636"/>
                  </a:lnTo>
                  <a:lnTo>
                    <a:pt x="957" y="1640"/>
                  </a:lnTo>
                  <a:lnTo>
                    <a:pt x="957" y="1644"/>
                  </a:lnTo>
                  <a:lnTo>
                    <a:pt x="957" y="1648"/>
                  </a:lnTo>
                  <a:lnTo>
                    <a:pt x="957" y="1652"/>
                  </a:lnTo>
                  <a:lnTo>
                    <a:pt x="958" y="1656"/>
                  </a:lnTo>
                  <a:lnTo>
                    <a:pt x="958" y="1660"/>
                  </a:lnTo>
                  <a:lnTo>
                    <a:pt x="958" y="1664"/>
                  </a:lnTo>
                  <a:lnTo>
                    <a:pt x="958" y="1668"/>
                  </a:lnTo>
                  <a:lnTo>
                    <a:pt x="958" y="1672"/>
                  </a:lnTo>
                  <a:lnTo>
                    <a:pt x="958" y="1676"/>
                  </a:lnTo>
                  <a:lnTo>
                    <a:pt x="958" y="1680"/>
                  </a:lnTo>
                  <a:lnTo>
                    <a:pt x="958" y="1685"/>
                  </a:lnTo>
                  <a:lnTo>
                    <a:pt x="958" y="1689"/>
                  </a:lnTo>
                  <a:lnTo>
                    <a:pt x="958" y="1693"/>
                  </a:lnTo>
                  <a:lnTo>
                    <a:pt x="959" y="1697"/>
                  </a:lnTo>
                  <a:lnTo>
                    <a:pt x="959" y="1701"/>
                  </a:lnTo>
                  <a:lnTo>
                    <a:pt x="959" y="1705"/>
                  </a:lnTo>
                  <a:lnTo>
                    <a:pt x="959" y="1710"/>
                  </a:lnTo>
                  <a:lnTo>
                    <a:pt x="959" y="1714"/>
                  </a:lnTo>
                  <a:lnTo>
                    <a:pt x="959" y="1718"/>
                  </a:lnTo>
                  <a:lnTo>
                    <a:pt x="959" y="1722"/>
                  </a:lnTo>
                  <a:lnTo>
                    <a:pt x="959" y="1727"/>
                  </a:lnTo>
                  <a:lnTo>
                    <a:pt x="959" y="1731"/>
                  </a:lnTo>
                  <a:lnTo>
                    <a:pt x="959" y="1735"/>
                  </a:lnTo>
                  <a:lnTo>
                    <a:pt x="960" y="1739"/>
                  </a:lnTo>
                  <a:lnTo>
                    <a:pt x="960" y="1744"/>
                  </a:lnTo>
                  <a:lnTo>
                    <a:pt x="960" y="1748"/>
                  </a:lnTo>
                  <a:lnTo>
                    <a:pt x="960" y="1753"/>
                  </a:lnTo>
                  <a:lnTo>
                    <a:pt x="960" y="1757"/>
                  </a:lnTo>
                  <a:lnTo>
                    <a:pt x="960" y="1762"/>
                  </a:lnTo>
                  <a:lnTo>
                    <a:pt x="960" y="1767"/>
                  </a:lnTo>
                  <a:lnTo>
                    <a:pt x="960" y="1771"/>
                  </a:lnTo>
                  <a:lnTo>
                    <a:pt x="960" y="1776"/>
                  </a:lnTo>
                  <a:lnTo>
                    <a:pt x="961" y="1780"/>
                  </a:lnTo>
                  <a:lnTo>
                    <a:pt x="961" y="1785"/>
                  </a:lnTo>
                  <a:lnTo>
                    <a:pt x="961" y="1789"/>
                  </a:lnTo>
                  <a:lnTo>
                    <a:pt x="961" y="1794"/>
                  </a:lnTo>
                  <a:lnTo>
                    <a:pt x="961" y="1799"/>
                  </a:lnTo>
                  <a:lnTo>
                    <a:pt x="961" y="1803"/>
                  </a:lnTo>
                  <a:lnTo>
                    <a:pt x="961" y="1808"/>
                  </a:lnTo>
                  <a:lnTo>
                    <a:pt x="961" y="1812"/>
                  </a:lnTo>
                  <a:lnTo>
                    <a:pt x="961" y="1816"/>
                  </a:lnTo>
                  <a:lnTo>
                    <a:pt x="961" y="1821"/>
                  </a:lnTo>
                  <a:lnTo>
                    <a:pt x="962" y="1825"/>
                  </a:lnTo>
                  <a:lnTo>
                    <a:pt x="962" y="1830"/>
                  </a:lnTo>
                  <a:lnTo>
                    <a:pt x="962" y="1834"/>
                  </a:lnTo>
                  <a:lnTo>
                    <a:pt x="962" y="1838"/>
                  </a:lnTo>
                  <a:lnTo>
                    <a:pt x="962" y="1842"/>
                  </a:lnTo>
                  <a:lnTo>
                    <a:pt x="962" y="1847"/>
                  </a:lnTo>
                  <a:lnTo>
                    <a:pt x="962" y="1851"/>
                  </a:lnTo>
                  <a:lnTo>
                    <a:pt x="962" y="1855"/>
                  </a:lnTo>
                  <a:lnTo>
                    <a:pt x="962" y="1859"/>
                  </a:lnTo>
                  <a:lnTo>
                    <a:pt x="962" y="1862"/>
                  </a:lnTo>
                  <a:lnTo>
                    <a:pt x="962" y="1866"/>
                  </a:lnTo>
                  <a:lnTo>
                    <a:pt x="963" y="1870"/>
                  </a:lnTo>
                  <a:lnTo>
                    <a:pt x="963" y="1874"/>
                  </a:lnTo>
                  <a:lnTo>
                    <a:pt x="963" y="1878"/>
                  </a:lnTo>
                  <a:lnTo>
                    <a:pt x="963" y="1881"/>
                  </a:lnTo>
                  <a:lnTo>
                    <a:pt x="963" y="1885"/>
                  </a:lnTo>
                  <a:lnTo>
                    <a:pt x="963" y="1889"/>
                  </a:lnTo>
                  <a:lnTo>
                    <a:pt x="963" y="1892"/>
                  </a:lnTo>
                  <a:lnTo>
                    <a:pt x="963" y="1896"/>
                  </a:lnTo>
                  <a:lnTo>
                    <a:pt x="963" y="1900"/>
                  </a:lnTo>
                  <a:lnTo>
                    <a:pt x="963" y="1903"/>
                  </a:lnTo>
                  <a:lnTo>
                    <a:pt x="963" y="1907"/>
                  </a:lnTo>
                  <a:lnTo>
                    <a:pt x="963" y="1911"/>
                  </a:lnTo>
                  <a:lnTo>
                    <a:pt x="964" y="1915"/>
                  </a:lnTo>
                  <a:lnTo>
                    <a:pt x="964" y="1918"/>
                  </a:lnTo>
                  <a:lnTo>
                    <a:pt x="964" y="1922"/>
                  </a:lnTo>
                  <a:lnTo>
                    <a:pt x="964" y="1926"/>
                  </a:lnTo>
                  <a:lnTo>
                    <a:pt x="964" y="1930"/>
                  </a:lnTo>
                  <a:lnTo>
                    <a:pt x="964" y="1934"/>
                  </a:lnTo>
                  <a:lnTo>
                    <a:pt x="964" y="1938"/>
                  </a:lnTo>
                  <a:lnTo>
                    <a:pt x="964" y="1943"/>
                  </a:lnTo>
                  <a:lnTo>
                    <a:pt x="964" y="1947"/>
                  </a:lnTo>
                  <a:lnTo>
                    <a:pt x="964" y="1951"/>
                  </a:lnTo>
                  <a:lnTo>
                    <a:pt x="964" y="1956"/>
                  </a:lnTo>
                  <a:lnTo>
                    <a:pt x="964" y="1961"/>
                  </a:lnTo>
                  <a:lnTo>
                    <a:pt x="965" y="1966"/>
                  </a:lnTo>
                  <a:lnTo>
                    <a:pt x="965" y="1971"/>
                  </a:lnTo>
                  <a:lnTo>
                    <a:pt x="965" y="1976"/>
                  </a:lnTo>
                  <a:lnTo>
                    <a:pt x="965" y="1981"/>
                  </a:lnTo>
                  <a:lnTo>
                    <a:pt x="965" y="1986"/>
                  </a:lnTo>
                  <a:lnTo>
                    <a:pt x="965" y="1991"/>
                  </a:lnTo>
                  <a:lnTo>
                    <a:pt x="965" y="1997"/>
                  </a:lnTo>
                  <a:lnTo>
                    <a:pt x="965" y="2002"/>
                  </a:lnTo>
                  <a:lnTo>
                    <a:pt x="965" y="2007"/>
                  </a:lnTo>
                  <a:lnTo>
                    <a:pt x="965" y="2013"/>
                  </a:lnTo>
                  <a:lnTo>
                    <a:pt x="966" y="2018"/>
                  </a:lnTo>
                  <a:lnTo>
                    <a:pt x="966" y="2024"/>
                  </a:lnTo>
                  <a:lnTo>
                    <a:pt x="966" y="2030"/>
                  </a:lnTo>
                  <a:lnTo>
                    <a:pt x="966" y="2035"/>
                  </a:lnTo>
                  <a:lnTo>
                    <a:pt x="966" y="2041"/>
                  </a:lnTo>
                  <a:lnTo>
                    <a:pt x="966" y="2047"/>
                  </a:lnTo>
                  <a:lnTo>
                    <a:pt x="966" y="2052"/>
                  </a:lnTo>
                  <a:lnTo>
                    <a:pt x="966" y="2058"/>
                  </a:lnTo>
                  <a:lnTo>
                    <a:pt x="966" y="2064"/>
                  </a:lnTo>
                  <a:lnTo>
                    <a:pt x="967" y="2070"/>
                  </a:lnTo>
                  <a:lnTo>
                    <a:pt x="967" y="2075"/>
                  </a:lnTo>
                  <a:lnTo>
                    <a:pt x="967" y="2081"/>
                  </a:lnTo>
                  <a:lnTo>
                    <a:pt x="967" y="2087"/>
                  </a:lnTo>
                  <a:lnTo>
                    <a:pt x="967" y="2092"/>
                  </a:lnTo>
                  <a:lnTo>
                    <a:pt x="967" y="2098"/>
                  </a:lnTo>
                  <a:lnTo>
                    <a:pt x="967" y="2104"/>
                  </a:lnTo>
                  <a:lnTo>
                    <a:pt x="967" y="2109"/>
                  </a:lnTo>
                  <a:lnTo>
                    <a:pt x="967" y="2115"/>
                  </a:lnTo>
                  <a:lnTo>
                    <a:pt x="967" y="2120"/>
                  </a:lnTo>
                  <a:lnTo>
                    <a:pt x="968" y="2126"/>
                  </a:lnTo>
                  <a:lnTo>
                    <a:pt x="968" y="2131"/>
                  </a:lnTo>
                  <a:lnTo>
                    <a:pt x="968" y="2137"/>
                  </a:lnTo>
                  <a:lnTo>
                    <a:pt x="968" y="2142"/>
                  </a:lnTo>
                  <a:lnTo>
                    <a:pt x="968" y="2148"/>
                  </a:lnTo>
                  <a:lnTo>
                    <a:pt x="968" y="2153"/>
                  </a:lnTo>
                  <a:lnTo>
                    <a:pt x="968" y="2158"/>
                  </a:lnTo>
                  <a:lnTo>
                    <a:pt x="968" y="2164"/>
                  </a:lnTo>
                  <a:lnTo>
                    <a:pt x="968" y="2169"/>
                  </a:lnTo>
                  <a:lnTo>
                    <a:pt x="968" y="2175"/>
                  </a:lnTo>
                  <a:lnTo>
                    <a:pt x="969" y="2180"/>
                  </a:lnTo>
                  <a:lnTo>
                    <a:pt x="969" y="2185"/>
                  </a:lnTo>
                  <a:lnTo>
                    <a:pt x="969" y="2190"/>
                  </a:lnTo>
                  <a:lnTo>
                    <a:pt x="969" y="2196"/>
                  </a:lnTo>
                  <a:lnTo>
                    <a:pt x="969" y="2201"/>
                  </a:lnTo>
                  <a:lnTo>
                    <a:pt x="969" y="2206"/>
                  </a:lnTo>
                  <a:lnTo>
                    <a:pt x="969" y="2211"/>
                  </a:lnTo>
                  <a:lnTo>
                    <a:pt x="969" y="2216"/>
                  </a:lnTo>
                  <a:lnTo>
                    <a:pt x="969" y="2222"/>
                  </a:lnTo>
                  <a:lnTo>
                    <a:pt x="969" y="2227"/>
                  </a:lnTo>
                  <a:lnTo>
                    <a:pt x="970" y="2232"/>
                  </a:lnTo>
                  <a:lnTo>
                    <a:pt x="970" y="2237"/>
                  </a:lnTo>
                  <a:lnTo>
                    <a:pt x="970" y="2242"/>
                  </a:lnTo>
                  <a:lnTo>
                    <a:pt x="970" y="2247"/>
                  </a:lnTo>
                  <a:lnTo>
                    <a:pt x="970" y="2252"/>
                  </a:lnTo>
                  <a:lnTo>
                    <a:pt x="970" y="2257"/>
                  </a:lnTo>
                  <a:lnTo>
                    <a:pt x="970" y="2262"/>
                  </a:lnTo>
                  <a:lnTo>
                    <a:pt x="970" y="2266"/>
                  </a:lnTo>
                  <a:lnTo>
                    <a:pt x="970" y="2271"/>
                  </a:lnTo>
                  <a:lnTo>
                    <a:pt x="970" y="2276"/>
                  </a:lnTo>
                  <a:lnTo>
                    <a:pt x="971" y="2281"/>
                  </a:lnTo>
                  <a:lnTo>
                    <a:pt x="971" y="2286"/>
                  </a:lnTo>
                  <a:lnTo>
                    <a:pt x="971" y="2291"/>
                  </a:lnTo>
                  <a:lnTo>
                    <a:pt x="971" y="2295"/>
                  </a:lnTo>
                  <a:lnTo>
                    <a:pt x="971" y="2300"/>
                  </a:lnTo>
                  <a:lnTo>
                    <a:pt x="971" y="2305"/>
                  </a:lnTo>
                  <a:lnTo>
                    <a:pt x="971" y="2310"/>
                  </a:lnTo>
                  <a:lnTo>
                    <a:pt x="971" y="2314"/>
                  </a:lnTo>
                  <a:lnTo>
                    <a:pt x="971" y="2319"/>
                  </a:lnTo>
                  <a:lnTo>
                    <a:pt x="972" y="2324"/>
                  </a:lnTo>
                  <a:lnTo>
                    <a:pt x="972" y="2328"/>
                  </a:lnTo>
                  <a:lnTo>
                    <a:pt x="972" y="2333"/>
                  </a:lnTo>
                  <a:lnTo>
                    <a:pt x="972" y="2338"/>
                  </a:lnTo>
                  <a:lnTo>
                    <a:pt x="972" y="2342"/>
                  </a:lnTo>
                  <a:lnTo>
                    <a:pt x="972" y="2347"/>
                  </a:lnTo>
                  <a:lnTo>
                    <a:pt x="972" y="2351"/>
                  </a:lnTo>
                  <a:lnTo>
                    <a:pt x="972" y="2356"/>
                  </a:lnTo>
                  <a:lnTo>
                    <a:pt x="972" y="2360"/>
                  </a:lnTo>
                  <a:lnTo>
                    <a:pt x="972" y="2365"/>
                  </a:lnTo>
                  <a:lnTo>
                    <a:pt x="973" y="2369"/>
                  </a:lnTo>
                  <a:lnTo>
                    <a:pt x="973" y="2373"/>
                  </a:lnTo>
                  <a:lnTo>
                    <a:pt x="973" y="2378"/>
                  </a:lnTo>
                  <a:lnTo>
                    <a:pt x="973" y="2382"/>
                  </a:lnTo>
                  <a:lnTo>
                    <a:pt x="973" y="2386"/>
                  </a:lnTo>
                  <a:lnTo>
                    <a:pt x="973" y="2391"/>
                  </a:lnTo>
                  <a:lnTo>
                    <a:pt x="973" y="2395"/>
                  </a:lnTo>
                  <a:lnTo>
                    <a:pt x="973" y="2399"/>
                  </a:lnTo>
                  <a:lnTo>
                    <a:pt x="973" y="2404"/>
                  </a:lnTo>
                  <a:lnTo>
                    <a:pt x="973" y="2408"/>
                  </a:lnTo>
                  <a:lnTo>
                    <a:pt x="974" y="2412"/>
                  </a:lnTo>
                  <a:lnTo>
                    <a:pt x="974" y="2416"/>
                  </a:lnTo>
                  <a:lnTo>
                    <a:pt x="974" y="2420"/>
                  </a:lnTo>
                  <a:lnTo>
                    <a:pt x="974" y="2424"/>
                  </a:lnTo>
                  <a:lnTo>
                    <a:pt x="974" y="2429"/>
                  </a:lnTo>
                  <a:lnTo>
                    <a:pt x="974" y="2433"/>
                  </a:lnTo>
                  <a:lnTo>
                    <a:pt x="974" y="2437"/>
                  </a:lnTo>
                  <a:lnTo>
                    <a:pt x="974" y="2441"/>
                  </a:lnTo>
                  <a:lnTo>
                    <a:pt x="974" y="2445"/>
                  </a:lnTo>
                  <a:lnTo>
                    <a:pt x="974" y="2449"/>
                  </a:lnTo>
                  <a:lnTo>
                    <a:pt x="975" y="2453"/>
                  </a:lnTo>
                  <a:lnTo>
                    <a:pt x="975" y="2456"/>
                  </a:lnTo>
                  <a:lnTo>
                    <a:pt x="975" y="2460"/>
                  </a:lnTo>
                  <a:lnTo>
                    <a:pt x="975" y="2464"/>
                  </a:lnTo>
                  <a:lnTo>
                    <a:pt x="975" y="2468"/>
                  </a:lnTo>
                  <a:lnTo>
                    <a:pt x="975" y="2471"/>
                  </a:lnTo>
                  <a:lnTo>
                    <a:pt x="975" y="2475"/>
                  </a:lnTo>
                  <a:lnTo>
                    <a:pt x="975" y="2478"/>
                  </a:lnTo>
                  <a:lnTo>
                    <a:pt x="975" y="2482"/>
                  </a:lnTo>
                  <a:lnTo>
                    <a:pt x="975" y="2486"/>
                  </a:lnTo>
                  <a:lnTo>
                    <a:pt x="976" y="2489"/>
                  </a:lnTo>
                  <a:lnTo>
                    <a:pt x="976" y="2493"/>
                  </a:lnTo>
                  <a:lnTo>
                    <a:pt x="976" y="2496"/>
                  </a:lnTo>
                  <a:lnTo>
                    <a:pt x="976" y="2500"/>
                  </a:lnTo>
                  <a:lnTo>
                    <a:pt x="976" y="2503"/>
                  </a:lnTo>
                  <a:lnTo>
                    <a:pt x="976" y="2506"/>
                  </a:lnTo>
                  <a:lnTo>
                    <a:pt x="976" y="2510"/>
                  </a:lnTo>
                  <a:lnTo>
                    <a:pt x="976" y="2513"/>
                  </a:lnTo>
                  <a:lnTo>
                    <a:pt x="976" y="2517"/>
                  </a:lnTo>
                  <a:lnTo>
                    <a:pt x="977" y="2520"/>
                  </a:lnTo>
                  <a:lnTo>
                    <a:pt x="977" y="2523"/>
                  </a:lnTo>
                  <a:lnTo>
                    <a:pt x="977" y="2526"/>
                  </a:lnTo>
                  <a:lnTo>
                    <a:pt x="977" y="2530"/>
                  </a:lnTo>
                  <a:lnTo>
                    <a:pt x="977" y="2533"/>
                  </a:lnTo>
                  <a:lnTo>
                    <a:pt x="977" y="2536"/>
                  </a:lnTo>
                  <a:lnTo>
                    <a:pt x="977" y="2539"/>
                  </a:lnTo>
                  <a:lnTo>
                    <a:pt x="977" y="2542"/>
                  </a:lnTo>
                  <a:lnTo>
                    <a:pt x="977" y="2545"/>
                  </a:lnTo>
                  <a:lnTo>
                    <a:pt x="977" y="2548"/>
                  </a:lnTo>
                  <a:lnTo>
                    <a:pt x="978" y="2551"/>
                  </a:lnTo>
                  <a:lnTo>
                    <a:pt x="978" y="2554"/>
                  </a:lnTo>
                  <a:lnTo>
                    <a:pt x="978" y="2557"/>
                  </a:lnTo>
                  <a:lnTo>
                    <a:pt x="978" y="2560"/>
                  </a:lnTo>
                  <a:lnTo>
                    <a:pt x="978" y="2563"/>
                  </a:lnTo>
                  <a:lnTo>
                    <a:pt x="978" y="2566"/>
                  </a:lnTo>
                  <a:lnTo>
                    <a:pt x="978" y="2568"/>
                  </a:lnTo>
                  <a:lnTo>
                    <a:pt x="978" y="2571"/>
                  </a:lnTo>
                  <a:lnTo>
                    <a:pt x="978" y="2574"/>
                  </a:lnTo>
                  <a:lnTo>
                    <a:pt x="978" y="2577"/>
                  </a:lnTo>
                  <a:lnTo>
                    <a:pt x="979" y="2580"/>
                  </a:lnTo>
                  <a:lnTo>
                    <a:pt x="979" y="2582"/>
                  </a:lnTo>
                  <a:lnTo>
                    <a:pt x="979" y="2585"/>
                  </a:lnTo>
                  <a:lnTo>
                    <a:pt x="979" y="2588"/>
                  </a:lnTo>
                  <a:lnTo>
                    <a:pt x="979" y="2590"/>
                  </a:lnTo>
                  <a:lnTo>
                    <a:pt x="979" y="2593"/>
                  </a:lnTo>
                  <a:lnTo>
                    <a:pt x="979" y="2596"/>
                  </a:lnTo>
                  <a:lnTo>
                    <a:pt x="979" y="2598"/>
                  </a:lnTo>
                  <a:lnTo>
                    <a:pt x="979" y="2601"/>
                  </a:lnTo>
                  <a:lnTo>
                    <a:pt x="979" y="2604"/>
                  </a:lnTo>
                  <a:lnTo>
                    <a:pt x="980" y="2606"/>
                  </a:lnTo>
                  <a:lnTo>
                    <a:pt x="980" y="2609"/>
                  </a:lnTo>
                  <a:lnTo>
                    <a:pt x="980" y="2611"/>
                  </a:lnTo>
                  <a:lnTo>
                    <a:pt x="980" y="2613"/>
                  </a:lnTo>
                  <a:lnTo>
                    <a:pt x="980" y="2616"/>
                  </a:lnTo>
                  <a:lnTo>
                    <a:pt x="980" y="2618"/>
                  </a:lnTo>
                  <a:lnTo>
                    <a:pt x="980" y="2621"/>
                  </a:lnTo>
                  <a:lnTo>
                    <a:pt x="980" y="2623"/>
                  </a:lnTo>
                  <a:lnTo>
                    <a:pt x="980" y="2625"/>
                  </a:lnTo>
                  <a:lnTo>
                    <a:pt x="980" y="2627"/>
                  </a:lnTo>
                  <a:lnTo>
                    <a:pt x="981" y="2630"/>
                  </a:lnTo>
                  <a:lnTo>
                    <a:pt x="981" y="2632"/>
                  </a:lnTo>
                  <a:lnTo>
                    <a:pt x="981" y="2634"/>
                  </a:lnTo>
                  <a:lnTo>
                    <a:pt x="981" y="2636"/>
                  </a:lnTo>
                  <a:lnTo>
                    <a:pt x="981" y="2639"/>
                  </a:lnTo>
                  <a:lnTo>
                    <a:pt x="981" y="2641"/>
                  </a:lnTo>
                  <a:lnTo>
                    <a:pt x="981" y="2643"/>
                  </a:lnTo>
                  <a:lnTo>
                    <a:pt x="981" y="2645"/>
                  </a:lnTo>
                  <a:lnTo>
                    <a:pt x="981" y="2647"/>
                  </a:lnTo>
                  <a:lnTo>
                    <a:pt x="982" y="2650"/>
                  </a:lnTo>
                  <a:lnTo>
                    <a:pt x="982" y="2652"/>
                  </a:lnTo>
                  <a:lnTo>
                    <a:pt x="982" y="2654"/>
                  </a:lnTo>
                  <a:lnTo>
                    <a:pt x="982" y="2656"/>
                  </a:lnTo>
                  <a:lnTo>
                    <a:pt x="982" y="2658"/>
                  </a:lnTo>
                  <a:lnTo>
                    <a:pt x="982" y="2660"/>
                  </a:lnTo>
                  <a:lnTo>
                    <a:pt x="982" y="2662"/>
                  </a:lnTo>
                  <a:lnTo>
                    <a:pt x="982" y="2664"/>
                  </a:lnTo>
                  <a:lnTo>
                    <a:pt x="982" y="2666"/>
                  </a:lnTo>
                  <a:lnTo>
                    <a:pt x="982" y="2668"/>
                  </a:lnTo>
                  <a:lnTo>
                    <a:pt x="983" y="2670"/>
                  </a:lnTo>
                  <a:lnTo>
                    <a:pt x="983" y="2671"/>
                  </a:lnTo>
                  <a:lnTo>
                    <a:pt x="983" y="2673"/>
                  </a:lnTo>
                  <a:lnTo>
                    <a:pt x="983" y="2675"/>
                  </a:lnTo>
                  <a:lnTo>
                    <a:pt x="983" y="2677"/>
                  </a:lnTo>
                  <a:lnTo>
                    <a:pt x="983" y="2679"/>
                  </a:lnTo>
                  <a:lnTo>
                    <a:pt x="983" y="2680"/>
                  </a:lnTo>
                  <a:lnTo>
                    <a:pt x="983" y="2682"/>
                  </a:lnTo>
                  <a:lnTo>
                    <a:pt x="983" y="2684"/>
                  </a:lnTo>
                  <a:lnTo>
                    <a:pt x="983" y="2685"/>
                  </a:lnTo>
                  <a:lnTo>
                    <a:pt x="984" y="2687"/>
                  </a:lnTo>
                  <a:lnTo>
                    <a:pt x="984" y="2689"/>
                  </a:lnTo>
                  <a:lnTo>
                    <a:pt x="984" y="2690"/>
                  </a:lnTo>
                  <a:lnTo>
                    <a:pt x="984" y="2692"/>
                  </a:lnTo>
                  <a:lnTo>
                    <a:pt x="984" y="2694"/>
                  </a:lnTo>
                  <a:lnTo>
                    <a:pt x="984" y="2695"/>
                  </a:lnTo>
                  <a:lnTo>
                    <a:pt x="984" y="2697"/>
                  </a:lnTo>
                  <a:lnTo>
                    <a:pt x="984" y="2698"/>
                  </a:lnTo>
                  <a:lnTo>
                    <a:pt x="984" y="2700"/>
                  </a:lnTo>
                  <a:lnTo>
                    <a:pt x="984" y="2701"/>
                  </a:lnTo>
                  <a:lnTo>
                    <a:pt x="985" y="2703"/>
                  </a:lnTo>
                  <a:lnTo>
                    <a:pt x="985" y="2704"/>
                  </a:lnTo>
                  <a:lnTo>
                    <a:pt x="985" y="2706"/>
                  </a:lnTo>
                  <a:lnTo>
                    <a:pt x="985" y="2707"/>
                  </a:lnTo>
                  <a:lnTo>
                    <a:pt x="985" y="2708"/>
                  </a:lnTo>
                  <a:lnTo>
                    <a:pt x="985" y="2710"/>
                  </a:lnTo>
                  <a:lnTo>
                    <a:pt x="985" y="2711"/>
                  </a:lnTo>
                  <a:lnTo>
                    <a:pt x="985" y="2712"/>
                  </a:lnTo>
                  <a:lnTo>
                    <a:pt x="985" y="2713"/>
                  </a:lnTo>
                  <a:lnTo>
                    <a:pt x="986" y="2714"/>
                  </a:lnTo>
                  <a:lnTo>
                    <a:pt x="986" y="2715"/>
                  </a:lnTo>
                  <a:lnTo>
                    <a:pt x="986" y="2717"/>
                  </a:lnTo>
                  <a:lnTo>
                    <a:pt x="986" y="2718"/>
                  </a:lnTo>
                  <a:lnTo>
                    <a:pt x="986" y="2719"/>
                  </a:lnTo>
                  <a:lnTo>
                    <a:pt x="986" y="2720"/>
                  </a:lnTo>
                  <a:lnTo>
                    <a:pt x="986" y="2721"/>
                  </a:lnTo>
                  <a:lnTo>
                    <a:pt x="986" y="2722"/>
                  </a:lnTo>
                  <a:lnTo>
                    <a:pt x="986" y="2723"/>
                  </a:lnTo>
                  <a:lnTo>
                    <a:pt x="986" y="2724"/>
                  </a:lnTo>
                  <a:lnTo>
                    <a:pt x="987" y="2725"/>
                  </a:lnTo>
                  <a:lnTo>
                    <a:pt x="987" y="2726"/>
                  </a:lnTo>
                  <a:lnTo>
                    <a:pt x="987" y="2727"/>
                  </a:lnTo>
                  <a:lnTo>
                    <a:pt x="987" y="2728"/>
                  </a:lnTo>
                  <a:lnTo>
                    <a:pt x="987" y="2729"/>
                  </a:lnTo>
                  <a:lnTo>
                    <a:pt x="987" y="2730"/>
                  </a:lnTo>
                  <a:lnTo>
                    <a:pt x="987" y="2731"/>
                  </a:lnTo>
                  <a:lnTo>
                    <a:pt x="987" y="2732"/>
                  </a:lnTo>
                  <a:lnTo>
                    <a:pt x="988" y="2733"/>
                  </a:lnTo>
                  <a:lnTo>
                    <a:pt x="988" y="2734"/>
                  </a:lnTo>
                  <a:lnTo>
                    <a:pt x="988" y="2735"/>
                  </a:lnTo>
                  <a:lnTo>
                    <a:pt x="988" y="2736"/>
                  </a:lnTo>
                  <a:lnTo>
                    <a:pt x="988" y="2737"/>
                  </a:lnTo>
                  <a:lnTo>
                    <a:pt x="988" y="2738"/>
                  </a:lnTo>
                  <a:lnTo>
                    <a:pt x="989" y="2738"/>
                  </a:lnTo>
                  <a:lnTo>
                    <a:pt x="989" y="2739"/>
                  </a:lnTo>
                  <a:lnTo>
                    <a:pt x="989" y="2740"/>
                  </a:lnTo>
                  <a:lnTo>
                    <a:pt x="990" y="2740"/>
                  </a:lnTo>
                  <a:lnTo>
                    <a:pt x="991" y="2740"/>
                  </a:lnTo>
                  <a:lnTo>
                    <a:pt x="991" y="2739"/>
                  </a:lnTo>
                  <a:lnTo>
                    <a:pt x="991" y="2738"/>
                  </a:lnTo>
                  <a:lnTo>
                    <a:pt x="992" y="2738"/>
                  </a:lnTo>
                  <a:lnTo>
                    <a:pt x="992" y="2737"/>
                  </a:lnTo>
                  <a:lnTo>
                    <a:pt x="992" y="2736"/>
                  </a:lnTo>
                  <a:lnTo>
                    <a:pt x="992" y="2735"/>
                  </a:lnTo>
                  <a:lnTo>
                    <a:pt x="992" y="2734"/>
                  </a:lnTo>
                  <a:lnTo>
                    <a:pt x="992" y="2733"/>
                  </a:lnTo>
                  <a:lnTo>
                    <a:pt x="993" y="2733"/>
                  </a:lnTo>
                  <a:lnTo>
                    <a:pt x="993" y="2732"/>
                  </a:lnTo>
                  <a:lnTo>
                    <a:pt x="993" y="2731"/>
                  </a:lnTo>
                  <a:lnTo>
                    <a:pt x="993" y="2730"/>
                  </a:lnTo>
                  <a:lnTo>
                    <a:pt x="993" y="2729"/>
                  </a:lnTo>
                  <a:lnTo>
                    <a:pt x="993" y="2728"/>
                  </a:lnTo>
                  <a:lnTo>
                    <a:pt x="993" y="2727"/>
                  </a:lnTo>
                  <a:lnTo>
                    <a:pt x="993" y="2726"/>
                  </a:lnTo>
                  <a:lnTo>
                    <a:pt x="994" y="2725"/>
                  </a:lnTo>
                  <a:lnTo>
                    <a:pt x="994" y="2724"/>
                  </a:lnTo>
                  <a:lnTo>
                    <a:pt x="994" y="2723"/>
                  </a:lnTo>
                  <a:lnTo>
                    <a:pt x="994" y="2722"/>
                  </a:lnTo>
                  <a:lnTo>
                    <a:pt x="994" y="2721"/>
                  </a:lnTo>
                  <a:lnTo>
                    <a:pt x="994" y="2720"/>
                  </a:lnTo>
                  <a:lnTo>
                    <a:pt x="994" y="2719"/>
                  </a:lnTo>
                  <a:lnTo>
                    <a:pt x="994" y="2718"/>
                  </a:lnTo>
                  <a:lnTo>
                    <a:pt x="994" y="2717"/>
                  </a:lnTo>
                  <a:lnTo>
                    <a:pt x="994" y="2716"/>
                  </a:lnTo>
                  <a:lnTo>
                    <a:pt x="995" y="2715"/>
                  </a:lnTo>
                  <a:lnTo>
                    <a:pt x="995" y="2713"/>
                  </a:lnTo>
                  <a:lnTo>
                    <a:pt x="995" y="2712"/>
                  </a:lnTo>
                  <a:lnTo>
                    <a:pt x="995" y="2711"/>
                  </a:lnTo>
                  <a:lnTo>
                    <a:pt x="995" y="2710"/>
                  </a:lnTo>
                  <a:lnTo>
                    <a:pt x="995" y="2708"/>
                  </a:lnTo>
                  <a:lnTo>
                    <a:pt x="995" y="2707"/>
                  </a:lnTo>
                  <a:lnTo>
                    <a:pt x="995" y="2706"/>
                  </a:lnTo>
                  <a:lnTo>
                    <a:pt x="995" y="2704"/>
                  </a:lnTo>
                  <a:lnTo>
                    <a:pt x="996" y="2703"/>
                  </a:lnTo>
                  <a:lnTo>
                    <a:pt x="996" y="2701"/>
                  </a:lnTo>
                  <a:lnTo>
                    <a:pt x="996" y="2700"/>
                  </a:lnTo>
                  <a:lnTo>
                    <a:pt x="996" y="2698"/>
                  </a:lnTo>
                  <a:lnTo>
                    <a:pt x="996" y="2697"/>
                  </a:lnTo>
                  <a:lnTo>
                    <a:pt x="996" y="2696"/>
                  </a:lnTo>
                  <a:lnTo>
                    <a:pt x="996" y="2694"/>
                  </a:lnTo>
                  <a:lnTo>
                    <a:pt x="996" y="2693"/>
                  </a:lnTo>
                  <a:lnTo>
                    <a:pt x="996" y="2691"/>
                  </a:lnTo>
                  <a:lnTo>
                    <a:pt x="996" y="2690"/>
                  </a:lnTo>
                  <a:lnTo>
                    <a:pt x="997" y="2688"/>
                  </a:lnTo>
                  <a:lnTo>
                    <a:pt x="997" y="2687"/>
                  </a:lnTo>
                  <a:lnTo>
                    <a:pt x="997" y="2685"/>
                  </a:lnTo>
                  <a:lnTo>
                    <a:pt x="997" y="2683"/>
                  </a:lnTo>
                  <a:lnTo>
                    <a:pt x="997" y="2682"/>
                  </a:lnTo>
                  <a:lnTo>
                    <a:pt x="997" y="2680"/>
                  </a:lnTo>
                  <a:lnTo>
                    <a:pt x="997" y="2679"/>
                  </a:lnTo>
                  <a:lnTo>
                    <a:pt x="997" y="2677"/>
                  </a:lnTo>
                  <a:lnTo>
                    <a:pt x="997" y="2675"/>
                  </a:lnTo>
                  <a:lnTo>
                    <a:pt x="997" y="2674"/>
                  </a:lnTo>
                  <a:lnTo>
                    <a:pt x="998" y="2672"/>
                  </a:lnTo>
                  <a:lnTo>
                    <a:pt x="998" y="2670"/>
                  </a:lnTo>
                  <a:lnTo>
                    <a:pt x="998" y="2669"/>
                  </a:lnTo>
                  <a:lnTo>
                    <a:pt x="998" y="2667"/>
                  </a:lnTo>
                  <a:lnTo>
                    <a:pt x="998" y="2665"/>
                  </a:lnTo>
                  <a:lnTo>
                    <a:pt x="998" y="2664"/>
                  </a:lnTo>
                  <a:lnTo>
                    <a:pt x="998" y="2662"/>
                  </a:lnTo>
                  <a:lnTo>
                    <a:pt x="998" y="2660"/>
                  </a:lnTo>
                  <a:lnTo>
                    <a:pt x="998" y="2658"/>
                  </a:lnTo>
                  <a:lnTo>
                    <a:pt x="998" y="2657"/>
                  </a:lnTo>
                  <a:lnTo>
                    <a:pt x="999" y="2655"/>
                  </a:lnTo>
                  <a:lnTo>
                    <a:pt x="999" y="2653"/>
                  </a:lnTo>
                  <a:lnTo>
                    <a:pt x="999" y="2651"/>
                  </a:lnTo>
                  <a:lnTo>
                    <a:pt x="999" y="2650"/>
                  </a:lnTo>
                  <a:lnTo>
                    <a:pt x="999" y="2648"/>
                  </a:lnTo>
                  <a:lnTo>
                    <a:pt x="999" y="2646"/>
                  </a:lnTo>
                  <a:lnTo>
                    <a:pt x="999" y="2644"/>
                  </a:lnTo>
                  <a:lnTo>
                    <a:pt x="999" y="2643"/>
                  </a:lnTo>
                  <a:lnTo>
                    <a:pt x="999" y="2641"/>
                  </a:lnTo>
                  <a:lnTo>
                    <a:pt x="999" y="2639"/>
                  </a:lnTo>
                  <a:lnTo>
                    <a:pt x="1000" y="2637"/>
                  </a:lnTo>
                  <a:lnTo>
                    <a:pt x="1000" y="2635"/>
                  </a:lnTo>
                  <a:lnTo>
                    <a:pt x="1000" y="2633"/>
                  </a:lnTo>
                  <a:lnTo>
                    <a:pt x="1000" y="2632"/>
                  </a:lnTo>
                  <a:lnTo>
                    <a:pt x="1000" y="2630"/>
                  </a:lnTo>
                  <a:lnTo>
                    <a:pt x="1000" y="2628"/>
                  </a:lnTo>
                  <a:lnTo>
                    <a:pt x="1000" y="2626"/>
                  </a:lnTo>
                  <a:lnTo>
                    <a:pt x="1000" y="2624"/>
                  </a:lnTo>
                  <a:lnTo>
                    <a:pt x="1000" y="2622"/>
                  </a:lnTo>
                  <a:lnTo>
                    <a:pt x="1001" y="2620"/>
                  </a:lnTo>
                  <a:lnTo>
                    <a:pt x="1001" y="2618"/>
                  </a:lnTo>
                  <a:lnTo>
                    <a:pt x="1001" y="2617"/>
                  </a:lnTo>
                  <a:lnTo>
                    <a:pt x="1001" y="2615"/>
                  </a:lnTo>
                  <a:lnTo>
                    <a:pt x="1001" y="2613"/>
                  </a:lnTo>
                  <a:lnTo>
                    <a:pt x="1001" y="2611"/>
                  </a:lnTo>
                  <a:lnTo>
                    <a:pt x="1001" y="2609"/>
                  </a:lnTo>
                  <a:lnTo>
                    <a:pt x="1001" y="2607"/>
                  </a:lnTo>
                  <a:lnTo>
                    <a:pt x="1001" y="2605"/>
                  </a:lnTo>
                  <a:lnTo>
                    <a:pt x="1001" y="2603"/>
                  </a:lnTo>
                  <a:lnTo>
                    <a:pt x="1002" y="2602"/>
                  </a:lnTo>
                  <a:lnTo>
                    <a:pt x="1002" y="2600"/>
                  </a:lnTo>
                  <a:lnTo>
                    <a:pt x="1002" y="2598"/>
                  </a:lnTo>
                  <a:lnTo>
                    <a:pt x="1002" y="2596"/>
                  </a:lnTo>
                  <a:lnTo>
                    <a:pt x="1002" y="2594"/>
                  </a:lnTo>
                  <a:lnTo>
                    <a:pt x="1002" y="2592"/>
                  </a:lnTo>
                  <a:lnTo>
                    <a:pt x="1002" y="2591"/>
                  </a:lnTo>
                  <a:lnTo>
                    <a:pt x="1002" y="2589"/>
                  </a:lnTo>
                  <a:lnTo>
                    <a:pt x="1002" y="2587"/>
                  </a:lnTo>
                  <a:lnTo>
                    <a:pt x="1002" y="2585"/>
                  </a:lnTo>
                  <a:lnTo>
                    <a:pt x="1003" y="2583"/>
                  </a:lnTo>
                  <a:lnTo>
                    <a:pt x="1003" y="2582"/>
                  </a:lnTo>
                  <a:lnTo>
                    <a:pt x="1003" y="2580"/>
                  </a:lnTo>
                  <a:lnTo>
                    <a:pt x="1003" y="2578"/>
                  </a:lnTo>
                  <a:lnTo>
                    <a:pt x="1003" y="2576"/>
                  </a:lnTo>
                  <a:lnTo>
                    <a:pt x="1003" y="2575"/>
                  </a:lnTo>
                  <a:lnTo>
                    <a:pt x="1003" y="2573"/>
                  </a:lnTo>
                  <a:lnTo>
                    <a:pt x="1003" y="2571"/>
                  </a:lnTo>
                  <a:lnTo>
                    <a:pt x="1003" y="2570"/>
                  </a:lnTo>
                  <a:lnTo>
                    <a:pt x="1003" y="2568"/>
                  </a:lnTo>
                  <a:lnTo>
                    <a:pt x="1004" y="2566"/>
                  </a:lnTo>
                  <a:lnTo>
                    <a:pt x="1004" y="2565"/>
                  </a:lnTo>
                  <a:lnTo>
                    <a:pt x="1004" y="2563"/>
                  </a:lnTo>
                  <a:lnTo>
                    <a:pt x="1004" y="2561"/>
                  </a:lnTo>
                  <a:lnTo>
                    <a:pt x="1004" y="2560"/>
                  </a:lnTo>
                  <a:lnTo>
                    <a:pt x="1004" y="2558"/>
                  </a:lnTo>
                  <a:lnTo>
                    <a:pt x="1004" y="2556"/>
                  </a:lnTo>
                  <a:lnTo>
                    <a:pt x="1004" y="2555"/>
                  </a:lnTo>
                  <a:lnTo>
                    <a:pt x="1004" y="2553"/>
                  </a:lnTo>
                  <a:lnTo>
                    <a:pt x="1005" y="2551"/>
                  </a:lnTo>
                  <a:lnTo>
                    <a:pt x="1005" y="2550"/>
                  </a:lnTo>
                  <a:lnTo>
                    <a:pt x="1005" y="2548"/>
                  </a:lnTo>
                  <a:lnTo>
                    <a:pt x="1005" y="2547"/>
                  </a:lnTo>
                  <a:lnTo>
                    <a:pt x="1005" y="2545"/>
                  </a:lnTo>
                  <a:lnTo>
                    <a:pt x="1005" y="2544"/>
                  </a:lnTo>
                  <a:lnTo>
                    <a:pt x="1005" y="2542"/>
                  </a:lnTo>
                  <a:lnTo>
                    <a:pt x="1005" y="2540"/>
                  </a:lnTo>
                  <a:lnTo>
                    <a:pt x="1005" y="2539"/>
                  </a:lnTo>
                  <a:lnTo>
                    <a:pt x="1005" y="2537"/>
                  </a:lnTo>
                  <a:lnTo>
                    <a:pt x="1006" y="2536"/>
                  </a:lnTo>
                  <a:lnTo>
                    <a:pt x="1006" y="2534"/>
                  </a:lnTo>
                  <a:lnTo>
                    <a:pt x="1006" y="2533"/>
                  </a:lnTo>
                  <a:lnTo>
                    <a:pt x="1006" y="2531"/>
                  </a:lnTo>
                  <a:lnTo>
                    <a:pt x="1006" y="2530"/>
                  </a:lnTo>
                  <a:lnTo>
                    <a:pt x="1006" y="2528"/>
                  </a:lnTo>
                  <a:lnTo>
                    <a:pt x="1006" y="2527"/>
                  </a:lnTo>
                  <a:lnTo>
                    <a:pt x="1006" y="2526"/>
                  </a:lnTo>
                  <a:lnTo>
                    <a:pt x="1006" y="2524"/>
                  </a:lnTo>
                  <a:lnTo>
                    <a:pt x="1006" y="2523"/>
                  </a:lnTo>
                  <a:lnTo>
                    <a:pt x="1007" y="2521"/>
                  </a:lnTo>
                  <a:lnTo>
                    <a:pt x="1007" y="2520"/>
                  </a:lnTo>
                  <a:lnTo>
                    <a:pt x="1007" y="2518"/>
                  </a:lnTo>
                  <a:lnTo>
                    <a:pt x="1007" y="2517"/>
                  </a:lnTo>
                  <a:lnTo>
                    <a:pt x="1007" y="2515"/>
                  </a:lnTo>
                  <a:lnTo>
                    <a:pt x="1007" y="2514"/>
                  </a:lnTo>
                  <a:lnTo>
                    <a:pt x="1007" y="2513"/>
                  </a:lnTo>
                  <a:lnTo>
                    <a:pt x="1007" y="2511"/>
                  </a:lnTo>
                  <a:lnTo>
                    <a:pt x="1007" y="2510"/>
                  </a:lnTo>
                  <a:lnTo>
                    <a:pt x="1007" y="2509"/>
                  </a:lnTo>
                  <a:lnTo>
                    <a:pt x="1008" y="2507"/>
                  </a:lnTo>
                  <a:lnTo>
                    <a:pt x="1008" y="2506"/>
                  </a:lnTo>
                  <a:lnTo>
                    <a:pt x="1008" y="2504"/>
                  </a:lnTo>
                  <a:lnTo>
                    <a:pt x="1008" y="2503"/>
                  </a:lnTo>
                  <a:lnTo>
                    <a:pt x="1008" y="2502"/>
                  </a:lnTo>
                  <a:lnTo>
                    <a:pt x="1008" y="2500"/>
                  </a:lnTo>
                  <a:lnTo>
                    <a:pt x="1008" y="2499"/>
                  </a:lnTo>
                  <a:lnTo>
                    <a:pt x="1008" y="2498"/>
                  </a:lnTo>
                  <a:lnTo>
                    <a:pt x="1008" y="2497"/>
                  </a:lnTo>
                  <a:lnTo>
                    <a:pt x="1009" y="2495"/>
                  </a:lnTo>
                  <a:lnTo>
                    <a:pt x="1009" y="2494"/>
                  </a:lnTo>
                  <a:lnTo>
                    <a:pt x="1009" y="2493"/>
                  </a:lnTo>
                  <a:lnTo>
                    <a:pt x="1009" y="2492"/>
                  </a:lnTo>
                  <a:lnTo>
                    <a:pt x="1009" y="2490"/>
                  </a:lnTo>
                  <a:lnTo>
                    <a:pt x="1009" y="2489"/>
                  </a:lnTo>
                  <a:lnTo>
                    <a:pt x="1009" y="2488"/>
                  </a:lnTo>
                  <a:lnTo>
                    <a:pt x="1009" y="2487"/>
                  </a:lnTo>
                  <a:lnTo>
                    <a:pt x="1009" y="2486"/>
                  </a:lnTo>
                  <a:lnTo>
                    <a:pt x="1009" y="2485"/>
                  </a:lnTo>
                  <a:lnTo>
                    <a:pt x="1010" y="2484"/>
                  </a:lnTo>
                  <a:lnTo>
                    <a:pt x="1010" y="2482"/>
                  </a:lnTo>
                  <a:lnTo>
                    <a:pt x="1010" y="2481"/>
                  </a:lnTo>
                  <a:lnTo>
                    <a:pt x="1010" y="2480"/>
                  </a:lnTo>
                  <a:lnTo>
                    <a:pt x="1010" y="2479"/>
                  </a:lnTo>
                  <a:lnTo>
                    <a:pt x="1010" y="2478"/>
                  </a:lnTo>
                  <a:lnTo>
                    <a:pt x="1010" y="2477"/>
                  </a:lnTo>
                  <a:lnTo>
                    <a:pt x="1010" y="2476"/>
                  </a:lnTo>
                  <a:lnTo>
                    <a:pt x="1010" y="2475"/>
                  </a:lnTo>
                  <a:lnTo>
                    <a:pt x="1010" y="2474"/>
                  </a:lnTo>
                  <a:lnTo>
                    <a:pt x="1010" y="2473"/>
                  </a:lnTo>
                  <a:lnTo>
                    <a:pt x="1011" y="2472"/>
                  </a:lnTo>
                  <a:lnTo>
                    <a:pt x="1011" y="2471"/>
                  </a:lnTo>
                  <a:lnTo>
                    <a:pt x="1011" y="2470"/>
                  </a:lnTo>
                  <a:lnTo>
                    <a:pt x="1011" y="2469"/>
                  </a:lnTo>
                  <a:lnTo>
                    <a:pt x="1011" y="2468"/>
                  </a:lnTo>
                  <a:lnTo>
                    <a:pt x="1011" y="2467"/>
                  </a:lnTo>
                  <a:lnTo>
                    <a:pt x="1011" y="2466"/>
                  </a:lnTo>
                  <a:lnTo>
                    <a:pt x="1011" y="2465"/>
                  </a:lnTo>
                  <a:lnTo>
                    <a:pt x="1011" y="2464"/>
                  </a:lnTo>
                  <a:lnTo>
                    <a:pt x="1011" y="2463"/>
                  </a:lnTo>
                  <a:lnTo>
                    <a:pt x="1011" y="2462"/>
                  </a:lnTo>
                  <a:lnTo>
                    <a:pt x="1012" y="2461"/>
                  </a:lnTo>
                  <a:lnTo>
                    <a:pt x="1012" y="2460"/>
                  </a:lnTo>
                  <a:lnTo>
                    <a:pt x="1012" y="2459"/>
                  </a:lnTo>
                  <a:lnTo>
                    <a:pt x="1012" y="2458"/>
                  </a:lnTo>
                  <a:lnTo>
                    <a:pt x="1012" y="2457"/>
                  </a:lnTo>
                  <a:lnTo>
                    <a:pt x="1012" y="2456"/>
                  </a:lnTo>
                  <a:lnTo>
                    <a:pt x="1012" y="2455"/>
                  </a:lnTo>
                  <a:lnTo>
                    <a:pt x="1012" y="2454"/>
                  </a:lnTo>
                  <a:lnTo>
                    <a:pt x="1012" y="2453"/>
                  </a:lnTo>
                  <a:lnTo>
                    <a:pt x="1012" y="2452"/>
                  </a:lnTo>
                  <a:lnTo>
                    <a:pt x="1013" y="2450"/>
                  </a:lnTo>
                  <a:lnTo>
                    <a:pt x="1013" y="2449"/>
                  </a:lnTo>
                  <a:lnTo>
                    <a:pt x="1013" y="2448"/>
                  </a:lnTo>
                  <a:lnTo>
                    <a:pt x="1013" y="2447"/>
                  </a:lnTo>
                  <a:lnTo>
                    <a:pt x="1013" y="2446"/>
                  </a:lnTo>
                  <a:lnTo>
                    <a:pt x="1013" y="2445"/>
                  </a:lnTo>
                  <a:lnTo>
                    <a:pt x="1013" y="2443"/>
                  </a:lnTo>
                  <a:lnTo>
                    <a:pt x="1013" y="2442"/>
                  </a:lnTo>
                  <a:lnTo>
                    <a:pt x="1013" y="2441"/>
                  </a:lnTo>
                  <a:lnTo>
                    <a:pt x="1013" y="2440"/>
                  </a:lnTo>
                  <a:lnTo>
                    <a:pt x="1014" y="2439"/>
                  </a:lnTo>
                  <a:lnTo>
                    <a:pt x="1014" y="2437"/>
                  </a:lnTo>
                  <a:lnTo>
                    <a:pt x="1014" y="2436"/>
                  </a:lnTo>
                  <a:lnTo>
                    <a:pt x="1014" y="2435"/>
                  </a:lnTo>
                  <a:lnTo>
                    <a:pt x="1014" y="2434"/>
                  </a:lnTo>
                  <a:lnTo>
                    <a:pt x="1014" y="2432"/>
                  </a:lnTo>
                  <a:lnTo>
                    <a:pt x="1014" y="2431"/>
                  </a:lnTo>
                  <a:lnTo>
                    <a:pt x="1014" y="2430"/>
                  </a:lnTo>
                  <a:lnTo>
                    <a:pt x="1014" y="2429"/>
                  </a:lnTo>
                  <a:lnTo>
                    <a:pt x="1015" y="2428"/>
                  </a:lnTo>
                  <a:lnTo>
                    <a:pt x="1015" y="2426"/>
                  </a:lnTo>
                  <a:lnTo>
                    <a:pt x="1015" y="2425"/>
                  </a:lnTo>
                  <a:lnTo>
                    <a:pt x="1015" y="2424"/>
                  </a:lnTo>
                  <a:lnTo>
                    <a:pt x="1015" y="2423"/>
                  </a:lnTo>
                  <a:lnTo>
                    <a:pt x="1015" y="2421"/>
                  </a:lnTo>
                  <a:lnTo>
                    <a:pt x="1015" y="2420"/>
                  </a:lnTo>
                  <a:lnTo>
                    <a:pt x="1015" y="2419"/>
                  </a:lnTo>
                  <a:lnTo>
                    <a:pt x="1015" y="2418"/>
                  </a:lnTo>
                  <a:lnTo>
                    <a:pt x="1015" y="2417"/>
                  </a:lnTo>
                  <a:lnTo>
                    <a:pt x="1016" y="2415"/>
                  </a:lnTo>
                  <a:lnTo>
                    <a:pt x="1016" y="2414"/>
                  </a:lnTo>
                  <a:lnTo>
                    <a:pt x="1016" y="2413"/>
                  </a:lnTo>
                  <a:lnTo>
                    <a:pt x="1016" y="2412"/>
                  </a:lnTo>
                  <a:lnTo>
                    <a:pt x="1016" y="2411"/>
                  </a:lnTo>
                  <a:lnTo>
                    <a:pt x="1016" y="2409"/>
                  </a:lnTo>
                  <a:lnTo>
                    <a:pt x="1016" y="2408"/>
                  </a:lnTo>
                  <a:lnTo>
                    <a:pt x="1016" y="2407"/>
                  </a:lnTo>
                  <a:lnTo>
                    <a:pt x="1016" y="2406"/>
                  </a:lnTo>
                  <a:lnTo>
                    <a:pt x="1016" y="2404"/>
                  </a:lnTo>
                  <a:lnTo>
                    <a:pt x="1017" y="2403"/>
                  </a:lnTo>
                  <a:lnTo>
                    <a:pt x="1017" y="2402"/>
                  </a:lnTo>
                  <a:lnTo>
                    <a:pt x="1017" y="2401"/>
                  </a:lnTo>
                  <a:lnTo>
                    <a:pt x="1017" y="2400"/>
                  </a:lnTo>
                  <a:lnTo>
                    <a:pt x="1017" y="2398"/>
                  </a:lnTo>
                  <a:lnTo>
                    <a:pt x="1017" y="2397"/>
                  </a:lnTo>
                  <a:lnTo>
                    <a:pt x="1017" y="2396"/>
                  </a:lnTo>
                  <a:lnTo>
                    <a:pt x="1017" y="2394"/>
                  </a:lnTo>
                  <a:lnTo>
                    <a:pt x="1017" y="2393"/>
                  </a:lnTo>
                  <a:lnTo>
                    <a:pt x="1017" y="2392"/>
                  </a:lnTo>
                  <a:lnTo>
                    <a:pt x="1018" y="2391"/>
                  </a:lnTo>
                  <a:lnTo>
                    <a:pt x="1018" y="2389"/>
                  </a:lnTo>
                  <a:lnTo>
                    <a:pt x="1018" y="2388"/>
                  </a:lnTo>
                  <a:lnTo>
                    <a:pt x="1018" y="2387"/>
                  </a:lnTo>
                  <a:lnTo>
                    <a:pt x="1018" y="2385"/>
                  </a:lnTo>
                  <a:lnTo>
                    <a:pt x="1018" y="2384"/>
                  </a:lnTo>
                  <a:lnTo>
                    <a:pt x="1018" y="2383"/>
                  </a:lnTo>
                  <a:lnTo>
                    <a:pt x="1018" y="2381"/>
                  </a:lnTo>
                  <a:lnTo>
                    <a:pt x="1018" y="2380"/>
                  </a:lnTo>
                  <a:lnTo>
                    <a:pt x="1019" y="2379"/>
                  </a:lnTo>
                  <a:lnTo>
                    <a:pt x="1019" y="2377"/>
                  </a:lnTo>
                  <a:lnTo>
                    <a:pt x="1019" y="2376"/>
                  </a:lnTo>
                  <a:lnTo>
                    <a:pt x="1019" y="2375"/>
                  </a:lnTo>
                  <a:lnTo>
                    <a:pt x="1019" y="2373"/>
                  </a:lnTo>
                  <a:lnTo>
                    <a:pt x="1019" y="2372"/>
                  </a:lnTo>
                  <a:lnTo>
                    <a:pt x="1019" y="2371"/>
                  </a:lnTo>
                  <a:lnTo>
                    <a:pt x="1019" y="2369"/>
                  </a:lnTo>
                  <a:lnTo>
                    <a:pt x="1019" y="2368"/>
                  </a:lnTo>
                  <a:lnTo>
                    <a:pt x="1019" y="2366"/>
                  </a:lnTo>
                  <a:lnTo>
                    <a:pt x="1020" y="2365"/>
                  </a:lnTo>
                  <a:lnTo>
                    <a:pt x="1020" y="2364"/>
                  </a:lnTo>
                  <a:lnTo>
                    <a:pt x="1020" y="2362"/>
                  </a:lnTo>
                  <a:lnTo>
                    <a:pt x="1020" y="2361"/>
                  </a:lnTo>
                  <a:lnTo>
                    <a:pt x="1020" y="2359"/>
                  </a:lnTo>
                  <a:lnTo>
                    <a:pt x="1020" y="2358"/>
                  </a:lnTo>
                  <a:lnTo>
                    <a:pt x="1020" y="2356"/>
                  </a:lnTo>
                  <a:lnTo>
                    <a:pt x="1020" y="2355"/>
                  </a:lnTo>
                  <a:lnTo>
                    <a:pt x="1020" y="2353"/>
                  </a:lnTo>
                  <a:lnTo>
                    <a:pt x="1020" y="2352"/>
                  </a:lnTo>
                  <a:lnTo>
                    <a:pt x="1021" y="2350"/>
                  </a:lnTo>
                  <a:lnTo>
                    <a:pt x="1021" y="2349"/>
                  </a:lnTo>
                  <a:lnTo>
                    <a:pt x="1021" y="2347"/>
                  </a:lnTo>
                  <a:lnTo>
                    <a:pt x="1021" y="2346"/>
                  </a:lnTo>
                  <a:lnTo>
                    <a:pt x="1021" y="2344"/>
                  </a:lnTo>
                  <a:lnTo>
                    <a:pt x="1021" y="2343"/>
                  </a:lnTo>
                  <a:lnTo>
                    <a:pt x="1021" y="2341"/>
                  </a:lnTo>
                  <a:lnTo>
                    <a:pt x="1021" y="2340"/>
                  </a:lnTo>
                  <a:lnTo>
                    <a:pt x="1021" y="2338"/>
                  </a:lnTo>
                  <a:lnTo>
                    <a:pt x="1021" y="2337"/>
                  </a:lnTo>
                  <a:lnTo>
                    <a:pt x="1022" y="2335"/>
                  </a:lnTo>
                  <a:lnTo>
                    <a:pt x="1022" y="2334"/>
                  </a:lnTo>
                  <a:lnTo>
                    <a:pt x="1022" y="2332"/>
                  </a:lnTo>
                  <a:lnTo>
                    <a:pt x="1022" y="2331"/>
                  </a:lnTo>
                  <a:lnTo>
                    <a:pt x="1022" y="2329"/>
                  </a:lnTo>
                  <a:lnTo>
                    <a:pt x="1022" y="2328"/>
                  </a:lnTo>
                  <a:lnTo>
                    <a:pt x="1022" y="2326"/>
                  </a:lnTo>
                  <a:lnTo>
                    <a:pt x="1022" y="2324"/>
                  </a:lnTo>
                  <a:lnTo>
                    <a:pt x="1022" y="2323"/>
                  </a:lnTo>
                  <a:lnTo>
                    <a:pt x="1022" y="2321"/>
                  </a:lnTo>
                  <a:lnTo>
                    <a:pt x="1023" y="2320"/>
                  </a:lnTo>
                  <a:lnTo>
                    <a:pt x="1023" y="2318"/>
                  </a:lnTo>
                  <a:lnTo>
                    <a:pt x="1023" y="2317"/>
                  </a:lnTo>
                  <a:lnTo>
                    <a:pt x="1023" y="2315"/>
                  </a:lnTo>
                  <a:lnTo>
                    <a:pt x="1023" y="2313"/>
                  </a:lnTo>
                  <a:lnTo>
                    <a:pt x="1023" y="2312"/>
                  </a:lnTo>
                  <a:lnTo>
                    <a:pt x="1023" y="2310"/>
                  </a:lnTo>
                  <a:lnTo>
                    <a:pt x="1023" y="2309"/>
                  </a:lnTo>
                  <a:lnTo>
                    <a:pt x="1023" y="2307"/>
                  </a:lnTo>
                  <a:lnTo>
                    <a:pt x="1024" y="2306"/>
                  </a:lnTo>
                  <a:lnTo>
                    <a:pt x="1024" y="2304"/>
                  </a:lnTo>
                  <a:lnTo>
                    <a:pt x="1024" y="2302"/>
                  </a:lnTo>
                  <a:lnTo>
                    <a:pt x="1024" y="2301"/>
                  </a:lnTo>
                  <a:lnTo>
                    <a:pt x="1024" y="2299"/>
                  </a:lnTo>
                  <a:lnTo>
                    <a:pt x="1024" y="2298"/>
                  </a:lnTo>
                  <a:lnTo>
                    <a:pt x="1024" y="2296"/>
                  </a:lnTo>
                  <a:lnTo>
                    <a:pt x="1024" y="2294"/>
                  </a:lnTo>
                  <a:lnTo>
                    <a:pt x="1024" y="2293"/>
                  </a:lnTo>
                  <a:lnTo>
                    <a:pt x="1024" y="2291"/>
                  </a:lnTo>
                  <a:lnTo>
                    <a:pt x="1025" y="2290"/>
                  </a:lnTo>
                  <a:lnTo>
                    <a:pt x="1025" y="2288"/>
                  </a:lnTo>
                  <a:lnTo>
                    <a:pt x="1025" y="2286"/>
                  </a:lnTo>
                  <a:lnTo>
                    <a:pt x="1025" y="2285"/>
                  </a:lnTo>
                  <a:lnTo>
                    <a:pt x="1025" y="2283"/>
                  </a:lnTo>
                  <a:lnTo>
                    <a:pt x="1025" y="2281"/>
                  </a:lnTo>
                  <a:lnTo>
                    <a:pt x="1025" y="2280"/>
                  </a:lnTo>
                  <a:lnTo>
                    <a:pt x="1025" y="2278"/>
                  </a:lnTo>
                  <a:lnTo>
                    <a:pt x="1025" y="2277"/>
                  </a:lnTo>
                  <a:lnTo>
                    <a:pt x="1025" y="2275"/>
                  </a:lnTo>
                  <a:lnTo>
                    <a:pt x="1026" y="2273"/>
                  </a:lnTo>
                  <a:lnTo>
                    <a:pt x="1026" y="2272"/>
                  </a:lnTo>
                  <a:lnTo>
                    <a:pt x="1026" y="2270"/>
                  </a:lnTo>
                  <a:lnTo>
                    <a:pt x="1026" y="2268"/>
                  </a:lnTo>
                  <a:lnTo>
                    <a:pt x="1026" y="2267"/>
                  </a:lnTo>
                  <a:lnTo>
                    <a:pt x="1026" y="2265"/>
                  </a:lnTo>
                  <a:lnTo>
                    <a:pt x="1026" y="2263"/>
                  </a:lnTo>
                  <a:lnTo>
                    <a:pt x="1026" y="2262"/>
                  </a:lnTo>
                  <a:lnTo>
                    <a:pt x="1026" y="2260"/>
                  </a:lnTo>
                  <a:lnTo>
                    <a:pt x="1026" y="2259"/>
                  </a:lnTo>
                  <a:lnTo>
                    <a:pt x="1027" y="2257"/>
                  </a:lnTo>
                  <a:lnTo>
                    <a:pt x="1027" y="2255"/>
                  </a:lnTo>
                  <a:lnTo>
                    <a:pt x="1027" y="2254"/>
                  </a:lnTo>
                  <a:lnTo>
                    <a:pt x="1027" y="2252"/>
                  </a:lnTo>
                  <a:lnTo>
                    <a:pt x="1027" y="2251"/>
                  </a:lnTo>
                  <a:lnTo>
                    <a:pt x="1027" y="2249"/>
                  </a:lnTo>
                  <a:lnTo>
                    <a:pt x="1027" y="2247"/>
                  </a:lnTo>
                  <a:lnTo>
                    <a:pt x="1027" y="2246"/>
                  </a:lnTo>
                  <a:lnTo>
                    <a:pt x="1027" y="2244"/>
                  </a:lnTo>
                  <a:lnTo>
                    <a:pt x="1028" y="2243"/>
                  </a:lnTo>
                  <a:lnTo>
                    <a:pt x="1028" y="2241"/>
                  </a:lnTo>
                  <a:lnTo>
                    <a:pt x="1028" y="2239"/>
                  </a:lnTo>
                  <a:lnTo>
                    <a:pt x="1028" y="2238"/>
                  </a:lnTo>
                  <a:lnTo>
                    <a:pt x="1028" y="2236"/>
                  </a:lnTo>
                  <a:lnTo>
                    <a:pt x="1028" y="2235"/>
                  </a:lnTo>
                  <a:lnTo>
                    <a:pt x="1028" y="2233"/>
                  </a:lnTo>
                  <a:lnTo>
                    <a:pt x="1028" y="2232"/>
                  </a:lnTo>
                  <a:lnTo>
                    <a:pt x="1028" y="2230"/>
                  </a:lnTo>
                  <a:lnTo>
                    <a:pt x="1028" y="2228"/>
                  </a:lnTo>
                  <a:lnTo>
                    <a:pt x="1029" y="2227"/>
                  </a:lnTo>
                  <a:lnTo>
                    <a:pt x="1029" y="2225"/>
                  </a:lnTo>
                  <a:lnTo>
                    <a:pt x="1029" y="2224"/>
                  </a:lnTo>
                  <a:lnTo>
                    <a:pt x="1029" y="2222"/>
                  </a:lnTo>
                  <a:lnTo>
                    <a:pt x="1029" y="2221"/>
                  </a:lnTo>
                  <a:lnTo>
                    <a:pt x="1029" y="2219"/>
                  </a:lnTo>
                  <a:lnTo>
                    <a:pt x="1029" y="2217"/>
                  </a:lnTo>
                  <a:lnTo>
                    <a:pt x="1029" y="2216"/>
                  </a:lnTo>
                  <a:lnTo>
                    <a:pt x="1029" y="2214"/>
                  </a:lnTo>
                  <a:lnTo>
                    <a:pt x="1029" y="2213"/>
                  </a:lnTo>
                  <a:lnTo>
                    <a:pt x="1030" y="2211"/>
                  </a:lnTo>
                  <a:lnTo>
                    <a:pt x="1030" y="2210"/>
                  </a:lnTo>
                  <a:lnTo>
                    <a:pt x="1030" y="2208"/>
                  </a:lnTo>
                  <a:lnTo>
                    <a:pt x="1030" y="2206"/>
                  </a:lnTo>
                  <a:lnTo>
                    <a:pt x="1030" y="2205"/>
                  </a:lnTo>
                  <a:lnTo>
                    <a:pt x="1030" y="2203"/>
                  </a:lnTo>
                  <a:lnTo>
                    <a:pt x="1030" y="2202"/>
                  </a:lnTo>
                  <a:lnTo>
                    <a:pt x="1030" y="2200"/>
                  </a:lnTo>
                  <a:lnTo>
                    <a:pt x="1030" y="2199"/>
                  </a:lnTo>
                  <a:lnTo>
                    <a:pt x="1031" y="2197"/>
                  </a:lnTo>
                  <a:lnTo>
                    <a:pt x="1031" y="2196"/>
                  </a:lnTo>
                  <a:lnTo>
                    <a:pt x="1031" y="2194"/>
                  </a:lnTo>
                  <a:lnTo>
                    <a:pt x="1031" y="2193"/>
                  </a:lnTo>
                  <a:lnTo>
                    <a:pt x="1031" y="2191"/>
                  </a:lnTo>
                  <a:lnTo>
                    <a:pt x="1031" y="2190"/>
                  </a:lnTo>
                  <a:lnTo>
                    <a:pt x="1031" y="2188"/>
                  </a:lnTo>
                  <a:lnTo>
                    <a:pt x="1031" y="2187"/>
                  </a:lnTo>
                  <a:lnTo>
                    <a:pt x="1031" y="2185"/>
                  </a:lnTo>
                  <a:lnTo>
                    <a:pt x="1031" y="2184"/>
                  </a:lnTo>
                  <a:lnTo>
                    <a:pt x="1032" y="2182"/>
                  </a:lnTo>
                  <a:lnTo>
                    <a:pt x="1032" y="2181"/>
                  </a:lnTo>
                  <a:lnTo>
                    <a:pt x="1032" y="2180"/>
                  </a:lnTo>
                  <a:lnTo>
                    <a:pt x="1032" y="2178"/>
                  </a:lnTo>
                  <a:lnTo>
                    <a:pt x="1032" y="2177"/>
                  </a:lnTo>
                  <a:lnTo>
                    <a:pt x="1032" y="2176"/>
                  </a:lnTo>
                  <a:lnTo>
                    <a:pt x="1032" y="2175"/>
                  </a:lnTo>
                  <a:lnTo>
                    <a:pt x="1032" y="2173"/>
                  </a:lnTo>
                  <a:lnTo>
                    <a:pt x="1032" y="2172"/>
                  </a:lnTo>
                  <a:lnTo>
                    <a:pt x="1032" y="2171"/>
                  </a:lnTo>
                  <a:lnTo>
                    <a:pt x="1032" y="2170"/>
                  </a:lnTo>
                  <a:lnTo>
                    <a:pt x="1033" y="2169"/>
                  </a:lnTo>
                  <a:lnTo>
                    <a:pt x="1033" y="2168"/>
                  </a:lnTo>
                  <a:lnTo>
                    <a:pt x="1033" y="2167"/>
                  </a:lnTo>
                  <a:lnTo>
                    <a:pt x="1033" y="2166"/>
                  </a:lnTo>
                  <a:lnTo>
                    <a:pt x="1033" y="2165"/>
                  </a:lnTo>
                  <a:lnTo>
                    <a:pt x="1033" y="2164"/>
                  </a:lnTo>
                  <a:lnTo>
                    <a:pt x="1033" y="2163"/>
                  </a:lnTo>
                  <a:lnTo>
                    <a:pt x="1033" y="2162"/>
                  </a:lnTo>
                  <a:lnTo>
                    <a:pt x="1033" y="2161"/>
                  </a:lnTo>
                  <a:lnTo>
                    <a:pt x="1033" y="2160"/>
                  </a:lnTo>
                  <a:lnTo>
                    <a:pt x="1033" y="2159"/>
                  </a:lnTo>
                  <a:lnTo>
                    <a:pt x="1034" y="2158"/>
                  </a:lnTo>
                  <a:lnTo>
                    <a:pt x="1034" y="2157"/>
                  </a:lnTo>
                  <a:lnTo>
                    <a:pt x="1034" y="2156"/>
                  </a:lnTo>
                  <a:lnTo>
                    <a:pt x="1034" y="2155"/>
                  </a:lnTo>
                  <a:lnTo>
                    <a:pt x="1034" y="2154"/>
                  </a:lnTo>
                  <a:lnTo>
                    <a:pt x="1034" y="2153"/>
                  </a:lnTo>
                  <a:lnTo>
                    <a:pt x="1034" y="2152"/>
                  </a:lnTo>
                  <a:lnTo>
                    <a:pt x="1034" y="2151"/>
                  </a:lnTo>
                  <a:lnTo>
                    <a:pt x="1034" y="2150"/>
                  </a:lnTo>
                  <a:lnTo>
                    <a:pt x="1034" y="2149"/>
                  </a:lnTo>
                  <a:lnTo>
                    <a:pt x="1034" y="2148"/>
                  </a:lnTo>
                  <a:lnTo>
                    <a:pt x="1035" y="2147"/>
                  </a:lnTo>
                  <a:lnTo>
                    <a:pt x="1035" y="2146"/>
                  </a:lnTo>
                  <a:lnTo>
                    <a:pt x="1035" y="2144"/>
                  </a:lnTo>
                  <a:lnTo>
                    <a:pt x="1035" y="2143"/>
                  </a:lnTo>
                  <a:lnTo>
                    <a:pt x="1035" y="2142"/>
                  </a:lnTo>
                  <a:lnTo>
                    <a:pt x="1035" y="2141"/>
                  </a:lnTo>
                  <a:lnTo>
                    <a:pt x="1035" y="2140"/>
                  </a:lnTo>
                  <a:lnTo>
                    <a:pt x="1035" y="2139"/>
                  </a:lnTo>
                  <a:lnTo>
                    <a:pt x="1035" y="2138"/>
                  </a:lnTo>
                  <a:lnTo>
                    <a:pt x="1035" y="2137"/>
                  </a:lnTo>
                  <a:lnTo>
                    <a:pt x="1036" y="2135"/>
                  </a:lnTo>
                  <a:lnTo>
                    <a:pt x="1036" y="2134"/>
                  </a:lnTo>
                  <a:lnTo>
                    <a:pt x="1036" y="2133"/>
                  </a:lnTo>
                  <a:lnTo>
                    <a:pt x="1036" y="2132"/>
                  </a:lnTo>
                  <a:lnTo>
                    <a:pt x="1036" y="2131"/>
                  </a:lnTo>
                  <a:lnTo>
                    <a:pt x="1036" y="2130"/>
                  </a:lnTo>
                  <a:lnTo>
                    <a:pt x="1036" y="2129"/>
                  </a:lnTo>
                  <a:lnTo>
                    <a:pt x="1036" y="2127"/>
                  </a:lnTo>
                  <a:lnTo>
                    <a:pt x="1036" y="2126"/>
                  </a:lnTo>
                  <a:lnTo>
                    <a:pt x="1037" y="2125"/>
                  </a:lnTo>
                  <a:lnTo>
                    <a:pt x="1037" y="2124"/>
                  </a:lnTo>
                  <a:lnTo>
                    <a:pt x="1037" y="2123"/>
                  </a:lnTo>
                  <a:lnTo>
                    <a:pt x="1037" y="2122"/>
                  </a:lnTo>
                  <a:lnTo>
                    <a:pt x="1037" y="2121"/>
                  </a:lnTo>
                  <a:lnTo>
                    <a:pt x="1037" y="2120"/>
                  </a:lnTo>
                  <a:lnTo>
                    <a:pt x="1037" y="2119"/>
                  </a:lnTo>
                  <a:lnTo>
                    <a:pt x="1037" y="2118"/>
                  </a:lnTo>
                  <a:lnTo>
                    <a:pt x="1037" y="2117"/>
                  </a:lnTo>
                  <a:lnTo>
                    <a:pt x="1037" y="2116"/>
                  </a:lnTo>
                  <a:lnTo>
                    <a:pt x="1038" y="2115"/>
                  </a:lnTo>
                  <a:lnTo>
                    <a:pt x="1038" y="2114"/>
                  </a:lnTo>
                  <a:lnTo>
                    <a:pt x="1038" y="2113"/>
                  </a:lnTo>
                  <a:lnTo>
                    <a:pt x="1038" y="2112"/>
                  </a:lnTo>
                  <a:lnTo>
                    <a:pt x="1038" y="2111"/>
                  </a:lnTo>
                  <a:lnTo>
                    <a:pt x="1038" y="2110"/>
                  </a:lnTo>
                  <a:lnTo>
                    <a:pt x="1038" y="2109"/>
                  </a:lnTo>
                  <a:lnTo>
                    <a:pt x="1038" y="2108"/>
                  </a:lnTo>
                  <a:lnTo>
                    <a:pt x="1039" y="2107"/>
                  </a:lnTo>
                  <a:lnTo>
                    <a:pt x="1039" y="2106"/>
                  </a:lnTo>
                  <a:lnTo>
                    <a:pt x="1039" y="2105"/>
                  </a:lnTo>
                  <a:lnTo>
                    <a:pt x="1039" y="2104"/>
                  </a:lnTo>
                  <a:lnTo>
                    <a:pt x="1039" y="2103"/>
                  </a:lnTo>
                  <a:lnTo>
                    <a:pt x="1039" y="2102"/>
                  </a:lnTo>
                  <a:lnTo>
                    <a:pt x="1039" y="2101"/>
                  </a:lnTo>
                  <a:lnTo>
                    <a:pt x="1039" y="2100"/>
                  </a:lnTo>
                  <a:lnTo>
                    <a:pt x="1040" y="2099"/>
                  </a:lnTo>
                  <a:lnTo>
                    <a:pt x="1040" y="2098"/>
                  </a:lnTo>
                  <a:lnTo>
                    <a:pt x="1040" y="2097"/>
                  </a:lnTo>
                  <a:lnTo>
                    <a:pt x="1040" y="2096"/>
                  </a:lnTo>
                  <a:lnTo>
                    <a:pt x="1040" y="2095"/>
                  </a:lnTo>
                  <a:lnTo>
                    <a:pt x="1040" y="2094"/>
                  </a:lnTo>
                  <a:lnTo>
                    <a:pt x="1040" y="2093"/>
                  </a:lnTo>
                  <a:lnTo>
                    <a:pt x="1041" y="2093"/>
                  </a:lnTo>
                  <a:lnTo>
                    <a:pt x="1041" y="2092"/>
                  </a:lnTo>
                  <a:lnTo>
                    <a:pt x="1041" y="2091"/>
                  </a:lnTo>
                  <a:lnTo>
                    <a:pt x="1041" y="2090"/>
                  </a:lnTo>
                  <a:lnTo>
                    <a:pt x="1041" y="2089"/>
                  </a:lnTo>
                  <a:lnTo>
                    <a:pt x="1041" y="2088"/>
                  </a:lnTo>
                  <a:lnTo>
                    <a:pt x="1041" y="2087"/>
                  </a:lnTo>
                  <a:lnTo>
                    <a:pt x="1041" y="2086"/>
                  </a:lnTo>
                  <a:lnTo>
                    <a:pt x="1042" y="2086"/>
                  </a:lnTo>
                  <a:lnTo>
                    <a:pt x="1042" y="2085"/>
                  </a:lnTo>
                  <a:lnTo>
                    <a:pt x="1042" y="2084"/>
                  </a:lnTo>
                  <a:lnTo>
                    <a:pt x="1042" y="2083"/>
                  </a:lnTo>
                  <a:lnTo>
                    <a:pt x="1042" y="2082"/>
                  </a:lnTo>
                  <a:lnTo>
                    <a:pt x="1042" y="2081"/>
                  </a:lnTo>
                  <a:lnTo>
                    <a:pt x="1043" y="2080"/>
                  </a:lnTo>
                  <a:lnTo>
                    <a:pt x="1043" y="2079"/>
                  </a:lnTo>
                  <a:lnTo>
                    <a:pt x="1043" y="2078"/>
                  </a:lnTo>
                  <a:lnTo>
                    <a:pt x="1043" y="2077"/>
                  </a:lnTo>
                  <a:lnTo>
                    <a:pt x="1043" y="2076"/>
                  </a:lnTo>
                  <a:lnTo>
                    <a:pt x="1043" y="2075"/>
                  </a:lnTo>
                  <a:lnTo>
                    <a:pt x="1044" y="2075"/>
                  </a:lnTo>
                  <a:lnTo>
                    <a:pt x="1044" y="2074"/>
                  </a:lnTo>
                  <a:lnTo>
                    <a:pt x="1044" y="2073"/>
                  </a:lnTo>
                  <a:lnTo>
                    <a:pt x="1044" y="2072"/>
                  </a:lnTo>
                  <a:lnTo>
                    <a:pt x="1044" y="2071"/>
                  </a:lnTo>
                  <a:lnTo>
                    <a:pt x="1045" y="2071"/>
                  </a:lnTo>
                  <a:lnTo>
                    <a:pt x="1045" y="2070"/>
                  </a:lnTo>
                  <a:lnTo>
                    <a:pt x="1045" y="2069"/>
                  </a:lnTo>
                  <a:lnTo>
                    <a:pt x="1045" y="2068"/>
                  </a:lnTo>
                  <a:lnTo>
                    <a:pt x="1045" y="2067"/>
                  </a:lnTo>
                  <a:lnTo>
                    <a:pt x="1046" y="2066"/>
                  </a:lnTo>
                  <a:lnTo>
                    <a:pt x="1046" y="2065"/>
                  </a:lnTo>
                  <a:lnTo>
                    <a:pt x="1046" y="2064"/>
                  </a:lnTo>
                  <a:lnTo>
                    <a:pt x="1046" y="2063"/>
                  </a:lnTo>
                  <a:lnTo>
                    <a:pt x="1047" y="2062"/>
                  </a:lnTo>
                  <a:lnTo>
                    <a:pt x="1047" y="2061"/>
                  </a:lnTo>
                  <a:lnTo>
                    <a:pt x="1047" y="2060"/>
                  </a:lnTo>
                  <a:lnTo>
                    <a:pt x="1047" y="2059"/>
                  </a:lnTo>
                  <a:lnTo>
                    <a:pt x="1048" y="2058"/>
                  </a:lnTo>
                  <a:lnTo>
                    <a:pt x="1048" y="2057"/>
                  </a:lnTo>
                  <a:lnTo>
                    <a:pt x="1048" y="2056"/>
                  </a:lnTo>
                  <a:lnTo>
                    <a:pt x="1048" y="2055"/>
                  </a:lnTo>
                  <a:lnTo>
                    <a:pt x="1049" y="2055"/>
                  </a:lnTo>
                  <a:lnTo>
                    <a:pt x="1049" y="2054"/>
                  </a:lnTo>
                  <a:lnTo>
                    <a:pt x="1049" y="2053"/>
                  </a:lnTo>
                  <a:lnTo>
                    <a:pt x="1049" y="2052"/>
                  </a:lnTo>
                  <a:lnTo>
                    <a:pt x="1050" y="2051"/>
                  </a:lnTo>
                  <a:lnTo>
                    <a:pt x="1050" y="2050"/>
                  </a:lnTo>
                  <a:lnTo>
                    <a:pt x="1050" y="2049"/>
                  </a:lnTo>
                  <a:lnTo>
                    <a:pt x="1050" y="2048"/>
                  </a:lnTo>
                  <a:lnTo>
                    <a:pt x="1051" y="2047"/>
                  </a:lnTo>
                  <a:lnTo>
                    <a:pt x="1051" y="2046"/>
                  </a:lnTo>
                  <a:lnTo>
                    <a:pt x="1051" y="2045"/>
                  </a:lnTo>
                  <a:lnTo>
                    <a:pt x="1051" y="2044"/>
                  </a:lnTo>
                  <a:lnTo>
                    <a:pt x="1052" y="2044"/>
                  </a:lnTo>
                  <a:lnTo>
                    <a:pt x="1052" y="2043"/>
                  </a:lnTo>
                  <a:lnTo>
                    <a:pt x="1052" y="2042"/>
                  </a:lnTo>
                  <a:lnTo>
                    <a:pt x="1052" y="2041"/>
                  </a:lnTo>
                  <a:lnTo>
                    <a:pt x="1052" y="2040"/>
                  </a:lnTo>
                  <a:lnTo>
                    <a:pt x="1053" y="2040"/>
                  </a:lnTo>
                  <a:lnTo>
                    <a:pt x="1053" y="2039"/>
                  </a:lnTo>
                  <a:lnTo>
                    <a:pt x="1053" y="2038"/>
                  </a:lnTo>
                  <a:lnTo>
                    <a:pt x="1053" y="2037"/>
                  </a:lnTo>
                  <a:lnTo>
                    <a:pt x="1053" y="2036"/>
                  </a:lnTo>
                  <a:lnTo>
                    <a:pt x="1054" y="2036"/>
                  </a:lnTo>
                  <a:lnTo>
                    <a:pt x="1054" y="2035"/>
                  </a:lnTo>
                  <a:lnTo>
                    <a:pt x="1054" y="2034"/>
                  </a:lnTo>
                  <a:lnTo>
                    <a:pt x="1054" y="2033"/>
                  </a:lnTo>
                  <a:lnTo>
                    <a:pt x="1055" y="2033"/>
                  </a:lnTo>
                  <a:lnTo>
                    <a:pt x="1055" y="2032"/>
                  </a:lnTo>
                  <a:lnTo>
                    <a:pt x="1055" y="2031"/>
                  </a:lnTo>
                  <a:lnTo>
                    <a:pt x="1055" y="2030"/>
                  </a:lnTo>
                  <a:lnTo>
                    <a:pt x="1055" y="2029"/>
                  </a:lnTo>
                  <a:lnTo>
                    <a:pt x="1056" y="2029"/>
                  </a:lnTo>
                  <a:lnTo>
                    <a:pt x="1056" y="2028"/>
                  </a:lnTo>
                  <a:lnTo>
                    <a:pt x="1056" y="2027"/>
                  </a:lnTo>
                  <a:lnTo>
                    <a:pt x="1056" y="2026"/>
                  </a:lnTo>
                  <a:lnTo>
                    <a:pt x="1056" y="2025"/>
                  </a:lnTo>
                  <a:lnTo>
                    <a:pt x="1057" y="2024"/>
                  </a:lnTo>
                  <a:lnTo>
                    <a:pt x="1057" y="2023"/>
                  </a:lnTo>
                  <a:lnTo>
                    <a:pt x="1057" y="2022"/>
                  </a:lnTo>
                  <a:lnTo>
                    <a:pt x="1057" y="2021"/>
                  </a:lnTo>
                  <a:lnTo>
                    <a:pt x="1057" y="2020"/>
                  </a:lnTo>
                  <a:lnTo>
                    <a:pt x="1058" y="2020"/>
                  </a:lnTo>
                  <a:lnTo>
                    <a:pt x="1058" y="2019"/>
                  </a:lnTo>
                  <a:lnTo>
                    <a:pt x="1058" y="2018"/>
                  </a:lnTo>
                  <a:lnTo>
                    <a:pt x="1058" y="2017"/>
                  </a:lnTo>
                  <a:lnTo>
                    <a:pt x="1058" y="2016"/>
                  </a:lnTo>
                  <a:lnTo>
                    <a:pt x="1058" y="2015"/>
                  </a:lnTo>
                  <a:lnTo>
                    <a:pt x="1059" y="2015"/>
                  </a:lnTo>
                  <a:lnTo>
                    <a:pt x="1059" y="2014"/>
                  </a:lnTo>
                  <a:lnTo>
                    <a:pt x="1059" y="2013"/>
                  </a:lnTo>
                  <a:lnTo>
                    <a:pt x="1059" y="2012"/>
                  </a:lnTo>
                  <a:lnTo>
                    <a:pt x="1059" y="2011"/>
                  </a:lnTo>
                  <a:lnTo>
                    <a:pt x="1059" y="2010"/>
                  </a:lnTo>
                  <a:lnTo>
                    <a:pt x="1060" y="2010"/>
                  </a:lnTo>
                  <a:lnTo>
                    <a:pt x="1060" y="2009"/>
                  </a:lnTo>
                  <a:lnTo>
                    <a:pt x="1060" y="2008"/>
                  </a:lnTo>
                  <a:lnTo>
                    <a:pt x="1060" y="2007"/>
                  </a:lnTo>
                  <a:lnTo>
                    <a:pt x="1060" y="2006"/>
                  </a:lnTo>
                  <a:lnTo>
                    <a:pt x="1061" y="2005"/>
                  </a:lnTo>
                  <a:lnTo>
                    <a:pt x="1061" y="2004"/>
                  </a:lnTo>
                  <a:lnTo>
                    <a:pt x="1061" y="2003"/>
                  </a:lnTo>
                  <a:lnTo>
                    <a:pt x="1061" y="2002"/>
                  </a:lnTo>
                  <a:lnTo>
                    <a:pt x="1061" y="2001"/>
                  </a:lnTo>
                  <a:lnTo>
                    <a:pt x="1062" y="2001"/>
                  </a:lnTo>
                  <a:lnTo>
                    <a:pt x="1062" y="2000"/>
                  </a:lnTo>
                  <a:lnTo>
                    <a:pt x="1062" y="1999"/>
                  </a:lnTo>
                  <a:lnTo>
                    <a:pt x="1062" y="1998"/>
                  </a:lnTo>
                  <a:lnTo>
                    <a:pt x="1062" y="1997"/>
                  </a:lnTo>
                  <a:lnTo>
                    <a:pt x="1062" y="1996"/>
                  </a:lnTo>
                  <a:lnTo>
                    <a:pt x="1063" y="1995"/>
                  </a:lnTo>
                  <a:lnTo>
                    <a:pt x="1063" y="1994"/>
                  </a:lnTo>
                  <a:lnTo>
                    <a:pt x="1063" y="1993"/>
                  </a:lnTo>
                  <a:lnTo>
                    <a:pt x="1063" y="1992"/>
                  </a:lnTo>
                  <a:lnTo>
                    <a:pt x="1063" y="1991"/>
                  </a:lnTo>
                  <a:lnTo>
                    <a:pt x="1063" y="1990"/>
                  </a:lnTo>
                  <a:lnTo>
                    <a:pt x="1064" y="1989"/>
                  </a:lnTo>
                  <a:lnTo>
                    <a:pt x="1064" y="1988"/>
                  </a:lnTo>
                  <a:lnTo>
                    <a:pt x="1064" y="1987"/>
                  </a:lnTo>
                  <a:lnTo>
                    <a:pt x="1064" y="1986"/>
                  </a:lnTo>
                  <a:lnTo>
                    <a:pt x="1064" y="1985"/>
                  </a:lnTo>
                  <a:lnTo>
                    <a:pt x="1064" y="1984"/>
                  </a:lnTo>
                  <a:lnTo>
                    <a:pt x="1065" y="1984"/>
                  </a:lnTo>
                  <a:lnTo>
                    <a:pt x="1065" y="1983"/>
                  </a:lnTo>
                  <a:lnTo>
                    <a:pt x="1065" y="1982"/>
                  </a:lnTo>
                  <a:lnTo>
                    <a:pt x="1065" y="1981"/>
                  </a:lnTo>
                  <a:lnTo>
                    <a:pt x="1065" y="1980"/>
                  </a:lnTo>
                  <a:lnTo>
                    <a:pt x="1065" y="1979"/>
                  </a:lnTo>
                  <a:lnTo>
                    <a:pt x="1066" y="1979"/>
                  </a:lnTo>
                  <a:lnTo>
                    <a:pt x="1066" y="1978"/>
                  </a:lnTo>
                  <a:lnTo>
                    <a:pt x="1066" y="1977"/>
                  </a:lnTo>
                  <a:lnTo>
                    <a:pt x="1066" y="1976"/>
                  </a:lnTo>
                  <a:lnTo>
                    <a:pt x="1066" y="1975"/>
                  </a:lnTo>
                  <a:lnTo>
                    <a:pt x="1066" y="1974"/>
                  </a:lnTo>
                  <a:lnTo>
                    <a:pt x="1067" y="1973"/>
                  </a:lnTo>
                  <a:lnTo>
                    <a:pt x="1067" y="1972"/>
                  </a:lnTo>
                  <a:lnTo>
                    <a:pt x="1067" y="1971"/>
                  </a:lnTo>
                  <a:lnTo>
                    <a:pt x="1067" y="1970"/>
                  </a:lnTo>
                  <a:lnTo>
                    <a:pt x="1067" y="1969"/>
                  </a:lnTo>
                  <a:lnTo>
                    <a:pt x="1067" y="1968"/>
                  </a:lnTo>
                  <a:lnTo>
                    <a:pt x="1068" y="1968"/>
                  </a:lnTo>
                  <a:lnTo>
                    <a:pt x="1068" y="1967"/>
                  </a:lnTo>
                  <a:lnTo>
                    <a:pt x="1068" y="1966"/>
                  </a:lnTo>
                  <a:lnTo>
                    <a:pt x="1068" y="1965"/>
                  </a:lnTo>
                  <a:lnTo>
                    <a:pt x="1068" y="1964"/>
                  </a:lnTo>
                  <a:lnTo>
                    <a:pt x="1068" y="1963"/>
                  </a:lnTo>
                  <a:lnTo>
                    <a:pt x="1068" y="1962"/>
                  </a:lnTo>
                  <a:lnTo>
                    <a:pt x="1069" y="1962"/>
                  </a:lnTo>
                  <a:lnTo>
                    <a:pt x="1069" y="1961"/>
                  </a:lnTo>
                  <a:lnTo>
                    <a:pt x="1069" y="1960"/>
                  </a:lnTo>
                  <a:lnTo>
                    <a:pt x="1069" y="1959"/>
                  </a:lnTo>
                  <a:lnTo>
                    <a:pt x="1069" y="1958"/>
                  </a:lnTo>
                  <a:lnTo>
                    <a:pt x="1069" y="1957"/>
                  </a:lnTo>
                  <a:lnTo>
                    <a:pt x="1070" y="1956"/>
                  </a:lnTo>
                  <a:lnTo>
                    <a:pt x="1070" y="1955"/>
                  </a:lnTo>
                  <a:lnTo>
                    <a:pt x="1070" y="1954"/>
                  </a:lnTo>
                  <a:lnTo>
                    <a:pt x="1070" y="1953"/>
                  </a:lnTo>
                  <a:lnTo>
                    <a:pt x="1070" y="1952"/>
                  </a:lnTo>
                  <a:lnTo>
                    <a:pt x="1070" y="1951"/>
                  </a:lnTo>
                  <a:lnTo>
                    <a:pt x="1071" y="1950"/>
                  </a:lnTo>
                  <a:lnTo>
                    <a:pt x="1071" y="1949"/>
                  </a:lnTo>
                  <a:lnTo>
                    <a:pt x="1071" y="1948"/>
                  </a:lnTo>
                  <a:lnTo>
                    <a:pt x="1071" y="1947"/>
                  </a:lnTo>
                  <a:lnTo>
                    <a:pt x="1071" y="1946"/>
                  </a:lnTo>
                  <a:lnTo>
                    <a:pt x="1071" y="1945"/>
                  </a:lnTo>
                  <a:lnTo>
                    <a:pt x="1072" y="1944"/>
                  </a:lnTo>
                  <a:lnTo>
                    <a:pt x="1072" y="1943"/>
                  </a:lnTo>
                  <a:lnTo>
                    <a:pt x="1072" y="1942"/>
                  </a:lnTo>
                  <a:lnTo>
                    <a:pt x="1072" y="1941"/>
                  </a:lnTo>
                  <a:lnTo>
                    <a:pt x="1072" y="1940"/>
                  </a:lnTo>
                  <a:lnTo>
                    <a:pt x="1072" y="1939"/>
                  </a:lnTo>
                  <a:lnTo>
                    <a:pt x="1073" y="1939"/>
                  </a:lnTo>
                  <a:lnTo>
                    <a:pt x="1073" y="1938"/>
                  </a:lnTo>
                  <a:lnTo>
                    <a:pt x="1073" y="1937"/>
                  </a:lnTo>
                  <a:lnTo>
                    <a:pt x="1073" y="1936"/>
                  </a:lnTo>
                  <a:lnTo>
                    <a:pt x="1073" y="1935"/>
                  </a:lnTo>
                  <a:lnTo>
                    <a:pt x="1073" y="1934"/>
                  </a:lnTo>
                  <a:lnTo>
                    <a:pt x="1073" y="1933"/>
                  </a:lnTo>
                  <a:lnTo>
                    <a:pt x="1074" y="1933"/>
                  </a:lnTo>
                  <a:lnTo>
                    <a:pt x="1074" y="1932"/>
                  </a:lnTo>
                  <a:lnTo>
                    <a:pt x="1074" y="1931"/>
                  </a:lnTo>
                  <a:lnTo>
                    <a:pt x="1074" y="1930"/>
                  </a:lnTo>
                  <a:lnTo>
                    <a:pt x="1074" y="1929"/>
                  </a:lnTo>
                  <a:lnTo>
                    <a:pt x="1074" y="1928"/>
                  </a:lnTo>
                  <a:lnTo>
                    <a:pt x="1075" y="1927"/>
                  </a:lnTo>
                  <a:lnTo>
                    <a:pt x="1075" y="1926"/>
                  </a:lnTo>
                  <a:lnTo>
                    <a:pt x="1075" y="1925"/>
                  </a:lnTo>
                  <a:lnTo>
                    <a:pt x="1075" y="1924"/>
                  </a:lnTo>
                  <a:lnTo>
                    <a:pt x="1075" y="1923"/>
                  </a:lnTo>
                  <a:lnTo>
                    <a:pt x="1075" y="1922"/>
                  </a:lnTo>
                  <a:lnTo>
                    <a:pt x="1076" y="1922"/>
                  </a:lnTo>
                  <a:lnTo>
                    <a:pt x="1076" y="1921"/>
                  </a:lnTo>
                  <a:lnTo>
                    <a:pt x="1076" y="1920"/>
                  </a:lnTo>
                  <a:lnTo>
                    <a:pt x="1076" y="1919"/>
                  </a:lnTo>
                  <a:lnTo>
                    <a:pt x="1076" y="1918"/>
                  </a:lnTo>
                  <a:lnTo>
                    <a:pt x="1076" y="1917"/>
                  </a:lnTo>
                  <a:lnTo>
                    <a:pt x="1076" y="1916"/>
                  </a:lnTo>
                  <a:lnTo>
                    <a:pt x="1077" y="1916"/>
                  </a:lnTo>
                  <a:lnTo>
                    <a:pt x="1077" y="1915"/>
                  </a:lnTo>
                  <a:lnTo>
                    <a:pt x="1077" y="1914"/>
                  </a:lnTo>
                  <a:lnTo>
                    <a:pt x="1077" y="1913"/>
                  </a:lnTo>
                  <a:lnTo>
                    <a:pt x="1077" y="1912"/>
                  </a:lnTo>
                  <a:lnTo>
                    <a:pt x="1077" y="1911"/>
                  </a:lnTo>
                  <a:lnTo>
                    <a:pt x="1078" y="1910"/>
                  </a:lnTo>
                  <a:lnTo>
                    <a:pt x="1078" y="1909"/>
                  </a:lnTo>
                  <a:lnTo>
                    <a:pt x="1078" y="1908"/>
                  </a:lnTo>
                  <a:lnTo>
                    <a:pt x="1078" y="1907"/>
                  </a:lnTo>
                  <a:lnTo>
                    <a:pt x="1078" y="1906"/>
                  </a:lnTo>
                  <a:lnTo>
                    <a:pt x="1078" y="1905"/>
                  </a:lnTo>
                  <a:lnTo>
                    <a:pt x="1079" y="1905"/>
                  </a:lnTo>
                  <a:lnTo>
                    <a:pt x="1079" y="1904"/>
                  </a:lnTo>
                  <a:lnTo>
                    <a:pt x="1079" y="1903"/>
                  </a:lnTo>
                  <a:lnTo>
                    <a:pt x="1079" y="1902"/>
                  </a:lnTo>
                  <a:lnTo>
                    <a:pt x="1079" y="1901"/>
                  </a:lnTo>
                  <a:lnTo>
                    <a:pt x="1079" y="1900"/>
                  </a:lnTo>
                  <a:lnTo>
                    <a:pt x="1079" y="1899"/>
                  </a:lnTo>
                  <a:lnTo>
                    <a:pt x="1080" y="1899"/>
                  </a:lnTo>
                  <a:lnTo>
                    <a:pt x="1080" y="1898"/>
                  </a:lnTo>
                  <a:lnTo>
                    <a:pt x="1080" y="1897"/>
                  </a:lnTo>
                  <a:lnTo>
                    <a:pt x="1080" y="1896"/>
                  </a:lnTo>
                  <a:lnTo>
                    <a:pt x="1080" y="1895"/>
                  </a:lnTo>
                  <a:lnTo>
                    <a:pt x="1080" y="1894"/>
                  </a:lnTo>
                  <a:lnTo>
                    <a:pt x="1081" y="1893"/>
                  </a:lnTo>
                  <a:lnTo>
                    <a:pt x="1081" y="1892"/>
                  </a:lnTo>
                  <a:lnTo>
                    <a:pt x="1081" y="1891"/>
                  </a:lnTo>
                  <a:lnTo>
                    <a:pt x="1081" y="1890"/>
                  </a:lnTo>
                  <a:lnTo>
                    <a:pt x="1081" y="1889"/>
                  </a:lnTo>
                  <a:lnTo>
                    <a:pt x="1082" y="1888"/>
                  </a:lnTo>
                  <a:lnTo>
                    <a:pt x="1082" y="1887"/>
                  </a:lnTo>
                  <a:lnTo>
                    <a:pt x="1082" y="1886"/>
                  </a:lnTo>
                  <a:lnTo>
                    <a:pt x="1082" y="1885"/>
                  </a:lnTo>
                  <a:lnTo>
                    <a:pt x="1082" y="1884"/>
                  </a:lnTo>
                  <a:lnTo>
                    <a:pt x="1082" y="1883"/>
                  </a:lnTo>
                  <a:lnTo>
                    <a:pt x="1083" y="1883"/>
                  </a:lnTo>
                  <a:lnTo>
                    <a:pt x="1083" y="1882"/>
                  </a:lnTo>
                  <a:lnTo>
                    <a:pt x="1083" y="1881"/>
                  </a:lnTo>
                  <a:lnTo>
                    <a:pt x="1083" y="1880"/>
                  </a:lnTo>
                  <a:lnTo>
                    <a:pt x="1083" y="1879"/>
                  </a:lnTo>
                  <a:lnTo>
                    <a:pt x="1083" y="1878"/>
                  </a:lnTo>
                  <a:lnTo>
                    <a:pt x="1083" y="1877"/>
                  </a:lnTo>
                  <a:lnTo>
                    <a:pt x="1084" y="1877"/>
                  </a:lnTo>
                  <a:lnTo>
                    <a:pt x="1084" y="1876"/>
                  </a:lnTo>
                  <a:lnTo>
                    <a:pt x="1084" y="1875"/>
                  </a:lnTo>
                  <a:lnTo>
                    <a:pt x="1084" y="1874"/>
                  </a:lnTo>
                  <a:lnTo>
                    <a:pt x="1084" y="1873"/>
                  </a:lnTo>
                  <a:lnTo>
                    <a:pt x="1084" y="1872"/>
                  </a:lnTo>
                  <a:lnTo>
                    <a:pt x="1085" y="1871"/>
                  </a:lnTo>
                  <a:lnTo>
                    <a:pt x="1085" y="1870"/>
                  </a:lnTo>
                  <a:lnTo>
                    <a:pt x="1085" y="1869"/>
                  </a:lnTo>
                  <a:lnTo>
                    <a:pt x="1085" y="1868"/>
                  </a:lnTo>
                  <a:lnTo>
                    <a:pt x="1085" y="1867"/>
                  </a:lnTo>
                  <a:lnTo>
                    <a:pt x="1086" y="1866"/>
                  </a:lnTo>
                  <a:lnTo>
                    <a:pt x="1086" y="1865"/>
                  </a:lnTo>
                  <a:lnTo>
                    <a:pt x="1086" y="1864"/>
                  </a:lnTo>
                  <a:lnTo>
                    <a:pt x="1086" y="1863"/>
                  </a:lnTo>
                  <a:lnTo>
                    <a:pt x="1086" y="1862"/>
                  </a:lnTo>
                  <a:lnTo>
                    <a:pt x="1086" y="1861"/>
                  </a:lnTo>
                  <a:lnTo>
                    <a:pt x="1087" y="1861"/>
                  </a:lnTo>
                  <a:lnTo>
                    <a:pt x="1087" y="1860"/>
                  </a:lnTo>
                  <a:lnTo>
                    <a:pt x="1087" y="1859"/>
                  </a:lnTo>
                  <a:lnTo>
                    <a:pt x="1087" y="1858"/>
                  </a:lnTo>
                  <a:lnTo>
                    <a:pt x="1087" y="1857"/>
                  </a:lnTo>
                  <a:lnTo>
                    <a:pt x="1087" y="1856"/>
                  </a:lnTo>
                  <a:lnTo>
                    <a:pt x="1087" y="1855"/>
                  </a:lnTo>
                  <a:lnTo>
                    <a:pt x="1088" y="1855"/>
                  </a:lnTo>
                  <a:lnTo>
                    <a:pt x="1088" y="1854"/>
                  </a:lnTo>
                  <a:lnTo>
                    <a:pt x="1088" y="1853"/>
                  </a:lnTo>
                  <a:lnTo>
                    <a:pt x="1088" y="1852"/>
                  </a:lnTo>
                  <a:lnTo>
                    <a:pt x="1088" y="1851"/>
                  </a:lnTo>
                  <a:lnTo>
                    <a:pt x="1088" y="1850"/>
                  </a:lnTo>
                  <a:lnTo>
                    <a:pt x="1089" y="1849"/>
                  </a:lnTo>
                  <a:lnTo>
                    <a:pt x="1089" y="1848"/>
                  </a:lnTo>
                  <a:lnTo>
                    <a:pt x="1089" y="1847"/>
                  </a:lnTo>
                  <a:lnTo>
                    <a:pt x="1089" y="1846"/>
                  </a:lnTo>
                  <a:lnTo>
                    <a:pt x="1089" y="1845"/>
                  </a:lnTo>
                  <a:lnTo>
                    <a:pt x="1090" y="1844"/>
                  </a:lnTo>
                  <a:lnTo>
                    <a:pt x="1090" y="1843"/>
                  </a:lnTo>
                  <a:lnTo>
                    <a:pt x="1090" y="1842"/>
                  </a:lnTo>
                  <a:lnTo>
                    <a:pt x="1090" y="1841"/>
                  </a:lnTo>
                  <a:lnTo>
                    <a:pt x="1090" y="1840"/>
                  </a:lnTo>
                  <a:lnTo>
                    <a:pt x="1090" y="1839"/>
                  </a:lnTo>
                  <a:lnTo>
                    <a:pt x="1091" y="1839"/>
                  </a:lnTo>
                  <a:lnTo>
                    <a:pt x="1091" y="1838"/>
                  </a:lnTo>
                  <a:lnTo>
                    <a:pt x="1091" y="1837"/>
                  </a:lnTo>
                  <a:lnTo>
                    <a:pt x="1091" y="1836"/>
                  </a:lnTo>
                  <a:lnTo>
                    <a:pt x="1091" y="1835"/>
                  </a:lnTo>
                  <a:lnTo>
                    <a:pt x="1091" y="1834"/>
                  </a:lnTo>
                  <a:lnTo>
                    <a:pt x="1092" y="1833"/>
                  </a:lnTo>
                  <a:lnTo>
                    <a:pt x="1092" y="1832"/>
                  </a:lnTo>
                  <a:lnTo>
                    <a:pt x="1092" y="1831"/>
                  </a:lnTo>
                  <a:lnTo>
                    <a:pt x="1092" y="1830"/>
                  </a:lnTo>
                  <a:lnTo>
                    <a:pt x="1092" y="1829"/>
                  </a:lnTo>
                  <a:lnTo>
                    <a:pt x="1093" y="1828"/>
                  </a:lnTo>
                  <a:lnTo>
                    <a:pt x="1093" y="1827"/>
                  </a:lnTo>
                  <a:lnTo>
                    <a:pt x="1093" y="1826"/>
                  </a:lnTo>
                  <a:lnTo>
                    <a:pt x="1093" y="1825"/>
                  </a:lnTo>
                  <a:lnTo>
                    <a:pt x="1094" y="1823"/>
                  </a:lnTo>
                  <a:lnTo>
                    <a:pt x="1094" y="1822"/>
                  </a:lnTo>
                  <a:lnTo>
                    <a:pt x="1094" y="1821"/>
                  </a:lnTo>
                  <a:lnTo>
                    <a:pt x="1094" y="1820"/>
                  </a:lnTo>
                  <a:lnTo>
                    <a:pt x="1094" y="1819"/>
                  </a:lnTo>
                  <a:lnTo>
                    <a:pt x="1095" y="1818"/>
                  </a:lnTo>
                  <a:lnTo>
                    <a:pt x="1095" y="1817"/>
                  </a:lnTo>
                  <a:lnTo>
                    <a:pt x="1095" y="1816"/>
                  </a:lnTo>
                  <a:lnTo>
                    <a:pt x="1095" y="1814"/>
                  </a:lnTo>
                  <a:lnTo>
                    <a:pt x="1096" y="1813"/>
                  </a:lnTo>
                  <a:lnTo>
                    <a:pt x="1096" y="1812"/>
                  </a:lnTo>
                  <a:lnTo>
                    <a:pt x="1096" y="1811"/>
                  </a:lnTo>
                  <a:lnTo>
                    <a:pt x="1096" y="1809"/>
                  </a:lnTo>
                  <a:lnTo>
                    <a:pt x="1097" y="1808"/>
                  </a:lnTo>
                  <a:lnTo>
                    <a:pt x="1097" y="1807"/>
                  </a:lnTo>
                  <a:lnTo>
                    <a:pt x="1097" y="1806"/>
                  </a:lnTo>
                  <a:lnTo>
                    <a:pt x="1097" y="1805"/>
                  </a:lnTo>
                  <a:lnTo>
                    <a:pt x="1098" y="1803"/>
                  </a:lnTo>
                  <a:lnTo>
                    <a:pt x="1098" y="1802"/>
                  </a:lnTo>
                  <a:lnTo>
                    <a:pt x="1098" y="1801"/>
                  </a:lnTo>
                  <a:lnTo>
                    <a:pt x="1098" y="1800"/>
                  </a:lnTo>
                  <a:lnTo>
                    <a:pt x="1099" y="1799"/>
                  </a:lnTo>
                  <a:lnTo>
                    <a:pt x="1099" y="1798"/>
                  </a:lnTo>
                  <a:lnTo>
                    <a:pt x="1099" y="1796"/>
                  </a:lnTo>
                  <a:lnTo>
                    <a:pt x="1099" y="1795"/>
                  </a:lnTo>
                  <a:lnTo>
                    <a:pt x="1100" y="1794"/>
                  </a:lnTo>
                  <a:lnTo>
                    <a:pt x="1100" y="1793"/>
                  </a:lnTo>
                  <a:lnTo>
                    <a:pt x="1100" y="1792"/>
                  </a:lnTo>
                  <a:lnTo>
                    <a:pt x="1100" y="1791"/>
                  </a:lnTo>
                  <a:lnTo>
                    <a:pt x="1101" y="1790"/>
                  </a:lnTo>
                  <a:lnTo>
                    <a:pt x="1101" y="1789"/>
                  </a:lnTo>
                  <a:lnTo>
                    <a:pt x="1101" y="1788"/>
                  </a:lnTo>
                  <a:lnTo>
                    <a:pt x="1101" y="1787"/>
                  </a:lnTo>
                  <a:lnTo>
                    <a:pt x="1102" y="1786"/>
                  </a:lnTo>
                  <a:lnTo>
                    <a:pt x="1102" y="1785"/>
                  </a:lnTo>
                  <a:lnTo>
                    <a:pt x="1102" y="1784"/>
                  </a:lnTo>
                  <a:lnTo>
                    <a:pt x="1102" y="1783"/>
                  </a:lnTo>
                  <a:lnTo>
                    <a:pt x="1103" y="1782"/>
                  </a:lnTo>
                  <a:lnTo>
                    <a:pt x="1103" y="1781"/>
                  </a:lnTo>
                  <a:lnTo>
                    <a:pt x="1103" y="1780"/>
                  </a:lnTo>
                  <a:lnTo>
                    <a:pt x="1103" y="1779"/>
                  </a:lnTo>
                  <a:lnTo>
                    <a:pt x="1104" y="1778"/>
                  </a:lnTo>
                  <a:lnTo>
                    <a:pt x="1104" y="1777"/>
                  </a:lnTo>
                  <a:lnTo>
                    <a:pt x="1104" y="1776"/>
                  </a:lnTo>
                  <a:lnTo>
                    <a:pt x="1104" y="1775"/>
                  </a:lnTo>
                  <a:lnTo>
                    <a:pt x="1105" y="1774"/>
                  </a:lnTo>
                  <a:lnTo>
                    <a:pt x="1105" y="1773"/>
                  </a:lnTo>
                  <a:lnTo>
                    <a:pt x="1105" y="1772"/>
                  </a:lnTo>
                  <a:lnTo>
                    <a:pt x="1106" y="1771"/>
                  </a:lnTo>
                  <a:lnTo>
                    <a:pt x="1106" y="1770"/>
                  </a:lnTo>
                  <a:lnTo>
                    <a:pt x="1106" y="1769"/>
                  </a:lnTo>
                  <a:lnTo>
                    <a:pt x="1106" y="1768"/>
                  </a:lnTo>
                  <a:lnTo>
                    <a:pt x="1107" y="1767"/>
                  </a:lnTo>
                  <a:lnTo>
                    <a:pt x="1107" y="1766"/>
                  </a:lnTo>
                  <a:lnTo>
                    <a:pt x="1107" y="1765"/>
                  </a:lnTo>
                  <a:lnTo>
                    <a:pt x="1108" y="1765"/>
                  </a:lnTo>
                  <a:lnTo>
                    <a:pt x="1108" y="1764"/>
                  </a:lnTo>
                  <a:lnTo>
                    <a:pt x="1108" y="1763"/>
                  </a:lnTo>
                  <a:lnTo>
                    <a:pt x="1108" y="1762"/>
                  </a:lnTo>
                  <a:lnTo>
                    <a:pt x="1109" y="1762"/>
                  </a:lnTo>
                  <a:lnTo>
                    <a:pt x="1109" y="1761"/>
                  </a:lnTo>
                  <a:lnTo>
                    <a:pt x="1109" y="1760"/>
                  </a:lnTo>
                  <a:lnTo>
                    <a:pt x="1110" y="1759"/>
                  </a:lnTo>
                  <a:lnTo>
                    <a:pt x="1110" y="1758"/>
                  </a:lnTo>
                  <a:lnTo>
                    <a:pt x="1111" y="1757"/>
                  </a:lnTo>
                  <a:lnTo>
                    <a:pt x="1111" y="1756"/>
                  </a:lnTo>
                  <a:lnTo>
                    <a:pt x="1112" y="1755"/>
                  </a:lnTo>
                  <a:lnTo>
                    <a:pt x="1112" y="1754"/>
                  </a:lnTo>
                  <a:lnTo>
                    <a:pt x="1113" y="1753"/>
                  </a:lnTo>
                  <a:lnTo>
                    <a:pt x="1113" y="1752"/>
                  </a:lnTo>
                  <a:lnTo>
                    <a:pt x="1114" y="1752"/>
                  </a:lnTo>
                  <a:lnTo>
                    <a:pt x="1114" y="1751"/>
                  </a:lnTo>
                  <a:lnTo>
                    <a:pt x="1115" y="1750"/>
                  </a:lnTo>
                  <a:lnTo>
                    <a:pt x="1115" y="1749"/>
                  </a:lnTo>
                  <a:lnTo>
                    <a:pt x="1116" y="1749"/>
                  </a:lnTo>
                  <a:lnTo>
                    <a:pt x="1116" y="1748"/>
                  </a:lnTo>
                  <a:lnTo>
                    <a:pt x="1117" y="1748"/>
                  </a:lnTo>
                  <a:lnTo>
                    <a:pt x="1117" y="1747"/>
                  </a:lnTo>
                  <a:lnTo>
                    <a:pt x="1118" y="1747"/>
                  </a:lnTo>
                  <a:lnTo>
                    <a:pt x="1119" y="1747"/>
                  </a:lnTo>
                  <a:lnTo>
                    <a:pt x="1120" y="1746"/>
                  </a:lnTo>
                  <a:lnTo>
                    <a:pt x="1121" y="1746"/>
                  </a:lnTo>
                  <a:lnTo>
                    <a:pt x="1121" y="1747"/>
                  </a:lnTo>
                  <a:lnTo>
                    <a:pt x="1122" y="1747"/>
                  </a:lnTo>
                  <a:lnTo>
                    <a:pt x="1123" y="1747"/>
                  </a:lnTo>
                  <a:lnTo>
                    <a:pt x="1123" y="1748"/>
                  </a:lnTo>
                  <a:lnTo>
                    <a:pt x="1124" y="1748"/>
                  </a:lnTo>
                  <a:lnTo>
                    <a:pt x="1124" y="1749"/>
                  </a:lnTo>
                  <a:lnTo>
                    <a:pt x="1125" y="1749"/>
                  </a:lnTo>
                  <a:lnTo>
                    <a:pt x="1125" y="1750"/>
                  </a:lnTo>
                  <a:lnTo>
                    <a:pt x="1126" y="1750"/>
                  </a:lnTo>
                  <a:lnTo>
                    <a:pt x="1126" y="1751"/>
                  </a:lnTo>
                  <a:lnTo>
                    <a:pt x="1127" y="1751"/>
                  </a:lnTo>
                  <a:lnTo>
                    <a:pt x="1127" y="1752"/>
                  </a:lnTo>
                  <a:lnTo>
                    <a:pt x="1128" y="1753"/>
                  </a:lnTo>
                  <a:lnTo>
                    <a:pt x="1128" y="1754"/>
                  </a:lnTo>
                  <a:lnTo>
                    <a:pt x="1129" y="1754"/>
                  </a:lnTo>
                  <a:lnTo>
                    <a:pt x="1129" y="1755"/>
                  </a:lnTo>
                  <a:lnTo>
                    <a:pt x="1129" y="1756"/>
                  </a:lnTo>
                  <a:lnTo>
                    <a:pt x="1130" y="1756"/>
                  </a:lnTo>
                  <a:lnTo>
                    <a:pt x="1130" y="1757"/>
                  </a:lnTo>
                  <a:lnTo>
                    <a:pt x="1130" y="1758"/>
                  </a:lnTo>
                  <a:lnTo>
                    <a:pt x="1131" y="1758"/>
                  </a:lnTo>
                  <a:lnTo>
                    <a:pt x="1131" y="1759"/>
                  </a:lnTo>
                  <a:lnTo>
                    <a:pt x="1131" y="1760"/>
                  </a:lnTo>
                  <a:lnTo>
                    <a:pt x="1132" y="1761"/>
                  </a:lnTo>
                  <a:lnTo>
                    <a:pt x="1132" y="1762"/>
                  </a:lnTo>
                  <a:lnTo>
                    <a:pt x="1132" y="1763"/>
                  </a:lnTo>
                  <a:lnTo>
                    <a:pt x="1133" y="1763"/>
                  </a:lnTo>
                  <a:lnTo>
                    <a:pt x="1133" y="1764"/>
                  </a:lnTo>
                  <a:lnTo>
                    <a:pt x="1133" y="1765"/>
                  </a:lnTo>
                  <a:lnTo>
                    <a:pt x="1134" y="1766"/>
                  </a:lnTo>
                  <a:lnTo>
                    <a:pt x="1134" y="1767"/>
                  </a:lnTo>
                  <a:lnTo>
                    <a:pt x="1134" y="1768"/>
                  </a:lnTo>
                  <a:lnTo>
                    <a:pt x="1135" y="1769"/>
                  </a:lnTo>
                  <a:lnTo>
                    <a:pt x="1135" y="1770"/>
                  </a:lnTo>
                  <a:lnTo>
                    <a:pt x="1135" y="1771"/>
                  </a:lnTo>
                  <a:lnTo>
                    <a:pt x="1136" y="1772"/>
                  </a:lnTo>
                  <a:lnTo>
                    <a:pt x="1136" y="1773"/>
                  </a:lnTo>
                  <a:lnTo>
                    <a:pt x="1136" y="1774"/>
                  </a:lnTo>
                  <a:lnTo>
                    <a:pt x="1137" y="1775"/>
                  </a:lnTo>
                  <a:lnTo>
                    <a:pt x="1137" y="1776"/>
                  </a:lnTo>
                  <a:lnTo>
                    <a:pt x="1137" y="1777"/>
                  </a:lnTo>
                  <a:lnTo>
                    <a:pt x="1137" y="1778"/>
                  </a:lnTo>
                  <a:lnTo>
                    <a:pt x="1138" y="1779"/>
                  </a:lnTo>
                  <a:lnTo>
                    <a:pt x="1138" y="1780"/>
                  </a:lnTo>
                  <a:lnTo>
                    <a:pt x="1138" y="1781"/>
                  </a:lnTo>
                  <a:lnTo>
                    <a:pt x="1139" y="1782"/>
                  </a:lnTo>
                  <a:lnTo>
                    <a:pt x="1139" y="1783"/>
                  </a:lnTo>
                  <a:lnTo>
                    <a:pt x="1139" y="1784"/>
                  </a:lnTo>
                  <a:lnTo>
                    <a:pt x="1140" y="1785"/>
                  </a:lnTo>
                  <a:lnTo>
                    <a:pt x="1140" y="1786"/>
                  </a:lnTo>
                  <a:lnTo>
                    <a:pt x="1140" y="1787"/>
                  </a:lnTo>
                  <a:lnTo>
                    <a:pt x="1140" y="1788"/>
                  </a:lnTo>
                  <a:lnTo>
                    <a:pt x="1141" y="1789"/>
                  </a:lnTo>
                  <a:lnTo>
                    <a:pt x="1141" y="1790"/>
                  </a:lnTo>
                  <a:lnTo>
                    <a:pt x="1141" y="1791"/>
                  </a:lnTo>
                  <a:lnTo>
                    <a:pt x="1141" y="1792"/>
                  </a:lnTo>
                  <a:lnTo>
                    <a:pt x="1142" y="1793"/>
                  </a:lnTo>
                  <a:lnTo>
                    <a:pt x="1142" y="1794"/>
                  </a:lnTo>
                  <a:lnTo>
                    <a:pt x="1142" y="1796"/>
                  </a:lnTo>
                  <a:lnTo>
                    <a:pt x="1143" y="1797"/>
                  </a:lnTo>
                  <a:lnTo>
                    <a:pt x="1143" y="1798"/>
                  </a:lnTo>
                  <a:lnTo>
                    <a:pt x="1143" y="1799"/>
                  </a:lnTo>
                  <a:lnTo>
                    <a:pt x="1143" y="1800"/>
                  </a:lnTo>
                  <a:lnTo>
                    <a:pt x="1144" y="1801"/>
                  </a:lnTo>
                  <a:lnTo>
                    <a:pt x="1144" y="1802"/>
                  </a:lnTo>
                  <a:lnTo>
                    <a:pt x="1144" y="1803"/>
                  </a:lnTo>
                  <a:lnTo>
                    <a:pt x="1144" y="1804"/>
                  </a:lnTo>
                  <a:lnTo>
                    <a:pt x="1145" y="1806"/>
                  </a:lnTo>
                  <a:lnTo>
                    <a:pt x="1145" y="1807"/>
                  </a:lnTo>
                  <a:lnTo>
                    <a:pt x="1145" y="1808"/>
                  </a:lnTo>
                  <a:lnTo>
                    <a:pt x="1146" y="1809"/>
                  </a:lnTo>
                  <a:lnTo>
                    <a:pt x="1146" y="1810"/>
                  </a:lnTo>
                  <a:lnTo>
                    <a:pt x="1146" y="1811"/>
                  </a:lnTo>
                  <a:lnTo>
                    <a:pt x="1146" y="1813"/>
                  </a:lnTo>
                  <a:lnTo>
                    <a:pt x="1147" y="1814"/>
                  </a:lnTo>
                  <a:lnTo>
                    <a:pt x="1147" y="1815"/>
                  </a:lnTo>
                  <a:lnTo>
                    <a:pt x="1147" y="1816"/>
                  </a:lnTo>
                  <a:lnTo>
                    <a:pt x="1147" y="1817"/>
                  </a:lnTo>
                  <a:lnTo>
                    <a:pt x="1148" y="1818"/>
                  </a:lnTo>
                  <a:lnTo>
                    <a:pt x="1148" y="1820"/>
                  </a:lnTo>
                  <a:lnTo>
                    <a:pt x="1148" y="1821"/>
                  </a:lnTo>
                  <a:lnTo>
                    <a:pt x="1148" y="1822"/>
                  </a:lnTo>
                  <a:lnTo>
                    <a:pt x="1149" y="1823"/>
                  </a:lnTo>
                  <a:lnTo>
                    <a:pt x="1149" y="1824"/>
                  </a:lnTo>
                  <a:lnTo>
                    <a:pt x="1149" y="1826"/>
                  </a:lnTo>
                  <a:lnTo>
                    <a:pt x="1150" y="1827"/>
                  </a:lnTo>
                  <a:lnTo>
                    <a:pt x="1150" y="1828"/>
                  </a:lnTo>
                  <a:lnTo>
                    <a:pt x="1150" y="1829"/>
                  </a:lnTo>
                  <a:lnTo>
                    <a:pt x="1150" y="1830"/>
                  </a:lnTo>
                  <a:lnTo>
                    <a:pt x="1151" y="1832"/>
                  </a:lnTo>
                  <a:lnTo>
                    <a:pt x="1151" y="1833"/>
                  </a:lnTo>
                  <a:lnTo>
                    <a:pt x="1151" y="1834"/>
                  </a:lnTo>
                  <a:lnTo>
                    <a:pt x="1151" y="1835"/>
                  </a:lnTo>
                  <a:lnTo>
                    <a:pt x="1152" y="1837"/>
                  </a:lnTo>
                  <a:lnTo>
                    <a:pt x="1152" y="1838"/>
                  </a:lnTo>
                  <a:lnTo>
                    <a:pt x="1152" y="1839"/>
                  </a:lnTo>
                  <a:lnTo>
                    <a:pt x="1152" y="1840"/>
                  </a:lnTo>
                  <a:lnTo>
                    <a:pt x="1153" y="1842"/>
                  </a:lnTo>
                  <a:lnTo>
                    <a:pt x="1153" y="1843"/>
                  </a:lnTo>
                  <a:lnTo>
                    <a:pt x="1153" y="1844"/>
                  </a:lnTo>
                  <a:lnTo>
                    <a:pt x="1154" y="1845"/>
                  </a:lnTo>
                  <a:lnTo>
                    <a:pt x="1154" y="1847"/>
                  </a:lnTo>
                  <a:lnTo>
                    <a:pt x="1154" y="1848"/>
                  </a:lnTo>
                  <a:lnTo>
                    <a:pt x="1154" y="1849"/>
                  </a:lnTo>
                  <a:lnTo>
                    <a:pt x="1155" y="1850"/>
                  </a:lnTo>
                  <a:lnTo>
                    <a:pt x="1155" y="1852"/>
                  </a:lnTo>
                  <a:lnTo>
                    <a:pt x="1155" y="1853"/>
                  </a:lnTo>
                  <a:lnTo>
                    <a:pt x="1155" y="1854"/>
                  </a:lnTo>
                  <a:lnTo>
                    <a:pt x="1156" y="1855"/>
                  </a:lnTo>
                  <a:lnTo>
                    <a:pt x="1156" y="1857"/>
                  </a:lnTo>
                  <a:lnTo>
                    <a:pt x="1156" y="1858"/>
                  </a:lnTo>
                  <a:lnTo>
                    <a:pt x="1156" y="1859"/>
                  </a:lnTo>
                  <a:lnTo>
                    <a:pt x="1157" y="1861"/>
                  </a:lnTo>
                  <a:lnTo>
                    <a:pt x="1157" y="1862"/>
                  </a:lnTo>
                  <a:lnTo>
                    <a:pt x="1157" y="1863"/>
                  </a:lnTo>
                  <a:lnTo>
                    <a:pt x="1158" y="1865"/>
                  </a:lnTo>
                  <a:lnTo>
                    <a:pt x="1158" y="1866"/>
                  </a:lnTo>
                  <a:lnTo>
                    <a:pt x="1158" y="1867"/>
                  </a:lnTo>
                  <a:lnTo>
                    <a:pt x="1158" y="1868"/>
                  </a:lnTo>
                  <a:lnTo>
                    <a:pt x="1159" y="1870"/>
                  </a:lnTo>
                  <a:lnTo>
                    <a:pt x="1159" y="1871"/>
                  </a:lnTo>
                  <a:lnTo>
                    <a:pt x="1159" y="1872"/>
                  </a:lnTo>
                  <a:lnTo>
                    <a:pt x="1159" y="1874"/>
                  </a:lnTo>
                  <a:lnTo>
                    <a:pt x="1160" y="1875"/>
                  </a:lnTo>
                  <a:lnTo>
                    <a:pt x="1160" y="1876"/>
                  </a:lnTo>
                  <a:lnTo>
                    <a:pt x="1160" y="1878"/>
                  </a:lnTo>
                  <a:lnTo>
                    <a:pt x="1161" y="1879"/>
                  </a:lnTo>
                  <a:lnTo>
                    <a:pt x="1161" y="1880"/>
                  </a:lnTo>
                  <a:lnTo>
                    <a:pt x="1161" y="1882"/>
                  </a:lnTo>
                  <a:lnTo>
                    <a:pt x="1161" y="1883"/>
                  </a:lnTo>
                  <a:lnTo>
                    <a:pt x="1162" y="1884"/>
                  </a:lnTo>
                  <a:lnTo>
                    <a:pt x="1162" y="1886"/>
                  </a:lnTo>
                  <a:lnTo>
                    <a:pt x="1162" y="1887"/>
                  </a:lnTo>
                  <a:lnTo>
                    <a:pt x="1162" y="1889"/>
                  </a:lnTo>
                  <a:lnTo>
                    <a:pt x="1163" y="1890"/>
                  </a:lnTo>
                  <a:lnTo>
                    <a:pt x="1163" y="1891"/>
                  </a:lnTo>
                  <a:lnTo>
                    <a:pt x="1163" y="1893"/>
                  </a:lnTo>
                  <a:lnTo>
                    <a:pt x="1163" y="1894"/>
                  </a:lnTo>
                  <a:lnTo>
                    <a:pt x="1164" y="1895"/>
                  </a:lnTo>
                  <a:lnTo>
                    <a:pt x="1164" y="1897"/>
                  </a:lnTo>
                  <a:lnTo>
                    <a:pt x="1164" y="1898"/>
                  </a:lnTo>
                  <a:lnTo>
                    <a:pt x="1164" y="1900"/>
                  </a:lnTo>
                  <a:lnTo>
                    <a:pt x="1165" y="1901"/>
                  </a:lnTo>
                  <a:lnTo>
                    <a:pt x="1165" y="1902"/>
                  </a:lnTo>
                  <a:lnTo>
                    <a:pt x="1165" y="1904"/>
                  </a:lnTo>
                  <a:lnTo>
                    <a:pt x="1166" y="1905"/>
                  </a:lnTo>
                  <a:lnTo>
                    <a:pt x="1166" y="1907"/>
                  </a:lnTo>
                  <a:lnTo>
                    <a:pt x="1166" y="1908"/>
                  </a:lnTo>
                  <a:lnTo>
                    <a:pt x="1166" y="1910"/>
                  </a:lnTo>
                  <a:lnTo>
                    <a:pt x="1167" y="1911"/>
                  </a:lnTo>
                  <a:lnTo>
                    <a:pt x="1167" y="1912"/>
                  </a:lnTo>
                  <a:lnTo>
                    <a:pt x="1167" y="1914"/>
                  </a:lnTo>
                  <a:lnTo>
                    <a:pt x="1167" y="1915"/>
                  </a:lnTo>
                  <a:lnTo>
                    <a:pt x="1168" y="1917"/>
                  </a:lnTo>
                  <a:lnTo>
                    <a:pt x="1168" y="1918"/>
                  </a:lnTo>
                  <a:lnTo>
                    <a:pt x="1168" y="1920"/>
                  </a:lnTo>
                  <a:lnTo>
                    <a:pt x="1169" y="1921"/>
                  </a:lnTo>
                  <a:lnTo>
                    <a:pt x="1169" y="1923"/>
                  </a:lnTo>
                  <a:lnTo>
                    <a:pt x="1169" y="1924"/>
                  </a:lnTo>
                  <a:lnTo>
                    <a:pt x="1169" y="1926"/>
                  </a:lnTo>
                  <a:lnTo>
                    <a:pt x="1170" y="1927"/>
                  </a:lnTo>
                  <a:lnTo>
                    <a:pt x="1170" y="1929"/>
                  </a:lnTo>
                  <a:lnTo>
                    <a:pt x="1170" y="1930"/>
                  </a:lnTo>
                  <a:lnTo>
                    <a:pt x="1171" y="1932"/>
                  </a:lnTo>
                  <a:lnTo>
                    <a:pt x="1171" y="1933"/>
                  </a:lnTo>
                  <a:lnTo>
                    <a:pt x="1171" y="1935"/>
                  </a:lnTo>
                  <a:lnTo>
                    <a:pt x="1171" y="1936"/>
                  </a:lnTo>
                  <a:lnTo>
                    <a:pt x="1172" y="1938"/>
                  </a:lnTo>
                  <a:lnTo>
                    <a:pt x="1172" y="1939"/>
                  </a:lnTo>
                  <a:lnTo>
                    <a:pt x="1172" y="1941"/>
                  </a:lnTo>
                  <a:lnTo>
                    <a:pt x="1173" y="1942"/>
                  </a:lnTo>
                  <a:lnTo>
                    <a:pt x="1173" y="1944"/>
                  </a:lnTo>
                  <a:lnTo>
                    <a:pt x="1173" y="1946"/>
                  </a:lnTo>
                  <a:lnTo>
                    <a:pt x="1173" y="1947"/>
                  </a:lnTo>
                  <a:lnTo>
                    <a:pt x="1174" y="1949"/>
                  </a:lnTo>
                  <a:lnTo>
                    <a:pt x="1174" y="1950"/>
                  </a:lnTo>
                  <a:lnTo>
                    <a:pt x="1174" y="1952"/>
                  </a:lnTo>
                  <a:lnTo>
                    <a:pt x="1175" y="1954"/>
                  </a:lnTo>
                  <a:lnTo>
                    <a:pt x="1175" y="1955"/>
                  </a:lnTo>
                  <a:lnTo>
                    <a:pt x="1175" y="1957"/>
                  </a:lnTo>
                  <a:lnTo>
                    <a:pt x="1175" y="1958"/>
                  </a:lnTo>
                  <a:lnTo>
                    <a:pt x="1176" y="1960"/>
                  </a:lnTo>
                  <a:lnTo>
                    <a:pt x="1176" y="1962"/>
                  </a:lnTo>
                  <a:lnTo>
                    <a:pt x="1176" y="1964"/>
                  </a:lnTo>
                  <a:lnTo>
                    <a:pt x="1177" y="1965"/>
                  </a:lnTo>
                  <a:lnTo>
                    <a:pt x="1177" y="1967"/>
                  </a:lnTo>
                  <a:lnTo>
                    <a:pt x="1177" y="1969"/>
                  </a:lnTo>
                  <a:lnTo>
                    <a:pt x="1178" y="1970"/>
                  </a:lnTo>
                  <a:lnTo>
                    <a:pt x="1178" y="1972"/>
                  </a:lnTo>
                  <a:lnTo>
                    <a:pt x="1178" y="1974"/>
                  </a:lnTo>
                  <a:lnTo>
                    <a:pt x="1178" y="1975"/>
                  </a:lnTo>
                  <a:lnTo>
                    <a:pt x="1179" y="1977"/>
                  </a:lnTo>
                  <a:lnTo>
                    <a:pt x="1179" y="1979"/>
                  </a:lnTo>
                  <a:lnTo>
                    <a:pt x="1179" y="1980"/>
                  </a:lnTo>
                  <a:lnTo>
                    <a:pt x="1180" y="1982"/>
                  </a:lnTo>
                  <a:lnTo>
                    <a:pt x="1180" y="1984"/>
                  </a:lnTo>
                  <a:lnTo>
                    <a:pt x="1180" y="1985"/>
                  </a:lnTo>
                  <a:lnTo>
                    <a:pt x="1180" y="1987"/>
                  </a:lnTo>
                  <a:lnTo>
                    <a:pt x="1181" y="1989"/>
                  </a:lnTo>
                  <a:lnTo>
                    <a:pt x="1181" y="1990"/>
                  </a:lnTo>
                  <a:lnTo>
                    <a:pt x="1181" y="1992"/>
                  </a:lnTo>
                  <a:lnTo>
                    <a:pt x="1182" y="1994"/>
                  </a:lnTo>
                  <a:lnTo>
                    <a:pt x="1182" y="1995"/>
                  </a:lnTo>
                  <a:lnTo>
                    <a:pt x="1182" y="1997"/>
                  </a:lnTo>
                  <a:lnTo>
                    <a:pt x="1182" y="1998"/>
                  </a:lnTo>
                  <a:lnTo>
                    <a:pt x="1183" y="2000"/>
                  </a:lnTo>
                  <a:lnTo>
                    <a:pt x="1183" y="2001"/>
                  </a:lnTo>
                  <a:lnTo>
                    <a:pt x="1183" y="2003"/>
                  </a:lnTo>
                  <a:lnTo>
                    <a:pt x="1184" y="2004"/>
                  </a:lnTo>
                  <a:lnTo>
                    <a:pt x="1184" y="2006"/>
                  </a:lnTo>
                  <a:lnTo>
                    <a:pt x="1184" y="2007"/>
                  </a:lnTo>
                  <a:lnTo>
                    <a:pt x="1184" y="2008"/>
                  </a:lnTo>
                  <a:lnTo>
                    <a:pt x="1185" y="2010"/>
                  </a:lnTo>
                  <a:lnTo>
                    <a:pt x="1185" y="2011"/>
                  </a:lnTo>
                  <a:lnTo>
                    <a:pt x="1185" y="2012"/>
                  </a:lnTo>
                  <a:lnTo>
                    <a:pt x="1186" y="2014"/>
                  </a:lnTo>
                  <a:lnTo>
                    <a:pt x="1186" y="2015"/>
                  </a:lnTo>
                  <a:lnTo>
                    <a:pt x="1186" y="2016"/>
                  </a:lnTo>
                  <a:lnTo>
                    <a:pt x="1186" y="2017"/>
                  </a:lnTo>
                  <a:lnTo>
                    <a:pt x="1187" y="2019"/>
                  </a:lnTo>
                  <a:lnTo>
                    <a:pt x="1187" y="2020"/>
                  </a:lnTo>
                  <a:lnTo>
                    <a:pt x="1187" y="2021"/>
                  </a:lnTo>
                  <a:lnTo>
                    <a:pt x="1188" y="2022"/>
                  </a:lnTo>
                  <a:lnTo>
                    <a:pt x="1188" y="2024"/>
                  </a:lnTo>
                  <a:lnTo>
                    <a:pt x="1188" y="2025"/>
                  </a:lnTo>
                  <a:lnTo>
                    <a:pt x="1188" y="2026"/>
                  </a:lnTo>
                  <a:lnTo>
                    <a:pt x="1189" y="2027"/>
                  </a:lnTo>
                  <a:lnTo>
                    <a:pt x="1189" y="2029"/>
                  </a:lnTo>
                  <a:lnTo>
                    <a:pt x="1189" y="2030"/>
                  </a:lnTo>
                  <a:lnTo>
                    <a:pt x="1190" y="2031"/>
                  </a:lnTo>
                  <a:lnTo>
                    <a:pt x="1190" y="2033"/>
                  </a:lnTo>
                  <a:lnTo>
                    <a:pt x="1190" y="2034"/>
                  </a:lnTo>
                  <a:lnTo>
                    <a:pt x="1190" y="2035"/>
                  </a:lnTo>
                  <a:lnTo>
                    <a:pt x="1191" y="2036"/>
                  </a:lnTo>
                  <a:lnTo>
                    <a:pt x="1191" y="2038"/>
                  </a:lnTo>
                  <a:lnTo>
                    <a:pt x="1191" y="2039"/>
                  </a:lnTo>
                  <a:lnTo>
                    <a:pt x="1192" y="2040"/>
                  </a:lnTo>
                  <a:lnTo>
                    <a:pt x="1192" y="2041"/>
                  </a:lnTo>
                  <a:lnTo>
                    <a:pt x="1192" y="2043"/>
                  </a:lnTo>
                  <a:lnTo>
                    <a:pt x="1193" y="2044"/>
                  </a:lnTo>
                  <a:lnTo>
                    <a:pt x="1193" y="2045"/>
                  </a:lnTo>
                  <a:lnTo>
                    <a:pt x="1193" y="2047"/>
                  </a:lnTo>
                  <a:lnTo>
                    <a:pt x="1193" y="2048"/>
                  </a:lnTo>
                  <a:lnTo>
                    <a:pt x="1194" y="2049"/>
                  </a:lnTo>
                  <a:lnTo>
                    <a:pt x="1194" y="2051"/>
                  </a:lnTo>
                  <a:lnTo>
                    <a:pt x="1194" y="2052"/>
                  </a:lnTo>
                  <a:lnTo>
                    <a:pt x="1195" y="2053"/>
                  </a:lnTo>
                  <a:lnTo>
                    <a:pt x="1195" y="2054"/>
                  </a:lnTo>
                  <a:lnTo>
                    <a:pt x="1195" y="2056"/>
                  </a:lnTo>
                  <a:lnTo>
                    <a:pt x="1195" y="2057"/>
                  </a:lnTo>
                  <a:lnTo>
                    <a:pt x="1196" y="2058"/>
                  </a:lnTo>
                  <a:lnTo>
                    <a:pt x="1196" y="2060"/>
                  </a:lnTo>
                  <a:lnTo>
                    <a:pt x="1196" y="2061"/>
                  </a:lnTo>
                  <a:lnTo>
                    <a:pt x="1197" y="2062"/>
                  </a:lnTo>
                  <a:lnTo>
                    <a:pt x="1197" y="2063"/>
                  </a:lnTo>
                  <a:lnTo>
                    <a:pt x="1197" y="2065"/>
                  </a:lnTo>
                  <a:lnTo>
                    <a:pt x="1197" y="2066"/>
                  </a:lnTo>
                  <a:lnTo>
                    <a:pt x="1198" y="2067"/>
                  </a:lnTo>
                  <a:lnTo>
                    <a:pt x="1198" y="2068"/>
                  </a:lnTo>
                  <a:lnTo>
                    <a:pt x="1198" y="2069"/>
                  </a:lnTo>
                  <a:lnTo>
                    <a:pt x="1199" y="2070"/>
                  </a:lnTo>
                  <a:lnTo>
                    <a:pt x="1199" y="2071"/>
                  </a:lnTo>
                  <a:lnTo>
                    <a:pt x="1199" y="2072"/>
                  </a:lnTo>
                  <a:lnTo>
                    <a:pt x="1199" y="2074"/>
                  </a:lnTo>
                  <a:lnTo>
                    <a:pt x="1200" y="2075"/>
                  </a:lnTo>
                  <a:lnTo>
                    <a:pt x="1200" y="2076"/>
                  </a:lnTo>
                  <a:lnTo>
                    <a:pt x="1200" y="2077"/>
                  </a:lnTo>
                  <a:lnTo>
                    <a:pt x="1201" y="2078"/>
                  </a:lnTo>
                  <a:lnTo>
                    <a:pt x="1201" y="2079"/>
                  </a:lnTo>
                  <a:lnTo>
                    <a:pt x="1201" y="2080"/>
                  </a:lnTo>
                  <a:lnTo>
                    <a:pt x="1201" y="2081"/>
                  </a:lnTo>
                  <a:lnTo>
                    <a:pt x="1202" y="2082"/>
                  </a:lnTo>
                  <a:lnTo>
                    <a:pt x="1202" y="2083"/>
                  </a:lnTo>
                  <a:lnTo>
                    <a:pt x="1202" y="2084"/>
                  </a:lnTo>
                  <a:lnTo>
                    <a:pt x="1203" y="2085"/>
                  </a:lnTo>
                  <a:lnTo>
                    <a:pt x="1203" y="2087"/>
                  </a:lnTo>
                  <a:lnTo>
                    <a:pt x="1203" y="2088"/>
                  </a:lnTo>
                  <a:lnTo>
                    <a:pt x="1203" y="2089"/>
                  </a:lnTo>
                  <a:lnTo>
                    <a:pt x="1204" y="2090"/>
                  </a:lnTo>
                  <a:lnTo>
                    <a:pt x="1204" y="2091"/>
                  </a:lnTo>
                  <a:lnTo>
                    <a:pt x="1204" y="2092"/>
                  </a:lnTo>
                  <a:lnTo>
                    <a:pt x="1205" y="2093"/>
                  </a:lnTo>
                  <a:lnTo>
                    <a:pt x="1205" y="2094"/>
                  </a:lnTo>
                  <a:lnTo>
                    <a:pt x="1205" y="2095"/>
                  </a:lnTo>
                  <a:lnTo>
                    <a:pt x="1206" y="2096"/>
                  </a:lnTo>
                  <a:lnTo>
                    <a:pt x="1206" y="2097"/>
                  </a:lnTo>
                  <a:lnTo>
                    <a:pt x="1206" y="2098"/>
                  </a:lnTo>
                  <a:lnTo>
                    <a:pt x="1207" y="2099"/>
                  </a:lnTo>
                  <a:lnTo>
                    <a:pt x="1207" y="2100"/>
                  </a:lnTo>
                  <a:lnTo>
                    <a:pt x="1207" y="2101"/>
                  </a:lnTo>
                  <a:lnTo>
                    <a:pt x="1207" y="2102"/>
                  </a:lnTo>
                  <a:lnTo>
                    <a:pt x="1208" y="2103"/>
                  </a:lnTo>
                  <a:lnTo>
                    <a:pt x="1208" y="2104"/>
                  </a:lnTo>
                  <a:lnTo>
                    <a:pt x="1208" y="2105"/>
                  </a:lnTo>
                  <a:lnTo>
                    <a:pt x="1209" y="2106"/>
                  </a:lnTo>
                  <a:lnTo>
                    <a:pt x="1209" y="2107"/>
                  </a:lnTo>
                  <a:lnTo>
                    <a:pt x="1209" y="2108"/>
                  </a:lnTo>
                  <a:lnTo>
                    <a:pt x="1210" y="2109"/>
                  </a:lnTo>
                  <a:lnTo>
                    <a:pt x="1210" y="2110"/>
                  </a:lnTo>
                  <a:lnTo>
                    <a:pt x="1210" y="2111"/>
                  </a:lnTo>
                  <a:lnTo>
                    <a:pt x="1211" y="2112"/>
                  </a:lnTo>
                  <a:lnTo>
                    <a:pt x="1211" y="2113"/>
                  </a:lnTo>
                  <a:lnTo>
                    <a:pt x="1211" y="2114"/>
                  </a:lnTo>
                  <a:lnTo>
                    <a:pt x="1211" y="2115"/>
                  </a:lnTo>
                  <a:lnTo>
                    <a:pt x="1212" y="2116"/>
                  </a:lnTo>
                  <a:lnTo>
                    <a:pt x="1212" y="2117"/>
                  </a:lnTo>
                  <a:lnTo>
                    <a:pt x="1213" y="2118"/>
                  </a:lnTo>
                  <a:lnTo>
                    <a:pt x="1213" y="2119"/>
                  </a:lnTo>
                  <a:lnTo>
                    <a:pt x="1213" y="2120"/>
                  </a:lnTo>
                  <a:lnTo>
                    <a:pt x="1214" y="2120"/>
                  </a:lnTo>
                  <a:lnTo>
                    <a:pt x="1214" y="2121"/>
                  </a:lnTo>
                  <a:lnTo>
                    <a:pt x="1214" y="2122"/>
                  </a:lnTo>
                  <a:lnTo>
                    <a:pt x="1215" y="2123"/>
                  </a:lnTo>
                  <a:lnTo>
                    <a:pt x="1215" y="2124"/>
                  </a:lnTo>
                  <a:lnTo>
                    <a:pt x="1216" y="2125"/>
                  </a:lnTo>
                  <a:lnTo>
                    <a:pt x="1216" y="2126"/>
                  </a:lnTo>
                  <a:lnTo>
                    <a:pt x="1216" y="2127"/>
                  </a:lnTo>
                  <a:lnTo>
                    <a:pt x="1217" y="2128"/>
                  </a:lnTo>
                  <a:lnTo>
                    <a:pt x="1217" y="2129"/>
                  </a:lnTo>
                  <a:lnTo>
                    <a:pt x="1218" y="2130"/>
                  </a:lnTo>
                  <a:lnTo>
                    <a:pt x="1218" y="2131"/>
                  </a:lnTo>
                  <a:lnTo>
                    <a:pt x="1219" y="2132"/>
                  </a:lnTo>
                  <a:lnTo>
                    <a:pt x="1219" y="2133"/>
                  </a:lnTo>
                  <a:lnTo>
                    <a:pt x="1220" y="2134"/>
                  </a:lnTo>
                  <a:lnTo>
                    <a:pt x="1220" y="2135"/>
                  </a:lnTo>
                  <a:lnTo>
                    <a:pt x="1221" y="2135"/>
                  </a:lnTo>
                  <a:lnTo>
                    <a:pt x="1221" y="2136"/>
                  </a:lnTo>
                  <a:lnTo>
                    <a:pt x="1221" y="2137"/>
                  </a:lnTo>
                  <a:lnTo>
                    <a:pt x="1222" y="2137"/>
                  </a:lnTo>
                  <a:lnTo>
                    <a:pt x="1222" y="2138"/>
                  </a:lnTo>
                  <a:lnTo>
                    <a:pt x="1222" y="2139"/>
                  </a:lnTo>
                  <a:lnTo>
                    <a:pt x="1223" y="2139"/>
                  </a:lnTo>
                  <a:lnTo>
                    <a:pt x="1223" y="2140"/>
                  </a:lnTo>
                  <a:lnTo>
                    <a:pt x="1224" y="2141"/>
                  </a:lnTo>
                  <a:lnTo>
                    <a:pt x="1224" y="2142"/>
                  </a:lnTo>
                  <a:lnTo>
                    <a:pt x="1225" y="2142"/>
                  </a:lnTo>
                  <a:lnTo>
                    <a:pt x="1225" y="2143"/>
                  </a:lnTo>
                  <a:lnTo>
                    <a:pt x="1226" y="2143"/>
                  </a:lnTo>
                  <a:lnTo>
                    <a:pt x="1226" y="2144"/>
                  </a:lnTo>
                  <a:lnTo>
                    <a:pt x="1226" y="2145"/>
                  </a:lnTo>
                  <a:lnTo>
                    <a:pt x="1227" y="2145"/>
                  </a:lnTo>
                  <a:lnTo>
                    <a:pt x="1227" y="2146"/>
                  </a:lnTo>
                  <a:lnTo>
                    <a:pt x="1228" y="2146"/>
                  </a:lnTo>
                  <a:lnTo>
                    <a:pt x="1228" y="2147"/>
                  </a:lnTo>
                  <a:lnTo>
                    <a:pt x="1229" y="2147"/>
                  </a:lnTo>
                  <a:lnTo>
                    <a:pt x="1229" y="2148"/>
                  </a:lnTo>
                  <a:lnTo>
                    <a:pt x="1230" y="2148"/>
                  </a:lnTo>
                  <a:lnTo>
                    <a:pt x="1230" y="2149"/>
                  </a:lnTo>
                  <a:lnTo>
                    <a:pt x="1231" y="2149"/>
                  </a:lnTo>
                  <a:lnTo>
                    <a:pt x="1232" y="2149"/>
                  </a:lnTo>
                  <a:lnTo>
                    <a:pt x="1232" y="2150"/>
                  </a:lnTo>
                  <a:lnTo>
                    <a:pt x="1233" y="2150"/>
                  </a:lnTo>
                  <a:lnTo>
                    <a:pt x="1234" y="2151"/>
                  </a:lnTo>
                  <a:lnTo>
                    <a:pt x="1235" y="2151"/>
                  </a:lnTo>
                  <a:lnTo>
                    <a:pt x="1236" y="2151"/>
                  </a:lnTo>
                  <a:lnTo>
                    <a:pt x="1237" y="2151"/>
                  </a:lnTo>
                  <a:lnTo>
                    <a:pt x="1238" y="2151"/>
                  </a:lnTo>
                  <a:lnTo>
                    <a:pt x="1239" y="2151"/>
                  </a:lnTo>
                  <a:lnTo>
                    <a:pt x="1240" y="2151"/>
                  </a:lnTo>
                  <a:lnTo>
                    <a:pt x="1241" y="2151"/>
                  </a:lnTo>
                  <a:lnTo>
                    <a:pt x="1242" y="2151"/>
                  </a:lnTo>
                  <a:lnTo>
                    <a:pt x="1243" y="2151"/>
                  </a:lnTo>
                  <a:lnTo>
                    <a:pt x="1243" y="2150"/>
                  </a:lnTo>
                  <a:lnTo>
                    <a:pt x="1244" y="2150"/>
                  </a:lnTo>
                  <a:lnTo>
                    <a:pt x="1245" y="2150"/>
                  </a:lnTo>
                  <a:lnTo>
                    <a:pt x="1245" y="2149"/>
                  </a:lnTo>
                  <a:lnTo>
                    <a:pt x="1246" y="2149"/>
                  </a:lnTo>
                  <a:lnTo>
                    <a:pt x="1247" y="2148"/>
                  </a:lnTo>
                  <a:lnTo>
                    <a:pt x="1248" y="2148"/>
                  </a:lnTo>
                  <a:lnTo>
                    <a:pt x="1248" y="2147"/>
                  </a:lnTo>
                  <a:lnTo>
                    <a:pt x="1249" y="2147"/>
                  </a:lnTo>
                  <a:lnTo>
                    <a:pt x="1250" y="2146"/>
                  </a:lnTo>
                  <a:lnTo>
                    <a:pt x="1251" y="2146"/>
                  </a:lnTo>
                  <a:lnTo>
                    <a:pt x="1251" y="2145"/>
                  </a:lnTo>
                  <a:lnTo>
                    <a:pt x="1252" y="2144"/>
                  </a:lnTo>
                  <a:lnTo>
                    <a:pt x="1253" y="2143"/>
                  </a:lnTo>
                  <a:lnTo>
                    <a:pt x="1254" y="2142"/>
                  </a:lnTo>
                  <a:lnTo>
                    <a:pt x="1255" y="2141"/>
                  </a:lnTo>
                  <a:lnTo>
                    <a:pt x="1256" y="2140"/>
                  </a:lnTo>
                  <a:lnTo>
                    <a:pt x="1256" y="2139"/>
                  </a:lnTo>
                  <a:lnTo>
                    <a:pt x="1257" y="2139"/>
                  </a:lnTo>
                  <a:lnTo>
                    <a:pt x="1257" y="2138"/>
                  </a:lnTo>
                  <a:lnTo>
                    <a:pt x="1258" y="2138"/>
                  </a:lnTo>
                  <a:lnTo>
                    <a:pt x="1258" y="2137"/>
                  </a:lnTo>
                  <a:lnTo>
                    <a:pt x="1259" y="2137"/>
                  </a:lnTo>
                  <a:lnTo>
                    <a:pt x="1259" y="2136"/>
                  </a:lnTo>
                  <a:lnTo>
                    <a:pt x="1260" y="2136"/>
                  </a:lnTo>
                  <a:lnTo>
                    <a:pt x="1260" y="2135"/>
                  </a:lnTo>
                  <a:lnTo>
                    <a:pt x="1261" y="2135"/>
                  </a:lnTo>
                  <a:lnTo>
                    <a:pt x="1261" y="2134"/>
                  </a:lnTo>
                  <a:lnTo>
                    <a:pt x="1262" y="2133"/>
                  </a:lnTo>
                  <a:lnTo>
                    <a:pt x="1263" y="2132"/>
                  </a:lnTo>
                  <a:lnTo>
                    <a:pt x="1263" y="2131"/>
                  </a:lnTo>
                  <a:lnTo>
                    <a:pt x="1264" y="2131"/>
                  </a:lnTo>
                  <a:lnTo>
                    <a:pt x="1264" y="2130"/>
                  </a:lnTo>
                  <a:lnTo>
                    <a:pt x="1265" y="2130"/>
                  </a:lnTo>
                  <a:lnTo>
                    <a:pt x="1265" y="2129"/>
                  </a:lnTo>
                  <a:lnTo>
                    <a:pt x="1266" y="2129"/>
                  </a:lnTo>
                  <a:lnTo>
                    <a:pt x="1266" y="2128"/>
                  </a:lnTo>
                  <a:lnTo>
                    <a:pt x="1267" y="2127"/>
                  </a:lnTo>
                  <a:lnTo>
                    <a:pt x="1268" y="2126"/>
                  </a:lnTo>
                  <a:lnTo>
                    <a:pt x="1268" y="2125"/>
                  </a:lnTo>
                  <a:lnTo>
                    <a:pt x="1269" y="2124"/>
                  </a:lnTo>
                  <a:lnTo>
                    <a:pt x="1270" y="2123"/>
                  </a:lnTo>
                  <a:lnTo>
                    <a:pt x="1270" y="2122"/>
                  </a:lnTo>
                  <a:lnTo>
                    <a:pt x="1271" y="2122"/>
                  </a:lnTo>
                  <a:lnTo>
                    <a:pt x="1271" y="2121"/>
                  </a:lnTo>
                  <a:lnTo>
                    <a:pt x="1272" y="2121"/>
                  </a:lnTo>
                  <a:lnTo>
                    <a:pt x="1272" y="2120"/>
                  </a:lnTo>
                  <a:lnTo>
                    <a:pt x="1273" y="2119"/>
                  </a:lnTo>
                  <a:lnTo>
                    <a:pt x="1274" y="2118"/>
                  </a:lnTo>
                  <a:lnTo>
                    <a:pt x="1274" y="2117"/>
                  </a:lnTo>
                  <a:lnTo>
                    <a:pt x="1275" y="2117"/>
                  </a:lnTo>
                  <a:lnTo>
                    <a:pt x="1275" y="2116"/>
                  </a:lnTo>
                  <a:lnTo>
                    <a:pt x="1276" y="2115"/>
                  </a:lnTo>
                  <a:lnTo>
                    <a:pt x="1277" y="2115"/>
                  </a:lnTo>
                  <a:lnTo>
                    <a:pt x="1277" y="2114"/>
                  </a:lnTo>
                  <a:lnTo>
                    <a:pt x="1278" y="2113"/>
                  </a:lnTo>
                  <a:lnTo>
                    <a:pt x="1278" y="2112"/>
                  </a:lnTo>
                  <a:lnTo>
                    <a:pt x="1279" y="2112"/>
                  </a:lnTo>
                  <a:lnTo>
                    <a:pt x="1279" y="2111"/>
                  </a:lnTo>
                  <a:lnTo>
                    <a:pt x="1280" y="2111"/>
                  </a:lnTo>
                  <a:lnTo>
                    <a:pt x="1280" y="2110"/>
                  </a:lnTo>
                  <a:lnTo>
                    <a:pt x="1281" y="2109"/>
                  </a:lnTo>
                  <a:lnTo>
                    <a:pt x="1282" y="2108"/>
                  </a:lnTo>
                  <a:lnTo>
                    <a:pt x="1282" y="2107"/>
                  </a:lnTo>
                  <a:lnTo>
                    <a:pt x="1283" y="2107"/>
                  </a:lnTo>
                  <a:lnTo>
                    <a:pt x="1283" y="2106"/>
                  </a:lnTo>
                  <a:lnTo>
                    <a:pt x="1284" y="2106"/>
                  </a:lnTo>
                  <a:lnTo>
                    <a:pt x="1284" y="2105"/>
                  </a:lnTo>
                  <a:lnTo>
                    <a:pt x="1285" y="2104"/>
                  </a:lnTo>
                  <a:lnTo>
                    <a:pt x="1286" y="2103"/>
                  </a:lnTo>
                  <a:lnTo>
                    <a:pt x="1286" y="2102"/>
                  </a:lnTo>
                  <a:lnTo>
                    <a:pt x="1287" y="2102"/>
                  </a:lnTo>
                  <a:lnTo>
                    <a:pt x="1287" y="2101"/>
                  </a:lnTo>
                  <a:lnTo>
                    <a:pt x="1288" y="2101"/>
                  </a:lnTo>
                  <a:lnTo>
                    <a:pt x="1288" y="2100"/>
                  </a:lnTo>
                  <a:lnTo>
                    <a:pt x="1289" y="2100"/>
                  </a:lnTo>
                  <a:lnTo>
                    <a:pt x="1289" y="2099"/>
                  </a:lnTo>
                  <a:lnTo>
                    <a:pt x="1290" y="2099"/>
                  </a:lnTo>
                  <a:lnTo>
                    <a:pt x="1290" y="2098"/>
                  </a:lnTo>
                  <a:lnTo>
                    <a:pt x="1291" y="2098"/>
                  </a:lnTo>
                  <a:lnTo>
                    <a:pt x="1291" y="2097"/>
                  </a:lnTo>
                  <a:lnTo>
                    <a:pt x="1292" y="2096"/>
                  </a:lnTo>
                  <a:lnTo>
                    <a:pt x="1293" y="2095"/>
                  </a:lnTo>
                  <a:lnTo>
                    <a:pt x="1294" y="2094"/>
                  </a:lnTo>
                  <a:lnTo>
                    <a:pt x="1295" y="2093"/>
                  </a:lnTo>
                  <a:lnTo>
                    <a:pt x="1296" y="2092"/>
                  </a:lnTo>
                  <a:lnTo>
                    <a:pt x="1296" y="2091"/>
                  </a:lnTo>
                  <a:lnTo>
                    <a:pt x="1297" y="2091"/>
                  </a:lnTo>
                  <a:lnTo>
                    <a:pt x="1297" y="2090"/>
                  </a:lnTo>
                  <a:lnTo>
                    <a:pt x="1298" y="2090"/>
                  </a:lnTo>
                  <a:lnTo>
                    <a:pt x="1298" y="2089"/>
                  </a:lnTo>
                  <a:lnTo>
                    <a:pt x="1299" y="2089"/>
                  </a:lnTo>
                  <a:lnTo>
                    <a:pt x="1299" y="2088"/>
                  </a:lnTo>
                  <a:lnTo>
                    <a:pt x="1300" y="2088"/>
                  </a:lnTo>
                  <a:lnTo>
                    <a:pt x="1301" y="2087"/>
                  </a:lnTo>
                  <a:lnTo>
                    <a:pt x="1301" y="2086"/>
                  </a:lnTo>
                  <a:lnTo>
                    <a:pt x="1302" y="2086"/>
                  </a:lnTo>
                  <a:lnTo>
                    <a:pt x="1302" y="2085"/>
                  </a:lnTo>
                  <a:lnTo>
                    <a:pt x="1303" y="2085"/>
                  </a:lnTo>
                  <a:lnTo>
                    <a:pt x="1303" y="2084"/>
                  </a:lnTo>
                  <a:lnTo>
                    <a:pt x="1304" y="2084"/>
                  </a:lnTo>
                  <a:lnTo>
                    <a:pt x="1304" y="2083"/>
                  </a:lnTo>
                  <a:lnTo>
                    <a:pt x="1305" y="2083"/>
                  </a:lnTo>
                  <a:lnTo>
                    <a:pt x="1305" y="2082"/>
                  </a:lnTo>
                  <a:lnTo>
                    <a:pt x="1306" y="2082"/>
                  </a:lnTo>
                  <a:lnTo>
                    <a:pt x="1306" y="2081"/>
                  </a:lnTo>
                  <a:lnTo>
                    <a:pt x="1307" y="2080"/>
                  </a:lnTo>
                  <a:lnTo>
                    <a:pt x="1308" y="2080"/>
                  </a:lnTo>
                  <a:lnTo>
                    <a:pt x="1308" y="2079"/>
                  </a:lnTo>
                  <a:lnTo>
                    <a:pt x="1309" y="2079"/>
                  </a:lnTo>
                  <a:lnTo>
                    <a:pt x="1309" y="2078"/>
                  </a:lnTo>
                  <a:lnTo>
                    <a:pt x="1310" y="2078"/>
                  </a:lnTo>
                  <a:lnTo>
                    <a:pt x="1310" y="2077"/>
                  </a:lnTo>
                  <a:lnTo>
                    <a:pt x="1311" y="2077"/>
                  </a:lnTo>
                  <a:lnTo>
                    <a:pt x="1311" y="2076"/>
                  </a:lnTo>
                  <a:lnTo>
                    <a:pt x="1312" y="2076"/>
                  </a:lnTo>
                  <a:lnTo>
                    <a:pt x="1312" y="2075"/>
                  </a:lnTo>
                  <a:lnTo>
                    <a:pt x="1313" y="2075"/>
                  </a:lnTo>
                  <a:lnTo>
                    <a:pt x="1313" y="2074"/>
                  </a:lnTo>
                  <a:lnTo>
                    <a:pt x="1314" y="2074"/>
                  </a:lnTo>
                  <a:lnTo>
                    <a:pt x="1314" y="2073"/>
                  </a:lnTo>
                  <a:lnTo>
                    <a:pt x="1315" y="2073"/>
                  </a:lnTo>
                  <a:lnTo>
                    <a:pt x="1316" y="2072"/>
                  </a:lnTo>
                  <a:lnTo>
                    <a:pt x="1317" y="2071"/>
                  </a:lnTo>
                  <a:lnTo>
                    <a:pt x="1318" y="2070"/>
                  </a:lnTo>
                  <a:lnTo>
                    <a:pt x="1319" y="2070"/>
                  </a:lnTo>
                  <a:lnTo>
                    <a:pt x="1319" y="2069"/>
                  </a:lnTo>
                  <a:lnTo>
                    <a:pt x="1320" y="2069"/>
                  </a:lnTo>
                  <a:lnTo>
                    <a:pt x="1320" y="2068"/>
                  </a:lnTo>
                  <a:lnTo>
                    <a:pt x="1321" y="2068"/>
                  </a:lnTo>
                  <a:lnTo>
                    <a:pt x="1321" y="2067"/>
                  </a:lnTo>
                  <a:lnTo>
                    <a:pt x="1322" y="2067"/>
                  </a:lnTo>
                  <a:lnTo>
                    <a:pt x="1323" y="2066"/>
                  </a:lnTo>
                  <a:lnTo>
                    <a:pt x="1324" y="2065"/>
                  </a:lnTo>
                  <a:lnTo>
                    <a:pt x="1325" y="2065"/>
                  </a:lnTo>
                  <a:lnTo>
                    <a:pt x="1325" y="2064"/>
                  </a:lnTo>
                  <a:lnTo>
                    <a:pt x="1326" y="2064"/>
                  </a:lnTo>
                  <a:lnTo>
                    <a:pt x="1326" y="2063"/>
                  </a:lnTo>
                  <a:lnTo>
                    <a:pt x="1327" y="2063"/>
                  </a:lnTo>
                  <a:lnTo>
                    <a:pt x="1327" y="2062"/>
                  </a:lnTo>
                  <a:lnTo>
                    <a:pt x="1328" y="2062"/>
                  </a:lnTo>
                  <a:lnTo>
                    <a:pt x="1328" y="2061"/>
                  </a:lnTo>
                  <a:lnTo>
                    <a:pt x="1329" y="2061"/>
                  </a:lnTo>
                  <a:lnTo>
                    <a:pt x="1329" y="2060"/>
                  </a:lnTo>
                  <a:lnTo>
                    <a:pt x="1330" y="2060"/>
                  </a:lnTo>
                  <a:lnTo>
                    <a:pt x="1331" y="2059"/>
                  </a:lnTo>
                  <a:lnTo>
                    <a:pt x="1332" y="2058"/>
                  </a:lnTo>
                  <a:lnTo>
                    <a:pt x="1333" y="2057"/>
                  </a:lnTo>
                  <a:lnTo>
                    <a:pt x="1334" y="2056"/>
                  </a:lnTo>
                  <a:lnTo>
                    <a:pt x="1335" y="2055"/>
                  </a:lnTo>
                  <a:lnTo>
                    <a:pt x="1336" y="2054"/>
                  </a:lnTo>
                  <a:lnTo>
                    <a:pt x="1337" y="2054"/>
                  </a:lnTo>
                  <a:lnTo>
                    <a:pt x="1337" y="2053"/>
                  </a:lnTo>
                  <a:lnTo>
                    <a:pt x="1338" y="2053"/>
                  </a:lnTo>
                  <a:lnTo>
                    <a:pt x="1338" y="2052"/>
                  </a:lnTo>
                  <a:lnTo>
                    <a:pt x="1339" y="2052"/>
                  </a:lnTo>
                  <a:lnTo>
                    <a:pt x="1340" y="2051"/>
                  </a:lnTo>
                  <a:lnTo>
                    <a:pt x="1341" y="2051"/>
                  </a:lnTo>
                  <a:lnTo>
                    <a:pt x="1341" y="2050"/>
                  </a:lnTo>
                  <a:lnTo>
                    <a:pt x="1342" y="2050"/>
                  </a:lnTo>
                  <a:lnTo>
                    <a:pt x="1342" y="2049"/>
                  </a:lnTo>
                  <a:lnTo>
                    <a:pt x="1343" y="2049"/>
                  </a:lnTo>
                  <a:lnTo>
                    <a:pt x="1344" y="2049"/>
                  </a:lnTo>
                  <a:lnTo>
                    <a:pt x="1344" y="2048"/>
                  </a:lnTo>
                  <a:lnTo>
                    <a:pt x="1345" y="2048"/>
                  </a:lnTo>
                  <a:lnTo>
                    <a:pt x="1345" y="2047"/>
                  </a:lnTo>
                  <a:lnTo>
                    <a:pt x="1346" y="2047"/>
                  </a:lnTo>
                  <a:lnTo>
                    <a:pt x="1346" y="2046"/>
                  </a:lnTo>
                  <a:lnTo>
                    <a:pt x="1347" y="2046"/>
                  </a:lnTo>
                  <a:lnTo>
                    <a:pt x="1348" y="2045"/>
                  </a:lnTo>
                  <a:lnTo>
                    <a:pt x="1349" y="2045"/>
                  </a:lnTo>
                  <a:lnTo>
                    <a:pt x="1349" y="2044"/>
                  </a:lnTo>
                  <a:lnTo>
                    <a:pt x="1350" y="2044"/>
                  </a:lnTo>
                  <a:lnTo>
                    <a:pt x="1350" y="2043"/>
                  </a:lnTo>
                  <a:lnTo>
                    <a:pt x="1351" y="2043"/>
                  </a:lnTo>
                  <a:lnTo>
                    <a:pt x="1351" y="2042"/>
                  </a:lnTo>
                  <a:lnTo>
                    <a:pt x="1352" y="2042"/>
                  </a:lnTo>
                  <a:lnTo>
                    <a:pt x="1353" y="2041"/>
                  </a:lnTo>
                  <a:lnTo>
                    <a:pt x="1354" y="2041"/>
                  </a:lnTo>
                  <a:lnTo>
                    <a:pt x="1354" y="2040"/>
                  </a:lnTo>
                  <a:lnTo>
                    <a:pt x="1355" y="2040"/>
                  </a:lnTo>
                  <a:lnTo>
                    <a:pt x="1355" y="2039"/>
                  </a:lnTo>
                  <a:lnTo>
                    <a:pt x="1356" y="2039"/>
                  </a:lnTo>
                  <a:lnTo>
                    <a:pt x="1357" y="2039"/>
                  </a:lnTo>
                  <a:lnTo>
                    <a:pt x="1357" y="2038"/>
                  </a:lnTo>
                  <a:lnTo>
                    <a:pt x="1358" y="2038"/>
                  </a:lnTo>
                  <a:lnTo>
                    <a:pt x="1358" y="2037"/>
                  </a:lnTo>
                  <a:lnTo>
                    <a:pt x="1359" y="2037"/>
                  </a:lnTo>
                  <a:lnTo>
                    <a:pt x="1360" y="2037"/>
                  </a:lnTo>
                  <a:lnTo>
                    <a:pt x="1360" y="2036"/>
                  </a:lnTo>
                  <a:lnTo>
                    <a:pt x="1361" y="2036"/>
                  </a:lnTo>
                  <a:lnTo>
                    <a:pt x="1361" y="2035"/>
                  </a:lnTo>
                  <a:lnTo>
                    <a:pt x="1362" y="2035"/>
                  </a:lnTo>
                  <a:lnTo>
                    <a:pt x="1363" y="2035"/>
                  </a:lnTo>
                  <a:lnTo>
                    <a:pt x="1363" y="2034"/>
                  </a:lnTo>
                  <a:lnTo>
                    <a:pt x="1364" y="2034"/>
                  </a:lnTo>
                  <a:lnTo>
                    <a:pt x="1364" y="2033"/>
                  </a:lnTo>
                  <a:lnTo>
                    <a:pt x="1365" y="2033"/>
                  </a:lnTo>
                  <a:lnTo>
                    <a:pt x="1366" y="2033"/>
                  </a:lnTo>
                  <a:lnTo>
                    <a:pt x="1366" y="2032"/>
                  </a:lnTo>
                  <a:lnTo>
                    <a:pt x="1367" y="2032"/>
                  </a:lnTo>
                  <a:lnTo>
                    <a:pt x="1367" y="2031"/>
                  </a:lnTo>
                  <a:lnTo>
                    <a:pt x="1368" y="2031"/>
                  </a:lnTo>
                  <a:lnTo>
                    <a:pt x="1369" y="2031"/>
                  </a:lnTo>
                  <a:lnTo>
                    <a:pt x="1369" y="2030"/>
                  </a:lnTo>
                  <a:lnTo>
                    <a:pt x="1370" y="2030"/>
                  </a:lnTo>
                  <a:lnTo>
                    <a:pt x="1370" y="2029"/>
                  </a:lnTo>
                  <a:lnTo>
                    <a:pt x="1371" y="2029"/>
                  </a:lnTo>
                  <a:lnTo>
                    <a:pt x="1372" y="2029"/>
                  </a:lnTo>
                  <a:lnTo>
                    <a:pt x="1372" y="2028"/>
                  </a:lnTo>
                  <a:lnTo>
                    <a:pt x="1373" y="2028"/>
                  </a:lnTo>
                  <a:lnTo>
                    <a:pt x="1373" y="2027"/>
                  </a:lnTo>
                  <a:lnTo>
                    <a:pt x="1374" y="2027"/>
                  </a:lnTo>
                  <a:lnTo>
                    <a:pt x="1375" y="2027"/>
                  </a:lnTo>
                  <a:lnTo>
                    <a:pt x="1375" y="2026"/>
                  </a:lnTo>
                  <a:lnTo>
                    <a:pt x="1376" y="2026"/>
                  </a:lnTo>
                  <a:lnTo>
                    <a:pt x="1376" y="2025"/>
                  </a:lnTo>
                  <a:lnTo>
                    <a:pt x="1377" y="2025"/>
                  </a:lnTo>
                  <a:lnTo>
                    <a:pt x="1378" y="2025"/>
                  </a:lnTo>
                  <a:lnTo>
                    <a:pt x="1378" y="2024"/>
                  </a:lnTo>
                  <a:lnTo>
                    <a:pt x="1379" y="2024"/>
                  </a:lnTo>
                  <a:lnTo>
                    <a:pt x="1379" y="2023"/>
                  </a:lnTo>
                  <a:lnTo>
                    <a:pt x="1380" y="2023"/>
                  </a:lnTo>
                  <a:lnTo>
                    <a:pt x="1381" y="2023"/>
                  </a:lnTo>
                  <a:lnTo>
                    <a:pt x="1381" y="2022"/>
                  </a:lnTo>
                  <a:lnTo>
                    <a:pt x="1382" y="2022"/>
                  </a:lnTo>
                  <a:lnTo>
                    <a:pt x="1382" y="2021"/>
                  </a:lnTo>
                  <a:lnTo>
                    <a:pt x="1383" y="2021"/>
                  </a:lnTo>
                  <a:lnTo>
                    <a:pt x="1384" y="2021"/>
                  </a:lnTo>
                  <a:lnTo>
                    <a:pt x="1384" y="2020"/>
                  </a:lnTo>
                  <a:lnTo>
                    <a:pt x="1385" y="2020"/>
                  </a:lnTo>
                  <a:lnTo>
                    <a:pt x="1385" y="2019"/>
                  </a:lnTo>
                  <a:lnTo>
                    <a:pt x="1386" y="2019"/>
                  </a:lnTo>
                  <a:lnTo>
                    <a:pt x="1387" y="2018"/>
                  </a:lnTo>
                  <a:lnTo>
                    <a:pt x="1388" y="2018"/>
                  </a:lnTo>
                  <a:lnTo>
                    <a:pt x="1388" y="2017"/>
                  </a:lnTo>
                  <a:lnTo>
                    <a:pt x="1389" y="2017"/>
                  </a:lnTo>
                  <a:lnTo>
                    <a:pt x="1389" y="2016"/>
                  </a:lnTo>
                  <a:lnTo>
                    <a:pt x="1390" y="2016"/>
                  </a:lnTo>
                  <a:lnTo>
                    <a:pt x="1391" y="2015"/>
                  </a:lnTo>
                  <a:lnTo>
                    <a:pt x="1392" y="2015"/>
                  </a:lnTo>
                  <a:lnTo>
                    <a:pt x="1392" y="2014"/>
                  </a:lnTo>
                  <a:lnTo>
                    <a:pt x="1393" y="2014"/>
                  </a:lnTo>
                  <a:lnTo>
                    <a:pt x="1394" y="2013"/>
                  </a:lnTo>
                  <a:lnTo>
                    <a:pt x="1395" y="2013"/>
                  </a:lnTo>
                  <a:lnTo>
                    <a:pt x="1395" y="2012"/>
                  </a:lnTo>
                  <a:lnTo>
                    <a:pt x="1396" y="2012"/>
                  </a:lnTo>
                  <a:lnTo>
                    <a:pt x="1396" y="2011"/>
                  </a:lnTo>
                  <a:lnTo>
                    <a:pt x="1397" y="2011"/>
                  </a:lnTo>
                  <a:lnTo>
                    <a:pt x="1398" y="2010"/>
                  </a:lnTo>
                  <a:lnTo>
                    <a:pt x="1399" y="2010"/>
                  </a:lnTo>
                  <a:lnTo>
                    <a:pt x="1399" y="2009"/>
                  </a:lnTo>
                  <a:lnTo>
                    <a:pt x="1400" y="2009"/>
                  </a:lnTo>
                  <a:lnTo>
                    <a:pt x="1401" y="2008"/>
                  </a:lnTo>
                  <a:lnTo>
                    <a:pt x="1402" y="2008"/>
                  </a:lnTo>
                  <a:lnTo>
                    <a:pt x="1402" y="2007"/>
                  </a:lnTo>
                  <a:lnTo>
                    <a:pt x="1403" y="2007"/>
                  </a:lnTo>
                  <a:lnTo>
                    <a:pt x="1404" y="2006"/>
                  </a:lnTo>
                  <a:lnTo>
                    <a:pt x="1405" y="2005"/>
                  </a:lnTo>
                  <a:lnTo>
                    <a:pt x="1406" y="2005"/>
                  </a:lnTo>
                  <a:lnTo>
                    <a:pt x="1406" y="2004"/>
                  </a:lnTo>
                  <a:lnTo>
                    <a:pt x="1407" y="2004"/>
                  </a:lnTo>
                  <a:lnTo>
                    <a:pt x="1407" y="2003"/>
                  </a:lnTo>
                  <a:lnTo>
                    <a:pt x="1408" y="2003"/>
                  </a:lnTo>
                  <a:lnTo>
                    <a:pt x="1409" y="2003"/>
                  </a:lnTo>
                  <a:lnTo>
                    <a:pt x="1409" y="2002"/>
                  </a:lnTo>
                  <a:lnTo>
                    <a:pt x="1410" y="2002"/>
                  </a:lnTo>
                  <a:lnTo>
                    <a:pt x="1411" y="2001"/>
                  </a:lnTo>
                  <a:lnTo>
                    <a:pt x="1412" y="2000"/>
                  </a:lnTo>
                  <a:lnTo>
                    <a:pt x="1413" y="2000"/>
                  </a:lnTo>
                  <a:lnTo>
                    <a:pt x="1413" y="1999"/>
                  </a:lnTo>
                  <a:lnTo>
                    <a:pt x="1414" y="1999"/>
                  </a:lnTo>
                  <a:lnTo>
                    <a:pt x="1415" y="1999"/>
                  </a:lnTo>
                  <a:lnTo>
                    <a:pt x="1415" y="1998"/>
                  </a:lnTo>
                  <a:lnTo>
                    <a:pt x="1416" y="1998"/>
                  </a:lnTo>
                  <a:lnTo>
                    <a:pt x="1417" y="1998"/>
                  </a:lnTo>
                  <a:lnTo>
                    <a:pt x="1417" y="1997"/>
                  </a:lnTo>
                  <a:lnTo>
                    <a:pt x="1418" y="1997"/>
                  </a:lnTo>
                  <a:lnTo>
                    <a:pt x="1419" y="1996"/>
                  </a:lnTo>
                  <a:lnTo>
                    <a:pt x="1420" y="1996"/>
                  </a:lnTo>
                  <a:lnTo>
                    <a:pt x="1421" y="1995"/>
                  </a:lnTo>
                  <a:lnTo>
                    <a:pt x="1422" y="1995"/>
                  </a:lnTo>
                  <a:lnTo>
                    <a:pt x="1423" y="1994"/>
                  </a:lnTo>
                  <a:lnTo>
                    <a:pt x="1424" y="1994"/>
                  </a:lnTo>
                  <a:lnTo>
                    <a:pt x="1425" y="1993"/>
                  </a:lnTo>
                  <a:lnTo>
                    <a:pt x="1426" y="1993"/>
                  </a:lnTo>
                  <a:lnTo>
                    <a:pt x="1427" y="1992"/>
                  </a:lnTo>
                  <a:lnTo>
                    <a:pt x="1428" y="1992"/>
                  </a:lnTo>
                  <a:lnTo>
                    <a:pt x="1429" y="1991"/>
                  </a:lnTo>
                  <a:lnTo>
                    <a:pt x="1430" y="1991"/>
                  </a:lnTo>
                  <a:lnTo>
                    <a:pt x="1431" y="1991"/>
                  </a:lnTo>
                  <a:lnTo>
                    <a:pt x="1431" y="1990"/>
                  </a:lnTo>
                  <a:lnTo>
                    <a:pt x="1432" y="1990"/>
                  </a:lnTo>
                  <a:lnTo>
                    <a:pt x="1433" y="1990"/>
                  </a:lnTo>
                  <a:lnTo>
                    <a:pt x="1433" y="1989"/>
                  </a:lnTo>
                  <a:lnTo>
                    <a:pt x="1434" y="1989"/>
                  </a:lnTo>
                  <a:lnTo>
                    <a:pt x="1435" y="1989"/>
                  </a:lnTo>
                  <a:lnTo>
                    <a:pt x="1436" y="1988"/>
                  </a:lnTo>
                  <a:lnTo>
                    <a:pt x="1437" y="1988"/>
                  </a:lnTo>
                  <a:lnTo>
                    <a:pt x="1438" y="1988"/>
                  </a:lnTo>
                  <a:lnTo>
                    <a:pt x="1439" y="1987"/>
                  </a:lnTo>
                  <a:lnTo>
                    <a:pt x="1440" y="1987"/>
                  </a:lnTo>
                  <a:lnTo>
                    <a:pt x="1441" y="1987"/>
                  </a:lnTo>
                  <a:lnTo>
                    <a:pt x="1442" y="1987"/>
                  </a:lnTo>
                  <a:lnTo>
                    <a:pt x="1443" y="1986"/>
                  </a:lnTo>
                  <a:lnTo>
                    <a:pt x="1444" y="1986"/>
                  </a:lnTo>
                  <a:lnTo>
                    <a:pt x="1445" y="1986"/>
                  </a:lnTo>
                  <a:lnTo>
                    <a:pt x="1446" y="1986"/>
                  </a:lnTo>
                  <a:lnTo>
                    <a:pt x="1447" y="1986"/>
                  </a:lnTo>
                  <a:lnTo>
                    <a:pt x="1448" y="1986"/>
                  </a:lnTo>
                  <a:lnTo>
                    <a:pt x="1449" y="1986"/>
                  </a:lnTo>
                  <a:lnTo>
                    <a:pt x="1450" y="1985"/>
                  </a:lnTo>
                  <a:lnTo>
                    <a:pt x="1451" y="1985"/>
                  </a:lnTo>
                  <a:lnTo>
                    <a:pt x="1452" y="1985"/>
                  </a:lnTo>
                  <a:lnTo>
                    <a:pt x="1453" y="1985"/>
                  </a:lnTo>
                  <a:lnTo>
                    <a:pt x="1454" y="1985"/>
                  </a:lnTo>
                  <a:lnTo>
                    <a:pt x="1455" y="1985"/>
                  </a:lnTo>
                  <a:lnTo>
                    <a:pt x="1456" y="1985"/>
                  </a:lnTo>
                  <a:lnTo>
                    <a:pt x="1457" y="1985"/>
                  </a:lnTo>
                  <a:lnTo>
                    <a:pt x="1458" y="1985"/>
                  </a:lnTo>
                  <a:lnTo>
                    <a:pt x="1459" y="1985"/>
                  </a:lnTo>
                  <a:lnTo>
                    <a:pt x="1460" y="1985"/>
                  </a:lnTo>
                  <a:lnTo>
                    <a:pt x="1461" y="1985"/>
                  </a:lnTo>
                  <a:lnTo>
                    <a:pt x="1462" y="1985"/>
                  </a:lnTo>
                  <a:lnTo>
                    <a:pt x="1463" y="1985"/>
                  </a:lnTo>
                  <a:lnTo>
                    <a:pt x="1464" y="1985"/>
                  </a:lnTo>
                  <a:lnTo>
                    <a:pt x="1465" y="1986"/>
                  </a:lnTo>
                  <a:lnTo>
                    <a:pt x="1466" y="1986"/>
                  </a:lnTo>
                  <a:lnTo>
                    <a:pt x="1467" y="1986"/>
                  </a:lnTo>
                  <a:lnTo>
                    <a:pt x="1468" y="1986"/>
                  </a:lnTo>
                  <a:lnTo>
                    <a:pt x="1469" y="1986"/>
                  </a:lnTo>
                  <a:lnTo>
                    <a:pt x="1470" y="1986"/>
                  </a:lnTo>
                  <a:lnTo>
                    <a:pt x="1471" y="1987"/>
                  </a:lnTo>
                  <a:lnTo>
                    <a:pt x="1472" y="1987"/>
                  </a:lnTo>
                  <a:lnTo>
                    <a:pt x="1473" y="1987"/>
                  </a:lnTo>
                  <a:lnTo>
                    <a:pt x="1474" y="1987"/>
                  </a:lnTo>
                  <a:lnTo>
                    <a:pt x="1475" y="1987"/>
                  </a:lnTo>
                  <a:lnTo>
                    <a:pt x="1476" y="1987"/>
                  </a:lnTo>
                  <a:lnTo>
                    <a:pt x="1477" y="1988"/>
                  </a:lnTo>
                  <a:lnTo>
                    <a:pt x="1478" y="1988"/>
                  </a:lnTo>
                  <a:lnTo>
                    <a:pt x="1479" y="1988"/>
                  </a:lnTo>
                  <a:lnTo>
                    <a:pt x="1480" y="1988"/>
                  </a:lnTo>
                  <a:lnTo>
                    <a:pt x="1481" y="1988"/>
                  </a:lnTo>
                  <a:lnTo>
                    <a:pt x="1482" y="1988"/>
                  </a:lnTo>
                  <a:lnTo>
                    <a:pt x="1482" y="1989"/>
                  </a:lnTo>
                  <a:lnTo>
                    <a:pt x="1483" y="1989"/>
                  </a:lnTo>
                  <a:lnTo>
                    <a:pt x="1484" y="1989"/>
                  </a:lnTo>
                  <a:lnTo>
                    <a:pt x="1485" y="1989"/>
                  </a:lnTo>
                  <a:lnTo>
                    <a:pt x="1486" y="1990"/>
                  </a:lnTo>
                  <a:lnTo>
                    <a:pt x="1487" y="1990"/>
                  </a:lnTo>
                  <a:lnTo>
                    <a:pt x="1488" y="1990"/>
                  </a:lnTo>
                  <a:lnTo>
                    <a:pt x="1489" y="1990"/>
                  </a:lnTo>
                  <a:lnTo>
                    <a:pt x="1489" y="1991"/>
                  </a:lnTo>
                  <a:lnTo>
                    <a:pt x="1490" y="1991"/>
                  </a:lnTo>
                  <a:lnTo>
                    <a:pt x="1491" y="1991"/>
                  </a:lnTo>
                  <a:lnTo>
                    <a:pt x="1492" y="1991"/>
                  </a:lnTo>
                  <a:lnTo>
                    <a:pt x="1493" y="1991"/>
                  </a:lnTo>
                  <a:lnTo>
                    <a:pt x="1494" y="1992"/>
                  </a:lnTo>
                  <a:lnTo>
                    <a:pt x="1495" y="1992"/>
                  </a:lnTo>
                  <a:lnTo>
                    <a:pt x="1496" y="1992"/>
                  </a:lnTo>
                  <a:lnTo>
                    <a:pt x="1497" y="1992"/>
                  </a:lnTo>
                  <a:lnTo>
                    <a:pt x="1498" y="1992"/>
                  </a:lnTo>
                  <a:lnTo>
                    <a:pt x="1499" y="1993"/>
                  </a:lnTo>
                  <a:lnTo>
                    <a:pt x="1500" y="1993"/>
                  </a:lnTo>
                  <a:lnTo>
                    <a:pt x="1501" y="1993"/>
                  </a:lnTo>
                  <a:lnTo>
                    <a:pt x="1502" y="1993"/>
                  </a:lnTo>
                  <a:lnTo>
                    <a:pt x="1503" y="1993"/>
                  </a:lnTo>
                  <a:lnTo>
                    <a:pt x="1504" y="1994"/>
                  </a:lnTo>
                  <a:lnTo>
                    <a:pt x="1505" y="1994"/>
                  </a:lnTo>
                  <a:lnTo>
                    <a:pt x="1506" y="1994"/>
                  </a:lnTo>
                  <a:lnTo>
                    <a:pt x="1507" y="1994"/>
                  </a:lnTo>
                  <a:lnTo>
                    <a:pt x="1508" y="1994"/>
                  </a:lnTo>
                  <a:lnTo>
                    <a:pt x="1509" y="1994"/>
                  </a:lnTo>
                  <a:lnTo>
                    <a:pt x="1509" y="1995"/>
                  </a:lnTo>
                  <a:lnTo>
                    <a:pt x="1510" y="1995"/>
                  </a:lnTo>
                  <a:lnTo>
                    <a:pt x="1511" y="1995"/>
                  </a:lnTo>
                  <a:lnTo>
                    <a:pt x="1512" y="1995"/>
                  </a:lnTo>
                  <a:lnTo>
                    <a:pt x="1513" y="1995"/>
                  </a:lnTo>
                  <a:lnTo>
                    <a:pt x="1514" y="1995"/>
                  </a:lnTo>
                  <a:lnTo>
                    <a:pt x="1515" y="1995"/>
                  </a:lnTo>
                  <a:lnTo>
                    <a:pt x="1516" y="1995"/>
                  </a:lnTo>
                  <a:lnTo>
                    <a:pt x="1516" y="1996"/>
                  </a:lnTo>
                  <a:lnTo>
                    <a:pt x="1517" y="1996"/>
                  </a:lnTo>
                  <a:lnTo>
                    <a:pt x="1518" y="1996"/>
                  </a:lnTo>
                  <a:lnTo>
                    <a:pt x="1519" y="1996"/>
                  </a:lnTo>
                  <a:lnTo>
                    <a:pt x="1520" y="1996"/>
                  </a:lnTo>
                  <a:lnTo>
                    <a:pt x="1521" y="1996"/>
                  </a:lnTo>
                  <a:lnTo>
                    <a:pt x="1522" y="1996"/>
                  </a:lnTo>
                  <a:lnTo>
                    <a:pt x="1523" y="1996"/>
                  </a:lnTo>
                  <a:lnTo>
                    <a:pt x="1524" y="1996"/>
                  </a:lnTo>
                  <a:lnTo>
                    <a:pt x="1525" y="1996"/>
                  </a:lnTo>
                  <a:lnTo>
                    <a:pt x="1526" y="1996"/>
                  </a:lnTo>
                  <a:lnTo>
                    <a:pt x="1527" y="1996"/>
                  </a:lnTo>
                  <a:lnTo>
                    <a:pt x="1528" y="1996"/>
                  </a:lnTo>
                  <a:lnTo>
                    <a:pt x="1528" y="1997"/>
                  </a:lnTo>
                  <a:lnTo>
                    <a:pt x="1529" y="1997"/>
                  </a:lnTo>
                  <a:lnTo>
                    <a:pt x="1530" y="1997"/>
                  </a:lnTo>
                  <a:lnTo>
                    <a:pt x="1531" y="1997"/>
                  </a:lnTo>
                  <a:lnTo>
                    <a:pt x="1532" y="1997"/>
                  </a:lnTo>
                  <a:lnTo>
                    <a:pt x="1533" y="1997"/>
                  </a:lnTo>
                  <a:lnTo>
                    <a:pt x="1534" y="1997"/>
                  </a:lnTo>
                  <a:lnTo>
                    <a:pt x="1535" y="1997"/>
                  </a:lnTo>
                  <a:lnTo>
                    <a:pt x="1536" y="1997"/>
                  </a:lnTo>
                  <a:lnTo>
                    <a:pt x="1537" y="1997"/>
                  </a:lnTo>
                  <a:lnTo>
                    <a:pt x="1538" y="1997"/>
                  </a:lnTo>
                  <a:lnTo>
                    <a:pt x="1539" y="1997"/>
                  </a:lnTo>
                  <a:lnTo>
                    <a:pt x="1540" y="1997"/>
                  </a:lnTo>
                  <a:lnTo>
                    <a:pt x="1541" y="1997"/>
                  </a:lnTo>
                  <a:lnTo>
                    <a:pt x="1542" y="1997"/>
                  </a:lnTo>
                  <a:lnTo>
                    <a:pt x="1543" y="1997"/>
                  </a:lnTo>
                  <a:lnTo>
                    <a:pt x="1544" y="1997"/>
                  </a:lnTo>
                  <a:lnTo>
                    <a:pt x="1545" y="1997"/>
                  </a:lnTo>
                  <a:lnTo>
                    <a:pt x="1546" y="1997"/>
                  </a:lnTo>
                  <a:lnTo>
                    <a:pt x="1547" y="1997"/>
                  </a:lnTo>
                  <a:lnTo>
                    <a:pt x="1548" y="1996"/>
                  </a:lnTo>
                  <a:lnTo>
                    <a:pt x="1549" y="1996"/>
                  </a:lnTo>
                  <a:lnTo>
                    <a:pt x="1550" y="1996"/>
                  </a:lnTo>
                  <a:lnTo>
                    <a:pt x="1551" y="1996"/>
                  </a:lnTo>
                  <a:lnTo>
                    <a:pt x="1552" y="1996"/>
                  </a:lnTo>
                  <a:lnTo>
                    <a:pt x="1553" y="1996"/>
                  </a:lnTo>
                  <a:lnTo>
                    <a:pt x="1554" y="1996"/>
                  </a:lnTo>
                  <a:lnTo>
                    <a:pt x="1555" y="1996"/>
                  </a:lnTo>
                  <a:lnTo>
                    <a:pt x="1556" y="1996"/>
                  </a:lnTo>
                  <a:lnTo>
                    <a:pt x="1557" y="1996"/>
                  </a:lnTo>
                  <a:lnTo>
                    <a:pt x="1558" y="1996"/>
                  </a:lnTo>
                  <a:lnTo>
                    <a:pt x="1559" y="1996"/>
                  </a:lnTo>
                  <a:lnTo>
                    <a:pt x="1560" y="1996"/>
                  </a:lnTo>
                  <a:lnTo>
                    <a:pt x="1561" y="1996"/>
                  </a:lnTo>
                  <a:lnTo>
                    <a:pt x="1562" y="1996"/>
                  </a:lnTo>
                  <a:lnTo>
                    <a:pt x="1563" y="1996"/>
                  </a:lnTo>
                  <a:lnTo>
                    <a:pt x="1564" y="1996"/>
                  </a:lnTo>
                  <a:lnTo>
                    <a:pt x="1565" y="1996"/>
                  </a:lnTo>
                  <a:lnTo>
                    <a:pt x="1566" y="1996"/>
                  </a:lnTo>
                  <a:lnTo>
                    <a:pt x="1567" y="1996"/>
                  </a:lnTo>
                  <a:lnTo>
                    <a:pt x="1568" y="1996"/>
                  </a:lnTo>
                  <a:lnTo>
                    <a:pt x="1569" y="1996"/>
                  </a:lnTo>
                  <a:lnTo>
                    <a:pt x="1570" y="1996"/>
                  </a:lnTo>
                  <a:lnTo>
                    <a:pt x="1571" y="1996"/>
                  </a:lnTo>
                  <a:lnTo>
                    <a:pt x="1572" y="1996"/>
                  </a:lnTo>
                  <a:lnTo>
                    <a:pt x="1573" y="1996"/>
                  </a:lnTo>
                  <a:lnTo>
                    <a:pt x="1574" y="1996"/>
                  </a:lnTo>
                  <a:lnTo>
                    <a:pt x="1575" y="1996"/>
                  </a:lnTo>
                  <a:lnTo>
                    <a:pt x="1576" y="1996"/>
                  </a:lnTo>
                  <a:lnTo>
                    <a:pt x="1577" y="1996"/>
                  </a:lnTo>
                  <a:lnTo>
                    <a:pt x="1578" y="1997"/>
                  </a:lnTo>
                  <a:lnTo>
                    <a:pt x="1579" y="1997"/>
                  </a:lnTo>
                  <a:lnTo>
                    <a:pt x="1580" y="1997"/>
                  </a:lnTo>
                  <a:lnTo>
                    <a:pt x="1581" y="1997"/>
                  </a:lnTo>
                  <a:lnTo>
                    <a:pt x="1582" y="1997"/>
                  </a:lnTo>
                  <a:lnTo>
                    <a:pt x="1583" y="1997"/>
                  </a:lnTo>
                  <a:lnTo>
                    <a:pt x="1584" y="1997"/>
                  </a:lnTo>
                  <a:lnTo>
                    <a:pt x="1585" y="1997"/>
                  </a:lnTo>
                  <a:lnTo>
                    <a:pt x="1586" y="1997"/>
                  </a:lnTo>
                  <a:lnTo>
                    <a:pt x="1587" y="1997"/>
                  </a:lnTo>
                  <a:lnTo>
                    <a:pt x="1588" y="1998"/>
                  </a:lnTo>
                  <a:lnTo>
                    <a:pt x="1589" y="1998"/>
                  </a:lnTo>
                  <a:lnTo>
                    <a:pt x="1590" y="1998"/>
                  </a:lnTo>
                  <a:lnTo>
                    <a:pt x="1591" y="1998"/>
                  </a:lnTo>
                  <a:lnTo>
                    <a:pt x="1592" y="1998"/>
                  </a:lnTo>
                  <a:lnTo>
                    <a:pt x="1593" y="1998"/>
                  </a:lnTo>
                  <a:lnTo>
                    <a:pt x="1594" y="1998"/>
                  </a:lnTo>
                  <a:lnTo>
                    <a:pt x="1595" y="1999"/>
                  </a:lnTo>
                  <a:lnTo>
                    <a:pt x="1596" y="1999"/>
                  </a:lnTo>
                  <a:lnTo>
                    <a:pt x="1597" y="1999"/>
                  </a:lnTo>
                  <a:lnTo>
                    <a:pt x="1598" y="1999"/>
                  </a:lnTo>
                  <a:lnTo>
                    <a:pt x="1599" y="1999"/>
                  </a:lnTo>
                  <a:lnTo>
                    <a:pt x="1600" y="2000"/>
                  </a:lnTo>
                  <a:lnTo>
                    <a:pt x="1601" y="2000"/>
                  </a:lnTo>
                  <a:lnTo>
                    <a:pt x="1602" y="2000"/>
                  </a:lnTo>
                  <a:lnTo>
                    <a:pt x="1603" y="2000"/>
                  </a:lnTo>
                  <a:lnTo>
                    <a:pt x="1604" y="2000"/>
                  </a:lnTo>
                  <a:lnTo>
                    <a:pt x="1604" y="2001"/>
                  </a:lnTo>
                  <a:lnTo>
                    <a:pt x="1605" y="2001"/>
                  </a:lnTo>
                  <a:lnTo>
                    <a:pt x="1606" y="2001"/>
                  </a:lnTo>
                  <a:lnTo>
                    <a:pt x="1607" y="2001"/>
                  </a:lnTo>
                  <a:lnTo>
                    <a:pt x="1608" y="2001"/>
                  </a:lnTo>
                  <a:lnTo>
                    <a:pt x="1609" y="2002"/>
                  </a:lnTo>
                  <a:lnTo>
                    <a:pt x="1610" y="2002"/>
                  </a:lnTo>
                  <a:lnTo>
                    <a:pt x="1611" y="2002"/>
                  </a:lnTo>
                  <a:lnTo>
                    <a:pt x="1612" y="2002"/>
                  </a:lnTo>
                  <a:lnTo>
                    <a:pt x="1613" y="2003"/>
                  </a:lnTo>
                  <a:lnTo>
                    <a:pt x="1614" y="2003"/>
                  </a:lnTo>
                  <a:lnTo>
                    <a:pt x="1615" y="2003"/>
                  </a:lnTo>
                  <a:lnTo>
                    <a:pt x="1616" y="2003"/>
                  </a:lnTo>
                  <a:lnTo>
                    <a:pt x="1616" y="2004"/>
                  </a:lnTo>
                  <a:lnTo>
                    <a:pt x="1617" y="2004"/>
                  </a:lnTo>
                  <a:lnTo>
                    <a:pt x="1618" y="2004"/>
                  </a:lnTo>
                  <a:lnTo>
                    <a:pt x="1619" y="2004"/>
                  </a:lnTo>
                  <a:lnTo>
                    <a:pt x="1620" y="2005"/>
                  </a:lnTo>
                  <a:lnTo>
                    <a:pt x="1621" y="2005"/>
                  </a:lnTo>
                  <a:lnTo>
                    <a:pt x="1622" y="2005"/>
                  </a:lnTo>
                  <a:lnTo>
                    <a:pt x="1623" y="2005"/>
                  </a:lnTo>
                  <a:lnTo>
                    <a:pt x="1623" y="2006"/>
                  </a:lnTo>
                  <a:lnTo>
                    <a:pt x="1624" y="2006"/>
                  </a:lnTo>
                  <a:lnTo>
                    <a:pt x="1625" y="2006"/>
                  </a:lnTo>
                  <a:lnTo>
                    <a:pt x="1626" y="2006"/>
                  </a:lnTo>
                  <a:lnTo>
                    <a:pt x="1627" y="2007"/>
                  </a:lnTo>
                  <a:lnTo>
                    <a:pt x="1628" y="2007"/>
                  </a:lnTo>
                  <a:lnTo>
                    <a:pt x="1629" y="2007"/>
                  </a:lnTo>
                  <a:lnTo>
                    <a:pt x="1630" y="2008"/>
                  </a:lnTo>
                  <a:lnTo>
                    <a:pt x="1631" y="2008"/>
                  </a:lnTo>
                  <a:lnTo>
                    <a:pt x="1632" y="2008"/>
                  </a:lnTo>
                  <a:lnTo>
                    <a:pt x="1633" y="2008"/>
                  </a:lnTo>
                  <a:lnTo>
                    <a:pt x="1634" y="2009"/>
                  </a:lnTo>
                  <a:lnTo>
                    <a:pt x="1635" y="2009"/>
                  </a:lnTo>
                  <a:lnTo>
                    <a:pt x="1636" y="2009"/>
                  </a:lnTo>
                  <a:lnTo>
                    <a:pt x="1637" y="2009"/>
                  </a:lnTo>
                  <a:lnTo>
                    <a:pt x="1637" y="2010"/>
                  </a:lnTo>
                  <a:lnTo>
                    <a:pt x="1638" y="2010"/>
                  </a:lnTo>
                  <a:lnTo>
                    <a:pt x="1639" y="2010"/>
                  </a:lnTo>
                  <a:lnTo>
                    <a:pt x="1640" y="2010"/>
                  </a:lnTo>
                  <a:lnTo>
                    <a:pt x="1641" y="2010"/>
                  </a:lnTo>
                  <a:lnTo>
                    <a:pt x="1641" y="2011"/>
                  </a:lnTo>
                  <a:lnTo>
                    <a:pt x="1642" y="2011"/>
                  </a:lnTo>
                  <a:lnTo>
                    <a:pt x="1643" y="2011"/>
                  </a:lnTo>
                  <a:lnTo>
                    <a:pt x="1644" y="2011"/>
                  </a:lnTo>
                  <a:lnTo>
                    <a:pt x="1645" y="2012"/>
                  </a:lnTo>
                  <a:lnTo>
                    <a:pt x="1646" y="2012"/>
                  </a:lnTo>
                  <a:lnTo>
                    <a:pt x="1647" y="2012"/>
                  </a:lnTo>
                  <a:lnTo>
                    <a:pt x="1648" y="2013"/>
                  </a:lnTo>
                  <a:lnTo>
                    <a:pt x="1649" y="2013"/>
                  </a:lnTo>
                  <a:lnTo>
                    <a:pt x="1650" y="2013"/>
                  </a:lnTo>
                  <a:lnTo>
                    <a:pt x="1650" y="2014"/>
                  </a:lnTo>
                  <a:lnTo>
                    <a:pt x="1651" y="2014"/>
                  </a:lnTo>
                  <a:lnTo>
                    <a:pt x="1652" y="2015"/>
                  </a:lnTo>
                  <a:lnTo>
                    <a:pt x="1653" y="2015"/>
                  </a:lnTo>
                  <a:lnTo>
                    <a:pt x="1654" y="2016"/>
                  </a:lnTo>
                  <a:lnTo>
                    <a:pt x="1655" y="2016"/>
                  </a:lnTo>
                  <a:lnTo>
                    <a:pt x="1656" y="2017"/>
                  </a:lnTo>
                  <a:lnTo>
                    <a:pt x="1657" y="2017"/>
                  </a:lnTo>
                  <a:lnTo>
                    <a:pt x="1658" y="2018"/>
                  </a:lnTo>
                  <a:lnTo>
                    <a:pt x="1659" y="2018"/>
                  </a:lnTo>
                  <a:lnTo>
                    <a:pt x="1660" y="2018"/>
                  </a:lnTo>
                  <a:lnTo>
                    <a:pt x="1660" y="2019"/>
                  </a:lnTo>
                  <a:lnTo>
                    <a:pt x="1661" y="2019"/>
                  </a:lnTo>
                  <a:lnTo>
                    <a:pt x="1662" y="2019"/>
                  </a:lnTo>
                  <a:lnTo>
                    <a:pt x="1663" y="2019"/>
                  </a:lnTo>
                  <a:lnTo>
                    <a:pt x="1664" y="2020"/>
                  </a:lnTo>
                  <a:lnTo>
                    <a:pt x="1665" y="2020"/>
                  </a:lnTo>
                  <a:lnTo>
                    <a:pt x="1666" y="2020"/>
                  </a:lnTo>
                  <a:lnTo>
                    <a:pt x="1667" y="2020"/>
                  </a:lnTo>
                  <a:lnTo>
                    <a:pt x="1668" y="2020"/>
                  </a:lnTo>
                  <a:lnTo>
                    <a:pt x="1669" y="2020"/>
                  </a:lnTo>
                  <a:lnTo>
                    <a:pt x="1669" y="2021"/>
                  </a:lnTo>
                  <a:lnTo>
                    <a:pt x="1670" y="2021"/>
                  </a:lnTo>
                  <a:lnTo>
                    <a:pt x="1671" y="2021"/>
                  </a:lnTo>
                  <a:lnTo>
                    <a:pt x="1672" y="2021"/>
                  </a:lnTo>
                  <a:lnTo>
                    <a:pt x="1673" y="2021"/>
                  </a:lnTo>
                  <a:lnTo>
                    <a:pt x="1674" y="2022"/>
                  </a:lnTo>
                  <a:lnTo>
                    <a:pt x="1675" y="2022"/>
                  </a:lnTo>
                  <a:lnTo>
                    <a:pt x="1676" y="2022"/>
                  </a:lnTo>
                  <a:lnTo>
                    <a:pt x="1677" y="2023"/>
                  </a:lnTo>
                  <a:lnTo>
                    <a:pt x="1678" y="2023"/>
                  </a:lnTo>
                  <a:lnTo>
                    <a:pt x="1679" y="2023"/>
                  </a:lnTo>
                  <a:lnTo>
                    <a:pt x="1680" y="2024"/>
                  </a:lnTo>
                  <a:lnTo>
                    <a:pt x="1681" y="2024"/>
                  </a:lnTo>
                  <a:lnTo>
                    <a:pt x="1682" y="2024"/>
                  </a:lnTo>
                  <a:lnTo>
                    <a:pt x="1682" y="2025"/>
                  </a:lnTo>
                  <a:lnTo>
                    <a:pt x="1683" y="2025"/>
                  </a:lnTo>
                  <a:lnTo>
                    <a:pt x="1684" y="2025"/>
                  </a:lnTo>
                  <a:lnTo>
                    <a:pt x="1685" y="2025"/>
                  </a:lnTo>
                  <a:lnTo>
                    <a:pt x="1686" y="2026"/>
                  </a:lnTo>
                  <a:lnTo>
                    <a:pt x="1687" y="2026"/>
                  </a:lnTo>
                  <a:lnTo>
                    <a:pt x="1688" y="2026"/>
                  </a:lnTo>
                  <a:lnTo>
                    <a:pt x="1689" y="2026"/>
                  </a:lnTo>
                  <a:lnTo>
                    <a:pt x="1690" y="2026"/>
                  </a:lnTo>
                  <a:lnTo>
                    <a:pt x="1691" y="2026"/>
                  </a:lnTo>
                  <a:lnTo>
                    <a:pt x="1692" y="2026"/>
                  </a:lnTo>
                  <a:lnTo>
                    <a:pt x="1692" y="2027"/>
                  </a:lnTo>
                  <a:lnTo>
                    <a:pt x="1693" y="2027"/>
                  </a:lnTo>
                  <a:lnTo>
                    <a:pt x="1694" y="2027"/>
                  </a:lnTo>
                  <a:lnTo>
                    <a:pt x="1695" y="2027"/>
                  </a:lnTo>
                  <a:lnTo>
                    <a:pt x="1696" y="2027"/>
                  </a:lnTo>
                  <a:lnTo>
                    <a:pt x="1697" y="2027"/>
                  </a:lnTo>
                  <a:lnTo>
                    <a:pt x="1698" y="2027"/>
                  </a:lnTo>
                  <a:lnTo>
                    <a:pt x="1699" y="2027"/>
                  </a:lnTo>
                  <a:lnTo>
                    <a:pt x="1699" y="2028"/>
                  </a:lnTo>
                  <a:lnTo>
                    <a:pt x="1700" y="2028"/>
                  </a:lnTo>
                  <a:lnTo>
                    <a:pt x="1701" y="2028"/>
                  </a:lnTo>
                  <a:lnTo>
                    <a:pt x="1702" y="2028"/>
                  </a:lnTo>
                  <a:lnTo>
                    <a:pt x="1703" y="2028"/>
                  </a:lnTo>
                  <a:lnTo>
                    <a:pt x="1704" y="2028"/>
                  </a:lnTo>
                  <a:lnTo>
                    <a:pt x="1704" y="2029"/>
                  </a:lnTo>
                  <a:lnTo>
                    <a:pt x="1705" y="2029"/>
                  </a:lnTo>
                  <a:lnTo>
                    <a:pt x="1706" y="2029"/>
                  </a:lnTo>
                  <a:lnTo>
                    <a:pt x="1707" y="2029"/>
                  </a:lnTo>
                  <a:lnTo>
                    <a:pt x="1708" y="2029"/>
                  </a:lnTo>
                  <a:lnTo>
                    <a:pt x="1709" y="2029"/>
                  </a:lnTo>
                  <a:lnTo>
                    <a:pt x="1710" y="2030"/>
                  </a:lnTo>
                  <a:lnTo>
                    <a:pt x="1711" y="2030"/>
                  </a:lnTo>
                  <a:lnTo>
                    <a:pt x="1712" y="2030"/>
                  </a:lnTo>
                  <a:lnTo>
                    <a:pt x="1713" y="2030"/>
                  </a:lnTo>
                  <a:lnTo>
                    <a:pt x="1714" y="2030"/>
                  </a:lnTo>
                  <a:lnTo>
                    <a:pt x="1715" y="2030"/>
                  </a:lnTo>
                  <a:lnTo>
                    <a:pt x="1716" y="2030"/>
                  </a:lnTo>
                  <a:lnTo>
                    <a:pt x="1717" y="2030"/>
                  </a:lnTo>
                  <a:lnTo>
                    <a:pt x="1718" y="2030"/>
                  </a:lnTo>
                  <a:lnTo>
                    <a:pt x="1719" y="2030"/>
                  </a:lnTo>
                  <a:lnTo>
                    <a:pt x="1720" y="2030"/>
                  </a:lnTo>
                  <a:lnTo>
                    <a:pt x="1721" y="2030"/>
                  </a:lnTo>
                  <a:lnTo>
                    <a:pt x="1722" y="2030"/>
                  </a:lnTo>
                  <a:lnTo>
                    <a:pt x="1723" y="2030"/>
                  </a:lnTo>
                  <a:lnTo>
                    <a:pt x="1724" y="2030"/>
                  </a:lnTo>
                  <a:lnTo>
                    <a:pt x="1725" y="2030"/>
                  </a:lnTo>
                  <a:lnTo>
                    <a:pt x="1726" y="2030"/>
                  </a:lnTo>
                  <a:lnTo>
                    <a:pt x="1727" y="2030"/>
                  </a:lnTo>
                  <a:lnTo>
                    <a:pt x="1728" y="2030"/>
                  </a:lnTo>
                  <a:lnTo>
                    <a:pt x="1729" y="2030"/>
                  </a:lnTo>
                  <a:lnTo>
                    <a:pt x="1730" y="2030"/>
                  </a:lnTo>
                  <a:lnTo>
                    <a:pt x="1731" y="2030"/>
                  </a:lnTo>
                  <a:lnTo>
                    <a:pt x="1732" y="2030"/>
                  </a:lnTo>
                  <a:lnTo>
                    <a:pt x="1733" y="2030"/>
                  </a:lnTo>
                  <a:lnTo>
                    <a:pt x="1734" y="2030"/>
                  </a:lnTo>
                  <a:lnTo>
                    <a:pt x="1735" y="2030"/>
                  </a:lnTo>
                  <a:lnTo>
                    <a:pt x="1736" y="2030"/>
                  </a:lnTo>
                  <a:lnTo>
                    <a:pt x="1737" y="2030"/>
                  </a:lnTo>
                  <a:lnTo>
                    <a:pt x="1738" y="2030"/>
                  </a:lnTo>
                  <a:lnTo>
                    <a:pt x="1738" y="2029"/>
                  </a:lnTo>
                  <a:lnTo>
                    <a:pt x="1739" y="2029"/>
                  </a:lnTo>
                  <a:lnTo>
                    <a:pt x="1740" y="2029"/>
                  </a:lnTo>
                  <a:lnTo>
                    <a:pt x="1741" y="2029"/>
                  </a:lnTo>
                  <a:lnTo>
                    <a:pt x="1742" y="2029"/>
                  </a:lnTo>
                  <a:lnTo>
                    <a:pt x="1743" y="2029"/>
                  </a:lnTo>
                  <a:lnTo>
                    <a:pt x="1744" y="2029"/>
                  </a:lnTo>
                  <a:lnTo>
                    <a:pt x="1745" y="2029"/>
                  </a:lnTo>
                  <a:lnTo>
                    <a:pt x="1746" y="2029"/>
                  </a:lnTo>
                  <a:lnTo>
                    <a:pt x="1747" y="2028"/>
                  </a:lnTo>
                  <a:lnTo>
                    <a:pt x="1748" y="2028"/>
                  </a:lnTo>
                  <a:lnTo>
                    <a:pt x="1749" y="2028"/>
                  </a:lnTo>
                  <a:lnTo>
                    <a:pt x="1750" y="2028"/>
                  </a:lnTo>
                  <a:lnTo>
                    <a:pt x="1751" y="2028"/>
                  </a:lnTo>
                  <a:lnTo>
                    <a:pt x="1752" y="2028"/>
                  </a:lnTo>
                  <a:lnTo>
                    <a:pt x="1753" y="2027"/>
                  </a:lnTo>
                  <a:lnTo>
                    <a:pt x="1754" y="2027"/>
                  </a:lnTo>
                  <a:lnTo>
                    <a:pt x="1755" y="2027"/>
                  </a:lnTo>
                  <a:lnTo>
                    <a:pt x="1756" y="2027"/>
                  </a:lnTo>
                  <a:lnTo>
                    <a:pt x="1757" y="2027"/>
                  </a:lnTo>
                  <a:lnTo>
                    <a:pt x="1757" y="2026"/>
                  </a:lnTo>
                  <a:lnTo>
                    <a:pt x="1758" y="2026"/>
                  </a:lnTo>
                  <a:lnTo>
                    <a:pt x="1759" y="2026"/>
                  </a:lnTo>
                  <a:lnTo>
                    <a:pt x="1760" y="2026"/>
                  </a:lnTo>
                  <a:lnTo>
                    <a:pt x="1761" y="2026"/>
                  </a:lnTo>
                  <a:lnTo>
                    <a:pt x="1762" y="2025"/>
                  </a:lnTo>
                  <a:lnTo>
                    <a:pt x="1763" y="2025"/>
                  </a:lnTo>
                  <a:lnTo>
                    <a:pt x="1764" y="2025"/>
                  </a:lnTo>
                  <a:lnTo>
                    <a:pt x="1765" y="2025"/>
                  </a:lnTo>
                  <a:lnTo>
                    <a:pt x="1766" y="2024"/>
                  </a:lnTo>
                  <a:lnTo>
                    <a:pt x="1767" y="2024"/>
                  </a:lnTo>
                  <a:lnTo>
                    <a:pt x="1768" y="2024"/>
                  </a:lnTo>
                  <a:lnTo>
                    <a:pt x="1769" y="2024"/>
                  </a:lnTo>
                  <a:lnTo>
                    <a:pt x="1770" y="2023"/>
                  </a:lnTo>
                  <a:lnTo>
                    <a:pt x="1771" y="2023"/>
                  </a:lnTo>
                  <a:lnTo>
                    <a:pt x="1772" y="2023"/>
                  </a:lnTo>
                  <a:lnTo>
                    <a:pt x="1773" y="2022"/>
                  </a:lnTo>
                  <a:lnTo>
                    <a:pt x="1774" y="2022"/>
                  </a:lnTo>
                  <a:lnTo>
                    <a:pt x="1775" y="2022"/>
                  </a:lnTo>
                  <a:lnTo>
                    <a:pt x="1776" y="2022"/>
                  </a:lnTo>
                  <a:lnTo>
                    <a:pt x="1776" y="2021"/>
                  </a:lnTo>
                  <a:lnTo>
                    <a:pt x="1777" y="2021"/>
                  </a:lnTo>
                  <a:lnTo>
                    <a:pt x="1778" y="2021"/>
                  </a:lnTo>
                  <a:lnTo>
                    <a:pt x="1779" y="2021"/>
                  </a:lnTo>
                  <a:lnTo>
                    <a:pt x="1780" y="2020"/>
                  </a:lnTo>
                  <a:lnTo>
                    <a:pt x="1781" y="2020"/>
                  </a:lnTo>
                  <a:lnTo>
                    <a:pt x="1782" y="2020"/>
                  </a:lnTo>
                  <a:lnTo>
                    <a:pt x="1783" y="2019"/>
                  </a:lnTo>
                  <a:lnTo>
                    <a:pt x="1784" y="2019"/>
                  </a:lnTo>
                  <a:lnTo>
                    <a:pt x="1785" y="2019"/>
                  </a:lnTo>
                  <a:lnTo>
                    <a:pt x="1786" y="2018"/>
                  </a:lnTo>
                  <a:lnTo>
                    <a:pt x="1787" y="2018"/>
                  </a:lnTo>
                  <a:lnTo>
                    <a:pt x="1788" y="2018"/>
                  </a:lnTo>
                  <a:lnTo>
                    <a:pt x="1789" y="2017"/>
                  </a:lnTo>
                  <a:lnTo>
                    <a:pt x="1790" y="2017"/>
                  </a:lnTo>
                  <a:lnTo>
                    <a:pt x="1791" y="2017"/>
                  </a:lnTo>
                  <a:lnTo>
                    <a:pt x="1792" y="2016"/>
                  </a:lnTo>
                  <a:lnTo>
                    <a:pt x="1793" y="2016"/>
                  </a:lnTo>
                  <a:lnTo>
                    <a:pt x="1794" y="2016"/>
                  </a:lnTo>
                  <a:lnTo>
                    <a:pt x="1795" y="2015"/>
                  </a:lnTo>
                  <a:lnTo>
                    <a:pt x="1796" y="2015"/>
                  </a:lnTo>
                  <a:lnTo>
                    <a:pt x="1797" y="2015"/>
                  </a:lnTo>
                  <a:lnTo>
                    <a:pt x="1798" y="2014"/>
                  </a:lnTo>
                  <a:lnTo>
                    <a:pt x="1799" y="2014"/>
                  </a:lnTo>
                  <a:lnTo>
                    <a:pt x="1800" y="2014"/>
                  </a:lnTo>
                  <a:lnTo>
                    <a:pt x="1800" y="2013"/>
                  </a:lnTo>
                  <a:lnTo>
                    <a:pt x="1801" y="2013"/>
                  </a:lnTo>
                  <a:lnTo>
                    <a:pt x="1802" y="2013"/>
                  </a:lnTo>
                  <a:lnTo>
                    <a:pt x="1802" y="2012"/>
                  </a:lnTo>
                  <a:lnTo>
                    <a:pt x="1803" y="2012"/>
                  </a:lnTo>
                  <a:lnTo>
                    <a:pt x="1804" y="2012"/>
                  </a:lnTo>
                  <a:lnTo>
                    <a:pt x="1805" y="2012"/>
                  </a:lnTo>
                  <a:lnTo>
                    <a:pt x="1805" y="2011"/>
                  </a:lnTo>
                  <a:lnTo>
                    <a:pt x="1806" y="2011"/>
                  </a:lnTo>
                  <a:lnTo>
                    <a:pt x="1807" y="2011"/>
                  </a:lnTo>
                  <a:lnTo>
                    <a:pt x="1808" y="2010"/>
                  </a:lnTo>
                  <a:lnTo>
                    <a:pt x="1809" y="2010"/>
                  </a:lnTo>
                  <a:lnTo>
                    <a:pt x="1810" y="2009"/>
                  </a:lnTo>
                  <a:lnTo>
                    <a:pt x="1811" y="2009"/>
                  </a:lnTo>
                  <a:lnTo>
                    <a:pt x="1812" y="2009"/>
                  </a:lnTo>
                  <a:lnTo>
                    <a:pt x="1813" y="2008"/>
                  </a:lnTo>
                  <a:lnTo>
                    <a:pt x="1814" y="2008"/>
                  </a:lnTo>
                  <a:lnTo>
                    <a:pt x="1815" y="2008"/>
                  </a:lnTo>
                  <a:lnTo>
                    <a:pt x="1815" y="2007"/>
                  </a:lnTo>
                  <a:lnTo>
                    <a:pt x="1816" y="2007"/>
                  </a:lnTo>
                  <a:lnTo>
                    <a:pt x="1817" y="2007"/>
                  </a:lnTo>
                  <a:lnTo>
                    <a:pt x="1817" y="2006"/>
                  </a:lnTo>
                  <a:lnTo>
                    <a:pt x="1818" y="2006"/>
                  </a:lnTo>
                  <a:lnTo>
                    <a:pt x="1819" y="2006"/>
                  </a:lnTo>
                  <a:lnTo>
                    <a:pt x="1820" y="2005"/>
                  </a:lnTo>
                  <a:lnTo>
                    <a:pt x="1821" y="2005"/>
                  </a:lnTo>
                  <a:lnTo>
                    <a:pt x="1822" y="2005"/>
                  </a:lnTo>
                  <a:lnTo>
                    <a:pt x="1823" y="2004"/>
                  </a:lnTo>
                  <a:lnTo>
                    <a:pt x="1824" y="2004"/>
                  </a:lnTo>
                  <a:lnTo>
                    <a:pt x="1825" y="2003"/>
                  </a:lnTo>
                  <a:lnTo>
                    <a:pt x="1826" y="2003"/>
                  </a:lnTo>
                  <a:lnTo>
                    <a:pt x="1827" y="2003"/>
                  </a:lnTo>
                  <a:lnTo>
                    <a:pt x="1827" y="2002"/>
                  </a:lnTo>
                  <a:lnTo>
                    <a:pt x="1828" y="2002"/>
                  </a:lnTo>
                  <a:lnTo>
                    <a:pt x="1829" y="2002"/>
                  </a:lnTo>
                  <a:lnTo>
                    <a:pt x="1830" y="2002"/>
                  </a:lnTo>
                  <a:lnTo>
                    <a:pt x="1830" y="2001"/>
                  </a:lnTo>
                  <a:lnTo>
                    <a:pt x="1831" y="2001"/>
                  </a:lnTo>
                  <a:lnTo>
                    <a:pt x="1832" y="2001"/>
                  </a:lnTo>
                  <a:lnTo>
                    <a:pt x="1832" y="2000"/>
                  </a:lnTo>
                  <a:lnTo>
                    <a:pt x="1833" y="2000"/>
                  </a:lnTo>
                  <a:lnTo>
                    <a:pt x="1834" y="2000"/>
                  </a:lnTo>
                  <a:lnTo>
                    <a:pt x="1835" y="1999"/>
                  </a:lnTo>
                  <a:lnTo>
                    <a:pt x="1836" y="1999"/>
                  </a:lnTo>
                  <a:lnTo>
                    <a:pt x="1837" y="1998"/>
                  </a:lnTo>
                  <a:lnTo>
                    <a:pt x="1838" y="1998"/>
                  </a:lnTo>
                  <a:lnTo>
                    <a:pt x="1839" y="1998"/>
                  </a:lnTo>
                  <a:lnTo>
                    <a:pt x="1840" y="1997"/>
                  </a:lnTo>
                  <a:lnTo>
                    <a:pt x="1841" y="1997"/>
                  </a:lnTo>
                  <a:lnTo>
                    <a:pt x="1842" y="1997"/>
                  </a:lnTo>
                  <a:lnTo>
                    <a:pt x="1842" y="1996"/>
                  </a:lnTo>
                  <a:lnTo>
                    <a:pt x="1843" y="1996"/>
                  </a:lnTo>
                  <a:lnTo>
                    <a:pt x="1844" y="1996"/>
                  </a:lnTo>
                  <a:lnTo>
                    <a:pt x="1844" y="1995"/>
                  </a:lnTo>
                  <a:lnTo>
                    <a:pt x="1845" y="1995"/>
                  </a:lnTo>
                  <a:lnTo>
                    <a:pt x="1846" y="1995"/>
                  </a:lnTo>
                  <a:lnTo>
                    <a:pt x="1847" y="1995"/>
                  </a:lnTo>
                  <a:lnTo>
                    <a:pt x="1847" y="1994"/>
                  </a:lnTo>
                  <a:lnTo>
                    <a:pt x="1848" y="1994"/>
                  </a:lnTo>
                  <a:lnTo>
                    <a:pt x="1849" y="1994"/>
                  </a:lnTo>
                  <a:lnTo>
                    <a:pt x="1850" y="1993"/>
                  </a:lnTo>
                  <a:lnTo>
                    <a:pt x="1851" y="1993"/>
                  </a:lnTo>
                  <a:lnTo>
                    <a:pt x="1852" y="1992"/>
                  </a:lnTo>
                  <a:lnTo>
                    <a:pt x="1853" y="1992"/>
                  </a:lnTo>
                  <a:lnTo>
                    <a:pt x="1854" y="1992"/>
                  </a:lnTo>
                  <a:lnTo>
                    <a:pt x="1854" y="1991"/>
                  </a:lnTo>
                  <a:lnTo>
                    <a:pt x="1855" y="1991"/>
                  </a:lnTo>
                  <a:lnTo>
                    <a:pt x="1856" y="1991"/>
                  </a:lnTo>
                  <a:lnTo>
                    <a:pt x="1857" y="1990"/>
                  </a:lnTo>
                  <a:lnTo>
                    <a:pt x="1858" y="1990"/>
                  </a:lnTo>
                  <a:lnTo>
                    <a:pt x="1859" y="1989"/>
                  </a:lnTo>
                  <a:lnTo>
                    <a:pt x="1860" y="1989"/>
                  </a:lnTo>
                  <a:lnTo>
                    <a:pt x="1861" y="1988"/>
                  </a:lnTo>
                  <a:lnTo>
                    <a:pt x="1862" y="1988"/>
                  </a:lnTo>
                  <a:lnTo>
                    <a:pt x="1863" y="1987"/>
                  </a:lnTo>
                  <a:lnTo>
                    <a:pt x="1864" y="1987"/>
                  </a:lnTo>
                  <a:lnTo>
                    <a:pt x="1865" y="1987"/>
                  </a:lnTo>
                  <a:lnTo>
                    <a:pt x="1865" y="1986"/>
                  </a:lnTo>
                  <a:lnTo>
                    <a:pt x="1866" y="1986"/>
                  </a:lnTo>
                  <a:lnTo>
                    <a:pt x="1867" y="1986"/>
                  </a:lnTo>
                  <a:lnTo>
                    <a:pt x="1867" y="1985"/>
                  </a:lnTo>
                  <a:lnTo>
                    <a:pt x="1868" y="1985"/>
                  </a:lnTo>
                  <a:lnTo>
                    <a:pt x="1869" y="1985"/>
                  </a:lnTo>
                  <a:lnTo>
                    <a:pt x="1870" y="1984"/>
                  </a:lnTo>
                  <a:lnTo>
                    <a:pt x="1871" y="1984"/>
                  </a:lnTo>
                  <a:lnTo>
                    <a:pt x="1872" y="1983"/>
                  </a:lnTo>
                  <a:lnTo>
                    <a:pt x="1873" y="1983"/>
                  </a:lnTo>
                  <a:lnTo>
                    <a:pt x="1874" y="1983"/>
                  </a:lnTo>
                  <a:lnTo>
                    <a:pt x="1874" y="1982"/>
                  </a:lnTo>
                  <a:lnTo>
                    <a:pt x="1875" y="1982"/>
                  </a:lnTo>
                  <a:lnTo>
                    <a:pt x="1876" y="1982"/>
                  </a:lnTo>
                  <a:lnTo>
                    <a:pt x="1876" y="1981"/>
                  </a:lnTo>
                  <a:lnTo>
                    <a:pt x="1877" y="1981"/>
                  </a:lnTo>
                  <a:lnTo>
                    <a:pt x="1878" y="1981"/>
                  </a:lnTo>
                  <a:lnTo>
                    <a:pt x="1879" y="1980"/>
                  </a:lnTo>
                  <a:lnTo>
                    <a:pt x="1880" y="1980"/>
                  </a:lnTo>
                  <a:lnTo>
                    <a:pt x="1881" y="1980"/>
                  </a:lnTo>
                  <a:lnTo>
                    <a:pt x="1882" y="1980"/>
                  </a:lnTo>
                  <a:lnTo>
                    <a:pt x="1882" y="1979"/>
                  </a:lnTo>
                  <a:lnTo>
                    <a:pt x="1883" y="1979"/>
                  </a:lnTo>
                  <a:lnTo>
                    <a:pt x="1884" y="1979"/>
                  </a:lnTo>
                  <a:lnTo>
                    <a:pt x="1885" y="1979"/>
                  </a:lnTo>
                  <a:lnTo>
                    <a:pt x="1886" y="1978"/>
                  </a:lnTo>
                  <a:lnTo>
                    <a:pt x="1887" y="1978"/>
                  </a:lnTo>
                  <a:lnTo>
                    <a:pt x="1888" y="1978"/>
                  </a:lnTo>
                  <a:lnTo>
                    <a:pt x="1889" y="1978"/>
                  </a:lnTo>
                  <a:lnTo>
                    <a:pt x="1889" y="1977"/>
                  </a:lnTo>
                  <a:lnTo>
                    <a:pt x="1890" y="1977"/>
                  </a:lnTo>
                  <a:lnTo>
                    <a:pt x="1891" y="1977"/>
                  </a:lnTo>
                  <a:lnTo>
                    <a:pt x="1892" y="1977"/>
                  </a:lnTo>
                  <a:lnTo>
                    <a:pt x="1892" y="1976"/>
                  </a:lnTo>
                  <a:lnTo>
                    <a:pt x="1893" y="1976"/>
                  </a:lnTo>
                  <a:lnTo>
                    <a:pt x="1894" y="1976"/>
                  </a:lnTo>
                  <a:lnTo>
                    <a:pt x="1895" y="1975"/>
                  </a:lnTo>
                  <a:lnTo>
                    <a:pt x="1896" y="1975"/>
                  </a:lnTo>
                  <a:lnTo>
                    <a:pt x="1897" y="1974"/>
                  </a:lnTo>
                  <a:lnTo>
                    <a:pt x="1898" y="1974"/>
                  </a:lnTo>
                  <a:lnTo>
                    <a:pt x="1899" y="1973"/>
                  </a:lnTo>
                  <a:lnTo>
                    <a:pt x="1900" y="1973"/>
                  </a:lnTo>
                  <a:lnTo>
                    <a:pt x="1901" y="1973"/>
                  </a:lnTo>
                  <a:lnTo>
                    <a:pt x="1901" y="1972"/>
                  </a:lnTo>
                  <a:lnTo>
                    <a:pt x="1902" y="1972"/>
                  </a:lnTo>
                  <a:lnTo>
                    <a:pt x="1903" y="1972"/>
                  </a:lnTo>
                  <a:lnTo>
                    <a:pt x="1903" y="1971"/>
                  </a:lnTo>
                  <a:lnTo>
                    <a:pt x="1904" y="1971"/>
                  </a:lnTo>
                  <a:lnTo>
                    <a:pt x="1905" y="1971"/>
                  </a:lnTo>
                  <a:lnTo>
                    <a:pt x="1906" y="1971"/>
                  </a:lnTo>
                  <a:lnTo>
                    <a:pt x="1906" y="1970"/>
                  </a:lnTo>
                  <a:lnTo>
                    <a:pt x="1907" y="1970"/>
                  </a:lnTo>
                  <a:lnTo>
                    <a:pt x="1908" y="1970"/>
                  </a:lnTo>
                  <a:lnTo>
                    <a:pt x="1909" y="1969"/>
                  </a:lnTo>
                  <a:lnTo>
                    <a:pt x="1910" y="1969"/>
                  </a:lnTo>
                  <a:lnTo>
                    <a:pt x="1911" y="1969"/>
                  </a:lnTo>
                  <a:lnTo>
                    <a:pt x="1912" y="1968"/>
                  </a:lnTo>
                  <a:lnTo>
                    <a:pt x="1913" y="1968"/>
                  </a:lnTo>
                  <a:lnTo>
                    <a:pt x="1914" y="1968"/>
                  </a:lnTo>
                  <a:lnTo>
                    <a:pt x="1915" y="1968"/>
                  </a:lnTo>
                  <a:lnTo>
                    <a:pt x="1915" y="1967"/>
                  </a:lnTo>
                  <a:lnTo>
                    <a:pt x="1916" y="1967"/>
                  </a:lnTo>
                  <a:lnTo>
                    <a:pt x="1917" y="1967"/>
                  </a:lnTo>
                  <a:lnTo>
                    <a:pt x="1918" y="1967"/>
                  </a:lnTo>
                  <a:lnTo>
                    <a:pt x="1918" y="1966"/>
                  </a:lnTo>
                  <a:lnTo>
                    <a:pt x="1919" y="1966"/>
                  </a:lnTo>
                  <a:lnTo>
                    <a:pt x="1920" y="1966"/>
                  </a:lnTo>
                  <a:lnTo>
                    <a:pt x="1921" y="1966"/>
                  </a:lnTo>
                  <a:lnTo>
                    <a:pt x="1922" y="1965"/>
                  </a:lnTo>
                  <a:lnTo>
                    <a:pt x="1923" y="1965"/>
                  </a:lnTo>
                  <a:lnTo>
                    <a:pt x="1924" y="1965"/>
                  </a:lnTo>
                  <a:lnTo>
                    <a:pt x="1925" y="1965"/>
                  </a:lnTo>
                  <a:lnTo>
                    <a:pt x="1926" y="1964"/>
                  </a:lnTo>
                  <a:lnTo>
                    <a:pt x="1927" y="1964"/>
                  </a:lnTo>
                  <a:lnTo>
                    <a:pt x="1928" y="1964"/>
                  </a:lnTo>
                  <a:lnTo>
                    <a:pt x="1929" y="1963"/>
                  </a:lnTo>
                  <a:lnTo>
                    <a:pt x="1930" y="1963"/>
                  </a:lnTo>
                  <a:lnTo>
                    <a:pt x="1931" y="1963"/>
                  </a:lnTo>
                  <a:lnTo>
                    <a:pt x="1932" y="1963"/>
                  </a:lnTo>
                  <a:lnTo>
                    <a:pt x="1933" y="1963"/>
                  </a:lnTo>
                  <a:lnTo>
                    <a:pt x="1933" y="1962"/>
                  </a:lnTo>
                  <a:lnTo>
                    <a:pt x="1934" y="1962"/>
                  </a:lnTo>
                  <a:lnTo>
                    <a:pt x="1935" y="1962"/>
                  </a:lnTo>
                  <a:lnTo>
                    <a:pt x="1936" y="1962"/>
                  </a:lnTo>
                  <a:lnTo>
                    <a:pt x="1937" y="1962"/>
                  </a:lnTo>
                  <a:lnTo>
                    <a:pt x="1938" y="1962"/>
                  </a:lnTo>
                  <a:lnTo>
                    <a:pt x="1938" y="1961"/>
                  </a:lnTo>
                  <a:lnTo>
                    <a:pt x="1939" y="1961"/>
                  </a:lnTo>
                  <a:lnTo>
                    <a:pt x="1940" y="1961"/>
                  </a:lnTo>
                  <a:lnTo>
                    <a:pt x="1941" y="1961"/>
                  </a:lnTo>
                  <a:lnTo>
                    <a:pt x="1942" y="1961"/>
                  </a:lnTo>
                  <a:lnTo>
                    <a:pt x="1943" y="1961"/>
                  </a:lnTo>
                  <a:lnTo>
                    <a:pt x="1944" y="1960"/>
                  </a:lnTo>
                  <a:lnTo>
                    <a:pt x="1945" y="1960"/>
                  </a:lnTo>
                  <a:lnTo>
                    <a:pt x="1946" y="1960"/>
                  </a:lnTo>
                  <a:lnTo>
                    <a:pt x="1947" y="1960"/>
                  </a:lnTo>
                  <a:lnTo>
                    <a:pt x="1948" y="1960"/>
                  </a:lnTo>
                  <a:lnTo>
                    <a:pt x="1949" y="1960"/>
                  </a:lnTo>
                  <a:lnTo>
                    <a:pt x="1950" y="1960"/>
                  </a:lnTo>
                  <a:lnTo>
                    <a:pt x="1950" y="1959"/>
                  </a:lnTo>
                  <a:lnTo>
                    <a:pt x="1951" y="1959"/>
                  </a:lnTo>
                  <a:lnTo>
                    <a:pt x="1952" y="1959"/>
                  </a:lnTo>
                  <a:lnTo>
                    <a:pt x="1953" y="1959"/>
                  </a:lnTo>
                  <a:lnTo>
                    <a:pt x="1954" y="1959"/>
                  </a:lnTo>
                  <a:lnTo>
                    <a:pt x="1955" y="1959"/>
                  </a:lnTo>
                  <a:lnTo>
                    <a:pt x="1956" y="1959"/>
                  </a:lnTo>
                  <a:lnTo>
                    <a:pt x="1957" y="1959"/>
                  </a:lnTo>
                  <a:lnTo>
                    <a:pt x="1957" y="1958"/>
                  </a:lnTo>
                  <a:lnTo>
                    <a:pt x="1958" y="1958"/>
                  </a:lnTo>
                  <a:lnTo>
                    <a:pt x="1959" y="1958"/>
                  </a:lnTo>
                  <a:lnTo>
                    <a:pt x="1960" y="1958"/>
                  </a:lnTo>
                  <a:lnTo>
                    <a:pt x="1961" y="1958"/>
                  </a:lnTo>
                  <a:lnTo>
                    <a:pt x="1962" y="1958"/>
                  </a:lnTo>
                  <a:lnTo>
                    <a:pt x="1963" y="1958"/>
                  </a:lnTo>
                  <a:lnTo>
                    <a:pt x="1964" y="1958"/>
                  </a:lnTo>
                  <a:lnTo>
                    <a:pt x="1965" y="1958"/>
                  </a:lnTo>
                  <a:lnTo>
                    <a:pt x="1965" y="1957"/>
                  </a:lnTo>
                  <a:lnTo>
                    <a:pt x="1966" y="1957"/>
                  </a:lnTo>
                  <a:lnTo>
                    <a:pt x="1967" y="1957"/>
                  </a:lnTo>
                  <a:lnTo>
                    <a:pt x="1968" y="1957"/>
                  </a:lnTo>
                  <a:lnTo>
                    <a:pt x="1969" y="1957"/>
                  </a:lnTo>
                  <a:lnTo>
                    <a:pt x="1970" y="1957"/>
                  </a:lnTo>
                  <a:lnTo>
                    <a:pt x="1971" y="1957"/>
                  </a:lnTo>
                  <a:lnTo>
                    <a:pt x="1972" y="1957"/>
                  </a:lnTo>
                  <a:lnTo>
                    <a:pt x="1973" y="1957"/>
                  </a:lnTo>
                  <a:lnTo>
                    <a:pt x="1974" y="1957"/>
                  </a:lnTo>
                  <a:lnTo>
                    <a:pt x="1975" y="1957"/>
                  </a:lnTo>
                  <a:lnTo>
                    <a:pt x="1976" y="1957"/>
                  </a:lnTo>
                  <a:lnTo>
                    <a:pt x="1977" y="1957"/>
                  </a:lnTo>
                  <a:lnTo>
                    <a:pt x="1978" y="1957"/>
                  </a:lnTo>
                  <a:lnTo>
                    <a:pt x="1979" y="1957"/>
                  </a:lnTo>
                  <a:lnTo>
                    <a:pt x="1980" y="1957"/>
                  </a:lnTo>
                  <a:lnTo>
                    <a:pt x="1981" y="1957"/>
                  </a:lnTo>
                  <a:lnTo>
                    <a:pt x="1982" y="1957"/>
                  </a:lnTo>
                  <a:lnTo>
                    <a:pt x="1983" y="1957"/>
                  </a:lnTo>
                  <a:lnTo>
                    <a:pt x="1984" y="1957"/>
                  </a:lnTo>
                  <a:lnTo>
                    <a:pt x="1985" y="1957"/>
                  </a:lnTo>
                  <a:lnTo>
                    <a:pt x="1986" y="1957"/>
                  </a:lnTo>
                  <a:lnTo>
                    <a:pt x="1987" y="1957"/>
                  </a:lnTo>
                  <a:lnTo>
                    <a:pt x="1988" y="1957"/>
                  </a:lnTo>
                  <a:lnTo>
                    <a:pt x="1989" y="1957"/>
                  </a:lnTo>
                  <a:lnTo>
                    <a:pt x="1990" y="1957"/>
                  </a:lnTo>
                  <a:lnTo>
                    <a:pt x="1991" y="1957"/>
                  </a:lnTo>
                  <a:lnTo>
                    <a:pt x="1992" y="1957"/>
                  </a:lnTo>
                  <a:lnTo>
                    <a:pt x="1993" y="1957"/>
                  </a:lnTo>
                  <a:lnTo>
                    <a:pt x="1994" y="1957"/>
                  </a:lnTo>
                  <a:lnTo>
                    <a:pt x="1995" y="1957"/>
                  </a:lnTo>
                  <a:lnTo>
                    <a:pt x="1996" y="1957"/>
                  </a:lnTo>
                  <a:lnTo>
                    <a:pt x="1996" y="1958"/>
                  </a:lnTo>
                  <a:lnTo>
                    <a:pt x="1997" y="1958"/>
                  </a:lnTo>
                  <a:lnTo>
                    <a:pt x="1998" y="1958"/>
                  </a:lnTo>
                  <a:lnTo>
                    <a:pt x="1999" y="1958"/>
                  </a:lnTo>
                  <a:lnTo>
                    <a:pt x="2000" y="1958"/>
                  </a:lnTo>
                  <a:lnTo>
                    <a:pt x="2001" y="1958"/>
                  </a:lnTo>
                  <a:lnTo>
                    <a:pt x="2002" y="1958"/>
                  </a:lnTo>
                  <a:lnTo>
                    <a:pt x="2003" y="1958"/>
                  </a:lnTo>
                  <a:lnTo>
                    <a:pt x="2004" y="1958"/>
                  </a:lnTo>
                  <a:lnTo>
                    <a:pt x="2005" y="1958"/>
                  </a:lnTo>
                  <a:lnTo>
                    <a:pt x="2006" y="1958"/>
                  </a:lnTo>
                  <a:lnTo>
                    <a:pt x="2007" y="1958"/>
                  </a:lnTo>
                  <a:lnTo>
                    <a:pt x="2007" y="1959"/>
                  </a:lnTo>
                  <a:lnTo>
                    <a:pt x="2008" y="1959"/>
                  </a:lnTo>
                  <a:lnTo>
                    <a:pt x="2009" y="1959"/>
                  </a:lnTo>
                  <a:lnTo>
                    <a:pt x="2010" y="1959"/>
                  </a:lnTo>
                  <a:lnTo>
                    <a:pt x="2011" y="1959"/>
                  </a:lnTo>
                  <a:lnTo>
                    <a:pt x="2012" y="1959"/>
                  </a:lnTo>
                  <a:lnTo>
                    <a:pt x="2013" y="1959"/>
                  </a:lnTo>
                  <a:lnTo>
                    <a:pt x="2014" y="1959"/>
                  </a:lnTo>
                  <a:lnTo>
                    <a:pt x="2014" y="1960"/>
                  </a:lnTo>
                  <a:lnTo>
                    <a:pt x="2015" y="1960"/>
                  </a:lnTo>
                  <a:lnTo>
                    <a:pt x="2016" y="1960"/>
                  </a:lnTo>
                  <a:lnTo>
                    <a:pt x="2017" y="1960"/>
                  </a:lnTo>
                  <a:lnTo>
                    <a:pt x="2018" y="1960"/>
                  </a:lnTo>
                  <a:lnTo>
                    <a:pt x="2019" y="1960"/>
                  </a:lnTo>
                  <a:lnTo>
                    <a:pt x="2020" y="1960"/>
                  </a:lnTo>
                  <a:lnTo>
                    <a:pt x="2021" y="1960"/>
                  </a:lnTo>
                  <a:lnTo>
                    <a:pt x="2021" y="1961"/>
                  </a:lnTo>
                  <a:lnTo>
                    <a:pt x="2022" y="1961"/>
                  </a:lnTo>
                  <a:lnTo>
                    <a:pt x="2023" y="1961"/>
                  </a:lnTo>
                  <a:lnTo>
                    <a:pt x="2024" y="1961"/>
                  </a:lnTo>
                  <a:lnTo>
                    <a:pt x="2025" y="1961"/>
                  </a:lnTo>
                  <a:lnTo>
                    <a:pt x="2026" y="1961"/>
                  </a:lnTo>
                  <a:lnTo>
                    <a:pt x="2027" y="1961"/>
                  </a:lnTo>
                  <a:lnTo>
                    <a:pt x="2028" y="1961"/>
                  </a:lnTo>
                  <a:lnTo>
                    <a:pt x="2028" y="1962"/>
                  </a:lnTo>
                  <a:lnTo>
                    <a:pt x="2029" y="1962"/>
                  </a:lnTo>
                  <a:lnTo>
                    <a:pt x="2030" y="1962"/>
                  </a:lnTo>
                  <a:lnTo>
                    <a:pt x="2031" y="1962"/>
                  </a:lnTo>
                  <a:lnTo>
                    <a:pt x="2032" y="1962"/>
                  </a:lnTo>
                  <a:lnTo>
                    <a:pt x="2033" y="1962"/>
                  </a:lnTo>
                  <a:lnTo>
                    <a:pt x="2034" y="1962"/>
                  </a:lnTo>
                  <a:lnTo>
                    <a:pt x="2034" y="1963"/>
                  </a:lnTo>
                  <a:lnTo>
                    <a:pt x="2035" y="1963"/>
                  </a:lnTo>
                  <a:lnTo>
                    <a:pt x="2036" y="1963"/>
                  </a:lnTo>
                  <a:lnTo>
                    <a:pt x="2037" y="1963"/>
                  </a:lnTo>
                  <a:lnTo>
                    <a:pt x="2038" y="1963"/>
                  </a:lnTo>
                  <a:lnTo>
                    <a:pt x="2039" y="1963"/>
                  </a:lnTo>
                  <a:lnTo>
                    <a:pt x="2040" y="1963"/>
                  </a:lnTo>
                  <a:lnTo>
                    <a:pt x="2040" y="1964"/>
                  </a:lnTo>
                  <a:lnTo>
                    <a:pt x="2041" y="1964"/>
                  </a:lnTo>
                  <a:lnTo>
                    <a:pt x="2042" y="1964"/>
                  </a:lnTo>
                  <a:lnTo>
                    <a:pt x="2043" y="1964"/>
                  </a:lnTo>
                  <a:lnTo>
                    <a:pt x="2044" y="1964"/>
                  </a:lnTo>
                  <a:lnTo>
                    <a:pt x="2045" y="1964"/>
                  </a:lnTo>
                  <a:lnTo>
                    <a:pt x="2046" y="1965"/>
                  </a:lnTo>
                  <a:lnTo>
                    <a:pt x="2047" y="1965"/>
                  </a:lnTo>
                  <a:lnTo>
                    <a:pt x="2048" y="1965"/>
                  </a:lnTo>
                  <a:lnTo>
                    <a:pt x="2049" y="1965"/>
                  </a:lnTo>
                  <a:lnTo>
                    <a:pt x="2050" y="1965"/>
                  </a:lnTo>
                  <a:lnTo>
                    <a:pt x="2051" y="1965"/>
                  </a:lnTo>
                  <a:lnTo>
                    <a:pt x="2051" y="1966"/>
                  </a:lnTo>
                  <a:lnTo>
                    <a:pt x="2052" y="1966"/>
                  </a:lnTo>
                  <a:lnTo>
                    <a:pt x="2053" y="1966"/>
                  </a:lnTo>
                  <a:lnTo>
                    <a:pt x="2054" y="1966"/>
                  </a:lnTo>
                  <a:lnTo>
                    <a:pt x="2055" y="1966"/>
                  </a:lnTo>
                  <a:lnTo>
                    <a:pt x="2056" y="1966"/>
                  </a:lnTo>
                  <a:lnTo>
                    <a:pt x="2057" y="1966"/>
                  </a:lnTo>
                  <a:lnTo>
                    <a:pt x="2058" y="1966"/>
                  </a:lnTo>
                  <a:lnTo>
                    <a:pt x="2058" y="1967"/>
                  </a:lnTo>
                  <a:lnTo>
                    <a:pt x="2059" y="1967"/>
                  </a:lnTo>
                  <a:lnTo>
                    <a:pt x="2060" y="1967"/>
                  </a:lnTo>
                  <a:lnTo>
                    <a:pt x="2061" y="1967"/>
                  </a:lnTo>
                  <a:lnTo>
                    <a:pt x="2062" y="1967"/>
                  </a:lnTo>
                  <a:lnTo>
                    <a:pt x="2063" y="1967"/>
                  </a:lnTo>
                  <a:lnTo>
                    <a:pt x="2064" y="1967"/>
                  </a:lnTo>
                  <a:lnTo>
                    <a:pt x="2065" y="1967"/>
                  </a:lnTo>
                  <a:lnTo>
                    <a:pt x="2066" y="1967"/>
                  </a:lnTo>
                  <a:lnTo>
                    <a:pt x="2067" y="1967"/>
                  </a:lnTo>
                  <a:lnTo>
                    <a:pt x="2068" y="1968"/>
                  </a:lnTo>
                  <a:lnTo>
                    <a:pt x="2069" y="1968"/>
                  </a:lnTo>
                  <a:lnTo>
                    <a:pt x="2070" y="1968"/>
                  </a:lnTo>
                  <a:lnTo>
                    <a:pt x="2071" y="1968"/>
                  </a:lnTo>
                  <a:lnTo>
                    <a:pt x="2072" y="1968"/>
                  </a:lnTo>
                  <a:lnTo>
                    <a:pt x="2073" y="1968"/>
                  </a:lnTo>
                  <a:lnTo>
                    <a:pt x="2074" y="1968"/>
                  </a:lnTo>
                  <a:lnTo>
                    <a:pt x="2075" y="1968"/>
                  </a:lnTo>
                  <a:lnTo>
                    <a:pt x="2076" y="1968"/>
                  </a:lnTo>
                  <a:lnTo>
                    <a:pt x="2077" y="1968"/>
                  </a:lnTo>
                  <a:lnTo>
                    <a:pt x="2078" y="1968"/>
                  </a:lnTo>
                  <a:lnTo>
                    <a:pt x="2079" y="1968"/>
                  </a:lnTo>
                  <a:lnTo>
                    <a:pt x="2080" y="1968"/>
                  </a:lnTo>
                  <a:lnTo>
                    <a:pt x="2081" y="1968"/>
                  </a:lnTo>
                  <a:lnTo>
                    <a:pt x="2082" y="1969"/>
                  </a:lnTo>
                  <a:lnTo>
                    <a:pt x="2083" y="1969"/>
                  </a:lnTo>
                  <a:lnTo>
                    <a:pt x="2084" y="1969"/>
                  </a:lnTo>
                  <a:lnTo>
                    <a:pt x="2085" y="1969"/>
                  </a:lnTo>
                  <a:lnTo>
                    <a:pt x="2086" y="1969"/>
                  </a:lnTo>
                  <a:lnTo>
                    <a:pt x="2087" y="1969"/>
                  </a:lnTo>
                  <a:lnTo>
                    <a:pt x="2088" y="1969"/>
                  </a:lnTo>
                  <a:lnTo>
                    <a:pt x="2089" y="1969"/>
                  </a:lnTo>
                  <a:lnTo>
                    <a:pt x="2090" y="1969"/>
                  </a:lnTo>
                  <a:lnTo>
                    <a:pt x="2091" y="1969"/>
                  </a:lnTo>
                  <a:lnTo>
                    <a:pt x="2092" y="1969"/>
                  </a:lnTo>
                  <a:lnTo>
                    <a:pt x="2093" y="1969"/>
                  </a:lnTo>
                  <a:lnTo>
                    <a:pt x="2094" y="1969"/>
                  </a:lnTo>
                  <a:lnTo>
                    <a:pt x="2095" y="1969"/>
                  </a:lnTo>
                  <a:lnTo>
                    <a:pt x="2096" y="1969"/>
                  </a:lnTo>
                  <a:lnTo>
                    <a:pt x="2097" y="1969"/>
                  </a:lnTo>
                  <a:lnTo>
                    <a:pt x="2098" y="1969"/>
                  </a:lnTo>
                  <a:lnTo>
                    <a:pt x="2099" y="1969"/>
                  </a:lnTo>
                  <a:lnTo>
                    <a:pt x="2100" y="1969"/>
                  </a:lnTo>
                  <a:lnTo>
                    <a:pt x="2101" y="1969"/>
                  </a:lnTo>
                  <a:lnTo>
                    <a:pt x="2102" y="1969"/>
                  </a:lnTo>
                  <a:lnTo>
                    <a:pt x="2103" y="1969"/>
                  </a:lnTo>
                  <a:lnTo>
                    <a:pt x="2104" y="1969"/>
                  </a:lnTo>
                  <a:lnTo>
                    <a:pt x="2105" y="1969"/>
                  </a:lnTo>
                  <a:lnTo>
                    <a:pt x="2106" y="1969"/>
                  </a:lnTo>
                  <a:lnTo>
                    <a:pt x="2107" y="1969"/>
                  </a:lnTo>
                  <a:lnTo>
                    <a:pt x="2108" y="1969"/>
                  </a:lnTo>
                  <a:lnTo>
                    <a:pt x="2109" y="1969"/>
                  </a:lnTo>
                  <a:lnTo>
                    <a:pt x="2110" y="1969"/>
                  </a:lnTo>
                  <a:lnTo>
                    <a:pt x="2111" y="1968"/>
                  </a:lnTo>
                  <a:lnTo>
                    <a:pt x="2112" y="1968"/>
                  </a:lnTo>
                  <a:lnTo>
                    <a:pt x="2113" y="1968"/>
                  </a:lnTo>
                  <a:lnTo>
                    <a:pt x="2114" y="1968"/>
                  </a:lnTo>
                  <a:lnTo>
                    <a:pt x="2115" y="1968"/>
                  </a:lnTo>
                  <a:lnTo>
                    <a:pt x="2116" y="1968"/>
                  </a:lnTo>
                  <a:lnTo>
                    <a:pt x="2117" y="1968"/>
                  </a:lnTo>
                  <a:lnTo>
                    <a:pt x="2118" y="1968"/>
                  </a:lnTo>
                  <a:lnTo>
                    <a:pt x="2118" y="1967"/>
                  </a:lnTo>
                  <a:lnTo>
                    <a:pt x="2119" y="1967"/>
                  </a:lnTo>
                  <a:lnTo>
                    <a:pt x="2120" y="1967"/>
                  </a:lnTo>
                  <a:lnTo>
                    <a:pt x="2121" y="1967"/>
                  </a:lnTo>
                  <a:lnTo>
                    <a:pt x="2122" y="1967"/>
                  </a:lnTo>
                  <a:lnTo>
                    <a:pt x="2123" y="1967"/>
                  </a:lnTo>
                  <a:lnTo>
                    <a:pt x="2124" y="1967"/>
                  </a:lnTo>
                  <a:lnTo>
                    <a:pt x="2124" y="1966"/>
                  </a:lnTo>
                  <a:lnTo>
                    <a:pt x="2125" y="1966"/>
                  </a:lnTo>
                  <a:lnTo>
                    <a:pt x="2126" y="1966"/>
                  </a:lnTo>
                  <a:lnTo>
                    <a:pt x="2127" y="1966"/>
                  </a:lnTo>
                  <a:lnTo>
                    <a:pt x="2128" y="1966"/>
                  </a:lnTo>
                  <a:lnTo>
                    <a:pt x="2129" y="1966"/>
                  </a:lnTo>
                  <a:lnTo>
                    <a:pt x="2130" y="1966"/>
                  </a:lnTo>
                  <a:lnTo>
                    <a:pt x="2130" y="1965"/>
                  </a:lnTo>
                  <a:lnTo>
                    <a:pt x="2131" y="1965"/>
                  </a:lnTo>
                  <a:lnTo>
                    <a:pt x="2132" y="1965"/>
                  </a:lnTo>
                  <a:lnTo>
                    <a:pt x="2133" y="1965"/>
                  </a:lnTo>
                  <a:lnTo>
                    <a:pt x="2134" y="1965"/>
                  </a:lnTo>
                  <a:lnTo>
                    <a:pt x="2135" y="1965"/>
                  </a:lnTo>
                  <a:lnTo>
                    <a:pt x="2136" y="1965"/>
                  </a:lnTo>
                  <a:lnTo>
                    <a:pt x="2137" y="1964"/>
                  </a:lnTo>
                  <a:lnTo>
                    <a:pt x="2138" y="1964"/>
                  </a:lnTo>
                  <a:lnTo>
                    <a:pt x="2139" y="1964"/>
                  </a:lnTo>
                  <a:lnTo>
                    <a:pt x="2140" y="1964"/>
                  </a:lnTo>
                  <a:lnTo>
                    <a:pt x="2141" y="1964"/>
                  </a:lnTo>
                  <a:lnTo>
                    <a:pt x="2142" y="1963"/>
                  </a:lnTo>
                  <a:lnTo>
                    <a:pt x="2143" y="1963"/>
                  </a:lnTo>
                  <a:lnTo>
                    <a:pt x="2144" y="1963"/>
                  </a:lnTo>
                  <a:lnTo>
                    <a:pt x="2145" y="1963"/>
                  </a:lnTo>
                  <a:lnTo>
                    <a:pt x="2146" y="1963"/>
                  </a:lnTo>
                  <a:lnTo>
                    <a:pt x="2147" y="1962"/>
                  </a:lnTo>
                  <a:lnTo>
                    <a:pt x="2148" y="1962"/>
                  </a:lnTo>
                  <a:lnTo>
                    <a:pt x="2149" y="1962"/>
                  </a:lnTo>
                  <a:lnTo>
                    <a:pt x="2150" y="1962"/>
                  </a:lnTo>
                  <a:lnTo>
                    <a:pt x="2151" y="1962"/>
                  </a:lnTo>
                  <a:lnTo>
                    <a:pt x="2152" y="1962"/>
                  </a:lnTo>
                  <a:lnTo>
                    <a:pt x="2152" y="1961"/>
                  </a:lnTo>
                  <a:lnTo>
                    <a:pt x="2153" y="1961"/>
                  </a:lnTo>
                  <a:lnTo>
                    <a:pt x="2154" y="1961"/>
                  </a:lnTo>
                  <a:lnTo>
                    <a:pt x="2155" y="1961"/>
                  </a:lnTo>
                  <a:lnTo>
                    <a:pt x="2156" y="1961"/>
                  </a:lnTo>
                  <a:lnTo>
                    <a:pt x="2157" y="1961"/>
                  </a:lnTo>
                  <a:lnTo>
                    <a:pt x="2157" y="1960"/>
                  </a:lnTo>
                  <a:lnTo>
                    <a:pt x="2158" y="1960"/>
                  </a:lnTo>
                  <a:lnTo>
                    <a:pt x="2159" y="1960"/>
                  </a:lnTo>
                  <a:lnTo>
                    <a:pt x="2160" y="1960"/>
                  </a:lnTo>
                  <a:lnTo>
                    <a:pt x="2161" y="1960"/>
                  </a:lnTo>
                  <a:lnTo>
                    <a:pt x="2162" y="1959"/>
                  </a:lnTo>
                  <a:lnTo>
                    <a:pt x="2163" y="1959"/>
                  </a:lnTo>
                  <a:lnTo>
                    <a:pt x="2164" y="1959"/>
                  </a:lnTo>
                  <a:lnTo>
                    <a:pt x="2165" y="1959"/>
                  </a:lnTo>
                  <a:lnTo>
                    <a:pt x="2166" y="1959"/>
                  </a:lnTo>
                  <a:lnTo>
                    <a:pt x="2167" y="1958"/>
                  </a:lnTo>
                  <a:lnTo>
                    <a:pt x="2168" y="1958"/>
                  </a:lnTo>
                  <a:lnTo>
                    <a:pt x="2169" y="1958"/>
                  </a:lnTo>
                  <a:lnTo>
                    <a:pt x="2170" y="1958"/>
                  </a:lnTo>
                  <a:lnTo>
                    <a:pt x="2171" y="1957"/>
                  </a:lnTo>
                  <a:lnTo>
                    <a:pt x="2172" y="1957"/>
                  </a:lnTo>
                  <a:lnTo>
                    <a:pt x="2173" y="1957"/>
                  </a:lnTo>
                  <a:lnTo>
                    <a:pt x="2174" y="1957"/>
                  </a:lnTo>
                  <a:lnTo>
                    <a:pt x="2175" y="1957"/>
                  </a:lnTo>
                  <a:lnTo>
                    <a:pt x="2175" y="1956"/>
                  </a:lnTo>
                  <a:lnTo>
                    <a:pt x="2176" y="1956"/>
                  </a:lnTo>
                  <a:lnTo>
                    <a:pt x="2177" y="1956"/>
                  </a:lnTo>
                  <a:lnTo>
                    <a:pt x="2178" y="1956"/>
                  </a:lnTo>
                  <a:lnTo>
                    <a:pt x="2179" y="1956"/>
                  </a:lnTo>
                  <a:lnTo>
                    <a:pt x="2180" y="1956"/>
                  </a:lnTo>
                  <a:lnTo>
                    <a:pt x="2180" y="1955"/>
                  </a:lnTo>
                  <a:lnTo>
                    <a:pt x="2181" y="1955"/>
                  </a:lnTo>
                  <a:lnTo>
                    <a:pt x="2182" y="1955"/>
                  </a:lnTo>
                  <a:lnTo>
                    <a:pt x="2183" y="1955"/>
                  </a:lnTo>
                  <a:lnTo>
                    <a:pt x="2184" y="1955"/>
                  </a:lnTo>
                  <a:lnTo>
                    <a:pt x="2185" y="1954"/>
                  </a:lnTo>
                  <a:lnTo>
                    <a:pt x="2186" y="1954"/>
                  </a:lnTo>
                  <a:lnTo>
                    <a:pt x="2187" y="1954"/>
                  </a:lnTo>
                  <a:lnTo>
                    <a:pt x="2188" y="1954"/>
                  </a:lnTo>
                  <a:lnTo>
                    <a:pt x="2189" y="1953"/>
                  </a:lnTo>
                  <a:lnTo>
                    <a:pt x="2190" y="1953"/>
                  </a:lnTo>
                  <a:lnTo>
                    <a:pt x="2191" y="1953"/>
                  </a:lnTo>
                  <a:lnTo>
                    <a:pt x="2192" y="1953"/>
                  </a:lnTo>
                  <a:lnTo>
                    <a:pt x="2193" y="1953"/>
                  </a:lnTo>
                  <a:lnTo>
                    <a:pt x="2193" y="1952"/>
                  </a:lnTo>
                  <a:lnTo>
                    <a:pt x="2194" y="1952"/>
                  </a:lnTo>
                  <a:lnTo>
                    <a:pt x="2195" y="1952"/>
                  </a:lnTo>
                  <a:lnTo>
                    <a:pt x="2196" y="1952"/>
                  </a:lnTo>
                  <a:lnTo>
                    <a:pt x="2197" y="1952"/>
                  </a:lnTo>
                  <a:lnTo>
                    <a:pt x="2198" y="1951"/>
                  </a:lnTo>
                  <a:lnTo>
                    <a:pt x="2199" y="1951"/>
                  </a:lnTo>
                  <a:lnTo>
                    <a:pt x="2200" y="1951"/>
                  </a:lnTo>
                  <a:lnTo>
                    <a:pt x="2201" y="1951"/>
                  </a:lnTo>
                  <a:lnTo>
                    <a:pt x="2202" y="1951"/>
                  </a:lnTo>
                  <a:lnTo>
                    <a:pt x="2202" y="1950"/>
                  </a:lnTo>
                  <a:lnTo>
                    <a:pt x="2203" y="1950"/>
                  </a:lnTo>
                  <a:lnTo>
                    <a:pt x="2204" y="1950"/>
                  </a:lnTo>
                  <a:lnTo>
                    <a:pt x="2205" y="1950"/>
                  </a:lnTo>
                  <a:lnTo>
                    <a:pt x="2206" y="1950"/>
                  </a:lnTo>
                  <a:lnTo>
                    <a:pt x="2207" y="1950"/>
                  </a:lnTo>
                  <a:lnTo>
                    <a:pt x="2207" y="1949"/>
                  </a:lnTo>
                  <a:lnTo>
                    <a:pt x="2208" y="1949"/>
                  </a:lnTo>
                  <a:lnTo>
                    <a:pt x="2209" y="1949"/>
                  </a:lnTo>
                  <a:lnTo>
                    <a:pt x="2210" y="1949"/>
                  </a:lnTo>
                  <a:lnTo>
                    <a:pt x="2211" y="1949"/>
                  </a:lnTo>
                  <a:lnTo>
                    <a:pt x="2212" y="1948"/>
                  </a:lnTo>
                  <a:lnTo>
                    <a:pt x="2213" y="1948"/>
                  </a:lnTo>
                  <a:lnTo>
                    <a:pt x="2214" y="1948"/>
                  </a:lnTo>
                  <a:lnTo>
                    <a:pt x="2215" y="1948"/>
                  </a:lnTo>
                  <a:lnTo>
                    <a:pt x="2216" y="1947"/>
                  </a:lnTo>
                  <a:lnTo>
                    <a:pt x="2217" y="1947"/>
                  </a:lnTo>
                  <a:lnTo>
                    <a:pt x="2218" y="1947"/>
                  </a:lnTo>
                  <a:lnTo>
                    <a:pt x="2219" y="1947"/>
                  </a:lnTo>
                  <a:lnTo>
                    <a:pt x="2220" y="1947"/>
                  </a:lnTo>
                  <a:lnTo>
                    <a:pt x="2221" y="1946"/>
                  </a:lnTo>
                  <a:lnTo>
                    <a:pt x="2222" y="1946"/>
                  </a:lnTo>
                  <a:lnTo>
                    <a:pt x="2223" y="1946"/>
                  </a:lnTo>
                  <a:lnTo>
                    <a:pt x="2224" y="1946"/>
                  </a:lnTo>
                  <a:lnTo>
                    <a:pt x="2225" y="1946"/>
                  </a:lnTo>
                  <a:lnTo>
                    <a:pt x="2226" y="1945"/>
                  </a:lnTo>
                  <a:lnTo>
                    <a:pt x="2227" y="1945"/>
                  </a:lnTo>
                  <a:lnTo>
                    <a:pt x="2228" y="1945"/>
                  </a:lnTo>
                  <a:lnTo>
                    <a:pt x="2229" y="1945"/>
                  </a:lnTo>
                  <a:lnTo>
                    <a:pt x="2230" y="1945"/>
                  </a:lnTo>
                  <a:lnTo>
                    <a:pt x="2231" y="1945"/>
                  </a:lnTo>
                  <a:lnTo>
                    <a:pt x="2232" y="1944"/>
                  </a:lnTo>
                  <a:lnTo>
                    <a:pt x="2233" y="1944"/>
                  </a:lnTo>
                  <a:lnTo>
                    <a:pt x="2234" y="1944"/>
                  </a:lnTo>
                  <a:lnTo>
                    <a:pt x="2235" y="1944"/>
                  </a:lnTo>
                  <a:lnTo>
                    <a:pt x="2236" y="1944"/>
                  </a:lnTo>
                  <a:lnTo>
                    <a:pt x="2237" y="1944"/>
                  </a:lnTo>
                  <a:lnTo>
                    <a:pt x="2238" y="1944"/>
                  </a:lnTo>
                  <a:lnTo>
                    <a:pt x="2239" y="1943"/>
                  </a:lnTo>
                  <a:lnTo>
                    <a:pt x="2240" y="1943"/>
                  </a:lnTo>
                  <a:lnTo>
                    <a:pt x="2241" y="1943"/>
                  </a:lnTo>
                  <a:lnTo>
                    <a:pt x="2242" y="1943"/>
                  </a:lnTo>
                  <a:lnTo>
                    <a:pt x="2243" y="1943"/>
                  </a:lnTo>
                  <a:lnTo>
                    <a:pt x="2244" y="1943"/>
                  </a:lnTo>
                  <a:lnTo>
                    <a:pt x="2245" y="1942"/>
                  </a:lnTo>
                  <a:lnTo>
                    <a:pt x="2246" y="1942"/>
                  </a:lnTo>
                  <a:lnTo>
                    <a:pt x="2247" y="1942"/>
                  </a:lnTo>
                  <a:lnTo>
                    <a:pt x="2248" y="1942"/>
                  </a:lnTo>
                  <a:lnTo>
                    <a:pt x="2249" y="1942"/>
                  </a:lnTo>
                  <a:lnTo>
                    <a:pt x="2250" y="1942"/>
                  </a:lnTo>
                  <a:lnTo>
                    <a:pt x="2251" y="1942"/>
                  </a:lnTo>
                  <a:lnTo>
                    <a:pt x="2251" y="1941"/>
                  </a:lnTo>
                  <a:lnTo>
                    <a:pt x="2252" y="1941"/>
                  </a:lnTo>
                  <a:lnTo>
                    <a:pt x="2253" y="1941"/>
                  </a:lnTo>
                  <a:lnTo>
                    <a:pt x="2254" y="1941"/>
                  </a:lnTo>
                  <a:lnTo>
                    <a:pt x="2255" y="1941"/>
                  </a:lnTo>
                  <a:lnTo>
                    <a:pt x="2256" y="1941"/>
                  </a:lnTo>
                  <a:lnTo>
                    <a:pt x="2257" y="1941"/>
                  </a:lnTo>
                  <a:lnTo>
                    <a:pt x="2258" y="1941"/>
                  </a:lnTo>
                  <a:lnTo>
                    <a:pt x="2258" y="1940"/>
                  </a:lnTo>
                  <a:lnTo>
                    <a:pt x="2259" y="1940"/>
                  </a:lnTo>
                  <a:lnTo>
                    <a:pt x="2260" y="1940"/>
                  </a:lnTo>
                  <a:lnTo>
                    <a:pt x="2261" y="1940"/>
                  </a:lnTo>
                  <a:lnTo>
                    <a:pt x="2262" y="1940"/>
                  </a:lnTo>
                  <a:lnTo>
                    <a:pt x="2263" y="1940"/>
                  </a:lnTo>
                  <a:lnTo>
                    <a:pt x="2264" y="1940"/>
                  </a:lnTo>
                  <a:lnTo>
                    <a:pt x="2265" y="1940"/>
                  </a:lnTo>
                  <a:lnTo>
                    <a:pt x="2266" y="1940"/>
                  </a:lnTo>
                  <a:lnTo>
                    <a:pt x="2267" y="1940"/>
                  </a:lnTo>
                  <a:lnTo>
                    <a:pt x="2268" y="1939"/>
                  </a:lnTo>
                  <a:lnTo>
                    <a:pt x="2269" y="1939"/>
                  </a:lnTo>
                  <a:lnTo>
                    <a:pt x="2270" y="1939"/>
                  </a:lnTo>
                  <a:lnTo>
                    <a:pt x="2271" y="1939"/>
                  </a:lnTo>
                  <a:lnTo>
                    <a:pt x="2272" y="1939"/>
                  </a:lnTo>
                  <a:lnTo>
                    <a:pt x="2273" y="1939"/>
                  </a:lnTo>
                  <a:lnTo>
                    <a:pt x="2274" y="1939"/>
                  </a:lnTo>
                  <a:lnTo>
                    <a:pt x="2275" y="1939"/>
                  </a:lnTo>
                  <a:lnTo>
                    <a:pt x="2276" y="1939"/>
                  </a:lnTo>
                  <a:lnTo>
                    <a:pt x="2277" y="1939"/>
                  </a:lnTo>
                  <a:lnTo>
                    <a:pt x="2278" y="1939"/>
                  </a:lnTo>
                  <a:lnTo>
                    <a:pt x="2279" y="1939"/>
                  </a:lnTo>
                  <a:lnTo>
                    <a:pt x="2280" y="1939"/>
                  </a:lnTo>
                  <a:lnTo>
                    <a:pt x="2281" y="1939"/>
                  </a:lnTo>
                  <a:lnTo>
                    <a:pt x="2282" y="1939"/>
                  </a:lnTo>
                  <a:lnTo>
                    <a:pt x="2283" y="1939"/>
                  </a:lnTo>
                  <a:lnTo>
                    <a:pt x="2283" y="1938"/>
                  </a:lnTo>
                  <a:lnTo>
                    <a:pt x="2284" y="1938"/>
                  </a:lnTo>
                  <a:lnTo>
                    <a:pt x="2285" y="1938"/>
                  </a:lnTo>
                  <a:lnTo>
                    <a:pt x="2286" y="1938"/>
                  </a:lnTo>
                  <a:lnTo>
                    <a:pt x="2287" y="1938"/>
                  </a:lnTo>
                  <a:lnTo>
                    <a:pt x="2288" y="1938"/>
                  </a:lnTo>
                  <a:lnTo>
                    <a:pt x="2289" y="1938"/>
                  </a:lnTo>
                  <a:lnTo>
                    <a:pt x="2290" y="1938"/>
                  </a:lnTo>
                  <a:lnTo>
                    <a:pt x="2291" y="1938"/>
                  </a:lnTo>
                  <a:lnTo>
                    <a:pt x="2292" y="1938"/>
                  </a:lnTo>
                  <a:lnTo>
                    <a:pt x="2293" y="1938"/>
                  </a:lnTo>
                  <a:lnTo>
                    <a:pt x="2294" y="1938"/>
                  </a:lnTo>
                  <a:lnTo>
                    <a:pt x="2295" y="1938"/>
                  </a:lnTo>
                  <a:lnTo>
                    <a:pt x="2296" y="1937"/>
                  </a:lnTo>
                  <a:lnTo>
                    <a:pt x="2297" y="1937"/>
                  </a:lnTo>
                  <a:lnTo>
                    <a:pt x="2298" y="1937"/>
                  </a:lnTo>
                  <a:lnTo>
                    <a:pt x="2299" y="1937"/>
                  </a:lnTo>
                  <a:lnTo>
                    <a:pt x="2300" y="1937"/>
                  </a:lnTo>
                  <a:lnTo>
                    <a:pt x="2301" y="1937"/>
                  </a:lnTo>
                  <a:lnTo>
                    <a:pt x="2302" y="1937"/>
                  </a:lnTo>
                  <a:lnTo>
                    <a:pt x="2303" y="1937"/>
                  </a:lnTo>
                  <a:lnTo>
                    <a:pt x="2304" y="1937"/>
                  </a:lnTo>
                  <a:lnTo>
                    <a:pt x="2305" y="1937"/>
                  </a:lnTo>
                  <a:lnTo>
                    <a:pt x="2306" y="1937"/>
                  </a:lnTo>
                  <a:lnTo>
                    <a:pt x="2307" y="1937"/>
                  </a:lnTo>
                  <a:lnTo>
                    <a:pt x="2308" y="1937"/>
                  </a:lnTo>
                  <a:lnTo>
                    <a:pt x="2309" y="1937"/>
                  </a:lnTo>
                  <a:lnTo>
                    <a:pt x="2310" y="1937"/>
                  </a:lnTo>
                  <a:lnTo>
                    <a:pt x="2311" y="1937"/>
                  </a:lnTo>
                  <a:lnTo>
                    <a:pt x="2312" y="1937"/>
                  </a:lnTo>
                  <a:lnTo>
                    <a:pt x="2313" y="1937"/>
                  </a:lnTo>
                  <a:lnTo>
                    <a:pt x="2314" y="1936"/>
                  </a:lnTo>
                  <a:lnTo>
                    <a:pt x="2315" y="1936"/>
                  </a:lnTo>
                  <a:lnTo>
                    <a:pt x="2316" y="1936"/>
                  </a:lnTo>
                  <a:lnTo>
                    <a:pt x="2317" y="1936"/>
                  </a:lnTo>
                  <a:lnTo>
                    <a:pt x="2318" y="1936"/>
                  </a:lnTo>
                  <a:lnTo>
                    <a:pt x="2319" y="1936"/>
                  </a:lnTo>
                  <a:lnTo>
                    <a:pt x="2320" y="1936"/>
                  </a:lnTo>
                  <a:lnTo>
                    <a:pt x="2321" y="1936"/>
                  </a:lnTo>
                  <a:lnTo>
                    <a:pt x="2322" y="1936"/>
                  </a:lnTo>
                  <a:lnTo>
                    <a:pt x="2323" y="1936"/>
                  </a:lnTo>
                  <a:lnTo>
                    <a:pt x="2324" y="1936"/>
                  </a:lnTo>
                  <a:lnTo>
                    <a:pt x="2325" y="1936"/>
                  </a:lnTo>
                  <a:lnTo>
                    <a:pt x="2326" y="1936"/>
                  </a:lnTo>
                  <a:lnTo>
                    <a:pt x="2327" y="1936"/>
                  </a:lnTo>
                  <a:lnTo>
                    <a:pt x="2328" y="1936"/>
                  </a:lnTo>
                  <a:lnTo>
                    <a:pt x="2329" y="1936"/>
                  </a:lnTo>
                  <a:lnTo>
                    <a:pt x="2330" y="1936"/>
                  </a:lnTo>
                  <a:lnTo>
                    <a:pt x="2331" y="1936"/>
                  </a:lnTo>
                  <a:lnTo>
                    <a:pt x="2332" y="1936"/>
                  </a:lnTo>
                  <a:lnTo>
                    <a:pt x="2333" y="1936"/>
                  </a:lnTo>
                  <a:lnTo>
                    <a:pt x="2334" y="1936"/>
                  </a:lnTo>
                  <a:lnTo>
                    <a:pt x="2335" y="1936"/>
                  </a:lnTo>
                  <a:lnTo>
                    <a:pt x="2336" y="1936"/>
                  </a:lnTo>
                  <a:lnTo>
                    <a:pt x="2337" y="1936"/>
                  </a:lnTo>
                  <a:lnTo>
                    <a:pt x="2338" y="1936"/>
                  </a:lnTo>
                  <a:lnTo>
                    <a:pt x="2339" y="1936"/>
                  </a:lnTo>
                  <a:lnTo>
                    <a:pt x="2340" y="1936"/>
                  </a:lnTo>
                  <a:lnTo>
                    <a:pt x="2341" y="1936"/>
                  </a:lnTo>
                  <a:lnTo>
                    <a:pt x="2342" y="1936"/>
                  </a:lnTo>
                  <a:lnTo>
                    <a:pt x="2343" y="1936"/>
                  </a:lnTo>
                  <a:lnTo>
                    <a:pt x="2344" y="1935"/>
                  </a:lnTo>
                  <a:lnTo>
                    <a:pt x="2345" y="1935"/>
                  </a:lnTo>
                  <a:lnTo>
                    <a:pt x="2346" y="1935"/>
                  </a:lnTo>
                  <a:lnTo>
                    <a:pt x="2347" y="1935"/>
                  </a:lnTo>
                  <a:lnTo>
                    <a:pt x="2348" y="1935"/>
                  </a:lnTo>
                  <a:lnTo>
                    <a:pt x="2349" y="1935"/>
                  </a:lnTo>
                  <a:lnTo>
                    <a:pt x="2350" y="1935"/>
                  </a:lnTo>
                  <a:lnTo>
                    <a:pt x="2351" y="1935"/>
                  </a:lnTo>
                  <a:lnTo>
                    <a:pt x="2352" y="1935"/>
                  </a:lnTo>
                  <a:lnTo>
                    <a:pt x="2353" y="1935"/>
                  </a:lnTo>
                  <a:lnTo>
                    <a:pt x="2354" y="1935"/>
                  </a:lnTo>
                  <a:lnTo>
                    <a:pt x="2355" y="1935"/>
                  </a:lnTo>
                  <a:lnTo>
                    <a:pt x="2356" y="1935"/>
                  </a:lnTo>
                  <a:lnTo>
                    <a:pt x="2357" y="1935"/>
                  </a:lnTo>
                  <a:lnTo>
                    <a:pt x="2358" y="1935"/>
                  </a:lnTo>
                  <a:lnTo>
                    <a:pt x="2359" y="1934"/>
                  </a:lnTo>
                  <a:lnTo>
                    <a:pt x="2360" y="1934"/>
                  </a:lnTo>
                  <a:lnTo>
                    <a:pt x="2361" y="1934"/>
                  </a:lnTo>
                  <a:lnTo>
                    <a:pt x="2362" y="1934"/>
                  </a:lnTo>
                  <a:lnTo>
                    <a:pt x="2363" y="1934"/>
                  </a:lnTo>
                  <a:lnTo>
                    <a:pt x="2364" y="1934"/>
                  </a:lnTo>
                  <a:lnTo>
                    <a:pt x="2365" y="1934"/>
                  </a:lnTo>
                  <a:lnTo>
                    <a:pt x="2366" y="1934"/>
                  </a:lnTo>
                  <a:lnTo>
                    <a:pt x="2367" y="1934"/>
                  </a:lnTo>
                  <a:lnTo>
                    <a:pt x="2368" y="1934"/>
                  </a:lnTo>
                  <a:lnTo>
                    <a:pt x="2369" y="1934"/>
                  </a:lnTo>
                  <a:lnTo>
                    <a:pt x="2370" y="1934"/>
                  </a:lnTo>
                  <a:lnTo>
                    <a:pt x="2371" y="1934"/>
                  </a:lnTo>
                  <a:lnTo>
                    <a:pt x="2372" y="1934"/>
                  </a:lnTo>
                  <a:lnTo>
                    <a:pt x="2372" y="1933"/>
                  </a:lnTo>
                  <a:lnTo>
                    <a:pt x="2373" y="1933"/>
                  </a:lnTo>
                  <a:lnTo>
                    <a:pt x="2374" y="1933"/>
                  </a:lnTo>
                  <a:lnTo>
                    <a:pt x="2375" y="1933"/>
                  </a:lnTo>
                  <a:lnTo>
                    <a:pt x="2376" y="1933"/>
                  </a:lnTo>
                  <a:lnTo>
                    <a:pt x="2377" y="1933"/>
                  </a:lnTo>
                  <a:lnTo>
                    <a:pt x="2378" y="1933"/>
                  </a:lnTo>
                  <a:lnTo>
                    <a:pt x="2379" y="1933"/>
                  </a:lnTo>
                  <a:lnTo>
                    <a:pt x="2380" y="1933"/>
                  </a:lnTo>
                  <a:lnTo>
                    <a:pt x="2381" y="1933"/>
                  </a:lnTo>
                  <a:lnTo>
                    <a:pt x="2382" y="1933"/>
                  </a:lnTo>
                  <a:lnTo>
                    <a:pt x="2383" y="1933"/>
                  </a:lnTo>
                  <a:lnTo>
                    <a:pt x="2384" y="1933"/>
                  </a:lnTo>
                  <a:lnTo>
                    <a:pt x="2385" y="1933"/>
                  </a:lnTo>
                  <a:lnTo>
                    <a:pt x="2386" y="1932"/>
                  </a:lnTo>
                  <a:lnTo>
                    <a:pt x="2387" y="1932"/>
                  </a:lnTo>
                  <a:lnTo>
                    <a:pt x="2388" y="1932"/>
                  </a:lnTo>
                  <a:lnTo>
                    <a:pt x="2389" y="1932"/>
                  </a:lnTo>
                  <a:lnTo>
                    <a:pt x="2390" y="1932"/>
                  </a:lnTo>
                  <a:lnTo>
                    <a:pt x="2391" y="1932"/>
                  </a:lnTo>
                  <a:lnTo>
                    <a:pt x="2392" y="1932"/>
                  </a:lnTo>
                  <a:lnTo>
                    <a:pt x="2393" y="1932"/>
                  </a:lnTo>
                  <a:lnTo>
                    <a:pt x="2394" y="1932"/>
                  </a:lnTo>
                  <a:lnTo>
                    <a:pt x="2395" y="1932"/>
                  </a:lnTo>
                  <a:lnTo>
                    <a:pt x="2396" y="1932"/>
                  </a:lnTo>
                  <a:lnTo>
                    <a:pt x="2397" y="1931"/>
                  </a:lnTo>
                  <a:lnTo>
                    <a:pt x="2398" y="1931"/>
                  </a:lnTo>
                  <a:lnTo>
                    <a:pt x="2399" y="1931"/>
                  </a:lnTo>
                  <a:lnTo>
                    <a:pt x="2400" y="1931"/>
                  </a:lnTo>
                  <a:lnTo>
                    <a:pt x="2401" y="1931"/>
                  </a:lnTo>
                  <a:lnTo>
                    <a:pt x="2402" y="1931"/>
                  </a:lnTo>
                  <a:lnTo>
                    <a:pt x="2403" y="1931"/>
                  </a:lnTo>
                  <a:lnTo>
                    <a:pt x="2404" y="1931"/>
                  </a:lnTo>
                  <a:lnTo>
                    <a:pt x="2405" y="1931"/>
                  </a:lnTo>
                  <a:lnTo>
                    <a:pt x="2406" y="1930"/>
                  </a:lnTo>
                  <a:lnTo>
                    <a:pt x="2407" y="1930"/>
                  </a:lnTo>
                  <a:lnTo>
                    <a:pt x="2408" y="1930"/>
                  </a:lnTo>
                  <a:lnTo>
                    <a:pt x="2409" y="1930"/>
                  </a:lnTo>
                  <a:lnTo>
                    <a:pt x="2410" y="1930"/>
                  </a:lnTo>
                  <a:lnTo>
                    <a:pt x="2411" y="1930"/>
                  </a:lnTo>
                  <a:lnTo>
                    <a:pt x="2412" y="1930"/>
                  </a:lnTo>
                  <a:lnTo>
                    <a:pt x="2413" y="1930"/>
                  </a:lnTo>
                  <a:lnTo>
                    <a:pt x="2413" y="1929"/>
                  </a:lnTo>
                  <a:lnTo>
                    <a:pt x="2414" y="1929"/>
                  </a:lnTo>
                  <a:lnTo>
                    <a:pt x="2415" y="1929"/>
                  </a:lnTo>
                  <a:lnTo>
                    <a:pt x="2416" y="1929"/>
                  </a:lnTo>
                  <a:lnTo>
                    <a:pt x="2417" y="1929"/>
                  </a:lnTo>
                  <a:lnTo>
                    <a:pt x="2418" y="1929"/>
                  </a:lnTo>
                  <a:lnTo>
                    <a:pt x="2419" y="1929"/>
                  </a:lnTo>
                  <a:lnTo>
                    <a:pt x="2420" y="1929"/>
                  </a:lnTo>
                  <a:lnTo>
                    <a:pt x="2420" y="1928"/>
                  </a:lnTo>
                  <a:lnTo>
                    <a:pt x="2421" y="1928"/>
                  </a:lnTo>
                  <a:lnTo>
                    <a:pt x="2422" y="1928"/>
                  </a:lnTo>
                  <a:lnTo>
                    <a:pt x="2423" y="1928"/>
                  </a:lnTo>
                  <a:lnTo>
                    <a:pt x="2424" y="1928"/>
                  </a:lnTo>
                  <a:lnTo>
                    <a:pt x="2425" y="1928"/>
                  </a:lnTo>
                  <a:lnTo>
                    <a:pt x="2426" y="1928"/>
                  </a:lnTo>
                  <a:lnTo>
                    <a:pt x="2427" y="1927"/>
                  </a:lnTo>
                  <a:lnTo>
                    <a:pt x="2428" y="1927"/>
                  </a:lnTo>
                  <a:lnTo>
                    <a:pt x="2429" y="1927"/>
                  </a:lnTo>
                  <a:lnTo>
                    <a:pt x="2430" y="1927"/>
                  </a:lnTo>
                  <a:lnTo>
                    <a:pt x="2431" y="1927"/>
                  </a:lnTo>
                  <a:lnTo>
                    <a:pt x="2432" y="1927"/>
                  </a:lnTo>
                  <a:lnTo>
                    <a:pt x="2432" y="1926"/>
                  </a:lnTo>
                  <a:lnTo>
                    <a:pt x="2433" y="1926"/>
                  </a:lnTo>
                  <a:lnTo>
                    <a:pt x="2434" y="1926"/>
                  </a:lnTo>
                  <a:lnTo>
                    <a:pt x="2435" y="1926"/>
                  </a:lnTo>
                  <a:lnTo>
                    <a:pt x="2436" y="1926"/>
                  </a:lnTo>
                  <a:lnTo>
                    <a:pt x="2437" y="1926"/>
                  </a:lnTo>
                  <a:lnTo>
                    <a:pt x="2438" y="1925"/>
                  </a:lnTo>
                  <a:lnTo>
                    <a:pt x="2439" y="1925"/>
                  </a:lnTo>
                  <a:lnTo>
                    <a:pt x="2440" y="1925"/>
                  </a:lnTo>
                  <a:lnTo>
                    <a:pt x="2441" y="1925"/>
                  </a:lnTo>
                  <a:lnTo>
                    <a:pt x="2442" y="1925"/>
                  </a:lnTo>
                  <a:lnTo>
                    <a:pt x="2443" y="1925"/>
                  </a:lnTo>
                  <a:lnTo>
                    <a:pt x="2443" y="1924"/>
                  </a:lnTo>
                  <a:lnTo>
                    <a:pt x="2444" y="1924"/>
                  </a:lnTo>
                  <a:lnTo>
                    <a:pt x="2445" y="1924"/>
                  </a:lnTo>
                  <a:lnTo>
                    <a:pt x="2446" y="1924"/>
                  </a:lnTo>
                  <a:lnTo>
                    <a:pt x="2447" y="1924"/>
                  </a:lnTo>
                  <a:lnTo>
                    <a:pt x="2448" y="1923"/>
                  </a:lnTo>
                  <a:lnTo>
                    <a:pt x="2449" y="1923"/>
                  </a:lnTo>
                  <a:lnTo>
                    <a:pt x="2450" y="1923"/>
                  </a:lnTo>
                  <a:lnTo>
                    <a:pt x="2451" y="1923"/>
                  </a:lnTo>
                  <a:lnTo>
                    <a:pt x="2452" y="1923"/>
                  </a:lnTo>
                  <a:lnTo>
                    <a:pt x="2453" y="1923"/>
                  </a:lnTo>
                  <a:lnTo>
                    <a:pt x="2453" y="1922"/>
                  </a:lnTo>
                  <a:lnTo>
                    <a:pt x="2454" y="1922"/>
                  </a:lnTo>
                  <a:lnTo>
                    <a:pt x="2455" y="1922"/>
                  </a:lnTo>
                  <a:lnTo>
                    <a:pt x="2456" y="1922"/>
                  </a:lnTo>
                  <a:lnTo>
                    <a:pt x="2457" y="1922"/>
                  </a:lnTo>
                  <a:lnTo>
                    <a:pt x="2458" y="1921"/>
                  </a:lnTo>
                  <a:lnTo>
                    <a:pt x="2459" y="1921"/>
                  </a:lnTo>
                  <a:lnTo>
                    <a:pt x="2460" y="1921"/>
                  </a:lnTo>
                  <a:lnTo>
                    <a:pt x="2461" y="1921"/>
                  </a:lnTo>
                  <a:lnTo>
                    <a:pt x="2462" y="1921"/>
                  </a:lnTo>
                  <a:lnTo>
                    <a:pt x="2463" y="1921"/>
                  </a:lnTo>
                  <a:lnTo>
                    <a:pt x="2464" y="1920"/>
                  </a:lnTo>
                  <a:lnTo>
                    <a:pt x="2465" y="1920"/>
                  </a:lnTo>
                  <a:lnTo>
                    <a:pt x="2466" y="1920"/>
                  </a:lnTo>
                  <a:lnTo>
                    <a:pt x="2467" y="1920"/>
                  </a:lnTo>
                  <a:lnTo>
                    <a:pt x="2468" y="1919"/>
                  </a:lnTo>
                  <a:lnTo>
                    <a:pt x="2469" y="1919"/>
                  </a:lnTo>
                  <a:lnTo>
                    <a:pt x="2470" y="1919"/>
                  </a:lnTo>
                  <a:lnTo>
                    <a:pt x="2471" y="1919"/>
                  </a:lnTo>
                  <a:lnTo>
                    <a:pt x="2472" y="1919"/>
                  </a:lnTo>
                  <a:lnTo>
                    <a:pt x="2473" y="1918"/>
                  </a:lnTo>
                  <a:lnTo>
                    <a:pt x="2474" y="1918"/>
                  </a:lnTo>
                  <a:lnTo>
                    <a:pt x="2475" y="1918"/>
                  </a:lnTo>
                  <a:lnTo>
                    <a:pt x="2476" y="1918"/>
                  </a:lnTo>
                  <a:lnTo>
                    <a:pt x="2477" y="1917"/>
                  </a:lnTo>
                  <a:lnTo>
                    <a:pt x="2478" y="1917"/>
                  </a:lnTo>
                  <a:lnTo>
                    <a:pt x="2479" y="1917"/>
                  </a:lnTo>
                  <a:lnTo>
                    <a:pt x="2480" y="1917"/>
                  </a:lnTo>
                  <a:lnTo>
                    <a:pt x="2481" y="1917"/>
                  </a:lnTo>
                  <a:lnTo>
                    <a:pt x="2482" y="1917"/>
                  </a:lnTo>
                  <a:lnTo>
                    <a:pt x="2483" y="1916"/>
                  </a:lnTo>
                  <a:lnTo>
                    <a:pt x="2484" y="1916"/>
                  </a:lnTo>
                  <a:lnTo>
                    <a:pt x="2485" y="1916"/>
                  </a:lnTo>
                  <a:lnTo>
                    <a:pt x="2486" y="1916"/>
                  </a:lnTo>
                  <a:lnTo>
                    <a:pt x="2487" y="1916"/>
                  </a:lnTo>
                  <a:lnTo>
                    <a:pt x="2488" y="1915"/>
                  </a:lnTo>
                  <a:lnTo>
                    <a:pt x="2489" y="1915"/>
                  </a:lnTo>
                  <a:lnTo>
                    <a:pt x="2490" y="1915"/>
                  </a:lnTo>
                  <a:lnTo>
                    <a:pt x="2491" y="1915"/>
                  </a:lnTo>
                  <a:lnTo>
                    <a:pt x="2492" y="1915"/>
                  </a:lnTo>
                  <a:lnTo>
                    <a:pt x="2493" y="1915"/>
                  </a:lnTo>
                  <a:lnTo>
                    <a:pt x="2494" y="1915"/>
                  </a:lnTo>
                  <a:lnTo>
                    <a:pt x="2495" y="1914"/>
                  </a:lnTo>
                  <a:lnTo>
                    <a:pt x="2496" y="1914"/>
                  </a:lnTo>
                  <a:lnTo>
                    <a:pt x="2497" y="1914"/>
                  </a:lnTo>
                  <a:lnTo>
                    <a:pt x="2498" y="1914"/>
                  </a:lnTo>
                  <a:lnTo>
                    <a:pt x="2499" y="1914"/>
                  </a:lnTo>
                  <a:lnTo>
                    <a:pt x="2500" y="1914"/>
                  </a:lnTo>
                  <a:lnTo>
                    <a:pt x="2501" y="1914"/>
                  </a:lnTo>
                  <a:lnTo>
                    <a:pt x="2501" y="1913"/>
                  </a:lnTo>
                  <a:lnTo>
                    <a:pt x="2502" y="1913"/>
                  </a:lnTo>
                  <a:lnTo>
                    <a:pt x="2503" y="1913"/>
                  </a:lnTo>
                  <a:lnTo>
                    <a:pt x="2504" y="1913"/>
                  </a:lnTo>
                  <a:lnTo>
                    <a:pt x="2505" y="1913"/>
                  </a:lnTo>
                  <a:lnTo>
                    <a:pt x="2506" y="1913"/>
                  </a:lnTo>
                  <a:lnTo>
                    <a:pt x="2507" y="1912"/>
                  </a:lnTo>
                  <a:lnTo>
                    <a:pt x="2508" y="1912"/>
                  </a:lnTo>
                  <a:lnTo>
                    <a:pt x="2509" y="1912"/>
                  </a:lnTo>
                  <a:lnTo>
                    <a:pt x="2510" y="1912"/>
                  </a:lnTo>
                  <a:lnTo>
                    <a:pt x="2511" y="1912"/>
                  </a:lnTo>
                  <a:lnTo>
                    <a:pt x="2512" y="1911"/>
                  </a:lnTo>
                  <a:lnTo>
                    <a:pt x="2513" y="1911"/>
                  </a:lnTo>
                  <a:lnTo>
                    <a:pt x="2514" y="1911"/>
                  </a:lnTo>
                  <a:lnTo>
                    <a:pt x="2515" y="1911"/>
                  </a:lnTo>
                  <a:lnTo>
                    <a:pt x="2516" y="1911"/>
                  </a:lnTo>
                  <a:lnTo>
                    <a:pt x="2517" y="1911"/>
                  </a:lnTo>
                  <a:lnTo>
                    <a:pt x="2518" y="1910"/>
                  </a:lnTo>
                  <a:lnTo>
                    <a:pt x="2519" y="1910"/>
                  </a:lnTo>
                  <a:lnTo>
                    <a:pt x="2520" y="1910"/>
                  </a:lnTo>
                  <a:lnTo>
                    <a:pt x="2521" y="1910"/>
                  </a:lnTo>
                  <a:lnTo>
                    <a:pt x="2522" y="1910"/>
                  </a:lnTo>
                  <a:lnTo>
                    <a:pt x="2523" y="1910"/>
                  </a:lnTo>
                  <a:lnTo>
                    <a:pt x="2524" y="1910"/>
                  </a:lnTo>
                  <a:lnTo>
                    <a:pt x="2525" y="1909"/>
                  </a:lnTo>
                  <a:lnTo>
                    <a:pt x="2526" y="1909"/>
                  </a:lnTo>
                  <a:lnTo>
                    <a:pt x="2527" y="1909"/>
                  </a:lnTo>
                  <a:lnTo>
                    <a:pt x="2528" y="1909"/>
                  </a:lnTo>
                  <a:lnTo>
                    <a:pt x="2529" y="1909"/>
                  </a:lnTo>
                  <a:lnTo>
                    <a:pt x="2530" y="1909"/>
                  </a:lnTo>
                  <a:lnTo>
                    <a:pt x="2531" y="1909"/>
                  </a:lnTo>
                  <a:lnTo>
                    <a:pt x="2532" y="1908"/>
                  </a:lnTo>
                  <a:lnTo>
                    <a:pt x="2533" y="1908"/>
                  </a:lnTo>
                  <a:lnTo>
                    <a:pt x="2534" y="1908"/>
                  </a:lnTo>
                  <a:lnTo>
                    <a:pt x="2535" y="1908"/>
                  </a:lnTo>
                  <a:lnTo>
                    <a:pt x="2536" y="1908"/>
                  </a:lnTo>
                  <a:lnTo>
                    <a:pt x="2537" y="1908"/>
                  </a:lnTo>
                  <a:lnTo>
                    <a:pt x="2538" y="1907"/>
                  </a:lnTo>
                  <a:lnTo>
                    <a:pt x="2539" y="1907"/>
                  </a:lnTo>
                  <a:lnTo>
                    <a:pt x="2540" y="1907"/>
                  </a:lnTo>
                  <a:lnTo>
                    <a:pt x="2541" y="1907"/>
                  </a:lnTo>
                  <a:lnTo>
                    <a:pt x="2542" y="1907"/>
                  </a:lnTo>
                  <a:lnTo>
                    <a:pt x="2543" y="1907"/>
                  </a:lnTo>
                  <a:lnTo>
                    <a:pt x="2544" y="1906"/>
                  </a:lnTo>
                  <a:lnTo>
                    <a:pt x="2545" y="1906"/>
                  </a:lnTo>
                  <a:lnTo>
                    <a:pt x="2546" y="1906"/>
                  </a:lnTo>
                  <a:lnTo>
                    <a:pt x="2547" y="1906"/>
                  </a:lnTo>
                  <a:lnTo>
                    <a:pt x="2548" y="1906"/>
                  </a:lnTo>
                  <a:lnTo>
                    <a:pt x="2549" y="1906"/>
                  </a:lnTo>
                  <a:lnTo>
                    <a:pt x="2550" y="1905"/>
                  </a:lnTo>
                  <a:lnTo>
                    <a:pt x="2551" y="1905"/>
                  </a:lnTo>
                  <a:lnTo>
                    <a:pt x="2552" y="1905"/>
                  </a:lnTo>
                  <a:lnTo>
                    <a:pt x="2553" y="1905"/>
                  </a:lnTo>
                  <a:lnTo>
                    <a:pt x="2554" y="1905"/>
                  </a:lnTo>
                  <a:lnTo>
                    <a:pt x="2555" y="1905"/>
                  </a:lnTo>
                  <a:lnTo>
                    <a:pt x="2556" y="1905"/>
                  </a:lnTo>
                  <a:lnTo>
                    <a:pt x="2557" y="1904"/>
                  </a:lnTo>
                  <a:lnTo>
                    <a:pt x="2558" y="1904"/>
                  </a:lnTo>
                  <a:lnTo>
                    <a:pt x="2559" y="1904"/>
                  </a:lnTo>
                  <a:lnTo>
                    <a:pt x="2560" y="1904"/>
                  </a:lnTo>
                  <a:lnTo>
                    <a:pt x="2561" y="1904"/>
                  </a:lnTo>
                  <a:lnTo>
                    <a:pt x="2562" y="1904"/>
                  </a:lnTo>
                  <a:lnTo>
                    <a:pt x="2563" y="1904"/>
                  </a:lnTo>
                  <a:lnTo>
                    <a:pt x="2564" y="1903"/>
                  </a:lnTo>
                  <a:lnTo>
                    <a:pt x="2565" y="1903"/>
                  </a:lnTo>
                  <a:lnTo>
                    <a:pt x="2566" y="1903"/>
                  </a:lnTo>
                  <a:lnTo>
                    <a:pt x="2567" y="1903"/>
                  </a:lnTo>
                  <a:lnTo>
                    <a:pt x="2568" y="1903"/>
                  </a:lnTo>
                  <a:lnTo>
                    <a:pt x="2569" y="1903"/>
                  </a:lnTo>
                  <a:lnTo>
                    <a:pt x="2570" y="1903"/>
                  </a:lnTo>
                  <a:lnTo>
                    <a:pt x="2571" y="1903"/>
                  </a:lnTo>
                  <a:lnTo>
                    <a:pt x="2572" y="1902"/>
                  </a:lnTo>
                  <a:lnTo>
                    <a:pt x="2573" y="1902"/>
                  </a:lnTo>
                  <a:lnTo>
                    <a:pt x="2574" y="1902"/>
                  </a:lnTo>
                  <a:lnTo>
                    <a:pt x="2575" y="1902"/>
                  </a:lnTo>
                  <a:lnTo>
                    <a:pt x="2576" y="1902"/>
                  </a:lnTo>
                  <a:lnTo>
                    <a:pt x="2577" y="1902"/>
                  </a:lnTo>
                  <a:lnTo>
                    <a:pt x="2578" y="1902"/>
                  </a:lnTo>
                  <a:lnTo>
                    <a:pt x="2579" y="1902"/>
                  </a:lnTo>
                  <a:lnTo>
                    <a:pt x="2580" y="1901"/>
                  </a:lnTo>
                  <a:lnTo>
                    <a:pt x="2581" y="1901"/>
                  </a:lnTo>
                  <a:lnTo>
                    <a:pt x="2582" y="1901"/>
                  </a:lnTo>
                  <a:lnTo>
                    <a:pt x="2583" y="1901"/>
                  </a:lnTo>
                  <a:lnTo>
                    <a:pt x="2584" y="1901"/>
                  </a:lnTo>
                  <a:lnTo>
                    <a:pt x="2585" y="1901"/>
                  </a:lnTo>
                  <a:lnTo>
                    <a:pt x="2586" y="1901"/>
                  </a:lnTo>
                  <a:lnTo>
                    <a:pt x="2587" y="1901"/>
                  </a:lnTo>
                  <a:lnTo>
                    <a:pt x="2588" y="1900"/>
                  </a:lnTo>
                  <a:lnTo>
                    <a:pt x="2589" y="1900"/>
                  </a:lnTo>
                  <a:lnTo>
                    <a:pt x="2590" y="1900"/>
                  </a:lnTo>
                  <a:lnTo>
                    <a:pt x="2591" y="1900"/>
                  </a:lnTo>
                  <a:lnTo>
                    <a:pt x="2592" y="1900"/>
                  </a:lnTo>
                  <a:lnTo>
                    <a:pt x="2593" y="1900"/>
                  </a:lnTo>
                  <a:lnTo>
                    <a:pt x="2594" y="1900"/>
                  </a:lnTo>
                  <a:lnTo>
                    <a:pt x="2595" y="1900"/>
                  </a:lnTo>
                  <a:lnTo>
                    <a:pt x="2596" y="1900"/>
                  </a:lnTo>
                  <a:lnTo>
                    <a:pt x="2597" y="1899"/>
                  </a:lnTo>
                  <a:lnTo>
                    <a:pt x="2598" y="1899"/>
                  </a:lnTo>
                  <a:lnTo>
                    <a:pt x="2599" y="1899"/>
                  </a:lnTo>
                  <a:lnTo>
                    <a:pt x="2600" y="1899"/>
                  </a:lnTo>
                  <a:lnTo>
                    <a:pt x="2601" y="1899"/>
                  </a:lnTo>
                  <a:lnTo>
                    <a:pt x="2602" y="1899"/>
                  </a:lnTo>
                  <a:lnTo>
                    <a:pt x="2603" y="1899"/>
                  </a:lnTo>
                  <a:lnTo>
                    <a:pt x="2604" y="1899"/>
                  </a:lnTo>
                  <a:lnTo>
                    <a:pt x="2605" y="1899"/>
                  </a:lnTo>
                  <a:lnTo>
                    <a:pt x="2606" y="1899"/>
                  </a:lnTo>
                  <a:lnTo>
                    <a:pt x="2607" y="1899"/>
                  </a:lnTo>
                  <a:lnTo>
                    <a:pt x="2607" y="1898"/>
                  </a:lnTo>
                  <a:lnTo>
                    <a:pt x="2608" y="1898"/>
                  </a:lnTo>
                  <a:lnTo>
                    <a:pt x="2609" y="1898"/>
                  </a:lnTo>
                  <a:lnTo>
                    <a:pt x="2610" y="1898"/>
                  </a:lnTo>
                  <a:lnTo>
                    <a:pt x="2611" y="1898"/>
                  </a:lnTo>
                  <a:lnTo>
                    <a:pt x="2612" y="1898"/>
                  </a:lnTo>
                  <a:lnTo>
                    <a:pt x="2613" y="1898"/>
                  </a:lnTo>
                  <a:lnTo>
                    <a:pt x="2614" y="1898"/>
                  </a:lnTo>
                  <a:lnTo>
                    <a:pt x="2615" y="1898"/>
                  </a:lnTo>
                  <a:lnTo>
                    <a:pt x="2616" y="1898"/>
                  </a:lnTo>
                  <a:lnTo>
                    <a:pt x="2617" y="1898"/>
                  </a:lnTo>
                  <a:lnTo>
                    <a:pt x="2618" y="1898"/>
                  </a:lnTo>
                  <a:lnTo>
                    <a:pt x="2619" y="1898"/>
                  </a:lnTo>
                  <a:lnTo>
                    <a:pt x="2620" y="1898"/>
                  </a:lnTo>
                  <a:lnTo>
                    <a:pt x="2621" y="1897"/>
                  </a:lnTo>
                  <a:lnTo>
                    <a:pt x="2622" y="1897"/>
                  </a:lnTo>
                  <a:lnTo>
                    <a:pt x="2623" y="1897"/>
                  </a:lnTo>
                  <a:lnTo>
                    <a:pt x="2624" y="1897"/>
                  </a:lnTo>
                  <a:lnTo>
                    <a:pt x="2625" y="1897"/>
                  </a:lnTo>
                  <a:lnTo>
                    <a:pt x="2626" y="1897"/>
                  </a:lnTo>
                  <a:lnTo>
                    <a:pt x="2627" y="1897"/>
                  </a:lnTo>
                  <a:lnTo>
                    <a:pt x="2628" y="1897"/>
                  </a:lnTo>
                  <a:lnTo>
                    <a:pt x="2629" y="1897"/>
                  </a:lnTo>
                  <a:lnTo>
                    <a:pt x="2630" y="1897"/>
                  </a:lnTo>
                  <a:lnTo>
                    <a:pt x="2631" y="1897"/>
                  </a:lnTo>
                  <a:lnTo>
                    <a:pt x="2632" y="1897"/>
                  </a:lnTo>
                  <a:lnTo>
                    <a:pt x="2632" y="1896"/>
                  </a:lnTo>
                  <a:lnTo>
                    <a:pt x="2633" y="1896"/>
                  </a:lnTo>
                  <a:lnTo>
                    <a:pt x="2634" y="1896"/>
                  </a:lnTo>
                  <a:lnTo>
                    <a:pt x="2635" y="1896"/>
                  </a:lnTo>
                  <a:lnTo>
                    <a:pt x="2636" y="1896"/>
                  </a:lnTo>
                  <a:lnTo>
                    <a:pt x="2637" y="1896"/>
                  </a:lnTo>
                  <a:lnTo>
                    <a:pt x="2638" y="1896"/>
                  </a:lnTo>
                  <a:lnTo>
                    <a:pt x="2639" y="1896"/>
                  </a:lnTo>
                  <a:lnTo>
                    <a:pt x="2640" y="1896"/>
                  </a:lnTo>
                  <a:lnTo>
                    <a:pt x="2641" y="1896"/>
                  </a:lnTo>
                  <a:lnTo>
                    <a:pt x="2642" y="1896"/>
                  </a:lnTo>
                  <a:lnTo>
                    <a:pt x="2643" y="1896"/>
                  </a:lnTo>
                  <a:lnTo>
                    <a:pt x="2644" y="1896"/>
                  </a:lnTo>
                  <a:lnTo>
                    <a:pt x="2645" y="1896"/>
                  </a:lnTo>
                  <a:lnTo>
                    <a:pt x="2646" y="1896"/>
                  </a:lnTo>
                  <a:lnTo>
                    <a:pt x="2647" y="1895"/>
                  </a:lnTo>
                  <a:lnTo>
                    <a:pt x="2648" y="1895"/>
                  </a:lnTo>
                  <a:lnTo>
                    <a:pt x="2649" y="1895"/>
                  </a:lnTo>
                  <a:lnTo>
                    <a:pt x="2650" y="1895"/>
                  </a:lnTo>
                  <a:lnTo>
                    <a:pt x="2651" y="1895"/>
                  </a:lnTo>
                  <a:lnTo>
                    <a:pt x="2652" y="1895"/>
                  </a:lnTo>
                  <a:lnTo>
                    <a:pt x="2653" y="1895"/>
                  </a:lnTo>
                  <a:lnTo>
                    <a:pt x="2654" y="1895"/>
                  </a:lnTo>
                  <a:lnTo>
                    <a:pt x="2655" y="1895"/>
                  </a:lnTo>
                  <a:lnTo>
                    <a:pt x="2656" y="1895"/>
                  </a:lnTo>
                  <a:lnTo>
                    <a:pt x="2657" y="1895"/>
                  </a:lnTo>
                  <a:lnTo>
                    <a:pt x="2658" y="1895"/>
                  </a:lnTo>
                  <a:lnTo>
                    <a:pt x="2659" y="1895"/>
                  </a:lnTo>
                  <a:lnTo>
                    <a:pt x="2660" y="1895"/>
                  </a:lnTo>
                  <a:lnTo>
                    <a:pt x="2661" y="1895"/>
                  </a:lnTo>
                  <a:lnTo>
                    <a:pt x="2662" y="1895"/>
                  </a:lnTo>
                  <a:lnTo>
                    <a:pt x="2663" y="1895"/>
                  </a:lnTo>
                  <a:lnTo>
                    <a:pt x="2664" y="1895"/>
                  </a:lnTo>
                  <a:lnTo>
                    <a:pt x="2665" y="1895"/>
                  </a:lnTo>
                  <a:lnTo>
                    <a:pt x="2666" y="1895"/>
                  </a:lnTo>
                  <a:lnTo>
                    <a:pt x="2667" y="1895"/>
                  </a:lnTo>
                  <a:lnTo>
                    <a:pt x="2668" y="1895"/>
                  </a:lnTo>
                  <a:lnTo>
                    <a:pt x="2669" y="1895"/>
                  </a:lnTo>
                  <a:lnTo>
                    <a:pt x="2670" y="1894"/>
                  </a:lnTo>
                  <a:lnTo>
                    <a:pt x="2671" y="1894"/>
                  </a:lnTo>
                  <a:lnTo>
                    <a:pt x="2672" y="1894"/>
                  </a:lnTo>
                  <a:lnTo>
                    <a:pt x="2673" y="1894"/>
                  </a:lnTo>
                  <a:lnTo>
                    <a:pt x="2674" y="1894"/>
                  </a:lnTo>
                  <a:lnTo>
                    <a:pt x="2675" y="1894"/>
                  </a:lnTo>
                  <a:lnTo>
                    <a:pt x="2676" y="1894"/>
                  </a:lnTo>
                  <a:lnTo>
                    <a:pt x="2677" y="1894"/>
                  </a:lnTo>
                  <a:lnTo>
                    <a:pt x="2678" y="1894"/>
                  </a:lnTo>
                  <a:lnTo>
                    <a:pt x="2679" y="1894"/>
                  </a:lnTo>
                  <a:lnTo>
                    <a:pt x="2680" y="1894"/>
                  </a:lnTo>
                  <a:lnTo>
                    <a:pt x="2681" y="1894"/>
                  </a:lnTo>
                  <a:lnTo>
                    <a:pt x="2682" y="1894"/>
                  </a:lnTo>
                  <a:lnTo>
                    <a:pt x="2683" y="1894"/>
                  </a:lnTo>
                  <a:lnTo>
                    <a:pt x="2684" y="1894"/>
                  </a:lnTo>
                  <a:lnTo>
                    <a:pt x="2685" y="1894"/>
                  </a:lnTo>
                  <a:lnTo>
                    <a:pt x="2686" y="1894"/>
                  </a:lnTo>
                  <a:lnTo>
                    <a:pt x="2687" y="1894"/>
                  </a:lnTo>
                  <a:lnTo>
                    <a:pt x="2688" y="1894"/>
                  </a:lnTo>
                  <a:lnTo>
                    <a:pt x="2689" y="1894"/>
                  </a:lnTo>
                  <a:lnTo>
                    <a:pt x="2690" y="1894"/>
                  </a:lnTo>
                  <a:lnTo>
                    <a:pt x="2691" y="1894"/>
                  </a:lnTo>
                  <a:lnTo>
                    <a:pt x="2692" y="1894"/>
                  </a:lnTo>
                  <a:lnTo>
                    <a:pt x="2693" y="1894"/>
                  </a:lnTo>
                  <a:lnTo>
                    <a:pt x="2694" y="1894"/>
                  </a:lnTo>
                  <a:lnTo>
                    <a:pt x="2695" y="1893"/>
                  </a:lnTo>
                  <a:lnTo>
                    <a:pt x="2696" y="1893"/>
                  </a:lnTo>
                  <a:lnTo>
                    <a:pt x="2697" y="1893"/>
                  </a:lnTo>
                  <a:lnTo>
                    <a:pt x="2698" y="1893"/>
                  </a:lnTo>
                  <a:lnTo>
                    <a:pt x="2699" y="1893"/>
                  </a:lnTo>
                  <a:lnTo>
                    <a:pt x="2700" y="1893"/>
                  </a:lnTo>
                  <a:lnTo>
                    <a:pt x="2701" y="1893"/>
                  </a:lnTo>
                  <a:lnTo>
                    <a:pt x="2702" y="1893"/>
                  </a:lnTo>
                  <a:lnTo>
                    <a:pt x="2703" y="1893"/>
                  </a:lnTo>
                  <a:lnTo>
                    <a:pt x="2704" y="1893"/>
                  </a:lnTo>
                  <a:lnTo>
                    <a:pt x="2705" y="1893"/>
                  </a:lnTo>
                  <a:lnTo>
                    <a:pt x="2706" y="1893"/>
                  </a:lnTo>
                  <a:lnTo>
                    <a:pt x="2707" y="1893"/>
                  </a:lnTo>
                  <a:lnTo>
                    <a:pt x="2708" y="1893"/>
                  </a:lnTo>
                  <a:lnTo>
                    <a:pt x="2709" y="1893"/>
                  </a:lnTo>
                  <a:lnTo>
                    <a:pt x="2710" y="1893"/>
                  </a:lnTo>
                  <a:lnTo>
                    <a:pt x="2711" y="1893"/>
                  </a:lnTo>
                  <a:lnTo>
                    <a:pt x="2712" y="1893"/>
                  </a:lnTo>
                  <a:lnTo>
                    <a:pt x="2713" y="1893"/>
                  </a:lnTo>
                  <a:lnTo>
                    <a:pt x="2714" y="1893"/>
                  </a:lnTo>
                  <a:lnTo>
                    <a:pt x="2715" y="1893"/>
                  </a:lnTo>
                  <a:lnTo>
                    <a:pt x="2716" y="1893"/>
                  </a:lnTo>
                  <a:lnTo>
                    <a:pt x="2717" y="1893"/>
                  </a:lnTo>
                  <a:lnTo>
                    <a:pt x="2718" y="1893"/>
                  </a:lnTo>
                  <a:lnTo>
                    <a:pt x="2719" y="1893"/>
                  </a:lnTo>
                  <a:lnTo>
                    <a:pt x="2720" y="1893"/>
                  </a:lnTo>
                  <a:lnTo>
                    <a:pt x="2721" y="1892"/>
                  </a:lnTo>
                  <a:lnTo>
                    <a:pt x="2722" y="1892"/>
                  </a:lnTo>
                  <a:lnTo>
                    <a:pt x="2723" y="1892"/>
                  </a:lnTo>
                  <a:lnTo>
                    <a:pt x="2724" y="1892"/>
                  </a:lnTo>
                  <a:lnTo>
                    <a:pt x="2725" y="1892"/>
                  </a:lnTo>
                  <a:lnTo>
                    <a:pt x="2726" y="1892"/>
                  </a:lnTo>
                  <a:lnTo>
                    <a:pt x="2727" y="1892"/>
                  </a:lnTo>
                  <a:lnTo>
                    <a:pt x="2728" y="1892"/>
                  </a:lnTo>
                  <a:lnTo>
                    <a:pt x="2729" y="1892"/>
                  </a:lnTo>
                  <a:lnTo>
                    <a:pt x="2730" y="1892"/>
                  </a:lnTo>
                  <a:lnTo>
                    <a:pt x="2731" y="1892"/>
                  </a:lnTo>
                  <a:lnTo>
                    <a:pt x="2732" y="1892"/>
                  </a:lnTo>
                  <a:lnTo>
                    <a:pt x="2733" y="1892"/>
                  </a:lnTo>
                  <a:lnTo>
                    <a:pt x="2734" y="1892"/>
                  </a:lnTo>
                  <a:lnTo>
                    <a:pt x="2735" y="1892"/>
                  </a:lnTo>
                  <a:lnTo>
                    <a:pt x="2736" y="1892"/>
                  </a:lnTo>
                  <a:lnTo>
                    <a:pt x="2737" y="1892"/>
                  </a:lnTo>
                  <a:lnTo>
                    <a:pt x="2738" y="1892"/>
                  </a:lnTo>
                  <a:lnTo>
                    <a:pt x="2739" y="1892"/>
                  </a:lnTo>
                  <a:lnTo>
                    <a:pt x="2740" y="1892"/>
                  </a:lnTo>
                  <a:lnTo>
                    <a:pt x="2741" y="1892"/>
                  </a:lnTo>
                  <a:lnTo>
                    <a:pt x="2742" y="1892"/>
                  </a:lnTo>
                  <a:lnTo>
                    <a:pt x="2743" y="1892"/>
                  </a:lnTo>
                  <a:lnTo>
                    <a:pt x="2744" y="1892"/>
                  </a:lnTo>
                  <a:lnTo>
                    <a:pt x="2745" y="1892"/>
                  </a:lnTo>
                  <a:lnTo>
                    <a:pt x="2746" y="1892"/>
                  </a:lnTo>
                  <a:lnTo>
                    <a:pt x="2747" y="1892"/>
                  </a:lnTo>
                  <a:lnTo>
                    <a:pt x="2748" y="1892"/>
                  </a:lnTo>
                  <a:lnTo>
                    <a:pt x="2748" y="1891"/>
                  </a:lnTo>
                  <a:lnTo>
                    <a:pt x="2749" y="1891"/>
                  </a:lnTo>
                  <a:lnTo>
                    <a:pt x="2750" y="1891"/>
                  </a:lnTo>
                  <a:lnTo>
                    <a:pt x="2751" y="1891"/>
                  </a:lnTo>
                  <a:lnTo>
                    <a:pt x="2752" y="1891"/>
                  </a:lnTo>
                  <a:lnTo>
                    <a:pt x="2753" y="1891"/>
                  </a:lnTo>
                  <a:lnTo>
                    <a:pt x="2754" y="1891"/>
                  </a:lnTo>
                  <a:lnTo>
                    <a:pt x="2755" y="1891"/>
                  </a:lnTo>
                  <a:lnTo>
                    <a:pt x="2756" y="1891"/>
                  </a:lnTo>
                  <a:lnTo>
                    <a:pt x="2757" y="1891"/>
                  </a:lnTo>
                  <a:lnTo>
                    <a:pt x="2758" y="1891"/>
                  </a:lnTo>
                  <a:lnTo>
                    <a:pt x="2759" y="1891"/>
                  </a:lnTo>
                  <a:lnTo>
                    <a:pt x="2760" y="1891"/>
                  </a:lnTo>
                  <a:lnTo>
                    <a:pt x="2761" y="1891"/>
                  </a:lnTo>
                  <a:lnTo>
                    <a:pt x="2762" y="1891"/>
                  </a:lnTo>
                  <a:lnTo>
                    <a:pt x="2763" y="1891"/>
                  </a:lnTo>
                  <a:lnTo>
                    <a:pt x="2764" y="1890"/>
                  </a:lnTo>
                  <a:lnTo>
                    <a:pt x="2765" y="1890"/>
                  </a:lnTo>
                  <a:lnTo>
                    <a:pt x="2766" y="1890"/>
                  </a:lnTo>
                  <a:lnTo>
                    <a:pt x="2767" y="1890"/>
                  </a:lnTo>
                  <a:lnTo>
                    <a:pt x="2768" y="1890"/>
                  </a:lnTo>
                  <a:lnTo>
                    <a:pt x="2769" y="1890"/>
                  </a:lnTo>
                  <a:lnTo>
                    <a:pt x="2770" y="1890"/>
                  </a:lnTo>
                  <a:lnTo>
                    <a:pt x="2771" y="1890"/>
                  </a:lnTo>
                  <a:lnTo>
                    <a:pt x="2772" y="1890"/>
                  </a:lnTo>
                  <a:lnTo>
                    <a:pt x="2773" y="1890"/>
                  </a:lnTo>
                  <a:lnTo>
                    <a:pt x="2774" y="1890"/>
                  </a:lnTo>
                  <a:lnTo>
                    <a:pt x="2775" y="1889"/>
                  </a:lnTo>
                  <a:lnTo>
                    <a:pt x="2776" y="1889"/>
                  </a:lnTo>
                  <a:lnTo>
                    <a:pt x="2777" y="1889"/>
                  </a:lnTo>
                  <a:lnTo>
                    <a:pt x="2778" y="1889"/>
                  </a:lnTo>
                  <a:lnTo>
                    <a:pt x="2779" y="1889"/>
                  </a:lnTo>
                  <a:lnTo>
                    <a:pt x="2780" y="1889"/>
                  </a:lnTo>
                  <a:lnTo>
                    <a:pt x="2781" y="1889"/>
                  </a:lnTo>
                  <a:lnTo>
                    <a:pt x="2782" y="1889"/>
                  </a:lnTo>
                  <a:lnTo>
                    <a:pt x="2783" y="1889"/>
                  </a:lnTo>
                  <a:lnTo>
                    <a:pt x="2784" y="1889"/>
                  </a:lnTo>
                  <a:lnTo>
                    <a:pt x="2785" y="1889"/>
                  </a:lnTo>
                  <a:lnTo>
                    <a:pt x="2785" y="1888"/>
                  </a:lnTo>
                  <a:lnTo>
                    <a:pt x="2786" y="1888"/>
                  </a:lnTo>
                  <a:lnTo>
                    <a:pt x="2787" y="1888"/>
                  </a:lnTo>
                  <a:lnTo>
                    <a:pt x="2788" y="1888"/>
                  </a:lnTo>
                  <a:lnTo>
                    <a:pt x="2789" y="1888"/>
                  </a:lnTo>
                  <a:lnTo>
                    <a:pt x="2790" y="1888"/>
                  </a:lnTo>
                  <a:lnTo>
                    <a:pt x="2791" y="1888"/>
                  </a:lnTo>
                  <a:lnTo>
                    <a:pt x="2792" y="1888"/>
                  </a:lnTo>
                  <a:lnTo>
                    <a:pt x="2793" y="1888"/>
                  </a:lnTo>
                  <a:lnTo>
                    <a:pt x="2794" y="1888"/>
                  </a:lnTo>
                  <a:lnTo>
                    <a:pt x="2795" y="1888"/>
                  </a:lnTo>
                  <a:lnTo>
                    <a:pt x="2796" y="1888"/>
                  </a:lnTo>
                  <a:lnTo>
                    <a:pt x="2797" y="1888"/>
                  </a:lnTo>
                  <a:lnTo>
                    <a:pt x="2798" y="1888"/>
                  </a:lnTo>
                  <a:lnTo>
                    <a:pt x="2799" y="1887"/>
                  </a:lnTo>
                  <a:lnTo>
                    <a:pt x="2800" y="1887"/>
                  </a:lnTo>
                  <a:lnTo>
                    <a:pt x="2801" y="1887"/>
                  </a:lnTo>
                  <a:lnTo>
                    <a:pt x="2802" y="1887"/>
                  </a:lnTo>
                  <a:lnTo>
                    <a:pt x="2803" y="1887"/>
                  </a:lnTo>
                  <a:lnTo>
                    <a:pt x="2804" y="1887"/>
                  </a:lnTo>
                  <a:lnTo>
                    <a:pt x="2805" y="1887"/>
                  </a:lnTo>
                  <a:lnTo>
                    <a:pt x="2806" y="1887"/>
                  </a:lnTo>
                  <a:lnTo>
                    <a:pt x="2807" y="1887"/>
                  </a:lnTo>
                  <a:lnTo>
                    <a:pt x="2808" y="1887"/>
                  </a:lnTo>
                  <a:lnTo>
                    <a:pt x="2809" y="1887"/>
                  </a:lnTo>
                  <a:lnTo>
                    <a:pt x="2810" y="1887"/>
                  </a:lnTo>
                  <a:lnTo>
                    <a:pt x="2811" y="1887"/>
                  </a:lnTo>
                  <a:lnTo>
                    <a:pt x="2812" y="1887"/>
                  </a:lnTo>
                  <a:lnTo>
                    <a:pt x="2813" y="1886"/>
                  </a:lnTo>
                  <a:lnTo>
                    <a:pt x="2814" y="1886"/>
                  </a:lnTo>
                  <a:lnTo>
                    <a:pt x="2815" y="1886"/>
                  </a:lnTo>
                  <a:lnTo>
                    <a:pt x="2816" y="1886"/>
                  </a:lnTo>
                  <a:lnTo>
                    <a:pt x="2817" y="1886"/>
                  </a:lnTo>
                  <a:lnTo>
                    <a:pt x="2818" y="1886"/>
                  </a:lnTo>
                  <a:lnTo>
                    <a:pt x="2819" y="1886"/>
                  </a:lnTo>
                  <a:lnTo>
                    <a:pt x="2820" y="1886"/>
                  </a:lnTo>
                  <a:lnTo>
                    <a:pt x="2821" y="1886"/>
                  </a:lnTo>
                  <a:lnTo>
                    <a:pt x="2822" y="1886"/>
                  </a:lnTo>
                  <a:lnTo>
                    <a:pt x="2823" y="1885"/>
                  </a:lnTo>
                  <a:lnTo>
                    <a:pt x="2824" y="1885"/>
                  </a:lnTo>
                  <a:lnTo>
                    <a:pt x="2825" y="1885"/>
                  </a:lnTo>
                  <a:lnTo>
                    <a:pt x="2826" y="1885"/>
                  </a:lnTo>
                  <a:lnTo>
                    <a:pt x="2827" y="1885"/>
                  </a:lnTo>
                  <a:lnTo>
                    <a:pt x="2828" y="1885"/>
                  </a:lnTo>
                  <a:lnTo>
                    <a:pt x="2829" y="1885"/>
                  </a:lnTo>
                  <a:lnTo>
                    <a:pt x="2830" y="1885"/>
                  </a:lnTo>
                  <a:lnTo>
                    <a:pt x="2831" y="1885"/>
                  </a:lnTo>
                  <a:lnTo>
                    <a:pt x="2832" y="1885"/>
                  </a:lnTo>
                  <a:lnTo>
                    <a:pt x="2833" y="1884"/>
                  </a:lnTo>
                  <a:lnTo>
                    <a:pt x="2834" y="1884"/>
                  </a:lnTo>
                  <a:lnTo>
                    <a:pt x="2835" y="1884"/>
                  </a:lnTo>
                  <a:lnTo>
                    <a:pt x="2836" y="1884"/>
                  </a:lnTo>
                  <a:lnTo>
                    <a:pt x="2837" y="1884"/>
                  </a:lnTo>
                  <a:lnTo>
                    <a:pt x="2838" y="1884"/>
                  </a:lnTo>
                  <a:lnTo>
                    <a:pt x="2839" y="1884"/>
                  </a:lnTo>
                  <a:lnTo>
                    <a:pt x="2840" y="1884"/>
                  </a:lnTo>
                  <a:lnTo>
                    <a:pt x="2841" y="1884"/>
                  </a:lnTo>
                  <a:lnTo>
                    <a:pt x="2842" y="1884"/>
                  </a:lnTo>
                  <a:lnTo>
                    <a:pt x="2843" y="1884"/>
                  </a:lnTo>
                  <a:lnTo>
                    <a:pt x="2844" y="1883"/>
                  </a:lnTo>
                  <a:lnTo>
                    <a:pt x="2845" y="1883"/>
                  </a:lnTo>
                  <a:lnTo>
                    <a:pt x="2846" y="1883"/>
                  </a:lnTo>
                  <a:lnTo>
                    <a:pt x="2847" y="1883"/>
                  </a:lnTo>
                  <a:lnTo>
                    <a:pt x="2848" y="1883"/>
                  </a:lnTo>
                  <a:lnTo>
                    <a:pt x="2849" y="1883"/>
                  </a:lnTo>
                  <a:lnTo>
                    <a:pt x="2850" y="1883"/>
                  </a:lnTo>
                  <a:lnTo>
                    <a:pt x="2851" y="1883"/>
                  </a:lnTo>
                  <a:lnTo>
                    <a:pt x="2852" y="1883"/>
                  </a:lnTo>
                  <a:lnTo>
                    <a:pt x="2853" y="1883"/>
                  </a:lnTo>
                  <a:lnTo>
                    <a:pt x="2853" y="1882"/>
                  </a:lnTo>
                  <a:lnTo>
                    <a:pt x="2854" y="1882"/>
                  </a:lnTo>
                  <a:lnTo>
                    <a:pt x="2855" y="1882"/>
                  </a:lnTo>
                  <a:lnTo>
                    <a:pt x="2856" y="1882"/>
                  </a:lnTo>
                  <a:lnTo>
                    <a:pt x="2857" y="1882"/>
                  </a:lnTo>
                  <a:lnTo>
                    <a:pt x="2858" y="1882"/>
                  </a:lnTo>
                  <a:lnTo>
                    <a:pt x="2859" y="1882"/>
                  </a:lnTo>
                  <a:lnTo>
                    <a:pt x="2860" y="1882"/>
                  </a:lnTo>
                  <a:lnTo>
                    <a:pt x="2861" y="1882"/>
                  </a:lnTo>
                  <a:lnTo>
                    <a:pt x="2862" y="1881"/>
                  </a:lnTo>
                  <a:lnTo>
                    <a:pt x="2863" y="1881"/>
                  </a:lnTo>
                  <a:lnTo>
                    <a:pt x="2864" y="1881"/>
                  </a:lnTo>
                  <a:lnTo>
                    <a:pt x="2865" y="1881"/>
                  </a:lnTo>
                  <a:lnTo>
                    <a:pt x="2866" y="1881"/>
                  </a:lnTo>
                  <a:lnTo>
                    <a:pt x="2867" y="1881"/>
                  </a:lnTo>
                  <a:lnTo>
                    <a:pt x="2868" y="1881"/>
                  </a:lnTo>
                  <a:lnTo>
                    <a:pt x="2869" y="1881"/>
                  </a:lnTo>
                  <a:lnTo>
                    <a:pt x="2870" y="1881"/>
                  </a:lnTo>
                  <a:lnTo>
                    <a:pt x="2871" y="1880"/>
                  </a:lnTo>
                  <a:lnTo>
                    <a:pt x="2872" y="1880"/>
                  </a:lnTo>
                  <a:lnTo>
                    <a:pt x="2873" y="1880"/>
                  </a:lnTo>
                  <a:lnTo>
                    <a:pt x="2874" y="1880"/>
                  </a:lnTo>
                  <a:lnTo>
                    <a:pt x="2875" y="1880"/>
                  </a:lnTo>
                  <a:lnTo>
                    <a:pt x="2876" y="1880"/>
                  </a:lnTo>
                  <a:lnTo>
                    <a:pt x="2877" y="1880"/>
                  </a:lnTo>
                  <a:lnTo>
                    <a:pt x="2878" y="1880"/>
                  </a:lnTo>
                  <a:lnTo>
                    <a:pt x="2878" y="1879"/>
                  </a:lnTo>
                  <a:lnTo>
                    <a:pt x="2879" y="1879"/>
                  </a:lnTo>
                  <a:lnTo>
                    <a:pt x="2880" y="1879"/>
                  </a:lnTo>
                  <a:lnTo>
                    <a:pt x="2881" y="1879"/>
                  </a:lnTo>
                  <a:lnTo>
                    <a:pt x="2882" y="1879"/>
                  </a:lnTo>
                  <a:lnTo>
                    <a:pt x="2883" y="1879"/>
                  </a:lnTo>
                  <a:lnTo>
                    <a:pt x="2884" y="1879"/>
                  </a:lnTo>
                  <a:lnTo>
                    <a:pt x="2885" y="1879"/>
                  </a:lnTo>
                  <a:lnTo>
                    <a:pt x="2886" y="1879"/>
                  </a:lnTo>
                  <a:lnTo>
                    <a:pt x="2886" y="1878"/>
                  </a:lnTo>
                  <a:lnTo>
                    <a:pt x="2887" y="1878"/>
                  </a:lnTo>
                  <a:lnTo>
                    <a:pt x="2888" y="1878"/>
                  </a:lnTo>
                  <a:lnTo>
                    <a:pt x="2889" y="1878"/>
                  </a:lnTo>
                  <a:lnTo>
                    <a:pt x="2890" y="1878"/>
                  </a:lnTo>
                  <a:lnTo>
                    <a:pt x="2891" y="1878"/>
                  </a:lnTo>
                  <a:lnTo>
                    <a:pt x="2892" y="1878"/>
                  </a:lnTo>
                  <a:lnTo>
                    <a:pt x="2893" y="1878"/>
                  </a:lnTo>
                  <a:lnTo>
                    <a:pt x="2894" y="1878"/>
                  </a:lnTo>
                  <a:lnTo>
                    <a:pt x="2895" y="1877"/>
                  </a:lnTo>
                  <a:lnTo>
                    <a:pt x="2896" y="1877"/>
                  </a:lnTo>
                  <a:lnTo>
                    <a:pt x="2897" y="1877"/>
                  </a:lnTo>
                  <a:lnTo>
                    <a:pt x="2898" y="1877"/>
                  </a:lnTo>
                  <a:lnTo>
                    <a:pt x="2899" y="1877"/>
                  </a:lnTo>
                  <a:lnTo>
                    <a:pt x="2900" y="1877"/>
                  </a:lnTo>
                  <a:lnTo>
                    <a:pt x="2901" y="1877"/>
                  </a:lnTo>
                  <a:lnTo>
                    <a:pt x="2902" y="1877"/>
                  </a:lnTo>
                  <a:lnTo>
                    <a:pt x="2903" y="1877"/>
                  </a:lnTo>
                  <a:lnTo>
                    <a:pt x="2903" y="1876"/>
                  </a:lnTo>
                  <a:lnTo>
                    <a:pt x="2904" y="1876"/>
                  </a:lnTo>
                  <a:lnTo>
                    <a:pt x="2905" y="1876"/>
                  </a:lnTo>
                  <a:lnTo>
                    <a:pt x="2906" y="1876"/>
                  </a:lnTo>
                  <a:lnTo>
                    <a:pt x="2907" y="1876"/>
                  </a:lnTo>
                  <a:lnTo>
                    <a:pt x="2908" y="1876"/>
                  </a:lnTo>
                  <a:lnTo>
                    <a:pt x="2909" y="1876"/>
                  </a:lnTo>
                  <a:lnTo>
                    <a:pt x="2910" y="1876"/>
                  </a:lnTo>
                  <a:lnTo>
                    <a:pt x="2911" y="1876"/>
                  </a:lnTo>
                  <a:lnTo>
                    <a:pt x="2912" y="1876"/>
                  </a:lnTo>
                  <a:lnTo>
                    <a:pt x="2913" y="1875"/>
                  </a:lnTo>
                  <a:lnTo>
                    <a:pt x="2914" y="1875"/>
                  </a:lnTo>
                  <a:lnTo>
                    <a:pt x="2915" y="1875"/>
                  </a:lnTo>
                  <a:lnTo>
                    <a:pt x="2916" y="1875"/>
                  </a:lnTo>
                  <a:lnTo>
                    <a:pt x="2917" y="1875"/>
                  </a:lnTo>
                  <a:lnTo>
                    <a:pt x="2918" y="1875"/>
                  </a:lnTo>
                  <a:lnTo>
                    <a:pt x="2919" y="1875"/>
                  </a:lnTo>
                  <a:lnTo>
                    <a:pt x="2920" y="1875"/>
                  </a:lnTo>
                  <a:lnTo>
                    <a:pt x="2921" y="1875"/>
                  </a:lnTo>
                  <a:lnTo>
                    <a:pt x="2922" y="1874"/>
                  </a:lnTo>
                  <a:lnTo>
                    <a:pt x="2923" y="1874"/>
                  </a:lnTo>
                  <a:lnTo>
                    <a:pt x="2924" y="1874"/>
                  </a:lnTo>
                  <a:lnTo>
                    <a:pt x="2925" y="1874"/>
                  </a:lnTo>
                  <a:lnTo>
                    <a:pt x="2926" y="1874"/>
                  </a:lnTo>
                  <a:lnTo>
                    <a:pt x="2927" y="1874"/>
                  </a:lnTo>
                  <a:lnTo>
                    <a:pt x="2928" y="1874"/>
                  </a:lnTo>
                  <a:lnTo>
                    <a:pt x="2929" y="1874"/>
                  </a:lnTo>
                  <a:lnTo>
                    <a:pt x="2930" y="1874"/>
                  </a:lnTo>
                  <a:lnTo>
                    <a:pt x="2931" y="1874"/>
                  </a:lnTo>
                  <a:lnTo>
                    <a:pt x="2932" y="1874"/>
                  </a:lnTo>
                  <a:lnTo>
                    <a:pt x="2932" y="1873"/>
                  </a:lnTo>
                  <a:lnTo>
                    <a:pt x="2933" y="1873"/>
                  </a:lnTo>
                  <a:lnTo>
                    <a:pt x="2934" y="1873"/>
                  </a:lnTo>
                  <a:lnTo>
                    <a:pt x="2935" y="1873"/>
                  </a:lnTo>
                  <a:lnTo>
                    <a:pt x="2936" y="1873"/>
                  </a:lnTo>
                  <a:lnTo>
                    <a:pt x="2937" y="1873"/>
                  </a:lnTo>
                  <a:lnTo>
                    <a:pt x="2938" y="1873"/>
                  </a:lnTo>
                  <a:lnTo>
                    <a:pt x="2939" y="1873"/>
                  </a:lnTo>
                  <a:lnTo>
                    <a:pt x="2940" y="1873"/>
                  </a:lnTo>
                  <a:lnTo>
                    <a:pt x="2941" y="1873"/>
                  </a:lnTo>
                  <a:lnTo>
                    <a:pt x="2942" y="1873"/>
                  </a:lnTo>
                  <a:lnTo>
                    <a:pt x="2943" y="1873"/>
                  </a:lnTo>
                  <a:lnTo>
                    <a:pt x="2943" y="1872"/>
                  </a:lnTo>
                  <a:lnTo>
                    <a:pt x="2944" y="1872"/>
                  </a:lnTo>
                  <a:lnTo>
                    <a:pt x="2945" y="1872"/>
                  </a:lnTo>
                  <a:lnTo>
                    <a:pt x="2946" y="1872"/>
                  </a:lnTo>
                  <a:lnTo>
                    <a:pt x="2947" y="1872"/>
                  </a:lnTo>
                  <a:lnTo>
                    <a:pt x="2948" y="1872"/>
                  </a:lnTo>
                  <a:lnTo>
                    <a:pt x="2949" y="1872"/>
                  </a:lnTo>
                  <a:lnTo>
                    <a:pt x="2950" y="1872"/>
                  </a:lnTo>
                  <a:lnTo>
                    <a:pt x="2951" y="1872"/>
                  </a:lnTo>
                  <a:lnTo>
                    <a:pt x="2952" y="1872"/>
                  </a:lnTo>
                  <a:lnTo>
                    <a:pt x="2953" y="1872"/>
                  </a:lnTo>
                  <a:lnTo>
                    <a:pt x="2954" y="1872"/>
                  </a:lnTo>
                  <a:lnTo>
                    <a:pt x="2955" y="1872"/>
                  </a:lnTo>
                  <a:lnTo>
                    <a:pt x="2955" y="1871"/>
                  </a:lnTo>
                  <a:lnTo>
                    <a:pt x="2956" y="1871"/>
                  </a:lnTo>
                  <a:lnTo>
                    <a:pt x="2957" y="1871"/>
                  </a:lnTo>
                  <a:lnTo>
                    <a:pt x="2958" y="1871"/>
                  </a:lnTo>
                  <a:lnTo>
                    <a:pt x="2959" y="1871"/>
                  </a:lnTo>
                  <a:lnTo>
                    <a:pt x="2960" y="1871"/>
                  </a:lnTo>
                  <a:lnTo>
                    <a:pt x="2961" y="1871"/>
                  </a:lnTo>
                  <a:lnTo>
                    <a:pt x="2962" y="1871"/>
                  </a:lnTo>
                  <a:lnTo>
                    <a:pt x="2963" y="1871"/>
                  </a:lnTo>
                  <a:lnTo>
                    <a:pt x="2964" y="1871"/>
                  </a:lnTo>
                  <a:lnTo>
                    <a:pt x="2965" y="1871"/>
                  </a:lnTo>
                  <a:lnTo>
                    <a:pt x="2966" y="1871"/>
                  </a:lnTo>
                  <a:lnTo>
                    <a:pt x="2967" y="1870"/>
                  </a:lnTo>
                  <a:lnTo>
                    <a:pt x="2968" y="1870"/>
                  </a:lnTo>
                  <a:lnTo>
                    <a:pt x="2969" y="1870"/>
                  </a:lnTo>
                  <a:lnTo>
                    <a:pt x="2970" y="1870"/>
                  </a:lnTo>
                  <a:lnTo>
                    <a:pt x="2971" y="1870"/>
                  </a:lnTo>
                  <a:lnTo>
                    <a:pt x="2972" y="1870"/>
                  </a:lnTo>
                  <a:lnTo>
                    <a:pt x="2973" y="1870"/>
                  </a:lnTo>
                  <a:lnTo>
                    <a:pt x="2974" y="1870"/>
                  </a:lnTo>
                  <a:lnTo>
                    <a:pt x="2975" y="1870"/>
                  </a:lnTo>
                  <a:lnTo>
                    <a:pt x="2976" y="1870"/>
                  </a:lnTo>
                  <a:lnTo>
                    <a:pt x="2977" y="1870"/>
                  </a:lnTo>
                  <a:lnTo>
                    <a:pt x="2978" y="1869"/>
                  </a:lnTo>
                  <a:lnTo>
                    <a:pt x="2979" y="1869"/>
                  </a:lnTo>
                  <a:lnTo>
                    <a:pt x="2980" y="1869"/>
                  </a:lnTo>
                  <a:lnTo>
                    <a:pt x="2981" y="1869"/>
                  </a:lnTo>
                  <a:lnTo>
                    <a:pt x="2982" y="1869"/>
                  </a:lnTo>
                  <a:lnTo>
                    <a:pt x="2983" y="1869"/>
                  </a:lnTo>
                  <a:lnTo>
                    <a:pt x="2984" y="1869"/>
                  </a:lnTo>
                  <a:lnTo>
                    <a:pt x="2985" y="1869"/>
                  </a:lnTo>
                  <a:lnTo>
                    <a:pt x="2986" y="1869"/>
                  </a:lnTo>
                  <a:lnTo>
                    <a:pt x="2987" y="1869"/>
                  </a:lnTo>
                  <a:lnTo>
                    <a:pt x="2988" y="1869"/>
                  </a:lnTo>
                  <a:lnTo>
                    <a:pt x="2989" y="1869"/>
                  </a:lnTo>
                  <a:lnTo>
                    <a:pt x="2990" y="1869"/>
                  </a:lnTo>
                  <a:lnTo>
                    <a:pt x="2991" y="1868"/>
                  </a:lnTo>
                  <a:lnTo>
                    <a:pt x="2992" y="1868"/>
                  </a:lnTo>
                  <a:lnTo>
                    <a:pt x="2993" y="1868"/>
                  </a:lnTo>
                  <a:lnTo>
                    <a:pt x="2994" y="1868"/>
                  </a:lnTo>
                  <a:lnTo>
                    <a:pt x="2995" y="1868"/>
                  </a:lnTo>
                  <a:lnTo>
                    <a:pt x="2996" y="1868"/>
                  </a:lnTo>
                  <a:lnTo>
                    <a:pt x="2997" y="1868"/>
                  </a:lnTo>
                  <a:lnTo>
                    <a:pt x="2998" y="1868"/>
                  </a:lnTo>
                  <a:lnTo>
                    <a:pt x="2999" y="1868"/>
                  </a:lnTo>
                  <a:lnTo>
                    <a:pt x="3000" y="1868"/>
                  </a:lnTo>
                  <a:lnTo>
                    <a:pt x="3001" y="1868"/>
                  </a:lnTo>
                  <a:lnTo>
                    <a:pt x="3002" y="1868"/>
                  </a:lnTo>
                  <a:lnTo>
                    <a:pt x="3003" y="1868"/>
                  </a:lnTo>
                  <a:lnTo>
                    <a:pt x="3004" y="1868"/>
                  </a:lnTo>
                  <a:lnTo>
                    <a:pt x="3005" y="1868"/>
                  </a:lnTo>
                  <a:lnTo>
                    <a:pt x="3006" y="1868"/>
                  </a:lnTo>
                  <a:lnTo>
                    <a:pt x="3007" y="1867"/>
                  </a:lnTo>
                  <a:lnTo>
                    <a:pt x="3008" y="1867"/>
                  </a:lnTo>
                  <a:lnTo>
                    <a:pt x="3009" y="1867"/>
                  </a:lnTo>
                  <a:lnTo>
                    <a:pt x="3010" y="1867"/>
                  </a:lnTo>
                  <a:lnTo>
                    <a:pt x="3011" y="1867"/>
                  </a:lnTo>
                  <a:lnTo>
                    <a:pt x="3012" y="1867"/>
                  </a:lnTo>
                  <a:lnTo>
                    <a:pt x="3013" y="1867"/>
                  </a:lnTo>
                  <a:lnTo>
                    <a:pt x="3014" y="1867"/>
                  </a:lnTo>
                  <a:lnTo>
                    <a:pt x="3015" y="1867"/>
                  </a:lnTo>
                  <a:lnTo>
                    <a:pt x="3016" y="1867"/>
                  </a:lnTo>
                  <a:lnTo>
                    <a:pt x="3017" y="1867"/>
                  </a:lnTo>
                  <a:lnTo>
                    <a:pt x="3018" y="1867"/>
                  </a:lnTo>
                  <a:lnTo>
                    <a:pt x="3019" y="1866"/>
                  </a:lnTo>
                  <a:lnTo>
                    <a:pt x="3020" y="1866"/>
                  </a:lnTo>
                  <a:lnTo>
                    <a:pt x="3021" y="1866"/>
                  </a:lnTo>
                  <a:lnTo>
                    <a:pt x="3022" y="1866"/>
                  </a:lnTo>
                  <a:lnTo>
                    <a:pt x="3023" y="1866"/>
                  </a:lnTo>
                  <a:lnTo>
                    <a:pt x="3024" y="1866"/>
                  </a:lnTo>
                  <a:lnTo>
                    <a:pt x="3025" y="1866"/>
                  </a:lnTo>
                  <a:lnTo>
                    <a:pt x="3026" y="1866"/>
                  </a:lnTo>
                  <a:lnTo>
                    <a:pt x="3027" y="1866"/>
                  </a:lnTo>
                  <a:lnTo>
                    <a:pt x="3028" y="1866"/>
                  </a:lnTo>
                  <a:lnTo>
                    <a:pt x="3029" y="1866"/>
                  </a:lnTo>
                  <a:lnTo>
                    <a:pt x="3030" y="1866"/>
                  </a:lnTo>
                  <a:lnTo>
                    <a:pt x="3031" y="1866"/>
                  </a:lnTo>
                  <a:lnTo>
                    <a:pt x="3032" y="1865"/>
                  </a:lnTo>
                  <a:lnTo>
                    <a:pt x="3033" y="1865"/>
                  </a:lnTo>
                  <a:lnTo>
                    <a:pt x="3034" y="1865"/>
                  </a:lnTo>
                  <a:lnTo>
                    <a:pt x="3035" y="1865"/>
                  </a:lnTo>
                  <a:lnTo>
                    <a:pt x="3036" y="1865"/>
                  </a:lnTo>
                  <a:lnTo>
                    <a:pt x="3037" y="1865"/>
                  </a:lnTo>
                  <a:lnTo>
                    <a:pt x="3038" y="1865"/>
                  </a:lnTo>
                  <a:lnTo>
                    <a:pt x="3039" y="1865"/>
                  </a:lnTo>
                  <a:lnTo>
                    <a:pt x="3040" y="1865"/>
                  </a:lnTo>
                  <a:lnTo>
                    <a:pt x="3041" y="1865"/>
                  </a:lnTo>
                  <a:lnTo>
                    <a:pt x="3042" y="1865"/>
                  </a:lnTo>
                  <a:lnTo>
                    <a:pt x="3043" y="1865"/>
                  </a:lnTo>
                  <a:lnTo>
                    <a:pt x="3044" y="1865"/>
                  </a:lnTo>
                  <a:lnTo>
                    <a:pt x="3045" y="1865"/>
                  </a:lnTo>
                  <a:lnTo>
                    <a:pt x="3046" y="1865"/>
                  </a:lnTo>
                  <a:lnTo>
                    <a:pt x="3047" y="1865"/>
                  </a:lnTo>
                  <a:lnTo>
                    <a:pt x="3048" y="1865"/>
                  </a:lnTo>
                  <a:lnTo>
                    <a:pt x="3049" y="1864"/>
                  </a:lnTo>
                  <a:lnTo>
                    <a:pt x="3050" y="1864"/>
                  </a:lnTo>
                  <a:lnTo>
                    <a:pt x="3051" y="1864"/>
                  </a:lnTo>
                  <a:lnTo>
                    <a:pt x="3052" y="1864"/>
                  </a:lnTo>
                  <a:lnTo>
                    <a:pt x="3053" y="1864"/>
                  </a:lnTo>
                  <a:lnTo>
                    <a:pt x="3054" y="1864"/>
                  </a:lnTo>
                  <a:lnTo>
                    <a:pt x="3055" y="1864"/>
                  </a:lnTo>
                  <a:lnTo>
                    <a:pt x="3056" y="1864"/>
                  </a:lnTo>
                  <a:lnTo>
                    <a:pt x="3057" y="1864"/>
                  </a:lnTo>
                  <a:lnTo>
                    <a:pt x="3058" y="1864"/>
                  </a:lnTo>
                  <a:lnTo>
                    <a:pt x="3059" y="1864"/>
                  </a:lnTo>
                  <a:lnTo>
                    <a:pt x="3060" y="1864"/>
                  </a:lnTo>
                  <a:lnTo>
                    <a:pt x="3061" y="1864"/>
                  </a:lnTo>
                  <a:lnTo>
                    <a:pt x="3062" y="1864"/>
                  </a:lnTo>
                  <a:lnTo>
                    <a:pt x="3063" y="1864"/>
                  </a:lnTo>
                  <a:lnTo>
                    <a:pt x="3064" y="1863"/>
                  </a:lnTo>
                  <a:lnTo>
                    <a:pt x="3065" y="1863"/>
                  </a:lnTo>
                  <a:lnTo>
                    <a:pt x="3066" y="1863"/>
                  </a:lnTo>
                  <a:lnTo>
                    <a:pt x="3067" y="1863"/>
                  </a:lnTo>
                  <a:lnTo>
                    <a:pt x="3068" y="1863"/>
                  </a:lnTo>
                  <a:lnTo>
                    <a:pt x="3069" y="1863"/>
                  </a:lnTo>
                  <a:lnTo>
                    <a:pt x="3070" y="1863"/>
                  </a:lnTo>
                  <a:lnTo>
                    <a:pt x="3071" y="1863"/>
                  </a:lnTo>
                  <a:lnTo>
                    <a:pt x="3072" y="1863"/>
                  </a:lnTo>
                  <a:lnTo>
                    <a:pt x="3073" y="1863"/>
                  </a:lnTo>
                  <a:lnTo>
                    <a:pt x="3074" y="1863"/>
                  </a:lnTo>
                  <a:lnTo>
                    <a:pt x="3075" y="1863"/>
                  </a:lnTo>
                  <a:lnTo>
                    <a:pt x="3076" y="1863"/>
                  </a:lnTo>
                  <a:lnTo>
                    <a:pt x="3077" y="1863"/>
                  </a:lnTo>
                  <a:lnTo>
                    <a:pt x="3078" y="1863"/>
                  </a:lnTo>
                  <a:lnTo>
                    <a:pt x="3079" y="1863"/>
                  </a:lnTo>
                  <a:lnTo>
                    <a:pt x="3079" y="1862"/>
                  </a:lnTo>
                  <a:lnTo>
                    <a:pt x="3080" y="1862"/>
                  </a:lnTo>
                  <a:lnTo>
                    <a:pt x="3081" y="1862"/>
                  </a:lnTo>
                  <a:lnTo>
                    <a:pt x="3082" y="1862"/>
                  </a:lnTo>
                  <a:lnTo>
                    <a:pt x="3083" y="1862"/>
                  </a:lnTo>
                  <a:lnTo>
                    <a:pt x="3084" y="1862"/>
                  </a:lnTo>
                  <a:lnTo>
                    <a:pt x="3085" y="1862"/>
                  </a:lnTo>
                  <a:lnTo>
                    <a:pt x="3086" y="1862"/>
                  </a:lnTo>
                  <a:lnTo>
                    <a:pt x="3087" y="1862"/>
                  </a:lnTo>
                  <a:lnTo>
                    <a:pt x="3088" y="1862"/>
                  </a:lnTo>
                  <a:lnTo>
                    <a:pt x="3089" y="1862"/>
                  </a:lnTo>
                  <a:lnTo>
                    <a:pt x="3090" y="1862"/>
                  </a:lnTo>
                  <a:lnTo>
                    <a:pt x="3091" y="1862"/>
                  </a:lnTo>
                  <a:lnTo>
                    <a:pt x="3092" y="1862"/>
                  </a:lnTo>
                  <a:lnTo>
                    <a:pt x="3093" y="1862"/>
                  </a:lnTo>
                  <a:lnTo>
                    <a:pt x="3094" y="1862"/>
                  </a:lnTo>
                  <a:lnTo>
                    <a:pt x="3095" y="1862"/>
                  </a:lnTo>
                  <a:lnTo>
                    <a:pt x="3095" y="1861"/>
                  </a:lnTo>
                  <a:lnTo>
                    <a:pt x="3096" y="1861"/>
                  </a:lnTo>
                  <a:lnTo>
                    <a:pt x="3097" y="1861"/>
                  </a:lnTo>
                  <a:lnTo>
                    <a:pt x="3098" y="1861"/>
                  </a:lnTo>
                  <a:lnTo>
                    <a:pt x="3099" y="1861"/>
                  </a:lnTo>
                  <a:lnTo>
                    <a:pt x="3100" y="1861"/>
                  </a:lnTo>
                  <a:lnTo>
                    <a:pt x="3101" y="1861"/>
                  </a:lnTo>
                  <a:lnTo>
                    <a:pt x="3102" y="1861"/>
                  </a:lnTo>
                  <a:lnTo>
                    <a:pt x="3103" y="1861"/>
                  </a:lnTo>
                  <a:lnTo>
                    <a:pt x="3104" y="1861"/>
                  </a:lnTo>
                  <a:lnTo>
                    <a:pt x="3105" y="1861"/>
                  </a:lnTo>
                  <a:lnTo>
                    <a:pt x="3106" y="1861"/>
                  </a:lnTo>
                  <a:lnTo>
                    <a:pt x="3107" y="1861"/>
                  </a:lnTo>
                  <a:lnTo>
                    <a:pt x="3108" y="1861"/>
                  </a:lnTo>
                  <a:lnTo>
                    <a:pt x="3109" y="1861"/>
                  </a:lnTo>
                  <a:lnTo>
                    <a:pt x="3110" y="1861"/>
                  </a:lnTo>
                  <a:lnTo>
                    <a:pt x="3111" y="1860"/>
                  </a:lnTo>
                  <a:lnTo>
                    <a:pt x="3112" y="1860"/>
                  </a:lnTo>
                  <a:lnTo>
                    <a:pt x="3113" y="1860"/>
                  </a:lnTo>
                  <a:lnTo>
                    <a:pt x="3114" y="1860"/>
                  </a:lnTo>
                  <a:lnTo>
                    <a:pt x="3115" y="1860"/>
                  </a:lnTo>
                  <a:lnTo>
                    <a:pt x="3116" y="1860"/>
                  </a:lnTo>
                  <a:lnTo>
                    <a:pt x="3117" y="1860"/>
                  </a:lnTo>
                  <a:lnTo>
                    <a:pt x="3118" y="1860"/>
                  </a:lnTo>
                  <a:lnTo>
                    <a:pt x="3119" y="1860"/>
                  </a:lnTo>
                  <a:lnTo>
                    <a:pt x="3120" y="1860"/>
                  </a:lnTo>
                  <a:lnTo>
                    <a:pt x="3121" y="1860"/>
                  </a:lnTo>
                  <a:lnTo>
                    <a:pt x="3122" y="1860"/>
                  </a:lnTo>
                  <a:lnTo>
                    <a:pt x="3123" y="1860"/>
                  </a:lnTo>
                  <a:lnTo>
                    <a:pt x="3124" y="1860"/>
                  </a:lnTo>
                  <a:lnTo>
                    <a:pt x="3125" y="1860"/>
                  </a:lnTo>
                  <a:lnTo>
                    <a:pt x="3126" y="1859"/>
                  </a:lnTo>
                  <a:lnTo>
                    <a:pt x="3127" y="1859"/>
                  </a:lnTo>
                  <a:lnTo>
                    <a:pt x="3128" y="1859"/>
                  </a:lnTo>
                  <a:lnTo>
                    <a:pt x="3129" y="1859"/>
                  </a:lnTo>
                  <a:lnTo>
                    <a:pt x="3130" y="1859"/>
                  </a:lnTo>
                  <a:lnTo>
                    <a:pt x="3131" y="1859"/>
                  </a:lnTo>
                  <a:lnTo>
                    <a:pt x="3132" y="1859"/>
                  </a:lnTo>
                  <a:lnTo>
                    <a:pt x="3133" y="1859"/>
                  </a:lnTo>
                  <a:lnTo>
                    <a:pt x="3134" y="1859"/>
                  </a:lnTo>
                  <a:lnTo>
                    <a:pt x="3135" y="1859"/>
                  </a:lnTo>
                  <a:lnTo>
                    <a:pt x="3136" y="1859"/>
                  </a:lnTo>
                  <a:lnTo>
                    <a:pt x="3137" y="1859"/>
                  </a:lnTo>
                  <a:lnTo>
                    <a:pt x="3138" y="1859"/>
                  </a:lnTo>
                  <a:lnTo>
                    <a:pt x="3138" y="1858"/>
                  </a:lnTo>
                  <a:lnTo>
                    <a:pt x="3139" y="1858"/>
                  </a:lnTo>
                  <a:lnTo>
                    <a:pt x="3140" y="1858"/>
                  </a:lnTo>
                  <a:lnTo>
                    <a:pt x="3141" y="1858"/>
                  </a:lnTo>
                  <a:lnTo>
                    <a:pt x="3142" y="1858"/>
                  </a:lnTo>
                  <a:lnTo>
                    <a:pt x="3143" y="1858"/>
                  </a:lnTo>
                  <a:lnTo>
                    <a:pt x="3144" y="1858"/>
                  </a:lnTo>
                  <a:lnTo>
                    <a:pt x="3145" y="1858"/>
                  </a:lnTo>
                  <a:lnTo>
                    <a:pt x="3146" y="1858"/>
                  </a:lnTo>
                  <a:lnTo>
                    <a:pt x="3147" y="1858"/>
                  </a:lnTo>
                  <a:lnTo>
                    <a:pt x="3148" y="1858"/>
                  </a:lnTo>
                  <a:lnTo>
                    <a:pt x="3149" y="1858"/>
                  </a:lnTo>
                  <a:lnTo>
                    <a:pt x="3150" y="1857"/>
                  </a:lnTo>
                  <a:lnTo>
                    <a:pt x="3151" y="1857"/>
                  </a:lnTo>
                  <a:lnTo>
                    <a:pt x="3152" y="1857"/>
                  </a:lnTo>
                  <a:lnTo>
                    <a:pt x="3153" y="1857"/>
                  </a:lnTo>
                  <a:lnTo>
                    <a:pt x="3154" y="1857"/>
                  </a:lnTo>
                  <a:lnTo>
                    <a:pt x="3155" y="1857"/>
                  </a:lnTo>
                  <a:lnTo>
                    <a:pt x="3156" y="1857"/>
                  </a:lnTo>
                  <a:lnTo>
                    <a:pt x="3157" y="1857"/>
                  </a:lnTo>
                  <a:lnTo>
                    <a:pt x="3158" y="1857"/>
                  </a:lnTo>
                  <a:lnTo>
                    <a:pt x="3159" y="1857"/>
                  </a:lnTo>
                  <a:lnTo>
                    <a:pt x="3160" y="1857"/>
                  </a:lnTo>
                  <a:lnTo>
                    <a:pt x="3161" y="1857"/>
                  </a:lnTo>
                  <a:lnTo>
                    <a:pt x="3162" y="1856"/>
                  </a:lnTo>
                  <a:lnTo>
                    <a:pt x="3163" y="1856"/>
                  </a:lnTo>
                  <a:lnTo>
                    <a:pt x="3164" y="1856"/>
                  </a:lnTo>
                  <a:lnTo>
                    <a:pt x="3165" y="1856"/>
                  </a:lnTo>
                  <a:lnTo>
                    <a:pt x="3166" y="1856"/>
                  </a:lnTo>
                  <a:lnTo>
                    <a:pt x="3167" y="1856"/>
                  </a:lnTo>
                  <a:lnTo>
                    <a:pt x="3168" y="1856"/>
                  </a:lnTo>
                  <a:lnTo>
                    <a:pt x="3169" y="1856"/>
                  </a:lnTo>
                  <a:lnTo>
                    <a:pt x="3170" y="1856"/>
                  </a:lnTo>
                  <a:lnTo>
                    <a:pt x="3171" y="1856"/>
                  </a:lnTo>
                  <a:lnTo>
                    <a:pt x="3172" y="1856"/>
                  </a:lnTo>
                  <a:lnTo>
                    <a:pt x="3173" y="1856"/>
                  </a:lnTo>
                  <a:lnTo>
                    <a:pt x="3174" y="1855"/>
                  </a:lnTo>
                  <a:lnTo>
                    <a:pt x="3175" y="1855"/>
                  </a:lnTo>
                  <a:lnTo>
                    <a:pt x="3176" y="1855"/>
                  </a:lnTo>
                  <a:lnTo>
                    <a:pt x="3177" y="1855"/>
                  </a:lnTo>
                  <a:lnTo>
                    <a:pt x="3178" y="1855"/>
                  </a:lnTo>
                  <a:lnTo>
                    <a:pt x="3179" y="1855"/>
                  </a:lnTo>
                  <a:lnTo>
                    <a:pt x="3180" y="1855"/>
                  </a:lnTo>
                  <a:lnTo>
                    <a:pt x="3181" y="1855"/>
                  </a:lnTo>
                  <a:lnTo>
                    <a:pt x="3182" y="1855"/>
                  </a:lnTo>
                  <a:lnTo>
                    <a:pt x="3183" y="1855"/>
                  </a:lnTo>
                  <a:lnTo>
                    <a:pt x="3184" y="1854"/>
                  </a:lnTo>
                  <a:lnTo>
                    <a:pt x="3185" y="1854"/>
                  </a:lnTo>
                  <a:lnTo>
                    <a:pt x="3186" y="1854"/>
                  </a:lnTo>
                  <a:lnTo>
                    <a:pt x="3187" y="1854"/>
                  </a:lnTo>
                  <a:lnTo>
                    <a:pt x="3188" y="1854"/>
                  </a:lnTo>
                  <a:lnTo>
                    <a:pt x="3189" y="1854"/>
                  </a:lnTo>
                  <a:lnTo>
                    <a:pt x="3190" y="1854"/>
                  </a:lnTo>
                  <a:lnTo>
                    <a:pt x="3191" y="1854"/>
                  </a:lnTo>
                  <a:lnTo>
                    <a:pt x="3192" y="1854"/>
                  </a:lnTo>
                  <a:lnTo>
                    <a:pt x="3193" y="1854"/>
                  </a:lnTo>
                  <a:lnTo>
                    <a:pt x="3194" y="1854"/>
                  </a:lnTo>
                  <a:lnTo>
                    <a:pt x="3195" y="1854"/>
                  </a:lnTo>
                  <a:lnTo>
                    <a:pt x="3196" y="1853"/>
                  </a:lnTo>
                  <a:lnTo>
                    <a:pt x="3197" y="1853"/>
                  </a:lnTo>
                  <a:lnTo>
                    <a:pt x="3198" y="1853"/>
                  </a:lnTo>
                  <a:lnTo>
                    <a:pt x="3199" y="1853"/>
                  </a:lnTo>
                  <a:lnTo>
                    <a:pt x="3200" y="1853"/>
                  </a:lnTo>
                  <a:lnTo>
                    <a:pt x="3201" y="1853"/>
                  </a:lnTo>
                  <a:lnTo>
                    <a:pt x="3202" y="1853"/>
                  </a:lnTo>
                  <a:lnTo>
                    <a:pt x="3203" y="1853"/>
                  </a:lnTo>
                  <a:lnTo>
                    <a:pt x="3204" y="1853"/>
                  </a:lnTo>
                  <a:lnTo>
                    <a:pt x="3205" y="1853"/>
                  </a:lnTo>
                  <a:lnTo>
                    <a:pt x="3206" y="1853"/>
                  </a:lnTo>
                  <a:lnTo>
                    <a:pt x="3207" y="1853"/>
                  </a:lnTo>
                  <a:lnTo>
                    <a:pt x="3207" y="1852"/>
                  </a:lnTo>
                  <a:lnTo>
                    <a:pt x="3208" y="1852"/>
                  </a:lnTo>
                  <a:lnTo>
                    <a:pt x="3209" y="1852"/>
                  </a:lnTo>
                  <a:lnTo>
                    <a:pt x="3210" y="1852"/>
                  </a:lnTo>
                  <a:lnTo>
                    <a:pt x="3211" y="1852"/>
                  </a:lnTo>
                  <a:lnTo>
                    <a:pt x="3212" y="1852"/>
                  </a:lnTo>
                  <a:lnTo>
                    <a:pt x="3213" y="1852"/>
                  </a:lnTo>
                  <a:lnTo>
                    <a:pt x="3214" y="1852"/>
                  </a:lnTo>
                  <a:lnTo>
                    <a:pt x="3215" y="1852"/>
                  </a:lnTo>
                  <a:lnTo>
                    <a:pt x="3216" y="1852"/>
                  </a:lnTo>
                  <a:lnTo>
                    <a:pt x="3217" y="1852"/>
                  </a:lnTo>
                  <a:lnTo>
                    <a:pt x="3218" y="1851"/>
                  </a:lnTo>
                  <a:lnTo>
                    <a:pt x="3219" y="1851"/>
                  </a:lnTo>
                  <a:lnTo>
                    <a:pt x="3220" y="1851"/>
                  </a:lnTo>
                  <a:lnTo>
                    <a:pt x="3221" y="1851"/>
                  </a:lnTo>
                  <a:lnTo>
                    <a:pt x="3222" y="1851"/>
                  </a:lnTo>
                  <a:lnTo>
                    <a:pt x="3223" y="1851"/>
                  </a:lnTo>
                  <a:lnTo>
                    <a:pt x="3224" y="1851"/>
                  </a:lnTo>
                  <a:lnTo>
                    <a:pt x="3225" y="1851"/>
                  </a:lnTo>
                  <a:lnTo>
                    <a:pt x="3226" y="1851"/>
                  </a:lnTo>
                  <a:lnTo>
                    <a:pt x="3227" y="1850"/>
                  </a:lnTo>
                  <a:lnTo>
                    <a:pt x="3228" y="1850"/>
                  </a:lnTo>
                  <a:lnTo>
                    <a:pt x="3229" y="1850"/>
                  </a:lnTo>
                  <a:lnTo>
                    <a:pt x="3230" y="1850"/>
                  </a:lnTo>
                  <a:lnTo>
                    <a:pt x="3231" y="1850"/>
                  </a:lnTo>
                  <a:lnTo>
                    <a:pt x="3232" y="1850"/>
                  </a:lnTo>
                  <a:lnTo>
                    <a:pt x="3233" y="1850"/>
                  </a:lnTo>
                  <a:lnTo>
                    <a:pt x="3234" y="1850"/>
                  </a:lnTo>
                  <a:lnTo>
                    <a:pt x="3235" y="1850"/>
                  </a:lnTo>
                  <a:lnTo>
                    <a:pt x="3236" y="1850"/>
                  </a:lnTo>
                  <a:lnTo>
                    <a:pt x="3237" y="1850"/>
                  </a:lnTo>
                  <a:lnTo>
                    <a:pt x="3238" y="1850"/>
                  </a:lnTo>
                  <a:lnTo>
                    <a:pt x="3239" y="1850"/>
                  </a:lnTo>
                  <a:lnTo>
                    <a:pt x="3240" y="1849"/>
                  </a:lnTo>
                  <a:lnTo>
                    <a:pt x="3241" y="1849"/>
                  </a:lnTo>
                  <a:lnTo>
                    <a:pt x="3242" y="1849"/>
                  </a:lnTo>
                  <a:lnTo>
                    <a:pt x="3243" y="1849"/>
                  </a:lnTo>
                  <a:lnTo>
                    <a:pt x="3244" y="1849"/>
                  </a:lnTo>
                  <a:lnTo>
                    <a:pt x="3245" y="1849"/>
                  </a:lnTo>
                  <a:lnTo>
                    <a:pt x="3246" y="1849"/>
                  </a:lnTo>
                  <a:lnTo>
                    <a:pt x="3247" y="1849"/>
                  </a:lnTo>
                  <a:lnTo>
                    <a:pt x="3248" y="1849"/>
                  </a:lnTo>
                  <a:lnTo>
                    <a:pt x="3249" y="1849"/>
                  </a:lnTo>
                  <a:lnTo>
                    <a:pt x="3250" y="1849"/>
                  </a:lnTo>
                  <a:lnTo>
                    <a:pt x="3251" y="1849"/>
                  </a:lnTo>
                  <a:lnTo>
                    <a:pt x="3252" y="1849"/>
                  </a:lnTo>
                  <a:lnTo>
                    <a:pt x="3253" y="1849"/>
                  </a:lnTo>
                  <a:lnTo>
                    <a:pt x="3254" y="1849"/>
                  </a:lnTo>
                  <a:lnTo>
                    <a:pt x="3255" y="1848"/>
                  </a:lnTo>
                  <a:lnTo>
                    <a:pt x="3256" y="1848"/>
                  </a:lnTo>
                  <a:lnTo>
                    <a:pt x="3257" y="1848"/>
                  </a:lnTo>
                  <a:lnTo>
                    <a:pt x="3258" y="1848"/>
                  </a:lnTo>
                  <a:lnTo>
                    <a:pt x="3259" y="1848"/>
                  </a:lnTo>
                  <a:lnTo>
                    <a:pt x="3260" y="1848"/>
                  </a:lnTo>
                  <a:lnTo>
                    <a:pt x="3261" y="1848"/>
                  </a:lnTo>
                  <a:lnTo>
                    <a:pt x="3262" y="1848"/>
                  </a:lnTo>
                  <a:lnTo>
                    <a:pt x="3263" y="1848"/>
                  </a:lnTo>
                  <a:lnTo>
                    <a:pt x="3264" y="1848"/>
                  </a:lnTo>
                  <a:lnTo>
                    <a:pt x="3265" y="1848"/>
                  </a:lnTo>
                  <a:lnTo>
                    <a:pt x="3266" y="1847"/>
                  </a:lnTo>
                  <a:lnTo>
                    <a:pt x="3267" y="1847"/>
                  </a:lnTo>
                  <a:lnTo>
                    <a:pt x="3268" y="1847"/>
                  </a:lnTo>
                  <a:lnTo>
                    <a:pt x="3269" y="1847"/>
                  </a:lnTo>
                  <a:lnTo>
                    <a:pt x="3270" y="1847"/>
                  </a:lnTo>
                  <a:lnTo>
                    <a:pt x="3271" y="1847"/>
                  </a:lnTo>
                  <a:lnTo>
                    <a:pt x="3272" y="1847"/>
                  </a:lnTo>
                  <a:lnTo>
                    <a:pt x="3273" y="1847"/>
                  </a:lnTo>
                  <a:lnTo>
                    <a:pt x="3274" y="1847"/>
                  </a:lnTo>
                  <a:lnTo>
                    <a:pt x="3275" y="1847"/>
                  </a:lnTo>
                  <a:lnTo>
                    <a:pt x="3276" y="1847"/>
                  </a:lnTo>
                  <a:lnTo>
                    <a:pt x="3277" y="1847"/>
                  </a:lnTo>
                  <a:lnTo>
                    <a:pt x="3278" y="1847"/>
                  </a:lnTo>
                  <a:lnTo>
                    <a:pt x="3279" y="1846"/>
                  </a:lnTo>
                  <a:lnTo>
                    <a:pt x="3280" y="1846"/>
                  </a:lnTo>
                  <a:lnTo>
                    <a:pt x="3281" y="1846"/>
                  </a:lnTo>
                  <a:lnTo>
                    <a:pt x="3282" y="1846"/>
                  </a:lnTo>
                  <a:lnTo>
                    <a:pt x="3283" y="1846"/>
                  </a:lnTo>
                  <a:lnTo>
                    <a:pt x="3284" y="1846"/>
                  </a:lnTo>
                  <a:lnTo>
                    <a:pt x="3285" y="1846"/>
                  </a:lnTo>
                  <a:lnTo>
                    <a:pt x="3286" y="1846"/>
                  </a:lnTo>
                  <a:lnTo>
                    <a:pt x="3287" y="1846"/>
                  </a:lnTo>
                  <a:lnTo>
                    <a:pt x="3288" y="1846"/>
                  </a:lnTo>
                  <a:lnTo>
                    <a:pt x="3289" y="1846"/>
                  </a:lnTo>
                  <a:lnTo>
                    <a:pt x="3290" y="1846"/>
                  </a:lnTo>
                  <a:lnTo>
                    <a:pt x="3291" y="1846"/>
                  </a:lnTo>
                  <a:lnTo>
                    <a:pt x="3292" y="1846"/>
                  </a:lnTo>
                  <a:lnTo>
                    <a:pt x="3293" y="1846"/>
                  </a:lnTo>
                  <a:lnTo>
                    <a:pt x="3294" y="1846"/>
                  </a:lnTo>
                  <a:lnTo>
                    <a:pt x="3295" y="1845"/>
                  </a:lnTo>
                  <a:lnTo>
                    <a:pt x="3296" y="1845"/>
                  </a:lnTo>
                  <a:lnTo>
                    <a:pt x="3297" y="1845"/>
                  </a:lnTo>
                  <a:lnTo>
                    <a:pt x="3298" y="1845"/>
                  </a:lnTo>
                  <a:lnTo>
                    <a:pt x="3299" y="1845"/>
                  </a:lnTo>
                  <a:lnTo>
                    <a:pt x="3300" y="1845"/>
                  </a:lnTo>
                  <a:lnTo>
                    <a:pt x="3301" y="1845"/>
                  </a:lnTo>
                  <a:lnTo>
                    <a:pt x="3302" y="1845"/>
                  </a:lnTo>
                  <a:lnTo>
                    <a:pt x="3303" y="1845"/>
                  </a:lnTo>
                  <a:lnTo>
                    <a:pt x="3304" y="1845"/>
                  </a:lnTo>
                  <a:lnTo>
                    <a:pt x="3305" y="1845"/>
                  </a:lnTo>
                  <a:lnTo>
                    <a:pt x="3306" y="1845"/>
                  </a:lnTo>
                  <a:lnTo>
                    <a:pt x="3307" y="1845"/>
                  </a:lnTo>
                  <a:lnTo>
                    <a:pt x="3308" y="1845"/>
                  </a:lnTo>
                  <a:lnTo>
                    <a:pt x="3309" y="1845"/>
                  </a:lnTo>
                  <a:lnTo>
                    <a:pt x="3310" y="1844"/>
                  </a:lnTo>
                  <a:lnTo>
                    <a:pt x="3311" y="1844"/>
                  </a:lnTo>
                  <a:lnTo>
                    <a:pt x="3312" y="1844"/>
                  </a:lnTo>
                  <a:lnTo>
                    <a:pt x="3313" y="1844"/>
                  </a:lnTo>
                  <a:lnTo>
                    <a:pt x="3314" y="1844"/>
                  </a:lnTo>
                  <a:lnTo>
                    <a:pt x="3315" y="1844"/>
                  </a:lnTo>
                  <a:lnTo>
                    <a:pt x="3316" y="1844"/>
                  </a:lnTo>
                  <a:lnTo>
                    <a:pt x="3317" y="1844"/>
                  </a:lnTo>
                  <a:lnTo>
                    <a:pt x="3318" y="1844"/>
                  </a:lnTo>
                  <a:lnTo>
                    <a:pt x="3319" y="1844"/>
                  </a:lnTo>
                  <a:lnTo>
                    <a:pt x="3320" y="1844"/>
                  </a:lnTo>
                  <a:lnTo>
                    <a:pt x="3321" y="1844"/>
                  </a:lnTo>
                  <a:lnTo>
                    <a:pt x="3322" y="1844"/>
                  </a:lnTo>
                  <a:lnTo>
                    <a:pt x="3323" y="1844"/>
                  </a:lnTo>
                  <a:lnTo>
                    <a:pt x="3324" y="1844"/>
                  </a:lnTo>
                  <a:lnTo>
                    <a:pt x="3325" y="1843"/>
                  </a:lnTo>
                  <a:lnTo>
                    <a:pt x="3326" y="1843"/>
                  </a:lnTo>
                  <a:lnTo>
                    <a:pt x="3327" y="1843"/>
                  </a:lnTo>
                  <a:lnTo>
                    <a:pt x="3328" y="1843"/>
                  </a:lnTo>
                  <a:lnTo>
                    <a:pt x="3329" y="1843"/>
                  </a:lnTo>
                  <a:lnTo>
                    <a:pt x="3330" y="1843"/>
                  </a:lnTo>
                  <a:lnTo>
                    <a:pt x="3331" y="1843"/>
                  </a:lnTo>
                  <a:lnTo>
                    <a:pt x="3332" y="1843"/>
                  </a:lnTo>
                  <a:lnTo>
                    <a:pt x="3333" y="1843"/>
                  </a:lnTo>
                  <a:lnTo>
                    <a:pt x="3334" y="1843"/>
                  </a:lnTo>
                  <a:lnTo>
                    <a:pt x="3335" y="1843"/>
                  </a:lnTo>
                  <a:lnTo>
                    <a:pt x="3336" y="1843"/>
                  </a:lnTo>
                  <a:lnTo>
                    <a:pt x="3337" y="1843"/>
                  </a:lnTo>
                  <a:lnTo>
                    <a:pt x="3338" y="1843"/>
                  </a:lnTo>
                  <a:lnTo>
                    <a:pt x="3339" y="1843"/>
                  </a:lnTo>
                  <a:lnTo>
                    <a:pt x="3340" y="1842"/>
                  </a:lnTo>
                  <a:lnTo>
                    <a:pt x="3341" y="1842"/>
                  </a:lnTo>
                  <a:lnTo>
                    <a:pt x="3342" y="1842"/>
                  </a:lnTo>
                  <a:lnTo>
                    <a:pt x="3343" y="1842"/>
                  </a:lnTo>
                  <a:lnTo>
                    <a:pt x="3344" y="1842"/>
                  </a:lnTo>
                  <a:lnTo>
                    <a:pt x="3345" y="1842"/>
                  </a:lnTo>
                  <a:lnTo>
                    <a:pt x="3346" y="1842"/>
                  </a:lnTo>
                  <a:lnTo>
                    <a:pt x="3347" y="1842"/>
                  </a:lnTo>
                  <a:lnTo>
                    <a:pt x="3348" y="1842"/>
                  </a:lnTo>
                  <a:lnTo>
                    <a:pt x="3349" y="1842"/>
                  </a:lnTo>
                  <a:lnTo>
                    <a:pt x="3350" y="1842"/>
                  </a:lnTo>
                  <a:lnTo>
                    <a:pt x="3351" y="1842"/>
                  </a:lnTo>
                  <a:lnTo>
                    <a:pt x="3352" y="1842"/>
                  </a:lnTo>
                  <a:lnTo>
                    <a:pt x="3353" y="1842"/>
                  </a:lnTo>
                  <a:lnTo>
                    <a:pt x="3354" y="1842"/>
                  </a:lnTo>
                  <a:lnTo>
                    <a:pt x="3355" y="1841"/>
                  </a:lnTo>
                  <a:lnTo>
                    <a:pt x="3356" y="1841"/>
                  </a:lnTo>
                  <a:lnTo>
                    <a:pt x="3357" y="1841"/>
                  </a:lnTo>
                  <a:lnTo>
                    <a:pt x="3358" y="1841"/>
                  </a:lnTo>
                  <a:lnTo>
                    <a:pt x="3359" y="1841"/>
                  </a:lnTo>
                  <a:lnTo>
                    <a:pt x="3360" y="1841"/>
                  </a:lnTo>
                  <a:lnTo>
                    <a:pt x="3361" y="1841"/>
                  </a:lnTo>
                  <a:lnTo>
                    <a:pt x="3362" y="1841"/>
                  </a:lnTo>
                  <a:lnTo>
                    <a:pt x="3363" y="1841"/>
                  </a:lnTo>
                  <a:lnTo>
                    <a:pt x="3364" y="1841"/>
                  </a:lnTo>
                  <a:lnTo>
                    <a:pt x="3365" y="1841"/>
                  </a:lnTo>
                  <a:lnTo>
                    <a:pt x="3366" y="1841"/>
                  </a:lnTo>
                  <a:lnTo>
                    <a:pt x="3367" y="1841"/>
                  </a:lnTo>
                  <a:lnTo>
                    <a:pt x="3368" y="1841"/>
                  </a:lnTo>
                  <a:lnTo>
                    <a:pt x="3369" y="1841"/>
                  </a:lnTo>
                  <a:lnTo>
                    <a:pt x="3370" y="1841"/>
                  </a:lnTo>
                  <a:lnTo>
                    <a:pt x="3371" y="1841"/>
                  </a:lnTo>
                  <a:lnTo>
                    <a:pt x="3372" y="1841"/>
                  </a:lnTo>
                  <a:lnTo>
                    <a:pt x="3373" y="1841"/>
                  </a:lnTo>
                  <a:lnTo>
                    <a:pt x="3374" y="1841"/>
                  </a:lnTo>
                  <a:lnTo>
                    <a:pt x="3375" y="1841"/>
                  </a:lnTo>
                  <a:lnTo>
                    <a:pt x="3376" y="1841"/>
                  </a:lnTo>
                  <a:lnTo>
                    <a:pt x="3377" y="1841"/>
                  </a:lnTo>
                  <a:lnTo>
                    <a:pt x="3378" y="1840"/>
                  </a:lnTo>
                  <a:lnTo>
                    <a:pt x="3379" y="1840"/>
                  </a:lnTo>
                  <a:lnTo>
                    <a:pt x="3380" y="1840"/>
                  </a:lnTo>
                  <a:lnTo>
                    <a:pt x="3381" y="1840"/>
                  </a:lnTo>
                  <a:lnTo>
                    <a:pt x="3382" y="1840"/>
                  </a:lnTo>
                  <a:lnTo>
                    <a:pt x="3383" y="1840"/>
                  </a:lnTo>
                  <a:lnTo>
                    <a:pt x="3384" y="1840"/>
                  </a:lnTo>
                  <a:lnTo>
                    <a:pt x="3385" y="1840"/>
                  </a:lnTo>
                  <a:lnTo>
                    <a:pt x="3386" y="1840"/>
                  </a:lnTo>
                  <a:lnTo>
                    <a:pt x="3387" y="1840"/>
                  </a:lnTo>
                  <a:lnTo>
                    <a:pt x="3388" y="1840"/>
                  </a:lnTo>
                  <a:lnTo>
                    <a:pt x="3389" y="1840"/>
                  </a:lnTo>
                  <a:lnTo>
                    <a:pt x="3390" y="1840"/>
                  </a:lnTo>
                  <a:lnTo>
                    <a:pt x="3391" y="1840"/>
                  </a:lnTo>
                  <a:lnTo>
                    <a:pt x="3392" y="1840"/>
                  </a:lnTo>
                  <a:lnTo>
                    <a:pt x="3393" y="1840"/>
                  </a:lnTo>
                  <a:lnTo>
                    <a:pt x="3394" y="1840"/>
                  </a:lnTo>
                  <a:lnTo>
                    <a:pt x="3395" y="1840"/>
                  </a:lnTo>
                  <a:lnTo>
                    <a:pt x="3396" y="1840"/>
                  </a:lnTo>
                  <a:lnTo>
                    <a:pt x="3397" y="1840"/>
                  </a:lnTo>
                  <a:lnTo>
                    <a:pt x="3398" y="1840"/>
                  </a:lnTo>
                  <a:lnTo>
                    <a:pt x="3399" y="1840"/>
                  </a:lnTo>
                  <a:lnTo>
                    <a:pt x="3400" y="1840"/>
                  </a:lnTo>
                  <a:lnTo>
                    <a:pt x="3401" y="1840"/>
                  </a:lnTo>
                  <a:lnTo>
                    <a:pt x="3402" y="1840"/>
                  </a:lnTo>
                  <a:lnTo>
                    <a:pt x="3403" y="1840"/>
                  </a:lnTo>
                  <a:lnTo>
                    <a:pt x="3404" y="1840"/>
                  </a:lnTo>
                  <a:lnTo>
                    <a:pt x="3405" y="1840"/>
                  </a:lnTo>
                  <a:lnTo>
                    <a:pt x="3406" y="1839"/>
                  </a:lnTo>
                  <a:lnTo>
                    <a:pt x="3407" y="1839"/>
                  </a:lnTo>
                  <a:lnTo>
                    <a:pt x="3408" y="1839"/>
                  </a:lnTo>
                  <a:lnTo>
                    <a:pt x="3409" y="1839"/>
                  </a:lnTo>
                  <a:lnTo>
                    <a:pt x="3410" y="1839"/>
                  </a:lnTo>
                  <a:lnTo>
                    <a:pt x="3411" y="1839"/>
                  </a:lnTo>
                  <a:lnTo>
                    <a:pt x="3412" y="1839"/>
                  </a:lnTo>
                  <a:lnTo>
                    <a:pt x="3413" y="1839"/>
                  </a:lnTo>
                  <a:lnTo>
                    <a:pt x="3414" y="1839"/>
                  </a:lnTo>
                  <a:lnTo>
                    <a:pt x="3415" y="1839"/>
                  </a:lnTo>
                  <a:lnTo>
                    <a:pt x="3416" y="1839"/>
                  </a:lnTo>
                  <a:lnTo>
                    <a:pt x="3417" y="1839"/>
                  </a:lnTo>
                  <a:lnTo>
                    <a:pt x="3418" y="1839"/>
                  </a:lnTo>
                  <a:lnTo>
                    <a:pt x="3419" y="1839"/>
                  </a:lnTo>
                  <a:lnTo>
                    <a:pt x="3420" y="1839"/>
                  </a:lnTo>
                  <a:lnTo>
                    <a:pt x="3421" y="1839"/>
                  </a:lnTo>
                  <a:lnTo>
                    <a:pt x="3422" y="1839"/>
                  </a:lnTo>
                  <a:lnTo>
                    <a:pt x="3423" y="1839"/>
                  </a:lnTo>
                  <a:lnTo>
                    <a:pt x="3424" y="1839"/>
                  </a:lnTo>
                  <a:lnTo>
                    <a:pt x="3425" y="1839"/>
                  </a:lnTo>
                  <a:lnTo>
                    <a:pt x="3426" y="1839"/>
                  </a:lnTo>
                  <a:lnTo>
                    <a:pt x="3427" y="1839"/>
                  </a:lnTo>
                  <a:lnTo>
                    <a:pt x="3428" y="1839"/>
                  </a:lnTo>
                  <a:lnTo>
                    <a:pt x="3429" y="1839"/>
                  </a:lnTo>
                  <a:lnTo>
                    <a:pt x="3430" y="1839"/>
                  </a:lnTo>
                  <a:lnTo>
                    <a:pt x="3431" y="1839"/>
                  </a:lnTo>
                  <a:lnTo>
                    <a:pt x="3432" y="1839"/>
                  </a:lnTo>
                  <a:lnTo>
                    <a:pt x="3433" y="1838"/>
                  </a:lnTo>
                  <a:lnTo>
                    <a:pt x="3434" y="1838"/>
                  </a:lnTo>
                  <a:lnTo>
                    <a:pt x="3435" y="1838"/>
                  </a:lnTo>
                  <a:lnTo>
                    <a:pt x="3436" y="1838"/>
                  </a:lnTo>
                  <a:lnTo>
                    <a:pt x="3437" y="1838"/>
                  </a:lnTo>
                  <a:lnTo>
                    <a:pt x="3438" y="1838"/>
                  </a:lnTo>
                  <a:lnTo>
                    <a:pt x="3439" y="1838"/>
                  </a:lnTo>
                  <a:lnTo>
                    <a:pt x="3440" y="1838"/>
                  </a:lnTo>
                  <a:lnTo>
                    <a:pt x="3441" y="1838"/>
                  </a:lnTo>
                  <a:lnTo>
                    <a:pt x="3442" y="1838"/>
                  </a:lnTo>
                  <a:lnTo>
                    <a:pt x="3443" y="1838"/>
                  </a:lnTo>
                  <a:lnTo>
                    <a:pt x="3444" y="1838"/>
                  </a:lnTo>
                  <a:lnTo>
                    <a:pt x="3445" y="1838"/>
                  </a:lnTo>
                  <a:lnTo>
                    <a:pt x="3446" y="1838"/>
                  </a:lnTo>
                  <a:lnTo>
                    <a:pt x="3447" y="1838"/>
                  </a:lnTo>
                  <a:lnTo>
                    <a:pt x="3448" y="1838"/>
                  </a:lnTo>
                  <a:lnTo>
                    <a:pt x="3449" y="1838"/>
                  </a:lnTo>
                  <a:lnTo>
                    <a:pt x="3450" y="1838"/>
                  </a:lnTo>
                  <a:lnTo>
                    <a:pt x="3451" y="1838"/>
                  </a:lnTo>
                  <a:lnTo>
                    <a:pt x="3452" y="1837"/>
                  </a:lnTo>
                  <a:lnTo>
                    <a:pt x="3453" y="1837"/>
                  </a:lnTo>
                  <a:lnTo>
                    <a:pt x="3454" y="1837"/>
                  </a:lnTo>
                  <a:lnTo>
                    <a:pt x="3455" y="1837"/>
                  </a:lnTo>
                  <a:lnTo>
                    <a:pt x="3456" y="1837"/>
                  </a:lnTo>
                  <a:lnTo>
                    <a:pt x="3457" y="1837"/>
                  </a:lnTo>
                  <a:lnTo>
                    <a:pt x="3458" y="1837"/>
                  </a:lnTo>
                  <a:lnTo>
                    <a:pt x="3459" y="1837"/>
                  </a:lnTo>
                  <a:lnTo>
                    <a:pt x="3460" y="1837"/>
                  </a:lnTo>
                  <a:lnTo>
                    <a:pt x="3461" y="1837"/>
                  </a:lnTo>
                  <a:lnTo>
                    <a:pt x="3462" y="1837"/>
                  </a:lnTo>
                  <a:lnTo>
                    <a:pt x="3463" y="1837"/>
                  </a:lnTo>
                  <a:lnTo>
                    <a:pt x="3464" y="1837"/>
                  </a:lnTo>
                  <a:lnTo>
                    <a:pt x="3465" y="1837"/>
                  </a:lnTo>
                  <a:lnTo>
                    <a:pt x="3466" y="1837"/>
                  </a:lnTo>
                  <a:lnTo>
                    <a:pt x="3467" y="1837"/>
                  </a:lnTo>
                  <a:lnTo>
                    <a:pt x="3468" y="1837"/>
                  </a:lnTo>
                  <a:lnTo>
                    <a:pt x="3469" y="1837"/>
                  </a:lnTo>
                  <a:lnTo>
                    <a:pt x="3470" y="1837"/>
                  </a:lnTo>
                  <a:lnTo>
                    <a:pt x="3471" y="1837"/>
                  </a:lnTo>
                  <a:lnTo>
                    <a:pt x="3472" y="1836"/>
                  </a:lnTo>
                  <a:lnTo>
                    <a:pt x="3473" y="1836"/>
                  </a:lnTo>
                  <a:lnTo>
                    <a:pt x="3474" y="1836"/>
                  </a:lnTo>
                  <a:lnTo>
                    <a:pt x="3475" y="1836"/>
                  </a:lnTo>
                  <a:lnTo>
                    <a:pt x="3476" y="1836"/>
                  </a:lnTo>
                  <a:lnTo>
                    <a:pt x="3477" y="1836"/>
                  </a:lnTo>
                  <a:lnTo>
                    <a:pt x="3478" y="1836"/>
                  </a:lnTo>
                  <a:lnTo>
                    <a:pt x="3479" y="1836"/>
                  </a:lnTo>
                  <a:lnTo>
                    <a:pt x="3480" y="1836"/>
                  </a:lnTo>
                  <a:lnTo>
                    <a:pt x="3481" y="1836"/>
                  </a:lnTo>
                  <a:lnTo>
                    <a:pt x="3482" y="1836"/>
                  </a:lnTo>
                  <a:lnTo>
                    <a:pt x="3483" y="1836"/>
                  </a:lnTo>
                  <a:lnTo>
                    <a:pt x="3484" y="1836"/>
                  </a:lnTo>
                  <a:lnTo>
                    <a:pt x="3485" y="1836"/>
                  </a:lnTo>
                  <a:lnTo>
                    <a:pt x="3486" y="1836"/>
                  </a:lnTo>
                  <a:lnTo>
                    <a:pt x="3487" y="1836"/>
                  </a:lnTo>
                  <a:lnTo>
                    <a:pt x="3488" y="1836"/>
                  </a:lnTo>
                  <a:lnTo>
                    <a:pt x="3489" y="1836"/>
                  </a:lnTo>
                  <a:lnTo>
                    <a:pt x="3490" y="1836"/>
                  </a:lnTo>
                  <a:lnTo>
                    <a:pt x="3491" y="1836"/>
                  </a:lnTo>
                  <a:lnTo>
                    <a:pt x="3492" y="1836"/>
                  </a:lnTo>
                  <a:lnTo>
                    <a:pt x="3493" y="1836"/>
                  </a:lnTo>
                  <a:lnTo>
                    <a:pt x="3494" y="1836"/>
                  </a:lnTo>
                  <a:lnTo>
                    <a:pt x="3495" y="1836"/>
                  </a:lnTo>
                  <a:lnTo>
                    <a:pt x="3496" y="1836"/>
                  </a:lnTo>
                  <a:lnTo>
                    <a:pt x="3497" y="1836"/>
                  </a:lnTo>
                  <a:lnTo>
                    <a:pt x="3498" y="1835"/>
                  </a:lnTo>
                  <a:lnTo>
                    <a:pt x="3499" y="1835"/>
                  </a:lnTo>
                  <a:lnTo>
                    <a:pt x="3500" y="1835"/>
                  </a:lnTo>
                  <a:lnTo>
                    <a:pt x="3501" y="1835"/>
                  </a:lnTo>
                  <a:lnTo>
                    <a:pt x="3502" y="1835"/>
                  </a:lnTo>
                  <a:lnTo>
                    <a:pt x="3503" y="1835"/>
                  </a:lnTo>
                  <a:lnTo>
                    <a:pt x="3504" y="1835"/>
                  </a:lnTo>
                  <a:lnTo>
                    <a:pt x="3505" y="1835"/>
                  </a:lnTo>
                  <a:lnTo>
                    <a:pt x="3506" y="1835"/>
                  </a:lnTo>
                  <a:lnTo>
                    <a:pt x="3507" y="1835"/>
                  </a:lnTo>
                  <a:lnTo>
                    <a:pt x="3508" y="1835"/>
                  </a:lnTo>
                  <a:lnTo>
                    <a:pt x="3509" y="1835"/>
                  </a:lnTo>
                  <a:lnTo>
                    <a:pt x="3510" y="1835"/>
                  </a:lnTo>
                  <a:lnTo>
                    <a:pt x="3511" y="1835"/>
                  </a:lnTo>
                  <a:lnTo>
                    <a:pt x="3512" y="1835"/>
                  </a:lnTo>
                  <a:lnTo>
                    <a:pt x="3513" y="1835"/>
                  </a:lnTo>
                  <a:lnTo>
                    <a:pt x="3514" y="1835"/>
                  </a:lnTo>
                  <a:lnTo>
                    <a:pt x="3515" y="1835"/>
                  </a:lnTo>
                  <a:lnTo>
                    <a:pt x="3516" y="1834"/>
                  </a:lnTo>
                  <a:lnTo>
                    <a:pt x="3517" y="1834"/>
                  </a:lnTo>
                  <a:lnTo>
                    <a:pt x="3518" y="1834"/>
                  </a:lnTo>
                  <a:lnTo>
                    <a:pt x="3519" y="1834"/>
                  </a:lnTo>
                  <a:lnTo>
                    <a:pt x="3520" y="1834"/>
                  </a:lnTo>
                  <a:lnTo>
                    <a:pt x="3521" y="1834"/>
                  </a:lnTo>
                  <a:lnTo>
                    <a:pt x="3522" y="1834"/>
                  </a:lnTo>
                  <a:lnTo>
                    <a:pt x="3523" y="1834"/>
                  </a:lnTo>
                  <a:lnTo>
                    <a:pt x="3524" y="1834"/>
                  </a:lnTo>
                  <a:lnTo>
                    <a:pt x="3525" y="1834"/>
                  </a:lnTo>
                  <a:lnTo>
                    <a:pt x="3526" y="1834"/>
                  </a:lnTo>
                  <a:lnTo>
                    <a:pt x="3527" y="1834"/>
                  </a:lnTo>
                  <a:lnTo>
                    <a:pt x="3528" y="1834"/>
                  </a:lnTo>
                  <a:lnTo>
                    <a:pt x="3529" y="1834"/>
                  </a:lnTo>
                  <a:lnTo>
                    <a:pt x="3530" y="1834"/>
                  </a:lnTo>
                  <a:lnTo>
                    <a:pt x="3531" y="1834"/>
                  </a:lnTo>
                  <a:lnTo>
                    <a:pt x="3532" y="1834"/>
                  </a:lnTo>
                  <a:lnTo>
                    <a:pt x="3533" y="1833"/>
                  </a:lnTo>
                  <a:lnTo>
                    <a:pt x="3534" y="1833"/>
                  </a:lnTo>
                  <a:lnTo>
                    <a:pt x="3535" y="1833"/>
                  </a:lnTo>
                  <a:lnTo>
                    <a:pt x="3536" y="1833"/>
                  </a:lnTo>
                  <a:lnTo>
                    <a:pt x="3537" y="1833"/>
                  </a:lnTo>
                  <a:lnTo>
                    <a:pt x="3538" y="1833"/>
                  </a:lnTo>
                  <a:lnTo>
                    <a:pt x="3539" y="1833"/>
                  </a:lnTo>
                  <a:lnTo>
                    <a:pt x="3540" y="1833"/>
                  </a:lnTo>
                  <a:lnTo>
                    <a:pt x="3541" y="1833"/>
                  </a:lnTo>
                  <a:lnTo>
                    <a:pt x="3542" y="1833"/>
                  </a:lnTo>
                  <a:lnTo>
                    <a:pt x="3543" y="1833"/>
                  </a:lnTo>
                  <a:lnTo>
                    <a:pt x="3544" y="1833"/>
                  </a:lnTo>
                  <a:lnTo>
                    <a:pt x="3545" y="1833"/>
                  </a:lnTo>
                  <a:lnTo>
                    <a:pt x="3546" y="1833"/>
                  </a:lnTo>
                  <a:lnTo>
                    <a:pt x="3547" y="1833"/>
                  </a:lnTo>
                  <a:lnTo>
                    <a:pt x="3548" y="1833"/>
                  </a:lnTo>
                  <a:lnTo>
                    <a:pt x="3549" y="1833"/>
                  </a:lnTo>
                  <a:lnTo>
                    <a:pt x="3550" y="1832"/>
                  </a:lnTo>
                  <a:lnTo>
                    <a:pt x="3551" y="1832"/>
                  </a:lnTo>
                  <a:lnTo>
                    <a:pt x="3552" y="1832"/>
                  </a:lnTo>
                  <a:lnTo>
                    <a:pt x="3553" y="1832"/>
                  </a:lnTo>
                  <a:lnTo>
                    <a:pt x="3554" y="1832"/>
                  </a:lnTo>
                  <a:lnTo>
                    <a:pt x="3555" y="1832"/>
                  </a:lnTo>
                  <a:lnTo>
                    <a:pt x="3556" y="1832"/>
                  </a:lnTo>
                  <a:lnTo>
                    <a:pt x="3557" y="1832"/>
                  </a:lnTo>
                  <a:lnTo>
                    <a:pt x="3558" y="1832"/>
                  </a:lnTo>
                  <a:lnTo>
                    <a:pt x="3559" y="1832"/>
                  </a:lnTo>
                  <a:lnTo>
                    <a:pt x="3560" y="1832"/>
                  </a:lnTo>
                  <a:lnTo>
                    <a:pt x="3561" y="1832"/>
                  </a:lnTo>
                  <a:lnTo>
                    <a:pt x="3562" y="1832"/>
                  </a:lnTo>
                  <a:lnTo>
                    <a:pt x="3563" y="1832"/>
                  </a:lnTo>
                  <a:lnTo>
                    <a:pt x="3564" y="1832"/>
                  </a:lnTo>
                  <a:lnTo>
                    <a:pt x="3565" y="1831"/>
                  </a:lnTo>
                  <a:lnTo>
                    <a:pt x="3566" y="1831"/>
                  </a:lnTo>
                  <a:lnTo>
                    <a:pt x="3567" y="1831"/>
                  </a:lnTo>
                  <a:lnTo>
                    <a:pt x="3568" y="1831"/>
                  </a:lnTo>
                  <a:lnTo>
                    <a:pt x="3569" y="1831"/>
                  </a:lnTo>
                  <a:lnTo>
                    <a:pt x="3570" y="1831"/>
                  </a:lnTo>
                  <a:lnTo>
                    <a:pt x="3571" y="1831"/>
                  </a:lnTo>
                  <a:lnTo>
                    <a:pt x="3572" y="1831"/>
                  </a:lnTo>
                  <a:lnTo>
                    <a:pt x="3573" y="1831"/>
                  </a:lnTo>
                  <a:lnTo>
                    <a:pt x="3574" y="1831"/>
                  </a:lnTo>
                  <a:lnTo>
                    <a:pt x="3575" y="1831"/>
                  </a:lnTo>
                  <a:lnTo>
                    <a:pt x="3576" y="1831"/>
                  </a:lnTo>
                  <a:lnTo>
                    <a:pt x="3577" y="1831"/>
                  </a:lnTo>
                  <a:lnTo>
                    <a:pt x="3578" y="1831"/>
                  </a:lnTo>
                  <a:lnTo>
                    <a:pt x="3579" y="1831"/>
                  </a:lnTo>
                  <a:lnTo>
                    <a:pt x="3580" y="1830"/>
                  </a:lnTo>
                  <a:lnTo>
                    <a:pt x="3581" y="1830"/>
                  </a:lnTo>
                  <a:lnTo>
                    <a:pt x="3582" y="1830"/>
                  </a:lnTo>
                  <a:lnTo>
                    <a:pt x="3583" y="1830"/>
                  </a:lnTo>
                  <a:lnTo>
                    <a:pt x="3584" y="1830"/>
                  </a:lnTo>
                  <a:lnTo>
                    <a:pt x="3585" y="1830"/>
                  </a:lnTo>
                  <a:lnTo>
                    <a:pt x="3586" y="1830"/>
                  </a:lnTo>
                  <a:lnTo>
                    <a:pt x="3587" y="1830"/>
                  </a:lnTo>
                  <a:lnTo>
                    <a:pt x="3588" y="1830"/>
                  </a:lnTo>
                  <a:lnTo>
                    <a:pt x="3589" y="1830"/>
                  </a:lnTo>
                  <a:lnTo>
                    <a:pt x="3590" y="1830"/>
                  </a:lnTo>
                  <a:lnTo>
                    <a:pt x="3591" y="1830"/>
                  </a:lnTo>
                  <a:lnTo>
                    <a:pt x="3592" y="1830"/>
                  </a:lnTo>
                  <a:lnTo>
                    <a:pt x="3593" y="1830"/>
                  </a:lnTo>
                  <a:lnTo>
                    <a:pt x="3594" y="1830"/>
                  </a:lnTo>
                  <a:lnTo>
                    <a:pt x="3595" y="1830"/>
                  </a:lnTo>
                  <a:lnTo>
                    <a:pt x="3595" y="1829"/>
                  </a:lnTo>
                  <a:lnTo>
                    <a:pt x="3596" y="1829"/>
                  </a:lnTo>
                  <a:lnTo>
                    <a:pt x="3597" y="1829"/>
                  </a:lnTo>
                  <a:lnTo>
                    <a:pt x="3598" y="1829"/>
                  </a:lnTo>
                  <a:lnTo>
                    <a:pt x="3599" y="1829"/>
                  </a:lnTo>
                  <a:lnTo>
                    <a:pt x="3600" y="1829"/>
                  </a:lnTo>
                  <a:lnTo>
                    <a:pt x="3601" y="1829"/>
                  </a:lnTo>
                  <a:lnTo>
                    <a:pt x="3602" y="1829"/>
                  </a:lnTo>
                  <a:lnTo>
                    <a:pt x="3603" y="1829"/>
                  </a:lnTo>
                  <a:lnTo>
                    <a:pt x="3604" y="1829"/>
                  </a:lnTo>
                  <a:lnTo>
                    <a:pt x="3605" y="1829"/>
                  </a:lnTo>
                  <a:lnTo>
                    <a:pt x="3606" y="1829"/>
                  </a:lnTo>
                  <a:lnTo>
                    <a:pt x="3607" y="1829"/>
                  </a:lnTo>
                  <a:lnTo>
                    <a:pt x="3608" y="1829"/>
                  </a:lnTo>
                  <a:lnTo>
                    <a:pt x="3609" y="1829"/>
                  </a:lnTo>
                  <a:lnTo>
                    <a:pt x="3610" y="1829"/>
                  </a:lnTo>
                  <a:lnTo>
                    <a:pt x="3611" y="1829"/>
                  </a:lnTo>
                  <a:lnTo>
                    <a:pt x="3612" y="1829"/>
                  </a:lnTo>
                  <a:lnTo>
                    <a:pt x="3613" y="1829"/>
                  </a:lnTo>
                  <a:lnTo>
                    <a:pt x="3614" y="1829"/>
                  </a:lnTo>
                  <a:lnTo>
                    <a:pt x="3615" y="1829"/>
                  </a:lnTo>
                  <a:lnTo>
                    <a:pt x="3616" y="1829"/>
                  </a:lnTo>
                  <a:lnTo>
                    <a:pt x="3617" y="1829"/>
                  </a:lnTo>
                  <a:lnTo>
                    <a:pt x="3618" y="1829"/>
                  </a:lnTo>
                  <a:lnTo>
                    <a:pt x="3619" y="1829"/>
                  </a:lnTo>
                  <a:lnTo>
                    <a:pt x="3620" y="1829"/>
                  </a:lnTo>
                  <a:lnTo>
                    <a:pt x="3621" y="1829"/>
                  </a:lnTo>
                  <a:lnTo>
                    <a:pt x="3622" y="1829"/>
                  </a:lnTo>
                  <a:lnTo>
                    <a:pt x="3623" y="1829"/>
                  </a:lnTo>
                  <a:lnTo>
                    <a:pt x="3624" y="1829"/>
                  </a:lnTo>
                  <a:lnTo>
                    <a:pt x="3625" y="1829"/>
                  </a:lnTo>
                  <a:lnTo>
                    <a:pt x="3626" y="1828"/>
                  </a:lnTo>
                  <a:lnTo>
                    <a:pt x="3627" y="1828"/>
                  </a:lnTo>
                  <a:lnTo>
                    <a:pt x="3628" y="1828"/>
                  </a:lnTo>
                  <a:lnTo>
                    <a:pt x="3629" y="1828"/>
                  </a:lnTo>
                  <a:lnTo>
                    <a:pt x="3630" y="1828"/>
                  </a:lnTo>
                  <a:lnTo>
                    <a:pt x="3631" y="1828"/>
                  </a:lnTo>
                  <a:lnTo>
                    <a:pt x="3632" y="1828"/>
                  </a:lnTo>
                  <a:lnTo>
                    <a:pt x="3633" y="1828"/>
                  </a:lnTo>
                  <a:lnTo>
                    <a:pt x="3634" y="1828"/>
                  </a:lnTo>
                  <a:lnTo>
                    <a:pt x="3635" y="1828"/>
                  </a:lnTo>
                  <a:lnTo>
                    <a:pt x="3636" y="1828"/>
                  </a:lnTo>
                  <a:lnTo>
                    <a:pt x="3637" y="1828"/>
                  </a:lnTo>
                  <a:lnTo>
                    <a:pt x="3638" y="1828"/>
                  </a:lnTo>
                  <a:lnTo>
                    <a:pt x="3639" y="1827"/>
                  </a:lnTo>
                  <a:lnTo>
                    <a:pt x="3640" y="1827"/>
                  </a:lnTo>
                  <a:lnTo>
                    <a:pt x="3641" y="1827"/>
                  </a:lnTo>
                  <a:lnTo>
                    <a:pt x="3642" y="1827"/>
                  </a:lnTo>
                  <a:lnTo>
                    <a:pt x="3643" y="1827"/>
                  </a:lnTo>
                  <a:lnTo>
                    <a:pt x="3644" y="1827"/>
                  </a:lnTo>
                  <a:lnTo>
                    <a:pt x="3645" y="1827"/>
                  </a:lnTo>
                  <a:lnTo>
                    <a:pt x="3646" y="1827"/>
                  </a:lnTo>
                  <a:lnTo>
                    <a:pt x="3647" y="1827"/>
                  </a:lnTo>
                  <a:lnTo>
                    <a:pt x="3648" y="1826"/>
                  </a:lnTo>
                  <a:lnTo>
                    <a:pt x="3649" y="1826"/>
                  </a:lnTo>
                  <a:lnTo>
                    <a:pt x="3650" y="1826"/>
                  </a:lnTo>
                  <a:lnTo>
                    <a:pt x="3651" y="1826"/>
                  </a:lnTo>
                  <a:lnTo>
                    <a:pt x="3652" y="1826"/>
                  </a:lnTo>
                  <a:lnTo>
                    <a:pt x="3653" y="1826"/>
                  </a:lnTo>
                  <a:lnTo>
                    <a:pt x="3654" y="1826"/>
                  </a:lnTo>
                  <a:lnTo>
                    <a:pt x="3655" y="1826"/>
                  </a:lnTo>
                  <a:lnTo>
                    <a:pt x="3656" y="1826"/>
                  </a:lnTo>
                  <a:lnTo>
                    <a:pt x="3657" y="1826"/>
                  </a:lnTo>
                  <a:lnTo>
                    <a:pt x="3658" y="1826"/>
                  </a:lnTo>
                  <a:lnTo>
                    <a:pt x="3659" y="1826"/>
                  </a:lnTo>
                  <a:lnTo>
                    <a:pt x="3660" y="1826"/>
                  </a:lnTo>
                  <a:lnTo>
                    <a:pt x="3660" y="1825"/>
                  </a:lnTo>
                  <a:lnTo>
                    <a:pt x="3661" y="1825"/>
                  </a:lnTo>
                  <a:lnTo>
                    <a:pt x="3662" y="1825"/>
                  </a:lnTo>
                  <a:lnTo>
                    <a:pt x="3663" y="1825"/>
                  </a:lnTo>
                  <a:lnTo>
                    <a:pt x="3664" y="1825"/>
                  </a:lnTo>
                  <a:lnTo>
                    <a:pt x="3665" y="1825"/>
                  </a:lnTo>
                  <a:lnTo>
                    <a:pt x="3666" y="1825"/>
                  </a:lnTo>
                  <a:lnTo>
                    <a:pt x="3667" y="1825"/>
                  </a:lnTo>
                  <a:lnTo>
                    <a:pt x="3668" y="1825"/>
                  </a:lnTo>
                  <a:lnTo>
                    <a:pt x="3669" y="1825"/>
                  </a:lnTo>
                  <a:lnTo>
                    <a:pt x="3670" y="1825"/>
                  </a:lnTo>
                  <a:lnTo>
                    <a:pt x="3671" y="1825"/>
                  </a:lnTo>
                  <a:lnTo>
                    <a:pt x="3672" y="1825"/>
                  </a:lnTo>
                  <a:lnTo>
                    <a:pt x="3673" y="1825"/>
                  </a:lnTo>
                  <a:lnTo>
                    <a:pt x="3674" y="1825"/>
                  </a:lnTo>
                  <a:lnTo>
                    <a:pt x="3675" y="1825"/>
                  </a:lnTo>
                  <a:lnTo>
                    <a:pt x="3676" y="1824"/>
                  </a:lnTo>
                  <a:lnTo>
                    <a:pt x="3677" y="1824"/>
                  </a:lnTo>
                  <a:lnTo>
                    <a:pt x="3678" y="1824"/>
                  </a:lnTo>
                  <a:lnTo>
                    <a:pt x="3679" y="1824"/>
                  </a:lnTo>
                  <a:lnTo>
                    <a:pt x="3680" y="1824"/>
                  </a:lnTo>
                  <a:lnTo>
                    <a:pt x="3681" y="1824"/>
                  </a:lnTo>
                  <a:lnTo>
                    <a:pt x="3682" y="1824"/>
                  </a:lnTo>
                  <a:lnTo>
                    <a:pt x="3683" y="1824"/>
                  </a:lnTo>
                  <a:lnTo>
                    <a:pt x="3684" y="1824"/>
                  </a:lnTo>
                  <a:lnTo>
                    <a:pt x="3685" y="1824"/>
                  </a:lnTo>
                  <a:lnTo>
                    <a:pt x="3686" y="1824"/>
                  </a:lnTo>
                  <a:lnTo>
                    <a:pt x="3687" y="1824"/>
                  </a:lnTo>
                  <a:lnTo>
                    <a:pt x="3688" y="1824"/>
                  </a:lnTo>
                  <a:lnTo>
                    <a:pt x="3689" y="1824"/>
                  </a:lnTo>
                  <a:lnTo>
                    <a:pt x="3690" y="1824"/>
                  </a:lnTo>
                  <a:lnTo>
                    <a:pt x="3691" y="1824"/>
                  </a:lnTo>
                  <a:lnTo>
                    <a:pt x="3692" y="1823"/>
                  </a:lnTo>
                  <a:lnTo>
                    <a:pt x="3693" y="1823"/>
                  </a:lnTo>
                  <a:lnTo>
                    <a:pt x="3694" y="1823"/>
                  </a:lnTo>
                  <a:lnTo>
                    <a:pt x="3695" y="1823"/>
                  </a:lnTo>
                  <a:lnTo>
                    <a:pt x="3696" y="1823"/>
                  </a:lnTo>
                  <a:lnTo>
                    <a:pt x="3697" y="1823"/>
                  </a:lnTo>
                  <a:lnTo>
                    <a:pt x="3698" y="1823"/>
                  </a:lnTo>
                  <a:lnTo>
                    <a:pt x="3699" y="1823"/>
                  </a:lnTo>
                  <a:lnTo>
                    <a:pt x="3700" y="1823"/>
                  </a:lnTo>
                  <a:lnTo>
                    <a:pt x="3701" y="1823"/>
                  </a:lnTo>
                  <a:lnTo>
                    <a:pt x="3702" y="1823"/>
                  </a:lnTo>
                  <a:lnTo>
                    <a:pt x="3703" y="1823"/>
                  </a:lnTo>
                  <a:lnTo>
                    <a:pt x="3704" y="1823"/>
                  </a:lnTo>
                  <a:lnTo>
                    <a:pt x="3705" y="1823"/>
                  </a:lnTo>
                  <a:lnTo>
                    <a:pt x="3706" y="1823"/>
                  </a:lnTo>
                  <a:lnTo>
                    <a:pt x="3707" y="1823"/>
                  </a:lnTo>
                  <a:lnTo>
                    <a:pt x="3708" y="1823"/>
                  </a:lnTo>
                  <a:lnTo>
                    <a:pt x="3709" y="1823"/>
                  </a:lnTo>
                  <a:lnTo>
                    <a:pt x="3710" y="1822"/>
                  </a:lnTo>
                  <a:lnTo>
                    <a:pt x="3711" y="1822"/>
                  </a:lnTo>
                  <a:lnTo>
                    <a:pt x="3712" y="1822"/>
                  </a:lnTo>
                  <a:lnTo>
                    <a:pt x="3713" y="1822"/>
                  </a:lnTo>
                  <a:lnTo>
                    <a:pt x="3714" y="1822"/>
                  </a:lnTo>
                  <a:lnTo>
                    <a:pt x="3715" y="1822"/>
                  </a:lnTo>
                  <a:lnTo>
                    <a:pt x="3716" y="1822"/>
                  </a:lnTo>
                  <a:lnTo>
                    <a:pt x="3717" y="1822"/>
                  </a:lnTo>
                  <a:lnTo>
                    <a:pt x="3718" y="1822"/>
                  </a:lnTo>
                  <a:lnTo>
                    <a:pt x="3719" y="1822"/>
                  </a:lnTo>
                  <a:lnTo>
                    <a:pt x="3720" y="1822"/>
                  </a:lnTo>
                  <a:lnTo>
                    <a:pt x="3721" y="1822"/>
                  </a:lnTo>
                  <a:lnTo>
                    <a:pt x="3722" y="1822"/>
                  </a:lnTo>
                  <a:lnTo>
                    <a:pt x="3723" y="1822"/>
                  </a:lnTo>
                  <a:lnTo>
                    <a:pt x="3724" y="1822"/>
                  </a:lnTo>
                  <a:lnTo>
                    <a:pt x="3725" y="1822"/>
                  </a:lnTo>
                  <a:lnTo>
                    <a:pt x="3726" y="1822"/>
                  </a:lnTo>
                  <a:lnTo>
                    <a:pt x="3727" y="1822"/>
                  </a:lnTo>
                  <a:lnTo>
                    <a:pt x="3728" y="1822"/>
                  </a:lnTo>
                  <a:lnTo>
                    <a:pt x="3729" y="1822"/>
                  </a:lnTo>
                  <a:lnTo>
                    <a:pt x="3730" y="1822"/>
                  </a:lnTo>
                  <a:lnTo>
                    <a:pt x="3730" y="1821"/>
                  </a:lnTo>
                  <a:lnTo>
                    <a:pt x="3731" y="1821"/>
                  </a:lnTo>
                  <a:lnTo>
                    <a:pt x="3732" y="1821"/>
                  </a:lnTo>
                  <a:lnTo>
                    <a:pt x="3733" y="1821"/>
                  </a:lnTo>
                  <a:lnTo>
                    <a:pt x="3734" y="1821"/>
                  </a:lnTo>
                  <a:lnTo>
                    <a:pt x="3735" y="1821"/>
                  </a:lnTo>
                  <a:lnTo>
                    <a:pt x="3736" y="1821"/>
                  </a:lnTo>
                  <a:lnTo>
                    <a:pt x="3737" y="1821"/>
                  </a:lnTo>
                  <a:lnTo>
                    <a:pt x="3738" y="1821"/>
                  </a:lnTo>
                  <a:lnTo>
                    <a:pt x="3739" y="1821"/>
                  </a:lnTo>
                  <a:lnTo>
                    <a:pt x="3740" y="1821"/>
                  </a:lnTo>
                  <a:lnTo>
                    <a:pt x="3741" y="1821"/>
                  </a:lnTo>
                  <a:lnTo>
                    <a:pt x="3742" y="1821"/>
                  </a:lnTo>
                  <a:lnTo>
                    <a:pt x="3743" y="1821"/>
                  </a:lnTo>
                  <a:lnTo>
                    <a:pt x="3744" y="1821"/>
                  </a:lnTo>
                  <a:lnTo>
                    <a:pt x="3745" y="1821"/>
                  </a:lnTo>
                  <a:lnTo>
                    <a:pt x="3746" y="1821"/>
                  </a:lnTo>
                  <a:lnTo>
                    <a:pt x="3747" y="1820"/>
                  </a:lnTo>
                  <a:lnTo>
                    <a:pt x="3748" y="1820"/>
                  </a:lnTo>
                  <a:lnTo>
                    <a:pt x="3749" y="1820"/>
                  </a:lnTo>
                  <a:lnTo>
                    <a:pt x="3750" y="1820"/>
                  </a:lnTo>
                  <a:lnTo>
                    <a:pt x="3751" y="1820"/>
                  </a:lnTo>
                  <a:lnTo>
                    <a:pt x="3752" y="1820"/>
                  </a:lnTo>
                  <a:lnTo>
                    <a:pt x="3753" y="1820"/>
                  </a:lnTo>
                  <a:lnTo>
                    <a:pt x="3754" y="1820"/>
                  </a:lnTo>
                  <a:lnTo>
                    <a:pt x="3755" y="1820"/>
                  </a:lnTo>
                  <a:lnTo>
                    <a:pt x="3756" y="1820"/>
                  </a:lnTo>
                  <a:lnTo>
                    <a:pt x="3757" y="1820"/>
                  </a:lnTo>
                  <a:lnTo>
                    <a:pt x="3758" y="1820"/>
                  </a:lnTo>
                  <a:lnTo>
                    <a:pt x="3759" y="1820"/>
                  </a:lnTo>
                  <a:lnTo>
                    <a:pt x="3760" y="1820"/>
                  </a:lnTo>
                  <a:lnTo>
                    <a:pt x="3761" y="1820"/>
                  </a:lnTo>
                  <a:lnTo>
                    <a:pt x="3762" y="1820"/>
                  </a:lnTo>
                  <a:lnTo>
                    <a:pt x="3763" y="1820"/>
                  </a:lnTo>
                  <a:lnTo>
                    <a:pt x="3764" y="1819"/>
                  </a:lnTo>
                  <a:lnTo>
                    <a:pt x="3765" y="1819"/>
                  </a:lnTo>
                  <a:lnTo>
                    <a:pt x="3766" y="1819"/>
                  </a:lnTo>
                  <a:lnTo>
                    <a:pt x="3767" y="1819"/>
                  </a:lnTo>
                  <a:lnTo>
                    <a:pt x="3768" y="1819"/>
                  </a:lnTo>
                  <a:lnTo>
                    <a:pt x="3769" y="1819"/>
                  </a:lnTo>
                  <a:lnTo>
                    <a:pt x="3770" y="1819"/>
                  </a:lnTo>
                  <a:lnTo>
                    <a:pt x="3771" y="1819"/>
                  </a:lnTo>
                  <a:lnTo>
                    <a:pt x="3772" y="1819"/>
                  </a:lnTo>
                  <a:lnTo>
                    <a:pt x="3773" y="1819"/>
                  </a:lnTo>
                  <a:lnTo>
                    <a:pt x="3774" y="1819"/>
                  </a:lnTo>
                  <a:lnTo>
                    <a:pt x="3775" y="1819"/>
                  </a:lnTo>
                  <a:lnTo>
                    <a:pt x="3776" y="1819"/>
                  </a:lnTo>
                  <a:lnTo>
                    <a:pt x="3777" y="1819"/>
                  </a:lnTo>
                  <a:lnTo>
                    <a:pt x="3778" y="1819"/>
                  </a:lnTo>
                  <a:lnTo>
                    <a:pt x="3779" y="1819"/>
                  </a:lnTo>
                  <a:lnTo>
                    <a:pt x="3780" y="1819"/>
                  </a:lnTo>
                  <a:lnTo>
                    <a:pt x="3781" y="1819"/>
                  </a:lnTo>
                  <a:lnTo>
                    <a:pt x="3782" y="1818"/>
                  </a:lnTo>
                  <a:lnTo>
                    <a:pt x="3783" y="1818"/>
                  </a:lnTo>
                  <a:lnTo>
                    <a:pt x="3784" y="1818"/>
                  </a:lnTo>
                  <a:lnTo>
                    <a:pt x="3785" y="1818"/>
                  </a:lnTo>
                  <a:lnTo>
                    <a:pt x="3786" y="1818"/>
                  </a:lnTo>
                  <a:lnTo>
                    <a:pt x="3787" y="1818"/>
                  </a:lnTo>
                  <a:lnTo>
                    <a:pt x="3788" y="1818"/>
                  </a:lnTo>
                  <a:lnTo>
                    <a:pt x="3789" y="1818"/>
                  </a:lnTo>
                  <a:lnTo>
                    <a:pt x="3790" y="1818"/>
                  </a:lnTo>
                  <a:lnTo>
                    <a:pt x="3791" y="1818"/>
                  </a:lnTo>
                  <a:lnTo>
                    <a:pt x="3792" y="1818"/>
                  </a:lnTo>
                  <a:lnTo>
                    <a:pt x="3793" y="1818"/>
                  </a:lnTo>
                  <a:lnTo>
                    <a:pt x="3794" y="1818"/>
                  </a:lnTo>
                  <a:lnTo>
                    <a:pt x="3795" y="1818"/>
                  </a:lnTo>
                  <a:lnTo>
                    <a:pt x="3796" y="1818"/>
                  </a:lnTo>
                  <a:lnTo>
                    <a:pt x="3797" y="1818"/>
                  </a:lnTo>
                  <a:lnTo>
                    <a:pt x="3798" y="1818"/>
                  </a:lnTo>
                  <a:lnTo>
                    <a:pt x="3799" y="1818"/>
                  </a:lnTo>
                  <a:lnTo>
                    <a:pt x="3800" y="1818"/>
                  </a:lnTo>
                  <a:lnTo>
                    <a:pt x="3801" y="1818"/>
                  </a:lnTo>
                  <a:lnTo>
                    <a:pt x="3802" y="1818"/>
                  </a:lnTo>
                  <a:lnTo>
                    <a:pt x="3803" y="1817"/>
                  </a:lnTo>
                  <a:lnTo>
                    <a:pt x="3804" y="1817"/>
                  </a:lnTo>
                  <a:lnTo>
                    <a:pt x="3805" y="1817"/>
                  </a:lnTo>
                  <a:lnTo>
                    <a:pt x="3806" y="1817"/>
                  </a:lnTo>
                  <a:lnTo>
                    <a:pt x="3807" y="1817"/>
                  </a:lnTo>
                  <a:lnTo>
                    <a:pt x="3808" y="1817"/>
                  </a:lnTo>
                  <a:lnTo>
                    <a:pt x="3809" y="1817"/>
                  </a:lnTo>
                  <a:lnTo>
                    <a:pt x="3810" y="1817"/>
                  </a:lnTo>
                  <a:lnTo>
                    <a:pt x="3811" y="1817"/>
                  </a:lnTo>
                  <a:lnTo>
                    <a:pt x="3812" y="1817"/>
                  </a:lnTo>
                  <a:lnTo>
                    <a:pt x="3813" y="1817"/>
                  </a:lnTo>
                  <a:lnTo>
                    <a:pt x="3814" y="1817"/>
                  </a:lnTo>
                  <a:lnTo>
                    <a:pt x="3815" y="1817"/>
                  </a:lnTo>
                  <a:lnTo>
                    <a:pt x="3816" y="1817"/>
                  </a:lnTo>
                  <a:lnTo>
                    <a:pt x="3817" y="1817"/>
                  </a:lnTo>
                  <a:lnTo>
                    <a:pt x="3818" y="1817"/>
                  </a:lnTo>
                  <a:lnTo>
                    <a:pt x="3819" y="1817"/>
                  </a:lnTo>
                  <a:lnTo>
                    <a:pt x="3820" y="1817"/>
                  </a:lnTo>
                  <a:lnTo>
                    <a:pt x="3821" y="1817"/>
                  </a:lnTo>
                  <a:lnTo>
                    <a:pt x="3822" y="1817"/>
                  </a:lnTo>
                  <a:lnTo>
                    <a:pt x="3823" y="1817"/>
                  </a:lnTo>
                  <a:lnTo>
                    <a:pt x="3824" y="1816"/>
                  </a:lnTo>
                  <a:lnTo>
                    <a:pt x="3825" y="1816"/>
                  </a:lnTo>
                  <a:lnTo>
                    <a:pt x="3826" y="1816"/>
                  </a:lnTo>
                  <a:lnTo>
                    <a:pt x="3827" y="1816"/>
                  </a:lnTo>
                  <a:lnTo>
                    <a:pt x="3828" y="1816"/>
                  </a:lnTo>
                  <a:lnTo>
                    <a:pt x="3829" y="1816"/>
                  </a:lnTo>
                  <a:lnTo>
                    <a:pt x="3830" y="1816"/>
                  </a:lnTo>
                  <a:lnTo>
                    <a:pt x="3831" y="1816"/>
                  </a:lnTo>
                  <a:lnTo>
                    <a:pt x="3832" y="1816"/>
                  </a:lnTo>
                  <a:lnTo>
                    <a:pt x="3833" y="1816"/>
                  </a:lnTo>
                  <a:lnTo>
                    <a:pt x="3834" y="1816"/>
                  </a:lnTo>
                  <a:lnTo>
                    <a:pt x="3835" y="1816"/>
                  </a:lnTo>
                  <a:lnTo>
                    <a:pt x="3836" y="1816"/>
                  </a:lnTo>
                  <a:lnTo>
                    <a:pt x="3837" y="1816"/>
                  </a:lnTo>
                  <a:lnTo>
                    <a:pt x="3838" y="1816"/>
                  </a:lnTo>
                  <a:lnTo>
                    <a:pt x="3839" y="1816"/>
                  </a:lnTo>
                  <a:lnTo>
                    <a:pt x="3840" y="1816"/>
                  </a:lnTo>
                  <a:lnTo>
                    <a:pt x="3841" y="1816"/>
                  </a:lnTo>
                  <a:lnTo>
                    <a:pt x="3842" y="1816"/>
                  </a:lnTo>
                  <a:lnTo>
                    <a:pt x="3843" y="1816"/>
                  </a:lnTo>
                  <a:lnTo>
                    <a:pt x="3844" y="1816"/>
                  </a:lnTo>
                  <a:lnTo>
                    <a:pt x="3845" y="1816"/>
                  </a:lnTo>
                  <a:lnTo>
                    <a:pt x="3846" y="1815"/>
                  </a:lnTo>
                  <a:lnTo>
                    <a:pt x="3847" y="1815"/>
                  </a:lnTo>
                  <a:lnTo>
                    <a:pt x="3848" y="1815"/>
                  </a:lnTo>
                  <a:lnTo>
                    <a:pt x="3849" y="1815"/>
                  </a:lnTo>
                  <a:lnTo>
                    <a:pt x="3850" y="1815"/>
                  </a:lnTo>
                  <a:lnTo>
                    <a:pt x="3851" y="1815"/>
                  </a:lnTo>
                  <a:lnTo>
                    <a:pt x="3852" y="1815"/>
                  </a:lnTo>
                  <a:lnTo>
                    <a:pt x="3853" y="1815"/>
                  </a:lnTo>
                  <a:lnTo>
                    <a:pt x="3854" y="1815"/>
                  </a:lnTo>
                  <a:lnTo>
                    <a:pt x="3855" y="1815"/>
                  </a:lnTo>
                  <a:lnTo>
                    <a:pt x="3856" y="1815"/>
                  </a:lnTo>
                  <a:lnTo>
                    <a:pt x="3857" y="1815"/>
                  </a:lnTo>
                  <a:lnTo>
                    <a:pt x="3858" y="1815"/>
                  </a:lnTo>
                  <a:lnTo>
                    <a:pt x="3859" y="1815"/>
                  </a:lnTo>
                  <a:lnTo>
                    <a:pt x="3860" y="1815"/>
                  </a:lnTo>
                  <a:lnTo>
                    <a:pt x="3861" y="1815"/>
                  </a:lnTo>
                  <a:lnTo>
                    <a:pt x="3862" y="1815"/>
                  </a:lnTo>
                  <a:lnTo>
                    <a:pt x="3863" y="1815"/>
                  </a:lnTo>
                  <a:lnTo>
                    <a:pt x="3864" y="1815"/>
                  </a:lnTo>
                  <a:lnTo>
                    <a:pt x="3865" y="1815"/>
                  </a:lnTo>
                  <a:lnTo>
                    <a:pt x="3866" y="1815"/>
                  </a:lnTo>
                  <a:lnTo>
                    <a:pt x="3867" y="1815"/>
                  </a:lnTo>
                  <a:lnTo>
                    <a:pt x="3868" y="1815"/>
                  </a:lnTo>
                  <a:lnTo>
                    <a:pt x="3869" y="1815"/>
                  </a:lnTo>
                  <a:lnTo>
                    <a:pt x="3870" y="1815"/>
                  </a:lnTo>
                  <a:lnTo>
                    <a:pt x="3871" y="1815"/>
                  </a:lnTo>
                  <a:lnTo>
                    <a:pt x="3872" y="1815"/>
                  </a:lnTo>
                  <a:lnTo>
                    <a:pt x="3873" y="1815"/>
                  </a:lnTo>
                  <a:lnTo>
                    <a:pt x="3874" y="1815"/>
                  </a:lnTo>
                  <a:lnTo>
                    <a:pt x="3875" y="1814"/>
                  </a:lnTo>
                  <a:lnTo>
                    <a:pt x="3876" y="1814"/>
                  </a:lnTo>
                  <a:lnTo>
                    <a:pt x="3877" y="1814"/>
                  </a:lnTo>
                  <a:lnTo>
                    <a:pt x="3878" y="1814"/>
                  </a:lnTo>
                  <a:lnTo>
                    <a:pt x="3879" y="1814"/>
                  </a:lnTo>
                  <a:lnTo>
                    <a:pt x="3880" y="1814"/>
                  </a:lnTo>
                  <a:lnTo>
                    <a:pt x="3881" y="1814"/>
                  </a:lnTo>
                  <a:lnTo>
                    <a:pt x="3882" y="1814"/>
                  </a:lnTo>
                  <a:lnTo>
                    <a:pt x="3883" y="1814"/>
                  </a:lnTo>
                  <a:lnTo>
                    <a:pt x="3884" y="1814"/>
                  </a:lnTo>
                  <a:lnTo>
                    <a:pt x="3885" y="1814"/>
                  </a:lnTo>
                  <a:lnTo>
                    <a:pt x="3886" y="1814"/>
                  </a:lnTo>
                  <a:lnTo>
                    <a:pt x="3887" y="1814"/>
                  </a:lnTo>
                  <a:lnTo>
                    <a:pt x="3888" y="1814"/>
                  </a:lnTo>
                  <a:lnTo>
                    <a:pt x="3889" y="1814"/>
                  </a:lnTo>
                  <a:lnTo>
                    <a:pt x="3890" y="1814"/>
                  </a:lnTo>
                  <a:lnTo>
                    <a:pt x="3891" y="1814"/>
                  </a:lnTo>
                  <a:lnTo>
                    <a:pt x="3892" y="1814"/>
                  </a:lnTo>
                  <a:lnTo>
                    <a:pt x="3893" y="1814"/>
                  </a:lnTo>
                  <a:lnTo>
                    <a:pt x="3894" y="1814"/>
                  </a:lnTo>
                  <a:lnTo>
                    <a:pt x="3895" y="1814"/>
                  </a:lnTo>
                  <a:lnTo>
                    <a:pt x="3896" y="1814"/>
                  </a:lnTo>
                  <a:lnTo>
                    <a:pt x="3897" y="1814"/>
                  </a:lnTo>
                  <a:lnTo>
                    <a:pt x="3898" y="1814"/>
                  </a:lnTo>
                  <a:lnTo>
                    <a:pt x="3899" y="1814"/>
                  </a:lnTo>
                  <a:lnTo>
                    <a:pt x="3900" y="1814"/>
                  </a:lnTo>
                  <a:lnTo>
                    <a:pt x="3901" y="1814"/>
                  </a:lnTo>
                  <a:lnTo>
                    <a:pt x="3902" y="1814"/>
                  </a:lnTo>
                  <a:lnTo>
                    <a:pt x="3903" y="1814"/>
                  </a:lnTo>
                  <a:lnTo>
                    <a:pt x="3904" y="1814"/>
                  </a:lnTo>
                  <a:lnTo>
                    <a:pt x="3905" y="1814"/>
                  </a:lnTo>
                  <a:lnTo>
                    <a:pt x="3906" y="1814"/>
                  </a:lnTo>
                  <a:lnTo>
                    <a:pt x="3907" y="1814"/>
                  </a:lnTo>
                  <a:lnTo>
                    <a:pt x="3908" y="1814"/>
                  </a:lnTo>
                  <a:lnTo>
                    <a:pt x="3908" y="1813"/>
                  </a:lnTo>
                  <a:lnTo>
                    <a:pt x="3909" y="1813"/>
                  </a:lnTo>
                  <a:lnTo>
                    <a:pt x="3910" y="1813"/>
                  </a:lnTo>
                  <a:lnTo>
                    <a:pt x="3911" y="1813"/>
                  </a:lnTo>
                  <a:lnTo>
                    <a:pt x="3912" y="1813"/>
                  </a:lnTo>
                  <a:lnTo>
                    <a:pt x="3913" y="1813"/>
                  </a:lnTo>
                  <a:lnTo>
                    <a:pt x="3914" y="1813"/>
                  </a:lnTo>
                  <a:lnTo>
                    <a:pt x="3915" y="1813"/>
                  </a:lnTo>
                  <a:lnTo>
                    <a:pt x="3916" y="1813"/>
                  </a:lnTo>
                  <a:lnTo>
                    <a:pt x="3917" y="1813"/>
                  </a:lnTo>
                  <a:lnTo>
                    <a:pt x="3918" y="1813"/>
                  </a:lnTo>
                  <a:lnTo>
                    <a:pt x="3919" y="1813"/>
                  </a:lnTo>
                  <a:lnTo>
                    <a:pt x="3920" y="1813"/>
                  </a:lnTo>
                  <a:lnTo>
                    <a:pt x="3921" y="1813"/>
                  </a:lnTo>
                  <a:lnTo>
                    <a:pt x="3922" y="1813"/>
                  </a:lnTo>
                  <a:lnTo>
                    <a:pt x="3923" y="1813"/>
                  </a:lnTo>
                  <a:lnTo>
                    <a:pt x="3924" y="1813"/>
                  </a:lnTo>
                  <a:lnTo>
                    <a:pt x="3925" y="1813"/>
                  </a:lnTo>
                  <a:lnTo>
                    <a:pt x="3926" y="1813"/>
                  </a:lnTo>
                  <a:lnTo>
                    <a:pt x="3927" y="1813"/>
                  </a:lnTo>
                  <a:lnTo>
                    <a:pt x="3928" y="1813"/>
                  </a:lnTo>
                  <a:lnTo>
                    <a:pt x="3929" y="1813"/>
                  </a:lnTo>
                  <a:lnTo>
                    <a:pt x="3930" y="1813"/>
                  </a:lnTo>
                  <a:lnTo>
                    <a:pt x="3931" y="1813"/>
                  </a:lnTo>
                  <a:lnTo>
                    <a:pt x="3932" y="1813"/>
                  </a:lnTo>
                  <a:lnTo>
                    <a:pt x="3933" y="1812"/>
                  </a:lnTo>
                  <a:lnTo>
                    <a:pt x="3934" y="1812"/>
                  </a:lnTo>
                  <a:lnTo>
                    <a:pt x="3935" y="1812"/>
                  </a:lnTo>
                  <a:lnTo>
                    <a:pt x="3936" y="1812"/>
                  </a:lnTo>
                  <a:lnTo>
                    <a:pt x="3937" y="1812"/>
                  </a:lnTo>
                  <a:lnTo>
                    <a:pt x="3938" y="1812"/>
                  </a:lnTo>
                  <a:lnTo>
                    <a:pt x="3939" y="1812"/>
                  </a:lnTo>
                  <a:lnTo>
                    <a:pt x="3940" y="1812"/>
                  </a:lnTo>
                  <a:lnTo>
                    <a:pt x="3941" y="1812"/>
                  </a:lnTo>
                  <a:lnTo>
                    <a:pt x="3942" y="1812"/>
                  </a:lnTo>
                  <a:lnTo>
                    <a:pt x="3943" y="1812"/>
                  </a:lnTo>
                  <a:lnTo>
                    <a:pt x="3944" y="1812"/>
                  </a:lnTo>
                  <a:lnTo>
                    <a:pt x="3945" y="1812"/>
                  </a:lnTo>
                  <a:lnTo>
                    <a:pt x="3946" y="1812"/>
                  </a:lnTo>
                  <a:lnTo>
                    <a:pt x="3947" y="1812"/>
                  </a:lnTo>
                  <a:lnTo>
                    <a:pt x="3948" y="1812"/>
                  </a:lnTo>
                  <a:lnTo>
                    <a:pt x="3949" y="1812"/>
                  </a:lnTo>
                  <a:lnTo>
                    <a:pt x="3950" y="1812"/>
                  </a:lnTo>
                  <a:lnTo>
                    <a:pt x="3951" y="1812"/>
                  </a:lnTo>
                  <a:lnTo>
                    <a:pt x="3952" y="1812"/>
                  </a:lnTo>
                  <a:lnTo>
                    <a:pt x="3953" y="1812"/>
                  </a:lnTo>
                  <a:lnTo>
                    <a:pt x="3954" y="1812"/>
                  </a:lnTo>
                  <a:lnTo>
                    <a:pt x="3955" y="1812"/>
                  </a:lnTo>
                  <a:lnTo>
                    <a:pt x="3956" y="1812"/>
                  </a:lnTo>
                  <a:lnTo>
                    <a:pt x="3957" y="1812"/>
                  </a:lnTo>
                  <a:lnTo>
                    <a:pt x="3958" y="1812"/>
                  </a:lnTo>
                  <a:lnTo>
                    <a:pt x="3959" y="1811"/>
                  </a:lnTo>
                  <a:lnTo>
                    <a:pt x="3960" y="1811"/>
                  </a:lnTo>
                  <a:lnTo>
                    <a:pt x="3961" y="1811"/>
                  </a:lnTo>
                  <a:lnTo>
                    <a:pt x="3962" y="1811"/>
                  </a:lnTo>
                  <a:lnTo>
                    <a:pt x="3963" y="1811"/>
                  </a:lnTo>
                  <a:lnTo>
                    <a:pt x="3964" y="1811"/>
                  </a:lnTo>
                  <a:lnTo>
                    <a:pt x="3965" y="1811"/>
                  </a:lnTo>
                  <a:lnTo>
                    <a:pt x="3966" y="1811"/>
                  </a:lnTo>
                  <a:lnTo>
                    <a:pt x="3967" y="1811"/>
                  </a:lnTo>
                  <a:lnTo>
                    <a:pt x="3968" y="1811"/>
                  </a:lnTo>
                  <a:lnTo>
                    <a:pt x="3969" y="1811"/>
                  </a:lnTo>
                  <a:lnTo>
                    <a:pt x="3970" y="1811"/>
                  </a:lnTo>
                  <a:lnTo>
                    <a:pt x="3971" y="1811"/>
                  </a:lnTo>
                  <a:lnTo>
                    <a:pt x="3972" y="1811"/>
                  </a:lnTo>
                  <a:lnTo>
                    <a:pt x="3973" y="1811"/>
                  </a:lnTo>
                  <a:lnTo>
                    <a:pt x="3974" y="1811"/>
                  </a:lnTo>
                  <a:lnTo>
                    <a:pt x="3975" y="1811"/>
                  </a:lnTo>
                  <a:lnTo>
                    <a:pt x="3976" y="1811"/>
                  </a:lnTo>
                  <a:lnTo>
                    <a:pt x="3977" y="1811"/>
                  </a:lnTo>
                  <a:lnTo>
                    <a:pt x="3978" y="1811"/>
                  </a:lnTo>
                  <a:lnTo>
                    <a:pt x="3979" y="1811"/>
                  </a:lnTo>
                  <a:lnTo>
                    <a:pt x="3980" y="1811"/>
                  </a:lnTo>
                  <a:lnTo>
                    <a:pt x="3981" y="1811"/>
                  </a:lnTo>
                  <a:lnTo>
                    <a:pt x="3982" y="1811"/>
                  </a:lnTo>
                  <a:lnTo>
                    <a:pt x="3983" y="1811"/>
                  </a:lnTo>
                  <a:lnTo>
                    <a:pt x="3984" y="1811"/>
                  </a:lnTo>
                  <a:lnTo>
                    <a:pt x="3985" y="1811"/>
                  </a:lnTo>
                  <a:lnTo>
                    <a:pt x="3986" y="1811"/>
                  </a:lnTo>
                  <a:lnTo>
                    <a:pt x="3987" y="1811"/>
                  </a:lnTo>
                  <a:lnTo>
                    <a:pt x="3988" y="1811"/>
                  </a:lnTo>
                  <a:lnTo>
                    <a:pt x="3989" y="1811"/>
                  </a:lnTo>
                  <a:lnTo>
                    <a:pt x="3990" y="1811"/>
                  </a:lnTo>
                  <a:lnTo>
                    <a:pt x="3991" y="1810"/>
                  </a:lnTo>
                  <a:lnTo>
                    <a:pt x="3992" y="1810"/>
                  </a:lnTo>
                  <a:lnTo>
                    <a:pt x="3993" y="1810"/>
                  </a:lnTo>
                  <a:lnTo>
                    <a:pt x="3994" y="1810"/>
                  </a:lnTo>
                  <a:lnTo>
                    <a:pt x="3995" y="1810"/>
                  </a:lnTo>
                  <a:lnTo>
                    <a:pt x="3996" y="1810"/>
                  </a:lnTo>
                  <a:lnTo>
                    <a:pt x="3997" y="1810"/>
                  </a:lnTo>
                  <a:lnTo>
                    <a:pt x="3998" y="1810"/>
                  </a:lnTo>
                  <a:lnTo>
                    <a:pt x="3999" y="1810"/>
                  </a:lnTo>
                  <a:lnTo>
                    <a:pt x="4000" y="1810"/>
                  </a:lnTo>
                  <a:lnTo>
                    <a:pt x="4001" y="1810"/>
                  </a:lnTo>
                  <a:lnTo>
                    <a:pt x="4002" y="1810"/>
                  </a:lnTo>
                  <a:lnTo>
                    <a:pt x="4003" y="1810"/>
                  </a:lnTo>
                  <a:lnTo>
                    <a:pt x="4004" y="1810"/>
                  </a:lnTo>
                  <a:lnTo>
                    <a:pt x="4005" y="1810"/>
                  </a:lnTo>
                  <a:lnTo>
                    <a:pt x="4006" y="1810"/>
                  </a:lnTo>
                  <a:lnTo>
                    <a:pt x="4007" y="1810"/>
                  </a:lnTo>
                  <a:lnTo>
                    <a:pt x="4008" y="1810"/>
                  </a:lnTo>
                  <a:lnTo>
                    <a:pt x="4009" y="1810"/>
                  </a:lnTo>
                  <a:lnTo>
                    <a:pt x="4010" y="1810"/>
                  </a:lnTo>
                  <a:lnTo>
                    <a:pt x="4011" y="1810"/>
                  </a:lnTo>
                  <a:lnTo>
                    <a:pt x="4012" y="1810"/>
                  </a:lnTo>
                  <a:lnTo>
                    <a:pt x="4013" y="1810"/>
                  </a:lnTo>
                  <a:lnTo>
                    <a:pt x="4014" y="1809"/>
                  </a:lnTo>
                  <a:lnTo>
                    <a:pt x="4015" y="1809"/>
                  </a:lnTo>
                  <a:lnTo>
                    <a:pt x="4016" y="1809"/>
                  </a:lnTo>
                  <a:lnTo>
                    <a:pt x="4017" y="1809"/>
                  </a:lnTo>
                  <a:lnTo>
                    <a:pt x="4018" y="1809"/>
                  </a:lnTo>
                  <a:lnTo>
                    <a:pt x="4019" y="1809"/>
                  </a:lnTo>
                  <a:lnTo>
                    <a:pt x="4020" y="1809"/>
                  </a:lnTo>
                  <a:lnTo>
                    <a:pt x="4021" y="1809"/>
                  </a:lnTo>
                  <a:lnTo>
                    <a:pt x="4022" y="1809"/>
                  </a:lnTo>
                  <a:lnTo>
                    <a:pt x="4023" y="1809"/>
                  </a:lnTo>
                  <a:lnTo>
                    <a:pt x="4024" y="1809"/>
                  </a:lnTo>
                  <a:lnTo>
                    <a:pt x="4025" y="1809"/>
                  </a:lnTo>
                  <a:lnTo>
                    <a:pt x="4026" y="1809"/>
                  </a:lnTo>
                  <a:lnTo>
                    <a:pt x="4027" y="1809"/>
                  </a:lnTo>
                  <a:lnTo>
                    <a:pt x="4028" y="1809"/>
                  </a:lnTo>
                  <a:lnTo>
                    <a:pt x="4029" y="1809"/>
                  </a:lnTo>
                  <a:lnTo>
                    <a:pt x="4030" y="1809"/>
                  </a:lnTo>
                  <a:lnTo>
                    <a:pt x="4031" y="1809"/>
                  </a:lnTo>
                  <a:lnTo>
                    <a:pt x="4032" y="1809"/>
                  </a:lnTo>
                  <a:lnTo>
                    <a:pt x="4033" y="1809"/>
                  </a:lnTo>
                  <a:lnTo>
                    <a:pt x="4034" y="1809"/>
                  </a:lnTo>
                  <a:lnTo>
                    <a:pt x="4035" y="1809"/>
                  </a:lnTo>
                  <a:lnTo>
                    <a:pt x="4036" y="1809"/>
                  </a:lnTo>
                  <a:lnTo>
                    <a:pt x="4037" y="1809"/>
                  </a:lnTo>
                  <a:lnTo>
                    <a:pt x="4038" y="1809"/>
                  </a:lnTo>
                  <a:lnTo>
                    <a:pt x="4039" y="1809"/>
                  </a:lnTo>
                  <a:lnTo>
                    <a:pt x="4040" y="1809"/>
                  </a:lnTo>
                  <a:lnTo>
                    <a:pt x="4041" y="1809"/>
                  </a:lnTo>
                  <a:lnTo>
                    <a:pt x="4042" y="1809"/>
                  </a:lnTo>
                  <a:lnTo>
                    <a:pt x="4043" y="1809"/>
                  </a:lnTo>
                  <a:lnTo>
                    <a:pt x="4044" y="1808"/>
                  </a:lnTo>
                  <a:lnTo>
                    <a:pt x="4045" y="1808"/>
                  </a:lnTo>
                  <a:lnTo>
                    <a:pt x="4046" y="1808"/>
                  </a:lnTo>
                  <a:lnTo>
                    <a:pt x="4047" y="1808"/>
                  </a:lnTo>
                  <a:lnTo>
                    <a:pt x="4048" y="1808"/>
                  </a:lnTo>
                  <a:lnTo>
                    <a:pt x="4049" y="1808"/>
                  </a:lnTo>
                  <a:lnTo>
                    <a:pt x="4050" y="1808"/>
                  </a:lnTo>
                  <a:lnTo>
                    <a:pt x="4051" y="1808"/>
                  </a:lnTo>
                  <a:lnTo>
                    <a:pt x="4052" y="1808"/>
                  </a:lnTo>
                  <a:lnTo>
                    <a:pt x="4053" y="1808"/>
                  </a:lnTo>
                  <a:lnTo>
                    <a:pt x="4054" y="1808"/>
                  </a:lnTo>
                  <a:lnTo>
                    <a:pt x="4055" y="1808"/>
                  </a:lnTo>
                  <a:lnTo>
                    <a:pt x="4056" y="1808"/>
                  </a:lnTo>
                  <a:lnTo>
                    <a:pt x="4057" y="1808"/>
                  </a:lnTo>
                  <a:lnTo>
                    <a:pt x="4058" y="1808"/>
                  </a:lnTo>
                  <a:lnTo>
                    <a:pt x="4059" y="1808"/>
                  </a:lnTo>
                  <a:lnTo>
                    <a:pt x="4060" y="1808"/>
                  </a:lnTo>
                  <a:lnTo>
                    <a:pt x="4061" y="1808"/>
                  </a:lnTo>
                  <a:lnTo>
                    <a:pt x="4062" y="1808"/>
                  </a:lnTo>
                  <a:lnTo>
                    <a:pt x="4063" y="1808"/>
                  </a:lnTo>
                  <a:lnTo>
                    <a:pt x="4064" y="1808"/>
                  </a:lnTo>
                  <a:lnTo>
                    <a:pt x="4065" y="1808"/>
                  </a:lnTo>
                  <a:lnTo>
                    <a:pt x="4066" y="1808"/>
                  </a:lnTo>
                  <a:lnTo>
                    <a:pt x="4067" y="1807"/>
                  </a:lnTo>
                  <a:lnTo>
                    <a:pt x="4068" y="1807"/>
                  </a:lnTo>
                  <a:lnTo>
                    <a:pt x="4069" y="1807"/>
                  </a:lnTo>
                  <a:lnTo>
                    <a:pt x="4070" y="1807"/>
                  </a:lnTo>
                  <a:lnTo>
                    <a:pt x="4071" y="1807"/>
                  </a:lnTo>
                  <a:lnTo>
                    <a:pt x="4072" y="1807"/>
                  </a:lnTo>
                  <a:lnTo>
                    <a:pt x="4073" y="1807"/>
                  </a:lnTo>
                  <a:lnTo>
                    <a:pt x="4074" y="1807"/>
                  </a:lnTo>
                  <a:lnTo>
                    <a:pt x="4075" y="1807"/>
                  </a:lnTo>
                  <a:lnTo>
                    <a:pt x="4076" y="1807"/>
                  </a:lnTo>
                  <a:lnTo>
                    <a:pt x="4077" y="1807"/>
                  </a:lnTo>
                  <a:lnTo>
                    <a:pt x="4078" y="1807"/>
                  </a:lnTo>
                  <a:lnTo>
                    <a:pt x="4079" y="1807"/>
                  </a:lnTo>
                  <a:lnTo>
                    <a:pt x="4080" y="1807"/>
                  </a:lnTo>
                  <a:lnTo>
                    <a:pt x="4081" y="1807"/>
                  </a:lnTo>
                  <a:lnTo>
                    <a:pt x="4082" y="1807"/>
                  </a:lnTo>
                  <a:lnTo>
                    <a:pt x="4083" y="1807"/>
                  </a:lnTo>
                  <a:lnTo>
                    <a:pt x="4084" y="1807"/>
                  </a:lnTo>
                  <a:lnTo>
                    <a:pt x="4085" y="1807"/>
                  </a:lnTo>
                  <a:lnTo>
                    <a:pt x="4086" y="1807"/>
                  </a:lnTo>
                  <a:lnTo>
                    <a:pt x="4087" y="1807"/>
                  </a:lnTo>
                  <a:lnTo>
                    <a:pt x="4088" y="1807"/>
                  </a:lnTo>
                  <a:lnTo>
                    <a:pt x="4089" y="1806"/>
                  </a:lnTo>
                  <a:lnTo>
                    <a:pt x="4090" y="1806"/>
                  </a:lnTo>
                  <a:lnTo>
                    <a:pt x="4091" y="1806"/>
                  </a:lnTo>
                  <a:lnTo>
                    <a:pt x="4092" y="1806"/>
                  </a:lnTo>
                  <a:lnTo>
                    <a:pt x="4093" y="1806"/>
                  </a:lnTo>
                  <a:lnTo>
                    <a:pt x="4094" y="1806"/>
                  </a:lnTo>
                  <a:lnTo>
                    <a:pt x="4095" y="1806"/>
                  </a:lnTo>
                  <a:lnTo>
                    <a:pt x="4096" y="1806"/>
                  </a:lnTo>
                  <a:lnTo>
                    <a:pt x="4097" y="1806"/>
                  </a:lnTo>
                  <a:lnTo>
                    <a:pt x="4098" y="1806"/>
                  </a:lnTo>
                  <a:lnTo>
                    <a:pt x="4099" y="1806"/>
                  </a:lnTo>
                  <a:lnTo>
                    <a:pt x="4100" y="1806"/>
                  </a:lnTo>
                  <a:lnTo>
                    <a:pt x="4101" y="1806"/>
                  </a:lnTo>
                  <a:lnTo>
                    <a:pt x="4102" y="1806"/>
                  </a:lnTo>
                  <a:lnTo>
                    <a:pt x="4103" y="1806"/>
                  </a:lnTo>
                  <a:lnTo>
                    <a:pt x="4104" y="1806"/>
                  </a:lnTo>
                  <a:lnTo>
                    <a:pt x="4105" y="1806"/>
                  </a:lnTo>
                  <a:lnTo>
                    <a:pt x="4106" y="1806"/>
                  </a:lnTo>
                  <a:lnTo>
                    <a:pt x="4107" y="1806"/>
                  </a:lnTo>
                  <a:lnTo>
                    <a:pt x="4108" y="1806"/>
                  </a:lnTo>
                  <a:lnTo>
                    <a:pt x="4109" y="1806"/>
                  </a:lnTo>
                  <a:lnTo>
                    <a:pt x="4110" y="1806"/>
                  </a:lnTo>
                  <a:lnTo>
                    <a:pt x="4111" y="1806"/>
                  </a:lnTo>
                  <a:lnTo>
                    <a:pt x="4112" y="1806"/>
                  </a:lnTo>
                  <a:lnTo>
                    <a:pt x="4113" y="1806"/>
                  </a:lnTo>
                  <a:lnTo>
                    <a:pt x="4114" y="1805"/>
                  </a:lnTo>
                  <a:lnTo>
                    <a:pt x="4115" y="1805"/>
                  </a:lnTo>
                  <a:lnTo>
                    <a:pt x="4116" y="1805"/>
                  </a:lnTo>
                  <a:lnTo>
                    <a:pt x="4117" y="1805"/>
                  </a:lnTo>
                  <a:lnTo>
                    <a:pt x="4118" y="1805"/>
                  </a:lnTo>
                  <a:lnTo>
                    <a:pt x="4119" y="1805"/>
                  </a:lnTo>
                  <a:lnTo>
                    <a:pt x="4120" y="1805"/>
                  </a:lnTo>
                  <a:lnTo>
                    <a:pt x="4121" y="1805"/>
                  </a:lnTo>
                  <a:lnTo>
                    <a:pt x="4122" y="1805"/>
                  </a:lnTo>
                  <a:lnTo>
                    <a:pt x="4123" y="1805"/>
                  </a:lnTo>
                  <a:lnTo>
                    <a:pt x="4124" y="1805"/>
                  </a:lnTo>
                  <a:lnTo>
                    <a:pt x="4125" y="1805"/>
                  </a:lnTo>
                  <a:lnTo>
                    <a:pt x="4126" y="1805"/>
                  </a:lnTo>
                  <a:lnTo>
                    <a:pt x="4127" y="1805"/>
                  </a:lnTo>
                  <a:lnTo>
                    <a:pt x="4128" y="1805"/>
                  </a:lnTo>
                  <a:lnTo>
                    <a:pt x="4129" y="1805"/>
                  </a:lnTo>
                  <a:lnTo>
                    <a:pt x="4130" y="1805"/>
                  </a:lnTo>
                  <a:lnTo>
                    <a:pt x="4131" y="1805"/>
                  </a:lnTo>
                  <a:lnTo>
                    <a:pt x="4132" y="1805"/>
                  </a:lnTo>
                  <a:lnTo>
                    <a:pt x="4133" y="1805"/>
                  </a:lnTo>
                  <a:lnTo>
                    <a:pt x="4134" y="1805"/>
                  </a:lnTo>
                  <a:lnTo>
                    <a:pt x="4135" y="1805"/>
                  </a:lnTo>
                  <a:lnTo>
                    <a:pt x="4136" y="1805"/>
                  </a:lnTo>
                  <a:lnTo>
                    <a:pt x="4137" y="1805"/>
                  </a:lnTo>
                  <a:lnTo>
                    <a:pt x="4138" y="1805"/>
                  </a:lnTo>
                  <a:lnTo>
                    <a:pt x="4139" y="1804"/>
                  </a:lnTo>
                  <a:lnTo>
                    <a:pt x="4140" y="1804"/>
                  </a:lnTo>
                  <a:lnTo>
                    <a:pt x="4141" y="1804"/>
                  </a:lnTo>
                  <a:lnTo>
                    <a:pt x="4142" y="1804"/>
                  </a:lnTo>
                  <a:lnTo>
                    <a:pt x="4143" y="1804"/>
                  </a:lnTo>
                  <a:lnTo>
                    <a:pt x="4144" y="1804"/>
                  </a:lnTo>
                  <a:lnTo>
                    <a:pt x="4145" y="1804"/>
                  </a:lnTo>
                  <a:lnTo>
                    <a:pt x="4146" y="1804"/>
                  </a:lnTo>
                  <a:lnTo>
                    <a:pt x="4147" y="1804"/>
                  </a:lnTo>
                  <a:lnTo>
                    <a:pt x="4148" y="1804"/>
                  </a:lnTo>
                  <a:lnTo>
                    <a:pt x="4149" y="1804"/>
                  </a:lnTo>
                  <a:lnTo>
                    <a:pt x="4150" y="1804"/>
                  </a:lnTo>
                  <a:lnTo>
                    <a:pt x="4151" y="1804"/>
                  </a:lnTo>
                  <a:lnTo>
                    <a:pt x="4152" y="1804"/>
                  </a:lnTo>
                  <a:lnTo>
                    <a:pt x="4153" y="1804"/>
                  </a:lnTo>
                  <a:lnTo>
                    <a:pt x="4154" y="1804"/>
                  </a:lnTo>
                  <a:lnTo>
                    <a:pt x="4155" y="1804"/>
                  </a:lnTo>
                  <a:lnTo>
                    <a:pt x="4156" y="1804"/>
                  </a:lnTo>
                  <a:lnTo>
                    <a:pt x="4157" y="1804"/>
                  </a:lnTo>
                  <a:lnTo>
                    <a:pt x="4158" y="1804"/>
                  </a:lnTo>
                  <a:lnTo>
                    <a:pt x="4159" y="1804"/>
                  </a:lnTo>
                  <a:lnTo>
                    <a:pt x="4160" y="1804"/>
                  </a:lnTo>
                  <a:lnTo>
                    <a:pt x="4161" y="1803"/>
                  </a:lnTo>
                  <a:lnTo>
                    <a:pt x="4162" y="1803"/>
                  </a:lnTo>
                  <a:lnTo>
                    <a:pt x="4163" y="1803"/>
                  </a:lnTo>
                  <a:lnTo>
                    <a:pt x="4164" y="1803"/>
                  </a:lnTo>
                  <a:lnTo>
                    <a:pt x="4165" y="1803"/>
                  </a:lnTo>
                  <a:lnTo>
                    <a:pt x="4166" y="1803"/>
                  </a:lnTo>
                  <a:lnTo>
                    <a:pt x="4167" y="1803"/>
                  </a:lnTo>
                  <a:lnTo>
                    <a:pt x="4168" y="1803"/>
                  </a:lnTo>
                  <a:lnTo>
                    <a:pt x="4169" y="1803"/>
                  </a:lnTo>
                  <a:lnTo>
                    <a:pt x="4170" y="1803"/>
                  </a:lnTo>
                  <a:lnTo>
                    <a:pt x="4171" y="1803"/>
                  </a:lnTo>
                  <a:lnTo>
                    <a:pt x="4172" y="1803"/>
                  </a:lnTo>
                  <a:lnTo>
                    <a:pt x="4173" y="1803"/>
                  </a:lnTo>
                  <a:lnTo>
                    <a:pt x="4174" y="1803"/>
                  </a:lnTo>
                  <a:lnTo>
                    <a:pt x="4175" y="1803"/>
                  </a:lnTo>
                  <a:lnTo>
                    <a:pt x="4176" y="1803"/>
                  </a:lnTo>
                  <a:lnTo>
                    <a:pt x="4177" y="1803"/>
                  </a:lnTo>
                  <a:lnTo>
                    <a:pt x="4178" y="1803"/>
                  </a:lnTo>
                  <a:lnTo>
                    <a:pt x="4179" y="1803"/>
                  </a:lnTo>
                  <a:lnTo>
                    <a:pt x="4180" y="1803"/>
                  </a:lnTo>
                  <a:lnTo>
                    <a:pt x="4181" y="1803"/>
                  </a:lnTo>
                  <a:lnTo>
                    <a:pt x="4182" y="1803"/>
                  </a:lnTo>
                  <a:lnTo>
                    <a:pt x="4183" y="1803"/>
                  </a:lnTo>
                  <a:lnTo>
                    <a:pt x="4184" y="1803"/>
                  </a:lnTo>
                  <a:lnTo>
                    <a:pt x="4185" y="1803"/>
                  </a:lnTo>
                  <a:lnTo>
                    <a:pt x="4186" y="1803"/>
                  </a:lnTo>
                  <a:lnTo>
                    <a:pt x="4187" y="1803"/>
                  </a:lnTo>
                  <a:lnTo>
                    <a:pt x="4188" y="1803"/>
                  </a:lnTo>
                  <a:lnTo>
                    <a:pt x="4189" y="1803"/>
                  </a:lnTo>
                  <a:lnTo>
                    <a:pt x="4190" y="1803"/>
                  </a:lnTo>
                  <a:lnTo>
                    <a:pt x="4191" y="1803"/>
                  </a:lnTo>
                  <a:lnTo>
                    <a:pt x="4192" y="1803"/>
                  </a:lnTo>
                  <a:lnTo>
                    <a:pt x="4193" y="1803"/>
                  </a:lnTo>
                  <a:lnTo>
                    <a:pt x="4194" y="1803"/>
                  </a:lnTo>
                  <a:lnTo>
                    <a:pt x="4195" y="1803"/>
                  </a:lnTo>
                  <a:lnTo>
                    <a:pt x="4196" y="1803"/>
                  </a:lnTo>
                  <a:lnTo>
                    <a:pt x="4197" y="1803"/>
                  </a:lnTo>
                  <a:lnTo>
                    <a:pt x="4198" y="1803"/>
                  </a:lnTo>
                  <a:lnTo>
                    <a:pt x="4199" y="1803"/>
                  </a:lnTo>
                  <a:lnTo>
                    <a:pt x="4200" y="1803"/>
                  </a:lnTo>
                  <a:lnTo>
                    <a:pt x="4201" y="1803"/>
                  </a:lnTo>
                  <a:lnTo>
                    <a:pt x="4202" y="1803"/>
                  </a:lnTo>
                  <a:lnTo>
                    <a:pt x="4203" y="1803"/>
                  </a:lnTo>
                  <a:lnTo>
                    <a:pt x="4204" y="1803"/>
                  </a:lnTo>
                  <a:lnTo>
                    <a:pt x="4205" y="1803"/>
                  </a:lnTo>
                  <a:lnTo>
                    <a:pt x="4206" y="1802"/>
                  </a:lnTo>
                  <a:lnTo>
                    <a:pt x="4207" y="1802"/>
                  </a:lnTo>
                  <a:lnTo>
                    <a:pt x="4208" y="1802"/>
                  </a:lnTo>
                  <a:lnTo>
                    <a:pt x="4209" y="1802"/>
                  </a:lnTo>
                  <a:lnTo>
                    <a:pt x="4210" y="1802"/>
                  </a:lnTo>
                  <a:lnTo>
                    <a:pt x="4211" y="1802"/>
                  </a:lnTo>
                  <a:lnTo>
                    <a:pt x="4212" y="1802"/>
                  </a:lnTo>
                  <a:lnTo>
                    <a:pt x="4213" y="1802"/>
                  </a:lnTo>
                  <a:lnTo>
                    <a:pt x="4214" y="1802"/>
                  </a:lnTo>
                  <a:lnTo>
                    <a:pt x="4215" y="1802"/>
                  </a:lnTo>
                  <a:lnTo>
                    <a:pt x="4216" y="1802"/>
                  </a:lnTo>
                  <a:lnTo>
                    <a:pt x="4217" y="1802"/>
                  </a:lnTo>
                  <a:lnTo>
                    <a:pt x="4218" y="1802"/>
                  </a:lnTo>
                  <a:lnTo>
                    <a:pt x="4219" y="1802"/>
                  </a:lnTo>
                  <a:lnTo>
                    <a:pt x="4220" y="1802"/>
                  </a:lnTo>
                  <a:lnTo>
                    <a:pt x="4221" y="1802"/>
                  </a:lnTo>
                  <a:lnTo>
                    <a:pt x="4222" y="1802"/>
                  </a:lnTo>
                  <a:lnTo>
                    <a:pt x="4223" y="1802"/>
                  </a:lnTo>
                  <a:lnTo>
                    <a:pt x="4224" y="1802"/>
                  </a:lnTo>
                  <a:lnTo>
                    <a:pt x="4226" y="1802"/>
                  </a:lnTo>
                  <a:lnTo>
                    <a:pt x="4227" y="1802"/>
                  </a:lnTo>
                  <a:lnTo>
                    <a:pt x="4228" y="1802"/>
                  </a:lnTo>
                  <a:lnTo>
                    <a:pt x="4229" y="1802"/>
                  </a:lnTo>
                  <a:lnTo>
                    <a:pt x="4230" y="1802"/>
                  </a:lnTo>
                  <a:lnTo>
                    <a:pt x="4231" y="1802"/>
                  </a:lnTo>
                  <a:lnTo>
                    <a:pt x="4232" y="1802"/>
                  </a:lnTo>
                  <a:lnTo>
                    <a:pt x="4233" y="1802"/>
                  </a:lnTo>
                  <a:lnTo>
                    <a:pt x="4234" y="1802"/>
                  </a:lnTo>
                  <a:lnTo>
                    <a:pt x="4235" y="1802"/>
                  </a:lnTo>
                  <a:lnTo>
                    <a:pt x="4236" y="1802"/>
                  </a:lnTo>
                  <a:lnTo>
                    <a:pt x="4237" y="1802"/>
                  </a:lnTo>
                  <a:lnTo>
                    <a:pt x="4238" y="1802"/>
                  </a:lnTo>
                  <a:lnTo>
                    <a:pt x="4239" y="1802"/>
                  </a:lnTo>
                  <a:lnTo>
                    <a:pt x="4240" y="1802"/>
                  </a:lnTo>
                  <a:lnTo>
                    <a:pt x="4241" y="1802"/>
                  </a:lnTo>
                  <a:lnTo>
                    <a:pt x="4242" y="1801"/>
                  </a:lnTo>
                  <a:lnTo>
                    <a:pt x="4243" y="1801"/>
                  </a:lnTo>
                  <a:lnTo>
                    <a:pt x="4244" y="1801"/>
                  </a:lnTo>
                  <a:lnTo>
                    <a:pt x="4245" y="1801"/>
                  </a:lnTo>
                  <a:lnTo>
                    <a:pt x="4246" y="1801"/>
                  </a:lnTo>
                  <a:lnTo>
                    <a:pt x="4247" y="1801"/>
                  </a:lnTo>
                  <a:lnTo>
                    <a:pt x="4248" y="1801"/>
                  </a:lnTo>
                  <a:lnTo>
                    <a:pt x="4249" y="1801"/>
                  </a:lnTo>
                  <a:lnTo>
                    <a:pt x="4250" y="1801"/>
                  </a:lnTo>
                  <a:lnTo>
                    <a:pt x="4251" y="1801"/>
                  </a:lnTo>
                  <a:lnTo>
                    <a:pt x="4252" y="1801"/>
                  </a:lnTo>
                  <a:lnTo>
                    <a:pt x="4253" y="1801"/>
                  </a:lnTo>
                  <a:lnTo>
                    <a:pt x="4254" y="1801"/>
                  </a:lnTo>
                  <a:lnTo>
                    <a:pt x="4255" y="1801"/>
                  </a:lnTo>
                  <a:lnTo>
                    <a:pt x="4256" y="1801"/>
                  </a:lnTo>
                  <a:lnTo>
                    <a:pt x="4257" y="1801"/>
                  </a:lnTo>
                  <a:lnTo>
                    <a:pt x="4258" y="1801"/>
                  </a:lnTo>
                  <a:lnTo>
                    <a:pt x="4259" y="1801"/>
                  </a:lnTo>
                  <a:lnTo>
                    <a:pt x="4260" y="1801"/>
                  </a:lnTo>
                  <a:lnTo>
                    <a:pt x="4261" y="1801"/>
                  </a:lnTo>
                  <a:lnTo>
                    <a:pt x="4262" y="1801"/>
                  </a:lnTo>
                  <a:lnTo>
                    <a:pt x="4263" y="1801"/>
                  </a:lnTo>
                  <a:lnTo>
                    <a:pt x="4264" y="1801"/>
                  </a:lnTo>
                  <a:lnTo>
                    <a:pt x="4265" y="1801"/>
                  </a:lnTo>
                  <a:lnTo>
                    <a:pt x="4266" y="1801"/>
                  </a:lnTo>
                  <a:lnTo>
                    <a:pt x="4267" y="1801"/>
                  </a:lnTo>
                  <a:lnTo>
                    <a:pt x="4268" y="1801"/>
                  </a:lnTo>
                  <a:lnTo>
                    <a:pt x="4269" y="1801"/>
                  </a:lnTo>
                  <a:lnTo>
                    <a:pt x="4270" y="1801"/>
                  </a:lnTo>
                  <a:lnTo>
                    <a:pt x="4271" y="1801"/>
                  </a:lnTo>
                  <a:lnTo>
                    <a:pt x="4272" y="1801"/>
                  </a:lnTo>
                  <a:lnTo>
                    <a:pt x="4273" y="1801"/>
                  </a:lnTo>
                  <a:lnTo>
                    <a:pt x="4274" y="1801"/>
                  </a:lnTo>
                  <a:lnTo>
                    <a:pt x="4275" y="1801"/>
                  </a:lnTo>
                  <a:lnTo>
                    <a:pt x="4276" y="1800"/>
                  </a:lnTo>
                  <a:lnTo>
                    <a:pt x="4277" y="1800"/>
                  </a:lnTo>
                  <a:lnTo>
                    <a:pt x="4278" y="1800"/>
                  </a:lnTo>
                  <a:lnTo>
                    <a:pt x="4279" y="1800"/>
                  </a:lnTo>
                  <a:lnTo>
                    <a:pt x="4280" y="1800"/>
                  </a:lnTo>
                  <a:lnTo>
                    <a:pt x="4281" y="1800"/>
                  </a:lnTo>
                  <a:lnTo>
                    <a:pt x="4282" y="1800"/>
                  </a:lnTo>
                  <a:lnTo>
                    <a:pt x="4283" y="1800"/>
                  </a:lnTo>
                  <a:lnTo>
                    <a:pt x="4284" y="1800"/>
                  </a:lnTo>
                  <a:lnTo>
                    <a:pt x="4285" y="1800"/>
                  </a:lnTo>
                  <a:lnTo>
                    <a:pt x="4286" y="1800"/>
                  </a:lnTo>
                  <a:lnTo>
                    <a:pt x="4287" y="1800"/>
                  </a:lnTo>
                  <a:lnTo>
                    <a:pt x="4288" y="1800"/>
                  </a:lnTo>
                  <a:lnTo>
                    <a:pt x="4289" y="1800"/>
                  </a:lnTo>
                  <a:lnTo>
                    <a:pt x="4290" y="1800"/>
                  </a:lnTo>
                  <a:lnTo>
                    <a:pt x="4291" y="1800"/>
                  </a:lnTo>
                  <a:lnTo>
                    <a:pt x="4292" y="1800"/>
                  </a:lnTo>
                  <a:lnTo>
                    <a:pt x="4293" y="1800"/>
                  </a:lnTo>
                  <a:lnTo>
                    <a:pt x="4294" y="1800"/>
                  </a:lnTo>
                  <a:lnTo>
                    <a:pt x="4295" y="1800"/>
                  </a:lnTo>
                  <a:lnTo>
                    <a:pt x="4296" y="1800"/>
                  </a:lnTo>
                  <a:lnTo>
                    <a:pt x="4297" y="1800"/>
                  </a:lnTo>
                  <a:lnTo>
                    <a:pt x="4298" y="1800"/>
                  </a:lnTo>
                  <a:lnTo>
                    <a:pt x="4299" y="1800"/>
                  </a:lnTo>
                  <a:lnTo>
                    <a:pt x="4300" y="1800"/>
                  </a:lnTo>
                  <a:lnTo>
                    <a:pt x="4301" y="1800"/>
                  </a:lnTo>
                  <a:lnTo>
                    <a:pt x="4302" y="1800"/>
                  </a:lnTo>
                  <a:lnTo>
                    <a:pt x="4304" y="1800"/>
                  </a:lnTo>
                  <a:lnTo>
                    <a:pt x="4305" y="1800"/>
                  </a:lnTo>
                  <a:lnTo>
                    <a:pt x="4306" y="1800"/>
                  </a:lnTo>
                  <a:lnTo>
                    <a:pt x="4307" y="1800"/>
                  </a:lnTo>
                  <a:lnTo>
                    <a:pt x="4308" y="1800"/>
                  </a:lnTo>
                  <a:lnTo>
                    <a:pt x="4309" y="1800"/>
                  </a:lnTo>
                  <a:lnTo>
                    <a:pt x="4310" y="1800"/>
                  </a:lnTo>
                  <a:lnTo>
                    <a:pt x="4311" y="1800"/>
                  </a:lnTo>
                  <a:lnTo>
                    <a:pt x="4312" y="1801"/>
                  </a:lnTo>
                  <a:lnTo>
                    <a:pt x="4313" y="1801"/>
                  </a:lnTo>
                  <a:lnTo>
                    <a:pt x="4314" y="1801"/>
                  </a:lnTo>
                  <a:lnTo>
                    <a:pt x="4315" y="1801"/>
                  </a:lnTo>
                  <a:lnTo>
                    <a:pt x="4316" y="1801"/>
                  </a:lnTo>
                  <a:lnTo>
                    <a:pt x="4317" y="1801"/>
                  </a:lnTo>
                  <a:lnTo>
                    <a:pt x="4318" y="1801"/>
                  </a:lnTo>
                  <a:lnTo>
                    <a:pt x="4319" y="1801"/>
                  </a:lnTo>
                  <a:lnTo>
                    <a:pt x="4320" y="1801"/>
                  </a:lnTo>
                  <a:lnTo>
                    <a:pt x="4321" y="1801"/>
                  </a:lnTo>
                  <a:lnTo>
                    <a:pt x="4322" y="1801"/>
                  </a:lnTo>
                  <a:lnTo>
                    <a:pt x="4323" y="1801"/>
                  </a:lnTo>
                  <a:lnTo>
                    <a:pt x="4324" y="1801"/>
                  </a:lnTo>
                  <a:lnTo>
                    <a:pt x="4325" y="1802"/>
                  </a:lnTo>
                  <a:lnTo>
                    <a:pt x="4326" y="1802"/>
                  </a:lnTo>
                  <a:lnTo>
                    <a:pt x="4327" y="1802"/>
                  </a:lnTo>
                  <a:lnTo>
                    <a:pt x="4328" y="1802"/>
                  </a:lnTo>
                  <a:lnTo>
                    <a:pt x="4329" y="1802"/>
                  </a:lnTo>
                  <a:lnTo>
                    <a:pt x="4330" y="1802"/>
                  </a:lnTo>
                  <a:lnTo>
                    <a:pt x="4331" y="1802"/>
                  </a:lnTo>
                  <a:lnTo>
                    <a:pt x="4332" y="1802"/>
                  </a:lnTo>
                  <a:lnTo>
                    <a:pt x="4333" y="1802"/>
                  </a:lnTo>
                  <a:lnTo>
                    <a:pt x="4334" y="1802"/>
                  </a:lnTo>
                  <a:lnTo>
                    <a:pt x="4335" y="1802"/>
                  </a:lnTo>
                  <a:lnTo>
                    <a:pt x="4336" y="1802"/>
                  </a:lnTo>
                  <a:lnTo>
                    <a:pt x="4337" y="1802"/>
                  </a:lnTo>
                  <a:lnTo>
                    <a:pt x="4338" y="1802"/>
                  </a:lnTo>
                  <a:lnTo>
                    <a:pt x="4339" y="1802"/>
                  </a:lnTo>
                  <a:lnTo>
                    <a:pt x="4340" y="1802"/>
                  </a:lnTo>
                  <a:lnTo>
                    <a:pt x="4341" y="1802"/>
                  </a:lnTo>
                  <a:lnTo>
                    <a:pt x="4342" y="1802"/>
                  </a:lnTo>
                  <a:lnTo>
                    <a:pt x="4343" y="1802"/>
                  </a:lnTo>
                  <a:lnTo>
                    <a:pt x="4344" y="1802"/>
                  </a:lnTo>
                  <a:lnTo>
                    <a:pt x="4345" y="1802"/>
                  </a:lnTo>
                  <a:lnTo>
                    <a:pt x="4346" y="1802"/>
                  </a:lnTo>
                  <a:lnTo>
                    <a:pt x="4347" y="1802"/>
                  </a:lnTo>
                  <a:lnTo>
                    <a:pt x="4348" y="1802"/>
                  </a:lnTo>
                  <a:lnTo>
                    <a:pt x="4350" y="1802"/>
                  </a:lnTo>
                  <a:lnTo>
                    <a:pt x="4351" y="1802"/>
                  </a:lnTo>
                  <a:lnTo>
                    <a:pt x="4352" y="1802"/>
                  </a:lnTo>
                  <a:lnTo>
                    <a:pt x="4353" y="1802"/>
                  </a:lnTo>
                  <a:lnTo>
                    <a:pt x="4354" y="1802"/>
                  </a:lnTo>
                  <a:lnTo>
                    <a:pt x="4355" y="1801"/>
                  </a:lnTo>
                  <a:lnTo>
                    <a:pt x="4356" y="1801"/>
                  </a:lnTo>
                  <a:lnTo>
                    <a:pt x="4357" y="1801"/>
                  </a:lnTo>
                  <a:lnTo>
                    <a:pt x="4358" y="1801"/>
                  </a:lnTo>
                  <a:lnTo>
                    <a:pt x="4359" y="1801"/>
                  </a:lnTo>
                  <a:lnTo>
                    <a:pt x="4360" y="1801"/>
                  </a:lnTo>
                  <a:lnTo>
                    <a:pt x="4361" y="1801"/>
                  </a:lnTo>
                  <a:lnTo>
                    <a:pt x="4362" y="1801"/>
                  </a:lnTo>
                  <a:lnTo>
                    <a:pt x="4363" y="1801"/>
                  </a:lnTo>
                  <a:lnTo>
                    <a:pt x="4364" y="1801"/>
                  </a:lnTo>
                  <a:lnTo>
                    <a:pt x="4365" y="1801"/>
                  </a:lnTo>
                  <a:lnTo>
                    <a:pt x="4366" y="1801"/>
                  </a:lnTo>
                  <a:lnTo>
                    <a:pt x="4367" y="1801"/>
                  </a:lnTo>
                  <a:lnTo>
                    <a:pt x="4368" y="1801"/>
                  </a:lnTo>
                  <a:lnTo>
                    <a:pt x="4369" y="1801"/>
                  </a:lnTo>
                  <a:lnTo>
                    <a:pt x="4370" y="1801"/>
                  </a:lnTo>
                  <a:lnTo>
                    <a:pt x="4371" y="1801"/>
                  </a:lnTo>
                  <a:lnTo>
                    <a:pt x="4373" y="1801"/>
                  </a:lnTo>
                  <a:lnTo>
                    <a:pt x="4374" y="1800"/>
                  </a:lnTo>
                  <a:lnTo>
                    <a:pt x="4375" y="1800"/>
                  </a:lnTo>
                  <a:lnTo>
                    <a:pt x="4376" y="1800"/>
                  </a:lnTo>
                  <a:lnTo>
                    <a:pt x="4377" y="1800"/>
                  </a:lnTo>
                  <a:lnTo>
                    <a:pt x="4378" y="1800"/>
                  </a:lnTo>
                  <a:lnTo>
                    <a:pt x="4379" y="1800"/>
                  </a:lnTo>
                  <a:lnTo>
                    <a:pt x="4380" y="1800"/>
                  </a:lnTo>
                  <a:lnTo>
                    <a:pt x="4381" y="1800"/>
                  </a:lnTo>
                  <a:lnTo>
                    <a:pt x="4382" y="1800"/>
                  </a:lnTo>
                  <a:lnTo>
                    <a:pt x="4383" y="1800"/>
                  </a:lnTo>
                  <a:lnTo>
                    <a:pt x="4384" y="1800"/>
                  </a:lnTo>
                  <a:lnTo>
                    <a:pt x="4385" y="1800"/>
                  </a:lnTo>
                  <a:lnTo>
                    <a:pt x="4386" y="1800"/>
                  </a:lnTo>
                  <a:lnTo>
                    <a:pt x="4387" y="1800"/>
                  </a:lnTo>
                  <a:lnTo>
                    <a:pt x="4388" y="1800"/>
                  </a:lnTo>
                  <a:lnTo>
                    <a:pt x="4389" y="1800"/>
                  </a:lnTo>
                  <a:lnTo>
                    <a:pt x="4390" y="1800"/>
                  </a:lnTo>
                  <a:lnTo>
                    <a:pt x="4391" y="1800"/>
                  </a:lnTo>
                  <a:lnTo>
                    <a:pt x="4392" y="1800"/>
                  </a:lnTo>
                  <a:lnTo>
                    <a:pt x="4393" y="1800"/>
                  </a:lnTo>
                  <a:lnTo>
                    <a:pt x="4394" y="1800"/>
                  </a:lnTo>
                  <a:lnTo>
                    <a:pt x="4395" y="1800"/>
                  </a:lnTo>
                  <a:lnTo>
                    <a:pt x="4396" y="1800"/>
                  </a:lnTo>
                  <a:lnTo>
                    <a:pt x="4397" y="1800"/>
                  </a:lnTo>
                  <a:lnTo>
                    <a:pt x="4398" y="1800"/>
                  </a:lnTo>
                  <a:lnTo>
                    <a:pt x="4399" y="1800"/>
                  </a:lnTo>
                  <a:lnTo>
                    <a:pt x="4400" y="1800"/>
                  </a:lnTo>
                  <a:lnTo>
                    <a:pt x="4401" y="1800"/>
                  </a:lnTo>
                  <a:lnTo>
                    <a:pt x="4402" y="1800"/>
                  </a:lnTo>
                  <a:lnTo>
                    <a:pt x="4404" y="1800"/>
                  </a:lnTo>
                  <a:lnTo>
                    <a:pt x="4405" y="1800"/>
                  </a:lnTo>
                  <a:lnTo>
                    <a:pt x="4406" y="1800"/>
                  </a:lnTo>
                  <a:lnTo>
                    <a:pt x="4407" y="1800"/>
                  </a:lnTo>
                  <a:lnTo>
                    <a:pt x="4408" y="1800"/>
                  </a:lnTo>
                  <a:lnTo>
                    <a:pt x="4409" y="1799"/>
                  </a:lnTo>
                  <a:lnTo>
                    <a:pt x="4410" y="1799"/>
                  </a:lnTo>
                  <a:lnTo>
                    <a:pt x="4411" y="1799"/>
                  </a:lnTo>
                  <a:lnTo>
                    <a:pt x="4412" y="1799"/>
                  </a:lnTo>
                  <a:lnTo>
                    <a:pt x="4413" y="1799"/>
                  </a:lnTo>
                  <a:lnTo>
                    <a:pt x="4414" y="1799"/>
                  </a:lnTo>
                  <a:lnTo>
                    <a:pt x="4415" y="1799"/>
                  </a:lnTo>
                  <a:lnTo>
                    <a:pt x="4416" y="1799"/>
                  </a:lnTo>
                  <a:lnTo>
                    <a:pt x="4417" y="1799"/>
                  </a:lnTo>
                  <a:lnTo>
                    <a:pt x="4418" y="1799"/>
                  </a:lnTo>
                  <a:lnTo>
                    <a:pt x="4419" y="1799"/>
                  </a:lnTo>
                  <a:lnTo>
                    <a:pt x="4420" y="1799"/>
                  </a:lnTo>
                  <a:lnTo>
                    <a:pt x="4421" y="1799"/>
                  </a:lnTo>
                  <a:lnTo>
                    <a:pt x="4422" y="1799"/>
                  </a:lnTo>
                  <a:lnTo>
                    <a:pt x="4423" y="1799"/>
                  </a:lnTo>
                  <a:lnTo>
                    <a:pt x="4424" y="1799"/>
                  </a:lnTo>
                  <a:lnTo>
                    <a:pt x="4425" y="1799"/>
                  </a:lnTo>
                  <a:lnTo>
                    <a:pt x="4426" y="1799"/>
                  </a:lnTo>
                  <a:lnTo>
                    <a:pt x="4427" y="1799"/>
                  </a:lnTo>
                  <a:lnTo>
                    <a:pt x="4428" y="1799"/>
                  </a:lnTo>
                  <a:lnTo>
                    <a:pt x="4429" y="1799"/>
                  </a:lnTo>
                  <a:lnTo>
                    <a:pt x="4430" y="1799"/>
                  </a:lnTo>
                  <a:lnTo>
                    <a:pt x="4431" y="1798"/>
                  </a:lnTo>
                  <a:lnTo>
                    <a:pt x="4432" y="1798"/>
                  </a:lnTo>
                  <a:lnTo>
                    <a:pt x="4433" y="1798"/>
                  </a:lnTo>
                  <a:lnTo>
                    <a:pt x="4434" y="1798"/>
                  </a:lnTo>
                  <a:lnTo>
                    <a:pt x="4435" y="1798"/>
                  </a:lnTo>
                  <a:lnTo>
                    <a:pt x="4436" y="1798"/>
                  </a:lnTo>
                  <a:lnTo>
                    <a:pt x="4437" y="1798"/>
                  </a:lnTo>
                  <a:lnTo>
                    <a:pt x="4439" y="1798"/>
                  </a:lnTo>
                  <a:lnTo>
                    <a:pt x="4440" y="1798"/>
                  </a:lnTo>
                  <a:lnTo>
                    <a:pt x="4441" y="1798"/>
                  </a:lnTo>
                  <a:lnTo>
                    <a:pt x="4442" y="1798"/>
                  </a:lnTo>
                  <a:lnTo>
                    <a:pt x="4443" y="1798"/>
                  </a:lnTo>
                  <a:lnTo>
                    <a:pt x="4444" y="1798"/>
                  </a:lnTo>
                  <a:lnTo>
                    <a:pt x="4445" y="1798"/>
                  </a:lnTo>
                  <a:lnTo>
                    <a:pt x="4446" y="1798"/>
                  </a:lnTo>
                  <a:lnTo>
                    <a:pt x="4447" y="1798"/>
                  </a:lnTo>
                  <a:lnTo>
                    <a:pt x="4448" y="1798"/>
                  </a:lnTo>
                  <a:lnTo>
                    <a:pt x="4449" y="1798"/>
                  </a:lnTo>
                  <a:lnTo>
                    <a:pt x="4450" y="1798"/>
                  </a:lnTo>
                  <a:lnTo>
                    <a:pt x="4451" y="1798"/>
                  </a:lnTo>
                  <a:lnTo>
                    <a:pt x="4452" y="1798"/>
                  </a:lnTo>
                  <a:lnTo>
                    <a:pt x="4453" y="1798"/>
                  </a:lnTo>
                  <a:lnTo>
                    <a:pt x="4454" y="1798"/>
                  </a:lnTo>
                  <a:lnTo>
                    <a:pt x="4455" y="1798"/>
                  </a:lnTo>
                  <a:lnTo>
                    <a:pt x="4456" y="1798"/>
                  </a:lnTo>
                  <a:lnTo>
                    <a:pt x="4458" y="1798"/>
                  </a:lnTo>
                  <a:lnTo>
                    <a:pt x="4459" y="1798"/>
                  </a:lnTo>
                  <a:lnTo>
                    <a:pt x="4460" y="1798"/>
                  </a:lnTo>
                  <a:lnTo>
                    <a:pt x="4461" y="1798"/>
                  </a:lnTo>
                  <a:lnTo>
                    <a:pt x="4462" y="1798"/>
                  </a:lnTo>
                  <a:lnTo>
                    <a:pt x="4463" y="1798"/>
                  </a:lnTo>
                  <a:lnTo>
                    <a:pt x="4464" y="1798"/>
                  </a:lnTo>
                  <a:lnTo>
                    <a:pt x="4465" y="1798"/>
                  </a:lnTo>
                  <a:lnTo>
                    <a:pt x="4466" y="1798"/>
                  </a:lnTo>
                  <a:lnTo>
                    <a:pt x="4467" y="1798"/>
                  </a:lnTo>
                  <a:lnTo>
                    <a:pt x="4468" y="1798"/>
                  </a:lnTo>
                  <a:lnTo>
                    <a:pt x="4469" y="1797"/>
                  </a:lnTo>
                  <a:lnTo>
                    <a:pt x="4470" y="1797"/>
                  </a:lnTo>
                  <a:lnTo>
                    <a:pt x="4471" y="1797"/>
                  </a:lnTo>
                  <a:lnTo>
                    <a:pt x="4472" y="1797"/>
                  </a:lnTo>
                  <a:lnTo>
                    <a:pt x="4473" y="1797"/>
                  </a:lnTo>
                  <a:lnTo>
                    <a:pt x="4474" y="1797"/>
                  </a:lnTo>
                  <a:lnTo>
                    <a:pt x="4476" y="1797"/>
                  </a:lnTo>
                  <a:lnTo>
                    <a:pt x="4477" y="1797"/>
                  </a:lnTo>
                  <a:lnTo>
                    <a:pt x="4478" y="1797"/>
                  </a:lnTo>
                  <a:lnTo>
                    <a:pt x="4479" y="1797"/>
                  </a:lnTo>
                  <a:lnTo>
                    <a:pt x="4480" y="1797"/>
                  </a:lnTo>
                  <a:lnTo>
                    <a:pt x="4481" y="1797"/>
                  </a:lnTo>
                  <a:lnTo>
                    <a:pt x="4482" y="1797"/>
                  </a:lnTo>
                  <a:lnTo>
                    <a:pt x="4483" y="1797"/>
                  </a:lnTo>
                  <a:lnTo>
                    <a:pt x="4484" y="1797"/>
                  </a:lnTo>
                  <a:lnTo>
                    <a:pt x="4485" y="1797"/>
                  </a:lnTo>
                  <a:lnTo>
                    <a:pt x="4486" y="1797"/>
                  </a:lnTo>
                  <a:lnTo>
                    <a:pt x="4487" y="1797"/>
                  </a:lnTo>
                  <a:lnTo>
                    <a:pt x="4488" y="1797"/>
                  </a:lnTo>
                  <a:lnTo>
                    <a:pt x="4489" y="1797"/>
                  </a:lnTo>
                  <a:lnTo>
                    <a:pt x="4490" y="1797"/>
                  </a:lnTo>
                  <a:lnTo>
                    <a:pt x="4491" y="1797"/>
                  </a:lnTo>
                  <a:lnTo>
                    <a:pt x="4492" y="1797"/>
                  </a:lnTo>
                  <a:lnTo>
                    <a:pt x="4493" y="1797"/>
                  </a:lnTo>
                  <a:lnTo>
                    <a:pt x="4494" y="1797"/>
                  </a:lnTo>
                  <a:lnTo>
                    <a:pt x="4495" y="1797"/>
                  </a:lnTo>
                  <a:lnTo>
                    <a:pt x="4496" y="1797"/>
                  </a:lnTo>
                  <a:lnTo>
                    <a:pt x="4497" y="1796"/>
                  </a:lnTo>
                  <a:lnTo>
                    <a:pt x="4498" y="1796"/>
                  </a:lnTo>
                  <a:lnTo>
                    <a:pt x="4499" y="1796"/>
                  </a:lnTo>
                  <a:lnTo>
                    <a:pt x="4500" y="1796"/>
                  </a:lnTo>
                  <a:lnTo>
                    <a:pt x="4501" y="1796"/>
                  </a:lnTo>
                  <a:lnTo>
                    <a:pt x="4502" y="1796"/>
                  </a:lnTo>
                  <a:lnTo>
                    <a:pt x="4503" y="1796"/>
                  </a:lnTo>
                  <a:lnTo>
                    <a:pt x="4504" y="1796"/>
                  </a:lnTo>
                  <a:lnTo>
                    <a:pt x="4506" y="1796"/>
                  </a:lnTo>
                  <a:lnTo>
                    <a:pt x="4507" y="1796"/>
                  </a:lnTo>
                  <a:lnTo>
                    <a:pt x="4508" y="1796"/>
                  </a:lnTo>
                  <a:lnTo>
                    <a:pt x="4509" y="1796"/>
                  </a:lnTo>
                  <a:lnTo>
                    <a:pt x="4510" y="1796"/>
                  </a:lnTo>
                  <a:lnTo>
                    <a:pt x="4511" y="1796"/>
                  </a:lnTo>
                  <a:lnTo>
                    <a:pt x="4512" y="1796"/>
                  </a:lnTo>
                  <a:lnTo>
                    <a:pt x="4513" y="1796"/>
                  </a:lnTo>
                  <a:lnTo>
                    <a:pt x="4514" y="1796"/>
                  </a:lnTo>
                  <a:lnTo>
                    <a:pt x="4515" y="1796"/>
                  </a:lnTo>
                  <a:lnTo>
                    <a:pt x="4516" y="1796"/>
                  </a:lnTo>
                  <a:lnTo>
                    <a:pt x="4517" y="1796"/>
                  </a:lnTo>
                  <a:lnTo>
                    <a:pt x="4518" y="1796"/>
                  </a:lnTo>
                  <a:lnTo>
                    <a:pt x="4519" y="1796"/>
                  </a:lnTo>
                  <a:lnTo>
                    <a:pt x="4520" y="1796"/>
                  </a:lnTo>
                  <a:lnTo>
                    <a:pt x="4521" y="1796"/>
                  </a:lnTo>
                  <a:lnTo>
                    <a:pt x="4522" y="1796"/>
                  </a:lnTo>
                  <a:lnTo>
                    <a:pt x="4523" y="1796"/>
                  </a:lnTo>
                  <a:lnTo>
                    <a:pt x="4524" y="1796"/>
                  </a:lnTo>
                  <a:lnTo>
                    <a:pt x="4525" y="1796"/>
                  </a:lnTo>
                  <a:lnTo>
                    <a:pt x="4527" y="1796"/>
                  </a:lnTo>
                  <a:lnTo>
                    <a:pt x="4528" y="1796"/>
                  </a:lnTo>
                  <a:lnTo>
                    <a:pt x="4529" y="1796"/>
                  </a:lnTo>
                  <a:lnTo>
                    <a:pt x="4530" y="1796"/>
                  </a:lnTo>
                  <a:lnTo>
                    <a:pt x="4531" y="1796"/>
                  </a:lnTo>
                  <a:lnTo>
                    <a:pt x="4532" y="1796"/>
                  </a:lnTo>
                  <a:lnTo>
                    <a:pt x="4533" y="1796"/>
                  </a:lnTo>
                  <a:lnTo>
                    <a:pt x="4534" y="1796"/>
                  </a:lnTo>
                  <a:lnTo>
                    <a:pt x="4535" y="1796"/>
                  </a:lnTo>
                  <a:lnTo>
                    <a:pt x="4536" y="1796"/>
                  </a:lnTo>
                  <a:lnTo>
                    <a:pt x="4537" y="1796"/>
                  </a:lnTo>
                  <a:lnTo>
                    <a:pt x="4538" y="1796"/>
                  </a:lnTo>
                  <a:lnTo>
                    <a:pt x="4539" y="1796"/>
                  </a:lnTo>
                  <a:lnTo>
                    <a:pt x="4540" y="1796"/>
                  </a:lnTo>
                  <a:lnTo>
                    <a:pt x="4541" y="1795"/>
                  </a:lnTo>
                  <a:lnTo>
                    <a:pt x="4542" y="1795"/>
                  </a:lnTo>
                  <a:lnTo>
                    <a:pt x="4543" y="1795"/>
                  </a:lnTo>
                  <a:lnTo>
                    <a:pt x="4544" y="1795"/>
                  </a:lnTo>
                  <a:lnTo>
                    <a:pt x="4546" y="1795"/>
                  </a:lnTo>
                  <a:lnTo>
                    <a:pt x="4547" y="1795"/>
                  </a:lnTo>
                  <a:lnTo>
                    <a:pt x="4548" y="1795"/>
                  </a:lnTo>
                  <a:lnTo>
                    <a:pt x="4549" y="1795"/>
                  </a:lnTo>
                  <a:lnTo>
                    <a:pt x="4550" y="1795"/>
                  </a:lnTo>
                  <a:lnTo>
                    <a:pt x="4551" y="1795"/>
                  </a:lnTo>
                  <a:lnTo>
                    <a:pt x="4552" y="1795"/>
                  </a:lnTo>
                  <a:lnTo>
                    <a:pt x="4553" y="1795"/>
                  </a:lnTo>
                  <a:lnTo>
                    <a:pt x="4554" y="1795"/>
                  </a:lnTo>
                  <a:lnTo>
                    <a:pt x="4555" y="1795"/>
                  </a:lnTo>
                  <a:lnTo>
                    <a:pt x="4556" y="1795"/>
                  </a:lnTo>
                  <a:lnTo>
                    <a:pt x="4557" y="1795"/>
                  </a:lnTo>
                  <a:lnTo>
                    <a:pt x="4558" y="1795"/>
                  </a:lnTo>
                  <a:lnTo>
                    <a:pt x="4559" y="1795"/>
                  </a:lnTo>
                  <a:lnTo>
                    <a:pt x="4560" y="1795"/>
                  </a:lnTo>
                  <a:lnTo>
                    <a:pt x="4561" y="1795"/>
                  </a:lnTo>
                  <a:lnTo>
                    <a:pt x="4562" y="1795"/>
                  </a:lnTo>
                  <a:lnTo>
                    <a:pt x="4564" y="1795"/>
                  </a:lnTo>
                  <a:lnTo>
                    <a:pt x="4565" y="1795"/>
                  </a:lnTo>
                  <a:lnTo>
                    <a:pt x="4566" y="1795"/>
                  </a:lnTo>
                  <a:lnTo>
                    <a:pt x="4567" y="1795"/>
                  </a:lnTo>
                  <a:lnTo>
                    <a:pt x="4568" y="1795"/>
                  </a:lnTo>
                  <a:lnTo>
                    <a:pt x="4569" y="1795"/>
                  </a:lnTo>
                  <a:lnTo>
                    <a:pt x="4570" y="1795"/>
                  </a:lnTo>
                  <a:lnTo>
                    <a:pt x="4571" y="1795"/>
                  </a:lnTo>
                  <a:lnTo>
                    <a:pt x="4572" y="1795"/>
                  </a:lnTo>
                  <a:lnTo>
                    <a:pt x="4573" y="1795"/>
                  </a:lnTo>
                  <a:lnTo>
                    <a:pt x="4574" y="1795"/>
                  </a:lnTo>
                  <a:lnTo>
                    <a:pt x="4575" y="1795"/>
                  </a:lnTo>
                  <a:lnTo>
                    <a:pt x="4577" y="1795"/>
                  </a:lnTo>
                  <a:lnTo>
                    <a:pt x="4578" y="1795"/>
                  </a:lnTo>
                  <a:lnTo>
                    <a:pt x="4579" y="1795"/>
                  </a:lnTo>
                  <a:lnTo>
                    <a:pt x="4580" y="1795"/>
                  </a:lnTo>
                  <a:lnTo>
                    <a:pt x="4581" y="1794"/>
                  </a:lnTo>
                  <a:lnTo>
                    <a:pt x="4582" y="1794"/>
                  </a:lnTo>
                  <a:lnTo>
                    <a:pt x="4583" y="1794"/>
                  </a:lnTo>
                  <a:lnTo>
                    <a:pt x="4584" y="1794"/>
                  </a:lnTo>
                  <a:lnTo>
                    <a:pt x="4585" y="1794"/>
                  </a:lnTo>
                  <a:lnTo>
                    <a:pt x="4586" y="1794"/>
                  </a:lnTo>
                  <a:lnTo>
                    <a:pt x="4587" y="1794"/>
                  </a:lnTo>
                  <a:lnTo>
                    <a:pt x="4588" y="1794"/>
                  </a:lnTo>
                  <a:lnTo>
                    <a:pt x="4590" y="1794"/>
                  </a:lnTo>
                  <a:lnTo>
                    <a:pt x="4591" y="1794"/>
                  </a:lnTo>
                  <a:lnTo>
                    <a:pt x="4592" y="1794"/>
                  </a:lnTo>
                  <a:lnTo>
                    <a:pt x="4593" y="1794"/>
                  </a:lnTo>
                  <a:lnTo>
                    <a:pt x="4594" y="1794"/>
                  </a:lnTo>
                  <a:lnTo>
                    <a:pt x="4595" y="1794"/>
                  </a:lnTo>
                  <a:lnTo>
                    <a:pt x="4596" y="1794"/>
                  </a:lnTo>
                  <a:lnTo>
                    <a:pt x="4597" y="1794"/>
                  </a:lnTo>
                  <a:lnTo>
                    <a:pt x="4598" y="1794"/>
                  </a:lnTo>
                  <a:lnTo>
                    <a:pt x="4599" y="1794"/>
                  </a:lnTo>
                  <a:lnTo>
                    <a:pt x="4600" y="1794"/>
                  </a:lnTo>
                  <a:lnTo>
                    <a:pt x="4601" y="1794"/>
                  </a:lnTo>
                  <a:lnTo>
                    <a:pt x="4602" y="1794"/>
                  </a:lnTo>
                  <a:lnTo>
                    <a:pt x="4603" y="1794"/>
                  </a:lnTo>
                  <a:lnTo>
                    <a:pt x="4604" y="1794"/>
                  </a:lnTo>
                  <a:lnTo>
                    <a:pt x="4606" y="1794"/>
                  </a:lnTo>
                  <a:lnTo>
                    <a:pt x="4607" y="1794"/>
                  </a:lnTo>
                  <a:lnTo>
                    <a:pt x="4608" y="1794"/>
                  </a:lnTo>
                  <a:lnTo>
                    <a:pt x="4609" y="1794"/>
                  </a:lnTo>
                  <a:lnTo>
                    <a:pt x="4610" y="1794"/>
                  </a:lnTo>
                  <a:lnTo>
                    <a:pt x="4611" y="1794"/>
                  </a:lnTo>
                  <a:lnTo>
                    <a:pt x="4612" y="1794"/>
                  </a:lnTo>
                  <a:lnTo>
                    <a:pt x="4613" y="1794"/>
                  </a:lnTo>
                  <a:lnTo>
                    <a:pt x="4614" y="1794"/>
                  </a:lnTo>
                  <a:lnTo>
                    <a:pt x="4615" y="1794"/>
                  </a:lnTo>
                  <a:lnTo>
                    <a:pt x="4616" y="1794"/>
                  </a:lnTo>
                  <a:lnTo>
                    <a:pt x="4617" y="1794"/>
                  </a:lnTo>
                  <a:lnTo>
                    <a:pt x="4618" y="1793"/>
                  </a:lnTo>
                  <a:lnTo>
                    <a:pt x="4619" y="1793"/>
                  </a:lnTo>
                  <a:lnTo>
                    <a:pt x="4620" y="1793"/>
                  </a:lnTo>
                  <a:lnTo>
                    <a:pt x="4621" y="1793"/>
                  </a:lnTo>
                  <a:lnTo>
                    <a:pt x="4622" y="1793"/>
                  </a:lnTo>
                  <a:lnTo>
                    <a:pt x="4623" y="1793"/>
                  </a:lnTo>
                  <a:lnTo>
                    <a:pt x="4625" y="1793"/>
                  </a:lnTo>
                  <a:lnTo>
                    <a:pt x="4626" y="1793"/>
                  </a:lnTo>
                  <a:lnTo>
                    <a:pt x="4627" y="1793"/>
                  </a:lnTo>
                  <a:lnTo>
                    <a:pt x="4628" y="1793"/>
                  </a:lnTo>
                  <a:lnTo>
                    <a:pt x="4629" y="1793"/>
                  </a:lnTo>
                  <a:lnTo>
                    <a:pt x="4630" y="1793"/>
                  </a:lnTo>
                  <a:lnTo>
                    <a:pt x="4631" y="1793"/>
                  </a:lnTo>
                  <a:lnTo>
                    <a:pt x="4632" y="1793"/>
                  </a:lnTo>
                  <a:lnTo>
                    <a:pt x="4633" y="1793"/>
                  </a:lnTo>
                  <a:lnTo>
                    <a:pt x="4634" y="1793"/>
                  </a:lnTo>
                  <a:lnTo>
                    <a:pt x="4635" y="1793"/>
                  </a:lnTo>
                  <a:lnTo>
                    <a:pt x="4636" y="1793"/>
                  </a:lnTo>
                  <a:lnTo>
                    <a:pt x="4637" y="1793"/>
                  </a:lnTo>
                  <a:lnTo>
                    <a:pt x="4638" y="1793"/>
                  </a:lnTo>
                  <a:lnTo>
                    <a:pt x="4639" y="1793"/>
                  </a:lnTo>
                  <a:lnTo>
                    <a:pt x="4640" y="1793"/>
                  </a:lnTo>
                  <a:lnTo>
                    <a:pt x="4642" y="1793"/>
                  </a:lnTo>
                  <a:lnTo>
                    <a:pt x="4643" y="1793"/>
                  </a:lnTo>
                  <a:lnTo>
                    <a:pt x="4644" y="1793"/>
                  </a:lnTo>
                  <a:lnTo>
                    <a:pt x="4645" y="1793"/>
                  </a:lnTo>
                  <a:lnTo>
                    <a:pt x="4646" y="1793"/>
                  </a:lnTo>
                  <a:lnTo>
                    <a:pt x="4647" y="1793"/>
                  </a:lnTo>
                  <a:lnTo>
                    <a:pt x="4648" y="1793"/>
                  </a:lnTo>
                  <a:lnTo>
                    <a:pt x="4649" y="1793"/>
                  </a:lnTo>
                  <a:lnTo>
                    <a:pt x="4650" y="1793"/>
                  </a:lnTo>
                  <a:lnTo>
                    <a:pt x="4651" y="1793"/>
                  </a:lnTo>
                  <a:lnTo>
                    <a:pt x="4652" y="1793"/>
                  </a:lnTo>
                  <a:lnTo>
                    <a:pt x="4653" y="1793"/>
                  </a:lnTo>
                  <a:lnTo>
                    <a:pt x="4655" y="1793"/>
                  </a:lnTo>
                  <a:lnTo>
                    <a:pt x="4656" y="1792"/>
                  </a:lnTo>
                  <a:lnTo>
                    <a:pt x="4657" y="1792"/>
                  </a:lnTo>
                  <a:lnTo>
                    <a:pt x="4658" y="1792"/>
                  </a:lnTo>
                  <a:lnTo>
                    <a:pt x="4659" y="1792"/>
                  </a:lnTo>
                  <a:lnTo>
                    <a:pt x="4660" y="1792"/>
                  </a:lnTo>
                  <a:lnTo>
                    <a:pt x="4661" y="1792"/>
                  </a:lnTo>
                  <a:lnTo>
                    <a:pt x="4662" y="1792"/>
                  </a:lnTo>
                  <a:lnTo>
                    <a:pt x="4663" y="1792"/>
                  </a:lnTo>
                  <a:lnTo>
                    <a:pt x="4664" y="1792"/>
                  </a:lnTo>
                  <a:lnTo>
                    <a:pt x="4665" y="1792"/>
                  </a:lnTo>
                  <a:lnTo>
                    <a:pt x="4667" y="1792"/>
                  </a:lnTo>
                  <a:lnTo>
                    <a:pt x="4668" y="1792"/>
                  </a:lnTo>
                  <a:lnTo>
                    <a:pt x="4669" y="1792"/>
                  </a:lnTo>
                  <a:lnTo>
                    <a:pt x="4670" y="1792"/>
                  </a:lnTo>
                  <a:lnTo>
                    <a:pt x="4671" y="1792"/>
                  </a:lnTo>
                  <a:lnTo>
                    <a:pt x="4672" y="1792"/>
                  </a:lnTo>
                  <a:lnTo>
                    <a:pt x="4673" y="1792"/>
                  </a:lnTo>
                  <a:lnTo>
                    <a:pt x="4674" y="1792"/>
                  </a:lnTo>
                  <a:lnTo>
                    <a:pt x="4675" y="1792"/>
                  </a:lnTo>
                  <a:lnTo>
                    <a:pt x="4676" y="1792"/>
                  </a:lnTo>
                  <a:lnTo>
                    <a:pt x="4677" y="1792"/>
                  </a:lnTo>
                  <a:lnTo>
                    <a:pt x="4678" y="1792"/>
                  </a:lnTo>
                  <a:lnTo>
                    <a:pt x="4679" y="1792"/>
                  </a:lnTo>
                  <a:lnTo>
                    <a:pt x="4680" y="1792"/>
                  </a:lnTo>
                  <a:lnTo>
                    <a:pt x="4681" y="1792"/>
                  </a:lnTo>
                  <a:lnTo>
                    <a:pt x="4683" y="1792"/>
                  </a:lnTo>
                  <a:lnTo>
                    <a:pt x="4684" y="1792"/>
                  </a:lnTo>
                  <a:lnTo>
                    <a:pt x="4685" y="1792"/>
                  </a:lnTo>
                  <a:lnTo>
                    <a:pt x="4686" y="1792"/>
                  </a:lnTo>
                  <a:lnTo>
                    <a:pt x="4687" y="1792"/>
                  </a:lnTo>
                  <a:lnTo>
                    <a:pt x="4688" y="1792"/>
                  </a:lnTo>
                  <a:lnTo>
                    <a:pt x="4689" y="1792"/>
                  </a:lnTo>
                  <a:lnTo>
                    <a:pt x="4690" y="1792"/>
                  </a:lnTo>
                  <a:lnTo>
                    <a:pt x="4691" y="1792"/>
                  </a:lnTo>
                  <a:lnTo>
                    <a:pt x="4692" y="1792"/>
                  </a:lnTo>
                  <a:lnTo>
                    <a:pt x="4693" y="1792"/>
                  </a:lnTo>
                  <a:lnTo>
                    <a:pt x="4694" y="1792"/>
                  </a:lnTo>
                  <a:lnTo>
                    <a:pt x="4695" y="1792"/>
                  </a:lnTo>
                  <a:lnTo>
                    <a:pt x="4696" y="1792"/>
                  </a:lnTo>
                  <a:lnTo>
                    <a:pt x="4697" y="1792"/>
                  </a:lnTo>
                  <a:lnTo>
                    <a:pt x="4699" y="1792"/>
                  </a:lnTo>
                  <a:lnTo>
                    <a:pt x="4700" y="1792"/>
                  </a:lnTo>
                  <a:lnTo>
                    <a:pt x="4701" y="1792"/>
                  </a:lnTo>
                  <a:lnTo>
                    <a:pt x="4702" y="1792"/>
                  </a:lnTo>
                  <a:lnTo>
                    <a:pt x="4703" y="1792"/>
                  </a:lnTo>
                  <a:lnTo>
                    <a:pt x="4704" y="1792"/>
                  </a:lnTo>
                  <a:lnTo>
                    <a:pt x="4705" y="1792"/>
                  </a:lnTo>
                  <a:lnTo>
                    <a:pt x="4706" y="1791"/>
                  </a:lnTo>
                  <a:lnTo>
                    <a:pt x="4707" y="1791"/>
                  </a:lnTo>
                  <a:lnTo>
                    <a:pt x="4708" y="1791"/>
                  </a:lnTo>
                  <a:lnTo>
                    <a:pt x="4709" y="1791"/>
                  </a:lnTo>
                  <a:lnTo>
                    <a:pt x="4710" y="1791"/>
                  </a:lnTo>
                  <a:lnTo>
                    <a:pt x="4712" y="1791"/>
                  </a:lnTo>
                  <a:lnTo>
                    <a:pt x="4713" y="1791"/>
                  </a:lnTo>
                  <a:lnTo>
                    <a:pt x="4714" y="1791"/>
                  </a:lnTo>
                  <a:lnTo>
                    <a:pt x="4715" y="1791"/>
                  </a:lnTo>
                  <a:lnTo>
                    <a:pt x="4716" y="1791"/>
                  </a:lnTo>
                  <a:lnTo>
                    <a:pt x="4717" y="1791"/>
                  </a:lnTo>
                  <a:lnTo>
                    <a:pt x="4718" y="1791"/>
                  </a:lnTo>
                  <a:lnTo>
                    <a:pt x="4719" y="1791"/>
                  </a:lnTo>
                  <a:lnTo>
                    <a:pt x="4720" y="1791"/>
                  </a:lnTo>
                  <a:lnTo>
                    <a:pt x="4721" y="1791"/>
                  </a:lnTo>
                  <a:lnTo>
                    <a:pt x="4722" y="1791"/>
                  </a:lnTo>
                  <a:lnTo>
                    <a:pt x="4724" y="1791"/>
                  </a:lnTo>
                  <a:lnTo>
                    <a:pt x="4725" y="1791"/>
                  </a:lnTo>
                  <a:lnTo>
                    <a:pt x="4726" y="1791"/>
                  </a:lnTo>
                  <a:lnTo>
                    <a:pt x="4727" y="1791"/>
                  </a:lnTo>
                  <a:lnTo>
                    <a:pt x="4728" y="1791"/>
                  </a:lnTo>
                  <a:lnTo>
                    <a:pt x="4729" y="1791"/>
                  </a:lnTo>
                  <a:lnTo>
                    <a:pt x="4730" y="1791"/>
                  </a:lnTo>
                  <a:lnTo>
                    <a:pt x="4731" y="1791"/>
                  </a:lnTo>
                  <a:lnTo>
                    <a:pt x="4732" y="1791"/>
                  </a:lnTo>
                  <a:lnTo>
                    <a:pt x="4733" y="1791"/>
                  </a:lnTo>
                  <a:lnTo>
                    <a:pt x="4734" y="1791"/>
                  </a:lnTo>
                  <a:lnTo>
                    <a:pt x="4735" y="1791"/>
                  </a:lnTo>
                  <a:lnTo>
                    <a:pt x="4736" y="1791"/>
                  </a:lnTo>
                  <a:lnTo>
                    <a:pt x="4737" y="1791"/>
                  </a:lnTo>
                  <a:lnTo>
                    <a:pt x="4739" y="1791"/>
                  </a:lnTo>
                  <a:lnTo>
                    <a:pt x="4740" y="1791"/>
                  </a:lnTo>
                  <a:lnTo>
                    <a:pt x="4741" y="1791"/>
                  </a:lnTo>
                  <a:lnTo>
                    <a:pt x="4742" y="1791"/>
                  </a:lnTo>
                  <a:lnTo>
                    <a:pt x="4743" y="1791"/>
                  </a:lnTo>
                  <a:lnTo>
                    <a:pt x="4744" y="1791"/>
                  </a:lnTo>
                  <a:lnTo>
                    <a:pt x="4745" y="1790"/>
                  </a:lnTo>
                  <a:lnTo>
                    <a:pt x="4746" y="1790"/>
                  </a:lnTo>
                  <a:lnTo>
                    <a:pt x="4747" y="1790"/>
                  </a:lnTo>
                  <a:lnTo>
                    <a:pt x="4748" y="1790"/>
                  </a:lnTo>
                  <a:lnTo>
                    <a:pt x="4749" y="1790"/>
                  </a:lnTo>
                  <a:lnTo>
                    <a:pt x="4750" y="1790"/>
                  </a:lnTo>
                  <a:lnTo>
                    <a:pt x="4751" y="1790"/>
                  </a:lnTo>
                  <a:lnTo>
                    <a:pt x="4752" y="1790"/>
                  </a:lnTo>
                  <a:lnTo>
                    <a:pt x="4753" y="1790"/>
                  </a:lnTo>
                  <a:lnTo>
                    <a:pt x="4755" y="1790"/>
                  </a:lnTo>
                  <a:lnTo>
                    <a:pt x="4756" y="1790"/>
                  </a:lnTo>
                  <a:lnTo>
                    <a:pt x="4757" y="1790"/>
                  </a:lnTo>
                  <a:lnTo>
                    <a:pt x="4758" y="1790"/>
                  </a:lnTo>
                  <a:lnTo>
                    <a:pt x="4759" y="1790"/>
                  </a:lnTo>
                  <a:lnTo>
                    <a:pt x="4760" y="1790"/>
                  </a:lnTo>
                  <a:lnTo>
                    <a:pt x="4761" y="1790"/>
                  </a:lnTo>
                  <a:lnTo>
                    <a:pt x="4762" y="1790"/>
                  </a:lnTo>
                  <a:lnTo>
                    <a:pt x="4763" y="1790"/>
                  </a:lnTo>
                  <a:lnTo>
                    <a:pt x="4764" y="1790"/>
                  </a:lnTo>
                  <a:lnTo>
                    <a:pt x="4765" y="1790"/>
                  </a:lnTo>
                  <a:lnTo>
                    <a:pt x="4767" y="1790"/>
                  </a:lnTo>
                  <a:lnTo>
                    <a:pt x="4768" y="1790"/>
                  </a:lnTo>
                  <a:lnTo>
                    <a:pt x="4769" y="1790"/>
                  </a:lnTo>
                  <a:lnTo>
                    <a:pt x="4770" y="1790"/>
                  </a:lnTo>
                  <a:lnTo>
                    <a:pt x="4771" y="1790"/>
                  </a:lnTo>
                  <a:lnTo>
                    <a:pt x="4772" y="1790"/>
                  </a:lnTo>
                  <a:lnTo>
                    <a:pt x="4773" y="1790"/>
                  </a:lnTo>
                  <a:lnTo>
                    <a:pt x="4774" y="1790"/>
                  </a:lnTo>
                  <a:lnTo>
                    <a:pt x="4775" y="1790"/>
                  </a:lnTo>
                  <a:lnTo>
                    <a:pt x="4776" y="1790"/>
                  </a:lnTo>
                  <a:lnTo>
                    <a:pt x="4778" y="1790"/>
                  </a:lnTo>
                  <a:lnTo>
                    <a:pt x="4779" y="1790"/>
                  </a:lnTo>
                  <a:lnTo>
                    <a:pt x="4780" y="1790"/>
                  </a:lnTo>
                  <a:lnTo>
                    <a:pt x="4781" y="1790"/>
                  </a:lnTo>
                  <a:lnTo>
                    <a:pt x="4782" y="1790"/>
                  </a:lnTo>
                  <a:lnTo>
                    <a:pt x="4783" y="1790"/>
                  </a:lnTo>
                  <a:lnTo>
                    <a:pt x="4784" y="1790"/>
                  </a:lnTo>
                  <a:lnTo>
                    <a:pt x="4785" y="1790"/>
                  </a:lnTo>
                  <a:lnTo>
                    <a:pt x="4786" y="1790"/>
                  </a:lnTo>
                  <a:lnTo>
                    <a:pt x="4787" y="1790"/>
                  </a:lnTo>
                  <a:lnTo>
                    <a:pt x="4788" y="1790"/>
                  </a:lnTo>
                  <a:lnTo>
                    <a:pt x="4790" y="1790"/>
                  </a:lnTo>
                  <a:lnTo>
                    <a:pt x="4791" y="1790"/>
                  </a:lnTo>
                  <a:lnTo>
                    <a:pt x="4792" y="1790"/>
                  </a:lnTo>
                  <a:lnTo>
                    <a:pt x="4793" y="1790"/>
                  </a:lnTo>
                  <a:lnTo>
                    <a:pt x="4794" y="1790"/>
                  </a:lnTo>
                  <a:lnTo>
                    <a:pt x="4795" y="1790"/>
                  </a:lnTo>
                  <a:lnTo>
                    <a:pt x="4796" y="1790"/>
                  </a:lnTo>
                  <a:lnTo>
                    <a:pt x="4797" y="1790"/>
                  </a:lnTo>
                  <a:lnTo>
                    <a:pt x="4798" y="1790"/>
                  </a:lnTo>
                  <a:lnTo>
                    <a:pt x="4799" y="1790"/>
                  </a:lnTo>
                  <a:lnTo>
                    <a:pt x="4800" y="1790"/>
                  </a:lnTo>
                  <a:lnTo>
                    <a:pt x="4802" y="1790"/>
                  </a:lnTo>
                  <a:lnTo>
                    <a:pt x="4803" y="1790"/>
                  </a:lnTo>
                  <a:lnTo>
                    <a:pt x="4804" y="1790"/>
                  </a:lnTo>
                  <a:lnTo>
                    <a:pt x="4805" y="1790"/>
                  </a:lnTo>
                  <a:lnTo>
                    <a:pt x="4806" y="1790"/>
                  </a:lnTo>
                  <a:lnTo>
                    <a:pt x="4807" y="1790"/>
                  </a:lnTo>
                  <a:lnTo>
                    <a:pt x="4808" y="1790"/>
                  </a:lnTo>
                  <a:lnTo>
                    <a:pt x="4809" y="1790"/>
                  </a:lnTo>
                  <a:lnTo>
                    <a:pt x="4810" y="1790"/>
                  </a:lnTo>
                  <a:lnTo>
                    <a:pt x="4811" y="1790"/>
                  </a:lnTo>
                  <a:lnTo>
                    <a:pt x="4812" y="1790"/>
                  </a:lnTo>
                  <a:lnTo>
                    <a:pt x="4814" y="1790"/>
                  </a:lnTo>
                  <a:lnTo>
                    <a:pt x="4815" y="1790"/>
                  </a:lnTo>
                  <a:lnTo>
                    <a:pt x="4816" y="1790"/>
                  </a:lnTo>
                  <a:lnTo>
                    <a:pt x="4817" y="1790"/>
                  </a:lnTo>
                  <a:lnTo>
                    <a:pt x="4818" y="1790"/>
                  </a:lnTo>
                  <a:lnTo>
                    <a:pt x="4819" y="1790"/>
                  </a:lnTo>
                  <a:lnTo>
                    <a:pt x="4820" y="1790"/>
                  </a:lnTo>
                  <a:lnTo>
                    <a:pt x="4821" y="1790"/>
                  </a:lnTo>
                  <a:lnTo>
                    <a:pt x="4822" y="1790"/>
                  </a:lnTo>
                  <a:lnTo>
                    <a:pt x="4823" y="1790"/>
                  </a:lnTo>
                  <a:lnTo>
                    <a:pt x="4824" y="1790"/>
                  </a:lnTo>
                  <a:lnTo>
                    <a:pt x="4826" y="1790"/>
                  </a:lnTo>
                  <a:lnTo>
                    <a:pt x="4827" y="1790"/>
                  </a:lnTo>
                  <a:lnTo>
                    <a:pt x="4828" y="1790"/>
                  </a:lnTo>
                  <a:lnTo>
                    <a:pt x="4829" y="1790"/>
                  </a:lnTo>
                  <a:lnTo>
                    <a:pt x="4830" y="1790"/>
                  </a:lnTo>
                  <a:lnTo>
                    <a:pt x="4831" y="1790"/>
                  </a:lnTo>
                  <a:lnTo>
                    <a:pt x="4832" y="1790"/>
                  </a:lnTo>
                  <a:lnTo>
                    <a:pt x="4833" y="1790"/>
                  </a:lnTo>
                  <a:lnTo>
                    <a:pt x="4834" y="1790"/>
                  </a:lnTo>
                  <a:lnTo>
                    <a:pt x="4836" y="1790"/>
                  </a:lnTo>
                  <a:lnTo>
                    <a:pt x="4837" y="1790"/>
                  </a:lnTo>
                  <a:lnTo>
                    <a:pt x="4838" y="1789"/>
                  </a:lnTo>
                  <a:lnTo>
                    <a:pt x="4839" y="1789"/>
                  </a:lnTo>
                  <a:lnTo>
                    <a:pt x="4840" y="1789"/>
                  </a:lnTo>
                  <a:lnTo>
                    <a:pt x="4841" y="1789"/>
                  </a:lnTo>
                  <a:lnTo>
                    <a:pt x="4842" y="1789"/>
                  </a:lnTo>
                  <a:lnTo>
                    <a:pt x="4843" y="1789"/>
                  </a:lnTo>
                  <a:lnTo>
                    <a:pt x="4844" y="1789"/>
                  </a:lnTo>
                  <a:lnTo>
                    <a:pt x="4846" y="1789"/>
                  </a:lnTo>
                  <a:lnTo>
                    <a:pt x="4847" y="1789"/>
                  </a:lnTo>
                  <a:lnTo>
                    <a:pt x="4848" y="1789"/>
                  </a:lnTo>
                  <a:lnTo>
                    <a:pt x="4849" y="1789"/>
                  </a:lnTo>
                  <a:lnTo>
                    <a:pt x="4850" y="1789"/>
                  </a:lnTo>
                  <a:lnTo>
                    <a:pt x="4851" y="1789"/>
                  </a:lnTo>
                  <a:lnTo>
                    <a:pt x="4852" y="1789"/>
                  </a:lnTo>
                  <a:lnTo>
                    <a:pt x="4853" y="1789"/>
                  </a:lnTo>
                  <a:lnTo>
                    <a:pt x="4855" y="1789"/>
                  </a:lnTo>
                  <a:lnTo>
                    <a:pt x="4856" y="1789"/>
                  </a:lnTo>
                  <a:lnTo>
                    <a:pt x="4857" y="1789"/>
                  </a:lnTo>
                  <a:lnTo>
                    <a:pt x="4858" y="1789"/>
                  </a:lnTo>
                  <a:lnTo>
                    <a:pt x="4859" y="1789"/>
                  </a:lnTo>
                  <a:lnTo>
                    <a:pt x="4860" y="1789"/>
                  </a:lnTo>
                  <a:lnTo>
                    <a:pt x="4861" y="1789"/>
                  </a:lnTo>
                  <a:lnTo>
                    <a:pt x="4862" y="1789"/>
                  </a:lnTo>
                  <a:lnTo>
                    <a:pt x="4864" y="1789"/>
                  </a:lnTo>
                  <a:lnTo>
                    <a:pt x="4865" y="1789"/>
                  </a:lnTo>
                  <a:lnTo>
                    <a:pt x="4866" y="1789"/>
                  </a:lnTo>
                  <a:lnTo>
                    <a:pt x="4867" y="1789"/>
                  </a:lnTo>
                  <a:lnTo>
                    <a:pt x="4868" y="1789"/>
                  </a:lnTo>
                  <a:lnTo>
                    <a:pt x="4869" y="1789"/>
                  </a:lnTo>
                  <a:lnTo>
                    <a:pt x="4870" y="1789"/>
                  </a:lnTo>
                  <a:lnTo>
                    <a:pt x="4871" y="1789"/>
                  </a:lnTo>
                  <a:lnTo>
                    <a:pt x="4872" y="1789"/>
                  </a:lnTo>
                  <a:lnTo>
                    <a:pt x="4873" y="1789"/>
                  </a:lnTo>
                  <a:lnTo>
                    <a:pt x="4875" y="1789"/>
                  </a:lnTo>
                  <a:lnTo>
                    <a:pt x="4876" y="1789"/>
                  </a:lnTo>
                  <a:lnTo>
                    <a:pt x="4877" y="1789"/>
                  </a:lnTo>
                  <a:lnTo>
                    <a:pt x="4878" y="1789"/>
                  </a:lnTo>
                  <a:lnTo>
                    <a:pt x="4879" y="1789"/>
                  </a:lnTo>
                  <a:lnTo>
                    <a:pt x="4880" y="1789"/>
                  </a:lnTo>
                  <a:lnTo>
                    <a:pt x="4881" y="1789"/>
                  </a:lnTo>
                  <a:lnTo>
                    <a:pt x="4882" y="1789"/>
                  </a:lnTo>
                  <a:lnTo>
                    <a:pt x="4883" y="1789"/>
                  </a:lnTo>
                  <a:lnTo>
                    <a:pt x="4884" y="1789"/>
                  </a:lnTo>
                  <a:lnTo>
                    <a:pt x="4885" y="1789"/>
                  </a:lnTo>
                  <a:lnTo>
                    <a:pt x="4887" y="1789"/>
                  </a:lnTo>
                  <a:lnTo>
                    <a:pt x="4888" y="1789"/>
                  </a:lnTo>
                  <a:lnTo>
                    <a:pt x="4889" y="1789"/>
                  </a:lnTo>
                  <a:lnTo>
                    <a:pt x="4890" y="1789"/>
                  </a:lnTo>
                  <a:lnTo>
                    <a:pt x="4891" y="1789"/>
                  </a:lnTo>
                  <a:lnTo>
                    <a:pt x="4892" y="1789"/>
                  </a:lnTo>
                  <a:lnTo>
                    <a:pt x="4893" y="1789"/>
                  </a:lnTo>
                  <a:lnTo>
                    <a:pt x="4894" y="1789"/>
                  </a:lnTo>
                  <a:lnTo>
                    <a:pt x="4895" y="1789"/>
                  </a:lnTo>
                  <a:lnTo>
                    <a:pt x="4896" y="1789"/>
                  </a:lnTo>
                  <a:lnTo>
                    <a:pt x="4897" y="1789"/>
                  </a:lnTo>
                  <a:lnTo>
                    <a:pt x="4899" y="1789"/>
                  </a:lnTo>
                  <a:lnTo>
                    <a:pt x="4900" y="1789"/>
                  </a:lnTo>
                  <a:lnTo>
                    <a:pt x="4901" y="1789"/>
                  </a:lnTo>
                  <a:lnTo>
                    <a:pt x="4902" y="1789"/>
                  </a:lnTo>
                  <a:lnTo>
                    <a:pt x="4903" y="1789"/>
                  </a:lnTo>
                  <a:lnTo>
                    <a:pt x="4904" y="1789"/>
                  </a:lnTo>
                  <a:lnTo>
                    <a:pt x="4905" y="1789"/>
                  </a:lnTo>
                  <a:lnTo>
                    <a:pt x="4906" y="1789"/>
                  </a:lnTo>
                  <a:lnTo>
                    <a:pt x="4907" y="1789"/>
                  </a:lnTo>
                  <a:lnTo>
                    <a:pt x="4908" y="1789"/>
                  </a:lnTo>
                  <a:lnTo>
                    <a:pt x="4910" y="1789"/>
                  </a:lnTo>
                  <a:lnTo>
                    <a:pt x="4911" y="1789"/>
                  </a:lnTo>
                  <a:lnTo>
                    <a:pt x="4912" y="1789"/>
                  </a:lnTo>
                  <a:lnTo>
                    <a:pt x="4913" y="1789"/>
                  </a:lnTo>
                  <a:lnTo>
                    <a:pt x="4914" y="1789"/>
                  </a:lnTo>
                  <a:lnTo>
                    <a:pt x="4915" y="1789"/>
                  </a:lnTo>
                  <a:lnTo>
                    <a:pt x="4916" y="1789"/>
                  </a:lnTo>
                  <a:lnTo>
                    <a:pt x="4917" y="1789"/>
                  </a:lnTo>
                  <a:lnTo>
                    <a:pt x="4918" y="1789"/>
                  </a:lnTo>
                  <a:lnTo>
                    <a:pt x="4920" y="1789"/>
                  </a:lnTo>
                  <a:lnTo>
                    <a:pt x="4921" y="1789"/>
                  </a:lnTo>
                  <a:lnTo>
                    <a:pt x="4922" y="1789"/>
                  </a:lnTo>
                  <a:lnTo>
                    <a:pt x="4923" y="1789"/>
                  </a:lnTo>
                  <a:lnTo>
                    <a:pt x="4924" y="1789"/>
                  </a:lnTo>
                  <a:lnTo>
                    <a:pt x="4925" y="1789"/>
                  </a:lnTo>
                  <a:lnTo>
                    <a:pt x="4926" y="1789"/>
                  </a:lnTo>
                  <a:lnTo>
                    <a:pt x="4927" y="1789"/>
                  </a:lnTo>
                  <a:lnTo>
                    <a:pt x="4929" y="1788"/>
                  </a:lnTo>
                  <a:lnTo>
                    <a:pt x="4930" y="1788"/>
                  </a:lnTo>
                  <a:lnTo>
                    <a:pt x="4931" y="1788"/>
                  </a:lnTo>
                  <a:lnTo>
                    <a:pt x="4932" y="1788"/>
                  </a:lnTo>
                  <a:lnTo>
                    <a:pt x="4933" y="1788"/>
                  </a:lnTo>
                  <a:lnTo>
                    <a:pt x="4934" y="1788"/>
                  </a:lnTo>
                  <a:lnTo>
                    <a:pt x="4935" y="1788"/>
                  </a:lnTo>
                  <a:lnTo>
                    <a:pt x="4936" y="1788"/>
                  </a:lnTo>
                  <a:lnTo>
                    <a:pt x="4938" y="1788"/>
                  </a:lnTo>
                  <a:lnTo>
                    <a:pt x="4939" y="1788"/>
                  </a:lnTo>
                  <a:lnTo>
                    <a:pt x="4940" y="1788"/>
                  </a:lnTo>
                  <a:lnTo>
                    <a:pt x="4941" y="1788"/>
                  </a:lnTo>
                  <a:lnTo>
                    <a:pt x="4942" y="1788"/>
                  </a:lnTo>
                  <a:lnTo>
                    <a:pt x="4943" y="1788"/>
                  </a:lnTo>
                  <a:lnTo>
                    <a:pt x="4944" y="1788"/>
                  </a:lnTo>
                  <a:lnTo>
                    <a:pt x="4945" y="1788"/>
                  </a:lnTo>
                  <a:lnTo>
                    <a:pt x="4946" y="1788"/>
                  </a:lnTo>
                  <a:lnTo>
                    <a:pt x="4948" y="1788"/>
                  </a:lnTo>
                  <a:lnTo>
                    <a:pt x="4949" y="1788"/>
                  </a:lnTo>
                  <a:lnTo>
                    <a:pt x="4950" y="1788"/>
                  </a:lnTo>
                  <a:lnTo>
                    <a:pt x="4951" y="1788"/>
                  </a:lnTo>
                  <a:lnTo>
                    <a:pt x="4952" y="1788"/>
                  </a:lnTo>
                  <a:lnTo>
                    <a:pt x="4953" y="1788"/>
                  </a:lnTo>
                  <a:lnTo>
                    <a:pt x="4954" y="1788"/>
                  </a:lnTo>
                  <a:lnTo>
                    <a:pt x="4955" y="1788"/>
                  </a:lnTo>
                  <a:lnTo>
                    <a:pt x="4956" y="1788"/>
                  </a:lnTo>
                  <a:lnTo>
                    <a:pt x="4957" y="1788"/>
                  </a:lnTo>
                  <a:lnTo>
                    <a:pt x="4959" y="1788"/>
                  </a:lnTo>
                  <a:lnTo>
                    <a:pt x="4960" y="1788"/>
                  </a:lnTo>
                  <a:lnTo>
                    <a:pt x="4961" y="1788"/>
                  </a:lnTo>
                  <a:lnTo>
                    <a:pt x="4962" y="1788"/>
                  </a:lnTo>
                  <a:lnTo>
                    <a:pt x="4963" y="1788"/>
                  </a:lnTo>
                  <a:lnTo>
                    <a:pt x="4964" y="1788"/>
                  </a:lnTo>
                  <a:lnTo>
                    <a:pt x="4965" y="1788"/>
                  </a:lnTo>
                  <a:lnTo>
                    <a:pt x="4966" y="1788"/>
                  </a:lnTo>
                  <a:lnTo>
                    <a:pt x="4967" y="1788"/>
                  </a:lnTo>
                  <a:lnTo>
                    <a:pt x="4968" y="1788"/>
                  </a:lnTo>
                  <a:lnTo>
                    <a:pt x="4970" y="1788"/>
                  </a:lnTo>
                  <a:lnTo>
                    <a:pt x="4971" y="1788"/>
                  </a:lnTo>
                  <a:lnTo>
                    <a:pt x="4972" y="1788"/>
                  </a:lnTo>
                  <a:lnTo>
                    <a:pt x="4973" y="1788"/>
                  </a:lnTo>
                  <a:lnTo>
                    <a:pt x="4974" y="1788"/>
                  </a:lnTo>
                  <a:lnTo>
                    <a:pt x="4975" y="1788"/>
                  </a:lnTo>
                  <a:lnTo>
                    <a:pt x="4976" y="1788"/>
                  </a:lnTo>
                  <a:lnTo>
                    <a:pt x="4977" y="1788"/>
                  </a:lnTo>
                  <a:lnTo>
                    <a:pt x="4979" y="1788"/>
                  </a:lnTo>
                  <a:lnTo>
                    <a:pt x="4980" y="1788"/>
                  </a:lnTo>
                  <a:lnTo>
                    <a:pt x="4981" y="1788"/>
                  </a:lnTo>
                  <a:lnTo>
                    <a:pt x="4982" y="1788"/>
                  </a:lnTo>
                  <a:lnTo>
                    <a:pt x="4983" y="1788"/>
                  </a:lnTo>
                  <a:lnTo>
                    <a:pt x="4984" y="1787"/>
                  </a:lnTo>
                  <a:lnTo>
                    <a:pt x="4985" y="1787"/>
                  </a:lnTo>
                  <a:lnTo>
                    <a:pt x="4986" y="1787"/>
                  </a:lnTo>
                  <a:lnTo>
                    <a:pt x="4988" y="1787"/>
                  </a:lnTo>
                  <a:lnTo>
                    <a:pt x="4989" y="1787"/>
                  </a:lnTo>
                  <a:lnTo>
                    <a:pt x="4990" y="1787"/>
                  </a:lnTo>
                  <a:lnTo>
                    <a:pt x="4991" y="1787"/>
                  </a:lnTo>
                  <a:lnTo>
                    <a:pt x="4992" y="1787"/>
                  </a:lnTo>
                  <a:lnTo>
                    <a:pt x="4993" y="1787"/>
                  </a:lnTo>
                  <a:lnTo>
                    <a:pt x="4994" y="1787"/>
                  </a:lnTo>
                  <a:lnTo>
                    <a:pt x="4995" y="1787"/>
                  </a:lnTo>
                  <a:lnTo>
                    <a:pt x="4997" y="1787"/>
                  </a:lnTo>
                  <a:lnTo>
                    <a:pt x="4998" y="1787"/>
                  </a:lnTo>
                  <a:lnTo>
                    <a:pt x="4999" y="1787"/>
                  </a:lnTo>
                </a:path>
              </a:pathLst>
            </a:custGeom>
            <a:noFill/>
            <a:ln w="206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xmlns="" id="{1BA91B0F-4A73-490F-8D10-7E0A6C10B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0936" y="4842694"/>
              <a:ext cx="1588" cy="1587"/>
            </a:xfrm>
            <a:prstGeom prst="line">
              <a:avLst/>
            </a:prstGeom>
            <a:noFill/>
            <a:ln w="206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7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EXAFS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scattering phenomena</a:t>
            </a:r>
            <a:endParaRPr lang="cs-CZ" dirty="0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238383" y="2157707"/>
            <a:ext cx="4925905" cy="4439645"/>
            <a:chOff x="1152" y="545"/>
            <a:chExt cx="4193" cy="3855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621" y="2271"/>
              <a:ext cx="1387" cy="1447"/>
              <a:chOff x="1589" y="3454"/>
              <a:chExt cx="1387" cy="1447"/>
            </a:xfrm>
          </p:grpSpPr>
          <p:sp>
            <p:nvSpPr>
              <p:cNvPr id="34" name="Oval 6"/>
              <p:cNvSpPr>
                <a:spLocks noChangeArrowheads="1"/>
              </p:cNvSpPr>
              <p:nvPr/>
            </p:nvSpPr>
            <p:spPr bwMode="auto">
              <a:xfrm>
                <a:off x="1818" y="3687"/>
                <a:ext cx="939" cy="992"/>
              </a:xfrm>
              <a:prstGeom prst="ellipse">
                <a:avLst/>
              </a:prstGeom>
              <a:noFill/>
              <a:ln w="25400">
                <a:solidFill>
                  <a:srgbClr val="00CC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1997" y="3893"/>
                <a:ext cx="571" cy="579"/>
              </a:xfrm>
              <a:prstGeom prst="ellipse">
                <a:avLst/>
              </a:prstGeom>
              <a:noFill/>
              <a:ln w="25400">
                <a:solidFill>
                  <a:srgbClr val="00CC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1589" y="3454"/>
                <a:ext cx="1387" cy="1447"/>
              </a:xfrm>
              <a:prstGeom prst="ellipse">
                <a:avLst/>
              </a:prstGeom>
              <a:noFill/>
              <a:ln w="25400">
                <a:solidFill>
                  <a:srgbClr val="00CC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653" y="2273"/>
              <a:ext cx="1629" cy="1680"/>
            </a:xfrm>
            <a:custGeom>
              <a:avLst/>
              <a:gdLst>
                <a:gd name="T0" fmla="*/ 0 w 1629"/>
                <a:gd name="T1" fmla="*/ 1078 h 1680"/>
                <a:gd name="T2" fmla="*/ 827 w 1629"/>
                <a:gd name="T3" fmla="*/ 912 h 1680"/>
                <a:gd name="T4" fmla="*/ 971 w 1629"/>
                <a:gd name="T5" fmla="*/ 0 h 1680"/>
                <a:gd name="T6" fmla="*/ 1629 w 1629"/>
                <a:gd name="T7" fmla="*/ 773 h 1680"/>
                <a:gd name="T8" fmla="*/ 731 w 1629"/>
                <a:gd name="T9" fmla="*/ 1680 h 1680"/>
                <a:gd name="T10" fmla="*/ 107 w 1629"/>
                <a:gd name="T11" fmla="*/ 1296 h 1680"/>
                <a:gd name="T12" fmla="*/ 0 w 1629"/>
                <a:gd name="T13" fmla="*/ 1078 h 16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9"/>
                <a:gd name="T22" fmla="*/ 0 h 1680"/>
                <a:gd name="T23" fmla="*/ 1629 w 1629"/>
                <a:gd name="T24" fmla="*/ 1680 h 16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9" h="1680">
                  <a:moveTo>
                    <a:pt x="0" y="1078"/>
                  </a:moveTo>
                  <a:lnTo>
                    <a:pt x="827" y="912"/>
                  </a:lnTo>
                  <a:lnTo>
                    <a:pt x="971" y="0"/>
                  </a:lnTo>
                  <a:lnTo>
                    <a:pt x="1629" y="773"/>
                  </a:lnTo>
                  <a:lnTo>
                    <a:pt x="731" y="1680"/>
                  </a:lnTo>
                  <a:lnTo>
                    <a:pt x="107" y="1296"/>
                  </a:lnTo>
                  <a:lnTo>
                    <a:pt x="0" y="107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80" y="1486"/>
              <a:ext cx="1387" cy="1447"/>
              <a:chOff x="1548" y="2669"/>
              <a:chExt cx="1387" cy="1447"/>
            </a:xfrm>
          </p:grpSpPr>
          <p:sp>
            <p:nvSpPr>
              <p:cNvPr id="31" name="Oval 11"/>
              <p:cNvSpPr>
                <a:spLocks noChangeArrowheads="1"/>
              </p:cNvSpPr>
              <p:nvPr/>
            </p:nvSpPr>
            <p:spPr bwMode="auto">
              <a:xfrm>
                <a:off x="1777" y="2902"/>
                <a:ext cx="939" cy="99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12"/>
              <p:cNvSpPr>
                <a:spLocks noChangeArrowheads="1"/>
              </p:cNvSpPr>
              <p:nvPr/>
            </p:nvSpPr>
            <p:spPr bwMode="auto">
              <a:xfrm>
                <a:off x="1956" y="3108"/>
                <a:ext cx="571" cy="57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>
                <a:off x="1548" y="2669"/>
                <a:ext cx="1387" cy="1447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712" y="1409"/>
              <a:ext cx="1488" cy="1536"/>
            </a:xfrm>
            <a:custGeom>
              <a:avLst/>
              <a:gdLst>
                <a:gd name="T0" fmla="*/ 48 w 1488"/>
                <a:gd name="T1" fmla="*/ 240 h 1536"/>
                <a:gd name="T2" fmla="*/ 768 w 1488"/>
                <a:gd name="T3" fmla="*/ 672 h 1536"/>
                <a:gd name="T4" fmla="*/ 912 w 1488"/>
                <a:gd name="T5" fmla="*/ 1536 h 1536"/>
                <a:gd name="T6" fmla="*/ 1488 w 1488"/>
                <a:gd name="T7" fmla="*/ 816 h 1536"/>
                <a:gd name="T8" fmla="*/ 1056 w 1488"/>
                <a:gd name="T9" fmla="*/ 192 h 1536"/>
                <a:gd name="T10" fmla="*/ 624 w 1488"/>
                <a:gd name="T11" fmla="*/ 0 h 1536"/>
                <a:gd name="T12" fmla="*/ 0 w 1488"/>
                <a:gd name="T13" fmla="*/ 240 h 1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8"/>
                <a:gd name="T22" fmla="*/ 0 h 1536"/>
                <a:gd name="T23" fmla="*/ 1488 w 1488"/>
                <a:gd name="T24" fmla="*/ 1536 h 1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8" h="1536">
                  <a:moveTo>
                    <a:pt x="48" y="240"/>
                  </a:moveTo>
                  <a:lnTo>
                    <a:pt x="768" y="672"/>
                  </a:lnTo>
                  <a:lnTo>
                    <a:pt x="912" y="1536"/>
                  </a:lnTo>
                  <a:lnTo>
                    <a:pt x="1488" y="816"/>
                  </a:lnTo>
                  <a:lnTo>
                    <a:pt x="1056" y="192"/>
                  </a:lnTo>
                  <a:lnTo>
                    <a:pt x="624" y="0"/>
                  </a:lnTo>
                  <a:lnTo>
                    <a:pt x="0" y="24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1152" y="989"/>
              <a:ext cx="2978" cy="3060"/>
              <a:chOff x="120" y="2172"/>
              <a:chExt cx="2978" cy="3060"/>
            </a:xfrm>
          </p:grpSpPr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1165" y="3190"/>
                <a:ext cx="939" cy="99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1344" y="3397"/>
                <a:ext cx="571" cy="57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18"/>
              <p:cNvSpPr>
                <a:spLocks noChangeArrowheads="1"/>
              </p:cNvSpPr>
              <p:nvPr/>
            </p:nvSpPr>
            <p:spPr bwMode="auto">
              <a:xfrm>
                <a:off x="936" y="2958"/>
                <a:ext cx="1387" cy="144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19"/>
              <p:cNvSpPr>
                <a:spLocks noChangeArrowheads="1"/>
              </p:cNvSpPr>
              <p:nvPr/>
            </p:nvSpPr>
            <p:spPr bwMode="auto">
              <a:xfrm>
                <a:off x="691" y="2710"/>
                <a:ext cx="1877" cy="194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>
                <a:off x="406" y="2420"/>
                <a:ext cx="2447" cy="25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>
                <a:off x="120" y="2172"/>
                <a:ext cx="2978" cy="306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Oval 22"/>
            <p:cNvSpPr>
              <a:spLocks noChangeArrowheads="1"/>
            </p:cNvSpPr>
            <p:nvPr/>
          </p:nvSpPr>
          <p:spPr bwMode="auto">
            <a:xfrm>
              <a:off x="2451" y="2313"/>
              <a:ext cx="408" cy="3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37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3"/>
            <p:cNvSpPr>
              <a:spLocks noChangeArrowheads="1"/>
            </p:cNvSpPr>
            <p:nvPr/>
          </p:nvSpPr>
          <p:spPr bwMode="auto">
            <a:xfrm>
              <a:off x="3063" y="2023"/>
              <a:ext cx="408" cy="3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3104" y="2809"/>
              <a:ext cx="407" cy="3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3768" y="3569"/>
              <a:ext cx="1577" cy="831"/>
              <a:chOff x="2736" y="4752"/>
              <a:chExt cx="1577" cy="831"/>
            </a:xfrm>
          </p:grpSpPr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2736" y="4873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2966" y="4752"/>
                <a:ext cx="1347" cy="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Scattering from </a:t>
                </a:r>
                <a:r>
                  <a:rPr lang="en-US" dirty="0" err="1"/>
                  <a:t>Ti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Back-scattering</a:t>
                </a:r>
              </a:p>
              <a:p>
                <a:r>
                  <a:rPr lang="en-US" dirty="0"/>
                  <a:t>from “neighbors”</a:t>
                </a:r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2736" y="5262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9"/>
              <p:cNvSpPr>
                <a:spLocks noChangeShapeType="1"/>
              </p:cNvSpPr>
              <p:nvPr/>
            </p:nvSpPr>
            <p:spPr bwMode="auto">
              <a:xfrm>
                <a:off x="2736" y="535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CC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>
                <a:off x="2736" y="531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Oval 31"/>
            <p:cNvSpPr>
              <a:spLocks noChangeArrowheads="1"/>
            </p:cNvSpPr>
            <p:nvPr/>
          </p:nvSpPr>
          <p:spPr bwMode="auto">
            <a:xfrm>
              <a:off x="3552" y="1196"/>
              <a:ext cx="408" cy="37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 flipH="1" flipV="1">
              <a:off x="1656" y="545"/>
              <a:ext cx="28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V="1">
              <a:off x="4126" y="2369"/>
              <a:ext cx="698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4"/>
            <p:cNvSpPr>
              <a:spLocks noChangeShapeType="1"/>
            </p:cNvSpPr>
            <p:nvPr/>
          </p:nvSpPr>
          <p:spPr bwMode="auto">
            <a:xfrm flipH="1">
              <a:off x="2801" y="1574"/>
              <a:ext cx="732" cy="790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5"/>
            <p:cNvSpPr>
              <a:spLocks noChangeShapeType="1"/>
            </p:cNvSpPr>
            <p:nvPr/>
          </p:nvSpPr>
          <p:spPr bwMode="auto">
            <a:xfrm flipH="1">
              <a:off x="2858" y="2291"/>
              <a:ext cx="219" cy="1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6"/>
            <p:cNvSpPr>
              <a:spLocks noChangeShapeType="1"/>
            </p:cNvSpPr>
            <p:nvPr/>
          </p:nvSpPr>
          <p:spPr bwMode="auto">
            <a:xfrm flipH="1" flipV="1">
              <a:off x="2818" y="2619"/>
              <a:ext cx="319" cy="264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23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EXAFS</a:t>
            </a:r>
            <a:endParaRPr lang="cs-CZ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5537200" y="1124198"/>
            <a:ext cx="1588" cy="2314575"/>
          </a:xfrm>
          <a:prstGeom prst="line">
            <a:avLst/>
          </a:prstGeom>
          <a:noFill/>
          <a:ln w="6350">
            <a:solidFill>
              <a:srgbClr val="D1D1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6626225" y="1124198"/>
            <a:ext cx="0" cy="2314575"/>
          </a:xfrm>
          <a:prstGeom prst="line">
            <a:avLst/>
          </a:prstGeom>
          <a:noFill/>
          <a:ln w="6350">
            <a:solidFill>
              <a:srgbClr val="D1D1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7713663" y="1124198"/>
            <a:ext cx="0" cy="2314575"/>
          </a:xfrm>
          <a:prstGeom prst="line">
            <a:avLst/>
          </a:prstGeom>
          <a:noFill/>
          <a:ln w="6350">
            <a:solidFill>
              <a:srgbClr val="D1D1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8801100" y="1124198"/>
            <a:ext cx="1588" cy="2314575"/>
          </a:xfrm>
          <a:prstGeom prst="line">
            <a:avLst/>
          </a:prstGeom>
          <a:noFill/>
          <a:ln w="6350">
            <a:solidFill>
              <a:srgbClr val="D1D1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537200" y="3192710"/>
            <a:ext cx="3263900" cy="1588"/>
          </a:xfrm>
          <a:prstGeom prst="line">
            <a:avLst/>
          </a:prstGeom>
          <a:noFill/>
          <a:ln w="6350">
            <a:solidFill>
              <a:srgbClr val="D1D1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537200" y="2713285"/>
            <a:ext cx="3263900" cy="1588"/>
          </a:xfrm>
          <a:prstGeom prst="line">
            <a:avLst/>
          </a:prstGeom>
          <a:noFill/>
          <a:ln w="6350">
            <a:solidFill>
              <a:srgbClr val="D1D1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537200" y="2235448"/>
            <a:ext cx="3263900" cy="0"/>
          </a:xfrm>
          <a:prstGeom prst="line">
            <a:avLst/>
          </a:prstGeom>
          <a:noFill/>
          <a:ln w="6350">
            <a:solidFill>
              <a:srgbClr val="D1D1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537200" y="1757610"/>
            <a:ext cx="3263900" cy="1588"/>
          </a:xfrm>
          <a:prstGeom prst="line">
            <a:avLst/>
          </a:prstGeom>
          <a:noFill/>
          <a:ln w="6350">
            <a:solidFill>
              <a:srgbClr val="D1D1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537200" y="1278185"/>
            <a:ext cx="3263900" cy="1588"/>
          </a:xfrm>
          <a:prstGeom prst="line">
            <a:avLst/>
          </a:prstGeom>
          <a:noFill/>
          <a:ln w="6350">
            <a:solidFill>
              <a:srgbClr val="D1D1D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5537200" y="1124198"/>
            <a:ext cx="3263900" cy="2314575"/>
          </a:xfrm>
          <a:custGeom>
            <a:avLst/>
            <a:gdLst>
              <a:gd name="T0" fmla="*/ 0 w 4687"/>
              <a:gd name="T1" fmla="*/ 3214 h 3214"/>
              <a:gd name="T2" fmla="*/ 4687 w 4687"/>
              <a:gd name="T3" fmla="*/ 3214 h 3214"/>
              <a:gd name="T4" fmla="*/ 4687 w 4687"/>
              <a:gd name="T5" fmla="*/ 0 h 3214"/>
              <a:gd name="T6" fmla="*/ 0 w 4687"/>
              <a:gd name="T7" fmla="*/ 0 h 3214"/>
              <a:gd name="T8" fmla="*/ 0 w 4687"/>
              <a:gd name="T9" fmla="*/ 3214 h 3214"/>
              <a:gd name="T10" fmla="*/ 0 w 4687"/>
              <a:gd name="T11" fmla="*/ 3156 h 32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87"/>
              <a:gd name="T19" fmla="*/ 0 h 3214"/>
              <a:gd name="T20" fmla="*/ 4687 w 4687"/>
              <a:gd name="T21" fmla="*/ 3214 h 32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87" h="3214">
                <a:moveTo>
                  <a:pt x="0" y="3214"/>
                </a:moveTo>
                <a:lnTo>
                  <a:pt x="4687" y="3214"/>
                </a:lnTo>
                <a:lnTo>
                  <a:pt x="4687" y="0"/>
                </a:lnTo>
                <a:lnTo>
                  <a:pt x="0" y="0"/>
                </a:lnTo>
                <a:lnTo>
                  <a:pt x="0" y="3214"/>
                </a:lnTo>
                <a:lnTo>
                  <a:pt x="0" y="315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5754688" y="3418135"/>
            <a:ext cx="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5973763" y="3418135"/>
            <a:ext cx="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189663" y="3418135"/>
            <a:ext cx="1587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6407150" y="3418135"/>
            <a:ext cx="1588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6626225" y="3395910"/>
            <a:ext cx="0" cy="428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6843713" y="3418135"/>
            <a:ext cx="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7061200" y="3418135"/>
            <a:ext cx="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7278688" y="3418135"/>
            <a:ext cx="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7496175" y="3418135"/>
            <a:ext cx="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7713663" y="3395910"/>
            <a:ext cx="0" cy="428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7931150" y="3418135"/>
            <a:ext cx="1588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8148638" y="3418135"/>
            <a:ext cx="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8366125" y="3418135"/>
            <a:ext cx="0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8583613" y="3418135"/>
            <a:ext cx="1587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V="1">
            <a:off x="8801100" y="3395910"/>
            <a:ext cx="1588" cy="428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537200" y="3383210"/>
            <a:ext cx="206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575300" y="3286373"/>
            <a:ext cx="206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5575300" y="3192710"/>
            <a:ext cx="428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5575300" y="3095873"/>
            <a:ext cx="206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5575300" y="3000623"/>
            <a:ext cx="206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5575300" y="2905373"/>
            <a:ext cx="206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5575300" y="2810123"/>
            <a:ext cx="206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5575300" y="2713285"/>
            <a:ext cx="428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5575300" y="2619623"/>
            <a:ext cx="206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5575300" y="2522785"/>
            <a:ext cx="206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5575300" y="2427535"/>
            <a:ext cx="206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5575300" y="2332285"/>
            <a:ext cx="206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5575300" y="2235448"/>
            <a:ext cx="4286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5575300" y="2140198"/>
            <a:ext cx="206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5575300" y="2043360"/>
            <a:ext cx="206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5575300" y="1949698"/>
            <a:ext cx="206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5575300" y="1852860"/>
            <a:ext cx="206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5575300" y="1757610"/>
            <a:ext cx="428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5575300" y="1660773"/>
            <a:ext cx="206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5575300" y="1567110"/>
            <a:ext cx="2063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5575300" y="1470273"/>
            <a:ext cx="206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5575300" y="1375023"/>
            <a:ext cx="206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5575300" y="1278185"/>
            <a:ext cx="428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5537200" y="1514723"/>
            <a:ext cx="3263900" cy="1516062"/>
            <a:chOff x="536" y="1126"/>
            <a:chExt cx="4687" cy="2105"/>
          </a:xfrm>
        </p:grpSpPr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536" y="1180"/>
              <a:ext cx="1984" cy="2051"/>
            </a:xfrm>
            <a:custGeom>
              <a:avLst/>
              <a:gdLst>
                <a:gd name="T0" fmla="*/ 32 w 1984"/>
                <a:gd name="T1" fmla="*/ 946 h 2051"/>
                <a:gd name="T2" fmla="*/ 78 w 1984"/>
                <a:gd name="T3" fmla="*/ 946 h 2051"/>
                <a:gd name="T4" fmla="*/ 125 w 1984"/>
                <a:gd name="T5" fmla="*/ 946 h 2051"/>
                <a:gd name="T6" fmla="*/ 171 w 1984"/>
                <a:gd name="T7" fmla="*/ 960 h 2051"/>
                <a:gd name="T8" fmla="*/ 219 w 1984"/>
                <a:gd name="T9" fmla="*/ 981 h 2051"/>
                <a:gd name="T10" fmla="*/ 266 w 1984"/>
                <a:gd name="T11" fmla="*/ 996 h 2051"/>
                <a:gd name="T12" fmla="*/ 312 w 1984"/>
                <a:gd name="T13" fmla="*/ 1008 h 2051"/>
                <a:gd name="T14" fmla="*/ 360 w 1984"/>
                <a:gd name="T15" fmla="*/ 1008 h 2051"/>
                <a:gd name="T16" fmla="*/ 405 w 1984"/>
                <a:gd name="T17" fmla="*/ 1014 h 2051"/>
                <a:gd name="T18" fmla="*/ 453 w 1984"/>
                <a:gd name="T19" fmla="*/ 1016 h 2051"/>
                <a:gd name="T20" fmla="*/ 501 w 1984"/>
                <a:gd name="T21" fmla="*/ 1020 h 2051"/>
                <a:gd name="T22" fmla="*/ 546 w 1984"/>
                <a:gd name="T23" fmla="*/ 1010 h 2051"/>
                <a:gd name="T24" fmla="*/ 594 w 1984"/>
                <a:gd name="T25" fmla="*/ 967 h 2051"/>
                <a:gd name="T26" fmla="*/ 640 w 1984"/>
                <a:gd name="T27" fmla="*/ 915 h 2051"/>
                <a:gd name="T28" fmla="*/ 687 w 1984"/>
                <a:gd name="T29" fmla="*/ 861 h 2051"/>
                <a:gd name="T30" fmla="*/ 735 w 1984"/>
                <a:gd name="T31" fmla="*/ 795 h 2051"/>
                <a:gd name="T32" fmla="*/ 781 w 1984"/>
                <a:gd name="T33" fmla="*/ 702 h 2051"/>
                <a:gd name="T34" fmla="*/ 828 w 1984"/>
                <a:gd name="T35" fmla="*/ 617 h 2051"/>
                <a:gd name="T36" fmla="*/ 874 w 1984"/>
                <a:gd name="T37" fmla="*/ 591 h 2051"/>
                <a:gd name="T38" fmla="*/ 922 w 1984"/>
                <a:gd name="T39" fmla="*/ 624 h 2051"/>
                <a:gd name="T40" fmla="*/ 969 w 1984"/>
                <a:gd name="T41" fmla="*/ 642 h 2051"/>
                <a:gd name="T42" fmla="*/ 1015 w 1984"/>
                <a:gd name="T43" fmla="*/ 770 h 2051"/>
                <a:gd name="T44" fmla="*/ 1063 w 1984"/>
                <a:gd name="T45" fmla="*/ 1049 h 2051"/>
                <a:gd name="T46" fmla="*/ 1108 w 1984"/>
                <a:gd name="T47" fmla="*/ 1320 h 2051"/>
                <a:gd name="T48" fmla="*/ 1156 w 1984"/>
                <a:gd name="T49" fmla="*/ 1562 h 2051"/>
                <a:gd name="T50" fmla="*/ 1204 w 1984"/>
                <a:gd name="T51" fmla="*/ 1725 h 2051"/>
                <a:gd name="T52" fmla="*/ 1249 w 1984"/>
                <a:gd name="T53" fmla="*/ 1754 h 2051"/>
                <a:gd name="T54" fmla="*/ 1297 w 1984"/>
                <a:gd name="T55" fmla="*/ 1646 h 2051"/>
                <a:gd name="T56" fmla="*/ 1343 w 1984"/>
                <a:gd name="T57" fmla="*/ 1431 h 2051"/>
                <a:gd name="T58" fmla="*/ 1390 w 1984"/>
                <a:gd name="T59" fmla="*/ 1150 h 2051"/>
                <a:gd name="T60" fmla="*/ 1438 w 1984"/>
                <a:gd name="T61" fmla="*/ 851 h 2051"/>
                <a:gd name="T62" fmla="*/ 1484 w 1984"/>
                <a:gd name="T63" fmla="*/ 601 h 2051"/>
                <a:gd name="T64" fmla="*/ 1531 w 1984"/>
                <a:gd name="T65" fmla="*/ 347 h 2051"/>
                <a:gd name="T66" fmla="*/ 1577 w 1984"/>
                <a:gd name="T67" fmla="*/ 134 h 2051"/>
                <a:gd name="T68" fmla="*/ 1625 w 1984"/>
                <a:gd name="T69" fmla="*/ 25 h 2051"/>
                <a:gd name="T70" fmla="*/ 1672 w 1984"/>
                <a:gd name="T71" fmla="*/ 6 h 2051"/>
                <a:gd name="T72" fmla="*/ 1718 w 1984"/>
                <a:gd name="T73" fmla="*/ 95 h 2051"/>
                <a:gd name="T74" fmla="*/ 1766 w 1984"/>
                <a:gd name="T75" fmla="*/ 349 h 2051"/>
                <a:gd name="T76" fmla="*/ 1811 w 1984"/>
                <a:gd name="T77" fmla="*/ 712 h 2051"/>
                <a:gd name="T78" fmla="*/ 1859 w 1984"/>
                <a:gd name="T79" fmla="*/ 1192 h 2051"/>
                <a:gd name="T80" fmla="*/ 1907 w 1984"/>
                <a:gd name="T81" fmla="*/ 1673 h 2051"/>
                <a:gd name="T82" fmla="*/ 1952 w 1984"/>
                <a:gd name="T83" fmla="*/ 1991 h 20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4"/>
                <a:gd name="T127" fmla="*/ 0 h 2051"/>
                <a:gd name="T128" fmla="*/ 1984 w 1984"/>
                <a:gd name="T129" fmla="*/ 2051 h 20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4" h="2051">
                  <a:moveTo>
                    <a:pt x="0" y="946"/>
                  </a:moveTo>
                  <a:lnTo>
                    <a:pt x="16" y="946"/>
                  </a:lnTo>
                  <a:lnTo>
                    <a:pt x="32" y="946"/>
                  </a:lnTo>
                  <a:lnTo>
                    <a:pt x="46" y="946"/>
                  </a:lnTo>
                  <a:lnTo>
                    <a:pt x="62" y="946"/>
                  </a:lnTo>
                  <a:lnTo>
                    <a:pt x="78" y="946"/>
                  </a:lnTo>
                  <a:lnTo>
                    <a:pt x="94" y="946"/>
                  </a:lnTo>
                  <a:lnTo>
                    <a:pt x="109" y="946"/>
                  </a:lnTo>
                  <a:lnTo>
                    <a:pt x="125" y="946"/>
                  </a:lnTo>
                  <a:lnTo>
                    <a:pt x="141" y="946"/>
                  </a:lnTo>
                  <a:lnTo>
                    <a:pt x="157" y="952"/>
                  </a:lnTo>
                  <a:lnTo>
                    <a:pt x="171" y="960"/>
                  </a:lnTo>
                  <a:lnTo>
                    <a:pt x="187" y="969"/>
                  </a:lnTo>
                  <a:lnTo>
                    <a:pt x="203" y="975"/>
                  </a:lnTo>
                  <a:lnTo>
                    <a:pt x="219" y="981"/>
                  </a:lnTo>
                  <a:lnTo>
                    <a:pt x="235" y="987"/>
                  </a:lnTo>
                  <a:lnTo>
                    <a:pt x="250" y="991"/>
                  </a:lnTo>
                  <a:lnTo>
                    <a:pt x="266" y="996"/>
                  </a:lnTo>
                  <a:lnTo>
                    <a:pt x="280" y="1000"/>
                  </a:lnTo>
                  <a:lnTo>
                    <a:pt x="296" y="1004"/>
                  </a:lnTo>
                  <a:lnTo>
                    <a:pt x="312" y="1008"/>
                  </a:lnTo>
                  <a:lnTo>
                    <a:pt x="328" y="1008"/>
                  </a:lnTo>
                  <a:lnTo>
                    <a:pt x="344" y="1008"/>
                  </a:lnTo>
                  <a:lnTo>
                    <a:pt x="360" y="1008"/>
                  </a:lnTo>
                  <a:lnTo>
                    <a:pt x="376" y="1010"/>
                  </a:lnTo>
                  <a:lnTo>
                    <a:pt x="391" y="1010"/>
                  </a:lnTo>
                  <a:lnTo>
                    <a:pt x="405" y="1014"/>
                  </a:lnTo>
                  <a:lnTo>
                    <a:pt x="421" y="1014"/>
                  </a:lnTo>
                  <a:lnTo>
                    <a:pt x="437" y="1016"/>
                  </a:lnTo>
                  <a:lnTo>
                    <a:pt x="453" y="1016"/>
                  </a:lnTo>
                  <a:lnTo>
                    <a:pt x="469" y="1018"/>
                  </a:lnTo>
                  <a:lnTo>
                    <a:pt x="485" y="1020"/>
                  </a:lnTo>
                  <a:lnTo>
                    <a:pt x="501" y="1020"/>
                  </a:lnTo>
                  <a:lnTo>
                    <a:pt x="515" y="1018"/>
                  </a:lnTo>
                  <a:lnTo>
                    <a:pt x="530" y="1014"/>
                  </a:lnTo>
                  <a:lnTo>
                    <a:pt x="546" y="1010"/>
                  </a:lnTo>
                  <a:lnTo>
                    <a:pt x="562" y="1000"/>
                  </a:lnTo>
                  <a:lnTo>
                    <a:pt x="578" y="985"/>
                  </a:lnTo>
                  <a:lnTo>
                    <a:pt x="594" y="967"/>
                  </a:lnTo>
                  <a:lnTo>
                    <a:pt x="610" y="954"/>
                  </a:lnTo>
                  <a:lnTo>
                    <a:pt x="626" y="936"/>
                  </a:lnTo>
                  <a:lnTo>
                    <a:pt x="640" y="915"/>
                  </a:lnTo>
                  <a:lnTo>
                    <a:pt x="656" y="896"/>
                  </a:lnTo>
                  <a:lnTo>
                    <a:pt x="671" y="878"/>
                  </a:lnTo>
                  <a:lnTo>
                    <a:pt x="687" y="861"/>
                  </a:lnTo>
                  <a:lnTo>
                    <a:pt x="703" y="841"/>
                  </a:lnTo>
                  <a:lnTo>
                    <a:pt x="719" y="820"/>
                  </a:lnTo>
                  <a:lnTo>
                    <a:pt x="735" y="795"/>
                  </a:lnTo>
                  <a:lnTo>
                    <a:pt x="749" y="766"/>
                  </a:lnTo>
                  <a:lnTo>
                    <a:pt x="765" y="735"/>
                  </a:lnTo>
                  <a:lnTo>
                    <a:pt x="781" y="702"/>
                  </a:lnTo>
                  <a:lnTo>
                    <a:pt x="796" y="671"/>
                  </a:lnTo>
                  <a:lnTo>
                    <a:pt x="812" y="640"/>
                  </a:lnTo>
                  <a:lnTo>
                    <a:pt x="828" y="617"/>
                  </a:lnTo>
                  <a:lnTo>
                    <a:pt x="844" y="605"/>
                  </a:lnTo>
                  <a:lnTo>
                    <a:pt x="860" y="601"/>
                  </a:lnTo>
                  <a:lnTo>
                    <a:pt x="874" y="591"/>
                  </a:lnTo>
                  <a:lnTo>
                    <a:pt x="890" y="587"/>
                  </a:lnTo>
                  <a:lnTo>
                    <a:pt x="906" y="609"/>
                  </a:lnTo>
                  <a:lnTo>
                    <a:pt x="922" y="624"/>
                  </a:lnTo>
                  <a:lnTo>
                    <a:pt x="937" y="628"/>
                  </a:lnTo>
                  <a:lnTo>
                    <a:pt x="953" y="628"/>
                  </a:lnTo>
                  <a:lnTo>
                    <a:pt x="969" y="642"/>
                  </a:lnTo>
                  <a:lnTo>
                    <a:pt x="983" y="669"/>
                  </a:lnTo>
                  <a:lnTo>
                    <a:pt x="999" y="710"/>
                  </a:lnTo>
                  <a:lnTo>
                    <a:pt x="1015" y="770"/>
                  </a:lnTo>
                  <a:lnTo>
                    <a:pt x="1031" y="845"/>
                  </a:lnTo>
                  <a:lnTo>
                    <a:pt x="1047" y="944"/>
                  </a:lnTo>
                  <a:lnTo>
                    <a:pt x="1063" y="1049"/>
                  </a:lnTo>
                  <a:lnTo>
                    <a:pt x="1078" y="1138"/>
                  </a:lnTo>
                  <a:lnTo>
                    <a:pt x="1094" y="1231"/>
                  </a:lnTo>
                  <a:lnTo>
                    <a:pt x="1108" y="1320"/>
                  </a:lnTo>
                  <a:lnTo>
                    <a:pt x="1124" y="1405"/>
                  </a:lnTo>
                  <a:lnTo>
                    <a:pt x="1140" y="1487"/>
                  </a:lnTo>
                  <a:lnTo>
                    <a:pt x="1156" y="1562"/>
                  </a:lnTo>
                  <a:lnTo>
                    <a:pt x="1172" y="1624"/>
                  </a:lnTo>
                  <a:lnTo>
                    <a:pt x="1188" y="1681"/>
                  </a:lnTo>
                  <a:lnTo>
                    <a:pt x="1204" y="1725"/>
                  </a:lnTo>
                  <a:lnTo>
                    <a:pt x="1217" y="1748"/>
                  </a:lnTo>
                  <a:lnTo>
                    <a:pt x="1233" y="1758"/>
                  </a:lnTo>
                  <a:lnTo>
                    <a:pt x="1249" y="1754"/>
                  </a:lnTo>
                  <a:lnTo>
                    <a:pt x="1265" y="1735"/>
                  </a:lnTo>
                  <a:lnTo>
                    <a:pt x="1281" y="1698"/>
                  </a:lnTo>
                  <a:lnTo>
                    <a:pt x="1297" y="1646"/>
                  </a:lnTo>
                  <a:lnTo>
                    <a:pt x="1313" y="1580"/>
                  </a:lnTo>
                  <a:lnTo>
                    <a:pt x="1329" y="1508"/>
                  </a:lnTo>
                  <a:lnTo>
                    <a:pt x="1343" y="1431"/>
                  </a:lnTo>
                  <a:lnTo>
                    <a:pt x="1358" y="1341"/>
                  </a:lnTo>
                  <a:lnTo>
                    <a:pt x="1374" y="1244"/>
                  </a:lnTo>
                  <a:lnTo>
                    <a:pt x="1390" y="1150"/>
                  </a:lnTo>
                  <a:lnTo>
                    <a:pt x="1406" y="1049"/>
                  </a:lnTo>
                  <a:lnTo>
                    <a:pt x="1422" y="950"/>
                  </a:lnTo>
                  <a:lnTo>
                    <a:pt x="1438" y="851"/>
                  </a:lnTo>
                  <a:lnTo>
                    <a:pt x="1452" y="764"/>
                  </a:lnTo>
                  <a:lnTo>
                    <a:pt x="1468" y="688"/>
                  </a:lnTo>
                  <a:lnTo>
                    <a:pt x="1484" y="601"/>
                  </a:lnTo>
                  <a:lnTo>
                    <a:pt x="1499" y="510"/>
                  </a:lnTo>
                  <a:lnTo>
                    <a:pt x="1515" y="427"/>
                  </a:lnTo>
                  <a:lnTo>
                    <a:pt x="1531" y="347"/>
                  </a:lnTo>
                  <a:lnTo>
                    <a:pt x="1547" y="277"/>
                  </a:lnTo>
                  <a:lnTo>
                    <a:pt x="1563" y="196"/>
                  </a:lnTo>
                  <a:lnTo>
                    <a:pt x="1577" y="134"/>
                  </a:lnTo>
                  <a:lnTo>
                    <a:pt x="1593" y="93"/>
                  </a:lnTo>
                  <a:lnTo>
                    <a:pt x="1609" y="60"/>
                  </a:lnTo>
                  <a:lnTo>
                    <a:pt x="1625" y="25"/>
                  </a:lnTo>
                  <a:lnTo>
                    <a:pt x="1640" y="6"/>
                  </a:lnTo>
                  <a:lnTo>
                    <a:pt x="1656" y="0"/>
                  </a:lnTo>
                  <a:lnTo>
                    <a:pt x="1672" y="6"/>
                  </a:lnTo>
                  <a:lnTo>
                    <a:pt x="1686" y="27"/>
                  </a:lnTo>
                  <a:lnTo>
                    <a:pt x="1702" y="56"/>
                  </a:lnTo>
                  <a:lnTo>
                    <a:pt x="1718" y="95"/>
                  </a:lnTo>
                  <a:lnTo>
                    <a:pt x="1734" y="171"/>
                  </a:lnTo>
                  <a:lnTo>
                    <a:pt x="1750" y="256"/>
                  </a:lnTo>
                  <a:lnTo>
                    <a:pt x="1766" y="349"/>
                  </a:lnTo>
                  <a:lnTo>
                    <a:pt x="1781" y="452"/>
                  </a:lnTo>
                  <a:lnTo>
                    <a:pt x="1797" y="566"/>
                  </a:lnTo>
                  <a:lnTo>
                    <a:pt x="1811" y="712"/>
                  </a:lnTo>
                  <a:lnTo>
                    <a:pt x="1827" y="863"/>
                  </a:lnTo>
                  <a:lnTo>
                    <a:pt x="1843" y="1029"/>
                  </a:lnTo>
                  <a:lnTo>
                    <a:pt x="1859" y="1192"/>
                  </a:lnTo>
                  <a:lnTo>
                    <a:pt x="1875" y="1370"/>
                  </a:lnTo>
                  <a:lnTo>
                    <a:pt x="1891" y="1526"/>
                  </a:lnTo>
                  <a:lnTo>
                    <a:pt x="1907" y="1673"/>
                  </a:lnTo>
                  <a:lnTo>
                    <a:pt x="1920" y="1799"/>
                  </a:lnTo>
                  <a:lnTo>
                    <a:pt x="1936" y="1903"/>
                  </a:lnTo>
                  <a:lnTo>
                    <a:pt x="1952" y="1991"/>
                  </a:lnTo>
                  <a:lnTo>
                    <a:pt x="1968" y="2039"/>
                  </a:lnTo>
                  <a:lnTo>
                    <a:pt x="1984" y="2051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520" y="1126"/>
              <a:ext cx="1984" cy="2105"/>
            </a:xfrm>
            <a:custGeom>
              <a:avLst/>
              <a:gdLst>
                <a:gd name="T0" fmla="*/ 32 w 1984"/>
                <a:gd name="T1" fmla="*/ 2027 h 2105"/>
                <a:gd name="T2" fmla="*/ 77 w 1984"/>
                <a:gd name="T3" fmla="*/ 1711 h 2105"/>
                <a:gd name="T4" fmla="*/ 125 w 1984"/>
                <a:gd name="T5" fmla="*/ 1291 h 2105"/>
                <a:gd name="T6" fmla="*/ 171 w 1984"/>
                <a:gd name="T7" fmla="*/ 971 h 2105"/>
                <a:gd name="T8" fmla="*/ 218 w 1984"/>
                <a:gd name="T9" fmla="*/ 800 h 2105"/>
                <a:gd name="T10" fmla="*/ 266 w 1984"/>
                <a:gd name="T11" fmla="*/ 731 h 2105"/>
                <a:gd name="T12" fmla="*/ 312 w 1984"/>
                <a:gd name="T13" fmla="*/ 583 h 2105"/>
                <a:gd name="T14" fmla="*/ 359 w 1984"/>
                <a:gd name="T15" fmla="*/ 415 h 2105"/>
                <a:gd name="T16" fmla="*/ 405 w 1984"/>
                <a:gd name="T17" fmla="*/ 314 h 2105"/>
                <a:gd name="T18" fmla="*/ 453 w 1984"/>
                <a:gd name="T19" fmla="*/ 331 h 2105"/>
                <a:gd name="T20" fmla="*/ 500 w 1984"/>
                <a:gd name="T21" fmla="*/ 607 h 2105"/>
                <a:gd name="T22" fmla="*/ 546 w 1984"/>
                <a:gd name="T23" fmla="*/ 1072 h 2105"/>
                <a:gd name="T24" fmla="*/ 594 w 1984"/>
                <a:gd name="T25" fmla="*/ 1572 h 2105"/>
                <a:gd name="T26" fmla="*/ 639 w 1984"/>
                <a:gd name="T27" fmla="*/ 1913 h 2105"/>
                <a:gd name="T28" fmla="*/ 687 w 1984"/>
                <a:gd name="T29" fmla="*/ 1981 h 2105"/>
                <a:gd name="T30" fmla="*/ 735 w 1984"/>
                <a:gd name="T31" fmla="*/ 1762 h 2105"/>
                <a:gd name="T32" fmla="*/ 780 w 1984"/>
                <a:gd name="T33" fmla="*/ 1248 h 2105"/>
                <a:gd name="T34" fmla="*/ 828 w 1984"/>
                <a:gd name="T35" fmla="*/ 1016 h 2105"/>
                <a:gd name="T36" fmla="*/ 874 w 1984"/>
                <a:gd name="T37" fmla="*/ 835 h 2105"/>
                <a:gd name="T38" fmla="*/ 921 w 1984"/>
                <a:gd name="T39" fmla="*/ 756 h 2105"/>
                <a:gd name="T40" fmla="*/ 969 w 1984"/>
                <a:gd name="T41" fmla="*/ 686 h 2105"/>
                <a:gd name="T42" fmla="*/ 1015 w 1984"/>
                <a:gd name="T43" fmla="*/ 399 h 2105"/>
                <a:gd name="T44" fmla="*/ 1062 w 1984"/>
                <a:gd name="T45" fmla="*/ 105 h 2105"/>
                <a:gd name="T46" fmla="*/ 1108 w 1984"/>
                <a:gd name="T47" fmla="*/ 14 h 2105"/>
                <a:gd name="T48" fmla="*/ 1156 w 1984"/>
                <a:gd name="T49" fmla="*/ 295 h 2105"/>
                <a:gd name="T50" fmla="*/ 1203 w 1984"/>
                <a:gd name="T51" fmla="*/ 808 h 2105"/>
                <a:gd name="T52" fmla="*/ 1249 w 1984"/>
                <a:gd name="T53" fmla="*/ 1328 h 2105"/>
                <a:gd name="T54" fmla="*/ 1297 w 1984"/>
                <a:gd name="T55" fmla="*/ 1700 h 2105"/>
                <a:gd name="T56" fmla="*/ 1342 w 1984"/>
                <a:gd name="T57" fmla="*/ 1766 h 2105"/>
                <a:gd name="T58" fmla="*/ 1390 w 1984"/>
                <a:gd name="T59" fmla="*/ 1669 h 2105"/>
                <a:gd name="T60" fmla="*/ 1438 w 1984"/>
                <a:gd name="T61" fmla="*/ 1262 h 2105"/>
                <a:gd name="T62" fmla="*/ 1483 w 1984"/>
                <a:gd name="T63" fmla="*/ 1161 h 2105"/>
                <a:gd name="T64" fmla="*/ 1531 w 1984"/>
                <a:gd name="T65" fmla="*/ 1035 h 2105"/>
                <a:gd name="T66" fmla="*/ 1577 w 1984"/>
                <a:gd name="T67" fmla="*/ 944 h 2105"/>
                <a:gd name="T68" fmla="*/ 1624 w 1984"/>
                <a:gd name="T69" fmla="*/ 717 h 2105"/>
                <a:gd name="T70" fmla="*/ 1672 w 1984"/>
                <a:gd name="T71" fmla="*/ 630 h 2105"/>
                <a:gd name="T72" fmla="*/ 1718 w 1984"/>
                <a:gd name="T73" fmla="*/ 384 h 2105"/>
                <a:gd name="T74" fmla="*/ 1765 w 1984"/>
                <a:gd name="T75" fmla="*/ 450 h 2105"/>
                <a:gd name="T76" fmla="*/ 1813 w 1984"/>
                <a:gd name="T77" fmla="*/ 713 h 2105"/>
                <a:gd name="T78" fmla="*/ 1859 w 1984"/>
                <a:gd name="T79" fmla="*/ 1122 h 2105"/>
                <a:gd name="T80" fmla="*/ 1906 w 1984"/>
                <a:gd name="T81" fmla="*/ 1500 h 2105"/>
                <a:gd name="T82" fmla="*/ 1952 w 1984"/>
                <a:gd name="T83" fmla="*/ 1659 h 21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4"/>
                <a:gd name="T127" fmla="*/ 0 h 2105"/>
                <a:gd name="T128" fmla="*/ 1984 w 1984"/>
                <a:gd name="T129" fmla="*/ 2105 h 21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4" h="2105">
                  <a:moveTo>
                    <a:pt x="0" y="2105"/>
                  </a:moveTo>
                  <a:lnTo>
                    <a:pt x="16" y="2091"/>
                  </a:lnTo>
                  <a:lnTo>
                    <a:pt x="32" y="2027"/>
                  </a:lnTo>
                  <a:lnTo>
                    <a:pt x="48" y="1934"/>
                  </a:lnTo>
                  <a:lnTo>
                    <a:pt x="62" y="1839"/>
                  </a:lnTo>
                  <a:lnTo>
                    <a:pt x="77" y="1711"/>
                  </a:lnTo>
                  <a:lnTo>
                    <a:pt x="93" y="1568"/>
                  </a:lnTo>
                  <a:lnTo>
                    <a:pt x="109" y="1426"/>
                  </a:lnTo>
                  <a:lnTo>
                    <a:pt x="125" y="1291"/>
                  </a:lnTo>
                  <a:lnTo>
                    <a:pt x="141" y="1173"/>
                  </a:lnTo>
                  <a:lnTo>
                    <a:pt x="157" y="1074"/>
                  </a:lnTo>
                  <a:lnTo>
                    <a:pt x="171" y="971"/>
                  </a:lnTo>
                  <a:lnTo>
                    <a:pt x="187" y="899"/>
                  </a:lnTo>
                  <a:lnTo>
                    <a:pt x="203" y="855"/>
                  </a:lnTo>
                  <a:lnTo>
                    <a:pt x="218" y="800"/>
                  </a:lnTo>
                  <a:lnTo>
                    <a:pt x="234" y="758"/>
                  </a:lnTo>
                  <a:lnTo>
                    <a:pt x="250" y="736"/>
                  </a:lnTo>
                  <a:lnTo>
                    <a:pt x="266" y="731"/>
                  </a:lnTo>
                  <a:lnTo>
                    <a:pt x="282" y="698"/>
                  </a:lnTo>
                  <a:lnTo>
                    <a:pt x="296" y="641"/>
                  </a:lnTo>
                  <a:lnTo>
                    <a:pt x="312" y="583"/>
                  </a:lnTo>
                  <a:lnTo>
                    <a:pt x="328" y="533"/>
                  </a:lnTo>
                  <a:lnTo>
                    <a:pt x="344" y="477"/>
                  </a:lnTo>
                  <a:lnTo>
                    <a:pt x="359" y="415"/>
                  </a:lnTo>
                  <a:lnTo>
                    <a:pt x="375" y="390"/>
                  </a:lnTo>
                  <a:lnTo>
                    <a:pt x="391" y="357"/>
                  </a:lnTo>
                  <a:lnTo>
                    <a:pt x="405" y="314"/>
                  </a:lnTo>
                  <a:lnTo>
                    <a:pt x="421" y="314"/>
                  </a:lnTo>
                  <a:lnTo>
                    <a:pt x="437" y="318"/>
                  </a:lnTo>
                  <a:lnTo>
                    <a:pt x="453" y="331"/>
                  </a:lnTo>
                  <a:lnTo>
                    <a:pt x="469" y="390"/>
                  </a:lnTo>
                  <a:lnTo>
                    <a:pt x="485" y="481"/>
                  </a:lnTo>
                  <a:lnTo>
                    <a:pt x="500" y="607"/>
                  </a:lnTo>
                  <a:lnTo>
                    <a:pt x="516" y="762"/>
                  </a:lnTo>
                  <a:lnTo>
                    <a:pt x="530" y="921"/>
                  </a:lnTo>
                  <a:lnTo>
                    <a:pt x="546" y="1072"/>
                  </a:lnTo>
                  <a:lnTo>
                    <a:pt x="562" y="1215"/>
                  </a:lnTo>
                  <a:lnTo>
                    <a:pt x="578" y="1393"/>
                  </a:lnTo>
                  <a:lnTo>
                    <a:pt x="594" y="1572"/>
                  </a:lnTo>
                  <a:lnTo>
                    <a:pt x="610" y="1723"/>
                  </a:lnTo>
                  <a:lnTo>
                    <a:pt x="626" y="1833"/>
                  </a:lnTo>
                  <a:lnTo>
                    <a:pt x="639" y="1913"/>
                  </a:lnTo>
                  <a:lnTo>
                    <a:pt x="655" y="1963"/>
                  </a:lnTo>
                  <a:lnTo>
                    <a:pt x="671" y="1992"/>
                  </a:lnTo>
                  <a:lnTo>
                    <a:pt x="687" y="1981"/>
                  </a:lnTo>
                  <a:lnTo>
                    <a:pt x="703" y="1928"/>
                  </a:lnTo>
                  <a:lnTo>
                    <a:pt x="719" y="1847"/>
                  </a:lnTo>
                  <a:lnTo>
                    <a:pt x="735" y="1762"/>
                  </a:lnTo>
                  <a:lnTo>
                    <a:pt x="751" y="1665"/>
                  </a:lnTo>
                  <a:lnTo>
                    <a:pt x="765" y="1525"/>
                  </a:lnTo>
                  <a:lnTo>
                    <a:pt x="780" y="1248"/>
                  </a:lnTo>
                  <a:lnTo>
                    <a:pt x="796" y="1120"/>
                  </a:lnTo>
                  <a:lnTo>
                    <a:pt x="812" y="1103"/>
                  </a:lnTo>
                  <a:lnTo>
                    <a:pt x="828" y="1016"/>
                  </a:lnTo>
                  <a:lnTo>
                    <a:pt x="844" y="907"/>
                  </a:lnTo>
                  <a:lnTo>
                    <a:pt x="860" y="837"/>
                  </a:lnTo>
                  <a:lnTo>
                    <a:pt x="874" y="835"/>
                  </a:lnTo>
                  <a:lnTo>
                    <a:pt x="890" y="804"/>
                  </a:lnTo>
                  <a:lnTo>
                    <a:pt x="906" y="773"/>
                  </a:lnTo>
                  <a:lnTo>
                    <a:pt x="921" y="756"/>
                  </a:lnTo>
                  <a:lnTo>
                    <a:pt x="937" y="740"/>
                  </a:lnTo>
                  <a:lnTo>
                    <a:pt x="953" y="713"/>
                  </a:lnTo>
                  <a:lnTo>
                    <a:pt x="969" y="686"/>
                  </a:lnTo>
                  <a:lnTo>
                    <a:pt x="985" y="676"/>
                  </a:lnTo>
                  <a:lnTo>
                    <a:pt x="999" y="568"/>
                  </a:lnTo>
                  <a:lnTo>
                    <a:pt x="1015" y="399"/>
                  </a:lnTo>
                  <a:lnTo>
                    <a:pt x="1031" y="242"/>
                  </a:lnTo>
                  <a:lnTo>
                    <a:pt x="1047" y="145"/>
                  </a:lnTo>
                  <a:lnTo>
                    <a:pt x="1062" y="105"/>
                  </a:lnTo>
                  <a:lnTo>
                    <a:pt x="1078" y="87"/>
                  </a:lnTo>
                  <a:lnTo>
                    <a:pt x="1094" y="0"/>
                  </a:lnTo>
                  <a:lnTo>
                    <a:pt x="1108" y="14"/>
                  </a:lnTo>
                  <a:lnTo>
                    <a:pt x="1124" y="114"/>
                  </a:lnTo>
                  <a:lnTo>
                    <a:pt x="1140" y="202"/>
                  </a:lnTo>
                  <a:lnTo>
                    <a:pt x="1156" y="295"/>
                  </a:lnTo>
                  <a:lnTo>
                    <a:pt x="1172" y="424"/>
                  </a:lnTo>
                  <a:lnTo>
                    <a:pt x="1188" y="609"/>
                  </a:lnTo>
                  <a:lnTo>
                    <a:pt x="1203" y="808"/>
                  </a:lnTo>
                  <a:lnTo>
                    <a:pt x="1219" y="1023"/>
                  </a:lnTo>
                  <a:lnTo>
                    <a:pt x="1233" y="1223"/>
                  </a:lnTo>
                  <a:lnTo>
                    <a:pt x="1249" y="1328"/>
                  </a:lnTo>
                  <a:lnTo>
                    <a:pt x="1265" y="1463"/>
                  </a:lnTo>
                  <a:lnTo>
                    <a:pt x="1281" y="1612"/>
                  </a:lnTo>
                  <a:lnTo>
                    <a:pt x="1297" y="1700"/>
                  </a:lnTo>
                  <a:lnTo>
                    <a:pt x="1313" y="1777"/>
                  </a:lnTo>
                  <a:lnTo>
                    <a:pt x="1329" y="1806"/>
                  </a:lnTo>
                  <a:lnTo>
                    <a:pt x="1342" y="1766"/>
                  </a:lnTo>
                  <a:lnTo>
                    <a:pt x="1358" y="1713"/>
                  </a:lnTo>
                  <a:lnTo>
                    <a:pt x="1374" y="1680"/>
                  </a:lnTo>
                  <a:lnTo>
                    <a:pt x="1390" y="1669"/>
                  </a:lnTo>
                  <a:lnTo>
                    <a:pt x="1406" y="1659"/>
                  </a:lnTo>
                  <a:lnTo>
                    <a:pt x="1422" y="1479"/>
                  </a:lnTo>
                  <a:lnTo>
                    <a:pt x="1438" y="1262"/>
                  </a:lnTo>
                  <a:lnTo>
                    <a:pt x="1454" y="1215"/>
                  </a:lnTo>
                  <a:lnTo>
                    <a:pt x="1468" y="1205"/>
                  </a:lnTo>
                  <a:lnTo>
                    <a:pt x="1483" y="1161"/>
                  </a:lnTo>
                  <a:lnTo>
                    <a:pt x="1499" y="1068"/>
                  </a:lnTo>
                  <a:lnTo>
                    <a:pt x="1515" y="1045"/>
                  </a:lnTo>
                  <a:lnTo>
                    <a:pt x="1531" y="1035"/>
                  </a:lnTo>
                  <a:lnTo>
                    <a:pt x="1547" y="1012"/>
                  </a:lnTo>
                  <a:lnTo>
                    <a:pt x="1563" y="961"/>
                  </a:lnTo>
                  <a:lnTo>
                    <a:pt x="1577" y="944"/>
                  </a:lnTo>
                  <a:lnTo>
                    <a:pt x="1593" y="919"/>
                  </a:lnTo>
                  <a:lnTo>
                    <a:pt x="1609" y="833"/>
                  </a:lnTo>
                  <a:lnTo>
                    <a:pt x="1624" y="717"/>
                  </a:lnTo>
                  <a:lnTo>
                    <a:pt x="1640" y="669"/>
                  </a:lnTo>
                  <a:lnTo>
                    <a:pt x="1656" y="690"/>
                  </a:lnTo>
                  <a:lnTo>
                    <a:pt x="1672" y="630"/>
                  </a:lnTo>
                  <a:lnTo>
                    <a:pt x="1688" y="570"/>
                  </a:lnTo>
                  <a:lnTo>
                    <a:pt x="1702" y="498"/>
                  </a:lnTo>
                  <a:lnTo>
                    <a:pt x="1718" y="384"/>
                  </a:lnTo>
                  <a:lnTo>
                    <a:pt x="1734" y="333"/>
                  </a:lnTo>
                  <a:lnTo>
                    <a:pt x="1749" y="372"/>
                  </a:lnTo>
                  <a:lnTo>
                    <a:pt x="1765" y="450"/>
                  </a:lnTo>
                  <a:lnTo>
                    <a:pt x="1781" y="512"/>
                  </a:lnTo>
                  <a:lnTo>
                    <a:pt x="1797" y="595"/>
                  </a:lnTo>
                  <a:lnTo>
                    <a:pt x="1813" y="713"/>
                  </a:lnTo>
                  <a:lnTo>
                    <a:pt x="1827" y="860"/>
                  </a:lnTo>
                  <a:lnTo>
                    <a:pt x="1843" y="1016"/>
                  </a:lnTo>
                  <a:lnTo>
                    <a:pt x="1859" y="1122"/>
                  </a:lnTo>
                  <a:lnTo>
                    <a:pt x="1875" y="1207"/>
                  </a:lnTo>
                  <a:lnTo>
                    <a:pt x="1890" y="1343"/>
                  </a:lnTo>
                  <a:lnTo>
                    <a:pt x="1906" y="1500"/>
                  </a:lnTo>
                  <a:lnTo>
                    <a:pt x="1922" y="1609"/>
                  </a:lnTo>
                  <a:lnTo>
                    <a:pt x="1936" y="1630"/>
                  </a:lnTo>
                  <a:lnTo>
                    <a:pt x="1952" y="1659"/>
                  </a:lnTo>
                  <a:lnTo>
                    <a:pt x="1968" y="1674"/>
                  </a:lnTo>
                  <a:lnTo>
                    <a:pt x="1984" y="1667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504" y="1448"/>
              <a:ext cx="719" cy="1345"/>
            </a:xfrm>
            <a:custGeom>
              <a:avLst/>
              <a:gdLst>
                <a:gd name="T0" fmla="*/ 0 w 719"/>
                <a:gd name="T1" fmla="*/ 1345 h 1345"/>
                <a:gd name="T2" fmla="*/ 16 w 719"/>
                <a:gd name="T3" fmla="*/ 1321 h 1345"/>
                <a:gd name="T4" fmla="*/ 32 w 719"/>
                <a:gd name="T5" fmla="*/ 1271 h 1345"/>
                <a:gd name="T6" fmla="*/ 47 w 719"/>
                <a:gd name="T7" fmla="*/ 1176 h 1345"/>
                <a:gd name="T8" fmla="*/ 63 w 719"/>
                <a:gd name="T9" fmla="*/ 1037 h 1345"/>
                <a:gd name="T10" fmla="*/ 77 w 719"/>
                <a:gd name="T11" fmla="*/ 932 h 1345"/>
                <a:gd name="T12" fmla="*/ 93 w 719"/>
                <a:gd name="T13" fmla="*/ 823 h 1345"/>
                <a:gd name="T14" fmla="*/ 109 w 719"/>
                <a:gd name="T15" fmla="*/ 725 h 1345"/>
                <a:gd name="T16" fmla="*/ 125 w 719"/>
                <a:gd name="T17" fmla="*/ 785 h 1345"/>
                <a:gd name="T18" fmla="*/ 141 w 719"/>
                <a:gd name="T19" fmla="*/ 756 h 1345"/>
                <a:gd name="T20" fmla="*/ 157 w 719"/>
                <a:gd name="T21" fmla="*/ 664 h 1345"/>
                <a:gd name="T22" fmla="*/ 173 w 719"/>
                <a:gd name="T23" fmla="*/ 674 h 1345"/>
                <a:gd name="T24" fmla="*/ 186 w 719"/>
                <a:gd name="T25" fmla="*/ 645 h 1345"/>
                <a:gd name="T26" fmla="*/ 202 w 719"/>
                <a:gd name="T27" fmla="*/ 552 h 1345"/>
                <a:gd name="T28" fmla="*/ 218 w 719"/>
                <a:gd name="T29" fmla="*/ 426 h 1345"/>
                <a:gd name="T30" fmla="*/ 234 w 719"/>
                <a:gd name="T31" fmla="*/ 407 h 1345"/>
                <a:gd name="T32" fmla="*/ 250 w 719"/>
                <a:gd name="T33" fmla="*/ 411 h 1345"/>
                <a:gd name="T34" fmla="*/ 266 w 719"/>
                <a:gd name="T35" fmla="*/ 383 h 1345"/>
                <a:gd name="T36" fmla="*/ 282 w 719"/>
                <a:gd name="T37" fmla="*/ 300 h 1345"/>
                <a:gd name="T38" fmla="*/ 298 w 719"/>
                <a:gd name="T39" fmla="*/ 300 h 1345"/>
                <a:gd name="T40" fmla="*/ 312 w 719"/>
                <a:gd name="T41" fmla="*/ 267 h 1345"/>
                <a:gd name="T42" fmla="*/ 327 w 719"/>
                <a:gd name="T43" fmla="*/ 89 h 1345"/>
                <a:gd name="T44" fmla="*/ 343 w 719"/>
                <a:gd name="T45" fmla="*/ 19 h 1345"/>
                <a:gd name="T46" fmla="*/ 359 w 719"/>
                <a:gd name="T47" fmla="*/ 0 h 1345"/>
                <a:gd name="T48" fmla="*/ 375 w 719"/>
                <a:gd name="T49" fmla="*/ 15 h 1345"/>
                <a:gd name="T50" fmla="*/ 391 w 719"/>
                <a:gd name="T51" fmla="*/ 149 h 1345"/>
                <a:gd name="T52" fmla="*/ 407 w 719"/>
                <a:gd name="T53" fmla="*/ 265 h 1345"/>
                <a:gd name="T54" fmla="*/ 421 w 719"/>
                <a:gd name="T55" fmla="*/ 306 h 1345"/>
                <a:gd name="T56" fmla="*/ 437 w 719"/>
                <a:gd name="T57" fmla="*/ 288 h 1345"/>
                <a:gd name="T58" fmla="*/ 453 w 719"/>
                <a:gd name="T59" fmla="*/ 469 h 1345"/>
                <a:gd name="T60" fmla="*/ 468 w 719"/>
                <a:gd name="T61" fmla="*/ 676 h 1345"/>
                <a:gd name="T62" fmla="*/ 484 w 719"/>
                <a:gd name="T63" fmla="*/ 808 h 1345"/>
                <a:gd name="T64" fmla="*/ 500 w 719"/>
                <a:gd name="T65" fmla="*/ 1070 h 1345"/>
                <a:gd name="T66" fmla="*/ 516 w 719"/>
                <a:gd name="T67" fmla="*/ 1172 h 1345"/>
                <a:gd name="T68" fmla="*/ 532 w 719"/>
                <a:gd name="T69" fmla="*/ 1108 h 1345"/>
                <a:gd name="T70" fmla="*/ 546 w 719"/>
                <a:gd name="T71" fmla="*/ 1064 h 1345"/>
                <a:gd name="T72" fmla="*/ 562 w 719"/>
                <a:gd name="T73" fmla="*/ 1081 h 1345"/>
                <a:gd name="T74" fmla="*/ 578 w 719"/>
                <a:gd name="T75" fmla="*/ 1168 h 1345"/>
                <a:gd name="T76" fmla="*/ 594 w 719"/>
                <a:gd name="T77" fmla="*/ 1289 h 1345"/>
                <a:gd name="T78" fmla="*/ 609 w 719"/>
                <a:gd name="T79" fmla="*/ 1310 h 1345"/>
                <a:gd name="T80" fmla="*/ 625 w 719"/>
                <a:gd name="T81" fmla="*/ 1240 h 1345"/>
                <a:gd name="T82" fmla="*/ 641 w 719"/>
                <a:gd name="T83" fmla="*/ 1126 h 1345"/>
                <a:gd name="T84" fmla="*/ 655 w 719"/>
                <a:gd name="T85" fmla="*/ 1042 h 1345"/>
                <a:gd name="T86" fmla="*/ 671 w 719"/>
                <a:gd name="T87" fmla="*/ 889 h 1345"/>
                <a:gd name="T88" fmla="*/ 687 w 719"/>
                <a:gd name="T89" fmla="*/ 748 h 1345"/>
                <a:gd name="T90" fmla="*/ 703 w 719"/>
                <a:gd name="T91" fmla="*/ 728 h 1345"/>
                <a:gd name="T92" fmla="*/ 719 w 719"/>
                <a:gd name="T93" fmla="*/ 730 h 1345"/>
                <a:gd name="T94" fmla="*/ 719 w 719"/>
                <a:gd name="T95" fmla="*/ 730 h 13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19"/>
                <a:gd name="T145" fmla="*/ 0 h 1345"/>
                <a:gd name="T146" fmla="*/ 719 w 719"/>
                <a:gd name="T147" fmla="*/ 1345 h 13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19" h="1345">
                  <a:moveTo>
                    <a:pt x="0" y="1345"/>
                  </a:moveTo>
                  <a:lnTo>
                    <a:pt x="16" y="1321"/>
                  </a:lnTo>
                  <a:lnTo>
                    <a:pt x="32" y="1271"/>
                  </a:lnTo>
                  <a:lnTo>
                    <a:pt x="47" y="1176"/>
                  </a:lnTo>
                  <a:lnTo>
                    <a:pt x="63" y="1037"/>
                  </a:lnTo>
                  <a:lnTo>
                    <a:pt x="77" y="932"/>
                  </a:lnTo>
                  <a:lnTo>
                    <a:pt x="93" y="823"/>
                  </a:lnTo>
                  <a:lnTo>
                    <a:pt x="109" y="725"/>
                  </a:lnTo>
                  <a:lnTo>
                    <a:pt x="125" y="785"/>
                  </a:lnTo>
                  <a:lnTo>
                    <a:pt x="141" y="756"/>
                  </a:lnTo>
                  <a:lnTo>
                    <a:pt x="157" y="664"/>
                  </a:lnTo>
                  <a:lnTo>
                    <a:pt x="173" y="674"/>
                  </a:lnTo>
                  <a:lnTo>
                    <a:pt x="186" y="645"/>
                  </a:lnTo>
                  <a:lnTo>
                    <a:pt x="202" y="552"/>
                  </a:lnTo>
                  <a:lnTo>
                    <a:pt x="218" y="426"/>
                  </a:lnTo>
                  <a:lnTo>
                    <a:pt x="234" y="407"/>
                  </a:lnTo>
                  <a:lnTo>
                    <a:pt x="250" y="411"/>
                  </a:lnTo>
                  <a:lnTo>
                    <a:pt x="266" y="383"/>
                  </a:lnTo>
                  <a:lnTo>
                    <a:pt x="282" y="300"/>
                  </a:lnTo>
                  <a:lnTo>
                    <a:pt x="298" y="300"/>
                  </a:lnTo>
                  <a:lnTo>
                    <a:pt x="312" y="267"/>
                  </a:lnTo>
                  <a:lnTo>
                    <a:pt x="327" y="89"/>
                  </a:lnTo>
                  <a:lnTo>
                    <a:pt x="343" y="19"/>
                  </a:lnTo>
                  <a:lnTo>
                    <a:pt x="359" y="0"/>
                  </a:lnTo>
                  <a:lnTo>
                    <a:pt x="375" y="15"/>
                  </a:lnTo>
                  <a:lnTo>
                    <a:pt x="391" y="149"/>
                  </a:lnTo>
                  <a:lnTo>
                    <a:pt x="407" y="265"/>
                  </a:lnTo>
                  <a:lnTo>
                    <a:pt x="421" y="306"/>
                  </a:lnTo>
                  <a:lnTo>
                    <a:pt x="437" y="288"/>
                  </a:lnTo>
                  <a:lnTo>
                    <a:pt x="453" y="469"/>
                  </a:lnTo>
                  <a:lnTo>
                    <a:pt x="468" y="676"/>
                  </a:lnTo>
                  <a:lnTo>
                    <a:pt x="484" y="808"/>
                  </a:lnTo>
                  <a:lnTo>
                    <a:pt x="500" y="1070"/>
                  </a:lnTo>
                  <a:lnTo>
                    <a:pt x="516" y="1172"/>
                  </a:lnTo>
                  <a:lnTo>
                    <a:pt x="532" y="1108"/>
                  </a:lnTo>
                  <a:lnTo>
                    <a:pt x="546" y="1064"/>
                  </a:lnTo>
                  <a:lnTo>
                    <a:pt x="562" y="1081"/>
                  </a:lnTo>
                  <a:lnTo>
                    <a:pt x="578" y="1168"/>
                  </a:lnTo>
                  <a:lnTo>
                    <a:pt x="594" y="1289"/>
                  </a:lnTo>
                  <a:lnTo>
                    <a:pt x="609" y="1310"/>
                  </a:lnTo>
                  <a:lnTo>
                    <a:pt x="625" y="1240"/>
                  </a:lnTo>
                  <a:lnTo>
                    <a:pt x="641" y="1126"/>
                  </a:lnTo>
                  <a:lnTo>
                    <a:pt x="655" y="1042"/>
                  </a:lnTo>
                  <a:lnTo>
                    <a:pt x="671" y="889"/>
                  </a:lnTo>
                  <a:lnTo>
                    <a:pt x="687" y="748"/>
                  </a:lnTo>
                  <a:lnTo>
                    <a:pt x="703" y="728"/>
                  </a:lnTo>
                  <a:lnTo>
                    <a:pt x="719" y="73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 Box 54"/>
          <p:cNvSpPr txBox="1">
            <a:spLocks noChangeArrowheads="1"/>
          </p:cNvSpPr>
          <p:nvPr/>
        </p:nvSpPr>
        <p:spPr bwMode="auto">
          <a:xfrm rot="-5400000">
            <a:off x="4462463" y="1717922"/>
            <a:ext cx="1341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 baseline="30000"/>
              <a:t>3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c</a:t>
            </a:r>
            <a:r>
              <a:rPr lang="en-US"/>
              <a:t>(k) (</a:t>
            </a:r>
            <a:r>
              <a:rPr lang="en-US">
                <a:cs typeface="Arial" charset="0"/>
              </a:rPr>
              <a:t>Å</a:t>
            </a:r>
            <a:r>
              <a:rPr lang="en-US" baseline="30000"/>
              <a:t>-3</a:t>
            </a:r>
            <a:r>
              <a:rPr lang="en-US"/>
              <a:t>)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 rot="-5400000">
            <a:off x="5271294" y="1985417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 rot="-5400000">
            <a:off x="5280819" y="1513929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rot="-5400000">
            <a:off x="5198269" y="980529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 rot="-5400000">
            <a:off x="5234782" y="2436266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-5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 rot="-5400000">
            <a:off x="5164932" y="2885528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-10</a:t>
            </a:r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5446713" y="339908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6534150" y="341019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7616825" y="339749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8705850" y="340384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66" name="Text Box 64"/>
          <p:cNvSpPr txBox="1">
            <a:spLocks noChangeArrowheads="1"/>
          </p:cNvSpPr>
          <p:nvPr/>
        </p:nvSpPr>
        <p:spPr bwMode="auto">
          <a:xfrm>
            <a:off x="6975475" y="3494335"/>
            <a:ext cx="80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 (</a:t>
            </a:r>
            <a:r>
              <a:rPr lang="en-US">
                <a:cs typeface="Arial" charset="0"/>
              </a:rPr>
              <a:t>Å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7658100" y="3141910"/>
            <a:ext cx="1428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Box 66"/>
          <p:cNvSpPr txBox="1">
            <a:spLocks noChangeArrowheads="1"/>
          </p:cNvSpPr>
          <p:nvPr/>
        </p:nvSpPr>
        <p:spPr bwMode="auto">
          <a:xfrm>
            <a:off x="7772400" y="287679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c</a:t>
            </a:r>
            <a:r>
              <a:rPr lang="en-US"/>
              <a:t>(k)</a:t>
            </a:r>
            <a:endParaRPr lang="en-US" baseline="-25000"/>
          </a:p>
        </p:txBody>
      </p: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0" y="1397248"/>
            <a:ext cx="4305300" cy="2393950"/>
            <a:chOff x="54" y="693"/>
            <a:chExt cx="2712" cy="1508"/>
          </a:xfrm>
        </p:grpSpPr>
        <p:grpSp>
          <p:nvGrpSpPr>
            <p:cNvPr id="70" name="Group 69"/>
            <p:cNvGrpSpPr>
              <a:grpSpLocks/>
            </p:cNvGrpSpPr>
            <p:nvPr/>
          </p:nvGrpSpPr>
          <p:grpSpPr bwMode="auto">
            <a:xfrm>
              <a:off x="369" y="783"/>
              <a:ext cx="2349" cy="1063"/>
              <a:chOff x="481" y="256"/>
              <a:chExt cx="5075" cy="3032"/>
            </a:xfrm>
          </p:grpSpPr>
          <p:sp>
            <p:nvSpPr>
              <p:cNvPr id="78" name="Freeform 70"/>
              <p:cNvSpPr>
                <a:spLocks/>
              </p:cNvSpPr>
              <p:nvPr/>
            </p:nvSpPr>
            <p:spPr bwMode="auto">
              <a:xfrm>
                <a:off x="481" y="2599"/>
                <a:ext cx="719" cy="324"/>
              </a:xfrm>
              <a:custGeom>
                <a:avLst/>
                <a:gdLst>
                  <a:gd name="T0" fmla="*/ 0 w 719"/>
                  <a:gd name="T1" fmla="*/ 0 h 324"/>
                  <a:gd name="T2" fmla="*/ 719 w 719"/>
                  <a:gd name="T3" fmla="*/ 324 h 324"/>
                  <a:gd name="T4" fmla="*/ 0 60000 65536"/>
                  <a:gd name="T5" fmla="*/ 0 60000 65536"/>
                  <a:gd name="T6" fmla="*/ 0 w 719"/>
                  <a:gd name="T7" fmla="*/ 0 h 324"/>
                  <a:gd name="T8" fmla="*/ 719 w 719"/>
                  <a:gd name="T9" fmla="*/ 324 h 3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9" h="324">
                    <a:moveTo>
                      <a:pt x="0" y="0"/>
                    </a:moveTo>
                    <a:lnTo>
                      <a:pt x="719" y="32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1"/>
              <p:cNvSpPr>
                <a:spLocks/>
              </p:cNvSpPr>
              <p:nvPr/>
            </p:nvSpPr>
            <p:spPr bwMode="auto">
              <a:xfrm>
                <a:off x="1184" y="256"/>
                <a:ext cx="1216" cy="3032"/>
              </a:xfrm>
              <a:custGeom>
                <a:avLst/>
                <a:gdLst>
                  <a:gd name="T0" fmla="*/ 0 w 1216"/>
                  <a:gd name="T1" fmla="*/ 2663 h 3032"/>
                  <a:gd name="T2" fmla="*/ 208 w 1216"/>
                  <a:gd name="T3" fmla="*/ 2672 h 3032"/>
                  <a:gd name="T4" fmla="*/ 352 w 1216"/>
                  <a:gd name="T5" fmla="*/ 1952 h 3032"/>
                  <a:gd name="T6" fmla="*/ 400 w 1216"/>
                  <a:gd name="T7" fmla="*/ 2768 h 3032"/>
                  <a:gd name="T8" fmla="*/ 736 w 1216"/>
                  <a:gd name="T9" fmla="*/ 368 h 3032"/>
                  <a:gd name="T10" fmla="*/ 832 w 1216"/>
                  <a:gd name="T11" fmla="*/ 560 h 3032"/>
                  <a:gd name="T12" fmla="*/ 928 w 1216"/>
                  <a:gd name="T13" fmla="*/ 368 h 3032"/>
                  <a:gd name="T14" fmla="*/ 1024 w 1216"/>
                  <a:gd name="T15" fmla="*/ 656 h 3032"/>
                  <a:gd name="T16" fmla="*/ 1168 w 1216"/>
                  <a:gd name="T17" fmla="*/ 416 h 3032"/>
                  <a:gd name="T18" fmla="*/ 1216 w 1216"/>
                  <a:gd name="T19" fmla="*/ 608 h 30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6"/>
                  <a:gd name="T31" fmla="*/ 0 h 3032"/>
                  <a:gd name="T32" fmla="*/ 1216 w 1216"/>
                  <a:gd name="T33" fmla="*/ 3032 h 30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6" h="3032">
                    <a:moveTo>
                      <a:pt x="0" y="2663"/>
                    </a:moveTo>
                    <a:cubicBezTo>
                      <a:pt x="35" y="2664"/>
                      <a:pt x="149" y="2790"/>
                      <a:pt x="208" y="2672"/>
                    </a:cubicBezTo>
                    <a:cubicBezTo>
                      <a:pt x="267" y="2554"/>
                      <a:pt x="320" y="1936"/>
                      <a:pt x="352" y="1952"/>
                    </a:cubicBezTo>
                    <a:cubicBezTo>
                      <a:pt x="384" y="1968"/>
                      <a:pt x="336" y="3032"/>
                      <a:pt x="400" y="2768"/>
                    </a:cubicBezTo>
                    <a:cubicBezTo>
                      <a:pt x="464" y="2504"/>
                      <a:pt x="664" y="736"/>
                      <a:pt x="736" y="368"/>
                    </a:cubicBezTo>
                    <a:cubicBezTo>
                      <a:pt x="808" y="0"/>
                      <a:pt x="800" y="560"/>
                      <a:pt x="832" y="560"/>
                    </a:cubicBezTo>
                    <a:cubicBezTo>
                      <a:pt x="864" y="560"/>
                      <a:pt x="896" y="352"/>
                      <a:pt x="928" y="368"/>
                    </a:cubicBezTo>
                    <a:cubicBezTo>
                      <a:pt x="960" y="384"/>
                      <a:pt x="984" y="648"/>
                      <a:pt x="1024" y="656"/>
                    </a:cubicBezTo>
                    <a:cubicBezTo>
                      <a:pt x="1064" y="664"/>
                      <a:pt x="1136" y="424"/>
                      <a:pt x="1168" y="416"/>
                    </a:cubicBezTo>
                    <a:cubicBezTo>
                      <a:pt x="1200" y="408"/>
                      <a:pt x="1208" y="576"/>
                      <a:pt x="1216" y="60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2"/>
              <p:cNvSpPr>
                <a:spLocks/>
              </p:cNvSpPr>
              <p:nvPr/>
            </p:nvSpPr>
            <p:spPr bwMode="auto">
              <a:xfrm>
                <a:off x="2400" y="813"/>
                <a:ext cx="1570" cy="280"/>
              </a:xfrm>
              <a:custGeom>
                <a:avLst/>
                <a:gdLst>
                  <a:gd name="T0" fmla="*/ 0 w 1570"/>
                  <a:gd name="T1" fmla="*/ 48 h 280"/>
                  <a:gd name="T2" fmla="*/ 40 w 1570"/>
                  <a:gd name="T3" fmla="*/ 193 h 280"/>
                  <a:gd name="T4" fmla="*/ 213 w 1570"/>
                  <a:gd name="T5" fmla="*/ 4 h 280"/>
                  <a:gd name="T6" fmla="*/ 284 w 1570"/>
                  <a:gd name="T7" fmla="*/ 170 h 280"/>
                  <a:gd name="T8" fmla="*/ 395 w 1570"/>
                  <a:gd name="T9" fmla="*/ 106 h 280"/>
                  <a:gd name="T10" fmla="*/ 489 w 1570"/>
                  <a:gd name="T11" fmla="*/ 162 h 280"/>
                  <a:gd name="T12" fmla="*/ 616 w 1570"/>
                  <a:gd name="T13" fmla="*/ 138 h 280"/>
                  <a:gd name="T14" fmla="*/ 750 w 1570"/>
                  <a:gd name="T15" fmla="*/ 193 h 280"/>
                  <a:gd name="T16" fmla="*/ 931 w 1570"/>
                  <a:gd name="T17" fmla="*/ 185 h 280"/>
                  <a:gd name="T18" fmla="*/ 1136 w 1570"/>
                  <a:gd name="T19" fmla="*/ 248 h 280"/>
                  <a:gd name="T20" fmla="*/ 1334 w 1570"/>
                  <a:gd name="T21" fmla="*/ 233 h 280"/>
                  <a:gd name="T22" fmla="*/ 1570 w 1570"/>
                  <a:gd name="T23" fmla="*/ 280 h 2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70"/>
                  <a:gd name="T37" fmla="*/ 0 h 280"/>
                  <a:gd name="T38" fmla="*/ 1570 w 1570"/>
                  <a:gd name="T39" fmla="*/ 280 h 2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70" h="280">
                    <a:moveTo>
                      <a:pt x="0" y="48"/>
                    </a:moveTo>
                    <a:cubicBezTo>
                      <a:pt x="7" y="72"/>
                      <a:pt x="5" y="200"/>
                      <a:pt x="40" y="193"/>
                    </a:cubicBezTo>
                    <a:cubicBezTo>
                      <a:pt x="75" y="186"/>
                      <a:pt x="172" y="8"/>
                      <a:pt x="213" y="4"/>
                    </a:cubicBezTo>
                    <a:cubicBezTo>
                      <a:pt x="254" y="0"/>
                      <a:pt x="254" y="153"/>
                      <a:pt x="284" y="170"/>
                    </a:cubicBezTo>
                    <a:cubicBezTo>
                      <a:pt x="314" y="187"/>
                      <a:pt x="361" y="107"/>
                      <a:pt x="395" y="106"/>
                    </a:cubicBezTo>
                    <a:cubicBezTo>
                      <a:pt x="429" y="105"/>
                      <a:pt x="452" y="157"/>
                      <a:pt x="489" y="162"/>
                    </a:cubicBezTo>
                    <a:cubicBezTo>
                      <a:pt x="526" y="167"/>
                      <a:pt x="573" y="133"/>
                      <a:pt x="616" y="138"/>
                    </a:cubicBezTo>
                    <a:cubicBezTo>
                      <a:pt x="659" y="143"/>
                      <a:pt x="698" y="185"/>
                      <a:pt x="750" y="193"/>
                    </a:cubicBezTo>
                    <a:cubicBezTo>
                      <a:pt x="802" y="201"/>
                      <a:pt x="867" y="176"/>
                      <a:pt x="931" y="185"/>
                    </a:cubicBezTo>
                    <a:cubicBezTo>
                      <a:pt x="995" y="194"/>
                      <a:pt x="1069" y="240"/>
                      <a:pt x="1136" y="248"/>
                    </a:cubicBezTo>
                    <a:cubicBezTo>
                      <a:pt x="1203" y="256"/>
                      <a:pt x="1262" y="228"/>
                      <a:pt x="1334" y="233"/>
                    </a:cubicBezTo>
                    <a:cubicBezTo>
                      <a:pt x="1406" y="238"/>
                      <a:pt x="1521" y="270"/>
                      <a:pt x="1570" y="28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3970" y="1093"/>
                <a:ext cx="1586" cy="292"/>
              </a:xfrm>
              <a:custGeom>
                <a:avLst/>
                <a:gdLst>
                  <a:gd name="T0" fmla="*/ 0 w 1586"/>
                  <a:gd name="T1" fmla="*/ 0 h 292"/>
                  <a:gd name="T2" fmla="*/ 268 w 1586"/>
                  <a:gd name="T3" fmla="*/ 71 h 292"/>
                  <a:gd name="T4" fmla="*/ 860 w 1586"/>
                  <a:gd name="T5" fmla="*/ 134 h 292"/>
                  <a:gd name="T6" fmla="*/ 1309 w 1586"/>
                  <a:gd name="T7" fmla="*/ 229 h 292"/>
                  <a:gd name="T8" fmla="*/ 1586 w 1586"/>
                  <a:gd name="T9" fmla="*/ 292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6"/>
                  <a:gd name="T16" fmla="*/ 0 h 292"/>
                  <a:gd name="T17" fmla="*/ 1586 w 1586"/>
                  <a:gd name="T18" fmla="*/ 292 h 2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6" h="292">
                    <a:moveTo>
                      <a:pt x="0" y="0"/>
                    </a:moveTo>
                    <a:cubicBezTo>
                      <a:pt x="62" y="24"/>
                      <a:pt x="125" y="49"/>
                      <a:pt x="268" y="71"/>
                    </a:cubicBezTo>
                    <a:cubicBezTo>
                      <a:pt x="411" y="93"/>
                      <a:pt x="687" y="108"/>
                      <a:pt x="860" y="134"/>
                    </a:cubicBezTo>
                    <a:cubicBezTo>
                      <a:pt x="1033" y="160"/>
                      <a:pt x="1188" y="203"/>
                      <a:pt x="1309" y="229"/>
                    </a:cubicBezTo>
                    <a:cubicBezTo>
                      <a:pt x="1430" y="255"/>
                      <a:pt x="1537" y="282"/>
                      <a:pt x="1586" y="292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" name="Group 74"/>
            <p:cNvGrpSpPr>
              <a:grpSpLocks/>
            </p:cNvGrpSpPr>
            <p:nvPr/>
          </p:nvGrpSpPr>
          <p:grpSpPr bwMode="auto">
            <a:xfrm>
              <a:off x="301" y="693"/>
              <a:ext cx="2465" cy="1260"/>
              <a:chOff x="252" y="126"/>
              <a:chExt cx="5516" cy="3843"/>
            </a:xfrm>
          </p:grpSpPr>
          <p:sp>
            <p:nvSpPr>
              <p:cNvPr id="76" name="Line 75"/>
              <p:cNvSpPr>
                <a:spLocks noChangeShapeType="1"/>
              </p:cNvSpPr>
              <p:nvPr/>
            </p:nvSpPr>
            <p:spPr bwMode="auto">
              <a:xfrm>
                <a:off x="252" y="126"/>
                <a:ext cx="8" cy="38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260" y="3953"/>
                <a:ext cx="5508" cy="16"/>
              </a:xfrm>
              <a:custGeom>
                <a:avLst/>
                <a:gdLst>
                  <a:gd name="T0" fmla="*/ 0 w 5508"/>
                  <a:gd name="T1" fmla="*/ 16 h 16"/>
                  <a:gd name="T2" fmla="*/ 5508 w 5508"/>
                  <a:gd name="T3" fmla="*/ 0 h 16"/>
                  <a:gd name="T4" fmla="*/ 0 60000 65536"/>
                  <a:gd name="T5" fmla="*/ 0 60000 65536"/>
                  <a:gd name="T6" fmla="*/ 0 w 5508"/>
                  <a:gd name="T7" fmla="*/ 0 h 16"/>
                  <a:gd name="T8" fmla="*/ 5508 w 5508"/>
                  <a:gd name="T9" fmla="*/ 16 h 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08" h="16">
                    <a:moveTo>
                      <a:pt x="0" y="16"/>
                    </a:moveTo>
                    <a:lnTo>
                      <a:pt x="5508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Text Box 77"/>
            <p:cNvSpPr txBox="1">
              <a:spLocks noChangeArrowheads="1"/>
            </p:cNvSpPr>
            <p:nvPr/>
          </p:nvSpPr>
          <p:spPr bwMode="auto">
            <a:xfrm>
              <a:off x="1341" y="1951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E</a:t>
              </a:r>
              <a:r>
                <a:rPr lang="en-US" sz="2000" baseline="-25000"/>
                <a:t>o</a:t>
              </a:r>
            </a:p>
          </p:txBody>
        </p:sp>
        <p:sp>
          <p:nvSpPr>
            <p:cNvPr id="73" name="Line 78"/>
            <p:cNvSpPr>
              <a:spLocks noChangeShapeType="1"/>
            </p:cNvSpPr>
            <p:nvPr/>
          </p:nvSpPr>
          <p:spPr bwMode="auto">
            <a:xfrm>
              <a:off x="1582" y="2081"/>
              <a:ext cx="2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79"/>
            <p:cNvSpPr txBox="1">
              <a:spLocks noChangeArrowheads="1"/>
            </p:cNvSpPr>
            <p:nvPr/>
          </p:nvSpPr>
          <p:spPr bwMode="auto">
            <a:xfrm rot="-5400000">
              <a:off x="-386" y="1135"/>
              <a:ext cx="11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Arbitrary Units</a:t>
              </a:r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1018" y="730"/>
              <a:ext cx="1698" cy="490"/>
            </a:xfrm>
            <a:prstGeom prst="rect">
              <a:avLst/>
            </a:prstGeom>
            <a:solidFill>
              <a:srgbClr val="99CCFF">
                <a:alpha val="3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EXAFS</a:t>
              </a:r>
            </a:p>
          </p:txBody>
        </p:sp>
      </p:grpSp>
      <p:sp>
        <p:nvSpPr>
          <p:cNvPr id="82" name="Text Box 81"/>
          <p:cNvSpPr txBox="1">
            <a:spLocks noChangeArrowheads="1"/>
          </p:cNvSpPr>
          <p:nvPr/>
        </p:nvSpPr>
        <p:spPr bwMode="auto">
          <a:xfrm>
            <a:off x="1484313" y="1032123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Step 1:  The data</a:t>
            </a:r>
          </a:p>
        </p:txBody>
      </p:sp>
      <p:sp>
        <p:nvSpPr>
          <p:cNvPr id="83" name="Text Box 82"/>
          <p:cNvSpPr txBox="1">
            <a:spLocks noChangeArrowheads="1"/>
          </p:cNvSpPr>
          <p:nvPr/>
        </p:nvSpPr>
        <p:spPr bwMode="auto">
          <a:xfrm>
            <a:off x="6159500" y="765423"/>
            <a:ext cx="2138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Step 2: Extract </a:t>
            </a:r>
            <a:r>
              <a:rPr lang="en-US">
                <a:solidFill>
                  <a:srgbClr val="00CC00"/>
                </a:solidFill>
                <a:latin typeface="Symbol" pitchFamily="18" charset="2"/>
              </a:rPr>
              <a:t>c</a:t>
            </a:r>
            <a:r>
              <a:rPr lang="en-US">
                <a:solidFill>
                  <a:srgbClr val="00CC00"/>
                </a:solidFill>
              </a:rPr>
              <a:t>(k)</a:t>
            </a:r>
          </a:p>
        </p:txBody>
      </p: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5400675" y="4649788"/>
            <a:ext cx="3443288" cy="2208212"/>
            <a:chOff x="2817" y="275"/>
            <a:chExt cx="2681" cy="1903"/>
          </a:xfrm>
        </p:grpSpPr>
        <p:sp>
          <p:nvSpPr>
            <p:cNvPr id="85" name="Line 84"/>
            <p:cNvSpPr>
              <a:spLocks noChangeShapeType="1"/>
            </p:cNvSpPr>
            <p:nvPr/>
          </p:nvSpPr>
          <p:spPr bwMode="auto">
            <a:xfrm flipV="1">
              <a:off x="3082" y="275"/>
              <a:ext cx="1" cy="1688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 flipV="1">
              <a:off x="3482" y="275"/>
              <a:ext cx="1" cy="1688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 flipV="1">
              <a:off x="3883" y="275"/>
              <a:ext cx="1" cy="1688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 flipV="1">
              <a:off x="4283" y="275"/>
              <a:ext cx="1" cy="1688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 flipV="1">
              <a:off x="4683" y="275"/>
              <a:ext cx="1" cy="1688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 flipV="1">
              <a:off x="5084" y="275"/>
              <a:ext cx="1" cy="1688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 flipV="1">
              <a:off x="5484" y="275"/>
              <a:ext cx="1" cy="1688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>
              <a:off x="3082" y="1963"/>
              <a:ext cx="2402" cy="1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>
              <a:off x="3082" y="1457"/>
              <a:ext cx="2402" cy="1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>
              <a:off x="3082" y="950"/>
              <a:ext cx="2402" cy="1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4"/>
            <p:cNvSpPr>
              <a:spLocks noChangeShapeType="1"/>
            </p:cNvSpPr>
            <p:nvPr/>
          </p:nvSpPr>
          <p:spPr bwMode="auto">
            <a:xfrm>
              <a:off x="3082" y="444"/>
              <a:ext cx="2402" cy="1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2" y="275"/>
              <a:ext cx="2402" cy="1688"/>
            </a:xfrm>
            <a:custGeom>
              <a:avLst/>
              <a:gdLst>
                <a:gd name="T0" fmla="*/ 0 w 2402"/>
                <a:gd name="T1" fmla="*/ 1688 h 1688"/>
                <a:gd name="T2" fmla="*/ 2402 w 2402"/>
                <a:gd name="T3" fmla="*/ 1688 h 1688"/>
                <a:gd name="T4" fmla="*/ 2402 w 2402"/>
                <a:gd name="T5" fmla="*/ 0 h 1688"/>
                <a:gd name="T6" fmla="*/ 0 w 2402"/>
                <a:gd name="T7" fmla="*/ 0 h 1688"/>
                <a:gd name="T8" fmla="*/ 0 w 2402"/>
                <a:gd name="T9" fmla="*/ 1688 h 1688"/>
                <a:gd name="T10" fmla="*/ 0 w 2402"/>
                <a:gd name="T11" fmla="*/ 1658 h 16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2"/>
                <a:gd name="T19" fmla="*/ 0 h 1688"/>
                <a:gd name="T20" fmla="*/ 2402 w 2402"/>
                <a:gd name="T21" fmla="*/ 1688 h 16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2" h="1688">
                  <a:moveTo>
                    <a:pt x="0" y="1688"/>
                  </a:moveTo>
                  <a:lnTo>
                    <a:pt x="2402" y="1688"/>
                  </a:lnTo>
                  <a:lnTo>
                    <a:pt x="2402" y="0"/>
                  </a:lnTo>
                  <a:lnTo>
                    <a:pt x="0" y="0"/>
                  </a:lnTo>
                  <a:lnTo>
                    <a:pt x="0" y="1688"/>
                  </a:lnTo>
                  <a:lnTo>
                    <a:pt x="0" y="165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 flipV="1">
              <a:off x="316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 flipV="1">
              <a:off x="324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 flipV="1">
              <a:off x="332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 flipV="1">
              <a:off x="340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 flipV="1">
              <a:off x="3482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 flipV="1">
              <a:off x="356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 flipV="1">
              <a:off x="364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 flipV="1">
              <a:off x="372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 flipV="1">
              <a:off x="380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 flipV="1">
              <a:off x="3883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 flipV="1">
              <a:off x="396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 flipV="1">
              <a:off x="404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 flipV="1">
              <a:off x="412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 flipV="1">
              <a:off x="420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 flipV="1">
              <a:off x="4283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V="1">
              <a:off x="436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 flipV="1">
              <a:off x="444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 flipV="1">
              <a:off x="452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 flipV="1">
              <a:off x="460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 flipV="1">
              <a:off x="4683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 flipV="1">
              <a:off x="476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 flipV="1">
              <a:off x="484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8"/>
            <p:cNvSpPr>
              <a:spLocks noChangeShapeType="1"/>
            </p:cNvSpPr>
            <p:nvPr/>
          </p:nvSpPr>
          <p:spPr bwMode="auto">
            <a:xfrm flipV="1">
              <a:off x="492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 flipV="1">
              <a:off x="500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20"/>
            <p:cNvSpPr>
              <a:spLocks noChangeShapeType="1"/>
            </p:cNvSpPr>
            <p:nvPr/>
          </p:nvSpPr>
          <p:spPr bwMode="auto">
            <a:xfrm flipV="1">
              <a:off x="5084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21"/>
            <p:cNvSpPr>
              <a:spLocks noChangeShapeType="1"/>
            </p:cNvSpPr>
            <p:nvPr/>
          </p:nvSpPr>
          <p:spPr bwMode="auto">
            <a:xfrm flipV="1">
              <a:off x="516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 flipV="1">
              <a:off x="524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3"/>
            <p:cNvSpPr>
              <a:spLocks noChangeShapeType="1"/>
            </p:cNvSpPr>
            <p:nvPr/>
          </p:nvSpPr>
          <p:spPr bwMode="auto">
            <a:xfrm flipV="1">
              <a:off x="532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24"/>
            <p:cNvSpPr>
              <a:spLocks noChangeShapeType="1"/>
            </p:cNvSpPr>
            <p:nvPr/>
          </p:nvSpPr>
          <p:spPr bwMode="auto">
            <a:xfrm flipV="1">
              <a:off x="540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5"/>
            <p:cNvSpPr>
              <a:spLocks noChangeShapeType="1"/>
            </p:cNvSpPr>
            <p:nvPr/>
          </p:nvSpPr>
          <p:spPr bwMode="auto">
            <a:xfrm flipV="1">
              <a:off x="5484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 flipV="1">
              <a:off x="3082" y="275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7"/>
            <p:cNvSpPr>
              <a:spLocks noChangeShapeType="1"/>
            </p:cNvSpPr>
            <p:nvPr/>
          </p:nvSpPr>
          <p:spPr bwMode="auto">
            <a:xfrm flipV="1">
              <a:off x="3162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 flipV="1">
              <a:off x="3242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9"/>
            <p:cNvSpPr>
              <a:spLocks noChangeShapeType="1"/>
            </p:cNvSpPr>
            <p:nvPr/>
          </p:nvSpPr>
          <p:spPr bwMode="auto">
            <a:xfrm flipV="1">
              <a:off x="3322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/>
            <p:cNvSpPr>
              <a:spLocks noChangeShapeType="1"/>
            </p:cNvSpPr>
            <p:nvPr/>
          </p:nvSpPr>
          <p:spPr bwMode="auto">
            <a:xfrm flipV="1">
              <a:off x="340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"/>
            <p:cNvSpPr>
              <a:spLocks noChangeShapeType="1"/>
            </p:cNvSpPr>
            <p:nvPr/>
          </p:nvSpPr>
          <p:spPr bwMode="auto">
            <a:xfrm flipV="1">
              <a:off x="3482" y="275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2"/>
            <p:cNvSpPr>
              <a:spLocks noChangeShapeType="1"/>
            </p:cNvSpPr>
            <p:nvPr/>
          </p:nvSpPr>
          <p:spPr bwMode="auto">
            <a:xfrm flipV="1">
              <a:off x="3562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3"/>
            <p:cNvSpPr>
              <a:spLocks noChangeShapeType="1"/>
            </p:cNvSpPr>
            <p:nvPr/>
          </p:nvSpPr>
          <p:spPr bwMode="auto">
            <a:xfrm flipV="1">
              <a:off x="364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4"/>
            <p:cNvSpPr>
              <a:spLocks noChangeShapeType="1"/>
            </p:cNvSpPr>
            <p:nvPr/>
          </p:nvSpPr>
          <p:spPr bwMode="auto">
            <a:xfrm flipV="1">
              <a:off x="3722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5"/>
            <p:cNvSpPr>
              <a:spLocks noChangeShapeType="1"/>
            </p:cNvSpPr>
            <p:nvPr/>
          </p:nvSpPr>
          <p:spPr bwMode="auto">
            <a:xfrm flipV="1">
              <a:off x="380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6"/>
            <p:cNvSpPr>
              <a:spLocks noChangeShapeType="1"/>
            </p:cNvSpPr>
            <p:nvPr/>
          </p:nvSpPr>
          <p:spPr bwMode="auto">
            <a:xfrm flipV="1">
              <a:off x="3883" y="275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7"/>
            <p:cNvSpPr>
              <a:spLocks noChangeShapeType="1"/>
            </p:cNvSpPr>
            <p:nvPr/>
          </p:nvSpPr>
          <p:spPr bwMode="auto">
            <a:xfrm flipV="1">
              <a:off x="3962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8"/>
            <p:cNvSpPr>
              <a:spLocks noChangeShapeType="1"/>
            </p:cNvSpPr>
            <p:nvPr/>
          </p:nvSpPr>
          <p:spPr bwMode="auto">
            <a:xfrm flipV="1">
              <a:off x="404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39"/>
            <p:cNvSpPr>
              <a:spLocks noChangeShapeType="1"/>
            </p:cNvSpPr>
            <p:nvPr/>
          </p:nvSpPr>
          <p:spPr bwMode="auto">
            <a:xfrm flipV="1">
              <a:off x="412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0"/>
            <p:cNvSpPr>
              <a:spLocks noChangeShapeType="1"/>
            </p:cNvSpPr>
            <p:nvPr/>
          </p:nvSpPr>
          <p:spPr bwMode="auto">
            <a:xfrm flipV="1">
              <a:off x="420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1"/>
            <p:cNvSpPr>
              <a:spLocks noChangeShapeType="1"/>
            </p:cNvSpPr>
            <p:nvPr/>
          </p:nvSpPr>
          <p:spPr bwMode="auto">
            <a:xfrm flipV="1">
              <a:off x="4283" y="275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2"/>
            <p:cNvSpPr>
              <a:spLocks noChangeShapeType="1"/>
            </p:cNvSpPr>
            <p:nvPr/>
          </p:nvSpPr>
          <p:spPr bwMode="auto">
            <a:xfrm flipV="1">
              <a:off x="436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3"/>
            <p:cNvSpPr>
              <a:spLocks noChangeShapeType="1"/>
            </p:cNvSpPr>
            <p:nvPr/>
          </p:nvSpPr>
          <p:spPr bwMode="auto">
            <a:xfrm flipV="1">
              <a:off x="444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4"/>
            <p:cNvSpPr>
              <a:spLocks noChangeShapeType="1"/>
            </p:cNvSpPr>
            <p:nvPr/>
          </p:nvSpPr>
          <p:spPr bwMode="auto">
            <a:xfrm flipV="1">
              <a:off x="452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5"/>
            <p:cNvSpPr>
              <a:spLocks noChangeShapeType="1"/>
            </p:cNvSpPr>
            <p:nvPr/>
          </p:nvSpPr>
          <p:spPr bwMode="auto">
            <a:xfrm flipV="1">
              <a:off x="4604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6"/>
            <p:cNvSpPr>
              <a:spLocks noChangeShapeType="1"/>
            </p:cNvSpPr>
            <p:nvPr/>
          </p:nvSpPr>
          <p:spPr bwMode="auto">
            <a:xfrm flipV="1">
              <a:off x="4683" y="275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7"/>
            <p:cNvSpPr>
              <a:spLocks noChangeShapeType="1"/>
            </p:cNvSpPr>
            <p:nvPr/>
          </p:nvSpPr>
          <p:spPr bwMode="auto">
            <a:xfrm flipV="1">
              <a:off x="476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48"/>
            <p:cNvSpPr>
              <a:spLocks noChangeShapeType="1"/>
            </p:cNvSpPr>
            <p:nvPr/>
          </p:nvSpPr>
          <p:spPr bwMode="auto">
            <a:xfrm flipV="1">
              <a:off x="4844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49"/>
            <p:cNvSpPr>
              <a:spLocks noChangeShapeType="1"/>
            </p:cNvSpPr>
            <p:nvPr/>
          </p:nvSpPr>
          <p:spPr bwMode="auto">
            <a:xfrm flipV="1">
              <a:off x="4923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0"/>
            <p:cNvSpPr>
              <a:spLocks noChangeShapeType="1"/>
            </p:cNvSpPr>
            <p:nvPr/>
          </p:nvSpPr>
          <p:spPr bwMode="auto">
            <a:xfrm flipV="1">
              <a:off x="5004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1"/>
            <p:cNvSpPr>
              <a:spLocks noChangeShapeType="1"/>
            </p:cNvSpPr>
            <p:nvPr/>
          </p:nvSpPr>
          <p:spPr bwMode="auto">
            <a:xfrm flipV="1">
              <a:off x="5084" y="275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2"/>
            <p:cNvSpPr>
              <a:spLocks noChangeShapeType="1"/>
            </p:cNvSpPr>
            <p:nvPr/>
          </p:nvSpPr>
          <p:spPr bwMode="auto">
            <a:xfrm flipV="1">
              <a:off x="5164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53"/>
            <p:cNvSpPr>
              <a:spLocks noChangeShapeType="1"/>
            </p:cNvSpPr>
            <p:nvPr/>
          </p:nvSpPr>
          <p:spPr bwMode="auto">
            <a:xfrm flipV="1">
              <a:off x="5244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54"/>
            <p:cNvSpPr>
              <a:spLocks noChangeShapeType="1"/>
            </p:cNvSpPr>
            <p:nvPr/>
          </p:nvSpPr>
          <p:spPr bwMode="auto">
            <a:xfrm flipV="1">
              <a:off x="5324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55"/>
            <p:cNvSpPr>
              <a:spLocks noChangeShapeType="1"/>
            </p:cNvSpPr>
            <p:nvPr/>
          </p:nvSpPr>
          <p:spPr bwMode="auto">
            <a:xfrm flipV="1">
              <a:off x="5404" y="275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68" y="2000"/>
              <a:ext cx="28" cy="43"/>
            </a:xfrm>
            <a:custGeom>
              <a:avLst/>
              <a:gdLst>
                <a:gd name="T0" fmla="*/ 12 w 28"/>
                <a:gd name="T1" fmla="*/ 0 h 43"/>
                <a:gd name="T2" fmla="*/ 6 w 28"/>
                <a:gd name="T3" fmla="*/ 2 h 43"/>
                <a:gd name="T4" fmla="*/ 2 w 28"/>
                <a:gd name="T5" fmla="*/ 8 h 43"/>
                <a:gd name="T6" fmla="*/ 0 w 28"/>
                <a:gd name="T7" fmla="*/ 19 h 43"/>
                <a:gd name="T8" fmla="*/ 0 w 28"/>
                <a:gd name="T9" fmla="*/ 25 h 43"/>
                <a:gd name="T10" fmla="*/ 2 w 28"/>
                <a:gd name="T11" fmla="*/ 35 h 43"/>
                <a:gd name="T12" fmla="*/ 6 w 28"/>
                <a:gd name="T13" fmla="*/ 41 h 43"/>
                <a:gd name="T14" fmla="*/ 12 w 28"/>
                <a:gd name="T15" fmla="*/ 43 h 43"/>
                <a:gd name="T16" fmla="*/ 16 w 28"/>
                <a:gd name="T17" fmla="*/ 43 h 43"/>
                <a:gd name="T18" fmla="*/ 22 w 28"/>
                <a:gd name="T19" fmla="*/ 41 h 43"/>
                <a:gd name="T20" fmla="*/ 26 w 28"/>
                <a:gd name="T21" fmla="*/ 35 h 43"/>
                <a:gd name="T22" fmla="*/ 28 w 28"/>
                <a:gd name="T23" fmla="*/ 25 h 43"/>
                <a:gd name="T24" fmla="*/ 28 w 28"/>
                <a:gd name="T25" fmla="*/ 19 h 43"/>
                <a:gd name="T26" fmla="*/ 26 w 28"/>
                <a:gd name="T27" fmla="*/ 8 h 43"/>
                <a:gd name="T28" fmla="*/ 22 w 28"/>
                <a:gd name="T29" fmla="*/ 2 h 43"/>
                <a:gd name="T30" fmla="*/ 16 w 28"/>
                <a:gd name="T31" fmla="*/ 0 h 43"/>
                <a:gd name="T32" fmla="*/ 12 w 28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3"/>
                <a:gd name="T53" fmla="*/ 28 w 2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3">
                  <a:moveTo>
                    <a:pt x="12" y="0"/>
                  </a:moveTo>
                  <a:lnTo>
                    <a:pt x="6" y="2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2" y="43"/>
                  </a:lnTo>
                  <a:lnTo>
                    <a:pt x="16" y="43"/>
                  </a:lnTo>
                  <a:lnTo>
                    <a:pt x="22" y="41"/>
                  </a:lnTo>
                  <a:lnTo>
                    <a:pt x="26" y="35"/>
                  </a:lnTo>
                  <a:lnTo>
                    <a:pt x="28" y="25"/>
                  </a:lnTo>
                  <a:lnTo>
                    <a:pt x="28" y="19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474" y="2000"/>
              <a:ext cx="10" cy="43"/>
            </a:xfrm>
            <a:custGeom>
              <a:avLst/>
              <a:gdLst>
                <a:gd name="T0" fmla="*/ 0 w 10"/>
                <a:gd name="T1" fmla="*/ 8 h 43"/>
                <a:gd name="T2" fmla="*/ 4 w 10"/>
                <a:gd name="T3" fmla="*/ 6 h 43"/>
                <a:gd name="T4" fmla="*/ 10 w 10"/>
                <a:gd name="T5" fmla="*/ 0 h 43"/>
                <a:gd name="T6" fmla="*/ 10 w 10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43"/>
                <a:gd name="T14" fmla="*/ 10 w 10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43">
                  <a:moveTo>
                    <a:pt x="0" y="8"/>
                  </a:moveTo>
                  <a:lnTo>
                    <a:pt x="4" y="6"/>
                  </a:lnTo>
                  <a:lnTo>
                    <a:pt x="10" y="0"/>
                  </a:lnTo>
                  <a:lnTo>
                    <a:pt x="10" y="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868" y="2000"/>
              <a:ext cx="29" cy="43"/>
            </a:xfrm>
            <a:custGeom>
              <a:avLst/>
              <a:gdLst>
                <a:gd name="T0" fmla="*/ 2 w 29"/>
                <a:gd name="T1" fmla="*/ 10 h 43"/>
                <a:gd name="T2" fmla="*/ 2 w 29"/>
                <a:gd name="T3" fmla="*/ 8 h 43"/>
                <a:gd name="T4" fmla="*/ 4 w 29"/>
                <a:gd name="T5" fmla="*/ 4 h 43"/>
                <a:gd name="T6" fmla="*/ 6 w 29"/>
                <a:gd name="T7" fmla="*/ 2 h 43"/>
                <a:gd name="T8" fmla="*/ 11 w 29"/>
                <a:gd name="T9" fmla="*/ 0 h 43"/>
                <a:gd name="T10" fmla="*/ 19 w 29"/>
                <a:gd name="T11" fmla="*/ 0 h 43"/>
                <a:gd name="T12" fmla="*/ 23 w 29"/>
                <a:gd name="T13" fmla="*/ 2 h 43"/>
                <a:gd name="T14" fmla="*/ 25 w 29"/>
                <a:gd name="T15" fmla="*/ 4 h 43"/>
                <a:gd name="T16" fmla="*/ 27 w 29"/>
                <a:gd name="T17" fmla="*/ 8 h 43"/>
                <a:gd name="T18" fmla="*/ 27 w 29"/>
                <a:gd name="T19" fmla="*/ 12 h 43"/>
                <a:gd name="T20" fmla="*/ 25 w 29"/>
                <a:gd name="T21" fmla="*/ 17 h 43"/>
                <a:gd name="T22" fmla="*/ 21 w 29"/>
                <a:gd name="T23" fmla="*/ 23 h 43"/>
                <a:gd name="T24" fmla="*/ 0 w 29"/>
                <a:gd name="T25" fmla="*/ 43 h 43"/>
                <a:gd name="T26" fmla="*/ 29 w 29"/>
                <a:gd name="T27" fmla="*/ 43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43"/>
                <a:gd name="T44" fmla="*/ 29 w 29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43">
                  <a:moveTo>
                    <a:pt x="2" y="10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7"/>
                  </a:lnTo>
                  <a:lnTo>
                    <a:pt x="21" y="23"/>
                  </a:lnTo>
                  <a:lnTo>
                    <a:pt x="0" y="43"/>
                  </a:lnTo>
                  <a:lnTo>
                    <a:pt x="29" y="4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4269" y="2000"/>
              <a:ext cx="28" cy="43"/>
            </a:xfrm>
            <a:custGeom>
              <a:avLst/>
              <a:gdLst>
                <a:gd name="T0" fmla="*/ 4 w 28"/>
                <a:gd name="T1" fmla="*/ 0 h 43"/>
                <a:gd name="T2" fmla="*/ 26 w 28"/>
                <a:gd name="T3" fmla="*/ 0 h 43"/>
                <a:gd name="T4" fmla="*/ 14 w 28"/>
                <a:gd name="T5" fmla="*/ 17 h 43"/>
                <a:gd name="T6" fmla="*/ 20 w 28"/>
                <a:gd name="T7" fmla="*/ 17 h 43"/>
                <a:gd name="T8" fmla="*/ 24 w 28"/>
                <a:gd name="T9" fmla="*/ 19 h 43"/>
                <a:gd name="T10" fmla="*/ 26 w 28"/>
                <a:gd name="T11" fmla="*/ 21 h 43"/>
                <a:gd name="T12" fmla="*/ 28 w 28"/>
                <a:gd name="T13" fmla="*/ 27 h 43"/>
                <a:gd name="T14" fmla="*/ 28 w 28"/>
                <a:gd name="T15" fmla="*/ 31 h 43"/>
                <a:gd name="T16" fmla="*/ 26 w 28"/>
                <a:gd name="T17" fmla="*/ 37 h 43"/>
                <a:gd name="T18" fmla="*/ 22 w 28"/>
                <a:gd name="T19" fmla="*/ 41 h 43"/>
                <a:gd name="T20" fmla="*/ 16 w 28"/>
                <a:gd name="T21" fmla="*/ 43 h 43"/>
                <a:gd name="T22" fmla="*/ 10 w 28"/>
                <a:gd name="T23" fmla="*/ 43 h 43"/>
                <a:gd name="T24" fmla="*/ 4 w 28"/>
                <a:gd name="T25" fmla="*/ 41 h 43"/>
                <a:gd name="T26" fmla="*/ 2 w 28"/>
                <a:gd name="T27" fmla="*/ 39 h 43"/>
                <a:gd name="T28" fmla="*/ 0 w 28"/>
                <a:gd name="T29" fmla="*/ 35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3"/>
                <a:gd name="T47" fmla="*/ 28 w 28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3">
                  <a:moveTo>
                    <a:pt x="4" y="0"/>
                  </a:moveTo>
                  <a:lnTo>
                    <a:pt x="26" y="0"/>
                  </a:lnTo>
                  <a:lnTo>
                    <a:pt x="14" y="17"/>
                  </a:lnTo>
                  <a:lnTo>
                    <a:pt x="20" y="17"/>
                  </a:lnTo>
                  <a:lnTo>
                    <a:pt x="24" y="19"/>
                  </a:lnTo>
                  <a:lnTo>
                    <a:pt x="26" y="21"/>
                  </a:lnTo>
                  <a:lnTo>
                    <a:pt x="28" y="27"/>
                  </a:lnTo>
                  <a:lnTo>
                    <a:pt x="28" y="31"/>
                  </a:lnTo>
                  <a:lnTo>
                    <a:pt x="26" y="37"/>
                  </a:lnTo>
                  <a:lnTo>
                    <a:pt x="22" y="41"/>
                  </a:lnTo>
                  <a:lnTo>
                    <a:pt x="16" y="43"/>
                  </a:lnTo>
                  <a:lnTo>
                    <a:pt x="10" y="43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4669" y="2000"/>
              <a:ext cx="30" cy="29"/>
            </a:xfrm>
            <a:custGeom>
              <a:avLst/>
              <a:gdLst>
                <a:gd name="T0" fmla="*/ 20 w 30"/>
                <a:gd name="T1" fmla="*/ 0 h 29"/>
                <a:gd name="T2" fmla="*/ 0 w 30"/>
                <a:gd name="T3" fmla="*/ 29 h 29"/>
                <a:gd name="T4" fmla="*/ 30 w 30"/>
                <a:gd name="T5" fmla="*/ 29 h 29"/>
                <a:gd name="T6" fmla="*/ 0 60000 65536"/>
                <a:gd name="T7" fmla="*/ 0 60000 65536"/>
                <a:gd name="T8" fmla="*/ 0 60000 65536"/>
                <a:gd name="T9" fmla="*/ 0 w 30"/>
                <a:gd name="T10" fmla="*/ 0 h 29"/>
                <a:gd name="T11" fmla="*/ 30 w 3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29">
                  <a:moveTo>
                    <a:pt x="20" y="0"/>
                  </a:moveTo>
                  <a:lnTo>
                    <a:pt x="0" y="29"/>
                  </a:lnTo>
                  <a:lnTo>
                    <a:pt x="30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1"/>
            <p:cNvSpPr>
              <a:spLocks noChangeShapeType="1"/>
            </p:cNvSpPr>
            <p:nvPr/>
          </p:nvSpPr>
          <p:spPr bwMode="auto">
            <a:xfrm>
              <a:off x="4689" y="2000"/>
              <a:ext cx="1" cy="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5069" y="2000"/>
              <a:ext cx="29" cy="43"/>
            </a:xfrm>
            <a:custGeom>
              <a:avLst/>
              <a:gdLst>
                <a:gd name="T0" fmla="*/ 25 w 29"/>
                <a:gd name="T1" fmla="*/ 0 h 43"/>
                <a:gd name="T2" fmla="*/ 5 w 29"/>
                <a:gd name="T3" fmla="*/ 0 h 43"/>
                <a:gd name="T4" fmla="*/ 2 w 29"/>
                <a:gd name="T5" fmla="*/ 19 h 43"/>
                <a:gd name="T6" fmla="*/ 5 w 29"/>
                <a:gd name="T7" fmla="*/ 17 h 43"/>
                <a:gd name="T8" fmla="*/ 11 w 29"/>
                <a:gd name="T9" fmla="*/ 15 h 43"/>
                <a:gd name="T10" fmla="*/ 17 w 29"/>
                <a:gd name="T11" fmla="*/ 15 h 43"/>
                <a:gd name="T12" fmla="*/ 23 w 29"/>
                <a:gd name="T13" fmla="*/ 17 h 43"/>
                <a:gd name="T14" fmla="*/ 27 w 29"/>
                <a:gd name="T15" fmla="*/ 21 h 43"/>
                <a:gd name="T16" fmla="*/ 29 w 29"/>
                <a:gd name="T17" fmla="*/ 27 h 43"/>
                <a:gd name="T18" fmla="*/ 29 w 29"/>
                <a:gd name="T19" fmla="*/ 31 h 43"/>
                <a:gd name="T20" fmla="*/ 27 w 29"/>
                <a:gd name="T21" fmla="*/ 37 h 43"/>
                <a:gd name="T22" fmla="*/ 23 w 29"/>
                <a:gd name="T23" fmla="*/ 41 h 43"/>
                <a:gd name="T24" fmla="*/ 17 w 29"/>
                <a:gd name="T25" fmla="*/ 43 h 43"/>
                <a:gd name="T26" fmla="*/ 11 w 29"/>
                <a:gd name="T27" fmla="*/ 43 h 43"/>
                <a:gd name="T28" fmla="*/ 5 w 29"/>
                <a:gd name="T29" fmla="*/ 41 h 43"/>
                <a:gd name="T30" fmla="*/ 2 w 29"/>
                <a:gd name="T31" fmla="*/ 39 h 43"/>
                <a:gd name="T32" fmla="*/ 0 w 29"/>
                <a:gd name="T33" fmla="*/ 3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3"/>
                <a:gd name="T53" fmla="*/ 29 w 2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3">
                  <a:moveTo>
                    <a:pt x="25" y="0"/>
                  </a:moveTo>
                  <a:lnTo>
                    <a:pt x="5" y="0"/>
                  </a:lnTo>
                  <a:lnTo>
                    <a:pt x="2" y="19"/>
                  </a:lnTo>
                  <a:lnTo>
                    <a:pt x="5" y="17"/>
                  </a:lnTo>
                  <a:lnTo>
                    <a:pt x="11" y="15"/>
                  </a:lnTo>
                  <a:lnTo>
                    <a:pt x="17" y="15"/>
                  </a:lnTo>
                  <a:lnTo>
                    <a:pt x="23" y="17"/>
                  </a:lnTo>
                  <a:lnTo>
                    <a:pt x="27" y="21"/>
                  </a:lnTo>
                  <a:lnTo>
                    <a:pt x="29" y="27"/>
                  </a:lnTo>
                  <a:lnTo>
                    <a:pt x="29" y="31"/>
                  </a:lnTo>
                  <a:lnTo>
                    <a:pt x="27" y="37"/>
                  </a:lnTo>
                  <a:lnTo>
                    <a:pt x="23" y="41"/>
                  </a:lnTo>
                  <a:lnTo>
                    <a:pt x="17" y="43"/>
                  </a:lnTo>
                  <a:lnTo>
                    <a:pt x="11" y="43"/>
                  </a:lnTo>
                  <a:lnTo>
                    <a:pt x="5" y="41"/>
                  </a:lnTo>
                  <a:lnTo>
                    <a:pt x="2" y="39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5472" y="2000"/>
              <a:ext cx="26" cy="43"/>
            </a:xfrm>
            <a:custGeom>
              <a:avLst/>
              <a:gdLst>
                <a:gd name="T0" fmla="*/ 24 w 26"/>
                <a:gd name="T1" fmla="*/ 6 h 43"/>
                <a:gd name="T2" fmla="*/ 22 w 26"/>
                <a:gd name="T3" fmla="*/ 2 h 43"/>
                <a:gd name="T4" fmla="*/ 16 w 26"/>
                <a:gd name="T5" fmla="*/ 0 h 43"/>
                <a:gd name="T6" fmla="*/ 12 w 26"/>
                <a:gd name="T7" fmla="*/ 0 h 43"/>
                <a:gd name="T8" fmla="*/ 6 w 26"/>
                <a:gd name="T9" fmla="*/ 2 h 43"/>
                <a:gd name="T10" fmla="*/ 2 w 26"/>
                <a:gd name="T11" fmla="*/ 8 h 43"/>
                <a:gd name="T12" fmla="*/ 0 w 26"/>
                <a:gd name="T13" fmla="*/ 19 h 43"/>
                <a:gd name="T14" fmla="*/ 0 w 26"/>
                <a:gd name="T15" fmla="*/ 29 h 43"/>
                <a:gd name="T16" fmla="*/ 2 w 26"/>
                <a:gd name="T17" fmla="*/ 37 h 43"/>
                <a:gd name="T18" fmla="*/ 6 w 26"/>
                <a:gd name="T19" fmla="*/ 41 h 43"/>
                <a:gd name="T20" fmla="*/ 12 w 26"/>
                <a:gd name="T21" fmla="*/ 43 h 43"/>
                <a:gd name="T22" fmla="*/ 14 w 26"/>
                <a:gd name="T23" fmla="*/ 43 h 43"/>
                <a:gd name="T24" fmla="*/ 20 w 26"/>
                <a:gd name="T25" fmla="*/ 41 h 43"/>
                <a:gd name="T26" fmla="*/ 24 w 26"/>
                <a:gd name="T27" fmla="*/ 37 h 43"/>
                <a:gd name="T28" fmla="*/ 26 w 26"/>
                <a:gd name="T29" fmla="*/ 31 h 43"/>
                <a:gd name="T30" fmla="*/ 26 w 26"/>
                <a:gd name="T31" fmla="*/ 29 h 43"/>
                <a:gd name="T32" fmla="*/ 24 w 26"/>
                <a:gd name="T33" fmla="*/ 23 h 43"/>
                <a:gd name="T34" fmla="*/ 20 w 26"/>
                <a:gd name="T35" fmla="*/ 19 h 43"/>
                <a:gd name="T36" fmla="*/ 14 w 26"/>
                <a:gd name="T37" fmla="*/ 17 h 43"/>
                <a:gd name="T38" fmla="*/ 12 w 26"/>
                <a:gd name="T39" fmla="*/ 17 h 43"/>
                <a:gd name="T40" fmla="*/ 6 w 26"/>
                <a:gd name="T41" fmla="*/ 19 h 43"/>
                <a:gd name="T42" fmla="*/ 2 w 26"/>
                <a:gd name="T43" fmla="*/ 23 h 43"/>
                <a:gd name="T44" fmla="*/ 0 w 26"/>
                <a:gd name="T45" fmla="*/ 29 h 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43"/>
                <a:gd name="T71" fmla="*/ 26 w 26"/>
                <a:gd name="T72" fmla="*/ 43 h 4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43">
                  <a:moveTo>
                    <a:pt x="24" y="6"/>
                  </a:moveTo>
                  <a:lnTo>
                    <a:pt x="22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2" y="37"/>
                  </a:lnTo>
                  <a:lnTo>
                    <a:pt x="6" y="41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20" y="41"/>
                  </a:lnTo>
                  <a:lnTo>
                    <a:pt x="24" y="37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4" y="23"/>
                  </a:lnTo>
                  <a:lnTo>
                    <a:pt x="20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6" y="19"/>
                  </a:lnTo>
                  <a:lnTo>
                    <a:pt x="2" y="23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4"/>
            <p:cNvSpPr>
              <a:spLocks noChangeShapeType="1"/>
            </p:cNvSpPr>
            <p:nvPr/>
          </p:nvSpPr>
          <p:spPr bwMode="auto">
            <a:xfrm>
              <a:off x="3082" y="1963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65"/>
            <p:cNvSpPr>
              <a:spLocks noChangeShapeType="1"/>
            </p:cNvSpPr>
            <p:nvPr/>
          </p:nvSpPr>
          <p:spPr bwMode="auto">
            <a:xfrm>
              <a:off x="3082" y="186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6"/>
            <p:cNvSpPr>
              <a:spLocks noChangeShapeType="1"/>
            </p:cNvSpPr>
            <p:nvPr/>
          </p:nvSpPr>
          <p:spPr bwMode="auto">
            <a:xfrm>
              <a:off x="3082" y="176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7"/>
            <p:cNvSpPr>
              <a:spLocks noChangeShapeType="1"/>
            </p:cNvSpPr>
            <p:nvPr/>
          </p:nvSpPr>
          <p:spPr bwMode="auto">
            <a:xfrm>
              <a:off x="3082" y="166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68"/>
            <p:cNvSpPr>
              <a:spLocks noChangeShapeType="1"/>
            </p:cNvSpPr>
            <p:nvPr/>
          </p:nvSpPr>
          <p:spPr bwMode="auto">
            <a:xfrm>
              <a:off x="3082" y="155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69"/>
            <p:cNvSpPr>
              <a:spLocks noChangeShapeType="1"/>
            </p:cNvSpPr>
            <p:nvPr/>
          </p:nvSpPr>
          <p:spPr bwMode="auto">
            <a:xfrm>
              <a:off x="3082" y="1457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0"/>
            <p:cNvSpPr>
              <a:spLocks noChangeShapeType="1"/>
            </p:cNvSpPr>
            <p:nvPr/>
          </p:nvSpPr>
          <p:spPr bwMode="auto">
            <a:xfrm>
              <a:off x="3082" y="135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71"/>
            <p:cNvSpPr>
              <a:spLocks noChangeShapeType="1"/>
            </p:cNvSpPr>
            <p:nvPr/>
          </p:nvSpPr>
          <p:spPr bwMode="auto">
            <a:xfrm>
              <a:off x="3082" y="1254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72"/>
            <p:cNvSpPr>
              <a:spLocks noChangeShapeType="1"/>
            </p:cNvSpPr>
            <p:nvPr/>
          </p:nvSpPr>
          <p:spPr bwMode="auto">
            <a:xfrm>
              <a:off x="3082" y="115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73"/>
            <p:cNvSpPr>
              <a:spLocks noChangeShapeType="1"/>
            </p:cNvSpPr>
            <p:nvPr/>
          </p:nvSpPr>
          <p:spPr bwMode="auto">
            <a:xfrm>
              <a:off x="3082" y="105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74"/>
            <p:cNvSpPr>
              <a:spLocks noChangeShapeType="1"/>
            </p:cNvSpPr>
            <p:nvPr/>
          </p:nvSpPr>
          <p:spPr bwMode="auto">
            <a:xfrm>
              <a:off x="3082" y="950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75"/>
            <p:cNvSpPr>
              <a:spLocks noChangeShapeType="1"/>
            </p:cNvSpPr>
            <p:nvPr/>
          </p:nvSpPr>
          <p:spPr bwMode="auto">
            <a:xfrm>
              <a:off x="3082" y="84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76"/>
            <p:cNvSpPr>
              <a:spLocks noChangeShapeType="1"/>
            </p:cNvSpPr>
            <p:nvPr/>
          </p:nvSpPr>
          <p:spPr bwMode="auto">
            <a:xfrm>
              <a:off x="3082" y="747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77"/>
            <p:cNvSpPr>
              <a:spLocks noChangeShapeType="1"/>
            </p:cNvSpPr>
            <p:nvPr/>
          </p:nvSpPr>
          <p:spPr bwMode="auto">
            <a:xfrm>
              <a:off x="3082" y="647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>
              <a:off x="3082" y="54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79"/>
            <p:cNvSpPr>
              <a:spLocks noChangeShapeType="1"/>
            </p:cNvSpPr>
            <p:nvPr/>
          </p:nvSpPr>
          <p:spPr bwMode="auto">
            <a:xfrm>
              <a:off x="3082" y="444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80"/>
            <p:cNvSpPr>
              <a:spLocks noChangeShapeType="1"/>
            </p:cNvSpPr>
            <p:nvPr/>
          </p:nvSpPr>
          <p:spPr bwMode="auto">
            <a:xfrm>
              <a:off x="3082" y="34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81"/>
            <p:cNvSpPr>
              <a:spLocks noChangeShapeType="1"/>
            </p:cNvSpPr>
            <p:nvPr/>
          </p:nvSpPr>
          <p:spPr bwMode="auto">
            <a:xfrm>
              <a:off x="5454" y="1963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82"/>
            <p:cNvSpPr>
              <a:spLocks noChangeShapeType="1"/>
            </p:cNvSpPr>
            <p:nvPr/>
          </p:nvSpPr>
          <p:spPr bwMode="auto">
            <a:xfrm>
              <a:off x="5469" y="186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83"/>
            <p:cNvSpPr>
              <a:spLocks noChangeShapeType="1"/>
            </p:cNvSpPr>
            <p:nvPr/>
          </p:nvSpPr>
          <p:spPr bwMode="auto">
            <a:xfrm>
              <a:off x="5469" y="176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84"/>
            <p:cNvSpPr>
              <a:spLocks noChangeShapeType="1"/>
            </p:cNvSpPr>
            <p:nvPr/>
          </p:nvSpPr>
          <p:spPr bwMode="auto">
            <a:xfrm>
              <a:off x="5469" y="166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85"/>
            <p:cNvSpPr>
              <a:spLocks noChangeShapeType="1"/>
            </p:cNvSpPr>
            <p:nvPr/>
          </p:nvSpPr>
          <p:spPr bwMode="auto">
            <a:xfrm>
              <a:off x="5469" y="155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86"/>
            <p:cNvSpPr>
              <a:spLocks noChangeShapeType="1"/>
            </p:cNvSpPr>
            <p:nvPr/>
          </p:nvSpPr>
          <p:spPr bwMode="auto">
            <a:xfrm>
              <a:off x="5454" y="1457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87"/>
            <p:cNvSpPr>
              <a:spLocks noChangeShapeType="1"/>
            </p:cNvSpPr>
            <p:nvPr/>
          </p:nvSpPr>
          <p:spPr bwMode="auto">
            <a:xfrm>
              <a:off x="5469" y="135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88"/>
            <p:cNvSpPr>
              <a:spLocks noChangeShapeType="1"/>
            </p:cNvSpPr>
            <p:nvPr/>
          </p:nvSpPr>
          <p:spPr bwMode="auto">
            <a:xfrm>
              <a:off x="5469" y="1254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89"/>
            <p:cNvSpPr>
              <a:spLocks noChangeShapeType="1"/>
            </p:cNvSpPr>
            <p:nvPr/>
          </p:nvSpPr>
          <p:spPr bwMode="auto">
            <a:xfrm>
              <a:off x="5469" y="115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90"/>
            <p:cNvSpPr>
              <a:spLocks noChangeShapeType="1"/>
            </p:cNvSpPr>
            <p:nvPr/>
          </p:nvSpPr>
          <p:spPr bwMode="auto">
            <a:xfrm>
              <a:off x="5469" y="105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91"/>
            <p:cNvSpPr>
              <a:spLocks noChangeShapeType="1"/>
            </p:cNvSpPr>
            <p:nvPr/>
          </p:nvSpPr>
          <p:spPr bwMode="auto">
            <a:xfrm>
              <a:off x="5454" y="950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92"/>
            <p:cNvSpPr>
              <a:spLocks noChangeShapeType="1"/>
            </p:cNvSpPr>
            <p:nvPr/>
          </p:nvSpPr>
          <p:spPr bwMode="auto">
            <a:xfrm>
              <a:off x="5469" y="84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93"/>
            <p:cNvSpPr>
              <a:spLocks noChangeShapeType="1"/>
            </p:cNvSpPr>
            <p:nvPr/>
          </p:nvSpPr>
          <p:spPr bwMode="auto">
            <a:xfrm>
              <a:off x="5469" y="747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94"/>
            <p:cNvSpPr>
              <a:spLocks noChangeShapeType="1"/>
            </p:cNvSpPr>
            <p:nvPr/>
          </p:nvSpPr>
          <p:spPr bwMode="auto">
            <a:xfrm>
              <a:off x="5469" y="647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95"/>
            <p:cNvSpPr>
              <a:spLocks noChangeShapeType="1"/>
            </p:cNvSpPr>
            <p:nvPr/>
          </p:nvSpPr>
          <p:spPr bwMode="auto">
            <a:xfrm>
              <a:off x="5469" y="54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96"/>
            <p:cNvSpPr>
              <a:spLocks noChangeShapeType="1"/>
            </p:cNvSpPr>
            <p:nvPr/>
          </p:nvSpPr>
          <p:spPr bwMode="auto">
            <a:xfrm>
              <a:off x="5454" y="444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97"/>
            <p:cNvSpPr>
              <a:spLocks noChangeShapeType="1"/>
            </p:cNvSpPr>
            <p:nvPr/>
          </p:nvSpPr>
          <p:spPr bwMode="auto">
            <a:xfrm>
              <a:off x="5469" y="34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92" y="1949"/>
              <a:ext cx="43" cy="28"/>
            </a:xfrm>
            <a:custGeom>
              <a:avLst/>
              <a:gdLst>
                <a:gd name="T0" fmla="*/ 0 w 43"/>
                <a:gd name="T1" fmla="*/ 16 h 28"/>
                <a:gd name="T2" fmla="*/ 2 w 43"/>
                <a:gd name="T3" fmla="*/ 22 h 28"/>
                <a:gd name="T4" fmla="*/ 8 w 43"/>
                <a:gd name="T5" fmla="*/ 26 h 28"/>
                <a:gd name="T6" fmla="*/ 19 w 43"/>
                <a:gd name="T7" fmla="*/ 28 h 28"/>
                <a:gd name="T8" fmla="*/ 25 w 43"/>
                <a:gd name="T9" fmla="*/ 28 h 28"/>
                <a:gd name="T10" fmla="*/ 35 w 43"/>
                <a:gd name="T11" fmla="*/ 26 h 28"/>
                <a:gd name="T12" fmla="*/ 41 w 43"/>
                <a:gd name="T13" fmla="*/ 22 h 28"/>
                <a:gd name="T14" fmla="*/ 43 w 43"/>
                <a:gd name="T15" fmla="*/ 16 h 28"/>
                <a:gd name="T16" fmla="*/ 43 w 43"/>
                <a:gd name="T17" fmla="*/ 12 h 28"/>
                <a:gd name="T18" fmla="*/ 41 w 43"/>
                <a:gd name="T19" fmla="*/ 6 h 28"/>
                <a:gd name="T20" fmla="*/ 35 w 43"/>
                <a:gd name="T21" fmla="*/ 2 h 28"/>
                <a:gd name="T22" fmla="*/ 25 w 43"/>
                <a:gd name="T23" fmla="*/ 0 h 28"/>
                <a:gd name="T24" fmla="*/ 19 w 43"/>
                <a:gd name="T25" fmla="*/ 0 h 28"/>
                <a:gd name="T26" fmla="*/ 8 w 43"/>
                <a:gd name="T27" fmla="*/ 2 h 28"/>
                <a:gd name="T28" fmla="*/ 2 w 43"/>
                <a:gd name="T29" fmla="*/ 6 h 28"/>
                <a:gd name="T30" fmla="*/ 0 w 43"/>
                <a:gd name="T31" fmla="*/ 12 h 28"/>
                <a:gd name="T32" fmla="*/ 0 w 43"/>
                <a:gd name="T33" fmla="*/ 1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8"/>
                <a:gd name="T53" fmla="*/ 43 w 43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8">
                  <a:moveTo>
                    <a:pt x="0" y="16"/>
                  </a:moveTo>
                  <a:lnTo>
                    <a:pt x="2" y="22"/>
                  </a:lnTo>
                  <a:lnTo>
                    <a:pt x="8" y="26"/>
                  </a:lnTo>
                  <a:lnTo>
                    <a:pt x="19" y="28"/>
                  </a:lnTo>
                  <a:lnTo>
                    <a:pt x="25" y="28"/>
                  </a:lnTo>
                  <a:lnTo>
                    <a:pt x="35" y="26"/>
                  </a:lnTo>
                  <a:lnTo>
                    <a:pt x="41" y="22"/>
                  </a:lnTo>
                  <a:lnTo>
                    <a:pt x="43" y="16"/>
                  </a:lnTo>
                  <a:lnTo>
                    <a:pt x="43" y="12"/>
                  </a:lnTo>
                  <a:lnTo>
                    <a:pt x="41" y="6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992" y="1455"/>
              <a:ext cx="43" cy="10"/>
            </a:xfrm>
            <a:custGeom>
              <a:avLst/>
              <a:gdLst>
                <a:gd name="T0" fmla="*/ 8 w 43"/>
                <a:gd name="T1" fmla="*/ 10 h 10"/>
                <a:gd name="T2" fmla="*/ 6 w 43"/>
                <a:gd name="T3" fmla="*/ 6 h 10"/>
                <a:gd name="T4" fmla="*/ 0 w 43"/>
                <a:gd name="T5" fmla="*/ 0 h 10"/>
                <a:gd name="T6" fmla="*/ 43 w 4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0"/>
                <a:gd name="T14" fmla="*/ 43 w 4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0">
                  <a:moveTo>
                    <a:pt x="8" y="10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2992" y="936"/>
              <a:ext cx="43" cy="28"/>
            </a:xfrm>
            <a:custGeom>
              <a:avLst/>
              <a:gdLst>
                <a:gd name="T0" fmla="*/ 10 w 43"/>
                <a:gd name="T1" fmla="*/ 26 h 28"/>
                <a:gd name="T2" fmla="*/ 8 w 43"/>
                <a:gd name="T3" fmla="*/ 26 h 28"/>
                <a:gd name="T4" fmla="*/ 4 w 43"/>
                <a:gd name="T5" fmla="*/ 24 h 28"/>
                <a:gd name="T6" fmla="*/ 2 w 43"/>
                <a:gd name="T7" fmla="*/ 22 h 28"/>
                <a:gd name="T8" fmla="*/ 0 w 43"/>
                <a:gd name="T9" fmla="*/ 18 h 28"/>
                <a:gd name="T10" fmla="*/ 0 w 43"/>
                <a:gd name="T11" fmla="*/ 10 h 28"/>
                <a:gd name="T12" fmla="*/ 2 w 43"/>
                <a:gd name="T13" fmla="*/ 6 h 28"/>
                <a:gd name="T14" fmla="*/ 4 w 43"/>
                <a:gd name="T15" fmla="*/ 4 h 28"/>
                <a:gd name="T16" fmla="*/ 8 w 43"/>
                <a:gd name="T17" fmla="*/ 2 h 28"/>
                <a:gd name="T18" fmla="*/ 12 w 43"/>
                <a:gd name="T19" fmla="*/ 2 h 28"/>
                <a:gd name="T20" fmla="*/ 17 w 43"/>
                <a:gd name="T21" fmla="*/ 4 h 28"/>
                <a:gd name="T22" fmla="*/ 23 w 43"/>
                <a:gd name="T23" fmla="*/ 8 h 28"/>
                <a:gd name="T24" fmla="*/ 43 w 43"/>
                <a:gd name="T25" fmla="*/ 28 h 28"/>
                <a:gd name="T26" fmla="*/ 43 w 43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28"/>
                <a:gd name="T44" fmla="*/ 43 w 4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28">
                  <a:moveTo>
                    <a:pt x="10" y="26"/>
                  </a:moveTo>
                  <a:lnTo>
                    <a:pt x="8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3" y="8"/>
                  </a:lnTo>
                  <a:lnTo>
                    <a:pt x="43" y="28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992" y="429"/>
              <a:ext cx="43" cy="29"/>
            </a:xfrm>
            <a:custGeom>
              <a:avLst/>
              <a:gdLst>
                <a:gd name="T0" fmla="*/ 0 w 43"/>
                <a:gd name="T1" fmla="*/ 25 h 29"/>
                <a:gd name="T2" fmla="*/ 0 w 43"/>
                <a:gd name="T3" fmla="*/ 2 h 29"/>
                <a:gd name="T4" fmla="*/ 17 w 43"/>
                <a:gd name="T5" fmla="*/ 15 h 29"/>
                <a:gd name="T6" fmla="*/ 17 w 43"/>
                <a:gd name="T7" fmla="*/ 9 h 29"/>
                <a:gd name="T8" fmla="*/ 19 w 43"/>
                <a:gd name="T9" fmla="*/ 5 h 29"/>
                <a:gd name="T10" fmla="*/ 21 w 43"/>
                <a:gd name="T11" fmla="*/ 2 h 29"/>
                <a:gd name="T12" fmla="*/ 27 w 43"/>
                <a:gd name="T13" fmla="*/ 0 h 29"/>
                <a:gd name="T14" fmla="*/ 31 w 43"/>
                <a:gd name="T15" fmla="*/ 0 h 29"/>
                <a:gd name="T16" fmla="*/ 37 w 43"/>
                <a:gd name="T17" fmla="*/ 2 h 29"/>
                <a:gd name="T18" fmla="*/ 41 w 43"/>
                <a:gd name="T19" fmla="*/ 7 h 29"/>
                <a:gd name="T20" fmla="*/ 43 w 43"/>
                <a:gd name="T21" fmla="*/ 13 h 29"/>
                <a:gd name="T22" fmla="*/ 43 w 43"/>
                <a:gd name="T23" fmla="*/ 19 h 29"/>
                <a:gd name="T24" fmla="*/ 41 w 43"/>
                <a:gd name="T25" fmla="*/ 25 h 29"/>
                <a:gd name="T26" fmla="*/ 39 w 43"/>
                <a:gd name="T27" fmla="*/ 27 h 29"/>
                <a:gd name="T28" fmla="*/ 35 w 43"/>
                <a:gd name="T29" fmla="*/ 29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29"/>
                <a:gd name="T47" fmla="*/ 43 w 43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29">
                  <a:moveTo>
                    <a:pt x="0" y="25"/>
                  </a:moveTo>
                  <a:lnTo>
                    <a:pt x="0" y="2"/>
                  </a:lnTo>
                  <a:lnTo>
                    <a:pt x="17" y="15"/>
                  </a:lnTo>
                  <a:lnTo>
                    <a:pt x="17" y="9"/>
                  </a:lnTo>
                  <a:lnTo>
                    <a:pt x="19" y="5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7" y="2"/>
                  </a:lnTo>
                  <a:lnTo>
                    <a:pt x="41" y="7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5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02"/>
            <p:cNvSpPr>
              <a:spLocks noChangeShapeType="1"/>
            </p:cNvSpPr>
            <p:nvPr/>
          </p:nvSpPr>
          <p:spPr bwMode="auto">
            <a:xfrm>
              <a:off x="2830" y="1290"/>
              <a:ext cx="6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853" y="1248"/>
              <a:ext cx="44" cy="30"/>
            </a:xfrm>
            <a:custGeom>
              <a:avLst/>
              <a:gdLst>
                <a:gd name="T0" fmla="*/ 0 w 44"/>
                <a:gd name="T1" fmla="*/ 30 h 30"/>
                <a:gd name="T2" fmla="*/ 0 w 44"/>
                <a:gd name="T3" fmla="*/ 26 h 30"/>
                <a:gd name="T4" fmla="*/ 4 w 44"/>
                <a:gd name="T5" fmla="*/ 22 h 30"/>
                <a:gd name="T6" fmla="*/ 40 w 44"/>
                <a:gd name="T7" fmla="*/ 9 h 30"/>
                <a:gd name="T8" fmla="*/ 44 w 44"/>
                <a:gd name="T9" fmla="*/ 5 h 30"/>
                <a:gd name="T10" fmla="*/ 44 w 44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30"/>
                <a:gd name="T20" fmla="*/ 44 w 44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30">
                  <a:moveTo>
                    <a:pt x="0" y="30"/>
                  </a:moveTo>
                  <a:lnTo>
                    <a:pt x="0" y="26"/>
                  </a:lnTo>
                  <a:lnTo>
                    <a:pt x="4" y="22"/>
                  </a:lnTo>
                  <a:lnTo>
                    <a:pt x="40" y="9"/>
                  </a:lnTo>
                  <a:lnTo>
                    <a:pt x="44" y="5"/>
                  </a:lnTo>
                  <a:lnTo>
                    <a:pt x="4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853" y="1246"/>
              <a:ext cx="44" cy="34"/>
            </a:xfrm>
            <a:custGeom>
              <a:avLst/>
              <a:gdLst>
                <a:gd name="T0" fmla="*/ 0 w 44"/>
                <a:gd name="T1" fmla="*/ 0 h 34"/>
                <a:gd name="T2" fmla="*/ 4 w 44"/>
                <a:gd name="T3" fmla="*/ 2 h 34"/>
                <a:gd name="T4" fmla="*/ 10 w 44"/>
                <a:gd name="T5" fmla="*/ 7 h 34"/>
                <a:gd name="T6" fmla="*/ 32 w 44"/>
                <a:gd name="T7" fmla="*/ 28 h 34"/>
                <a:gd name="T8" fmla="*/ 40 w 44"/>
                <a:gd name="T9" fmla="*/ 32 h 34"/>
                <a:gd name="T10" fmla="*/ 44 w 44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34"/>
                <a:gd name="T20" fmla="*/ 44 w 44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34">
                  <a:moveTo>
                    <a:pt x="0" y="0"/>
                  </a:moveTo>
                  <a:lnTo>
                    <a:pt x="4" y="2"/>
                  </a:lnTo>
                  <a:lnTo>
                    <a:pt x="10" y="7"/>
                  </a:lnTo>
                  <a:lnTo>
                    <a:pt x="32" y="28"/>
                  </a:lnTo>
                  <a:lnTo>
                    <a:pt x="40" y="32"/>
                  </a:lnTo>
                  <a:lnTo>
                    <a:pt x="44" y="3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830" y="1222"/>
              <a:ext cx="67" cy="14"/>
            </a:xfrm>
            <a:custGeom>
              <a:avLst/>
              <a:gdLst>
                <a:gd name="T0" fmla="*/ 0 w 67"/>
                <a:gd name="T1" fmla="*/ 0 h 14"/>
                <a:gd name="T2" fmla="*/ 4 w 67"/>
                <a:gd name="T3" fmla="*/ 4 h 14"/>
                <a:gd name="T4" fmla="*/ 11 w 67"/>
                <a:gd name="T5" fmla="*/ 8 h 14"/>
                <a:gd name="T6" fmla="*/ 19 w 67"/>
                <a:gd name="T7" fmla="*/ 12 h 14"/>
                <a:gd name="T8" fmla="*/ 29 w 67"/>
                <a:gd name="T9" fmla="*/ 14 h 14"/>
                <a:gd name="T10" fmla="*/ 37 w 67"/>
                <a:gd name="T11" fmla="*/ 14 h 14"/>
                <a:gd name="T12" fmla="*/ 47 w 67"/>
                <a:gd name="T13" fmla="*/ 12 h 14"/>
                <a:gd name="T14" fmla="*/ 55 w 67"/>
                <a:gd name="T15" fmla="*/ 8 h 14"/>
                <a:gd name="T16" fmla="*/ 63 w 67"/>
                <a:gd name="T17" fmla="*/ 4 h 14"/>
                <a:gd name="T18" fmla="*/ 67 w 67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4"/>
                <a:gd name="T32" fmla="*/ 67 w 6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4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9" y="12"/>
                  </a:lnTo>
                  <a:lnTo>
                    <a:pt x="29" y="14"/>
                  </a:lnTo>
                  <a:lnTo>
                    <a:pt x="37" y="14"/>
                  </a:lnTo>
                  <a:lnTo>
                    <a:pt x="47" y="12"/>
                  </a:lnTo>
                  <a:lnTo>
                    <a:pt x="55" y="8"/>
                  </a:lnTo>
                  <a:lnTo>
                    <a:pt x="63" y="4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06"/>
            <p:cNvSpPr>
              <a:spLocks noChangeShapeType="1"/>
            </p:cNvSpPr>
            <p:nvPr/>
          </p:nvSpPr>
          <p:spPr bwMode="auto">
            <a:xfrm>
              <a:off x="2839" y="1208"/>
              <a:ext cx="4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2839" y="1179"/>
              <a:ext cx="20" cy="29"/>
            </a:xfrm>
            <a:custGeom>
              <a:avLst/>
              <a:gdLst>
                <a:gd name="T0" fmla="*/ 0 w 20"/>
                <a:gd name="T1" fmla="*/ 29 h 29"/>
                <a:gd name="T2" fmla="*/ 0 w 20"/>
                <a:gd name="T3" fmla="*/ 10 h 29"/>
                <a:gd name="T4" fmla="*/ 2 w 20"/>
                <a:gd name="T5" fmla="*/ 4 h 29"/>
                <a:gd name="T6" fmla="*/ 4 w 20"/>
                <a:gd name="T7" fmla="*/ 2 h 29"/>
                <a:gd name="T8" fmla="*/ 8 w 20"/>
                <a:gd name="T9" fmla="*/ 0 h 29"/>
                <a:gd name="T10" fmla="*/ 12 w 20"/>
                <a:gd name="T11" fmla="*/ 0 h 29"/>
                <a:gd name="T12" fmla="*/ 16 w 20"/>
                <a:gd name="T13" fmla="*/ 2 h 29"/>
                <a:gd name="T14" fmla="*/ 18 w 20"/>
                <a:gd name="T15" fmla="*/ 4 h 29"/>
                <a:gd name="T16" fmla="*/ 20 w 20"/>
                <a:gd name="T17" fmla="*/ 10 h 29"/>
                <a:gd name="T18" fmla="*/ 20 w 20"/>
                <a:gd name="T19" fmla="*/ 29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29"/>
                <a:gd name="T32" fmla="*/ 20 w 2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29">
                  <a:moveTo>
                    <a:pt x="0" y="29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10"/>
                  </a:lnTo>
                  <a:lnTo>
                    <a:pt x="20" y="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08"/>
            <p:cNvSpPr>
              <a:spLocks noChangeShapeType="1"/>
            </p:cNvSpPr>
            <p:nvPr/>
          </p:nvSpPr>
          <p:spPr bwMode="auto">
            <a:xfrm flipV="1">
              <a:off x="2859" y="1179"/>
              <a:ext cx="22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2830" y="1153"/>
              <a:ext cx="67" cy="14"/>
            </a:xfrm>
            <a:custGeom>
              <a:avLst/>
              <a:gdLst>
                <a:gd name="T0" fmla="*/ 0 w 67"/>
                <a:gd name="T1" fmla="*/ 14 h 14"/>
                <a:gd name="T2" fmla="*/ 4 w 67"/>
                <a:gd name="T3" fmla="*/ 10 h 14"/>
                <a:gd name="T4" fmla="*/ 11 w 67"/>
                <a:gd name="T5" fmla="*/ 6 h 14"/>
                <a:gd name="T6" fmla="*/ 19 w 67"/>
                <a:gd name="T7" fmla="*/ 2 h 14"/>
                <a:gd name="T8" fmla="*/ 29 w 67"/>
                <a:gd name="T9" fmla="*/ 0 h 14"/>
                <a:gd name="T10" fmla="*/ 37 w 67"/>
                <a:gd name="T11" fmla="*/ 0 h 14"/>
                <a:gd name="T12" fmla="*/ 47 w 67"/>
                <a:gd name="T13" fmla="*/ 2 h 14"/>
                <a:gd name="T14" fmla="*/ 55 w 67"/>
                <a:gd name="T15" fmla="*/ 6 h 14"/>
                <a:gd name="T16" fmla="*/ 63 w 67"/>
                <a:gd name="T17" fmla="*/ 10 h 14"/>
                <a:gd name="T18" fmla="*/ 67 w 67"/>
                <a:gd name="T19" fmla="*/ 1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4"/>
                <a:gd name="T32" fmla="*/ 67 w 6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4">
                  <a:moveTo>
                    <a:pt x="0" y="14"/>
                  </a:moveTo>
                  <a:lnTo>
                    <a:pt x="4" y="10"/>
                  </a:lnTo>
                  <a:lnTo>
                    <a:pt x="11" y="6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7" y="2"/>
                  </a:lnTo>
                  <a:lnTo>
                    <a:pt x="55" y="6"/>
                  </a:lnTo>
                  <a:lnTo>
                    <a:pt x="63" y="10"/>
                  </a:lnTo>
                  <a:lnTo>
                    <a:pt x="67" y="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10"/>
            <p:cNvSpPr>
              <a:spLocks noChangeShapeType="1"/>
            </p:cNvSpPr>
            <p:nvPr/>
          </p:nvSpPr>
          <p:spPr bwMode="auto">
            <a:xfrm>
              <a:off x="2830" y="1136"/>
              <a:ext cx="6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830" y="1072"/>
              <a:ext cx="67" cy="14"/>
            </a:xfrm>
            <a:custGeom>
              <a:avLst/>
              <a:gdLst>
                <a:gd name="T0" fmla="*/ 0 w 67"/>
                <a:gd name="T1" fmla="*/ 0 h 14"/>
                <a:gd name="T2" fmla="*/ 4 w 67"/>
                <a:gd name="T3" fmla="*/ 4 h 14"/>
                <a:gd name="T4" fmla="*/ 11 w 67"/>
                <a:gd name="T5" fmla="*/ 8 h 14"/>
                <a:gd name="T6" fmla="*/ 19 w 67"/>
                <a:gd name="T7" fmla="*/ 12 h 14"/>
                <a:gd name="T8" fmla="*/ 29 w 67"/>
                <a:gd name="T9" fmla="*/ 14 h 14"/>
                <a:gd name="T10" fmla="*/ 37 w 67"/>
                <a:gd name="T11" fmla="*/ 14 h 14"/>
                <a:gd name="T12" fmla="*/ 47 w 67"/>
                <a:gd name="T13" fmla="*/ 12 h 14"/>
                <a:gd name="T14" fmla="*/ 55 w 67"/>
                <a:gd name="T15" fmla="*/ 8 h 14"/>
                <a:gd name="T16" fmla="*/ 63 w 67"/>
                <a:gd name="T17" fmla="*/ 4 h 14"/>
                <a:gd name="T18" fmla="*/ 67 w 67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4"/>
                <a:gd name="T32" fmla="*/ 67 w 6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4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9" y="12"/>
                  </a:lnTo>
                  <a:lnTo>
                    <a:pt x="29" y="14"/>
                  </a:lnTo>
                  <a:lnTo>
                    <a:pt x="37" y="14"/>
                  </a:lnTo>
                  <a:lnTo>
                    <a:pt x="47" y="12"/>
                  </a:lnTo>
                  <a:lnTo>
                    <a:pt x="55" y="8"/>
                  </a:lnTo>
                  <a:lnTo>
                    <a:pt x="63" y="4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12"/>
            <p:cNvSpPr>
              <a:spLocks noChangeShapeType="1"/>
            </p:cNvSpPr>
            <p:nvPr/>
          </p:nvSpPr>
          <p:spPr bwMode="auto">
            <a:xfrm>
              <a:off x="2845" y="1048"/>
              <a:ext cx="36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13"/>
            <p:cNvSpPr>
              <a:spLocks noChangeShapeType="1"/>
            </p:cNvSpPr>
            <p:nvPr/>
          </p:nvSpPr>
          <p:spPr bwMode="auto">
            <a:xfrm flipV="1">
              <a:off x="2845" y="1031"/>
              <a:ext cx="36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14"/>
            <p:cNvSpPr>
              <a:spLocks noChangeShapeType="1"/>
            </p:cNvSpPr>
            <p:nvPr/>
          </p:nvSpPr>
          <p:spPr bwMode="auto">
            <a:xfrm flipV="1">
              <a:off x="2845" y="1033"/>
              <a:ext cx="36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15"/>
            <p:cNvSpPr>
              <a:spLocks noChangeShapeType="1"/>
            </p:cNvSpPr>
            <p:nvPr/>
          </p:nvSpPr>
          <p:spPr bwMode="auto">
            <a:xfrm flipV="1">
              <a:off x="2869" y="1038"/>
              <a:ext cx="1" cy="1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16"/>
            <p:cNvSpPr>
              <a:spLocks noChangeShapeType="1"/>
            </p:cNvSpPr>
            <p:nvPr/>
          </p:nvSpPr>
          <p:spPr bwMode="auto">
            <a:xfrm flipV="1">
              <a:off x="2881" y="1052"/>
              <a:ext cx="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17"/>
            <p:cNvSpPr>
              <a:spLocks noChangeShapeType="1"/>
            </p:cNvSpPr>
            <p:nvPr/>
          </p:nvSpPr>
          <p:spPr bwMode="auto">
            <a:xfrm flipV="1">
              <a:off x="2881" y="1027"/>
              <a:ext cx="1" cy="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2830" y="1038"/>
              <a:ext cx="17" cy="16"/>
            </a:xfrm>
            <a:custGeom>
              <a:avLst/>
              <a:gdLst>
                <a:gd name="T0" fmla="*/ 0 w 17"/>
                <a:gd name="T1" fmla="*/ 10 h 16"/>
                <a:gd name="T2" fmla="*/ 2 w 17"/>
                <a:gd name="T3" fmla="*/ 14 h 16"/>
                <a:gd name="T4" fmla="*/ 7 w 17"/>
                <a:gd name="T5" fmla="*/ 16 h 16"/>
                <a:gd name="T6" fmla="*/ 11 w 17"/>
                <a:gd name="T7" fmla="*/ 16 h 16"/>
                <a:gd name="T8" fmla="*/ 15 w 17"/>
                <a:gd name="T9" fmla="*/ 14 h 16"/>
                <a:gd name="T10" fmla="*/ 17 w 17"/>
                <a:gd name="T11" fmla="*/ 10 h 16"/>
                <a:gd name="T12" fmla="*/ 17 w 17"/>
                <a:gd name="T13" fmla="*/ 6 h 16"/>
                <a:gd name="T14" fmla="*/ 15 w 17"/>
                <a:gd name="T15" fmla="*/ 2 h 16"/>
                <a:gd name="T16" fmla="*/ 11 w 17"/>
                <a:gd name="T17" fmla="*/ 0 h 16"/>
                <a:gd name="T18" fmla="*/ 7 w 17"/>
                <a:gd name="T19" fmla="*/ 0 h 16"/>
                <a:gd name="T20" fmla="*/ 2 w 17"/>
                <a:gd name="T21" fmla="*/ 2 h 16"/>
                <a:gd name="T22" fmla="*/ 0 w 17"/>
                <a:gd name="T23" fmla="*/ 6 h 16"/>
                <a:gd name="T24" fmla="*/ 0 w 17"/>
                <a:gd name="T25" fmla="*/ 1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6"/>
                <a:gd name="T41" fmla="*/ 17 w 17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6">
                  <a:moveTo>
                    <a:pt x="0" y="10"/>
                  </a:moveTo>
                  <a:lnTo>
                    <a:pt x="2" y="14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19"/>
            <p:cNvSpPr>
              <a:spLocks noChangeShapeType="1"/>
            </p:cNvSpPr>
            <p:nvPr/>
          </p:nvSpPr>
          <p:spPr bwMode="auto">
            <a:xfrm flipV="1">
              <a:off x="2836" y="992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2817" y="959"/>
              <a:ext cx="32" cy="21"/>
            </a:xfrm>
            <a:custGeom>
              <a:avLst/>
              <a:gdLst>
                <a:gd name="T0" fmla="*/ 0 w 32"/>
                <a:gd name="T1" fmla="*/ 18 h 21"/>
                <a:gd name="T2" fmla="*/ 0 w 32"/>
                <a:gd name="T3" fmla="*/ 2 h 21"/>
                <a:gd name="T4" fmla="*/ 12 w 32"/>
                <a:gd name="T5" fmla="*/ 11 h 21"/>
                <a:gd name="T6" fmla="*/ 12 w 32"/>
                <a:gd name="T7" fmla="*/ 6 h 21"/>
                <a:gd name="T8" fmla="*/ 13 w 32"/>
                <a:gd name="T9" fmla="*/ 3 h 21"/>
                <a:gd name="T10" fmla="*/ 15 w 32"/>
                <a:gd name="T11" fmla="*/ 2 h 21"/>
                <a:gd name="T12" fmla="*/ 20 w 32"/>
                <a:gd name="T13" fmla="*/ 0 h 21"/>
                <a:gd name="T14" fmla="*/ 23 w 32"/>
                <a:gd name="T15" fmla="*/ 0 h 21"/>
                <a:gd name="T16" fmla="*/ 28 w 32"/>
                <a:gd name="T17" fmla="*/ 2 h 21"/>
                <a:gd name="T18" fmla="*/ 31 w 32"/>
                <a:gd name="T19" fmla="*/ 5 h 21"/>
                <a:gd name="T20" fmla="*/ 32 w 32"/>
                <a:gd name="T21" fmla="*/ 9 h 21"/>
                <a:gd name="T22" fmla="*/ 32 w 32"/>
                <a:gd name="T23" fmla="*/ 14 h 21"/>
                <a:gd name="T24" fmla="*/ 31 w 32"/>
                <a:gd name="T25" fmla="*/ 18 h 21"/>
                <a:gd name="T26" fmla="*/ 29 w 32"/>
                <a:gd name="T27" fmla="*/ 20 h 21"/>
                <a:gd name="T28" fmla="*/ 26 w 32"/>
                <a:gd name="T29" fmla="*/ 21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21"/>
                <a:gd name="T47" fmla="*/ 32 w 32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21">
                  <a:moveTo>
                    <a:pt x="0" y="18"/>
                  </a:moveTo>
                  <a:lnTo>
                    <a:pt x="0" y="2"/>
                  </a:lnTo>
                  <a:lnTo>
                    <a:pt x="12" y="11"/>
                  </a:lnTo>
                  <a:lnTo>
                    <a:pt x="12" y="6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2" y="9"/>
                  </a:lnTo>
                  <a:lnTo>
                    <a:pt x="32" y="14"/>
                  </a:lnTo>
                  <a:lnTo>
                    <a:pt x="31" y="18"/>
                  </a:lnTo>
                  <a:lnTo>
                    <a:pt x="29" y="20"/>
                  </a:lnTo>
                  <a:lnTo>
                    <a:pt x="26" y="2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2830" y="934"/>
              <a:ext cx="67" cy="14"/>
            </a:xfrm>
            <a:custGeom>
              <a:avLst/>
              <a:gdLst>
                <a:gd name="T0" fmla="*/ 0 w 67"/>
                <a:gd name="T1" fmla="*/ 14 h 14"/>
                <a:gd name="T2" fmla="*/ 4 w 67"/>
                <a:gd name="T3" fmla="*/ 10 h 14"/>
                <a:gd name="T4" fmla="*/ 11 w 67"/>
                <a:gd name="T5" fmla="*/ 6 h 14"/>
                <a:gd name="T6" fmla="*/ 19 w 67"/>
                <a:gd name="T7" fmla="*/ 2 h 14"/>
                <a:gd name="T8" fmla="*/ 29 w 67"/>
                <a:gd name="T9" fmla="*/ 0 h 14"/>
                <a:gd name="T10" fmla="*/ 37 w 67"/>
                <a:gd name="T11" fmla="*/ 0 h 14"/>
                <a:gd name="T12" fmla="*/ 47 w 67"/>
                <a:gd name="T13" fmla="*/ 2 h 14"/>
                <a:gd name="T14" fmla="*/ 55 w 67"/>
                <a:gd name="T15" fmla="*/ 6 h 14"/>
                <a:gd name="T16" fmla="*/ 63 w 67"/>
                <a:gd name="T17" fmla="*/ 10 h 14"/>
                <a:gd name="T18" fmla="*/ 67 w 67"/>
                <a:gd name="T19" fmla="*/ 1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4"/>
                <a:gd name="T32" fmla="*/ 67 w 6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4">
                  <a:moveTo>
                    <a:pt x="0" y="14"/>
                  </a:moveTo>
                  <a:lnTo>
                    <a:pt x="4" y="10"/>
                  </a:lnTo>
                  <a:lnTo>
                    <a:pt x="11" y="6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7" y="2"/>
                  </a:lnTo>
                  <a:lnTo>
                    <a:pt x="55" y="6"/>
                  </a:lnTo>
                  <a:lnTo>
                    <a:pt x="63" y="10"/>
                  </a:lnTo>
                  <a:lnTo>
                    <a:pt x="67" y="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22"/>
            <p:cNvSpPr>
              <a:spLocks noChangeShapeType="1"/>
            </p:cNvSpPr>
            <p:nvPr/>
          </p:nvSpPr>
          <p:spPr bwMode="auto">
            <a:xfrm>
              <a:off x="4204" y="2120"/>
              <a:ext cx="1" cy="4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4204" y="2120"/>
              <a:ext cx="29" cy="20"/>
            </a:xfrm>
            <a:custGeom>
              <a:avLst/>
              <a:gdLst>
                <a:gd name="T0" fmla="*/ 0 w 29"/>
                <a:gd name="T1" fmla="*/ 0 h 20"/>
                <a:gd name="T2" fmla="*/ 18 w 29"/>
                <a:gd name="T3" fmla="*/ 0 h 20"/>
                <a:gd name="T4" fmla="*/ 25 w 29"/>
                <a:gd name="T5" fmla="*/ 2 h 20"/>
                <a:gd name="T6" fmla="*/ 27 w 29"/>
                <a:gd name="T7" fmla="*/ 4 h 20"/>
                <a:gd name="T8" fmla="*/ 29 w 29"/>
                <a:gd name="T9" fmla="*/ 8 h 20"/>
                <a:gd name="T10" fmla="*/ 29 w 29"/>
                <a:gd name="T11" fmla="*/ 12 h 20"/>
                <a:gd name="T12" fmla="*/ 27 w 29"/>
                <a:gd name="T13" fmla="*/ 16 h 20"/>
                <a:gd name="T14" fmla="*/ 25 w 29"/>
                <a:gd name="T15" fmla="*/ 18 h 20"/>
                <a:gd name="T16" fmla="*/ 18 w 29"/>
                <a:gd name="T17" fmla="*/ 20 h 20"/>
                <a:gd name="T18" fmla="*/ 0 w 29"/>
                <a:gd name="T19" fmla="*/ 2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0"/>
                <a:gd name="T32" fmla="*/ 29 w 29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0">
                  <a:moveTo>
                    <a:pt x="0" y="0"/>
                  </a:moveTo>
                  <a:lnTo>
                    <a:pt x="18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29" y="8"/>
                  </a:lnTo>
                  <a:lnTo>
                    <a:pt x="29" y="12"/>
                  </a:lnTo>
                  <a:lnTo>
                    <a:pt x="27" y="16"/>
                  </a:lnTo>
                  <a:lnTo>
                    <a:pt x="25" y="18"/>
                  </a:lnTo>
                  <a:lnTo>
                    <a:pt x="18" y="20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24"/>
            <p:cNvSpPr>
              <a:spLocks noChangeShapeType="1"/>
            </p:cNvSpPr>
            <p:nvPr/>
          </p:nvSpPr>
          <p:spPr bwMode="auto">
            <a:xfrm>
              <a:off x="4218" y="2140"/>
              <a:ext cx="15" cy="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4280" y="2112"/>
              <a:ext cx="14" cy="66"/>
            </a:xfrm>
            <a:custGeom>
              <a:avLst/>
              <a:gdLst>
                <a:gd name="T0" fmla="*/ 14 w 14"/>
                <a:gd name="T1" fmla="*/ 0 h 66"/>
                <a:gd name="T2" fmla="*/ 10 w 14"/>
                <a:gd name="T3" fmla="*/ 4 h 66"/>
                <a:gd name="T4" fmla="*/ 6 w 14"/>
                <a:gd name="T5" fmla="*/ 10 h 66"/>
                <a:gd name="T6" fmla="*/ 2 w 14"/>
                <a:gd name="T7" fmla="*/ 18 h 66"/>
                <a:gd name="T8" fmla="*/ 0 w 14"/>
                <a:gd name="T9" fmla="*/ 28 h 66"/>
                <a:gd name="T10" fmla="*/ 0 w 14"/>
                <a:gd name="T11" fmla="*/ 36 h 66"/>
                <a:gd name="T12" fmla="*/ 2 w 14"/>
                <a:gd name="T13" fmla="*/ 48 h 66"/>
                <a:gd name="T14" fmla="*/ 6 w 14"/>
                <a:gd name="T15" fmla="*/ 56 h 66"/>
                <a:gd name="T16" fmla="*/ 10 w 14"/>
                <a:gd name="T17" fmla="*/ 62 h 66"/>
                <a:gd name="T18" fmla="*/ 14 w 14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6"/>
                <a:gd name="T32" fmla="*/ 14 w 14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6">
                  <a:moveTo>
                    <a:pt x="14" y="0"/>
                  </a:moveTo>
                  <a:lnTo>
                    <a:pt x="10" y="4"/>
                  </a:lnTo>
                  <a:lnTo>
                    <a:pt x="6" y="10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6" y="56"/>
                  </a:lnTo>
                  <a:lnTo>
                    <a:pt x="10" y="62"/>
                  </a:lnTo>
                  <a:lnTo>
                    <a:pt x="14" y="6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26"/>
            <p:cNvSpPr>
              <a:spLocks noChangeShapeType="1"/>
            </p:cNvSpPr>
            <p:nvPr/>
          </p:nvSpPr>
          <p:spPr bwMode="auto">
            <a:xfrm flipH="1">
              <a:off x="4306" y="2126"/>
              <a:ext cx="13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27"/>
            <p:cNvSpPr>
              <a:spLocks noChangeShapeType="1"/>
            </p:cNvSpPr>
            <p:nvPr/>
          </p:nvSpPr>
          <p:spPr bwMode="auto">
            <a:xfrm>
              <a:off x="4323" y="2126"/>
              <a:ext cx="12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28"/>
            <p:cNvSpPr>
              <a:spLocks noChangeShapeType="1"/>
            </p:cNvSpPr>
            <p:nvPr/>
          </p:nvSpPr>
          <p:spPr bwMode="auto">
            <a:xfrm>
              <a:off x="4321" y="2126"/>
              <a:ext cx="12" cy="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29"/>
            <p:cNvSpPr>
              <a:spLocks noChangeShapeType="1"/>
            </p:cNvSpPr>
            <p:nvPr/>
          </p:nvSpPr>
          <p:spPr bwMode="auto">
            <a:xfrm>
              <a:off x="4311" y="2150"/>
              <a:ext cx="1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30"/>
            <p:cNvSpPr>
              <a:spLocks noChangeShapeType="1"/>
            </p:cNvSpPr>
            <p:nvPr/>
          </p:nvSpPr>
          <p:spPr bwMode="auto">
            <a:xfrm>
              <a:off x="4302" y="2164"/>
              <a:ext cx="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31"/>
            <p:cNvSpPr>
              <a:spLocks noChangeShapeType="1"/>
            </p:cNvSpPr>
            <p:nvPr/>
          </p:nvSpPr>
          <p:spPr bwMode="auto">
            <a:xfrm>
              <a:off x="4327" y="2164"/>
              <a:ext cx="1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4313" y="2112"/>
              <a:ext cx="16" cy="16"/>
            </a:xfrm>
            <a:custGeom>
              <a:avLst/>
              <a:gdLst>
                <a:gd name="T0" fmla="*/ 6 w 16"/>
                <a:gd name="T1" fmla="*/ 0 h 16"/>
                <a:gd name="T2" fmla="*/ 2 w 16"/>
                <a:gd name="T3" fmla="*/ 2 h 16"/>
                <a:gd name="T4" fmla="*/ 0 w 16"/>
                <a:gd name="T5" fmla="*/ 6 h 16"/>
                <a:gd name="T6" fmla="*/ 0 w 16"/>
                <a:gd name="T7" fmla="*/ 10 h 16"/>
                <a:gd name="T8" fmla="*/ 2 w 16"/>
                <a:gd name="T9" fmla="*/ 14 h 16"/>
                <a:gd name="T10" fmla="*/ 6 w 16"/>
                <a:gd name="T11" fmla="*/ 16 h 16"/>
                <a:gd name="T12" fmla="*/ 10 w 16"/>
                <a:gd name="T13" fmla="*/ 16 h 16"/>
                <a:gd name="T14" fmla="*/ 14 w 16"/>
                <a:gd name="T15" fmla="*/ 14 h 16"/>
                <a:gd name="T16" fmla="*/ 16 w 16"/>
                <a:gd name="T17" fmla="*/ 10 h 16"/>
                <a:gd name="T18" fmla="*/ 16 w 16"/>
                <a:gd name="T19" fmla="*/ 6 h 16"/>
                <a:gd name="T20" fmla="*/ 14 w 16"/>
                <a:gd name="T21" fmla="*/ 2 h 16"/>
                <a:gd name="T22" fmla="*/ 10 w 16"/>
                <a:gd name="T23" fmla="*/ 0 h 16"/>
                <a:gd name="T24" fmla="*/ 6 w 1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6"/>
                <a:gd name="T41" fmla="*/ 16 w 1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6">
                  <a:moveTo>
                    <a:pt x="6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4347" y="2112"/>
              <a:ext cx="14" cy="66"/>
            </a:xfrm>
            <a:custGeom>
              <a:avLst/>
              <a:gdLst>
                <a:gd name="T0" fmla="*/ 0 w 14"/>
                <a:gd name="T1" fmla="*/ 0 h 66"/>
                <a:gd name="T2" fmla="*/ 4 w 14"/>
                <a:gd name="T3" fmla="*/ 4 h 66"/>
                <a:gd name="T4" fmla="*/ 8 w 14"/>
                <a:gd name="T5" fmla="*/ 10 h 66"/>
                <a:gd name="T6" fmla="*/ 12 w 14"/>
                <a:gd name="T7" fmla="*/ 18 h 66"/>
                <a:gd name="T8" fmla="*/ 14 w 14"/>
                <a:gd name="T9" fmla="*/ 28 h 66"/>
                <a:gd name="T10" fmla="*/ 14 w 14"/>
                <a:gd name="T11" fmla="*/ 36 h 66"/>
                <a:gd name="T12" fmla="*/ 12 w 14"/>
                <a:gd name="T13" fmla="*/ 48 h 66"/>
                <a:gd name="T14" fmla="*/ 8 w 14"/>
                <a:gd name="T15" fmla="*/ 56 h 66"/>
                <a:gd name="T16" fmla="*/ 4 w 14"/>
                <a:gd name="T17" fmla="*/ 62 h 66"/>
                <a:gd name="T18" fmla="*/ 0 w 14"/>
                <a:gd name="T19" fmla="*/ 66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6"/>
                <a:gd name="T32" fmla="*/ 14 w 14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6">
                  <a:moveTo>
                    <a:pt x="0" y="0"/>
                  </a:moveTo>
                  <a:lnTo>
                    <a:pt x="4" y="4"/>
                  </a:lnTo>
                  <a:lnTo>
                    <a:pt x="8" y="10"/>
                  </a:lnTo>
                  <a:lnTo>
                    <a:pt x="12" y="18"/>
                  </a:lnTo>
                  <a:lnTo>
                    <a:pt x="14" y="28"/>
                  </a:lnTo>
                  <a:lnTo>
                    <a:pt x="14" y="36"/>
                  </a:lnTo>
                  <a:lnTo>
                    <a:pt x="12" y="48"/>
                  </a:lnTo>
                  <a:lnTo>
                    <a:pt x="8" y="56"/>
                  </a:lnTo>
                  <a:lnTo>
                    <a:pt x="4" y="62"/>
                  </a:lnTo>
                  <a:lnTo>
                    <a:pt x="0" y="6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5" name="Group 234"/>
            <p:cNvGrpSpPr>
              <a:grpSpLocks/>
            </p:cNvGrpSpPr>
            <p:nvPr/>
          </p:nvGrpSpPr>
          <p:grpSpPr bwMode="auto">
            <a:xfrm>
              <a:off x="3082" y="428"/>
              <a:ext cx="2402" cy="1526"/>
              <a:chOff x="3082" y="428"/>
              <a:chExt cx="2402" cy="1526"/>
            </a:xfrm>
          </p:grpSpPr>
          <p:sp>
            <p:nvSpPr>
              <p:cNvPr id="250" name="Freeform 235"/>
              <p:cNvSpPr>
                <a:spLocks/>
              </p:cNvSpPr>
              <p:nvPr/>
            </p:nvSpPr>
            <p:spPr bwMode="auto">
              <a:xfrm>
                <a:off x="3082" y="428"/>
                <a:ext cx="1559" cy="1524"/>
              </a:xfrm>
              <a:custGeom>
                <a:avLst/>
                <a:gdLst>
                  <a:gd name="T0" fmla="*/ 24 w 1559"/>
                  <a:gd name="T1" fmla="*/ 1361 h 1524"/>
                  <a:gd name="T2" fmla="*/ 61 w 1559"/>
                  <a:gd name="T3" fmla="*/ 1386 h 1524"/>
                  <a:gd name="T4" fmla="*/ 98 w 1559"/>
                  <a:gd name="T5" fmla="*/ 1304 h 1524"/>
                  <a:gd name="T6" fmla="*/ 135 w 1559"/>
                  <a:gd name="T7" fmla="*/ 1379 h 1524"/>
                  <a:gd name="T8" fmla="*/ 172 w 1559"/>
                  <a:gd name="T9" fmla="*/ 1331 h 1524"/>
                  <a:gd name="T10" fmla="*/ 209 w 1559"/>
                  <a:gd name="T11" fmla="*/ 1193 h 1524"/>
                  <a:gd name="T12" fmla="*/ 245 w 1559"/>
                  <a:gd name="T13" fmla="*/ 1095 h 1524"/>
                  <a:gd name="T14" fmla="*/ 282 w 1559"/>
                  <a:gd name="T15" fmla="*/ 868 h 1524"/>
                  <a:gd name="T16" fmla="*/ 319 w 1559"/>
                  <a:gd name="T17" fmla="*/ 828 h 1524"/>
                  <a:gd name="T18" fmla="*/ 356 w 1559"/>
                  <a:gd name="T19" fmla="*/ 1245 h 1524"/>
                  <a:gd name="T20" fmla="*/ 393 w 1559"/>
                  <a:gd name="T21" fmla="*/ 1125 h 1524"/>
                  <a:gd name="T22" fmla="*/ 429 w 1559"/>
                  <a:gd name="T23" fmla="*/ 672 h 1524"/>
                  <a:gd name="T24" fmla="*/ 466 w 1559"/>
                  <a:gd name="T25" fmla="*/ 819 h 1524"/>
                  <a:gd name="T26" fmla="*/ 504 w 1559"/>
                  <a:gd name="T27" fmla="*/ 966 h 1524"/>
                  <a:gd name="T28" fmla="*/ 540 w 1559"/>
                  <a:gd name="T29" fmla="*/ 295 h 1524"/>
                  <a:gd name="T30" fmla="*/ 577 w 1559"/>
                  <a:gd name="T31" fmla="*/ 0 h 1524"/>
                  <a:gd name="T32" fmla="*/ 614 w 1559"/>
                  <a:gd name="T33" fmla="*/ 367 h 1524"/>
                  <a:gd name="T34" fmla="*/ 650 w 1559"/>
                  <a:gd name="T35" fmla="*/ 1021 h 1524"/>
                  <a:gd name="T36" fmla="*/ 688 w 1559"/>
                  <a:gd name="T37" fmla="*/ 1220 h 1524"/>
                  <a:gd name="T38" fmla="*/ 725 w 1559"/>
                  <a:gd name="T39" fmla="*/ 1255 h 1524"/>
                  <a:gd name="T40" fmla="*/ 761 w 1559"/>
                  <a:gd name="T41" fmla="*/ 1462 h 1524"/>
                  <a:gd name="T42" fmla="*/ 798 w 1559"/>
                  <a:gd name="T43" fmla="*/ 1298 h 1524"/>
                  <a:gd name="T44" fmla="*/ 835 w 1559"/>
                  <a:gd name="T45" fmla="*/ 1343 h 1524"/>
                  <a:gd name="T46" fmla="*/ 872 w 1559"/>
                  <a:gd name="T47" fmla="*/ 1510 h 1524"/>
                  <a:gd name="T48" fmla="*/ 909 w 1559"/>
                  <a:gd name="T49" fmla="*/ 1367 h 1524"/>
                  <a:gd name="T50" fmla="*/ 946 w 1559"/>
                  <a:gd name="T51" fmla="*/ 1425 h 1524"/>
                  <a:gd name="T52" fmla="*/ 982 w 1559"/>
                  <a:gd name="T53" fmla="*/ 1441 h 1524"/>
                  <a:gd name="T54" fmla="*/ 1019 w 1559"/>
                  <a:gd name="T55" fmla="*/ 1323 h 1524"/>
                  <a:gd name="T56" fmla="*/ 1056 w 1559"/>
                  <a:gd name="T57" fmla="*/ 1356 h 1524"/>
                  <a:gd name="T58" fmla="*/ 1093 w 1559"/>
                  <a:gd name="T59" fmla="*/ 1405 h 1524"/>
                  <a:gd name="T60" fmla="*/ 1130 w 1559"/>
                  <a:gd name="T61" fmla="*/ 1307 h 1524"/>
                  <a:gd name="T62" fmla="*/ 1166 w 1559"/>
                  <a:gd name="T63" fmla="*/ 1257 h 1524"/>
                  <a:gd name="T64" fmla="*/ 1203 w 1559"/>
                  <a:gd name="T65" fmla="*/ 1284 h 1524"/>
                  <a:gd name="T66" fmla="*/ 1241 w 1559"/>
                  <a:gd name="T67" fmla="*/ 1344 h 1524"/>
                  <a:gd name="T68" fmla="*/ 1277 w 1559"/>
                  <a:gd name="T69" fmla="*/ 1401 h 1524"/>
                  <a:gd name="T70" fmla="*/ 1314 w 1559"/>
                  <a:gd name="T71" fmla="*/ 1438 h 1524"/>
                  <a:gd name="T72" fmla="*/ 1351 w 1559"/>
                  <a:gd name="T73" fmla="*/ 1465 h 1524"/>
                  <a:gd name="T74" fmla="*/ 1387 w 1559"/>
                  <a:gd name="T75" fmla="*/ 1489 h 1524"/>
                  <a:gd name="T76" fmla="*/ 1425 w 1559"/>
                  <a:gd name="T77" fmla="*/ 1521 h 1524"/>
                  <a:gd name="T78" fmla="*/ 1462 w 1559"/>
                  <a:gd name="T79" fmla="*/ 1505 h 1524"/>
                  <a:gd name="T80" fmla="*/ 1498 w 1559"/>
                  <a:gd name="T81" fmla="*/ 1495 h 1524"/>
                  <a:gd name="T82" fmla="*/ 1535 w 1559"/>
                  <a:gd name="T83" fmla="*/ 1522 h 15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59"/>
                  <a:gd name="T127" fmla="*/ 0 h 1524"/>
                  <a:gd name="T128" fmla="*/ 1559 w 1559"/>
                  <a:gd name="T129" fmla="*/ 1524 h 15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59" h="1524">
                    <a:moveTo>
                      <a:pt x="0" y="1325"/>
                    </a:moveTo>
                    <a:lnTo>
                      <a:pt x="12" y="1334"/>
                    </a:lnTo>
                    <a:lnTo>
                      <a:pt x="24" y="1361"/>
                    </a:lnTo>
                    <a:lnTo>
                      <a:pt x="36" y="1391"/>
                    </a:lnTo>
                    <a:lnTo>
                      <a:pt x="49" y="1405"/>
                    </a:lnTo>
                    <a:lnTo>
                      <a:pt x="61" y="1386"/>
                    </a:lnTo>
                    <a:lnTo>
                      <a:pt x="73" y="1350"/>
                    </a:lnTo>
                    <a:lnTo>
                      <a:pt x="85" y="1318"/>
                    </a:lnTo>
                    <a:lnTo>
                      <a:pt x="98" y="1304"/>
                    </a:lnTo>
                    <a:lnTo>
                      <a:pt x="110" y="1311"/>
                    </a:lnTo>
                    <a:lnTo>
                      <a:pt x="123" y="1340"/>
                    </a:lnTo>
                    <a:lnTo>
                      <a:pt x="135" y="1379"/>
                    </a:lnTo>
                    <a:lnTo>
                      <a:pt x="147" y="1405"/>
                    </a:lnTo>
                    <a:lnTo>
                      <a:pt x="160" y="1385"/>
                    </a:lnTo>
                    <a:lnTo>
                      <a:pt x="172" y="1331"/>
                    </a:lnTo>
                    <a:lnTo>
                      <a:pt x="184" y="1273"/>
                    </a:lnTo>
                    <a:lnTo>
                      <a:pt x="196" y="1227"/>
                    </a:lnTo>
                    <a:lnTo>
                      <a:pt x="209" y="1193"/>
                    </a:lnTo>
                    <a:lnTo>
                      <a:pt x="221" y="1170"/>
                    </a:lnTo>
                    <a:lnTo>
                      <a:pt x="233" y="1141"/>
                    </a:lnTo>
                    <a:lnTo>
                      <a:pt x="245" y="1095"/>
                    </a:lnTo>
                    <a:lnTo>
                      <a:pt x="257" y="1027"/>
                    </a:lnTo>
                    <a:lnTo>
                      <a:pt x="270" y="946"/>
                    </a:lnTo>
                    <a:lnTo>
                      <a:pt x="282" y="868"/>
                    </a:lnTo>
                    <a:lnTo>
                      <a:pt x="294" y="812"/>
                    </a:lnTo>
                    <a:lnTo>
                      <a:pt x="307" y="796"/>
                    </a:lnTo>
                    <a:lnTo>
                      <a:pt x="319" y="828"/>
                    </a:lnTo>
                    <a:lnTo>
                      <a:pt x="332" y="916"/>
                    </a:lnTo>
                    <a:lnTo>
                      <a:pt x="344" y="1058"/>
                    </a:lnTo>
                    <a:lnTo>
                      <a:pt x="356" y="1245"/>
                    </a:lnTo>
                    <a:lnTo>
                      <a:pt x="368" y="1453"/>
                    </a:lnTo>
                    <a:lnTo>
                      <a:pt x="381" y="1353"/>
                    </a:lnTo>
                    <a:lnTo>
                      <a:pt x="393" y="1125"/>
                    </a:lnTo>
                    <a:lnTo>
                      <a:pt x="405" y="922"/>
                    </a:lnTo>
                    <a:lnTo>
                      <a:pt x="417" y="765"/>
                    </a:lnTo>
                    <a:lnTo>
                      <a:pt x="429" y="672"/>
                    </a:lnTo>
                    <a:lnTo>
                      <a:pt x="442" y="651"/>
                    </a:lnTo>
                    <a:lnTo>
                      <a:pt x="454" y="705"/>
                    </a:lnTo>
                    <a:lnTo>
                      <a:pt x="466" y="819"/>
                    </a:lnTo>
                    <a:lnTo>
                      <a:pt x="478" y="959"/>
                    </a:lnTo>
                    <a:lnTo>
                      <a:pt x="492" y="1041"/>
                    </a:lnTo>
                    <a:lnTo>
                      <a:pt x="504" y="966"/>
                    </a:lnTo>
                    <a:lnTo>
                      <a:pt x="516" y="761"/>
                    </a:lnTo>
                    <a:lnTo>
                      <a:pt x="528" y="519"/>
                    </a:lnTo>
                    <a:lnTo>
                      <a:pt x="540" y="295"/>
                    </a:lnTo>
                    <a:lnTo>
                      <a:pt x="553" y="123"/>
                    </a:lnTo>
                    <a:lnTo>
                      <a:pt x="565" y="22"/>
                    </a:lnTo>
                    <a:lnTo>
                      <a:pt x="577" y="0"/>
                    </a:lnTo>
                    <a:lnTo>
                      <a:pt x="589" y="57"/>
                    </a:lnTo>
                    <a:lnTo>
                      <a:pt x="601" y="184"/>
                    </a:lnTo>
                    <a:lnTo>
                      <a:pt x="614" y="367"/>
                    </a:lnTo>
                    <a:lnTo>
                      <a:pt x="626" y="585"/>
                    </a:lnTo>
                    <a:lnTo>
                      <a:pt x="638" y="813"/>
                    </a:lnTo>
                    <a:lnTo>
                      <a:pt x="650" y="1021"/>
                    </a:lnTo>
                    <a:lnTo>
                      <a:pt x="663" y="1172"/>
                    </a:lnTo>
                    <a:lnTo>
                      <a:pt x="676" y="1232"/>
                    </a:lnTo>
                    <a:lnTo>
                      <a:pt x="688" y="1220"/>
                    </a:lnTo>
                    <a:lnTo>
                      <a:pt x="700" y="1202"/>
                    </a:lnTo>
                    <a:lnTo>
                      <a:pt x="712" y="1211"/>
                    </a:lnTo>
                    <a:lnTo>
                      <a:pt x="725" y="1255"/>
                    </a:lnTo>
                    <a:lnTo>
                      <a:pt x="737" y="1328"/>
                    </a:lnTo>
                    <a:lnTo>
                      <a:pt x="749" y="1414"/>
                    </a:lnTo>
                    <a:lnTo>
                      <a:pt x="761" y="1462"/>
                    </a:lnTo>
                    <a:lnTo>
                      <a:pt x="773" y="1410"/>
                    </a:lnTo>
                    <a:lnTo>
                      <a:pt x="786" y="1344"/>
                    </a:lnTo>
                    <a:lnTo>
                      <a:pt x="798" y="1298"/>
                    </a:lnTo>
                    <a:lnTo>
                      <a:pt x="810" y="1284"/>
                    </a:lnTo>
                    <a:lnTo>
                      <a:pt x="822" y="1299"/>
                    </a:lnTo>
                    <a:lnTo>
                      <a:pt x="835" y="1343"/>
                    </a:lnTo>
                    <a:lnTo>
                      <a:pt x="848" y="1407"/>
                    </a:lnTo>
                    <a:lnTo>
                      <a:pt x="860" y="1481"/>
                    </a:lnTo>
                    <a:lnTo>
                      <a:pt x="872" y="1510"/>
                    </a:lnTo>
                    <a:lnTo>
                      <a:pt x="884" y="1444"/>
                    </a:lnTo>
                    <a:lnTo>
                      <a:pt x="897" y="1395"/>
                    </a:lnTo>
                    <a:lnTo>
                      <a:pt x="909" y="1367"/>
                    </a:lnTo>
                    <a:lnTo>
                      <a:pt x="921" y="1364"/>
                    </a:lnTo>
                    <a:lnTo>
                      <a:pt x="933" y="1385"/>
                    </a:lnTo>
                    <a:lnTo>
                      <a:pt x="946" y="1425"/>
                    </a:lnTo>
                    <a:lnTo>
                      <a:pt x="958" y="1475"/>
                    </a:lnTo>
                    <a:lnTo>
                      <a:pt x="970" y="1490"/>
                    </a:lnTo>
                    <a:lnTo>
                      <a:pt x="982" y="1441"/>
                    </a:lnTo>
                    <a:lnTo>
                      <a:pt x="994" y="1388"/>
                    </a:lnTo>
                    <a:lnTo>
                      <a:pt x="1007" y="1348"/>
                    </a:lnTo>
                    <a:lnTo>
                      <a:pt x="1019" y="1323"/>
                    </a:lnTo>
                    <a:lnTo>
                      <a:pt x="1032" y="1318"/>
                    </a:lnTo>
                    <a:lnTo>
                      <a:pt x="1044" y="1330"/>
                    </a:lnTo>
                    <a:lnTo>
                      <a:pt x="1056" y="1356"/>
                    </a:lnTo>
                    <a:lnTo>
                      <a:pt x="1069" y="1387"/>
                    </a:lnTo>
                    <a:lnTo>
                      <a:pt x="1081" y="1409"/>
                    </a:lnTo>
                    <a:lnTo>
                      <a:pt x="1093" y="1405"/>
                    </a:lnTo>
                    <a:lnTo>
                      <a:pt x="1105" y="1377"/>
                    </a:lnTo>
                    <a:lnTo>
                      <a:pt x="1118" y="1342"/>
                    </a:lnTo>
                    <a:lnTo>
                      <a:pt x="1130" y="1307"/>
                    </a:lnTo>
                    <a:lnTo>
                      <a:pt x="1142" y="1281"/>
                    </a:lnTo>
                    <a:lnTo>
                      <a:pt x="1154" y="1264"/>
                    </a:lnTo>
                    <a:lnTo>
                      <a:pt x="1166" y="1257"/>
                    </a:lnTo>
                    <a:lnTo>
                      <a:pt x="1179" y="1259"/>
                    </a:lnTo>
                    <a:lnTo>
                      <a:pt x="1191" y="1268"/>
                    </a:lnTo>
                    <a:lnTo>
                      <a:pt x="1203" y="1284"/>
                    </a:lnTo>
                    <a:lnTo>
                      <a:pt x="1216" y="1302"/>
                    </a:lnTo>
                    <a:lnTo>
                      <a:pt x="1229" y="1322"/>
                    </a:lnTo>
                    <a:lnTo>
                      <a:pt x="1241" y="1344"/>
                    </a:lnTo>
                    <a:lnTo>
                      <a:pt x="1253" y="1364"/>
                    </a:lnTo>
                    <a:lnTo>
                      <a:pt x="1265" y="1383"/>
                    </a:lnTo>
                    <a:lnTo>
                      <a:pt x="1277" y="1401"/>
                    </a:lnTo>
                    <a:lnTo>
                      <a:pt x="1290" y="1415"/>
                    </a:lnTo>
                    <a:lnTo>
                      <a:pt x="1302" y="1428"/>
                    </a:lnTo>
                    <a:lnTo>
                      <a:pt x="1314" y="1438"/>
                    </a:lnTo>
                    <a:lnTo>
                      <a:pt x="1326" y="1449"/>
                    </a:lnTo>
                    <a:lnTo>
                      <a:pt x="1338" y="1457"/>
                    </a:lnTo>
                    <a:lnTo>
                      <a:pt x="1351" y="1465"/>
                    </a:lnTo>
                    <a:lnTo>
                      <a:pt x="1363" y="1473"/>
                    </a:lnTo>
                    <a:lnTo>
                      <a:pt x="1375" y="1481"/>
                    </a:lnTo>
                    <a:lnTo>
                      <a:pt x="1387" y="1489"/>
                    </a:lnTo>
                    <a:lnTo>
                      <a:pt x="1401" y="1499"/>
                    </a:lnTo>
                    <a:lnTo>
                      <a:pt x="1413" y="1510"/>
                    </a:lnTo>
                    <a:lnTo>
                      <a:pt x="1425" y="1521"/>
                    </a:lnTo>
                    <a:lnTo>
                      <a:pt x="1437" y="1524"/>
                    </a:lnTo>
                    <a:lnTo>
                      <a:pt x="1449" y="1515"/>
                    </a:lnTo>
                    <a:lnTo>
                      <a:pt x="1462" y="1505"/>
                    </a:lnTo>
                    <a:lnTo>
                      <a:pt x="1474" y="1497"/>
                    </a:lnTo>
                    <a:lnTo>
                      <a:pt x="1486" y="1494"/>
                    </a:lnTo>
                    <a:lnTo>
                      <a:pt x="1498" y="1495"/>
                    </a:lnTo>
                    <a:lnTo>
                      <a:pt x="1510" y="1502"/>
                    </a:lnTo>
                    <a:lnTo>
                      <a:pt x="1523" y="1513"/>
                    </a:lnTo>
                    <a:lnTo>
                      <a:pt x="1535" y="1522"/>
                    </a:lnTo>
                    <a:lnTo>
                      <a:pt x="1547" y="1513"/>
                    </a:lnTo>
                    <a:lnTo>
                      <a:pt x="1559" y="1495"/>
                    </a:lnTo>
                  </a:path>
                </a:pathLst>
              </a:custGeom>
              <a:noFill/>
              <a:ln w="254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36"/>
              <p:cNvSpPr>
                <a:spLocks/>
              </p:cNvSpPr>
              <p:nvPr/>
            </p:nvSpPr>
            <p:spPr bwMode="auto">
              <a:xfrm>
                <a:off x="4641" y="1875"/>
                <a:ext cx="843" cy="79"/>
              </a:xfrm>
              <a:custGeom>
                <a:avLst/>
                <a:gdLst>
                  <a:gd name="T0" fmla="*/ 14 w 843"/>
                  <a:gd name="T1" fmla="*/ 31 h 79"/>
                  <a:gd name="T2" fmla="*/ 38 w 843"/>
                  <a:gd name="T3" fmla="*/ 6 h 79"/>
                  <a:gd name="T4" fmla="*/ 62 w 843"/>
                  <a:gd name="T5" fmla="*/ 0 h 79"/>
                  <a:gd name="T6" fmla="*/ 87 w 843"/>
                  <a:gd name="T7" fmla="*/ 16 h 79"/>
                  <a:gd name="T8" fmla="*/ 111 w 843"/>
                  <a:gd name="T9" fmla="*/ 41 h 79"/>
                  <a:gd name="T10" fmla="*/ 136 w 843"/>
                  <a:gd name="T11" fmla="*/ 65 h 79"/>
                  <a:gd name="T12" fmla="*/ 160 w 843"/>
                  <a:gd name="T13" fmla="*/ 74 h 79"/>
                  <a:gd name="T14" fmla="*/ 185 w 843"/>
                  <a:gd name="T15" fmla="*/ 68 h 79"/>
                  <a:gd name="T16" fmla="*/ 210 w 843"/>
                  <a:gd name="T17" fmla="*/ 51 h 79"/>
                  <a:gd name="T18" fmla="*/ 234 w 843"/>
                  <a:gd name="T19" fmla="*/ 37 h 79"/>
                  <a:gd name="T20" fmla="*/ 259 w 843"/>
                  <a:gd name="T21" fmla="*/ 32 h 79"/>
                  <a:gd name="T22" fmla="*/ 283 w 843"/>
                  <a:gd name="T23" fmla="*/ 41 h 79"/>
                  <a:gd name="T24" fmla="*/ 308 w 843"/>
                  <a:gd name="T25" fmla="*/ 60 h 79"/>
                  <a:gd name="T26" fmla="*/ 332 w 843"/>
                  <a:gd name="T27" fmla="*/ 76 h 79"/>
                  <a:gd name="T28" fmla="*/ 357 w 843"/>
                  <a:gd name="T29" fmla="*/ 69 h 79"/>
                  <a:gd name="T30" fmla="*/ 382 w 843"/>
                  <a:gd name="T31" fmla="*/ 63 h 79"/>
                  <a:gd name="T32" fmla="*/ 407 w 843"/>
                  <a:gd name="T33" fmla="*/ 61 h 79"/>
                  <a:gd name="T34" fmla="*/ 431 w 843"/>
                  <a:gd name="T35" fmla="*/ 56 h 79"/>
                  <a:gd name="T36" fmla="*/ 455 w 843"/>
                  <a:gd name="T37" fmla="*/ 49 h 79"/>
                  <a:gd name="T38" fmla="*/ 480 w 843"/>
                  <a:gd name="T39" fmla="*/ 46 h 79"/>
                  <a:gd name="T40" fmla="*/ 504 w 843"/>
                  <a:gd name="T41" fmla="*/ 49 h 79"/>
                  <a:gd name="T42" fmla="*/ 529 w 843"/>
                  <a:gd name="T43" fmla="*/ 58 h 79"/>
                  <a:gd name="T44" fmla="*/ 553 w 843"/>
                  <a:gd name="T45" fmla="*/ 66 h 79"/>
                  <a:gd name="T46" fmla="*/ 579 w 843"/>
                  <a:gd name="T47" fmla="*/ 70 h 79"/>
                  <a:gd name="T48" fmla="*/ 603 w 843"/>
                  <a:gd name="T49" fmla="*/ 68 h 79"/>
                  <a:gd name="T50" fmla="*/ 627 w 843"/>
                  <a:gd name="T51" fmla="*/ 61 h 79"/>
                  <a:gd name="T52" fmla="*/ 652 w 843"/>
                  <a:gd name="T53" fmla="*/ 49 h 79"/>
                  <a:gd name="T54" fmla="*/ 676 w 843"/>
                  <a:gd name="T55" fmla="*/ 40 h 79"/>
                  <a:gd name="T56" fmla="*/ 701 w 843"/>
                  <a:gd name="T57" fmla="*/ 37 h 79"/>
                  <a:gd name="T58" fmla="*/ 725 w 843"/>
                  <a:gd name="T59" fmla="*/ 41 h 79"/>
                  <a:gd name="T60" fmla="*/ 751 w 843"/>
                  <a:gd name="T61" fmla="*/ 49 h 79"/>
                  <a:gd name="T62" fmla="*/ 775 w 843"/>
                  <a:gd name="T63" fmla="*/ 60 h 79"/>
                  <a:gd name="T64" fmla="*/ 799 w 843"/>
                  <a:gd name="T65" fmla="*/ 69 h 79"/>
                  <a:gd name="T66" fmla="*/ 824 w 843"/>
                  <a:gd name="T67" fmla="*/ 76 h 79"/>
                  <a:gd name="T68" fmla="*/ 843 w 843"/>
                  <a:gd name="T69" fmla="*/ 79 h 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3"/>
                  <a:gd name="T106" fmla="*/ 0 h 79"/>
                  <a:gd name="T107" fmla="*/ 843 w 843"/>
                  <a:gd name="T108" fmla="*/ 79 h 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3" h="79">
                    <a:moveTo>
                      <a:pt x="0" y="48"/>
                    </a:moveTo>
                    <a:lnTo>
                      <a:pt x="14" y="31"/>
                    </a:lnTo>
                    <a:lnTo>
                      <a:pt x="26" y="17"/>
                    </a:lnTo>
                    <a:lnTo>
                      <a:pt x="38" y="6"/>
                    </a:lnTo>
                    <a:lnTo>
                      <a:pt x="50" y="0"/>
                    </a:lnTo>
                    <a:lnTo>
                      <a:pt x="62" y="0"/>
                    </a:lnTo>
                    <a:lnTo>
                      <a:pt x="75" y="7"/>
                    </a:lnTo>
                    <a:lnTo>
                      <a:pt x="87" y="16"/>
                    </a:lnTo>
                    <a:lnTo>
                      <a:pt x="99" y="28"/>
                    </a:lnTo>
                    <a:lnTo>
                      <a:pt x="111" y="41"/>
                    </a:lnTo>
                    <a:lnTo>
                      <a:pt x="124" y="54"/>
                    </a:lnTo>
                    <a:lnTo>
                      <a:pt x="136" y="65"/>
                    </a:lnTo>
                    <a:lnTo>
                      <a:pt x="148" y="71"/>
                    </a:lnTo>
                    <a:lnTo>
                      <a:pt x="160" y="74"/>
                    </a:lnTo>
                    <a:lnTo>
                      <a:pt x="172" y="72"/>
                    </a:lnTo>
                    <a:lnTo>
                      <a:pt x="185" y="68"/>
                    </a:lnTo>
                    <a:lnTo>
                      <a:pt x="198" y="60"/>
                    </a:lnTo>
                    <a:lnTo>
                      <a:pt x="210" y="51"/>
                    </a:lnTo>
                    <a:lnTo>
                      <a:pt x="222" y="43"/>
                    </a:lnTo>
                    <a:lnTo>
                      <a:pt x="234" y="37"/>
                    </a:lnTo>
                    <a:lnTo>
                      <a:pt x="247" y="33"/>
                    </a:lnTo>
                    <a:lnTo>
                      <a:pt x="259" y="32"/>
                    </a:lnTo>
                    <a:lnTo>
                      <a:pt x="271" y="35"/>
                    </a:lnTo>
                    <a:lnTo>
                      <a:pt x="283" y="41"/>
                    </a:lnTo>
                    <a:lnTo>
                      <a:pt x="296" y="49"/>
                    </a:lnTo>
                    <a:lnTo>
                      <a:pt x="308" y="60"/>
                    </a:lnTo>
                    <a:lnTo>
                      <a:pt x="320" y="70"/>
                    </a:lnTo>
                    <a:lnTo>
                      <a:pt x="332" y="76"/>
                    </a:lnTo>
                    <a:lnTo>
                      <a:pt x="344" y="74"/>
                    </a:lnTo>
                    <a:lnTo>
                      <a:pt x="357" y="69"/>
                    </a:lnTo>
                    <a:lnTo>
                      <a:pt x="369" y="65"/>
                    </a:lnTo>
                    <a:lnTo>
                      <a:pt x="382" y="63"/>
                    </a:lnTo>
                    <a:lnTo>
                      <a:pt x="394" y="62"/>
                    </a:lnTo>
                    <a:lnTo>
                      <a:pt x="407" y="61"/>
                    </a:lnTo>
                    <a:lnTo>
                      <a:pt x="419" y="60"/>
                    </a:lnTo>
                    <a:lnTo>
                      <a:pt x="431" y="56"/>
                    </a:lnTo>
                    <a:lnTo>
                      <a:pt x="443" y="52"/>
                    </a:lnTo>
                    <a:lnTo>
                      <a:pt x="455" y="49"/>
                    </a:lnTo>
                    <a:lnTo>
                      <a:pt x="468" y="46"/>
                    </a:lnTo>
                    <a:lnTo>
                      <a:pt x="480" y="46"/>
                    </a:lnTo>
                    <a:lnTo>
                      <a:pt x="492" y="47"/>
                    </a:lnTo>
                    <a:lnTo>
                      <a:pt x="504" y="49"/>
                    </a:lnTo>
                    <a:lnTo>
                      <a:pt x="516" y="53"/>
                    </a:lnTo>
                    <a:lnTo>
                      <a:pt x="529" y="58"/>
                    </a:lnTo>
                    <a:lnTo>
                      <a:pt x="541" y="62"/>
                    </a:lnTo>
                    <a:lnTo>
                      <a:pt x="553" y="66"/>
                    </a:lnTo>
                    <a:lnTo>
                      <a:pt x="566" y="68"/>
                    </a:lnTo>
                    <a:lnTo>
                      <a:pt x="579" y="70"/>
                    </a:lnTo>
                    <a:lnTo>
                      <a:pt x="591" y="70"/>
                    </a:lnTo>
                    <a:lnTo>
                      <a:pt x="603" y="68"/>
                    </a:lnTo>
                    <a:lnTo>
                      <a:pt x="615" y="65"/>
                    </a:lnTo>
                    <a:lnTo>
                      <a:pt x="627" y="61"/>
                    </a:lnTo>
                    <a:lnTo>
                      <a:pt x="640" y="54"/>
                    </a:lnTo>
                    <a:lnTo>
                      <a:pt x="652" y="49"/>
                    </a:lnTo>
                    <a:lnTo>
                      <a:pt x="664" y="44"/>
                    </a:lnTo>
                    <a:lnTo>
                      <a:pt x="676" y="40"/>
                    </a:lnTo>
                    <a:lnTo>
                      <a:pt x="688" y="38"/>
                    </a:lnTo>
                    <a:lnTo>
                      <a:pt x="701" y="37"/>
                    </a:lnTo>
                    <a:lnTo>
                      <a:pt x="713" y="38"/>
                    </a:lnTo>
                    <a:lnTo>
                      <a:pt x="725" y="41"/>
                    </a:lnTo>
                    <a:lnTo>
                      <a:pt x="738" y="45"/>
                    </a:lnTo>
                    <a:lnTo>
                      <a:pt x="751" y="49"/>
                    </a:lnTo>
                    <a:lnTo>
                      <a:pt x="763" y="54"/>
                    </a:lnTo>
                    <a:lnTo>
                      <a:pt x="775" y="60"/>
                    </a:lnTo>
                    <a:lnTo>
                      <a:pt x="787" y="65"/>
                    </a:lnTo>
                    <a:lnTo>
                      <a:pt x="799" y="69"/>
                    </a:lnTo>
                    <a:lnTo>
                      <a:pt x="812" y="73"/>
                    </a:lnTo>
                    <a:lnTo>
                      <a:pt x="824" y="76"/>
                    </a:lnTo>
                    <a:lnTo>
                      <a:pt x="836" y="78"/>
                    </a:lnTo>
                    <a:lnTo>
                      <a:pt x="843" y="79"/>
                    </a:lnTo>
                  </a:path>
                </a:pathLst>
              </a:custGeom>
              <a:noFill/>
              <a:ln w="254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" name="Line 237"/>
            <p:cNvSpPr>
              <a:spLocks noChangeShapeType="1"/>
            </p:cNvSpPr>
            <p:nvPr/>
          </p:nvSpPr>
          <p:spPr bwMode="auto">
            <a:xfrm>
              <a:off x="4884" y="444"/>
              <a:ext cx="72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38"/>
            <p:cNvSpPr>
              <a:spLocks noChangeShapeType="1"/>
            </p:cNvSpPr>
            <p:nvPr/>
          </p:nvSpPr>
          <p:spPr bwMode="auto">
            <a:xfrm>
              <a:off x="5012" y="435"/>
              <a:ext cx="1" cy="4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239"/>
            <p:cNvSpPr>
              <a:spLocks/>
            </p:cNvSpPr>
            <p:nvPr/>
          </p:nvSpPr>
          <p:spPr bwMode="auto">
            <a:xfrm>
              <a:off x="5012" y="435"/>
              <a:ext cx="28" cy="20"/>
            </a:xfrm>
            <a:custGeom>
              <a:avLst/>
              <a:gdLst>
                <a:gd name="T0" fmla="*/ 0 w 28"/>
                <a:gd name="T1" fmla="*/ 0 h 20"/>
                <a:gd name="T2" fmla="*/ 18 w 28"/>
                <a:gd name="T3" fmla="*/ 0 h 20"/>
                <a:gd name="T4" fmla="*/ 24 w 28"/>
                <a:gd name="T5" fmla="*/ 2 h 20"/>
                <a:gd name="T6" fmla="*/ 26 w 28"/>
                <a:gd name="T7" fmla="*/ 4 h 20"/>
                <a:gd name="T8" fmla="*/ 28 w 28"/>
                <a:gd name="T9" fmla="*/ 8 h 20"/>
                <a:gd name="T10" fmla="*/ 28 w 28"/>
                <a:gd name="T11" fmla="*/ 12 h 20"/>
                <a:gd name="T12" fmla="*/ 26 w 28"/>
                <a:gd name="T13" fmla="*/ 16 h 20"/>
                <a:gd name="T14" fmla="*/ 24 w 28"/>
                <a:gd name="T15" fmla="*/ 18 h 20"/>
                <a:gd name="T16" fmla="*/ 18 w 28"/>
                <a:gd name="T17" fmla="*/ 20 h 20"/>
                <a:gd name="T18" fmla="*/ 0 w 28"/>
                <a:gd name="T19" fmla="*/ 2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0"/>
                <a:gd name="T32" fmla="*/ 28 w 28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0">
                  <a:moveTo>
                    <a:pt x="0" y="0"/>
                  </a:moveTo>
                  <a:lnTo>
                    <a:pt x="18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18" y="20"/>
                  </a:lnTo>
                  <a:lnTo>
                    <a:pt x="0" y="2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40"/>
            <p:cNvSpPr>
              <a:spLocks noChangeShapeType="1"/>
            </p:cNvSpPr>
            <p:nvPr/>
          </p:nvSpPr>
          <p:spPr bwMode="auto">
            <a:xfrm>
              <a:off x="5026" y="455"/>
              <a:ext cx="14" cy="2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41"/>
            <p:cNvSpPr>
              <a:spLocks noChangeShapeType="1"/>
            </p:cNvSpPr>
            <p:nvPr/>
          </p:nvSpPr>
          <p:spPr bwMode="auto">
            <a:xfrm>
              <a:off x="5055" y="435"/>
              <a:ext cx="1" cy="4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42"/>
            <p:cNvSpPr>
              <a:spLocks noChangeShapeType="1"/>
            </p:cNvSpPr>
            <p:nvPr/>
          </p:nvSpPr>
          <p:spPr bwMode="auto">
            <a:xfrm>
              <a:off x="5055" y="435"/>
              <a:ext cx="16" cy="4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43"/>
            <p:cNvSpPr>
              <a:spLocks noChangeShapeType="1"/>
            </p:cNvSpPr>
            <p:nvPr/>
          </p:nvSpPr>
          <p:spPr bwMode="auto">
            <a:xfrm flipH="1">
              <a:off x="5071" y="435"/>
              <a:ext cx="16" cy="4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44"/>
            <p:cNvSpPr>
              <a:spLocks noChangeShapeType="1"/>
            </p:cNvSpPr>
            <p:nvPr/>
          </p:nvSpPr>
          <p:spPr bwMode="auto">
            <a:xfrm>
              <a:off x="5087" y="435"/>
              <a:ext cx="1" cy="4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5"/>
            <p:cNvSpPr>
              <a:spLocks/>
            </p:cNvSpPr>
            <p:nvPr/>
          </p:nvSpPr>
          <p:spPr bwMode="auto">
            <a:xfrm>
              <a:off x="5102" y="435"/>
              <a:ext cx="29" cy="43"/>
            </a:xfrm>
            <a:custGeom>
              <a:avLst/>
              <a:gdLst>
                <a:gd name="T0" fmla="*/ 25 w 29"/>
                <a:gd name="T1" fmla="*/ 0 h 43"/>
                <a:gd name="T2" fmla="*/ 5 w 29"/>
                <a:gd name="T3" fmla="*/ 0 h 43"/>
                <a:gd name="T4" fmla="*/ 3 w 29"/>
                <a:gd name="T5" fmla="*/ 18 h 43"/>
                <a:gd name="T6" fmla="*/ 5 w 29"/>
                <a:gd name="T7" fmla="*/ 16 h 43"/>
                <a:gd name="T8" fmla="*/ 11 w 29"/>
                <a:gd name="T9" fmla="*/ 14 h 43"/>
                <a:gd name="T10" fmla="*/ 17 w 29"/>
                <a:gd name="T11" fmla="*/ 14 h 43"/>
                <a:gd name="T12" fmla="*/ 23 w 29"/>
                <a:gd name="T13" fmla="*/ 16 h 43"/>
                <a:gd name="T14" fmla="*/ 27 w 29"/>
                <a:gd name="T15" fmla="*/ 20 h 43"/>
                <a:gd name="T16" fmla="*/ 29 w 29"/>
                <a:gd name="T17" fmla="*/ 26 h 43"/>
                <a:gd name="T18" fmla="*/ 29 w 29"/>
                <a:gd name="T19" fmla="*/ 30 h 43"/>
                <a:gd name="T20" fmla="*/ 27 w 29"/>
                <a:gd name="T21" fmla="*/ 36 h 43"/>
                <a:gd name="T22" fmla="*/ 23 w 29"/>
                <a:gd name="T23" fmla="*/ 40 h 43"/>
                <a:gd name="T24" fmla="*/ 17 w 29"/>
                <a:gd name="T25" fmla="*/ 43 h 43"/>
                <a:gd name="T26" fmla="*/ 11 w 29"/>
                <a:gd name="T27" fmla="*/ 43 h 43"/>
                <a:gd name="T28" fmla="*/ 5 w 29"/>
                <a:gd name="T29" fmla="*/ 40 h 43"/>
                <a:gd name="T30" fmla="*/ 3 w 29"/>
                <a:gd name="T31" fmla="*/ 38 h 43"/>
                <a:gd name="T32" fmla="*/ 0 w 29"/>
                <a:gd name="T33" fmla="*/ 3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3"/>
                <a:gd name="T53" fmla="*/ 29 w 2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3">
                  <a:moveTo>
                    <a:pt x="25" y="0"/>
                  </a:moveTo>
                  <a:lnTo>
                    <a:pt x="5" y="0"/>
                  </a:lnTo>
                  <a:lnTo>
                    <a:pt x="3" y="18"/>
                  </a:lnTo>
                  <a:lnTo>
                    <a:pt x="5" y="16"/>
                  </a:lnTo>
                  <a:lnTo>
                    <a:pt x="11" y="14"/>
                  </a:lnTo>
                  <a:lnTo>
                    <a:pt x="17" y="14"/>
                  </a:lnTo>
                  <a:lnTo>
                    <a:pt x="23" y="16"/>
                  </a:lnTo>
                  <a:lnTo>
                    <a:pt x="27" y="20"/>
                  </a:lnTo>
                  <a:lnTo>
                    <a:pt x="29" y="26"/>
                  </a:lnTo>
                  <a:lnTo>
                    <a:pt x="29" y="30"/>
                  </a:lnTo>
                  <a:lnTo>
                    <a:pt x="27" y="36"/>
                  </a:lnTo>
                  <a:lnTo>
                    <a:pt x="23" y="40"/>
                  </a:lnTo>
                  <a:lnTo>
                    <a:pt x="17" y="43"/>
                  </a:lnTo>
                  <a:lnTo>
                    <a:pt x="11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46"/>
            <p:cNvSpPr>
              <a:spLocks noChangeShapeType="1"/>
            </p:cNvSpPr>
            <p:nvPr/>
          </p:nvSpPr>
          <p:spPr bwMode="auto">
            <a:xfrm>
              <a:off x="5137" y="482"/>
              <a:ext cx="37" cy="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47"/>
            <p:cNvSpPr>
              <a:spLocks noChangeShapeType="1"/>
            </p:cNvSpPr>
            <p:nvPr/>
          </p:nvSpPr>
          <p:spPr bwMode="auto">
            <a:xfrm>
              <a:off x="5184" y="435"/>
              <a:ext cx="1" cy="4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48"/>
            <p:cNvSpPr>
              <a:spLocks noChangeShapeType="1"/>
            </p:cNvSpPr>
            <p:nvPr/>
          </p:nvSpPr>
          <p:spPr bwMode="auto">
            <a:xfrm flipH="1">
              <a:off x="5184" y="435"/>
              <a:ext cx="28" cy="2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49"/>
            <p:cNvSpPr>
              <a:spLocks noChangeShapeType="1"/>
            </p:cNvSpPr>
            <p:nvPr/>
          </p:nvSpPr>
          <p:spPr bwMode="auto">
            <a:xfrm>
              <a:off x="5194" y="453"/>
              <a:ext cx="18" cy="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50"/>
            <p:cNvSpPr>
              <a:spLocks/>
            </p:cNvSpPr>
            <p:nvPr/>
          </p:nvSpPr>
          <p:spPr bwMode="auto">
            <a:xfrm>
              <a:off x="5225" y="435"/>
              <a:ext cx="29" cy="43"/>
            </a:xfrm>
            <a:custGeom>
              <a:avLst/>
              <a:gdLst>
                <a:gd name="T0" fmla="*/ 2 w 29"/>
                <a:gd name="T1" fmla="*/ 10 h 43"/>
                <a:gd name="T2" fmla="*/ 2 w 29"/>
                <a:gd name="T3" fmla="*/ 8 h 43"/>
                <a:gd name="T4" fmla="*/ 4 w 29"/>
                <a:gd name="T5" fmla="*/ 4 h 43"/>
                <a:gd name="T6" fmla="*/ 6 w 29"/>
                <a:gd name="T7" fmla="*/ 2 h 43"/>
                <a:gd name="T8" fmla="*/ 11 w 29"/>
                <a:gd name="T9" fmla="*/ 0 h 43"/>
                <a:gd name="T10" fmla="*/ 19 w 29"/>
                <a:gd name="T11" fmla="*/ 0 h 43"/>
                <a:gd name="T12" fmla="*/ 23 w 29"/>
                <a:gd name="T13" fmla="*/ 2 h 43"/>
                <a:gd name="T14" fmla="*/ 25 w 29"/>
                <a:gd name="T15" fmla="*/ 4 h 43"/>
                <a:gd name="T16" fmla="*/ 27 w 29"/>
                <a:gd name="T17" fmla="*/ 8 h 43"/>
                <a:gd name="T18" fmla="*/ 27 w 29"/>
                <a:gd name="T19" fmla="*/ 12 h 43"/>
                <a:gd name="T20" fmla="*/ 25 w 29"/>
                <a:gd name="T21" fmla="*/ 16 h 43"/>
                <a:gd name="T22" fmla="*/ 21 w 29"/>
                <a:gd name="T23" fmla="*/ 22 h 43"/>
                <a:gd name="T24" fmla="*/ 0 w 29"/>
                <a:gd name="T25" fmla="*/ 43 h 43"/>
                <a:gd name="T26" fmla="*/ 29 w 29"/>
                <a:gd name="T27" fmla="*/ 43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43"/>
                <a:gd name="T44" fmla="*/ 29 w 29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43">
                  <a:moveTo>
                    <a:pt x="2" y="10"/>
                  </a:move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1" y="22"/>
                  </a:lnTo>
                  <a:lnTo>
                    <a:pt x="0" y="43"/>
                  </a:lnTo>
                  <a:lnTo>
                    <a:pt x="29" y="43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" name="Text Box 251"/>
          <p:cNvSpPr txBox="1">
            <a:spLocks noChangeArrowheads="1"/>
          </p:cNvSpPr>
          <p:nvPr/>
        </p:nvSpPr>
        <p:spPr bwMode="auto">
          <a:xfrm>
            <a:off x="6361113" y="4243388"/>
            <a:ext cx="177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CC00"/>
                </a:solidFill>
              </a:rPr>
              <a:t>Step 3:  The FT</a:t>
            </a:r>
          </a:p>
        </p:txBody>
      </p:sp>
      <p:sp>
        <p:nvSpPr>
          <p:cNvPr id="253" name="Text Box 252"/>
          <p:cNvSpPr txBox="1">
            <a:spLocks noChangeArrowheads="1"/>
          </p:cNvSpPr>
          <p:nvPr/>
        </p:nvSpPr>
        <p:spPr bwMode="auto">
          <a:xfrm>
            <a:off x="900113" y="4678363"/>
            <a:ext cx="27305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ct val="40000"/>
              </a:spcAft>
            </a:pPr>
            <a:r>
              <a:rPr lang="en-US">
                <a:solidFill>
                  <a:srgbClr val="00CC00"/>
                </a:solidFill>
              </a:rPr>
              <a:t>Step 4:</a:t>
            </a:r>
          </a:p>
          <a:p>
            <a:pPr algn="ctr"/>
            <a:r>
              <a:rPr lang="en-US"/>
              <a:t>Develop structural model that fits that data</a:t>
            </a:r>
          </a:p>
          <a:p>
            <a:pPr algn="ctr"/>
            <a:r>
              <a:rPr lang="en-US"/>
              <a:t>d(M-X), CN(X), </a:t>
            </a:r>
          </a:p>
          <a:p>
            <a:pPr algn="ctr"/>
            <a:r>
              <a:rPr lang="en-US"/>
              <a:t>AtNum(X)</a:t>
            </a:r>
          </a:p>
        </p:txBody>
      </p:sp>
      <p:sp>
        <p:nvSpPr>
          <p:cNvPr id="254" name="Line 253"/>
          <p:cNvSpPr>
            <a:spLocks noChangeShapeType="1"/>
          </p:cNvSpPr>
          <p:nvPr/>
        </p:nvSpPr>
        <p:spPr bwMode="auto">
          <a:xfrm>
            <a:off x="4346575" y="2502148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55" name="Line 254"/>
          <p:cNvSpPr>
            <a:spLocks noChangeShapeType="1"/>
          </p:cNvSpPr>
          <p:nvPr/>
        </p:nvSpPr>
        <p:spPr bwMode="auto">
          <a:xfrm rot="16200000" flipH="1">
            <a:off x="7134225" y="4144963"/>
            <a:ext cx="3000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56" name="Line 255"/>
          <p:cNvSpPr>
            <a:spLocks noChangeShapeType="1"/>
          </p:cNvSpPr>
          <p:nvPr/>
        </p:nvSpPr>
        <p:spPr bwMode="auto">
          <a:xfrm flipH="1" flipV="1">
            <a:off x="4008438" y="5486400"/>
            <a:ext cx="11525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57" name="Text Box 256"/>
          <p:cNvSpPr txBox="1">
            <a:spLocks noChangeArrowheads="1"/>
          </p:cNvSpPr>
          <p:nvPr/>
        </p:nvSpPr>
        <p:spPr bwMode="auto">
          <a:xfrm>
            <a:off x="5292080" y="3786982"/>
            <a:ext cx="221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Fourier Transform</a:t>
            </a:r>
          </a:p>
        </p:txBody>
      </p:sp>
      <p:sp>
        <p:nvSpPr>
          <p:cNvPr id="258" name="Line 257"/>
          <p:cNvSpPr>
            <a:spLocks noChangeShapeType="1"/>
          </p:cNvSpPr>
          <p:nvPr/>
        </p:nvSpPr>
        <p:spPr bwMode="auto">
          <a:xfrm rot="16200000" flipH="1">
            <a:off x="7192169" y="3912195"/>
            <a:ext cx="185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59" name="Text Box 256"/>
          <p:cNvSpPr txBox="1">
            <a:spLocks noChangeArrowheads="1"/>
          </p:cNvSpPr>
          <p:nvPr/>
        </p:nvSpPr>
        <p:spPr bwMode="auto">
          <a:xfrm>
            <a:off x="4257497" y="2480766"/>
            <a:ext cx="746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Math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38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EXAFS</a:t>
            </a:r>
            <a:endParaRPr lang="cs-CZ" dirty="0"/>
          </a:p>
        </p:txBody>
      </p:sp>
      <p:grpSp>
        <p:nvGrpSpPr>
          <p:cNvPr id="4" name="Group 126"/>
          <p:cNvGrpSpPr>
            <a:grpSpLocks/>
          </p:cNvGrpSpPr>
          <p:nvPr/>
        </p:nvGrpSpPr>
        <p:grpSpPr bwMode="auto">
          <a:xfrm>
            <a:off x="179512" y="2508250"/>
            <a:ext cx="4338638" cy="2906712"/>
            <a:chOff x="2830" y="271"/>
            <a:chExt cx="2733" cy="1831"/>
          </a:xfrm>
        </p:grpSpPr>
        <p:grpSp>
          <p:nvGrpSpPr>
            <p:cNvPr id="5" name="Group 127"/>
            <p:cNvGrpSpPr>
              <a:grpSpLocks/>
            </p:cNvGrpSpPr>
            <p:nvPr/>
          </p:nvGrpSpPr>
          <p:grpSpPr bwMode="auto">
            <a:xfrm>
              <a:off x="2830" y="271"/>
              <a:ext cx="2647" cy="1831"/>
              <a:chOff x="2830" y="271"/>
              <a:chExt cx="2647" cy="1831"/>
            </a:xfrm>
          </p:grpSpPr>
          <p:sp>
            <p:nvSpPr>
              <p:cNvPr id="25" name="Line 128"/>
              <p:cNvSpPr>
                <a:spLocks noChangeShapeType="1"/>
              </p:cNvSpPr>
              <p:nvPr/>
            </p:nvSpPr>
            <p:spPr bwMode="auto">
              <a:xfrm flipV="1">
                <a:off x="3074" y="271"/>
                <a:ext cx="1" cy="1688"/>
              </a:xfrm>
              <a:prstGeom prst="line">
                <a:avLst/>
              </a:prstGeom>
              <a:noFill/>
              <a:ln w="3175">
                <a:solidFill>
                  <a:srgbClr val="D1D1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29"/>
              <p:cNvSpPr>
                <a:spLocks noChangeShapeType="1"/>
              </p:cNvSpPr>
              <p:nvPr/>
            </p:nvSpPr>
            <p:spPr bwMode="auto">
              <a:xfrm flipV="1">
                <a:off x="5476" y="271"/>
                <a:ext cx="1" cy="1688"/>
              </a:xfrm>
              <a:prstGeom prst="line">
                <a:avLst/>
              </a:prstGeom>
              <a:noFill/>
              <a:ln w="3175">
                <a:solidFill>
                  <a:srgbClr val="D1D1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30"/>
              <p:cNvSpPr>
                <a:spLocks noChangeShapeType="1"/>
              </p:cNvSpPr>
              <p:nvPr/>
            </p:nvSpPr>
            <p:spPr bwMode="auto">
              <a:xfrm>
                <a:off x="3074" y="1959"/>
                <a:ext cx="2402" cy="1"/>
              </a:xfrm>
              <a:prstGeom prst="line">
                <a:avLst/>
              </a:prstGeom>
              <a:noFill/>
              <a:ln w="3175">
                <a:solidFill>
                  <a:srgbClr val="D1D1D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31"/>
              <p:cNvSpPr>
                <a:spLocks/>
              </p:cNvSpPr>
              <p:nvPr/>
            </p:nvSpPr>
            <p:spPr bwMode="auto">
              <a:xfrm>
                <a:off x="3074" y="271"/>
                <a:ext cx="2402" cy="1688"/>
              </a:xfrm>
              <a:custGeom>
                <a:avLst/>
                <a:gdLst>
                  <a:gd name="T0" fmla="*/ 0 w 2402"/>
                  <a:gd name="T1" fmla="*/ 1688 h 1688"/>
                  <a:gd name="T2" fmla="*/ 2402 w 2402"/>
                  <a:gd name="T3" fmla="*/ 1688 h 1688"/>
                  <a:gd name="T4" fmla="*/ 2402 w 2402"/>
                  <a:gd name="T5" fmla="*/ 0 h 1688"/>
                  <a:gd name="T6" fmla="*/ 0 w 2402"/>
                  <a:gd name="T7" fmla="*/ 0 h 1688"/>
                  <a:gd name="T8" fmla="*/ 0 w 2402"/>
                  <a:gd name="T9" fmla="*/ 1688 h 1688"/>
                  <a:gd name="T10" fmla="*/ 0 w 2402"/>
                  <a:gd name="T11" fmla="*/ 1658 h 16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2"/>
                  <a:gd name="T19" fmla="*/ 0 h 1688"/>
                  <a:gd name="T20" fmla="*/ 2402 w 2402"/>
                  <a:gd name="T21" fmla="*/ 1688 h 16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2" h="1688">
                    <a:moveTo>
                      <a:pt x="0" y="1688"/>
                    </a:moveTo>
                    <a:lnTo>
                      <a:pt x="2402" y="1688"/>
                    </a:lnTo>
                    <a:lnTo>
                      <a:pt x="2402" y="0"/>
                    </a:lnTo>
                    <a:lnTo>
                      <a:pt x="0" y="0"/>
                    </a:lnTo>
                    <a:lnTo>
                      <a:pt x="0" y="1688"/>
                    </a:lnTo>
                    <a:lnTo>
                      <a:pt x="0" y="165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32"/>
              <p:cNvSpPr>
                <a:spLocks noChangeShapeType="1"/>
              </p:cNvSpPr>
              <p:nvPr/>
            </p:nvSpPr>
            <p:spPr bwMode="auto">
              <a:xfrm flipV="1">
                <a:off x="3154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33"/>
              <p:cNvSpPr>
                <a:spLocks noChangeShapeType="1"/>
              </p:cNvSpPr>
              <p:nvPr/>
            </p:nvSpPr>
            <p:spPr bwMode="auto">
              <a:xfrm flipV="1">
                <a:off x="3234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4"/>
              <p:cNvSpPr>
                <a:spLocks noChangeShapeType="1"/>
              </p:cNvSpPr>
              <p:nvPr/>
            </p:nvSpPr>
            <p:spPr bwMode="auto">
              <a:xfrm flipV="1">
                <a:off x="3314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5"/>
              <p:cNvSpPr>
                <a:spLocks noChangeShapeType="1"/>
              </p:cNvSpPr>
              <p:nvPr/>
            </p:nvSpPr>
            <p:spPr bwMode="auto">
              <a:xfrm flipV="1">
                <a:off x="339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6"/>
              <p:cNvSpPr>
                <a:spLocks noChangeShapeType="1"/>
              </p:cNvSpPr>
              <p:nvPr/>
            </p:nvSpPr>
            <p:spPr bwMode="auto">
              <a:xfrm flipV="1">
                <a:off x="3474" y="1929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7"/>
              <p:cNvSpPr>
                <a:spLocks noChangeShapeType="1"/>
              </p:cNvSpPr>
              <p:nvPr/>
            </p:nvSpPr>
            <p:spPr bwMode="auto">
              <a:xfrm flipV="1">
                <a:off x="3554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8"/>
              <p:cNvSpPr>
                <a:spLocks noChangeShapeType="1"/>
              </p:cNvSpPr>
              <p:nvPr/>
            </p:nvSpPr>
            <p:spPr bwMode="auto">
              <a:xfrm flipV="1">
                <a:off x="363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9"/>
              <p:cNvSpPr>
                <a:spLocks noChangeShapeType="1"/>
              </p:cNvSpPr>
              <p:nvPr/>
            </p:nvSpPr>
            <p:spPr bwMode="auto">
              <a:xfrm flipV="1">
                <a:off x="3714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40"/>
              <p:cNvSpPr>
                <a:spLocks noChangeShapeType="1"/>
              </p:cNvSpPr>
              <p:nvPr/>
            </p:nvSpPr>
            <p:spPr bwMode="auto">
              <a:xfrm flipV="1">
                <a:off x="379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41"/>
              <p:cNvSpPr>
                <a:spLocks noChangeShapeType="1"/>
              </p:cNvSpPr>
              <p:nvPr/>
            </p:nvSpPr>
            <p:spPr bwMode="auto">
              <a:xfrm flipV="1">
                <a:off x="3875" y="1929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2"/>
              <p:cNvSpPr>
                <a:spLocks noChangeShapeType="1"/>
              </p:cNvSpPr>
              <p:nvPr/>
            </p:nvSpPr>
            <p:spPr bwMode="auto">
              <a:xfrm flipV="1">
                <a:off x="3954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43"/>
              <p:cNvSpPr>
                <a:spLocks noChangeShapeType="1"/>
              </p:cNvSpPr>
              <p:nvPr/>
            </p:nvSpPr>
            <p:spPr bwMode="auto">
              <a:xfrm flipV="1">
                <a:off x="403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144"/>
              <p:cNvSpPr>
                <a:spLocks noChangeShapeType="1"/>
              </p:cNvSpPr>
              <p:nvPr/>
            </p:nvSpPr>
            <p:spPr bwMode="auto">
              <a:xfrm flipV="1">
                <a:off x="411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45"/>
              <p:cNvSpPr>
                <a:spLocks noChangeShapeType="1"/>
              </p:cNvSpPr>
              <p:nvPr/>
            </p:nvSpPr>
            <p:spPr bwMode="auto">
              <a:xfrm flipV="1">
                <a:off x="419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46"/>
              <p:cNvSpPr>
                <a:spLocks noChangeShapeType="1"/>
              </p:cNvSpPr>
              <p:nvPr/>
            </p:nvSpPr>
            <p:spPr bwMode="auto">
              <a:xfrm flipV="1">
                <a:off x="4275" y="1929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47"/>
              <p:cNvSpPr>
                <a:spLocks noChangeShapeType="1"/>
              </p:cNvSpPr>
              <p:nvPr/>
            </p:nvSpPr>
            <p:spPr bwMode="auto">
              <a:xfrm flipV="1">
                <a:off x="435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48"/>
              <p:cNvSpPr>
                <a:spLocks noChangeShapeType="1"/>
              </p:cNvSpPr>
              <p:nvPr/>
            </p:nvSpPr>
            <p:spPr bwMode="auto">
              <a:xfrm flipV="1">
                <a:off x="443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49"/>
              <p:cNvSpPr>
                <a:spLocks noChangeShapeType="1"/>
              </p:cNvSpPr>
              <p:nvPr/>
            </p:nvSpPr>
            <p:spPr bwMode="auto">
              <a:xfrm flipV="1">
                <a:off x="451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50"/>
              <p:cNvSpPr>
                <a:spLocks noChangeShapeType="1"/>
              </p:cNvSpPr>
              <p:nvPr/>
            </p:nvSpPr>
            <p:spPr bwMode="auto">
              <a:xfrm flipV="1">
                <a:off x="4596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51"/>
              <p:cNvSpPr>
                <a:spLocks noChangeShapeType="1"/>
              </p:cNvSpPr>
              <p:nvPr/>
            </p:nvSpPr>
            <p:spPr bwMode="auto">
              <a:xfrm flipV="1">
                <a:off x="4675" y="1929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52"/>
              <p:cNvSpPr>
                <a:spLocks noChangeShapeType="1"/>
              </p:cNvSpPr>
              <p:nvPr/>
            </p:nvSpPr>
            <p:spPr bwMode="auto">
              <a:xfrm flipV="1">
                <a:off x="475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53"/>
              <p:cNvSpPr>
                <a:spLocks noChangeShapeType="1"/>
              </p:cNvSpPr>
              <p:nvPr/>
            </p:nvSpPr>
            <p:spPr bwMode="auto">
              <a:xfrm flipV="1">
                <a:off x="4836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54"/>
              <p:cNvSpPr>
                <a:spLocks noChangeShapeType="1"/>
              </p:cNvSpPr>
              <p:nvPr/>
            </p:nvSpPr>
            <p:spPr bwMode="auto">
              <a:xfrm flipV="1">
                <a:off x="4915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55"/>
              <p:cNvSpPr>
                <a:spLocks noChangeShapeType="1"/>
              </p:cNvSpPr>
              <p:nvPr/>
            </p:nvSpPr>
            <p:spPr bwMode="auto">
              <a:xfrm flipV="1">
                <a:off x="4996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56"/>
              <p:cNvSpPr>
                <a:spLocks noChangeShapeType="1"/>
              </p:cNvSpPr>
              <p:nvPr/>
            </p:nvSpPr>
            <p:spPr bwMode="auto">
              <a:xfrm flipV="1">
                <a:off x="5076" y="1929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57"/>
              <p:cNvSpPr>
                <a:spLocks noChangeShapeType="1"/>
              </p:cNvSpPr>
              <p:nvPr/>
            </p:nvSpPr>
            <p:spPr bwMode="auto">
              <a:xfrm flipV="1">
                <a:off x="5156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58"/>
              <p:cNvSpPr>
                <a:spLocks noChangeShapeType="1"/>
              </p:cNvSpPr>
              <p:nvPr/>
            </p:nvSpPr>
            <p:spPr bwMode="auto">
              <a:xfrm flipV="1">
                <a:off x="5236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59"/>
              <p:cNvSpPr>
                <a:spLocks noChangeShapeType="1"/>
              </p:cNvSpPr>
              <p:nvPr/>
            </p:nvSpPr>
            <p:spPr bwMode="auto">
              <a:xfrm flipV="1">
                <a:off x="5316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60"/>
              <p:cNvSpPr>
                <a:spLocks noChangeShapeType="1"/>
              </p:cNvSpPr>
              <p:nvPr/>
            </p:nvSpPr>
            <p:spPr bwMode="auto">
              <a:xfrm flipV="1">
                <a:off x="5396" y="1944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61"/>
              <p:cNvSpPr>
                <a:spLocks noChangeShapeType="1"/>
              </p:cNvSpPr>
              <p:nvPr/>
            </p:nvSpPr>
            <p:spPr bwMode="auto">
              <a:xfrm flipV="1">
                <a:off x="5476" y="1929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62"/>
              <p:cNvSpPr>
                <a:spLocks noChangeShapeType="1"/>
              </p:cNvSpPr>
              <p:nvPr/>
            </p:nvSpPr>
            <p:spPr bwMode="auto">
              <a:xfrm flipV="1">
                <a:off x="3074" y="271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63"/>
              <p:cNvSpPr>
                <a:spLocks noChangeShapeType="1"/>
              </p:cNvSpPr>
              <p:nvPr/>
            </p:nvSpPr>
            <p:spPr bwMode="auto">
              <a:xfrm flipV="1">
                <a:off x="3154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64"/>
              <p:cNvSpPr>
                <a:spLocks noChangeShapeType="1"/>
              </p:cNvSpPr>
              <p:nvPr/>
            </p:nvSpPr>
            <p:spPr bwMode="auto">
              <a:xfrm flipV="1">
                <a:off x="3234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65"/>
              <p:cNvSpPr>
                <a:spLocks noChangeShapeType="1"/>
              </p:cNvSpPr>
              <p:nvPr/>
            </p:nvSpPr>
            <p:spPr bwMode="auto">
              <a:xfrm flipV="1">
                <a:off x="3314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66"/>
              <p:cNvSpPr>
                <a:spLocks noChangeShapeType="1"/>
              </p:cNvSpPr>
              <p:nvPr/>
            </p:nvSpPr>
            <p:spPr bwMode="auto">
              <a:xfrm flipV="1">
                <a:off x="339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67"/>
              <p:cNvSpPr>
                <a:spLocks noChangeShapeType="1"/>
              </p:cNvSpPr>
              <p:nvPr/>
            </p:nvSpPr>
            <p:spPr bwMode="auto">
              <a:xfrm flipV="1">
                <a:off x="3474" y="271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68"/>
              <p:cNvSpPr>
                <a:spLocks noChangeShapeType="1"/>
              </p:cNvSpPr>
              <p:nvPr/>
            </p:nvSpPr>
            <p:spPr bwMode="auto">
              <a:xfrm flipV="1">
                <a:off x="3554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69"/>
              <p:cNvSpPr>
                <a:spLocks noChangeShapeType="1"/>
              </p:cNvSpPr>
              <p:nvPr/>
            </p:nvSpPr>
            <p:spPr bwMode="auto">
              <a:xfrm flipV="1">
                <a:off x="363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70"/>
              <p:cNvSpPr>
                <a:spLocks noChangeShapeType="1"/>
              </p:cNvSpPr>
              <p:nvPr/>
            </p:nvSpPr>
            <p:spPr bwMode="auto">
              <a:xfrm flipV="1">
                <a:off x="3714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1"/>
              <p:cNvSpPr>
                <a:spLocks noChangeShapeType="1"/>
              </p:cNvSpPr>
              <p:nvPr/>
            </p:nvSpPr>
            <p:spPr bwMode="auto">
              <a:xfrm flipV="1">
                <a:off x="379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72"/>
              <p:cNvSpPr>
                <a:spLocks noChangeShapeType="1"/>
              </p:cNvSpPr>
              <p:nvPr/>
            </p:nvSpPr>
            <p:spPr bwMode="auto">
              <a:xfrm flipV="1">
                <a:off x="3875" y="271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73"/>
              <p:cNvSpPr>
                <a:spLocks noChangeShapeType="1"/>
              </p:cNvSpPr>
              <p:nvPr/>
            </p:nvSpPr>
            <p:spPr bwMode="auto">
              <a:xfrm flipV="1">
                <a:off x="3954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74"/>
              <p:cNvSpPr>
                <a:spLocks noChangeShapeType="1"/>
              </p:cNvSpPr>
              <p:nvPr/>
            </p:nvSpPr>
            <p:spPr bwMode="auto">
              <a:xfrm flipV="1">
                <a:off x="403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75"/>
              <p:cNvSpPr>
                <a:spLocks noChangeShapeType="1"/>
              </p:cNvSpPr>
              <p:nvPr/>
            </p:nvSpPr>
            <p:spPr bwMode="auto">
              <a:xfrm flipV="1">
                <a:off x="411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76"/>
              <p:cNvSpPr>
                <a:spLocks noChangeShapeType="1"/>
              </p:cNvSpPr>
              <p:nvPr/>
            </p:nvSpPr>
            <p:spPr bwMode="auto">
              <a:xfrm flipV="1">
                <a:off x="419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77"/>
              <p:cNvSpPr>
                <a:spLocks noChangeShapeType="1"/>
              </p:cNvSpPr>
              <p:nvPr/>
            </p:nvSpPr>
            <p:spPr bwMode="auto">
              <a:xfrm flipV="1">
                <a:off x="4275" y="271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8"/>
              <p:cNvSpPr>
                <a:spLocks noChangeShapeType="1"/>
              </p:cNvSpPr>
              <p:nvPr/>
            </p:nvSpPr>
            <p:spPr bwMode="auto">
              <a:xfrm flipV="1">
                <a:off x="435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9"/>
              <p:cNvSpPr>
                <a:spLocks noChangeShapeType="1"/>
              </p:cNvSpPr>
              <p:nvPr/>
            </p:nvSpPr>
            <p:spPr bwMode="auto">
              <a:xfrm flipV="1">
                <a:off x="443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80"/>
              <p:cNvSpPr>
                <a:spLocks noChangeShapeType="1"/>
              </p:cNvSpPr>
              <p:nvPr/>
            </p:nvSpPr>
            <p:spPr bwMode="auto">
              <a:xfrm flipV="1">
                <a:off x="451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1"/>
              <p:cNvSpPr>
                <a:spLocks noChangeShapeType="1"/>
              </p:cNvSpPr>
              <p:nvPr/>
            </p:nvSpPr>
            <p:spPr bwMode="auto">
              <a:xfrm flipV="1">
                <a:off x="4596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82"/>
              <p:cNvSpPr>
                <a:spLocks noChangeShapeType="1"/>
              </p:cNvSpPr>
              <p:nvPr/>
            </p:nvSpPr>
            <p:spPr bwMode="auto">
              <a:xfrm flipV="1">
                <a:off x="4675" y="271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83"/>
              <p:cNvSpPr>
                <a:spLocks noChangeShapeType="1"/>
              </p:cNvSpPr>
              <p:nvPr/>
            </p:nvSpPr>
            <p:spPr bwMode="auto">
              <a:xfrm flipV="1">
                <a:off x="475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84"/>
              <p:cNvSpPr>
                <a:spLocks noChangeShapeType="1"/>
              </p:cNvSpPr>
              <p:nvPr/>
            </p:nvSpPr>
            <p:spPr bwMode="auto">
              <a:xfrm flipV="1">
                <a:off x="4836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85"/>
              <p:cNvSpPr>
                <a:spLocks noChangeShapeType="1"/>
              </p:cNvSpPr>
              <p:nvPr/>
            </p:nvSpPr>
            <p:spPr bwMode="auto">
              <a:xfrm flipV="1">
                <a:off x="4915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86"/>
              <p:cNvSpPr>
                <a:spLocks noChangeShapeType="1"/>
              </p:cNvSpPr>
              <p:nvPr/>
            </p:nvSpPr>
            <p:spPr bwMode="auto">
              <a:xfrm flipV="1">
                <a:off x="4996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87"/>
              <p:cNvSpPr>
                <a:spLocks noChangeShapeType="1"/>
              </p:cNvSpPr>
              <p:nvPr/>
            </p:nvSpPr>
            <p:spPr bwMode="auto">
              <a:xfrm flipV="1">
                <a:off x="5076" y="271"/>
                <a:ext cx="1" cy="3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88"/>
              <p:cNvSpPr>
                <a:spLocks noChangeShapeType="1"/>
              </p:cNvSpPr>
              <p:nvPr/>
            </p:nvSpPr>
            <p:spPr bwMode="auto">
              <a:xfrm flipV="1">
                <a:off x="5156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89"/>
              <p:cNvSpPr>
                <a:spLocks noChangeShapeType="1"/>
              </p:cNvSpPr>
              <p:nvPr/>
            </p:nvSpPr>
            <p:spPr bwMode="auto">
              <a:xfrm flipV="1">
                <a:off x="5236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0"/>
              <p:cNvSpPr>
                <a:spLocks noChangeShapeType="1"/>
              </p:cNvSpPr>
              <p:nvPr/>
            </p:nvSpPr>
            <p:spPr bwMode="auto">
              <a:xfrm flipV="1">
                <a:off x="5316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91"/>
              <p:cNvSpPr>
                <a:spLocks noChangeShapeType="1"/>
              </p:cNvSpPr>
              <p:nvPr/>
            </p:nvSpPr>
            <p:spPr bwMode="auto">
              <a:xfrm flipV="1">
                <a:off x="5396" y="271"/>
                <a:ext cx="1" cy="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92"/>
              <p:cNvSpPr>
                <a:spLocks noChangeShapeType="1"/>
              </p:cNvSpPr>
              <p:nvPr/>
            </p:nvSpPr>
            <p:spPr bwMode="auto">
              <a:xfrm>
                <a:off x="3074" y="1959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3"/>
              <p:cNvSpPr>
                <a:spLocks noChangeShapeType="1"/>
              </p:cNvSpPr>
              <p:nvPr/>
            </p:nvSpPr>
            <p:spPr bwMode="auto">
              <a:xfrm>
                <a:off x="3074" y="1845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4"/>
              <p:cNvSpPr>
                <a:spLocks noChangeShapeType="1"/>
              </p:cNvSpPr>
              <p:nvPr/>
            </p:nvSpPr>
            <p:spPr bwMode="auto">
              <a:xfrm>
                <a:off x="3074" y="1731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5"/>
              <p:cNvSpPr>
                <a:spLocks noChangeShapeType="1"/>
              </p:cNvSpPr>
              <p:nvPr/>
            </p:nvSpPr>
            <p:spPr bwMode="auto">
              <a:xfrm>
                <a:off x="3074" y="1617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96"/>
              <p:cNvSpPr>
                <a:spLocks noChangeShapeType="1"/>
              </p:cNvSpPr>
              <p:nvPr/>
            </p:nvSpPr>
            <p:spPr bwMode="auto">
              <a:xfrm>
                <a:off x="3074" y="1503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97"/>
              <p:cNvSpPr>
                <a:spLocks noChangeShapeType="1"/>
              </p:cNvSpPr>
              <p:nvPr/>
            </p:nvSpPr>
            <p:spPr bwMode="auto">
              <a:xfrm>
                <a:off x="3074" y="1388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98"/>
              <p:cNvSpPr>
                <a:spLocks noChangeShapeType="1"/>
              </p:cNvSpPr>
              <p:nvPr/>
            </p:nvSpPr>
            <p:spPr bwMode="auto">
              <a:xfrm>
                <a:off x="3074" y="1274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99"/>
              <p:cNvSpPr>
                <a:spLocks noChangeShapeType="1"/>
              </p:cNvSpPr>
              <p:nvPr/>
            </p:nvSpPr>
            <p:spPr bwMode="auto">
              <a:xfrm>
                <a:off x="3074" y="1160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00"/>
              <p:cNvSpPr>
                <a:spLocks noChangeShapeType="1"/>
              </p:cNvSpPr>
              <p:nvPr/>
            </p:nvSpPr>
            <p:spPr bwMode="auto">
              <a:xfrm>
                <a:off x="3074" y="1046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01"/>
              <p:cNvSpPr>
                <a:spLocks noChangeShapeType="1"/>
              </p:cNvSpPr>
              <p:nvPr/>
            </p:nvSpPr>
            <p:spPr bwMode="auto">
              <a:xfrm>
                <a:off x="3074" y="932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02"/>
              <p:cNvSpPr>
                <a:spLocks noChangeShapeType="1"/>
              </p:cNvSpPr>
              <p:nvPr/>
            </p:nvSpPr>
            <p:spPr bwMode="auto">
              <a:xfrm>
                <a:off x="3074" y="818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03"/>
              <p:cNvSpPr>
                <a:spLocks noChangeShapeType="1"/>
              </p:cNvSpPr>
              <p:nvPr/>
            </p:nvSpPr>
            <p:spPr bwMode="auto">
              <a:xfrm>
                <a:off x="3074" y="704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04"/>
              <p:cNvSpPr>
                <a:spLocks noChangeShapeType="1"/>
              </p:cNvSpPr>
              <p:nvPr/>
            </p:nvSpPr>
            <p:spPr bwMode="auto">
              <a:xfrm>
                <a:off x="3074" y="589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05"/>
              <p:cNvSpPr>
                <a:spLocks noChangeShapeType="1"/>
              </p:cNvSpPr>
              <p:nvPr/>
            </p:nvSpPr>
            <p:spPr bwMode="auto">
              <a:xfrm>
                <a:off x="3074" y="475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06"/>
              <p:cNvSpPr>
                <a:spLocks noChangeShapeType="1"/>
              </p:cNvSpPr>
              <p:nvPr/>
            </p:nvSpPr>
            <p:spPr bwMode="auto">
              <a:xfrm>
                <a:off x="3074" y="360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07"/>
              <p:cNvSpPr>
                <a:spLocks noChangeShapeType="1"/>
              </p:cNvSpPr>
              <p:nvPr/>
            </p:nvSpPr>
            <p:spPr bwMode="auto">
              <a:xfrm>
                <a:off x="5446" y="1959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08"/>
              <p:cNvSpPr>
                <a:spLocks noChangeShapeType="1"/>
              </p:cNvSpPr>
              <p:nvPr/>
            </p:nvSpPr>
            <p:spPr bwMode="auto">
              <a:xfrm>
                <a:off x="5461" y="1845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09"/>
              <p:cNvSpPr>
                <a:spLocks noChangeShapeType="1"/>
              </p:cNvSpPr>
              <p:nvPr/>
            </p:nvSpPr>
            <p:spPr bwMode="auto">
              <a:xfrm>
                <a:off x="5461" y="1731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10"/>
              <p:cNvSpPr>
                <a:spLocks noChangeShapeType="1"/>
              </p:cNvSpPr>
              <p:nvPr/>
            </p:nvSpPr>
            <p:spPr bwMode="auto">
              <a:xfrm>
                <a:off x="5461" y="1617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11"/>
              <p:cNvSpPr>
                <a:spLocks noChangeShapeType="1"/>
              </p:cNvSpPr>
              <p:nvPr/>
            </p:nvSpPr>
            <p:spPr bwMode="auto">
              <a:xfrm>
                <a:off x="5461" y="1503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12"/>
              <p:cNvSpPr>
                <a:spLocks noChangeShapeType="1"/>
              </p:cNvSpPr>
              <p:nvPr/>
            </p:nvSpPr>
            <p:spPr bwMode="auto">
              <a:xfrm>
                <a:off x="5446" y="1388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13"/>
              <p:cNvSpPr>
                <a:spLocks noChangeShapeType="1"/>
              </p:cNvSpPr>
              <p:nvPr/>
            </p:nvSpPr>
            <p:spPr bwMode="auto">
              <a:xfrm>
                <a:off x="5461" y="1274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14"/>
              <p:cNvSpPr>
                <a:spLocks noChangeShapeType="1"/>
              </p:cNvSpPr>
              <p:nvPr/>
            </p:nvSpPr>
            <p:spPr bwMode="auto">
              <a:xfrm>
                <a:off x="5461" y="1160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215"/>
              <p:cNvSpPr>
                <a:spLocks noChangeShapeType="1"/>
              </p:cNvSpPr>
              <p:nvPr/>
            </p:nvSpPr>
            <p:spPr bwMode="auto">
              <a:xfrm>
                <a:off x="5461" y="1046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216"/>
              <p:cNvSpPr>
                <a:spLocks noChangeShapeType="1"/>
              </p:cNvSpPr>
              <p:nvPr/>
            </p:nvSpPr>
            <p:spPr bwMode="auto">
              <a:xfrm>
                <a:off x="5461" y="932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17"/>
              <p:cNvSpPr>
                <a:spLocks noChangeShapeType="1"/>
              </p:cNvSpPr>
              <p:nvPr/>
            </p:nvSpPr>
            <p:spPr bwMode="auto">
              <a:xfrm>
                <a:off x="5446" y="818"/>
                <a:ext cx="3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18"/>
              <p:cNvSpPr>
                <a:spLocks noChangeShapeType="1"/>
              </p:cNvSpPr>
              <p:nvPr/>
            </p:nvSpPr>
            <p:spPr bwMode="auto">
              <a:xfrm>
                <a:off x="5461" y="360"/>
                <a:ext cx="1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6" name="Group 219"/>
              <p:cNvGrpSpPr>
                <a:grpSpLocks/>
              </p:cNvGrpSpPr>
              <p:nvPr/>
            </p:nvGrpSpPr>
            <p:grpSpPr bwMode="auto">
              <a:xfrm>
                <a:off x="3074" y="425"/>
                <a:ext cx="2402" cy="1534"/>
                <a:chOff x="3082" y="429"/>
                <a:chExt cx="2402" cy="1534"/>
              </a:xfrm>
            </p:grpSpPr>
            <p:grpSp>
              <p:nvGrpSpPr>
                <p:cNvPr id="130" name="Group 220"/>
                <p:cNvGrpSpPr>
                  <a:grpSpLocks/>
                </p:cNvGrpSpPr>
                <p:nvPr/>
              </p:nvGrpSpPr>
              <p:grpSpPr bwMode="auto">
                <a:xfrm>
                  <a:off x="3082" y="429"/>
                  <a:ext cx="2402" cy="1531"/>
                  <a:chOff x="3082" y="429"/>
                  <a:chExt cx="2402" cy="1531"/>
                </a:xfrm>
              </p:grpSpPr>
              <p:sp>
                <p:nvSpPr>
                  <p:cNvPr id="132" name="Freeform 221"/>
                  <p:cNvSpPr>
                    <a:spLocks/>
                  </p:cNvSpPr>
                  <p:nvPr/>
                </p:nvSpPr>
                <p:spPr bwMode="auto">
                  <a:xfrm>
                    <a:off x="3082" y="429"/>
                    <a:ext cx="1559" cy="1531"/>
                  </a:xfrm>
                  <a:custGeom>
                    <a:avLst/>
                    <a:gdLst>
                      <a:gd name="T0" fmla="*/ 24 w 1559"/>
                      <a:gd name="T1" fmla="*/ 1506 h 1531"/>
                      <a:gd name="T2" fmla="*/ 61 w 1559"/>
                      <a:gd name="T3" fmla="*/ 1517 h 1531"/>
                      <a:gd name="T4" fmla="*/ 98 w 1559"/>
                      <a:gd name="T5" fmla="*/ 1509 h 1531"/>
                      <a:gd name="T6" fmla="*/ 135 w 1559"/>
                      <a:gd name="T7" fmla="*/ 1514 h 1531"/>
                      <a:gd name="T8" fmla="*/ 172 w 1559"/>
                      <a:gd name="T9" fmla="*/ 1502 h 1531"/>
                      <a:gd name="T10" fmla="*/ 209 w 1559"/>
                      <a:gd name="T11" fmla="*/ 1504 h 1531"/>
                      <a:gd name="T12" fmla="*/ 245 w 1559"/>
                      <a:gd name="T13" fmla="*/ 1514 h 1531"/>
                      <a:gd name="T14" fmla="*/ 282 w 1559"/>
                      <a:gd name="T15" fmla="*/ 1471 h 1531"/>
                      <a:gd name="T16" fmla="*/ 319 w 1559"/>
                      <a:gd name="T17" fmla="*/ 1444 h 1531"/>
                      <a:gd name="T18" fmla="*/ 356 w 1559"/>
                      <a:gd name="T19" fmla="*/ 1394 h 1531"/>
                      <a:gd name="T20" fmla="*/ 393 w 1559"/>
                      <a:gd name="T21" fmla="*/ 1327 h 1531"/>
                      <a:gd name="T22" fmla="*/ 429 w 1559"/>
                      <a:gd name="T23" fmla="*/ 1249 h 1531"/>
                      <a:gd name="T24" fmla="*/ 466 w 1559"/>
                      <a:gd name="T25" fmla="*/ 953 h 1531"/>
                      <a:gd name="T26" fmla="*/ 504 w 1559"/>
                      <a:gd name="T27" fmla="*/ 476 h 1531"/>
                      <a:gd name="T28" fmla="*/ 540 w 1559"/>
                      <a:gd name="T29" fmla="*/ 85 h 1531"/>
                      <a:gd name="T30" fmla="*/ 577 w 1559"/>
                      <a:gd name="T31" fmla="*/ 25 h 1531"/>
                      <a:gd name="T32" fmla="*/ 614 w 1559"/>
                      <a:gd name="T33" fmla="*/ 364 h 1531"/>
                      <a:gd name="T34" fmla="*/ 650 w 1559"/>
                      <a:gd name="T35" fmla="*/ 937 h 1531"/>
                      <a:gd name="T36" fmla="*/ 688 w 1559"/>
                      <a:gd name="T37" fmla="*/ 1452 h 1531"/>
                      <a:gd name="T38" fmla="*/ 725 w 1559"/>
                      <a:gd name="T39" fmla="*/ 1364 h 1531"/>
                      <a:gd name="T40" fmla="*/ 761 w 1559"/>
                      <a:gd name="T41" fmla="*/ 1389 h 1531"/>
                      <a:gd name="T42" fmla="*/ 798 w 1559"/>
                      <a:gd name="T43" fmla="*/ 1512 h 1531"/>
                      <a:gd name="T44" fmla="*/ 835 w 1559"/>
                      <a:gd name="T45" fmla="*/ 1472 h 1531"/>
                      <a:gd name="T46" fmla="*/ 872 w 1559"/>
                      <a:gd name="T47" fmla="*/ 1476 h 1531"/>
                      <a:gd name="T48" fmla="*/ 909 w 1559"/>
                      <a:gd name="T49" fmla="*/ 1443 h 1531"/>
                      <a:gd name="T50" fmla="*/ 946 w 1559"/>
                      <a:gd name="T51" fmla="*/ 1454 h 1531"/>
                      <a:gd name="T52" fmla="*/ 982 w 1559"/>
                      <a:gd name="T53" fmla="*/ 1531 h 1531"/>
                      <a:gd name="T54" fmla="*/ 1019 w 1559"/>
                      <a:gd name="T55" fmla="*/ 1454 h 1531"/>
                      <a:gd name="T56" fmla="*/ 1056 w 1559"/>
                      <a:gd name="T57" fmla="*/ 1425 h 1531"/>
                      <a:gd name="T58" fmla="*/ 1093 w 1559"/>
                      <a:gd name="T59" fmla="*/ 1437 h 1531"/>
                      <a:gd name="T60" fmla="*/ 1130 w 1559"/>
                      <a:gd name="T61" fmla="*/ 1438 h 1531"/>
                      <a:gd name="T62" fmla="*/ 1166 w 1559"/>
                      <a:gd name="T63" fmla="*/ 1400 h 1531"/>
                      <a:gd name="T64" fmla="*/ 1203 w 1559"/>
                      <a:gd name="T65" fmla="*/ 1343 h 1531"/>
                      <a:gd name="T66" fmla="*/ 1241 w 1559"/>
                      <a:gd name="T67" fmla="*/ 1311 h 1531"/>
                      <a:gd name="T68" fmla="*/ 1277 w 1559"/>
                      <a:gd name="T69" fmla="*/ 1328 h 1531"/>
                      <a:gd name="T70" fmla="*/ 1314 w 1559"/>
                      <a:gd name="T71" fmla="*/ 1382 h 1531"/>
                      <a:gd name="T72" fmla="*/ 1351 w 1559"/>
                      <a:gd name="T73" fmla="*/ 1458 h 1531"/>
                      <a:gd name="T74" fmla="*/ 1387 w 1559"/>
                      <a:gd name="T75" fmla="*/ 1489 h 1531"/>
                      <a:gd name="T76" fmla="*/ 1425 w 1559"/>
                      <a:gd name="T77" fmla="*/ 1433 h 1531"/>
                      <a:gd name="T78" fmla="*/ 1462 w 1559"/>
                      <a:gd name="T79" fmla="*/ 1420 h 1531"/>
                      <a:gd name="T80" fmla="*/ 1498 w 1559"/>
                      <a:gd name="T81" fmla="*/ 1454 h 1531"/>
                      <a:gd name="T82" fmla="*/ 1535 w 1559"/>
                      <a:gd name="T83" fmla="*/ 1473 h 1531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59"/>
                      <a:gd name="T127" fmla="*/ 0 h 1531"/>
                      <a:gd name="T128" fmla="*/ 1559 w 1559"/>
                      <a:gd name="T129" fmla="*/ 1531 h 1531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59" h="1531">
                        <a:moveTo>
                          <a:pt x="0" y="1499"/>
                        </a:moveTo>
                        <a:lnTo>
                          <a:pt x="12" y="1501"/>
                        </a:lnTo>
                        <a:lnTo>
                          <a:pt x="24" y="1506"/>
                        </a:lnTo>
                        <a:lnTo>
                          <a:pt x="36" y="1512"/>
                        </a:lnTo>
                        <a:lnTo>
                          <a:pt x="49" y="1516"/>
                        </a:lnTo>
                        <a:lnTo>
                          <a:pt x="61" y="1517"/>
                        </a:lnTo>
                        <a:lnTo>
                          <a:pt x="73" y="1514"/>
                        </a:lnTo>
                        <a:lnTo>
                          <a:pt x="85" y="1511"/>
                        </a:lnTo>
                        <a:lnTo>
                          <a:pt x="98" y="1509"/>
                        </a:lnTo>
                        <a:lnTo>
                          <a:pt x="110" y="1510"/>
                        </a:lnTo>
                        <a:lnTo>
                          <a:pt x="123" y="1512"/>
                        </a:lnTo>
                        <a:lnTo>
                          <a:pt x="135" y="1514"/>
                        </a:lnTo>
                        <a:lnTo>
                          <a:pt x="147" y="1513"/>
                        </a:lnTo>
                        <a:lnTo>
                          <a:pt x="160" y="1509"/>
                        </a:lnTo>
                        <a:lnTo>
                          <a:pt x="172" y="1502"/>
                        </a:lnTo>
                        <a:lnTo>
                          <a:pt x="184" y="1499"/>
                        </a:lnTo>
                        <a:lnTo>
                          <a:pt x="196" y="1499"/>
                        </a:lnTo>
                        <a:lnTo>
                          <a:pt x="209" y="1504"/>
                        </a:lnTo>
                        <a:lnTo>
                          <a:pt x="221" y="1512"/>
                        </a:lnTo>
                        <a:lnTo>
                          <a:pt x="233" y="1519"/>
                        </a:lnTo>
                        <a:lnTo>
                          <a:pt x="245" y="1514"/>
                        </a:lnTo>
                        <a:lnTo>
                          <a:pt x="257" y="1499"/>
                        </a:lnTo>
                        <a:lnTo>
                          <a:pt x="270" y="1484"/>
                        </a:lnTo>
                        <a:lnTo>
                          <a:pt x="282" y="1471"/>
                        </a:lnTo>
                        <a:lnTo>
                          <a:pt x="294" y="1461"/>
                        </a:lnTo>
                        <a:lnTo>
                          <a:pt x="307" y="1453"/>
                        </a:lnTo>
                        <a:lnTo>
                          <a:pt x="319" y="1444"/>
                        </a:lnTo>
                        <a:lnTo>
                          <a:pt x="332" y="1432"/>
                        </a:lnTo>
                        <a:lnTo>
                          <a:pt x="344" y="1416"/>
                        </a:lnTo>
                        <a:lnTo>
                          <a:pt x="356" y="1394"/>
                        </a:lnTo>
                        <a:lnTo>
                          <a:pt x="368" y="1369"/>
                        </a:lnTo>
                        <a:lnTo>
                          <a:pt x="381" y="1347"/>
                        </a:lnTo>
                        <a:lnTo>
                          <a:pt x="393" y="1327"/>
                        </a:lnTo>
                        <a:lnTo>
                          <a:pt x="405" y="1310"/>
                        </a:lnTo>
                        <a:lnTo>
                          <a:pt x="417" y="1288"/>
                        </a:lnTo>
                        <a:lnTo>
                          <a:pt x="429" y="1249"/>
                        </a:lnTo>
                        <a:lnTo>
                          <a:pt x="442" y="1182"/>
                        </a:lnTo>
                        <a:lnTo>
                          <a:pt x="454" y="1081"/>
                        </a:lnTo>
                        <a:lnTo>
                          <a:pt x="466" y="953"/>
                        </a:lnTo>
                        <a:lnTo>
                          <a:pt x="478" y="802"/>
                        </a:lnTo>
                        <a:lnTo>
                          <a:pt x="492" y="639"/>
                        </a:lnTo>
                        <a:lnTo>
                          <a:pt x="504" y="476"/>
                        </a:lnTo>
                        <a:lnTo>
                          <a:pt x="516" y="321"/>
                        </a:lnTo>
                        <a:lnTo>
                          <a:pt x="528" y="188"/>
                        </a:lnTo>
                        <a:lnTo>
                          <a:pt x="540" y="85"/>
                        </a:lnTo>
                        <a:lnTo>
                          <a:pt x="553" y="20"/>
                        </a:lnTo>
                        <a:lnTo>
                          <a:pt x="565" y="0"/>
                        </a:lnTo>
                        <a:lnTo>
                          <a:pt x="577" y="25"/>
                        </a:lnTo>
                        <a:lnTo>
                          <a:pt x="589" y="97"/>
                        </a:lnTo>
                        <a:lnTo>
                          <a:pt x="601" y="212"/>
                        </a:lnTo>
                        <a:lnTo>
                          <a:pt x="614" y="364"/>
                        </a:lnTo>
                        <a:lnTo>
                          <a:pt x="626" y="542"/>
                        </a:lnTo>
                        <a:lnTo>
                          <a:pt x="638" y="738"/>
                        </a:lnTo>
                        <a:lnTo>
                          <a:pt x="650" y="937"/>
                        </a:lnTo>
                        <a:lnTo>
                          <a:pt x="663" y="1130"/>
                        </a:lnTo>
                        <a:lnTo>
                          <a:pt x="676" y="1304"/>
                        </a:lnTo>
                        <a:lnTo>
                          <a:pt x="688" y="1452"/>
                        </a:lnTo>
                        <a:lnTo>
                          <a:pt x="700" y="1489"/>
                        </a:lnTo>
                        <a:lnTo>
                          <a:pt x="712" y="1412"/>
                        </a:lnTo>
                        <a:lnTo>
                          <a:pt x="725" y="1364"/>
                        </a:lnTo>
                        <a:lnTo>
                          <a:pt x="737" y="1349"/>
                        </a:lnTo>
                        <a:lnTo>
                          <a:pt x="749" y="1360"/>
                        </a:lnTo>
                        <a:lnTo>
                          <a:pt x="761" y="1389"/>
                        </a:lnTo>
                        <a:lnTo>
                          <a:pt x="773" y="1431"/>
                        </a:lnTo>
                        <a:lnTo>
                          <a:pt x="786" y="1476"/>
                        </a:lnTo>
                        <a:lnTo>
                          <a:pt x="798" y="1512"/>
                        </a:lnTo>
                        <a:lnTo>
                          <a:pt x="810" y="1504"/>
                        </a:lnTo>
                        <a:lnTo>
                          <a:pt x="822" y="1483"/>
                        </a:lnTo>
                        <a:lnTo>
                          <a:pt x="835" y="1472"/>
                        </a:lnTo>
                        <a:lnTo>
                          <a:pt x="848" y="1471"/>
                        </a:lnTo>
                        <a:lnTo>
                          <a:pt x="860" y="1475"/>
                        </a:lnTo>
                        <a:lnTo>
                          <a:pt x="872" y="1476"/>
                        </a:lnTo>
                        <a:lnTo>
                          <a:pt x="884" y="1469"/>
                        </a:lnTo>
                        <a:lnTo>
                          <a:pt x="897" y="1456"/>
                        </a:lnTo>
                        <a:lnTo>
                          <a:pt x="909" y="1443"/>
                        </a:lnTo>
                        <a:lnTo>
                          <a:pt x="921" y="1437"/>
                        </a:lnTo>
                        <a:lnTo>
                          <a:pt x="933" y="1440"/>
                        </a:lnTo>
                        <a:lnTo>
                          <a:pt x="946" y="1454"/>
                        </a:lnTo>
                        <a:lnTo>
                          <a:pt x="958" y="1475"/>
                        </a:lnTo>
                        <a:lnTo>
                          <a:pt x="970" y="1501"/>
                        </a:lnTo>
                        <a:lnTo>
                          <a:pt x="982" y="1531"/>
                        </a:lnTo>
                        <a:lnTo>
                          <a:pt x="994" y="1505"/>
                        </a:lnTo>
                        <a:lnTo>
                          <a:pt x="1007" y="1476"/>
                        </a:lnTo>
                        <a:lnTo>
                          <a:pt x="1019" y="1454"/>
                        </a:lnTo>
                        <a:lnTo>
                          <a:pt x="1032" y="1437"/>
                        </a:lnTo>
                        <a:lnTo>
                          <a:pt x="1044" y="1428"/>
                        </a:lnTo>
                        <a:lnTo>
                          <a:pt x="1056" y="1425"/>
                        </a:lnTo>
                        <a:lnTo>
                          <a:pt x="1069" y="1427"/>
                        </a:lnTo>
                        <a:lnTo>
                          <a:pt x="1081" y="1432"/>
                        </a:lnTo>
                        <a:lnTo>
                          <a:pt x="1093" y="1437"/>
                        </a:lnTo>
                        <a:lnTo>
                          <a:pt x="1105" y="1441"/>
                        </a:lnTo>
                        <a:lnTo>
                          <a:pt x="1118" y="1441"/>
                        </a:lnTo>
                        <a:lnTo>
                          <a:pt x="1130" y="1438"/>
                        </a:lnTo>
                        <a:lnTo>
                          <a:pt x="1142" y="1429"/>
                        </a:lnTo>
                        <a:lnTo>
                          <a:pt x="1154" y="1417"/>
                        </a:lnTo>
                        <a:lnTo>
                          <a:pt x="1166" y="1400"/>
                        </a:lnTo>
                        <a:lnTo>
                          <a:pt x="1179" y="1380"/>
                        </a:lnTo>
                        <a:lnTo>
                          <a:pt x="1191" y="1361"/>
                        </a:lnTo>
                        <a:lnTo>
                          <a:pt x="1203" y="1343"/>
                        </a:lnTo>
                        <a:lnTo>
                          <a:pt x="1216" y="1327"/>
                        </a:lnTo>
                        <a:lnTo>
                          <a:pt x="1229" y="1316"/>
                        </a:lnTo>
                        <a:lnTo>
                          <a:pt x="1241" y="1311"/>
                        </a:lnTo>
                        <a:lnTo>
                          <a:pt x="1253" y="1312"/>
                        </a:lnTo>
                        <a:lnTo>
                          <a:pt x="1265" y="1317"/>
                        </a:lnTo>
                        <a:lnTo>
                          <a:pt x="1277" y="1328"/>
                        </a:lnTo>
                        <a:lnTo>
                          <a:pt x="1290" y="1344"/>
                        </a:lnTo>
                        <a:lnTo>
                          <a:pt x="1302" y="1362"/>
                        </a:lnTo>
                        <a:lnTo>
                          <a:pt x="1314" y="1382"/>
                        </a:lnTo>
                        <a:lnTo>
                          <a:pt x="1326" y="1406"/>
                        </a:lnTo>
                        <a:lnTo>
                          <a:pt x="1338" y="1431"/>
                        </a:lnTo>
                        <a:lnTo>
                          <a:pt x="1351" y="1458"/>
                        </a:lnTo>
                        <a:lnTo>
                          <a:pt x="1363" y="1482"/>
                        </a:lnTo>
                        <a:lnTo>
                          <a:pt x="1375" y="1495"/>
                        </a:lnTo>
                        <a:lnTo>
                          <a:pt x="1387" y="1489"/>
                        </a:lnTo>
                        <a:lnTo>
                          <a:pt x="1401" y="1470"/>
                        </a:lnTo>
                        <a:lnTo>
                          <a:pt x="1413" y="1450"/>
                        </a:lnTo>
                        <a:lnTo>
                          <a:pt x="1425" y="1433"/>
                        </a:lnTo>
                        <a:lnTo>
                          <a:pt x="1437" y="1422"/>
                        </a:lnTo>
                        <a:lnTo>
                          <a:pt x="1449" y="1418"/>
                        </a:lnTo>
                        <a:lnTo>
                          <a:pt x="1462" y="1420"/>
                        </a:lnTo>
                        <a:lnTo>
                          <a:pt x="1474" y="1428"/>
                        </a:lnTo>
                        <a:lnTo>
                          <a:pt x="1486" y="1440"/>
                        </a:lnTo>
                        <a:lnTo>
                          <a:pt x="1498" y="1454"/>
                        </a:lnTo>
                        <a:lnTo>
                          <a:pt x="1510" y="1466"/>
                        </a:lnTo>
                        <a:lnTo>
                          <a:pt x="1523" y="1473"/>
                        </a:lnTo>
                        <a:lnTo>
                          <a:pt x="1535" y="1473"/>
                        </a:lnTo>
                        <a:lnTo>
                          <a:pt x="1547" y="1470"/>
                        </a:lnTo>
                        <a:lnTo>
                          <a:pt x="1559" y="146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222"/>
                  <p:cNvSpPr>
                    <a:spLocks/>
                  </p:cNvSpPr>
                  <p:nvPr/>
                </p:nvSpPr>
                <p:spPr bwMode="auto">
                  <a:xfrm>
                    <a:off x="4641" y="1871"/>
                    <a:ext cx="843" cy="86"/>
                  </a:xfrm>
                  <a:custGeom>
                    <a:avLst/>
                    <a:gdLst>
                      <a:gd name="T0" fmla="*/ 14 w 843"/>
                      <a:gd name="T1" fmla="*/ 23 h 86"/>
                      <a:gd name="T2" fmla="*/ 38 w 843"/>
                      <a:gd name="T3" fmla="*/ 29 h 86"/>
                      <a:gd name="T4" fmla="*/ 62 w 843"/>
                      <a:gd name="T5" fmla="*/ 33 h 86"/>
                      <a:gd name="T6" fmla="*/ 87 w 843"/>
                      <a:gd name="T7" fmla="*/ 20 h 86"/>
                      <a:gd name="T8" fmla="*/ 111 w 843"/>
                      <a:gd name="T9" fmla="*/ 3 h 86"/>
                      <a:gd name="T10" fmla="*/ 136 w 843"/>
                      <a:gd name="T11" fmla="*/ 2 h 86"/>
                      <a:gd name="T12" fmla="*/ 160 w 843"/>
                      <a:gd name="T13" fmla="*/ 21 h 86"/>
                      <a:gd name="T14" fmla="*/ 185 w 843"/>
                      <a:gd name="T15" fmla="*/ 55 h 86"/>
                      <a:gd name="T16" fmla="*/ 210 w 843"/>
                      <a:gd name="T17" fmla="*/ 79 h 86"/>
                      <a:gd name="T18" fmla="*/ 234 w 843"/>
                      <a:gd name="T19" fmla="*/ 55 h 86"/>
                      <a:gd name="T20" fmla="*/ 259 w 843"/>
                      <a:gd name="T21" fmla="*/ 44 h 86"/>
                      <a:gd name="T22" fmla="*/ 283 w 843"/>
                      <a:gd name="T23" fmla="*/ 52 h 86"/>
                      <a:gd name="T24" fmla="*/ 308 w 843"/>
                      <a:gd name="T25" fmla="*/ 71 h 86"/>
                      <a:gd name="T26" fmla="*/ 332 w 843"/>
                      <a:gd name="T27" fmla="*/ 67 h 86"/>
                      <a:gd name="T28" fmla="*/ 357 w 843"/>
                      <a:gd name="T29" fmla="*/ 46 h 86"/>
                      <a:gd name="T30" fmla="*/ 382 w 843"/>
                      <a:gd name="T31" fmla="*/ 38 h 86"/>
                      <a:gd name="T32" fmla="*/ 407 w 843"/>
                      <a:gd name="T33" fmla="*/ 42 h 86"/>
                      <a:gd name="T34" fmla="*/ 431 w 843"/>
                      <a:gd name="T35" fmla="*/ 52 h 86"/>
                      <a:gd name="T36" fmla="*/ 455 w 843"/>
                      <a:gd name="T37" fmla="*/ 55 h 86"/>
                      <a:gd name="T38" fmla="*/ 480 w 843"/>
                      <a:gd name="T39" fmla="*/ 53 h 86"/>
                      <a:gd name="T40" fmla="*/ 504 w 843"/>
                      <a:gd name="T41" fmla="*/ 58 h 86"/>
                      <a:gd name="T42" fmla="*/ 529 w 843"/>
                      <a:gd name="T43" fmla="*/ 73 h 86"/>
                      <a:gd name="T44" fmla="*/ 553 w 843"/>
                      <a:gd name="T45" fmla="*/ 86 h 86"/>
                      <a:gd name="T46" fmla="*/ 579 w 843"/>
                      <a:gd name="T47" fmla="*/ 71 h 86"/>
                      <a:gd name="T48" fmla="*/ 603 w 843"/>
                      <a:gd name="T49" fmla="*/ 64 h 86"/>
                      <a:gd name="T50" fmla="*/ 627 w 843"/>
                      <a:gd name="T51" fmla="*/ 68 h 86"/>
                      <a:gd name="T52" fmla="*/ 652 w 843"/>
                      <a:gd name="T53" fmla="*/ 73 h 86"/>
                      <a:gd name="T54" fmla="*/ 676 w 843"/>
                      <a:gd name="T55" fmla="*/ 58 h 86"/>
                      <a:gd name="T56" fmla="*/ 701 w 843"/>
                      <a:gd name="T57" fmla="*/ 41 h 86"/>
                      <a:gd name="T58" fmla="*/ 725 w 843"/>
                      <a:gd name="T59" fmla="*/ 33 h 86"/>
                      <a:gd name="T60" fmla="*/ 751 w 843"/>
                      <a:gd name="T61" fmla="*/ 36 h 86"/>
                      <a:gd name="T62" fmla="*/ 775 w 843"/>
                      <a:gd name="T63" fmla="*/ 46 h 86"/>
                      <a:gd name="T64" fmla="*/ 799 w 843"/>
                      <a:gd name="T65" fmla="*/ 55 h 86"/>
                      <a:gd name="T66" fmla="*/ 824 w 843"/>
                      <a:gd name="T67" fmla="*/ 58 h 86"/>
                      <a:gd name="T68" fmla="*/ 843 w 843"/>
                      <a:gd name="T69" fmla="*/ 62 h 8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843"/>
                      <a:gd name="T106" fmla="*/ 0 h 86"/>
                      <a:gd name="T107" fmla="*/ 843 w 843"/>
                      <a:gd name="T108" fmla="*/ 86 h 8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843" h="86">
                        <a:moveTo>
                          <a:pt x="0" y="24"/>
                        </a:moveTo>
                        <a:lnTo>
                          <a:pt x="14" y="23"/>
                        </a:lnTo>
                        <a:lnTo>
                          <a:pt x="26" y="25"/>
                        </a:lnTo>
                        <a:lnTo>
                          <a:pt x="38" y="29"/>
                        </a:lnTo>
                        <a:lnTo>
                          <a:pt x="50" y="32"/>
                        </a:lnTo>
                        <a:lnTo>
                          <a:pt x="62" y="33"/>
                        </a:lnTo>
                        <a:lnTo>
                          <a:pt x="75" y="29"/>
                        </a:lnTo>
                        <a:lnTo>
                          <a:pt x="87" y="20"/>
                        </a:lnTo>
                        <a:lnTo>
                          <a:pt x="99" y="11"/>
                        </a:lnTo>
                        <a:lnTo>
                          <a:pt x="111" y="3"/>
                        </a:lnTo>
                        <a:lnTo>
                          <a:pt x="124" y="0"/>
                        </a:lnTo>
                        <a:lnTo>
                          <a:pt x="136" y="2"/>
                        </a:lnTo>
                        <a:lnTo>
                          <a:pt x="148" y="9"/>
                        </a:lnTo>
                        <a:lnTo>
                          <a:pt x="160" y="21"/>
                        </a:lnTo>
                        <a:lnTo>
                          <a:pt x="172" y="37"/>
                        </a:lnTo>
                        <a:lnTo>
                          <a:pt x="185" y="55"/>
                        </a:lnTo>
                        <a:lnTo>
                          <a:pt x="198" y="73"/>
                        </a:lnTo>
                        <a:lnTo>
                          <a:pt x="210" y="79"/>
                        </a:lnTo>
                        <a:lnTo>
                          <a:pt x="222" y="68"/>
                        </a:lnTo>
                        <a:lnTo>
                          <a:pt x="234" y="55"/>
                        </a:lnTo>
                        <a:lnTo>
                          <a:pt x="247" y="47"/>
                        </a:lnTo>
                        <a:lnTo>
                          <a:pt x="259" y="44"/>
                        </a:lnTo>
                        <a:lnTo>
                          <a:pt x="271" y="46"/>
                        </a:lnTo>
                        <a:lnTo>
                          <a:pt x="283" y="52"/>
                        </a:lnTo>
                        <a:lnTo>
                          <a:pt x="296" y="62"/>
                        </a:lnTo>
                        <a:lnTo>
                          <a:pt x="308" y="71"/>
                        </a:lnTo>
                        <a:lnTo>
                          <a:pt x="320" y="74"/>
                        </a:lnTo>
                        <a:lnTo>
                          <a:pt x="332" y="67"/>
                        </a:lnTo>
                        <a:lnTo>
                          <a:pt x="344" y="55"/>
                        </a:lnTo>
                        <a:lnTo>
                          <a:pt x="357" y="46"/>
                        </a:lnTo>
                        <a:lnTo>
                          <a:pt x="369" y="40"/>
                        </a:lnTo>
                        <a:lnTo>
                          <a:pt x="382" y="38"/>
                        </a:lnTo>
                        <a:lnTo>
                          <a:pt x="394" y="39"/>
                        </a:lnTo>
                        <a:lnTo>
                          <a:pt x="407" y="42"/>
                        </a:lnTo>
                        <a:lnTo>
                          <a:pt x="419" y="47"/>
                        </a:lnTo>
                        <a:lnTo>
                          <a:pt x="431" y="52"/>
                        </a:lnTo>
                        <a:lnTo>
                          <a:pt x="443" y="55"/>
                        </a:lnTo>
                        <a:lnTo>
                          <a:pt x="455" y="55"/>
                        </a:lnTo>
                        <a:lnTo>
                          <a:pt x="468" y="54"/>
                        </a:lnTo>
                        <a:lnTo>
                          <a:pt x="480" y="53"/>
                        </a:lnTo>
                        <a:lnTo>
                          <a:pt x="492" y="54"/>
                        </a:lnTo>
                        <a:lnTo>
                          <a:pt x="504" y="58"/>
                        </a:lnTo>
                        <a:lnTo>
                          <a:pt x="516" y="65"/>
                        </a:lnTo>
                        <a:lnTo>
                          <a:pt x="529" y="73"/>
                        </a:lnTo>
                        <a:lnTo>
                          <a:pt x="541" y="83"/>
                        </a:lnTo>
                        <a:lnTo>
                          <a:pt x="553" y="86"/>
                        </a:lnTo>
                        <a:lnTo>
                          <a:pt x="566" y="79"/>
                        </a:lnTo>
                        <a:lnTo>
                          <a:pt x="579" y="71"/>
                        </a:lnTo>
                        <a:lnTo>
                          <a:pt x="591" y="66"/>
                        </a:lnTo>
                        <a:lnTo>
                          <a:pt x="603" y="64"/>
                        </a:lnTo>
                        <a:lnTo>
                          <a:pt x="615" y="64"/>
                        </a:lnTo>
                        <a:lnTo>
                          <a:pt x="627" y="68"/>
                        </a:lnTo>
                        <a:lnTo>
                          <a:pt x="640" y="72"/>
                        </a:lnTo>
                        <a:lnTo>
                          <a:pt x="652" y="73"/>
                        </a:lnTo>
                        <a:lnTo>
                          <a:pt x="664" y="68"/>
                        </a:lnTo>
                        <a:lnTo>
                          <a:pt x="676" y="58"/>
                        </a:lnTo>
                        <a:lnTo>
                          <a:pt x="688" y="49"/>
                        </a:lnTo>
                        <a:lnTo>
                          <a:pt x="701" y="41"/>
                        </a:lnTo>
                        <a:lnTo>
                          <a:pt x="713" y="36"/>
                        </a:lnTo>
                        <a:lnTo>
                          <a:pt x="725" y="33"/>
                        </a:lnTo>
                        <a:lnTo>
                          <a:pt x="738" y="34"/>
                        </a:lnTo>
                        <a:lnTo>
                          <a:pt x="751" y="36"/>
                        </a:lnTo>
                        <a:lnTo>
                          <a:pt x="763" y="41"/>
                        </a:lnTo>
                        <a:lnTo>
                          <a:pt x="775" y="46"/>
                        </a:lnTo>
                        <a:lnTo>
                          <a:pt x="787" y="51"/>
                        </a:lnTo>
                        <a:lnTo>
                          <a:pt x="799" y="55"/>
                        </a:lnTo>
                        <a:lnTo>
                          <a:pt x="812" y="57"/>
                        </a:lnTo>
                        <a:lnTo>
                          <a:pt x="824" y="58"/>
                        </a:lnTo>
                        <a:lnTo>
                          <a:pt x="836" y="60"/>
                        </a:lnTo>
                        <a:lnTo>
                          <a:pt x="843" y="6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223"/>
                  <p:cNvSpPr>
                    <a:spLocks/>
                  </p:cNvSpPr>
                  <p:nvPr/>
                </p:nvSpPr>
                <p:spPr bwMode="auto">
                  <a:xfrm>
                    <a:off x="3082" y="536"/>
                    <a:ext cx="1559" cy="1424"/>
                  </a:xfrm>
                  <a:custGeom>
                    <a:avLst/>
                    <a:gdLst>
                      <a:gd name="T0" fmla="*/ 24 w 1559"/>
                      <a:gd name="T1" fmla="*/ 1390 h 1424"/>
                      <a:gd name="T2" fmla="*/ 61 w 1559"/>
                      <a:gd name="T3" fmla="*/ 1394 h 1424"/>
                      <a:gd name="T4" fmla="*/ 98 w 1559"/>
                      <a:gd name="T5" fmla="*/ 1382 h 1424"/>
                      <a:gd name="T6" fmla="*/ 135 w 1559"/>
                      <a:gd name="T7" fmla="*/ 1393 h 1424"/>
                      <a:gd name="T8" fmla="*/ 172 w 1559"/>
                      <a:gd name="T9" fmla="*/ 1376 h 1424"/>
                      <a:gd name="T10" fmla="*/ 209 w 1559"/>
                      <a:gd name="T11" fmla="*/ 1343 h 1424"/>
                      <a:gd name="T12" fmla="*/ 245 w 1559"/>
                      <a:gd name="T13" fmla="*/ 1301 h 1424"/>
                      <a:gd name="T14" fmla="*/ 282 w 1559"/>
                      <a:gd name="T15" fmla="*/ 1205 h 1424"/>
                      <a:gd name="T16" fmla="*/ 319 w 1559"/>
                      <a:gd name="T17" fmla="*/ 1141 h 1424"/>
                      <a:gd name="T18" fmla="*/ 356 w 1559"/>
                      <a:gd name="T19" fmla="*/ 1106 h 1424"/>
                      <a:gd name="T20" fmla="*/ 393 w 1559"/>
                      <a:gd name="T21" fmla="*/ 961 h 1424"/>
                      <a:gd name="T22" fmla="*/ 429 w 1559"/>
                      <a:gd name="T23" fmla="*/ 799 h 1424"/>
                      <a:gd name="T24" fmla="*/ 466 w 1559"/>
                      <a:gd name="T25" fmla="*/ 666 h 1424"/>
                      <a:gd name="T26" fmla="*/ 504 w 1559"/>
                      <a:gd name="T27" fmla="*/ 379 h 1424"/>
                      <a:gd name="T28" fmla="*/ 540 w 1559"/>
                      <a:gd name="T29" fmla="*/ 59 h 1424"/>
                      <a:gd name="T30" fmla="*/ 577 w 1559"/>
                      <a:gd name="T31" fmla="*/ 40 h 1424"/>
                      <a:gd name="T32" fmla="*/ 614 w 1559"/>
                      <a:gd name="T33" fmla="*/ 424 h 1424"/>
                      <a:gd name="T34" fmla="*/ 650 w 1559"/>
                      <a:gd name="T35" fmla="*/ 997 h 1424"/>
                      <a:gd name="T36" fmla="*/ 688 w 1559"/>
                      <a:gd name="T37" fmla="*/ 1303 h 1424"/>
                      <a:gd name="T38" fmla="*/ 725 w 1559"/>
                      <a:gd name="T39" fmla="*/ 1217 h 1424"/>
                      <a:gd name="T40" fmla="*/ 761 w 1559"/>
                      <a:gd name="T41" fmla="*/ 1329 h 1424"/>
                      <a:gd name="T42" fmla="*/ 798 w 1559"/>
                      <a:gd name="T43" fmla="*/ 1376 h 1424"/>
                      <a:gd name="T44" fmla="*/ 835 w 1559"/>
                      <a:gd name="T45" fmla="*/ 1337 h 1424"/>
                      <a:gd name="T46" fmla="*/ 872 w 1559"/>
                      <a:gd name="T47" fmla="*/ 1392 h 1424"/>
                      <a:gd name="T48" fmla="*/ 909 w 1559"/>
                      <a:gd name="T49" fmla="*/ 1347 h 1424"/>
                      <a:gd name="T50" fmla="*/ 946 w 1559"/>
                      <a:gd name="T51" fmla="*/ 1333 h 1424"/>
                      <a:gd name="T52" fmla="*/ 982 w 1559"/>
                      <a:gd name="T53" fmla="*/ 1374 h 1424"/>
                      <a:gd name="T54" fmla="*/ 1019 w 1559"/>
                      <a:gd name="T55" fmla="*/ 1397 h 1424"/>
                      <a:gd name="T56" fmla="*/ 1056 w 1559"/>
                      <a:gd name="T57" fmla="*/ 1390 h 1424"/>
                      <a:gd name="T58" fmla="*/ 1093 w 1559"/>
                      <a:gd name="T59" fmla="*/ 1376 h 1424"/>
                      <a:gd name="T60" fmla="*/ 1130 w 1559"/>
                      <a:gd name="T61" fmla="*/ 1349 h 1424"/>
                      <a:gd name="T62" fmla="*/ 1166 w 1559"/>
                      <a:gd name="T63" fmla="*/ 1302 h 1424"/>
                      <a:gd name="T64" fmla="*/ 1203 w 1559"/>
                      <a:gd name="T65" fmla="*/ 1247 h 1424"/>
                      <a:gd name="T66" fmla="*/ 1241 w 1559"/>
                      <a:gd name="T67" fmla="*/ 1225 h 1424"/>
                      <a:gd name="T68" fmla="*/ 1277 w 1559"/>
                      <a:gd name="T69" fmla="*/ 1259 h 1424"/>
                      <a:gd name="T70" fmla="*/ 1314 w 1559"/>
                      <a:gd name="T71" fmla="*/ 1332 h 1424"/>
                      <a:gd name="T72" fmla="*/ 1351 w 1559"/>
                      <a:gd name="T73" fmla="*/ 1404 h 1424"/>
                      <a:gd name="T74" fmla="*/ 1387 w 1559"/>
                      <a:gd name="T75" fmla="*/ 1409 h 1424"/>
                      <a:gd name="T76" fmla="*/ 1425 w 1559"/>
                      <a:gd name="T77" fmla="*/ 1406 h 1424"/>
                      <a:gd name="T78" fmla="*/ 1462 w 1559"/>
                      <a:gd name="T79" fmla="*/ 1419 h 1424"/>
                      <a:gd name="T80" fmla="*/ 1498 w 1559"/>
                      <a:gd name="T81" fmla="*/ 1418 h 1424"/>
                      <a:gd name="T82" fmla="*/ 1535 w 1559"/>
                      <a:gd name="T83" fmla="*/ 1419 h 142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59"/>
                      <a:gd name="T127" fmla="*/ 0 h 1424"/>
                      <a:gd name="T128" fmla="*/ 1559 w 1559"/>
                      <a:gd name="T129" fmla="*/ 1424 h 1424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59" h="1424">
                        <a:moveTo>
                          <a:pt x="0" y="1384"/>
                        </a:moveTo>
                        <a:lnTo>
                          <a:pt x="12" y="1386"/>
                        </a:lnTo>
                        <a:lnTo>
                          <a:pt x="24" y="1390"/>
                        </a:lnTo>
                        <a:lnTo>
                          <a:pt x="36" y="1394"/>
                        </a:lnTo>
                        <a:lnTo>
                          <a:pt x="49" y="1397"/>
                        </a:lnTo>
                        <a:lnTo>
                          <a:pt x="61" y="1394"/>
                        </a:lnTo>
                        <a:lnTo>
                          <a:pt x="73" y="1389"/>
                        </a:lnTo>
                        <a:lnTo>
                          <a:pt x="85" y="1384"/>
                        </a:lnTo>
                        <a:lnTo>
                          <a:pt x="98" y="1382"/>
                        </a:lnTo>
                        <a:lnTo>
                          <a:pt x="110" y="1383"/>
                        </a:lnTo>
                        <a:lnTo>
                          <a:pt x="123" y="1388"/>
                        </a:lnTo>
                        <a:lnTo>
                          <a:pt x="135" y="1393"/>
                        </a:lnTo>
                        <a:lnTo>
                          <a:pt x="147" y="1395"/>
                        </a:lnTo>
                        <a:lnTo>
                          <a:pt x="160" y="1388"/>
                        </a:lnTo>
                        <a:lnTo>
                          <a:pt x="172" y="1376"/>
                        </a:lnTo>
                        <a:lnTo>
                          <a:pt x="184" y="1363"/>
                        </a:lnTo>
                        <a:lnTo>
                          <a:pt x="196" y="1352"/>
                        </a:lnTo>
                        <a:lnTo>
                          <a:pt x="209" y="1343"/>
                        </a:lnTo>
                        <a:lnTo>
                          <a:pt x="221" y="1334"/>
                        </a:lnTo>
                        <a:lnTo>
                          <a:pt x="233" y="1321"/>
                        </a:lnTo>
                        <a:lnTo>
                          <a:pt x="245" y="1301"/>
                        </a:lnTo>
                        <a:lnTo>
                          <a:pt x="257" y="1271"/>
                        </a:lnTo>
                        <a:lnTo>
                          <a:pt x="270" y="1238"/>
                        </a:lnTo>
                        <a:lnTo>
                          <a:pt x="282" y="1205"/>
                        </a:lnTo>
                        <a:lnTo>
                          <a:pt x="294" y="1176"/>
                        </a:lnTo>
                        <a:lnTo>
                          <a:pt x="307" y="1154"/>
                        </a:lnTo>
                        <a:lnTo>
                          <a:pt x="319" y="1141"/>
                        </a:lnTo>
                        <a:lnTo>
                          <a:pt x="332" y="1134"/>
                        </a:lnTo>
                        <a:lnTo>
                          <a:pt x="344" y="1126"/>
                        </a:lnTo>
                        <a:lnTo>
                          <a:pt x="356" y="1106"/>
                        </a:lnTo>
                        <a:lnTo>
                          <a:pt x="368" y="1072"/>
                        </a:lnTo>
                        <a:lnTo>
                          <a:pt x="381" y="1021"/>
                        </a:lnTo>
                        <a:lnTo>
                          <a:pt x="393" y="961"/>
                        </a:lnTo>
                        <a:lnTo>
                          <a:pt x="405" y="900"/>
                        </a:lnTo>
                        <a:lnTo>
                          <a:pt x="417" y="845"/>
                        </a:lnTo>
                        <a:lnTo>
                          <a:pt x="429" y="799"/>
                        </a:lnTo>
                        <a:lnTo>
                          <a:pt x="442" y="759"/>
                        </a:lnTo>
                        <a:lnTo>
                          <a:pt x="454" y="718"/>
                        </a:lnTo>
                        <a:lnTo>
                          <a:pt x="466" y="666"/>
                        </a:lnTo>
                        <a:lnTo>
                          <a:pt x="478" y="592"/>
                        </a:lnTo>
                        <a:lnTo>
                          <a:pt x="492" y="494"/>
                        </a:lnTo>
                        <a:lnTo>
                          <a:pt x="504" y="379"/>
                        </a:lnTo>
                        <a:lnTo>
                          <a:pt x="516" y="258"/>
                        </a:lnTo>
                        <a:lnTo>
                          <a:pt x="528" y="146"/>
                        </a:lnTo>
                        <a:lnTo>
                          <a:pt x="540" y="59"/>
                        </a:lnTo>
                        <a:lnTo>
                          <a:pt x="553" y="8"/>
                        </a:lnTo>
                        <a:lnTo>
                          <a:pt x="565" y="0"/>
                        </a:lnTo>
                        <a:lnTo>
                          <a:pt x="577" y="40"/>
                        </a:lnTo>
                        <a:lnTo>
                          <a:pt x="589" y="129"/>
                        </a:lnTo>
                        <a:lnTo>
                          <a:pt x="601" y="260"/>
                        </a:lnTo>
                        <a:lnTo>
                          <a:pt x="614" y="424"/>
                        </a:lnTo>
                        <a:lnTo>
                          <a:pt x="626" y="611"/>
                        </a:lnTo>
                        <a:lnTo>
                          <a:pt x="638" y="807"/>
                        </a:lnTo>
                        <a:lnTo>
                          <a:pt x="650" y="997"/>
                        </a:lnTo>
                        <a:lnTo>
                          <a:pt x="663" y="1164"/>
                        </a:lnTo>
                        <a:lnTo>
                          <a:pt x="676" y="1285"/>
                        </a:lnTo>
                        <a:lnTo>
                          <a:pt x="688" y="1303"/>
                        </a:lnTo>
                        <a:lnTo>
                          <a:pt x="700" y="1258"/>
                        </a:lnTo>
                        <a:lnTo>
                          <a:pt x="712" y="1224"/>
                        </a:lnTo>
                        <a:lnTo>
                          <a:pt x="725" y="1217"/>
                        </a:lnTo>
                        <a:lnTo>
                          <a:pt x="737" y="1238"/>
                        </a:lnTo>
                        <a:lnTo>
                          <a:pt x="749" y="1277"/>
                        </a:lnTo>
                        <a:lnTo>
                          <a:pt x="761" y="1329"/>
                        </a:lnTo>
                        <a:lnTo>
                          <a:pt x="773" y="1385"/>
                        </a:lnTo>
                        <a:lnTo>
                          <a:pt x="786" y="1418"/>
                        </a:lnTo>
                        <a:lnTo>
                          <a:pt x="798" y="1376"/>
                        </a:lnTo>
                        <a:lnTo>
                          <a:pt x="810" y="1348"/>
                        </a:lnTo>
                        <a:lnTo>
                          <a:pt x="822" y="1335"/>
                        </a:lnTo>
                        <a:lnTo>
                          <a:pt x="835" y="1337"/>
                        </a:lnTo>
                        <a:lnTo>
                          <a:pt x="848" y="1353"/>
                        </a:lnTo>
                        <a:lnTo>
                          <a:pt x="860" y="1374"/>
                        </a:lnTo>
                        <a:lnTo>
                          <a:pt x="872" y="1392"/>
                        </a:lnTo>
                        <a:lnTo>
                          <a:pt x="884" y="1386"/>
                        </a:lnTo>
                        <a:lnTo>
                          <a:pt x="897" y="1366"/>
                        </a:lnTo>
                        <a:lnTo>
                          <a:pt x="909" y="1347"/>
                        </a:lnTo>
                        <a:lnTo>
                          <a:pt x="921" y="1334"/>
                        </a:lnTo>
                        <a:lnTo>
                          <a:pt x="933" y="1330"/>
                        </a:lnTo>
                        <a:lnTo>
                          <a:pt x="946" y="1333"/>
                        </a:lnTo>
                        <a:lnTo>
                          <a:pt x="958" y="1345"/>
                        </a:lnTo>
                        <a:lnTo>
                          <a:pt x="970" y="1359"/>
                        </a:lnTo>
                        <a:lnTo>
                          <a:pt x="982" y="1374"/>
                        </a:lnTo>
                        <a:lnTo>
                          <a:pt x="994" y="1387"/>
                        </a:lnTo>
                        <a:lnTo>
                          <a:pt x="1007" y="1394"/>
                        </a:lnTo>
                        <a:lnTo>
                          <a:pt x="1019" y="1397"/>
                        </a:lnTo>
                        <a:lnTo>
                          <a:pt x="1032" y="1394"/>
                        </a:lnTo>
                        <a:lnTo>
                          <a:pt x="1044" y="1392"/>
                        </a:lnTo>
                        <a:lnTo>
                          <a:pt x="1056" y="1390"/>
                        </a:lnTo>
                        <a:lnTo>
                          <a:pt x="1069" y="1387"/>
                        </a:lnTo>
                        <a:lnTo>
                          <a:pt x="1081" y="1383"/>
                        </a:lnTo>
                        <a:lnTo>
                          <a:pt x="1093" y="1376"/>
                        </a:lnTo>
                        <a:lnTo>
                          <a:pt x="1105" y="1368"/>
                        </a:lnTo>
                        <a:lnTo>
                          <a:pt x="1118" y="1359"/>
                        </a:lnTo>
                        <a:lnTo>
                          <a:pt x="1130" y="1349"/>
                        </a:lnTo>
                        <a:lnTo>
                          <a:pt x="1142" y="1335"/>
                        </a:lnTo>
                        <a:lnTo>
                          <a:pt x="1154" y="1319"/>
                        </a:lnTo>
                        <a:lnTo>
                          <a:pt x="1166" y="1302"/>
                        </a:lnTo>
                        <a:lnTo>
                          <a:pt x="1179" y="1282"/>
                        </a:lnTo>
                        <a:lnTo>
                          <a:pt x="1191" y="1263"/>
                        </a:lnTo>
                        <a:lnTo>
                          <a:pt x="1203" y="1247"/>
                        </a:lnTo>
                        <a:lnTo>
                          <a:pt x="1216" y="1235"/>
                        </a:lnTo>
                        <a:lnTo>
                          <a:pt x="1229" y="1226"/>
                        </a:lnTo>
                        <a:lnTo>
                          <a:pt x="1241" y="1225"/>
                        </a:lnTo>
                        <a:lnTo>
                          <a:pt x="1253" y="1231"/>
                        </a:lnTo>
                        <a:lnTo>
                          <a:pt x="1265" y="1242"/>
                        </a:lnTo>
                        <a:lnTo>
                          <a:pt x="1277" y="1259"/>
                        </a:lnTo>
                        <a:lnTo>
                          <a:pt x="1290" y="1281"/>
                        </a:lnTo>
                        <a:lnTo>
                          <a:pt x="1302" y="1306"/>
                        </a:lnTo>
                        <a:lnTo>
                          <a:pt x="1314" y="1332"/>
                        </a:lnTo>
                        <a:lnTo>
                          <a:pt x="1326" y="1358"/>
                        </a:lnTo>
                        <a:lnTo>
                          <a:pt x="1338" y="1382"/>
                        </a:lnTo>
                        <a:lnTo>
                          <a:pt x="1351" y="1404"/>
                        </a:lnTo>
                        <a:lnTo>
                          <a:pt x="1363" y="1419"/>
                        </a:lnTo>
                        <a:lnTo>
                          <a:pt x="1375" y="1417"/>
                        </a:lnTo>
                        <a:lnTo>
                          <a:pt x="1387" y="1409"/>
                        </a:lnTo>
                        <a:lnTo>
                          <a:pt x="1401" y="1405"/>
                        </a:lnTo>
                        <a:lnTo>
                          <a:pt x="1413" y="1404"/>
                        </a:lnTo>
                        <a:lnTo>
                          <a:pt x="1425" y="1406"/>
                        </a:lnTo>
                        <a:lnTo>
                          <a:pt x="1437" y="1410"/>
                        </a:lnTo>
                        <a:lnTo>
                          <a:pt x="1449" y="1415"/>
                        </a:lnTo>
                        <a:lnTo>
                          <a:pt x="1462" y="1419"/>
                        </a:lnTo>
                        <a:lnTo>
                          <a:pt x="1474" y="1421"/>
                        </a:lnTo>
                        <a:lnTo>
                          <a:pt x="1486" y="1420"/>
                        </a:lnTo>
                        <a:lnTo>
                          <a:pt x="1498" y="1418"/>
                        </a:lnTo>
                        <a:lnTo>
                          <a:pt x="1510" y="1417"/>
                        </a:lnTo>
                        <a:lnTo>
                          <a:pt x="1523" y="1418"/>
                        </a:lnTo>
                        <a:lnTo>
                          <a:pt x="1535" y="1419"/>
                        </a:lnTo>
                        <a:lnTo>
                          <a:pt x="1547" y="1421"/>
                        </a:lnTo>
                        <a:lnTo>
                          <a:pt x="1559" y="1424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" name="Freeform 224"/>
                <p:cNvSpPr>
                  <a:spLocks/>
                </p:cNvSpPr>
                <p:nvPr/>
              </p:nvSpPr>
              <p:spPr bwMode="auto">
                <a:xfrm>
                  <a:off x="4641" y="1958"/>
                  <a:ext cx="843" cy="5"/>
                </a:xfrm>
                <a:custGeom>
                  <a:avLst/>
                  <a:gdLst>
                    <a:gd name="T0" fmla="*/ 14 w 843"/>
                    <a:gd name="T1" fmla="*/ 3 h 5"/>
                    <a:gd name="T2" fmla="*/ 38 w 843"/>
                    <a:gd name="T3" fmla="*/ 1 h 5"/>
                    <a:gd name="T4" fmla="*/ 62 w 843"/>
                    <a:gd name="T5" fmla="*/ 0 h 5"/>
                    <a:gd name="T6" fmla="*/ 87 w 843"/>
                    <a:gd name="T7" fmla="*/ 1 h 5"/>
                    <a:gd name="T8" fmla="*/ 111 w 843"/>
                    <a:gd name="T9" fmla="*/ 2 h 5"/>
                    <a:gd name="T10" fmla="*/ 136 w 843"/>
                    <a:gd name="T11" fmla="*/ 2 h 5"/>
                    <a:gd name="T12" fmla="*/ 160 w 843"/>
                    <a:gd name="T13" fmla="*/ 1 h 5"/>
                    <a:gd name="T14" fmla="*/ 185 w 843"/>
                    <a:gd name="T15" fmla="*/ 2 h 5"/>
                    <a:gd name="T16" fmla="*/ 210 w 843"/>
                    <a:gd name="T17" fmla="*/ 3 h 5"/>
                    <a:gd name="T18" fmla="*/ 234 w 843"/>
                    <a:gd name="T19" fmla="*/ 4 h 5"/>
                    <a:gd name="T20" fmla="*/ 259 w 843"/>
                    <a:gd name="T21" fmla="*/ 4 h 5"/>
                    <a:gd name="T22" fmla="*/ 283 w 843"/>
                    <a:gd name="T23" fmla="*/ 4 h 5"/>
                    <a:gd name="T24" fmla="*/ 308 w 843"/>
                    <a:gd name="T25" fmla="*/ 5 h 5"/>
                    <a:gd name="T26" fmla="*/ 332 w 843"/>
                    <a:gd name="T27" fmla="*/ 5 h 5"/>
                    <a:gd name="T28" fmla="*/ 357 w 843"/>
                    <a:gd name="T29" fmla="*/ 5 h 5"/>
                    <a:gd name="T30" fmla="*/ 382 w 843"/>
                    <a:gd name="T31" fmla="*/ 5 h 5"/>
                    <a:gd name="T32" fmla="*/ 407 w 843"/>
                    <a:gd name="T33" fmla="*/ 4 h 5"/>
                    <a:gd name="T34" fmla="*/ 431 w 843"/>
                    <a:gd name="T35" fmla="*/ 3 h 5"/>
                    <a:gd name="T36" fmla="*/ 455 w 843"/>
                    <a:gd name="T37" fmla="*/ 3 h 5"/>
                    <a:gd name="T38" fmla="*/ 480 w 843"/>
                    <a:gd name="T39" fmla="*/ 3 h 5"/>
                    <a:gd name="T40" fmla="*/ 504 w 843"/>
                    <a:gd name="T41" fmla="*/ 4 h 5"/>
                    <a:gd name="T42" fmla="*/ 529 w 843"/>
                    <a:gd name="T43" fmla="*/ 5 h 5"/>
                    <a:gd name="T44" fmla="*/ 553 w 843"/>
                    <a:gd name="T45" fmla="*/ 4 h 5"/>
                    <a:gd name="T46" fmla="*/ 579 w 843"/>
                    <a:gd name="T47" fmla="*/ 4 h 5"/>
                    <a:gd name="T48" fmla="*/ 603 w 843"/>
                    <a:gd name="T49" fmla="*/ 4 h 5"/>
                    <a:gd name="T50" fmla="*/ 627 w 843"/>
                    <a:gd name="T51" fmla="*/ 5 h 5"/>
                    <a:gd name="T52" fmla="*/ 652 w 843"/>
                    <a:gd name="T53" fmla="*/ 5 h 5"/>
                    <a:gd name="T54" fmla="*/ 676 w 843"/>
                    <a:gd name="T55" fmla="*/ 4 h 5"/>
                    <a:gd name="T56" fmla="*/ 701 w 843"/>
                    <a:gd name="T57" fmla="*/ 4 h 5"/>
                    <a:gd name="T58" fmla="*/ 725 w 843"/>
                    <a:gd name="T59" fmla="*/ 4 h 5"/>
                    <a:gd name="T60" fmla="*/ 751 w 843"/>
                    <a:gd name="T61" fmla="*/ 5 h 5"/>
                    <a:gd name="T62" fmla="*/ 775 w 843"/>
                    <a:gd name="T63" fmla="*/ 5 h 5"/>
                    <a:gd name="T64" fmla="*/ 799 w 843"/>
                    <a:gd name="T65" fmla="*/ 5 h 5"/>
                    <a:gd name="T66" fmla="*/ 824 w 843"/>
                    <a:gd name="T67" fmla="*/ 5 h 5"/>
                    <a:gd name="T68" fmla="*/ 843 w 843"/>
                    <a:gd name="T69" fmla="*/ 5 h 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843"/>
                    <a:gd name="T106" fmla="*/ 0 h 5"/>
                    <a:gd name="T107" fmla="*/ 843 w 843"/>
                    <a:gd name="T108" fmla="*/ 5 h 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843" h="5">
                      <a:moveTo>
                        <a:pt x="0" y="2"/>
                      </a:moveTo>
                      <a:lnTo>
                        <a:pt x="14" y="3"/>
                      </a:lnTo>
                      <a:lnTo>
                        <a:pt x="26" y="2"/>
                      </a:lnTo>
                      <a:lnTo>
                        <a:pt x="38" y="1"/>
                      </a:lnTo>
                      <a:lnTo>
                        <a:pt x="50" y="0"/>
                      </a:lnTo>
                      <a:lnTo>
                        <a:pt x="62" y="0"/>
                      </a:lnTo>
                      <a:lnTo>
                        <a:pt x="75" y="0"/>
                      </a:lnTo>
                      <a:lnTo>
                        <a:pt x="87" y="1"/>
                      </a:lnTo>
                      <a:lnTo>
                        <a:pt x="99" y="1"/>
                      </a:lnTo>
                      <a:lnTo>
                        <a:pt x="111" y="2"/>
                      </a:lnTo>
                      <a:lnTo>
                        <a:pt x="124" y="2"/>
                      </a:lnTo>
                      <a:lnTo>
                        <a:pt x="136" y="2"/>
                      </a:lnTo>
                      <a:lnTo>
                        <a:pt x="148" y="1"/>
                      </a:lnTo>
                      <a:lnTo>
                        <a:pt x="160" y="1"/>
                      </a:lnTo>
                      <a:lnTo>
                        <a:pt x="172" y="2"/>
                      </a:lnTo>
                      <a:lnTo>
                        <a:pt x="185" y="2"/>
                      </a:lnTo>
                      <a:lnTo>
                        <a:pt x="198" y="3"/>
                      </a:lnTo>
                      <a:lnTo>
                        <a:pt x="210" y="3"/>
                      </a:lnTo>
                      <a:lnTo>
                        <a:pt x="222" y="4"/>
                      </a:lnTo>
                      <a:lnTo>
                        <a:pt x="234" y="4"/>
                      </a:lnTo>
                      <a:lnTo>
                        <a:pt x="247" y="4"/>
                      </a:lnTo>
                      <a:lnTo>
                        <a:pt x="259" y="4"/>
                      </a:lnTo>
                      <a:lnTo>
                        <a:pt x="271" y="4"/>
                      </a:lnTo>
                      <a:lnTo>
                        <a:pt x="283" y="4"/>
                      </a:lnTo>
                      <a:lnTo>
                        <a:pt x="296" y="4"/>
                      </a:lnTo>
                      <a:lnTo>
                        <a:pt x="308" y="5"/>
                      </a:lnTo>
                      <a:lnTo>
                        <a:pt x="320" y="5"/>
                      </a:lnTo>
                      <a:lnTo>
                        <a:pt x="332" y="5"/>
                      </a:lnTo>
                      <a:lnTo>
                        <a:pt x="344" y="5"/>
                      </a:lnTo>
                      <a:lnTo>
                        <a:pt x="357" y="5"/>
                      </a:lnTo>
                      <a:lnTo>
                        <a:pt x="369" y="5"/>
                      </a:lnTo>
                      <a:lnTo>
                        <a:pt x="382" y="5"/>
                      </a:lnTo>
                      <a:lnTo>
                        <a:pt x="394" y="4"/>
                      </a:lnTo>
                      <a:lnTo>
                        <a:pt x="407" y="4"/>
                      </a:lnTo>
                      <a:lnTo>
                        <a:pt x="419" y="3"/>
                      </a:lnTo>
                      <a:lnTo>
                        <a:pt x="431" y="3"/>
                      </a:lnTo>
                      <a:lnTo>
                        <a:pt x="443" y="3"/>
                      </a:lnTo>
                      <a:lnTo>
                        <a:pt x="455" y="3"/>
                      </a:lnTo>
                      <a:lnTo>
                        <a:pt x="468" y="3"/>
                      </a:lnTo>
                      <a:lnTo>
                        <a:pt x="480" y="3"/>
                      </a:lnTo>
                      <a:lnTo>
                        <a:pt x="492" y="4"/>
                      </a:lnTo>
                      <a:lnTo>
                        <a:pt x="504" y="4"/>
                      </a:lnTo>
                      <a:lnTo>
                        <a:pt x="516" y="5"/>
                      </a:lnTo>
                      <a:lnTo>
                        <a:pt x="529" y="5"/>
                      </a:lnTo>
                      <a:lnTo>
                        <a:pt x="541" y="5"/>
                      </a:lnTo>
                      <a:lnTo>
                        <a:pt x="553" y="4"/>
                      </a:lnTo>
                      <a:lnTo>
                        <a:pt x="566" y="4"/>
                      </a:lnTo>
                      <a:lnTo>
                        <a:pt x="579" y="4"/>
                      </a:lnTo>
                      <a:lnTo>
                        <a:pt x="591" y="4"/>
                      </a:lnTo>
                      <a:lnTo>
                        <a:pt x="603" y="4"/>
                      </a:lnTo>
                      <a:lnTo>
                        <a:pt x="615" y="4"/>
                      </a:lnTo>
                      <a:lnTo>
                        <a:pt x="627" y="5"/>
                      </a:lnTo>
                      <a:lnTo>
                        <a:pt x="640" y="5"/>
                      </a:lnTo>
                      <a:lnTo>
                        <a:pt x="652" y="5"/>
                      </a:lnTo>
                      <a:lnTo>
                        <a:pt x="664" y="5"/>
                      </a:lnTo>
                      <a:lnTo>
                        <a:pt x="676" y="4"/>
                      </a:lnTo>
                      <a:lnTo>
                        <a:pt x="688" y="4"/>
                      </a:lnTo>
                      <a:lnTo>
                        <a:pt x="701" y="4"/>
                      </a:lnTo>
                      <a:lnTo>
                        <a:pt x="713" y="4"/>
                      </a:lnTo>
                      <a:lnTo>
                        <a:pt x="725" y="4"/>
                      </a:lnTo>
                      <a:lnTo>
                        <a:pt x="738" y="5"/>
                      </a:lnTo>
                      <a:lnTo>
                        <a:pt x="751" y="5"/>
                      </a:lnTo>
                      <a:lnTo>
                        <a:pt x="763" y="5"/>
                      </a:lnTo>
                      <a:lnTo>
                        <a:pt x="775" y="5"/>
                      </a:lnTo>
                      <a:lnTo>
                        <a:pt x="787" y="5"/>
                      </a:lnTo>
                      <a:lnTo>
                        <a:pt x="799" y="5"/>
                      </a:lnTo>
                      <a:lnTo>
                        <a:pt x="812" y="5"/>
                      </a:lnTo>
                      <a:lnTo>
                        <a:pt x="824" y="5"/>
                      </a:lnTo>
                      <a:lnTo>
                        <a:pt x="836" y="5"/>
                      </a:lnTo>
                      <a:lnTo>
                        <a:pt x="843" y="5"/>
                      </a:lnTo>
                    </a:path>
                  </a:pathLst>
                </a:custGeom>
                <a:noFill/>
                <a:ln w="1905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7" name="Group 225"/>
              <p:cNvGrpSpPr>
                <a:grpSpLocks/>
              </p:cNvGrpSpPr>
              <p:nvPr/>
            </p:nvGrpSpPr>
            <p:grpSpPr bwMode="auto">
              <a:xfrm>
                <a:off x="3754" y="324"/>
                <a:ext cx="726" cy="313"/>
                <a:chOff x="3876" y="502"/>
                <a:chExt cx="726" cy="313"/>
              </a:xfrm>
            </p:grpSpPr>
            <p:sp>
              <p:nvSpPr>
                <p:cNvPr id="128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3876" y="502"/>
                  <a:ext cx="72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3366FF"/>
                      </a:solidFill>
                    </a:rPr>
                    <a:t> </a:t>
                  </a:r>
                  <a:r>
                    <a:rPr lang="en-US" sz="1200" b="1">
                      <a:solidFill>
                        <a:srgbClr val="3366FF"/>
                      </a:solidFill>
                      <a:cs typeface="Arial" charset="0"/>
                    </a:rPr>
                    <a:t>—</a:t>
                  </a:r>
                  <a:r>
                    <a:rPr lang="en-US" sz="1200" b="1">
                      <a:solidFill>
                        <a:srgbClr val="3366FF"/>
                      </a:solidFill>
                    </a:rPr>
                    <a:t> Ti(Si</a:t>
                  </a:r>
                  <a:r>
                    <a:rPr lang="en-US" sz="1200" b="1" baseline="-25000">
                      <a:solidFill>
                        <a:srgbClr val="3366FF"/>
                      </a:solidFill>
                    </a:rPr>
                    <a:t>8</a:t>
                  </a:r>
                  <a:r>
                    <a:rPr lang="en-US" sz="1200" b="1">
                      <a:solidFill>
                        <a:srgbClr val="3366FF"/>
                      </a:solidFill>
                    </a:rPr>
                    <a:t>O</a:t>
                  </a:r>
                  <a:r>
                    <a:rPr lang="en-US" sz="1200" b="1" baseline="-25000">
                      <a:solidFill>
                        <a:srgbClr val="3366FF"/>
                      </a:solidFill>
                    </a:rPr>
                    <a:t>20</a:t>
                  </a:r>
                  <a:r>
                    <a:rPr lang="en-US" sz="1200" b="1">
                      <a:solidFill>
                        <a:srgbClr val="3366FF"/>
                      </a:solidFill>
                    </a:rPr>
                    <a:t>)</a:t>
                  </a:r>
                  <a:r>
                    <a:rPr lang="en-US" sz="1200" b="1" baseline="-25000">
                      <a:solidFill>
                        <a:srgbClr val="3366FF"/>
                      </a:solidFill>
                    </a:rPr>
                    <a:t>4</a:t>
                  </a:r>
                  <a:endParaRPr lang="en-US" sz="1200" b="1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29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3876" y="642"/>
                  <a:ext cx="70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1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1200" b="1">
                      <a:solidFill>
                        <a:srgbClr val="FF0000"/>
                      </a:solidFill>
                      <a:cs typeface="Arial" charset="0"/>
                    </a:rPr>
                    <a:t>—</a:t>
                  </a:r>
                  <a:r>
                    <a:rPr lang="en-US" sz="1200" b="1">
                      <a:solidFill>
                        <a:srgbClr val="FF0000"/>
                      </a:solidFill>
                    </a:rPr>
                    <a:t> FEFF 8 fit</a:t>
                  </a:r>
                </a:p>
              </p:txBody>
            </p:sp>
          </p:grpSp>
          <p:sp>
            <p:nvSpPr>
              <p:cNvPr id="118" name="Text Box 228"/>
              <p:cNvSpPr txBox="1">
                <a:spLocks noChangeArrowheads="1"/>
              </p:cNvSpPr>
              <p:nvPr/>
            </p:nvSpPr>
            <p:spPr bwMode="auto">
              <a:xfrm>
                <a:off x="2958" y="1301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</a:p>
            </p:txBody>
          </p:sp>
          <p:sp>
            <p:nvSpPr>
              <p:cNvPr id="119" name="Text Box 229"/>
              <p:cNvSpPr txBox="1">
                <a:spLocks noChangeArrowheads="1"/>
              </p:cNvSpPr>
              <p:nvPr/>
            </p:nvSpPr>
            <p:spPr bwMode="auto">
              <a:xfrm>
                <a:off x="2950" y="1861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0</a:t>
                </a:r>
              </a:p>
            </p:txBody>
          </p:sp>
          <p:sp>
            <p:nvSpPr>
              <p:cNvPr id="120" name="Text Box 230"/>
              <p:cNvSpPr txBox="1">
                <a:spLocks noChangeArrowheads="1"/>
              </p:cNvSpPr>
              <p:nvPr/>
            </p:nvSpPr>
            <p:spPr bwMode="auto">
              <a:xfrm>
                <a:off x="2906" y="733"/>
                <a:ext cx="22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10</a:t>
                </a:r>
              </a:p>
            </p:txBody>
          </p:sp>
          <p:sp>
            <p:nvSpPr>
              <p:cNvPr id="121" name="Text Box 231"/>
              <p:cNvSpPr txBox="1">
                <a:spLocks noChangeArrowheads="1"/>
              </p:cNvSpPr>
              <p:nvPr/>
            </p:nvSpPr>
            <p:spPr bwMode="auto">
              <a:xfrm rot="-5400000">
                <a:off x="2630" y="1039"/>
                <a:ext cx="57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|</a:t>
                </a:r>
                <a:r>
                  <a:rPr lang="en-US" sz="1200" b="1">
                    <a:latin typeface="Symbol" pitchFamily="18" charset="2"/>
                  </a:rPr>
                  <a:t>c</a:t>
                </a:r>
                <a:r>
                  <a:rPr lang="en-US" sz="1200" b="1"/>
                  <a:t>(R)| (</a:t>
                </a:r>
                <a:r>
                  <a:rPr lang="en-US" sz="1200" b="1">
                    <a:cs typeface="Arial" charset="0"/>
                  </a:rPr>
                  <a:t>Ǻ</a:t>
                </a:r>
                <a:r>
                  <a:rPr lang="en-US" sz="1200" b="1" baseline="30000"/>
                  <a:t>-4</a:t>
                </a:r>
                <a:r>
                  <a:rPr lang="en-US" sz="1200" b="1"/>
                  <a:t>)</a:t>
                </a:r>
              </a:p>
            </p:txBody>
          </p:sp>
          <p:sp>
            <p:nvSpPr>
              <p:cNvPr id="122" name="Text Box 232"/>
              <p:cNvSpPr txBox="1">
                <a:spLocks noChangeArrowheads="1"/>
              </p:cNvSpPr>
              <p:nvPr/>
            </p:nvSpPr>
            <p:spPr bwMode="auto">
              <a:xfrm>
                <a:off x="3006" y="1929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0</a:t>
                </a:r>
              </a:p>
            </p:txBody>
          </p:sp>
          <p:sp>
            <p:nvSpPr>
              <p:cNvPr id="123" name="Text Box 233"/>
              <p:cNvSpPr txBox="1">
                <a:spLocks noChangeArrowheads="1"/>
              </p:cNvSpPr>
              <p:nvPr/>
            </p:nvSpPr>
            <p:spPr bwMode="auto">
              <a:xfrm>
                <a:off x="3390" y="1917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1</a:t>
                </a:r>
              </a:p>
            </p:txBody>
          </p:sp>
          <p:sp>
            <p:nvSpPr>
              <p:cNvPr id="124" name="Text Box 234"/>
              <p:cNvSpPr txBox="1">
                <a:spLocks noChangeArrowheads="1"/>
              </p:cNvSpPr>
              <p:nvPr/>
            </p:nvSpPr>
            <p:spPr bwMode="auto">
              <a:xfrm>
                <a:off x="3794" y="1913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2</a:t>
                </a:r>
              </a:p>
            </p:txBody>
          </p:sp>
          <p:sp>
            <p:nvSpPr>
              <p:cNvPr id="125" name="Text Box 235"/>
              <p:cNvSpPr txBox="1">
                <a:spLocks noChangeArrowheads="1"/>
              </p:cNvSpPr>
              <p:nvPr/>
            </p:nvSpPr>
            <p:spPr bwMode="auto">
              <a:xfrm>
                <a:off x="4194" y="1917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3</a:t>
                </a:r>
              </a:p>
            </p:txBody>
          </p:sp>
          <p:sp>
            <p:nvSpPr>
              <p:cNvPr id="126" name="Text Box 236"/>
              <p:cNvSpPr txBox="1">
                <a:spLocks noChangeArrowheads="1"/>
              </p:cNvSpPr>
              <p:nvPr/>
            </p:nvSpPr>
            <p:spPr bwMode="auto">
              <a:xfrm>
                <a:off x="4590" y="1921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</a:p>
            </p:txBody>
          </p:sp>
          <p:sp>
            <p:nvSpPr>
              <p:cNvPr id="127" name="Text Box 237"/>
              <p:cNvSpPr txBox="1">
                <a:spLocks noChangeArrowheads="1"/>
              </p:cNvSpPr>
              <p:nvPr/>
            </p:nvSpPr>
            <p:spPr bwMode="auto">
              <a:xfrm>
                <a:off x="4990" y="1925"/>
                <a:ext cx="16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</a:p>
            </p:txBody>
          </p:sp>
        </p:grpSp>
        <p:sp>
          <p:nvSpPr>
            <p:cNvPr id="6" name="Text Box 238"/>
            <p:cNvSpPr txBox="1">
              <a:spLocks noChangeArrowheads="1"/>
            </p:cNvSpPr>
            <p:nvPr/>
          </p:nvSpPr>
          <p:spPr bwMode="auto">
            <a:xfrm>
              <a:off x="5394" y="192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grpSp>
          <p:nvGrpSpPr>
            <p:cNvPr id="7" name="Group 239"/>
            <p:cNvGrpSpPr>
              <a:grpSpLocks/>
            </p:cNvGrpSpPr>
            <p:nvPr/>
          </p:nvGrpSpPr>
          <p:grpSpPr bwMode="auto">
            <a:xfrm>
              <a:off x="4316" y="676"/>
              <a:ext cx="1004" cy="1064"/>
              <a:chOff x="4120" y="528"/>
              <a:chExt cx="1004" cy="1064"/>
            </a:xfrm>
          </p:grpSpPr>
          <p:sp>
            <p:nvSpPr>
              <p:cNvPr id="8" name="Text Box 240"/>
              <p:cNvSpPr txBox="1">
                <a:spLocks noChangeArrowheads="1"/>
              </p:cNvSpPr>
              <p:nvPr/>
            </p:nvSpPr>
            <p:spPr bwMode="auto">
              <a:xfrm>
                <a:off x="4495" y="989"/>
                <a:ext cx="19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 err="1"/>
                  <a:t>Ti</a:t>
                </a:r>
                <a:endParaRPr lang="en-US" sz="1200" dirty="0"/>
              </a:p>
            </p:txBody>
          </p:sp>
          <p:sp>
            <p:nvSpPr>
              <p:cNvPr id="9" name="Line 241"/>
              <p:cNvSpPr>
                <a:spLocks noChangeShapeType="1"/>
              </p:cNvSpPr>
              <p:nvPr/>
            </p:nvSpPr>
            <p:spPr bwMode="auto">
              <a:xfrm flipH="1" flipV="1">
                <a:off x="4592" y="872"/>
                <a:ext cx="4" cy="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242"/>
              <p:cNvSpPr>
                <a:spLocks noChangeShapeType="1"/>
              </p:cNvSpPr>
              <p:nvPr/>
            </p:nvSpPr>
            <p:spPr bwMode="auto">
              <a:xfrm>
                <a:off x="4624" y="1116"/>
                <a:ext cx="144" cy="1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43"/>
              <p:cNvSpPr>
                <a:spLocks noChangeShapeType="1"/>
              </p:cNvSpPr>
              <p:nvPr/>
            </p:nvSpPr>
            <p:spPr bwMode="auto">
              <a:xfrm flipH="1">
                <a:off x="4240" y="1264"/>
                <a:ext cx="14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44"/>
              <p:cNvSpPr>
                <a:spLocks noChangeShapeType="1"/>
              </p:cNvSpPr>
              <p:nvPr/>
            </p:nvSpPr>
            <p:spPr bwMode="auto">
              <a:xfrm>
                <a:off x="4588" y="1116"/>
                <a:ext cx="4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245"/>
              <p:cNvSpPr>
                <a:spLocks noChangeArrowheads="1"/>
              </p:cNvSpPr>
              <p:nvPr/>
            </p:nvSpPr>
            <p:spPr bwMode="auto">
              <a:xfrm>
                <a:off x="4624" y="1456"/>
                <a:ext cx="120" cy="136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utoShape 246"/>
              <p:cNvSpPr>
                <a:spLocks noChangeArrowheads="1"/>
              </p:cNvSpPr>
              <p:nvPr/>
            </p:nvSpPr>
            <p:spPr bwMode="auto">
              <a:xfrm>
                <a:off x="5004" y="1316"/>
                <a:ext cx="120" cy="136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AutoShape 247"/>
              <p:cNvSpPr>
                <a:spLocks noChangeArrowheads="1"/>
              </p:cNvSpPr>
              <p:nvPr/>
            </p:nvSpPr>
            <p:spPr bwMode="auto">
              <a:xfrm>
                <a:off x="4120" y="1292"/>
                <a:ext cx="120" cy="136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248"/>
              <p:cNvSpPr>
                <a:spLocks noChangeArrowheads="1"/>
              </p:cNvSpPr>
              <p:nvPr/>
            </p:nvSpPr>
            <p:spPr bwMode="auto">
              <a:xfrm>
                <a:off x="4680" y="528"/>
                <a:ext cx="120" cy="136"/>
              </a:xfrm>
              <a:prstGeom prst="cube">
                <a:avLst>
                  <a:gd name="adj" fmla="val 2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249"/>
              <p:cNvSpPr txBox="1">
                <a:spLocks noChangeArrowheads="1"/>
              </p:cNvSpPr>
              <p:nvPr/>
            </p:nvSpPr>
            <p:spPr bwMode="auto">
              <a:xfrm>
                <a:off x="4710" y="1157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</a:t>
                </a:r>
              </a:p>
            </p:txBody>
          </p:sp>
          <p:sp>
            <p:nvSpPr>
              <p:cNvPr id="18" name="Text Box 250"/>
              <p:cNvSpPr txBox="1">
                <a:spLocks noChangeArrowheads="1"/>
              </p:cNvSpPr>
              <p:nvPr/>
            </p:nvSpPr>
            <p:spPr bwMode="auto">
              <a:xfrm>
                <a:off x="4494" y="1209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</a:t>
                </a:r>
              </a:p>
            </p:txBody>
          </p:sp>
          <p:sp>
            <p:nvSpPr>
              <p:cNvPr id="19" name="Text Box 251"/>
              <p:cNvSpPr txBox="1">
                <a:spLocks noChangeArrowheads="1"/>
              </p:cNvSpPr>
              <p:nvPr/>
            </p:nvSpPr>
            <p:spPr bwMode="auto">
              <a:xfrm>
                <a:off x="4330" y="1157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</a:t>
                </a:r>
              </a:p>
            </p:txBody>
          </p:sp>
          <p:sp>
            <p:nvSpPr>
              <p:cNvPr id="20" name="Text Box 252"/>
              <p:cNvSpPr txBox="1">
                <a:spLocks noChangeArrowheads="1"/>
              </p:cNvSpPr>
              <p:nvPr/>
            </p:nvSpPr>
            <p:spPr bwMode="auto">
              <a:xfrm>
                <a:off x="4494" y="741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O</a:t>
                </a:r>
              </a:p>
            </p:txBody>
          </p:sp>
          <p:sp>
            <p:nvSpPr>
              <p:cNvPr id="21" name="Line 253"/>
              <p:cNvSpPr>
                <a:spLocks noChangeShapeType="1"/>
              </p:cNvSpPr>
              <p:nvPr/>
            </p:nvSpPr>
            <p:spPr bwMode="auto">
              <a:xfrm flipV="1">
                <a:off x="4616" y="664"/>
                <a:ext cx="60" cy="1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4"/>
              <p:cNvSpPr>
                <a:spLocks noChangeShapeType="1"/>
              </p:cNvSpPr>
              <p:nvPr/>
            </p:nvSpPr>
            <p:spPr bwMode="auto">
              <a:xfrm>
                <a:off x="4836" y="1272"/>
                <a:ext cx="196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55"/>
              <p:cNvSpPr>
                <a:spLocks noChangeShapeType="1"/>
              </p:cNvSpPr>
              <p:nvPr/>
            </p:nvSpPr>
            <p:spPr bwMode="auto">
              <a:xfrm>
                <a:off x="4596" y="1340"/>
                <a:ext cx="64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56"/>
              <p:cNvSpPr>
                <a:spLocks noChangeShapeType="1"/>
              </p:cNvSpPr>
              <p:nvPr/>
            </p:nvSpPr>
            <p:spPr bwMode="auto">
              <a:xfrm flipH="1">
                <a:off x="4456" y="1108"/>
                <a:ext cx="96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" name="Group 67"/>
          <p:cNvGrpSpPr>
            <a:grpSpLocks/>
          </p:cNvGrpSpPr>
          <p:nvPr/>
        </p:nvGrpSpPr>
        <p:grpSpPr bwMode="auto">
          <a:xfrm>
            <a:off x="4710558" y="2435895"/>
            <a:ext cx="4325938" cy="3081337"/>
            <a:chOff x="2838" y="253"/>
            <a:chExt cx="2725" cy="1941"/>
          </a:xfrm>
        </p:grpSpPr>
        <p:sp>
          <p:nvSpPr>
            <p:cNvPr id="136" name="Line 68"/>
            <p:cNvSpPr>
              <a:spLocks noChangeShapeType="1"/>
            </p:cNvSpPr>
            <p:nvPr/>
          </p:nvSpPr>
          <p:spPr bwMode="auto">
            <a:xfrm flipV="1">
              <a:off x="3082" y="275"/>
              <a:ext cx="1" cy="1688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69"/>
            <p:cNvSpPr>
              <a:spLocks noChangeShapeType="1"/>
            </p:cNvSpPr>
            <p:nvPr/>
          </p:nvSpPr>
          <p:spPr bwMode="auto">
            <a:xfrm flipV="1">
              <a:off x="5484" y="275"/>
              <a:ext cx="1" cy="1688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70"/>
            <p:cNvSpPr>
              <a:spLocks noChangeShapeType="1"/>
            </p:cNvSpPr>
            <p:nvPr/>
          </p:nvSpPr>
          <p:spPr bwMode="auto">
            <a:xfrm>
              <a:off x="3082" y="1963"/>
              <a:ext cx="2402" cy="1"/>
            </a:xfrm>
            <a:prstGeom prst="line">
              <a:avLst/>
            </a:prstGeom>
            <a:noFill/>
            <a:ln w="3175">
              <a:solidFill>
                <a:srgbClr val="D1D1D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3082" y="275"/>
              <a:ext cx="2402" cy="1688"/>
            </a:xfrm>
            <a:custGeom>
              <a:avLst/>
              <a:gdLst>
                <a:gd name="T0" fmla="*/ 0 w 2402"/>
                <a:gd name="T1" fmla="*/ 1688 h 1688"/>
                <a:gd name="T2" fmla="*/ 2402 w 2402"/>
                <a:gd name="T3" fmla="*/ 1688 h 1688"/>
                <a:gd name="T4" fmla="*/ 2402 w 2402"/>
                <a:gd name="T5" fmla="*/ 0 h 1688"/>
                <a:gd name="T6" fmla="*/ 0 w 2402"/>
                <a:gd name="T7" fmla="*/ 0 h 1688"/>
                <a:gd name="T8" fmla="*/ 0 w 2402"/>
                <a:gd name="T9" fmla="*/ 1688 h 1688"/>
                <a:gd name="T10" fmla="*/ 0 w 2402"/>
                <a:gd name="T11" fmla="*/ 1658 h 16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2"/>
                <a:gd name="T19" fmla="*/ 0 h 1688"/>
                <a:gd name="T20" fmla="*/ 2402 w 2402"/>
                <a:gd name="T21" fmla="*/ 1688 h 16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2" h="1688">
                  <a:moveTo>
                    <a:pt x="0" y="1688"/>
                  </a:moveTo>
                  <a:lnTo>
                    <a:pt x="2402" y="1688"/>
                  </a:lnTo>
                  <a:lnTo>
                    <a:pt x="2402" y="0"/>
                  </a:lnTo>
                  <a:lnTo>
                    <a:pt x="0" y="0"/>
                  </a:lnTo>
                  <a:lnTo>
                    <a:pt x="0" y="1688"/>
                  </a:lnTo>
                  <a:lnTo>
                    <a:pt x="0" y="165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72"/>
            <p:cNvSpPr>
              <a:spLocks noChangeShapeType="1"/>
            </p:cNvSpPr>
            <p:nvPr/>
          </p:nvSpPr>
          <p:spPr bwMode="auto">
            <a:xfrm flipV="1">
              <a:off x="316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73"/>
            <p:cNvSpPr>
              <a:spLocks noChangeShapeType="1"/>
            </p:cNvSpPr>
            <p:nvPr/>
          </p:nvSpPr>
          <p:spPr bwMode="auto">
            <a:xfrm flipV="1">
              <a:off x="324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74"/>
            <p:cNvSpPr>
              <a:spLocks noChangeShapeType="1"/>
            </p:cNvSpPr>
            <p:nvPr/>
          </p:nvSpPr>
          <p:spPr bwMode="auto">
            <a:xfrm flipV="1">
              <a:off x="332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75"/>
            <p:cNvSpPr>
              <a:spLocks noChangeShapeType="1"/>
            </p:cNvSpPr>
            <p:nvPr/>
          </p:nvSpPr>
          <p:spPr bwMode="auto">
            <a:xfrm flipV="1">
              <a:off x="340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76"/>
            <p:cNvSpPr>
              <a:spLocks noChangeShapeType="1"/>
            </p:cNvSpPr>
            <p:nvPr/>
          </p:nvSpPr>
          <p:spPr bwMode="auto">
            <a:xfrm flipV="1">
              <a:off x="3482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77"/>
            <p:cNvSpPr>
              <a:spLocks noChangeShapeType="1"/>
            </p:cNvSpPr>
            <p:nvPr/>
          </p:nvSpPr>
          <p:spPr bwMode="auto">
            <a:xfrm flipV="1">
              <a:off x="356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78"/>
            <p:cNvSpPr>
              <a:spLocks noChangeShapeType="1"/>
            </p:cNvSpPr>
            <p:nvPr/>
          </p:nvSpPr>
          <p:spPr bwMode="auto">
            <a:xfrm flipV="1">
              <a:off x="364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79"/>
            <p:cNvSpPr>
              <a:spLocks noChangeShapeType="1"/>
            </p:cNvSpPr>
            <p:nvPr/>
          </p:nvSpPr>
          <p:spPr bwMode="auto">
            <a:xfrm flipV="1">
              <a:off x="372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80"/>
            <p:cNvSpPr>
              <a:spLocks noChangeShapeType="1"/>
            </p:cNvSpPr>
            <p:nvPr/>
          </p:nvSpPr>
          <p:spPr bwMode="auto">
            <a:xfrm flipV="1">
              <a:off x="380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81"/>
            <p:cNvSpPr>
              <a:spLocks noChangeShapeType="1"/>
            </p:cNvSpPr>
            <p:nvPr/>
          </p:nvSpPr>
          <p:spPr bwMode="auto">
            <a:xfrm flipV="1">
              <a:off x="3883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82"/>
            <p:cNvSpPr>
              <a:spLocks noChangeShapeType="1"/>
            </p:cNvSpPr>
            <p:nvPr/>
          </p:nvSpPr>
          <p:spPr bwMode="auto">
            <a:xfrm flipV="1">
              <a:off x="3962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83"/>
            <p:cNvSpPr>
              <a:spLocks noChangeShapeType="1"/>
            </p:cNvSpPr>
            <p:nvPr/>
          </p:nvSpPr>
          <p:spPr bwMode="auto">
            <a:xfrm flipV="1">
              <a:off x="404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84"/>
            <p:cNvSpPr>
              <a:spLocks noChangeShapeType="1"/>
            </p:cNvSpPr>
            <p:nvPr/>
          </p:nvSpPr>
          <p:spPr bwMode="auto">
            <a:xfrm flipV="1">
              <a:off x="412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85"/>
            <p:cNvSpPr>
              <a:spLocks noChangeShapeType="1"/>
            </p:cNvSpPr>
            <p:nvPr/>
          </p:nvSpPr>
          <p:spPr bwMode="auto">
            <a:xfrm flipV="1">
              <a:off x="420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86"/>
            <p:cNvSpPr>
              <a:spLocks noChangeShapeType="1"/>
            </p:cNvSpPr>
            <p:nvPr/>
          </p:nvSpPr>
          <p:spPr bwMode="auto">
            <a:xfrm flipV="1">
              <a:off x="4283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87"/>
            <p:cNvSpPr>
              <a:spLocks noChangeShapeType="1"/>
            </p:cNvSpPr>
            <p:nvPr/>
          </p:nvSpPr>
          <p:spPr bwMode="auto">
            <a:xfrm flipV="1">
              <a:off x="436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88"/>
            <p:cNvSpPr>
              <a:spLocks noChangeShapeType="1"/>
            </p:cNvSpPr>
            <p:nvPr/>
          </p:nvSpPr>
          <p:spPr bwMode="auto">
            <a:xfrm flipV="1">
              <a:off x="444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89"/>
            <p:cNvSpPr>
              <a:spLocks noChangeShapeType="1"/>
            </p:cNvSpPr>
            <p:nvPr/>
          </p:nvSpPr>
          <p:spPr bwMode="auto">
            <a:xfrm flipV="1">
              <a:off x="452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90"/>
            <p:cNvSpPr>
              <a:spLocks noChangeShapeType="1"/>
            </p:cNvSpPr>
            <p:nvPr/>
          </p:nvSpPr>
          <p:spPr bwMode="auto">
            <a:xfrm flipV="1">
              <a:off x="460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91"/>
            <p:cNvSpPr>
              <a:spLocks noChangeShapeType="1"/>
            </p:cNvSpPr>
            <p:nvPr/>
          </p:nvSpPr>
          <p:spPr bwMode="auto">
            <a:xfrm flipV="1">
              <a:off x="4683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92"/>
            <p:cNvSpPr>
              <a:spLocks noChangeShapeType="1"/>
            </p:cNvSpPr>
            <p:nvPr/>
          </p:nvSpPr>
          <p:spPr bwMode="auto">
            <a:xfrm flipV="1">
              <a:off x="476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93"/>
            <p:cNvSpPr>
              <a:spLocks noChangeShapeType="1"/>
            </p:cNvSpPr>
            <p:nvPr/>
          </p:nvSpPr>
          <p:spPr bwMode="auto">
            <a:xfrm flipV="1">
              <a:off x="484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94"/>
            <p:cNvSpPr>
              <a:spLocks noChangeShapeType="1"/>
            </p:cNvSpPr>
            <p:nvPr/>
          </p:nvSpPr>
          <p:spPr bwMode="auto">
            <a:xfrm flipV="1">
              <a:off x="4923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95"/>
            <p:cNvSpPr>
              <a:spLocks noChangeShapeType="1"/>
            </p:cNvSpPr>
            <p:nvPr/>
          </p:nvSpPr>
          <p:spPr bwMode="auto">
            <a:xfrm flipV="1">
              <a:off x="500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96"/>
            <p:cNvSpPr>
              <a:spLocks noChangeShapeType="1"/>
            </p:cNvSpPr>
            <p:nvPr/>
          </p:nvSpPr>
          <p:spPr bwMode="auto">
            <a:xfrm flipV="1">
              <a:off x="5084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97"/>
            <p:cNvSpPr>
              <a:spLocks noChangeShapeType="1"/>
            </p:cNvSpPr>
            <p:nvPr/>
          </p:nvSpPr>
          <p:spPr bwMode="auto">
            <a:xfrm flipV="1">
              <a:off x="516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98"/>
            <p:cNvSpPr>
              <a:spLocks noChangeShapeType="1"/>
            </p:cNvSpPr>
            <p:nvPr/>
          </p:nvSpPr>
          <p:spPr bwMode="auto">
            <a:xfrm flipV="1">
              <a:off x="524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99"/>
            <p:cNvSpPr>
              <a:spLocks noChangeShapeType="1"/>
            </p:cNvSpPr>
            <p:nvPr/>
          </p:nvSpPr>
          <p:spPr bwMode="auto">
            <a:xfrm flipV="1">
              <a:off x="532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00"/>
            <p:cNvSpPr>
              <a:spLocks noChangeShapeType="1"/>
            </p:cNvSpPr>
            <p:nvPr/>
          </p:nvSpPr>
          <p:spPr bwMode="auto">
            <a:xfrm flipV="1">
              <a:off x="5404" y="1948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01"/>
            <p:cNvSpPr>
              <a:spLocks noChangeShapeType="1"/>
            </p:cNvSpPr>
            <p:nvPr/>
          </p:nvSpPr>
          <p:spPr bwMode="auto">
            <a:xfrm flipV="1">
              <a:off x="5484" y="1933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02"/>
            <p:cNvSpPr>
              <a:spLocks noChangeShapeType="1"/>
            </p:cNvSpPr>
            <p:nvPr/>
          </p:nvSpPr>
          <p:spPr bwMode="auto">
            <a:xfrm flipV="1">
              <a:off x="3082" y="275"/>
              <a:ext cx="1" cy="3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03"/>
            <p:cNvSpPr>
              <a:spLocks noChangeShapeType="1"/>
            </p:cNvSpPr>
            <p:nvPr/>
          </p:nvSpPr>
          <p:spPr bwMode="auto">
            <a:xfrm>
              <a:off x="3082" y="1963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04"/>
            <p:cNvSpPr>
              <a:spLocks noChangeShapeType="1"/>
            </p:cNvSpPr>
            <p:nvPr/>
          </p:nvSpPr>
          <p:spPr bwMode="auto">
            <a:xfrm>
              <a:off x="3082" y="1855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05"/>
            <p:cNvSpPr>
              <a:spLocks noChangeShapeType="1"/>
            </p:cNvSpPr>
            <p:nvPr/>
          </p:nvSpPr>
          <p:spPr bwMode="auto">
            <a:xfrm>
              <a:off x="3082" y="1747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06"/>
            <p:cNvSpPr>
              <a:spLocks noChangeShapeType="1"/>
            </p:cNvSpPr>
            <p:nvPr/>
          </p:nvSpPr>
          <p:spPr bwMode="auto">
            <a:xfrm>
              <a:off x="3082" y="163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07"/>
            <p:cNvSpPr>
              <a:spLocks noChangeShapeType="1"/>
            </p:cNvSpPr>
            <p:nvPr/>
          </p:nvSpPr>
          <p:spPr bwMode="auto">
            <a:xfrm>
              <a:off x="3082" y="153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08"/>
            <p:cNvSpPr>
              <a:spLocks noChangeShapeType="1"/>
            </p:cNvSpPr>
            <p:nvPr/>
          </p:nvSpPr>
          <p:spPr bwMode="auto">
            <a:xfrm>
              <a:off x="3082" y="1424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09"/>
            <p:cNvSpPr>
              <a:spLocks noChangeShapeType="1"/>
            </p:cNvSpPr>
            <p:nvPr/>
          </p:nvSpPr>
          <p:spPr bwMode="auto">
            <a:xfrm>
              <a:off x="3082" y="1316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10"/>
            <p:cNvSpPr>
              <a:spLocks noChangeShapeType="1"/>
            </p:cNvSpPr>
            <p:nvPr/>
          </p:nvSpPr>
          <p:spPr bwMode="auto">
            <a:xfrm>
              <a:off x="3082" y="120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11"/>
            <p:cNvSpPr>
              <a:spLocks noChangeShapeType="1"/>
            </p:cNvSpPr>
            <p:nvPr/>
          </p:nvSpPr>
          <p:spPr bwMode="auto">
            <a:xfrm>
              <a:off x="3082" y="1101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12"/>
            <p:cNvSpPr>
              <a:spLocks noChangeShapeType="1"/>
            </p:cNvSpPr>
            <p:nvPr/>
          </p:nvSpPr>
          <p:spPr bwMode="auto">
            <a:xfrm>
              <a:off x="3082" y="993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13"/>
            <p:cNvSpPr>
              <a:spLocks noChangeShapeType="1"/>
            </p:cNvSpPr>
            <p:nvPr/>
          </p:nvSpPr>
          <p:spPr bwMode="auto">
            <a:xfrm>
              <a:off x="3082" y="885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14"/>
            <p:cNvSpPr>
              <a:spLocks noChangeShapeType="1"/>
            </p:cNvSpPr>
            <p:nvPr/>
          </p:nvSpPr>
          <p:spPr bwMode="auto">
            <a:xfrm>
              <a:off x="3082" y="777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15"/>
            <p:cNvSpPr>
              <a:spLocks noChangeShapeType="1"/>
            </p:cNvSpPr>
            <p:nvPr/>
          </p:nvSpPr>
          <p:spPr bwMode="auto">
            <a:xfrm>
              <a:off x="3082" y="66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16"/>
            <p:cNvSpPr>
              <a:spLocks noChangeShapeType="1"/>
            </p:cNvSpPr>
            <p:nvPr/>
          </p:nvSpPr>
          <p:spPr bwMode="auto">
            <a:xfrm>
              <a:off x="3082" y="561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17"/>
            <p:cNvSpPr>
              <a:spLocks noChangeShapeType="1"/>
            </p:cNvSpPr>
            <p:nvPr/>
          </p:nvSpPr>
          <p:spPr bwMode="auto">
            <a:xfrm>
              <a:off x="3082" y="454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18"/>
            <p:cNvSpPr>
              <a:spLocks noChangeShapeType="1"/>
            </p:cNvSpPr>
            <p:nvPr/>
          </p:nvSpPr>
          <p:spPr bwMode="auto">
            <a:xfrm>
              <a:off x="3082" y="346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19"/>
            <p:cNvSpPr>
              <a:spLocks noChangeShapeType="1"/>
            </p:cNvSpPr>
            <p:nvPr/>
          </p:nvSpPr>
          <p:spPr bwMode="auto">
            <a:xfrm>
              <a:off x="5454" y="1963"/>
              <a:ext cx="3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8" name="Group 120"/>
            <p:cNvGrpSpPr>
              <a:grpSpLocks/>
            </p:cNvGrpSpPr>
            <p:nvPr/>
          </p:nvGrpSpPr>
          <p:grpSpPr bwMode="auto">
            <a:xfrm>
              <a:off x="3082" y="450"/>
              <a:ext cx="2402" cy="1509"/>
              <a:chOff x="3082" y="450"/>
              <a:chExt cx="2402" cy="1509"/>
            </a:xfrm>
          </p:grpSpPr>
          <p:sp>
            <p:nvSpPr>
              <p:cNvPr id="205" name="Freeform 121"/>
              <p:cNvSpPr>
                <a:spLocks/>
              </p:cNvSpPr>
              <p:nvPr/>
            </p:nvSpPr>
            <p:spPr bwMode="auto">
              <a:xfrm>
                <a:off x="3082" y="450"/>
                <a:ext cx="1559" cy="1509"/>
              </a:xfrm>
              <a:custGeom>
                <a:avLst/>
                <a:gdLst>
                  <a:gd name="T0" fmla="*/ 24 w 1559"/>
                  <a:gd name="T1" fmla="*/ 1484 h 1509"/>
                  <a:gd name="T2" fmla="*/ 61 w 1559"/>
                  <a:gd name="T3" fmla="*/ 1484 h 1509"/>
                  <a:gd name="T4" fmla="*/ 98 w 1559"/>
                  <a:gd name="T5" fmla="*/ 1507 h 1509"/>
                  <a:gd name="T6" fmla="*/ 135 w 1559"/>
                  <a:gd name="T7" fmla="*/ 1474 h 1509"/>
                  <a:gd name="T8" fmla="*/ 172 w 1559"/>
                  <a:gd name="T9" fmla="*/ 1484 h 1509"/>
                  <a:gd name="T10" fmla="*/ 209 w 1559"/>
                  <a:gd name="T11" fmla="*/ 1494 h 1509"/>
                  <a:gd name="T12" fmla="*/ 245 w 1559"/>
                  <a:gd name="T13" fmla="*/ 1467 h 1509"/>
                  <a:gd name="T14" fmla="*/ 282 w 1559"/>
                  <a:gd name="T15" fmla="*/ 1503 h 1509"/>
                  <a:gd name="T16" fmla="*/ 319 w 1559"/>
                  <a:gd name="T17" fmla="*/ 1379 h 1509"/>
                  <a:gd name="T18" fmla="*/ 356 w 1559"/>
                  <a:gd name="T19" fmla="*/ 1291 h 1509"/>
                  <a:gd name="T20" fmla="*/ 393 w 1559"/>
                  <a:gd name="T21" fmla="*/ 1347 h 1509"/>
                  <a:gd name="T22" fmla="*/ 429 w 1559"/>
                  <a:gd name="T23" fmla="*/ 1399 h 1509"/>
                  <a:gd name="T24" fmla="*/ 466 w 1559"/>
                  <a:gd name="T25" fmla="*/ 1107 h 1509"/>
                  <a:gd name="T26" fmla="*/ 504 w 1559"/>
                  <a:gd name="T27" fmla="*/ 852 h 1509"/>
                  <a:gd name="T28" fmla="*/ 540 w 1559"/>
                  <a:gd name="T29" fmla="*/ 762 h 1509"/>
                  <a:gd name="T30" fmla="*/ 577 w 1559"/>
                  <a:gd name="T31" fmla="*/ 917 h 1509"/>
                  <a:gd name="T32" fmla="*/ 614 w 1559"/>
                  <a:gd name="T33" fmla="*/ 1323 h 1509"/>
                  <a:gd name="T34" fmla="*/ 650 w 1559"/>
                  <a:gd name="T35" fmla="*/ 949 h 1509"/>
                  <a:gd name="T36" fmla="*/ 688 w 1559"/>
                  <a:gd name="T37" fmla="*/ 324 h 1509"/>
                  <a:gd name="T38" fmla="*/ 725 w 1559"/>
                  <a:gd name="T39" fmla="*/ 6 h 1509"/>
                  <a:gd name="T40" fmla="*/ 761 w 1559"/>
                  <a:gd name="T41" fmla="*/ 136 h 1509"/>
                  <a:gd name="T42" fmla="*/ 798 w 1559"/>
                  <a:gd name="T43" fmla="*/ 600 h 1509"/>
                  <a:gd name="T44" fmla="*/ 835 w 1559"/>
                  <a:gd name="T45" fmla="*/ 1109 h 1509"/>
                  <a:gd name="T46" fmla="*/ 872 w 1559"/>
                  <a:gd name="T47" fmla="*/ 1338 h 1509"/>
                  <a:gd name="T48" fmla="*/ 909 w 1559"/>
                  <a:gd name="T49" fmla="*/ 1325 h 1509"/>
                  <a:gd name="T50" fmla="*/ 946 w 1559"/>
                  <a:gd name="T51" fmla="*/ 1330 h 1509"/>
                  <a:gd name="T52" fmla="*/ 982 w 1559"/>
                  <a:gd name="T53" fmla="*/ 1304 h 1509"/>
                  <a:gd name="T54" fmla="*/ 1019 w 1559"/>
                  <a:gd name="T55" fmla="*/ 1321 h 1509"/>
                  <a:gd name="T56" fmla="*/ 1056 w 1559"/>
                  <a:gd name="T57" fmla="*/ 1398 h 1509"/>
                  <a:gd name="T58" fmla="*/ 1093 w 1559"/>
                  <a:gd name="T59" fmla="*/ 1483 h 1509"/>
                  <a:gd name="T60" fmla="*/ 1130 w 1559"/>
                  <a:gd name="T61" fmla="*/ 1460 h 1509"/>
                  <a:gd name="T62" fmla="*/ 1166 w 1559"/>
                  <a:gd name="T63" fmla="*/ 1387 h 1509"/>
                  <a:gd name="T64" fmla="*/ 1203 w 1559"/>
                  <a:gd name="T65" fmla="*/ 1328 h 1509"/>
                  <a:gd name="T66" fmla="*/ 1241 w 1559"/>
                  <a:gd name="T67" fmla="*/ 1318 h 1509"/>
                  <a:gd name="T68" fmla="*/ 1277 w 1559"/>
                  <a:gd name="T69" fmla="*/ 1363 h 1509"/>
                  <a:gd name="T70" fmla="*/ 1314 w 1559"/>
                  <a:gd name="T71" fmla="*/ 1435 h 1509"/>
                  <a:gd name="T72" fmla="*/ 1351 w 1559"/>
                  <a:gd name="T73" fmla="*/ 1480 h 1509"/>
                  <a:gd name="T74" fmla="*/ 1387 w 1559"/>
                  <a:gd name="T75" fmla="*/ 1489 h 1509"/>
                  <a:gd name="T76" fmla="*/ 1425 w 1559"/>
                  <a:gd name="T77" fmla="*/ 1470 h 1509"/>
                  <a:gd name="T78" fmla="*/ 1462 w 1559"/>
                  <a:gd name="T79" fmla="*/ 1432 h 1509"/>
                  <a:gd name="T80" fmla="*/ 1498 w 1559"/>
                  <a:gd name="T81" fmla="*/ 1409 h 1509"/>
                  <a:gd name="T82" fmla="*/ 1535 w 1559"/>
                  <a:gd name="T83" fmla="*/ 1414 h 15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59"/>
                  <a:gd name="T127" fmla="*/ 0 h 1509"/>
                  <a:gd name="T128" fmla="*/ 1559 w 1559"/>
                  <a:gd name="T129" fmla="*/ 1509 h 15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59" h="1509">
                    <a:moveTo>
                      <a:pt x="0" y="1492"/>
                    </a:moveTo>
                    <a:lnTo>
                      <a:pt x="12" y="1489"/>
                    </a:lnTo>
                    <a:lnTo>
                      <a:pt x="24" y="1484"/>
                    </a:lnTo>
                    <a:lnTo>
                      <a:pt x="36" y="1480"/>
                    </a:lnTo>
                    <a:lnTo>
                      <a:pt x="49" y="1479"/>
                    </a:lnTo>
                    <a:lnTo>
                      <a:pt x="61" y="1484"/>
                    </a:lnTo>
                    <a:lnTo>
                      <a:pt x="73" y="1492"/>
                    </a:lnTo>
                    <a:lnTo>
                      <a:pt x="85" y="1504"/>
                    </a:lnTo>
                    <a:lnTo>
                      <a:pt x="98" y="1507"/>
                    </a:lnTo>
                    <a:lnTo>
                      <a:pt x="110" y="1494"/>
                    </a:lnTo>
                    <a:lnTo>
                      <a:pt x="123" y="1483"/>
                    </a:lnTo>
                    <a:lnTo>
                      <a:pt x="135" y="1474"/>
                    </a:lnTo>
                    <a:lnTo>
                      <a:pt x="147" y="1471"/>
                    </a:lnTo>
                    <a:lnTo>
                      <a:pt x="160" y="1474"/>
                    </a:lnTo>
                    <a:lnTo>
                      <a:pt x="172" y="1484"/>
                    </a:lnTo>
                    <a:lnTo>
                      <a:pt x="184" y="1498"/>
                    </a:lnTo>
                    <a:lnTo>
                      <a:pt x="196" y="1509"/>
                    </a:lnTo>
                    <a:lnTo>
                      <a:pt x="209" y="1494"/>
                    </a:lnTo>
                    <a:lnTo>
                      <a:pt x="221" y="1478"/>
                    </a:lnTo>
                    <a:lnTo>
                      <a:pt x="233" y="1469"/>
                    </a:lnTo>
                    <a:lnTo>
                      <a:pt x="245" y="1467"/>
                    </a:lnTo>
                    <a:lnTo>
                      <a:pt x="257" y="1475"/>
                    </a:lnTo>
                    <a:lnTo>
                      <a:pt x="270" y="1495"/>
                    </a:lnTo>
                    <a:lnTo>
                      <a:pt x="282" y="1503"/>
                    </a:lnTo>
                    <a:lnTo>
                      <a:pt x="294" y="1465"/>
                    </a:lnTo>
                    <a:lnTo>
                      <a:pt x="307" y="1422"/>
                    </a:lnTo>
                    <a:lnTo>
                      <a:pt x="319" y="1379"/>
                    </a:lnTo>
                    <a:lnTo>
                      <a:pt x="332" y="1340"/>
                    </a:lnTo>
                    <a:lnTo>
                      <a:pt x="344" y="1308"/>
                    </a:lnTo>
                    <a:lnTo>
                      <a:pt x="356" y="1291"/>
                    </a:lnTo>
                    <a:lnTo>
                      <a:pt x="368" y="1291"/>
                    </a:lnTo>
                    <a:lnTo>
                      <a:pt x="381" y="1309"/>
                    </a:lnTo>
                    <a:lnTo>
                      <a:pt x="393" y="1347"/>
                    </a:lnTo>
                    <a:lnTo>
                      <a:pt x="405" y="1399"/>
                    </a:lnTo>
                    <a:lnTo>
                      <a:pt x="417" y="1438"/>
                    </a:lnTo>
                    <a:lnTo>
                      <a:pt x="429" y="1399"/>
                    </a:lnTo>
                    <a:lnTo>
                      <a:pt x="442" y="1310"/>
                    </a:lnTo>
                    <a:lnTo>
                      <a:pt x="454" y="1210"/>
                    </a:lnTo>
                    <a:lnTo>
                      <a:pt x="466" y="1107"/>
                    </a:lnTo>
                    <a:lnTo>
                      <a:pt x="478" y="1010"/>
                    </a:lnTo>
                    <a:lnTo>
                      <a:pt x="492" y="924"/>
                    </a:lnTo>
                    <a:lnTo>
                      <a:pt x="504" y="852"/>
                    </a:lnTo>
                    <a:lnTo>
                      <a:pt x="516" y="799"/>
                    </a:lnTo>
                    <a:lnTo>
                      <a:pt x="528" y="769"/>
                    </a:lnTo>
                    <a:lnTo>
                      <a:pt x="540" y="762"/>
                    </a:lnTo>
                    <a:lnTo>
                      <a:pt x="553" y="783"/>
                    </a:lnTo>
                    <a:lnTo>
                      <a:pt x="565" y="835"/>
                    </a:lnTo>
                    <a:lnTo>
                      <a:pt x="577" y="917"/>
                    </a:lnTo>
                    <a:lnTo>
                      <a:pt x="589" y="1032"/>
                    </a:lnTo>
                    <a:lnTo>
                      <a:pt x="601" y="1175"/>
                    </a:lnTo>
                    <a:lnTo>
                      <a:pt x="614" y="1323"/>
                    </a:lnTo>
                    <a:lnTo>
                      <a:pt x="626" y="1344"/>
                    </a:lnTo>
                    <a:lnTo>
                      <a:pt x="638" y="1170"/>
                    </a:lnTo>
                    <a:lnTo>
                      <a:pt x="650" y="949"/>
                    </a:lnTo>
                    <a:lnTo>
                      <a:pt x="663" y="724"/>
                    </a:lnTo>
                    <a:lnTo>
                      <a:pt x="676" y="511"/>
                    </a:lnTo>
                    <a:lnTo>
                      <a:pt x="688" y="324"/>
                    </a:lnTo>
                    <a:lnTo>
                      <a:pt x="700" y="172"/>
                    </a:lnTo>
                    <a:lnTo>
                      <a:pt x="712" y="64"/>
                    </a:lnTo>
                    <a:lnTo>
                      <a:pt x="725" y="6"/>
                    </a:lnTo>
                    <a:lnTo>
                      <a:pt x="737" y="0"/>
                    </a:lnTo>
                    <a:lnTo>
                      <a:pt x="749" y="45"/>
                    </a:lnTo>
                    <a:lnTo>
                      <a:pt x="761" y="136"/>
                    </a:lnTo>
                    <a:lnTo>
                      <a:pt x="773" y="266"/>
                    </a:lnTo>
                    <a:lnTo>
                      <a:pt x="786" y="425"/>
                    </a:lnTo>
                    <a:lnTo>
                      <a:pt x="798" y="600"/>
                    </a:lnTo>
                    <a:lnTo>
                      <a:pt x="810" y="781"/>
                    </a:lnTo>
                    <a:lnTo>
                      <a:pt x="822" y="954"/>
                    </a:lnTo>
                    <a:lnTo>
                      <a:pt x="835" y="1109"/>
                    </a:lnTo>
                    <a:lnTo>
                      <a:pt x="848" y="1232"/>
                    </a:lnTo>
                    <a:lnTo>
                      <a:pt x="860" y="1310"/>
                    </a:lnTo>
                    <a:lnTo>
                      <a:pt x="872" y="1338"/>
                    </a:lnTo>
                    <a:lnTo>
                      <a:pt x="884" y="1335"/>
                    </a:lnTo>
                    <a:lnTo>
                      <a:pt x="897" y="1327"/>
                    </a:lnTo>
                    <a:lnTo>
                      <a:pt x="909" y="1325"/>
                    </a:lnTo>
                    <a:lnTo>
                      <a:pt x="921" y="1328"/>
                    </a:lnTo>
                    <a:lnTo>
                      <a:pt x="933" y="1331"/>
                    </a:lnTo>
                    <a:lnTo>
                      <a:pt x="946" y="1330"/>
                    </a:lnTo>
                    <a:lnTo>
                      <a:pt x="958" y="1323"/>
                    </a:lnTo>
                    <a:lnTo>
                      <a:pt x="970" y="1312"/>
                    </a:lnTo>
                    <a:lnTo>
                      <a:pt x="982" y="1304"/>
                    </a:lnTo>
                    <a:lnTo>
                      <a:pt x="994" y="1301"/>
                    </a:lnTo>
                    <a:lnTo>
                      <a:pt x="1007" y="1307"/>
                    </a:lnTo>
                    <a:lnTo>
                      <a:pt x="1019" y="1321"/>
                    </a:lnTo>
                    <a:lnTo>
                      <a:pt x="1032" y="1342"/>
                    </a:lnTo>
                    <a:lnTo>
                      <a:pt x="1044" y="1368"/>
                    </a:lnTo>
                    <a:lnTo>
                      <a:pt x="1056" y="1398"/>
                    </a:lnTo>
                    <a:lnTo>
                      <a:pt x="1069" y="1429"/>
                    </a:lnTo>
                    <a:lnTo>
                      <a:pt x="1081" y="1457"/>
                    </a:lnTo>
                    <a:lnTo>
                      <a:pt x="1093" y="1483"/>
                    </a:lnTo>
                    <a:lnTo>
                      <a:pt x="1105" y="1496"/>
                    </a:lnTo>
                    <a:lnTo>
                      <a:pt x="1118" y="1481"/>
                    </a:lnTo>
                    <a:lnTo>
                      <a:pt x="1130" y="1460"/>
                    </a:lnTo>
                    <a:lnTo>
                      <a:pt x="1142" y="1437"/>
                    </a:lnTo>
                    <a:lnTo>
                      <a:pt x="1154" y="1412"/>
                    </a:lnTo>
                    <a:lnTo>
                      <a:pt x="1166" y="1387"/>
                    </a:lnTo>
                    <a:lnTo>
                      <a:pt x="1179" y="1363"/>
                    </a:lnTo>
                    <a:lnTo>
                      <a:pt x="1191" y="1343"/>
                    </a:lnTo>
                    <a:lnTo>
                      <a:pt x="1203" y="1328"/>
                    </a:lnTo>
                    <a:lnTo>
                      <a:pt x="1216" y="1318"/>
                    </a:lnTo>
                    <a:lnTo>
                      <a:pt x="1229" y="1315"/>
                    </a:lnTo>
                    <a:lnTo>
                      <a:pt x="1241" y="1318"/>
                    </a:lnTo>
                    <a:lnTo>
                      <a:pt x="1253" y="1328"/>
                    </a:lnTo>
                    <a:lnTo>
                      <a:pt x="1265" y="1343"/>
                    </a:lnTo>
                    <a:lnTo>
                      <a:pt x="1277" y="1363"/>
                    </a:lnTo>
                    <a:lnTo>
                      <a:pt x="1290" y="1387"/>
                    </a:lnTo>
                    <a:lnTo>
                      <a:pt x="1302" y="1411"/>
                    </a:lnTo>
                    <a:lnTo>
                      <a:pt x="1314" y="1435"/>
                    </a:lnTo>
                    <a:lnTo>
                      <a:pt x="1326" y="1455"/>
                    </a:lnTo>
                    <a:lnTo>
                      <a:pt x="1338" y="1470"/>
                    </a:lnTo>
                    <a:lnTo>
                      <a:pt x="1351" y="1480"/>
                    </a:lnTo>
                    <a:lnTo>
                      <a:pt x="1363" y="1486"/>
                    </a:lnTo>
                    <a:lnTo>
                      <a:pt x="1375" y="1488"/>
                    </a:lnTo>
                    <a:lnTo>
                      <a:pt x="1387" y="1489"/>
                    </a:lnTo>
                    <a:lnTo>
                      <a:pt x="1401" y="1487"/>
                    </a:lnTo>
                    <a:lnTo>
                      <a:pt x="1413" y="1480"/>
                    </a:lnTo>
                    <a:lnTo>
                      <a:pt x="1425" y="1470"/>
                    </a:lnTo>
                    <a:lnTo>
                      <a:pt x="1437" y="1457"/>
                    </a:lnTo>
                    <a:lnTo>
                      <a:pt x="1449" y="1444"/>
                    </a:lnTo>
                    <a:lnTo>
                      <a:pt x="1462" y="1432"/>
                    </a:lnTo>
                    <a:lnTo>
                      <a:pt x="1474" y="1421"/>
                    </a:lnTo>
                    <a:lnTo>
                      <a:pt x="1486" y="1413"/>
                    </a:lnTo>
                    <a:lnTo>
                      <a:pt x="1498" y="1409"/>
                    </a:lnTo>
                    <a:lnTo>
                      <a:pt x="1510" y="1408"/>
                    </a:lnTo>
                    <a:lnTo>
                      <a:pt x="1523" y="1410"/>
                    </a:lnTo>
                    <a:lnTo>
                      <a:pt x="1535" y="1414"/>
                    </a:lnTo>
                    <a:lnTo>
                      <a:pt x="1547" y="1420"/>
                    </a:lnTo>
                    <a:lnTo>
                      <a:pt x="1559" y="1428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22"/>
              <p:cNvSpPr>
                <a:spLocks/>
              </p:cNvSpPr>
              <p:nvPr/>
            </p:nvSpPr>
            <p:spPr bwMode="auto">
              <a:xfrm>
                <a:off x="4641" y="1851"/>
                <a:ext cx="843" cy="106"/>
              </a:xfrm>
              <a:custGeom>
                <a:avLst/>
                <a:gdLst>
                  <a:gd name="T0" fmla="*/ 14 w 843"/>
                  <a:gd name="T1" fmla="*/ 34 h 106"/>
                  <a:gd name="T2" fmla="*/ 38 w 843"/>
                  <a:gd name="T3" fmla="*/ 42 h 106"/>
                  <a:gd name="T4" fmla="*/ 62 w 843"/>
                  <a:gd name="T5" fmla="*/ 40 h 106"/>
                  <a:gd name="T6" fmla="*/ 87 w 843"/>
                  <a:gd name="T7" fmla="*/ 34 h 106"/>
                  <a:gd name="T8" fmla="*/ 111 w 843"/>
                  <a:gd name="T9" fmla="*/ 29 h 106"/>
                  <a:gd name="T10" fmla="*/ 136 w 843"/>
                  <a:gd name="T11" fmla="*/ 30 h 106"/>
                  <a:gd name="T12" fmla="*/ 160 w 843"/>
                  <a:gd name="T13" fmla="*/ 38 h 106"/>
                  <a:gd name="T14" fmla="*/ 185 w 843"/>
                  <a:gd name="T15" fmla="*/ 55 h 106"/>
                  <a:gd name="T16" fmla="*/ 210 w 843"/>
                  <a:gd name="T17" fmla="*/ 82 h 106"/>
                  <a:gd name="T18" fmla="*/ 234 w 843"/>
                  <a:gd name="T19" fmla="*/ 106 h 106"/>
                  <a:gd name="T20" fmla="*/ 259 w 843"/>
                  <a:gd name="T21" fmla="*/ 72 h 106"/>
                  <a:gd name="T22" fmla="*/ 283 w 843"/>
                  <a:gd name="T23" fmla="*/ 38 h 106"/>
                  <a:gd name="T24" fmla="*/ 308 w 843"/>
                  <a:gd name="T25" fmla="*/ 12 h 106"/>
                  <a:gd name="T26" fmla="*/ 332 w 843"/>
                  <a:gd name="T27" fmla="*/ 0 h 106"/>
                  <a:gd name="T28" fmla="*/ 357 w 843"/>
                  <a:gd name="T29" fmla="*/ 3 h 106"/>
                  <a:gd name="T30" fmla="*/ 382 w 843"/>
                  <a:gd name="T31" fmla="*/ 16 h 106"/>
                  <a:gd name="T32" fmla="*/ 407 w 843"/>
                  <a:gd name="T33" fmla="*/ 28 h 106"/>
                  <a:gd name="T34" fmla="*/ 431 w 843"/>
                  <a:gd name="T35" fmla="*/ 29 h 106"/>
                  <a:gd name="T36" fmla="*/ 455 w 843"/>
                  <a:gd name="T37" fmla="*/ 22 h 106"/>
                  <a:gd name="T38" fmla="*/ 480 w 843"/>
                  <a:gd name="T39" fmla="*/ 21 h 106"/>
                  <a:gd name="T40" fmla="*/ 504 w 843"/>
                  <a:gd name="T41" fmla="*/ 32 h 106"/>
                  <a:gd name="T42" fmla="*/ 529 w 843"/>
                  <a:gd name="T43" fmla="*/ 51 h 106"/>
                  <a:gd name="T44" fmla="*/ 553 w 843"/>
                  <a:gd name="T45" fmla="*/ 73 h 106"/>
                  <a:gd name="T46" fmla="*/ 579 w 843"/>
                  <a:gd name="T47" fmla="*/ 87 h 106"/>
                  <a:gd name="T48" fmla="*/ 603 w 843"/>
                  <a:gd name="T49" fmla="*/ 75 h 106"/>
                  <a:gd name="T50" fmla="*/ 627 w 843"/>
                  <a:gd name="T51" fmla="*/ 55 h 106"/>
                  <a:gd name="T52" fmla="*/ 652 w 843"/>
                  <a:gd name="T53" fmla="*/ 34 h 106"/>
                  <a:gd name="T54" fmla="*/ 676 w 843"/>
                  <a:gd name="T55" fmla="*/ 15 h 106"/>
                  <a:gd name="T56" fmla="*/ 701 w 843"/>
                  <a:gd name="T57" fmla="*/ 5 h 106"/>
                  <a:gd name="T58" fmla="*/ 725 w 843"/>
                  <a:gd name="T59" fmla="*/ 4 h 106"/>
                  <a:gd name="T60" fmla="*/ 751 w 843"/>
                  <a:gd name="T61" fmla="*/ 15 h 106"/>
                  <a:gd name="T62" fmla="*/ 775 w 843"/>
                  <a:gd name="T63" fmla="*/ 34 h 106"/>
                  <a:gd name="T64" fmla="*/ 799 w 843"/>
                  <a:gd name="T65" fmla="*/ 57 h 106"/>
                  <a:gd name="T66" fmla="*/ 824 w 843"/>
                  <a:gd name="T67" fmla="*/ 78 h 106"/>
                  <a:gd name="T68" fmla="*/ 843 w 843"/>
                  <a:gd name="T69" fmla="*/ 85 h 10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3"/>
                  <a:gd name="T106" fmla="*/ 0 h 106"/>
                  <a:gd name="T107" fmla="*/ 843 w 843"/>
                  <a:gd name="T108" fmla="*/ 106 h 10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3" h="106">
                    <a:moveTo>
                      <a:pt x="0" y="27"/>
                    </a:moveTo>
                    <a:lnTo>
                      <a:pt x="14" y="34"/>
                    </a:lnTo>
                    <a:lnTo>
                      <a:pt x="26" y="39"/>
                    </a:lnTo>
                    <a:lnTo>
                      <a:pt x="38" y="42"/>
                    </a:lnTo>
                    <a:lnTo>
                      <a:pt x="50" y="42"/>
                    </a:lnTo>
                    <a:lnTo>
                      <a:pt x="62" y="40"/>
                    </a:lnTo>
                    <a:lnTo>
                      <a:pt x="75" y="37"/>
                    </a:lnTo>
                    <a:lnTo>
                      <a:pt x="87" y="34"/>
                    </a:lnTo>
                    <a:lnTo>
                      <a:pt x="99" y="31"/>
                    </a:lnTo>
                    <a:lnTo>
                      <a:pt x="111" y="29"/>
                    </a:lnTo>
                    <a:lnTo>
                      <a:pt x="124" y="29"/>
                    </a:lnTo>
                    <a:lnTo>
                      <a:pt x="136" y="30"/>
                    </a:lnTo>
                    <a:lnTo>
                      <a:pt x="148" y="33"/>
                    </a:lnTo>
                    <a:lnTo>
                      <a:pt x="160" y="38"/>
                    </a:lnTo>
                    <a:lnTo>
                      <a:pt x="172" y="46"/>
                    </a:lnTo>
                    <a:lnTo>
                      <a:pt x="185" y="55"/>
                    </a:lnTo>
                    <a:lnTo>
                      <a:pt x="198" y="67"/>
                    </a:lnTo>
                    <a:lnTo>
                      <a:pt x="210" y="82"/>
                    </a:lnTo>
                    <a:lnTo>
                      <a:pt x="222" y="97"/>
                    </a:lnTo>
                    <a:lnTo>
                      <a:pt x="234" y="106"/>
                    </a:lnTo>
                    <a:lnTo>
                      <a:pt x="247" y="91"/>
                    </a:lnTo>
                    <a:lnTo>
                      <a:pt x="259" y="72"/>
                    </a:lnTo>
                    <a:lnTo>
                      <a:pt x="271" y="54"/>
                    </a:lnTo>
                    <a:lnTo>
                      <a:pt x="283" y="38"/>
                    </a:lnTo>
                    <a:lnTo>
                      <a:pt x="296" y="23"/>
                    </a:lnTo>
                    <a:lnTo>
                      <a:pt x="308" y="12"/>
                    </a:lnTo>
                    <a:lnTo>
                      <a:pt x="320" y="4"/>
                    </a:lnTo>
                    <a:lnTo>
                      <a:pt x="332" y="0"/>
                    </a:lnTo>
                    <a:lnTo>
                      <a:pt x="344" y="0"/>
                    </a:lnTo>
                    <a:lnTo>
                      <a:pt x="357" y="3"/>
                    </a:lnTo>
                    <a:lnTo>
                      <a:pt x="369" y="9"/>
                    </a:lnTo>
                    <a:lnTo>
                      <a:pt x="382" y="16"/>
                    </a:lnTo>
                    <a:lnTo>
                      <a:pt x="394" y="23"/>
                    </a:lnTo>
                    <a:lnTo>
                      <a:pt x="407" y="28"/>
                    </a:lnTo>
                    <a:lnTo>
                      <a:pt x="419" y="30"/>
                    </a:lnTo>
                    <a:lnTo>
                      <a:pt x="431" y="29"/>
                    </a:lnTo>
                    <a:lnTo>
                      <a:pt x="443" y="26"/>
                    </a:lnTo>
                    <a:lnTo>
                      <a:pt x="455" y="22"/>
                    </a:lnTo>
                    <a:lnTo>
                      <a:pt x="468" y="20"/>
                    </a:lnTo>
                    <a:lnTo>
                      <a:pt x="480" y="21"/>
                    </a:lnTo>
                    <a:lnTo>
                      <a:pt x="492" y="24"/>
                    </a:lnTo>
                    <a:lnTo>
                      <a:pt x="504" y="32"/>
                    </a:lnTo>
                    <a:lnTo>
                      <a:pt x="516" y="40"/>
                    </a:lnTo>
                    <a:lnTo>
                      <a:pt x="529" y="51"/>
                    </a:lnTo>
                    <a:lnTo>
                      <a:pt x="541" y="62"/>
                    </a:lnTo>
                    <a:lnTo>
                      <a:pt x="553" y="73"/>
                    </a:lnTo>
                    <a:lnTo>
                      <a:pt x="566" y="83"/>
                    </a:lnTo>
                    <a:lnTo>
                      <a:pt x="579" y="87"/>
                    </a:lnTo>
                    <a:lnTo>
                      <a:pt x="591" y="84"/>
                    </a:lnTo>
                    <a:lnTo>
                      <a:pt x="603" y="75"/>
                    </a:lnTo>
                    <a:lnTo>
                      <a:pt x="615" y="65"/>
                    </a:lnTo>
                    <a:lnTo>
                      <a:pt x="627" y="55"/>
                    </a:lnTo>
                    <a:lnTo>
                      <a:pt x="640" y="44"/>
                    </a:lnTo>
                    <a:lnTo>
                      <a:pt x="652" y="34"/>
                    </a:lnTo>
                    <a:lnTo>
                      <a:pt x="664" y="23"/>
                    </a:lnTo>
                    <a:lnTo>
                      <a:pt x="676" y="15"/>
                    </a:lnTo>
                    <a:lnTo>
                      <a:pt x="688" y="9"/>
                    </a:lnTo>
                    <a:lnTo>
                      <a:pt x="701" y="5"/>
                    </a:lnTo>
                    <a:lnTo>
                      <a:pt x="713" y="3"/>
                    </a:lnTo>
                    <a:lnTo>
                      <a:pt x="725" y="4"/>
                    </a:lnTo>
                    <a:lnTo>
                      <a:pt x="738" y="8"/>
                    </a:lnTo>
                    <a:lnTo>
                      <a:pt x="751" y="15"/>
                    </a:lnTo>
                    <a:lnTo>
                      <a:pt x="763" y="23"/>
                    </a:lnTo>
                    <a:lnTo>
                      <a:pt x="775" y="34"/>
                    </a:lnTo>
                    <a:lnTo>
                      <a:pt x="787" y="46"/>
                    </a:lnTo>
                    <a:lnTo>
                      <a:pt x="799" y="57"/>
                    </a:lnTo>
                    <a:lnTo>
                      <a:pt x="812" y="68"/>
                    </a:lnTo>
                    <a:lnTo>
                      <a:pt x="824" y="78"/>
                    </a:lnTo>
                    <a:lnTo>
                      <a:pt x="836" y="85"/>
                    </a:lnTo>
                    <a:lnTo>
                      <a:pt x="843" y="85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" name="Group 123"/>
            <p:cNvGrpSpPr>
              <a:grpSpLocks/>
            </p:cNvGrpSpPr>
            <p:nvPr/>
          </p:nvGrpSpPr>
          <p:grpSpPr bwMode="auto">
            <a:xfrm>
              <a:off x="3082" y="429"/>
              <a:ext cx="2402" cy="1534"/>
              <a:chOff x="3082" y="429"/>
              <a:chExt cx="2402" cy="1534"/>
            </a:xfrm>
          </p:grpSpPr>
          <p:sp>
            <p:nvSpPr>
              <p:cNvPr id="203" name="Freeform 124"/>
              <p:cNvSpPr>
                <a:spLocks/>
              </p:cNvSpPr>
              <p:nvPr/>
            </p:nvSpPr>
            <p:spPr bwMode="auto">
              <a:xfrm>
                <a:off x="3082" y="429"/>
                <a:ext cx="1559" cy="1532"/>
              </a:xfrm>
              <a:custGeom>
                <a:avLst/>
                <a:gdLst>
                  <a:gd name="T0" fmla="*/ 24 w 1559"/>
                  <a:gd name="T1" fmla="*/ 1507 h 1532"/>
                  <a:gd name="T2" fmla="*/ 61 w 1559"/>
                  <a:gd name="T3" fmla="*/ 1515 h 1532"/>
                  <a:gd name="T4" fmla="*/ 98 w 1559"/>
                  <a:gd name="T5" fmla="*/ 1508 h 1532"/>
                  <a:gd name="T6" fmla="*/ 135 w 1559"/>
                  <a:gd name="T7" fmla="*/ 1518 h 1532"/>
                  <a:gd name="T8" fmla="*/ 172 w 1559"/>
                  <a:gd name="T9" fmla="*/ 1508 h 1532"/>
                  <a:gd name="T10" fmla="*/ 209 w 1559"/>
                  <a:gd name="T11" fmla="*/ 1471 h 1532"/>
                  <a:gd name="T12" fmla="*/ 245 w 1559"/>
                  <a:gd name="T13" fmla="*/ 1452 h 1532"/>
                  <a:gd name="T14" fmla="*/ 282 w 1559"/>
                  <a:gd name="T15" fmla="*/ 1412 h 1532"/>
                  <a:gd name="T16" fmla="*/ 319 w 1559"/>
                  <a:gd name="T17" fmla="*/ 1358 h 1532"/>
                  <a:gd name="T18" fmla="*/ 356 w 1559"/>
                  <a:gd name="T19" fmla="*/ 1332 h 1532"/>
                  <a:gd name="T20" fmla="*/ 393 w 1559"/>
                  <a:gd name="T21" fmla="*/ 1259 h 1532"/>
                  <a:gd name="T22" fmla="*/ 429 w 1559"/>
                  <a:gd name="T23" fmla="*/ 1136 h 1532"/>
                  <a:gd name="T24" fmla="*/ 466 w 1559"/>
                  <a:gd name="T25" fmla="*/ 1059 h 1532"/>
                  <a:gd name="T26" fmla="*/ 504 w 1559"/>
                  <a:gd name="T27" fmla="*/ 963 h 1532"/>
                  <a:gd name="T28" fmla="*/ 540 w 1559"/>
                  <a:gd name="T29" fmla="*/ 823 h 1532"/>
                  <a:gd name="T30" fmla="*/ 577 w 1559"/>
                  <a:gd name="T31" fmla="*/ 894 h 1532"/>
                  <a:gd name="T32" fmla="*/ 614 w 1559"/>
                  <a:gd name="T33" fmla="*/ 1357 h 1532"/>
                  <a:gd name="T34" fmla="*/ 650 w 1559"/>
                  <a:gd name="T35" fmla="*/ 946 h 1532"/>
                  <a:gd name="T36" fmla="*/ 688 w 1559"/>
                  <a:gd name="T37" fmla="*/ 260 h 1532"/>
                  <a:gd name="T38" fmla="*/ 725 w 1559"/>
                  <a:gd name="T39" fmla="*/ 0 h 1532"/>
                  <a:gd name="T40" fmla="*/ 761 w 1559"/>
                  <a:gd name="T41" fmla="*/ 257 h 1532"/>
                  <a:gd name="T42" fmla="*/ 798 w 1559"/>
                  <a:gd name="T43" fmla="*/ 799 h 1532"/>
                  <a:gd name="T44" fmla="*/ 835 w 1559"/>
                  <a:gd name="T45" fmla="*/ 1194 h 1532"/>
                  <a:gd name="T46" fmla="*/ 872 w 1559"/>
                  <a:gd name="T47" fmla="*/ 1263 h 1532"/>
                  <a:gd name="T48" fmla="*/ 909 w 1559"/>
                  <a:gd name="T49" fmla="*/ 1393 h 1532"/>
                  <a:gd name="T50" fmla="*/ 946 w 1559"/>
                  <a:gd name="T51" fmla="*/ 1456 h 1532"/>
                  <a:gd name="T52" fmla="*/ 982 w 1559"/>
                  <a:gd name="T53" fmla="*/ 1388 h 1532"/>
                  <a:gd name="T54" fmla="*/ 1019 w 1559"/>
                  <a:gd name="T55" fmla="*/ 1459 h 1532"/>
                  <a:gd name="T56" fmla="*/ 1056 w 1559"/>
                  <a:gd name="T57" fmla="*/ 1487 h 1532"/>
                  <a:gd name="T58" fmla="*/ 1093 w 1559"/>
                  <a:gd name="T59" fmla="*/ 1440 h 1532"/>
                  <a:gd name="T60" fmla="*/ 1130 w 1559"/>
                  <a:gd name="T61" fmla="*/ 1494 h 1532"/>
                  <a:gd name="T62" fmla="*/ 1166 w 1559"/>
                  <a:gd name="T63" fmla="*/ 1427 h 1532"/>
                  <a:gd name="T64" fmla="*/ 1203 w 1559"/>
                  <a:gd name="T65" fmla="*/ 1344 h 1532"/>
                  <a:gd name="T66" fmla="*/ 1241 w 1559"/>
                  <a:gd name="T67" fmla="*/ 1334 h 1532"/>
                  <a:gd name="T68" fmla="*/ 1277 w 1559"/>
                  <a:gd name="T69" fmla="*/ 1380 h 1532"/>
                  <a:gd name="T70" fmla="*/ 1314 w 1559"/>
                  <a:gd name="T71" fmla="*/ 1438 h 1532"/>
                  <a:gd name="T72" fmla="*/ 1351 w 1559"/>
                  <a:gd name="T73" fmla="*/ 1485 h 1532"/>
                  <a:gd name="T74" fmla="*/ 1387 w 1559"/>
                  <a:gd name="T75" fmla="*/ 1518 h 1532"/>
                  <a:gd name="T76" fmla="*/ 1425 w 1559"/>
                  <a:gd name="T77" fmla="*/ 1527 h 1532"/>
                  <a:gd name="T78" fmla="*/ 1462 w 1559"/>
                  <a:gd name="T79" fmla="*/ 1528 h 1532"/>
                  <a:gd name="T80" fmla="*/ 1498 w 1559"/>
                  <a:gd name="T81" fmla="*/ 1527 h 1532"/>
                  <a:gd name="T82" fmla="*/ 1535 w 1559"/>
                  <a:gd name="T83" fmla="*/ 1528 h 15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59"/>
                  <a:gd name="T127" fmla="*/ 0 h 1532"/>
                  <a:gd name="T128" fmla="*/ 1559 w 1559"/>
                  <a:gd name="T129" fmla="*/ 1532 h 153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59" h="1532">
                    <a:moveTo>
                      <a:pt x="0" y="1504"/>
                    </a:moveTo>
                    <a:lnTo>
                      <a:pt x="12" y="1505"/>
                    </a:lnTo>
                    <a:lnTo>
                      <a:pt x="24" y="1507"/>
                    </a:lnTo>
                    <a:lnTo>
                      <a:pt x="36" y="1511"/>
                    </a:lnTo>
                    <a:lnTo>
                      <a:pt x="49" y="1514"/>
                    </a:lnTo>
                    <a:lnTo>
                      <a:pt x="61" y="1515"/>
                    </a:lnTo>
                    <a:lnTo>
                      <a:pt x="73" y="1513"/>
                    </a:lnTo>
                    <a:lnTo>
                      <a:pt x="85" y="1510"/>
                    </a:lnTo>
                    <a:lnTo>
                      <a:pt x="98" y="1508"/>
                    </a:lnTo>
                    <a:lnTo>
                      <a:pt x="110" y="1508"/>
                    </a:lnTo>
                    <a:lnTo>
                      <a:pt x="123" y="1512"/>
                    </a:lnTo>
                    <a:lnTo>
                      <a:pt x="135" y="1518"/>
                    </a:lnTo>
                    <a:lnTo>
                      <a:pt x="147" y="1524"/>
                    </a:lnTo>
                    <a:lnTo>
                      <a:pt x="160" y="1520"/>
                    </a:lnTo>
                    <a:lnTo>
                      <a:pt x="172" y="1508"/>
                    </a:lnTo>
                    <a:lnTo>
                      <a:pt x="184" y="1493"/>
                    </a:lnTo>
                    <a:lnTo>
                      <a:pt x="196" y="1481"/>
                    </a:lnTo>
                    <a:lnTo>
                      <a:pt x="209" y="1471"/>
                    </a:lnTo>
                    <a:lnTo>
                      <a:pt x="221" y="1463"/>
                    </a:lnTo>
                    <a:lnTo>
                      <a:pt x="233" y="1458"/>
                    </a:lnTo>
                    <a:lnTo>
                      <a:pt x="245" y="1452"/>
                    </a:lnTo>
                    <a:lnTo>
                      <a:pt x="257" y="1442"/>
                    </a:lnTo>
                    <a:lnTo>
                      <a:pt x="270" y="1429"/>
                    </a:lnTo>
                    <a:lnTo>
                      <a:pt x="282" y="1412"/>
                    </a:lnTo>
                    <a:lnTo>
                      <a:pt x="294" y="1392"/>
                    </a:lnTo>
                    <a:lnTo>
                      <a:pt x="307" y="1373"/>
                    </a:lnTo>
                    <a:lnTo>
                      <a:pt x="319" y="1358"/>
                    </a:lnTo>
                    <a:lnTo>
                      <a:pt x="332" y="1348"/>
                    </a:lnTo>
                    <a:lnTo>
                      <a:pt x="344" y="1341"/>
                    </a:lnTo>
                    <a:lnTo>
                      <a:pt x="356" y="1332"/>
                    </a:lnTo>
                    <a:lnTo>
                      <a:pt x="368" y="1318"/>
                    </a:lnTo>
                    <a:lnTo>
                      <a:pt x="381" y="1294"/>
                    </a:lnTo>
                    <a:lnTo>
                      <a:pt x="393" y="1259"/>
                    </a:lnTo>
                    <a:lnTo>
                      <a:pt x="405" y="1217"/>
                    </a:lnTo>
                    <a:lnTo>
                      <a:pt x="417" y="1175"/>
                    </a:lnTo>
                    <a:lnTo>
                      <a:pt x="429" y="1136"/>
                    </a:lnTo>
                    <a:lnTo>
                      <a:pt x="442" y="1104"/>
                    </a:lnTo>
                    <a:lnTo>
                      <a:pt x="454" y="1079"/>
                    </a:lnTo>
                    <a:lnTo>
                      <a:pt x="466" y="1059"/>
                    </a:lnTo>
                    <a:lnTo>
                      <a:pt x="478" y="1036"/>
                    </a:lnTo>
                    <a:lnTo>
                      <a:pt x="492" y="1005"/>
                    </a:lnTo>
                    <a:lnTo>
                      <a:pt x="504" y="963"/>
                    </a:lnTo>
                    <a:lnTo>
                      <a:pt x="516" y="912"/>
                    </a:lnTo>
                    <a:lnTo>
                      <a:pt x="528" y="862"/>
                    </a:lnTo>
                    <a:lnTo>
                      <a:pt x="540" y="823"/>
                    </a:lnTo>
                    <a:lnTo>
                      <a:pt x="553" y="809"/>
                    </a:lnTo>
                    <a:lnTo>
                      <a:pt x="565" y="830"/>
                    </a:lnTo>
                    <a:lnTo>
                      <a:pt x="577" y="894"/>
                    </a:lnTo>
                    <a:lnTo>
                      <a:pt x="589" y="1004"/>
                    </a:lnTo>
                    <a:lnTo>
                      <a:pt x="601" y="1160"/>
                    </a:lnTo>
                    <a:lnTo>
                      <a:pt x="614" y="1357"/>
                    </a:lnTo>
                    <a:lnTo>
                      <a:pt x="626" y="1452"/>
                    </a:lnTo>
                    <a:lnTo>
                      <a:pt x="638" y="1208"/>
                    </a:lnTo>
                    <a:lnTo>
                      <a:pt x="650" y="946"/>
                    </a:lnTo>
                    <a:lnTo>
                      <a:pt x="663" y="689"/>
                    </a:lnTo>
                    <a:lnTo>
                      <a:pt x="676" y="456"/>
                    </a:lnTo>
                    <a:lnTo>
                      <a:pt x="688" y="260"/>
                    </a:lnTo>
                    <a:lnTo>
                      <a:pt x="700" y="115"/>
                    </a:lnTo>
                    <a:lnTo>
                      <a:pt x="712" y="26"/>
                    </a:lnTo>
                    <a:lnTo>
                      <a:pt x="725" y="0"/>
                    </a:lnTo>
                    <a:lnTo>
                      <a:pt x="737" y="33"/>
                    </a:lnTo>
                    <a:lnTo>
                      <a:pt x="749" y="122"/>
                    </a:lnTo>
                    <a:lnTo>
                      <a:pt x="761" y="257"/>
                    </a:lnTo>
                    <a:lnTo>
                      <a:pt x="773" y="425"/>
                    </a:lnTo>
                    <a:lnTo>
                      <a:pt x="786" y="612"/>
                    </a:lnTo>
                    <a:lnTo>
                      <a:pt x="798" y="799"/>
                    </a:lnTo>
                    <a:lnTo>
                      <a:pt x="810" y="970"/>
                    </a:lnTo>
                    <a:lnTo>
                      <a:pt x="822" y="1106"/>
                    </a:lnTo>
                    <a:lnTo>
                      <a:pt x="835" y="1194"/>
                    </a:lnTo>
                    <a:lnTo>
                      <a:pt x="848" y="1234"/>
                    </a:lnTo>
                    <a:lnTo>
                      <a:pt x="860" y="1248"/>
                    </a:lnTo>
                    <a:lnTo>
                      <a:pt x="872" y="1263"/>
                    </a:lnTo>
                    <a:lnTo>
                      <a:pt x="884" y="1292"/>
                    </a:lnTo>
                    <a:lnTo>
                      <a:pt x="897" y="1337"/>
                    </a:lnTo>
                    <a:lnTo>
                      <a:pt x="909" y="1393"/>
                    </a:lnTo>
                    <a:lnTo>
                      <a:pt x="921" y="1451"/>
                    </a:lnTo>
                    <a:lnTo>
                      <a:pt x="933" y="1482"/>
                    </a:lnTo>
                    <a:lnTo>
                      <a:pt x="946" y="1456"/>
                    </a:lnTo>
                    <a:lnTo>
                      <a:pt x="958" y="1419"/>
                    </a:lnTo>
                    <a:lnTo>
                      <a:pt x="970" y="1396"/>
                    </a:lnTo>
                    <a:lnTo>
                      <a:pt x="982" y="1388"/>
                    </a:lnTo>
                    <a:lnTo>
                      <a:pt x="994" y="1398"/>
                    </a:lnTo>
                    <a:lnTo>
                      <a:pt x="1007" y="1423"/>
                    </a:lnTo>
                    <a:lnTo>
                      <a:pt x="1019" y="1459"/>
                    </a:lnTo>
                    <a:lnTo>
                      <a:pt x="1032" y="1498"/>
                    </a:lnTo>
                    <a:lnTo>
                      <a:pt x="1044" y="1519"/>
                    </a:lnTo>
                    <a:lnTo>
                      <a:pt x="1056" y="1487"/>
                    </a:lnTo>
                    <a:lnTo>
                      <a:pt x="1069" y="1460"/>
                    </a:lnTo>
                    <a:lnTo>
                      <a:pt x="1081" y="1443"/>
                    </a:lnTo>
                    <a:lnTo>
                      <a:pt x="1093" y="1440"/>
                    </a:lnTo>
                    <a:lnTo>
                      <a:pt x="1105" y="1451"/>
                    </a:lnTo>
                    <a:lnTo>
                      <a:pt x="1118" y="1471"/>
                    </a:lnTo>
                    <a:lnTo>
                      <a:pt x="1130" y="1494"/>
                    </a:lnTo>
                    <a:lnTo>
                      <a:pt x="1142" y="1494"/>
                    </a:lnTo>
                    <a:lnTo>
                      <a:pt x="1154" y="1465"/>
                    </a:lnTo>
                    <a:lnTo>
                      <a:pt x="1166" y="1427"/>
                    </a:lnTo>
                    <a:lnTo>
                      <a:pt x="1179" y="1393"/>
                    </a:lnTo>
                    <a:lnTo>
                      <a:pt x="1191" y="1364"/>
                    </a:lnTo>
                    <a:lnTo>
                      <a:pt x="1203" y="1344"/>
                    </a:lnTo>
                    <a:lnTo>
                      <a:pt x="1216" y="1331"/>
                    </a:lnTo>
                    <a:lnTo>
                      <a:pt x="1229" y="1329"/>
                    </a:lnTo>
                    <a:lnTo>
                      <a:pt x="1241" y="1334"/>
                    </a:lnTo>
                    <a:lnTo>
                      <a:pt x="1253" y="1346"/>
                    </a:lnTo>
                    <a:lnTo>
                      <a:pt x="1265" y="1362"/>
                    </a:lnTo>
                    <a:lnTo>
                      <a:pt x="1277" y="1380"/>
                    </a:lnTo>
                    <a:lnTo>
                      <a:pt x="1290" y="1400"/>
                    </a:lnTo>
                    <a:lnTo>
                      <a:pt x="1302" y="1420"/>
                    </a:lnTo>
                    <a:lnTo>
                      <a:pt x="1314" y="1438"/>
                    </a:lnTo>
                    <a:lnTo>
                      <a:pt x="1326" y="1456"/>
                    </a:lnTo>
                    <a:lnTo>
                      <a:pt x="1338" y="1471"/>
                    </a:lnTo>
                    <a:lnTo>
                      <a:pt x="1351" y="1485"/>
                    </a:lnTo>
                    <a:lnTo>
                      <a:pt x="1363" y="1498"/>
                    </a:lnTo>
                    <a:lnTo>
                      <a:pt x="1375" y="1509"/>
                    </a:lnTo>
                    <a:lnTo>
                      <a:pt x="1387" y="1518"/>
                    </a:lnTo>
                    <a:lnTo>
                      <a:pt x="1401" y="1524"/>
                    </a:lnTo>
                    <a:lnTo>
                      <a:pt x="1413" y="1527"/>
                    </a:lnTo>
                    <a:lnTo>
                      <a:pt x="1425" y="1527"/>
                    </a:lnTo>
                    <a:lnTo>
                      <a:pt x="1437" y="1527"/>
                    </a:lnTo>
                    <a:lnTo>
                      <a:pt x="1449" y="1527"/>
                    </a:lnTo>
                    <a:lnTo>
                      <a:pt x="1462" y="1528"/>
                    </a:lnTo>
                    <a:lnTo>
                      <a:pt x="1474" y="1528"/>
                    </a:lnTo>
                    <a:lnTo>
                      <a:pt x="1486" y="1528"/>
                    </a:lnTo>
                    <a:lnTo>
                      <a:pt x="1498" y="1527"/>
                    </a:lnTo>
                    <a:lnTo>
                      <a:pt x="1510" y="1527"/>
                    </a:lnTo>
                    <a:lnTo>
                      <a:pt x="1523" y="1527"/>
                    </a:lnTo>
                    <a:lnTo>
                      <a:pt x="1535" y="1528"/>
                    </a:lnTo>
                    <a:lnTo>
                      <a:pt x="1547" y="1530"/>
                    </a:lnTo>
                    <a:lnTo>
                      <a:pt x="1559" y="1532"/>
                    </a:lnTo>
                  </a:path>
                </a:pathLst>
              </a:custGeom>
              <a:noFill/>
              <a:ln w="1968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25"/>
              <p:cNvSpPr>
                <a:spLocks/>
              </p:cNvSpPr>
              <p:nvPr/>
            </p:nvSpPr>
            <p:spPr bwMode="auto">
              <a:xfrm>
                <a:off x="4641" y="1957"/>
                <a:ext cx="843" cy="6"/>
              </a:xfrm>
              <a:custGeom>
                <a:avLst/>
                <a:gdLst>
                  <a:gd name="T0" fmla="*/ 14 w 843"/>
                  <a:gd name="T1" fmla="*/ 6 h 6"/>
                  <a:gd name="T2" fmla="*/ 38 w 843"/>
                  <a:gd name="T3" fmla="*/ 2 h 6"/>
                  <a:gd name="T4" fmla="*/ 62 w 843"/>
                  <a:gd name="T5" fmla="*/ 1 h 6"/>
                  <a:gd name="T6" fmla="*/ 87 w 843"/>
                  <a:gd name="T7" fmla="*/ 2 h 6"/>
                  <a:gd name="T8" fmla="*/ 111 w 843"/>
                  <a:gd name="T9" fmla="*/ 3 h 6"/>
                  <a:gd name="T10" fmla="*/ 136 w 843"/>
                  <a:gd name="T11" fmla="*/ 1 h 6"/>
                  <a:gd name="T12" fmla="*/ 160 w 843"/>
                  <a:gd name="T13" fmla="*/ 1 h 6"/>
                  <a:gd name="T14" fmla="*/ 185 w 843"/>
                  <a:gd name="T15" fmla="*/ 2 h 6"/>
                  <a:gd name="T16" fmla="*/ 210 w 843"/>
                  <a:gd name="T17" fmla="*/ 2 h 6"/>
                  <a:gd name="T18" fmla="*/ 234 w 843"/>
                  <a:gd name="T19" fmla="*/ 0 h 6"/>
                  <a:gd name="T20" fmla="*/ 259 w 843"/>
                  <a:gd name="T21" fmla="*/ 0 h 6"/>
                  <a:gd name="T22" fmla="*/ 283 w 843"/>
                  <a:gd name="T23" fmla="*/ 2 h 6"/>
                  <a:gd name="T24" fmla="*/ 308 w 843"/>
                  <a:gd name="T25" fmla="*/ 3 h 6"/>
                  <a:gd name="T26" fmla="*/ 332 w 843"/>
                  <a:gd name="T27" fmla="*/ 3 h 6"/>
                  <a:gd name="T28" fmla="*/ 357 w 843"/>
                  <a:gd name="T29" fmla="*/ 4 h 6"/>
                  <a:gd name="T30" fmla="*/ 382 w 843"/>
                  <a:gd name="T31" fmla="*/ 5 h 6"/>
                  <a:gd name="T32" fmla="*/ 407 w 843"/>
                  <a:gd name="T33" fmla="*/ 5 h 6"/>
                  <a:gd name="T34" fmla="*/ 431 w 843"/>
                  <a:gd name="T35" fmla="*/ 3 h 6"/>
                  <a:gd name="T36" fmla="*/ 455 w 843"/>
                  <a:gd name="T37" fmla="*/ 3 h 6"/>
                  <a:gd name="T38" fmla="*/ 480 w 843"/>
                  <a:gd name="T39" fmla="*/ 4 h 6"/>
                  <a:gd name="T40" fmla="*/ 504 w 843"/>
                  <a:gd name="T41" fmla="*/ 5 h 6"/>
                  <a:gd name="T42" fmla="*/ 529 w 843"/>
                  <a:gd name="T43" fmla="*/ 5 h 6"/>
                  <a:gd name="T44" fmla="*/ 553 w 843"/>
                  <a:gd name="T45" fmla="*/ 4 h 6"/>
                  <a:gd name="T46" fmla="*/ 579 w 843"/>
                  <a:gd name="T47" fmla="*/ 4 h 6"/>
                  <a:gd name="T48" fmla="*/ 603 w 843"/>
                  <a:gd name="T49" fmla="*/ 4 h 6"/>
                  <a:gd name="T50" fmla="*/ 627 w 843"/>
                  <a:gd name="T51" fmla="*/ 6 h 6"/>
                  <a:gd name="T52" fmla="*/ 652 w 843"/>
                  <a:gd name="T53" fmla="*/ 6 h 6"/>
                  <a:gd name="T54" fmla="*/ 676 w 843"/>
                  <a:gd name="T55" fmla="*/ 5 h 6"/>
                  <a:gd name="T56" fmla="*/ 701 w 843"/>
                  <a:gd name="T57" fmla="*/ 5 h 6"/>
                  <a:gd name="T58" fmla="*/ 725 w 843"/>
                  <a:gd name="T59" fmla="*/ 5 h 6"/>
                  <a:gd name="T60" fmla="*/ 751 w 843"/>
                  <a:gd name="T61" fmla="*/ 5 h 6"/>
                  <a:gd name="T62" fmla="*/ 775 w 843"/>
                  <a:gd name="T63" fmla="*/ 5 h 6"/>
                  <a:gd name="T64" fmla="*/ 799 w 843"/>
                  <a:gd name="T65" fmla="*/ 6 h 6"/>
                  <a:gd name="T66" fmla="*/ 824 w 843"/>
                  <a:gd name="T67" fmla="*/ 6 h 6"/>
                  <a:gd name="T68" fmla="*/ 843 w 843"/>
                  <a:gd name="T69" fmla="*/ 6 h 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43"/>
                  <a:gd name="T106" fmla="*/ 0 h 6"/>
                  <a:gd name="T107" fmla="*/ 843 w 843"/>
                  <a:gd name="T108" fmla="*/ 6 h 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43" h="6">
                    <a:moveTo>
                      <a:pt x="0" y="4"/>
                    </a:moveTo>
                    <a:lnTo>
                      <a:pt x="14" y="6"/>
                    </a:lnTo>
                    <a:lnTo>
                      <a:pt x="26" y="4"/>
                    </a:lnTo>
                    <a:lnTo>
                      <a:pt x="38" y="2"/>
                    </a:lnTo>
                    <a:lnTo>
                      <a:pt x="50" y="2"/>
                    </a:lnTo>
                    <a:lnTo>
                      <a:pt x="62" y="1"/>
                    </a:lnTo>
                    <a:lnTo>
                      <a:pt x="75" y="2"/>
                    </a:lnTo>
                    <a:lnTo>
                      <a:pt x="87" y="2"/>
                    </a:lnTo>
                    <a:lnTo>
                      <a:pt x="99" y="3"/>
                    </a:lnTo>
                    <a:lnTo>
                      <a:pt x="111" y="3"/>
                    </a:lnTo>
                    <a:lnTo>
                      <a:pt x="124" y="2"/>
                    </a:lnTo>
                    <a:lnTo>
                      <a:pt x="136" y="1"/>
                    </a:lnTo>
                    <a:lnTo>
                      <a:pt x="148" y="1"/>
                    </a:lnTo>
                    <a:lnTo>
                      <a:pt x="160" y="1"/>
                    </a:lnTo>
                    <a:lnTo>
                      <a:pt x="172" y="2"/>
                    </a:lnTo>
                    <a:lnTo>
                      <a:pt x="185" y="2"/>
                    </a:lnTo>
                    <a:lnTo>
                      <a:pt x="198" y="2"/>
                    </a:lnTo>
                    <a:lnTo>
                      <a:pt x="210" y="2"/>
                    </a:lnTo>
                    <a:lnTo>
                      <a:pt x="222" y="1"/>
                    </a:lnTo>
                    <a:lnTo>
                      <a:pt x="234" y="0"/>
                    </a:lnTo>
                    <a:lnTo>
                      <a:pt x="247" y="0"/>
                    </a:lnTo>
                    <a:lnTo>
                      <a:pt x="259" y="0"/>
                    </a:lnTo>
                    <a:lnTo>
                      <a:pt x="271" y="1"/>
                    </a:lnTo>
                    <a:lnTo>
                      <a:pt x="283" y="2"/>
                    </a:lnTo>
                    <a:lnTo>
                      <a:pt x="296" y="2"/>
                    </a:lnTo>
                    <a:lnTo>
                      <a:pt x="308" y="3"/>
                    </a:lnTo>
                    <a:lnTo>
                      <a:pt x="320" y="3"/>
                    </a:lnTo>
                    <a:lnTo>
                      <a:pt x="332" y="3"/>
                    </a:lnTo>
                    <a:lnTo>
                      <a:pt x="344" y="4"/>
                    </a:lnTo>
                    <a:lnTo>
                      <a:pt x="357" y="4"/>
                    </a:lnTo>
                    <a:lnTo>
                      <a:pt x="369" y="4"/>
                    </a:lnTo>
                    <a:lnTo>
                      <a:pt x="382" y="5"/>
                    </a:lnTo>
                    <a:lnTo>
                      <a:pt x="394" y="5"/>
                    </a:lnTo>
                    <a:lnTo>
                      <a:pt x="407" y="5"/>
                    </a:lnTo>
                    <a:lnTo>
                      <a:pt x="419" y="4"/>
                    </a:lnTo>
                    <a:lnTo>
                      <a:pt x="431" y="3"/>
                    </a:lnTo>
                    <a:lnTo>
                      <a:pt x="443" y="3"/>
                    </a:lnTo>
                    <a:lnTo>
                      <a:pt x="455" y="3"/>
                    </a:lnTo>
                    <a:lnTo>
                      <a:pt x="468" y="3"/>
                    </a:lnTo>
                    <a:lnTo>
                      <a:pt x="480" y="4"/>
                    </a:lnTo>
                    <a:lnTo>
                      <a:pt x="492" y="4"/>
                    </a:lnTo>
                    <a:lnTo>
                      <a:pt x="504" y="5"/>
                    </a:lnTo>
                    <a:lnTo>
                      <a:pt x="516" y="6"/>
                    </a:lnTo>
                    <a:lnTo>
                      <a:pt x="529" y="5"/>
                    </a:lnTo>
                    <a:lnTo>
                      <a:pt x="541" y="4"/>
                    </a:lnTo>
                    <a:lnTo>
                      <a:pt x="553" y="4"/>
                    </a:lnTo>
                    <a:lnTo>
                      <a:pt x="566" y="4"/>
                    </a:lnTo>
                    <a:lnTo>
                      <a:pt x="579" y="4"/>
                    </a:lnTo>
                    <a:lnTo>
                      <a:pt x="591" y="4"/>
                    </a:lnTo>
                    <a:lnTo>
                      <a:pt x="603" y="4"/>
                    </a:lnTo>
                    <a:lnTo>
                      <a:pt x="615" y="5"/>
                    </a:lnTo>
                    <a:lnTo>
                      <a:pt x="627" y="6"/>
                    </a:lnTo>
                    <a:lnTo>
                      <a:pt x="640" y="6"/>
                    </a:lnTo>
                    <a:lnTo>
                      <a:pt x="652" y="6"/>
                    </a:lnTo>
                    <a:lnTo>
                      <a:pt x="664" y="5"/>
                    </a:lnTo>
                    <a:lnTo>
                      <a:pt x="676" y="5"/>
                    </a:lnTo>
                    <a:lnTo>
                      <a:pt x="688" y="5"/>
                    </a:lnTo>
                    <a:lnTo>
                      <a:pt x="701" y="5"/>
                    </a:lnTo>
                    <a:lnTo>
                      <a:pt x="713" y="5"/>
                    </a:lnTo>
                    <a:lnTo>
                      <a:pt x="725" y="5"/>
                    </a:lnTo>
                    <a:lnTo>
                      <a:pt x="738" y="5"/>
                    </a:lnTo>
                    <a:lnTo>
                      <a:pt x="751" y="5"/>
                    </a:lnTo>
                    <a:lnTo>
                      <a:pt x="763" y="5"/>
                    </a:lnTo>
                    <a:lnTo>
                      <a:pt x="775" y="5"/>
                    </a:lnTo>
                    <a:lnTo>
                      <a:pt x="787" y="6"/>
                    </a:lnTo>
                    <a:lnTo>
                      <a:pt x="799" y="6"/>
                    </a:lnTo>
                    <a:lnTo>
                      <a:pt x="812" y="6"/>
                    </a:lnTo>
                    <a:lnTo>
                      <a:pt x="824" y="6"/>
                    </a:lnTo>
                    <a:lnTo>
                      <a:pt x="836" y="6"/>
                    </a:lnTo>
                    <a:lnTo>
                      <a:pt x="843" y="6"/>
                    </a:lnTo>
                  </a:path>
                </a:pathLst>
              </a:custGeom>
              <a:noFill/>
              <a:ln w="19685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0" name="Text Box 126"/>
            <p:cNvSpPr txBox="1">
              <a:spLocks noChangeArrowheads="1"/>
            </p:cNvSpPr>
            <p:nvPr/>
          </p:nvSpPr>
          <p:spPr bwMode="auto">
            <a:xfrm>
              <a:off x="3014" y="193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191" name="Text Box 127"/>
            <p:cNvSpPr txBox="1">
              <a:spLocks noChangeArrowheads="1"/>
            </p:cNvSpPr>
            <p:nvPr/>
          </p:nvSpPr>
          <p:spPr bwMode="auto">
            <a:xfrm>
              <a:off x="3398" y="192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192" name="Text Box 128"/>
            <p:cNvSpPr txBox="1">
              <a:spLocks noChangeArrowheads="1"/>
            </p:cNvSpPr>
            <p:nvPr/>
          </p:nvSpPr>
          <p:spPr bwMode="auto">
            <a:xfrm>
              <a:off x="3802" y="191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2</a:t>
              </a:r>
            </a:p>
          </p:txBody>
        </p:sp>
        <p:sp>
          <p:nvSpPr>
            <p:cNvPr id="193" name="Text Box 129"/>
            <p:cNvSpPr txBox="1">
              <a:spLocks noChangeArrowheads="1"/>
            </p:cNvSpPr>
            <p:nvPr/>
          </p:nvSpPr>
          <p:spPr bwMode="auto">
            <a:xfrm>
              <a:off x="4202" y="192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3</a:t>
              </a:r>
            </a:p>
          </p:txBody>
        </p:sp>
        <p:sp>
          <p:nvSpPr>
            <p:cNvPr id="194" name="Text Box 130"/>
            <p:cNvSpPr txBox="1">
              <a:spLocks noChangeArrowheads="1"/>
            </p:cNvSpPr>
            <p:nvPr/>
          </p:nvSpPr>
          <p:spPr bwMode="auto">
            <a:xfrm>
              <a:off x="4598" y="192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4</a:t>
              </a:r>
            </a:p>
          </p:txBody>
        </p:sp>
        <p:sp>
          <p:nvSpPr>
            <p:cNvPr id="195" name="Text Box 131"/>
            <p:cNvSpPr txBox="1">
              <a:spLocks noChangeArrowheads="1"/>
            </p:cNvSpPr>
            <p:nvPr/>
          </p:nvSpPr>
          <p:spPr bwMode="auto">
            <a:xfrm>
              <a:off x="4998" y="1929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5</a:t>
              </a:r>
            </a:p>
          </p:txBody>
        </p:sp>
        <p:sp>
          <p:nvSpPr>
            <p:cNvPr id="196" name="Text Box 132"/>
            <p:cNvSpPr txBox="1">
              <a:spLocks noChangeArrowheads="1"/>
            </p:cNvSpPr>
            <p:nvPr/>
          </p:nvSpPr>
          <p:spPr bwMode="auto">
            <a:xfrm>
              <a:off x="5394" y="192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6</a:t>
              </a:r>
            </a:p>
          </p:txBody>
        </p:sp>
        <p:sp>
          <p:nvSpPr>
            <p:cNvPr id="197" name="Text Box 133"/>
            <p:cNvSpPr txBox="1">
              <a:spLocks noChangeArrowheads="1"/>
            </p:cNvSpPr>
            <p:nvPr/>
          </p:nvSpPr>
          <p:spPr bwMode="auto">
            <a:xfrm>
              <a:off x="4314" y="2021"/>
              <a:ext cx="3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R (</a:t>
              </a:r>
              <a:r>
                <a:rPr lang="en-US" sz="1200" b="1">
                  <a:cs typeface="Arial" charset="0"/>
                </a:rPr>
                <a:t>Ǻ</a:t>
              </a:r>
              <a:r>
                <a:rPr lang="en-US" sz="1200" b="1"/>
                <a:t>)</a:t>
              </a:r>
            </a:p>
          </p:txBody>
        </p:sp>
        <p:sp>
          <p:nvSpPr>
            <p:cNvPr id="198" name="Text Box 134"/>
            <p:cNvSpPr txBox="1">
              <a:spLocks noChangeArrowheads="1"/>
            </p:cNvSpPr>
            <p:nvPr/>
          </p:nvSpPr>
          <p:spPr bwMode="auto">
            <a:xfrm>
              <a:off x="2966" y="133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5</a:t>
              </a:r>
            </a:p>
          </p:txBody>
        </p:sp>
        <p:sp>
          <p:nvSpPr>
            <p:cNvPr id="199" name="Text Box 135"/>
            <p:cNvSpPr txBox="1">
              <a:spLocks noChangeArrowheads="1"/>
            </p:cNvSpPr>
            <p:nvPr/>
          </p:nvSpPr>
          <p:spPr bwMode="auto">
            <a:xfrm>
              <a:off x="2958" y="186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00" name="Text Box 136"/>
            <p:cNvSpPr txBox="1">
              <a:spLocks noChangeArrowheads="1"/>
            </p:cNvSpPr>
            <p:nvPr/>
          </p:nvSpPr>
          <p:spPr bwMode="auto">
            <a:xfrm>
              <a:off x="2906" y="809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</a:t>
              </a:r>
            </a:p>
          </p:txBody>
        </p:sp>
        <p:sp>
          <p:nvSpPr>
            <p:cNvPr id="201" name="Text Box 137"/>
            <p:cNvSpPr txBox="1">
              <a:spLocks noChangeArrowheads="1"/>
            </p:cNvSpPr>
            <p:nvPr/>
          </p:nvSpPr>
          <p:spPr bwMode="auto">
            <a:xfrm>
              <a:off x="2906" y="253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15</a:t>
              </a:r>
            </a:p>
          </p:txBody>
        </p:sp>
        <p:sp>
          <p:nvSpPr>
            <p:cNvPr id="202" name="Text Box 138"/>
            <p:cNvSpPr txBox="1">
              <a:spLocks noChangeArrowheads="1"/>
            </p:cNvSpPr>
            <p:nvPr/>
          </p:nvSpPr>
          <p:spPr bwMode="auto">
            <a:xfrm rot="-5400000">
              <a:off x="2638" y="1043"/>
              <a:ext cx="5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|</a:t>
              </a:r>
              <a:r>
                <a:rPr lang="en-US" sz="1200" b="1">
                  <a:latin typeface="Symbol" pitchFamily="18" charset="2"/>
                </a:rPr>
                <a:t>c</a:t>
              </a:r>
              <a:r>
                <a:rPr lang="en-US" sz="1200" b="1"/>
                <a:t>(R)| (</a:t>
              </a:r>
              <a:r>
                <a:rPr lang="en-US" sz="1200" b="1">
                  <a:cs typeface="Arial" charset="0"/>
                </a:rPr>
                <a:t>Ǻ</a:t>
              </a:r>
              <a:r>
                <a:rPr lang="en-US" sz="1200" b="1" baseline="30000"/>
                <a:t>-4</a:t>
              </a:r>
              <a:r>
                <a:rPr lang="en-US" sz="1200" b="1"/>
                <a:t>)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7361183" y="3182145"/>
            <a:ext cx="1287879" cy="1319212"/>
            <a:chOff x="6944783" y="1160463"/>
            <a:chExt cx="1287879" cy="1319212"/>
          </a:xfrm>
        </p:grpSpPr>
        <p:sp>
          <p:nvSpPr>
            <p:cNvPr id="207" name="Text Box 140"/>
            <p:cNvSpPr txBox="1">
              <a:spLocks noChangeArrowheads="1"/>
            </p:cNvSpPr>
            <p:nvPr/>
          </p:nvSpPr>
          <p:spPr bwMode="auto">
            <a:xfrm>
              <a:off x="7540096" y="1522413"/>
              <a:ext cx="31976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Ti</a:t>
              </a:r>
            </a:p>
          </p:txBody>
        </p:sp>
        <p:sp>
          <p:nvSpPr>
            <p:cNvPr id="208" name="Line 141"/>
            <p:cNvSpPr>
              <a:spLocks noChangeShapeType="1"/>
            </p:cNvSpPr>
            <p:nvPr/>
          </p:nvSpPr>
          <p:spPr bwMode="auto">
            <a:xfrm flipH="1">
              <a:off x="7135283" y="1958975"/>
              <a:ext cx="222250" cy="44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142"/>
            <p:cNvSpPr>
              <a:spLocks noChangeShapeType="1"/>
            </p:cNvSpPr>
            <p:nvPr/>
          </p:nvSpPr>
          <p:spPr bwMode="auto">
            <a:xfrm>
              <a:off x="7687733" y="1724025"/>
              <a:ext cx="6350" cy="215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AutoShape 143"/>
            <p:cNvSpPr>
              <a:spLocks noChangeArrowheads="1"/>
            </p:cNvSpPr>
            <p:nvPr/>
          </p:nvSpPr>
          <p:spPr bwMode="auto">
            <a:xfrm>
              <a:off x="7744883" y="2263775"/>
              <a:ext cx="190500" cy="215900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AutoShape 144"/>
            <p:cNvSpPr>
              <a:spLocks noChangeArrowheads="1"/>
            </p:cNvSpPr>
            <p:nvPr/>
          </p:nvSpPr>
          <p:spPr bwMode="auto">
            <a:xfrm>
              <a:off x="6944783" y="2003425"/>
              <a:ext cx="190500" cy="215900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Text Box 145"/>
            <p:cNvSpPr txBox="1">
              <a:spLocks noChangeArrowheads="1"/>
            </p:cNvSpPr>
            <p:nvPr/>
          </p:nvSpPr>
          <p:spPr bwMode="auto">
            <a:xfrm>
              <a:off x="7538508" y="1871663"/>
              <a:ext cx="3032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  <p:sp>
          <p:nvSpPr>
            <p:cNvPr id="213" name="Text Box 146"/>
            <p:cNvSpPr txBox="1">
              <a:spLocks noChangeArrowheads="1"/>
            </p:cNvSpPr>
            <p:nvPr/>
          </p:nvSpPr>
          <p:spPr bwMode="auto">
            <a:xfrm>
              <a:off x="7278158" y="1789113"/>
              <a:ext cx="3032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  <p:sp>
          <p:nvSpPr>
            <p:cNvPr id="214" name="Line 147"/>
            <p:cNvSpPr>
              <a:spLocks noChangeShapeType="1"/>
            </p:cNvSpPr>
            <p:nvPr/>
          </p:nvSpPr>
          <p:spPr bwMode="auto">
            <a:xfrm>
              <a:off x="7700433" y="2079625"/>
              <a:ext cx="101600" cy="184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48"/>
            <p:cNvSpPr>
              <a:spLocks noChangeShapeType="1"/>
            </p:cNvSpPr>
            <p:nvPr/>
          </p:nvSpPr>
          <p:spPr bwMode="auto">
            <a:xfrm flipH="1">
              <a:off x="7478183" y="1711325"/>
              <a:ext cx="152400" cy="165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49"/>
            <p:cNvSpPr>
              <a:spLocks noChangeShapeType="1"/>
            </p:cNvSpPr>
            <p:nvPr/>
          </p:nvSpPr>
          <p:spPr bwMode="auto">
            <a:xfrm>
              <a:off x="7782983" y="1711325"/>
              <a:ext cx="196850" cy="177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50"/>
            <p:cNvSpPr>
              <a:spLocks noChangeShapeType="1"/>
            </p:cNvSpPr>
            <p:nvPr/>
          </p:nvSpPr>
          <p:spPr bwMode="auto">
            <a:xfrm flipV="1">
              <a:off x="7687733" y="1387475"/>
              <a:ext cx="0" cy="190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Text Box 151"/>
            <p:cNvSpPr txBox="1">
              <a:spLocks noChangeArrowheads="1"/>
            </p:cNvSpPr>
            <p:nvPr/>
          </p:nvSpPr>
          <p:spPr bwMode="auto">
            <a:xfrm>
              <a:off x="7894108" y="1789113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Cl</a:t>
              </a:r>
            </a:p>
          </p:txBody>
        </p:sp>
        <p:sp>
          <p:nvSpPr>
            <p:cNvPr id="219" name="Text Box 152"/>
            <p:cNvSpPr txBox="1">
              <a:spLocks noChangeArrowheads="1"/>
            </p:cNvSpPr>
            <p:nvPr/>
          </p:nvSpPr>
          <p:spPr bwMode="auto">
            <a:xfrm>
              <a:off x="7532158" y="1160463"/>
              <a:ext cx="33855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Cl</a:t>
              </a: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1094037" y="1700808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Ti–O</a:t>
            </a:r>
            <a:endParaRPr lang="cs-CZ" sz="2400" baseline="30000" dirty="0" smtClean="0"/>
          </a:p>
        </p:txBody>
      </p:sp>
      <p:sp>
        <p:nvSpPr>
          <p:cNvPr id="222" name="Rectangle 221"/>
          <p:cNvSpPr/>
          <p:nvPr/>
        </p:nvSpPr>
        <p:spPr>
          <a:xfrm>
            <a:off x="2073695" y="1965573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/>
              <a:t>Ti∙ ∙ ∙ </a:t>
            </a:r>
            <a:r>
              <a:rPr lang="cs-CZ" sz="2400" dirty="0" smtClean="0"/>
              <a:t>Si</a:t>
            </a:r>
            <a:endParaRPr lang="cs-CZ" sz="2400" baseline="30000" dirty="0" smtClean="0"/>
          </a:p>
        </p:txBody>
      </p:sp>
      <p:sp>
        <p:nvSpPr>
          <p:cNvPr id="223" name="Rectangle 222"/>
          <p:cNvSpPr/>
          <p:nvPr/>
        </p:nvSpPr>
        <p:spPr>
          <a:xfrm>
            <a:off x="5508104" y="1484784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Ti–O</a:t>
            </a:r>
            <a:endParaRPr lang="cs-CZ" sz="2400" baseline="30000" dirty="0" smtClean="0"/>
          </a:p>
        </p:txBody>
      </p:sp>
      <p:sp>
        <p:nvSpPr>
          <p:cNvPr id="224" name="Rectangle 223"/>
          <p:cNvSpPr/>
          <p:nvPr/>
        </p:nvSpPr>
        <p:spPr>
          <a:xfrm>
            <a:off x="6559770" y="1965573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/>
              <a:t>Ti∙ ∙ ∙ </a:t>
            </a:r>
            <a:r>
              <a:rPr lang="cs-CZ" sz="2400" dirty="0" smtClean="0"/>
              <a:t>Si</a:t>
            </a:r>
            <a:endParaRPr lang="cs-CZ" sz="2400" baseline="30000" dirty="0" smtClean="0"/>
          </a:p>
        </p:txBody>
      </p:sp>
      <p:sp>
        <p:nvSpPr>
          <p:cNvPr id="225" name="Rectangle 224"/>
          <p:cNvSpPr/>
          <p:nvPr/>
        </p:nvSpPr>
        <p:spPr>
          <a:xfrm>
            <a:off x="5904143" y="1743199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Ti–Cl</a:t>
            </a:r>
            <a:endParaRPr lang="cs-CZ" sz="2400" baseline="30000" dirty="0" smtClean="0"/>
          </a:p>
        </p:txBody>
      </p:sp>
      <p:cxnSp>
        <p:nvCxnSpPr>
          <p:cNvPr id="227" name="Straight Connector 226"/>
          <p:cNvCxnSpPr>
            <a:stCxn id="221" idx="2"/>
          </p:cNvCxnSpPr>
          <p:nvPr/>
        </p:nvCxnSpPr>
        <p:spPr>
          <a:xfrm flipH="1">
            <a:off x="1475712" y="2162473"/>
            <a:ext cx="1" cy="48865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H="1">
            <a:off x="2476625" y="2333302"/>
            <a:ext cx="2382" cy="253585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7051326" y="2427238"/>
            <a:ext cx="2382" cy="231255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6244084" y="2148261"/>
            <a:ext cx="1" cy="48865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H="1">
            <a:off x="5918517" y="1946449"/>
            <a:ext cx="21635" cy="184259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Content Placeholder 2"/>
          <p:cNvSpPr txBox="1">
            <a:spLocks/>
          </p:cNvSpPr>
          <p:nvPr/>
        </p:nvSpPr>
        <p:spPr>
          <a:xfrm>
            <a:off x="286570" y="5733256"/>
            <a:ext cx="849694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Structure elucidation of an amorphous material!</a:t>
            </a:r>
          </a:p>
          <a:p>
            <a:r>
              <a:rPr lang="cs-CZ" sz="2400" dirty="0" smtClean="0"/>
              <a:t>If more Ti sites, than average; analysis more difficult!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9327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Interactions of A,B, and P with catalyst not too weak, not too strong </a:t>
            </a:r>
            <a:br>
              <a:rPr lang="cs-CZ" sz="2800" dirty="0" smtClean="0"/>
            </a:br>
            <a:r>
              <a:rPr lang="cs-CZ" sz="2800" dirty="0" smtClean="0"/>
              <a:t>(= physi/chemisorption on catalyst surface)</a:t>
            </a:r>
            <a:endParaRPr lang="cs-CZ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095" y="5803441"/>
            <a:ext cx="6422744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Sabatier‘s principle;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 smtClean="0"/>
              <a:t>Volcano plot@Lecture 1</a:t>
            </a:r>
          </a:p>
        </p:txBody>
      </p:sp>
      <p:pic>
        <p:nvPicPr>
          <p:cNvPr id="3078" name="Picture 6" descr="sabatier_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3168352" cy="25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32504"/>
            <a:ext cx="4594820" cy="367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cs-CZ" dirty="0" smtClean="0"/>
              <a:t>Different sites = different probes</a:t>
            </a:r>
          </a:p>
          <a:p>
            <a:pPr lvl="1"/>
            <a:r>
              <a:rPr lang="cs-CZ" dirty="0" smtClean="0"/>
              <a:t>Acid sites</a:t>
            </a:r>
          </a:p>
          <a:p>
            <a:pPr lvl="2"/>
            <a:r>
              <a:rPr lang="cs-CZ" dirty="0" smtClean="0"/>
              <a:t>NH</a:t>
            </a:r>
            <a:r>
              <a:rPr lang="cs-CZ" baseline="-25000" dirty="0" smtClean="0"/>
              <a:t>3</a:t>
            </a:r>
            <a:r>
              <a:rPr lang="cs-CZ" dirty="0" smtClean="0"/>
              <a:t>, alkylamines, pyridine, 2,6-dimethylpyridine, CO</a:t>
            </a:r>
          </a:p>
          <a:p>
            <a:pPr lvl="1"/>
            <a:r>
              <a:rPr lang="cs-CZ" dirty="0" smtClean="0"/>
              <a:t>Basic sites</a:t>
            </a:r>
          </a:p>
          <a:p>
            <a:pPr lvl="2"/>
            <a:r>
              <a:rPr lang="cs-CZ" dirty="0" smtClean="0"/>
              <a:t>CO</a:t>
            </a:r>
            <a:r>
              <a:rPr lang="cs-CZ" baseline="-25000" dirty="0" smtClean="0"/>
              <a:t>2</a:t>
            </a:r>
          </a:p>
          <a:p>
            <a:pPr lvl="1"/>
            <a:r>
              <a:rPr lang="cs-CZ" dirty="0" smtClean="0"/>
              <a:t>Redox</a:t>
            </a:r>
          </a:p>
          <a:p>
            <a:pPr lvl="2"/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, O</a:t>
            </a:r>
            <a:r>
              <a:rPr lang="cs-CZ" baseline="-25000" dirty="0" smtClean="0"/>
              <a:t>2</a:t>
            </a:r>
            <a:r>
              <a:rPr lang="cs-CZ" dirty="0" smtClean="0"/>
              <a:t>, N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</a:p>
          <a:p>
            <a:pPr lvl="1"/>
            <a:r>
              <a:rPr lang="cs-CZ" dirty="0" smtClean="0"/>
              <a:t>Reactants can be used as probes	</a:t>
            </a:r>
          </a:p>
          <a:p>
            <a:pPr lvl="2"/>
            <a:r>
              <a:rPr lang="cs-CZ" dirty="0" smtClean="0"/>
              <a:t>e.g. ethanol dehydration = I can study chemisorption of ethanol</a:t>
            </a:r>
            <a:endParaRPr lang="cs-CZ" dirty="0"/>
          </a:p>
          <a:p>
            <a:pPr lvl="2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438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Diffuse reflectance UV-Vis spectroscopy (DRUV)</a:t>
            </a: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4619624"/>
            <a:ext cx="8784976" cy="21937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Is there any link between reflectance and absorbance?</a:t>
            </a:r>
          </a:p>
          <a:p>
            <a:r>
              <a:rPr lang="cs-CZ" sz="2400" dirty="0" smtClean="0"/>
              <a:t>Yes, there is!</a:t>
            </a:r>
          </a:p>
          <a:p>
            <a:r>
              <a:rPr lang="cs-CZ" sz="2400" b="1" dirty="0" smtClean="0"/>
              <a:t>Kubelka-Munk model</a:t>
            </a:r>
            <a:r>
              <a:rPr lang="cs-CZ" sz="2400" dirty="0" smtClean="0"/>
              <a:t> allows to obtain </a:t>
            </a:r>
            <a:r>
              <a:rPr lang="cs-CZ" sz="2400" b="1" dirty="0" smtClean="0"/>
              <a:t>quantitatively</a:t>
            </a:r>
            <a:r>
              <a:rPr lang="cs-CZ" sz="2400" dirty="0" smtClean="0"/>
              <a:t> the </a:t>
            </a:r>
            <a:r>
              <a:rPr lang="cs-CZ" sz="2400" b="1" dirty="0" smtClean="0"/>
              <a:t>absorption spectrum</a:t>
            </a:r>
            <a:r>
              <a:rPr lang="cs-CZ" sz="2400" dirty="0" smtClean="0"/>
              <a:t> of a solid from diffuse reflectance measurement (theory behind in textbooks)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3051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62125"/>
            <a:ext cx="3076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8999"/>
            <a:ext cx="3667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96195" y="2420888"/>
            <a:ext cx="723677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3568" y="1959223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09452" y="1959223"/>
            <a:ext cx="282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7702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Different ways how to do it</a:t>
            </a:r>
          </a:p>
          <a:p>
            <a:pPr lvl="1"/>
            <a:r>
              <a:rPr lang="cs-CZ" dirty="0" smtClean="0"/>
              <a:t>Volumetric</a:t>
            </a:r>
          </a:p>
          <a:p>
            <a:pPr lvl="1"/>
            <a:r>
              <a:rPr lang="cs-CZ" dirty="0" smtClean="0"/>
              <a:t>Thermally programmed desorption/oxidation/reduction</a:t>
            </a:r>
          </a:p>
          <a:p>
            <a:pPr lvl="1"/>
            <a:r>
              <a:rPr lang="cs-CZ" dirty="0" smtClean="0"/>
              <a:t>Pulse titration</a:t>
            </a:r>
          </a:p>
          <a:p>
            <a:pPr lvl="1"/>
            <a:r>
              <a:rPr lang="cs-CZ" dirty="0" smtClean="0"/>
              <a:t>Chemisorption of IR (NMR) active molecules and their analysis by IR (NMR)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9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Volumetric</a:t>
            </a:r>
          </a:p>
          <a:p>
            <a:pPr lvl="1"/>
            <a:r>
              <a:rPr lang="cs-CZ" dirty="0" smtClean="0"/>
              <a:t>Similar to N</a:t>
            </a:r>
            <a:r>
              <a:rPr lang="cs-CZ" baseline="-25000" dirty="0" smtClean="0"/>
              <a:t>2</a:t>
            </a:r>
            <a:r>
              <a:rPr lang="cs-CZ" dirty="0" smtClean="0"/>
              <a:t> physisorption (glass tube of known volume, addition of known volume of gas, pressure measurement)</a:t>
            </a:r>
          </a:p>
          <a:p>
            <a:pPr lvl="1"/>
            <a:r>
              <a:rPr lang="cs-CZ" dirty="0" smtClean="0"/>
              <a:t>NH</a:t>
            </a:r>
            <a:r>
              <a:rPr lang="cs-CZ" baseline="-25000" dirty="0" smtClean="0"/>
              <a:t>3</a:t>
            </a:r>
            <a:r>
              <a:rPr lang="cs-CZ" dirty="0" smtClean="0"/>
              <a:t> adsorption isotherms measured twice, sample evacuated between the two measurements</a:t>
            </a:r>
            <a:br>
              <a:rPr lang="cs-CZ" dirty="0" smtClean="0"/>
            </a:br>
            <a:r>
              <a:rPr lang="cs-CZ" dirty="0" smtClean="0"/>
              <a:t>(physisorption vs. </a:t>
            </a:r>
            <a:r>
              <a:rPr lang="cs-CZ" dirty="0"/>
              <a:t>c</a:t>
            </a:r>
            <a:r>
              <a:rPr lang="cs-CZ" dirty="0" smtClean="0"/>
              <a:t>hemisorption)</a:t>
            </a:r>
          </a:p>
          <a:p>
            <a:pPr lvl="1"/>
            <a:r>
              <a:rPr lang="cs-CZ" dirty="0" smtClean="0"/>
              <a:t>High temperatures in contrary to N</a:t>
            </a:r>
            <a:r>
              <a:rPr lang="cs-CZ" baseline="-25000" dirty="0" smtClean="0"/>
              <a:t>2</a:t>
            </a:r>
            <a:r>
              <a:rPr lang="cs-CZ" dirty="0" smtClean="0"/>
              <a:t> physisorption (e.g. 50 °C)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6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Volumetric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1932" r="25798" b="3011"/>
          <a:stretch>
            <a:fillRect/>
          </a:stretch>
        </p:blipFill>
        <p:spPr bwMode="auto">
          <a:xfrm>
            <a:off x="683568" y="2103603"/>
            <a:ext cx="5904656" cy="475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68902" y="2204864"/>
            <a:ext cx="1679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1</a:t>
            </a:r>
            <a:r>
              <a:rPr lang="cs-CZ" sz="2400" baseline="30000" dirty="0" smtClean="0"/>
              <a:t>st</a:t>
            </a:r>
            <a:r>
              <a:rPr lang="cs-CZ" sz="2400" dirty="0" smtClean="0"/>
              <a:t> isotherm</a:t>
            </a:r>
            <a:endParaRPr lang="cs-CZ" sz="2400" baseline="30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7069513" y="3903439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2</a:t>
            </a:r>
            <a:r>
              <a:rPr lang="cs-CZ" sz="2400" baseline="30000" dirty="0" smtClean="0">
                <a:solidFill>
                  <a:srgbClr val="FF0000"/>
                </a:solidFill>
              </a:rPr>
              <a:t>nd</a:t>
            </a:r>
            <a:r>
              <a:rPr lang="cs-CZ" sz="2400" dirty="0" smtClean="0">
                <a:solidFill>
                  <a:srgbClr val="FF0000"/>
                </a:solidFill>
              </a:rPr>
              <a:t> isotherm</a:t>
            </a:r>
            <a:endParaRPr lang="cs-CZ" sz="2400" baseline="300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7293" y="4983559"/>
            <a:ext cx="23775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Difference </a:t>
            </a:r>
            <a:br>
              <a:rPr lang="cs-CZ" sz="2400" dirty="0" smtClean="0">
                <a:solidFill>
                  <a:srgbClr val="0070C0"/>
                </a:solidFill>
              </a:rPr>
            </a:br>
            <a:r>
              <a:rPr lang="cs-CZ" sz="2400" dirty="0" smtClean="0">
                <a:solidFill>
                  <a:srgbClr val="0070C0"/>
                </a:solidFill>
              </a:rPr>
              <a:t>1</a:t>
            </a:r>
            <a:r>
              <a:rPr lang="cs-CZ" sz="2400" baseline="30000" dirty="0" smtClean="0">
                <a:solidFill>
                  <a:srgbClr val="0070C0"/>
                </a:solidFill>
              </a:rPr>
              <a:t>st</a:t>
            </a:r>
            <a:r>
              <a:rPr lang="cs-CZ" sz="2400" dirty="0" smtClean="0">
                <a:solidFill>
                  <a:srgbClr val="0070C0"/>
                </a:solidFill>
              </a:rPr>
              <a:t> – 2</a:t>
            </a:r>
            <a:r>
              <a:rPr lang="cs-CZ" sz="2400" baseline="30000" dirty="0" smtClean="0">
                <a:solidFill>
                  <a:srgbClr val="0070C0"/>
                </a:solidFill>
              </a:rPr>
              <a:t>nd</a:t>
            </a:r>
          </a:p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=</a:t>
            </a:r>
          </a:p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chemisorbed NH</a:t>
            </a:r>
            <a:r>
              <a:rPr lang="cs-CZ" sz="2400" baseline="-25000" dirty="0" smtClean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3688" y="2406079"/>
            <a:ext cx="3087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Uptake </a:t>
            </a:r>
          </a:p>
          <a:p>
            <a:pPr algn="ctr"/>
            <a:r>
              <a:rPr lang="cs-CZ" dirty="0" smtClean="0"/>
              <a:t>=</a:t>
            </a:r>
          </a:p>
          <a:p>
            <a:pPr algn="ctr"/>
            <a:r>
              <a:rPr lang="cs-CZ" dirty="0" smtClean="0"/>
              <a:t> physisorption + chemisorption</a:t>
            </a:r>
            <a:endParaRPr lang="cs-CZ" baseline="30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27507" y="4005064"/>
            <a:ext cx="32788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Uptake 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=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 physisorption only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(chemisorbed NH</a:t>
            </a:r>
            <a:r>
              <a:rPr lang="cs-CZ" baseline="-25000" dirty="0" smtClean="0">
                <a:solidFill>
                  <a:srgbClr val="FF0000"/>
                </a:solidFill>
              </a:rPr>
              <a:t>3</a:t>
            </a:r>
            <a:r>
              <a:rPr lang="cs-CZ" dirty="0" smtClean="0">
                <a:solidFill>
                  <a:srgbClr val="FF0000"/>
                </a:solidFill>
              </a:rPr>
              <a:t> already there)</a:t>
            </a:r>
            <a:endParaRPr lang="cs-CZ" baseline="30000" dirty="0" smtClean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7908683" y="2666529"/>
            <a:ext cx="0" cy="546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84368" y="3458617"/>
            <a:ext cx="0" cy="546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156176" y="2435696"/>
            <a:ext cx="912726" cy="43204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56787" y="3645024"/>
            <a:ext cx="998877" cy="489247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56176" y="5237738"/>
            <a:ext cx="999488" cy="0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55664" y="3068960"/>
            <a:ext cx="1592800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Group 19"/>
          <p:cNvGrpSpPr/>
          <p:nvPr/>
        </p:nvGrpSpPr>
        <p:grpSpPr>
          <a:xfrm>
            <a:off x="6980163" y="1268760"/>
            <a:ext cx="1933030" cy="2261865"/>
            <a:chOff x="6980163" y="1268760"/>
            <a:chExt cx="1933030" cy="2261865"/>
          </a:xfrm>
        </p:grpSpPr>
        <p:sp>
          <p:nvSpPr>
            <p:cNvPr id="10" name="Rectangle 9"/>
            <p:cNvSpPr/>
            <p:nvPr/>
          </p:nvSpPr>
          <p:spPr>
            <a:xfrm>
              <a:off x="7155664" y="3068960"/>
              <a:ext cx="15527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 smtClean="0"/>
                <a:t>evacuation</a:t>
              </a:r>
              <a:endParaRPr lang="cs-CZ" sz="2400" baseline="30000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80163" y="1268760"/>
              <a:ext cx="1933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 smtClean="0">
                  <a:solidFill>
                    <a:schemeClr val="accent6">
                      <a:lumMod val="75000"/>
                    </a:schemeClr>
                  </a:solidFill>
                </a:rPr>
                <a:t>Temperature?</a:t>
              </a:r>
              <a:endParaRPr lang="cs-CZ" sz="2400" baseline="30000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4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Thermally programmed desorption/oxidation/reduction</a:t>
            </a:r>
          </a:p>
        </p:txBody>
      </p:sp>
      <p:pic>
        <p:nvPicPr>
          <p:cNvPr id="1026" name="Picture 2" descr="Výsledek obrázku pro catlab re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07965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30147" y="3356992"/>
            <a:ext cx="1417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Detector</a:t>
            </a:r>
          </a:p>
          <a:p>
            <a:pPr algn="ctr"/>
            <a:r>
              <a:rPr lang="cs-CZ" sz="2400" dirty="0" smtClean="0"/>
              <a:t>(MS, TCD)</a:t>
            </a:r>
            <a:endParaRPr lang="cs-CZ" sz="2400" dirty="0"/>
          </a:p>
        </p:txBody>
      </p:sp>
      <p:sp>
        <p:nvSpPr>
          <p:cNvPr id="6" name="Rectangle 5"/>
          <p:cNvSpPr/>
          <p:nvPr/>
        </p:nvSpPr>
        <p:spPr>
          <a:xfrm>
            <a:off x="2526438" y="5991671"/>
            <a:ext cx="1188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Furnace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2847" y="371703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56903" y="3717032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3568" y="2780928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652847" y="4293096"/>
            <a:ext cx="504056" cy="64807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04875" y="3212976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96863" y="2898655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1012887" y="2900172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796863" y="3157736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al 14"/>
          <p:cNvSpPr/>
          <p:nvPr/>
        </p:nvSpPr>
        <p:spPr>
          <a:xfrm>
            <a:off x="1012887" y="3167257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9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Thermally programmed desorption/oxidation/reduction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70821" y="2924944"/>
            <a:ext cx="6984776" cy="32043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70821" y="3933056"/>
            <a:ext cx="1008112" cy="21962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78933" y="3933056"/>
            <a:ext cx="158417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63109" y="3933056"/>
            <a:ext cx="576064" cy="1296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39173" y="5229200"/>
            <a:ext cx="12961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35317" y="3248980"/>
            <a:ext cx="1584176" cy="19802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19493" y="3248980"/>
            <a:ext cx="7200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164288" y="6135687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Time</a:t>
            </a:r>
          </a:p>
        </p:txBody>
      </p:sp>
      <p:sp>
        <p:nvSpPr>
          <p:cNvPr id="33" name="Rectangle 32"/>
          <p:cNvSpPr/>
          <p:nvPr/>
        </p:nvSpPr>
        <p:spPr>
          <a:xfrm rot="16200000">
            <a:off x="-891744" y="4296290"/>
            <a:ext cx="2316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Temperature [°C]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139173" y="2924944"/>
            <a:ext cx="0" cy="32043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36096" y="2924944"/>
            <a:ext cx="0" cy="32043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468071" y="2924944"/>
            <a:ext cx="67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NH</a:t>
            </a:r>
            <a:r>
              <a:rPr lang="cs-CZ" sz="2400" baseline="-25000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24867" y="2924944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Ar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70152" y="2924944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Ar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7405" y="5085184"/>
            <a:ext cx="57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150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95534" y="3861048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500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95536" y="306896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 smtClean="0"/>
              <a:t>700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840373" y="3543399"/>
            <a:ext cx="1866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Dehydration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Pretreatment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32130" y="4005064"/>
            <a:ext cx="1574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Desorption</a:t>
            </a:r>
          </a:p>
          <a:p>
            <a:pPr algn="ctr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</a:p>
        </p:txBody>
      </p:sp>
      <p:sp>
        <p:nvSpPr>
          <p:cNvPr id="45" name="Rectangle 44"/>
          <p:cNvSpPr/>
          <p:nvPr/>
        </p:nvSpPr>
        <p:spPr>
          <a:xfrm rot="5400000">
            <a:off x="3851370" y="4067538"/>
            <a:ext cx="2026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Chemisorption</a:t>
            </a:r>
          </a:p>
        </p:txBody>
      </p:sp>
      <p:sp>
        <p:nvSpPr>
          <p:cNvPr id="25" name="Rectangle 24"/>
          <p:cNvSpPr/>
          <p:nvPr/>
        </p:nvSpPr>
        <p:spPr>
          <a:xfrm rot="1520552">
            <a:off x="4058178" y="5493580"/>
            <a:ext cx="1495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Temperature?</a:t>
            </a:r>
            <a:endParaRPr lang="cs-CZ" baseline="30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Thermally programmed …</a:t>
            </a:r>
            <a:endParaRPr lang="cs-CZ" dirty="0"/>
          </a:p>
        </p:txBody>
      </p:sp>
      <p:pic>
        <p:nvPicPr>
          <p:cNvPr id="2050" name="Picture 2" descr="Výsledek obrázku pro tpd nh3 temperature pro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91988"/>
            <a:ext cx="4752528" cy="45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2348880"/>
            <a:ext cx="1247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NH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TPD</a:t>
            </a:r>
          </a:p>
        </p:txBody>
      </p:sp>
    </p:spTree>
    <p:extLst>
      <p:ext uri="{BB962C8B-B14F-4D97-AF65-F5344CB8AC3E}">
        <p14:creationId xmlns:p14="http://schemas.microsoft.com/office/powerpoint/2010/main" val="554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Pulse titration</a:t>
            </a:r>
            <a:endParaRPr lang="cs-CZ" dirty="0"/>
          </a:p>
        </p:txBody>
      </p:sp>
      <p:pic>
        <p:nvPicPr>
          <p:cNvPr id="5124" name="Picture 4" descr="Výsledek obrázku pro pulse chemisorption sche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28888" r="15626" b="20140"/>
          <a:stretch/>
        </p:blipFill>
        <p:spPr bwMode="auto">
          <a:xfrm>
            <a:off x="467544" y="2204864"/>
            <a:ext cx="795580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Pulse titration</a:t>
            </a:r>
            <a:endParaRPr lang="cs-CZ" dirty="0"/>
          </a:p>
        </p:txBody>
      </p:sp>
      <p:sp>
        <p:nvSpPr>
          <p:cNvPr id="4" name="AutoShape 2" descr="Výsledek obrázku pro hydrogen pulse titration disper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hydrogen pulse titration dispers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hydrogen pulse titration dispers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 descr="Výsledek obrázku pro hydrogen pulse titration disp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83507"/>
            <a:ext cx="6552728" cy="42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Pulse titration</a:t>
            </a:r>
          </a:p>
          <a:p>
            <a:pPr lvl="1"/>
            <a:r>
              <a:rPr lang="cs-CZ" dirty="0" smtClean="0"/>
              <a:t>Correct choice of gas (H</a:t>
            </a:r>
            <a:r>
              <a:rPr lang="cs-CZ" baseline="-25000" dirty="0" smtClean="0"/>
              <a:t>2</a:t>
            </a:r>
            <a:r>
              <a:rPr lang="cs-CZ" dirty="0" smtClean="0"/>
              <a:t>, CO, O</a:t>
            </a:r>
            <a:r>
              <a:rPr lang="cs-CZ" baseline="-25000" dirty="0" smtClean="0"/>
              <a:t>2</a:t>
            </a:r>
            <a:r>
              <a:rPr lang="cs-CZ" dirty="0" smtClean="0"/>
              <a:t>, N</a:t>
            </a:r>
            <a:r>
              <a:rPr lang="cs-CZ" baseline="-25000" dirty="0" smtClean="0"/>
              <a:t>2</a:t>
            </a:r>
            <a:r>
              <a:rPr lang="cs-CZ" dirty="0" smtClean="0"/>
              <a:t>O)</a:t>
            </a:r>
          </a:p>
          <a:p>
            <a:pPr lvl="1"/>
            <a:r>
              <a:rPr lang="cs-CZ" dirty="0" smtClean="0"/>
              <a:t>Correct choice of </a:t>
            </a:r>
            <a:r>
              <a:rPr lang="cs-CZ" dirty="0" smtClean="0">
                <a:solidFill>
                  <a:srgbClr val="00B050"/>
                </a:solidFill>
              </a:rPr>
              <a:t>temperature</a:t>
            </a:r>
          </a:p>
          <a:p>
            <a:pPr lvl="2"/>
            <a:r>
              <a:rPr lang="cs-CZ" dirty="0" smtClean="0"/>
              <a:t>= Monolayer</a:t>
            </a:r>
          </a:p>
          <a:p>
            <a:pPr lvl="2"/>
            <a:r>
              <a:rPr lang="cs-CZ" dirty="0" smtClean="0"/>
              <a:t>= Dispersion, particle size, „active metal surface area“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4365104"/>
            <a:ext cx="2733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31854"/>
            <a:ext cx="14763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0107" y="4293096"/>
            <a:ext cx="2586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Number of surface </a:t>
            </a:r>
          </a:p>
          <a:p>
            <a:pPr algn="ctr"/>
            <a:r>
              <a:rPr lang="cs-CZ" sz="2400" dirty="0" smtClean="0"/>
              <a:t>atoms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56176" y="5838363"/>
            <a:ext cx="2311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Total number of </a:t>
            </a:r>
          </a:p>
          <a:p>
            <a:pPr algn="ctr"/>
            <a:r>
              <a:rPr lang="cs-CZ" sz="2400" dirty="0" smtClean="0"/>
              <a:t>atoms</a:t>
            </a:r>
          </a:p>
        </p:txBody>
      </p:sp>
    </p:spTree>
    <p:extLst>
      <p:ext uri="{BB962C8B-B14F-4D97-AF65-F5344CB8AC3E}">
        <p14:creationId xmlns:p14="http://schemas.microsoft.com/office/powerpoint/2010/main" val="15617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cs-CZ" dirty="0" smtClean="0"/>
              <a:t>Pulse titration</a:t>
            </a:r>
          </a:p>
          <a:p>
            <a:pPr lvl="1"/>
            <a:r>
              <a:rPr lang="cs-CZ" dirty="0" smtClean="0"/>
              <a:t>Very good correlation can be observed between active surface area by H</a:t>
            </a:r>
            <a:r>
              <a:rPr lang="cs-CZ" baseline="-25000" dirty="0" smtClean="0"/>
              <a:t>2</a:t>
            </a:r>
            <a:r>
              <a:rPr lang="cs-CZ" dirty="0" smtClean="0"/>
              <a:t> chemisorption and activity in hydrogenation of … for classical hydrogenation catalyts (Pt, Pd)</a:t>
            </a:r>
          </a:p>
          <a:p>
            <a:pPr lvl="1"/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 chemisorption is </a:t>
            </a:r>
            <a:r>
              <a:rPr lang="cs-CZ" b="1" dirty="0" smtClean="0"/>
              <a:t>dissociative</a:t>
            </a:r>
            <a:r>
              <a:rPr lang="cs-CZ" dirty="0" smtClean="0"/>
              <a:t>!</a:t>
            </a:r>
          </a:p>
          <a:p>
            <a:pPr lvl="1"/>
            <a:r>
              <a:rPr lang="cs-CZ" dirty="0" smtClean="0"/>
              <a:t>H–H bond breaks at the time of chemisorption, this is the key to high reactivity (adsorbed </a:t>
            </a:r>
            <a:r>
              <a:rPr lang="cs-CZ" b="1" dirty="0" smtClean="0"/>
              <a:t>molecular</a:t>
            </a:r>
            <a:r>
              <a:rPr lang="cs-CZ" dirty="0" smtClean="0"/>
              <a:t> hydrogen) </a:t>
            </a:r>
          </a:p>
          <a:p>
            <a:pPr lvl="1"/>
            <a:r>
              <a:rPr lang="cs-CZ" dirty="0" smtClean="0"/>
              <a:t>This is Langmuir‘s chemistry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516216" y="3975447"/>
            <a:ext cx="14401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11478" y="3975447"/>
            <a:ext cx="1249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Pt  Pt  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5381" y="3501008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H   H   H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04248" y="3861048"/>
            <a:ext cx="0" cy="2372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92863" y="3861048"/>
            <a:ext cx="0" cy="2372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96336" y="3861048"/>
            <a:ext cx="0" cy="2372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44208" y="3573016"/>
            <a:ext cx="158417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8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Diffuse reflectance UV-Vis spectroscopy (DRUV)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" y="1665090"/>
            <a:ext cx="8997544" cy="295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4984576"/>
            <a:ext cx="8229600" cy="1828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LMCT = ligand-to-metal charge transfer</a:t>
            </a:r>
          </a:p>
          <a:p>
            <a:r>
              <a:rPr lang="cs-CZ" sz="2400" dirty="0" smtClean="0"/>
              <a:t>MLCT = metal-to-ligand charge transfer</a:t>
            </a:r>
          </a:p>
          <a:p>
            <a:r>
              <a:rPr lang="cs-CZ" sz="2400" dirty="0" smtClean="0"/>
              <a:t>MMCT = metal-to-metal charge transfer</a:t>
            </a:r>
          </a:p>
        </p:txBody>
      </p:sp>
    </p:spTree>
    <p:extLst>
      <p:ext uri="{BB962C8B-B14F-4D97-AF65-F5344CB8AC3E}">
        <p14:creationId xmlns:p14="http://schemas.microsoft.com/office/powerpoint/2010/main" val="19728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X</a:t>
            </a:r>
            <a:r>
              <a:rPr lang="cs-CZ" baseline="-25000" dirty="0" smtClean="0"/>
              <a:t>2</a:t>
            </a:r>
            <a:r>
              <a:rPr lang="cs-CZ" dirty="0" smtClean="0"/>
              <a:t> dissociative chemisorption (detour)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516216" y="2823319"/>
            <a:ext cx="14401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11478" y="2823319"/>
            <a:ext cx="1249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Pt  Pt  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5381" y="2348880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H   H   H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04248" y="2708920"/>
            <a:ext cx="0" cy="2372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92863" y="2708920"/>
            <a:ext cx="0" cy="2372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96336" y="2708920"/>
            <a:ext cx="0" cy="2372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44208" y="2420888"/>
            <a:ext cx="158417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104456" cy="26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4869160"/>
            <a:ext cx="504056" cy="379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2519772" y="4293096"/>
            <a:ext cx="684076" cy="379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314232" y="5059040"/>
            <a:ext cx="975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2A, 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2078" y="4324126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A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, ad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1920" y="4065735"/>
            <a:ext cx="684076" cy="379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3851920" y="3265263"/>
            <a:ext cx="684076" cy="379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/>
        </p:nvSpPr>
        <p:spPr>
          <a:xfrm>
            <a:off x="3779912" y="4005064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A</a:t>
            </a:r>
            <a:r>
              <a:rPr lang="cs-CZ" sz="2400" baseline="-25000" dirty="0" smtClean="0"/>
              <a:t>2</a:t>
            </a:r>
            <a:endParaRPr lang="cs-CZ" sz="24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3851920" y="3212976"/>
            <a:ext cx="2432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E</a:t>
            </a:r>
            <a:r>
              <a:rPr lang="cs-CZ" sz="2400" baseline="-25000" dirty="0" smtClean="0"/>
              <a:t>diss</a:t>
            </a:r>
            <a:r>
              <a:rPr lang="cs-CZ" sz="2400" dirty="0" smtClean="0"/>
              <a:t>, noncatalyzed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63688" y="3861048"/>
            <a:ext cx="428002" cy="821705"/>
            <a:chOff x="3131840" y="4293096"/>
            <a:chExt cx="428002" cy="82170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275856" y="4293096"/>
              <a:ext cx="0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131840" y="4653136"/>
              <a:ext cx="4280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 smtClean="0"/>
                <a:t>E</a:t>
              </a:r>
              <a:r>
                <a:rPr lang="cs-CZ" sz="2400" baseline="-25000" dirty="0" smtClean="0"/>
                <a:t>a</a:t>
              </a:r>
              <a:endParaRPr lang="cs-CZ" sz="2400" dirty="0" smtClean="0"/>
            </a:p>
          </p:txBody>
        </p:sp>
      </p:grp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55" y="3933056"/>
            <a:ext cx="2085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275856" y="5877272"/>
            <a:ext cx="55153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adsorption on Pt(111) surface @165 K</a:t>
            </a:r>
          </a:p>
          <a:p>
            <a:pPr algn="ctr"/>
            <a:r>
              <a:rPr lang="cs-CZ" sz="2400" dirty="0" smtClean="0"/>
              <a:t>O–O in O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= 1.2Å, here much longer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07608" y="4120206"/>
            <a:ext cx="2145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„Hot“ O atoms</a:t>
            </a:r>
          </a:p>
          <a:p>
            <a:pPr algn="ctr"/>
            <a:r>
              <a:rPr lang="cs-CZ" sz="2400" dirty="0" smtClean="0"/>
              <a:t>Lifetime  10</a:t>
            </a:r>
            <a:r>
              <a:rPr lang="cs-CZ" sz="2400" baseline="30000" dirty="0" smtClean="0"/>
              <a:t>–13</a:t>
            </a:r>
            <a:r>
              <a:rPr lang="cs-CZ" sz="2400" dirty="0" smtClean="0"/>
              <a:t> s</a:t>
            </a:r>
          </a:p>
        </p:txBody>
      </p:sp>
    </p:spTree>
    <p:extLst>
      <p:ext uri="{BB962C8B-B14F-4D97-AF65-F5344CB8AC3E}">
        <p14:creationId xmlns:p14="http://schemas.microsoft.com/office/powerpoint/2010/main" val="7936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Pulse titration</a:t>
            </a:r>
          </a:p>
          <a:p>
            <a:pPr lvl="1"/>
            <a:r>
              <a:rPr lang="cs-CZ" dirty="0" smtClean="0"/>
              <a:t>Very good correlation can be observed between active surface area by H</a:t>
            </a:r>
            <a:r>
              <a:rPr lang="cs-CZ" baseline="-25000" dirty="0" smtClean="0"/>
              <a:t>2</a:t>
            </a:r>
            <a:r>
              <a:rPr lang="cs-CZ" dirty="0" smtClean="0"/>
              <a:t> chemisorption and activity in hydrogenation of … for classical hydrogenation catalyts (Pt, Pd)</a:t>
            </a:r>
          </a:p>
          <a:p>
            <a:pPr lvl="1"/>
            <a:r>
              <a:rPr lang="cs-CZ" dirty="0" smtClean="0"/>
              <a:t>BUT</a:t>
            </a:r>
          </a:p>
          <a:p>
            <a:r>
              <a:rPr lang="cs-CZ" dirty="0" smtClean="0"/>
              <a:t>Example: methanol synthesis over Cu NPs</a:t>
            </a:r>
          </a:p>
          <a:p>
            <a:pPr lvl="1"/>
            <a:r>
              <a:rPr lang="cs-CZ" dirty="0" smtClean="0"/>
              <a:t>CO</a:t>
            </a:r>
            <a:r>
              <a:rPr lang="cs-CZ" baseline="-25000" dirty="0" smtClean="0"/>
              <a:t>2</a:t>
            </a:r>
            <a:r>
              <a:rPr lang="cs-CZ" dirty="0" smtClean="0"/>
              <a:t> + 2 H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  <a:cs typeface="Calibri"/>
              </a:rPr>
              <a:t>→ CH</a:t>
            </a:r>
            <a:r>
              <a:rPr lang="cs-CZ" baseline="-25000" dirty="0" smtClean="0">
                <a:latin typeface="Calibri"/>
                <a:cs typeface="Calibri"/>
              </a:rPr>
              <a:t>3</a:t>
            </a:r>
            <a:r>
              <a:rPr lang="cs-CZ" dirty="0" smtClean="0">
                <a:latin typeface="Calibri"/>
                <a:cs typeface="Calibri"/>
              </a:rPr>
              <a:t>OH</a:t>
            </a:r>
            <a:endParaRPr lang="cs-CZ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16216" y="3975447"/>
            <a:ext cx="14401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11478" y="3975447"/>
            <a:ext cx="1249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Pt  Pt  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5381" y="3501008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H   H   H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804248" y="3861048"/>
            <a:ext cx="0" cy="2372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92863" y="3861048"/>
            <a:ext cx="0" cy="2372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96336" y="3861048"/>
            <a:ext cx="0" cy="23725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44208" y="3573016"/>
            <a:ext cx="158417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3"/>
          <p:cNvSpPr/>
          <p:nvPr/>
        </p:nvSpPr>
        <p:spPr>
          <a:xfrm>
            <a:off x="179512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Science </a:t>
            </a:r>
            <a:r>
              <a:rPr lang="en-US" dirty="0"/>
              <a:t> 18 May 2012: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Vol. 336, Issue 6083, pp. 893-897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8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Example: methanol synthesis over Cu </a:t>
            </a:r>
            <a:r>
              <a:rPr lang="cs-CZ" dirty="0" smtClean="0"/>
              <a:t>NPs</a:t>
            </a: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" y="2354610"/>
            <a:ext cx="754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Example: methanol synthesis over Cu </a:t>
            </a:r>
            <a:r>
              <a:rPr lang="cs-CZ" dirty="0" smtClean="0"/>
              <a:t>NPs</a:t>
            </a:r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2122458"/>
            <a:ext cx="5361905" cy="469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Example: methanol synthesis over Cu </a:t>
            </a:r>
            <a:r>
              <a:rPr lang="cs-CZ" dirty="0" smtClean="0"/>
              <a:t>NPs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2772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cs-CZ" dirty="0" smtClean="0"/>
              <a:t>Pulse titration</a:t>
            </a:r>
          </a:p>
          <a:p>
            <a:pPr lvl="1"/>
            <a:r>
              <a:rPr lang="cs-CZ" b="1" dirty="0" smtClean="0"/>
              <a:t>Homework</a:t>
            </a:r>
          </a:p>
          <a:p>
            <a:pPr lvl="1"/>
            <a:r>
              <a:rPr lang="cs-CZ" dirty="0" smtClean="0"/>
              <a:t>Silver (2.2 wt% on silica)</a:t>
            </a:r>
          </a:p>
          <a:p>
            <a:pPr lvl="1"/>
            <a:r>
              <a:rPr lang="cs-CZ" dirty="0" smtClean="0"/>
              <a:t>Surface reaction: </a:t>
            </a:r>
            <a:br>
              <a:rPr lang="cs-CZ" dirty="0" smtClean="0"/>
            </a:br>
            <a:r>
              <a:rPr lang="cs-CZ" dirty="0" smtClean="0"/>
              <a:t>2Ag</a:t>
            </a:r>
            <a:r>
              <a:rPr lang="cs-CZ" baseline="-25000" dirty="0" smtClean="0"/>
              <a:t>surf</a:t>
            </a:r>
            <a:r>
              <a:rPr lang="cs-CZ" dirty="0" smtClean="0"/>
              <a:t> + O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  <a:cs typeface="Calibri"/>
              </a:rPr>
              <a:t>→ 2 AgO</a:t>
            </a:r>
            <a:r>
              <a:rPr lang="cs-CZ" baseline="-25000" dirty="0" smtClean="0">
                <a:latin typeface="Calibri"/>
                <a:cs typeface="Calibri"/>
              </a:rPr>
              <a:t>surf</a:t>
            </a:r>
            <a:br>
              <a:rPr lang="cs-CZ" baseline="-25000" dirty="0" smtClean="0">
                <a:latin typeface="Calibri"/>
                <a:cs typeface="Calibri"/>
              </a:rPr>
            </a:br>
            <a:r>
              <a:rPr lang="cs-CZ" dirty="0" smtClean="0">
                <a:latin typeface="Calibri"/>
                <a:cs typeface="Calibri"/>
              </a:rPr>
              <a:t>@T = 170 °C (no bulk oxidation!)</a:t>
            </a:r>
          </a:p>
          <a:p>
            <a:pPr lvl="1"/>
            <a:r>
              <a:rPr lang="cs-CZ" dirty="0" smtClean="0">
                <a:latin typeface="Calibri"/>
                <a:cs typeface="Calibri"/>
              </a:rPr>
              <a:t>m</a:t>
            </a:r>
            <a:r>
              <a:rPr lang="cs-CZ" baseline="-25000" dirty="0" smtClean="0">
                <a:latin typeface="Calibri"/>
                <a:cs typeface="Calibri"/>
              </a:rPr>
              <a:t>sample</a:t>
            </a:r>
            <a:r>
              <a:rPr lang="cs-CZ" dirty="0" smtClean="0">
                <a:latin typeface="Calibri"/>
                <a:cs typeface="Calibri"/>
              </a:rPr>
              <a:t> =  0.5021 g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</a:t>
            </a:r>
            <a:r>
              <a:rPr lang="cs-CZ" baseline="-25000" dirty="0" smtClean="0"/>
              <a:t>pulse</a:t>
            </a:r>
            <a:r>
              <a:rPr lang="cs-CZ" dirty="0" smtClean="0"/>
              <a:t> = 0.00925 cm</a:t>
            </a:r>
            <a:r>
              <a:rPr lang="cs-CZ" baseline="30000" dirty="0" smtClean="0"/>
              <a:t>3</a:t>
            </a:r>
            <a:r>
              <a:rPr lang="cs-CZ" dirty="0" smtClean="0"/>
              <a:t> O</a:t>
            </a:r>
            <a:r>
              <a:rPr lang="cs-CZ" baseline="-25000" dirty="0" smtClean="0"/>
              <a:t>2</a:t>
            </a:r>
            <a:r>
              <a:rPr lang="cs-CZ" dirty="0" smtClean="0"/>
              <a:t>@RT@1atm</a:t>
            </a:r>
            <a:r>
              <a:rPr lang="cs-CZ" baseline="-25000" dirty="0" smtClean="0"/>
              <a:t/>
            </a:r>
            <a:br>
              <a:rPr lang="cs-CZ" baseline="-25000" dirty="0" smtClean="0"/>
            </a:br>
            <a:r>
              <a:rPr lang="cs-CZ" dirty="0" smtClean="0"/>
              <a:t>Max TCD signal = 0.022</a:t>
            </a:r>
            <a:endParaRPr lang="cs-CZ" baseline="-25000" dirty="0">
              <a:latin typeface="Calibri"/>
              <a:cs typeface="Calibri"/>
            </a:endParaRPr>
          </a:p>
          <a:p>
            <a:pPr lvl="1"/>
            <a:r>
              <a:rPr lang="cs-CZ" dirty="0" smtClean="0"/>
              <a:t>D = 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15411"/>
              </p:ext>
            </p:extLst>
          </p:nvPr>
        </p:nvGraphicFramePr>
        <p:xfrm>
          <a:off x="6543576" y="1700808"/>
          <a:ext cx="1988864" cy="4751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432"/>
                <a:gridCol w="994432"/>
              </a:tblGrid>
              <a:tr h="1391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</a:rPr>
                        <a:t>Pulse</a:t>
                      </a:r>
                      <a:r>
                        <a:rPr lang="cs-CZ" sz="1800" u="none" strike="noStrike" dirty="0" smtClean="0">
                          <a:effectLst/>
                        </a:rPr>
                        <a:t>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5178" marR="5178" marT="51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TCD</a:t>
                      </a:r>
                      <a:r>
                        <a:rPr lang="cs-CZ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signal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78" marR="5178" marT="5178" marB="0" anchor="ctr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#1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#2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#3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#4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#5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effectLst/>
                          <a:latin typeface="Verdana"/>
                        </a:rPr>
                        <a:t>…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effectLst/>
                          <a:latin typeface="Verdana"/>
                        </a:rPr>
                        <a:t>…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#28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#29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#30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0.002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#31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0.005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#32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0.011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#33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0.016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#34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0.019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#35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0.021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  <a:tr h="1391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#36</a:t>
                      </a:r>
                      <a:endParaRPr lang="cs-CZ" sz="1800" b="0" i="0" u="none" strike="noStrike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0.022</a:t>
                      </a:r>
                      <a:endParaRPr lang="cs-CZ" sz="1800" b="0" i="0" u="none" strike="noStrike" dirty="0">
                        <a:effectLst/>
                        <a:latin typeface="Verdana"/>
                      </a:endParaRPr>
                    </a:p>
                  </a:txBody>
                  <a:tcPr marL="5178" marR="5178" marT="517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0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Adsorption of IR (NMR) active molecules</a:t>
            </a:r>
          </a:p>
          <a:p>
            <a:pPr lvl="1"/>
            <a:r>
              <a:rPr lang="cs-CZ" dirty="0" smtClean="0"/>
              <a:t>Pyridine and its derivatives</a:t>
            </a:r>
          </a:p>
          <a:p>
            <a:pPr lvl="1"/>
            <a:r>
              <a:rPr lang="cs-CZ" dirty="0" smtClean="0"/>
              <a:t>CO</a:t>
            </a:r>
          </a:p>
          <a:p>
            <a:pPr lvl="1"/>
            <a:r>
              <a:rPr lang="cs-CZ" dirty="0" smtClean="0"/>
              <a:t>Trialkylphosphine oxides</a:t>
            </a:r>
          </a:p>
          <a:p>
            <a:pPr lvl="1"/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00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Adsorption of IR (NMR) active molecules</a:t>
            </a:r>
          </a:p>
          <a:p>
            <a:pPr lvl="1"/>
            <a:r>
              <a:rPr lang="cs-CZ" dirty="0" smtClean="0"/>
              <a:t>Number of sites</a:t>
            </a:r>
          </a:p>
          <a:p>
            <a:pPr lvl="2"/>
            <a:r>
              <a:rPr lang="cs-CZ" dirty="0" smtClean="0"/>
              <a:t> Lambert-Beer law</a:t>
            </a:r>
          </a:p>
          <a:p>
            <a:pPr lvl="1"/>
            <a:r>
              <a:rPr lang="cs-CZ" dirty="0" smtClean="0"/>
              <a:t>Strength of sites</a:t>
            </a:r>
          </a:p>
          <a:p>
            <a:pPr lvl="2"/>
            <a:r>
              <a:rPr lang="cs-CZ" dirty="0" smtClean="0"/>
              <a:t>Desorption under vacuum at different temperatures</a:t>
            </a:r>
          </a:p>
          <a:p>
            <a:pPr lvl="1"/>
            <a:r>
              <a:rPr lang="cs-CZ" dirty="0" smtClean="0"/>
              <a:t>Nature of sites </a:t>
            </a:r>
          </a:p>
          <a:p>
            <a:pPr lvl="2"/>
            <a:r>
              <a:rPr lang="cs-CZ" dirty="0" smtClean="0"/>
              <a:t>Different vibration modes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5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cs-CZ" dirty="0" smtClean="0"/>
              <a:t>Adsorption of IR (NMR) active molecules</a:t>
            </a:r>
          </a:p>
          <a:p>
            <a:r>
              <a:rPr lang="cs-CZ" dirty="0" smtClean="0"/>
              <a:t>Example: pyridine adsorption on an acid catalyst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33204"/>
              </p:ext>
            </p:extLst>
          </p:nvPr>
        </p:nvGraphicFramePr>
        <p:xfrm>
          <a:off x="1691680" y="2636912"/>
          <a:ext cx="5531865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Graph" r:id="rId3" imgW="4753179" imgH="3663445" progId="Origin50.Graph">
                  <p:embed/>
                </p:oleObj>
              </mc:Choice>
              <mc:Fallback>
                <p:oleObj name="Graph" r:id="rId3" imgW="4753179" imgH="366344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636912"/>
                        <a:ext cx="5531865" cy="4248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0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Adsorption of IR (NMR) active molecules</a:t>
            </a:r>
            <a:endParaRPr lang="cs-CZ" dirty="0"/>
          </a:p>
          <a:p>
            <a:r>
              <a:rPr lang="cs-CZ" dirty="0" smtClean="0"/>
              <a:t>Example: CO adsorption on MgO, a catalyst that activates methane for oxidation, ideal products are ethane and ethylene</a:t>
            </a:r>
          </a:p>
          <a:p>
            <a:pPr lvl="1"/>
            <a:r>
              <a:rPr lang="cs-CZ" dirty="0" smtClean="0"/>
              <a:t>2 CH</a:t>
            </a:r>
            <a:r>
              <a:rPr lang="cs-CZ" baseline="-25000" dirty="0" smtClean="0"/>
              <a:t>4</a:t>
            </a:r>
            <a:r>
              <a:rPr lang="cs-CZ" dirty="0" smtClean="0"/>
              <a:t> + 0.5 0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 smtClean="0">
                <a:latin typeface="Calibri"/>
                <a:cs typeface="Calibri"/>
              </a:rPr>
              <a:t>→ C</a:t>
            </a:r>
            <a:r>
              <a:rPr lang="cs-CZ" baseline="-25000" dirty="0" smtClean="0">
                <a:latin typeface="Calibri"/>
                <a:cs typeface="Calibri"/>
              </a:rPr>
              <a:t>2</a:t>
            </a:r>
            <a:r>
              <a:rPr lang="cs-CZ" dirty="0" smtClean="0">
                <a:latin typeface="Calibri"/>
                <a:cs typeface="Calibri"/>
              </a:rPr>
              <a:t>H</a:t>
            </a:r>
            <a:r>
              <a:rPr lang="cs-CZ" baseline="-25000" dirty="0" smtClean="0">
                <a:latin typeface="Calibri"/>
                <a:cs typeface="Calibri"/>
              </a:rPr>
              <a:t>6</a:t>
            </a:r>
            <a:r>
              <a:rPr lang="cs-CZ" dirty="0" smtClean="0">
                <a:latin typeface="Calibri"/>
                <a:cs typeface="Calibri"/>
              </a:rPr>
              <a:t> + H</a:t>
            </a:r>
            <a:r>
              <a:rPr lang="cs-CZ" baseline="-25000" dirty="0" smtClean="0">
                <a:latin typeface="Calibri"/>
                <a:cs typeface="Calibri"/>
              </a:rPr>
              <a:t>2</a:t>
            </a:r>
            <a:r>
              <a:rPr lang="cs-CZ" dirty="0" smtClean="0">
                <a:latin typeface="Calibri"/>
                <a:cs typeface="Calibri"/>
              </a:rPr>
              <a:t>O</a:t>
            </a:r>
          </a:p>
          <a:p>
            <a:pPr lvl="1"/>
            <a:r>
              <a:rPr lang="cs-CZ" dirty="0"/>
              <a:t>2 CH</a:t>
            </a:r>
            <a:r>
              <a:rPr lang="cs-CZ" baseline="-25000" dirty="0"/>
              <a:t>4</a:t>
            </a:r>
            <a:r>
              <a:rPr lang="cs-CZ" dirty="0"/>
              <a:t> + </a:t>
            </a:r>
            <a:r>
              <a:rPr lang="cs-CZ" dirty="0" smtClean="0"/>
              <a:t>0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>
                <a:cs typeface="Calibri"/>
              </a:rPr>
              <a:t>→ C</a:t>
            </a:r>
            <a:r>
              <a:rPr lang="cs-CZ" baseline="-25000" dirty="0">
                <a:cs typeface="Calibri"/>
              </a:rPr>
              <a:t>2</a:t>
            </a:r>
            <a:r>
              <a:rPr lang="cs-CZ" dirty="0">
                <a:cs typeface="Calibri"/>
              </a:rPr>
              <a:t>H</a:t>
            </a:r>
            <a:r>
              <a:rPr lang="cs-CZ" baseline="-25000" dirty="0">
                <a:cs typeface="Calibri"/>
              </a:rPr>
              <a:t>6</a:t>
            </a:r>
            <a:r>
              <a:rPr lang="cs-CZ" dirty="0">
                <a:cs typeface="Calibri"/>
              </a:rPr>
              <a:t> + </a:t>
            </a:r>
            <a:r>
              <a:rPr lang="cs-CZ" dirty="0" smtClean="0">
                <a:cs typeface="Calibri"/>
              </a:rPr>
              <a:t>2 H</a:t>
            </a:r>
            <a:r>
              <a:rPr lang="cs-CZ" baseline="-25000" dirty="0" smtClean="0">
                <a:cs typeface="Calibri"/>
              </a:rPr>
              <a:t>2</a:t>
            </a:r>
            <a:r>
              <a:rPr lang="cs-CZ" dirty="0" smtClean="0">
                <a:cs typeface="Calibri"/>
              </a:rPr>
              <a:t>O</a:t>
            </a:r>
            <a:endParaRPr lang="cs-CZ" dirty="0" smtClean="0"/>
          </a:p>
          <a:p>
            <a:pPr lvl="1"/>
            <a:endParaRPr lang="cs-CZ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5517232"/>
            <a:ext cx="3114741" cy="1131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59642" y="5528543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Mg   O   Mg   O   Mg   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7864" y="5066878"/>
            <a:ext cx="149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H</a:t>
            </a:r>
            <a:r>
              <a:rPr lang="el-GR" sz="2400" baseline="30000" dirty="0" smtClean="0"/>
              <a:t>δ</a:t>
            </a:r>
            <a:r>
              <a:rPr lang="cs-CZ" sz="2400" baseline="30000" dirty="0" smtClean="0"/>
              <a:t>-</a:t>
            </a:r>
            <a:r>
              <a:rPr lang="cs-CZ" sz="2400" dirty="0" smtClean="0"/>
              <a:t>∙∙∙C</a:t>
            </a:r>
            <a:r>
              <a:rPr lang="el-GR" sz="2400" baseline="30000" dirty="0"/>
              <a:t> </a:t>
            </a:r>
            <a:r>
              <a:rPr lang="el-GR" sz="2400" baseline="30000" dirty="0" smtClean="0"/>
              <a:t>δ</a:t>
            </a:r>
            <a:r>
              <a:rPr lang="cs-CZ" sz="2400" baseline="30000" dirty="0" smtClean="0"/>
              <a:t>+</a:t>
            </a:r>
            <a:r>
              <a:rPr lang="cs-CZ" sz="2400" dirty="0" smtClean="0"/>
              <a:t>H</a:t>
            </a:r>
            <a:r>
              <a:rPr lang="cs-CZ" sz="2400" baseline="-25000" dirty="0" smtClean="0"/>
              <a:t>3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20455" y="5435699"/>
            <a:ext cx="0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96519" y="5407124"/>
            <a:ext cx="0" cy="21602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35696" y="4941168"/>
            <a:ext cx="403244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" y="6309320"/>
            <a:ext cx="3238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7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Diffuse reflectance UV-Vis spectroscopy (DRUV)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9900"/>
            <a:ext cx="8485299" cy="516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2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Example: CO adsorption on MgO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64904"/>
            <a:ext cx="4667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19" y="3059980"/>
            <a:ext cx="4571677" cy="28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372200" y="5589240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2843808" y="3933056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6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Example: CO adsorption on MgO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6" y="2276872"/>
            <a:ext cx="8317998" cy="410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1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Chemisorption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Example: CO adsorption on MgO</a:t>
            </a:r>
          </a:p>
          <a:p>
            <a:r>
              <a:rPr lang="cs-CZ" dirty="0" smtClean="0"/>
              <a:t>Single step edge is the active site</a:t>
            </a:r>
          </a:p>
          <a:p>
            <a:pPr lvl="1"/>
            <a:r>
              <a:rPr lang="cs-CZ" dirty="0" smtClean="0"/>
              <a:t>Good correlation between integral of absorption band at 2147 cm</a:t>
            </a:r>
            <a:r>
              <a:rPr lang="cs-CZ" baseline="30000" dirty="0" smtClean="0"/>
              <a:t>–1</a:t>
            </a:r>
            <a:r>
              <a:rPr lang="cs-CZ" dirty="0" smtClean="0"/>
              <a:t> and catalytic activity</a:t>
            </a:r>
          </a:p>
          <a:p>
            <a:pPr lvl="1"/>
            <a:r>
              <a:rPr lang="cs-CZ" dirty="0" smtClean="0"/>
              <a:t>Band at 2147 cm</a:t>
            </a:r>
            <a:r>
              <a:rPr lang="cs-CZ" baseline="30000" dirty="0" smtClean="0"/>
              <a:t>–1</a:t>
            </a:r>
            <a:r>
              <a:rPr lang="cs-CZ" dirty="0" smtClean="0"/>
              <a:t> represents single step edge</a:t>
            </a:r>
          </a:p>
          <a:p>
            <a:pPr lvl="1"/>
            <a:r>
              <a:rPr lang="cs-CZ" dirty="0" smtClean="0"/>
              <a:t>Au atoms selectively deposits on single step edges (observed by HR-TEM) = catalyst poisoning, active site „titration“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1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ToF-SIMS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Time of flight secondary ion mass spectrometry</a:t>
            </a:r>
          </a:p>
          <a:p>
            <a:r>
              <a:rPr lang="cs-CZ" sz="2800" dirty="0" smtClean="0"/>
              <a:t>Catalyst surface bombarded by „primary“ ions </a:t>
            </a:r>
            <a:br>
              <a:rPr lang="cs-CZ" sz="2800" dirty="0" smtClean="0"/>
            </a:br>
            <a:r>
              <a:rPr lang="cs-CZ" sz="2800" dirty="0" smtClean="0"/>
              <a:t>(e.g. Bi</a:t>
            </a:r>
            <a:r>
              <a:rPr lang="cs-CZ" sz="2800" baseline="-25000" dirty="0" smtClean="0"/>
              <a:t>5</a:t>
            </a:r>
            <a:r>
              <a:rPr lang="cs-CZ" sz="2800" baseline="30000" dirty="0" smtClean="0"/>
              <a:t>+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Surface atoms (top ≈1 nm) expelled by this bombardment forming charged clusters = secondary ions created</a:t>
            </a:r>
          </a:p>
          <a:p>
            <a:r>
              <a:rPr lang="cs-CZ" sz="2800" dirty="0" smtClean="0"/>
              <a:t>Analysis of secondary ions gives us information about catalyst surface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10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ToF-SIMS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Surface composition</a:t>
            </a:r>
          </a:p>
          <a:p>
            <a:pPr lvl="1"/>
            <a:r>
              <a:rPr lang="cs-CZ" sz="2400" dirty="0" smtClean="0"/>
              <a:t>AlO</a:t>
            </a:r>
            <a:r>
              <a:rPr lang="cs-CZ" sz="2400" baseline="-25000" dirty="0" smtClean="0"/>
              <a:t>2</a:t>
            </a:r>
            <a:r>
              <a:rPr lang="cs-CZ" sz="2400" baseline="30000" dirty="0" smtClean="0"/>
              <a:t>–</a:t>
            </a:r>
            <a:r>
              <a:rPr lang="cs-CZ" sz="2400" dirty="0" smtClean="0"/>
              <a:t> is a function of Al concentration in top 1 nm</a:t>
            </a:r>
          </a:p>
          <a:p>
            <a:pPr lvl="1"/>
            <a:r>
              <a:rPr lang="cs-CZ" sz="2400" dirty="0" smtClean="0"/>
              <a:t>AlSiO</a:t>
            </a:r>
            <a:r>
              <a:rPr lang="cs-CZ" sz="2400" baseline="-25000" dirty="0" smtClean="0"/>
              <a:t>3</a:t>
            </a:r>
            <a:r>
              <a:rPr lang="cs-CZ" sz="2400" baseline="30000" dirty="0" smtClean="0"/>
              <a:t>–</a:t>
            </a:r>
            <a:r>
              <a:rPr lang="cs-CZ" sz="2400" dirty="0" smtClean="0"/>
              <a:t> is a mixed Al-Si cluster (good Al dispersion)</a:t>
            </a:r>
          </a:p>
          <a:p>
            <a:pPr lvl="1"/>
            <a:r>
              <a:rPr lang="cs-CZ" sz="2400" dirty="0" smtClean="0"/>
              <a:t>Al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O</a:t>
            </a:r>
            <a:r>
              <a:rPr lang="cs-CZ" sz="2400" baseline="-25000" dirty="0" smtClean="0"/>
              <a:t>4</a:t>
            </a:r>
            <a:r>
              <a:rPr lang="cs-CZ" sz="2400" baseline="30000" dirty="0" smtClean="0"/>
              <a:t>–</a:t>
            </a:r>
            <a:r>
              <a:rPr lang="cs-CZ" sz="2400" dirty="0" smtClean="0"/>
              <a:t> signifies badly dispersed Al species</a:t>
            </a:r>
            <a:endParaRPr lang="cs-CZ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51261"/>
              </p:ext>
            </p:extLst>
          </p:nvPr>
        </p:nvGraphicFramePr>
        <p:xfrm>
          <a:off x="323528" y="3501008"/>
          <a:ext cx="4201367" cy="312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501008"/>
                        <a:ext cx="4201367" cy="3121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595680"/>
              </p:ext>
            </p:extLst>
          </p:nvPr>
        </p:nvGraphicFramePr>
        <p:xfrm>
          <a:off x="4608672" y="3501008"/>
          <a:ext cx="4211800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Graph" r:id="rId5" imgW="4753179" imgH="3663445" progId="Origin50.Graph">
                  <p:embed/>
                </p:oleObj>
              </mc:Choice>
              <mc:Fallback>
                <p:oleObj name="Graph" r:id="rId5" imgW="4753179" imgH="366344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672" y="3501008"/>
                        <a:ext cx="4211800" cy="3168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2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Catalyst characterization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Outline</a:t>
            </a:r>
          </a:p>
          <a:p>
            <a:pPr lvl="1"/>
            <a:r>
              <a:rPr lang="cs-CZ" dirty="0" smtClean="0"/>
              <a:t>DRUV</a:t>
            </a:r>
            <a:endParaRPr lang="cs-CZ" b="1" dirty="0" smtClean="0"/>
          </a:p>
          <a:p>
            <a:pPr lvl="1"/>
            <a:r>
              <a:rPr lang="cs-CZ" b="1" dirty="0" smtClean="0"/>
              <a:t>XPS</a:t>
            </a:r>
            <a:endParaRPr lang="cs-CZ" dirty="0"/>
          </a:p>
          <a:p>
            <a:pPr lvl="1"/>
            <a:r>
              <a:rPr lang="cs-CZ" dirty="0" smtClean="0"/>
              <a:t>XANES &amp; EXAFS</a:t>
            </a:r>
          </a:p>
          <a:p>
            <a:pPr lvl="1"/>
            <a:r>
              <a:rPr lang="cs-CZ" b="1" dirty="0" smtClean="0"/>
              <a:t>Chemisorption</a:t>
            </a:r>
          </a:p>
          <a:p>
            <a:pPr lvl="1"/>
            <a:r>
              <a:rPr lang="cs-CZ" b="1" dirty="0" smtClean="0"/>
              <a:t>ToF-SIMS</a:t>
            </a:r>
          </a:p>
        </p:txBody>
      </p:sp>
    </p:spTree>
    <p:extLst>
      <p:ext uri="{BB962C8B-B14F-4D97-AF65-F5344CB8AC3E}">
        <p14:creationId xmlns:p14="http://schemas.microsoft.com/office/powerpoint/2010/main" val="9786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2862" y="865188"/>
            <a:ext cx="5045521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2800" dirty="0"/>
              <a:t>Photoelectron spectroscopy:</a:t>
            </a:r>
          </a:p>
          <a:p>
            <a:pPr marL="685800" lvl="1" indent="-344488"/>
            <a:r>
              <a:rPr lang="en-US" sz="2800" dirty="0"/>
              <a:t>UV: </a:t>
            </a:r>
            <a:r>
              <a:rPr lang="en-US" sz="2800" dirty="0">
                <a:solidFill>
                  <a:srgbClr val="00FF00"/>
                </a:solidFill>
              </a:rPr>
              <a:t>valence shell </a:t>
            </a:r>
            <a:r>
              <a:rPr lang="en-US" sz="2800" dirty="0" smtClean="0">
                <a:solidFill>
                  <a:srgbClr val="00FF00"/>
                </a:solidFill>
              </a:rPr>
              <a:t>ionizations</a:t>
            </a:r>
            <a:endParaRPr lang="cs-CZ" sz="2800" dirty="0" smtClean="0">
              <a:solidFill>
                <a:srgbClr val="00FF00"/>
              </a:solidFill>
            </a:endParaRPr>
          </a:p>
          <a:p>
            <a:pPr marL="685800" lvl="1" indent="-344488"/>
            <a:r>
              <a:rPr lang="cs-CZ" sz="2800" dirty="0">
                <a:solidFill>
                  <a:srgbClr val="00FF00"/>
                </a:solidFill>
              </a:rPr>
              <a:t> </a:t>
            </a:r>
            <a:endParaRPr lang="en-US" sz="2800" b="1" dirty="0"/>
          </a:p>
          <a:p>
            <a:pPr marL="685800" lvl="1" indent="-344488"/>
            <a:r>
              <a:rPr lang="en-US" sz="2800" dirty="0"/>
              <a:t>X-ray: </a:t>
            </a:r>
            <a:r>
              <a:rPr lang="en-US" sz="2800" dirty="0">
                <a:solidFill>
                  <a:srgbClr val="FF00FF"/>
                </a:solidFill>
              </a:rPr>
              <a:t>core electron </a:t>
            </a:r>
            <a:r>
              <a:rPr lang="en-US" sz="2800" dirty="0" smtClean="0">
                <a:solidFill>
                  <a:srgbClr val="FF00FF"/>
                </a:solidFill>
              </a:rPr>
              <a:t>ionizations</a:t>
            </a:r>
            <a:r>
              <a:rPr lang="cs-CZ" sz="2800" dirty="0" smtClean="0">
                <a:solidFill>
                  <a:srgbClr val="FF00FF"/>
                </a:solidFill>
              </a:rPr>
              <a:t> </a:t>
            </a:r>
            <a:r>
              <a:rPr lang="cs-CZ" sz="2800" b="1" dirty="0" smtClean="0"/>
              <a:t>(XPS, XANES, EXAFS)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6169471" y="6143625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126608" y="4529138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112321" y="3929063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112321" y="3629025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098033" y="341471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083746" y="3214688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083746" y="2971800"/>
            <a:ext cx="1128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040883" y="238601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6040883" y="227171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6040883" y="2214563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040883" y="2143125"/>
            <a:ext cx="11287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596633" y="2951163"/>
            <a:ext cx="141287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valence</a:t>
            </a:r>
          </a:p>
          <a:p>
            <a:pPr algn="ctr"/>
            <a:r>
              <a:rPr lang="en-US" sz="2800"/>
              <a:t>levels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812533" y="4808538"/>
            <a:ext cx="1095375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core</a:t>
            </a:r>
          </a:p>
          <a:p>
            <a:pPr algn="ctr"/>
            <a:r>
              <a:rPr lang="en-US" sz="2800"/>
              <a:t>levels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550596" y="1793875"/>
            <a:ext cx="1135062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virtual</a:t>
            </a:r>
          </a:p>
          <a:p>
            <a:pPr algn="ctr"/>
            <a:r>
              <a:rPr lang="en-US" sz="2800"/>
              <a:t>levels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07696" y="650875"/>
            <a:ext cx="1828800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ionization</a:t>
            </a:r>
          </a:p>
          <a:p>
            <a:pPr algn="ctr"/>
            <a:r>
              <a:rPr lang="en-US" sz="2800"/>
              <a:t>continuum</a:t>
            </a:r>
          </a:p>
        </p:txBody>
      </p:sp>
      <p:sp>
        <p:nvSpPr>
          <p:cNvPr id="4114" name="Rectangle 18" descr="Wide upward diagonal"/>
          <p:cNvSpPr>
            <a:spLocks noChangeArrowheads="1"/>
          </p:cNvSpPr>
          <p:nvPr/>
        </p:nvSpPr>
        <p:spPr bwMode="auto">
          <a:xfrm>
            <a:off x="5998021" y="685800"/>
            <a:ext cx="1143000" cy="144303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Freeform 19"/>
          <p:cNvSpPr>
            <a:spLocks/>
          </p:cNvSpPr>
          <p:nvPr/>
        </p:nvSpPr>
        <p:spPr bwMode="auto">
          <a:xfrm>
            <a:off x="7312471" y="4529138"/>
            <a:ext cx="428625" cy="1614487"/>
          </a:xfrm>
          <a:custGeom>
            <a:avLst/>
            <a:gdLst>
              <a:gd name="T0" fmla="*/ 0 w 270"/>
              <a:gd name="T1" fmla="*/ 0 h 1017"/>
              <a:gd name="T2" fmla="*/ 270 w 270"/>
              <a:gd name="T3" fmla="*/ 459 h 1017"/>
              <a:gd name="T4" fmla="*/ 36 w 270"/>
              <a:gd name="T5" fmla="*/ 1017 h 1017"/>
              <a:gd name="T6" fmla="*/ 0 60000 65536"/>
              <a:gd name="T7" fmla="*/ 0 60000 65536"/>
              <a:gd name="T8" fmla="*/ 0 60000 65536"/>
              <a:gd name="T9" fmla="*/ 0 w 270"/>
              <a:gd name="T10" fmla="*/ 0 h 1017"/>
              <a:gd name="T11" fmla="*/ 270 w 270"/>
              <a:gd name="T12" fmla="*/ 1017 h 10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" h="1017">
                <a:moveTo>
                  <a:pt x="0" y="0"/>
                </a:moveTo>
                <a:lnTo>
                  <a:pt x="270" y="459"/>
                </a:lnTo>
                <a:lnTo>
                  <a:pt x="36" y="1017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6" name="Freeform 20"/>
          <p:cNvSpPr>
            <a:spLocks/>
          </p:cNvSpPr>
          <p:nvPr/>
        </p:nvSpPr>
        <p:spPr bwMode="auto">
          <a:xfrm>
            <a:off x="7226746" y="2957513"/>
            <a:ext cx="371475" cy="971550"/>
          </a:xfrm>
          <a:custGeom>
            <a:avLst/>
            <a:gdLst>
              <a:gd name="T0" fmla="*/ 0 w 234"/>
              <a:gd name="T1" fmla="*/ 0 h 612"/>
              <a:gd name="T2" fmla="*/ 234 w 234"/>
              <a:gd name="T3" fmla="*/ 306 h 612"/>
              <a:gd name="T4" fmla="*/ 36 w 234"/>
              <a:gd name="T5" fmla="*/ 612 h 612"/>
              <a:gd name="T6" fmla="*/ 0 60000 65536"/>
              <a:gd name="T7" fmla="*/ 0 60000 65536"/>
              <a:gd name="T8" fmla="*/ 0 60000 65536"/>
              <a:gd name="T9" fmla="*/ 0 w 234"/>
              <a:gd name="T10" fmla="*/ 0 h 612"/>
              <a:gd name="T11" fmla="*/ 234 w 234"/>
              <a:gd name="T12" fmla="*/ 612 h 6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" h="612">
                <a:moveTo>
                  <a:pt x="0" y="0"/>
                </a:moveTo>
                <a:lnTo>
                  <a:pt x="234" y="306"/>
                </a:lnTo>
                <a:lnTo>
                  <a:pt x="36" y="61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7" name="Freeform 21"/>
          <p:cNvSpPr>
            <a:spLocks/>
          </p:cNvSpPr>
          <p:nvPr/>
        </p:nvSpPr>
        <p:spPr bwMode="auto">
          <a:xfrm>
            <a:off x="7198171" y="2157413"/>
            <a:ext cx="400050" cy="242887"/>
          </a:xfrm>
          <a:custGeom>
            <a:avLst/>
            <a:gdLst>
              <a:gd name="T0" fmla="*/ 9 w 252"/>
              <a:gd name="T1" fmla="*/ 0 h 153"/>
              <a:gd name="T2" fmla="*/ 252 w 252"/>
              <a:gd name="T3" fmla="*/ 81 h 153"/>
              <a:gd name="T4" fmla="*/ 0 w 252"/>
              <a:gd name="T5" fmla="*/ 153 h 153"/>
              <a:gd name="T6" fmla="*/ 0 60000 65536"/>
              <a:gd name="T7" fmla="*/ 0 60000 65536"/>
              <a:gd name="T8" fmla="*/ 0 60000 65536"/>
              <a:gd name="T9" fmla="*/ 0 w 252"/>
              <a:gd name="T10" fmla="*/ 0 h 153"/>
              <a:gd name="T11" fmla="*/ 252 w 252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153">
                <a:moveTo>
                  <a:pt x="9" y="0"/>
                </a:moveTo>
                <a:lnTo>
                  <a:pt x="252" y="81"/>
                </a:lnTo>
                <a:lnTo>
                  <a:pt x="0" y="153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6955283" y="58864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7069583" y="5857875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6883846" y="4300538"/>
            <a:ext cx="100012" cy="514350"/>
            <a:chOff x="4221" y="2709"/>
            <a:chExt cx="63" cy="324"/>
          </a:xfrm>
        </p:grpSpPr>
        <p:sp>
          <p:nvSpPr>
            <p:cNvPr id="4144" name="Line 25"/>
            <p:cNvSpPr>
              <a:spLocks noChangeShapeType="1"/>
            </p:cNvSpPr>
            <p:nvPr/>
          </p:nvSpPr>
          <p:spPr bwMode="auto">
            <a:xfrm>
              <a:off x="4221" y="2709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26"/>
            <p:cNvSpPr>
              <a:spLocks noChangeShapeType="1"/>
            </p:cNvSpPr>
            <p:nvPr/>
          </p:nvSpPr>
          <p:spPr bwMode="auto">
            <a:xfrm flipV="1">
              <a:off x="4284" y="2709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1" name="Group 27"/>
          <p:cNvGrpSpPr>
            <a:grpSpLocks/>
          </p:cNvGrpSpPr>
          <p:nvPr/>
        </p:nvGrpSpPr>
        <p:grpSpPr bwMode="auto">
          <a:xfrm>
            <a:off x="6826696" y="3429000"/>
            <a:ext cx="100012" cy="514350"/>
            <a:chOff x="4185" y="2160"/>
            <a:chExt cx="63" cy="324"/>
          </a:xfrm>
        </p:grpSpPr>
        <p:sp>
          <p:nvSpPr>
            <p:cNvPr id="4142" name="Line 28"/>
            <p:cNvSpPr>
              <a:spLocks noChangeShapeType="1"/>
            </p:cNvSpPr>
            <p:nvPr/>
          </p:nvSpPr>
          <p:spPr bwMode="auto">
            <a:xfrm>
              <a:off x="4185" y="2160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29"/>
            <p:cNvSpPr>
              <a:spLocks noChangeShapeType="1"/>
            </p:cNvSpPr>
            <p:nvPr/>
          </p:nvSpPr>
          <p:spPr bwMode="auto">
            <a:xfrm flipV="1">
              <a:off x="4248" y="2160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2" name="Line 30"/>
          <p:cNvSpPr>
            <a:spLocks noChangeShapeType="1"/>
          </p:cNvSpPr>
          <p:nvPr/>
        </p:nvSpPr>
        <p:spPr bwMode="auto">
          <a:xfrm>
            <a:off x="6383783" y="320040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31"/>
          <p:cNvSpPr>
            <a:spLocks noChangeShapeType="1"/>
          </p:cNvSpPr>
          <p:nvPr/>
        </p:nvSpPr>
        <p:spPr bwMode="auto">
          <a:xfrm flipV="1">
            <a:off x="6740971" y="297180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32"/>
          <p:cNvSpPr>
            <a:spLocks noChangeShapeType="1"/>
          </p:cNvSpPr>
          <p:nvPr/>
        </p:nvSpPr>
        <p:spPr bwMode="auto">
          <a:xfrm flipV="1">
            <a:off x="6498083" y="3171825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4125" name="Group 33"/>
          <p:cNvGrpSpPr>
            <a:grpSpLocks/>
          </p:cNvGrpSpPr>
          <p:nvPr/>
        </p:nvGrpSpPr>
        <p:grpSpPr bwMode="auto">
          <a:xfrm>
            <a:off x="6583808" y="3700463"/>
            <a:ext cx="114300" cy="514350"/>
            <a:chOff x="3915" y="2367"/>
            <a:chExt cx="72" cy="324"/>
          </a:xfrm>
        </p:grpSpPr>
        <p:sp>
          <p:nvSpPr>
            <p:cNvPr id="4140" name="Line 34"/>
            <p:cNvSpPr>
              <a:spLocks noChangeShapeType="1"/>
            </p:cNvSpPr>
            <p:nvPr/>
          </p:nvSpPr>
          <p:spPr bwMode="auto">
            <a:xfrm flipV="1">
              <a:off x="3987" y="2367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35"/>
            <p:cNvSpPr>
              <a:spLocks noChangeShapeType="1"/>
            </p:cNvSpPr>
            <p:nvPr/>
          </p:nvSpPr>
          <p:spPr bwMode="auto">
            <a:xfrm>
              <a:off x="3915" y="2367"/>
              <a:ext cx="0" cy="3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6" name="Line 36"/>
          <p:cNvSpPr>
            <a:spLocks noChangeShapeType="1"/>
          </p:cNvSpPr>
          <p:nvPr/>
        </p:nvSpPr>
        <p:spPr bwMode="auto">
          <a:xfrm flipH="1" flipV="1">
            <a:off x="6312346" y="2357438"/>
            <a:ext cx="0" cy="37576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37"/>
          <p:cNvSpPr>
            <a:spLocks noChangeShapeType="1"/>
          </p:cNvSpPr>
          <p:nvPr/>
        </p:nvSpPr>
        <p:spPr bwMode="auto">
          <a:xfrm flipH="1" flipV="1">
            <a:off x="6169471" y="1614488"/>
            <a:ext cx="0" cy="45434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8" name="Text Box 38"/>
          <p:cNvSpPr txBox="1">
            <a:spLocks noChangeArrowheads="1"/>
          </p:cNvSpPr>
          <p:nvPr/>
        </p:nvSpPr>
        <p:spPr bwMode="auto">
          <a:xfrm>
            <a:off x="230188" y="3195638"/>
            <a:ext cx="4491037" cy="1173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err="1"/>
              <a:t>E</a:t>
            </a:r>
            <a:r>
              <a:rPr lang="en-US" sz="2800" baseline="-25000" dirty="0" err="1"/>
              <a:t>photon</a:t>
            </a:r>
            <a:r>
              <a:rPr lang="en-US" sz="2800" dirty="0"/>
              <a:t> = h</a:t>
            </a:r>
            <a:r>
              <a:rPr lang="el-GR" sz="2800" dirty="0">
                <a:cs typeface="Arial" charset="0"/>
                <a:sym typeface="WP Greek Helve" pitchFamily="2" charset="2"/>
              </a:rPr>
              <a:t>ν</a:t>
            </a:r>
            <a:r>
              <a:rPr lang="en-US" sz="2800" dirty="0">
                <a:sym typeface="WP Greek Helve" pitchFamily="2" charset="2"/>
              </a:rPr>
              <a:t> =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sym typeface="WP Greek Helve" pitchFamily="2" charset="2"/>
              </a:rPr>
              <a:t>BE</a:t>
            </a:r>
            <a:r>
              <a:rPr lang="en-US" sz="2800" dirty="0">
                <a:sym typeface="WP Greek Helve" pitchFamily="2" charset="2"/>
              </a:rPr>
              <a:t> + kinetic energy (</a:t>
            </a:r>
            <a:r>
              <a:rPr lang="en-US" sz="2800" dirty="0">
                <a:solidFill>
                  <a:srgbClr val="0000FF"/>
                </a:solidFill>
                <a:sym typeface="WP Greek Helve" pitchFamily="2" charset="2"/>
              </a:rPr>
              <a:t>KE</a:t>
            </a:r>
            <a:r>
              <a:rPr lang="en-US" sz="2800" dirty="0">
                <a:sym typeface="WP Greek Helve" pitchFamily="2" charset="2"/>
              </a:rPr>
              <a:t>)</a:t>
            </a:r>
            <a:endParaRPr lang="en-US" sz="2800" dirty="0"/>
          </a:p>
        </p:txBody>
      </p:sp>
      <p:sp>
        <p:nvSpPr>
          <p:cNvPr id="4129" name="Text Box 39"/>
          <p:cNvSpPr txBox="1">
            <a:spLocks noChangeArrowheads="1"/>
          </p:cNvSpPr>
          <p:nvPr/>
        </p:nvSpPr>
        <p:spPr bwMode="auto">
          <a:xfrm>
            <a:off x="5396358" y="1893888"/>
            <a:ext cx="382588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130" name="Line 40"/>
          <p:cNvSpPr>
            <a:spLocks noChangeShapeType="1"/>
          </p:cNvSpPr>
          <p:nvPr/>
        </p:nvSpPr>
        <p:spPr bwMode="auto">
          <a:xfrm>
            <a:off x="5740846" y="2157413"/>
            <a:ext cx="17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Line 41"/>
          <p:cNvSpPr>
            <a:spLocks noChangeShapeType="1"/>
          </p:cNvSpPr>
          <p:nvPr/>
        </p:nvSpPr>
        <p:spPr bwMode="auto">
          <a:xfrm>
            <a:off x="5826571" y="6129338"/>
            <a:ext cx="171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Line 42"/>
          <p:cNvSpPr>
            <a:spLocks noChangeShapeType="1"/>
          </p:cNvSpPr>
          <p:nvPr/>
        </p:nvSpPr>
        <p:spPr bwMode="auto">
          <a:xfrm>
            <a:off x="5826571" y="2157413"/>
            <a:ext cx="0" cy="3986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3" name="Text Box 43"/>
          <p:cNvSpPr txBox="1">
            <a:spLocks noChangeArrowheads="1"/>
          </p:cNvSpPr>
          <p:nvPr/>
        </p:nvSpPr>
        <p:spPr bwMode="auto">
          <a:xfrm>
            <a:off x="5086796" y="3883025"/>
            <a:ext cx="6572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4134" name="Line 44"/>
          <p:cNvSpPr>
            <a:spLocks noChangeShapeType="1"/>
          </p:cNvSpPr>
          <p:nvPr/>
        </p:nvSpPr>
        <p:spPr bwMode="auto">
          <a:xfrm flipV="1">
            <a:off x="5726558" y="1614488"/>
            <a:ext cx="8001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Text Box 45"/>
          <p:cNvSpPr txBox="1">
            <a:spLocks noChangeArrowheads="1"/>
          </p:cNvSpPr>
          <p:nvPr/>
        </p:nvSpPr>
        <p:spPr bwMode="auto">
          <a:xfrm>
            <a:off x="5088383" y="1320800"/>
            <a:ext cx="657225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KE</a:t>
            </a:r>
          </a:p>
        </p:txBody>
      </p:sp>
      <p:sp>
        <p:nvSpPr>
          <p:cNvPr id="4136" name="Line 46"/>
          <p:cNvSpPr>
            <a:spLocks noChangeShapeType="1"/>
          </p:cNvSpPr>
          <p:nvPr/>
        </p:nvSpPr>
        <p:spPr bwMode="auto">
          <a:xfrm>
            <a:off x="5824983" y="1600200"/>
            <a:ext cx="0" cy="542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" name="Line 47"/>
          <p:cNvSpPr>
            <a:spLocks noChangeShapeType="1"/>
          </p:cNvSpPr>
          <p:nvPr/>
        </p:nvSpPr>
        <p:spPr bwMode="auto">
          <a:xfrm flipH="1" flipV="1">
            <a:off x="6869558" y="1585913"/>
            <a:ext cx="0" cy="16287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8" name="Text Box 48"/>
          <p:cNvSpPr txBox="1">
            <a:spLocks noChangeArrowheads="1"/>
          </p:cNvSpPr>
          <p:nvPr/>
        </p:nvSpPr>
        <p:spPr bwMode="auto">
          <a:xfrm>
            <a:off x="347663" y="4494213"/>
            <a:ext cx="3983037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Photoelectron Spectroscopy</a:t>
            </a:r>
            <a:r>
              <a:rPr lang="en-US" dirty="0"/>
              <a:t> analyzes the energies of the ionized </a:t>
            </a:r>
            <a:r>
              <a:rPr lang="en-US" dirty="0" smtClean="0"/>
              <a:t>electrons</a:t>
            </a:r>
            <a:r>
              <a:rPr lang="cs-CZ" dirty="0" smtClean="0"/>
              <a:t> </a:t>
            </a:r>
            <a:r>
              <a:rPr lang="cs-CZ" b="1" dirty="0" smtClean="0"/>
              <a:t>(XPS)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b="1" dirty="0"/>
              <a:t>X-ray Absorption Spectroscopy</a:t>
            </a:r>
            <a:r>
              <a:rPr lang="en-US" dirty="0"/>
              <a:t> analyzes the absorption curve of the X-ray spectrum associated with ionization of a core </a:t>
            </a:r>
            <a:r>
              <a:rPr lang="en-US" dirty="0" smtClean="0"/>
              <a:t>electron</a:t>
            </a:r>
            <a:r>
              <a:rPr lang="cs-CZ" dirty="0" smtClean="0"/>
              <a:t> </a:t>
            </a:r>
            <a:r>
              <a:rPr lang="cs-CZ" b="1" dirty="0" smtClean="0"/>
              <a:t>(XANES and EXAFS)</a:t>
            </a:r>
            <a:endParaRPr lang="en-US" b="1" dirty="0"/>
          </a:p>
        </p:txBody>
      </p:sp>
      <p:sp>
        <p:nvSpPr>
          <p:cNvPr id="4139" name="Text Box 49"/>
          <p:cNvSpPr txBox="1">
            <a:spLocks noChangeArrowheads="1"/>
          </p:cNvSpPr>
          <p:nvPr/>
        </p:nvSpPr>
        <p:spPr bwMode="auto">
          <a:xfrm>
            <a:off x="446088" y="180975"/>
            <a:ext cx="568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Ionization Spectroscopies</a:t>
            </a:r>
          </a:p>
        </p:txBody>
      </p:sp>
    </p:spTree>
    <p:extLst>
      <p:ext uri="{BB962C8B-B14F-4D97-AF65-F5344CB8AC3E}">
        <p14:creationId xmlns:p14="http://schemas.microsoft.com/office/powerpoint/2010/main" val="41042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X-ray photoelectron spectroscopy (XPS)</a:t>
            </a:r>
            <a:endParaRPr lang="cs-CZ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We measure the number and the energy of photoelectrons emitted from the surface layer</a:t>
            </a: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2339752" y="3263950"/>
            <a:ext cx="4491037" cy="1173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err="1"/>
              <a:t>E</a:t>
            </a:r>
            <a:r>
              <a:rPr lang="en-US" sz="2800" baseline="-25000" dirty="0" err="1"/>
              <a:t>photon</a:t>
            </a:r>
            <a:r>
              <a:rPr lang="en-US" sz="2800" dirty="0"/>
              <a:t> = h</a:t>
            </a:r>
            <a:r>
              <a:rPr lang="el-GR" sz="2800" dirty="0">
                <a:cs typeface="Arial" charset="0"/>
                <a:sym typeface="WP Greek Helve" pitchFamily="2" charset="2"/>
              </a:rPr>
              <a:t>ν</a:t>
            </a:r>
            <a:r>
              <a:rPr lang="en-US" sz="2800" dirty="0">
                <a:sym typeface="WP Greek Helve" pitchFamily="2" charset="2"/>
              </a:rPr>
              <a:t> =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sym typeface="WP Greek Helve" pitchFamily="2" charset="2"/>
              </a:rPr>
              <a:t>BE</a:t>
            </a:r>
            <a:r>
              <a:rPr lang="en-US" sz="2800" dirty="0">
                <a:sym typeface="WP Greek Helve" pitchFamily="2" charset="2"/>
              </a:rPr>
              <a:t> + kinetic energy (</a:t>
            </a:r>
            <a:r>
              <a:rPr lang="en-US" sz="2800" dirty="0">
                <a:solidFill>
                  <a:srgbClr val="0000FF"/>
                </a:solidFill>
                <a:sym typeface="WP Greek Helve" pitchFamily="2" charset="2"/>
              </a:rPr>
              <a:t>KE</a:t>
            </a:r>
            <a:r>
              <a:rPr lang="en-US" sz="2800" dirty="0">
                <a:sym typeface="WP Greek Helve" pitchFamily="2" charset="2"/>
              </a:rPr>
              <a:t>)</a:t>
            </a:r>
            <a:endParaRPr lang="en-US" sz="2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5536" y="4984576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Number of photoelectrons gives access to quantity</a:t>
            </a:r>
          </a:p>
          <a:p>
            <a:r>
              <a:rPr lang="cs-CZ" sz="2400" dirty="0" smtClean="0"/>
              <a:t>Energy of photoelectrons gives access to quality</a:t>
            </a:r>
          </a:p>
          <a:p>
            <a:r>
              <a:rPr lang="cs-CZ" sz="2400" dirty="0" smtClean="0"/>
              <a:t>Depth? 5–20 nm.</a:t>
            </a:r>
          </a:p>
        </p:txBody>
      </p:sp>
    </p:spTree>
    <p:extLst>
      <p:ext uri="{BB962C8B-B14F-4D97-AF65-F5344CB8AC3E}">
        <p14:creationId xmlns:p14="http://schemas.microsoft.com/office/powerpoint/2010/main" val="15578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X-ray photoelectron spectroscopy (XPS)</a:t>
            </a:r>
            <a:endParaRPr lang="cs-CZ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4" y="1483271"/>
            <a:ext cx="7272808" cy="52990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683568" y="1916832"/>
            <a:ext cx="2952328" cy="2448272"/>
            <a:chOff x="683568" y="1916832"/>
            <a:chExt cx="2952328" cy="2448272"/>
          </a:xfrm>
        </p:grpSpPr>
        <p:sp>
          <p:nvSpPr>
            <p:cNvPr id="10" name="Rectangle 9"/>
            <p:cNvSpPr/>
            <p:nvPr/>
          </p:nvSpPr>
          <p:spPr>
            <a:xfrm>
              <a:off x="1475656" y="1916832"/>
              <a:ext cx="2160240" cy="79208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3568" y="2276872"/>
              <a:ext cx="351656" cy="20882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59832" y="1700808"/>
            <a:ext cx="4536504" cy="4968552"/>
            <a:chOff x="3059832" y="1700808"/>
            <a:chExt cx="4536504" cy="4968552"/>
          </a:xfrm>
        </p:grpSpPr>
        <p:grpSp>
          <p:nvGrpSpPr>
            <p:cNvPr id="9" name="Group 8"/>
            <p:cNvGrpSpPr/>
            <p:nvPr/>
          </p:nvGrpSpPr>
          <p:grpSpPr>
            <a:xfrm>
              <a:off x="3059832" y="3140968"/>
              <a:ext cx="4536504" cy="3528392"/>
              <a:chOff x="3059832" y="3140968"/>
              <a:chExt cx="4536504" cy="352839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635896" y="6381328"/>
                <a:ext cx="1800200" cy="2880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7308304" y="5445224"/>
                <a:ext cx="288032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092280" y="5445224"/>
                <a:ext cx="288032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59832" y="3140968"/>
                <a:ext cx="432048" cy="72008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4427984" y="2132856"/>
              <a:ext cx="504056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val 16"/>
            <p:cNvSpPr/>
            <p:nvPr/>
          </p:nvSpPr>
          <p:spPr>
            <a:xfrm>
              <a:off x="5868144" y="1700808"/>
              <a:ext cx="504056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69969" y="3140968"/>
            <a:ext cx="927498" cy="1440159"/>
            <a:chOff x="1569969" y="3140968"/>
            <a:chExt cx="927498" cy="1440159"/>
          </a:xfrm>
        </p:grpSpPr>
        <p:sp>
          <p:nvSpPr>
            <p:cNvPr id="13" name="Rectangle 12"/>
            <p:cNvSpPr/>
            <p:nvPr/>
          </p:nvSpPr>
          <p:spPr>
            <a:xfrm>
              <a:off x="1799692" y="3592462"/>
              <a:ext cx="468052" cy="98866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69969" y="3140968"/>
              <a:ext cx="927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 smtClean="0">
                  <a:solidFill>
                    <a:srgbClr val="0070C0"/>
                  </a:solidFill>
                </a:rPr>
                <a:t>Auger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0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X-ray photoelectron spectroscopy (XPS)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Surface vs. bulk composition</a:t>
            </a:r>
            <a:endParaRPr lang="cs-CZ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54" y="2188304"/>
            <a:ext cx="5976664" cy="45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08186" y="2188304"/>
            <a:ext cx="1114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Surface</a:t>
            </a:r>
          </a:p>
        </p:txBody>
      </p:sp>
      <p:cxnSp>
        <p:nvCxnSpPr>
          <p:cNvPr id="6" name="Straight Connector 5"/>
          <p:cNvCxnSpPr>
            <a:endCxn id="5" idx="1"/>
          </p:cNvCxnSpPr>
          <p:nvPr/>
        </p:nvCxnSpPr>
        <p:spPr>
          <a:xfrm flipV="1">
            <a:off x="6300192" y="2419137"/>
            <a:ext cx="1407994" cy="73759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73447" y="3284984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/>
              <a:t>Bulk</a:t>
            </a:r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 flipV="1">
            <a:off x="6369694" y="3515817"/>
            <a:ext cx="1603753" cy="7376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533024" y="4911551"/>
            <a:ext cx="1569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Calcination</a:t>
            </a:r>
          </a:p>
        </p:txBody>
      </p:sp>
      <p:sp>
        <p:nvSpPr>
          <p:cNvPr id="7" name="Oval 6"/>
          <p:cNvSpPr/>
          <p:nvPr/>
        </p:nvSpPr>
        <p:spPr>
          <a:xfrm>
            <a:off x="6156176" y="5229200"/>
            <a:ext cx="21351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5078562" y="5229200"/>
            <a:ext cx="21351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3494386" y="5229200"/>
            <a:ext cx="21351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ectangle 3"/>
          <p:cNvSpPr/>
          <p:nvPr/>
        </p:nvSpPr>
        <p:spPr>
          <a:xfrm>
            <a:off x="6336704" y="5301208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K. Bouchmella et al. /Journal of Catalysis 301 (2013) 233–241</a:t>
            </a:r>
          </a:p>
        </p:txBody>
      </p:sp>
    </p:spTree>
    <p:extLst>
      <p:ext uri="{BB962C8B-B14F-4D97-AF65-F5344CB8AC3E}">
        <p14:creationId xmlns:p14="http://schemas.microsoft.com/office/powerpoint/2010/main" val="35262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1558</Words>
  <Application>Microsoft Office PowerPoint</Application>
  <PresentationFormat>On-screen Show (4:3)</PresentationFormat>
  <Paragraphs>469</Paragraphs>
  <Slides>55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Graph</vt:lpstr>
      <vt:lpstr>Heterogeneous catalysis</vt:lpstr>
      <vt:lpstr>Catalyst characterization</vt:lpstr>
      <vt:lpstr>Diffuse reflectance UV-Vis spectroscopy (DRUV)</vt:lpstr>
      <vt:lpstr>Diffuse reflectance UV-Vis spectroscopy (DRUV)</vt:lpstr>
      <vt:lpstr>Diffuse reflectance UV-Vis spectroscopy (DRUV)</vt:lpstr>
      <vt:lpstr>PowerPoint Presentation</vt:lpstr>
      <vt:lpstr>X-ray photoelectron spectroscopy (XPS)</vt:lpstr>
      <vt:lpstr>X-ray photoelectron spectroscopy (XPS)</vt:lpstr>
      <vt:lpstr>X-ray photoelectron spectroscopy (XPS)</vt:lpstr>
      <vt:lpstr>X-ray photoelectron spectroscopy (XPS)</vt:lpstr>
      <vt:lpstr>X-ray photoelectron spectroscopy (XPS)</vt:lpstr>
      <vt:lpstr>X-ray photoelectron spectroscopy (XPS)</vt:lpstr>
      <vt:lpstr>X-ray photoelectron spectroscopy (XPS)</vt:lpstr>
      <vt:lpstr>X-ray photoelectron spectroscopy (XPS)</vt:lpstr>
      <vt:lpstr>X-ray photoelectron spectroscopy (XPS)</vt:lpstr>
      <vt:lpstr>PowerPoint Presentation</vt:lpstr>
      <vt:lpstr>XANES and EXAFS</vt:lpstr>
      <vt:lpstr>XANES and EXAFS</vt:lpstr>
      <vt:lpstr>XANES and EXAFS</vt:lpstr>
      <vt:lpstr>XANES and EXAFS</vt:lpstr>
      <vt:lpstr>XANES</vt:lpstr>
      <vt:lpstr>XANES</vt:lpstr>
      <vt:lpstr>XANES</vt:lpstr>
      <vt:lpstr>EXAFS</vt:lpstr>
      <vt:lpstr>EXAFS</vt:lpstr>
      <vt:lpstr>EXAFS</vt:lpstr>
      <vt:lpstr>EXAFS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Chemisorption</vt:lpstr>
      <vt:lpstr>ToF-SIMS</vt:lpstr>
      <vt:lpstr>ToF-SIMS</vt:lpstr>
      <vt:lpstr>Catalyst characterization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</dc:title>
  <dc:creator>ales.styskalik</dc:creator>
  <cp:lastModifiedBy>ales.styskalik</cp:lastModifiedBy>
  <cp:revision>91</cp:revision>
  <dcterms:created xsi:type="dcterms:W3CDTF">2020-01-24T05:31:35Z</dcterms:created>
  <dcterms:modified xsi:type="dcterms:W3CDTF">2020-12-22T10:40:46Z</dcterms:modified>
</cp:coreProperties>
</file>