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87" r:id="rId5"/>
    <p:sldId id="289" r:id="rId6"/>
    <p:sldId id="290" r:id="rId7"/>
    <p:sldId id="291" r:id="rId8"/>
    <p:sldId id="292" r:id="rId9"/>
    <p:sldId id="288" r:id="rId10"/>
    <p:sldId id="293" r:id="rId11"/>
    <p:sldId id="294" r:id="rId12"/>
    <p:sldId id="295" r:id="rId13"/>
    <p:sldId id="259" r:id="rId14"/>
    <p:sldId id="275" r:id="rId15"/>
    <p:sldId id="284" r:id="rId16"/>
    <p:sldId id="276" r:id="rId17"/>
    <p:sldId id="283" r:id="rId18"/>
    <p:sldId id="285" r:id="rId19"/>
    <p:sldId id="286" r:id="rId20"/>
    <p:sldId id="277" r:id="rId21"/>
    <p:sldId id="278" r:id="rId22"/>
    <p:sldId id="279" r:id="rId23"/>
    <p:sldId id="281" r:id="rId24"/>
    <p:sldId id="260" r:id="rId25"/>
    <p:sldId id="282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70" r:id="rId35"/>
    <p:sldId id="271" r:id="rId36"/>
    <p:sldId id="272" r:id="rId37"/>
    <p:sldId id="274" r:id="rId38"/>
    <p:sldId id="27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Lecture 6</a:t>
            </a:r>
          </a:p>
          <a:p>
            <a:r>
              <a:rPr lang="cs-CZ" dirty="0"/>
              <a:t>Catalysts characterization - continuation</a:t>
            </a:r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AD9BB-A2F2-4036-94DC-4E3172E0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5BB023-806C-4D2A-BBAD-EAB6F9CC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5" y="1268759"/>
            <a:ext cx="13571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7DC1B8D-A74B-41FD-A998-3F5187EC4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79627"/>
              </p:ext>
            </p:extLst>
          </p:nvPr>
        </p:nvGraphicFramePr>
        <p:xfrm>
          <a:off x="755576" y="1268759"/>
          <a:ext cx="7056784" cy="544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Graph" r:id="rId3" imgW="4753179" imgH="3663445" progId="Origin50.Graph">
                  <p:embed/>
                </p:oleObj>
              </mc:Choice>
              <mc:Fallback>
                <p:oleObj name="Graph" r:id="rId3" imgW="4753179" imgH="366344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59"/>
                        <a:ext cx="7056784" cy="5440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06F7B87-303E-4023-9F0A-0F734CCA6F1D}"/>
              </a:ext>
            </a:extLst>
          </p:cNvPr>
          <p:cNvSpPr txBox="1"/>
          <p:nvPr/>
        </p:nvSpPr>
        <p:spPr>
          <a:xfrm>
            <a:off x="1475656" y="1412776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27</a:t>
            </a:r>
            <a:r>
              <a:rPr lang="en-US" sz="2400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51529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6E8A2-460E-46EE-841D-DFEF0587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BCCD6-41E8-489A-9ED3-8B054F7B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NMR (=no spinning)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D8772B-FF4F-4FCA-A15C-F0D8242F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2178124"/>
            <a:ext cx="6317269" cy="45259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197DA15-DACF-43C4-A472-7E061622CD31}"/>
              </a:ext>
            </a:extLst>
          </p:cNvPr>
          <p:cNvSpPr txBox="1"/>
          <p:nvPr/>
        </p:nvSpPr>
        <p:spPr>
          <a:xfrm>
            <a:off x="834133" y="2178124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27</a:t>
            </a:r>
            <a:r>
              <a:rPr lang="en-US" sz="2400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57298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244E4-7581-4A4C-824E-C048C2FE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2FE8C-5274-480B-B8D9-E58FED92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quantum MAS (MQMAS)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2CD1C2-A844-4A87-B307-17A32FE5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141696"/>
            <a:ext cx="7002965" cy="43836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7E9B647-E5E2-47CD-9085-F9671D0EC661}"/>
              </a:ext>
            </a:extLst>
          </p:cNvPr>
          <p:cNvSpPr txBox="1"/>
          <p:nvPr/>
        </p:nvSpPr>
        <p:spPr>
          <a:xfrm>
            <a:off x="834133" y="2178124"/>
            <a:ext cx="205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2D </a:t>
            </a:r>
            <a:r>
              <a:rPr lang="en-US" sz="2400" baseline="30000" dirty="0"/>
              <a:t>27</a:t>
            </a:r>
            <a:r>
              <a:rPr lang="en-US" sz="2400" dirty="0"/>
              <a:t>Al TQMAS</a:t>
            </a:r>
          </a:p>
        </p:txBody>
      </p:sp>
    </p:spTree>
    <p:extLst>
      <p:ext uri="{BB962C8B-B14F-4D97-AF65-F5344CB8AC3E}">
        <p14:creationId xmlns:p14="http://schemas.microsoft.com/office/powerpoint/2010/main" val="157174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Why?</a:t>
            </a:r>
          </a:p>
          <a:p>
            <a:pPr lvl="1"/>
            <a:r>
              <a:rPr lang="cs-CZ" dirty="0"/>
              <a:t>Remember: Adsorption/desorption step in cata as important as cata rxn itself (@Lecture 1)</a:t>
            </a:r>
          </a:p>
          <a:p>
            <a:pPr lvl="1"/>
            <a:r>
              <a:rPr lang="cs-CZ" dirty="0"/>
              <a:t>Moreover: strong efforts nowadays put forward bio-sources instead of fossil fuels</a:t>
            </a:r>
          </a:p>
          <a:p>
            <a:pPr lvl="1"/>
            <a:r>
              <a:rPr lang="cs-CZ" dirty="0"/>
              <a:t>Compare</a:t>
            </a:r>
          </a:p>
          <a:p>
            <a:pPr lvl="2"/>
            <a:r>
              <a:rPr lang="cs-CZ" dirty="0"/>
              <a:t>Oil – long hydrocarbon chains (hydrophobic)</a:t>
            </a:r>
          </a:p>
          <a:p>
            <a:pPr lvl="2"/>
            <a:r>
              <a:rPr lang="cs-CZ" dirty="0"/>
              <a:t>Wood – cellulose, lignin = sugar based materials = a lot of oxygen, OH groups (hydrophilic)</a:t>
            </a:r>
          </a:p>
        </p:txBody>
      </p:sp>
    </p:spTree>
    <p:extLst>
      <p:ext uri="{BB962C8B-B14F-4D97-AF65-F5344CB8AC3E}">
        <p14:creationId xmlns:p14="http://schemas.microsoft.com/office/powerpoint/2010/main" val="344699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Possibilities:</a:t>
            </a:r>
          </a:p>
          <a:p>
            <a:pPr lvl="1"/>
            <a:r>
              <a:rPr lang="cs-CZ" dirty="0"/>
              <a:t>Water sorption</a:t>
            </a:r>
          </a:p>
          <a:p>
            <a:pPr lvl="1"/>
            <a:r>
              <a:rPr lang="cs-CZ" dirty="0"/>
              <a:t>Dynamic vapor sorption/Quartz crystal microbalance</a:t>
            </a:r>
          </a:p>
          <a:p>
            <a:pPr lvl="1"/>
            <a:r>
              <a:rPr lang="cs-CZ" dirty="0"/>
              <a:t>Inverse gas chromatography</a:t>
            </a:r>
          </a:p>
          <a:p>
            <a:pPr lvl="1"/>
            <a:r>
              <a:rPr lang="cs-CZ" dirty="0"/>
              <a:t>Microcallorimetry</a:t>
            </a:r>
          </a:p>
        </p:txBody>
      </p:sp>
    </p:spTree>
    <p:extLst>
      <p:ext uri="{BB962C8B-B14F-4D97-AF65-F5344CB8AC3E}">
        <p14:creationId xmlns:p14="http://schemas.microsoft.com/office/powerpoint/2010/main" val="158350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Problems:</a:t>
            </a:r>
          </a:p>
          <a:p>
            <a:pPr lvl="1"/>
            <a:r>
              <a:rPr lang="cs-CZ" dirty="0"/>
              <a:t>What is a measure of hydrophobicity?</a:t>
            </a:r>
          </a:p>
          <a:p>
            <a:pPr lvl="2"/>
            <a:r>
              <a:rPr lang="cs-CZ" dirty="0"/>
              <a:t>A material can have high/low affinity to both water and organic molecules (i.e. if a sample is hydrophilic, it does not necessarily mean it is hydrophobic!)</a:t>
            </a:r>
          </a:p>
          <a:p>
            <a:pPr lvl="3"/>
            <a:r>
              <a:rPr lang="cs-CZ" dirty="0"/>
              <a:t>% of pore volume filled with water at certain p/p</a:t>
            </a:r>
            <a:r>
              <a:rPr lang="cs-CZ" baseline="-25000" dirty="0"/>
              <a:t>0</a:t>
            </a:r>
          </a:p>
          <a:p>
            <a:pPr lvl="3"/>
            <a:r>
              <a:rPr lang="cs-CZ" dirty="0"/>
              <a:t>Hydrophobic index (water/toluene competitive sorption)</a:t>
            </a:r>
          </a:p>
          <a:p>
            <a:pPr lvl="3"/>
            <a:r>
              <a:rPr lang="cs-CZ" dirty="0"/>
              <a:t>Heat of adsorption, heat of immersion</a:t>
            </a:r>
          </a:p>
          <a:p>
            <a:pPr lvl="3"/>
            <a:r>
              <a:rPr lang="cs-CZ" dirty="0"/>
              <a:t>…</a:t>
            </a:r>
          </a:p>
          <a:p>
            <a:pPr lvl="1"/>
            <a:r>
              <a:rPr lang="cs-CZ" dirty="0"/>
              <a:t>Chemisorption: Do chemisorbed molecules account for hydrophobicity/philicity?</a:t>
            </a:r>
          </a:p>
        </p:txBody>
      </p:sp>
    </p:spTree>
    <p:extLst>
      <p:ext uri="{BB962C8B-B14F-4D97-AF65-F5344CB8AC3E}">
        <p14:creationId xmlns:p14="http://schemas.microsoft.com/office/powerpoint/2010/main" val="45470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Water sorption</a:t>
            </a:r>
          </a:p>
          <a:p>
            <a:pPr lvl="1"/>
            <a:r>
              <a:rPr lang="cs-CZ" dirty="0"/>
              <a:t>Similar to N</a:t>
            </a:r>
            <a:r>
              <a:rPr lang="cs-CZ" baseline="-25000" dirty="0"/>
              <a:t>2</a:t>
            </a:r>
            <a:r>
              <a:rPr lang="cs-CZ" dirty="0"/>
              <a:t> physisorption</a:t>
            </a:r>
          </a:p>
          <a:p>
            <a:pPr lvl="1"/>
            <a:r>
              <a:rPr lang="cs-CZ" dirty="0"/>
              <a:t>Known volume and pressure</a:t>
            </a:r>
            <a:br>
              <a:rPr lang="cs-CZ" dirty="0"/>
            </a:br>
            <a:r>
              <a:rPr lang="cs-CZ" dirty="0"/>
              <a:t>in the cell, known mass </a:t>
            </a:r>
            <a:br>
              <a:rPr lang="cs-CZ" dirty="0"/>
            </a:br>
            <a:r>
              <a:rPr lang="cs-CZ" dirty="0"/>
              <a:t>of the sample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24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8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Water sorption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386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6512" y="2924945"/>
            <a:ext cx="2952328" cy="2736304"/>
            <a:chOff x="107504" y="3356992"/>
            <a:chExt cx="2952328" cy="2736304"/>
          </a:xfrm>
        </p:grpSpPr>
        <p:sp>
          <p:nvSpPr>
            <p:cNvPr id="4" name="Oval 3"/>
            <p:cNvSpPr/>
            <p:nvPr/>
          </p:nvSpPr>
          <p:spPr>
            <a:xfrm>
              <a:off x="2483768" y="3356992"/>
              <a:ext cx="576064" cy="27363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7504" y="4036092"/>
              <a:ext cx="2376264" cy="1769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rgbClr val="FF0000"/>
                  </a:solidFill>
                </a:rPr>
                <a:t>Very strong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67744" y="5301209"/>
            <a:ext cx="6408712" cy="1080120"/>
            <a:chOff x="2411760" y="5733256"/>
            <a:chExt cx="6408712" cy="1080120"/>
          </a:xfrm>
        </p:grpSpPr>
        <p:sp>
          <p:nvSpPr>
            <p:cNvPr id="8" name="Oval 7"/>
            <p:cNvSpPr/>
            <p:nvPr/>
          </p:nvSpPr>
          <p:spPr>
            <a:xfrm>
              <a:off x="2411760" y="5733256"/>
              <a:ext cx="237626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860032" y="5988692"/>
              <a:ext cx="3960440" cy="824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rgbClr val="00B050"/>
                  </a:solidFill>
                </a:rPr>
                <a:t>Very weak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2780929"/>
            <a:ext cx="4320480" cy="2736304"/>
            <a:chOff x="4716016" y="3212976"/>
            <a:chExt cx="4320480" cy="2736304"/>
          </a:xfrm>
        </p:grpSpPr>
        <p:sp>
          <p:nvSpPr>
            <p:cNvPr id="10" name="Oval 9"/>
            <p:cNvSpPr/>
            <p:nvPr/>
          </p:nvSpPr>
          <p:spPr>
            <a:xfrm>
              <a:off x="4716016" y="3212976"/>
              <a:ext cx="576064" cy="27363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076056" y="3501007"/>
              <a:ext cx="3960440" cy="14196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Water clustering = water-water interaction (liquefaction, condensation) stronger than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" y="6446093"/>
            <a:ext cx="6610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Water sorption</a:t>
            </a:r>
          </a:p>
          <a:p>
            <a:pPr lvl="1"/>
            <a:r>
              <a:rPr lang="cs-CZ" dirty="0"/>
              <a:t>Plotting </a:t>
            </a:r>
            <a:r>
              <a:rPr lang="cs-CZ" i="1" dirty="0"/>
              <a:t>ln p</a:t>
            </a:r>
            <a:r>
              <a:rPr lang="cs-CZ" dirty="0"/>
              <a:t> against </a:t>
            </a:r>
            <a:r>
              <a:rPr lang="cs-CZ" i="1" dirty="0"/>
              <a:t>1/T</a:t>
            </a:r>
            <a:r>
              <a:rPr lang="cs-CZ" dirty="0"/>
              <a:t> at constant adsorption uptake gives a straight line with a slope equal to H</a:t>
            </a:r>
            <a:r>
              <a:rPr lang="cs-CZ" baseline="-25000" dirty="0"/>
              <a:t>iso</a:t>
            </a:r>
            <a:r>
              <a:rPr lang="cs-CZ" dirty="0"/>
              <a:t>/R</a:t>
            </a:r>
          </a:p>
          <a:p>
            <a:pPr lvl="1"/>
            <a:r>
              <a:rPr lang="cs-CZ" dirty="0"/>
              <a:t>H</a:t>
            </a:r>
            <a:r>
              <a:rPr lang="cs-CZ" baseline="-25000" dirty="0"/>
              <a:t>iso</a:t>
            </a:r>
            <a:r>
              <a:rPr lang="cs-CZ" dirty="0"/>
              <a:t> = isosteric heat of adsorption</a:t>
            </a:r>
          </a:p>
          <a:p>
            <a:pPr lvl="1"/>
            <a:r>
              <a:rPr lang="cs-CZ" dirty="0"/>
              <a:t>Isotherms at multiple temperatures needed!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7775"/>
            <a:ext cx="2520280" cy="4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Water sorption</a:t>
            </a:r>
          </a:p>
          <a:p>
            <a:pPr lvl="1"/>
            <a:r>
              <a:rPr lang="cs-CZ" dirty="0"/>
              <a:t>H</a:t>
            </a:r>
            <a:r>
              <a:rPr lang="cs-CZ" baseline="-25000" dirty="0"/>
              <a:t>iso</a:t>
            </a:r>
            <a:r>
              <a:rPr lang="cs-CZ" dirty="0"/>
              <a:t> = isosteric heat of adsorption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9875"/>
            <a:ext cx="52292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7504" y="4684164"/>
            <a:ext cx="3168352" cy="2057204"/>
            <a:chOff x="107504" y="4684164"/>
            <a:chExt cx="3168352" cy="205720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979712" y="5949280"/>
              <a:ext cx="1296144" cy="2880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7504" y="4684164"/>
              <a:ext cx="2376264" cy="20572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rgbClr val="FF0000"/>
                  </a:solidFill>
                </a:rPr>
                <a:t>Hydrophobic material = very low H</a:t>
              </a:r>
              <a:r>
                <a:rPr lang="cs-CZ" sz="2400" baseline="-25000" dirty="0">
                  <a:solidFill>
                    <a:srgbClr val="FF0000"/>
                  </a:solidFill>
                </a:rPr>
                <a:t>iso</a:t>
              </a:r>
              <a:r>
                <a:rPr lang="cs-CZ" sz="2400" dirty="0">
                  <a:solidFill>
                    <a:srgbClr val="FF0000"/>
                  </a:solidFill>
                </a:rPr>
                <a:t> = negligible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496" y="2739948"/>
            <a:ext cx="3392760" cy="1690378"/>
            <a:chOff x="35496" y="2739948"/>
            <a:chExt cx="3392760" cy="169037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2112" y="3068960"/>
              <a:ext cx="1296144" cy="144016"/>
            </a:xfrm>
            <a:prstGeom prst="straightConnector1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5496" y="2739948"/>
              <a:ext cx="2376264" cy="16903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Hydrophilic material = very high H</a:t>
              </a:r>
              <a:r>
                <a:rPr lang="cs-CZ" sz="24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</a:t>
              </a:r>
              <a:r>
                <a:rPr lang="cs-CZ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= strong interaction water-adsorbent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7904" y="3284984"/>
            <a:ext cx="5472608" cy="1557684"/>
            <a:chOff x="2411760" y="5733256"/>
            <a:chExt cx="5472608" cy="1557684"/>
          </a:xfrm>
        </p:grpSpPr>
        <p:sp>
          <p:nvSpPr>
            <p:cNvPr id="12" name="Oval 11"/>
            <p:cNvSpPr/>
            <p:nvPr/>
          </p:nvSpPr>
          <p:spPr>
            <a:xfrm>
              <a:off x="2411760" y="5733256"/>
              <a:ext cx="3672408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923928" y="6466256"/>
              <a:ext cx="3960440" cy="824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dirty="0">
                  <a:solidFill>
                    <a:srgbClr val="00B050"/>
                  </a:solidFill>
                </a:rPr>
                <a:t>H</a:t>
              </a:r>
              <a:r>
                <a:rPr lang="cs-CZ" sz="2400" baseline="-25000" dirty="0">
                  <a:solidFill>
                    <a:srgbClr val="00B050"/>
                  </a:solidFill>
                </a:rPr>
                <a:t>iso</a:t>
              </a:r>
              <a:r>
                <a:rPr lang="cs-CZ" sz="2400" dirty="0">
                  <a:solidFill>
                    <a:srgbClr val="00B050"/>
                  </a:solidFill>
                </a:rPr>
                <a:t> more or less constant = water-water interaction (condensation)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cs-CZ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2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Catalyst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Outline</a:t>
            </a:r>
          </a:p>
          <a:p>
            <a:pPr lvl="1"/>
            <a:r>
              <a:rPr lang="en-US" dirty="0"/>
              <a:t>Solid state</a:t>
            </a:r>
            <a:r>
              <a:rPr lang="cs-CZ" dirty="0"/>
              <a:t> NMR techniques</a:t>
            </a:r>
            <a:endParaRPr lang="cs-CZ" b="1" dirty="0"/>
          </a:p>
          <a:p>
            <a:pPr lvl="1"/>
            <a:r>
              <a:rPr lang="cs-CZ" b="1" dirty="0"/>
              <a:t>Hydrophilicity vs. Hydrophobicity meas</a:t>
            </a:r>
          </a:p>
          <a:p>
            <a:pPr lvl="2"/>
            <a:r>
              <a:rPr lang="cs-CZ" b="1" dirty="0"/>
              <a:t>Water sorption</a:t>
            </a:r>
          </a:p>
          <a:p>
            <a:pPr lvl="2"/>
            <a:r>
              <a:rPr lang="cs-CZ" b="1" dirty="0"/>
              <a:t>Dynamic water sorption</a:t>
            </a:r>
          </a:p>
          <a:p>
            <a:pPr lvl="2"/>
            <a:r>
              <a:rPr lang="cs-CZ" b="1" dirty="0"/>
              <a:t>Inverse gas chromatography</a:t>
            </a:r>
          </a:p>
          <a:p>
            <a:pPr lvl="2"/>
            <a:r>
              <a:rPr lang="cs-CZ" b="1" dirty="0"/>
              <a:t>Microcallorimetry </a:t>
            </a:r>
          </a:p>
          <a:p>
            <a:pPr lvl="2"/>
            <a:r>
              <a:rPr lang="cs-CZ" b="1" dirty="0"/>
              <a:t>Quartz crystal microbalance</a:t>
            </a:r>
            <a:endParaRPr lang="cs-CZ" dirty="0"/>
          </a:p>
          <a:p>
            <a:pPr lvl="1"/>
            <a:r>
              <a:rPr lang="cs-CZ" b="1" dirty="0"/>
              <a:t>I</a:t>
            </a:r>
            <a:r>
              <a:rPr lang="cs-CZ" dirty="0"/>
              <a:t>n</a:t>
            </a:r>
            <a:r>
              <a:rPr lang="cs-CZ" b="1" dirty="0"/>
              <a:t> s</a:t>
            </a:r>
            <a:r>
              <a:rPr lang="cs-CZ" dirty="0"/>
              <a:t>i</a:t>
            </a:r>
            <a:r>
              <a:rPr lang="cs-CZ" b="1" dirty="0"/>
              <a:t>t</a:t>
            </a:r>
            <a:r>
              <a:rPr lang="cs-CZ" dirty="0"/>
              <a:t>u</a:t>
            </a:r>
            <a:r>
              <a:rPr lang="cs-CZ" b="1" dirty="0"/>
              <a:t> a</a:t>
            </a:r>
            <a:r>
              <a:rPr lang="cs-CZ" dirty="0"/>
              <a:t>n</a:t>
            </a:r>
            <a:r>
              <a:rPr lang="cs-CZ" b="1" dirty="0"/>
              <a:t>d </a:t>
            </a:r>
            <a:r>
              <a:rPr lang="cs-CZ" dirty="0"/>
              <a:t>o</a:t>
            </a:r>
            <a:r>
              <a:rPr lang="cs-CZ" b="1" dirty="0"/>
              <a:t>p</a:t>
            </a:r>
            <a:r>
              <a:rPr lang="cs-CZ" dirty="0"/>
              <a:t>e</a:t>
            </a:r>
            <a:r>
              <a:rPr lang="cs-CZ" b="1" dirty="0"/>
              <a:t>r</a:t>
            </a:r>
            <a:r>
              <a:rPr lang="cs-CZ" dirty="0"/>
              <a:t>a</a:t>
            </a:r>
            <a:r>
              <a:rPr lang="cs-CZ" b="1" dirty="0"/>
              <a:t>n</a:t>
            </a:r>
            <a:r>
              <a:rPr lang="cs-CZ" dirty="0"/>
              <a:t>d</a:t>
            </a:r>
            <a:r>
              <a:rPr lang="cs-CZ" b="1" dirty="0"/>
              <a:t>o </a:t>
            </a:r>
            <a:r>
              <a:rPr lang="cs-CZ" dirty="0"/>
              <a:t>t</a:t>
            </a:r>
            <a:r>
              <a:rPr lang="cs-CZ" b="1" dirty="0"/>
              <a:t>e</a:t>
            </a:r>
            <a:r>
              <a:rPr lang="cs-CZ" dirty="0"/>
              <a:t>c</a:t>
            </a:r>
            <a:r>
              <a:rPr lang="cs-CZ" b="1" dirty="0"/>
              <a:t>h</a:t>
            </a:r>
            <a:r>
              <a:rPr lang="cs-CZ" dirty="0"/>
              <a:t>n</a:t>
            </a:r>
            <a:r>
              <a:rPr lang="cs-CZ" b="1" dirty="0"/>
              <a:t>i</a:t>
            </a:r>
            <a:r>
              <a:rPr lang="cs-CZ" dirty="0"/>
              <a:t>q</a:t>
            </a:r>
            <a:r>
              <a:rPr lang="cs-CZ" b="1" dirty="0"/>
              <a:t>u</a:t>
            </a:r>
            <a:r>
              <a:rPr lang="cs-CZ" dirty="0"/>
              <a:t>e</a:t>
            </a:r>
            <a:r>
              <a:rPr lang="cs-CZ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2499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Dynamic vapor sorption/Quartz crystal microbalance</a:t>
            </a:r>
          </a:p>
          <a:p>
            <a:pPr lvl="1"/>
            <a:r>
              <a:rPr lang="cs-CZ" dirty="0"/>
              <a:t>You deposit your material on an accurate microbalance</a:t>
            </a:r>
          </a:p>
          <a:p>
            <a:pPr lvl="1"/>
            <a:r>
              <a:rPr lang="cs-CZ" dirty="0"/>
              <a:t>You expose it to vapors of different gases/liquids (water, alcohols, hydrocarbons,…)</a:t>
            </a:r>
          </a:p>
          <a:p>
            <a:pPr lvl="1"/>
            <a:r>
              <a:rPr lang="cs-CZ" dirty="0"/>
              <a:t>You follow the uptake by changes of mass</a:t>
            </a:r>
          </a:p>
          <a:p>
            <a:pPr lvl="1"/>
            <a:r>
              <a:rPr lang="cs-CZ" dirty="0"/>
              <a:t>If we can control/follow pressure, then isotherms can be obtained similar to a classic physisorption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95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dirty="0"/>
              <a:t>Inverse gas chromatography</a:t>
            </a:r>
          </a:p>
          <a:p>
            <a:pPr lvl="1"/>
            <a:r>
              <a:rPr lang="cs-CZ" dirty="0"/>
              <a:t>You pack column (≈ 50 cm) with the material you want to test (≈ 0.5 g)</a:t>
            </a:r>
          </a:p>
          <a:p>
            <a:pPr lvl="1"/>
            <a:r>
              <a:rPr lang="cs-CZ" dirty="0"/>
              <a:t>You inject series of gases/liquids (e.g. methane, ethane,…hexane, heptane; methanol, ethanol,…; benzene, toluene, xylene…)</a:t>
            </a:r>
          </a:p>
          <a:p>
            <a:pPr lvl="1"/>
            <a:r>
              <a:rPr lang="cs-CZ" dirty="0"/>
              <a:t>You follow retention time (you directly see „affinity“ of your material to selected liquids)</a:t>
            </a:r>
          </a:p>
          <a:p>
            <a:pPr lvl="1"/>
            <a:r>
              <a:rPr lang="cs-CZ" dirty="0"/>
              <a:t>Models (math) can give surface energy,…</a:t>
            </a:r>
          </a:p>
        </p:txBody>
      </p:sp>
    </p:spTree>
    <p:extLst>
      <p:ext uri="{BB962C8B-B14F-4D97-AF65-F5344CB8AC3E}">
        <p14:creationId xmlns:p14="http://schemas.microsoft.com/office/powerpoint/2010/main" val="118996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Immersion microcalorimetry</a:t>
            </a:r>
          </a:p>
          <a:p>
            <a:pPr lvl="1"/>
            <a:r>
              <a:rPr lang="cs-CZ" dirty="0"/>
              <a:t>Evacuated sample sealed </a:t>
            </a:r>
            <a:br>
              <a:rPr lang="cs-CZ" dirty="0"/>
            </a:br>
            <a:r>
              <a:rPr lang="cs-CZ" dirty="0"/>
              <a:t>in a bulb with brittle end</a:t>
            </a:r>
          </a:p>
          <a:p>
            <a:pPr lvl="1"/>
            <a:r>
              <a:rPr lang="cs-CZ" dirty="0"/>
              <a:t>Bulb immersed in a testing</a:t>
            </a:r>
            <a:br>
              <a:rPr lang="cs-CZ" dirty="0"/>
            </a:br>
            <a:r>
              <a:rPr lang="cs-CZ" dirty="0"/>
              <a:t>liquid, sealed</a:t>
            </a:r>
          </a:p>
          <a:p>
            <a:pPr lvl="1"/>
            <a:r>
              <a:rPr lang="cs-CZ" dirty="0"/>
              <a:t>Bulb broken (rod pushed down)</a:t>
            </a:r>
          </a:p>
          <a:p>
            <a:pPr lvl="1"/>
            <a:r>
              <a:rPr lang="cs-CZ" dirty="0"/>
              <a:t>Liquid gets into the bulb, </a:t>
            </a:r>
            <a:br>
              <a:rPr lang="cs-CZ" dirty="0"/>
            </a:br>
            <a:r>
              <a:rPr lang="cs-CZ" dirty="0"/>
              <a:t>adsorbs, heat of immersion</a:t>
            </a:r>
            <a:br>
              <a:rPr lang="cs-CZ" dirty="0"/>
            </a:br>
            <a:r>
              <a:rPr lang="cs-CZ" dirty="0"/>
              <a:t>released and measured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41148"/>
            <a:ext cx="3024336" cy="45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9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Hydrophilicity vs. Hydrophobicity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dirty="0"/>
              <a:t>Immersion microcalorimetry</a:t>
            </a:r>
          </a:p>
          <a:p>
            <a:pPr lvl="1"/>
            <a:r>
              <a:rPr lang="cs-CZ" dirty="0"/>
              <a:t>Ti-MCM-41, pure inorganic vs. increasing degree of surface silylation (increasing carbon content)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9499"/>
            <a:ext cx="4604262" cy="35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6" y="2881536"/>
            <a:ext cx="4210932" cy="2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2"/>
            <a:ext cx="4468746" cy="4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39679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J. Silvestre-Alberó et al. / Applied Catalysis A: General 507 (2015) 14–25</a:t>
            </a:r>
          </a:p>
        </p:txBody>
      </p:sp>
    </p:spTree>
    <p:extLst>
      <p:ext uri="{BB962C8B-B14F-4D97-AF65-F5344CB8AC3E}">
        <p14:creationId xmlns:p14="http://schemas.microsoft.com/office/powerpoint/2010/main" val="46159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 situ = online analysis of a working catalyst</a:t>
            </a:r>
          </a:p>
          <a:p>
            <a:r>
              <a:rPr lang="cs-CZ" sz="2400" dirty="0"/>
              <a:t>Operando = online analysis of a working catalyst at relevant conditions (p, T, WHSV)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9423"/>
            <a:ext cx="8903572" cy="3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8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We already know these techniques, let‘s look at the examples!</a:t>
            </a:r>
          </a:p>
          <a:p>
            <a:pPr lvl="1"/>
            <a:r>
              <a:rPr lang="cs-CZ" sz="2000" dirty="0"/>
              <a:t>Low energy electron diffraction (LEED, gives similar results to x-ray diffraction = analysis of crystal structures)</a:t>
            </a:r>
          </a:p>
          <a:p>
            <a:pPr lvl="1"/>
            <a:r>
              <a:rPr lang="cs-CZ" sz="2000" dirty="0"/>
              <a:t>X-ray absorption near edge structure (XANES)</a:t>
            </a:r>
          </a:p>
          <a:p>
            <a:pPr lvl="1"/>
            <a:r>
              <a:rPr lang="cs-CZ" sz="2000" dirty="0"/>
              <a:t>Diffusive reflectance infrared Fourier transform spectroscopy (DRIFTS)</a:t>
            </a:r>
          </a:p>
        </p:txBody>
      </p:sp>
    </p:spTree>
    <p:extLst>
      <p:ext uri="{BB962C8B-B14F-4D97-AF65-F5344CB8AC3E}">
        <p14:creationId xmlns:p14="http://schemas.microsoft.com/office/powerpoint/2010/main" val="417823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Example: LEED – low energy electron diffraction</a:t>
            </a:r>
          </a:p>
          <a:p>
            <a:r>
              <a:rPr lang="cs-CZ" sz="2800" dirty="0"/>
              <a:t>Ethylbenzene dehydrogenation to styrene</a:t>
            </a:r>
          </a:p>
          <a:p>
            <a:pPr lvl="1"/>
            <a:r>
              <a:rPr lang="cs-CZ" sz="2400" dirty="0"/>
              <a:t>600 °C, 1 atm, 10-fold excess water vapor</a:t>
            </a:r>
          </a:p>
          <a:p>
            <a:pPr lvl="1"/>
            <a:r>
              <a:rPr lang="cs-CZ" sz="2400" dirty="0"/>
              <a:t>Over Fe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 epitaxially grown on Pt(111)</a:t>
            </a:r>
          </a:p>
          <a:p>
            <a:r>
              <a:rPr lang="cs-CZ" sz="2800" dirty="0"/>
              <a:t>Flow reactor located in a high pressure cell</a:t>
            </a:r>
          </a:p>
          <a:p>
            <a:pPr lvl="1"/>
            <a:r>
              <a:rPr lang="cs-CZ" sz="2400" dirty="0"/>
              <a:t>Heated by lasers</a:t>
            </a:r>
          </a:p>
          <a:p>
            <a:pPr lvl="1"/>
            <a:r>
              <a:rPr lang="cs-CZ" sz="2400" dirty="0"/>
              <a:t>GC-MS analysis of catalytic products</a:t>
            </a:r>
          </a:p>
          <a:p>
            <a:pPr lvl="1"/>
            <a:r>
              <a:rPr lang="cs-CZ" sz="2400" dirty="0"/>
              <a:t>LEED analysis enabled by gate valve (high pressure/ultra high vacuum) and sapphire window</a:t>
            </a:r>
          </a:p>
          <a:p>
            <a:pPr lvl="1"/>
            <a:endParaRPr lang="cs-CZ" sz="24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5619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1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8097"/>
          <a:stretch/>
        </p:blipFill>
        <p:spPr bwMode="auto">
          <a:xfrm>
            <a:off x="3650678" y="2780928"/>
            <a:ext cx="5457826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Example: LEED – low energy electron diffraction</a:t>
            </a:r>
            <a:endParaRPr lang="cs-CZ" sz="24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3635896" cy="29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9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1"/>
          <a:stretch/>
        </p:blipFill>
        <p:spPr bwMode="auto">
          <a:xfrm>
            <a:off x="755576" y="931708"/>
            <a:ext cx="2546350" cy="22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430585"/>
            <a:ext cx="3250704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Before catalytic reaction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2080" y="404664"/>
            <a:ext cx="325070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After catalytic reaction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644257" y="782068"/>
            <a:ext cx="2456135" cy="24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30581"/>
            <a:ext cx="441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2789" y="3112368"/>
            <a:ext cx="4608512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Initial period, no catalytic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3112368"/>
            <a:ext cx="237626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Working catalyst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165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Example: LEED – low energy electron diffraction</a:t>
            </a:r>
            <a:endParaRPr lang="cs-CZ" sz="24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6"/>
          <a:stretch/>
        </p:blipFill>
        <p:spPr bwMode="auto">
          <a:xfrm>
            <a:off x="5364088" y="2780928"/>
            <a:ext cx="30281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68144" y="2852936"/>
            <a:ext cx="2664296" cy="2304256"/>
            <a:chOff x="2771800" y="2852936"/>
            <a:chExt cx="2664296" cy="2304256"/>
          </a:xfrm>
        </p:grpSpPr>
        <p:sp>
          <p:nvSpPr>
            <p:cNvPr id="4" name="Rectangle 3"/>
            <p:cNvSpPr/>
            <p:nvPr/>
          </p:nvSpPr>
          <p:spPr>
            <a:xfrm>
              <a:off x="2771800" y="2852936"/>
              <a:ext cx="2664296" cy="104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28542" y="3434270"/>
              <a:ext cx="639688" cy="1722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7713" y="2204864"/>
            <a:ext cx="2456135" cy="24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4535164"/>
            <a:ext cx="3816424" cy="22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Active catalyst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Non-crystalline Fe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Metastable (Reduction!)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Carbon deposition (Styrene!)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Loss of catalytic activity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60840" y="2403622"/>
            <a:ext cx="2736304" cy="46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0.5 eq O</a:t>
            </a:r>
            <a:r>
              <a:rPr lang="cs-CZ" sz="2400" baseline="-25000" dirty="0"/>
              <a:t>2</a:t>
            </a:r>
            <a:r>
              <a:rPr lang="cs-CZ" sz="2400" dirty="0"/>
              <a:t> addition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62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</a:t>
            </a:r>
            <a:r>
              <a:rPr lang="cs-CZ" dirty="0"/>
              <a:t> NMR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Magic angle spinning (MAS)</a:t>
            </a:r>
          </a:p>
          <a:p>
            <a:r>
              <a:rPr lang="en-US" dirty="0"/>
              <a:t>Multiple quantum experiments (MQ)</a:t>
            </a:r>
            <a:endParaRPr lang="cs-CZ" dirty="0"/>
          </a:p>
          <a:p>
            <a:r>
              <a:rPr lang="en-US" dirty="0"/>
              <a:t>Dynamic nuclear polarization (DNP)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460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XANES – x-ray absorption near edge structure</a:t>
            </a:r>
          </a:p>
          <a:p>
            <a:r>
              <a:rPr lang="cs-CZ" sz="2800" dirty="0"/>
              <a:t>Methanol oxidation to formaldehyde over Cu</a:t>
            </a:r>
          </a:p>
          <a:p>
            <a:pPr lvl="1"/>
            <a:r>
              <a:rPr lang="cs-CZ" sz="2400" dirty="0"/>
              <a:t>25–450 °C, 1 mbar</a:t>
            </a:r>
          </a:p>
          <a:p>
            <a:pPr lvl="1"/>
            <a:r>
              <a:rPr lang="cs-CZ" sz="2400" dirty="0"/>
              <a:t>Cu in the form of polycrystalline foil</a:t>
            </a:r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sz="2400" dirty="0"/>
              <a:t>2 CH</a:t>
            </a:r>
            <a:r>
              <a:rPr lang="cs-CZ" sz="2400" baseline="-25000" dirty="0"/>
              <a:t>3</a:t>
            </a:r>
            <a:r>
              <a:rPr lang="cs-CZ" sz="2400" dirty="0"/>
              <a:t>OH + 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r>
              <a:rPr lang="cs-CZ" sz="2400" dirty="0">
                <a:latin typeface="Calibri"/>
                <a:cs typeface="Calibri"/>
              </a:rPr>
              <a:t>→ 2 CH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O + 2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O</a:t>
            </a:r>
            <a:endParaRPr lang="cs-CZ" sz="2000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54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XANES – x-ray absorption near edge structure</a:t>
            </a:r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sz="2400" dirty="0"/>
              <a:t>2 CH</a:t>
            </a:r>
            <a:r>
              <a:rPr lang="cs-CZ" sz="2400" baseline="-25000" dirty="0"/>
              <a:t>3</a:t>
            </a:r>
            <a:r>
              <a:rPr lang="cs-CZ" sz="2400" dirty="0"/>
              <a:t>OH + 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r>
              <a:rPr lang="cs-CZ" sz="2400" dirty="0">
                <a:latin typeface="Calibri"/>
                <a:cs typeface="Calibri"/>
              </a:rPr>
              <a:t>→ 2 CH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O + 2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O</a:t>
            </a:r>
            <a:endParaRPr lang="cs-CZ" sz="20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77686"/>
            <a:ext cx="4629802" cy="33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7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XANES – x-ray absorption near edge structure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65" y="2132856"/>
            <a:ext cx="47673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84168" y="4797152"/>
            <a:ext cx="30598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2 oxide and 1 suboxide species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5347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XANES – x-ray absorption near edge structure</a:t>
            </a:r>
            <a:endParaRPr lang="cs-CZ" dirty="0"/>
          </a:p>
          <a:p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5936" y="2636912"/>
            <a:ext cx="514806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Positive correlation between catalytic activity and Cu suboxide species</a:t>
            </a:r>
          </a:p>
          <a:p>
            <a:r>
              <a:rPr lang="cs-CZ" sz="2400" dirty="0"/>
              <a:t>Explanation/idea/description of active species: Subsurface oxygen cover by a strained layer of copper atoms</a:t>
            </a:r>
          </a:p>
          <a:p>
            <a:r>
              <a:rPr lang="cs-CZ" sz="2400" dirty="0"/>
              <a:t>Results confirmed by near ambient pressure XPS (NAP XPS)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8983"/>
            <a:ext cx="3816424" cy="4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36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DRIFTS – diffuse reflectance infrared Fourier transform spectroscopy</a:t>
            </a:r>
          </a:p>
          <a:p>
            <a:r>
              <a:rPr lang="cs-CZ" sz="2800" dirty="0"/>
              <a:t>Coupling of ethanol and acetaldehyde to 1,3- butadiene over Ta doped zeolite</a:t>
            </a:r>
          </a:p>
          <a:p>
            <a:pPr lvl="1"/>
            <a:r>
              <a:rPr lang="cs-CZ" sz="2400" dirty="0"/>
              <a:t>300 °C, 1 atm</a:t>
            </a:r>
          </a:p>
          <a:p>
            <a:pPr lvl="1"/>
            <a:r>
              <a:rPr lang="cs-CZ" sz="2400" dirty="0"/>
              <a:t>Well dispersed (virtually isolated) Ta sites</a:t>
            </a:r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sz="2400" dirty="0"/>
              <a:t>2 C</a:t>
            </a:r>
            <a:r>
              <a:rPr lang="cs-CZ" sz="2400" baseline="-25000" dirty="0"/>
              <a:t>2</a:t>
            </a:r>
            <a:r>
              <a:rPr lang="cs-CZ" sz="2400" dirty="0"/>
              <a:t>H</a:t>
            </a:r>
            <a:r>
              <a:rPr lang="cs-CZ" sz="2400" baseline="-25000" dirty="0"/>
              <a:t>5</a:t>
            </a:r>
            <a:r>
              <a:rPr lang="cs-CZ" sz="2400" dirty="0"/>
              <a:t>OH + CH</a:t>
            </a:r>
            <a:r>
              <a:rPr lang="cs-CZ" sz="2400" baseline="-25000" dirty="0"/>
              <a:t>3</a:t>
            </a:r>
            <a:r>
              <a:rPr lang="cs-CZ" sz="2400" dirty="0"/>
              <a:t>CHO </a:t>
            </a:r>
            <a:r>
              <a:rPr lang="cs-CZ" sz="2400" dirty="0">
                <a:latin typeface="Calibri"/>
                <a:cs typeface="Calibri"/>
              </a:rPr>
              <a:t>→ C</a:t>
            </a:r>
            <a:r>
              <a:rPr lang="cs-CZ" sz="2400" baseline="-25000" dirty="0">
                <a:latin typeface="Calibri"/>
                <a:cs typeface="Calibri"/>
              </a:rPr>
              <a:t>4</a:t>
            </a:r>
            <a:r>
              <a:rPr lang="cs-CZ" sz="2400" dirty="0">
                <a:latin typeface="Calibri"/>
                <a:cs typeface="Calibri"/>
              </a:rPr>
              <a:t>H</a:t>
            </a:r>
            <a:r>
              <a:rPr lang="cs-CZ" sz="2400" baseline="-25000" dirty="0">
                <a:latin typeface="Calibri"/>
                <a:cs typeface="Calibri"/>
              </a:rPr>
              <a:t>6</a:t>
            </a:r>
            <a:r>
              <a:rPr lang="cs-CZ" sz="2400" dirty="0">
                <a:latin typeface="Calibri"/>
                <a:cs typeface="Calibri"/>
              </a:rPr>
              <a:t> + 2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O</a:t>
            </a:r>
            <a:endParaRPr lang="cs-CZ" sz="20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971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DRIFTS – diffuse reflectance infrared Fourier transform spectroscopy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3"/>
          <a:stretch/>
        </p:blipFill>
        <p:spPr bwMode="auto">
          <a:xfrm>
            <a:off x="1766887" y="2600325"/>
            <a:ext cx="56102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52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07"/>
          <a:stretch/>
        </p:blipFill>
        <p:spPr bwMode="auto">
          <a:xfrm>
            <a:off x="1403648" y="90469"/>
            <a:ext cx="6336703" cy="67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42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DRIFTS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791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8175"/>
            <a:ext cx="5328592" cy="33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2060848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2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situ and operando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Example: DRIFTS – diffuse reflectance infrared Fourier transform spectroscopy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" y="2708920"/>
            <a:ext cx="90034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2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73046-3404-45AF-8A32-1A5AFDA3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8591D-C2BF-48E3-8D6F-EFE84607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Magic angle spinning (MAS)</a:t>
            </a:r>
          </a:p>
          <a:p>
            <a:pPr lvl="1"/>
            <a:r>
              <a:rPr lang="en-US" dirty="0"/>
              <a:t>54.74 °</a:t>
            </a:r>
          </a:p>
          <a:p>
            <a:pPr lvl="1"/>
            <a:r>
              <a:rPr lang="en-US" dirty="0"/>
              <a:t>Spinning averages dipolar interaction,</a:t>
            </a:r>
            <a:br>
              <a:rPr lang="en-US" dirty="0"/>
            </a:br>
            <a:r>
              <a:rPr lang="en-US" dirty="0"/>
              <a:t>chemical shift anisotropy, and quadrupolar interaction</a:t>
            </a:r>
          </a:p>
          <a:p>
            <a:pPr lvl="1"/>
            <a:r>
              <a:rPr lang="en-US" dirty="0"/>
              <a:t>“Residues” of these interactions are observed as spinning sidebands</a:t>
            </a:r>
          </a:p>
          <a:p>
            <a:pPr lvl="1"/>
            <a:r>
              <a:rPr lang="en-US" dirty="0"/>
              <a:t>Static and double rotation NMR possible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5858EF-3EBB-4C76-AC93-DC572E21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4" y="1196752"/>
            <a:ext cx="2084264" cy="20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9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3D0B9-8363-4C16-9553-26FBE760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AA0F57-E62A-4E13-86D6-1D378B88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417637"/>
            <a:ext cx="13245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1032380-4DF6-4EC5-83F7-312255EED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59017"/>
              </p:ext>
            </p:extLst>
          </p:nvPr>
        </p:nvGraphicFramePr>
        <p:xfrm>
          <a:off x="899592" y="1417638"/>
          <a:ext cx="7133684" cy="503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7638"/>
                        <a:ext cx="7133684" cy="5035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39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62F88-E7F4-4097-9C12-AA7F5987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0C30D8-9142-4FA7-A410-9615ED48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17637"/>
            <a:ext cx="15709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66BD70A-8EA0-42B2-A69F-8B757C87F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43802"/>
              </p:ext>
            </p:extLst>
          </p:nvPr>
        </p:nvGraphicFramePr>
        <p:xfrm>
          <a:off x="827584" y="1417638"/>
          <a:ext cx="7344816" cy="519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17638"/>
                        <a:ext cx="7344816" cy="5198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1DBFE26-1FF0-46C7-9984-7EBC1A5A53ED}"/>
              </a:ext>
            </a:extLst>
          </p:cNvPr>
          <p:cNvSpPr txBox="1"/>
          <p:nvPr/>
        </p:nvSpPr>
        <p:spPr>
          <a:xfrm>
            <a:off x="1835696" y="170080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CPMAS</a:t>
            </a:r>
          </a:p>
        </p:txBody>
      </p:sp>
    </p:spTree>
    <p:extLst>
      <p:ext uri="{BB962C8B-B14F-4D97-AF65-F5344CB8AC3E}">
        <p14:creationId xmlns:p14="http://schemas.microsoft.com/office/powerpoint/2010/main" val="169234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38845-7A2C-40B3-BB03-2F4FA6CF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43558-1670-43A1-BD99-D6C79AC2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nuclear polarization (DNP)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F2956C-CF70-4835-AB00-EA105862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5404"/>
            <a:ext cx="7178947" cy="44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F8445-4619-4B71-A0FE-9C39BA1E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64167-B6CF-4498-8060-75172821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nuclear polarization (DNP)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BBADCD-061D-4D33-8406-EC60CF68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5598"/>
            <a:ext cx="6048672" cy="43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15145C-3069-465C-A9AE-F10E0F3BA565}"/>
              </a:ext>
            </a:extLst>
          </p:cNvPr>
          <p:cNvSpPr txBox="1"/>
          <p:nvPr/>
        </p:nvSpPr>
        <p:spPr>
          <a:xfrm>
            <a:off x="827584" y="231926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13</a:t>
            </a:r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496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DDBC-923C-4A7B-B15C-53F221E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NMR techniques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54B011-6191-497C-A125-9420F730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1" y="2232817"/>
            <a:ext cx="159161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98D6698-AA67-4AB5-BA1E-24E7FA279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20352"/>
              </p:ext>
            </p:extLst>
          </p:nvPr>
        </p:nvGraphicFramePr>
        <p:xfrm>
          <a:off x="1187624" y="1600200"/>
          <a:ext cx="657420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879" t="4749" r="1663" b="2353"/>
                      <a:stretch>
                        <a:fillRect/>
                      </a:stretch>
                    </p:blipFill>
                    <p:spPr bwMode="auto">
                      <a:xfrm>
                        <a:off x="1187624" y="1600200"/>
                        <a:ext cx="6574209" cy="452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05CC59D-78EA-48BE-BD92-4FFA4822F358}"/>
              </a:ext>
            </a:extLst>
          </p:cNvPr>
          <p:cNvSpPr txBox="1"/>
          <p:nvPr/>
        </p:nvSpPr>
        <p:spPr>
          <a:xfrm>
            <a:off x="1835696" y="1772816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29</a:t>
            </a:r>
            <a:r>
              <a:rPr lang="en-US" sz="2400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5890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1151</Words>
  <Application>Microsoft Office PowerPoint</Application>
  <PresentationFormat>Předvádění na obrazovce (4:3)</PresentationFormat>
  <Paragraphs>169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Origin Graph</vt:lpstr>
      <vt:lpstr>Heterogeneous catalysis</vt:lpstr>
      <vt:lpstr>Catalyst characterization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Solid state NMR techniques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Hydrophilicity vs. Hydrophobicity</vt:lpstr>
      <vt:lpstr>In situ and operando techniques</vt:lpstr>
      <vt:lpstr>In situ and operando techniques</vt:lpstr>
      <vt:lpstr>In situ and operando techniques</vt:lpstr>
      <vt:lpstr>In situ and operando techniques</vt:lpstr>
      <vt:lpstr>Prezentace aplikace PowerPoint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In situ and operando techniques</vt:lpstr>
      <vt:lpstr>Prezentace aplikace PowerPoint</vt:lpstr>
      <vt:lpstr>In situ and operando techniques</vt:lpstr>
      <vt:lpstr>In situ and operando techniques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Aleš Stýskalík</cp:lastModifiedBy>
  <cp:revision>126</cp:revision>
  <dcterms:created xsi:type="dcterms:W3CDTF">2020-01-24T05:31:35Z</dcterms:created>
  <dcterms:modified xsi:type="dcterms:W3CDTF">2021-10-20T06:12:27Z</dcterms:modified>
</cp:coreProperties>
</file>