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78" r:id="rId3"/>
    <p:sldId id="282" r:id="rId4"/>
    <p:sldId id="279" r:id="rId5"/>
    <p:sldId id="286" r:id="rId6"/>
    <p:sldId id="339" r:id="rId7"/>
    <p:sldId id="341" r:id="rId8"/>
    <p:sldId id="290" r:id="rId9"/>
    <p:sldId id="288" r:id="rId10"/>
    <p:sldId id="342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6FCB-E1AA-4306-AB9A-B3F32E0E5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FE996-CE2B-4A3A-B24C-274049F2E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272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54F50-E39B-4EC0-80A0-2772C581C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762E26-2623-4701-9933-24D7B7B12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54D907-401B-4DC6-B3F3-F70EECA4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146B-F1CD-464E-AE39-C59B422F67EA}" type="datetime1">
              <a:rPr lang="en-GB" smtClean="0"/>
              <a:t>09/11/2021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CAF102-5471-4B61-ACA9-8FC700139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D314FE-A5CD-420A-AFC7-C54AB8C4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50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5A57C-94A8-43E0-96FB-CC5F15F8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3E032F5-5AE4-4E12-B2F9-88A633631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62A37-FDDD-4304-B891-96E00F05B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ECFC-3E63-4EBE-9244-B833A016AB2B}" type="datetime1">
              <a:rPr lang="en-GB" smtClean="0"/>
              <a:t>09/11/2021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ECFF0F-F0A0-4F8E-A8FE-AE94F808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E3696F-9582-4846-94C2-C80F62355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6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D71A1D-40EF-4130-98FB-F11122C39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05E950-826D-407A-A7C7-EA5AF1590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6726D4-93CA-4319-B1C7-C10147F1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A24A-03D1-4FDA-A63A-DACF9B5604E0}" type="datetime1">
              <a:rPr lang="en-GB" smtClean="0"/>
              <a:t>09/11/2021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38E1DF-0EDA-4683-A137-52546559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2DA411-4247-47EA-AD2B-4ED2BDA4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3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90C4B-C9E5-418A-BC62-173008C8F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4BFD3-1C5A-427F-814B-3F4FF2BFD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487F7D-B3C1-41D8-BE88-B7158B9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3BC5-2386-49C1-8D25-5BCB68FA25F1}" type="datetime1">
              <a:rPr lang="en-GB" smtClean="0"/>
              <a:t>09/11/2021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190D3-920E-42A0-A6A8-0B334B7E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080E91-3D12-49BC-8E33-082D85D0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6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8C2DD-7C3A-45D9-B828-EAD3CFFE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646789-03E9-481A-B08C-DFC0FCFDB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AA57C6-60B0-41F1-84A1-A9B289B9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AFD-0739-45A8-A134-8FBC03FAC41B}" type="datetime1">
              <a:rPr lang="en-GB" smtClean="0"/>
              <a:t>09/11/2021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86EB09-3637-4D31-A8D3-C2FEEB244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2E8F1F-7E6E-4059-A354-35B99912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04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8ADE8-77A9-429E-8A9E-815E2AA0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C70AA4-FE4C-4DC9-A65D-9074D6D9C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BA2F15-1E36-4B72-8CFE-8FA60AE91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DD5ABF-4942-477D-BA87-CA4E06284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F3153-8A24-4F6F-A14D-E33241F1AF24}" type="datetime1">
              <a:rPr lang="en-GB" smtClean="0"/>
              <a:t>09/11/2021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DEF62C-0F4F-46F5-8E6F-47F217604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3E360F-B540-498A-BEBE-072E0F97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8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B0330-8637-42C2-8B74-46708A3AB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C1454F-E6D6-40D7-821B-6E9A50327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B4CBEC-2315-4E7C-9A61-09E421960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5F20CA-6A39-43F4-80FB-310207EEB0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D63053-0D05-4D70-A5A8-41963AB63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97D2C29-C856-4BF2-9065-3D2360CE3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C0C6-F0B3-437A-B3A8-409C8E7BB8A8}" type="datetime1">
              <a:rPr lang="en-GB" smtClean="0"/>
              <a:t>09/11/2021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9F1EDE-998B-4794-8115-2A8246806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9B1C6C-6701-4DA3-8881-2324FA7A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7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803DA-7FB8-4EB7-846B-BF02794D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57B7869-1E49-4B52-8569-10057793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47296-1437-48BC-A548-AF40EA8F06E3}" type="datetime1">
              <a:rPr lang="en-GB" smtClean="0"/>
              <a:t>09/11/2021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A35FE6-EACC-4DC0-B68A-D2E4A9BD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E44A994-D5E8-4487-9BFC-CC56F738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17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A83654E-4D49-43E8-A9E0-D7788EB6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6060-835D-4FC6-957E-20820D5F6845}" type="datetime1">
              <a:rPr lang="en-GB" smtClean="0"/>
              <a:t>09/11/2021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BDFCBFE-207B-405D-B76D-D68FFFC12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C5D275-5D88-4051-BA6E-0ECED7FC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3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FA602-9F06-4933-90CF-22C7FC7E7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D5822C-2600-4091-B128-09035F400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25F41E-1ED6-4A1A-AE39-1648D11E9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BAD600-1765-4E4B-94DF-95DD8307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6286-524F-4FEE-85E4-9AC8D322D7D5}" type="datetime1">
              <a:rPr lang="en-GB" smtClean="0"/>
              <a:t>09/11/2021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4AFEE2-3D2D-4AC9-B05E-57CCC565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E92EF5-629F-4149-8696-DE7DC75B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2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2A8EA-9C3A-417C-91AE-ED98AFC95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12D9D6-A436-40C3-B545-B8B53C948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441524-8D41-4BB3-8CF3-E8038566C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FBBB43-C579-4C8B-89A5-A413A26E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C7A4-A3F9-4F50-8D6D-CB8B35FE9556}" type="datetime1">
              <a:rPr lang="en-GB" smtClean="0"/>
              <a:t>09/11/2021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368D8D-E801-47E0-AD3E-4E3E187F8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4E0AC9-D315-485A-A8EC-D9962127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1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B481C4-FCA0-43A9-8D47-74817DBCC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B927BE-2A8C-4661-9593-21EB7295C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3FFBDD-1C0D-4446-B86B-C91879E85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337BC-19EF-42AB-A4DC-0BE79604CC08}" type="datetime1">
              <a:rPr lang="en-GB" smtClean="0"/>
              <a:t>09/11/2021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73F8AC-CF86-4C0E-BE23-0C9C546BD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B6510D-CF66-4D66-8D6F-DCD144D9F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6D0FB-C943-4CAE-B7D9-B3B50B5D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5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C7BAFF2-C9C0-44F7-816C-EFC00701B8C4}"/>
              </a:ext>
            </a:extLst>
          </p:cNvPr>
          <p:cNvSpPr txBox="1"/>
          <p:nvPr/>
        </p:nvSpPr>
        <p:spPr>
          <a:xfrm>
            <a:off x="157018" y="1385455"/>
            <a:ext cx="118410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>
                    <a:lumMod val="50000"/>
                  </a:schemeClr>
                </a:solidFill>
              </a:rPr>
              <a:t>Selective Catalytic Reduction</a:t>
            </a:r>
          </a:p>
          <a:p>
            <a:r>
              <a:rPr lang="en-US" sz="6600" b="1" dirty="0">
                <a:solidFill>
                  <a:schemeClr val="accent1">
                    <a:lumMod val="50000"/>
                  </a:schemeClr>
                </a:solidFill>
              </a:rPr>
              <a:t>	In Automotive</a:t>
            </a:r>
          </a:p>
          <a:p>
            <a:r>
              <a:rPr lang="cs-CZ" sz="6600" dirty="0"/>
              <a:t>	</a:t>
            </a:r>
            <a:r>
              <a:rPr lang="cs-CZ" sz="4000" dirty="0">
                <a:solidFill>
                  <a:schemeClr val="accent1">
                    <a:lumMod val="50000"/>
                  </a:schemeClr>
                </a:solidFill>
              </a:rPr>
              <a:t>Zdeněk Král</a:t>
            </a:r>
            <a:endParaRPr lang="en-GB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A438FF-67FB-4D59-9A29-C6004B8B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115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SCR in </a:t>
            </a:r>
            <a:r>
              <a:rPr lang="cs-CZ" b="1" dirty="0" err="1">
                <a:solidFill>
                  <a:schemeClr val="bg1"/>
                </a:solidFill>
              </a:rPr>
              <a:t>Automotive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A00A0CB-DCCB-4357-AB05-3210ABC5E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8391525" cy="4895850"/>
          </a:xfrm>
          <a:prstGeom prst="rect">
            <a:avLst/>
          </a:prstGeom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3034E2B0-FE54-4252-B1CB-FB5196FD4448}"/>
              </a:ext>
            </a:extLst>
          </p:cNvPr>
          <p:cNvSpPr txBox="1"/>
          <p:nvPr/>
        </p:nvSpPr>
        <p:spPr>
          <a:xfrm>
            <a:off x="7307623" y="4312329"/>
            <a:ext cx="2290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ASC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6E95A4-3842-45D4-9EBC-990FDCB643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773" y="1931509"/>
            <a:ext cx="5059027" cy="3362371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2F5B18-52D1-42A7-9D97-5DE7FE3D8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42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NH</a:t>
            </a:r>
            <a:r>
              <a:rPr lang="cs-CZ" b="1" baseline="-25000" dirty="0">
                <a:solidFill>
                  <a:schemeClr val="bg1"/>
                </a:solidFill>
              </a:rPr>
              <a:t>3</a:t>
            </a:r>
            <a:r>
              <a:rPr lang="cs-CZ" b="1" dirty="0">
                <a:solidFill>
                  <a:schemeClr val="bg1"/>
                </a:solidFill>
              </a:rPr>
              <a:t>-SCR in </a:t>
            </a:r>
            <a:r>
              <a:rPr lang="cs-CZ" b="1" dirty="0" err="1">
                <a:solidFill>
                  <a:schemeClr val="bg1"/>
                </a:solidFill>
              </a:rPr>
              <a:t>Automotive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89D7583-1373-4658-A5CA-E80EAC745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74" y="1690688"/>
            <a:ext cx="8391525" cy="489585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142273B8-B607-4AE8-BB18-A1F299A3CE37}"/>
              </a:ext>
            </a:extLst>
          </p:cNvPr>
          <p:cNvSpPr txBox="1"/>
          <p:nvPr/>
        </p:nvSpPr>
        <p:spPr>
          <a:xfrm>
            <a:off x="5209309" y="1865745"/>
            <a:ext cx="6437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Injection of AdBlue (32,5 % solution of urea in distilled water)</a:t>
            </a:r>
          </a:p>
        </p:txBody>
      </p:sp>
      <p:sp>
        <p:nvSpPr>
          <p:cNvPr id="12" name="Šipka: doleva 11">
            <a:extLst>
              <a:ext uri="{FF2B5EF4-FFF2-40B4-BE49-F238E27FC236}">
                <a16:creationId xmlns:a16="http://schemas.microsoft.com/office/drawing/2014/main" id="{018E6593-FC36-4585-AE0D-112D9C26E207}"/>
              </a:ext>
            </a:extLst>
          </p:cNvPr>
          <p:cNvSpPr/>
          <p:nvPr/>
        </p:nvSpPr>
        <p:spPr>
          <a:xfrm>
            <a:off x="3749964" y="1865745"/>
            <a:ext cx="1191491" cy="2678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Šipka: doleva 12">
            <a:extLst>
              <a:ext uri="{FF2B5EF4-FFF2-40B4-BE49-F238E27FC236}">
                <a16:creationId xmlns:a16="http://schemas.microsoft.com/office/drawing/2014/main" id="{A2ABD38A-0F08-4201-B202-D4B0A50B033C}"/>
              </a:ext>
            </a:extLst>
          </p:cNvPr>
          <p:cNvSpPr/>
          <p:nvPr/>
        </p:nvSpPr>
        <p:spPr>
          <a:xfrm rot="18801512">
            <a:off x="3879272" y="4226141"/>
            <a:ext cx="1191491" cy="2678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FCB25B-E561-4244-A1AC-0FE5A5E05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2495550"/>
            <a:ext cx="150495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D60EBDC8-8A97-4BD0-B4C5-53AE69A13440}"/>
              </a:ext>
            </a:extLst>
          </p:cNvPr>
          <p:cNvSpPr txBox="1"/>
          <p:nvPr/>
        </p:nvSpPr>
        <p:spPr>
          <a:xfrm>
            <a:off x="5343525" y="4551164"/>
            <a:ext cx="724130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/>
              <a:t>Injection</a:t>
            </a:r>
            <a:r>
              <a:rPr lang="cs-CZ" dirty="0"/>
              <a:t> (200°C)</a:t>
            </a:r>
            <a:r>
              <a:rPr lang="en-GB" dirty="0"/>
              <a:t>: </a:t>
            </a:r>
            <a:r>
              <a:rPr lang="cs-CZ" dirty="0"/>
              <a:t>	</a:t>
            </a:r>
            <a:r>
              <a:rPr lang="en-GB" dirty="0"/>
              <a:t>	</a:t>
            </a:r>
            <a:r>
              <a:rPr lang="en-GB" b="1" dirty="0"/>
              <a:t>H</a:t>
            </a:r>
            <a:r>
              <a:rPr lang="en-GB" b="1" baseline="-25000" dirty="0"/>
              <a:t>2</a:t>
            </a:r>
            <a:r>
              <a:rPr lang="en-GB" b="1" dirty="0"/>
              <a:t>N-CO-NH</a:t>
            </a:r>
            <a:r>
              <a:rPr lang="en-GB" b="1" baseline="-25000" dirty="0"/>
              <a:t>2</a:t>
            </a:r>
            <a:r>
              <a:rPr lang="en-GB" b="1" dirty="0"/>
              <a:t> + H</a:t>
            </a:r>
            <a:r>
              <a:rPr lang="en-GB" b="1" baseline="-25000" dirty="0"/>
              <a:t>2</a:t>
            </a:r>
            <a:r>
              <a:rPr lang="en-GB" b="1" dirty="0"/>
              <a:t>O → 2NH</a:t>
            </a:r>
            <a:r>
              <a:rPr lang="en-GB" b="1" baseline="-25000" dirty="0"/>
              <a:t>3</a:t>
            </a:r>
            <a:r>
              <a:rPr lang="en-GB" b="1" dirty="0"/>
              <a:t> + CO</a:t>
            </a:r>
            <a:r>
              <a:rPr lang="en-GB" b="1" baseline="-25000" dirty="0"/>
              <a:t>2</a:t>
            </a:r>
            <a:r>
              <a:rPr lang="en-GB" b="1" dirty="0"/>
              <a:t> </a:t>
            </a: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en-GB" dirty="0"/>
              <a:t>1. hydrolysis:		H</a:t>
            </a:r>
            <a:r>
              <a:rPr lang="en-GB" baseline="-25000" dirty="0"/>
              <a:t>2</a:t>
            </a:r>
            <a:r>
              <a:rPr lang="en-GB" dirty="0"/>
              <a:t>N-CO-NH</a:t>
            </a:r>
            <a:r>
              <a:rPr lang="en-GB" baseline="-25000" dirty="0"/>
              <a:t>2</a:t>
            </a:r>
            <a:r>
              <a:rPr lang="en-GB" dirty="0"/>
              <a:t> + H</a:t>
            </a:r>
            <a:r>
              <a:rPr lang="en-GB" baseline="-25000" dirty="0"/>
              <a:t>2</a:t>
            </a:r>
            <a:r>
              <a:rPr lang="en-GB" dirty="0"/>
              <a:t>O → NH</a:t>
            </a:r>
            <a:r>
              <a:rPr lang="en-GB" baseline="-25000" dirty="0"/>
              <a:t>3</a:t>
            </a:r>
            <a:r>
              <a:rPr lang="en-GB" dirty="0"/>
              <a:t> + HNCO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en-GB" dirty="0"/>
              <a:t>2. acid w. water:</a:t>
            </a:r>
            <a:r>
              <a:rPr lang="cs-CZ" dirty="0"/>
              <a:t>		</a:t>
            </a:r>
            <a:r>
              <a:rPr lang="en-GB" dirty="0"/>
              <a:t>HNCO + H</a:t>
            </a:r>
            <a:r>
              <a:rPr lang="en-GB" baseline="-25000" dirty="0"/>
              <a:t>2</a:t>
            </a:r>
            <a:r>
              <a:rPr lang="en-GB" dirty="0"/>
              <a:t>O → NH</a:t>
            </a:r>
            <a:r>
              <a:rPr lang="en-GB" baseline="-25000" dirty="0"/>
              <a:t>3</a:t>
            </a:r>
            <a:r>
              <a:rPr lang="en-GB" dirty="0"/>
              <a:t> + CO</a:t>
            </a:r>
            <a:r>
              <a:rPr lang="en-GB" baseline="-25000" dirty="0"/>
              <a:t>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BFB9C7-F8A5-4DEA-9314-ECDD8D8B5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17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Selective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Catalytic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Reduction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…in </a:t>
            </a:r>
            <a:r>
              <a:rPr lang="cs-CZ" b="1" dirty="0" err="1">
                <a:solidFill>
                  <a:schemeClr val="bg1"/>
                </a:solidFill>
              </a:rPr>
              <a:t>general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E61B8-7790-443E-B66A-7A2462562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Wide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technique of NOx removal</a:t>
            </a:r>
          </a:p>
          <a:p>
            <a:pPr lvl="1"/>
            <a:r>
              <a:rPr lang="en-US" dirty="0"/>
              <a:t>Used everywhere, where NOx is produced (and undesired)</a:t>
            </a:r>
            <a:endParaRPr lang="cs-CZ" dirty="0"/>
          </a:p>
          <a:p>
            <a:pPr lvl="1"/>
            <a:r>
              <a:rPr lang="en-US" dirty="0"/>
              <a:t>Used mainly for exhaust gases (</a:t>
            </a:r>
            <a:r>
              <a:rPr lang="en-US" dirty="0" err="1"/>
              <a:t>chimne</a:t>
            </a:r>
            <a:r>
              <a:rPr lang="cs-CZ" dirty="0"/>
              <a:t>y</a:t>
            </a:r>
            <a:r>
              <a:rPr lang="en-US" dirty="0"/>
              <a:t>s, exhaust</a:t>
            </a:r>
            <a:r>
              <a:rPr lang="cs-CZ" dirty="0"/>
              <a:t>s</a:t>
            </a:r>
            <a:r>
              <a:rPr lang="en-US" dirty="0"/>
              <a:t>, …)</a:t>
            </a:r>
          </a:p>
          <a:p>
            <a:pPr lvl="1"/>
            <a:endParaRPr lang="cs-CZ" dirty="0"/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Selective</a:t>
            </a:r>
          </a:p>
          <a:p>
            <a:pPr lvl="1"/>
            <a:r>
              <a:rPr lang="en-US" dirty="0"/>
              <a:t>We can select which molecule will be reduced (</a:t>
            </a:r>
            <a:r>
              <a:rPr lang="en-US" dirty="0">
                <a:solidFill>
                  <a:srgbClr val="92D050"/>
                </a:solidFill>
              </a:rPr>
              <a:t>NOx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CO, CO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, SO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Catalytic</a:t>
            </a:r>
          </a:p>
          <a:p>
            <a:pPr lvl="1"/>
            <a:r>
              <a:rPr lang="en-US" dirty="0"/>
              <a:t>Reaction needs to be </a:t>
            </a:r>
            <a:r>
              <a:rPr lang="en-US" dirty="0" err="1"/>
              <a:t>catalysed</a:t>
            </a:r>
            <a:r>
              <a:rPr lang="cs-CZ" dirty="0"/>
              <a:t>.</a:t>
            </a: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Reduction</a:t>
            </a:r>
          </a:p>
          <a:p>
            <a:pPr lvl="1"/>
            <a:r>
              <a:rPr lang="en-US" dirty="0"/>
              <a:t>NOx to N</a:t>
            </a:r>
            <a:r>
              <a:rPr lang="en-US" baseline="-25000" dirty="0"/>
              <a:t>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32009F-6ED5-4CC3-9D13-8D880C642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49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SCR in </a:t>
            </a:r>
            <a:r>
              <a:rPr lang="cs-CZ" b="1" dirty="0" err="1">
                <a:solidFill>
                  <a:schemeClr val="bg1"/>
                </a:solidFill>
              </a:rPr>
              <a:t>automotive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E61B8-7790-443E-B66A-7A2462562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Reduction of NOx using reduction agent on a surface of solid catalyst in presence of oxygen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/>
            <a:r>
              <a:rPr lang="en-GB" dirty="0"/>
              <a:t>Summary equation: 		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GB" dirty="0"/>
              <a:t>NO</a:t>
            </a:r>
            <a:r>
              <a:rPr lang="en-GB" b="1" dirty="0"/>
              <a:t> </a:t>
            </a:r>
            <a:r>
              <a:rPr lang="en-GB" dirty="0"/>
              <a:t>+</a:t>
            </a:r>
            <a:r>
              <a:rPr lang="en-GB" b="1" dirty="0"/>
              <a:t>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GB" dirty="0"/>
              <a:t>NH</a:t>
            </a:r>
            <a:r>
              <a:rPr lang="en-GB" baseline="-25000" dirty="0"/>
              <a:t>3</a:t>
            </a:r>
            <a:r>
              <a:rPr lang="en-GB" b="1" dirty="0"/>
              <a:t> </a:t>
            </a:r>
            <a:r>
              <a:rPr lang="en-GB" dirty="0"/>
              <a:t>+</a:t>
            </a:r>
            <a:r>
              <a:rPr lang="en-GB" b="1" dirty="0"/>
              <a:t>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en-GB" b="1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GB" b="1" dirty="0"/>
              <a:t> </a:t>
            </a:r>
            <a:r>
              <a:rPr lang="en-GB" dirty="0"/>
              <a:t>→</a:t>
            </a:r>
            <a:r>
              <a:rPr lang="en-GB" b="1" dirty="0"/>
              <a:t>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GB" dirty="0"/>
              <a:t>N</a:t>
            </a:r>
            <a:r>
              <a:rPr lang="en-GB" baseline="-25000" dirty="0"/>
              <a:t>2</a:t>
            </a:r>
            <a:r>
              <a:rPr lang="en-GB" dirty="0"/>
              <a:t> + 6H</a:t>
            </a:r>
            <a:r>
              <a:rPr lang="en-GB" baseline="-25000" dirty="0"/>
              <a:t>2</a:t>
            </a:r>
            <a:r>
              <a:rPr lang="cs-CZ" dirty="0"/>
              <a:t>O</a:t>
            </a:r>
          </a:p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Other SCR reactions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					8NH</a:t>
            </a:r>
            <a:r>
              <a:rPr lang="cs-CZ" baseline="-25000" dirty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+ 6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NO</a:t>
            </a:r>
            <a:r>
              <a:rPr lang="cs-CZ" b="1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dirty="0"/>
              <a:t>→</a:t>
            </a:r>
            <a:r>
              <a:rPr lang="cs-CZ" dirty="0"/>
              <a:t> 7N</a:t>
            </a:r>
            <a:r>
              <a:rPr lang="cs-CZ" baseline="-25000" dirty="0"/>
              <a:t>2</a:t>
            </a:r>
            <a:r>
              <a:rPr lang="cs-CZ" dirty="0"/>
              <a:t> + 12H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… plus many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side reactions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		2NH</a:t>
            </a:r>
            <a:r>
              <a:rPr lang="cs-CZ" baseline="-25000" dirty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+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NO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+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NO</a:t>
            </a:r>
            <a:r>
              <a:rPr lang="cs-CZ" b="1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dirty="0"/>
              <a:t>→</a:t>
            </a:r>
            <a:r>
              <a:rPr lang="cs-CZ" dirty="0"/>
              <a:t> 2N</a:t>
            </a:r>
            <a:r>
              <a:rPr lang="cs-CZ" baseline="-25000" dirty="0"/>
              <a:t>2</a:t>
            </a:r>
            <a:r>
              <a:rPr lang="cs-CZ" dirty="0"/>
              <a:t> + 3H</a:t>
            </a:r>
            <a:r>
              <a:rPr lang="cs-CZ" baseline="-25000" dirty="0"/>
              <a:t>2</a:t>
            </a:r>
            <a:r>
              <a:rPr lang="cs-CZ" dirty="0"/>
              <a:t>O	„fast SCR“</a:t>
            </a:r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Reduction agent</a:t>
            </a:r>
          </a:p>
          <a:p>
            <a:pPr marL="800100" lvl="1" indent="-342900"/>
            <a:r>
              <a:rPr lang="en-US" dirty="0"/>
              <a:t>Needed for high conversion rates</a:t>
            </a:r>
          </a:p>
          <a:p>
            <a:pPr marL="800100" lvl="1" indent="-342900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NH</a:t>
            </a:r>
            <a:r>
              <a:rPr lang="cs-CZ" b="1" baseline="-25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cs-CZ" dirty="0"/>
              <a:t>, HC </a:t>
            </a:r>
            <a:r>
              <a:rPr lang="en-US" dirty="0"/>
              <a:t>(hydrocarbons</a:t>
            </a:r>
            <a:r>
              <a:rPr lang="cs-CZ" dirty="0"/>
              <a:t>)</a:t>
            </a:r>
            <a:endParaRPr lang="en-GB" dirty="0"/>
          </a:p>
          <a:p>
            <a:pPr marL="457200" lvl="1" indent="0">
              <a:buNone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ázek 3" descr="diesel exhaust.png">
            <a:extLst>
              <a:ext uri="{FF2B5EF4-FFF2-40B4-BE49-F238E27FC236}">
                <a16:creationId xmlns:a16="http://schemas.microsoft.com/office/drawing/2014/main" id="{BE4B4092-C82A-484A-A980-B1A08CF55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808" y="4657725"/>
            <a:ext cx="1851130" cy="2200275"/>
          </a:xfrm>
          <a:prstGeom prst="rect">
            <a:avLst/>
          </a:prstGeom>
        </p:spPr>
      </p:pic>
      <p:pic>
        <p:nvPicPr>
          <p:cNvPr id="5" name="Obrázek 4" descr="Gasoline exhaust.png">
            <a:extLst>
              <a:ext uri="{FF2B5EF4-FFF2-40B4-BE49-F238E27FC236}">
                <a16:creationId xmlns:a16="http://schemas.microsoft.com/office/drawing/2014/main" id="{B28330AB-288A-4A04-9F5F-C85859667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579" y="4677862"/>
            <a:ext cx="1984337" cy="216000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76A081-2CE7-445B-8989-5AF0ECA2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89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… a bit </a:t>
            </a:r>
            <a:r>
              <a:rPr lang="cs-CZ" b="1" dirty="0" err="1">
                <a:solidFill>
                  <a:schemeClr val="bg1"/>
                </a:solidFill>
              </a:rPr>
              <a:t>of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History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E61B8-7790-443E-B66A-7A2462562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31182" cy="4351338"/>
          </a:xfrm>
        </p:spPr>
        <p:txBody>
          <a:bodyPr>
            <a:normAutofit/>
          </a:bodyPr>
          <a:lstStyle/>
          <a:p>
            <a:r>
              <a:rPr lang="en-US" dirty="0"/>
              <a:t>SCR was developer for industrial applications</a:t>
            </a:r>
          </a:p>
          <a:p>
            <a:pPr lvl="1"/>
            <a:r>
              <a:rPr lang="en-US" dirty="0"/>
              <a:t>70s - applied in thermal power plants in Japan</a:t>
            </a:r>
          </a:p>
          <a:p>
            <a:pPr lvl="1"/>
            <a:r>
              <a:rPr lang="en-US" dirty="0"/>
              <a:t>Since 80s – widespread to Europe and USA</a:t>
            </a:r>
          </a:p>
          <a:p>
            <a:pPr lvl="1"/>
            <a:endParaRPr lang="cs-CZ" dirty="0"/>
          </a:p>
          <a:p>
            <a:r>
              <a:rPr lang="cs-CZ" dirty="0" err="1"/>
              <a:t>First</a:t>
            </a:r>
            <a:r>
              <a:rPr lang="cs-CZ" dirty="0"/>
              <a:t> mobile </a:t>
            </a:r>
            <a:r>
              <a:rPr lang="cs-CZ" dirty="0" err="1"/>
              <a:t>aplications</a:t>
            </a:r>
            <a:r>
              <a:rPr lang="cs-CZ" dirty="0"/>
              <a:t> (not </a:t>
            </a:r>
            <a:r>
              <a:rPr lang="cs-CZ" dirty="0" err="1"/>
              <a:t>powerplants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90s </a:t>
            </a:r>
            <a:r>
              <a:rPr lang="cs-CZ" dirty="0" err="1"/>
              <a:t>Korean</a:t>
            </a:r>
            <a:r>
              <a:rPr lang="cs-CZ" dirty="0"/>
              <a:t> </a:t>
            </a:r>
            <a:r>
              <a:rPr lang="cs-CZ" dirty="0" err="1"/>
              <a:t>cargo</a:t>
            </a:r>
            <a:r>
              <a:rPr lang="cs-CZ" dirty="0"/>
              <a:t> </a:t>
            </a:r>
            <a:r>
              <a:rPr lang="cs-CZ" dirty="0" err="1"/>
              <a:t>ships</a:t>
            </a:r>
            <a:r>
              <a:rPr lang="cs-CZ" dirty="0"/>
              <a:t> (</a:t>
            </a:r>
            <a:r>
              <a:rPr lang="en-US" dirty="0"/>
              <a:t>diesel </a:t>
            </a:r>
            <a:r>
              <a:rPr lang="cs-CZ" dirty="0" err="1"/>
              <a:t>engine</a:t>
            </a:r>
            <a:r>
              <a:rPr lang="cs-CZ" dirty="0"/>
              <a:t> = el</a:t>
            </a:r>
            <a:r>
              <a:rPr lang="en-US" dirty="0" err="1"/>
              <a:t>ectric</a:t>
            </a:r>
            <a:r>
              <a:rPr lang="cs-CZ" dirty="0"/>
              <a:t> </a:t>
            </a:r>
            <a:r>
              <a:rPr lang="en-US" dirty="0"/>
              <a:t>g</a:t>
            </a:r>
            <a:r>
              <a:rPr lang="cs-CZ" dirty="0" err="1"/>
              <a:t>enerator</a:t>
            </a:r>
            <a:r>
              <a:rPr lang="cs-CZ" dirty="0"/>
              <a:t>)</a:t>
            </a:r>
          </a:p>
          <a:p>
            <a:pPr lvl="1"/>
            <a:r>
              <a:rPr lang="en-US" dirty="0"/>
              <a:t>R</a:t>
            </a:r>
            <a:r>
              <a:rPr lang="cs-CZ" dirty="0"/>
              <a:t>e</a:t>
            </a:r>
            <a:r>
              <a:rPr lang="en-US" dirty="0" err="1"/>
              <a:t>ason</a:t>
            </a:r>
            <a:r>
              <a:rPr lang="en-US" dirty="0"/>
              <a:t> for this application - similar application as in powerplants, steady state of engine operation</a:t>
            </a:r>
          </a:p>
          <a:p>
            <a:pPr lvl="1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A7A549-2225-4FD2-B604-2B24DFCEC4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3" t="12559" r="16670" b="12087"/>
          <a:stretch/>
        </p:blipFill>
        <p:spPr>
          <a:xfrm>
            <a:off x="8125405" y="2437749"/>
            <a:ext cx="3228395" cy="3338101"/>
          </a:xfrm>
          <a:prstGeom prst="rect">
            <a:avLst/>
          </a:prstGeom>
        </p:spPr>
      </p:pic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D8F1B63B-9460-4EF1-B6B9-2E2B75CE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57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How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does</a:t>
            </a:r>
            <a:r>
              <a:rPr lang="cs-CZ" b="1" dirty="0">
                <a:solidFill>
                  <a:schemeClr val="bg1"/>
                </a:solidFill>
              </a:rPr>
              <a:t> SCR </a:t>
            </a:r>
            <a:r>
              <a:rPr lang="cs-CZ" b="1" dirty="0" err="1">
                <a:solidFill>
                  <a:schemeClr val="bg1"/>
                </a:solidFill>
              </a:rPr>
              <a:t>catalyst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look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like</a:t>
            </a:r>
            <a:r>
              <a:rPr lang="cs-CZ" b="1" dirty="0">
                <a:solidFill>
                  <a:schemeClr val="bg1"/>
                </a:solidFill>
              </a:rPr>
              <a:t>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7637670-8C5D-4670-A879-16DC9D1D3379}"/>
              </a:ext>
            </a:extLst>
          </p:cNvPr>
          <p:cNvSpPr txBox="1"/>
          <p:nvPr/>
        </p:nvSpPr>
        <p:spPr>
          <a:xfrm>
            <a:off x="9772650" y="3009840"/>
            <a:ext cx="1695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… </a:t>
            </a:r>
            <a:r>
              <a:rPr lang="cs-CZ" sz="2000" dirty="0" err="1"/>
              <a:t>of</a:t>
            </a:r>
            <a:r>
              <a:rPr lang="cs-CZ" sz="2000" dirty="0"/>
              <a:t> urea</a:t>
            </a:r>
            <a:endParaRPr lang="en-GB" sz="2000" dirty="0"/>
          </a:p>
        </p:txBody>
      </p:sp>
      <p:pic>
        <p:nvPicPr>
          <p:cNvPr id="19" name="Zástupný obsah 18" descr="Obsah obrázku interiér, stůl, vsedě, klávesnice&#10;&#10;Popis byl vytvořen automaticky">
            <a:extLst>
              <a:ext uri="{FF2B5EF4-FFF2-40B4-BE49-F238E27FC236}">
                <a16:creationId xmlns:a16="http://schemas.microsoft.com/office/drawing/2014/main" id="{8B6DDFC2-C003-4DD2-9CDB-6E05E4E5D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26" y="2362865"/>
            <a:ext cx="4981574" cy="3965694"/>
          </a:xfr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34F0A23B-64F3-42EF-A142-DDDDA01CA150}"/>
              </a:ext>
            </a:extLst>
          </p:cNvPr>
          <p:cNvSpPr txBox="1"/>
          <p:nvPr/>
        </p:nvSpPr>
        <p:spPr>
          <a:xfrm>
            <a:off x="838200" y="1981200"/>
            <a:ext cx="5257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Ceramics carrier with active substance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SiC</a:t>
            </a:r>
            <a:r>
              <a:rPr lang="en-US" sz="2400" dirty="0"/>
              <a:t>, Cordierite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„Mate“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Heat resisting dense fibers</a:t>
            </a:r>
            <a:endParaRPr lang="cs-CZ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Spacer</a:t>
            </a:r>
            <a:r>
              <a:rPr lang="cs-CZ" sz="2400" dirty="0"/>
              <a:t> </a:t>
            </a:r>
            <a:r>
              <a:rPr lang="en-US" sz="2400" dirty="0"/>
              <a:t>for thermal dilatation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Metal housing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Stainless steel</a:t>
            </a:r>
          </a:p>
        </p:txBody>
      </p:sp>
      <p:sp>
        <p:nvSpPr>
          <p:cNvPr id="21" name="Zástupný symbol pro číslo snímku 20">
            <a:extLst>
              <a:ext uri="{FF2B5EF4-FFF2-40B4-BE49-F238E27FC236}">
                <a16:creationId xmlns:a16="http://schemas.microsoft.com/office/drawing/2014/main" id="{ADBBC63C-C5A4-4CC3-BC8D-F07EF17D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77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What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is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the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active</a:t>
            </a:r>
            <a:r>
              <a:rPr lang="cs-CZ" b="1" dirty="0">
                <a:solidFill>
                  <a:schemeClr val="bg1"/>
                </a:solidFill>
              </a:rPr>
              <a:t> substance?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7637670-8C5D-4670-A879-16DC9D1D3379}"/>
              </a:ext>
            </a:extLst>
          </p:cNvPr>
          <p:cNvSpPr txBox="1"/>
          <p:nvPr/>
        </p:nvSpPr>
        <p:spPr>
          <a:xfrm>
            <a:off x="9772650" y="3009840"/>
            <a:ext cx="1695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… </a:t>
            </a:r>
            <a:r>
              <a:rPr lang="cs-CZ" sz="2000" dirty="0" err="1"/>
              <a:t>of</a:t>
            </a:r>
            <a:r>
              <a:rPr lang="cs-CZ" sz="2000" dirty="0"/>
              <a:t> urea</a:t>
            </a:r>
            <a:endParaRPr lang="en-GB" sz="2000" dirty="0"/>
          </a:p>
        </p:txBody>
      </p:sp>
      <p:pic>
        <p:nvPicPr>
          <p:cNvPr id="19" name="Zástupný obsah 18" descr="Obsah obrázku interiér, stůl, vsedě, klávesnice&#10;&#10;Popis byl vytvořen automaticky">
            <a:extLst>
              <a:ext uri="{FF2B5EF4-FFF2-40B4-BE49-F238E27FC236}">
                <a16:creationId xmlns:a16="http://schemas.microsoft.com/office/drawing/2014/main" id="{8B6DDFC2-C003-4DD2-9CDB-6E05E4E5D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26" y="2362865"/>
            <a:ext cx="4981574" cy="3965694"/>
          </a:xfr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34F0A23B-64F3-42EF-A142-DDDDA01CA150}"/>
              </a:ext>
            </a:extLst>
          </p:cNvPr>
          <p:cNvSpPr txBox="1"/>
          <p:nvPr/>
        </p:nvSpPr>
        <p:spPr>
          <a:xfrm>
            <a:off x="838199" y="1981200"/>
            <a:ext cx="574732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Several substances are catalytically active enough to be used for SCR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Cu and Fe zeolites (Cu-SSZ-13, Fe-ZSM5)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Metal oxides (V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5</a:t>
            </a:r>
            <a:r>
              <a:rPr lang="en-US" sz="2800" dirty="0"/>
              <a:t>)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122" name="Picture 2" descr="ZSM-5 - Wikipedia">
            <a:extLst>
              <a:ext uri="{FF2B5EF4-FFF2-40B4-BE49-F238E27FC236}">
                <a16:creationId xmlns:a16="http://schemas.microsoft.com/office/drawing/2014/main" id="{2AFF4FAD-57AC-460F-9E92-A1C9088E8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804151"/>
            <a:ext cx="12001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SZ-13 Zeolite">
            <a:extLst>
              <a:ext uri="{FF2B5EF4-FFF2-40B4-BE49-F238E27FC236}">
                <a16:creationId xmlns:a16="http://schemas.microsoft.com/office/drawing/2014/main" id="{8C7E4190-DC04-4F59-8DF6-AD6A48AD3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670642"/>
            <a:ext cx="322897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47D249-727E-44FD-B6F8-E81E9656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4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C00525-6313-481A-87D6-1026D7B52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is strongly dependent on exact composition of the material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180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What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is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the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mechanism</a:t>
            </a:r>
            <a:r>
              <a:rPr lang="cs-CZ" b="1" dirty="0">
                <a:solidFill>
                  <a:schemeClr val="bg1"/>
                </a:solidFill>
              </a:rPr>
              <a:t>?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Critical Thinking Skills Seminar">
            <a:extLst>
              <a:ext uri="{FF2B5EF4-FFF2-40B4-BE49-F238E27FC236}">
                <a16:creationId xmlns:a16="http://schemas.microsoft.com/office/drawing/2014/main" id="{5EFD420F-B8E0-41FD-AA25-5BDF7BD2D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013" y="4262438"/>
            <a:ext cx="10572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B187447-34A0-4FD7-AB38-54B840802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238" y="3009840"/>
            <a:ext cx="6634162" cy="3294478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639C4E-0D5F-43A2-AD84-C6B171CC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„</a:t>
            </a:r>
            <a:r>
              <a:rPr lang="en-US" b="1" dirty="0">
                <a:solidFill>
                  <a:schemeClr val="bg1"/>
                </a:solidFill>
              </a:rPr>
              <a:t>State of the </a:t>
            </a:r>
            <a:r>
              <a:rPr lang="cs-CZ" b="1" dirty="0">
                <a:solidFill>
                  <a:schemeClr val="bg1"/>
                </a:solidFill>
              </a:rPr>
              <a:t>A</a:t>
            </a:r>
            <a:r>
              <a:rPr lang="en-US" b="1" dirty="0">
                <a:solidFill>
                  <a:schemeClr val="bg1"/>
                </a:solidFill>
              </a:rPr>
              <a:t>rt</a:t>
            </a:r>
            <a:r>
              <a:rPr lang="cs-CZ" b="1" dirty="0">
                <a:solidFill>
                  <a:schemeClr val="bg1"/>
                </a:solidFill>
              </a:rPr>
              <a:t>“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5" name="Zástupný obsah 4" descr="Obsah obrázku motocykl, fotka, vsedě, motor&#10;&#10;Popis byl vytvořen automaticky">
            <a:extLst>
              <a:ext uri="{FF2B5EF4-FFF2-40B4-BE49-F238E27FC236}">
                <a16:creationId xmlns:a16="http://schemas.microsoft.com/office/drawing/2014/main" id="{A95767EE-1E0C-48C6-84CD-7307168B3E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312" y="1862839"/>
            <a:ext cx="8715375" cy="4902399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7637670-8C5D-4670-A879-16DC9D1D3379}"/>
              </a:ext>
            </a:extLst>
          </p:cNvPr>
          <p:cNvSpPr txBox="1"/>
          <p:nvPr/>
        </p:nvSpPr>
        <p:spPr>
          <a:xfrm>
            <a:off x="9772650" y="3009840"/>
            <a:ext cx="1695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… </a:t>
            </a:r>
            <a:r>
              <a:rPr lang="cs-CZ" sz="2000" dirty="0" err="1"/>
              <a:t>of</a:t>
            </a:r>
            <a:r>
              <a:rPr lang="cs-CZ" sz="2000" dirty="0"/>
              <a:t> urea</a:t>
            </a:r>
            <a:endParaRPr lang="en-GB" sz="20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894AFDE-6F3A-444C-8810-F54A7F8FC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327" y="3567310"/>
            <a:ext cx="2159077" cy="1271785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120337-1E8F-4A2D-B83D-316B7326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56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1147A-D446-4987-B61D-B0A932AAFB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SCR in Automotive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A00A0CB-DCCB-4357-AB05-3210ABC5E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8391525" cy="4895850"/>
          </a:xfrm>
          <a:prstGeom prst="rect">
            <a:avLst/>
          </a:prstGeom>
        </p:spPr>
      </p:pic>
      <p:sp>
        <p:nvSpPr>
          <p:cNvPr id="10" name="Šipka: doleva 9">
            <a:extLst>
              <a:ext uri="{FF2B5EF4-FFF2-40B4-BE49-F238E27FC236}">
                <a16:creationId xmlns:a16="http://schemas.microsoft.com/office/drawing/2014/main" id="{6C010866-2A3A-4158-824D-2B46DB8A9F4C}"/>
              </a:ext>
            </a:extLst>
          </p:cNvPr>
          <p:cNvSpPr/>
          <p:nvPr/>
        </p:nvSpPr>
        <p:spPr>
          <a:xfrm rot="20786377">
            <a:off x="2959025" y="2063158"/>
            <a:ext cx="2207491" cy="332509"/>
          </a:xfrm>
          <a:prstGeom prst="leftArrow">
            <a:avLst/>
          </a:prstGeom>
          <a:solidFill>
            <a:srgbClr val="FF0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C32729F-022A-4D6B-854B-4442E6E0825E}"/>
              </a:ext>
            </a:extLst>
          </p:cNvPr>
          <p:cNvSpPr txBox="1"/>
          <p:nvPr/>
        </p:nvSpPr>
        <p:spPr>
          <a:xfrm>
            <a:off x="5209164" y="1781289"/>
            <a:ext cx="2290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Turbocharger</a:t>
            </a:r>
          </a:p>
          <a:p>
            <a:r>
              <a:rPr lang="cs-CZ" dirty="0"/>
              <a:t>HOT END</a:t>
            </a:r>
            <a:endParaRPr lang="en-GB" dirty="0"/>
          </a:p>
        </p:txBody>
      </p:sp>
      <p:sp>
        <p:nvSpPr>
          <p:cNvPr id="12" name="Šipka: doleva 11">
            <a:extLst>
              <a:ext uri="{FF2B5EF4-FFF2-40B4-BE49-F238E27FC236}">
                <a16:creationId xmlns:a16="http://schemas.microsoft.com/office/drawing/2014/main" id="{8C3FE7AD-24D3-46F0-8C24-310271544C29}"/>
              </a:ext>
            </a:extLst>
          </p:cNvPr>
          <p:cNvSpPr/>
          <p:nvPr/>
        </p:nvSpPr>
        <p:spPr>
          <a:xfrm rot="718721">
            <a:off x="4187191" y="2601882"/>
            <a:ext cx="821206" cy="33250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66282AC-05B4-400D-9BC2-43059EE8F691}"/>
              </a:ext>
            </a:extLst>
          </p:cNvPr>
          <p:cNvSpPr txBox="1"/>
          <p:nvPr/>
        </p:nvSpPr>
        <p:spPr>
          <a:xfrm>
            <a:off x="5174729" y="2657359"/>
            <a:ext cx="2290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Oxidation cat</a:t>
            </a:r>
          </a:p>
        </p:txBody>
      </p:sp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3728AF9D-86BA-4DD0-94DA-FC73B1F69E81}"/>
              </a:ext>
            </a:extLst>
          </p:cNvPr>
          <p:cNvSpPr/>
          <p:nvPr/>
        </p:nvSpPr>
        <p:spPr>
          <a:xfrm rot="718721">
            <a:off x="4187192" y="3510600"/>
            <a:ext cx="821206" cy="33250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5ADF42F-150D-44DD-A943-139A76436524}"/>
              </a:ext>
            </a:extLst>
          </p:cNvPr>
          <p:cNvSpPr txBox="1"/>
          <p:nvPr/>
        </p:nvSpPr>
        <p:spPr>
          <a:xfrm>
            <a:off x="5209163" y="3533429"/>
            <a:ext cx="2290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DPF+SCR</a:t>
            </a:r>
            <a:endParaRPr lang="en-GB" dirty="0"/>
          </a:p>
        </p:txBody>
      </p:sp>
      <p:sp>
        <p:nvSpPr>
          <p:cNvPr id="16" name="Šipka: doleva 15">
            <a:extLst>
              <a:ext uri="{FF2B5EF4-FFF2-40B4-BE49-F238E27FC236}">
                <a16:creationId xmlns:a16="http://schemas.microsoft.com/office/drawing/2014/main" id="{ABE926FF-4DF9-48AA-8354-5EBC9714C904}"/>
              </a:ext>
            </a:extLst>
          </p:cNvPr>
          <p:cNvSpPr/>
          <p:nvPr/>
        </p:nvSpPr>
        <p:spPr>
          <a:xfrm rot="18858366">
            <a:off x="5538093" y="4734571"/>
            <a:ext cx="821206" cy="33250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B9C2A2E-8210-445F-AC9A-AB4D1BCB754F}"/>
              </a:ext>
            </a:extLst>
          </p:cNvPr>
          <p:cNvSpPr txBox="1"/>
          <p:nvPr/>
        </p:nvSpPr>
        <p:spPr>
          <a:xfrm>
            <a:off x="6202072" y="4306197"/>
            <a:ext cx="2290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SCR</a:t>
            </a:r>
            <a:endParaRPr lang="en-GB" dirty="0"/>
          </a:p>
        </p:txBody>
      </p:sp>
      <p:sp>
        <p:nvSpPr>
          <p:cNvPr id="18" name="Šipka: doleva 17">
            <a:extLst>
              <a:ext uri="{FF2B5EF4-FFF2-40B4-BE49-F238E27FC236}">
                <a16:creationId xmlns:a16="http://schemas.microsoft.com/office/drawing/2014/main" id="{4C1F7AC2-0679-4BB1-A057-F29149AA2075}"/>
              </a:ext>
            </a:extLst>
          </p:cNvPr>
          <p:cNvSpPr/>
          <p:nvPr/>
        </p:nvSpPr>
        <p:spPr>
          <a:xfrm rot="18858366">
            <a:off x="6479064" y="4996046"/>
            <a:ext cx="1165715" cy="3325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034E2B0-FE54-4252-B1CB-FB5196FD4448}"/>
              </a:ext>
            </a:extLst>
          </p:cNvPr>
          <p:cNvSpPr txBox="1"/>
          <p:nvPr/>
        </p:nvSpPr>
        <p:spPr>
          <a:xfrm>
            <a:off x="7588018" y="4265782"/>
            <a:ext cx="2290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ASC</a:t>
            </a:r>
          </a:p>
          <a:p>
            <a:r>
              <a:rPr lang="cs-CZ" dirty="0"/>
              <a:t>COLD END</a:t>
            </a:r>
            <a:endParaRPr lang="en-GB" dirty="0"/>
          </a:p>
        </p:txBody>
      </p:sp>
      <p:sp>
        <p:nvSpPr>
          <p:cNvPr id="21" name="Zástupný symbol pro číslo snímku 20">
            <a:extLst>
              <a:ext uri="{FF2B5EF4-FFF2-40B4-BE49-F238E27FC236}">
                <a16:creationId xmlns:a16="http://schemas.microsoft.com/office/drawing/2014/main" id="{A38920E1-6C06-4127-AF32-8346EAE62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0FB-C943-4CAE-B7D9-B3B50B5DAB8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60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409</Words>
  <Application>Microsoft Office PowerPoint</Application>
  <PresentationFormat>Širokoúhlá obrazovka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Selective Catalytic Reduction …in general</vt:lpstr>
      <vt:lpstr>SCR in automotive</vt:lpstr>
      <vt:lpstr>… a bit of History</vt:lpstr>
      <vt:lpstr>How does SCR catalyst look like?</vt:lpstr>
      <vt:lpstr>What is the active substance?</vt:lpstr>
      <vt:lpstr>What is the mechanism?</vt:lpstr>
      <vt:lpstr>„State of the Art“</vt:lpstr>
      <vt:lpstr>SCR in Automotive</vt:lpstr>
      <vt:lpstr>SCR in Automotive</vt:lpstr>
      <vt:lpstr>NH3-SCR in Automotive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Král</dc:creator>
  <cp:lastModifiedBy>Aleš Stýskalík</cp:lastModifiedBy>
  <cp:revision>25</cp:revision>
  <dcterms:created xsi:type="dcterms:W3CDTF">2020-12-07T16:23:06Z</dcterms:created>
  <dcterms:modified xsi:type="dcterms:W3CDTF">2021-11-09T18:32:45Z</dcterms:modified>
</cp:coreProperties>
</file>