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60" r:id="rId3"/>
    <p:sldId id="261" r:id="rId4"/>
    <p:sldId id="264" r:id="rId5"/>
    <p:sldId id="262" r:id="rId6"/>
    <p:sldId id="263" r:id="rId7"/>
    <p:sldId id="286" r:id="rId8"/>
    <p:sldId id="265" r:id="rId9"/>
    <p:sldId id="266" r:id="rId10"/>
    <p:sldId id="267" r:id="rId11"/>
    <p:sldId id="268" r:id="rId12"/>
    <p:sldId id="269" r:id="rId13"/>
    <p:sldId id="285" r:id="rId14"/>
    <p:sldId id="287" r:id="rId15"/>
    <p:sldId id="28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98" r:id="rId27"/>
    <p:sldId id="297" r:id="rId28"/>
    <p:sldId id="300" r:id="rId29"/>
    <p:sldId id="280" r:id="rId30"/>
    <p:sldId id="281" r:id="rId31"/>
    <p:sldId id="282" r:id="rId32"/>
    <p:sldId id="283" r:id="rId33"/>
    <p:sldId id="284" r:id="rId34"/>
    <p:sldId id="292" r:id="rId35"/>
    <p:sldId id="291" r:id="rId36"/>
    <p:sldId id="290" r:id="rId37"/>
    <p:sldId id="293" r:id="rId38"/>
    <p:sldId id="294" r:id="rId39"/>
    <p:sldId id="295" r:id="rId40"/>
    <p:sldId id="299" r:id="rId41"/>
    <p:sldId id="296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9E438-C826-4F2F-AA2D-6A0D56830F88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140E7-2FC6-4A1C-8383-66C2256783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420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29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141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97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52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93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020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59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83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3815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569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303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080D3-E887-470B-B2F5-63E5EF5C91FD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03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gif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Heterogeneous catalysis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Lecture 9</a:t>
            </a:r>
          </a:p>
          <a:p>
            <a:r>
              <a:rPr lang="cs-CZ" dirty="0"/>
              <a:t>Zeolites in oil refinement</a:t>
            </a:r>
          </a:p>
        </p:txBody>
      </p:sp>
    </p:spTree>
    <p:extLst>
      <p:ext uri="{BB962C8B-B14F-4D97-AF65-F5344CB8AC3E}">
        <p14:creationId xmlns:p14="http://schemas.microsoft.com/office/powerpoint/2010/main" val="4089117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Zeolites - acidity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/>
          <a:lstStyle/>
          <a:p>
            <a:r>
              <a:rPr lang="cs-CZ" sz="2400" b="1" dirty="0"/>
              <a:t>High Si/Al ratio</a:t>
            </a:r>
          </a:p>
          <a:p>
            <a:pPr lvl="1"/>
            <a:r>
              <a:rPr lang="cs-CZ" sz="2000" dirty="0"/>
              <a:t>Strong Brønsted acid sites</a:t>
            </a:r>
          </a:p>
          <a:p>
            <a:pPr lvl="1"/>
            <a:r>
              <a:rPr lang="cs-CZ" sz="2000" strike="sngStrike" dirty="0"/>
              <a:t>Weak Brønsted acid sites</a:t>
            </a:r>
          </a:p>
          <a:p>
            <a:pPr lvl="1"/>
            <a:r>
              <a:rPr lang="cs-CZ" sz="2000" strike="sngStrike" dirty="0"/>
              <a:t>Strong Lewis acid sites</a:t>
            </a:r>
          </a:p>
          <a:p>
            <a:pPr lvl="1"/>
            <a:r>
              <a:rPr lang="cs-CZ" sz="2000" strike="sngStrike" dirty="0"/>
              <a:t>Weak Lewis acid sites</a:t>
            </a:r>
          </a:p>
          <a:p>
            <a:endParaRPr lang="cs-CZ" sz="2400" dirty="0"/>
          </a:p>
          <a:p>
            <a:r>
              <a:rPr lang="cs-CZ" sz="2400" b="1" dirty="0"/>
              <a:t>Low Si/Al ratio</a:t>
            </a:r>
            <a:endParaRPr lang="cs-CZ" sz="2000" dirty="0"/>
          </a:p>
          <a:p>
            <a:pPr lvl="1"/>
            <a:r>
              <a:rPr lang="cs-CZ" sz="2000" strike="sngStrike" dirty="0"/>
              <a:t>Strong Brønsted acid sites</a:t>
            </a:r>
          </a:p>
          <a:p>
            <a:pPr lvl="1"/>
            <a:r>
              <a:rPr lang="cs-CZ" sz="2000" dirty="0"/>
              <a:t>Weak Brønsted acid sites</a:t>
            </a:r>
          </a:p>
          <a:p>
            <a:pPr lvl="1"/>
            <a:r>
              <a:rPr lang="cs-CZ" sz="2000" dirty="0"/>
              <a:t>Strong Lewis acid sites</a:t>
            </a:r>
          </a:p>
          <a:p>
            <a:pPr lvl="1"/>
            <a:r>
              <a:rPr lang="cs-CZ" sz="2000" dirty="0"/>
              <a:t>Weak Lewis acid sites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9308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Zeolites - acidity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/>
          <a:lstStyle/>
          <a:p>
            <a:r>
              <a:rPr lang="cs-CZ" sz="2400" b="1" dirty="0"/>
              <a:t>Confinement effect</a:t>
            </a:r>
          </a:p>
          <a:p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b="1" dirty="0"/>
              <a:t>Superacidity</a:t>
            </a:r>
          </a:p>
          <a:p>
            <a:pPr lvl="1"/>
            <a:r>
              <a:rPr lang="cs-CZ" sz="2000" dirty="0"/>
              <a:t>Various probes at RT – acid site strength similar to 70 % H</a:t>
            </a:r>
            <a:r>
              <a:rPr lang="cs-CZ" sz="2000" baseline="-25000" dirty="0"/>
              <a:t>2</a:t>
            </a:r>
            <a:r>
              <a:rPr lang="cs-CZ" sz="2000" dirty="0"/>
              <a:t>SO</a:t>
            </a:r>
            <a:r>
              <a:rPr lang="cs-CZ" sz="2000" baseline="-25000" dirty="0"/>
              <a:t>4</a:t>
            </a:r>
            <a:r>
              <a:rPr lang="cs-CZ" sz="2000" dirty="0"/>
              <a:t> (=NO!)</a:t>
            </a:r>
          </a:p>
          <a:p>
            <a:pPr lvl="1"/>
            <a:r>
              <a:rPr lang="cs-CZ" sz="2000" dirty="0"/>
              <a:t>Ability to protonate hydrocarbons at working conditions (=YES!)</a:t>
            </a:r>
          </a:p>
          <a:p>
            <a:pPr lvl="1"/>
            <a:r>
              <a:rPr lang="cs-CZ" sz="2000" dirty="0"/>
              <a:t>?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261" y="1813639"/>
            <a:ext cx="4022923" cy="212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897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Zeolites – diffusion/shape selectivity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/>
          <a:lstStyle/>
          <a:p>
            <a:r>
              <a:rPr lang="cs-CZ" sz="2400" b="1" dirty="0"/>
              <a:t>Diffusion</a:t>
            </a:r>
          </a:p>
          <a:p>
            <a:pPr lvl="1"/>
            <a:r>
              <a:rPr lang="cs-CZ" sz="2000" dirty="0"/>
              <a:t>Big difference between zeolites with 8 membered vs. 12 membered ring pore openings</a:t>
            </a:r>
          </a:p>
          <a:p>
            <a:pPr lvl="1"/>
            <a:r>
              <a:rPr lang="cs-CZ" sz="2000" dirty="0"/>
              <a:t>Big difference between zeolites with 1D, 2D, and 3D-connected pore structure</a:t>
            </a:r>
          </a:p>
          <a:p>
            <a:r>
              <a:rPr lang="cs-CZ" sz="2400" b="1" dirty="0"/>
              <a:t>Shape selectivity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86150"/>
            <a:ext cx="53340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504" y="6336268"/>
            <a:ext cx="2556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DOI: 10.1039/c3cs60394f</a:t>
            </a:r>
          </a:p>
        </p:txBody>
      </p:sp>
    </p:spTree>
    <p:extLst>
      <p:ext uri="{BB962C8B-B14F-4D97-AF65-F5344CB8AC3E}">
        <p14:creationId xmlns:p14="http://schemas.microsoft.com/office/powerpoint/2010/main" val="2723306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AA654E-8288-4AEB-93B2-4E34F7E9D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microporous frameworks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9BA507-CF05-4EE4-A383-52374DDEC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Non-Al zeolites </a:t>
            </a:r>
          </a:p>
          <a:p>
            <a:pPr lvl="1"/>
            <a:r>
              <a:rPr lang="en-US" sz="2000" dirty="0"/>
              <a:t>Be</a:t>
            </a:r>
            <a:r>
              <a:rPr lang="en-US" sz="2000" baseline="30000" dirty="0"/>
              <a:t>2+</a:t>
            </a:r>
            <a:r>
              <a:rPr lang="en-US" sz="2000" dirty="0"/>
              <a:t>, Zn</a:t>
            </a:r>
            <a:r>
              <a:rPr lang="en-US" sz="2000" baseline="30000" dirty="0"/>
              <a:t>2+</a:t>
            </a:r>
            <a:r>
              <a:rPr lang="en-US" sz="2000" dirty="0"/>
              <a:t>, B</a:t>
            </a:r>
            <a:r>
              <a:rPr lang="en-US" sz="2000" baseline="30000" dirty="0"/>
              <a:t>3+</a:t>
            </a:r>
            <a:r>
              <a:rPr lang="en-US" sz="2000" dirty="0"/>
              <a:t>, Ga</a:t>
            </a:r>
            <a:r>
              <a:rPr lang="en-US" sz="2000" baseline="30000" dirty="0"/>
              <a:t>3+</a:t>
            </a:r>
            <a:r>
              <a:rPr lang="en-US" sz="2000" dirty="0"/>
              <a:t>, Fe</a:t>
            </a:r>
            <a:r>
              <a:rPr lang="en-US" sz="2000" baseline="30000" dirty="0"/>
              <a:t>3+</a:t>
            </a:r>
            <a:r>
              <a:rPr lang="en-US" sz="2000" dirty="0"/>
              <a:t>, Ge</a:t>
            </a:r>
            <a:r>
              <a:rPr lang="en-US" sz="2000" baseline="30000" dirty="0"/>
              <a:t>4+</a:t>
            </a:r>
            <a:r>
              <a:rPr lang="en-US" sz="2000" dirty="0"/>
              <a:t>, Ti</a:t>
            </a:r>
            <a:r>
              <a:rPr lang="en-US" sz="2000" baseline="30000" dirty="0"/>
              <a:t>4+</a:t>
            </a:r>
            <a:r>
              <a:rPr lang="en-US" sz="2000" dirty="0"/>
              <a:t>, Sn</a:t>
            </a:r>
            <a:r>
              <a:rPr lang="en-US" sz="2000" baseline="30000" dirty="0"/>
              <a:t>4+</a:t>
            </a:r>
          </a:p>
          <a:p>
            <a:pPr lvl="1"/>
            <a:r>
              <a:rPr lang="en-US" sz="2000" dirty="0"/>
              <a:t>15 % variation in radius (vs. Si</a:t>
            </a:r>
            <a:r>
              <a:rPr lang="en-US" sz="2000" baseline="30000" dirty="0"/>
              <a:t>4+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±0.4 </a:t>
            </a:r>
            <a:r>
              <a:rPr lang="en-US" sz="2000" dirty="0" err="1"/>
              <a:t>a.u</a:t>
            </a:r>
            <a:r>
              <a:rPr lang="en-US" sz="2000" dirty="0"/>
              <a:t>. Pauling electronegativity</a:t>
            </a:r>
          </a:p>
          <a:p>
            <a:r>
              <a:rPr lang="en-US" sz="2400" dirty="0" err="1"/>
              <a:t>Aluminophosphates</a:t>
            </a:r>
            <a:r>
              <a:rPr lang="en-US" sz="2400" dirty="0"/>
              <a:t> (</a:t>
            </a:r>
            <a:r>
              <a:rPr lang="en-US" sz="2400" dirty="0" err="1"/>
              <a:t>AlPOs</a:t>
            </a:r>
            <a:r>
              <a:rPr lang="en-US" sz="2400" dirty="0"/>
              <a:t>)</a:t>
            </a:r>
          </a:p>
          <a:p>
            <a:pPr lvl="1"/>
            <a:r>
              <a:rPr lang="en-US" sz="2000" dirty="0"/>
              <a:t>SiO</a:t>
            </a:r>
            <a:r>
              <a:rPr lang="en-US" sz="2000" baseline="-25000" dirty="0"/>
              <a:t>2</a:t>
            </a:r>
            <a:r>
              <a:rPr lang="en-US" sz="2000" dirty="0"/>
              <a:t> and AlPO</a:t>
            </a:r>
            <a:r>
              <a:rPr lang="en-US" sz="2000" baseline="-25000" dirty="0"/>
              <a:t>4</a:t>
            </a:r>
            <a:r>
              <a:rPr lang="en-US" sz="2000" dirty="0"/>
              <a:t> and isoelectronic structures</a:t>
            </a:r>
          </a:p>
          <a:p>
            <a:pPr lvl="1"/>
            <a:r>
              <a:rPr lang="en-US" sz="2000" dirty="0"/>
              <a:t>No catalytic activity</a:t>
            </a:r>
          </a:p>
          <a:p>
            <a:r>
              <a:rPr lang="en-US" sz="2400" dirty="0"/>
              <a:t>M(II) </a:t>
            </a:r>
            <a:r>
              <a:rPr lang="en-US" sz="2400" dirty="0" err="1"/>
              <a:t>Aluminophosphates</a:t>
            </a:r>
            <a:endParaRPr lang="en-US" sz="2400" dirty="0"/>
          </a:p>
          <a:p>
            <a:pPr lvl="1"/>
            <a:r>
              <a:rPr lang="en-US" sz="2000" dirty="0"/>
              <a:t>Mild </a:t>
            </a:r>
            <a:r>
              <a:rPr lang="en-US" sz="2000" dirty="0" err="1"/>
              <a:t>Brønsted</a:t>
            </a:r>
            <a:r>
              <a:rPr lang="en-US" sz="2000" dirty="0"/>
              <a:t> acids and(or) redox catalysts</a:t>
            </a:r>
          </a:p>
          <a:p>
            <a:r>
              <a:rPr lang="en-US" sz="2400" dirty="0" err="1"/>
              <a:t>Silicoaluminophosphates</a:t>
            </a:r>
            <a:r>
              <a:rPr lang="en-US" sz="2400" dirty="0"/>
              <a:t> (SAPOs)</a:t>
            </a:r>
          </a:p>
          <a:p>
            <a:pPr lvl="1"/>
            <a:r>
              <a:rPr lang="en-US" sz="2000" dirty="0"/>
              <a:t>Mild </a:t>
            </a:r>
            <a:r>
              <a:rPr lang="en-US" sz="2000" dirty="0" err="1"/>
              <a:t>Brønsted</a:t>
            </a:r>
            <a:r>
              <a:rPr lang="en-US" sz="2000" dirty="0"/>
              <a:t> acids</a:t>
            </a:r>
          </a:p>
        </p:txBody>
      </p:sp>
    </p:spTree>
    <p:extLst>
      <p:ext uri="{BB962C8B-B14F-4D97-AF65-F5344CB8AC3E}">
        <p14:creationId xmlns:p14="http://schemas.microsoft.com/office/powerpoint/2010/main" val="1226344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AA654E-8288-4AEB-93B2-4E34F7E9D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microporous frameworks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9BA507-CF05-4EE4-A383-52374DDEC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>
            <a:normAutofit/>
          </a:bodyPr>
          <a:lstStyle/>
          <a:p>
            <a:r>
              <a:rPr lang="en-US" sz="2600" dirty="0"/>
              <a:t>Non-Al zeolites </a:t>
            </a:r>
          </a:p>
          <a:p>
            <a:pPr lvl="1"/>
            <a:r>
              <a:rPr lang="en-US" sz="2000" dirty="0"/>
              <a:t>Be</a:t>
            </a:r>
            <a:r>
              <a:rPr lang="en-US" sz="2000" baseline="30000" dirty="0"/>
              <a:t>2+</a:t>
            </a:r>
            <a:r>
              <a:rPr lang="en-US" sz="2000" dirty="0"/>
              <a:t>, Zn</a:t>
            </a:r>
            <a:r>
              <a:rPr lang="en-US" sz="2000" baseline="30000" dirty="0"/>
              <a:t>2+</a:t>
            </a:r>
            <a:r>
              <a:rPr lang="en-US" sz="2000" dirty="0"/>
              <a:t>, B</a:t>
            </a:r>
            <a:r>
              <a:rPr lang="en-US" sz="2000" baseline="30000" dirty="0"/>
              <a:t>3+</a:t>
            </a:r>
            <a:r>
              <a:rPr lang="en-US" sz="2000" dirty="0"/>
              <a:t>, Ga</a:t>
            </a:r>
            <a:r>
              <a:rPr lang="en-US" sz="2000" baseline="30000" dirty="0"/>
              <a:t>3+</a:t>
            </a:r>
            <a:r>
              <a:rPr lang="en-US" sz="2000" dirty="0"/>
              <a:t>, Fe</a:t>
            </a:r>
            <a:r>
              <a:rPr lang="en-US" sz="2000" baseline="30000" dirty="0"/>
              <a:t>3+</a:t>
            </a:r>
            <a:r>
              <a:rPr lang="en-US" sz="2000" dirty="0"/>
              <a:t>, Ge</a:t>
            </a:r>
            <a:r>
              <a:rPr lang="en-US" sz="2000" baseline="30000" dirty="0"/>
              <a:t>4+</a:t>
            </a:r>
            <a:r>
              <a:rPr lang="en-US" sz="2000" dirty="0"/>
              <a:t>, Ti</a:t>
            </a:r>
            <a:r>
              <a:rPr lang="en-US" sz="2000" baseline="30000" dirty="0"/>
              <a:t>4+</a:t>
            </a:r>
            <a:r>
              <a:rPr lang="en-US" sz="2000" dirty="0"/>
              <a:t>, Sn</a:t>
            </a:r>
            <a:r>
              <a:rPr lang="en-US" sz="2000" baseline="30000" dirty="0"/>
              <a:t>4+</a:t>
            </a:r>
          </a:p>
          <a:p>
            <a:pPr lvl="1"/>
            <a:r>
              <a:rPr lang="en-US" sz="2000" dirty="0"/>
              <a:t>15 % variation in radius (vs. Si</a:t>
            </a:r>
            <a:r>
              <a:rPr lang="en-US" sz="2000" baseline="30000" dirty="0"/>
              <a:t>4+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±0.4 </a:t>
            </a:r>
            <a:r>
              <a:rPr lang="en-US" sz="2000" dirty="0" err="1"/>
              <a:t>a.u</a:t>
            </a:r>
            <a:r>
              <a:rPr lang="en-US" sz="2000" dirty="0"/>
              <a:t>. Pauling electronegativity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F0C9A1F-7CC5-4370-AF44-7032164DC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7" y="3717032"/>
            <a:ext cx="3529637" cy="201622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D1B1752-D617-4970-993A-7E6723EC9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4079554"/>
            <a:ext cx="3992451" cy="1653702"/>
          </a:xfrm>
          <a:prstGeom prst="rect">
            <a:avLst/>
          </a:prstGeom>
        </p:spPr>
      </p:pic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DF391398-C5C2-483F-9DAA-3A2D6835D815}"/>
              </a:ext>
            </a:extLst>
          </p:cNvPr>
          <p:cNvCxnSpPr/>
          <p:nvPr/>
        </p:nvCxnSpPr>
        <p:spPr>
          <a:xfrm>
            <a:off x="4213204" y="3429000"/>
            <a:ext cx="0" cy="280831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3">
            <a:extLst>
              <a:ext uri="{FF2B5EF4-FFF2-40B4-BE49-F238E27FC236}">
                <a16:creationId xmlns:a16="http://schemas.microsoft.com/office/drawing/2014/main" id="{7CC2E2BB-C556-4818-8119-79BAD5B11315}"/>
              </a:ext>
            </a:extLst>
          </p:cNvPr>
          <p:cNvSpPr/>
          <p:nvPr/>
        </p:nvSpPr>
        <p:spPr>
          <a:xfrm>
            <a:off x="640722" y="5949280"/>
            <a:ext cx="33552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Lewis acidity in non-Al zeolites</a:t>
            </a:r>
            <a:endParaRPr lang="cs-CZ" sz="2000" dirty="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DDFB9AF3-AAEA-4C51-AC91-307C022F483C}"/>
              </a:ext>
            </a:extLst>
          </p:cNvPr>
          <p:cNvSpPr/>
          <p:nvPr/>
        </p:nvSpPr>
        <p:spPr>
          <a:xfrm>
            <a:off x="4283968" y="5949280"/>
            <a:ext cx="47039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Open vs. Closed acid sites in non-Al zeolites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06742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AA654E-8288-4AEB-93B2-4E34F7E9D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microporous frameworks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9BA507-CF05-4EE4-A383-52374DDEC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Aluminophosphates</a:t>
            </a:r>
            <a:r>
              <a:rPr lang="en-US" sz="2400" dirty="0"/>
              <a:t> (</a:t>
            </a:r>
            <a:r>
              <a:rPr lang="en-US" sz="2400" dirty="0" err="1"/>
              <a:t>AlPOs</a:t>
            </a:r>
            <a:r>
              <a:rPr lang="en-US" sz="2400" dirty="0"/>
              <a:t>)</a:t>
            </a:r>
          </a:p>
          <a:p>
            <a:pPr lvl="1"/>
            <a:r>
              <a:rPr lang="en-US" sz="2000" dirty="0"/>
              <a:t>M(II) </a:t>
            </a:r>
            <a:r>
              <a:rPr lang="en-US" sz="2000" dirty="0" err="1"/>
              <a:t>Aluminophosphates</a:t>
            </a:r>
            <a:endParaRPr lang="en-US" sz="2000" dirty="0"/>
          </a:p>
          <a:p>
            <a:pPr lvl="1"/>
            <a:r>
              <a:rPr lang="en-US" sz="2000" dirty="0" err="1"/>
              <a:t>Silicoaluminophosphates</a:t>
            </a:r>
            <a:r>
              <a:rPr lang="en-US" sz="2000" dirty="0"/>
              <a:t> (SAPOs) = milder acidity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8A0A25F-562E-4511-95A7-5EA9FE689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852936"/>
            <a:ext cx="4980350" cy="3457774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937ED8D3-45FD-4DC7-9474-544742163F36}"/>
              </a:ext>
            </a:extLst>
          </p:cNvPr>
          <p:cNvSpPr/>
          <p:nvPr/>
        </p:nvSpPr>
        <p:spPr>
          <a:xfrm>
            <a:off x="107504" y="6336268"/>
            <a:ext cx="3526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DOI: </a:t>
            </a:r>
            <a:r>
              <a:rPr lang="en-US" b="0" i="0" u="none" strike="noStrike" dirty="0">
                <a:effectLst/>
                <a:latin typeface="NexusSans"/>
              </a:rPr>
              <a:t>10.1016/j.cattod.2011.02.027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2010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Zeolites in oil refinement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r>
              <a:rPr lang="cs-CZ" sz="2400" b="1" dirty="0"/>
              <a:t>Fluid catalytic cracking</a:t>
            </a:r>
          </a:p>
          <a:p>
            <a:endParaRPr lang="cs-CZ" sz="2400" b="1" dirty="0"/>
          </a:p>
          <a:p>
            <a:r>
              <a:rPr lang="cs-CZ" sz="2400" b="1" dirty="0"/>
              <a:t>Isobutane-butene alkylation</a:t>
            </a:r>
          </a:p>
          <a:p>
            <a:endParaRPr lang="cs-CZ" sz="2400" b="1" dirty="0"/>
          </a:p>
          <a:p>
            <a:r>
              <a:rPr lang="cs-CZ" sz="2400" b="1" dirty="0"/>
              <a:t>Reforming (+ steam reforming)</a:t>
            </a:r>
          </a:p>
          <a:p>
            <a:endParaRPr lang="cs-CZ" sz="2400" b="1" dirty="0"/>
          </a:p>
          <a:p>
            <a:r>
              <a:rPr lang="cs-CZ" sz="2400" b="1" dirty="0"/>
              <a:t>Hydrocracking</a:t>
            </a:r>
          </a:p>
          <a:p>
            <a:endParaRPr lang="cs-CZ" sz="2400" b="1" dirty="0"/>
          </a:p>
          <a:p>
            <a:r>
              <a:rPr lang="cs-CZ" sz="2400" b="1" dirty="0"/>
              <a:t>Linear paraffin isomerization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Rectangle 3"/>
          <p:cNvSpPr/>
          <p:nvPr/>
        </p:nvSpPr>
        <p:spPr>
          <a:xfrm>
            <a:off x="107504" y="6381328"/>
            <a:ext cx="2556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DOI: 10.1039/c3cs60394f</a:t>
            </a:r>
          </a:p>
        </p:txBody>
      </p:sp>
    </p:spTree>
    <p:extLst>
      <p:ext uri="{BB962C8B-B14F-4D97-AF65-F5344CB8AC3E}">
        <p14:creationId xmlns:p14="http://schemas.microsoft.com/office/powerpoint/2010/main" val="3687591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Zeolites in oil refinement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r>
              <a:rPr lang="cs-CZ" sz="2400" b="1" dirty="0"/>
              <a:t>Fluid catalytic cracking</a:t>
            </a:r>
            <a:endParaRPr lang="cs-CZ" sz="2400" dirty="0"/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6872"/>
            <a:ext cx="589597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00813"/>
            <a:ext cx="32194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741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Zeolites in oil refinement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r>
              <a:rPr lang="cs-CZ" sz="2400" b="1" dirty="0"/>
              <a:t>Fluid catalytic cracking</a:t>
            </a:r>
          </a:p>
          <a:p>
            <a:pPr lvl="1"/>
            <a:r>
              <a:rPr lang="cs-CZ" sz="2000" dirty="0"/>
              <a:t>Zeolite Y 10-50 wt%</a:t>
            </a:r>
          </a:p>
          <a:p>
            <a:pPr lvl="1"/>
            <a:r>
              <a:rPr lang="cs-CZ" sz="2000" dirty="0"/>
              <a:t>Binders 50-90 wt%</a:t>
            </a:r>
          </a:p>
          <a:p>
            <a:pPr lvl="1"/>
            <a:r>
              <a:rPr lang="cs-CZ" sz="2000" dirty="0"/>
              <a:t>At the beginning – AlCl</a:t>
            </a:r>
            <a:r>
              <a:rPr lang="cs-CZ" sz="2000" baseline="-25000" dirty="0"/>
              <a:t>3</a:t>
            </a:r>
          </a:p>
          <a:p>
            <a:pPr lvl="1"/>
            <a:r>
              <a:rPr lang="cs-CZ" sz="2000" dirty="0"/>
              <a:t>Addition of HZSM-5</a:t>
            </a:r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466" y="1484784"/>
            <a:ext cx="366395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55246"/>
            <a:ext cx="32194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02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Zeolites in oil refinement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r>
              <a:rPr lang="cs-CZ" sz="2400" b="1" dirty="0"/>
              <a:t>Fluid catalytic cracking</a:t>
            </a:r>
          </a:p>
          <a:p>
            <a:pPr lvl="1"/>
            <a:r>
              <a:rPr lang="cs-CZ" sz="2000" dirty="0"/>
              <a:t>Shortening of long linear hydrocarbons</a:t>
            </a:r>
          </a:p>
          <a:p>
            <a:pPr lvl="1"/>
            <a:r>
              <a:rPr lang="cs-CZ" sz="2000" dirty="0"/>
              <a:t>Isomerization to branched hydrocarbons</a:t>
            </a:r>
          </a:p>
          <a:p>
            <a:pPr lvl="1"/>
            <a:r>
              <a:rPr lang="cs-CZ" sz="2000" dirty="0"/>
              <a:t>„Aromatization“</a:t>
            </a:r>
          </a:p>
          <a:p>
            <a:pPr lvl="1"/>
            <a:r>
              <a:rPr lang="cs-CZ" sz="2000" dirty="0"/>
              <a:t>HZSM-5 for higher propylene production</a:t>
            </a:r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47100"/>
            <a:ext cx="5616624" cy="552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63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Zeolites - 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cs-CZ" sz="2400" b="1" dirty="0"/>
              <a:t>Reaction mixture:</a:t>
            </a:r>
            <a:r>
              <a:rPr lang="cs-CZ" sz="2400" dirty="0"/>
              <a:t> …, …, …, … </a:t>
            </a:r>
          </a:p>
          <a:p>
            <a:endParaRPr lang="cs-CZ" sz="2400" dirty="0"/>
          </a:p>
          <a:p>
            <a:pPr lvl="1"/>
            <a:r>
              <a:rPr lang="cs-CZ" sz="2000" dirty="0"/>
              <a:t>pH adjustment, (gelation)</a:t>
            </a:r>
          </a:p>
          <a:p>
            <a:pPr lvl="1"/>
            <a:r>
              <a:rPr lang="cs-CZ" sz="2000" dirty="0"/>
              <a:t>Hydrothermal treatment in an autoclave</a:t>
            </a:r>
          </a:p>
          <a:p>
            <a:pPr lvl="1"/>
            <a:r>
              <a:rPr lang="cs-CZ" sz="2000" dirty="0"/>
              <a:t>…</a:t>
            </a:r>
          </a:p>
          <a:p>
            <a:pPr lvl="1"/>
            <a:r>
              <a:rPr lang="cs-CZ" sz="2000" dirty="0"/>
              <a:t>…</a:t>
            </a:r>
          </a:p>
          <a:p>
            <a:endParaRPr lang="cs-CZ" sz="2400" dirty="0"/>
          </a:p>
          <a:p>
            <a:r>
              <a:rPr lang="cs-CZ" sz="2400" b="1" dirty="0"/>
              <a:t>Result:</a:t>
            </a:r>
            <a:r>
              <a:rPr lang="cs-CZ" sz="2400" dirty="0"/>
              <a:t> H-zeolite (Brønsted acidic with H</a:t>
            </a:r>
            <a:r>
              <a:rPr lang="cs-CZ" sz="2400" baseline="30000" dirty="0"/>
              <a:t>+</a:t>
            </a:r>
            <a:r>
              <a:rPr lang="cs-CZ" sz="2400" dirty="0"/>
              <a:t> ions)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402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Zeolites in oil refinement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r>
              <a:rPr lang="cs-CZ" sz="2400" b="1" dirty="0"/>
              <a:t>Fluid catalytic cracking</a:t>
            </a:r>
          </a:p>
          <a:p>
            <a:pPr lvl="1"/>
            <a:r>
              <a:rPr lang="cs-CZ" sz="2000" dirty="0"/>
              <a:t>Protonation + protolytic cracking</a:t>
            </a:r>
          </a:p>
          <a:p>
            <a:pPr lvl="1"/>
            <a:r>
              <a:rPr lang="cs-CZ" sz="2000" dirty="0"/>
              <a:t>H</a:t>
            </a:r>
            <a:r>
              <a:rPr lang="cs-CZ" sz="2000" baseline="30000" dirty="0"/>
              <a:t>-</a:t>
            </a:r>
            <a:r>
              <a:rPr lang="cs-CZ" sz="2000" dirty="0"/>
              <a:t> abstraction + </a:t>
            </a:r>
            <a:r>
              <a:rPr lang="el-GR" sz="2000" dirty="0"/>
              <a:t>β</a:t>
            </a:r>
            <a:r>
              <a:rPr lang="cs-CZ" sz="2000" dirty="0"/>
              <a:t> scission</a:t>
            </a:r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19003"/>
            <a:ext cx="7302859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53336"/>
            <a:ext cx="32194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978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Zeolites in oil refinement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r>
              <a:rPr lang="cs-CZ" sz="2400" b="1" dirty="0"/>
              <a:t>Fluid catalytic cracking</a:t>
            </a:r>
          </a:p>
          <a:p>
            <a:pPr lvl="1"/>
            <a:r>
              <a:rPr lang="cs-CZ" sz="2000" dirty="0"/>
              <a:t>Protonation + protolytic cracking</a:t>
            </a:r>
          </a:p>
          <a:p>
            <a:pPr lvl="1"/>
            <a:r>
              <a:rPr lang="cs-CZ" sz="2000" dirty="0"/>
              <a:t>H</a:t>
            </a:r>
            <a:r>
              <a:rPr lang="cs-CZ" sz="2000" baseline="30000" dirty="0"/>
              <a:t>-</a:t>
            </a:r>
            <a:r>
              <a:rPr lang="cs-CZ" sz="2000" dirty="0"/>
              <a:t> abstraction + </a:t>
            </a:r>
            <a:r>
              <a:rPr lang="el-GR" sz="2000" dirty="0"/>
              <a:t>β</a:t>
            </a:r>
            <a:r>
              <a:rPr lang="cs-CZ" sz="2000" dirty="0"/>
              <a:t> scission</a:t>
            </a:r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2434287"/>
            <a:ext cx="6552728" cy="437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91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Zeolites in oil refinement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r>
              <a:rPr lang="cs-CZ" sz="2400" b="1" dirty="0"/>
              <a:t>Fluid catalytic cracking</a:t>
            </a:r>
          </a:p>
          <a:p>
            <a:pPr lvl="1"/>
            <a:r>
              <a:rPr lang="cs-CZ" sz="2000" dirty="0"/>
              <a:t>Protonation + protolytic cracking</a:t>
            </a:r>
          </a:p>
          <a:p>
            <a:pPr lvl="2"/>
            <a:r>
              <a:rPr lang="cs-CZ" sz="1800" dirty="0"/>
              <a:t>We need strong Brøsted acid sites (zeolite Y)</a:t>
            </a:r>
          </a:p>
          <a:p>
            <a:pPr lvl="2"/>
            <a:endParaRPr lang="cs-CZ" sz="1800" dirty="0"/>
          </a:p>
          <a:p>
            <a:pPr lvl="1"/>
            <a:r>
              <a:rPr lang="cs-CZ" sz="2000" dirty="0"/>
              <a:t>H</a:t>
            </a:r>
            <a:r>
              <a:rPr lang="cs-CZ" sz="2000" baseline="30000" dirty="0"/>
              <a:t>-</a:t>
            </a:r>
            <a:r>
              <a:rPr lang="cs-CZ" sz="2000" dirty="0"/>
              <a:t> abstraction + </a:t>
            </a:r>
            <a:r>
              <a:rPr lang="el-GR" sz="2000" dirty="0"/>
              <a:t>β</a:t>
            </a:r>
            <a:r>
              <a:rPr lang="cs-CZ" sz="2000" dirty="0"/>
              <a:t> scission</a:t>
            </a:r>
          </a:p>
          <a:p>
            <a:pPr lvl="2"/>
            <a:r>
              <a:rPr lang="cs-CZ" sz="1800" dirty="0"/>
              <a:t>We need strong Lewis acid sites (steamed/(acid washed) zeolite Y)</a:t>
            </a:r>
          </a:p>
          <a:p>
            <a:pPr lvl="2"/>
            <a:endParaRPr lang="cs-CZ" sz="1600" dirty="0"/>
          </a:p>
          <a:p>
            <a:pPr lvl="1"/>
            <a:r>
              <a:rPr lang="cs-CZ" sz="2000" dirty="0"/>
              <a:t>Long linear hydrocarbons diffusion</a:t>
            </a:r>
          </a:p>
          <a:p>
            <a:pPr lvl="2"/>
            <a:r>
              <a:rPr lang="cs-CZ" sz="1800" dirty="0"/>
              <a:t>Precracking on alumina and silica-alumina (non-innocent binders)</a:t>
            </a:r>
          </a:p>
          <a:p>
            <a:pPr lvl="2"/>
            <a:r>
              <a:rPr lang="cs-CZ" sz="1800" dirty="0"/>
              <a:t>Hierarchical porosity in zeolites (steamed/(acid washed) zeolite Y)</a:t>
            </a:r>
          </a:p>
          <a:p>
            <a:pPr marL="914400" lvl="2" indent="0">
              <a:buNone/>
            </a:pPr>
            <a:endParaRPr lang="cs-CZ" sz="1600" dirty="0"/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9135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Zeolites in oil refinement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r>
              <a:rPr lang="cs-CZ" sz="2400" b="1" dirty="0"/>
              <a:t>Isobutane-butene alkylation</a:t>
            </a:r>
          </a:p>
          <a:p>
            <a:pPr lvl="1"/>
            <a:r>
              <a:rPr lang="cs-CZ" sz="2000" dirty="0"/>
              <a:t>We want highly branched C8 hydrocarbons (high octane number)</a:t>
            </a:r>
          </a:p>
          <a:p>
            <a:pPr lvl="1"/>
            <a:r>
              <a:rPr lang="cs-CZ" sz="2000" dirty="0"/>
              <a:t>HF and H</a:t>
            </a:r>
            <a:r>
              <a:rPr lang="cs-CZ" sz="2000" baseline="-25000" dirty="0"/>
              <a:t>2</a:t>
            </a:r>
            <a:r>
              <a:rPr lang="cs-CZ" sz="2000" dirty="0"/>
              <a:t>SO</a:t>
            </a:r>
            <a:r>
              <a:rPr lang="cs-CZ" sz="2000" baseline="-25000" dirty="0"/>
              <a:t>4</a:t>
            </a:r>
            <a:r>
              <a:rPr lang="cs-CZ" sz="2000" dirty="0"/>
              <a:t> catalyzed alkylation still running in industry</a:t>
            </a:r>
          </a:p>
          <a:p>
            <a:pPr lvl="1"/>
            <a:r>
              <a:rPr lang="cs-CZ" sz="2000" dirty="0"/>
              <a:t>Large pore zeolites as a substitution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946" y="3140968"/>
            <a:ext cx="563335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81328"/>
            <a:ext cx="2600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295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Zeolites in oil refinement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r>
              <a:rPr lang="cs-CZ" sz="2400" b="1" dirty="0"/>
              <a:t>Isobutane-butene alkylation</a:t>
            </a:r>
          </a:p>
          <a:p>
            <a:pPr lvl="1"/>
            <a:r>
              <a:rPr lang="cs-CZ" sz="2000" dirty="0"/>
              <a:t>Large pore zeolites as a substitution</a:t>
            </a:r>
          </a:p>
          <a:p>
            <a:pPr lvl="1"/>
            <a:r>
              <a:rPr lang="cs-CZ" sz="2000" dirty="0"/>
              <a:t>BUT! 2-butene dimerization…oligomerization…coking…deactivation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196" y="3284984"/>
            <a:ext cx="63341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776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Zeolites in oil refinement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r>
              <a:rPr lang="cs-CZ" sz="2400" b="1" dirty="0"/>
              <a:t>Linear </a:t>
            </a:r>
            <a:r>
              <a:rPr lang="cs-CZ" sz="2400" b="1" dirty="0" err="1"/>
              <a:t>paraffin</a:t>
            </a:r>
            <a:r>
              <a:rPr lang="cs-CZ" sz="2400" b="1" dirty="0"/>
              <a:t> </a:t>
            </a:r>
            <a:r>
              <a:rPr lang="en-US" sz="2400" b="1" dirty="0"/>
              <a:t>hydro</a:t>
            </a:r>
            <a:r>
              <a:rPr lang="cs-CZ" sz="2400" b="1" dirty="0" err="1"/>
              <a:t>isomerization</a:t>
            </a:r>
            <a:endParaRPr lang="cs-CZ" sz="2400" b="1" dirty="0"/>
          </a:p>
          <a:p>
            <a:pPr lvl="1"/>
            <a:r>
              <a:rPr lang="cs-CZ" sz="2000" dirty="0"/>
              <a:t>Linear C8 (C7) → branched C8 (C7)</a:t>
            </a:r>
          </a:p>
          <a:p>
            <a:pPr lvl="1"/>
            <a:r>
              <a:rPr lang="cs-CZ" sz="2000" dirty="0"/>
              <a:t>Requires strong Brønsted acidity and hydrogenation/dehydrogenation activity (Pt(Ni) on mordenite)</a:t>
            </a:r>
          </a:p>
          <a:p>
            <a:pPr lvl="1"/>
            <a:r>
              <a:rPr lang="cs-CZ" sz="2000" dirty="0"/>
              <a:t>Mordenite – large pore, monodirectional pores</a:t>
            </a:r>
          </a:p>
          <a:p>
            <a:pPr lvl="1"/>
            <a:r>
              <a:rPr lang="cs-CZ" sz="2000" dirty="0"/>
              <a:t>Mordenite – dealuminated (strong H</a:t>
            </a:r>
            <a:r>
              <a:rPr lang="cs-CZ" sz="2000" baseline="30000" dirty="0"/>
              <a:t>+</a:t>
            </a:r>
            <a:r>
              <a:rPr lang="cs-CZ" sz="2000" dirty="0"/>
              <a:t>), acid washed (low EFAL)</a:t>
            </a:r>
          </a:p>
          <a:p>
            <a:pPr lvl="1"/>
            <a:r>
              <a:rPr lang="cs-CZ" sz="2000" dirty="0"/>
              <a:t>Protonation = carbocations</a:t>
            </a:r>
          </a:p>
          <a:p>
            <a:pPr lvl="1"/>
            <a:r>
              <a:rPr lang="cs-CZ" sz="2000" dirty="0"/>
              <a:t>Stability of carbocations? Branched hydrocarbons?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9112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Zeolites in oil refinement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r>
              <a:rPr lang="cs-CZ" sz="2400" b="1" dirty="0"/>
              <a:t>Linear </a:t>
            </a:r>
            <a:r>
              <a:rPr lang="cs-CZ" sz="2400" b="1" dirty="0" err="1"/>
              <a:t>paraffin</a:t>
            </a:r>
            <a:r>
              <a:rPr lang="cs-CZ" sz="2400" b="1" dirty="0"/>
              <a:t> </a:t>
            </a:r>
            <a:r>
              <a:rPr lang="en-US" sz="2400" b="1" dirty="0"/>
              <a:t>hydro</a:t>
            </a:r>
            <a:r>
              <a:rPr lang="cs-CZ" sz="2400" b="1" dirty="0" err="1"/>
              <a:t>isomerization</a:t>
            </a:r>
            <a:endParaRPr lang="cs-CZ" sz="2400" b="1" dirty="0"/>
          </a:p>
          <a:p>
            <a:pPr lvl="1"/>
            <a:r>
              <a:rPr lang="cs-CZ" sz="2000" dirty="0"/>
              <a:t>Linear C8 (C7) → branched C8 (C7)</a:t>
            </a:r>
          </a:p>
          <a:p>
            <a:pPr lvl="1"/>
            <a:r>
              <a:rPr lang="cs-CZ" sz="2000" dirty="0"/>
              <a:t>Requires strong Brønsted acidity and hydrogenation/dehydrogenation activity (Pt(Ni) on mordenite)</a:t>
            </a:r>
          </a:p>
          <a:p>
            <a:pPr lvl="1"/>
            <a:r>
              <a:rPr lang="en-US" sz="2000" dirty="0"/>
              <a:t>Mechanism???</a:t>
            </a:r>
          </a:p>
          <a:p>
            <a:pPr lvl="2"/>
            <a:r>
              <a:rPr lang="en-US" sz="1600" dirty="0"/>
              <a:t>Dehydrogenation of n-alkane to n-alkene on Pt</a:t>
            </a:r>
          </a:p>
          <a:p>
            <a:pPr lvl="2"/>
            <a:r>
              <a:rPr lang="en-US" sz="1600" dirty="0"/>
              <a:t>Diffusion???</a:t>
            </a:r>
          </a:p>
          <a:p>
            <a:pPr lvl="2"/>
            <a:r>
              <a:rPr lang="en-US" sz="1600" dirty="0"/>
              <a:t>Protonation of n-alkene to secondary </a:t>
            </a:r>
            <a:r>
              <a:rPr lang="en-US" sz="1600" dirty="0" err="1"/>
              <a:t>carbenium</a:t>
            </a:r>
            <a:r>
              <a:rPr lang="en-US" sz="1600" dirty="0"/>
              <a:t> ion on H</a:t>
            </a:r>
            <a:r>
              <a:rPr lang="en-US" sz="1600" baseline="30000" dirty="0"/>
              <a:t>+</a:t>
            </a:r>
            <a:r>
              <a:rPr lang="en-US" sz="1600" dirty="0"/>
              <a:t> zeolite</a:t>
            </a:r>
          </a:p>
          <a:p>
            <a:pPr lvl="2"/>
            <a:r>
              <a:rPr lang="en-US" sz="1600" dirty="0"/>
              <a:t>Secondary </a:t>
            </a:r>
            <a:r>
              <a:rPr lang="en-US" sz="1600" dirty="0" err="1"/>
              <a:t>carbenium</a:t>
            </a:r>
            <a:r>
              <a:rPr lang="en-US" sz="1600" dirty="0"/>
              <a:t> ion rearranges to tertiary (more stable) </a:t>
            </a:r>
            <a:r>
              <a:rPr lang="en-US" sz="1600" dirty="0" err="1"/>
              <a:t>carbenium</a:t>
            </a:r>
            <a:r>
              <a:rPr lang="en-US" sz="1600" dirty="0"/>
              <a:t> ion</a:t>
            </a:r>
          </a:p>
          <a:p>
            <a:pPr lvl="2"/>
            <a:r>
              <a:rPr lang="en-US" sz="1600" dirty="0"/>
              <a:t>Desorption from acid site produces iso-alkene, H</a:t>
            </a:r>
            <a:r>
              <a:rPr lang="en-US" sz="1600" baseline="30000" dirty="0"/>
              <a:t>+</a:t>
            </a:r>
            <a:r>
              <a:rPr lang="en-US" sz="1600" dirty="0"/>
              <a:t> is restored</a:t>
            </a:r>
          </a:p>
          <a:p>
            <a:pPr lvl="2"/>
            <a:r>
              <a:rPr lang="en-US" sz="1600" dirty="0"/>
              <a:t>Diffusion???</a:t>
            </a:r>
          </a:p>
          <a:p>
            <a:pPr lvl="2"/>
            <a:r>
              <a:rPr lang="en-US" sz="1600" dirty="0"/>
              <a:t>Hydrogenation of iso-alkene to iso-alkane on Pt</a:t>
            </a:r>
          </a:p>
          <a:p>
            <a:pPr lvl="2"/>
            <a:endParaRPr lang="cs-CZ" sz="1600" dirty="0"/>
          </a:p>
          <a:p>
            <a:endParaRPr lang="cs-CZ" sz="2400" dirty="0"/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5992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Zeolites in oil refinement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69160"/>
          </a:xfrm>
        </p:spPr>
        <p:txBody>
          <a:bodyPr>
            <a:normAutofit/>
          </a:bodyPr>
          <a:lstStyle/>
          <a:p>
            <a:r>
              <a:rPr lang="cs-CZ" sz="2400" b="1" dirty="0"/>
              <a:t>Linear </a:t>
            </a:r>
            <a:r>
              <a:rPr lang="cs-CZ" sz="2400" b="1" dirty="0" err="1"/>
              <a:t>paraffin</a:t>
            </a:r>
            <a:r>
              <a:rPr lang="cs-CZ" sz="2400" b="1" dirty="0"/>
              <a:t> </a:t>
            </a:r>
            <a:r>
              <a:rPr lang="en-US" sz="2400" b="1" dirty="0"/>
              <a:t>hydro</a:t>
            </a:r>
            <a:r>
              <a:rPr lang="cs-CZ" sz="2400" b="1" dirty="0" err="1"/>
              <a:t>isomerization</a:t>
            </a:r>
            <a:endParaRPr lang="cs-CZ" sz="2400" b="1" dirty="0"/>
          </a:p>
          <a:p>
            <a:pPr lvl="1"/>
            <a:r>
              <a:rPr lang="en-US" sz="2000" dirty="0"/>
              <a:t>Researchers interested in the effect of “intimacy” (Pt-acid site)</a:t>
            </a:r>
          </a:p>
          <a:p>
            <a:pPr lvl="1"/>
            <a:r>
              <a:rPr lang="en-US" sz="2000" dirty="0"/>
              <a:t>Affects mainly selectivity, activity to some extent</a:t>
            </a:r>
          </a:p>
          <a:p>
            <a:pPr lvl="1"/>
            <a:r>
              <a:rPr lang="en-US" sz="2000" dirty="0"/>
              <a:t>An optimum between “too close” and “too far”</a:t>
            </a:r>
            <a:endParaRPr lang="cs-CZ" sz="1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712FD3E-9B1E-433C-BCA9-62D44A3F8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21" y="3133136"/>
            <a:ext cx="8242479" cy="148508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73FC97C-5B66-4F67-8D27-E31986233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720431"/>
            <a:ext cx="4816699" cy="95331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82CB3F0-BCD1-4CD8-BF56-D4AE47ECA5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197"/>
          <a:stretch/>
        </p:blipFill>
        <p:spPr>
          <a:xfrm>
            <a:off x="481128" y="5786306"/>
            <a:ext cx="6800045" cy="90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91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3F4BF8-B463-4FF0-B229-CF579774C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Zeolites in oil refinement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340F674-5583-4BAC-884A-A9ABED617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449156"/>
            <a:ext cx="7920880" cy="263242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F9444A-CDA1-4616-844A-39955E975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69160"/>
          </a:xfrm>
        </p:spPr>
        <p:txBody>
          <a:bodyPr>
            <a:normAutofit/>
          </a:bodyPr>
          <a:lstStyle/>
          <a:p>
            <a:r>
              <a:rPr lang="cs-CZ" sz="2400" b="1" dirty="0"/>
              <a:t>Linear </a:t>
            </a:r>
            <a:r>
              <a:rPr lang="cs-CZ" sz="2400" b="1" dirty="0" err="1"/>
              <a:t>paraffin</a:t>
            </a:r>
            <a:r>
              <a:rPr lang="cs-CZ" sz="2400" b="1" dirty="0"/>
              <a:t> </a:t>
            </a:r>
            <a:r>
              <a:rPr lang="en-US" sz="2400" b="1" dirty="0"/>
              <a:t>hydro</a:t>
            </a:r>
            <a:r>
              <a:rPr lang="cs-CZ" sz="2400" b="1" dirty="0" err="1"/>
              <a:t>isomerization</a:t>
            </a:r>
            <a:endParaRPr lang="cs-CZ" sz="2400" b="1" dirty="0"/>
          </a:p>
          <a:p>
            <a:pPr lvl="1"/>
            <a:r>
              <a:rPr lang="en-US" sz="2000" dirty="0"/>
              <a:t>Researchers interested in the effect of “intimacy” (Pt-acid site)</a:t>
            </a:r>
          </a:p>
          <a:p>
            <a:pPr lvl="1"/>
            <a:r>
              <a:rPr lang="en-US" sz="2000" dirty="0"/>
              <a:t>Affects mainly selectivity, activity to some extent</a:t>
            </a:r>
          </a:p>
          <a:p>
            <a:pPr lvl="1"/>
            <a:r>
              <a:rPr lang="en-US" sz="2000" dirty="0"/>
              <a:t>An optimum between “too close” and “too far”</a:t>
            </a:r>
            <a:endParaRPr lang="cs-CZ" sz="18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0F81728-8DEF-4B23-BC48-07C2FF98DE1E}"/>
              </a:ext>
            </a:extLst>
          </p:cNvPr>
          <p:cNvSpPr txBox="1"/>
          <p:nvPr/>
        </p:nvSpPr>
        <p:spPr>
          <a:xfrm>
            <a:off x="539552" y="635958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+mj-lt"/>
              </a:rPr>
              <a:t>DOI: 10.1021/acscatal.8b01461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2595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Zeolites in oil refinement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r>
              <a:rPr lang="cs-CZ" sz="2400" b="1" dirty="0"/>
              <a:t>Linear </a:t>
            </a:r>
            <a:r>
              <a:rPr lang="cs-CZ" sz="2400" b="1" dirty="0" err="1"/>
              <a:t>paraffin</a:t>
            </a:r>
            <a:r>
              <a:rPr lang="cs-CZ" sz="2400" b="1" dirty="0"/>
              <a:t> </a:t>
            </a:r>
            <a:r>
              <a:rPr lang="en-US" sz="2400" b="1" dirty="0"/>
              <a:t>hydro</a:t>
            </a:r>
            <a:r>
              <a:rPr lang="cs-CZ" sz="2400" b="1" dirty="0" err="1"/>
              <a:t>isomerization</a:t>
            </a:r>
            <a:endParaRPr lang="cs-CZ" sz="2400" b="1" dirty="0"/>
          </a:p>
          <a:p>
            <a:pPr lvl="1"/>
            <a:r>
              <a:rPr lang="cs-CZ" sz="2000" dirty="0"/>
              <a:t>Pt(Ni) on mordenite</a:t>
            </a:r>
          </a:p>
          <a:p>
            <a:pPr lvl="1"/>
            <a:r>
              <a:rPr lang="cs-CZ" sz="2000" dirty="0"/>
              <a:t>How do we deposit Pt on a zeolite? (Lecture 3)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6130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Zeolites - 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cs-CZ" sz="2400" b="1" dirty="0"/>
              <a:t>Reaction mixture:</a:t>
            </a:r>
            <a:r>
              <a:rPr lang="cs-CZ" sz="2400" dirty="0"/>
              <a:t> Na</a:t>
            </a:r>
            <a:r>
              <a:rPr lang="cs-CZ" sz="2400" baseline="-25000" dirty="0"/>
              <a:t>2</a:t>
            </a:r>
            <a:r>
              <a:rPr lang="cs-CZ" sz="2400" dirty="0"/>
              <a:t>SiO</a:t>
            </a:r>
            <a:r>
              <a:rPr lang="cs-CZ" sz="2400" baseline="-25000" dirty="0"/>
              <a:t>3</a:t>
            </a:r>
            <a:r>
              <a:rPr lang="cs-CZ" sz="2400" dirty="0"/>
              <a:t>, Al</a:t>
            </a:r>
            <a:r>
              <a:rPr lang="cs-CZ" sz="2400" baseline="-25000" dirty="0"/>
              <a:t>2</a:t>
            </a:r>
            <a:r>
              <a:rPr lang="cs-CZ" sz="2400" dirty="0"/>
              <a:t>O</a:t>
            </a:r>
            <a:r>
              <a:rPr lang="cs-CZ" sz="2400" baseline="-25000" dirty="0"/>
              <a:t>3</a:t>
            </a:r>
            <a:r>
              <a:rPr lang="cs-CZ" sz="2400" dirty="0"/>
              <a:t>, quarternary ammonium salt (=structure directing agent), water </a:t>
            </a:r>
          </a:p>
          <a:p>
            <a:endParaRPr lang="cs-CZ" sz="2400" dirty="0"/>
          </a:p>
          <a:p>
            <a:pPr lvl="1"/>
            <a:r>
              <a:rPr lang="cs-CZ" sz="2000" dirty="0"/>
              <a:t>pH adjustment, (gelation)</a:t>
            </a:r>
          </a:p>
          <a:p>
            <a:pPr lvl="1"/>
            <a:r>
              <a:rPr lang="cs-CZ" sz="2000" dirty="0"/>
              <a:t>Hydrothermal treatment in an autoclave</a:t>
            </a:r>
          </a:p>
          <a:p>
            <a:pPr lvl="1"/>
            <a:r>
              <a:rPr lang="cs-CZ" sz="2000" dirty="0"/>
              <a:t>Ion exchange (Na</a:t>
            </a:r>
            <a:r>
              <a:rPr lang="cs-CZ" sz="2000" baseline="30000" dirty="0"/>
              <a:t>+</a:t>
            </a:r>
            <a:r>
              <a:rPr lang="cs-CZ" sz="2000" dirty="0"/>
              <a:t> for NH</a:t>
            </a:r>
            <a:r>
              <a:rPr lang="cs-CZ" sz="2000" baseline="-25000" dirty="0"/>
              <a:t>4</a:t>
            </a:r>
            <a:r>
              <a:rPr lang="cs-CZ" sz="2000" baseline="30000" dirty="0"/>
              <a:t>+</a:t>
            </a:r>
            <a:r>
              <a:rPr lang="cs-CZ" sz="2000" dirty="0"/>
              <a:t>)</a:t>
            </a:r>
          </a:p>
          <a:p>
            <a:pPr lvl="1"/>
            <a:r>
              <a:rPr lang="cs-CZ" sz="2000" dirty="0"/>
              <a:t>Calcination (= NH</a:t>
            </a:r>
            <a:r>
              <a:rPr lang="cs-CZ" sz="2000" baseline="-25000" dirty="0"/>
              <a:t>3</a:t>
            </a:r>
            <a:r>
              <a:rPr lang="cs-CZ" sz="2000" dirty="0"/>
              <a:t> removal)</a:t>
            </a:r>
          </a:p>
          <a:p>
            <a:endParaRPr lang="cs-CZ" sz="2400" dirty="0"/>
          </a:p>
          <a:p>
            <a:r>
              <a:rPr lang="cs-CZ" sz="2400" b="1" dirty="0"/>
              <a:t>Result:</a:t>
            </a:r>
            <a:r>
              <a:rPr lang="cs-CZ" sz="2400" dirty="0"/>
              <a:t> Crystalline H-zeolite (Brønsted acidic with H</a:t>
            </a:r>
            <a:r>
              <a:rPr lang="cs-CZ" sz="2400" baseline="30000" dirty="0"/>
              <a:t>+</a:t>
            </a:r>
            <a:r>
              <a:rPr lang="cs-CZ" sz="2400" dirty="0"/>
              <a:t> ions)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24583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Zeolites in oil refinement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69160"/>
          </a:xfrm>
        </p:spPr>
        <p:txBody>
          <a:bodyPr>
            <a:normAutofit/>
          </a:bodyPr>
          <a:lstStyle/>
          <a:p>
            <a:r>
              <a:rPr lang="cs-CZ" sz="2400" b="1" dirty="0"/>
              <a:t>Linear </a:t>
            </a:r>
            <a:r>
              <a:rPr lang="cs-CZ" sz="2400" b="1" dirty="0" err="1"/>
              <a:t>paraffin</a:t>
            </a:r>
            <a:r>
              <a:rPr lang="cs-CZ" sz="2400" b="1" dirty="0"/>
              <a:t> </a:t>
            </a:r>
            <a:r>
              <a:rPr lang="en-US" sz="2400" b="1" dirty="0"/>
              <a:t>hydro</a:t>
            </a:r>
            <a:r>
              <a:rPr lang="cs-CZ" sz="2400" b="1" dirty="0" err="1"/>
              <a:t>isomerization</a:t>
            </a:r>
            <a:endParaRPr lang="cs-CZ" sz="2400" b="1" dirty="0"/>
          </a:p>
          <a:p>
            <a:pPr lvl="1"/>
            <a:r>
              <a:rPr lang="cs-CZ" sz="2000" dirty="0"/>
              <a:t>Pt, Pd, Ni on mordenite</a:t>
            </a:r>
          </a:p>
          <a:p>
            <a:pPr lvl="1"/>
            <a:r>
              <a:rPr lang="cs-CZ" sz="2000" dirty="0"/>
              <a:t>Electrostatic interaction = </a:t>
            </a:r>
            <a:r>
              <a:rPr lang="cs-CZ" sz="2000" b="1" dirty="0"/>
              <a:t>Ion exchange</a:t>
            </a:r>
          </a:p>
          <a:p>
            <a:pPr lvl="2"/>
            <a:r>
              <a:rPr lang="cs-CZ" sz="1800" dirty="0"/>
              <a:t>Competitive ion exchange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581898"/>
              </p:ext>
            </p:extLst>
          </p:nvPr>
        </p:nvGraphicFramePr>
        <p:xfrm>
          <a:off x="1465857" y="3284984"/>
          <a:ext cx="5986463" cy="298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Photo Editor Photo" r:id="rId3" imgW="7552381" imgH="3761905" progId="MSPhotoEd.3">
                  <p:embed/>
                </p:oleObj>
              </mc:Choice>
              <mc:Fallback>
                <p:oleObj name="Photo Editor Photo" r:id="rId3" imgW="7552381" imgH="376190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857" y="3284984"/>
                        <a:ext cx="5986463" cy="298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108977" y="6135687"/>
            <a:ext cx="1895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cs-CZ" sz="2400" dirty="0"/>
              <a:t>[NH</a:t>
            </a:r>
            <a:r>
              <a:rPr lang="cs-CZ" sz="2400" baseline="-25000" dirty="0"/>
              <a:t>4</a:t>
            </a:r>
            <a:r>
              <a:rPr lang="cs-CZ" sz="2400" baseline="30000" dirty="0"/>
              <a:t>+</a:t>
            </a:r>
            <a:r>
              <a:rPr lang="cs-CZ" sz="24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661097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Zeolites in oil refinement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765393"/>
              </p:ext>
            </p:extLst>
          </p:nvPr>
        </p:nvGraphicFramePr>
        <p:xfrm>
          <a:off x="1990179" y="3140968"/>
          <a:ext cx="5318125" cy="356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Photo Editor Photo" r:id="rId3" imgW="8809524" imgH="5904762" progId="MSPhotoEd.3">
                  <p:embed/>
                </p:oleObj>
              </mc:Choice>
              <mc:Fallback>
                <p:oleObj name="Photo Editor Photo" r:id="rId3" imgW="8809524" imgH="590476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0179" y="3140968"/>
                        <a:ext cx="5318125" cy="356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69160"/>
          </a:xfrm>
        </p:spPr>
        <p:txBody>
          <a:bodyPr>
            <a:normAutofit/>
          </a:bodyPr>
          <a:lstStyle/>
          <a:p>
            <a:r>
              <a:rPr lang="cs-CZ" sz="2400" b="1" dirty="0"/>
              <a:t>Linear </a:t>
            </a:r>
            <a:r>
              <a:rPr lang="cs-CZ" sz="2400" b="1" dirty="0" err="1"/>
              <a:t>paraffin</a:t>
            </a:r>
            <a:r>
              <a:rPr lang="cs-CZ" sz="2400" b="1" dirty="0"/>
              <a:t> </a:t>
            </a:r>
            <a:r>
              <a:rPr lang="en-US" sz="2400" b="1" dirty="0"/>
              <a:t>hydro</a:t>
            </a:r>
            <a:r>
              <a:rPr lang="cs-CZ" sz="2400" b="1" dirty="0" err="1"/>
              <a:t>isomerization</a:t>
            </a:r>
            <a:endParaRPr lang="cs-CZ" sz="2400" b="1" dirty="0"/>
          </a:p>
          <a:p>
            <a:pPr lvl="1"/>
            <a:r>
              <a:rPr lang="cs-CZ" sz="2000" dirty="0"/>
              <a:t>Pt, Pd, Ni on mordenite</a:t>
            </a:r>
          </a:p>
          <a:p>
            <a:pPr lvl="1"/>
            <a:r>
              <a:rPr lang="cs-CZ" sz="2000" dirty="0"/>
              <a:t>Electrostatic interaction = </a:t>
            </a:r>
            <a:r>
              <a:rPr lang="cs-CZ" sz="2000" b="1" dirty="0"/>
              <a:t>Ion exchange</a:t>
            </a:r>
          </a:p>
          <a:p>
            <a:pPr lvl="2"/>
            <a:r>
              <a:rPr lang="cs-CZ" sz="1800" dirty="0"/>
              <a:t>Competitive ion exchange</a:t>
            </a:r>
          </a:p>
        </p:txBody>
      </p:sp>
    </p:spTree>
    <p:extLst>
      <p:ext uri="{BB962C8B-B14F-4D97-AF65-F5344CB8AC3E}">
        <p14:creationId xmlns:p14="http://schemas.microsoft.com/office/powerpoint/2010/main" val="33802212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Zeolites in oil refinement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r>
              <a:rPr lang="cs-CZ" sz="2400" b="1" dirty="0"/>
              <a:t>Hydrocracking (i.e. cracking in the presence of H</a:t>
            </a:r>
            <a:r>
              <a:rPr lang="cs-CZ" sz="2400" b="1" baseline="-25000" dirty="0"/>
              <a:t>2</a:t>
            </a:r>
            <a:r>
              <a:rPr lang="cs-CZ" sz="2400" b="1" dirty="0"/>
              <a:t>)</a:t>
            </a:r>
          </a:p>
          <a:p>
            <a:pPr lvl="1"/>
            <a:r>
              <a:rPr lang="cs-CZ" sz="2000" dirty="0"/>
              <a:t>Shortening of long hydrocarbons</a:t>
            </a:r>
          </a:p>
          <a:p>
            <a:pPr lvl="1"/>
            <a:r>
              <a:rPr lang="cs-CZ" sz="2000" dirty="0"/>
              <a:t>From linear to branched (alkylation, carbocations,…)</a:t>
            </a:r>
          </a:p>
          <a:p>
            <a:pPr lvl="1"/>
            <a:r>
              <a:rPr lang="cs-CZ" sz="2000" dirty="0"/>
              <a:t>Hydrogenation/dehydrogenation</a:t>
            </a:r>
          </a:p>
          <a:p>
            <a:pPr lvl="1"/>
            <a:r>
              <a:rPr lang="cs-CZ" sz="2000" dirty="0"/>
              <a:t>Pt, Pd on mordenite (also zeolite Y and </a:t>
            </a:r>
            <a:r>
              <a:rPr lang="el-GR" sz="2000" dirty="0"/>
              <a:t>β</a:t>
            </a:r>
            <a:r>
              <a:rPr lang="cs-CZ" sz="2000" dirty="0"/>
              <a:t>)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41708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Zeolites in oil refinement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r>
              <a:rPr lang="cs-CZ" sz="2400" b="1" dirty="0"/>
              <a:t>Reforming and steam reforming</a:t>
            </a:r>
          </a:p>
          <a:p>
            <a:pPr lvl="1"/>
            <a:r>
              <a:rPr lang="cs-CZ" sz="2000" dirty="0"/>
              <a:t>Cyclization, isomerization of cyclic compounds to cyclohexene, cyclohexene and its derivatives dehydrogenation to benzene, toluene, xylene (BTX), and other aromatics</a:t>
            </a:r>
          </a:p>
          <a:p>
            <a:pPr lvl="1"/>
            <a:r>
              <a:rPr lang="cs-CZ" sz="2000" dirty="0"/>
              <a:t>H</a:t>
            </a:r>
            <a:r>
              <a:rPr lang="cs-CZ" sz="2000" baseline="-25000" dirty="0"/>
              <a:t>2</a:t>
            </a:r>
            <a:r>
              <a:rPr lang="cs-CZ" sz="2000" dirty="0"/>
              <a:t> as a useful „by-product“</a:t>
            </a:r>
          </a:p>
          <a:p>
            <a:pPr lvl="1"/>
            <a:r>
              <a:rPr lang="cs-CZ" sz="2000" dirty="0"/>
              <a:t>Pt on high surface area support, non-acidic</a:t>
            </a:r>
          </a:p>
          <a:p>
            <a:pPr lvl="1"/>
            <a:r>
              <a:rPr lang="cs-CZ" sz="2000" dirty="0"/>
              <a:t>Reforming in the presence of H</a:t>
            </a:r>
            <a:r>
              <a:rPr lang="cs-CZ" sz="2000" baseline="-25000" dirty="0"/>
              <a:t>2</a:t>
            </a:r>
            <a:r>
              <a:rPr lang="cs-CZ" sz="2000" dirty="0"/>
              <a:t>O = H</a:t>
            </a:r>
            <a:r>
              <a:rPr lang="cs-CZ" sz="2000" baseline="-25000" dirty="0"/>
              <a:t>2</a:t>
            </a:r>
            <a:r>
              <a:rPr lang="cs-CZ" sz="2000" dirty="0"/>
              <a:t> production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09712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800789-0804-457A-B943-9C36E3CA2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Microporosity of zeolites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879F97-C8A7-4DE7-A5A2-2B7F75293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389877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00B050"/>
                </a:solidFill>
              </a:rPr>
              <a:t>+</a:t>
            </a:r>
          </a:p>
          <a:p>
            <a:r>
              <a:rPr lang="en-US" sz="2400" dirty="0"/>
              <a:t>Regular structure</a:t>
            </a:r>
          </a:p>
          <a:p>
            <a:r>
              <a:rPr lang="en-US" sz="2400" dirty="0"/>
              <a:t>High stability</a:t>
            </a:r>
          </a:p>
          <a:p>
            <a:r>
              <a:rPr lang="en-US" sz="2400" dirty="0"/>
              <a:t>Shape selectivity</a:t>
            </a:r>
          </a:p>
          <a:p>
            <a:r>
              <a:rPr lang="en-US" sz="2400" dirty="0"/>
              <a:t>Confinement effect</a:t>
            </a:r>
          </a:p>
          <a:p>
            <a:endParaRPr lang="en-US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E80E99DF-D9BE-4189-ABCF-13F40A5B6888}"/>
              </a:ext>
            </a:extLst>
          </p:cNvPr>
          <p:cNvSpPr txBox="1">
            <a:spLocks/>
          </p:cNvSpPr>
          <p:nvPr/>
        </p:nvSpPr>
        <p:spPr>
          <a:xfrm>
            <a:off x="4849688" y="1441376"/>
            <a:ext cx="38987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</a:rPr>
              <a:t>−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Diffusion limitations</a:t>
            </a:r>
          </a:p>
          <a:p>
            <a:r>
              <a:rPr lang="en-US" sz="2400" dirty="0"/>
              <a:t>Coking </a:t>
            </a:r>
          </a:p>
          <a:p>
            <a:r>
              <a:rPr lang="en-US" sz="2400" dirty="0"/>
              <a:t>Fast deactivation</a:t>
            </a:r>
          </a:p>
          <a:p>
            <a:endParaRPr lang="en-US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609A3F83-E4F3-4D25-AA52-0BEF69D4D9C7}"/>
              </a:ext>
            </a:extLst>
          </p:cNvPr>
          <p:cNvSpPr txBox="1">
            <a:spLocks/>
          </p:cNvSpPr>
          <p:nvPr/>
        </p:nvSpPr>
        <p:spPr>
          <a:xfrm>
            <a:off x="2699792" y="3529608"/>
            <a:ext cx="4032448" cy="31683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B050"/>
                </a:solidFill>
              </a:rPr>
              <a:t>Solution?</a:t>
            </a:r>
          </a:p>
          <a:p>
            <a:r>
              <a:rPr lang="en-US" sz="2600" dirty="0"/>
              <a:t>Extra-large pore zeolites</a:t>
            </a:r>
          </a:p>
          <a:p>
            <a:r>
              <a:rPr lang="en-US" sz="2600" dirty="0"/>
              <a:t>Nanocrystalline zeolites</a:t>
            </a:r>
          </a:p>
          <a:p>
            <a:r>
              <a:rPr lang="en-US" sz="2600" dirty="0"/>
              <a:t>Hierarchical zeolites</a:t>
            </a:r>
          </a:p>
          <a:p>
            <a:r>
              <a:rPr lang="en-US" sz="2600" dirty="0"/>
              <a:t>Two-dimensional zeolites</a:t>
            </a:r>
          </a:p>
          <a:p>
            <a:r>
              <a:rPr lang="en-US" sz="2600" dirty="0"/>
              <a:t>MCM-41, SBA-15 and other mesoporous silica???</a:t>
            </a:r>
          </a:p>
        </p:txBody>
      </p:sp>
    </p:spTree>
    <p:extLst>
      <p:ext uri="{BB962C8B-B14F-4D97-AF65-F5344CB8AC3E}">
        <p14:creationId xmlns:p14="http://schemas.microsoft.com/office/powerpoint/2010/main" val="323643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800789-0804-457A-B943-9C36E3CA2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Microporosity of zeolites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879F97-C8A7-4DE7-A5A2-2B7F75293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389877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00B050"/>
                </a:solidFill>
              </a:rPr>
              <a:t>+</a:t>
            </a:r>
          </a:p>
          <a:p>
            <a:r>
              <a:rPr lang="en-US" sz="2400" dirty="0"/>
              <a:t>Regular structure</a:t>
            </a:r>
          </a:p>
          <a:p>
            <a:r>
              <a:rPr lang="en-US" sz="2400" dirty="0"/>
              <a:t>High stability</a:t>
            </a:r>
          </a:p>
          <a:p>
            <a:r>
              <a:rPr lang="en-US" sz="2400" dirty="0"/>
              <a:t>Shape selectivity</a:t>
            </a:r>
          </a:p>
          <a:p>
            <a:r>
              <a:rPr lang="en-US" sz="2400" dirty="0"/>
              <a:t>Confinement effect</a:t>
            </a:r>
          </a:p>
          <a:p>
            <a:endParaRPr lang="en-US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E80E99DF-D9BE-4189-ABCF-13F40A5B6888}"/>
              </a:ext>
            </a:extLst>
          </p:cNvPr>
          <p:cNvSpPr txBox="1">
            <a:spLocks/>
          </p:cNvSpPr>
          <p:nvPr/>
        </p:nvSpPr>
        <p:spPr>
          <a:xfrm>
            <a:off x="4849688" y="1441376"/>
            <a:ext cx="38987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</a:rPr>
              <a:t>−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Diffusion limitations</a:t>
            </a:r>
          </a:p>
          <a:p>
            <a:r>
              <a:rPr lang="en-US" sz="2400" dirty="0"/>
              <a:t>Coking </a:t>
            </a:r>
          </a:p>
          <a:p>
            <a:r>
              <a:rPr lang="en-US" sz="2400" dirty="0"/>
              <a:t>Fast deactivation</a:t>
            </a:r>
          </a:p>
          <a:p>
            <a:endParaRPr lang="en-US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609A3F83-E4F3-4D25-AA52-0BEF69D4D9C7}"/>
              </a:ext>
            </a:extLst>
          </p:cNvPr>
          <p:cNvSpPr txBox="1">
            <a:spLocks/>
          </p:cNvSpPr>
          <p:nvPr/>
        </p:nvSpPr>
        <p:spPr>
          <a:xfrm>
            <a:off x="2627784" y="3529608"/>
            <a:ext cx="4176464" cy="31683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B050"/>
                </a:solidFill>
              </a:rPr>
              <a:t>Solution?</a:t>
            </a:r>
          </a:p>
          <a:p>
            <a:r>
              <a:rPr lang="en-US" sz="2600" dirty="0"/>
              <a:t>Extra-large pore zeolites</a:t>
            </a:r>
          </a:p>
          <a:p>
            <a:r>
              <a:rPr lang="en-US" sz="2600" dirty="0"/>
              <a:t>Nanocrystalline zeolites</a:t>
            </a:r>
          </a:p>
          <a:p>
            <a:r>
              <a:rPr lang="en-US" sz="2600" dirty="0"/>
              <a:t>Hierarchical zeolites</a:t>
            </a:r>
          </a:p>
          <a:p>
            <a:r>
              <a:rPr lang="en-US" sz="2600" dirty="0"/>
              <a:t>Two-dimensional zeolites</a:t>
            </a:r>
          </a:p>
          <a:p>
            <a:r>
              <a:rPr lang="en-US" sz="2600" strike="sngStrike" dirty="0"/>
              <a:t>MCM-41, SBA-15 and other mesoporous silica???</a:t>
            </a:r>
          </a:p>
        </p:txBody>
      </p:sp>
    </p:spTree>
    <p:extLst>
      <p:ext uri="{BB962C8B-B14F-4D97-AF65-F5344CB8AC3E}">
        <p14:creationId xmlns:p14="http://schemas.microsoft.com/office/powerpoint/2010/main" val="38604564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Microporosity of zeolites</a:t>
            </a:r>
            <a:endParaRPr lang="cs-CZ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52936"/>
          </a:xfrm>
        </p:spPr>
        <p:txBody>
          <a:bodyPr>
            <a:normAutofit/>
          </a:bodyPr>
          <a:lstStyle/>
          <a:p>
            <a:r>
              <a:rPr lang="en-US" sz="2400" b="1" dirty="0"/>
              <a:t>Extra-large pore zeolites</a:t>
            </a:r>
            <a:endParaRPr lang="cs-CZ" sz="2400" b="1" dirty="0"/>
          </a:p>
          <a:p>
            <a:pPr lvl="1"/>
            <a:r>
              <a:rPr lang="en-US" sz="2000" b="1" dirty="0" err="1"/>
              <a:t>Ge</a:t>
            </a:r>
            <a:r>
              <a:rPr lang="en-US" sz="2000" dirty="0" err="1"/>
              <a:t>rmanosilicates</a:t>
            </a:r>
            <a:endParaRPr lang="cs-CZ" sz="2000" dirty="0"/>
          </a:p>
          <a:p>
            <a:pPr lvl="1"/>
            <a:r>
              <a:rPr lang="en-US" sz="2000" dirty="0"/>
              <a:t>New organic structure-directing agents</a:t>
            </a:r>
          </a:p>
          <a:p>
            <a:pPr lvl="1"/>
            <a:r>
              <a:rPr lang="en-US" sz="2000" dirty="0"/>
              <a:t>Ge for Al substitution</a:t>
            </a:r>
          </a:p>
          <a:p>
            <a:pPr lvl="1"/>
            <a:r>
              <a:rPr lang="en-US" sz="2000" dirty="0"/>
              <a:t>Assembly-disassembly-organization-reassembly (prof. </a:t>
            </a:r>
            <a:r>
              <a:rPr lang="en-US" sz="2000" dirty="0" err="1"/>
              <a:t>Čejka</a:t>
            </a:r>
            <a:r>
              <a:rPr lang="en-US" sz="2000" dirty="0"/>
              <a:t>, Prague)</a:t>
            </a:r>
            <a:endParaRPr lang="cs-CZ" sz="20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E4E307E-578A-4D35-8F71-39F772B51211}"/>
              </a:ext>
            </a:extLst>
          </p:cNvPr>
          <p:cNvSpPr/>
          <p:nvPr/>
        </p:nvSpPr>
        <p:spPr>
          <a:xfrm>
            <a:off x="107504" y="6309320"/>
            <a:ext cx="2669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effectLst/>
                <a:latin typeface="+mj-lt"/>
              </a:rPr>
              <a:t>DOI: 10.1039/C8CS00887F</a:t>
            </a:r>
            <a:endParaRPr lang="cs-CZ" dirty="0">
              <a:latin typeface="+mj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EFE97BB-DBD7-4917-A0B8-6EB95DCFE5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72"/>
          <a:stretch/>
        </p:blipFill>
        <p:spPr>
          <a:xfrm>
            <a:off x="827585" y="3473033"/>
            <a:ext cx="7560840" cy="289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652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Microporosity of zeolites</a:t>
            </a:r>
            <a:endParaRPr lang="cs-CZ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52936"/>
          </a:xfrm>
        </p:spPr>
        <p:txBody>
          <a:bodyPr>
            <a:normAutofit/>
          </a:bodyPr>
          <a:lstStyle/>
          <a:p>
            <a:r>
              <a:rPr lang="en-US" sz="2400" b="1" dirty="0"/>
              <a:t>Nanocrystalline zeolites</a:t>
            </a:r>
            <a:endParaRPr lang="cs-CZ" sz="2400" b="1" dirty="0"/>
          </a:p>
          <a:p>
            <a:pPr lvl="1"/>
            <a:r>
              <a:rPr lang="en-US" sz="2000" dirty="0"/>
              <a:t>Classic hydrothermal synthesis</a:t>
            </a:r>
          </a:p>
          <a:p>
            <a:pPr lvl="1"/>
            <a:r>
              <a:rPr lang="en-US" sz="2000" dirty="0"/>
              <a:t>But! Part of Si source = </a:t>
            </a:r>
            <a:r>
              <a:rPr lang="en-US" sz="2000" dirty="0" err="1"/>
              <a:t>MeSi</a:t>
            </a:r>
            <a:r>
              <a:rPr lang="en-US" sz="2000" dirty="0"/>
              <a:t>(</a:t>
            </a:r>
            <a:r>
              <a:rPr lang="en-US" sz="2000" dirty="0" err="1"/>
              <a:t>OEt</a:t>
            </a:r>
            <a:r>
              <a:rPr lang="en-US" sz="2000" dirty="0"/>
              <a:t>)</a:t>
            </a:r>
            <a:r>
              <a:rPr lang="en-US" sz="2000" baseline="-25000" dirty="0"/>
              <a:t>3</a:t>
            </a:r>
            <a:endParaRPr lang="cs-CZ" sz="2000" baseline="-250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E4E307E-578A-4D35-8F71-39F772B51211}"/>
              </a:ext>
            </a:extLst>
          </p:cNvPr>
          <p:cNvSpPr/>
          <p:nvPr/>
        </p:nvSpPr>
        <p:spPr>
          <a:xfrm>
            <a:off x="107504" y="6309320"/>
            <a:ext cx="3437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effectLst/>
                <a:latin typeface="+mj-lt"/>
              </a:rPr>
              <a:t>DOI: </a:t>
            </a:r>
            <a:r>
              <a:rPr lang="en-US" b="0" i="0" dirty="0">
                <a:effectLst/>
                <a:latin typeface="NexusSans"/>
              </a:rPr>
              <a:t>10.1016/j.cattod.2009.04.016</a:t>
            </a:r>
            <a:endParaRPr lang="cs-CZ" dirty="0">
              <a:latin typeface="+mj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3DE1702-04DF-41FB-9A33-7DB882181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40" y="2780928"/>
            <a:ext cx="7340920" cy="322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670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Microporosity of zeolites</a:t>
            </a:r>
            <a:endParaRPr lang="cs-CZ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52936"/>
          </a:xfrm>
        </p:spPr>
        <p:txBody>
          <a:bodyPr>
            <a:normAutofit/>
          </a:bodyPr>
          <a:lstStyle/>
          <a:p>
            <a:r>
              <a:rPr lang="en-US" sz="2400" b="1" dirty="0"/>
              <a:t>Nanocrystalline zeolites</a:t>
            </a:r>
            <a:endParaRPr lang="cs-CZ" sz="2400" b="1" dirty="0"/>
          </a:p>
          <a:p>
            <a:pPr lvl="1"/>
            <a:r>
              <a:rPr lang="en-US" sz="2000" dirty="0"/>
              <a:t>Classic hydrothermal synthesis</a:t>
            </a:r>
          </a:p>
          <a:p>
            <a:pPr lvl="1"/>
            <a:r>
              <a:rPr lang="en-US" sz="2000" dirty="0"/>
              <a:t>But! Part of Si source = </a:t>
            </a:r>
            <a:r>
              <a:rPr lang="en-US" sz="2000" dirty="0" err="1"/>
              <a:t>MeSi</a:t>
            </a:r>
            <a:r>
              <a:rPr lang="en-US" sz="2000" dirty="0"/>
              <a:t>(</a:t>
            </a:r>
            <a:r>
              <a:rPr lang="en-US" sz="2000" dirty="0" err="1"/>
              <a:t>OEt</a:t>
            </a:r>
            <a:r>
              <a:rPr lang="en-US" sz="2000" dirty="0"/>
              <a:t>)</a:t>
            </a:r>
            <a:r>
              <a:rPr lang="en-US" sz="2000" baseline="-25000" dirty="0"/>
              <a:t>3</a:t>
            </a:r>
            <a:endParaRPr lang="cs-CZ" sz="2000" baseline="-250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E4E307E-578A-4D35-8F71-39F772B51211}"/>
              </a:ext>
            </a:extLst>
          </p:cNvPr>
          <p:cNvSpPr/>
          <p:nvPr/>
        </p:nvSpPr>
        <p:spPr>
          <a:xfrm>
            <a:off x="107504" y="6309320"/>
            <a:ext cx="3437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effectLst/>
                <a:latin typeface="+mj-lt"/>
              </a:rPr>
              <a:t>DOI: </a:t>
            </a:r>
            <a:r>
              <a:rPr lang="en-US" b="0" i="0" dirty="0">
                <a:effectLst/>
                <a:latin typeface="NexusSans"/>
              </a:rPr>
              <a:t>10.1016/j.cattod.2009.04.016</a:t>
            </a:r>
            <a:endParaRPr lang="cs-CZ" dirty="0">
              <a:latin typeface="+mj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F340E4A-5D8C-4EBC-92C4-7A4DBA707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87" y="3004103"/>
            <a:ext cx="4032448" cy="304578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8AD276D-B835-4170-AD3C-EA8632DDC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3" y="2996952"/>
            <a:ext cx="4104457" cy="2996836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7D51E371-502F-4C63-B73A-181214E41AA0}"/>
              </a:ext>
            </a:extLst>
          </p:cNvPr>
          <p:cNvSpPr/>
          <p:nvPr/>
        </p:nvSpPr>
        <p:spPr>
          <a:xfrm>
            <a:off x="1867045" y="3789040"/>
            <a:ext cx="16482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i="0" dirty="0">
                <a:effectLst/>
                <a:latin typeface="+mj-lt"/>
              </a:rPr>
              <a:t>Nano-HZSM-5</a:t>
            </a:r>
            <a:endParaRPr lang="cs-CZ" sz="2000" dirty="0">
              <a:latin typeface="+mj-lt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C86FD845-9D81-4ED5-8441-60A8DA123C99}"/>
              </a:ext>
            </a:extLst>
          </p:cNvPr>
          <p:cNvSpPr/>
          <p:nvPr/>
        </p:nvSpPr>
        <p:spPr>
          <a:xfrm>
            <a:off x="5735564" y="3789040"/>
            <a:ext cx="16986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i="0" dirty="0">
                <a:effectLst/>
                <a:latin typeface="+mj-lt"/>
              </a:rPr>
              <a:t>Micro-HZSM-5</a:t>
            </a:r>
            <a:endParaRPr lang="cs-CZ" sz="2000" dirty="0">
              <a:latin typeface="+mj-lt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D94E6AE7-1827-4AA1-A325-D25B2E93CCDD}"/>
              </a:ext>
            </a:extLst>
          </p:cNvPr>
          <p:cNvSpPr/>
          <p:nvPr/>
        </p:nvSpPr>
        <p:spPr>
          <a:xfrm>
            <a:off x="3106177" y="5927938"/>
            <a:ext cx="35416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i="0" dirty="0">
                <a:effectLst/>
                <a:latin typeface="+mj-lt"/>
              </a:rPr>
              <a:t>Ethanol dehydration to ethylene</a:t>
            </a:r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21855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Microporosity of zeolites</a:t>
            </a:r>
            <a:endParaRPr lang="cs-CZ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52936"/>
          </a:xfrm>
        </p:spPr>
        <p:txBody>
          <a:bodyPr>
            <a:normAutofit/>
          </a:bodyPr>
          <a:lstStyle/>
          <a:p>
            <a:r>
              <a:rPr lang="en-US" sz="2400" b="1" dirty="0"/>
              <a:t>Hierarchical zeolites</a:t>
            </a:r>
            <a:endParaRPr lang="cs-CZ" sz="2400" b="1" dirty="0"/>
          </a:p>
          <a:p>
            <a:pPr lvl="1"/>
            <a:r>
              <a:rPr lang="en-US" sz="2000" dirty="0"/>
              <a:t>Add something into the </a:t>
            </a:r>
            <a:r>
              <a:rPr lang="en-US" sz="2000" dirty="0" err="1"/>
              <a:t>rxn</a:t>
            </a:r>
            <a:r>
              <a:rPr lang="en-US" sz="2000" dirty="0"/>
              <a:t> mixture in order to create large pores</a:t>
            </a:r>
          </a:p>
          <a:p>
            <a:pPr lvl="2"/>
            <a:r>
              <a:rPr lang="en-US" sz="1600" dirty="0"/>
              <a:t>Hard templates (carbon,…)</a:t>
            </a:r>
          </a:p>
          <a:p>
            <a:pPr lvl="2"/>
            <a:r>
              <a:rPr lang="en-US" sz="1600" dirty="0"/>
              <a:t>Soft templates (alkoxysilanes with a long aliphatic chain)</a:t>
            </a:r>
          </a:p>
          <a:p>
            <a:pPr lvl="1"/>
            <a:r>
              <a:rPr lang="en-US" sz="2000" dirty="0"/>
              <a:t>Dealumination, desilication</a:t>
            </a:r>
          </a:p>
          <a:p>
            <a:pPr lvl="2"/>
            <a:r>
              <a:rPr lang="en-US" sz="1600" dirty="0"/>
              <a:t>HNO</a:t>
            </a:r>
            <a:r>
              <a:rPr lang="en-US" sz="1600" baseline="-25000" dirty="0"/>
              <a:t>3</a:t>
            </a:r>
            <a:r>
              <a:rPr lang="en-US" sz="1600" dirty="0"/>
              <a:t>, NaOH</a:t>
            </a:r>
          </a:p>
          <a:p>
            <a:pPr lvl="1"/>
            <a:endParaRPr lang="cs-CZ" sz="20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E4E307E-578A-4D35-8F71-39F772B51211}"/>
              </a:ext>
            </a:extLst>
          </p:cNvPr>
          <p:cNvSpPr/>
          <p:nvPr/>
        </p:nvSpPr>
        <p:spPr>
          <a:xfrm>
            <a:off x="107504" y="6309320"/>
            <a:ext cx="2459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dirty="0">
                <a:effectLst/>
                <a:latin typeface="+mj-lt"/>
              </a:rPr>
              <a:t>DOI: </a:t>
            </a:r>
            <a:r>
              <a:rPr lang="en-US" i="0" u="none" strike="noStrike" dirty="0">
                <a:effectLst/>
                <a:latin typeface="+mj-lt"/>
              </a:rPr>
              <a:t>10.1039/B805502E</a:t>
            </a:r>
            <a:endParaRPr lang="cs-CZ" dirty="0">
              <a:latin typeface="+mj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79B4D25-99C4-40CE-AEEA-349E0AB368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150"/>
          <a:stretch/>
        </p:blipFill>
        <p:spPr>
          <a:xfrm>
            <a:off x="671157" y="3615221"/>
            <a:ext cx="7801686" cy="269409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648FC33-30FE-44B9-A73A-0882A5DE3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595" y="4293096"/>
            <a:ext cx="1519707" cy="86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51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Zeolites - synthesis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2132856"/>
            <a:ext cx="60483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cs-CZ" sz="2400" b="1" dirty="0"/>
              <a:t>Pore size</a:t>
            </a:r>
          </a:p>
          <a:p>
            <a:endParaRPr lang="cs-CZ" sz="2400" b="1" dirty="0"/>
          </a:p>
          <a:p>
            <a:endParaRPr lang="cs-CZ" sz="2400" b="1" dirty="0"/>
          </a:p>
          <a:p>
            <a:endParaRPr lang="cs-CZ" sz="2400" b="1" dirty="0"/>
          </a:p>
          <a:p>
            <a:endParaRPr lang="cs-CZ" sz="2400" b="1" dirty="0"/>
          </a:p>
          <a:p>
            <a:endParaRPr lang="cs-CZ" sz="2400" b="1" dirty="0"/>
          </a:p>
          <a:p>
            <a:endParaRPr lang="cs-CZ" sz="2400" b="1" dirty="0"/>
          </a:p>
          <a:p>
            <a:endParaRPr lang="cs-CZ" sz="2400" b="1" dirty="0"/>
          </a:p>
          <a:p>
            <a:endParaRPr lang="cs-CZ" sz="2400" b="1" dirty="0"/>
          </a:p>
          <a:p>
            <a:r>
              <a:rPr lang="cs-CZ" sz="2400" b="1" dirty="0"/>
              <a:t>Si/Al ratio ≥ 1</a:t>
            </a:r>
            <a:endParaRPr lang="cs-CZ" dirty="0"/>
          </a:p>
          <a:p>
            <a:endParaRPr lang="cs-CZ" dirty="0"/>
          </a:p>
        </p:txBody>
      </p:sp>
      <p:sp>
        <p:nvSpPr>
          <p:cNvPr id="3" name="Rectangle 2"/>
          <p:cNvSpPr/>
          <p:nvPr/>
        </p:nvSpPr>
        <p:spPr>
          <a:xfrm>
            <a:off x="107504" y="6309320"/>
            <a:ext cx="2556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DOI: 10.1039/c3cs60394f</a:t>
            </a:r>
          </a:p>
        </p:txBody>
      </p:sp>
    </p:spTree>
    <p:extLst>
      <p:ext uri="{BB962C8B-B14F-4D97-AF65-F5344CB8AC3E}">
        <p14:creationId xmlns:p14="http://schemas.microsoft.com/office/powerpoint/2010/main" val="5733408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Microporosity of zeolites</a:t>
            </a:r>
            <a:endParaRPr lang="cs-CZ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52936"/>
          </a:xfrm>
        </p:spPr>
        <p:txBody>
          <a:bodyPr>
            <a:normAutofit/>
          </a:bodyPr>
          <a:lstStyle/>
          <a:p>
            <a:r>
              <a:rPr lang="en-US" sz="2400" b="1" dirty="0"/>
              <a:t>Hierarchical zeolites</a:t>
            </a:r>
            <a:endParaRPr lang="cs-CZ" sz="2400" b="1" dirty="0"/>
          </a:p>
          <a:p>
            <a:pPr lvl="1"/>
            <a:r>
              <a:rPr lang="en-US" sz="2000" dirty="0"/>
              <a:t>Add something into the </a:t>
            </a:r>
            <a:r>
              <a:rPr lang="en-US" sz="2000" dirty="0" err="1"/>
              <a:t>rxn</a:t>
            </a:r>
            <a:r>
              <a:rPr lang="en-US" sz="2000" dirty="0"/>
              <a:t> mixture in order to create large pores</a:t>
            </a:r>
          </a:p>
          <a:p>
            <a:pPr lvl="1"/>
            <a:r>
              <a:rPr lang="en-US" sz="2000" dirty="0"/>
              <a:t>Dealumination, desilication: </a:t>
            </a:r>
            <a:r>
              <a:rPr lang="en-US" sz="2000" b="1" i="0" u="none" strike="noStrike" baseline="0" dirty="0">
                <a:latin typeface="+mj-lt"/>
              </a:rPr>
              <a:t>alkaline–acid, acid–alkaline, and fluorination–alkaline post-synthesis treatments of H-MOR (below)</a:t>
            </a:r>
            <a:endParaRPr lang="en-US" sz="2000" b="1" dirty="0">
              <a:latin typeface="+mj-lt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E4E307E-578A-4D35-8F71-39F772B51211}"/>
              </a:ext>
            </a:extLst>
          </p:cNvPr>
          <p:cNvSpPr/>
          <p:nvPr/>
        </p:nvSpPr>
        <p:spPr>
          <a:xfrm>
            <a:off x="107504" y="6309320"/>
            <a:ext cx="2459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dirty="0">
                <a:effectLst/>
                <a:latin typeface="+mj-lt"/>
              </a:rPr>
              <a:t>DOI: </a:t>
            </a:r>
            <a:r>
              <a:rPr lang="en-US" i="0" u="none" strike="noStrike" dirty="0">
                <a:effectLst/>
                <a:latin typeface="+mj-lt"/>
              </a:rPr>
              <a:t>10.1039/B805502E</a:t>
            </a:r>
            <a:endParaRPr lang="cs-CZ" dirty="0">
              <a:latin typeface="+mj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D64942E-88F4-44B1-8485-919F92102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168" y="3062390"/>
            <a:ext cx="6084168" cy="318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858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Microporosity of zeolites</a:t>
            </a:r>
            <a:endParaRPr lang="cs-CZ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52936"/>
          </a:xfrm>
        </p:spPr>
        <p:txBody>
          <a:bodyPr>
            <a:normAutofit/>
          </a:bodyPr>
          <a:lstStyle/>
          <a:p>
            <a:r>
              <a:rPr lang="en-US" sz="2400" b="1" dirty="0"/>
              <a:t>Two-dimensional zeolites</a:t>
            </a:r>
            <a:endParaRPr lang="cs-CZ" sz="2400" b="1" dirty="0"/>
          </a:p>
          <a:p>
            <a:pPr lvl="1"/>
            <a:r>
              <a:rPr lang="en-US" sz="2000" dirty="0"/>
              <a:t>Pillaring</a:t>
            </a:r>
          </a:p>
          <a:p>
            <a:pPr lvl="2"/>
            <a:r>
              <a:rPr lang="en-US" sz="1600" dirty="0"/>
              <a:t>CTMA</a:t>
            </a:r>
            <a:r>
              <a:rPr lang="en-US" sz="1600" baseline="30000" dirty="0"/>
              <a:t>+</a:t>
            </a:r>
            <a:r>
              <a:rPr lang="en-US" sz="1600" dirty="0"/>
              <a:t>, sonication, surfactant removal = stacked layers</a:t>
            </a:r>
          </a:p>
          <a:p>
            <a:pPr lvl="1"/>
            <a:r>
              <a:rPr lang="en-US" sz="2000" dirty="0"/>
              <a:t>Delamination</a:t>
            </a:r>
          </a:p>
          <a:p>
            <a:pPr lvl="2"/>
            <a:r>
              <a:rPr lang="en-US" sz="1600" dirty="0"/>
              <a:t>CTMA</a:t>
            </a:r>
            <a:r>
              <a:rPr lang="en-US" sz="1600" baseline="30000" dirty="0"/>
              <a:t>+</a:t>
            </a:r>
            <a:r>
              <a:rPr lang="en-US" sz="1600" dirty="0"/>
              <a:t>, sonication, TEOS hydrolysis, calcination = layered zeolites with permanently expanded interlayer spaces</a:t>
            </a:r>
          </a:p>
          <a:p>
            <a:pPr lvl="1"/>
            <a:endParaRPr lang="cs-CZ" sz="20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37CB4DA-77B4-4BA4-86ED-9140FB3B4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3645024"/>
            <a:ext cx="3168203" cy="30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28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Zeolites - acidity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cs-CZ" sz="2400" b="1" dirty="0"/>
              <a:t>Brønsted:</a:t>
            </a:r>
            <a:r>
              <a:rPr lang="cs-CZ" sz="2400" dirty="0"/>
              <a:t>  …</a:t>
            </a:r>
          </a:p>
          <a:p>
            <a:endParaRPr lang="cs-CZ" sz="2400" dirty="0"/>
          </a:p>
          <a:p>
            <a:pPr lvl="1"/>
            <a:r>
              <a:rPr lang="cs-CZ" sz="2000" dirty="0"/>
              <a:t>Structure: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b="1" dirty="0"/>
              <a:t>Lewis:</a:t>
            </a:r>
            <a:r>
              <a:rPr lang="cs-CZ" sz="2400" dirty="0"/>
              <a:t> …</a:t>
            </a:r>
          </a:p>
          <a:p>
            <a:pPr lvl="1"/>
            <a:r>
              <a:rPr lang="cs-CZ" sz="2000" dirty="0"/>
              <a:t>Structure: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6929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Zeolites - acidity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cs-CZ" sz="2400" b="1" dirty="0"/>
              <a:t>Brønsted:</a:t>
            </a:r>
            <a:r>
              <a:rPr lang="cs-CZ" sz="2400" dirty="0"/>
              <a:t>  negative charge of the aluminosilicate net balanced by strongly acidic protons</a:t>
            </a:r>
          </a:p>
          <a:p>
            <a:pPr lvl="1"/>
            <a:r>
              <a:rPr lang="cs-CZ" sz="2000" dirty="0"/>
              <a:t>Structure: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b="1" dirty="0"/>
              <a:t>Lewis:</a:t>
            </a:r>
            <a:r>
              <a:rPr lang="cs-CZ" sz="2400" dirty="0"/>
              <a:t> Al atoms that are not embedded in the aluminosilicate net (e.g. surface species, amorphous stuff, alumina particles) = extraframework aluminum species (EFAL)</a:t>
            </a:r>
          </a:p>
          <a:p>
            <a:pPr lvl="1"/>
            <a:r>
              <a:rPr lang="cs-CZ" sz="2000" dirty="0"/>
              <a:t>Structure: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608065"/>
              </p:ext>
            </p:extLst>
          </p:nvPr>
        </p:nvGraphicFramePr>
        <p:xfrm>
          <a:off x="1259632" y="4825298"/>
          <a:ext cx="4306497" cy="3356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6" name="MDLDrawObject Class" r:id="rId3" imgW="4964873" imgH="3869291" progId="MDLDrawOLE.MDLDrawObject.1">
                  <p:embed/>
                </p:oleObj>
              </mc:Choice>
              <mc:Fallback>
                <p:oleObj name="MDLDrawObject Class" r:id="rId3" imgW="4964873" imgH="3869291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632" y="4825298"/>
                        <a:ext cx="4306497" cy="3356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6" name="Picture 2" descr="Fluorination of the ε-Keggin Al13 polycation - Chemical Communications (RSC  Publishing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4941169"/>
            <a:ext cx="3544819" cy="188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84190"/>
              </p:ext>
            </p:extLst>
          </p:nvPr>
        </p:nvGraphicFramePr>
        <p:xfrm>
          <a:off x="2483768" y="2354899"/>
          <a:ext cx="5616723" cy="2495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7" name="MDLDrawObject Class" r:id="rId6" imgW="4929254" imgH="2190495" progId="MDLDrawOLE.MDLDrawObject.1">
                  <p:embed/>
                </p:oleObj>
              </mc:Choice>
              <mc:Fallback>
                <p:oleObj name="MDLDrawObject Class" r:id="rId6" imgW="4929254" imgH="2190495" progId="MDLDrawOLE.MDLDrawObject.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2354899"/>
                        <a:ext cx="5616723" cy="24954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673108" y="3068960"/>
            <a:ext cx="1402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cs-CZ" sz="2400" b="1" dirty="0"/>
              <a:t>H</a:t>
            </a:r>
            <a:r>
              <a:rPr lang="cs-CZ" sz="2400" b="1" baseline="30000" dirty="0"/>
              <a:t>+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561058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Zeolites - acidity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cs-CZ" sz="2400" b="1" dirty="0"/>
              <a:t>Brønsted:</a:t>
            </a:r>
            <a:r>
              <a:rPr lang="cs-CZ" sz="2400" dirty="0"/>
              <a:t>  negative charge of the aluminosilicate net balanced by strongly acidic protons</a:t>
            </a:r>
          </a:p>
          <a:p>
            <a:pPr lvl="1"/>
            <a:r>
              <a:rPr lang="cs-CZ" sz="2000" dirty="0"/>
              <a:t>Structure: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483768" y="2354899"/>
          <a:ext cx="5616723" cy="2495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MDLDrawObject Class" r:id="rId3" imgW="4929254" imgH="2190495" progId="MDLDrawOLE.MDLDrawObject.1">
                  <p:embed/>
                </p:oleObj>
              </mc:Choice>
              <mc:Fallback>
                <p:oleObj name="MDLDrawObject Class" r:id="rId3" imgW="4929254" imgH="2190495" progId="MDLDrawOLE.MDLDrawObject.1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2354899"/>
                        <a:ext cx="5616723" cy="24954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673108" y="3068960"/>
            <a:ext cx="1402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cs-CZ" sz="2400" b="1" dirty="0"/>
              <a:t>H</a:t>
            </a:r>
            <a:r>
              <a:rPr lang="cs-CZ" sz="2400" b="1" baseline="30000" dirty="0"/>
              <a:t>+</a:t>
            </a:r>
            <a:endParaRPr lang="cs-CZ" sz="2400" b="1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4FB4573-EB2D-47C5-8872-4DBD327A07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5711" y="4005064"/>
            <a:ext cx="5217741" cy="1789193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85DFA55D-DCA7-464B-8277-B33AB52A4411}"/>
              </a:ext>
            </a:extLst>
          </p:cNvPr>
          <p:cNvSpPr/>
          <p:nvPr/>
        </p:nvSpPr>
        <p:spPr>
          <a:xfrm>
            <a:off x="107504" y="6309320"/>
            <a:ext cx="2669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effectLst/>
                <a:latin typeface="+mj-lt"/>
              </a:rPr>
              <a:t>DOI: 10.1039/C8CS00887F</a:t>
            </a:r>
            <a:endParaRPr lang="cs-CZ" dirty="0">
              <a:latin typeface="+mj-lt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A050159-A501-43DD-9E2A-143FC526A257}"/>
              </a:ext>
            </a:extLst>
          </p:cNvPr>
          <p:cNvSpPr/>
          <p:nvPr/>
        </p:nvSpPr>
        <p:spPr>
          <a:xfrm>
            <a:off x="1896766" y="5790415"/>
            <a:ext cx="50944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Changes in local Al structure revealed by EXAFS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760632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Zeolites - acidity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/>
          <a:lstStyle/>
          <a:p>
            <a:r>
              <a:rPr lang="cs-CZ" sz="2400" b="1" dirty="0"/>
              <a:t>Brønsted:</a:t>
            </a:r>
            <a:r>
              <a:rPr lang="cs-CZ" sz="2400" dirty="0"/>
              <a:t>  depends on the second coordination sphere (i.e. Si/Al ratio)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b="1" dirty="0"/>
              <a:t>Lewis:</a:t>
            </a:r>
            <a:r>
              <a:rPr lang="cs-CZ" sz="2400" dirty="0"/>
              <a:t> Extraframework aluminum species (EFAL) depends on</a:t>
            </a:r>
          </a:p>
          <a:p>
            <a:pPr lvl="1"/>
            <a:r>
              <a:rPr lang="cs-CZ" sz="2000" dirty="0"/>
              <a:t>Si/Al ratio</a:t>
            </a:r>
          </a:p>
          <a:p>
            <a:pPr lvl="1"/>
            <a:r>
              <a:rPr lang="cs-CZ" sz="2000" dirty="0"/>
              <a:t>Aging (time on stream, steaming)</a:t>
            </a:r>
          </a:p>
          <a:p>
            <a:pPr lvl="1"/>
            <a:r>
              <a:rPr lang="cs-CZ" sz="2000" dirty="0"/>
              <a:t>Can be washed out (depending on pH – acid washing)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20012"/>
            <a:ext cx="4005436" cy="237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832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Zeolites - acidity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/>
          <a:lstStyle/>
          <a:p>
            <a:r>
              <a:rPr lang="cs-CZ" sz="2400" b="1" dirty="0"/>
              <a:t>High Si/Al ratio</a:t>
            </a:r>
          </a:p>
          <a:p>
            <a:pPr lvl="1"/>
            <a:r>
              <a:rPr lang="cs-CZ" sz="2000" dirty="0"/>
              <a:t>Strong Brønsted acid sites</a:t>
            </a:r>
          </a:p>
          <a:p>
            <a:pPr lvl="1"/>
            <a:r>
              <a:rPr lang="cs-CZ" sz="2000" dirty="0"/>
              <a:t>Weak Brønsted acid sites</a:t>
            </a:r>
          </a:p>
          <a:p>
            <a:pPr lvl="1"/>
            <a:r>
              <a:rPr lang="cs-CZ" sz="2000" dirty="0"/>
              <a:t>Strong Lewis acid sites</a:t>
            </a:r>
          </a:p>
          <a:p>
            <a:pPr lvl="1"/>
            <a:r>
              <a:rPr lang="cs-CZ" sz="2000" dirty="0"/>
              <a:t>Weak Lewis acid sites</a:t>
            </a:r>
          </a:p>
          <a:p>
            <a:endParaRPr lang="cs-CZ" sz="2400" dirty="0"/>
          </a:p>
          <a:p>
            <a:r>
              <a:rPr lang="cs-CZ" sz="2400" b="1" dirty="0"/>
              <a:t>Low Si/Al ratio</a:t>
            </a:r>
            <a:endParaRPr lang="cs-CZ" sz="2000" dirty="0"/>
          </a:p>
          <a:p>
            <a:pPr lvl="1"/>
            <a:r>
              <a:rPr lang="cs-CZ" sz="2000" dirty="0"/>
              <a:t>Strong Brønsted acid sites</a:t>
            </a:r>
          </a:p>
          <a:p>
            <a:pPr lvl="1"/>
            <a:r>
              <a:rPr lang="cs-CZ" sz="2000" dirty="0"/>
              <a:t>Weak Brønsted acid sites</a:t>
            </a:r>
          </a:p>
          <a:p>
            <a:pPr lvl="1"/>
            <a:r>
              <a:rPr lang="cs-CZ" sz="2000" dirty="0"/>
              <a:t>Strong Lewis acid sites</a:t>
            </a:r>
          </a:p>
          <a:p>
            <a:pPr lvl="1"/>
            <a:r>
              <a:rPr lang="cs-CZ" sz="2000" dirty="0"/>
              <a:t>Weak Lewis acid sites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5420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3975</TotalTime>
  <Words>1528</Words>
  <Application>Microsoft Office PowerPoint</Application>
  <PresentationFormat>Předvádění na obrazovce (4:3)</PresentationFormat>
  <Paragraphs>362</Paragraphs>
  <Slides>41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41</vt:i4>
      </vt:variant>
    </vt:vector>
  </HeadingPairs>
  <TitlesOfParts>
    <vt:vector size="47" baseType="lpstr">
      <vt:lpstr>Arial</vt:lpstr>
      <vt:lpstr>Calibri</vt:lpstr>
      <vt:lpstr>NexusSans</vt:lpstr>
      <vt:lpstr>Office Theme</vt:lpstr>
      <vt:lpstr>MDLDrawObject Class</vt:lpstr>
      <vt:lpstr>Photo Editor Photo</vt:lpstr>
      <vt:lpstr>Heterogeneous catalysis</vt:lpstr>
      <vt:lpstr>Zeolites - synthesis</vt:lpstr>
      <vt:lpstr>Zeolites - synthesis</vt:lpstr>
      <vt:lpstr>Zeolites - synthesis</vt:lpstr>
      <vt:lpstr>Zeolites - acidity</vt:lpstr>
      <vt:lpstr>Zeolites - acidity</vt:lpstr>
      <vt:lpstr>Zeolites - acidity</vt:lpstr>
      <vt:lpstr>Zeolites - acidity</vt:lpstr>
      <vt:lpstr>Zeolites - acidity</vt:lpstr>
      <vt:lpstr>Zeolites - acidity</vt:lpstr>
      <vt:lpstr>Zeolites - acidity</vt:lpstr>
      <vt:lpstr>Zeolites – diffusion/shape selectivity</vt:lpstr>
      <vt:lpstr>Other microporous frameworks</vt:lpstr>
      <vt:lpstr>Other microporous frameworks</vt:lpstr>
      <vt:lpstr>Other microporous frameworks</vt:lpstr>
      <vt:lpstr>Zeolites in oil refinement</vt:lpstr>
      <vt:lpstr>Zeolites in oil refinement</vt:lpstr>
      <vt:lpstr>Zeolites in oil refinement</vt:lpstr>
      <vt:lpstr>Zeolites in oil refinement</vt:lpstr>
      <vt:lpstr>Zeolites in oil refinement</vt:lpstr>
      <vt:lpstr>Zeolites in oil refinement</vt:lpstr>
      <vt:lpstr>Zeolites in oil refinement</vt:lpstr>
      <vt:lpstr>Zeolites in oil refinement</vt:lpstr>
      <vt:lpstr>Zeolites in oil refinement</vt:lpstr>
      <vt:lpstr>Zeolites in oil refinement</vt:lpstr>
      <vt:lpstr>Zeolites in oil refinement</vt:lpstr>
      <vt:lpstr>Zeolites in oil refinement</vt:lpstr>
      <vt:lpstr>Zeolites in oil refinement</vt:lpstr>
      <vt:lpstr>Zeolites in oil refinement</vt:lpstr>
      <vt:lpstr>Zeolites in oil refinement</vt:lpstr>
      <vt:lpstr>Zeolites in oil refinement</vt:lpstr>
      <vt:lpstr>Zeolites in oil refinement</vt:lpstr>
      <vt:lpstr>Zeolites in oil refinement</vt:lpstr>
      <vt:lpstr>Microporosity of zeolites</vt:lpstr>
      <vt:lpstr>Microporosity of zeolites</vt:lpstr>
      <vt:lpstr>Microporosity of zeolites</vt:lpstr>
      <vt:lpstr>Microporosity of zeolites</vt:lpstr>
      <vt:lpstr>Microporosity of zeolites</vt:lpstr>
      <vt:lpstr>Microporosity of zeolites</vt:lpstr>
      <vt:lpstr>Microporosity of zeolites</vt:lpstr>
      <vt:lpstr>Microporosity of zeolites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Heterogeneous catalysis</dc:title>
  <dc:creator>ales.styskalik</dc:creator>
  <cp:lastModifiedBy>Aleš Stýskalík</cp:lastModifiedBy>
  <cp:revision>237</cp:revision>
  <dcterms:created xsi:type="dcterms:W3CDTF">2020-01-24T05:31:35Z</dcterms:created>
  <dcterms:modified xsi:type="dcterms:W3CDTF">2021-12-01T07:44:47Z</dcterms:modified>
</cp:coreProperties>
</file>