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76" r:id="rId5"/>
    <p:sldId id="335" r:id="rId6"/>
    <p:sldId id="341" r:id="rId7"/>
    <p:sldId id="343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3" r:id="rId16"/>
    <p:sldId id="352" r:id="rId17"/>
    <p:sldId id="354" r:id="rId18"/>
    <p:sldId id="356" r:id="rId19"/>
  </p:sldIdLst>
  <p:sldSz cx="12192000" cy="6858000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ína Chudá" initials="KC" lastIdx="24" clrIdx="0"/>
  <p:cmAuthor id="2" name="Barbora Wahlová" initials="BW" lastIdx="7" clrIdx="1"/>
  <p:cmAuthor id="3" name="vondra" initials="v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4BC8FF"/>
    <a:srgbClr val="00AF3F"/>
    <a:srgbClr val="008C78"/>
    <a:srgbClr val="FFFF99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3792" autoAdjust="0"/>
  </p:normalViewPr>
  <p:slideViewPr>
    <p:cSldViewPr snapToGrid="0">
      <p:cViewPr varScale="1">
        <p:scale>
          <a:sx n="76" d="100"/>
          <a:sy n="76" d="100"/>
        </p:scale>
        <p:origin x="91" y="173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48" y="84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168"/>
    </p:cViewPr>
  </p:sorterViewPr>
  <p:notesViewPr>
    <p:cSldViewPr snapToGrid="0">
      <p:cViewPr varScale="1">
        <p:scale>
          <a:sx n="52" d="100"/>
          <a:sy n="52" d="100"/>
        </p:scale>
        <p:origin x="19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911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49911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3" y="746125"/>
            <a:ext cx="66325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956"/>
            <a:ext cx="5486400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4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427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50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839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05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540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538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314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857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84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299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289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366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801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578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Matematika jako součást kultury, podzim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3989460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79CBA7E9-39FD-48DD-A531-4FACEAA89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986A44-E305-439C-A6E6-84D98B56C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Matematika jako součást kultury, podzim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0A24FA-DC66-4A1A-846A-111B3D2C5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9" y="6062047"/>
            <a:ext cx="2220045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 HR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pl-PL"/>
              <a:t>Matematika jako součást kultury, podzim 2021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0D7435-90FF-41A9-9268-6F9C7D7A2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10" y="2094977"/>
            <a:ext cx="8218579" cy="2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pl-PL"/>
              <a:t>Matematika jako součást kultury, podzim 2021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81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9F468F-CBBF-4FBC-9D13-2F9F8C72B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/>
              <a:t>Matematika jako součást kultury, podzim 2021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6C4ECC2-52CE-44A7-BFFB-E1B0BA66E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/>
              <a:t>Matematika jako součást kultury, podzim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6D16620-68B9-46F0-9511-83A054A4C5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Matematika jako součást kultury, podzim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DAD2CB-9E1E-41D7-BAB2-CD74A5F15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3" y="414000"/>
            <a:ext cx="3989453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/>
              <a:t>Matematika jako součást kultury, podzim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416C9C-C331-4B3B-985F-C9EB45298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9723587-2EDF-4DE7-A638-CB219D80B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15C5545-1887-4891-9041-0A164B46C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BE22061C-0672-4AEC-8A4C-0D11DE6CD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677B85-5E2B-482A-93ED-64300A4F3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74B280-0EBE-452C-88FC-C60D2D2F7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/>
              <a:t>Matematika jako součást kultury, podzim 2021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4" r:id="rId14"/>
    <p:sldLayoutId id="214748369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CORE004 Matematika jako součást kultury</a:t>
            </a:r>
            <a:br>
              <a:rPr lang="cs-CZ" sz="3600" dirty="0"/>
            </a:br>
            <a:r>
              <a:rPr lang="cs-CZ" sz="2800" dirty="0"/>
              <a:t>Týden 4. Analytická geometrie</a:t>
            </a:r>
            <a:br>
              <a:rPr lang="cs-CZ" sz="2800" dirty="0"/>
            </a:br>
            <a:r>
              <a:rPr lang="cs-CZ" sz="1800" dirty="0"/>
              <a:t>7. října 20</a:t>
            </a:r>
            <a:r>
              <a:rPr lang="en-US" sz="1800" dirty="0"/>
              <a:t>2</a:t>
            </a:r>
            <a:r>
              <a:rPr lang="cs-CZ" sz="1800" dirty="0"/>
              <a:t>1</a:t>
            </a:r>
            <a:br>
              <a:rPr lang="cs-CZ" sz="1800" dirty="0"/>
            </a:b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Jan Slovák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868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A kde jsou tam „kartézské souřadnice“?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5"/>
            <a:ext cx="10753200" cy="487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Descartes používá typicky jednu (oříznutou) přímku – </a:t>
            </a:r>
            <a:r>
              <a:rPr lang="cs-CZ" b="1" dirty="0" err="1"/>
              <a:t>abscissa</a:t>
            </a:r>
            <a:r>
              <a:rPr lang="cs-CZ" dirty="0"/>
              <a:t>, na které vynáší některé ze sledovaných hodnot (jako úsečky dané velikosti), jiné veličiny pak vynáší na systém přímek vztyčovaných k </a:t>
            </a:r>
            <a:r>
              <a:rPr lang="cs-CZ" dirty="0" err="1"/>
              <a:t>abscisse</a:t>
            </a:r>
            <a:r>
              <a:rPr lang="cs-CZ" dirty="0"/>
              <a:t> pod stále stejným úhlem, zpravidla kolmo – </a:t>
            </a:r>
            <a:r>
              <a:rPr lang="cs-CZ" b="1" dirty="0"/>
              <a:t>ordinála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</a:pPr>
            <a:r>
              <a:rPr lang="cs-CZ" b="1" dirty="0"/>
              <a:t>Souřadnice </a:t>
            </a:r>
            <a:r>
              <a:rPr lang="cs-CZ" dirty="0"/>
              <a:t>(anglicky „co-</a:t>
            </a:r>
            <a:r>
              <a:rPr lang="cs-CZ" dirty="0" err="1"/>
              <a:t>ordinates</a:t>
            </a:r>
            <a:r>
              <a:rPr lang="cs-CZ" dirty="0"/>
              <a:t>“) jsou pak nástrojem, který zahrnuje </a:t>
            </a:r>
            <a:r>
              <a:rPr lang="cs-CZ" dirty="0" err="1"/>
              <a:t>abscissu</a:t>
            </a:r>
            <a:r>
              <a:rPr lang="cs-CZ" dirty="0"/>
              <a:t> i kolmou ordinálu, které jsou rovnoprávné.</a:t>
            </a:r>
          </a:p>
          <a:p>
            <a:pPr>
              <a:lnSpc>
                <a:spcPct val="100000"/>
              </a:lnSpc>
            </a:pPr>
            <a:r>
              <a:rPr lang="cs-CZ" dirty="0"/>
              <a:t>Pro Descarta i Fermata bylo podstatné, že v typických problémech určení polohy, kde jsou svázány dvě veličiny </a:t>
            </a:r>
            <a:r>
              <a:rPr lang="cs-CZ" i="1" dirty="0"/>
              <a:t>x</a:t>
            </a:r>
            <a:r>
              <a:rPr lang="cs-CZ" dirty="0"/>
              <a:t> a </a:t>
            </a:r>
            <a:r>
              <a:rPr lang="cs-CZ" i="1" dirty="0"/>
              <a:t>y</a:t>
            </a:r>
            <a:r>
              <a:rPr lang="cs-CZ" dirty="0"/>
              <a:t> společně s pevnými dalšími parametry (jako např. u rovnice </a:t>
            </a:r>
            <a:r>
              <a:rPr lang="cs-CZ" i="1" dirty="0"/>
              <a:t>z</a:t>
            </a:r>
            <a:r>
              <a:rPr lang="cs-CZ" i="1" baseline="30000" dirty="0"/>
              <a:t>2</a:t>
            </a:r>
            <a:r>
              <a:rPr lang="cs-CZ" i="1" dirty="0"/>
              <a:t> = </a:t>
            </a:r>
            <a:r>
              <a:rPr lang="cs-CZ" i="1" dirty="0" err="1"/>
              <a:t>ax</a:t>
            </a:r>
            <a:r>
              <a:rPr lang="cs-CZ" i="1" dirty="0"/>
              <a:t> + b</a:t>
            </a:r>
            <a:r>
              <a:rPr lang="cs-CZ" i="1" baseline="30000" dirty="0"/>
              <a:t>2</a:t>
            </a:r>
            <a:r>
              <a:rPr lang="cs-CZ" dirty="0"/>
              <a:t> vyjádřené geometricky) jsou oba popisy, geometrický a algebraický ekvivalentní. Tak vznikla „</a:t>
            </a:r>
            <a:r>
              <a:rPr lang="cs-CZ" b="1" dirty="0"/>
              <a:t>analytická geometrie</a:t>
            </a:r>
            <a:r>
              <a:rPr lang="cs-CZ" dirty="0"/>
              <a:t>“.</a:t>
            </a: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9537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„Metody“ Descarta a Fermata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2D9A03-D63C-4EF0-A6F8-8B0B7D354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105" y="892321"/>
            <a:ext cx="9403895" cy="55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9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„Metody“ Descarta a Fermata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D66D8F-62CF-436E-8394-DFAFB400B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795" y="986722"/>
            <a:ext cx="8794242" cy="3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7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Fermat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5"/>
            <a:ext cx="2619812" cy="487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i="1" dirty="0" err="1"/>
              <a:t>Methodus</a:t>
            </a:r>
            <a:r>
              <a:rPr lang="cs-CZ" i="1" dirty="0"/>
              <a:t> ad </a:t>
            </a:r>
            <a:r>
              <a:rPr lang="cs-CZ" i="1" dirty="0" err="1"/>
              <a:t>disquirendam</a:t>
            </a:r>
            <a:r>
              <a:rPr lang="cs-CZ" i="1" dirty="0"/>
              <a:t> </a:t>
            </a:r>
            <a:r>
              <a:rPr lang="cs-CZ" i="1" dirty="0" err="1"/>
              <a:t>maximam</a:t>
            </a:r>
            <a:r>
              <a:rPr lang="cs-CZ" i="1" dirty="0"/>
              <a:t> et </a:t>
            </a:r>
            <a:r>
              <a:rPr lang="cs-CZ" i="1" dirty="0" err="1"/>
              <a:t>minimam</a:t>
            </a:r>
            <a:r>
              <a:rPr lang="cs-CZ" i="1" dirty="0"/>
              <a:t> et de </a:t>
            </a:r>
            <a:r>
              <a:rPr lang="cs-CZ" i="1" dirty="0" err="1"/>
              <a:t>tangentibus</a:t>
            </a:r>
            <a:r>
              <a:rPr lang="cs-CZ" i="1" dirty="0"/>
              <a:t> </a:t>
            </a:r>
            <a:r>
              <a:rPr lang="cs-CZ" i="1" dirty="0" err="1"/>
              <a:t>linearum</a:t>
            </a:r>
            <a:r>
              <a:rPr lang="cs-CZ" i="1" dirty="0"/>
              <a:t> </a:t>
            </a:r>
            <a:r>
              <a:rPr lang="cs-CZ" i="1" dirty="0" err="1"/>
              <a:t>curvarum</a:t>
            </a:r>
            <a:endParaRPr lang="cs-CZ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7C813D-1574-4F94-AA07-D7E20343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633" y="366969"/>
            <a:ext cx="8321367" cy="61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A kde jsou tam „kartézské souřadnice“?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5"/>
            <a:ext cx="10753200" cy="487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Descartes používá typicky jednu (oříznutou) přímku – </a:t>
            </a:r>
            <a:r>
              <a:rPr lang="cs-CZ" b="1" dirty="0" err="1"/>
              <a:t>abscissa</a:t>
            </a:r>
            <a:r>
              <a:rPr lang="cs-CZ" dirty="0"/>
              <a:t>, na které vynáší některé ze sledovaných hodnot (jako úsečky dané velikosti), jiné veličiny pak vynáší na systém přímek vztyčovaných k </a:t>
            </a:r>
            <a:r>
              <a:rPr lang="cs-CZ" dirty="0" err="1"/>
              <a:t>abscisse</a:t>
            </a:r>
            <a:r>
              <a:rPr lang="cs-CZ" dirty="0"/>
              <a:t> pod stále stejným úhlem, zpravidla kolmo – </a:t>
            </a:r>
            <a:r>
              <a:rPr lang="cs-CZ" b="1" dirty="0"/>
              <a:t>ordinála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</a:pPr>
            <a:r>
              <a:rPr lang="cs-CZ" b="1" dirty="0"/>
              <a:t>Souřadnice </a:t>
            </a:r>
            <a:r>
              <a:rPr lang="cs-CZ" dirty="0"/>
              <a:t>(anglicky „co-</a:t>
            </a:r>
            <a:r>
              <a:rPr lang="cs-CZ" dirty="0" err="1"/>
              <a:t>ordinates</a:t>
            </a:r>
            <a:r>
              <a:rPr lang="cs-CZ" dirty="0"/>
              <a:t>“) jsou pak nástrojem, který zahrnuje </a:t>
            </a:r>
            <a:r>
              <a:rPr lang="cs-CZ" dirty="0" err="1"/>
              <a:t>abscissu</a:t>
            </a:r>
            <a:r>
              <a:rPr lang="cs-CZ" dirty="0"/>
              <a:t> i kolmou ordinálu, které jsou rovnoprávné.</a:t>
            </a:r>
          </a:p>
          <a:p>
            <a:pPr>
              <a:lnSpc>
                <a:spcPct val="100000"/>
              </a:lnSpc>
            </a:pPr>
            <a:r>
              <a:rPr lang="cs-CZ" dirty="0"/>
              <a:t>Pro Descarta i Fermata bylo podstatné, že v typických problémech určení polohy, kde jsou svázány dvě veličiny </a:t>
            </a:r>
            <a:r>
              <a:rPr lang="cs-CZ" i="1" dirty="0"/>
              <a:t>x</a:t>
            </a:r>
            <a:r>
              <a:rPr lang="cs-CZ" dirty="0"/>
              <a:t> a </a:t>
            </a:r>
            <a:r>
              <a:rPr lang="cs-CZ" i="1" dirty="0"/>
              <a:t>y</a:t>
            </a:r>
            <a:r>
              <a:rPr lang="cs-CZ" dirty="0"/>
              <a:t> společně s pevnými dalšími parametry (jako např. u rovnice </a:t>
            </a:r>
            <a:r>
              <a:rPr lang="cs-CZ" i="1" dirty="0"/>
              <a:t>z</a:t>
            </a:r>
            <a:r>
              <a:rPr lang="cs-CZ" i="1" baseline="30000" dirty="0"/>
              <a:t>2</a:t>
            </a:r>
            <a:r>
              <a:rPr lang="cs-CZ" i="1" dirty="0"/>
              <a:t> = </a:t>
            </a:r>
            <a:r>
              <a:rPr lang="cs-CZ" i="1" dirty="0" err="1"/>
              <a:t>ax</a:t>
            </a:r>
            <a:r>
              <a:rPr lang="cs-CZ" i="1" dirty="0"/>
              <a:t> + b</a:t>
            </a:r>
            <a:r>
              <a:rPr lang="cs-CZ" i="1" baseline="30000" dirty="0"/>
              <a:t>2</a:t>
            </a:r>
            <a:r>
              <a:rPr lang="cs-CZ" dirty="0"/>
              <a:t> vyjádřené geometricky) jsou oba popisy, geometrický a algebraický ekvivalentní. Tak vznikla „</a:t>
            </a:r>
            <a:r>
              <a:rPr lang="cs-CZ" b="1" dirty="0"/>
              <a:t>analytická geometrie</a:t>
            </a:r>
            <a:r>
              <a:rPr lang="cs-CZ" dirty="0"/>
              <a:t>“.</a:t>
            </a: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12434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2. Analytická geometrie dnes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4"/>
            <a:ext cx="10753200" cy="49478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Vektory</a:t>
            </a:r>
          </a:p>
          <a:p>
            <a:pPr lvl="1"/>
            <a:r>
              <a:rPr lang="cs-CZ" b="1" dirty="0"/>
              <a:t>lineární kombinace</a:t>
            </a:r>
            <a:r>
              <a:rPr lang="cs-CZ" dirty="0"/>
              <a:t>, </a:t>
            </a:r>
            <a:r>
              <a:rPr lang="cs-CZ" b="1" dirty="0"/>
              <a:t>lineární zobrazení </a:t>
            </a:r>
            <a:r>
              <a:rPr lang="cs-CZ" dirty="0"/>
              <a:t>a </a:t>
            </a:r>
            <a:r>
              <a:rPr lang="cs-CZ" b="1" dirty="0"/>
              <a:t>transformace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n-</a:t>
            </a:r>
            <a:r>
              <a:rPr lang="cs-CZ" dirty="0" err="1"/>
              <a:t>tice</a:t>
            </a:r>
            <a:r>
              <a:rPr lang="cs-CZ" dirty="0"/>
              <a:t> čísel versus „abstraktní“ vektorový prostor</a:t>
            </a:r>
          </a:p>
          <a:p>
            <a:pPr lvl="1"/>
            <a:r>
              <a:rPr lang="cs-CZ" b="1" dirty="0"/>
              <a:t>maticový počet</a:t>
            </a:r>
            <a:r>
              <a:rPr lang="cs-CZ" dirty="0"/>
              <a:t> – původně „</a:t>
            </a:r>
            <a:r>
              <a:rPr lang="cs-CZ" dirty="0" err="1"/>
              <a:t>array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“, v Číně dávno před Kristem, </a:t>
            </a:r>
            <a:r>
              <a:rPr lang="cs-CZ" dirty="0" err="1"/>
              <a:t>Cardano</a:t>
            </a:r>
            <a:r>
              <a:rPr lang="cs-CZ" dirty="0"/>
              <a:t> – </a:t>
            </a:r>
            <a:r>
              <a:rPr lang="cs-CZ" dirty="0" err="1"/>
              <a:t>Ars</a:t>
            </a:r>
            <a:r>
              <a:rPr lang="cs-CZ" dirty="0"/>
              <a:t> Magna, 1545, Jan de </a:t>
            </a:r>
            <a:r>
              <a:rPr lang="cs-CZ" dirty="0" err="1"/>
              <a:t>Witt</a:t>
            </a:r>
            <a:r>
              <a:rPr lang="cs-CZ" dirty="0"/>
              <a:t> jako nástroj pro zápis transformací - 1659, </a:t>
            </a:r>
            <a:r>
              <a:rPr lang="cs-CZ" dirty="0" err="1"/>
              <a:t>Caley</a:t>
            </a:r>
            <a:r>
              <a:rPr lang="cs-CZ" dirty="0"/>
              <a:t> a Sylvester – 19. století </a:t>
            </a:r>
          </a:p>
          <a:p>
            <a:pPr>
              <a:lnSpc>
                <a:spcPct val="100000"/>
              </a:lnSpc>
            </a:pPr>
            <a:r>
              <a:rPr lang="cs-CZ" dirty="0"/>
              <a:t>Afinní geometrie</a:t>
            </a:r>
          </a:p>
          <a:p>
            <a:pPr lvl="1"/>
            <a:r>
              <a:rPr lang="cs-CZ" dirty="0"/>
              <a:t>Euler zavedl pojem „afinní“ (z latiny, „podobný“, „související“) – 1748, během 19. století už vnímána jako </a:t>
            </a:r>
            <a:r>
              <a:rPr lang="cs-CZ" dirty="0" err="1"/>
              <a:t>Euclideovská</a:t>
            </a:r>
            <a:r>
              <a:rPr lang="cs-CZ" dirty="0"/>
              <a:t> geometrie „bez volby měřítka vzdálenosti“ (Felix Klein). </a:t>
            </a:r>
          </a:p>
          <a:p>
            <a:pPr>
              <a:lnSpc>
                <a:spcPct val="100000"/>
              </a:lnSpc>
            </a:pPr>
            <a:r>
              <a:rPr lang="cs-CZ" dirty="0"/>
              <a:t>Euklidovská geometrie</a:t>
            </a:r>
          </a:p>
          <a:p>
            <a:pPr lvl="1"/>
            <a:r>
              <a:rPr lang="cs-CZ" dirty="0"/>
              <a:t>Velikosti pomocí „skalárního součinu“, úhly, ve funkcionální analýze Hilbertovy prostory, </a:t>
            </a:r>
          </a:p>
          <a:p>
            <a:pPr>
              <a:lnSpc>
                <a:spcPct val="100000"/>
              </a:lnSpc>
            </a:pPr>
            <a:r>
              <a:rPr lang="cs-CZ" dirty="0"/>
              <a:t>Projektivní geometrie</a:t>
            </a:r>
          </a:p>
          <a:p>
            <a:pPr lvl="1"/>
            <a:r>
              <a:rPr lang="cs-CZ" dirty="0"/>
              <a:t>Řeší „problém s paralelními přímkami“ přidáním nekonečných bodů</a:t>
            </a:r>
          </a:p>
          <a:p>
            <a:pPr lvl="1"/>
            <a:r>
              <a:rPr lang="cs-CZ" dirty="0"/>
              <a:t>Perspektiva, projekce, postupně rozvíjeno od </a:t>
            </a:r>
            <a:r>
              <a:rPr lang="cs-CZ" dirty="0" err="1"/>
              <a:t>Pappa</a:t>
            </a:r>
            <a:r>
              <a:rPr lang="cs-CZ" dirty="0"/>
              <a:t> (3. st.), přes Keplera a </a:t>
            </a:r>
            <a:r>
              <a:rPr lang="cs-CZ" dirty="0" err="1"/>
              <a:t>Desarguese</a:t>
            </a:r>
            <a:r>
              <a:rPr lang="cs-CZ" dirty="0"/>
              <a:t> (17. st.), k </a:t>
            </a:r>
            <a:r>
              <a:rPr lang="cs-CZ" dirty="0" err="1"/>
              <a:t>Möbius</a:t>
            </a:r>
            <a:r>
              <a:rPr lang="cs-CZ" dirty="0"/>
              <a:t> a </a:t>
            </a:r>
            <a:r>
              <a:rPr lang="cs-CZ" dirty="0" err="1"/>
              <a:t>Plücker</a:t>
            </a:r>
            <a:r>
              <a:rPr lang="cs-CZ" dirty="0"/>
              <a:t> (19. století, algebraická geometrie)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5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81B8F8-1A12-4D95-9243-016485396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Matematika jako součást kultury, podzim 2021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5245DB-D0C0-402C-A7C0-85AE91A4A2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DAA3C5-028A-4ADE-89C4-5E16B54C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dirty="0"/>
              <a:t>1. Za co všechno může Descartes (aneb jak vznikla „analytická geometrie)?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4D517B78-CC80-4E4A-BFAF-DF093AD84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542" y="1688168"/>
            <a:ext cx="11047458" cy="45398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Od dětství patrně žijeme všichni v přesvědčení, že je kolem nás „třírozměrný prostor“ ve kterém se snadno zorientujeme pomocí „souřadnic polohy“, případně k těm třem číslům přidáme ještě čtvrté – čas. Vše si přitom asi představujeme v tzv. kartézských souřadnicích.</a:t>
            </a:r>
          </a:p>
          <a:p>
            <a:r>
              <a:rPr lang="cs-CZ" dirty="0"/>
              <a:t>Poznámky:</a:t>
            </a:r>
          </a:p>
          <a:p>
            <a:pPr lvl="1"/>
            <a:r>
              <a:rPr lang="cs-CZ" dirty="0"/>
              <a:t>„kartézské“ odvozeno od </a:t>
            </a:r>
            <a:r>
              <a:rPr lang="cs-CZ" dirty="0" err="1"/>
              <a:t>Cartesius</a:t>
            </a:r>
            <a:r>
              <a:rPr lang="cs-CZ" dirty="0"/>
              <a:t>, což bylo latinské jméno René Descarta</a:t>
            </a:r>
          </a:p>
          <a:p>
            <a:pPr lvl="1"/>
            <a:r>
              <a:rPr lang="cs-CZ" dirty="0"/>
              <a:t>v současné podobě je u Descarta neuvidíme</a:t>
            </a:r>
          </a:p>
          <a:p>
            <a:pPr lvl="1"/>
            <a:r>
              <a:rPr lang="cs-CZ" dirty="0"/>
              <a:t>v angličtině „</a:t>
            </a:r>
            <a:r>
              <a:rPr lang="cs-CZ" dirty="0" err="1"/>
              <a:t>cartesian</a:t>
            </a:r>
            <a:r>
              <a:rPr lang="cs-CZ" dirty="0"/>
              <a:t> co-</a:t>
            </a:r>
            <a:r>
              <a:rPr lang="cs-CZ" dirty="0" err="1"/>
              <a:t>ordinates</a:t>
            </a:r>
            <a:r>
              <a:rPr lang="cs-CZ" dirty="0"/>
              <a:t>“</a:t>
            </a:r>
          </a:p>
          <a:p>
            <a:r>
              <a:rPr lang="cs-CZ" dirty="0"/>
              <a:t>A co tedy skutečně (u)dělal Descartes?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990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4231D9-A866-49D4-9A04-4FF62B303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739" y="116535"/>
            <a:ext cx="3955123" cy="6066046"/>
          </a:xfrm>
          <a:prstGeom prst="rect">
            <a:avLst/>
          </a:prstGeom>
        </p:spPr>
      </p:pic>
      <p:pic>
        <p:nvPicPr>
          <p:cNvPr id="1028" name="Picture 4" descr="Portrét René Descarta od Franse Halse (cca 1649–1700)">
            <a:extLst>
              <a:ext uri="{FF2B5EF4-FFF2-40B4-BE49-F238E27FC236}">
                <a16:creationId xmlns:a16="http://schemas.microsoft.com/office/drawing/2014/main" id="{0B952D60-9494-445D-BBF1-2FB29D5EBA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11" y="233070"/>
            <a:ext cx="4069589" cy="49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AFA178D-15D6-4DF0-89B6-B3C1C325A27E}"/>
              </a:ext>
            </a:extLst>
          </p:cNvPr>
          <p:cNvSpPr txBox="1"/>
          <p:nvPr/>
        </p:nvSpPr>
        <p:spPr>
          <a:xfrm>
            <a:off x="540000" y="5346846"/>
            <a:ext cx="5755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René Descartes (</a:t>
            </a:r>
            <a:r>
              <a:rPr lang="cs-CZ" dirty="0" err="1"/>
              <a:t>Cartesius</a:t>
            </a:r>
            <a:r>
              <a:rPr lang="cs-CZ" dirty="0"/>
              <a:t>), 1596 – 1650</a:t>
            </a:r>
          </a:p>
          <a:p>
            <a:r>
              <a:rPr lang="cs-CZ" dirty="0"/>
              <a:t>„profesionální vědec“</a:t>
            </a:r>
          </a:p>
        </p:txBody>
      </p:sp>
    </p:spTree>
    <p:extLst>
      <p:ext uri="{BB962C8B-B14F-4D97-AF65-F5344CB8AC3E}">
        <p14:creationId xmlns:p14="http://schemas.microsoft.com/office/powerpoint/2010/main" val="308311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Proč Matematika?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5"/>
            <a:ext cx="10753200" cy="487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Snaží se vytvořit spolehlivou obecnou analytickou metodu poznání</a:t>
            </a:r>
          </a:p>
          <a:p>
            <a:pPr>
              <a:lnSpc>
                <a:spcPct val="100000"/>
              </a:lnSpc>
            </a:pPr>
            <a:r>
              <a:rPr lang="cs-CZ" dirty="0"/>
              <a:t>Stručně v bodech:</a:t>
            </a:r>
          </a:p>
          <a:p>
            <a:pPr lvl="1"/>
            <a:r>
              <a:rPr lang="cs-CZ" dirty="0"/>
              <a:t>Přijímat jen to, co se mi samo představuje tak jasně a zřetelně, že o tom nemohu pochybovat.</a:t>
            </a:r>
          </a:p>
          <a:p>
            <a:pPr lvl="1"/>
            <a:r>
              <a:rPr lang="cs-CZ" dirty="0"/>
              <a:t>Každý problém rozdělit na co nejjednodušší části, které lze bezpečně poznat.</a:t>
            </a:r>
          </a:p>
          <a:p>
            <a:pPr lvl="1"/>
            <a:r>
              <a:rPr lang="cs-CZ" dirty="0"/>
              <a:t>Postupovat od jednoduchého ke složitému v pořadí.</a:t>
            </a:r>
          </a:p>
          <a:p>
            <a:pPr lvl="1"/>
            <a:r>
              <a:rPr lang="cs-CZ" dirty="0"/>
              <a:t>Sestavit úplné seznamy a obecné přehledy, aby bylo jisté, že jsme na nic nezapomněli.</a:t>
            </a:r>
          </a:p>
          <a:p>
            <a:pPr>
              <a:lnSpc>
                <a:spcPct val="100000"/>
              </a:lnSpc>
            </a:pPr>
            <a:r>
              <a:rPr lang="cs-CZ" dirty="0"/>
              <a:t>Přílohy v rozpravě o metodě (optika, </a:t>
            </a:r>
            <a:r>
              <a:rPr lang="cs-CZ" dirty="0" err="1"/>
              <a:t>metorologie</a:t>
            </a:r>
            <a:r>
              <a:rPr lang="cs-CZ" dirty="0"/>
              <a:t>, geometrie) slouží jako ilustrace její účinnosti.</a:t>
            </a:r>
          </a:p>
          <a:p>
            <a:pPr>
              <a:lnSpc>
                <a:spcPct val="100000"/>
              </a:lnSpc>
            </a:pPr>
            <a:r>
              <a:rPr lang="cs-CZ" dirty="0"/>
              <a:t>Na první pohled „materialista“ (svět kolem, včetně funkce vlastního těla vidí jako „mechanický systém“), vnímá ale Boha jako „nestvořenou“ substanci, vedle které odlišuje „svět těles“ a substanci s „atributem myšlení“ (neprostorový, netělesný duch).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7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Proč Matematika?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5"/>
            <a:ext cx="10753200" cy="487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Descartes je skeptik, poznávání světa těles pomocí smyslů má za v principu klamné, plnohodnotné poznání je jen to, které lze vyjádřit v jasných rozumových (tj. matematických) pojmech.</a:t>
            </a:r>
          </a:p>
          <a:p>
            <a:pPr>
              <a:lnSpc>
                <a:spcPct val="100000"/>
              </a:lnSpc>
            </a:pPr>
            <a:r>
              <a:rPr lang="cs-CZ" dirty="0"/>
              <a:t>Hlavní a jedinou jistotu vidí v přemýšlení („cogito ergo sum“).</a:t>
            </a:r>
          </a:p>
          <a:p>
            <a:pPr>
              <a:lnSpc>
                <a:spcPct val="100000"/>
              </a:lnSpc>
            </a:pPr>
            <a:r>
              <a:rPr lang="cs-CZ" dirty="0"/>
              <a:t>Ve své geometrii cíleně propojuje (antickou) geometrii s algebrou.</a:t>
            </a:r>
          </a:p>
          <a:p>
            <a:pPr>
              <a:lnSpc>
                <a:spcPct val="100000"/>
              </a:lnSpc>
            </a:pPr>
            <a:r>
              <a:rPr lang="cs-CZ" dirty="0"/>
              <a:t>Podobně jako předchůdci či současníci (</a:t>
            </a:r>
            <a:r>
              <a:rPr lang="cs-CZ" dirty="0" err="1"/>
              <a:t>Viète</a:t>
            </a:r>
            <a:r>
              <a:rPr lang="cs-CZ" dirty="0"/>
              <a:t>, Fermat) navazuje na tzv. </a:t>
            </a:r>
            <a:r>
              <a:rPr lang="cs-CZ" dirty="0" err="1"/>
              <a:t>Pappovu</a:t>
            </a:r>
            <a:r>
              <a:rPr lang="cs-CZ" dirty="0"/>
              <a:t> úlohu poloze bodů vymezených geometrickými podmínkami. </a:t>
            </a:r>
          </a:p>
          <a:p>
            <a:pPr>
              <a:lnSpc>
                <a:spcPct val="100000"/>
              </a:lnSpc>
            </a:pPr>
            <a:r>
              <a:rPr lang="cs-CZ" dirty="0"/>
              <a:t>Opouští přitom porovnávání veličin se stejnými „dimenzemi“ a používá „velikost úsečky“ pro vyjádření čehokoliv.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6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 dirty="0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Pappus Alexandrijský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5"/>
            <a:ext cx="7237667" cy="487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Jeden z posledních velkých řeckých matematiků (250 – 390).</a:t>
            </a:r>
          </a:p>
          <a:p>
            <a:pPr>
              <a:lnSpc>
                <a:spcPct val="100000"/>
              </a:lnSpc>
            </a:pPr>
            <a:r>
              <a:rPr lang="cs-CZ" dirty="0"/>
              <a:t> Sepsal tzv. Sbírku (</a:t>
            </a:r>
            <a:r>
              <a:rPr lang="cs-CZ" dirty="0" err="1"/>
              <a:t>Synagogé</a:t>
            </a:r>
            <a:r>
              <a:rPr lang="cs-CZ" dirty="0"/>
              <a:t>, </a:t>
            </a:r>
            <a:r>
              <a:rPr lang="el-GR" i="1" dirty="0"/>
              <a:t>Συναγωγή</a:t>
            </a:r>
            <a:r>
              <a:rPr lang="cs-CZ" dirty="0"/>
              <a:t>), v osmi knihách</a:t>
            </a:r>
          </a:p>
          <a:p>
            <a:pPr>
              <a:lnSpc>
                <a:spcPct val="100000"/>
              </a:lnSpc>
            </a:pPr>
            <a:r>
              <a:rPr lang="cs-CZ" dirty="0"/>
              <a:t>Geometrii se zabývá zejména pojednává o rovinnými a </a:t>
            </a:r>
            <a:r>
              <a:rPr lang="cs-CZ" dirty="0" err="1"/>
              <a:t>prostoromi</a:t>
            </a:r>
            <a:r>
              <a:rPr lang="cs-CZ" dirty="0"/>
              <a:t> problémy (jako trisekce úhlu, zdvojnásobení objemu krychle, aritmetické, geometrické a harmonické průměry a další)</a:t>
            </a:r>
          </a:p>
          <a:p>
            <a:pPr>
              <a:lnSpc>
                <a:spcPct val="100000"/>
              </a:lnSpc>
            </a:pPr>
            <a:r>
              <a:rPr lang="cs-CZ" dirty="0"/>
              <a:t>Konstrukční úlohy (např. jak určit elipsu procházející pěti </a:t>
            </a:r>
            <a:r>
              <a:rPr lang="cs-CZ" dirty="0" err="1"/>
              <a:t>dannými</a:t>
            </a:r>
            <a:r>
              <a:rPr lang="cs-CZ" dirty="0"/>
              <a:t> body)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8281AE-3226-41C2-97B9-45354AC8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01" y="829576"/>
            <a:ext cx="3114265" cy="46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François </a:t>
            </a:r>
            <a:r>
              <a:rPr lang="cs-CZ" sz="3200" dirty="0" err="1"/>
              <a:t>Viète</a:t>
            </a:r>
            <a:endParaRPr lang="cs-CZ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5"/>
            <a:ext cx="7091327" cy="487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Francouzský advokát, poradce panovníků (1540 – 1603)</a:t>
            </a:r>
          </a:p>
          <a:p>
            <a:pPr>
              <a:lnSpc>
                <a:spcPct val="100000"/>
              </a:lnSpc>
            </a:pPr>
            <a:r>
              <a:rPr lang="cs-CZ" dirty="0"/>
              <a:t>Bavil se astronomií =</a:t>
            </a:r>
            <a:r>
              <a:rPr lang="en-US" dirty="0"/>
              <a:t>&gt;</a:t>
            </a:r>
            <a:r>
              <a:rPr lang="cs-CZ" dirty="0"/>
              <a:t> zabýval se geometrií a algebrou</a:t>
            </a:r>
          </a:p>
          <a:p>
            <a:pPr>
              <a:lnSpc>
                <a:spcPct val="100000"/>
              </a:lnSpc>
            </a:pPr>
            <a:r>
              <a:rPr lang="cs-CZ" dirty="0"/>
              <a:t>Zavedl dnes obvyklé používání symbolů pro proměnné (ale nepoužíval znak pro rovnost)</a:t>
            </a:r>
          </a:p>
          <a:p>
            <a:pPr>
              <a:lnSpc>
                <a:spcPct val="100000"/>
              </a:lnSpc>
            </a:pPr>
            <a:r>
              <a:rPr lang="cs-CZ" dirty="0"/>
              <a:t>Dodnes používané jsou </a:t>
            </a:r>
            <a:r>
              <a:rPr lang="cs-CZ" dirty="0" err="1"/>
              <a:t>Viètovy</a:t>
            </a:r>
            <a:r>
              <a:rPr lang="cs-CZ" dirty="0"/>
              <a:t> vztahy mezi koeficienty a kořeny polynomů  </a:t>
            </a:r>
          </a:p>
        </p:txBody>
      </p:sp>
      <p:pic>
        <p:nvPicPr>
          <p:cNvPr id="3074" name="Picture 2" descr="François Viète, francouzský matematik">
            <a:extLst>
              <a:ext uri="{FF2B5EF4-FFF2-40B4-BE49-F238E27FC236}">
                <a16:creationId xmlns:a16="http://schemas.microsoft.com/office/drawing/2014/main" id="{7C28E939-2BCB-4DC6-8DA1-5265933FF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43" y="378000"/>
            <a:ext cx="3389382" cy="53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 dirty="0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Pierre de Fermat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5"/>
            <a:ext cx="7242053" cy="487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Francouzský právník u soudu v Toulouse (1607 – 1665)</a:t>
            </a:r>
          </a:p>
          <a:p>
            <a:pPr>
              <a:lnSpc>
                <a:spcPct val="100000"/>
              </a:lnSpc>
            </a:pPr>
            <a:r>
              <a:rPr lang="cs-CZ" dirty="0"/>
              <a:t>Věnoval se i geometrii, budeme o něm slyšet ještě mnohokrát (ranné varianty infinitesimálního počtu, teorie čísel, optika)</a:t>
            </a:r>
          </a:p>
          <a:p>
            <a:pPr>
              <a:lnSpc>
                <a:spcPct val="100000"/>
              </a:lnSpc>
            </a:pPr>
            <a:r>
              <a:rPr lang="cs-CZ" dirty="0"/>
              <a:t>Rukopis „</a:t>
            </a:r>
            <a:r>
              <a:rPr lang="cs-CZ" dirty="0" err="1"/>
              <a:t>Methodus</a:t>
            </a:r>
            <a:r>
              <a:rPr lang="cs-CZ" dirty="0"/>
              <a:t> ad </a:t>
            </a:r>
            <a:r>
              <a:rPr lang="cs-CZ" dirty="0" err="1"/>
              <a:t>disquirendam</a:t>
            </a:r>
            <a:r>
              <a:rPr lang="cs-CZ" dirty="0"/>
              <a:t> </a:t>
            </a:r>
            <a:r>
              <a:rPr lang="cs-CZ" dirty="0" err="1"/>
              <a:t>maximam</a:t>
            </a:r>
            <a:r>
              <a:rPr lang="cs-CZ" dirty="0"/>
              <a:t> et </a:t>
            </a:r>
            <a:r>
              <a:rPr lang="cs-CZ" dirty="0" err="1"/>
              <a:t>minimam</a:t>
            </a:r>
            <a:r>
              <a:rPr lang="cs-CZ" dirty="0"/>
              <a:t> et de </a:t>
            </a:r>
            <a:r>
              <a:rPr lang="cs-CZ" dirty="0" err="1"/>
              <a:t>tangentibus</a:t>
            </a:r>
            <a:r>
              <a:rPr lang="cs-CZ" dirty="0"/>
              <a:t> </a:t>
            </a:r>
            <a:r>
              <a:rPr lang="cs-CZ" dirty="0" err="1"/>
              <a:t>linearum</a:t>
            </a:r>
            <a:r>
              <a:rPr lang="cs-CZ" dirty="0"/>
              <a:t> </a:t>
            </a:r>
            <a:r>
              <a:rPr lang="cs-CZ" dirty="0" err="1"/>
              <a:t>curvarum</a:t>
            </a:r>
            <a:r>
              <a:rPr lang="cs-CZ" dirty="0"/>
              <a:t>“ koloval ještě před pracemi Descarta a v mnohém je předbíhá a převyšuje.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355B12-45F1-488B-9CED-26C21441F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81" y="603788"/>
            <a:ext cx="3822440" cy="47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2021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A je tedy v La </a:t>
            </a:r>
            <a:r>
              <a:rPr lang="cs-CZ" sz="3200" dirty="0" err="1"/>
              <a:t>Géometrie</a:t>
            </a:r>
            <a:r>
              <a:rPr lang="cs-CZ" sz="3200" dirty="0"/>
              <a:t>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935"/>
            <a:ext cx="10753200" cy="4877544"/>
          </a:xfrm>
        </p:spPr>
        <p:txBody>
          <a:bodyPr/>
          <a:lstStyle/>
          <a:p>
            <a:r>
              <a:rPr lang="cs-CZ" dirty="0"/>
              <a:t>Příklad: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AD28B8-525C-44D4-B80C-71F44BB9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105" y="852386"/>
            <a:ext cx="9646417" cy="49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6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HR-CZ.potx" id="{D0649A33-B6CA-4105-9438-C54C3517DA68}" vid="{A4D183C9-CC4D-47B8-9683-9AA6249CE19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058EBC04C5494297F071FAAA362FA8" ma:contentTypeVersion="12" ma:contentTypeDescription="Vytvoří nový dokument" ma:contentTypeScope="" ma:versionID="f849d183c16bf827a713bfb98d973fcd">
  <xsd:schema xmlns:xsd="http://www.w3.org/2001/XMLSchema" xmlns:xs="http://www.w3.org/2001/XMLSchema" xmlns:p="http://schemas.microsoft.com/office/2006/metadata/properties" xmlns:ns2="b0fbe9a5-8643-4295-bd17-2d686a448b22" xmlns:ns3="291c7a7e-e635-4e18-aaae-071bbe419dbc" targetNamespace="http://schemas.microsoft.com/office/2006/metadata/properties" ma:root="true" ma:fieldsID="a8e615219e9cbc63714a06b0002bf92c" ns2:_="" ns3:_="">
    <xsd:import namespace="b0fbe9a5-8643-4295-bd17-2d686a448b22"/>
    <xsd:import namespace="291c7a7e-e635-4e18-aaae-071bbe419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e9a5-8643-4295-bd17-2d686a448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c7a7e-e635-4e18-aaae-071bbe419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65E769-D43C-43DC-91B7-21865FF7F232}">
  <ds:schemaRefs>
    <ds:schemaRef ds:uri="291c7a7e-e635-4e18-aaae-071bbe419dbc"/>
    <ds:schemaRef ds:uri="b0fbe9a5-8643-4295-bd17-2d686a448b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31CD82-B82F-4214-912B-2FB5DB30B96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0fbe9a5-8643-4295-bd17-2d686a448b22"/>
    <ds:schemaRef ds:uri="http://purl.org/dc/elements/1.1/"/>
    <ds:schemaRef ds:uri="291c7a7e-e635-4e18-aaae-071bbe419db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BE5469-61B0-4D5F-A3D4-E5844B123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Prezentace-SCI-HR-CZ</Template>
  <TotalTime>30611</TotalTime>
  <Words>1137</Words>
  <Application>Microsoft Office PowerPoint</Application>
  <PresentationFormat>Širokoúhlá obrazovka</PresentationFormat>
  <Paragraphs>109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CORE004 Matematika jako součást kultury Týden 4. Analytická geometrie 7. října 2021   Jan Slovák </vt:lpstr>
      <vt:lpstr>1. Za co všechno může Descartes (aneb jak vznikla „analytická geometrie)?</vt:lpstr>
      <vt:lpstr> </vt:lpstr>
      <vt:lpstr>Proč Matematika?</vt:lpstr>
      <vt:lpstr>Proč Matematika?</vt:lpstr>
      <vt:lpstr>Pappus Alexandrijský</vt:lpstr>
      <vt:lpstr>François Viète</vt:lpstr>
      <vt:lpstr>Pierre de Fermat</vt:lpstr>
      <vt:lpstr>A je tedy v La Géometrie?</vt:lpstr>
      <vt:lpstr>A kde jsou tam „kartézské souřadnice“?</vt:lpstr>
      <vt:lpstr>„Metody“ Descarta a Fermata </vt:lpstr>
      <vt:lpstr>„Metody“ Descarta a Fermata </vt:lpstr>
      <vt:lpstr>Fermat</vt:lpstr>
      <vt:lpstr>A kde jsou tam „kartézské souřadnice“?</vt:lpstr>
      <vt:lpstr>2. Analytická geometrie dnes</vt:lpstr>
    </vt:vector>
  </TitlesOfParts>
  <Company>PriF MU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Personální strategie na Přírodovědecké fakultě MU</dc:title>
  <dc:creator>Barbora Wahlová</dc:creator>
  <cp:lastModifiedBy>Jan Slovak</cp:lastModifiedBy>
  <cp:revision>572</cp:revision>
  <cp:lastPrinted>2020-09-14T10:04:45Z</cp:lastPrinted>
  <dcterms:created xsi:type="dcterms:W3CDTF">2019-10-17T11:15:04Z</dcterms:created>
  <dcterms:modified xsi:type="dcterms:W3CDTF">2021-10-07T06:25:04Z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0x010100D8058EBC04C5494297F071FAAA362FA8</vt:lpwstr>
  </property>
</Properties>
</file>