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4"/>
  </p:sldMasterIdLst>
  <p:notesMasterIdLst>
    <p:notesMasterId r:id="rId15"/>
  </p:notesMasterIdLst>
  <p:handoutMasterIdLst>
    <p:handoutMasterId r:id="rId16"/>
  </p:handoutMasterIdLst>
  <p:sldIdLst>
    <p:sldId id="276" r:id="rId5"/>
    <p:sldId id="335" r:id="rId6"/>
    <p:sldId id="343" r:id="rId7"/>
    <p:sldId id="345" r:id="rId8"/>
    <p:sldId id="358" r:id="rId9"/>
    <p:sldId id="357" r:id="rId10"/>
    <p:sldId id="346" r:id="rId11"/>
    <p:sldId id="360" r:id="rId12"/>
    <p:sldId id="362" r:id="rId13"/>
    <p:sldId id="363" r:id="rId14"/>
  </p:sldIdLst>
  <p:sldSz cx="12192000" cy="6858000"/>
  <p:notesSz cx="6858000" cy="9947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istína Chudá" initials="KC" lastIdx="24" clrIdx="0"/>
  <p:cmAuthor id="2" name="Barbora Wahlová" initials="BW" lastIdx="7" clrIdx="1"/>
  <p:cmAuthor id="3" name="vondra" initials="v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4BC8FF"/>
    <a:srgbClr val="00AF3F"/>
    <a:srgbClr val="008C78"/>
    <a:srgbClr val="FFFF99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5" autoAdjust="0"/>
    <p:restoredTop sz="93792" autoAdjust="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48" y="846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6168"/>
    </p:cViewPr>
  </p:sorterViewPr>
  <p:notesViewPr>
    <p:cSldViewPr snapToGrid="0">
      <p:cViewPr varScale="1">
        <p:scale>
          <a:sx n="52" d="100"/>
          <a:sy n="52" d="100"/>
        </p:scale>
        <p:origin x="190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9" tIns="45939" rIns="91879" bIns="4593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1" y="0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9" tIns="45939" rIns="91879" bIns="4593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9911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9" tIns="45939" rIns="91879" bIns="4593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1" y="9449911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9" tIns="45939" rIns="91879" bIns="4593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9" tIns="45939" rIns="91879" bIns="4593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4" y="0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9" tIns="45939" rIns="91879" bIns="4593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713" y="746125"/>
            <a:ext cx="6632575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1" y="4724956"/>
            <a:ext cx="5486400" cy="4476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9" tIns="45939" rIns="91879" bIns="459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184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9" tIns="45939" rIns="91879" bIns="4593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4" y="9448184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9" tIns="45939" rIns="91879" bIns="4593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4276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8570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5842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86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7661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029940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73576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41863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993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Matematika jako součást kultury, podzim 2021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3989460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Matematika jako součást kultury, podzim 2021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79CBA7E9-39FD-48DD-A531-4FACEAA89B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38267" y="6062047"/>
            <a:ext cx="2220049" cy="59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Matematika jako součást kultury, podzim 2021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5986A44-E305-439C-A6E6-84D98B56C7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38267" y="6062047"/>
            <a:ext cx="2220049" cy="59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/>
              <a:t>Matematika jako součást kultury, podzim 2021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50A24FA-DC66-4A1A-846A-111B3D2C5F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38269" y="6062047"/>
            <a:ext cx="2220045" cy="59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CSI HR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r>
              <a:rPr lang="pl-PL"/>
              <a:t>Matematika jako součást kultury, podzim 2021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0D7435-90FF-41A9-9268-6F9C7D7A2F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6710" y="2094977"/>
            <a:ext cx="8218579" cy="220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CSI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087670" cy="2820493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r>
              <a:rPr lang="pl-PL"/>
              <a:t>Matematika jako součást kultury, podzim 2021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278166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9F468F-CBBF-4FBC-9D13-2F9F8C72B9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pl-PL"/>
              <a:t>Matematika jako součást kultury, podzim 2021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86C4ECC2-52CE-44A7-BFFB-E1B0BA66EC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pl-PL"/>
              <a:t>Matematika jako součást kultury, podzim 2021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6D16620-68B9-46F0-9511-83A054A4C5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38267" y="6062047"/>
            <a:ext cx="2220049" cy="59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/>
              <a:t>Matematika jako součást kultury, podzim 2021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6DAD2CB-9E1E-41D7-BAB2-CD74A5F15C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3" y="414000"/>
            <a:ext cx="3989453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pl-PL"/>
              <a:t>Matematika jako součást kultury, podzim 2021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416C9C-C331-4B3B-985F-C9EB452981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38267" y="6062047"/>
            <a:ext cx="2220049" cy="59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Matematika jako součást kultury, podzim 2021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19723587-2EDF-4DE7-A638-CB219D80BA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38267" y="6062047"/>
            <a:ext cx="2220049" cy="59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Matematika jako součást kultury, podzim 2021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15C5545-1887-4891-9041-0A164B46C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38267" y="6062047"/>
            <a:ext cx="2220049" cy="59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Matematika jako součást kultury, podzim 2021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BE22061C-0672-4AEC-8A4C-0D11DE6CD32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38267" y="6062047"/>
            <a:ext cx="2220049" cy="59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Matematika jako součást kultury, podzim 2021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54677B85-5E2B-482A-93ED-64300A4F325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38267" y="6062047"/>
            <a:ext cx="2220049" cy="59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Matematika jako součást kultury, podzim 2021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674B280-0EBE-452C-88FC-C60D2D2F76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38267" y="6062047"/>
            <a:ext cx="2220049" cy="59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pl-PL"/>
              <a:t>Matematika jako součást kultury, podzim 2021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4" r:id="rId14"/>
    <p:sldLayoutId id="2147483693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emf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CORE004 Matematika jako součást kultury</a:t>
            </a:r>
            <a:br>
              <a:rPr lang="cs-CZ" sz="3600" dirty="0"/>
            </a:br>
            <a:r>
              <a:rPr lang="cs-CZ" sz="2800" dirty="0"/>
              <a:t>Týden 4. Pohyb a změna: infinitesimální počet</a:t>
            </a:r>
            <a:br>
              <a:rPr lang="cs-CZ" sz="2800" dirty="0"/>
            </a:br>
            <a:r>
              <a:rPr lang="cs-CZ" sz="1800" dirty="0"/>
              <a:t>14. října 20</a:t>
            </a:r>
            <a:r>
              <a:rPr lang="en-US" sz="1800" dirty="0"/>
              <a:t>2</a:t>
            </a:r>
            <a:r>
              <a:rPr lang="cs-CZ" sz="1800" dirty="0"/>
              <a:t>1</a:t>
            </a:r>
            <a:br>
              <a:rPr lang="cs-CZ" sz="1800" dirty="0"/>
            </a:br>
            <a:r>
              <a:rPr lang="cs-CZ" sz="3600" dirty="0"/>
              <a:t> </a:t>
            </a:r>
            <a:br>
              <a:rPr lang="cs-CZ" sz="3600" dirty="0"/>
            </a:br>
            <a:r>
              <a:rPr lang="cs-CZ" sz="3600" dirty="0"/>
              <a:t>Jan Slovák</a:t>
            </a:r>
            <a:br>
              <a:rPr lang="cs-CZ" sz="3600" dirty="0"/>
            </a:b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188680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 dirty="0"/>
              <a:t>Matematika jako součást kultury, podzim 2021</a:t>
            </a:r>
            <a:endParaRPr lang="cs-CZ" altLang="cs-CZ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EA3025-6886-4DBE-BE35-DF494B1A83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sz="3200" dirty="0"/>
              <a:t>3. Diskrétní varianty – sumační a diferenční počet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CDA246-D78E-442B-95DF-27F4CEDC6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662372"/>
            <a:ext cx="10753200" cy="396607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V praxi a v numerických metodách vidíme často </a:t>
            </a:r>
            <a:r>
              <a:rPr lang="cs-CZ" b="1" dirty="0"/>
              <a:t>diference</a:t>
            </a:r>
            <a:r>
              <a:rPr lang="cs-CZ" dirty="0"/>
              <a:t> místo derivací a pracujeme tak s diskrétními hodnotami času.</a:t>
            </a:r>
          </a:p>
          <a:p>
            <a:pPr>
              <a:lnSpc>
                <a:spcPct val="100000"/>
              </a:lnSpc>
            </a:pPr>
            <a:r>
              <a:rPr lang="cs-CZ" dirty="0"/>
              <a:t>Analogie derivace a integrálu u posloupností. </a:t>
            </a:r>
          </a:p>
          <a:p>
            <a:pPr>
              <a:lnSpc>
                <a:spcPct val="100000"/>
              </a:lnSpc>
            </a:pPr>
            <a:r>
              <a:rPr lang="cs-CZ" dirty="0"/>
              <a:t>Diferenční rovnice, neboli </a:t>
            </a:r>
            <a:r>
              <a:rPr lang="cs-CZ" dirty="0" err="1"/>
              <a:t>rekurence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571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81B8F8-1A12-4D95-9243-0164853964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Matematika jako součást kultury, podzim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5245DB-D0C0-402C-A7C0-85AE91A4A2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DAA3C5-028A-4ADE-89C4-5E16B54CC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1. Infinitesimální počet: co to znamená?</a:t>
            </a:r>
          </a:p>
        </p:txBody>
      </p:sp>
      <p:sp>
        <p:nvSpPr>
          <p:cNvPr id="5" name="Zástupný obsah 3">
            <a:extLst>
              <a:ext uri="{FF2B5EF4-FFF2-40B4-BE49-F238E27FC236}">
                <a16:creationId xmlns:a16="http://schemas.microsoft.com/office/drawing/2014/main" id="{4D517B78-CC80-4E4A-BFAF-DF093AD84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542" y="1688168"/>
            <a:ext cx="11047458" cy="453983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b="1" dirty="0" err="1"/>
              <a:t>Infinitesimal</a:t>
            </a:r>
            <a:r>
              <a:rPr lang="cs-CZ" b="1" dirty="0"/>
              <a:t>:</a:t>
            </a:r>
            <a:r>
              <a:rPr lang="cs-CZ" dirty="0"/>
              <a:t> z latinského „</a:t>
            </a:r>
            <a:r>
              <a:rPr lang="cs-CZ" dirty="0" err="1"/>
              <a:t>infinitesimus</a:t>
            </a:r>
            <a:r>
              <a:rPr lang="cs-CZ" dirty="0"/>
              <a:t>“ tj. „člen posloupnosti v nekonečnu“, později „nekonečně malé“ číslo, tj. takové, které je nule blíže než jakékoliv reálné číslo.</a:t>
            </a:r>
          </a:p>
          <a:p>
            <a:pPr>
              <a:lnSpc>
                <a:spcPct val="100000"/>
              </a:lnSpc>
            </a:pPr>
            <a:r>
              <a:rPr lang="cs-CZ" b="1" dirty="0" err="1"/>
              <a:t>Calculus</a:t>
            </a:r>
            <a:r>
              <a:rPr lang="cs-CZ" b="1" dirty="0"/>
              <a:t>: </a:t>
            </a:r>
            <a:r>
              <a:rPr lang="cs-CZ" dirty="0"/>
              <a:t>v matematice pro nás dnes znamená „počet“ (ve smyslu „počítání“), původně z latinského </a:t>
            </a:r>
            <a:r>
              <a:rPr lang="cs-CZ" dirty="0" err="1"/>
              <a:t>calculus</a:t>
            </a:r>
            <a:r>
              <a:rPr lang="cs-CZ" dirty="0"/>
              <a:t> = oblázek</a:t>
            </a:r>
            <a:endParaRPr lang="cs-CZ" b="1" dirty="0"/>
          </a:p>
          <a:p>
            <a:pPr lvl="1"/>
            <a:r>
              <a:rPr lang="cs-CZ" dirty="0" err="1"/>
              <a:t>Calculus</a:t>
            </a:r>
            <a:r>
              <a:rPr lang="cs-CZ" dirty="0"/>
              <a:t> je dnes elementární část tzv. matematické analýzy zahrnující </a:t>
            </a:r>
            <a:r>
              <a:rPr lang="cs-CZ" b="1" dirty="0"/>
              <a:t>diferenciální </a:t>
            </a:r>
            <a:r>
              <a:rPr lang="cs-CZ" dirty="0"/>
              <a:t>a </a:t>
            </a:r>
            <a:r>
              <a:rPr lang="cs-CZ" b="1" dirty="0"/>
              <a:t>integrální počet </a:t>
            </a:r>
            <a:r>
              <a:rPr lang="cs-CZ" dirty="0"/>
              <a:t>(v češtině i němčině pod zjednodušeným názvem „matematická analýza“, původně „matematická infinitesimální analýza“)</a:t>
            </a:r>
          </a:p>
          <a:p>
            <a:pPr lvl="1"/>
            <a:r>
              <a:rPr lang="cs-CZ" dirty="0"/>
              <a:t>V medicíně je zachován původní latinský význam slova, označuje různé typy „kamenů“ (žlučníkové, ledvinové, …)</a:t>
            </a:r>
          </a:p>
          <a:p>
            <a:pPr lvl="1"/>
            <a:r>
              <a:rPr lang="cs-CZ" dirty="0"/>
              <a:t>Převzato prý ze starodávného „taxametru“ v Římě, založeného na počítání malých oblázků během jízdy.   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9908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Matematika jako součást kultury, podzim 2021</a:t>
            </a:r>
            <a:endParaRPr lang="cs-CZ" altLang="cs-CZ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EA3025-6886-4DBE-BE35-DF494B1A83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6000" y="234851"/>
            <a:ext cx="10753200" cy="451576"/>
          </a:xfrm>
        </p:spPr>
        <p:txBody>
          <a:bodyPr/>
          <a:lstStyle/>
          <a:p>
            <a:r>
              <a:rPr lang="cs-CZ" sz="3200" dirty="0"/>
              <a:t>2. Jak se s „nekonečně malým“ nakládá?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CDA246-D78E-442B-95DF-27F4CEDC6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07770"/>
            <a:ext cx="10753200" cy="48775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Velmi dávno se objevovaly myšlenky integrálního počtu, lidé potřebovali počítat objemy a plochy geometricky daných objektů.</a:t>
            </a:r>
          </a:p>
          <a:p>
            <a:pPr>
              <a:lnSpc>
                <a:spcPct val="100000"/>
              </a:lnSpc>
            </a:pPr>
            <a:r>
              <a:rPr lang="cs-CZ" dirty="0"/>
              <a:t>V docela pokročilé formě už u starých Řeků</a:t>
            </a:r>
          </a:p>
          <a:p>
            <a:pPr lvl="1"/>
            <a:r>
              <a:rPr lang="cs-CZ" b="1" dirty="0"/>
              <a:t>metoda vyčerpání:</a:t>
            </a:r>
            <a:r>
              <a:rPr lang="cs-CZ" dirty="0"/>
              <a:t> rozvinutá Archimedem, včetně heuristiky práce s „neviditelnými“ částmi, velmi připomíná základy integrálního počtu.</a:t>
            </a:r>
          </a:p>
          <a:p>
            <a:pPr lvl="1"/>
            <a:r>
              <a:rPr lang="cs-CZ" dirty="0"/>
              <a:t>podobně, v přibližně stejné době také v Číně.</a:t>
            </a:r>
          </a:p>
          <a:p>
            <a:pPr lvl="1"/>
            <a:r>
              <a:rPr lang="cs-CZ" dirty="0"/>
              <a:t>ve formalizované podobě tzv. </a:t>
            </a:r>
            <a:r>
              <a:rPr lang="cs-CZ" dirty="0" err="1"/>
              <a:t>Cavalierův</a:t>
            </a:r>
            <a:r>
              <a:rPr lang="cs-CZ" dirty="0"/>
              <a:t> princip (</a:t>
            </a:r>
            <a:r>
              <a:rPr lang="cs-CZ" dirty="0" err="1"/>
              <a:t>Bonaventura</a:t>
            </a:r>
            <a:r>
              <a:rPr lang="cs-CZ" dirty="0"/>
              <a:t> </a:t>
            </a:r>
            <a:r>
              <a:rPr lang="cs-CZ" dirty="0" err="1"/>
              <a:t>Cavalieri</a:t>
            </a:r>
            <a:r>
              <a:rPr lang="cs-CZ" dirty="0"/>
              <a:t>, 1598-1647).  </a:t>
            </a:r>
          </a:p>
          <a:p>
            <a:pPr>
              <a:lnSpc>
                <a:spcPct val="100000"/>
              </a:lnSpc>
            </a:pPr>
            <a:r>
              <a:rPr lang="cs-CZ" dirty="0"/>
              <a:t>Kupodivu, myšlenka vyčíslení „okamžité změny hodnoty“ a souvislost s počítáním objemů nebyla pořádně rozvinuta před Newtonem a Leibnizem.</a:t>
            </a:r>
          </a:p>
          <a:p>
            <a:pPr>
              <a:lnSpc>
                <a:spcPct val="100000"/>
              </a:lnSpc>
            </a:pPr>
            <a:r>
              <a:rPr lang="cs-CZ" dirty="0"/>
              <a:t>Dnes poměrně jednoduché, díky základnímu konceptu </a:t>
            </a:r>
            <a:r>
              <a:rPr lang="cs-CZ" b="1" dirty="0"/>
              <a:t>limity</a:t>
            </a:r>
            <a:r>
              <a:rPr lang="cs-CZ" dirty="0"/>
              <a:t> (jednoduchá formalizace významu „libovolně blízko“).</a:t>
            </a:r>
          </a:p>
          <a:p>
            <a:pPr>
              <a:lnSpc>
                <a:spcPct val="100000"/>
              </a:lnSpc>
            </a:pPr>
            <a:r>
              <a:rPr lang="cs-CZ" dirty="0"/>
              <a:t>Už Pierre de Fermat: „</a:t>
            </a:r>
            <a:r>
              <a:rPr lang="cs-CZ" b="1" dirty="0"/>
              <a:t>rovno až na infinitesimální chybu</a:t>
            </a:r>
            <a:r>
              <a:rPr lang="cs-CZ" dirty="0"/>
              <a:t>“.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7708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Matematika jako součást kultury, podzim 2021</a:t>
            </a:r>
            <a:endParaRPr lang="cs-CZ" altLang="cs-CZ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EA3025-6886-4DBE-BE35-DF494B1A83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sz="3200" dirty="0"/>
              <a:t>Leibniz versus Newton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CDA246-D78E-442B-95DF-27F4CEDC6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5550771"/>
            <a:ext cx="5255406" cy="929229"/>
          </a:xfrm>
        </p:spPr>
        <p:txBody>
          <a:bodyPr/>
          <a:lstStyle/>
          <a:p>
            <a:pPr lvl="1"/>
            <a:r>
              <a:rPr lang="cs-CZ" dirty="0" err="1"/>
              <a:t>Gotfried</a:t>
            </a:r>
            <a:r>
              <a:rPr lang="cs-CZ" dirty="0"/>
              <a:t> Wilhelm </a:t>
            </a:r>
            <a:r>
              <a:rPr lang="cs-CZ" dirty="0" err="1"/>
              <a:t>Leibnitz</a:t>
            </a:r>
            <a:r>
              <a:rPr lang="cs-CZ" dirty="0"/>
              <a:t>, 1646 – 1716, péče formální stránku, </a:t>
            </a:r>
            <a:r>
              <a:rPr lang="cs-CZ" b="1" dirty="0"/>
              <a:t>šikovný zápis     </a:t>
            </a:r>
          </a:p>
          <a:p>
            <a:endParaRPr lang="cs-CZ" dirty="0"/>
          </a:p>
        </p:txBody>
      </p:sp>
      <p:pic>
        <p:nvPicPr>
          <p:cNvPr id="7" name="Obrázek 6" descr="Obsah obrázku osoba&#10;&#10;Popis byl vytvořen automaticky">
            <a:extLst>
              <a:ext uri="{FF2B5EF4-FFF2-40B4-BE49-F238E27FC236}">
                <a16:creationId xmlns:a16="http://schemas.microsoft.com/office/drawing/2014/main" id="{65FCAA8D-DBB6-475B-AC64-8E2FCF2B71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848" y="1139097"/>
            <a:ext cx="3524260" cy="4352465"/>
          </a:xfrm>
          <a:prstGeom prst="rect">
            <a:avLst/>
          </a:prstGeom>
        </p:spPr>
      </p:pic>
      <p:pic>
        <p:nvPicPr>
          <p:cNvPr id="14" name="Obrázek 13" descr="Obsah obrázku text, osoba&#10;&#10;Popis byl vytvořen automaticky">
            <a:extLst>
              <a:ext uri="{FF2B5EF4-FFF2-40B4-BE49-F238E27FC236}">
                <a16:creationId xmlns:a16="http://schemas.microsoft.com/office/drawing/2014/main" id="{353AC030-4C2A-4CB0-8928-499BB1D6F6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4894" y="1139097"/>
            <a:ext cx="3586301" cy="4352465"/>
          </a:xfrm>
          <a:prstGeom prst="rect">
            <a:avLst/>
          </a:prstGeom>
        </p:spPr>
      </p:pic>
      <p:sp>
        <p:nvSpPr>
          <p:cNvPr id="15" name="Zástupný obsah 3">
            <a:extLst>
              <a:ext uri="{FF2B5EF4-FFF2-40B4-BE49-F238E27FC236}">
                <a16:creationId xmlns:a16="http://schemas.microsoft.com/office/drawing/2014/main" id="{AAC621F3-E189-45D1-8DC4-2C2FE5C8C0C5}"/>
              </a:ext>
            </a:extLst>
          </p:cNvPr>
          <p:cNvSpPr txBox="1">
            <a:spLocks/>
          </p:cNvSpPr>
          <p:nvPr/>
        </p:nvSpPr>
        <p:spPr>
          <a:xfrm>
            <a:off x="6522594" y="5550771"/>
            <a:ext cx="5255406" cy="92922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cs-CZ" kern="0" dirty="0" err="1"/>
              <a:t>Isaak</a:t>
            </a:r>
            <a:r>
              <a:rPr lang="cs-CZ" kern="0" dirty="0"/>
              <a:t> Newton, 1642 – 1726, „</a:t>
            </a:r>
            <a:r>
              <a:rPr lang="cs-CZ" kern="0" dirty="0" err="1"/>
              <a:t>Calculus</a:t>
            </a:r>
            <a:r>
              <a:rPr lang="cs-CZ" kern="0" dirty="0"/>
              <a:t>“ jako nástroj  </a:t>
            </a:r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3622649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Matematika jako součást kultury, podzim 2021</a:t>
            </a:r>
            <a:endParaRPr lang="cs-CZ" altLang="cs-CZ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EA3025-6886-4DBE-BE35-DF494B1A83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sz="3200" dirty="0"/>
              <a:t>Leonhard Euler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CDA246-D78E-442B-95DF-27F4CEDC6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89490"/>
            <a:ext cx="6435402" cy="4694060"/>
          </a:xfrm>
        </p:spPr>
        <p:txBody>
          <a:bodyPr/>
          <a:lstStyle/>
          <a:p>
            <a:pPr marL="324000" lvl="1" indent="0">
              <a:buNone/>
            </a:pPr>
            <a:r>
              <a:rPr lang="cs-CZ" dirty="0"/>
              <a:t>1707 – 1783</a:t>
            </a:r>
          </a:p>
          <a:p>
            <a:pPr lvl="1"/>
            <a:endParaRPr lang="cs-CZ" dirty="0"/>
          </a:p>
          <a:p>
            <a:pPr lvl="1"/>
            <a:r>
              <a:rPr lang="cs-CZ" sz="2400" dirty="0"/>
              <a:t>„inženýrská matematika“</a:t>
            </a:r>
          </a:p>
          <a:p>
            <a:pPr lvl="1"/>
            <a:r>
              <a:rPr lang="cs-CZ" sz="2400" dirty="0"/>
              <a:t>naši dnešní absolventi programu Matematika umí jen malinký zlomek toho, co obsáhl Euler</a:t>
            </a:r>
          </a:p>
          <a:p>
            <a:pPr lvl="1"/>
            <a:r>
              <a:rPr lang="cs-CZ" sz="2400" dirty="0"/>
              <a:t>k dokonalosti dotáhl (Newtonovu) práci s nekonečnými řadami a komplexními čísly (řada pro exponenciálu </a:t>
            </a:r>
            <a:r>
              <a:rPr lang="cs-CZ" sz="2400" i="1" dirty="0"/>
              <a:t>e</a:t>
            </a:r>
            <a:r>
              <a:rPr lang="cs-CZ" sz="2400" i="1" baseline="30000" dirty="0"/>
              <a:t>x</a:t>
            </a:r>
            <a:r>
              <a:rPr lang="cs-CZ" sz="2400" dirty="0"/>
              <a:t>)</a:t>
            </a:r>
          </a:p>
          <a:p>
            <a:pPr lvl="1"/>
            <a:r>
              <a:rPr lang="cs-CZ" sz="2400" dirty="0"/>
              <a:t>našel diferenciální rovnice popisující mnoho dějů i jejich řešení</a:t>
            </a:r>
          </a:p>
          <a:p>
            <a:pPr lvl="1"/>
            <a:r>
              <a:rPr lang="cs-CZ" sz="2400" i="1" dirty="0" err="1"/>
              <a:t>e</a:t>
            </a:r>
            <a:r>
              <a:rPr lang="cs-CZ" sz="2400" i="1" baseline="30000" dirty="0" err="1"/>
              <a:t>i</a:t>
            </a:r>
            <a:r>
              <a:rPr lang="el-GR" sz="2400" i="1" baseline="30000" dirty="0"/>
              <a:t>π</a:t>
            </a:r>
            <a:r>
              <a:rPr lang="cs-CZ" sz="2400" i="1" baseline="30000" dirty="0"/>
              <a:t>  </a:t>
            </a:r>
            <a:r>
              <a:rPr lang="cs-CZ" sz="2400" i="1" dirty="0"/>
              <a:t>+ 1 = 0</a:t>
            </a:r>
            <a:r>
              <a:rPr lang="cs-CZ" sz="2400" dirty="0"/>
              <a:t> , rovnice obsahuje 5 nejdůležitějších čísel …</a:t>
            </a:r>
          </a:p>
          <a:p>
            <a:endParaRPr lang="cs-CZ" dirty="0"/>
          </a:p>
        </p:txBody>
      </p:sp>
      <p:pic>
        <p:nvPicPr>
          <p:cNvPr id="8" name="Obrázek 7" descr="Obsah obrázku text, osoba, muž&#10;&#10;Popis byl vytvořen automaticky">
            <a:extLst>
              <a:ext uri="{FF2B5EF4-FFF2-40B4-BE49-F238E27FC236}">
                <a16:creationId xmlns:a16="http://schemas.microsoft.com/office/drawing/2014/main" id="{05391108-3A90-4D63-8729-5481E4B40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4478" y="829575"/>
            <a:ext cx="3956245" cy="4940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73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 dirty="0"/>
              <a:t>Matematika jako součást kultury, podzim 2021</a:t>
            </a:r>
            <a:endParaRPr lang="cs-CZ" altLang="cs-CZ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EA3025-6886-4DBE-BE35-DF494B1A83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sz="3200" dirty="0"/>
              <a:t>Carl Friedrich Gauss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CDA246-D78E-442B-95DF-27F4CEDC6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40728"/>
            <a:ext cx="6436136" cy="4576122"/>
          </a:xfrm>
        </p:spPr>
        <p:txBody>
          <a:bodyPr/>
          <a:lstStyle/>
          <a:p>
            <a:pPr marL="324000" lvl="1" indent="0">
              <a:buNone/>
            </a:pPr>
            <a:r>
              <a:rPr lang="cs-CZ" sz="2400" dirty="0"/>
              <a:t>1777 – 1855</a:t>
            </a:r>
          </a:p>
          <a:p>
            <a:pPr lvl="1"/>
            <a:endParaRPr lang="cs-CZ" sz="2400" dirty="0"/>
          </a:p>
          <a:p>
            <a:pPr lvl="1"/>
            <a:r>
              <a:rPr lang="cs-CZ" sz="2400" dirty="0"/>
              <a:t>dokonalé zvládnutí diferenciálního a integrálního počtu jako nástroje pro řešení problémů  </a:t>
            </a:r>
          </a:p>
          <a:p>
            <a:pPr lvl="1"/>
            <a:r>
              <a:rPr lang="cs-CZ" sz="2400" dirty="0"/>
              <a:t>neskutečné množství „průlomových“ výsledků (např. „základní věta algebry“, odhad rozložení prvočísel), </a:t>
            </a:r>
          </a:p>
          <a:p>
            <a:pPr lvl="1"/>
            <a:r>
              <a:rPr lang="cs-CZ" sz="2400" dirty="0"/>
              <a:t>tzv. „normální“ rozdělení chyb měření (dnes všudypřítomná „Gaussova křivka“) </a:t>
            </a:r>
          </a:p>
          <a:p>
            <a:pPr lvl="1"/>
            <a:r>
              <a:rPr lang="cs-CZ" sz="2400" dirty="0"/>
              <a:t>neeuklidovská geometrie     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0E17559C-E56A-4C7B-BB70-3027F7EC22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2450" y="829576"/>
            <a:ext cx="3882825" cy="4987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40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 dirty="0"/>
              <a:t>Matematika jako součást kultury, podzim 2021</a:t>
            </a:r>
            <a:endParaRPr lang="cs-CZ" altLang="cs-CZ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EA3025-6886-4DBE-BE35-DF494B1A83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sz="3200" dirty="0"/>
              <a:t>3. Infinitesimální počet dnes – limity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CDA246-D78E-442B-95DF-27F4CEDC6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662372"/>
            <a:ext cx="10753200" cy="396607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binomická věta pro racionální mocniny vedla k potřebě práce s „nekonečnými polynomy“ (Newton, psal o „mé metodě nekonečných řad“, formálně nedokonalou „interpolací“ k formuli dospěl dříve např. Wallis)</a:t>
            </a:r>
          </a:p>
          <a:p>
            <a:pPr>
              <a:lnSpc>
                <a:spcPct val="100000"/>
              </a:lnSpc>
            </a:pPr>
            <a:r>
              <a:rPr lang="cs-CZ" b="1" dirty="0"/>
              <a:t>limity funkcí </a:t>
            </a:r>
            <a:r>
              <a:rPr lang="cs-CZ" dirty="0"/>
              <a:t>v „hromadných bodech“ definičního oboru, posloupnosti jsou speciální případ</a:t>
            </a:r>
          </a:p>
          <a:p>
            <a:pPr>
              <a:lnSpc>
                <a:spcPct val="100000"/>
              </a:lnSpc>
            </a:pPr>
            <a:r>
              <a:rPr lang="cs-CZ" dirty="0"/>
              <a:t>jednoduchá pravidla pro počítání s limitami</a:t>
            </a:r>
          </a:p>
          <a:p>
            <a:pPr>
              <a:lnSpc>
                <a:spcPct val="100000"/>
              </a:lnSpc>
            </a:pPr>
            <a:r>
              <a:rPr lang="cs-CZ" dirty="0"/>
              <a:t>geometrická řada a konvergence </a:t>
            </a:r>
            <a:r>
              <a:rPr lang="cs-CZ" b="1" dirty="0"/>
              <a:t>mocninných řad </a:t>
            </a:r>
          </a:p>
          <a:p>
            <a:pPr>
              <a:lnSpc>
                <a:spcPct val="100000"/>
              </a:lnSpc>
            </a:pPr>
            <a:r>
              <a:rPr lang="cs-CZ" b="1" dirty="0"/>
              <a:t>spojitost</a:t>
            </a:r>
          </a:p>
        </p:txBody>
      </p:sp>
    </p:spTree>
    <p:extLst>
      <p:ext uri="{BB962C8B-B14F-4D97-AF65-F5344CB8AC3E}">
        <p14:creationId xmlns:p14="http://schemas.microsoft.com/office/powerpoint/2010/main" val="2414835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 dirty="0"/>
              <a:t>Matematika jako součást kultury, podzim 2021</a:t>
            </a:r>
            <a:endParaRPr lang="cs-CZ" altLang="cs-CZ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EA3025-6886-4DBE-BE35-DF494B1A83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sz="3200" dirty="0"/>
              <a:t>3. Infinitesimální počet dnes – diferenciál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CDA246-D78E-442B-95DF-27F4CEDC6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662372"/>
            <a:ext cx="10753200" cy="396607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Přírůstek hodnot nahradíme nejlepší možnou </a:t>
            </a:r>
            <a:r>
              <a:rPr lang="cs-CZ" b="1" dirty="0"/>
              <a:t>lineární aproximací</a:t>
            </a:r>
            <a:r>
              <a:rPr lang="cs-CZ" dirty="0"/>
              <a:t>, mluvíme o </a:t>
            </a:r>
            <a:r>
              <a:rPr lang="cs-CZ" b="1" dirty="0"/>
              <a:t>derivaci </a:t>
            </a:r>
          </a:p>
          <a:p>
            <a:pPr>
              <a:lnSpc>
                <a:spcPct val="100000"/>
              </a:lnSpc>
            </a:pPr>
            <a:r>
              <a:rPr lang="cs-CZ" dirty="0"/>
              <a:t>Když je chyba „nekonečně malé číslo řádu aspoň 2“, mluvíme o </a:t>
            </a:r>
            <a:r>
              <a:rPr lang="cs-CZ" b="1" dirty="0"/>
              <a:t>diferenciálu</a:t>
            </a:r>
          </a:p>
          <a:p>
            <a:pPr>
              <a:lnSpc>
                <a:spcPct val="100000"/>
              </a:lnSpc>
            </a:pPr>
            <a:r>
              <a:rPr lang="cs-CZ" dirty="0"/>
              <a:t>Když takto lze postupovat kvadratickými, kubickými atd. aproximacemi, dostaneme mocninnou řadu. Pokud konverguje k původní funkci, mluvíme o </a:t>
            </a:r>
            <a:r>
              <a:rPr lang="cs-CZ" b="1" dirty="0"/>
              <a:t>analytických funkcích</a:t>
            </a:r>
          </a:p>
          <a:p>
            <a:pPr>
              <a:lnSpc>
                <a:spcPct val="100000"/>
              </a:lnSpc>
            </a:pPr>
            <a:r>
              <a:rPr lang="cs-CZ" dirty="0"/>
              <a:t>Hladké funkce, zobecněné funkce …</a:t>
            </a:r>
          </a:p>
        </p:txBody>
      </p:sp>
    </p:spTree>
    <p:extLst>
      <p:ext uri="{BB962C8B-B14F-4D97-AF65-F5344CB8AC3E}">
        <p14:creationId xmlns:p14="http://schemas.microsoft.com/office/powerpoint/2010/main" val="2479799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 dirty="0"/>
              <a:t>Matematika jako součást kultury, podzim 2021</a:t>
            </a:r>
            <a:endParaRPr lang="cs-CZ" altLang="cs-CZ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EA3025-6886-4DBE-BE35-DF494B1A83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sz="3200" dirty="0"/>
              <a:t>3. Infinitesimální počet dnes – diferenciální rovnice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CDA246-D78E-442B-95DF-27F4CEDC6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662372"/>
            <a:ext cx="10753200" cy="396607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Hledání Newtonova integrálu je nejjednodušší případ </a:t>
            </a:r>
            <a:r>
              <a:rPr lang="cs-CZ" dirty="0" err="1"/>
              <a:t>differenciální</a:t>
            </a:r>
            <a:r>
              <a:rPr lang="cs-CZ" dirty="0"/>
              <a:t> rovnice: </a:t>
            </a:r>
            <a:r>
              <a:rPr lang="cs-CZ" i="1" dirty="0"/>
              <a:t>y</a:t>
            </a:r>
            <a:r>
              <a:rPr lang="en-US" i="1" dirty="0"/>
              <a:t>’ = f(t</a:t>
            </a:r>
            <a:r>
              <a:rPr lang="en-US" dirty="0"/>
              <a:t>), </a:t>
            </a:r>
            <a:r>
              <a:rPr lang="cs-CZ" dirty="0"/>
              <a:t>hledáme </a:t>
            </a:r>
            <a:r>
              <a:rPr lang="cs-CZ" i="1" dirty="0"/>
              <a:t>y(t)</a:t>
            </a:r>
            <a:r>
              <a:rPr lang="cs-CZ" dirty="0"/>
              <a:t>,</a:t>
            </a:r>
            <a:r>
              <a:rPr lang="cs-CZ" i="1" dirty="0"/>
              <a:t> </a:t>
            </a:r>
            <a:r>
              <a:rPr lang="cs-CZ" dirty="0"/>
              <a:t>které rovnost splňuje. </a:t>
            </a:r>
          </a:p>
          <a:p>
            <a:pPr>
              <a:lnSpc>
                <a:spcPct val="100000"/>
              </a:lnSpc>
            </a:pPr>
            <a:r>
              <a:rPr lang="cs-CZ" dirty="0"/>
              <a:t>Obecně, „obyčejné diferenciální rovnice“ jsou infinitesimální vztahy mezi proměnnými zadávající křivky v prostoru (v zásadě jsme zpět v analytické geometrii, ale máme teď k dispozici silné nástroje)</a:t>
            </a:r>
          </a:p>
          <a:p>
            <a:pPr>
              <a:lnSpc>
                <a:spcPct val="100000"/>
              </a:lnSpc>
            </a:pPr>
            <a:r>
              <a:rPr lang="cs-CZ" dirty="0"/>
              <a:t>Ještě obecněji: závislost na více proměnných než jen na času, vede k „parciálním diferenciálním rovnicím“.</a:t>
            </a:r>
          </a:p>
          <a:p>
            <a:pPr>
              <a:lnSpc>
                <a:spcPct val="100000"/>
              </a:lnSpc>
            </a:pPr>
            <a:r>
              <a:rPr lang="cs-CZ" dirty="0"/>
              <a:t>V analytických případech  přímočaře přechází v kombinatorické (zpravidla neřešitelné) problémy.</a:t>
            </a:r>
          </a:p>
        </p:txBody>
      </p:sp>
    </p:spTree>
    <p:extLst>
      <p:ext uri="{BB962C8B-B14F-4D97-AF65-F5344CB8AC3E}">
        <p14:creationId xmlns:p14="http://schemas.microsoft.com/office/powerpoint/2010/main" val="305202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SCI-HR-CZ.potx" id="{D0649A33-B6CA-4105-9438-C54C3517DA68}" vid="{A4D183C9-CC4D-47B8-9683-9AA6249CE19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8058EBC04C5494297F071FAAA362FA8" ma:contentTypeVersion="12" ma:contentTypeDescription="Vytvoří nový dokument" ma:contentTypeScope="" ma:versionID="f849d183c16bf827a713bfb98d973fcd">
  <xsd:schema xmlns:xsd="http://www.w3.org/2001/XMLSchema" xmlns:xs="http://www.w3.org/2001/XMLSchema" xmlns:p="http://schemas.microsoft.com/office/2006/metadata/properties" xmlns:ns2="b0fbe9a5-8643-4295-bd17-2d686a448b22" xmlns:ns3="291c7a7e-e635-4e18-aaae-071bbe419dbc" targetNamespace="http://schemas.microsoft.com/office/2006/metadata/properties" ma:root="true" ma:fieldsID="a8e615219e9cbc63714a06b0002bf92c" ns2:_="" ns3:_="">
    <xsd:import namespace="b0fbe9a5-8643-4295-bd17-2d686a448b22"/>
    <xsd:import namespace="291c7a7e-e635-4e18-aaae-071bbe419db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fbe9a5-8643-4295-bd17-2d686a448b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1c7a7e-e635-4e18-aaae-071bbe419db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165E769-D43C-43DC-91B7-21865FF7F232}">
  <ds:schemaRefs>
    <ds:schemaRef ds:uri="291c7a7e-e635-4e18-aaae-071bbe419dbc"/>
    <ds:schemaRef ds:uri="b0fbe9a5-8643-4295-bd17-2d686a448b2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4BE5469-61B0-4D5F-A3D4-E5844B123C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31CD82-B82F-4214-912B-2FB5DB30B962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0fbe9a5-8643-4295-bd17-2d686a448b22"/>
    <ds:schemaRef ds:uri="http://purl.org/dc/elements/1.1/"/>
    <ds:schemaRef ds:uri="291c7a7e-e635-4e18-aaae-071bbe419dbc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Prezentace-SCI-HR-CZ</Template>
  <TotalTime>30798</TotalTime>
  <Words>801</Words>
  <Application>Microsoft Office PowerPoint</Application>
  <PresentationFormat>Širokoúhlá obrazovka</PresentationFormat>
  <Paragraphs>81</Paragraphs>
  <Slides>10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CORE004 Matematika jako součást kultury Týden 4. Pohyb a změna: infinitesimální počet 14. října 2021   Jan Slovák </vt:lpstr>
      <vt:lpstr>1. Infinitesimální počet: co to znamená?</vt:lpstr>
      <vt:lpstr>2. Jak se s „nekonečně malým“ nakládá?</vt:lpstr>
      <vt:lpstr>Leibniz versus Newton</vt:lpstr>
      <vt:lpstr>Leonhard Euler</vt:lpstr>
      <vt:lpstr>Carl Friedrich Gauss</vt:lpstr>
      <vt:lpstr>3. Infinitesimální počet dnes – limity </vt:lpstr>
      <vt:lpstr>3. Infinitesimální počet dnes – diferenciál </vt:lpstr>
      <vt:lpstr>3. Infinitesimální počet dnes – diferenciální rovnice </vt:lpstr>
      <vt:lpstr>3. Diskrétní varianty – sumační a diferenční počet </vt:lpstr>
    </vt:vector>
  </TitlesOfParts>
  <Company>PriF MU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Personální strategie na Přírodovědecké fakultě MU</dc:title>
  <dc:creator>Barbora Wahlová</dc:creator>
  <cp:lastModifiedBy>Jan Slovak</cp:lastModifiedBy>
  <cp:revision>575</cp:revision>
  <cp:lastPrinted>2020-09-14T10:04:45Z</cp:lastPrinted>
  <dcterms:created xsi:type="dcterms:W3CDTF">2019-10-17T11:15:04Z</dcterms:created>
  <dcterms:modified xsi:type="dcterms:W3CDTF">2021-10-14T07:09:02Z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0x010100D8058EBC04C5494297F071FAAA362FA8</vt:lpwstr>
  </property>
</Properties>
</file>