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595" r:id="rId2"/>
    <p:sldId id="532" r:id="rId3"/>
    <p:sldId id="533" r:id="rId4"/>
    <p:sldId id="590" r:id="rId5"/>
    <p:sldId id="534" r:id="rId6"/>
    <p:sldId id="536" r:id="rId7"/>
    <p:sldId id="537" r:id="rId8"/>
    <p:sldId id="538" r:id="rId9"/>
    <p:sldId id="539" r:id="rId10"/>
    <p:sldId id="591" r:id="rId11"/>
    <p:sldId id="540" r:id="rId12"/>
    <p:sldId id="596" r:id="rId13"/>
    <p:sldId id="597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50" r:id="rId23"/>
    <p:sldId id="551" r:id="rId24"/>
    <p:sldId id="552" r:id="rId25"/>
    <p:sldId id="553" r:id="rId26"/>
    <p:sldId id="554" r:id="rId27"/>
    <p:sldId id="555" r:id="rId28"/>
    <p:sldId id="598" r:id="rId29"/>
    <p:sldId id="600" r:id="rId30"/>
    <p:sldId id="601" r:id="rId31"/>
    <p:sldId id="614" r:id="rId32"/>
    <p:sldId id="567" r:id="rId33"/>
    <p:sldId id="568" r:id="rId34"/>
    <p:sldId id="569" r:id="rId35"/>
    <p:sldId id="570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1" r:id="rId47"/>
    <p:sldId id="582" r:id="rId48"/>
    <p:sldId id="602" r:id="rId49"/>
    <p:sldId id="603" r:id="rId50"/>
    <p:sldId id="604" r:id="rId51"/>
    <p:sldId id="605" r:id="rId52"/>
    <p:sldId id="606" r:id="rId53"/>
    <p:sldId id="607" r:id="rId54"/>
    <p:sldId id="608" r:id="rId55"/>
    <p:sldId id="609" r:id="rId56"/>
    <p:sldId id="610" r:id="rId57"/>
    <p:sldId id="611" r:id="rId58"/>
    <p:sldId id="583" r:id="rId59"/>
    <p:sldId id="584" r:id="rId60"/>
    <p:sldId id="585" r:id="rId61"/>
    <p:sldId id="592" r:id="rId62"/>
    <p:sldId id="586" r:id="rId63"/>
    <p:sldId id="587" r:id="rId64"/>
    <p:sldId id="588" r:id="rId65"/>
    <p:sldId id="589" r:id="rId6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538" autoAdjust="0"/>
    <p:restoredTop sz="95307" autoAdjust="0"/>
  </p:normalViewPr>
  <p:slideViewPr>
    <p:cSldViewPr>
      <p:cViewPr>
        <p:scale>
          <a:sx n="100" d="100"/>
          <a:sy n="100" d="100"/>
        </p:scale>
        <p:origin x="1740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8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02.12.2021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02.12.2021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62169-EF4A-4468-BBAE-30202F236447}" type="slidenum">
              <a:rPr lang="cs-CZ" smtClean="0">
                <a:latin typeface="Times New Roman" charset="0"/>
              </a:rPr>
              <a:pPr/>
              <a:t>10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8FD327-F372-47BF-A31A-378FFABDAE1E}" type="slidenum">
              <a:rPr lang="cs-CZ" smtClean="0">
                <a:latin typeface="Times New Roman" charset="0"/>
              </a:rPr>
              <a:pPr/>
              <a:t>11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64423F-C191-45CB-ADD3-B76589D73CD0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AB32D3-1F9D-49BA-8807-16A4F8522A1B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422B-A3E3-499A-B0FC-527E5AF8A853}" type="slidenum">
              <a:rPr lang="cs-CZ" smtClean="0">
                <a:latin typeface="Times New Roman" charset="0"/>
              </a:rPr>
              <a:pPr/>
              <a:t>14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4B6E59-162A-419C-922B-7A2E63AFB24D}" type="slidenum">
              <a:rPr lang="cs-CZ" smtClean="0">
                <a:latin typeface="Times New Roman" charset="0"/>
              </a:rPr>
              <a:pPr/>
              <a:t>15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44E32F-E7A6-418F-B266-3B9248127641}" type="slidenum">
              <a:rPr lang="cs-CZ" smtClean="0">
                <a:latin typeface="Times New Roman" charset="0"/>
              </a:rPr>
              <a:pPr/>
              <a:t>16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DBCB6E-2353-424E-9626-59D14000DBB8}" type="slidenum">
              <a:rPr lang="cs-CZ" smtClean="0">
                <a:latin typeface="Times New Roman" charset="0"/>
              </a:rPr>
              <a:pPr/>
              <a:t>17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B0569-CBCD-495B-8BC4-1134C5C654D5}" type="slidenum">
              <a:rPr lang="cs-CZ" smtClean="0">
                <a:latin typeface="Times New Roman" charset="0"/>
              </a:rPr>
              <a:pPr/>
              <a:t>18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8EB2F2-D2C4-4B56-910C-30EE7ED17DD6}" type="slidenum">
              <a:rPr lang="cs-CZ" smtClean="0">
                <a:latin typeface="Times New Roman" charset="0"/>
              </a:rPr>
              <a:pPr/>
              <a:t>19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BD922-5BF9-4F95-A01C-31E7153C6B56}" type="slidenum">
              <a:rPr lang="cs-CZ" smtClean="0">
                <a:latin typeface="Times New Roman" charset="0"/>
              </a:rPr>
              <a:pPr/>
              <a:t>2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D284C7-14A6-4AFA-A047-60E2F352A14E}" type="slidenum">
              <a:rPr lang="cs-CZ" smtClean="0">
                <a:latin typeface="Times New Roman" charset="0"/>
              </a:rPr>
              <a:pPr/>
              <a:t>20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4CC0DA-064D-4A79-BEC5-0305AB4A3037}" type="slidenum">
              <a:rPr lang="cs-CZ" smtClean="0">
                <a:latin typeface="Times New Roman" charset="0"/>
              </a:rPr>
              <a:pPr/>
              <a:t>21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A9EB22-7DC3-43E9-8FBF-874DBE958AE1}" type="slidenum">
              <a:rPr lang="cs-CZ" smtClean="0">
                <a:latin typeface="Times New Roman" charset="0"/>
              </a:rPr>
              <a:pPr/>
              <a:t>22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892A0-FC65-47F1-99C8-EBD5B7B0DBA6}" type="slidenum">
              <a:rPr lang="cs-CZ" smtClean="0">
                <a:latin typeface="Times New Roman" charset="0"/>
              </a:rPr>
              <a:pPr/>
              <a:t>23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1D429-1B8F-4524-A07F-3F80D42B28FA}" type="slidenum">
              <a:rPr lang="cs-CZ" smtClean="0">
                <a:latin typeface="Times New Roman" charset="0"/>
              </a:rPr>
              <a:pPr/>
              <a:t>24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569A5-F0B6-4A35-862A-063005CCA1DD}" type="slidenum">
              <a:rPr lang="cs-CZ" smtClean="0">
                <a:latin typeface="Times New Roman" charset="0"/>
              </a:rPr>
              <a:pPr/>
              <a:t>25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FC071-463E-4D6B-8A43-E9544D6630A7}" type="slidenum">
              <a:rPr lang="cs-CZ" smtClean="0">
                <a:latin typeface="Times New Roman" charset="0"/>
              </a:rPr>
              <a:pPr/>
              <a:t>26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2118C5-59FB-4A76-A6AB-CD6E353C8223}" type="slidenum">
              <a:rPr lang="cs-CZ" smtClean="0">
                <a:latin typeface="Times New Roman" charset="0"/>
              </a:rPr>
              <a:pPr/>
              <a:t>27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49D945-670A-4CE1-894B-E2C10CE7972A}" type="slidenum">
              <a:rPr lang="cs-CZ" smtClean="0">
                <a:latin typeface="Times New Roman" charset="0"/>
              </a:rPr>
              <a:pPr/>
              <a:t>28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6BED07-EACA-4984-938F-60720111170F}" type="slidenum">
              <a:rPr lang="cs-CZ" smtClean="0">
                <a:latin typeface="Times New Roman" charset="0"/>
              </a:rPr>
              <a:pPr/>
              <a:t>29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E22B26-B218-40C9-A13F-24107362C349}" type="slidenum">
              <a:rPr lang="cs-CZ" smtClean="0">
                <a:latin typeface="Times New Roman" charset="0"/>
              </a:rPr>
              <a:pPr/>
              <a:t>3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6BED07-EACA-4984-938F-60720111170F}" type="slidenum">
              <a:rPr lang="cs-CZ" smtClean="0">
                <a:latin typeface="Times New Roman" charset="0"/>
              </a:rPr>
              <a:pPr/>
              <a:t>30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DA2CCD-6713-4748-AF6A-A7BAEBB4352F}" type="slidenum">
              <a:rPr lang="cs-CZ" smtClean="0">
                <a:latin typeface="Times New Roman" charset="0"/>
              </a:rPr>
              <a:pPr/>
              <a:t>31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BDF022-A368-4D79-8ED6-C073F13BAD16}" type="slidenum">
              <a:rPr lang="cs-CZ" smtClean="0">
                <a:latin typeface="Times New Roman" charset="0"/>
              </a:rPr>
              <a:pPr/>
              <a:t>32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05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6EDACC-FA3F-4AA0-B918-B5F95B1115D8}" type="slidenum">
              <a:rPr lang="cs-CZ" smtClean="0">
                <a:latin typeface="Times New Roman" charset="0"/>
              </a:rPr>
              <a:pPr/>
              <a:t>33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B85042-2606-47D7-99CF-EFEEBA089ECF}" type="slidenum">
              <a:rPr lang="cs-CZ" smtClean="0">
                <a:latin typeface="Times New Roman" charset="0"/>
              </a:rPr>
              <a:pPr/>
              <a:t>34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0C5D95-5A46-4B8A-BF62-223B7925F302}" type="slidenum">
              <a:rPr lang="cs-CZ" smtClean="0">
                <a:latin typeface="Times New Roman" charset="0"/>
              </a:rPr>
              <a:pPr/>
              <a:t>35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B95BA-6412-4437-86E4-1C94E1F0A3F5}" type="slidenum">
              <a:rPr lang="cs-CZ" smtClean="0">
                <a:latin typeface="Times New Roman" charset="0"/>
              </a:rPr>
              <a:pPr/>
              <a:t>36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46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ADF656-0A56-40D5-895F-15B72B3C72CE}" type="slidenum">
              <a:rPr lang="cs-CZ" smtClean="0">
                <a:latin typeface="Times New Roman" charset="0"/>
              </a:rPr>
              <a:pPr/>
              <a:t>37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A7ECB-6E41-47D7-A649-E5C6F7C7A1C7}" type="slidenum">
              <a:rPr lang="cs-CZ" smtClean="0">
                <a:latin typeface="Times New Roman" charset="0"/>
              </a:rPr>
              <a:pPr/>
              <a:t>38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67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C43C59-CEAD-4B2C-803C-64ED72C0EDD4}" type="slidenum">
              <a:rPr lang="cs-CZ" smtClean="0">
                <a:latin typeface="Times New Roman" charset="0"/>
              </a:rPr>
              <a:pPr/>
              <a:t>39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6BBE70-D20D-48E3-A53A-8ABF50E78EDF}" type="slidenum">
              <a:rPr lang="cs-CZ" smtClean="0">
                <a:latin typeface="Times New Roman" charset="0"/>
              </a:rPr>
              <a:pPr/>
              <a:t>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F91EA7-DB41-4E65-91CA-6D1C0CB4726B}" type="slidenum">
              <a:rPr lang="cs-CZ" smtClean="0">
                <a:latin typeface="Times New Roman" charset="0"/>
              </a:rPr>
              <a:pPr/>
              <a:t>40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2554C7-2214-46F8-A2DB-C35367DD21A8}" type="slidenum">
              <a:rPr lang="cs-CZ" smtClean="0">
                <a:latin typeface="Times New Roman" charset="0"/>
              </a:rPr>
              <a:pPr/>
              <a:t>41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98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6E4BF4-AD29-4478-BFCB-111A6BB71F05}" type="slidenum">
              <a:rPr lang="cs-CZ" smtClean="0">
                <a:latin typeface="Times New Roman" charset="0"/>
              </a:rPr>
              <a:pPr/>
              <a:t>42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438610-BD5C-4C79-8D18-0F812B9E08CE}" type="slidenum">
              <a:rPr lang="cs-CZ" smtClean="0">
                <a:latin typeface="Times New Roman" charset="0"/>
              </a:rPr>
              <a:pPr/>
              <a:t>43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F953A0-D7FF-4E44-A2EA-AD7B664B9253}" type="slidenum">
              <a:rPr lang="cs-CZ" smtClean="0">
                <a:latin typeface="Times New Roman" charset="0"/>
              </a:rPr>
              <a:pPr/>
              <a:t>44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83018F-F83F-4208-B675-8C5A28640BE9}" type="slidenum">
              <a:rPr lang="cs-CZ" smtClean="0">
                <a:latin typeface="Times New Roman" charset="0"/>
              </a:rPr>
              <a:pPr/>
              <a:t>45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39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9B14D-4500-4AE0-BC6A-B7683A076C0B}" type="slidenum">
              <a:rPr lang="cs-CZ" smtClean="0">
                <a:latin typeface="Times New Roman" charset="0"/>
              </a:rPr>
              <a:pPr/>
              <a:t>46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49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B3ADED-D5AA-4115-80F3-0AB7520ABC02}" type="slidenum">
              <a:rPr lang="cs-CZ" smtClean="0">
                <a:latin typeface="Times New Roman" charset="0"/>
              </a:rPr>
              <a:pPr/>
              <a:t>47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892A0-FC65-47F1-99C8-EBD5B7B0DBA6}" type="slidenum">
              <a:rPr lang="cs-CZ" smtClean="0">
                <a:latin typeface="Times New Roman" charset="0"/>
              </a:rPr>
              <a:pPr/>
              <a:t>48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E8D578-5C39-48E1-AD19-922F8A921937}" type="slidenum">
              <a:rPr lang="cs-CZ" smtClean="0">
                <a:latin typeface="Times New Roman" charset="0"/>
              </a:rPr>
              <a:pPr/>
              <a:t>49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3243CB-C537-4885-AE98-22D91B7E09BB}" type="slidenum">
              <a:rPr lang="cs-CZ" smtClean="0">
                <a:latin typeface="Times New Roman" charset="0"/>
              </a:rPr>
              <a:pPr/>
              <a:t>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3EF531-A3E4-49D8-8B22-04BC879B90F6}" type="slidenum">
              <a:rPr lang="cs-CZ" smtClean="0">
                <a:latin typeface="Times New Roman" charset="0"/>
              </a:rPr>
              <a:pPr/>
              <a:t>50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BF0CC0-94F7-45AD-A5B3-3B0239869861}" type="slidenum">
              <a:rPr lang="cs-CZ" smtClean="0">
                <a:latin typeface="Times New Roman" charset="0"/>
              </a:rPr>
              <a:pPr/>
              <a:t>51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8FAC74-6969-4DCA-A333-8A5ECE593673}" type="slidenum">
              <a:rPr lang="cs-CZ" smtClean="0">
                <a:latin typeface="Times New Roman" charset="0"/>
              </a:rPr>
              <a:pPr/>
              <a:t>52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D816F1-45FA-494A-80E0-77936C6E7233}" type="slidenum">
              <a:rPr lang="cs-CZ" smtClean="0">
                <a:latin typeface="Times New Roman" charset="0"/>
              </a:rPr>
              <a:pPr/>
              <a:t>53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B42BD8-329C-4AC9-952A-4C92164C13A0}" type="slidenum">
              <a:rPr lang="cs-CZ" smtClean="0">
                <a:latin typeface="Times New Roman" charset="0"/>
              </a:rPr>
              <a:pPr/>
              <a:t>54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E67FB4-C3FF-4B02-AA1D-3EDAC4ABBA87}" type="slidenum">
              <a:rPr lang="cs-CZ" smtClean="0">
                <a:latin typeface="Times New Roman" charset="0"/>
              </a:rPr>
              <a:pPr/>
              <a:t>55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4918BE-7007-4EA8-93BF-1B3E4CF5A2EE}" type="slidenum">
              <a:rPr lang="cs-CZ" smtClean="0">
                <a:latin typeface="Times New Roman" charset="0"/>
              </a:rPr>
              <a:pPr/>
              <a:t>56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A699C7-58F0-4C4C-A036-0CCE7D2938A1}" type="slidenum">
              <a:rPr lang="cs-CZ" smtClean="0">
                <a:latin typeface="Times New Roman" charset="0"/>
              </a:rPr>
              <a:pPr/>
              <a:t>57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59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EEA9AE-EB83-40D4-8B95-5BCC4810F946}" type="slidenum">
              <a:rPr lang="cs-CZ" smtClean="0">
                <a:latin typeface="Times New Roman" charset="0"/>
              </a:rPr>
              <a:pPr/>
              <a:t>58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69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5B8AD6-6E07-45D2-A051-CD8AFBEDB2B3}" type="slidenum">
              <a:rPr lang="cs-CZ" smtClean="0">
                <a:latin typeface="Times New Roman" charset="0"/>
              </a:rPr>
              <a:pPr/>
              <a:t>59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D3A45F-B302-4435-A9C6-9B4F874891BB}" type="slidenum">
              <a:rPr lang="cs-CZ" smtClean="0">
                <a:latin typeface="Times New Roman" charset="0"/>
              </a:rPr>
              <a:pPr/>
              <a:t>6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80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94828-EB89-4557-9640-130D359E6521}" type="slidenum">
              <a:rPr lang="cs-CZ" smtClean="0">
                <a:latin typeface="Times New Roman" charset="0"/>
              </a:rPr>
              <a:pPr/>
              <a:t>60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BF56C-9751-496F-B54A-851D7011F86A}" type="slidenum">
              <a:rPr lang="cs-CZ" smtClean="0">
                <a:latin typeface="Times New Roman" charset="0"/>
              </a:rPr>
              <a:pPr/>
              <a:t>61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90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1666D4-3B2C-45C1-85F3-6C276118BF3B}" type="slidenum">
              <a:rPr lang="cs-CZ" smtClean="0">
                <a:latin typeface="Times New Roman" charset="0"/>
              </a:rPr>
              <a:pPr/>
              <a:t>62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00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F038CD-F104-47C2-8084-118A321196EB}" type="slidenum">
              <a:rPr lang="cs-CZ" smtClean="0">
                <a:latin typeface="Times New Roman" charset="0"/>
              </a:rPr>
              <a:pPr/>
              <a:t>63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10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07C05-B842-472C-8DFA-944248FFCD47}" type="slidenum">
              <a:rPr lang="cs-CZ" smtClean="0">
                <a:latin typeface="Times New Roman" charset="0"/>
              </a:rPr>
              <a:pPr/>
              <a:t>64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BF56C-9751-496F-B54A-851D7011F86A}" type="slidenum">
              <a:rPr lang="cs-CZ" smtClean="0">
                <a:latin typeface="Times New Roman" charset="0"/>
              </a:rPr>
              <a:pPr/>
              <a:t>65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BB7775-D426-498C-9A5D-C9EA0F16F88B}" type="slidenum">
              <a:rPr lang="cs-CZ" smtClean="0">
                <a:latin typeface="Times New Roman" charset="0"/>
              </a:rPr>
              <a:pPr/>
              <a:t>7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E1C0EC-B86B-48F3-AF57-8F098E17976E}" type="slidenum">
              <a:rPr lang="cs-CZ" smtClean="0">
                <a:latin typeface="Times New Roman" charset="0"/>
              </a:rPr>
              <a:pPr/>
              <a:t>8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62169-EF4A-4468-BBAE-30202F236447}" type="slidenum">
              <a:rPr lang="cs-CZ" smtClean="0">
                <a:latin typeface="Times New Roman" charset="0"/>
              </a:rPr>
              <a:pPr/>
              <a:t>9</a:t>
            </a:fld>
            <a:endParaRPr lang="cs-CZ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12 – BIOMARKERS</a:t>
            </a:r>
          </a:p>
          <a:p>
            <a:pPr algn="ctr" eaLnBrk="0" hangingPunct="0"/>
            <a:r>
              <a:rPr lang="en-GB" sz="3600" b="1" dirty="0">
                <a:solidFill>
                  <a:srgbClr val="FF3300"/>
                </a:solidFill>
              </a:rPr>
              <a:t>of EFFECTS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672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>
                <a:solidFill>
                  <a:schemeClr val="tx2"/>
                </a:solidFill>
              </a:rPr>
              <a:t>2) </a:t>
            </a:r>
            <a:r>
              <a:rPr lang="cs-CZ" sz="2000" b="1" dirty="0" err="1">
                <a:solidFill>
                  <a:schemeClr val="tx2"/>
                </a:solidFill>
              </a:rPr>
              <a:t>immunohistochemistry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&amp; </a:t>
            </a:r>
            <a:r>
              <a:rPr lang="en-US" sz="2000" b="1" dirty="0" err="1">
                <a:solidFill>
                  <a:schemeClr val="tx2"/>
                </a:solidFill>
              </a:rPr>
              <a:t>microscop</a:t>
            </a:r>
            <a:r>
              <a:rPr lang="cs-CZ" sz="2000" b="1" dirty="0">
                <a:solidFill>
                  <a:schemeClr val="tx2"/>
                </a:solidFill>
              </a:rPr>
              <a:t>y</a:t>
            </a:r>
          </a:p>
          <a:p>
            <a:pPr marL="533400" indent="-533400" eaLnBrk="1" hangingPunct="1">
              <a:buFontTx/>
              <a:buNone/>
            </a:pPr>
            <a:r>
              <a:rPr lang="en-US" sz="2000" dirty="0"/>
              <a:t>	</a:t>
            </a:r>
            <a:r>
              <a:rPr lang="cs-CZ" sz="2000" b="1" dirty="0" err="1">
                <a:solidFill>
                  <a:srgbClr val="00B050"/>
                </a:solidFill>
              </a:rPr>
              <a:t>anti</a:t>
            </a:r>
            <a:r>
              <a:rPr lang="cs-CZ" sz="2000" b="1" dirty="0">
                <a:solidFill>
                  <a:srgbClr val="00B050"/>
                </a:solidFill>
              </a:rPr>
              <a:t>-</a:t>
            </a:r>
            <a:r>
              <a:rPr lang="cs-CZ" sz="2000" b="1" dirty="0" err="1">
                <a:solidFill>
                  <a:srgbClr val="00B050"/>
                </a:solidFill>
              </a:rPr>
              <a:t>nuclear</a:t>
            </a:r>
            <a:r>
              <a:rPr lang="cs-CZ" sz="2000" b="1" dirty="0">
                <a:solidFill>
                  <a:srgbClr val="00B050"/>
                </a:solidFill>
              </a:rPr>
              <a:t> Ab</a:t>
            </a:r>
            <a:r>
              <a:rPr lang="en-US" sz="2000" b="1" dirty="0">
                <a:solidFill>
                  <a:srgbClr val="00B050"/>
                </a:solidFill>
              </a:rPr>
              <a:t> (</a:t>
            </a:r>
            <a:r>
              <a:rPr lang="cs-CZ" sz="2000" b="1" dirty="0">
                <a:solidFill>
                  <a:srgbClr val="00B050"/>
                </a:solidFill>
              </a:rPr>
              <a:t>ANA</a:t>
            </a:r>
            <a:r>
              <a:rPr lang="en-GB" sz="2000" b="1" dirty="0">
                <a:solidFill>
                  <a:srgbClr val="00B050"/>
                </a:solidFill>
              </a:rPr>
              <a:t> test)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41277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Systemic lupus</a:t>
            </a:r>
          </a:p>
        </p:txBody>
      </p:sp>
      <p:pic>
        <p:nvPicPr>
          <p:cNvPr id="234498" name="Picture 2" descr="http://what-when-how.com/wp-content/uploads/2012/05/tmpa83a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6065437" cy="384165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979712" y="4437112"/>
            <a:ext cx="1152128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275856" y="6021288"/>
            <a:ext cx="33123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2514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6407697" y="692696"/>
            <a:ext cx="2736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ANA test</a:t>
            </a:r>
          </a:p>
          <a:p>
            <a:r>
              <a:rPr lang="en-GB" sz="1400" dirty="0"/>
              <a:t>* Determination of antibodies in patient blood acting against “nuclei” proteins (ANA)</a:t>
            </a:r>
          </a:p>
          <a:p>
            <a:endParaRPr lang="en-GB" sz="1400" dirty="0"/>
          </a:p>
          <a:p>
            <a:r>
              <a:rPr lang="en-GB" sz="1400" dirty="0"/>
              <a:t>: target: permeated liver cells on slide</a:t>
            </a:r>
          </a:p>
          <a:p>
            <a:r>
              <a:rPr lang="en-GB" sz="1400" dirty="0"/>
              <a:t>: application of blood (</a:t>
            </a:r>
            <a:r>
              <a:rPr lang="en-GB" sz="1400" dirty="0" err="1"/>
              <a:t>Ab</a:t>
            </a:r>
            <a:r>
              <a:rPr lang="en-GB" sz="1400" dirty="0"/>
              <a:t>)</a:t>
            </a:r>
          </a:p>
          <a:p>
            <a:r>
              <a:rPr lang="en-GB" sz="1400" dirty="0"/>
              <a:t>: visualization (secondary </a:t>
            </a:r>
            <a:r>
              <a:rPr lang="en-GB" sz="1400" dirty="0" err="1"/>
              <a:t>Ab</a:t>
            </a:r>
            <a:r>
              <a:rPr lang="en-GB" sz="1400" dirty="0"/>
              <a:t>)</a:t>
            </a:r>
          </a:p>
        </p:txBody>
      </p:sp>
      <p:pic>
        <p:nvPicPr>
          <p:cNvPr id="234500" name="Picture 4" descr="http://www.euroimmun.com/uploads/pics/IFT_PRIN_11_eng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3438" y="2780928"/>
            <a:ext cx="1234986" cy="1878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>
                <a:solidFill>
                  <a:schemeClr val="tx1"/>
                </a:solidFill>
              </a:rPr>
              <a:t>Patholog</a:t>
            </a:r>
            <a:r>
              <a:rPr lang="cs-CZ" sz="2800" dirty="0">
                <a:solidFill>
                  <a:schemeClr val="tx1"/>
                </a:solidFill>
              </a:rPr>
              <a:t>y</a:t>
            </a:r>
            <a:endParaRPr lang="cs-CZ" sz="2800" b="0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>
                <a:solidFill>
                  <a:schemeClr val="tx2"/>
                </a:solidFill>
              </a:rPr>
              <a:t>3) </a:t>
            </a:r>
            <a:r>
              <a:rPr lang="cs-CZ" sz="2000" b="1" dirty="0" err="1">
                <a:solidFill>
                  <a:schemeClr val="tx2"/>
                </a:solidFill>
              </a:rPr>
              <a:t>Nuclear</a:t>
            </a:r>
            <a:r>
              <a:rPr lang="cs-CZ" sz="2000" b="1" dirty="0">
                <a:solidFill>
                  <a:schemeClr val="tx2"/>
                </a:solidFill>
              </a:rPr>
              <a:t> DNA </a:t>
            </a:r>
            <a:r>
              <a:rPr lang="en-GB" sz="2000" b="1" dirty="0">
                <a:solidFill>
                  <a:schemeClr val="tx2"/>
                </a:solidFill>
              </a:rPr>
              <a:t>damage </a:t>
            </a:r>
            <a:r>
              <a:rPr lang="cs-CZ" sz="2000" b="1" dirty="0" err="1">
                <a:solidFill>
                  <a:schemeClr val="tx2"/>
                </a:solidFill>
              </a:rPr>
              <a:t>characterization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br>
              <a:rPr lang="cs-CZ" sz="2000" b="1" dirty="0"/>
            </a:br>
            <a:r>
              <a:rPr lang="cs-CZ" sz="2000" dirty="0">
                <a:solidFill>
                  <a:srgbClr val="00B050"/>
                </a:solidFill>
              </a:rPr>
              <a:t>3.1. </a:t>
            </a:r>
            <a:r>
              <a:rPr lang="cs-CZ" sz="2000" b="1" dirty="0" err="1">
                <a:solidFill>
                  <a:srgbClr val="00B050"/>
                </a:solidFill>
              </a:rPr>
              <a:t>micronuclei</a:t>
            </a:r>
            <a:r>
              <a:rPr lang="cs-CZ" sz="2000" b="1" dirty="0">
                <a:solidFill>
                  <a:srgbClr val="00B050"/>
                </a:solidFill>
              </a:rPr>
              <a:t> (MN) </a:t>
            </a:r>
            <a:r>
              <a:rPr lang="en-US" sz="2000" b="1" dirty="0">
                <a:solidFill>
                  <a:srgbClr val="00B050"/>
                </a:solidFill>
              </a:rPr>
              <a:t>evaluation by microscopy</a:t>
            </a:r>
            <a:r>
              <a:rPr lang="cs-CZ" sz="2000" b="1" dirty="0">
                <a:solidFill>
                  <a:srgbClr val="00B050"/>
                </a:solidFill>
              </a:rPr>
              <a:t> </a:t>
            </a: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1600" b="1" dirty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: </a:t>
            </a:r>
            <a:r>
              <a:rPr lang="cs-CZ" sz="1600" b="1" dirty="0" err="1">
                <a:solidFill>
                  <a:schemeClr val="tx1"/>
                </a:solidFill>
              </a:rPr>
              <a:t>example</a:t>
            </a:r>
            <a:r>
              <a:rPr lang="cs-CZ" sz="1600" b="1" dirty="0">
                <a:solidFill>
                  <a:schemeClr val="tx1"/>
                </a:solidFill>
              </a:rPr>
              <a:t>: </a:t>
            </a:r>
            <a:r>
              <a:rPr lang="cs-CZ" sz="1600" dirty="0" err="1">
                <a:solidFill>
                  <a:schemeClr val="tx1"/>
                </a:solidFill>
              </a:rPr>
              <a:t>MNs</a:t>
            </a:r>
            <a:r>
              <a:rPr lang="cs-CZ" sz="1600" dirty="0">
                <a:solidFill>
                  <a:schemeClr val="tx1"/>
                </a:solidFill>
              </a:rPr>
              <a:t> in </a:t>
            </a:r>
            <a:r>
              <a:rPr lang="cs-CZ" sz="1600" dirty="0" err="1">
                <a:solidFill>
                  <a:schemeClr val="tx1"/>
                </a:solidFill>
              </a:rPr>
              <a:t>blood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lymphocytes</a:t>
            </a:r>
            <a:r>
              <a:rPr lang="cs-CZ" sz="1600" dirty="0">
                <a:solidFill>
                  <a:schemeClr val="tx1"/>
                </a:solidFill>
              </a:rPr>
              <a:t> of </a:t>
            </a:r>
            <a:r>
              <a:rPr lang="cs-CZ" sz="1600" dirty="0" err="1">
                <a:solidFill>
                  <a:schemeClr val="tx1"/>
                </a:solidFill>
              </a:rPr>
              <a:t>hospital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workers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		(</a:t>
            </a:r>
            <a:r>
              <a:rPr lang="cs-CZ" sz="1600" dirty="0" err="1">
                <a:solidFill>
                  <a:schemeClr val="tx1"/>
                </a:solidFill>
              </a:rPr>
              <a:t>exposed</a:t>
            </a:r>
            <a:r>
              <a:rPr lang="cs-CZ" sz="1600" dirty="0">
                <a:solidFill>
                  <a:schemeClr val="tx1"/>
                </a:solidFill>
              </a:rPr>
              <a:t> to </a:t>
            </a:r>
            <a:r>
              <a:rPr lang="cs-CZ" sz="1600" dirty="0" err="1">
                <a:solidFill>
                  <a:schemeClr val="tx1"/>
                </a:solidFill>
              </a:rPr>
              <a:t>anticancer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drugs</a:t>
            </a:r>
            <a:r>
              <a:rPr lang="cs-CZ" sz="1600" dirty="0">
                <a:solidFill>
                  <a:schemeClr val="tx1"/>
                </a:solidFill>
              </a:rPr>
              <a:t> – </a:t>
            </a:r>
            <a:r>
              <a:rPr lang="cs-CZ" sz="1600" dirty="0" err="1">
                <a:solidFill>
                  <a:schemeClr val="tx1"/>
                </a:solidFill>
              </a:rPr>
              <a:t>they</a:t>
            </a:r>
            <a:r>
              <a:rPr lang="cs-CZ" sz="1600" dirty="0">
                <a:solidFill>
                  <a:schemeClr val="tx1"/>
                </a:solidFill>
              </a:rPr>
              <a:t> are </a:t>
            </a:r>
            <a:r>
              <a:rPr lang="cs-CZ" sz="1600" dirty="0" err="1">
                <a:solidFill>
                  <a:schemeClr val="tx1"/>
                </a:solidFill>
              </a:rPr>
              <a:t>often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carcinogenic</a:t>
            </a:r>
            <a:r>
              <a:rPr lang="cs-CZ" sz="1600" dirty="0">
                <a:solidFill>
                  <a:schemeClr val="tx1"/>
                </a:solidFill>
              </a:rPr>
              <a:t>) </a:t>
            </a:r>
            <a:endParaRPr lang="en-US" sz="1600" dirty="0">
              <a:solidFill>
                <a:schemeClr val="tx1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en-US" sz="2000" dirty="0">
                <a:solidFill>
                  <a:srgbClr val="00B050"/>
                </a:solidFill>
              </a:rPr>
              <a:t>	</a:t>
            </a:r>
            <a:r>
              <a:rPr lang="cs-CZ" sz="2000" dirty="0">
                <a:solidFill>
                  <a:srgbClr val="00B050"/>
                </a:solidFill>
              </a:rPr>
              <a:t>3.2 </a:t>
            </a:r>
            <a:r>
              <a:rPr lang="cs-CZ" sz="2000" b="1" dirty="0" err="1">
                <a:solidFill>
                  <a:srgbClr val="00B050"/>
                </a:solidFill>
              </a:rPr>
              <a:t>chromosomal</a:t>
            </a:r>
            <a:r>
              <a:rPr lang="cs-CZ" sz="2000" b="1" dirty="0">
                <a:solidFill>
                  <a:srgbClr val="00B050"/>
                </a:solidFill>
              </a:rPr>
              <a:t> </a:t>
            </a:r>
            <a:r>
              <a:rPr lang="cs-CZ" sz="2000" b="1" dirty="0" err="1">
                <a:solidFill>
                  <a:srgbClr val="00B050"/>
                </a:solidFill>
              </a:rPr>
              <a:t>abnormalities</a:t>
            </a:r>
            <a:r>
              <a:rPr lang="cs-CZ" sz="2000" b="1" dirty="0">
                <a:solidFill>
                  <a:srgbClr val="00B050"/>
                </a:solidFill>
              </a:rPr>
              <a:t> </a:t>
            </a:r>
            <a:br>
              <a:rPr lang="cs-CZ" sz="2000" dirty="0"/>
            </a:br>
            <a:r>
              <a:rPr lang="cs-CZ" sz="2000" dirty="0"/>
              <a:t>         </a:t>
            </a:r>
            <a:r>
              <a:rPr lang="cs-CZ" sz="2000" dirty="0" err="1"/>
              <a:t>karyotype</a:t>
            </a:r>
            <a:r>
              <a:rPr lang="cs-CZ" sz="2000" dirty="0"/>
              <a:t> </a:t>
            </a:r>
            <a:r>
              <a:rPr lang="cs-CZ" sz="2000" dirty="0" err="1"/>
              <a:t>biomarkers</a:t>
            </a:r>
            <a:r>
              <a:rPr lang="cs-CZ" sz="2000" dirty="0"/>
              <a:t> (</a:t>
            </a:r>
            <a:r>
              <a:rPr lang="cs-CZ" sz="2000" i="1" dirty="0" err="1"/>
              <a:t>human</a:t>
            </a:r>
            <a:r>
              <a:rPr lang="cs-CZ" sz="2000" i="1" dirty="0"/>
              <a:t> </a:t>
            </a:r>
            <a:r>
              <a:rPr lang="cs-CZ" sz="2000" i="1" dirty="0" err="1"/>
              <a:t>genetic</a:t>
            </a:r>
            <a:r>
              <a:rPr lang="cs-CZ" sz="2000" i="1" dirty="0"/>
              <a:t> </a:t>
            </a:r>
            <a:r>
              <a:rPr lang="cs-CZ" sz="2000" i="1" dirty="0" err="1"/>
              <a:t>disorders</a:t>
            </a:r>
            <a:r>
              <a:rPr lang="cs-CZ" sz="2000" i="1" dirty="0"/>
              <a:t>)</a:t>
            </a:r>
          </a:p>
          <a:p>
            <a:pPr marL="533400" indent="-533400" eaLnBrk="1" hangingPunct="1">
              <a:buFontTx/>
              <a:buNone/>
            </a:pPr>
            <a:endParaRPr lang="cs-CZ" sz="2000" dirty="0"/>
          </a:p>
        </p:txBody>
      </p:sp>
      <p:pic>
        <p:nvPicPr>
          <p:cNvPr id="21508" name="Picture 4" descr="1"/>
          <p:cNvPicPr>
            <a:picLocks noChangeAspect="1" noChangeArrowheads="1"/>
          </p:cNvPicPr>
          <p:nvPr/>
        </p:nvPicPr>
        <p:blipFill>
          <a:blip r:embed="rId3" cstate="print"/>
          <a:srcRect t="24107" r="3847" b="11607"/>
          <a:stretch>
            <a:fillRect/>
          </a:stretch>
        </p:blipFill>
        <p:spPr bwMode="auto">
          <a:xfrm>
            <a:off x="323528" y="198884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81128"/>
            <a:ext cx="233781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4" y="1340768"/>
            <a:ext cx="68961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1"/>
          <p:cNvPicPr>
            <a:picLocks noChangeAspect="1" noChangeArrowheads="1"/>
          </p:cNvPicPr>
          <p:nvPr/>
        </p:nvPicPr>
        <p:blipFill>
          <a:blip r:embed="rId4" cstate="print"/>
          <a:srcRect b="23077"/>
          <a:stretch>
            <a:fillRect/>
          </a:stretch>
        </p:blipFill>
        <p:spPr bwMode="auto">
          <a:xfrm>
            <a:off x="7159625" y="2819400"/>
            <a:ext cx="19843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7550" y="4964113"/>
            <a:ext cx="207645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60648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DNA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damage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characterization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81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3.3.COMET ASSAY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81818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/>
        </p:nvSpPr>
        <p:spPr bwMode="auto">
          <a:xfrm>
            <a:off x="179512" y="152400"/>
            <a:ext cx="5006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Example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results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-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Comet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assay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vs.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radiation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3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09600"/>
            <a:ext cx="66294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2856"/>
            <a:ext cx="8458200" cy="2287488"/>
          </a:xfrm>
        </p:spPr>
        <p:txBody>
          <a:bodyPr/>
          <a:lstStyle/>
          <a:p>
            <a:pPr algn="ctr" eaLnBrk="1" hangingPunct="1"/>
            <a:r>
              <a:rPr lang="en-GB" sz="3200" b="1" dirty="0">
                <a:solidFill>
                  <a:schemeClr val="tx1"/>
                </a:solidFill>
              </a:rPr>
              <a:t>Standard c</a:t>
            </a:r>
            <a:r>
              <a:rPr lang="cs-CZ" sz="3200" b="1" dirty="0" err="1">
                <a:solidFill>
                  <a:schemeClr val="tx1"/>
                </a:solidFill>
              </a:rPr>
              <a:t>linical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chemistry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&amp; </a:t>
            </a:r>
            <a:r>
              <a:rPr lang="en-US" sz="3200" b="1" dirty="0" err="1">
                <a:solidFill>
                  <a:schemeClr val="tx1"/>
                </a:solidFill>
              </a:rPr>
              <a:t>hematolog</a:t>
            </a:r>
            <a:r>
              <a:rPr lang="cs-CZ" sz="3200" b="1" dirty="0">
                <a:solidFill>
                  <a:schemeClr val="tx1"/>
                </a:solidFill>
              </a:rPr>
              <a:t>y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biomarkers</a:t>
            </a:r>
            <a:endParaRPr lang="cs-CZ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08112"/>
          </a:xfrm>
        </p:spPr>
        <p:txBody>
          <a:bodyPr/>
          <a:lstStyle/>
          <a:p>
            <a:pPr algn="ctr" eaLnBrk="1" hangingPunct="1"/>
            <a:r>
              <a:rPr lang="cs-CZ" sz="2800">
                <a:solidFill>
                  <a:schemeClr val="tx1"/>
                </a:solidFill>
              </a:rPr>
              <a:t>Clinical chemistry </a:t>
            </a:r>
            <a:r>
              <a:rPr lang="en-US" sz="2800">
                <a:solidFill>
                  <a:schemeClr val="tx1"/>
                </a:solidFill>
              </a:rPr>
              <a:t>&amp; hematolog</a:t>
            </a:r>
            <a:r>
              <a:rPr lang="cs-CZ" sz="2800">
                <a:solidFill>
                  <a:schemeClr val="tx1"/>
                </a:solidFill>
              </a:rPr>
              <a:t>y</a:t>
            </a:r>
            <a:endParaRPr lang="cs-CZ" sz="2800" b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/>
              <a:t>Non-</a:t>
            </a:r>
            <a:r>
              <a:rPr lang="cs-CZ" sz="2400" b="1" dirty="0" err="1"/>
              <a:t>destructive</a:t>
            </a:r>
            <a:r>
              <a:rPr lang="cs-CZ" sz="2400" b="1" dirty="0"/>
              <a:t> (BLOOD, URINE </a:t>
            </a:r>
            <a:r>
              <a:rPr lang="cs-CZ" sz="2400" b="1" dirty="0" err="1"/>
              <a:t>sampling</a:t>
            </a:r>
            <a:r>
              <a:rPr lang="cs-CZ" sz="2400" b="1" dirty="0"/>
              <a:t>)</a:t>
            </a:r>
          </a:p>
          <a:p>
            <a:pPr marL="533400" indent="-533400" eaLnBrk="1" hangingPunct="1">
              <a:buFontTx/>
              <a:buNone/>
            </a:pPr>
            <a:endParaRPr lang="cs-CZ" sz="2400" b="1" dirty="0"/>
          </a:p>
          <a:p>
            <a:pPr marL="533400" indent="-533400" eaLnBrk="1" hangingPunct="1">
              <a:buFontTx/>
              <a:buNone/>
            </a:pPr>
            <a:r>
              <a:rPr lang="cs-CZ" sz="2400" b="1" dirty="0" err="1"/>
              <a:t>Multipe</a:t>
            </a:r>
            <a:r>
              <a:rPr lang="cs-CZ" sz="2400" b="1" dirty="0"/>
              <a:t> </a:t>
            </a:r>
            <a:r>
              <a:rPr lang="cs-CZ" sz="2400" b="1" dirty="0" err="1"/>
              <a:t>parameters</a:t>
            </a:r>
            <a:r>
              <a:rPr lang="cs-CZ" sz="2400" b="1" dirty="0"/>
              <a:t> </a:t>
            </a:r>
            <a:r>
              <a:rPr lang="cs-CZ" sz="2400" b="1" dirty="0" err="1"/>
              <a:t>can</a:t>
            </a:r>
            <a:r>
              <a:rPr lang="cs-CZ" sz="2400" b="1" dirty="0"/>
              <a:t> </a:t>
            </a:r>
            <a:r>
              <a:rPr lang="cs-CZ" sz="2400" b="1" dirty="0" err="1"/>
              <a:t>be</a:t>
            </a:r>
            <a:r>
              <a:rPr lang="cs-CZ" sz="2400" b="1" dirty="0"/>
              <a:t> </a:t>
            </a:r>
            <a:r>
              <a:rPr lang="cs-CZ" sz="2400" b="1" dirty="0" err="1"/>
              <a:t>measured</a:t>
            </a:r>
            <a:endParaRPr lang="cs-CZ" sz="2400" b="1" dirty="0"/>
          </a:p>
          <a:p>
            <a:pPr marL="533400" indent="-533400" eaLnBrk="1" hangingPunct="1">
              <a:buFontTx/>
              <a:buNone/>
            </a:pPr>
            <a:r>
              <a:rPr lang="cs-CZ" sz="2400" dirty="0"/>
              <a:t>	</a:t>
            </a:r>
            <a:r>
              <a:rPr lang="cs-CZ" sz="2000" dirty="0"/>
              <a:t>- </a:t>
            </a:r>
            <a:r>
              <a:rPr lang="cs-CZ" sz="2000" dirty="0" err="1"/>
              <a:t>responses</a:t>
            </a:r>
            <a:r>
              <a:rPr lang="cs-CZ" sz="2000" dirty="0"/>
              <a:t> to </a:t>
            </a:r>
            <a:r>
              <a:rPr lang="cs-CZ" sz="2000" dirty="0" err="1"/>
              <a:t>various</a:t>
            </a:r>
            <a:r>
              <a:rPr lang="cs-CZ" sz="2000" dirty="0"/>
              <a:t> </a:t>
            </a:r>
            <a:r>
              <a:rPr lang="cs-CZ" sz="2000" dirty="0" err="1"/>
              <a:t>types</a:t>
            </a:r>
            <a:r>
              <a:rPr lang="cs-CZ" sz="2000" dirty="0"/>
              <a:t> of </a:t>
            </a:r>
            <a:r>
              <a:rPr lang="cs-CZ" sz="2000" dirty="0" err="1"/>
              <a:t>stresses</a:t>
            </a:r>
            <a:r>
              <a:rPr lang="cs-CZ" sz="2000" dirty="0"/>
              <a:t> (</a:t>
            </a:r>
            <a:r>
              <a:rPr lang="cs-CZ" sz="2000" dirty="0" err="1"/>
              <a:t>including</a:t>
            </a:r>
            <a:r>
              <a:rPr lang="cs-CZ" sz="2000" dirty="0"/>
              <a:t> </a:t>
            </a:r>
            <a:r>
              <a:rPr lang="cs-CZ" sz="2000" dirty="0" err="1"/>
              <a:t>toxic</a:t>
            </a:r>
            <a:r>
              <a:rPr lang="cs-CZ" sz="2000" dirty="0"/>
              <a:t> stress)</a:t>
            </a:r>
          </a:p>
          <a:p>
            <a:pPr marL="533400" indent="-533400" eaLnBrk="1" hangingPunct="1">
              <a:buFontTx/>
              <a:buNone/>
            </a:pPr>
            <a:r>
              <a:rPr lang="cs-CZ" sz="2000" dirty="0"/>
              <a:t>	- „</a:t>
            </a:r>
            <a:r>
              <a:rPr lang="cs-CZ" sz="2000" dirty="0" err="1"/>
              <a:t>normal</a:t>
            </a:r>
            <a:r>
              <a:rPr lang="cs-CZ" sz="2000" dirty="0"/>
              <a:t>“ </a:t>
            </a:r>
            <a:r>
              <a:rPr lang="cs-CZ" sz="2000" dirty="0" err="1"/>
              <a:t>value</a:t>
            </a:r>
            <a:r>
              <a:rPr lang="cs-CZ" sz="2000" dirty="0"/>
              <a:t> </a:t>
            </a:r>
            <a:r>
              <a:rPr lang="cs-CZ" sz="2000" dirty="0" err="1"/>
              <a:t>ranges</a:t>
            </a:r>
            <a:r>
              <a:rPr lang="cs-CZ" sz="2000" dirty="0"/>
              <a:t> </a:t>
            </a:r>
            <a:r>
              <a:rPr lang="cs-CZ" sz="2000" dirty="0" err="1"/>
              <a:t>known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humans</a:t>
            </a:r>
            <a:r>
              <a:rPr lang="cs-CZ" sz="2000" dirty="0"/>
              <a:t>, </a:t>
            </a:r>
            <a:r>
              <a:rPr lang="cs-CZ" sz="2000" dirty="0" err="1"/>
              <a:t>rats</a:t>
            </a:r>
            <a:r>
              <a:rPr lang="cs-CZ" sz="2000" dirty="0"/>
              <a:t> </a:t>
            </a:r>
            <a:r>
              <a:rPr lang="cs-CZ" sz="2000" dirty="0" err="1"/>
              <a:t>and</a:t>
            </a:r>
            <a:r>
              <a:rPr lang="cs-CZ" sz="2000" dirty="0"/>
              <a:t> </a:t>
            </a:r>
            <a:r>
              <a:rPr lang="cs-CZ" sz="2000" dirty="0" err="1"/>
              <a:t>few</a:t>
            </a:r>
            <a:r>
              <a:rPr lang="cs-CZ" sz="2000" dirty="0"/>
              <a:t> </a:t>
            </a:r>
            <a:r>
              <a:rPr lang="cs-CZ" sz="2000" dirty="0" err="1"/>
              <a:t>other</a:t>
            </a:r>
            <a:r>
              <a:rPr lang="cs-CZ" sz="2000" dirty="0"/>
              <a:t> species</a:t>
            </a:r>
            <a:br>
              <a:rPr lang="en-GB" sz="2000" dirty="0"/>
            </a:br>
            <a:r>
              <a:rPr lang="en-GB" sz="2000" dirty="0"/>
              <a:t>   </a:t>
            </a:r>
            <a:r>
              <a:rPr lang="cs-CZ" sz="2000" dirty="0"/>
              <a:t>(</a:t>
            </a:r>
            <a:r>
              <a:rPr lang="cs-CZ" sz="2000" i="1" dirty="0"/>
              <a:t>limited use as </a:t>
            </a:r>
            <a:r>
              <a:rPr lang="cs-CZ" sz="2000" i="1" dirty="0" err="1"/>
              <a:t>biomarkers</a:t>
            </a:r>
            <a:r>
              <a:rPr lang="cs-CZ" sz="2000" i="1" dirty="0"/>
              <a:t> in </a:t>
            </a:r>
            <a:r>
              <a:rPr lang="cs-CZ" sz="2000" i="1" dirty="0" err="1"/>
              <a:t>other</a:t>
            </a:r>
            <a:r>
              <a:rPr lang="cs-CZ" sz="2000" i="1" dirty="0"/>
              <a:t> </a:t>
            </a:r>
            <a:r>
              <a:rPr lang="cs-CZ" sz="2000" i="1" dirty="0" err="1"/>
              <a:t>organisms</a:t>
            </a:r>
            <a:r>
              <a:rPr lang="cs-CZ" sz="2000" i="1" dirty="0"/>
              <a:t>)</a:t>
            </a:r>
            <a:endParaRPr lang="en-GB" sz="2000" i="1" dirty="0"/>
          </a:p>
          <a:p>
            <a:pPr marL="533400" indent="-533400" eaLnBrk="1" hangingPunct="1">
              <a:buFontTx/>
              <a:buNone/>
            </a:pPr>
            <a:endParaRPr lang="en-GB" sz="2000" i="1" dirty="0"/>
          </a:p>
          <a:p>
            <a:pPr marL="533400" indent="-533400" eaLnBrk="1" hangingPunct="1">
              <a:buFontTx/>
              <a:buNone/>
            </a:pPr>
            <a:r>
              <a:rPr lang="en-GB" sz="2000" b="1" dirty="0">
                <a:solidFill>
                  <a:srgbClr val="FF0000"/>
                </a:solidFill>
              </a:rPr>
              <a:t>Blood analyses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>
                <a:solidFill>
                  <a:schemeClr val="tx2"/>
                </a:solidFill>
              </a:rPr>
              <a:t>	- chemistry and biochemistry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>
                <a:solidFill>
                  <a:schemeClr val="tx2"/>
                </a:solidFill>
              </a:rPr>
              <a:t>	- cells (</a:t>
            </a:r>
            <a:r>
              <a:rPr lang="en-GB" sz="2000" b="1" dirty="0" err="1">
                <a:solidFill>
                  <a:schemeClr val="tx2"/>
                </a:solidFill>
              </a:rPr>
              <a:t>hemogram</a:t>
            </a:r>
            <a:r>
              <a:rPr lang="en-GB" sz="2000" b="1" dirty="0">
                <a:solidFill>
                  <a:schemeClr val="tx2"/>
                </a:solidFill>
              </a:rPr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>
                <a:solidFill>
                  <a:srgbClr val="FF0000"/>
                </a:solidFill>
              </a:rPr>
              <a:t>Urine analyses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>
                <a:solidFill>
                  <a:schemeClr val="tx2"/>
                </a:solidFill>
              </a:rPr>
              <a:t>	- chemistry, cells, bacteria etc. </a:t>
            </a:r>
            <a:endParaRPr lang="cs-CZ" sz="20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400" b="1" dirty="0"/>
          </a:p>
        </p:txBody>
      </p:sp>
      <p:pic>
        <p:nvPicPr>
          <p:cNvPr id="214018" name="Picture 2" descr="https://www.innocentive.com/projectImages/challenge/ic970139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941168"/>
            <a:ext cx="1333500" cy="1333501"/>
          </a:xfrm>
          <a:prstGeom prst="rect">
            <a:avLst/>
          </a:prstGeom>
          <a:noFill/>
        </p:spPr>
      </p:pic>
      <p:pic>
        <p:nvPicPr>
          <p:cNvPr id="214020" name="Picture 4" descr="http://www.hivandhepatitis.com/0_2010_images/blood-biomar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97487"/>
            <a:ext cx="1632967" cy="127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 l="4007" t="34114" r="11673" b="9149"/>
          <a:stretch>
            <a:fillRect/>
          </a:stretch>
        </p:blipFill>
        <p:spPr bwMode="auto">
          <a:xfrm>
            <a:off x="838200" y="228600"/>
            <a:ext cx="7772400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753186" y="4725144"/>
            <a:ext cx="4995278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</a:rPr>
              <a:t>Example: intoxication </a:t>
            </a:r>
            <a:r>
              <a:rPr lang="en-US" sz="1400" b="1" dirty="0">
                <a:solidFill>
                  <a:srgbClr val="00B050"/>
                </a:solidFill>
              </a:rPr>
              <a:t>&amp; </a:t>
            </a:r>
            <a:r>
              <a:rPr lang="en-GB" sz="1400" b="1" dirty="0">
                <a:solidFill>
                  <a:srgbClr val="00B050"/>
                </a:solidFill>
              </a:rPr>
              <a:t>liver damage </a:t>
            </a:r>
            <a:br>
              <a:rPr lang="en-GB" sz="1400" b="1" dirty="0">
                <a:solidFill>
                  <a:srgbClr val="00B050"/>
                </a:solidFill>
              </a:rPr>
            </a:br>
            <a:r>
              <a:rPr lang="en-GB" sz="1400" dirty="0">
                <a:solidFill>
                  <a:srgbClr val="00B050"/>
                </a:solidFill>
                <a:sym typeface="Wingdings" pitchFamily="2" charset="2"/>
              </a:rPr>
              <a:t> change in </a:t>
            </a:r>
            <a:r>
              <a:rPr lang="en-GB" sz="1400" dirty="0">
                <a:solidFill>
                  <a:srgbClr val="00B050"/>
                </a:solidFill>
              </a:rPr>
              <a:t>biomarker profiles  in blood chemistry and urine</a:t>
            </a:r>
          </a:p>
          <a:p>
            <a:r>
              <a:rPr lang="en-GB" sz="1400" dirty="0">
                <a:solidFill>
                  <a:srgbClr val="00B050"/>
                </a:solidFill>
                <a:sym typeface="Wingdings" pitchFamily="2" charset="2"/>
              </a:rPr>
              <a:t> Further assays possible: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Methods in clinical chemistry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525963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1800" b="1" dirty="0"/>
              <a:t>Methods:</a:t>
            </a:r>
            <a:br>
              <a:rPr lang="cs-CZ" sz="1800" b="1" dirty="0"/>
            </a:br>
            <a:r>
              <a:rPr lang="cs-CZ" sz="1800" dirty="0"/>
              <a:t>- </a:t>
            </a:r>
            <a:r>
              <a:rPr lang="cs-CZ" sz="1800" dirty="0" err="1"/>
              <a:t>automatic</a:t>
            </a:r>
            <a:r>
              <a:rPr lang="cs-CZ" sz="1800" dirty="0"/>
              <a:t> </a:t>
            </a:r>
            <a:r>
              <a:rPr lang="cs-CZ" sz="1800" dirty="0" err="1"/>
              <a:t>biochemical</a:t>
            </a:r>
            <a:r>
              <a:rPr lang="cs-CZ" sz="1800" dirty="0"/>
              <a:t> </a:t>
            </a:r>
            <a:r>
              <a:rPr lang="cs-CZ" sz="1800" dirty="0" err="1"/>
              <a:t>and</a:t>
            </a:r>
            <a:r>
              <a:rPr lang="cs-CZ" sz="1800" dirty="0"/>
              <a:t> </a:t>
            </a:r>
            <a:r>
              <a:rPr lang="cs-CZ" sz="1800" dirty="0" err="1"/>
              <a:t>hematological</a:t>
            </a:r>
            <a:r>
              <a:rPr lang="cs-CZ" sz="1800" dirty="0"/>
              <a:t> </a:t>
            </a:r>
            <a:r>
              <a:rPr lang="cs-CZ" sz="1800" dirty="0" err="1"/>
              <a:t>analyzers</a:t>
            </a:r>
            <a:endParaRPr lang="cs-CZ" sz="1800" dirty="0"/>
          </a:p>
          <a:p>
            <a:pPr marL="533400" indent="-533400" eaLnBrk="1" hangingPunct="1">
              <a:buFontTx/>
              <a:buNone/>
            </a:pPr>
            <a:r>
              <a:rPr lang="cs-CZ" sz="1800" dirty="0"/>
              <a:t>	- </a:t>
            </a:r>
            <a:r>
              <a:rPr lang="cs-CZ" sz="1800" dirty="0" err="1"/>
              <a:t>different</a:t>
            </a:r>
            <a:r>
              <a:rPr lang="cs-CZ" sz="1800" dirty="0"/>
              <a:t> „</a:t>
            </a:r>
            <a:r>
              <a:rPr lang="cs-CZ" sz="1800" dirty="0" err="1"/>
              <a:t>analytes</a:t>
            </a:r>
            <a:r>
              <a:rPr lang="en-GB" sz="1800" dirty="0"/>
              <a:t>”: </a:t>
            </a:r>
            <a:r>
              <a:rPr lang="cs-CZ" sz="1800" dirty="0" err="1"/>
              <a:t>various</a:t>
            </a:r>
            <a:r>
              <a:rPr lang="cs-CZ" sz="1800" dirty="0"/>
              <a:t> </a:t>
            </a:r>
            <a:r>
              <a:rPr lang="cs-CZ" sz="1800" dirty="0" err="1"/>
              <a:t>principles</a:t>
            </a:r>
            <a:r>
              <a:rPr lang="cs-CZ" sz="1800" dirty="0"/>
              <a:t> of methods </a:t>
            </a:r>
            <a:r>
              <a:rPr lang="en-GB" sz="1800" dirty="0"/>
              <a:t>(see example </a:t>
            </a:r>
            <a:r>
              <a:rPr lang="en-GB" sz="1800" dirty="0">
                <a:sym typeface="Wingdings" pitchFamily="2" charset="2"/>
              </a:rPr>
              <a:t>)</a:t>
            </a:r>
            <a:endParaRPr lang="cs-CZ" sz="1800" i="1" dirty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print"/>
          <a:srcRect b="12238"/>
          <a:stretch>
            <a:fillRect/>
          </a:stretch>
        </p:blipFill>
        <p:spPr bwMode="auto">
          <a:xfrm>
            <a:off x="755576" y="2486025"/>
            <a:ext cx="74676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GB" sz="2400" b="1" dirty="0"/>
              <a:t>Example </a:t>
            </a:r>
          </a:p>
          <a:p>
            <a:pPr marL="533400" indent="-533400" eaLnBrk="1" hangingPunct="1">
              <a:buFontTx/>
              <a:buNone/>
            </a:pPr>
            <a:r>
              <a:rPr lang="en-GB" sz="2400" b="1" dirty="0"/>
              <a:t>	- </a:t>
            </a:r>
            <a:r>
              <a:rPr lang="cs-CZ" sz="2400" b="1" dirty="0" err="1"/>
              <a:t>determination</a:t>
            </a:r>
            <a:r>
              <a:rPr lang="cs-CZ" sz="2400" b="1" dirty="0"/>
              <a:t> of </a:t>
            </a:r>
            <a:r>
              <a:rPr lang="cs-CZ" sz="2400" b="1" dirty="0" err="1"/>
              <a:t>enzymatic</a:t>
            </a:r>
            <a:r>
              <a:rPr lang="cs-CZ" sz="2400" b="1" dirty="0"/>
              <a:t> </a:t>
            </a:r>
            <a:r>
              <a:rPr lang="cs-CZ" sz="2400" b="1" dirty="0" err="1"/>
              <a:t>activities</a:t>
            </a:r>
            <a:r>
              <a:rPr lang="en-US" sz="2400" b="1" dirty="0"/>
              <a:t> in blood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dirty="0"/>
              <a:t>	</a:t>
            </a:r>
            <a:r>
              <a:rPr lang="cs-CZ" sz="2400" b="1" dirty="0"/>
              <a:t>- </a:t>
            </a:r>
            <a:r>
              <a:rPr lang="en-GB" sz="2400" b="1" dirty="0"/>
              <a:t>interpretation: </a:t>
            </a:r>
            <a:r>
              <a:rPr lang="cs-CZ" sz="2400" b="1" dirty="0" err="1"/>
              <a:t>tissue</a:t>
            </a:r>
            <a:r>
              <a:rPr lang="cs-CZ" sz="2400" b="1" dirty="0"/>
              <a:t>/organ-</a:t>
            </a:r>
            <a:r>
              <a:rPr lang="cs-CZ" sz="2400" b="1" dirty="0" err="1"/>
              <a:t>specific</a:t>
            </a:r>
            <a:r>
              <a:rPr lang="cs-CZ" sz="2400" b="1" dirty="0"/>
              <a:t> </a:t>
            </a:r>
            <a:r>
              <a:rPr lang="cs-CZ" sz="2400" b="1" dirty="0" err="1"/>
              <a:t>damage</a:t>
            </a:r>
            <a:r>
              <a:rPr lang="cs-CZ" sz="2400" b="1" dirty="0"/>
              <a:t> </a:t>
            </a:r>
            <a:r>
              <a:rPr lang="cs-CZ" sz="2400" b="1" dirty="0" err="1"/>
              <a:t>damage</a:t>
            </a:r>
            <a:r>
              <a:rPr lang="cs-CZ" sz="2400" b="1" dirty="0"/>
              <a:t> </a:t>
            </a:r>
          </a:p>
          <a:p>
            <a:pPr marL="533400" indent="-533400" eaLnBrk="1" hangingPunct="1">
              <a:buFontTx/>
              <a:buNone/>
            </a:pPr>
            <a:br>
              <a:rPr lang="en-GB" sz="2400" dirty="0"/>
            </a:br>
            <a:r>
              <a:rPr lang="cs-CZ" sz="2400" dirty="0" err="1"/>
              <a:t>Examples</a:t>
            </a:r>
            <a:r>
              <a:rPr lang="cs-CZ" sz="2400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toxicological</a:t>
            </a:r>
            <a:r>
              <a:rPr lang="cs-CZ" sz="2400" i="1" dirty="0"/>
              <a:t> studies)</a:t>
            </a:r>
          </a:p>
          <a:p>
            <a:pPr marL="933450" lvl="1" indent="-533400" eaLnBrk="1" hangingPunct="1">
              <a:buFontTx/>
              <a:buChar char="-"/>
            </a:pPr>
            <a:r>
              <a:rPr lang="en-GB" sz="2000" dirty="0"/>
              <a:t>L</a:t>
            </a:r>
            <a:r>
              <a:rPr lang="cs-CZ" sz="2000" dirty="0" err="1"/>
              <a:t>iver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r>
              <a:rPr lang="cs-CZ" sz="2000" dirty="0"/>
              <a:t> </a:t>
            </a:r>
            <a:r>
              <a:rPr lang="en-GB" sz="2000" dirty="0"/>
              <a:t>(toxicants, POPs, alcohol)</a:t>
            </a:r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>
                <a:solidFill>
                  <a:schemeClr val="tx2"/>
                </a:solidFill>
              </a:rPr>
              <a:t>AST</a:t>
            </a:r>
            <a:r>
              <a:rPr lang="cs-CZ" sz="1600" b="1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Aspartate</a:t>
            </a:r>
            <a:r>
              <a:rPr lang="cs-CZ" sz="1600" dirty="0"/>
              <a:t> </a:t>
            </a:r>
            <a:r>
              <a:rPr lang="cs-CZ" sz="1600" dirty="0" err="1"/>
              <a:t>aminotransferase</a:t>
            </a:r>
            <a:r>
              <a:rPr lang="cs-CZ" sz="1600" dirty="0"/>
              <a:t>), </a:t>
            </a:r>
            <a:endParaRPr lang="en-GB" sz="1600" dirty="0"/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>
                <a:solidFill>
                  <a:schemeClr val="tx2"/>
                </a:solidFill>
              </a:rPr>
              <a:t>ALT</a:t>
            </a:r>
            <a:r>
              <a:rPr lang="cs-CZ" sz="1600" b="1" dirty="0"/>
              <a:t> </a:t>
            </a:r>
            <a:r>
              <a:rPr lang="cs-CZ" sz="1600" dirty="0"/>
              <a:t>(Alanine </a:t>
            </a:r>
            <a:r>
              <a:rPr lang="cs-CZ" sz="1600" dirty="0" err="1"/>
              <a:t>aminotransferase</a:t>
            </a:r>
            <a:r>
              <a:rPr lang="cs-CZ" sz="1600" dirty="0"/>
              <a:t>) in </a:t>
            </a:r>
            <a:r>
              <a:rPr lang="cs-CZ" sz="1600" dirty="0" err="1"/>
              <a:t>bloo</a:t>
            </a:r>
            <a:r>
              <a:rPr lang="en-GB" sz="1600" dirty="0"/>
              <a:t>d</a:t>
            </a:r>
          </a:p>
          <a:p>
            <a:pPr marL="933450" lvl="1" indent="-533400" eaLnBrk="1" hangingPunct="1">
              <a:buFontTx/>
              <a:buChar char="-"/>
            </a:pPr>
            <a:r>
              <a:rPr lang="en-GB" sz="2000" dirty="0"/>
              <a:t>General damage in cell (tissue non-specific)</a:t>
            </a:r>
          </a:p>
          <a:p>
            <a:pPr marL="1333500" lvl="2" indent="-533400" eaLnBrk="1" hangingPunct="1">
              <a:buFontTx/>
              <a:buChar char="-"/>
            </a:pPr>
            <a:r>
              <a:rPr lang="en-GB" sz="1600" b="1" dirty="0">
                <a:solidFill>
                  <a:schemeClr val="tx2"/>
                </a:solidFill>
              </a:rPr>
              <a:t>LDH</a:t>
            </a:r>
            <a:r>
              <a:rPr lang="en-GB" sz="1600" b="1" dirty="0"/>
              <a:t> </a:t>
            </a:r>
            <a:r>
              <a:rPr lang="en-GB" sz="1600" dirty="0"/>
              <a:t>- </a:t>
            </a:r>
            <a:r>
              <a:rPr lang="cs-CZ" sz="1600" dirty="0" err="1"/>
              <a:t>lactate</a:t>
            </a:r>
            <a:r>
              <a:rPr lang="cs-CZ" sz="1600" dirty="0"/>
              <a:t> </a:t>
            </a:r>
            <a:r>
              <a:rPr lang="cs-CZ" sz="1600" dirty="0" err="1"/>
              <a:t>dehydrogenase</a:t>
            </a:r>
            <a:endParaRPr lang="cs-CZ" sz="1600" dirty="0"/>
          </a:p>
          <a:p>
            <a:pPr marL="933450" lvl="1" indent="-533400" eaLnBrk="1" hangingPunct="1">
              <a:buFontTx/>
              <a:buChar char="-"/>
            </a:pPr>
            <a:r>
              <a:rPr lang="en-GB" sz="2000" dirty="0"/>
              <a:t>M</a:t>
            </a:r>
            <a:r>
              <a:rPr lang="cs-CZ" sz="2000" dirty="0" err="1"/>
              <a:t>uscle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r>
              <a:rPr lang="cs-CZ" sz="2000" dirty="0"/>
              <a:t>: </a:t>
            </a:r>
            <a:endParaRPr lang="en-GB" sz="2000" dirty="0"/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 err="1">
                <a:solidFill>
                  <a:schemeClr val="tx2"/>
                </a:solidFill>
              </a:rPr>
              <a:t>creatine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kinase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dirty="0"/>
              <a:t>in seru</a:t>
            </a:r>
            <a:r>
              <a:rPr lang="en-US" sz="1600" dirty="0"/>
              <a:t>m (</a:t>
            </a:r>
            <a:r>
              <a:rPr lang="en-US" sz="1600" dirty="0" err="1"/>
              <a:t>iso</a:t>
            </a:r>
            <a:r>
              <a:rPr lang="cs-CZ" sz="1600" dirty="0" err="1"/>
              <a:t>zymes</a:t>
            </a:r>
            <a:r>
              <a:rPr lang="cs-CZ" sz="1600" dirty="0"/>
              <a:t> - </a:t>
            </a:r>
            <a:r>
              <a:rPr lang="cs-CZ" sz="1600" dirty="0" err="1"/>
              <a:t>tissue</a:t>
            </a:r>
            <a:r>
              <a:rPr lang="cs-CZ" sz="1600" dirty="0"/>
              <a:t> </a:t>
            </a:r>
            <a:r>
              <a:rPr lang="cs-CZ" sz="1600" dirty="0" err="1"/>
              <a:t>specific</a:t>
            </a:r>
            <a:r>
              <a:rPr lang="cs-CZ" sz="1600" dirty="0"/>
              <a:t> </a:t>
            </a:r>
            <a:r>
              <a:rPr lang="en-GB" sz="1600" dirty="0"/>
              <a:t>– </a:t>
            </a:r>
            <a:r>
              <a:rPr lang="cs-CZ" sz="1600" dirty="0" err="1"/>
              <a:t>muscle</a:t>
            </a:r>
            <a:r>
              <a:rPr lang="en-GB" sz="1600" dirty="0"/>
              <a:t> </a:t>
            </a:r>
            <a:r>
              <a:rPr lang="en-GB" sz="1600" dirty="0" err="1"/>
              <a:t>vs</a:t>
            </a:r>
            <a:r>
              <a:rPr lang="en-GB" sz="1600" dirty="0"/>
              <a:t> </a:t>
            </a:r>
            <a:r>
              <a:rPr lang="cs-CZ" sz="1600" dirty="0" err="1"/>
              <a:t>heart</a:t>
            </a:r>
            <a:r>
              <a:rPr lang="cs-CZ" sz="1600" dirty="0"/>
              <a:t>)</a:t>
            </a:r>
            <a:r>
              <a:rPr lang="en-US" sz="1600" dirty="0"/>
              <a:t>;</a:t>
            </a:r>
            <a:endParaRPr lang="cs-CZ" sz="1600" dirty="0"/>
          </a:p>
          <a:p>
            <a:pPr marL="533400" indent="-533400" eaLnBrk="1" hangingPunct="1">
              <a:buNone/>
            </a:pPr>
            <a:endParaRPr lang="en-US" sz="1600" dirty="0"/>
          </a:p>
          <a:p>
            <a:pPr marL="533400" indent="-533400" eaLnBrk="1" hangingPunct="1">
              <a:buNone/>
            </a:pPr>
            <a:r>
              <a:rPr lang="en-US" sz="1600" b="1" dirty="0">
                <a:solidFill>
                  <a:srgbClr val="00B050"/>
                </a:solidFill>
              </a:rPr>
              <a:t>Other </a:t>
            </a:r>
            <a:r>
              <a:rPr lang="cs-CZ" sz="1600" b="1" dirty="0">
                <a:solidFill>
                  <a:srgbClr val="00B050"/>
                </a:solidFill>
              </a:rPr>
              <a:t>enzym</a:t>
            </a:r>
            <a:r>
              <a:rPr lang="en-US" sz="1600" b="1" dirty="0">
                <a:solidFill>
                  <a:srgbClr val="00B050"/>
                </a:solidFill>
              </a:rPr>
              <a:t>e biomarkers</a:t>
            </a:r>
            <a:r>
              <a:rPr lang="cs-CZ" sz="1600" b="1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sz="1600" b="1" dirty="0">
                <a:solidFill>
                  <a:srgbClr val="00B050"/>
                </a:solidFill>
                <a:sym typeface="Wingdings" pitchFamily="2" charset="2"/>
              </a:rPr>
              <a:t> see further</a:t>
            </a:r>
            <a:endParaRPr lang="cs-CZ" sz="1600" b="1" dirty="0">
              <a:solidFill>
                <a:srgbClr val="00B05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Methods in clinical chemistry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73914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5508104" y="914400"/>
            <a:ext cx="3483496" cy="3124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156176" y="1198493"/>
            <a:ext cx="20954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Coloured product:</a:t>
            </a:r>
            <a:br>
              <a:rPr lang="en-GB" dirty="0"/>
            </a:br>
            <a:r>
              <a:rPr lang="en-GB" dirty="0"/>
              <a:t>k</a:t>
            </a:r>
            <a:r>
              <a:rPr lang="cs-CZ" dirty="0" err="1"/>
              <a:t>inetic</a:t>
            </a:r>
            <a:br>
              <a:rPr lang="cs-CZ" dirty="0"/>
            </a:br>
            <a:r>
              <a:rPr lang="en-GB" dirty="0"/>
              <a:t>s</a:t>
            </a:r>
            <a:r>
              <a:rPr lang="cs-CZ" dirty="0" err="1"/>
              <a:t>pectrophotometry</a:t>
            </a:r>
            <a:endParaRPr lang="en-GB" dirty="0"/>
          </a:p>
        </p:txBody>
      </p:sp>
      <p:sp>
        <p:nvSpPr>
          <p:cNvPr id="9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Methods in clinical chemistry: example LDH analysis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504" y="908720"/>
            <a:ext cx="5607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/>
              <a:t>Done in automatic analyzer:</a:t>
            </a:r>
          </a:p>
          <a:p>
            <a:pPr>
              <a:buFont typeface="Arial" charset="0"/>
              <a:buChar char="•"/>
            </a:pPr>
            <a:r>
              <a:rPr lang="en-GB" sz="1200" dirty="0"/>
              <a:t>Blood sample + addition of (NAD+ </a:t>
            </a:r>
            <a:r>
              <a:rPr lang="en-GB" sz="1200" dirty="0" err="1"/>
              <a:t>tetrazolium</a:t>
            </a:r>
            <a:r>
              <a:rPr lang="en-GB" sz="1200" dirty="0"/>
              <a:t> salt + </a:t>
            </a:r>
            <a:r>
              <a:rPr lang="en-GB" sz="1200" dirty="0" err="1"/>
              <a:t>diaphorase</a:t>
            </a:r>
            <a:r>
              <a:rPr lang="en-GB" sz="1200" dirty="0"/>
              <a:t> enzyme)</a:t>
            </a:r>
          </a:p>
          <a:p>
            <a:pPr>
              <a:buFont typeface="Arial" charset="0"/>
              <a:buChar char="•"/>
            </a:pPr>
            <a:r>
              <a:rPr lang="en-GB" sz="1200" dirty="0"/>
              <a:t>Incubation and </a:t>
            </a:r>
            <a:r>
              <a:rPr lang="en-GB" sz="1200" dirty="0" err="1"/>
              <a:t>spectrophotometry</a:t>
            </a:r>
            <a:r>
              <a:rPr lang="en-GB" sz="1200" dirty="0"/>
              <a:t> determination</a:t>
            </a:r>
          </a:p>
          <a:p>
            <a:pPr>
              <a:buFont typeface="Arial" charset="0"/>
              <a:buChar char="•"/>
            </a:pPr>
            <a:r>
              <a:rPr lang="en-GB" sz="1200" dirty="0"/>
              <a:t>Automatic evaluation 	</a:t>
            </a:r>
            <a:r>
              <a:rPr lang="en-GB" sz="1200" dirty="0">
                <a:sym typeface="Wingdings" pitchFamily="2" charset="2"/>
              </a:rPr>
              <a:t> final value (LDH activity)</a:t>
            </a:r>
          </a:p>
          <a:p>
            <a:pPr lvl="1"/>
            <a:r>
              <a:rPr lang="en-GB" sz="1200" dirty="0">
                <a:sym typeface="Wingdings" pitchFamily="2" charset="2"/>
              </a:rPr>
              <a:t>		 comparison with “limits”  highlighting for a doctor</a:t>
            </a:r>
          </a:p>
          <a:p>
            <a:pPr lvl="1">
              <a:buFont typeface="Arial" charset="0"/>
              <a:buChar char="•"/>
            </a:pPr>
            <a:endParaRPr lang="en-GB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vivo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biomarkers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effects</a:t>
            </a:r>
            <a:r>
              <a:rPr lang="cs-CZ" dirty="0">
                <a:solidFill>
                  <a:schemeClr val="tx1"/>
                </a:solidFill>
              </a:rPr>
              <a:t> / response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680" y="1143000"/>
            <a:ext cx="8305800" cy="5334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Behavioral</a:t>
            </a:r>
            <a:r>
              <a:rPr lang="cs-CZ" b="1" dirty="0"/>
              <a:t> </a:t>
            </a:r>
            <a:r>
              <a:rPr lang="cs-CZ" b="1" dirty="0" err="1"/>
              <a:t>and</a:t>
            </a:r>
            <a:r>
              <a:rPr lang="cs-CZ" b="1" dirty="0"/>
              <a:t> </a:t>
            </a:r>
            <a:r>
              <a:rPr lang="cs-CZ" b="1" dirty="0" err="1"/>
              <a:t>Clinical</a:t>
            </a:r>
            <a:r>
              <a:rPr lang="cs-CZ" b="1" dirty="0"/>
              <a:t> </a:t>
            </a:r>
            <a:r>
              <a:rPr lang="cs-CZ" b="1" dirty="0" err="1"/>
              <a:t>biomarkers</a:t>
            </a:r>
            <a:endParaRPr lang="cs-CZ" i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Pathology</a:t>
            </a: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Clinical</a:t>
            </a:r>
            <a:r>
              <a:rPr lang="cs-CZ" b="1" dirty="0"/>
              <a:t> </a:t>
            </a:r>
            <a:r>
              <a:rPr lang="cs-CZ" b="1" dirty="0" err="1"/>
              <a:t>chemistry</a:t>
            </a:r>
            <a:r>
              <a:rPr lang="cs-CZ" b="1" dirty="0"/>
              <a:t> </a:t>
            </a:r>
            <a:r>
              <a:rPr lang="cs-CZ" b="1" dirty="0" err="1"/>
              <a:t>and</a:t>
            </a:r>
            <a:r>
              <a:rPr lang="cs-CZ" b="1" dirty="0"/>
              <a:t> hematology</a:t>
            </a: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Enzymatic</a:t>
            </a:r>
            <a:r>
              <a:rPr lang="cs-CZ" b="1" dirty="0"/>
              <a:t> </a:t>
            </a:r>
            <a:r>
              <a:rPr lang="cs-CZ" b="1" dirty="0" err="1"/>
              <a:t>changes</a:t>
            </a: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/>
              <a:t>Gene and protein expression biomarkers</a:t>
            </a: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/>
              <a:t>Detoxification and oxidative stress markers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000" b="0" dirty="0">
                <a:solidFill>
                  <a:schemeClr val="tx1"/>
                </a:solidFill>
              </a:rPr>
              <a:t>Example – changes in rat serum en</a:t>
            </a:r>
            <a:r>
              <a:rPr lang="cs-CZ" sz="2000" b="0" dirty="0" err="1">
                <a:solidFill>
                  <a:schemeClr val="tx1"/>
                </a:solidFill>
              </a:rPr>
              <a:t>zymes</a:t>
            </a:r>
            <a:r>
              <a:rPr lang="cs-CZ" sz="2000" b="0" dirty="0">
                <a:solidFill>
                  <a:schemeClr val="tx1"/>
                </a:solidFill>
              </a:rPr>
              <a:t> </a:t>
            </a:r>
            <a:r>
              <a:rPr lang="cs-CZ" sz="2000" b="0" dirty="0" err="1">
                <a:solidFill>
                  <a:schemeClr val="tx1"/>
                </a:solidFill>
              </a:rPr>
              <a:t>after</a:t>
            </a:r>
            <a:r>
              <a:rPr lang="cs-CZ" sz="2000" b="0" dirty="0">
                <a:solidFill>
                  <a:schemeClr val="tx1"/>
                </a:solidFill>
              </a:rPr>
              <a:t> CC</a:t>
            </a:r>
            <a:r>
              <a:rPr lang="en-GB" sz="2000" b="0" dirty="0">
                <a:solidFill>
                  <a:schemeClr val="tx1"/>
                </a:solidFill>
              </a:rPr>
              <a:t>l</a:t>
            </a:r>
            <a:r>
              <a:rPr lang="cs-CZ" sz="2000" b="0" baseline="-25000" dirty="0">
                <a:solidFill>
                  <a:schemeClr val="tx1"/>
                </a:solidFill>
              </a:rPr>
              <a:t>4</a:t>
            </a:r>
            <a:r>
              <a:rPr lang="cs-CZ" sz="2000" b="0" dirty="0">
                <a:solidFill>
                  <a:schemeClr val="tx1"/>
                </a:solidFill>
              </a:rPr>
              <a:t> </a:t>
            </a:r>
            <a:r>
              <a:rPr lang="cs-CZ" sz="2000" b="0" dirty="0" err="1">
                <a:solidFill>
                  <a:schemeClr val="tx1"/>
                </a:solidFill>
              </a:rPr>
              <a:t>exposure</a:t>
            </a:r>
            <a:endParaRPr lang="cs-CZ" sz="2000" b="0" dirty="0">
              <a:solidFill>
                <a:schemeClr val="tx1"/>
              </a:solidFill>
            </a:endParaRPr>
          </a:p>
        </p:txBody>
      </p:sp>
      <p:pic>
        <p:nvPicPr>
          <p:cNvPr id="28675" name="Picture 5" descr="1858"/>
          <p:cNvPicPr>
            <a:picLocks noChangeAspect="1" noChangeArrowheads="1"/>
          </p:cNvPicPr>
          <p:nvPr/>
        </p:nvPicPr>
        <p:blipFill>
          <a:blip r:embed="rId3" cstate="print"/>
          <a:srcRect t="3668" b="32773"/>
          <a:stretch>
            <a:fillRect/>
          </a:stretch>
        </p:blipFill>
        <p:spPr bwMode="auto">
          <a:xfrm>
            <a:off x="1773238" y="725760"/>
            <a:ext cx="53895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9" descr="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372" y="76200"/>
            <a:ext cx="65151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9512" y="548680"/>
            <a:ext cx="18133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Cell damage</a:t>
            </a:r>
          </a:p>
          <a:p>
            <a:r>
              <a:rPr lang="cs-CZ" dirty="0">
                <a:solidFill>
                  <a:srgbClr val="FF0000"/>
                </a:solidFill>
              </a:rPr>
              <a:t>(Liver) enzyme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activity (LDH)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is also highly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variable and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species-specific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0888"/>
            <a:ext cx="8458200" cy="1279376"/>
          </a:xfrm>
        </p:spPr>
        <p:txBody>
          <a:bodyPr/>
          <a:lstStyle/>
          <a:p>
            <a:pPr algn="ctr" eaLnBrk="1" hangingPunct="1"/>
            <a:r>
              <a:rPr lang="cs-CZ" sz="4000" dirty="0" err="1">
                <a:solidFill>
                  <a:schemeClr val="tx1"/>
                </a:solidFill>
              </a:rPr>
              <a:t>Biomarkers</a:t>
            </a:r>
            <a:r>
              <a:rPr lang="cs-CZ" sz="4000" dirty="0">
                <a:solidFill>
                  <a:schemeClr val="tx1"/>
                </a:solidFill>
              </a:rPr>
              <a:t>:</a:t>
            </a: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4000" dirty="0" err="1">
                <a:solidFill>
                  <a:schemeClr val="tx1"/>
                </a:solidFill>
              </a:rPr>
              <a:t>Changes</a:t>
            </a:r>
            <a:r>
              <a:rPr lang="cs-CZ" sz="4000" dirty="0">
                <a:solidFill>
                  <a:schemeClr val="tx1"/>
                </a:solidFill>
              </a:rPr>
              <a:t> in enzyme </a:t>
            </a:r>
            <a:r>
              <a:rPr lang="cs-CZ" sz="4000" dirty="0" err="1">
                <a:solidFill>
                  <a:schemeClr val="tx1"/>
                </a:solidFill>
              </a:rPr>
              <a:t>activities</a:t>
            </a:r>
            <a:endParaRPr lang="cs-CZ" sz="4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688"/>
            <a:ext cx="9144000" cy="687016"/>
          </a:xfrm>
        </p:spPr>
        <p:txBody>
          <a:bodyPr/>
          <a:lstStyle/>
          <a:p>
            <a:pPr algn="ctr" eaLnBrk="1" hangingPunct="1"/>
            <a:r>
              <a:rPr lang="cs-CZ" sz="3200">
                <a:solidFill>
                  <a:schemeClr val="tx1"/>
                </a:solidFill>
              </a:rPr>
              <a:t>Enzymatic changes</a:t>
            </a:r>
            <a:endParaRPr lang="cs-CZ" sz="3200" b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2" y="958552"/>
            <a:ext cx="8763000" cy="5638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b="1" dirty="0" err="1"/>
              <a:t>Biomarkers</a:t>
            </a:r>
            <a:r>
              <a:rPr lang="cs-CZ" sz="2200" b="1" dirty="0"/>
              <a:t> </a:t>
            </a:r>
            <a:r>
              <a:rPr lang="cs-CZ" sz="2200" b="1" dirty="0" err="1"/>
              <a:t>reflecting</a:t>
            </a:r>
            <a:r>
              <a:rPr lang="cs-CZ" sz="2200" b="1" dirty="0"/>
              <a:t> „enzyme </a:t>
            </a:r>
            <a:r>
              <a:rPr lang="cs-CZ" sz="2200" b="1" dirty="0" err="1"/>
              <a:t>changes</a:t>
            </a:r>
            <a:r>
              <a:rPr lang="cs-CZ" sz="2200" b="1" dirty="0"/>
              <a:t>“:</a:t>
            </a:r>
            <a:endParaRPr lang="en-US" sz="22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u="sng" dirty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chemeClr val="tx2"/>
                </a:solidFill>
              </a:rPr>
              <a:t>EXAMPLES - </a:t>
            </a:r>
            <a:r>
              <a:rPr lang="cs-CZ" sz="2000" b="1" dirty="0" err="1">
                <a:solidFill>
                  <a:schemeClr val="tx2"/>
                </a:solidFill>
              </a:rPr>
              <a:t>inhibitions</a:t>
            </a:r>
            <a:r>
              <a:rPr lang="cs-CZ" sz="2000" b="1" dirty="0">
                <a:solidFill>
                  <a:schemeClr val="tx2"/>
                </a:solidFill>
              </a:rPr>
              <a:t> of </a:t>
            </a:r>
            <a:r>
              <a:rPr lang="cs-CZ" sz="2000" b="1" dirty="0" err="1">
                <a:solidFill>
                  <a:schemeClr val="tx2"/>
                </a:solidFill>
              </a:rPr>
              <a:t>specific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enzymes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br>
              <a:rPr lang="cs-CZ" sz="2000" b="1" dirty="0">
                <a:solidFill>
                  <a:schemeClr val="tx2"/>
                </a:solidFill>
              </a:rPr>
            </a:br>
            <a:r>
              <a:rPr lang="cs-CZ" sz="1600" i="1" dirty="0">
                <a:solidFill>
                  <a:schemeClr val="tx2"/>
                </a:solidFill>
              </a:rPr>
              <a:t>(as </a:t>
            </a:r>
            <a:r>
              <a:rPr lang="cs-CZ" sz="1600" i="1" dirty="0" err="1">
                <a:solidFill>
                  <a:schemeClr val="tx2"/>
                </a:solidFill>
              </a:rPr>
              <a:t>also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discussed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earlier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during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the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class</a:t>
            </a:r>
            <a:r>
              <a:rPr lang="cs-CZ" sz="1600" i="1" dirty="0">
                <a:solidFill>
                  <a:schemeClr val="tx2"/>
                </a:solidFill>
              </a:rPr>
              <a:t>: </a:t>
            </a:r>
            <a:r>
              <a:rPr lang="cs-CZ" sz="1600" i="1" dirty="0" err="1">
                <a:solidFill>
                  <a:schemeClr val="tx2"/>
                </a:solidFill>
              </a:rPr>
              <a:t>MoA</a:t>
            </a:r>
            <a:r>
              <a:rPr lang="cs-CZ" sz="1600" i="1" dirty="0">
                <a:solidFill>
                  <a:schemeClr val="tx2"/>
                </a:solidFill>
              </a:rPr>
              <a:t>)</a:t>
            </a:r>
            <a:endParaRPr lang="cs-CZ" sz="2000" i="1" dirty="0">
              <a:solidFill>
                <a:schemeClr val="tx2"/>
              </a:solidFill>
            </a:endParaRP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>
                <a:solidFill>
                  <a:srgbClr val="00B050"/>
                </a:solidFill>
              </a:rPr>
              <a:t>AcChE</a:t>
            </a:r>
            <a:r>
              <a:rPr lang="cs-CZ" sz="2000" dirty="0"/>
              <a:t> (</a:t>
            </a:r>
            <a:r>
              <a:rPr lang="cs-CZ" sz="2000" dirty="0" err="1"/>
              <a:t>organo</a:t>
            </a:r>
            <a:r>
              <a:rPr lang="cs-CZ" sz="2000" dirty="0"/>
              <a:t>-</a:t>
            </a:r>
            <a:r>
              <a:rPr lang="cs-CZ" sz="2000" dirty="0" err="1"/>
              <a:t>phosphates</a:t>
            </a:r>
            <a:r>
              <a:rPr lang="cs-CZ" sz="2000" dirty="0"/>
              <a:t>)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>
                <a:solidFill>
                  <a:srgbClr val="00B050"/>
                </a:solidFill>
              </a:rPr>
              <a:t>Proteinphosphatases</a:t>
            </a:r>
            <a:r>
              <a:rPr lang="cs-CZ" sz="2000" dirty="0"/>
              <a:t> (</a:t>
            </a:r>
            <a:r>
              <a:rPr lang="cs-CZ" sz="2000" dirty="0" err="1"/>
              <a:t>microcystins</a:t>
            </a:r>
            <a:r>
              <a:rPr lang="cs-CZ" sz="2000" dirty="0"/>
              <a:t>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cs-CZ" sz="2000" b="1" u="sng" dirty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cs-CZ" sz="20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/>
              <a:t>(+) Rapid e</a:t>
            </a:r>
            <a:r>
              <a:rPr lang="en-US" sz="2200" dirty="0"/>
              <a:t>n</a:t>
            </a:r>
            <a:r>
              <a:rPr lang="cs-CZ" sz="2200" dirty="0" err="1"/>
              <a:t>zymatic</a:t>
            </a:r>
            <a:r>
              <a:rPr lang="cs-CZ" sz="2200" dirty="0"/>
              <a:t> </a:t>
            </a:r>
            <a:r>
              <a:rPr lang="cs-CZ" sz="2200" dirty="0" err="1"/>
              <a:t>assays</a:t>
            </a:r>
            <a:r>
              <a:rPr lang="cs-CZ" sz="2200" dirty="0"/>
              <a:t>, </a:t>
            </a:r>
            <a:r>
              <a:rPr lang="cs-CZ" sz="2200" dirty="0" err="1"/>
              <a:t>specific</a:t>
            </a:r>
            <a:r>
              <a:rPr lang="cs-CZ" sz="2200" dirty="0"/>
              <a:t> </a:t>
            </a:r>
            <a:r>
              <a:rPr lang="cs-CZ" sz="2200" dirty="0" err="1"/>
              <a:t>responses</a:t>
            </a:r>
            <a:endParaRPr lang="cs-CZ" sz="22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/>
              <a:t>(-) </a:t>
            </a:r>
            <a:r>
              <a:rPr lang="cs-CZ" sz="2200" dirty="0" err="1"/>
              <a:t>Some</a:t>
            </a:r>
            <a:r>
              <a:rPr lang="cs-CZ" sz="2200" dirty="0"/>
              <a:t> </a:t>
            </a:r>
            <a:r>
              <a:rPr lang="en-US" sz="2200" dirty="0"/>
              <a:t>~ </a:t>
            </a:r>
            <a:r>
              <a:rPr lang="cs-CZ" sz="2200" dirty="0"/>
              <a:t>EXPOS</a:t>
            </a:r>
            <a:r>
              <a:rPr lang="en-US" sz="2200" dirty="0"/>
              <a:t>URE biomarkers</a:t>
            </a:r>
            <a:endParaRPr lang="cs-CZ" sz="22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745232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Reminder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AcChE</a:t>
            </a:r>
            <a:r>
              <a:rPr lang="en-US" sz="2800" dirty="0">
                <a:solidFill>
                  <a:schemeClr val="tx1"/>
                </a:solidFill>
              </a:rPr>
              <a:t> inhibition m</a:t>
            </a:r>
            <a:r>
              <a:rPr lang="en-US" sz="2800" b="0" dirty="0">
                <a:solidFill>
                  <a:schemeClr val="tx1"/>
                </a:solidFill>
              </a:rPr>
              <a:t>echanism</a:t>
            </a:r>
            <a:endParaRPr lang="cs-CZ" sz="2800" b="0" dirty="0">
              <a:solidFill>
                <a:schemeClr val="tx1"/>
              </a:solidFill>
            </a:endParaRPr>
          </a:p>
        </p:txBody>
      </p:sp>
      <p:pic>
        <p:nvPicPr>
          <p:cNvPr id="33795" name="Picture 5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341438"/>
            <a:ext cx="5351462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46584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>
                <a:solidFill>
                  <a:srgbClr val="00B050"/>
                </a:solidFill>
              </a:rPr>
              <a:t>Model </a:t>
            </a:r>
            <a:r>
              <a:rPr lang="en-US" sz="2000" b="1" dirty="0">
                <a:solidFill>
                  <a:srgbClr val="00B050"/>
                </a:solidFill>
              </a:rPr>
              <a:t>Substrate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dirty="0" err="1"/>
              <a:t>butyryl</a:t>
            </a:r>
            <a:r>
              <a:rPr lang="cs-CZ" sz="2000" dirty="0"/>
              <a:t>-</a:t>
            </a:r>
            <a:r>
              <a:rPr lang="cs-CZ" sz="2000" dirty="0" err="1"/>
              <a:t>thio</a:t>
            </a:r>
            <a:r>
              <a:rPr lang="cs-CZ" sz="2000" dirty="0"/>
              <a:t>-choline, acetyl-</a:t>
            </a:r>
            <a:r>
              <a:rPr lang="cs-CZ" sz="2000" dirty="0" err="1"/>
              <a:t>thio</a:t>
            </a:r>
            <a:r>
              <a:rPr lang="cs-CZ" sz="2000" dirty="0"/>
              <a:t>-choline)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/>
              <a:t>	- </a:t>
            </a:r>
            <a:r>
              <a:rPr lang="cs-CZ" sz="2000" dirty="0" err="1"/>
              <a:t>cleaved</a:t>
            </a:r>
            <a:r>
              <a:rPr lang="cs-CZ" sz="2000" dirty="0"/>
              <a:t> by </a:t>
            </a:r>
            <a:r>
              <a:rPr lang="cs-CZ" sz="2000" b="1" dirty="0" err="1"/>
              <a:t>AcChE</a:t>
            </a:r>
            <a:r>
              <a:rPr lang="cs-CZ" sz="2000" dirty="0"/>
              <a:t> </a:t>
            </a:r>
            <a:r>
              <a:rPr lang="cs-CZ" sz="2000" dirty="0">
                <a:sym typeface="Wingdings" pitchFamily="2" charset="2"/>
              </a:rPr>
              <a:t></a:t>
            </a:r>
            <a:r>
              <a:rPr lang="en-US" sz="2000" dirty="0"/>
              <a:t> formation of free </a:t>
            </a:r>
            <a:r>
              <a:rPr lang="cs-CZ" sz="2000" dirty="0"/>
              <a:t>–SH </a:t>
            </a:r>
            <a:r>
              <a:rPr lang="cs-CZ" sz="2000" dirty="0" err="1"/>
              <a:t>groups</a:t>
            </a: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/>
              <a:t>	- </a:t>
            </a:r>
            <a:r>
              <a:rPr lang="en-GB" sz="2000" dirty="0"/>
              <a:t>reaction of SH with </a:t>
            </a:r>
            <a:r>
              <a:rPr lang="cs-CZ" sz="2000" b="1" dirty="0" err="1"/>
              <a:t>thiol</a:t>
            </a:r>
            <a:r>
              <a:rPr lang="cs-CZ" sz="2000" b="1" dirty="0"/>
              <a:t> </a:t>
            </a:r>
            <a:r>
              <a:rPr lang="cs-CZ" sz="2000" b="1" dirty="0" err="1"/>
              <a:t>reactive</a:t>
            </a:r>
            <a:r>
              <a:rPr lang="cs-CZ" sz="2000" b="1" dirty="0"/>
              <a:t> </a:t>
            </a:r>
            <a:r>
              <a:rPr lang="en-US" sz="2000" b="1" dirty="0"/>
              <a:t>probe</a:t>
            </a:r>
            <a:r>
              <a:rPr lang="en-GB" sz="2000" b="1" dirty="0"/>
              <a:t> = </a:t>
            </a:r>
            <a:r>
              <a:rPr lang="cs-CZ" sz="2000" b="1" dirty="0" err="1">
                <a:solidFill>
                  <a:srgbClr val="00B050"/>
                </a:solidFill>
              </a:rPr>
              <a:t>Ellman</a:t>
            </a:r>
            <a:r>
              <a:rPr lang="cs-CZ" sz="2000" b="1" dirty="0">
                <a:solidFill>
                  <a:srgbClr val="00B050"/>
                </a:solidFill>
              </a:rPr>
              <a:t>´s </a:t>
            </a:r>
            <a:r>
              <a:rPr lang="cs-CZ" sz="2000" b="1" dirty="0" err="1">
                <a:solidFill>
                  <a:srgbClr val="00B050"/>
                </a:solidFill>
              </a:rPr>
              <a:t>reagent</a:t>
            </a:r>
            <a:r>
              <a:rPr lang="cs-CZ" sz="2000" b="1" dirty="0">
                <a:solidFill>
                  <a:srgbClr val="00B050"/>
                </a:solidFill>
              </a:rPr>
              <a:t> (DTNB)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/>
              <a:t>	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cs-CZ" sz="2000" dirty="0"/>
              <a:t> DTNB-S-choline: </a:t>
            </a:r>
            <a:r>
              <a:rPr lang="cs-CZ" sz="2000" dirty="0" err="1"/>
              <a:t>yellow</a:t>
            </a:r>
            <a:r>
              <a:rPr lang="cs-CZ" sz="2000" dirty="0"/>
              <a:t> </a:t>
            </a:r>
            <a:r>
              <a:rPr lang="en-US" sz="2000" dirty="0" err="1"/>
              <a:t>colour</a:t>
            </a:r>
            <a:r>
              <a:rPr lang="en-US" sz="2000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spectrophotometry</a:t>
            </a:r>
            <a:r>
              <a:rPr lang="cs-CZ" sz="2000" dirty="0"/>
              <a:t> A420)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3482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653415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Oval 11"/>
          <p:cNvSpPr>
            <a:spLocks noChangeArrowheads="1"/>
          </p:cNvSpPr>
          <p:nvPr/>
        </p:nvSpPr>
        <p:spPr bwMode="auto">
          <a:xfrm>
            <a:off x="4495800" y="2895600"/>
            <a:ext cx="4495800" cy="2438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6781800" y="3810000"/>
            <a:ext cx="228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Spectrophotometry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745232"/>
          </a:xfrm>
        </p:spPr>
        <p:txBody>
          <a:bodyPr/>
          <a:lstStyle/>
          <a:p>
            <a:pPr eaLnBrk="1" hangingPunct="1"/>
            <a:r>
              <a:rPr lang="en-GB" sz="2800" dirty="0" err="1">
                <a:solidFill>
                  <a:schemeClr val="tx1"/>
                </a:solidFill>
              </a:rPr>
              <a:t>AcChE</a:t>
            </a:r>
            <a:r>
              <a:rPr lang="en-GB" sz="2800" dirty="0">
                <a:solidFill>
                  <a:schemeClr val="tx1"/>
                </a:solidFill>
              </a:rPr>
              <a:t> assessment</a:t>
            </a:r>
            <a:endParaRPr lang="cs-CZ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7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761" y="836712"/>
            <a:ext cx="5038527" cy="600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Changes in </a:t>
            </a:r>
            <a:r>
              <a:rPr lang="en-GB" sz="2000" dirty="0" err="1">
                <a:solidFill>
                  <a:schemeClr val="tx1"/>
                </a:solidFill>
              </a:rPr>
              <a:t>AcChE</a:t>
            </a:r>
            <a:r>
              <a:rPr lang="en-GB" sz="2000" dirty="0">
                <a:solidFill>
                  <a:schemeClr val="tx1"/>
                </a:solidFill>
              </a:rPr>
              <a:t> in birds after exposure to organophosphates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Proteinphosphatase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cs-CZ" sz="2800" dirty="0" err="1">
                <a:solidFill>
                  <a:schemeClr val="tx1"/>
                </a:solidFill>
              </a:rPr>
              <a:t>PPase</a:t>
            </a:r>
            <a:r>
              <a:rPr lang="cs-CZ" sz="2800" dirty="0">
                <a:solidFill>
                  <a:schemeClr val="tx1"/>
                </a:solidFill>
              </a:rPr>
              <a:t>) </a:t>
            </a:r>
            <a:r>
              <a:rPr lang="cs-CZ" sz="2800" dirty="0" err="1">
                <a:solidFill>
                  <a:schemeClr val="tx1"/>
                </a:solidFill>
              </a:rPr>
              <a:t>inhibition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assay</a:t>
            </a:r>
            <a:endParaRPr lang="cs-CZ" sz="2800" b="0" dirty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3056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3000" b="1" dirty="0">
                <a:solidFill>
                  <a:schemeClr val="tx2"/>
                </a:solidFill>
              </a:rPr>
              <a:t>Model </a:t>
            </a:r>
            <a:r>
              <a:rPr lang="cs-CZ" sz="3000" b="1" dirty="0" err="1">
                <a:solidFill>
                  <a:schemeClr val="tx2"/>
                </a:solidFill>
              </a:rPr>
              <a:t>substrates</a:t>
            </a:r>
            <a:r>
              <a:rPr lang="cs-CZ" sz="3000" dirty="0"/>
              <a:t> </a:t>
            </a:r>
            <a:r>
              <a:rPr lang="cs-CZ" sz="3000" dirty="0" err="1"/>
              <a:t>cleaved</a:t>
            </a:r>
            <a:r>
              <a:rPr lang="cs-CZ" sz="3000" dirty="0"/>
              <a:t> by </a:t>
            </a:r>
            <a:r>
              <a:rPr lang="cs-CZ" sz="3000" dirty="0" err="1"/>
              <a:t>PPase</a:t>
            </a:r>
            <a:endParaRPr lang="en-US" sz="3000" dirty="0"/>
          </a:p>
          <a:p>
            <a:pPr marL="914400" lvl="1" indent="-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baseline="30000" dirty="0">
                <a:solidFill>
                  <a:schemeClr val="tx2"/>
                </a:solidFill>
              </a:rPr>
              <a:t>32</a:t>
            </a:r>
            <a:r>
              <a:rPr lang="cs-CZ" sz="2000" dirty="0">
                <a:solidFill>
                  <a:schemeClr val="tx2"/>
                </a:solidFill>
              </a:rPr>
              <a:t>P-</a:t>
            </a:r>
            <a:r>
              <a:rPr lang="cs-CZ" sz="2000" dirty="0" err="1">
                <a:solidFill>
                  <a:schemeClr val="tx2"/>
                </a:solidFill>
              </a:rPr>
              <a:t>labelled</a:t>
            </a:r>
            <a:r>
              <a:rPr lang="cs-CZ" sz="2000" dirty="0">
                <a:solidFill>
                  <a:schemeClr val="tx2"/>
                </a:solidFill>
              </a:rPr>
              <a:t> protein</a:t>
            </a:r>
            <a:r>
              <a:rPr lang="cs-CZ" sz="2000" dirty="0"/>
              <a:t> </a:t>
            </a:r>
            <a:r>
              <a:rPr lang="en-US" sz="2000" dirty="0"/>
              <a:t>				</a:t>
            </a:r>
            <a:r>
              <a:rPr lang="en-GB" sz="2000" dirty="0">
                <a:sym typeface="Wingdings" pitchFamily="2" charset="2"/>
              </a:rPr>
              <a:t> </a:t>
            </a:r>
            <a:r>
              <a:rPr lang="cs-CZ" sz="2000" dirty="0"/>
              <a:t>free </a:t>
            </a:r>
            <a:r>
              <a:rPr lang="cs-CZ" sz="2000" b="1" baseline="30000" dirty="0"/>
              <a:t>32</a:t>
            </a:r>
            <a:r>
              <a:rPr lang="cs-CZ" sz="2000" b="1" dirty="0"/>
              <a:t>P </a:t>
            </a:r>
            <a:r>
              <a:rPr lang="en-US" sz="2000" b="1" dirty="0"/>
              <a:t>radio</a:t>
            </a:r>
            <a:r>
              <a:rPr lang="cs-CZ" sz="2000" b="1" dirty="0" err="1"/>
              <a:t>activity</a:t>
            </a:r>
            <a:endParaRPr lang="en-US" sz="2000" b="1" dirty="0"/>
          </a:p>
          <a:p>
            <a:pPr marL="914400" lvl="1" indent="-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dirty="0">
                <a:solidFill>
                  <a:schemeClr val="tx2"/>
                </a:solidFill>
              </a:rPr>
              <a:t>6,8-</a:t>
            </a:r>
            <a:r>
              <a:rPr lang="cs-CZ" sz="2000" dirty="0" err="1">
                <a:solidFill>
                  <a:schemeClr val="tx2"/>
                </a:solidFill>
              </a:rPr>
              <a:t>difluoro</a:t>
            </a:r>
            <a:r>
              <a:rPr lang="cs-CZ" sz="2000" dirty="0">
                <a:solidFill>
                  <a:schemeClr val="tx2"/>
                </a:solidFill>
              </a:rPr>
              <a:t>-4-</a:t>
            </a:r>
            <a:r>
              <a:rPr lang="cs-CZ" sz="2000" dirty="0" err="1">
                <a:solidFill>
                  <a:schemeClr val="tx2"/>
                </a:solidFill>
              </a:rPr>
              <a:t>methylumbelliferyl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phosphate</a:t>
            </a:r>
            <a:r>
              <a:rPr lang="en-US" sz="2000" dirty="0"/>
              <a:t> 	</a:t>
            </a:r>
            <a:r>
              <a:rPr lang="cs-CZ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="1" dirty="0"/>
              <a:t>fluorescence</a:t>
            </a:r>
            <a:endParaRPr lang="cs-CZ" sz="2000" b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3686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68960"/>
            <a:ext cx="5610225" cy="303053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6869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590800"/>
            <a:ext cx="2908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6654" y="404664"/>
            <a:ext cx="8458200" cy="2185392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chemeClr val="accent1"/>
                </a:solidFill>
              </a:rPr>
              <a:t>Biomarkers – </a:t>
            </a:r>
            <a:r>
              <a:rPr lang="cs-CZ" sz="4000" dirty="0" err="1">
                <a:solidFill>
                  <a:schemeClr val="accent1"/>
                </a:solidFill>
              </a:rPr>
              <a:t>assessing</a:t>
            </a:r>
            <a:r>
              <a:rPr lang="cs-CZ" sz="4000" dirty="0">
                <a:solidFill>
                  <a:schemeClr val="accent1"/>
                </a:solidFill>
              </a:rPr>
              <a:t> gene </a:t>
            </a:r>
            <a:r>
              <a:rPr lang="cs-CZ" sz="4000" dirty="0" err="1">
                <a:solidFill>
                  <a:schemeClr val="accent1"/>
                </a:solidFill>
              </a:rPr>
              <a:t>and</a:t>
            </a:r>
            <a:r>
              <a:rPr lang="cs-CZ" sz="4000" dirty="0">
                <a:solidFill>
                  <a:schemeClr val="accent1"/>
                </a:solidFill>
              </a:rPr>
              <a:t> protein </a:t>
            </a:r>
            <a:r>
              <a:rPr lang="en-US" sz="4000" dirty="0">
                <a:solidFill>
                  <a:schemeClr val="accent1"/>
                </a:solidFill>
              </a:rPr>
              <a:t>expression</a:t>
            </a:r>
            <a:r>
              <a:rPr lang="cs-CZ" sz="4000" dirty="0">
                <a:solidFill>
                  <a:schemeClr val="accent1"/>
                </a:solidFill>
              </a:rPr>
              <a:t>s</a:t>
            </a:r>
            <a:r>
              <a:rPr lang="en-GB" sz="4000" dirty="0">
                <a:solidFill>
                  <a:schemeClr val="accent1"/>
                </a:solidFill>
              </a:rPr>
              <a:t> / </a:t>
            </a:r>
            <a:r>
              <a:rPr lang="cs-CZ" sz="4000" dirty="0" err="1">
                <a:solidFill>
                  <a:schemeClr val="accent1"/>
                </a:solidFill>
              </a:rPr>
              <a:t>levels</a:t>
            </a:r>
            <a:endParaRPr lang="cs-CZ" sz="4000" b="0" dirty="0">
              <a:solidFill>
                <a:schemeClr val="accent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8811EF-3428-4BA1-A06C-36B8C5682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1" y="2835566"/>
            <a:ext cx="4325924" cy="390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72F416C-95BB-4C8E-886B-BA7734A30C2B}"/>
              </a:ext>
            </a:extLst>
          </p:cNvPr>
          <p:cNvCxnSpPr/>
          <p:nvPr/>
        </p:nvCxnSpPr>
        <p:spPr>
          <a:xfrm>
            <a:off x="2539616" y="52292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he central dogma of molecular biology: DNA gives rise to RNA messages,...  | Download Scientific Diagram">
            <a:extLst>
              <a:ext uri="{FF2B5EF4-FFF2-40B4-BE49-F238E27FC236}">
                <a16:creationId xmlns:a16="http://schemas.microsoft.com/office/drawing/2014/main" id="{E3E504BC-37B7-4112-A21B-0454E001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48687"/>
            <a:ext cx="3826581" cy="25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D3D57B21-DA2F-483B-A309-84EF57F78412}"/>
              </a:ext>
            </a:extLst>
          </p:cNvPr>
          <p:cNvSpPr/>
          <p:nvPr/>
        </p:nvSpPr>
        <p:spPr>
          <a:xfrm rot="740942">
            <a:off x="3660086" y="3840469"/>
            <a:ext cx="2975957" cy="2876204"/>
          </a:xfrm>
          <a:custGeom>
            <a:avLst/>
            <a:gdLst>
              <a:gd name="connsiteX0" fmla="*/ 1679171 w 2975957"/>
              <a:gd name="connsiteY0" fmla="*/ 133004 h 2876204"/>
              <a:gd name="connsiteX1" fmla="*/ 1421477 w 2975957"/>
              <a:gd name="connsiteY1" fmla="*/ 315884 h 2876204"/>
              <a:gd name="connsiteX2" fmla="*/ 1221971 w 2975957"/>
              <a:gd name="connsiteY2" fmla="*/ 448887 h 2876204"/>
              <a:gd name="connsiteX3" fmla="*/ 972589 w 2975957"/>
              <a:gd name="connsiteY3" fmla="*/ 798022 h 2876204"/>
              <a:gd name="connsiteX4" fmla="*/ 798022 w 2975957"/>
              <a:gd name="connsiteY4" fmla="*/ 1113905 h 2876204"/>
              <a:gd name="connsiteX5" fmla="*/ 698269 w 2975957"/>
              <a:gd name="connsiteY5" fmla="*/ 1479665 h 2876204"/>
              <a:gd name="connsiteX6" fmla="*/ 648393 w 2975957"/>
              <a:gd name="connsiteY6" fmla="*/ 1737360 h 2876204"/>
              <a:gd name="connsiteX7" fmla="*/ 581891 w 2975957"/>
              <a:gd name="connsiteY7" fmla="*/ 1812174 h 2876204"/>
              <a:gd name="connsiteX8" fmla="*/ 556953 w 2975957"/>
              <a:gd name="connsiteY8" fmla="*/ 1837113 h 2876204"/>
              <a:gd name="connsiteX9" fmla="*/ 532015 w 2975957"/>
              <a:gd name="connsiteY9" fmla="*/ 1870364 h 2876204"/>
              <a:gd name="connsiteX10" fmla="*/ 507077 w 2975957"/>
              <a:gd name="connsiteY10" fmla="*/ 1878676 h 2876204"/>
              <a:gd name="connsiteX11" fmla="*/ 465513 w 2975957"/>
              <a:gd name="connsiteY11" fmla="*/ 1862051 h 2876204"/>
              <a:gd name="connsiteX12" fmla="*/ 374073 w 2975957"/>
              <a:gd name="connsiteY12" fmla="*/ 1920240 h 2876204"/>
              <a:gd name="connsiteX13" fmla="*/ 266007 w 2975957"/>
              <a:gd name="connsiteY13" fmla="*/ 1945178 h 2876204"/>
              <a:gd name="connsiteX14" fmla="*/ 207818 w 2975957"/>
              <a:gd name="connsiteY14" fmla="*/ 1986742 h 2876204"/>
              <a:gd name="connsiteX15" fmla="*/ 166255 w 2975957"/>
              <a:gd name="connsiteY15" fmla="*/ 2019993 h 2876204"/>
              <a:gd name="connsiteX16" fmla="*/ 116378 w 2975957"/>
              <a:gd name="connsiteY16" fmla="*/ 2078182 h 2876204"/>
              <a:gd name="connsiteX17" fmla="*/ 99753 w 2975957"/>
              <a:gd name="connsiteY17" fmla="*/ 2128058 h 2876204"/>
              <a:gd name="connsiteX18" fmla="*/ 83127 w 2975957"/>
              <a:gd name="connsiteY18" fmla="*/ 2211185 h 2876204"/>
              <a:gd name="connsiteX19" fmla="*/ 33251 w 2975957"/>
              <a:gd name="connsiteY19" fmla="*/ 2302625 h 2876204"/>
              <a:gd name="connsiteX20" fmla="*/ 16626 w 2975957"/>
              <a:gd name="connsiteY20" fmla="*/ 2344189 h 2876204"/>
              <a:gd name="connsiteX21" fmla="*/ 0 w 2975957"/>
              <a:gd name="connsiteY21" fmla="*/ 2394065 h 2876204"/>
              <a:gd name="connsiteX22" fmla="*/ 16626 w 2975957"/>
              <a:gd name="connsiteY22" fmla="*/ 2477193 h 2876204"/>
              <a:gd name="connsiteX23" fmla="*/ 66502 w 2975957"/>
              <a:gd name="connsiteY23" fmla="*/ 2518756 h 2876204"/>
              <a:gd name="connsiteX24" fmla="*/ 108066 w 2975957"/>
              <a:gd name="connsiteY24" fmla="*/ 2552007 h 2876204"/>
              <a:gd name="connsiteX25" fmla="*/ 157942 w 2975957"/>
              <a:gd name="connsiteY25" fmla="*/ 2576945 h 2876204"/>
              <a:gd name="connsiteX26" fmla="*/ 216131 w 2975957"/>
              <a:gd name="connsiteY26" fmla="*/ 2626822 h 2876204"/>
              <a:gd name="connsiteX27" fmla="*/ 232757 w 2975957"/>
              <a:gd name="connsiteY27" fmla="*/ 2660073 h 2876204"/>
              <a:gd name="connsiteX28" fmla="*/ 365760 w 2975957"/>
              <a:gd name="connsiteY28" fmla="*/ 2801389 h 2876204"/>
              <a:gd name="connsiteX29" fmla="*/ 457200 w 2975957"/>
              <a:gd name="connsiteY29" fmla="*/ 2859578 h 2876204"/>
              <a:gd name="connsiteX30" fmla="*/ 773084 w 2975957"/>
              <a:gd name="connsiteY30" fmla="*/ 2876204 h 2876204"/>
              <a:gd name="connsiteX31" fmla="*/ 1138844 w 2975957"/>
              <a:gd name="connsiteY31" fmla="*/ 2859578 h 2876204"/>
              <a:gd name="connsiteX32" fmla="*/ 1413164 w 2975957"/>
              <a:gd name="connsiteY32" fmla="*/ 2610196 h 2876204"/>
              <a:gd name="connsiteX33" fmla="*/ 1446415 w 2975957"/>
              <a:gd name="connsiteY33" fmla="*/ 2585258 h 2876204"/>
              <a:gd name="connsiteX34" fmla="*/ 1645920 w 2975957"/>
              <a:gd name="connsiteY34" fmla="*/ 2443942 h 2876204"/>
              <a:gd name="connsiteX35" fmla="*/ 1745673 w 2975957"/>
              <a:gd name="connsiteY35" fmla="*/ 2294313 h 2876204"/>
              <a:gd name="connsiteX36" fmla="*/ 1778924 w 2975957"/>
              <a:gd name="connsiteY36" fmla="*/ 2019993 h 2876204"/>
              <a:gd name="connsiteX37" fmla="*/ 1853738 w 2975957"/>
              <a:gd name="connsiteY37" fmla="*/ 1961804 h 2876204"/>
              <a:gd name="connsiteX38" fmla="*/ 1970117 w 2975957"/>
              <a:gd name="connsiteY38" fmla="*/ 1853738 h 2876204"/>
              <a:gd name="connsiteX39" fmla="*/ 1995055 w 2975957"/>
              <a:gd name="connsiteY39" fmla="*/ 1828800 h 2876204"/>
              <a:gd name="connsiteX40" fmla="*/ 2011680 w 2975957"/>
              <a:gd name="connsiteY40" fmla="*/ 1803862 h 2876204"/>
              <a:gd name="connsiteX41" fmla="*/ 2152997 w 2975957"/>
              <a:gd name="connsiteY41" fmla="*/ 1712422 h 2876204"/>
              <a:gd name="connsiteX42" fmla="*/ 2194560 w 2975957"/>
              <a:gd name="connsiteY42" fmla="*/ 1687484 h 2876204"/>
              <a:gd name="connsiteX43" fmla="*/ 2402378 w 2975957"/>
              <a:gd name="connsiteY43" fmla="*/ 1579418 h 2876204"/>
              <a:gd name="connsiteX44" fmla="*/ 2560320 w 2975957"/>
              <a:gd name="connsiteY44" fmla="*/ 1487978 h 2876204"/>
              <a:gd name="connsiteX45" fmla="*/ 2784764 w 2975957"/>
              <a:gd name="connsiteY45" fmla="*/ 1321724 h 2876204"/>
              <a:gd name="connsiteX46" fmla="*/ 2859578 w 2975957"/>
              <a:gd name="connsiteY46" fmla="*/ 1138844 h 2876204"/>
              <a:gd name="connsiteX47" fmla="*/ 2901142 w 2975957"/>
              <a:gd name="connsiteY47" fmla="*/ 872836 h 2876204"/>
              <a:gd name="connsiteX48" fmla="*/ 2926080 w 2975957"/>
              <a:gd name="connsiteY48" fmla="*/ 631767 h 2876204"/>
              <a:gd name="connsiteX49" fmla="*/ 2975957 w 2975957"/>
              <a:gd name="connsiteY49" fmla="*/ 382385 h 2876204"/>
              <a:gd name="connsiteX50" fmla="*/ 2934393 w 2975957"/>
              <a:gd name="connsiteY50" fmla="*/ 207818 h 2876204"/>
              <a:gd name="connsiteX51" fmla="*/ 2892829 w 2975957"/>
              <a:gd name="connsiteY51" fmla="*/ 174567 h 2876204"/>
              <a:gd name="connsiteX52" fmla="*/ 2734887 w 2975957"/>
              <a:gd name="connsiteY52" fmla="*/ 124691 h 2876204"/>
              <a:gd name="connsiteX53" fmla="*/ 2660073 w 2975957"/>
              <a:gd name="connsiteY53" fmla="*/ 91440 h 2876204"/>
              <a:gd name="connsiteX54" fmla="*/ 2601884 w 2975957"/>
              <a:gd name="connsiteY54" fmla="*/ 74814 h 2876204"/>
              <a:gd name="connsiteX55" fmla="*/ 2385753 w 2975957"/>
              <a:gd name="connsiteY55" fmla="*/ 0 h 2876204"/>
              <a:gd name="connsiteX56" fmla="*/ 2044931 w 2975957"/>
              <a:gd name="connsiteY56" fmla="*/ 8313 h 2876204"/>
              <a:gd name="connsiteX57" fmla="*/ 1945178 w 2975957"/>
              <a:gd name="connsiteY57" fmla="*/ 49876 h 2876204"/>
              <a:gd name="connsiteX58" fmla="*/ 1820487 w 2975957"/>
              <a:gd name="connsiteY58" fmla="*/ 157942 h 2876204"/>
              <a:gd name="connsiteX59" fmla="*/ 1679171 w 2975957"/>
              <a:gd name="connsiteY59" fmla="*/ 133004 h 287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75957" h="2876204">
                <a:moveTo>
                  <a:pt x="1679171" y="133004"/>
                </a:moveTo>
                <a:cubicBezTo>
                  <a:pt x="1612669" y="159328"/>
                  <a:pt x="1549002" y="245036"/>
                  <a:pt x="1421477" y="315884"/>
                </a:cubicBezTo>
                <a:cubicBezTo>
                  <a:pt x="1302165" y="382169"/>
                  <a:pt x="1334335" y="328498"/>
                  <a:pt x="1221971" y="448887"/>
                </a:cubicBezTo>
                <a:cubicBezTo>
                  <a:pt x="1140763" y="535895"/>
                  <a:pt x="1031118" y="698848"/>
                  <a:pt x="972589" y="798022"/>
                </a:cubicBezTo>
                <a:cubicBezTo>
                  <a:pt x="911444" y="901628"/>
                  <a:pt x="845045" y="1003173"/>
                  <a:pt x="798022" y="1113905"/>
                </a:cubicBezTo>
                <a:cubicBezTo>
                  <a:pt x="756004" y="1212850"/>
                  <a:pt x="724586" y="1361241"/>
                  <a:pt x="698269" y="1479665"/>
                </a:cubicBezTo>
                <a:cubicBezTo>
                  <a:pt x="691750" y="1544864"/>
                  <a:pt x="679773" y="1702058"/>
                  <a:pt x="648393" y="1737360"/>
                </a:cubicBezTo>
                <a:cubicBezTo>
                  <a:pt x="626226" y="1762298"/>
                  <a:pt x="604437" y="1787578"/>
                  <a:pt x="581891" y="1812174"/>
                </a:cubicBezTo>
                <a:cubicBezTo>
                  <a:pt x="573947" y="1820840"/>
                  <a:pt x="564604" y="1828187"/>
                  <a:pt x="556953" y="1837113"/>
                </a:cubicBezTo>
                <a:cubicBezTo>
                  <a:pt x="547937" y="1847632"/>
                  <a:pt x="542658" y="1861495"/>
                  <a:pt x="532015" y="1870364"/>
                </a:cubicBezTo>
                <a:cubicBezTo>
                  <a:pt x="525284" y="1875973"/>
                  <a:pt x="515390" y="1875905"/>
                  <a:pt x="507077" y="1878676"/>
                </a:cubicBezTo>
                <a:cubicBezTo>
                  <a:pt x="493222" y="1873134"/>
                  <a:pt x="479756" y="1857600"/>
                  <a:pt x="465513" y="1862051"/>
                </a:cubicBezTo>
                <a:cubicBezTo>
                  <a:pt x="431029" y="1872827"/>
                  <a:pt x="409341" y="1912403"/>
                  <a:pt x="374073" y="1920240"/>
                </a:cubicBezTo>
                <a:cubicBezTo>
                  <a:pt x="288105" y="1939343"/>
                  <a:pt x="324042" y="1930669"/>
                  <a:pt x="266007" y="1945178"/>
                </a:cubicBezTo>
                <a:cubicBezTo>
                  <a:pt x="185602" y="1993421"/>
                  <a:pt x="251450" y="1949342"/>
                  <a:pt x="207818" y="1986742"/>
                </a:cubicBezTo>
                <a:cubicBezTo>
                  <a:pt x="194347" y="1998289"/>
                  <a:pt x="178801" y="2007447"/>
                  <a:pt x="166255" y="2019993"/>
                </a:cubicBezTo>
                <a:cubicBezTo>
                  <a:pt x="148191" y="2038057"/>
                  <a:pt x="133004" y="2058786"/>
                  <a:pt x="116378" y="2078182"/>
                </a:cubicBezTo>
                <a:cubicBezTo>
                  <a:pt x="110836" y="2094807"/>
                  <a:pt x="104003" y="2111057"/>
                  <a:pt x="99753" y="2128058"/>
                </a:cubicBezTo>
                <a:cubicBezTo>
                  <a:pt x="94268" y="2149997"/>
                  <a:pt x="92338" y="2188158"/>
                  <a:pt x="83127" y="2211185"/>
                </a:cubicBezTo>
                <a:cubicBezTo>
                  <a:pt x="56660" y="2277352"/>
                  <a:pt x="62801" y="2243525"/>
                  <a:pt x="33251" y="2302625"/>
                </a:cubicBezTo>
                <a:cubicBezTo>
                  <a:pt x="26578" y="2315972"/>
                  <a:pt x="21725" y="2330166"/>
                  <a:pt x="16626" y="2344189"/>
                </a:cubicBezTo>
                <a:cubicBezTo>
                  <a:pt x="10637" y="2360659"/>
                  <a:pt x="0" y="2394065"/>
                  <a:pt x="0" y="2394065"/>
                </a:cubicBezTo>
                <a:cubicBezTo>
                  <a:pt x="5542" y="2421774"/>
                  <a:pt x="6482" y="2450818"/>
                  <a:pt x="16626" y="2477193"/>
                </a:cubicBezTo>
                <a:cubicBezTo>
                  <a:pt x="22791" y="2493222"/>
                  <a:pt x="53740" y="2509184"/>
                  <a:pt x="66502" y="2518756"/>
                </a:cubicBezTo>
                <a:cubicBezTo>
                  <a:pt x="80696" y="2529401"/>
                  <a:pt x="93097" y="2542481"/>
                  <a:pt x="108066" y="2552007"/>
                </a:cubicBezTo>
                <a:cubicBezTo>
                  <a:pt x="123748" y="2561986"/>
                  <a:pt x="142003" y="2567382"/>
                  <a:pt x="157942" y="2576945"/>
                </a:cubicBezTo>
                <a:cubicBezTo>
                  <a:pt x="172131" y="2585458"/>
                  <a:pt x="205551" y="2612010"/>
                  <a:pt x="216131" y="2626822"/>
                </a:cubicBezTo>
                <a:cubicBezTo>
                  <a:pt x="223334" y="2636906"/>
                  <a:pt x="225429" y="2650080"/>
                  <a:pt x="232757" y="2660073"/>
                </a:cubicBezTo>
                <a:cubicBezTo>
                  <a:pt x="275124" y="2717846"/>
                  <a:pt x="309212" y="2760549"/>
                  <a:pt x="365760" y="2801389"/>
                </a:cubicBezTo>
                <a:cubicBezTo>
                  <a:pt x="395048" y="2822542"/>
                  <a:pt x="421666" y="2853051"/>
                  <a:pt x="457200" y="2859578"/>
                </a:cubicBezTo>
                <a:cubicBezTo>
                  <a:pt x="560906" y="2878626"/>
                  <a:pt x="667789" y="2870662"/>
                  <a:pt x="773084" y="2876204"/>
                </a:cubicBezTo>
                <a:lnTo>
                  <a:pt x="1138844" y="2859578"/>
                </a:lnTo>
                <a:cubicBezTo>
                  <a:pt x="1256625" y="2832982"/>
                  <a:pt x="1343101" y="2687634"/>
                  <a:pt x="1413164" y="2610196"/>
                </a:cubicBezTo>
                <a:cubicBezTo>
                  <a:pt x="1422459" y="2599922"/>
                  <a:pt x="1435662" y="2593995"/>
                  <a:pt x="1446415" y="2585258"/>
                </a:cubicBezTo>
                <a:cubicBezTo>
                  <a:pt x="1587498" y="2470628"/>
                  <a:pt x="1498323" y="2530040"/>
                  <a:pt x="1645920" y="2443942"/>
                </a:cubicBezTo>
                <a:cubicBezTo>
                  <a:pt x="1672431" y="2410803"/>
                  <a:pt x="1735296" y="2344123"/>
                  <a:pt x="1745673" y="2294313"/>
                </a:cubicBezTo>
                <a:cubicBezTo>
                  <a:pt x="1762440" y="2213833"/>
                  <a:pt x="1740376" y="2097089"/>
                  <a:pt x="1778924" y="2019993"/>
                </a:cubicBezTo>
                <a:cubicBezTo>
                  <a:pt x="1793053" y="1991735"/>
                  <a:pt x="1828896" y="1981323"/>
                  <a:pt x="1853738" y="1961804"/>
                </a:cubicBezTo>
                <a:cubicBezTo>
                  <a:pt x="1918237" y="1911126"/>
                  <a:pt x="1891910" y="1931945"/>
                  <a:pt x="1970117" y="1853738"/>
                </a:cubicBezTo>
                <a:cubicBezTo>
                  <a:pt x="1978430" y="1845425"/>
                  <a:pt x="1988534" y="1838582"/>
                  <a:pt x="1995055" y="1828800"/>
                </a:cubicBezTo>
                <a:cubicBezTo>
                  <a:pt x="2000597" y="1820487"/>
                  <a:pt x="2003637" y="1809788"/>
                  <a:pt x="2011680" y="1803862"/>
                </a:cubicBezTo>
                <a:cubicBezTo>
                  <a:pt x="2056849" y="1770580"/>
                  <a:pt x="2105662" y="1742544"/>
                  <a:pt x="2152997" y="1712422"/>
                </a:cubicBezTo>
                <a:cubicBezTo>
                  <a:pt x="2166628" y="1703748"/>
                  <a:pt x="2180225" y="1694938"/>
                  <a:pt x="2194560" y="1687484"/>
                </a:cubicBezTo>
                <a:cubicBezTo>
                  <a:pt x="2263833" y="1651462"/>
                  <a:pt x="2334807" y="1618538"/>
                  <a:pt x="2402378" y="1579418"/>
                </a:cubicBezTo>
                <a:cubicBezTo>
                  <a:pt x="2455025" y="1548938"/>
                  <a:pt x="2509055" y="1520730"/>
                  <a:pt x="2560320" y="1487978"/>
                </a:cubicBezTo>
                <a:cubicBezTo>
                  <a:pt x="2659807" y="1424417"/>
                  <a:pt x="2700197" y="1389377"/>
                  <a:pt x="2784764" y="1321724"/>
                </a:cubicBezTo>
                <a:cubicBezTo>
                  <a:pt x="2824535" y="1250134"/>
                  <a:pt x="2844483" y="1226391"/>
                  <a:pt x="2859578" y="1138844"/>
                </a:cubicBezTo>
                <a:cubicBezTo>
                  <a:pt x="2934002" y="707189"/>
                  <a:pt x="2792037" y="1309256"/>
                  <a:pt x="2901142" y="872836"/>
                </a:cubicBezTo>
                <a:cubicBezTo>
                  <a:pt x="2909455" y="792480"/>
                  <a:pt x="2915403" y="711844"/>
                  <a:pt x="2926080" y="631767"/>
                </a:cubicBezTo>
                <a:cubicBezTo>
                  <a:pt x="2933669" y="574848"/>
                  <a:pt x="2963256" y="441653"/>
                  <a:pt x="2975957" y="382385"/>
                </a:cubicBezTo>
                <a:cubicBezTo>
                  <a:pt x="2962102" y="324196"/>
                  <a:pt x="2956608" y="263355"/>
                  <a:pt x="2934393" y="207818"/>
                </a:cubicBezTo>
                <a:cubicBezTo>
                  <a:pt x="2927804" y="191344"/>
                  <a:pt x="2908155" y="183507"/>
                  <a:pt x="2892829" y="174567"/>
                </a:cubicBezTo>
                <a:cubicBezTo>
                  <a:pt x="2833986" y="140242"/>
                  <a:pt x="2805008" y="148065"/>
                  <a:pt x="2734887" y="124691"/>
                </a:cubicBezTo>
                <a:cubicBezTo>
                  <a:pt x="2708997" y="116061"/>
                  <a:pt x="2685625" y="101022"/>
                  <a:pt x="2660073" y="91440"/>
                </a:cubicBezTo>
                <a:cubicBezTo>
                  <a:pt x="2641185" y="84357"/>
                  <a:pt x="2620864" y="81647"/>
                  <a:pt x="2601884" y="74814"/>
                </a:cubicBezTo>
                <a:cubicBezTo>
                  <a:pt x="2386078" y="-2877"/>
                  <a:pt x="2523335" y="34395"/>
                  <a:pt x="2385753" y="0"/>
                </a:cubicBezTo>
                <a:lnTo>
                  <a:pt x="2044931" y="8313"/>
                </a:lnTo>
                <a:cubicBezTo>
                  <a:pt x="2009138" y="12365"/>
                  <a:pt x="1976801" y="32627"/>
                  <a:pt x="1945178" y="49876"/>
                </a:cubicBezTo>
                <a:cubicBezTo>
                  <a:pt x="1868135" y="91899"/>
                  <a:pt x="1868467" y="100366"/>
                  <a:pt x="1820487" y="157942"/>
                </a:cubicBezTo>
                <a:cubicBezTo>
                  <a:pt x="1706928" y="148478"/>
                  <a:pt x="1745673" y="106680"/>
                  <a:pt x="1679171" y="13300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735888" cy="680120"/>
          </a:xfrm>
        </p:spPr>
        <p:txBody>
          <a:bodyPr/>
          <a:lstStyle/>
          <a:p>
            <a:pPr algn="ctr" eaLnBrk="1" hangingPunct="1"/>
            <a:r>
              <a:rPr lang="cs-CZ" sz="2800" dirty="0">
                <a:solidFill>
                  <a:schemeClr val="accent1"/>
                </a:solidFill>
              </a:rPr>
              <a:t>Protein </a:t>
            </a:r>
            <a:r>
              <a:rPr lang="cs-CZ" sz="2800" dirty="0" err="1">
                <a:solidFill>
                  <a:schemeClr val="accent1"/>
                </a:solidFill>
              </a:rPr>
              <a:t>modulation</a:t>
            </a:r>
            <a:r>
              <a:rPr lang="cs-CZ" sz="2800" dirty="0">
                <a:solidFill>
                  <a:schemeClr val="accent1"/>
                </a:solidFill>
              </a:rPr>
              <a:t>: </a:t>
            </a:r>
            <a:r>
              <a:rPr lang="cs-CZ" sz="2800" dirty="0" err="1">
                <a:solidFill>
                  <a:schemeClr val="accent1"/>
                </a:solidFill>
              </a:rPr>
              <a:t>toxic</a:t>
            </a:r>
            <a:r>
              <a:rPr lang="cs-CZ" sz="2800" dirty="0">
                <a:solidFill>
                  <a:schemeClr val="accent1"/>
                </a:solidFill>
              </a:rPr>
              <a:t> response at </a:t>
            </a:r>
            <a:r>
              <a:rPr lang="cs-CZ" sz="2800" dirty="0" err="1">
                <a:solidFill>
                  <a:schemeClr val="accent1"/>
                </a:solidFill>
              </a:rPr>
              <a:t>several</a:t>
            </a:r>
            <a:r>
              <a:rPr lang="cs-CZ" sz="2800" dirty="0">
                <a:solidFill>
                  <a:schemeClr val="accent1"/>
                </a:solidFill>
              </a:rPr>
              <a:t> </a:t>
            </a:r>
            <a:r>
              <a:rPr lang="cs-CZ" sz="2800" dirty="0" err="1">
                <a:solidFill>
                  <a:schemeClr val="accent1"/>
                </a:solidFill>
              </a:rPr>
              <a:t>levels</a:t>
            </a:r>
            <a:endParaRPr lang="cs-CZ" sz="2800" b="0" dirty="0">
              <a:solidFill>
                <a:schemeClr val="accent1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53" y="997245"/>
            <a:ext cx="6364971" cy="347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35081" y="6321039"/>
            <a:ext cx="2880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Nature (2015) vol 520, p. 37 </a:t>
            </a:r>
            <a:endParaRPr lang="en-GB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57462" y="4581128"/>
            <a:ext cx="69632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Toxicants induce various changes in the cell …</a:t>
            </a:r>
            <a:r>
              <a:rPr lang="cs-CZ" sz="1400" dirty="0"/>
              <a:t> </a:t>
            </a:r>
          </a:p>
          <a:p>
            <a:r>
              <a:rPr lang="cs-CZ" sz="1400" dirty="0"/>
              <a:t>… many of these changes result in </a:t>
            </a:r>
          </a:p>
          <a:p>
            <a:r>
              <a:rPr lang="cs-CZ" sz="1400" dirty="0">
                <a:sym typeface="Wingdings" panose="05000000000000000000" pitchFamily="2" charset="2"/>
              </a:rPr>
              <a:t>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cs-CZ" sz="1400" dirty="0"/>
              <a:t>activation / </a:t>
            </a:r>
            <a:r>
              <a:rPr lang="cs-CZ" sz="1400" dirty="0">
                <a:solidFill>
                  <a:srgbClr val="00B050"/>
                </a:solidFill>
              </a:rPr>
              <a:t>deactivation of specific genes</a:t>
            </a:r>
            <a:br>
              <a:rPr lang="cs-CZ" sz="1400" dirty="0"/>
            </a:br>
            <a:r>
              <a:rPr lang="cs-CZ" sz="1400" dirty="0">
                <a:sym typeface="Wingdings" pitchFamily="2" charset="2"/>
              </a:rPr>
              <a:t></a:t>
            </a:r>
            <a:r>
              <a:rPr lang="en-US" sz="1400" dirty="0">
                <a:sym typeface="Wingdings" pitchFamily="2" charset="2"/>
              </a:rPr>
              <a:t> modulated </a:t>
            </a:r>
            <a:r>
              <a:rPr lang="en-US" sz="1400" dirty="0">
                <a:solidFill>
                  <a:srgbClr val="00B050"/>
                </a:solidFill>
                <a:sym typeface="Wingdings" pitchFamily="2" charset="2"/>
              </a:rPr>
              <a:t>gene expression</a:t>
            </a:r>
            <a:r>
              <a:rPr lang="cs-CZ" sz="1400" dirty="0">
                <a:sym typeface="Wingdings" pitchFamily="2" charset="2"/>
              </a:rPr>
              <a:t> </a:t>
            </a:r>
            <a:r>
              <a:rPr lang="en-US" sz="1400" dirty="0">
                <a:sym typeface="Wingdings" pitchFamily="2" charset="2"/>
              </a:rPr>
              <a:t>	</a:t>
            </a:r>
            <a:br>
              <a:rPr lang="en-US" sz="1400" dirty="0">
                <a:sym typeface="Wingdings" pitchFamily="2" charset="2"/>
              </a:rPr>
            </a:br>
            <a:r>
              <a:rPr lang="cs-CZ" sz="1400" dirty="0">
                <a:sym typeface="Wingdings" pitchFamily="2" charset="2"/>
              </a:rPr>
              <a:t></a:t>
            </a:r>
            <a:r>
              <a:rPr lang="en-US" sz="1400" dirty="0">
                <a:sym typeface="Wingdings" pitchFamily="2" charset="2"/>
              </a:rPr>
              <a:t> modulated protein </a:t>
            </a:r>
            <a:r>
              <a:rPr lang="en-US" sz="1400" dirty="0">
                <a:solidFill>
                  <a:srgbClr val="00B050"/>
                </a:solidFill>
                <a:sym typeface="Wingdings" pitchFamily="2" charset="2"/>
              </a:rPr>
              <a:t>levels</a:t>
            </a:r>
            <a:r>
              <a:rPr lang="en-US" sz="1400" dirty="0">
                <a:sym typeface="Wingdings" pitchFamily="2" charset="2"/>
              </a:rPr>
              <a:t> </a:t>
            </a:r>
            <a:br>
              <a:rPr lang="en-US" sz="1400" dirty="0">
                <a:sym typeface="Wingdings" pitchFamily="2" charset="2"/>
              </a:rPr>
            </a:br>
            <a:r>
              <a:rPr lang="en-US" sz="1400" dirty="0">
                <a:sym typeface="Wingdings" pitchFamily="2" charset="2"/>
              </a:rPr>
              <a:t>    ... and protein </a:t>
            </a:r>
            <a:r>
              <a:rPr lang="en-US" sz="1400" dirty="0">
                <a:solidFill>
                  <a:srgbClr val="00B050"/>
                </a:solidFill>
                <a:sym typeface="Wingdings" pitchFamily="2" charset="2"/>
              </a:rPr>
              <a:t>activities</a:t>
            </a:r>
            <a:br>
              <a:rPr lang="en-US" sz="1400" dirty="0">
                <a:sym typeface="Wingdings" pitchFamily="2" charset="2"/>
              </a:rPr>
            </a:br>
            <a:endParaRPr lang="en-GB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0888"/>
            <a:ext cx="8458200" cy="1711424"/>
          </a:xfrm>
        </p:spPr>
        <p:txBody>
          <a:bodyPr/>
          <a:lstStyle/>
          <a:p>
            <a:pPr algn="ctr" eaLnBrk="1" hangingPunct="1"/>
            <a:r>
              <a:rPr lang="cs-CZ" sz="3200" dirty="0" err="1">
                <a:solidFill>
                  <a:schemeClr val="tx1"/>
                </a:solidFill>
              </a:rPr>
              <a:t>Behavioral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 err="1">
                <a:solidFill>
                  <a:schemeClr val="tx1"/>
                </a:solidFill>
              </a:rPr>
              <a:t>and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clinical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biomarkers</a:t>
            </a:r>
            <a:endParaRPr lang="cs-CZ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735888" cy="680120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accent1"/>
                </a:solidFill>
              </a:rPr>
              <a:t>How to measure gene and protein modulations?</a:t>
            </a:r>
            <a:endParaRPr lang="cs-CZ" sz="2800" b="0" dirty="0">
              <a:solidFill>
                <a:schemeClr val="accent1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4844" y="1124744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b="1" dirty="0"/>
              <a:t>Traditional m</a:t>
            </a:r>
            <a:r>
              <a:rPr lang="en-GB" b="1" dirty="0">
                <a:latin typeface="Arial" charset="0"/>
              </a:rPr>
              <a:t>ethods of QUANTIFICATION at different levels</a:t>
            </a:r>
            <a:endParaRPr lang="cs-CZ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>
                <a:latin typeface="Arial" charset="0"/>
              </a:rPr>
              <a:t>	- </a:t>
            </a:r>
            <a:r>
              <a:rPr lang="cs-CZ" sz="1400" b="1" dirty="0" err="1">
                <a:latin typeface="Arial" charset="0"/>
              </a:rPr>
              <a:t>mRNA</a:t>
            </a:r>
            <a:r>
              <a:rPr lang="cs-CZ" sz="1400" b="1" dirty="0">
                <a:latin typeface="Arial" charset="0"/>
              </a:rPr>
              <a:t> </a:t>
            </a:r>
            <a:r>
              <a:rPr lang="cs-CZ" sz="1400" b="1" dirty="0" err="1">
                <a:latin typeface="Arial" charset="0"/>
              </a:rPr>
              <a:t>levels</a:t>
            </a:r>
            <a:r>
              <a:rPr lang="cs-CZ" sz="1400" b="1" dirty="0">
                <a:latin typeface="Arial" charset="0"/>
              </a:rPr>
              <a:t> </a:t>
            </a:r>
            <a:endParaRPr lang="en-GB" sz="1400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/>
              <a:t>		</a:t>
            </a:r>
            <a:r>
              <a:rPr lang="en-GB" sz="1400" dirty="0">
                <a:solidFill>
                  <a:srgbClr val="00B050"/>
                </a:solidFill>
              </a:rPr>
              <a:t>- PCR / quantitative RT-PCR </a:t>
            </a:r>
            <a:br>
              <a:rPr lang="cs-CZ" sz="1400" dirty="0">
                <a:latin typeface="Arial" charset="0"/>
              </a:rPr>
            </a:br>
            <a:r>
              <a:rPr lang="cs-CZ" sz="1400" b="1" dirty="0">
                <a:latin typeface="Arial" charset="0"/>
              </a:rPr>
              <a:t>- protein </a:t>
            </a:r>
            <a:r>
              <a:rPr lang="en-US" sz="1400" b="1" dirty="0">
                <a:latin typeface="Arial" charset="0"/>
              </a:rPr>
              <a:t>levels</a:t>
            </a:r>
            <a:br>
              <a:rPr lang="cs-CZ" sz="1400" b="1" dirty="0">
                <a:latin typeface="Arial" charset="0"/>
              </a:rPr>
            </a:br>
            <a:r>
              <a:rPr lang="cs-CZ" sz="1400" dirty="0">
                <a:solidFill>
                  <a:srgbClr val="00B050"/>
                </a:solidFill>
                <a:latin typeface="Arial" charset="0"/>
              </a:rPr>
              <a:t>	- 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electrophoresis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and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> Western-(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immuno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>)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blotting</a:t>
            </a:r>
            <a:br>
              <a:rPr lang="cs-CZ" sz="1400" dirty="0">
                <a:solidFill>
                  <a:srgbClr val="00B050"/>
                </a:solidFill>
                <a:latin typeface="Arial" charset="0"/>
              </a:rPr>
            </a:br>
            <a:r>
              <a:rPr lang="cs-CZ" sz="1400" dirty="0">
                <a:solidFill>
                  <a:srgbClr val="00B050"/>
                </a:solidFill>
                <a:latin typeface="Arial" charset="0"/>
              </a:rPr>
              <a:t>	- ELISA 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techniques</a:t>
            </a:r>
            <a:endParaRPr lang="en-GB" sz="1400" dirty="0">
              <a:solidFill>
                <a:srgbClr val="00B050"/>
              </a:solidFill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/>
              <a:t>	- </a:t>
            </a:r>
            <a:r>
              <a:rPr lang="en-GB" sz="1400" b="1" dirty="0"/>
              <a:t>induced protein enzymatic activities </a:t>
            </a:r>
            <a:r>
              <a:rPr lang="en-GB" sz="1400" dirty="0"/>
              <a:t>associated with elevated protein levels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>
                <a:latin typeface="Arial" charset="0"/>
              </a:rPr>
              <a:t>		- </a:t>
            </a:r>
            <a:r>
              <a:rPr lang="cs-CZ" sz="1400" dirty="0">
                <a:latin typeface="Arial" charset="0"/>
              </a:rPr>
              <a:t>eg. enzymatic activity</a:t>
            </a:r>
            <a:r>
              <a:rPr lang="cs-CZ" sz="1400" dirty="0"/>
              <a:t> </a:t>
            </a:r>
            <a:endParaRPr lang="cs-CZ" sz="14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GB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b="1" dirty="0">
                <a:latin typeface="Arial" charset="0"/>
              </a:rPr>
              <a:t>New types of complex techniques: </a:t>
            </a:r>
            <a:r>
              <a:rPr lang="en-GB" dirty="0">
                <a:latin typeface="Arial" charset="0"/>
                <a:sym typeface="Wingdings" pitchFamily="2" charset="2"/>
              </a:rPr>
              <a:t>“omics”  </a:t>
            </a:r>
            <a:r>
              <a:rPr lang="cs-CZ" dirty="0">
                <a:latin typeface="Arial" charset="0"/>
                <a:sym typeface="Wingdings" pitchFamily="2" charset="2"/>
              </a:rPr>
              <a:t>also will be </a:t>
            </a:r>
            <a:r>
              <a:rPr lang="en-GB" dirty="0">
                <a:latin typeface="Arial" charset="0"/>
                <a:sym typeface="Wingdings" pitchFamily="2" charset="2"/>
              </a:rPr>
              <a:t>discussed later</a:t>
            </a:r>
            <a:endParaRPr lang="en-GB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Examples</a:t>
            </a:r>
            <a:r>
              <a:rPr lang="en-GB" b="1" dirty="0">
                <a:solidFill>
                  <a:schemeClr val="tx2"/>
                </a:solidFill>
                <a:latin typeface="Arial" charset="0"/>
              </a:rPr>
              <a:t> of targeted protein biomarkers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–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discussed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further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</a:t>
            </a:r>
            <a:br>
              <a:rPr lang="cs-CZ" b="1" dirty="0">
                <a:latin typeface="Arial" charset="0"/>
              </a:rPr>
            </a:br>
            <a:r>
              <a:rPr lang="en-US" sz="1400" dirty="0"/>
              <a:t>specific protein markers of disease / e.g. cancer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Arial" charset="0"/>
              </a:rPr>
              <a:t>	</a:t>
            </a:r>
            <a:r>
              <a:rPr lang="en-GB" sz="1400" dirty="0">
                <a:latin typeface="Arial" charset="0"/>
              </a:rPr>
              <a:t>h</a:t>
            </a:r>
            <a:r>
              <a:rPr lang="cs-CZ" sz="1400" dirty="0" err="1">
                <a:latin typeface="Arial" charset="0"/>
              </a:rPr>
              <a:t>eat</a:t>
            </a:r>
            <a:r>
              <a:rPr lang="cs-CZ" sz="1400" dirty="0">
                <a:latin typeface="Arial" charset="0"/>
              </a:rPr>
              <a:t> </a:t>
            </a:r>
            <a:r>
              <a:rPr lang="cs-CZ" sz="1400" dirty="0" err="1">
                <a:latin typeface="Arial" charset="0"/>
              </a:rPr>
              <a:t>shock</a:t>
            </a:r>
            <a:r>
              <a:rPr lang="cs-CZ" sz="1400" dirty="0">
                <a:latin typeface="Arial" charset="0"/>
              </a:rPr>
              <a:t> </a:t>
            </a:r>
            <a:r>
              <a:rPr lang="cs-CZ" sz="1400" dirty="0" err="1">
                <a:latin typeface="Arial" charset="0"/>
              </a:rPr>
              <a:t>proteins</a:t>
            </a:r>
            <a:r>
              <a:rPr lang="cs-CZ" sz="1400" dirty="0">
                <a:latin typeface="Arial" charset="0"/>
              </a:rPr>
              <a:t> (hsp90, hsp60, </a:t>
            </a:r>
            <a:r>
              <a:rPr lang="cs-CZ" sz="1400" dirty="0" err="1">
                <a:latin typeface="Arial" charset="0"/>
              </a:rPr>
              <a:t>hsp</a:t>
            </a:r>
            <a:r>
              <a:rPr lang="cs-CZ" sz="1400" dirty="0">
                <a:latin typeface="Arial" charset="0"/>
              </a:rPr>
              <a:t> 70, </a:t>
            </a:r>
            <a:r>
              <a:rPr lang="cs-CZ" sz="1400" dirty="0" err="1">
                <a:latin typeface="Arial" charset="0"/>
              </a:rPr>
              <a:t>ubiquitin</a:t>
            </a:r>
            <a:r>
              <a:rPr lang="cs-CZ" sz="1400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>
                <a:latin typeface="Arial" charset="0"/>
              </a:rPr>
              <a:t>	</a:t>
            </a:r>
            <a:r>
              <a:rPr lang="cs-CZ" sz="1400" dirty="0" err="1">
                <a:latin typeface="Arial" charset="0"/>
              </a:rPr>
              <a:t>metalothioneins</a:t>
            </a:r>
            <a:endParaRPr lang="cs-CZ" sz="14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>
                <a:latin typeface="Arial" charset="0"/>
              </a:rPr>
              <a:t>	</a:t>
            </a:r>
            <a:r>
              <a:rPr lang="en-GB" sz="1400" dirty="0">
                <a:latin typeface="Arial" charset="0"/>
              </a:rPr>
              <a:t>endocrine disruption biomarkers    	- </a:t>
            </a:r>
            <a:r>
              <a:rPr lang="en-US" sz="1400" dirty="0" err="1">
                <a:latin typeface="Arial" charset="0"/>
              </a:rPr>
              <a:t>Vitellogenin</a:t>
            </a:r>
            <a:r>
              <a:rPr lang="cs-CZ" sz="1400" dirty="0">
                <a:latin typeface="Arial" charset="0"/>
              </a:rPr>
              <a:t>(-</a:t>
            </a:r>
            <a:r>
              <a:rPr lang="cs-CZ" sz="1400" dirty="0" err="1">
                <a:latin typeface="Arial" charset="0"/>
              </a:rPr>
              <a:t>like</a:t>
            </a:r>
            <a:r>
              <a:rPr lang="cs-CZ" sz="1400" dirty="0">
                <a:latin typeface="Arial" charset="0"/>
              </a:rPr>
              <a:t>) </a:t>
            </a:r>
            <a:r>
              <a:rPr lang="cs-CZ" sz="1400" dirty="0" err="1">
                <a:latin typeface="Arial" charset="0"/>
              </a:rPr>
              <a:t>Vtg</a:t>
            </a:r>
            <a:r>
              <a:rPr lang="cs-CZ" sz="1400" dirty="0">
                <a:latin typeface="Arial" charset="0"/>
              </a:rPr>
              <a:t> </a:t>
            </a:r>
            <a:r>
              <a:rPr lang="cs-CZ" sz="1400" dirty="0" err="1">
                <a:latin typeface="Arial" charset="0"/>
              </a:rPr>
              <a:t>proteins</a:t>
            </a:r>
            <a:r>
              <a:rPr lang="cs-CZ" sz="1400" dirty="0">
                <a:latin typeface="Arial" charset="0"/>
              </a:rPr>
              <a:t> in male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>
                <a:latin typeface="Arial" charset="0"/>
              </a:rPr>
              <a:t>				</a:t>
            </a:r>
            <a:r>
              <a:rPr lang="cs-CZ" sz="1400" dirty="0">
                <a:latin typeface="Arial" charset="0"/>
              </a:rPr>
              <a:t>	</a:t>
            </a:r>
            <a:r>
              <a:rPr lang="en-GB" sz="1400" dirty="0">
                <a:latin typeface="Arial" charset="0"/>
              </a:rPr>
              <a:t>- </a:t>
            </a:r>
            <a:r>
              <a:rPr lang="cs-CZ" sz="1400" dirty="0" err="1">
                <a:latin typeface="Arial" charset="0"/>
              </a:rPr>
              <a:t>Aromatase</a:t>
            </a:r>
            <a:r>
              <a:rPr lang="en-GB" sz="1400" dirty="0">
                <a:latin typeface="Arial" charset="0"/>
              </a:rPr>
              <a:t>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/>
              <a:t>	Induction of detoxification enzymes	- CYP450 / EROD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>
                <a:latin typeface="Arial" charset="0"/>
              </a:rPr>
              <a:t>					- GST</a:t>
            </a:r>
            <a:endParaRPr lang="cs-CZ" sz="1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74576"/>
            <a:ext cx="8763000" cy="5638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/>
              <a:t>Tumor </a:t>
            </a:r>
            <a:r>
              <a:rPr lang="cs-CZ" sz="2400" b="1" dirty="0" err="1"/>
              <a:t>genes</a:t>
            </a:r>
            <a:r>
              <a:rPr lang="cs-CZ" sz="2400" b="1" dirty="0"/>
              <a:t> </a:t>
            </a:r>
            <a:r>
              <a:rPr lang="cs-CZ" sz="2400" b="1" dirty="0" err="1"/>
              <a:t>and</a:t>
            </a:r>
            <a:r>
              <a:rPr lang="cs-CZ" sz="2400" b="1" dirty="0"/>
              <a:t> tumor </a:t>
            </a:r>
            <a:r>
              <a:rPr lang="cs-CZ" sz="2400" b="1" dirty="0" err="1"/>
              <a:t>markers</a:t>
            </a:r>
            <a:r>
              <a:rPr lang="cs-CZ" sz="2400" b="1" dirty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dirty="0">
                <a:solidFill>
                  <a:schemeClr val="tx1"/>
                </a:solidFill>
              </a:rPr>
              <a:t>	- </a:t>
            </a:r>
            <a:r>
              <a:rPr lang="cs-CZ" sz="1600" dirty="0" err="1">
                <a:solidFill>
                  <a:schemeClr val="tx1"/>
                </a:solidFill>
              </a:rPr>
              <a:t>cancer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genes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i="1" dirty="0">
                <a:solidFill>
                  <a:schemeClr val="tx1"/>
                </a:solidFill>
              </a:rPr>
              <a:t>ras, </a:t>
            </a:r>
            <a:r>
              <a:rPr lang="cs-CZ" sz="1600" i="1" dirty="0" err="1">
                <a:solidFill>
                  <a:schemeClr val="tx1"/>
                </a:solidFill>
              </a:rPr>
              <a:t>myc</a:t>
            </a:r>
            <a:r>
              <a:rPr lang="cs-CZ" sz="1600" i="1" dirty="0">
                <a:solidFill>
                  <a:schemeClr val="tx1"/>
                </a:solidFill>
              </a:rPr>
              <a:t> – </a:t>
            </a:r>
            <a:r>
              <a:rPr lang="cs-CZ" sz="1600" i="1" dirty="0" err="1">
                <a:solidFill>
                  <a:schemeClr val="tx1"/>
                </a:solidFill>
              </a:rPr>
              <a:t>e.g</a:t>
            </a:r>
            <a:r>
              <a:rPr lang="cs-CZ" sz="1600" i="1" dirty="0">
                <a:solidFill>
                  <a:schemeClr val="tx1"/>
                </a:solidFill>
              </a:rPr>
              <a:t>. </a:t>
            </a:r>
            <a:r>
              <a:rPr lang="cs-CZ" sz="1600" b="1" i="1" dirty="0" err="1">
                <a:solidFill>
                  <a:schemeClr val="tx1"/>
                </a:solidFill>
              </a:rPr>
              <a:t>metastasing</a:t>
            </a:r>
            <a:r>
              <a:rPr lang="cs-CZ" sz="1600" b="1" i="1" dirty="0">
                <a:solidFill>
                  <a:schemeClr val="tx1"/>
                </a:solidFill>
              </a:rPr>
              <a:t> </a:t>
            </a:r>
            <a:r>
              <a:rPr lang="cs-CZ" sz="1600" b="1" i="1" dirty="0" err="1">
                <a:solidFill>
                  <a:schemeClr val="tx1"/>
                </a:solidFill>
              </a:rPr>
              <a:t>bowel</a:t>
            </a:r>
            <a:r>
              <a:rPr lang="cs-CZ" sz="1600" b="1" i="1" dirty="0">
                <a:solidFill>
                  <a:schemeClr val="tx1"/>
                </a:solidFill>
              </a:rPr>
              <a:t> </a:t>
            </a:r>
            <a:r>
              <a:rPr lang="cs-CZ" sz="1600" b="1" i="1" dirty="0" err="1">
                <a:solidFill>
                  <a:schemeClr val="tx1"/>
                </a:solidFill>
              </a:rPr>
              <a:t>cancer</a:t>
            </a:r>
            <a:endParaRPr lang="cs-CZ" sz="1600" b="1" i="1" dirty="0">
              <a:solidFill>
                <a:schemeClr val="tx1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i="1" dirty="0">
                <a:solidFill>
                  <a:schemeClr val="tx1"/>
                </a:solidFill>
              </a:rPr>
              <a:t>	- </a:t>
            </a:r>
            <a:r>
              <a:rPr lang="cs-CZ" sz="1600" i="1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sz="1600" i="1" dirty="0">
                <a:solidFill>
                  <a:schemeClr val="tx1"/>
                </a:solidFill>
              </a:rPr>
              <a:t>-</a:t>
            </a:r>
            <a:r>
              <a:rPr lang="cs-CZ" sz="1600" i="1" dirty="0" err="1">
                <a:solidFill>
                  <a:schemeClr val="tx1"/>
                </a:solidFill>
              </a:rPr>
              <a:t>fetoprotein</a:t>
            </a:r>
            <a:r>
              <a:rPr lang="cs-CZ" sz="1600" i="1" dirty="0">
                <a:solidFill>
                  <a:schemeClr val="tx1"/>
                </a:solidFill>
              </a:rPr>
              <a:t> (AFP) – </a:t>
            </a:r>
            <a:r>
              <a:rPr lang="cs-CZ" sz="1600" i="1" dirty="0" err="1">
                <a:solidFill>
                  <a:schemeClr val="tx1"/>
                </a:solidFill>
              </a:rPr>
              <a:t>elevated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during</a:t>
            </a:r>
            <a:r>
              <a:rPr lang="cs-CZ" sz="1600" i="1" dirty="0">
                <a:solidFill>
                  <a:schemeClr val="tx1"/>
                </a:solidFill>
              </a:rPr>
              <a:t> fetus </a:t>
            </a:r>
            <a:r>
              <a:rPr lang="cs-CZ" sz="1600" i="1" dirty="0" err="1">
                <a:solidFill>
                  <a:schemeClr val="tx1"/>
                </a:solidFill>
              </a:rPr>
              <a:t>development</a:t>
            </a:r>
            <a:r>
              <a:rPr lang="cs-CZ" sz="1600" i="1" dirty="0">
                <a:solidFill>
                  <a:schemeClr val="tx1"/>
                </a:solidFill>
              </a:rPr>
              <a:t> AND </a:t>
            </a:r>
            <a:r>
              <a:rPr lang="cs-CZ" sz="1600" i="1" dirty="0" err="1">
                <a:solidFill>
                  <a:schemeClr val="tx1"/>
                </a:solidFill>
              </a:rPr>
              <a:t>e.g</a:t>
            </a:r>
            <a:r>
              <a:rPr lang="cs-CZ" sz="1600" i="1" dirty="0">
                <a:solidFill>
                  <a:schemeClr val="tx1"/>
                </a:solidFill>
              </a:rPr>
              <a:t>. liver </a:t>
            </a:r>
            <a:r>
              <a:rPr lang="cs-CZ" sz="1600" i="1" dirty="0" err="1">
                <a:solidFill>
                  <a:schemeClr val="tx1"/>
                </a:solidFill>
              </a:rPr>
              <a:t>cancers</a:t>
            </a:r>
            <a:endParaRPr lang="cs-CZ" sz="1600" i="1" dirty="0">
              <a:solidFill>
                <a:schemeClr val="tx1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i="1" dirty="0">
                <a:solidFill>
                  <a:schemeClr val="tx1"/>
                </a:solidFill>
              </a:rPr>
              <a:t>	- </a:t>
            </a:r>
            <a:r>
              <a:rPr lang="cs-CZ" sz="1600" dirty="0">
                <a:solidFill>
                  <a:schemeClr val="tx1"/>
                </a:solidFill>
              </a:rPr>
              <a:t>tumor </a:t>
            </a:r>
            <a:r>
              <a:rPr lang="cs-CZ" sz="1600" dirty="0" err="1">
                <a:solidFill>
                  <a:schemeClr val="tx1"/>
                </a:solidFill>
              </a:rPr>
              <a:t>suppressor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genes</a:t>
            </a:r>
            <a:r>
              <a:rPr lang="cs-CZ" sz="1600" dirty="0">
                <a:solidFill>
                  <a:schemeClr val="tx1"/>
                </a:solidFill>
              </a:rPr>
              <a:t> (</a:t>
            </a:r>
            <a:r>
              <a:rPr lang="cs-CZ" sz="1600" dirty="0" err="1">
                <a:solidFill>
                  <a:schemeClr val="tx1"/>
                </a:solidFill>
              </a:rPr>
              <a:t>e.g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  <a:r>
              <a:rPr lang="cs-CZ" sz="1600" i="1" dirty="0">
                <a:solidFill>
                  <a:schemeClr val="tx1"/>
                </a:solidFill>
              </a:rPr>
              <a:t>p53) – </a:t>
            </a:r>
            <a:r>
              <a:rPr lang="cs-CZ" sz="1600" i="1" dirty="0" err="1">
                <a:solidFill>
                  <a:schemeClr val="tx1"/>
                </a:solidFill>
              </a:rPr>
              <a:t>indicate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better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prognosis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for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certain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cancers</a:t>
            </a:r>
            <a:endParaRPr lang="cs-CZ" sz="1600" i="1" dirty="0">
              <a:solidFill>
                <a:schemeClr val="tx1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i="1" dirty="0">
                <a:solidFill>
                  <a:schemeClr val="tx1"/>
                </a:solidFill>
              </a:rPr>
              <a:t>	- PSA – </a:t>
            </a:r>
            <a:r>
              <a:rPr lang="cs-CZ" sz="1600" i="1" dirty="0" err="1">
                <a:solidFill>
                  <a:schemeClr val="tx1"/>
                </a:solidFill>
              </a:rPr>
              <a:t>prostate</a:t>
            </a:r>
            <a:r>
              <a:rPr lang="cs-CZ" sz="1600" i="1" dirty="0">
                <a:solidFill>
                  <a:schemeClr val="tx1"/>
                </a:solidFill>
              </a:rPr>
              <a:t>-</a:t>
            </a:r>
            <a:r>
              <a:rPr lang="cs-CZ" sz="1600" i="1" dirty="0" err="1">
                <a:solidFill>
                  <a:schemeClr val="tx1"/>
                </a:solidFill>
              </a:rPr>
              <a:t>specific</a:t>
            </a:r>
            <a:r>
              <a:rPr lang="cs-CZ" sz="1600" i="1" dirty="0">
                <a:solidFill>
                  <a:schemeClr val="tx1"/>
                </a:solidFill>
              </a:rPr>
              <a:t> antigen: </a:t>
            </a:r>
            <a:r>
              <a:rPr lang="cs-CZ" sz="1600" b="1" i="1" dirty="0" err="1">
                <a:solidFill>
                  <a:schemeClr val="tx1"/>
                </a:solidFill>
              </a:rPr>
              <a:t>prostate</a:t>
            </a:r>
            <a:r>
              <a:rPr lang="cs-CZ" sz="1600" b="1" i="1" dirty="0">
                <a:solidFill>
                  <a:schemeClr val="tx1"/>
                </a:solidFill>
              </a:rPr>
              <a:t> </a:t>
            </a:r>
            <a:r>
              <a:rPr lang="cs-CZ" sz="1600" b="1" i="1" dirty="0" err="1">
                <a:solidFill>
                  <a:schemeClr val="tx1"/>
                </a:solidFill>
              </a:rPr>
              <a:t>cancer</a:t>
            </a:r>
            <a:r>
              <a:rPr lang="cs-CZ" sz="1600" b="1" i="1" dirty="0">
                <a:solidFill>
                  <a:schemeClr val="tx1"/>
                </a:solidFill>
              </a:rPr>
              <a:t> </a:t>
            </a:r>
            <a:r>
              <a:rPr lang="cs-CZ" sz="1600" i="1" dirty="0">
                <a:solidFill>
                  <a:schemeClr val="tx1"/>
                </a:solidFill>
              </a:rPr>
              <a:t>in </a:t>
            </a:r>
            <a:r>
              <a:rPr lang="cs-CZ" sz="1600" i="1" dirty="0" err="1">
                <a:solidFill>
                  <a:schemeClr val="tx1"/>
                </a:solidFill>
              </a:rPr>
              <a:t>males</a:t>
            </a:r>
            <a:r>
              <a:rPr lang="cs-CZ" sz="1600" i="1" dirty="0">
                <a:solidFill>
                  <a:schemeClr val="tx1"/>
                </a:solidFill>
              </a:rPr>
              <a:t> (</a:t>
            </a:r>
            <a:r>
              <a:rPr lang="cs-CZ" sz="1600" i="1" dirty="0" err="1">
                <a:solidFill>
                  <a:schemeClr val="tx1"/>
                </a:solidFill>
              </a:rPr>
              <a:t>over</a:t>
            </a:r>
            <a:r>
              <a:rPr lang="cs-CZ" sz="1600" i="1" dirty="0">
                <a:solidFill>
                  <a:schemeClr val="tx1"/>
                </a:solidFill>
              </a:rPr>
              <a:t> 50 </a:t>
            </a:r>
            <a:r>
              <a:rPr lang="cs-CZ" sz="1600" i="1" dirty="0" err="1">
                <a:solidFill>
                  <a:schemeClr val="tx1"/>
                </a:solidFill>
              </a:rPr>
              <a:t>years</a:t>
            </a:r>
            <a:r>
              <a:rPr lang="cs-CZ" sz="1600" i="1" dirty="0">
                <a:solidFill>
                  <a:schemeClr val="tx1"/>
                </a:solidFill>
              </a:rPr>
              <a:t> of </a:t>
            </a:r>
            <a:r>
              <a:rPr lang="cs-CZ" sz="1600" i="1" dirty="0" err="1">
                <a:solidFill>
                  <a:schemeClr val="tx1"/>
                </a:solidFill>
              </a:rPr>
              <a:t>age</a:t>
            </a:r>
            <a:r>
              <a:rPr lang="cs-CZ" sz="1600" i="1" dirty="0">
                <a:solidFill>
                  <a:schemeClr val="tx1"/>
                </a:solidFill>
              </a:rPr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000" i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/>
              <a:t>Methods of </a:t>
            </a:r>
            <a:r>
              <a:rPr lang="cs-CZ" sz="2400" b="1" dirty="0" err="1"/>
              <a:t>determination</a:t>
            </a:r>
            <a:r>
              <a:rPr lang="cs-CZ" sz="2400" b="1" dirty="0"/>
              <a:t> in </a:t>
            </a:r>
            <a:r>
              <a:rPr lang="cs-CZ" sz="2400" b="1" dirty="0" err="1"/>
              <a:t>practice</a:t>
            </a:r>
            <a:r>
              <a:rPr lang="cs-CZ" sz="2400" b="1" dirty="0"/>
              <a:t>: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>
                <a:solidFill>
                  <a:srgbClr val="00B050"/>
                </a:solidFill>
              </a:rPr>
              <a:t>	ELISA </a:t>
            </a:r>
            <a:br>
              <a:rPr lang="cs-CZ" sz="2400" dirty="0"/>
            </a:br>
            <a:r>
              <a:rPr lang="cs-CZ" sz="2000" dirty="0"/>
              <a:t>(enzyme </a:t>
            </a:r>
            <a:r>
              <a:rPr lang="cs-CZ" sz="2000" dirty="0" err="1"/>
              <a:t>linked</a:t>
            </a:r>
            <a:r>
              <a:rPr lang="cs-CZ" sz="2000" dirty="0"/>
              <a:t> </a:t>
            </a:r>
            <a:r>
              <a:rPr lang="cs-CZ" sz="2000" dirty="0" err="1"/>
              <a:t>immunosorbent</a:t>
            </a:r>
            <a:r>
              <a:rPr lang="cs-CZ" sz="2000" dirty="0"/>
              <a:t> </a:t>
            </a:r>
            <a:r>
              <a:rPr lang="cs-CZ" sz="2000" dirty="0" err="1"/>
              <a:t>assays</a:t>
            </a:r>
            <a:r>
              <a:rPr lang="cs-CZ" sz="20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000" b="1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879" y="3108151"/>
            <a:ext cx="30956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ESTABLISHED PROTEIN MARKERS – determination in blood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cs-CZ" sz="2800" dirty="0">
                <a:solidFill>
                  <a:schemeClr val="accent1"/>
                </a:solidFill>
              </a:rPr>
              <a:t>Heat Shock Proteins (hsp)</a:t>
            </a:r>
            <a:endParaRPr lang="cs-CZ" sz="2800" b="0" dirty="0">
              <a:solidFill>
                <a:schemeClr val="accent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52400" y="103056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2500" b="1" dirty="0">
                <a:latin typeface="Arial" charset="0"/>
              </a:rPr>
              <a:t>General s</a:t>
            </a:r>
            <a:r>
              <a:rPr lang="cs-CZ" sz="2500" b="1" dirty="0" err="1">
                <a:latin typeface="Arial" charset="0"/>
              </a:rPr>
              <a:t>tress</a:t>
            </a:r>
            <a:r>
              <a:rPr lang="cs-CZ" sz="2500" b="1" dirty="0">
                <a:latin typeface="Arial" charset="0"/>
              </a:rPr>
              <a:t> = </a:t>
            </a:r>
            <a:r>
              <a:rPr lang="cs-CZ" sz="2500" b="1" dirty="0" err="1">
                <a:latin typeface="Arial" charset="0"/>
              </a:rPr>
              <a:t>synthesis</a:t>
            </a:r>
            <a:r>
              <a:rPr lang="cs-CZ" sz="2500" b="1" dirty="0">
                <a:latin typeface="Arial" charset="0"/>
              </a:rPr>
              <a:t> of </a:t>
            </a:r>
            <a:r>
              <a:rPr lang="cs-CZ" sz="2500" b="1" dirty="0" err="1">
                <a:latin typeface="Arial" charset="0"/>
              </a:rPr>
              <a:t>new</a:t>
            </a:r>
            <a:r>
              <a:rPr lang="cs-CZ" sz="2500" b="1" dirty="0">
                <a:latin typeface="Arial" charset="0"/>
              </a:rPr>
              <a:t> </a:t>
            </a:r>
            <a:r>
              <a:rPr lang="cs-CZ" sz="2500" b="1" dirty="0" err="1">
                <a:latin typeface="Arial" charset="0"/>
              </a:rPr>
              <a:t>proteins</a:t>
            </a:r>
            <a:endParaRPr lang="cs-CZ" sz="2500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~ equilibrium and homeostasis </a:t>
            </a:r>
            <a:r>
              <a:rPr lang="cs-CZ" dirty="0" err="1">
                <a:latin typeface="Arial" charset="0"/>
              </a:rPr>
              <a:t>buffering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- </a:t>
            </a:r>
            <a:r>
              <a:rPr lang="cs-CZ" dirty="0" err="1">
                <a:latin typeface="Arial" charset="0"/>
              </a:rPr>
              <a:t>temperature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cold</a:t>
            </a:r>
            <a:r>
              <a:rPr lang="cs-CZ" dirty="0">
                <a:latin typeface="Arial" charset="0"/>
              </a:rPr>
              <a:t> / </a:t>
            </a:r>
            <a:r>
              <a:rPr lang="cs-CZ" dirty="0" err="1">
                <a:latin typeface="Arial" charset="0"/>
              </a:rPr>
              <a:t>heat</a:t>
            </a:r>
            <a:r>
              <a:rPr lang="cs-CZ" dirty="0">
                <a:latin typeface="Arial" charset="0"/>
              </a:rPr>
              <a:t>) </a:t>
            </a:r>
            <a:r>
              <a:rPr lang="en-GB" dirty="0">
                <a:latin typeface="Arial" charset="0"/>
                <a:sym typeface="Wingdings" pitchFamily="2" charset="2"/>
              </a:rPr>
              <a:t> proteins assuring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cryo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preservation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- salinity</a:t>
            </a:r>
            <a:r>
              <a:rPr lang="en-US" dirty="0">
                <a:latin typeface="Arial" charset="0"/>
              </a:rPr>
              <a:t> &amp; metals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cs-CZ" dirty="0">
                <a:latin typeface="Arial" charset="0"/>
              </a:rPr>
              <a:t>ion </a:t>
            </a:r>
            <a:r>
              <a:rPr lang="cs-CZ" dirty="0" err="1">
                <a:latin typeface="Arial" charset="0"/>
              </a:rPr>
              <a:t>buffering</a:t>
            </a:r>
            <a:endParaRPr lang="en-US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Arial" charset="0"/>
              </a:rPr>
              <a:t>		- organic </a:t>
            </a:r>
            <a:r>
              <a:rPr lang="en-US" dirty="0" err="1">
                <a:latin typeface="Arial" charset="0"/>
              </a:rPr>
              <a:t>xenobiotics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detoxication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b="1" u="sng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 b="1" dirty="0">
                <a:latin typeface="Arial" charset="0"/>
              </a:rPr>
              <a:t>New </a:t>
            </a:r>
            <a:r>
              <a:rPr lang="cs-CZ" sz="2000" b="1" dirty="0" err="1">
                <a:latin typeface="Arial" charset="0"/>
              </a:rPr>
              <a:t>proteins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must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be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folded</a:t>
            </a:r>
            <a:r>
              <a:rPr lang="en-US" sz="2000" b="1" dirty="0">
                <a:latin typeface="Arial" charset="0"/>
              </a:rPr>
              <a:t> to their 3D </a:t>
            </a:r>
            <a:r>
              <a:rPr lang="en-US" sz="2000" b="1" dirty="0" err="1">
                <a:latin typeface="Arial" charset="0"/>
              </a:rPr>
              <a:t>stucture</a:t>
            </a:r>
            <a:r>
              <a:rPr lang="cs-CZ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 </a:t>
            </a:r>
            <a:endParaRPr lang="cs-CZ" sz="20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by </a:t>
            </a:r>
            <a:r>
              <a:rPr lang="en-US" dirty="0" err="1">
                <a:latin typeface="Arial" charset="0"/>
              </a:rPr>
              <a:t>activit</a:t>
            </a:r>
            <a:r>
              <a:rPr lang="en-GB" dirty="0">
                <a:latin typeface="Arial" charset="0"/>
              </a:rPr>
              <a:t>y of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„CHAPERONES“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GB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dirty="0">
                <a:latin typeface="Arial" charset="0"/>
              </a:rPr>
              <a:t>Chaperons = </a:t>
            </a:r>
            <a:r>
              <a:rPr lang="cs-CZ" dirty="0">
                <a:latin typeface="Arial" charset="0"/>
              </a:rPr>
              <a:t>hsp90, hsp60, </a:t>
            </a:r>
            <a:r>
              <a:rPr lang="cs-CZ" dirty="0" err="1">
                <a:latin typeface="Arial" charset="0"/>
              </a:rPr>
              <a:t>hsp</a:t>
            </a:r>
            <a:r>
              <a:rPr lang="cs-CZ" dirty="0">
                <a:latin typeface="Arial" charset="0"/>
              </a:rPr>
              <a:t> 70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>
                <a:latin typeface="Arial" charset="0"/>
              </a:rPr>
              <a:t>~ </a:t>
            </a:r>
            <a:r>
              <a:rPr lang="cs-CZ" i="1" dirty="0">
                <a:latin typeface="Arial" charset="0"/>
              </a:rPr>
              <a:t>60-90 </a:t>
            </a:r>
            <a:r>
              <a:rPr lang="cs-CZ" i="1" dirty="0" err="1">
                <a:latin typeface="Arial" charset="0"/>
              </a:rPr>
              <a:t>kD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molecular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weight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kD</a:t>
            </a:r>
            <a:endParaRPr lang="cs-CZ" i="1" dirty="0">
              <a:latin typeface="Arial" charset="0"/>
            </a:endParaRP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0"/>
            <a:ext cx="48768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>
                <a:solidFill>
                  <a:schemeClr val="tx1"/>
                </a:solidFill>
              </a:rPr>
              <a:t>HSP </a:t>
            </a:r>
            <a:r>
              <a:rPr lang="cs-CZ" sz="3400" dirty="0" err="1">
                <a:solidFill>
                  <a:schemeClr val="tx1"/>
                </a:solidFill>
              </a:rPr>
              <a:t>determination</a:t>
            </a:r>
            <a:r>
              <a:rPr lang="cs-CZ" sz="3400" dirty="0">
                <a:solidFill>
                  <a:schemeClr val="tx1"/>
                </a:solidFill>
              </a:rPr>
              <a:t> - </a:t>
            </a:r>
            <a:r>
              <a:rPr lang="cs-CZ" sz="3400" dirty="0" err="1">
                <a:solidFill>
                  <a:schemeClr val="tx1"/>
                </a:solidFill>
              </a:rPr>
              <a:t>example</a:t>
            </a:r>
            <a:endParaRPr lang="cs-CZ" sz="3400" b="0" dirty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01488" y="1124744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b="1" dirty="0">
                <a:latin typeface="Arial" charset="0"/>
              </a:rPr>
              <a:t>HSP =  GENERAL STRESS </a:t>
            </a:r>
            <a:r>
              <a:rPr lang="cs-CZ" b="1" dirty="0" err="1">
                <a:latin typeface="Arial" charset="0"/>
              </a:rPr>
              <a:t>biomarker</a:t>
            </a:r>
            <a:r>
              <a:rPr lang="cs-CZ" b="1" dirty="0">
                <a:latin typeface="Arial" charset="0"/>
              </a:rPr>
              <a:t>, non-</a:t>
            </a:r>
            <a:r>
              <a:rPr lang="cs-CZ" b="1" dirty="0" err="1">
                <a:latin typeface="Arial" charset="0"/>
              </a:rPr>
              <a:t>specific</a:t>
            </a:r>
            <a:endParaRPr lang="cs-CZ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phylogenetically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conserved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similar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genes </a:t>
            </a:r>
            <a:r>
              <a:rPr lang="cs-CZ" dirty="0">
                <a:latin typeface="Arial" charset="0"/>
              </a:rPr>
              <a:t>in </a:t>
            </a:r>
            <a:r>
              <a:rPr lang="en-GB" dirty="0">
                <a:latin typeface="Arial" charset="0"/>
              </a:rPr>
              <a:t>most of the </a:t>
            </a:r>
            <a:r>
              <a:rPr lang="cs-CZ" dirty="0" err="1">
                <a:latin typeface="Arial" charset="0"/>
              </a:rPr>
              <a:t>organisms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structural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similarity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  <a:sym typeface="Wingdings" pitchFamily="2" charset="2"/>
              </a:rPr>
              <a:t> 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easy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: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electrophoresis</a:t>
            </a:r>
            <a:r>
              <a:rPr lang="cs-CZ" dirty="0">
                <a:latin typeface="Arial" charset="0"/>
              </a:rPr>
              <a:t> + </a:t>
            </a:r>
            <a:r>
              <a:rPr lang="cs-CZ" dirty="0" err="1">
                <a:latin typeface="Arial" charset="0"/>
              </a:rPr>
              <a:t>immunoblotting</a:t>
            </a:r>
            <a:r>
              <a:rPr lang="cs-CZ" dirty="0">
                <a:latin typeface="Arial" charset="0"/>
              </a:rPr>
              <a:t> (</a:t>
            </a:r>
            <a:r>
              <a:rPr lang="cs-CZ" b="1" dirty="0">
                <a:solidFill>
                  <a:srgbClr val="00B050"/>
                </a:solidFill>
                <a:latin typeface="Arial" charset="0"/>
              </a:rPr>
              <a:t>Western </a:t>
            </a:r>
            <a:r>
              <a:rPr lang="cs-CZ" b="1" dirty="0" err="1">
                <a:solidFill>
                  <a:srgbClr val="00B050"/>
                </a:solidFill>
                <a:latin typeface="Arial" charset="0"/>
              </a:rPr>
              <a:t>blotting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u="sng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 </a:t>
            </a:r>
          </a:p>
        </p:txBody>
      </p:sp>
      <p:pic>
        <p:nvPicPr>
          <p:cNvPr id="74756" name="Picture 4" descr="http://proteomics.case.edu/proteomics/westernblot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3543300" cy="3810000"/>
          </a:xfrm>
          <a:prstGeom prst="rect">
            <a:avLst/>
          </a:prstGeom>
          <a:noFill/>
        </p:spPr>
      </p:pic>
      <p:pic>
        <p:nvPicPr>
          <p:cNvPr id="10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066628"/>
            <a:ext cx="52419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790253"/>
            <a:ext cx="8610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b="1" dirty="0" err="1">
                <a:latin typeface="Arial" charset="0"/>
              </a:rPr>
              <a:t>Low</a:t>
            </a:r>
            <a:r>
              <a:rPr lang="cs-CZ" sz="2000" b="1" dirty="0">
                <a:latin typeface="Arial" charset="0"/>
              </a:rPr>
              <a:t> MW </a:t>
            </a:r>
            <a:r>
              <a:rPr lang="cs-CZ" sz="2000" b="1" dirty="0" err="1">
                <a:latin typeface="Arial" charset="0"/>
              </a:rPr>
              <a:t>proteins</a:t>
            </a:r>
            <a:r>
              <a:rPr lang="cs-CZ" sz="2000" b="1" dirty="0">
                <a:latin typeface="Arial" charset="0"/>
              </a:rPr>
              <a:t> (6-10 </a:t>
            </a:r>
            <a:r>
              <a:rPr lang="cs-CZ" sz="2000" b="1" dirty="0" err="1">
                <a:latin typeface="Arial" charset="0"/>
              </a:rPr>
              <a:t>kD</a:t>
            </a:r>
            <a:r>
              <a:rPr lang="cs-CZ" sz="2000" b="1" dirty="0">
                <a:latin typeface="Arial" charset="0"/>
              </a:rPr>
              <a:t>) </a:t>
            </a:r>
            <a:r>
              <a:rPr lang="cs-CZ" sz="2000" b="1" dirty="0" err="1">
                <a:latin typeface="Arial" charset="0"/>
              </a:rPr>
              <a:t>rich</a:t>
            </a:r>
            <a:r>
              <a:rPr lang="cs-CZ" sz="2000" b="1" dirty="0">
                <a:latin typeface="Arial" charset="0"/>
              </a:rPr>
              <a:t> of Cystein (-SH)</a:t>
            </a: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detected</a:t>
            </a:r>
            <a:r>
              <a:rPr lang="cs-CZ" sz="1800" dirty="0">
                <a:latin typeface="Arial" charset="0"/>
              </a:rPr>
              <a:t> in </a:t>
            </a:r>
            <a:r>
              <a:rPr lang="cs-CZ" sz="1800" dirty="0" err="1">
                <a:latin typeface="Arial" charset="0"/>
              </a:rPr>
              <a:t>numerous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eukaryotic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organisms</a:t>
            </a:r>
            <a:endParaRPr lang="cs-CZ" sz="1800" dirty="0"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induced</a:t>
            </a:r>
            <a:r>
              <a:rPr lang="cs-CZ" sz="1800" dirty="0">
                <a:latin typeface="Arial" charset="0"/>
              </a:rPr>
              <a:t> in </a:t>
            </a:r>
            <a:r>
              <a:rPr lang="cs-CZ" sz="1800" dirty="0" err="1">
                <a:latin typeface="Arial" charset="0"/>
              </a:rPr>
              <a:t>the</a:t>
            </a:r>
            <a:r>
              <a:rPr lang="cs-CZ" sz="1800" dirty="0">
                <a:latin typeface="Arial" charset="0"/>
              </a:rPr>
              <a:t> presence of metals</a:t>
            </a:r>
            <a:r>
              <a:rPr lang="en-US" sz="1800" dirty="0">
                <a:latin typeface="Arial" charset="0"/>
              </a:rPr>
              <a:t> or less specific stress </a:t>
            </a:r>
            <a:r>
              <a:rPr lang="cs-CZ" sz="1800" dirty="0">
                <a:latin typeface="Arial" charset="0"/>
              </a:rPr>
              <a:t>(</a:t>
            </a:r>
            <a:r>
              <a:rPr lang="cs-CZ" sz="1800" dirty="0" err="1">
                <a:latin typeface="Arial" charset="0"/>
              </a:rPr>
              <a:t>low</a:t>
            </a:r>
            <a:r>
              <a:rPr lang="cs-CZ" sz="1800" dirty="0">
                <a:latin typeface="Arial" charset="0"/>
              </a:rPr>
              <a:t> O2, T)</a:t>
            </a:r>
          </a:p>
          <a:p>
            <a:pPr eaLnBrk="0" hangingPunct="0">
              <a:buFontTx/>
              <a:buChar char="-"/>
            </a:pPr>
            <a:r>
              <a:rPr lang="en-US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long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halflife</a:t>
            </a:r>
            <a:r>
              <a:rPr lang="cs-CZ" sz="1800" dirty="0">
                <a:latin typeface="Arial" charset="0"/>
              </a:rPr>
              <a:t> (</a:t>
            </a:r>
            <a:r>
              <a:rPr lang="en-US" sz="1800" dirty="0">
                <a:latin typeface="Arial" charset="0"/>
              </a:rPr>
              <a:t>~ 25 </a:t>
            </a:r>
            <a:r>
              <a:rPr lang="en-US" sz="1800" dirty="0" err="1">
                <a:latin typeface="Arial" charset="0"/>
              </a:rPr>
              <a:t>da</a:t>
            </a:r>
            <a:r>
              <a:rPr lang="cs-CZ" sz="1800" dirty="0" err="1">
                <a:latin typeface="Arial" charset="0"/>
              </a:rPr>
              <a:t>ys</a:t>
            </a:r>
            <a:r>
              <a:rPr lang="cs-CZ" sz="1800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binding</a:t>
            </a:r>
            <a:r>
              <a:rPr lang="cs-CZ" sz="1800" dirty="0">
                <a:latin typeface="Arial" charset="0"/>
              </a:rPr>
              <a:t> of </a:t>
            </a:r>
            <a:r>
              <a:rPr lang="cs-CZ" sz="1800" dirty="0" err="1">
                <a:latin typeface="Arial" charset="0"/>
              </a:rPr>
              <a:t>divalent</a:t>
            </a:r>
            <a:r>
              <a:rPr lang="cs-CZ" sz="1800" dirty="0">
                <a:latin typeface="Arial" charset="0"/>
              </a:rPr>
              <a:t> metals (</a:t>
            </a:r>
            <a:r>
              <a:rPr lang="cs-CZ" sz="1800" dirty="0" err="1">
                <a:latin typeface="Arial" charset="0"/>
              </a:rPr>
              <a:t>Zn</a:t>
            </a:r>
            <a:r>
              <a:rPr lang="cs-CZ" sz="1800" dirty="0">
                <a:latin typeface="Arial" charset="0"/>
              </a:rPr>
              <a:t>, Cd, </a:t>
            </a:r>
            <a:r>
              <a:rPr lang="cs-CZ" sz="1800" dirty="0" err="1">
                <a:latin typeface="Arial" charset="0"/>
              </a:rPr>
              <a:t>Hg</a:t>
            </a:r>
            <a:r>
              <a:rPr lang="cs-CZ" sz="1800" dirty="0">
                <a:latin typeface="Arial" charset="0"/>
              </a:rPr>
              <a:t>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exposure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elimination</a:t>
            </a:r>
            <a:endParaRPr lang="cs-CZ" sz="1800" dirty="0">
              <a:latin typeface="Arial" charset="0"/>
            </a:endParaRPr>
          </a:p>
          <a:p>
            <a:pPr eaLnBrk="0" hangingPunct="0"/>
            <a:r>
              <a:rPr lang="cs-CZ" sz="1800" dirty="0">
                <a:latin typeface="Arial" charset="0"/>
              </a:rPr>
              <a:t>- </a:t>
            </a:r>
            <a:r>
              <a:rPr lang="cs-CZ" sz="1800" dirty="0" err="1">
                <a:latin typeface="Arial" charset="0"/>
              </a:rPr>
              <a:t>natural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function</a:t>
            </a:r>
            <a:r>
              <a:rPr lang="cs-CZ" sz="1800" dirty="0">
                <a:latin typeface="Arial" charset="0"/>
              </a:rPr>
              <a:t> (?) – </a:t>
            </a:r>
            <a:r>
              <a:rPr lang="cs-CZ" sz="1800" dirty="0" err="1">
                <a:latin typeface="Arial" charset="0"/>
              </a:rPr>
              <a:t>regulation</a:t>
            </a:r>
            <a:r>
              <a:rPr lang="cs-CZ" sz="1800" dirty="0">
                <a:latin typeface="Arial" charset="0"/>
              </a:rPr>
              <a:t> of </a:t>
            </a:r>
            <a:r>
              <a:rPr lang="cs-CZ" sz="1800" dirty="0" err="1">
                <a:latin typeface="Arial" charset="0"/>
              </a:rPr>
              <a:t>essencial</a:t>
            </a:r>
            <a:r>
              <a:rPr lang="cs-CZ" sz="1800" dirty="0">
                <a:latin typeface="Arial" charset="0"/>
              </a:rPr>
              <a:t> metals in </a:t>
            </a:r>
            <a:r>
              <a:rPr lang="cs-CZ" sz="1800" dirty="0" err="1">
                <a:latin typeface="Arial" charset="0"/>
              </a:rPr>
              <a:t>cells</a:t>
            </a:r>
            <a:endParaRPr lang="cs-CZ" sz="1800" i="1" dirty="0">
              <a:latin typeface="Arial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72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cs-CZ" sz="3400" b="1" dirty="0" err="1">
                <a:solidFill>
                  <a:schemeClr val="tx2"/>
                </a:solidFill>
                <a:latin typeface="Arial" charset="0"/>
              </a:rPr>
              <a:t>Metalothioneins</a:t>
            </a:r>
            <a:r>
              <a:rPr lang="cs-CZ" sz="3400" b="1" dirty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cs-CZ" sz="3400" b="1" dirty="0" err="1">
                <a:solidFill>
                  <a:schemeClr val="tx2"/>
                </a:solidFill>
                <a:latin typeface="Arial" charset="0"/>
              </a:rPr>
              <a:t>MTs</a:t>
            </a:r>
            <a:r>
              <a:rPr lang="cs-CZ" sz="3400" b="1" dirty="0">
                <a:solidFill>
                  <a:schemeClr val="tx2"/>
                </a:solidFill>
                <a:latin typeface="Arial" charset="0"/>
              </a:rPr>
              <a:t>, MT-</a:t>
            </a:r>
            <a:r>
              <a:rPr lang="cs-CZ" sz="3400" b="1" dirty="0" err="1">
                <a:solidFill>
                  <a:schemeClr val="tx2"/>
                </a:solidFill>
                <a:latin typeface="Arial" charset="0"/>
              </a:rPr>
              <a:t>like</a:t>
            </a:r>
            <a:r>
              <a:rPr lang="cs-CZ" sz="3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3400" b="1" dirty="0" err="1">
                <a:solidFill>
                  <a:schemeClr val="tx2"/>
                </a:solidFill>
                <a:latin typeface="Arial" charset="0"/>
              </a:rPr>
              <a:t>proteins</a:t>
            </a:r>
            <a:r>
              <a:rPr lang="cs-CZ" sz="3400" b="1" dirty="0">
                <a:solidFill>
                  <a:schemeClr val="tx2"/>
                </a:solidFill>
                <a:latin typeface="Arial" charset="0"/>
              </a:rPr>
              <a:t>)</a:t>
            </a:r>
            <a:endParaRPr lang="cs-CZ" sz="3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 l="20313" t="32292" r="7031" b="22917"/>
          <a:stretch>
            <a:fillRect/>
          </a:stretch>
        </p:blipFill>
        <p:spPr bwMode="auto">
          <a:xfrm>
            <a:off x="395536" y="2819244"/>
            <a:ext cx="8458200" cy="39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728" y="1243608"/>
            <a:ext cx="6359624" cy="1753344"/>
          </a:xfrm>
        </p:spPr>
        <p:txBody>
          <a:bodyPr/>
          <a:lstStyle/>
          <a:p>
            <a:pPr algn="ctr" eaLnBrk="1" hangingPunct="1"/>
            <a:r>
              <a:rPr lang="cs-CZ" sz="3400" dirty="0">
                <a:solidFill>
                  <a:schemeClr val="tx1"/>
                </a:solidFill>
              </a:rPr>
              <a:t>Protein </a:t>
            </a:r>
            <a:r>
              <a:rPr lang="cs-CZ" sz="3400" dirty="0" err="1">
                <a:solidFill>
                  <a:schemeClr val="tx1"/>
                </a:solidFill>
              </a:rPr>
              <a:t>biomarkers</a:t>
            </a:r>
            <a:r>
              <a:rPr lang="cs-CZ" sz="3400" dirty="0">
                <a:solidFill>
                  <a:schemeClr val="tx1"/>
                </a:solidFill>
              </a:rPr>
              <a:t> of </a:t>
            </a:r>
            <a:r>
              <a:rPr lang="en-US" sz="3400" dirty="0" err="1">
                <a:solidFill>
                  <a:schemeClr val="tx1"/>
                </a:solidFill>
              </a:rPr>
              <a:t>estrogenicit</a:t>
            </a:r>
            <a:r>
              <a:rPr lang="cs-CZ" sz="3400" dirty="0">
                <a:solidFill>
                  <a:schemeClr val="tx1"/>
                </a:solidFill>
              </a:rPr>
              <a:t>y / ED-like effects</a:t>
            </a:r>
            <a:endParaRPr lang="cs-CZ" sz="3400" b="0" dirty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53888" y="3650903"/>
            <a:ext cx="861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>
                <a:latin typeface="Arial" charset="0"/>
              </a:rPr>
              <a:t>ER </a:t>
            </a:r>
            <a:r>
              <a:rPr lang="en-GB" b="1" dirty="0">
                <a:latin typeface="Arial" charset="0"/>
              </a:rPr>
              <a:t>= </a:t>
            </a:r>
            <a:r>
              <a:rPr lang="cs-CZ" b="1" dirty="0" err="1">
                <a:latin typeface="Arial" charset="0"/>
              </a:rPr>
              <a:t>transcription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factor</a:t>
            </a:r>
            <a:r>
              <a:rPr lang="en-GB" b="1" dirty="0"/>
              <a:t> </a:t>
            </a:r>
            <a:r>
              <a:rPr lang="cs-CZ" b="1" dirty="0" err="1">
                <a:latin typeface="Arial" charset="0"/>
              </a:rPr>
              <a:t>control</a:t>
            </a:r>
            <a:r>
              <a:rPr lang="en-GB" b="1" dirty="0" err="1"/>
              <a:t>ing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number</a:t>
            </a:r>
            <a:r>
              <a:rPr lang="cs-CZ" b="1" dirty="0">
                <a:latin typeface="Arial" charset="0"/>
              </a:rPr>
              <a:t> of </a:t>
            </a:r>
            <a:r>
              <a:rPr lang="cs-CZ" b="1" dirty="0" err="1">
                <a:latin typeface="Arial" charset="0"/>
              </a:rPr>
              <a:t>target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genes</a:t>
            </a:r>
            <a:endParaRPr lang="cs-CZ" b="1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dirty="0" err="1">
                <a:latin typeface="Arial" charset="0"/>
              </a:rPr>
              <a:t>Target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genes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of ER </a:t>
            </a:r>
            <a:r>
              <a:rPr lang="cs-CZ" dirty="0">
                <a:latin typeface="Arial" charset="0"/>
              </a:rPr>
              <a:t>= </a:t>
            </a:r>
            <a:r>
              <a:rPr lang="cs-CZ" dirty="0" err="1">
                <a:latin typeface="Arial" charset="0"/>
              </a:rPr>
              <a:t>biomarkers</a:t>
            </a:r>
            <a:r>
              <a:rPr lang="cs-CZ" dirty="0">
                <a:latin typeface="Arial" charset="0"/>
              </a:rPr>
              <a:t> of </a:t>
            </a:r>
            <a:r>
              <a:rPr lang="cs-CZ" dirty="0" err="1">
                <a:latin typeface="Arial" charset="0"/>
              </a:rPr>
              <a:t>estrogenicity</a:t>
            </a:r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Major </a:t>
            </a:r>
            <a:r>
              <a:rPr lang="cs-CZ" dirty="0" err="1">
                <a:latin typeface="Arial" charset="0"/>
              </a:rPr>
              <a:t>examples</a:t>
            </a:r>
            <a:r>
              <a:rPr lang="cs-CZ" dirty="0">
                <a:latin typeface="Arial" charset="0"/>
              </a:rPr>
              <a:t> 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Vitellogenin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lvl="1" eaLnBrk="0" hangingPunct="0">
              <a:buFont typeface="Arial" charset="0"/>
              <a:buChar char="•"/>
            </a:pP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Aromatase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- CYP19A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Vitellogenin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cs-CZ" sz="2800" dirty="0" err="1">
                <a:solidFill>
                  <a:schemeClr val="tx1"/>
                </a:solidFill>
              </a:rPr>
              <a:t>Vtg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  <a:endParaRPr lang="cs-CZ" sz="2800" b="0" dirty="0">
              <a:solidFill>
                <a:schemeClr val="tx1"/>
              </a:solidFill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304800" y="764704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br>
              <a:rPr lang="cs-CZ" b="1" u="sng" dirty="0">
                <a:latin typeface="Arial" charset="0"/>
              </a:rPr>
            </a:br>
            <a:r>
              <a:rPr lang="cs-CZ" dirty="0" err="1"/>
              <a:t>P</a:t>
            </a:r>
            <a:r>
              <a:rPr lang="cs-CZ" dirty="0" err="1">
                <a:latin typeface="Arial" charset="0"/>
              </a:rPr>
              <a:t>recursor</a:t>
            </a:r>
            <a:r>
              <a:rPr lang="cs-CZ" dirty="0">
                <a:latin typeface="Arial" charset="0"/>
              </a:rPr>
              <a:t> of </a:t>
            </a:r>
            <a:r>
              <a:rPr lang="cs-CZ" dirty="0" err="1">
                <a:latin typeface="Arial" charset="0"/>
              </a:rPr>
              <a:t>yolk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proteins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phospho</a:t>
            </a:r>
            <a:r>
              <a:rPr lang="cs-CZ" dirty="0">
                <a:latin typeface="Arial" charset="0"/>
              </a:rPr>
              <a:t>-protein („</a:t>
            </a:r>
            <a:r>
              <a:rPr lang="cs-CZ" dirty="0" err="1">
                <a:latin typeface="Arial" charset="0"/>
              </a:rPr>
              <a:t>energy</a:t>
            </a:r>
            <a:r>
              <a:rPr lang="cs-CZ" dirty="0">
                <a:latin typeface="Arial" charset="0"/>
              </a:rPr>
              <a:t>“ </a:t>
            </a:r>
            <a:r>
              <a:rPr lang="cs-CZ" dirty="0" err="1">
                <a:latin typeface="Arial" charset="0"/>
              </a:rPr>
              <a:t>rich</a:t>
            </a:r>
            <a:r>
              <a:rPr lang="cs-CZ" dirty="0">
                <a:latin typeface="Arial" charset="0"/>
              </a:rPr>
              <a:t>)</a:t>
            </a:r>
            <a:br>
              <a:rPr lang="cs-CZ" dirty="0">
                <a:latin typeface="Arial" charset="0"/>
              </a:rPr>
            </a:br>
            <a:r>
              <a:rPr lang="cs-CZ" dirty="0">
                <a:latin typeface="Arial" charset="0"/>
              </a:rPr>
              <a:t>	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</a:rPr>
              <a:t> egg formations </a:t>
            </a:r>
            <a:r>
              <a:rPr lang="cs-CZ" dirty="0">
                <a:latin typeface="Arial" charset="0"/>
              </a:rPr>
              <a:t>(</a:t>
            </a:r>
            <a:r>
              <a:rPr lang="cs-CZ" dirty="0" err="1">
                <a:latin typeface="Arial" charset="0"/>
              </a:rPr>
              <a:t>females</a:t>
            </a:r>
            <a:r>
              <a:rPr lang="cs-CZ" dirty="0">
                <a:latin typeface="Arial" charset="0"/>
              </a:rPr>
              <a:t>)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at oviparous </a:t>
            </a:r>
            <a:r>
              <a:rPr lang="cs-CZ" b="1" dirty="0">
                <a:solidFill>
                  <a:srgbClr val="FF0000"/>
                </a:solidFill>
                <a:latin typeface="Arial" charset="0"/>
              </a:rPr>
              <a:t>vertebrates</a:t>
            </a:r>
            <a:br>
              <a:rPr lang="en-US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S</a:t>
            </a:r>
            <a:r>
              <a:rPr lang="cs-CZ" dirty="0" err="1">
                <a:latin typeface="Arial" charset="0"/>
              </a:rPr>
              <a:t>ynthesi</a:t>
            </a:r>
            <a:r>
              <a:rPr lang="en-US" dirty="0"/>
              <a:t>z</a:t>
            </a:r>
            <a:r>
              <a:rPr lang="cs-CZ" dirty="0" err="1">
                <a:latin typeface="Arial" charset="0"/>
              </a:rPr>
              <a:t>ed</a:t>
            </a:r>
            <a:r>
              <a:rPr lang="cs-CZ" dirty="0">
                <a:latin typeface="Arial" charset="0"/>
              </a:rPr>
              <a:t> in liver </a:t>
            </a:r>
            <a:r>
              <a:rPr lang="cs-CZ" dirty="0" err="1">
                <a:latin typeface="Arial" charset="0"/>
              </a:rPr>
              <a:t>and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distributed</a:t>
            </a:r>
            <a:r>
              <a:rPr lang="cs-CZ" dirty="0">
                <a:latin typeface="Arial" charset="0"/>
              </a:rPr>
              <a:t> via </a:t>
            </a:r>
            <a:r>
              <a:rPr lang="cs-CZ" dirty="0" err="1">
                <a:latin typeface="Arial" charset="0"/>
              </a:rPr>
              <a:t>blood</a:t>
            </a:r>
            <a:r>
              <a:rPr lang="cs-CZ" dirty="0">
                <a:latin typeface="Arial" charset="0"/>
              </a:rPr>
              <a:t> </a:t>
            </a:r>
            <a:r>
              <a:rPr lang="en-US" dirty="0"/>
              <a:t>/ </a:t>
            </a:r>
            <a:r>
              <a:rPr lang="cs-CZ" dirty="0" err="1">
                <a:latin typeface="Arial" charset="0"/>
              </a:rPr>
              <a:t>haemolymph</a:t>
            </a:r>
            <a:br>
              <a:rPr lang="cs-CZ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eaLnBrk="0" hangingPunct="0"/>
            <a:r>
              <a:rPr lang="en-US" b="1" dirty="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enoestrogens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 &amp; other endocrine disruptors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b="1" dirty="0">
                <a:solidFill>
                  <a:schemeClr val="tx2"/>
                </a:solidFill>
                <a:latin typeface="Arial" charset="0"/>
              </a:rPr>
            </a:br>
            <a:r>
              <a:rPr lang="en-US" dirty="0">
                <a:latin typeface="Arial" charset="0"/>
              </a:rPr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latin typeface="Arial" charset="0"/>
              </a:rPr>
              <a:t>increased levels </a:t>
            </a:r>
            <a:r>
              <a:rPr lang="cs-CZ" dirty="0" err="1">
                <a:latin typeface="Arial" charset="0"/>
              </a:rPr>
              <a:t>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early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production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in FE</a:t>
            </a:r>
            <a:r>
              <a:rPr lang="cs-CZ" dirty="0">
                <a:latin typeface="Arial" charset="0"/>
              </a:rPr>
              <a:t>MALES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eaLnBrk="0" hangingPunct="0"/>
            <a:r>
              <a:rPr lang="en-US" dirty="0">
                <a:sym typeface="Wingdings" pitchFamily="2" charset="2"/>
              </a:rPr>
              <a:t>	</a:t>
            </a:r>
            <a:r>
              <a:rPr lang="en-US" dirty="0">
                <a:latin typeface="Arial" charset="0"/>
              </a:rPr>
              <a:t> production de novo in </a:t>
            </a:r>
            <a:r>
              <a:rPr lang="en-US" b="1" dirty="0">
                <a:latin typeface="Arial" charset="0"/>
              </a:rPr>
              <a:t>MALES</a:t>
            </a:r>
          </a:p>
          <a:p>
            <a:pPr eaLnBrk="0" hangingPunct="0"/>
            <a:endParaRPr lang="en-US" i="1" dirty="0">
              <a:latin typeface="Arial" charset="0"/>
            </a:endParaRPr>
          </a:p>
        </p:txBody>
      </p:sp>
      <p:pic>
        <p:nvPicPr>
          <p:cNvPr id="53252" name="Picture 5" descr="1"/>
          <p:cNvPicPr>
            <a:picLocks noChangeAspect="1" noChangeArrowheads="1"/>
          </p:cNvPicPr>
          <p:nvPr/>
        </p:nvPicPr>
        <p:blipFill>
          <a:blip r:embed="rId3" cstate="print"/>
          <a:srcRect r="12727"/>
          <a:stretch>
            <a:fillRect/>
          </a:stretch>
        </p:blipFill>
        <p:spPr bwMode="auto">
          <a:xfrm>
            <a:off x="5364088" y="3152969"/>
            <a:ext cx="3744416" cy="366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dirty="0"/>
          </a:p>
          <a:p>
            <a:pPr marL="342900" indent="-342900" eaLnBrk="0" hangingPunct="0">
              <a:buAutoNum type="arabicParenR"/>
            </a:pPr>
            <a:r>
              <a:rPr lang="cs-CZ" sz="2400" b="1" dirty="0">
                <a:solidFill>
                  <a:srgbClr val="00B050"/>
                </a:solidFill>
                <a:latin typeface="Arial" charset="0"/>
              </a:rPr>
              <a:t>ELISA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in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exposed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organisms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(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F/M</a:t>
            </a:r>
            <a:r>
              <a:rPr lang="en-GB" b="1" dirty="0">
                <a:solidFill>
                  <a:schemeClr val="tx2"/>
                </a:solidFill>
              </a:rPr>
              <a:t>) or 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in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vitro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 </a:t>
            </a:r>
            <a:br>
              <a:rPr lang="cs-CZ" b="1" dirty="0">
                <a:solidFill>
                  <a:schemeClr val="tx2"/>
                </a:solidFill>
                <a:latin typeface="Arial" charset="0"/>
              </a:rPr>
            </a:br>
            <a:endParaRPr lang="en-GB" dirty="0">
              <a:latin typeface="Arial" charset="0"/>
            </a:endParaRPr>
          </a:p>
          <a:p>
            <a:pPr marL="342900" indent="-342900" eaLnBrk="0" hangingPunct="0"/>
            <a:r>
              <a:rPr lang="en-GB" dirty="0"/>
              <a:t>	(-)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specific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a</a:t>
            </a:r>
            <a:r>
              <a:rPr lang="cs-CZ" dirty="0" err="1">
                <a:latin typeface="Arial" charset="0"/>
              </a:rPr>
              <a:t>ntibodies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are </a:t>
            </a:r>
            <a:r>
              <a:rPr lang="cs-CZ" dirty="0" err="1">
                <a:latin typeface="Arial" charset="0"/>
              </a:rPr>
              <a:t>necessary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for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each species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(</a:t>
            </a:r>
            <a:r>
              <a:rPr lang="cs-CZ" dirty="0" err="1">
                <a:latin typeface="Arial" charset="0"/>
              </a:rPr>
              <a:t>low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crossreactivity</a:t>
            </a:r>
            <a:r>
              <a:rPr lang="en-GB" dirty="0">
                <a:latin typeface="Arial" charset="0"/>
              </a:rPr>
              <a:t> of Abs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>
                <a:solidFill>
                  <a:schemeClr val="tx2"/>
                </a:solidFill>
                <a:latin typeface="Arial" charset="0"/>
              </a:rPr>
              <a:t>2) „Vitelin-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like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proteins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“ </a:t>
            </a:r>
            <a:br>
              <a:rPr lang="cs-CZ" dirty="0">
                <a:latin typeface="Arial" charset="0"/>
              </a:rPr>
            </a:br>
            <a:endParaRPr lang="en-GB" dirty="0"/>
          </a:p>
          <a:p>
            <a:pPr eaLnBrk="0" hangingPunct="0"/>
            <a:r>
              <a:rPr lang="cs-CZ" dirty="0">
                <a:latin typeface="Arial" charset="0"/>
              </a:rPr>
              <a:t>- </a:t>
            </a:r>
            <a:r>
              <a:rPr lang="cs-CZ" dirty="0" err="1">
                <a:latin typeface="Arial" charset="0"/>
              </a:rPr>
              <a:t>total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amount</a:t>
            </a:r>
            <a:r>
              <a:rPr lang="cs-CZ" dirty="0">
                <a:latin typeface="Arial" charset="0"/>
              </a:rPr>
              <a:t> of „</a:t>
            </a:r>
            <a:r>
              <a:rPr lang="cs-CZ" dirty="0" err="1">
                <a:latin typeface="Arial" charset="0"/>
              </a:rPr>
              <a:t>alkali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labile</a:t>
            </a:r>
            <a:r>
              <a:rPr lang="cs-CZ" dirty="0">
                <a:latin typeface="Arial" charset="0"/>
              </a:rPr>
              <a:t>“ </a:t>
            </a:r>
            <a:r>
              <a:rPr lang="cs-CZ" dirty="0" err="1">
                <a:latin typeface="Arial" charset="0"/>
              </a:rPr>
              <a:t>phosphate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haemolymph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mussels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r>
              <a:rPr lang="en-GB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alkaline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extraction</a:t>
            </a:r>
            <a:r>
              <a:rPr lang="cs-CZ" dirty="0">
                <a:latin typeface="Arial" charset="0"/>
              </a:rPr>
              <a:t> of P </a:t>
            </a:r>
            <a:r>
              <a:rPr lang="cs-CZ" dirty="0" err="1">
                <a:latin typeface="Arial" charset="0"/>
              </a:rPr>
              <a:t>from</a:t>
            </a:r>
            <a:r>
              <a:rPr lang="cs-CZ" dirty="0">
                <a:latin typeface="Arial" charset="0"/>
              </a:rPr>
              <a:t> sample </a:t>
            </a:r>
            <a:r>
              <a:rPr lang="en-US" dirty="0">
                <a:latin typeface="Arial" charset="0"/>
                <a:sym typeface="Wingdings" pitchFamily="2" charset="2"/>
              </a:rPr>
              <a:t> </a:t>
            </a:r>
            <a:r>
              <a:rPr lang="en-US" dirty="0" err="1">
                <a:latin typeface="Arial" charset="0"/>
                <a:sym typeface="Wingdings" pitchFamily="2" charset="2"/>
              </a:rPr>
              <a:t>spectrophotometric</a:t>
            </a:r>
            <a:r>
              <a:rPr lang="en-US" dirty="0">
                <a:latin typeface="Arial" charset="0"/>
                <a:sym typeface="Wingdings" pitchFamily="2" charset="2"/>
              </a:rPr>
              <a:t> </a:t>
            </a:r>
            <a:r>
              <a:rPr lang="en-US" dirty="0">
                <a:latin typeface="Arial" charset="0"/>
              </a:rPr>
              <a:t>determination</a:t>
            </a:r>
          </a:p>
          <a:p>
            <a:pPr eaLnBrk="0" hangingPunct="0">
              <a:buFontTx/>
              <a:buChar char="-"/>
            </a:pPr>
            <a:endParaRPr lang="cs-CZ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Vitellogenin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cs-CZ" sz="2800" dirty="0" err="1">
                <a:solidFill>
                  <a:schemeClr val="tx1"/>
                </a:solidFill>
              </a:rPr>
              <a:t>Vtg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  <a:r>
              <a:rPr lang="en-US" sz="2800" dirty="0">
                <a:solidFill>
                  <a:schemeClr val="tx1"/>
                </a:solidFill>
              </a:rPr>
              <a:t> assessment</a:t>
            </a:r>
            <a:endParaRPr lang="cs-CZ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322712" cy="743744"/>
          </a:xfrm>
        </p:spPr>
        <p:txBody>
          <a:bodyPr/>
          <a:lstStyle/>
          <a:p>
            <a:pPr eaLnBrk="1" hangingPunct="1"/>
            <a:r>
              <a:rPr lang="cs-CZ" sz="2000" dirty="0" err="1">
                <a:solidFill>
                  <a:schemeClr val="tx1"/>
                </a:solidFill>
              </a:rPr>
              <a:t>Vitellogenin</a:t>
            </a:r>
            <a:r>
              <a:rPr lang="cs-CZ" sz="2000" dirty="0">
                <a:solidFill>
                  <a:schemeClr val="tx1"/>
                </a:solidFill>
              </a:rPr>
              <a:t> in </a:t>
            </a:r>
            <a:r>
              <a:rPr lang="cs-CZ" sz="2000" dirty="0" err="1">
                <a:solidFill>
                  <a:schemeClr val="tx1"/>
                </a:solidFill>
              </a:rPr>
              <a:t>fish</a:t>
            </a:r>
            <a:endParaRPr lang="cs-CZ" sz="2000" b="0" dirty="0">
              <a:solidFill>
                <a:schemeClr val="tx1"/>
              </a:solidFill>
            </a:endParaRPr>
          </a:p>
        </p:txBody>
      </p:sp>
      <p:pic>
        <p:nvPicPr>
          <p:cNvPr id="552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49641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8"/>
          <p:cNvSpPr txBox="1">
            <a:spLocks noChangeArrowheads="1"/>
          </p:cNvSpPr>
          <p:nvPr/>
        </p:nvSpPr>
        <p:spPr bwMode="auto">
          <a:xfrm>
            <a:off x="76200" y="2636912"/>
            <a:ext cx="3978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500" dirty="0"/>
          </a:p>
          <a:p>
            <a:r>
              <a:rPr lang="cs-CZ" sz="1500" b="1" u="sng" dirty="0" err="1"/>
              <a:t>Kidd</a:t>
            </a:r>
            <a:r>
              <a:rPr lang="cs-CZ" sz="1500" b="1" u="sng" dirty="0"/>
              <a:t> </a:t>
            </a:r>
            <a:r>
              <a:rPr lang="cs-CZ" sz="1500" b="1" u="sng" dirty="0" err="1"/>
              <a:t>et</a:t>
            </a:r>
            <a:r>
              <a:rPr lang="cs-CZ" sz="1500" b="1" u="sng" dirty="0"/>
              <a:t> </a:t>
            </a:r>
            <a:r>
              <a:rPr lang="cs-CZ" sz="1500" b="1" u="sng" dirty="0" err="1"/>
              <a:t>al</a:t>
            </a:r>
            <a:r>
              <a:rPr lang="cs-CZ" sz="1500" b="1" u="sng" dirty="0"/>
              <a:t>. (2007) PNAS</a:t>
            </a:r>
          </a:p>
          <a:p>
            <a:endParaRPr lang="cs-CZ" sz="1500" dirty="0"/>
          </a:p>
          <a:p>
            <a:r>
              <a:rPr lang="cs-CZ" sz="1500" dirty="0" err="1"/>
              <a:t>Fig</a:t>
            </a:r>
            <a:r>
              <a:rPr lang="cs-CZ" sz="1500" dirty="0"/>
              <a:t>. 1. </a:t>
            </a:r>
            <a:r>
              <a:rPr lang="cs-CZ" sz="1500" dirty="0" err="1"/>
              <a:t>Mean</a:t>
            </a:r>
            <a:r>
              <a:rPr lang="cs-CZ" sz="1500" dirty="0"/>
              <a:t> ± SE (</a:t>
            </a:r>
            <a:r>
              <a:rPr lang="cs-CZ" sz="1500" i="1" dirty="0"/>
              <a:t>n</a:t>
            </a:r>
            <a:r>
              <a:rPr lang="cs-CZ" sz="1500" dirty="0"/>
              <a:t> = 4–7) VTG </a:t>
            </a:r>
            <a:r>
              <a:rPr lang="cs-CZ" sz="1500" dirty="0" err="1"/>
              <a:t>concentrations</a:t>
            </a:r>
            <a:r>
              <a:rPr lang="cs-CZ" sz="1500" dirty="0"/>
              <a:t> in </a:t>
            </a:r>
            <a:r>
              <a:rPr lang="cs-CZ" sz="1500" dirty="0" err="1"/>
              <a:t>whole</a:t>
            </a:r>
            <a:r>
              <a:rPr lang="cs-CZ" sz="1500" dirty="0"/>
              <a:t>-body </a:t>
            </a:r>
            <a:r>
              <a:rPr lang="cs-CZ" sz="1500" dirty="0" err="1"/>
              <a:t>homogenates</a:t>
            </a:r>
            <a:r>
              <a:rPr lang="cs-CZ" sz="1500" dirty="0"/>
              <a:t> of male (</a:t>
            </a:r>
            <a:r>
              <a:rPr lang="cs-CZ" sz="1500" i="1" dirty="0" err="1"/>
              <a:t>Lower</a:t>
            </a:r>
            <a:r>
              <a:rPr lang="cs-CZ" sz="1500" dirty="0"/>
              <a:t>)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female</a:t>
            </a:r>
            <a:r>
              <a:rPr lang="cs-CZ" sz="1500" dirty="0"/>
              <a:t> (</a:t>
            </a:r>
            <a:r>
              <a:rPr lang="cs-CZ" sz="1500" i="1" dirty="0" err="1"/>
              <a:t>Upper</a:t>
            </a:r>
            <a:r>
              <a:rPr lang="cs-CZ" sz="1500" dirty="0"/>
              <a:t>) </a:t>
            </a:r>
            <a:r>
              <a:rPr lang="cs-CZ" sz="1500" dirty="0" err="1"/>
              <a:t>fathead</a:t>
            </a:r>
            <a:r>
              <a:rPr lang="cs-CZ" sz="1500" dirty="0"/>
              <a:t> </a:t>
            </a:r>
            <a:r>
              <a:rPr lang="cs-CZ" sz="1500" dirty="0" err="1"/>
              <a:t>minnow</a:t>
            </a:r>
            <a:r>
              <a:rPr lang="cs-CZ" sz="1500" dirty="0"/>
              <a:t> </a:t>
            </a:r>
            <a:r>
              <a:rPr lang="cs-CZ" sz="1500" dirty="0" err="1"/>
              <a:t>captured</a:t>
            </a:r>
            <a:r>
              <a:rPr lang="cs-CZ" sz="1500" dirty="0"/>
              <a:t> in 1999–2003 </a:t>
            </a:r>
            <a:r>
              <a:rPr lang="cs-CZ" sz="1500" dirty="0" err="1"/>
              <a:t>from</a:t>
            </a:r>
            <a:r>
              <a:rPr lang="cs-CZ" sz="1500" dirty="0"/>
              <a:t> reference </a:t>
            </a:r>
            <a:r>
              <a:rPr lang="cs-CZ" sz="1500" dirty="0" err="1"/>
              <a:t>Lakes</a:t>
            </a:r>
            <a:r>
              <a:rPr lang="cs-CZ" sz="1500" dirty="0"/>
              <a:t> 114 </a:t>
            </a:r>
            <a:r>
              <a:rPr lang="cs-CZ" sz="1500" dirty="0" err="1"/>
              <a:t>and</a:t>
            </a:r>
            <a:r>
              <a:rPr lang="cs-CZ" sz="1500" dirty="0"/>
              <a:t> 442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from</a:t>
            </a:r>
            <a:r>
              <a:rPr lang="cs-CZ" sz="1500" dirty="0"/>
              <a:t> </a:t>
            </a:r>
            <a:r>
              <a:rPr lang="cs-CZ" sz="1500" dirty="0" err="1"/>
              <a:t>Lake</a:t>
            </a:r>
            <a:r>
              <a:rPr lang="cs-CZ" sz="1500" dirty="0"/>
              <a:t> 260 </a:t>
            </a:r>
            <a:r>
              <a:rPr lang="cs-CZ" sz="1500" dirty="0" err="1"/>
              <a:t>before</a:t>
            </a:r>
            <a:r>
              <a:rPr lang="cs-CZ" sz="1500" dirty="0"/>
              <a:t>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during</a:t>
            </a:r>
            <a:r>
              <a:rPr lang="cs-CZ" sz="1500" dirty="0"/>
              <a:t> </a:t>
            </a:r>
            <a:r>
              <a:rPr lang="cs-CZ" sz="1500" dirty="0" err="1"/>
              <a:t>additions</a:t>
            </a:r>
            <a:r>
              <a:rPr lang="cs-CZ" sz="1500" dirty="0"/>
              <a:t> of 5–6 </a:t>
            </a:r>
            <a:r>
              <a:rPr lang="cs-CZ" sz="1500" dirty="0" err="1"/>
              <a:t>ng</a:t>
            </a:r>
            <a:r>
              <a:rPr lang="cs-CZ" sz="1500" dirty="0"/>
              <a:t>·L</a:t>
            </a:r>
            <a:r>
              <a:rPr lang="cs-CZ" sz="1500" baseline="30000" dirty="0"/>
              <a:t>−1</a:t>
            </a:r>
            <a:r>
              <a:rPr lang="cs-CZ" sz="1500" dirty="0"/>
              <a:t> of EE2 (</a:t>
            </a:r>
            <a:r>
              <a:rPr lang="cs-CZ" sz="1500" dirty="0" err="1"/>
              <a:t>low</a:t>
            </a:r>
            <a:r>
              <a:rPr lang="cs-CZ" sz="1500" dirty="0"/>
              <a:t> </a:t>
            </a:r>
            <a:r>
              <a:rPr lang="cs-CZ" sz="1500" dirty="0" err="1"/>
              <a:t>catches</a:t>
            </a:r>
            <a:r>
              <a:rPr lang="cs-CZ" sz="1500" dirty="0"/>
              <a:t> of </a:t>
            </a:r>
            <a:r>
              <a:rPr lang="cs-CZ" sz="1500" dirty="0" err="1"/>
              <a:t>fish</a:t>
            </a:r>
            <a:r>
              <a:rPr lang="cs-CZ" sz="1500" dirty="0"/>
              <a:t> in </a:t>
            </a:r>
            <a:r>
              <a:rPr lang="cs-CZ" sz="1500" dirty="0" err="1"/>
              <a:t>Lake</a:t>
            </a:r>
            <a:r>
              <a:rPr lang="cs-CZ" sz="1500" dirty="0"/>
              <a:t> 260 in 2004 </a:t>
            </a:r>
            <a:r>
              <a:rPr lang="cs-CZ" sz="1500" dirty="0" err="1"/>
              <a:t>and</a:t>
            </a:r>
            <a:r>
              <a:rPr lang="cs-CZ" sz="1500" dirty="0"/>
              <a:t> 2005 </a:t>
            </a:r>
            <a:r>
              <a:rPr lang="cs-CZ" sz="1500" dirty="0" err="1"/>
              <a:t>did</a:t>
            </a:r>
            <a:r>
              <a:rPr lang="cs-CZ" sz="1500" dirty="0"/>
              <a:t> not </a:t>
            </a:r>
            <a:r>
              <a:rPr lang="cs-CZ" sz="1500" dirty="0" err="1"/>
              <a:t>allow</a:t>
            </a:r>
            <a:r>
              <a:rPr lang="cs-CZ" sz="1500" dirty="0"/>
              <a:t> </a:t>
            </a:r>
            <a:r>
              <a:rPr lang="cs-CZ" sz="1500" dirty="0" err="1"/>
              <a:t>for</a:t>
            </a:r>
            <a:r>
              <a:rPr lang="cs-CZ" sz="1500" dirty="0"/>
              <a:t> these </a:t>
            </a:r>
            <a:r>
              <a:rPr lang="cs-CZ" sz="1500" dirty="0" err="1"/>
              <a:t>analyses</a:t>
            </a:r>
            <a:r>
              <a:rPr lang="cs-CZ" sz="1500" dirty="0"/>
              <a:t> in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latter</a:t>
            </a:r>
            <a:r>
              <a:rPr lang="cs-CZ" sz="1500" dirty="0"/>
              <a:t> 2 </a:t>
            </a:r>
            <a:r>
              <a:rPr lang="cs-CZ" sz="1500" dirty="0" err="1"/>
              <a:t>years</a:t>
            </a:r>
            <a:r>
              <a:rPr lang="cs-CZ" sz="1500" dirty="0"/>
              <a:t> of </a:t>
            </a:r>
            <a:r>
              <a:rPr lang="cs-CZ" sz="1500" dirty="0" err="1"/>
              <a:t>the</a:t>
            </a:r>
            <a:r>
              <a:rPr lang="cs-CZ" sz="1500" dirty="0"/>
              <a:t> study). </a:t>
            </a:r>
          </a:p>
          <a:p>
            <a:endParaRPr lang="cs-CZ" sz="1500" b="1" u="sng" dirty="0"/>
          </a:p>
        </p:txBody>
      </p:sp>
      <p:sp>
        <p:nvSpPr>
          <p:cNvPr id="55301" name="Text Box 9"/>
          <p:cNvSpPr txBox="1">
            <a:spLocks noChangeArrowheads="1"/>
          </p:cNvSpPr>
          <p:nvPr/>
        </p:nvSpPr>
        <p:spPr bwMode="auto">
          <a:xfrm>
            <a:off x="5410200" y="1143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0000"/>
                </a:solidFill>
              </a:rPr>
              <a:t>FEMALE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5334000" y="3505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solidFill>
                  <a:srgbClr val="000000"/>
                </a:solidFill>
              </a:rPr>
              <a:t>MALE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671736"/>
          </a:xfrm>
        </p:spPr>
        <p:txBody>
          <a:bodyPr/>
          <a:lstStyle/>
          <a:p>
            <a:pPr algn="ctr" eaLnBrk="1" hangingPunct="1"/>
            <a:r>
              <a:rPr lang="cs-CZ" sz="2800" b="1" dirty="0">
                <a:solidFill>
                  <a:srgbClr val="00B050"/>
                </a:solidFill>
              </a:rPr>
              <a:t>Vitelin-like proteins </a:t>
            </a:r>
            <a:r>
              <a:rPr lang="cs-CZ" sz="2800" dirty="0">
                <a:solidFill>
                  <a:schemeClr val="tx1"/>
                </a:solidFill>
              </a:rPr>
              <a:t>in mussels</a:t>
            </a:r>
            <a:endParaRPr lang="cs-CZ" sz="2800" b="0" dirty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 l="21094" t="32796" r="3125" b="16667"/>
          <a:stretch>
            <a:fillRect/>
          </a:stretch>
        </p:blipFill>
        <p:spPr bwMode="auto">
          <a:xfrm>
            <a:off x="152400" y="1524000"/>
            <a:ext cx="88392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>
                <a:solidFill>
                  <a:schemeClr val="tx1"/>
                </a:solidFill>
              </a:rPr>
              <a:t>Examples of behavioral biomarkers</a:t>
            </a:r>
            <a:endParaRPr lang="en-GB" b="0">
              <a:solidFill>
                <a:schemeClr val="tx1"/>
              </a:solidFill>
            </a:endParaRPr>
          </a:p>
        </p:txBody>
      </p:sp>
      <p:pic>
        <p:nvPicPr>
          <p:cNvPr id="16387" name="Picture 5" descr="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00808"/>
            <a:ext cx="883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99592" y="5229200"/>
            <a:ext cx="619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Concentrations affecting behaviour: often lower </a:t>
            </a:r>
            <a:r>
              <a:rPr lang="en-US" dirty="0"/>
              <a:t>than LD50 </a:t>
            </a:r>
          </a:p>
          <a:p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early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markers of </a:t>
            </a:r>
            <a:r>
              <a:rPr lang="cs-CZ" b="1" dirty="0">
                <a:solidFill>
                  <a:schemeClr val="tx2"/>
                </a:solidFill>
                <a:sym typeface="Wingdings" pitchFamily="2" charset="2"/>
              </a:rPr>
              <a:t>(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lethal</a:t>
            </a:r>
            <a:r>
              <a:rPr lang="cs-CZ" b="1" dirty="0">
                <a:solidFill>
                  <a:schemeClr val="tx2"/>
                </a:solidFill>
                <a:sym typeface="Wingdings" pitchFamily="2" charset="2"/>
              </a:rPr>
              <a:t>)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 toxicity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403648" y="3140968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Šipka doprava 6"/>
          <p:cNvSpPr/>
          <p:nvPr/>
        </p:nvSpPr>
        <p:spPr>
          <a:xfrm>
            <a:off x="3131840" y="3212976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2339752" y="2132856"/>
            <a:ext cx="0" cy="2160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200" dirty="0">
                <a:solidFill>
                  <a:schemeClr val="tx1"/>
                </a:solidFill>
              </a:rPr>
              <a:t>Aromatase (CYP19A)</a:t>
            </a:r>
            <a:endParaRPr lang="cs-CZ" sz="3200" b="0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1413931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dirty="0"/>
              <a:t>- Levels </a:t>
            </a:r>
            <a:r>
              <a:rPr lang="cs-CZ" dirty="0" err="1">
                <a:latin typeface="Arial" charset="0"/>
              </a:rPr>
              <a:t>inducible</a:t>
            </a:r>
            <a:r>
              <a:rPr lang="cs-CZ" dirty="0">
                <a:latin typeface="Arial" charset="0"/>
              </a:rPr>
              <a:t> by </a:t>
            </a:r>
            <a:r>
              <a:rPr lang="cs-CZ" dirty="0" err="1">
                <a:latin typeface="Arial" charset="0"/>
              </a:rPr>
              <a:t>estrogens</a:t>
            </a:r>
            <a:endParaRPr lang="cs-CZ" dirty="0"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cs-CZ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Catalyzes </a:t>
            </a:r>
            <a:r>
              <a:rPr lang="cs-CZ" dirty="0">
                <a:latin typeface="Arial" charset="0"/>
              </a:rPr>
              <a:t>single </a:t>
            </a:r>
            <a:r>
              <a:rPr lang="en-US" dirty="0" err="1">
                <a:latin typeface="Arial" charset="0"/>
              </a:rPr>
              <a:t>enz</a:t>
            </a:r>
            <a:r>
              <a:rPr lang="cs-CZ" dirty="0" err="1">
                <a:latin typeface="Arial" charset="0"/>
              </a:rPr>
              <a:t>ymatic</a:t>
            </a:r>
            <a:r>
              <a:rPr lang="cs-CZ" dirty="0">
                <a:latin typeface="Arial" charset="0"/>
              </a:rPr>
              <a:t> step </a:t>
            </a:r>
            <a:br>
              <a:rPr lang="cs-CZ" dirty="0">
                <a:latin typeface="Arial" charset="0"/>
              </a:rPr>
            </a:br>
            <a:r>
              <a:rPr lang="en-GB" dirty="0">
                <a:latin typeface="Arial" charset="0"/>
              </a:rPr>
              <a:t>	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androgens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  <a:sym typeface="Wingdings" pitchFamily="2" charset="2"/>
              </a:rPr>
              <a:t>estrogens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cs-CZ" b="1" u="sng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>
                <a:solidFill>
                  <a:schemeClr val="tx2"/>
                </a:solidFill>
                <a:latin typeface="Arial" charset="0"/>
              </a:rPr>
              <a:t>Experimental assessment - mRNA</a:t>
            </a:r>
            <a:endParaRPr lang="cs-CZ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i="1" dirty="0">
                <a:latin typeface="Arial" charset="0"/>
              </a:rPr>
              <a:t>(in </a:t>
            </a:r>
            <a:r>
              <a:rPr lang="cs-CZ" i="1" dirty="0" err="1">
                <a:latin typeface="Arial" charset="0"/>
              </a:rPr>
              <a:t>reseach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and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practice</a:t>
            </a:r>
            <a:r>
              <a:rPr lang="cs-CZ" i="1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endParaRPr lang="cs-CZ" dirty="0">
              <a:latin typeface="Arial" charset="0"/>
            </a:endParaRPr>
          </a:p>
          <a:p>
            <a:pPr eaLnBrk="0" hangingPunct="0"/>
            <a:r>
              <a:rPr lang="en-GB" dirty="0">
                <a:solidFill>
                  <a:srgbClr val="00B050"/>
                </a:solidFill>
              </a:rPr>
              <a:t>1. 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PCR / 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Quantitative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-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Real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-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Time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-PCR</a:t>
            </a:r>
          </a:p>
          <a:p>
            <a:pPr eaLnBrk="0" hangingPunct="0"/>
            <a:endParaRPr lang="cs-CZ" dirty="0">
              <a:solidFill>
                <a:srgbClr val="00B050"/>
              </a:solidFill>
              <a:latin typeface="Arial" charset="0"/>
            </a:endParaRPr>
          </a:p>
          <a:p>
            <a:pPr eaLnBrk="0" hangingPunct="0"/>
            <a:r>
              <a:rPr lang="en-GB" dirty="0">
                <a:solidFill>
                  <a:srgbClr val="00B050"/>
                </a:solidFill>
                <a:latin typeface="Arial" charset="0"/>
              </a:rPr>
              <a:t>2.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 GM-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organisms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 (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zebrafish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)</a:t>
            </a:r>
            <a:r>
              <a:rPr lang="en-GB" dirty="0">
                <a:solidFill>
                  <a:srgbClr val="00B050"/>
                </a:solidFill>
                <a:latin typeface="Arial" charset="0"/>
              </a:rPr>
              <a:t>: 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reporter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 gene </a:t>
            </a:r>
            <a:r>
              <a:rPr lang="en-GB" dirty="0">
                <a:solidFill>
                  <a:srgbClr val="00B050"/>
                </a:solidFill>
                <a:latin typeface="Arial" charset="0"/>
              </a:rPr>
              <a:t>with 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GFP </a:t>
            </a:r>
            <a:endParaRPr lang="en-GB" dirty="0">
              <a:solidFill>
                <a:srgbClr val="00B050"/>
              </a:solidFill>
              <a:latin typeface="Arial" charset="0"/>
            </a:endParaRPr>
          </a:p>
          <a:p>
            <a:pPr eaLnBrk="0" hangingPunct="0"/>
            <a:r>
              <a:rPr lang="en-GB" dirty="0"/>
              <a:t>	Green Fluorescence Protein </a:t>
            </a:r>
            <a:r>
              <a:rPr lang="cs-CZ" dirty="0" err="1">
                <a:latin typeface="Arial" charset="0"/>
              </a:rPr>
              <a:t>under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control</a:t>
            </a:r>
            <a:r>
              <a:rPr lang="cs-CZ" dirty="0">
                <a:latin typeface="Arial" charset="0"/>
              </a:rPr>
              <a:t> of </a:t>
            </a:r>
            <a:r>
              <a:rPr lang="cs-CZ" dirty="0" err="1">
                <a:latin typeface="Arial" charset="0"/>
              </a:rPr>
              <a:t>aromatase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promoter</a:t>
            </a:r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101" y="1053083"/>
            <a:ext cx="4547387" cy="32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620688"/>
            <a:ext cx="2121123" cy="817587"/>
          </a:xfrm>
        </p:spPr>
        <p:txBody>
          <a:bodyPr/>
          <a:lstStyle/>
          <a:p>
            <a:pPr eaLnBrk="1" hangingPunct="1"/>
            <a:r>
              <a:rPr lang="cs-CZ" sz="1800">
                <a:solidFill>
                  <a:schemeClr val="tx1"/>
                </a:solidFill>
              </a:rPr>
              <a:t>PCR</a:t>
            </a:r>
            <a:br>
              <a:rPr lang="cs-CZ" sz="1800">
                <a:solidFill>
                  <a:schemeClr val="tx1"/>
                </a:solidFill>
              </a:rPr>
            </a:br>
            <a:r>
              <a:rPr lang="cs-CZ" sz="1800">
                <a:solidFill>
                  <a:schemeClr val="tx1"/>
                </a:solidFill>
              </a:rPr>
              <a:t>principle</a:t>
            </a:r>
            <a:endParaRPr lang="cs-CZ" sz="1800" b="0">
              <a:solidFill>
                <a:schemeClr val="tx1"/>
              </a:solidFill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850" y="-6350"/>
            <a:ext cx="67913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>
                <a:solidFill>
                  <a:schemeClr val="tx1"/>
                </a:solidFill>
              </a:rPr>
              <a:t>Visualization</a:t>
            </a:r>
            <a:r>
              <a:rPr lang="cs-CZ" sz="3400" dirty="0">
                <a:solidFill>
                  <a:schemeClr val="tx1"/>
                </a:solidFill>
              </a:rPr>
              <a:t> of PCR </a:t>
            </a:r>
            <a:r>
              <a:rPr lang="cs-CZ" sz="3400" dirty="0" err="1">
                <a:solidFill>
                  <a:schemeClr val="tx1"/>
                </a:solidFill>
              </a:rPr>
              <a:t>product</a:t>
            </a:r>
            <a:endParaRPr lang="cs-CZ" sz="3400" b="0" dirty="0">
              <a:solidFill>
                <a:schemeClr val="tx1"/>
              </a:solidFill>
            </a:endParaRPr>
          </a:p>
        </p:txBody>
      </p:sp>
      <p:sp>
        <p:nvSpPr>
          <p:cNvPr id="59395" name="TextovéPole 3"/>
          <p:cNvSpPr txBox="1">
            <a:spLocks noChangeArrowheads="1"/>
          </p:cNvSpPr>
          <p:nvPr/>
        </p:nvSpPr>
        <p:spPr bwMode="auto">
          <a:xfrm>
            <a:off x="468313" y="1196975"/>
            <a:ext cx="37497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cs-CZ" b="1" dirty="0" err="1">
                <a:solidFill>
                  <a:schemeClr val="tx2"/>
                </a:solidFill>
              </a:rPr>
              <a:t>Electrophoresis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qualitative</a:t>
            </a:r>
            <a:r>
              <a:rPr lang="cs-CZ" b="1" dirty="0">
                <a:solidFill>
                  <a:schemeClr val="tx2"/>
                </a:solidFill>
              </a:rPr>
              <a:t>)</a:t>
            </a:r>
          </a:p>
          <a:p>
            <a:pPr marL="457200" indent="-457200"/>
            <a:endParaRPr lang="cs-CZ" dirty="0"/>
          </a:p>
          <a:p>
            <a:pPr marL="457200" indent="-457200"/>
            <a:r>
              <a:rPr lang="en-GB" dirty="0"/>
              <a:t>Intercalation d</a:t>
            </a:r>
            <a:r>
              <a:rPr lang="cs-CZ" dirty="0" err="1"/>
              <a:t>yes</a:t>
            </a:r>
            <a:r>
              <a:rPr lang="cs-CZ" dirty="0"/>
              <a:t> </a:t>
            </a:r>
            <a:br>
              <a:rPr lang="en-GB" dirty="0"/>
            </a:br>
            <a:r>
              <a:rPr lang="cs-CZ" dirty="0"/>
              <a:t>–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b="1" dirty="0" err="1"/>
              <a:t>ethidium</a:t>
            </a:r>
            <a:r>
              <a:rPr lang="cs-CZ" b="1" dirty="0"/>
              <a:t> bromide</a:t>
            </a:r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933825"/>
            <a:ext cx="37147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732088"/>
            <a:ext cx="42259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217613"/>
            <a:ext cx="39004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ovéPole 3"/>
          <p:cNvSpPr txBox="1">
            <a:spLocks noChangeArrowheads="1"/>
          </p:cNvSpPr>
          <p:nvPr/>
        </p:nvSpPr>
        <p:spPr bwMode="auto">
          <a:xfrm>
            <a:off x="179388" y="1196975"/>
            <a:ext cx="41472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cs-CZ" b="1" dirty="0">
                <a:solidFill>
                  <a:schemeClr val="tx2"/>
                </a:solidFill>
              </a:rPr>
              <a:t>2a)  Real-</a:t>
            </a:r>
            <a:r>
              <a:rPr lang="cs-CZ" b="1" dirty="0" err="1">
                <a:solidFill>
                  <a:schemeClr val="tx2"/>
                </a:solidFill>
              </a:rPr>
              <a:t>time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quantitative</a:t>
            </a:r>
            <a:r>
              <a:rPr lang="cs-CZ" b="1" dirty="0">
                <a:solidFill>
                  <a:schemeClr val="tx2"/>
                </a:solidFill>
              </a:rPr>
              <a:t>)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SYBR GREEN </a:t>
            </a:r>
            <a:r>
              <a:rPr lang="en-US" b="1" dirty="0">
                <a:solidFill>
                  <a:schemeClr val="tx2"/>
                </a:solidFill>
              </a:rPr>
              <a:t>d</a:t>
            </a:r>
            <a:r>
              <a:rPr lang="en-GB" b="1" dirty="0">
                <a:solidFill>
                  <a:schemeClr val="tx2"/>
                </a:solidFill>
              </a:rPr>
              <a:t>ye</a:t>
            </a:r>
            <a:endParaRPr lang="cs-CZ" b="1" dirty="0">
              <a:solidFill>
                <a:schemeClr val="tx2"/>
              </a:solidFill>
            </a:endParaRPr>
          </a:p>
          <a:p>
            <a:pPr marL="457200" indent="-457200"/>
            <a:endParaRPr lang="en-GB" dirty="0"/>
          </a:p>
          <a:p>
            <a:pPr marL="457200" indent="-457200">
              <a:buFont typeface="Wingdings"/>
              <a:buChar char="à"/>
            </a:pPr>
            <a:r>
              <a:rPr lang="cs-CZ" dirty="0"/>
              <a:t>more DNA </a:t>
            </a:r>
            <a:r>
              <a:rPr lang="cs-CZ" dirty="0" err="1"/>
              <a:t>synthesized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more </a:t>
            </a:r>
            <a:r>
              <a:rPr lang="cs-CZ" dirty="0" err="1"/>
              <a:t>fluorescent</a:t>
            </a:r>
            <a:r>
              <a:rPr lang="cs-CZ" dirty="0"/>
              <a:t> </a:t>
            </a:r>
            <a:r>
              <a:rPr lang="cs-CZ" dirty="0" err="1"/>
              <a:t>dye</a:t>
            </a:r>
            <a:r>
              <a:rPr lang="cs-CZ" dirty="0"/>
              <a:t> </a:t>
            </a:r>
            <a:r>
              <a:rPr lang="cs-CZ" dirty="0" err="1"/>
              <a:t>incorporated</a:t>
            </a:r>
            <a:endParaRPr lang="en-US" dirty="0"/>
          </a:p>
          <a:p>
            <a:pPr marL="914400" lvl="1" indent="-457200">
              <a:buFont typeface="Wingdings"/>
              <a:buChar char="à"/>
            </a:pPr>
            <a:r>
              <a:rPr lang="en-US" b="1" dirty="0">
                <a:solidFill>
                  <a:srgbClr val="00B050"/>
                </a:solidFill>
              </a:rPr>
              <a:t>Higher fluorescence </a:t>
            </a:r>
            <a:endParaRPr lang="cs-CZ" b="1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endParaRPr lang="cs-CZ" dirty="0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print"/>
          <a:srcRect l="21371" t="42206" r="48479" b="39075"/>
          <a:stretch>
            <a:fillRect/>
          </a:stretch>
        </p:blipFill>
        <p:spPr bwMode="auto">
          <a:xfrm>
            <a:off x="5364163" y="1196975"/>
            <a:ext cx="33845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852738"/>
            <a:ext cx="526573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>
                <a:solidFill>
                  <a:schemeClr val="tx1"/>
                </a:solidFill>
              </a:rPr>
              <a:t>Visualization</a:t>
            </a:r>
            <a:r>
              <a:rPr lang="cs-CZ" sz="3400" dirty="0">
                <a:solidFill>
                  <a:schemeClr val="tx1"/>
                </a:solidFill>
              </a:rPr>
              <a:t> of PCR </a:t>
            </a:r>
            <a:r>
              <a:rPr lang="cs-CZ" sz="3400" dirty="0" err="1">
                <a:solidFill>
                  <a:schemeClr val="tx1"/>
                </a:solidFill>
              </a:rPr>
              <a:t>product</a:t>
            </a:r>
            <a:endParaRPr lang="cs-CZ" sz="3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ovéPole 3"/>
          <p:cNvSpPr txBox="1">
            <a:spLocks noChangeArrowheads="1"/>
          </p:cNvSpPr>
          <p:nvPr/>
        </p:nvSpPr>
        <p:spPr bwMode="auto">
          <a:xfrm>
            <a:off x="468313" y="1303600"/>
            <a:ext cx="38266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cs-CZ" b="1" dirty="0">
                <a:solidFill>
                  <a:schemeClr val="tx2"/>
                </a:solidFill>
              </a:rPr>
              <a:t>2b)  Real-</a:t>
            </a:r>
            <a:r>
              <a:rPr lang="cs-CZ" b="1" dirty="0" err="1">
                <a:solidFill>
                  <a:schemeClr val="tx2"/>
                </a:solidFill>
              </a:rPr>
              <a:t>time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quantitative</a:t>
            </a:r>
            <a:r>
              <a:rPr lang="cs-CZ" b="1" dirty="0">
                <a:solidFill>
                  <a:schemeClr val="tx2"/>
                </a:solidFill>
              </a:rPr>
              <a:t>)</a:t>
            </a:r>
          </a:p>
          <a:p>
            <a:pPr marL="457200" indent="-457200"/>
            <a:r>
              <a:rPr lang="en-GB" b="1" dirty="0"/>
              <a:t>	</a:t>
            </a:r>
            <a:r>
              <a:rPr lang="cs-CZ" b="1" dirty="0" err="1">
                <a:solidFill>
                  <a:schemeClr val="tx2"/>
                </a:solidFill>
              </a:rPr>
              <a:t>TaqMan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probes</a:t>
            </a:r>
            <a:br>
              <a:rPr lang="cs-CZ" b="1" dirty="0"/>
            </a:br>
            <a:br>
              <a:rPr lang="cs-CZ" b="1" dirty="0"/>
            </a:br>
            <a:r>
              <a:rPr lang="cs-CZ" dirty="0"/>
              <a:t>(more DNA </a:t>
            </a:r>
            <a:r>
              <a:rPr lang="cs-CZ" dirty="0" err="1"/>
              <a:t>replications</a:t>
            </a:r>
            <a:br>
              <a:rPr lang="cs-CZ" dirty="0"/>
            </a:br>
            <a:r>
              <a:rPr lang="cs-CZ" dirty="0"/>
              <a:t>more </a:t>
            </a:r>
            <a:r>
              <a:rPr lang="cs-CZ" dirty="0" err="1"/>
              <a:t>fluorescent</a:t>
            </a:r>
            <a:r>
              <a:rPr lang="cs-CZ" dirty="0"/>
              <a:t> </a:t>
            </a:r>
            <a:r>
              <a:rPr lang="cs-CZ" dirty="0" err="1"/>
              <a:t>dye</a:t>
            </a:r>
            <a:r>
              <a:rPr lang="cs-CZ" dirty="0"/>
              <a:t> </a:t>
            </a:r>
            <a:r>
              <a:rPr lang="cs-CZ" dirty="0" err="1"/>
              <a:t>released</a:t>
            </a:r>
            <a:r>
              <a:rPr lang="cs-CZ" dirty="0"/>
              <a:t>)</a:t>
            </a:r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08050"/>
            <a:ext cx="44926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>
                <a:solidFill>
                  <a:schemeClr val="tx1"/>
                </a:solidFill>
              </a:rPr>
              <a:t>Visualization</a:t>
            </a:r>
            <a:r>
              <a:rPr lang="cs-CZ" sz="3400" dirty="0">
                <a:solidFill>
                  <a:schemeClr val="tx1"/>
                </a:solidFill>
              </a:rPr>
              <a:t> of PCR </a:t>
            </a:r>
            <a:r>
              <a:rPr lang="cs-CZ" sz="3400" dirty="0" err="1">
                <a:solidFill>
                  <a:schemeClr val="tx1"/>
                </a:solidFill>
              </a:rPr>
              <a:t>product</a:t>
            </a:r>
            <a:endParaRPr lang="cs-CZ" sz="3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96975"/>
            <a:ext cx="77009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chemeClr val="tx1"/>
                </a:solidFill>
              </a:rPr>
              <a:t>“Quantitative” determination of PCR product</a:t>
            </a:r>
            <a:endParaRPr lang="cs-CZ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7896"/>
            <a:ext cx="8458200" cy="86484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</a:rPr>
              <a:t>q</a:t>
            </a:r>
            <a:r>
              <a:rPr lang="cs-CZ" dirty="0">
                <a:solidFill>
                  <a:schemeClr val="tx1"/>
                </a:solidFill>
              </a:rPr>
              <a:t>PCR </a:t>
            </a:r>
            <a:r>
              <a:rPr lang="cs-CZ" dirty="0" err="1">
                <a:solidFill>
                  <a:schemeClr val="tx1"/>
                </a:solidFill>
              </a:rPr>
              <a:t>determination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cs-CZ" dirty="0" err="1">
                <a:solidFill>
                  <a:schemeClr val="tx1"/>
                </a:solidFill>
              </a:rPr>
              <a:t>romatase</a:t>
            </a:r>
            <a:r>
              <a:rPr lang="cs-CZ" dirty="0">
                <a:solidFill>
                  <a:schemeClr val="tx1"/>
                </a:solidFill>
              </a:rPr>
              <a:t> gene in </a:t>
            </a:r>
            <a:r>
              <a:rPr lang="cs-CZ" dirty="0" err="1">
                <a:solidFill>
                  <a:schemeClr val="tx1"/>
                </a:solidFill>
              </a:rPr>
              <a:t>Zebrafish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0391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5733256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http://dx.doi.org/10.1016/j.ygcen.2005.12.010, </a:t>
            </a:r>
          </a:p>
          <a:p>
            <a:endParaRPr lang="en-GB" dirty="0"/>
          </a:p>
        </p:txBody>
      </p:sp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58200" cy="792163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GFP-</a:t>
            </a:r>
            <a:r>
              <a:rPr lang="cs-CZ" dirty="0" err="1">
                <a:solidFill>
                  <a:schemeClr val="tx1"/>
                </a:solidFill>
              </a:rPr>
              <a:t>reporter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estrogens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zebrafish</a:t>
            </a:r>
            <a:r>
              <a:rPr lang="cs-CZ" dirty="0">
                <a:solidFill>
                  <a:schemeClr val="tx1"/>
                </a:solidFill>
              </a:rPr>
              <a:t> embryo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64515" name="Obdélník 7"/>
          <p:cNvSpPr>
            <a:spLocks noChangeArrowheads="1"/>
          </p:cNvSpPr>
          <p:nvPr/>
        </p:nvSpPr>
        <p:spPr bwMode="auto">
          <a:xfrm>
            <a:off x="323850" y="5733256"/>
            <a:ext cx="597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http://endo.endojournals.org/content/152/7/2542.full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49926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268413"/>
            <a:ext cx="24479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500438"/>
            <a:ext cx="2447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2568"/>
            <a:ext cx="8763000" cy="5638800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cs-CZ" sz="2000" b="1" dirty="0" err="1">
                <a:solidFill>
                  <a:schemeClr val="tx2"/>
                </a:solidFill>
              </a:rPr>
              <a:t>nductions</a:t>
            </a:r>
            <a:r>
              <a:rPr lang="en-US" sz="2000" b="1" dirty="0">
                <a:solidFill>
                  <a:schemeClr val="tx2"/>
                </a:solidFill>
              </a:rPr>
              <a:t> of </a:t>
            </a:r>
            <a:r>
              <a:rPr lang="cs-CZ" sz="2000" b="1" dirty="0" err="1">
                <a:solidFill>
                  <a:schemeClr val="tx2"/>
                </a:solidFill>
              </a:rPr>
              <a:t>detoxication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&amp; oxidative stress </a:t>
            </a:r>
            <a:r>
              <a:rPr lang="cs-CZ" sz="2000" b="1" dirty="0" err="1">
                <a:solidFill>
                  <a:schemeClr val="tx2"/>
                </a:solidFill>
              </a:rPr>
              <a:t>enzymes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cs-CZ" sz="2000" dirty="0"/>
              <a:t>(</a:t>
            </a:r>
            <a:r>
              <a:rPr lang="cs-CZ" sz="2000" dirty="0" err="1"/>
              <a:t>hepatopan</a:t>
            </a:r>
            <a:r>
              <a:rPr lang="en-US" sz="2000" dirty="0"/>
              <a:t>c</a:t>
            </a:r>
            <a:r>
              <a:rPr lang="cs-CZ" sz="2000" dirty="0" err="1"/>
              <a:t>reas</a:t>
            </a:r>
            <a:r>
              <a:rPr lang="cs-CZ" sz="2000" dirty="0"/>
              <a:t> / liver</a:t>
            </a:r>
            <a:r>
              <a:rPr lang="en-US" sz="2000" dirty="0"/>
              <a:t>  / blood</a:t>
            </a:r>
            <a:r>
              <a:rPr lang="cs-CZ" sz="2000" dirty="0"/>
              <a:t>)</a:t>
            </a:r>
            <a:endParaRPr lang="cs-CZ" sz="2000" b="1" u="sng" dirty="0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00B050"/>
                </a:solidFill>
              </a:rPr>
              <a:t>MFO - CYP </a:t>
            </a:r>
            <a:r>
              <a:rPr lang="cs-CZ" sz="1800" dirty="0" err="1">
                <a:solidFill>
                  <a:srgbClr val="00B050"/>
                </a:solidFill>
              </a:rPr>
              <a:t>classes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-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cs-CZ" sz="1800" b="1" dirty="0">
                <a:solidFill>
                  <a:srgbClr val="00B050"/>
                </a:solidFill>
              </a:rPr>
              <a:t>EROD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cs-CZ" sz="1800" dirty="0"/>
              <a:t>/ MROD / BROD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800" b="1" dirty="0" err="1">
                <a:solidFill>
                  <a:srgbClr val="00B050"/>
                </a:solidFill>
              </a:rPr>
              <a:t>Phase</a:t>
            </a:r>
            <a:r>
              <a:rPr lang="cs-CZ" sz="1800" b="1" dirty="0">
                <a:solidFill>
                  <a:srgbClr val="00B050"/>
                </a:solidFill>
              </a:rPr>
              <a:t> II </a:t>
            </a:r>
            <a:r>
              <a:rPr lang="cs-CZ" sz="1800" b="1" dirty="0" err="1">
                <a:solidFill>
                  <a:srgbClr val="00B050"/>
                </a:solidFill>
              </a:rPr>
              <a:t>enzymes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dirty="0"/>
              <a:t>(</a:t>
            </a:r>
            <a:r>
              <a:rPr lang="cs-CZ" sz="1800" dirty="0" err="1"/>
              <a:t>GSTs</a:t>
            </a:r>
            <a:r>
              <a:rPr lang="cs-CZ" sz="1800" dirty="0"/>
              <a:t>)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800" b="1" dirty="0" err="1">
                <a:solidFill>
                  <a:srgbClr val="00B050"/>
                </a:solidFill>
              </a:rPr>
              <a:t>Glutathion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b="1" dirty="0" err="1">
                <a:solidFill>
                  <a:srgbClr val="00B050"/>
                </a:solidFill>
              </a:rPr>
              <a:t>metabolism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b="1" dirty="0" err="1">
                <a:solidFill>
                  <a:srgbClr val="00B050"/>
                </a:solidFill>
              </a:rPr>
              <a:t>enzymes</a:t>
            </a:r>
            <a:r>
              <a:rPr lang="cs-CZ" sz="1800" b="1" dirty="0">
                <a:solidFill>
                  <a:srgbClr val="00B050"/>
                </a:solidFill>
              </a:rPr>
              <a:t> (</a:t>
            </a:r>
            <a:r>
              <a:rPr lang="cs-CZ" sz="1800" b="1" dirty="0" err="1">
                <a:solidFill>
                  <a:srgbClr val="00B050"/>
                </a:solidFill>
              </a:rPr>
              <a:t>GPx</a:t>
            </a:r>
            <a:r>
              <a:rPr lang="cs-CZ" sz="1800" b="1" dirty="0">
                <a:solidFill>
                  <a:srgbClr val="00B050"/>
                </a:solidFill>
              </a:rPr>
              <a:t>, </a:t>
            </a:r>
            <a:r>
              <a:rPr lang="cs-CZ" sz="1800" b="1" dirty="0" err="1">
                <a:solidFill>
                  <a:srgbClr val="00B050"/>
                </a:solidFill>
              </a:rPr>
              <a:t>GRs</a:t>
            </a:r>
            <a:r>
              <a:rPr lang="cs-CZ" sz="1800" b="1" dirty="0">
                <a:solidFill>
                  <a:srgbClr val="00B050"/>
                </a:solidFill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6148" name="Picture 4" descr="http://pubs.rsc.org/services/images/RSCpubs.ePlatform.Service.FreeContent.ImageService.svc/ImageService/Articleimage/2008/CS/b801558a/b801558a-f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80928"/>
            <a:ext cx="4667250" cy="3914776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DETOXIFICATION    /    ANTIOXIDANT DEFENCES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MFO </a:t>
            </a:r>
            <a:r>
              <a:rPr lang="cs-CZ" sz="2800" dirty="0">
                <a:solidFill>
                  <a:schemeClr val="tx1"/>
                </a:solidFill>
              </a:rPr>
              <a:t>(CYP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cs-CZ" sz="2800" dirty="0">
                <a:solidFill>
                  <a:schemeClr val="tx1"/>
                </a:solidFill>
              </a:rPr>
              <a:t>) </a:t>
            </a:r>
            <a:r>
              <a:rPr lang="en-GB" sz="2800" dirty="0">
                <a:solidFill>
                  <a:schemeClr val="tx1"/>
                </a:solidFill>
              </a:rPr>
              <a:t>- reminder</a:t>
            </a:r>
            <a:endParaRPr lang="cs-CZ" sz="2800" b="0" dirty="0">
              <a:solidFill>
                <a:schemeClr val="tx1"/>
              </a:solidFill>
            </a:endParaRPr>
          </a:p>
        </p:txBody>
      </p:sp>
      <p:pic>
        <p:nvPicPr>
          <p:cNvPr id="37891" name="Picture 7" descr="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133600"/>
            <a:ext cx="48768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24000"/>
            <a:ext cx="39322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err="1">
                <a:solidFill>
                  <a:schemeClr val="tx1"/>
                </a:solidFill>
              </a:rPr>
              <a:t>Behavioral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clinical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“</a:t>
            </a:r>
            <a:r>
              <a:rPr lang="cs-CZ" dirty="0" err="1">
                <a:solidFill>
                  <a:schemeClr val="tx1"/>
                </a:solidFill>
              </a:rPr>
              <a:t>biomarkers</a:t>
            </a:r>
            <a:r>
              <a:rPr lang="en-GB" dirty="0">
                <a:solidFill>
                  <a:schemeClr val="tx1"/>
                </a:solidFill>
              </a:rPr>
              <a:t>”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96" y="1546448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 err="1">
                <a:solidFill>
                  <a:schemeClr val="tx2"/>
                </a:solidFill>
              </a:rPr>
              <a:t>Interpretation</a:t>
            </a:r>
            <a:endParaRPr lang="cs-CZ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cs-CZ" sz="1800" dirty="0"/>
              <a:t>: are these </a:t>
            </a:r>
            <a:r>
              <a:rPr lang="en-GB" sz="1800" dirty="0"/>
              <a:t>really </a:t>
            </a:r>
            <a:r>
              <a:rPr lang="cs-CZ" sz="1800" dirty="0" err="1"/>
              <a:t>biomarkers</a:t>
            </a:r>
            <a:r>
              <a:rPr lang="cs-CZ" sz="1800" dirty="0"/>
              <a:t> ? 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b="1" dirty="0"/>
              <a:t>effects already demonstrated </a:t>
            </a:r>
            <a:r>
              <a:rPr lang="cs-CZ" sz="1800" b="1" i="1" dirty="0"/>
              <a:t>in vivo?</a:t>
            </a:r>
            <a:r>
              <a:rPr lang="cs-CZ" sz="1800" dirty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en-GB" sz="1800" i="1" dirty="0"/>
              <a:t>=</a:t>
            </a:r>
            <a:r>
              <a:rPr lang="cs-CZ" sz="1800" i="1" dirty="0"/>
              <a:t> </a:t>
            </a:r>
            <a:r>
              <a:rPr lang="en-US" sz="1800" dirty="0"/>
              <a:t>biomarkers of existing serious stress / intoxication</a:t>
            </a:r>
            <a:endParaRPr lang="cs-CZ" sz="1800" dirty="0"/>
          </a:p>
          <a:p>
            <a:pPr marL="533400" indent="-533400" eaLnBrk="1" hangingPunct="1">
              <a:buFontTx/>
              <a:buNone/>
            </a:pPr>
            <a:endParaRPr lang="en-GB" sz="2400" u="sng" dirty="0"/>
          </a:p>
          <a:p>
            <a:pPr marL="533400" indent="-533400" eaLnBrk="1" hangingPunct="1">
              <a:buFontTx/>
              <a:buNone/>
            </a:pPr>
            <a:r>
              <a:rPr lang="cs-CZ" sz="2400" b="1" dirty="0" err="1">
                <a:solidFill>
                  <a:schemeClr val="tx2"/>
                </a:solidFill>
              </a:rPr>
              <a:t>Parameters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evaluated</a:t>
            </a:r>
            <a:endParaRPr lang="cs-CZ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Char char="-"/>
            </a:pPr>
            <a:r>
              <a:rPr lang="cs-CZ" sz="1800" dirty="0"/>
              <a:t>body </a:t>
            </a:r>
            <a:r>
              <a:rPr lang="cs-CZ" sz="1800" dirty="0" err="1"/>
              <a:t>weight</a:t>
            </a:r>
            <a:endParaRPr lang="cs-CZ" sz="1800" dirty="0"/>
          </a:p>
          <a:p>
            <a:pPr marL="533400" indent="-533400" eaLnBrk="1" hangingPunct="1">
              <a:buFontTx/>
              <a:buChar char="-"/>
            </a:pPr>
            <a:r>
              <a:rPr lang="cs-CZ" sz="1800" dirty="0" err="1"/>
              <a:t>food</a:t>
            </a:r>
            <a:r>
              <a:rPr lang="cs-CZ" sz="1800" dirty="0"/>
              <a:t> </a:t>
            </a:r>
            <a:r>
              <a:rPr lang="cs-CZ" sz="1800" dirty="0" err="1"/>
              <a:t>consumption</a:t>
            </a:r>
            <a:endParaRPr lang="cs-CZ" sz="1800" dirty="0"/>
          </a:p>
          <a:p>
            <a:pPr marL="533400" indent="-533400" eaLnBrk="1" hangingPunct="1">
              <a:buFontTx/>
              <a:buChar char="-"/>
            </a:pPr>
            <a:r>
              <a:rPr lang="cs-CZ" sz="1800" dirty="0"/>
              <a:t>fitness </a:t>
            </a:r>
            <a:r>
              <a:rPr lang="en-US" sz="1800" dirty="0"/>
              <a:t>&amp; </a:t>
            </a:r>
            <a:r>
              <a:rPr lang="en-US" sz="1800" dirty="0" err="1"/>
              <a:t>welness</a:t>
            </a:r>
            <a:endParaRPr lang="cs-CZ" sz="2400" dirty="0"/>
          </a:p>
          <a:p>
            <a:pPr marL="533400" indent="-533400" eaLnBrk="1" hangingPunct="1">
              <a:buFontTx/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17512" y="1246584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>
                <a:latin typeface="Arial" charset="0"/>
              </a:rPr>
              <a:t>Determination of C</a:t>
            </a:r>
            <a:r>
              <a:rPr lang="cs-CZ" sz="2200" dirty="0">
                <a:latin typeface="Arial" charset="0"/>
              </a:rPr>
              <a:t>YP</a:t>
            </a:r>
            <a:r>
              <a:rPr lang="en-GB" sz="2200" dirty="0"/>
              <a:t>1A1</a:t>
            </a:r>
            <a:r>
              <a:rPr lang="en-GB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activity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400" b="1" dirty="0">
                <a:solidFill>
                  <a:srgbClr val="00B050"/>
                </a:solidFill>
                <a:latin typeface="Arial" charset="0"/>
              </a:rPr>
              <a:t>“EROD” - </a:t>
            </a:r>
            <a:r>
              <a:rPr lang="cs-CZ" sz="2400" dirty="0" err="1">
                <a:solidFill>
                  <a:srgbClr val="00B050"/>
                </a:solidFill>
              </a:rPr>
              <a:t>EthoxyResorufin</a:t>
            </a:r>
            <a:r>
              <a:rPr lang="cs-CZ" sz="2400" dirty="0">
                <a:solidFill>
                  <a:srgbClr val="00B050"/>
                </a:solidFill>
              </a:rPr>
              <a:t>-O-</a:t>
            </a:r>
            <a:r>
              <a:rPr lang="cs-CZ" sz="2400" dirty="0" err="1">
                <a:solidFill>
                  <a:srgbClr val="00B050"/>
                </a:solidFill>
              </a:rPr>
              <a:t>Deethylase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activity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endParaRPr lang="en-GB" sz="2400" dirty="0">
              <a:solidFill>
                <a:srgbClr val="00B050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GB" sz="2200" i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dirty="0">
                <a:latin typeface="Arial" charset="0"/>
              </a:rPr>
              <a:t>S</a:t>
            </a:r>
            <a:r>
              <a:rPr lang="cs-CZ" sz="2200" dirty="0" err="1">
                <a:latin typeface="Arial" charset="0"/>
              </a:rPr>
              <a:t>ubstrate</a:t>
            </a:r>
            <a:r>
              <a:rPr lang="cs-CZ" sz="2200" dirty="0">
                <a:latin typeface="Arial" charset="0"/>
              </a:rPr>
              <a:t>: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Ethoxy</a:t>
            </a: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esorufin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cs-CZ" sz="2200" dirty="0">
                <a:latin typeface="Arial" charset="0"/>
              </a:rPr>
            </a:br>
            <a:r>
              <a:rPr lang="en-GB" sz="2200" dirty="0">
                <a:sym typeface="Wingdings" pitchFamily="2" charset="2"/>
              </a:rPr>
              <a:t>: </a:t>
            </a:r>
            <a:r>
              <a:rPr lang="en-US" sz="2200" dirty="0">
                <a:latin typeface="Arial" charset="0"/>
              </a:rPr>
              <a:t>Oxidation b</a:t>
            </a:r>
            <a:r>
              <a:rPr lang="cs-CZ" sz="2200" dirty="0">
                <a:latin typeface="Arial" charset="0"/>
              </a:rPr>
              <a:t>y CYP1A1 (MFOs) </a:t>
            </a:r>
            <a:br>
              <a:rPr lang="en-GB" sz="2200" dirty="0">
                <a:latin typeface="Arial" charset="0"/>
              </a:rPr>
            </a:br>
            <a:r>
              <a:rPr lang="en-GB" sz="2200" dirty="0">
                <a:latin typeface="Arial" charset="0"/>
                <a:sym typeface="Wingdings" pitchFamily="2" charset="2"/>
              </a:rPr>
              <a:t> </a:t>
            </a:r>
            <a:r>
              <a:rPr lang="en-US" sz="2200" dirty="0">
                <a:latin typeface="Arial" charset="0"/>
              </a:rPr>
              <a:t>Fluorescence </a:t>
            </a:r>
            <a:r>
              <a:rPr lang="en-GB" sz="2200" dirty="0">
                <a:latin typeface="Arial" charset="0"/>
              </a:rPr>
              <a:t>(easy determination)</a:t>
            </a:r>
            <a:br>
              <a:rPr lang="cs-CZ" sz="2200" dirty="0">
                <a:latin typeface="Arial" charset="0"/>
              </a:rPr>
            </a:br>
            <a:endParaRPr lang="cs-CZ" sz="2200" i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EROD </a:t>
            </a:r>
            <a:r>
              <a:rPr lang="en-GB" sz="2000" b="1" dirty="0">
                <a:latin typeface="Arial" charset="0"/>
              </a:rPr>
              <a:t>= sensitive b</a:t>
            </a:r>
            <a:r>
              <a:rPr lang="cs-CZ" sz="2000" b="1" dirty="0" err="1">
                <a:latin typeface="Arial" charset="0"/>
              </a:rPr>
              <a:t>iomarker</a:t>
            </a:r>
            <a:r>
              <a:rPr lang="cs-CZ" sz="2000" b="1" dirty="0">
                <a:latin typeface="Arial" charset="0"/>
              </a:rPr>
              <a:t> of </a:t>
            </a:r>
            <a:r>
              <a:rPr lang="cs-CZ" sz="2000" b="1" dirty="0" err="1">
                <a:latin typeface="Arial" charset="0"/>
              </a:rPr>
              <a:t>organic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pollution</a:t>
            </a:r>
            <a:r>
              <a:rPr lang="cs-CZ" sz="2000" b="1" dirty="0">
                <a:latin typeface="Arial" charset="0"/>
              </a:rPr>
              <a:t> (</a:t>
            </a:r>
            <a:r>
              <a:rPr lang="cs-CZ" sz="2000" b="1" dirty="0" err="1">
                <a:latin typeface="Arial" charset="0"/>
              </a:rPr>
              <a:t>exposure</a:t>
            </a:r>
            <a:r>
              <a:rPr lang="cs-CZ" sz="2000" b="1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&amp; </a:t>
            </a:r>
            <a:r>
              <a:rPr lang="cs-CZ" sz="2000" b="1" dirty="0" err="1">
                <a:latin typeface="Arial" charset="0"/>
              </a:rPr>
              <a:t>effects</a:t>
            </a:r>
            <a:r>
              <a:rPr lang="cs-CZ" sz="2000" b="1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AhR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activating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compounds</a:t>
            </a:r>
            <a:r>
              <a:rPr lang="cs-CZ" dirty="0">
                <a:latin typeface="Arial" charset="0"/>
              </a:rPr>
              <a:t> (PCDD/</a:t>
            </a:r>
            <a:r>
              <a:rPr lang="cs-CZ" dirty="0" err="1">
                <a:latin typeface="Arial" charset="0"/>
              </a:rPr>
              <a:t>Fs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PCBs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PAHs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often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used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environmental</a:t>
            </a:r>
            <a:r>
              <a:rPr lang="cs-CZ" dirty="0">
                <a:latin typeface="Arial" charset="0"/>
              </a:rPr>
              <a:t> studies </a:t>
            </a:r>
            <a:endParaRPr lang="en-GB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GB" sz="2200" dirty="0"/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i="1" dirty="0"/>
              <a:t>Use of o</a:t>
            </a:r>
            <a:r>
              <a:rPr lang="cs-CZ" sz="2200" i="1" dirty="0" err="1"/>
              <a:t>ther</a:t>
            </a:r>
            <a:r>
              <a:rPr lang="cs-CZ" sz="2200" i="1" dirty="0"/>
              <a:t> </a:t>
            </a:r>
            <a:r>
              <a:rPr lang="cs-CZ" sz="2200" i="1" dirty="0" err="1"/>
              <a:t>substrates</a:t>
            </a:r>
            <a:r>
              <a:rPr lang="en-GB" sz="2200" i="1" dirty="0"/>
              <a:t>: assessment of other </a:t>
            </a:r>
            <a:r>
              <a:rPr lang="cs-CZ" sz="2200" i="1" dirty="0"/>
              <a:t>CYP</a:t>
            </a:r>
            <a:r>
              <a:rPr lang="en-GB" sz="2200" i="1" dirty="0"/>
              <a:t>s</a:t>
            </a:r>
            <a:br>
              <a:rPr lang="cs-CZ" sz="2200" i="1" dirty="0"/>
            </a:br>
            <a:r>
              <a:rPr lang="cs-CZ" i="1" dirty="0"/>
              <a:t>BROD – </a:t>
            </a:r>
            <a:r>
              <a:rPr lang="cs-CZ" i="1" dirty="0" err="1"/>
              <a:t>butoxy</a:t>
            </a:r>
            <a:r>
              <a:rPr lang="en-GB" i="1" dirty="0"/>
              <a:t>-ROD (CYP3A), </a:t>
            </a:r>
            <a:r>
              <a:rPr lang="cs-CZ" i="1" dirty="0"/>
              <a:t>MROD, PROD …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48880"/>
            <a:ext cx="2471936" cy="71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Assessment of CYPs </a:t>
            </a:r>
            <a:r>
              <a:rPr lang="cs-CZ" sz="2800" dirty="0">
                <a:solidFill>
                  <a:schemeClr val="tx1"/>
                </a:solidFill>
              </a:rPr>
              <a:t>(MFO) </a:t>
            </a:r>
            <a:r>
              <a:rPr lang="en-GB" sz="2800" dirty="0">
                <a:solidFill>
                  <a:schemeClr val="tx1"/>
                </a:solidFill>
              </a:rPr>
              <a:t>– “</a:t>
            </a:r>
            <a:r>
              <a:rPr lang="en-GB" sz="2800" b="1" dirty="0">
                <a:solidFill>
                  <a:srgbClr val="FF0000"/>
                </a:solidFill>
              </a:rPr>
              <a:t>EROD</a:t>
            </a:r>
            <a:r>
              <a:rPr lang="en-GB" sz="2800" dirty="0">
                <a:solidFill>
                  <a:schemeClr val="tx1"/>
                </a:solidFill>
              </a:rPr>
              <a:t>”</a:t>
            </a:r>
            <a:endParaRPr lang="cs-CZ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"/>
            <a:ext cx="58547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8200"/>
            <a:ext cx="7391400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288925" y="0"/>
            <a:ext cx="3001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Localit</a:t>
            </a:r>
            <a:r>
              <a:rPr lang="cs-CZ">
                <a:latin typeface="Arial" charset="0"/>
              </a:rPr>
              <a:t>y: </a:t>
            </a:r>
            <a:br>
              <a:rPr lang="cs-CZ">
                <a:latin typeface="Arial" charset="0"/>
              </a:rPr>
            </a:br>
            <a:r>
              <a:rPr lang="en-US">
                <a:latin typeface="Arial" charset="0"/>
              </a:rPr>
              <a:t>Reference </a:t>
            </a:r>
            <a:r>
              <a:rPr lang="cs-CZ">
                <a:latin typeface="Arial" charset="0"/>
              </a:rPr>
              <a:t>	Exposed</a:t>
            </a: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990600" y="685800"/>
            <a:ext cx="838200" cy="6096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 flipH="1">
            <a:off x="2438400" y="6858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6632"/>
            <a:ext cx="84582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7504" y="558924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 dirty="0"/>
              <a:t>EROD </a:t>
            </a:r>
            <a:r>
              <a:rPr lang="cs-CZ" sz="1600" dirty="0" err="1"/>
              <a:t>variation</a:t>
            </a:r>
            <a:r>
              <a:rPr lang="cs-CZ" sz="1600" dirty="0"/>
              <a:t> on male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female</a:t>
            </a:r>
            <a:r>
              <a:rPr lang="cs-CZ" sz="1600" dirty="0"/>
              <a:t> </a:t>
            </a:r>
            <a:r>
              <a:rPr lang="cs-CZ" sz="1600" dirty="0" err="1"/>
              <a:t>carp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Anoia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Cardener</a:t>
            </a:r>
            <a:r>
              <a:rPr lang="cs-CZ" sz="1600" dirty="0"/>
              <a:t> </a:t>
            </a:r>
            <a:r>
              <a:rPr lang="cs-CZ" sz="1600" dirty="0" err="1"/>
              <a:t>tributaries</a:t>
            </a:r>
            <a:r>
              <a:rPr lang="cs-CZ" sz="1600" dirty="0"/>
              <a:t> </a:t>
            </a:r>
            <a:br>
              <a:rPr lang="en-GB" sz="1600" dirty="0"/>
            </a:br>
            <a:r>
              <a:rPr lang="cs-CZ" sz="1600" dirty="0"/>
              <a:t>– </a:t>
            </a:r>
            <a:r>
              <a:rPr lang="cs-CZ" sz="1600" i="1" dirty="0" err="1"/>
              <a:t>seasonal</a:t>
            </a:r>
            <a:r>
              <a:rPr lang="cs-CZ" sz="1600" i="1" dirty="0"/>
              <a:t> variability </a:t>
            </a:r>
            <a:r>
              <a:rPr lang="en-US" sz="1600" i="1" dirty="0"/>
              <a:t>&amp; response at contaminated localities</a:t>
            </a:r>
            <a:endParaRPr lang="cs-CZ" sz="1600" i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04800" y="260648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400" dirty="0"/>
              <a:t>MFO</a:t>
            </a:r>
            <a:r>
              <a:rPr lang="en-GB" sz="2400" dirty="0"/>
              <a:t> </a:t>
            </a:r>
            <a:r>
              <a:rPr lang="cs-CZ" sz="2400" dirty="0"/>
              <a:t>r</a:t>
            </a:r>
            <a:r>
              <a:rPr lang="en-US" sz="2400" dirty="0" err="1"/>
              <a:t>esponses</a:t>
            </a:r>
            <a:r>
              <a:rPr lang="en-US" sz="2400" dirty="0"/>
              <a:t> </a:t>
            </a:r>
            <a:r>
              <a:rPr lang="cs-CZ" sz="2400" dirty="0"/>
              <a:t>(EROD) </a:t>
            </a:r>
            <a:r>
              <a:rPr lang="en-US" sz="2400" dirty="0"/>
              <a:t>are </a:t>
            </a:r>
            <a:r>
              <a:rPr lang="en-GB" sz="2400" dirty="0"/>
              <a:t>strongly </a:t>
            </a:r>
            <a:r>
              <a:rPr lang="en-GB" sz="2400" b="1" dirty="0">
                <a:solidFill>
                  <a:schemeClr val="tx2"/>
                </a:solidFill>
              </a:rPr>
              <a:t>species specific</a:t>
            </a:r>
            <a:br>
              <a:rPr lang="en-GB" sz="2400" dirty="0"/>
            </a:br>
            <a:r>
              <a:rPr lang="cs-CZ" sz="2400" dirty="0"/>
              <a:t>	</a:t>
            </a:r>
            <a:r>
              <a:rPr lang="en-US" sz="2400" dirty="0"/>
              <a:t>&amp; not </a:t>
            </a:r>
            <a:r>
              <a:rPr lang="en-US" sz="2400" dirty="0" err="1"/>
              <a:t>alwa</a:t>
            </a:r>
            <a:r>
              <a:rPr lang="cs-CZ" sz="2400" dirty="0" err="1"/>
              <a:t>ys</a:t>
            </a:r>
            <a:r>
              <a:rPr lang="cs-CZ" sz="2400" dirty="0"/>
              <a:t> </a:t>
            </a:r>
            <a:r>
              <a:rPr lang="cs-CZ" sz="2400" dirty="0" err="1"/>
              <a:t>related</a:t>
            </a:r>
            <a:r>
              <a:rPr lang="cs-CZ" sz="2400" dirty="0"/>
              <a:t> to </a:t>
            </a:r>
            <a:r>
              <a:rPr lang="cs-CZ" sz="2400" dirty="0" err="1"/>
              <a:t>clinical</a:t>
            </a:r>
            <a:r>
              <a:rPr lang="cs-CZ" sz="2400" dirty="0"/>
              <a:t> </a:t>
            </a:r>
            <a:r>
              <a:rPr lang="cs-CZ" sz="2400" dirty="0" err="1"/>
              <a:t>signs</a:t>
            </a:r>
            <a:endParaRPr lang="cs-CZ" sz="2400" i="1" dirty="0"/>
          </a:p>
        </p:txBody>
      </p:sp>
      <p:pic>
        <p:nvPicPr>
          <p:cNvPr id="43011" name="Picture 4" descr="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4582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1981200" y="4191000"/>
            <a:ext cx="26670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Oval 6"/>
          <p:cNvSpPr>
            <a:spLocks noChangeArrowheads="1"/>
          </p:cNvSpPr>
          <p:nvPr/>
        </p:nvSpPr>
        <p:spPr bwMode="auto">
          <a:xfrm>
            <a:off x="5219700" y="4292600"/>
            <a:ext cx="2808288" cy="720725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0B405-C710-4EEC-94D0-BEB3D1EDB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809" y="3573016"/>
            <a:ext cx="2667000" cy="539919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7F7801-371E-493C-A5E0-79EF2348D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760" y="3672165"/>
            <a:ext cx="2808288" cy="44077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52400" y="11663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400" dirty="0"/>
              <a:t>MFO-r</a:t>
            </a:r>
            <a:r>
              <a:rPr lang="en-US" sz="2400" dirty="0" err="1"/>
              <a:t>esponses</a:t>
            </a:r>
            <a:r>
              <a:rPr lang="en-US" sz="2400" dirty="0"/>
              <a:t> </a:t>
            </a:r>
            <a:r>
              <a:rPr lang="cs-CZ" sz="2400" dirty="0"/>
              <a:t>(EROD) </a:t>
            </a:r>
            <a:br>
              <a:rPr lang="cs-CZ" sz="2400" dirty="0"/>
            </a:br>
            <a:r>
              <a:rPr lang="en-GB" sz="2400" dirty="0"/>
              <a:t>depends on animal </a:t>
            </a:r>
            <a:r>
              <a:rPr lang="cs-CZ" sz="2400" dirty="0" err="1"/>
              <a:t>size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chemeClr val="tx2"/>
                </a:solidFill>
              </a:rPr>
              <a:t>metabolism rate</a:t>
            </a:r>
            <a:endParaRPr lang="cs-CZ" sz="2400" b="1" i="1" dirty="0">
              <a:solidFill>
                <a:schemeClr val="tx2"/>
              </a:solidFill>
            </a:endParaRPr>
          </a:p>
        </p:txBody>
      </p:sp>
      <p:pic>
        <p:nvPicPr>
          <p:cNvPr id="44035" name="Picture 6" descr="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340768"/>
            <a:ext cx="84582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458200" cy="720080"/>
          </a:xfrm>
        </p:spPr>
        <p:txBody>
          <a:bodyPr/>
          <a:lstStyle/>
          <a:p>
            <a:pPr algn="ctr" eaLnBrk="1" hangingPunct="1"/>
            <a:r>
              <a:rPr lang="cs-CZ" sz="3200" dirty="0">
                <a:solidFill>
                  <a:schemeClr val="tx1"/>
                </a:solidFill>
              </a:rPr>
              <a:t>Phase II conjugation enzymes - GSTs</a:t>
            </a:r>
            <a:endParaRPr lang="cs-CZ" sz="3200" b="0" dirty="0">
              <a:solidFill>
                <a:schemeClr val="tx1"/>
              </a:solidFill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95536" y="1210270"/>
            <a:ext cx="8568952" cy="423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b="1" dirty="0" err="1">
                <a:latin typeface="Arial" charset="0"/>
              </a:rPr>
              <a:t>GSTs</a:t>
            </a:r>
            <a:r>
              <a:rPr lang="cs-CZ" sz="2200" b="1" dirty="0">
                <a:latin typeface="Arial" charset="0"/>
              </a:rPr>
              <a:t> </a:t>
            </a:r>
            <a:endParaRPr lang="en-GB" sz="2200" b="1" u="sng" dirty="0"/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dirty="0" err="1">
                <a:latin typeface="Arial" charset="0"/>
              </a:rPr>
              <a:t>soluble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and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membrane</a:t>
            </a:r>
            <a:r>
              <a:rPr lang="cs-CZ" sz="2200" dirty="0">
                <a:latin typeface="Arial" charset="0"/>
              </a:rPr>
              <a:t> (</a:t>
            </a:r>
            <a:r>
              <a:rPr lang="en-GB" sz="2200" dirty="0">
                <a:latin typeface="Arial" charset="0"/>
              </a:rPr>
              <a:t>endoplasmic reticulum</a:t>
            </a:r>
            <a:r>
              <a:rPr lang="cs-CZ" sz="2200" dirty="0">
                <a:latin typeface="Arial" charset="0"/>
              </a:rPr>
              <a:t>) </a:t>
            </a:r>
            <a:r>
              <a:rPr lang="cs-CZ" sz="2200" dirty="0" err="1">
                <a:latin typeface="Arial" charset="0"/>
              </a:rPr>
              <a:t>variants</a:t>
            </a:r>
            <a:r>
              <a:rPr lang="en-GB" sz="2200" dirty="0">
                <a:latin typeface="Arial" charset="0"/>
              </a:rPr>
              <a:t>: </a:t>
            </a:r>
            <a:br>
              <a:rPr lang="en-GB" sz="2200" dirty="0">
                <a:latin typeface="Arial" charset="0"/>
              </a:rPr>
            </a:br>
            <a:r>
              <a:rPr lang="cs-CZ" sz="2200" dirty="0" err="1">
                <a:latin typeface="Arial" charset="0"/>
              </a:rPr>
              <a:t>activities</a:t>
            </a:r>
            <a:r>
              <a:rPr lang="cs-CZ" sz="2200" dirty="0">
                <a:latin typeface="Arial" charset="0"/>
              </a:rPr>
              <a:t> </a:t>
            </a:r>
            <a:r>
              <a:rPr lang="en-GB" sz="2200" dirty="0"/>
              <a:t>can be measured </a:t>
            </a:r>
            <a:r>
              <a:rPr lang="cs-CZ" sz="2200" dirty="0">
                <a:latin typeface="Arial" charset="0"/>
              </a:rPr>
              <a:t>in </a:t>
            </a:r>
            <a:r>
              <a:rPr lang="cs-CZ" sz="2200" dirty="0" err="1">
                <a:latin typeface="Arial" charset="0"/>
              </a:rPr>
              <a:t>cytoplasm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or</a:t>
            </a:r>
            <a:r>
              <a:rPr lang="cs-CZ" sz="2200" dirty="0">
                <a:latin typeface="Arial" charset="0"/>
              </a:rPr>
              <a:t> </a:t>
            </a:r>
            <a:r>
              <a:rPr lang="en-GB" sz="2200" dirty="0">
                <a:latin typeface="Arial" charset="0"/>
              </a:rPr>
              <a:t>ER </a:t>
            </a:r>
            <a:r>
              <a:rPr lang="cs-CZ" sz="2200" dirty="0" err="1">
                <a:latin typeface="Arial" charset="0"/>
              </a:rPr>
              <a:t>microsomes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b="1" dirty="0">
                <a:latin typeface="Arial" charset="0"/>
              </a:rPr>
              <a:t>Methods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dirty="0"/>
              <a:t>Chemical reaction of </a:t>
            </a:r>
            <a:br>
              <a:rPr lang="en-US" sz="2200" dirty="0">
                <a:latin typeface="Arial" charset="0"/>
              </a:rPr>
            </a:b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reduced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GSH </a:t>
            </a:r>
            <a:br>
              <a:rPr lang="en-US" sz="2200" b="1" dirty="0">
                <a:solidFill>
                  <a:schemeClr val="tx2"/>
                </a:solidFill>
                <a:latin typeface="Arial" charset="0"/>
              </a:rPr>
            </a:br>
            <a:r>
              <a:rPr lang="cs-CZ" sz="2200" b="1" dirty="0">
                <a:solidFill>
                  <a:srgbClr val="00B050"/>
                </a:solidFill>
                <a:latin typeface="Arial" charset="0"/>
              </a:rPr>
              <a:t>+ </a:t>
            </a:r>
            <a:r>
              <a:rPr lang="cs-CZ" sz="2200" b="1" dirty="0" err="1">
                <a:solidFill>
                  <a:srgbClr val="00B050"/>
                </a:solidFill>
                <a:latin typeface="Arial" charset="0"/>
              </a:rPr>
              <a:t>thiol</a:t>
            </a:r>
            <a:r>
              <a:rPr lang="cs-CZ" sz="2200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sz="2200" b="1" dirty="0" err="1">
                <a:solidFill>
                  <a:srgbClr val="00B050"/>
                </a:solidFill>
                <a:latin typeface="Arial" charset="0"/>
              </a:rPr>
              <a:t>selective</a:t>
            </a:r>
            <a:r>
              <a:rPr lang="cs-CZ" sz="2200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sz="2200" b="1" dirty="0" err="1">
                <a:solidFill>
                  <a:srgbClr val="00B050"/>
                </a:solidFill>
                <a:latin typeface="Arial" charset="0"/>
              </a:rPr>
              <a:t>probe</a:t>
            </a:r>
            <a:r>
              <a:rPr lang="cs-CZ" sz="2200" b="1" dirty="0">
                <a:solidFill>
                  <a:srgbClr val="00B050"/>
                </a:solidFill>
                <a:latin typeface="Arial" charset="0"/>
              </a:rPr>
              <a:t> (CDNB)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b="1" dirty="0">
                <a:latin typeface="Arial" charset="0"/>
              </a:rPr>
              <a:t>				GST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>
                <a:latin typeface="Arial" charset="0"/>
              </a:rPr>
              <a:t> 	GSH + CDNB</a:t>
            </a:r>
            <a:r>
              <a:rPr lang="cs-CZ" sz="2200" dirty="0">
                <a:latin typeface="Arial" charset="0"/>
              </a:rPr>
              <a:t>   </a:t>
            </a:r>
            <a:r>
              <a:rPr lang="en-GB" sz="2200" dirty="0">
                <a:latin typeface="Arial" charset="0"/>
                <a:sym typeface="Wingdings" pitchFamily="2" charset="2"/>
              </a:rPr>
              <a:t> </a:t>
            </a:r>
            <a:r>
              <a:rPr lang="cs-CZ" sz="2200" dirty="0">
                <a:latin typeface="Arial" charset="0"/>
                <a:sym typeface="Wingdings" pitchFamily="2" charset="2"/>
              </a:rPr>
              <a:t>   </a:t>
            </a:r>
            <a:r>
              <a:rPr lang="en-US" sz="2200" b="1" dirty="0">
                <a:solidFill>
                  <a:srgbClr val="00B050"/>
                </a:solidFill>
                <a:latin typeface="Arial" charset="0"/>
              </a:rPr>
              <a:t>S</a:t>
            </a:r>
            <a:r>
              <a:rPr lang="cs-CZ" sz="2200" b="1" dirty="0">
                <a:solidFill>
                  <a:srgbClr val="00B050"/>
                </a:solidFill>
                <a:latin typeface="Arial" charset="0"/>
              </a:rPr>
              <a:t>-CDN</a:t>
            </a:r>
            <a:r>
              <a:rPr lang="en-US" sz="2200" b="1" dirty="0">
                <a:solidFill>
                  <a:srgbClr val="00B050"/>
                </a:solidFill>
                <a:latin typeface="Arial" charset="0"/>
              </a:rPr>
              <a:t>B </a:t>
            </a:r>
            <a:r>
              <a:rPr lang="en-GB" sz="2200" dirty="0">
                <a:latin typeface="Arial" charset="0"/>
              </a:rPr>
              <a:t>(formation of </a:t>
            </a:r>
            <a:r>
              <a:rPr lang="cs-CZ" sz="2200" dirty="0">
                <a:latin typeface="Arial" charset="0"/>
              </a:rPr>
              <a:t>coloured</a:t>
            </a:r>
            <a:r>
              <a:rPr lang="en-GB" sz="2200" dirty="0">
                <a:latin typeface="Arial" charset="0"/>
              </a:rPr>
              <a:t> product)				</a:t>
            </a:r>
            <a:r>
              <a:rPr lang="cs-CZ" sz="2200" i="1" dirty="0" err="1">
                <a:latin typeface="Arial" charset="0"/>
              </a:rPr>
              <a:t>kinetic</a:t>
            </a:r>
            <a:r>
              <a:rPr lang="cs-CZ" sz="2200" i="1" dirty="0">
                <a:latin typeface="Arial" charset="0"/>
              </a:rPr>
              <a:t> </a:t>
            </a:r>
            <a:r>
              <a:rPr lang="cs-CZ" sz="2200" i="1" dirty="0" err="1">
                <a:latin typeface="Arial" charset="0"/>
              </a:rPr>
              <a:t>or</a:t>
            </a:r>
            <a:r>
              <a:rPr lang="cs-CZ" sz="2200" i="1" dirty="0">
                <a:latin typeface="Arial" charset="0"/>
              </a:rPr>
              <a:t> </a:t>
            </a:r>
            <a:r>
              <a:rPr lang="cs-CZ" sz="2200" i="1" dirty="0" err="1">
                <a:latin typeface="Arial" charset="0"/>
              </a:rPr>
              <a:t>endpoint</a:t>
            </a:r>
            <a:r>
              <a:rPr lang="cs-CZ" sz="2200" i="1" dirty="0">
                <a:latin typeface="Arial" charset="0"/>
              </a:rPr>
              <a:t> </a:t>
            </a:r>
            <a:r>
              <a:rPr lang="cs-CZ" sz="2200" i="1" dirty="0" err="1">
                <a:latin typeface="Arial" charset="0"/>
              </a:rPr>
              <a:t>determination</a:t>
            </a:r>
            <a:endParaRPr lang="en-US" sz="2200" i="1" dirty="0">
              <a:latin typeface="Arial" charset="0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 t="38148" b="11482"/>
          <a:stretch>
            <a:fillRect/>
          </a:stretch>
        </p:blipFill>
        <p:spPr bwMode="auto">
          <a:xfrm>
            <a:off x="5181600" y="2636912"/>
            <a:ext cx="3657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3400" dirty="0">
                <a:solidFill>
                  <a:schemeClr val="accent1"/>
                </a:solidFill>
              </a:rPr>
              <a:t>GST</a:t>
            </a:r>
            <a:r>
              <a:rPr lang="en-US" sz="3400" dirty="0">
                <a:solidFill>
                  <a:schemeClr val="accent1"/>
                </a:solidFill>
              </a:rPr>
              <a:t> </a:t>
            </a:r>
            <a:r>
              <a:rPr lang="en-US" sz="3400" dirty="0" err="1">
                <a:solidFill>
                  <a:schemeClr val="accent1"/>
                </a:solidFill>
              </a:rPr>
              <a:t>activit</a:t>
            </a:r>
            <a:r>
              <a:rPr lang="cs-CZ" sz="3400" dirty="0">
                <a:solidFill>
                  <a:schemeClr val="accent1"/>
                </a:solidFill>
              </a:rPr>
              <a:t>y </a:t>
            </a:r>
            <a:r>
              <a:rPr lang="en-GB" sz="3400" dirty="0">
                <a:solidFill>
                  <a:schemeClr val="accent1"/>
                </a:solidFill>
              </a:rPr>
              <a:t>determination: </a:t>
            </a:r>
            <a:r>
              <a:rPr lang="cs-CZ" sz="3400" dirty="0" err="1">
                <a:solidFill>
                  <a:schemeClr val="accent1"/>
                </a:solidFill>
              </a:rPr>
              <a:t>example</a:t>
            </a:r>
            <a:endParaRPr lang="cs-CZ" sz="3400" b="0" dirty="0">
              <a:solidFill>
                <a:schemeClr val="accent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03056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>
                <a:latin typeface="Arial" charset="0"/>
              </a:rPr>
              <a:t>Kinetic assessment of GSTs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dirty="0">
                <a:latin typeface="Arial" charset="0"/>
              </a:rPr>
              <a:t>	stress </a:t>
            </a:r>
            <a:r>
              <a:rPr lang="en-GB" sz="2200" dirty="0">
                <a:latin typeface="Arial" charset="0"/>
                <a:sym typeface="Wingdings" pitchFamily="2" charset="2"/>
              </a:rPr>
              <a:t></a:t>
            </a:r>
            <a:r>
              <a:rPr lang="en-US" sz="2200" dirty="0">
                <a:latin typeface="Arial" charset="0"/>
              </a:rPr>
              <a:t> Induction of GSTs </a:t>
            </a:r>
            <a:br>
              <a:rPr lang="en-US" sz="2200" dirty="0">
                <a:latin typeface="Arial" charset="0"/>
              </a:rPr>
            </a:br>
            <a:r>
              <a:rPr lang="cs-CZ" sz="2200" dirty="0" err="1">
                <a:latin typeface="Arial" charset="0"/>
              </a:rPr>
              <a:t>faster</a:t>
            </a:r>
            <a:r>
              <a:rPr lang="cs-CZ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reaction</a:t>
            </a:r>
            <a:r>
              <a:rPr lang="cs-CZ" sz="2200" dirty="0">
                <a:latin typeface="Arial" charset="0"/>
              </a:rPr>
              <a:t> </a:t>
            </a:r>
            <a:r>
              <a:rPr lang="en-GB" sz="2200" dirty="0"/>
              <a:t>= increasing </a:t>
            </a:r>
            <a:r>
              <a:rPr lang="en-US" sz="2200" dirty="0">
                <a:latin typeface="Arial" charset="0"/>
              </a:rPr>
              <a:t>slope of the kinetics</a:t>
            </a:r>
            <a:r>
              <a:rPr lang="en-GB" sz="2200" dirty="0">
                <a:latin typeface="Arial" charset="0"/>
              </a:rPr>
              <a:t> 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2200" dirty="0">
              <a:latin typeface="Arial" charset="0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8767"/>
            <a:ext cx="4695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075113"/>
            <a:ext cx="49530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4904"/>
            <a:ext cx="8458200" cy="1368152"/>
          </a:xfrm>
        </p:spPr>
        <p:txBody>
          <a:bodyPr/>
          <a:lstStyle/>
          <a:p>
            <a:pPr algn="ctr" eaLnBrk="1" hangingPunct="1"/>
            <a:r>
              <a:rPr lang="cs-CZ" sz="4000">
                <a:solidFill>
                  <a:schemeClr val="tx1"/>
                </a:solidFill>
              </a:rPr>
              <a:t>Biomarkers</a:t>
            </a: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4000" dirty="0">
                <a:solidFill>
                  <a:schemeClr val="tx1"/>
                </a:solidFill>
              </a:rPr>
              <a:t>of </a:t>
            </a:r>
            <a:r>
              <a:rPr lang="cs-CZ" sz="4000" dirty="0" err="1">
                <a:solidFill>
                  <a:schemeClr val="tx1"/>
                </a:solidFill>
              </a:rPr>
              <a:t>oxidative</a:t>
            </a:r>
            <a:r>
              <a:rPr lang="cs-CZ" sz="4000" dirty="0">
                <a:solidFill>
                  <a:schemeClr val="tx1"/>
                </a:solidFill>
              </a:rPr>
              <a:t> stress</a:t>
            </a:r>
            <a:endParaRPr lang="cs-CZ" sz="4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>
                <a:solidFill>
                  <a:schemeClr val="tx1"/>
                </a:solidFill>
              </a:rPr>
              <a:t>Oxidative</a:t>
            </a:r>
            <a:r>
              <a:rPr lang="cs-CZ" sz="3400" dirty="0">
                <a:solidFill>
                  <a:schemeClr val="tx1"/>
                </a:solidFill>
              </a:rPr>
              <a:t> stress </a:t>
            </a:r>
            <a:r>
              <a:rPr lang="cs-CZ" sz="3400" dirty="0" err="1">
                <a:solidFill>
                  <a:schemeClr val="tx1"/>
                </a:solidFill>
              </a:rPr>
              <a:t>markers</a:t>
            </a:r>
            <a:endParaRPr lang="cs-CZ" sz="3400" b="0" dirty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04800" y="1299532"/>
            <a:ext cx="8610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b="1" dirty="0" err="1">
                <a:latin typeface="Arial" charset="0"/>
              </a:rPr>
              <a:t>Several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parameters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respond</a:t>
            </a:r>
            <a:r>
              <a:rPr lang="cs-CZ" sz="2000" b="1" dirty="0">
                <a:latin typeface="Arial" charset="0"/>
              </a:rPr>
              <a:t> to </a:t>
            </a:r>
            <a:r>
              <a:rPr lang="cs-CZ" sz="2000" b="1" dirty="0" err="1">
                <a:latin typeface="Arial" charset="0"/>
              </a:rPr>
              <a:t>oxidative</a:t>
            </a:r>
            <a:r>
              <a:rPr lang="cs-CZ" sz="2000" b="1" dirty="0">
                <a:latin typeface="Arial" charset="0"/>
              </a:rPr>
              <a:t> stress</a:t>
            </a: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enzymes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Arial" charset="0"/>
              </a:rPr>
              <a:t>– detoxification, antioxidants</a:t>
            </a:r>
            <a:r>
              <a:rPr lang="en-GB" sz="2000" dirty="0">
                <a:latin typeface="Arial" charset="0"/>
              </a:rPr>
              <a:t>: </a:t>
            </a:r>
            <a:r>
              <a:rPr lang="cs-CZ" sz="2000" dirty="0" err="1">
                <a:latin typeface="Arial" charset="0"/>
              </a:rPr>
              <a:t>GPx</a:t>
            </a:r>
            <a:r>
              <a:rPr lang="cs-CZ" sz="2000" dirty="0">
                <a:latin typeface="Arial" charset="0"/>
              </a:rPr>
              <a:t>, GR, </a:t>
            </a:r>
            <a:r>
              <a:rPr lang="cs-CZ" sz="2000" dirty="0" err="1">
                <a:latin typeface="Arial" charset="0"/>
              </a:rPr>
              <a:t>GSTs</a:t>
            </a:r>
            <a:r>
              <a:rPr lang="cs-CZ" sz="2000" dirty="0">
                <a:latin typeface="Arial" charset="0"/>
              </a:rPr>
              <a:t>)</a:t>
            </a:r>
            <a:r>
              <a:rPr lang="en-GB" sz="2000" dirty="0">
                <a:latin typeface="Arial" charset="0"/>
              </a:rPr>
              <a:t> ..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                      - </a:t>
            </a:r>
            <a:r>
              <a:rPr lang="cs-CZ" sz="2000" dirty="0" err="1">
                <a:latin typeface="Arial" charset="0"/>
              </a:rPr>
              <a:t>enzymatic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activities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dirty="0" err="1">
                <a:latin typeface="Arial" charset="0"/>
              </a:rPr>
              <a:t>see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elsewhere</a:t>
            </a:r>
            <a:r>
              <a:rPr lang="cs-CZ" sz="2000" dirty="0">
                <a:latin typeface="Arial" charset="0"/>
              </a:rPr>
              <a:t>)</a:t>
            </a: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dirty="0" err="1">
                <a:latin typeface="Arial" charset="0"/>
              </a:rPr>
              <a:t>antioxidants</a:t>
            </a:r>
            <a:r>
              <a:rPr lang="cs-CZ" sz="2000" dirty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– e.g. 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GSH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Arial" charset="0"/>
              </a:rPr>
              <a:t>(discussed further)</a:t>
            </a:r>
            <a:r>
              <a:rPr lang="cs-CZ" sz="2000" dirty="0">
                <a:latin typeface="Arial" charset="0"/>
              </a:rPr>
              <a:t>, vit</a:t>
            </a:r>
            <a:r>
              <a:rPr lang="en-GB" sz="2000" dirty="0" err="1">
                <a:latin typeface="Arial" charset="0"/>
              </a:rPr>
              <a:t>amin</a:t>
            </a:r>
            <a:r>
              <a:rPr lang="en-GB" sz="2000" dirty="0">
                <a:latin typeface="Arial" charset="0"/>
              </a:rPr>
              <a:t> E</a:t>
            </a:r>
            <a:endParaRPr lang="cs-CZ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dirty="0" err="1">
                <a:latin typeface="Arial" charset="0"/>
              </a:rPr>
              <a:t>markers</a:t>
            </a:r>
            <a:r>
              <a:rPr lang="cs-CZ" sz="2000" dirty="0">
                <a:latin typeface="Arial" charset="0"/>
              </a:rPr>
              <a:t> of </a:t>
            </a:r>
            <a:r>
              <a:rPr lang="cs-CZ" sz="2000" dirty="0" err="1">
                <a:latin typeface="Arial" charset="0"/>
              </a:rPr>
              <a:t>oxidative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damage</a:t>
            </a:r>
            <a:r>
              <a:rPr lang="cs-CZ" sz="2000" dirty="0">
                <a:latin typeface="Arial" charset="0"/>
              </a:rPr>
              <a:t> </a:t>
            </a:r>
            <a:endParaRPr lang="en-GB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	- </a:t>
            </a:r>
            <a:r>
              <a:rPr lang="en-GB" sz="2000" dirty="0">
                <a:latin typeface="Arial" charset="0"/>
              </a:rPr>
              <a:t>membranes: 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MDA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tx2"/>
                </a:solidFill>
              </a:rPr>
              <a:t>(discussed further)</a:t>
            </a:r>
            <a:endParaRPr lang="cs-CZ" sz="2000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	- DNA</a:t>
            </a:r>
            <a:r>
              <a:rPr lang="en-GB" sz="2000" dirty="0">
                <a:latin typeface="Arial" charset="0"/>
              </a:rPr>
              <a:t>: </a:t>
            </a:r>
            <a:r>
              <a:rPr lang="cs-CZ" sz="2000" b="1" dirty="0">
                <a:solidFill>
                  <a:schemeClr val="tx2"/>
                </a:solidFill>
              </a:rPr>
              <a:t>8OH-dG</a:t>
            </a:r>
            <a:r>
              <a:rPr lang="en-GB" sz="2000" b="1" dirty="0"/>
              <a:t> </a:t>
            </a:r>
            <a:br>
              <a:rPr lang="cs-CZ" sz="2000" b="1" dirty="0"/>
            </a:br>
            <a:r>
              <a:rPr lang="cs-CZ" sz="2000" b="1" dirty="0"/>
              <a:t>		</a:t>
            </a:r>
            <a:r>
              <a:rPr lang="en-GB" sz="2000" i="1" dirty="0"/>
              <a:t>(see at DNA damage </a:t>
            </a:r>
            <a:r>
              <a:rPr lang="en-US" sz="2000" i="1" dirty="0"/>
              <a:t>/ adducts</a:t>
            </a:r>
            <a:r>
              <a:rPr lang="cs-CZ" sz="2000" i="1" dirty="0"/>
              <a:t>-exposure biomarkers</a:t>
            </a:r>
            <a:r>
              <a:rPr lang="en-GB" sz="2000" i="1" dirty="0"/>
              <a:t>)</a:t>
            </a:r>
          </a:p>
          <a:p>
            <a:pPr eaLnBrk="0" hangingPunct="0"/>
            <a:r>
              <a:rPr lang="en-GB" sz="2000" dirty="0">
                <a:latin typeface="Arial" charset="0"/>
              </a:rPr>
              <a:t>		- proteins: oxidized forms (carbonyls)</a:t>
            </a:r>
            <a:endParaRPr lang="cs-CZ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2896"/>
            <a:ext cx="8458200" cy="1567408"/>
          </a:xfrm>
        </p:spPr>
        <p:txBody>
          <a:bodyPr/>
          <a:lstStyle/>
          <a:p>
            <a:pPr algn="ctr" eaLnBrk="1" hangingPunct="1"/>
            <a:r>
              <a:rPr lang="cs-CZ" sz="3600" dirty="0">
                <a:solidFill>
                  <a:schemeClr val="tx1"/>
                </a:solidFill>
              </a:rPr>
              <a:t>(</a:t>
            </a:r>
            <a:r>
              <a:rPr lang="cs-CZ" sz="3600" dirty="0" err="1">
                <a:solidFill>
                  <a:schemeClr val="tx1"/>
                </a:solidFill>
              </a:rPr>
              <a:t>Histo</a:t>
            </a:r>
            <a:r>
              <a:rPr lang="cs-CZ" sz="3600" dirty="0">
                <a:solidFill>
                  <a:schemeClr val="tx1"/>
                </a:solidFill>
              </a:rPr>
              <a:t>)</a:t>
            </a:r>
            <a:r>
              <a:rPr lang="cs-CZ" sz="3600" dirty="0" err="1">
                <a:solidFill>
                  <a:schemeClr val="tx1"/>
                </a:solidFill>
              </a:rPr>
              <a:t>pathology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br>
              <a:rPr lang="cs-CZ" sz="3600" dirty="0">
                <a:solidFill>
                  <a:schemeClr val="tx1"/>
                </a:solidFill>
              </a:rPr>
            </a:br>
            <a:r>
              <a:rPr lang="cs-CZ" sz="3600" dirty="0" err="1">
                <a:solidFill>
                  <a:schemeClr val="tx1"/>
                </a:solidFill>
              </a:rPr>
              <a:t>biomarkers</a:t>
            </a:r>
            <a:endParaRPr lang="cs-CZ" sz="3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>
                <a:solidFill>
                  <a:schemeClr val="tx1"/>
                </a:solidFill>
              </a:rPr>
              <a:t>Oxidative</a:t>
            </a:r>
            <a:r>
              <a:rPr lang="cs-CZ" sz="3400" dirty="0">
                <a:solidFill>
                  <a:schemeClr val="tx1"/>
                </a:solidFill>
              </a:rPr>
              <a:t> stress </a:t>
            </a:r>
            <a:r>
              <a:rPr lang="cs-CZ" sz="3400" dirty="0" err="1">
                <a:solidFill>
                  <a:schemeClr val="tx1"/>
                </a:solidFill>
              </a:rPr>
              <a:t>markers</a:t>
            </a:r>
            <a:endParaRPr lang="cs-CZ" sz="3400" b="0" dirty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974725"/>
            <a:ext cx="86106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GSH 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 antioxidant (</a:t>
            </a:r>
            <a:r>
              <a:rPr lang="cs-CZ" dirty="0" err="1">
                <a:latin typeface="Arial" charset="0"/>
              </a:rPr>
              <a:t>scavenger</a:t>
            </a:r>
            <a:r>
              <a:rPr lang="cs-CZ" dirty="0">
                <a:latin typeface="Arial" charset="0"/>
              </a:rPr>
              <a:t> of ROS) </a:t>
            </a:r>
            <a:r>
              <a:rPr lang="en-US" dirty="0">
                <a:latin typeface="Arial" charset="0"/>
              </a:rPr>
              <a:t>&amp; </a:t>
            </a:r>
            <a:r>
              <a:rPr lang="cs-CZ" dirty="0" err="1">
                <a:latin typeface="Arial" charset="0"/>
              </a:rPr>
              <a:t>reactive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molecules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conjugation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for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detoxication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probable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intracellular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regulatory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</a:t>
            </a:r>
            <a:r>
              <a:rPr lang="cs-CZ" dirty="0">
                <a:latin typeface="Arial" charset="0"/>
              </a:rPr>
              <a:t> (? </a:t>
            </a:r>
            <a:r>
              <a:rPr lang="cs-CZ" dirty="0" err="1">
                <a:latin typeface="Arial" charset="0"/>
              </a:rPr>
              <a:t>apoptosis</a:t>
            </a:r>
            <a:r>
              <a:rPr lang="cs-CZ" dirty="0">
                <a:latin typeface="Arial" charset="0"/>
              </a:rPr>
              <a:t> ?)</a:t>
            </a: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Total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glutathione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reduced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GSH +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oxidized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GSSG</a:t>
            </a:r>
          </a:p>
          <a:p>
            <a:pPr eaLnBrk="0" hangingPunct="0"/>
            <a:endParaRPr lang="en-GB" dirty="0">
              <a:latin typeface="Arial" charset="0"/>
            </a:endParaRPr>
          </a:p>
          <a:p>
            <a:pPr eaLnBrk="0" hangingPunct="0"/>
            <a:r>
              <a:rPr lang="en-GB" b="1" dirty="0"/>
              <a:t>Method of determination</a:t>
            </a:r>
            <a:r>
              <a:rPr lang="cs-CZ" b="1" dirty="0"/>
              <a:t> </a:t>
            </a:r>
            <a:r>
              <a:rPr lang="cs-CZ" dirty="0"/>
              <a:t>(thiol selective probe DTNB)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GSH + </a:t>
            </a:r>
            <a:r>
              <a:rPr lang="cs-CZ" b="1" dirty="0" err="1">
                <a:solidFill>
                  <a:srgbClr val="00B050"/>
                </a:solidFill>
                <a:latin typeface="Arial" charset="0"/>
              </a:rPr>
              <a:t>Ellman</a:t>
            </a:r>
            <a:r>
              <a:rPr lang="cs-CZ" b="1" dirty="0">
                <a:solidFill>
                  <a:srgbClr val="00B050"/>
                </a:solidFill>
                <a:latin typeface="Arial" charset="0"/>
              </a:rPr>
              <a:t>´s </a:t>
            </a:r>
            <a:r>
              <a:rPr lang="cs-CZ" b="1" dirty="0" err="1">
                <a:solidFill>
                  <a:srgbClr val="00B050"/>
                </a:solidFill>
                <a:latin typeface="Arial" charset="0"/>
              </a:rPr>
              <a:t>reagent</a:t>
            </a:r>
            <a:r>
              <a:rPr lang="cs-CZ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(DTNB)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		</a:t>
            </a:r>
            <a:r>
              <a:rPr lang="en-GB" dirty="0">
                <a:latin typeface="Arial" charset="0"/>
                <a:sym typeface="Wingdings" pitchFamily="2" charset="2"/>
              </a:rPr>
              <a:t> </a:t>
            </a:r>
            <a:r>
              <a:rPr lang="en-US" dirty="0">
                <a:latin typeface="Arial" charset="0"/>
              </a:rPr>
              <a:t>Reduced GSH</a:t>
            </a:r>
          </a:p>
          <a:p>
            <a:pPr eaLnBrk="0" hangingPunct="0"/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GSH + </a:t>
            </a:r>
            <a:r>
              <a:rPr lang="en-US" dirty="0">
                <a:latin typeface="Arial" charset="0"/>
              </a:rPr>
              <a:t>GSH</a:t>
            </a:r>
            <a:r>
              <a:rPr lang="en-GB" dirty="0">
                <a:latin typeface="Arial" charset="0"/>
              </a:rPr>
              <a:t>-r</a:t>
            </a:r>
            <a:r>
              <a:rPr lang="cs-CZ" dirty="0" err="1">
                <a:latin typeface="Arial" charset="0"/>
              </a:rPr>
              <a:t>eductase</a:t>
            </a:r>
            <a:r>
              <a:rPr lang="cs-CZ" dirty="0">
                <a:latin typeface="Arial" charset="0"/>
              </a:rPr>
              <a:t> + </a:t>
            </a:r>
            <a:r>
              <a:rPr lang="cs-CZ" b="1" dirty="0">
                <a:latin typeface="Arial" charset="0"/>
              </a:rPr>
              <a:t>DTNB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		</a:t>
            </a:r>
            <a:r>
              <a:rPr lang="en-GB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</a:rPr>
              <a:t> Total GSH</a:t>
            </a:r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  <a:p>
            <a:pPr algn="ctr" eaLnBrk="0" hangingPunct="0"/>
            <a:r>
              <a:rPr lang="en-US" dirty="0">
                <a:latin typeface="Arial" charset="0"/>
              </a:rPr>
              <a:t>                                      				</a:t>
            </a:r>
            <a:r>
              <a:rPr lang="cs-CZ" dirty="0" err="1">
                <a:latin typeface="Arial" charset="0"/>
              </a:rPr>
              <a:t>Total</a:t>
            </a:r>
            <a:r>
              <a:rPr lang="cs-CZ" dirty="0">
                <a:latin typeface="Arial" charset="0"/>
              </a:rPr>
              <a:t> – </a:t>
            </a:r>
            <a:r>
              <a:rPr lang="cs-CZ" dirty="0" err="1">
                <a:latin typeface="Arial" charset="0"/>
              </a:rPr>
              <a:t>Reduced</a:t>
            </a:r>
            <a:r>
              <a:rPr lang="cs-CZ" dirty="0">
                <a:latin typeface="Arial" charset="0"/>
              </a:rPr>
              <a:t> = </a:t>
            </a:r>
            <a:r>
              <a:rPr lang="cs-CZ" dirty="0" err="1">
                <a:latin typeface="Arial" charset="0"/>
              </a:rPr>
              <a:t>Oxidized</a:t>
            </a:r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93096"/>
            <a:ext cx="3124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Example</a:t>
            </a:r>
            <a:r>
              <a:rPr lang="cs-CZ" sz="2800" dirty="0">
                <a:solidFill>
                  <a:schemeClr val="tx1"/>
                </a:solidFill>
              </a:rPr>
              <a:t> - GSH </a:t>
            </a:r>
            <a:r>
              <a:rPr lang="cs-CZ" sz="2800" dirty="0" err="1">
                <a:solidFill>
                  <a:schemeClr val="tx1"/>
                </a:solidFill>
              </a:rPr>
              <a:t>modulation</a:t>
            </a:r>
            <a:r>
              <a:rPr lang="cs-CZ" sz="2800" dirty="0">
                <a:solidFill>
                  <a:schemeClr val="tx1"/>
                </a:solidFill>
              </a:rPr>
              <a:t> by </a:t>
            </a:r>
            <a:r>
              <a:rPr lang="cs-CZ" sz="2800" dirty="0" err="1">
                <a:solidFill>
                  <a:schemeClr val="tx1"/>
                </a:solidFill>
              </a:rPr>
              <a:t>toxic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nanoparticles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endParaRPr lang="cs-CZ" sz="2800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272" t="21326" r="9329" b="16755"/>
          <a:stretch>
            <a:fillRect/>
          </a:stretch>
        </p:blipFill>
        <p:spPr bwMode="auto">
          <a:xfrm>
            <a:off x="323528" y="980728"/>
            <a:ext cx="86543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099776" y="6237312"/>
            <a:ext cx="3864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Bláhová </a:t>
            </a:r>
            <a:r>
              <a:rPr lang="cs-CZ" sz="1200" dirty="0" err="1"/>
              <a:t>et</a:t>
            </a:r>
            <a:r>
              <a:rPr lang="cs-CZ" sz="1200" dirty="0"/>
              <a:t> </a:t>
            </a:r>
            <a:r>
              <a:rPr lang="cs-CZ" sz="1200" dirty="0" err="1"/>
              <a:t>al</a:t>
            </a:r>
            <a:r>
              <a:rPr lang="cs-CZ" sz="1200" dirty="0"/>
              <a:t>. 2014 </a:t>
            </a:r>
            <a:r>
              <a:rPr lang="cs-CZ" sz="1200" dirty="0" err="1"/>
              <a:t>Anal</a:t>
            </a:r>
            <a:r>
              <a:rPr lang="cs-CZ" sz="1200" dirty="0"/>
              <a:t> </a:t>
            </a:r>
            <a:r>
              <a:rPr lang="cs-CZ" sz="1200" dirty="0" err="1"/>
              <a:t>Bional</a:t>
            </a:r>
            <a:r>
              <a:rPr lang="cs-CZ" sz="1200" dirty="0"/>
              <a:t> </a:t>
            </a:r>
            <a:r>
              <a:rPr lang="cs-CZ" sz="1200" dirty="0" err="1"/>
              <a:t>Chem</a:t>
            </a:r>
            <a:r>
              <a:rPr lang="cs-CZ" sz="1200" dirty="0"/>
              <a:t> </a:t>
            </a:r>
            <a:r>
              <a:rPr lang="en-GB" sz="1200" dirty="0"/>
              <a:t>406:5867–5876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9520"/>
          </a:xfrm>
        </p:spPr>
        <p:txBody>
          <a:bodyPr/>
          <a:lstStyle/>
          <a:p>
            <a:pPr eaLnBrk="1" hangingPunct="1"/>
            <a:r>
              <a:rPr lang="cs-CZ" sz="3400">
                <a:solidFill>
                  <a:schemeClr val="tx1"/>
                </a:solidFill>
              </a:rPr>
              <a:t>Markers</a:t>
            </a:r>
            <a:r>
              <a:rPr lang="cs-CZ" sz="3400" dirty="0">
                <a:solidFill>
                  <a:schemeClr val="tx1"/>
                </a:solidFill>
              </a:rPr>
              <a:t> of </a:t>
            </a:r>
            <a:r>
              <a:rPr lang="cs-CZ" sz="3400" dirty="0" err="1">
                <a:solidFill>
                  <a:schemeClr val="tx1"/>
                </a:solidFill>
              </a:rPr>
              <a:t>oxidative</a:t>
            </a:r>
            <a:r>
              <a:rPr lang="cs-CZ" sz="3400" dirty="0">
                <a:solidFill>
                  <a:schemeClr val="tx1"/>
                </a:solidFill>
              </a:rPr>
              <a:t> DAMAGE</a:t>
            </a:r>
            <a:endParaRPr lang="cs-CZ" sz="3400" b="0" dirty="0">
              <a:solidFill>
                <a:schemeClr val="tx1"/>
              </a:solidFill>
            </a:endParaRP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 l="9367" t="3209" r="11008" b="17647"/>
          <a:stretch>
            <a:fillRect/>
          </a:stretch>
        </p:blipFill>
        <p:spPr bwMode="auto">
          <a:xfrm>
            <a:off x="1600200" y="914400"/>
            <a:ext cx="6705600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Oval 6"/>
          <p:cNvSpPr>
            <a:spLocks noChangeArrowheads="1"/>
          </p:cNvSpPr>
          <p:nvPr/>
        </p:nvSpPr>
        <p:spPr bwMode="auto">
          <a:xfrm>
            <a:off x="762000" y="1524000"/>
            <a:ext cx="3200400" cy="32766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792088"/>
          </a:xfrm>
        </p:spPr>
        <p:txBody>
          <a:bodyPr/>
          <a:lstStyle/>
          <a:p>
            <a:pPr algn="ctr" eaLnBrk="1" hangingPunct="1"/>
            <a:r>
              <a:rPr lang="cs-CZ" sz="2000">
                <a:solidFill>
                  <a:schemeClr val="tx1"/>
                </a:solidFill>
              </a:rPr>
              <a:t>Lipid </a:t>
            </a:r>
            <a:r>
              <a:rPr lang="cs-CZ" sz="2000" dirty="0" err="1">
                <a:solidFill>
                  <a:schemeClr val="tx1"/>
                </a:solidFill>
              </a:rPr>
              <a:t>peroxidation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Malondialdehyde</a:t>
            </a:r>
            <a:r>
              <a:rPr lang="cs-CZ" sz="2000" dirty="0">
                <a:solidFill>
                  <a:schemeClr val="tx1"/>
                </a:solidFill>
              </a:rPr>
              <a:t> (MDA)</a:t>
            </a: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04800" y="1660525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>
                <a:solidFill>
                  <a:schemeClr val="tx2"/>
                </a:solidFill>
                <a:latin typeface="Arial" charset="0"/>
              </a:rPr>
              <a:t>MDA – </a:t>
            </a:r>
            <a:r>
              <a:rPr lang="en-US" b="1" dirty="0" err="1">
                <a:solidFill>
                  <a:schemeClr val="tx2"/>
                </a:solidFill>
                <a:latin typeface="Arial" charset="0"/>
              </a:rPr>
              <a:t>malondialdeh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yde</a:t>
            </a:r>
            <a:endParaRPr lang="en-US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en-US" b="1" dirty="0">
                <a:solidFill>
                  <a:schemeClr val="tx2"/>
                </a:solidFill>
                <a:latin typeface="Arial" charset="0"/>
              </a:rPr>
              <a:t>product of lipid </a:t>
            </a:r>
            <a:r>
              <a:rPr lang="en-US" b="1" dirty="0" err="1">
                <a:solidFill>
                  <a:schemeClr val="tx2"/>
                </a:solidFill>
                <a:latin typeface="Arial" charset="0"/>
              </a:rPr>
              <a:t>peroxidation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3" cstate="print"/>
          <a:srcRect l="6250" t="18750" r="66251" b="5208"/>
          <a:stretch>
            <a:fillRect/>
          </a:stretch>
        </p:blipFill>
        <p:spPr bwMode="auto">
          <a:xfrm>
            <a:off x="5257800" y="1447800"/>
            <a:ext cx="3168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04800" y="1336253"/>
            <a:ext cx="86106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>
                <a:latin typeface="Arial" charset="0"/>
              </a:rPr>
              <a:t>MDA – </a:t>
            </a:r>
            <a:r>
              <a:rPr lang="cs-CZ" b="1" dirty="0" err="1">
                <a:latin typeface="Arial" charset="0"/>
              </a:rPr>
              <a:t>formed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from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oxidized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membrane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phospholipids</a:t>
            </a:r>
            <a:endParaRPr lang="cs-CZ" b="1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:</a:t>
            </a:r>
          </a:p>
          <a:p>
            <a:pPr eaLnBrk="0" hangingPunct="0"/>
            <a:r>
              <a:rPr lang="cs-CZ" dirty="0">
                <a:latin typeface="Arial" charset="0"/>
              </a:rPr>
              <a:t>		- HPLC</a:t>
            </a:r>
            <a:r>
              <a:rPr lang="en-US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(instrumental) 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	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- TBARS </a:t>
            </a:r>
            <a:r>
              <a:rPr lang="en-GB" b="1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b="1" dirty="0" err="1">
                <a:solidFill>
                  <a:schemeClr val="tx2"/>
                </a:solidFill>
                <a:latin typeface="Arial" charset="0"/>
              </a:rPr>
              <a:t>spectrophotometric</a:t>
            </a:r>
            <a:r>
              <a:rPr lang="en-GB" b="1" dirty="0">
                <a:solidFill>
                  <a:schemeClr val="tx2"/>
                </a:solidFill>
                <a:latin typeface="Arial" charset="0"/>
              </a:rPr>
              <a:t>)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method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	</a:t>
            </a:r>
          </a:p>
          <a:p>
            <a:pPr eaLnBrk="0" hangingPunct="0"/>
            <a:r>
              <a:rPr lang="cs-CZ" sz="2000" b="1" dirty="0">
                <a:latin typeface="Arial" charset="0"/>
              </a:rPr>
              <a:t>TBARS – </a:t>
            </a:r>
            <a:r>
              <a:rPr lang="cs-CZ" sz="2000" b="1" dirty="0" err="1">
                <a:latin typeface="Arial" charset="0"/>
              </a:rPr>
              <a:t>ThioBarbituric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Acid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Reactive</a:t>
            </a:r>
            <a:r>
              <a:rPr lang="cs-CZ" sz="2000" b="1" dirty="0">
                <a:latin typeface="Arial" charset="0"/>
              </a:rPr>
              <a:t> Species</a:t>
            </a:r>
            <a:endParaRPr lang="cs-CZ" sz="2500" b="1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less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specific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than</a:t>
            </a:r>
            <a:r>
              <a:rPr lang="cs-CZ" dirty="0">
                <a:latin typeface="Arial" charset="0"/>
              </a:rPr>
              <a:t> HPLC</a:t>
            </a: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easy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spectrophotometry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en-US" b="1" dirty="0">
                <a:latin typeface="Arial" charset="0"/>
              </a:rPr>
              <a:t>Method</a:t>
            </a:r>
            <a:r>
              <a:rPr lang="cs-CZ" b="1" dirty="0">
                <a:latin typeface="Arial" charset="0"/>
              </a:rPr>
              <a:t>:</a:t>
            </a:r>
            <a:br>
              <a:rPr lang="en-US" b="1" u="sng" dirty="0">
                <a:latin typeface="Arial" charset="0"/>
              </a:rPr>
            </a:br>
            <a:r>
              <a:rPr lang="cs-CZ" b="1" dirty="0"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1</a:t>
            </a:r>
            <a:r>
              <a:rPr lang="cs-CZ" dirty="0">
                <a:latin typeface="Arial" charset="0"/>
              </a:rPr>
              <a:t>) sample </a:t>
            </a:r>
            <a:r>
              <a:rPr lang="cs-CZ" dirty="0" err="1">
                <a:latin typeface="Arial" charset="0"/>
              </a:rPr>
              <a:t>extract</a:t>
            </a:r>
            <a:r>
              <a:rPr lang="cs-CZ" dirty="0">
                <a:latin typeface="Arial" charset="0"/>
              </a:rPr>
              <a:t> </a:t>
            </a:r>
            <a:r>
              <a:rPr lang="cs-CZ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with</a:t>
            </a:r>
            <a:r>
              <a:rPr lang="cs-CZ" i="1" dirty="0">
                <a:latin typeface="Arial" charset="0"/>
              </a:rPr>
              <a:t> MDA) 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2) </a:t>
            </a:r>
            <a:r>
              <a:rPr lang="cs-CZ" dirty="0" err="1">
                <a:latin typeface="Arial" charset="0"/>
              </a:rPr>
              <a:t>add</a:t>
            </a:r>
            <a:r>
              <a:rPr lang="cs-CZ" dirty="0">
                <a:latin typeface="Arial" charset="0"/>
              </a:rPr>
              <a:t> TBA </a:t>
            </a:r>
          </a:p>
          <a:p>
            <a:pPr eaLnBrk="0" hangingPunct="0"/>
            <a:r>
              <a:rPr lang="cs-CZ" dirty="0">
                <a:latin typeface="Arial" charset="0"/>
              </a:rPr>
              <a:t>	3) </a:t>
            </a:r>
            <a:r>
              <a:rPr lang="cs-CZ" dirty="0" err="1">
                <a:latin typeface="Arial" charset="0"/>
              </a:rPr>
              <a:t>boil</a:t>
            </a:r>
            <a:r>
              <a:rPr lang="cs-CZ" dirty="0">
                <a:latin typeface="Arial" charset="0"/>
              </a:rPr>
              <a:t> (cca 30´ / 90°C)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		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</a:rPr>
              <a:t> formation of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red/violet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coloured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product</a:t>
            </a:r>
          </a:p>
          <a:p>
            <a:pPr eaLnBrk="0" hangingPunct="0"/>
            <a:r>
              <a:rPr lang="en-US" dirty="0">
                <a:latin typeface="Arial" charset="0"/>
              </a:rPr>
              <a:t>	4</a:t>
            </a:r>
            <a:r>
              <a:rPr lang="cs-CZ" dirty="0">
                <a:latin typeface="Arial" charset="0"/>
              </a:rPr>
              <a:t>)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 by </a:t>
            </a:r>
            <a:r>
              <a:rPr lang="cs-CZ" dirty="0" err="1">
                <a:latin typeface="Arial" charset="0"/>
              </a:rPr>
              <a:t>spectrophotometry</a:t>
            </a:r>
            <a:r>
              <a:rPr lang="cs-CZ" dirty="0">
                <a:latin typeface="Arial" charset="0"/>
              </a:rPr>
              <a:t> (A 540 </a:t>
            </a:r>
            <a:r>
              <a:rPr lang="cs-CZ" dirty="0" err="1">
                <a:latin typeface="Arial" charset="0"/>
              </a:rPr>
              <a:t>nm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/>
            <a:endParaRPr lang="cs-CZ" dirty="0">
              <a:latin typeface="Arial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84984"/>
            <a:ext cx="134143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792088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Malondialdehyde</a:t>
            </a:r>
            <a:r>
              <a:rPr lang="cs-CZ" sz="2000" dirty="0">
                <a:solidFill>
                  <a:schemeClr val="tx1"/>
                </a:solidFill>
              </a:rPr>
              <a:t> (MDA)</a:t>
            </a:r>
            <a:r>
              <a:rPr lang="en-US" sz="2000" dirty="0">
                <a:solidFill>
                  <a:schemeClr val="tx1"/>
                </a:solidFill>
              </a:rPr>
              <a:t> determination</a:t>
            </a: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08304" y="46531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TBA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MDA </a:t>
            </a:r>
            <a:r>
              <a:rPr lang="cs-CZ" sz="2800" dirty="0" err="1">
                <a:solidFill>
                  <a:schemeClr val="tx1"/>
                </a:solidFill>
              </a:rPr>
              <a:t>modulation</a:t>
            </a:r>
            <a:r>
              <a:rPr lang="cs-CZ" sz="2800" dirty="0">
                <a:solidFill>
                  <a:schemeClr val="tx1"/>
                </a:solidFill>
              </a:rPr>
              <a:t> -  </a:t>
            </a:r>
            <a:r>
              <a:rPr lang="cs-CZ" sz="2800" dirty="0" err="1">
                <a:solidFill>
                  <a:schemeClr val="tx1"/>
                </a:solidFill>
              </a:rPr>
              <a:t>examples</a:t>
            </a:r>
            <a:endParaRPr lang="cs-CZ" sz="2800" b="0" dirty="0">
              <a:solidFill>
                <a:schemeClr val="tx1"/>
              </a:solidFill>
            </a:endParaRP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395537" y="1050924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Effects</a:t>
            </a:r>
            <a:r>
              <a:rPr lang="cs-CZ" dirty="0"/>
              <a:t> of </a:t>
            </a:r>
            <a:r>
              <a:rPr lang="cs-CZ" dirty="0" err="1"/>
              <a:t>nanoFeOxide</a:t>
            </a:r>
            <a:r>
              <a:rPr lang="cs-CZ" dirty="0"/>
              <a:t> </a:t>
            </a:r>
            <a:r>
              <a:rPr lang="cs-CZ" dirty="0" err="1"/>
              <a:t>particles</a:t>
            </a:r>
            <a:r>
              <a:rPr lang="cs-CZ" dirty="0"/>
              <a:t> on MDA in </a:t>
            </a:r>
            <a:r>
              <a:rPr lang="cs-CZ" dirty="0" err="1"/>
              <a:t>fish</a:t>
            </a:r>
            <a:endParaRPr lang="cs-CZ" dirty="0"/>
          </a:p>
        </p:txBody>
      </p:sp>
      <p:pic>
        <p:nvPicPr>
          <p:cNvPr id="5122" name="Picture 2" descr="https://encrypted-tbn0.gstatic.com/images?q=tbn:ANd9GcTy3e9k01WAAiapIc54bT4bXPiQQ5yA_K0u_u_fIBh8U_CN3Ekj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061251" cy="3384376"/>
          </a:xfrm>
          <a:prstGeom prst="rect">
            <a:avLst/>
          </a:prstGeom>
          <a:noFill/>
        </p:spPr>
      </p:pic>
      <p:pic>
        <p:nvPicPr>
          <p:cNvPr id="5124" name="Picture 4" descr="http://www.scielo.cl/fbpe/img/ijmorphol/v31n3/art49_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628" y="2204864"/>
            <a:ext cx="4563356" cy="3312368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32040" y="1065510"/>
            <a:ext cx="37444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Induction</a:t>
            </a:r>
            <a:r>
              <a:rPr lang="cs-CZ" dirty="0"/>
              <a:t> of MDA (TBARS) by </a:t>
            </a:r>
            <a:r>
              <a:rPr lang="cs-CZ" dirty="0" err="1"/>
              <a:t>carbamazepine</a:t>
            </a:r>
            <a:r>
              <a:rPr lang="cs-CZ" dirty="0"/>
              <a:t> (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protection</a:t>
            </a:r>
            <a:r>
              <a:rPr lang="cs-CZ" dirty="0"/>
              <a:t> by  </a:t>
            </a:r>
            <a:r>
              <a:rPr lang="cs-CZ" dirty="0" err="1"/>
              <a:t>antioxidants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>
                <a:solidFill>
                  <a:schemeClr val="tx1"/>
                </a:solidFill>
              </a:rPr>
              <a:t>Patholog</a:t>
            </a:r>
            <a:r>
              <a:rPr lang="cs-CZ" sz="2800" dirty="0">
                <a:solidFill>
                  <a:schemeClr val="tx1"/>
                </a:solidFill>
              </a:rPr>
              <a:t>y</a:t>
            </a:r>
            <a:endParaRPr lang="cs-CZ" sz="2800" b="0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98376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/>
              <a:t>(-) </a:t>
            </a:r>
            <a:r>
              <a:rPr lang="cs-CZ" sz="2000" b="1" dirty="0" err="1"/>
              <a:t>Destructive</a:t>
            </a:r>
            <a:r>
              <a:rPr lang="cs-CZ" sz="2000" b="1" dirty="0"/>
              <a:t> methods, </a:t>
            </a:r>
            <a:r>
              <a:rPr lang="cs-CZ" sz="2000" b="1" dirty="0" err="1"/>
              <a:t>Time</a:t>
            </a:r>
            <a:r>
              <a:rPr lang="cs-CZ" sz="2000" b="1" dirty="0"/>
              <a:t> </a:t>
            </a:r>
            <a:r>
              <a:rPr lang="cs-CZ" sz="2000" b="1" dirty="0" err="1"/>
              <a:t>consuming</a:t>
            </a:r>
            <a:r>
              <a:rPr lang="cs-CZ" sz="2000" b="1" dirty="0"/>
              <a:t>, Professional </a:t>
            </a:r>
            <a:r>
              <a:rPr lang="cs-CZ" sz="2000" b="1" dirty="0" err="1"/>
              <a:t>requirements</a:t>
            </a:r>
            <a:endParaRPr lang="cs-CZ" sz="2000" b="1" dirty="0"/>
          </a:p>
          <a:p>
            <a:pPr marL="533400" indent="-533400" eaLnBrk="1" hangingPunct="1">
              <a:buFontTx/>
              <a:buNone/>
            </a:pPr>
            <a:r>
              <a:rPr lang="cs-CZ" sz="2000" b="1" dirty="0"/>
              <a:t>(+) </a:t>
            </a:r>
            <a:r>
              <a:rPr lang="cs-CZ" sz="2000" b="1" dirty="0" err="1"/>
              <a:t>High</a:t>
            </a:r>
            <a:r>
              <a:rPr lang="cs-CZ" sz="2000" b="1" dirty="0"/>
              <a:t> relevance – organ/</a:t>
            </a:r>
            <a:r>
              <a:rPr lang="cs-CZ" sz="2000" b="1" dirty="0" err="1"/>
              <a:t>tissue</a:t>
            </a:r>
            <a:r>
              <a:rPr lang="cs-CZ" sz="2000" b="1" dirty="0"/>
              <a:t> </a:t>
            </a:r>
            <a:r>
              <a:rPr lang="cs-CZ" sz="2000" b="1" dirty="0" err="1"/>
              <a:t>changes</a:t>
            </a:r>
            <a:endParaRPr lang="cs-CZ" sz="2000" b="1" dirty="0"/>
          </a:p>
          <a:p>
            <a:pPr marL="533400" indent="-533400" eaLnBrk="1" hangingPunct="1">
              <a:buFontTx/>
              <a:buChar char="-"/>
            </a:pPr>
            <a:endParaRPr lang="cs-CZ" sz="2000" b="1" u="sng" dirty="0"/>
          </a:p>
          <a:p>
            <a:pPr marL="533400" indent="-533400" eaLnBrk="1" hangingPunct="1">
              <a:buFontTx/>
              <a:buNone/>
            </a:pPr>
            <a:r>
              <a:rPr lang="cs-CZ" sz="2000" b="1" dirty="0">
                <a:solidFill>
                  <a:schemeClr val="tx2"/>
                </a:solidFill>
              </a:rPr>
              <a:t>1) </a:t>
            </a:r>
            <a:r>
              <a:rPr lang="cs-CZ" sz="2000" b="1" dirty="0" err="1">
                <a:solidFill>
                  <a:schemeClr val="tx2"/>
                </a:solidFill>
              </a:rPr>
              <a:t>microscopy</a:t>
            </a:r>
            <a:r>
              <a:rPr lang="cs-CZ" sz="2000" b="1" dirty="0">
                <a:solidFill>
                  <a:schemeClr val="tx2"/>
                </a:solidFill>
              </a:rPr>
              <a:t> of </a:t>
            </a:r>
            <a:r>
              <a:rPr lang="cs-CZ" sz="2000" b="1" dirty="0" err="1">
                <a:solidFill>
                  <a:schemeClr val="tx2"/>
                </a:solidFill>
              </a:rPr>
              <a:t>internal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organs</a:t>
            </a:r>
            <a:endParaRPr lang="cs-CZ" sz="20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cs-CZ" sz="2000" dirty="0"/>
              <a:t>	</a:t>
            </a:r>
            <a:r>
              <a:rPr lang="en-GB" sz="2000" dirty="0"/>
              <a:t>A)</a:t>
            </a:r>
            <a:r>
              <a:rPr lang="cs-CZ" sz="2000" dirty="0"/>
              <a:t> </a:t>
            </a:r>
            <a:r>
              <a:rPr lang="en-GB" sz="2000" dirty="0"/>
              <a:t>observations of </a:t>
            </a:r>
            <a:r>
              <a:rPr lang="cs-CZ" sz="2000" b="1" dirty="0"/>
              <a:t>non-</a:t>
            </a:r>
            <a:r>
              <a:rPr lang="cs-CZ" sz="2000" b="1" dirty="0" err="1"/>
              <a:t>specific</a:t>
            </a:r>
            <a:r>
              <a:rPr lang="cs-CZ" sz="2000" b="1" dirty="0"/>
              <a:t> </a:t>
            </a:r>
            <a:r>
              <a:rPr lang="cs-CZ" sz="2000" b="1" dirty="0" err="1"/>
              <a:t>changes</a:t>
            </a:r>
            <a:r>
              <a:rPr lang="cs-CZ" sz="2000" dirty="0"/>
              <a:t> in </a:t>
            </a:r>
            <a:r>
              <a:rPr lang="cs-CZ" sz="2000" dirty="0" err="1"/>
              <a:t>internal</a:t>
            </a:r>
            <a:r>
              <a:rPr lang="cs-CZ" sz="2000" dirty="0"/>
              <a:t> </a:t>
            </a:r>
            <a:r>
              <a:rPr lang="cs-CZ" sz="2000" dirty="0" err="1"/>
              <a:t>organs</a:t>
            </a:r>
            <a:br>
              <a:rPr lang="cs-CZ" sz="2000" dirty="0"/>
            </a:br>
            <a:r>
              <a:rPr lang="en-GB" sz="2000" dirty="0"/>
              <a:t>B)</a:t>
            </a:r>
            <a:r>
              <a:rPr lang="cs-CZ" sz="2000" dirty="0"/>
              <a:t> </a:t>
            </a:r>
            <a:r>
              <a:rPr lang="cs-CZ" sz="2000" dirty="0" err="1"/>
              <a:t>specific</a:t>
            </a:r>
            <a:r>
              <a:rPr lang="cs-CZ" sz="2000" dirty="0"/>
              <a:t> </a:t>
            </a:r>
            <a:r>
              <a:rPr lang="cs-CZ" sz="2000" b="1" u="sng" dirty="0" err="1"/>
              <a:t>changes</a:t>
            </a:r>
            <a:r>
              <a:rPr lang="en-GB" sz="2000" dirty="0"/>
              <a:t>, e.g.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/>
              <a:t>	</a:t>
            </a:r>
            <a:r>
              <a:rPr lang="en-GB" sz="1600" dirty="0"/>
              <a:t>	</a:t>
            </a:r>
            <a:r>
              <a:rPr lang="cs-CZ" sz="1600" dirty="0"/>
              <a:t>in liver (dioxin-</a:t>
            </a:r>
            <a:r>
              <a:rPr lang="cs-CZ" sz="1600" dirty="0" err="1"/>
              <a:t>like</a:t>
            </a:r>
            <a:r>
              <a:rPr lang="cs-CZ" sz="1600" dirty="0"/>
              <a:t> </a:t>
            </a:r>
            <a:r>
              <a:rPr lang="cs-CZ" sz="1600" dirty="0" err="1"/>
              <a:t>POPs</a:t>
            </a:r>
            <a:r>
              <a:rPr lang="cs-CZ" sz="1600" dirty="0"/>
              <a:t>, </a:t>
            </a:r>
            <a:r>
              <a:rPr lang="cs-CZ" sz="1600" dirty="0" err="1"/>
              <a:t>cyanobacterial</a:t>
            </a:r>
            <a:r>
              <a:rPr lang="cs-CZ" sz="1600" dirty="0"/>
              <a:t> </a:t>
            </a:r>
            <a:r>
              <a:rPr lang="cs-CZ" sz="1600" dirty="0" err="1"/>
              <a:t>toxins</a:t>
            </a:r>
            <a:r>
              <a:rPr lang="en-US" sz="1600" dirty="0"/>
              <a:t> ..</a:t>
            </a:r>
            <a:r>
              <a:rPr lang="cs-CZ" sz="1600" dirty="0"/>
              <a:t>)</a:t>
            </a:r>
            <a:br>
              <a:rPr lang="cs-CZ" sz="1600" dirty="0"/>
            </a:br>
            <a:r>
              <a:rPr lang="en-GB" sz="1600" dirty="0"/>
              <a:t>	</a:t>
            </a:r>
            <a:r>
              <a:rPr lang="cs-CZ" sz="1600" dirty="0" err="1"/>
              <a:t>int</a:t>
            </a:r>
            <a:r>
              <a:rPr lang="en-US" sz="1600" dirty="0" err="1"/>
              <a:t>ersex</a:t>
            </a:r>
            <a:r>
              <a:rPr lang="en-US" sz="1600" dirty="0"/>
              <a:t> / </a:t>
            </a:r>
            <a:r>
              <a:rPr lang="en-US" sz="1600" dirty="0" err="1"/>
              <a:t>imposex</a:t>
            </a:r>
            <a:r>
              <a:rPr lang="en-US" sz="1600" dirty="0"/>
              <a:t> formation </a:t>
            </a:r>
            <a:r>
              <a:rPr lang="cs-CZ" sz="1600" dirty="0"/>
              <a:t>(</a:t>
            </a:r>
            <a:r>
              <a:rPr lang="cs-CZ" sz="1600" dirty="0" err="1"/>
              <a:t>xenoestrogenicity</a:t>
            </a:r>
            <a:r>
              <a:rPr lang="cs-CZ" sz="1600" dirty="0"/>
              <a:t>)</a:t>
            </a:r>
          </a:p>
          <a:p>
            <a:pPr marL="533400" indent="-533400" eaLnBrk="1" hangingPunct="1">
              <a:buFontTx/>
              <a:buChar char="-"/>
            </a:pPr>
            <a:endParaRPr lang="cs-CZ" sz="2000" dirty="0"/>
          </a:p>
        </p:txBody>
      </p:sp>
      <p:pic>
        <p:nvPicPr>
          <p:cNvPr id="18436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352107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040" y="6334780"/>
            <a:ext cx="34048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400" dirty="0" err="1"/>
              <a:t>Example</a:t>
            </a:r>
            <a:r>
              <a:rPr lang="cs-CZ" sz="1400" dirty="0"/>
              <a:t>: Liver </a:t>
            </a:r>
            <a:r>
              <a:rPr lang="cs-CZ" sz="1400" dirty="0" err="1"/>
              <a:t>damage</a:t>
            </a:r>
            <a:r>
              <a:rPr lang="cs-CZ" sz="1400" dirty="0"/>
              <a:t> by </a:t>
            </a:r>
            <a:r>
              <a:rPr lang="cs-CZ" sz="1400" dirty="0" err="1"/>
              <a:t>cyanobacterial</a:t>
            </a:r>
            <a:r>
              <a:rPr lang="cs-CZ" sz="1400" dirty="0"/>
              <a:t> </a:t>
            </a:r>
            <a:r>
              <a:rPr lang="cs-CZ" sz="1400" dirty="0" err="1"/>
              <a:t>toxins</a:t>
            </a:r>
            <a:r>
              <a:rPr lang="cs-CZ" sz="1400" dirty="0"/>
              <a:t> </a:t>
            </a:r>
            <a:r>
              <a:rPr lang="cs-CZ" sz="1400" dirty="0" err="1"/>
              <a:t>microcystins</a:t>
            </a:r>
            <a:endParaRPr lang="cs-CZ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Endocrine disruption: </a:t>
            </a:r>
            <a:r>
              <a:rPr lang="cs-CZ" dirty="0" err="1">
                <a:solidFill>
                  <a:schemeClr val="tx1"/>
                </a:solidFill>
              </a:rPr>
              <a:t>Intersex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microscopy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87624" y="1527175"/>
            <a:ext cx="2375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Testicular tissue</a:t>
            </a:r>
            <a:endParaRPr lang="cs-CZ" sz="2400" dirty="0"/>
          </a:p>
        </p:txBody>
      </p:sp>
      <p:pic>
        <p:nvPicPr>
          <p:cNvPr id="222210" name="Picture 2" descr="http://histology-world.com/photoalbum/albums/userpics/normal_testis2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4334928" cy="324036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73386" y="1599183"/>
            <a:ext cx="2989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dirty="0" err="1"/>
              <a:t>Oocytes</a:t>
            </a:r>
            <a:r>
              <a:rPr lang="cs-CZ" sz="2400" dirty="0"/>
              <a:t> </a:t>
            </a:r>
            <a:r>
              <a:rPr lang="en-GB" sz="2400" dirty="0"/>
              <a:t>with</a:t>
            </a:r>
            <a:r>
              <a:rPr lang="cs-CZ" sz="2400" dirty="0"/>
              <a:t>in </a:t>
            </a:r>
            <a:r>
              <a:rPr lang="en-GB" sz="2400" dirty="0"/>
              <a:t>testis</a:t>
            </a:r>
            <a:endParaRPr lang="cs-CZ" sz="2400" dirty="0"/>
          </a:p>
        </p:txBody>
      </p:sp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20888"/>
            <a:ext cx="2683272" cy="305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5220072" y="3140968"/>
            <a:ext cx="43204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5796136" y="4365104"/>
            <a:ext cx="43204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672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>
                <a:solidFill>
                  <a:schemeClr val="tx2"/>
                </a:solidFill>
              </a:rPr>
              <a:t>2) </a:t>
            </a:r>
            <a:r>
              <a:rPr lang="cs-CZ" sz="2000" b="1" dirty="0" err="1">
                <a:solidFill>
                  <a:schemeClr val="tx2"/>
                </a:solidFill>
              </a:rPr>
              <a:t>immunohistochemistry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&amp; </a:t>
            </a:r>
            <a:r>
              <a:rPr lang="en-US" sz="2000" b="1" dirty="0" err="1">
                <a:solidFill>
                  <a:schemeClr val="tx2"/>
                </a:solidFill>
              </a:rPr>
              <a:t>microscop</a:t>
            </a:r>
            <a:r>
              <a:rPr lang="cs-CZ" sz="2000" b="1" dirty="0">
                <a:solidFill>
                  <a:schemeClr val="tx2"/>
                </a:solidFill>
              </a:rPr>
              <a:t>y</a:t>
            </a:r>
          </a:p>
          <a:p>
            <a:pPr marL="533400" indent="-533400" eaLnBrk="1" hangingPunct="1">
              <a:buFontTx/>
              <a:buNone/>
            </a:pPr>
            <a:r>
              <a:rPr lang="cs-CZ" sz="2000" dirty="0"/>
              <a:t>	: </a:t>
            </a:r>
            <a:r>
              <a:rPr lang="en-US" sz="2000" dirty="0"/>
              <a:t>determination of “specific” </a:t>
            </a:r>
            <a:r>
              <a:rPr lang="cs-CZ" sz="2000" dirty="0" err="1"/>
              <a:t>changes</a:t>
            </a:r>
            <a:r>
              <a:rPr lang="en-GB" sz="2000" dirty="0"/>
              <a:t> in tissues</a:t>
            </a:r>
            <a:br>
              <a:rPr lang="cs-CZ" sz="2000" dirty="0"/>
            </a:br>
            <a:r>
              <a:rPr lang="cs-CZ" sz="2000" dirty="0"/>
              <a:t>: </a:t>
            </a:r>
            <a:r>
              <a:rPr lang="cs-CZ" sz="2000" u="sng" dirty="0"/>
              <a:t>Fluorescein (FITC) </a:t>
            </a:r>
            <a:r>
              <a:rPr lang="cs-CZ" sz="2000" dirty="0"/>
              <a:t>- </a:t>
            </a:r>
            <a:r>
              <a:rPr lang="cs-CZ" sz="2000" dirty="0" err="1"/>
              <a:t>labeled</a:t>
            </a:r>
            <a:r>
              <a:rPr lang="cs-CZ" sz="2000" dirty="0"/>
              <a:t> </a:t>
            </a:r>
            <a:r>
              <a:rPr lang="cs-CZ" sz="2000" dirty="0" err="1"/>
              <a:t>antibodies</a:t>
            </a:r>
            <a:r>
              <a:rPr lang="cs-CZ" sz="2000" dirty="0"/>
              <a:t> (Ab) </a:t>
            </a:r>
            <a:r>
              <a:rPr lang="cs-CZ" sz="2000" dirty="0" err="1"/>
              <a:t>applications</a:t>
            </a:r>
            <a:br>
              <a:rPr lang="en-US" sz="2000" dirty="0"/>
            </a:br>
            <a:endParaRPr lang="en-US" sz="2000" dirty="0"/>
          </a:p>
          <a:p>
            <a:pPr marL="533400" indent="-533400" eaLnBrk="1" hangingPunct="1">
              <a:buFontTx/>
              <a:buNone/>
            </a:pPr>
            <a:r>
              <a:rPr lang="en-US" sz="2000" dirty="0"/>
              <a:t>	Example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toxicant induced </a:t>
            </a:r>
            <a:r>
              <a:rPr lang="cs-CZ" sz="2000" dirty="0" err="1"/>
              <a:t>autoimmunity</a:t>
            </a:r>
            <a:r>
              <a:rPr lang="cs-CZ" sz="2000" dirty="0"/>
              <a:t>: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cs-CZ" sz="2000" b="1" dirty="0" err="1">
                <a:solidFill>
                  <a:srgbClr val="00B050"/>
                </a:solidFill>
              </a:rPr>
              <a:t>anti</a:t>
            </a:r>
            <a:r>
              <a:rPr lang="cs-CZ" sz="2000" b="1" dirty="0">
                <a:solidFill>
                  <a:srgbClr val="00B050"/>
                </a:solidFill>
              </a:rPr>
              <a:t>-</a:t>
            </a:r>
            <a:r>
              <a:rPr lang="cs-CZ" sz="2000" b="1" dirty="0" err="1">
                <a:solidFill>
                  <a:srgbClr val="00B050"/>
                </a:solidFill>
              </a:rPr>
              <a:t>nuclear</a:t>
            </a:r>
            <a:r>
              <a:rPr lang="cs-CZ" sz="2000" b="1" dirty="0">
                <a:solidFill>
                  <a:srgbClr val="00B050"/>
                </a:solidFill>
              </a:rPr>
              <a:t> Ab</a:t>
            </a:r>
            <a:r>
              <a:rPr lang="en-US" sz="2000" b="1" dirty="0">
                <a:solidFill>
                  <a:srgbClr val="00B050"/>
                </a:solidFill>
              </a:rPr>
              <a:t> (</a:t>
            </a:r>
            <a:r>
              <a:rPr lang="cs-CZ" sz="2000" b="1" dirty="0">
                <a:solidFill>
                  <a:srgbClr val="00B050"/>
                </a:solidFill>
              </a:rPr>
              <a:t>ANA</a:t>
            </a:r>
            <a:r>
              <a:rPr lang="en-GB" sz="2000" b="1" dirty="0">
                <a:solidFill>
                  <a:srgbClr val="00B050"/>
                </a:solidFill>
              </a:rPr>
              <a:t> test)</a:t>
            </a:r>
            <a:endParaRPr lang="cs-CZ" sz="2000" b="1" dirty="0">
              <a:solidFill>
                <a:srgbClr val="00B050"/>
              </a:solidFill>
            </a:endParaRPr>
          </a:p>
        </p:txBody>
      </p:sp>
      <p:pic>
        <p:nvPicPr>
          <p:cNvPr id="20484" name="Picture 5" descr="1"/>
          <p:cNvPicPr>
            <a:picLocks noChangeAspect="1" noChangeArrowheads="1"/>
          </p:cNvPicPr>
          <p:nvPr/>
        </p:nvPicPr>
        <p:blipFill>
          <a:blip r:embed="rId3" cstate="print"/>
          <a:srcRect t="3276" b="59058"/>
          <a:stretch>
            <a:fillRect/>
          </a:stretch>
        </p:blipFill>
        <p:spPr bwMode="auto">
          <a:xfrm>
            <a:off x="0" y="2633663"/>
            <a:ext cx="91440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5100</TotalTime>
  <Words>2542</Words>
  <Application>Microsoft Office PowerPoint</Application>
  <PresentationFormat>Předvádění na obrazovce (4:3)</PresentationFormat>
  <Paragraphs>406</Paragraphs>
  <Slides>65</Slides>
  <Notes>65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2" baseType="lpstr">
      <vt:lpstr>Arial</vt:lpstr>
      <vt:lpstr>Calibri</vt:lpstr>
      <vt:lpstr>Symbol</vt:lpstr>
      <vt:lpstr>Tahoma</vt:lpstr>
      <vt:lpstr>Times New Roman</vt:lpstr>
      <vt:lpstr>Wingdings</vt:lpstr>
      <vt:lpstr>Motiv sady Office</vt:lpstr>
      <vt:lpstr>Prezentace aplikace PowerPoint</vt:lpstr>
      <vt:lpstr>In vivo biomarkers of effects / response</vt:lpstr>
      <vt:lpstr>Behavioral  and clinical biomarkers</vt:lpstr>
      <vt:lpstr>Examples of behavioral biomarkers</vt:lpstr>
      <vt:lpstr>Behavioral and clinical “biomarkers”</vt:lpstr>
      <vt:lpstr>(Histo)pathology  biomarkers</vt:lpstr>
      <vt:lpstr>Pathology</vt:lpstr>
      <vt:lpstr>Endocrine disruption: Intersex microscopy</vt:lpstr>
      <vt:lpstr>Prezentace aplikace PowerPoint</vt:lpstr>
      <vt:lpstr>Prezentace aplikace PowerPoint</vt:lpstr>
      <vt:lpstr>Pathology</vt:lpstr>
      <vt:lpstr>Prezentace aplikace PowerPoint</vt:lpstr>
      <vt:lpstr>Prezentace aplikace PowerPoint</vt:lpstr>
      <vt:lpstr>Standard clinical chemistry  &amp; hematology biomarkers</vt:lpstr>
      <vt:lpstr>Clinical chemistry &amp; hematology</vt:lpstr>
      <vt:lpstr>Prezentace aplikace PowerPoint</vt:lpstr>
      <vt:lpstr>Methods in clinical chemistry</vt:lpstr>
      <vt:lpstr>Methods in clinical chemistry</vt:lpstr>
      <vt:lpstr>Methods in clinical chemistry: example LDH analysis</vt:lpstr>
      <vt:lpstr>Example – changes in rat serum enzymes after CCl4 exposure</vt:lpstr>
      <vt:lpstr>Prezentace aplikace PowerPoint</vt:lpstr>
      <vt:lpstr>Biomarkers: Changes in enzyme activities</vt:lpstr>
      <vt:lpstr>Enzymatic changes</vt:lpstr>
      <vt:lpstr>Reminder: AcChE inhibition mechanism</vt:lpstr>
      <vt:lpstr>AcChE assessment</vt:lpstr>
      <vt:lpstr>Changes in AcChE in birds after exposure to organophosphates</vt:lpstr>
      <vt:lpstr>Proteinphosphatase (PPase) inhibition assay</vt:lpstr>
      <vt:lpstr>Biomarkers – assessing gene and protein expressions / levels</vt:lpstr>
      <vt:lpstr>Protein modulation: toxic response at several levels</vt:lpstr>
      <vt:lpstr>How to measure gene and protein modulations?</vt:lpstr>
      <vt:lpstr>ESTABLISHED PROTEIN MARKERS – determination in blood</vt:lpstr>
      <vt:lpstr>Heat Shock Proteins (hsp)</vt:lpstr>
      <vt:lpstr>HSP determination - example</vt:lpstr>
      <vt:lpstr>Prezentace aplikace PowerPoint</vt:lpstr>
      <vt:lpstr>Protein biomarkers of estrogenicity / ED-like effects</vt:lpstr>
      <vt:lpstr>Vitellogenin (Vtg)</vt:lpstr>
      <vt:lpstr>Vitellogenin (Vtg) assessment</vt:lpstr>
      <vt:lpstr>Vitellogenin in fish</vt:lpstr>
      <vt:lpstr>Vitelin-like proteins in mussels</vt:lpstr>
      <vt:lpstr>Aromatase (CYP19A)</vt:lpstr>
      <vt:lpstr>PCR principle</vt:lpstr>
      <vt:lpstr>Visualization of PCR product</vt:lpstr>
      <vt:lpstr>Visualization of PCR product</vt:lpstr>
      <vt:lpstr>Visualization of PCR product</vt:lpstr>
      <vt:lpstr>“Quantitative” determination of PCR product</vt:lpstr>
      <vt:lpstr>qPCR determination of the aromatase gene in Zebrafish</vt:lpstr>
      <vt:lpstr>GFP-reporter for estrogens in zebrafish embryo</vt:lpstr>
      <vt:lpstr>DETOXIFICATION    /    ANTIOXIDANT DEFENCES</vt:lpstr>
      <vt:lpstr>MFO (CYPs) - reminder</vt:lpstr>
      <vt:lpstr>Assessment of CYPs (MFO) – “EROD”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Phase II conjugation enzymes - GSTs</vt:lpstr>
      <vt:lpstr>GST activity determination: example</vt:lpstr>
      <vt:lpstr>Biomarkers of oxidative stress</vt:lpstr>
      <vt:lpstr>Oxidative stress markers</vt:lpstr>
      <vt:lpstr>Oxidative stress markers</vt:lpstr>
      <vt:lpstr>Example - GSH modulation by toxic nanoparticles </vt:lpstr>
      <vt:lpstr>Markers of oxidative DAMAGE</vt:lpstr>
      <vt:lpstr>Lipid peroxidation  Malondialdehyde (MDA)</vt:lpstr>
      <vt:lpstr>Malondialdehyde (MDA) determination</vt:lpstr>
      <vt:lpstr>MDA modulation - 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253</cp:revision>
  <dcterms:created xsi:type="dcterms:W3CDTF">2010-05-17T15:27:49Z</dcterms:created>
  <dcterms:modified xsi:type="dcterms:W3CDTF">2021-12-02T07:54:51Z</dcterms:modified>
</cp:coreProperties>
</file>