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83" r:id="rId3"/>
    <p:sldId id="388" r:id="rId4"/>
    <p:sldId id="389" r:id="rId5"/>
    <p:sldId id="411" r:id="rId6"/>
    <p:sldId id="413" r:id="rId7"/>
    <p:sldId id="419" r:id="rId8"/>
    <p:sldId id="412" r:id="rId9"/>
    <p:sldId id="414" r:id="rId10"/>
    <p:sldId id="415" r:id="rId11"/>
    <p:sldId id="416" r:id="rId12"/>
    <p:sldId id="420" r:id="rId13"/>
    <p:sldId id="417" r:id="rId14"/>
    <p:sldId id="41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28AB36-F19B-4798-B806-335CB29F6FBD}" v="12" dt="2021-10-21T17:49:54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ak, Martin" userId="6788465b-266c-453d-b25d-38e9565228a5" providerId="ADAL" clId="{A028AB36-F19B-4798-B806-335CB29F6FBD}"/>
    <pc:docChg chg="undo custSel addSld delSld modSld">
      <pc:chgData name="Bobak, Martin" userId="6788465b-266c-453d-b25d-38e9565228a5" providerId="ADAL" clId="{A028AB36-F19B-4798-B806-335CB29F6FBD}" dt="2021-10-23T14:57:38.559" v="222" actId="692"/>
      <pc:docMkLst>
        <pc:docMk/>
      </pc:docMkLst>
      <pc:sldChg chg="del">
        <pc:chgData name="Bobak, Martin" userId="6788465b-266c-453d-b25d-38e9565228a5" providerId="ADAL" clId="{A028AB36-F19B-4798-B806-335CB29F6FBD}" dt="2021-10-20T15:19:31.954" v="26" actId="47"/>
        <pc:sldMkLst>
          <pc:docMk/>
          <pc:sldMk cId="421424849" sldId="257"/>
        </pc:sldMkLst>
      </pc:sldChg>
      <pc:sldChg chg="modSp mod">
        <pc:chgData name="Bobak, Martin" userId="6788465b-266c-453d-b25d-38e9565228a5" providerId="ADAL" clId="{A028AB36-F19B-4798-B806-335CB29F6FBD}" dt="2021-10-20T15:21:44.074" v="34" actId="113"/>
        <pc:sldMkLst>
          <pc:docMk/>
          <pc:sldMk cId="0" sldId="389"/>
        </pc:sldMkLst>
        <pc:spChg chg="mod">
          <ac:chgData name="Bobak, Martin" userId="6788465b-266c-453d-b25d-38e9565228a5" providerId="ADAL" clId="{A028AB36-F19B-4798-B806-335CB29F6FBD}" dt="2021-10-20T15:21:44.074" v="34" actId="113"/>
          <ac:spMkLst>
            <pc:docMk/>
            <pc:sldMk cId="0" sldId="389"/>
            <ac:spMk id="15362" creationId="{00000000-0000-0000-0000-000000000000}"/>
          </ac:spMkLst>
        </pc:spChg>
      </pc:sldChg>
      <pc:sldChg chg="addSp delSp modSp mod modClrScheme chgLayout">
        <pc:chgData name="Bobak, Martin" userId="6788465b-266c-453d-b25d-38e9565228a5" providerId="ADAL" clId="{A028AB36-F19B-4798-B806-335CB29F6FBD}" dt="2021-10-20T15:17:28.524" v="19" actId="1076"/>
        <pc:sldMkLst>
          <pc:docMk/>
          <pc:sldMk cId="825014336" sldId="412"/>
        </pc:sldMkLst>
        <pc:spChg chg="add del mod ord">
          <ac:chgData name="Bobak, Martin" userId="6788465b-266c-453d-b25d-38e9565228a5" providerId="ADAL" clId="{A028AB36-F19B-4798-B806-335CB29F6FBD}" dt="2021-10-20T15:15:16.748" v="5"/>
          <ac:spMkLst>
            <pc:docMk/>
            <pc:sldMk cId="825014336" sldId="412"/>
            <ac:spMk id="2" creationId="{422BCE56-1FF4-4B92-B4DD-CF43E5746A3F}"/>
          </ac:spMkLst>
        </pc:spChg>
        <pc:spChg chg="mod ord">
          <ac:chgData name="Bobak, Martin" userId="6788465b-266c-453d-b25d-38e9565228a5" providerId="ADAL" clId="{A028AB36-F19B-4798-B806-335CB29F6FBD}" dt="2021-10-20T15:17:22.249" v="18" actId="14100"/>
          <ac:spMkLst>
            <pc:docMk/>
            <pc:sldMk cId="825014336" sldId="412"/>
            <ac:spMk id="3" creationId="{00000000-0000-0000-0000-000000000000}"/>
          </ac:spMkLst>
        </pc:spChg>
        <pc:spChg chg="mod ord">
          <ac:chgData name="Bobak, Martin" userId="6788465b-266c-453d-b25d-38e9565228a5" providerId="ADAL" clId="{A028AB36-F19B-4798-B806-335CB29F6FBD}" dt="2021-10-20T15:16:08.643" v="16" actId="113"/>
          <ac:spMkLst>
            <pc:docMk/>
            <pc:sldMk cId="825014336" sldId="412"/>
            <ac:spMk id="20482" creationId="{00000000-0000-0000-0000-000000000000}"/>
          </ac:spMkLst>
        </pc:spChg>
        <pc:picChg chg="add mod">
          <ac:chgData name="Bobak, Martin" userId="6788465b-266c-453d-b25d-38e9565228a5" providerId="ADAL" clId="{A028AB36-F19B-4798-B806-335CB29F6FBD}" dt="2021-10-20T15:17:28.524" v="19" actId="1076"/>
          <ac:picMkLst>
            <pc:docMk/>
            <pc:sldMk cId="825014336" sldId="412"/>
            <ac:picMk id="2050" creationId="{01C50135-23AB-4BC0-9554-DF98C0679351}"/>
          </ac:picMkLst>
        </pc:picChg>
      </pc:sldChg>
      <pc:sldChg chg="modSp mod">
        <pc:chgData name="Bobak, Martin" userId="6788465b-266c-453d-b25d-38e9565228a5" providerId="ADAL" clId="{A028AB36-F19B-4798-B806-335CB29F6FBD}" dt="2021-10-20T15:22:08.302" v="37" actId="113"/>
        <pc:sldMkLst>
          <pc:docMk/>
          <pc:sldMk cId="770666282" sldId="415"/>
        </pc:sldMkLst>
        <pc:spChg chg="mod">
          <ac:chgData name="Bobak, Martin" userId="6788465b-266c-453d-b25d-38e9565228a5" providerId="ADAL" clId="{A028AB36-F19B-4798-B806-335CB29F6FBD}" dt="2021-10-20T15:22:08.302" v="37" actId="113"/>
          <ac:spMkLst>
            <pc:docMk/>
            <pc:sldMk cId="770666282" sldId="415"/>
            <ac:spMk id="23554" creationId="{00000000-0000-0000-0000-000000000000}"/>
          </ac:spMkLst>
        </pc:spChg>
      </pc:sldChg>
      <pc:sldChg chg="modSp mod">
        <pc:chgData name="Bobak, Martin" userId="6788465b-266c-453d-b25d-38e9565228a5" providerId="ADAL" clId="{A028AB36-F19B-4798-B806-335CB29F6FBD}" dt="2021-10-20T15:22:31.163" v="40" actId="113"/>
        <pc:sldMkLst>
          <pc:docMk/>
          <pc:sldMk cId="1085763107" sldId="416"/>
        </pc:sldMkLst>
        <pc:spChg chg="mod">
          <ac:chgData name="Bobak, Martin" userId="6788465b-266c-453d-b25d-38e9565228a5" providerId="ADAL" clId="{A028AB36-F19B-4798-B806-335CB29F6FBD}" dt="2021-10-20T15:22:31.163" v="40" actId="113"/>
          <ac:spMkLst>
            <pc:docMk/>
            <pc:sldMk cId="1085763107" sldId="416"/>
            <ac:spMk id="25602" creationId="{00000000-0000-0000-0000-000000000000}"/>
          </ac:spMkLst>
        </pc:spChg>
      </pc:sldChg>
      <pc:sldChg chg="modSp mod">
        <pc:chgData name="Bobak, Martin" userId="6788465b-266c-453d-b25d-38e9565228a5" providerId="ADAL" clId="{A028AB36-F19B-4798-B806-335CB29F6FBD}" dt="2021-10-20T15:21:07.343" v="33"/>
        <pc:sldMkLst>
          <pc:docMk/>
          <pc:sldMk cId="3620851657" sldId="417"/>
        </pc:sldMkLst>
        <pc:spChg chg="mod">
          <ac:chgData name="Bobak, Martin" userId="6788465b-266c-453d-b25d-38e9565228a5" providerId="ADAL" clId="{A028AB36-F19B-4798-B806-335CB29F6FBD}" dt="2021-10-20T15:19:38.925" v="27" actId="1076"/>
          <ac:spMkLst>
            <pc:docMk/>
            <pc:sldMk cId="3620851657" sldId="417"/>
            <ac:spMk id="27650" creationId="{00000000-0000-0000-0000-000000000000}"/>
          </ac:spMkLst>
        </pc:spChg>
        <pc:graphicFrameChg chg="mod modGraphic">
          <ac:chgData name="Bobak, Martin" userId="6788465b-266c-453d-b25d-38e9565228a5" providerId="ADAL" clId="{A028AB36-F19B-4798-B806-335CB29F6FBD}" dt="2021-10-20T15:21:07.343" v="33"/>
          <ac:graphicFrameMkLst>
            <pc:docMk/>
            <pc:sldMk cId="3620851657" sldId="417"/>
            <ac:graphicFrameMk id="52227" creationId="{00000000-0000-0000-0000-000000000000}"/>
          </ac:graphicFrameMkLst>
        </pc:graphicFrameChg>
      </pc:sldChg>
      <pc:sldChg chg="addSp modSp mod">
        <pc:chgData name="Bobak, Martin" userId="6788465b-266c-453d-b25d-38e9565228a5" providerId="ADAL" clId="{A028AB36-F19B-4798-B806-335CB29F6FBD}" dt="2021-10-23T14:57:38.559" v="222" actId="692"/>
        <pc:sldMkLst>
          <pc:docMk/>
          <pc:sldMk cId="4131921297" sldId="418"/>
        </pc:sldMkLst>
        <pc:spChg chg="add mod">
          <ac:chgData name="Bobak, Martin" userId="6788465b-266c-453d-b25d-38e9565228a5" providerId="ADAL" clId="{A028AB36-F19B-4798-B806-335CB29F6FBD}" dt="2021-10-23T14:57:38.559" v="222" actId="692"/>
          <ac:spMkLst>
            <pc:docMk/>
            <pc:sldMk cId="4131921297" sldId="418"/>
            <ac:spMk id="2" creationId="{802CDDEE-62F5-4F1C-8408-BB9DDF154A15}"/>
          </ac:spMkLst>
        </pc:spChg>
      </pc:sldChg>
      <pc:sldChg chg="addSp delSp modSp new del">
        <pc:chgData name="Bobak, Martin" userId="6788465b-266c-453d-b25d-38e9565228a5" providerId="ADAL" clId="{A028AB36-F19B-4798-B806-335CB29F6FBD}" dt="2021-10-20T15:17:35.005" v="20" actId="47"/>
        <pc:sldMkLst>
          <pc:docMk/>
          <pc:sldMk cId="455817232" sldId="419"/>
        </pc:sldMkLst>
        <pc:spChg chg="del">
          <ac:chgData name="Bobak, Martin" userId="6788465b-266c-453d-b25d-38e9565228a5" providerId="ADAL" clId="{A028AB36-F19B-4798-B806-335CB29F6FBD}" dt="2021-10-20T15:13:52.328" v="1"/>
          <ac:spMkLst>
            <pc:docMk/>
            <pc:sldMk cId="455817232" sldId="419"/>
            <ac:spMk id="3" creationId="{0D232B3A-F140-4E69-B6DB-72E3EC969844}"/>
          </ac:spMkLst>
        </pc:spChg>
        <pc:picChg chg="add mod">
          <ac:chgData name="Bobak, Martin" userId="6788465b-266c-453d-b25d-38e9565228a5" providerId="ADAL" clId="{A028AB36-F19B-4798-B806-335CB29F6FBD}" dt="2021-10-20T15:13:52.328" v="1"/>
          <ac:picMkLst>
            <pc:docMk/>
            <pc:sldMk cId="455817232" sldId="419"/>
            <ac:picMk id="1026" creationId="{AD4B6A90-5CB5-40EE-B8CF-7AFF80D4CF7C}"/>
          </ac:picMkLst>
        </pc:picChg>
      </pc:sldChg>
      <pc:sldChg chg="addSp delSp modSp new mod modClrScheme chgLayout">
        <pc:chgData name="Bobak, Martin" userId="6788465b-266c-453d-b25d-38e9565228a5" providerId="ADAL" clId="{A028AB36-F19B-4798-B806-335CB29F6FBD}" dt="2021-10-21T17:50:11.675" v="196" actId="1076"/>
        <pc:sldMkLst>
          <pc:docMk/>
          <pc:sldMk cId="3206942562" sldId="419"/>
        </pc:sldMkLst>
        <pc:spChg chg="del">
          <ac:chgData name="Bobak, Martin" userId="6788465b-266c-453d-b25d-38e9565228a5" providerId="ADAL" clId="{A028AB36-F19B-4798-B806-335CB29F6FBD}" dt="2021-10-21T17:40:41.687" v="42" actId="700"/>
          <ac:spMkLst>
            <pc:docMk/>
            <pc:sldMk cId="3206942562" sldId="419"/>
            <ac:spMk id="2" creationId="{FDCF8B98-BEBF-4B47-B80A-54DB0D441560}"/>
          </ac:spMkLst>
        </pc:spChg>
        <pc:spChg chg="del">
          <ac:chgData name="Bobak, Martin" userId="6788465b-266c-453d-b25d-38e9565228a5" providerId="ADAL" clId="{A028AB36-F19B-4798-B806-335CB29F6FBD}" dt="2021-10-21T17:40:41.687" v="42" actId="700"/>
          <ac:spMkLst>
            <pc:docMk/>
            <pc:sldMk cId="3206942562" sldId="419"/>
            <ac:spMk id="3" creationId="{06A602E9-77CF-4D52-917D-3B2AE674B0EF}"/>
          </ac:spMkLst>
        </pc:spChg>
        <pc:spChg chg="add mod">
          <ac:chgData name="Bobak, Martin" userId="6788465b-266c-453d-b25d-38e9565228a5" providerId="ADAL" clId="{A028AB36-F19B-4798-B806-335CB29F6FBD}" dt="2021-10-21T17:43:47.408" v="98" actId="14861"/>
          <ac:spMkLst>
            <pc:docMk/>
            <pc:sldMk cId="3206942562" sldId="419"/>
            <ac:spMk id="6" creationId="{E5ED1FF3-9ADD-41DF-ADD4-685E9BB9DE64}"/>
          </ac:spMkLst>
        </pc:spChg>
        <pc:spChg chg="add mod">
          <ac:chgData name="Bobak, Martin" userId="6788465b-266c-453d-b25d-38e9565228a5" providerId="ADAL" clId="{A028AB36-F19B-4798-B806-335CB29F6FBD}" dt="2021-10-21T17:50:11.675" v="196" actId="1076"/>
          <ac:spMkLst>
            <pc:docMk/>
            <pc:sldMk cId="3206942562" sldId="419"/>
            <ac:spMk id="7" creationId="{1914A6B0-39D9-4AB1-A68C-3651ECAED2AA}"/>
          </ac:spMkLst>
        </pc:spChg>
        <pc:picChg chg="add mod">
          <ac:chgData name="Bobak, Martin" userId="6788465b-266c-453d-b25d-38e9565228a5" providerId="ADAL" clId="{A028AB36-F19B-4798-B806-335CB29F6FBD}" dt="2021-10-21T17:43:31.542" v="66" actId="14861"/>
          <ac:picMkLst>
            <pc:docMk/>
            <pc:sldMk cId="3206942562" sldId="419"/>
            <ac:picMk id="5" creationId="{F6F2ED9D-7FDD-4C8E-814D-EA2D6152B822}"/>
          </ac:picMkLst>
        </pc:picChg>
      </pc:sldChg>
      <pc:sldChg chg="addSp modSp new mod modClrScheme chgLayout">
        <pc:chgData name="Bobak, Martin" userId="6788465b-266c-453d-b25d-38e9565228a5" providerId="ADAL" clId="{A028AB36-F19B-4798-B806-335CB29F6FBD}" dt="2021-10-23T14:56:21.631" v="210" actId="20577"/>
        <pc:sldMkLst>
          <pc:docMk/>
          <pc:sldMk cId="1078838757" sldId="420"/>
        </pc:sldMkLst>
        <pc:spChg chg="add mod">
          <ac:chgData name="Bobak, Martin" userId="6788465b-266c-453d-b25d-38e9565228a5" providerId="ADAL" clId="{A028AB36-F19B-4798-B806-335CB29F6FBD}" dt="2021-10-23T14:56:21.631" v="210" actId="20577"/>
          <ac:spMkLst>
            <pc:docMk/>
            <pc:sldMk cId="1078838757" sldId="420"/>
            <ac:spMk id="2" creationId="{2F6BD353-9473-408D-AF15-30BE012123EA}"/>
          </ac:spMkLst>
        </pc:spChg>
        <pc:spChg chg="add mod">
          <ac:chgData name="Bobak, Martin" userId="6788465b-266c-453d-b25d-38e9565228a5" providerId="ADAL" clId="{A028AB36-F19B-4798-B806-335CB29F6FBD}" dt="2021-10-21T17:48:25.552" v="180" actId="14100"/>
          <ac:spMkLst>
            <pc:docMk/>
            <pc:sldMk cId="1078838757" sldId="420"/>
            <ac:spMk id="3" creationId="{D38BBA59-C6E7-4CB7-9699-47ACA15D7E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B852F-7556-45D0-8737-CAD101DD2CB3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81F4F-BD0D-4A47-B92E-099573803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23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449441" y="1023462"/>
            <a:ext cx="4198776" cy="35092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885" tIns="44443" rIns="88885" bIns="44443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900">
              <a:latin typeface="Arial" pitchFamily="34" charset="0"/>
            </a:endParaRPr>
          </a:p>
        </p:txBody>
      </p:sp>
      <p:sp>
        <p:nvSpPr>
          <p:cNvPr id="22531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1082973" y="4872103"/>
            <a:ext cx="4938286" cy="389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82540" indent="-82540" eaLnBrk="1">
              <a:lnSpc>
                <a:spcPct val="93000"/>
              </a:lnSpc>
              <a:spcBef>
                <a:spcPct val="0"/>
              </a:spcBef>
              <a:buSzPct val="45000"/>
              <a:tabLst>
                <a:tab pos="703309" algn="l"/>
                <a:tab pos="1406616" algn="l"/>
                <a:tab pos="2109925" algn="l"/>
                <a:tab pos="2813233" algn="l"/>
                <a:tab pos="3518261" algn="l"/>
                <a:tab pos="4221569" algn="l"/>
                <a:tab pos="4924877" algn="l"/>
              </a:tabLst>
            </a:pPr>
            <a:r>
              <a:rPr lang="en-GB" altLang="cs-CZ">
                <a:latin typeface="Arial" pitchFamily="34" charset="0"/>
                <a:ea typeface="msgothic"/>
                <a:cs typeface="msgothic"/>
              </a:rPr>
              <a:t>Fig 2 Estimates of association of each single nucleotide polymorphism with ln concentrations of C reactive protein and risk of coronary heart disease (CHD). *Frequency of allele for increased concentrations of circulating ln C reactive protein (that is, risk allele). Associations presented per additional copy of risk allele. †For associations between single nucleotide polymorphism and coronary heart disease, studies with &lt;10 cases or &lt;50 participants were excluded from analyses. Study specific estimates stratified, where appropriate, by sex, ethnicity, and trial arm and combined with random effects models. Maximum available data on genetic variants, circulating C reactive protein, and coronary heart disease used for analyses; sensitivity analyses restricted to participants with data on C reactive protein single nucleotide polymorphisms, circulating C reactive protein, and coronary heart disease did not differ from current analyses. Fig C in appendix 3 on bmj.com shows study specific associations between single nucleotide polymorphism and C reactive protein and coronary heart disease for each single nucleotide polymorphism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449441" y="1023462"/>
            <a:ext cx="4198776" cy="35092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885" tIns="44443" rIns="88885" bIns="44443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cs-CZ" sz="1900">
              <a:latin typeface="Arial" pitchFamily="34" charset="0"/>
            </a:endParaRPr>
          </a:p>
        </p:txBody>
      </p:sp>
      <p:sp>
        <p:nvSpPr>
          <p:cNvPr id="24579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1082973" y="4872103"/>
            <a:ext cx="4938286" cy="389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92857" indent="-92857" eaLnBrk="1" hangingPunct="1">
              <a:lnSpc>
                <a:spcPct val="93000"/>
              </a:lnSpc>
              <a:spcBef>
                <a:spcPct val="0"/>
              </a:spcBef>
              <a:buSzPct val="45000"/>
              <a:tabLst>
                <a:tab pos="784128" algn="l"/>
                <a:tab pos="1568257" algn="l"/>
                <a:tab pos="2352385" algn="l"/>
                <a:tab pos="3136514" algn="l"/>
                <a:tab pos="3920642" algn="l"/>
                <a:tab pos="4704771" algn="l"/>
                <a:tab pos="5488899" algn="l"/>
              </a:tabLst>
            </a:pPr>
            <a:r>
              <a:rPr lang="en-GB" altLang="cs-CZ">
                <a:solidFill>
                  <a:srgbClr val="000000"/>
                </a:solidFill>
                <a:latin typeface="Arial" pitchFamily="34" charset="0"/>
                <a:ea typeface="msgothic"/>
                <a:cs typeface="msgothic"/>
              </a:rPr>
              <a:t>Fig 4 Estimates of association of circulating concentrations and genetically raised concentrations of C reactive protein (CRP) with risk of coronary heart disease (CHD). *Corrected for regression dilution in C reactive protein and potential confounding factors.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449441" y="1023462"/>
            <a:ext cx="4198776" cy="35092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885" tIns="44443" rIns="88885" bIns="44443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cs-CZ" sz="1900">
              <a:latin typeface="Arial" pitchFamily="34" charset="0"/>
            </a:endParaRPr>
          </a:p>
        </p:txBody>
      </p:sp>
      <p:sp>
        <p:nvSpPr>
          <p:cNvPr id="26627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1082973" y="4872103"/>
            <a:ext cx="4938286" cy="389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92857" indent="-92857" eaLnBrk="1" hangingPunct="1">
              <a:lnSpc>
                <a:spcPct val="93000"/>
              </a:lnSpc>
              <a:spcBef>
                <a:spcPct val="0"/>
              </a:spcBef>
              <a:buSzPct val="45000"/>
              <a:tabLst>
                <a:tab pos="784128" algn="l"/>
                <a:tab pos="1568257" algn="l"/>
                <a:tab pos="2352385" algn="l"/>
                <a:tab pos="3136514" algn="l"/>
                <a:tab pos="3920642" algn="l"/>
                <a:tab pos="4704771" algn="l"/>
                <a:tab pos="5488899" algn="l"/>
              </a:tabLst>
            </a:pPr>
            <a:r>
              <a:rPr lang="en-GB" altLang="cs-CZ">
                <a:solidFill>
                  <a:srgbClr val="000000"/>
                </a:solidFill>
                <a:latin typeface="Arial" pitchFamily="34" charset="0"/>
                <a:ea typeface="msgothic"/>
                <a:cs typeface="msgothic"/>
              </a:rPr>
              <a:t>Fig 4 Estimates of association of circulating concentrations and genetically raised concentrations of C reactive protein (CRP) with risk of coronary heart disease (CHD). *Corrected for regression dilution in C reactive protein and potential confounding factors.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A86DE-B836-4CBE-A3D2-C8258964E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977FE-9BEF-4563-9B45-6A624B7A9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0581B-01F1-429B-8657-E79EF729A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4CDFA-7EA2-4EA2-9E1A-5F12FF59D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6DC04-35F6-4C29-BD80-AE1A37A7B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A0366-243B-4178-8E6A-61CA02C2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42E65B-806B-44AB-9398-9445D3220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2D08B-673E-4FB2-BF91-315F0708E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3D9AF-C885-4835-83FB-4C043F69D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DF302-521C-48CB-B280-E5C3B073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32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B9695-8C6B-4779-803D-B350CDB2E3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A39D3-2759-4A07-B2C6-BA1ABBFC2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E2EB2-6820-4F96-AE0E-E259FF37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1A1DD-E14B-466D-AB82-D738E066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F059B-1A50-4C5A-84FC-229E2F5C0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5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ED93C-B38E-4546-AB86-257DBA8C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A68B-80E7-45BC-B20D-C8800D3F3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89930-B097-42E6-9B5F-CA32E819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39A06-F050-46C5-BD5C-529FA642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E50A3-2FA7-4BFB-95E5-72DD58F9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0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65DCE-044A-4A68-8D93-2DFA45394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1800D-FE99-41CA-9359-DF7AD039B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D8B8D-588B-4A9A-BE2C-F832F203B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672FF-758C-4C81-9DD1-2E8E7A60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EDF6B-72E9-4ED4-B4D4-05E395879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6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F5F57-7261-4228-BF05-B0AF8D03B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BFBF7-4AE1-4BA3-A0F0-4B9DCC313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F3501-B791-4B34-BF84-B3C3F6C15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FEF52-C4F4-40DA-AFD9-3C1EF9299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3C9D9-4806-4FF4-A0F4-6FCCA887C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A4967-2619-45C1-8E70-115C2D300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10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ACCAB-0440-43B6-B033-DB01DFA48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7FDF3-CC90-4478-ADFF-79A069606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824D4-C538-496B-AD81-32472E66B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798248-78AD-449B-A09D-5DE048C69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59DDEF-20BC-402B-B51D-D4C5FA200C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D5137-4C77-41EE-8071-6C9150B5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A7244D-AC4E-40BE-ADEC-A56B7E2ED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35658F-570E-4ED1-84EE-10986CD4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1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23A5-F156-4B95-9AF6-67A0D72B3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B9CB82-ED39-4DED-A4CB-D6C949EC2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4981C-CE09-466A-AE1D-E4585872B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29EC8-2582-4363-9E43-A6272ADD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43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023BE3-3A1B-4C1E-BBFE-6BE9A58EB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B08315-1B9A-49CC-BB29-F90C10418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610BF-2DFE-48BC-B8DB-9962A6EFF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57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CA313-EADA-479C-9419-6F3855104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34EDB-7F50-4DCE-BE91-F5D0E4252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8EBEE-E578-4018-A5C9-690C1A569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1C648-C8F3-4384-9FF2-0502BDAA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9AECB-8188-4C89-9B82-BAC1D951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1F1A1-F112-4014-99FA-A91EB6B3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51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18CB6-5E07-46AF-88CD-9E76F1A9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A55F6-2623-4483-B7DD-69C10939A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D8D3D-6FA9-462B-9EEA-009680F02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71893-FE13-4A95-89AD-F6E98442A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9ED18-092A-4B36-8889-DC6754FC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98ABD-166E-4F86-8243-029D973D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44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A8EEC0-1444-4D2C-81DF-9BB2BFA9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201D9-12CA-4DB6-955C-7A1CD99CD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140E4-7E2D-4790-8E5F-AD6018CF4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7AF3F-CE68-4AAA-AD7F-CF63ACE69EB9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7C7DF-8595-4AF7-A454-7C1EEE235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E68C-52CA-4762-9846-386E72B74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A1A79-A778-4F69-BB6C-F7ADFD77D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67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9BA64-FECD-4B36-A374-DD9D4D75D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Mendelian randomisation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E2DE34-3D78-403C-8A2D-8750E8FF4C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905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19878" y="688976"/>
            <a:ext cx="11187403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solidFill>
                  <a:srgbClr val="000000"/>
                </a:solidFill>
                <a:ea typeface="msgothic"/>
                <a:cs typeface="msgothic"/>
              </a:rPr>
              <a:t>Association of (1) circulating concentrations and (2) genetically raised concentrations of C reactive protein (CRP) with risk of coronary heart disease (CHD)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157414"/>
            <a:ext cx="8739188" cy="284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33550" y="6467476"/>
            <a:ext cx="67246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1100" b="1">
                <a:solidFill>
                  <a:srgbClr val="000000"/>
                </a:solidFill>
                <a:ea typeface="msgothic"/>
                <a:cs typeface="msgothic"/>
              </a:rPr>
              <a:t>C Reactive Protein Coronary Heart Disease Genetics Collaboration (CCGC) BMJ 2011;342:bmj.d548</a:t>
            </a:r>
          </a:p>
        </p:txBody>
      </p:sp>
      <p:sp>
        <p:nvSpPr>
          <p:cNvPr id="23557" name="TextBox 1"/>
          <p:cNvSpPr txBox="1">
            <a:spLocks noChangeArrowheads="1"/>
          </p:cNvSpPr>
          <p:nvPr/>
        </p:nvSpPr>
        <p:spPr bwMode="auto">
          <a:xfrm>
            <a:off x="1733550" y="5715001"/>
            <a:ext cx="842168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1500" b="1"/>
              <a:t>*Corrected for regression dilution in C reactive protein and potential confounding 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4488" y="3673475"/>
            <a:ext cx="8947150" cy="157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666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279919" y="688976"/>
            <a:ext cx="11252718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solidFill>
                  <a:srgbClr val="000000"/>
                </a:solidFill>
                <a:ea typeface="msgothic"/>
                <a:cs typeface="msgothic"/>
              </a:rPr>
              <a:t>Association of (1) circulating concentrations and (2) genetically raised concentrations of C reactive protein (CRP) with risk of coronary heart disease (CHD)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157414"/>
            <a:ext cx="8739188" cy="284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733550" y="6467476"/>
            <a:ext cx="67246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1100" b="1">
                <a:solidFill>
                  <a:srgbClr val="000000"/>
                </a:solidFill>
                <a:ea typeface="msgothic"/>
                <a:cs typeface="msgothic"/>
              </a:rPr>
              <a:t>C Reactive Protein Coronary Heart Disease Genetics Collaboration (CCGC) BMJ 2011;342:bmj.d548</a:t>
            </a:r>
          </a:p>
        </p:txBody>
      </p:sp>
      <p:sp>
        <p:nvSpPr>
          <p:cNvPr id="25605" name="TextBox 1"/>
          <p:cNvSpPr txBox="1">
            <a:spLocks noChangeArrowheads="1"/>
          </p:cNvSpPr>
          <p:nvPr/>
        </p:nvSpPr>
        <p:spPr bwMode="auto">
          <a:xfrm>
            <a:off x="1733550" y="5715001"/>
            <a:ext cx="842168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1500" b="1"/>
              <a:t>*Corrected for regression dilution in C reactive protein and potential confounding  factors</a:t>
            </a:r>
          </a:p>
        </p:txBody>
      </p:sp>
    </p:spTree>
    <p:extLst>
      <p:ext uri="{BB962C8B-B14F-4D97-AF65-F5344CB8AC3E}">
        <p14:creationId xmlns:p14="http://schemas.microsoft.com/office/powerpoint/2010/main" val="1085763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BD353-9473-408D-AF15-30BE01212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85207"/>
            <a:ext cx="10515600" cy="1325563"/>
          </a:xfrm>
        </p:spPr>
        <p:txBody>
          <a:bodyPr/>
          <a:lstStyle/>
          <a:p>
            <a:r>
              <a:rPr lang="en-GB" b="1" dirty="0"/>
              <a:t>Assumptions /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BBA59-C6E7-4CB7-9699-47ACA15D7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770"/>
            <a:ext cx="10515600" cy="5092667"/>
          </a:xfrm>
        </p:spPr>
        <p:txBody>
          <a:bodyPr>
            <a:noAutofit/>
          </a:bodyPr>
          <a:lstStyle/>
          <a:p>
            <a:pPr algn="l"/>
            <a:r>
              <a:rPr lang="en-GB" b="0" i="0" u="none" strike="noStrike" baseline="0" dirty="0">
                <a:latin typeface="Minion-Regular"/>
              </a:rPr>
              <a:t>A gene influences disease solely through B. This is </a:t>
            </a:r>
            <a:r>
              <a:rPr lang="en-GB" b="0" i="0" u="sng" strike="noStrike" baseline="0" dirty="0">
                <a:latin typeface="Minion-Regular"/>
              </a:rPr>
              <a:t>unverifiable</a:t>
            </a:r>
            <a:r>
              <a:rPr lang="en-GB" b="0" i="0" u="none" strike="noStrike" baseline="0" dirty="0">
                <a:latin typeface="Minion-Regular"/>
              </a:rPr>
              <a:t>, as a single gene can influence disease risk through multiple pathways other than B (pleiotropy); </a:t>
            </a:r>
          </a:p>
          <a:p>
            <a:pPr algn="l"/>
            <a:r>
              <a:rPr lang="en-GB" b="0" i="0" u="none" strike="noStrike" baseline="0" dirty="0">
                <a:latin typeface="Minion-Regular"/>
              </a:rPr>
              <a:t>Other alleles, G’, may be correlated with G (linkage disequilibrium) and influence D through other pathways, thereby inducing confounding;</a:t>
            </a:r>
          </a:p>
          <a:p>
            <a:pPr algn="l"/>
            <a:r>
              <a:rPr lang="en-GB" b="0" i="0" u="none" strike="noStrike" baseline="0" dirty="0">
                <a:latin typeface="Minion-Regular"/>
              </a:rPr>
              <a:t>Other characteristics of individuals at birth, C’, that independently predict the development of D can be correlated with G (population stratification) or influence the expression of G (epigenetics), </a:t>
            </a:r>
          </a:p>
          <a:p>
            <a:pPr algn="l"/>
            <a:r>
              <a:rPr lang="en-GB" b="0" i="0" u="none" strike="noStrike" baseline="0" dirty="0">
                <a:latin typeface="Minion-Regular"/>
              </a:rPr>
              <a:t>Both other alleles and patient characteristics can modify the effect of G on B, the effect of G on D, or both.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838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96451" y="128523"/>
            <a:ext cx="8986837" cy="636587"/>
          </a:xfrm>
        </p:spPr>
        <p:txBody>
          <a:bodyPr/>
          <a:lstStyle/>
          <a:p>
            <a:pPr eaLnBrk="1" hangingPunct="1"/>
            <a:r>
              <a:rPr lang="en-GB" altLang="cs-CZ" sz="2800" b="1" dirty="0"/>
              <a:t>Types of comparisons in different types of studies</a:t>
            </a:r>
            <a:endParaRPr lang="en-US" altLang="cs-CZ" sz="2800" b="1" dirty="0"/>
          </a:p>
        </p:txBody>
      </p:sp>
      <p:graphicFrame>
        <p:nvGraphicFramePr>
          <p:cNvPr id="52227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48948745"/>
              </p:ext>
            </p:extLst>
          </p:nvPr>
        </p:nvGraphicFramePr>
        <p:xfrm>
          <a:off x="1101012" y="765110"/>
          <a:ext cx="9566987" cy="6092891"/>
        </p:xfrm>
        <a:graphic>
          <a:graphicData uri="http://schemas.openxmlformats.org/drawingml/2006/table">
            <a:tbl>
              <a:tblPr/>
              <a:tblGrid>
                <a:gridCol w="2594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5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Study design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Type of comparison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Ecological studies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Comparing disease frequency between populations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Cross-sectional studies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Comparing disease frequency between persons with and without characteristic of interest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65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Cohort studies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Comparing disease incidence between exposed and unexposed persons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Case-control studies</a:t>
                      </a:r>
                      <a:endParaRPr kumimoji="0" lang="en-GB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Comparing frequency of (past) exposure between cases and healthy controls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2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Interventional studies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Comparing incidence of events in persons exposed to the intervention of interest and in control group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5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Mendelian</a:t>
                      </a: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randomisation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Comparing frequency of events in persons with and without genotype associated with exposure</a:t>
                      </a:r>
                      <a:endParaRPr kumimoji="0" lang="en-GB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677" name="Rectangle 26"/>
          <p:cNvSpPr>
            <a:spLocks noChangeArrowheads="1"/>
          </p:cNvSpPr>
          <p:nvPr/>
        </p:nvSpPr>
        <p:spPr bwMode="auto">
          <a:xfrm>
            <a:off x="1524001" y="21489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/>
          </a:p>
        </p:txBody>
      </p:sp>
      <p:sp>
        <p:nvSpPr>
          <p:cNvPr id="27678" name="Rectangle 27"/>
          <p:cNvSpPr>
            <a:spLocks noChangeArrowheads="1"/>
          </p:cNvSpPr>
          <p:nvPr/>
        </p:nvSpPr>
        <p:spPr bwMode="auto">
          <a:xfrm>
            <a:off x="1524001" y="43397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/>
          </a:p>
        </p:txBody>
      </p:sp>
    </p:spTree>
    <p:extLst>
      <p:ext uri="{BB962C8B-B14F-4D97-AF65-F5344CB8AC3E}">
        <p14:creationId xmlns:p14="http://schemas.microsoft.com/office/powerpoint/2010/main" val="3620851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92338" y="636588"/>
            <a:ext cx="7848600" cy="9144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cs-CZ" sz="3200">
                <a:solidFill>
                  <a:srgbClr val="000000"/>
                </a:solidFill>
              </a:rPr>
              <a:t>hierarchy of major study designs</a:t>
            </a:r>
            <a:endParaRPr lang="en-US" altLang="cs-CZ" sz="3600">
              <a:solidFill>
                <a:srgbClr val="004359"/>
              </a:solidFill>
            </a:endParaRP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4724400" y="1919288"/>
            <a:ext cx="3200400" cy="21336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8467"/>
              </a:gs>
              <a:gs pos="100000">
                <a:srgbClr val="FFD5A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778250" y="2178051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cs-CZ" b="1">
                <a:solidFill>
                  <a:srgbClr val="000000"/>
                </a:solidFill>
              </a:rPr>
              <a:t>systematic</a:t>
            </a:r>
            <a:r>
              <a:rPr lang="en-US" altLang="cs-CZ" b="1">
                <a:solidFill>
                  <a:srgbClr val="004359"/>
                </a:solidFill>
              </a:rPr>
              <a:t> </a:t>
            </a:r>
            <a:r>
              <a:rPr lang="en-US" altLang="cs-CZ" b="1">
                <a:solidFill>
                  <a:srgbClr val="000000"/>
                </a:solidFill>
              </a:rPr>
              <a:t>review of RCTs</a:t>
            </a:r>
            <a:endParaRPr lang="en-US" alt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733800" y="3136901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cs-CZ" b="1">
                <a:solidFill>
                  <a:srgbClr val="000000"/>
                </a:solidFill>
              </a:rPr>
              <a:t>RCT</a:t>
            </a:r>
            <a:endParaRPr lang="en-US" alt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 rot="10800000">
            <a:off x="3048000" y="4052888"/>
            <a:ext cx="6553200" cy="19812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69 w 21600"/>
              <a:gd name="T13" fmla="*/ 4569 h 21600"/>
              <a:gd name="T14" fmla="*/ 17031 w 21600"/>
              <a:gd name="T15" fmla="*/ 1703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538" y="21600"/>
                </a:lnTo>
                <a:lnTo>
                  <a:pt x="1606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6666FF"/>
              </a:gs>
              <a:gs pos="100000">
                <a:srgbClr val="D1D1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733800" y="4572001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cs-CZ" b="1">
                <a:solidFill>
                  <a:srgbClr val="000000"/>
                </a:solidFill>
              </a:rPr>
              <a:t>cohort</a:t>
            </a:r>
            <a:endParaRPr lang="en-US" alt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733800" y="5105401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cs-CZ" b="1">
                <a:solidFill>
                  <a:srgbClr val="000000"/>
                </a:solidFill>
              </a:rPr>
              <a:t>case control</a:t>
            </a:r>
            <a:endParaRPr lang="en-US" alt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172200" y="2971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cs-CZ" sz="2400">
                <a:solidFill>
                  <a:srgbClr val="FF6600"/>
                </a:solidFill>
              </a:rPr>
              <a:t>interventional</a:t>
            </a:r>
            <a:endParaRPr lang="en-US" alt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838950" y="4340225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cs-CZ" sz="2400">
                <a:solidFill>
                  <a:srgbClr val="6666FF"/>
                </a:solidFill>
              </a:rPr>
              <a:t>observational</a:t>
            </a:r>
            <a:endParaRPr lang="en-US" alt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2311400" y="2286000"/>
            <a:ext cx="457200" cy="4038600"/>
          </a:xfrm>
          <a:prstGeom prst="upArrow">
            <a:avLst>
              <a:gd name="adj1" fmla="val 50000"/>
              <a:gd name="adj2" fmla="val 220833"/>
            </a:avLst>
          </a:prstGeom>
          <a:gradFill rotWithShape="0">
            <a:gsLst>
              <a:gs pos="0">
                <a:srgbClr val="FF66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712913" y="59436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cs-CZ">
                <a:solidFill>
                  <a:srgbClr val="000000"/>
                </a:solidFill>
              </a:rPr>
              <a:t>validity</a:t>
            </a:r>
            <a:endParaRPr lang="en-US" alt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038600" y="57150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GB" altLang="cs-CZ" sz="2400">
                <a:solidFill>
                  <a:srgbClr val="000000"/>
                </a:solidFill>
                <a:latin typeface="Times New Roman" pitchFamily="18" charset="0"/>
              </a:rPr>
              <a:t>ecological</a:t>
            </a:r>
          </a:p>
        </p:txBody>
      </p:sp>
      <p:sp>
        <p:nvSpPr>
          <p:cNvPr id="28686" name="TextBox 1"/>
          <p:cNvSpPr txBox="1">
            <a:spLocks noChangeArrowheads="1"/>
          </p:cNvSpPr>
          <p:nvPr/>
        </p:nvSpPr>
        <p:spPr bwMode="auto">
          <a:xfrm>
            <a:off x="8177214" y="3557588"/>
            <a:ext cx="2428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cs-CZ" sz="1800">
                <a:solidFill>
                  <a:srgbClr val="00B050"/>
                </a:solidFill>
              </a:rPr>
              <a:t>Mendelian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cs-CZ" sz="1800">
                <a:solidFill>
                  <a:srgbClr val="00B050"/>
                </a:solidFill>
              </a:rPr>
              <a:t>randomisation studies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02CDDEE-62F5-4F1C-8408-BB9DDF154A15}"/>
              </a:ext>
            </a:extLst>
          </p:cNvPr>
          <p:cNvSpPr/>
          <p:nvPr/>
        </p:nvSpPr>
        <p:spPr>
          <a:xfrm>
            <a:off x="8036652" y="3429000"/>
            <a:ext cx="2510698" cy="104298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2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>
          <a:xfrm>
            <a:off x="671353" y="318710"/>
            <a:ext cx="3810000" cy="647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>
                <a:ea typeface="ＭＳ Ｐゴシック" charset="0"/>
                <a:cs typeface="+mj-cs"/>
              </a:rPr>
              <a:t>The RCT concept</a:t>
            </a: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7391401" y="836614"/>
            <a:ext cx="3097213" cy="935037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Everything </a:t>
            </a:r>
            <a:r>
              <a:rPr lang="en-GB" altLang="en-US" sz="1800" u="sng"/>
              <a:t>except the intervention</a:t>
            </a:r>
            <a:r>
              <a:rPr lang="en-GB" altLang="en-US" sz="1800"/>
              <a:t> is (hoped to be) the same in the two groups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4872039" y="1268414"/>
            <a:ext cx="2016125" cy="1081087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Defined study sample</a:t>
            </a:r>
            <a:endParaRPr lang="en-US" altLang="en-US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3575051" y="2997200"/>
            <a:ext cx="2016125" cy="1081088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Intervention group</a:t>
            </a:r>
            <a:endParaRPr lang="en-US" altLang="en-US" sz="1800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6167439" y="2997200"/>
            <a:ext cx="2016125" cy="1081088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Control group</a:t>
            </a:r>
            <a:endParaRPr lang="en-US" altLang="en-US" sz="1800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3575051" y="5013325"/>
            <a:ext cx="2016125" cy="1081088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Measure outcome</a:t>
            </a:r>
            <a:endParaRPr lang="en-US" altLang="en-US" sz="1800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6167439" y="5011739"/>
            <a:ext cx="2016125" cy="1081087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Measure outcome</a:t>
            </a:r>
            <a:endParaRPr lang="en-US" altLang="en-US" sz="1800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4583113" y="4076700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7175500" y="4076700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5016500" y="2349500"/>
            <a:ext cx="7191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5951539" y="2349500"/>
            <a:ext cx="64928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TextBox 4"/>
          <p:cNvSpPr txBox="1">
            <a:spLocks noChangeArrowheads="1"/>
          </p:cNvSpPr>
          <p:nvPr/>
        </p:nvSpPr>
        <p:spPr bwMode="auto">
          <a:xfrm>
            <a:off x="4295775" y="2492376"/>
            <a:ext cx="3409950" cy="36671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/>
              <a:t>Randomisation to two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ea typeface="ＭＳ Ｐゴシック" charset="0"/>
                <a:cs typeface="+mj-cs"/>
              </a:rPr>
              <a:t>Randomisation</a:t>
            </a:r>
            <a:endParaRPr lang="en-US" b="1" dirty="0">
              <a:ea typeface="ＭＳ Ｐゴシック" charset="0"/>
              <a:cs typeface="+mj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561" y="1771651"/>
            <a:ext cx="10981189" cy="4321175"/>
          </a:xfrm>
        </p:spPr>
        <p:txBody>
          <a:bodyPr/>
          <a:lstStyle/>
          <a:p>
            <a:pPr eaLnBrk="1" hangingPunct="1"/>
            <a:r>
              <a:rPr lang="en-GB" altLang="en-US" dirty="0"/>
              <a:t>… is allocation of the units of analysis to the different experimental groups or conditions according to chance, such that each unit has an </a:t>
            </a:r>
            <a:r>
              <a:rPr lang="en-GB" altLang="en-US" b="1" dirty="0"/>
              <a:t>equal probability of selection into each group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Most </a:t>
            </a:r>
            <a:r>
              <a:rPr lang="en-GB" altLang="en-US" dirty="0">
                <a:solidFill>
                  <a:schemeClr val="tx2"/>
                </a:solidFill>
              </a:rPr>
              <a:t>powerful</a:t>
            </a:r>
            <a:r>
              <a:rPr lang="en-GB" altLang="en-US" dirty="0"/>
              <a:t> way of ensuring characteristics </a:t>
            </a:r>
            <a:r>
              <a:rPr lang="en-GB" altLang="en-US" b="1" dirty="0"/>
              <a:t>not</a:t>
            </a:r>
            <a:r>
              <a:rPr lang="en-GB" altLang="en-US" dirty="0"/>
              <a:t> systematically allocated to a particular group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Can randomise in groups (clusters)</a:t>
            </a:r>
            <a:endParaRPr lang="en-GB" altLang="en-US" b="1" dirty="0"/>
          </a:p>
          <a:p>
            <a:pPr eaLnBrk="1" hangingPunct="1">
              <a:buFontTx/>
              <a:buNone/>
            </a:pPr>
            <a:endParaRPr lang="en-US" alt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/>
              <a:t>The aim of randomisation is to…</a:t>
            </a:r>
            <a:endParaRPr lang="en-US" alt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00214"/>
            <a:ext cx="10515600" cy="4897437"/>
          </a:xfrm>
        </p:spPr>
        <p:txBody>
          <a:bodyPr>
            <a:normAutofit/>
          </a:bodyPr>
          <a:lstStyle/>
          <a:p>
            <a:pPr marL="533400" indent="-533400">
              <a:buNone/>
              <a:defRPr/>
            </a:pPr>
            <a:r>
              <a:rPr lang="en-GB" sz="3200" dirty="0">
                <a:ea typeface="ＭＳ Ｐゴシック" charset="0"/>
                <a:cs typeface="+mn-cs"/>
              </a:rPr>
              <a:t>create groups that are comparable with respect to known or unknown confounding factors</a:t>
            </a:r>
          </a:p>
          <a:p>
            <a:pPr marL="533400" indent="-533400">
              <a:buNone/>
              <a:defRPr/>
            </a:pPr>
            <a:endParaRPr lang="en-GB" sz="3200" dirty="0">
              <a:ea typeface="ＭＳ Ｐゴシック" charset="0"/>
              <a:cs typeface="+mn-cs"/>
            </a:endParaRPr>
          </a:p>
          <a:p>
            <a:pPr marL="533400" indent="-533400">
              <a:buNone/>
              <a:defRPr/>
            </a:pPr>
            <a:r>
              <a:rPr lang="en-GB" sz="3200" dirty="0">
                <a:ea typeface="ＭＳ Ｐゴシック" charset="0"/>
                <a:cs typeface="+mn-cs"/>
              </a:rPr>
              <a:t>There are two steps in the process</a:t>
            </a:r>
          </a:p>
          <a:p>
            <a:pPr marL="533400" indent="-533400">
              <a:buFontTx/>
              <a:buAutoNum type="arabicPeriod"/>
              <a:defRPr/>
            </a:pPr>
            <a:r>
              <a:rPr lang="en-GB" sz="3200" dirty="0">
                <a:ea typeface="ＭＳ Ｐゴシック" charset="0"/>
                <a:cs typeface="+mn-cs"/>
              </a:rPr>
              <a:t>Generating an </a:t>
            </a:r>
            <a:r>
              <a:rPr lang="en-GB" sz="3200" b="1" dirty="0">
                <a:ea typeface="ＭＳ Ｐゴシック" charset="0"/>
                <a:cs typeface="+mn-cs"/>
              </a:rPr>
              <a:t>unpredictable</a:t>
            </a:r>
            <a:r>
              <a:rPr lang="en-GB" sz="3200" dirty="0">
                <a:ea typeface="ＭＳ Ｐゴシック" charset="0"/>
                <a:cs typeface="+mn-cs"/>
              </a:rPr>
              <a:t> allocation sequence e.g. tossing a coin, using a computer random number generator</a:t>
            </a:r>
          </a:p>
          <a:p>
            <a:pPr marL="533400" indent="-533400">
              <a:buFontTx/>
              <a:buAutoNum type="arabicPeriod"/>
              <a:defRPr/>
            </a:pPr>
            <a:r>
              <a:rPr lang="en-GB" sz="3200" dirty="0">
                <a:ea typeface="ＭＳ Ｐゴシック" charset="0"/>
                <a:cs typeface="+mn-cs"/>
              </a:rPr>
              <a:t>Concealing the allocation sequence from the investigators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41321" y="2453515"/>
            <a:ext cx="8489950" cy="1296988"/>
          </a:xfrm>
        </p:spPr>
        <p:txBody>
          <a:bodyPr/>
          <a:lstStyle/>
          <a:p>
            <a:pPr algn="ctr"/>
            <a:r>
              <a:rPr lang="en-GB" b="1" dirty="0"/>
              <a:t>Mendelian randomisation studies</a:t>
            </a:r>
          </a:p>
        </p:txBody>
      </p:sp>
    </p:spTree>
    <p:extLst>
      <p:ext uri="{BB962C8B-B14F-4D97-AF65-F5344CB8AC3E}">
        <p14:creationId xmlns:p14="http://schemas.microsoft.com/office/powerpoint/2010/main" val="400915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b="1" dirty="0"/>
              <a:t>Mendelian randomisation studies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>
          <a:xfrm>
            <a:off x="897622" y="1819276"/>
            <a:ext cx="10142290" cy="4673599"/>
          </a:xfrm>
        </p:spPr>
        <p:txBody>
          <a:bodyPr>
            <a:normAutofit/>
          </a:bodyPr>
          <a:lstStyle/>
          <a:p>
            <a:r>
              <a:rPr lang="en-GB" altLang="cs-CZ" sz="3200" dirty="0"/>
              <a:t>Observational design with (almost) RCT strengths</a:t>
            </a:r>
          </a:p>
          <a:p>
            <a:r>
              <a:rPr lang="en-GB" altLang="cs-CZ" sz="3200" dirty="0"/>
              <a:t>Based on Mendel’s second law: alleles of different genes assort independently of one another during gamete formation</a:t>
            </a:r>
          </a:p>
          <a:p>
            <a:r>
              <a:rPr lang="en-GB" altLang="cs-CZ" sz="3200" dirty="0"/>
              <a:t>Inheritance of one trait should be independent of inheritance of other traits</a:t>
            </a:r>
          </a:p>
          <a:p>
            <a:r>
              <a:rPr lang="en-GB" altLang="cs-CZ" sz="3200" dirty="0"/>
              <a:t>Genetic variant used as proxy for exposure is </a:t>
            </a:r>
            <a:r>
              <a:rPr lang="en-GB" altLang="cs-CZ" sz="3200" b="1" dirty="0"/>
              <a:t>unrelated </a:t>
            </a:r>
            <a:r>
              <a:rPr lang="en-GB" altLang="cs-CZ" sz="3200" dirty="0"/>
              <a:t>to conventional vascular risk factors and other disease marker</a:t>
            </a:r>
          </a:p>
        </p:txBody>
      </p:sp>
    </p:spTree>
    <p:extLst>
      <p:ext uri="{BB962C8B-B14F-4D97-AF65-F5344CB8AC3E}">
        <p14:creationId xmlns:p14="http://schemas.microsoft.com/office/powerpoint/2010/main" val="240651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F2ED9D-7FDD-4C8E-814D-EA2D6152B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075" y="2807"/>
            <a:ext cx="5638800" cy="6875613"/>
          </a:xfrm>
          <a:prstGeom prst="rect">
            <a:avLst/>
          </a:prstGeom>
          <a:effectLst>
            <a:outerShdw blurRad="50800" dist="50800" dir="5400000" algn="ctr" rotWithShape="0">
              <a:schemeClr val="accent2"/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5ED1FF3-9ADD-41DF-ADD4-685E9BB9DE64}"/>
              </a:ext>
            </a:extLst>
          </p:cNvPr>
          <p:cNvSpPr/>
          <p:nvPr/>
        </p:nvSpPr>
        <p:spPr>
          <a:xfrm>
            <a:off x="3762375" y="1714500"/>
            <a:ext cx="4686300" cy="85725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>
                <a:alpha val="8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14A6B0-39D9-4AB1-A68C-3651ECAED2AA}"/>
              </a:ext>
            </a:extLst>
          </p:cNvPr>
          <p:cNvSpPr txBox="1"/>
          <p:nvPr/>
        </p:nvSpPr>
        <p:spPr>
          <a:xfrm>
            <a:off x="9573208" y="5262465"/>
            <a:ext cx="23474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/>
              <a:t>Glynn RJ, </a:t>
            </a:r>
          </a:p>
          <a:p>
            <a:pPr algn="l"/>
            <a:r>
              <a:rPr lang="en-GB" sz="1800" b="1" i="0" u="none" strike="noStrike" baseline="0" dirty="0">
                <a:latin typeface="Minion-Semibold"/>
              </a:rPr>
              <a:t>Clinical Chemistry </a:t>
            </a:r>
            <a:r>
              <a:rPr lang="en-GB" sz="1800" b="0" i="0" u="none" strike="noStrike" baseline="0" dirty="0">
                <a:latin typeface="Minion-Regular"/>
              </a:rPr>
              <a:t>56:3</a:t>
            </a:r>
          </a:p>
          <a:p>
            <a:pPr algn="l"/>
            <a:r>
              <a:rPr lang="en-GB" sz="1800" b="0" i="0" u="none" strike="noStrike" baseline="0" dirty="0">
                <a:latin typeface="Minion-Regular"/>
              </a:rPr>
              <a:t>388–390 (2010)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94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 fontScale="90000"/>
          </a:bodyPr>
          <a:lstStyle/>
          <a:p>
            <a:r>
              <a:rPr lang="en-GB" altLang="cs-CZ" b="1" dirty="0"/>
              <a:t>MR studies of biological or behavioural risk factors</a:t>
            </a:r>
            <a:br>
              <a:rPr lang="en-GB" altLang="cs-CZ" dirty="0"/>
            </a:br>
            <a:endParaRPr lang="cs-CZ" alt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547" y="1240971"/>
            <a:ext cx="8845420" cy="544907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/>
              <a:t>Identify genetic marker (often a SNP)</a:t>
            </a:r>
          </a:p>
          <a:p>
            <a:pPr lvl="1">
              <a:defRPr/>
            </a:pPr>
            <a:r>
              <a:rPr lang="en-GB" dirty="0"/>
              <a:t>Associated with the risk factor</a:t>
            </a:r>
          </a:p>
          <a:p>
            <a:pPr lvl="1">
              <a:defRPr/>
            </a:pPr>
            <a:r>
              <a:rPr lang="en-GB" dirty="0"/>
              <a:t>Not associated with the disease via other pathways (i.e. not associated with other risk factors)</a:t>
            </a:r>
          </a:p>
          <a:p>
            <a:pPr>
              <a:defRPr/>
            </a:pPr>
            <a:r>
              <a:rPr lang="en-GB" dirty="0"/>
              <a:t>Estimate association between:</a:t>
            </a:r>
          </a:p>
          <a:p>
            <a:pPr lvl="1">
              <a:defRPr/>
            </a:pPr>
            <a:r>
              <a:rPr lang="en-GB" dirty="0"/>
              <a:t>Genetic markers and RF</a:t>
            </a:r>
          </a:p>
          <a:p>
            <a:pPr lvl="1">
              <a:defRPr/>
            </a:pPr>
            <a:r>
              <a:rPr lang="en-GB" dirty="0"/>
              <a:t>Observational RF and disease</a:t>
            </a:r>
          </a:p>
          <a:p>
            <a:pPr lvl="1">
              <a:defRPr/>
            </a:pPr>
            <a:r>
              <a:rPr lang="en-GB" dirty="0"/>
              <a:t>Genetic marker and diseases</a:t>
            </a:r>
          </a:p>
          <a:p>
            <a:pPr>
              <a:defRPr/>
            </a:pPr>
            <a:r>
              <a:rPr lang="en-GB" dirty="0"/>
              <a:t>Compare observational and MR associations</a:t>
            </a:r>
          </a:p>
          <a:p>
            <a:pPr>
              <a:defRPr/>
            </a:pPr>
            <a:r>
              <a:rPr lang="en-GB" dirty="0"/>
              <a:t>Observational associations can be biased, confounded, MR should be unbiased </a:t>
            </a:r>
          </a:p>
        </p:txBody>
      </p:sp>
      <p:pic>
        <p:nvPicPr>
          <p:cNvPr id="2050" name="Picture 2" descr="Single-nucleotide polymorphism - ISOGG Wiki">
            <a:extLst>
              <a:ext uri="{FF2B5EF4-FFF2-40B4-BE49-F238E27FC236}">
                <a16:creationId xmlns:a16="http://schemas.microsoft.com/office/drawing/2014/main" id="{01C50135-23AB-4BC0-9554-DF98C067935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241" y="1240971"/>
            <a:ext cx="2575249" cy="481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014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073791" y="403728"/>
            <a:ext cx="10343626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b="1" dirty="0">
                <a:solidFill>
                  <a:srgbClr val="000000"/>
                </a:solidFill>
                <a:ea typeface="msgothic"/>
                <a:cs typeface="msgothic"/>
              </a:rPr>
              <a:t>Estimates of association of each single nucleotide polymorphism with ln concentrations of C reactive protein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8" y="1795463"/>
            <a:ext cx="11101145" cy="436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3432" y="6454272"/>
            <a:ext cx="39179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1100" b="1" dirty="0">
                <a:solidFill>
                  <a:srgbClr val="000000"/>
                </a:solidFill>
                <a:ea typeface="msgothic"/>
                <a:cs typeface="msgothic"/>
              </a:rPr>
              <a:t>C Reactive Protein Coronary Heart Disease Genetics Collaboration (CCGC) BMJ 2011;342:bmj.d548</a:t>
            </a:r>
          </a:p>
        </p:txBody>
      </p:sp>
      <p:sp>
        <p:nvSpPr>
          <p:cNvPr id="2" name="Rectangle 1"/>
          <p:cNvSpPr/>
          <p:nvPr/>
        </p:nvSpPr>
        <p:spPr>
          <a:xfrm>
            <a:off x="6610525" y="1703388"/>
            <a:ext cx="5055138" cy="4454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01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1625</TotalTime>
  <Words>936</Words>
  <Application>Microsoft Office PowerPoint</Application>
  <PresentationFormat>Widescreen</PresentationFormat>
  <Paragraphs>82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Minion-Regular</vt:lpstr>
      <vt:lpstr>Minion-Semibold</vt:lpstr>
      <vt:lpstr>Times New Roman</vt:lpstr>
      <vt:lpstr>Office Theme</vt:lpstr>
      <vt:lpstr>Mendelian randomisation</vt:lpstr>
      <vt:lpstr>The RCT concept</vt:lpstr>
      <vt:lpstr>Randomisation</vt:lpstr>
      <vt:lpstr>The aim of randomisation is to…</vt:lpstr>
      <vt:lpstr>Mendelian randomisation studies</vt:lpstr>
      <vt:lpstr>Mendelian randomisation studies</vt:lpstr>
      <vt:lpstr>PowerPoint Presentation</vt:lpstr>
      <vt:lpstr>MR studies of biological or behavioural risk factors </vt:lpstr>
      <vt:lpstr>PowerPoint Presentation</vt:lpstr>
      <vt:lpstr>PowerPoint Presentation</vt:lpstr>
      <vt:lpstr>PowerPoint Presentation</vt:lpstr>
      <vt:lpstr>Assumptions / limitations</vt:lpstr>
      <vt:lpstr>Types of comparisons in different types of studies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Mendelian randomisation</dc:title>
  <dc:creator>Bobak, Martin</dc:creator>
  <cp:lastModifiedBy>Bobak, Martin</cp:lastModifiedBy>
  <cp:revision>1</cp:revision>
  <dcterms:created xsi:type="dcterms:W3CDTF">2021-10-20T14:47:03Z</dcterms:created>
  <dcterms:modified xsi:type="dcterms:W3CDTF">2021-10-23T14:57:39Z</dcterms:modified>
</cp:coreProperties>
</file>