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384" r:id="rId6"/>
    <p:sldId id="385" r:id="rId7"/>
    <p:sldId id="386" r:id="rId8"/>
    <p:sldId id="387" r:id="rId9"/>
    <p:sldId id="389" r:id="rId10"/>
    <p:sldId id="388" r:id="rId11"/>
    <p:sldId id="390" r:id="rId12"/>
    <p:sldId id="391"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7990" autoAdjust="0"/>
  </p:normalViewPr>
  <p:slideViewPr>
    <p:cSldViewPr snapToGrid="0">
      <p:cViewPr varScale="1">
        <p:scale>
          <a:sx n="96" d="100"/>
          <a:sy n="96" d="100"/>
        </p:scale>
        <p:origin x="1152" y="84"/>
      </p:cViewPr>
      <p:guideLst/>
    </p:cSldViewPr>
  </p:slideViewPr>
  <p:outlineViewPr>
    <p:cViewPr>
      <p:scale>
        <a:sx n="33" d="100"/>
        <a:sy n="33" d="100"/>
      </p:scale>
      <p:origin x="0" y="-5179"/>
    </p:cViewPr>
  </p:outlin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BFA12B-374F-4E78-A269-06B938911AB5}" type="datetimeFigureOut">
              <a:rPr lang="cs-CZ" smtClean="0"/>
              <a:t>08.12.2021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9B7241-428E-4C4B-8184-9514C83DBECB}" type="slidenum">
              <a:rPr lang="cs-CZ" smtClean="0"/>
              <a:t>‹#›</a:t>
            </a:fld>
            <a:endParaRPr lang="cs-CZ"/>
          </a:p>
        </p:txBody>
      </p:sp>
    </p:spTree>
    <p:extLst>
      <p:ext uri="{BB962C8B-B14F-4D97-AF65-F5344CB8AC3E}">
        <p14:creationId xmlns:p14="http://schemas.microsoft.com/office/powerpoint/2010/main" val="314447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Sources</a:t>
            </a:r>
            <a:r>
              <a:rPr lang="cs-CZ" dirty="0"/>
              <a:t>: </a:t>
            </a:r>
            <a:r>
              <a:rPr lang="en-US" sz="1200" b="0" i="0" dirty="0" err="1">
                <a:solidFill>
                  <a:srgbClr val="222222"/>
                </a:solidFill>
                <a:effectLst/>
                <a:latin typeface="Arial" panose="020B0604020202020204" pitchFamily="34" charset="0"/>
              </a:rPr>
              <a:t>Larner</a:t>
            </a:r>
            <a:r>
              <a:rPr lang="en-US" sz="1200" b="0" i="0" dirty="0">
                <a:solidFill>
                  <a:srgbClr val="222222"/>
                </a:solidFill>
                <a:effectLst/>
                <a:latin typeface="Arial" panose="020B0604020202020204" pitchFamily="34" charset="0"/>
              </a:rPr>
              <a:t>, A. J. (2014). Effect size (Cohen's d) of cognitive screening instruments examined in pragmatic diagnostic accuracy studies. </a:t>
            </a:r>
            <a:r>
              <a:rPr lang="en-US" sz="1200" b="0" i="1" dirty="0">
                <a:solidFill>
                  <a:srgbClr val="222222"/>
                </a:solidFill>
                <a:effectLst/>
                <a:latin typeface="Arial" panose="020B0604020202020204" pitchFamily="34" charset="0"/>
              </a:rPr>
              <a:t>Dementia and geriatric cognitive disorders extra</a:t>
            </a:r>
            <a:r>
              <a:rPr lang="en-US" sz="1200" b="0" i="0" dirty="0">
                <a:solidFill>
                  <a:srgbClr val="222222"/>
                </a:solidFill>
                <a:effectLst/>
                <a:latin typeface="Arial" panose="020B0604020202020204" pitchFamily="34" charset="0"/>
              </a:rPr>
              <a:t>, </a:t>
            </a:r>
            <a:r>
              <a:rPr lang="en-US" sz="1200" b="0" i="1" dirty="0">
                <a:solidFill>
                  <a:srgbClr val="222222"/>
                </a:solidFill>
                <a:effectLst/>
                <a:latin typeface="Arial" panose="020B0604020202020204" pitchFamily="34" charset="0"/>
              </a:rPr>
              <a:t>4</a:t>
            </a:r>
            <a:r>
              <a:rPr lang="en-US" sz="1200" b="0" i="0" dirty="0">
                <a:solidFill>
                  <a:srgbClr val="222222"/>
                </a:solidFill>
                <a:effectLst/>
                <a:latin typeface="Arial" panose="020B0604020202020204" pitchFamily="34" charset="0"/>
              </a:rPr>
              <a:t>(2), 236-241.</a:t>
            </a:r>
            <a:endParaRPr lang="en-US" sz="1200" dirty="0"/>
          </a:p>
          <a:p>
            <a:endParaRPr lang="en-US" dirty="0"/>
          </a:p>
        </p:txBody>
      </p:sp>
      <p:sp>
        <p:nvSpPr>
          <p:cNvPr id="4" name="Slide Number Placeholder 3"/>
          <p:cNvSpPr>
            <a:spLocks noGrp="1"/>
          </p:cNvSpPr>
          <p:nvPr>
            <p:ph type="sldNum" sz="quarter" idx="5"/>
          </p:nvPr>
        </p:nvSpPr>
        <p:spPr/>
        <p:txBody>
          <a:bodyPr/>
          <a:lstStyle/>
          <a:p>
            <a:fld id="{C39B7241-428E-4C4B-8184-9514C83DBECB}" type="slidenum">
              <a:rPr lang="cs-CZ" smtClean="0"/>
              <a:t>4</a:t>
            </a:fld>
            <a:endParaRPr lang="cs-CZ"/>
          </a:p>
        </p:txBody>
      </p:sp>
    </p:spTree>
    <p:extLst>
      <p:ext uri="{BB962C8B-B14F-4D97-AF65-F5344CB8AC3E}">
        <p14:creationId xmlns:p14="http://schemas.microsoft.com/office/powerpoint/2010/main" val="349912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Sources</a:t>
            </a:r>
            <a:r>
              <a:rPr lang="cs-CZ" dirty="0"/>
              <a:t>: </a:t>
            </a:r>
            <a:r>
              <a:rPr lang="en-US" dirty="0"/>
              <a:t>https://en.wikipedia.org/wiki/Relative_risk</a:t>
            </a:r>
          </a:p>
        </p:txBody>
      </p:sp>
      <p:sp>
        <p:nvSpPr>
          <p:cNvPr id="4" name="Slide Number Placeholder 3"/>
          <p:cNvSpPr>
            <a:spLocks noGrp="1"/>
          </p:cNvSpPr>
          <p:nvPr>
            <p:ph type="sldNum" sz="quarter" idx="5"/>
          </p:nvPr>
        </p:nvSpPr>
        <p:spPr/>
        <p:txBody>
          <a:bodyPr/>
          <a:lstStyle/>
          <a:p>
            <a:fld id="{C39B7241-428E-4C4B-8184-9514C83DBECB}" type="slidenum">
              <a:rPr lang="cs-CZ" smtClean="0"/>
              <a:t>5</a:t>
            </a:fld>
            <a:endParaRPr lang="cs-CZ"/>
          </a:p>
        </p:txBody>
      </p:sp>
    </p:spTree>
    <p:extLst>
      <p:ext uri="{BB962C8B-B14F-4D97-AF65-F5344CB8AC3E}">
        <p14:creationId xmlns:p14="http://schemas.microsoft.com/office/powerpoint/2010/main" val="3189453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Sources</a:t>
            </a:r>
            <a:r>
              <a:rPr lang="cs-CZ" dirty="0"/>
              <a:t>: </a:t>
            </a:r>
            <a:r>
              <a:rPr lang="en-US" b="0" i="0" dirty="0">
                <a:solidFill>
                  <a:srgbClr val="303030"/>
                </a:solidFill>
                <a:effectLst/>
                <a:latin typeface="arial" panose="020B0604020202020204" pitchFamily="34" charset="0"/>
              </a:rPr>
              <a:t>Ranganathan, P., Aggarwal, R., &amp; </a:t>
            </a:r>
            <a:r>
              <a:rPr lang="en-US" b="0" i="0" dirty="0" err="1">
                <a:solidFill>
                  <a:srgbClr val="303030"/>
                </a:solidFill>
                <a:effectLst/>
                <a:latin typeface="arial" panose="020B0604020202020204" pitchFamily="34" charset="0"/>
              </a:rPr>
              <a:t>Pramesh</a:t>
            </a:r>
            <a:r>
              <a:rPr lang="en-US" b="0" i="0" dirty="0">
                <a:solidFill>
                  <a:srgbClr val="303030"/>
                </a:solidFill>
                <a:effectLst/>
                <a:latin typeface="arial" panose="020B0604020202020204" pitchFamily="34" charset="0"/>
              </a:rPr>
              <a:t>, C. S. (2015). Common pitfalls in statistical analysis: Odds versus risk. </a:t>
            </a:r>
            <a:r>
              <a:rPr lang="en-US" b="0" i="1" dirty="0">
                <a:solidFill>
                  <a:srgbClr val="303030"/>
                </a:solidFill>
                <a:effectLst/>
                <a:latin typeface="arial" panose="020B0604020202020204" pitchFamily="34" charset="0"/>
              </a:rPr>
              <a:t>Perspectives in clinical research</a:t>
            </a:r>
            <a:r>
              <a:rPr lang="en-US" b="0" i="0" dirty="0">
                <a:solidFill>
                  <a:srgbClr val="303030"/>
                </a:solidFill>
                <a:effectLst/>
                <a:latin typeface="arial" panose="020B0604020202020204" pitchFamily="34" charset="0"/>
              </a:rPr>
              <a:t>, </a:t>
            </a:r>
            <a:r>
              <a:rPr lang="en-US" b="0" i="1" dirty="0">
                <a:solidFill>
                  <a:srgbClr val="303030"/>
                </a:solidFill>
                <a:effectLst/>
                <a:latin typeface="arial" panose="020B0604020202020204" pitchFamily="34" charset="0"/>
              </a:rPr>
              <a:t>6</a:t>
            </a:r>
            <a:r>
              <a:rPr lang="en-US" b="0" i="0" dirty="0">
                <a:solidFill>
                  <a:srgbClr val="303030"/>
                </a:solidFill>
                <a:effectLst/>
                <a:latin typeface="arial" panose="020B0604020202020204" pitchFamily="34" charset="0"/>
              </a:rPr>
              <a:t>(4), 222–224. https://doi.org/10.4103/2229-3485.167092</a:t>
            </a:r>
            <a:endParaRPr lang="en-US" dirty="0"/>
          </a:p>
        </p:txBody>
      </p:sp>
      <p:sp>
        <p:nvSpPr>
          <p:cNvPr id="4" name="Slide Number Placeholder 3"/>
          <p:cNvSpPr>
            <a:spLocks noGrp="1"/>
          </p:cNvSpPr>
          <p:nvPr>
            <p:ph type="sldNum" sz="quarter" idx="5"/>
          </p:nvPr>
        </p:nvSpPr>
        <p:spPr/>
        <p:txBody>
          <a:bodyPr/>
          <a:lstStyle/>
          <a:p>
            <a:fld id="{C39B7241-428E-4C4B-8184-9514C83DBECB}" type="slidenum">
              <a:rPr lang="cs-CZ" smtClean="0"/>
              <a:t>6</a:t>
            </a:fld>
            <a:endParaRPr lang="cs-CZ"/>
          </a:p>
        </p:txBody>
      </p:sp>
    </p:spTree>
    <p:extLst>
      <p:ext uri="{BB962C8B-B14F-4D97-AF65-F5344CB8AC3E}">
        <p14:creationId xmlns:p14="http://schemas.microsoft.com/office/powerpoint/2010/main" val="3016469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Sources</a:t>
            </a:r>
            <a:r>
              <a:rPr lang="cs-CZ" dirty="0"/>
              <a:t>: https://en.wikipedia.org/wiki/Attributable_fraction_for_the_population</a:t>
            </a:r>
            <a:endParaRPr lang="en-US" dirty="0"/>
          </a:p>
        </p:txBody>
      </p:sp>
      <p:sp>
        <p:nvSpPr>
          <p:cNvPr id="4" name="Slide Number Placeholder 3"/>
          <p:cNvSpPr>
            <a:spLocks noGrp="1"/>
          </p:cNvSpPr>
          <p:nvPr>
            <p:ph type="sldNum" sz="quarter" idx="5"/>
          </p:nvPr>
        </p:nvSpPr>
        <p:spPr/>
        <p:txBody>
          <a:bodyPr/>
          <a:lstStyle/>
          <a:p>
            <a:fld id="{C39B7241-428E-4C4B-8184-9514C83DBECB}" type="slidenum">
              <a:rPr lang="cs-CZ" smtClean="0"/>
              <a:t>7</a:t>
            </a:fld>
            <a:endParaRPr lang="cs-CZ"/>
          </a:p>
        </p:txBody>
      </p:sp>
    </p:spTree>
    <p:extLst>
      <p:ext uri="{BB962C8B-B14F-4D97-AF65-F5344CB8AC3E}">
        <p14:creationId xmlns:p14="http://schemas.microsoft.com/office/powerpoint/2010/main" val="4060748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B3733F-29B5-44CA-9B42-76FFAE49FB43}"/>
              </a:ext>
            </a:extLst>
          </p:cNvPr>
          <p:cNvSpPr>
            <a:spLocks noGrp="1"/>
          </p:cNvSpPr>
          <p:nvPr>
            <p:ph type="ctrTitle"/>
          </p:nvPr>
        </p:nvSpPr>
        <p:spPr>
          <a:xfrm>
            <a:off x="1524000" y="1122363"/>
            <a:ext cx="9144000" cy="2387600"/>
          </a:xfrm>
        </p:spPr>
        <p:txBody>
          <a:bodyPr anchor="b"/>
          <a:lstStyle>
            <a:lvl1pPr algn="ctr">
              <a:defRPr sz="6000">
                <a:latin typeface="Arial" panose="020B0604020202020204" pitchFamily="34" charset="0"/>
                <a:cs typeface="Arial" panose="020B0604020202020204" pitchFamily="34" charset="0"/>
              </a:defRPr>
            </a:lvl1pPr>
          </a:lstStyle>
          <a:p>
            <a:r>
              <a:rPr lang="cs-CZ" dirty="0"/>
              <a:t>Kliknutím lze upravit styl.</a:t>
            </a:r>
          </a:p>
        </p:txBody>
      </p:sp>
      <p:sp>
        <p:nvSpPr>
          <p:cNvPr id="3" name="Podnadpis 2">
            <a:extLst>
              <a:ext uri="{FF2B5EF4-FFF2-40B4-BE49-F238E27FC236}">
                <a16:creationId xmlns:a16="http://schemas.microsoft.com/office/drawing/2014/main" id="{115DC963-5B76-4015-BB03-CAB3CB4C82B8}"/>
              </a:ext>
            </a:extLst>
          </p:cNvPr>
          <p:cNvSpPr>
            <a:spLocks noGrp="1"/>
          </p:cNvSpPr>
          <p:nvPr>
            <p:ph type="subTitle" idx="1"/>
          </p:nvPr>
        </p:nvSpPr>
        <p:spPr>
          <a:xfrm>
            <a:off x="1524000" y="3602038"/>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
        <p:nvSpPr>
          <p:cNvPr id="4" name="Zástupný symbol pro datum 3">
            <a:extLst>
              <a:ext uri="{FF2B5EF4-FFF2-40B4-BE49-F238E27FC236}">
                <a16:creationId xmlns:a16="http://schemas.microsoft.com/office/drawing/2014/main" id="{AFA358FB-2270-45DD-A14F-5625BBE42CD5}"/>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C3BCBFAB-509A-4EAD-A632-61BBFC5CE2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1F1E00-67AA-47D8-8AB5-7709E955207E}"/>
              </a:ext>
            </a:extLst>
          </p:cNvPr>
          <p:cNvSpPr>
            <a:spLocks noGrp="1"/>
          </p:cNvSpPr>
          <p:nvPr>
            <p:ph type="sldNum" sz="quarter" idx="12"/>
          </p:nvPr>
        </p:nvSpPr>
        <p:spPr/>
        <p:txBody>
          <a:bodyPr/>
          <a:lstStyle/>
          <a:p>
            <a:fld id="{CAA5ED29-531C-4F7C-9468-FB9A58E851EB}" type="slidenum">
              <a:rPr lang="cs-CZ" smtClean="0"/>
              <a:t>‹#›</a:t>
            </a:fld>
            <a:endParaRPr lang="cs-CZ"/>
          </a:p>
        </p:txBody>
      </p:sp>
      <p:sp>
        <p:nvSpPr>
          <p:cNvPr id="7" name="Obdélník 6">
            <a:extLst>
              <a:ext uri="{FF2B5EF4-FFF2-40B4-BE49-F238E27FC236}">
                <a16:creationId xmlns:a16="http://schemas.microsoft.com/office/drawing/2014/main" id="{7B6FF975-5673-4E55-A652-265EA76EC67A}"/>
              </a:ext>
            </a:extLst>
          </p:cNvPr>
          <p:cNvSpPr/>
          <p:nvPr userDrawn="1"/>
        </p:nvSpPr>
        <p:spPr>
          <a:xfrm>
            <a:off x="0" y="0"/>
            <a:ext cx="381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102627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6292F5-C7E8-40F0-8594-B939D45190A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2AD6D42-D5F4-4C98-9D19-62A73E6297B5}"/>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95FAD5-A573-4700-9453-D921970F30C1}"/>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28FBFBDF-848D-4452-9B51-7AEB0707266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26F7786-F1F7-4F14-98EC-10D29DE036DB}"/>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231425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D853348-A82E-4FF3-8E00-E930AC3E45E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72EA6C3-A5A3-41AE-8B36-E874737AEFD0}"/>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4C0262E-3B4E-4A3D-A52A-32FDED564BFF}"/>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48A969CD-928D-4CEE-B8F7-01DC9854E1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6A94949-6DBE-4635-88E6-60A9A90919AD}"/>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3141825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A126D9-8DF7-4E03-B541-B89BA7916102}"/>
              </a:ext>
            </a:extLst>
          </p:cNvPr>
          <p:cNvSpPr>
            <a:spLocks noGrp="1"/>
          </p:cNvSpPr>
          <p:nvPr>
            <p:ph type="title"/>
          </p:nvPr>
        </p:nvSpPr>
        <p:spPr>
          <a:ln>
            <a:noFill/>
          </a:ln>
        </p:spPr>
        <p:txBody>
          <a:bodyPr/>
          <a:lstStyle>
            <a:lvl1pPr>
              <a:defRPr>
                <a:latin typeface="Arial" panose="020B0604020202020204" pitchFamily="34" charset="0"/>
                <a:cs typeface="Arial" panose="020B0604020202020204" pitchFamily="34" charset="0"/>
              </a:defRPr>
            </a:lvl1pPr>
          </a:lstStyle>
          <a:p>
            <a:r>
              <a:rPr lang="cs-CZ" dirty="0"/>
              <a:t>Kliknutím lze upravit styl.</a:t>
            </a:r>
          </a:p>
        </p:txBody>
      </p:sp>
      <p:sp>
        <p:nvSpPr>
          <p:cNvPr id="3" name="Zástupný obsah 2">
            <a:extLst>
              <a:ext uri="{FF2B5EF4-FFF2-40B4-BE49-F238E27FC236}">
                <a16:creationId xmlns:a16="http://schemas.microsoft.com/office/drawing/2014/main" id="{81C73028-6123-4835-BC2A-36EECC71E0C3}"/>
              </a:ext>
            </a:extLst>
          </p:cNvPr>
          <p:cNvSpPr>
            <a:spLocks noGrp="1"/>
          </p:cNvSpPr>
          <p:nvPr>
            <p:ph idx="1"/>
          </p:nvPr>
        </p:nvSpPr>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2CA7A814-018C-4801-A259-9220399D0571}"/>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D0F93631-31E8-43FB-8110-DB04293E1E16}"/>
              </a:ext>
            </a:extLst>
          </p:cNvPr>
          <p:cNvSpPr>
            <a:spLocks noGrp="1"/>
          </p:cNvSpPr>
          <p:nvPr>
            <p:ph type="ftr" sz="quarter" idx="11"/>
          </p:nvPr>
        </p:nvSpPr>
        <p:spPr/>
        <p:txBody>
          <a:bodyPr/>
          <a:lstStyle/>
          <a:p>
            <a:r>
              <a:rPr lang="en-US" dirty="0"/>
              <a:t>E0420</a:t>
            </a:r>
            <a:endParaRPr lang="cs-CZ" dirty="0"/>
          </a:p>
        </p:txBody>
      </p:sp>
      <p:sp>
        <p:nvSpPr>
          <p:cNvPr id="6" name="Zástupný symbol pro číslo snímku 5">
            <a:extLst>
              <a:ext uri="{FF2B5EF4-FFF2-40B4-BE49-F238E27FC236}">
                <a16:creationId xmlns:a16="http://schemas.microsoft.com/office/drawing/2014/main" id="{39A29A92-AAF9-4F0B-A1FD-57EF3C4B3EFC}"/>
              </a:ext>
            </a:extLst>
          </p:cNvPr>
          <p:cNvSpPr>
            <a:spLocks noGrp="1"/>
          </p:cNvSpPr>
          <p:nvPr>
            <p:ph type="sldNum" sz="quarter" idx="12"/>
          </p:nvPr>
        </p:nvSpPr>
        <p:spPr/>
        <p:txBody>
          <a:bodyPr/>
          <a:lstStyle/>
          <a:p>
            <a:fld id="{CAA5ED29-531C-4F7C-9468-FB9A58E851EB}" type="slidenum">
              <a:rPr lang="cs-CZ" smtClean="0"/>
              <a:pPr/>
              <a:t>‹#›</a:t>
            </a:fld>
            <a:endParaRPr lang="cs-CZ" dirty="0"/>
          </a:p>
        </p:txBody>
      </p:sp>
      <p:sp>
        <p:nvSpPr>
          <p:cNvPr id="7" name="Obdélník 6">
            <a:extLst>
              <a:ext uri="{FF2B5EF4-FFF2-40B4-BE49-F238E27FC236}">
                <a16:creationId xmlns:a16="http://schemas.microsoft.com/office/drawing/2014/main" id="{41A5A9C4-2343-421A-AB13-6B369736198F}"/>
              </a:ext>
            </a:extLst>
          </p:cNvPr>
          <p:cNvSpPr/>
          <p:nvPr userDrawn="1"/>
        </p:nvSpPr>
        <p:spPr>
          <a:xfrm>
            <a:off x="0" y="0"/>
            <a:ext cx="381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1986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361BE4-CD80-40FE-B51F-5D6E06F5449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544C10E-458D-44E4-BB8C-3409C08ABC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8791650E-8588-48F8-8A79-39A66EA4BDEE}"/>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E2CC2C0A-B667-4E7D-A2B2-4D2A1C278A2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52B822-D822-40F1-BE8E-6B9384FA9FCF}"/>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15322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30AC58-E743-47B4-A7DA-B6C00350D12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406BA4F-3734-4151-8354-7DE633196FC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BBE9A48E-57BA-48B4-9FC1-94EB6A6415B3}"/>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BCA1B8A3-3629-4065-AE84-6ACF43407948}"/>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6" name="Zástupný symbol pro zápatí 5">
            <a:extLst>
              <a:ext uri="{FF2B5EF4-FFF2-40B4-BE49-F238E27FC236}">
                <a16:creationId xmlns:a16="http://schemas.microsoft.com/office/drawing/2014/main" id="{881D4DC7-D5E4-48AB-BA4E-B445043ABAE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CF8D40E-A921-4AE0-A78B-7D4C1509140E}"/>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4169959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1223F-3209-43FA-A6EA-3F7DBDEA5C6D}"/>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84F6BD1-5B82-4D79-B416-86B0D9C6CE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4F93AB6-E895-456A-AECC-730343CB63D0}"/>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4A719C2-A586-4C07-8E44-2F164BC217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BAC3866-1CEC-4574-9BC8-A6C5A8693D2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511D5255-34D5-406C-A0DD-982C422DC843}"/>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8" name="Zástupný symbol pro zápatí 7">
            <a:extLst>
              <a:ext uri="{FF2B5EF4-FFF2-40B4-BE49-F238E27FC236}">
                <a16:creationId xmlns:a16="http://schemas.microsoft.com/office/drawing/2014/main" id="{F23127C1-8C36-475B-B883-F6D275C69C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0E347EE2-000B-4045-BD69-B92D87A992AF}"/>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413516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D1E21C-2802-4CBF-962F-11403CC7DBD9}"/>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cs-CZ" dirty="0"/>
              <a:t>Kliknutím lze upravit styl.</a:t>
            </a:r>
          </a:p>
        </p:txBody>
      </p:sp>
      <p:sp>
        <p:nvSpPr>
          <p:cNvPr id="3" name="Zástupný symbol pro datum 2">
            <a:extLst>
              <a:ext uri="{FF2B5EF4-FFF2-40B4-BE49-F238E27FC236}">
                <a16:creationId xmlns:a16="http://schemas.microsoft.com/office/drawing/2014/main" id="{735BF072-9385-4606-BB1C-FDE393D81BE6}"/>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4" name="Zástupný symbol pro zápatí 3">
            <a:extLst>
              <a:ext uri="{FF2B5EF4-FFF2-40B4-BE49-F238E27FC236}">
                <a16:creationId xmlns:a16="http://schemas.microsoft.com/office/drawing/2014/main" id="{2EBBCD27-A2BD-4568-BA19-DBCEBA0044E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9687A07-2BCC-4C95-AA9E-2D3F0DCFA6A5}"/>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262776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2AB1719-0940-4713-8D37-CF95CBEF0F68}"/>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3" name="Zástupný symbol pro zápatí 2">
            <a:extLst>
              <a:ext uri="{FF2B5EF4-FFF2-40B4-BE49-F238E27FC236}">
                <a16:creationId xmlns:a16="http://schemas.microsoft.com/office/drawing/2014/main" id="{9F0B1BA4-72FA-4366-ABBB-0DB74C9B33EE}"/>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46A7DD5-5452-44E4-A1ED-0BDEDBD97AAB}"/>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3047352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38B052-1F8C-4FEA-B86A-2550EE77217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8E47E2C-1AA9-4294-A5CD-23375B9B77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68C2F013-7AE4-4F14-825D-ADE4FB8A76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59A9D40E-0E74-47F2-B051-6DB3371B9A56}"/>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6" name="Zástupný symbol pro zápatí 5">
            <a:extLst>
              <a:ext uri="{FF2B5EF4-FFF2-40B4-BE49-F238E27FC236}">
                <a16:creationId xmlns:a16="http://schemas.microsoft.com/office/drawing/2014/main" id="{75DA0D2F-C514-49DD-ACCA-750D69FAC25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72B770A-0BC7-47D9-BFAE-7240D33626EB}"/>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3304220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C47063-A92D-40F2-B422-FE769035CDC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F705FD2-E14F-468B-AF08-D148C14964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FFFCE416-3307-4405-B711-68A5C6E56C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9D04F02-B386-47A0-86F6-F1DF00FD237F}"/>
              </a:ext>
            </a:extLst>
          </p:cNvPr>
          <p:cNvSpPr>
            <a:spLocks noGrp="1"/>
          </p:cNvSpPr>
          <p:nvPr>
            <p:ph type="dt" sz="half" idx="10"/>
          </p:nvPr>
        </p:nvSpPr>
        <p:spPr/>
        <p:txBody>
          <a:bodyPr/>
          <a:lstStyle/>
          <a:p>
            <a:fld id="{7899545C-FAE2-4D9D-957A-40CC80CE2EC6}" type="datetimeFigureOut">
              <a:rPr lang="cs-CZ" smtClean="0"/>
              <a:t>08.12.2021</a:t>
            </a:fld>
            <a:endParaRPr lang="cs-CZ"/>
          </a:p>
        </p:txBody>
      </p:sp>
      <p:sp>
        <p:nvSpPr>
          <p:cNvPr id="6" name="Zástupný symbol pro zápatí 5">
            <a:extLst>
              <a:ext uri="{FF2B5EF4-FFF2-40B4-BE49-F238E27FC236}">
                <a16:creationId xmlns:a16="http://schemas.microsoft.com/office/drawing/2014/main" id="{0335D2ED-DE7B-4978-B983-6CE78E46CE4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9F3B143-1772-4495-B568-5BCD7FA6F7A1}"/>
              </a:ext>
            </a:extLst>
          </p:cNvPr>
          <p:cNvSpPr>
            <a:spLocks noGrp="1"/>
          </p:cNvSpPr>
          <p:nvPr>
            <p:ph type="sldNum" sz="quarter" idx="12"/>
          </p:nvPr>
        </p:nvSpPr>
        <p:spPr/>
        <p:txBody>
          <a:bodyPr/>
          <a:lstStyle/>
          <a:p>
            <a:fld id="{CAA5ED29-531C-4F7C-9468-FB9A58E851EB}" type="slidenum">
              <a:rPr lang="cs-CZ" smtClean="0"/>
              <a:t>‹#›</a:t>
            </a:fld>
            <a:endParaRPr lang="cs-CZ"/>
          </a:p>
        </p:txBody>
      </p:sp>
    </p:spTree>
    <p:extLst>
      <p:ext uri="{BB962C8B-B14F-4D97-AF65-F5344CB8AC3E}">
        <p14:creationId xmlns:p14="http://schemas.microsoft.com/office/powerpoint/2010/main" val="96916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AE2D9D4-AD29-439A-A111-9790EF8F91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0BA2344-7644-4EB6-AB48-4424FEA76F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031891B-ADE1-4405-8520-48687C0363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99545C-FAE2-4D9D-957A-40CC80CE2EC6}" type="datetimeFigureOut">
              <a:rPr lang="cs-CZ" smtClean="0"/>
              <a:t>08.12.2021</a:t>
            </a:fld>
            <a:endParaRPr lang="cs-CZ"/>
          </a:p>
        </p:txBody>
      </p:sp>
      <p:sp>
        <p:nvSpPr>
          <p:cNvPr id="5" name="Zástupný symbol pro zápatí 4">
            <a:extLst>
              <a:ext uri="{FF2B5EF4-FFF2-40B4-BE49-F238E27FC236}">
                <a16:creationId xmlns:a16="http://schemas.microsoft.com/office/drawing/2014/main" id="{D08138A5-EAB8-49C4-9D57-B5B639688A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40B3514-08A7-4377-B3F6-C035723C02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5ED29-531C-4F7C-9468-FB9A58E851EB}" type="slidenum">
              <a:rPr lang="cs-CZ" smtClean="0"/>
              <a:t>‹#›</a:t>
            </a:fld>
            <a:endParaRPr lang="cs-CZ"/>
          </a:p>
        </p:txBody>
      </p:sp>
    </p:spTree>
    <p:extLst>
      <p:ext uri="{BB962C8B-B14F-4D97-AF65-F5344CB8AC3E}">
        <p14:creationId xmlns:p14="http://schemas.microsoft.com/office/powerpoint/2010/main" val="220013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psychologist.com/cohend/"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ucnmuni.sharepoint.com/:w:/t/ERAGroup-internal/ESaph_FXvC1IvKZLlSPsjyEBnzdRc10xt8yV-RHBNzQK7g?e=5IMY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66D624-6A6A-42E0-A60D-D3D15CC767ED}"/>
              </a:ext>
            </a:extLst>
          </p:cNvPr>
          <p:cNvSpPr>
            <a:spLocks noGrp="1"/>
          </p:cNvSpPr>
          <p:nvPr>
            <p:ph type="ctrTitle"/>
          </p:nvPr>
        </p:nvSpPr>
        <p:spPr/>
        <p:txBody>
          <a:bodyPr>
            <a:normAutofit/>
          </a:bodyPr>
          <a:lstStyle/>
          <a:p>
            <a:r>
              <a:rPr lang="en-US" dirty="0"/>
              <a:t>Effect Sizes</a:t>
            </a:r>
            <a:r>
              <a:rPr lang="cs-CZ" dirty="0"/>
              <a:t/>
            </a:r>
            <a:br>
              <a:rPr lang="cs-CZ" dirty="0"/>
            </a:br>
            <a:endParaRPr lang="cs-CZ" dirty="0"/>
          </a:p>
        </p:txBody>
      </p:sp>
      <p:sp>
        <p:nvSpPr>
          <p:cNvPr id="3" name="Podnadpis 2">
            <a:extLst>
              <a:ext uri="{FF2B5EF4-FFF2-40B4-BE49-F238E27FC236}">
                <a16:creationId xmlns:a16="http://schemas.microsoft.com/office/drawing/2014/main" id="{6B59D2D2-68B7-41E2-9EF4-CC1F1A3A4C11}"/>
              </a:ext>
            </a:extLst>
          </p:cNvPr>
          <p:cNvSpPr>
            <a:spLocks noGrp="1"/>
          </p:cNvSpPr>
          <p:nvPr>
            <p:ph type="subTitle" idx="1"/>
          </p:nvPr>
        </p:nvSpPr>
        <p:spPr/>
        <p:txBody>
          <a:bodyPr>
            <a:normAutofit/>
          </a:bodyPr>
          <a:lstStyle/>
          <a:p>
            <a:r>
              <a:rPr lang="en-US" sz="3200" dirty="0"/>
              <a:t>E0420</a:t>
            </a:r>
          </a:p>
          <a:p>
            <a:r>
              <a:rPr lang="en-US" sz="3200" dirty="0"/>
              <a:t>Week 1</a:t>
            </a:r>
            <a:r>
              <a:rPr lang="cs-CZ" sz="3200" dirty="0"/>
              <a:t>3</a:t>
            </a:r>
          </a:p>
        </p:txBody>
      </p:sp>
      <p:pic>
        <p:nvPicPr>
          <p:cNvPr id="24578" name="Picture 2" descr="Cohen&amp;#39;s d: How to interpret it? | Scientifically Sound">
            <a:extLst>
              <a:ext uri="{FF2B5EF4-FFF2-40B4-BE49-F238E27FC236}">
                <a16:creationId xmlns:a16="http://schemas.microsoft.com/office/drawing/2014/main" id="{0FDE1FC9-745E-406C-B2C3-69A0AB63E1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0714" y="2040113"/>
            <a:ext cx="2843492" cy="3557454"/>
          </a:xfrm>
          <a:prstGeom prst="rect">
            <a:avLst/>
          </a:prstGeom>
          <a:noFill/>
          <a:extLst>
            <a:ext uri="{909E8E84-426E-40DD-AFC4-6F175D3DCCD1}">
              <a14:hiddenFill xmlns:a14="http://schemas.microsoft.com/office/drawing/2010/main">
                <a:solidFill>
                  <a:srgbClr val="FFFFFF"/>
                </a:solidFill>
              </a14:hiddenFill>
            </a:ext>
          </a:extLst>
        </p:spPr>
      </p:pic>
      <p:pic>
        <p:nvPicPr>
          <p:cNvPr id="24580" name="Picture 4" descr="Illustration of the population, with a part exposed to a risk factor. (AFp = 1/9).">
            <a:extLst>
              <a:ext uri="{FF2B5EF4-FFF2-40B4-BE49-F238E27FC236}">
                <a16:creationId xmlns:a16="http://schemas.microsoft.com/office/drawing/2014/main" id="{40FFE9C7-054D-4A73-8018-041A9C236A9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887802" y="3703784"/>
            <a:ext cx="2703158" cy="24242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925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 we report effect sizes?</a:t>
            </a:r>
          </a:p>
        </p:txBody>
      </p:sp>
      <p:sp>
        <p:nvSpPr>
          <p:cNvPr id="3" name="Content Placeholder 2"/>
          <p:cNvSpPr>
            <a:spLocks noGrp="1"/>
          </p:cNvSpPr>
          <p:nvPr>
            <p:ph idx="1"/>
          </p:nvPr>
        </p:nvSpPr>
        <p:spPr/>
        <p:txBody>
          <a:bodyPr>
            <a:normAutofit fontScale="92500" lnSpcReduction="10000"/>
          </a:bodyPr>
          <a:lstStyle/>
          <a:p>
            <a:r>
              <a:rPr lang="en-US" dirty="0"/>
              <a:t>Statistical significance ≠ practical significance</a:t>
            </a:r>
          </a:p>
          <a:p>
            <a:r>
              <a:rPr lang="en-US" dirty="0"/>
              <a:t>We need to know how large the obtained effect is</a:t>
            </a:r>
          </a:p>
          <a:p>
            <a:r>
              <a:rPr lang="en-US" dirty="0"/>
              <a:t>Effect size = objective (and standardized) measure of the magnitude of the observed effect</a:t>
            </a:r>
          </a:p>
          <a:p>
            <a:r>
              <a:rPr lang="en-US" dirty="0"/>
              <a:t>Standardized = comparable across studies </a:t>
            </a:r>
          </a:p>
          <a:p>
            <a:pPr lvl="1"/>
            <a:r>
              <a:rPr lang="en-US" dirty="0" smtClean="0"/>
              <a:t>Meta-analyses</a:t>
            </a:r>
            <a:endParaRPr lang="en-US" dirty="0"/>
          </a:p>
          <a:p>
            <a:r>
              <a:rPr lang="en-US" b="1" dirty="0"/>
              <a:t>Population impact measures </a:t>
            </a:r>
            <a:endParaRPr lang="cs-CZ" b="1" dirty="0"/>
          </a:p>
          <a:p>
            <a:pPr lvl="1"/>
            <a:r>
              <a:rPr lang="en-US" dirty="0"/>
              <a:t>Measures used to describe the impact of health risks and benefits in a population (to inform health policy)</a:t>
            </a:r>
          </a:p>
          <a:p>
            <a:pPr lvl="2"/>
            <a:r>
              <a:rPr lang="en-US" dirty="0"/>
              <a:t>Odds Ratio (OR), Relative Risk (RR)</a:t>
            </a:r>
          </a:p>
          <a:p>
            <a:pPr lvl="2"/>
            <a:r>
              <a:rPr lang="en-US" dirty="0"/>
              <a:t>Number needed to treat (NNT), Population attributable fraction (PAF)</a:t>
            </a:r>
          </a:p>
        </p:txBody>
      </p:sp>
    </p:spTree>
    <p:extLst>
      <p:ext uri="{BB962C8B-B14F-4D97-AF65-F5344CB8AC3E}">
        <p14:creationId xmlns:p14="http://schemas.microsoft.com/office/powerpoint/2010/main" val="41517552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B062C-1E2A-408F-9CB7-41019EEE7ECA}"/>
              </a:ext>
            </a:extLst>
          </p:cNvPr>
          <p:cNvSpPr>
            <a:spLocks noGrp="1"/>
          </p:cNvSpPr>
          <p:nvPr>
            <p:ph type="title"/>
          </p:nvPr>
        </p:nvSpPr>
        <p:spPr/>
        <p:txBody>
          <a:bodyPr/>
          <a:lstStyle/>
          <a:p>
            <a:r>
              <a:rPr lang="en-US" dirty="0"/>
              <a:t>Effect sizes for common statistical tests</a:t>
            </a:r>
          </a:p>
        </p:txBody>
      </p:sp>
      <p:graphicFrame>
        <p:nvGraphicFramePr>
          <p:cNvPr id="4" name="Table 4">
            <a:extLst>
              <a:ext uri="{FF2B5EF4-FFF2-40B4-BE49-F238E27FC236}">
                <a16:creationId xmlns:a16="http://schemas.microsoft.com/office/drawing/2014/main" id="{57835990-35E7-4ED4-8963-AA26F07875CE}"/>
              </a:ext>
            </a:extLst>
          </p:cNvPr>
          <p:cNvGraphicFramePr>
            <a:graphicFrameLocks noGrp="1"/>
          </p:cNvGraphicFramePr>
          <p:nvPr>
            <p:ph idx="1"/>
            <p:extLst>
              <p:ext uri="{D42A27DB-BD31-4B8C-83A1-F6EECF244321}">
                <p14:modId xmlns:p14="http://schemas.microsoft.com/office/powerpoint/2010/main" val="3318556417"/>
              </p:ext>
            </p:extLst>
          </p:nvPr>
        </p:nvGraphicFramePr>
        <p:xfrm>
          <a:off x="838200" y="1825625"/>
          <a:ext cx="10515600" cy="37947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179903277"/>
                    </a:ext>
                  </a:extLst>
                </a:gridCol>
                <a:gridCol w="5257800">
                  <a:extLst>
                    <a:ext uri="{9D8B030D-6E8A-4147-A177-3AD203B41FA5}">
                      <a16:colId xmlns:a16="http://schemas.microsoft.com/office/drawing/2014/main" val="3668203838"/>
                    </a:ext>
                  </a:extLst>
                </a:gridCol>
              </a:tblGrid>
              <a:tr h="370840">
                <a:tc>
                  <a:txBody>
                    <a:bodyPr/>
                    <a:lstStyle/>
                    <a:p>
                      <a:r>
                        <a:rPr lang="en-US" sz="2400" noProof="0"/>
                        <a:t>Test</a:t>
                      </a:r>
                    </a:p>
                  </a:txBody>
                  <a:tcPr/>
                </a:tc>
                <a:tc>
                  <a:txBody>
                    <a:bodyPr/>
                    <a:lstStyle/>
                    <a:p>
                      <a:r>
                        <a:rPr lang="en-US" sz="2400" noProof="0"/>
                        <a:t>Effect Size</a:t>
                      </a:r>
                    </a:p>
                  </a:txBody>
                  <a:tcPr/>
                </a:tc>
                <a:extLst>
                  <a:ext uri="{0D108BD9-81ED-4DB2-BD59-A6C34878D82A}">
                    <a16:rowId xmlns:a16="http://schemas.microsoft.com/office/drawing/2014/main" val="2834853655"/>
                  </a:ext>
                </a:extLst>
              </a:tr>
              <a:tr h="370840">
                <a:tc>
                  <a:txBody>
                    <a:bodyPr/>
                    <a:lstStyle/>
                    <a:p>
                      <a:r>
                        <a:rPr lang="en-US" noProof="0"/>
                        <a:t>Chi-square – 2x2 table</a:t>
                      </a:r>
                    </a:p>
                  </a:txBody>
                  <a:tcPr/>
                </a:tc>
                <a:tc>
                  <a:txBody>
                    <a:bodyPr/>
                    <a:lstStyle/>
                    <a:p>
                      <a:r>
                        <a:rPr lang="en-US" noProof="0" dirty="0"/>
                        <a:t>Phi (φ), Odds Ratio (OR), Relative Risk (RR)</a:t>
                      </a:r>
                    </a:p>
                  </a:txBody>
                  <a:tcPr/>
                </a:tc>
                <a:extLst>
                  <a:ext uri="{0D108BD9-81ED-4DB2-BD59-A6C34878D82A}">
                    <a16:rowId xmlns:a16="http://schemas.microsoft.com/office/drawing/2014/main" val="4289149344"/>
                  </a:ext>
                </a:extLst>
              </a:tr>
              <a:tr h="370840">
                <a:tc>
                  <a:txBody>
                    <a:bodyPr/>
                    <a:lstStyle/>
                    <a:p>
                      <a:r>
                        <a:rPr lang="en-US" noProof="0" dirty="0"/>
                        <a:t>Chi-square – bigger table</a:t>
                      </a:r>
                    </a:p>
                  </a:txBody>
                  <a:tcPr/>
                </a:tc>
                <a:tc>
                  <a:txBody>
                    <a:bodyPr/>
                    <a:lstStyle/>
                    <a:p>
                      <a:r>
                        <a:rPr lang="en-US" noProof="0" dirty="0"/>
                        <a:t>Cramer’s V</a:t>
                      </a:r>
                    </a:p>
                  </a:txBody>
                  <a:tcPr/>
                </a:tc>
                <a:extLst>
                  <a:ext uri="{0D108BD9-81ED-4DB2-BD59-A6C34878D82A}">
                    <a16:rowId xmlns:a16="http://schemas.microsoft.com/office/drawing/2014/main" val="3678730779"/>
                  </a:ext>
                </a:extLst>
              </a:tr>
              <a:tr h="370840">
                <a:tc>
                  <a:txBody>
                    <a:bodyPr/>
                    <a:lstStyle/>
                    <a:p>
                      <a:r>
                        <a:rPr lang="en-US" noProof="0"/>
                        <a:t>T-test</a:t>
                      </a:r>
                    </a:p>
                  </a:txBody>
                  <a:tcPr/>
                </a:tc>
                <a:tc>
                  <a:txBody>
                    <a:bodyPr/>
                    <a:lstStyle/>
                    <a:p>
                      <a:r>
                        <a:rPr lang="en-US" noProof="0" dirty="0">
                          <a:latin typeface="Calibri (Body)"/>
                        </a:rPr>
                        <a:t>Cohen's </a:t>
                      </a:r>
                      <a:r>
                        <a:rPr lang="en-US" i="1" noProof="0" dirty="0">
                          <a:latin typeface="Calibri (Body)"/>
                        </a:rPr>
                        <a:t>d</a:t>
                      </a:r>
                    </a:p>
                  </a:txBody>
                  <a:tcPr/>
                </a:tc>
                <a:extLst>
                  <a:ext uri="{0D108BD9-81ED-4DB2-BD59-A6C34878D82A}">
                    <a16:rowId xmlns:a16="http://schemas.microsoft.com/office/drawing/2014/main" val="3223890789"/>
                  </a:ext>
                </a:extLst>
              </a:tr>
              <a:tr h="370840">
                <a:tc>
                  <a:txBody>
                    <a:bodyPr/>
                    <a:lstStyle/>
                    <a:p>
                      <a:r>
                        <a:rPr lang="en-US" b="0" noProof="0">
                          <a:latin typeface="Calibri (Body)"/>
                        </a:rPr>
                        <a:t>ANOVA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noProof="0" dirty="0">
                          <a:solidFill>
                            <a:schemeClr val="dk1"/>
                          </a:solidFill>
                          <a:effectLst/>
                          <a:latin typeface="Calibri (Body)"/>
                          <a:ea typeface="+mn-ea"/>
                          <a:cs typeface="+mn-cs"/>
                        </a:rPr>
                        <a:t>η2, Cohen’s </a:t>
                      </a:r>
                      <a:r>
                        <a:rPr lang="en-US" sz="1800" b="0" i="1" kern="1200" noProof="0" dirty="0">
                          <a:solidFill>
                            <a:schemeClr val="dk1"/>
                          </a:solidFill>
                          <a:effectLst/>
                          <a:latin typeface="Calibri (Body)"/>
                          <a:ea typeface="+mn-ea"/>
                          <a:cs typeface="+mn-cs"/>
                        </a:rPr>
                        <a:t>f</a:t>
                      </a:r>
                    </a:p>
                  </a:txBody>
                  <a:tcPr/>
                </a:tc>
                <a:extLst>
                  <a:ext uri="{0D108BD9-81ED-4DB2-BD59-A6C34878D82A}">
                    <a16:rowId xmlns:a16="http://schemas.microsoft.com/office/drawing/2014/main" val="2949485330"/>
                  </a:ext>
                </a:extLst>
              </a:tr>
              <a:tr h="370840">
                <a:tc>
                  <a:txBody>
                    <a:bodyPr/>
                    <a:lstStyle/>
                    <a:p>
                      <a:r>
                        <a:rPr lang="en-US" noProof="0"/>
                        <a:t>Correlation</a:t>
                      </a:r>
                    </a:p>
                  </a:txBody>
                  <a:tcPr/>
                </a:tc>
                <a:tc>
                  <a:txBody>
                    <a:bodyPr/>
                    <a:lstStyle/>
                    <a:p>
                      <a:r>
                        <a:rPr lang="en-US" noProof="0" dirty="0" smtClean="0">
                          <a:latin typeface="Calibri (Body)"/>
                        </a:rPr>
                        <a:t>R</a:t>
                      </a:r>
                      <a:endParaRPr lang="en-US" noProof="0" dirty="0">
                        <a:latin typeface="Calibri (Body)"/>
                      </a:endParaRPr>
                    </a:p>
                  </a:txBody>
                  <a:tcPr/>
                </a:tc>
                <a:extLst>
                  <a:ext uri="{0D108BD9-81ED-4DB2-BD59-A6C34878D82A}">
                    <a16:rowId xmlns:a16="http://schemas.microsoft.com/office/drawing/2014/main" val="4070112323"/>
                  </a:ext>
                </a:extLst>
              </a:tr>
              <a:tr h="370840">
                <a:tc>
                  <a:txBody>
                    <a:bodyPr/>
                    <a:lstStyle/>
                    <a:p>
                      <a:r>
                        <a:rPr lang="en-US" noProof="0" dirty="0"/>
                        <a:t>Regression – linear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noProof="0" dirty="0">
                          <a:solidFill>
                            <a:schemeClr val="dk1"/>
                          </a:solidFill>
                          <a:effectLst/>
                          <a:latin typeface="Calibri (Body)"/>
                          <a:ea typeface="+mn-ea"/>
                          <a:cs typeface="+mn-cs"/>
                        </a:rPr>
                        <a:t>β, R</a:t>
                      </a:r>
                      <a:r>
                        <a:rPr lang="en-US" sz="1800" b="0" i="0" kern="1200" baseline="30000" noProof="0" dirty="0">
                          <a:solidFill>
                            <a:schemeClr val="dk1"/>
                          </a:solidFill>
                          <a:effectLst/>
                          <a:latin typeface="Calibri (Body)"/>
                          <a:ea typeface="+mn-ea"/>
                          <a:cs typeface="+mn-cs"/>
                        </a:rPr>
                        <a:t>2</a:t>
                      </a:r>
                      <a:endParaRPr lang="en-US" sz="1800" b="0" i="0" kern="1200" noProof="0" dirty="0">
                        <a:solidFill>
                          <a:schemeClr val="dk1"/>
                        </a:solidFill>
                        <a:effectLst/>
                        <a:latin typeface="Calibri (Body)"/>
                        <a:ea typeface="+mn-ea"/>
                        <a:cs typeface="+mn-cs"/>
                      </a:endParaRPr>
                    </a:p>
                  </a:txBody>
                  <a:tcPr/>
                </a:tc>
                <a:extLst>
                  <a:ext uri="{0D108BD9-81ED-4DB2-BD59-A6C34878D82A}">
                    <a16:rowId xmlns:a16="http://schemas.microsoft.com/office/drawing/2014/main" val="2215006105"/>
                  </a:ext>
                </a:extLst>
              </a:tr>
              <a:tr h="370840">
                <a:tc>
                  <a:txBody>
                    <a:bodyPr/>
                    <a:lstStyle/>
                    <a:p>
                      <a:r>
                        <a:rPr lang="en-US" noProof="0"/>
                        <a:t>Regression – logistic</a:t>
                      </a:r>
                    </a:p>
                  </a:txBody>
                  <a:tcPr/>
                </a:tc>
                <a:tc>
                  <a:txBody>
                    <a:bodyPr/>
                    <a:lstStyle/>
                    <a:p>
                      <a:r>
                        <a:rPr lang="en-US" noProof="0" dirty="0"/>
                        <a:t>OR, RR</a:t>
                      </a:r>
                    </a:p>
                  </a:txBody>
                  <a:tcPr/>
                </a:tc>
                <a:extLst>
                  <a:ext uri="{0D108BD9-81ED-4DB2-BD59-A6C34878D82A}">
                    <a16:rowId xmlns:a16="http://schemas.microsoft.com/office/drawing/2014/main" val="1639096913"/>
                  </a:ext>
                </a:extLst>
              </a:tr>
              <a:tr h="370840">
                <a:tc>
                  <a:txBody>
                    <a:bodyPr/>
                    <a:lstStyle/>
                    <a:p>
                      <a:r>
                        <a:rPr lang="en-US" noProof="0"/>
                        <a:t>Mediation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noProof="0" dirty="0">
                          <a:solidFill>
                            <a:schemeClr val="dk1"/>
                          </a:solidFill>
                          <a:effectLst/>
                          <a:latin typeface="Calibri (Body)"/>
                          <a:ea typeface="+mn-ea"/>
                          <a:cs typeface="+mn-cs"/>
                        </a:rPr>
                        <a:t>R</a:t>
                      </a:r>
                      <a:r>
                        <a:rPr lang="en-US" sz="1800" b="0" i="0" kern="1200" baseline="30000" noProof="0" dirty="0">
                          <a:solidFill>
                            <a:schemeClr val="dk1"/>
                          </a:solidFill>
                          <a:effectLst/>
                          <a:latin typeface="Calibri (Body)"/>
                          <a:ea typeface="+mn-ea"/>
                          <a:cs typeface="+mn-cs"/>
                        </a:rPr>
                        <a:t>2</a:t>
                      </a:r>
                      <a:r>
                        <a:rPr lang="en-US" noProof="0" dirty="0"/>
                        <a:t>, proportion mediated, standardized indirect effect</a:t>
                      </a:r>
                    </a:p>
                  </a:txBody>
                  <a:tcPr/>
                </a:tc>
                <a:extLst>
                  <a:ext uri="{0D108BD9-81ED-4DB2-BD59-A6C34878D82A}">
                    <a16:rowId xmlns:a16="http://schemas.microsoft.com/office/drawing/2014/main" val="4173413684"/>
                  </a:ext>
                </a:extLst>
              </a:tr>
              <a:tr h="370840">
                <a:tc>
                  <a:txBody>
                    <a:bodyPr/>
                    <a:lstStyle/>
                    <a:p>
                      <a:r>
                        <a:rPr lang="en-US" noProof="0" dirty="0"/>
                        <a:t>Moderation</a:t>
                      </a:r>
                    </a:p>
                  </a:txBody>
                  <a:tcPr/>
                </a:tc>
                <a:tc>
                  <a:txBody>
                    <a:bodyPr/>
                    <a:lstStyle/>
                    <a:p>
                      <a:r>
                        <a:rPr lang="en-US" sz="1800" b="0" i="0" kern="1200" noProof="0" dirty="0">
                          <a:solidFill>
                            <a:schemeClr val="dk1"/>
                          </a:solidFill>
                          <a:effectLst/>
                          <a:latin typeface="Calibri (Body)"/>
                          <a:ea typeface="+mn-ea"/>
                          <a:cs typeface="+mn-cs"/>
                        </a:rPr>
                        <a:t>R</a:t>
                      </a:r>
                      <a:r>
                        <a:rPr lang="en-US" sz="1800" b="0" i="0" kern="1200" baseline="30000" noProof="0" dirty="0">
                          <a:solidFill>
                            <a:schemeClr val="dk1"/>
                          </a:solidFill>
                          <a:effectLst/>
                          <a:latin typeface="Calibri (Body)"/>
                          <a:ea typeface="+mn-ea"/>
                          <a:cs typeface="+mn-cs"/>
                        </a:rPr>
                        <a:t>2</a:t>
                      </a:r>
                      <a:r>
                        <a:rPr lang="en-US" noProof="0" dirty="0"/>
                        <a:t>, </a:t>
                      </a:r>
                      <a:r>
                        <a:rPr lang="cs-CZ" sz="1800" b="0" i="0" kern="1200" noProof="0" dirty="0">
                          <a:solidFill>
                            <a:schemeClr val="dk1"/>
                          </a:solidFill>
                          <a:effectLst/>
                          <a:latin typeface="Calibri (Body)"/>
                          <a:ea typeface="+mn-ea"/>
                          <a:cs typeface="+mn-cs"/>
                        </a:rPr>
                        <a:t>f</a:t>
                      </a:r>
                      <a:r>
                        <a:rPr lang="en-US" sz="1800" b="0" i="0" kern="1200" baseline="30000" noProof="0" dirty="0">
                          <a:solidFill>
                            <a:schemeClr val="dk1"/>
                          </a:solidFill>
                          <a:effectLst/>
                          <a:latin typeface="Calibri (Body)"/>
                          <a:ea typeface="+mn-ea"/>
                          <a:cs typeface="+mn-cs"/>
                        </a:rPr>
                        <a:t>2</a:t>
                      </a:r>
                      <a:endParaRPr lang="en-US" noProof="0" dirty="0"/>
                    </a:p>
                  </a:txBody>
                  <a:tcPr/>
                </a:tc>
                <a:extLst>
                  <a:ext uri="{0D108BD9-81ED-4DB2-BD59-A6C34878D82A}">
                    <a16:rowId xmlns:a16="http://schemas.microsoft.com/office/drawing/2014/main" val="1713785878"/>
                  </a:ext>
                </a:extLst>
              </a:tr>
            </a:tbl>
          </a:graphicData>
        </a:graphic>
      </p:graphicFrame>
    </p:spTree>
    <p:extLst>
      <p:ext uri="{BB962C8B-B14F-4D97-AF65-F5344CB8AC3E}">
        <p14:creationId xmlns:p14="http://schemas.microsoft.com/office/powerpoint/2010/main" val="92744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75A67-BF59-45E1-93EA-CCC2ABA23BF7}"/>
              </a:ext>
            </a:extLst>
          </p:cNvPr>
          <p:cNvSpPr>
            <a:spLocks noGrp="1"/>
          </p:cNvSpPr>
          <p:nvPr>
            <p:ph type="title"/>
          </p:nvPr>
        </p:nvSpPr>
        <p:spPr/>
        <p:txBody>
          <a:bodyPr/>
          <a:lstStyle/>
          <a:p>
            <a:r>
              <a:rPr lang="en-US" dirty="0"/>
              <a:t>Cohen's </a:t>
            </a:r>
            <a:r>
              <a:rPr lang="en-US" i="1" dirty="0"/>
              <a:t>d</a:t>
            </a:r>
          </a:p>
        </p:txBody>
      </p:sp>
      <p:sp>
        <p:nvSpPr>
          <p:cNvPr id="3" name="Content Placeholder 2">
            <a:extLst>
              <a:ext uri="{FF2B5EF4-FFF2-40B4-BE49-F238E27FC236}">
                <a16:creationId xmlns:a16="http://schemas.microsoft.com/office/drawing/2014/main" id="{5D46BDCF-2442-488D-9AB8-6E8AB6A26B47}"/>
              </a:ext>
            </a:extLst>
          </p:cNvPr>
          <p:cNvSpPr>
            <a:spLocks noGrp="1"/>
          </p:cNvSpPr>
          <p:nvPr>
            <p:ph idx="1"/>
          </p:nvPr>
        </p:nvSpPr>
        <p:spPr/>
        <p:txBody>
          <a:bodyPr>
            <a:normAutofit lnSpcReduction="10000"/>
          </a:bodyPr>
          <a:lstStyle/>
          <a:p>
            <a:r>
              <a:rPr lang="en-US" dirty="0"/>
              <a:t>Standardized mean difference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r>
              <a:rPr lang="en-US" dirty="0"/>
              <a:t>d = Cohen's d effect size; X1 and X2 = means of the two groups; s1 and s2 = standard deviations of the two groups</a:t>
            </a:r>
          </a:p>
          <a:p>
            <a:r>
              <a:rPr lang="en-US" dirty="0">
                <a:hlinkClick r:id="rId3"/>
              </a:rPr>
              <a:t>https://rpsychologist.com/cohend/</a:t>
            </a:r>
            <a:r>
              <a:rPr lang="en-US" dirty="0"/>
              <a:t> </a:t>
            </a:r>
          </a:p>
        </p:txBody>
      </p:sp>
      <p:pic>
        <p:nvPicPr>
          <p:cNvPr id="1026" name="Picture 2" descr="d = Cohen's d effect size; X1 and X2 = means of the two groups; s1 and s2 = standard deviations of the two groups.">
            <a:extLst>
              <a:ext uri="{FF2B5EF4-FFF2-40B4-BE49-F238E27FC236}">
                <a16:creationId xmlns:a16="http://schemas.microsoft.com/office/drawing/2014/main" id="{B4B282F8-E521-4342-B1B3-9E841792B2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2345748"/>
            <a:ext cx="6496050" cy="2000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025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B2C8F-9016-4088-98A5-7A6B200093DA}"/>
              </a:ext>
            </a:extLst>
          </p:cNvPr>
          <p:cNvSpPr>
            <a:spLocks noGrp="1"/>
          </p:cNvSpPr>
          <p:nvPr>
            <p:ph type="title"/>
          </p:nvPr>
        </p:nvSpPr>
        <p:spPr/>
        <p:txBody>
          <a:bodyPr/>
          <a:lstStyle/>
          <a:p>
            <a:r>
              <a:rPr lang="en-US" dirty="0"/>
              <a:t>Relative risk</a:t>
            </a:r>
          </a:p>
        </p:txBody>
      </p:sp>
      <p:sp>
        <p:nvSpPr>
          <p:cNvPr id="3" name="Content Placeholder 2">
            <a:extLst>
              <a:ext uri="{FF2B5EF4-FFF2-40B4-BE49-F238E27FC236}">
                <a16:creationId xmlns:a16="http://schemas.microsoft.com/office/drawing/2014/main" id="{77C918DA-FEFF-4566-B535-FF8FAB60B97F}"/>
              </a:ext>
            </a:extLst>
          </p:cNvPr>
          <p:cNvSpPr>
            <a:spLocks noGrp="1"/>
          </p:cNvSpPr>
          <p:nvPr>
            <p:ph idx="1"/>
          </p:nvPr>
        </p:nvSpPr>
        <p:spPr/>
        <p:txBody>
          <a:bodyPr/>
          <a:lstStyle/>
          <a:p>
            <a:r>
              <a:rPr lang="en-US" dirty="0"/>
              <a:t>The relative risk (=risk ratio [RR]) is the ratio of risk of an event in one group (e.g., exposed group) versus the risk of the event in the other group (e.g., nonexposed group).</a:t>
            </a:r>
          </a:p>
          <a:p>
            <a:endParaRPr lang="en-US" sz="2000" dirty="0"/>
          </a:p>
          <a:p>
            <a:endParaRPr lang="en-US" sz="2000" dirty="0"/>
          </a:p>
          <a:p>
            <a:endParaRPr lang="en-US" sz="2000" dirty="0"/>
          </a:p>
          <a:p>
            <a:endParaRPr lang="en-US" sz="2000" dirty="0"/>
          </a:p>
          <a:p>
            <a:endParaRPr lang="en-US" sz="2000" dirty="0"/>
          </a:p>
          <a:p>
            <a:r>
              <a:rPr lang="en-US" sz="2000" dirty="0"/>
              <a:t>The group exposed to treatment (left) has half the risk (RR = 4/8 = 0.5) of an adverse outcome (black) compared to the unexposed group (right)</a:t>
            </a:r>
          </a:p>
          <a:p>
            <a:r>
              <a:rPr lang="en-US" sz="2000" dirty="0"/>
              <a:t>Equivalent information to Odds Ratio (OR)</a:t>
            </a:r>
          </a:p>
        </p:txBody>
      </p:sp>
      <p:pic>
        <p:nvPicPr>
          <p:cNvPr id="2050" name="Picture 2" descr="Illustration of two groups: one exposed to treatment, and one unexposed. Exposed group has smaller risk of adverse outcome, with RR = 4/8 = 0.5.">
            <a:extLst>
              <a:ext uri="{FF2B5EF4-FFF2-40B4-BE49-F238E27FC236}">
                <a16:creationId xmlns:a16="http://schemas.microsoft.com/office/drawing/2014/main" id="{F210B884-E355-47F5-AFC1-6902896FE42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921215"/>
            <a:ext cx="2654942" cy="2160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673EB29A-17F2-46D5-A640-51CDCC900F1C}"/>
              </a:ext>
            </a:extLst>
          </p:cNvPr>
          <p:cNvPicPr>
            <a:picLocks noChangeAspect="1"/>
          </p:cNvPicPr>
          <p:nvPr/>
        </p:nvPicPr>
        <p:blipFill>
          <a:blip r:embed="rId4"/>
          <a:stretch>
            <a:fillRect/>
          </a:stretch>
        </p:blipFill>
        <p:spPr>
          <a:xfrm>
            <a:off x="4562763" y="3156938"/>
            <a:ext cx="3500582" cy="1784081"/>
          </a:xfrm>
          <a:prstGeom prst="rect">
            <a:avLst/>
          </a:prstGeom>
        </p:spPr>
      </p:pic>
    </p:spTree>
    <p:extLst>
      <p:ext uri="{BB962C8B-B14F-4D97-AF65-F5344CB8AC3E}">
        <p14:creationId xmlns:p14="http://schemas.microsoft.com/office/powerpoint/2010/main" val="3648360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1EBBD-6D33-4675-A3DF-D6EE1ED6C900}"/>
              </a:ext>
            </a:extLst>
          </p:cNvPr>
          <p:cNvSpPr>
            <a:spLocks noGrp="1"/>
          </p:cNvSpPr>
          <p:nvPr>
            <p:ph type="title"/>
          </p:nvPr>
        </p:nvSpPr>
        <p:spPr/>
        <p:txBody>
          <a:bodyPr/>
          <a:lstStyle/>
          <a:p>
            <a:r>
              <a:rPr lang="en-US" dirty="0"/>
              <a:t>Relative Risk vs Odds Ratio</a:t>
            </a:r>
          </a:p>
        </p:txBody>
      </p:sp>
      <p:pic>
        <p:nvPicPr>
          <p:cNvPr id="4" name="Picture 6">
            <a:extLst>
              <a:ext uri="{FF2B5EF4-FFF2-40B4-BE49-F238E27FC236}">
                <a16:creationId xmlns:a16="http://schemas.microsoft.com/office/drawing/2014/main" id="{7BA947EE-62C4-48D2-91AC-4508B203729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38200" y="1893455"/>
            <a:ext cx="9422482" cy="37130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1267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02AC2-247C-4D44-A993-261F9F59A9A6}"/>
              </a:ext>
            </a:extLst>
          </p:cNvPr>
          <p:cNvSpPr>
            <a:spLocks noGrp="1"/>
          </p:cNvSpPr>
          <p:nvPr>
            <p:ph type="title"/>
          </p:nvPr>
        </p:nvSpPr>
        <p:spPr/>
        <p:txBody>
          <a:bodyPr/>
          <a:lstStyle/>
          <a:p>
            <a:r>
              <a:rPr lang="cs-CZ" dirty="0" smtClean="0"/>
              <a:t>Population </a:t>
            </a:r>
            <a:r>
              <a:rPr lang="en-US" dirty="0" smtClean="0"/>
              <a:t>attributable </a:t>
            </a:r>
            <a:r>
              <a:rPr lang="en-US" dirty="0"/>
              <a:t>fraction (PAF)</a:t>
            </a:r>
          </a:p>
        </p:txBody>
      </p:sp>
      <p:sp>
        <p:nvSpPr>
          <p:cNvPr id="3" name="Content Placeholder 2">
            <a:extLst>
              <a:ext uri="{FF2B5EF4-FFF2-40B4-BE49-F238E27FC236}">
                <a16:creationId xmlns:a16="http://schemas.microsoft.com/office/drawing/2014/main" id="{90EFD3E0-196A-4FE6-8CB7-559061AEB430}"/>
              </a:ext>
            </a:extLst>
          </p:cNvPr>
          <p:cNvSpPr>
            <a:spLocks noGrp="1"/>
          </p:cNvSpPr>
          <p:nvPr>
            <p:ph idx="1"/>
          </p:nvPr>
        </p:nvSpPr>
        <p:spPr/>
        <p:txBody>
          <a:bodyPr>
            <a:normAutofit lnSpcReduction="10000"/>
          </a:bodyPr>
          <a:lstStyle/>
          <a:p>
            <a:r>
              <a:rPr lang="en-US" dirty="0"/>
              <a:t>PAF is the proportion of incidents in the population that are attributable to the risk factor</a:t>
            </a:r>
          </a:p>
          <a:p>
            <a:endParaRPr lang="en-US" dirty="0"/>
          </a:p>
          <a:p>
            <a:endParaRPr lang="en-US" dirty="0"/>
          </a:p>
          <a:p>
            <a:endParaRPr lang="en-US" dirty="0"/>
          </a:p>
          <a:p>
            <a:endParaRPr lang="en-US" dirty="0"/>
          </a:p>
          <a:p>
            <a:endParaRPr lang="en-US" dirty="0"/>
          </a:p>
          <a:p>
            <a:endParaRPr lang="en-US" sz="2000" b="0" i="0" dirty="0">
              <a:solidFill>
                <a:srgbClr val="202122"/>
              </a:solidFill>
              <a:effectLst/>
              <a:latin typeface="Arial" panose="020B0604020202020204" pitchFamily="34" charset="0"/>
            </a:endParaRPr>
          </a:p>
          <a:p>
            <a:r>
              <a:rPr lang="en-US" sz="2000" b="0" i="0" dirty="0">
                <a:solidFill>
                  <a:srgbClr val="202122"/>
                </a:solidFill>
                <a:effectLst/>
                <a:latin typeface="Arial" panose="020B0604020202020204" pitchFamily="34" charset="0"/>
              </a:rPr>
              <a:t>A quarter of the population is exposed to a risk factor (</a:t>
            </a:r>
            <a:r>
              <a:rPr lang="cs-CZ" sz="2000" b="0" i="0" dirty="0" err="1">
                <a:solidFill>
                  <a:srgbClr val="202122"/>
                </a:solidFill>
                <a:effectLst/>
                <a:latin typeface="Arial" panose="020B0604020202020204" pitchFamily="34" charset="0"/>
              </a:rPr>
              <a:t>i.e</a:t>
            </a:r>
            <a:r>
              <a:rPr lang="cs-CZ" sz="2000" b="0" i="0" dirty="0">
                <a:solidFill>
                  <a:srgbClr val="202122"/>
                </a:solidFill>
                <a:effectLst/>
                <a:latin typeface="Arial" panose="020B0604020202020204" pitchFamily="34" charset="0"/>
              </a:rPr>
              <a:t>., </a:t>
            </a:r>
            <a:r>
              <a:rPr lang="en-US" sz="2000" b="0" i="0" dirty="0">
                <a:solidFill>
                  <a:srgbClr val="202122"/>
                </a:solidFill>
                <a:effectLst/>
                <a:latin typeface="Arial" panose="020B0604020202020204" pitchFamily="34" charset="0"/>
              </a:rPr>
              <a:t>radiation) and has a higher risk of an adverse outcome (black). In the whole population, one ninth of the adverse outcomes can be attributed to the exposure (</a:t>
            </a:r>
            <a:r>
              <a:rPr lang="cs-CZ" sz="2000" b="0" i="0" dirty="0">
                <a:solidFill>
                  <a:srgbClr val="202122"/>
                </a:solidFill>
                <a:effectLst/>
                <a:latin typeface="Arial" panose="020B0604020202020204" pitchFamily="34" charset="0"/>
              </a:rPr>
              <a:t>P</a:t>
            </a:r>
            <a:r>
              <a:rPr lang="en-US" sz="2000" b="0" i="0" dirty="0">
                <a:solidFill>
                  <a:srgbClr val="202122"/>
                </a:solidFill>
                <a:effectLst/>
                <a:latin typeface="Arial" panose="020B0604020202020204" pitchFamily="34" charset="0"/>
              </a:rPr>
              <a:t>AF = 1/9)</a:t>
            </a:r>
            <a:endParaRPr lang="en-US" sz="2000" dirty="0"/>
          </a:p>
          <a:p>
            <a:endParaRPr lang="cs-CZ" dirty="0"/>
          </a:p>
          <a:p>
            <a:endParaRPr lang="cs-CZ" dirty="0"/>
          </a:p>
          <a:p>
            <a:endParaRPr lang="en-US" dirty="0"/>
          </a:p>
        </p:txBody>
      </p:sp>
      <p:pic>
        <p:nvPicPr>
          <p:cNvPr id="3076" name="Picture 4" descr="Illustration of the population, with a part exposed to a risk factor. (AFp = 1/9).">
            <a:extLst>
              <a:ext uri="{FF2B5EF4-FFF2-40B4-BE49-F238E27FC236}">
                <a16:creationId xmlns:a16="http://schemas.microsoft.com/office/drawing/2014/main" id="{C586DD1A-BAE3-477C-9C59-97E8C2A0D5E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838200" y="2447636"/>
            <a:ext cx="3308927" cy="296752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70F16843-6514-4A78-9FFD-031F296255B5}"/>
              </a:ext>
            </a:extLst>
          </p:cNvPr>
          <p:cNvPicPr>
            <a:picLocks noChangeAspect="1"/>
          </p:cNvPicPr>
          <p:nvPr/>
        </p:nvPicPr>
        <p:blipFill>
          <a:blip r:embed="rId4"/>
          <a:stretch>
            <a:fillRect/>
          </a:stretch>
        </p:blipFill>
        <p:spPr>
          <a:xfrm>
            <a:off x="4938728" y="2962274"/>
            <a:ext cx="5623471" cy="1571625"/>
          </a:xfrm>
          <a:prstGeom prst="rect">
            <a:avLst/>
          </a:prstGeom>
        </p:spPr>
      </p:pic>
    </p:spTree>
    <p:extLst>
      <p:ext uri="{BB962C8B-B14F-4D97-AF65-F5344CB8AC3E}">
        <p14:creationId xmlns:p14="http://schemas.microsoft.com/office/powerpoint/2010/main" val="1646870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5506E-32BF-4643-970B-BD1B9912AE3D}"/>
              </a:ext>
            </a:extLst>
          </p:cNvPr>
          <p:cNvSpPr>
            <a:spLocks noGrp="1"/>
          </p:cNvSpPr>
          <p:nvPr>
            <p:ph type="title"/>
          </p:nvPr>
        </p:nvSpPr>
        <p:spPr/>
        <p:txBody>
          <a:bodyPr/>
          <a:lstStyle/>
          <a:p>
            <a:r>
              <a:rPr lang="en-US" dirty="0"/>
              <a:t>Real-life Example</a:t>
            </a:r>
          </a:p>
        </p:txBody>
      </p:sp>
      <p:sp>
        <p:nvSpPr>
          <p:cNvPr id="3" name="Content Placeholder 2">
            <a:extLst>
              <a:ext uri="{FF2B5EF4-FFF2-40B4-BE49-F238E27FC236}">
                <a16:creationId xmlns:a16="http://schemas.microsoft.com/office/drawing/2014/main" id="{F982923D-A5B3-4626-86F1-CC286C1EA69B}"/>
              </a:ext>
            </a:extLst>
          </p:cNvPr>
          <p:cNvSpPr>
            <a:spLocks noGrp="1"/>
          </p:cNvSpPr>
          <p:nvPr>
            <p:ph idx="1"/>
          </p:nvPr>
        </p:nvSpPr>
        <p:spPr>
          <a:xfrm>
            <a:off x="838200" y="1825625"/>
            <a:ext cx="9596215" cy="4351338"/>
          </a:xfrm>
        </p:spPr>
        <p:txBody>
          <a:bodyPr>
            <a:normAutofit lnSpcReduction="10000"/>
          </a:bodyPr>
          <a:lstStyle/>
          <a:p>
            <a:pPr marL="0" indent="0">
              <a:buNone/>
            </a:pPr>
            <a:r>
              <a:rPr lang="en-US" dirty="0"/>
              <a:t>The population attributable fractions to compare the contributions of different sources of alcohol supply are shown in Table 4. They suggest that due to high prevalence in this sample (~ 18%) as well as consistently increased risk for later alcohol use, parental supply of alcohol emerged as the major contributor to frequent use at age 15, with PAF 0.17 and 0.12 for less frequent use (adolescent and pediatrician report) and 0.23/0.23 for frequent use. Supply of alcohol from other family member was also considerable, with PAF between 0.10 and 0.13 for the adolescent report and between 0.05 and 0.11 for the pediatrician report. </a:t>
            </a:r>
          </a:p>
        </p:txBody>
      </p:sp>
    </p:spTree>
    <p:extLst>
      <p:ext uri="{BB962C8B-B14F-4D97-AF65-F5344CB8AC3E}">
        <p14:creationId xmlns:p14="http://schemas.microsoft.com/office/powerpoint/2010/main" val="3666473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820AB-132F-4639-84A2-1A577499FF12}"/>
              </a:ext>
            </a:extLst>
          </p:cNvPr>
          <p:cNvSpPr>
            <a:spLocks noGrp="1"/>
          </p:cNvSpPr>
          <p:nvPr>
            <p:ph type="title"/>
          </p:nvPr>
        </p:nvSpPr>
        <p:spPr/>
        <p:txBody>
          <a:bodyPr/>
          <a:lstStyle/>
          <a:p>
            <a:r>
              <a:rPr lang="en-US" dirty="0"/>
              <a:t>Final Assignment (80 points)</a:t>
            </a:r>
          </a:p>
        </p:txBody>
      </p:sp>
      <p:sp>
        <p:nvSpPr>
          <p:cNvPr id="3" name="Content Placeholder 2">
            <a:extLst>
              <a:ext uri="{FF2B5EF4-FFF2-40B4-BE49-F238E27FC236}">
                <a16:creationId xmlns:a16="http://schemas.microsoft.com/office/drawing/2014/main" id="{2FF72386-3BD2-4FC9-B97C-4CE1BFAFDC05}"/>
              </a:ext>
            </a:extLst>
          </p:cNvPr>
          <p:cNvSpPr>
            <a:spLocks noGrp="1"/>
          </p:cNvSpPr>
          <p:nvPr>
            <p:ph idx="1"/>
          </p:nvPr>
        </p:nvSpPr>
        <p:spPr/>
        <p:txBody>
          <a:bodyPr>
            <a:normAutofit fontScale="92500" lnSpcReduction="10000"/>
          </a:bodyPr>
          <a:lstStyle/>
          <a:p>
            <a:r>
              <a:rPr lang="en-US" dirty="0"/>
              <a:t>Topic and data selection (10 points)</a:t>
            </a:r>
          </a:p>
          <a:p>
            <a:pPr lvl="1"/>
            <a:r>
              <a:rPr lang="cs-CZ" dirty="0" smtClean="0"/>
              <a:t>Please</a:t>
            </a:r>
            <a:r>
              <a:rPr lang="en-US" dirty="0" smtClean="0"/>
              <a:t>, </a:t>
            </a:r>
            <a:r>
              <a:rPr lang="en-US" dirty="0"/>
              <a:t>fill this spreadsheet </a:t>
            </a:r>
            <a:r>
              <a:rPr lang="en-US" b="1" dirty="0"/>
              <a:t>on 16/12 at the latest</a:t>
            </a:r>
            <a:r>
              <a:rPr lang="en-US" dirty="0"/>
              <a:t>: </a:t>
            </a:r>
            <a:r>
              <a:rPr lang="en-US" dirty="0">
                <a:hlinkClick r:id="rId2"/>
              </a:rPr>
              <a:t>https://ucnmuni.sharepoint.com/:w:/t/ERAGroup-internal/ESaph_FXvC1IvKZLlSPsjyEBnzdRc10xt8yV-RHBNzQK7g?e=5IMYRY</a:t>
            </a:r>
            <a:r>
              <a:rPr lang="en-US" dirty="0"/>
              <a:t> </a:t>
            </a:r>
          </a:p>
          <a:p>
            <a:r>
              <a:rPr lang="en-US" dirty="0"/>
              <a:t>Data analysis and write-up (70 points)	</a:t>
            </a:r>
          </a:p>
          <a:p>
            <a:pPr lvl="1"/>
            <a:r>
              <a:rPr lang="en-US" dirty="0"/>
              <a:t>Submit SPSS syntax, output, and a word document to </a:t>
            </a:r>
            <a:r>
              <a:rPr lang="en-US" dirty="0" err="1"/>
              <a:t>is.muni</a:t>
            </a:r>
            <a:r>
              <a:rPr lang="en-US" dirty="0"/>
              <a:t> Homework Vaults (“</a:t>
            </a:r>
            <a:r>
              <a:rPr lang="en-US" dirty="0" err="1"/>
              <a:t>Odevzdávárna</a:t>
            </a:r>
            <a:r>
              <a:rPr lang="en-US" dirty="0"/>
              <a:t>”) </a:t>
            </a:r>
            <a:r>
              <a:rPr lang="en-US" b="1" dirty="0"/>
              <a:t>on 11/2 at the latest.</a:t>
            </a:r>
          </a:p>
          <a:p>
            <a:r>
              <a:rPr lang="en-US" dirty="0"/>
              <a:t>Papers must be double-spaced, typed, and follow a specific reference/formatting style (e.g., APA, Chicago, CSE)</a:t>
            </a:r>
          </a:p>
          <a:p>
            <a:r>
              <a:rPr lang="en-US" dirty="0"/>
              <a:t>Example is in </a:t>
            </a:r>
            <a:r>
              <a:rPr lang="en-US" dirty="0" err="1"/>
              <a:t>is.muni</a:t>
            </a:r>
            <a:r>
              <a:rPr lang="en-US" dirty="0"/>
              <a:t> -- Study Materials -- Course-related instructions</a:t>
            </a:r>
          </a:p>
        </p:txBody>
      </p:sp>
    </p:spTree>
    <p:extLst>
      <p:ext uri="{BB962C8B-B14F-4D97-AF65-F5344CB8AC3E}">
        <p14:creationId xmlns:p14="http://schemas.microsoft.com/office/powerpoint/2010/main" val="312252514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1BCABA285CA4A4A86C2C7CEE08AC8D7" ma:contentTypeVersion="7" ma:contentTypeDescription="Create a new document." ma:contentTypeScope="" ma:versionID="28e8de2ed7c3e157e036e52089d3587f">
  <xsd:schema xmlns:xsd="http://www.w3.org/2001/XMLSchema" xmlns:xs="http://www.w3.org/2001/XMLSchema" xmlns:p="http://schemas.microsoft.com/office/2006/metadata/properties" xmlns:ns2="8f617c0f-fae4-40fa-8eae-d0c7e5d54b5b" xmlns:ns3="720c4125-9275-49fb-bf44-fe4563912efe" targetNamespace="http://schemas.microsoft.com/office/2006/metadata/properties" ma:root="true" ma:fieldsID="8cf10d420f09a0295de4d201083770d1" ns2:_="" ns3:_="">
    <xsd:import namespace="8f617c0f-fae4-40fa-8eae-d0c7e5d54b5b"/>
    <xsd:import namespace="720c4125-9275-49fb-bf44-fe4563912ef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617c0f-fae4-40fa-8eae-d0c7e5d54b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20c4125-9275-49fb-bf44-fe4563912ef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91DF8E3-266C-44F4-9DB3-E0D8AD3E01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617c0f-fae4-40fa-8eae-d0c7e5d54b5b"/>
    <ds:schemaRef ds:uri="720c4125-9275-49fb-bf44-fe4563912e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99F4DE-0075-4F0F-AB04-A931BA4E360E}">
  <ds:schemaRefs>
    <ds:schemaRef ds:uri="http://schemas.microsoft.com/sharepoint/v3/contenttype/forms"/>
  </ds:schemaRefs>
</ds:datastoreItem>
</file>

<file path=customXml/itemProps3.xml><?xml version="1.0" encoding="utf-8"?>
<ds:datastoreItem xmlns:ds="http://schemas.openxmlformats.org/officeDocument/2006/customXml" ds:itemID="{42B53493-A20B-4B94-8772-7E0321FCE956}">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2867</TotalTime>
  <Words>588</Words>
  <Application>Microsoft Office PowerPoint</Application>
  <PresentationFormat>Widescreen</PresentationFormat>
  <Paragraphs>80</Paragraphs>
  <Slides>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Arial</vt:lpstr>
      <vt:lpstr>Calibri</vt:lpstr>
      <vt:lpstr>Calibri (Body)</vt:lpstr>
      <vt:lpstr>Calibri Light</vt:lpstr>
      <vt:lpstr>Motiv Office</vt:lpstr>
      <vt:lpstr>Effect Sizes </vt:lpstr>
      <vt:lpstr>Why do we report effect sizes?</vt:lpstr>
      <vt:lpstr>Effect sizes for common statistical tests</vt:lpstr>
      <vt:lpstr>Cohen's d</vt:lpstr>
      <vt:lpstr>Relative risk</vt:lpstr>
      <vt:lpstr>Relative Risk vs Odds Ratio</vt:lpstr>
      <vt:lpstr>Population attributable fraction (PAF)</vt:lpstr>
      <vt:lpstr>Real-life Example</vt:lpstr>
      <vt:lpstr>Final Assignment (80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preparation</dc:title>
  <dc:creator>Albert Kšiňan</dc:creator>
  <cp:lastModifiedBy>Gabriela Kšiňanová</cp:lastModifiedBy>
  <cp:revision>271</cp:revision>
  <dcterms:created xsi:type="dcterms:W3CDTF">2021-09-22T07:19:06Z</dcterms:created>
  <dcterms:modified xsi:type="dcterms:W3CDTF">2021-12-08T12:29:15Z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0x010100C1BCABA285CA4A4A86C2C7CEE08AC8D7</vt:lpwstr>
  </property>
</Properties>
</file>