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258" r:id="rId7"/>
    <p:sldId id="287" r:id="rId8"/>
    <p:sldId id="288" r:id="rId9"/>
    <p:sldId id="292" r:id="rId10"/>
    <p:sldId id="293" r:id="rId11"/>
    <p:sldId id="290" r:id="rId12"/>
    <p:sldId id="301" r:id="rId13"/>
    <p:sldId id="299" r:id="rId14"/>
    <p:sldId id="277" r:id="rId15"/>
    <p:sldId id="279" r:id="rId16"/>
    <p:sldId id="259" r:id="rId17"/>
    <p:sldId id="276" r:id="rId18"/>
    <p:sldId id="283" r:id="rId19"/>
    <p:sldId id="280" r:id="rId20"/>
    <p:sldId id="294" r:id="rId21"/>
    <p:sldId id="295" r:id="rId22"/>
    <p:sldId id="281" r:id="rId23"/>
    <p:sldId id="297" r:id="rId24"/>
    <p:sldId id="300"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658" autoAdjust="0"/>
  </p:normalViewPr>
  <p:slideViewPr>
    <p:cSldViewPr snapToGrid="0">
      <p:cViewPr varScale="1">
        <p:scale>
          <a:sx n="106" d="100"/>
          <a:sy n="106" d="100"/>
        </p:scale>
        <p:origin x="792" y="108"/>
      </p:cViewPr>
      <p:guideLst/>
    </p:cSldViewPr>
  </p:slideViewPr>
  <p:outlineViewPr>
    <p:cViewPr>
      <p:scale>
        <a:sx n="33" d="100"/>
        <a:sy n="33" d="100"/>
      </p:scale>
      <p:origin x="0" y="-5179"/>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FA12B-374F-4E78-A269-06B938911AB5}" type="datetimeFigureOut">
              <a:rPr lang="cs-CZ" smtClean="0"/>
              <a:t>30.09.2021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7241-428E-4C4B-8184-9514C83DBECB}" type="slidenum">
              <a:rPr lang="cs-CZ" smtClean="0"/>
              <a:t>‹#›</a:t>
            </a:fld>
            <a:endParaRPr lang="cs-CZ"/>
          </a:p>
        </p:txBody>
      </p:sp>
    </p:spTree>
    <p:extLst>
      <p:ext uri="{BB962C8B-B14F-4D97-AF65-F5344CB8AC3E}">
        <p14:creationId xmlns:p14="http://schemas.microsoft.com/office/powerpoint/2010/main" val="31444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Association </a:t>
            </a:r>
          </a:p>
          <a:p>
            <a:pPr lvl="1"/>
            <a:r>
              <a:rPr lang="en-US" dirty="0"/>
              <a:t>Value of one variable tells us something about the value of the other variable</a:t>
            </a:r>
          </a:p>
          <a:p>
            <a:pPr lvl="1"/>
            <a:r>
              <a:rPr lang="en-US" dirty="0"/>
              <a:t>Distribution of one variable vary according to the other variable</a:t>
            </a:r>
          </a:p>
          <a:p>
            <a:endParaRPr lang="en-US" dirty="0"/>
          </a:p>
        </p:txBody>
      </p:sp>
      <p:sp>
        <p:nvSpPr>
          <p:cNvPr id="4" name="Slide Number Placeholder 3"/>
          <p:cNvSpPr>
            <a:spLocks noGrp="1"/>
          </p:cNvSpPr>
          <p:nvPr>
            <p:ph type="sldNum" sz="quarter" idx="10"/>
          </p:nvPr>
        </p:nvSpPr>
        <p:spPr/>
        <p:txBody>
          <a:bodyPr/>
          <a:lstStyle/>
          <a:p>
            <a:fld id="{C39B7241-428E-4C4B-8184-9514C83DBECB}" type="slidenum">
              <a:rPr lang="cs-CZ" smtClean="0"/>
              <a:t>2</a:t>
            </a:fld>
            <a:endParaRPr lang="cs-CZ"/>
          </a:p>
        </p:txBody>
      </p:sp>
    </p:spTree>
    <p:extLst>
      <p:ext uri="{BB962C8B-B14F-4D97-AF65-F5344CB8AC3E}">
        <p14:creationId xmlns:p14="http://schemas.microsoft.com/office/powerpoint/2010/main" val="233597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a:t>
            </a:r>
            <a:r>
              <a:rPr lang="en-US" baseline="0" dirty="0"/>
              <a:t> association between 2 categorical variables</a:t>
            </a:r>
            <a:endParaRPr lang="cs-CZ" baseline="0" dirty="0"/>
          </a:p>
          <a:p>
            <a:r>
              <a:rPr lang="en-US" dirty="0"/>
              <a:t>The Chi-Square Test in Structural Equation Modeling</a:t>
            </a:r>
            <a:r>
              <a:rPr lang="cs-CZ" dirty="0"/>
              <a:t>: </a:t>
            </a:r>
            <a:r>
              <a:rPr lang="en-US" dirty="0"/>
              <a:t>This tests the null hypothesis that the predicted model and observed data are equal. Because you want your predictions to match the actual data as closely as possible, you do not want to reject this null hypothesis. In other words, a nonsignificant result for this test indicates good model fit.</a:t>
            </a:r>
            <a:r>
              <a:rPr lang="cs-CZ" dirty="0"/>
              <a:t> </a:t>
            </a:r>
            <a:endParaRPr lang="en-US" dirty="0"/>
          </a:p>
        </p:txBody>
      </p:sp>
      <p:sp>
        <p:nvSpPr>
          <p:cNvPr id="4" name="Slide Number Placeholder 3"/>
          <p:cNvSpPr>
            <a:spLocks noGrp="1"/>
          </p:cNvSpPr>
          <p:nvPr>
            <p:ph type="sldNum" sz="quarter" idx="10"/>
          </p:nvPr>
        </p:nvSpPr>
        <p:spPr/>
        <p:txBody>
          <a:bodyPr/>
          <a:lstStyle/>
          <a:p>
            <a:fld id="{C39B7241-428E-4C4B-8184-9514C83DBECB}" type="slidenum">
              <a:rPr lang="cs-CZ" smtClean="0"/>
              <a:t>4</a:t>
            </a:fld>
            <a:endParaRPr lang="cs-CZ"/>
          </a:p>
        </p:txBody>
      </p:sp>
    </p:spTree>
    <p:extLst>
      <p:ext uri="{BB962C8B-B14F-4D97-AF65-F5344CB8AC3E}">
        <p14:creationId xmlns:p14="http://schemas.microsoft.com/office/powerpoint/2010/main" val="58811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Large contingency tables valid if less than 20% of expected numbers are under 5 and none is less than 1</a:t>
            </a:r>
          </a:p>
          <a:p>
            <a:endParaRPr lang="en-US" dirty="0"/>
          </a:p>
        </p:txBody>
      </p:sp>
      <p:sp>
        <p:nvSpPr>
          <p:cNvPr id="4" name="Slide Number Placeholder 3"/>
          <p:cNvSpPr>
            <a:spLocks noGrp="1"/>
          </p:cNvSpPr>
          <p:nvPr>
            <p:ph type="sldNum" sz="quarter" idx="10"/>
          </p:nvPr>
        </p:nvSpPr>
        <p:spPr/>
        <p:txBody>
          <a:bodyPr/>
          <a:lstStyle/>
          <a:p>
            <a:fld id="{C39B7241-428E-4C4B-8184-9514C83DBECB}" type="slidenum">
              <a:rPr lang="cs-CZ" smtClean="0"/>
              <a:t>5</a:t>
            </a:fld>
            <a:endParaRPr lang="cs-CZ"/>
          </a:p>
        </p:txBody>
      </p:sp>
    </p:spTree>
    <p:extLst>
      <p:ext uri="{BB962C8B-B14F-4D97-AF65-F5344CB8AC3E}">
        <p14:creationId xmlns:p14="http://schemas.microsoft.com/office/powerpoint/2010/main" val="79849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Assumptions</a:t>
            </a:r>
            <a:r>
              <a:rPr lang="cs-CZ" dirty="0"/>
              <a:t>:</a:t>
            </a:r>
          </a:p>
          <a:p>
            <a:pPr lvl="1"/>
            <a:r>
              <a:rPr lang="en-US" dirty="0"/>
              <a:t>The levels (or categories) of the variables are mutually exclusive</a:t>
            </a:r>
          </a:p>
          <a:p>
            <a:pPr lvl="1"/>
            <a:r>
              <a:rPr lang="en-US" dirty="0"/>
              <a:t>Independence of the groups</a:t>
            </a:r>
          </a:p>
          <a:p>
            <a:endParaRPr lang="en-US" dirty="0"/>
          </a:p>
        </p:txBody>
      </p:sp>
      <p:sp>
        <p:nvSpPr>
          <p:cNvPr id="4" name="Slide Number Placeholder 3"/>
          <p:cNvSpPr>
            <a:spLocks noGrp="1"/>
          </p:cNvSpPr>
          <p:nvPr>
            <p:ph type="sldNum" sz="quarter" idx="10"/>
          </p:nvPr>
        </p:nvSpPr>
        <p:spPr/>
        <p:txBody>
          <a:bodyPr/>
          <a:lstStyle/>
          <a:p>
            <a:fld id="{C39B7241-428E-4C4B-8184-9514C83DBECB}" type="slidenum">
              <a:rPr lang="cs-CZ" smtClean="0"/>
              <a:t>6</a:t>
            </a:fld>
            <a:endParaRPr lang="cs-CZ"/>
          </a:p>
        </p:txBody>
      </p:sp>
    </p:spTree>
    <p:extLst>
      <p:ext uri="{BB962C8B-B14F-4D97-AF65-F5344CB8AC3E}">
        <p14:creationId xmlns:p14="http://schemas.microsoft.com/office/powerpoint/2010/main" val="46859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number of degrees of freedom is the number of values in the final calculation of a statistic that are free to vary =</a:t>
            </a:r>
            <a:r>
              <a:rPr lang="en-US" baseline="0" dirty="0"/>
              <a:t> </a:t>
            </a:r>
            <a:r>
              <a:rPr lang="en-US" sz="1200" b="0" i="0" kern="1200" baseline="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 number of independent pieces of information that go into the estimate of a parameter </a:t>
            </a:r>
          </a:p>
          <a:p>
            <a:pPr marL="171450" indent="-171450">
              <a:buFontTx/>
              <a:buChar char="-"/>
            </a:pPr>
            <a:r>
              <a:rPr lang="en-US" dirty="0"/>
              <a:t>In general, the degrees of freedom of an estimate of a parameter are equal to the number of independent scores that go into the estimate minus the number of parameters used as intermediate steps in the estimation of the parameter itself (most of the time the sample variance has N − 1 degrees of freedom, since it is computed from N random scores minus the only 1 parameter estimated as intermediate step, which is the sample mean)</a:t>
            </a:r>
          </a:p>
        </p:txBody>
      </p:sp>
      <p:sp>
        <p:nvSpPr>
          <p:cNvPr id="4" name="Slide Number Placeholder 3"/>
          <p:cNvSpPr>
            <a:spLocks noGrp="1"/>
          </p:cNvSpPr>
          <p:nvPr>
            <p:ph type="sldNum" sz="quarter" idx="10"/>
          </p:nvPr>
        </p:nvSpPr>
        <p:spPr/>
        <p:txBody>
          <a:bodyPr/>
          <a:lstStyle/>
          <a:p>
            <a:fld id="{C39B7241-428E-4C4B-8184-9514C83DBECB}" type="slidenum">
              <a:rPr lang="cs-CZ" smtClean="0"/>
              <a:t>8</a:t>
            </a:fld>
            <a:endParaRPr lang="cs-CZ"/>
          </a:p>
        </p:txBody>
      </p:sp>
    </p:spTree>
    <p:extLst>
      <p:ext uri="{BB962C8B-B14F-4D97-AF65-F5344CB8AC3E}">
        <p14:creationId xmlns:p14="http://schemas.microsoft.com/office/powerpoint/2010/main" val="377136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t-test, expected differences</a:t>
            </a:r>
            <a:r>
              <a:rPr lang="en-US" baseline="0" dirty="0"/>
              <a:t> are usually 0</a:t>
            </a:r>
            <a:endParaRPr lang="cs-CZ" dirty="0"/>
          </a:p>
        </p:txBody>
      </p:sp>
      <p:sp>
        <p:nvSpPr>
          <p:cNvPr id="4" name="Slide Number Placeholder 3"/>
          <p:cNvSpPr>
            <a:spLocks noGrp="1"/>
          </p:cNvSpPr>
          <p:nvPr>
            <p:ph type="sldNum" sz="quarter" idx="5"/>
          </p:nvPr>
        </p:nvSpPr>
        <p:spPr/>
        <p:txBody>
          <a:bodyPr/>
          <a:lstStyle/>
          <a:p>
            <a:fld id="{C39B7241-428E-4C4B-8184-9514C83DBECB}" type="slidenum">
              <a:rPr lang="cs-CZ" smtClean="0"/>
              <a:t>16</a:t>
            </a:fld>
            <a:endParaRPr lang="cs-CZ"/>
          </a:p>
        </p:txBody>
      </p:sp>
    </p:spTree>
    <p:extLst>
      <p:ext uri="{BB962C8B-B14F-4D97-AF65-F5344CB8AC3E}">
        <p14:creationId xmlns:p14="http://schemas.microsoft.com/office/powerpoint/2010/main" val="263571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C39B7241-428E-4C4B-8184-9514C83DBECB}" type="slidenum">
              <a:rPr lang="cs-CZ" smtClean="0"/>
              <a:t>17</a:t>
            </a:fld>
            <a:endParaRPr lang="cs-CZ"/>
          </a:p>
        </p:txBody>
      </p:sp>
    </p:spTree>
    <p:extLst>
      <p:ext uri="{BB962C8B-B14F-4D97-AF65-F5344CB8AC3E}">
        <p14:creationId xmlns:p14="http://schemas.microsoft.com/office/powerpoint/2010/main" val="354131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When</a:t>
            </a:r>
            <a:r>
              <a:rPr lang="en-US" baseline="0" dirty="0"/>
              <a:t> calculating the magnitude of the effect (i.e., the difference between the samples), we need to take into account the measurement error in the samples</a:t>
            </a:r>
          </a:p>
          <a:p>
            <a:pPr marL="171450" indent="-171450">
              <a:buFontTx/>
              <a:buChar char="-"/>
            </a:pPr>
            <a:r>
              <a:rPr lang="en-US" baseline="0" dirty="0"/>
              <a:t>If the observations in our sample fluctuate a lot around the mean, the differences might be due to this fluctuation (measurement error) rather than due to genuine effect</a:t>
            </a:r>
          </a:p>
          <a:p>
            <a:endParaRPr lang="cs-CZ" dirty="0"/>
          </a:p>
        </p:txBody>
      </p:sp>
      <p:sp>
        <p:nvSpPr>
          <p:cNvPr id="4" name="Slide Number Placeholder 3"/>
          <p:cNvSpPr>
            <a:spLocks noGrp="1"/>
          </p:cNvSpPr>
          <p:nvPr>
            <p:ph type="sldNum" sz="quarter" idx="5"/>
          </p:nvPr>
        </p:nvSpPr>
        <p:spPr/>
        <p:txBody>
          <a:bodyPr/>
          <a:lstStyle/>
          <a:p>
            <a:fld id="{C39B7241-428E-4C4B-8184-9514C83DBECB}" type="slidenum">
              <a:rPr lang="cs-CZ" smtClean="0"/>
              <a:t>18</a:t>
            </a:fld>
            <a:endParaRPr lang="cs-CZ"/>
          </a:p>
        </p:txBody>
      </p:sp>
    </p:spTree>
    <p:extLst>
      <p:ext uri="{BB962C8B-B14F-4D97-AF65-F5344CB8AC3E}">
        <p14:creationId xmlns:p14="http://schemas.microsoft.com/office/powerpoint/2010/main" val="197662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3733F-29B5-44CA-9B42-76FFAE49FB43}"/>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cs-CZ" dirty="0"/>
              <a:t>Kliknutím lze upravit styl.</a:t>
            </a:r>
          </a:p>
        </p:txBody>
      </p:sp>
      <p:sp>
        <p:nvSpPr>
          <p:cNvPr id="3" name="Podnadpis 2">
            <a:extLst>
              <a:ext uri="{FF2B5EF4-FFF2-40B4-BE49-F238E27FC236}">
                <a16:creationId xmlns:a16="http://schemas.microsoft.com/office/drawing/2014/main" id="{115DC963-5B76-4015-BB03-CAB3CB4C82B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
        <p:nvSpPr>
          <p:cNvPr id="4" name="Zástupný symbol pro datum 3">
            <a:extLst>
              <a:ext uri="{FF2B5EF4-FFF2-40B4-BE49-F238E27FC236}">
                <a16:creationId xmlns:a16="http://schemas.microsoft.com/office/drawing/2014/main" id="{AFA358FB-2270-45DD-A14F-5625BBE42CD5}"/>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5" name="Zástupný symbol pro zápatí 4">
            <a:extLst>
              <a:ext uri="{FF2B5EF4-FFF2-40B4-BE49-F238E27FC236}">
                <a16:creationId xmlns:a16="http://schemas.microsoft.com/office/drawing/2014/main" id="{C3BCBFAB-509A-4EAD-A632-61BBFC5CE2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11F1E00-67AA-47D8-8AB5-7709E955207E}"/>
              </a:ext>
            </a:extLst>
          </p:cNvPr>
          <p:cNvSpPr>
            <a:spLocks noGrp="1"/>
          </p:cNvSpPr>
          <p:nvPr>
            <p:ph type="sldNum" sz="quarter" idx="12"/>
          </p:nvPr>
        </p:nvSpPr>
        <p:spPr/>
        <p:txBody>
          <a:bodyPr/>
          <a:lstStyle/>
          <a:p>
            <a:fld id="{CAA5ED29-531C-4F7C-9468-FB9A58E851EB}" type="slidenum">
              <a:rPr lang="cs-CZ" smtClean="0"/>
              <a:t>‹#›</a:t>
            </a:fld>
            <a:endParaRPr lang="cs-CZ"/>
          </a:p>
        </p:txBody>
      </p:sp>
      <p:sp>
        <p:nvSpPr>
          <p:cNvPr id="7" name="Obdélník 6">
            <a:extLst>
              <a:ext uri="{FF2B5EF4-FFF2-40B4-BE49-F238E27FC236}">
                <a16:creationId xmlns:a16="http://schemas.microsoft.com/office/drawing/2014/main" id="{7B6FF975-5673-4E55-A652-265EA76EC67A}"/>
              </a:ext>
            </a:extLst>
          </p:cNvPr>
          <p:cNvSpPr/>
          <p:nvPr userDrawn="1"/>
        </p:nvSpPr>
        <p:spPr>
          <a:xfrm>
            <a:off x="0" y="0"/>
            <a:ext cx="381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026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6292F5-C7E8-40F0-8594-B939D45190A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2AD6D42-D5F4-4C98-9D19-62A73E6297B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95FAD5-A573-4700-9453-D921970F30C1}"/>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5" name="Zástupný symbol pro zápatí 4">
            <a:extLst>
              <a:ext uri="{FF2B5EF4-FFF2-40B4-BE49-F238E27FC236}">
                <a16:creationId xmlns:a16="http://schemas.microsoft.com/office/drawing/2014/main" id="{28FBFBDF-848D-4452-9B51-7AEB0707266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26F7786-F1F7-4F14-98EC-10D29DE036DB}"/>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231425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D853348-A82E-4FF3-8E00-E930AC3E45E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72EA6C3-A5A3-41AE-8B36-E874737AEFD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C0262E-3B4E-4A3D-A52A-32FDED564BFF}"/>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5" name="Zástupný symbol pro zápatí 4">
            <a:extLst>
              <a:ext uri="{FF2B5EF4-FFF2-40B4-BE49-F238E27FC236}">
                <a16:creationId xmlns:a16="http://schemas.microsoft.com/office/drawing/2014/main" id="{48A969CD-928D-4CEE-B8F7-01DC9854E1A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6A94949-6DBE-4635-88E6-60A9A90919AD}"/>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314182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126D9-8DF7-4E03-B541-B89BA7916102}"/>
              </a:ext>
            </a:extLst>
          </p:cNvPr>
          <p:cNvSpPr>
            <a:spLocks noGrp="1"/>
          </p:cNvSpPr>
          <p:nvPr>
            <p:ph type="title"/>
          </p:nvPr>
        </p:nvSpPr>
        <p:spPr>
          <a:ln>
            <a:noFill/>
          </a:ln>
        </p:spPr>
        <p:txBody>
          <a:bodyPr/>
          <a:lstStyle>
            <a:lvl1pPr>
              <a:defRPr>
                <a:latin typeface="Arial" panose="020B0604020202020204" pitchFamily="34" charset="0"/>
                <a:cs typeface="Arial" panose="020B0604020202020204" pitchFamily="34" charset="0"/>
              </a:defRPr>
            </a:lvl1pPr>
          </a:lstStyle>
          <a:p>
            <a:r>
              <a:rPr lang="cs-CZ" dirty="0"/>
              <a:t>Kliknutím lze upravit styl.</a:t>
            </a:r>
          </a:p>
        </p:txBody>
      </p:sp>
      <p:sp>
        <p:nvSpPr>
          <p:cNvPr id="3" name="Zástupný obsah 2">
            <a:extLst>
              <a:ext uri="{FF2B5EF4-FFF2-40B4-BE49-F238E27FC236}">
                <a16:creationId xmlns:a16="http://schemas.microsoft.com/office/drawing/2014/main" id="{81C73028-6123-4835-BC2A-36EECC71E0C3}"/>
              </a:ext>
            </a:extLst>
          </p:cNvPr>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2CA7A814-018C-4801-A259-9220399D0571}"/>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5" name="Zástupný symbol pro zápatí 4">
            <a:extLst>
              <a:ext uri="{FF2B5EF4-FFF2-40B4-BE49-F238E27FC236}">
                <a16:creationId xmlns:a16="http://schemas.microsoft.com/office/drawing/2014/main" id="{D0F93631-31E8-43FB-8110-DB04293E1E16}"/>
              </a:ext>
            </a:extLst>
          </p:cNvPr>
          <p:cNvSpPr>
            <a:spLocks noGrp="1"/>
          </p:cNvSpPr>
          <p:nvPr>
            <p:ph type="ftr" sz="quarter" idx="11"/>
          </p:nvPr>
        </p:nvSpPr>
        <p:spPr/>
        <p:txBody>
          <a:bodyPr/>
          <a:lstStyle/>
          <a:p>
            <a:r>
              <a:rPr lang="en-US" dirty="0"/>
              <a:t>E0420</a:t>
            </a:r>
            <a:endParaRPr lang="cs-CZ" dirty="0"/>
          </a:p>
        </p:txBody>
      </p:sp>
      <p:sp>
        <p:nvSpPr>
          <p:cNvPr id="6" name="Zástupný symbol pro číslo snímku 5">
            <a:extLst>
              <a:ext uri="{FF2B5EF4-FFF2-40B4-BE49-F238E27FC236}">
                <a16:creationId xmlns:a16="http://schemas.microsoft.com/office/drawing/2014/main" id="{39A29A92-AAF9-4F0B-A1FD-57EF3C4B3EFC}"/>
              </a:ext>
            </a:extLst>
          </p:cNvPr>
          <p:cNvSpPr>
            <a:spLocks noGrp="1"/>
          </p:cNvSpPr>
          <p:nvPr>
            <p:ph type="sldNum" sz="quarter" idx="12"/>
          </p:nvPr>
        </p:nvSpPr>
        <p:spPr/>
        <p:txBody>
          <a:bodyPr/>
          <a:lstStyle/>
          <a:p>
            <a:fld id="{CAA5ED29-531C-4F7C-9468-FB9A58E851EB}" type="slidenum">
              <a:rPr lang="cs-CZ" smtClean="0"/>
              <a:pPr/>
              <a:t>‹#›</a:t>
            </a:fld>
            <a:endParaRPr lang="cs-CZ" dirty="0"/>
          </a:p>
        </p:txBody>
      </p:sp>
      <p:sp>
        <p:nvSpPr>
          <p:cNvPr id="7" name="Obdélník 6">
            <a:extLst>
              <a:ext uri="{FF2B5EF4-FFF2-40B4-BE49-F238E27FC236}">
                <a16:creationId xmlns:a16="http://schemas.microsoft.com/office/drawing/2014/main" id="{41A5A9C4-2343-421A-AB13-6B369736198F}"/>
              </a:ext>
            </a:extLst>
          </p:cNvPr>
          <p:cNvSpPr/>
          <p:nvPr userDrawn="1"/>
        </p:nvSpPr>
        <p:spPr>
          <a:xfrm>
            <a:off x="0" y="0"/>
            <a:ext cx="381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986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361BE4-CD80-40FE-B51F-5D6E06F5449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544C10E-458D-44E4-BB8C-3409C08AB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791650E-8588-48F8-8A79-39A66EA4BDEE}"/>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5" name="Zástupný symbol pro zápatí 4">
            <a:extLst>
              <a:ext uri="{FF2B5EF4-FFF2-40B4-BE49-F238E27FC236}">
                <a16:creationId xmlns:a16="http://schemas.microsoft.com/office/drawing/2014/main" id="{E2CC2C0A-B667-4E7D-A2B2-4D2A1C278A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52B822-D822-40F1-BE8E-6B9384FA9FCF}"/>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1532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0AC58-E743-47B4-A7DA-B6C00350D12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406BA4F-3734-4151-8354-7DE633196FC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BE9A48E-57BA-48B4-9FC1-94EB6A6415B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CA1B8A3-3629-4065-AE84-6ACF43407948}"/>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6" name="Zástupný symbol pro zápatí 5">
            <a:extLst>
              <a:ext uri="{FF2B5EF4-FFF2-40B4-BE49-F238E27FC236}">
                <a16:creationId xmlns:a16="http://schemas.microsoft.com/office/drawing/2014/main" id="{881D4DC7-D5E4-48AB-BA4E-B445043ABA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CF8D40E-A921-4AE0-A78B-7D4C1509140E}"/>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416995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71223F-3209-43FA-A6EA-3F7DBDEA5C6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84F6BD1-5B82-4D79-B416-86B0D9C6C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4F93AB6-E895-456A-AECC-730343CB63D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4A719C2-A586-4C07-8E44-2F164BC21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BAC3866-1CEC-4574-9BC8-A6C5A8693D2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11D5255-34D5-406C-A0DD-982C422DC843}"/>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8" name="Zástupný symbol pro zápatí 7">
            <a:extLst>
              <a:ext uri="{FF2B5EF4-FFF2-40B4-BE49-F238E27FC236}">
                <a16:creationId xmlns:a16="http://schemas.microsoft.com/office/drawing/2014/main" id="{F23127C1-8C36-475B-B883-F6D275C69CB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E347EE2-000B-4045-BD69-B92D87A992AF}"/>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413516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D1E21C-2802-4CBF-962F-11403CC7DBD9}"/>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cs-CZ" dirty="0"/>
              <a:t>Kliknutím lze upravit styl.</a:t>
            </a:r>
          </a:p>
        </p:txBody>
      </p:sp>
      <p:sp>
        <p:nvSpPr>
          <p:cNvPr id="3" name="Zástupný symbol pro datum 2">
            <a:extLst>
              <a:ext uri="{FF2B5EF4-FFF2-40B4-BE49-F238E27FC236}">
                <a16:creationId xmlns:a16="http://schemas.microsoft.com/office/drawing/2014/main" id="{735BF072-9385-4606-BB1C-FDE393D81BE6}"/>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4" name="Zástupný symbol pro zápatí 3">
            <a:extLst>
              <a:ext uri="{FF2B5EF4-FFF2-40B4-BE49-F238E27FC236}">
                <a16:creationId xmlns:a16="http://schemas.microsoft.com/office/drawing/2014/main" id="{2EBBCD27-A2BD-4568-BA19-DBCEBA0044E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9687A07-2BCC-4C95-AA9E-2D3F0DCFA6A5}"/>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262776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2AB1719-0940-4713-8D37-CF95CBEF0F68}"/>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3" name="Zástupný symbol pro zápatí 2">
            <a:extLst>
              <a:ext uri="{FF2B5EF4-FFF2-40B4-BE49-F238E27FC236}">
                <a16:creationId xmlns:a16="http://schemas.microsoft.com/office/drawing/2014/main" id="{9F0B1BA4-72FA-4366-ABBB-0DB74C9B33E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46A7DD5-5452-44E4-A1ED-0BDEDBD97AAB}"/>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304735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38B052-1F8C-4FEA-B86A-2550EE77217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E47E2C-1AA9-4294-A5CD-23375B9B7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8C2F013-7AE4-4F14-825D-ADE4FB8A7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9A9D40E-0E74-47F2-B051-6DB3371B9A56}"/>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6" name="Zástupný symbol pro zápatí 5">
            <a:extLst>
              <a:ext uri="{FF2B5EF4-FFF2-40B4-BE49-F238E27FC236}">
                <a16:creationId xmlns:a16="http://schemas.microsoft.com/office/drawing/2014/main" id="{75DA0D2F-C514-49DD-ACCA-750D69FAC25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72B770A-0BC7-47D9-BFAE-7240D33626EB}"/>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3304220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C47063-A92D-40F2-B422-FE769035CDC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F705FD2-E14F-468B-AF08-D148C1496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FFCE416-3307-4405-B711-68A5C6E56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9D04F02-B386-47A0-86F6-F1DF00FD237F}"/>
              </a:ext>
            </a:extLst>
          </p:cNvPr>
          <p:cNvSpPr>
            <a:spLocks noGrp="1"/>
          </p:cNvSpPr>
          <p:nvPr>
            <p:ph type="dt" sz="half" idx="10"/>
          </p:nvPr>
        </p:nvSpPr>
        <p:spPr/>
        <p:txBody>
          <a:bodyPr/>
          <a:lstStyle/>
          <a:p>
            <a:fld id="{7899545C-FAE2-4D9D-957A-40CC80CE2EC6}" type="datetimeFigureOut">
              <a:rPr lang="cs-CZ" smtClean="0"/>
              <a:t>30.09.2021</a:t>
            </a:fld>
            <a:endParaRPr lang="cs-CZ"/>
          </a:p>
        </p:txBody>
      </p:sp>
      <p:sp>
        <p:nvSpPr>
          <p:cNvPr id="6" name="Zástupný symbol pro zápatí 5">
            <a:extLst>
              <a:ext uri="{FF2B5EF4-FFF2-40B4-BE49-F238E27FC236}">
                <a16:creationId xmlns:a16="http://schemas.microsoft.com/office/drawing/2014/main" id="{0335D2ED-DE7B-4978-B983-6CE78E46CE4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F3B143-1772-4495-B568-5BCD7FA6F7A1}"/>
              </a:ext>
            </a:extLst>
          </p:cNvPr>
          <p:cNvSpPr>
            <a:spLocks noGrp="1"/>
          </p:cNvSpPr>
          <p:nvPr>
            <p:ph type="sldNum" sz="quarter" idx="12"/>
          </p:nvPr>
        </p:nvSpPr>
        <p:spPr/>
        <p:txBody>
          <a:bodyPr/>
          <a:lstStyle/>
          <a:p>
            <a:fld id="{CAA5ED29-531C-4F7C-9468-FB9A58E851EB}" type="slidenum">
              <a:rPr lang="cs-CZ" smtClean="0"/>
              <a:t>‹#›</a:t>
            </a:fld>
            <a:endParaRPr lang="cs-CZ"/>
          </a:p>
        </p:txBody>
      </p:sp>
    </p:spTree>
    <p:extLst>
      <p:ext uri="{BB962C8B-B14F-4D97-AF65-F5344CB8AC3E}">
        <p14:creationId xmlns:p14="http://schemas.microsoft.com/office/powerpoint/2010/main" val="96916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AE2D9D4-AD29-439A-A111-9790EF8F9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0BA2344-7644-4EB6-AB48-4424FEA76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31891B-ADE1-4405-8520-48687C036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9545C-FAE2-4D9D-957A-40CC80CE2EC6}" type="datetimeFigureOut">
              <a:rPr lang="cs-CZ" smtClean="0"/>
              <a:t>30.09.2021</a:t>
            </a:fld>
            <a:endParaRPr lang="cs-CZ"/>
          </a:p>
        </p:txBody>
      </p:sp>
      <p:sp>
        <p:nvSpPr>
          <p:cNvPr id="5" name="Zástupný symbol pro zápatí 4">
            <a:extLst>
              <a:ext uri="{FF2B5EF4-FFF2-40B4-BE49-F238E27FC236}">
                <a16:creationId xmlns:a16="http://schemas.microsoft.com/office/drawing/2014/main" id="{D08138A5-EAB8-49C4-9D57-B5B639688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40B3514-08A7-4377-B3F6-C035723C02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5ED29-531C-4F7C-9468-FB9A58E851EB}" type="slidenum">
              <a:rPr lang="cs-CZ" smtClean="0"/>
              <a:t>‹#›</a:t>
            </a:fld>
            <a:endParaRPr lang="cs-CZ"/>
          </a:p>
        </p:txBody>
      </p:sp>
    </p:spTree>
    <p:extLst>
      <p:ext uri="{BB962C8B-B14F-4D97-AF65-F5344CB8AC3E}">
        <p14:creationId xmlns:p14="http://schemas.microsoft.com/office/powerpoint/2010/main" val="220013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tats.idre.ucla.edu/other/mult-pkg/whatsta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6D624-6A6A-42E0-A60D-D3D15CC767ED}"/>
              </a:ext>
            </a:extLst>
          </p:cNvPr>
          <p:cNvSpPr>
            <a:spLocks noGrp="1"/>
          </p:cNvSpPr>
          <p:nvPr>
            <p:ph type="ctrTitle"/>
          </p:nvPr>
        </p:nvSpPr>
        <p:spPr/>
        <p:txBody>
          <a:bodyPr>
            <a:normAutofit/>
          </a:bodyPr>
          <a:lstStyle/>
          <a:p>
            <a:r>
              <a:rPr lang="cs-CZ" dirty="0" err="1"/>
              <a:t>Comparing</a:t>
            </a:r>
            <a:r>
              <a:rPr lang="cs-CZ" dirty="0"/>
              <a:t> </a:t>
            </a:r>
            <a:r>
              <a:rPr lang="cs-CZ" dirty="0" err="1"/>
              <a:t>groups</a:t>
            </a:r>
            <a:br>
              <a:rPr lang="cs-CZ" dirty="0"/>
            </a:br>
            <a:r>
              <a:rPr lang="cs-CZ" sz="4400" dirty="0" err="1"/>
              <a:t>Chi</a:t>
            </a:r>
            <a:r>
              <a:rPr lang="cs-CZ" sz="4400" dirty="0"/>
              <a:t>-square test </a:t>
            </a:r>
            <a:br>
              <a:rPr lang="cs-CZ" sz="4400" dirty="0"/>
            </a:br>
            <a:r>
              <a:rPr lang="cs-CZ" sz="4400" dirty="0"/>
              <a:t>T-test</a:t>
            </a:r>
            <a:endParaRPr lang="cs-CZ" dirty="0"/>
          </a:p>
        </p:txBody>
      </p:sp>
      <p:sp>
        <p:nvSpPr>
          <p:cNvPr id="3" name="Podnadpis 2">
            <a:extLst>
              <a:ext uri="{FF2B5EF4-FFF2-40B4-BE49-F238E27FC236}">
                <a16:creationId xmlns:a16="http://schemas.microsoft.com/office/drawing/2014/main" id="{6B59D2D2-68B7-41E2-9EF4-CC1F1A3A4C11}"/>
              </a:ext>
            </a:extLst>
          </p:cNvPr>
          <p:cNvSpPr>
            <a:spLocks noGrp="1"/>
          </p:cNvSpPr>
          <p:nvPr>
            <p:ph type="subTitle" idx="1"/>
          </p:nvPr>
        </p:nvSpPr>
        <p:spPr/>
        <p:txBody>
          <a:bodyPr>
            <a:normAutofit/>
          </a:bodyPr>
          <a:lstStyle/>
          <a:p>
            <a:r>
              <a:rPr lang="en-US" sz="3200" dirty="0"/>
              <a:t>E0420</a:t>
            </a:r>
          </a:p>
          <a:p>
            <a:r>
              <a:rPr lang="en-US" sz="3200" dirty="0"/>
              <a:t>Week </a:t>
            </a:r>
            <a:r>
              <a:rPr lang="cs-CZ" sz="3200" dirty="0"/>
              <a:t>3</a:t>
            </a:r>
          </a:p>
        </p:txBody>
      </p:sp>
      <p:pic>
        <p:nvPicPr>
          <p:cNvPr id="5" name="Obrázek 4">
            <a:extLst>
              <a:ext uri="{FF2B5EF4-FFF2-40B4-BE49-F238E27FC236}">
                <a16:creationId xmlns:a16="http://schemas.microsoft.com/office/drawing/2014/main" id="{ED8035A2-4F08-4DAE-9E0E-8D7484DD489A}"/>
              </a:ext>
            </a:extLst>
          </p:cNvPr>
          <p:cNvPicPr>
            <a:picLocks noChangeAspect="1"/>
          </p:cNvPicPr>
          <p:nvPr/>
        </p:nvPicPr>
        <p:blipFill>
          <a:blip r:embed="rId2"/>
          <a:stretch>
            <a:fillRect/>
          </a:stretch>
        </p:blipFill>
        <p:spPr>
          <a:xfrm>
            <a:off x="1177469" y="4534450"/>
            <a:ext cx="3209925" cy="1304925"/>
          </a:xfrm>
          <a:prstGeom prst="rect">
            <a:avLst/>
          </a:prstGeom>
        </p:spPr>
      </p:pic>
      <p:pic>
        <p:nvPicPr>
          <p:cNvPr id="7" name="Obrázek 6">
            <a:extLst>
              <a:ext uri="{FF2B5EF4-FFF2-40B4-BE49-F238E27FC236}">
                <a16:creationId xmlns:a16="http://schemas.microsoft.com/office/drawing/2014/main" id="{9E67F0D9-1AB7-49E4-A566-46102D564D62}"/>
              </a:ext>
            </a:extLst>
          </p:cNvPr>
          <p:cNvPicPr>
            <a:picLocks noChangeAspect="1"/>
          </p:cNvPicPr>
          <p:nvPr/>
        </p:nvPicPr>
        <p:blipFill>
          <a:blip r:embed="rId3"/>
          <a:stretch>
            <a:fillRect/>
          </a:stretch>
        </p:blipFill>
        <p:spPr>
          <a:xfrm>
            <a:off x="8003784" y="3429000"/>
            <a:ext cx="3490526" cy="1655762"/>
          </a:xfrm>
          <a:prstGeom prst="rect">
            <a:avLst/>
          </a:prstGeom>
        </p:spPr>
      </p:pic>
    </p:spTree>
    <p:extLst>
      <p:ext uri="{BB962C8B-B14F-4D97-AF65-F5344CB8AC3E}">
        <p14:creationId xmlns:p14="http://schemas.microsoft.com/office/powerpoint/2010/main" val="147092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Chi-square write-up</a:t>
            </a:r>
          </a:p>
        </p:txBody>
      </p:sp>
      <p:sp>
        <p:nvSpPr>
          <p:cNvPr id="3" name="Content Placeholder 2"/>
          <p:cNvSpPr>
            <a:spLocks noGrp="1"/>
          </p:cNvSpPr>
          <p:nvPr>
            <p:ph idx="1"/>
          </p:nvPr>
        </p:nvSpPr>
        <p:spPr/>
        <p:txBody>
          <a:bodyPr/>
          <a:lstStyle/>
          <a:p>
            <a:r>
              <a:rPr lang="en-US" dirty="0"/>
              <a:t>A chi-square test was performed to examine the association between gender and feeling depressed. The association between these variables was significant, </a:t>
            </a:r>
            <a:r>
              <a:rPr lang="el-GR" dirty="0"/>
              <a:t>χ2</a:t>
            </a:r>
            <a:r>
              <a:rPr lang="en-US" dirty="0"/>
              <a:t> (1, </a:t>
            </a:r>
            <a:r>
              <a:rPr lang="en-US" i="1" dirty="0"/>
              <a:t>N</a:t>
            </a:r>
            <a:r>
              <a:rPr lang="en-US" dirty="0"/>
              <a:t> = 540) = 15.97, </a:t>
            </a:r>
            <a:r>
              <a:rPr lang="en-US" i="1" dirty="0"/>
              <a:t>p</a:t>
            </a:r>
            <a:r>
              <a:rPr lang="en-US" dirty="0"/>
              <a:t> &lt; .001. Women were more likely than men to feel depressed.</a:t>
            </a:r>
          </a:p>
        </p:txBody>
      </p:sp>
    </p:spTree>
    <p:extLst>
      <p:ext uri="{BB962C8B-B14F-4D97-AF65-F5344CB8AC3E}">
        <p14:creationId xmlns:p14="http://schemas.microsoft.com/office/powerpoint/2010/main" val="10686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E524-8050-492E-9F06-DFA237FBCCDD}"/>
              </a:ext>
            </a:extLst>
          </p:cNvPr>
          <p:cNvSpPr>
            <a:spLocks noGrp="1"/>
          </p:cNvSpPr>
          <p:nvPr>
            <p:ph type="title"/>
          </p:nvPr>
        </p:nvSpPr>
        <p:spPr/>
        <p:txBody>
          <a:bodyPr/>
          <a:lstStyle/>
          <a:p>
            <a:r>
              <a:rPr lang="cs-CZ" dirty="0"/>
              <a:t>T-test use </a:t>
            </a:r>
          </a:p>
        </p:txBody>
      </p:sp>
      <p:sp>
        <p:nvSpPr>
          <p:cNvPr id="3" name="Content Placeholder 2">
            <a:extLst>
              <a:ext uri="{FF2B5EF4-FFF2-40B4-BE49-F238E27FC236}">
                <a16:creationId xmlns:a16="http://schemas.microsoft.com/office/drawing/2014/main" id="{7C778B67-78B8-4BFF-B40B-B15BA9F1FA24}"/>
              </a:ext>
            </a:extLst>
          </p:cNvPr>
          <p:cNvSpPr>
            <a:spLocks noGrp="1"/>
          </p:cNvSpPr>
          <p:nvPr>
            <p:ph idx="1"/>
          </p:nvPr>
        </p:nvSpPr>
        <p:spPr/>
        <p:txBody>
          <a:bodyPr/>
          <a:lstStyle/>
          <a:p>
            <a:r>
              <a:rPr lang="cs-CZ" dirty="0" err="1"/>
              <a:t>Purpose</a:t>
            </a:r>
            <a:r>
              <a:rPr lang="cs-CZ" dirty="0"/>
              <a:t>:</a:t>
            </a:r>
          </a:p>
          <a:p>
            <a:pPr lvl="1"/>
            <a:r>
              <a:rPr lang="cs-CZ" dirty="0"/>
              <a:t>Comparing means of a continuous DV across 2 groups</a:t>
            </a:r>
            <a:r>
              <a:rPr lang="en-US" dirty="0"/>
              <a:t> (binary IV)</a:t>
            </a:r>
            <a:endParaRPr lang="cs-CZ" dirty="0"/>
          </a:p>
          <a:p>
            <a:pPr lvl="1"/>
            <a:r>
              <a:rPr lang="cs-CZ" dirty="0"/>
              <a:t>Useful when we have „natural“ IV groups (e.g., experimental condition)</a:t>
            </a:r>
          </a:p>
          <a:p>
            <a:r>
              <a:rPr lang="cs-CZ" dirty="0" err="1"/>
              <a:t>Types</a:t>
            </a:r>
            <a:r>
              <a:rPr lang="cs-CZ" dirty="0"/>
              <a:t>:</a:t>
            </a:r>
          </a:p>
          <a:p>
            <a:pPr lvl="1"/>
            <a:r>
              <a:rPr lang="cs-CZ" dirty="0"/>
              <a:t>Independent T-test</a:t>
            </a:r>
          </a:p>
          <a:p>
            <a:pPr lvl="1"/>
            <a:r>
              <a:rPr lang="cs-CZ" dirty="0" err="1"/>
              <a:t>Paired-samples</a:t>
            </a:r>
            <a:r>
              <a:rPr lang="cs-CZ" dirty="0"/>
              <a:t> T-test</a:t>
            </a:r>
          </a:p>
        </p:txBody>
      </p:sp>
    </p:spTree>
    <p:extLst>
      <p:ext uri="{BB962C8B-B14F-4D97-AF65-F5344CB8AC3E}">
        <p14:creationId xmlns:p14="http://schemas.microsoft.com/office/powerpoint/2010/main" val="256942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7163-6302-446A-905C-B44428A6C52F}"/>
              </a:ext>
            </a:extLst>
          </p:cNvPr>
          <p:cNvSpPr>
            <a:spLocks noGrp="1"/>
          </p:cNvSpPr>
          <p:nvPr>
            <p:ph type="title"/>
          </p:nvPr>
        </p:nvSpPr>
        <p:spPr/>
        <p:txBody>
          <a:bodyPr/>
          <a:lstStyle/>
          <a:p>
            <a:r>
              <a:rPr lang="cs-CZ" dirty="0"/>
              <a:t>T-test </a:t>
            </a:r>
            <a:r>
              <a:rPr lang="cs-CZ" dirty="0" err="1"/>
              <a:t>assumptions</a:t>
            </a:r>
            <a:r>
              <a:rPr lang="cs-CZ" dirty="0"/>
              <a:t> </a:t>
            </a:r>
          </a:p>
        </p:txBody>
      </p:sp>
      <p:sp>
        <p:nvSpPr>
          <p:cNvPr id="3" name="Content Placeholder 2">
            <a:extLst>
              <a:ext uri="{FF2B5EF4-FFF2-40B4-BE49-F238E27FC236}">
                <a16:creationId xmlns:a16="http://schemas.microsoft.com/office/drawing/2014/main" id="{84066B39-E433-40C2-89E5-EDFFC79E5EFE}"/>
              </a:ext>
            </a:extLst>
          </p:cNvPr>
          <p:cNvSpPr>
            <a:spLocks noGrp="1"/>
          </p:cNvSpPr>
          <p:nvPr>
            <p:ph idx="1"/>
          </p:nvPr>
        </p:nvSpPr>
        <p:spPr/>
        <p:txBody>
          <a:bodyPr/>
          <a:lstStyle/>
          <a:p>
            <a:r>
              <a:rPr lang="cs-CZ" dirty="0"/>
              <a:t>Assumption of independence</a:t>
            </a:r>
            <a:endParaRPr lang="en-US" dirty="0"/>
          </a:p>
          <a:p>
            <a:pPr lvl="1"/>
            <a:r>
              <a:rPr lang="en-US" dirty="0"/>
              <a:t>Applies for independent t-test</a:t>
            </a:r>
            <a:endParaRPr lang="cs-CZ" dirty="0"/>
          </a:p>
          <a:p>
            <a:r>
              <a:rPr lang="en-US" dirty="0"/>
              <a:t>Assumption of normality</a:t>
            </a:r>
            <a:endParaRPr lang="cs-CZ" dirty="0"/>
          </a:p>
          <a:p>
            <a:pPr lvl="1"/>
            <a:r>
              <a:rPr lang="cs-CZ" dirty="0"/>
              <a:t>DV </a:t>
            </a:r>
            <a:r>
              <a:rPr lang="en-US" dirty="0"/>
              <a:t>should be approximately normally distributed</a:t>
            </a:r>
            <a:endParaRPr lang="cs-CZ" dirty="0"/>
          </a:p>
          <a:p>
            <a:r>
              <a:rPr lang="en-US" dirty="0"/>
              <a:t>Assumption of </a:t>
            </a:r>
            <a:r>
              <a:rPr lang="cs-CZ" dirty="0"/>
              <a:t>h</a:t>
            </a:r>
            <a:r>
              <a:rPr lang="en-US" dirty="0" err="1"/>
              <a:t>omogeneity</a:t>
            </a:r>
            <a:r>
              <a:rPr lang="en-US" dirty="0"/>
              <a:t> of </a:t>
            </a:r>
            <a:r>
              <a:rPr lang="cs-CZ" dirty="0"/>
              <a:t>v</a:t>
            </a:r>
            <a:r>
              <a:rPr lang="en-US" dirty="0" err="1"/>
              <a:t>ariance</a:t>
            </a:r>
            <a:endParaRPr lang="cs-CZ" dirty="0"/>
          </a:p>
          <a:p>
            <a:pPr lvl="1"/>
            <a:r>
              <a:rPr lang="en-US" dirty="0"/>
              <a:t>The two independent samples are assumed to be drawn from populations with identical population variances </a:t>
            </a:r>
          </a:p>
          <a:p>
            <a:pPr lvl="1"/>
            <a:r>
              <a:rPr lang="en-US" dirty="0"/>
              <a:t>The variances of </a:t>
            </a:r>
            <a:r>
              <a:rPr lang="cs-CZ" dirty="0"/>
              <a:t>DV </a:t>
            </a:r>
            <a:r>
              <a:rPr lang="en-US" dirty="0"/>
              <a:t>should be equal</a:t>
            </a:r>
            <a:r>
              <a:rPr lang="cs-CZ" dirty="0"/>
              <a:t> in both IV groups</a:t>
            </a:r>
            <a:endParaRPr lang="en-US" dirty="0"/>
          </a:p>
        </p:txBody>
      </p:sp>
    </p:spTree>
    <p:extLst>
      <p:ext uri="{BB962C8B-B14F-4D97-AF65-F5344CB8AC3E}">
        <p14:creationId xmlns:p14="http://schemas.microsoft.com/office/powerpoint/2010/main" val="281979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CE9C77-FC39-4A99-9C98-257C7CF8D47A}"/>
              </a:ext>
            </a:extLst>
          </p:cNvPr>
          <p:cNvSpPr>
            <a:spLocks noGrp="1"/>
          </p:cNvSpPr>
          <p:nvPr>
            <p:ph type="title"/>
          </p:nvPr>
        </p:nvSpPr>
        <p:spPr/>
        <p:txBody>
          <a:bodyPr/>
          <a:lstStyle/>
          <a:p>
            <a:r>
              <a:rPr lang="en-US" dirty="0"/>
              <a:t>Normal/Gaussian distribution</a:t>
            </a:r>
            <a:endParaRPr lang="cs-CZ" dirty="0"/>
          </a:p>
        </p:txBody>
      </p:sp>
      <p:sp>
        <p:nvSpPr>
          <p:cNvPr id="3" name="Zástupný obsah 2">
            <a:extLst>
              <a:ext uri="{FF2B5EF4-FFF2-40B4-BE49-F238E27FC236}">
                <a16:creationId xmlns:a16="http://schemas.microsoft.com/office/drawing/2014/main" id="{8C5607E7-3C4E-4F0E-B2AE-84A50989AC28}"/>
              </a:ext>
            </a:extLst>
          </p:cNvPr>
          <p:cNvSpPr>
            <a:spLocks noGrp="1"/>
          </p:cNvSpPr>
          <p:nvPr>
            <p:ph idx="1"/>
          </p:nvPr>
        </p:nvSpPr>
        <p:spPr/>
        <p:txBody>
          <a:bodyPr/>
          <a:lstStyle/>
          <a:p>
            <a:r>
              <a:rPr lang="en-US" dirty="0"/>
              <a:t>Also called bell curve</a:t>
            </a:r>
            <a:endParaRPr lang="cs-CZ" dirty="0"/>
          </a:p>
          <a:p>
            <a:endParaRPr lang="cs-CZ" dirty="0"/>
          </a:p>
        </p:txBody>
      </p:sp>
      <p:pic>
        <p:nvPicPr>
          <p:cNvPr id="1026" name="Picture 2">
            <a:extLst>
              <a:ext uri="{FF2B5EF4-FFF2-40B4-BE49-F238E27FC236}">
                <a16:creationId xmlns:a16="http://schemas.microsoft.com/office/drawing/2014/main" id="{BF96B680-1DAB-4222-8EA3-15FA393FD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22" y="1139874"/>
            <a:ext cx="10252155" cy="985720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C9EBC87-2A00-43A7-89D9-0B045593CD3E}"/>
              </a:ext>
            </a:extLst>
          </p:cNvPr>
          <p:cNvSpPr txBox="1"/>
          <p:nvPr/>
        </p:nvSpPr>
        <p:spPr>
          <a:xfrm>
            <a:off x="8665029" y="6567572"/>
            <a:ext cx="4488024" cy="261610"/>
          </a:xfrm>
          <a:prstGeom prst="rect">
            <a:avLst/>
          </a:prstGeom>
          <a:noFill/>
        </p:spPr>
        <p:txBody>
          <a:bodyPr wrap="square" rtlCol="0">
            <a:spAutoFit/>
          </a:bodyPr>
          <a:lstStyle/>
          <a:p>
            <a:r>
              <a:rPr lang="cs-CZ" sz="1100" dirty="0">
                <a:latin typeface="Arial" panose="020B0604020202020204" pitchFamily="34" charset="0"/>
                <a:cs typeface="Arial" panose="020B0604020202020204" pitchFamily="34" charset="0"/>
              </a:rPr>
              <a:t>https://commons.wikimedia.org/wiki/File:Wechsler.svg</a:t>
            </a:r>
          </a:p>
        </p:txBody>
      </p:sp>
    </p:spTree>
    <p:extLst>
      <p:ext uri="{BB962C8B-B14F-4D97-AF65-F5344CB8AC3E}">
        <p14:creationId xmlns:p14="http://schemas.microsoft.com/office/powerpoint/2010/main" val="203888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F093C-8DFC-4FFB-90B9-08A5537D0AA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94A3025-2475-4B0A-A6B9-30902FF46C53}"/>
              </a:ext>
            </a:extLst>
          </p:cNvPr>
          <p:cNvSpPr>
            <a:spLocks noGrp="1"/>
          </p:cNvSpPr>
          <p:nvPr>
            <p:ph idx="1"/>
          </p:nvPr>
        </p:nvSpPr>
        <p:spPr/>
        <p:txBody>
          <a:bodyPr/>
          <a:lstStyle/>
          <a:p>
            <a:endParaRPr lang="cs-CZ"/>
          </a:p>
        </p:txBody>
      </p:sp>
      <p:pic>
        <p:nvPicPr>
          <p:cNvPr id="8194" name="Picture 2">
            <a:extLst>
              <a:ext uri="{FF2B5EF4-FFF2-40B4-BE49-F238E27FC236}">
                <a16:creationId xmlns:a16="http://schemas.microsoft.com/office/drawing/2014/main" id="{00F0712F-CBBC-4E24-953D-719C3F21E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662" y="365125"/>
            <a:ext cx="8936769" cy="5998806"/>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EECA969-E9DB-4F67-A5E5-F194A176EF24}"/>
              </a:ext>
            </a:extLst>
          </p:cNvPr>
          <p:cNvSpPr txBox="1"/>
          <p:nvPr/>
        </p:nvSpPr>
        <p:spPr>
          <a:xfrm>
            <a:off x="5105505" y="6492875"/>
            <a:ext cx="7086495" cy="246221"/>
          </a:xfrm>
          <a:prstGeom prst="rect">
            <a:avLst/>
          </a:prstGeom>
          <a:noFill/>
        </p:spPr>
        <p:txBody>
          <a:bodyPr wrap="square" rtlCol="0">
            <a:spAutoFit/>
          </a:bodyPr>
          <a:lstStyle/>
          <a:p>
            <a:r>
              <a:rPr lang="cs-CZ" sz="1000" dirty="0">
                <a:latin typeface="Arial" panose="020B0604020202020204" pitchFamily="34" charset="0"/>
                <a:cs typeface="Arial" panose="020B0604020202020204" pitchFamily="34" charset="0"/>
              </a:rPr>
              <a:t>https://commons.wikimedia.org/wiki/File:Distribution_of_Annual_Household_Income_in_the_United_States_2010.png</a:t>
            </a:r>
          </a:p>
        </p:txBody>
      </p:sp>
    </p:spTree>
    <p:extLst>
      <p:ext uri="{BB962C8B-B14F-4D97-AF65-F5344CB8AC3E}">
        <p14:creationId xmlns:p14="http://schemas.microsoft.com/office/powerpoint/2010/main" val="273381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A6F63AA-32BA-4DC3-9A6A-D7D18EBF2835}"/>
              </a:ext>
            </a:extLst>
          </p:cNvPr>
          <p:cNvPicPr>
            <a:picLocks noGrp="1" noChangeAspect="1"/>
          </p:cNvPicPr>
          <p:nvPr>
            <p:ph idx="1"/>
          </p:nvPr>
        </p:nvPicPr>
        <p:blipFill>
          <a:blip r:embed="rId2"/>
          <a:stretch>
            <a:fillRect/>
          </a:stretch>
        </p:blipFill>
        <p:spPr>
          <a:xfrm>
            <a:off x="1276983" y="1027906"/>
            <a:ext cx="9638034" cy="5178992"/>
          </a:xfrm>
        </p:spPr>
      </p:pic>
    </p:spTree>
    <p:extLst>
      <p:ext uri="{BB962C8B-B14F-4D97-AF65-F5344CB8AC3E}">
        <p14:creationId xmlns:p14="http://schemas.microsoft.com/office/powerpoint/2010/main" val="20849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5C52-7050-4148-BF55-1C02B945A44C}"/>
              </a:ext>
            </a:extLst>
          </p:cNvPr>
          <p:cNvSpPr>
            <a:spLocks noGrp="1"/>
          </p:cNvSpPr>
          <p:nvPr>
            <p:ph type="title"/>
          </p:nvPr>
        </p:nvSpPr>
        <p:spPr/>
        <p:txBody>
          <a:bodyPr/>
          <a:lstStyle/>
          <a:p>
            <a:r>
              <a:rPr lang="cs-CZ" dirty="0" err="1"/>
              <a:t>How</a:t>
            </a:r>
            <a:r>
              <a:rPr lang="cs-CZ" dirty="0"/>
              <a:t> </a:t>
            </a:r>
            <a:r>
              <a:rPr lang="cs-CZ" dirty="0" err="1"/>
              <a:t>does</a:t>
            </a:r>
            <a:r>
              <a:rPr lang="cs-CZ" dirty="0"/>
              <a:t> T-test </a:t>
            </a:r>
            <a:r>
              <a:rPr lang="cs-CZ" dirty="0" err="1"/>
              <a:t>work</a:t>
            </a:r>
            <a:r>
              <a:rPr lang="cs-CZ" dirty="0"/>
              <a:t>? </a:t>
            </a:r>
          </a:p>
        </p:txBody>
      </p:sp>
      <p:sp>
        <p:nvSpPr>
          <p:cNvPr id="4" name="Content Placeholder 3"/>
          <p:cNvSpPr>
            <a:spLocks noGrp="1"/>
          </p:cNvSpPr>
          <p:nvPr>
            <p:ph idx="1"/>
          </p:nvPr>
        </p:nvSpPr>
        <p:spPr>
          <a:xfrm>
            <a:off x="838200" y="1825625"/>
            <a:ext cx="10515600" cy="4351338"/>
          </a:xfrm>
        </p:spPr>
        <p:txBody>
          <a:bodyPr>
            <a:normAutofit/>
          </a:bodyPr>
          <a:lstStyle/>
          <a:p>
            <a:pPr marL="0" indent="0">
              <a:buNone/>
            </a:pPr>
            <a:r>
              <a:rPr lang="en-US" dirty="0"/>
              <a:t>1. Obtaining mean and SD of the DV in each IV group</a:t>
            </a:r>
          </a:p>
          <a:p>
            <a:pPr marL="0" indent="0">
              <a:buNone/>
            </a:pPr>
            <a:r>
              <a:rPr lang="en-US" dirty="0"/>
              <a:t>2. Comparing the observed differences in the group means to expected differences (= null hypothesis)</a:t>
            </a:r>
          </a:p>
          <a:p>
            <a:pPr marL="0" indent="0">
              <a:buNone/>
            </a:pPr>
            <a:r>
              <a:rPr lang="en-US" dirty="0"/>
              <a:t>= obtaining the </a:t>
            </a:r>
            <a:r>
              <a:rPr lang="en-US" i="1" dirty="0"/>
              <a:t>t</a:t>
            </a:r>
            <a:r>
              <a:rPr lang="en-US" dirty="0"/>
              <a:t> statistic</a:t>
            </a:r>
          </a:p>
          <a:p>
            <a:pPr marL="0" indent="0">
              <a:buNone/>
            </a:pPr>
            <a:r>
              <a:rPr lang="en-US" dirty="0"/>
              <a:t>3. Using </a:t>
            </a:r>
            <a:r>
              <a:rPr lang="en-US" i="1" dirty="0"/>
              <a:t>t</a:t>
            </a:r>
            <a:r>
              <a:rPr lang="en-US" dirty="0"/>
              <a:t> distribution for specific degrees of freedom to determine how likely is the obtained </a:t>
            </a:r>
            <a:r>
              <a:rPr lang="en-US" i="1" dirty="0"/>
              <a:t>t</a:t>
            </a:r>
            <a:r>
              <a:rPr lang="en-US" dirty="0"/>
              <a:t> if null hypothesis is true</a:t>
            </a:r>
          </a:p>
          <a:p>
            <a:pPr marL="0" indent="0">
              <a:buNone/>
            </a:pPr>
            <a:r>
              <a:rPr lang="en-US" dirty="0"/>
              <a:t>= determining statistical significance (</a:t>
            </a:r>
            <a:r>
              <a:rPr lang="en-US" i="1" dirty="0"/>
              <a:t>p</a:t>
            </a:r>
            <a:r>
              <a:rPr lang="en-US" dirty="0"/>
              <a:t>-value)</a:t>
            </a:r>
          </a:p>
          <a:p>
            <a:r>
              <a:rPr lang="en-US" dirty="0"/>
              <a:t>If the probability is 5% (</a:t>
            </a:r>
            <a:r>
              <a:rPr lang="el-GR" dirty="0"/>
              <a:t>α</a:t>
            </a:r>
            <a:r>
              <a:rPr lang="en-US" dirty="0"/>
              <a:t> = .05) or less, the </a:t>
            </a:r>
            <a:r>
              <a:rPr lang="en-US" i="1" dirty="0"/>
              <a:t>t</a:t>
            </a:r>
            <a:r>
              <a:rPr lang="en-US" dirty="0"/>
              <a:t> is stat. sig.</a:t>
            </a:r>
          </a:p>
          <a:p>
            <a:r>
              <a:rPr lang="en-US" dirty="0"/>
              <a:t>In general, large </a:t>
            </a:r>
            <a:r>
              <a:rPr lang="en-US" i="1" dirty="0"/>
              <a:t>t</a:t>
            </a:r>
            <a:r>
              <a:rPr lang="en-US" dirty="0"/>
              <a:t> suggests rejection of null hypothesis</a:t>
            </a:r>
          </a:p>
          <a:p>
            <a:endParaRPr lang="en-US" dirty="0"/>
          </a:p>
        </p:txBody>
      </p:sp>
    </p:spTree>
    <p:extLst>
      <p:ext uri="{BB962C8B-B14F-4D97-AF65-F5344CB8AC3E}">
        <p14:creationId xmlns:p14="http://schemas.microsoft.com/office/powerpoint/2010/main" val="3357754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5C52-7050-4148-BF55-1C02B945A44C}"/>
              </a:ext>
            </a:extLst>
          </p:cNvPr>
          <p:cNvSpPr>
            <a:spLocks noGrp="1"/>
          </p:cNvSpPr>
          <p:nvPr>
            <p:ph type="title"/>
          </p:nvPr>
        </p:nvSpPr>
        <p:spPr/>
        <p:txBody>
          <a:bodyPr/>
          <a:lstStyle/>
          <a:p>
            <a:r>
              <a:rPr lang="en-US" dirty="0"/>
              <a:t>1. Obtaining means and SDs</a:t>
            </a:r>
          </a:p>
        </p:txBody>
      </p:sp>
      <p:sp>
        <p:nvSpPr>
          <p:cNvPr id="4" name="Content Placeholder 3"/>
          <p:cNvSpPr>
            <a:spLocks noGrp="1"/>
          </p:cNvSpPr>
          <p:nvPr>
            <p:ph idx="1"/>
          </p:nvPr>
        </p:nvSpPr>
        <p:spPr/>
        <p:txBody>
          <a:bodyPr>
            <a:normAutofit/>
          </a:bodyPr>
          <a:lstStyle/>
          <a:p>
            <a:pPr marL="0" indent="0">
              <a:buNone/>
            </a:pPr>
            <a:r>
              <a:rPr lang="en-US" dirty="0"/>
              <a:t>Testing differences in depression scores on Beck Depression Inventory (BDI) between males and females</a:t>
            </a:r>
          </a:p>
          <a:p>
            <a:r>
              <a:rPr lang="en-US" dirty="0"/>
              <a:t>Females</a:t>
            </a:r>
          </a:p>
          <a:p>
            <a:pPr lvl="1"/>
            <a:r>
              <a:rPr lang="en-US" dirty="0"/>
              <a:t>Mean = 9</a:t>
            </a:r>
          </a:p>
          <a:p>
            <a:pPr lvl="1"/>
            <a:r>
              <a:rPr lang="en-US" dirty="0"/>
              <a:t>SD = 2</a:t>
            </a:r>
          </a:p>
          <a:p>
            <a:pPr lvl="1"/>
            <a:r>
              <a:rPr lang="en-US" dirty="0"/>
              <a:t>N = 50</a:t>
            </a:r>
          </a:p>
          <a:p>
            <a:r>
              <a:rPr lang="en-US" dirty="0"/>
              <a:t>Males</a:t>
            </a:r>
          </a:p>
          <a:p>
            <a:pPr lvl="1"/>
            <a:r>
              <a:rPr lang="en-US" dirty="0"/>
              <a:t>Mean = 6</a:t>
            </a:r>
          </a:p>
          <a:p>
            <a:pPr lvl="1"/>
            <a:r>
              <a:rPr lang="en-US" dirty="0"/>
              <a:t>SD = 3</a:t>
            </a:r>
          </a:p>
          <a:p>
            <a:pPr lvl="1"/>
            <a:r>
              <a:rPr lang="en-US" dirty="0"/>
              <a:t>N = 40</a:t>
            </a:r>
          </a:p>
          <a:p>
            <a:pPr lvl="1"/>
            <a:endParaRPr lang="en-US" dirty="0"/>
          </a:p>
          <a:p>
            <a:pPr lvl="1"/>
            <a:endParaRPr lang="en-US" dirty="0"/>
          </a:p>
        </p:txBody>
      </p:sp>
    </p:spTree>
    <p:extLst>
      <p:ext uri="{BB962C8B-B14F-4D97-AF65-F5344CB8AC3E}">
        <p14:creationId xmlns:p14="http://schemas.microsoft.com/office/powerpoint/2010/main" val="165709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5C52-7050-4148-BF55-1C02B945A44C}"/>
              </a:ext>
            </a:extLst>
          </p:cNvPr>
          <p:cNvSpPr>
            <a:spLocks noGrp="1"/>
          </p:cNvSpPr>
          <p:nvPr>
            <p:ph type="title"/>
          </p:nvPr>
        </p:nvSpPr>
        <p:spPr/>
        <p:txBody>
          <a:bodyPr/>
          <a:lstStyle/>
          <a:p>
            <a:r>
              <a:rPr lang="en-US" dirty="0"/>
              <a:t>2. Obtaining the </a:t>
            </a:r>
            <a:r>
              <a:rPr lang="en-US" i="1" dirty="0"/>
              <a:t>t</a:t>
            </a:r>
            <a:r>
              <a:rPr lang="en-US" dirty="0"/>
              <a:t> statistic</a:t>
            </a:r>
          </a:p>
        </p:txBody>
      </p:sp>
      <p:sp>
        <p:nvSpPr>
          <p:cNvPr id="6" name="TextBox 5"/>
          <p:cNvSpPr txBox="1"/>
          <p:nvPr/>
        </p:nvSpPr>
        <p:spPr>
          <a:xfrm>
            <a:off x="764577" y="1535401"/>
            <a:ext cx="3162748" cy="400110"/>
          </a:xfrm>
          <a:prstGeom prst="rect">
            <a:avLst/>
          </a:prstGeom>
          <a:noFill/>
        </p:spPr>
        <p:txBody>
          <a:bodyPr wrap="square" rtlCol="0">
            <a:spAutoFit/>
          </a:bodyPr>
          <a:lstStyle/>
          <a:p>
            <a:pPr lvl="1"/>
            <a:r>
              <a:rPr lang="cs-CZ" sz="2000" dirty="0"/>
              <a:t>Paired-samples T-test</a:t>
            </a:r>
          </a:p>
        </p:txBody>
      </p:sp>
      <p:sp>
        <p:nvSpPr>
          <p:cNvPr id="7" name="TextBox 6"/>
          <p:cNvSpPr txBox="1"/>
          <p:nvPr/>
        </p:nvSpPr>
        <p:spPr>
          <a:xfrm>
            <a:off x="5748617" y="1535401"/>
            <a:ext cx="2674620" cy="400110"/>
          </a:xfrm>
          <a:prstGeom prst="rect">
            <a:avLst/>
          </a:prstGeom>
          <a:noFill/>
        </p:spPr>
        <p:txBody>
          <a:bodyPr wrap="square" rtlCol="0">
            <a:spAutoFit/>
          </a:bodyPr>
          <a:lstStyle/>
          <a:p>
            <a:pPr lvl="1"/>
            <a:r>
              <a:rPr lang="cs-CZ" sz="2000" dirty="0"/>
              <a:t>Independent T-test</a:t>
            </a:r>
          </a:p>
        </p:txBody>
      </p:sp>
      <p:sp>
        <p:nvSpPr>
          <p:cNvPr id="8" name="TextBox 7"/>
          <p:cNvSpPr txBox="1"/>
          <p:nvPr/>
        </p:nvSpPr>
        <p:spPr>
          <a:xfrm>
            <a:off x="8552329" y="1506022"/>
            <a:ext cx="3872753" cy="369332"/>
          </a:xfrm>
          <a:prstGeom prst="rect">
            <a:avLst/>
          </a:prstGeom>
          <a:noFill/>
        </p:spPr>
        <p:txBody>
          <a:bodyPr wrap="square" rtlCol="0">
            <a:spAutoFit/>
          </a:bodyPr>
          <a:lstStyle/>
          <a:p>
            <a:pPr lvl="1"/>
            <a:r>
              <a:rPr lang="en-US" dirty="0"/>
              <a:t>Equal variance assumed</a:t>
            </a:r>
            <a:endParaRPr lang="cs-CZ" dirty="0"/>
          </a:p>
        </p:txBody>
      </p:sp>
      <p:sp>
        <p:nvSpPr>
          <p:cNvPr id="10" name="TextBox 9"/>
          <p:cNvSpPr txBox="1"/>
          <p:nvPr/>
        </p:nvSpPr>
        <p:spPr>
          <a:xfrm>
            <a:off x="8864302" y="6017054"/>
            <a:ext cx="3872753" cy="369332"/>
          </a:xfrm>
          <a:prstGeom prst="rect">
            <a:avLst/>
          </a:prstGeom>
          <a:noFill/>
        </p:spPr>
        <p:txBody>
          <a:bodyPr wrap="square" rtlCol="0">
            <a:spAutoFit/>
          </a:bodyPr>
          <a:lstStyle/>
          <a:p>
            <a:pPr lvl="1"/>
            <a:r>
              <a:rPr lang="en-US" dirty="0"/>
              <a:t>Equal variance not assumed</a:t>
            </a:r>
            <a:endParaRPr lang="cs-CZ" dirty="0"/>
          </a:p>
        </p:txBody>
      </p:sp>
      <p:pic>
        <p:nvPicPr>
          <p:cNvPr id="11" name="Picture 10"/>
          <p:cNvPicPr>
            <a:picLocks noChangeAspect="1"/>
          </p:cNvPicPr>
          <p:nvPr/>
        </p:nvPicPr>
        <p:blipFill>
          <a:blip r:embed="rId3"/>
          <a:stretch>
            <a:fillRect/>
          </a:stretch>
        </p:blipFill>
        <p:spPr>
          <a:xfrm>
            <a:off x="764577" y="1985286"/>
            <a:ext cx="5196840" cy="3737170"/>
          </a:xfrm>
          <a:prstGeom prst="rect">
            <a:avLst/>
          </a:prstGeom>
        </p:spPr>
      </p:pic>
      <p:pic>
        <p:nvPicPr>
          <p:cNvPr id="12" name="Picture 11"/>
          <p:cNvPicPr>
            <a:picLocks noChangeAspect="1"/>
          </p:cNvPicPr>
          <p:nvPr/>
        </p:nvPicPr>
        <p:blipFill>
          <a:blip r:embed="rId4"/>
          <a:stretch>
            <a:fillRect/>
          </a:stretch>
        </p:blipFill>
        <p:spPr>
          <a:xfrm>
            <a:off x="6183966" y="1985286"/>
            <a:ext cx="4736727" cy="3826438"/>
          </a:xfrm>
          <a:prstGeom prst="rect">
            <a:avLst/>
          </a:prstGeom>
        </p:spPr>
      </p:pic>
      <p:pic>
        <p:nvPicPr>
          <p:cNvPr id="13" name="Picture 12"/>
          <p:cNvPicPr>
            <a:picLocks noChangeAspect="1"/>
          </p:cNvPicPr>
          <p:nvPr/>
        </p:nvPicPr>
        <p:blipFill>
          <a:blip r:embed="rId5"/>
          <a:stretch>
            <a:fillRect/>
          </a:stretch>
        </p:blipFill>
        <p:spPr>
          <a:xfrm>
            <a:off x="7960995" y="5811724"/>
            <a:ext cx="1390650" cy="962025"/>
          </a:xfrm>
          <a:prstGeom prst="rect">
            <a:avLst/>
          </a:prstGeom>
        </p:spPr>
      </p:pic>
    </p:spTree>
    <p:extLst>
      <p:ext uri="{BB962C8B-B14F-4D97-AF65-F5344CB8AC3E}">
        <p14:creationId xmlns:p14="http://schemas.microsoft.com/office/powerpoint/2010/main" val="356876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7471-672E-483D-8AAB-304ACF27BD36}"/>
              </a:ext>
            </a:extLst>
          </p:cNvPr>
          <p:cNvSpPr>
            <a:spLocks noGrp="1"/>
          </p:cNvSpPr>
          <p:nvPr>
            <p:ph type="title"/>
          </p:nvPr>
        </p:nvSpPr>
        <p:spPr/>
        <p:txBody>
          <a:bodyPr/>
          <a:lstStyle/>
          <a:p>
            <a:r>
              <a:rPr lang="en-US" dirty="0"/>
              <a:t>3. Determining statistical </a:t>
            </a:r>
            <a:br>
              <a:rPr lang="en-US" dirty="0"/>
            </a:br>
            <a:r>
              <a:rPr lang="en-US" dirty="0"/>
              <a:t>significance</a:t>
            </a:r>
            <a:endParaRPr lang="cs-CZ" dirty="0"/>
          </a:p>
        </p:txBody>
      </p:sp>
      <p:sp>
        <p:nvSpPr>
          <p:cNvPr id="3" name="Content Placeholder 2">
            <a:extLst>
              <a:ext uri="{FF2B5EF4-FFF2-40B4-BE49-F238E27FC236}">
                <a16:creationId xmlns:a16="http://schemas.microsoft.com/office/drawing/2014/main" id="{3C0D067F-FAFE-4AC9-BFA5-2DC1CBBB235A}"/>
              </a:ext>
            </a:extLst>
          </p:cNvPr>
          <p:cNvSpPr>
            <a:spLocks noGrp="1"/>
          </p:cNvSpPr>
          <p:nvPr>
            <p:ph idx="1"/>
          </p:nvPr>
        </p:nvSpPr>
        <p:spPr>
          <a:xfrm>
            <a:off x="838200" y="1825625"/>
            <a:ext cx="5379720" cy="4351338"/>
          </a:xfrm>
        </p:spPr>
        <p:txBody>
          <a:bodyPr>
            <a:normAutofit/>
          </a:bodyPr>
          <a:lstStyle/>
          <a:p>
            <a:r>
              <a:rPr lang="en-US" dirty="0" err="1"/>
              <a:t>df</a:t>
            </a:r>
            <a:r>
              <a:rPr lang="en-US" dirty="0"/>
              <a:t> = </a:t>
            </a:r>
            <a:r>
              <a:rPr lang="en-US" i="1" dirty="0"/>
              <a:t>n - 1</a:t>
            </a:r>
            <a:r>
              <a:rPr lang="en-US" dirty="0"/>
              <a:t> for paired-samples </a:t>
            </a:r>
          </a:p>
          <a:p>
            <a:r>
              <a:rPr lang="en-US" dirty="0" err="1"/>
              <a:t>df</a:t>
            </a:r>
            <a:r>
              <a:rPr lang="en-US" dirty="0"/>
              <a:t> = (n</a:t>
            </a:r>
            <a:r>
              <a:rPr lang="en-US" baseline="-25000" dirty="0"/>
              <a:t>1</a:t>
            </a:r>
            <a:r>
              <a:rPr lang="en-US" dirty="0"/>
              <a:t> - 1) + (n</a:t>
            </a:r>
            <a:r>
              <a:rPr lang="en-US" baseline="-25000" dirty="0"/>
              <a:t>2</a:t>
            </a:r>
            <a:r>
              <a:rPr lang="en-US" dirty="0"/>
              <a:t> - 1) for independent samples</a:t>
            </a:r>
          </a:p>
          <a:p>
            <a:r>
              <a:rPr lang="en-US" dirty="0"/>
              <a:t>Critical value is based on the selected alpha level, </a:t>
            </a:r>
            <a:r>
              <a:rPr lang="en-US" dirty="0" err="1"/>
              <a:t>df</a:t>
            </a:r>
            <a:r>
              <a:rPr lang="en-US" dirty="0"/>
              <a:t>, and whether we are testing one-tailed or two-tailed hypothesis </a:t>
            </a:r>
          </a:p>
          <a:p>
            <a:endParaRPr lang="en-US" dirty="0"/>
          </a:p>
          <a:p>
            <a:r>
              <a:rPr lang="en-US" dirty="0"/>
              <a:t>In our case, </a:t>
            </a:r>
            <a:r>
              <a:rPr lang="en-US" i="1" dirty="0"/>
              <a:t>t</a:t>
            </a:r>
            <a:r>
              <a:rPr lang="en-US" dirty="0"/>
              <a:t> = 5.67</a:t>
            </a:r>
          </a:p>
        </p:txBody>
      </p:sp>
      <p:pic>
        <p:nvPicPr>
          <p:cNvPr id="4" name="Picture 3"/>
          <p:cNvPicPr>
            <a:picLocks noChangeAspect="1"/>
          </p:cNvPicPr>
          <p:nvPr/>
        </p:nvPicPr>
        <p:blipFill>
          <a:blip r:embed="rId2"/>
          <a:stretch>
            <a:fillRect/>
          </a:stretch>
        </p:blipFill>
        <p:spPr>
          <a:xfrm>
            <a:off x="7272170" y="365125"/>
            <a:ext cx="4400556" cy="6245951"/>
          </a:xfrm>
          <a:prstGeom prst="rect">
            <a:avLst/>
          </a:prstGeom>
        </p:spPr>
      </p:pic>
    </p:spTree>
    <p:extLst>
      <p:ext uri="{BB962C8B-B14F-4D97-AF65-F5344CB8AC3E}">
        <p14:creationId xmlns:p14="http://schemas.microsoft.com/office/powerpoint/2010/main" val="385647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966BA6-5E53-4AC0-B822-B1FEDD26997F}"/>
              </a:ext>
            </a:extLst>
          </p:cNvPr>
          <p:cNvSpPr>
            <a:spLocks noGrp="1"/>
          </p:cNvSpPr>
          <p:nvPr>
            <p:ph type="title"/>
          </p:nvPr>
        </p:nvSpPr>
        <p:spPr/>
        <p:txBody>
          <a:bodyPr/>
          <a:lstStyle/>
          <a:p>
            <a:r>
              <a:rPr lang="en-US" dirty="0"/>
              <a:t>Let's</a:t>
            </a:r>
            <a:r>
              <a:rPr lang="cs-CZ" dirty="0"/>
              <a:t> </a:t>
            </a:r>
            <a:r>
              <a:rPr lang="en-US" dirty="0"/>
              <a:t>analyze!</a:t>
            </a:r>
            <a:endParaRPr lang="cs-CZ" dirty="0"/>
          </a:p>
        </p:txBody>
      </p:sp>
      <p:sp>
        <p:nvSpPr>
          <p:cNvPr id="3" name="Zástupný obsah 2">
            <a:extLst>
              <a:ext uri="{FF2B5EF4-FFF2-40B4-BE49-F238E27FC236}">
                <a16:creationId xmlns:a16="http://schemas.microsoft.com/office/drawing/2014/main" id="{2740F353-F98E-4F7B-A3CB-975385A7F8CE}"/>
              </a:ext>
            </a:extLst>
          </p:cNvPr>
          <p:cNvSpPr>
            <a:spLocks noGrp="1"/>
          </p:cNvSpPr>
          <p:nvPr>
            <p:ph idx="1"/>
          </p:nvPr>
        </p:nvSpPr>
        <p:spPr/>
        <p:txBody>
          <a:bodyPr>
            <a:normAutofit/>
          </a:bodyPr>
          <a:lstStyle/>
          <a:p>
            <a:r>
              <a:rPr lang="cs-CZ" dirty="0">
                <a:hlinkClick r:id="rId3"/>
              </a:rPr>
              <a:t>https://stats.idre.ucla.edu/other/mult-pkg/whatstat/</a:t>
            </a:r>
            <a:r>
              <a:rPr lang="cs-CZ" dirty="0"/>
              <a:t> </a:t>
            </a:r>
          </a:p>
          <a:p>
            <a:r>
              <a:rPr lang="cs-CZ" dirty="0"/>
              <a:t>Testing associations between:</a:t>
            </a:r>
          </a:p>
          <a:p>
            <a:r>
              <a:rPr lang="cs-CZ" dirty="0"/>
              <a:t>1 categorical independent variable (IV, predictor, exposure variable)</a:t>
            </a:r>
          </a:p>
          <a:p>
            <a:pPr lvl="1"/>
            <a:r>
              <a:rPr lang="cs-CZ" dirty="0"/>
              <a:t>T-test </a:t>
            </a:r>
            <a:r>
              <a:rPr lang="cs-CZ" dirty="0" err="1"/>
              <a:t>can</a:t>
            </a:r>
            <a:r>
              <a:rPr lang="cs-CZ" dirty="0"/>
              <a:t> handle </a:t>
            </a:r>
            <a:r>
              <a:rPr lang="cs-CZ" dirty="0" err="1"/>
              <a:t>only</a:t>
            </a:r>
            <a:r>
              <a:rPr lang="cs-CZ" dirty="0"/>
              <a:t> 2 </a:t>
            </a:r>
            <a:r>
              <a:rPr lang="cs-CZ" dirty="0" err="1"/>
              <a:t>categories</a:t>
            </a:r>
            <a:r>
              <a:rPr lang="cs-CZ" dirty="0"/>
              <a:t> (</a:t>
            </a:r>
            <a:r>
              <a:rPr lang="cs-CZ" dirty="0" err="1"/>
              <a:t>if</a:t>
            </a:r>
            <a:r>
              <a:rPr lang="cs-CZ" dirty="0"/>
              <a:t> more, use ANOVA)</a:t>
            </a:r>
          </a:p>
          <a:p>
            <a:pPr lvl="1"/>
            <a:r>
              <a:rPr lang="cs-CZ" dirty="0"/>
              <a:t>Chi-square is </a:t>
            </a:r>
            <a:r>
              <a:rPr lang="en-US" dirty="0"/>
              <a:t>not limited by the number of categories</a:t>
            </a:r>
            <a:endParaRPr lang="cs-CZ" dirty="0"/>
          </a:p>
          <a:p>
            <a:r>
              <a:rPr lang="cs-CZ" dirty="0"/>
              <a:t>1 dependent variable (DV, outcome)</a:t>
            </a:r>
          </a:p>
          <a:p>
            <a:pPr lvl="1"/>
            <a:r>
              <a:rPr lang="cs-CZ" dirty="0"/>
              <a:t>Categorical – Chi-square test</a:t>
            </a:r>
          </a:p>
          <a:p>
            <a:pPr lvl="1"/>
            <a:r>
              <a:rPr lang="cs-CZ" dirty="0"/>
              <a:t>Continuous – T-test </a:t>
            </a:r>
          </a:p>
          <a:p>
            <a:pPr lvl="1"/>
            <a:endParaRPr lang="cs-CZ" dirty="0"/>
          </a:p>
        </p:txBody>
      </p:sp>
    </p:spTree>
    <p:extLst>
      <p:ext uri="{BB962C8B-B14F-4D97-AF65-F5344CB8AC3E}">
        <p14:creationId xmlns:p14="http://schemas.microsoft.com/office/powerpoint/2010/main" val="191844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One-tailed or two-tailed hypothesis </a:t>
            </a:r>
          </a:p>
        </p:txBody>
      </p:sp>
      <p:pic>
        <p:nvPicPr>
          <p:cNvPr id="4" name="Content Placeholder 3"/>
          <p:cNvPicPr>
            <a:picLocks noGrp="1" noChangeAspect="1"/>
          </p:cNvPicPr>
          <p:nvPr>
            <p:ph idx="1"/>
          </p:nvPr>
        </p:nvPicPr>
        <p:blipFill>
          <a:blip r:embed="rId2"/>
          <a:stretch>
            <a:fillRect/>
          </a:stretch>
        </p:blipFill>
        <p:spPr>
          <a:xfrm>
            <a:off x="1236233" y="2056756"/>
            <a:ext cx="5505450" cy="3695700"/>
          </a:xfrm>
          <a:prstGeom prst="rect">
            <a:avLst/>
          </a:prstGeom>
        </p:spPr>
      </p:pic>
      <p:pic>
        <p:nvPicPr>
          <p:cNvPr id="5" name="Picture 4"/>
          <p:cNvPicPr>
            <a:picLocks noChangeAspect="1"/>
          </p:cNvPicPr>
          <p:nvPr/>
        </p:nvPicPr>
        <p:blipFill>
          <a:blip r:embed="rId3"/>
          <a:stretch>
            <a:fillRect/>
          </a:stretch>
        </p:blipFill>
        <p:spPr>
          <a:xfrm>
            <a:off x="7502955" y="1339585"/>
            <a:ext cx="3850845" cy="2565021"/>
          </a:xfrm>
          <a:prstGeom prst="rect">
            <a:avLst/>
          </a:prstGeom>
        </p:spPr>
      </p:pic>
      <p:pic>
        <p:nvPicPr>
          <p:cNvPr id="6" name="Picture 5"/>
          <p:cNvPicPr>
            <a:picLocks noChangeAspect="1"/>
          </p:cNvPicPr>
          <p:nvPr/>
        </p:nvPicPr>
        <p:blipFill>
          <a:blip r:embed="rId4"/>
          <a:stretch>
            <a:fillRect/>
          </a:stretch>
        </p:blipFill>
        <p:spPr>
          <a:xfrm>
            <a:off x="7502955" y="4034118"/>
            <a:ext cx="3850845" cy="2584996"/>
          </a:xfrm>
          <a:prstGeom prst="rect">
            <a:avLst/>
          </a:prstGeom>
        </p:spPr>
      </p:pic>
    </p:spTree>
    <p:extLst>
      <p:ext uri="{BB962C8B-B14F-4D97-AF65-F5344CB8AC3E}">
        <p14:creationId xmlns:p14="http://schemas.microsoft.com/office/powerpoint/2010/main" val="187858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T-test write-up</a:t>
            </a:r>
            <a:endParaRPr lang="en-US" dirty="0"/>
          </a:p>
        </p:txBody>
      </p:sp>
      <p:sp>
        <p:nvSpPr>
          <p:cNvPr id="3" name="Content Placeholder 2"/>
          <p:cNvSpPr>
            <a:spLocks noGrp="1"/>
          </p:cNvSpPr>
          <p:nvPr>
            <p:ph idx="1"/>
          </p:nvPr>
        </p:nvSpPr>
        <p:spPr/>
        <p:txBody>
          <a:bodyPr/>
          <a:lstStyle/>
          <a:p>
            <a:r>
              <a:rPr lang="en-US" dirty="0"/>
              <a:t>The 25 participants who received the drug intervention (</a:t>
            </a:r>
            <a:r>
              <a:rPr lang="en-US" i="1" dirty="0"/>
              <a:t>M</a:t>
            </a:r>
            <a:r>
              <a:rPr lang="en-US" dirty="0"/>
              <a:t> = 480, </a:t>
            </a:r>
            <a:r>
              <a:rPr lang="en-US" i="1" dirty="0"/>
              <a:t>SD</a:t>
            </a:r>
            <a:r>
              <a:rPr lang="en-US" dirty="0"/>
              <a:t> = 34.5) compared to the 28 participants in the control group (</a:t>
            </a:r>
            <a:r>
              <a:rPr lang="en-US" i="1" dirty="0"/>
              <a:t>M</a:t>
            </a:r>
            <a:r>
              <a:rPr lang="en-US" dirty="0"/>
              <a:t> = 425, </a:t>
            </a:r>
            <a:r>
              <a:rPr lang="en-US" i="1" dirty="0"/>
              <a:t>SD</a:t>
            </a:r>
            <a:r>
              <a:rPr lang="en-US" dirty="0"/>
              <a:t> = 31) demonstrated significantly better peak flow scores, </a:t>
            </a:r>
            <a:r>
              <a:rPr lang="en-US" i="1" dirty="0"/>
              <a:t>t</a:t>
            </a:r>
            <a:r>
              <a:rPr lang="en-US" dirty="0"/>
              <a:t>(51) = 2.1, </a:t>
            </a:r>
            <a:r>
              <a:rPr lang="en-US" i="1" dirty="0"/>
              <a:t>p</a:t>
            </a:r>
            <a:r>
              <a:rPr lang="en-US" dirty="0"/>
              <a:t> = .04.</a:t>
            </a:r>
            <a:endParaRPr lang="cs-CZ" dirty="0"/>
          </a:p>
          <a:p>
            <a:r>
              <a:rPr lang="en-US" dirty="0"/>
              <a:t>There was a significant increase in the volume of alcohol consumed in the week after the end of semester (</a:t>
            </a:r>
            <a:r>
              <a:rPr lang="en-US" i="1" dirty="0"/>
              <a:t>M</a:t>
            </a:r>
            <a:r>
              <a:rPr lang="en-US" dirty="0"/>
              <a:t> = 8.7, </a:t>
            </a:r>
            <a:r>
              <a:rPr lang="en-US" i="1" dirty="0"/>
              <a:t>SD</a:t>
            </a:r>
            <a:r>
              <a:rPr lang="en-US" dirty="0"/>
              <a:t> = 3.1) compared to the week before the end of semester (</a:t>
            </a:r>
            <a:r>
              <a:rPr lang="en-US" i="1" dirty="0"/>
              <a:t>M</a:t>
            </a:r>
            <a:r>
              <a:rPr lang="en-US" dirty="0"/>
              <a:t> = 3.2, </a:t>
            </a:r>
            <a:r>
              <a:rPr lang="en-US" i="1" dirty="0"/>
              <a:t>SD</a:t>
            </a:r>
            <a:r>
              <a:rPr lang="en-US" dirty="0"/>
              <a:t> = 1.5), </a:t>
            </a:r>
            <a:r>
              <a:rPr lang="en-US" i="1" dirty="0"/>
              <a:t>t</a:t>
            </a:r>
            <a:r>
              <a:rPr lang="en-US" dirty="0"/>
              <a:t>(52) = 4.8, </a:t>
            </a:r>
            <a:r>
              <a:rPr lang="en-US" i="1" dirty="0"/>
              <a:t>p</a:t>
            </a:r>
            <a:r>
              <a:rPr lang="en-US" dirty="0"/>
              <a:t> &lt; .001.</a:t>
            </a:r>
          </a:p>
        </p:txBody>
      </p:sp>
    </p:spTree>
    <p:extLst>
      <p:ext uri="{BB962C8B-B14F-4D97-AF65-F5344CB8AC3E}">
        <p14:creationId xmlns:p14="http://schemas.microsoft.com/office/powerpoint/2010/main" val="381831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BB047A-E12C-4C86-BA97-A341B605DC3C}"/>
              </a:ext>
            </a:extLst>
          </p:cNvPr>
          <p:cNvSpPr>
            <a:spLocks noGrp="1"/>
          </p:cNvSpPr>
          <p:nvPr>
            <p:ph type="title"/>
          </p:nvPr>
        </p:nvSpPr>
        <p:spPr/>
        <p:txBody>
          <a:bodyPr/>
          <a:lstStyle/>
          <a:p>
            <a:r>
              <a:rPr lang="en-US" dirty="0"/>
              <a:t>Let's</a:t>
            </a:r>
            <a:r>
              <a:rPr lang="cs-CZ" dirty="0"/>
              <a:t> </a:t>
            </a:r>
            <a:r>
              <a:rPr lang="en-US" dirty="0"/>
              <a:t>analyze!</a:t>
            </a:r>
            <a:endParaRPr lang="cs-CZ" dirty="0"/>
          </a:p>
        </p:txBody>
      </p:sp>
      <p:sp>
        <p:nvSpPr>
          <p:cNvPr id="3" name="Zástupný obsah 2">
            <a:extLst>
              <a:ext uri="{FF2B5EF4-FFF2-40B4-BE49-F238E27FC236}">
                <a16:creationId xmlns:a16="http://schemas.microsoft.com/office/drawing/2014/main" id="{A921C923-E2CD-448A-A9AC-8A40367AAA7E}"/>
              </a:ext>
            </a:extLst>
          </p:cNvPr>
          <p:cNvSpPr>
            <a:spLocks noGrp="1"/>
          </p:cNvSpPr>
          <p:nvPr>
            <p:ph idx="1"/>
          </p:nvPr>
        </p:nvSpPr>
        <p:spPr/>
        <p:txBody>
          <a:bodyPr>
            <a:normAutofit fontScale="85000" lnSpcReduction="10000"/>
          </a:bodyPr>
          <a:lstStyle/>
          <a:p>
            <a:r>
              <a:rPr lang="cs-CZ" dirty="0"/>
              <a:t>Categorical IV:</a:t>
            </a:r>
          </a:p>
          <a:p>
            <a:pPr lvl="1"/>
            <a:r>
              <a:rPr lang="cs-CZ" dirty="0"/>
              <a:t>Gender (males vs females), type of exposure (eating fish vs not eating fish), work or school group/class (scientists vs administrators), or experimental/treatment group</a:t>
            </a:r>
          </a:p>
          <a:p>
            <a:r>
              <a:rPr lang="cs-CZ" dirty="0"/>
              <a:t>DV</a:t>
            </a:r>
          </a:p>
          <a:p>
            <a:pPr lvl="1"/>
            <a:r>
              <a:rPr lang="cs-CZ" dirty="0"/>
              <a:t>Continuous – BMI, depression score, hrs slept per night</a:t>
            </a:r>
          </a:p>
          <a:p>
            <a:pPr lvl="1"/>
            <a:r>
              <a:rPr lang="cs-CZ" dirty="0"/>
              <a:t>Categorical – presence of a diagnosis (diabetes, pregnancy, depression), success or failiure </a:t>
            </a:r>
          </a:p>
          <a:p>
            <a:r>
              <a:rPr lang="cs-CZ" dirty="0"/>
              <a:t>Comparing means (T-test) or proportions (Chi-square) of a DV across 2 groups/levels of an IV</a:t>
            </a:r>
          </a:p>
          <a:p>
            <a:pPr marL="914400" lvl="2" indent="0">
              <a:buNone/>
            </a:pPr>
            <a:endParaRPr lang="cs-CZ" dirty="0"/>
          </a:p>
          <a:p>
            <a:r>
              <a:rPr lang="cs-CZ" dirty="0"/>
              <a:t>A </a:t>
            </a:r>
            <a:r>
              <a:rPr lang="cs-CZ" dirty="0" err="1"/>
              <a:t>word</a:t>
            </a:r>
            <a:r>
              <a:rPr lang="cs-CZ" dirty="0"/>
              <a:t> </a:t>
            </a:r>
            <a:r>
              <a:rPr lang="cs-CZ" dirty="0" err="1"/>
              <a:t>about</a:t>
            </a:r>
            <a:r>
              <a:rPr lang="cs-CZ" dirty="0"/>
              <a:t> </a:t>
            </a:r>
            <a:r>
              <a:rPr lang="cs-CZ" dirty="0" err="1"/>
              <a:t>categorization</a:t>
            </a:r>
            <a:r>
              <a:rPr lang="cs-CZ" dirty="0"/>
              <a:t> </a:t>
            </a:r>
            <a:r>
              <a:rPr lang="cs-CZ" dirty="0" err="1"/>
              <a:t>of</a:t>
            </a:r>
            <a:r>
              <a:rPr lang="cs-CZ" dirty="0"/>
              <a:t> </a:t>
            </a:r>
            <a:r>
              <a:rPr lang="cs-CZ" dirty="0" err="1"/>
              <a:t>continuous</a:t>
            </a:r>
            <a:r>
              <a:rPr lang="cs-CZ" dirty="0"/>
              <a:t> </a:t>
            </a:r>
            <a:r>
              <a:rPr lang="cs-CZ" dirty="0" err="1"/>
              <a:t>IVs</a:t>
            </a:r>
            <a:endParaRPr lang="cs-CZ" dirty="0"/>
          </a:p>
          <a:p>
            <a:pPr lvl="1"/>
            <a:r>
              <a:rPr lang="cs-CZ" dirty="0" err="1"/>
              <a:t>Mean</a:t>
            </a:r>
            <a:r>
              <a:rPr lang="cs-CZ" dirty="0"/>
              <a:t>/</a:t>
            </a:r>
            <a:r>
              <a:rPr lang="cs-CZ" dirty="0" err="1"/>
              <a:t>median</a:t>
            </a:r>
            <a:r>
              <a:rPr lang="cs-CZ" dirty="0"/>
              <a:t>/</a:t>
            </a:r>
            <a:r>
              <a:rPr lang="cs-CZ" dirty="0" err="1"/>
              <a:t>tercile</a:t>
            </a:r>
            <a:r>
              <a:rPr lang="cs-CZ" dirty="0"/>
              <a:t> split</a:t>
            </a:r>
          </a:p>
          <a:p>
            <a:pPr lvl="1"/>
            <a:r>
              <a:rPr lang="cs-CZ" dirty="0" err="1"/>
              <a:t>Change</a:t>
            </a:r>
            <a:r>
              <a:rPr lang="cs-CZ" dirty="0"/>
              <a:t> in </a:t>
            </a:r>
            <a:r>
              <a:rPr lang="cs-CZ" dirty="0" err="1"/>
              <a:t>the</a:t>
            </a:r>
            <a:r>
              <a:rPr lang="cs-CZ" dirty="0"/>
              <a:t> </a:t>
            </a:r>
            <a:r>
              <a:rPr lang="cs-CZ" dirty="0" err="1"/>
              <a:t>original</a:t>
            </a:r>
            <a:r>
              <a:rPr lang="cs-CZ" dirty="0"/>
              <a:t> </a:t>
            </a:r>
            <a:r>
              <a:rPr lang="cs-CZ" dirty="0" err="1"/>
              <a:t>information</a:t>
            </a:r>
            <a:r>
              <a:rPr lang="cs-CZ" dirty="0"/>
              <a:t>, </a:t>
            </a:r>
            <a:r>
              <a:rPr lang="cs-CZ" dirty="0" err="1"/>
              <a:t>smaller</a:t>
            </a:r>
            <a:r>
              <a:rPr lang="cs-CZ" dirty="0"/>
              <a:t> </a:t>
            </a:r>
            <a:r>
              <a:rPr lang="cs-CZ" dirty="0" err="1"/>
              <a:t>effect</a:t>
            </a:r>
            <a:r>
              <a:rPr lang="cs-CZ" dirty="0"/>
              <a:t> </a:t>
            </a:r>
            <a:r>
              <a:rPr lang="cs-CZ" dirty="0" err="1"/>
              <a:t>size</a:t>
            </a:r>
            <a:r>
              <a:rPr lang="cs-CZ" dirty="0"/>
              <a:t>, </a:t>
            </a:r>
            <a:r>
              <a:rPr lang="cs-CZ" dirty="0" err="1"/>
              <a:t>potentially</a:t>
            </a:r>
            <a:r>
              <a:rPr lang="cs-CZ" dirty="0"/>
              <a:t> </a:t>
            </a:r>
            <a:r>
              <a:rPr lang="cs-CZ" dirty="0" err="1"/>
              <a:t>spurious</a:t>
            </a:r>
            <a:r>
              <a:rPr lang="cs-CZ" dirty="0"/>
              <a:t> </a:t>
            </a:r>
            <a:r>
              <a:rPr lang="cs-CZ" dirty="0" err="1"/>
              <a:t>effects</a:t>
            </a:r>
            <a:endParaRPr lang="cs-CZ" dirty="0"/>
          </a:p>
        </p:txBody>
      </p:sp>
    </p:spTree>
    <p:extLst>
      <p:ext uri="{BB962C8B-B14F-4D97-AF65-F5344CB8AC3E}">
        <p14:creationId xmlns:p14="http://schemas.microsoft.com/office/powerpoint/2010/main" val="413905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7471-672E-483D-8AAB-304ACF27BD36}"/>
              </a:ext>
            </a:extLst>
          </p:cNvPr>
          <p:cNvSpPr>
            <a:spLocks noGrp="1"/>
          </p:cNvSpPr>
          <p:nvPr>
            <p:ph type="title"/>
          </p:nvPr>
        </p:nvSpPr>
        <p:spPr/>
        <p:txBody>
          <a:bodyPr/>
          <a:lstStyle/>
          <a:p>
            <a:r>
              <a:rPr lang="cs-CZ" dirty="0"/>
              <a:t>How does </a:t>
            </a:r>
            <a:r>
              <a:rPr lang="en-US" dirty="0"/>
              <a:t>Chi</a:t>
            </a:r>
            <a:r>
              <a:rPr lang="cs-CZ" dirty="0"/>
              <a:t>-</a:t>
            </a:r>
            <a:r>
              <a:rPr lang="en-US" dirty="0"/>
              <a:t>square</a:t>
            </a:r>
            <a:r>
              <a:rPr lang="cs-CZ" dirty="0"/>
              <a:t> work? </a:t>
            </a:r>
          </a:p>
        </p:txBody>
      </p:sp>
      <p:sp>
        <p:nvSpPr>
          <p:cNvPr id="3" name="Content Placeholder 2">
            <a:extLst>
              <a:ext uri="{FF2B5EF4-FFF2-40B4-BE49-F238E27FC236}">
                <a16:creationId xmlns:a16="http://schemas.microsoft.com/office/drawing/2014/main" id="{3C0D067F-FAFE-4AC9-BFA5-2DC1CBBB235A}"/>
              </a:ext>
            </a:extLst>
          </p:cNvPr>
          <p:cNvSpPr>
            <a:spLocks noGrp="1"/>
          </p:cNvSpPr>
          <p:nvPr>
            <p:ph idx="1"/>
          </p:nvPr>
        </p:nvSpPr>
        <p:spPr/>
        <p:txBody>
          <a:bodyPr>
            <a:normAutofit fontScale="92500" lnSpcReduction="10000"/>
          </a:bodyPr>
          <a:lstStyle/>
          <a:p>
            <a:pPr marL="0" indent="0">
              <a:buNone/>
            </a:pPr>
            <a:r>
              <a:rPr lang="en-US" dirty="0"/>
              <a:t>1. Constructing contingency table (2x2 table, cross tabulation)</a:t>
            </a:r>
          </a:p>
          <a:p>
            <a:pPr marL="0" indent="0">
              <a:buNone/>
            </a:pPr>
            <a:r>
              <a:rPr lang="en-US" dirty="0"/>
              <a:t>= number of cases in each category </a:t>
            </a:r>
          </a:p>
          <a:p>
            <a:pPr marL="0" indent="0">
              <a:buNone/>
            </a:pPr>
            <a:r>
              <a:rPr lang="en-US" dirty="0"/>
              <a:t>2. Comparing observed numbers in each category to expected numbers in each category if there is no association (= null hypothesis)</a:t>
            </a:r>
          </a:p>
          <a:p>
            <a:pPr marL="0" indent="0">
              <a:buNone/>
            </a:pPr>
            <a:r>
              <a:rPr lang="en-US" dirty="0"/>
              <a:t>= obtaining the </a:t>
            </a:r>
            <a:r>
              <a:rPr lang="el-GR" dirty="0"/>
              <a:t>χ2</a:t>
            </a:r>
            <a:r>
              <a:rPr lang="en-US" dirty="0"/>
              <a:t> statistic</a:t>
            </a:r>
          </a:p>
          <a:p>
            <a:pPr marL="0" indent="0">
              <a:buNone/>
            </a:pPr>
            <a:r>
              <a:rPr lang="en-US" dirty="0"/>
              <a:t>3. Using </a:t>
            </a:r>
            <a:r>
              <a:rPr lang="el-GR" dirty="0"/>
              <a:t>χ2</a:t>
            </a:r>
            <a:r>
              <a:rPr lang="en-US" dirty="0"/>
              <a:t> distribution for specific degrees of freedom to determine how likely is the obtained </a:t>
            </a:r>
            <a:r>
              <a:rPr lang="el-GR" dirty="0"/>
              <a:t>χ2</a:t>
            </a:r>
            <a:r>
              <a:rPr lang="en-US" dirty="0"/>
              <a:t> if null hypothesis is true</a:t>
            </a:r>
          </a:p>
          <a:p>
            <a:pPr marL="0" indent="0">
              <a:buNone/>
            </a:pPr>
            <a:r>
              <a:rPr lang="en-US" dirty="0"/>
              <a:t>= determining statistical significance (</a:t>
            </a:r>
            <a:r>
              <a:rPr lang="en-US" i="1" dirty="0"/>
              <a:t>p</a:t>
            </a:r>
            <a:r>
              <a:rPr lang="en-US" dirty="0"/>
              <a:t>-value)</a:t>
            </a:r>
          </a:p>
          <a:p>
            <a:r>
              <a:rPr lang="en-US" dirty="0"/>
              <a:t>If the probability is 5% (</a:t>
            </a:r>
            <a:r>
              <a:rPr lang="el-GR" dirty="0"/>
              <a:t>α</a:t>
            </a:r>
            <a:r>
              <a:rPr lang="en-US" dirty="0"/>
              <a:t> = .05) or less, the </a:t>
            </a:r>
            <a:r>
              <a:rPr lang="el-GR" dirty="0"/>
              <a:t>χ2</a:t>
            </a:r>
            <a:r>
              <a:rPr lang="en-US" dirty="0"/>
              <a:t> is stat. sig.</a:t>
            </a:r>
          </a:p>
          <a:p>
            <a:r>
              <a:rPr lang="en-US" dirty="0"/>
              <a:t>In general, large </a:t>
            </a:r>
            <a:r>
              <a:rPr lang="el-GR" dirty="0"/>
              <a:t>χ2</a:t>
            </a:r>
            <a:r>
              <a:rPr lang="en-US" dirty="0"/>
              <a:t> suggests rejection of null hypothesis</a:t>
            </a:r>
          </a:p>
          <a:p>
            <a:endParaRPr lang="en-US" dirty="0"/>
          </a:p>
          <a:p>
            <a:endParaRPr lang="en-US" dirty="0"/>
          </a:p>
        </p:txBody>
      </p:sp>
    </p:spTree>
    <p:extLst>
      <p:ext uri="{BB962C8B-B14F-4D97-AF65-F5344CB8AC3E}">
        <p14:creationId xmlns:p14="http://schemas.microsoft.com/office/powerpoint/2010/main" val="88050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Contingency table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4177913"/>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475799385"/>
                    </a:ext>
                  </a:extLst>
                </a:gridCol>
                <a:gridCol w="2628900">
                  <a:extLst>
                    <a:ext uri="{9D8B030D-6E8A-4147-A177-3AD203B41FA5}">
                      <a16:colId xmlns:a16="http://schemas.microsoft.com/office/drawing/2014/main" val="4207309447"/>
                    </a:ext>
                  </a:extLst>
                </a:gridCol>
                <a:gridCol w="2628900">
                  <a:extLst>
                    <a:ext uri="{9D8B030D-6E8A-4147-A177-3AD203B41FA5}">
                      <a16:colId xmlns:a16="http://schemas.microsoft.com/office/drawing/2014/main" val="1652620056"/>
                    </a:ext>
                  </a:extLst>
                </a:gridCol>
                <a:gridCol w="2628900">
                  <a:extLst>
                    <a:ext uri="{9D8B030D-6E8A-4147-A177-3AD203B41FA5}">
                      <a16:colId xmlns:a16="http://schemas.microsoft.com/office/drawing/2014/main" val="1447887744"/>
                    </a:ext>
                  </a:extLst>
                </a:gridCol>
              </a:tblGrid>
              <a:tr h="370840">
                <a:tc>
                  <a:txBody>
                    <a:bodyPr/>
                    <a:lstStyle/>
                    <a:p>
                      <a:endParaRPr lang="en-US" dirty="0"/>
                    </a:p>
                  </a:txBody>
                  <a:tcPr/>
                </a:tc>
                <a:tc>
                  <a:txBody>
                    <a:bodyPr/>
                    <a:lstStyle/>
                    <a:p>
                      <a:r>
                        <a:rPr lang="en-US" dirty="0"/>
                        <a:t>Feeling depressed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1820106"/>
                  </a:ext>
                </a:extLst>
              </a:tr>
              <a:tr h="370840">
                <a:tc>
                  <a:txBody>
                    <a:bodyPr/>
                    <a:lstStyle/>
                    <a:p>
                      <a:endParaRPr lang="en-US"/>
                    </a:p>
                  </a:txBody>
                  <a:tcPr/>
                </a:tc>
                <a:tc>
                  <a:txBody>
                    <a:bodyPr/>
                    <a:lstStyle/>
                    <a:p>
                      <a:r>
                        <a:rPr lang="en-US" dirty="0"/>
                        <a:t>Yes</a:t>
                      </a:r>
                    </a:p>
                  </a:txBody>
                  <a:tcPr/>
                </a:tc>
                <a:tc>
                  <a:txBody>
                    <a:bodyPr/>
                    <a:lstStyle/>
                    <a:p>
                      <a:r>
                        <a:rPr lang="en-US" dirty="0"/>
                        <a:t>No</a:t>
                      </a:r>
                    </a:p>
                  </a:txBody>
                  <a:tcPr/>
                </a:tc>
                <a:tc>
                  <a:txBody>
                    <a:bodyPr/>
                    <a:lstStyle/>
                    <a:p>
                      <a:r>
                        <a:rPr lang="en-US" dirty="0"/>
                        <a:t>Total</a:t>
                      </a:r>
                    </a:p>
                  </a:txBody>
                  <a:tcPr/>
                </a:tc>
                <a:extLst>
                  <a:ext uri="{0D108BD9-81ED-4DB2-BD59-A6C34878D82A}">
                    <a16:rowId xmlns:a16="http://schemas.microsoft.com/office/drawing/2014/main" val="4141940453"/>
                  </a:ext>
                </a:extLst>
              </a:tr>
              <a:tr h="370840">
                <a:tc>
                  <a:txBody>
                    <a:bodyPr/>
                    <a:lstStyle/>
                    <a:p>
                      <a:r>
                        <a:rPr lang="en-US" dirty="0"/>
                        <a:t>Male</a:t>
                      </a:r>
                    </a:p>
                  </a:txBody>
                  <a:tcPr/>
                </a:tc>
                <a:tc>
                  <a:txBody>
                    <a:bodyPr/>
                    <a:lstStyle/>
                    <a:p>
                      <a:r>
                        <a:rPr lang="en-US" dirty="0"/>
                        <a:t>96 (40%)</a:t>
                      </a:r>
                    </a:p>
                  </a:txBody>
                  <a:tcPr/>
                </a:tc>
                <a:tc>
                  <a:txBody>
                    <a:bodyPr/>
                    <a:lstStyle/>
                    <a:p>
                      <a:r>
                        <a:rPr lang="en-US" dirty="0"/>
                        <a:t>144 (60%)</a:t>
                      </a:r>
                    </a:p>
                  </a:txBody>
                  <a:tcPr/>
                </a:tc>
                <a:tc>
                  <a:txBody>
                    <a:bodyPr/>
                    <a:lstStyle/>
                    <a:p>
                      <a:r>
                        <a:rPr lang="en-US" dirty="0"/>
                        <a:t>240</a:t>
                      </a:r>
                    </a:p>
                  </a:txBody>
                  <a:tcPr/>
                </a:tc>
                <a:extLst>
                  <a:ext uri="{0D108BD9-81ED-4DB2-BD59-A6C34878D82A}">
                    <a16:rowId xmlns:a16="http://schemas.microsoft.com/office/drawing/2014/main" val="3636586199"/>
                  </a:ext>
                </a:extLst>
              </a:tr>
              <a:tr h="370840">
                <a:tc>
                  <a:txBody>
                    <a:bodyPr/>
                    <a:lstStyle/>
                    <a:p>
                      <a:r>
                        <a:rPr lang="en-US" dirty="0"/>
                        <a:t>Female</a:t>
                      </a:r>
                    </a:p>
                  </a:txBody>
                  <a:tcPr/>
                </a:tc>
                <a:tc>
                  <a:txBody>
                    <a:bodyPr/>
                    <a:lstStyle/>
                    <a:p>
                      <a:r>
                        <a:rPr lang="en-US" dirty="0"/>
                        <a:t>72 (24%)</a:t>
                      </a:r>
                    </a:p>
                  </a:txBody>
                  <a:tcPr/>
                </a:tc>
                <a:tc>
                  <a:txBody>
                    <a:bodyPr/>
                    <a:lstStyle/>
                    <a:p>
                      <a:r>
                        <a:rPr lang="en-US" dirty="0"/>
                        <a:t>228 (76%)</a:t>
                      </a:r>
                    </a:p>
                  </a:txBody>
                  <a:tcPr/>
                </a:tc>
                <a:tc>
                  <a:txBody>
                    <a:bodyPr/>
                    <a:lstStyle/>
                    <a:p>
                      <a:r>
                        <a:rPr lang="en-US" dirty="0"/>
                        <a:t>300</a:t>
                      </a:r>
                    </a:p>
                  </a:txBody>
                  <a:tcPr/>
                </a:tc>
                <a:extLst>
                  <a:ext uri="{0D108BD9-81ED-4DB2-BD59-A6C34878D82A}">
                    <a16:rowId xmlns:a16="http://schemas.microsoft.com/office/drawing/2014/main" val="2958152664"/>
                  </a:ext>
                </a:extLst>
              </a:tr>
              <a:tr h="370840">
                <a:tc>
                  <a:txBody>
                    <a:bodyPr/>
                    <a:lstStyle/>
                    <a:p>
                      <a:r>
                        <a:rPr lang="en-US" dirty="0"/>
                        <a:t>Total</a:t>
                      </a:r>
                    </a:p>
                  </a:txBody>
                  <a:tcPr/>
                </a:tc>
                <a:tc>
                  <a:txBody>
                    <a:bodyPr/>
                    <a:lstStyle/>
                    <a:p>
                      <a:r>
                        <a:rPr lang="en-US" dirty="0"/>
                        <a:t>168 (31%)</a:t>
                      </a:r>
                    </a:p>
                  </a:txBody>
                  <a:tcPr/>
                </a:tc>
                <a:tc>
                  <a:txBody>
                    <a:bodyPr/>
                    <a:lstStyle/>
                    <a:p>
                      <a:r>
                        <a:rPr lang="en-US" dirty="0"/>
                        <a:t>372 (69%)</a:t>
                      </a:r>
                    </a:p>
                  </a:txBody>
                  <a:tcPr/>
                </a:tc>
                <a:tc>
                  <a:txBody>
                    <a:bodyPr/>
                    <a:lstStyle/>
                    <a:p>
                      <a:r>
                        <a:rPr lang="en-US" dirty="0"/>
                        <a:t>540</a:t>
                      </a:r>
                    </a:p>
                  </a:txBody>
                  <a:tcPr/>
                </a:tc>
                <a:extLst>
                  <a:ext uri="{0D108BD9-81ED-4DB2-BD59-A6C34878D82A}">
                    <a16:rowId xmlns:a16="http://schemas.microsoft.com/office/drawing/2014/main" val="2347969466"/>
                  </a:ext>
                </a:extLst>
              </a:tr>
            </a:tbl>
          </a:graphicData>
        </a:graphic>
      </p:graphicFrame>
      <p:sp>
        <p:nvSpPr>
          <p:cNvPr id="5" name="TextBox 4"/>
          <p:cNvSpPr txBox="1"/>
          <p:nvPr/>
        </p:nvSpPr>
        <p:spPr>
          <a:xfrm>
            <a:off x="4030531" y="4303060"/>
            <a:ext cx="4130937"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Observed numbers</a:t>
            </a:r>
          </a:p>
        </p:txBody>
      </p:sp>
    </p:spTree>
    <p:extLst>
      <p:ext uri="{BB962C8B-B14F-4D97-AF65-F5344CB8AC3E}">
        <p14:creationId xmlns:p14="http://schemas.microsoft.com/office/powerpoint/2010/main" val="352627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Obtaining the </a:t>
            </a:r>
            <a:r>
              <a:rPr lang="el-GR" dirty="0"/>
              <a:t>χ2</a:t>
            </a:r>
            <a:r>
              <a:rPr lang="en-US" dirty="0"/>
              <a:t> statistic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1871275"/>
              </p:ext>
            </p:extLst>
          </p:nvPr>
        </p:nvGraphicFramePr>
        <p:xfrm>
          <a:off x="838200" y="1995169"/>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475799385"/>
                    </a:ext>
                  </a:extLst>
                </a:gridCol>
                <a:gridCol w="2628900">
                  <a:extLst>
                    <a:ext uri="{9D8B030D-6E8A-4147-A177-3AD203B41FA5}">
                      <a16:colId xmlns:a16="http://schemas.microsoft.com/office/drawing/2014/main" val="4207309447"/>
                    </a:ext>
                  </a:extLst>
                </a:gridCol>
                <a:gridCol w="2628900">
                  <a:extLst>
                    <a:ext uri="{9D8B030D-6E8A-4147-A177-3AD203B41FA5}">
                      <a16:colId xmlns:a16="http://schemas.microsoft.com/office/drawing/2014/main" val="1652620056"/>
                    </a:ext>
                  </a:extLst>
                </a:gridCol>
                <a:gridCol w="2628900">
                  <a:extLst>
                    <a:ext uri="{9D8B030D-6E8A-4147-A177-3AD203B41FA5}">
                      <a16:colId xmlns:a16="http://schemas.microsoft.com/office/drawing/2014/main" val="1447887744"/>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Feeling depressed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1820106"/>
                  </a:ext>
                </a:extLst>
              </a:tr>
              <a:tr h="370840">
                <a:tc>
                  <a:txBody>
                    <a:bodyPr/>
                    <a:lstStyle/>
                    <a:p>
                      <a:endParaRPr lang="en-US"/>
                    </a:p>
                  </a:txBody>
                  <a:tcPr/>
                </a:tc>
                <a:tc>
                  <a:txBody>
                    <a:bodyPr/>
                    <a:lstStyle/>
                    <a:p>
                      <a:r>
                        <a:rPr lang="en-US" dirty="0"/>
                        <a:t>Yes</a:t>
                      </a:r>
                    </a:p>
                  </a:txBody>
                  <a:tcPr/>
                </a:tc>
                <a:tc>
                  <a:txBody>
                    <a:bodyPr/>
                    <a:lstStyle/>
                    <a:p>
                      <a:r>
                        <a:rPr lang="en-US" dirty="0"/>
                        <a:t>No</a:t>
                      </a:r>
                    </a:p>
                  </a:txBody>
                  <a:tcPr/>
                </a:tc>
                <a:tc>
                  <a:txBody>
                    <a:bodyPr/>
                    <a:lstStyle/>
                    <a:p>
                      <a:r>
                        <a:rPr lang="en-US" dirty="0"/>
                        <a:t>Total</a:t>
                      </a:r>
                    </a:p>
                  </a:txBody>
                  <a:tcPr/>
                </a:tc>
                <a:extLst>
                  <a:ext uri="{0D108BD9-81ED-4DB2-BD59-A6C34878D82A}">
                    <a16:rowId xmlns:a16="http://schemas.microsoft.com/office/drawing/2014/main" val="4141940453"/>
                  </a:ext>
                </a:extLst>
              </a:tr>
              <a:tr h="370840">
                <a:tc>
                  <a:txBody>
                    <a:bodyPr/>
                    <a:lstStyle/>
                    <a:p>
                      <a:r>
                        <a:rPr lang="en-US" dirty="0"/>
                        <a:t>Male</a:t>
                      </a:r>
                    </a:p>
                  </a:txBody>
                  <a:tcPr/>
                </a:tc>
                <a:tc>
                  <a:txBody>
                    <a:bodyPr/>
                    <a:lstStyle/>
                    <a:p>
                      <a:r>
                        <a:rPr lang="en-US" dirty="0"/>
                        <a:t>96 (40%)</a:t>
                      </a:r>
                    </a:p>
                  </a:txBody>
                  <a:tcPr/>
                </a:tc>
                <a:tc>
                  <a:txBody>
                    <a:bodyPr/>
                    <a:lstStyle/>
                    <a:p>
                      <a:r>
                        <a:rPr lang="en-US" dirty="0"/>
                        <a:t>144 (60%)</a:t>
                      </a:r>
                    </a:p>
                  </a:txBody>
                  <a:tcPr/>
                </a:tc>
                <a:tc>
                  <a:txBody>
                    <a:bodyPr/>
                    <a:lstStyle/>
                    <a:p>
                      <a:r>
                        <a:rPr lang="en-US" dirty="0"/>
                        <a:t>240</a:t>
                      </a:r>
                    </a:p>
                  </a:txBody>
                  <a:tcPr/>
                </a:tc>
                <a:extLst>
                  <a:ext uri="{0D108BD9-81ED-4DB2-BD59-A6C34878D82A}">
                    <a16:rowId xmlns:a16="http://schemas.microsoft.com/office/drawing/2014/main" val="3636586199"/>
                  </a:ext>
                </a:extLst>
              </a:tr>
              <a:tr h="370840">
                <a:tc>
                  <a:txBody>
                    <a:bodyPr/>
                    <a:lstStyle/>
                    <a:p>
                      <a:r>
                        <a:rPr lang="en-US" dirty="0"/>
                        <a:t>Female</a:t>
                      </a:r>
                    </a:p>
                  </a:txBody>
                  <a:tcPr/>
                </a:tc>
                <a:tc>
                  <a:txBody>
                    <a:bodyPr/>
                    <a:lstStyle/>
                    <a:p>
                      <a:r>
                        <a:rPr lang="en-US" dirty="0"/>
                        <a:t>72 (24%)</a:t>
                      </a:r>
                    </a:p>
                  </a:txBody>
                  <a:tcPr/>
                </a:tc>
                <a:tc>
                  <a:txBody>
                    <a:bodyPr/>
                    <a:lstStyle/>
                    <a:p>
                      <a:r>
                        <a:rPr lang="en-US" dirty="0"/>
                        <a:t>228 (76%)</a:t>
                      </a:r>
                    </a:p>
                  </a:txBody>
                  <a:tcPr/>
                </a:tc>
                <a:tc>
                  <a:txBody>
                    <a:bodyPr/>
                    <a:lstStyle/>
                    <a:p>
                      <a:r>
                        <a:rPr lang="en-US" dirty="0"/>
                        <a:t>300</a:t>
                      </a:r>
                    </a:p>
                  </a:txBody>
                  <a:tcPr/>
                </a:tc>
                <a:extLst>
                  <a:ext uri="{0D108BD9-81ED-4DB2-BD59-A6C34878D82A}">
                    <a16:rowId xmlns:a16="http://schemas.microsoft.com/office/drawing/2014/main" val="2958152664"/>
                  </a:ext>
                </a:extLst>
              </a:tr>
              <a:tr h="370840">
                <a:tc>
                  <a:txBody>
                    <a:bodyPr/>
                    <a:lstStyle/>
                    <a:p>
                      <a:r>
                        <a:rPr lang="en-US" dirty="0"/>
                        <a:t>Total</a:t>
                      </a:r>
                    </a:p>
                  </a:txBody>
                  <a:tcPr/>
                </a:tc>
                <a:tc>
                  <a:txBody>
                    <a:bodyPr/>
                    <a:lstStyle/>
                    <a:p>
                      <a:r>
                        <a:rPr lang="en-US" dirty="0"/>
                        <a:t>168 (31%)</a:t>
                      </a:r>
                    </a:p>
                  </a:txBody>
                  <a:tcPr/>
                </a:tc>
                <a:tc>
                  <a:txBody>
                    <a:bodyPr/>
                    <a:lstStyle/>
                    <a:p>
                      <a:r>
                        <a:rPr lang="en-US" dirty="0"/>
                        <a:t>372 (69%)</a:t>
                      </a:r>
                    </a:p>
                  </a:txBody>
                  <a:tcPr/>
                </a:tc>
                <a:tc>
                  <a:txBody>
                    <a:bodyPr/>
                    <a:lstStyle/>
                    <a:p>
                      <a:r>
                        <a:rPr lang="en-US" dirty="0"/>
                        <a:t>540</a:t>
                      </a:r>
                    </a:p>
                  </a:txBody>
                  <a:tcPr/>
                </a:tc>
                <a:extLst>
                  <a:ext uri="{0D108BD9-81ED-4DB2-BD59-A6C34878D82A}">
                    <a16:rowId xmlns:a16="http://schemas.microsoft.com/office/drawing/2014/main" val="2347969466"/>
                  </a:ext>
                </a:extLst>
              </a:tr>
            </a:tbl>
          </a:graphicData>
        </a:graphic>
      </p:graphicFrame>
      <p:sp>
        <p:nvSpPr>
          <p:cNvPr id="5" name="TextBox 4"/>
          <p:cNvSpPr txBox="1"/>
          <p:nvPr/>
        </p:nvSpPr>
        <p:spPr>
          <a:xfrm>
            <a:off x="838199" y="4023687"/>
            <a:ext cx="413093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Expected numbers</a:t>
            </a:r>
          </a:p>
        </p:txBody>
      </p:sp>
      <p:graphicFrame>
        <p:nvGraphicFramePr>
          <p:cNvPr id="6" name="Content Placeholder 3"/>
          <p:cNvGraphicFramePr>
            <a:graphicFrameLocks/>
          </p:cNvGraphicFramePr>
          <p:nvPr>
            <p:extLst>
              <p:ext uri="{D42A27DB-BD31-4B8C-83A1-F6EECF244321}">
                <p14:modId xmlns:p14="http://schemas.microsoft.com/office/powerpoint/2010/main" val="2859201568"/>
              </p:ext>
            </p:extLst>
          </p:nvPr>
        </p:nvGraphicFramePr>
        <p:xfrm>
          <a:off x="838200" y="4599879"/>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475799385"/>
                    </a:ext>
                  </a:extLst>
                </a:gridCol>
                <a:gridCol w="2628900">
                  <a:extLst>
                    <a:ext uri="{9D8B030D-6E8A-4147-A177-3AD203B41FA5}">
                      <a16:colId xmlns:a16="http://schemas.microsoft.com/office/drawing/2014/main" val="4207309447"/>
                    </a:ext>
                  </a:extLst>
                </a:gridCol>
                <a:gridCol w="2628900">
                  <a:extLst>
                    <a:ext uri="{9D8B030D-6E8A-4147-A177-3AD203B41FA5}">
                      <a16:colId xmlns:a16="http://schemas.microsoft.com/office/drawing/2014/main" val="1652620056"/>
                    </a:ext>
                  </a:extLst>
                </a:gridCol>
                <a:gridCol w="2628900">
                  <a:extLst>
                    <a:ext uri="{9D8B030D-6E8A-4147-A177-3AD203B41FA5}">
                      <a16:colId xmlns:a16="http://schemas.microsoft.com/office/drawing/2014/main" val="1447887744"/>
                    </a:ext>
                  </a:extLst>
                </a:gridCol>
              </a:tblGrid>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Feeling depressed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91820106"/>
                  </a:ext>
                </a:extLst>
              </a:tr>
              <a:tr h="370840">
                <a:tc>
                  <a:txBody>
                    <a:bodyPr/>
                    <a:lstStyle/>
                    <a:p>
                      <a:endParaRPr lang="en-US"/>
                    </a:p>
                  </a:txBody>
                  <a:tcPr/>
                </a:tc>
                <a:tc>
                  <a:txBody>
                    <a:bodyPr/>
                    <a:lstStyle/>
                    <a:p>
                      <a:r>
                        <a:rPr lang="en-US" dirty="0"/>
                        <a:t>Yes</a:t>
                      </a:r>
                    </a:p>
                  </a:txBody>
                  <a:tcPr/>
                </a:tc>
                <a:tc>
                  <a:txBody>
                    <a:bodyPr/>
                    <a:lstStyle/>
                    <a:p>
                      <a:r>
                        <a:rPr lang="en-US" dirty="0"/>
                        <a:t>No</a:t>
                      </a:r>
                    </a:p>
                  </a:txBody>
                  <a:tcPr/>
                </a:tc>
                <a:tc>
                  <a:txBody>
                    <a:bodyPr/>
                    <a:lstStyle/>
                    <a:p>
                      <a:r>
                        <a:rPr lang="en-US" dirty="0"/>
                        <a:t>Total</a:t>
                      </a:r>
                    </a:p>
                  </a:txBody>
                  <a:tcPr/>
                </a:tc>
                <a:extLst>
                  <a:ext uri="{0D108BD9-81ED-4DB2-BD59-A6C34878D82A}">
                    <a16:rowId xmlns:a16="http://schemas.microsoft.com/office/drawing/2014/main" val="4141940453"/>
                  </a:ext>
                </a:extLst>
              </a:tr>
              <a:tr h="370840">
                <a:tc>
                  <a:txBody>
                    <a:bodyPr/>
                    <a:lstStyle/>
                    <a:p>
                      <a:r>
                        <a:rPr lang="en-US" dirty="0"/>
                        <a:t>Male</a:t>
                      </a:r>
                    </a:p>
                  </a:txBody>
                  <a:tcPr/>
                </a:tc>
                <a:tc>
                  <a:txBody>
                    <a:bodyPr/>
                    <a:lstStyle/>
                    <a:p>
                      <a:r>
                        <a:rPr lang="en-US" b="1" dirty="0"/>
                        <a:t>75</a:t>
                      </a:r>
                    </a:p>
                  </a:txBody>
                  <a:tcPr/>
                </a:tc>
                <a:tc>
                  <a:txBody>
                    <a:bodyPr/>
                    <a:lstStyle/>
                    <a:p>
                      <a:r>
                        <a:rPr lang="en-US" b="1" dirty="0"/>
                        <a:t>165</a:t>
                      </a:r>
                    </a:p>
                  </a:txBody>
                  <a:tcPr/>
                </a:tc>
                <a:tc>
                  <a:txBody>
                    <a:bodyPr/>
                    <a:lstStyle/>
                    <a:p>
                      <a:r>
                        <a:rPr lang="en-US" dirty="0"/>
                        <a:t>240</a:t>
                      </a:r>
                    </a:p>
                  </a:txBody>
                  <a:tcPr/>
                </a:tc>
                <a:extLst>
                  <a:ext uri="{0D108BD9-81ED-4DB2-BD59-A6C34878D82A}">
                    <a16:rowId xmlns:a16="http://schemas.microsoft.com/office/drawing/2014/main" val="3636586199"/>
                  </a:ext>
                </a:extLst>
              </a:tr>
              <a:tr h="370840">
                <a:tc>
                  <a:txBody>
                    <a:bodyPr/>
                    <a:lstStyle/>
                    <a:p>
                      <a:r>
                        <a:rPr lang="en-US" dirty="0"/>
                        <a:t>Female</a:t>
                      </a:r>
                    </a:p>
                  </a:txBody>
                  <a:tcPr/>
                </a:tc>
                <a:tc>
                  <a:txBody>
                    <a:bodyPr/>
                    <a:lstStyle/>
                    <a:p>
                      <a:r>
                        <a:rPr lang="en-US" b="1" dirty="0"/>
                        <a:t>93</a:t>
                      </a:r>
                    </a:p>
                  </a:txBody>
                  <a:tcPr/>
                </a:tc>
                <a:tc>
                  <a:txBody>
                    <a:bodyPr/>
                    <a:lstStyle/>
                    <a:p>
                      <a:r>
                        <a:rPr lang="en-US" b="1" dirty="0"/>
                        <a:t>207</a:t>
                      </a:r>
                    </a:p>
                  </a:txBody>
                  <a:tcPr/>
                </a:tc>
                <a:tc>
                  <a:txBody>
                    <a:bodyPr/>
                    <a:lstStyle/>
                    <a:p>
                      <a:r>
                        <a:rPr lang="en-US" dirty="0"/>
                        <a:t>300</a:t>
                      </a:r>
                    </a:p>
                  </a:txBody>
                  <a:tcPr/>
                </a:tc>
                <a:extLst>
                  <a:ext uri="{0D108BD9-81ED-4DB2-BD59-A6C34878D82A}">
                    <a16:rowId xmlns:a16="http://schemas.microsoft.com/office/drawing/2014/main" val="2958152664"/>
                  </a:ext>
                </a:extLst>
              </a:tr>
              <a:tr h="370840">
                <a:tc>
                  <a:txBody>
                    <a:bodyPr/>
                    <a:lstStyle/>
                    <a:p>
                      <a:r>
                        <a:rPr lang="en-US" dirty="0"/>
                        <a:t>Total</a:t>
                      </a:r>
                    </a:p>
                  </a:txBody>
                  <a:tcPr/>
                </a:tc>
                <a:tc>
                  <a:txBody>
                    <a:bodyPr/>
                    <a:lstStyle/>
                    <a:p>
                      <a:r>
                        <a:rPr lang="en-US" dirty="0"/>
                        <a:t>168 (31%)</a:t>
                      </a:r>
                    </a:p>
                  </a:txBody>
                  <a:tcPr/>
                </a:tc>
                <a:tc>
                  <a:txBody>
                    <a:bodyPr/>
                    <a:lstStyle/>
                    <a:p>
                      <a:r>
                        <a:rPr lang="en-US" dirty="0"/>
                        <a:t>372 (69%)</a:t>
                      </a:r>
                    </a:p>
                  </a:txBody>
                  <a:tcPr/>
                </a:tc>
                <a:tc>
                  <a:txBody>
                    <a:bodyPr/>
                    <a:lstStyle/>
                    <a:p>
                      <a:r>
                        <a:rPr lang="en-US" dirty="0"/>
                        <a:t>540</a:t>
                      </a:r>
                    </a:p>
                  </a:txBody>
                  <a:tcPr/>
                </a:tc>
                <a:extLst>
                  <a:ext uri="{0D108BD9-81ED-4DB2-BD59-A6C34878D82A}">
                    <a16:rowId xmlns:a16="http://schemas.microsoft.com/office/drawing/2014/main" val="2347969466"/>
                  </a:ext>
                </a:extLst>
              </a:tr>
            </a:tbl>
          </a:graphicData>
        </a:graphic>
      </p:graphicFrame>
      <p:sp>
        <p:nvSpPr>
          <p:cNvPr id="7" name="TextBox 6"/>
          <p:cNvSpPr txBox="1"/>
          <p:nvPr/>
        </p:nvSpPr>
        <p:spPr>
          <a:xfrm>
            <a:off x="838200" y="1471949"/>
            <a:ext cx="413093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Observed numbers</a:t>
            </a:r>
          </a:p>
        </p:txBody>
      </p:sp>
    </p:spTree>
    <p:extLst>
      <p:ext uri="{BB962C8B-B14F-4D97-AF65-F5344CB8AC3E}">
        <p14:creationId xmlns:p14="http://schemas.microsoft.com/office/powerpoint/2010/main" val="85477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Obtaining the </a:t>
            </a:r>
            <a:r>
              <a:rPr lang="el-GR" dirty="0"/>
              <a:t>χ2</a:t>
            </a:r>
            <a:r>
              <a:rPr lang="en-US" dirty="0"/>
              <a:t> statistic</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endParaRPr lang="en-US" dirty="0"/>
          </a:p>
          <a:p>
            <a:r>
              <a:rPr lang="en-US" dirty="0"/>
              <a:t>In our case, </a:t>
            </a:r>
            <a:r>
              <a:rPr lang="el-GR" dirty="0"/>
              <a:t>χ2</a:t>
            </a:r>
            <a:r>
              <a:rPr lang="en-US" dirty="0"/>
              <a:t> = 15.97 </a:t>
            </a:r>
          </a:p>
        </p:txBody>
      </p:sp>
      <p:pic>
        <p:nvPicPr>
          <p:cNvPr id="5" name="Picture 4"/>
          <p:cNvPicPr>
            <a:picLocks noChangeAspect="1"/>
          </p:cNvPicPr>
          <p:nvPr/>
        </p:nvPicPr>
        <p:blipFill>
          <a:blip r:embed="rId2"/>
          <a:stretch>
            <a:fillRect/>
          </a:stretch>
        </p:blipFill>
        <p:spPr>
          <a:xfrm>
            <a:off x="1070811" y="1690688"/>
            <a:ext cx="7100254" cy="2728829"/>
          </a:xfrm>
          <a:prstGeom prst="rect">
            <a:avLst/>
          </a:prstGeom>
        </p:spPr>
      </p:pic>
    </p:spTree>
    <p:extLst>
      <p:ext uri="{BB962C8B-B14F-4D97-AF65-F5344CB8AC3E}">
        <p14:creationId xmlns:p14="http://schemas.microsoft.com/office/powerpoint/2010/main" val="408378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Determining statistical significance</a:t>
            </a:r>
          </a:p>
        </p:txBody>
      </p:sp>
      <p:sp>
        <p:nvSpPr>
          <p:cNvPr id="4" name="Content Placeholder 3"/>
          <p:cNvSpPr>
            <a:spLocks noGrp="1"/>
          </p:cNvSpPr>
          <p:nvPr>
            <p:ph idx="1"/>
          </p:nvPr>
        </p:nvSpPr>
        <p:spPr>
          <a:xfrm>
            <a:off x="838199" y="1825625"/>
            <a:ext cx="5370095" cy="4446838"/>
          </a:xfrm>
        </p:spPr>
        <p:txBody>
          <a:bodyPr>
            <a:normAutofit/>
          </a:bodyPr>
          <a:lstStyle/>
          <a:p>
            <a:r>
              <a:rPr lang="en-US" b="1" dirty="0"/>
              <a:t>degrees of freedom (</a:t>
            </a:r>
            <a:r>
              <a:rPr lang="en-US" b="1" dirty="0" err="1"/>
              <a:t>df</a:t>
            </a:r>
            <a:r>
              <a:rPr lang="en-US" b="1" dirty="0"/>
              <a:t>) = (r-1)(c-1)</a:t>
            </a:r>
            <a:r>
              <a:rPr lang="en-US" dirty="0"/>
              <a:t> where r is the number of rows and c is the number of columns</a:t>
            </a:r>
          </a:p>
          <a:p>
            <a:r>
              <a:rPr lang="en-US" dirty="0"/>
              <a:t>Critical value is based on the selected alpha level and </a:t>
            </a:r>
            <a:r>
              <a:rPr lang="en-US" dirty="0" err="1"/>
              <a:t>df</a:t>
            </a:r>
            <a:endParaRPr lang="en-US" dirty="0"/>
          </a:p>
          <a:p>
            <a:endParaRPr lang="en-US" dirty="0"/>
          </a:p>
          <a:p>
            <a:r>
              <a:rPr lang="en-US" dirty="0"/>
              <a:t>In our case, </a:t>
            </a:r>
            <a:r>
              <a:rPr lang="el-GR" dirty="0"/>
              <a:t>χ2</a:t>
            </a:r>
            <a:r>
              <a:rPr lang="en-US" dirty="0"/>
              <a:t> = 15.97</a:t>
            </a:r>
          </a:p>
        </p:txBody>
      </p:sp>
      <p:pic>
        <p:nvPicPr>
          <p:cNvPr id="1028" name="Picture 4" descr="NS D-01s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884" y="1451247"/>
            <a:ext cx="5390149" cy="51451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43801" y="6596390"/>
            <a:ext cx="4648199"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https://www.mun.ca/biology/scarr/4250_Chi-square_critical_values.html</a:t>
            </a:r>
          </a:p>
        </p:txBody>
      </p:sp>
    </p:spTree>
    <p:extLst>
      <p:ext uri="{BB962C8B-B14F-4D97-AF65-F5344CB8AC3E}">
        <p14:creationId xmlns:p14="http://schemas.microsoft.com/office/powerpoint/2010/main" val="297188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Chi-square distribution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85129" y="1831827"/>
            <a:ext cx="6621742" cy="4345136"/>
          </a:xfrm>
          <a:prstGeom prst="rect">
            <a:avLst/>
          </a:prstGeom>
        </p:spPr>
      </p:pic>
    </p:spTree>
    <p:extLst>
      <p:ext uri="{BB962C8B-B14F-4D97-AF65-F5344CB8AC3E}">
        <p14:creationId xmlns:p14="http://schemas.microsoft.com/office/powerpoint/2010/main" val="274393818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BCABA285CA4A4A86C2C7CEE08AC8D7" ma:contentTypeVersion="7" ma:contentTypeDescription="Create a new document." ma:contentTypeScope="" ma:versionID="28e8de2ed7c3e157e036e52089d3587f">
  <xsd:schema xmlns:xsd="http://www.w3.org/2001/XMLSchema" xmlns:xs="http://www.w3.org/2001/XMLSchema" xmlns:p="http://schemas.microsoft.com/office/2006/metadata/properties" xmlns:ns2="8f617c0f-fae4-40fa-8eae-d0c7e5d54b5b" xmlns:ns3="720c4125-9275-49fb-bf44-fe4563912efe" targetNamespace="http://schemas.microsoft.com/office/2006/metadata/properties" ma:root="true" ma:fieldsID="8cf10d420f09a0295de4d201083770d1" ns2:_="" ns3:_="">
    <xsd:import namespace="8f617c0f-fae4-40fa-8eae-d0c7e5d54b5b"/>
    <xsd:import namespace="720c4125-9275-49fb-bf44-fe4563912e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617c0f-fae4-40fa-8eae-d0c7e5d54b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0c4125-9275-49fb-bf44-fe4563912ef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1DF8E3-266C-44F4-9DB3-E0D8AD3E0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617c0f-fae4-40fa-8eae-d0c7e5d54b5b"/>
    <ds:schemaRef ds:uri="720c4125-9275-49fb-bf44-fe4563912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99F4DE-0075-4F0F-AB04-A931BA4E360E}">
  <ds:schemaRefs>
    <ds:schemaRef ds:uri="http://schemas.microsoft.com/sharepoint/v3/contenttype/forms"/>
  </ds:schemaRefs>
</ds:datastoreItem>
</file>

<file path=customXml/itemProps3.xml><?xml version="1.0" encoding="utf-8"?>
<ds:datastoreItem xmlns:ds="http://schemas.openxmlformats.org/officeDocument/2006/customXml" ds:itemID="{42B53493-A20B-4B94-8772-7E0321FCE9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1353</TotalTime>
  <Words>1372</Words>
  <Application>Microsoft Office PowerPoint</Application>
  <PresentationFormat>Widescreen</PresentationFormat>
  <Paragraphs>176</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Motiv Office</vt:lpstr>
      <vt:lpstr>Comparing groups Chi-square test  T-test</vt:lpstr>
      <vt:lpstr>Let's analyze!</vt:lpstr>
      <vt:lpstr>Let's analyze!</vt:lpstr>
      <vt:lpstr>How does Chi-square work? </vt:lpstr>
      <vt:lpstr>1. Contingency table </vt:lpstr>
      <vt:lpstr>2. Obtaining the χ2 statistic</vt:lpstr>
      <vt:lpstr>2. Obtaining the χ2 statistic</vt:lpstr>
      <vt:lpstr>3. Determining statistical significance</vt:lpstr>
      <vt:lpstr>Chi-square distribution</vt:lpstr>
      <vt:lpstr>Chi-square write-up</vt:lpstr>
      <vt:lpstr>T-test use </vt:lpstr>
      <vt:lpstr>T-test assumptions </vt:lpstr>
      <vt:lpstr>Normal/Gaussian distribution</vt:lpstr>
      <vt:lpstr>PowerPoint Presentation</vt:lpstr>
      <vt:lpstr>PowerPoint Presentation</vt:lpstr>
      <vt:lpstr>How does T-test work? </vt:lpstr>
      <vt:lpstr>1. Obtaining means and SDs</vt:lpstr>
      <vt:lpstr>2. Obtaining the t statistic</vt:lpstr>
      <vt:lpstr>3. Determining statistical  significance</vt:lpstr>
      <vt:lpstr>One-tailed or two-tailed hypothesis </vt:lpstr>
      <vt:lpstr>T-test write-up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preparation</dc:title>
  <dc:creator>Albert Kšiňan</dc:creator>
  <cp:lastModifiedBy>Gabriela Kšiňanová</cp:lastModifiedBy>
  <cp:revision>111</cp:revision>
  <dcterms:created xsi:type="dcterms:W3CDTF">2021-09-22T07:19:06Z</dcterms:created>
  <dcterms:modified xsi:type="dcterms:W3CDTF">2021-09-30T07:47:44Z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0x010100C1BCABA285CA4A4A86C2C7CEE08AC8D7</vt:lpwstr>
  </property>
</Properties>
</file>