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6" r:id="rId5"/>
    <p:sldId id="257" r:id="rId6"/>
    <p:sldId id="304" r:id="rId7"/>
    <p:sldId id="361" r:id="rId8"/>
    <p:sldId id="346" r:id="rId9"/>
    <p:sldId id="325" r:id="rId10"/>
    <p:sldId id="350" r:id="rId11"/>
    <p:sldId id="348" r:id="rId12"/>
    <p:sldId id="349" r:id="rId13"/>
    <p:sldId id="351" r:id="rId14"/>
    <p:sldId id="362" r:id="rId15"/>
    <p:sldId id="353" r:id="rId16"/>
    <p:sldId id="316" r:id="rId17"/>
    <p:sldId id="318" r:id="rId18"/>
    <p:sldId id="320" r:id="rId19"/>
    <p:sldId id="321" r:id="rId20"/>
    <p:sldId id="324" r:id="rId21"/>
    <p:sldId id="322" r:id="rId22"/>
    <p:sldId id="328" r:id="rId23"/>
    <p:sldId id="354" r:id="rId24"/>
    <p:sldId id="330" r:id="rId25"/>
    <p:sldId id="331" r:id="rId26"/>
    <p:sldId id="355" r:id="rId27"/>
    <p:sldId id="363" r:id="rId28"/>
    <p:sldId id="356" r:id="rId29"/>
    <p:sldId id="357" r:id="rId30"/>
    <p:sldId id="358" r:id="rId31"/>
    <p:sldId id="359" r:id="rId32"/>
    <p:sldId id="360" r:id="rId33"/>
    <p:sldId id="300" r:id="rId34"/>
    <p:sldId id="287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658" autoAdjust="0"/>
  </p:normalViewPr>
  <p:slideViewPr>
    <p:cSldViewPr snapToGrid="0">
      <p:cViewPr varScale="1">
        <p:scale>
          <a:sx n="89" d="100"/>
          <a:sy n="89" d="100"/>
        </p:scale>
        <p:origin x="1434" y="84"/>
      </p:cViewPr>
      <p:guideLst/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A12B-374F-4E78-A269-06B938911AB5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7241-428E-4C4B-8184-9514C83DB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974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https://pythonbasics.org/seaborn-scatterplot/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09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B03B40-F1CD-430F-9F2A-FE97AAFFBF94}" type="slidenum">
              <a:rPr lang="en-US"/>
              <a:pPr/>
              <a:t>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87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https://www.datasciencecentral.com/r-squared-in-one-picture/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34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https://www.datasciencecentral.com/r-squared-in-one-picture/</a:t>
            </a: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O’Brien, R. M. (2018). A consistent and general modified Venn diagram approach that provides insights into regression analysis. 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Plos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(5), e0196740.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3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20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11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3733F-29B5-44CA-9B42-76FFAE49F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5DC963-5B76-4015-BB03-CAB3CB4C8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58FB-2270-45DD-A14F-5625BBE4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BFAB-509A-4EAD-A632-61BBFC5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1E00-67AA-47D8-8AB5-7709E95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6FF975-5673-4E55-A652-265EA76EC67A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292F5-C7E8-40F0-8594-B939D451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AD6D42-D5F4-4C98-9D19-62A73E62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5FAD5-A573-4700-9453-D921970F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BFBDF-848D-4452-9B51-7AEB070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7786-F1F7-4F14-98EC-10D29DE0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5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853348-A82E-4FF3-8E00-E930AC3E4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EA6C3-A5A3-41AE-8B36-E874737A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0262E-3B4E-4A3D-A52A-32FDED5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969CD-928D-4CEE-B8F7-01DC985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4949-6DBE-4635-88E6-60A9A909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8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26D9-8DF7-4E03-B541-B89BA79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73028-6123-4835-BC2A-36EECC71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A814-018C-4801-A259-9220399D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93631-31E8-43FB-8110-DB04293E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E0420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29A92-AAF9-4F0B-A1FD-57EF3C4B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A5A9C4-2343-421A-AB13-6B369736198F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61BE4-CD80-40FE-B51F-5D6E06F5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4C10E-458D-44E4-BB8C-3409C08AB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1650E-8588-48F8-8A79-39A66EA4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C2C0A-B667-4E7D-A2B2-4D2A1C27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2B822-D822-40F1-BE8E-6B9384FA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AC58-E743-47B4-A7DA-B6C0035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6BA4F-3734-4151-8354-7DE633196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E9A48E-57BA-48B4-9FC1-94EB6A641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A1B8A3-3629-4065-AE84-6ACF4340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D4DC7-D5E4-48AB-BA4E-B445043A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F8D40E-A921-4AE0-A78B-7D4C150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1223F-3209-43FA-A6EA-3F7DBDEA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4F6BD1-5B82-4D79-B416-86B0D9C6C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93AB6-E895-456A-AECC-730343C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A719C2-A586-4C07-8E44-2F164BC21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AC3866-1CEC-4574-9BC8-A6C5A8693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D5255-34D5-406C-A0DD-982C422D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3127C1-8C36-475B-B883-F6D275C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47EE2-000B-4045-BD69-B92D87A9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E21C-2802-4CBF-962F-11403CC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5BF072-9385-4606-BB1C-FDE393D8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BBCD27-A2BD-4568-BA19-DBCEBA0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687A07-2BCC-4C95-AA9E-2D3F0DCF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AB1719-0940-4713-8D37-CF95CBEF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B1BA4-72FA-4366-ABBB-0DB74C9B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7DD5-5452-44E4-A1ED-0BDEDBD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052-1F8C-4FEA-B86A-2550EE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47E2C-1AA9-4294-A5CD-23375B9B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C2F013-7AE4-4F14-825D-ADE4FB8A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9D40E-0E74-47F2-B051-6DB3371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A0D2F-C514-49DD-ACCA-750D69FA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B770A-0BC7-47D9-BFAE-7240D336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2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47063-A92D-40F2-B422-FE769035C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05FD2-E14F-468B-AF08-D148C1496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FCE416-3307-4405-B711-68A5C6E5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04F02-B386-47A0-86F6-F1DF00FD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35D2ED-DE7B-4978-B983-6CE78E46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3B143-1772-4495-B568-5BCD7FA6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2D9D4-AD29-439A-A111-9790EF8F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A2344-7644-4EB6-AB48-4424FEA7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891B-ADE1-4405-8520-48687C036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545C-FAE2-4D9D-957A-40CC80CE2EC6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138A5-EAB8-49C4-9D57-B5B639688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0B3514-08A7-4377-B3F6-C035723C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6D624-6A6A-42E0-A60D-D3D15CC7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linear regression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59D2D2-68B7-41E2-9EF4-CC1F1A3A4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E0420</a:t>
            </a:r>
          </a:p>
          <a:p>
            <a:r>
              <a:rPr lang="en-US" sz="3200" dirty="0"/>
              <a:t>Week </a:t>
            </a:r>
            <a:r>
              <a:rPr lang="cs-CZ" sz="3200" dirty="0"/>
              <a:t>6</a:t>
            </a:r>
          </a:p>
        </p:txBody>
      </p:sp>
      <p:pic>
        <p:nvPicPr>
          <p:cNvPr id="1026" name="Picture 2" descr="Linear Regression — Icebreaker to Machine Learning Algorithms. | by Rishi  Kumar | Nerd For Tech |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892" y="3187542"/>
            <a:ext cx="3963333" cy="248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imple Linear Regression in Python (From Scratch) | by Aidan Wilson |  Towards Data Sci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283401"/>
            <a:ext cx="3340216" cy="187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92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Predicting scores (DV from IV)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600" dirty="0"/>
              <a:t>Consider the school with a F/R lunch rate of 38.5</a:t>
            </a:r>
            <a:endParaRPr lang="cs-CZ" sz="2600" dirty="0"/>
          </a:p>
          <a:p>
            <a:pPr marL="228600" lvl="1">
              <a:spcBef>
                <a:spcPts val="1000"/>
              </a:spcBef>
            </a:pPr>
            <a:r>
              <a:rPr lang="en-US" sz="2600" dirty="0" err="1"/>
              <a:t>Y’</a:t>
            </a:r>
            <a:r>
              <a:rPr lang="en-US" sz="2600" baseline="-25000" dirty="0" err="1"/>
              <a:t>i</a:t>
            </a:r>
            <a:r>
              <a:rPr lang="en-US" sz="2600" dirty="0"/>
              <a:t> = </a:t>
            </a:r>
            <a:r>
              <a:rPr lang="cs-CZ" sz="2600" dirty="0" smtClean="0"/>
              <a:t>350.969 </a:t>
            </a:r>
            <a:r>
              <a:rPr lang="en-US" sz="2600" dirty="0" smtClean="0"/>
              <a:t>-.</a:t>
            </a:r>
            <a:r>
              <a:rPr lang="en-US" sz="2600" dirty="0"/>
              <a:t>618(38.5) </a:t>
            </a:r>
            <a:r>
              <a:rPr lang="en-US" sz="2600" dirty="0" smtClean="0"/>
              <a:t>= </a:t>
            </a:r>
            <a:r>
              <a:rPr lang="en-US" sz="2600" dirty="0"/>
              <a:t>327.176</a:t>
            </a:r>
          </a:p>
          <a:p>
            <a:r>
              <a:rPr lang="en-US" sz="2600" dirty="0"/>
              <a:t>In regression terms, Y’ is the </a:t>
            </a:r>
            <a:r>
              <a:rPr lang="en-US" sz="2600" i="1" dirty="0"/>
              <a:t>predicted score</a:t>
            </a:r>
            <a:r>
              <a:rPr lang="en-US" sz="2600" dirty="0"/>
              <a:t>, or predicted value of Y</a:t>
            </a:r>
            <a:endParaRPr lang="cs-CZ" sz="2600" dirty="0"/>
          </a:p>
          <a:p>
            <a:r>
              <a:rPr lang="en-US" sz="2600" dirty="0"/>
              <a:t>Y’ would be the same for every school with F/R % (</a:t>
            </a:r>
            <a:r>
              <a:rPr lang="en-US" sz="2600" dirty="0" err="1"/>
              <a:t>i.e</a:t>
            </a:r>
            <a:r>
              <a:rPr lang="en-US" sz="2600" dirty="0"/>
              <a:t>, X) = 38.5</a:t>
            </a:r>
          </a:p>
          <a:p>
            <a:r>
              <a:rPr lang="cs-CZ" sz="2600" dirty="0"/>
              <a:t>However, the predictions come with an error!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99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How much of an error?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3497132" cy="4351338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How well does our line fit the data?</a:t>
            </a:r>
          </a:p>
          <a:p>
            <a:endParaRPr lang="cs-CZ" dirty="0" smtClean="0"/>
          </a:p>
          <a:p>
            <a:r>
              <a:rPr lang="cs-CZ" dirty="0" smtClean="0"/>
              <a:t>How much variability in DV is explained by IV?</a:t>
            </a:r>
          </a:p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878" y="1518566"/>
            <a:ext cx="7160166" cy="478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143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Explaining </a:t>
            </a:r>
            <a:r>
              <a:rPr lang="cs-CZ" dirty="0"/>
              <a:t>v</a:t>
            </a:r>
            <a:r>
              <a:rPr lang="en-US" dirty="0" err="1"/>
              <a:t>ariability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school with a free/reduced lunch rate (X</a:t>
            </a:r>
            <a:r>
              <a:rPr lang="en-US" baseline="-25000" dirty="0"/>
              <a:t>1</a:t>
            </a:r>
            <a:r>
              <a:rPr lang="en-US" dirty="0"/>
              <a:t>) of 9.4 and an FCAT mean (Y</a:t>
            </a:r>
            <a:r>
              <a:rPr lang="en-US" baseline="-25000" dirty="0"/>
              <a:t>1</a:t>
            </a:r>
            <a:r>
              <a:rPr lang="en-US" dirty="0"/>
              <a:t>) of 366</a:t>
            </a:r>
          </a:p>
          <a:p>
            <a:r>
              <a:rPr lang="en-US" dirty="0"/>
              <a:t>This school was 36.9 FCAT points above the </a:t>
            </a:r>
            <a:r>
              <a:rPr lang="cs-CZ" i="1" dirty="0" smtClean="0"/>
              <a:t>grand</a:t>
            </a:r>
            <a:r>
              <a:rPr lang="cs-CZ" dirty="0" smtClean="0"/>
              <a:t> </a:t>
            </a:r>
            <a:r>
              <a:rPr lang="en-US" dirty="0" smtClean="0"/>
              <a:t>mean </a:t>
            </a:r>
            <a:r>
              <a:rPr lang="en-US" dirty="0"/>
              <a:t>of Y (329.10)</a:t>
            </a:r>
          </a:p>
          <a:p>
            <a:r>
              <a:rPr lang="en-US" dirty="0"/>
              <a:t>This distance of 36.9 points represents school 1’s contribution to the Y variability</a:t>
            </a:r>
          </a:p>
          <a:p>
            <a:r>
              <a:rPr lang="en-US" dirty="0"/>
              <a:t>It is the goal of the regression procedure to explain this total </a:t>
            </a:r>
            <a:r>
              <a:rPr lang="en-US" dirty="0" smtClean="0"/>
              <a:t>variation</a:t>
            </a:r>
            <a:r>
              <a:rPr lang="cs-CZ" dirty="0" smtClean="0"/>
              <a:t> (</a:t>
            </a:r>
            <a:r>
              <a:rPr lang="en-US" dirty="0"/>
              <a:t>SS</a:t>
            </a:r>
            <a:r>
              <a:rPr lang="en-US" baseline="-25000" dirty="0"/>
              <a:t>TOTAL</a:t>
            </a:r>
            <a:r>
              <a:rPr lang="cs-CZ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48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Graphic of SS</a:t>
            </a:r>
            <a:r>
              <a:rPr lang="en-US" baseline="-25000" dirty="0"/>
              <a:t>TOTAL</a:t>
            </a:r>
            <a:endParaRPr lang="en-US" dirty="0"/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blackWhite">
          <a:xfrm>
            <a:off x="2514600" y="1371601"/>
            <a:ext cx="6477000" cy="4829175"/>
          </a:xfrm>
          <a:noFill/>
        </p:spPr>
      </p:pic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4543252" y="1923107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7827962" y="3751263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8416580" y="376474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653088" y="1746250"/>
            <a:ext cx="1730375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(Y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 – Ybar)</a:t>
            </a:r>
            <a:r>
              <a:rPr lang="en-US" sz="2400" baseline="30000">
                <a:latin typeface="Arial" charset="0"/>
              </a:rPr>
              <a:t>2</a:t>
            </a:r>
            <a:endParaRPr lang="en-US" sz="2400">
              <a:latin typeface="Arial" charset="0"/>
            </a:endParaRP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4648200" y="205105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8842374" y="3488532"/>
            <a:ext cx="1573213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Mean of Y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409891D1-A8D8-4677-9BD6-E1A6BC6B93B6}"/>
              </a:ext>
            </a:extLst>
          </p:cNvPr>
          <p:cNvSpPr txBox="1">
            <a:spLocks noChangeArrowheads="1"/>
          </p:cNvSpPr>
          <p:nvPr/>
        </p:nvSpPr>
        <p:spPr>
          <a:xfrm>
            <a:off x="8935642" y="963357"/>
            <a:ext cx="3172618" cy="2480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/>
              <a:t>This</a:t>
            </a:r>
            <a:r>
              <a:rPr lang="cs-CZ" dirty="0"/>
              <a:t> model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IV</a:t>
            </a:r>
            <a:r>
              <a:rPr lang="en-US" dirty="0"/>
              <a:t> </a:t>
            </a:r>
            <a:r>
              <a:rPr lang="cs-CZ" dirty="0"/>
              <a:t>= e</a:t>
            </a:r>
            <a:r>
              <a:rPr lang="en-US" dirty="0"/>
              <a:t>ach school’s mean is a function of the grand mean</a:t>
            </a:r>
            <a:r>
              <a:rPr lang="cs-CZ" dirty="0"/>
              <a:t> </a:t>
            </a:r>
            <a:r>
              <a:rPr lang="en-US" dirty="0"/>
              <a:t>and a unique error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87795492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IV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 err="1"/>
              <a:t>Quantification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en-US" sz="2600" dirty="0"/>
              <a:t>the shift in scores from the overall mean that can be attributed to the IV</a:t>
            </a:r>
          </a:p>
          <a:p>
            <a:pPr eaLnBrk="1" hangingPunct="1"/>
            <a:r>
              <a:rPr lang="cs-CZ" sz="2600" dirty="0"/>
              <a:t>T</a:t>
            </a:r>
            <a:r>
              <a:rPr lang="en-US" sz="2600" dirty="0"/>
              <a:t>his </a:t>
            </a:r>
            <a:r>
              <a:rPr lang="en-US" sz="2600" dirty="0" err="1"/>
              <a:t>shif</a:t>
            </a:r>
            <a:r>
              <a:rPr lang="cs-CZ" sz="2600" dirty="0"/>
              <a:t>t</a:t>
            </a:r>
            <a:r>
              <a:rPr lang="en-US" sz="2600" dirty="0"/>
              <a:t> can be computed for each value of X (the IV)</a:t>
            </a:r>
          </a:p>
          <a:p>
            <a:pPr eaLnBrk="1" hangingPunct="1"/>
            <a:r>
              <a:rPr lang="en-US" sz="2600" dirty="0"/>
              <a:t>This is found using the predicted Y scores from the regression equation (line)</a:t>
            </a:r>
            <a:endParaRPr lang="cs-CZ" sz="2600" dirty="0"/>
          </a:p>
          <a:p>
            <a:pPr eaLnBrk="1" hangingPunct="1"/>
            <a:r>
              <a:rPr lang="en-US" sz="2600" dirty="0"/>
              <a:t>The variability attributed to the IV for the entire sample is computed by</a:t>
            </a:r>
            <a:endParaRPr lang="cs-CZ" sz="2600" dirty="0"/>
          </a:p>
          <a:p>
            <a:pPr lvl="1"/>
            <a:r>
              <a:rPr lang="en-US" dirty="0"/>
              <a:t>Squaring each expected distance from the mean (the positive and negative distances would cancel out otherwise)</a:t>
            </a:r>
            <a:endParaRPr lang="cs-CZ" dirty="0"/>
          </a:p>
          <a:p>
            <a:pPr lvl="1"/>
            <a:r>
              <a:rPr lang="en-US" dirty="0"/>
              <a:t>Summing these values across the entire </a:t>
            </a:r>
            <a:r>
              <a:rPr lang="en-US" dirty="0" smtClean="0"/>
              <a:t>sample</a:t>
            </a:r>
            <a:r>
              <a:rPr lang="cs-CZ" dirty="0" smtClean="0"/>
              <a:t> (</a:t>
            </a:r>
            <a:r>
              <a:rPr lang="en-US" dirty="0" smtClean="0"/>
              <a:t>SS</a:t>
            </a:r>
            <a:r>
              <a:rPr lang="en-US" baseline="-25000" dirty="0" smtClean="0"/>
              <a:t>REG</a:t>
            </a:r>
            <a:r>
              <a:rPr lang="cs-CZ" dirty="0" smtClean="0"/>
              <a:t>)</a:t>
            </a:r>
            <a:endParaRPr lang="en-US" dirty="0"/>
          </a:p>
          <a:p>
            <a:pPr eaLnBrk="1" hangingPunct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8045670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5076" y="5334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/>
              <a:t>Graphic of SS</a:t>
            </a:r>
            <a:r>
              <a:rPr lang="en-US" baseline="-25000" dirty="0"/>
              <a:t>REG</a:t>
            </a:r>
            <a:endParaRPr lang="en-US" dirty="0"/>
          </a:p>
        </p:txBody>
      </p:sp>
      <p:pic>
        <p:nvPicPr>
          <p:cNvPr id="307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blackWhite">
          <a:xfrm>
            <a:off x="2514600" y="1479550"/>
            <a:ext cx="6629400" cy="5302250"/>
          </a:xfrm>
          <a:noFill/>
        </p:spPr>
      </p:pic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4572000" y="317976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8229600" y="40735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882063" y="378936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Mean of Y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789614" y="2895600"/>
            <a:ext cx="1798637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(Y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’ – </a:t>
            </a:r>
            <a:r>
              <a:rPr lang="en-US" sz="2400" dirty="0" err="1">
                <a:latin typeface="Arial" charset="0"/>
              </a:rPr>
              <a:t>Ybar</a:t>
            </a:r>
            <a:r>
              <a:rPr lang="en-US" sz="2400" dirty="0">
                <a:latin typeface="Arial" charset="0"/>
              </a:rPr>
              <a:t>)</a:t>
            </a:r>
            <a:r>
              <a:rPr lang="en-US" sz="2400" baseline="30000" dirty="0">
                <a:latin typeface="Arial" charset="0"/>
              </a:rPr>
              <a:t>2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H="1">
            <a:off x="4648200" y="32004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4658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Residual (</a:t>
            </a:r>
            <a:r>
              <a:rPr lang="cs-CZ" dirty="0"/>
              <a:t>e</a:t>
            </a:r>
            <a:r>
              <a:rPr lang="en-US" dirty="0" err="1"/>
              <a:t>rror</a:t>
            </a:r>
            <a:r>
              <a:rPr lang="en-US" dirty="0"/>
              <a:t>) </a:t>
            </a:r>
            <a:r>
              <a:rPr lang="cs-CZ" dirty="0"/>
              <a:t>v</a:t>
            </a:r>
            <a:r>
              <a:rPr lang="en-US" dirty="0" err="1"/>
              <a:t>ariability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IV does not completely explain the variation in Y scores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The portion of the variation around the mean that is not captured by the IV is called </a:t>
            </a:r>
            <a:r>
              <a:rPr lang="en-US" i="1" dirty="0"/>
              <a:t>residual</a:t>
            </a:r>
            <a:r>
              <a:rPr lang="en-US" dirty="0"/>
              <a:t> variability</a:t>
            </a:r>
            <a:endParaRPr lang="en-US" i="1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This is defined as the difference between the observed Y values and those predicted by the regression line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= Y</a:t>
            </a:r>
            <a:r>
              <a:rPr lang="en-US" baseline="-25000" dirty="0"/>
              <a:t>i</a:t>
            </a:r>
            <a:r>
              <a:rPr lang="en-US" dirty="0"/>
              <a:t> – Y’</a:t>
            </a:r>
            <a:r>
              <a:rPr lang="en-US" baseline="-25000" dirty="0"/>
              <a:t>I</a:t>
            </a:r>
            <a:endParaRPr lang="cs-CZ" baseline="-25000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The residual variability for the entire sample is computed by</a:t>
            </a:r>
            <a:endParaRPr lang="cs-CZ" dirty="0"/>
          </a:p>
          <a:p>
            <a:pPr lvl="1"/>
            <a:r>
              <a:rPr lang="en-US" dirty="0"/>
              <a:t>Squaring each person’s residual (the positive and negative errors would cancel out otherwise)</a:t>
            </a:r>
            <a:endParaRPr lang="cs-CZ" dirty="0"/>
          </a:p>
          <a:p>
            <a:pPr lvl="1"/>
            <a:r>
              <a:rPr lang="en-US" dirty="0"/>
              <a:t>Summing these values across the entire </a:t>
            </a:r>
            <a:r>
              <a:rPr lang="en-US" dirty="0" smtClean="0"/>
              <a:t>sample</a:t>
            </a:r>
            <a:r>
              <a:rPr lang="cs-CZ" dirty="0" smtClean="0"/>
              <a:t> (</a:t>
            </a:r>
            <a:r>
              <a:rPr lang="en-US" dirty="0"/>
              <a:t>SS</a:t>
            </a:r>
            <a:r>
              <a:rPr lang="en-US" baseline="-25000" dirty="0"/>
              <a:t>RES</a:t>
            </a:r>
            <a:r>
              <a:rPr lang="cs-CZ" dirty="0" smtClean="0"/>
              <a:t>)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314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5076" y="3048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/>
              <a:t>Graphic of SS</a:t>
            </a:r>
            <a:r>
              <a:rPr lang="en-US" baseline="-25000" dirty="0"/>
              <a:t>RES</a:t>
            </a:r>
            <a:endParaRPr lang="en-US" dirty="0"/>
          </a:p>
        </p:txBody>
      </p:sp>
      <p:pic>
        <p:nvPicPr>
          <p:cNvPr id="337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blackWhite">
          <a:xfrm>
            <a:off x="2514600" y="1479550"/>
            <a:ext cx="6629400" cy="5302250"/>
          </a:xfrm>
          <a:noFill/>
        </p:spPr>
      </p:pic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4572000" y="2078038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756276" y="2025650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(Y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 – Y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’)</a:t>
            </a:r>
            <a:r>
              <a:rPr lang="en-US" sz="2400" baseline="30000">
                <a:latin typeface="Arial" charset="0"/>
              </a:rPr>
              <a:t>2</a:t>
            </a:r>
            <a:endParaRPr lang="en-US" sz="2400">
              <a:latin typeface="Arial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46725" y="4710113"/>
            <a:ext cx="1373188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Residual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>
            <a:off x="4641850" y="22860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823595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899275" y="4973638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8882063" y="378936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Mean of Y</a:t>
            </a:r>
          </a:p>
        </p:txBody>
      </p:sp>
    </p:spTree>
    <p:extLst>
      <p:ext uri="{BB962C8B-B14F-4D97-AF65-F5344CB8AC3E}">
        <p14:creationId xmlns:p14="http://schemas.microsoft.com/office/powerpoint/2010/main" val="244072727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FCAT </a:t>
            </a:r>
            <a:r>
              <a:rPr lang="cs-CZ" dirty="0"/>
              <a:t>e</a:t>
            </a:r>
            <a:r>
              <a:rPr lang="en-US" dirty="0" err="1"/>
              <a:t>xample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residual for the school with a 9.4% F/R lunch rate would be:</a:t>
            </a:r>
          </a:p>
          <a:p>
            <a:pPr lvl="1" eaLnBrk="1" hangingPunct="1"/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= Y</a:t>
            </a:r>
            <a:r>
              <a:rPr lang="en-US" baseline="-25000" dirty="0"/>
              <a:t>1</a:t>
            </a:r>
            <a:r>
              <a:rPr lang="en-US" dirty="0"/>
              <a:t> – Y’</a:t>
            </a:r>
            <a:r>
              <a:rPr lang="en-US" baseline="-25000" dirty="0"/>
              <a:t>1</a:t>
            </a:r>
            <a:r>
              <a:rPr lang="en-US" dirty="0"/>
              <a:t> = 366 – 345.16 = 20.84</a:t>
            </a:r>
          </a:p>
          <a:p>
            <a:pPr eaLnBrk="1" hangingPunct="1"/>
            <a:r>
              <a:rPr lang="en-US" dirty="0"/>
              <a:t>Thus, the school's actual performance was 20.84 FCAT points higher than what would be predicted using %F/R</a:t>
            </a:r>
          </a:p>
          <a:p>
            <a:pPr eaLnBrk="1" hangingPunct="1"/>
            <a:r>
              <a:rPr lang="en-US" dirty="0"/>
              <a:t>20.84 is the portion of that school’s FCAT variation that is </a:t>
            </a:r>
            <a:r>
              <a:rPr lang="en-US" u="sng" dirty="0"/>
              <a:t>not</a:t>
            </a:r>
            <a:r>
              <a:rPr lang="en-US" dirty="0"/>
              <a:t> explained by the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97593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of FCAT </a:t>
            </a:r>
            <a:r>
              <a:rPr lang="cs-CZ" dirty="0"/>
              <a:t>e</a:t>
            </a:r>
            <a:r>
              <a:rPr lang="en-US" dirty="0" err="1"/>
              <a:t>xample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/>
              <a:t>The 1st school’s total distance, or variation from the mean of Y was 36.9</a:t>
            </a:r>
          </a:p>
          <a:p>
            <a:pPr eaLnBrk="1" hangingPunct="1"/>
            <a:r>
              <a:rPr lang="en-US" sz="2600"/>
              <a:t>Of this variation, 16.06 can be attributed to the IV, while 20.84 is unexplained</a:t>
            </a:r>
          </a:p>
          <a:p>
            <a:pPr eaLnBrk="1" hangingPunct="1"/>
            <a:r>
              <a:rPr lang="en-US" sz="2600"/>
              <a:t>Thus, the total variation for this school has been partitioned into two components that sum to the total variation for that school</a:t>
            </a:r>
          </a:p>
          <a:p>
            <a:pPr eaLnBrk="1" hangingPunct="1"/>
            <a:r>
              <a:rPr lang="en-US" sz="2600"/>
              <a:t>36.9 = 16.06 + 20.84</a:t>
            </a:r>
          </a:p>
        </p:txBody>
      </p:sp>
    </p:spTree>
    <p:extLst>
      <p:ext uri="{BB962C8B-B14F-4D97-AF65-F5344CB8AC3E}">
        <p14:creationId xmlns:p14="http://schemas.microsoft.com/office/powerpoint/2010/main" val="216288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66BA6-5E53-4AC0-B822-B1FEDD26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What is it good for?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0F353-F98E-4F7B-A3CB-975385A7F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Testing associations between:</a:t>
            </a:r>
          </a:p>
          <a:p>
            <a:r>
              <a:rPr lang="cs-CZ" dirty="0"/>
              <a:t>1 or more independent variables (IVs)</a:t>
            </a:r>
          </a:p>
          <a:p>
            <a:pPr lvl="1"/>
            <a:r>
              <a:rPr lang="cs-CZ" dirty="0"/>
              <a:t>Categorical/binary</a:t>
            </a:r>
          </a:p>
          <a:p>
            <a:pPr lvl="1"/>
            <a:r>
              <a:rPr lang="cs-CZ" dirty="0"/>
              <a:t>Ordinal</a:t>
            </a:r>
          </a:p>
          <a:p>
            <a:pPr lvl="1"/>
            <a:r>
              <a:rPr lang="cs-CZ" dirty="0"/>
              <a:t>Continuous</a:t>
            </a:r>
          </a:p>
          <a:p>
            <a:r>
              <a:rPr lang="cs-CZ" dirty="0"/>
              <a:t>1 dependent variable (DV, outcome)</a:t>
            </a:r>
          </a:p>
          <a:p>
            <a:r>
              <a:rPr lang="cs-CZ" dirty="0" err="1"/>
              <a:t>Possibility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covariates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444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F2565-821D-4C8F-96BC-D4316FEC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</a:t>
            </a:r>
            <a:r>
              <a:rPr lang="cs-CZ" dirty="0"/>
              <a:t>t</a:t>
            </a:r>
            <a:r>
              <a:rPr lang="en-US" dirty="0" err="1"/>
              <a:t>otal</a:t>
            </a:r>
            <a:r>
              <a:rPr lang="en-US" dirty="0"/>
              <a:t> </a:t>
            </a:r>
            <a:r>
              <a:rPr lang="cs-CZ" dirty="0"/>
              <a:t>v</a:t>
            </a:r>
            <a:r>
              <a:rPr lang="en-US" dirty="0" err="1"/>
              <a:t>ariability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80DFF-D82F-4953-81FE-98590D9C6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For the entire sample, the total variation in Y can be partitioned into two components:</a:t>
            </a:r>
          </a:p>
          <a:p>
            <a:pPr lvl="1" eaLnBrk="1" hangingPunct="1"/>
            <a:r>
              <a:rPr lang="en-US" dirty="0"/>
              <a:t>Variability attributed to the IV (SS</a:t>
            </a:r>
            <a:r>
              <a:rPr lang="en-US" baseline="-25000" dirty="0"/>
              <a:t>REG</a:t>
            </a:r>
            <a:r>
              <a:rPr lang="en-US" dirty="0"/>
              <a:t>)</a:t>
            </a:r>
          </a:p>
          <a:p>
            <a:pPr lvl="1" eaLnBrk="1" hangingPunct="1"/>
            <a:r>
              <a:rPr lang="en-US" dirty="0"/>
              <a:t>Variability not accounted for by the IV (SS</a:t>
            </a:r>
            <a:r>
              <a:rPr lang="en-US" baseline="-25000" dirty="0"/>
              <a:t>RES</a:t>
            </a:r>
            <a:r>
              <a:rPr lang="en-US" dirty="0"/>
              <a:t>)</a:t>
            </a:r>
          </a:p>
          <a:p>
            <a:endParaRPr lang="cs-CZ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B248FBE0-5664-45FE-BB45-EAA9772390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355331"/>
              </p:ext>
            </p:extLst>
          </p:nvPr>
        </p:nvGraphicFramePr>
        <p:xfrm>
          <a:off x="1347457" y="3834478"/>
          <a:ext cx="6782555" cy="1505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3" imgW="2361960" imgH="507960" progId="Equation.3">
                  <p:embed/>
                </p:oleObj>
              </mc:Choice>
              <mc:Fallback>
                <p:oleObj name="Equation" r:id="rId3" imgW="2361960" imgH="507960" progId="Equation.3">
                  <p:embed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347457" y="3834478"/>
                        <a:ext cx="6782555" cy="15051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5234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Graphic of </a:t>
            </a:r>
            <a:r>
              <a:rPr lang="cs-CZ" dirty="0"/>
              <a:t>v</a:t>
            </a:r>
            <a:r>
              <a:rPr lang="en-US" dirty="0" err="1"/>
              <a:t>ariance</a:t>
            </a:r>
            <a:r>
              <a:rPr lang="en-US" dirty="0"/>
              <a:t> </a:t>
            </a:r>
            <a:r>
              <a:rPr lang="cs-CZ" dirty="0"/>
              <a:t>p</a:t>
            </a:r>
            <a:r>
              <a:rPr lang="en-US" dirty="0" err="1"/>
              <a:t>artitioning</a:t>
            </a:r>
            <a:endParaRPr lang="en-US" dirty="0"/>
          </a:p>
        </p:txBody>
      </p:sp>
      <p:pic>
        <p:nvPicPr>
          <p:cNvPr id="378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blackWhite">
          <a:xfrm>
            <a:off x="2362200" y="990600"/>
            <a:ext cx="6629400" cy="5302250"/>
          </a:xfrm>
          <a:noFill/>
        </p:spPr>
      </p:pic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419600" y="269081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4419600" y="1589088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603876" y="1536700"/>
            <a:ext cx="2936875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Residual = (Y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 – Y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’)</a:t>
            </a:r>
            <a:r>
              <a:rPr lang="en-US" sz="2400" baseline="30000">
                <a:latin typeface="Arial" charset="0"/>
              </a:rPr>
              <a:t>2</a:t>
            </a:r>
            <a:endParaRPr lang="en-US" sz="2400">
              <a:latin typeface="Arial" charset="0"/>
            </a:endParaRP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H="1">
            <a:off x="4489450" y="179705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465763" y="2565400"/>
            <a:ext cx="3294062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IV Effect =</a:t>
            </a:r>
            <a:r>
              <a:rPr lang="en-US" sz="2400">
                <a:latin typeface="Arial" charset="0"/>
                <a:sym typeface="Symbol" pitchFamily="18" charset="2"/>
              </a:rPr>
              <a:t> </a:t>
            </a:r>
            <a:r>
              <a:rPr lang="en-US" sz="2400">
                <a:latin typeface="Arial" charset="0"/>
              </a:rPr>
              <a:t>(Y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’ – Ybar)</a:t>
            </a:r>
            <a:r>
              <a:rPr lang="en-US" sz="2400" baseline="30000">
                <a:latin typeface="Arial" charset="0"/>
              </a:rPr>
              <a:t>2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4475163" y="286385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8882063" y="378936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Mean of Y</a:t>
            </a:r>
          </a:p>
        </p:txBody>
      </p:sp>
    </p:spTree>
    <p:extLst>
      <p:ext uri="{BB962C8B-B14F-4D97-AF65-F5344CB8AC3E}">
        <p14:creationId xmlns:p14="http://schemas.microsoft.com/office/powerpoint/2010/main" val="325213751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FCAT </a:t>
            </a:r>
            <a:r>
              <a:rPr lang="cs-CZ" dirty="0"/>
              <a:t>e</a:t>
            </a:r>
            <a:r>
              <a:rPr lang="en-US" dirty="0" err="1"/>
              <a:t>xample</a:t>
            </a:r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following quantities are obtained from the ANOVA summary table</a:t>
            </a:r>
          </a:p>
          <a:p>
            <a:pPr lvl="1" eaLnBrk="1" hangingPunct="1"/>
            <a:r>
              <a:rPr lang="en-US" dirty="0"/>
              <a:t>SS</a:t>
            </a:r>
            <a:r>
              <a:rPr lang="en-US" baseline="-25000" dirty="0"/>
              <a:t>TOT</a:t>
            </a:r>
            <a:r>
              <a:rPr lang="en-US" dirty="0"/>
              <a:t> = 2858.9</a:t>
            </a:r>
          </a:p>
          <a:p>
            <a:pPr lvl="1" eaLnBrk="1" hangingPunct="1"/>
            <a:r>
              <a:rPr lang="en-US" dirty="0"/>
              <a:t>SS</a:t>
            </a:r>
            <a:r>
              <a:rPr lang="en-US" baseline="-25000" dirty="0"/>
              <a:t>REG</a:t>
            </a:r>
            <a:r>
              <a:rPr lang="en-US" dirty="0"/>
              <a:t> = 1748.826</a:t>
            </a:r>
          </a:p>
          <a:p>
            <a:pPr lvl="1" eaLnBrk="1" hangingPunct="1"/>
            <a:r>
              <a:rPr lang="en-US" dirty="0"/>
              <a:t>SS</a:t>
            </a:r>
            <a:r>
              <a:rPr lang="en-US" baseline="-25000" dirty="0"/>
              <a:t>RES</a:t>
            </a:r>
            <a:r>
              <a:rPr lang="en-US" dirty="0"/>
              <a:t> = 1110.074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07730505"/>
              </p:ext>
            </p:extLst>
          </p:nvPr>
        </p:nvGraphicFramePr>
        <p:xfrm>
          <a:off x="1019270" y="4218916"/>
          <a:ext cx="5926138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3" imgW="1866600" imgH="406080" progId="Equation.3">
                  <p:embed/>
                </p:oleObj>
              </mc:Choice>
              <mc:Fallback>
                <p:oleObj name="Equation" r:id="rId3" imgW="1866600" imgH="406080" progId="Equation.3">
                  <p:embed/>
                  <p:pic>
                    <p:nvPicPr>
                      <p:cNvPr id="6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019270" y="4218916"/>
                        <a:ext cx="5926138" cy="124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417978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7272-E9F6-423F-8E93-1966BE91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Coefficient of </a:t>
            </a:r>
            <a:r>
              <a:rPr lang="cs-CZ" sz="4400" dirty="0"/>
              <a:t>d</a:t>
            </a:r>
            <a:r>
              <a:rPr lang="en-US" sz="4400" dirty="0" err="1"/>
              <a:t>etermination</a:t>
            </a:r>
            <a:r>
              <a:rPr lang="en-US" sz="4400" dirty="0"/>
              <a:t> (R</a:t>
            </a:r>
            <a:r>
              <a:rPr lang="en-US" sz="4400" baseline="30000" dirty="0"/>
              <a:t>2</a:t>
            </a:r>
            <a:r>
              <a:rPr lang="en-US" sz="4400" dirty="0"/>
              <a:t>)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F6709-D53D-4217-9A4F-04140E0C9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67123" cy="4765298"/>
          </a:xfrm>
        </p:spPr>
        <p:txBody>
          <a:bodyPr>
            <a:normAutofit/>
          </a:bodyPr>
          <a:lstStyle/>
          <a:p>
            <a:r>
              <a:rPr lang="en-US" dirty="0"/>
              <a:t>The total proportion (or %) of the</a:t>
            </a:r>
            <a:r>
              <a:rPr lang="cs-CZ" dirty="0"/>
              <a:t> </a:t>
            </a:r>
            <a:r>
              <a:rPr lang="en-US" dirty="0"/>
              <a:t>DV variability that is explained by knowing X is called the coefficient of determination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FCAT </a:t>
            </a:r>
            <a:r>
              <a:rPr lang="cs-CZ" dirty="0" err="1"/>
              <a:t>example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en-US" dirty="0"/>
              <a:t>Squaring Pearson’s </a:t>
            </a:r>
            <a:r>
              <a:rPr lang="en-US" i="1" dirty="0"/>
              <a:t>r</a:t>
            </a:r>
            <a:r>
              <a:rPr lang="en-US" dirty="0"/>
              <a:t> yields .782</a:t>
            </a:r>
            <a:r>
              <a:rPr lang="en-US" baseline="30000" dirty="0"/>
              <a:t>2</a:t>
            </a:r>
            <a:r>
              <a:rPr lang="en-US" dirty="0"/>
              <a:t> = .612</a:t>
            </a:r>
          </a:p>
          <a:p>
            <a:endParaRPr lang="en-US" dirty="0"/>
          </a:p>
          <a:p>
            <a:endParaRPr lang="cs-CZ" dirty="0"/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D3C22F64-A44E-4B70-BFF1-74F9CC17AF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59763"/>
              </p:ext>
            </p:extLst>
          </p:nvPr>
        </p:nvGraphicFramePr>
        <p:xfrm>
          <a:off x="7869841" y="2057614"/>
          <a:ext cx="2170451" cy="121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2" name="Equation" r:id="rId3" imgW="749160" imgH="431640" progId="Equation.3">
                  <p:embed/>
                </p:oleObj>
              </mc:Choice>
              <mc:Fallback>
                <p:oleObj name="Equation" r:id="rId3" imgW="749160" imgH="431640" progId="Equation.3">
                  <p:embed/>
                  <p:pic>
                    <p:nvPicPr>
                      <p:cNvPr id="717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7869841" y="2057614"/>
                        <a:ext cx="2170451" cy="1210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44FA2B40-8EEF-4DBB-BD0C-3FF938B613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105973"/>
              </p:ext>
            </p:extLst>
          </p:nvPr>
        </p:nvGraphicFramePr>
        <p:xfrm>
          <a:off x="4254374" y="3941834"/>
          <a:ext cx="5926137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3" name="Equation" r:id="rId5" imgW="1892160" imgH="431640" progId="Equation.3">
                  <p:embed/>
                </p:oleObj>
              </mc:Choice>
              <mc:Fallback>
                <p:oleObj name="Equation" r:id="rId5" imgW="1892160" imgH="431640" progId="Equation.3">
                  <p:embed/>
                  <p:pic>
                    <p:nvPicPr>
                      <p:cNvPr id="819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4254374" y="3941834"/>
                        <a:ext cx="5926137" cy="1306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6751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baseline="30000" dirty="0"/>
              <a:t>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885006"/>
            <a:ext cx="5915025" cy="3952875"/>
          </a:xfrm>
          <a:prstGeom prst="rect">
            <a:avLst/>
          </a:prstGeom>
        </p:spPr>
      </p:pic>
      <p:pic>
        <p:nvPicPr>
          <p:cNvPr id="23554" name="Picture 2" descr="https://journals.plos.org/plosone/article/figure/image?size=large&amp;id=10.1371/journal.pone.0196740.g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804" y="2093972"/>
            <a:ext cx="4382845" cy="288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270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ECB37-C886-4A41-9349-514CCFDF9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</a:t>
            </a:r>
            <a:r>
              <a:rPr lang="cs-CZ" dirty="0"/>
              <a:t>t</a:t>
            </a:r>
            <a:r>
              <a:rPr lang="en-US" dirty="0" err="1"/>
              <a:t>esting</a:t>
            </a:r>
            <a:r>
              <a:rPr lang="en-US" dirty="0"/>
              <a:t> of R</a:t>
            </a:r>
            <a:r>
              <a:rPr lang="en-US" baseline="30000" dirty="0"/>
              <a:t>2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EA65-BA16-4FE2-9966-7757A3C5A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RQ: Does the </a:t>
            </a:r>
            <a:r>
              <a:rPr lang="cs-CZ" dirty="0"/>
              <a:t>IV (</a:t>
            </a:r>
            <a:r>
              <a:rPr lang="cs-CZ" dirty="0" err="1"/>
              <a:t>IVs</a:t>
            </a:r>
            <a:r>
              <a:rPr lang="cs-CZ" dirty="0"/>
              <a:t>) </a:t>
            </a:r>
            <a:r>
              <a:rPr lang="en-US" dirty="0"/>
              <a:t>account for variability in </a:t>
            </a:r>
            <a:r>
              <a:rPr lang="cs-CZ" dirty="0"/>
              <a:t>DV</a:t>
            </a:r>
            <a:r>
              <a:rPr lang="en-US" dirty="0"/>
              <a:t>?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</a:t>
            </a: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cs-CZ" baseline="30000" dirty="0"/>
              <a:t> </a:t>
            </a:r>
            <a:r>
              <a:rPr lang="en-US" dirty="0"/>
              <a:t>is no larger than 0</a:t>
            </a:r>
            <a:endParaRPr lang="cs-CZ" dirty="0"/>
          </a:p>
          <a:p>
            <a:pPr eaLnBrk="1" hangingPunct="1">
              <a:lnSpc>
                <a:spcPct val="80000"/>
              </a:lnSpc>
            </a:pPr>
            <a:r>
              <a:rPr lang="cs-CZ" dirty="0">
                <a:cs typeface="Arial" panose="020B0604020202020204" pitchFamily="34" charset="0"/>
              </a:rPr>
              <a:t>Test </a:t>
            </a:r>
            <a:r>
              <a:rPr lang="cs-CZ" dirty="0" err="1">
                <a:cs typeface="Arial" panose="020B0604020202020204" pitchFamily="34" charset="0"/>
              </a:rPr>
              <a:t>this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assumption</a:t>
            </a:r>
            <a:r>
              <a:rPr lang="cs-CZ" dirty="0">
                <a:cs typeface="Arial" panose="020B0604020202020204" pitchFamily="34" charset="0"/>
              </a:rPr>
              <a:t> via F </a:t>
            </a:r>
            <a:r>
              <a:rPr lang="cs-CZ" dirty="0" err="1">
                <a:cs typeface="Arial" panose="020B0604020202020204" pitchFamily="34" charset="0"/>
              </a:rPr>
              <a:t>statistic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en-US" dirty="0">
                <a:cs typeface="Arial" panose="020B0604020202020204" pitchFamily="34" charset="0"/>
                <a:sym typeface="Symbol" pitchFamily="18" charset="2"/>
              </a:rPr>
              <a:t>reject H0 if F statistic is  </a:t>
            </a:r>
            <a:r>
              <a:rPr lang="cs-CZ" dirty="0">
                <a:cs typeface="Arial" panose="020B0604020202020204" pitchFamily="34" charset="0"/>
                <a:sym typeface="Symbol" pitchFamily="18" charset="2"/>
              </a:rPr>
              <a:t>c</a:t>
            </a:r>
            <a:r>
              <a:rPr lang="en-US" dirty="0" err="1">
                <a:cs typeface="Arial" panose="020B0604020202020204" pitchFamily="34" charset="0"/>
                <a:sym typeface="Symbol" pitchFamily="18" charset="2"/>
              </a:rPr>
              <a:t>ritical</a:t>
            </a:r>
            <a:r>
              <a:rPr lang="en-US" dirty="0">
                <a:cs typeface="Arial" panose="020B0604020202020204" pitchFamily="34" charset="0"/>
                <a:sym typeface="Symbol" pitchFamily="18" charset="2"/>
              </a:rPr>
              <a:t> F</a:t>
            </a:r>
            <a:r>
              <a:rPr lang="cs-CZ" dirty="0">
                <a:cs typeface="Arial" panose="020B0604020202020204" pitchFamily="34" charset="0"/>
                <a:sym typeface="Symbol" pitchFamily="18" charset="2"/>
              </a:rPr>
              <a:t> (</a:t>
            </a:r>
            <a:r>
              <a:rPr lang="en-US" dirty="0">
                <a:cs typeface="Arial" panose="020B0604020202020204" pitchFamily="34" charset="0"/>
                <a:sym typeface="Symbol" pitchFamily="18" charset="2"/>
              </a:rPr>
              <a:t>p  .0</a:t>
            </a:r>
            <a:r>
              <a:rPr lang="cs-CZ" dirty="0">
                <a:cs typeface="Arial" panose="020B0604020202020204" pitchFamily="34" charset="0"/>
                <a:sym typeface="Symbol" pitchFamily="18" charset="2"/>
              </a:rPr>
              <a:t>5)</a:t>
            </a:r>
          </a:p>
          <a:p>
            <a:pPr>
              <a:lnSpc>
                <a:spcPct val="80000"/>
              </a:lnSpc>
            </a:pPr>
            <a:r>
              <a:rPr lang="en-US" dirty="0"/>
              <a:t>F represents a comparison of the variance explained by the IV and the residual variance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cs typeface="Arial" panose="020B0604020202020204" pitchFamily="34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cs-CZ" b="0" i="0" dirty="0">
              <a:effectLst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b="0" i="0" dirty="0">
              <a:effectLst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0" i="0" dirty="0">
                <a:effectLst/>
                <a:cs typeface="Arial" panose="020B0604020202020204" pitchFamily="34" charset="0"/>
              </a:rPr>
              <a:t>F test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en-US" b="0" i="0" dirty="0">
                <a:effectLst/>
                <a:cs typeface="Arial" panose="020B0604020202020204" pitchFamily="34" charset="0"/>
              </a:rPr>
              <a:t>tell</a:t>
            </a:r>
            <a:r>
              <a:rPr lang="cs-CZ" b="0" i="0" dirty="0">
                <a:effectLst/>
                <a:cs typeface="Arial" panose="020B0604020202020204" pitchFamily="34" charset="0"/>
              </a:rPr>
              <a:t>s</a:t>
            </a:r>
            <a:r>
              <a:rPr lang="en-US" b="0" i="0" dirty="0">
                <a:effectLst/>
                <a:cs typeface="Arial" panose="020B0604020202020204" pitchFamily="34" charset="0"/>
              </a:rPr>
              <a:t> you if a </a:t>
            </a:r>
            <a:r>
              <a:rPr lang="en-US" b="0" i="1" dirty="0">
                <a:effectLst/>
                <a:cs typeface="Arial" panose="020B0604020202020204" pitchFamily="34" charset="0"/>
              </a:rPr>
              <a:t>group </a:t>
            </a:r>
            <a:r>
              <a:rPr lang="en-US" b="0" i="0" dirty="0">
                <a:effectLst/>
                <a:cs typeface="Arial" panose="020B0604020202020204" pitchFamily="34" charset="0"/>
              </a:rPr>
              <a:t>of variables are jointly significant</a:t>
            </a:r>
            <a:endParaRPr lang="cs-CZ" dirty="0">
              <a:cs typeface="Arial" panose="020B0604020202020204" pitchFamily="34" charset="0"/>
            </a:endParaRP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E6B5BBA4-AF04-43C2-A7B5-8F741BC4C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361770"/>
              </p:ext>
            </p:extLst>
          </p:nvPr>
        </p:nvGraphicFramePr>
        <p:xfrm>
          <a:off x="1152054" y="4076323"/>
          <a:ext cx="2188675" cy="1258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5" name="Equation" r:id="rId3" imgW="749160" imgH="431640" progId="Equation.3">
                  <p:embed/>
                </p:oleObj>
              </mc:Choice>
              <mc:Fallback>
                <p:oleObj name="Equation" r:id="rId3" imgW="749160" imgH="431640" progId="Equation.3">
                  <p:embed/>
                  <p:pic>
                    <p:nvPicPr>
                      <p:cNvPr id="1126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152054" y="4076323"/>
                        <a:ext cx="2188675" cy="12581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064E23A-A3E8-4A09-ACBD-1149FA0EBF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72379"/>
              </p:ext>
            </p:extLst>
          </p:nvPr>
        </p:nvGraphicFramePr>
        <p:xfrm>
          <a:off x="3654583" y="3778224"/>
          <a:ext cx="1647441" cy="647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6" name="Equation" r:id="rId5" imgW="990360" imgH="431640" progId="Equation.3">
                  <p:embed/>
                </p:oleObj>
              </mc:Choice>
              <mc:Fallback>
                <p:oleObj name="Equation" r:id="rId5" imgW="990360" imgH="431640" progId="Equation.3">
                  <p:embed/>
                  <p:pic>
                    <p:nvPicPr>
                      <p:cNvPr id="112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3654583" y="3778224"/>
                        <a:ext cx="1647441" cy="6474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A9D1BC68-6DA7-41D2-9B91-D0D7CBB07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878" y="3908048"/>
            <a:ext cx="1371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0000"/>
            </a:pPr>
            <a:r>
              <a:rPr lang="en-US" sz="2000" i="1" dirty="0" err="1">
                <a:latin typeface="Arial" charset="0"/>
              </a:rPr>
              <a:t>df</a:t>
            </a:r>
            <a:r>
              <a:rPr lang="en-US" sz="2000" i="1" baseline="-25000" dirty="0" err="1">
                <a:latin typeface="Arial" charset="0"/>
              </a:rPr>
              <a:t>REG</a:t>
            </a:r>
            <a:r>
              <a:rPr lang="en-US" sz="2000" i="1" dirty="0">
                <a:latin typeface="Arial" charset="0"/>
              </a:rPr>
              <a:t> = k</a:t>
            </a:r>
            <a:endParaRPr lang="en-US" sz="2000" b="1" i="1" dirty="0">
              <a:latin typeface="Arial" charset="0"/>
            </a:endParaRPr>
          </a:p>
        </p:txBody>
      </p:sp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67CA0689-B8B4-44E7-ACBD-2CB26F3142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83963"/>
              </p:ext>
            </p:extLst>
          </p:nvPr>
        </p:nvGraphicFramePr>
        <p:xfrm>
          <a:off x="3842151" y="4705387"/>
          <a:ext cx="1459873" cy="674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7" name="Equation" r:id="rId7" imgW="965160" imgH="431640" progId="Equation.3">
                  <p:embed/>
                </p:oleObj>
              </mc:Choice>
              <mc:Fallback>
                <p:oleObj name="Equation" r:id="rId7" imgW="965160" imgH="431640" progId="Equation.3">
                  <p:embed/>
                  <p:pic>
                    <p:nvPicPr>
                      <p:cNvPr id="112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3842151" y="4705387"/>
                        <a:ext cx="1459873" cy="674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8">
            <a:extLst>
              <a:ext uri="{FF2B5EF4-FFF2-40B4-BE49-F238E27FC236}">
                <a16:creationId xmlns:a16="http://schemas.microsoft.com/office/drawing/2014/main" id="{B6275A96-D77F-489E-9E56-62CF9EB11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3712" y="4808072"/>
            <a:ext cx="204335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i="1" dirty="0" err="1">
                <a:latin typeface="Arial" charset="0"/>
              </a:rPr>
              <a:t>df</a:t>
            </a:r>
            <a:r>
              <a:rPr lang="en-US" sz="2000" i="1" baseline="-25000" dirty="0" err="1">
                <a:latin typeface="Arial" charset="0"/>
              </a:rPr>
              <a:t>RES</a:t>
            </a:r>
            <a:r>
              <a:rPr lang="en-US" sz="2000" i="1" dirty="0">
                <a:latin typeface="Arial" charset="0"/>
              </a:rPr>
              <a:t> = N </a:t>
            </a:r>
            <a:r>
              <a:rPr lang="cs-CZ" sz="2000" i="1" dirty="0">
                <a:latin typeface="Arial" charset="0"/>
              </a:rPr>
              <a:t>- </a:t>
            </a:r>
            <a:r>
              <a:rPr lang="en-US" sz="2000" i="1" dirty="0">
                <a:latin typeface="Arial" charset="0"/>
              </a:rPr>
              <a:t>k -</a:t>
            </a:r>
            <a:r>
              <a:rPr lang="cs-CZ" sz="2000" i="1" dirty="0">
                <a:latin typeface="Arial" charset="0"/>
              </a:rPr>
              <a:t> </a:t>
            </a:r>
            <a:r>
              <a:rPr lang="en-US" sz="2000" i="1" dirty="0">
                <a:latin typeface="Arial" charset="0"/>
              </a:rPr>
              <a:t>1</a:t>
            </a:r>
            <a:endParaRPr lang="en-US" sz="2000" b="1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369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B604-CCAA-49F5-970B-C979713F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Significance</a:t>
            </a:r>
            <a:r>
              <a:rPr lang="cs-CZ" dirty="0"/>
              <a:t> t</a:t>
            </a:r>
            <a:r>
              <a:rPr lang="en-US" dirty="0" err="1"/>
              <a:t>esting</a:t>
            </a:r>
            <a:r>
              <a:rPr lang="en-US" dirty="0"/>
              <a:t> </a:t>
            </a:r>
            <a:r>
              <a:rPr lang="cs-CZ" dirty="0" err="1"/>
              <a:t>of</a:t>
            </a:r>
            <a:r>
              <a:rPr lang="cs-CZ" dirty="0"/>
              <a:t> r</a:t>
            </a:r>
            <a:r>
              <a:rPr lang="en-US" dirty="0"/>
              <a:t>egression (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cs-CZ" dirty="0"/>
              <a:t>c</a:t>
            </a:r>
            <a:r>
              <a:rPr lang="en-US" dirty="0" err="1"/>
              <a:t>oefficients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057E-23C0-4285-BD1B-8766D5AE4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finding a significant R</a:t>
            </a:r>
            <a:r>
              <a:rPr lang="en-US" baseline="30000" dirty="0"/>
              <a:t>2</a:t>
            </a:r>
            <a:r>
              <a:rPr lang="en-US" dirty="0"/>
              <a:t> value, determine which IV is contributing most to the significant R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/>
              <a:t>Unstandardized regression coefficients are tested using a t </a:t>
            </a:r>
            <a:r>
              <a:rPr lang="cs-CZ" dirty="0" err="1"/>
              <a:t>statistic</a:t>
            </a:r>
            <a:endParaRPr lang="cs-CZ" dirty="0"/>
          </a:p>
          <a:p>
            <a:pPr lvl="1"/>
            <a:r>
              <a:rPr lang="en-US" dirty="0"/>
              <a:t>T-test</a:t>
            </a:r>
            <a:r>
              <a:rPr lang="cs-CZ" dirty="0"/>
              <a:t> </a:t>
            </a:r>
            <a:r>
              <a:rPr lang="en-US" dirty="0"/>
              <a:t>tell</a:t>
            </a:r>
            <a:r>
              <a:rPr lang="cs-CZ" dirty="0"/>
              <a:t>s</a:t>
            </a:r>
            <a:r>
              <a:rPr lang="en-US" dirty="0"/>
              <a:t> you if a </a:t>
            </a:r>
            <a:r>
              <a:rPr lang="en-US" i="1" dirty="0"/>
              <a:t>single</a:t>
            </a:r>
            <a:r>
              <a:rPr lang="en-US" dirty="0"/>
              <a:t> variable is statistically significant</a:t>
            </a:r>
          </a:p>
          <a:p>
            <a:r>
              <a:rPr lang="en-US" dirty="0"/>
              <a:t>This tests whether or not the slope is different from 0</a:t>
            </a:r>
          </a:p>
          <a:p>
            <a:pPr lvl="1" eaLnBrk="1" hangingPunct="1"/>
            <a:r>
              <a:rPr lang="en-US" sz="2800" dirty="0"/>
              <a:t>H</a:t>
            </a:r>
            <a:r>
              <a:rPr lang="en-US" sz="2800" baseline="-25000" dirty="0"/>
              <a:t>0</a:t>
            </a:r>
            <a:r>
              <a:rPr lang="en-US" sz="2800" dirty="0"/>
              <a:t>: </a:t>
            </a:r>
            <a:r>
              <a:rPr lang="el-GR" sz="2800" dirty="0"/>
              <a:t>β</a:t>
            </a:r>
            <a:r>
              <a:rPr lang="en-US" sz="2800" dirty="0"/>
              <a:t> = 0, H</a:t>
            </a:r>
            <a:r>
              <a:rPr lang="en-US" sz="2800" baseline="-25000" dirty="0"/>
              <a:t>1</a:t>
            </a:r>
            <a:r>
              <a:rPr lang="en-US" sz="2800" dirty="0"/>
              <a:t>: </a:t>
            </a:r>
            <a:r>
              <a:rPr lang="el-GR" sz="2800" dirty="0"/>
              <a:t>β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 0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8186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2737E-C9C3-4810-A6DD-E01680C4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linear</a:t>
            </a:r>
            <a:r>
              <a:rPr lang="cs-CZ" dirty="0"/>
              <a:t> r</a:t>
            </a:r>
            <a:r>
              <a:rPr lang="en-US" dirty="0"/>
              <a:t>egression </a:t>
            </a:r>
            <a:r>
              <a:rPr lang="cs-CZ" dirty="0"/>
              <a:t>a</a:t>
            </a:r>
            <a:r>
              <a:rPr lang="en-US" dirty="0" err="1"/>
              <a:t>ssumptions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53F5A-DFE1-4579-9029-B2D9F23EB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Linearity: </a:t>
            </a:r>
            <a:r>
              <a:rPr lang="en-US" dirty="0"/>
              <a:t>The relationship between X and the mean of Y is linear</a:t>
            </a:r>
          </a:p>
          <a:p>
            <a:r>
              <a:rPr lang="en-US" b="1" dirty="0" err="1"/>
              <a:t>Independen</a:t>
            </a:r>
            <a:r>
              <a:rPr lang="cs-CZ" b="1" dirty="0"/>
              <a:t>t </a:t>
            </a:r>
            <a:r>
              <a:rPr lang="cs-CZ" b="1" dirty="0" err="1"/>
              <a:t>errors</a:t>
            </a:r>
            <a:r>
              <a:rPr lang="en-US" b="1" dirty="0"/>
              <a:t>: </a:t>
            </a:r>
            <a:r>
              <a:rPr lang="cs-CZ" dirty="0" err="1"/>
              <a:t>Residuals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observations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uncorrelated</a:t>
            </a:r>
            <a:endParaRPr lang="cs-CZ" dirty="0"/>
          </a:p>
          <a:p>
            <a:r>
              <a:rPr lang="en-US" b="1" dirty="0"/>
              <a:t>Homoscedasticity: </a:t>
            </a:r>
            <a:r>
              <a:rPr lang="en-US" dirty="0"/>
              <a:t>The variance of residual is the same for any value of X</a:t>
            </a:r>
            <a:endParaRPr lang="cs-CZ" dirty="0"/>
          </a:p>
          <a:p>
            <a:r>
              <a:rPr lang="en-US" b="1" dirty="0"/>
              <a:t>Normal</a:t>
            </a:r>
            <a:r>
              <a:rPr lang="cs-CZ" b="1" dirty="0" err="1"/>
              <a:t>ly</a:t>
            </a:r>
            <a:r>
              <a:rPr lang="cs-CZ" b="1" dirty="0"/>
              <a:t> </a:t>
            </a:r>
            <a:r>
              <a:rPr lang="cs-CZ" b="1" dirty="0" err="1"/>
              <a:t>distributed</a:t>
            </a:r>
            <a:r>
              <a:rPr lang="cs-CZ" b="1" dirty="0"/>
              <a:t> </a:t>
            </a:r>
            <a:r>
              <a:rPr lang="cs-CZ" b="1" dirty="0" err="1"/>
              <a:t>errors</a:t>
            </a:r>
            <a:r>
              <a:rPr lang="en-US" dirty="0"/>
              <a:t>: </a:t>
            </a:r>
            <a:r>
              <a:rPr lang="cs-CZ" dirty="0" err="1"/>
              <a:t>Residuals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model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random</a:t>
            </a:r>
            <a:r>
              <a:rPr lang="cs-CZ" dirty="0"/>
              <a:t>, </a:t>
            </a:r>
            <a:r>
              <a:rPr lang="cs-CZ" dirty="0" err="1"/>
              <a:t>normaly</a:t>
            </a:r>
            <a:r>
              <a:rPr lang="cs-CZ" dirty="0"/>
              <a:t> </a:t>
            </a:r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mean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56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32EDF-0F22-4067-8984-FDDCB7D7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residuals</a:t>
            </a:r>
            <a:endParaRPr lang="en-US" dirty="0"/>
          </a:p>
        </p:txBody>
      </p:sp>
      <p:pic>
        <p:nvPicPr>
          <p:cNvPr id="22530" name="Picture 2" descr="Modelling Linear Relationships with Randomness Present">
            <a:extLst>
              <a:ext uri="{FF2B5EF4-FFF2-40B4-BE49-F238E27FC236}">
                <a16:creationId xmlns:a16="http://schemas.microsoft.com/office/drawing/2014/main" id="{4871CAA0-2F95-4030-B966-C3D103B056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257" y="2037933"/>
            <a:ext cx="7645485" cy="392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044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EE33-F80B-4F9F-9AFB-CDF97BA3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Homoscedascity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43632-AFFF-42AE-B518-2BCEF7C66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AC68DA18-ED6B-4BD6-892B-6E9526628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40000"/>
            <a:ext cx="10560648" cy="273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46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Goal of </a:t>
            </a:r>
            <a:r>
              <a:rPr lang="cs-CZ" dirty="0"/>
              <a:t>r</a:t>
            </a:r>
            <a:r>
              <a:rPr lang="en-US" dirty="0"/>
              <a:t>egression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Prediction</a:t>
            </a:r>
          </a:p>
          <a:p>
            <a:pPr lvl="1"/>
            <a:r>
              <a:rPr lang="en-US" sz="2600" dirty="0"/>
              <a:t>Use known IV(s) to predict DV</a:t>
            </a:r>
          </a:p>
          <a:p>
            <a:pPr lvl="1"/>
            <a:r>
              <a:rPr lang="cs-CZ" sz="2600" dirty="0"/>
              <a:t>Correlation ≠ causation still applies!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Explanation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Explain the DV’s</a:t>
            </a:r>
            <a:r>
              <a:rPr lang="cs-CZ" sz="2600" dirty="0"/>
              <a:t> </a:t>
            </a:r>
            <a:r>
              <a:rPr lang="en-US" sz="2600" dirty="0"/>
              <a:t>variability by partitioning a “chunk” that is explained by the IV, and a “chunk” that is left </a:t>
            </a:r>
            <a:r>
              <a:rPr lang="en-US" sz="2600" dirty="0" err="1"/>
              <a:t>unexplaine</a:t>
            </a:r>
            <a:r>
              <a:rPr lang="cs-CZ" sz="2600" dirty="0"/>
              <a:t>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5164635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Regression</a:t>
            </a:r>
            <a:r>
              <a:rPr lang="cs-CZ" dirty="0"/>
              <a:t> write-up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showed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en-US" dirty="0"/>
              <a:t>extraversion explained 35.8% of the variance (</a:t>
            </a:r>
            <a:r>
              <a:rPr lang="en-US" sz="2800" dirty="0"/>
              <a:t>R</a:t>
            </a:r>
            <a:r>
              <a:rPr lang="en-US" sz="2800" baseline="30000" dirty="0"/>
              <a:t>2 </a:t>
            </a:r>
            <a:r>
              <a:rPr lang="en-US" dirty="0"/>
              <a:t>=.38, F(2,55)=5.56, </a:t>
            </a:r>
            <a:r>
              <a:rPr lang="en-US" i="1" dirty="0"/>
              <a:t>p</a:t>
            </a:r>
            <a:r>
              <a:rPr lang="en-US" dirty="0"/>
              <a:t>&lt;.01)</a:t>
            </a:r>
            <a:r>
              <a:rPr lang="cs-CZ" dirty="0"/>
              <a:t> in </a:t>
            </a:r>
            <a:r>
              <a:rPr lang="cs-CZ" dirty="0" err="1"/>
              <a:t>aggressive</a:t>
            </a:r>
            <a:r>
              <a:rPr lang="cs-CZ" dirty="0"/>
              <a:t> </a:t>
            </a:r>
            <a:r>
              <a:rPr lang="cs-CZ" dirty="0" err="1"/>
              <a:t>tendencies</a:t>
            </a:r>
            <a:r>
              <a:rPr lang="cs-CZ" dirty="0"/>
              <a:t> </a:t>
            </a:r>
            <a:r>
              <a:rPr lang="en-US" dirty="0"/>
              <a:t>(β = .56, </a:t>
            </a:r>
            <a:r>
              <a:rPr lang="en-US" i="1" dirty="0"/>
              <a:t>p</a:t>
            </a:r>
            <a:r>
              <a:rPr lang="en-US" dirty="0"/>
              <a:t>&lt;.001)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19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27471-672E-483D-8AAB-304ACF27B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steps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D067F-FAFE-4AC9-BFA5-2DC1CBBB2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Run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in SPSS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Determine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magnitude and </a:t>
            </a:r>
            <a:r>
              <a:rPr lang="cs-CZ" dirty="0" err="1"/>
              <a:t>significance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R</a:t>
            </a:r>
            <a:r>
              <a:rPr lang="en-US" baseline="30000" dirty="0"/>
              <a:t>2</a:t>
            </a:r>
            <a:endParaRPr lang="cs-CZ" baseline="30000" dirty="0"/>
          </a:p>
          <a:p>
            <a:pPr marL="514350" indent="-514350">
              <a:buAutoNum type="arabicPeriod"/>
            </a:pPr>
            <a:r>
              <a:rPr lang="cs-CZ" dirty="0" err="1"/>
              <a:t>If</a:t>
            </a:r>
            <a:r>
              <a:rPr lang="cs-CZ" dirty="0"/>
              <a:t> </a:t>
            </a:r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cs-CZ" baseline="30000" dirty="0"/>
              <a:t> </a:t>
            </a:r>
            <a:r>
              <a:rPr lang="cs-CZ" dirty="0" err="1"/>
              <a:t>significant</a:t>
            </a:r>
            <a:r>
              <a:rPr lang="cs-CZ" dirty="0"/>
              <a:t>, </a:t>
            </a:r>
            <a:r>
              <a:rPr lang="cs-CZ" dirty="0" err="1"/>
              <a:t>determine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magnitude and </a:t>
            </a:r>
            <a:r>
              <a:rPr lang="cs-CZ" dirty="0" err="1"/>
              <a:t>significance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coefficients</a:t>
            </a:r>
            <a:r>
              <a:rPr lang="cs-CZ" dirty="0"/>
              <a:t> (B, </a:t>
            </a:r>
            <a:r>
              <a:rPr lang="el-GR" dirty="0"/>
              <a:t>β</a:t>
            </a:r>
            <a:r>
              <a:rPr lang="cs-CZ" dirty="0"/>
              <a:t>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/>
              <a:t>Interpret </a:t>
            </a:r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cs-CZ" dirty="0"/>
              <a:t>, B, </a:t>
            </a:r>
            <a:r>
              <a:rPr lang="el-GR" dirty="0"/>
              <a:t>β</a:t>
            </a:r>
            <a:endParaRPr lang="cs-CZ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err="1"/>
              <a:t>Write</a:t>
            </a:r>
            <a:r>
              <a:rPr lang="cs-CZ" dirty="0"/>
              <a:t>-up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baseline="30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0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cs-CZ" dirty="0"/>
              <a:t>r</a:t>
            </a:r>
            <a:r>
              <a:rPr lang="en-US" dirty="0"/>
              <a:t>egression </a:t>
            </a:r>
            <a:r>
              <a:rPr lang="cs-CZ" dirty="0"/>
              <a:t>w</a:t>
            </a:r>
            <a:r>
              <a:rPr lang="en-US" dirty="0" err="1"/>
              <a:t>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Finding a matematical function, or model that best describes the association between the variables </a:t>
            </a:r>
            <a:endParaRPr lang="en-US" dirty="0"/>
          </a:p>
          <a:p>
            <a:r>
              <a:rPr lang="cs-CZ" dirty="0" smtClean="0"/>
              <a:t>Simple linear regression - </a:t>
            </a:r>
            <a:r>
              <a:rPr lang="cs-CZ" dirty="0"/>
              <a:t>a</a:t>
            </a:r>
            <a:r>
              <a:rPr lang="en-US" dirty="0" smtClean="0"/>
              <a:t> </a:t>
            </a:r>
            <a:r>
              <a:rPr lang="en-US" dirty="0"/>
              <a:t>straight line, or linear </a:t>
            </a:r>
            <a:r>
              <a:rPr lang="en-US" dirty="0" smtClean="0"/>
              <a:t>equation</a:t>
            </a:r>
            <a:endParaRPr lang="cs-CZ" dirty="0" smtClean="0"/>
          </a:p>
          <a:p>
            <a:r>
              <a:rPr lang="cs-CZ" dirty="0" smtClean="0"/>
              <a:t>The regression line is obtained that </a:t>
            </a:r>
            <a:r>
              <a:rPr lang="en-US" u="sng" dirty="0" smtClean="0"/>
              <a:t>provides </a:t>
            </a:r>
            <a:r>
              <a:rPr lang="en-US" u="sng" dirty="0"/>
              <a:t>the best possible description of the relationship</a:t>
            </a:r>
            <a:r>
              <a:rPr lang="en-US" dirty="0"/>
              <a:t> between X</a:t>
            </a:r>
            <a:r>
              <a:rPr lang="cs-CZ" dirty="0"/>
              <a:t> (IV)</a:t>
            </a:r>
            <a:r>
              <a:rPr lang="en-US" dirty="0"/>
              <a:t> and Y</a:t>
            </a:r>
            <a:r>
              <a:rPr lang="cs-CZ" dirty="0"/>
              <a:t> (DV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If the association is not linear, we can model also quadratic function</a:t>
            </a:r>
          </a:p>
        </p:txBody>
      </p:sp>
    </p:spTree>
    <p:extLst>
      <p:ext uri="{BB962C8B-B14F-4D97-AF65-F5344CB8AC3E}">
        <p14:creationId xmlns:p14="http://schemas.microsoft.com/office/powerpoint/2010/main" val="236514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927" y="312013"/>
            <a:ext cx="10515600" cy="1325563"/>
          </a:xfrm>
        </p:spPr>
        <p:txBody>
          <a:bodyPr/>
          <a:lstStyle/>
          <a:p>
            <a:r>
              <a:rPr lang="cs-CZ" dirty="0" smtClean="0"/>
              <a:t>Which line is the best fitting?</a:t>
            </a:r>
            <a:endParaRPr lang="en-US" dirty="0"/>
          </a:p>
        </p:txBody>
      </p:sp>
      <p:pic>
        <p:nvPicPr>
          <p:cNvPr id="22530" name="Picture 2" descr="scatterplot basic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914" y="1306503"/>
            <a:ext cx="6981626" cy="5236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3485478" y="1968650"/>
            <a:ext cx="3808207" cy="398032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85478" y="3065929"/>
            <a:ext cx="5357308" cy="288305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485478" y="4141694"/>
            <a:ext cx="5357308" cy="1807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89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Which </a:t>
            </a:r>
            <a:r>
              <a:rPr lang="cs-CZ" dirty="0"/>
              <a:t>l</a:t>
            </a:r>
            <a:r>
              <a:rPr lang="en-US" dirty="0" err="1"/>
              <a:t>ine</a:t>
            </a:r>
            <a:r>
              <a:rPr lang="en-US" dirty="0"/>
              <a:t>?</a:t>
            </a:r>
            <a:endParaRPr lang="en-US" sz="1000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34200" y="4114800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7" descr="reg-least squares">
            <a:extLst>
              <a:ext uri="{FF2B5EF4-FFF2-40B4-BE49-F238E27FC236}">
                <a16:creationId xmlns:a16="http://schemas.microsoft.com/office/drawing/2014/main" id="{695465E2-53D6-4C42-BF30-0DC8AA340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068431" y="2003315"/>
            <a:ext cx="6690732" cy="3657600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1CC964-9349-4875-8D43-77ECA2EBF69F}"/>
              </a:ext>
            </a:extLst>
          </p:cNvPr>
          <p:cNvSpPr txBox="1"/>
          <p:nvPr/>
        </p:nvSpPr>
        <p:spPr>
          <a:xfrm>
            <a:off x="838200" y="2354787"/>
            <a:ext cx="416459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regression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line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minimizes the sum of the squared vertical distances to the data points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39379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imple Linear Regression in Python (From Scratch) | by Aidan Wilson |  Towards Data Scien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444" y="2015933"/>
            <a:ext cx="7109482" cy="399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The regression line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861957" cy="4351338"/>
          </a:xfrm>
        </p:spPr>
        <p:txBody>
          <a:bodyPr>
            <a:normAutofit fontScale="85000" lnSpcReduction="10000"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slope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of the line is given by a constant value used for everyone in the sample,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 much of a change in 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(DV)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expected for every one-unit increase in X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(IV)</a:t>
            </a:r>
          </a:p>
          <a:p>
            <a:pPr lvl="1"/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Unstandardized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(B)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standardized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point at which the line crosses the Y axis is also a constant,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cs-CZ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Intercept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This is also the value of 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(DV)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when X equals zero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(IV)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and Y</a:t>
            </a:r>
            <a:r>
              <a:rPr lang="en-US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are variable scores for each observation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0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FCAT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xample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54783" cy="435133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following data show 2001 FCAT math scores and the percentage of free/reduced lunch students for 10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elementary schools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IV? And DV?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7" name="Group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743047"/>
              </p:ext>
            </p:extLst>
          </p:nvPr>
        </p:nvGraphicFramePr>
        <p:xfrm>
          <a:off x="7109361" y="1753392"/>
          <a:ext cx="3429000" cy="4495803"/>
        </p:xfrm>
        <a:graphic>
          <a:graphicData uri="http://schemas.openxmlformats.org/drawingml/2006/table">
            <a:tbl>
              <a:tblPr/>
              <a:tblGrid>
                <a:gridCol w="1785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 Free Lunch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2001 FCAT Math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9.4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57.2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54.6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15.7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19.5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38.5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61.3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66.3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16.4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273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FCAT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xample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values of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= -.618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= 350.969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regression equation is</a:t>
            </a:r>
          </a:p>
          <a:p>
            <a:pPr lvl="1"/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350.969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-.618(X</a:t>
            </a:r>
            <a:r>
              <a:rPr lang="en-US" sz="2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unstandardized regression coefficient:</a:t>
            </a:r>
          </a:p>
          <a:p>
            <a:pPr lvl="1"/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For every 1% increase in the free/reduced lunch rate, a .618 </a:t>
            </a:r>
            <a:r>
              <a:rPr lang="en-US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is predicted in FCAT scores</a:t>
            </a:r>
          </a:p>
          <a:p>
            <a:endParaRPr lang="en-US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blackWhite">
          <a:xfrm>
            <a:off x="5922818" y="1825625"/>
            <a:ext cx="5705299" cy="4567040"/>
          </a:xfrm>
          <a:noFill/>
        </p:spPr>
      </p:pic>
    </p:spTree>
    <p:extLst>
      <p:ext uri="{BB962C8B-B14F-4D97-AF65-F5344CB8AC3E}">
        <p14:creationId xmlns:p14="http://schemas.microsoft.com/office/powerpoint/2010/main" val="4006273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ABA285CA4A4A86C2C7CEE08AC8D7" ma:contentTypeVersion="7" ma:contentTypeDescription="Create a new document." ma:contentTypeScope="" ma:versionID="28e8de2ed7c3e157e036e52089d3587f">
  <xsd:schema xmlns:xsd="http://www.w3.org/2001/XMLSchema" xmlns:xs="http://www.w3.org/2001/XMLSchema" xmlns:p="http://schemas.microsoft.com/office/2006/metadata/properties" xmlns:ns2="8f617c0f-fae4-40fa-8eae-d0c7e5d54b5b" xmlns:ns3="720c4125-9275-49fb-bf44-fe4563912efe" targetNamespace="http://schemas.microsoft.com/office/2006/metadata/properties" ma:root="true" ma:fieldsID="8cf10d420f09a0295de4d201083770d1" ns2:_="" ns3:_="">
    <xsd:import namespace="8f617c0f-fae4-40fa-8eae-d0c7e5d54b5b"/>
    <xsd:import namespace="720c4125-9275-49fb-bf44-fe4563912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17c0f-fae4-40fa-8eae-d0c7e5d54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4125-9275-49fb-bf44-fe4563912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1DF8E3-266C-44F4-9DB3-E0D8AD3E0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17c0f-fae4-40fa-8eae-d0c7e5d54b5b"/>
    <ds:schemaRef ds:uri="720c4125-9275-49fb-bf44-fe4563912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99F4DE-0075-4F0F-AB04-A931BA4E36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B53493-A20B-4B94-8772-7E0321FCE956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8f617c0f-fae4-40fa-8eae-d0c7e5d54b5b"/>
    <ds:schemaRef ds:uri="720c4125-9275-49fb-bf44-fe4563912ef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1407</Words>
  <Application>Microsoft Office PowerPoint</Application>
  <PresentationFormat>Widescreen</PresentationFormat>
  <Paragraphs>185</Paragraphs>
  <Slides>31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Verdana</vt:lpstr>
      <vt:lpstr>Wingdings</vt:lpstr>
      <vt:lpstr>Motiv Office</vt:lpstr>
      <vt:lpstr>Equation</vt:lpstr>
      <vt:lpstr>Simple linear regression </vt:lpstr>
      <vt:lpstr>What is it good for?</vt:lpstr>
      <vt:lpstr>Goal of regression</vt:lpstr>
      <vt:lpstr>How regression works</vt:lpstr>
      <vt:lpstr>Which line is the best fitting?</vt:lpstr>
      <vt:lpstr>Which line?</vt:lpstr>
      <vt:lpstr>The regression line</vt:lpstr>
      <vt:lpstr>FCAT example</vt:lpstr>
      <vt:lpstr>FCAT example</vt:lpstr>
      <vt:lpstr>Predicting scores (DV from IV)</vt:lpstr>
      <vt:lpstr>How much of an error?</vt:lpstr>
      <vt:lpstr>Explaining variability</vt:lpstr>
      <vt:lpstr>Graphic of SSTOTAL</vt:lpstr>
      <vt:lpstr>The effect of IV</vt:lpstr>
      <vt:lpstr>Graphic of SSREG</vt:lpstr>
      <vt:lpstr>Residual (error) variability</vt:lpstr>
      <vt:lpstr>Graphic of SSRES</vt:lpstr>
      <vt:lpstr>FCAT example</vt:lpstr>
      <vt:lpstr>Summary of FCAT example</vt:lpstr>
      <vt:lpstr>Partitioning total variability</vt:lpstr>
      <vt:lpstr>Graphic of variance partitioning</vt:lpstr>
      <vt:lpstr>FCAT example</vt:lpstr>
      <vt:lpstr>Coefficient of determination (R2)</vt:lpstr>
      <vt:lpstr>R2</vt:lpstr>
      <vt:lpstr>Significance testing of R2</vt:lpstr>
      <vt:lpstr>Significance testing of regression (b) coefficients</vt:lpstr>
      <vt:lpstr>Simple linear regression assumptions</vt:lpstr>
      <vt:lpstr>Normality of residuals</vt:lpstr>
      <vt:lpstr>Homoscedascity</vt:lpstr>
      <vt:lpstr>Regression write-up</vt:lpstr>
      <vt:lpstr>Regression analysis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</dc:title>
  <dc:creator>Albert Kšiňan</dc:creator>
  <cp:lastModifiedBy>Gabriela Kšiňanová</cp:lastModifiedBy>
  <cp:revision>180</cp:revision>
  <dcterms:created xsi:type="dcterms:W3CDTF">2021-09-22T07:19:06Z</dcterms:created>
  <dcterms:modified xsi:type="dcterms:W3CDTF">2022-10-25T21:14:48Z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0x010100C1BCABA285CA4A4A86C2C7CEE08AC8D7</vt:lpwstr>
  </property>
</Properties>
</file>