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" r:id="rId3"/>
    <p:sldId id="257" r:id="rId4"/>
    <p:sldId id="258" r:id="rId5"/>
    <p:sldId id="263" r:id="rId6"/>
    <p:sldId id="264" r:id="rId7"/>
    <p:sldId id="281" r:id="rId8"/>
    <p:sldId id="266" r:id="rId9"/>
    <p:sldId id="282" r:id="rId10"/>
    <p:sldId id="272" r:id="rId11"/>
    <p:sldId id="279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Szopová" initials="MS" lastIdx="5" clrIdx="0">
    <p:extLst>
      <p:ext uri="{19B8F6BF-5375-455C-9EA6-DF929625EA0E}">
        <p15:presenceInfo xmlns:p15="http://schemas.microsoft.com/office/powerpoint/2012/main" userId="S-1-5-21-3451901064-902568176-4053310204-123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00DC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75181" autoAdjust="0"/>
  </p:normalViewPr>
  <p:slideViewPr>
    <p:cSldViewPr snapToGrid="0">
      <p:cViewPr varScale="1">
        <p:scale>
          <a:sx n="64" d="100"/>
          <a:sy n="64" d="100"/>
        </p:scale>
        <p:origin x="1478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563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7170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7901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*nebo:</a:t>
            </a:r>
            <a:br>
              <a:rPr lang="cs-CZ" baseline="0" dirty="0"/>
            </a:b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Podmínku splníte také v případě, kdy </a:t>
            </a:r>
            <a:r>
              <a:rPr kumimoji="1" lang="cs-CZ" sz="1200" b="1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dovršíte minimální kreditovou hodnotu daného studia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a doba studia nepřesáhne standardní dobu. Přičemž platí, že do celkového počtu kreditů získaných v daném studiu se započítávají kredity získané za všechny předměty v tomto studiu absolvované, uznané nebo automaticky zaznamenané.</a:t>
            </a:r>
          </a:p>
          <a:p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Další možností je </a:t>
            </a:r>
            <a:r>
              <a:rPr kumimoji="1" lang="cs-CZ" sz="1200" b="1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získat takový počet kreditů, který odpovídá alespoň třicetinásobku počtu již absolvovaných semestrů daného studia.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Doba studia přitom nesmí přesáhnout standardní dobu.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3984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5851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5298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0851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53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Poradenské centrum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Poradenské centrum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Poradenské centrum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Poradenské centrum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Poradenské centrum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Poradenské centrum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Poradenské centrum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psychologicke-konzultace-pro-student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studenti/strategie-uspesneho-studenta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help/szr?lang=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sci.muni.cz/katalog" TargetMode="External"/><Relationship Id="rId5" Type="http://schemas.openxmlformats.org/officeDocument/2006/relationships/hyperlink" Target="https://www.sci.muni.cz/student/bc-a-mgr" TargetMode="External"/><Relationship Id="rId4" Type="http://schemas.openxmlformats.org/officeDocument/2006/relationships/hyperlink" Target="https://www.muni.cz/studenti/stan-se-mistrem-studijniho-ra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koncepce/ec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muni.cz/studenti/poplatky/co-je-to-standardni-doba-studi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ucast-na-prednaskach-a-cvicenic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i.muni.cz/student/bc-a-mgr/omluva-z-vyuk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postup-do-dalsiho-semest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help/szr?lang=cs#szr_1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uni.cz/studenti/ukoncovani-predmet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student/financovan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auth/napoveda/student/poplatky" TargetMode="External"/><Relationship Id="rId4" Type="http://schemas.openxmlformats.org/officeDocument/2006/relationships/hyperlink" Target="https://www.muni.cz/studenti/poplatk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i.cz/student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uni.cz/studenti/kdo-mi-muze-pomoci" TargetMode="External"/><Relationship Id="rId4" Type="http://schemas.openxmlformats.org/officeDocument/2006/relationships/hyperlink" Target="mailto:poradenstvi@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599765"/>
            <a:ext cx="11361600" cy="121023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Poradenské centrum MU</a:t>
            </a:r>
            <a:br>
              <a:rPr lang="cs-CZ" dirty="0">
                <a:solidFill>
                  <a:srgbClr val="0000DC"/>
                </a:solidFill>
              </a:rPr>
            </a:br>
            <a:r>
              <a:rPr lang="cs-CZ" sz="3600" dirty="0">
                <a:solidFill>
                  <a:srgbClr val="0000DC"/>
                </a:solidFill>
              </a:rPr>
              <a:t>Mgr. Lucie Baldíková</a:t>
            </a:r>
            <a:br>
              <a:rPr lang="cs-CZ" dirty="0">
                <a:solidFill>
                  <a:srgbClr val="0000DC"/>
                </a:solidFill>
              </a:rPr>
            </a:br>
            <a:br>
              <a:rPr lang="cs-CZ" dirty="0">
                <a:solidFill>
                  <a:srgbClr val="0000DC"/>
                </a:solidFill>
              </a:rPr>
            </a:b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41907"/>
            <a:ext cx="11361600" cy="698497"/>
          </a:xfrm>
        </p:spPr>
        <p:txBody>
          <a:bodyPr/>
          <a:lstStyle/>
          <a:p>
            <a:r>
              <a:rPr lang="cs-CZ" dirty="0"/>
              <a:t>Informační schůzka pro studenty programu </a:t>
            </a:r>
            <a:r>
              <a:rPr lang="cs-CZ" b="1" dirty="0"/>
              <a:t>Životní prostředí a zdraví</a:t>
            </a:r>
          </a:p>
        </p:txBody>
      </p:sp>
    </p:spTree>
    <p:extLst>
      <p:ext uri="{BB962C8B-B14F-4D97-AF65-F5344CB8AC3E}">
        <p14:creationId xmlns:p14="http://schemas.microsoft.com/office/powerpoint/2010/main" val="3401102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poradenství pro studenty 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171576"/>
            <a:ext cx="10753200" cy="5056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Tým 12 </a:t>
            </a:r>
            <a:r>
              <a:rPr lang="cs-CZ" b="1" dirty="0"/>
              <a:t>profesionálních</a:t>
            </a:r>
            <a:r>
              <a:rPr lang="cs-CZ" dirty="0"/>
              <a:t> psychologů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Až </a:t>
            </a:r>
            <a:r>
              <a:rPr lang="cs-CZ" b="1" dirty="0"/>
              <a:t>5 konzultací </a:t>
            </a:r>
            <a:r>
              <a:rPr lang="cs-CZ" dirty="0"/>
              <a:t>zdarma pro studenty 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Konzultace </a:t>
            </a:r>
            <a:r>
              <a:rPr lang="cs-CZ" b="1" dirty="0"/>
              <a:t>osobní </a:t>
            </a:r>
            <a:r>
              <a:rPr lang="cs-CZ" dirty="0"/>
              <a:t>/ online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Často řešená témata:</a:t>
            </a:r>
          </a:p>
          <a:p>
            <a:pPr marL="1210500" lvl="3" indent="-3429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úzkostné stavy</a:t>
            </a:r>
          </a:p>
          <a:p>
            <a:pPr marL="1210500" lvl="3" indent="-3429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pocit přetížení + stres</a:t>
            </a:r>
          </a:p>
          <a:p>
            <a:pPr marL="1210500" lvl="3" indent="-3429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obavy z vlastního selhání</a:t>
            </a:r>
          </a:p>
          <a:p>
            <a:pPr marL="1210500" lvl="3" indent="-342900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altLang="cs-CZ" sz="2000" dirty="0"/>
              <a:t>vztahové problémy (rodinné i partnerské)</a:t>
            </a:r>
            <a:endParaRPr lang="cs-CZ" dirty="0"/>
          </a:p>
          <a:p>
            <a:pPr marL="72000" indent="0">
              <a:buNone/>
            </a:pPr>
            <a:r>
              <a:rPr lang="cs-CZ" sz="2400" dirty="0">
                <a:hlinkClick r:id="rId3"/>
              </a:rPr>
              <a:t>https://www.muni.cz/studenti/psychologicke-konzultace-pro-studenty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735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903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Poradenské centrum MU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Nejčastější příčiny potíží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ne/úspěch?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Strategie úspěšného studenta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3331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Neznalost</a:t>
            </a:r>
            <a:r>
              <a:rPr lang="cs-CZ" sz="2400" dirty="0"/>
              <a:t> pravidel, chybný výklad na straně studenta, nevhodné zdroje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Pozdní</a:t>
            </a:r>
            <a:r>
              <a:rPr lang="cs-CZ" sz="2400" dirty="0"/>
              <a:t> řešení potíží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Špatné </a:t>
            </a:r>
            <a:r>
              <a:rPr lang="cs-CZ" sz="2400" b="1" dirty="0"/>
              <a:t>rozvržení</a:t>
            </a:r>
            <a:r>
              <a:rPr lang="cs-CZ" sz="2400" dirty="0"/>
              <a:t> studia</a:t>
            </a:r>
            <a:r>
              <a:rPr lang="cs-CZ" sz="2400"/>
              <a:t>, času…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Neúspěšné </a:t>
            </a:r>
            <a:r>
              <a:rPr lang="cs-CZ" sz="2400" b="1" dirty="0"/>
              <a:t>ukončení</a:t>
            </a:r>
            <a:r>
              <a:rPr lang="cs-CZ" sz="2400" dirty="0"/>
              <a:t> předmětu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Absence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3171096"/>
          </a:xfrm>
        </p:spPr>
        <p:txBody>
          <a:bodyPr/>
          <a:lstStyle/>
          <a:p>
            <a:r>
              <a:rPr lang="cs-CZ" sz="2400" dirty="0"/>
              <a:t>Buďte</a:t>
            </a:r>
            <a:r>
              <a:rPr lang="cs-CZ" sz="2400" b="1" dirty="0"/>
              <a:t> informovaní</a:t>
            </a:r>
            <a:r>
              <a:rPr lang="cs-CZ" sz="2400" dirty="0"/>
              <a:t>, neznalost neomlouvá</a:t>
            </a:r>
          </a:p>
          <a:p>
            <a:r>
              <a:rPr lang="cs-CZ" sz="2400" b="1" dirty="0"/>
              <a:t>Potíže řešte </a:t>
            </a:r>
            <a:r>
              <a:rPr lang="cs-CZ" sz="2400" dirty="0"/>
              <a:t>aktivně, včas a na správném místě</a:t>
            </a:r>
          </a:p>
          <a:p>
            <a:r>
              <a:rPr lang="cs-CZ" sz="2400" b="1" dirty="0"/>
              <a:t>Plánujte</a:t>
            </a:r>
            <a:r>
              <a:rPr lang="cs-CZ" sz="2400" dirty="0"/>
              <a:t>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352564" y="5370334"/>
            <a:ext cx="9174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https://www.muni.cz/studenti/strategie-uspesneho-studenta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076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19400" y="1431789"/>
            <a:ext cx="10753200" cy="4535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Studijní a zkušební řád MU </a:t>
            </a:r>
          </a:p>
          <a:p>
            <a:pPr marL="72000" indent="0">
              <a:buNone/>
            </a:pPr>
            <a:r>
              <a:rPr lang="cs-CZ" sz="2400" dirty="0">
                <a:hlinkClick r:id="rId3"/>
              </a:rPr>
              <a:t>https://is.muni.cz/auth/help/szr?lang=cs</a:t>
            </a:r>
            <a:r>
              <a:rPr lang="cs-CZ" sz="2400" dirty="0"/>
              <a:t> </a:t>
            </a:r>
          </a:p>
          <a:p>
            <a:pPr marL="72000" indent="0">
              <a:buNone/>
            </a:pPr>
            <a:r>
              <a:rPr lang="cs-CZ" sz="2400" dirty="0">
                <a:hlinkClick r:id="rId4"/>
              </a:rPr>
              <a:t>https://www.muni.cz/studenti/stan-se-mistrem-studijniho-radu</a:t>
            </a:r>
            <a:r>
              <a:rPr lang="cs-CZ" sz="2400" dirty="0"/>
              <a:t> </a:t>
            </a:r>
          </a:p>
          <a:p>
            <a:pPr marL="72000" indent="0">
              <a:buNone/>
            </a:pPr>
            <a:endParaRPr lang="cs-CZ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Směrnice, opatření děkana/rektora, stipendijní řád </a:t>
            </a:r>
          </a:p>
          <a:p>
            <a:pPr marL="72000" indent="0">
              <a:buNone/>
            </a:pPr>
            <a:r>
              <a:rPr lang="cs-CZ" sz="2400" dirty="0">
                <a:hlinkClick r:id="rId5"/>
              </a:rPr>
              <a:t>https://www.sci.muni.cz/student/bc-a-mgr</a:t>
            </a:r>
            <a:r>
              <a:rPr lang="cs-CZ" sz="2400" dirty="0"/>
              <a:t>   </a:t>
            </a:r>
          </a:p>
          <a:p>
            <a:pPr marL="72000" indent="0">
              <a:buNone/>
            </a:pPr>
            <a:endParaRPr lang="cs-CZ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Studijní katalog (+ kontrolní šablony) </a:t>
            </a:r>
          </a:p>
          <a:p>
            <a:pPr marL="72000" indent="0">
              <a:buNone/>
            </a:pPr>
            <a:r>
              <a:rPr lang="cs-CZ" sz="2400" dirty="0">
                <a:hlinkClick r:id="rId6"/>
              </a:rPr>
              <a:t>https://www.sci.muni.cz/katalog</a:t>
            </a:r>
            <a:r>
              <a:rPr lang="cs-CZ" sz="240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řídí studium na VŠ</a:t>
            </a:r>
          </a:p>
        </p:txBody>
      </p:sp>
    </p:spTree>
    <p:extLst>
      <p:ext uri="{BB962C8B-B14F-4D97-AF65-F5344CB8AC3E}">
        <p14:creationId xmlns:p14="http://schemas.microsoft.com/office/powerpoint/2010/main" val="163663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000" y="1183536"/>
            <a:ext cx="10753200" cy="5296464"/>
          </a:xfrm>
        </p:spPr>
        <p:txBody>
          <a:bodyPr numCol="1"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Bc. </a:t>
            </a:r>
            <a:r>
              <a:rPr lang="cs-CZ" sz="2400" dirty="0"/>
              <a:t>studium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180</a:t>
            </a:r>
            <a:r>
              <a:rPr lang="cs-CZ" dirty="0"/>
              <a:t> kreditů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standardní doba studia = </a:t>
            </a:r>
            <a:r>
              <a:rPr lang="cs-CZ" b="1" dirty="0"/>
              <a:t>3</a:t>
            </a:r>
            <a:r>
              <a:rPr lang="cs-CZ" dirty="0"/>
              <a:t> roky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969696"/>
                </a:solidFill>
              </a:rPr>
              <a:t>tzv. </a:t>
            </a:r>
            <a:r>
              <a:rPr lang="cs-CZ" sz="2400" b="1" dirty="0">
                <a:solidFill>
                  <a:srgbClr val="969696"/>
                </a:solidFill>
              </a:rPr>
              <a:t>dlouhé Mgr. </a:t>
            </a:r>
            <a:r>
              <a:rPr lang="cs-CZ" sz="2400" dirty="0">
                <a:solidFill>
                  <a:srgbClr val="969696"/>
                </a:solidFill>
              </a:rPr>
              <a:t>studium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969696"/>
                </a:solidFill>
              </a:rPr>
              <a:t>300</a:t>
            </a:r>
            <a:r>
              <a:rPr lang="cs-CZ" dirty="0">
                <a:solidFill>
                  <a:srgbClr val="969696"/>
                </a:solidFill>
              </a:rPr>
              <a:t> kreditů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969696"/>
                </a:solidFill>
              </a:rPr>
              <a:t>standardní doba studia = </a:t>
            </a:r>
            <a:r>
              <a:rPr lang="cs-CZ" b="1" dirty="0">
                <a:solidFill>
                  <a:srgbClr val="969696"/>
                </a:solidFill>
              </a:rPr>
              <a:t>5</a:t>
            </a:r>
            <a:r>
              <a:rPr lang="cs-CZ" dirty="0">
                <a:solidFill>
                  <a:srgbClr val="969696"/>
                </a:solidFill>
              </a:rPr>
              <a:t> let (Všeobecné lékařství </a:t>
            </a:r>
            <a:r>
              <a:rPr lang="cs-CZ" b="1" dirty="0">
                <a:solidFill>
                  <a:srgbClr val="969696"/>
                </a:solidFill>
              </a:rPr>
              <a:t>6</a:t>
            </a:r>
            <a:r>
              <a:rPr lang="cs-CZ" dirty="0">
                <a:solidFill>
                  <a:srgbClr val="969696"/>
                </a:solidFill>
              </a:rPr>
              <a:t> let)</a:t>
            </a:r>
            <a:endParaRPr lang="cs-CZ" sz="1800" dirty="0">
              <a:solidFill>
                <a:srgbClr val="96969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b="1" dirty="0"/>
              <a:t>navazující Mgr. </a:t>
            </a:r>
            <a:r>
              <a:rPr lang="cs-CZ" sz="2400" dirty="0"/>
              <a:t>studium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120</a:t>
            </a:r>
            <a:r>
              <a:rPr lang="cs-CZ" dirty="0"/>
              <a:t> kreditů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standardní doba studia =</a:t>
            </a:r>
            <a:r>
              <a:rPr lang="cs-CZ" b="1" dirty="0"/>
              <a:t> 2 </a:t>
            </a:r>
            <a:r>
              <a:rPr lang="cs-CZ" dirty="0"/>
              <a:t>roky</a:t>
            </a:r>
            <a:endParaRPr lang="cs-CZ" sz="2400" dirty="0">
              <a:hlinkClick r:id="rId3"/>
            </a:endParaRPr>
          </a:p>
          <a:p>
            <a:pPr marL="72000" indent="0">
              <a:buNone/>
            </a:pPr>
            <a:endParaRPr lang="cs-CZ" sz="2400" dirty="0">
              <a:hlinkClick r:id="rId3"/>
            </a:endParaRPr>
          </a:p>
          <a:p>
            <a:pPr marL="72000" indent="0">
              <a:buNone/>
            </a:pPr>
            <a:r>
              <a:rPr lang="cs-CZ" sz="2400" dirty="0">
                <a:hlinkClick r:id="rId3"/>
              </a:rPr>
              <a:t>https://is.muni.cz/auth/koncepce/ects</a:t>
            </a:r>
            <a:endParaRPr lang="cs-CZ" sz="2400" dirty="0">
              <a:hlinkClick r:id="rId4"/>
            </a:endParaRPr>
          </a:p>
          <a:p>
            <a:pPr marL="72000" indent="0">
              <a:buNone/>
            </a:pPr>
            <a:r>
              <a:rPr lang="cs-CZ" sz="2400" dirty="0">
                <a:hlinkClick r:id="rId4"/>
              </a:rPr>
              <a:t>https://www.muni.cz/studenti/poplatky/co-je-to-standardni-doba-studia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Povinné předměty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Povinně volitelné předměty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Volitelné předměty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Prerekvizity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720002"/>
          </a:xfrm>
        </p:spPr>
        <p:txBody>
          <a:bodyPr/>
          <a:lstStyle/>
          <a:p>
            <a:r>
              <a:rPr lang="cs-CZ" dirty="0"/>
              <a:t>Kreditový systém a standardní doba studia</a:t>
            </a:r>
          </a:p>
        </p:txBody>
      </p:sp>
    </p:spTree>
    <p:extLst>
      <p:ext uri="{BB962C8B-B14F-4D97-AF65-F5344CB8AC3E}">
        <p14:creationId xmlns:p14="http://schemas.microsoft.com/office/powerpoint/2010/main" val="239238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Docházka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1276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přednášky</a:t>
            </a:r>
            <a:r>
              <a:rPr lang="cs-CZ" dirty="0"/>
              <a:t> – nepovinná docházka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semináře a cvičení </a:t>
            </a:r>
            <a:r>
              <a:rPr lang="cs-CZ" dirty="0"/>
              <a:t>– povinná docházka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omluvenky </a:t>
            </a:r>
            <a:r>
              <a:rPr lang="cs-CZ" dirty="0"/>
              <a:t>(čl. 9 SZŘ)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na SO nejpozději do 5 </a:t>
            </a:r>
            <a:r>
              <a:rPr lang="cs-CZ" sz="2400" dirty="0" err="1"/>
              <a:t>prac.dnů</a:t>
            </a:r>
            <a:r>
              <a:rPr lang="cs-CZ" sz="2400" dirty="0"/>
              <a:t> od výuky, která je omlouvána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min.1 neomluvená absence v povinné výuce, ale nutno splnit podmínky předmětu (nelze využít tam, kde není možná náhrada, tj. bloková výuka, výuka se zvláštním časovým průběhem – vyznačeno v obsahu programu)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vyučující může stanovit vyšší počet povolených absencí (pokud to podmínky výuky umožňují)</a:t>
            </a:r>
            <a:endParaRPr lang="cs-CZ" sz="2400" dirty="0">
              <a:hlinkClick r:id="rId3"/>
            </a:endParaRPr>
          </a:p>
          <a:p>
            <a:pPr marL="324000" lvl="1" indent="0">
              <a:buNone/>
            </a:pPr>
            <a:endParaRPr lang="cs-CZ" sz="2400" dirty="0">
              <a:hlinkClick r:id="rId4"/>
            </a:endParaRPr>
          </a:p>
          <a:p>
            <a:pPr marL="324000" lvl="1" indent="0">
              <a:buNone/>
            </a:pPr>
            <a:r>
              <a:rPr lang="cs-CZ" sz="2400" dirty="0">
                <a:hlinkClick r:id="rId4"/>
              </a:rPr>
              <a:t>https://www.sci.muni.cz/student/bc-a-mgr/omluva-z-vyuky</a:t>
            </a:r>
            <a:r>
              <a:rPr lang="cs-CZ" sz="2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380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58497"/>
            <a:ext cx="10753200" cy="458560"/>
          </a:xfrm>
        </p:spPr>
        <p:txBody>
          <a:bodyPr/>
          <a:lstStyle/>
          <a:p>
            <a:r>
              <a:rPr lang="cs-CZ" dirty="0"/>
              <a:t>Podmínky pro zápis do dalšího semestru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17056"/>
            <a:ext cx="10753200" cy="51343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20 kreditů </a:t>
            </a:r>
            <a:r>
              <a:rPr lang="cs-CZ" dirty="0"/>
              <a:t>za aktuální sem., </a:t>
            </a:r>
            <a:r>
              <a:rPr lang="cs-CZ" dirty="0">
                <a:solidFill>
                  <a:srgbClr val="969696"/>
                </a:solidFill>
              </a:rPr>
              <a:t>(nebo 45 </a:t>
            </a:r>
            <a:r>
              <a:rPr lang="cs-CZ" dirty="0" err="1">
                <a:solidFill>
                  <a:srgbClr val="969696"/>
                </a:solidFill>
              </a:rPr>
              <a:t>kr.</a:t>
            </a:r>
            <a:r>
              <a:rPr lang="cs-CZ" dirty="0">
                <a:solidFill>
                  <a:srgbClr val="969696"/>
                </a:solidFill>
              </a:rPr>
              <a:t> za poslední 2 sem. *)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969696"/>
                </a:solidFill>
              </a:rPr>
              <a:t>Úspěšně ukončené všechny opakované předměty zapsané v aktuálním semestru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969696"/>
                </a:solidFill>
              </a:rPr>
              <a:t>Nepřekročený dvojnásobek standardní doby studia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Postup = </a:t>
            </a:r>
            <a:r>
              <a:rPr lang="cs-CZ" b="1" dirty="0"/>
              <a:t>podaná žádost + splnění podmínek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Žádost </a:t>
            </a:r>
            <a:r>
              <a:rPr lang="cs-CZ" b="1" dirty="0"/>
              <a:t>nutno podat v IS </a:t>
            </a:r>
            <a:r>
              <a:rPr lang="cs-CZ" dirty="0"/>
              <a:t>(dle HMG, možnost žádat před splněním podmínek) </a:t>
            </a:r>
          </a:p>
          <a:p>
            <a:pPr marL="72000" indent="0">
              <a:buNone/>
            </a:pPr>
            <a:r>
              <a:rPr lang="cs-CZ" dirty="0">
                <a:hlinkClick r:id="rId3"/>
              </a:rPr>
              <a:t>https://www.muni.cz/studenti/postup-do-dalsiho-semestru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84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dirty="0" smtClean="0"/>
              <a:pPr/>
              <a:t>7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6266"/>
            <a:ext cx="10753200" cy="451576"/>
          </a:xfrm>
        </p:spPr>
        <p:txBody>
          <a:bodyPr/>
          <a:lstStyle/>
          <a:p>
            <a:r>
              <a:rPr lang="cs-CZ" dirty="0"/>
              <a:t>Ukončování předmětů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07232"/>
            <a:ext cx="10743908" cy="550662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Font typeface="Arial" panose="020B0604020202020204" pitchFamily="34" charset="0"/>
              <a:buChar char="•"/>
            </a:pPr>
            <a:r>
              <a:rPr lang="cs-CZ" b="1" dirty="0"/>
              <a:t>Zápočet </a:t>
            </a:r>
            <a:r>
              <a:rPr lang="cs-CZ" dirty="0"/>
              <a:t>(z/n), </a:t>
            </a:r>
            <a:r>
              <a:rPr lang="cs-CZ" b="1" dirty="0"/>
              <a:t>zkouška</a:t>
            </a:r>
            <a:r>
              <a:rPr lang="cs-CZ" dirty="0"/>
              <a:t> (</a:t>
            </a:r>
            <a:r>
              <a:rPr lang="cs-CZ" dirty="0" err="1"/>
              <a:t>klasif</a:t>
            </a:r>
            <a:r>
              <a:rPr lang="cs-CZ" dirty="0"/>
              <a:t>. stupnice), </a:t>
            </a:r>
            <a:r>
              <a:rPr lang="cs-CZ" b="1" dirty="0"/>
              <a:t>kolokvium</a:t>
            </a:r>
            <a:r>
              <a:rPr lang="cs-CZ" dirty="0"/>
              <a:t> (p/n)</a:t>
            </a:r>
            <a:endParaRPr lang="cs-CZ" dirty="0">
              <a:cs typeface="Arial"/>
            </a:endParaRPr>
          </a:p>
          <a:p>
            <a:pPr marL="251460" indent="-179705">
              <a:buFont typeface="Arial" panose="020B0604020202020204" pitchFamily="34" charset="0"/>
              <a:buChar char="•"/>
            </a:pPr>
            <a:r>
              <a:rPr lang="cs-CZ" dirty="0"/>
              <a:t>Řádné a opravné </a:t>
            </a:r>
            <a:r>
              <a:rPr lang="cs-CZ" b="1" dirty="0"/>
              <a:t>termíny</a:t>
            </a:r>
            <a:r>
              <a:rPr lang="cs-CZ" dirty="0"/>
              <a:t> (1+2 / 1+1)</a:t>
            </a:r>
          </a:p>
          <a:p>
            <a:pPr marL="71755" indent="0">
              <a:buNone/>
            </a:pPr>
            <a:r>
              <a:rPr lang="cs-CZ" sz="2400" dirty="0">
                <a:hlinkClick r:id="rId3"/>
              </a:rPr>
              <a:t>https://is.muni.cz/auth/help/szr?lang=cs#szr_16</a:t>
            </a:r>
            <a:r>
              <a:rPr lang="cs-CZ" sz="2400" dirty="0"/>
              <a:t> </a:t>
            </a:r>
          </a:p>
          <a:p>
            <a:pPr marL="71755" indent="0">
              <a:buNone/>
            </a:pPr>
            <a:endParaRPr lang="cs-CZ" sz="2400" dirty="0"/>
          </a:p>
          <a:p>
            <a:pPr marL="251460" indent="-179705">
              <a:buFont typeface="Arial" panose="020B0604020202020204" pitchFamily="34" charset="0"/>
              <a:buChar char="•"/>
            </a:pPr>
            <a:r>
              <a:rPr lang="cs-CZ" b="1" dirty="0"/>
              <a:t>Neúspěšně ukončený </a:t>
            </a:r>
            <a:r>
              <a:rPr lang="cs-CZ" dirty="0"/>
              <a:t>předmět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Automaticky se zapíše v nejbližším semestru, ve kterém se uskuteční jeho výuka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Žádost o zrušení povinnosti opakovat předmět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>
                <a:hlinkClick r:id="rId4"/>
              </a:rPr>
              <a:t>https://www.muni.cz/studenti/ukoncovani-predmetu</a:t>
            </a:r>
            <a:r>
              <a:rPr lang="cs-CZ" sz="2400" dirty="0"/>
              <a:t> </a:t>
            </a:r>
          </a:p>
          <a:p>
            <a:pPr marL="324000" lvl="1" indent="0">
              <a:buNone/>
            </a:pPr>
            <a:endParaRPr lang="cs-CZ" dirty="0"/>
          </a:p>
          <a:p>
            <a:pPr marL="323755" lvl="1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147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Poplatky za studium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1470"/>
            <a:ext cx="10753200" cy="49565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Nesouvisí s věkem </a:t>
            </a:r>
            <a:r>
              <a:rPr lang="cs-CZ" dirty="0"/>
              <a:t>studenta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Překročení standardní doby studia + 1 rok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Neúspěšně ukončené studium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Příslušná studijní referentka na SO nebo SO RMU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IS </a:t>
            </a:r>
            <a:r>
              <a:rPr lang="cs-CZ" i="1" dirty="0"/>
              <a:t>Osobní administrativa → Student → Během studia .. </a:t>
            </a:r>
            <a:r>
              <a:rPr lang="cs-CZ" i="1" u="sng" dirty="0">
                <a:hlinkClick r:id="rId3"/>
              </a:rPr>
              <a:t>Průběh mého studia a stanovení poplatku</a:t>
            </a:r>
            <a:endParaRPr lang="cs-CZ" dirty="0"/>
          </a:p>
          <a:p>
            <a:pPr marL="72000" indent="0">
              <a:buNone/>
            </a:pPr>
            <a:r>
              <a:rPr lang="cs-CZ" sz="2400" dirty="0">
                <a:hlinkClick r:id="rId4"/>
              </a:rPr>
              <a:t>https://www.muni.cz/studenti/poplatky</a:t>
            </a:r>
            <a:endParaRPr lang="cs-CZ" sz="2400" dirty="0"/>
          </a:p>
          <a:p>
            <a:pPr marL="72000" indent="0">
              <a:buNone/>
            </a:pPr>
            <a:r>
              <a:rPr lang="cs-CZ" sz="2400" dirty="0">
                <a:hlinkClick r:id="rId5"/>
              </a:rPr>
              <a:t>https://is.muni.cz/auth/napoveda/student/poplatky</a:t>
            </a: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5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Poradenské centrum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Poradenství na MU (fakultní x univerzitní)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5999" y="1431789"/>
            <a:ext cx="11064789" cy="4535998"/>
          </a:xfrm>
        </p:spPr>
        <p:txBody>
          <a:bodyPr/>
          <a:lstStyle/>
          <a:p>
            <a:pPr marL="72000" indent="0">
              <a:buNone/>
            </a:pPr>
            <a:r>
              <a:rPr lang="pt-BR" b="1" dirty="0"/>
              <a:t>Poradenské centrum</a:t>
            </a:r>
          </a:p>
          <a:p>
            <a:pPr marL="72000" indent="0">
              <a:buNone/>
            </a:pPr>
            <a:r>
              <a:rPr lang="pt-BR" sz="2400" dirty="0">
                <a:hlinkClick r:id="rId3"/>
              </a:rPr>
              <a:t>www.muni.cz/studenti</a:t>
            </a:r>
            <a:r>
              <a:rPr lang="cs-CZ" sz="2400" dirty="0"/>
              <a:t> </a:t>
            </a:r>
            <a:endParaRPr lang="pt-BR" sz="2400" dirty="0"/>
          </a:p>
          <a:p>
            <a:pPr marL="72000" indent="0">
              <a:buNone/>
            </a:pPr>
            <a:r>
              <a:rPr lang="pt-BR" sz="2400" dirty="0">
                <a:hlinkClick r:id="rId4"/>
              </a:rPr>
              <a:t>poradenstvi@muni.cz</a:t>
            </a:r>
            <a:r>
              <a:rPr lang="cs-CZ" sz="2400" dirty="0"/>
              <a:t> </a:t>
            </a:r>
            <a:r>
              <a:rPr lang="pt-BR" sz="2400" dirty="0"/>
              <a:t> </a:t>
            </a:r>
            <a:endParaRPr lang="cs-CZ" sz="2400" dirty="0"/>
          </a:p>
          <a:p>
            <a:pPr marL="72000" indent="0">
              <a:buNone/>
            </a:pPr>
            <a:r>
              <a:rPr lang="cs-CZ" b="1" dirty="0"/>
              <a:t>TEIRESIÁS</a:t>
            </a:r>
            <a:r>
              <a:rPr lang="cs-CZ" dirty="0"/>
              <a:t> - </a:t>
            </a:r>
            <a:r>
              <a:rPr lang="it-IT" dirty="0"/>
              <a:t>Středisko pro pomoc studentům se specifickými nároky</a:t>
            </a:r>
            <a:endParaRPr lang="cs-CZ" dirty="0"/>
          </a:p>
          <a:p>
            <a:pPr marL="72000" indent="0">
              <a:buNone/>
            </a:pPr>
            <a:r>
              <a:rPr lang="cs-CZ" b="1" dirty="0"/>
              <a:t>Kariérní centrum</a:t>
            </a:r>
          </a:p>
          <a:p>
            <a:pPr marL="72000" indent="0">
              <a:buNone/>
            </a:pPr>
            <a:r>
              <a:rPr lang="cs-CZ" b="1" dirty="0"/>
              <a:t>…</a:t>
            </a:r>
          </a:p>
          <a:p>
            <a:pPr marL="72000" indent="0">
              <a:buNone/>
            </a:pPr>
            <a:r>
              <a:rPr lang="pt-BR" b="1" dirty="0">
                <a:hlinkClick r:id="rId5"/>
              </a:rPr>
              <a:t>https://www.muni.cz/studenti/kdo-mi-muze-pomoci</a:t>
            </a:r>
            <a:r>
              <a:rPr lang="cs-CZ" b="1" dirty="0"/>
              <a:t>  </a:t>
            </a:r>
            <a:r>
              <a:rPr lang="pt-BR" b="1" dirty="0"/>
              <a:t> </a:t>
            </a:r>
            <a:r>
              <a:rPr lang="cs-CZ" b="1" dirty="0"/>
              <a:t> </a:t>
            </a:r>
            <a:endParaRPr lang="pt-BR" dirty="0"/>
          </a:p>
          <a:p>
            <a:pPr marL="72000" indent="0">
              <a:buNone/>
            </a:pPr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82358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</Template>
  <TotalTime>4647</TotalTime>
  <Words>791</Words>
  <Application>Microsoft Office PowerPoint</Application>
  <PresentationFormat>Širokoúhlá obrazovka</PresentationFormat>
  <Paragraphs>134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Poradenské centrum MU Mgr. Lucie Baldíková  </vt:lpstr>
      <vt:lpstr>Studijní ne/úspěch?</vt:lpstr>
      <vt:lpstr>Čím se řídí studium na VŠ</vt:lpstr>
      <vt:lpstr>Kreditový systém a standardní doba studia</vt:lpstr>
      <vt:lpstr>Docházka</vt:lpstr>
      <vt:lpstr>Podmínky pro zápis do dalšího semestru</vt:lpstr>
      <vt:lpstr>Ukončování předmětů</vt:lpstr>
      <vt:lpstr>Poplatky za studium</vt:lpstr>
      <vt:lpstr>Poradenství na MU (fakultní x univerzitní)</vt:lpstr>
      <vt:lpstr>Psychologické poradenství pro studenty MU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Baldíková</dc:creator>
  <cp:lastModifiedBy>Lucie Baldíková</cp:lastModifiedBy>
  <cp:revision>390</cp:revision>
  <cp:lastPrinted>1601-01-01T00:00:00Z</cp:lastPrinted>
  <dcterms:created xsi:type="dcterms:W3CDTF">2019-01-22T09:27:12Z</dcterms:created>
  <dcterms:modified xsi:type="dcterms:W3CDTF">2021-09-13T07:30:17Z</dcterms:modified>
</cp:coreProperties>
</file>