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9" r:id="rId1"/>
    <p:sldMasterId id="2147483657" r:id="rId2"/>
  </p:sldMasterIdLst>
  <p:notesMasterIdLst>
    <p:notesMasterId r:id="rId43"/>
  </p:notesMasterIdLst>
  <p:handoutMasterIdLst>
    <p:handoutMasterId r:id="rId44"/>
  </p:handoutMasterIdLst>
  <p:sldIdLst>
    <p:sldId id="2370" r:id="rId3"/>
    <p:sldId id="2355" r:id="rId4"/>
    <p:sldId id="392" r:id="rId5"/>
    <p:sldId id="2357" r:id="rId6"/>
    <p:sldId id="2369" r:id="rId7"/>
    <p:sldId id="2356" r:id="rId8"/>
    <p:sldId id="393" r:id="rId9"/>
    <p:sldId id="2360" r:id="rId10"/>
    <p:sldId id="2359" r:id="rId11"/>
    <p:sldId id="391" r:id="rId12"/>
    <p:sldId id="275" r:id="rId13"/>
    <p:sldId id="2361" r:id="rId14"/>
    <p:sldId id="364" r:id="rId15"/>
    <p:sldId id="359" r:id="rId16"/>
    <p:sldId id="366" r:id="rId17"/>
    <p:sldId id="345" r:id="rId18"/>
    <p:sldId id="361" r:id="rId19"/>
    <p:sldId id="2363" r:id="rId20"/>
    <p:sldId id="344" r:id="rId21"/>
    <p:sldId id="347" r:id="rId22"/>
    <p:sldId id="348" r:id="rId23"/>
    <p:sldId id="258" r:id="rId24"/>
    <p:sldId id="262" r:id="rId25"/>
    <p:sldId id="273" r:id="rId26"/>
    <p:sldId id="281" r:id="rId27"/>
    <p:sldId id="272" r:id="rId28"/>
    <p:sldId id="318" r:id="rId29"/>
    <p:sldId id="358" r:id="rId30"/>
    <p:sldId id="367" r:id="rId31"/>
    <p:sldId id="390" r:id="rId32"/>
    <p:sldId id="369" r:id="rId33"/>
    <p:sldId id="372" r:id="rId34"/>
    <p:sldId id="370" r:id="rId35"/>
    <p:sldId id="376" r:id="rId36"/>
    <p:sldId id="368" r:id="rId37"/>
    <p:sldId id="378" r:id="rId38"/>
    <p:sldId id="374" r:id="rId39"/>
    <p:sldId id="377" r:id="rId40"/>
    <p:sldId id="382" r:id="rId41"/>
    <p:sldId id="271" r:id="rId4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anislav Vrana" initials="BV" lastIdx="1" clrIdx="0">
    <p:extLst>
      <p:ext uri="{19B8F6BF-5375-455C-9EA6-DF929625EA0E}">
        <p15:presenceInfo xmlns:p15="http://schemas.microsoft.com/office/powerpoint/2012/main" userId="Branislav Vrana" providerId="None"/>
      </p:ext>
    </p:extLst>
  </p:cmAuthor>
  <p:cmAuthor id="2" name="Pavla Fialová" initials="PF" lastIdx="13" clrIdx="1">
    <p:extLst>
      <p:ext uri="{19B8F6BF-5375-455C-9EA6-DF929625EA0E}">
        <p15:presenceInfo xmlns:p15="http://schemas.microsoft.com/office/powerpoint/2012/main" userId="Pavla Fial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928"/>
    <a:srgbClr val="0000DC"/>
    <a:srgbClr val="00AF3F"/>
    <a:srgbClr val="9DCEFF"/>
    <a:srgbClr val="FFFF9D"/>
    <a:srgbClr val="E1EAEF"/>
    <a:srgbClr val="94C9ED"/>
    <a:srgbClr val="008C78"/>
    <a:srgbClr val="40A9B9"/>
    <a:srgbClr val="46C8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4CCA51-6B3C-4E38-BC7F-B1E1C74E3C3D}" v="3" dt="2021-10-25T10:29:23.8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7" autoAdjust="0"/>
    <p:restoredTop sz="65773" autoAdjust="0"/>
  </p:normalViewPr>
  <p:slideViewPr>
    <p:cSldViewPr snapToGrid="0">
      <p:cViewPr varScale="1">
        <p:scale>
          <a:sx n="107" d="100"/>
          <a:sy n="107" d="100"/>
        </p:scale>
        <p:origin x="1824" y="11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-150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54" d="100"/>
          <a:sy n="154" d="100"/>
        </p:scale>
        <p:origin x="472" y="-53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rana\Documents\Brno\stredne%20skoly\ryby%20kontaminace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rana\Documents\Brno\stredne%20skoly\ryby%20kontaminace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rana\Documents\Brno\stredne%20skoly\ryby%20kontaminace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rana\Documents\Brno\DIPLOMOVKY\DP_Sverclova\field_work_COV_Modrice\results\Speedisk_Results_PFC_KS3_BV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rana\Documents\Brno\DIPLOMOVKY\DP_Sverclova\field_work_COV_Modrice\results\Speedisk_Results_PFC_KS3_BV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Koncentrace v tuku</a:t>
            </a:r>
            <a:r>
              <a:rPr lang="sk-SK"/>
              <a:t> (m</a:t>
            </a:r>
            <a:r>
              <a:rPr lang="sk-SK">
                <a:latin typeface="Arial" panose="020B0604020202020204" pitchFamily="34" charset="0"/>
                <a:cs typeface="Arial" panose="020B0604020202020204" pitchFamily="34" charset="0"/>
              </a:rPr>
              <a:t>g/kg)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Koncentrace v tuku</c:v>
                </c:pt>
              </c:strCache>
            </c:strRef>
          </c:tx>
          <c:spPr>
            <a:gradFill flip="none" rotWithShape="1">
              <a:gsLst>
                <a:gs pos="0">
                  <a:srgbClr val="F01928">
                    <a:shade val="30000"/>
                    <a:satMod val="115000"/>
                  </a:srgbClr>
                </a:gs>
                <a:gs pos="50000">
                  <a:srgbClr val="F01928">
                    <a:shade val="67500"/>
                    <a:satMod val="115000"/>
                  </a:srgbClr>
                </a:gs>
                <a:gs pos="100000">
                  <a:srgbClr val="F01928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Sheet1!$A$2:$A$5</c:f>
              <c:strCache>
                <c:ptCount val="4"/>
                <c:pt idx="0">
                  <c:v>štika</c:v>
                </c:pt>
                <c:pt idx="1">
                  <c:v>bolen</c:v>
                </c:pt>
                <c:pt idx="2">
                  <c:v>úhoř</c:v>
                </c:pt>
                <c:pt idx="3">
                  <c:v>parma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30</c:v>
                </c:pt>
                <c:pt idx="1">
                  <c:v>157</c:v>
                </c:pt>
                <c:pt idx="2">
                  <c:v>43</c:v>
                </c:pt>
                <c:pt idx="3">
                  <c:v>231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21-4ABA-9269-4B0DA6F1D3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73766648"/>
        <c:axId val="573766976"/>
      </c:barChart>
      <c:catAx>
        <c:axId val="573766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73766976"/>
        <c:crosses val="autoZero"/>
        <c:auto val="1"/>
        <c:lblAlgn val="ctr"/>
        <c:lblOffset val="100"/>
        <c:noMultiLvlLbl val="0"/>
      </c:catAx>
      <c:valAx>
        <c:axId val="573766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73766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Koncentrace v tuku</a:t>
            </a:r>
            <a:r>
              <a:rPr lang="sk-SK"/>
              <a:t> (m</a:t>
            </a:r>
            <a:r>
              <a:rPr lang="sk-SK">
                <a:latin typeface="Arial" panose="020B0604020202020204" pitchFamily="34" charset="0"/>
                <a:cs typeface="Arial" panose="020B0604020202020204" pitchFamily="34" charset="0"/>
              </a:rPr>
              <a:t>g/kg)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Koncentrace v tuku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Sheet1!$A$9:$A$13</c:f>
              <c:strCache>
                <c:ptCount val="5"/>
                <c:pt idx="0">
                  <c:v>cejn</c:v>
                </c:pt>
                <c:pt idx="1">
                  <c:v>kapr</c:v>
                </c:pt>
                <c:pt idx="2">
                  <c:v>amur</c:v>
                </c:pt>
                <c:pt idx="3">
                  <c:v>jelec</c:v>
                </c:pt>
                <c:pt idx="4">
                  <c:v>sumec</c:v>
                </c:pt>
              </c:strCache>
            </c:strRef>
          </c:cat>
          <c:val>
            <c:numRef>
              <c:f>Sheet1!$B$9:$B$13</c:f>
              <c:numCache>
                <c:formatCode>0.00</c:formatCode>
                <c:ptCount val="5"/>
                <c:pt idx="0">
                  <c:v>0.22650000000000001</c:v>
                </c:pt>
                <c:pt idx="1">
                  <c:v>4.1849999999999991E-2</c:v>
                </c:pt>
                <c:pt idx="2">
                  <c:v>6.5133333333333335E-2</c:v>
                </c:pt>
                <c:pt idx="3">
                  <c:v>0.1905</c:v>
                </c:pt>
                <c:pt idx="4">
                  <c:v>1.3822333333333336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D0-4FBB-BB6F-46BE73B7DF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73766648"/>
        <c:axId val="573766976"/>
      </c:barChart>
      <c:catAx>
        <c:axId val="573766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73766976"/>
        <c:crosses val="autoZero"/>
        <c:auto val="1"/>
        <c:lblAlgn val="ctr"/>
        <c:lblOffset val="100"/>
        <c:noMultiLvlLbl val="0"/>
      </c:catAx>
      <c:valAx>
        <c:axId val="573766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73766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Koncentrace v tuku</a:t>
            </a:r>
            <a:r>
              <a:rPr lang="sk-SK"/>
              <a:t> (m</a:t>
            </a:r>
            <a:r>
              <a:rPr lang="sk-SK">
                <a:latin typeface="Arial" panose="020B0604020202020204" pitchFamily="34" charset="0"/>
                <a:cs typeface="Arial" panose="020B0604020202020204" pitchFamily="34" charset="0"/>
              </a:rPr>
              <a:t>g/kg)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Koncentrace v tuku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Sheet1!$A$9:$A$13</c:f>
              <c:strCache>
                <c:ptCount val="5"/>
                <c:pt idx="0">
                  <c:v>cejn</c:v>
                </c:pt>
                <c:pt idx="1">
                  <c:v>kapr</c:v>
                </c:pt>
                <c:pt idx="2">
                  <c:v>amur</c:v>
                </c:pt>
                <c:pt idx="3">
                  <c:v>jelec</c:v>
                </c:pt>
                <c:pt idx="4">
                  <c:v>sumec</c:v>
                </c:pt>
              </c:strCache>
            </c:strRef>
          </c:cat>
          <c:val>
            <c:numRef>
              <c:f>Sheet1!$B$9:$B$13</c:f>
              <c:numCache>
                <c:formatCode>0.00</c:formatCode>
                <c:ptCount val="5"/>
                <c:pt idx="0">
                  <c:v>0.22650000000000001</c:v>
                </c:pt>
                <c:pt idx="1">
                  <c:v>4.1849999999999991E-2</c:v>
                </c:pt>
                <c:pt idx="2">
                  <c:v>6.5133333333333335E-2</c:v>
                </c:pt>
                <c:pt idx="3">
                  <c:v>0.1905</c:v>
                </c:pt>
                <c:pt idx="4">
                  <c:v>1.3822333333333336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11-46C3-AFFC-DF84FAB14D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73766648"/>
        <c:axId val="573766976"/>
      </c:barChart>
      <c:catAx>
        <c:axId val="573766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73766976"/>
        <c:crosses val="autoZero"/>
        <c:auto val="1"/>
        <c:lblAlgn val="ctr"/>
        <c:lblOffset val="100"/>
        <c:noMultiLvlLbl val="0"/>
      </c:catAx>
      <c:valAx>
        <c:axId val="573766976"/>
        <c:scaling>
          <c:orientation val="minMax"/>
          <c:max val="2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73766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aseline="0" dirty="0"/>
              <a:t>V</a:t>
            </a:r>
            <a:r>
              <a:rPr lang="cs-CZ" sz="1600" baseline="0" dirty="0"/>
              <a:t>od</a:t>
            </a:r>
            <a:r>
              <a:rPr lang="en-US" sz="1600" baseline="0" dirty="0"/>
              <a:t>a </a:t>
            </a:r>
            <a:r>
              <a:rPr lang="cs-CZ" sz="1600" baseline="0" dirty="0"/>
              <a:t>na odtoku ČOV Modřice </a:t>
            </a:r>
            <a:endParaRPr lang="cs-CZ" sz="1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Pharmaceutical_list!$A$2:$A$16</c:f>
              <c:strCache>
                <c:ptCount val="15"/>
                <c:pt idx="0">
                  <c:v>Telmisartan</c:v>
                </c:pt>
                <c:pt idx="1">
                  <c:v>Tramadol</c:v>
                </c:pt>
                <c:pt idx="2">
                  <c:v>O-Desmethylvenlafaxine</c:v>
                </c:pt>
                <c:pt idx="3">
                  <c:v>Metoprolol</c:v>
                </c:pt>
                <c:pt idx="4">
                  <c:v>Sulfamethoxazole</c:v>
                </c:pt>
                <c:pt idx="5">
                  <c:v>Sulfapyridine</c:v>
                </c:pt>
                <c:pt idx="6">
                  <c:v>10, 11 trans dihydro carbamazepine</c:v>
                </c:pt>
                <c:pt idx="7">
                  <c:v>Diclofenac</c:v>
                </c:pt>
                <c:pt idx="8">
                  <c:v>Clarithromycin</c:v>
                </c:pt>
                <c:pt idx="9">
                  <c:v>Carbamazepine</c:v>
                </c:pt>
                <c:pt idx="10">
                  <c:v>Venlafaxine</c:v>
                </c:pt>
                <c:pt idx="11">
                  <c:v>Sotalol</c:v>
                </c:pt>
                <c:pt idx="12">
                  <c:v>Irbesartan</c:v>
                </c:pt>
                <c:pt idx="13">
                  <c:v>Cetirizine</c:v>
                </c:pt>
                <c:pt idx="14">
                  <c:v>Citalopram</c:v>
                </c:pt>
              </c:strCache>
            </c:strRef>
          </c:cat>
          <c:val>
            <c:numRef>
              <c:f>Pharmaceutical_list!$E$2:$E$16</c:f>
              <c:numCache>
                <c:formatCode>0</c:formatCode>
                <c:ptCount val="15"/>
                <c:pt idx="0">
                  <c:v>596.56675170068047</c:v>
                </c:pt>
                <c:pt idx="1">
                  <c:v>484.05612244897969</c:v>
                </c:pt>
                <c:pt idx="2">
                  <c:v>449.88307823129259</c:v>
                </c:pt>
                <c:pt idx="3">
                  <c:v>401.09481292517023</c:v>
                </c:pt>
                <c:pt idx="4">
                  <c:v>376.11607142857156</c:v>
                </c:pt>
                <c:pt idx="5">
                  <c:v>298.78826530612247</c:v>
                </c:pt>
                <c:pt idx="6">
                  <c:v>283.21641156462596</c:v>
                </c:pt>
                <c:pt idx="7">
                  <c:v>282.84438775510205</c:v>
                </c:pt>
                <c:pt idx="8">
                  <c:v>172.83163265306123</c:v>
                </c:pt>
                <c:pt idx="9">
                  <c:v>172.672193877551</c:v>
                </c:pt>
                <c:pt idx="10">
                  <c:v>153.3801020408163</c:v>
                </c:pt>
                <c:pt idx="11">
                  <c:v>145.46130952380955</c:v>
                </c:pt>
                <c:pt idx="12">
                  <c:v>134.72576530612244</c:v>
                </c:pt>
                <c:pt idx="13">
                  <c:v>93.138818027210917</c:v>
                </c:pt>
                <c:pt idx="14">
                  <c:v>69.409013605442169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6E-48EE-9E8A-1C7B7A5FA0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7"/>
        <c:overlap val="-3"/>
        <c:axId val="684313072"/>
        <c:axId val="684316680"/>
      </c:barChart>
      <c:catAx>
        <c:axId val="684313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84316680"/>
        <c:crosses val="autoZero"/>
        <c:auto val="1"/>
        <c:lblAlgn val="ctr"/>
        <c:lblOffset val="100"/>
        <c:noMultiLvlLbl val="0"/>
      </c:catAx>
      <c:valAx>
        <c:axId val="684316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600"/>
                  <a:t>Koncentrace</a:t>
                </a:r>
                <a:r>
                  <a:rPr lang="cs-CZ" sz="1600" baseline="0"/>
                  <a:t> (ng</a:t>
                </a:r>
                <a:r>
                  <a:rPr lang="en-US" sz="1600" baseline="0"/>
                  <a:t>/l)</a:t>
                </a:r>
                <a:endParaRPr lang="cs-CZ" sz="1600"/>
              </a:p>
            </c:rich>
          </c:tx>
          <c:layout>
            <c:manualLayout>
              <c:xMode val="edge"/>
              <c:yMode val="edge"/>
              <c:x val="2.6367831245880024E-3"/>
              <c:y val="0.2066175006959787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84313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[Speedisk_Results_PFC_KS3_BV.xlsx]Emise_roční!PivotTable1</c:name>
    <c:fmtId val="14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0" i="0" baseline="0" dirty="0" err="1">
                <a:solidFill>
                  <a:sysClr val="windowText" lastClr="000000"/>
                </a:solidFill>
                <a:effectLst/>
              </a:rPr>
              <a:t>Odhad</a:t>
            </a:r>
            <a:r>
              <a:rPr lang="en-US" sz="2000" b="0" i="0" baseline="0" dirty="0">
                <a:solidFill>
                  <a:sysClr val="windowText" lastClr="000000"/>
                </a:solidFill>
                <a:effectLst/>
              </a:rPr>
              <a:t> </a:t>
            </a:r>
            <a:r>
              <a:rPr lang="en-US" sz="2000" b="0" i="0" baseline="0" dirty="0" err="1">
                <a:solidFill>
                  <a:sysClr val="windowText" lastClr="000000"/>
                </a:solidFill>
                <a:effectLst/>
              </a:rPr>
              <a:t>ro</a:t>
            </a:r>
            <a:r>
              <a:rPr lang="sk-SK" sz="2000" b="0" i="0" baseline="0" dirty="0">
                <a:solidFill>
                  <a:sysClr val="windowText" lastClr="000000"/>
                </a:solidFill>
                <a:effectLst/>
              </a:rPr>
              <a:t>ční e</a:t>
            </a:r>
            <a:r>
              <a:rPr lang="en-US" sz="2000" b="0" i="0" baseline="0" dirty="0" err="1">
                <a:solidFill>
                  <a:sysClr val="windowText" lastClr="000000"/>
                </a:solidFill>
                <a:effectLst/>
              </a:rPr>
              <a:t>mise</a:t>
            </a:r>
            <a:r>
              <a:rPr lang="en-US" sz="2000" b="0" i="0" baseline="0" dirty="0">
                <a:solidFill>
                  <a:sysClr val="windowText" lastClr="000000"/>
                </a:solidFill>
                <a:effectLst/>
              </a:rPr>
              <a:t> l</a:t>
            </a:r>
            <a:r>
              <a:rPr lang="sk-SK" sz="2000" b="0" i="0" baseline="0" dirty="0">
                <a:solidFill>
                  <a:sysClr val="windowText" lastClr="000000"/>
                </a:solidFill>
                <a:effectLst/>
              </a:rPr>
              <a:t>éčiv z odtoku  ČOV Brno-Modřice</a:t>
            </a:r>
            <a:endParaRPr lang="cs-CZ" sz="2000" dirty="0">
              <a:solidFill>
                <a:sysClr val="windowText" lastClr="000000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ivotFmts>
      <c:pivotFmt>
        <c:idx val="0"/>
        <c:spPr>
          <a:solidFill>
            <a:srgbClr val="FF00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c:spPr>
        <c:marker>
          <c:symbol val="none"/>
        </c:marker>
      </c:pivotFmt>
      <c:pivotFmt>
        <c:idx val="1"/>
        <c:spPr>
          <a:solidFill>
            <a:srgbClr val="FF00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c:spPr>
        <c:marker>
          <c:symbol val="none"/>
        </c:marker>
      </c:pivotFmt>
      <c:pivotFmt>
        <c:idx val="2"/>
        <c:spPr>
          <a:solidFill>
            <a:srgbClr val="FF000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Emise_roční!$B$1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Emise_roční!$A$2:$A$12</c:f>
              <c:strCache>
                <c:ptCount val="10"/>
                <c:pt idx="0">
                  <c:v>kardiovaskulární</c:v>
                </c:pt>
                <c:pt idx="1">
                  <c:v>antibiotika</c:v>
                </c:pt>
                <c:pt idx="2">
                  <c:v>psychofarmaka</c:v>
                </c:pt>
                <c:pt idx="3">
                  <c:v>analgetika</c:v>
                </c:pt>
                <c:pt idx="4">
                  <c:v>protizánětové</c:v>
                </c:pt>
                <c:pt idx="5">
                  <c:v>antiepileptika</c:v>
                </c:pt>
                <c:pt idx="6">
                  <c:v>antihistaminika</c:v>
                </c:pt>
                <c:pt idx="7">
                  <c:v>stimulanty</c:v>
                </c:pt>
                <c:pt idx="8">
                  <c:v>urologika</c:v>
                </c:pt>
                <c:pt idx="9">
                  <c:v>metabolity</c:v>
                </c:pt>
              </c:strCache>
            </c:strRef>
          </c:cat>
          <c:val>
            <c:numRef>
              <c:f>Emise_roční!$B$2:$B$12</c:f>
              <c:numCache>
                <c:formatCode>0.00</c:formatCode>
                <c:ptCount val="10"/>
                <c:pt idx="0">
                  <c:v>46.989192666768716</c:v>
                </c:pt>
                <c:pt idx="1">
                  <c:v>31.171542730456089</c:v>
                </c:pt>
                <c:pt idx="2">
                  <c:v>25.08794544141664</c:v>
                </c:pt>
                <c:pt idx="3">
                  <c:v>15.545618677548061</c:v>
                </c:pt>
                <c:pt idx="4">
                  <c:v>9.0836388451812429</c:v>
                </c:pt>
                <c:pt idx="5">
                  <c:v>7.5193481646835707</c:v>
                </c:pt>
                <c:pt idx="6">
                  <c:v>4.3592761729678982</c:v>
                </c:pt>
                <c:pt idx="7">
                  <c:v>0.27032444951142531</c:v>
                </c:pt>
                <c:pt idx="8">
                  <c:v>4.4701334339589761E-2</c:v>
                </c:pt>
                <c:pt idx="9">
                  <c:v>12.996685100200434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C8-4294-9C5F-5A193E0755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2"/>
        <c:axId val="619200592"/>
        <c:axId val="619201576"/>
      </c:barChart>
      <c:catAx>
        <c:axId val="619200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19201576"/>
        <c:crosses val="autoZero"/>
        <c:auto val="1"/>
        <c:lblAlgn val="ctr"/>
        <c:lblOffset val="100"/>
        <c:noMultiLvlLbl val="0"/>
      </c:catAx>
      <c:valAx>
        <c:axId val="619201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600">
                    <a:solidFill>
                      <a:sysClr val="windowText" lastClr="000000"/>
                    </a:solidFill>
                  </a:rPr>
                  <a:t>Emise</a:t>
                </a:r>
                <a:r>
                  <a:rPr lang="cs-CZ" sz="1600" baseline="0">
                    <a:solidFill>
                      <a:sysClr val="windowText" lastClr="000000"/>
                    </a:solidFill>
                  </a:rPr>
                  <a:t> (kg</a:t>
                </a:r>
                <a:r>
                  <a:rPr lang="en-US" sz="1600" baseline="0">
                    <a:solidFill>
                      <a:sysClr val="windowText" lastClr="000000"/>
                    </a:solidFill>
                  </a:rPr>
                  <a:t>/rok)</a:t>
                </a:r>
                <a:endParaRPr lang="cs-CZ" sz="1600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1.2526096033402923E-2"/>
              <c:y val="0.2603938228651651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19200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1-17T14:56:38.833" idx="12">
    <p:pos x="10" y="10"/>
    <p:text>Neměly by tu být 4 teploměry? Nebo pokud se ten úplně vpravo vztahuje k té rybě, tak bych ho dala pod ni.</p:text>
    <p:extLst>
      <p:ext uri="{C676402C-5697-4E1C-873F-D02D1690AC5C}">
        <p15:threadingInfo xmlns:p15="http://schemas.microsoft.com/office/powerpoint/2012/main" timeZoneBias="-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A4471F-3206-42B0-AC7B-C165F97698E2}" type="doc">
      <dgm:prSet loTypeId="urn:microsoft.com/office/officeart/2005/8/layout/radial5" loCatId="cycle" qsTypeId="urn:microsoft.com/office/officeart/2005/8/quickstyle/simple5" qsCatId="simple" csTypeId="urn:microsoft.com/office/officeart/2005/8/colors/accent4_2" csCatId="accent4" phldr="1"/>
      <dgm:spPr/>
      <dgm:t>
        <a:bodyPr/>
        <a:lstStyle/>
        <a:p>
          <a:endParaRPr lang="cs-CZ"/>
        </a:p>
      </dgm:t>
    </dgm:pt>
    <dgm:pt modelId="{EC2EB34D-A800-4DC7-AAA4-7D26B88ED0B6}">
      <dgm:prSet phldrT="[Text]" phldr="1" custT="1"/>
      <dgm:spPr/>
      <dgm:t>
        <a:bodyPr/>
        <a:lstStyle/>
        <a:p>
          <a:endParaRPr lang="cs-CZ" sz="2400" b="1">
            <a:solidFill>
              <a:srgbClr val="FF0000"/>
            </a:solidFill>
            <a:latin typeface="Garamond" panose="02020404030301010803" pitchFamily="18" charset="0"/>
          </a:endParaRPr>
        </a:p>
      </dgm:t>
    </dgm:pt>
    <dgm:pt modelId="{BEDF593F-C8F6-46CF-B00E-731905ABEC37}" type="parTrans" cxnId="{76B7B004-07E8-4D32-8E27-15D9484C1723}">
      <dgm:prSet/>
      <dgm:spPr/>
      <dgm:t>
        <a:bodyPr/>
        <a:lstStyle/>
        <a:p>
          <a:endParaRPr lang="cs-CZ" sz="2400" b="1">
            <a:solidFill>
              <a:srgbClr val="FF0000"/>
            </a:solidFill>
            <a:latin typeface="Garamond" panose="02020404030301010803" pitchFamily="18" charset="0"/>
          </a:endParaRPr>
        </a:p>
      </dgm:t>
    </dgm:pt>
    <dgm:pt modelId="{5E4B451E-D2E7-475D-B5F0-AFE40AE584AA}" type="sibTrans" cxnId="{76B7B004-07E8-4D32-8E27-15D9484C1723}">
      <dgm:prSet/>
      <dgm:spPr/>
      <dgm:t>
        <a:bodyPr/>
        <a:lstStyle/>
        <a:p>
          <a:endParaRPr lang="cs-CZ" sz="2400" b="1">
            <a:solidFill>
              <a:srgbClr val="FF0000"/>
            </a:solidFill>
            <a:latin typeface="Garamond" panose="02020404030301010803" pitchFamily="18" charset="0"/>
          </a:endParaRPr>
        </a:p>
      </dgm:t>
    </dgm:pt>
    <dgm:pt modelId="{EEBCF299-DC38-4AEE-9FFA-AB703073AE3C}">
      <dgm:prSet phldrT="[Text]" custT="1"/>
      <dgm:spPr>
        <a:solidFill>
          <a:srgbClr val="00B0F0"/>
        </a:solidFill>
      </dgm:spPr>
      <dgm:t>
        <a:bodyPr/>
        <a:lstStyle/>
        <a:p>
          <a:r>
            <a:rPr lang="cs-CZ" sz="2400" b="1">
              <a:latin typeface="+mn-lt"/>
            </a:rPr>
            <a:t>Lokální</a:t>
          </a:r>
          <a:endParaRPr lang="cs-CZ" sz="2400" b="1" dirty="0">
            <a:latin typeface="+mn-lt"/>
          </a:endParaRPr>
        </a:p>
      </dgm:t>
    </dgm:pt>
    <dgm:pt modelId="{5F241FD9-82A9-43B5-9F80-77C580876CC3}" type="parTrans" cxnId="{0151B8E9-CF6B-48EA-AAEF-860A763979CD}">
      <dgm:prSet custT="1"/>
      <dgm:spPr>
        <a:solidFill>
          <a:srgbClr val="FF0000"/>
        </a:solidFill>
      </dgm:spPr>
      <dgm:t>
        <a:bodyPr/>
        <a:lstStyle/>
        <a:p>
          <a:endParaRPr lang="cs-CZ" sz="2400" b="1">
            <a:solidFill>
              <a:srgbClr val="FF0000"/>
            </a:solidFill>
            <a:latin typeface="Garamond" panose="02020404030301010803" pitchFamily="18" charset="0"/>
          </a:endParaRPr>
        </a:p>
      </dgm:t>
    </dgm:pt>
    <dgm:pt modelId="{C5CEB760-19AA-4139-A6FC-F4F8F7DA20E5}" type="sibTrans" cxnId="{0151B8E9-CF6B-48EA-AAEF-860A763979CD}">
      <dgm:prSet/>
      <dgm:spPr/>
      <dgm:t>
        <a:bodyPr/>
        <a:lstStyle/>
        <a:p>
          <a:endParaRPr lang="cs-CZ" sz="2400" b="1">
            <a:solidFill>
              <a:srgbClr val="FF0000"/>
            </a:solidFill>
            <a:latin typeface="Garamond" panose="02020404030301010803" pitchFamily="18" charset="0"/>
          </a:endParaRPr>
        </a:p>
      </dgm:t>
    </dgm:pt>
    <dgm:pt modelId="{2CA3E72C-99B6-40BD-BC72-BE0409711D22}">
      <dgm:prSet phldrT="[Text]" custT="1"/>
      <dgm:spPr>
        <a:solidFill>
          <a:srgbClr val="00B0F0"/>
        </a:solidFill>
      </dgm:spPr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latin typeface="Arial"/>
              <a:ea typeface="+mn-ea"/>
              <a:cs typeface="+mn-cs"/>
            </a:rPr>
            <a:t>Regionální</a:t>
          </a:r>
        </a:p>
      </dgm:t>
    </dgm:pt>
    <dgm:pt modelId="{1881A555-5A1F-468F-BAE4-FE87CFD26F90}" type="parTrans" cxnId="{044A4D64-9910-4506-B48F-00BCE967970E}">
      <dgm:prSet custT="1"/>
      <dgm:spPr>
        <a:solidFill>
          <a:srgbClr val="FF0000"/>
        </a:solidFill>
      </dgm:spPr>
      <dgm:t>
        <a:bodyPr/>
        <a:lstStyle/>
        <a:p>
          <a:endParaRPr lang="cs-CZ" sz="2400" b="1">
            <a:solidFill>
              <a:srgbClr val="FF0000"/>
            </a:solidFill>
            <a:latin typeface="Garamond" panose="02020404030301010803" pitchFamily="18" charset="0"/>
          </a:endParaRPr>
        </a:p>
      </dgm:t>
    </dgm:pt>
    <dgm:pt modelId="{3D4C6CCF-4B40-48AE-A190-A2DC771E3C85}" type="sibTrans" cxnId="{044A4D64-9910-4506-B48F-00BCE967970E}">
      <dgm:prSet/>
      <dgm:spPr/>
      <dgm:t>
        <a:bodyPr/>
        <a:lstStyle/>
        <a:p>
          <a:endParaRPr lang="cs-CZ" sz="2400" b="1">
            <a:solidFill>
              <a:srgbClr val="FF0000"/>
            </a:solidFill>
            <a:latin typeface="Garamond" panose="02020404030301010803" pitchFamily="18" charset="0"/>
          </a:endParaRPr>
        </a:p>
      </dgm:t>
    </dgm:pt>
    <dgm:pt modelId="{20BCA87A-2E75-4800-BA7A-57566624A508}">
      <dgm:prSet phldrT="[Text]" custT="1"/>
      <dgm:spPr>
        <a:solidFill>
          <a:srgbClr val="00B0F0"/>
        </a:solidFill>
      </dgm:spPr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latin typeface="Arial"/>
              <a:ea typeface="+mn-ea"/>
              <a:cs typeface="+mn-cs"/>
            </a:rPr>
            <a:t>Globální</a:t>
          </a:r>
        </a:p>
      </dgm:t>
    </dgm:pt>
    <dgm:pt modelId="{7F01C3CD-FFF2-448E-99F8-09B1629B3F04}" type="parTrans" cxnId="{82A768D6-0434-4088-9445-6F1EE23ABF1E}">
      <dgm:prSet custT="1"/>
      <dgm:spPr>
        <a:solidFill>
          <a:srgbClr val="FF0000"/>
        </a:solidFill>
      </dgm:spPr>
      <dgm:t>
        <a:bodyPr/>
        <a:lstStyle/>
        <a:p>
          <a:endParaRPr lang="cs-CZ" sz="2400" b="1">
            <a:solidFill>
              <a:srgbClr val="FF0000"/>
            </a:solidFill>
            <a:latin typeface="Garamond" panose="02020404030301010803" pitchFamily="18" charset="0"/>
          </a:endParaRPr>
        </a:p>
      </dgm:t>
    </dgm:pt>
    <dgm:pt modelId="{81A5895F-B8C2-48F7-8513-212119413F85}" type="sibTrans" cxnId="{82A768D6-0434-4088-9445-6F1EE23ABF1E}">
      <dgm:prSet/>
      <dgm:spPr/>
      <dgm:t>
        <a:bodyPr/>
        <a:lstStyle/>
        <a:p>
          <a:endParaRPr lang="cs-CZ" sz="2400" b="1">
            <a:solidFill>
              <a:srgbClr val="FF0000"/>
            </a:solidFill>
            <a:latin typeface="Garamond" panose="02020404030301010803" pitchFamily="18" charset="0"/>
          </a:endParaRPr>
        </a:p>
      </dgm:t>
    </dgm:pt>
    <dgm:pt modelId="{BCEBB132-F04E-49D1-AF0B-23F501AA0954}" type="pres">
      <dgm:prSet presAssocID="{E7A4471F-3206-42B0-AC7B-C165F97698E2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059D010-9D7C-4856-82E0-DAD8C7034DDE}" type="pres">
      <dgm:prSet presAssocID="{EC2EB34D-A800-4DC7-AAA4-7D26B88ED0B6}" presName="centerShape" presStyleLbl="node0" presStyleIdx="0" presStyleCnt="1"/>
      <dgm:spPr/>
    </dgm:pt>
    <dgm:pt modelId="{56599A68-C392-4287-AB26-98D83CEFE675}" type="pres">
      <dgm:prSet presAssocID="{5F241FD9-82A9-43B5-9F80-77C580876CC3}" presName="parTrans" presStyleLbl="sibTrans2D1" presStyleIdx="0" presStyleCnt="3" custScaleX="148878" custScaleY="125949"/>
      <dgm:spPr/>
    </dgm:pt>
    <dgm:pt modelId="{58A40165-68B7-4317-AFFD-7AE3A4496C66}" type="pres">
      <dgm:prSet presAssocID="{5F241FD9-82A9-43B5-9F80-77C580876CC3}" presName="connectorText" presStyleLbl="sibTrans2D1" presStyleIdx="0" presStyleCnt="3"/>
      <dgm:spPr/>
    </dgm:pt>
    <dgm:pt modelId="{C6E8E560-844F-493A-B8EA-60E469AB61B5}" type="pres">
      <dgm:prSet presAssocID="{EEBCF299-DC38-4AEE-9FFA-AB703073AE3C}" presName="node" presStyleLbl="node1" presStyleIdx="0" presStyleCnt="3" custScaleX="133334" custScaleY="110806">
        <dgm:presLayoutVars>
          <dgm:bulletEnabled val="1"/>
        </dgm:presLayoutVars>
      </dgm:prSet>
      <dgm:spPr/>
    </dgm:pt>
    <dgm:pt modelId="{14A093EF-DCCD-450C-9369-4980C388E9B1}" type="pres">
      <dgm:prSet presAssocID="{1881A555-5A1F-468F-BAE4-FE87CFD26F90}" presName="parTrans" presStyleLbl="sibTrans2D1" presStyleIdx="1" presStyleCnt="3" custScaleX="156196" custScaleY="120095" custLinFactNeighborX="36107" custLinFactNeighborY="-33385"/>
      <dgm:spPr/>
    </dgm:pt>
    <dgm:pt modelId="{9E893E19-F15B-4474-AA45-7BFE66D202D2}" type="pres">
      <dgm:prSet presAssocID="{1881A555-5A1F-468F-BAE4-FE87CFD26F90}" presName="connectorText" presStyleLbl="sibTrans2D1" presStyleIdx="1" presStyleCnt="3"/>
      <dgm:spPr/>
    </dgm:pt>
    <dgm:pt modelId="{F2AEF250-587D-481D-850A-33A8E87AC75F}" type="pres">
      <dgm:prSet presAssocID="{2CA3E72C-99B6-40BD-BC72-BE0409711D22}" presName="node" presStyleLbl="node1" presStyleIdx="1" presStyleCnt="3" custScaleX="145397" custScaleY="106337" custRadScaleRad="112260" custRadScaleInc="-17695">
        <dgm:presLayoutVars>
          <dgm:bulletEnabled val="1"/>
        </dgm:presLayoutVars>
      </dgm:prSet>
      <dgm:spPr/>
    </dgm:pt>
    <dgm:pt modelId="{2BF97FD2-D7E8-48E0-9C3D-212C182AE6A7}" type="pres">
      <dgm:prSet presAssocID="{7F01C3CD-FFF2-448E-99F8-09B1629B3F04}" presName="parTrans" presStyleLbl="sibTrans2D1" presStyleIdx="2" presStyleCnt="3" custScaleX="143255" custScaleY="119363" custLinFactNeighborX="-10469" custLinFactNeighborY="-5505"/>
      <dgm:spPr/>
    </dgm:pt>
    <dgm:pt modelId="{2DD62D1A-281E-4E0F-B3C7-D80C3D4F6F61}" type="pres">
      <dgm:prSet presAssocID="{7F01C3CD-FFF2-448E-99F8-09B1629B3F04}" presName="connectorText" presStyleLbl="sibTrans2D1" presStyleIdx="2" presStyleCnt="3"/>
      <dgm:spPr/>
    </dgm:pt>
    <dgm:pt modelId="{66FB57B3-CB76-41D3-A31C-977F12732124}" type="pres">
      <dgm:prSet presAssocID="{20BCA87A-2E75-4800-BA7A-57566624A508}" presName="node" presStyleLbl="node1" presStyleIdx="2" presStyleCnt="3" custScaleX="124305" custScaleY="107780" custRadScaleRad="107388" custRadScaleInc="9882">
        <dgm:presLayoutVars>
          <dgm:bulletEnabled val="1"/>
        </dgm:presLayoutVars>
      </dgm:prSet>
      <dgm:spPr/>
    </dgm:pt>
  </dgm:ptLst>
  <dgm:cxnLst>
    <dgm:cxn modelId="{76B7B004-07E8-4D32-8E27-15D9484C1723}" srcId="{E7A4471F-3206-42B0-AC7B-C165F97698E2}" destId="{EC2EB34D-A800-4DC7-AAA4-7D26B88ED0B6}" srcOrd="0" destOrd="0" parTransId="{BEDF593F-C8F6-46CF-B00E-731905ABEC37}" sibTransId="{5E4B451E-D2E7-475D-B5F0-AFE40AE584AA}"/>
    <dgm:cxn modelId="{0B428C06-CBFD-4BE1-9AD9-8C9E5DA1F87C}" type="presOf" srcId="{EEBCF299-DC38-4AEE-9FFA-AB703073AE3C}" destId="{C6E8E560-844F-493A-B8EA-60E469AB61B5}" srcOrd="0" destOrd="0" presId="urn:microsoft.com/office/officeart/2005/8/layout/radial5"/>
    <dgm:cxn modelId="{102F6A1C-50F3-42EF-90B5-D5286C8E8CB1}" type="presOf" srcId="{1881A555-5A1F-468F-BAE4-FE87CFD26F90}" destId="{9E893E19-F15B-4474-AA45-7BFE66D202D2}" srcOrd="1" destOrd="0" presId="urn:microsoft.com/office/officeart/2005/8/layout/radial5"/>
    <dgm:cxn modelId="{0EFDFA2F-C39C-4FCE-B790-2B7F51CB2E38}" type="presOf" srcId="{1881A555-5A1F-468F-BAE4-FE87CFD26F90}" destId="{14A093EF-DCCD-450C-9369-4980C388E9B1}" srcOrd="0" destOrd="0" presId="urn:microsoft.com/office/officeart/2005/8/layout/radial5"/>
    <dgm:cxn modelId="{6922C037-C4E5-40F3-999F-08924E34E1AD}" type="presOf" srcId="{E7A4471F-3206-42B0-AC7B-C165F97698E2}" destId="{BCEBB132-F04E-49D1-AF0B-23F501AA0954}" srcOrd="0" destOrd="0" presId="urn:microsoft.com/office/officeart/2005/8/layout/radial5"/>
    <dgm:cxn modelId="{044A4D64-9910-4506-B48F-00BCE967970E}" srcId="{EC2EB34D-A800-4DC7-AAA4-7D26B88ED0B6}" destId="{2CA3E72C-99B6-40BD-BC72-BE0409711D22}" srcOrd="1" destOrd="0" parTransId="{1881A555-5A1F-468F-BAE4-FE87CFD26F90}" sibTransId="{3D4C6CCF-4B40-48AE-A190-A2DC771E3C85}"/>
    <dgm:cxn modelId="{D092E351-C22A-4A02-9950-F45B0C58A3D5}" type="presOf" srcId="{5F241FD9-82A9-43B5-9F80-77C580876CC3}" destId="{56599A68-C392-4287-AB26-98D83CEFE675}" srcOrd="0" destOrd="0" presId="urn:microsoft.com/office/officeart/2005/8/layout/radial5"/>
    <dgm:cxn modelId="{6E8B1D7B-4A9E-4208-9849-47CC699A63DC}" type="presOf" srcId="{7F01C3CD-FFF2-448E-99F8-09B1629B3F04}" destId="{2BF97FD2-D7E8-48E0-9C3D-212C182AE6A7}" srcOrd="0" destOrd="0" presId="urn:microsoft.com/office/officeart/2005/8/layout/radial5"/>
    <dgm:cxn modelId="{A449D48A-F69C-4D2B-B82F-7508903C8CC2}" type="presOf" srcId="{20BCA87A-2E75-4800-BA7A-57566624A508}" destId="{66FB57B3-CB76-41D3-A31C-977F12732124}" srcOrd="0" destOrd="0" presId="urn:microsoft.com/office/officeart/2005/8/layout/radial5"/>
    <dgm:cxn modelId="{438AD0A1-BED8-423B-9AB0-3A6A5EAABEBC}" type="presOf" srcId="{5F241FD9-82A9-43B5-9F80-77C580876CC3}" destId="{58A40165-68B7-4317-AFFD-7AE3A4496C66}" srcOrd="1" destOrd="0" presId="urn:microsoft.com/office/officeart/2005/8/layout/radial5"/>
    <dgm:cxn modelId="{17B4ECB9-E993-4CF2-914A-910907958C28}" type="presOf" srcId="{2CA3E72C-99B6-40BD-BC72-BE0409711D22}" destId="{F2AEF250-587D-481D-850A-33A8E87AC75F}" srcOrd="0" destOrd="0" presId="urn:microsoft.com/office/officeart/2005/8/layout/radial5"/>
    <dgm:cxn modelId="{E5F0CFD0-65C8-4A13-A747-EE584780AA88}" type="presOf" srcId="{EC2EB34D-A800-4DC7-AAA4-7D26B88ED0B6}" destId="{5059D010-9D7C-4856-82E0-DAD8C7034DDE}" srcOrd="0" destOrd="0" presId="urn:microsoft.com/office/officeart/2005/8/layout/radial5"/>
    <dgm:cxn modelId="{82A768D6-0434-4088-9445-6F1EE23ABF1E}" srcId="{EC2EB34D-A800-4DC7-AAA4-7D26B88ED0B6}" destId="{20BCA87A-2E75-4800-BA7A-57566624A508}" srcOrd="2" destOrd="0" parTransId="{7F01C3CD-FFF2-448E-99F8-09B1629B3F04}" sibTransId="{81A5895F-B8C2-48F7-8513-212119413F85}"/>
    <dgm:cxn modelId="{E670D2D9-47E6-4232-A87C-72F3DC9DDD11}" type="presOf" srcId="{7F01C3CD-FFF2-448E-99F8-09B1629B3F04}" destId="{2DD62D1A-281E-4E0F-B3C7-D80C3D4F6F61}" srcOrd="1" destOrd="0" presId="urn:microsoft.com/office/officeart/2005/8/layout/radial5"/>
    <dgm:cxn modelId="{0151B8E9-CF6B-48EA-AAEF-860A763979CD}" srcId="{EC2EB34D-A800-4DC7-AAA4-7D26B88ED0B6}" destId="{EEBCF299-DC38-4AEE-9FFA-AB703073AE3C}" srcOrd="0" destOrd="0" parTransId="{5F241FD9-82A9-43B5-9F80-77C580876CC3}" sibTransId="{C5CEB760-19AA-4139-A6FC-F4F8F7DA20E5}"/>
    <dgm:cxn modelId="{B8156BD7-0634-447C-A90E-F99635E5DC21}" type="presParOf" srcId="{BCEBB132-F04E-49D1-AF0B-23F501AA0954}" destId="{5059D010-9D7C-4856-82E0-DAD8C7034DDE}" srcOrd="0" destOrd="0" presId="urn:microsoft.com/office/officeart/2005/8/layout/radial5"/>
    <dgm:cxn modelId="{B40E094E-AE32-4782-8FEF-877CF88BC689}" type="presParOf" srcId="{BCEBB132-F04E-49D1-AF0B-23F501AA0954}" destId="{56599A68-C392-4287-AB26-98D83CEFE675}" srcOrd="1" destOrd="0" presId="urn:microsoft.com/office/officeart/2005/8/layout/radial5"/>
    <dgm:cxn modelId="{DF024F22-294C-4BA4-9A43-319DC9041080}" type="presParOf" srcId="{56599A68-C392-4287-AB26-98D83CEFE675}" destId="{58A40165-68B7-4317-AFFD-7AE3A4496C66}" srcOrd="0" destOrd="0" presId="urn:microsoft.com/office/officeart/2005/8/layout/radial5"/>
    <dgm:cxn modelId="{125E7E62-E5B7-4564-AE6E-D1041233D5DB}" type="presParOf" srcId="{BCEBB132-F04E-49D1-AF0B-23F501AA0954}" destId="{C6E8E560-844F-493A-B8EA-60E469AB61B5}" srcOrd="2" destOrd="0" presId="urn:microsoft.com/office/officeart/2005/8/layout/radial5"/>
    <dgm:cxn modelId="{38CC8DCF-BEF6-4364-B4B3-BFF43E1DB83F}" type="presParOf" srcId="{BCEBB132-F04E-49D1-AF0B-23F501AA0954}" destId="{14A093EF-DCCD-450C-9369-4980C388E9B1}" srcOrd="3" destOrd="0" presId="urn:microsoft.com/office/officeart/2005/8/layout/radial5"/>
    <dgm:cxn modelId="{FCEC221A-85DC-465F-A72A-AF1C4F327C6D}" type="presParOf" srcId="{14A093EF-DCCD-450C-9369-4980C388E9B1}" destId="{9E893E19-F15B-4474-AA45-7BFE66D202D2}" srcOrd="0" destOrd="0" presId="urn:microsoft.com/office/officeart/2005/8/layout/radial5"/>
    <dgm:cxn modelId="{8BD46C0C-A56A-4B4B-8142-58FEE20B8648}" type="presParOf" srcId="{BCEBB132-F04E-49D1-AF0B-23F501AA0954}" destId="{F2AEF250-587D-481D-850A-33A8E87AC75F}" srcOrd="4" destOrd="0" presId="urn:microsoft.com/office/officeart/2005/8/layout/radial5"/>
    <dgm:cxn modelId="{2A4AE414-CBB9-4060-8CD6-CEECD6D2C593}" type="presParOf" srcId="{BCEBB132-F04E-49D1-AF0B-23F501AA0954}" destId="{2BF97FD2-D7E8-48E0-9C3D-212C182AE6A7}" srcOrd="5" destOrd="0" presId="urn:microsoft.com/office/officeart/2005/8/layout/radial5"/>
    <dgm:cxn modelId="{01B4C84C-6986-4BBF-9CAD-136CCBFE854C}" type="presParOf" srcId="{2BF97FD2-D7E8-48E0-9C3D-212C182AE6A7}" destId="{2DD62D1A-281E-4E0F-B3C7-D80C3D4F6F61}" srcOrd="0" destOrd="0" presId="urn:microsoft.com/office/officeart/2005/8/layout/radial5"/>
    <dgm:cxn modelId="{581CDB22-2CAB-40F7-B220-DF6B982083C0}" type="presParOf" srcId="{BCEBB132-F04E-49D1-AF0B-23F501AA0954}" destId="{66FB57B3-CB76-41D3-A31C-977F12732124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59D010-9D7C-4856-82E0-DAD8C7034DDE}">
      <dsp:nvSpPr>
        <dsp:cNvPr id="0" name=""/>
        <dsp:cNvSpPr/>
      </dsp:nvSpPr>
      <dsp:spPr>
        <a:xfrm>
          <a:off x="2875074" y="2349260"/>
          <a:ext cx="1453503" cy="1453503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>
            <a:solidFill>
              <a:srgbClr val="FF0000"/>
            </a:solidFill>
            <a:latin typeface="Garamond" panose="02020404030301010803" pitchFamily="18" charset="0"/>
          </a:endParaRPr>
        </a:p>
      </dsp:txBody>
      <dsp:txXfrm>
        <a:off x="3087935" y="2562121"/>
        <a:ext cx="1027781" cy="1027781"/>
      </dsp:txXfrm>
    </dsp:sp>
    <dsp:sp modelId="{56599A68-C392-4287-AB26-98D83CEFE675}">
      <dsp:nvSpPr>
        <dsp:cNvPr id="0" name=""/>
        <dsp:cNvSpPr/>
      </dsp:nvSpPr>
      <dsp:spPr>
        <a:xfrm rot="16200000">
          <a:off x="3350851" y="1695759"/>
          <a:ext cx="501948" cy="689944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>
            <a:solidFill>
              <a:srgbClr val="FF0000"/>
            </a:solidFill>
            <a:latin typeface="Garamond" panose="02020404030301010803" pitchFamily="18" charset="0"/>
          </a:endParaRPr>
        </a:p>
      </dsp:txBody>
      <dsp:txXfrm>
        <a:off x="3426143" y="1909040"/>
        <a:ext cx="351364" cy="413966"/>
      </dsp:txXfrm>
    </dsp:sp>
    <dsp:sp modelId="{C6E8E560-844F-493A-B8EA-60E469AB61B5}">
      <dsp:nvSpPr>
        <dsp:cNvPr id="0" name=""/>
        <dsp:cNvSpPr/>
      </dsp:nvSpPr>
      <dsp:spPr>
        <a:xfrm>
          <a:off x="2527709" y="-72150"/>
          <a:ext cx="2148233" cy="1785270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>
              <a:latin typeface="+mn-lt"/>
            </a:rPr>
            <a:t>Lokální</a:t>
          </a:r>
          <a:endParaRPr lang="cs-CZ" sz="2400" b="1" kern="1200" dirty="0">
            <a:latin typeface="+mn-lt"/>
          </a:endParaRPr>
        </a:p>
      </dsp:txBody>
      <dsp:txXfrm>
        <a:off x="2842310" y="189297"/>
        <a:ext cx="1519031" cy="1262376"/>
      </dsp:txXfrm>
    </dsp:sp>
    <dsp:sp modelId="{14A093EF-DCCD-450C-9369-4980C388E9B1}">
      <dsp:nvSpPr>
        <dsp:cNvPr id="0" name=""/>
        <dsp:cNvSpPr/>
      </dsp:nvSpPr>
      <dsp:spPr>
        <a:xfrm rot="1162980">
          <a:off x="4448654" y="2915866"/>
          <a:ext cx="568202" cy="657876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>
            <a:solidFill>
              <a:srgbClr val="FF0000"/>
            </a:solidFill>
            <a:latin typeface="Garamond" panose="02020404030301010803" pitchFamily="18" charset="0"/>
          </a:endParaRPr>
        </a:p>
      </dsp:txBody>
      <dsp:txXfrm>
        <a:off x="4453485" y="3019155"/>
        <a:ext cx="397741" cy="394726"/>
      </dsp:txXfrm>
    </dsp:sp>
    <dsp:sp modelId="{F2AEF250-587D-481D-850A-33A8E87AC75F}">
      <dsp:nvSpPr>
        <dsp:cNvPr id="0" name=""/>
        <dsp:cNvSpPr/>
      </dsp:nvSpPr>
      <dsp:spPr>
        <a:xfrm>
          <a:off x="4819072" y="3059720"/>
          <a:ext cx="2342589" cy="1713267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latin typeface="Arial"/>
              <a:ea typeface="+mn-ea"/>
              <a:cs typeface="+mn-cs"/>
            </a:rPr>
            <a:t>Regionální</a:t>
          </a:r>
        </a:p>
      </dsp:txBody>
      <dsp:txXfrm>
        <a:off x="5162136" y="3310622"/>
        <a:ext cx="1656461" cy="1211463"/>
      </dsp:txXfrm>
    </dsp:sp>
    <dsp:sp modelId="{2BF97FD2-D7E8-48E0-9C3D-212C182AE6A7}">
      <dsp:nvSpPr>
        <dsp:cNvPr id="0" name=""/>
        <dsp:cNvSpPr/>
      </dsp:nvSpPr>
      <dsp:spPr>
        <a:xfrm rot="9355752">
          <a:off x="2305762" y="3157854"/>
          <a:ext cx="547001" cy="653866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>
            <a:solidFill>
              <a:srgbClr val="FF0000"/>
            </a:solidFill>
            <a:latin typeface="Garamond" panose="02020404030301010803" pitchFamily="18" charset="0"/>
          </a:endParaRPr>
        </a:p>
      </dsp:txBody>
      <dsp:txXfrm rot="10800000">
        <a:off x="2462727" y="3255162"/>
        <a:ext cx="382901" cy="392320"/>
      </dsp:txXfrm>
    </dsp:sp>
    <dsp:sp modelId="{66FB57B3-CB76-41D3-A31C-977F12732124}">
      <dsp:nvSpPr>
        <dsp:cNvPr id="0" name=""/>
        <dsp:cNvSpPr/>
      </dsp:nvSpPr>
      <dsp:spPr>
        <a:xfrm>
          <a:off x="388905" y="3195671"/>
          <a:ext cx="2002761" cy="1736516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latin typeface="Arial"/>
              <a:ea typeface="+mn-ea"/>
              <a:cs typeface="+mn-cs"/>
            </a:rPr>
            <a:t>Globální</a:t>
          </a:r>
        </a:p>
      </dsp:txBody>
      <dsp:txXfrm>
        <a:off x="682203" y="3449978"/>
        <a:ext cx="1416165" cy="12279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Glob%C3%A1ln%C3%AD_zm%C4%9Bna_klimatu" TargetMode="External"/><Relationship Id="rId13" Type="http://schemas.openxmlformats.org/officeDocument/2006/relationships/hyperlink" Target="https://cs.wikipedia.org/w/index.php?title=Planet%C3%A1rn%C3%AD_meze&amp;action=edit&amp;section=3" TargetMode="External"/><Relationship Id="rId18" Type="http://schemas.openxmlformats.org/officeDocument/2006/relationships/hyperlink" Target="https://cs.wikipedia.org/wiki/Fosfor" TargetMode="External"/><Relationship Id="rId26" Type="http://schemas.openxmlformats.org/officeDocument/2006/relationships/hyperlink" Target="https://cs.wikipedia.org/w/index.php?title=Planet%C3%A1rn%C3%AD_meze&amp;action=edit&amp;section=10" TargetMode="External"/><Relationship Id="rId3" Type="http://schemas.openxmlformats.org/officeDocument/2006/relationships/hyperlink" Target="https://cs.wikipedia.org/wiki/Antropoc%C3%A9n" TargetMode="External"/><Relationship Id="rId21" Type="http://schemas.openxmlformats.org/officeDocument/2006/relationships/hyperlink" Target="https://cs.wikipedia.org/wiki/PH" TargetMode="External"/><Relationship Id="rId7" Type="http://schemas.openxmlformats.org/officeDocument/2006/relationships/hyperlink" Target="https://cs.wikipedia.org/w/index.php?title=Planet%C3%A1rn%C3%AD_meze&amp;action=edit&amp;section=2" TargetMode="External"/><Relationship Id="rId12" Type="http://schemas.openxmlformats.org/officeDocument/2006/relationships/hyperlink" Target="https://cs.wikipedia.org/w/index.php?title=Planet%C3%A1rn%C3%AD_meze&amp;veaction=edit&amp;section=3" TargetMode="External"/><Relationship Id="rId17" Type="http://schemas.openxmlformats.org/officeDocument/2006/relationships/hyperlink" Target="https://cs.wikipedia.org/wiki/Dus%C3%ADk" TargetMode="External"/><Relationship Id="rId25" Type="http://schemas.openxmlformats.org/officeDocument/2006/relationships/hyperlink" Target="https://cs.wikipedia.org/w/index.php?title=Planet%C3%A1rn%C3%AD_meze&amp;veaction=edit&amp;section=10" TargetMode="External"/><Relationship Id="rId2" Type="http://schemas.openxmlformats.org/officeDocument/2006/relationships/slide" Target="../slides/slide3.xml"/><Relationship Id="rId16" Type="http://schemas.openxmlformats.org/officeDocument/2006/relationships/hyperlink" Target="https://cs.wikipedia.org/w/index.php?title=Planet%C3%A1rn%C3%AD_meze&amp;action=edit&amp;section=4" TargetMode="External"/><Relationship Id="rId20" Type="http://schemas.openxmlformats.org/officeDocument/2006/relationships/hyperlink" Target="https://cs.wikipedia.org/w/index.php?title=Planet%C3%A1rn%C3%AD_meze&amp;action=edit&amp;section=5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s.wikipedia.org/w/index.php?title=Planet%C3%A1rn%C3%AD_meze&amp;veaction=edit&amp;section=2" TargetMode="External"/><Relationship Id="rId11" Type="http://schemas.openxmlformats.org/officeDocument/2006/relationships/hyperlink" Target="https://cs.wikipedia.org/wiki/IPCC" TargetMode="External"/><Relationship Id="rId24" Type="http://schemas.openxmlformats.org/officeDocument/2006/relationships/hyperlink" Target="https://cs.wikipedia.org/w/index.php?title=Planet%C3%A1rn%C3%AD_meze&amp;action=edit&amp;section=7" TargetMode="External"/><Relationship Id="rId5" Type="http://schemas.openxmlformats.org/officeDocument/2006/relationships/hyperlink" Target="https://cs.wikipedia.org/wiki/Ekologick%C3%A1_katastrofa" TargetMode="External"/><Relationship Id="rId15" Type="http://schemas.openxmlformats.org/officeDocument/2006/relationships/hyperlink" Target="https://cs.wikipedia.org/w/index.php?title=Planet%C3%A1rn%C3%AD_meze&amp;veaction=edit&amp;section=4" TargetMode="External"/><Relationship Id="rId23" Type="http://schemas.openxmlformats.org/officeDocument/2006/relationships/hyperlink" Target="https://cs.wikipedia.org/w/index.php?title=Planet%C3%A1rn%C3%AD_meze&amp;veaction=edit&amp;section=7" TargetMode="External"/><Relationship Id="rId10" Type="http://schemas.openxmlformats.org/officeDocument/2006/relationships/hyperlink" Target="https://cs.wikipedia.org/wiki/Oxid_uhli%C4%8Dit%C3%BD" TargetMode="External"/><Relationship Id="rId19" Type="http://schemas.openxmlformats.org/officeDocument/2006/relationships/hyperlink" Target="https://cs.wikipedia.org/w/index.php?title=Planet%C3%A1rn%C3%AD_meze&amp;veaction=edit&amp;section=5" TargetMode="External"/><Relationship Id="rId4" Type="http://schemas.openxmlformats.org/officeDocument/2006/relationships/hyperlink" Target="https://cs.wikipedia.org/wiki/Ekosyst%C3%A9mov%C3%A9_slu%C5%BEby" TargetMode="External"/><Relationship Id="rId9" Type="http://schemas.openxmlformats.org/officeDocument/2006/relationships/hyperlink" Target="https://cs.wikipedia.org/wiki/Sklen%C3%ADkov%C3%A9_plyny" TargetMode="External"/><Relationship Id="rId14" Type="http://schemas.openxmlformats.org/officeDocument/2006/relationships/hyperlink" Target="https://cs.wikipedia.org/wiki/Biodiverzita" TargetMode="External"/><Relationship Id="rId22" Type="http://schemas.openxmlformats.org/officeDocument/2006/relationships/hyperlink" Target="https://cs.wikipedia.org/wiki/Aragonit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510884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sk-SK" altLang="cs-CZ" kern="0" dirty="0"/>
              <a:t>Nové znečišťující látky</a:t>
            </a:r>
            <a:r>
              <a:rPr lang="en-US" altLang="cs-CZ" kern="0" dirty="0"/>
              <a:t> </a:t>
            </a:r>
            <a:r>
              <a:rPr lang="cs-CZ" altLang="cs-CZ" kern="0" dirty="0"/>
              <a:t>jsou rozšířeny v prostředí a zahrnují přírodní i antropogenní látky </a:t>
            </a:r>
          </a:p>
          <a:p>
            <a:pPr marL="342900" indent="-342900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cs-CZ" altLang="cs-CZ" kern="0" dirty="0"/>
              <a:t>Mají různou chemickou strukturu a působí na velmi nízkých koncentracích – obtížně chemicky stanovitelné</a:t>
            </a:r>
            <a:endParaRPr lang="en-US" altLang="cs-CZ" kern="0" dirty="0"/>
          </a:p>
          <a:p>
            <a:pPr marL="342900" indent="-342900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cs-CZ" altLang="cs-CZ" kern="0" dirty="0"/>
              <a:t>Mnohé mohou mít závažné důsledky pro volně žijící organismy, neboť mohou být toxické nebo narušovat reprodukci a tím i „</a:t>
            </a:r>
            <a:r>
              <a:rPr lang="en-US" altLang="cs-CZ" kern="0" dirty="0" err="1"/>
              <a:t>evolu</a:t>
            </a:r>
            <a:r>
              <a:rPr lang="cs-CZ" altLang="cs-CZ" kern="0" dirty="0"/>
              <a:t>ční kondici“</a:t>
            </a:r>
            <a:endParaRPr lang="en-US" altLang="cs-CZ" kern="0" dirty="0"/>
          </a:p>
          <a:p>
            <a:pPr marL="342900" indent="-342900"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cs-CZ" kern="0" dirty="0"/>
              <a:t>Biologic</a:t>
            </a:r>
            <a:r>
              <a:rPr lang="cs-CZ" altLang="cs-CZ" kern="0" dirty="0"/>
              <a:t>ké testy hrají významnou roli v detekci, charakterizaci potenciálního vlivu znečišťujících látek, a hodnocení jejich odstraňování v čistírenských procesech, což je velmi aktuální problematika</a:t>
            </a:r>
            <a:endParaRPr lang="en-US" altLang="cs-CZ" kern="0" dirty="0"/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25549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Planetární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meze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anglicky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Planetary boundaries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koncepce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kterou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formuloval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Johan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Rockstrom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svými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spolupracovníky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Stockholmského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ústavu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pro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výzkum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odolnosti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Stockholm Resilience Centre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v r. 2009.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Základní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článek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časopise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Nature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titul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„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Bezpečný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prostor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pro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lidské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aktivity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“ (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 Safe Operating Space for Humanity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Tento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„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bezpečný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prostor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“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vymezen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právě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planetárními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mezemi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Lidská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činnost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přitom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začala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Antropocén"/>
              </a:rPr>
              <a:t>antropocénu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prudce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kulminovat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některé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meze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již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překročila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Autoři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této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koncepce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identifikovali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9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mezí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jejichž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rámci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by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měli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antropogenní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aktivity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držet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aby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předešlo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devastacím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ekosystémů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omezování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Ekosystémové služby"/>
              </a:rPr>
              <a:t>ekosystémových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Ekosystémové služby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Ekosystémové služby"/>
              </a:rPr>
              <a:t>služeb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závažným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Ekologická katastrofa"/>
              </a:rPr>
              <a:t>ekologickým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Ekologická katastrof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Ekologická katastrofa"/>
              </a:rPr>
              <a:t>katastrofám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Pro 7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těchto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mezí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byly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stanoveny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indikátory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navrženy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přípustné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hranice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pro 2 z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nich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atmosférický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aerosol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chemická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kontaminace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navržené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nejsou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vzhledem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k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problematičnosti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jejich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vymezení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Autoři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soudí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že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tři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mezí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již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byly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překročeny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změna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klimatu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biogeochemický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tok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dusíku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ztráta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biodiverzity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všech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těchto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případech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lidstvo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již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nepohybuje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bezpečném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operačním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prostoru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sk-SK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Změna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klimatu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[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6" tooltip="Editace sekce: Změna klimatu"/>
              </a:rPr>
              <a:t>editovat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 |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Editace sekce: Změna klimatu"/>
              </a:rPr>
              <a:t>editovat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Editace sekce: Změna klimatu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Editace sekce: Změna klimatu"/>
              </a:rPr>
              <a:t>zdroj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]</a:t>
            </a: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hlavní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příčinu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Globální změna klimatu"/>
              </a:rPr>
              <a:t>globální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Globální změna klimatu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Globální změna klimatu"/>
              </a:rPr>
              <a:t>změny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Globální změna klimatu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Globální změna klimatu"/>
              </a:rPr>
              <a:t>klimatu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byly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označeny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emise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9" tooltip="Skleníkové plyny"/>
              </a:rPr>
              <a:t>skleníkových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9" tooltip="Skleníkové plyny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9" tooltip="Skleníkové plyny"/>
              </a:rPr>
              <a:t>plynů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koncentrace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jednoho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hlavních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skleníkových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plynů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0" tooltip="Oxid uhličitý"/>
              </a:rPr>
              <a:t>oxidu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0" tooltip="Oxid uhličitý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0" tooltip="Oxid uhličitý"/>
              </a:rPr>
              <a:t>uhličitého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se s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velkou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spolehlivostí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měří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od 50. let 20.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století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Dnes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ovzduší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o 40%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více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oxidu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uhličitého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okolo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roku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1900,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asi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389 ppm (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parts per million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Vychází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z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podrobných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měření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pravidelně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uváděných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zprávách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Mezivládního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panelu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pro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změny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klimatu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1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1" tooltip="IPCC"/>
              </a:rPr>
              <a:t>Intergovernmental Panel on Climate Change - IPCC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Nejvyšší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hodnota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byla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naměřena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4.5.2013,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celosvětová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koncentrace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dosáhla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400 ppm. Oxid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uhličitý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brán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jako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ekvivalent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k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němuž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připočtou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všechny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další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skleníkové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plyny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podle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jejich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globálního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ohřívacího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potenciálu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Stanovená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planetární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mez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navrhována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350 ppm.</a:t>
            </a:r>
          </a:p>
          <a:p>
            <a:pPr algn="l"/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Ztráta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biologické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rozmanitosti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[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2" tooltip="Editace sekce: Ztráta biologické rozmanitosti"/>
              </a:rPr>
              <a:t>editovat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 |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3" tooltip="Editace sekce: Ztráta biologické rozmanitosti"/>
              </a:rPr>
              <a:t>editovat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3" tooltip="Editace sekce: Ztráta biologické rozmanitosti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3" tooltip="Editace sekce: Ztráta biologické rozmanitosti"/>
              </a:rPr>
              <a:t>zdroj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]</a:t>
            </a: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Jedná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relativně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pomalu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běžící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proces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nemá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zlomové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body.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Navrhovaným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indikátorem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počet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druhů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které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vyhynou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milion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druhů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navrhovaná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hranice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10,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realita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100,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předindustriální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hodnota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byla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0,1 – 1).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Česká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republika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tom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oblasti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4" tooltip="Biodiverzita"/>
              </a:rPr>
              <a:t>biodiverzity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velmi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špatně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poslední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době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největší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pozornost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věnuje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mořské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biodiverzitě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ukazuje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že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značně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trpí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především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nadměrným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rybolovem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mění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tím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systém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potravního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řetězce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vztahy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rámci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celého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ekosystému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přesně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jasné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k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jaké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změně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dojde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ale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jistě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to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bude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mít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následek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výrazné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ochuzení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celé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biodiverzity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Biogeochemické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toky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fosforu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dusíku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[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5" tooltip="Editace sekce: Biogeochemické toky fosforu a dusíku"/>
              </a:rPr>
              <a:t>editovat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 |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6" tooltip="Editace sekce: Biogeochemické toky fosforu a dusíku"/>
              </a:rPr>
              <a:t>editovat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6" tooltip="Editace sekce: Biogeochemické toky fosforu a dusíku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6" tooltip="Editace sekce: Biogeochemické toky fosforu a dusíku"/>
              </a:rPr>
              <a:t>zdroj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]</a:t>
            </a: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Indikátory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7" tooltip="Dusík"/>
              </a:rPr>
              <a:t>dusíku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znamená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počet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který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by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měl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být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atmosféry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odebírán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miliónech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tun),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navrhovaná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hranice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35 mil. tun za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současnosti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překročeno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 to 121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miliónu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za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 U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8" tooltip="Fosfor"/>
              </a:rPr>
              <a:t>fosforu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třeba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zhodnotit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kolik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ho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dostává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oceánu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Acidifikace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oceánu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[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9" tooltip="Editace sekce: Acidifikace oceánu"/>
              </a:rPr>
              <a:t>editovat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 |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0" tooltip="Editace sekce: Acidifikace oceánu"/>
              </a:rPr>
              <a:t>editovat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0" tooltip="Editace sekce: Acidifikace oceánu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0" tooltip="Editace sekce: Acidifikace oceánu"/>
              </a:rPr>
              <a:t>zdroj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]</a:t>
            </a: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Současné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1" tooltip="PH"/>
              </a:rPr>
              <a:t>pH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je 8,1,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předindustriální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hodnota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byla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8,2.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Navrhuje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se, aby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hranice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stanovila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podle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průměrné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nasycenosti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2" tooltip="Aragonit"/>
              </a:rPr>
              <a:t>aragonitu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hranice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by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měla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být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stanovena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2,75 -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pokud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by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bylo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méně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než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1,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aragonit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by se v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mořské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vodě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rozpouštěl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mořské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korály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jsou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rozpouštěny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už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pokud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to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méně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než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3, v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dnešní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době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2,9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algn="l"/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Zdroje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sladké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[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3" tooltip="Editace sekce: Zdroje sladké vody"/>
              </a:rPr>
              <a:t>editovat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 |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4" tooltip="Editace sekce: Zdroje sladké vody"/>
              </a:rPr>
              <a:t>editovat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4" tooltip="Editace sekce: Zdroje sladké vody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4" tooltip="Editace sekce: Zdroje sladké vody"/>
              </a:rPr>
              <a:t>zdroj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]</a:t>
            </a: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Neměla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by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být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větší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spotřeba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4 000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krychlových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km/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současné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době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(2020) je 3 800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krychlových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km/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předindustriální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hodnota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byla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415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krychlových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km/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Chemická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kontaminace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[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5" tooltip="Editace sekce: Chemická kontaminace"/>
              </a:rPr>
              <a:t>editovat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 |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6" tooltip="Editace sekce: Chemická kontaminace"/>
              </a:rPr>
              <a:t>editovat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6" tooltip="Editace sekce: Chemická kontaminace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6" tooltip="Editace sekce: Chemická kontaminace"/>
              </a:rPr>
              <a:t>zdroj</a:t>
            </a:r>
            <a:r>
              <a:rPr lang="en-US" b="0" i="0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]</a:t>
            </a: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Chemickou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kontaminací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zabývá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např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REACH – (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politika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EU,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která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podchycuje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výrobu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chemikálií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Jsou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problémy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prokazováním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dopadů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zapříčiněných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chemickou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kontaminací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jelikož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toxicita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látek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těžko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dokazuje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sk-SK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sk-SK" altLang="cs-CZ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altLang="cs-CZ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57995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45495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043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>
            <a:extLst>
              <a:ext uri="{FF2B5EF4-FFF2-40B4-BE49-F238E27FC236}">
                <a16:creationId xmlns:a16="http://schemas.microsoft.com/office/drawing/2014/main" id="{DD60C7CE-88A6-4888-9522-83A44AA81D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F8599E1-8C06-413A-AB59-540178DB20ED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18787" name="Rectangle 2">
            <a:extLst>
              <a:ext uri="{FF2B5EF4-FFF2-40B4-BE49-F238E27FC236}">
                <a16:creationId xmlns:a16="http://schemas.microsoft.com/office/drawing/2014/main" id="{DA744C72-06DA-48EC-8F02-6DAE4A2191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>
            <a:extLst>
              <a:ext uri="{FF2B5EF4-FFF2-40B4-BE49-F238E27FC236}">
                <a16:creationId xmlns:a16="http://schemas.microsoft.com/office/drawing/2014/main" id="{7A8FF803-2F58-4ABB-B1AA-CB9B7F7F84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Přístupná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voda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se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zajištěnou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dodávkou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v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současnosti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pochází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z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více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než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osmdesáti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procent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z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povrchových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zdrojů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a z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necelých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dvaceti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procent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z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podzemních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. </a:t>
            </a:r>
            <a:r>
              <a:rPr lang="cs-CZ" b="0" i="0" dirty="0">
                <a:solidFill>
                  <a:srgbClr val="444444"/>
                </a:solidFill>
                <a:effectLst/>
                <a:latin typeface="PT Serif"/>
              </a:rPr>
              <a:t>P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optávka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po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vodě</a:t>
            </a:r>
            <a:r>
              <a:rPr lang="cs-CZ" b="0" i="0" dirty="0">
                <a:solidFill>
                  <a:srgbClr val="444444"/>
                </a:solidFill>
                <a:effectLst/>
                <a:latin typeface="PT Serif"/>
              </a:rPr>
              <a:t> se bude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zvyšovat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do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té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míry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,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že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v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roce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2030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bude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chybět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2700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miliard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krychlových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metrů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,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tedy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asi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40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procent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globálních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potřeb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. </a:t>
            </a:r>
            <a:endParaRPr lang="en-GB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18081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tx2"/>
                </a:solidFill>
              </a:rPr>
              <a:t>spotřebují se tuny léků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sk-SK" dirty="0">
                <a:solidFill>
                  <a:schemeClr val="tx2"/>
                </a:solidFill>
              </a:rPr>
              <a:t>až </a:t>
            </a:r>
            <a:r>
              <a:rPr lang="cs-CZ" dirty="0">
                <a:solidFill>
                  <a:schemeClr val="tx2"/>
                </a:solidFill>
              </a:rPr>
              <a:t>90</a:t>
            </a:r>
            <a:r>
              <a:rPr lang="en-US" dirty="0">
                <a:solidFill>
                  <a:schemeClr val="tx2"/>
                </a:solidFill>
              </a:rPr>
              <a:t>% se </a:t>
            </a:r>
            <a:r>
              <a:rPr lang="en-US" dirty="0" err="1">
                <a:solidFill>
                  <a:schemeClr val="tx2"/>
                </a:solidFill>
              </a:rPr>
              <a:t>vylou</a:t>
            </a:r>
            <a:r>
              <a:rPr lang="sk-SK" dirty="0">
                <a:solidFill>
                  <a:schemeClr val="tx2"/>
                </a:solidFill>
              </a:rPr>
              <a:t>čí močí, stolicí, k</a:t>
            </a:r>
            <a:r>
              <a:rPr lang="cs-CZ" dirty="0">
                <a:solidFill>
                  <a:schemeClr val="tx2"/>
                </a:solidFill>
              </a:rPr>
              <a:t>ůží…</a:t>
            </a:r>
            <a:endParaRPr lang="en-US" dirty="0">
              <a:solidFill>
                <a:schemeClr val="tx2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tx2"/>
                </a:solidFill>
              </a:rPr>
              <a:t>jako původní látka nebo metabolit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tx2"/>
                </a:solidFill>
              </a:rPr>
              <a:t>Čistírny odpadních vod </a:t>
            </a: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84306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trvalé zvyšování jejich spotřeby na obyvatele</a:t>
            </a:r>
          </a:p>
          <a:p>
            <a:r>
              <a:rPr lang="cs-CZ" dirty="0"/>
              <a:t>koncentrace v životním prostředí se budou pravděpodobně zvyšovat úměrně stárnutí a nárůstu populace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61092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/>
              <a:t>Antropogenní i přírodní látky, které přímo nebo nepřímo ovlivňují hormonální systém a mohou působit na velmi nízkých koncentracích</a:t>
            </a:r>
            <a:endParaRPr lang="de-DE" altLang="cs-CZ" dirty="0"/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1788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18BD2-61B7-4F04-996A-D0504B0B7C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03615C-95AD-46AF-9EC3-64778E685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51364-4B17-4670-B795-8D664881A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1B6FB-D1D1-4DD4-99FA-C1AAEC9CF73B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68A3B-3568-4DE0-A295-7C2015F91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317D2-D999-42C2-B705-65A6B7FB0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34320571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E731A-F89C-440D-B493-A88740A63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FDFC87-B498-4E2E-9742-15F66F4BE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F596B-2BD8-4F08-AB05-2DF05FE3E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1B6FB-D1D1-4DD4-99FA-C1AAEC9CF73B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DDDD4-0569-404F-978F-BB3A1B2EC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444A2-ABF9-4106-BD6E-336A34800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1123695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B5D25A-B5A3-4FF3-84C6-DF2B019695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7CEF47-913D-457C-AE18-35BFFF04F7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C005D-5618-458C-B1B6-3383BB972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1B6FB-D1D1-4DD4-99FA-C1AAEC9CF73B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86619-B63C-4224-A283-88B4EBD26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31095-2BE2-47FA-92C6-C08E6E956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10274320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541F724-8262-0E42-867E-67DE0EDB2E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  <p:pic>
        <p:nvPicPr>
          <p:cNvPr id="8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279690" y="6147545"/>
            <a:ext cx="3470885" cy="40976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83821993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1695074"/>
            <a:ext cx="5218413" cy="3896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 baseline="0"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41A256C-CA81-4F41-9332-10CBF3ADD7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tex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dirty="0"/>
              <a:t>Second level</a:t>
            </a:r>
            <a:endParaRPr lang="cs-CZ" dirty="0"/>
          </a:p>
          <a:p>
            <a:pPr lvl="2"/>
            <a:r>
              <a:rPr lang="en-GB" dirty="0"/>
              <a:t>Third level</a:t>
            </a:r>
            <a:endParaRPr lang="cs-CZ" dirty="0"/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AE3D4A-0CE4-AF44-BB96-DF3F2209C1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59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B84FA96-36B0-C440-A1F3-0562111615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380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inverse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here to insert subtitle.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00" y="414000"/>
            <a:ext cx="1535991" cy="105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GB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BAFDB40-EA75-5945-8087-09C2D6EE78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251D845A-5E2C-7A44-A9CE-09D803849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1C5AE2A-F9E6-524D-850D-4EC6FC6820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7B5CB-ED24-477B-8487-CC7287866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70723-433E-4435-BF4B-647D73AEC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B7943-5787-4FB6-8E05-7836F9F05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1B6FB-D1D1-4DD4-99FA-C1AAEC9CF73B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D4FF56-9BF5-42EF-9FD0-66A0AA966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A450C-E8F6-4FBA-9C7E-1F71DC162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583141585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, text –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B37BEF52-5859-CC4E-9507-70E3257C5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to insert image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161" y="6048047"/>
            <a:ext cx="86608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CI slide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2870" y="2019300"/>
            <a:ext cx="4087670" cy="2820493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AF3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AF3F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028" y="2285079"/>
            <a:ext cx="8890088" cy="2304838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35045EAE-90A8-4DBE-8D98-E6666FF9DB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8F566F4A-E6CB-43B2-B9B9-88B9FC7460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35045EAE-90A8-4DBE-8D98-E6666FF9DB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8F566F4A-E6CB-43B2-B9B9-88B9FC7460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D46D0E4-9382-4F42-834D-C9207AF4ED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0" y="2214250"/>
            <a:ext cx="11252316" cy="246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3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18860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here to insert subtitle.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71004" y="318776"/>
            <a:ext cx="5233481" cy="61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4EAFF-3718-4B19-8AE6-271E1C04E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F352AF-EE5C-4675-907D-A31A862AE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D337F-935A-4DD7-A18C-F1F16D793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1B6FB-D1D1-4DD4-99FA-C1AAEC9CF73B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1184F-0F3F-4F22-93B6-F2A29136D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569B4-D635-47FA-AD3A-DEA110644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89670861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D67C8-E61E-4A0D-A92E-43C92F249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24726-051F-444B-87FE-982D5D6FF3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800AB-C03E-4049-A9AF-4AB9D31944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0A4CE-CD17-4A2C-882E-DF20A3F4C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1B6FB-D1D1-4DD4-99FA-C1AAEC9CF73B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C356DE-4FEA-45B8-91C7-5304DE672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5B34A-7335-4DBD-942C-9026D3418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27356635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CDB57-26D7-44B2-8777-0E76C4963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90F76-F4B4-4CAF-8108-A91494CC0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54D1EF-7ADC-45A5-96B0-3993ED49E7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9A5697-4C6E-4425-AEE1-DCE101300F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619ADA-0C1B-4A66-B59D-CE3B042DB8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8E787E-052B-48E7-8D0F-7D3C5BDA0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1B6FB-D1D1-4DD4-99FA-C1AAEC9CF73B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E72DC1-EF70-4B12-848D-759FE7F02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F39687-10C8-4600-89C3-E672C142C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22131291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175B4-18A6-4BF6-AD9B-1D4C88858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FE3F3E-463A-4BA4-95CC-2F4D273FC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1B6FB-D1D1-4DD4-99FA-C1AAEC9CF73B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1A73CE-8EBA-454D-BE93-43E60703B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3182D3-F6E1-4F8A-8086-142E24910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1072058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7BC226-A99E-4699-948E-421E64402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1B6FB-D1D1-4DD4-99FA-C1AAEC9CF73B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7D0135-BB47-4415-A269-F5AF17B5D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F3E8D1-5354-454B-A613-696BE6405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42246135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6C69D-7BC5-4F9B-9AEB-2D12DABA3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335F3-AAAC-406E-A05C-72A1FD3B7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89F21-19F9-47C9-A31A-3A671A22B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305EAF-DA59-4235-8447-AF499E6D5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1B6FB-D1D1-4DD4-99FA-C1AAEC9CF73B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4C61AB-F2F7-482F-888A-3AC8D578C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4E2EBB-441B-46DB-8469-F966D7765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8161139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0452A-DC44-4574-8747-42BEA3AAD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69FFEA-2AC4-40E0-8A32-D080FDA5D1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DFC6BD-A539-4087-96B2-7DCD263E7B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AEE0EF-B151-439A-9EF3-CEED4BAC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1B6FB-D1D1-4DD4-99FA-C1AAEC9CF73B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E40BB3-890E-481E-B6DA-9B0F7D055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CB71F-E03F-49B5-BB1E-2F0631772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0769055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FEC7EB-403D-4419-B8A2-DBC2BE699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094AC8-EF66-4BCA-A55D-2E0224E706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F0CD5-8268-4D3E-8720-6A7B62C1A6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1B6FB-D1D1-4DD4-99FA-C1AAEC9CF73B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0E975-9CBE-4CAE-8D2F-EED7CF0BEE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DBA87-2825-4A2A-9975-1C3B28B08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029E60AC-5ECE-4201-97BC-CE6C4EDFC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/>
          <a:srcRect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7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2" r:id="rId12"/>
    <p:sldLayoutId id="2147483753" r:id="rId13"/>
    <p:sldLayoutId id="2147483754" r:id="rId14"/>
    <p:sldLayoutId id="2147483756" r:id="rId15"/>
    <p:sldLayoutId id="2147483690" r:id="rId16"/>
    <p:sldLayoutId id="2147483685" r:id="rId17"/>
    <p:sldLayoutId id="2147483673" r:id="rId18"/>
    <p:sldLayoutId id="2147483675" r:id="rId19"/>
    <p:sldLayoutId id="2147483677" r:id="rId20"/>
    <p:sldLayoutId id="2147483694" r:id="rId21"/>
    <p:sldLayoutId id="2147483692" r:id="rId22"/>
    <p:sldLayoutId id="2147483693" r:id="rId23"/>
    <p:sldLayoutId id="2147483695" r:id="rId24"/>
    <p:sldLayoutId id="2147483738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here insert text.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3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2.emf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jpg"/><Relationship Id="rId9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emf"/><Relationship Id="rId4" Type="http://schemas.openxmlformats.org/officeDocument/2006/relationships/image" Target="../media/image41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2.emf"/><Relationship Id="rId7" Type="http://schemas.openxmlformats.org/officeDocument/2006/relationships/image" Target="../media/image48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5" Type="http://schemas.openxmlformats.org/officeDocument/2006/relationships/image" Target="../media/image41.wmf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emf"/><Relationship Id="rId5" Type="http://schemas.openxmlformats.org/officeDocument/2006/relationships/image" Target="../media/image6.emf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11" Type="http://schemas.openxmlformats.org/officeDocument/2006/relationships/comments" Target="../comments/comment1.xml"/><Relationship Id="rId5" Type="http://schemas.openxmlformats.org/officeDocument/2006/relationships/image" Target="../media/image66.png"/><Relationship Id="rId10" Type="http://schemas.openxmlformats.org/officeDocument/2006/relationships/image" Target="../media/image2.emf"/><Relationship Id="rId4" Type="http://schemas.openxmlformats.org/officeDocument/2006/relationships/image" Target="../media/image65.jpeg"/><Relationship Id="rId9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chart" Target="../charts/chart3.xml"/><Relationship Id="rId3" Type="http://schemas.openxmlformats.org/officeDocument/2006/relationships/image" Target="../media/image70.jpeg"/><Relationship Id="rId7" Type="http://schemas.openxmlformats.org/officeDocument/2006/relationships/chart" Target="../charts/chart2.xml"/><Relationship Id="rId12" Type="http://schemas.openxmlformats.org/officeDocument/2006/relationships/image" Target="../media/image78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11" Type="http://schemas.openxmlformats.org/officeDocument/2006/relationships/image" Target="../media/image77.jpeg"/><Relationship Id="rId5" Type="http://schemas.openxmlformats.org/officeDocument/2006/relationships/image" Target="../media/image72.jpeg"/><Relationship Id="rId10" Type="http://schemas.openxmlformats.org/officeDocument/2006/relationships/image" Target="../media/image76.png"/><Relationship Id="rId4" Type="http://schemas.openxmlformats.org/officeDocument/2006/relationships/image" Target="../media/image71.jpeg"/><Relationship Id="rId9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chart" Target="../charts/char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image" Target="../media/image95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wmf"/><Relationship Id="rId4" Type="http://schemas.openxmlformats.org/officeDocument/2006/relationships/image" Target="../media/image10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gif"/><Relationship Id="rId4" Type="http://schemas.openxmlformats.org/officeDocument/2006/relationships/image" Target="../media/image1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5.pn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CC8F7F-C726-45FF-9627-515A65932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516" y="3837476"/>
            <a:ext cx="4506368" cy="3016450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6F61E049-3091-AD44-8656-D26A17B47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227928"/>
            <a:ext cx="11552100" cy="1171580"/>
          </a:xfrm>
        </p:spPr>
        <p:txBody>
          <a:bodyPr/>
          <a:lstStyle/>
          <a:p>
            <a:pPr algn="ctr"/>
            <a:r>
              <a:rPr lang="en-US" dirty="0" err="1">
                <a:cs typeface="Arial"/>
              </a:rPr>
              <a:t>Hydrosf</a:t>
            </a:r>
            <a:r>
              <a:rPr lang="sk-SK" dirty="0">
                <a:cs typeface="Arial"/>
              </a:rPr>
              <a:t>éra </a:t>
            </a:r>
            <a:r>
              <a:rPr lang="cs-CZ" dirty="0">
                <a:cs typeface="Arial"/>
              </a:rPr>
              <a:t>– kvalita vod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9894DC26-555C-114E-B24E-1004ECF7E6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RECETOX </a:t>
            </a:r>
            <a:br>
              <a:rPr lang="en-US" dirty="0">
                <a:cs typeface="Arial"/>
              </a:rPr>
            </a:br>
            <a:r>
              <a:rPr lang="en-US" dirty="0" err="1">
                <a:cs typeface="Arial"/>
              </a:rPr>
              <a:t>Přírodovědecká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fakulta</a:t>
            </a:r>
            <a:br>
              <a:rPr lang="en-US" dirty="0">
                <a:cs typeface="Arial"/>
              </a:rPr>
            </a:br>
            <a:r>
              <a:rPr lang="en-US" dirty="0" err="1">
                <a:cs typeface="Arial"/>
              </a:rPr>
              <a:t>Masarykova</a:t>
            </a:r>
            <a:r>
              <a:rPr lang="en-US" dirty="0">
                <a:cs typeface="Arial"/>
              </a:rPr>
              <a:t> </a:t>
            </a:r>
            <a:r>
              <a:rPr lang="cs-CZ" dirty="0" err="1">
                <a:cs typeface="Arial"/>
              </a:rPr>
              <a:t>u</a:t>
            </a:r>
            <a:r>
              <a:rPr lang="en-US" dirty="0" err="1">
                <a:cs typeface="Arial"/>
              </a:rPr>
              <a:t>niverzita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Brno, </a:t>
            </a:r>
            <a:r>
              <a:rPr lang="en-US" dirty="0" err="1">
                <a:cs typeface="Arial"/>
              </a:rPr>
              <a:t>Česká</a:t>
            </a:r>
            <a:r>
              <a:rPr lang="en-US" dirty="0">
                <a:cs typeface="Arial"/>
              </a:rPr>
              <a:t> </a:t>
            </a:r>
            <a:r>
              <a:rPr lang="en-US" dirty="0" err="1">
                <a:cs typeface="Arial"/>
              </a:rPr>
              <a:t>republika</a:t>
            </a:r>
            <a:br>
              <a:rPr lang="en-US" dirty="0">
                <a:cs typeface="Arial"/>
              </a:rPr>
            </a:br>
            <a:endParaRPr lang="cs-CZ" dirty="0">
              <a:cs typeface="Arial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A405319-54C6-47AB-B02A-F4FAFA9718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1548" y="3837476"/>
            <a:ext cx="4280452" cy="30205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9B72E-F7DB-41A5-9ABC-F101D316238E}"/>
              </a:ext>
            </a:extLst>
          </p:cNvPr>
          <p:cNvSpPr txBox="1"/>
          <p:nvPr/>
        </p:nvSpPr>
        <p:spPr>
          <a:xfrm>
            <a:off x="3866322" y="2415310"/>
            <a:ext cx="4824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Doc. Ing. Branislav Vrana, PhD.</a:t>
            </a:r>
          </a:p>
          <a:p>
            <a:pPr algn="ctr"/>
            <a:r>
              <a:rPr lang="en-US" sz="2000" dirty="0"/>
              <a:t>branislav.vrana@recetox.muni.cz</a:t>
            </a:r>
          </a:p>
        </p:txBody>
      </p:sp>
    </p:spTree>
    <p:extLst>
      <p:ext uri="{BB962C8B-B14F-4D97-AF65-F5344CB8AC3E}">
        <p14:creationId xmlns:p14="http://schemas.microsoft.com/office/powerpoint/2010/main" val="2443423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8DDB8DB-0244-4776-9900-975BAD48663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33" y="2612555"/>
            <a:ext cx="4871716" cy="39658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834941-D3A0-4398-9C1F-F83E7E9DADF6}"/>
              </a:ext>
            </a:extLst>
          </p:cNvPr>
          <p:cNvSpPr txBox="1"/>
          <p:nvPr/>
        </p:nvSpPr>
        <p:spPr>
          <a:xfrm>
            <a:off x="5896238" y="2562384"/>
            <a:ext cx="436581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Kde je na Zemi sladká voda?</a:t>
            </a:r>
            <a:endParaRPr lang="en-US" dirty="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A4136E64-997C-463F-8DEA-7389191C2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0091"/>
            <a:ext cx="4365811" cy="5582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3F3C6A-6B49-4EDB-ACC0-8531246C8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513812"/>
            <a:ext cx="10753200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Globální problém: Zdroje sladké vody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C1C512-9ABD-4DDA-86FD-3C5AEA374D1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47500" lnSpcReduction="20000"/>
          </a:bodyPr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298B75-3100-4738-B298-071BF1667419}"/>
              </a:ext>
            </a:extLst>
          </p:cNvPr>
          <p:cNvSpPr/>
          <p:nvPr/>
        </p:nvSpPr>
        <p:spPr>
          <a:xfrm>
            <a:off x="4509246" y="1062176"/>
            <a:ext cx="68759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Dvě</a:t>
            </a:r>
            <a:r>
              <a:rPr lang="en-US" dirty="0"/>
              <a:t> </a:t>
            </a:r>
            <a:r>
              <a:rPr lang="en-US" dirty="0" err="1"/>
              <a:t>třetiny</a:t>
            </a:r>
            <a:r>
              <a:rPr lang="en-US" dirty="0"/>
              <a:t> </a:t>
            </a:r>
            <a:r>
              <a:rPr lang="en-US" dirty="0" err="1"/>
              <a:t>světové</a:t>
            </a:r>
            <a:r>
              <a:rPr lang="en-US" dirty="0"/>
              <a:t> populace (4 </a:t>
            </a:r>
            <a:r>
              <a:rPr lang="en-US" dirty="0" err="1"/>
              <a:t>miliardy</a:t>
            </a:r>
            <a:r>
              <a:rPr lang="en-US" dirty="0"/>
              <a:t> </a:t>
            </a:r>
            <a:r>
              <a:rPr lang="en-US" dirty="0" err="1"/>
              <a:t>lidí</a:t>
            </a:r>
            <a:r>
              <a:rPr lang="en-US" dirty="0"/>
              <a:t>) </a:t>
            </a:r>
            <a:r>
              <a:rPr lang="en-US" dirty="0" err="1"/>
              <a:t>žijí</a:t>
            </a:r>
            <a:r>
              <a:rPr lang="en-US" dirty="0"/>
              <a:t> v </a:t>
            </a:r>
            <a:r>
              <a:rPr lang="en-US" dirty="0" err="1"/>
              <a:t>podmínkách</a:t>
            </a:r>
            <a:r>
              <a:rPr lang="en-US" dirty="0"/>
              <a:t> </a:t>
            </a:r>
            <a:r>
              <a:rPr lang="en-US" dirty="0" err="1"/>
              <a:t>vážného</a:t>
            </a:r>
            <a:r>
              <a:rPr lang="en-US" dirty="0"/>
              <a:t> </a:t>
            </a:r>
            <a:r>
              <a:rPr lang="en-US" dirty="0" err="1"/>
              <a:t>nedostatku</a:t>
            </a:r>
            <a:r>
              <a:rPr lang="en-US" dirty="0"/>
              <a:t> </a:t>
            </a:r>
            <a:r>
              <a:rPr lang="en-US" dirty="0" err="1"/>
              <a:t>vody</a:t>
            </a:r>
            <a:r>
              <a:rPr lang="en-US" dirty="0"/>
              <a:t> </a:t>
            </a:r>
            <a:br>
              <a:rPr lang="cs-CZ" dirty="0"/>
            </a:br>
            <a:r>
              <a:rPr lang="en-US" dirty="0" err="1"/>
              <a:t>alespoň</a:t>
            </a:r>
            <a:r>
              <a:rPr lang="en-US" dirty="0"/>
              <a:t> 1 </a:t>
            </a:r>
            <a:r>
              <a:rPr lang="en-US" dirty="0" err="1"/>
              <a:t>měsíc</a:t>
            </a:r>
            <a:r>
              <a:rPr lang="en-US" dirty="0"/>
              <a:t> v </a:t>
            </a:r>
            <a:r>
              <a:rPr lang="en-US" dirty="0" err="1"/>
              <a:t>roce</a:t>
            </a:r>
            <a:r>
              <a:rPr lang="en-US" dirty="0"/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935F56E-FEE3-4007-9769-E68AD79F641C}"/>
              </a:ext>
            </a:extLst>
          </p:cNvPr>
          <p:cNvGrpSpPr/>
          <p:nvPr/>
        </p:nvGrpSpPr>
        <p:grpSpPr>
          <a:xfrm>
            <a:off x="4276164" y="2424370"/>
            <a:ext cx="8080255" cy="4433630"/>
            <a:chOff x="4175865" y="2496088"/>
            <a:chExt cx="8080255" cy="4433630"/>
          </a:xfrm>
        </p:grpSpPr>
        <p:pic>
          <p:nvPicPr>
            <p:cNvPr id="9" name="Picture 8" descr="A close up of a map&#10;&#10;Description automatically generated">
              <a:extLst>
                <a:ext uri="{FF2B5EF4-FFF2-40B4-BE49-F238E27FC236}">
                  <a16:creationId xmlns:a16="http://schemas.microsoft.com/office/drawing/2014/main" id="{572FE367-3F8E-4853-8FCE-0F6EE8444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5865" y="2496088"/>
              <a:ext cx="8016135" cy="4048148"/>
            </a:xfrm>
            <a:prstGeom prst="rect">
              <a:avLst/>
            </a:prstGeom>
          </p:spPr>
        </p:pic>
        <p:pic>
          <p:nvPicPr>
            <p:cNvPr id="12" name="Picture 11" descr="A person in a dirty area&#10;&#10;Description automatically generated">
              <a:extLst>
                <a:ext uri="{FF2B5EF4-FFF2-40B4-BE49-F238E27FC236}">
                  <a16:creationId xmlns:a16="http://schemas.microsoft.com/office/drawing/2014/main" id="{DBACB89A-2D6B-43CB-A076-705FA5239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2893" y="5043631"/>
              <a:ext cx="2323227" cy="18860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435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8C7EFEAF-56BB-40C9-8EB5-1D81619A0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348" y="853082"/>
            <a:ext cx="8458200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384175" indent="-384175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solidFill>
                  <a:srgbClr val="0000DC"/>
                </a:solidFill>
                <a:latin typeface="Arial" panose="020B0604020202020204" pitchFamily="34" charset="0"/>
              </a:rPr>
              <a:t>Voda je kritickým zdrojem pro udržení života</a:t>
            </a:r>
            <a:endParaRPr kumimoji="0" lang="en-US" altLang="cs-CZ" sz="24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1EF5272B-5956-43DF-AC6C-2D855A197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188913"/>
            <a:ext cx="84248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Odhadovaná spotřeba vody </a:t>
            </a:r>
            <a:endParaRPr kumimoji="0" lang="en-US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pic>
        <p:nvPicPr>
          <p:cNvPr id="19458" name="Picture 2" descr="porovnání spotřeby vody v roce 2010 a 2030">
            <a:extLst>
              <a:ext uri="{FF2B5EF4-FFF2-40B4-BE49-F238E27FC236}">
                <a16:creationId xmlns:a16="http://schemas.microsoft.com/office/drawing/2014/main" id="{14A184A2-65B5-4938-9721-013B9B73B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368" y="1396322"/>
            <a:ext cx="6013132" cy="488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756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23364DF-4361-4A92-8D19-DA9CFB40660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2294966" y="1282754"/>
            <a:ext cx="8897420" cy="451576"/>
          </a:xfrm>
        </p:spPr>
        <p:txBody>
          <a:bodyPr>
            <a:normAutofit lnSpcReduction="10000"/>
          </a:bodyPr>
          <a:lstStyle/>
          <a:p>
            <a:r>
              <a:rPr lang="cs-CZ" dirty="0"/>
              <a:t>Environmentální problémy: Aralské moře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3F3C6A-6B49-4EDB-ACC0-8531246C8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Globální problém: Zdroje sladké vody</a:t>
            </a: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A009E8-992B-4275-B192-D3C05CD7872C}"/>
              </a:ext>
            </a:extLst>
          </p:cNvPr>
          <p:cNvGrpSpPr/>
          <p:nvPr/>
        </p:nvGrpSpPr>
        <p:grpSpPr>
          <a:xfrm>
            <a:off x="3731278" y="1845508"/>
            <a:ext cx="5802638" cy="4929975"/>
            <a:chOff x="3283043" y="1810530"/>
            <a:chExt cx="5802638" cy="4929975"/>
          </a:xfrm>
        </p:grpSpPr>
        <p:pic>
          <p:nvPicPr>
            <p:cNvPr id="7" name="Picture 6" descr="A picture containing sitting, bird, cow, black&#10;&#10;Description automatically generated">
              <a:extLst>
                <a:ext uri="{FF2B5EF4-FFF2-40B4-BE49-F238E27FC236}">
                  <a16:creationId xmlns:a16="http://schemas.microsoft.com/office/drawing/2014/main" id="{2387F6B5-58C8-45E7-8745-87E01AF7A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043" y="1810530"/>
              <a:ext cx="5802638" cy="4929975"/>
            </a:xfrm>
            <a:prstGeom prst="rect">
              <a:avLst/>
            </a:prstGeom>
          </p:spPr>
        </p:pic>
        <p:sp>
          <p:nvSpPr>
            <p:cNvPr id="13" name="Content Placeholder 10">
              <a:extLst>
                <a:ext uri="{FF2B5EF4-FFF2-40B4-BE49-F238E27FC236}">
                  <a16:creationId xmlns:a16="http://schemas.microsoft.com/office/drawing/2014/main" id="{1A8CB5BC-BCEC-4DE1-A9F7-DF7774D4FA96}"/>
                </a:ext>
              </a:extLst>
            </p:cNvPr>
            <p:cNvSpPr txBox="1">
              <a:spLocks/>
            </p:cNvSpPr>
            <p:nvPr/>
          </p:nvSpPr>
          <p:spPr>
            <a:xfrm>
              <a:off x="3283043" y="1962930"/>
              <a:ext cx="2185428" cy="451576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Tx/>
                <a:buNone/>
                <a:defRPr sz="28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Tx/>
                <a:buNone/>
                <a:defRPr sz="1500" b="0">
                  <a:solidFill>
                    <a:schemeClr val="tx1"/>
                  </a:solidFill>
                  <a:latin typeface="+mn-lt"/>
                </a:defRPr>
              </a:lvl2pPr>
              <a:lvl3pPr marL="9144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Tx/>
                <a:buNone/>
                <a:defRPr sz="1500" b="0">
                  <a:solidFill>
                    <a:schemeClr val="tx1"/>
                  </a:solidFill>
                  <a:latin typeface="+mn-lt"/>
                </a:defRPr>
              </a:lvl3pPr>
              <a:lvl4pPr marL="13716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2"/>
                </a:buClr>
                <a:buSzPct val="90000"/>
                <a:buFontTx/>
                <a:buNone/>
                <a:defRPr sz="1500" b="0">
                  <a:solidFill>
                    <a:schemeClr val="tx1"/>
                  </a:solidFill>
                  <a:latin typeface="+mn-lt"/>
                </a:defRPr>
              </a:lvl4pPr>
              <a:lvl5pPr marL="18288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Tx/>
                <a:buNone/>
                <a:defRPr sz="1500" b="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</a:defRPr>
              </a:lvl6pPr>
              <a:lvl7pPr marL="27432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baseline="0">
                  <a:solidFill>
                    <a:schemeClr val="tx1"/>
                  </a:solidFill>
                  <a:latin typeface="+mn-lt"/>
                </a:defRPr>
              </a:lvl7pPr>
              <a:lvl8pPr marL="32004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>
                  <a:solidFill>
                    <a:schemeClr val="tx1"/>
                  </a:solidFill>
                  <a:latin typeface="+mn-lt"/>
                </a:defRPr>
              </a:lvl8pPr>
              <a:lvl9pPr marL="36576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cs-CZ" kern="0" dirty="0">
                  <a:solidFill>
                    <a:schemeClr val="bg1"/>
                  </a:solidFill>
                </a:rPr>
                <a:t>1989</a:t>
              </a:r>
              <a:endParaRPr lang="en-US" kern="0" dirty="0">
                <a:solidFill>
                  <a:schemeClr val="bg1"/>
                </a:solidFill>
              </a:endParaRPr>
            </a:p>
          </p:txBody>
        </p:sp>
        <p:sp>
          <p:nvSpPr>
            <p:cNvPr id="14" name="Content Placeholder 10">
              <a:extLst>
                <a:ext uri="{FF2B5EF4-FFF2-40B4-BE49-F238E27FC236}">
                  <a16:creationId xmlns:a16="http://schemas.microsoft.com/office/drawing/2014/main" id="{AD52E957-B742-45AC-89AE-C6F5E483D43B}"/>
                </a:ext>
              </a:extLst>
            </p:cNvPr>
            <p:cNvSpPr txBox="1">
              <a:spLocks/>
            </p:cNvSpPr>
            <p:nvPr/>
          </p:nvSpPr>
          <p:spPr>
            <a:xfrm>
              <a:off x="6277254" y="1962930"/>
              <a:ext cx="2185428" cy="451576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Tx/>
                <a:buNone/>
                <a:defRPr sz="28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Tx/>
                <a:buNone/>
                <a:defRPr sz="1500" b="0">
                  <a:solidFill>
                    <a:schemeClr val="tx1"/>
                  </a:solidFill>
                  <a:latin typeface="+mn-lt"/>
                </a:defRPr>
              </a:lvl2pPr>
              <a:lvl3pPr marL="9144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Tx/>
                <a:buNone/>
                <a:defRPr sz="1500" b="0">
                  <a:solidFill>
                    <a:schemeClr val="tx1"/>
                  </a:solidFill>
                  <a:latin typeface="+mn-lt"/>
                </a:defRPr>
              </a:lvl3pPr>
              <a:lvl4pPr marL="13716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2"/>
                </a:buClr>
                <a:buSzPct val="90000"/>
                <a:buFontTx/>
                <a:buNone/>
                <a:defRPr sz="1500" b="0">
                  <a:solidFill>
                    <a:schemeClr val="tx1"/>
                  </a:solidFill>
                  <a:latin typeface="+mn-lt"/>
                </a:defRPr>
              </a:lvl4pPr>
              <a:lvl5pPr marL="18288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Tx/>
                <a:buNone/>
                <a:defRPr sz="1500" b="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Blip>
                  <a:blip r:embed="rId3"/>
                </a:buBlip>
                <a:defRPr>
                  <a:solidFill>
                    <a:schemeClr val="tx1"/>
                  </a:solidFill>
                  <a:latin typeface="+mn-lt"/>
                </a:defRPr>
              </a:lvl6pPr>
              <a:lvl7pPr marL="27432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 baseline="0">
                  <a:solidFill>
                    <a:schemeClr val="tx1"/>
                  </a:solidFill>
                  <a:latin typeface="+mn-lt"/>
                </a:defRPr>
              </a:lvl7pPr>
              <a:lvl8pPr marL="32004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>
                  <a:solidFill>
                    <a:schemeClr val="tx1"/>
                  </a:solidFill>
                  <a:latin typeface="+mn-lt"/>
                </a:defRPr>
              </a:lvl8pPr>
              <a:lvl9pPr marL="3657600" indent="0" algn="l" rtl="0" eaLnBrk="1" fontAlgn="base" hangingPunct="1">
                <a:lnSpc>
                  <a:spcPts val="1800"/>
                </a:lnSpc>
                <a:spcBef>
                  <a:spcPts val="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None/>
                <a:defRPr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cs-CZ" kern="0" dirty="0">
                  <a:solidFill>
                    <a:schemeClr val="bg1"/>
                  </a:solidFill>
                </a:rPr>
                <a:t>2014</a:t>
              </a:r>
              <a:endParaRPr lang="en-US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79ABF2F-0D6C-4795-BD67-1086B9B521C0}"/>
              </a:ext>
            </a:extLst>
          </p:cNvPr>
          <p:cNvSpPr txBox="1"/>
          <p:nvPr/>
        </p:nvSpPr>
        <p:spPr>
          <a:xfrm>
            <a:off x="368533" y="2709461"/>
            <a:ext cx="30559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 </a:t>
            </a:r>
            <a:r>
              <a:rPr lang="en-US" dirty="0" err="1"/>
              <a:t>nadměrné</a:t>
            </a:r>
            <a:r>
              <a:rPr lang="en-US" dirty="0"/>
              <a:t> </a:t>
            </a:r>
            <a:r>
              <a:rPr lang="cs-CZ" dirty="0"/>
              <a:t>exploataci</a:t>
            </a:r>
            <a:r>
              <a:rPr lang="en-US" dirty="0"/>
              <a:t> </a:t>
            </a:r>
            <a:r>
              <a:rPr lang="en-US" dirty="0" err="1"/>
              <a:t>dochází</a:t>
            </a:r>
            <a:r>
              <a:rPr lang="en-US" dirty="0"/>
              <a:t>, </a:t>
            </a:r>
            <a:r>
              <a:rPr lang="en-US" dirty="0" err="1"/>
              <a:t>pokud</a:t>
            </a:r>
            <a:r>
              <a:rPr lang="en-US" dirty="0"/>
              <a:t> je </a:t>
            </a:r>
            <a:r>
              <a:rPr lang="en-US" dirty="0" err="1"/>
              <a:t>vodní</a:t>
            </a:r>
            <a:r>
              <a:rPr lang="en-US" dirty="0"/>
              <a:t> </a:t>
            </a:r>
            <a:r>
              <a:rPr lang="en-US" dirty="0" err="1"/>
              <a:t>zdroj</a:t>
            </a:r>
            <a:r>
              <a:rPr lang="en-US" dirty="0"/>
              <a:t> </a:t>
            </a:r>
            <a:r>
              <a:rPr lang="en-US" dirty="0" err="1"/>
              <a:t>těžen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extrahován</a:t>
            </a:r>
            <a:r>
              <a:rPr lang="en-US" dirty="0"/>
              <a:t> </a:t>
            </a:r>
            <a:r>
              <a:rPr lang="en-US" dirty="0" err="1"/>
              <a:t>rychlostí</a:t>
            </a:r>
            <a:r>
              <a:rPr lang="en-US" dirty="0"/>
              <a:t>, </a:t>
            </a:r>
            <a:r>
              <a:rPr lang="en-US" dirty="0" err="1"/>
              <a:t>která</a:t>
            </a:r>
            <a:r>
              <a:rPr lang="en-US" dirty="0"/>
              <a:t> </a:t>
            </a:r>
            <a:r>
              <a:rPr lang="en-US" dirty="0" err="1"/>
              <a:t>překračuje</a:t>
            </a:r>
            <a:r>
              <a:rPr lang="en-US" dirty="0"/>
              <a:t> </a:t>
            </a:r>
            <a:r>
              <a:rPr lang="en-US" dirty="0" err="1"/>
              <a:t>rychlost</a:t>
            </a:r>
            <a:r>
              <a:rPr lang="en-US" dirty="0"/>
              <a:t> </a:t>
            </a:r>
            <a:r>
              <a:rPr lang="cs-CZ" dirty="0"/>
              <a:t>doplňování</a:t>
            </a:r>
            <a:r>
              <a:rPr lang="en-US" dirty="0"/>
              <a:t>.</a:t>
            </a:r>
          </a:p>
        </p:txBody>
      </p:sp>
      <p:pic>
        <p:nvPicPr>
          <p:cNvPr id="1026" name="Picture 2" descr="Central Asia: Aral Sea Disappearance Cause For Concern">
            <a:extLst>
              <a:ext uri="{FF2B5EF4-FFF2-40B4-BE49-F238E27FC236}">
                <a16:creationId xmlns:a16="http://schemas.microsoft.com/office/drawing/2014/main" id="{50E64C29-A698-45A3-B79E-77D8DDD36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659" y="4543299"/>
            <a:ext cx="3469341" cy="231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472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Foliennummernplatzhalter 1"/>
          <p:cNvSpPr txBox="1">
            <a:spLocks/>
          </p:cNvSpPr>
          <p:nvPr/>
        </p:nvSpPr>
        <p:spPr bwMode="auto">
          <a:xfrm>
            <a:off x="1905000" y="6597650"/>
            <a:ext cx="1905000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de-DE" sz="800">
                <a:solidFill>
                  <a:schemeClr val="bg1"/>
                </a:solidFill>
              </a:rPr>
              <a:t>Page </a:t>
            </a:r>
            <a:fld id="{480A869D-349A-443D-818D-A85A6EEC81DF}" type="slidenum">
              <a:rPr lang="en-GB" altLang="de-DE" sz="800">
                <a:solidFill>
                  <a:schemeClr val="bg1"/>
                </a:solidFill>
              </a:rPr>
              <a:pPr eaLnBrk="1" hangingPunct="1">
                <a:spcBef>
                  <a:spcPct val="20000"/>
                </a:spcBef>
              </a:pPr>
              <a:t>13</a:t>
            </a:fld>
            <a:endParaRPr lang="en-GB" altLang="de-DE" sz="800">
              <a:solidFill>
                <a:schemeClr val="bg1"/>
              </a:solidFill>
            </a:endParaRP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2518610" y="116302"/>
            <a:ext cx="784663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sk-SK" altLang="de-DE" sz="4400" dirty="0">
                <a:latin typeface="+mj-lt"/>
                <a:ea typeface="+mj-ea"/>
                <a:cs typeface="+mj-cs"/>
              </a:rPr>
              <a:t>Znečištění vod chemickými látkami</a:t>
            </a:r>
            <a:endParaRPr lang="en-US" altLang="de-DE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40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01162" y="6311714"/>
            <a:ext cx="3470885" cy="409762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3" name="Group 2"/>
          <p:cNvGrpSpPr/>
          <p:nvPr/>
        </p:nvGrpSpPr>
        <p:grpSpPr>
          <a:xfrm>
            <a:off x="301162" y="655010"/>
            <a:ext cx="9271813" cy="5456550"/>
            <a:chOff x="243274" y="544680"/>
            <a:chExt cx="9271813" cy="5789351"/>
          </a:xfrm>
        </p:grpSpPr>
        <p:pic>
          <p:nvPicPr>
            <p:cNvPr id="9218" name="Picture 2" descr="http://www.filterwater.com/images/upload/waterpollutionsources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274" y="567000"/>
              <a:ext cx="7844651" cy="5767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43274" y="544680"/>
              <a:ext cx="2977375" cy="7377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cs-CZ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537712" y="566999"/>
              <a:ext cx="2977375" cy="7377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cs-CZ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7887628" y="1613814"/>
            <a:ext cx="412223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Open Sans"/>
              </a:rPr>
              <a:t>sídla - tuhý a kapalný odpad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Open Sans"/>
              </a:rPr>
              <a:t>průmyslová výroba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Open Sans"/>
              </a:rPr>
              <a:t>zemědělská výroba (hnojiva, pesticidy, odpadní vody)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Open Sans"/>
              </a:rPr>
              <a:t>doprava (exhaláty, ropné produkty)</a:t>
            </a:r>
            <a:endParaRPr lang="cs-C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BF581-63FF-4D15-A73D-4CC34013F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96F49-3F3A-4D10-A319-56D1797A5F48}" type="slidenum">
              <a:rPr lang="cs-CZ" altLang="cs-CZ" smtClean="0"/>
              <a:pPr>
                <a:defRPr/>
              </a:pPr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9697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279690" y="6147545"/>
            <a:ext cx="3470885" cy="40976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Box 13"/>
          <p:cNvSpPr txBox="1"/>
          <p:nvPr/>
        </p:nvSpPr>
        <p:spPr>
          <a:xfrm>
            <a:off x="6074075" y="200754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18" name="TextBox 17"/>
          <p:cNvSpPr txBox="1"/>
          <p:nvPr/>
        </p:nvSpPr>
        <p:spPr>
          <a:xfrm>
            <a:off x="412596" y="123409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grpSp>
        <p:nvGrpSpPr>
          <p:cNvPr id="21" name="Group 20"/>
          <p:cNvGrpSpPr/>
          <p:nvPr/>
        </p:nvGrpSpPr>
        <p:grpSpPr>
          <a:xfrm>
            <a:off x="412596" y="150254"/>
            <a:ext cx="5537022" cy="4154340"/>
            <a:chOff x="412596" y="1793862"/>
            <a:chExt cx="5537022" cy="415434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596" y="1795435"/>
              <a:ext cx="5537022" cy="4152767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412596" y="1793862"/>
              <a:ext cx="5537022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sk-SK" dirty="0">
                  <a:solidFill>
                    <a:schemeClr val="bg1"/>
                  </a:solidFill>
                </a:rPr>
                <a:t>1986: Únik chemikálií do Rýna 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021580" y="678683"/>
            <a:ext cx="6877439" cy="3823883"/>
            <a:chOff x="6529774" y="1234098"/>
            <a:chExt cx="6134476" cy="3277396"/>
          </a:xfrm>
        </p:grpSpPr>
        <p:grpSp>
          <p:nvGrpSpPr>
            <p:cNvPr id="23" name="Group 22"/>
            <p:cNvGrpSpPr/>
            <p:nvPr/>
          </p:nvGrpSpPr>
          <p:grpSpPr>
            <a:xfrm>
              <a:off x="6530833" y="1234098"/>
              <a:ext cx="6133417" cy="3277396"/>
              <a:chOff x="6530833" y="1234098"/>
              <a:chExt cx="6133417" cy="327739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0833" y="1234098"/>
                <a:ext cx="4729500" cy="3277396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6568250" y="4218705"/>
                <a:ext cx="6096000" cy="24622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cs-CZ" sz="1000" dirty="0">
                    <a:solidFill>
                      <a:schemeClr val="bg1"/>
                    </a:solidFill>
                  </a:rPr>
                  <a:t>Photo: Délmagyarország/Karnok Csaba </a:t>
                </a: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6529774" y="1257382"/>
              <a:ext cx="4729500" cy="39568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sk-SK" dirty="0">
                  <a:solidFill>
                    <a:schemeClr val="bg1"/>
                  </a:solidFill>
                </a:rPr>
                <a:t>2000: Únik kyanidu do Tisy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383028" y="1233405"/>
            <a:ext cx="5850445" cy="3663394"/>
            <a:chOff x="4602756" y="2366506"/>
            <a:chExt cx="5850445" cy="366339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078" y="2747432"/>
              <a:ext cx="5834123" cy="328246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4602756" y="2366506"/>
              <a:ext cx="5834122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k-SK" dirty="0">
                  <a:solidFill>
                    <a:schemeClr val="bg1"/>
                  </a:solidFill>
                </a:rPr>
                <a:t>2002: Povodeň na Labi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08" y="2485467"/>
            <a:ext cx="5282155" cy="3523197"/>
          </a:xfrm>
        </p:spPr>
      </p:pic>
      <p:sp>
        <p:nvSpPr>
          <p:cNvPr id="8" name="Rectangle 7"/>
          <p:cNvSpPr/>
          <p:nvPr/>
        </p:nvSpPr>
        <p:spPr>
          <a:xfrm>
            <a:off x="1309676" y="2062439"/>
            <a:ext cx="5280501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2010: Protržení hráze odkaliště, Ajka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5460300" y="2618035"/>
            <a:ext cx="5635163" cy="4137211"/>
            <a:chOff x="4652389" y="2457766"/>
            <a:chExt cx="6400800" cy="4286037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2389" y="2476603"/>
              <a:ext cx="6400800" cy="426720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4652389" y="2457766"/>
              <a:ext cx="6400800" cy="47827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k-SK" dirty="0">
                  <a:solidFill>
                    <a:schemeClr val="bg1"/>
                  </a:solidFill>
                </a:rPr>
                <a:t>2012: Únik ropních látek do Dunaje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  <p:sp>
        <p:nvSpPr>
          <p:cNvPr id="31" name="Slide Number Placeholder 2">
            <a:extLst>
              <a:ext uri="{FF2B5EF4-FFF2-40B4-BE49-F238E27FC236}">
                <a16:creationId xmlns:a16="http://schemas.microsoft.com/office/drawing/2014/main" id="{B738FAF1-34E4-4A68-90DB-B6B5DE331D5E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3E996F49-3F3A-4D10-A319-56D1797A5F48}" type="slidenum">
              <a:rPr lang="cs-CZ" altLang="cs-CZ" sz="1200" smtClean="0"/>
              <a:pPr algn="r">
                <a:defRPr/>
              </a:pPr>
              <a:t>14</a:t>
            </a:fld>
            <a:endParaRPr lang="cs-CZ" altLang="cs-CZ" sz="1200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96054F0-4E17-4672-99A6-FE409FA36B84}"/>
              </a:ext>
            </a:extLst>
          </p:cNvPr>
          <p:cNvGrpSpPr/>
          <p:nvPr/>
        </p:nvGrpSpPr>
        <p:grpSpPr>
          <a:xfrm>
            <a:off x="6680685" y="1841368"/>
            <a:ext cx="5635163" cy="4167296"/>
            <a:chOff x="6919230" y="2007544"/>
            <a:chExt cx="5635163" cy="4167296"/>
          </a:xfrm>
        </p:grpSpPr>
        <p:pic>
          <p:nvPicPr>
            <p:cNvPr id="33" name="Picture 32" descr="A large pile of fish&#10;&#10;Description automatically generated with medium confidence">
              <a:extLst>
                <a:ext uri="{FF2B5EF4-FFF2-40B4-BE49-F238E27FC236}">
                  <a16:creationId xmlns:a16="http://schemas.microsoft.com/office/drawing/2014/main" id="{D7572585-1E1B-4DC3-A6A8-111311292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9230" y="2007544"/>
              <a:ext cx="5556395" cy="416729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E0BE33C-E41B-4287-BD0C-04C9564EDC61}"/>
                </a:ext>
              </a:extLst>
            </p:cNvPr>
            <p:cNvSpPr txBox="1"/>
            <p:nvPr/>
          </p:nvSpPr>
          <p:spPr>
            <a:xfrm>
              <a:off x="6919230" y="2007544"/>
              <a:ext cx="5635163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k-SK" dirty="0">
                  <a:solidFill>
                    <a:schemeClr val="bg1"/>
                  </a:solidFill>
                </a:rPr>
                <a:t>2019: Únik kyanidu do Bečvy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530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Foliennummernplatzhalter 1"/>
          <p:cNvSpPr txBox="1">
            <a:spLocks/>
          </p:cNvSpPr>
          <p:nvPr/>
        </p:nvSpPr>
        <p:spPr bwMode="auto">
          <a:xfrm>
            <a:off x="1905000" y="6597650"/>
            <a:ext cx="1905000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de-DE" sz="800">
                <a:solidFill>
                  <a:schemeClr val="bg1"/>
                </a:solidFill>
              </a:rPr>
              <a:t>Page </a:t>
            </a:r>
            <a:fld id="{480A869D-349A-443D-818D-A85A6EEC81DF}" type="slidenum">
              <a:rPr lang="en-GB" altLang="de-DE" sz="800">
                <a:solidFill>
                  <a:schemeClr val="bg1"/>
                </a:solidFill>
              </a:rPr>
              <a:pPr eaLnBrk="1" hangingPunct="1">
                <a:spcBef>
                  <a:spcPct val="20000"/>
                </a:spcBef>
              </a:pPr>
              <a:t>15</a:t>
            </a:fld>
            <a:endParaRPr lang="en-GB" altLang="de-DE" sz="800">
              <a:solidFill>
                <a:schemeClr val="bg1"/>
              </a:solidFill>
            </a:endParaRP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506231" y="254558"/>
            <a:ext cx="1029140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sk-SK" altLang="de-DE" sz="4400" dirty="0">
                <a:latin typeface="+mj-lt"/>
                <a:ea typeface="+mj-ea"/>
                <a:cs typeface="+mj-cs"/>
              </a:rPr>
              <a:t>Regionální znečištění vod chemickými látkami</a:t>
            </a:r>
            <a:endParaRPr lang="en-US" altLang="de-DE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40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01162" y="6311714"/>
            <a:ext cx="3470885" cy="40976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21" y="1400174"/>
            <a:ext cx="10379929" cy="44876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316" y="1529109"/>
            <a:ext cx="371531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BSK5-</a:t>
            </a:r>
            <a:r>
              <a:rPr lang="sk-SK" dirty="0"/>
              <a:t>řeky-Evropský trend</a:t>
            </a:r>
            <a:endParaRPr lang="cs-CZ" dirty="0"/>
          </a:p>
        </p:txBody>
      </p:sp>
      <p:sp>
        <p:nvSpPr>
          <p:cNvPr id="13" name="TextBox 12"/>
          <p:cNvSpPr txBox="1"/>
          <p:nvPr/>
        </p:nvSpPr>
        <p:spPr>
          <a:xfrm>
            <a:off x="5282928" y="1529108"/>
            <a:ext cx="416607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Amoniak-</a:t>
            </a:r>
            <a:r>
              <a:rPr lang="sk-SK" dirty="0"/>
              <a:t>řeky-Evropský trend</a:t>
            </a:r>
            <a:endParaRPr lang="cs-CZ" dirty="0"/>
          </a:p>
        </p:txBody>
      </p:sp>
      <p:pic>
        <p:nvPicPr>
          <p:cNvPr id="11266" name="Picture 2" descr="VÃ½sledok vyhÄ¾adÃ¡vania obrÃ¡zkov pre dopyt COV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966" y="2703256"/>
            <a:ext cx="2508672" cy="188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F7AD0B-AA32-4BD4-81FB-BFAAC72E5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3E996F49-3F3A-4D10-A319-56D1797A5F48}" type="slidenum">
              <a:rPr lang="cs-CZ" altLang="cs-CZ" smtClean="0"/>
              <a:pPr algn="r">
                <a:defRPr/>
              </a:pPr>
              <a:t>15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45174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hteck 3"/>
          <p:cNvSpPr>
            <a:spLocks noChangeArrowheads="1"/>
          </p:cNvSpPr>
          <p:nvPr/>
        </p:nvSpPr>
        <p:spPr bwMode="auto">
          <a:xfrm>
            <a:off x="2036605" y="769298"/>
            <a:ext cx="8105775" cy="5391150"/>
          </a:xfrm>
          <a:prstGeom prst="rect">
            <a:avLst/>
          </a:prstGeom>
          <a:solidFill>
            <a:schemeClr val="accent1"/>
          </a:solidFill>
          <a:ln w="63500" algn="ctr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de-DE" altLang="de-DE" sz="1800" dirty="0">
              <a:solidFill>
                <a:schemeClr val="bg2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086475" y="796925"/>
            <a:ext cx="3938906" cy="5213350"/>
            <a:chOff x="6086475" y="796925"/>
            <a:chExt cx="3938906" cy="5213350"/>
          </a:xfrm>
        </p:grpSpPr>
        <p:sp>
          <p:nvSpPr>
            <p:cNvPr id="6147" name="Ellipse 8"/>
            <p:cNvSpPr>
              <a:spLocks noChangeArrowheads="1"/>
            </p:cNvSpPr>
            <p:nvPr/>
          </p:nvSpPr>
          <p:spPr bwMode="auto">
            <a:xfrm>
              <a:off x="6086475" y="981075"/>
              <a:ext cx="3938588" cy="5029200"/>
            </a:xfrm>
            <a:prstGeom prst="ellipse">
              <a:avLst/>
            </a:prstGeom>
            <a:solidFill>
              <a:srgbClr val="E0FE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0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endParaRPr lang="de-DE" altLang="de-DE" sz="1800">
                <a:solidFill>
                  <a:schemeClr val="bg2"/>
                </a:solidFill>
              </a:endParaRPr>
            </a:p>
          </p:txBody>
        </p:sp>
        <p:sp>
          <p:nvSpPr>
            <p:cNvPr id="6148" name="Textfeld 13"/>
            <p:cNvSpPr txBox="1">
              <a:spLocks noChangeArrowheads="1"/>
            </p:cNvSpPr>
            <p:nvPr/>
          </p:nvSpPr>
          <p:spPr bwMode="auto">
            <a:xfrm>
              <a:off x="8712201" y="796925"/>
              <a:ext cx="13131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de-DE" altLang="de-DE" sz="1800" dirty="0">
                  <a:solidFill>
                    <a:srgbClr val="E0FEB0"/>
                  </a:solidFill>
                </a:rPr>
                <a:t>E</a:t>
              </a:r>
              <a:r>
                <a:rPr lang="sk-SK" altLang="de-DE" sz="1800" dirty="0">
                  <a:solidFill>
                    <a:srgbClr val="E0FEB0"/>
                  </a:solidFill>
                </a:rPr>
                <a:t>kosystém</a:t>
              </a:r>
              <a:endParaRPr lang="de-DE" altLang="de-DE" sz="1800" dirty="0">
                <a:solidFill>
                  <a:srgbClr val="E0FEB0"/>
                </a:solidFill>
              </a:endParaRPr>
            </a:p>
          </p:txBody>
        </p:sp>
        <p:sp>
          <p:nvSpPr>
            <p:cNvPr id="6149" name="Ellipse 14"/>
            <p:cNvSpPr>
              <a:spLocks noChangeArrowheads="1"/>
            </p:cNvSpPr>
            <p:nvPr/>
          </p:nvSpPr>
          <p:spPr bwMode="auto">
            <a:xfrm>
              <a:off x="7216776" y="1165225"/>
              <a:ext cx="1495425" cy="14478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0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endParaRPr lang="de-DE" altLang="de-DE" sz="1800">
                <a:solidFill>
                  <a:schemeClr val="bg2"/>
                </a:solidFill>
              </a:endParaRPr>
            </a:p>
          </p:txBody>
        </p:sp>
        <p:sp>
          <p:nvSpPr>
            <p:cNvPr id="6150" name="Ellipse 15"/>
            <p:cNvSpPr>
              <a:spLocks noChangeArrowheads="1"/>
            </p:cNvSpPr>
            <p:nvPr/>
          </p:nvSpPr>
          <p:spPr bwMode="auto">
            <a:xfrm>
              <a:off x="8132764" y="2511425"/>
              <a:ext cx="1495425" cy="14478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0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endParaRPr lang="de-DE" altLang="de-DE" sz="1800">
                <a:solidFill>
                  <a:schemeClr val="bg2"/>
                </a:solidFill>
              </a:endParaRPr>
            </a:p>
          </p:txBody>
        </p:sp>
        <p:sp>
          <p:nvSpPr>
            <p:cNvPr id="6151" name="Ellipse 16"/>
            <p:cNvSpPr>
              <a:spLocks noChangeArrowheads="1"/>
            </p:cNvSpPr>
            <p:nvPr/>
          </p:nvSpPr>
          <p:spPr bwMode="auto">
            <a:xfrm>
              <a:off x="7664451" y="4073525"/>
              <a:ext cx="1495425" cy="14478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0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endParaRPr lang="de-DE" altLang="de-DE" sz="1800">
                <a:solidFill>
                  <a:schemeClr val="bg2"/>
                </a:solidFill>
              </a:endParaRPr>
            </a:p>
          </p:txBody>
        </p:sp>
        <p:pic>
          <p:nvPicPr>
            <p:cNvPr id="6152" name="Picture 2" descr="http://www.flussnetzwerke.nrw.de/uebungen/images/gammarus_roeselii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5951" y="2622551"/>
              <a:ext cx="1287463" cy="796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3" name="Textfeld 17"/>
            <p:cNvSpPr txBox="1">
              <a:spLocks noChangeArrowheads="1"/>
            </p:cNvSpPr>
            <p:nvPr/>
          </p:nvSpPr>
          <p:spPr bwMode="auto">
            <a:xfrm>
              <a:off x="8414386" y="3464873"/>
              <a:ext cx="97013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sk-SK" altLang="de-DE" sz="1400" dirty="0">
                  <a:solidFill>
                    <a:srgbClr val="002060"/>
                  </a:solidFill>
                </a:rPr>
                <a:t>bezobratlí</a:t>
              </a:r>
              <a:endParaRPr lang="de-DE" altLang="de-DE" sz="1400" dirty="0">
                <a:solidFill>
                  <a:srgbClr val="002060"/>
                </a:solidFill>
              </a:endParaRPr>
            </a:p>
          </p:txBody>
        </p:sp>
        <p:pic>
          <p:nvPicPr>
            <p:cNvPr id="6154" name="Picture 4" descr="http://static.freepik.com/fotos-kostenlos/forelle-nahaufnahme_21022792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7976" y="4348163"/>
              <a:ext cx="96837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5" name="Textfeld 18"/>
            <p:cNvSpPr txBox="1">
              <a:spLocks noChangeArrowheads="1"/>
            </p:cNvSpPr>
            <p:nvPr/>
          </p:nvSpPr>
          <p:spPr bwMode="auto">
            <a:xfrm>
              <a:off x="8143876" y="5057775"/>
              <a:ext cx="62068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sk-SK" altLang="de-DE" sz="1800" dirty="0">
                  <a:solidFill>
                    <a:srgbClr val="002060"/>
                  </a:solidFill>
                </a:rPr>
                <a:t>ryby</a:t>
              </a:r>
              <a:endParaRPr lang="de-DE" altLang="de-DE" sz="1800" dirty="0">
                <a:solidFill>
                  <a:srgbClr val="002060"/>
                </a:solidFill>
              </a:endParaRPr>
            </a:p>
          </p:txBody>
        </p:sp>
        <p:pic>
          <p:nvPicPr>
            <p:cNvPr id="6156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10" t="22766" r="18185" b="30589"/>
            <a:stretch>
              <a:fillRect/>
            </a:stretch>
          </p:blipFill>
          <p:spPr bwMode="auto">
            <a:xfrm>
              <a:off x="7392988" y="1400176"/>
              <a:ext cx="1143000" cy="779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57" name="Textfeld 19"/>
            <p:cNvSpPr txBox="1">
              <a:spLocks noChangeArrowheads="1"/>
            </p:cNvSpPr>
            <p:nvPr/>
          </p:nvSpPr>
          <p:spPr bwMode="auto">
            <a:xfrm>
              <a:off x="7615238" y="2181225"/>
              <a:ext cx="62068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sk-SK" altLang="de-DE" sz="1800" dirty="0">
                  <a:solidFill>
                    <a:srgbClr val="002060"/>
                  </a:solidFill>
                </a:rPr>
                <a:t>řasy</a:t>
              </a:r>
              <a:endParaRPr lang="de-DE" altLang="de-DE" sz="1800" dirty="0">
                <a:solidFill>
                  <a:srgbClr val="002060"/>
                </a:solidFill>
              </a:endParaRPr>
            </a:p>
          </p:txBody>
        </p:sp>
        <p:sp>
          <p:nvSpPr>
            <p:cNvPr id="6158" name="Textfeld 20"/>
            <p:cNvSpPr txBox="1">
              <a:spLocks noChangeArrowheads="1"/>
            </p:cNvSpPr>
            <p:nvPr/>
          </p:nvSpPr>
          <p:spPr bwMode="auto">
            <a:xfrm>
              <a:off x="6219825" y="2759075"/>
              <a:ext cx="205105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de-DE" altLang="de-DE" sz="1800" dirty="0">
                  <a:solidFill>
                    <a:srgbClr val="002060"/>
                  </a:solidFill>
                </a:rPr>
                <a:t>Biologic</a:t>
              </a:r>
              <a:r>
                <a:rPr lang="sk-SK" altLang="de-DE" sz="1800" dirty="0">
                  <a:solidFill>
                    <a:srgbClr val="002060"/>
                  </a:solidFill>
                </a:rPr>
                <a:t>ké prvky kvality</a:t>
              </a:r>
              <a:r>
                <a:rPr lang="de-DE" altLang="de-DE" sz="1800" dirty="0">
                  <a:solidFill>
                    <a:srgbClr val="002060"/>
                  </a:solidFill>
                </a:rPr>
                <a:t> (BQEs) + </a:t>
              </a:r>
              <a:r>
                <a:rPr lang="sk-SK" altLang="de-DE" sz="1800" dirty="0">
                  <a:solidFill>
                    <a:srgbClr val="002060"/>
                  </a:solidFill>
                </a:rPr>
                <a:t>p</a:t>
              </a:r>
              <a:r>
                <a:rPr lang="en-US" altLang="de-DE" sz="1800" dirty="0" err="1">
                  <a:solidFill>
                    <a:srgbClr val="002060"/>
                  </a:solidFill>
                </a:rPr>
                <a:t>odp</a:t>
              </a:r>
              <a:r>
                <a:rPr lang="cs-CZ" altLang="de-DE" sz="1800" dirty="0">
                  <a:solidFill>
                    <a:srgbClr val="002060"/>
                  </a:solidFill>
                </a:rPr>
                <a:t>ůrné faktory</a:t>
              </a:r>
              <a:endParaRPr lang="de-DE" altLang="de-DE" sz="1800" dirty="0">
                <a:solidFill>
                  <a:srgbClr val="002060"/>
                </a:solidFill>
              </a:endParaRPr>
            </a:p>
          </p:txBody>
        </p:sp>
      </p:grpSp>
      <p:sp>
        <p:nvSpPr>
          <p:cNvPr id="5135" name="Textfeld 22"/>
          <p:cNvSpPr txBox="1">
            <a:spLocks noChangeArrowheads="1"/>
          </p:cNvSpPr>
          <p:nvPr/>
        </p:nvSpPr>
        <p:spPr bwMode="auto">
          <a:xfrm>
            <a:off x="2036605" y="1818268"/>
            <a:ext cx="4294188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defRPr/>
            </a:pPr>
            <a:r>
              <a:rPr lang="de-DE" altLang="de-DE" sz="2800" dirty="0">
                <a:solidFill>
                  <a:srgbClr val="E0FEB0"/>
                </a:solidFill>
              </a:rPr>
              <a:t>Ekologi</a:t>
            </a:r>
            <a:r>
              <a:rPr lang="cs-CZ" altLang="de-DE" sz="2800" dirty="0">
                <a:solidFill>
                  <a:srgbClr val="E0FEB0"/>
                </a:solidFill>
              </a:rPr>
              <a:t>cký stav</a:t>
            </a:r>
            <a:r>
              <a:rPr lang="de-DE" altLang="de-DE" sz="2800" dirty="0">
                <a:solidFill>
                  <a:srgbClr val="E0FEB0"/>
                </a:solidFill>
              </a:rPr>
              <a:t>:</a:t>
            </a:r>
            <a:br>
              <a:rPr lang="cs-CZ" altLang="de-DE" sz="2800" dirty="0">
                <a:solidFill>
                  <a:srgbClr val="E0FEB0"/>
                </a:solidFill>
              </a:rPr>
            </a:br>
            <a:r>
              <a:rPr lang="de-DE" altLang="de-DE" sz="2800" dirty="0">
                <a:solidFill>
                  <a:srgbClr val="E0FEB0"/>
                </a:solidFill>
              </a:rPr>
              <a:t>holistic</a:t>
            </a:r>
            <a:r>
              <a:rPr lang="cs-CZ" altLang="de-DE" sz="2800" dirty="0">
                <a:solidFill>
                  <a:srgbClr val="E0FEB0"/>
                </a:solidFill>
              </a:rPr>
              <a:t>ký přístup</a:t>
            </a:r>
            <a:endParaRPr lang="de-DE" altLang="de-DE" sz="2800" dirty="0">
              <a:solidFill>
                <a:srgbClr val="E0FEB0"/>
              </a:solidFill>
            </a:endParaRPr>
          </a:p>
          <a:p>
            <a:pPr eaLnBrk="1" hangingPunct="1">
              <a:spcBef>
                <a:spcPct val="20000"/>
              </a:spcBef>
              <a:buClr>
                <a:schemeClr val="bg1"/>
              </a:buClr>
              <a:buFont typeface="Arial" charset="0"/>
              <a:buChar char="•"/>
              <a:defRPr/>
            </a:pPr>
            <a:r>
              <a:rPr lang="cs-CZ" altLang="de-DE" sz="2000" dirty="0">
                <a:solidFill>
                  <a:srgbClr val="E0FEB0"/>
                </a:solidFill>
              </a:rPr>
              <a:t>charakterizuje kumulativní</a:t>
            </a:r>
            <a:br>
              <a:rPr lang="cs-CZ" altLang="de-DE" sz="2000" dirty="0">
                <a:solidFill>
                  <a:srgbClr val="E0FEB0"/>
                </a:solidFill>
              </a:rPr>
            </a:br>
            <a:r>
              <a:rPr lang="cs-CZ" altLang="de-DE" sz="2000" dirty="0">
                <a:solidFill>
                  <a:srgbClr val="E0FEB0"/>
                </a:solidFill>
              </a:rPr>
              <a:t>účinek stresorů</a:t>
            </a:r>
            <a:endParaRPr lang="en-US" altLang="de-DE" sz="2000" dirty="0">
              <a:solidFill>
                <a:srgbClr val="E0FEB0"/>
              </a:solidFill>
            </a:endParaRPr>
          </a:p>
          <a:p>
            <a:pPr lvl="1" eaLnBrk="1" hangingPunct="1">
              <a:spcBef>
                <a:spcPct val="20000"/>
              </a:spcBef>
              <a:buClr>
                <a:schemeClr val="bg1"/>
              </a:buClr>
              <a:buFont typeface="Arial" charset="0"/>
              <a:buChar char="•"/>
              <a:defRPr/>
            </a:pPr>
            <a:r>
              <a:rPr lang="de-DE" altLang="de-DE" sz="2000" dirty="0">
                <a:solidFill>
                  <a:srgbClr val="E0FEB0"/>
                </a:solidFill>
              </a:rPr>
              <a:t>Hydromor</a:t>
            </a:r>
            <a:r>
              <a:rPr lang="cs-CZ" altLang="de-DE" sz="2000" dirty="0">
                <a:solidFill>
                  <a:srgbClr val="E0FEB0"/>
                </a:solidFill>
              </a:rPr>
              <a:t>f</a:t>
            </a:r>
            <a:r>
              <a:rPr lang="de-DE" altLang="de-DE" sz="2000" dirty="0">
                <a:solidFill>
                  <a:srgbClr val="E0FEB0"/>
                </a:solidFill>
              </a:rPr>
              <a:t>olog</a:t>
            </a:r>
            <a:r>
              <a:rPr lang="cs-CZ" altLang="de-DE" sz="2000" dirty="0">
                <a:solidFill>
                  <a:srgbClr val="E0FEB0"/>
                </a:solidFill>
              </a:rPr>
              <a:t>ie</a:t>
            </a:r>
            <a:endParaRPr lang="en-US" altLang="de-DE" sz="2000" dirty="0">
              <a:solidFill>
                <a:srgbClr val="E0FEB0"/>
              </a:solidFill>
            </a:endParaRPr>
          </a:p>
          <a:p>
            <a:pPr lvl="1" eaLnBrk="1" hangingPunct="1">
              <a:spcBef>
                <a:spcPct val="20000"/>
              </a:spcBef>
              <a:buClr>
                <a:schemeClr val="bg1"/>
              </a:buClr>
              <a:buFont typeface="Arial" charset="0"/>
              <a:buChar char="•"/>
              <a:defRPr/>
            </a:pPr>
            <a:r>
              <a:rPr lang="de-DE" altLang="de-DE" sz="2000" dirty="0">
                <a:solidFill>
                  <a:srgbClr val="E0FEB0"/>
                </a:solidFill>
              </a:rPr>
              <a:t>Eutro</a:t>
            </a:r>
            <a:r>
              <a:rPr lang="cs-CZ" altLang="de-DE" sz="2000" dirty="0">
                <a:solidFill>
                  <a:srgbClr val="E0FEB0"/>
                </a:solidFill>
              </a:rPr>
              <a:t>f</a:t>
            </a:r>
            <a:r>
              <a:rPr lang="de-DE" altLang="de-DE" sz="2000" dirty="0">
                <a:solidFill>
                  <a:srgbClr val="E0FEB0"/>
                </a:solidFill>
              </a:rPr>
              <a:t>i</a:t>
            </a:r>
            <a:r>
              <a:rPr lang="cs-CZ" altLang="de-DE" sz="2000" dirty="0">
                <a:solidFill>
                  <a:srgbClr val="E0FEB0"/>
                </a:solidFill>
              </a:rPr>
              <a:t>z</a:t>
            </a:r>
            <a:r>
              <a:rPr lang="de-DE" altLang="de-DE" sz="2000" dirty="0">
                <a:solidFill>
                  <a:srgbClr val="E0FEB0"/>
                </a:solidFill>
              </a:rPr>
              <a:t>a</a:t>
            </a:r>
            <a:r>
              <a:rPr lang="cs-CZ" altLang="de-DE" sz="2000" dirty="0">
                <a:solidFill>
                  <a:srgbClr val="E0FEB0"/>
                </a:solidFill>
              </a:rPr>
              <a:t>ce</a:t>
            </a:r>
            <a:endParaRPr lang="de-DE" altLang="de-DE" sz="2000" dirty="0">
              <a:solidFill>
                <a:srgbClr val="E0FEB0"/>
              </a:solidFill>
            </a:endParaRPr>
          </a:p>
          <a:p>
            <a:pPr lvl="1" eaLnBrk="1" hangingPunct="1">
              <a:spcBef>
                <a:spcPct val="20000"/>
              </a:spcBef>
              <a:buClr>
                <a:schemeClr val="bg1"/>
              </a:buClr>
              <a:buFont typeface="Arial" charset="0"/>
              <a:buChar char="•"/>
              <a:defRPr/>
            </a:pPr>
            <a:r>
              <a:rPr lang="de-DE" altLang="de-DE" sz="2000" dirty="0">
                <a:solidFill>
                  <a:srgbClr val="E0FEB0"/>
                </a:solidFill>
              </a:rPr>
              <a:t>Teplota, pH</a:t>
            </a:r>
          </a:p>
          <a:p>
            <a:pPr lvl="1" eaLnBrk="1" hangingPunct="1">
              <a:spcBef>
                <a:spcPct val="20000"/>
              </a:spcBef>
              <a:buClr>
                <a:schemeClr val="bg1"/>
              </a:buClr>
              <a:buFont typeface="Arial" charset="0"/>
              <a:buChar char="•"/>
              <a:defRPr/>
            </a:pPr>
            <a:r>
              <a:rPr lang="de-DE" altLang="de-DE" sz="2000" dirty="0">
                <a:solidFill>
                  <a:srgbClr val="E0FEB0"/>
                </a:solidFill>
              </a:rPr>
              <a:t>Invazivn</a:t>
            </a:r>
            <a:r>
              <a:rPr lang="sk-SK" altLang="de-DE" sz="2000" dirty="0">
                <a:solidFill>
                  <a:srgbClr val="E0FEB0"/>
                </a:solidFill>
              </a:rPr>
              <a:t>í druhy</a:t>
            </a:r>
            <a:endParaRPr lang="de-DE" altLang="de-DE" sz="2000" dirty="0">
              <a:solidFill>
                <a:srgbClr val="E0FEB0"/>
              </a:solidFill>
            </a:endParaRPr>
          </a:p>
          <a:p>
            <a:pPr lvl="1" eaLnBrk="1" hangingPunct="1">
              <a:spcBef>
                <a:spcPct val="20000"/>
              </a:spcBef>
              <a:buClr>
                <a:schemeClr val="bg1"/>
              </a:buClr>
              <a:buFont typeface="Arial" charset="0"/>
              <a:buChar char="•"/>
              <a:defRPr/>
            </a:pPr>
            <a:r>
              <a:rPr lang="sk-SK" altLang="de-DE" sz="2000" b="1" dirty="0">
                <a:solidFill>
                  <a:srgbClr val="FFFF00"/>
                </a:solidFill>
              </a:rPr>
              <a:t>C</a:t>
            </a:r>
            <a:r>
              <a:rPr lang="de-DE" altLang="de-DE" sz="2000" b="1" dirty="0">
                <a:solidFill>
                  <a:srgbClr val="FFFF00"/>
                </a:solidFill>
              </a:rPr>
              <a:t>hemic</a:t>
            </a:r>
            <a:r>
              <a:rPr lang="cs-CZ" altLang="de-DE" sz="2000" b="1" dirty="0">
                <a:solidFill>
                  <a:srgbClr val="FFFF00"/>
                </a:solidFill>
              </a:rPr>
              <a:t>ké látky</a:t>
            </a:r>
            <a:endParaRPr lang="de-DE" altLang="de-DE" sz="2000" b="1" dirty="0">
              <a:solidFill>
                <a:srgbClr val="FFFF00"/>
              </a:solidFill>
            </a:endParaRPr>
          </a:p>
        </p:txBody>
      </p:sp>
      <p:pic>
        <p:nvPicPr>
          <p:cNvPr id="17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01162" y="6311714"/>
            <a:ext cx="3470885" cy="40976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2720854" y="12244"/>
            <a:ext cx="699794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sk-SK" altLang="de-DE" sz="4400" dirty="0">
                <a:latin typeface="+mj-lt"/>
                <a:ea typeface="+mj-ea"/>
                <a:cs typeface="+mj-cs"/>
              </a:rPr>
              <a:t>Jaký je stav vod v Evropě dnes</a:t>
            </a:r>
            <a:r>
              <a:rPr lang="en-US" altLang="de-DE" sz="4400" dirty="0"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8609" y="866131"/>
            <a:ext cx="5186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Vodní rámcova směrnice 2000</a:t>
            </a:r>
            <a:r>
              <a:rPr lang="en-US" dirty="0">
                <a:solidFill>
                  <a:schemeClr val="bg1"/>
                </a:solidFill>
              </a:rPr>
              <a:t>/60/ES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7BDEC9-A729-4B73-B338-9975B24F3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96F49-3F3A-4D10-A319-56D1797A5F48}" type="slidenum">
              <a:rPr lang="cs-CZ" altLang="cs-CZ" smtClean="0"/>
              <a:pPr>
                <a:defRPr/>
              </a:pPr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43944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89" y="0"/>
            <a:ext cx="12219978" cy="6858000"/>
          </a:xfrm>
          <a:prstGeom prst="rect">
            <a:avLst/>
          </a:prstGeom>
        </p:spPr>
      </p:pic>
      <p:pic>
        <p:nvPicPr>
          <p:cNvPr id="8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289630" y="6311714"/>
            <a:ext cx="3470885" cy="40976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Box 11"/>
          <p:cNvSpPr txBox="1"/>
          <p:nvPr/>
        </p:nvSpPr>
        <p:spPr>
          <a:xfrm>
            <a:off x="9166302" y="6342458"/>
            <a:ext cx="2436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/>
              <a:t>Autor: Ján Kautman</a:t>
            </a:r>
          </a:p>
        </p:txBody>
      </p:sp>
    </p:spTree>
    <p:extLst>
      <p:ext uri="{BB962C8B-B14F-4D97-AF65-F5344CB8AC3E}">
        <p14:creationId xmlns:p14="http://schemas.microsoft.com/office/powerpoint/2010/main" val="3636448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E191E5-9E79-413D-99EC-BF8596EA6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pic>
        <p:nvPicPr>
          <p:cNvPr id="4" name="Picture 3" descr="A large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id="{E0DD3CD9-3FB0-4F88-BFE2-999C64EF10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23" y="0"/>
            <a:ext cx="10273553" cy="684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95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000"/>
              </a:srgbClr>
            </a:outerShdw>
          </a:effectLst>
        </p:spPr>
      </p:pic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6296582" y="1305545"/>
            <a:ext cx="553677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sk-SK" altLang="de-DE" sz="2800" b="1" dirty="0">
                <a:solidFill>
                  <a:schemeClr val="bg1"/>
                </a:solidFill>
              </a:rPr>
              <a:t>Jaký je stav vod v Evropě dnes</a:t>
            </a:r>
            <a:r>
              <a:rPr lang="en-US" altLang="de-DE" sz="2800" b="1" dirty="0">
                <a:solidFill>
                  <a:schemeClr val="bg1"/>
                </a:solidFill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355469" y="2065323"/>
            <a:ext cx="5314950" cy="3795934"/>
            <a:chOff x="2819400" y="2290156"/>
            <a:chExt cx="5314950" cy="3795934"/>
          </a:xfrm>
        </p:grpSpPr>
        <p:sp>
          <p:nvSpPr>
            <p:cNvPr id="5126" name="Rechteck 6"/>
            <p:cNvSpPr>
              <a:spLocks noChangeArrowheads="1"/>
            </p:cNvSpPr>
            <p:nvPr/>
          </p:nvSpPr>
          <p:spPr bwMode="auto">
            <a:xfrm>
              <a:off x="2819400" y="2290156"/>
              <a:ext cx="5314950" cy="3795934"/>
            </a:xfrm>
            <a:prstGeom prst="rect">
              <a:avLst/>
            </a:prstGeom>
            <a:solidFill>
              <a:schemeClr val="accent1"/>
            </a:solidFill>
            <a:ln w="63500" algn="ctr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lIns="0" tIns="0" rIns="0" bIns="0"/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endParaRPr lang="de-DE" altLang="de-DE" sz="1800">
                <a:solidFill>
                  <a:schemeClr val="bg2"/>
                </a:solidFill>
              </a:endParaRPr>
            </a:p>
          </p:txBody>
        </p:sp>
        <p:sp>
          <p:nvSpPr>
            <p:cNvPr id="5127" name="Textfeld 7"/>
            <p:cNvSpPr txBox="1">
              <a:spLocks noChangeArrowheads="1"/>
            </p:cNvSpPr>
            <p:nvPr/>
          </p:nvSpPr>
          <p:spPr bwMode="auto">
            <a:xfrm>
              <a:off x="2909888" y="2621107"/>
              <a:ext cx="5133975" cy="319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sk-SK" altLang="de-DE" sz="2400" dirty="0">
                  <a:solidFill>
                    <a:schemeClr val="bg1"/>
                  </a:solidFill>
                </a:rPr>
                <a:t>Ve většině evropských řek </a:t>
              </a:r>
              <a:br>
                <a:rPr lang="sk-SK" altLang="de-DE" sz="2400" dirty="0">
                  <a:solidFill>
                    <a:schemeClr val="bg1"/>
                  </a:solidFill>
                </a:rPr>
              </a:br>
              <a:r>
                <a:rPr lang="sk-SK" altLang="de-DE" sz="2400" dirty="0">
                  <a:solidFill>
                    <a:schemeClr val="bg1"/>
                  </a:solidFill>
                </a:rPr>
                <a:t>a jezer není dosaženo dobrého ekologického stavu</a:t>
              </a:r>
              <a:r>
                <a:rPr lang="de-DE" altLang="de-DE" sz="2400" dirty="0">
                  <a:solidFill>
                    <a:schemeClr val="bg1"/>
                  </a:solidFill>
                </a:rPr>
                <a:t> (</a:t>
              </a:r>
              <a:r>
                <a:rPr lang="sk-SK" altLang="de-DE" sz="2400" dirty="0">
                  <a:solidFill>
                    <a:schemeClr val="bg1"/>
                  </a:solidFill>
                </a:rPr>
                <a:t>Vodní rámcová směrnice 2000</a:t>
              </a:r>
              <a:r>
                <a:rPr lang="en-US" altLang="de-DE" sz="2400" dirty="0">
                  <a:solidFill>
                    <a:schemeClr val="bg1"/>
                  </a:solidFill>
                </a:rPr>
                <a:t>/60/ES</a:t>
              </a:r>
              <a:r>
                <a:rPr lang="de-DE" altLang="de-DE" sz="2400" dirty="0">
                  <a:solidFill>
                    <a:schemeClr val="bg1"/>
                  </a:solidFill>
                </a:rPr>
                <a:t>)</a:t>
              </a:r>
              <a:endParaRPr lang="sk-SK" altLang="de-DE" sz="2400" dirty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20000"/>
                </a:spcBef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endParaRPr lang="de-DE" altLang="de-DE" sz="2400" dirty="0">
                <a:solidFill>
                  <a:schemeClr val="bg1"/>
                </a:solidFill>
              </a:endParaRPr>
            </a:p>
            <a:p>
              <a:pPr eaLnBrk="1" hangingPunct="1">
                <a:spcBef>
                  <a:spcPct val="20000"/>
                </a:spcBef>
                <a:buClr>
                  <a:schemeClr val="bg1"/>
                </a:buClr>
                <a:buFont typeface="Arial" panose="020B0604020202020204" pitchFamily="34" charset="0"/>
                <a:buChar char="•"/>
              </a:pPr>
              <a:r>
                <a:rPr lang="sk-SK" altLang="de-DE" sz="2400" dirty="0">
                  <a:solidFill>
                    <a:schemeClr val="bg1"/>
                  </a:solidFill>
                </a:rPr>
                <a:t>Chemické látky stále hrají významnou roli </a:t>
              </a:r>
              <a:r>
                <a:rPr lang="sk-SK" altLang="de-DE" sz="2400" dirty="0" err="1">
                  <a:solidFill>
                    <a:schemeClr val="bg1"/>
                  </a:solidFill>
                </a:rPr>
                <a:t>ve</a:t>
              </a:r>
              <a:r>
                <a:rPr lang="sk-SK" altLang="de-DE" sz="2400" dirty="0">
                  <a:solidFill>
                    <a:schemeClr val="bg1"/>
                  </a:solidFill>
                </a:rPr>
                <a:t> zhoršování stavu</a:t>
              </a:r>
              <a:endParaRPr lang="de-DE" altLang="de-DE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8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289630" y="6311714"/>
            <a:ext cx="3470885" cy="409762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0" name="Group 9"/>
          <p:cNvGrpSpPr/>
          <p:nvPr/>
        </p:nvGrpSpPr>
        <p:grpSpPr>
          <a:xfrm>
            <a:off x="343586" y="431707"/>
            <a:ext cx="5594350" cy="5448300"/>
            <a:chOff x="343586" y="431707"/>
            <a:chExt cx="5594350" cy="5448300"/>
          </a:xfrm>
        </p:grpSpPr>
        <p:grpSp>
          <p:nvGrpSpPr>
            <p:cNvPr id="6" name="Group 5"/>
            <p:cNvGrpSpPr/>
            <p:nvPr/>
          </p:nvGrpSpPr>
          <p:grpSpPr>
            <a:xfrm>
              <a:off x="343586" y="431707"/>
              <a:ext cx="5594350" cy="5448300"/>
              <a:chOff x="497292" y="726890"/>
              <a:chExt cx="5594350" cy="544830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497292" y="726890"/>
                <a:ext cx="5594350" cy="5448300"/>
                <a:chOff x="497292" y="726890"/>
                <a:chExt cx="5594350" cy="5448300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7292" y="726890"/>
                  <a:ext cx="5594350" cy="5448300"/>
                </a:xfrm>
                <a:prstGeom prst="rect">
                  <a:avLst/>
                </a:prstGeom>
              </p:spPr>
            </p:pic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1789" y="4403287"/>
                  <a:ext cx="1663700" cy="463550"/>
                </a:xfrm>
                <a:prstGeom prst="rect">
                  <a:avLst/>
                </a:prstGeom>
              </p:spPr>
            </p:pic>
          </p:grpSp>
          <p:pic>
            <p:nvPicPr>
              <p:cNvPr id="8194" name="Picture 2" descr="European Environment Agency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292" y="726890"/>
                <a:ext cx="2552700" cy="5238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392797" y="1074712"/>
              <a:ext cx="549592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sk-SK" dirty="0"/>
                <a:t>Ekologický stav povrchových vod, 2018</a:t>
              </a:r>
              <a:endParaRPr lang="cs-CZ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1" y="2065323"/>
            <a:ext cx="5715000" cy="31686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80" y="2344702"/>
            <a:ext cx="5626100" cy="2514600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B27F644-41BC-463F-8913-CC4AE224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96F49-3F3A-4D10-A319-56D1797A5F48}" type="slidenum">
              <a:rPr lang="cs-CZ" altLang="cs-CZ" smtClean="0"/>
              <a:pPr>
                <a:defRPr/>
              </a:pPr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8277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202A9AF-6CE7-4542-BF01-6DB94ED9F8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3499208"/>
              </p:ext>
            </p:extLst>
          </p:nvPr>
        </p:nvGraphicFramePr>
        <p:xfrm>
          <a:off x="2324911" y="1021404"/>
          <a:ext cx="7373566" cy="4999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1452BECD-F355-4EC0-BDA4-3B2F78E18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81527"/>
            <a:ext cx="10753200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Problémy planety a jejich dopady</a:t>
            </a:r>
            <a:br>
              <a:rPr lang="pl-PL" dirty="0"/>
            </a:br>
            <a:endParaRPr lang="en-US" dirty="0"/>
          </a:p>
        </p:txBody>
      </p:sp>
      <p:pic>
        <p:nvPicPr>
          <p:cNvPr id="7" name="Picture 6" descr="A picture containing sitting, table, animal, white&#10;&#10;Description automatically generated">
            <a:extLst>
              <a:ext uri="{FF2B5EF4-FFF2-40B4-BE49-F238E27FC236}">
                <a16:creationId xmlns:a16="http://schemas.microsoft.com/office/drawing/2014/main" id="{C456EC68-8821-4D90-9A2E-F67186EA7A1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751" y="3289151"/>
            <a:ext cx="1535747" cy="162709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Foliennummernplatzhalter 1"/>
          <p:cNvSpPr txBox="1">
            <a:spLocks/>
          </p:cNvSpPr>
          <p:nvPr/>
        </p:nvSpPr>
        <p:spPr bwMode="auto">
          <a:xfrm>
            <a:off x="1905000" y="6597650"/>
            <a:ext cx="1905000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de-DE" sz="800">
                <a:solidFill>
                  <a:schemeClr val="bg1"/>
                </a:solidFill>
              </a:rPr>
              <a:t>Page </a:t>
            </a:r>
            <a:fld id="{480A869D-349A-443D-818D-A85A6EEC81DF}" type="slidenum">
              <a:rPr lang="en-GB" altLang="de-DE" sz="800">
                <a:solidFill>
                  <a:schemeClr val="bg1"/>
                </a:solidFill>
              </a:rPr>
              <a:pPr eaLnBrk="1" hangingPunct="1">
                <a:spcBef>
                  <a:spcPct val="20000"/>
                </a:spcBef>
              </a:pPr>
              <a:t>20</a:t>
            </a:fld>
            <a:endParaRPr lang="en-GB" altLang="de-DE" sz="800">
              <a:solidFill>
                <a:schemeClr val="bg1"/>
              </a:solidFill>
            </a:endParaRPr>
          </a:p>
        </p:txBody>
      </p:sp>
      <p:sp>
        <p:nvSpPr>
          <p:cNvPr id="7172" name="Rechteck 3"/>
          <p:cNvSpPr>
            <a:spLocks noChangeArrowheads="1"/>
          </p:cNvSpPr>
          <p:nvPr/>
        </p:nvSpPr>
        <p:spPr bwMode="auto">
          <a:xfrm>
            <a:off x="1952626" y="723900"/>
            <a:ext cx="8105775" cy="5391150"/>
          </a:xfrm>
          <a:prstGeom prst="rect">
            <a:avLst/>
          </a:prstGeom>
          <a:solidFill>
            <a:schemeClr val="accent1"/>
          </a:solidFill>
          <a:ln w="63500" algn="ctr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de-DE" altLang="de-DE" sz="1800">
              <a:solidFill>
                <a:schemeClr val="bg2"/>
              </a:solidFill>
            </a:endParaRPr>
          </a:p>
        </p:txBody>
      </p:sp>
      <p:sp>
        <p:nvSpPr>
          <p:cNvPr id="7173" name="Ellipse 4"/>
          <p:cNvSpPr>
            <a:spLocks noChangeArrowheads="1"/>
          </p:cNvSpPr>
          <p:nvPr/>
        </p:nvSpPr>
        <p:spPr bwMode="auto">
          <a:xfrm>
            <a:off x="2066925" y="1000125"/>
            <a:ext cx="3938588" cy="5029200"/>
          </a:xfrm>
          <a:prstGeom prst="ellipse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de-DE" altLang="de-DE" sz="1800">
              <a:solidFill>
                <a:schemeClr val="bg2"/>
              </a:solidFill>
            </a:endParaRPr>
          </a:p>
        </p:txBody>
      </p:sp>
      <p:sp>
        <p:nvSpPr>
          <p:cNvPr id="6150" name="Ellipse 5"/>
          <p:cNvSpPr>
            <a:spLocks noChangeArrowheads="1"/>
          </p:cNvSpPr>
          <p:nvPr/>
        </p:nvSpPr>
        <p:spPr bwMode="auto">
          <a:xfrm>
            <a:off x="2828926" y="4181476"/>
            <a:ext cx="2847975" cy="1876425"/>
          </a:xfrm>
          <a:prstGeom prst="ellipse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de-DE" altLang="de-DE" sz="1800">
              <a:solidFill>
                <a:schemeClr val="bg2"/>
              </a:solidFill>
            </a:endParaRP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1" y="4295775"/>
            <a:ext cx="25447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feld 7"/>
          <p:cNvSpPr txBox="1">
            <a:spLocks noChangeArrowheads="1"/>
          </p:cNvSpPr>
          <p:nvPr/>
        </p:nvSpPr>
        <p:spPr bwMode="auto">
          <a:xfrm>
            <a:off x="2066925" y="742950"/>
            <a:ext cx="14414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FFFF00"/>
                </a:solidFill>
              </a:rPr>
              <a:t>Chemos</a:t>
            </a:r>
            <a:r>
              <a:rPr lang="cs-CZ" altLang="de-DE" sz="1800" dirty="0">
                <a:solidFill>
                  <a:srgbClr val="FFFF00"/>
                </a:solidFill>
              </a:rPr>
              <a:t>féra</a:t>
            </a:r>
            <a:endParaRPr lang="de-DE" altLang="de-DE" sz="1800" dirty="0">
              <a:solidFill>
                <a:srgbClr val="FFFF00"/>
              </a:solidFill>
            </a:endParaRPr>
          </a:p>
        </p:txBody>
      </p:sp>
      <p:sp>
        <p:nvSpPr>
          <p:cNvPr id="7178" name="Textfeld 9"/>
          <p:cNvSpPr txBox="1">
            <a:spLocks noChangeArrowheads="1"/>
          </p:cNvSpPr>
          <p:nvPr/>
        </p:nvSpPr>
        <p:spPr bwMode="auto">
          <a:xfrm>
            <a:off x="2735263" y="1524001"/>
            <a:ext cx="2941638" cy="158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D6A300"/>
                </a:solidFill>
              </a:rPr>
              <a:t>70 mi</a:t>
            </a:r>
            <a:r>
              <a:rPr lang="cs-CZ" altLang="de-DE" sz="1800" dirty="0">
                <a:solidFill>
                  <a:srgbClr val="D6A300"/>
                </a:solidFill>
              </a:rPr>
              <a:t>l.</a:t>
            </a:r>
            <a:r>
              <a:rPr lang="de-DE" altLang="de-DE" sz="1800" dirty="0">
                <a:solidFill>
                  <a:srgbClr val="D6A300"/>
                </a:solidFill>
              </a:rPr>
              <a:t> </a:t>
            </a:r>
            <a:r>
              <a:rPr lang="cs-CZ" altLang="de-DE" sz="1800" dirty="0">
                <a:solidFill>
                  <a:srgbClr val="D6A300"/>
                </a:solidFill>
              </a:rPr>
              <a:t>chemických látek</a:t>
            </a:r>
            <a:endParaRPr lang="de-DE" altLang="de-DE" sz="1800" dirty="0">
              <a:solidFill>
                <a:srgbClr val="D6A300"/>
              </a:solidFill>
            </a:endParaRPr>
          </a:p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D6A300"/>
                </a:solidFill>
              </a:rPr>
              <a:t>14 mi</a:t>
            </a:r>
            <a:r>
              <a:rPr lang="cs-CZ" altLang="de-DE" sz="1800" dirty="0">
                <a:solidFill>
                  <a:srgbClr val="D6A300"/>
                </a:solidFill>
              </a:rPr>
              <a:t>l</a:t>
            </a:r>
            <a:r>
              <a:rPr lang="de-DE" altLang="de-DE" sz="1800" dirty="0">
                <a:solidFill>
                  <a:srgbClr val="D6A300"/>
                </a:solidFill>
              </a:rPr>
              <a:t> </a:t>
            </a:r>
            <a:r>
              <a:rPr lang="cs-CZ" altLang="de-DE" sz="1800" dirty="0">
                <a:solidFill>
                  <a:srgbClr val="D6A300"/>
                </a:solidFill>
              </a:rPr>
              <a:t>komerčně dostupných</a:t>
            </a:r>
            <a:endParaRPr lang="de-DE" altLang="de-DE" sz="1800" dirty="0">
              <a:solidFill>
                <a:srgbClr val="D6A300"/>
              </a:solidFill>
            </a:endParaRPr>
          </a:p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D6A300"/>
                </a:solidFill>
              </a:rPr>
              <a:t>&gt; 100.000 </a:t>
            </a:r>
            <a:r>
              <a:rPr lang="cs-CZ" altLang="de-DE" sz="1800" dirty="0">
                <a:solidFill>
                  <a:srgbClr val="D6A300"/>
                </a:solidFill>
              </a:rPr>
              <a:t>denně používáno</a:t>
            </a:r>
            <a:endParaRPr lang="de-DE" altLang="de-DE" sz="1800" dirty="0">
              <a:solidFill>
                <a:srgbClr val="D6A300"/>
              </a:solidFill>
            </a:endParaRPr>
          </a:p>
        </p:txBody>
      </p:sp>
      <p:sp>
        <p:nvSpPr>
          <p:cNvPr id="6155" name="Textfeld 10"/>
          <p:cNvSpPr txBox="1">
            <a:spLocks noChangeArrowheads="1"/>
          </p:cNvSpPr>
          <p:nvPr/>
        </p:nvSpPr>
        <p:spPr bwMode="auto">
          <a:xfrm>
            <a:off x="2233614" y="3525839"/>
            <a:ext cx="25431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996600"/>
                </a:solidFill>
              </a:rPr>
              <a:t>&gt; 10.000 </a:t>
            </a:r>
            <a:r>
              <a:rPr lang="cs-CZ" altLang="de-DE" sz="1800" dirty="0">
                <a:solidFill>
                  <a:srgbClr val="996600"/>
                </a:solidFill>
              </a:rPr>
              <a:t>látek ve vzorcích životního prostředí</a:t>
            </a:r>
            <a:r>
              <a:rPr lang="de-DE" altLang="de-DE" sz="1800" dirty="0">
                <a:solidFill>
                  <a:srgbClr val="996600"/>
                </a:solidFill>
              </a:rPr>
              <a:t> </a:t>
            </a:r>
          </a:p>
        </p:txBody>
      </p:sp>
      <p:sp>
        <p:nvSpPr>
          <p:cNvPr id="6156" name="Ellipse 11"/>
          <p:cNvSpPr>
            <a:spLocks noChangeArrowheads="1"/>
          </p:cNvSpPr>
          <p:nvPr/>
        </p:nvSpPr>
        <p:spPr bwMode="auto">
          <a:xfrm>
            <a:off x="5091113" y="4295775"/>
            <a:ext cx="119062" cy="152400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de-DE" altLang="de-DE" sz="1800">
              <a:solidFill>
                <a:srgbClr val="C00000"/>
              </a:solidFill>
            </a:endParaRPr>
          </a:p>
        </p:txBody>
      </p:sp>
      <p:sp>
        <p:nvSpPr>
          <p:cNvPr id="6157" name="Textfeld 12"/>
          <p:cNvSpPr txBox="1">
            <a:spLocks noChangeArrowheads="1"/>
          </p:cNvSpPr>
          <p:nvPr/>
        </p:nvSpPr>
        <p:spPr bwMode="auto">
          <a:xfrm>
            <a:off x="4165600" y="3060894"/>
            <a:ext cx="185261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C00000"/>
                </a:solidFill>
              </a:rPr>
              <a:t>41 </a:t>
            </a:r>
            <a:r>
              <a:rPr lang="cs-CZ" altLang="de-DE" sz="1800" dirty="0">
                <a:solidFill>
                  <a:srgbClr val="C00000"/>
                </a:solidFill>
              </a:rPr>
              <a:t>prioritních</a:t>
            </a:r>
            <a:r>
              <a:rPr lang="de-DE" altLang="de-DE" sz="1800" dirty="0">
                <a:solidFill>
                  <a:srgbClr val="C00000"/>
                </a:solidFill>
              </a:rPr>
              <a:t> </a:t>
            </a:r>
            <a:r>
              <a:rPr lang="cs-CZ" altLang="de-DE" sz="1800" dirty="0">
                <a:solidFill>
                  <a:srgbClr val="C00000"/>
                </a:solidFill>
              </a:rPr>
              <a:t>znečišťujících</a:t>
            </a:r>
            <a:br>
              <a:rPr lang="cs-CZ" altLang="de-DE" sz="1800" dirty="0">
                <a:solidFill>
                  <a:srgbClr val="C00000"/>
                </a:solidFill>
              </a:rPr>
            </a:br>
            <a:r>
              <a:rPr lang="cs-CZ" altLang="de-DE" sz="1800" dirty="0">
                <a:solidFill>
                  <a:srgbClr val="C00000"/>
                </a:solidFill>
              </a:rPr>
              <a:t>látek</a:t>
            </a:r>
            <a:r>
              <a:rPr lang="de-DE" altLang="de-DE" sz="1800" dirty="0">
                <a:solidFill>
                  <a:srgbClr val="C00000"/>
                </a:solidFill>
              </a:rPr>
              <a:t> </a:t>
            </a:r>
            <a:br>
              <a:rPr lang="cs-CZ" altLang="de-DE" sz="1800" dirty="0">
                <a:solidFill>
                  <a:srgbClr val="C00000"/>
                </a:solidFill>
              </a:rPr>
            </a:br>
            <a:r>
              <a:rPr lang="de-DE" altLang="de-DE" sz="1800" dirty="0">
                <a:solidFill>
                  <a:srgbClr val="C00000"/>
                </a:solidFill>
              </a:rPr>
              <a:t>(</a:t>
            </a:r>
            <a:r>
              <a:rPr lang="cs-CZ" altLang="de-DE" sz="1800" dirty="0">
                <a:solidFill>
                  <a:srgbClr val="C00000"/>
                </a:solidFill>
              </a:rPr>
              <a:t>chemický stav</a:t>
            </a:r>
            <a:r>
              <a:rPr lang="de-DE" altLang="de-DE" sz="18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2735263" y="42029"/>
            <a:ext cx="699794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sk-SK" altLang="de-DE" sz="4400" dirty="0">
                <a:latin typeface="+mj-lt"/>
                <a:ea typeface="+mj-ea"/>
                <a:cs typeface="+mj-cs"/>
              </a:rPr>
              <a:t>Jaký je stav vod v Evropě dnes</a:t>
            </a:r>
            <a:r>
              <a:rPr lang="en-US" altLang="de-DE" sz="4400" dirty="0">
                <a:latin typeface="+mj-lt"/>
                <a:ea typeface="+mj-ea"/>
                <a:cs typeface="+mj-cs"/>
              </a:rPr>
              <a:t>?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6045170" y="723900"/>
            <a:ext cx="3938906" cy="5213350"/>
            <a:chOff x="6086475" y="796925"/>
            <a:chExt cx="3938906" cy="5213350"/>
          </a:xfrm>
        </p:grpSpPr>
        <p:sp>
          <p:nvSpPr>
            <p:cNvPr id="28" name="Ellipse 8"/>
            <p:cNvSpPr>
              <a:spLocks noChangeArrowheads="1"/>
            </p:cNvSpPr>
            <p:nvPr/>
          </p:nvSpPr>
          <p:spPr bwMode="auto">
            <a:xfrm>
              <a:off x="6086475" y="981075"/>
              <a:ext cx="3938588" cy="5029200"/>
            </a:xfrm>
            <a:prstGeom prst="ellipse">
              <a:avLst/>
            </a:prstGeom>
            <a:solidFill>
              <a:srgbClr val="E0FE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0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endParaRPr lang="de-DE" altLang="de-DE" sz="1800">
                <a:solidFill>
                  <a:schemeClr val="bg2"/>
                </a:solidFill>
              </a:endParaRPr>
            </a:p>
          </p:txBody>
        </p:sp>
        <p:sp>
          <p:nvSpPr>
            <p:cNvPr id="29" name="Textfeld 13"/>
            <p:cNvSpPr txBox="1">
              <a:spLocks noChangeArrowheads="1"/>
            </p:cNvSpPr>
            <p:nvPr/>
          </p:nvSpPr>
          <p:spPr bwMode="auto">
            <a:xfrm>
              <a:off x="8712201" y="796925"/>
              <a:ext cx="13131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de-DE" altLang="de-DE" sz="1800" dirty="0">
                  <a:solidFill>
                    <a:srgbClr val="E0FEB0"/>
                  </a:solidFill>
                </a:rPr>
                <a:t>E</a:t>
              </a:r>
              <a:r>
                <a:rPr lang="sk-SK" altLang="de-DE" sz="1800" dirty="0">
                  <a:solidFill>
                    <a:srgbClr val="E0FEB0"/>
                  </a:solidFill>
                </a:rPr>
                <a:t>kosystém</a:t>
              </a:r>
              <a:endParaRPr lang="de-DE" altLang="de-DE" sz="1800" dirty="0">
                <a:solidFill>
                  <a:srgbClr val="E0FEB0"/>
                </a:solidFill>
              </a:endParaRPr>
            </a:p>
          </p:txBody>
        </p:sp>
        <p:sp>
          <p:nvSpPr>
            <p:cNvPr id="30" name="Ellipse 14"/>
            <p:cNvSpPr>
              <a:spLocks noChangeArrowheads="1"/>
            </p:cNvSpPr>
            <p:nvPr/>
          </p:nvSpPr>
          <p:spPr bwMode="auto">
            <a:xfrm>
              <a:off x="7216776" y="1165225"/>
              <a:ext cx="1495425" cy="14478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0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endParaRPr lang="de-DE" altLang="de-DE" sz="1800">
                <a:solidFill>
                  <a:schemeClr val="bg2"/>
                </a:solidFill>
              </a:endParaRPr>
            </a:p>
          </p:txBody>
        </p:sp>
        <p:sp>
          <p:nvSpPr>
            <p:cNvPr id="31" name="Ellipse 15"/>
            <p:cNvSpPr>
              <a:spLocks noChangeArrowheads="1"/>
            </p:cNvSpPr>
            <p:nvPr/>
          </p:nvSpPr>
          <p:spPr bwMode="auto">
            <a:xfrm>
              <a:off x="8132764" y="2511425"/>
              <a:ext cx="1495425" cy="14478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0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endParaRPr lang="de-DE" altLang="de-DE" sz="1800">
                <a:solidFill>
                  <a:schemeClr val="bg2"/>
                </a:solidFill>
              </a:endParaRPr>
            </a:p>
          </p:txBody>
        </p:sp>
        <p:sp>
          <p:nvSpPr>
            <p:cNvPr id="32" name="Ellipse 16"/>
            <p:cNvSpPr>
              <a:spLocks noChangeArrowheads="1"/>
            </p:cNvSpPr>
            <p:nvPr/>
          </p:nvSpPr>
          <p:spPr bwMode="auto">
            <a:xfrm>
              <a:off x="7664451" y="4073525"/>
              <a:ext cx="1495425" cy="14478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0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endParaRPr lang="de-DE" altLang="de-DE" sz="1800">
                <a:solidFill>
                  <a:schemeClr val="bg2"/>
                </a:solidFill>
              </a:endParaRPr>
            </a:p>
          </p:txBody>
        </p:sp>
        <p:pic>
          <p:nvPicPr>
            <p:cNvPr id="33" name="Picture 2" descr="http://www.flussnetzwerke.nrw.de/uebungen/images/gammarus_roeselii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5951" y="2622551"/>
              <a:ext cx="1287463" cy="796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feld 17"/>
            <p:cNvSpPr txBox="1">
              <a:spLocks noChangeArrowheads="1"/>
            </p:cNvSpPr>
            <p:nvPr/>
          </p:nvSpPr>
          <p:spPr bwMode="auto">
            <a:xfrm>
              <a:off x="8414386" y="3464873"/>
              <a:ext cx="97013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sk-SK" altLang="de-DE" sz="1400" dirty="0">
                  <a:solidFill>
                    <a:srgbClr val="002060"/>
                  </a:solidFill>
                </a:rPr>
                <a:t>bezobratlí</a:t>
              </a:r>
              <a:endParaRPr lang="de-DE" altLang="de-DE" sz="1400" dirty="0">
                <a:solidFill>
                  <a:srgbClr val="002060"/>
                </a:solidFill>
              </a:endParaRPr>
            </a:p>
          </p:txBody>
        </p:sp>
        <p:pic>
          <p:nvPicPr>
            <p:cNvPr id="35" name="Picture 4" descr="http://static.freepik.com/fotos-kostenlos/forelle-nahaufnahme_21022792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7976" y="4348163"/>
              <a:ext cx="968375" cy="72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feld 18"/>
            <p:cNvSpPr txBox="1">
              <a:spLocks noChangeArrowheads="1"/>
            </p:cNvSpPr>
            <p:nvPr/>
          </p:nvSpPr>
          <p:spPr bwMode="auto">
            <a:xfrm>
              <a:off x="8143876" y="5057775"/>
              <a:ext cx="62068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sk-SK" altLang="de-DE" sz="1800" dirty="0">
                  <a:solidFill>
                    <a:srgbClr val="002060"/>
                  </a:solidFill>
                </a:rPr>
                <a:t>ryby</a:t>
              </a:r>
              <a:endParaRPr lang="de-DE" altLang="de-DE" sz="1800" dirty="0">
                <a:solidFill>
                  <a:srgbClr val="002060"/>
                </a:solidFill>
              </a:endParaRPr>
            </a:p>
          </p:txBody>
        </p: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10" t="22766" r="18185" b="30589"/>
            <a:stretch>
              <a:fillRect/>
            </a:stretch>
          </p:blipFill>
          <p:spPr bwMode="auto">
            <a:xfrm>
              <a:off x="7392988" y="1400176"/>
              <a:ext cx="1143000" cy="779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Textfeld 19"/>
            <p:cNvSpPr txBox="1">
              <a:spLocks noChangeArrowheads="1"/>
            </p:cNvSpPr>
            <p:nvPr/>
          </p:nvSpPr>
          <p:spPr bwMode="auto">
            <a:xfrm>
              <a:off x="7615238" y="2181225"/>
              <a:ext cx="62068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sk-SK" altLang="de-DE" sz="1800" dirty="0">
                  <a:solidFill>
                    <a:srgbClr val="002060"/>
                  </a:solidFill>
                </a:rPr>
                <a:t>řasy</a:t>
              </a:r>
              <a:endParaRPr lang="de-DE" altLang="de-DE" sz="1800" dirty="0">
                <a:solidFill>
                  <a:srgbClr val="002060"/>
                </a:solidFill>
              </a:endParaRPr>
            </a:p>
          </p:txBody>
        </p:sp>
        <p:sp>
          <p:nvSpPr>
            <p:cNvPr id="39" name="Textfeld 20"/>
            <p:cNvSpPr txBox="1">
              <a:spLocks noChangeArrowheads="1"/>
            </p:cNvSpPr>
            <p:nvPr/>
          </p:nvSpPr>
          <p:spPr bwMode="auto">
            <a:xfrm>
              <a:off x="6219825" y="2759075"/>
              <a:ext cx="205105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0"/>
                </a:spcBef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de-DE" altLang="de-DE" sz="1800" dirty="0">
                  <a:solidFill>
                    <a:srgbClr val="002060"/>
                  </a:solidFill>
                </a:rPr>
                <a:t>Biologic</a:t>
              </a:r>
              <a:r>
                <a:rPr lang="sk-SK" altLang="de-DE" sz="1800" dirty="0">
                  <a:solidFill>
                    <a:srgbClr val="002060"/>
                  </a:solidFill>
                </a:rPr>
                <a:t>ké prvky kvality</a:t>
              </a:r>
              <a:r>
                <a:rPr lang="de-DE" altLang="de-DE" sz="1800" dirty="0">
                  <a:solidFill>
                    <a:srgbClr val="002060"/>
                  </a:solidFill>
                </a:rPr>
                <a:t> (BQEs) + </a:t>
              </a:r>
              <a:r>
                <a:rPr lang="sk-SK" altLang="de-DE" sz="1800" dirty="0">
                  <a:solidFill>
                    <a:srgbClr val="002060"/>
                  </a:solidFill>
                </a:rPr>
                <a:t>podpůrné</a:t>
              </a:r>
              <a:r>
                <a:rPr lang="cs-CZ" altLang="de-DE" sz="1800" dirty="0">
                  <a:solidFill>
                    <a:srgbClr val="002060"/>
                  </a:solidFill>
                </a:rPr>
                <a:t> faktory</a:t>
              </a:r>
              <a:endParaRPr lang="de-DE" altLang="de-DE" sz="18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40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01162" y="6311714"/>
            <a:ext cx="3470885" cy="40976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B4B48B-C770-400B-86B0-5D2F4D41E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3E996F49-3F3A-4D10-A319-56D1797A5F48}" type="slidenum">
              <a:rPr lang="cs-CZ" altLang="cs-CZ" smtClean="0"/>
              <a:pPr algn="r">
                <a:defRPr/>
              </a:pPr>
              <a:t>20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7901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 animBg="1"/>
      <p:bldP spid="6155" grpId="0"/>
      <p:bldP spid="6156" grpId="0" animBg="1"/>
      <p:bldP spid="615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Foliennummernplatzhalter 1"/>
          <p:cNvSpPr txBox="1">
            <a:spLocks/>
          </p:cNvSpPr>
          <p:nvPr/>
        </p:nvSpPr>
        <p:spPr bwMode="auto">
          <a:xfrm>
            <a:off x="1905000" y="6597650"/>
            <a:ext cx="1905000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de-DE" sz="800">
                <a:solidFill>
                  <a:schemeClr val="bg1"/>
                </a:solidFill>
              </a:rPr>
              <a:t>Page </a:t>
            </a:r>
            <a:fld id="{480A869D-349A-443D-818D-A85A6EEC81DF}" type="slidenum">
              <a:rPr lang="en-GB" altLang="de-DE" sz="800">
                <a:solidFill>
                  <a:schemeClr val="bg1"/>
                </a:solidFill>
              </a:rPr>
              <a:pPr eaLnBrk="1" hangingPunct="1">
                <a:spcBef>
                  <a:spcPct val="20000"/>
                </a:spcBef>
              </a:pPr>
              <a:t>21</a:t>
            </a:fld>
            <a:endParaRPr lang="en-GB" altLang="de-DE" sz="800">
              <a:solidFill>
                <a:schemeClr val="bg1"/>
              </a:solidFill>
            </a:endParaRPr>
          </a:p>
        </p:txBody>
      </p:sp>
      <p:sp>
        <p:nvSpPr>
          <p:cNvPr id="7172" name="Rechteck 3"/>
          <p:cNvSpPr>
            <a:spLocks noChangeArrowheads="1"/>
          </p:cNvSpPr>
          <p:nvPr/>
        </p:nvSpPr>
        <p:spPr bwMode="auto">
          <a:xfrm>
            <a:off x="1952626" y="723900"/>
            <a:ext cx="8105775" cy="5391150"/>
          </a:xfrm>
          <a:prstGeom prst="rect">
            <a:avLst/>
          </a:prstGeom>
          <a:solidFill>
            <a:schemeClr val="accent1"/>
          </a:solidFill>
          <a:ln w="63500" algn="ctr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de-DE" altLang="de-DE" sz="1800">
              <a:solidFill>
                <a:schemeClr val="bg2"/>
              </a:solidFill>
            </a:endParaRPr>
          </a:p>
        </p:txBody>
      </p:sp>
      <p:sp>
        <p:nvSpPr>
          <p:cNvPr id="7173" name="Ellipse 4"/>
          <p:cNvSpPr>
            <a:spLocks noChangeArrowheads="1"/>
          </p:cNvSpPr>
          <p:nvPr/>
        </p:nvSpPr>
        <p:spPr bwMode="auto">
          <a:xfrm>
            <a:off x="2066925" y="1000125"/>
            <a:ext cx="3938588" cy="5029200"/>
          </a:xfrm>
          <a:prstGeom prst="ellipse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de-DE" altLang="de-DE" sz="1800">
              <a:solidFill>
                <a:schemeClr val="bg2"/>
              </a:solidFill>
            </a:endParaRPr>
          </a:p>
        </p:txBody>
      </p:sp>
      <p:sp>
        <p:nvSpPr>
          <p:cNvPr id="6150" name="Ellipse 5"/>
          <p:cNvSpPr>
            <a:spLocks noChangeArrowheads="1"/>
          </p:cNvSpPr>
          <p:nvPr/>
        </p:nvSpPr>
        <p:spPr bwMode="auto">
          <a:xfrm>
            <a:off x="2828926" y="4181476"/>
            <a:ext cx="2847975" cy="1876425"/>
          </a:xfrm>
          <a:prstGeom prst="ellipse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de-DE" altLang="de-DE" sz="1800">
              <a:solidFill>
                <a:schemeClr val="bg2"/>
              </a:solidFill>
            </a:endParaRP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1" y="4295775"/>
            <a:ext cx="25447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feld 7"/>
          <p:cNvSpPr txBox="1">
            <a:spLocks noChangeArrowheads="1"/>
          </p:cNvSpPr>
          <p:nvPr/>
        </p:nvSpPr>
        <p:spPr bwMode="auto">
          <a:xfrm>
            <a:off x="2066925" y="742950"/>
            <a:ext cx="14414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FFFF00"/>
                </a:solidFill>
              </a:rPr>
              <a:t>Chemos</a:t>
            </a:r>
            <a:r>
              <a:rPr lang="cs-CZ" altLang="de-DE" sz="1800" dirty="0">
                <a:solidFill>
                  <a:srgbClr val="FFFF00"/>
                </a:solidFill>
              </a:rPr>
              <a:t>féra</a:t>
            </a:r>
            <a:endParaRPr lang="de-DE" altLang="de-DE" sz="1800" dirty="0">
              <a:solidFill>
                <a:srgbClr val="FFFF00"/>
              </a:solidFill>
            </a:endParaRPr>
          </a:p>
        </p:txBody>
      </p:sp>
      <p:sp>
        <p:nvSpPr>
          <p:cNvPr id="7178" name="Textfeld 9"/>
          <p:cNvSpPr txBox="1">
            <a:spLocks noChangeArrowheads="1"/>
          </p:cNvSpPr>
          <p:nvPr/>
        </p:nvSpPr>
        <p:spPr bwMode="auto">
          <a:xfrm>
            <a:off x="2735263" y="1524001"/>
            <a:ext cx="2941638" cy="158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D6A300"/>
                </a:solidFill>
              </a:rPr>
              <a:t>70 mi</a:t>
            </a:r>
            <a:r>
              <a:rPr lang="cs-CZ" altLang="de-DE" sz="1800" dirty="0">
                <a:solidFill>
                  <a:srgbClr val="D6A300"/>
                </a:solidFill>
              </a:rPr>
              <a:t>l.</a:t>
            </a:r>
            <a:r>
              <a:rPr lang="de-DE" altLang="de-DE" sz="1800" dirty="0">
                <a:solidFill>
                  <a:srgbClr val="D6A300"/>
                </a:solidFill>
              </a:rPr>
              <a:t> </a:t>
            </a:r>
            <a:r>
              <a:rPr lang="cs-CZ" altLang="de-DE" sz="1800" dirty="0">
                <a:solidFill>
                  <a:srgbClr val="D6A300"/>
                </a:solidFill>
              </a:rPr>
              <a:t>chemických látek</a:t>
            </a:r>
            <a:endParaRPr lang="de-DE" altLang="de-DE" sz="1800" dirty="0">
              <a:solidFill>
                <a:srgbClr val="D6A300"/>
              </a:solidFill>
            </a:endParaRPr>
          </a:p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D6A300"/>
                </a:solidFill>
              </a:rPr>
              <a:t>14 mi</a:t>
            </a:r>
            <a:r>
              <a:rPr lang="cs-CZ" altLang="de-DE" sz="1800" dirty="0">
                <a:solidFill>
                  <a:srgbClr val="D6A300"/>
                </a:solidFill>
              </a:rPr>
              <a:t>l</a:t>
            </a:r>
            <a:r>
              <a:rPr lang="de-DE" altLang="de-DE" sz="1800" dirty="0">
                <a:solidFill>
                  <a:srgbClr val="D6A300"/>
                </a:solidFill>
              </a:rPr>
              <a:t> </a:t>
            </a:r>
            <a:r>
              <a:rPr lang="cs-CZ" altLang="de-DE" sz="1800" dirty="0">
                <a:solidFill>
                  <a:srgbClr val="D6A300"/>
                </a:solidFill>
              </a:rPr>
              <a:t>komerčně dostupných</a:t>
            </a:r>
            <a:endParaRPr lang="de-DE" altLang="de-DE" sz="1800" dirty="0">
              <a:solidFill>
                <a:srgbClr val="D6A300"/>
              </a:solidFill>
            </a:endParaRPr>
          </a:p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D6A300"/>
                </a:solidFill>
              </a:rPr>
              <a:t>&gt; 100.000 </a:t>
            </a:r>
            <a:r>
              <a:rPr lang="cs-CZ" altLang="de-DE" sz="1800" dirty="0">
                <a:solidFill>
                  <a:srgbClr val="D6A300"/>
                </a:solidFill>
              </a:rPr>
              <a:t>denně používáno</a:t>
            </a:r>
            <a:endParaRPr lang="de-DE" altLang="de-DE" sz="1800" dirty="0">
              <a:solidFill>
                <a:srgbClr val="D6A300"/>
              </a:solidFill>
            </a:endParaRPr>
          </a:p>
        </p:txBody>
      </p:sp>
      <p:sp>
        <p:nvSpPr>
          <p:cNvPr id="6155" name="Textfeld 10"/>
          <p:cNvSpPr txBox="1">
            <a:spLocks noChangeArrowheads="1"/>
          </p:cNvSpPr>
          <p:nvPr/>
        </p:nvSpPr>
        <p:spPr bwMode="auto">
          <a:xfrm>
            <a:off x="2233614" y="3525839"/>
            <a:ext cx="25431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996600"/>
                </a:solidFill>
              </a:rPr>
              <a:t>&gt; 10.000 </a:t>
            </a:r>
            <a:r>
              <a:rPr lang="cs-CZ" altLang="de-DE" sz="1800" dirty="0">
                <a:solidFill>
                  <a:srgbClr val="996600"/>
                </a:solidFill>
              </a:rPr>
              <a:t>látek ve vzorcích životního prostředí</a:t>
            </a:r>
            <a:r>
              <a:rPr lang="de-DE" altLang="de-DE" sz="1800" dirty="0">
                <a:solidFill>
                  <a:srgbClr val="996600"/>
                </a:solidFill>
              </a:rPr>
              <a:t> </a:t>
            </a:r>
          </a:p>
        </p:txBody>
      </p:sp>
      <p:sp>
        <p:nvSpPr>
          <p:cNvPr id="6156" name="Ellipse 11"/>
          <p:cNvSpPr>
            <a:spLocks noChangeArrowheads="1"/>
          </p:cNvSpPr>
          <p:nvPr/>
        </p:nvSpPr>
        <p:spPr bwMode="auto">
          <a:xfrm>
            <a:off x="5091113" y="4295775"/>
            <a:ext cx="119062" cy="152400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de-DE" altLang="de-DE" sz="1800">
              <a:solidFill>
                <a:srgbClr val="C00000"/>
              </a:solidFill>
            </a:endParaRPr>
          </a:p>
        </p:txBody>
      </p:sp>
      <p:sp>
        <p:nvSpPr>
          <p:cNvPr id="6157" name="Textfeld 12"/>
          <p:cNvSpPr txBox="1">
            <a:spLocks noChangeArrowheads="1"/>
          </p:cNvSpPr>
          <p:nvPr/>
        </p:nvSpPr>
        <p:spPr bwMode="auto">
          <a:xfrm>
            <a:off x="4165600" y="3060894"/>
            <a:ext cx="185261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C00000"/>
                </a:solidFill>
              </a:rPr>
              <a:t>41 </a:t>
            </a:r>
            <a:r>
              <a:rPr lang="cs-CZ" altLang="de-DE" sz="1800" dirty="0">
                <a:solidFill>
                  <a:srgbClr val="C00000"/>
                </a:solidFill>
              </a:rPr>
              <a:t>prioritních</a:t>
            </a:r>
            <a:r>
              <a:rPr lang="de-DE" altLang="de-DE" sz="1800" dirty="0">
                <a:solidFill>
                  <a:srgbClr val="C00000"/>
                </a:solidFill>
              </a:rPr>
              <a:t> </a:t>
            </a:r>
            <a:r>
              <a:rPr lang="cs-CZ" altLang="de-DE" sz="1800" dirty="0">
                <a:solidFill>
                  <a:srgbClr val="C00000"/>
                </a:solidFill>
              </a:rPr>
              <a:t>znečišťujících</a:t>
            </a:r>
            <a:br>
              <a:rPr lang="cs-CZ" altLang="de-DE" sz="1800" dirty="0">
                <a:solidFill>
                  <a:srgbClr val="C00000"/>
                </a:solidFill>
              </a:rPr>
            </a:br>
            <a:r>
              <a:rPr lang="cs-CZ" altLang="de-DE" sz="1800" dirty="0">
                <a:solidFill>
                  <a:srgbClr val="C00000"/>
                </a:solidFill>
              </a:rPr>
              <a:t>látek</a:t>
            </a:r>
            <a:r>
              <a:rPr lang="de-DE" altLang="de-DE" sz="1800" dirty="0">
                <a:solidFill>
                  <a:srgbClr val="C00000"/>
                </a:solidFill>
              </a:rPr>
              <a:t> </a:t>
            </a:r>
            <a:br>
              <a:rPr lang="cs-CZ" altLang="de-DE" sz="1800" dirty="0">
                <a:solidFill>
                  <a:srgbClr val="C00000"/>
                </a:solidFill>
              </a:rPr>
            </a:br>
            <a:r>
              <a:rPr lang="de-DE" altLang="de-DE" sz="1800" dirty="0">
                <a:solidFill>
                  <a:srgbClr val="C00000"/>
                </a:solidFill>
              </a:rPr>
              <a:t>(</a:t>
            </a:r>
            <a:r>
              <a:rPr lang="cs-CZ" altLang="de-DE" sz="1800" dirty="0">
                <a:solidFill>
                  <a:srgbClr val="C00000"/>
                </a:solidFill>
              </a:rPr>
              <a:t>chemický stav</a:t>
            </a:r>
            <a:r>
              <a:rPr lang="de-DE" altLang="de-DE" sz="18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2735263" y="15276"/>
            <a:ext cx="6997941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sk-SK" altLang="de-DE" sz="4400" dirty="0">
                <a:latin typeface="+mj-lt"/>
                <a:ea typeface="+mj-ea"/>
                <a:cs typeface="+mj-cs"/>
              </a:rPr>
              <a:t>Jaký je stav vod v Evropě dnes</a:t>
            </a:r>
            <a:r>
              <a:rPr lang="en-US" altLang="de-DE" sz="4400" dirty="0"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40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01162" y="6262777"/>
            <a:ext cx="3470885" cy="4586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1" name="Textfeld 16"/>
          <p:cNvSpPr txBox="1">
            <a:spLocks noChangeArrowheads="1"/>
          </p:cNvSpPr>
          <p:nvPr/>
        </p:nvSpPr>
        <p:spPr bwMode="auto">
          <a:xfrm>
            <a:off x="5741988" y="1460455"/>
            <a:ext cx="4067176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eaLnBrk="1" hangingPunct="1">
              <a:spcBef>
                <a:spcPts val="1200"/>
              </a:spcBef>
            </a:pPr>
            <a:r>
              <a:rPr lang="de-DE" altLang="de-DE" sz="2400" dirty="0">
                <a:solidFill>
                  <a:srgbClr val="FFFF99"/>
                </a:solidFill>
              </a:rPr>
              <a:t>Priorit</a:t>
            </a:r>
            <a:r>
              <a:rPr lang="cs-CZ" altLang="de-DE" sz="2400" dirty="0">
                <a:solidFill>
                  <a:srgbClr val="FFFF99"/>
                </a:solidFill>
              </a:rPr>
              <a:t>ní znečišťující látky</a:t>
            </a:r>
            <a:r>
              <a:rPr lang="de-DE" altLang="de-DE" sz="2400" dirty="0">
                <a:solidFill>
                  <a:srgbClr val="FFFF99"/>
                </a:solidFill>
              </a:rPr>
              <a:t> </a:t>
            </a:r>
          </a:p>
          <a:p>
            <a:pPr lvl="1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de-DE" sz="2400" dirty="0">
                <a:solidFill>
                  <a:srgbClr val="FFFF99"/>
                </a:solidFill>
              </a:rPr>
              <a:t>typické jsou nepolární persistentní organické látky a těžké kovy</a:t>
            </a:r>
            <a:endParaRPr lang="de-DE" altLang="de-DE" sz="2400" dirty="0">
              <a:solidFill>
                <a:srgbClr val="FFFF99"/>
              </a:solidFill>
            </a:endParaRPr>
          </a:p>
          <a:p>
            <a:pPr lvl="1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de-DE" sz="2400" dirty="0">
                <a:solidFill>
                  <a:srgbClr val="FFFF99"/>
                </a:solidFill>
              </a:rPr>
              <a:t>většinou zakáz používání</a:t>
            </a:r>
            <a:endParaRPr lang="de-DE" altLang="de-DE" sz="2400" dirty="0">
              <a:solidFill>
                <a:srgbClr val="FFFF99"/>
              </a:solidFill>
            </a:endParaRPr>
          </a:p>
          <a:p>
            <a:pPr lvl="1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de-DE" sz="2400" dirty="0">
                <a:solidFill>
                  <a:srgbClr val="FFFF99"/>
                </a:solidFill>
              </a:rPr>
              <a:t>často nevysvětlují pozorované účinky</a:t>
            </a:r>
            <a:endParaRPr lang="de-DE" altLang="de-DE" sz="2400" dirty="0">
              <a:solidFill>
                <a:srgbClr val="FFFF99"/>
              </a:solidFill>
            </a:endParaRPr>
          </a:p>
          <a:p>
            <a:pPr eaLnBrk="1" hangingPunct="1">
              <a:spcBef>
                <a:spcPts val="1200"/>
              </a:spcBef>
              <a:buFont typeface="Courier New" panose="02070309020205020404" pitchFamily="49" charset="0"/>
              <a:buChar char="o"/>
            </a:pPr>
            <a:endParaRPr lang="de-DE" altLang="de-DE" sz="2400" dirty="0">
              <a:solidFill>
                <a:srgbClr val="FFFF99"/>
              </a:solidFill>
            </a:endParaRP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altLang="de-DE" sz="2400" dirty="0">
              <a:solidFill>
                <a:srgbClr val="FFFF99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3191EE-3B91-4601-8765-AAD4C990C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3E996F49-3F3A-4D10-A319-56D1797A5F48}" type="slidenum">
              <a:rPr lang="cs-CZ" altLang="cs-CZ" smtClean="0"/>
              <a:pPr algn="r">
                <a:defRPr/>
              </a:pPr>
              <a:t>21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24746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 animBg="1"/>
      <p:bldP spid="6155" grpId="0"/>
      <p:bldP spid="6156" grpId="0" animBg="1"/>
      <p:bldP spid="615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1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en-GB"/>
              <a:t>Define footer – presentation title / department</a:t>
            </a:r>
            <a:endParaRPr lang="en-GB" noProof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Příklad: PCB</a:t>
            </a:r>
            <a:endParaRPr lang="cs-CZ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13104" y="1915007"/>
            <a:ext cx="10753200" cy="4139998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POLYCHL</a:t>
            </a:r>
            <a:r>
              <a:rPr lang="sk-SK" dirty="0"/>
              <a:t>OROVANÉ BIFENYLY</a:t>
            </a:r>
            <a:endParaRPr lang="en-US" dirty="0"/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dirty="0"/>
              <a:t>Substituční deriváty bifenylu -209 kongenerů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sk-SK" dirty="0"/>
              <a:t>se stupňem chlorace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sk-SK" dirty="0"/>
              <a:t>roste stabilita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sk-SK" dirty="0"/>
              <a:t>klesá rozpustnost ve vodě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sk-SK" dirty="0"/>
              <a:t>roste rozpustnost v tuku 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dirty="0"/>
              <a:t>persistentní organické látky</a:t>
            </a:r>
            <a:endParaRPr lang="en-US" dirty="0"/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dirty="0"/>
              <a:t>jednotlivé kongenery mají různou toxicitu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7843" y="3445062"/>
            <a:ext cx="4915613" cy="22120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4127" y="257384"/>
            <a:ext cx="2895849" cy="1998136"/>
          </a:xfrm>
          <a:prstGeom prst="rect">
            <a:avLst/>
          </a:prstGeom>
        </p:spPr>
      </p:pic>
      <p:pic>
        <p:nvPicPr>
          <p:cNvPr id="8" name="Obrázek 8">
            <a:extLst>
              <a:ext uri="{FF2B5EF4-FFF2-40B4-BE49-F238E27FC236}">
                <a16:creationId xmlns:a16="http://schemas.microsoft.com/office/drawing/2014/main" id="{9541F724-8262-0E42-867E-67DE0EDB2E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234" y="6119122"/>
            <a:ext cx="4158308" cy="4697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1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484882" y="6319880"/>
            <a:ext cx="3470885" cy="40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340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222" y="-31062"/>
            <a:ext cx="12247222" cy="6889062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75004" y="473546"/>
            <a:ext cx="10753200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Polychlorované bifenyly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4959" y="496319"/>
            <a:ext cx="2895849" cy="1998136"/>
          </a:xfrm>
          <a:prstGeom prst="rect">
            <a:avLst/>
          </a:prstGeom>
        </p:spPr>
      </p:pic>
      <p:pic>
        <p:nvPicPr>
          <p:cNvPr id="12" name="Obrázek 8">
            <a:extLst>
              <a:ext uri="{FF2B5EF4-FFF2-40B4-BE49-F238E27FC236}">
                <a16:creationId xmlns:a16="http://schemas.microsoft.com/office/drawing/2014/main" id="{9541F724-8262-0E42-867E-67DE0EDB2E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8899296" y="6362700"/>
            <a:ext cx="3201512" cy="37796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Content Placeholder 6"/>
          <p:cNvSpPr txBox="1">
            <a:spLocks/>
          </p:cNvSpPr>
          <p:nvPr/>
        </p:nvSpPr>
        <p:spPr>
          <a:xfrm>
            <a:off x="275004" y="1508174"/>
            <a:ext cx="10753200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 PCB: podnik Chemko Strážske r.1959-1984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Výrobky</a:t>
            </a:r>
            <a:r>
              <a:rPr lang="es-ES" dirty="0">
                <a:solidFill>
                  <a:schemeClr val="bg1"/>
                </a:solidFill>
              </a:rPr>
              <a:t>: </a:t>
            </a:r>
            <a:r>
              <a:rPr lang="es-ES" dirty="0" err="1">
                <a:solidFill>
                  <a:schemeClr val="bg1"/>
                </a:solidFill>
              </a:rPr>
              <a:t>Delor</a:t>
            </a:r>
            <a:r>
              <a:rPr lang="es-ES" dirty="0">
                <a:solidFill>
                  <a:schemeClr val="bg1"/>
                </a:solidFill>
              </a:rPr>
              <a:t>, </a:t>
            </a:r>
            <a:r>
              <a:rPr lang="es-ES" dirty="0" err="1">
                <a:solidFill>
                  <a:schemeClr val="bg1"/>
                </a:solidFill>
              </a:rPr>
              <a:t>Hydelor</a:t>
            </a:r>
            <a:r>
              <a:rPr lang="es-ES" dirty="0">
                <a:solidFill>
                  <a:schemeClr val="bg1"/>
                </a:solidFill>
              </a:rPr>
              <a:t> a </a:t>
            </a:r>
            <a:r>
              <a:rPr lang="es-ES" dirty="0" err="1">
                <a:solidFill>
                  <a:schemeClr val="bg1"/>
                </a:solidFill>
              </a:rPr>
              <a:t>Delotherm</a:t>
            </a:r>
            <a:r>
              <a:rPr lang="es-ES" dirty="0">
                <a:solidFill>
                  <a:schemeClr val="bg1"/>
                </a:solidFill>
              </a:rPr>
              <a:t> (21 000 t)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kern="0" dirty="0">
                <a:solidFill>
                  <a:schemeClr val="bg1"/>
                </a:solidFill>
              </a:rPr>
              <a:t> Použitií: při výrobě transformátorů a kondenzátorů,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kern="0" dirty="0">
                <a:solidFill>
                  <a:schemeClr val="bg1"/>
                </a:solidFill>
              </a:rPr>
              <a:t> nátěrové hmoty, teplonosné kapaliny, aditiva plastů...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541F724-8262-0E42-867E-67DE0EDB2E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9095087" y="6362700"/>
            <a:ext cx="2809930" cy="331732"/>
          </a:xfrm>
          <a:prstGeom prst="rect">
            <a:avLst/>
          </a:prstGeom>
        </p:spPr>
      </p:pic>
      <p:pic>
        <p:nvPicPr>
          <p:cNvPr id="11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9095087" y="6391918"/>
            <a:ext cx="2860680" cy="33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336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Arrow 8"/>
          <p:cNvSpPr/>
          <p:nvPr/>
        </p:nvSpPr>
        <p:spPr bwMode="auto">
          <a:xfrm>
            <a:off x="120580" y="1192059"/>
            <a:ext cx="11352620" cy="4712677"/>
          </a:xfrm>
          <a:prstGeom prst="rightArrow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215" y="23672"/>
            <a:ext cx="10515600" cy="1325563"/>
          </a:xfrm>
        </p:spPr>
        <p:txBody>
          <a:bodyPr/>
          <a:lstStyle/>
          <a:p>
            <a:pPr algn="ctr"/>
            <a:r>
              <a:rPr lang="en-US" dirty="0" err="1"/>
              <a:t>Bioakumulace</a:t>
            </a:r>
            <a:r>
              <a:rPr lang="en-US" dirty="0"/>
              <a:t> PCB</a:t>
            </a:r>
            <a:endParaRPr lang="cs-CZ" dirty="0"/>
          </a:p>
        </p:txBody>
      </p:sp>
      <p:sp>
        <p:nvSpPr>
          <p:cNvPr id="10" name="TextBox 9"/>
          <p:cNvSpPr txBox="1"/>
          <p:nvPr/>
        </p:nvSpPr>
        <p:spPr>
          <a:xfrm>
            <a:off x="3408008" y="1427973"/>
            <a:ext cx="1749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4800" dirty="0"/>
              <a:t>ČAS</a:t>
            </a:r>
            <a:endParaRPr lang="cs-CZ" sz="4800" dirty="0"/>
          </a:p>
        </p:txBody>
      </p:sp>
      <p:grpSp>
        <p:nvGrpSpPr>
          <p:cNvPr id="6" name="Group 5"/>
          <p:cNvGrpSpPr/>
          <p:nvPr/>
        </p:nvGrpSpPr>
        <p:grpSpPr>
          <a:xfrm>
            <a:off x="251143" y="2909157"/>
            <a:ext cx="1361684" cy="1773176"/>
            <a:chOff x="251143" y="2909157"/>
            <a:chExt cx="1361684" cy="1773176"/>
          </a:xfrm>
        </p:grpSpPr>
        <p:grpSp>
          <p:nvGrpSpPr>
            <p:cNvPr id="3" name="Group 2"/>
            <p:cNvGrpSpPr/>
            <p:nvPr/>
          </p:nvGrpSpPr>
          <p:grpSpPr>
            <a:xfrm>
              <a:off x="654752" y="3456222"/>
              <a:ext cx="958075" cy="639241"/>
              <a:chOff x="1454724" y="2269066"/>
              <a:chExt cx="2236895" cy="1521600"/>
            </a:xfrm>
          </p:grpSpPr>
          <p:pic>
            <p:nvPicPr>
              <p:cNvPr id="4" name="Picture 3" descr="fish-clip-art-black-and-white-1058727.png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1454724" y="2269066"/>
                <a:ext cx="2236895" cy="1210734"/>
              </a:xfrm>
              <a:prstGeom prst="rect">
                <a:avLst/>
              </a:prstGeom>
              <a:noFill/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1981200" y="3513667"/>
                <a:ext cx="18473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cs-CZ" sz="1200" dirty="0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251143" y="2909157"/>
              <a:ext cx="958075" cy="639241"/>
              <a:chOff x="1454724" y="2269066"/>
              <a:chExt cx="2236895" cy="1521600"/>
            </a:xfrm>
          </p:grpSpPr>
          <p:pic>
            <p:nvPicPr>
              <p:cNvPr id="31" name="Picture 30" descr="fish-clip-art-black-and-white-1058727.png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1454724" y="2269066"/>
                <a:ext cx="2236895" cy="1210734"/>
              </a:xfrm>
              <a:prstGeom prst="rect">
                <a:avLst/>
              </a:prstGeom>
              <a:noFill/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1981200" y="3513667"/>
                <a:ext cx="18473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cs-CZ" sz="1200" dirty="0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348601" y="4043092"/>
              <a:ext cx="958075" cy="639241"/>
              <a:chOff x="1454724" y="2269066"/>
              <a:chExt cx="2236895" cy="1521600"/>
            </a:xfrm>
          </p:grpSpPr>
          <p:pic>
            <p:nvPicPr>
              <p:cNvPr id="34" name="Picture 33" descr="fish-clip-art-black-and-white-1058727.png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1454724" y="2269066"/>
                <a:ext cx="2236895" cy="1210734"/>
              </a:xfrm>
              <a:prstGeom prst="rect">
                <a:avLst/>
              </a:prstGeom>
              <a:noFill/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1981200" y="3513667"/>
                <a:ext cx="18473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cs-CZ" sz="1200" dirty="0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1776373" y="2058160"/>
            <a:ext cx="2576558" cy="2683583"/>
            <a:chOff x="1776373" y="2058160"/>
            <a:chExt cx="2576558" cy="2683583"/>
          </a:xfrm>
        </p:grpSpPr>
        <p:grpSp>
          <p:nvGrpSpPr>
            <p:cNvPr id="26" name="Group 25"/>
            <p:cNvGrpSpPr/>
            <p:nvPr/>
          </p:nvGrpSpPr>
          <p:grpSpPr>
            <a:xfrm>
              <a:off x="1823843" y="2058160"/>
              <a:ext cx="1714917" cy="1408931"/>
              <a:chOff x="4009338" y="2523774"/>
              <a:chExt cx="2237386" cy="1671004"/>
            </a:xfrm>
          </p:grpSpPr>
          <p:pic>
            <p:nvPicPr>
              <p:cNvPr id="17" name="Picture 16" descr="fish-clip-art-black-and-white-1058727.png"/>
              <p:cNvPicPr>
                <a:picLocks noChangeAspect="1"/>
              </p:cNvPicPr>
              <p:nvPr/>
            </p:nvPicPr>
            <p:blipFill>
              <a:blip r:embed="rId3" cstate="email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009338" y="2984044"/>
                <a:ext cx="2236894" cy="1210734"/>
              </a:xfrm>
              <a:prstGeom prst="rect">
                <a:avLst/>
              </a:prstGeom>
              <a:noFill/>
            </p:spPr>
          </p:pic>
          <p:pic>
            <p:nvPicPr>
              <p:cNvPr id="25" name="Picture 24" descr="fish-clip-art-black-and-white-1058727.png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63127"/>
              <a:stretch/>
            </p:blipFill>
            <p:spPr>
              <a:xfrm flipH="1">
                <a:off x="4009830" y="2523774"/>
                <a:ext cx="2236894" cy="1210734"/>
              </a:xfrm>
              <a:prstGeom prst="rect">
                <a:avLst/>
              </a:prstGeom>
              <a:noFill/>
            </p:spPr>
          </p:pic>
        </p:grpSp>
        <p:grpSp>
          <p:nvGrpSpPr>
            <p:cNvPr id="27" name="Group 26"/>
            <p:cNvGrpSpPr/>
            <p:nvPr/>
          </p:nvGrpSpPr>
          <p:grpSpPr>
            <a:xfrm>
              <a:off x="2638014" y="2848400"/>
              <a:ext cx="1714917" cy="1408931"/>
              <a:chOff x="4009338" y="2523774"/>
              <a:chExt cx="2237386" cy="1671004"/>
            </a:xfrm>
          </p:grpSpPr>
          <p:pic>
            <p:nvPicPr>
              <p:cNvPr id="28" name="Picture 27" descr="fish-clip-art-black-and-white-1058727.png"/>
              <p:cNvPicPr>
                <a:picLocks noChangeAspect="1"/>
              </p:cNvPicPr>
              <p:nvPr/>
            </p:nvPicPr>
            <p:blipFill>
              <a:blip r:embed="rId3" cstate="email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009338" y="2984044"/>
                <a:ext cx="2236894" cy="1210734"/>
              </a:xfrm>
              <a:prstGeom prst="rect">
                <a:avLst/>
              </a:prstGeom>
              <a:noFill/>
            </p:spPr>
          </p:pic>
          <p:pic>
            <p:nvPicPr>
              <p:cNvPr id="29" name="Picture 28" descr="fish-clip-art-black-and-white-1058727.png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63127"/>
              <a:stretch/>
            </p:blipFill>
            <p:spPr>
              <a:xfrm flipH="1">
                <a:off x="4009830" y="2523774"/>
                <a:ext cx="2236894" cy="1210734"/>
              </a:xfrm>
              <a:prstGeom prst="rect">
                <a:avLst/>
              </a:prstGeom>
              <a:noFill/>
            </p:spPr>
          </p:pic>
        </p:grpSp>
        <p:grpSp>
          <p:nvGrpSpPr>
            <p:cNvPr id="36" name="Group 35"/>
            <p:cNvGrpSpPr/>
            <p:nvPr/>
          </p:nvGrpSpPr>
          <p:grpSpPr>
            <a:xfrm>
              <a:off x="1776373" y="3332812"/>
              <a:ext cx="1714917" cy="1408931"/>
              <a:chOff x="4009338" y="2523774"/>
              <a:chExt cx="2237386" cy="1671004"/>
            </a:xfrm>
          </p:grpSpPr>
          <p:pic>
            <p:nvPicPr>
              <p:cNvPr id="37" name="Picture 36" descr="fish-clip-art-black-and-white-1058727.png"/>
              <p:cNvPicPr>
                <a:picLocks noChangeAspect="1"/>
              </p:cNvPicPr>
              <p:nvPr/>
            </p:nvPicPr>
            <p:blipFill>
              <a:blip r:embed="rId3" cstate="email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009338" y="2984044"/>
                <a:ext cx="2236894" cy="1210734"/>
              </a:xfrm>
              <a:prstGeom prst="rect">
                <a:avLst/>
              </a:prstGeom>
              <a:noFill/>
            </p:spPr>
          </p:pic>
          <p:pic>
            <p:nvPicPr>
              <p:cNvPr id="38" name="Picture 37" descr="fish-clip-art-black-and-white-1058727.png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63127"/>
              <a:stretch/>
            </p:blipFill>
            <p:spPr>
              <a:xfrm flipH="1">
                <a:off x="4009830" y="2523774"/>
                <a:ext cx="2236894" cy="1210734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11" name="Group 10"/>
          <p:cNvGrpSpPr/>
          <p:nvPr/>
        </p:nvGrpSpPr>
        <p:grpSpPr>
          <a:xfrm>
            <a:off x="6663235" y="1378645"/>
            <a:ext cx="4601658" cy="4416290"/>
            <a:chOff x="6663235" y="1378645"/>
            <a:chExt cx="4601658" cy="4416290"/>
          </a:xfrm>
        </p:grpSpPr>
        <p:pic>
          <p:nvPicPr>
            <p:cNvPr id="15" name="Picture 14" descr="fish-clip-art-black-and-white-1058727.png"/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663235" y="1378645"/>
              <a:ext cx="3020290" cy="1634752"/>
            </a:xfrm>
            <a:prstGeom prst="rect">
              <a:avLst/>
            </a:prstGeom>
            <a:noFill/>
          </p:spPr>
        </p:pic>
        <p:pic>
          <p:nvPicPr>
            <p:cNvPr id="39" name="Picture 38" descr="fish-clip-art-black-and-white-1058727.png"/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724198" y="2571032"/>
              <a:ext cx="2910973" cy="1575583"/>
            </a:xfrm>
            <a:prstGeom prst="rect">
              <a:avLst/>
            </a:prstGeom>
            <a:noFill/>
          </p:spPr>
        </p:pic>
        <p:pic>
          <p:nvPicPr>
            <p:cNvPr id="40" name="Picture 39" descr="fish-clip-art-black-and-white-1058727.png"/>
            <p:cNvPicPr>
              <a:picLocks noChangeAspect="1"/>
            </p:cNvPicPr>
            <p:nvPr/>
          </p:nvPicPr>
          <p:blipFill>
            <a:blip r:embed="rId5" cstate="email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151432" y="4109754"/>
              <a:ext cx="3113461" cy="1685181"/>
            </a:xfrm>
            <a:prstGeom prst="rect">
              <a:avLst/>
            </a:prstGeom>
            <a:noFill/>
          </p:spPr>
        </p:pic>
      </p:grpSp>
      <p:grpSp>
        <p:nvGrpSpPr>
          <p:cNvPr id="8" name="Group 7"/>
          <p:cNvGrpSpPr/>
          <p:nvPr/>
        </p:nvGrpSpPr>
        <p:grpSpPr>
          <a:xfrm>
            <a:off x="4282625" y="1535772"/>
            <a:ext cx="3452374" cy="3491937"/>
            <a:chOff x="4282625" y="1535772"/>
            <a:chExt cx="3452374" cy="3491937"/>
          </a:xfrm>
        </p:grpSpPr>
        <p:grpSp>
          <p:nvGrpSpPr>
            <p:cNvPr id="44" name="Group 43"/>
            <p:cNvGrpSpPr/>
            <p:nvPr/>
          </p:nvGrpSpPr>
          <p:grpSpPr>
            <a:xfrm>
              <a:off x="4374899" y="1535772"/>
              <a:ext cx="2217459" cy="1876609"/>
              <a:chOff x="4874858" y="2124216"/>
              <a:chExt cx="2217459" cy="1876609"/>
            </a:xfrm>
          </p:grpSpPr>
          <p:pic>
            <p:nvPicPr>
              <p:cNvPr id="42" name="Picture 41" descr="fish-clip-art-black-and-white-1058727.png"/>
              <p:cNvPicPr>
                <a:picLocks noChangeAspect="1"/>
              </p:cNvPicPr>
              <p:nvPr/>
            </p:nvPicPr>
            <p:blipFill>
              <a:blip r:embed="rId5" cstate="email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875518" y="2800968"/>
                <a:ext cx="2216799" cy="1199857"/>
              </a:xfrm>
              <a:prstGeom prst="rect">
                <a:avLst/>
              </a:prstGeom>
              <a:noFill/>
            </p:spPr>
          </p:pic>
          <p:pic>
            <p:nvPicPr>
              <p:cNvPr id="41" name="Picture 40" descr="fish-clip-art-black-and-white-1058727.png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131487"/>
              <a:stretch/>
            </p:blipFill>
            <p:spPr>
              <a:xfrm flipH="1">
                <a:off x="4874858" y="2124216"/>
                <a:ext cx="2216799" cy="1199857"/>
              </a:xfrm>
              <a:prstGeom prst="rect">
                <a:avLst/>
              </a:prstGeom>
              <a:noFill/>
            </p:spPr>
          </p:pic>
        </p:grpSp>
        <p:grpSp>
          <p:nvGrpSpPr>
            <p:cNvPr id="45" name="Group 44"/>
            <p:cNvGrpSpPr/>
            <p:nvPr/>
          </p:nvGrpSpPr>
          <p:grpSpPr>
            <a:xfrm>
              <a:off x="5517540" y="2336645"/>
              <a:ext cx="2217459" cy="1876609"/>
              <a:chOff x="4874858" y="2124216"/>
              <a:chExt cx="2217459" cy="1876609"/>
            </a:xfrm>
          </p:grpSpPr>
          <p:pic>
            <p:nvPicPr>
              <p:cNvPr id="46" name="Picture 45" descr="fish-clip-art-black-and-white-1058727.png"/>
              <p:cNvPicPr>
                <a:picLocks noChangeAspect="1"/>
              </p:cNvPicPr>
              <p:nvPr/>
            </p:nvPicPr>
            <p:blipFill>
              <a:blip r:embed="rId5" cstate="email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875518" y="2800968"/>
                <a:ext cx="2216799" cy="1199857"/>
              </a:xfrm>
              <a:prstGeom prst="rect">
                <a:avLst/>
              </a:prstGeom>
              <a:noFill/>
            </p:spPr>
          </p:pic>
          <p:pic>
            <p:nvPicPr>
              <p:cNvPr id="47" name="Picture 46" descr="fish-clip-art-black-and-white-1058727.png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131487"/>
              <a:stretch/>
            </p:blipFill>
            <p:spPr>
              <a:xfrm flipH="1">
                <a:off x="4874858" y="2124216"/>
                <a:ext cx="2216799" cy="1199857"/>
              </a:xfrm>
              <a:prstGeom prst="rect">
                <a:avLst/>
              </a:prstGeom>
              <a:noFill/>
            </p:spPr>
          </p:pic>
        </p:grpSp>
        <p:grpSp>
          <p:nvGrpSpPr>
            <p:cNvPr id="48" name="Group 47"/>
            <p:cNvGrpSpPr/>
            <p:nvPr/>
          </p:nvGrpSpPr>
          <p:grpSpPr>
            <a:xfrm>
              <a:off x="4282625" y="3151100"/>
              <a:ext cx="2217459" cy="1876609"/>
              <a:chOff x="4874858" y="2124216"/>
              <a:chExt cx="2217459" cy="1876609"/>
            </a:xfrm>
          </p:grpSpPr>
          <p:pic>
            <p:nvPicPr>
              <p:cNvPr id="49" name="Picture 48" descr="fish-clip-art-black-and-white-1058727.png"/>
              <p:cNvPicPr>
                <a:picLocks noChangeAspect="1"/>
              </p:cNvPicPr>
              <p:nvPr/>
            </p:nvPicPr>
            <p:blipFill>
              <a:blip r:embed="rId5" cstate="email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875518" y="2800968"/>
                <a:ext cx="2216799" cy="1199857"/>
              </a:xfrm>
              <a:prstGeom prst="rect">
                <a:avLst/>
              </a:prstGeom>
              <a:noFill/>
            </p:spPr>
          </p:pic>
          <p:pic>
            <p:nvPicPr>
              <p:cNvPr id="50" name="Picture 49" descr="fish-clip-art-black-and-white-1058727.png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131487"/>
              <a:stretch/>
            </p:blipFill>
            <p:spPr>
              <a:xfrm flipH="1">
                <a:off x="4874858" y="2124216"/>
                <a:ext cx="2216799" cy="1199857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307" y="4830482"/>
            <a:ext cx="964819" cy="192963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805" y="4731473"/>
            <a:ext cx="1019682" cy="203936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5729" y="4624148"/>
            <a:ext cx="1052053" cy="2104106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422C-11AC-416F-8324-D296DA143411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606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0767" y="2428484"/>
            <a:ext cx="2564622" cy="451576"/>
          </a:xfrm>
        </p:spPr>
        <p:txBody>
          <a:bodyPr>
            <a:normAutofit fontScale="90000"/>
          </a:bodyPr>
          <a:lstStyle/>
          <a:p>
            <a:r>
              <a:rPr lang="cs-CZ" sz="1800" dirty="0"/>
              <a:t>Pieter Brueghel: Velké ryby žerou malé ryby</a:t>
            </a:r>
          </a:p>
        </p:txBody>
      </p:sp>
      <p:pic>
        <p:nvPicPr>
          <p:cNvPr id="2050" name="Picture 2" descr="Big Fish Eat Little Fish, After Pieter Bruegel the Elder (Netherlandish, Breda (?) ca. 1525â1569 Brussels), Engraving; fourth state of fou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9483" y="918913"/>
            <a:ext cx="6253011" cy="500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105011" y="2628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cs-CZ" sz="4400" b="0" dirty="0">
                <a:solidFill>
                  <a:schemeClr val="tx1"/>
                </a:solidFill>
              </a:rPr>
              <a:t>Potravní řetězec ve vodním ekosystému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9541F724-8262-0E42-867E-67DE0EDB2E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  <p:pic>
        <p:nvPicPr>
          <p:cNvPr id="9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484882" y="6319880"/>
            <a:ext cx="3470885" cy="40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83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89268" y="205760"/>
            <a:ext cx="10753200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PCB a ryby - biomagnifikace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40000" y="864186"/>
            <a:ext cx="9477657" cy="3401568"/>
            <a:chOff x="-1051418" y="401935"/>
            <a:chExt cx="12993886" cy="6456066"/>
          </a:xfrm>
        </p:grpSpPr>
        <p:grpSp>
          <p:nvGrpSpPr>
            <p:cNvPr id="2053" name="Group 2052"/>
            <p:cNvGrpSpPr/>
            <p:nvPr/>
          </p:nvGrpSpPr>
          <p:grpSpPr>
            <a:xfrm>
              <a:off x="-1051418" y="401935"/>
              <a:ext cx="8671251" cy="6456066"/>
              <a:chOff x="-1051418" y="401935"/>
              <a:chExt cx="8671251" cy="6456066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-1051418" y="401935"/>
                <a:ext cx="8671251" cy="6456066"/>
                <a:chOff x="-1051418" y="401935"/>
                <a:chExt cx="8671251" cy="6456066"/>
              </a:xfrm>
            </p:grpSpPr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051418" y="401935"/>
                  <a:ext cx="8671251" cy="6456066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11369" y="5921987"/>
                  <a:ext cx="712733" cy="320730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87805" y="4495598"/>
                  <a:ext cx="712733" cy="320730"/>
                </a:xfrm>
                <a:prstGeom prst="rect">
                  <a:avLst/>
                </a:prstGeom>
              </p:spPr>
            </p:pic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95177" y="5421767"/>
                  <a:ext cx="712733" cy="320730"/>
                </a:xfrm>
                <a:prstGeom prst="rect">
                  <a:avLst/>
                </a:prstGeom>
              </p:spPr>
            </p:pic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02014" y="4644467"/>
                  <a:ext cx="712733" cy="320730"/>
                </a:xfrm>
                <a:prstGeom prst="rect">
                  <a:avLst/>
                </a:prstGeom>
              </p:spPr>
            </p:pic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11715" y="3906301"/>
                  <a:ext cx="712733" cy="320730"/>
                </a:xfrm>
                <a:prstGeom prst="rect">
                  <a:avLst/>
                </a:prstGeom>
              </p:spPr>
            </p:pic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73830" y="4080041"/>
                  <a:ext cx="712733" cy="320730"/>
                </a:xfrm>
                <a:prstGeom prst="rect">
                  <a:avLst/>
                </a:prstGeom>
              </p:spPr>
            </p:pic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55349" y="3279083"/>
                  <a:ext cx="712733" cy="320730"/>
                </a:xfrm>
                <a:prstGeom prst="rect">
                  <a:avLst/>
                </a:prstGeom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42616" y="2825513"/>
                  <a:ext cx="712733" cy="304800"/>
                </a:xfrm>
                <a:prstGeom prst="rect">
                  <a:avLst/>
                </a:prstGeom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67768" y="2134873"/>
                  <a:ext cx="712733" cy="320730"/>
                </a:xfrm>
                <a:prstGeom prst="rect">
                  <a:avLst/>
                </a:prstGeom>
              </p:spPr>
            </p:pic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95742" y="1462591"/>
                  <a:ext cx="712733" cy="320730"/>
                </a:xfrm>
                <a:prstGeom prst="rect">
                  <a:avLst/>
                </a:prstGeom>
              </p:spPr>
            </p:pic>
          </p:grpSp>
          <p:sp>
            <p:nvSpPr>
              <p:cNvPr id="38" name="Left Arrow 37"/>
              <p:cNvSpPr/>
              <p:nvPr/>
            </p:nvSpPr>
            <p:spPr bwMode="auto">
              <a:xfrm>
                <a:off x="4284697" y="3707802"/>
                <a:ext cx="677140" cy="347634"/>
              </a:xfrm>
              <a:prstGeom prst="leftArrow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</p:grpSp>
        <p:grpSp>
          <p:nvGrpSpPr>
            <p:cNvPr id="2052" name="Group 2051"/>
            <p:cNvGrpSpPr/>
            <p:nvPr/>
          </p:nvGrpSpPr>
          <p:grpSpPr>
            <a:xfrm>
              <a:off x="5091129" y="2662813"/>
              <a:ext cx="4632028" cy="2194836"/>
              <a:chOff x="5091129" y="2662813"/>
              <a:chExt cx="4632028" cy="2194836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5091129" y="2662813"/>
                <a:ext cx="4632028" cy="2194836"/>
                <a:chOff x="5974824" y="1588845"/>
                <a:chExt cx="4632028" cy="3376755"/>
              </a:xfrm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974824" y="1588845"/>
                  <a:ext cx="4632028" cy="3376755"/>
                </a:xfrm>
                <a:prstGeom prst="rect">
                  <a:avLst/>
                </a:prstGeom>
              </p:spPr>
            </p:pic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90416" y="3161344"/>
                  <a:ext cx="712733" cy="320730"/>
                </a:xfrm>
                <a:prstGeom prst="rect">
                  <a:avLst/>
                </a:prstGeom>
              </p:spPr>
            </p:pic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87653" y="3608886"/>
                  <a:ext cx="712733" cy="320730"/>
                </a:xfrm>
                <a:prstGeom prst="rect">
                  <a:avLst/>
                </a:prstGeom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39034" y="2633222"/>
                  <a:ext cx="712733" cy="320730"/>
                </a:xfrm>
                <a:prstGeom prst="rect">
                  <a:avLst/>
                </a:prstGeom>
              </p:spPr>
            </p:pic>
          </p:grpSp>
          <p:sp>
            <p:nvSpPr>
              <p:cNvPr id="37" name="Left Arrow 36"/>
              <p:cNvSpPr/>
              <p:nvPr/>
            </p:nvSpPr>
            <p:spPr bwMode="auto">
              <a:xfrm>
                <a:off x="8194275" y="3615329"/>
                <a:ext cx="677140" cy="347634"/>
              </a:xfrm>
              <a:prstGeom prst="leftArrow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</p:grpSp>
        <p:grpSp>
          <p:nvGrpSpPr>
            <p:cNvPr id="2051" name="Group 2050"/>
            <p:cNvGrpSpPr/>
            <p:nvPr/>
          </p:nvGrpSpPr>
          <p:grpSpPr>
            <a:xfrm>
              <a:off x="9064717" y="3305680"/>
              <a:ext cx="2877751" cy="1170531"/>
              <a:chOff x="9064717" y="3305680"/>
              <a:chExt cx="2877751" cy="1170531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9064717" y="3305680"/>
                <a:ext cx="1974032" cy="1170531"/>
                <a:chOff x="8050203" y="4205741"/>
                <a:chExt cx="1974032" cy="1415362"/>
              </a:xfrm>
            </p:grpSpPr>
            <p:grpSp>
              <p:nvGrpSpPr>
                <p:cNvPr id="9" name="Group 8"/>
                <p:cNvGrpSpPr/>
                <p:nvPr/>
              </p:nvGrpSpPr>
              <p:grpSpPr>
                <a:xfrm>
                  <a:off x="8050203" y="4205741"/>
                  <a:ext cx="1974032" cy="1415362"/>
                  <a:chOff x="1454724" y="2269066"/>
                  <a:chExt cx="2236895" cy="1521600"/>
                </a:xfrm>
              </p:grpSpPr>
              <p:pic>
                <p:nvPicPr>
                  <p:cNvPr id="10" name="Picture 9" descr="fish-clip-art-black-and-white-1058727.png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454724" y="2269066"/>
                    <a:ext cx="2236895" cy="1210734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1981200" y="3513667"/>
                    <a:ext cx="184731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endParaRPr lang="cs-CZ" sz="1200" dirty="0"/>
                  </a:p>
                </p:txBody>
              </p:sp>
            </p:grpSp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95352" y="4573342"/>
                  <a:ext cx="543377" cy="244520"/>
                </a:xfrm>
                <a:prstGeom prst="rect">
                  <a:avLst/>
                </a:prstGeom>
              </p:spPr>
            </p:pic>
          </p:grpSp>
          <p:grpSp>
            <p:nvGrpSpPr>
              <p:cNvPr id="2049" name="Group 2048"/>
              <p:cNvGrpSpPr/>
              <p:nvPr/>
            </p:nvGrpSpPr>
            <p:grpSpPr>
              <a:xfrm>
                <a:off x="11326600" y="3531939"/>
                <a:ext cx="615868" cy="533400"/>
                <a:chOff x="11326600" y="3531939"/>
                <a:chExt cx="615868" cy="533400"/>
              </a:xfrm>
            </p:grpSpPr>
            <p:sp>
              <p:nvSpPr>
                <p:cNvPr id="34" name="Freeform 33"/>
                <p:cNvSpPr/>
                <p:nvPr/>
              </p:nvSpPr>
              <p:spPr>
                <a:xfrm>
                  <a:off x="11326600" y="3531939"/>
                  <a:ext cx="615868" cy="533400"/>
                </a:xfrm>
                <a:custGeom>
                  <a:avLst/>
                  <a:gdLst>
                    <a:gd name="connsiteX0" fmla="*/ 609600 w 615868"/>
                    <a:gd name="connsiteY0" fmla="*/ 143934 h 533400"/>
                    <a:gd name="connsiteX1" fmla="*/ 609600 w 615868"/>
                    <a:gd name="connsiteY1" fmla="*/ 143934 h 533400"/>
                    <a:gd name="connsiteX2" fmla="*/ 440266 w 615868"/>
                    <a:gd name="connsiteY2" fmla="*/ 67734 h 533400"/>
                    <a:gd name="connsiteX3" fmla="*/ 406400 w 615868"/>
                    <a:gd name="connsiteY3" fmla="*/ 59267 h 533400"/>
                    <a:gd name="connsiteX4" fmla="*/ 389466 w 615868"/>
                    <a:gd name="connsiteY4" fmla="*/ 42334 h 533400"/>
                    <a:gd name="connsiteX5" fmla="*/ 313266 w 615868"/>
                    <a:gd name="connsiteY5" fmla="*/ 0 h 533400"/>
                    <a:gd name="connsiteX6" fmla="*/ 254000 w 615868"/>
                    <a:gd name="connsiteY6" fmla="*/ 8467 h 533400"/>
                    <a:gd name="connsiteX7" fmla="*/ 237066 w 615868"/>
                    <a:gd name="connsiteY7" fmla="*/ 25400 h 533400"/>
                    <a:gd name="connsiteX8" fmla="*/ 194733 w 615868"/>
                    <a:gd name="connsiteY8" fmla="*/ 42334 h 533400"/>
                    <a:gd name="connsiteX9" fmla="*/ 152400 w 615868"/>
                    <a:gd name="connsiteY9" fmla="*/ 76200 h 533400"/>
                    <a:gd name="connsiteX10" fmla="*/ 101600 w 615868"/>
                    <a:gd name="connsiteY10" fmla="*/ 110067 h 533400"/>
                    <a:gd name="connsiteX11" fmla="*/ 67733 w 615868"/>
                    <a:gd name="connsiteY11" fmla="*/ 127000 h 533400"/>
                    <a:gd name="connsiteX12" fmla="*/ 42333 w 615868"/>
                    <a:gd name="connsiteY12" fmla="*/ 177800 h 533400"/>
                    <a:gd name="connsiteX13" fmla="*/ 8466 w 615868"/>
                    <a:gd name="connsiteY13" fmla="*/ 211667 h 533400"/>
                    <a:gd name="connsiteX14" fmla="*/ 0 w 615868"/>
                    <a:gd name="connsiteY14" fmla="*/ 237067 h 533400"/>
                    <a:gd name="connsiteX15" fmla="*/ 16933 w 615868"/>
                    <a:gd name="connsiteY15" fmla="*/ 304800 h 533400"/>
                    <a:gd name="connsiteX16" fmla="*/ 33866 w 615868"/>
                    <a:gd name="connsiteY16" fmla="*/ 321734 h 533400"/>
                    <a:gd name="connsiteX17" fmla="*/ 50800 w 615868"/>
                    <a:gd name="connsiteY17" fmla="*/ 347134 h 533400"/>
                    <a:gd name="connsiteX18" fmla="*/ 67733 w 615868"/>
                    <a:gd name="connsiteY18" fmla="*/ 406400 h 533400"/>
                    <a:gd name="connsiteX19" fmla="*/ 76200 w 615868"/>
                    <a:gd name="connsiteY19" fmla="*/ 431800 h 533400"/>
                    <a:gd name="connsiteX20" fmla="*/ 118533 w 615868"/>
                    <a:gd name="connsiteY20" fmla="*/ 533400 h 533400"/>
                    <a:gd name="connsiteX21" fmla="*/ 169333 w 615868"/>
                    <a:gd name="connsiteY21" fmla="*/ 516467 h 533400"/>
                    <a:gd name="connsiteX22" fmla="*/ 194733 w 615868"/>
                    <a:gd name="connsiteY22" fmla="*/ 508000 h 533400"/>
                    <a:gd name="connsiteX23" fmla="*/ 220133 w 615868"/>
                    <a:gd name="connsiteY23" fmla="*/ 491067 h 533400"/>
                    <a:gd name="connsiteX24" fmla="*/ 237066 w 615868"/>
                    <a:gd name="connsiteY24" fmla="*/ 457200 h 533400"/>
                    <a:gd name="connsiteX25" fmla="*/ 254000 w 615868"/>
                    <a:gd name="connsiteY25" fmla="*/ 440267 h 533400"/>
                    <a:gd name="connsiteX26" fmla="*/ 270933 w 615868"/>
                    <a:gd name="connsiteY26" fmla="*/ 414867 h 533400"/>
                    <a:gd name="connsiteX27" fmla="*/ 279400 w 615868"/>
                    <a:gd name="connsiteY27" fmla="*/ 287867 h 533400"/>
                    <a:gd name="connsiteX28" fmla="*/ 304800 w 615868"/>
                    <a:gd name="connsiteY28" fmla="*/ 262467 h 533400"/>
                    <a:gd name="connsiteX29" fmla="*/ 355600 w 615868"/>
                    <a:gd name="connsiteY29" fmla="*/ 237067 h 533400"/>
                    <a:gd name="connsiteX30" fmla="*/ 406400 w 615868"/>
                    <a:gd name="connsiteY30" fmla="*/ 245534 h 533400"/>
                    <a:gd name="connsiteX31" fmla="*/ 448733 w 615868"/>
                    <a:gd name="connsiteY31" fmla="*/ 296334 h 533400"/>
                    <a:gd name="connsiteX32" fmla="*/ 499533 w 615868"/>
                    <a:gd name="connsiteY32" fmla="*/ 330200 h 533400"/>
                    <a:gd name="connsiteX33" fmla="*/ 575733 w 615868"/>
                    <a:gd name="connsiteY33" fmla="*/ 313267 h 533400"/>
                    <a:gd name="connsiteX34" fmla="*/ 601133 w 615868"/>
                    <a:gd name="connsiteY34" fmla="*/ 296334 h 533400"/>
                    <a:gd name="connsiteX35" fmla="*/ 601133 w 615868"/>
                    <a:gd name="connsiteY35" fmla="*/ 169334 h 533400"/>
                    <a:gd name="connsiteX36" fmla="*/ 575733 w 615868"/>
                    <a:gd name="connsiteY36" fmla="*/ 118534 h 533400"/>
                    <a:gd name="connsiteX37" fmla="*/ 533400 w 615868"/>
                    <a:gd name="connsiteY37" fmla="*/ 110067 h 533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615868" h="533400">
                      <a:moveTo>
                        <a:pt x="609600" y="143934"/>
                      </a:moveTo>
                      <a:lnTo>
                        <a:pt x="609600" y="143934"/>
                      </a:lnTo>
                      <a:cubicBezTo>
                        <a:pt x="553155" y="118534"/>
                        <a:pt x="497401" y="91540"/>
                        <a:pt x="440266" y="67734"/>
                      </a:cubicBezTo>
                      <a:cubicBezTo>
                        <a:pt x="429525" y="63259"/>
                        <a:pt x="416808" y="64471"/>
                        <a:pt x="406400" y="59267"/>
                      </a:cubicBezTo>
                      <a:cubicBezTo>
                        <a:pt x="399260" y="55697"/>
                        <a:pt x="395852" y="47123"/>
                        <a:pt x="389466" y="42334"/>
                      </a:cubicBezTo>
                      <a:cubicBezTo>
                        <a:pt x="342884" y="7398"/>
                        <a:pt x="352867" y="13201"/>
                        <a:pt x="313266" y="0"/>
                      </a:cubicBezTo>
                      <a:cubicBezTo>
                        <a:pt x="293511" y="2822"/>
                        <a:pt x="272932" y="2156"/>
                        <a:pt x="254000" y="8467"/>
                      </a:cubicBezTo>
                      <a:cubicBezTo>
                        <a:pt x="246427" y="10991"/>
                        <a:pt x="243997" y="21440"/>
                        <a:pt x="237066" y="25400"/>
                      </a:cubicBezTo>
                      <a:cubicBezTo>
                        <a:pt x="223870" y="32940"/>
                        <a:pt x="208844" y="36689"/>
                        <a:pt x="194733" y="42334"/>
                      </a:cubicBezTo>
                      <a:cubicBezTo>
                        <a:pt x="163445" y="89267"/>
                        <a:pt x="195702" y="52144"/>
                        <a:pt x="152400" y="76200"/>
                      </a:cubicBezTo>
                      <a:cubicBezTo>
                        <a:pt x="134610" y="86083"/>
                        <a:pt x="119803" y="100966"/>
                        <a:pt x="101600" y="110067"/>
                      </a:cubicBezTo>
                      <a:lnTo>
                        <a:pt x="67733" y="127000"/>
                      </a:lnTo>
                      <a:cubicBezTo>
                        <a:pt x="14024" y="180713"/>
                        <a:pt x="94352" y="94572"/>
                        <a:pt x="42333" y="177800"/>
                      </a:cubicBezTo>
                      <a:cubicBezTo>
                        <a:pt x="33871" y="191338"/>
                        <a:pt x="8466" y="211667"/>
                        <a:pt x="8466" y="211667"/>
                      </a:cubicBezTo>
                      <a:cubicBezTo>
                        <a:pt x="5644" y="220134"/>
                        <a:pt x="0" y="228142"/>
                        <a:pt x="0" y="237067"/>
                      </a:cubicBezTo>
                      <a:cubicBezTo>
                        <a:pt x="0" y="243140"/>
                        <a:pt x="10251" y="293663"/>
                        <a:pt x="16933" y="304800"/>
                      </a:cubicBezTo>
                      <a:cubicBezTo>
                        <a:pt x="21040" y="311645"/>
                        <a:pt x="28879" y="315501"/>
                        <a:pt x="33866" y="321734"/>
                      </a:cubicBezTo>
                      <a:cubicBezTo>
                        <a:pt x="40223" y="329680"/>
                        <a:pt x="45155" y="338667"/>
                        <a:pt x="50800" y="347134"/>
                      </a:cubicBezTo>
                      <a:cubicBezTo>
                        <a:pt x="71105" y="408055"/>
                        <a:pt x="46462" y="331956"/>
                        <a:pt x="67733" y="406400"/>
                      </a:cubicBezTo>
                      <a:cubicBezTo>
                        <a:pt x="70185" y="414981"/>
                        <a:pt x="74193" y="423104"/>
                        <a:pt x="76200" y="431800"/>
                      </a:cubicBezTo>
                      <a:cubicBezTo>
                        <a:pt x="98571" y="528740"/>
                        <a:pt x="67968" y="499691"/>
                        <a:pt x="118533" y="533400"/>
                      </a:cubicBezTo>
                      <a:lnTo>
                        <a:pt x="169333" y="516467"/>
                      </a:lnTo>
                      <a:cubicBezTo>
                        <a:pt x="177800" y="513645"/>
                        <a:pt x="187307" y="512950"/>
                        <a:pt x="194733" y="508000"/>
                      </a:cubicBezTo>
                      <a:lnTo>
                        <a:pt x="220133" y="491067"/>
                      </a:lnTo>
                      <a:cubicBezTo>
                        <a:pt x="225777" y="479778"/>
                        <a:pt x="230065" y="467702"/>
                        <a:pt x="237066" y="457200"/>
                      </a:cubicBezTo>
                      <a:cubicBezTo>
                        <a:pt x="241494" y="450558"/>
                        <a:pt x="249013" y="446500"/>
                        <a:pt x="254000" y="440267"/>
                      </a:cubicBezTo>
                      <a:cubicBezTo>
                        <a:pt x="260357" y="432321"/>
                        <a:pt x="265289" y="423334"/>
                        <a:pt x="270933" y="414867"/>
                      </a:cubicBezTo>
                      <a:cubicBezTo>
                        <a:pt x="273755" y="372534"/>
                        <a:pt x="270196" y="329284"/>
                        <a:pt x="279400" y="287867"/>
                      </a:cubicBezTo>
                      <a:cubicBezTo>
                        <a:pt x="281997" y="276178"/>
                        <a:pt x="295602" y="270132"/>
                        <a:pt x="304800" y="262467"/>
                      </a:cubicBezTo>
                      <a:cubicBezTo>
                        <a:pt x="326683" y="244231"/>
                        <a:pt x="330144" y="245553"/>
                        <a:pt x="355600" y="237067"/>
                      </a:cubicBezTo>
                      <a:cubicBezTo>
                        <a:pt x="372533" y="239889"/>
                        <a:pt x="390713" y="238562"/>
                        <a:pt x="406400" y="245534"/>
                      </a:cubicBezTo>
                      <a:cubicBezTo>
                        <a:pt x="426044" y="254265"/>
                        <a:pt x="436165" y="281252"/>
                        <a:pt x="448733" y="296334"/>
                      </a:cubicBezTo>
                      <a:cubicBezTo>
                        <a:pt x="473126" y="325606"/>
                        <a:pt x="468228" y="319766"/>
                        <a:pt x="499533" y="330200"/>
                      </a:cubicBezTo>
                      <a:cubicBezTo>
                        <a:pt x="519049" y="326948"/>
                        <a:pt x="554888" y="323690"/>
                        <a:pt x="575733" y="313267"/>
                      </a:cubicBezTo>
                      <a:cubicBezTo>
                        <a:pt x="584834" y="308716"/>
                        <a:pt x="592666" y="301978"/>
                        <a:pt x="601133" y="296334"/>
                      </a:cubicBezTo>
                      <a:cubicBezTo>
                        <a:pt x="615868" y="237395"/>
                        <a:pt x="614116" y="260208"/>
                        <a:pt x="601133" y="169334"/>
                      </a:cubicBezTo>
                      <a:cubicBezTo>
                        <a:pt x="599154" y="155481"/>
                        <a:pt x="586550" y="127188"/>
                        <a:pt x="575733" y="118534"/>
                      </a:cubicBezTo>
                      <a:cubicBezTo>
                        <a:pt x="562918" y="108282"/>
                        <a:pt x="547912" y="110067"/>
                        <a:pt x="533400" y="110067"/>
                      </a:cubicBezTo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363405" y="3599813"/>
                  <a:ext cx="543377" cy="202223"/>
                </a:xfrm>
                <a:prstGeom prst="rect">
                  <a:avLst/>
                </a:prstGeom>
              </p:spPr>
            </p:pic>
          </p:grpSp>
          <p:sp>
            <p:nvSpPr>
              <p:cNvPr id="2048" name="Left Arrow 2047"/>
              <p:cNvSpPr/>
              <p:nvPr/>
            </p:nvSpPr>
            <p:spPr bwMode="auto">
              <a:xfrm>
                <a:off x="11089837" y="3556915"/>
                <a:ext cx="273567" cy="347634"/>
              </a:xfrm>
              <a:prstGeom prst="leftArrow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</p:grp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2251" y="3857081"/>
            <a:ext cx="1019682" cy="219250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888" y="3881988"/>
            <a:ext cx="1096252" cy="219250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623" y="3857081"/>
            <a:ext cx="1052053" cy="21925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118" y="5043456"/>
            <a:ext cx="1939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Hladina PCB:</a:t>
            </a:r>
            <a:endParaRPr lang="cs-CZ" dirty="0"/>
          </a:p>
        </p:txBody>
      </p:sp>
      <p:pic>
        <p:nvPicPr>
          <p:cNvPr id="41" name="Obrázek 8">
            <a:extLst>
              <a:ext uri="{FF2B5EF4-FFF2-40B4-BE49-F238E27FC236}">
                <a16:creationId xmlns:a16="http://schemas.microsoft.com/office/drawing/2014/main" id="{9541F724-8262-0E42-867E-67DE0EDB2EC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  <p:pic>
        <p:nvPicPr>
          <p:cNvPr id="42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484882" y="6319880"/>
            <a:ext cx="3470885" cy="40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6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1900" y="148053"/>
            <a:ext cx="10753200" cy="1125614"/>
          </a:xfrm>
        </p:spPr>
        <p:txBody>
          <a:bodyPr/>
          <a:lstStyle/>
          <a:p>
            <a:pPr algn="ctr"/>
            <a:r>
              <a:rPr lang="en-US" dirty="0" err="1"/>
              <a:t>Srovn</a:t>
            </a:r>
            <a:r>
              <a:rPr lang="sk-SK" dirty="0"/>
              <a:t>ání kontaminace PCB</a:t>
            </a:r>
            <a:endParaRPr lang="cs-CZ" dirty="0"/>
          </a:p>
        </p:txBody>
      </p:sp>
      <p:grpSp>
        <p:nvGrpSpPr>
          <p:cNvPr id="17" name="Group 16"/>
          <p:cNvGrpSpPr/>
          <p:nvPr/>
        </p:nvGrpSpPr>
        <p:grpSpPr>
          <a:xfrm>
            <a:off x="418081" y="1358797"/>
            <a:ext cx="5439794" cy="5080103"/>
            <a:chOff x="418081" y="1358797"/>
            <a:chExt cx="5439794" cy="5080103"/>
          </a:xfrm>
        </p:grpSpPr>
        <p:grpSp>
          <p:nvGrpSpPr>
            <p:cNvPr id="2" name="Group 1"/>
            <p:cNvGrpSpPr/>
            <p:nvPr/>
          </p:nvGrpSpPr>
          <p:grpSpPr>
            <a:xfrm>
              <a:off x="418081" y="1820462"/>
              <a:ext cx="5439794" cy="4618438"/>
              <a:chOff x="3399406" y="1629695"/>
              <a:chExt cx="6079958" cy="4724274"/>
            </a:xfrm>
          </p:grpSpPr>
          <p:graphicFrame>
            <p:nvGraphicFramePr>
              <p:cNvPr id="11" name="Chart 10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023762756"/>
                  </p:ext>
                </p:extLst>
              </p:nvPr>
            </p:nvGraphicFramePr>
            <p:xfrm>
              <a:off x="3399406" y="1629695"/>
              <a:ext cx="6079958" cy="472427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pic>
            <p:nvPicPr>
              <p:cNvPr id="6148" name="Picture 4" descr="VÃ½sledok vyhÄ¾adÃ¡vania obrÃ¡zkov pre dopyt eel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9952" y="4308806"/>
                <a:ext cx="1554239" cy="7823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0" name="Picture 6" descr="VÃ½sledok vyhÄ¾adÃ¡vania obrÃ¡zkov pre dopyt bolen"/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375945" y="2856773"/>
                <a:ext cx="1441310" cy="5593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4" name="Picture 10" descr="VÃ½sledok vyhÄ¾adÃ¡vania obrÃ¡zkov pre dopyt barbus barbus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04191" y="1868087"/>
                <a:ext cx="1069510" cy="5788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6" name="Picture 12" descr="VÃ½sledok vyhÄ¾adÃ¡vania obrÃ¡zkov pre dopyt stika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27104" y="4703926"/>
                <a:ext cx="1510365" cy="774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" name="TextBox 2"/>
            <p:cNvSpPr txBox="1"/>
            <p:nvPr/>
          </p:nvSpPr>
          <p:spPr>
            <a:xfrm>
              <a:off x="1829286" y="1358797"/>
              <a:ext cx="26173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/>
                <a:t>Zemplínska Šírava</a:t>
              </a:r>
              <a:endParaRPr lang="cs-CZ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857875" y="1358797"/>
            <a:ext cx="5905500" cy="4999141"/>
            <a:chOff x="5857875" y="1358797"/>
            <a:chExt cx="5905500" cy="4999141"/>
          </a:xfrm>
        </p:grpSpPr>
        <p:sp>
          <p:nvSpPr>
            <p:cNvPr id="13" name="TextBox 12"/>
            <p:cNvSpPr txBox="1"/>
            <p:nvPr/>
          </p:nvSpPr>
          <p:spPr>
            <a:xfrm>
              <a:off x="7813782" y="1358797"/>
              <a:ext cx="15709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/>
                <a:t>Pohořelice</a:t>
              </a:r>
              <a:endParaRPr lang="cs-CZ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5857875" y="1820462"/>
              <a:ext cx="5905500" cy="4537476"/>
              <a:chOff x="5857875" y="1820462"/>
              <a:chExt cx="5905500" cy="4537476"/>
            </a:xfrm>
          </p:grpSpPr>
          <p:graphicFrame>
            <p:nvGraphicFramePr>
              <p:cNvPr id="12" name="Chart 11"/>
              <p:cNvGraphicFramePr>
                <a:graphicFrameLocks/>
              </p:cNvGraphicFramePr>
              <p:nvPr/>
            </p:nvGraphicFramePr>
            <p:xfrm>
              <a:off x="5857875" y="1820462"/>
              <a:ext cx="5905500" cy="453747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39203" y="4720590"/>
                <a:ext cx="919162" cy="575310"/>
              </a:xfrm>
              <a:prstGeom prst="rect">
                <a:avLst/>
              </a:prstGeom>
            </p:spPr>
          </p:pic>
          <p:pic>
            <p:nvPicPr>
              <p:cNvPr id="15" name="Picture 2" descr="VÃ½sledok vyhÄ¾adÃ¡vania obrÃ¡zkov pre dopyt jelec tlouÅ¡Å¥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153146" flipV="1">
                <a:off x="9416256" y="4933549"/>
                <a:ext cx="1236127" cy="4537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58365" y="5204329"/>
                <a:ext cx="1138728" cy="583824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621931" y="5276852"/>
                <a:ext cx="894324" cy="438777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82337" y="2222417"/>
                <a:ext cx="1062645" cy="589285"/>
              </a:xfrm>
              <a:prstGeom prst="rect">
                <a:avLst/>
              </a:prstGeom>
            </p:spPr>
          </p:pic>
        </p:grpSp>
      </p:grpSp>
      <p:grpSp>
        <p:nvGrpSpPr>
          <p:cNvPr id="26" name="Group 25"/>
          <p:cNvGrpSpPr/>
          <p:nvPr/>
        </p:nvGrpSpPr>
        <p:grpSpPr>
          <a:xfrm>
            <a:off x="5857875" y="1905592"/>
            <a:ext cx="5978720" cy="4537476"/>
            <a:chOff x="5456380" y="3811165"/>
            <a:chExt cx="5978720" cy="4537476"/>
          </a:xfrm>
        </p:grpSpPr>
        <p:grpSp>
          <p:nvGrpSpPr>
            <p:cNvPr id="25" name="Group 24"/>
            <p:cNvGrpSpPr/>
            <p:nvPr/>
          </p:nvGrpSpPr>
          <p:grpSpPr>
            <a:xfrm>
              <a:off x="5456380" y="3811165"/>
              <a:ext cx="5978720" cy="4537476"/>
              <a:chOff x="1017217" y="4129681"/>
              <a:chExt cx="5978720" cy="4537476"/>
            </a:xfrm>
          </p:grpSpPr>
          <p:graphicFrame>
            <p:nvGraphicFramePr>
              <p:cNvPr id="19" name="Chart 18"/>
              <p:cNvGraphicFramePr>
                <a:graphicFrameLocks/>
              </p:cNvGraphicFramePr>
              <p:nvPr/>
            </p:nvGraphicFramePr>
            <p:xfrm>
              <a:off x="1017217" y="4129681"/>
              <a:ext cx="5978720" cy="453747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3"/>
              </a:graphicData>
            </a:graphic>
          </p:graphicFrame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92342" y="7496699"/>
                <a:ext cx="919162" cy="575310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42114" y="7492442"/>
                <a:ext cx="1138728" cy="5838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22452" y="7587913"/>
                <a:ext cx="894324" cy="438777"/>
              </a:xfrm>
              <a:prstGeom prst="rect">
                <a:avLst/>
              </a:prstGeom>
            </p:spPr>
          </p:pic>
          <p:pic>
            <p:nvPicPr>
              <p:cNvPr id="23" name="Picture 2" descr="VÃ½sledok vyhÄ¾adÃ¡vania obrÃ¡zkov pre dopyt jelec tlouÅ¡Å¥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153146" flipV="1">
                <a:off x="4478200" y="7604050"/>
                <a:ext cx="1236127" cy="4537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36615" y="7203257"/>
              <a:ext cx="1062645" cy="589285"/>
            </a:xfrm>
            <a:prstGeom prst="rect">
              <a:avLst/>
            </a:prstGeom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D422C-11AC-416F-8324-D296DA143411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170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Foliennummernplatzhalter 1"/>
          <p:cNvSpPr txBox="1">
            <a:spLocks/>
          </p:cNvSpPr>
          <p:nvPr/>
        </p:nvSpPr>
        <p:spPr bwMode="auto">
          <a:xfrm>
            <a:off x="1905000" y="6597650"/>
            <a:ext cx="1905000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de-DE" sz="800">
                <a:solidFill>
                  <a:schemeClr val="bg1"/>
                </a:solidFill>
              </a:rPr>
              <a:t>Page </a:t>
            </a:r>
            <a:fld id="{480A869D-349A-443D-818D-A85A6EEC81DF}" type="slidenum">
              <a:rPr lang="en-GB" altLang="de-DE" sz="800">
                <a:solidFill>
                  <a:schemeClr val="bg1"/>
                </a:solidFill>
              </a:rPr>
              <a:pPr eaLnBrk="1" hangingPunct="1">
                <a:spcBef>
                  <a:spcPct val="20000"/>
                </a:spcBef>
              </a:pPr>
              <a:t>28</a:t>
            </a:fld>
            <a:endParaRPr lang="en-GB" altLang="de-DE" sz="800">
              <a:solidFill>
                <a:schemeClr val="bg1"/>
              </a:solidFill>
            </a:endParaRPr>
          </a:p>
        </p:txBody>
      </p:sp>
      <p:sp>
        <p:nvSpPr>
          <p:cNvPr id="7172" name="Rechteck 3"/>
          <p:cNvSpPr>
            <a:spLocks noChangeArrowheads="1"/>
          </p:cNvSpPr>
          <p:nvPr/>
        </p:nvSpPr>
        <p:spPr bwMode="auto">
          <a:xfrm>
            <a:off x="1952626" y="723900"/>
            <a:ext cx="8105775" cy="5391150"/>
          </a:xfrm>
          <a:prstGeom prst="rect">
            <a:avLst/>
          </a:prstGeom>
          <a:solidFill>
            <a:schemeClr val="accent1"/>
          </a:solidFill>
          <a:ln w="63500" algn="ctr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de-DE" altLang="de-DE" sz="1800">
              <a:solidFill>
                <a:schemeClr val="bg2"/>
              </a:solidFill>
            </a:endParaRPr>
          </a:p>
        </p:txBody>
      </p:sp>
      <p:sp>
        <p:nvSpPr>
          <p:cNvPr id="7173" name="Ellipse 4"/>
          <p:cNvSpPr>
            <a:spLocks noChangeArrowheads="1"/>
          </p:cNvSpPr>
          <p:nvPr/>
        </p:nvSpPr>
        <p:spPr bwMode="auto">
          <a:xfrm>
            <a:off x="2066925" y="1000125"/>
            <a:ext cx="3938588" cy="5029200"/>
          </a:xfrm>
          <a:prstGeom prst="ellipse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de-DE" altLang="de-DE" sz="1800">
              <a:solidFill>
                <a:schemeClr val="bg2"/>
              </a:solidFill>
            </a:endParaRPr>
          </a:p>
        </p:txBody>
      </p:sp>
      <p:sp>
        <p:nvSpPr>
          <p:cNvPr id="6150" name="Ellipse 5"/>
          <p:cNvSpPr>
            <a:spLocks noChangeArrowheads="1"/>
          </p:cNvSpPr>
          <p:nvPr/>
        </p:nvSpPr>
        <p:spPr bwMode="auto">
          <a:xfrm>
            <a:off x="2828926" y="4181476"/>
            <a:ext cx="2847975" cy="1876425"/>
          </a:xfrm>
          <a:prstGeom prst="ellipse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de-DE" altLang="de-DE" sz="1800">
              <a:solidFill>
                <a:schemeClr val="bg2"/>
              </a:solidFill>
            </a:endParaRP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1" y="4295775"/>
            <a:ext cx="25447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feld 7"/>
          <p:cNvSpPr txBox="1">
            <a:spLocks noChangeArrowheads="1"/>
          </p:cNvSpPr>
          <p:nvPr/>
        </p:nvSpPr>
        <p:spPr bwMode="auto">
          <a:xfrm>
            <a:off x="2066925" y="742950"/>
            <a:ext cx="14414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FFFF00"/>
                </a:solidFill>
              </a:rPr>
              <a:t>Chemos</a:t>
            </a:r>
            <a:r>
              <a:rPr lang="cs-CZ" altLang="de-DE" sz="1800" dirty="0">
                <a:solidFill>
                  <a:srgbClr val="FFFF00"/>
                </a:solidFill>
              </a:rPr>
              <a:t>féra</a:t>
            </a:r>
            <a:endParaRPr lang="de-DE" altLang="de-DE" sz="1800" dirty="0">
              <a:solidFill>
                <a:srgbClr val="FFFF00"/>
              </a:solidFill>
            </a:endParaRPr>
          </a:p>
        </p:txBody>
      </p:sp>
      <p:sp>
        <p:nvSpPr>
          <p:cNvPr id="7178" name="Textfeld 9"/>
          <p:cNvSpPr txBox="1">
            <a:spLocks noChangeArrowheads="1"/>
          </p:cNvSpPr>
          <p:nvPr/>
        </p:nvSpPr>
        <p:spPr bwMode="auto">
          <a:xfrm>
            <a:off x="2735263" y="1524001"/>
            <a:ext cx="2941638" cy="158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D6A300"/>
                </a:solidFill>
              </a:rPr>
              <a:t>70 mi</a:t>
            </a:r>
            <a:r>
              <a:rPr lang="cs-CZ" altLang="de-DE" sz="1800" dirty="0">
                <a:solidFill>
                  <a:srgbClr val="D6A300"/>
                </a:solidFill>
              </a:rPr>
              <a:t>l.</a:t>
            </a:r>
            <a:r>
              <a:rPr lang="de-DE" altLang="de-DE" sz="1800" dirty="0">
                <a:solidFill>
                  <a:srgbClr val="D6A300"/>
                </a:solidFill>
              </a:rPr>
              <a:t> </a:t>
            </a:r>
            <a:r>
              <a:rPr lang="cs-CZ" altLang="de-DE" sz="1800" dirty="0">
                <a:solidFill>
                  <a:srgbClr val="D6A300"/>
                </a:solidFill>
              </a:rPr>
              <a:t>chemických látek</a:t>
            </a:r>
            <a:endParaRPr lang="de-DE" altLang="de-DE" sz="1800" dirty="0">
              <a:solidFill>
                <a:srgbClr val="D6A300"/>
              </a:solidFill>
            </a:endParaRPr>
          </a:p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D6A300"/>
                </a:solidFill>
              </a:rPr>
              <a:t>14 mi</a:t>
            </a:r>
            <a:r>
              <a:rPr lang="cs-CZ" altLang="de-DE" sz="1800" dirty="0">
                <a:solidFill>
                  <a:srgbClr val="D6A300"/>
                </a:solidFill>
              </a:rPr>
              <a:t>l</a:t>
            </a:r>
            <a:r>
              <a:rPr lang="de-DE" altLang="de-DE" sz="1800" dirty="0">
                <a:solidFill>
                  <a:srgbClr val="D6A300"/>
                </a:solidFill>
              </a:rPr>
              <a:t> </a:t>
            </a:r>
            <a:r>
              <a:rPr lang="cs-CZ" altLang="de-DE" sz="1800" dirty="0">
                <a:solidFill>
                  <a:srgbClr val="D6A300"/>
                </a:solidFill>
              </a:rPr>
              <a:t>komerčně dostupných</a:t>
            </a:r>
            <a:endParaRPr lang="de-DE" altLang="de-DE" sz="1800" dirty="0">
              <a:solidFill>
                <a:srgbClr val="D6A300"/>
              </a:solidFill>
            </a:endParaRPr>
          </a:p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D6A300"/>
                </a:solidFill>
              </a:rPr>
              <a:t>&gt; 100.000 </a:t>
            </a:r>
            <a:r>
              <a:rPr lang="cs-CZ" altLang="de-DE" sz="1800" dirty="0">
                <a:solidFill>
                  <a:srgbClr val="D6A300"/>
                </a:solidFill>
              </a:rPr>
              <a:t>denně používáno</a:t>
            </a:r>
            <a:endParaRPr lang="de-DE" altLang="de-DE" sz="1800" dirty="0">
              <a:solidFill>
                <a:srgbClr val="D6A300"/>
              </a:solidFill>
            </a:endParaRPr>
          </a:p>
        </p:txBody>
      </p:sp>
      <p:sp>
        <p:nvSpPr>
          <p:cNvPr id="6155" name="Textfeld 10"/>
          <p:cNvSpPr txBox="1">
            <a:spLocks noChangeArrowheads="1"/>
          </p:cNvSpPr>
          <p:nvPr/>
        </p:nvSpPr>
        <p:spPr bwMode="auto">
          <a:xfrm>
            <a:off x="2233614" y="3525839"/>
            <a:ext cx="25431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996600"/>
                </a:solidFill>
              </a:rPr>
              <a:t>&gt; 10.000 </a:t>
            </a:r>
            <a:r>
              <a:rPr lang="cs-CZ" altLang="de-DE" sz="1800" dirty="0">
                <a:solidFill>
                  <a:srgbClr val="996600"/>
                </a:solidFill>
              </a:rPr>
              <a:t>látek ve vzorcích životního prostředí</a:t>
            </a:r>
            <a:r>
              <a:rPr lang="de-DE" altLang="de-DE" sz="1800" dirty="0">
                <a:solidFill>
                  <a:srgbClr val="996600"/>
                </a:solidFill>
              </a:rPr>
              <a:t> </a:t>
            </a:r>
          </a:p>
        </p:txBody>
      </p:sp>
      <p:sp>
        <p:nvSpPr>
          <p:cNvPr id="6156" name="Ellipse 11"/>
          <p:cNvSpPr>
            <a:spLocks noChangeArrowheads="1"/>
          </p:cNvSpPr>
          <p:nvPr/>
        </p:nvSpPr>
        <p:spPr bwMode="auto">
          <a:xfrm>
            <a:off x="5091113" y="4295775"/>
            <a:ext cx="119062" cy="152400"/>
          </a:xfrm>
          <a:prstGeom prst="ellipse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de-DE" altLang="de-DE" sz="1800">
              <a:solidFill>
                <a:srgbClr val="C00000"/>
              </a:solidFill>
            </a:endParaRPr>
          </a:p>
        </p:txBody>
      </p:sp>
      <p:sp>
        <p:nvSpPr>
          <p:cNvPr id="6157" name="Textfeld 12"/>
          <p:cNvSpPr txBox="1">
            <a:spLocks noChangeArrowheads="1"/>
          </p:cNvSpPr>
          <p:nvPr/>
        </p:nvSpPr>
        <p:spPr bwMode="auto">
          <a:xfrm>
            <a:off x="4165600" y="3060894"/>
            <a:ext cx="185261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de-DE" altLang="de-DE" sz="1800" dirty="0">
                <a:solidFill>
                  <a:srgbClr val="C00000"/>
                </a:solidFill>
              </a:rPr>
              <a:t>41 </a:t>
            </a:r>
            <a:r>
              <a:rPr lang="cs-CZ" altLang="de-DE" sz="1800" dirty="0">
                <a:solidFill>
                  <a:srgbClr val="C00000"/>
                </a:solidFill>
              </a:rPr>
              <a:t>prioritních</a:t>
            </a:r>
            <a:r>
              <a:rPr lang="de-DE" altLang="de-DE" sz="1800" dirty="0">
                <a:solidFill>
                  <a:srgbClr val="C00000"/>
                </a:solidFill>
              </a:rPr>
              <a:t> </a:t>
            </a:r>
            <a:r>
              <a:rPr lang="cs-CZ" altLang="de-DE" sz="1800" dirty="0">
                <a:solidFill>
                  <a:srgbClr val="C00000"/>
                </a:solidFill>
              </a:rPr>
              <a:t>znečišťujících</a:t>
            </a:r>
            <a:br>
              <a:rPr lang="cs-CZ" altLang="de-DE" sz="1800" dirty="0">
                <a:solidFill>
                  <a:srgbClr val="C00000"/>
                </a:solidFill>
              </a:rPr>
            </a:br>
            <a:r>
              <a:rPr lang="cs-CZ" altLang="de-DE" sz="1800" dirty="0">
                <a:solidFill>
                  <a:srgbClr val="C00000"/>
                </a:solidFill>
              </a:rPr>
              <a:t>látek</a:t>
            </a:r>
            <a:r>
              <a:rPr lang="de-DE" altLang="de-DE" sz="1800" dirty="0">
                <a:solidFill>
                  <a:srgbClr val="C00000"/>
                </a:solidFill>
              </a:rPr>
              <a:t> </a:t>
            </a:r>
            <a:br>
              <a:rPr lang="cs-CZ" altLang="de-DE" sz="1800" dirty="0">
                <a:solidFill>
                  <a:srgbClr val="C00000"/>
                </a:solidFill>
              </a:rPr>
            </a:br>
            <a:r>
              <a:rPr lang="de-DE" altLang="de-DE" sz="1800" dirty="0">
                <a:solidFill>
                  <a:srgbClr val="C00000"/>
                </a:solidFill>
              </a:rPr>
              <a:t>(</a:t>
            </a:r>
            <a:r>
              <a:rPr lang="cs-CZ" altLang="de-DE" sz="1800" dirty="0">
                <a:solidFill>
                  <a:srgbClr val="C00000"/>
                </a:solidFill>
              </a:rPr>
              <a:t>chemický stav</a:t>
            </a:r>
            <a:r>
              <a:rPr lang="de-DE" altLang="de-DE" sz="18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3327614" y="123630"/>
            <a:ext cx="553677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sk-SK" altLang="de-DE" sz="2800" b="1" dirty="0">
                <a:solidFill>
                  <a:schemeClr val="accent1"/>
                </a:solidFill>
              </a:rPr>
              <a:t>Jaký je stav vod v Evropě dnes</a:t>
            </a:r>
            <a:r>
              <a:rPr lang="en-US" altLang="de-DE" sz="2800" b="1" dirty="0">
                <a:solidFill>
                  <a:schemeClr val="accent1"/>
                </a:solidFill>
              </a:rPr>
              <a:t>?</a:t>
            </a:r>
          </a:p>
        </p:txBody>
      </p:sp>
      <p:pic>
        <p:nvPicPr>
          <p:cNvPr id="40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01162" y="6262777"/>
            <a:ext cx="3470885" cy="4586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1" name="Textfeld 16"/>
          <p:cNvSpPr txBox="1">
            <a:spLocks noChangeArrowheads="1"/>
          </p:cNvSpPr>
          <p:nvPr/>
        </p:nvSpPr>
        <p:spPr bwMode="auto">
          <a:xfrm>
            <a:off x="5704033" y="1171239"/>
            <a:ext cx="4067176" cy="555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eaLnBrk="1" hangingPunct="1">
              <a:spcBef>
                <a:spcPts val="1200"/>
              </a:spcBef>
            </a:pPr>
            <a:r>
              <a:rPr lang="sk-SK" altLang="de-DE" sz="2400" dirty="0">
                <a:solidFill>
                  <a:srgbClr val="FFFF99"/>
                </a:solidFill>
              </a:rPr>
              <a:t>Nové „emergentní“ látky</a:t>
            </a:r>
            <a:endParaRPr lang="de-DE" altLang="de-DE" sz="2400" dirty="0">
              <a:solidFill>
                <a:srgbClr val="FFFF99"/>
              </a:solidFill>
            </a:endParaRPr>
          </a:p>
          <a:p>
            <a:pPr lvl="1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de-DE" sz="2400" dirty="0">
                <a:solidFill>
                  <a:srgbClr val="FFFF99"/>
                </a:solidFill>
              </a:rPr>
              <a:t>rozšířeny </a:t>
            </a:r>
            <a:endParaRPr lang="de-DE" altLang="de-DE" sz="2400" dirty="0">
              <a:solidFill>
                <a:srgbClr val="FFFF99"/>
              </a:solidFill>
            </a:endParaRPr>
          </a:p>
          <a:p>
            <a:pPr lvl="1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de-DE" sz="2400" dirty="0">
                <a:solidFill>
                  <a:srgbClr val="FFFF99"/>
                </a:solidFill>
              </a:rPr>
              <a:t>neregulovány</a:t>
            </a:r>
          </a:p>
          <a:p>
            <a:pPr lvl="1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sk-SK" altLang="de-DE" sz="2400" dirty="0">
                <a:solidFill>
                  <a:srgbClr val="FFFF99"/>
                </a:solidFill>
              </a:rPr>
              <a:t>zřídka monitorovány</a:t>
            </a:r>
            <a:endParaRPr lang="de-DE" altLang="de-DE" sz="2400" dirty="0">
              <a:solidFill>
                <a:srgbClr val="FFFF99"/>
              </a:solidFill>
            </a:endParaRPr>
          </a:p>
          <a:p>
            <a:pPr lvl="1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sk-SK" altLang="de-DE" sz="2400" dirty="0">
                <a:solidFill>
                  <a:srgbClr val="FFFF99"/>
                </a:solidFill>
              </a:rPr>
              <a:t>většinou polární</a:t>
            </a:r>
          </a:p>
          <a:p>
            <a:pPr lvl="1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sk-SK" altLang="de-DE" sz="2400" dirty="0">
                <a:solidFill>
                  <a:srgbClr val="FFFF99"/>
                </a:solidFill>
              </a:rPr>
              <a:t>nízká účinnost odstraňování na ČOV</a:t>
            </a:r>
          </a:p>
          <a:p>
            <a:pPr lvl="1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sk-SK" altLang="de-DE" sz="2400" dirty="0">
                <a:solidFill>
                  <a:srgbClr val="FFFF99"/>
                </a:solidFill>
              </a:rPr>
              <a:t>směsi</a:t>
            </a:r>
          </a:p>
          <a:p>
            <a:pPr lvl="1" eaLnBrk="1" hangingPunct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sk-SK" altLang="de-DE" sz="2400" dirty="0">
                <a:solidFill>
                  <a:srgbClr val="FFFF99"/>
                </a:solidFill>
              </a:rPr>
              <a:t>mohou mít vysokou biologickou aktivitu </a:t>
            </a:r>
            <a:endParaRPr lang="de-DE" altLang="de-DE" sz="2400" dirty="0">
              <a:solidFill>
                <a:srgbClr val="FFFF99"/>
              </a:solidFill>
            </a:endParaRPr>
          </a:p>
          <a:p>
            <a:pPr eaLnBrk="1" hangingPunct="1">
              <a:spcBef>
                <a:spcPts val="1200"/>
              </a:spcBef>
              <a:buFont typeface="Courier New" panose="02070309020205020404" pitchFamily="49" charset="0"/>
              <a:buChar char="o"/>
            </a:pPr>
            <a:endParaRPr lang="de-DE" altLang="de-DE" sz="2400" dirty="0">
              <a:solidFill>
                <a:srgbClr val="FFFF99"/>
              </a:solidFill>
            </a:endParaRPr>
          </a:p>
          <a:p>
            <a:pPr eaLnBrk="1" hangingPunct="1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altLang="de-DE" sz="2400" dirty="0">
              <a:solidFill>
                <a:srgbClr val="FFFF99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6844E0-432E-42DE-B92E-43E591A1B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3E996F49-3F3A-4D10-A319-56D1797A5F48}" type="slidenum">
              <a:rPr lang="cs-CZ" altLang="cs-CZ" smtClean="0"/>
              <a:pPr algn="r">
                <a:defRPr/>
              </a:pPr>
              <a:t>28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19849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 animBg="1"/>
      <p:bldP spid="6155" grpId="0"/>
      <p:bldP spid="6156" grpId="0" animBg="1"/>
      <p:bldP spid="615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Foliennummernplatzhalter 1"/>
          <p:cNvSpPr txBox="1">
            <a:spLocks/>
          </p:cNvSpPr>
          <p:nvPr/>
        </p:nvSpPr>
        <p:spPr bwMode="auto">
          <a:xfrm>
            <a:off x="1905000" y="6597650"/>
            <a:ext cx="1905000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de-DE" sz="800">
                <a:solidFill>
                  <a:schemeClr val="bg1"/>
                </a:solidFill>
              </a:rPr>
              <a:t>Page </a:t>
            </a:r>
            <a:fld id="{480A869D-349A-443D-818D-A85A6EEC81DF}" type="slidenum">
              <a:rPr lang="en-GB" altLang="de-DE" sz="800">
                <a:solidFill>
                  <a:schemeClr val="bg1"/>
                </a:solidFill>
              </a:rPr>
              <a:pPr eaLnBrk="1" hangingPunct="1">
                <a:spcBef>
                  <a:spcPct val="20000"/>
                </a:spcBef>
              </a:pPr>
              <a:t>29</a:t>
            </a:fld>
            <a:endParaRPr lang="en-GB" altLang="de-DE" sz="800">
              <a:solidFill>
                <a:schemeClr val="bg1"/>
              </a:solidFill>
            </a:endParaRPr>
          </a:p>
        </p:txBody>
      </p:sp>
      <p:pic>
        <p:nvPicPr>
          <p:cNvPr id="40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01162" y="6262777"/>
            <a:ext cx="3470885" cy="4586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5283" y="358154"/>
            <a:ext cx="10753200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Léčiva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41F8E8-65BC-4F2A-8FCB-87B629CEE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90AC-A46E-4A90-97B1-9352D5F70530}" type="slidenum">
              <a:rPr lang="cs-CZ" altLang="en-US" smtClean="0"/>
              <a:pPr/>
              <a:t>29</a:t>
            </a:fld>
            <a:endParaRPr lang="cs-CZ" alt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944" y="912454"/>
            <a:ext cx="7202310" cy="3330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9255" y="844911"/>
            <a:ext cx="1417699" cy="49577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90498" y="1447250"/>
            <a:ext cx="53452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sk-SK" dirty="0">
                <a:solidFill>
                  <a:schemeClr val="tx2"/>
                </a:solidFill>
                <a:latin typeface="Open Sans"/>
              </a:rPr>
              <a:t>Na trhu cca 3000 účinných složek</a:t>
            </a:r>
            <a:endParaRPr lang="cs-CZ" dirty="0">
              <a:solidFill>
                <a:schemeClr val="tx2"/>
              </a:solidFill>
              <a:latin typeface="Open Sans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tx2"/>
                </a:solidFill>
                <a:latin typeface="Open Sans"/>
              </a:rPr>
              <a:t>137,87 mil. balení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dirty="0">
                <a:solidFill>
                  <a:schemeClr val="tx2"/>
                </a:solidFill>
                <a:latin typeface="Open Sans"/>
              </a:rPr>
              <a:t>5228 mil. definovaných</a:t>
            </a:r>
            <a:br>
              <a:rPr lang="cs-CZ" dirty="0">
                <a:solidFill>
                  <a:schemeClr val="tx2"/>
                </a:solidFill>
                <a:latin typeface="Open Sans"/>
              </a:rPr>
            </a:br>
            <a:r>
              <a:rPr lang="cs-CZ" dirty="0">
                <a:solidFill>
                  <a:schemeClr val="tx2"/>
                </a:solidFill>
                <a:latin typeface="Open Sans"/>
              </a:rPr>
              <a:t>denních dávek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dirty="0">
                <a:solidFill>
                  <a:schemeClr val="tx2"/>
                </a:solidFill>
                <a:latin typeface="Open Sans"/>
              </a:rPr>
              <a:t>27 miliard Kč bez DPH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cs-CZ" altLang="de-DE" dirty="0">
                <a:solidFill>
                  <a:schemeClr val="tx2"/>
                </a:solidFill>
              </a:rPr>
              <a:t>trávící trakt a metabolizmus </a:t>
            </a:r>
            <a:br>
              <a:rPr lang="cs-CZ" altLang="de-DE" dirty="0">
                <a:solidFill>
                  <a:schemeClr val="tx2"/>
                </a:solidFill>
              </a:rPr>
            </a:br>
            <a:r>
              <a:rPr lang="cs-CZ" altLang="de-DE" dirty="0">
                <a:solidFill>
                  <a:schemeClr val="tx2"/>
                </a:solidFill>
              </a:rPr>
              <a:t>– 6 mld. Kč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tx2"/>
                </a:solidFill>
                <a:latin typeface="Open Sans"/>
              </a:rPr>
              <a:t>nervový systém </a:t>
            </a:r>
            <a:br>
              <a:rPr lang="pl-PL" dirty="0">
                <a:solidFill>
                  <a:schemeClr val="tx2"/>
                </a:solidFill>
                <a:latin typeface="Open Sans"/>
              </a:rPr>
            </a:br>
            <a:r>
              <a:rPr lang="pl-PL" dirty="0">
                <a:solidFill>
                  <a:schemeClr val="tx2"/>
                </a:solidFill>
                <a:latin typeface="Open Sans"/>
              </a:rPr>
              <a:t>– 4.9 mld Kč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tx2"/>
                </a:solidFill>
                <a:latin typeface="Open Sans"/>
              </a:rPr>
              <a:t>kardiovaskulární systém</a:t>
            </a:r>
            <a:br>
              <a:rPr lang="pl-PL" dirty="0">
                <a:solidFill>
                  <a:schemeClr val="tx2"/>
                </a:solidFill>
                <a:latin typeface="Open Sans"/>
              </a:rPr>
            </a:br>
            <a:r>
              <a:rPr lang="cs-CZ" altLang="de-DE" dirty="0">
                <a:solidFill>
                  <a:schemeClr val="tx2"/>
                </a:solidFill>
              </a:rPr>
              <a:t>– 6 mld. Kč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cs-CZ" altLang="de-DE" dirty="0">
                <a:solidFill>
                  <a:schemeClr val="tx2"/>
                </a:solidFill>
              </a:rPr>
              <a:t>respirační systém</a:t>
            </a:r>
            <a:br>
              <a:rPr lang="cs-CZ" altLang="de-DE" dirty="0">
                <a:solidFill>
                  <a:schemeClr val="tx2"/>
                </a:solidFill>
              </a:rPr>
            </a:br>
            <a:r>
              <a:rPr lang="cs-CZ" altLang="de-DE" dirty="0">
                <a:solidFill>
                  <a:schemeClr val="tx2"/>
                </a:solidFill>
              </a:rPr>
              <a:t>– 3 mld. Kč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pl-PL" dirty="0">
              <a:solidFill>
                <a:schemeClr val="tx2"/>
              </a:solidFill>
              <a:latin typeface="Open Sans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pl-PL" dirty="0">
              <a:solidFill>
                <a:schemeClr val="tx2"/>
              </a:solidFill>
              <a:latin typeface="Open 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0921" y="760331"/>
            <a:ext cx="42979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cs-CZ" altLang="de-DE" dirty="0"/>
              <a:t>Spotřeba léčiv v ČR v 2017</a:t>
            </a:r>
          </a:p>
        </p:txBody>
      </p:sp>
      <p:pic>
        <p:nvPicPr>
          <p:cNvPr id="8196" name="Picture 4" descr="VÃ½sledok vyhÄ¾adÃ¡vania obrÃ¡zkov pre dopyt pollution by pharmaceuticals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290" y="4346005"/>
            <a:ext cx="4560710" cy="256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865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6D58F258-FC3A-4AF9-9819-0BC8523AA0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959" y="623056"/>
            <a:ext cx="5898584" cy="60829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161803-C563-4B7C-BB81-C9C86888F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19999"/>
            <a:ext cx="10753200" cy="50383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sk-SK" dirty="0"/>
              <a:t>Planetární meze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8BA57F-AF20-45AD-9F1A-E5F6A95D14C2}"/>
              </a:ext>
            </a:extLst>
          </p:cNvPr>
          <p:cNvSpPr/>
          <p:nvPr/>
        </p:nvSpPr>
        <p:spPr>
          <a:xfrm>
            <a:off x="257296" y="1895464"/>
            <a:ext cx="385388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Úzký vztah s hydrosférou: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Acidifik</a:t>
            </a:r>
            <a:r>
              <a:rPr lang="cs-CZ" dirty="0"/>
              <a:t>ace</a:t>
            </a:r>
            <a:r>
              <a:rPr lang="en-US" dirty="0"/>
              <a:t> </a:t>
            </a:r>
            <a:r>
              <a:rPr lang="en-US" dirty="0" err="1"/>
              <a:t>oceánu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Biogeochemické toky fosforu a dusíku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Zdroje</a:t>
            </a:r>
            <a:r>
              <a:rPr lang="en-US" dirty="0"/>
              <a:t> </a:t>
            </a:r>
            <a:r>
              <a:rPr lang="en-US" dirty="0" err="1"/>
              <a:t>sladk</a:t>
            </a:r>
            <a:r>
              <a:rPr lang="cs-CZ" dirty="0"/>
              <a:t>é</a:t>
            </a:r>
            <a:r>
              <a:rPr lang="en-US" dirty="0"/>
              <a:t> </a:t>
            </a:r>
            <a:r>
              <a:rPr lang="en-US" dirty="0" err="1"/>
              <a:t>vody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Chemické znečištění</a:t>
            </a:r>
          </a:p>
          <a:p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E94FCA8-39EB-4441-87BB-008DCA1BD6CE}"/>
              </a:ext>
            </a:extLst>
          </p:cNvPr>
          <p:cNvGrpSpPr/>
          <p:nvPr/>
        </p:nvGrpSpPr>
        <p:grpSpPr>
          <a:xfrm>
            <a:off x="4758230" y="1520358"/>
            <a:ext cx="4474341" cy="4313205"/>
            <a:chOff x="4758230" y="1520358"/>
            <a:chExt cx="4474341" cy="431320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017942A-6B09-4868-A457-B1EE2FBD2858}"/>
                </a:ext>
              </a:extLst>
            </p:cNvPr>
            <p:cNvSpPr/>
            <p:nvPr/>
          </p:nvSpPr>
          <p:spPr bwMode="auto">
            <a:xfrm>
              <a:off x="6882251" y="4990880"/>
              <a:ext cx="1434353" cy="842683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87B7B79-36FD-4254-8278-9B1E94A4E02F}"/>
                </a:ext>
              </a:extLst>
            </p:cNvPr>
            <p:cNvSpPr/>
            <p:nvPr/>
          </p:nvSpPr>
          <p:spPr bwMode="auto">
            <a:xfrm>
              <a:off x="7798218" y="1612022"/>
              <a:ext cx="1434353" cy="842683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B91C005-0463-4CFC-9A0A-47A2AF4B828D}"/>
                </a:ext>
              </a:extLst>
            </p:cNvPr>
            <p:cNvSpPr/>
            <p:nvPr/>
          </p:nvSpPr>
          <p:spPr bwMode="auto">
            <a:xfrm>
              <a:off x="4758230" y="1520358"/>
              <a:ext cx="1004049" cy="750213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9CF85EB-E439-441F-BC4A-461F19F91455}"/>
                </a:ext>
              </a:extLst>
            </p:cNvPr>
            <p:cNvSpPr/>
            <p:nvPr/>
          </p:nvSpPr>
          <p:spPr bwMode="auto">
            <a:xfrm>
              <a:off x="8101303" y="3830124"/>
              <a:ext cx="1004049" cy="750213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C1F429C-3C03-43D6-BDFA-342E031E1B16}"/>
                </a:ext>
              </a:extLst>
            </p:cNvPr>
            <p:cNvSpPr/>
            <p:nvPr/>
          </p:nvSpPr>
          <p:spPr bwMode="auto">
            <a:xfrm>
              <a:off x="8013369" y="4559491"/>
              <a:ext cx="1004049" cy="750213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580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401110"/>
            <a:ext cx="10753200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</a:t>
            </a:r>
            <a:r>
              <a:rPr lang="cs-CZ" dirty="0"/>
              <a:t>éčiva – kde to všechno končí?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F65081-87F8-4A1E-8391-00E36A217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90AC-A46E-4A90-97B1-9352D5F70530}" type="slidenum">
              <a:rPr lang="cs-CZ" altLang="en-US" smtClean="0"/>
              <a:pPr/>
              <a:t>30</a:t>
            </a:fld>
            <a:endParaRPr lang="cs-CZ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912" y="1338987"/>
            <a:ext cx="1014056" cy="14400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923" y="3487101"/>
            <a:ext cx="912813" cy="1460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48" y="3825299"/>
            <a:ext cx="1619411" cy="12378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78" y="2405565"/>
            <a:ext cx="1037267" cy="12732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401" y="3733844"/>
            <a:ext cx="2657133" cy="16265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819" y="2299825"/>
            <a:ext cx="1341280" cy="113114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342227" y="1342250"/>
            <a:ext cx="1508746" cy="1605455"/>
            <a:chOff x="5193844" y="1271067"/>
            <a:chExt cx="1508746" cy="160545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5545" y="1271067"/>
              <a:ext cx="1205345" cy="120534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193844" y="2476412"/>
              <a:ext cx="1508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/>
                <a:t>Domácnosti</a:t>
              </a:r>
            </a:p>
          </p:txBody>
        </p:sp>
      </p:grpSp>
      <p:sp>
        <p:nvSpPr>
          <p:cNvPr id="17" name="Rectangle 16"/>
          <p:cNvSpPr/>
          <p:nvPr/>
        </p:nvSpPr>
        <p:spPr bwMode="auto">
          <a:xfrm>
            <a:off x="3200416" y="1484421"/>
            <a:ext cx="1472666" cy="50255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užívání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7597679" y="1484422"/>
            <a:ext cx="1472666" cy="50255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likvidace</a:t>
            </a:r>
          </a:p>
        </p:txBody>
      </p:sp>
      <p:cxnSp>
        <p:nvCxnSpPr>
          <p:cNvPr id="20" name="Straight Arrow Connector 19"/>
          <p:cNvCxnSpPr>
            <a:endCxn id="17" idx="3"/>
          </p:cNvCxnSpPr>
          <p:nvPr/>
        </p:nvCxnSpPr>
        <p:spPr bwMode="auto">
          <a:xfrm flipH="1">
            <a:off x="4673082" y="1735700"/>
            <a:ext cx="669145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8" idx="1"/>
          </p:cNvCxnSpPr>
          <p:nvPr/>
        </p:nvCxnSpPr>
        <p:spPr bwMode="auto">
          <a:xfrm>
            <a:off x="6850973" y="1735700"/>
            <a:ext cx="746706" cy="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7" idx="1"/>
            <a:endCxn id="27" idx="3"/>
          </p:cNvCxnSpPr>
          <p:nvPr/>
        </p:nvCxnSpPr>
        <p:spPr bwMode="auto">
          <a:xfrm flipH="1">
            <a:off x="1724994" y="2059027"/>
            <a:ext cx="346918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-14841" y="1858972"/>
            <a:ext cx="17398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000" i="1" dirty="0">
                <a:solidFill>
                  <a:schemeClr val="accent3">
                    <a:lumMod val="75000"/>
                  </a:schemeClr>
                </a:solidFill>
              </a:rPr>
              <a:t>metabolismus</a:t>
            </a:r>
          </a:p>
        </p:txBody>
      </p:sp>
      <p:cxnSp>
        <p:nvCxnSpPr>
          <p:cNvPr id="28" name="Straight Arrow Connector 27"/>
          <p:cNvCxnSpPr>
            <a:stCxn id="7" idx="2"/>
            <a:endCxn id="8" idx="0"/>
          </p:cNvCxnSpPr>
          <p:nvPr/>
        </p:nvCxnSpPr>
        <p:spPr bwMode="auto">
          <a:xfrm>
            <a:off x="2578940" y="2779067"/>
            <a:ext cx="1388390" cy="70803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8" idx="3"/>
            <a:endCxn id="13" idx="1"/>
          </p:cNvCxnSpPr>
          <p:nvPr/>
        </p:nvCxnSpPr>
        <p:spPr bwMode="auto">
          <a:xfrm>
            <a:off x="4423736" y="4217351"/>
            <a:ext cx="572665" cy="32976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1912371" y="5361868"/>
            <a:ext cx="1559017" cy="1533460"/>
            <a:chOff x="4272747" y="5095056"/>
            <a:chExt cx="1559017" cy="153346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12007" y="5095056"/>
              <a:ext cx="653720" cy="82557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4272747" y="5920630"/>
              <a:ext cx="15590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2000" dirty="0"/>
                <a:t>kal a hnůj</a:t>
              </a:r>
              <a:br>
                <a:rPr lang="cs-CZ" sz="2000" dirty="0"/>
              </a:br>
              <a:r>
                <a:rPr lang="cs-CZ" sz="2000" dirty="0"/>
                <a:t>jako hnojivo</a:t>
              </a:r>
            </a:p>
          </p:txBody>
        </p:sp>
      </p:grpSp>
      <p:cxnSp>
        <p:nvCxnSpPr>
          <p:cNvPr id="39" name="Straight Arrow Connector 38"/>
          <p:cNvCxnSpPr>
            <a:stCxn id="13" idx="2"/>
          </p:cNvCxnSpPr>
          <p:nvPr/>
        </p:nvCxnSpPr>
        <p:spPr bwMode="auto">
          <a:xfrm flipH="1">
            <a:off x="3037553" y="5360388"/>
            <a:ext cx="3287415" cy="50566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052" y="3816866"/>
            <a:ext cx="912813" cy="1460500"/>
          </a:xfrm>
          <a:prstGeom prst="rect">
            <a:avLst/>
          </a:prstGeom>
        </p:spPr>
      </p:pic>
      <p:cxnSp>
        <p:nvCxnSpPr>
          <p:cNvPr id="43" name="Straight Arrow Connector 42"/>
          <p:cNvCxnSpPr>
            <a:stCxn id="42" idx="1"/>
            <a:endCxn id="13" idx="3"/>
          </p:cNvCxnSpPr>
          <p:nvPr/>
        </p:nvCxnSpPr>
        <p:spPr bwMode="auto">
          <a:xfrm flipH="1">
            <a:off x="7653534" y="4547116"/>
            <a:ext cx="232518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14" idx="2"/>
            <a:endCxn id="42" idx="0"/>
          </p:cNvCxnSpPr>
          <p:nvPr/>
        </p:nvCxnSpPr>
        <p:spPr bwMode="auto">
          <a:xfrm>
            <a:off x="8342459" y="3430971"/>
            <a:ext cx="0" cy="38589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2" name="Picture 5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821" y="3627703"/>
            <a:ext cx="1076027" cy="133737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3185" y="2344090"/>
            <a:ext cx="917300" cy="1062455"/>
          </a:xfrm>
          <a:prstGeom prst="rect">
            <a:avLst/>
          </a:prstGeom>
        </p:spPr>
      </p:pic>
      <p:cxnSp>
        <p:nvCxnSpPr>
          <p:cNvPr id="54" name="Straight Arrow Connector 53"/>
          <p:cNvCxnSpPr>
            <a:stCxn id="14" idx="3"/>
            <a:endCxn id="53" idx="3"/>
          </p:cNvCxnSpPr>
          <p:nvPr/>
        </p:nvCxnSpPr>
        <p:spPr bwMode="auto">
          <a:xfrm>
            <a:off x="9013099" y="2865398"/>
            <a:ext cx="1530086" cy="992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53" idx="2"/>
            <a:endCxn id="52" idx="0"/>
          </p:cNvCxnSpPr>
          <p:nvPr/>
        </p:nvCxnSpPr>
        <p:spPr bwMode="auto">
          <a:xfrm>
            <a:off x="11001835" y="3406545"/>
            <a:ext cx="0" cy="22115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225753" y="2732974"/>
            <a:ext cx="1042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až 90</a:t>
            </a:r>
            <a:r>
              <a:rPr lang="en-US" sz="2000" dirty="0"/>
              <a:t>%</a:t>
            </a:r>
            <a:endParaRPr lang="cs-CZ" sz="2000" dirty="0"/>
          </a:p>
        </p:txBody>
      </p:sp>
      <p:sp>
        <p:nvSpPr>
          <p:cNvPr id="64" name="TextBox 63"/>
          <p:cNvSpPr txBox="1"/>
          <p:nvPr/>
        </p:nvSpPr>
        <p:spPr>
          <a:xfrm>
            <a:off x="6928169" y="1284366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5</a:t>
            </a:r>
            <a:r>
              <a:rPr lang="en-US" sz="2000" dirty="0"/>
              <a:t>%</a:t>
            </a:r>
            <a:endParaRPr lang="cs-CZ" sz="2000" dirty="0"/>
          </a:p>
        </p:txBody>
      </p:sp>
      <p:sp>
        <p:nvSpPr>
          <p:cNvPr id="65" name="Rectangle 64"/>
          <p:cNvSpPr/>
          <p:nvPr/>
        </p:nvSpPr>
        <p:spPr bwMode="auto">
          <a:xfrm>
            <a:off x="9030721" y="5864840"/>
            <a:ext cx="2656636" cy="61169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8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Tahoma" pitchFamily="34" charset="0"/>
              </a:rPr>
              <a:t>Podzemní</a:t>
            </a:r>
            <a:r>
              <a:rPr kumimoji="0" lang="cs-CZ" sz="2800" b="0" i="0" u="none" strike="noStrike" cap="none" normalizeH="0" dirty="0">
                <a:ln>
                  <a:noFill/>
                </a:ln>
                <a:solidFill>
                  <a:schemeClr val="accent2"/>
                </a:solidFill>
                <a:effectLst/>
                <a:latin typeface="Tahoma" pitchFamily="34" charset="0"/>
              </a:rPr>
              <a:t> voda</a:t>
            </a:r>
            <a:endParaRPr kumimoji="0" lang="cs-CZ" sz="28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Tahoma" pitchFamily="34" charset="0"/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4880143" y="5864840"/>
            <a:ext cx="2889650" cy="61169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8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Tahoma" pitchFamily="34" charset="0"/>
              </a:rPr>
              <a:t>Povrchová</a:t>
            </a:r>
            <a:r>
              <a:rPr kumimoji="0" lang="cs-CZ" sz="2800" b="0" i="0" u="none" strike="noStrike" cap="none" normalizeH="0" dirty="0">
                <a:ln>
                  <a:noFill/>
                </a:ln>
                <a:solidFill>
                  <a:schemeClr val="accent2"/>
                </a:solidFill>
                <a:effectLst/>
                <a:latin typeface="Tahoma" pitchFamily="34" charset="0"/>
              </a:rPr>
              <a:t> voda</a:t>
            </a:r>
            <a:endParaRPr kumimoji="0" lang="cs-CZ" sz="28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Tahoma" pitchFamily="34" charset="0"/>
            </a:endParaRPr>
          </a:p>
        </p:txBody>
      </p:sp>
      <p:cxnSp>
        <p:nvCxnSpPr>
          <p:cNvPr id="68" name="Straight Arrow Connector 67"/>
          <p:cNvCxnSpPr>
            <a:stCxn id="13" idx="2"/>
            <a:endCxn id="66" idx="0"/>
          </p:cNvCxnSpPr>
          <p:nvPr/>
        </p:nvCxnSpPr>
        <p:spPr bwMode="auto">
          <a:xfrm>
            <a:off x="6324968" y="5360388"/>
            <a:ext cx="0" cy="50445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2" name="Rectangle 91"/>
          <p:cNvSpPr/>
          <p:nvPr/>
        </p:nvSpPr>
        <p:spPr>
          <a:xfrm>
            <a:off x="8086180" y="5454899"/>
            <a:ext cx="9060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dirty="0"/>
              <a:t>výluh</a:t>
            </a:r>
          </a:p>
        </p:txBody>
      </p:sp>
      <p:cxnSp>
        <p:nvCxnSpPr>
          <p:cNvPr id="93" name="Straight Arrow Connector 92"/>
          <p:cNvCxnSpPr>
            <a:stCxn id="52" idx="2"/>
            <a:endCxn id="65" idx="0"/>
          </p:cNvCxnSpPr>
          <p:nvPr/>
        </p:nvCxnSpPr>
        <p:spPr bwMode="auto">
          <a:xfrm flipH="1">
            <a:off x="10359039" y="4965075"/>
            <a:ext cx="642796" cy="89976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stCxn id="52" idx="1"/>
            <a:endCxn id="92" idx="3"/>
          </p:cNvCxnSpPr>
          <p:nvPr/>
        </p:nvCxnSpPr>
        <p:spPr bwMode="auto">
          <a:xfrm flipH="1">
            <a:off x="8992198" y="4296389"/>
            <a:ext cx="1471623" cy="132778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92" idx="1"/>
          </p:cNvCxnSpPr>
          <p:nvPr/>
        </p:nvCxnSpPr>
        <p:spPr bwMode="auto">
          <a:xfrm flipH="1" flipV="1">
            <a:off x="7224326" y="5177836"/>
            <a:ext cx="861854" cy="44634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8" name="Rectangle 117"/>
          <p:cNvSpPr/>
          <p:nvPr/>
        </p:nvSpPr>
        <p:spPr>
          <a:xfrm>
            <a:off x="6605307" y="3839288"/>
            <a:ext cx="11530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i="1" dirty="0">
                <a:solidFill>
                  <a:schemeClr val="accent3">
                    <a:lumMod val="75000"/>
                  </a:schemeClr>
                </a:solidFill>
              </a:rPr>
              <a:t>rozklad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3432452" y="5939853"/>
            <a:ext cx="11530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i="1" dirty="0">
                <a:solidFill>
                  <a:schemeClr val="accent3">
                    <a:lumMod val="75000"/>
                  </a:schemeClr>
                </a:solidFill>
              </a:rPr>
              <a:t>rozklad</a:t>
            </a:r>
          </a:p>
        </p:txBody>
      </p:sp>
      <p:cxnSp>
        <p:nvCxnSpPr>
          <p:cNvPr id="142" name="Elbow Connector 141"/>
          <p:cNvCxnSpPr>
            <a:stCxn id="9" idx="3"/>
          </p:cNvCxnSpPr>
          <p:nvPr/>
        </p:nvCxnSpPr>
        <p:spPr bwMode="auto">
          <a:xfrm>
            <a:off x="2232259" y="4444217"/>
            <a:ext cx="3372846" cy="515686"/>
          </a:xfrm>
          <a:prstGeom prst="bentConnector3">
            <a:avLst>
              <a:gd name="adj1" fmla="val 29168"/>
            </a:avLst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0" name="Picture 149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077" y="5277366"/>
            <a:ext cx="1233986" cy="966021"/>
          </a:xfrm>
          <a:prstGeom prst="rect">
            <a:avLst/>
          </a:prstGeom>
        </p:spPr>
      </p:pic>
      <p:cxnSp>
        <p:nvCxnSpPr>
          <p:cNvPr id="151" name="Straight Arrow Connector 150"/>
          <p:cNvCxnSpPr>
            <a:stCxn id="150" idx="1"/>
            <a:endCxn id="12" idx="3"/>
          </p:cNvCxnSpPr>
          <p:nvPr/>
        </p:nvCxnSpPr>
        <p:spPr bwMode="auto">
          <a:xfrm>
            <a:off x="1878063" y="5760377"/>
            <a:ext cx="473568" cy="1427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>
            <a:stCxn id="14" idx="3"/>
          </p:cNvCxnSpPr>
          <p:nvPr/>
        </p:nvCxnSpPr>
        <p:spPr bwMode="auto">
          <a:xfrm flipV="1">
            <a:off x="9013099" y="1735700"/>
            <a:ext cx="1680568" cy="112969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7" name="Picture 156"/>
          <p:cNvPicPr>
            <a:picLocks noChangeAspect="1"/>
          </p:cNvPicPr>
          <p:nvPr/>
        </p:nvPicPr>
        <p:blipFill>
          <a:blip r:embed="rId14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467" y="826623"/>
            <a:ext cx="971890" cy="1160355"/>
          </a:xfrm>
          <a:prstGeom prst="rect">
            <a:avLst/>
          </a:prstGeom>
        </p:spPr>
      </p:pic>
      <p:sp>
        <p:nvSpPr>
          <p:cNvPr id="158" name="TextBox 157"/>
          <p:cNvSpPr txBox="1"/>
          <p:nvPr/>
        </p:nvSpPr>
        <p:spPr>
          <a:xfrm>
            <a:off x="5591968" y="3216678"/>
            <a:ext cx="771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ČOV</a:t>
            </a:r>
          </a:p>
        </p:txBody>
      </p:sp>
    </p:spTree>
    <p:extLst>
      <p:ext uri="{BB962C8B-B14F-4D97-AF65-F5344CB8AC3E}">
        <p14:creationId xmlns:p14="http://schemas.microsoft.com/office/powerpoint/2010/main" val="11290625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3886200"/>
            <a:ext cx="3962400" cy="2971800"/>
          </a:xfrm>
          <a:prstGeom prst="rect">
            <a:avLst/>
          </a:prstGeom>
        </p:spPr>
      </p:pic>
      <p:sp>
        <p:nvSpPr>
          <p:cNvPr id="7171" name="Foliennummernplatzhalter 1"/>
          <p:cNvSpPr txBox="1">
            <a:spLocks/>
          </p:cNvSpPr>
          <p:nvPr/>
        </p:nvSpPr>
        <p:spPr bwMode="auto">
          <a:xfrm>
            <a:off x="1905000" y="6597650"/>
            <a:ext cx="1905000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de-DE" sz="800">
                <a:solidFill>
                  <a:schemeClr val="bg1"/>
                </a:solidFill>
              </a:rPr>
              <a:t>Page </a:t>
            </a:r>
            <a:fld id="{480A869D-349A-443D-818D-A85A6EEC81DF}" type="slidenum">
              <a:rPr lang="en-GB" altLang="de-DE" sz="800">
                <a:solidFill>
                  <a:schemeClr val="bg1"/>
                </a:solidFill>
              </a:rPr>
              <a:pPr eaLnBrk="1" hangingPunct="1">
                <a:spcBef>
                  <a:spcPct val="20000"/>
                </a:spcBef>
              </a:pPr>
              <a:t>31</a:t>
            </a:fld>
            <a:endParaRPr lang="en-GB" altLang="de-DE" sz="800"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97002" y="305151"/>
            <a:ext cx="10753200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Léčiva – kde to všechno končí?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5926" y="816276"/>
            <a:ext cx="10753200" cy="4139998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omezené účinnosti odstranění na ČOV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sorpce na kal (různé vlastnosti)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biodegradace na metabolity, nebo až na CO</a:t>
            </a:r>
            <a:r>
              <a:rPr lang="pl-PL" baseline="-25000" dirty="0"/>
              <a:t>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účinnost odstranění 0 –100 %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závisí od struktury látek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hledají se nové postupy odstranění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52" y="894366"/>
            <a:ext cx="1925836" cy="1925836"/>
          </a:xfrm>
          <a:prstGeom prst="rect">
            <a:avLst/>
          </a:prstGeom>
        </p:spPr>
      </p:pic>
      <p:pic>
        <p:nvPicPr>
          <p:cNvPr id="12290" name="Picture 2" descr="VÃ½sledok vyhÄ¾adÃ¡vania obrÃ¡zkov pre dopyt kanaliz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097" y="4732213"/>
            <a:ext cx="3549429" cy="204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8987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Foliennummernplatzhalter 1"/>
          <p:cNvSpPr txBox="1">
            <a:spLocks/>
          </p:cNvSpPr>
          <p:nvPr/>
        </p:nvSpPr>
        <p:spPr bwMode="auto">
          <a:xfrm>
            <a:off x="1905000" y="6597650"/>
            <a:ext cx="1905000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de-DE" sz="800">
                <a:solidFill>
                  <a:schemeClr val="bg1"/>
                </a:solidFill>
              </a:rPr>
              <a:t>Page </a:t>
            </a:r>
            <a:fld id="{480A869D-349A-443D-818D-A85A6EEC81DF}" type="slidenum">
              <a:rPr lang="en-GB" altLang="de-DE" sz="800">
                <a:solidFill>
                  <a:schemeClr val="bg1"/>
                </a:solidFill>
              </a:rPr>
              <a:pPr eaLnBrk="1" hangingPunct="1">
                <a:spcBef>
                  <a:spcPct val="20000"/>
                </a:spcBef>
              </a:pPr>
              <a:t>32</a:t>
            </a:fld>
            <a:endParaRPr lang="en-GB" altLang="de-DE" sz="800">
              <a:solidFill>
                <a:schemeClr val="bg1"/>
              </a:solidFill>
            </a:endParaRPr>
          </a:p>
        </p:txBody>
      </p:sp>
      <p:pic>
        <p:nvPicPr>
          <p:cNvPr id="40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01162" y="6262777"/>
            <a:ext cx="3470885" cy="4586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4023" y="502450"/>
            <a:ext cx="10753200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Koncentrace léčiv ve vodě na odtoku z ČOV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08CA97-DFC9-4BD9-B27A-B8970EACE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90AC-A46E-4A90-97B1-9352D5F70530}" type="slidenum">
              <a:rPr lang="cs-CZ" altLang="en-US" smtClean="0"/>
              <a:pPr/>
              <a:t>32</a:t>
            </a:fld>
            <a:endParaRPr lang="cs-CZ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9" y="1365340"/>
            <a:ext cx="2005933" cy="20059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987" y="4216860"/>
            <a:ext cx="28135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asi 100 léčiv </a:t>
            </a:r>
            <a:br>
              <a:rPr lang="cs-CZ" dirty="0"/>
            </a:br>
            <a:r>
              <a:rPr lang="cs-CZ" dirty="0"/>
              <a:t>v 14 terapeutických skupinách</a:t>
            </a: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3046279"/>
              </p:ext>
            </p:extLst>
          </p:nvPr>
        </p:nvGraphicFramePr>
        <p:xfrm>
          <a:off x="2336800" y="1074752"/>
          <a:ext cx="9632950" cy="5646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3" name="Picture 2" descr="VÃ½sledok vyhÄ¾adÃ¡vania obrÃ¡zkov pre dopyt q-exactive mass spectrome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675" y="1537325"/>
            <a:ext cx="2571749" cy="186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6092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Foliennummernplatzhalter 1"/>
          <p:cNvSpPr txBox="1">
            <a:spLocks/>
          </p:cNvSpPr>
          <p:nvPr/>
        </p:nvSpPr>
        <p:spPr bwMode="auto">
          <a:xfrm>
            <a:off x="1905000" y="6597650"/>
            <a:ext cx="1905000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de-DE" sz="800">
                <a:solidFill>
                  <a:schemeClr val="bg1"/>
                </a:solidFill>
              </a:rPr>
              <a:t>Page </a:t>
            </a:r>
            <a:fld id="{480A869D-349A-443D-818D-A85A6EEC81DF}" type="slidenum">
              <a:rPr lang="en-GB" altLang="de-DE" sz="800">
                <a:solidFill>
                  <a:schemeClr val="bg1"/>
                </a:solidFill>
              </a:rPr>
              <a:pPr eaLnBrk="1" hangingPunct="1">
                <a:spcBef>
                  <a:spcPct val="20000"/>
                </a:spcBef>
              </a:pPr>
              <a:t>33</a:t>
            </a:fld>
            <a:endParaRPr lang="en-GB" altLang="de-DE" sz="800">
              <a:solidFill>
                <a:schemeClr val="bg1"/>
              </a:solidFill>
            </a:endParaRPr>
          </a:p>
        </p:txBody>
      </p:sp>
      <p:pic>
        <p:nvPicPr>
          <p:cNvPr id="40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01162" y="6262777"/>
            <a:ext cx="3470885" cy="4586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6873" y="399246"/>
            <a:ext cx="10753200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Emise léčiv z komunálních odpadních vod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21EBF-AB0E-4A76-913F-A67A67199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90AC-A46E-4A90-97B1-9352D5F70530}" type="slidenum">
              <a:rPr lang="cs-CZ" altLang="en-US" smtClean="0"/>
              <a:pPr/>
              <a:t>33</a:t>
            </a:fld>
            <a:endParaRPr lang="cs-CZ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9" y="1365340"/>
            <a:ext cx="2005933" cy="20059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8905" y="3538709"/>
            <a:ext cx="30787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Měření cca 100 léčiv </a:t>
            </a:r>
            <a:br>
              <a:rPr lang="cs-CZ" dirty="0"/>
            </a:br>
            <a:r>
              <a:rPr lang="cs-CZ" dirty="0"/>
              <a:t>v 14 terapeutických skupinách</a:t>
            </a:r>
          </a:p>
          <a:p>
            <a:endParaRPr lang="sk-SK" dirty="0"/>
          </a:p>
          <a:p>
            <a:r>
              <a:rPr lang="en-US" dirty="0"/>
              <a:t>c</a:t>
            </a:r>
            <a:r>
              <a:rPr lang="sk-SK" dirty="0"/>
              <a:t>ca 153 kg</a:t>
            </a:r>
            <a:r>
              <a:rPr lang="en-US" dirty="0"/>
              <a:t>/</a:t>
            </a:r>
            <a:r>
              <a:rPr lang="en-US" dirty="0" err="1"/>
              <a:t>rok</a:t>
            </a:r>
            <a:endParaRPr lang="sk-SK" dirty="0"/>
          </a:p>
          <a:p>
            <a:endParaRPr lang="sk-SK" dirty="0"/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4564814"/>
              </p:ext>
            </p:extLst>
          </p:nvPr>
        </p:nvGraphicFramePr>
        <p:xfrm>
          <a:off x="3187699" y="905714"/>
          <a:ext cx="8099425" cy="552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100945" y="1283856"/>
            <a:ext cx="463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11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81418" y="2368306"/>
            <a:ext cx="324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50086" y="2843979"/>
            <a:ext cx="324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04039" y="3538709"/>
            <a:ext cx="324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20446" y="3938819"/>
            <a:ext cx="324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36853" y="4138874"/>
            <a:ext cx="324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53260" y="4292761"/>
            <a:ext cx="324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86098" y="4552150"/>
            <a:ext cx="324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870192" y="4562185"/>
            <a:ext cx="324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613719" y="3667964"/>
            <a:ext cx="324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7792722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Foliennummernplatzhalter 1"/>
          <p:cNvSpPr txBox="1">
            <a:spLocks/>
          </p:cNvSpPr>
          <p:nvPr/>
        </p:nvSpPr>
        <p:spPr bwMode="auto">
          <a:xfrm>
            <a:off x="1905000" y="6597650"/>
            <a:ext cx="1905000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de-DE" sz="800">
                <a:solidFill>
                  <a:schemeClr val="bg1"/>
                </a:solidFill>
              </a:rPr>
              <a:t>Page </a:t>
            </a:r>
            <a:fld id="{480A869D-349A-443D-818D-A85A6EEC81DF}" type="slidenum">
              <a:rPr lang="en-GB" altLang="de-DE" sz="800">
                <a:solidFill>
                  <a:schemeClr val="bg1"/>
                </a:solidFill>
              </a:rPr>
              <a:pPr eaLnBrk="1" hangingPunct="1">
                <a:spcBef>
                  <a:spcPct val="20000"/>
                </a:spcBef>
              </a:pPr>
              <a:t>34</a:t>
            </a:fld>
            <a:endParaRPr lang="en-GB" altLang="de-DE" sz="800">
              <a:solidFill>
                <a:schemeClr val="bg1"/>
              </a:solidFill>
            </a:endParaRPr>
          </a:p>
        </p:txBody>
      </p:sp>
      <p:pic>
        <p:nvPicPr>
          <p:cNvPr id="40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01162" y="6262777"/>
            <a:ext cx="3470885" cy="4586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112" y="610914"/>
            <a:ext cx="10753200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Léčiva a znečištění vod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42302-0344-44A3-A7DF-5D6ADC919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90AC-A46E-4A90-97B1-9352D5F70530}" type="slidenum">
              <a:rPr lang="cs-CZ" altLang="en-US" smtClean="0"/>
              <a:pPr/>
              <a:t>34</a:t>
            </a:fld>
            <a:endParaRPr lang="cs-CZ" altLang="en-US" dirty="0"/>
          </a:p>
        </p:txBody>
      </p:sp>
      <p:pic>
        <p:nvPicPr>
          <p:cNvPr id="13" name="Picture 2" descr="VÃ½sledok vyhÄ¾adÃ¡vania obrÃ¡zkov pre dopyt Brn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17" y="1824171"/>
            <a:ext cx="3604845" cy="22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8517" y="1166530"/>
            <a:ext cx="10997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/>
              <a:t>Koncentrace v řekách závisí od</a:t>
            </a:r>
            <a:r>
              <a:rPr lang="en-US" dirty="0"/>
              <a:t> </a:t>
            </a:r>
            <a:r>
              <a:rPr lang="sk-SK" dirty="0"/>
              <a:t>účinnosti</a:t>
            </a:r>
            <a:r>
              <a:rPr lang="en-US" dirty="0"/>
              <a:t> </a:t>
            </a:r>
            <a:r>
              <a:rPr lang="en-US" dirty="0" err="1"/>
              <a:t>odstran</a:t>
            </a:r>
            <a:r>
              <a:rPr lang="sk-SK" dirty="0"/>
              <a:t>ění na ČOV a ředícího poměru</a:t>
            </a:r>
            <a:endParaRPr lang="cs-CZ" dirty="0"/>
          </a:p>
        </p:txBody>
      </p:sp>
      <p:pic>
        <p:nvPicPr>
          <p:cNvPr id="13314" name="Picture 2" descr="VÃ½sledok vyhÄ¾adÃ¡vania obrÃ¡zkov pre dopyt Kosic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961" y="1824171"/>
            <a:ext cx="2936320" cy="22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23362" y="4296820"/>
            <a:ext cx="378751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/>
              <a:t>ČOV Košice: 225 000 obyvatel</a:t>
            </a:r>
          </a:p>
          <a:p>
            <a:r>
              <a:rPr lang="sk-SK" sz="2000" dirty="0"/>
              <a:t>Emise 5.2 kg</a:t>
            </a:r>
            <a:r>
              <a:rPr lang="en-US" sz="2000" dirty="0"/>
              <a:t>/den – 1900 kg/</a:t>
            </a:r>
            <a:r>
              <a:rPr lang="en-US" sz="2000" dirty="0" err="1"/>
              <a:t>rok</a:t>
            </a:r>
            <a:endParaRPr lang="en-US" sz="2000" dirty="0"/>
          </a:p>
          <a:p>
            <a:r>
              <a:rPr lang="en-US" sz="2000" dirty="0" err="1"/>
              <a:t>Pr</a:t>
            </a:r>
            <a:r>
              <a:rPr lang="cs-CZ" sz="2000" dirty="0"/>
              <a:t>ůtok na ČOV:  0.7 m</a:t>
            </a:r>
            <a:r>
              <a:rPr lang="cs-CZ" sz="2000" baseline="30000" dirty="0"/>
              <a:t>3</a:t>
            </a:r>
            <a:r>
              <a:rPr lang="en-US" sz="2000" dirty="0"/>
              <a:t>/s</a:t>
            </a:r>
          </a:p>
          <a:p>
            <a:r>
              <a:rPr lang="sk-SK" sz="2000" dirty="0"/>
              <a:t>Řeka Hornád:     22 m</a:t>
            </a:r>
            <a:r>
              <a:rPr lang="sk-SK" sz="2000" baseline="30000" dirty="0"/>
              <a:t>3</a:t>
            </a:r>
            <a:r>
              <a:rPr lang="en-US" sz="2000" dirty="0"/>
              <a:t>/s</a:t>
            </a:r>
          </a:p>
          <a:p>
            <a:r>
              <a:rPr lang="en-US" sz="1200" dirty="0" err="1"/>
              <a:t>Zdroj</a:t>
            </a:r>
            <a:r>
              <a:rPr lang="en-US" sz="1200" dirty="0"/>
              <a:t>: STU Bratislava</a:t>
            </a:r>
            <a:endParaRPr lang="cs-CZ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301162" y="4296820"/>
            <a:ext cx="36779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/>
              <a:t>ČOV </a:t>
            </a:r>
            <a:r>
              <a:rPr lang="en-US" sz="2000" dirty="0"/>
              <a:t>Brno</a:t>
            </a:r>
            <a:r>
              <a:rPr lang="sk-SK" sz="2000" dirty="0"/>
              <a:t>: 378 000 obyvatel</a:t>
            </a:r>
          </a:p>
          <a:p>
            <a:r>
              <a:rPr lang="sk-SK" sz="2000" dirty="0"/>
              <a:t>Emise </a:t>
            </a:r>
            <a:r>
              <a:rPr lang="en-US" sz="2000" dirty="0"/>
              <a:t>0.4 </a:t>
            </a:r>
            <a:r>
              <a:rPr lang="sk-SK" sz="2000" dirty="0"/>
              <a:t>kg</a:t>
            </a:r>
            <a:r>
              <a:rPr lang="en-US" sz="2000" dirty="0"/>
              <a:t>/den – 153 kg/</a:t>
            </a:r>
            <a:r>
              <a:rPr lang="en-US" sz="2000" dirty="0" err="1"/>
              <a:t>rok</a:t>
            </a:r>
            <a:endParaRPr lang="en-US" sz="2000" dirty="0"/>
          </a:p>
          <a:p>
            <a:r>
              <a:rPr lang="en-US" sz="2000" dirty="0" err="1"/>
              <a:t>Pr</a:t>
            </a:r>
            <a:r>
              <a:rPr lang="cs-CZ" sz="2000" dirty="0"/>
              <a:t>ůtok na ČOV:  </a:t>
            </a:r>
            <a:r>
              <a:rPr lang="en-US" sz="2000" dirty="0"/>
              <a:t>1.0</a:t>
            </a:r>
            <a:r>
              <a:rPr lang="cs-CZ" sz="2000" dirty="0"/>
              <a:t> m</a:t>
            </a:r>
            <a:r>
              <a:rPr lang="cs-CZ" sz="2000" baseline="30000" dirty="0"/>
              <a:t>3</a:t>
            </a:r>
            <a:r>
              <a:rPr lang="en-US" sz="2000" dirty="0"/>
              <a:t>/s</a:t>
            </a:r>
          </a:p>
          <a:p>
            <a:r>
              <a:rPr lang="sk-SK" sz="2000" dirty="0"/>
              <a:t>Řeka </a:t>
            </a:r>
            <a:r>
              <a:rPr lang="en-US" sz="2000" dirty="0" err="1"/>
              <a:t>Svratka</a:t>
            </a:r>
            <a:r>
              <a:rPr lang="sk-SK" sz="2000" dirty="0"/>
              <a:t>:     </a:t>
            </a:r>
            <a:r>
              <a:rPr lang="en-US" sz="2000" dirty="0"/>
              <a:t>7.68</a:t>
            </a:r>
            <a:r>
              <a:rPr lang="sk-SK" sz="2000" dirty="0"/>
              <a:t> m</a:t>
            </a:r>
            <a:r>
              <a:rPr lang="sk-SK" sz="2000" baseline="30000" dirty="0"/>
              <a:t>3</a:t>
            </a:r>
            <a:r>
              <a:rPr lang="en-US" sz="2000" dirty="0"/>
              <a:t>/s</a:t>
            </a:r>
            <a:endParaRPr lang="cs-CZ" sz="2000" dirty="0"/>
          </a:p>
        </p:txBody>
      </p:sp>
      <p:pic>
        <p:nvPicPr>
          <p:cNvPr id="13318" name="Picture 6" descr="VÃ½sledok vyhÄ¾adÃ¡vania obrÃ¡zkov pre dopyt Bratislava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880" y="1824171"/>
            <a:ext cx="3642263" cy="22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7910880" y="4296820"/>
            <a:ext cx="3957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/>
              <a:t>ČOV Bratislava: 500 000 obyvatel</a:t>
            </a:r>
          </a:p>
          <a:p>
            <a:r>
              <a:rPr lang="sk-SK" sz="2000" dirty="0"/>
              <a:t>Emise ?</a:t>
            </a:r>
            <a:endParaRPr lang="en-US" sz="2000" dirty="0"/>
          </a:p>
          <a:p>
            <a:r>
              <a:rPr lang="en-US" sz="2000" dirty="0" err="1"/>
              <a:t>Pr</a:t>
            </a:r>
            <a:r>
              <a:rPr lang="cs-CZ" sz="2000" dirty="0"/>
              <a:t>ůtok na ČOV:  1.2 m</a:t>
            </a:r>
            <a:r>
              <a:rPr lang="cs-CZ" sz="2000" baseline="30000" dirty="0"/>
              <a:t>3</a:t>
            </a:r>
            <a:r>
              <a:rPr lang="en-US" sz="2000" dirty="0"/>
              <a:t>/s</a:t>
            </a:r>
          </a:p>
          <a:p>
            <a:r>
              <a:rPr lang="sk-SK" sz="2000" dirty="0"/>
              <a:t>Dunaj:		2 025 m³/s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194126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Foliennummernplatzhalter 1"/>
          <p:cNvSpPr txBox="1">
            <a:spLocks/>
          </p:cNvSpPr>
          <p:nvPr/>
        </p:nvSpPr>
        <p:spPr bwMode="auto">
          <a:xfrm>
            <a:off x="1905000" y="6597650"/>
            <a:ext cx="1905000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de-DE" sz="800">
                <a:solidFill>
                  <a:schemeClr val="bg1"/>
                </a:solidFill>
              </a:rPr>
              <a:t>Page </a:t>
            </a:r>
            <a:fld id="{480A869D-349A-443D-818D-A85A6EEC81DF}" type="slidenum">
              <a:rPr lang="en-GB" altLang="de-DE" sz="800">
                <a:solidFill>
                  <a:schemeClr val="bg1"/>
                </a:solidFill>
              </a:rPr>
              <a:pPr eaLnBrk="1" hangingPunct="1">
                <a:spcBef>
                  <a:spcPct val="20000"/>
                </a:spcBef>
              </a:pPr>
              <a:t>35</a:t>
            </a:fld>
            <a:endParaRPr lang="en-GB" altLang="de-DE" sz="800">
              <a:solidFill>
                <a:schemeClr val="bg1"/>
              </a:solidFill>
            </a:endParaRPr>
          </a:p>
        </p:txBody>
      </p:sp>
      <p:pic>
        <p:nvPicPr>
          <p:cNvPr id="40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01162" y="6262777"/>
            <a:ext cx="3470885" cy="4586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112" y="610914"/>
            <a:ext cx="10753200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Léčiva a znečištění vod - účinky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D50C86-75D0-4339-AA17-DF39710BA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90AC-A46E-4A90-97B1-9352D5F70530}" type="slidenum">
              <a:rPr lang="cs-CZ" altLang="en-US" smtClean="0"/>
              <a:pPr/>
              <a:t>35</a:t>
            </a:fld>
            <a:endParaRPr lang="cs-CZ" altLang="en-US" dirty="0"/>
          </a:p>
        </p:txBody>
      </p:sp>
      <p:pic>
        <p:nvPicPr>
          <p:cNvPr id="9222" name="Picture 6" descr="SÃºvisiaci obrÃ¡z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174" y="1519766"/>
            <a:ext cx="5339076" cy="378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2910" y="1448657"/>
            <a:ext cx="3314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biologické účinky při nízkých koncentracích</a:t>
            </a:r>
            <a:endParaRPr lang="cs-CZ" dirty="0"/>
          </a:p>
        </p:txBody>
      </p:sp>
      <p:sp>
        <p:nvSpPr>
          <p:cNvPr id="20" name="TextBox 19"/>
          <p:cNvSpPr txBox="1"/>
          <p:nvPr/>
        </p:nvSpPr>
        <p:spPr>
          <a:xfrm>
            <a:off x="8734390" y="1935385"/>
            <a:ext cx="3314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antibiotická rezistence</a:t>
            </a:r>
            <a:endParaRPr lang="cs-CZ" dirty="0"/>
          </a:p>
        </p:txBody>
      </p:sp>
      <p:sp>
        <p:nvSpPr>
          <p:cNvPr id="21" name="TextBox 20"/>
          <p:cNvSpPr txBox="1"/>
          <p:nvPr/>
        </p:nvSpPr>
        <p:spPr>
          <a:xfrm>
            <a:off x="247913" y="4842171"/>
            <a:ext cx="3314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účinek směsí látek </a:t>
            </a:r>
            <a:endParaRPr lang="cs-CZ" dirty="0"/>
          </a:p>
        </p:txBody>
      </p:sp>
      <p:sp>
        <p:nvSpPr>
          <p:cNvPr id="22" name="TextBox 21"/>
          <p:cNvSpPr txBox="1"/>
          <p:nvPr/>
        </p:nvSpPr>
        <p:spPr>
          <a:xfrm>
            <a:off x="8815073" y="3296343"/>
            <a:ext cx="3314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endokrinní disruptory</a:t>
            </a:r>
            <a:endParaRPr lang="cs-CZ" dirty="0"/>
          </a:p>
        </p:txBody>
      </p:sp>
      <p:sp>
        <p:nvSpPr>
          <p:cNvPr id="23" name="TextBox 22"/>
          <p:cNvSpPr txBox="1"/>
          <p:nvPr/>
        </p:nvSpPr>
        <p:spPr>
          <a:xfrm>
            <a:off x="8734390" y="4723135"/>
            <a:ext cx="3314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poškození ekosystému</a:t>
            </a:r>
            <a:endParaRPr lang="cs-CZ" dirty="0"/>
          </a:p>
        </p:txBody>
      </p:sp>
      <p:sp>
        <p:nvSpPr>
          <p:cNvPr id="24" name="TextBox 23"/>
          <p:cNvSpPr txBox="1"/>
          <p:nvPr/>
        </p:nvSpPr>
        <p:spPr>
          <a:xfrm>
            <a:off x="247913" y="3842517"/>
            <a:ext cx="3314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chronická expozice</a:t>
            </a:r>
            <a:endParaRPr lang="cs-CZ" dirty="0"/>
          </a:p>
        </p:txBody>
      </p:sp>
      <p:sp>
        <p:nvSpPr>
          <p:cNvPr id="25" name="TextBox 24"/>
          <p:cNvSpPr txBox="1"/>
          <p:nvPr/>
        </p:nvSpPr>
        <p:spPr>
          <a:xfrm>
            <a:off x="122910" y="2554244"/>
            <a:ext cx="3314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persistence nebo pseudo - persistence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73976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Foliennummernplatzhalter 1"/>
          <p:cNvSpPr txBox="1">
            <a:spLocks/>
          </p:cNvSpPr>
          <p:nvPr/>
        </p:nvSpPr>
        <p:spPr bwMode="auto">
          <a:xfrm>
            <a:off x="1905000" y="6597650"/>
            <a:ext cx="1905000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de-DE" sz="800">
                <a:solidFill>
                  <a:schemeClr val="bg1"/>
                </a:solidFill>
              </a:rPr>
              <a:t>Page </a:t>
            </a:r>
            <a:fld id="{480A869D-349A-443D-818D-A85A6EEC81DF}" type="slidenum">
              <a:rPr lang="en-GB" altLang="de-DE" sz="800">
                <a:solidFill>
                  <a:schemeClr val="bg1"/>
                </a:solidFill>
              </a:rPr>
              <a:pPr eaLnBrk="1" hangingPunct="1">
                <a:spcBef>
                  <a:spcPct val="20000"/>
                </a:spcBef>
              </a:pPr>
              <a:t>36</a:t>
            </a:fld>
            <a:endParaRPr lang="en-GB" altLang="de-DE" sz="800">
              <a:solidFill>
                <a:schemeClr val="bg1"/>
              </a:solidFill>
            </a:endParaRPr>
          </a:p>
        </p:txBody>
      </p:sp>
      <p:pic>
        <p:nvPicPr>
          <p:cNvPr id="40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01162" y="6262777"/>
            <a:ext cx="3470885" cy="4586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4B258-C959-433A-813A-66BFCDEFF7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2212" y="1048870"/>
            <a:ext cx="5525778" cy="4783129"/>
          </a:xfrm>
        </p:spPr>
        <p:txBody>
          <a:bodyPr/>
          <a:lstStyle/>
          <a:p>
            <a:pPr marL="72000" indent="0">
              <a:buNone/>
            </a:pPr>
            <a:r>
              <a:rPr lang="sk-SK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Které látky mohou být EDC?</a:t>
            </a:r>
          </a:p>
          <a:p>
            <a:pPr marL="342900" indent="-34290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</a:t>
            </a:r>
            <a:r>
              <a:rPr lang="en-US" altLang="cs-CZ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armaceuti</a:t>
            </a: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</a:t>
            </a:r>
            <a:r>
              <a:rPr lang="en-US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antikoncepce</a:t>
            </a:r>
            <a:r>
              <a:rPr lang="en-US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léky</a:t>
            </a:r>
            <a:r>
              <a:rPr lang="en-US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,…)</a:t>
            </a:r>
          </a:p>
          <a:p>
            <a:pPr marL="342900" indent="-34290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cs-CZ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Antibioti</a:t>
            </a: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</a:t>
            </a:r>
            <a:endParaRPr lang="en-US" alt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Produkty rozkladu d</a:t>
            </a:r>
            <a:r>
              <a:rPr lang="en-US" altLang="cs-CZ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etergent</a:t>
            </a: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ů</a:t>
            </a:r>
            <a:endParaRPr lang="en-US" alt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cs-CZ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Pesticid</a:t>
            </a: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r>
              <a:rPr lang="en-US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altLang="cs-CZ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herbicid</a:t>
            </a: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r>
              <a:rPr lang="en-US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cs-CZ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insecticid</a:t>
            </a: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r>
              <a:rPr lang="en-US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sk-SK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fungicidy...</a:t>
            </a:r>
            <a:r>
              <a:rPr lang="en-US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342900" indent="-34290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Změkčovače plastů</a:t>
            </a:r>
            <a:r>
              <a:rPr lang="en-US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42900" indent="-34290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Rostlinné</a:t>
            </a:r>
            <a:r>
              <a:rPr lang="en-US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metabolit</a:t>
            </a: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endParaRPr lang="en-US" alt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cs-CZ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Chemi</a:t>
            </a: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kálie z</a:t>
            </a:r>
            <a:r>
              <a:rPr lang="en-US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vaření</a:t>
            </a:r>
            <a:r>
              <a:rPr lang="en-US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</a:t>
            </a: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hoření</a:t>
            </a:r>
            <a:endParaRPr lang="en-US" alt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cs-CZ" alt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Kovy</a:t>
            </a:r>
            <a:endParaRPr lang="en-US" alt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4"/>
          </p:nvPr>
        </p:nvSpPr>
        <p:spPr>
          <a:xfrm>
            <a:off x="590756" y="1186866"/>
            <a:ext cx="5218413" cy="4899635"/>
          </a:xfrm>
        </p:spPr>
        <p:txBody>
          <a:bodyPr/>
          <a:lstStyle/>
          <a:p>
            <a:r>
              <a:rPr lang="sk-SK" sz="20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Jaké jsou následky disrupce? </a:t>
            </a:r>
          </a:p>
          <a:p>
            <a:pPr marL="342900" indent="-3429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Neschopnost udržet</a:t>
            </a:r>
            <a:r>
              <a:rPr lang="en-US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homeost</a:t>
            </a: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ázu</a:t>
            </a:r>
            <a:endParaRPr lang="en-US" alt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Narušení růstu</a:t>
            </a:r>
            <a:r>
              <a:rPr lang="en-US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</a:t>
            </a: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vývoje</a:t>
            </a:r>
          </a:p>
          <a:p>
            <a:pPr marL="342900" indent="-3429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Narušení odpovědi na vnější impulsy</a:t>
            </a:r>
          </a:p>
          <a:p>
            <a:pPr marL="342900" indent="-3429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Změny chování</a:t>
            </a:r>
          </a:p>
          <a:p>
            <a:pPr marL="342900" indent="-3429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Potlačená</a:t>
            </a:r>
            <a:r>
              <a:rPr lang="en-US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gametogene</a:t>
            </a: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</a:t>
            </a:r>
          </a:p>
          <a:p>
            <a:pPr marL="342900" indent="-3429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US" altLang="cs-CZ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Embryon</a:t>
            </a: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ální</a:t>
            </a:r>
            <a:r>
              <a:rPr lang="en-US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malforma</a:t>
            </a: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</a:t>
            </a:r>
          </a:p>
          <a:p>
            <a:pPr marL="342900" indent="-3429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Zvýšená</a:t>
            </a:r>
            <a:r>
              <a:rPr lang="en-US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cs-CZ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neoplasi</a:t>
            </a: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US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nebo</a:t>
            </a:r>
            <a:r>
              <a:rPr lang="en-US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US" altLang="cs-CZ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arcinogene</a:t>
            </a:r>
            <a:r>
              <a:rPr lang="cs-CZ" alt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</a:t>
            </a:r>
            <a:endParaRPr lang="cs-CZ" dirty="0"/>
          </a:p>
          <a:p>
            <a:endParaRPr lang="cs-CZ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225425"/>
            <a:ext cx="10753725" cy="45085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Endokrinní disruptory - EDC</a:t>
            </a:r>
          </a:p>
        </p:txBody>
      </p:sp>
      <p:pic>
        <p:nvPicPr>
          <p:cNvPr id="10" name="Picture 6" descr="Image result for endocrine disruptor human health effects pp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421" y="5105181"/>
            <a:ext cx="2208213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Fundulus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34" y="3636683"/>
            <a:ext cx="1389145" cy="1136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VÃ½sledok vyhÄ¾adÃ¡vania obrÃ¡zkov pre dopyt pharmaceutical consumption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580" y="5613776"/>
            <a:ext cx="1805658" cy="96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9109" y="5105181"/>
            <a:ext cx="2524137" cy="146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6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7" grpId="0" build="allAtOnce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Foliennummernplatzhalter 1"/>
          <p:cNvSpPr txBox="1">
            <a:spLocks/>
          </p:cNvSpPr>
          <p:nvPr/>
        </p:nvSpPr>
        <p:spPr bwMode="auto">
          <a:xfrm>
            <a:off x="1905000" y="6597650"/>
            <a:ext cx="1905000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de-DE" sz="800">
                <a:solidFill>
                  <a:schemeClr val="bg1"/>
                </a:solidFill>
              </a:rPr>
              <a:t>Page </a:t>
            </a:r>
            <a:fld id="{480A869D-349A-443D-818D-A85A6EEC81DF}" type="slidenum">
              <a:rPr lang="en-GB" altLang="de-DE" sz="800">
                <a:solidFill>
                  <a:schemeClr val="bg1"/>
                </a:solidFill>
              </a:rPr>
              <a:pPr eaLnBrk="1" hangingPunct="1">
                <a:spcBef>
                  <a:spcPct val="20000"/>
                </a:spcBef>
              </a:pPr>
              <a:t>37</a:t>
            </a:fld>
            <a:endParaRPr lang="en-GB" altLang="de-DE" sz="800">
              <a:solidFill>
                <a:schemeClr val="bg1"/>
              </a:solidFill>
            </a:endParaRPr>
          </a:p>
        </p:txBody>
      </p:sp>
      <p:pic>
        <p:nvPicPr>
          <p:cNvPr id="40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01162" y="6262777"/>
            <a:ext cx="3470885" cy="4586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112" y="610914"/>
            <a:ext cx="10753200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dirty="0"/>
              <a:t>Důvod</a:t>
            </a:r>
            <a:r>
              <a:rPr lang="en-GB" altLang="cs-CZ" dirty="0"/>
              <a:t> intersexuality </a:t>
            </a:r>
            <a:r>
              <a:rPr lang="cs-CZ" altLang="cs-CZ" dirty="0"/>
              <a:t>v rybách</a:t>
            </a:r>
            <a:r>
              <a:rPr lang="en-GB" altLang="cs-CZ" dirty="0"/>
              <a:t>?</a:t>
            </a:r>
            <a:endParaRPr lang="cs-C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17558-D438-4A0D-B887-B83422F93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90AC-A46E-4A90-97B1-9352D5F70530}" type="slidenum">
              <a:rPr lang="cs-CZ" altLang="en-US" smtClean="0"/>
              <a:pPr/>
              <a:t>37</a:t>
            </a:fld>
            <a:endParaRPr lang="cs-CZ" altLang="en-US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950" y="1155107"/>
            <a:ext cx="2971800" cy="3601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5482" y="1323974"/>
            <a:ext cx="81786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cs-CZ" altLang="cs-CZ" dirty="0"/>
              <a:t>Samci ryb jsou</a:t>
            </a:r>
            <a:r>
              <a:rPr lang="en-GB" altLang="cs-CZ" dirty="0"/>
              <a:t> ‘</a:t>
            </a:r>
            <a:r>
              <a:rPr lang="en-GB" altLang="cs-CZ" dirty="0" err="1"/>
              <a:t>feminiz</a:t>
            </a:r>
            <a:r>
              <a:rPr lang="cs-CZ" altLang="cs-CZ" dirty="0"/>
              <a:t>ováni</a:t>
            </a:r>
            <a:r>
              <a:rPr lang="en-GB" altLang="cs-CZ" dirty="0"/>
              <a:t>’</a:t>
            </a:r>
            <a:r>
              <a:rPr lang="cs-CZ" altLang="cs-CZ" dirty="0"/>
              <a:t> estrogenními látkami</a:t>
            </a:r>
            <a:endParaRPr lang="en-GB" altLang="cs-CZ" dirty="0"/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en-GB" altLang="cs-CZ" dirty="0"/>
              <a:t>M</a:t>
            </a:r>
            <a:r>
              <a:rPr lang="cs-CZ" altLang="cs-CZ" dirty="0"/>
              <a:t>noho látek s estrogenní </a:t>
            </a:r>
            <a:r>
              <a:rPr lang="en-GB" altLang="cs-CZ" dirty="0"/>
              <a:t>a</a:t>
            </a:r>
            <a:r>
              <a:rPr lang="cs-CZ" altLang="cs-CZ" dirty="0"/>
              <a:t>k</a:t>
            </a:r>
            <a:r>
              <a:rPr lang="en-GB" altLang="cs-CZ" dirty="0" err="1"/>
              <a:t>tivit</a:t>
            </a:r>
            <a:r>
              <a:rPr lang="cs-CZ" altLang="cs-CZ" dirty="0"/>
              <a:t>ou je přítomno ve výpustích ČOV</a:t>
            </a:r>
            <a:r>
              <a:rPr lang="en-GB" altLang="cs-CZ" dirty="0"/>
              <a:t> a</a:t>
            </a:r>
            <a:r>
              <a:rPr lang="cs-CZ" altLang="cs-CZ" dirty="0"/>
              <a:t> tak uvolňováno do řek</a:t>
            </a:r>
            <a:r>
              <a:rPr lang="en-GB" altLang="cs-CZ" dirty="0"/>
              <a:t> </a:t>
            </a: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en-GB" altLang="cs-CZ" b="1" dirty="0"/>
              <a:t>Steroid</a:t>
            </a:r>
            <a:r>
              <a:rPr lang="cs-CZ" altLang="cs-CZ" b="1" dirty="0"/>
              <a:t>ní</a:t>
            </a:r>
            <a:r>
              <a:rPr lang="en-GB" altLang="cs-CZ" b="1" dirty="0"/>
              <a:t> </a:t>
            </a:r>
            <a:r>
              <a:rPr lang="en-GB" altLang="cs-CZ" b="1" dirty="0" err="1"/>
              <a:t>estrogen</a:t>
            </a:r>
            <a:r>
              <a:rPr lang="cs-CZ" altLang="cs-CZ" b="1" dirty="0"/>
              <a:t>y</a:t>
            </a:r>
            <a:r>
              <a:rPr lang="en-GB" altLang="cs-CZ" dirty="0"/>
              <a:t>, </a:t>
            </a:r>
            <a:r>
              <a:rPr lang="cs-CZ" altLang="cs-CZ" dirty="0"/>
              <a:t>jak přírodní</a:t>
            </a:r>
            <a:r>
              <a:rPr lang="en-GB" altLang="cs-CZ" dirty="0"/>
              <a:t> (</a:t>
            </a:r>
            <a:r>
              <a:rPr lang="cs-CZ" altLang="cs-CZ" dirty="0"/>
              <a:t>např. </a:t>
            </a:r>
            <a:r>
              <a:rPr lang="en-GB" altLang="cs-CZ" dirty="0" err="1"/>
              <a:t>estradiol</a:t>
            </a:r>
            <a:r>
              <a:rPr lang="en-GB" altLang="cs-CZ" dirty="0"/>
              <a:t>, </a:t>
            </a:r>
            <a:r>
              <a:rPr lang="en-GB" altLang="cs-CZ" dirty="0" err="1"/>
              <a:t>estrone</a:t>
            </a:r>
            <a:r>
              <a:rPr lang="en-GB" altLang="cs-CZ" dirty="0"/>
              <a:t>)</a:t>
            </a:r>
            <a:r>
              <a:rPr lang="cs-CZ" altLang="cs-CZ" dirty="0"/>
              <a:t>,</a:t>
            </a:r>
            <a:r>
              <a:rPr lang="en-GB" altLang="cs-CZ" dirty="0"/>
              <a:t> </a:t>
            </a:r>
            <a:r>
              <a:rPr lang="cs-CZ" altLang="cs-CZ" dirty="0"/>
              <a:t>t</a:t>
            </a:r>
            <a:r>
              <a:rPr lang="en-GB" altLang="cs-CZ" dirty="0"/>
              <a:t>a</a:t>
            </a:r>
            <a:r>
              <a:rPr lang="cs-CZ" altLang="cs-CZ" dirty="0"/>
              <a:t>k</a:t>
            </a:r>
            <a:r>
              <a:rPr lang="en-GB" altLang="cs-CZ" dirty="0"/>
              <a:t> </a:t>
            </a:r>
            <a:r>
              <a:rPr lang="en-GB" altLang="cs-CZ" dirty="0" err="1"/>
              <a:t>syntetic</a:t>
            </a:r>
            <a:r>
              <a:rPr lang="cs-CZ" altLang="cs-CZ" dirty="0"/>
              <a:t>ké</a:t>
            </a:r>
            <a:r>
              <a:rPr lang="en-GB" altLang="cs-CZ" dirty="0"/>
              <a:t> (</a:t>
            </a:r>
            <a:r>
              <a:rPr lang="cs-CZ" altLang="cs-CZ" dirty="0"/>
              <a:t>např. </a:t>
            </a:r>
            <a:r>
              <a:rPr lang="cs-CZ" altLang="cs-CZ" b="1" dirty="0"/>
              <a:t>e</a:t>
            </a:r>
            <a:r>
              <a:rPr lang="en-GB" altLang="cs-CZ" b="1" dirty="0" err="1"/>
              <a:t>th</a:t>
            </a:r>
            <a:r>
              <a:rPr lang="cs-CZ" altLang="cs-CZ" b="1" dirty="0"/>
              <a:t>y</a:t>
            </a:r>
            <a:r>
              <a:rPr lang="en-GB" altLang="cs-CZ" b="1" dirty="0" err="1"/>
              <a:t>nylestradiol</a:t>
            </a:r>
            <a:r>
              <a:rPr lang="sk-SK" altLang="cs-CZ" b="1" dirty="0"/>
              <a:t>- EE2</a:t>
            </a:r>
            <a:r>
              <a:rPr lang="en-GB" altLang="cs-CZ" dirty="0"/>
              <a:t>) </a:t>
            </a:r>
            <a:r>
              <a:rPr lang="cs-CZ" altLang="cs-CZ" dirty="0"/>
              <a:t>jsou pravděpodobně hlavní příčinou</a:t>
            </a:r>
            <a:endParaRPr lang="en-GB" altLang="cs-CZ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334" y="3564089"/>
            <a:ext cx="3160977" cy="2531252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163" y="4619345"/>
            <a:ext cx="3690938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43191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ww.i-senior.cz/wp-content/uploads/P%C5%99ehrada-lipno-cklip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Foliennummernplatzhalter 1"/>
          <p:cNvSpPr txBox="1">
            <a:spLocks/>
          </p:cNvSpPr>
          <p:nvPr/>
        </p:nvSpPr>
        <p:spPr bwMode="auto">
          <a:xfrm>
            <a:off x="1905000" y="6597650"/>
            <a:ext cx="1905000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de-DE" sz="800">
                <a:solidFill>
                  <a:schemeClr val="bg1"/>
                </a:solidFill>
              </a:rPr>
              <a:t>Page </a:t>
            </a:r>
            <a:fld id="{480A869D-349A-443D-818D-A85A6EEC81DF}" type="slidenum">
              <a:rPr lang="en-GB" altLang="de-DE" sz="800">
                <a:solidFill>
                  <a:schemeClr val="bg1"/>
                </a:solidFill>
              </a:rPr>
              <a:pPr eaLnBrk="1" hangingPunct="1">
                <a:spcBef>
                  <a:spcPct val="20000"/>
                </a:spcBef>
              </a:pPr>
              <a:t>38</a:t>
            </a:fld>
            <a:endParaRPr lang="en-GB" altLang="de-DE" sz="800">
              <a:solidFill>
                <a:schemeClr val="bg1"/>
              </a:solidFill>
            </a:endParaRPr>
          </a:p>
        </p:txBody>
      </p:sp>
      <p:pic>
        <p:nvPicPr>
          <p:cNvPr id="40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01162" y="6262777"/>
            <a:ext cx="3470885" cy="4586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80217" y="305457"/>
            <a:ext cx="10753200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Jak účinný je syntetický estrogen EE2?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413D325-2DA2-4F77-A84E-E6A872FE9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90AC-A46E-4A90-97B1-9352D5F70530}" type="slidenum">
              <a:rPr lang="cs-CZ" altLang="en-US" smtClean="0"/>
              <a:pPr/>
              <a:t>38</a:t>
            </a:fld>
            <a:endParaRPr lang="cs-CZ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511" y="5751661"/>
            <a:ext cx="1278487" cy="10237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08910" y="4978289"/>
            <a:ext cx="8323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>
                <a:solidFill>
                  <a:srgbClr val="FFC000"/>
                </a:solidFill>
              </a:rPr>
              <a:t>návrh </a:t>
            </a:r>
            <a:r>
              <a:rPr lang="en-US" dirty="0">
                <a:solidFill>
                  <a:srgbClr val="FFC000"/>
                </a:solidFill>
              </a:rPr>
              <a:t>NEK =</a:t>
            </a:r>
            <a:r>
              <a:rPr lang="sk-SK" dirty="0">
                <a:solidFill>
                  <a:srgbClr val="FFC000"/>
                </a:solidFill>
              </a:rPr>
              <a:t>35 pg/</a:t>
            </a:r>
            <a:r>
              <a:rPr lang="en-US" dirty="0">
                <a:solidFill>
                  <a:srgbClr val="FFC000"/>
                </a:solidFill>
              </a:rPr>
              <a:t>l</a:t>
            </a:r>
            <a:r>
              <a:rPr lang="sk-SK" dirty="0">
                <a:solidFill>
                  <a:srgbClr val="FFC000"/>
                </a:solidFill>
              </a:rPr>
              <a:t> =</a:t>
            </a:r>
            <a:r>
              <a:rPr lang="en-US" dirty="0">
                <a:solidFill>
                  <a:srgbClr val="FFC000"/>
                </a:solidFill>
              </a:rPr>
              <a:t> 3,5x10</a:t>
            </a:r>
            <a:r>
              <a:rPr lang="en-US" baseline="30000" dirty="0">
                <a:solidFill>
                  <a:srgbClr val="FFC000"/>
                </a:solidFill>
              </a:rPr>
              <a:t>-11</a:t>
            </a:r>
            <a:r>
              <a:rPr lang="en-US" dirty="0">
                <a:solidFill>
                  <a:srgbClr val="FFC000"/>
                </a:solidFill>
              </a:rPr>
              <a:t> g/l = 0,000000000035 g/l</a:t>
            </a:r>
            <a:r>
              <a:rPr lang="sk-SK" dirty="0">
                <a:solidFill>
                  <a:srgbClr val="FFC000"/>
                </a:solidFill>
              </a:rPr>
              <a:t>  </a:t>
            </a:r>
            <a:endParaRPr lang="cs-CZ" dirty="0">
              <a:solidFill>
                <a:srgbClr val="FFC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304" y="5439954"/>
            <a:ext cx="2950415" cy="11576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77081" y="2645516"/>
            <a:ext cx="25549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1 g    = 1000 mg</a:t>
            </a:r>
          </a:p>
          <a:p>
            <a:r>
              <a:rPr lang="sk-SK" dirty="0"/>
              <a:t>1 mg = 1000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µg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1 µg  </a:t>
            </a:r>
            <a:r>
              <a:rPr lang="sk-SK" dirty="0"/>
              <a:t>=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1000 ng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1 ng  =  1000 pg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sk-SK" dirty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3329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standing next to a body of water&#10;&#10;Description automatically generated">
            <a:extLst>
              <a:ext uri="{FF2B5EF4-FFF2-40B4-BE49-F238E27FC236}">
                <a16:creationId xmlns:a16="http://schemas.microsoft.com/office/drawing/2014/main" id="{B5357EAD-0274-4DD2-993A-A74B433723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88" y="-14941"/>
            <a:ext cx="10309412" cy="6872941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8E383AA-02F7-4BB6-82AD-5A1F1184A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790AC-A46E-4A90-97B1-9352D5F70530}" type="slidenum">
              <a:rPr lang="cs-CZ" altLang="en-US" smtClean="0"/>
              <a:pPr/>
              <a:t>39</a:t>
            </a:fld>
            <a:endParaRPr lang="cs-CZ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46496" y="2070754"/>
            <a:ext cx="41282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/>
              <a:t>Děkuji za Vaši pozornost</a:t>
            </a:r>
            <a:r>
              <a:rPr lang="en-US" sz="4000" dirty="0"/>
              <a:t>!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1651939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50A2E6-9C49-4C82-A357-7965E1BE6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Globální problém: Acidifikace oceánu</a:t>
            </a:r>
            <a:endParaRPr lang="en-US" dirty="0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18C0EF14-9C2A-42C9-BA2D-61BB35BFA0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709" y="1275519"/>
            <a:ext cx="8116659" cy="47666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9ED704A-A885-4D9B-AA7E-8F0EDB900700}"/>
              </a:ext>
            </a:extLst>
          </p:cNvPr>
          <p:cNvSpPr/>
          <p:nvPr/>
        </p:nvSpPr>
        <p:spPr>
          <a:xfrm>
            <a:off x="197224" y="1171575"/>
            <a:ext cx="31017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Oceány</a:t>
            </a:r>
            <a:r>
              <a:rPr lang="en-US" dirty="0"/>
              <a:t> </a:t>
            </a:r>
            <a:r>
              <a:rPr lang="en-US" dirty="0" err="1"/>
              <a:t>pohlcují</a:t>
            </a:r>
            <a:r>
              <a:rPr lang="en-US" dirty="0"/>
              <a:t> </a:t>
            </a:r>
            <a:r>
              <a:rPr lang="en-US" dirty="0" err="1"/>
              <a:t>oxid</a:t>
            </a:r>
            <a:r>
              <a:rPr lang="en-US" dirty="0"/>
              <a:t> </a:t>
            </a:r>
            <a:r>
              <a:rPr lang="en-US" dirty="0" err="1"/>
              <a:t>uhličitý</a:t>
            </a:r>
            <a:r>
              <a:rPr lang="en-US" dirty="0"/>
              <a:t> z </a:t>
            </a:r>
            <a:r>
              <a:rPr lang="en-US" dirty="0" err="1"/>
              <a:t>atmosféry</a:t>
            </a:r>
            <a:r>
              <a:rPr lang="en-US" dirty="0"/>
              <a:t>,</a:t>
            </a:r>
            <a:br>
              <a:rPr lang="cs-CZ" dirty="0"/>
            </a:br>
            <a:r>
              <a:rPr lang="en-US" dirty="0"/>
              <a:t>a proto </a:t>
            </a:r>
            <a:r>
              <a:rPr lang="en-US" dirty="0" err="1"/>
              <a:t>stoupá</a:t>
            </a:r>
            <a:r>
              <a:rPr lang="en-US" dirty="0"/>
              <a:t>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acidita</a:t>
            </a:r>
            <a:r>
              <a:rPr lang="en-US" dirty="0"/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15CD81F-21D3-4B9A-B38C-58C4EF2FA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6644"/>
            <a:ext cx="4049808" cy="244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114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85294" y="3198168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cs-CZ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420" y="352952"/>
            <a:ext cx="8234198" cy="54894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6762" y="791757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cs typeface="Arial"/>
              </a:rPr>
              <a:t>RECETOX </a:t>
            </a:r>
            <a:br>
              <a:rPr lang="en-US" dirty="0">
                <a:cs typeface="Arial"/>
              </a:rPr>
            </a:br>
            <a:r>
              <a:rPr lang="en-US" dirty="0" err="1">
                <a:cs typeface="Arial"/>
              </a:rPr>
              <a:t>Přírodovědecká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fakulta</a:t>
            </a:r>
            <a:br>
              <a:rPr lang="en-US" dirty="0">
                <a:cs typeface="Arial"/>
              </a:rPr>
            </a:br>
            <a:r>
              <a:rPr lang="en-US" dirty="0" err="1">
                <a:cs typeface="Arial"/>
              </a:rPr>
              <a:t>Masarykova</a:t>
            </a:r>
            <a:r>
              <a:rPr lang="en-US" dirty="0">
                <a:cs typeface="Arial"/>
              </a:rPr>
              <a:t> </a:t>
            </a:r>
            <a:r>
              <a:rPr lang="cs-CZ" dirty="0">
                <a:cs typeface="Arial"/>
              </a:rPr>
              <a:t>u</a:t>
            </a:r>
            <a:r>
              <a:rPr lang="en-US" dirty="0" err="1">
                <a:cs typeface="Arial"/>
              </a:rPr>
              <a:t>niverzita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Brno, </a:t>
            </a:r>
            <a:r>
              <a:rPr lang="en-US" dirty="0" err="1">
                <a:cs typeface="Arial"/>
              </a:rPr>
              <a:t>Česká</a:t>
            </a:r>
            <a:r>
              <a:rPr lang="en-US" dirty="0">
                <a:cs typeface="Arial"/>
              </a:rPr>
              <a:t> </a:t>
            </a:r>
            <a:r>
              <a:rPr lang="en-US" dirty="0" err="1">
                <a:cs typeface="Arial"/>
              </a:rPr>
              <a:t>republika</a:t>
            </a:r>
            <a:br>
              <a:rPr lang="en-US" dirty="0">
                <a:cs typeface="Arial"/>
              </a:rPr>
            </a:br>
            <a:endParaRPr lang="cs-CZ" dirty="0">
              <a:cs typeface="Arial"/>
            </a:endParaRPr>
          </a:p>
        </p:txBody>
      </p:sp>
      <p:pic>
        <p:nvPicPr>
          <p:cNvPr id="8" name="Obrázek 6">
            <a:extLst>
              <a:ext uri="{FF2B5EF4-FFF2-40B4-BE49-F238E27FC236}">
                <a16:creationId xmlns:a16="http://schemas.microsoft.com/office/drawing/2014/main" id="{BA405319-54C6-47AB-B02A-F4FAFA9718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6762" y="3097684"/>
            <a:ext cx="3034688" cy="2028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4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484882" y="6319880"/>
            <a:ext cx="3470885" cy="4097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50CA09-064D-4288-A33F-E82145060852}"/>
              </a:ext>
            </a:extLst>
          </p:cNvPr>
          <p:cNvSpPr txBox="1"/>
          <p:nvPr/>
        </p:nvSpPr>
        <p:spPr>
          <a:xfrm>
            <a:off x="8083427" y="4605282"/>
            <a:ext cx="2362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Míša</a:t>
            </a:r>
            <a:br>
              <a:rPr lang="cs-CZ" sz="2000" dirty="0">
                <a:solidFill>
                  <a:schemeClr val="bg1"/>
                </a:solidFill>
              </a:rPr>
            </a:br>
            <a:r>
              <a:rPr lang="cs-CZ" sz="2000" dirty="0">
                <a:solidFill>
                  <a:schemeClr val="bg1"/>
                </a:solidFill>
              </a:rPr>
              <a:t>Minaříková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50CA09-064D-4288-A33F-E82145060852}"/>
              </a:ext>
            </a:extLst>
          </p:cNvPr>
          <p:cNvSpPr txBox="1"/>
          <p:nvPr/>
        </p:nvSpPr>
        <p:spPr>
          <a:xfrm>
            <a:off x="4540007" y="4543740"/>
            <a:ext cx="2362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dirty="0">
                <a:solidFill>
                  <a:schemeClr val="bg1"/>
                </a:solidFill>
              </a:rPr>
              <a:t>Foppe </a:t>
            </a:r>
            <a:br>
              <a:rPr lang="sk-SK" sz="2000" dirty="0">
                <a:solidFill>
                  <a:schemeClr val="bg1"/>
                </a:solidFill>
              </a:rPr>
            </a:br>
            <a:r>
              <a:rPr lang="sk-SK" sz="2000" dirty="0">
                <a:solidFill>
                  <a:schemeClr val="bg1"/>
                </a:solidFill>
              </a:rPr>
              <a:t>Smedes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50CA09-064D-4288-A33F-E82145060852}"/>
              </a:ext>
            </a:extLst>
          </p:cNvPr>
          <p:cNvSpPr txBox="1"/>
          <p:nvPr/>
        </p:nvSpPr>
        <p:spPr>
          <a:xfrm>
            <a:off x="6450168" y="4541857"/>
            <a:ext cx="2362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Tanya</a:t>
            </a:r>
            <a:br>
              <a:rPr lang="cs-CZ" sz="2000" dirty="0">
                <a:solidFill>
                  <a:schemeClr val="bg1"/>
                </a:solidFill>
              </a:rPr>
            </a:br>
            <a:r>
              <a:rPr lang="cs-CZ" sz="2000" dirty="0">
                <a:solidFill>
                  <a:schemeClr val="bg1"/>
                </a:solidFill>
              </a:rPr>
              <a:t>Rusina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50CA09-064D-4288-A33F-E82145060852}"/>
              </a:ext>
            </a:extLst>
          </p:cNvPr>
          <p:cNvSpPr txBox="1"/>
          <p:nvPr/>
        </p:nvSpPr>
        <p:spPr>
          <a:xfrm>
            <a:off x="5665223" y="5136414"/>
            <a:ext cx="2362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Lenka</a:t>
            </a:r>
            <a:br>
              <a:rPr lang="cs-CZ" sz="2000" dirty="0">
                <a:solidFill>
                  <a:schemeClr val="bg1"/>
                </a:solidFill>
              </a:rPr>
            </a:br>
            <a:r>
              <a:rPr lang="cs-CZ" sz="2000" dirty="0">
                <a:solidFill>
                  <a:schemeClr val="bg1"/>
                </a:solidFill>
              </a:rPr>
              <a:t>Sedlačková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50CA09-064D-4288-A33F-E82145060852}"/>
              </a:ext>
            </a:extLst>
          </p:cNvPr>
          <p:cNvSpPr txBox="1"/>
          <p:nvPr/>
        </p:nvSpPr>
        <p:spPr>
          <a:xfrm>
            <a:off x="3514419" y="5134531"/>
            <a:ext cx="2362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000" dirty="0">
                <a:solidFill>
                  <a:schemeClr val="bg1"/>
                </a:solidFill>
              </a:rPr>
              <a:t>Pavla </a:t>
            </a:r>
            <a:br>
              <a:rPr lang="sk-SK" sz="2000" dirty="0">
                <a:solidFill>
                  <a:schemeClr val="bg1"/>
                </a:solidFill>
              </a:rPr>
            </a:br>
            <a:r>
              <a:rPr lang="sk-SK" sz="2000" dirty="0">
                <a:solidFill>
                  <a:schemeClr val="bg1"/>
                </a:solidFill>
              </a:rPr>
              <a:t>Fialová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50CA09-064D-4288-A33F-E82145060852}"/>
              </a:ext>
            </a:extLst>
          </p:cNvPr>
          <p:cNvSpPr txBox="1"/>
          <p:nvPr/>
        </p:nvSpPr>
        <p:spPr>
          <a:xfrm>
            <a:off x="7189232" y="5134531"/>
            <a:ext cx="2362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Brano</a:t>
            </a:r>
            <a:br>
              <a:rPr lang="cs-CZ" sz="2000" dirty="0">
                <a:solidFill>
                  <a:schemeClr val="bg1"/>
                </a:solidFill>
              </a:rPr>
            </a:br>
            <a:r>
              <a:rPr lang="cs-CZ" sz="2000" dirty="0">
                <a:solidFill>
                  <a:schemeClr val="bg1"/>
                </a:solidFill>
              </a:rPr>
              <a:t> Vrana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50CA09-064D-4288-A33F-E82145060852}"/>
              </a:ext>
            </a:extLst>
          </p:cNvPr>
          <p:cNvSpPr txBox="1"/>
          <p:nvPr/>
        </p:nvSpPr>
        <p:spPr>
          <a:xfrm>
            <a:off x="9099393" y="5126333"/>
            <a:ext cx="2362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Jaromír</a:t>
            </a:r>
            <a:br>
              <a:rPr lang="cs-CZ" sz="2000" dirty="0">
                <a:solidFill>
                  <a:schemeClr val="bg1"/>
                </a:solidFill>
              </a:rPr>
            </a:br>
            <a:r>
              <a:rPr lang="cs-CZ" sz="2000" dirty="0">
                <a:solidFill>
                  <a:schemeClr val="bg1"/>
                </a:solidFill>
              </a:rPr>
              <a:t>Sobotka</a:t>
            </a:r>
          </a:p>
        </p:txBody>
      </p:sp>
      <p:pic>
        <p:nvPicPr>
          <p:cNvPr id="17" name="Picture 16" descr="A person wearing glasses and smiling at the camera&#10;&#10;Description generated with very high confidence">
            <a:extLst>
              <a:ext uri="{FF2B5EF4-FFF2-40B4-BE49-F238E27FC236}">
                <a16:creationId xmlns:a16="http://schemas.microsoft.com/office/drawing/2014/main" id="{DFF5E711-7A88-4EA4-930B-D8525147CCB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650" y="1392542"/>
            <a:ext cx="832968" cy="114671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750CA09-064D-4288-A33F-E82145060852}"/>
              </a:ext>
            </a:extLst>
          </p:cNvPr>
          <p:cNvSpPr txBox="1"/>
          <p:nvPr/>
        </p:nvSpPr>
        <p:spPr>
          <a:xfrm>
            <a:off x="9916023" y="4386735"/>
            <a:ext cx="2362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Jakub</a:t>
            </a:r>
          </a:p>
          <a:p>
            <a:pPr algn="ctr"/>
            <a:r>
              <a:rPr lang="sk-SK" sz="2000" dirty="0">
                <a:solidFill>
                  <a:schemeClr val="bg1"/>
                </a:solidFill>
              </a:rPr>
              <a:t>Urík</a:t>
            </a:r>
            <a:endParaRPr 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952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CC616-B25D-45F4-8D0C-3F7917CA3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 kolik </a:t>
            </a:r>
            <a:r>
              <a:rPr lang="en-US" dirty="0"/>
              <a:t>% </a:t>
            </a:r>
            <a:r>
              <a:rPr lang="en-US" dirty="0" err="1"/>
              <a:t>vzroste</a:t>
            </a:r>
            <a:r>
              <a:rPr lang="en-US" dirty="0"/>
              <a:t> </a:t>
            </a:r>
            <a:r>
              <a:rPr lang="en-US" dirty="0" err="1"/>
              <a:t>koncentrace</a:t>
            </a:r>
            <a:r>
              <a:rPr lang="en-US" dirty="0"/>
              <a:t> H</a:t>
            </a:r>
            <a:r>
              <a:rPr lang="en-US" baseline="30000" dirty="0"/>
              <a:t>+</a:t>
            </a:r>
            <a:r>
              <a:rPr lang="en-US" dirty="0"/>
              <a:t> p</a:t>
            </a:r>
            <a:r>
              <a:rPr lang="sk-SK" dirty="0"/>
              <a:t>ři poklesu pH z 8,19 na 8,05?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D8C4A8E-583B-4955-BA71-EBAF1437CF68}"/>
                  </a:ext>
                </a:extLst>
              </p:cNvPr>
              <p:cNvSpPr txBox="1"/>
              <p:nvPr/>
            </p:nvSpPr>
            <p:spPr>
              <a:xfrm>
                <a:off x="1948070" y="2199861"/>
                <a:ext cx="6490151" cy="36933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sk-SK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sk-SK" dirty="0"/>
                  <a:t>H</a:t>
                </a:r>
                <a:r>
                  <a:rPr lang="sk-SK" baseline="-25000" dirty="0"/>
                  <a:t>1</a:t>
                </a:r>
                <a:r>
                  <a:rPr lang="sk-SK" dirty="0"/>
                  <a:t>=-log H</a:t>
                </a:r>
                <a:r>
                  <a:rPr lang="sk-SK" baseline="30000" dirty="0"/>
                  <a:t>+</a:t>
                </a:r>
                <a:r>
                  <a:rPr lang="sk-SK" baseline="-25000" dirty="0"/>
                  <a:t>1</a:t>
                </a:r>
                <a:r>
                  <a:rPr lang="sk-SK" dirty="0"/>
                  <a:t> =8.19</a:t>
                </a:r>
              </a:p>
              <a:p>
                <a14:m>
                  <m:oMath xmlns:m="http://schemas.openxmlformats.org/officeDocument/2006/math">
                    <m:r>
                      <a:rPr lang="sk-SK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sk-SK" dirty="0"/>
                  <a:t>H</a:t>
                </a:r>
                <a:r>
                  <a:rPr lang="sk-SK" baseline="-25000" dirty="0"/>
                  <a:t>2</a:t>
                </a:r>
                <a:r>
                  <a:rPr lang="sk-SK" dirty="0"/>
                  <a:t>=-log H</a:t>
                </a:r>
                <a:r>
                  <a:rPr lang="sk-SK" baseline="30000" dirty="0"/>
                  <a:t>+</a:t>
                </a:r>
                <a:r>
                  <a:rPr lang="sk-SK" baseline="-25000" dirty="0"/>
                  <a:t>2</a:t>
                </a:r>
                <a:r>
                  <a:rPr lang="sk-SK" dirty="0"/>
                  <a:t> =8.05</a:t>
                </a:r>
              </a:p>
              <a:p>
                <a:endParaRPr lang="sk-SK" dirty="0"/>
              </a:p>
              <a:p>
                <a:r>
                  <a:rPr lang="sk-SK" dirty="0"/>
                  <a:t>pH1-pH2= (-log H</a:t>
                </a:r>
                <a:r>
                  <a:rPr lang="sk-SK" baseline="30000" dirty="0"/>
                  <a:t>+</a:t>
                </a:r>
                <a:r>
                  <a:rPr lang="sk-SK" baseline="-25000" dirty="0"/>
                  <a:t>1</a:t>
                </a:r>
                <a:r>
                  <a:rPr lang="sk-SK" dirty="0"/>
                  <a:t>)-(-log H</a:t>
                </a:r>
                <a:r>
                  <a:rPr lang="sk-SK" baseline="30000" dirty="0"/>
                  <a:t>+</a:t>
                </a:r>
                <a:r>
                  <a:rPr lang="sk-SK" baseline="-25000" dirty="0"/>
                  <a:t>2</a:t>
                </a:r>
                <a:r>
                  <a:rPr lang="sk-SK" dirty="0"/>
                  <a:t>)=0.14</a:t>
                </a:r>
              </a:p>
              <a:p>
                <a:endParaRPr lang="sk-SK" dirty="0"/>
              </a:p>
              <a:p>
                <a:r>
                  <a:rPr lang="sk-SK" dirty="0"/>
                  <a:t>log(H</a:t>
                </a:r>
                <a:r>
                  <a:rPr lang="sk-SK" baseline="30000" dirty="0"/>
                  <a:t>+</a:t>
                </a:r>
                <a:r>
                  <a:rPr lang="sk-SK" baseline="-25000" dirty="0"/>
                  <a:t>2</a:t>
                </a:r>
                <a:r>
                  <a:rPr lang="sk-SK" dirty="0"/>
                  <a:t>/ H</a:t>
                </a:r>
                <a:r>
                  <a:rPr lang="sk-SK" baseline="30000" dirty="0"/>
                  <a:t>+</a:t>
                </a:r>
                <a:r>
                  <a:rPr lang="sk-SK" baseline="-25000" dirty="0"/>
                  <a:t>1</a:t>
                </a:r>
                <a:r>
                  <a:rPr lang="en-US" dirty="0"/>
                  <a:t>)</a:t>
                </a:r>
                <a:r>
                  <a:rPr lang="sk-SK" dirty="0"/>
                  <a:t>=0.14</a:t>
                </a:r>
              </a:p>
              <a:p>
                <a:endParaRPr lang="sk-SK" dirty="0"/>
              </a:p>
              <a:p>
                <a:r>
                  <a:rPr lang="sk-SK" dirty="0"/>
                  <a:t>(H</a:t>
                </a:r>
                <a:r>
                  <a:rPr lang="sk-SK" baseline="30000" dirty="0"/>
                  <a:t>+</a:t>
                </a:r>
                <a:r>
                  <a:rPr lang="sk-SK" baseline="-25000" dirty="0"/>
                  <a:t>2</a:t>
                </a:r>
                <a:r>
                  <a:rPr lang="sk-SK" dirty="0"/>
                  <a:t>/ H</a:t>
                </a:r>
                <a:r>
                  <a:rPr lang="sk-SK" baseline="30000" dirty="0"/>
                  <a:t>+</a:t>
                </a:r>
                <a:r>
                  <a:rPr lang="sk-SK" baseline="-25000" dirty="0"/>
                  <a:t>1</a:t>
                </a:r>
                <a:r>
                  <a:rPr lang="en-US" dirty="0"/>
                  <a:t>)</a:t>
                </a:r>
                <a:r>
                  <a:rPr lang="sk-SK" dirty="0"/>
                  <a:t>=10</a:t>
                </a:r>
                <a:r>
                  <a:rPr lang="en-US" baseline="30000" dirty="0"/>
                  <a:t>0.14</a:t>
                </a:r>
                <a:r>
                  <a:rPr lang="en-US" dirty="0"/>
                  <a:t>=1.38=138%</a:t>
                </a:r>
                <a:endParaRPr lang="sk-SK" dirty="0"/>
              </a:p>
              <a:p>
                <a:endParaRPr lang="sk-SK" dirty="0"/>
              </a:p>
              <a:p>
                <a:r>
                  <a:rPr lang="en-US" dirty="0" err="1"/>
                  <a:t>Vzroste</a:t>
                </a:r>
                <a:r>
                  <a:rPr lang="en-US" dirty="0"/>
                  <a:t> o 38%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D8C4A8E-583B-4955-BA71-EBAF1437CF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8070" y="2199861"/>
                <a:ext cx="6490151" cy="3693319"/>
              </a:xfrm>
              <a:prstGeom prst="rect">
                <a:avLst/>
              </a:prstGeom>
              <a:blipFill>
                <a:blip r:embed="rId2"/>
                <a:stretch>
                  <a:fillRect l="-2914" t="-2805" b="-3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4466B10-3A03-4D3D-AD10-0B5C187072EE}"/>
              </a:ext>
            </a:extLst>
          </p:cNvPr>
          <p:cNvSpPr txBox="1"/>
          <p:nvPr/>
        </p:nvSpPr>
        <p:spPr>
          <a:xfrm>
            <a:off x="5854700" y="1690688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Odhaduje se, že průměrné pH mořské vody pokleslo od roku 1750 z </a:t>
            </a:r>
            <a:r>
              <a:rPr lang="en-US" dirty="0">
                <a:solidFill>
                  <a:srgbClr val="FF0000"/>
                </a:solidFill>
              </a:rPr>
              <a:t>8.19 </a:t>
            </a:r>
            <a:r>
              <a:rPr lang="en-US" dirty="0" err="1">
                <a:solidFill>
                  <a:srgbClr val="FF0000"/>
                </a:solidFill>
              </a:rPr>
              <a:t>na</a:t>
            </a:r>
            <a:r>
              <a:rPr lang="en-US" dirty="0">
                <a:solidFill>
                  <a:srgbClr val="FF0000"/>
                </a:solidFill>
              </a:rPr>
              <a:t> 8.05, </a:t>
            </a:r>
          </a:p>
        </p:txBody>
      </p:sp>
    </p:spTree>
    <p:extLst>
      <p:ext uri="{BB962C8B-B14F-4D97-AF65-F5344CB8AC3E}">
        <p14:creationId xmlns:p14="http://schemas.microsoft.com/office/powerpoint/2010/main" val="40026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6D44F-1CC0-4958-947F-06652A946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Acidifikace oceánu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EF6CA94-59A2-45DF-886E-9E2A02B6EA8D}"/>
              </a:ext>
            </a:extLst>
          </p:cNvPr>
          <p:cNvGrpSpPr/>
          <p:nvPr/>
        </p:nvGrpSpPr>
        <p:grpSpPr>
          <a:xfrm>
            <a:off x="3636228" y="1291881"/>
            <a:ext cx="8555772" cy="5152691"/>
            <a:chOff x="3636228" y="1291881"/>
            <a:chExt cx="8555772" cy="515269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2F2C66B-2532-4D56-AB3C-61F2AEE53F16}"/>
                </a:ext>
              </a:extLst>
            </p:cNvPr>
            <p:cNvGrpSpPr/>
            <p:nvPr/>
          </p:nvGrpSpPr>
          <p:grpSpPr>
            <a:xfrm>
              <a:off x="3636228" y="1291881"/>
              <a:ext cx="8555772" cy="5152691"/>
              <a:chOff x="3636228" y="1291881"/>
              <a:chExt cx="8555772" cy="5152691"/>
            </a:xfrm>
          </p:grpSpPr>
          <p:pic>
            <p:nvPicPr>
              <p:cNvPr id="4" name="Picture 3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22BA1506-5E9B-4F74-A32C-80CAC4CE2A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36228" y="1291881"/>
                <a:ext cx="8327583" cy="5152691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32CEC91-6FE1-45E2-91D8-D76D38F40EFE}"/>
                  </a:ext>
                </a:extLst>
              </p:cNvPr>
              <p:cNvSpPr txBox="1"/>
              <p:nvPr/>
            </p:nvSpPr>
            <p:spPr>
              <a:xfrm>
                <a:off x="7485530" y="4760259"/>
                <a:ext cx="1183342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sz="1600" dirty="0"/>
                  <a:t>očekáva-ná změna</a:t>
                </a:r>
                <a:endParaRPr lang="en-US" sz="1600" dirty="0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DDB0CA-D954-4862-9D05-E2A84606E178}"/>
                  </a:ext>
                </a:extLst>
              </p:cNvPr>
              <p:cNvSpPr txBox="1"/>
              <p:nvPr/>
            </p:nvSpPr>
            <p:spPr>
              <a:xfrm>
                <a:off x="5194570" y="5781456"/>
                <a:ext cx="1614791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dirty="0"/>
                  <a:t>kyselé</a:t>
                </a:r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24CC2B-6C88-41FF-9511-55A14DF4B898}"/>
                  </a:ext>
                </a:extLst>
              </p:cNvPr>
              <p:cNvSpPr txBox="1"/>
              <p:nvPr/>
            </p:nvSpPr>
            <p:spPr>
              <a:xfrm>
                <a:off x="10577209" y="5781456"/>
                <a:ext cx="1614791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dirty="0"/>
                  <a:t>zásadité</a:t>
                </a:r>
                <a:endParaRPr lang="en-US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04A092-3A2B-4E27-B626-7FA60FABB074}"/>
                  </a:ext>
                </a:extLst>
              </p:cNvPr>
              <p:cNvSpPr txBox="1"/>
              <p:nvPr/>
            </p:nvSpPr>
            <p:spPr>
              <a:xfrm rot="16200000">
                <a:off x="2283491" y="3513703"/>
                <a:ext cx="3643167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dirty="0"/>
                  <a:t>Podíl koncentrace</a:t>
                </a:r>
                <a:endParaRPr lang="en-US" dirty="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AA679C6-E8A0-4473-BB64-5C50A89179E3}"/>
                </a:ext>
              </a:extLst>
            </p:cNvPr>
            <p:cNvSpPr txBox="1"/>
            <p:nvPr/>
          </p:nvSpPr>
          <p:spPr>
            <a:xfrm>
              <a:off x="9112991" y="3283451"/>
              <a:ext cx="1464217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solidFill>
                    <a:srgbClr val="0000DC"/>
                  </a:solidFill>
                </a:rPr>
                <a:t>Rozsah pH</a:t>
              </a:r>
            </a:p>
            <a:p>
              <a:r>
                <a:rPr lang="cs-CZ" sz="1600" dirty="0">
                  <a:solidFill>
                    <a:srgbClr val="0000DC"/>
                  </a:solidFill>
                </a:rPr>
                <a:t>v oceánech </a:t>
              </a:r>
              <a:br>
                <a:rPr lang="cs-CZ" sz="1600" dirty="0">
                  <a:solidFill>
                    <a:srgbClr val="0000DC"/>
                  </a:solidFill>
                </a:rPr>
              </a:br>
              <a:r>
                <a:rPr lang="cs-CZ" sz="1600" dirty="0">
                  <a:solidFill>
                    <a:srgbClr val="0000DC"/>
                  </a:solidFill>
                </a:rPr>
                <a:t>v současnosti</a:t>
              </a:r>
              <a:endParaRPr lang="en-US" sz="1600" dirty="0">
                <a:solidFill>
                  <a:srgbClr val="0000DC"/>
                </a:solidFill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811F11DB-3925-4FC5-83F8-9A46A415F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27" y="1618639"/>
            <a:ext cx="2878138" cy="362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157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D780C-E84E-42F2-B89B-7DB3D53C2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Globální problém: Acidifikace oceánu</a:t>
            </a:r>
            <a:endParaRPr lang="en-US" dirty="0"/>
          </a:p>
        </p:txBody>
      </p:sp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1F4BF3B8-0347-4A86-B23A-FCB3023A1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139" y="1512981"/>
            <a:ext cx="6148061" cy="41402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8A883F-0D39-42D0-82B4-43C72D81D45D}"/>
              </a:ext>
            </a:extLst>
          </p:cNvPr>
          <p:cNvSpPr/>
          <p:nvPr/>
        </p:nvSpPr>
        <p:spPr>
          <a:xfrm>
            <a:off x="332232" y="1620162"/>
            <a:ext cx="490315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Odhaduje se, že průměrné pH mořské vody pokleslo od roku 1750 z </a:t>
            </a:r>
            <a:r>
              <a:rPr lang="en-US" dirty="0"/>
              <a:t>8.19 </a:t>
            </a:r>
            <a:r>
              <a:rPr lang="en-US" dirty="0" err="1"/>
              <a:t>na</a:t>
            </a:r>
            <a:r>
              <a:rPr lang="en-US" dirty="0"/>
              <a:t> 8.05, </a:t>
            </a:r>
          </a:p>
          <a:p>
            <a:endParaRPr lang="en-US" dirty="0"/>
          </a:p>
          <a:p>
            <a:r>
              <a:rPr lang="cs-CZ" dirty="0"/>
              <a:t>co znamená</a:t>
            </a:r>
            <a:r>
              <a:rPr lang="en-US" dirty="0"/>
              <a:t> t</a:t>
            </a:r>
            <a:r>
              <a:rPr lang="sk-SK" dirty="0"/>
              <a:t>éměř</a:t>
            </a:r>
            <a:r>
              <a:rPr lang="en-US" dirty="0"/>
              <a:t> 40% </a:t>
            </a:r>
            <a:r>
              <a:rPr lang="cs-CZ" dirty="0"/>
              <a:t>nárůst </a:t>
            </a:r>
            <a:r>
              <a:rPr lang="en-US" dirty="0" err="1"/>
              <a:t>koncentrace</a:t>
            </a:r>
            <a:r>
              <a:rPr lang="en-US" dirty="0"/>
              <a:t> H</a:t>
            </a:r>
            <a:r>
              <a:rPr lang="en-US" baseline="30000" dirty="0"/>
              <a:t>+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Acidifikace</a:t>
            </a:r>
            <a:r>
              <a:rPr lang="en-US" dirty="0"/>
              <a:t> m</a:t>
            </a:r>
            <a:r>
              <a:rPr lang="cs-CZ" dirty="0"/>
              <a:t>ůže způsobit zásadní narušení fungování mořských ekosystémů.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90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C7E8C-FF08-461E-94D3-F6C1BEF09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Biogeochemické</a:t>
            </a:r>
            <a:r>
              <a:rPr lang="en-US" dirty="0"/>
              <a:t> </a:t>
            </a:r>
            <a:r>
              <a:rPr lang="en-US" dirty="0" err="1"/>
              <a:t>toky</a:t>
            </a:r>
            <a:r>
              <a:rPr lang="en-US" dirty="0"/>
              <a:t> </a:t>
            </a:r>
            <a:r>
              <a:rPr lang="en-US" dirty="0" err="1"/>
              <a:t>dusíku</a:t>
            </a:r>
            <a:r>
              <a:rPr lang="en-US" dirty="0"/>
              <a:t> a </a:t>
            </a:r>
            <a:r>
              <a:rPr lang="en-US" dirty="0" err="1"/>
              <a:t>fosforu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C25F94-6B1D-4B39-89C7-C4C15A2FA59A}"/>
              </a:ext>
            </a:extLst>
          </p:cNvPr>
          <p:cNvSpPr/>
          <p:nvPr/>
        </p:nvSpPr>
        <p:spPr>
          <a:xfrm>
            <a:off x="448236" y="1448272"/>
            <a:ext cx="382792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Biogeochemické</a:t>
            </a:r>
            <a:r>
              <a:rPr lang="en-US" dirty="0"/>
              <a:t> </a:t>
            </a:r>
            <a:r>
              <a:rPr lang="en-US" dirty="0" err="1"/>
              <a:t>cykly</a:t>
            </a:r>
            <a:r>
              <a:rPr lang="en-US" dirty="0"/>
              <a:t> </a:t>
            </a:r>
            <a:r>
              <a:rPr lang="en-US" dirty="0" err="1"/>
              <a:t>dusíku</a:t>
            </a:r>
            <a:r>
              <a:rPr lang="en-US" dirty="0"/>
              <a:t> a </a:t>
            </a:r>
            <a:r>
              <a:rPr lang="en-US" dirty="0" err="1"/>
              <a:t>fosforu</a:t>
            </a:r>
            <a:r>
              <a:rPr lang="en-US" dirty="0"/>
              <a:t> </a:t>
            </a:r>
            <a:r>
              <a:rPr lang="en-US" dirty="0" err="1"/>
              <a:t>byly</a:t>
            </a:r>
            <a:r>
              <a:rPr lang="en-US" dirty="0"/>
              <a:t> </a:t>
            </a:r>
            <a:r>
              <a:rPr lang="en-US" dirty="0" err="1"/>
              <a:t>lidmi</a:t>
            </a:r>
            <a:r>
              <a:rPr lang="en-US" dirty="0"/>
              <a:t> </a:t>
            </a:r>
            <a:r>
              <a:rPr lang="en-US" dirty="0" err="1"/>
              <a:t>radikálně</a:t>
            </a:r>
            <a:r>
              <a:rPr lang="en-US" dirty="0"/>
              <a:t> </a:t>
            </a:r>
            <a:r>
              <a:rPr lang="en-US" dirty="0" err="1"/>
              <a:t>změněny</a:t>
            </a:r>
            <a:r>
              <a:rPr lang="en-US" dirty="0"/>
              <a:t> v </a:t>
            </a:r>
            <a:r>
              <a:rPr lang="en-US" dirty="0" err="1"/>
              <a:t>důsledku</a:t>
            </a:r>
            <a:r>
              <a:rPr lang="en-US" dirty="0"/>
              <a:t> </a:t>
            </a:r>
            <a:r>
              <a:rPr lang="en-US" dirty="0" err="1"/>
              <a:t>mnoha</a:t>
            </a:r>
            <a:r>
              <a:rPr lang="en-US" dirty="0"/>
              <a:t> </a:t>
            </a:r>
            <a:r>
              <a:rPr lang="en-US" dirty="0" err="1"/>
              <a:t>průmyslových</a:t>
            </a:r>
            <a:r>
              <a:rPr lang="en-US" dirty="0"/>
              <a:t> a </a:t>
            </a:r>
            <a:r>
              <a:rPr lang="en-US" dirty="0" err="1"/>
              <a:t>zemědělských</a:t>
            </a:r>
            <a:r>
              <a:rPr lang="en-US" dirty="0"/>
              <a:t> </a:t>
            </a:r>
            <a:r>
              <a:rPr lang="en-US" dirty="0" err="1"/>
              <a:t>procesů</a:t>
            </a:r>
            <a:r>
              <a:rPr lang="cs-CZ" dirty="0"/>
              <a:t>.</a:t>
            </a:r>
          </a:p>
          <a:p>
            <a:endParaRPr lang="cs-CZ" dirty="0"/>
          </a:p>
          <a:p>
            <a:endParaRPr lang="en-US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3190738E-1595-4985-A65F-66C939090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65" y="1448272"/>
            <a:ext cx="6986617" cy="486783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873C929-F502-4EAF-AC49-FEBF5A4B4F66}"/>
              </a:ext>
            </a:extLst>
          </p:cNvPr>
          <p:cNvGrpSpPr/>
          <p:nvPr/>
        </p:nvGrpSpPr>
        <p:grpSpPr>
          <a:xfrm>
            <a:off x="161365" y="3882189"/>
            <a:ext cx="3971385" cy="2255811"/>
            <a:chOff x="161365" y="3882189"/>
            <a:chExt cx="3971385" cy="22558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596B642-59C7-49B2-9770-E0C9C66D0707}"/>
                </a:ext>
              </a:extLst>
            </p:cNvPr>
            <p:cNvGrpSpPr/>
            <p:nvPr/>
          </p:nvGrpSpPr>
          <p:grpSpPr>
            <a:xfrm>
              <a:off x="161365" y="3882189"/>
              <a:ext cx="2095767" cy="2255811"/>
              <a:chOff x="161365" y="3882189"/>
              <a:chExt cx="2095767" cy="225581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BA51D3C8-01EA-423D-816B-21845B1484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8236" y="3882189"/>
                <a:ext cx="1370403" cy="1938142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FE0585D-3593-4FCD-9723-8EB2DD3EF03E}"/>
                  </a:ext>
                </a:extLst>
              </p:cNvPr>
              <p:cNvSpPr txBox="1"/>
              <p:nvPr/>
            </p:nvSpPr>
            <p:spPr>
              <a:xfrm>
                <a:off x="161365" y="5830223"/>
                <a:ext cx="209576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dirty="0"/>
                  <a:t>Fritz Haber (1868-1934</a:t>
                </a:r>
                <a:r>
                  <a:rPr lang="en-US" sz="1400" dirty="0"/>
                  <a:t>)</a:t>
                </a:r>
              </a:p>
            </p:txBody>
          </p:sp>
        </p:grpSp>
        <p:pic>
          <p:nvPicPr>
            <p:cNvPr id="9" name="Picture 8" descr="A factory in the background&#10;&#10;Description automatically generated">
              <a:extLst>
                <a:ext uri="{FF2B5EF4-FFF2-40B4-BE49-F238E27FC236}">
                  <a16:creationId xmlns:a16="http://schemas.microsoft.com/office/drawing/2014/main" id="{B4AD5DA6-7ECD-4938-9508-1D374E059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2054" y="4180266"/>
              <a:ext cx="2170696" cy="13419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738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5A790D0-16DE-4717-A4A0-9180E75C4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7834"/>
            <a:ext cx="12212878" cy="58001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ECBBF5-E750-427E-AC42-8BF30ACCC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448236"/>
            <a:ext cx="10753200" cy="45157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Eutrofizace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2E52DDC-1808-4419-8E8F-42792FF91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611" y="2644530"/>
            <a:ext cx="3197577" cy="4213469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kern="1200" dirty="0" err="1">
                <a:latin typeface="Tahoma" pitchFamily="34" charset="0"/>
              </a:rPr>
              <a:t>Obohacov</a:t>
            </a:r>
            <a:r>
              <a:rPr lang="sk-SK" sz="2400" kern="1200" dirty="0">
                <a:latin typeface="Tahoma" pitchFamily="34" charset="0"/>
              </a:rPr>
              <a:t>ání vod o živiny- dusík a fosfor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2400" kern="1200" dirty="0">
                <a:solidFill>
                  <a:schemeClr val="accent1"/>
                </a:solidFill>
                <a:latin typeface="Tahoma" pitchFamily="34" charset="0"/>
              </a:rPr>
              <a:t>Přirozená </a:t>
            </a:r>
            <a:r>
              <a:rPr lang="sk-SK" sz="2400" kern="1200" dirty="0">
                <a:latin typeface="Tahoma" pitchFamily="34" charset="0"/>
              </a:rPr>
              <a:t>– výplach z p</a:t>
            </a:r>
            <a:r>
              <a:rPr lang="cs-CZ" sz="2400" kern="1200" dirty="0">
                <a:latin typeface="Tahoma" pitchFamily="34" charset="0"/>
              </a:rPr>
              <a:t>ůdy, rozklad mrtvých organismů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kern="1200" dirty="0">
                <a:solidFill>
                  <a:schemeClr val="accent1"/>
                </a:solidFill>
                <a:latin typeface="Tahoma" pitchFamily="34" charset="0"/>
              </a:rPr>
              <a:t>Nepřirozená</a:t>
            </a:r>
            <a:r>
              <a:rPr lang="cs-CZ" sz="2400" kern="1200" dirty="0">
                <a:latin typeface="Tahoma" pitchFamily="34" charset="0"/>
              </a:rPr>
              <a:t> – lidská činnost (hnojiva, čistící prostředky, průmyslové a komunální odpadní vody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BA01AC-61E6-40A8-8C72-788B0467B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929" y="2536955"/>
            <a:ext cx="5595029" cy="387280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1A28169-F4C0-436F-9D9D-67330152B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645" y="1057834"/>
            <a:ext cx="4558233" cy="580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73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SCI-EN.potx" id="{F22B4CD9-A780-4D55-92EA-76CD06D2DE59}" vid="{E8EE1CCA-34FB-4F4F-9F2E-C5A2AA42283C}"/>
    </a:ext>
  </a:extLst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Presentation_MU_EN</Template>
  <TotalTime>17318</TotalTime>
  <Words>2387</Words>
  <Application>Microsoft Office PowerPoint</Application>
  <PresentationFormat>Širokoúhlá obrazovka</PresentationFormat>
  <Paragraphs>349</Paragraphs>
  <Slides>40</Slides>
  <Notes>10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40</vt:i4>
      </vt:variant>
    </vt:vector>
  </HeadingPairs>
  <TitlesOfParts>
    <vt:vector size="42" baseType="lpstr">
      <vt:lpstr>Office Theme</vt:lpstr>
      <vt:lpstr>Presentation_MU_EN</vt:lpstr>
      <vt:lpstr>Hydrosféra – kvalita vod</vt:lpstr>
      <vt:lpstr>Problémy planety a jejich dopady </vt:lpstr>
      <vt:lpstr>Planetární meze</vt:lpstr>
      <vt:lpstr>Globální problém: Acidifikace oceánu</vt:lpstr>
      <vt:lpstr>O kolik % vzroste koncentrace H+ při poklesu pH z 8,19 na 8,05?</vt:lpstr>
      <vt:lpstr>Acidifikace oceánu</vt:lpstr>
      <vt:lpstr>Globální problém: Acidifikace oceánu</vt:lpstr>
      <vt:lpstr>Biogeochemické toky dusíku a fosforu</vt:lpstr>
      <vt:lpstr>Eutrofizace</vt:lpstr>
      <vt:lpstr>Globální problém: Zdroje sladké vody</vt:lpstr>
      <vt:lpstr>Prezentace aplikace PowerPoint</vt:lpstr>
      <vt:lpstr>Globální problém: Zdroje sladké vody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Příklad: PCB</vt:lpstr>
      <vt:lpstr>Polychlorované bifenyly</vt:lpstr>
      <vt:lpstr>Bioakumulace PCB</vt:lpstr>
      <vt:lpstr>Pieter Brueghel: Velké ryby žerou malé ryby</vt:lpstr>
      <vt:lpstr>PCB a ryby - biomagnifikace</vt:lpstr>
      <vt:lpstr>Srovnání kontaminace PCB</vt:lpstr>
      <vt:lpstr>Prezentace aplikace PowerPoint</vt:lpstr>
      <vt:lpstr>Léčiva</vt:lpstr>
      <vt:lpstr>Léčiva – kde to všechno končí?</vt:lpstr>
      <vt:lpstr>Léčiva – kde to všechno končí?</vt:lpstr>
      <vt:lpstr>Koncentrace léčiv ve vodě na odtoku z ČOV</vt:lpstr>
      <vt:lpstr>Emise léčiv z komunálních odpadních vod</vt:lpstr>
      <vt:lpstr>Léčiva a znečištění vod</vt:lpstr>
      <vt:lpstr>Léčiva a znečištění vod - účinky</vt:lpstr>
      <vt:lpstr>Endokrinní disruptory - EDC</vt:lpstr>
      <vt:lpstr>Důvod intersexuality v rybách?</vt:lpstr>
      <vt:lpstr>Jak účinný je syntetický estrogen EE2? 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 Ostřížek</dc:creator>
  <cp:lastModifiedBy>Branislav Vrana</cp:lastModifiedBy>
  <cp:revision>550</cp:revision>
  <cp:lastPrinted>1601-01-01T00:00:00Z</cp:lastPrinted>
  <dcterms:created xsi:type="dcterms:W3CDTF">2018-11-28T09:04:29Z</dcterms:created>
  <dcterms:modified xsi:type="dcterms:W3CDTF">2021-11-23T18:12:37Z</dcterms:modified>
</cp:coreProperties>
</file>