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6" r:id="rId3"/>
    <p:sldId id="331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43" r:id="rId13"/>
    <p:sldId id="344" r:id="rId14"/>
    <p:sldId id="342" r:id="rId15"/>
    <p:sldId id="332" r:id="rId16"/>
    <p:sldId id="333" r:id="rId17"/>
    <p:sldId id="334" r:id="rId18"/>
    <p:sldId id="335" r:id="rId19"/>
    <p:sldId id="330" r:id="rId20"/>
    <p:sldId id="336" r:id="rId21"/>
    <p:sldId id="341" r:id="rId22"/>
    <p:sldId id="338" r:id="rId23"/>
    <p:sldId id="337" r:id="rId24"/>
    <p:sldId id="340" r:id="rId25"/>
    <p:sldId id="345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D2983-1E1F-4915-9BA2-C2E08BE8DB6A}" v="41" dt="2021-12-09T12:36:03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950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2AFD2983-1E1F-4915-9BA2-C2E08BE8DB6A}"/>
    <pc:docChg chg="undo custSel modSld">
      <pc:chgData name="Luděk Bláha" userId="42617b0c-9dcc-4722-9496-b1459645750d" providerId="ADAL" clId="{2AFD2983-1E1F-4915-9BA2-C2E08BE8DB6A}" dt="2021-12-09T12:36:03.254" v="247" actId="1035"/>
      <pc:docMkLst>
        <pc:docMk/>
      </pc:docMkLst>
      <pc:sldChg chg="addSp delSp modSp">
        <pc:chgData name="Luděk Bláha" userId="42617b0c-9dcc-4722-9496-b1459645750d" providerId="ADAL" clId="{2AFD2983-1E1F-4915-9BA2-C2E08BE8DB6A}" dt="2021-12-09T12:31:56.479" v="184" actId="1076"/>
        <pc:sldMkLst>
          <pc:docMk/>
          <pc:sldMk cId="0" sldId="309"/>
        </pc:sldMkLst>
        <pc:picChg chg="add del mod">
          <ac:chgData name="Luděk Bláha" userId="42617b0c-9dcc-4722-9496-b1459645750d" providerId="ADAL" clId="{2AFD2983-1E1F-4915-9BA2-C2E08BE8DB6A}" dt="2021-12-09T12:31:45.645" v="179" actId="478"/>
          <ac:picMkLst>
            <pc:docMk/>
            <pc:sldMk cId="0" sldId="309"/>
            <ac:picMk id="2050" creationId="{37BA6F2A-F591-46DF-8514-E2C05621862E}"/>
          </ac:picMkLst>
        </pc:picChg>
        <pc:picChg chg="add mod">
          <ac:chgData name="Luděk Bláha" userId="42617b0c-9dcc-4722-9496-b1459645750d" providerId="ADAL" clId="{2AFD2983-1E1F-4915-9BA2-C2E08BE8DB6A}" dt="2021-12-09T12:31:56.479" v="184" actId="1076"/>
          <ac:picMkLst>
            <pc:docMk/>
            <pc:sldMk cId="0" sldId="309"/>
            <ac:picMk id="2052" creationId="{791E8DAF-7297-49DC-A064-A6A7B68FE0A0}"/>
          </ac:picMkLst>
        </pc:picChg>
        <pc:picChg chg="mod">
          <ac:chgData name="Luděk Bláha" userId="42617b0c-9dcc-4722-9496-b1459645750d" providerId="ADAL" clId="{2AFD2983-1E1F-4915-9BA2-C2E08BE8DB6A}" dt="2021-12-09T12:31:55.011" v="183" actId="1076"/>
          <ac:picMkLst>
            <pc:docMk/>
            <pc:sldMk cId="0" sldId="309"/>
            <ac:picMk id="61450" creationId="{398AF78D-4270-4925-A1AB-82BC31B089B3}"/>
          </ac:picMkLst>
        </pc:picChg>
      </pc:sldChg>
      <pc:sldChg chg="modSp">
        <pc:chgData name="Luděk Bláha" userId="42617b0c-9dcc-4722-9496-b1459645750d" providerId="ADAL" clId="{2AFD2983-1E1F-4915-9BA2-C2E08BE8DB6A}" dt="2021-12-09T12:32:14.613" v="186" actId="1038"/>
        <pc:sldMkLst>
          <pc:docMk/>
          <pc:sldMk cId="0" sldId="313"/>
        </pc:sldMkLst>
        <pc:picChg chg="mod">
          <ac:chgData name="Luděk Bláha" userId="42617b0c-9dcc-4722-9496-b1459645750d" providerId="ADAL" clId="{2AFD2983-1E1F-4915-9BA2-C2E08BE8DB6A}" dt="2021-12-09T12:32:14.613" v="186" actId="1038"/>
          <ac:picMkLst>
            <pc:docMk/>
            <pc:sldMk cId="0" sldId="313"/>
            <ac:picMk id="69646" creationId="{6199AF10-E66F-49C6-98DD-39ED68DC1004}"/>
          </ac:picMkLst>
        </pc:picChg>
      </pc:sldChg>
      <pc:sldChg chg="modSp">
        <pc:chgData name="Luděk Bláha" userId="42617b0c-9dcc-4722-9496-b1459645750d" providerId="ADAL" clId="{2AFD2983-1E1F-4915-9BA2-C2E08BE8DB6A}" dt="2021-12-09T12:32:32.293" v="187" actId="14100"/>
        <pc:sldMkLst>
          <pc:docMk/>
          <pc:sldMk cId="0" sldId="318"/>
        </pc:sldMkLst>
        <pc:picChg chg="mod">
          <ac:chgData name="Luděk Bláha" userId="42617b0c-9dcc-4722-9496-b1459645750d" providerId="ADAL" clId="{2AFD2983-1E1F-4915-9BA2-C2E08BE8DB6A}" dt="2021-12-09T12:32:32.293" v="187" actId="14100"/>
          <ac:picMkLst>
            <pc:docMk/>
            <pc:sldMk cId="0" sldId="318"/>
            <ac:picMk id="79878" creationId="{612CC343-73EB-4F5B-8ACD-5B4857ACC528}"/>
          </ac:picMkLst>
        </pc:picChg>
      </pc:sldChg>
      <pc:sldChg chg="modSp mod">
        <pc:chgData name="Luděk Bláha" userId="42617b0c-9dcc-4722-9496-b1459645750d" providerId="ADAL" clId="{2AFD2983-1E1F-4915-9BA2-C2E08BE8DB6A}" dt="2021-12-09T12:32:59.484" v="191" actId="2711"/>
        <pc:sldMkLst>
          <pc:docMk/>
          <pc:sldMk cId="0" sldId="319"/>
        </pc:sldMkLst>
        <pc:spChg chg="mod">
          <ac:chgData name="Luděk Bláha" userId="42617b0c-9dcc-4722-9496-b1459645750d" providerId="ADAL" clId="{2AFD2983-1E1F-4915-9BA2-C2E08BE8DB6A}" dt="2021-12-09T12:32:43.204" v="188" actId="113"/>
          <ac:spMkLst>
            <pc:docMk/>
            <pc:sldMk cId="0" sldId="319"/>
            <ac:spMk id="81922" creationId="{63599518-C628-4DE0-952F-F76888A96EF1}"/>
          </ac:spMkLst>
        </pc:spChg>
        <pc:spChg chg="mod">
          <ac:chgData name="Luděk Bláha" userId="42617b0c-9dcc-4722-9496-b1459645750d" providerId="ADAL" clId="{2AFD2983-1E1F-4915-9BA2-C2E08BE8DB6A}" dt="2021-12-09T12:32:52.942" v="190" actId="404"/>
          <ac:spMkLst>
            <pc:docMk/>
            <pc:sldMk cId="0" sldId="319"/>
            <ac:spMk id="81933" creationId="{E4F8D182-47AE-4353-9A61-539B283426E0}"/>
          </ac:spMkLst>
        </pc:spChg>
        <pc:spChg chg="mod">
          <ac:chgData name="Luděk Bláha" userId="42617b0c-9dcc-4722-9496-b1459645750d" providerId="ADAL" clId="{2AFD2983-1E1F-4915-9BA2-C2E08BE8DB6A}" dt="2021-12-09T12:32:52.942" v="190" actId="404"/>
          <ac:spMkLst>
            <pc:docMk/>
            <pc:sldMk cId="0" sldId="319"/>
            <ac:spMk id="81934" creationId="{BB18F82F-2E07-4710-9A20-87B886D8C186}"/>
          </ac:spMkLst>
        </pc:spChg>
        <pc:spChg chg="mod">
          <ac:chgData name="Luděk Bláha" userId="42617b0c-9dcc-4722-9496-b1459645750d" providerId="ADAL" clId="{2AFD2983-1E1F-4915-9BA2-C2E08BE8DB6A}" dt="2021-12-09T12:32:59.484" v="191" actId="2711"/>
          <ac:spMkLst>
            <pc:docMk/>
            <pc:sldMk cId="0" sldId="319"/>
            <ac:spMk id="81937" creationId="{4D050DFF-D530-4C4D-A987-C84878FD5799}"/>
          </ac:spMkLst>
        </pc:spChg>
        <pc:spChg chg="mod">
          <ac:chgData name="Luděk Bláha" userId="42617b0c-9dcc-4722-9496-b1459645750d" providerId="ADAL" clId="{2AFD2983-1E1F-4915-9BA2-C2E08BE8DB6A}" dt="2021-12-09T12:32:59.484" v="191" actId="2711"/>
          <ac:spMkLst>
            <pc:docMk/>
            <pc:sldMk cId="0" sldId="319"/>
            <ac:spMk id="81938" creationId="{FB9B7A03-2BDC-46FD-8137-90C64BA3820F}"/>
          </ac:spMkLst>
        </pc:spChg>
        <pc:spChg chg="mod">
          <ac:chgData name="Luděk Bláha" userId="42617b0c-9dcc-4722-9496-b1459645750d" providerId="ADAL" clId="{2AFD2983-1E1F-4915-9BA2-C2E08BE8DB6A}" dt="2021-12-09T12:32:59.484" v="191" actId="2711"/>
          <ac:spMkLst>
            <pc:docMk/>
            <pc:sldMk cId="0" sldId="319"/>
            <ac:spMk id="81940" creationId="{18F4ADE1-A66E-4ACA-AAC3-ACC76E38C855}"/>
          </ac:spMkLst>
        </pc:spChg>
        <pc:spChg chg="mod">
          <ac:chgData name="Luděk Bláha" userId="42617b0c-9dcc-4722-9496-b1459645750d" providerId="ADAL" clId="{2AFD2983-1E1F-4915-9BA2-C2E08BE8DB6A}" dt="2021-12-09T12:32:59.484" v="191" actId="2711"/>
          <ac:spMkLst>
            <pc:docMk/>
            <pc:sldMk cId="0" sldId="319"/>
            <ac:spMk id="81941" creationId="{D8FE0492-42FD-45D8-BACD-307EB05B8254}"/>
          </ac:spMkLst>
        </pc:spChg>
      </pc:sldChg>
      <pc:sldChg chg="modSp">
        <pc:chgData name="Luděk Bláha" userId="42617b0c-9dcc-4722-9496-b1459645750d" providerId="ADAL" clId="{2AFD2983-1E1F-4915-9BA2-C2E08BE8DB6A}" dt="2021-12-09T12:34:56.250" v="192" actId="2711"/>
        <pc:sldMkLst>
          <pc:docMk/>
          <pc:sldMk cId="0" sldId="321"/>
        </pc:sldMkLst>
        <pc:spChg chg="mod">
          <ac:chgData name="Luděk Bláha" userId="42617b0c-9dcc-4722-9496-b1459645750d" providerId="ADAL" clId="{2AFD2983-1E1F-4915-9BA2-C2E08BE8DB6A}" dt="2021-12-09T12:34:56.250" v="192" actId="2711"/>
          <ac:spMkLst>
            <pc:docMk/>
            <pc:sldMk cId="0" sldId="321"/>
            <ac:spMk id="86026" creationId="{CA181EE0-2B57-41FC-9B5B-C5FFCD312C6E}"/>
          </ac:spMkLst>
        </pc:spChg>
        <pc:spChg chg="mod">
          <ac:chgData name="Luděk Bláha" userId="42617b0c-9dcc-4722-9496-b1459645750d" providerId="ADAL" clId="{2AFD2983-1E1F-4915-9BA2-C2E08BE8DB6A}" dt="2021-12-09T12:34:56.250" v="192" actId="2711"/>
          <ac:spMkLst>
            <pc:docMk/>
            <pc:sldMk cId="0" sldId="321"/>
            <ac:spMk id="86028" creationId="{6C2BC2AC-E6D4-4F9C-B5F9-8AF4FBC24D4C}"/>
          </ac:spMkLst>
        </pc:spChg>
        <pc:spChg chg="mod">
          <ac:chgData name="Luděk Bláha" userId="42617b0c-9dcc-4722-9496-b1459645750d" providerId="ADAL" clId="{2AFD2983-1E1F-4915-9BA2-C2E08BE8DB6A}" dt="2021-12-09T12:34:56.250" v="192" actId="2711"/>
          <ac:spMkLst>
            <pc:docMk/>
            <pc:sldMk cId="0" sldId="321"/>
            <ac:spMk id="86030" creationId="{25A9A1FA-8CC7-49D9-800E-EFE17DE26C8B}"/>
          </ac:spMkLst>
        </pc:spChg>
        <pc:spChg chg="mod">
          <ac:chgData name="Luděk Bláha" userId="42617b0c-9dcc-4722-9496-b1459645750d" providerId="ADAL" clId="{2AFD2983-1E1F-4915-9BA2-C2E08BE8DB6A}" dt="2021-12-09T12:34:56.250" v="192" actId="2711"/>
          <ac:spMkLst>
            <pc:docMk/>
            <pc:sldMk cId="0" sldId="321"/>
            <ac:spMk id="86032" creationId="{BBD336CD-E290-4982-9682-A597D434DA83}"/>
          </ac:spMkLst>
        </pc:spChg>
        <pc:spChg chg="mod">
          <ac:chgData name="Luděk Bláha" userId="42617b0c-9dcc-4722-9496-b1459645750d" providerId="ADAL" clId="{2AFD2983-1E1F-4915-9BA2-C2E08BE8DB6A}" dt="2021-12-09T12:34:56.250" v="192" actId="2711"/>
          <ac:spMkLst>
            <pc:docMk/>
            <pc:sldMk cId="0" sldId="321"/>
            <ac:spMk id="86034" creationId="{2849D006-150F-4B5D-B72F-E93C7F6ABFB0}"/>
          </ac:spMkLst>
        </pc:spChg>
        <pc:spChg chg="mod">
          <ac:chgData name="Luděk Bláha" userId="42617b0c-9dcc-4722-9496-b1459645750d" providerId="ADAL" clId="{2AFD2983-1E1F-4915-9BA2-C2E08BE8DB6A}" dt="2021-12-09T12:34:56.250" v="192" actId="2711"/>
          <ac:spMkLst>
            <pc:docMk/>
            <pc:sldMk cId="0" sldId="321"/>
            <ac:spMk id="86035" creationId="{6CD41179-CD55-49CC-BD0E-E3555654BF5F}"/>
          </ac:spMkLst>
        </pc:spChg>
        <pc:picChg chg="mod">
          <ac:chgData name="Luděk Bláha" userId="42617b0c-9dcc-4722-9496-b1459645750d" providerId="ADAL" clId="{2AFD2983-1E1F-4915-9BA2-C2E08BE8DB6A}" dt="2021-12-09T12:34:56.250" v="192" actId="2711"/>
          <ac:picMkLst>
            <pc:docMk/>
            <pc:sldMk cId="0" sldId="321"/>
            <ac:picMk id="86018" creationId="{3AD80BEE-153F-4B29-96CB-F50EAC121E3D}"/>
          </ac:picMkLst>
        </pc:picChg>
        <pc:picChg chg="mod">
          <ac:chgData name="Luděk Bláha" userId="42617b0c-9dcc-4722-9496-b1459645750d" providerId="ADAL" clId="{2AFD2983-1E1F-4915-9BA2-C2E08BE8DB6A}" dt="2021-12-09T12:34:56.250" v="192" actId="2711"/>
          <ac:picMkLst>
            <pc:docMk/>
            <pc:sldMk cId="0" sldId="321"/>
            <ac:picMk id="86025" creationId="{90ACF86D-4E7E-4A3C-8D2F-423E6AE008B4}"/>
          </ac:picMkLst>
        </pc:picChg>
        <pc:picChg chg="mod">
          <ac:chgData name="Luděk Bláha" userId="42617b0c-9dcc-4722-9496-b1459645750d" providerId="ADAL" clId="{2AFD2983-1E1F-4915-9BA2-C2E08BE8DB6A}" dt="2021-12-09T12:34:56.250" v="192" actId="2711"/>
          <ac:picMkLst>
            <pc:docMk/>
            <pc:sldMk cId="0" sldId="321"/>
            <ac:picMk id="86027" creationId="{E01F283D-B84F-4896-A977-61531497844A}"/>
          </ac:picMkLst>
        </pc:picChg>
        <pc:picChg chg="mod">
          <ac:chgData name="Luděk Bláha" userId="42617b0c-9dcc-4722-9496-b1459645750d" providerId="ADAL" clId="{2AFD2983-1E1F-4915-9BA2-C2E08BE8DB6A}" dt="2021-12-09T12:34:56.250" v="192" actId="2711"/>
          <ac:picMkLst>
            <pc:docMk/>
            <pc:sldMk cId="0" sldId="321"/>
            <ac:picMk id="86029" creationId="{5B2C9063-D0C0-4353-92DA-45616341E882}"/>
          </ac:picMkLst>
        </pc:picChg>
        <pc:picChg chg="mod">
          <ac:chgData name="Luděk Bláha" userId="42617b0c-9dcc-4722-9496-b1459645750d" providerId="ADAL" clId="{2AFD2983-1E1F-4915-9BA2-C2E08BE8DB6A}" dt="2021-12-09T12:34:56.250" v="192" actId="2711"/>
          <ac:picMkLst>
            <pc:docMk/>
            <pc:sldMk cId="0" sldId="321"/>
            <ac:picMk id="86031" creationId="{95DA3824-7505-43C9-93D3-575912D3421F}"/>
          </ac:picMkLst>
        </pc:picChg>
        <pc:picChg chg="mod">
          <ac:chgData name="Luděk Bláha" userId="42617b0c-9dcc-4722-9496-b1459645750d" providerId="ADAL" clId="{2AFD2983-1E1F-4915-9BA2-C2E08BE8DB6A}" dt="2021-12-09T12:34:56.250" v="192" actId="2711"/>
          <ac:picMkLst>
            <pc:docMk/>
            <pc:sldMk cId="0" sldId="321"/>
            <ac:picMk id="86033" creationId="{49914498-49B9-4942-9613-C73E62AA9CA8}"/>
          </ac:picMkLst>
        </pc:picChg>
      </pc:sldChg>
      <pc:sldChg chg="modSp">
        <pc:chgData name="Luděk Bláha" userId="42617b0c-9dcc-4722-9496-b1459645750d" providerId="ADAL" clId="{2AFD2983-1E1F-4915-9BA2-C2E08BE8DB6A}" dt="2021-12-09T12:35:04.623" v="193" actId="2711"/>
        <pc:sldMkLst>
          <pc:docMk/>
          <pc:sldMk cId="0" sldId="323"/>
        </pc:sldMkLst>
        <pc:spChg chg="mod">
          <ac:chgData name="Luděk Bláha" userId="42617b0c-9dcc-4722-9496-b1459645750d" providerId="ADAL" clId="{2AFD2983-1E1F-4915-9BA2-C2E08BE8DB6A}" dt="2021-12-09T12:35:04.623" v="193" actId="2711"/>
          <ac:spMkLst>
            <pc:docMk/>
            <pc:sldMk cId="0" sldId="323"/>
            <ac:spMk id="90123" creationId="{C62C3D25-FEE0-446D-98A3-F527EE697964}"/>
          </ac:spMkLst>
        </pc:spChg>
        <pc:spChg chg="mod">
          <ac:chgData name="Luděk Bláha" userId="42617b0c-9dcc-4722-9496-b1459645750d" providerId="ADAL" clId="{2AFD2983-1E1F-4915-9BA2-C2E08BE8DB6A}" dt="2021-12-09T12:35:04.623" v="193" actId="2711"/>
          <ac:spMkLst>
            <pc:docMk/>
            <pc:sldMk cId="0" sldId="323"/>
            <ac:spMk id="90125" creationId="{91A6392C-C9E9-45B4-9A94-42DB9826041E}"/>
          </ac:spMkLst>
        </pc:spChg>
        <pc:picChg chg="mod">
          <ac:chgData name="Luděk Bláha" userId="42617b0c-9dcc-4722-9496-b1459645750d" providerId="ADAL" clId="{2AFD2983-1E1F-4915-9BA2-C2E08BE8DB6A}" dt="2021-12-09T12:35:04.623" v="193" actId="2711"/>
          <ac:picMkLst>
            <pc:docMk/>
            <pc:sldMk cId="0" sldId="323"/>
            <ac:picMk id="90121" creationId="{F73610E2-F260-4CCF-B338-1ED8C858992F}"/>
          </ac:picMkLst>
        </pc:picChg>
        <pc:picChg chg="mod">
          <ac:chgData name="Luděk Bláha" userId="42617b0c-9dcc-4722-9496-b1459645750d" providerId="ADAL" clId="{2AFD2983-1E1F-4915-9BA2-C2E08BE8DB6A}" dt="2021-12-09T12:35:04.623" v="193" actId="2711"/>
          <ac:picMkLst>
            <pc:docMk/>
            <pc:sldMk cId="0" sldId="323"/>
            <ac:picMk id="90122" creationId="{09307B42-C2D3-4035-9FC4-9462849B39AE}"/>
          </ac:picMkLst>
        </pc:picChg>
        <pc:picChg chg="mod">
          <ac:chgData name="Luděk Bláha" userId="42617b0c-9dcc-4722-9496-b1459645750d" providerId="ADAL" clId="{2AFD2983-1E1F-4915-9BA2-C2E08BE8DB6A}" dt="2021-12-09T12:35:04.623" v="193" actId="2711"/>
          <ac:picMkLst>
            <pc:docMk/>
            <pc:sldMk cId="0" sldId="323"/>
            <ac:picMk id="90124" creationId="{4F589D79-42D9-4DB7-A78F-C1D06BDD0B77}"/>
          </ac:picMkLst>
        </pc:picChg>
        <pc:picChg chg="mod">
          <ac:chgData name="Luděk Bláha" userId="42617b0c-9dcc-4722-9496-b1459645750d" providerId="ADAL" clId="{2AFD2983-1E1F-4915-9BA2-C2E08BE8DB6A}" dt="2021-12-09T12:35:04.623" v="193" actId="2711"/>
          <ac:picMkLst>
            <pc:docMk/>
            <pc:sldMk cId="0" sldId="323"/>
            <ac:picMk id="90126" creationId="{F80BACD4-1AB3-424F-BFF7-81AF5430B619}"/>
          </ac:picMkLst>
        </pc:picChg>
        <pc:picChg chg="mod">
          <ac:chgData name="Luděk Bláha" userId="42617b0c-9dcc-4722-9496-b1459645750d" providerId="ADAL" clId="{2AFD2983-1E1F-4915-9BA2-C2E08BE8DB6A}" dt="2021-12-09T12:35:04.623" v="193" actId="2711"/>
          <ac:picMkLst>
            <pc:docMk/>
            <pc:sldMk cId="0" sldId="323"/>
            <ac:picMk id="90129" creationId="{1E856EE5-0705-4A0A-9197-D2E4A6579D95}"/>
          </ac:picMkLst>
        </pc:picChg>
      </pc:sldChg>
      <pc:sldChg chg="modSp">
        <pc:chgData name="Luděk Bláha" userId="42617b0c-9dcc-4722-9496-b1459645750d" providerId="ADAL" clId="{2AFD2983-1E1F-4915-9BA2-C2E08BE8DB6A}" dt="2021-12-09T12:35:21.184" v="194" actId="2711"/>
        <pc:sldMkLst>
          <pc:docMk/>
          <pc:sldMk cId="0" sldId="325"/>
        </pc:sldMkLst>
        <pc:spChg chg="mod">
          <ac:chgData name="Luděk Bláha" userId="42617b0c-9dcc-4722-9496-b1459645750d" providerId="ADAL" clId="{2AFD2983-1E1F-4915-9BA2-C2E08BE8DB6A}" dt="2021-12-09T12:35:21.184" v="194" actId="2711"/>
          <ac:spMkLst>
            <pc:docMk/>
            <pc:sldMk cId="0" sldId="325"/>
            <ac:spMk id="94219" creationId="{032E15AA-1BE8-4314-A7EC-768B77E50837}"/>
          </ac:spMkLst>
        </pc:spChg>
        <pc:spChg chg="mod">
          <ac:chgData name="Luděk Bláha" userId="42617b0c-9dcc-4722-9496-b1459645750d" providerId="ADAL" clId="{2AFD2983-1E1F-4915-9BA2-C2E08BE8DB6A}" dt="2021-12-09T12:35:21.184" v="194" actId="2711"/>
          <ac:spMkLst>
            <pc:docMk/>
            <pc:sldMk cId="0" sldId="325"/>
            <ac:spMk id="94221" creationId="{4D792814-3D32-404D-B911-3801D8F09040}"/>
          </ac:spMkLst>
        </pc:spChg>
        <pc:spChg chg="mod">
          <ac:chgData name="Luděk Bláha" userId="42617b0c-9dcc-4722-9496-b1459645750d" providerId="ADAL" clId="{2AFD2983-1E1F-4915-9BA2-C2E08BE8DB6A}" dt="2021-12-09T12:35:21.184" v="194" actId="2711"/>
          <ac:spMkLst>
            <pc:docMk/>
            <pc:sldMk cId="0" sldId="325"/>
            <ac:spMk id="94225" creationId="{8E2B3906-3ABB-4173-8930-75BB74495E54}"/>
          </ac:spMkLst>
        </pc:spChg>
        <pc:picChg chg="mod">
          <ac:chgData name="Luděk Bláha" userId="42617b0c-9dcc-4722-9496-b1459645750d" providerId="ADAL" clId="{2AFD2983-1E1F-4915-9BA2-C2E08BE8DB6A}" dt="2021-12-09T12:35:21.184" v="194" actId="2711"/>
          <ac:picMkLst>
            <pc:docMk/>
            <pc:sldMk cId="0" sldId="325"/>
            <ac:picMk id="94218" creationId="{52780C26-06DB-4126-87EB-CE411318DF5C}"/>
          </ac:picMkLst>
        </pc:picChg>
        <pc:picChg chg="mod">
          <ac:chgData name="Luděk Bláha" userId="42617b0c-9dcc-4722-9496-b1459645750d" providerId="ADAL" clId="{2AFD2983-1E1F-4915-9BA2-C2E08BE8DB6A}" dt="2021-12-09T12:35:21.184" v="194" actId="2711"/>
          <ac:picMkLst>
            <pc:docMk/>
            <pc:sldMk cId="0" sldId="325"/>
            <ac:picMk id="94220" creationId="{CE6D7B56-B063-409C-8D79-1F825D24F398}"/>
          </ac:picMkLst>
        </pc:picChg>
        <pc:picChg chg="mod">
          <ac:chgData name="Luděk Bláha" userId="42617b0c-9dcc-4722-9496-b1459645750d" providerId="ADAL" clId="{2AFD2983-1E1F-4915-9BA2-C2E08BE8DB6A}" dt="2021-12-09T12:35:21.184" v="194" actId="2711"/>
          <ac:picMkLst>
            <pc:docMk/>
            <pc:sldMk cId="0" sldId="325"/>
            <ac:picMk id="94223" creationId="{3E034311-2423-44D7-AE52-E31F7F04D482}"/>
          </ac:picMkLst>
        </pc:picChg>
      </pc:sldChg>
      <pc:sldChg chg="modSp mod">
        <pc:chgData name="Luděk Bláha" userId="42617b0c-9dcc-4722-9496-b1459645750d" providerId="ADAL" clId="{2AFD2983-1E1F-4915-9BA2-C2E08BE8DB6A}" dt="2021-12-09T12:35:52.232" v="243" actId="20577"/>
        <pc:sldMkLst>
          <pc:docMk/>
          <pc:sldMk cId="0" sldId="326"/>
        </pc:sldMkLst>
        <pc:spChg chg="mod">
          <ac:chgData name="Luděk Bláha" userId="42617b0c-9dcc-4722-9496-b1459645750d" providerId="ADAL" clId="{2AFD2983-1E1F-4915-9BA2-C2E08BE8DB6A}" dt="2021-12-09T12:35:52.232" v="243" actId="20577"/>
          <ac:spMkLst>
            <pc:docMk/>
            <pc:sldMk cId="0" sldId="326"/>
            <ac:spMk id="96258" creationId="{79582037-F6AB-4935-8A31-629DCEDF63A6}"/>
          </ac:spMkLst>
        </pc:spChg>
      </pc:sldChg>
      <pc:sldChg chg="modSp">
        <pc:chgData name="Luděk Bláha" userId="42617b0c-9dcc-4722-9496-b1459645750d" providerId="ADAL" clId="{2AFD2983-1E1F-4915-9BA2-C2E08BE8DB6A}" dt="2021-12-09T12:36:03.254" v="247" actId="1035"/>
        <pc:sldMkLst>
          <pc:docMk/>
          <pc:sldMk cId="0" sldId="327"/>
        </pc:sldMkLst>
        <pc:spChg chg="mod">
          <ac:chgData name="Luděk Bláha" userId="42617b0c-9dcc-4722-9496-b1459645750d" providerId="ADAL" clId="{2AFD2983-1E1F-4915-9BA2-C2E08BE8DB6A}" dt="2021-12-09T12:36:03.254" v="247" actId="1035"/>
          <ac:spMkLst>
            <pc:docMk/>
            <pc:sldMk cId="0" sldId="327"/>
            <ac:spMk id="98316" creationId="{0D7FA2F9-A673-43BA-AD2A-F0DB30DFDDCA}"/>
          </ac:spMkLst>
        </pc:spChg>
        <pc:spChg chg="mod">
          <ac:chgData name="Luděk Bláha" userId="42617b0c-9dcc-4722-9496-b1459645750d" providerId="ADAL" clId="{2AFD2983-1E1F-4915-9BA2-C2E08BE8DB6A}" dt="2021-12-09T12:36:03.254" v="247" actId="1035"/>
          <ac:spMkLst>
            <pc:docMk/>
            <pc:sldMk cId="0" sldId="327"/>
            <ac:spMk id="98318" creationId="{D2C08401-5E7C-4E99-8A86-ECA46409742B}"/>
          </ac:spMkLst>
        </pc:spChg>
      </pc:sldChg>
      <pc:sldChg chg="addSp modSp mod">
        <pc:chgData name="Luděk Bláha" userId="42617b0c-9dcc-4722-9496-b1459645750d" providerId="ADAL" clId="{2AFD2983-1E1F-4915-9BA2-C2E08BE8DB6A}" dt="2021-12-09T12:29:44.558" v="166" actId="1076"/>
        <pc:sldMkLst>
          <pc:docMk/>
          <pc:sldMk cId="0" sldId="333"/>
        </pc:sldMkLst>
        <pc:spChg chg="mod">
          <ac:chgData name="Luděk Bláha" userId="42617b0c-9dcc-4722-9496-b1459645750d" providerId="ADAL" clId="{2AFD2983-1E1F-4915-9BA2-C2E08BE8DB6A}" dt="2021-12-09T12:29:44.558" v="166" actId="1076"/>
          <ac:spMkLst>
            <pc:docMk/>
            <pc:sldMk cId="0" sldId="333"/>
            <ac:spMk id="38914" creationId="{04CA79A5-8DCB-402F-9A1E-7CCADF3B8650}"/>
          </ac:spMkLst>
        </pc:spChg>
        <pc:picChg chg="add mod">
          <ac:chgData name="Luděk Bláha" userId="42617b0c-9dcc-4722-9496-b1459645750d" providerId="ADAL" clId="{2AFD2983-1E1F-4915-9BA2-C2E08BE8DB6A}" dt="2021-12-09T12:29:41.870" v="165" actId="1076"/>
          <ac:picMkLst>
            <pc:docMk/>
            <pc:sldMk cId="0" sldId="333"/>
            <ac:picMk id="1026" creationId="{19664D6B-0785-4D88-8ED8-C53AAACBD0C8}"/>
          </ac:picMkLst>
        </pc:picChg>
      </pc:sldChg>
      <pc:sldChg chg="modSp mod">
        <pc:chgData name="Luděk Bláha" userId="42617b0c-9dcc-4722-9496-b1459645750d" providerId="ADAL" clId="{2AFD2983-1E1F-4915-9BA2-C2E08BE8DB6A}" dt="2021-12-09T12:30:57.059" v="176" actId="404"/>
        <pc:sldMkLst>
          <pc:docMk/>
          <pc:sldMk cId="0" sldId="340"/>
        </pc:sldMkLst>
        <pc:graphicFrameChg chg="modGraphic">
          <ac:chgData name="Luděk Bláha" userId="42617b0c-9dcc-4722-9496-b1459645750d" providerId="ADAL" clId="{2AFD2983-1E1F-4915-9BA2-C2E08BE8DB6A}" dt="2021-12-09T12:30:57.059" v="176" actId="404"/>
          <ac:graphicFrameMkLst>
            <pc:docMk/>
            <pc:sldMk cId="0" sldId="340"/>
            <ac:graphicFrameMk id="8" creationId="{1B543D20-B951-4A62-91D3-BEA24D09C6B6}"/>
          </ac:graphicFrameMkLst>
        </pc:graphicFrameChg>
      </pc:sldChg>
      <pc:sldChg chg="addSp modSp mod">
        <pc:chgData name="Luděk Bláha" userId="42617b0c-9dcc-4722-9496-b1459645750d" providerId="ADAL" clId="{2AFD2983-1E1F-4915-9BA2-C2E08BE8DB6A}" dt="2021-12-09T12:30:43.569" v="175" actId="1582"/>
        <pc:sldMkLst>
          <pc:docMk/>
          <pc:sldMk cId="0" sldId="341"/>
        </pc:sldMkLst>
        <pc:spChg chg="add mod">
          <ac:chgData name="Luděk Bláha" userId="42617b0c-9dcc-4722-9496-b1459645750d" providerId="ADAL" clId="{2AFD2983-1E1F-4915-9BA2-C2E08BE8DB6A}" dt="2021-12-09T12:30:24.544" v="169" actId="207"/>
          <ac:spMkLst>
            <pc:docMk/>
            <pc:sldMk cId="0" sldId="341"/>
            <ac:spMk id="2" creationId="{F5EB8C7C-4DCE-4C70-A804-F69DE03C2A77}"/>
          </ac:spMkLst>
        </pc:spChg>
        <pc:cxnChg chg="add mod">
          <ac:chgData name="Luděk Bláha" userId="42617b0c-9dcc-4722-9496-b1459645750d" providerId="ADAL" clId="{2AFD2983-1E1F-4915-9BA2-C2E08BE8DB6A}" dt="2021-12-09T12:30:43.569" v="175" actId="1582"/>
          <ac:cxnSpMkLst>
            <pc:docMk/>
            <pc:sldMk cId="0" sldId="341"/>
            <ac:cxnSpMk id="4" creationId="{5E10E89C-2B1A-4F8D-B354-71E6B3D7CA3E}"/>
          </ac:cxnSpMkLst>
        </pc:cxnChg>
      </pc:sldChg>
      <pc:sldChg chg="modSp mod">
        <pc:chgData name="Luděk Bláha" userId="42617b0c-9dcc-4722-9496-b1459645750d" providerId="ADAL" clId="{2AFD2983-1E1F-4915-9BA2-C2E08BE8DB6A}" dt="2021-12-09T12:26:56.020" v="140" actId="20577"/>
        <pc:sldMkLst>
          <pc:docMk/>
          <pc:sldMk cId="0" sldId="342"/>
        </pc:sldMkLst>
        <pc:spChg chg="mod">
          <ac:chgData name="Luděk Bláha" userId="42617b0c-9dcc-4722-9496-b1459645750d" providerId="ADAL" clId="{2AFD2983-1E1F-4915-9BA2-C2E08BE8DB6A}" dt="2021-12-09T12:26:56.020" v="140" actId="20577"/>
          <ac:spMkLst>
            <pc:docMk/>
            <pc:sldMk cId="0" sldId="342"/>
            <ac:spMk id="32770" creationId="{C4AA5EAD-FC0D-4BF7-88F2-FC98C4CB37C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F8461994-6B35-4D02-BFCD-47800EB0D2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E101E527-93B1-481B-9900-4A946E73E6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DE4804-1055-4B00-920C-7A51009233D4}" type="datetimeFigureOut">
              <a:rPr lang="cs-CZ"/>
              <a:pPr>
                <a:defRPr/>
              </a:pPr>
              <a:t>09.12.2021</a:t>
            </a:fld>
            <a:endParaRPr lang="cs-CZ"/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228B539C-52FA-4473-87B3-D0857442E9B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>
            <a:extLst>
              <a:ext uri="{FF2B5EF4-FFF2-40B4-BE49-F238E27FC236}">
                <a16:creationId xmlns:a16="http://schemas.microsoft.com/office/drawing/2014/main" id="{95F9C6CA-AE36-4F16-A44E-3F495FEC582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70C5D-5FF6-4F35-824E-993533CAB9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9E9E319-1734-4A0C-B0E6-47C18466EC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4C9A998-B1A9-40C3-8190-82B089E5A4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461BDF-5472-46AE-85A0-A85FD1381555}" type="datetimeFigureOut">
              <a:rPr lang="cs-CZ"/>
              <a:pPr>
                <a:defRPr/>
              </a:pPr>
              <a:t>09.12.2021</a:t>
            </a:fld>
            <a:endParaRPr lang="cs-CZ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CC2BD4A-1B09-4414-9A37-1D20F3871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F298961-E3FE-4738-807A-9F5315FF2A1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B44F5A5A-EDC0-4B7F-9863-D2985BF57F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10AA62D6-C81E-4EBE-8169-F4C6FEC42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CBEBC409-1DD0-41A7-89BB-F32C8EC828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F4E328-D00D-4E33-AD85-1EFC34817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DD97D73-C090-4699-8BE8-F6A96EF6C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4A09E0D-A67D-48B0-8BD9-2BAA689BF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EC03CFA-1B37-4454-9415-93EB39CE5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25BBF1A-2D11-4282-B6A6-ACC31E054B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253AE9B-BF5D-415F-A459-E89140B63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CF7F27D-20EC-4169-9631-6DDBA1701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56A681A-A989-48FD-A42D-B215C2F6E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E670A70-C813-4C02-A743-9F2086594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6406681-C4A6-46D6-857C-81DE868BB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077862-BEA2-45F1-A506-74077B551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88D4D4E-0138-42FA-ACD4-00C3A3AC5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8B068DE-D492-4613-B7C6-DC6146DB0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A6B0D93-7BEF-4B5C-ACB7-6F1E329D9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D75A272-541A-4187-B193-E1567B106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EB54EB8-52EF-47CA-876B-4638E2FA9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D7D901E-60F7-4221-9FBD-9C14DA40E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2660563-B2A5-4086-9B36-8736554D3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A4050EC-2C75-4EC9-8596-3F775C684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929483F-88F7-4459-986D-244894D0E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D5DE812-4AFC-42FB-AC91-168A4F075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68277A5-46A2-4341-99C7-F1613246E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3244044-2F65-4249-A4EE-95E8B9FD0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276AEF0-C843-4A57-B703-8943DFD10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B91F1F-BA35-4137-864C-B361999A2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456C875-D04D-484D-BCDD-3E0AFC1BD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C72ED7-E6C3-4B0F-94E5-BA351CAFC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7E93C3F-677E-4DD7-8DE1-454D63783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5AFF78A-6627-48EF-9A0C-4F1D5FDFD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FFEBCAE-342F-402B-9E2D-ADB2762CE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9E9D5B3-0ED7-41F8-B991-AA71FACC6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76CCB51-3920-41DA-BAFD-142BCC154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34A975F-A84A-479A-8663-486ADBA94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368FD07-FFCE-45C5-B95F-70D111A74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EEE3D80-067C-4FAD-9A98-126016162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3A3C3E8-E7D8-4939-A4F2-A74E27883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7D92A0F-9919-47F1-B9E0-7AFF4E82B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AD960B-D039-4F96-BCAD-373FD0AD9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7496B34-A281-492C-914F-9308989E9B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F96C605-2EDB-4F71-8777-219B1B86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02F2014-B2BB-4FDE-AA41-B722DE9E6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1482193-9687-457F-B913-58E31D131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144F7EF-DE67-42FF-8A1C-01DF63306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F781E36-67B4-4793-B722-B0FC67F22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379F08C-A3E3-4026-8750-EAB5C6870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605EB56-58DF-4C56-990E-E78270B05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FD5A0269-58DA-4118-B816-56F55AAF3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0C69ABF-F1ED-4F3D-A7A3-A45042083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F4F3A13-3644-4E99-B616-763B39D78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2595850-D695-4D10-A588-E18C4611F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793412C-2B27-41B7-9CB9-FCECEAFC3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E0959A6-5311-4A38-9E7E-BD3530288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376C1A6-C75C-43D6-BAA1-48CEC52D7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5169D08-090E-4E26-B857-B1F86827C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68D8921-2F7B-4701-BE8C-CCFB392AA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47A4B9B-B829-4C32-B8F5-35FA3AE6A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21459E5-6BEC-4668-8D3A-AFFFC37E5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AECB0B3-93B2-4F33-B7A7-A036A6A0D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1DD88B7-76B8-41CC-B6F9-033385EC0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55B532D-2D4E-4EAB-AEB4-363E0A1B0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AF87884-9083-4395-9D75-C89EE0B45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075C7F3-CB64-4D64-A5DC-144DD926B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24AE0B3-97B4-4428-A8DD-745FC53F4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9CE7E3F-9582-4512-AF78-991DD1606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1254631-5C88-4A97-B2A4-1A7A74284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2DF9500-EDCB-46A9-BB6F-FE5C0577B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DD183BD-747B-4888-A238-9B684DF10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90C937F-2F13-4737-9F90-042620FB2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C3E83A1-D9D3-4638-9D9C-D77A33A18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2180BDB-B146-42E8-88F3-9D505A341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440331F-09B5-4E29-BAB3-0083A7127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1D96A44-9A38-4B83-8AF4-02205FD51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D932D28-1518-4F82-97B9-A5774F99C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7B6373EE-DF98-4087-9E71-9E77889F0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53C6776-E7C8-4A7F-AE6A-F903C289B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B7EB6B8-2569-4AC7-8451-4C00CBC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C2696EE-A4D4-485E-A4F9-085DADC94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670748C-9A9B-424A-A01C-3DE07233A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A33A57C-8A23-4DC7-8C5F-B61416B39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0C27DD3-732A-4289-9BD7-59135F18A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6589F26-8A3D-4526-8508-ADB31CCB4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E50B9B6-D74E-402D-A94C-5EDC14454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1B7DC51-DB98-4A33-B3F8-C3410E923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B554B66-5FEB-446E-A32C-00D6F0E2B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D8632CA-CD20-467D-ACCF-0066E2F08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9A462AB-A248-4E2D-B816-ABEDC8E67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6AAEBBB-4841-441B-B11F-79827B35F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40AC093-80DC-406C-A127-E9E7603CA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457CA17-7E99-4750-800F-C6207D62D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65E29BC-0B1A-4DD2-8265-B680A55C5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1EC338B-4582-4DFA-A33E-248EC05B8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5E20C09-2907-46DF-934B-E42EE547A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20D9562-58B3-4584-895F-C82558473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6F25A3C-6FDE-4C30-ACE4-AE9FD1E9F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>
            <a:extLst>
              <a:ext uri="{FF2B5EF4-FFF2-40B4-BE49-F238E27FC236}">
                <a16:creationId xmlns:a16="http://schemas.microsoft.com/office/drawing/2014/main" id="{9C368AAE-0F27-48A9-B242-E691AAE1C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>
            <a:extLst>
              <a:ext uri="{FF2B5EF4-FFF2-40B4-BE49-F238E27FC236}">
                <a16:creationId xmlns:a16="http://schemas.microsoft.com/office/drawing/2014/main" id="{C22982B6-1BEE-4CB5-BE2B-8F063F7322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DB82D3A6-3494-466B-BD07-595146B197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03B50B2-B2ED-4AB7-A52C-592B9B0BE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12FE-FEF8-4017-ACEB-BE97C5D06B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56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D88C3588-BF81-4755-B79C-5D6FCB63BA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40C28186-0E04-4B59-A695-9B8C1F4B0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150B-9300-4A05-9C6A-EAD7C9990C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737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CBA4297-C57A-4510-B690-F043BEF54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1816BAE-988F-4D09-9080-67AF2CD2E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DBE9-53E5-438B-BF90-7CA230601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060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5E35B4D-AB3C-4022-BD62-BBADFF421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3F983C3-7917-4851-9300-C78A295DA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400B-0ED2-4623-A47E-640AC49268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457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>
            <a:extLst>
              <a:ext uri="{FF2B5EF4-FFF2-40B4-BE49-F238E27FC236}">
                <a16:creationId xmlns:a16="http://schemas.microsoft.com/office/drawing/2014/main" id="{CE97A560-51E2-4C20-B211-FEB946E3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>
            <a:extLst>
              <a:ext uri="{FF2B5EF4-FFF2-40B4-BE49-F238E27FC236}">
                <a16:creationId xmlns:a16="http://schemas.microsoft.com/office/drawing/2014/main" id="{76884218-C7E9-4255-842E-F2A8D2A2A0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352FCEF-B4BB-49A8-9EB4-E3DFC67CD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87F4D18-D78B-4884-9E35-36AE3302F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E3D3-3C9C-4BE4-8AD7-60DB60822C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23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329F99-EE7B-4CE3-8833-F822BA441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4B10B1-B446-4461-94CD-86FA380AD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2DCC-7C52-4097-B41B-D684F7AE1C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576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9AC25E7B-1CBB-4F26-818A-4DFC6F51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3387DA32-1437-4692-98D2-4062B01B6F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2428-62D2-44EC-84B5-87FF29BE70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90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86C8E2AB-0191-4CE3-81EB-D2C648988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7E2990E-D065-4BE6-B463-DA060CD7B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E166-63EF-4985-9083-48DDFAE226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50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>
            <a:extLst>
              <a:ext uri="{FF2B5EF4-FFF2-40B4-BE49-F238E27FC236}">
                <a16:creationId xmlns:a16="http://schemas.microsoft.com/office/drawing/2014/main" id="{88C583C5-E732-43AA-ADCA-60AA9878D8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0A04A8DD-FC2B-4476-AFBC-29177A12CC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A102-921A-4E49-BA02-449EBFC917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555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2EBB18-96BF-4680-B375-48C4D8211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719681-51D0-4405-822C-734AC2A5B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368C-3F24-4A9B-ACA2-557FA2A345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930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E62FCB-6B8F-4633-8D44-31CF814B1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77AD7-C9A0-4F23-931E-E20AD1003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52D0-E595-4DF9-ACB0-81FD3DF856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626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>
            <a:extLst>
              <a:ext uri="{FF2B5EF4-FFF2-40B4-BE49-F238E27FC236}">
                <a16:creationId xmlns:a16="http://schemas.microsoft.com/office/drawing/2014/main" id="{A1FB1F5D-AC86-4D46-9799-60A557E715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177CAADF-99EC-49E3-8AFA-7288C749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>
            <a:extLst>
              <a:ext uri="{FF2B5EF4-FFF2-40B4-BE49-F238E27FC236}">
                <a16:creationId xmlns:a16="http://schemas.microsoft.com/office/drawing/2014/main" id="{10C848A7-5F8E-40E9-8495-9367D5A51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70F92E-6783-42DF-B1BF-C7822AADD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EF415F-9F6B-418A-A44B-8076C7234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CA65EF7F-1FBF-4853-A350-B15FC30A28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>
            <a:extLst>
              <a:ext uri="{FF2B5EF4-FFF2-40B4-BE49-F238E27FC236}">
                <a16:creationId xmlns:a16="http://schemas.microsoft.com/office/drawing/2014/main" id="{85F5D7D7-E911-4B10-9B22-F8E50F7606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1" r:id="rId2"/>
    <p:sldLayoutId id="214748384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>
            <a:extLst>
              <a:ext uri="{FF2B5EF4-FFF2-40B4-BE49-F238E27FC236}">
                <a16:creationId xmlns:a16="http://schemas.microsoft.com/office/drawing/2014/main" id="{6EC6CF40-0BA0-44DC-9CC3-A143E481E1C7}"/>
              </a:ext>
            </a:extLst>
          </p:cNvPr>
          <p:cNvSpPr>
            <a:spLocks/>
          </p:cNvSpPr>
          <p:nvPr/>
        </p:nvSpPr>
        <p:spPr bwMode="auto">
          <a:xfrm>
            <a:off x="1335088" y="3409950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1E5CAFE8-B2D8-4DDE-B380-2B53F16D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2105025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Přehled hlavních skupin látek</a:t>
            </a:r>
            <a:br>
              <a:rPr lang="cs-CZ" altLang="en-US" sz="4000" b="1">
                <a:solidFill>
                  <a:srgbClr val="FF3300"/>
                </a:solidFill>
              </a:rPr>
            </a:br>
            <a:r>
              <a:rPr lang="cs-CZ" altLang="en-US" sz="4000" b="1">
                <a:solidFill>
                  <a:srgbClr val="FF3300"/>
                </a:solidFill>
              </a:rPr>
              <a:t> a jejich účinků</a:t>
            </a:r>
          </a:p>
        </p:txBody>
      </p:sp>
      <p:pic>
        <p:nvPicPr>
          <p:cNvPr id="6148" name="Picture 7" descr="OPVK_MU_stred_2">
            <a:extLst>
              <a:ext uri="{FF2B5EF4-FFF2-40B4-BE49-F238E27FC236}">
                <a16:creationId xmlns:a16="http://schemas.microsoft.com/office/drawing/2014/main" id="{998D4BB7-D7C8-4849-AFEB-6E4EEC03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ovéPole 1">
            <a:extLst>
              <a:ext uri="{FF2B5EF4-FFF2-40B4-BE49-F238E27FC236}">
                <a16:creationId xmlns:a16="http://schemas.microsoft.com/office/drawing/2014/main" id="{811FFF53-62E2-4992-9E1D-1FAE9080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3030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i="1">
                <a:solidFill>
                  <a:schemeClr val="tx2"/>
                </a:solidFill>
              </a:rPr>
              <a:t>Doporučení: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Studovat spolu s prezentací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„2-Chemické_stresory“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(zdroje, typy kontaminantů)</a:t>
            </a:r>
            <a:endParaRPr lang="en-US" altLang="en-US" sz="18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8579A2C-36B0-49E4-B312-D6578A69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690688"/>
            <a:ext cx="375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As, Cd, Cr</a:t>
            </a:r>
            <a:r>
              <a:rPr lang="cs-CZ" altLang="en-US" sz="1800" baseline="30000">
                <a:solidFill>
                  <a:schemeClr val="tx1"/>
                </a:solidFill>
              </a:rPr>
              <a:t>(VI+)</a:t>
            </a:r>
            <a:r>
              <a:rPr lang="cs-CZ" altLang="en-US" sz="1800">
                <a:solidFill>
                  <a:schemeClr val="tx1"/>
                </a:solidFill>
              </a:rPr>
              <a:t>, Hg, Ni (soli), Pb, Zn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B35E851-26E8-4955-BF67-8553C4D0F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90688"/>
            <a:ext cx="3832225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287867CA-329D-4D69-9230-B953CEF10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690688"/>
            <a:ext cx="3760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Bodové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:  průmysl, chemické provozy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zemědělství</a:t>
            </a:r>
            <a:r>
              <a:rPr lang="cs-CZ" altLang="en-US" sz="1800">
                <a:solidFill>
                  <a:schemeClr val="tx1"/>
                </a:solidFill>
              </a:rPr>
              <a:t>,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 kontaminovaná hnojiva,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Liniové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:  doprava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51A70D7-A78A-4440-A0A5-AABB679AD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690688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16CFA77A-AED9-45D6-A224-860B2551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84338"/>
            <a:ext cx="7669212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FB55C664-3817-4E68-85BE-08155C91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985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DD57D630-AB80-4018-AAEE-37D328C3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982663"/>
            <a:ext cx="2878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</a:rPr>
              <a:t>Zdroje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(všechny lidské aktivity)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5215BEFA-920E-42CF-BB7F-57FFA1CAC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(toxické, těžké) kovy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24586" name="Picture 10" descr="1">
            <a:extLst>
              <a:ext uri="{FF2B5EF4-FFF2-40B4-BE49-F238E27FC236}">
                <a16:creationId xmlns:a16="http://schemas.microsoft.com/office/drawing/2014/main" id="{5C635A01-095F-4961-96FF-CE291D1C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657600"/>
            <a:ext cx="58483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CD0FBF-339A-4B58-A740-BD6894D8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44600"/>
            <a:ext cx="4800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Toxicita závisí na druhu kovu: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poškození DNA (As, Cr)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většina kovů: denaturace proteinů (disulfidické můstky, -SH skupiny) a oxidativní stres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</a:t>
            </a:r>
            <a:r>
              <a:rPr lang="cs-CZ" altLang="en-US" sz="1800">
                <a:solidFill>
                  <a:schemeClr val="tx1"/>
                </a:solidFill>
              </a:rPr>
              <a:t> :  změny fotosyntézy, růst, letalita, </a:t>
            </a:r>
            <a:r>
              <a:rPr lang="cs-CZ" altLang="en-US" sz="1800" b="1">
                <a:solidFill>
                  <a:srgbClr val="FF3300"/>
                </a:solidFill>
              </a:rPr>
              <a:t>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chronická toxicita :  </a:t>
            </a:r>
            <a:r>
              <a:rPr lang="cs-CZ" altLang="en-US" sz="1800" b="1">
                <a:solidFill>
                  <a:srgbClr val="FF3300"/>
                </a:solidFill>
              </a:rPr>
              <a:t>neurotoxicita, imunotoxicita, karcinogenita</a:t>
            </a:r>
            <a:r>
              <a:rPr lang="cs-CZ" altLang="en-US" sz="1800">
                <a:solidFill>
                  <a:schemeClr val="tx1"/>
                </a:solidFill>
              </a:rPr>
              <a:t>, další poruchy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aktivity, </a:t>
            </a:r>
            <a:r>
              <a:rPr lang="cs-CZ" altLang="en-US" sz="1800" b="1">
                <a:solidFill>
                  <a:srgbClr val="FF3300"/>
                </a:solidFill>
              </a:rPr>
              <a:t>genotoxicita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76AF9A8-77E6-4493-AFB3-B916C27D2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50950"/>
            <a:ext cx="3886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F4480F98-1085-4E9C-A36C-08FBC3D1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(toxické, těžké) kovy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BC21DA2D-8508-4224-A9B9-62FE3C92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48313"/>
            <a:ext cx="71024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en-US" altLang="en-US" sz="2000" i="1">
                <a:solidFill>
                  <a:srgbClr val="FF0000"/>
                </a:solidFill>
              </a:rPr>
              <a:t>[persistence]</a:t>
            </a:r>
            <a:r>
              <a:rPr lang="en-US" altLang="en-US" sz="2000">
                <a:solidFill>
                  <a:srgbClr val="FF0000"/>
                </a:solidFill>
              </a:rPr>
              <a:t>, biokoncentrace a bioakumulace</a:t>
            </a:r>
            <a:endParaRPr lang="cs-CZ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4532482-7526-4AD1-881F-FBF6E4EB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919288"/>
            <a:ext cx="375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HCl, H</a:t>
            </a:r>
            <a:r>
              <a:rPr lang="cs-CZ" altLang="en-US" sz="1800" baseline="-25000">
                <a:solidFill>
                  <a:schemeClr val="tx1"/>
                </a:solidFill>
              </a:rPr>
              <a:t>2</a:t>
            </a:r>
            <a:r>
              <a:rPr lang="cs-CZ" altLang="en-US" sz="1800">
                <a:solidFill>
                  <a:schemeClr val="tx1"/>
                </a:solidFill>
              </a:rPr>
              <a:t>SO</a:t>
            </a:r>
            <a:r>
              <a:rPr lang="cs-CZ" altLang="en-US" sz="1800" baseline="-25000">
                <a:solidFill>
                  <a:schemeClr val="tx1"/>
                </a:solidFill>
              </a:rPr>
              <a:t>4</a:t>
            </a:r>
            <a:r>
              <a:rPr lang="cs-CZ" altLang="en-US" sz="1800">
                <a:solidFill>
                  <a:schemeClr val="tx1"/>
                </a:solidFill>
              </a:rPr>
              <a:t>, HxClOy, HCOOH, CH</a:t>
            </a:r>
            <a:r>
              <a:rPr lang="cs-CZ" altLang="en-US" sz="1800" baseline="-25000">
                <a:solidFill>
                  <a:schemeClr val="tx1"/>
                </a:solidFill>
              </a:rPr>
              <a:t>3</a:t>
            </a:r>
            <a:r>
              <a:rPr lang="cs-CZ" altLang="en-US" sz="1800">
                <a:solidFill>
                  <a:schemeClr val="tx1"/>
                </a:solidFill>
              </a:rPr>
              <a:t>COOH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6BE025-F662-47E6-A064-4FE76739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919288"/>
            <a:ext cx="3832225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E7B020EC-77BB-4AF8-956D-DBC6A55A3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919288"/>
            <a:ext cx="3760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</a:t>
            </a:r>
            <a:r>
              <a:rPr lang="cs-CZ" altLang="en-US" sz="1800" b="1">
                <a:solidFill>
                  <a:srgbClr val="FF0000"/>
                </a:solidFill>
              </a:rPr>
              <a:t>průmysl, skládky, čištění  a bělení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Havárie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rgbClr val="FF0000"/>
                </a:solidFill>
              </a:rPr>
              <a:t>:  úniky při přepravě, havárie provozů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0EF3BEE2-7667-47F2-A70A-38A4A13D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919288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C14A7947-D319-44A5-90C2-5D0724838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912938"/>
            <a:ext cx="7669212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415D4C14-F3D1-489A-AA9D-FEF1F7C1A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271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DFBC7F46-36C8-4470-A373-60847CE0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211263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1EB4D4EF-7A70-40AF-AC42-9DEBC1F74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Průmyslové kyseliny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28682" name="Picture 10" descr="1">
            <a:extLst>
              <a:ext uri="{FF2B5EF4-FFF2-40B4-BE49-F238E27FC236}">
                <a16:creationId xmlns:a16="http://schemas.microsoft.com/office/drawing/2014/main" id="{858030B4-10DE-4859-9BB1-505A391D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25908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figure4">
            <a:extLst>
              <a:ext uri="{FF2B5EF4-FFF2-40B4-BE49-F238E27FC236}">
                <a16:creationId xmlns:a16="http://schemas.microsoft.com/office/drawing/2014/main" id="{CBAC16AC-7B0B-4DB4-94D4-2BEEEAAE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505200"/>
            <a:ext cx="4368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274EEC-3252-45C3-B35B-639083FA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6800"/>
            <a:ext cx="480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toxicita změnami pH, reaktivní toxicita, iritance a cytotoxicita</a:t>
            </a:r>
            <a:endParaRPr lang="en-US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sekundární efekty</a:t>
            </a:r>
            <a:r>
              <a:rPr lang="cs-CZ" altLang="en-US" sz="1800">
                <a:solidFill>
                  <a:schemeClr val="tx1"/>
                </a:solidFill>
              </a:rPr>
              <a:t> -</a:t>
            </a:r>
            <a:r>
              <a:rPr lang="en-US" altLang="en-US" sz="1800">
                <a:solidFill>
                  <a:schemeClr val="tx1"/>
                </a:solidFill>
              </a:rPr>
              <a:t>&gt; oxidativn</a:t>
            </a:r>
            <a:r>
              <a:rPr lang="cs-CZ" altLang="en-US" sz="1800">
                <a:solidFill>
                  <a:schemeClr val="tx1"/>
                </a:solidFill>
              </a:rPr>
              <a:t>í stres ...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br>
              <a:rPr lang="cs-CZ" altLang="en-US" sz="1800">
                <a:solidFill>
                  <a:schemeClr val="tx1"/>
                </a:solidFill>
              </a:rPr>
            </a:b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</a:t>
            </a:r>
            <a:r>
              <a:rPr lang="cs-CZ" altLang="en-US" sz="1800">
                <a:solidFill>
                  <a:srgbClr val="FF3300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:  změny fotosyntézy, růst,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</a:t>
            </a:r>
            <a:r>
              <a:rPr lang="cs-CZ" altLang="en-US" sz="1800">
                <a:solidFill>
                  <a:schemeClr val="tx1"/>
                </a:solidFill>
              </a:rPr>
              <a:t> :  letalita, poškození zdraví (kůže, sliznice, dýchání :  ryby)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1D1236-D6FF-4B56-B7D1-47A9EE30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01713"/>
            <a:ext cx="3886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8A2A946-D111-410C-9F9C-85C9F89B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Průmyslové kyseliny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7697AE11-5FDE-4E47-A948-F9855721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357813"/>
            <a:ext cx="71024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krátký poločas života, ionizace, neutralizace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4AA5EAD-FC0D-4BF7-88F2-FC98C4CB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4704"/>
            <a:ext cx="8610600" cy="558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 dirty="0">
                <a:solidFill>
                  <a:srgbClr val="FF3300"/>
                </a:solidFill>
              </a:rPr>
              <a:t>Významné skupiny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 dirty="0">
                <a:solidFill>
                  <a:srgbClr val="FF3300"/>
                </a:solidFill>
              </a:rPr>
              <a:t>environmentálních polutantů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i="1" dirty="0">
                <a:solidFill>
                  <a:srgbClr val="FF3300"/>
                </a:solidFill>
              </a:rPr>
              <a:t>Zdroje, Příklady, Efekty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800" b="1" i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 dirty="0">
                <a:solidFill>
                  <a:schemeClr val="tx2"/>
                </a:solidFill>
              </a:rPr>
              <a:t>B)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800" b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 dirty="0">
                <a:solidFill>
                  <a:schemeClr val="tx2"/>
                </a:solidFill>
              </a:rPr>
              <a:t>anorganické živiny (PO</a:t>
            </a:r>
            <a:r>
              <a:rPr lang="cs-CZ" altLang="en-US" sz="2800" b="1" baseline="-25000" dirty="0">
                <a:solidFill>
                  <a:schemeClr val="tx2"/>
                </a:solidFill>
              </a:rPr>
              <a:t>4</a:t>
            </a:r>
            <a:r>
              <a:rPr lang="cs-CZ" altLang="en-US" sz="2800" b="1" baseline="30000" dirty="0">
                <a:solidFill>
                  <a:schemeClr val="tx2"/>
                </a:solidFill>
              </a:rPr>
              <a:t>3-</a:t>
            </a:r>
            <a:r>
              <a:rPr lang="cs-CZ" altLang="en-US" sz="2800" b="1" dirty="0">
                <a:solidFill>
                  <a:schemeClr val="tx2"/>
                </a:solidFill>
              </a:rPr>
              <a:t>, </a:t>
            </a:r>
            <a:r>
              <a:rPr lang="cs-CZ" altLang="en-US" sz="2800" b="1" dirty="0" err="1">
                <a:solidFill>
                  <a:schemeClr val="tx2"/>
                </a:solidFill>
              </a:rPr>
              <a:t>NO</a:t>
            </a:r>
            <a:r>
              <a:rPr lang="cs-CZ" altLang="en-US" sz="2800" b="1" baseline="-25000" dirty="0" err="1">
                <a:solidFill>
                  <a:schemeClr val="tx2"/>
                </a:solidFill>
              </a:rPr>
              <a:t>x</a:t>
            </a:r>
            <a:r>
              <a:rPr lang="cs-CZ" altLang="en-US" sz="2800" b="1" dirty="0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 dirty="0">
                <a:solidFill>
                  <a:schemeClr val="tx2"/>
                </a:solidFill>
              </a:rPr>
              <a:t>a organické živiny (mrtvá organická hmota, fekální znečištění)</a:t>
            </a:r>
            <a:br>
              <a:rPr lang="cs-CZ" altLang="en-US" sz="2800" b="1" dirty="0">
                <a:solidFill>
                  <a:schemeClr val="tx2"/>
                </a:solidFill>
              </a:rPr>
            </a:br>
            <a:endParaRPr lang="cs-CZ" altLang="en-US" sz="2800" b="1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EF176A9A-F508-4926-B119-D3317D6DE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88950"/>
            <a:ext cx="80772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700" b="1" dirty="0">
                <a:latin typeface="Arial" charset="0"/>
                <a:cs typeface="Arial" charset="0"/>
              </a:rPr>
              <a:t>ŽIVINY … jako kontaminanty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sz="2200" i="1" dirty="0">
              <a:latin typeface="Arial" charset="0"/>
              <a:cs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cs-CZ" sz="2200" dirty="0">
                <a:latin typeface="Arial" charset="0"/>
                <a:cs typeface="Arial" charset="0"/>
              </a:rPr>
              <a:t>Změny v koncentracích živin </a:t>
            </a:r>
            <a:endParaRPr lang="en-US" sz="22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Významné </a:t>
            </a:r>
            <a:r>
              <a:rPr lang="cs-CZ" sz="2200" dirty="0">
                <a:latin typeface="Arial" charset="0"/>
                <a:cs typeface="Arial" charset="0"/>
              </a:rPr>
              <a:t>funkční změny, zejm. </a:t>
            </a:r>
            <a:r>
              <a:rPr lang="cs-CZ" sz="2200" dirty="0" err="1">
                <a:latin typeface="Arial" charset="0"/>
                <a:cs typeface="Arial" charset="0"/>
              </a:rPr>
              <a:t>akvatické</a:t>
            </a:r>
            <a:r>
              <a:rPr lang="cs-CZ" sz="2200" dirty="0">
                <a:latin typeface="Arial" charset="0"/>
                <a:cs typeface="Arial" charset="0"/>
              </a:rPr>
              <a:t> ekosystémy</a:t>
            </a:r>
            <a:endParaRPr lang="en-US" sz="22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200" dirty="0">
                <a:latin typeface="Arial" charset="0"/>
                <a:cs typeface="Arial" charset="0"/>
              </a:rPr>
              <a:t>Zvýšení koncentrací „živin“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znečištění prostředí</a:t>
            </a:r>
            <a:endParaRPr lang="cs-CZ" sz="2200" dirty="0">
              <a:latin typeface="Arial" charset="0"/>
              <a:cs typeface="Arial" charset="0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en-US" sz="2200" dirty="0">
                <a:latin typeface="Arial" charset="0"/>
                <a:cs typeface="Arial" charset="0"/>
              </a:rPr>
              <a:t>H</a:t>
            </a:r>
            <a:r>
              <a:rPr lang="cs-CZ" sz="2200" dirty="0" err="1">
                <a:latin typeface="Arial" charset="0"/>
                <a:cs typeface="Arial" charset="0"/>
              </a:rPr>
              <a:t>YPER</a:t>
            </a:r>
            <a:r>
              <a:rPr lang="cs-CZ" sz="2200" dirty="0">
                <a:latin typeface="Arial" charset="0"/>
                <a:cs typeface="Arial" charset="0"/>
              </a:rPr>
              <a:t> -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TROFIZACE</a:t>
            </a:r>
            <a:r>
              <a:rPr lang="cs-CZ" sz="2200" dirty="0">
                <a:latin typeface="Arial" charset="0"/>
                <a:cs typeface="Arial" charset="0"/>
              </a:rPr>
              <a:t>  </a:t>
            </a:r>
            <a:br>
              <a:rPr lang="cs-CZ" sz="2200" dirty="0">
                <a:latin typeface="Arial" charset="0"/>
                <a:cs typeface="Arial" charset="0"/>
              </a:rPr>
            </a:br>
            <a:r>
              <a:rPr lang="cs-CZ" sz="2200" dirty="0">
                <a:latin typeface="Arial" charset="0"/>
                <a:cs typeface="Arial" charset="0"/>
              </a:rPr>
              <a:t>	(anorganické živiny – pro </a:t>
            </a:r>
            <a:r>
              <a:rPr lang="cs-CZ" sz="2200" dirty="0" err="1">
                <a:latin typeface="Arial" charset="0"/>
                <a:cs typeface="Arial" charset="0"/>
              </a:rPr>
              <a:t>autotrofy</a:t>
            </a:r>
            <a:r>
              <a:rPr lang="cs-CZ" sz="2200" dirty="0">
                <a:latin typeface="Arial" charset="0"/>
                <a:cs typeface="Arial" charset="0"/>
              </a:rPr>
              <a:t>: N, P…)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200" dirty="0">
                <a:latin typeface="Arial" charset="0"/>
                <a:cs typeface="Arial" charset="0"/>
              </a:rPr>
              <a:t>HYPER –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SAPROBITA</a:t>
            </a:r>
            <a:endParaRPr lang="cs-CZ" sz="22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cs-CZ" sz="2200" dirty="0">
                <a:latin typeface="Arial" charset="0"/>
                <a:cs typeface="Arial" charset="0"/>
              </a:rPr>
              <a:t>		(organický materiál – živiny pro heterotrofní bakterie)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04CA79A5-8DCB-402F-9A1E-7CCADF3B8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8640"/>
            <a:ext cx="6205760" cy="6047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700" b="1" dirty="0" err="1">
                <a:latin typeface="Arial" charset="0"/>
                <a:cs typeface="Arial" charset="0"/>
              </a:rPr>
              <a:t>TROFIZACE</a:t>
            </a:r>
            <a:endParaRPr lang="cs-CZ" sz="2700" b="1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endParaRPr lang="cs-CZ" sz="12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400" dirty="0">
                <a:latin typeface="Arial" charset="0"/>
                <a:cs typeface="Arial" charset="0"/>
              </a:rPr>
              <a:t>Zvyšování koncentrací anorganických živin  -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 zejm.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NO</a:t>
            </a:r>
            <a:r>
              <a:rPr lang="cs-CZ" b="1" baseline="-25000" dirty="0" err="1">
                <a:solidFill>
                  <a:schemeClr val="tx2"/>
                </a:solidFill>
                <a:latin typeface="Arial" charset="0"/>
                <a:cs typeface="Arial" charset="0"/>
              </a:rPr>
              <a:t>3</a:t>
            </a:r>
            <a:r>
              <a:rPr lang="cs-CZ" b="1" baseline="30000" dirty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PO</a:t>
            </a:r>
            <a:r>
              <a:rPr lang="cs-CZ" b="1" baseline="-25000" dirty="0" err="1">
                <a:solidFill>
                  <a:schemeClr val="tx2"/>
                </a:solidFill>
                <a:latin typeface="Arial" charset="0"/>
                <a:cs typeface="Arial" charset="0"/>
              </a:rPr>
              <a:t>4</a:t>
            </a:r>
            <a:r>
              <a:rPr lang="cs-CZ" b="1" baseline="30000" dirty="0" err="1">
                <a:solidFill>
                  <a:schemeClr val="tx2"/>
                </a:solidFill>
                <a:latin typeface="Arial" charset="0"/>
                <a:cs typeface="Arial" charset="0"/>
              </a:rPr>
              <a:t>3</a:t>
            </a:r>
            <a:r>
              <a:rPr lang="cs-CZ" b="1" baseline="30000" dirty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,</a:t>
            </a:r>
            <a:endParaRPr lang="cs-CZ" sz="1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400" dirty="0">
                <a:latin typeface="Arial" charset="0"/>
                <a:cs typeface="Arial" charset="0"/>
              </a:rPr>
              <a:t>V přírodě je </a:t>
            </a:r>
            <a:r>
              <a:rPr lang="cs-CZ" sz="1400" dirty="0">
                <a:solidFill>
                  <a:schemeClr val="tx2"/>
                </a:solidFill>
                <a:latin typeface="Arial" charset="0"/>
                <a:cs typeface="Arial" charset="0"/>
              </a:rPr>
              <a:t>důležité dodržení </a:t>
            </a:r>
            <a:r>
              <a:rPr lang="cs-CZ" sz="1400" u="sng" dirty="0">
                <a:solidFill>
                  <a:schemeClr val="tx2"/>
                </a:solidFill>
                <a:latin typeface="Arial" charset="0"/>
                <a:cs typeface="Arial" charset="0"/>
              </a:rPr>
              <a:t>poměrů mezi obsahy jednotlivých látek</a:t>
            </a:r>
            <a:r>
              <a:rPr lang="cs-CZ" sz="1400" dirty="0">
                <a:solidFill>
                  <a:schemeClr val="tx2"/>
                </a:solidFill>
                <a:latin typeface="Arial" charset="0"/>
                <a:cs typeface="Arial" charset="0"/>
              </a:rPr>
              <a:t> (!)</a:t>
            </a:r>
          </a:p>
          <a:p>
            <a:pPr marL="685800" lvl="1" indent="-228600">
              <a:spcBef>
                <a:spcPct val="20000"/>
              </a:spcBef>
              <a:defRPr/>
            </a:pPr>
            <a:r>
              <a:rPr lang="cs-CZ" sz="1400" dirty="0">
                <a:latin typeface="Arial" charset="0"/>
                <a:cs typeface="Arial" charset="0"/>
              </a:rPr>
              <a:t> C / N / P (</a:t>
            </a:r>
            <a:r>
              <a:rPr lang="cs-CZ" sz="1400" dirty="0" err="1">
                <a:latin typeface="Arial" charset="0"/>
                <a:cs typeface="Arial" charset="0"/>
              </a:rPr>
              <a:t>přiroz</a:t>
            </a:r>
            <a:r>
              <a:rPr lang="cs-CZ" sz="1400" dirty="0">
                <a:latin typeface="Arial" charset="0"/>
                <a:cs typeface="Arial" charset="0"/>
              </a:rPr>
              <a:t>. atom. poměr 600 / 20 / 1)</a:t>
            </a: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endParaRPr lang="cs-CZ" sz="14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cs-CZ" b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b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1" dirty="0">
                <a:latin typeface="Arial" charset="0"/>
                <a:cs typeface="Arial" charset="0"/>
              </a:rPr>
              <a:t>Zvýšení </a:t>
            </a:r>
            <a:r>
              <a:rPr lang="cs-CZ" b="1" dirty="0" err="1">
                <a:latin typeface="Arial" charset="0"/>
                <a:cs typeface="Arial" charset="0"/>
              </a:rPr>
              <a:t>trofie</a:t>
            </a:r>
            <a:r>
              <a:rPr lang="cs-CZ" b="1" dirty="0">
                <a:latin typeface="Arial" charset="0"/>
                <a:cs typeface="Arial" charset="0"/>
              </a:rPr>
              <a:t> („úživnost“)</a:t>
            </a:r>
            <a:br>
              <a:rPr lang="cs-CZ" b="1" dirty="0">
                <a:latin typeface="Arial" charset="0"/>
                <a:cs typeface="Arial" charset="0"/>
              </a:rPr>
            </a:br>
            <a:r>
              <a:rPr lang="cs-CZ" b="1" dirty="0">
                <a:latin typeface="Arial" charset="0"/>
                <a:cs typeface="Arial" charset="0"/>
              </a:rPr>
              <a:t>	</a:t>
            </a:r>
            <a:r>
              <a:rPr lang="cs-CZ" sz="1400" dirty="0">
                <a:latin typeface="Arial" charset="0"/>
                <a:cs typeface="Arial" charset="0"/>
              </a:rPr>
              <a:t>– stupně: </a:t>
            </a:r>
            <a:r>
              <a:rPr lang="cs-CZ" sz="1400" dirty="0" err="1">
                <a:latin typeface="Arial" charset="0"/>
                <a:cs typeface="Arial" charset="0"/>
              </a:rPr>
              <a:t>ultraoligo</a:t>
            </a:r>
            <a:r>
              <a:rPr lang="cs-CZ" sz="1400" dirty="0">
                <a:latin typeface="Arial" charset="0"/>
                <a:cs typeface="Arial" charset="0"/>
              </a:rPr>
              <a:t> / </a:t>
            </a:r>
            <a:r>
              <a:rPr lang="cs-CZ" sz="1400" dirty="0" err="1">
                <a:latin typeface="Arial" charset="0"/>
                <a:cs typeface="Arial" charset="0"/>
              </a:rPr>
              <a:t>oligo</a:t>
            </a:r>
            <a:r>
              <a:rPr lang="cs-CZ" sz="1400" dirty="0">
                <a:latin typeface="Arial" charset="0"/>
                <a:cs typeface="Arial" charset="0"/>
              </a:rPr>
              <a:t> / </a:t>
            </a:r>
            <a:r>
              <a:rPr lang="cs-CZ" sz="1400" dirty="0" err="1">
                <a:latin typeface="Arial" charset="0"/>
                <a:cs typeface="Arial" charset="0"/>
              </a:rPr>
              <a:t>mezo</a:t>
            </a:r>
            <a:r>
              <a:rPr lang="cs-CZ" sz="1400" dirty="0">
                <a:latin typeface="Arial" charset="0"/>
                <a:cs typeface="Arial" charset="0"/>
              </a:rPr>
              <a:t> / </a:t>
            </a:r>
            <a:r>
              <a:rPr lang="cs-CZ" sz="1400" dirty="0" err="1">
                <a:latin typeface="Arial" charset="0"/>
                <a:cs typeface="Arial" charset="0"/>
              </a:rPr>
              <a:t>eu</a:t>
            </a:r>
            <a:r>
              <a:rPr lang="cs-CZ" sz="1400" dirty="0">
                <a:latin typeface="Arial" charset="0"/>
                <a:cs typeface="Arial" charset="0"/>
              </a:rPr>
              <a:t>- / hyper-</a:t>
            </a:r>
            <a:r>
              <a:rPr lang="cs-CZ" sz="1400" dirty="0" err="1">
                <a:latin typeface="Arial" charset="0"/>
                <a:cs typeface="Arial" charset="0"/>
              </a:rPr>
              <a:t>trofie</a:t>
            </a:r>
            <a:endParaRPr lang="cs-CZ" sz="14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  <a:defRPr/>
            </a:pPr>
            <a:endParaRPr lang="cs-CZ" sz="14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cs-CZ" u="sng" dirty="0">
                <a:latin typeface="Arial" charset="0"/>
                <a:cs typeface="Arial" charset="0"/>
              </a:rPr>
              <a:t>Důsledky </a:t>
            </a:r>
            <a:r>
              <a:rPr lang="cs-CZ" u="sng" dirty="0" err="1">
                <a:latin typeface="Arial" charset="0"/>
                <a:cs typeface="Arial" charset="0"/>
              </a:rPr>
              <a:t>eu</a:t>
            </a:r>
            <a:r>
              <a:rPr lang="cs-CZ" u="sng" dirty="0">
                <a:latin typeface="Arial" charset="0"/>
                <a:cs typeface="Arial" charset="0"/>
              </a:rPr>
              <a:t>-</a:t>
            </a:r>
            <a:r>
              <a:rPr lang="en-US" u="sng" dirty="0">
                <a:latin typeface="Arial" charset="0"/>
                <a:cs typeface="Arial" charset="0"/>
              </a:rPr>
              <a:t>/h</a:t>
            </a:r>
            <a:r>
              <a:rPr lang="cs-CZ" u="sng" dirty="0" err="1">
                <a:latin typeface="Arial" charset="0"/>
                <a:cs typeface="Arial" charset="0"/>
              </a:rPr>
              <a:t>yper</a:t>
            </a:r>
            <a:r>
              <a:rPr lang="cs-CZ" u="sng" dirty="0">
                <a:latin typeface="Arial" charset="0"/>
                <a:cs typeface="Arial" charset="0"/>
              </a:rPr>
              <a:t>-</a:t>
            </a:r>
            <a:r>
              <a:rPr lang="cs-CZ" u="sng" dirty="0" err="1">
                <a:latin typeface="Arial" charset="0"/>
                <a:cs typeface="Arial" charset="0"/>
              </a:rPr>
              <a:t>trofizace</a:t>
            </a:r>
            <a:r>
              <a:rPr lang="cs-CZ" u="sng" dirty="0">
                <a:latin typeface="Arial" charset="0"/>
                <a:cs typeface="Arial" charset="0"/>
              </a:rPr>
              <a:t> </a:t>
            </a:r>
          </a:p>
          <a:p>
            <a:pPr marL="228600" indent="-228600">
              <a:spcBef>
                <a:spcPct val="20000"/>
              </a:spcBef>
              <a:defRPr/>
            </a:pPr>
            <a:r>
              <a:rPr lang="cs-CZ" sz="14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cs-CZ" sz="1400" dirty="0">
                <a:latin typeface="Arial" charset="0"/>
                <a:cs typeface="Arial" charset="0"/>
              </a:rPr>
              <a:t>změny ve struktuře ekosystémů: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4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monodruhová</a:t>
            </a:r>
            <a:r>
              <a:rPr lang="cs-CZ" sz="14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společenstva sinic </a:t>
            </a:r>
            <a:r>
              <a:rPr lang="cs-CZ" sz="1400" i="1" dirty="0">
                <a:latin typeface="Arial" charset="0"/>
                <a:cs typeface="Arial" charset="0"/>
              </a:rPr>
              <a:t>(u nás </a:t>
            </a:r>
            <a:r>
              <a:rPr lang="cs-CZ" sz="1400" i="1" dirty="0" err="1">
                <a:latin typeface="Arial" charset="0"/>
                <a:cs typeface="Arial" charset="0"/>
              </a:rPr>
              <a:t>nejč</a:t>
            </a:r>
            <a:r>
              <a:rPr lang="cs-CZ" sz="1400" i="1" dirty="0">
                <a:latin typeface="Arial" charset="0"/>
                <a:cs typeface="Arial" charset="0"/>
              </a:rPr>
              <a:t>. </a:t>
            </a:r>
            <a:r>
              <a:rPr lang="cs-CZ" sz="1400" i="1" dirty="0" err="1">
                <a:latin typeface="Arial" charset="0"/>
                <a:cs typeface="Arial" charset="0"/>
              </a:rPr>
              <a:t>Microcystis</a:t>
            </a:r>
            <a:r>
              <a:rPr lang="cs-CZ" sz="1400" i="1" dirty="0">
                <a:latin typeface="Arial" charset="0"/>
                <a:cs typeface="Arial" charset="0"/>
              </a:rPr>
              <a:t> </a:t>
            </a:r>
            <a:r>
              <a:rPr lang="cs-CZ" sz="1400" i="1" dirty="0" err="1">
                <a:latin typeface="Arial" charset="0"/>
                <a:cs typeface="Arial" charset="0"/>
              </a:rPr>
              <a:t>sp</a:t>
            </a:r>
            <a:r>
              <a:rPr lang="cs-CZ" sz="1400" i="1" dirty="0">
                <a:latin typeface="Arial" charset="0"/>
                <a:cs typeface="Arial" charset="0"/>
              </a:rPr>
              <a:t>.)</a:t>
            </a:r>
            <a:endParaRPr lang="en-US" sz="1400" i="1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cs-CZ" sz="14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4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cs-CZ" sz="1400" dirty="0">
                <a:latin typeface="Arial" charset="0"/>
                <a:cs typeface="Arial" charset="0"/>
              </a:rPr>
              <a:t>sekundární efekty: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400" i="1" dirty="0">
                <a:latin typeface="Arial" charset="0"/>
                <a:cs typeface="Arial" charset="0"/>
              </a:rPr>
              <a:t>nadprodukce biomasy </a:t>
            </a:r>
            <a:br>
              <a:rPr lang="cs-CZ" sz="1400" i="1" dirty="0">
                <a:latin typeface="Arial" charset="0"/>
                <a:cs typeface="Arial" charset="0"/>
              </a:rPr>
            </a:br>
            <a:r>
              <a:rPr lang="cs-CZ" sz="1400" i="1" dirty="0">
                <a:latin typeface="Arial" charset="0"/>
                <a:cs typeface="Arial" charset="0"/>
              </a:rPr>
              <a:t>– rozkladné procesy </a:t>
            </a:r>
            <a:r>
              <a:rPr lang="en-US" sz="1400" i="1" dirty="0" err="1">
                <a:latin typeface="Arial" charset="0"/>
                <a:cs typeface="Arial" charset="0"/>
              </a:rPr>
              <a:t>na</a:t>
            </a:r>
            <a:r>
              <a:rPr lang="en-US" sz="1400" i="1" dirty="0">
                <a:latin typeface="Arial" charset="0"/>
                <a:cs typeface="Arial" charset="0"/>
              </a:rPr>
              <a:t> </a:t>
            </a:r>
            <a:r>
              <a:rPr lang="en-US" sz="1400" i="1" dirty="0" err="1">
                <a:latin typeface="Arial" charset="0"/>
                <a:cs typeface="Arial" charset="0"/>
              </a:rPr>
              <a:t>konci</a:t>
            </a:r>
            <a:r>
              <a:rPr lang="en-US" sz="1400" i="1" dirty="0">
                <a:latin typeface="Arial" charset="0"/>
                <a:cs typeface="Arial" charset="0"/>
              </a:rPr>
              <a:t> se</a:t>
            </a:r>
            <a:r>
              <a:rPr lang="cs-CZ" sz="1400" i="1" dirty="0" err="1">
                <a:latin typeface="Arial" charset="0"/>
                <a:cs typeface="Arial" charset="0"/>
              </a:rPr>
              <a:t>zony</a:t>
            </a:r>
            <a:br>
              <a:rPr lang="cs-CZ" sz="1400" i="1" dirty="0">
                <a:latin typeface="Arial" charset="0"/>
                <a:cs typeface="Arial" charset="0"/>
              </a:rPr>
            </a:br>
            <a:r>
              <a:rPr lang="cs-CZ" sz="1400" i="1" dirty="0">
                <a:latin typeface="Arial" charset="0"/>
                <a:cs typeface="Arial" charset="0"/>
              </a:rPr>
              <a:t>	(</a:t>
            </a:r>
            <a:r>
              <a:rPr lang="cs-CZ" sz="14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vyčerpání kyslíku </a:t>
            </a:r>
            <a:r>
              <a:rPr lang="cs-CZ" sz="14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4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400" b="1" i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úhyny ryb </a:t>
            </a:r>
            <a:r>
              <a:rPr lang="cs-CZ" sz="1400" i="1" dirty="0">
                <a:latin typeface="Arial" charset="0"/>
                <a:cs typeface="Arial" charset="0"/>
                <a:sym typeface="Wingdings" pitchFamily="2" charset="2"/>
              </a:rPr>
              <a:t>atd.)</a:t>
            </a:r>
            <a:endParaRPr lang="cs-CZ" sz="1400" i="1" dirty="0">
              <a:latin typeface="Arial" charset="0"/>
              <a:cs typeface="Arial" charset="0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4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produkce toxických metabolitů </a:t>
            </a:r>
            <a:br>
              <a:rPr lang="cs-CZ" sz="1400" b="1" i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cs-CZ" sz="14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– </a:t>
            </a:r>
            <a:r>
              <a:rPr lang="cs-CZ" sz="1400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cyanotoxiny</a:t>
            </a:r>
            <a:br>
              <a:rPr lang="cs-CZ" sz="1400" i="1" dirty="0">
                <a:latin typeface="Arial" charset="0"/>
                <a:cs typeface="Arial" charset="0"/>
              </a:rPr>
            </a:br>
            <a:r>
              <a:rPr lang="cs-CZ" sz="1400" i="1" dirty="0">
                <a:latin typeface="Arial" charset="0"/>
                <a:cs typeface="Arial" charset="0"/>
              </a:rPr>
              <a:t>(tumor </a:t>
            </a:r>
            <a:r>
              <a:rPr lang="cs-CZ" sz="1400" i="1" dirty="0" err="1">
                <a:latin typeface="Arial" charset="0"/>
                <a:cs typeface="Arial" charset="0"/>
              </a:rPr>
              <a:t>promoční-hepatotoxické</a:t>
            </a:r>
            <a:r>
              <a:rPr lang="cs-CZ" sz="1400" i="1" dirty="0">
                <a:latin typeface="Arial" charset="0"/>
                <a:cs typeface="Arial" charset="0"/>
              </a:rPr>
              <a:t> peptidy </a:t>
            </a:r>
            <a:br>
              <a:rPr lang="cs-CZ" sz="1400" i="1" dirty="0">
                <a:latin typeface="Arial" charset="0"/>
                <a:cs typeface="Arial" charset="0"/>
              </a:rPr>
            </a:br>
            <a:r>
              <a:rPr lang="cs-CZ" sz="1400" i="1" dirty="0">
                <a:latin typeface="Arial" charset="0"/>
                <a:cs typeface="Arial" charset="0"/>
              </a:rPr>
              <a:t>– </a:t>
            </a:r>
            <a:r>
              <a:rPr lang="cs-CZ" sz="1400" b="1" i="1" dirty="0" err="1">
                <a:solidFill>
                  <a:schemeClr val="tx2"/>
                </a:solidFill>
                <a:latin typeface="Arial" charset="0"/>
                <a:cs typeface="Arial" charset="0"/>
              </a:rPr>
              <a:t>microcystiny</a:t>
            </a:r>
            <a:r>
              <a:rPr lang="en-US" sz="1400" i="1" dirty="0">
                <a:latin typeface="Arial" charset="0"/>
                <a:cs typeface="Arial" charset="0"/>
              </a:rPr>
              <a:t>; </a:t>
            </a:r>
            <a:br>
              <a:rPr lang="cs-CZ" sz="1400" i="1" dirty="0">
                <a:latin typeface="Arial" charset="0"/>
                <a:cs typeface="Arial" charset="0"/>
              </a:rPr>
            </a:br>
            <a:r>
              <a:rPr lang="cs-CZ" sz="1400" i="1" dirty="0" err="1">
                <a:latin typeface="Arial" charset="0"/>
                <a:cs typeface="Arial" charset="0"/>
              </a:rPr>
              <a:t>neurotoxi</a:t>
            </a:r>
            <a:r>
              <a:rPr lang="en-US" sz="1400" i="1" dirty="0">
                <a:latin typeface="Arial" charset="0"/>
                <a:cs typeface="Arial" charset="0"/>
              </a:rPr>
              <a:t>ck</a:t>
            </a:r>
            <a:r>
              <a:rPr lang="cs-CZ" sz="1400" i="1" dirty="0">
                <a:latin typeface="Arial" charset="0"/>
                <a:cs typeface="Arial" charset="0"/>
              </a:rPr>
              <a:t>é alkaloidy a další)</a:t>
            </a:r>
            <a:endParaRPr lang="cs-CZ" i="1" dirty="0">
              <a:latin typeface="Arial" charset="0"/>
              <a:cs typeface="Arial" charset="0"/>
            </a:endParaRPr>
          </a:p>
        </p:txBody>
      </p:sp>
      <p:pic>
        <p:nvPicPr>
          <p:cNvPr id="1026" name="Picture 2" descr="Dead Zone Formation | Virginia Institute of Marine Science">
            <a:extLst>
              <a:ext uri="{FF2B5EF4-FFF2-40B4-BE49-F238E27FC236}">
                <a16:creationId xmlns:a16="http://schemas.microsoft.com/office/drawing/2014/main" id="{19664D6B-0785-4D88-8ED8-C53AAACB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64" y="3789040"/>
            <a:ext cx="3980737" cy="29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mp25">
            <a:extLst>
              <a:ext uri="{FF2B5EF4-FFF2-40B4-BE49-F238E27FC236}">
                <a16:creationId xmlns:a16="http://schemas.microsoft.com/office/drawing/2014/main" id="{BABCE5D9-44B7-4167-9F9A-E3D983DA2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4572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Tmp21detail mrtve zelene ryby">
            <a:extLst>
              <a:ext uri="{FF2B5EF4-FFF2-40B4-BE49-F238E27FC236}">
                <a16:creationId xmlns:a16="http://schemas.microsoft.com/office/drawing/2014/main" id="{75273A7D-E487-4AAF-B2BF-EF0DEB81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133600"/>
            <a:ext cx="35941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>
            <a:extLst>
              <a:ext uri="{FF2B5EF4-FFF2-40B4-BE49-F238E27FC236}">
                <a16:creationId xmlns:a16="http://schemas.microsoft.com/office/drawing/2014/main" id="{9A49DEAA-A672-4D92-A2A5-582D70E0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12788"/>
            <a:ext cx="5911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Důsledky eutrofizace v nádržích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Masivn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í vodní květy sinic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</a:rPr>
              <a:t> Sekundární produkce toxinů (např. </a:t>
            </a:r>
            <a:r>
              <a:rPr lang="cs-CZ" altLang="en-US" sz="1800" b="1">
                <a:solidFill>
                  <a:schemeClr val="tx2"/>
                </a:solidFill>
              </a:rPr>
              <a:t>microcystin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8917" name="Picture 7">
            <a:extLst>
              <a:ext uri="{FF2B5EF4-FFF2-40B4-BE49-F238E27FC236}">
                <a16:creationId xmlns:a16="http://schemas.microsoft.com/office/drawing/2014/main" id="{9B284C10-FE7D-44E7-9764-609C9959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352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78C7F0B-171A-41BA-95EB-1580E55C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690688"/>
            <a:ext cx="375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NO</a:t>
            </a:r>
            <a:r>
              <a:rPr lang="cs-CZ" altLang="en-US" sz="1800" b="1" baseline="-25000">
                <a:solidFill>
                  <a:srgbClr val="FF0000"/>
                </a:solidFill>
              </a:rPr>
              <a:t>3</a:t>
            </a:r>
            <a:r>
              <a:rPr lang="cs-CZ" altLang="en-US" sz="1800" b="1" baseline="30000">
                <a:solidFill>
                  <a:srgbClr val="FF0000"/>
                </a:solidFill>
              </a:rPr>
              <a:t>-</a:t>
            </a:r>
            <a:r>
              <a:rPr lang="cs-CZ" altLang="en-US" sz="1800" b="1">
                <a:solidFill>
                  <a:srgbClr val="FF0000"/>
                </a:solidFill>
              </a:rPr>
              <a:t>, PO</a:t>
            </a:r>
            <a:r>
              <a:rPr lang="cs-CZ" altLang="en-US" sz="1800" b="1" baseline="-25000">
                <a:solidFill>
                  <a:srgbClr val="FF0000"/>
                </a:solidFill>
              </a:rPr>
              <a:t>4</a:t>
            </a:r>
            <a:r>
              <a:rPr lang="cs-CZ" altLang="en-US" sz="1800" b="1" baseline="30000">
                <a:solidFill>
                  <a:srgbClr val="FF0000"/>
                </a:solidFill>
              </a:rPr>
              <a:t>3-</a:t>
            </a:r>
            <a:endParaRPr lang="cs-CZ" altLang="en-US" sz="1800">
              <a:solidFill>
                <a:srgbClr val="FF0000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1D6F05F-7885-4561-92EC-37347C99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90688"/>
            <a:ext cx="3832225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2BD4105D-4198-4C0C-8A52-37BB6815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690688"/>
            <a:ext cx="4016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Zemědělství, domácí chemie (změkčovadla – myčky),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Doprava a sídla (uvolnění NOx, vymývání z atmosféry, imise do vod)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F113446-24E3-42BB-BA59-9399932B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690688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9E0BFF4A-03C4-4AF5-8FB5-C37DE9AB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84338"/>
            <a:ext cx="7669212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AE8F3226-5742-44CC-96A9-22B3F556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033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57456C76-503C-464E-A1C6-55BCA8D0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1287463"/>
            <a:ext cx="103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</a:rPr>
              <a:t>Zdroje 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4605F7D0-9920-4B78-AA3A-8AEDAA98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Anorganická hnojiva - živiny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40970" name="Picture 2">
            <a:extLst>
              <a:ext uri="{FF2B5EF4-FFF2-40B4-BE49-F238E27FC236}">
                <a16:creationId xmlns:a16="http://schemas.microsoft.com/office/drawing/2014/main" id="{754C7342-41B1-411D-867B-5CF09EEB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716338"/>
            <a:ext cx="45275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7125E29-0201-469D-A4D1-4CBA7DE5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5038"/>
            <a:ext cx="4800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Primárně netoxické = živiny, hnojiva</a:t>
            </a: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Podpora růstu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zvýšení zemědělské </a:t>
            </a:r>
            <a:endParaRPr lang="en-US" altLang="en-US" sz="18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Seku</a:t>
            </a:r>
            <a:r>
              <a:rPr lang="cs-CZ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ndární efekty – vodní květy sinic, red tide v mořích (červený příliv – obrněnky), oblasti bez kyslíku v mořích (dead zones)</a:t>
            </a:r>
            <a:endParaRPr lang="cs-CZ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U kojenců – přeměna NO3- na dusitany v trávicím traktu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methemoglobin</a:t>
            </a:r>
            <a:r>
              <a:rPr lang="cs-CZ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émie</a:t>
            </a:r>
            <a:endParaRPr lang="cs-CZ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Podpora růstu </a:t>
            </a:r>
            <a:endParaRPr lang="cs-CZ" altLang="en-US" sz="1800" b="1">
              <a:solidFill>
                <a:srgbClr val="FF3300"/>
              </a:solidFill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1BC258A-A1D1-4368-9C41-70F97708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5038"/>
            <a:ext cx="3886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5DB621D1-D0A6-45ED-B59D-388209284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Anorganická hnojiva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43013" name="Picture 3">
            <a:extLst>
              <a:ext uri="{FF2B5EF4-FFF2-40B4-BE49-F238E27FC236}">
                <a16:creationId xmlns:a16="http://schemas.microsoft.com/office/drawing/2014/main" id="{C99D0D5D-6F2E-4F6B-9554-847BCD58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5888" r="16841" b="17735"/>
          <a:stretch>
            <a:fillRect/>
          </a:stretch>
        </p:blipFill>
        <p:spPr bwMode="auto">
          <a:xfrm>
            <a:off x="5651500" y="333375"/>
            <a:ext cx="280828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07497F0-9C09-43F0-9271-9151FB7CD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500" b="1"/>
              <a:t>Stres v důsledku antropogenních činností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4529F2C-7C3A-46EE-9888-D02729C69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938213"/>
            <a:ext cx="8915400" cy="55626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R</a:t>
            </a:r>
            <a:r>
              <a:rPr lang="cs-CZ" altLang="en-US" sz="2000" b="1">
                <a:solidFill>
                  <a:srgbClr val="FF0000"/>
                </a:solidFill>
              </a:rPr>
              <a:t>ůznorodé vlivy člověka na prostředí </a:t>
            </a:r>
            <a:r>
              <a:rPr lang="cs-CZ" altLang="en-US" sz="2000" b="1">
                <a:sym typeface="Wingdings" panose="05000000000000000000" pitchFamily="2" charset="2"/>
              </a:rPr>
              <a:t></a:t>
            </a:r>
            <a:r>
              <a:rPr lang="en-US" altLang="en-US" sz="2000" b="1"/>
              <a:t> v</a:t>
            </a:r>
            <a:r>
              <a:rPr lang="cs-CZ" altLang="en-US" sz="2000" b="1"/>
              <a:t>yvolání stresu: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/>
              <a:t>(chemický stres je jen jedním řady faktorů)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en-US" sz="1800"/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en-US" sz="180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1) fyzické změny prostředí </a:t>
            </a:r>
            <a:r>
              <a:rPr lang="en-US" altLang="en-US" sz="1800" b="1">
                <a:solidFill>
                  <a:schemeClr val="tx2"/>
                </a:solidFill>
              </a:rPr>
              <a:t>/</a:t>
            </a:r>
            <a:r>
              <a:rPr lang="cs-CZ" altLang="en-US" sz="1800" b="1">
                <a:solidFill>
                  <a:schemeClr val="tx2"/>
                </a:solidFill>
              </a:rPr>
              <a:t> habitatu </a:t>
            </a:r>
          </a:p>
          <a:p>
            <a:pPr lvl="2" eaLnBrk="1" hangingPunct="1"/>
            <a:r>
              <a:rPr lang="cs-CZ" altLang="en-US" sz="1600" b="1" i="1"/>
              <a:t>úpravy vodních toků</a:t>
            </a:r>
            <a:r>
              <a:rPr lang="cs-CZ" altLang="en-US" sz="1600" i="1"/>
              <a:t>, stavby vodních děl</a:t>
            </a:r>
            <a:r>
              <a:rPr lang="en-US" altLang="en-US" sz="1600" i="1"/>
              <a:t>; </a:t>
            </a:r>
            <a:r>
              <a:rPr lang="cs-CZ" altLang="en-US" sz="1600" b="1" i="1"/>
              <a:t>stavby</a:t>
            </a:r>
            <a:r>
              <a:rPr lang="cs-CZ" altLang="en-US" sz="1600" i="1"/>
              <a:t> – železniční tratě, silnice, obytné a průmyslové objekty</a:t>
            </a:r>
            <a:r>
              <a:rPr lang="en-US" altLang="en-US" sz="1600" i="1"/>
              <a:t>; </a:t>
            </a:r>
            <a:r>
              <a:rPr lang="cs-CZ" altLang="en-US" sz="1600" b="1" i="1"/>
              <a:t>změny užívání půdy </a:t>
            </a:r>
            <a:r>
              <a:rPr lang="cs-CZ" altLang="en-US" sz="1600" i="1"/>
              <a:t>– přírodní, zemědělská, průmyslová, obytná …</a:t>
            </a:r>
            <a:endParaRPr lang="en-US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2" eaLnBrk="1" hangingPunct="1"/>
            <a:endParaRPr lang="cs-CZ" altLang="en-US" sz="1600" i="1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2) </a:t>
            </a:r>
            <a:r>
              <a:rPr lang="en-US" altLang="en-US" sz="1800" b="1">
                <a:solidFill>
                  <a:schemeClr val="tx2"/>
                </a:solidFill>
              </a:rPr>
              <a:t>vn</a:t>
            </a:r>
            <a:r>
              <a:rPr lang="cs-CZ" altLang="en-US" sz="1800" b="1">
                <a:solidFill>
                  <a:schemeClr val="tx2"/>
                </a:solidFill>
              </a:rPr>
              <a:t>ášení "nových" organismů (GMO)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en-US" sz="1800" b="1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519DE0-890A-4DFB-8EFB-C5F84462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00438"/>
            <a:ext cx="21494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AE3E3B-F1B9-4AC6-8F4C-B9B70FE6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8" b="11517"/>
          <a:stretch>
            <a:fillRect/>
          </a:stretch>
        </p:blipFill>
        <p:spPr bwMode="auto">
          <a:xfrm>
            <a:off x="4149725" y="3500438"/>
            <a:ext cx="13684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E17E762-3A30-4A1C-B1EB-EF70E6A8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1"/>
          <a:stretch>
            <a:fillRect/>
          </a:stretch>
        </p:blipFill>
        <p:spPr bwMode="auto">
          <a:xfrm>
            <a:off x="6227763" y="3500438"/>
            <a:ext cx="1295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A2482D7C-2772-4188-A875-98FB4A508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b="1" dirty="0" err="1">
                <a:latin typeface="Arial" charset="0"/>
                <a:cs typeface="Arial" charset="0"/>
              </a:rPr>
              <a:t>SAPROBITA</a:t>
            </a:r>
            <a:endParaRPr lang="cs-CZ" sz="3200" b="1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2400" u="sng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u="sng" dirty="0">
                <a:solidFill>
                  <a:schemeClr val="tx2"/>
                </a:solidFill>
                <a:latin typeface="Arial" charset="0"/>
                <a:cs typeface="Arial" charset="0"/>
              </a:rPr>
              <a:t>Organické "netoxické" látky</a:t>
            </a:r>
            <a:r>
              <a:rPr lang="cs-CZ" sz="2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br>
              <a:rPr lang="cs-CZ" sz="2400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cs-CZ" sz="2400" dirty="0">
                <a:solidFill>
                  <a:schemeClr val="tx2"/>
                </a:solidFill>
                <a:latin typeface="Arial" charset="0"/>
                <a:cs typeface="Arial" charset="0"/>
              </a:rPr>
              <a:t>(</a:t>
            </a:r>
            <a:r>
              <a:rPr lang="cs-CZ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fekální znečištění</a:t>
            </a:r>
            <a:r>
              <a:rPr lang="cs-CZ" sz="2400" dirty="0">
                <a:solidFill>
                  <a:schemeClr val="tx2"/>
                </a:solidFill>
                <a:latin typeface="Arial" charset="0"/>
                <a:cs typeface="Arial" charset="0"/>
              </a:rPr>
              <a:t>, „živiny“ pro mikroorganismy)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Arial" charset="0"/>
                <a:cs typeface="Arial" charset="0"/>
              </a:rPr>
              <a:t>Obsah Organického uhlíku (</a:t>
            </a:r>
            <a:r>
              <a:rPr lang="cs-CZ" sz="2000" dirty="0" err="1">
                <a:latin typeface="Arial" charset="0"/>
                <a:cs typeface="Arial" charset="0"/>
              </a:rPr>
              <a:t>OC</a:t>
            </a:r>
            <a:r>
              <a:rPr lang="cs-CZ" sz="2000" dirty="0">
                <a:latin typeface="Arial" charset="0"/>
                <a:cs typeface="Arial" charset="0"/>
              </a:rPr>
              <a:t>)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p</a:t>
            </a:r>
            <a:r>
              <a:rPr lang="cs-CZ" sz="2000" dirty="0" err="1">
                <a:latin typeface="Arial" charset="0"/>
                <a:cs typeface="Arial" charset="0"/>
              </a:rPr>
              <a:t>římý</a:t>
            </a:r>
            <a:r>
              <a:rPr lang="cs-CZ" sz="2000" dirty="0">
                <a:latin typeface="Arial" charset="0"/>
                <a:cs typeface="Arial" charset="0"/>
              </a:rPr>
              <a:t> vliv na </a:t>
            </a:r>
            <a:r>
              <a:rPr lang="cs-CZ" sz="2000" dirty="0" err="1">
                <a:latin typeface="Arial" charset="0"/>
                <a:cs typeface="Arial" charset="0"/>
              </a:rPr>
              <a:t>ox</a:t>
            </a:r>
            <a:r>
              <a:rPr lang="cs-CZ" sz="2000" dirty="0">
                <a:latin typeface="Arial" charset="0"/>
                <a:cs typeface="Arial" charset="0"/>
              </a:rPr>
              <a:t>-</a:t>
            </a:r>
            <a:r>
              <a:rPr lang="cs-CZ" sz="2000" dirty="0" err="1">
                <a:latin typeface="Arial" charset="0"/>
                <a:cs typeface="Arial" charset="0"/>
              </a:rPr>
              <a:t>red</a:t>
            </a:r>
            <a:r>
              <a:rPr lang="cs-CZ" sz="2000" dirty="0">
                <a:latin typeface="Arial" charset="0"/>
                <a:cs typeface="Arial" charset="0"/>
              </a:rPr>
              <a:t> procesy a obsah kyslíku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Arial" charset="0"/>
                <a:cs typeface="Arial" charset="0"/>
              </a:rPr>
              <a:t>Hodně organických látek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živiny pro bakterie </a:t>
            </a:r>
            <a:br>
              <a:rPr lang="cs-CZ" sz="20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spotřeba </a:t>
            </a:r>
            <a:r>
              <a:rPr lang="cs-CZ" sz="2000" dirty="0" err="1">
                <a:latin typeface="Arial" charset="0"/>
                <a:cs typeface="Arial" charset="0"/>
                <a:sym typeface="Wingdings" pitchFamily="2" charset="2"/>
              </a:rPr>
              <a:t>OC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 a současně 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v</a:t>
            </a:r>
            <a:r>
              <a:rPr lang="cs-CZ" sz="2000" dirty="0" err="1">
                <a:latin typeface="Arial" charset="0"/>
                <a:cs typeface="Arial" charset="0"/>
                <a:sym typeface="Wingdings" pitchFamily="2" charset="2"/>
              </a:rPr>
              <a:t>yčerpání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 kyslíku </a:t>
            </a:r>
            <a:br>
              <a:rPr lang="cs-CZ" sz="20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dopady na vodní biotu organismy</a:t>
            </a:r>
            <a:endParaRPr lang="cs-CZ" sz="20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marL="228600" indent="-228600">
              <a:spcBef>
                <a:spcPct val="20000"/>
              </a:spcBef>
              <a:defRPr/>
            </a:pPr>
            <a:r>
              <a:rPr lang="cs-CZ" sz="2400" b="1" dirty="0">
                <a:latin typeface="Arial" charset="0"/>
                <a:cs typeface="Arial" charset="0"/>
              </a:rPr>
              <a:t>Zvýšená </a:t>
            </a:r>
            <a:r>
              <a:rPr lang="cs-CZ" sz="2400" b="1" dirty="0" err="1">
                <a:latin typeface="Arial" charset="0"/>
                <a:cs typeface="Arial" charset="0"/>
              </a:rPr>
              <a:t>saprobita</a:t>
            </a:r>
            <a:r>
              <a:rPr lang="cs-CZ" sz="2400" b="1" dirty="0">
                <a:latin typeface="Arial" charset="0"/>
                <a:cs typeface="Arial" charset="0"/>
              </a:rPr>
              <a:t> </a:t>
            </a:r>
            <a:br>
              <a:rPr lang="cs-CZ" sz="2400" b="1" dirty="0">
                <a:latin typeface="Arial" charset="0"/>
                <a:cs typeface="Arial" charset="0"/>
              </a:rPr>
            </a:br>
            <a:r>
              <a:rPr lang="cs-CZ" sz="2400" dirty="0">
                <a:latin typeface="Arial" charset="0"/>
                <a:cs typeface="Arial" charset="0"/>
              </a:rPr>
              <a:t>– stále jeden z hlavních </a:t>
            </a:r>
            <a:r>
              <a:rPr lang="en-US" sz="2400" dirty="0" err="1">
                <a:latin typeface="Arial" charset="0"/>
                <a:cs typeface="Arial" charset="0"/>
              </a:rPr>
              <a:t>probl</a:t>
            </a:r>
            <a:r>
              <a:rPr lang="cs-CZ" sz="2400" dirty="0" err="1">
                <a:latin typeface="Arial" charset="0"/>
                <a:cs typeface="Arial" charset="0"/>
              </a:rPr>
              <a:t>émů</a:t>
            </a:r>
            <a:r>
              <a:rPr lang="cs-CZ" sz="2400" dirty="0">
                <a:latin typeface="Arial" charset="0"/>
                <a:cs typeface="Arial" charset="0"/>
              </a:rPr>
              <a:t> (a ukazatelů ne/čistoty vody) v Evropě </a:t>
            </a:r>
            <a:r>
              <a:rPr lang="cs-CZ" sz="2000" i="1" dirty="0">
                <a:latin typeface="Arial" charset="0"/>
                <a:cs typeface="Arial" charset="0"/>
              </a:rPr>
              <a:t>(! nezohledňuje přímou toxicitu, spíše obsah kyslíku</a:t>
            </a:r>
            <a:r>
              <a:rPr lang="cs-CZ" sz="2000" dirty="0">
                <a:latin typeface="Arial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Arial" charset="0"/>
                <a:cs typeface="Arial" charset="0"/>
              </a:rPr>
              <a:t>Hodnocení = kategorizace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dirty="0" err="1">
                <a:latin typeface="Arial" charset="0"/>
                <a:cs typeface="Arial" charset="0"/>
              </a:rPr>
              <a:t>Polysaprobita</a:t>
            </a:r>
            <a:r>
              <a:rPr lang="cs-CZ" dirty="0">
                <a:latin typeface="Arial" charset="0"/>
                <a:cs typeface="Arial" charset="0"/>
              </a:rPr>
              <a:t> / </a:t>
            </a:r>
            <a:r>
              <a:rPr lang="cs-CZ" dirty="0" err="1">
                <a:latin typeface="Arial" charset="0"/>
                <a:cs typeface="Arial" charset="0"/>
              </a:rPr>
              <a:t>Mezosaprobita</a:t>
            </a:r>
            <a:r>
              <a:rPr lang="cs-CZ" dirty="0">
                <a:latin typeface="Arial" charset="0"/>
                <a:cs typeface="Arial" charset="0"/>
              </a:rPr>
              <a:t> (alfa-, beta-) / </a:t>
            </a:r>
            <a:r>
              <a:rPr lang="cs-CZ" dirty="0" err="1">
                <a:latin typeface="Arial" charset="0"/>
                <a:cs typeface="Arial" charset="0"/>
              </a:rPr>
              <a:t>Oligosaprobita</a:t>
            </a:r>
            <a:endParaRPr lang="cs-CZ" dirty="0">
              <a:latin typeface="Arial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i="1" dirty="0">
                <a:latin typeface="Arial" charset="0"/>
                <a:cs typeface="Arial" charset="0"/>
              </a:rPr>
              <a:t>(nebo nověji </a:t>
            </a:r>
            <a:r>
              <a:rPr lang="cs-CZ" i="1" dirty="0" err="1">
                <a:latin typeface="Arial" charset="0"/>
                <a:cs typeface="Arial" charset="0"/>
              </a:rPr>
              <a:t>Katarobita</a:t>
            </a:r>
            <a:r>
              <a:rPr lang="cs-CZ" i="1" dirty="0">
                <a:latin typeface="Arial" charset="0"/>
                <a:cs typeface="Arial" charset="0"/>
              </a:rPr>
              <a:t> / </a:t>
            </a:r>
            <a:r>
              <a:rPr lang="cs-CZ" i="1" dirty="0" err="1">
                <a:latin typeface="Arial" charset="0"/>
                <a:cs typeface="Arial" charset="0"/>
              </a:rPr>
              <a:t>Limnosaprobita</a:t>
            </a:r>
            <a:r>
              <a:rPr lang="cs-CZ" i="1" dirty="0">
                <a:latin typeface="Arial" charset="0"/>
                <a:cs typeface="Arial" charset="0"/>
              </a:rPr>
              <a:t> / </a:t>
            </a:r>
            <a:r>
              <a:rPr lang="cs-CZ" i="1" dirty="0" err="1">
                <a:latin typeface="Arial" charset="0"/>
                <a:cs typeface="Arial" charset="0"/>
              </a:rPr>
              <a:t>Eusaprobita</a:t>
            </a:r>
            <a:r>
              <a:rPr lang="cs-CZ" i="1" dirty="0">
                <a:latin typeface="Arial" charset="0"/>
                <a:cs typeface="Arial" charset="0"/>
              </a:rPr>
              <a:t> / </a:t>
            </a:r>
            <a:r>
              <a:rPr lang="cs-CZ" i="1" dirty="0" err="1">
                <a:latin typeface="Arial" charset="0"/>
                <a:cs typeface="Arial" charset="0"/>
              </a:rPr>
              <a:t>Transsaprobita</a:t>
            </a:r>
            <a:r>
              <a:rPr lang="cs-CZ" i="1" dirty="0"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789CBBF-832E-48D7-8DD5-FB26015D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en-US">
                <a:solidFill>
                  <a:schemeClr val="tx1"/>
                </a:solidFill>
              </a:rPr>
              <a:t>Vliv „hnilobného“ znečištění na společenstvo</a:t>
            </a:r>
            <a:endParaRPr lang="cs-CZ" altLang="en-US" sz="1800" i="1">
              <a:solidFill>
                <a:schemeClr val="tx1"/>
              </a:solidFill>
            </a:endParaRPr>
          </a:p>
        </p:txBody>
      </p:sp>
      <p:pic>
        <p:nvPicPr>
          <p:cNvPr id="47107" name="Picture 4" descr="biom170">
            <a:extLst>
              <a:ext uri="{FF2B5EF4-FFF2-40B4-BE49-F238E27FC236}">
                <a16:creationId xmlns:a16="http://schemas.microsoft.com/office/drawing/2014/main" id="{28057A26-60F8-42DC-8233-A465E5BD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963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F5EB8C7C-4DCE-4C70-A804-F69DE03C2A77}"/>
              </a:ext>
            </a:extLst>
          </p:cNvPr>
          <p:cNvSpPr/>
          <p:nvPr/>
        </p:nvSpPr>
        <p:spPr>
          <a:xfrm>
            <a:off x="5580112" y="5589240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5E10E89C-2B1A-4F8D-B354-71E6B3D7CA3E}"/>
              </a:ext>
            </a:extLst>
          </p:cNvPr>
          <p:cNvCxnSpPr>
            <a:cxnSpLocks/>
          </p:cNvCxnSpPr>
          <p:nvPr/>
        </p:nvCxnSpPr>
        <p:spPr>
          <a:xfrm flipV="1">
            <a:off x="6588224" y="4941168"/>
            <a:ext cx="1080120" cy="87586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71B92E0C-6FE4-468A-A892-19CE8DF2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85225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2400" b="1" dirty="0">
                <a:latin typeface="Arial" charset="0"/>
                <a:cs typeface="Arial" charset="0"/>
              </a:rPr>
              <a:t>Hodnocení </a:t>
            </a:r>
            <a:r>
              <a:rPr lang="cs-CZ" sz="2400" b="1" dirty="0" err="1">
                <a:latin typeface="Arial" charset="0"/>
                <a:cs typeface="Arial" charset="0"/>
              </a:rPr>
              <a:t>saprobity</a:t>
            </a:r>
            <a:endParaRPr lang="cs-CZ" sz="1400" b="1" i="1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1600" dirty="0"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1) Hodnocení obsahu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org. l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átek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 pomocí spotřeby kyslíku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sz="16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BSK5 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(„Biologická spotřeba kyslíku“, 5 dní, </a:t>
            </a:r>
            <a:br>
              <a:rPr lang="cs-CZ" sz="16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(anglicky BOD – Biological Oxygen </a:t>
            </a:r>
            <a:r>
              <a:rPr lang="cs-CZ" sz="1600" i="1" dirty="0" err="1">
                <a:latin typeface="Arial" charset="0"/>
                <a:cs typeface="Arial" charset="0"/>
                <a:sym typeface="Wingdings" pitchFamily="2" charset="2"/>
              </a:rPr>
              <a:t>Demand</a:t>
            </a: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Vzorek vody se inkubuje za definovaných podmínek a měří se spotřeba kyslíku v čase (často/vysoký obsah </a:t>
            </a:r>
            <a:r>
              <a:rPr lang="cs-CZ" sz="1600" dirty="0" err="1">
                <a:latin typeface="Arial" charset="0"/>
                <a:cs typeface="Arial" charset="0"/>
                <a:sym typeface="Wingdings" pitchFamily="2" charset="2"/>
              </a:rPr>
              <a:t>OC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 - je třeba vodu ředit):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více organických látek 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více živin pro bakterie ve vzorku 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cs-CZ" sz="1600" dirty="0" err="1">
                <a:latin typeface="Arial" charset="0"/>
                <a:cs typeface="Arial" charset="0"/>
                <a:sym typeface="Wingdings" pitchFamily="2" charset="2"/>
              </a:rPr>
              <a:t>yšší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 spotřeba O2 </a:t>
            </a:r>
            <a:r>
              <a:rPr lang="en-US" sz="16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v</a:t>
            </a:r>
            <a:r>
              <a:rPr lang="cs-CZ" sz="1600" b="1" dirty="0" err="1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yšší</a:t>
            </a:r>
            <a:r>
              <a:rPr lang="cs-CZ" sz="1600" b="1" dirty="0">
                <a:solidFill>
                  <a:schemeClr val="tx2"/>
                </a:solidFill>
                <a:latin typeface="Arial" charset="0"/>
                <a:cs typeface="Arial" charset="0"/>
                <a:sym typeface="Wingdings" pitchFamily="2" charset="2"/>
              </a:rPr>
              <a:t> BSK5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endParaRPr lang="cs-CZ" dirty="0">
              <a:latin typeface="Arial" charset="0"/>
              <a:cs typeface="Arial" charset="0"/>
              <a:sym typeface="Wingdings" pitchFamily="2" charset="2"/>
            </a:endParaRP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CHSK</a:t>
            </a: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 („Chemická spotřeba kyslíku“) </a:t>
            </a:r>
            <a:br>
              <a:rPr lang="cs-CZ" sz="16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(množství kyslíku, které je třeba k úplné oxidaci VŠECH odbouratelných látek obsažených ve vodě, tedy i těch, které nejsou degradovány mikroorganismy, tj. biologicky)</a:t>
            </a:r>
          </a:p>
          <a:p>
            <a:pPr marL="685800" lvl="1" indent="-228600">
              <a:spcBef>
                <a:spcPct val="20000"/>
              </a:spcBef>
              <a:buFontTx/>
              <a:buChar char="•"/>
              <a:defRPr/>
            </a:pPr>
            <a:r>
              <a:rPr lang="cs-CZ" sz="1600" dirty="0">
                <a:latin typeface="Arial" charset="0"/>
                <a:cs typeface="Arial" charset="0"/>
                <a:sym typeface="Wingdings" pitchFamily="2" charset="2"/>
              </a:rPr>
              <a:t>Stanovení – celková spotřeba kyslíku při oxidaci manganistanem draselným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endParaRPr lang="cs-CZ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2) Hodnocení pomocí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BIOINDIKACE</a:t>
            </a:r>
            <a:r>
              <a:rPr lang="cs-CZ" dirty="0">
                <a:solidFill>
                  <a:schemeClr val="tx2"/>
                </a:solidFill>
                <a:latin typeface="Arial" charset="0"/>
                <a:cs typeface="Arial" charset="0"/>
              </a:rPr>
              <a:t> -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Saprobní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 index </a:t>
            </a:r>
            <a:r>
              <a:rPr lang="cs-CZ" dirty="0">
                <a:latin typeface="Arial" charset="0"/>
                <a:cs typeface="Arial" charset="0"/>
              </a:rPr>
              <a:t>(ČSN 83 05 32, část 6)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Významné druhy organismů mají přiřazenu „indikátorovou“ hodnotu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dirty="0">
                <a:latin typeface="Arial" charset="0"/>
                <a:cs typeface="Arial" charset="0"/>
              </a:rPr>
              <a:t>Analýza společenstva </a:t>
            </a:r>
            <a:r>
              <a:rPr lang="en-US" dirty="0" err="1">
                <a:latin typeface="Arial" charset="0"/>
                <a:cs typeface="Arial" charset="0"/>
                <a:sym typeface="Wingdings" pitchFamily="2" charset="2"/>
              </a:rPr>
              <a:t>na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>
                <a:latin typeface="Arial" charset="0"/>
                <a:cs typeface="Arial" charset="0"/>
                <a:sym typeface="Wingdings" pitchFamily="2" charset="2"/>
              </a:rPr>
              <a:t>lokalit</a:t>
            </a:r>
            <a:r>
              <a:rPr lang="cs-CZ" dirty="0">
                <a:latin typeface="Arial" charset="0"/>
                <a:cs typeface="Arial" charset="0"/>
                <a:sym typeface="Wingdings" pitchFamily="2" charset="2"/>
              </a:rPr>
              <a:t>ě </a:t>
            </a:r>
            <a:r>
              <a:rPr lang="en-US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cs-CZ" dirty="0" err="1">
                <a:latin typeface="Arial" charset="0"/>
                <a:cs typeface="Arial" charset="0"/>
                <a:sym typeface="Wingdings" pitchFamily="2" charset="2"/>
              </a:rPr>
              <a:t>ýpočet</a:t>
            </a:r>
            <a:r>
              <a:rPr lang="cs-CZ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dirty="0" err="1">
                <a:latin typeface="Arial" charset="0"/>
                <a:cs typeface="Arial" charset="0"/>
                <a:sym typeface="Wingdings" pitchFamily="2" charset="2"/>
              </a:rPr>
              <a:t>Saprobního</a:t>
            </a:r>
            <a:r>
              <a:rPr lang="cs-CZ" dirty="0">
                <a:latin typeface="Arial" charset="0"/>
                <a:cs typeface="Arial" charset="0"/>
                <a:sym typeface="Wingdings" pitchFamily="2" charset="2"/>
              </a:rPr>
              <a:t> indexu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3">
            <a:extLst>
              <a:ext uri="{FF2B5EF4-FFF2-40B4-BE49-F238E27FC236}">
                <a16:creationId xmlns:a16="http://schemas.microsoft.com/office/drawing/2014/main" id="{E4978134-3069-4C3E-8A63-EC279E9F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8369" b="16705"/>
          <a:stretch>
            <a:fillRect/>
          </a:stretch>
        </p:blipFill>
        <p:spPr bwMode="auto">
          <a:xfrm>
            <a:off x="174625" y="222250"/>
            <a:ext cx="5334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5" descr="E3">
            <a:extLst>
              <a:ext uri="{FF2B5EF4-FFF2-40B4-BE49-F238E27FC236}">
                <a16:creationId xmlns:a16="http://schemas.microsoft.com/office/drawing/2014/main" id="{A7D92987-5489-4DEC-BF96-4A0F616D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5615" b="12759"/>
          <a:stretch>
            <a:fillRect/>
          </a:stretch>
        </p:blipFill>
        <p:spPr bwMode="auto">
          <a:xfrm>
            <a:off x="4343400" y="3357563"/>
            <a:ext cx="48006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>
            <a:extLst>
              <a:ext uri="{FF2B5EF4-FFF2-40B4-BE49-F238E27FC236}">
                <a16:creationId xmlns:a16="http://schemas.microsoft.com/office/drawing/2014/main" id="{46AD1B48-8BFF-4E7B-BCCE-C584EBE0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460875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P</a:t>
            </a:r>
            <a:r>
              <a:rPr lang="cs-CZ" altLang="en-US" sz="1800" b="1">
                <a:solidFill>
                  <a:schemeClr val="tx1"/>
                </a:solidFill>
              </a:rPr>
              <a:t>říklady - </a:t>
            </a:r>
            <a:r>
              <a:rPr lang="cs-CZ" altLang="en-US" sz="1800" b="1">
                <a:solidFill>
                  <a:srgbClr val="FF0000"/>
                </a:solidFill>
              </a:rPr>
              <a:t>indikátorové druhy 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saprobity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Nahoře: Xeno </a:t>
            </a:r>
            <a:r>
              <a:rPr lang="en-US" altLang="en-US" sz="1800">
                <a:solidFill>
                  <a:schemeClr val="tx1"/>
                </a:solidFill>
              </a:rPr>
              <a:t>&amp; oligosapr</a:t>
            </a:r>
            <a:r>
              <a:rPr lang="cs-CZ" altLang="en-US" sz="1800">
                <a:solidFill>
                  <a:schemeClr val="tx1"/>
                </a:solidFill>
              </a:rPr>
              <a:t>obita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Vpravo: Polysaprobita</a:t>
            </a:r>
          </a:p>
        </p:txBody>
      </p:sp>
      <p:pic>
        <p:nvPicPr>
          <p:cNvPr id="51205" name="Picture 2" descr="S = \frac{\sum_{i=1}^n A_i\cdot s_i\cdot g_i}{\sum_{i=1}^n A_i\cdot g_i}">
            <a:extLst>
              <a:ext uri="{FF2B5EF4-FFF2-40B4-BE49-F238E27FC236}">
                <a16:creationId xmlns:a16="http://schemas.microsoft.com/office/drawing/2014/main" id="{0144AB55-6EF9-4CE0-9564-798A1C04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052513"/>
            <a:ext cx="30607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ovéPole 5">
            <a:extLst>
              <a:ext uri="{FF2B5EF4-FFF2-40B4-BE49-F238E27FC236}">
                <a16:creationId xmlns:a16="http://schemas.microsoft.com/office/drawing/2014/main" id="{979158A4-8D96-4C52-B0FA-543497BB0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549275"/>
            <a:ext cx="321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Výpočet saprobního indexu</a:t>
            </a:r>
          </a:p>
        </p:txBody>
      </p:sp>
      <p:sp>
        <p:nvSpPr>
          <p:cNvPr id="51207" name="TextovéPole 6">
            <a:extLst>
              <a:ext uri="{FF2B5EF4-FFF2-40B4-BE49-F238E27FC236}">
                <a16:creationId xmlns:a16="http://schemas.microsoft.com/office/drawing/2014/main" id="{9440DE74-EBC5-4A8A-AA37-1B253A1E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2060575"/>
            <a:ext cx="307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Ai – abundance zjištěného organismu,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Si - individuální saprobní index organismu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gi - indikační hodnota organismu.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1B543D20-B951-4A62-91D3-BEA24D09C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38640"/>
              </p:ext>
            </p:extLst>
          </p:nvPr>
        </p:nvGraphicFramePr>
        <p:xfrm>
          <a:off x="323850" y="404813"/>
          <a:ext cx="7848600" cy="1008062"/>
        </p:xfrm>
        <a:graphic>
          <a:graphicData uri="http://schemas.openxmlformats.org/drawingml/2006/table">
            <a:tbl>
              <a:tblPr/>
              <a:tblGrid>
                <a:gridCol w="149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III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IV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Třída V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6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Saprobní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index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- 1,49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1,50 - 2,19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2,20 - 2,99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3,00 - 3,49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3,50 - …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268" name="Rectangle 3">
            <a:extLst>
              <a:ext uri="{FF2B5EF4-FFF2-40B4-BE49-F238E27FC236}">
                <a16:creationId xmlns:a16="http://schemas.microsoft.com/office/drawing/2014/main" id="{F26C29E1-2D4E-4143-80BB-4D8A4EB61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35290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</a:t>
            </a:r>
            <a:r>
              <a:rPr lang="cs-CZ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 saprobn</a:t>
            </a:r>
            <a:r>
              <a:rPr lang="cs-CZ" altLang="en-US" sz="11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cs-CZ" alt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indexu podle normy ČSN 75 7221 (1998)</a:t>
            </a:r>
            <a:endParaRPr lang="cs-CZ" altLang="en-US" sz="1800">
              <a:solidFill>
                <a:schemeClr val="tx1"/>
              </a:solidFill>
            </a:endParaRPr>
          </a:p>
        </p:txBody>
      </p:sp>
      <p:pic>
        <p:nvPicPr>
          <p:cNvPr id="53269" name="Picture 5" descr="biom182">
            <a:extLst>
              <a:ext uri="{FF2B5EF4-FFF2-40B4-BE49-F238E27FC236}">
                <a16:creationId xmlns:a16="http://schemas.microsoft.com/office/drawing/2014/main" id="{AC5A086F-79AD-4EF4-8EFD-7E3ECE9D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387475"/>
            <a:ext cx="4551362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2F5F9DA-BFC4-4F33-9D45-47FCCE68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610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Významné skupiny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environmentálních polutantů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i="1">
                <a:solidFill>
                  <a:srgbClr val="FF3300"/>
                </a:solidFill>
              </a:rPr>
              <a:t>Zdroje, Příklady, Efekty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800" i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C) Organické toxické látky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DA767F6-5784-41CB-AD80-B47AAC8DD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66888"/>
            <a:ext cx="41306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mýdla a detergenty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změkčovadla (</a:t>
            </a:r>
            <a:r>
              <a:rPr lang="cs-CZ" altLang="en-US" sz="1800" i="1">
                <a:solidFill>
                  <a:schemeClr val="tx1"/>
                </a:solidFill>
              </a:rPr>
              <a:t>fosfáty – viz hnojiva)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chlor a jeho metabolity (</a:t>
            </a:r>
            <a:r>
              <a:rPr lang="cs-CZ" altLang="en-US" sz="1800" i="1">
                <a:solidFill>
                  <a:schemeClr val="tx1"/>
                </a:solidFill>
              </a:rPr>
              <a:t>viz kyseliny)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FB21ABF-0BE3-4D0E-8D86-183DC22B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66888"/>
            <a:ext cx="4243388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63DCEE0F-5663-4A86-9546-E989B3938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766888"/>
            <a:ext cx="3760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domácí a průmyslové použití – </a:t>
            </a:r>
            <a:r>
              <a:rPr lang="cs-CZ" altLang="en-US" sz="1800">
                <a:solidFill>
                  <a:srgbClr val="FF0000"/>
                </a:solidFill>
              </a:rPr>
              <a:t>odpadní vody</a:t>
            </a:r>
            <a:r>
              <a:rPr lang="cs-CZ" altLang="en-US" sz="1800">
                <a:solidFill>
                  <a:schemeClr val="tx1"/>
                </a:solidFill>
              </a:rPr>
              <a:t>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F52BC8F5-AD0A-4BB5-B718-15833D9C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766888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1B373654-21DE-44CC-8BE0-4A65AB66D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60538"/>
            <a:ext cx="8077200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576E6E5B-BF87-49C5-8696-8E0718FD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747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067950A8-1D93-44C6-866F-5EEF4ACA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058863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6D03124E-ED37-4BFE-B0F6-86CB0C46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Komunální chemie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57354" name="Picture 10" descr="figure4">
            <a:extLst>
              <a:ext uri="{FF2B5EF4-FFF2-40B4-BE49-F238E27FC236}">
                <a16:creationId xmlns:a16="http://schemas.microsoft.com/office/drawing/2014/main" id="{99A78153-13C4-4744-AE10-61E5CA401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18954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figure4">
            <a:extLst>
              <a:ext uri="{FF2B5EF4-FFF2-40B4-BE49-F238E27FC236}">
                <a16:creationId xmlns:a16="http://schemas.microsoft.com/office/drawing/2014/main" id="{A4F81FD7-FC8E-4F0D-9477-A45497FA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743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 descr="1">
            <a:extLst>
              <a:ext uri="{FF2B5EF4-FFF2-40B4-BE49-F238E27FC236}">
                <a16:creationId xmlns:a16="http://schemas.microsoft.com/office/drawing/2014/main" id="{0EDC7C5D-8D7F-41DD-99B0-0EDC79FB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19954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CB8FE20-D62E-4DCE-A38C-EB46B3E2E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27150"/>
            <a:ext cx="3886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48FD28A-738A-4F66-AC11-754911579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Komunální chemie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6D05E2D4-CD48-4D73-836D-A223D8CA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43000"/>
            <a:ext cx="4800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toxicita pro membránové dvojvrstvy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rgbClr val="FF0000"/>
                </a:solidFill>
              </a:rPr>
              <a:t>- snižování povrchového napětí, polární narkoza (logKow), specifické efekty (endokrinní disrupce)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 </a:t>
            </a:r>
            <a:r>
              <a:rPr lang="cs-CZ" altLang="en-US" sz="1800" b="1">
                <a:solidFill>
                  <a:schemeClr val="tx1"/>
                </a:solidFill>
              </a:rPr>
              <a:t>:</a:t>
            </a:r>
            <a:r>
              <a:rPr lang="cs-CZ" altLang="en-US" sz="1800">
                <a:solidFill>
                  <a:schemeClr val="tx1"/>
                </a:solidFill>
              </a:rPr>
              <a:t>  změny fotosyntézy, růst,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 :</a:t>
            </a:r>
            <a:r>
              <a:rPr lang="cs-CZ" altLang="en-US" sz="1800">
                <a:solidFill>
                  <a:schemeClr val="tx1"/>
                </a:solidFill>
              </a:rPr>
              <a:t>  letalita, poškození </a:t>
            </a:r>
            <a:r>
              <a:rPr lang="en-US" altLang="en-US" sz="1800">
                <a:solidFill>
                  <a:schemeClr val="tx1"/>
                </a:solidFill>
              </a:rPr>
              <a:t>povrchu t</a:t>
            </a:r>
            <a:r>
              <a:rPr lang="cs-CZ" altLang="en-US" sz="1800">
                <a:solidFill>
                  <a:schemeClr val="tx1"/>
                </a:solidFill>
              </a:rPr>
              <a:t>ěla, žaber, sliznic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reprodukční toxicita (endokrinní disrupce - </a:t>
            </a:r>
            <a:r>
              <a:rPr lang="cs-CZ" altLang="en-US" sz="1800">
                <a:solidFill>
                  <a:srgbClr val="FF0000"/>
                </a:solidFill>
              </a:rPr>
              <a:t>alkylfenoly)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87DDD12B-E55D-4038-9819-41D0E100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97525"/>
            <a:ext cx="71024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</a:t>
            </a:r>
            <a:r>
              <a:rPr lang="cs-CZ" altLang="en-US" sz="2000">
                <a:solidFill>
                  <a:schemeClr val="tx1"/>
                </a:solidFill>
              </a:rPr>
              <a:t>krátký poločas života, dobrá biodegradabilita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AE5CAB2-C4B5-4403-880A-6C2D37B3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919288"/>
            <a:ext cx="37592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Alifatická</a:t>
            </a:r>
            <a:r>
              <a:rPr lang="cs-CZ" altLang="en-US" sz="1800">
                <a:solidFill>
                  <a:schemeClr val="tx1"/>
                </a:solidFill>
              </a:rPr>
              <a:t>: methanol, ethanol, isopropanol, glykol ethery, formaldehyd, aceton, cyklohexan, n: hexan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Aromatická: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rgbClr val="FF0000"/>
                </a:solidFill>
              </a:rPr>
              <a:t>b</a:t>
            </a:r>
            <a:r>
              <a:rPr lang="cs-CZ" altLang="en-US" sz="1800">
                <a:solidFill>
                  <a:schemeClr val="tx1"/>
                </a:solidFill>
              </a:rPr>
              <a:t>enzen, </a:t>
            </a:r>
            <a:r>
              <a:rPr lang="cs-CZ" altLang="en-US" sz="1800" b="1">
                <a:solidFill>
                  <a:srgbClr val="FF0000"/>
                </a:solidFill>
              </a:rPr>
              <a:t>t</a:t>
            </a:r>
            <a:r>
              <a:rPr lang="cs-CZ" altLang="en-US" sz="1800">
                <a:solidFill>
                  <a:schemeClr val="tx1"/>
                </a:solidFill>
              </a:rPr>
              <a:t>oluen, </a:t>
            </a:r>
            <a:r>
              <a:rPr lang="cs-CZ" altLang="en-US" sz="1800" b="1">
                <a:solidFill>
                  <a:srgbClr val="FF0000"/>
                </a:solidFill>
              </a:rPr>
              <a:t>e</a:t>
            </a:r>
            <a:r>
              <a:rPr lang="cs-CZ" altLang="en-US" sz="1800">
                <a:solidFill>
                  <a:schemeClr val="tx1"/>
                </a:solidFill>
              </a:rPr>
              <a:t>thylbenzen, </a:t>
            </a:r>
            <a:r>
              <a:rPr lang="cs-CZ" altLang="en-US" sz="1800" b="1">
                <a:solidFill>
                  <a:srgbClr val="FF0000"/>
                </a:solidFill>
              </a:rPr>
              <a:t>x</a:t>
            </a:r>
            <a:r>
              <a:rPr lang="cs-CZ" altLang="en-US" sz="1800">
                <a:solidFill>
                  <a:schemeClr val="tx1"/>
                </a:solidFill>
              </a:rPr>
              <a:t>ylen </a:t>
            </a:r>
            <a:r>
              <a:rPr lang="cs-CZ" altLang="en-US" sz="1800" b="1">
                <a:solidFill>
                  <a:srgbClr val="FF0000"/>
                </a:solidFill>
              </a:rPr>
              <a:t>(BTEX </a:t>
            </a:r>
            <a:r>
              <a:rPr lang="cs-CZ" altLang="en-US" sz="1800">
                <a:solidFill>
                  <a:schemeClr val="tx1"/>
                </a:solidFill>
              </a:rPr>
              <a:t>– kontaminace podzemních vod)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(dále např. také styren)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BC3B74-6F7A-4665-9503-84FD57C2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919288"/>
            <a:ext cx="3832225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3C7AB36-053D-4249-B691-13BA759D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919288"/>
            <a:ext cx="37607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</a:t>
            </a:r>
            <a:r>
              <a:rPr lang="cs-CZ" altLang="en-US" sz="1800" b="1">
                <a:solidFill>
                  <a:srgbClr val="FF0000"/>
                </a:solidFill>
              </a:rPr>
              <a:t>průmysl,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Havárie</a:t>
            </a:r>
            <a:r>
              <a:rPr lang="cs-CZ" altLang="en-US" sz="1800">
                <a:solidFill>
                  <a:schemeClr val="tx1"/>
                </a:solidFill>
              </a:rPr>
              <a:t> :  úniky při přepravě, havárie provoz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2E55D5E3-1C8E-49DE-85BB-C58E734B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919288"/>
            <a:ext cx="3830637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85A48A04-3EC8-47D4-BED1-BFDAB7487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912938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C11DF754-C3D8-41D2-8C62-CF8F555C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2713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06F44127-A7C5-485E-ABFC-00518D26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211263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CB17BBF1-E23E-4810-8114-657612751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9413"/>
            <a:ext cx="6019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Nehalogenovaná rozpouštědla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61450" name="Picture 10" descr="figure4">
            <a:extLst>
              <a:ext uri="{FF2B5EF4-FFF2-40B4-BE49-F238E27FC236}">
                <a16:creationId xmlns:a16="http://schemas.microsoft.com/office/drawing/2014/main" id="{398AF78D-4270-4925-A1AB-82BC31B0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06" y="3552171"/>
            <a:ext cx="256698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What the Deal About BTEX? – In Search of Spare Change: The Need for  Economic and Environmental Change for the Community at 5th and Hill,  Champaign">
            <a:extLst>
              <a:ext uri="{FF2B5EF4-FFF2-40B4-BE49-F238E27FC236}">
                <a16:creationId xmlns:a16="http://schemas.microsoft.com/office/drawing/2014/main" id="{791E8DAF-7297-49DC-A064-A6A7B68F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38" y="3898856"/>
            <a:ext cx="2057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>
            <a:extLst>
              <a:ext uri="{FF2B5EF4-FFF2-40B4-BE49-F238E27FC236}">
                <a16:creationId xmlns:a16="http://schemas.microsoft.com/office/drawing/2014/main" id="{E68AD556-B860-43FC-9477-9E32C10C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09638"/>
            <a:ext cx="4800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podle druhu rozpouštědla:</a:t>
            </a:r>
          </a:p>
          <a:p>
            <a:pPr>
              <a:defRPr/>
            </a:pP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:  narkotická akutní toxicita</a:t>
            </a:r>
          </a:p>
          <a:p>
            <a:pPr>
              <a:defRPr/>
            </a:pP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:  </a:t>
            </a: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polární </a:t>
            </a:r>
            <a:r>
              <a:rPr lang="cs-CZ" b="1" dirty="0" err="1">
                <a:solidFill>
                  <a:srgbClr val="FF3300"/>
                </a:solidFill>
                <a:latin typeface="Arial" charset="0"/>
                <a:cs typeface="Arial" charset="0"/>
              </a:rPr>
              <a:t>narkoza</a:t>
            </a: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: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denaturace proteinů - </a:t>
            </a:r>
            <a:r>
              <a:rPr lang="cs-CZ" dirty="0">
                <a:solidFill>
                  <a:srgbClr val="FF0000"/>
                </a:solidFill>
                <a:latin typeface="Arial" charset="0"/>
                <a:cs typeface="Arial" charset="0"/>
              </a:rPr>
              <a:t>reaktivita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specifické mechanismy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i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(metabolity)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akutní toxicita :  fotosyntéza, růst, letalita, možná </a:t>
            </a:r>
            <a:r>
              <a:rPr lang="cs-CZ" b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genotoxicita (po aktivaci </a:t>
            </a:r>
            <a:r>
              <a:rPr lang="cs-CZ" b="1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MFO</a:t>
            </a:r>
            <a:r>
              <a:rPr lang="cs-CZ" b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cs-CZ" dirty="0">
                <a:latin typeface="Arial" charset="0"/>
                <a:cs typeface="Arial" charset="0"/>
              </a:rPr>
              <a:t> akutní toxicita :  letalita, poškození zdraví, </a:t>
            </a: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genotoxicita, </a:t>
            </a:r>
            <a:r>
              <a:rPr lang="cs-CZ" dirty="0" err="1">
                <a:solidFill>
                  <a:srgbClr val="FF3300"/>
                </a:solidFill>
                <a:latin typeface="Arial" charset="0"/>
                <a:cs typeface="Arial" charset="0"/>
              </a:rPr>
              <a:t>karcinogenita</a:t>
            </a: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cs-CZ" i="1" dirty="0">
                <a:solidFill>
                  <a:srgbClr val="FF3300"/>
                </a:solidFill>
                <a:latin typeface="Arial" charset="0"/>
                <a:cs typeface="Arial" charset="0"/>
              </a:rPr>
              <a:t>(leukemie – benzen),</a:t>
            </a:r>
            <a:r>
              <a:rPr lang="cs-CZ" dirty="0">
                <a:solidFill>
                  <a:srgbClr val="FF3300"/>
                </a:solidFill>
                <a:latin typeface="Arial" charset="0"/>
                <a:cs typeface="Arial" charset="0"/>
              </a:rPr>
              <a:t> chronická toxicita </a:t>
            </a: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:  akutní toxicita:  růst, letalita, změny metabolické aktivity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C2462BC-8824-438A-AE4E-77D33EA8B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20750"/>
            <a:ext cx="3886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5D0BEFC3-68E1-4BC1-931E-BB3CD5B6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6019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Nehalogenovaná rozpouštědla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299EC8A-24B6-4B1D-959D-98116DDF7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516563"/>
            <a:ext cx="62547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těkavé (VOCs – volatile organic compounds) 	biodegradovatelné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B4E278A-0B3D-4660-B7A1-B11BF012A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500" b="1"/>
              <a:t>Stres v důsledku antropogenních činností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54DF2A4-4FBA-4CF9-899A-4A0097DD8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938213"/>
            <a:ext cx="8915400" cy="5562600"/>
          </a:xfrm>
        </p:spPr>
        <p:txBody>
          <a:bodyPr/>
          <a:lstStyle/>
          <a:p>
            <a:pPr eaLnBrk="1" hangingPunct="1"/>
            <a:r>
              <a:rPr lang="cs-CZ" altLang="en-US" sz="2000" b="1">
                <a:solidFill>
                  <a:srgbClr val="FF0000"/>
                </a:solidFill>
              </a:rPr>
              <a:t>Vlivy člověka na prostředí </a:t>
            </a:r>
            <a:r>
              <a:rPr lang="cs-CZ" altLang="en-US" sz="2000" b="1">
                <a:sym typeface="Wingdings" panose="05000000000000000000" pitchFamily="2" charset="2"/>
              </a:rPr>
              <a:t></a:t>
            </a:r>
            <a:r>
              <a:rPr lang="en-US" altLang="en-US" sz="2000" b="1"/>
              <a:t> v</a:t>
            </a:r>
            <a:r>
              <a:rPr lang="cs-CZ" altLang="en-US" sz="2000" b="1"/>
              <a:t>yvolání stresu:</a:t>
            </a:r>
          </a:p>
          <a:p>
            <a:pPr lvl="2" eaLnBrk="1" hangingPunct="1"/>
            <a:endParaRPr lang="cs-CZ" altLang="en-US" sz="1600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3) Chemický stres: </a:t>
            </a:r>
            <a:br>
              <a:rPr lang="cs-CZ" altLang="en-US" sz="1800" b="1">
                <a:solidFill>
                  <a:schemeClr val="tx2"/>
                </a:solidFill>
              </a:rPr>
            </a:br>
            <a:endParaRPr lang="cs-CZ" altLang="en-US" sz="1800" b="1">
              <a:solidFill>
                <a:schemeClr val="tx2"/>
              </a:solidFill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cs-CZ" altLang="en-US" sz="1800">
                <a:solidFill>
                  <a:schemeClr val="tx2"/>
                </a:solidFill>
              </a:rPr>
              <a:t>	3.1 - uvolňování cizorodých látek </a:t>
            </a:r>
            <a:br>
              <a:rPr lang="cs-CZ" altLang="en-US" sz="1800">
                <a:solidFill>
                  <a:schemeClr val="tx2"/>
                </a:solidFill>
              </a:rPr>
            </a:br>
            <a:r>
              <a:rPr lang="cs-CZ" altLang="en-US" sz="1800">
                <a:solidFill>
                  <a:schemeClr val="tx2"/>
                </a:solidFill>
              </a:rPr>
              <a:t>3.2 - změny (koncentrací) poměrů přírodních látek</a:t>
            </a:r>
          </a:p>
          <a:p>
            <a:pPr lvl="2" eaLnBrk="1" hangingPunct="1"/>
            <a:endParaRPr lang="cs-CZ" altLang="en-US" sz="1600"/>
          </a:p>
          <a:p>
            <a:pPr lvl="2" eaLnBrk="1" hangingPunct="1"/>
            <a:r>
              <a:rPr lang="cs-CZ" altLang="en-US" sz="1600"/>
              <a:t>uvolňovány</a:t>
            </a:r>
            <a:r>
              <a:rPr lang="cs-CZ" altLang="en-US" sz="1600" b="1"/>
              <a:t> </a:t>
            </a:r>
            <a:r>
              <a:rPr lang="cs-CZ" altLang="en-US" sz="1600"/>
              <a:t>mohou být čisté látky (pesticidy) nebo směsi (průmyslové výrobky, odpady ...)</a:t>
            </a:r>
            <a:r>
              <a:rPr lang="en-US" altLang="en-US" sz="1600"/>
              <a:t>; </a:t>
            </a:r>
            <a:r>
              <a:rPr lang="en-US" altLang="en-US" sz="1600" b="1"/>
              <a:t>v p</a:t>
            </a:r>
            <a:r>
              <a:rPr lang="cs-CZ" altLang="en-US" sz="1600" b="1"/>
              <a:t>řírodě se však VŽDY vyskytují SMĚSI</a:t>
            </a:r>
          </a:p>
          <a:p>
            <a:pPr lvl="2" eaLnBrk="1" hangingPunct="1"/>
            <a:endParaRPr lang="cs-CZ" altLang="en-US" sz="1600" b="1"/>
          </a:p>
          <a:p>
            <a:pPr lvl="2" eaLnBrk="1" hangingPunct="1"/>
            <a:r>
              <a:rPr lang="cs-CZ" altLang="en-US" sz="1600"/>
              <a:t>výsledky a důsledky přítomnosti antropogenních látek </a:t>
            </a:r>
          </a:p>
          <a:p>
            <a:pPr lvl="3" eaLnBrk="1" hangingPunct="1"/>
            <a:r>
              <a:rPr lang="cs-CZ" altLang="en-US" sz="1600" b="1" i="1"/>
              <a:t>globální změny </a:t>
            </a:r>
            <a:r>
              <a:rPr lang="cs-CZ" altLang="en-US" sz="1600" i="1"/>
              <a:t>(recyklace vody a hmoty, atmosféra) </a:t>
            </a:r>
          </a:p>
          <a:p>
            <a:pPr lvl="4" eaLnBrk="1" hangingPunct="1"/>
            <a:r>
              <a:rPr lang="cs-CZ" altLang="en-US" sz="1600" i="1"/>
              <a:t>změny dopadajícího UV záření (ozonová díra - freony)</a:t>
            </a:r>
            <a:r>
              <a:rPr lang="en-US" altLang="en-US" sz="1600" i="1"/>
              <a:t>; sklen</a:t>
            </a:r>
            <a:r>
              <a:rPr lang="cs-CZ" altLang="en-US" sz="1600" i="1"/>
              <a:t>íkový efekt (CO</a:t>
            </a:r>
            <a:r>
              <a:rPr lang="cs-CZ" altLang="en-US" sz="1600" i="1" baseline="-25000"/>
              <a:t>2</a:t>
            </a:r>
            <a:r>
              <a:rPr lang="cs-CZ" altLang="en-US" sz="1600" i="1"/>
              <a:t> a další), změny hydrologických poměrů ...</a:t>
            </a:r>
          </a:p>
          <a:p>
            <a:pPr lvl="3" eaLnBrk="1" hangingPunct="1"/>
            <a:r>
              <a:rPr lang="cs-CZ" altLang="en-US" sz="1600" b="1" i="1"/>
              <a:t>změny v přírodních ekosystémech</a:t>
            </a:r>
            <a:r>
              <a:rPr lang="cs-CZ" altLang="en-US" sz="1600" i="1"/>
              <a:t> + sekundární efekty (toxické produkty)</a:t>
            </a:r>
          </a:p>
          <a:p>
            <a:pPr lvl="4" eaLnBrk="1" hangingPunct="1"/>
            <a:r>
              <a:rPr lang="cs-CZ" altLang="en-US" sz="1600" i="1"/>
              <a:t>eutrofizace (anorganické živiny, N + P)</a:t>
            </a:r>
          </a:p>
          <a:p>
            <a:pPr lvl="3" eaLnBrk="1" hangingPunct="1"/>
            <a:r>
              <a:rPr lang="cs-CZ" altLang="en-US" sz="1600" b="1" i="1"/>
              <a:t>přímá toxicita </a:t>
            </a:r>
            <a:r>
              <a:rPr lang="cs-CZ" altLang="en-US" sz="1600" i="1"/>
              <a:t>pro živé organismy a její důsledky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A29CA7E-239A-40C3-A9F0-054F5A95D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136775"/>
            <a:ext cx="3759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CCl</a:t>
            </a:r>
            <a:r>
              <a:rPr lang="cs-CZ" altLang="en-US" sz="1800" baseline="-25000">
                <a:solidFill>
                  <a:schemeClr val="tx1"/>
                </a:solidFill>
              </a:rPr>
              <a:t>4</a:t>
            </a:r>
            <a:r>
              <a:rPr lang="cs-CZ" altLang="en-US" sz="1800">
                <a:solidFill>
                  <a:schemeClr val="tx1"/>
                </a:solidFill>
              </a:rPr>
              <a:t> (chloroform)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1,1,1: trichloroethan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tetrachloroethylen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Freony a další látky (CxClyFz)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AC86E46-F0C3-4E8B-B682-1AB8067AF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136775"/>
            <a:ext cx="3832225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9F2F4715-F3D9-4763-8B80-7F28377B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13677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průmysl, </a:t>
            </a:r>
            <a:r>
              <a:rPr lang="cs-CZ" altLang="en-US" sz="1800" b="1">
                <a:solidFill>
                  <a:srgbClr val="FF0000"/>
                </a:solidFill>
              </a:rPr>
              <a:t>kontaminace podzemních vod, </a:t>
            </a:r>
            <a:r>
              <a:rPr lang="cs-CZ" altLang="en-US" sz="1800">
                <a:solidFill>
                  <a:schemeClr val="tx1"/>
                </a:solidFill>
              </a:rPr>
              <a:t>skládky, chladicí zařízení, </a:t>
            </a:r>
            <a:endParaRPr lang="cs-CZ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Havárie</a:t>
            </a:r>
            <a:r>
              <a:rPr lang="cs-CZ" altLang="en-US" sz="1800">
                <a:solidFill>
                  <a:schemeClr val="tx1"/>
                </a:solidFill>
              </a:rPr>
              <a:t> :  úniky při přepravě, havárie provozů, chladicích zařízení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BD82C9BD-E675-40F8-A734-59C89E60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136775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841564E0-C2FA-4830-A401-23C3DF59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130425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7AEC3C60-DEFD-4CD1-A0F3-9A7341E5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446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CF62FD51-ACA7-4067-A04E-BD13CEE4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4287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036AD5E1-A69E-4C7E-B49A-0F8C7D1C2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3213"/>
            <a:ext cx="6019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Alifatické halogenované uhlovodíky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65546" name="Picture 10" descr="1">
            <a:extLst>
              <a:ext uri="{FF2B5EF4-FFF2-40B4-BE49-F238E27FC236}">
                <a16:creationId xmlns:a16="http://schemas.microsoft.com/office/drawing/2014/main" id="{A1ABA0BC-60A1-45A2-A12C-627D13A9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625"/>
            <a:ext cx="46688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Rectangle 11">
            <a:extLst>
              <a:ext uri="{FF2B5EF4-FFF2-40B4-BE49-F238E27FC236}">
                <a16:creationId xmlns:a16="http://schemas.microsoft.com/office/drawing/2014/main" id="{29669DEA-6DF7-4987-B2BD-0F8B1674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418138"/>
            <a:ext cx="4044950" cy="90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Úbytek stratosferické ozonové vrstvy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B5237DB9-E217-45F7-BD79-50361A4C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4876800"/>
            <a:ext cx="241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Globální problémy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>
            <a:extLst>
              <a:ext uri="{FF2B5EF4-FFF2-40B4-BE49-F238E27FC236}">
                <a16:creationId xmlns:a16="http://schemas.microsoft.com/office/drawing/2014/main" id="{D88C0A02-72F8-4B87-BF22-CDF9CCBF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96975"/>
            <a:ext cx="4800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podle druhu látky:</a:t>
            </a:r>
          </a:p>
          <a:p>
            <a:pPr>
              <a:defRPr/>
            </a:pP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:  narkotická akutní toxicita</a:t>
            </a:r>
          </a:p>
          <a:p>
            <a:pPr>
              <a:defRPr/>
            </a:pP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: 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polární </a:t>
            </a:r>
            <a:r>
              <a:rPr lang="cs-CZ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narkoza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denaturace proteinů - </a:t>
            </a:r>
            <a:r>
              <a:rPr lang="cs-CZ" dirty="0">
                <a:solidFill>
                  <a:srgbClr val="FF0000"/>
                </a:solidFill>
                <a:latin typeface="Arial" charset="0"/>
                <a:cs typeface="Arial" charset="0"/>
              </a:rPr>
              <a:t>reaktivita</a:t>
            </a:r>
          </a:p>
          <a:p>
            <a:pPr>
              <a:defRPr/>
            </a:pP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:  specifické mechanismy - </a:t>
            </a:r>
            <a:r>
              <a:rPr lang="cs-CZ" b="1" dirty="0" err="1">
                <a:solidFill>
                  <a:srgbClr val="FF3300"/>
                </a:solidFill>
                <a:latin typeface="Arial" charset="0"/>
                <a:cs typeface="Arial" charset="0"/>
              </a:rPr>
              <a:t>karcinogenita</a:t>
            </a:r>
            <a:endParaRPr lang="cs-CZ" b="1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akutní toxicita :  změny fotosyntézy, růst, letalita, možná </a:t>
            </a:r>
            <a:r>
              <a:rPr lang="cs-CZ" b="1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genotoxicita</a:t>
            </a:r>
            <a:r>
              <a:rPr lang="cs-CZ" b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(po aktivaci </a:t>
            </a:r>
            <a:r>
              <a:rPr lang="cs-CZ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MFO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>
              <a:defRPr/>
            </a:pPr>
            <a:endParaRPr lang="cs-CZ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:  akutní toxicita :  letalita, poškození zdraví, </a:t>
            </a:r>
            <a:r>
              <a:rPr lang="cs-CZ" b="1" dirty="0" err="1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karcinogenita</a:t>
            </a:r>
            <a:r>
              <a:rPr lang="cs-CZ" b="1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,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 chronická toxicita</a:t>
            </a: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:  akutní toxicita :  růst, letalita, změny metabolické aktivity, </a:t>
            </a:r>
            <a:r>
              <a:rPr lang="cs-CZ" dirty="0" err="1">
                <a:latin typeface="Arial" charset="0"/>
                <a:cs typeface="Arial" charset="0"/>
              </a:rPr>
              <a:t>genotoxicita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01BF774-D2FC-4DCB-B835-5E4160B87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96975"/>
            <a:ext cx="3886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8B529E4-A23D-42D3-BED7-52A19AB74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6019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Alifatické halogenované uhlovodíky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42BB6F61-BB6A-4B30-A297-7DDDCE75D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534025"/>
            <a:ext cx="61563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chemeClr val="tx1"/>
                </a:solidFill>
              </a:rPr>
              <a:t>Další specifika</a:t>
            </a:r>
            <a:endParaRPr lang="en-US" altLang="en-US" sz="18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Kontaminace pod</a:t>
            </a:r>
            <a:r>
              <a:rPr lang="cs-CZ" altLang="en-US" sz="1800">
                <a:solidFill>
                  <a:schemeClr val="tx1"/>
                </a:solidFill>
              </a:rPr>
              <a:t>zemních vod – dichloreten (DCE), trichloreten (TCE) – </a:t>
            </a:r>
            <a:r>
              <a:rPr lang="cs-CZ" altLang="en-US" sz="1800" b="1">
                <a:solidFill>
                  <a:srgbClr val="FF0000"/>
                </a:solidFill>
              </a:rPr>
              <a:t>stabilní v anaerobních podmínkách</a:t>
            </a:r>
            <a:r>
              <a:rPr lang="cs-CZ" altLang="en-US" sz="1800">
                <a:solidFill>
                  <a:schemeClr val="tx1"/>
                </a:solidFill>
              </a:rPr>
              <a:t>, 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remediace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= oxidace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C095EE9-45A6-4927-BC66-F00952952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757363"/>
            <a:ext cx="37592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Ftaláty – </a:t>
            </a:r>
            <a:r>
              <a:rPr lang="cs-CZ" altLang="en-US" sz="1600" i="1">
                <a:solidFill>
                  <a:srgbClr val="FF0000"/>
                </a:solidFill>
              </a:rPr>
              <a:t>měkčidla v plastech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fenolové látky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PBDEs – </a:t>
            </a:r>
            <a:r>
              <a:rPr lang="cs-CZ" altLang="en-US" sz="1600">
                <a:solidFill>
                  <a:schemeClr val="tx1"/>
                </a:solidFill>
              </a:rPr>
              <a:t>polybromované difenylethery – </a:t>
            </a:r>
            <a:r>
              <a:rPr lang="cs-CZ" altLang="en-US" sz="1600" i="1">
                <a:solidFill>
                  <a:srgbClr val="FF0000"/>
                </a:solidFill>
              </a:rPr>
              <a:t>zhášeče hoření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PFAS – Perfluorované Alkyl sloučeniny </a:t>
            </a:r>
            <a:r>
              <a:rPr lang="cs-CZ" altLang="en-US" sz="1600">
                <a:solidFill>
                  <a:schemeClr val="tx1"/>
                </a:solidFill>
              </a:rPr>
              <a:t>(např. perfluoroktanová kyselina, PFOA) – </a:t>
            </a:r>
            <a:r>
              <a:rPr lang="cs-CZ" altLang="en-US" sz="1600" i="1">
                <a:solidFill>
                  <a:srgbClr val="FF0000"/>
                </a:solidFill>
              </a:rPr>
              <a:t>rezistence, odpuzují vodu </a:t>
            </a:r>
            <a:r>
              <a:rPr lang="cs-CZ" altLang="en-US" sz="1600">
                <a:solidFill>
                  <a:schemeClr val="tx1"/>
                </a:solidFill>
              </a:rPr>
              <a:t>(teflon, goretex)</a:t>
            </a:r>
            <a:endParaRPr lang="en-GB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B6B3FC2-9BEB-4A80-8BBD-7E5D99EE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757363"/>
            <a:ext cx="3832225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B4CD976B-78E7-4A07-A3D2-998941A8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757363"/>
            <a:ext cx="37607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průmysl,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</a:t>
            </a:r>
            <a:r>
              <a:rPr lang="cs-CZ" altLang="en-US" sz="1800" b="1">
                <a:solidFill>
                  <a:srgbClr val="FF0000"/>
                </a:solidFill>
              </a:rPr>
              <a:t>uvolňování přímo z materiálů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9B30864A-6C86-42E2-81E5-371B3004C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757363"/>
            <a:ext cx="3830637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284E9CEB-881B-433A-AFEB-1BDB2D9D7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751013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D962FD78-DB1E-45D8-9AC2-AC5A0F53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652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620ECDAC-F239-4769-904D-45F9DD43A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04933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A350A4B5-9EEE-4DFD-887E-6E6954AFC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04800"/>
            <a:ext cx="8124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Aditiva - chemické látky průmyslu gumy a plastů</a:t>
            </a:r>
            <a:endParaRPr lang="cs-CZ" altLang="en-US" sz="2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</p:txBody>
      </p:sp>
      <p:pic>
        <p:nvPicPr>
          <p:cNvPr id="69642" name="Picture 10" descr="1">
            <a:extLst>
              <a:ext uri="{FF2B5EF4-FFF2-40B4-BE49-F238E27FC236}">
                <a16:creationId xmlns:a16="http://schemas.microsoft.com/office/drawing/2014/main" id="{9A43BE59-17F7-45B6-9E70-6D199D5C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1905000" cy="1217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9643" name="Text Box 11">
            <a:extLst>
              <a:ext uri="{FF2B5EF4-FFF2-40B4-BE49-F238E27FC236}">
                <a16:creationId xmlns:a16="http://schemas.microsoft.com/office/drawing/2014/main" id="{DA06586B-A3B8-4789-B81D-4415F1E8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876925"/>
            <a:ext cx="213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Dibutylphthalate (DBP)</a:t>
            </a:r>
          </a:p>
        </p:txBody>
      </p:sp>
      <p:pic>
        <p:nvPicPr>
          <p:cNvPr id="69644" name="Picture 12" descr="1">
            <a:extLst>
              <a:ext uri="{FF2B5EF4-FFF2-40B4-BE49-F238E27FC236}">
                <a16:creationId xmlns:a16="http://schemas.microsoft.com/office/drawing/2014/main" id="{8AED56C5-38D6-455F-A882-6F521C7C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08500"/>
            <a:ext cx="29257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5" name="Text Box 13">
            <a:extLst>
              <a:ext uri="{FF2B5EF4-FFF2-40B4-BE49-F238E27FC236}">
                <a16:creationId xmlns:a16="http://schemas.microsoft.com/office/drawing/2014/main" id="{0EB68FF0-298D-48CE-B7BD-F5301FC7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972175"/>
            <a:ext cx="2779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Di-ethylhexylphthalate (DEHP)</a:t>
            </a:r>
          </a:p>
        </p:txBody>
      </p:sp>
      <p:pic>
        <p:nvPicPr>
          <p:cNvPr id="69646" name="Picture 14">
            <a:extLst>
              <a:ext uri="{FF2B5EF4-FFF2-40B4-BE49-F238E27FC236}">
                <a16:creationId xmlns:a16="http://schemas.microsoft.com/office/drawing/2014/main" id="{6199AF10-E66F-49C6-98DD-39ED68DC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94" y="4906962"/>
            <a:ext cx="1655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15">
            <a:extLst>
              <a:ext uri="{FF2B5EF4-FFF2-40B4-BE49-F238E27FC236}">
                <a16:creationId xmlns:a16="http://schemas.microsoft.com/office/drawing/2014/main" id="{9BF2F0AE-13FC-4F27-A0C3-A8F640D0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727700"/>
            <a:ext cx="16541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Text Box 13">
            <a:extLst>
              <a:ext uri="{FF2B5EF4-FFF2-40B4-BE49-F238E27FC236}">
                <a16:creationId xmlns:a16="http://schemas.microsoft.com/office/drawing/2014/main" id="{EB50DC21-D152-44F8-9AEF-CA5CE00E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419600"/>
            <a:ext cx="1593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PBDEs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(zhášeče hoření)</a:t>
            </a:r>
          </a:p>
        </p:txBody>
      </p:sp>
      <p:pic>
        <p:nvPicPr>
          <p:cNvPr id="69649" name="Picture 13" descr="http://arnika.org/media/k2/items/cache/81be011e45ccb5f5b0ae2dbd5ee5e6aa_XL.jpg">
            <a:extLst>
              <a:ext uri="{FF2B5EF4-FFF2-40B4-BE49-F238E27FC236}">
                <a16:creationId xmlns:a16="http://schemas.microsoft.com/office/drawing/2014/main" id="{49BAB9E8-9922-4344-8EAC-589BE441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441700"/>
            <a:ext cx="217963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0" name="Text Box 13">
            <a:extLst>
              <a:ext uri="{FF2B5EF4-FFF2-40B4-BE49-F238E27FC236}">
                <a16:creationId xmlns:a16="http://schemas.microsoft.com/office/drawing/2014/main" id="{3712C676-6F3E-4955-A1B9-FB7F70C7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421063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PFOA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02D0E3B-D517-4959-B5E2-2FFC11441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047750"/>
            <a:ext cx="480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</a:t>
            </a:r>
            <a:r>
              <a:rPr lang="cs-CZ" altLang="en-US" sz="1800">
                <a:solidFill>
                  <a:srgbClr val="FF3300"/>
                </a:solidFill>
              </a:rPr>
              <a:t>hormonální regulace, karcinogenita, ovlivnění procesů metabolizmu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polární narkoza, </a:t>
            </a:r>
            <a:r>
              <a:rPr lang="cs-CZ" altLang="en-US" sz="1800" i="1">
                <a:solidFill>
                  <a:srgbClr val="FF3300"/>
                </a:solidFill>
              </a:rPr>
              <a:t>detergenty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denaturace proteinů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nespecifické mechanismy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</a:t>
            </a:r>
            <a:r>
              <a:rPr lang="cs-CZ" altLang="en-US" sz="1800" b="1">
                <a:solidFill>
                  <a:srgbClr val="FF3300"/>
                </a:solidFill>
              </a:rPr>
              <a:t>akutní toxicita </a:t>
            </a:r>
            <a:r>
              <a:rPr lang="cs-CZ" altLang="en-US" sz="1800">
                <a:solidFill>
                  <a:schemeClr val="tx1"/>
                </a:solidFill>
              </a:rPr>
              <a:t>:  změny fotosyntézy, růst, letalita, možná 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ftaláty, PBDEs, PFOS – </a:t>
            </a:r>
            <a:r>
              <a:rPr lang="cs-CZ" altLang="en-US" sz="1800">
                <a:solidFill>
                  <a:schemeClr val="tx1"/>
                </a:solidFill>
              </a:rPr>
              <a:t>chronické účinky,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rgbClr val="FF3300"/>
                </a:solidFill>
              </a:rPr>
              <a:t>karcinogenita, endokriní disrupce</a:t>
            </a:r>
            <a:r>
              <a:rPr lang="cs-CZ" altLang="en-US" sz="1800">
                <a:solidFill>
                  <a:schemeClr val="tx1"/>
                </a:solidFill>
              </a:rPr>
              <a:t>, chronická orgánová toxicita (ledviny – PFOA)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aktivity, genotoxicita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7B227C7-6035-4662-95D9-011ACCEB6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35075"/>
            <a:ext cx="38862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71684" name="Text Box 5">
            <a:extLst>
              <a:ext uri="{FF2B5EF4-FFF2-40B4-BE49-F238E27FC236}">
                <a16:creationId xmlns:a16="http://schemas.microsoft.com/office/drawing/2014/main" id="{D17781FD-55EE-45AD-87E7-B454C96F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89588"/>
            <a:ext cx="8686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Ftaláty – vysoké koncentrace ve vzduchu</a:t>
            </a:r>
          </a:p>
        </p:txBody>
      </p:sp>
      <p:sp>
        <p:nvSpPr>
          <p:cNvPr id="71685" name="Rectangle 9">
            <a:extLst>
              <a:ext uri="{FF2B5EF4-FFF2-40B4-BE49-F238E27FC236}">
                <a16:creationId xmlns:a16="http://schemas.microsoft.com/office/drawing/2014/main" id="{E928159C-F01D-403C-90F7-59EB2221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04800"/>
            <a:ext cx="81248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Aditiva - chemické látky průmyslu gumy a plastů</a:t>
            </a:r>
            <a:endParaRPr lang="cs-CZ" altLang="en-US" sz="2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5BABBC9-C49C-46EC-ADC0-65DE0B6E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527175"/>
            <a:ext cx="3759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termoplasty</a:t>
            </a:r>
            <a:r>
              <a:rPr lang="cs-CZ" altLang="en-US" sz="1800">
                <a:solidFill>
                  <a:schemeClr val="tx1"/>
                </a:solidFill>
              </a:rPr>
              <a:t> :  </a:t>
            </a:r>
            <a:r>
              <a:rPr lang="cs-CZ" altLang="en-US" sz="1800" b="1">
                <a:solidFill>
                  <a:srgbClr val="FF0000"/>
                </a:solidFill>
              </a:rPr>
              <a:t>PE, PET </a:t>
            </a:r>
            <a:r>
              <a:rPr lang="cs-CZ" altLang="en-US" sz="1800">
                <a:solidFill>
                  <a:schemeClr val="tx1"/>
                </a:solidFill>
              </a:rPr>
              <a:t>(plastové lahve)</a:t>
            </a:r>
            <a:r>
              <a:rPr lang="cs-CZ" altLang="en-US" sz="1800" b="1">
                <a:solidFill>
                  <a:srgbClr val="FF0000"/>
                </a:solidFill>
              </a:rPr>
              <a:t>, PP, PVC, </a:t>
            </a:r>
            <a:r>
              <a:rPr lang="cs-CZ" altLang="en-US" sz="1800">
                <a:solidFill>
                  <a:schemeClr val="tx1"/>
                </a:solidFill>
              </a:rPr>
              <a:t>PVDC, PS, PA, PC, PTFE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termosety</a:t>
            </a:r>
            <a:r>
              <a:rPr lang="cs-CZ" altLang="en-US" sz="1800">
                <a:solidFill>
                  <a:schemeClr val="tx1"/>
                </a:solidFill>
              </a:rPr>
              <a:t> :  UPs, EPs, </a:t>
            </a:r>
            <a:r>
              <a:rPr lang="cs-CZ" altLang="en-US" sz="1800" b="1">
                <a:solidFill>
                  <a:srgbClr val="FF0000"/>
                </a:solidFill>
              </a:rPr>
              <a:t>PUR</a:t>
            </a:r>
            <a:r>
              <a:rPr lang="cs-CZ" altLang="en-US" sz="1800">
                <a:solidFill>
                  <a:schemeClr val="tx1"/>
                </a:solidFill>
              </a:rPr>
              <a:t>s, UF, UM, PF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Bisfenol-A </a:t>
            </a:r>
            <a:r>
              <a:rPr lang="cs-CZ" altLang="en-US" sz="1800">
                <a:solidFill>
                  <a:srgbClr val="FF0000"/>
                </a:solidFill>
              </a:rPr>
              <a:t>(BPA)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	</a:t>
            </a:r>
            <a:r>
              <a:rPr lang="cs-CZ" altLang="en-US" sz="1400">
                <a:solidFill>
                  <a:schemeClr val="tx1"/>
                </a:solidFill>
              </a:rPr>
              <a:t>polymer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základ termopapíru</a:t>
            </a:r>
            <a:r>
              <a:rPr lang="cs-CZ" altLang="en-US" sz="1100">
                <a:solidFill>
                  <a:schemeClr val="tx1"/>
                </a:solidFill>
              </a:rPr>
              <a:t> </a:t>
            </a:r>
            <a:r>
              <a:rPr lang="cs-CZ" altLang="en-US" sz="1400">
                <a:solidFill>
                  <a:schemeClr val="tx1"/>
                </a:solidFill>
              </a:rPr>
              <a:t>(pokladny)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49A2CAB-5FF2-42EE-A55B-93DF305E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527175"/>
            <a:ext cx="3832225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5C4F177B-2959-4EA8-A95D-BC7BC17D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52717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průmysl, skládky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nerozložitelné odpadky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F818E6F8-9183-43CF-8F9A-FF208D22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527175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77F5EFF4-A0B6-476A-B9DD-CE227A82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520825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C0F7E441-9A6B-45CA-A988-1A1DEB668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350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0A2A5F32-A5AA-470F-8A90-D0755A0A4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8191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73737" name="Rectangle 9">
            <a:extLst>
              <a:ext uri="{FF2B5EF4-FFF2-40B4-BE49-F238E27FC236}">
                <a16:creationId xmlns:a16="http://schemas.microsoft.com/office/drawing/2014/main" id="{5DA0ACA5-3085-4D79-B1BB-EC1284D34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3213"/>
            <a:ext cx="6019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Polymery, plasty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73738" name="Picture 10" descr="figure4">
            <a:extLst>
              <a:ext uri="{FF2B5EF4-FFF2-40B4-BE49-F238E27FC236}">
                <a16:creationId xmlns:a16="http://schemas.microsoft.com/office/drawing/2014/main" id="{627545E1-1299-4FA9-B6E1-E2B27CBB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7"/>
          <a:stretch>
            <a:fillRect/>
          </a:stretch>
        </p:blipFill>
        <p:spPr bwMode="auto">
          <a:xfrm>
            <a:off x="1049338" y="5483225"/>
            <a:ext cx="26638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6">
            <a:extLst>
              <a:ext uri="{FF2B5EF4-FFF2-40B4-BE49-F238E27FC236}">
                <a16:creationId xmlns:a16="http://schemas.microsoft.com/office/drawing/2014/main" id="{5A04B137-3EE8-4C20-AEC9-1FE90F09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11788"/>
            <a:ext cx="5003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TextovéPole 15">
            <a:extLst>
              <a:ext uri="{FF2B5EF4-FFF2-40B4-BE49-F238E27FC236}">
                <a16:creationId xmlns:a16="http://schemas.microsoft.com/office/drawing/2014/main" id="{C7D3A4EF-C32C-4FC7-9AE9-5B8C0AC6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5411788"/>
            <a:ext cx="1547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PET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pic>
        <p:nvPicPr>
          <p:cNvPr id="73741" name="Picture 17" descr="Polycarbonatsynthese.svg">
            <a:extLst>
              <a:ext uri="{FF2B5EF4-FFF2-40B4-BE49-F238E27FC236}">
                <a16:creationId xmlns:a16="http://schemas.microsoft.com/office/drawing/2014/main" id="{C7F37D6A-537A-4F7A-9A33-0F0120D1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456113"/>
            <a:ext cx="4762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2" name="TextovéPole 15">
            <a:extLst>
              <a:ext uri="{FF2B5EF4-FFF2-40B4-BE49-F238E27FC236}">
                <a16:creationId xmlns:a16="http://schemas.microsoft.com/office/drawing/2014/main" id="{7EAD9213-26D9-43AC-A99A-B2AE05CD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094163"/>
            <a:ext cx="3113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BPA a jeho polymerace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08AADF9-DB41-4AF8-B468-B5BDDE7A9E14}"/>
              </a:ext>
            </a:extLst>
          </p:cNvPr>
          <p:cNvSpPr/>
          <p:nvPr/>
        </p:nvSpPr>
        <p:spPr>
          <a:xfrm>
            <a:off x="1481138" y="4456113"/>
            <a:ext cx="2232025" cy="82073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3744" name="Picture 19" descr="https://upload.wikimedia.org/wikipedia/commons/thumb/d/d7/Polycarbonate_water_bottle.JPG/220px-Polycarbonate_water_bottle.JPG">
            <a:extLst>
              <a:ext uri="{FF2B5EF4-FFF2-40B4-BE49-F238E27FC236}">
                <a16:creationId xmlns:a16="http://schemas.microsoft.com/office/drawing/2014/main" id="{2D08E5CE-7BA7-4215-9EC9-07160D3A7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784600"/>
            <a:ext cx="10922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Obrázek 2">
            <a:extLst>
              <a:ext uri="{FF2B5EF4-FFF2-40B4-BE49-F238E27FC236}">
                <a16:creationId xmlns:a16="http://schemas.microsoft.com/office/drawing/2014/main" id="{5EC9E11C-7B03-4D87-B745-3D77E72ED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19413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>
            <a:extLst>
              <a:ext uri="{FF2B5EF4-FFF2-40B4-BE49-F238E27FC236}">
                <a16:creationId xmlns:a16="http://schemas.microsoft.com/office/drawing/2014/main" id="{36FAE621-DCB5-43B3-813E-5A34E1ECB087}"/>
              </a:ext>
            </a:extLst>
          </p:cNvPr>
          <p:cNvSpPr/>
          <p:nvPr/>
        </p:nvSpPr>
        <p:spPr>
          <a:xfrm>
            <a:off x="4284663" y="3762375"/>
            <a:ext cx="574675" cy="319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0E3A40A-CEE0-4FCE-B291-D9313F77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154113"/>
            <a:ext cx="44465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negenotox. karcinogenita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narkoza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</a:t>
            </a:r>
            <a:r>
              <a:rPr lang="cs-CZ" altLang="en-US" sz="1800" b="1" i="1">
                <a:solidFill>
                  <a:srgbClr val="FF3300"/>
                </a:solidFill>
              </a:rPr>
              <a:t>radikály </a:t>
            </a:r>
            <a:r>
              <a:rPr lang="en-US" altLang="en-US" sz="1800" b="1" i="1">
                <a:solidFill>
                  <a:srgbClr val="FF3300"/>
                </a:solidFill>
              </a:rPr>
              <a:t>p</a:t>
            </a:r>
            <a:r>
              <a:rPr lang="cs-CZ" altLang="en-US" sz="1800" b="1" i="1">
                <a:solidFill>
                  <a:srgbClr val="FF3300"/>
                </a:solidFill>
              </a:rPr>
              <a:t>řed polymerací </a:t>
            </a:r>
            <a:r>
              <a:rPr lang="cs-CZ" altLang="en-US" sz="1800" b="1" i="1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1" i="1">
                <a:solidFill>
                  <a:srgbClr val="FF3300"/>
                </a:solidFill>
              </a:rPr>
              <a:t> reaktivita a oxidativní stres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 i="1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BPA </a:t>
            </a:r>
            <a:r>
              <a:rPr lang="cs-CZ" altLang="en-US" sz="180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rgbClr val="FF3300"/>
                </a:solidFill>
                <a:sym typeface="Wingdings" panose="05000000000000000000" pitchFamily="2" charset="2"/>
              </a:rPr>
              <a:t>endokrinní disruptor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(zákaz používání v dětských lahvích)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nízká přímá 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rozklad : toxicita monomerů !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C171DD2E-7CB7-4DF3-B24C-3C0E3C6DF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27138"/>
            <a:ext cx="38862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75780" name="AutoShape 5">
            <a:extLst>
              <a:ext uri="{FF2B5EF4-FFF2-40B4-BE49-F238E27FC236}">
                <a16:creationId xmlns:a16="http://schemas.microsoft.com/office/drawing/2014/main" id="{D5891EBA-C5C5-49B9-8FB2-D2F3EA42909A}"/>
              </a:ext>
            </a:extLst>
          </p:cNvPr>
          <p:cNvSpPr>
            <a:spLocks/>
          </p:cNvSpPr>
          <p:nvPr/>
        </p:nvSpPr>
        <p:spPr bwMode="auto">
          <a:xfrm>
            <a:off x="3505200" y="3049588"/>
            <a:ext cx="762000" cy="2362200"/>
          </a:xfrm>
          <a:prstGeom prst="rightBrace">
            <a:avLst>
              <a:gd name="adj1" fmla="val 258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5781" name="Text Box 6">
            <a:extLst>
              <a:ext uri="{FF2B5EF4-FFF2-40B4-BE49-F238E27FC236}">
                <a16:creationId xmlns:a16="http://schemas.microsoft.com/office/drawing/2014/main" id="{25B877F5-272C-4664-921C-5C18AD34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589588"/>
            <a:ext cx="58070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velká stabilita pro biotransformaci, PVC: </a:t>
            </a:r>
            <a:r>
              <a:rPr lang="cs-CZ" altLang="en-US" sz="2000">
                <a:solidFill>
                  <a:srgbClr val="FF0000"/>
                </a:solidFill>
              </a:rPr>
              <a:t>spalování </a:t>
            </a:r>
            <a:r>
              <a:rPr lang="cs-CZ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cs-CZ" altLang="en-US" sz="2000">
                <a:solidFill>
                  <a:srgbClr val="FF0000"/>
                </a:solidFill>
              </a:rPr>
              <a:t>chlorova</a:t>
            </a:r>
            <a:r>
              <a:rPr lang="en-US" altLang="en-US" sz="2000">
                <a:solidFill>
                  <a:srgbClr val="FF0000"/>
                </a:solidFill>
              </a:rPr>
              <a:t>n</a:t>
            </a:r>
            <a:r>
              <a:rPr lang="cs-CZ" altLang="en-US" sz="2000">
                <a:solidFill>
                  <a:srgbClr val="FF0000"/>
                </a:solidFill>
              </a:rPr>
              <a:t>é POPs</a:t>
            </a:r>
          </a:p>
        </p:txBody>
      </p:sp>
      <p:sp>
        <p:nvSpPr>
          <p:cNvPr id="75782" name="Rectangle 9">
            <a:extLst>
              <a:ext uri="{FF2B5EF4-FFF2-40B4-BE49-F238E27FC236}">
                <a16:creationId xmlns:a16="http://schemas.microsoft.com/office/drawing/2014/main" id="{8C05BF78-3B35-49ED-B1E3-D26A45687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3213"/>
            <a:ext cx="6019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Polymery, plasty</a:t>
            </a:r>
            <a:endParaRPr lang="cs-CZ" altLang="en-US" sz="30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95A5A9-6614-4118-AF69-569CC778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244725"/>
            <a:ext cx="3759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PCBs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rgbClr val="FF0000"/>
                </a:solidFill>
              </a:rPr>
              <a:t>Průmyslový produkt - 209 strukturních kongenerů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zakázány v 70. letech, stále velký význam a koncentrace v prostředí!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PCDDs / Fs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rgbClr val="FF0000"/>
                </a:solidFill>
              </a:rPr>
              <a:t>Vedlejší produkty spalování </a:t>
            </a:r>
            <a:r>
              <a:rPr lang="cs-CZ" altLang="en-US" sz="1800" i="1">
                <a:solidFill>
                  <a:schemeClr val="tx1"/>
                </a:solidFill>
              </a:rPr>
              <a:t>a průmyslové výroby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15062B2-7DC5-466A-9122-A7F26B1BA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244725"/>
            <a:ext cx="3832225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D530AAFF-5310-4E0B-82A5-E54BE1338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24472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průmysl, spalovny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nátěry, transformátory, úniky z výrobků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029AB049-2463-4DEB-8848-E672C657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244725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E8426A81-294D-4912-8540-07628516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238375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139F7905-FBDA-46C2-BED3-750D78AF0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68475"/>
            <a:ext cx="177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 (1/2)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1E1FF4CA-AD59-41D0-B8D8-3A085F984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75260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6C91B85C-CE78-4FC4-98CC-7E25A9F9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Persistentní organické halogenované látky (POPs)</a:t>
            </a:r>
            <a:br>
              <a:rPr lang="cs-CZ" altLang="en-US" sz="2400" b="1">
                <a:solidFill>
                  <a:schemeClr val="tx1"/>
                </a:solidFill>
              </a:rPr>
            </a:br>
            <a:endParaRPr lang="cs-CZ" altLang="en-US" sz="2400" b="1">
              <a:solidFill>
                <a:schemeClr val="tx1"/>
              </a:solidFill>
            </a:endParaRPr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2D8174CD-4246-4E6A-9F41-E1418DAAD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71596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POPs: heterogenní skupina </a:t>
            </a:r>
            <a:r>
              <a:rPr lang="cs-CZ" altLang="en-US" sz="1600" i="1">
                <a:solidFill>
                  <a:schemeClr val="tx1"/>
                </a:solidFill>
              </a:rPr>
              <a:t>(PCBs, PCDDs</a:t>
            </a:r>
            <a:r>
              <a:rPr lang="en-US" altLang="en-US" sz="1600" i="1">
                <a:solidFill>
                  <a:schemeClr val="tx1"/>
                </a:solidFill>
              </a:rPr>
              <a:t> .+ vi</a:t>
            </a:r>
            <a:r>
              <a:rPr lang="cs-CZ" altLang="en-US" sz="1600" i="1">
                <a:solidFill>
                  <a:schemeClr val="tx1"/>
                </a:solidFill>
              </a:rPr>
              <a:t>z dále </a:t>
            </a:r>
            <a:r>
              <a:rPr lang="cs-CZ" altLang="en-US" sz="16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i="1">
                <a:solidFill>
                  <a:schemeClr val="tx1"/>
                </a:solidFill>
              </a:rPr>
              <a:t>chlorované pesticidy), </a:t>
            </a:r>
          </a:p>
        </p:txBody>
      </p:sp>
      <p:pic>
        <p:nvPicPr>
          <p:cNvPr id="77835" name="Picture 11" descr="1">
            <a:extLst>
              <a:ext uri="{FF2B5EF4-FFF2-40B4-BE49-F238E27FC236}">
                <a16:creationId xmlns:a16="http://schemas.microsoft.com/office/drawing/2014/main" id="{E50FE087-E834-4BC7-B280-32D9ABAF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4196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6" name="Rectangle 12">
            <a:extLst>
              <a:ext uri="{FF2B5EF4-FFF2-40B4-BE49-F238E27FC236}">
                <a16:creationId xmlns:a16="http://schemas.microsoft.com/office/drawing/2014/main" id="{6339B87E-EC5B-4839-9375-3100F950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191000"/>
            <a:ext cx="990600" cy="22098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7" name="Rectangle 13">
            <a:extLst>
              <a:ext uri="{FF2B5EF4-FFF2-40B4-BE49-F238E27FC236}">
                <a16:creationId xmlns:a16="http://schemas.microsoft.com/office/drawing/2014/main" id="{6B6CB352-93B5-46BD-8693-5F19A92E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91000"/>
            <a:ext cx="990600" cy="22860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7838" name="Picture 14" descr="1">
            <a:extLst>
              <a:ext uri="{FF2B5EF4-FFF2-40B4-BE49-F238E27FC236}">
                <a16:creationId xmlns:a16="http://schemas.microsoft.com/office/drawing/2014/main" id="{D3B149A2-5968-4BF3-845B-CD59B643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48225"/>
            <a:ext cx="20018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9" name="Rectangle 15">
            <a:extLst>
              <a:ext uri="{FF2B5EF4-FFF2-40B4-BE49-F238E27FC236}">
                <a16:creationId xmlns:a16="http://schemas.microsoft.com/office/drawing/2014/main" id="{19B9FC43-2DD0-4951-B666-B8686252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5595938"/>
            <a:ext cx="2325687" cy="271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Polychlorodibenzo</a:t>
            </a: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[p]dioxin</a:t>
            </a:r>
            <a:r>
              <a:rPr lang="cs-CZ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77840" name="Rectangle 16">
            <a:extLst>
              <a:ext uri="{FF2B5EF4-FFF2-40B4-BE49-F238E27FC236}">
                <a16:creationId xmlns:a16="http://schemas.microsoft.com/office/drawing/2014/main" id="{DD71AB17-9882-462B-A48F-E3463605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6510338"/>
            <a:ext cx="2325687" cy="271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Polychlorodibenzo</a:t>
            </a:r>
            <a:r>
              <a:rPr lang="en-US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[p]</a:t>
            </a:r>
            <a:r>
              <a:rPr lang="cs-CZ" altLang="en-US" sz="1600">
                <a:solidFill>
                  <a:srgbClr val="FF3300"/>
                </a:solidFill>
                <a:latin typeface="Times New Roman" panose="02020603050405020304" pitchFamily="18" charset="0"/>
              </a:rPr>
              <a:t>furany</a:t>
            </a:r>
          </a:p>
        </p:txBody>
      </p:sp>
      <p:sp>
        <p:nvSpPr>
          <p:cNvPr id="77841" name="Rectangle 10">
            <a:extLst>
              <a:ext uri="{FF2B5EF4-FFF2-40B4-BE49-F238E27FC236}">
                <a16:creationId xmlns:a16="http://schemas.microsoft.com/office/drawing/2014/main" id="{B4947952-3D56-4E35-8A7A-1FE54D68D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125538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„POPs“ –globálně regulované látky (UN Stockholm Convention, </a:t>
            </a:r>
            <a:r>
              <a:rPr lang="cs-CZ" altLang="en-US" sz="1600" u="sng">
                <a:solidFill>
                  <a:schemeClr val="tx2"/>
                </a:solidFill>
              </a:rPr>
              <a:t>www.pops.int</a:t>
            </a:r>
            <a:r>
              <a:rPr lang="cs-CZ" altLang="en-US" sz="1600">
                <a:solidFill>
                  <a:srgbClr val="FF0000"/>
                </a:solidFill>
              </a:rPr>
              <a:t> 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 celosv</a:t>
            </a:r>
            <a:r>
              <a:rPr lang="cs-CZ" altLang="en-US" sz="1600">
                <a:solidFill>
                  <a:srgbClr val="FF0000"/>
                </a:solidFill>
                <a:sym typeface="Wingdings" panose="05000000000000000000" pitchFamily="2" charset="2"/>
              </a:rPr>
              <a:t>ětové omezení a/nebo zákaz</a:t>
            </a:r>
            <a:endParaRPr lang="cs-CZ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8AD9730-FC0A-4D49-B54F-590B1801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76400"/>
            <a:ext cx="4800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1"/>
                </a:solidFill>
              </a:rPr>
              <a:t>:  </a:t>
            </a:r>
            <a:r>
              <a:rPr lang="cs-CZ" altLang="en-US" sz="1400" b="1">
                <a:solidFill>
                  <a:srgbClr val="FF0000"/>
                </a:solidFill>
              </a:rPr>
              <a:t>společný </a:t>
            </a:r>
            <a:r>
              <a:rPr lang="cs-CZ" altLang="en-US" sz="1400" b="1">
                <a:solidFill>
                  <a:srgbClr val="FF3300"/>
                </a:solidFill>
              </a:rPr>
              <a:t>specifický mechanismus toxicity (aktivace AhR) </a:t>
            </a:r>
            <a:endParaRPr lang="cs-CZ" altLang="en-US" sz="1400" b="1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rgbClr val="FF3300"/>
                </a:solidFill>
                <a:sym typeface="Wingdings" panose="05000000000000000000" pitchFamily="2" charset="2"/>
              </a:rPr>
              <a:t>: </a:t>
            </a:r>
            <a:r>
              <a:rPr lang="cs-CZ" altLang="en-US" sz="1400" b="1">
                <a:solidFill>
                  <a:srgbClr val="FF3300"/>
                </a:solidFill>
              </a:rPr>
              <a:t>endokrinní disrupce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>
                <a:solidFill>
                  <a:schemeClr val="tx1"/>
                </a:solidFill>
              </a:rPr>
              <a:t>:  narkotická </a:t>
            </a:r>
            <a:r>
              <a:rPr lang="cs-CZ" altLang="en-US" sz="1400" b="1" i="1">
                <a:solidFill>
                  <a:schemeClr val="tx2"/>
                </a:solidFill>
              </a:rPr>
              <a:t>akutní toxicita při vysokých koncentracích 	</a:t>
            </a:r>
            <a:r>
              <a:rPr lang="cs-CZ" altLang="en-US" sz="14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400" i="1">
                <a:solidFill>
                  <a:schemeClr val="tx1"/>
                </a:solidFill>
              </a:rPr>
              <a:t> chlorakné</a:t>
            </a:r>
            <a:r>
              <a:rPr lang="en-US" altLang="en-US" sz="1400" i="1">
                <a:solidFill>
                  <a:schemeClr val="tx1"/>
                </a:solidFill>
              </a:rPr>
              <a:t>: viz obr</a:t>
            </a:r>
            <a:r>
              <a:rPr lang="cs-CZ" altLang="en-US" sz="1400" i="1">
                <a:solidFill>
                  <a:schemeClr val="tx1"/>
                </a:solidFill>
              </a:rPr>
              <a:t>ázek</a:t>
            </a:r>
            <a:endParaRPr lang="cs-CZ" altLang="en-US" sz="1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: změny fotosyntézy, růst, letalita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rgbClr val="FF3300"/>
                </a:solidFill>
              </a:rPr>
              <a:t>: karcinogenita, chronické efekty spojené s aktivací AhR  a dalšími </a:t>
            </a:r>
            <a:r>
              <a:rPr lang="cs-CZ" altLang="en-US" sz="1400" b="1">
                <a:solidFill>
                  <a:srgbClr val="FF3300"/>
                </a:solidFill>
              </a:rPr>
              <a:t>specif. mechanismy </a:t>
            </a:r>
            <a:r>
              <a:rPr lang="cs-CZ" altLang="en-US" sz="1400">
                <a:solidFill>
                  <a:srgbClr val="FF3300"/>
                </a:solidFill>
              </a:rPr>
              <a:t>(imunotoxicita, neurotoxicita ...), chlorakné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:  akutní toxicita :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růst, letalita,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změny metabolické aktivity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AC45A5B-969E-4265-AC0E-7DE27C847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49425"/>
            <a:ext cx="3886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–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4CC13B70-0332-4960-90EC-3925C6546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Persistentní organické halogenované látky  (PCBs, PCDD</a:t>
            </a:r>
            <a:r>
              <a:rPr lang="en-US" altLang="en-US" sz="3000" b="1">
                <a:solidFill>
                  <a:schemeClr val="tx1"/>
                </a:solidFill>
              </a:rPr>
              <a:t>/Fs</a:t>
            </a:r>
            <a:r>
              <a:rPr lang="cs-CZ" altLang="en-US" sz="3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9877" name="Text Box 7">
            <a:extLst>
              <a:ext uri="{FF2B5EF4-FFF2-40B4-BE49-F238E27FC236}">
                <a16:creationId xmlns:a16="http://schemas.microsoft.com/office/drawing/2014/main" id="{E286A108-1EFB-4651-BAD0-4A4D36C5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726113"/>
            <a:ext cx="5976937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vysoká persistence a bioakumulace, dálkový transport atmosférou, globální problém (UN POPs)</a:t>
            </a:r>
          </a:p>
        </p:txBody>
      </p:sp>
      <p:pic>
        <p:nvPicPr>
          <p:cNvPr id="79878" name="Obrázek 2">
            <a:extLst>
              <a:ext uri="{FF2B5EF4-FFF2-40B4-BE49-F238E27FC236}">
                <a16:creationId xmlns:a16="http://schemas.microsoft.com/office/drawing/2014/main" id="{612CC343-73EB-4F5B-8ACD-5B4857ACC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173538"/>
            <a:ext cx="2178972" cy="16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3599518-C628-4DE0-952F-F76888A9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212975"/>
            <a:ext cx="37592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rgbClr val="FF0000"/>
                </a:solidFill>
              </a:rPr>
              <a:t>DDT, </a:t>
            </a:r>
            <a:r>
              <a:rPr lang="cs-CZ" altLang="en-US" sz="1800" b="1" dirty="0" err="1">
                <a:solidFill>
                  <a:srgbClr val="FF0000"/>
                </a:solidFill>
              </a:rPr>
              <a:t>driny</a:t>
            </a:r>
            <a:r>
              <a:rPr lang="cs-CZ" altLang="en-US" sz="1800" b="1" dirty="0">
                <a:solidFill>
                  <a:srgbClr val="FF0000"/>
                </a:solidFill>
              </a:rPr>
              <a:t> </a:t>
            </a:r>
            <a:r>
              <a:rPr lang="cs-CZ" altLang="en-US" sz="1800" dirty="0">
                <a:solidFill>
                  <a:srgbClr val="FF0000"/>
                </a:solidFill>
              </a:rPr>
              <a:t>(</a:t>
            </a:r>
            <a:r>
              <a:rPr lang="cs-CZ" altLang="en-US" sz="1800" dirty="0">
                <a:solidFill>
                  <a:schemeClr val="tx1"/>
                </a:solidFill>
              </a:rPr>
              <a:t>endrin, aldrin, dieldrin) </a:t>
            </a:r>
            <a:r>
              <a:rPr lang="cs-CZ" altLang="en-US" sz="1800" dirty="0" err="1">
                <a:solidFill>
                  <a:schemeClr val="tx1"/>
                </a:solidFill>
              </a:rPr>
              <a:t>endosulfan</a:t>
            </a:r>
            <a:r>
              <a:rPr lang="cs-CZ" altLang="en-US" sz="1800" dirty="0">
                <a:solidFill>
                  <a:schemeClr val="tx1"/>
                </a:solidFill>
              </a:rPr>
              <a:t>, </a:t>
            </a:r>
            <a:r>
              <a:rPr lang="cs-CZ" altLang="en-US" sz="1800" b="1" dirty="0">
                <a:solidFill>
                  <a:srgbClr val="FF0000"/>
                </a:solidFill>
              </a:rPr>
              <a:t>HCH (</a:t>
            </a:r>
            <a:r>
              <a:rPr lang="cs-CZ" altLang="en-US" sz="1800" b="1" dirty="0" err="1">
                <a:solidFill>
                  <a:srgbClr val="FF0000"/>
                </a:solidFill>
              </a:rPr>
              <a:t>lindan</a:t>
            </a:r>
            <a:r>
              <a:rPr lang="cs-CZ" altLang="en-US" sz="1800" b="1" dirty="0">
                <a:solidFill>
                  <a:srgbClr val="FF0000"/>
                </a:solidFill>
              </a:rPr>
              <a:t>), </a:t>
            </a:r>
            <a:r>
              <a:rPr lang="cs-CZ" altLang="en-US" sz="1800" dirty="0">
                <a:solidFill>
                  <a:schemeClr val="tx1"/>
                </a:solidFill>
              </a:rPr>
              <a:t>toxafen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- řada zakázána, </a:t>
            </a:r>
            <a:r>
              <a:rPr lang="cs-CZ" altLang="en-US" sz="1600" i="1" dirty="0">
                <a:solidFill>
                  <a:srgbClr val="FF0000"/>
                </a:solidFill>
              </a:rPr>
              <a:t>rozvojové země – stále se užívají</a:t>
            </a:r>
            <a:r>
              <a:rPr lang="cs-CZ" altLang="en-US" sz="1600" i="1" dirty="0">
                <a:solidFill>
                  <a:schemeClr val="tx1"/>
                </a:solidFill>
              </a:rPr>
              <a:t>, persistence !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953D312-DEEF-4F02-B77D-205B5A8F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2212975"/>
            <a:ext cx="3832225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BBA13ED5-5DF1-47AB-B1D2-519B0AD0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21297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zemědělství, </a:t>
            </a:r>
            <a:r>
              <a:rPr lang="cs-CZ" altLang="en-US" sz="1800">
                <a:solidFill>
                  <a:srgbClr val="FF0000"/>
                </a:solidFill>
              </a:rPr>
              <a:t>dálkový transport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uchování a skládky odpadů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3AF33C4-6E75-4B6D-A04A-6A1DBEE5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212975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70DDEE-72F2-4F71-9499-19C5142E5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2206625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DECAD741-472B-4965-8A7E-EDF13C510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0825"/>
            <a:ext cx="177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 (2/2)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42940F0A-32E0-40A9-A17B-04778ACE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5049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81929" name="Rectangle 9">
            <a:extLst>
              <a:ext uri="{FF2B5EF4-FFF2-40B4-BE49-F238E27FC236}">
                <a16:creationId xmlns:a16="http://schemas.microsoft.com/office/drawing/2014/main" id="{ACC040BD-49DC-4509-A62F-B19D0352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45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insekticidy (halogenované)</a:t>
            </a:r>
            <a:r>
              <a:rPr lang="cs-CZ" altLang="en-US" sz="3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30" name="Rectangle 10">
            <a:extLst>
              <a:ext uri="{FF2B5EF4-FFF2-40B4-BE49-F238E27FC236}">
                <a16:creationId xmlns:a16="http://schemas.microsoft.com/office/drawing/2014/main" id="{AD528E48-5981-4CE3-A9E5-E917B855B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07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 i="1">
                <a:solidFill>
                  <a:srgbClr val="FF0000"/>
                </a:solidFill>
              </a:rPr>
              <a:t>Pesticidy zařazované do skupiny POPs</a:t>
            </a:r>
          </a:p>
        </p:txBody>
      </p:sp>
      <p:pic>
        <p:nvPicPr>
          <p:cNvPr id="81931" name="Picture 11" descr="1">
            <a:extLst>
              <a:ext uri="{FF2B5EF4-FFF2-40B4-BE49-F238E27FC236}">
                <a16:creationId xmlns:a16="http://schemas.microsoft.com/office/drawing/2014/main" id="{AC05D276-9FDA-41CE-AD0D-B316CFDD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6463"/>
            <a:ext cx="12906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1b">
            <a:extLst>
              <a:ext uri="{FF2B5EF4-FFF2-40B4-BE49-F238E27FC236}">
                <a16:creationId xmlns:a16="http://schemas.microsoft.com/office/drawing/2014/main" id="{B05F3AD5-B93A-4A4F-B4FF-011C39CF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6463"/>
            <a:ext cx="1524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Text Box 13">
            <a:extLst>
              <a:ext uri="{FF2B5EF4-FFF2-40B4-BE49-F238E27FC236}">
                <a16:creationId xmlns:a16="http://schemas.microsoft.com/office/drawing/2014/main" id="{E4F8D182-47AE-4353-9A61-539B28342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89463"/>
            <a:ext cx="1616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b="1" dirty="0">
                <a:solidFill>
                  <a:schemeClr val="tx2"/>
                </a:solidFill>
                <a:latin typeface="+mj-lt"/>
              </a:rPr>
              <a:t>DDT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dirty="0">
                <a:solidFill>
                  <a:schemeClr val="tx1"/>
                </a:solidFill>
                <a:latin typeface="+mj-lt"/>
              </a:rPr>
              <a:t> (</a:t>
            </a:r>
            <a:r>
              <a:rPr lang="cs-CZ" altLang="en-US" sz="1400" i="1" dirty="0">
                <a:solidFill>
                  <a:schemeClr val="tx1"/>
                </a:solidFill>
                <a:latin typeface="+mj-lt"/>
              </a:rPr>
              <a:t>v přírodě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 dirty="0">
                <a:solidFill>
                  <a:schemeClr val="tx1"/>
                </a:solidFill>
                <a:latin typeface="+mj-lt"/>
              </a:rPr>
              <a:t>také řada derivátů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 dirty="0">
                <a:solidFill>
                  <a:schemeClr val="tx1"/>
                </a:solidFill>
                <a:latin typeface="+mj-lt"/>
              </a:rPr>
              <a:t>- DDE, DDD ...)</a:t>
            </a:r>
            <a:endParaRPr lang="cs-CZ" alt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BB18F82F-2E07-4710-9A20-87B886D8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37100"/>
            <a:ext cx="27655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1"/>
                </a:solidFill>
                <a:latin typeface="+mj-lt"/>
              </a:rPr>
              <a:t>Lindan</a:t>
            </a:r>
            <a:r>
              <a:rPr lang="cs-CZ" altLang="en-US" sz="140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  <a:latin typeface="+mj-lt"/>
              </a:rPr>
              <a:t>= gamma-hexachlorocyklohexan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  <a:latin typeface="+mj-lt"/>
              </a:rPr>
              <a:t>(</a:t>
            </a:r>
            <a:r>
              <a:rPr lang="cs-CZ" altLang="en-US" sz="1400" i="1">
                <a:solidFill>
                  <a:schemeClr val="tx1"/>
                </a:solidFill>
                <a:latin typeface="+mj-lt"/>
              </a:rPr>
              <a:t>konformační izomery !)</a:t>
            </a:r>
            <a:endParaRPr lang="cs-CZ" altLang="en-US" sz="1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935" name="Picture 15" descr="1">
            <a:extLst>
              <a:ext uri="{FF2B5EF4-FFF2-40B4-BE49-F238E27FC236}">
                <a16:creationId xmlns:a16="http://schemas.microsoft.com/office/drawing/2014/main" id="{BDE40A6B-53FA-4C07-8737-F1E357E8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848100"/>
            <a:ext cx="1908175" cy="125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 descr="1">
            <a:extLst>
              <a:ext uri="{FF2B5EF4-FFF2-40B4-BE49-F238E27FC236}">
                <a16:creationId xmlns:a16="http://schemas.microsoft.com/office/drawing/2014/main" id="{863EB1B6-E5D7-4645-AE86-7CEC32841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52600" cy="1363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7" name="Text Box 17">
            <a:extLst>
              <a:ext uri="{FF2B5EF4-FFF2-40B4-BE49-F238E27FC236}">
                <a16:creationId xmlns:a16="http://schemas.microsoft.com/office/drawing/2014/main" id="{4D050DFF-D530-4C4D-A987-C84878FD5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505200"/>
            <a:ext cx="833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Endrin</a:t>
            </a:r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FB9B7A03-2BDC-46FD-8137-90C64BA3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505200"/>
            <a:ext cx="777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Aldrin</a:t>
            </a:r>
          </a:p>
        </p:txBody>
      </p:sp>
      <p:pic>
        <p:nvPicPr>
          <p:cNvPr id="81939" name="Picture 19" descr="1">
            <a:extLst>
              <a:ext uri="{FF2B5EF4-FFF2-40B4-BE49-F238E27FC236}">
                <a16:creationId xmlns:a16="http://schemas.microsoft.com/office/drawing/2014/main" id="{E261C52C-452C-499E-9BE3-A5A9BF2B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5654675"/>
            <a:ext cx="18557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Text Box 20">
            <a:extLst>
              <a:ext uri="{FF2B5EF4-FFF2-40B4-BE49-F238E27FC236}">
                <a16:creationId xmlns:a16="http://schemas.microsoft.com/office/drawing/2014/main" id="{18F4ADE1-A66E-4ACA-AAC3-ACC76E38C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81600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Dieldrin</a:t>
            </a:r>
          </a:p>
        </p:txBody>
      </p:sp>
      <p:sp>
        <p:nvSpPr>
          <p:cNvPr id="81941" name="Text Box 21">
            <a:extLst>
              <a:ext uri="{FF2B5EF4-FFF2-40B4-BE49-F238E27FC236}">
                <a16:creationId xmlns:a16="http://schemas.microsoft.com/office/drawing/2014/main" id="{D8FE0492-42FD-45D8-BACD-307EB05B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81600"/>
            <a:ext cx="1300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Endosulfan</a:t>
            </a:r>
          </a:p>
        </p:txBody>
      </p:sp>
      <p:pic>
        <p:nvPicPr>
          <p:cNvPr id="81942" name="Picture 22" descr="1">
            <a:extLst>
              <a:ext uri="{FF2B5EF4-FFF2-40B4-BE49-F238E27FC236}">
                <a16:creationId xmlns:a16="http://schemas.microsoft.com/office/drawing/2014/main" id="{6E82FDF3-5139-4B68-814F-417CC94FD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4513"/>
            <a:ext cx="152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3" name="Picture 23" descr="1">
            <a:extLst>
              <a:ext uri="{FF2B5EF4-FFF2-40B4-BE49-F238E27FC236}">
                <a16:creationId xmlns:a16="http://schemas.microsoft.com/office/drawing/2014/main" id="{25404E96-6CD8-4E66-8469-9D224450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03863"/>
            <a:ext cx="15335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D3EB88D-FFCA-4DC8-9E8B-13180659B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066800"/>
            <a:ext cx="4800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neurotoxicita – </a:t>
            </a:r>
            <a:r>
              <a:rPr lang="en-US" altLang="en-US" sz="1800">
                <a:solidFill>
                  <a:srgbClr val="FF3300"/>
                </a:solidFill>
              </a:rPr>
              <a:t>c</a:t>
            </a:r>
            <a:r>
              <a:rPr lang="cs-CZ" altLang="en-US" sz="1800">
                <a:solidFill>
                  <a:srgbClr val="FF3300"/>
                </a:solidFill>
              </a:rPr>
              <a:t>ílové organismy</a:t>
            </a:r>
            <a:br>
              <a:rPr lang="cs-CZ" altLang="en-US" sz="1800">
                <a:solidFill>
                  <a:srgbClr val="FF3300"/>
                </a:solidFill>
              </a:rPr>
            </a:br>
            <a:r>
              <a:rPr lang="cs-CZ" altLang="en-US" sz="1800">
                <a:solidFill>
                  <a:srgbClr val="FF3300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cs-CZ" altLang="en-US" sz="1800" i="1">
                <a:solidFill>
                  <a:schemeClr val="tx1"/>
                </a:solidFill>
              </a:rPr>
              <a:t>řada mechanismů nevyjasněných 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endokrinní disrupce (necílová toxicita)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:  narkotická toxicita při vyšších dávkách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akutní toxicita narkotická, možné účinky na fotosyntézu, rozmnožování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(</a:t>
            </a:r>
            <a:r>
              <a:rPr lang="cs-CZ" altLang="en-US" sz="1800" i="1">
                <a:solidFill>
                  <a:schemeClr val="tx1"/>
                </a:solidFill>
              </a:rPr>
              <a:t>řada efektů nejasných)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- chronická toxicita :   neurotoxicita, </a:t>
            </a:r>
            <a:br>
              <a:rPr lang="cs-CZ" altLang="en-US" sz="1800" b="1">
                <a:solidFill>
                  <a:srgbClr val="FF3300"/>
                </a:solidFill>
              </a:rPr>
            </a:br>
            <a:r>
              <a:rPr lang="cs-CZ" altLang="en-US" sz="1800" b="1">
                <a:solidFill>
                  <a:srgbClr val="FF3300"/>
                </a:solidFill>
              </a:rPr>
              <a:t>- reprodukční poruchy – </a:t>
            </a:r>
            <a:r>
              <a:rPr lang="cs-CZ" altLang="en-US" sz="1800" b="1" i="1">
                <a:solidFill>
                  <a:srgbClr val="FF3300"/>
                </a:solidFill>
              </a:rPr>
              <a:t>dravci, ryby</a:t>
            </a:r>
            <a:endParaRPr lang="cs-CZ" altLang="en-US" sz="1800" b="1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akutní toxicita :  narkoza,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A4D6B1C-36E0-4976-B5D1-45DC9C868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23950"/>
            <a:ext cx="38862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30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AFAB4B0E-770F-4137-923D-EFE7F1C5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5888"/>
            <a:ext cx="82296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insekticidy (halogenované)</a:t>
            </a:r>
            <a:r>
              <a:rPr lang="cs-CZ" altLang="en-US" sz="3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3973" name="Rectangle 10">
            <a:extLst>
              <a:ext uri="{FF2B5EF4-FFF2-40B4-BE49-F238E27FC236}">
                <a16:creationId xmlns:a16="http://schemas.microsoft.com/office/drawing/2014/main" id="{7706DEDA-DC7A-400C-8E5B-FAEED5403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58813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 i="1">
                <a:solidFill>
                  <a:srgbClr val="FF0000"/>
                </a:solidFill>
              </a:rPr>
              <a:t>Pesticidy zařazované do skupiny POPs</a:t>
            </a:r>
          </a:p>
        </p:txBody>
      </p:sp>
      <p:sp>
        <p:nvSpPr>
          <p:cNvPr id="83974" name="Text Box 7">
            <a:extLst>
              <a:ext uri="{FF2B5EF4-FFF2-40B4-BE49-F238E27FC236}">
                <a16:creationId xmlns:a16="http://schemas.microsoft.com/office/drawing/2014/main" id="{1AC84E9E-D78A-4D60-AD0F-B5DC6564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726113"/>
            <a:ext cx="5976937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0000"/>
                </a:solidFill>
              </a:rPr>
              <a:t>vysoká persistence a bioakumulace, dálkový transport atmosférou, globální problém (UN POPs)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690FDEC-1512-42F0-B302-031CC4851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500" b="1"/>
              <a:t>Člověk uvolňuje látky do prostředí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2590D63-70F9-426B-A589-E20EC72B8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981075"/>
            <a:ext cx="8915400" cy="5562600"/>
          </a:xfrm>
        </p:spPr>
        <p:txBody>
          <a:bodyPr/>
          <a:lstStyle/>
          <a:p>
            <a:pPr eaLnBrk="1" hangingPunct="1"/>
            <a:r>
              <a:rPr lang="cs-CZ" altLang="en-US" sz="2400" b="1" u="sng">
                <a:solidFill>
                  <a:schemeClr val="tx2"/>
                </a:solidFill>
              </a:rPr>
              <a:t>JAK</a:t>
            </a:r>
            <a:r>
              <a:rPr lang="cs-CZ" altLang="en-US" sz="2400">
                <a:solidFill>
                  <a:schemeClr val="tx2"/>
                </a:solidFill>
              </a:rPr>
              <a:t> člověk uvolňuje látky do prostředí ?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 b="1">
                <a:solidFill>
                  <a:srgbClr val="FF0000"/>
                </a:solidFill>
              </a:rPr>
              <a:t>záměrné vnášení </a:t>
            </a:r>
            <a:r>
              <a:rPr lang="en-US" altLang="en-US" sz="2000" b="1">
                <a:solidFill>
                  <a:srgbClr val="FF0000"/>
                </a:solidFill>
              </a:rPr>
              <a:t>toxick</a:t>
            </a:r>
            <a:r>
              <a:rPr lang="cs-CZ" altLang="en-US" sz="2000" b="1">
                <a:solidFill>
                  <a:srgbClr val="FF0000"/>
                </a:solidFill>
              </a:rPr>
              <a:t>ých </a:t>
            </a:r>
            <a:r>
              <a:rPr lang="cs-CZ" altLang="en-US" sz="2000"/>
              <a:t>látek přímo do prostředí</a:t>
            </a:r>
          </a:p>
          <a:p>
            <a:pPr lvl="2" eaLnBrk="1" hangingPunct="1"/>
            <a:r>
              <a:rPr lang="cs-CZ" altLang="en-US" sz="1600"/>
              <a:t>pesticidy (</a:t>
            </a:r>
            <a:r>
              <a:rPr lang="cs-CZ" altLang="en-US" sz="1600" i="1"/>
              <a:t>insekticidy, herbicidy, fungicidy, rodenticidy ...</a:t>
            </a:r>
            <a:r>
              <a:rPr lang="cs-CZ" altLang="en-US" sz="1600"/>
              <a:t>)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/>
              <a:t>jiné </a:t>
            </a:r>
            <a:r>
              <a:rPr lang="cs-CZ" altLang="en-US" sz="2000" b="1">
                <a:solidFill>
                  <a:srgbClr val="FF0000"/>
                </a:solidFill>
              </a:rPr>
              <a:t>vstupy čistých látek </a:t>
            </a:r>
            <a:r>
              <a:rPr lang="cs-CZ" altLang="en-US" sz="2000"/>
              <a:t>do prostředí </a:t>
            </a:r>
          </a:p>
          <a:p>
            <a:pPr lvl="2" eaLnBrk="1" hangingPunct="1"/>
            <a:r>
              <a:rPr lang="cs-CZ" altLang="en-US" sz="1600"/>
              <a:t>léčiva humánní a veterinární (</a:t>
            </a:r>
            <a:r>
              <a:rPr lang="cs-CZ" altLang="en-US" sz="1600" i="1"/>
              <a:t>antibiotika – přímá toxicita pro mikroorganismy, další látky – toxické efekty podle typu účinku</a:t>
            </a:r>
            <a:r>
              <a:rPr lang="cs-CZ" altLang="en-US" sz="1600"/>
              <a:t>)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/>
              <a:t>průmyslové </a:t>
            </a:r>
            <a:r>
              <a:rPr lang="cs-CZ" altLang="en-US" sz="2000" b="1">
                <a:solidFill>
                  <a:srgbClr val="FF0000"/>
                </a:solidFill>
              </a:rPr>
              <a:t>výrobky</a:t>
            </a:r>
            <a:r>
              <a:rPr lang="cs-CZ" altLang="en-US" sz="2000"/>
              <a:t>, jejich součásti, vedlejší produkty výroby</a:t>
            </a:r>
          </a:p>
          <a:p>
            <a:pPr lvl="2" eaLnBrk="1" hangingPunct="1"/>
            <a:r>
              <a:rPr lang="cs-CZ" altLang="en-US" sz="1600"/>
              <a:t>kovy, plasty, ropa, stavby, elektronika, barvení, bělení, průmyslové plyny ....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 b="1">
                <a:solidFill>
                  <a:srgbClr val="FF0000"/>
                </a:solidFill>
              </a:rPr>
              <a:t>odpady </a:t>
            </a:r>
          </a:p>
          <a:p>
            <a:pPr lvl="2" eaLnBrk="1" hangingPunct="1"/>
            <a:r>
              <a:rPr lang="cs-CZ" altLang="en-US" sz="1600"/>
              <a:t>průmyslové, komunální, speciální (</a:t>
            </a:r>
            <a:r>
              <a:rPr lang="cs-CZ" altLang="en-US" sz="1600" i="1"/>
              <a:t>nemocnice</a:t>
            </a:r>
            <a:r>
              <a:rPr lang="cs-CZ" altLang="en-US" sz="1600"/>
              <a:t>) odpadní vody, pevný odpad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/>
              <a:t>produkty </a:t>
            </a:r>
            <a:r>
              <a:rPr lang="cs-CZ" altLang="en-US" sz="2000" b="1">
                <a:solidFill>
                  <a:srgbClr val="FF0000"/>
                </a:solidFill>
              </a:rPr>
              <a:t>spalování</a:t>
            </a:r>
          </a:p>
          <a:p>
            <a:pPr lvl="2" eaLnBrk="1" hangingPunct="1"/>
            <a:r>
              <a:rPr lang="cs-CZ" altLang="en-US" sz="1600"/>
              <a:t>spalování odpadů, doprava, výroba energie a tepla</a:t>
            </a:r>
          </a:p>
          <a:p>
            <a:pPr lvl="1" eaLnBrk="1" hangingPunct="1"/>
            <a:endParaRPr lang="cs-CZ" altLang="en-US" sz="600"/>
          </a:p>
          <a:p>
            <a:pPr lvl="1" eaLnBrk="1" hangingPunct="1"/>
            <a:r>
              <a:rPr lang="cs-CZ" altLang="en-US" sz="2000"/>
              <a:t>zemědělská </a:t>
            </a:r>
            <a:r>
              <a:rPr lang="cs-CZ" altLang="en-US" sz="2000" b="1">
                <a:solidFill>
                  <a:srgbClr val="FF0000"/>
                </a:solidFill>
              </a:rPr>
              <a:t>hnojiva</a:t>
            </a:r>
          </a:p>
          <a:p>
            <a:pPr lvl="2" eaLnBrk="1" hangingPunct="1"/>
            <a:r>
              <a:rPr lang="cs-CZ" altLang="en-US" sz="1600"/>
              <a:t>zvyšování kvality půdy -</a:t>
            </a:r>
            <a:r>
              <a:rPr lang="en-US" altLang="en-US" sz="1600"/>
              <a:t>&gt; vedlej</a:t>
            </a:r>
            <a:r>
              <a:rPr lang="cs-CZ" altLang="en-US" sz="1600"/>
              <a:t>ší efekty -</a:t>
            </a:r>
            <a:r>
              <a:rPr lang="en-US" altLang="en-US" sz="1600"/>
              <a:t>&gt; eutrofi</a:t>
            </a:r>
            <a:r>
              <a:rPr lang="cs-CZ" altLang="en-US" sz="1600"/>
              <a:t>zace vod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1">
            <a:extLst>
              <a:ext uri="{FF2B5EF4-FFF2-40B4-BE49-F238E27FC236}">
                <a16:creationId xmlns:a16="http://schemas.microsoft.com/office/drawing/2014/main" id="{3AD80BEE-153F-4B29-96CB-F50EAC121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5334000"/>
            <a:ext cx="2478087" cy="1330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808C95E3-21E0-494C-B095-9AA0D2798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484313"/>
            <a:ext cx="37592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rgbClr val="FF0000"/>
                </a:solidFill>
              </a:rPr>
              <a:t>karbamáty</a:t>
            </a:r>
            <a:r>
              <a:rPr lang="cs-CZ" altLang="en-US" sz="1800" b="1">
                <a:solidFill>
                  <a:srgbClr val="FF0000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:  adicarb, phorate, carbofuran, carbaryl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rgbClr val="FF0000"/>
                </a:solidFill>
              </a:rPr>
              <a:t>organofosfáty</a:t>
            </a:r>
            <a:r>
              <a:rPr lang="cs-CZ" altLang="en-US" sz="1800" b="1">
                <a:solidFill>
                  <a:srgbClr val="FF0000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:  acephate, dichlorvos, dicrotophos, trichlofon, chlorpyrifos, diazinon, malathion, parathion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rgbClr val="FF0000"/>
                </a:solidFill>
              </a:rPr>
              <a:t>pyrethroidy</a:t>
            </a:r>
            <a:r>
              <a:rPr lang="cs-CZ" altLang="en-US" sz="1800" b="1">
                <a:solidFill>
                  <a:srgbClr val="FF0000"/>
                </a:solidFill>
              </a:rPr>
              <a:t> :  </a:t>
            </a:r>
            <a:r>
              <a:rPr lang="cs-CZ" altLang="en-US" sz="1800">
                <a:solidFill>
                  <a:schemeClr val="tx1"/>
                </a:solidFill>
              </a:rPr>
              <a:t>pyrthrum, permethrin, cypermethrin, flumethrin</a:t>
            </a:r>
          </a:p>
        </p:txBody>
      </p:sp>
      <p:sp>
        <p:nvSpPr>
          <p:cNvPr id="86020" name="Rectangle 5">
            <a:extLst>
              <a:ext uri="{FF2B5EF4-FFF2-40B4-BE49-F238E27FC236}">
                <a16:creationId xmlns:a16="http://schemas.microsoft.com/office/drawing/2014/main" id="{3C493AEA-918D-4A3B-B025-72DE0F5A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571625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zemědělství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uchování a skládky odpadů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grpSp>
        <p:nvGrpSpPr>
          <p:cNvPr id="86021" name="Skupina 21">
            <a:extLst>
              <a:ext uri="{FF2B5EF4-FFF2-40B4-BE49-F238E27FC236}">
                <a16:creationId xmlns:a16="http://schemas.microsoft.com/office/drawing/2014/main" id="{7C3A43D6-9235-46D6-8F92-197CDD002F5B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1412875"/>
            <a:ext cx="7662862" cy="2576513"/>
            <a:chOff x="792163" y="1927225"/>
            <a:chExt cx="7662862" cy="2576513"/>
          </a:xfrm>
        </p:grpSpPr>
        <p:sp>
          <p:nvSpPr>
            <p:cNvPr id="86036" name="Rectangle 4">
              <a:extLst>
                <a:ext uri="{FF2B5EF4-FFF2-40B4-BE49-F238E27FC236}">
                  <a16:creationId xmlns:a16="http://schemas.microsoft.com/office/drawing/2014/main" id="{BA6E1A77-BE5C-4F57-9E60-99145AF9A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163" y="1927225"/>
              <a:ext cx="3832225" cy="257651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6037" name="Rectangle 6">
              <a:extLst>
                <a:ext uri="{FF2B5EF4-FFF2-40B4-BE49-F238E27FC236}">
                  <a16:creationId xmlns:a16="http://schemas.microsoft.com/office/drawing/2014/main" id="{10B81E7D-D9E6-4ED1-A96B-9D599B9FD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388" y="1927225"/>
              <a:ext cx="3830637" cy="257651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86022" name="Text Box 8">
            <a:extLst>
              <a:ext uri="{FF2B5EF4-FFF2-40B4-BE49-F238E27FC236}">
                <a16:creationId xmlns:a16="http://schemas.microsoft.com/office/drawing/2014/main" id="{CFD6ED32-4CE7-483C-A7D2-BEE1A73A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96950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86023" name="Text Box 9">
            <a:extLst>
              <a:ext uri="{FF2B5EF4-FFF2-40B4-BE49-F238E27FC236}">
                <a16:creationId xmlns:a16="http://schemas.microsoft.com/office/drawing/2014/main" id="{EDD0CDB6-5CDD-4044-98A4-83D8C4BD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981075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86024" name="Rectangle 10">
            <a:extLst>
              <a:ext uri="{FF2B5EF4-FFF2-40B4-BE49-F238E27FC236}">
                <a16:creationId xmlns:a16="http://schemas.microsoft.com/office/drawing/2014/main" id="{E9C1B35F-046D-4FB5-B6C9-4AA27352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</a:t>
            </a:r>
            <a:r>
              <a:rPr lang="cs-CZ" altLang="en-US" sz="3000" b="1">
                <a:solidFill>
                  <a:schemeClr val="tx2"/>
                </a:solidFill>
                <a:cs typeface="Times New Roman" panose="02020603050405020304" pitchFamily="18" charset="0"/>
              </a:rPr>
              <a:t>insekticidy</a:t>
            </a:r>
            <a:r>
              <a:rPr lang="cs-CZ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(nehalogenované)</a:t>
            </a:r>
            <a:r>
              <a:rPr lang="cs-CZ" altLang="en-US" sz="30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6025" name="Picture 11" descr="1">
            <a:extLst>
              <a:ext uri="{FF2B5EF4-FFF2-40B4-BE49-F238E27FC236}">
                <a16:creationId xmlns:a16="http://schemas.microsoft.com/office/drawing/2014/main" id="{90ACF86D-4E7E-4A3C-8D2F-423E6AE0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1600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 Box 12">
            <a:extLst>
              <a:ext uri="{FF2B5EF4-FFF2-40B4-BE49-F238E27FC236}">
                <a16:creationId xmlns:a16="http://schemas.microsoft.com/office/drawing/2014/main" id="{CA181EE0-2B57-41FC-9B5B-C5FFCD3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12891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dirty="0" err="1">
                <a:solidFill>
                  <a:schemeClr val="tx1"/>
                </a:solidFill>
                <a:latin typeface="+mj-lt"/>
              </a:rPr>
              <a:t>Carbofuran</a:t>
            </a:r>
            <a:endParaRPr lang="cs-CZ" alt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027" name="Picture 13" descr="1">
            <a:extLst>
              <a:ext uri="{FF2B5EF4-FFF2-40B4-BE49-F238E27FC236}">
                <a16:creationId xmlns:a16="http://schemas.microsoft.com/office/drawing/2014/main" id="{E01F283D-B84F-4896-A977-61531497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12033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Text Box 14">
            <a:extLst>
              <a:ext uri="{FF2B5EF4-FFF2-40B4-BE49-F238E27FC236}">
                <a16:creationId xmlns:a16="http://schemas.microsoft.com/office/drawing/2014/main" id="{6C2BC2AC-E6D4-4F9C-B5F9-8AF4FBC24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5607050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Carbaryl</a:t>
            </a:r>
          </a:p>
        </p:txBody>
      </p:sp>
      <p:pic>
        <p:nvPicPr>
          <p:cNvPr id="86029" name="Picture 15" descr="1">
            <a:extLst>
              <a:ext uri="{FF2B5EF4-FFF2-40B4-BE49-F238E27FC236}">
                <a16:creationId xmlns:a16="http://schemas.microsoft.com/office/drawing/2014/main" id="{5B2C9063-D0C0-4353-92DA-45616341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72013"/>
            <a:ext cx="2895600" cy="966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0" name="Text Box 16">
            <a:extLst>
              <a:ext uri="{FF2B5EF4-FFF2-40B4-BE49-F238E27FC236}">
                <a16:creationId xmlns:a16="http://schemas.microsoft.com/office/drawing/2014/main" id="{25A9A1FA-8CC7-49D9-800E-EFE17DE2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35450"/>
            <a:ext cx="1130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Parathion</a:t>
            </a:r>
          </a:p>
        </p:txBody>
      </p:sp>
      <p:pic>
        <p:nvPicPr>
          <p:cNvPr id="86031" name="Picture 17" descr="1">
            <a:extLst>
              <a:ext uri="{FF2B5EF4-FFF2-40B4-BE49-F238E27FC236}">
                <a16:creationId xmlns:a16="http://schemas.microsoft.com/office/drawing/2014/main" id="{95DA3824-7505-43C9-93D3-575912D3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5791200"/>
            <a:ext cx="18843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2" name="Text Box 18">
            <a:extLst>
              <a:ext uri="{FF2B5EF4-FFF2-40B4-BE49-F238E27FC236}">
                <a16:creationId xmlns:a16="http://schemas.microsoft.com/office/drawing/2014/main" id="{BBD336CD-E290-4982-9682-A597D434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38" y="5715000"/>
            <a:ext cx="114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Malathion</a:t>
            </a:r>
          </a:p>
        </p:txBody>
      </p:sp>
      <p:pic>
        <p:nvPicPr>
          <p:cNvPr id="86033" name="Picture 19" descr="figure4">
            <a:extLst>
              <a:ext uri="{FF2B5EF4-FFF2-40B4-BE49-F238E27FC236}">
                <a16:creationId xmlns:a16="http://schemas.microsoft.com/office/drawing/2014/main" id="{49914498-49B9-4942-9613-C73E62AA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670" r="10417" b="8786"/>
          <a:stretch>
            <a:fillRect/>
          </a:stretch>
        </p:blipFill>
        <p:spPr bwMode="auto">
          <a:xfrm>
            <a:off x="7394575" y="4149725"/>
            <a:ext cx="1749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4" name="Text Box 20">
            <a:extLst>
              <a:ext uri="{FF2B5EF4-FFF2-40B4-BE49-F238E27FC236}">
                <a16:creationId xmlns:a16="http://schemas.microsoft.com/office/drawing/2014/main" id="{2849D006-150F-4B5D-B72F-E93C7F6A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029200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Cypermethrin</a:t>
            </a:r>
          </a:p>
        </p:txBody>
      </p:sp>
      <p:sp>
        <p:nvSpPr>
          <p:cNvPr id="86035" name="Text Box 21">
            <a:extLst>
              <a:ext uri="{FF2B5EF4-FFF2-40B4-BE49-F238E27FC236}">
                <a16:creationId xmlns:a16="http://schemas.microsoft.com/office/drawing/2014/main" id="{6CD41179-CD55-49CC-BD0E-E3555654B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86200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Permethrin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8030528-720A-4603-BC51-E1203C4E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48006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inhibice acetylcholinesterázy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další specifické mechanismy </a:t>
            </a:r>
            <a:r>
              <a:rPr lang="cs-CZ" altLang="en-US" sz="1800">
                <a:solidFill>
                  <a:srgbClr val="FF3300"/>
                </a:solidFill>
              </a:rPr>
              <a:t>- </a:t>
            </a:r>
            <a:r>
              <a:rPr lang="cs-CZ" altLang="en-US" sz="1800" b="1">
                <a:solidFill>
                  <a:srgbClr val="FF3300"/>
                </a:solidFill>
              </a:rPr>
              <a:t>neurotoxicita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akutní toxicita </a:t>
            </a:r>
            <a:r>
              <a:rPr lang="cs-CZ" altLang="en-US" sz="1800" u="sng">
                <a:solidFill>
                  <a:schemeClr val="tx1"/>
                </a:solidFill>
              </a:rPr>
              <a:t>narkotická</a:t>
            </a:r>
            <a:r>
              <a:rPr lang="cs-CZ" altLang="en-US" sz="1800">
                <a:solidFill>
                  <a:schemeClr val="tx1"/>
                </a:solidFill>
              </a:rPr>
              <a:t>, méně specifické účinky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3300"/>
                </a:solidFill>
              </a:rPr>
              <a:t>akutní neurotoxicita </a:t>
            </a:r>
            <a:r>
              <a:rPr lang="cs-CZ" altLang="en-US" sz="1800" b="1" i="1">
                <a:solidFill>
                  <a:srgbClr val="FF3300"/>
                </a:solidFill>
              </a:rPr>
              <a:t>(cílové organismy</a:t>
            </a:r>
            <a:r>
              <a:rPr lang="cs-CZ" altLang="en-US" sz="1800" b="1">
                <a:solidFill>
                  <a:srgbClr val="FF3300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3300"/>
                </a:solidFill>
              </a:rPr>
              <a:t>reprodukční poruchy a endokrinní disrupce (necílové organismy)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:</a:t>
            </a:r>
            <a:r>
              <a:rPr lang="cs-CZ" altLang="en-US" sz="1800">
                <a:solidFill>
                  <a:schemeClr val="tx1"/>
                </a:solidFill>
              </a:rPr>
              <a:t> akutní toxicita :  narkoza,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 akutní toxicita :  růst, letalita, změny metabolické aktivity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1850E29-492E-42F4-98D8-D961C8F4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7750"/>
            <a:ext cx="38862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77673517-4690-4B41-A86F-5539AE2D8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</a:t>
            </a:r>
            <a:r>
              <a:rPr lang="cs-CZ" altLang="en-US" sz="3000" b="1">
                <a:solidFill>
                  <a:schemeClr val="tx2"/>
                </a:solidFill>
                <a:cs typeface="Times New Roman" panose="02020603050405020304" pitchFamily="18" charset="0"/>
              </a:rPr>
              <a:t>insekticidy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 (nehalogenované)</a:t>
            </a:r>
            <a:r>
              <a:rPr lang="cs-CZ" altLang="en-US" sz="30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8069" name="Picture 5" descr="figure4">
            <a:extLst>
              <a:ext uri="{FF2B5EF4-FFF2-40B4-BE49-F238E27FC236}">
                <a16:creationId xmlns:a16="http://schemas.microsoft.com/office/drawing/2014/main" id="{F90DA00C-998B-4243-8E2F-99374BBC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1">
            <a:extLst>
              <a:ext uri="{FF2B5EF4-FFF2-40B4-BE49-F238E27FC236}">
                <a16:creationId xmlns:a16="http://schemas.microsoft.com/office/drawing/2014/main" id="{16ECD270-7877-4013-92F0-26AFA932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1258888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 Box 7">
            <a:extLst>
              <a:ext uri="{FF2B5EF4-FFF2-40B4-BE49-F238E27FC236}">
                <a16:creationId xmlns:a16="http://schemas.microsoft.com/office/drawing/2014/main" id="{5D4BF6AC-24F8-4B06-9078-EF4EAD72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300663"/>
            <a:ext cx="142716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Cypermethrin</a:t>
            </a:r>
          </a:p>
        </p:txBody>
      </p:sp>
      <p:sp>
        <p:nvSpPr>
          <p:cNvPr id="88072" name="AutoShape 8">
            <a:extLst>
              <a:ext uri="{FF2B5EF4-FFF2-40B4-BE49-F238E27FC236}">
                <a16:creationId xmlns:a16="http://schemas.microsoft.com/office/drawing/2014/main" id="{B5B6A4AD-1656-4781-B1BD-1C9672E0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91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B0AA459-109E-4394-A6B4-9CFAF6400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2062163"/>
            <a:ext cx="37592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anorganické :</a:t>
            </a:r>
            <a:r>
              <a:rPr lang="cs-CZ" altLang="en-US" sz="1400">
                <a:solidFill>
                  <a:schemeClr val="tx1"/>
                </a:solidFill>
              </a:rPr>
              <a:t>  sodium chlorate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bipyridylium: </a:t>
            </a:r>
            <a:r>
              <a:rPr lang="cs-CZ" altLang="en-US" sz="1400">
                <a:solidFill>
                  <a:schemeClr val="tx1"/>
                </a:solidFill>
              </a:rPr>
              <a:t> </a:t>
            </a:r>
            <a:r>
              <a:rPr lang="cs-CZ" altLang="en-US" sz="1400" b="1">
                <a:solidFill>
                  <a:srgbClr val="FF0000"/>
                </a:solidFill>
              </a:rPr>
              <a:t>paraquat</a:t>
            </a:r>
            <a:r>
              <a:rPr lang="cs-CZ" altLang="en-US" sz="1400">
                <a:solidFill>
                  <a:schemeClr val="tx1"/>
                </a:solidFill>
              </a:rPr>
              <a:t>, diquat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phenoxy kyseliny :</a:t>
            </a:r>
            <a:r>
              <a:rPr lang="cs-CZ" altLang="en-US" sz="1400">
                <a:solidFill>
                  <a:schemeClr val="tx1"/>
                </a:solidFill>
              </a:rPr>
              <a:t>  </a:t>
            </a:r>
            <a:r>
              <a:rPr lang="cs-CZ" altLang="en-US" sz="1400" b="1">
                <a:solidFill>
                  <a:srgbClr val="FF0000"/>
                </a:solidFill>
              </a:rPr>
              <a:t>2,4-D</a:t>
            </a:r>
            <a:r>
              <a:rPr lang="cs-CZ" altLang="en-US" sz="1400" b="1">
                <a:solidFill>
                  <a:schemeClr val="tx1"/>
                </a:solidFill>
              </a:rPr>
              <a:t>,</a:t>
            </a:r>
            <a:r>
              <a:rPr lang="cs-CZ" altLang="en-US" sz="1400">
                <a:solidFill>
                  <a:schemeClr val="tx1"/>
                </a:solidFill>
              </a:rPr>
              <a:t> 2,4,5-T, Mecoprop,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další org. kyseliny:</a:t>
            </a:r>
            <a:r>
              <a:rPr lang="cs-CZ" altLang="en-US" sz="1400">
                <a:solidFill>
                  <a:schemeClr val="tx1"/>
                </a:solidFill>
              </a:rPr>
              <a:t>  haloxyfop, dicamba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substituované aniliny:</a:t>
            </a:r>
            <a:r>
              <a:rPr lang="cs-CZ" altLang="en-US" sz="1400">
                <a:solidFill>
                  <a:schemeClr val="tx1"/>
                </a:solidFill>
              </a:rPr>
              <a:t> alachlor, propachlor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močoviny a thiomočoviny :</a:t>
            </a:r>
            <a:r>
              <a:rPr lang="cs-CZ" altLang="en-US" sz="1400">
                <a:solidFill>
                  <a:schemeClr val="tx1"/>
                </a:solidFill>
              </a:rPr>
              <a:t>  </a:t>
            </a:r>
            <a:r>
              <a:rPr lang="cs-CZ" altLang="en-US" sz="1400" b="1">
                <a:solidFill>
                  <a:srgbClr val="FF0000"/>
                </a:solidFill>
              </a:rPr>
              <a:t>diuron</a:t>
            </a:r>
            <a:r>
              <a:rPr lang="cs-CZ" altLang="en-US" sz="1400">
                <a:solidFill>
                  <a:schemeClr val="tx1"/>
                </a:solidFill>
              </a:rPr>
              <a:t>, linuron,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nitrily :</a:t>
            </a:r>
            <a:r>
              <a:rPr lang="cs-CZ" altLang="en-US" sz="1400">
                <a:solidFill>
                  <a:schemeClr val="tx1"/>
                </a:solidFill>
              </a:rPr>
              <a:t>  ioxynil, bromoxynil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triaziny :</a:t>
            </a:r>
            <a:r>
              <a:rPr lang="cs-CZ" altLang="en-US" sz="1400">
                <a:solidFill>
                  <a:schemeClr val="tx1"/>
                </a:solidFill>
              </a:rPr>
              <a:t>  </a:t>
            </a:r>
            <a:r>
              <a:rPr lang="cs-CZ" altLang="en-US" sz="1400" b="1">
                <a:solidFill>
                  <a:srgbClr val="FF0000"/>
                </a:solidFill>
              </a:rPr>
              <a:t>atrazin</a:t>
            </a:r>
            <a:r>
              <a:rPr lang="cs-CZ" altLang="en-US" sz="1400">
                <a:solidFill>
                  <a:schemeClr val="tx1"/>
                </a:solidFill>
              </a:rPr>
              <a:t>, simazin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triazoly :</a:t>
            </a:r>
            <a:r>
              <a:rPr lang="cs-CZ" altLang="en-US" sz="1400">
                <a:solidFill>
                  <a:schemeClr val="tx1"/>
                </a:solidFill>
              </a:rPr>
              <a:t>  amitrol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u="sng">
                <a:solidFill>
                  <a:schemeClr val="tx1"/>
                </a:solidFill>
              </a:rPr>
              <a:t>organofosfáty :</a:t>
            </a:r>
            <a:r>
              <a:rPr lang="cs-CZ" altLang="en-US" sz="1400">
                <a:solidFill>
                  <a:schemeClr val="tx1"/>
                </a:solidFill>
              </a:rPr>
              <a:t>  </a:t>
            </a:r>
            <a:r>
              <a:rPr lang="cs-CZ" altLang="en-US" sz="1400" b="1">
                <a:solidFill>
                  <a:srgbClr val="FF0000"/>
                </a:solidFill>
              </a:rPr>
              <a:t>glyfosát </a:t>
            </a:r>
            <a:r>
              <a:rPr lang="cs-CZ" altLang="en-US" sz="1400">
                <a:solidFill>
                  <a:schemeClr val="tx1"/>
                </a:solidFill>
              </a:rPr>
              <a:t>(roundup), 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277CA04-F9A3-44CA-B3A9-234073FDC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062163"/>
            <a:ext cx="3884613" cy="4491037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36C88032-FA86-429F-BAC8-4E6C5E740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2062163"/>
            <a:ext cx="37607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zemědělství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uchování a skládky odpadů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41DBD92A-AD1D-443A-B0B8-0039D4DA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62163"/>
            <a:ext cx="3883025" cy="4491037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397228C6-DD36-408B-AA04-E467BE7DD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00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51FB0B47-301C-4EB0-A58C-90DDAAA49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35413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90120" name="Rectangle 8">
            <a:extLst>
              <a:ext uri="{FF2B5EF4-FFF2-40B4-BE49-F238E27FC236}">
                <a16:creationId xmlns:a16="http://schemas.microsoft.com/office/drawing/2014/main" id="{1CD1DBE2-5D83-42C3-8579-6EA832C2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</a:t>
            </a:r>
            <a:r>
              <a:rPr lang="cs-CZ" altLang="en-US" sz="3000" b="1">
                <a:solidFill>
                  <a:schemeClr val="tx2"/>
                </a:solidFill>
              </a:rPr>
              <a:t>herbicidy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Vyšší spotřeba než insekticidy - v povrchových vodách a prostředí častěji</a:t>
            </a:r>
          </a:p>
        </p:txBody>
      </p:sp>
      <p:pic>
        <p:nvPicPr>
          <p:cNvPr id="90121" name="Picture 9" descr="1">
            <a:extLst>
              <a:ext uri="{FF2B5EF4-FFF2-40B4-BE49-F238E27FC236}">
                <a16:creationId xmlns:a16="http://schemas.microsoft.com/office/drawing/2014/main" id="{F73610E2-F260-4CCF-B338-1ED8C858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19510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1">
            <a:extLst>
              <a:ext uri="{FF2B5EF4-FFF2-40B4-BE49-F238E27FC236}">
                <a16:creationId xmlns:a16="http://schemas.microsoft.com/office/drawing/2014/main" id="{09307B42-C2D3-4035-9FC4-9462849B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1838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3" name="Text Box 11">
            <a:extLst>
              <a:ext uri="{FF2B5EF4-FFF2-40B4-BE49-F238E27FC236}">
                <a16:creationId xmlns:a16="http://schemas.microsoft.com/office/drawing/2014/main" id="{C62C3D25-FEE0-446D-98A3-F527EE69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21050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Diuron</a:t>
            </a:r>
          </a:p>
        </p:txBody>
      </p:sp>
      <p:pic>
        <p:nvPicPr>
          <p:cNvPr id="90124" name="Picture 12" descr="1">
            <a:extLst>
              <a:ext uri="{FF2B5EF4-FFF2-40B4-BE49-F238E27FC236}">
                <a16:creationId xmlns:a16="http://schemas.microsoft.com/office/drawing/2014/main" id="{4F589D79-42D9-4DB7-A78F-C1D06BDD0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17143" r="8571" b="8571"/>
          <a:stretch>
            <a:fillRect/>
          </a:stretch>
        </p:blipFill>
        <p:spPr bwMode="auto">
          <a:xfrm>
            <a:off x="3740150" y="5037138"/>
            <a:ext cx="1371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>
            <a:extLst>
              <a:ext uri="{FF2B5EF4-FFF2-40B4-BE49-F238E27FC236}">
                <a16:creationId xmlns:a16="http://schemas.microsoft.com/office/drawing/2014/main" id="{91A6392C-C9E9-45B4-9A94-42DB9826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4579938"/>
            <a:ext cx="846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+mj-lt"/>
              </a:rPr>
              <a:t>atrazin</a:t>
            </a:r>
          </a:p>
        </p:txBody>
      </p:sp>
      <p:pic>
        <p:nvPicPr>
          <p:cNvPr id="90126" name="Picture 14" descr="1">
            <a:extLst>
              <a:ext uri="{FF2B5EF4-FFF2-40B4-BE49-F238E27FC236}">
                <a16:creationId xmlns:a16="http://schemas.microsoft.com/office/drawing/2014/main" id="{F80BACD4-1AB3-424F-BFF7-81AF5430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4632325"/>
            <a:ext cx="1600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7" name="TextovéPole 1">
            <a:extLst>
              <a:ext uri="{FF2B5EF4-FFF2-40B4-BE49-F238E27FC236}">
                <a16:creationId xmlns:a16="http://schemas.microsoft.com/office/drawing/2014/main" id="{FD203BBE-7093-44A1-B3F7-330C79DF4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115888"/>
            <a:ext cx="208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 b="1" i="1">
                <a:solidFill>
                  <a:schemeClr val="tx2"/>
                </a:solidFill>
              </a:rPr>
              <a:t>Viz také v části přednášek</a:t>
            </a:r>
            <a:br>
              <a:rPr lang="cs-CZ" altLang="en-US" sz="1200" b="1" i="1">
                <a:solidFill>
                  <a:schemeClr val="tx2"/>
                </a:solidFill>
              </a:rPr>
            </a:br>
            <a:r>
              <a:rPr lang="cs-CZ" altLang="en-US" sz="1200" b="1" i="1">
                <a:solidFill>
                  <a:schemeClr val="tx2"/>
                </a:solidFill>
              </a:rPr>
              <a:t>„účinky na autotrofy“</a:t>
            </a:r>
            <a:endParaRPr lang="en-US" altLang="en-US" sz="1200" b="1" i="1">
              <a:solidFill>
                <a:schemeClr val="tx2"/>
              </a:solidFill>
            </a:endParaRPr>
          </a:p>
        </p:txBody>
      </p:sp>
      <p:sp>
        <p:nvSpPr>
          <p:cNvPr id="90128" name="AutoShape 18" descr="Výsledek obrázku pro glyphosate">
            <a:extLst>
              <a:ext uri="{FF2B5EF4-FFF2-40B4-BE49-F238E27FC236}">
                <a16:creationId xmlns:a16="http://schemas.microsoft.com/office/drawing/2014/main" id="{F0A9C8EF-6C5F-43DA-9D28-8806C8AA7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90129" name="Picture 19">
            <a:extLst>
              <a:ext uri="{FF2B5EF4-FFF2-40B4-BE49-F238E27FC236}">
                <a16:creationId xmlns:a16="http://schemas.microsoft.com/office/drawing/2014/main" id="{1E856EE5-0705-4A0A-9197-D2E4A657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722938"/>
            <a:ext cx="20272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6538045-2D4C-4671-B7AF-DB1A61BC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4800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podle druhu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inhibice fotosyntezy, inhibice rostliných hormonů, produkce radikálů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narkotická 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:  vedlejší účinky v necílových organismech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akutní toxicita :  letalita :  </a:t>
            </a:r>
            <a:r>
              <a:rPr lang="cs-CZ" altLang="en-US" sz="1800">
                <a:solidFill>
                  <a:srgbClr val="FF3300"/>
                </a:solidFill>
              </a:rPr>
              <a:t>účinky na fotosyntézu, proteosyntézu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akutní toxicita, chronická toxicita 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vedlejší účinky :  </a:t>
            </a:r>
            <a:r>
              <a:rPr lang="cs-CZ" altLang="en-US" sz="1800">
                <a:solidFill>
                  <a:srgbClr val="FF3300"/>
                </a:solidFill>
              </a:rPr>
              <a:t>reprodukční toxicita,</a:t>
            </a:r>
            <a:r>
              <a:rPr lang="cs-CZ" altLang="en-US" sz="1800">
                <a:solidFill>
                  <a:schemeClr val="tx1"/>
                </a:solidFill>
              </a:rPr>
              <a:t> neurotoxicita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179ED36-986E-4E42-9A72-987988F20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7750"/>
            <a:ext cx="38862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438FEECB-4AED-421E-AB84-0B467D131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Pesticidy :  </a:t>
            </a:r>
            <a:r>
              <a:rPr lang="cs-CZ" altLang="en-US" sz="3000" b="1">
                <a:solidFill>
                  <a:schemeClr val="tx1"/>
                </a:solidFill>
              </a:rPr>
              <a:t>herbicidy</a:t>
            </a: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A963E35B-FC16-49F5-B0BC-77269B71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797550"/>
            <a:ext cx="49244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u="sng">
                <a:solidFill>
                  <a:schemeClr val="tx1"/>
                </a:solidFill>
              </a:rPr>
              <a:t>Další specifika</a:t>
            </a:r>
            <a:endParaRPr lang="en-US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u některých persistence a bioakumulace, dálkový transport atmosférou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D410EC3-EF2D-43F2-894B-F273DCAA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7550"/>
            <a:ext cx="41306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Relativně </a:t>
            </a:r>
            <a:r>
              <a:rPr lang="cs-CZ" altLang="en-US" sz="1800">
                <a:solidFill>
                  <a:srgbClr val="FF0000"/>
                </a:solidFill>
              </a:rPr>
              <a:t>méně informací o dopadech v životním prostředí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rgbClr val="FF0000"/>
                </a:solidFill>
              </a:rPr>
              <a:t> veterinární léčiva – větší význam (velké dávky)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běžná léčiva – řada ve významných koncentracích  ve vodách: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antibiotika (tetracykliny, erytromycin 1-10 ug</a:t>
            </a:r>
            <a:r>
              <a:rPr lang="en-US" altLang="en-US" sz="1600">
                <a:solidFill>
                  <a:schemeClr val="tx1"/>
                </a:solidFill>
              </a:rPr>
              <a:t>/</a:t>
            </a:r>
            <a:r>
              <a:rPr lang="cs-CZ" altLang="en-US" sz="1600">
                <a:solidFill>
                  <a:schemeClr val="tx1"/>
                </a:solidFill>
              </a:rPr>
              <a:t>L), paracetamol + k. acetylsalicilová (100-400 ug</a:t>
            </a:r>
            <a:r>
              <a:rPr lang="en-US" altLang="en-US" sz="1600">
                <a:solidFill>
                  <a:schemeClr val="tx1"/>
                </a:solidFill>
              </a:rPr>
              <a:t>/</a:t>
            </a:r>
            <a:r>
              <a:rPr lang="cs-CZ" altLang="en-US" sz="1600">
                <a:solidFill>
                  <a:schemeClr val="tx1"/>
                </a:solidFill>
              </a:rPr>
              <a:t>L), ibuprofen, cytostatika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D4C46D8-72C4-4305-9382-29735D06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7550"/>
            <a:ext cx="4243388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2FA9AC28-821B-4ECD-93C7-184375D89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1987550"/>
            <a:ext cx="37607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</a:t>
            </a:r>
            <a:r>
              <a:rPr lang="cs-CZ" altLang="en-US" sz="1800" b="1">
                <a:solidFill>
                  <a:srgbClr val="FF0000"/>
                </a:solidFill>
              </a:rPr>
              <a:t>nemocnice</a:t>
            </a:r>
            <a:r>
              <a:rPr lang="cs-CZ" altLang="en-US" sz="1800">
                <a:solidFill>
                  <a:schemeClr val="tx1"/>
                </a:solidFill>
              </a:rPr>
              <a:t>, </a:t>
            </a:r>
            <a:r>
              <a:rPr lang="cs-CZ" altLang="en-US" sz="1800" b="1">
                <a:solidFill>
                  <a:srgbClr val="FF0000"/>
                </a:solidFill>
              </a:rPr>
              <a:t>chovy zvířat – </a:t>
            </a:r>
            <a:r>
              <a:rPr lang="cs-CZ" altLang="en-US" sz="1800">
                <a:solidFill>
                  <a:schemeClr val="tx1"/>
                </a:solidFill>
              </a:rPr>
              <a:t>veterinární přípravky, chovy ryb, </a:t>
            </a:r>
            <a:r>
              <a:rPr lang="cs-CZ" altLang="en-US" sz="1800" b="1">
                <a:solidFill>
                  <a:srgbClr val="FF0000"/>
                </a:solidFill>
              </a:rPr>
              <a:t>odpadní komunální vody</a:t>
            </a:r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A83869E2-9391-42C4-A005-685B92A4F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1987550"/>
            <a:ext cx="3830637" cy="2576513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8D0D62B9-A534-4227-A833-F6BD6069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8077200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5E2F93F9-8B3C-429D-AF76-50C1493C4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684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464CA6AA-EB0F-44ED-9D68-1F54E4539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352550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94217" name="Rectangle 9">
            <a:extLst>
              <a:ext uri="{FF2B5EF4-FFF2-40B4-BE49-F238E27FC236}">
                <a16:creationId xmlns:a16="http://schemas.microsoft.com/office/drawing/2014/main" id="{40AFBF01-E7A4-4EFC-AE3D-740B1E4F6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Léčiva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 i="1">
                <a:solidFill>
                  <a:schemeClr val="tx1"/>
                </a:solidFill>
              </a:rPr>
              <a:t>- humání a veterinární - </a:t>
            </a:r>
          </a:p>
        </p:txBody>
      </p:sp>
      <p:pic>
        <p:nvPicPr>
          <p:cNvPr id="94218" name="Picture 11" descr="1">
            <a:extLst>
              <a:ext uri="{FF2B5EF4-FFF2-40B4-BE49-F238E27FC236}">
                <a16:creationId xmlns:a16="http://schemas.microsoft.com/office/drawing/2014/main" id="{52780C26-06DB-4126-87EB-CE411318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52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9" name="Text Box 12">
            <a:extLst>
              <a:ext uri="{FF2B5EF4-FFF2-40B4-BE49-F238E27FC236}">
                <a16:creationId xmlns:a16="http://schemas.microsoft.com/office/drawing/2014/main" id="{032E15AA-1BE8-4314-A7EC-768B77E50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67250"/>
            <a:ext cx="1039067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+mj-lt"/>
              </a:rPr>
              <a:t>ibuprofen</a:t>
            </a:r>
          </a:p>
        </p:txBody>
      </p:sp>
      <p:pic>
        <p:nvPicPr>
          <p:cNvPr id="94220" name="Picture 15" descr="1">
            <a:extLst>
              <a:ext uri="{FF2B5EF4-FFF2-40B4-BE49-F238E27FC236}">
                <a16:creationId xmlns:a16="http://schemas.microsoft.com/office/drawing/2014/main" id="{CE6D7B56-B063-409C-8D79-1F825D24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105400"/>
            <a:ext cx="1752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Text Box 16">
            <a:extLst>
              <a:ext uri="{FF2B5EF4-FFF2-40B4-BE49-F238E27FC236}">
                <a16:creationId xmlns:a16="http://schemas.microsoft.com/office/drawing/2014/main" id="{4D792814-3D32-404D-B911-3801D8F0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4724400"/>
            <a:ext cx="110799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+mj-lt"/>
              </a:rPr>
              <a:t>tetracyclin</a:t>
            </a:r>
          </a:p>
        </p:txBody>
      </p:sp>
      <p:sp>
        <p:nvSpPr>
          <p:cNvPr id="94222" name="AutoShape 18" descr="Výsledek obrázku pro ethinylestradiol">
            <a:extLst>
              <a:ext uri="{FF2B5EF4-FFF2-40B4-BE49-F238E27FC236}">
                <a16:creationId xmlns:a16="http://schemas.microsoft.com/office/drawing/2014/main" id="{BBDEDC12-B8BB-434A-9A47-45A8E241AD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>
              <a:solidFill>
                <a:schemeClr val="tx1"/>
              </a:solidFill>
            </a:endParaRPr>
          </a:p>
        </p:txBody>
      </p:sp>
      <p:pic>
        <p:nvPicPr>
          <p:cNvPr id="94223" name="Picture 19">
            <a:extLst>
              <a:ext uri="{FF2B5EF4-FFF2-40B4-BE49-F238E27FC236}">
                <a16:creationId xmlns:a16="http://schemas.microsoft.com/office/drawing/2014/main" id="{3E034311-2423-44D7-AE52-E31F7F04D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997450"/>
            <a:ext cx="20399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4" name="Picture 21" descr="Výsledek obrázku pro veterinary pharmaceuticals environment">
            <a:extLst>
              <a:ext uri="{FF2B5EF4-FFF2-40B4-BE49-F238E27FC236}">
                <a16:creationId xmlns:a16="http://schemas.microsoft.com/office/drawing/2014/main" id="{39A0302E-AA85-4BB9-B2E7-7019D14A2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644900"/>
            <a:ext cx="332422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5" name="Text Box 16">
            <a:extLst>
              <a:ext uri="{FF2B5EF4-FFF2-40B4-BE49-F238E27FC236}">
                <a16:creationId xmlns:a16="http://schemas.microsoft.com/office/drawing/2014/main" id="{8E2B3906-3ABB-4173-8930-75BB74495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703763"/>
            <a:ext cx="15504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+mj-lt"/>
              </a:rPr>
              <a:t>ethinylestradiol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9582037-F6AB-4935-8A31-629DCEDF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43000"/>
            <a:ext cx="480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podle typu látky …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rgbClr val="FF3300"/>
                </a:solidFill>
              </a:rPr>
              <a:t>Antibiotika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 err="1">
                <a:solidFill>
                  <a:srgbClr val="FF3300"/>
                </a:solidFill>
              </a:rPr>
              <a:t>Ctostatika</a:t>
            </a:r>
            <a:r>
              <a:rPr lang="cs-CZ" altLang="en-US" sz="1800" dirty="0">
                <a:solidFill>
                  <a:srgbClr val="FF3300"/>
                </a:solidFill>
              </a:rPr>
              <a:t> – </a:t>
            </a:r>
            <a:r>
              <a:rPr lang="cs-CZ" altLang="en-US" sz="1800" i="1" dirty="0">
                <a:solidFill>
                  <a:srgbClr val="FF3300"/>
                </a:solidFill>
              </a:rPr>
              <a:t>genotoxicita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rgbClr val="FF3300"/>
                </a:solidFill>
              </a:rPr>
              <a:t>Hormony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rgbClr val="FF3300"/>
                </a:solidFill>
              </a:rPr>
              <a:t>Analgetika (</a:t>
            </a:r>
            <a:r>
              <a:rPr lang="cs-CZ" altLang="en-US" sz="1800" dirty="0" err="1">
                <a:solidFill>
                  <a:srgbClr val="FF3300"/>
                </a:solidFill>
              </a:rPr>
              <a:t>neuroaktivita</a:t>
            </a:r>
            <a:r>
              <a:rPr lang="cs-CZ" altLang="en-US" sz="1800" dirty="0">
                <a:solidFill>
                  <a:srgbClr val="FF3300"/>
                </a:solidFill>
              </a:rPr>
              <a:t>)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</a:pPr>
            <a:r>
              <a:rPr lang="cs-CZ" altLang="en-US" sz="1800" dirty="0">
                <a:solidFill>
                  <a:srgbClr val="FF3300"/>
                </a:solidFill>
              </a:rPr>
              <a:t>Protizánětlivé …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3300"/>
                </a:solidFill>
              </a:rPr>
              <a:t>málo informací </a:t>
            </a:r>
            <a:r>
              <a:rPr lang="cs-CZ" altLang="en-US" sz="1800" dirty="0">
                <a:solidFill>
                  <a:schemeClr val="tx1"/>
                </a:solidFill>
              </a:rPr>
              <a:t>o </a:t>
            </a:r>
            <a:r>
              <a:rPr lang="cs-CZ" altLang="en-US" sz="1800" dirty="0" err="1">
                <a:solidFill>
                  <a:schemeClr val="tx1"/>
                </a:solidFill>
              </a:rPr>
              <a:t>ekotoxikologii</a:t>
            </a:r>
            <a:r>
              <a:rPr lang="cs-CZ" altLang="en-US" sz="1800" dirty="0">
                <a:solidFill>
                  <a:schemeClr val="tx1"/>
                </a:solidFill>
              </a:rPr>
              <a:t> farmak</a:t>
            </a:r>
            <a:r>
              <a:rPr lang="en-US" altLang="en-US" sz="18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: pro vybrané látky - základní informace</a:t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  ze standardních testů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3300"/>
                </a:solidFill>
              </a:rPr>
              <a:t>: mikroorganismy a rostliny – efekty antibiotik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AA8DD4C-AD64-4CB9-9EBA-9D4E6B59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6800"/>
            <a:ext cx="38862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1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2E8D4E2D-12CD-4C17-9A7A-DA0F603F4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22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Léčiva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 b="1">
              <a:solidFill>
                <a:schemeClr val="tx1"/>
              </a:solidFill>
            </a:endParaRPr>
          </a:p>
        </p:txBody>
      </p:sp>
      <p:sp>
        <p:nvSpPr>
          <p:cNvPr id="96261" name="AutoShape 5">
            <a:extLst>
              <a:ext uri="{FF2B5EF4-FFF2-40B4-BE49-F238E27FC236}">
                <a16:creationId xmlns:a16="http://schemas.microsoft.com/office/drawing/2014/main" id="{535048F7-4981-448A-9586-C31CF0AE39C0}"/>
              </a:ext>
            </a:extLst>
          </p:cNvPr>
          <p:cNvSpPr>
            <a:spLocks/>
          </p:cNvSpPr>
          <p:nvPr/>
        </p:nvSpPr>
        <p:spPr bwMode="auto">
          <a:xfrm>
            <a:off x="3352800" y="2438400"/>
            <a:ext cx="609600" cy="2895600"/>
          </a:xfrm>
          <a:prstGeom prst="rightBrace">
            <a:avLst>
              <a:gd name="adj1" fmla="val 3958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3E27B6F9-2A5E-446F-80F4-48C85329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589588"/>
            <a:ext cx="49149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u="sng">
                <a:solidFill>
                  <a:schemeClr val="tx1"/>
                </a:solidFill>
              </a:rPr>
              <a:t>Další specifika</a:t>
            </a:r>
            <a:endParaRPr lang="en-US" altLang="en-US" sz="16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Některé jsou slabě degradovatelné i persistentní </a:t>
            </a:r>
            <a:br>
              <a:rPr lang="cs-CZ" altLang="en-US" sz="1600">
                <a:solidFill>
                  <a:schemeClr val="tx1"/>
                </a:solidFill>
              </a:rPr>
            </a:br>
            <a:r>
              <a:rPr lang="cs-CZ" altLang="en-US" sz="1600">
                <a:solidFill>
                  <a:schemeClr val="tx1"/>
                </a:solidFill>
              </a:rPr>
              <a:t>stále málo informací o rizicích pro prostředí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256E58CF-D4C0-489E-A17C-21B70CD9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681163"/>
            <a:ext cx="37592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benzo[a]pyren, naftalen, pyren, anthracen, inden, dibenzanthraceny ....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rutinně sledováno (jen!)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tzv. </a:t>
            </a:r>
            <a:r>
              <a:rPr lang="cs-CZ" altLang="en-US" sz="1800" i="1">
                <a:solidFill>
                  <a:srgbClr val="FF0000"/>
                </a:solidFill>
              </a:rPr>
              <a:t>US-EPA priority PAHs</a:t>
            </a:r>
            <a:r>
              <a:rPr lang="en-US" altLang="en-US" sz="1800" i="1">
                <a:solidFill>
                  <a:srgbClr val="FF0000"/>
                </a:solidFill>
              </a:rPr>
              <a:t> </a:t>
            </a:r>
            <a:r>
              <a:rPr lang="cs-CZ" altLang="en-US" sz="1800" i="1">
                <a:solidFill>
                  <a:srgbClr val="FF0000"/>
                </a:solidFill>
              </a:rPr>
              <a:t>– vybraných 16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C222C97-C512-4A4D-BE9C-C46F97994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81163"/>
            <a:ext cx="3832225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692C8561-E99B-4518-92AC-57F53CFD5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681163"/>
            <a:ext cx="37607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Bodové</a:t>
            </a:r>
            <a:r>
              <a:rPr lang="cs-CZ" altLang="en-US" sz="1800">
                <a:solidFill>
                  <a:schemeClr val="tx1"/>
                </a:solidFill>
              </a:rPr>
              <a:t> :  spalovny, průmysl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Plošné</a:t>
            </a:r>
            <a:r>
              <a:rPr lang="cs-CZ" altLang="en-US" sz="1800">
                <a:solidFill>
                  <a:schemeClr val="tx1"/>
                </a:solidFill>
              </a:rPr>
              <a:t> :  </a:t>
            </a:r>
            <a:r>
              <a:rPr lang="cs-CZ" altLang="en-US" sz="1800" b="1">
                <a:solidFill>
                  <a:srgbClr val="FF0000"/>
                </a:solidFill>
              </a:rPr>
              <a:t>domácí topeniště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Liniové</a:t>
            </a:r>
            <a:r>
              <a:rPr lang="cs-CZ" altLang="en-US" sz="1800">
                <a:solidFill>
                  <a:schemeClr val="tx1"/>
                </a:solidFill>
              </a:rPr>
              <a:t> :  doprava</a:t>
            </a: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8200EB63-9BC0-48C4-84FB-1EC43FE9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681163"/>
            <a:ext cx="3830637" cy="2576512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CA4EB554-77B3-4876-8C8E-2295FFF65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74813"/>
            <a:ext cx="7669212" cy="2593975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BCA57AA5-AF81-4FB0-9288-99F42CB6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890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A9474077-607B-466A-87E8-0AA000F0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97313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6828D293-37BC-4554-9298-C39E590E9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924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Polycyklické aromatické uhlovodíky</a:t>
            </a:r>
          </a:p>
        </p:txBody>
      </p:sp>
      <p:pic>
        <p:nvPicPr>
          <p:cNvPr id="98314" name="Picture 10" descr="1">
            <a:extLst>
              <a:ext uri="{FF2B5EF4-FFF2-40B4-BE49-F238E27FC236}">
                <a16:creationId xmlns:a16="http://schemas.microsoft.com/office/drawing/2014/main" id="{310ED581-CEEA-4D9F-918B-9142D0ED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33925"/>
            <a:ext cx="1308100" cy="1481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Picture 11" descr="1">
            <a:extLst>
              <a:ext uri="{FF2B5EF4-FFF2-40B4-BE49-F238E27FC236}">
                <a16:creationId xmlns:a16="http://schemas.microsoft.com/office/drawing/2014/main" id="{B85CD2B8-F19A-4C0A-8A85-97FE89B2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941888"/>
            <a:ext cx="1503363" cy="93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6" name="Text Box 12">
            <a:extLst>
              <a:ext uri="{FF2B5EF4-FFF2-40B4-BE49-F238E27FC236}">
                <a16:creationId xmlns:a16="http://schemas.microsoft.com/office/drawing/2014/main" id="{0D7FA2F9-A673-43BA-AD2A-F0DB30DF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4221088"/>
            <a:ext cx="353975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+mj-lt"/>
              </a:rPr>
              <a:t>Vysokomolekulární PAHs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+mj-lt"/>
              </a:rPr>
              <a:t>- špatně stanovitelné, málo informací</a:t>
            </a:r>
          </a:p>
        </p:txBody>
      </p:sp>
      <p:pic>
        <p:nvPicPr>
          <p:cNvPr id="98317" name="Picture 13">
            <a:extLst>
              <a:ext uri="{FF2B5EF4-FFF2-40B4-BE49-F238E27FC236}">
                <a16:creationId xmlns:a16="http://schemas.microsoft.com/office/drawing/2014/main" id="{FD78066E-8910-4CFB-8924-1B2F13B0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2819400" cy="271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8" name="Text Box 14">
            <a:extLst>
              <a:ext uri="{FF2B5EF4-FFF2-40B4-BE49-F238E27FC236}">
                <a16:creationId xmlns:a16="http://schemas.microsoft.com/office/drawing/2014/main" id="{D2C08401-5E7C-4E99-8A86-ECA464097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4503663"/>
            <a:ext cx="178645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+mj-lt"/>
              </a:rPr>
              <a:t>Vybrané struktury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+mj-lt"/>
              </a:rPr>
              <a:t>PAHs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F1614ABC-2F63-43E2-88A5-05E5BBDFB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143000"/>
            <a:ext cx="4800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genotoxicita (po aktivaci MFO)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:  specifické mechanismy  (AhR, EDCs)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narkotická akutní 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změny fotosyntézy, růst, letalita, možná genotoxicita (po aktivaci MFO)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: </a:t>
            </a:r>
            <a:r>
              <a:rPr lang="cs-CZ" altLang="en-US" sz="1800" b="1">
                <a:solidFill>
                  <a:srgbClr val="FF3300"/>
                </a:solidFill>
              </a:rPr>
              <a:t>genotoxicita, karcinogenita,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3300"/>
                </a:solidFill>
              </a:rPr>
              <a:t>chronické efekty spojené s aktivací AhR a dalšími specif. mechanismy (imunotoxicita, neurotoxicita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:  akutní toxicita :  růst, letalita, změny metabolické aktivity, genotoxicita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FCFB880-2657-47E9-8C60-1F0592CF7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6175"/>
            <a:ext cx="3886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4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1F81C5E8-ACC9-493C-B86A-E9917652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381000"/>
            <a:ext cx="78359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Polycyklické aromatické uhlovodíky</a:t>
            </a:r>
          </a:p>
        </p:txBody>
      </p:sp>
      <p:sp>
        <p:nvSpPr>
          <p:cNvPr id="100357" name="Text Box 6">
            <a:extLst>
              <a:ext uri="{FF2B5EF4-FFF2-40B4-BE49-F238E27FC236}">
                <a16:creationId xmlns:a16="http://schemas.microsoft.com/office/drawing/2014/main" id="{5AE50B79-FFC3-4F05-92D9-A5446562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6164263"/>
            <a:ext cx="64230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u="sng">
                <a:solidFill>
                  <a:schemeClr val="tx1"/>
                </a:solidFill>
              </a:rPr>
              <a:t>Další specifika</a:t>
            </a:r>
            <a:endParaRPr lang="en-US" altLang="en-US" sz="16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V přítomnosti kyslíku transformace (oxidace</a:t>
            </a:r>
            <a:r>
              <a:rPr lang="en-US" altLang="en-US" sz="1600">
                <a:solidFill>
                  <a:schemeClr val="tx1"/>
                </a:solidFill>
              </a:rPr>
              <a:t> / metaboli</a:t>
            </a:r>
            <a:r>
              <a:rPr lang="cs-CZ" altLang="en-US" sz="1600">
                <a:solidFill>
                  <a:schemeClr val="tx1"/>
                </a:solidFill>
              </a:rPr>
              <a:t>zace)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CF6309-1C22-4C5D-9650-A7CCE623E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63000" cy="685800"/>
          </a:xfrm>
          <a:solidFill>
            <a:srgbClr val="929294">
              <a:alpha val="59999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tx2"/>
                </a:solidFill>
              </a:rPr>
              <a:t>JAKÉ látky člověk uvolňuje do prostředí 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C07A0B-831C-4678-9F91-0E843CBB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035050"/>
            <a:ext cx="8915400" cy="5562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1600" i="1" dirty="0"/>
              <a:t>Existuje řada třídění a skupin – přehled pro tuto přednášku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5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anorganické plyny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kovy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průmyslové kyseliny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14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 err="1"/>
              <a:t>nutrienty</a:t>
            </a:r>
            <a:r>
              <a:rPr lang="cs-CZ" sz="1800" dirty="0"/>
              <a:t> (živiny, anorganická hnojiva)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jednoduché organické (degradabilní, komunální, fekální) znečištění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12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komunální chemie – detergenty, mýdla, změkčovadla vody</a:t>
            </a:r>
            <a:r>
              <a:rPr lang="en-US" sz="1800" dirty="0"/>
              <a:t>, b</a:t>
            </a:r>
            <a:r>
              <a:rPr lang="cs-CZ" sz="1800" dirty="0" err="1"/>
              <a:t>ělení</a:t>
            </a:r>
            <a:r>
              <a:rPr lang="cs-CZ" sz="1800" dirty="0"/>
              <a:t> ...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nehalogenovaná rozpouštědla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halogenované alifatické uhlovodíky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látky průmyslu gumy a plastů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persistentní organické látky (</a:t>
            </a:r>
            <a:r>
              <a:rPr lang="cs-CZ" sz="1800" dirty="0" err="1"/>
              <a:t>POPs</a:t>
            </a:r>
            <a:r>
              <a:rPr lang="cs-CZ" sz="1800" dirty="0"/>
              <a:t>), halogenované  </a:t>
            </a:r>
            <a:r>
              <a:rPr lang="en-US" sz="1800" dirty="0"/>
              <a:t>[</a:t>
            </a:r>
            <a:r>
              <a:rPr lang="cs-CZ" sz="1600" dirty="0"/>
              <a:t>produkty průmyslu (</a:t>
            </a:r>
            <a:r>
              <a:rPr lang="cs-CZ" sz="1600" dirty="0" err="1"/>
              <a:t>PCBs</a:t>
            </a:r>
            <a:r>
              <a:rPr lang="cs-CZ" sz="1600" dirty="0"/>
              <a:t>, </a:t>
            </a:r>
            <a:r>
              <a:rPr lang="cs-CZ" sz="1600" dirty="0" err="1"/>
              <a:t>PBBs</a:t>
            </a:r>
            <a:r>
              <a:rPr lang="cs-CZ" sz="1600" dirty="0"/>
              <a:t>) a vedlejší produkty (</a:t>
            </a:r>
            <a:r>
              <a:rPr lang="cs-CZ" sz="1600" dirty="0" err="1"/>
              <a:t>PCDD</a:t>
            </a:r>
            <a:r>
              <a:rPr lang="en-US" sz="1600" dirty="0"/>
              <a:t>/</a:t>
            </a:r>
            <a:r>
              <a:rPr lang="cs-CZ" sz="1600" dirty="0" err="1"/>
              <a:t>Fs</a:t>
            </a:r>
            <a:r>
              <a:rPr lang="cs-CZ" sz="1600" dirty="0"/>
              <a:t>, </a:t>
            </a:r>
            <a:r>
              <a:rPr lang="cs-CZ" sz="1600" dirty="0" err="1"/>
              <a:t>PBDD</a:t>
            </a:r>
            <a:r>
              <a:rPr lang="en-US" sz="1600" dirty="0"/>
              <a:t>/Fs</a:t>
            </a:r>
            <a:r>
              <a:rPr lang="cs-CZ" sz="1600" dirty="0"/>
              <a:t>)</a:t>
            </a:r>
            <a:r>
              <a:rPr lang="en-US" sz="1600" dirty="0"/>
              <a:t>]</a:t>
            </a:r>
            <a:endParaRPr lang="cs-CZ" sz="16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pesticidy</a:t>
            </a:r>
            <a:r>
              <a:rPr lang="en-US" sz="1800" dirty="0"/>
              <a:t> [</a:t>
            </a:r>
            <a:r>
              <a:rPr lang="cs-CZ" sz="1600" dirty="0"/>
              <a:t>insekticidy – nehalogenované vs. halogenované (</a:t>
            </a:r>
            <a:r>
              <a:rPr lang="cs-CZ" sz="1600" i="1" dirty="0"/>
              <a:t>patří mezi </a:t>
            </a:r>
            <a:r>
              <a:rPr lang="cs-CZ" sz="1600" i="1" dirty="0" err="1"/>
              <a:t>POPs</a:t>
            </a:r>
            <a:r>
              <a:rPr lang="cs-CZ" sz="1600" dirty="0"/>
              <a:t>), herbicidy</a:t>
            </a:r>
            <a:r>
              <a:rPr lang="en-US" sz="1600" dirty="0"/>
              <a:t>]</a:t>
            </a:r>
            <a:endParaRPr lang="cs-CZ" sz="16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/>
              <a:t>farmaka, léčiva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105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1800" dirty="0" err="1"/>
              <a:t>PAHs</a:t>
            </a:r>
            <a:r>
              <a:rPr lang="cs-CZ" sz="1800" dirty="0"/>
              <a:t> – polycyklické aromatické uhlovodíky</a:t>
            </a:r>
            <a:endParaRPr lang="cs-CZ" sz="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985D47B-A134-4FF1-A75B-8CE2F4EE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610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Významné skupiny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environmentálních polutantů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i="1">
                <a:solidFill>
                  <a:srgbClr val="FF3300"/>
                </a:solidFill>
              </a:rPr>
              <a:t>Zdroje, Příklady, Efekty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800" i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A) Jednoduché anorganické látky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DA18281-705C-4D4B-9F6D-262C218B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630363"/>
            <a:ext cx="375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SOx, NOx, O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, CO, CO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(Cl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, F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), NH</a:t>
            </a:r>
            <a:r>
              <a:rPr lang="cs-CZ" altLang="en-US" sz="1800" baseline="-3000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endParaRPr lang="cs-CZ" altLang="en-US" sz="1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8D3930B-0F35-4209-BFF1-E06A2BB60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630363"/>
            <a:ext cx="3832225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BA65614-5E55-4CEB-94A3-6BCFF3F6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630363"/>
            <a:ext cx="37607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Bodové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- průmysl, chemické provozy spalovny, teplárny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Plošné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- domácí topeniště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  <a:cs typeface="Times New Roman" panose="02020603050405020304" pitchFamily="18" charset="0"/>
              </a:rPr>
              <a:t>Liniové</a:t>
            </a:r>
            <a:r>
              <a:rPr lang="cs-CZ" alt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 - dopravní spoje, dálnice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0511B6E3-8143-458C-8084-3400A965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1630363"/>
            <a:ext cx="3830637" cy="1816100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1C90590F-BC88-4C19-B71D-49AA2E3B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624013"/>
            <a:ext cx="7669212" cy="1828800"/>
          </a:xfrm>
          <a:prstGeom prst="rect">
            <a:avLst/>
          </a:prstGeom>
          <a:noFill/>
          <a:ln w="9525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375EA6CB-A645-443A-97CF-49651404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9382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Příklady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1296D438-EE58-427C-9921-DB82A3AD4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922338"/>
            <a:ext cx="960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82E8B7F5-E95E-4CB9-9A32-E82689B1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4222750"/>
            <a:ext cx="37607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0000"/>
                </a:solidFill>
              </a:rPr>
              <a:t>Kyselé deště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0000"/>
                </a:solidFill>
              </a:rPr>
              <a:t>Skleníkový efekt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0000"/>
                </a:solidFill>
              </a:rPr>
              <a:t>Smog</a:t>
            </a: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922717A3-E9F2-46C2-841E-9422EB23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4222750"/>
            <a:ext cx="3830637" cy="1279525"/>
          </a:xfrm>
          <a:prstGeom prst="rect">
            <a:avLst/>
          </a:prstGeom>
          <a:noFill/>
          <a:ln w="7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06934B05-4966-4A78-B8F8-0E639F7C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681413"/>
            <a:ext cx="394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Globální a regionální problémy</a:t>
            </a:r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DFA723A4-3CE5-4835-AAC6-E5EBB68A1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538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(Anorganické) p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lynné polutanty</a:t>
            </a:r>
            <a:endParaRPr lang="cs-CZ" altLang="en-US" sz="30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  <p:pic>
        <p:nvPicPr>
          <p:cNvPr id="18445" name="Picture 13" descr="1">
            <a:extLst>
              <a:ext uri="{FF2B5EF4-FFF2-40B4-BE49-F238E27FC236}">
                <a16:creationId xmlns:a16="http://schemas.microsoft.com/office/drawing/2014/main" id="{2DF869FB-3403-43A2-80FA-CD5565B8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3276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">
            <a:extLst>
              <a:ext uri="{FF2B5EF4-FFF2-40B4-BE49-F238E27FC236}">
                <a16:creationId xmlns:a16="http://schemas.microsoft.com/office/drawing/2014/main" id="{C470DE20-2764-4040-BFF4-2EEE88BD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343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1">
            <a:extLst>
              <a:ext uri="{FF2B5EF4-FFF2-40B4-BE49-F238E27FC236}">
                <a16:creationId xmlns:a16="http://schemas.microsoft.com/office/drawing/2014/main" id="{09EA43BD-ED77-4C33-BA42-234EDFDB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4953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4A9BEF50-6A2C-4F6F-9C85-A656E51B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871913"/>
            <a:ext cx="162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Skleníkový efekt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38562014-0C46-470A-8897-5B57FF26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895600"/>
            <a:ext cx="2176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Tvorba kyselých dešťů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>
            <a:extLst>
              <a:ext uri="{FF2B5EF4-FFF2-40B4-BE49-F238E27FC236}">
                <a16:creationId xmlns:a16="http://schemas.microsoft.com/office/drawing/2014/main" id="{88C2299A-2C37-40AC-B096-3591C553F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4800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podle druhu plynu:  </a:t>
            </a:r>
            <a:r>
              <a:rPr lang="cs-CZ" b="1" dirty="0">
                <a:solidFill>
                  <a:srgbClr val="FF0000"/>
                </a:solidFill>
                <a:latin typeface="Arial" charset="0"/>
                <a:cs typeface="Arial" charset="0"/>
              </a:rPr>
              <a:t>iritace a akutní cytotoxicita</a:t>
            </a:r>
            <a:r>
              <a:rPr lang="cs-CZ" dirty="0">
                <a:latin typeface="Arial" charset="0"/>
                <a:cs typeface="Arial" charset="0"/>
              </a:rPr>
              <a:t>, toxicita změnami pH,  </a:t>
            </a:r>
            <a:r>
              <a:rPr lang="cs-CZ" b="1" dirty="0">
                <a:solidFill>
                  <a:srgbClr val="FF3300"/>
                </a:solidFill>
                <a:latin typeface="Arial" charset="0"/>
                <a:cs typeface="Arial" charset="0"/>
              </a:rPr>
              <a:t>interakce s hemovými barvivy (CO)</a:t>
            </a: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akutní toxicita :  změny fotosyntézy, růst, letalita</a:t>
            </a: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b="1" dirty="0">
                <a:solidFill>
                  <a:srgbClr val="FF0000"/>
                </a:solidFill>
                <a:latin typeface="Arial" charset="0"/>
                <a:cs typeface="Arial" charset="0"/>
              </a:rPr>
              <a:t>akutní toxicita :  poškození sliznic, dýchacích cest</a:t>
            </a: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akutní toxicita :  růst, letalita, změny metabolické aktivity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C916D0C-071B-4284-8D63-6BB7ACEA1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35150"/>
            <a:ext cx="38862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Molekulární mechanismus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producenti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konzumenti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Efekty - destruenti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E8A644B7-07C5-453F-806A-42E4DC235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01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(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Anorganické</a:t>
            </a:r>
            <a:r>
              <a:rPr lang="cs-CZ" altLang="en-US" sz="3000" b="1">
                <a:solidFill>
                  <a:schemeClr val="tx1"/>
                </a:solidFill>
              </a:rPr>
              <a:t>)</a:t>
            </a:r>
            <a:r>
              <a:rPr lang="cs-CZ" altLang="en-US" sz="3000" b="1">
                <a:solidFill>
                  <a:schemeClr val="tx1"/>
                </a:solidFill>
                <a:cs typeface="Times New Roman" panose="02020603050405020304" pitchFamily="18" charset="0"/>
              </a:rPr>
              <a:t> plynné polutanty</a:t>
            </a:r>
            <a:endParaRPr lang="cs-CZ" altLang="en-US" sz="30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3336</Words>
  <Application>Microsoft Office PowerPoint</Application>
  <PresentationFormat>Předvádění na obrazovce (4:3)</PresentationFormat>
  <Paragraphs>767</Paragraphs>
  <Slides>47</Slides>
  <Notes>47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Calibri</vt:lpstr>
      <vt:lpstr>Tahoma</vt:lpstr>
      <vt:lpstr>Times New Roman</vt:lpstr>
      <vt:lpstr>Wingdings</vt:lpstr>
      <vt:lpstr>Motiv sady Office</vt:lpstr>
      <vt:lpstr>Prezentace aplikace PowerPoint</vt:lpstr>
      <vt:lpstr>Stres v důsledku antropogenních činností</vt:lpstr>
      <vt:lpstr>Stres v důsledku antropogenních činností</vt:lpstr>
      <vt:lpstr>Člověk uvolňuje látky do prostředí </vt:lpstr>
      <vt:lpstr>JAKÉ látky člověk uvolňuje do prostředí 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141</cp:revision>
  <dcterms:created xsi:type="dcterms:W3CDTF">2010-05-17T15:27:49Z</dcterms:created>
  <dcterms:modified xsi:type="dcterms:W3CDTF">2021-12-09T12:36:06Z</dcterms:modified>
</cp:coreProperties>
</file>