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handoutMasterIdLst>
    <p:handoutMasterId r:id="rId57"/>
  </p:handoutMasterIdLst>
  <p:sldIdLst>
    <p:sldId id="377" r:id="rId2"/>
    <p:sldId id="378" r:id="rId3"/>
    <p:sldId id="358" r:id="rId4"/>
    <p:sldId id="381" r:id="rId5"/>
    <p:sldId id="379" r:id="rId6"/>
    <p:sldId id="382" r:id="rId7"/>
    <p:sldId id="360" r:id="rId8"/>
    <p:sldId id="383" r:id="rId9"/>
    <p:sldId id="423" r:id="rId10"/>
    <p:sldId id="424" r:id="rId11"/>
    <p:sldId id="425" r:id="rId12"/>
    <p:sldId id="426" r:id="rId13"/>
    <p:sldId id="427" r:id="rId14"/>
    <p:sldId id="428" r:id="rId15"/>
    <p:sldId id="429" r:id="rId16"/>
    <p:sldId id="430" r:id="rId17"/>
    <p:sldId id="431" r:id="rId18"/>
    <p:sldId id="432" r:id="rId19"/>
    <p:sldId id="433" r:id="rId20"/>
    <p:sldId id="434" r:id="rId21"/>
    <p:sldId id="435" r:id="rId22"/>
    <p:sldId id="436" r:id="rId23"/>
    <p:sldId id="444" r:id="rId24"/>
    <p:sldId id="445" r:id="rId25"/>
    <p:sldId id="446" r:id="rId26"/>
    <p:sldId id="450" r:id="rId27"/>
    <p:sldId id="453" r:id="rId28"/>
    <p:sldId id="454" r:id="rId29"/>
    <p:sldId id="363" r:id="rId30"/>
    <p:sldId id="364" r:id="rId31"/>
    <p:sldId id="365" r:id="rId32"/>
    <p:sldId id="391" r:id="rId33"/>
    <p:sldId id="366" r:id="rId34"/>
    <p:sldId id="367" r:id="rId35"/>
    <p:sldId id="398" r:id="rId36"/>
    <p:sldId id="392" r:id="rId37"/>
    <p:sldId id="393" r:id="rId38"/>
    <p:sldId id="417" r:id="rId39"/>
    <p:sldId id="418" r:id="rId40"/>
    <p:sldId id="419" r:id="rId41"/>
    <p:sldId id="420" r:id="rId42"/>
    <p:sldId id="421" r:id="rId43"/>
    <p:sldId id="422" r:id="rId44"/>
    <p:sldId id="404" r:id="rId45"/>
    <p:sldId id="399" r:id="rId46"/>
    <p:sldId id="402" r:id="rId47"/>
    <p:sldId id="401" r:id="rId48"/>
    <p:sldId id="403" r:id="rId49"/>
    <p:sldId id="406" r:id="rId50"/>
    <p:sldId id="409" r:id="rId51"/>
    <p:sldId id="411" r:id="rId52"/>
    <p:sldId id="414" r:id="rId53"/>
    <p:sldId id="412" r:id="rId54"/>
    <p:sldId id="415" r:id="rId55"/>
  </p:sldIdLst>
  <p:sldSz cx="9144000" cy="6858000" type="screen4x3"/>
  <p:notesSz cx="7099300" cy="10234613"/>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678BD0-5E4B-4A0F-A2F1-A709AA63E18D}" v="4" dt="2021-12-09T12:38:32.5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100" d="100"/>
          <a:sy n="100" d="100"/>
        </p:scale>
        <p:origin x="3282" y="113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děk Bláha" userId="42617b0c-9dcc-4722-9496-b1459645750d" providerId="ADAL" clId="{50678BD0-5E4B-4A0F-A2F1-A709AA63E18D}"/>
    <pc:docChg chg="custSel delSld modSld sldOrd">
      <pc:chgData name="Luděk Bláha" userId="42617b0c-9dcc-4722-9496-b1459645750d" providerId="ADAL" clId="{50678BD0-5E4B-4A0F-A2F1-A709AA63E18D}" dt="2021-12-09T12:45:47.234" v="110" actId="47"/>
      <pc:docMkLst>
        <pc:docMk/>
      </pc:docMkLst>
      <pc:sldChg chg="modSp mod">
        <pc:chgData name="Luděk Bláha" userId="42617b0c-9dcc-4722-9496-b1459645750d" providerId="ADAL" clId="{50678BD0-5E4B-4A0F-A2F1-A709AA63E18D}" dt="2021-12-09T12:38:12.924" v="3" actId="207"/>
        <pc:sldMkLst>
          <pc:docMk/>
          <pc:sldMk cId="0" sldId="358"/>
        </pc:sldMkLst>
        <pc:spChg chg="mod">
          <ac:chgData name="Luděk Bláha" userId="42617b0c-9dcc-4722-9496-b1459645750d" providerId="ADAL" clId="{50678BD0-5E4B-4A0F-A2F1-A709AA63E18D}" dt="2021-12-09T12:38:12.924" v="3" actId="207"/>
          <ac:spMkLst>
            <pc:docMk/>
            <pc:sldMk cId="0" sldId="358"/>
            <ac:spMk id="6" creationId="{56CC8E0F-86A8-4C3A-8E71-8EB6F99C55A2}"/>
          </ac:spMkLst>
        </pc:spChg>
      </pc:sldChg>
      <pc:sldChg chg="del">
        <pc:chgData name="Luděk Bláha" userId="42617b0c-9dcc-4722-9496-b1459645750d" providerId="ADAL" clId="{50678BD0-5E4B-4A0F-A2F1-A709AA63E18D}" dt="2021-12-09T12:39:04.912" v="12" actId="47"/>
        <pc:sldMkLst>
          <pc:docMk/>
          <pc:sldMk cId="0" sldId="359"/>
        </pc:sldMkLst>
      </pc:sldChg>
      <pc:sldChg chg="del">
        <pc:chgData name="Luděk Bláha" userId="42617b0c-9dcc-4722-9496-b1459645750d" providerId="ADAL" clId="{50678BD0-5E4B-4A0F-A2F1-A709AA63E18D}" dt="2021-12-09T12:39:13.350" v="13" actId="47"/>
        <pc:sldMkLst>
          <pc:docMk/>
          <pc:sldMk cId="0" sldId="361"/>
        </pc:sldMkLst>
      </pc:sldChg>
      <pc:sldChg chg="modSp mod">
        <pc:chgData name="Luděk Bláha" userId="42617b0c-9dcc-4722-9496-b1459645750d" providerId="ADAL" clId="{50678BD0-5E4B-4A0F-A2F1-A709AA63E18D}" dt="2021-12-09T12:43:40.684" v="102" actId="114"/>
        <pc:sldMkLst>
          <pc:docMk/>
          <pc:sldMk cId="0" sldId="367"/>
        </pc:sldMkLst>
        <pc:spChg chg="mod">
          <ac:chgData name="Luděk Bláha" userId="42617b0c-9dcc-4722-9496-b1459645750d" providerId="ADAL" clId="{50678BD0-5E4B-4A0F-A2F1-A709AA63E18D}" dt="2021-12-09T12:43:40.684" v="102" actId="114"/>
          <ac:spMkLst>
            <pc:docMk/>
            <pc:sldMk cId="0" sldId="367"/>
            <ac:spMk id="104452" creationId="{B3F72644-5A7A-4024-B080-203D3D8E2592}"/>
          </ac:spMkLst>
        </pc:spChg>
      </pc:sldChg>
      <pc:sldChg chg="del">
        <pc:chgData name="Luděk Bláha" userId="42617b0c-9dcc-4722-9496-b1459645750d" providerId="ADAL" clId="{50678BD0-5E4B-4A0F-A2F1-A709AA63E18D}" dt="2021-12-09T12:44:06.069" v="103" actId="47"/>
        <pc:sldMkLst>
          <pc:docMk/>
          <pc:sldMk cId="0" sldId="368"/>
        </pc:sldMkLst>
      </pc:sldChg>
      <pc:sldChg chg="del">
        <pc:chgData name="Luděk Bláha" userId="42617b0c-9dcc-4722-9496-b1459645750d" providerId="ADAL" clId="{50678BD0-5E4B-4A0F-A2F1-A709AA63E18D}" dt="2021-12-09T12:38:36.700" v="11" actId="47"/>
        <pc:sldMkLst>
          <pc:docMk/>
          <pc:sldMk cId="0" sldId="380"/>
        </pc:sldMkLst>
      </pc:sldChg>
      <pc:sldChg chg="modSp mod">
        <pc:chgData name="Luděk Bláha" userId="42617b0c-9dcc-4722-9496-b1459645750d" providerId="ADAL" clId="{50678BD0-5E4B-4A0F-A2F1-A709AA63E18D}" dt="2021-12-09T12:38:32.590" v="10" actId="1036"/>
        <pc:sldMkLst>
          <pc:docMk/>
          <pc:sldMk cId="0" sldId="381"/>
        </pc:sldMkLst>
        <pc:spChg chg="mod">
          <ac:chgData name="Luděk Bláha" userId="42617b0c-9dcc-4722-9496-b1459645750d" providerId="ADAL" clId="{50678BD0-5E4B-4A0F-A2F1-A709AA63E18D}" dt="2021-12-09T12:38:27.435" v="6" actId="14100"/>
          <ac:spMkLst>
            <pc:docMk/>
            <pc:sldMk cId="0" sldId="381"/>
            <ac:spMk id="14339" creationId="{2D06A5AE-E176-48C1-B8A4-778B06402644}"/>
          </ac:spMkLst>
        </pc:spChg>
        <pc:spChg chg="mod">
          <ac:chgData name="Luděk Bláha" userId="42617b0c-9dcc-4722-9496-b1459645750d" providerId="ADAL" clId="{50678BD0-5E4B-4A0F-A2F1-A709AA63E18D}" dt="2021-12-09T12:38:32.590" v="10" actId="1036"/>
          <ac:spMkLst>
            <pc:docMk/>
            <pc:sldMk cId="0" sldId="381"/>
            <ac:spMk id="14340" creationId="{08A67669-B197-4745-A9CB-76CDA7BB0E8A}"/>
          </ac:spMkLst>
        </pc:spChg>
        <pc:spChg chg="mod">
          <ac:chgData name="Luděk Bláha" userId="42617b0c-9dcc-4722-9496-b1459645750d" providerId="ADAL" clId="{50678BD0-5E4B-4A0F-A2F1-A709AA63E18D}" dt="2021-12-09T12:38:32.590" v="10" actId="1036"/>
          <ac:spMkLst>
            <pc:docMk/>
            <pc:sldMk cId="0" sldId="381"/>
            <ac:spMk id="14341" creationId="{F6023ED5-F0FB-451B-8E37-6A153B63F91F}"/>
          </ac:spMkLst>
        </pc:spChg>
        <pc:spChg chg="mod">
          <ac:chgData name="Luděk Bláha" userId="42617b0c-9dcc-4722-9496-b1459645750d" providerId="ADAL" clId="{50678BD0-5E4B-4A0F-A2F1-A709AA63E18D}" dt="2021-12-09T12:38:32.590" v="10" actId="1036"/>
          <ac:spMkLst>
            <pc:docMk/>
            <pc:sldMk cId="0" sldId="381"/>
            <ac:spMk id="14342" creationId="{4EAC6FB6-382D-4AE5-BFCD-8FE22A659E2A}"/>
          </ac:spMkLst>
        </pc:spChg>
        <pc:spChg chg="mod">
          <ac:chgData name="Luděk Bláha" userId="42617b0c-9dcc-4722-9496-b1459645750d" providerId="ADAL" clId="{50678BD0-5E4B-4A0F-A2F1-A709AA63E18D}" dt="2021-12-09T12:38:32.590" v="10" actId="1036"/>
          <ac:spMkLst>
            <pc:docMk/>
            <pc:sldMk cId="0" sldId="381"/>
            <ac:spMk id="14343" creationId="{8D0ADAC8-434C-43B8-A2F3-22C85A38BE4D}"/>
          </ac:spMkLst>
        </pc:spChg>
        <pc:spChg chg="mod">
          <ac:chgData name="Luděk Bláha" userId="42617b0c-9dcc-4722-9496-b1459645750d" providerId="ADAL" clId="{50678BD0-5E4B-4A0F-A2F1-A709AA63E18D}" dt="2021-12-09T12:38:32.590" v="10" actId="1036"/>
          <ac:spMkLst>
            <pc:docMk/>
            <pc:sldMk cId="0" sldId="381"/>
            <ac:spMk id="14344" creationId="{4488C2BB-13BC-4705-9003-E058C882AB5E}"/>
          </ac:spMkLst>
        </pc:spChg>
        <pc:spChg chg="mod">
          <ac:chgData name="Luděk Bláha" userId="42617b0c-9dcc-4722-9496-b1459645750d" providerId="ADAL" clId="{50678BD0-5E4B-4A0F-A2F1-A709AA63E18D}" dt="2021-12-09T12:38:32.590" v="10" actId="1036"/>
          <ac:spMkLst>
            <pc:docMk/>
            <pc:sldMk cId="0" sldId="381"/>
            <ac:spMk id="14345" creationId="{1D4C5E8B-E597-4241-BF59-C053F36D560A}"/>
          </ac:spMkLst>
        </pc:spChg>
        <pc:spChg chg="mod">
          <ac:chgData name="Luděk Bláha" userId="42617b0c-9dcc-4722-9496-b1459645750d" providerId="ADAL" clId="{50678BD0-5E4B-4A0F-A2F1-A709AA63E18D}" dt="2021-12-09T12:38:32.590" v="10" actId="1036"/>
          <ac:spMkLst>
            <pc:docMk/>
            <pc:sldMk cId="0" sldId="381"/>
            <ac:spMk id="14346" creationId="{FAA49872-0342-4D09-B255-F9C1E57B0037}"/>
          </ac:spMkLst>
        </pc:spChg>
        <pc:spChg chg="mod">
          <ac:chgData name="Luděk Bláha" userId="42617b0c-9dcc-4722-9496-b1459645750d" providerId="ADAL" clId="{50678BD0-5E4B-4A0F-A2F1-A709AA63E18D}" dt="2021-12-09T12:38:32.590" v="10" actId="1036"/>
          <ac:spMkLst>
            <pc:docMk/>
            <pc:sldMk cId="0" sldId="381"/>
            <ac:spMk id="14347" creationId="{1B0787CA-8ADF-43D6-AA18-511F9F89CCD3}"/>
          </ac:spMkLst>
        </pc:spChg>
        <pc:spChg chg="mod">
          <ac:chgData name="Luděk Bláha" userId="42617b0c-9dcc-4722-9496-b1459645750d" providerId="ADAL" clId="{50678BD0-5E4B-4A0F-A2F1-A709AA63E18D}" dt="2021-12-09T12:38:32.590" v="10" actId="1036"/>
          <ac:spMkLst>
            <pc:docMk/>
            <pc:sldMk cId="0" sldId="381"/>
            <ac:spMk id="14348" creationId="{F8E2D9A5-3FF7-43F9-8035-8528F9F637BC}"/>
          </ac:spMkLst>
        </pc:spChg>
        <pc:spChg chg="mod">
          <ac:chgData name="Luděk Bláha" userId="42617b0c-9dcc-4722-9496-b1459645750d" providerId="ADAL" clId="{50678BD0-5E4B-4A0F-A2F1-A709AA63E18D}" dt="2021-12-09T12:38:32.590" v="10" actId="1036"/>
          <ac:spMkLst>
            <pc:docMk/>
            <pc:sldMk cId="0" sldId="381"/>
            <ac:spMk id="14349" creationId="{8157BFC6-6CD3-46C9-8741-C72EAFBCC488}"/>
          </ac:spMkLst>
        </pc:spChg>
        <pc:spChg chg="mod">
          <ac:chgData name="Luděk Bláha" userId="42617b0c-9dcc-4722-9496-b1459645750d" providerId="ADAL" clId="{50678BD0-5E4B-4A0F-A2F1-A709AA63E18D}" dt="2021-12-09T12:38:32.590" v="10" actId="1036"/>
          <ac:spMkLst>
            <pc:docMk/>
            <pc:sldMk cId="0" sldId="381"/>
            <ac:spMk id="14350" creationId="{8B3CDD34-D89C-49AE-AD52-36067C106BFC}"/>
          </ac:spMkLst>
        </pc:spChg>
        <pc:spChg chg="mod">
          <ac:chgData name="Luděk Bláha" userId="42617b0c-9dcc-4722-9496-b1459645750d" providerId="ADAL" clId="{50678BD0-5E4B-4A0F-A2F1-A709AA63E18D}" dt="2021-12-09T12:38:32.590" v="10" actId="1036"/>
          <ac:spMkLst>
            <pc:docMk/>
            <pc:sldMk cId="0" sldId="381"/>
            <ac:spMk id="14351" creationId="{19D5EA6D-120A-4167-8E86-2DD69EF1C2A5}"/>
          </ac:spMkLst>
        </pc:spChg>
        <pc:spChg chg="mod">
          <ac:chgData name="Luděk Bláha" userId="42617b0c-9dcc-4722-9496-b1459645750d" providerId="ADAL" clId="{50678BD0-5E4B-4A0F-A2F1-A709AA63E18D}" dt="2021-12-09T12:38:32.590" v="10" actId="1036"/>
          <ac:spMkLst>
            <pc:docMk/>
            <pc:sldMk cId="0" sldId="381"/>
            <ac:spMk id="14352" creationId="{4C285F12-F5A2-4167-B01C-6E64A1CCB2A6}"/>
          </ac:spMkLst>
        </pc:spChg>
      </pc:sldChg>
      <pc:sldChg chg="del">
        <pc:chgData name="Luděk Bláha" userId="42617b0c-9dcc-4722-9496-b1459645750d" providerId="ADAL" clId="{50678BD0-5E4B-4A0F-A2F1-A709AA63E18D}" dt="2021-12-09T12:45:34.753" v="108" actId="47"/>
        <pc:sldMkLst>
          <pc:docMk/>
          <pc:sldMk cId="0" sldId="400"/>
        </pc:sldMkLst>
      </pc:sldChg>
      <pc:sldChg chg="del">
        <pc:chgData name="Luděk Bláha" userId="42617b0c-9dcc-4722-9496-b1459645750d" providerId="ADAL" clId="{50678BD0-5E4B-4A0F-A2F1-A709AA63E18D}" dt="2021-12-09T12:45:47.234" v="110" actId="47"/>
        <pc:sldMkLst>
          <pc:docMk/>
          <pc:sldMk cId="0" sldId="407"/>
        </pc:sldMkLst>
      </pc:sldChg>
      <pc:sldChg chg="del">
        <pc:chgData name="Luděk Bláha" userId="42617b0c-9dcc-4722-9496-b1459645750d" providerId="ADAL" clId="{50678BD0-5E4B-4A0F-A2F1-A709AA63E18D}" dt="2021-12-09T12:45:38.264" v="109" actId="47"/>
        <pc:sldMkLst>
          <pc:docMk/>
          <pc:sldMk cId="0" sldId="408"/>
        </pc:sldMkLst>
      </pc:sldChg>
      <pc:sldChg chg="del">
        <pc:chgData name="Luděk Bláha" userId="42617b0c-9dcc-4722-9496-b1459645750d" providerId="ADAL" clId="{50678BD0-5E4B-4A0F-A2F1-A709AA63E18D}" dt="2021-12-09T12:45:20.108" v="107" actId="47"/>
        <pc:sldMkLst>
          <pc:docMk/>
          <pc:sldMk cId="0" sldId="410"/>
        </pc:sldMkLst>
      </pc:sldChg>
      <pc:sldChg chg="ord">
        <pc:chgData name="Luděk Bláha" userId="42617b0c-9dcc-4722-9496-b1459645750d" providerId="ADAL" clId="{50678BD0-5E4B-4A0F-A2F1-A709AA63E18D}" dt="2021-12-09T12:44:58.367" v="105"/>
        <pc:sldMkLst>
          <pc:docMk/>
          <pc:sldMk cId="0" sldId="411"/>
        </pc:sldMkLst>
      </pc:sldChg>
      <pc:sldChg chg="del">
        <pc:chgData name="Luděk Bláha" userId="42617b0c-9dcc-4722-9496-b1459645750d" providerId="ADAL" clId="{50678BD0-5E4B-4A0F-A2F1-A709AA63E18D}" dt="2021-12-09T12:45:20.108" v="107" actId="47"/>
        <pc:sldMkLst>
          <pc:docMk/>
          <pc:sldMk cId="0" sldId="413"/>
        </pc:sldMkLst>
      </pc:sldChg>
      <pc:sldChg chg="del">
        <pc:chgData name="Luděk Bláha" userId="42617b0c-9dcc-4722-9496-b1459645750d" providerId="ADAL" clId="{50678BD0-5E4B-4A0F-A2F1-A709AA63E18D}" dt="2021-12-09T12:45:16.300" v="106" actId="47"/>
        <pc:sldMkLst>
          <pc:docMk/>
          <pc:sldMk cId="0" sldId="416"/>
        </pc:sldMkLst>
      </pc:sldChg>
      <pc:sldChg chg="del">
        <pc:chgData name="Luděk Bláha" userId="42617b0c-9dcc-4722-9496-b1459645750d" providerId="ADAL" clId="{50678BD0-5E4B-4A0F-A2F1-A709AA63E18D}" dt="2021-12-09T12:40:37.530" v="14" actId="47"/>
        <pc:sldMkLst>
          <pc:docMk/>
          <pc:sldMk cId="0" sldId="437"/>
        </pc:sldMkLst>
      </pc:sldChg>
      <pc:sldChg chg="del">
        <pc:chgData name="Luděk Bláha" userId="42617b0c-9dcc-4722-9496-b1459645750d" providerId="ADAL" clId="{50678BD0-5E4B-4A0F-A2F1-A709AA63E18D}" dt="2021-12-09T12:41:17.119" v="15" actId="47"/>
        <pc:sldMkLst>
          <pc:docMk/>
          <pc:sldMk cId="0" sldId="438"/>
        </pc:sldMkLst>
      </pc:sldChg>
      <pc:sldChg chg="del">
        <pc:chgData name="Luděk Bláha" userId="42617b0c-9dcc-4722-9496-b1459645750d" providerId="ADAL" clId="{50678BD0-5E4B-4A0F-A2F1-A709AA63E18D}" dt="2021-12-09T12:41:17.119" v="15" actId="47"/>
        <pc:sldMkLst>
          <pc:docMk/>
          <pc:sldMk cId="0" sldId="439"/>
        </pc:sldMkLst>
      </pc:sldChg>
      <pc:sldChg chg="del">
        <pc:chgData name="Luděk Bláha" userId="42617b0c-9dcc-4722-9496-b1459645750d" providerId="ADAL" clId="{50678BD0-5E4B-4A0F-A2F1-A709AA63E18D}" dt="2021-12-09T12:41:17.119" v="15" actId="47"/>
        <pc:sldMkLst>
          <pc:docMk/>
          <pc:sldMk cId="0" sldId="440"/>
        </pc:sldMkLst>
      </pc:sldChg>
      <pc:sldChg chg="del">
        <pc:chgData name="Luděk Bláha" userId="42617b0c-9dcc-4722-9496-b1459645750d" providerId="ADAL" clId="{50678BD0-5E4B-4A0F-A2F1-A709AA63E18D}" dt="2021-12-09T12:41:17.119" v="15" actId="47"/>
        <pc:sldMkLst>
          <pc:docMk/>
          <pc:sldMk cId="0" sldId="441"/>
        </pc:sldMkLst>
      </pc:sldChg>
      <pc:sldChg chg="del">
        <pc:chgData name="Luděk Bláha" userId="42617b0c-9dcc-4722-9496-b1459645750d" providerId="ADAL" clId="{50678BD0-5E4B-4A0F-A2F1-A709AA63E18D}" dt="2021-12-09T12:41:17.119" v="15" actId="47"/>
        <pc:sldMkLst>
          <pc:docMk/>
          <pc:sldMk cId="0" sldId="442"/>
        </pc:sldMkLst>
      </pc:sldChg>
      <pc:sldChg chg="del">
        <pc:chgData name="Luděk Bláha" userId="42617b0c-9dcc-4722-9496-b1459645750d" providerId="ADAL" clId="{50678BD0-5E4B-4A0F-A2F1-A709AA63E18D}" dt="2021-12-09T12:41:17.119" v="15" actId="47"/>
        <pc:sldMkLst>
          <pc:docMk/>
          <pc:sldMk cId="0" sldId="443"/>
        </pc:sldMkLst>
      </pc:sldChg>
      <pc:sldChg chg="del">
        <pc:chgData name="Luděk Bláha" userId="42617b0c-9dcc-4722-9496-b1459645750d" providerId="ADAL" clId="{50678BD0-5E4B-4A0F-A2F1-A709AA63E18D}" dt="2021-12-09T12:42:14.327" v="16" actId="47"/>
        <pc:sldMkLst>
          <pc:docMk/>
          <pc:sldMk cId="0" sldId="447"/>
        </pc:sldMkLst>
      </pc:sldChg>
      <pc:sldChg chg="del">
        <pc:chgData name="Luděk Bláha" userId="42617b0c-9dcc-4722-9496-b1459645750d" providerId="ADAL" clId="{50678BD0-5E4B-4A0F-A2F1-A709AA63E18D}" dt="2021-12-09T12:42:14.327" v="16" actId="47"/>
        <pc:sldMkLst>
          <pc:docMk/>
          <pc:sldMk cId="0" sldId="448"/>
        </pc:sldMkLst>
      </pc:sldChg>
      <pc:sldChg chg="del">
        <pc:chgData name="Luděk Bláha" userId="42617b0c-9dcc-4722-9496-b1459645750d" providerId="ADAL" clId="{50678BD0-5E4B-4A0F-A2F1-A709AA63E18D}" dt="2021-12-09T12:42:17.910" v="17" actId="47"/>
        <pc:sldMkLst>
          <pc:docMk/>
          <pc:sldMk cId="0" sldId="449"/>
        </pc:sldMkLst>
      </pc:sldChg>
      <pc:sldChg chg="del">
        <pc:chgData name="Luděk Bláha" userId="42617b0c-9dcc-4722-9496-b1459645750d" providerId="ADAL" clId="{50678BD0-5E4B-4A0F-A2F1-A709AA63E18D}" dt="2021-12-09T12:42:25.087" v="18" actId="47"/>
        <pc:sldMkLst>
          <pc:docMk/>
          <pc:sldMk cId="0" sldId="451"/>
        </pc:sldMkLst>
      </pc:sldChg>
      <pc:sldChg chg="del">
        <pc:chgData name="Luděk Bláha" userId="42617b0c-9dcc-4722-9496-b1459645750d" providerId="ADAL" clId="{50678BD0-5E4B-4A0F-A2F1-A709AA63E18D}" dt="2021-12-09T12:42:25.087" v="18" actId="47"/>
        <pc:sldMkLst>
          <pc:docMk/>
          <pc:sldMk cId="0" sldId="45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02" name="Rectangle 2">
            <a:extLst>
              <a:ext uri="{FF2B5EF4-FFF2-40B4-BE49-F238E27FC236}">
                <a16:creationId xmlns:a16="http://schemas.microsoft.com/office/drawing/2014/main" id="{E7CD0B6A-D279-4CC6-BB12-5205736886E5}"/>
              </a:ext>
            </a:extLst>
          </p:cNvPr>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Arial" charset="0"/>
              </a:defRPr>
            </a:lvl1pPr>
          </a:lstStyle>
          <a:p>
            <a:pPr>
              <a:defRPr/>
            </a:pPr>
            <a:endParaRPr lang="cs-CZ"/>
          </a:p>
        </p:txBody>
      </p:sp>
      <p:sp>
        <p:nvSpPr>
          <p:cNvPr id="256003" name="Rectangle 3">
            <a:extLst>
              <a:ext uri="{FF2B5EF4-FFF2-40B4-BE49-F238E27FC236}">
                <a16:creationId xmlns:a16="http://schemas.microsoft.com/office/drawing/2014/main" id="{369C2F5B-FF7B-4E39-80E8-C7C56FC616DF}"/>
              </a:ext>
            </a:extLst>
          </p:cNvPr>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Arial" charset="0"/>
              </a:defRPr>
            </a:lvl1pPr>
          </a:lstStyle>
          <a:p>
            <a:pPr>
              <a:defRPr/>
            </a:pPr>
            <a:fld id="{4039DD07-9E9F-4142-B698-996CEA05AB23}" type="datetimeFigureOut">
              <a:rPr lang="cs-CZ"/>
              <a:pPr>
                <a:defRPr/>
              </a:pPr>
              <a:t>09.12.2021</a:t>
            </a:fld>
            <a:endParaRPr lang="cs-CZ"/>
          </a:p>
        </p:txBody>
      </p:sp>
      <p:sp>
        <p:nvSpPr>
          <p:cNvPr id="256004" name="Rectangle 4">
            <a:extLst>
              <a:ext uri="{FF2B5EF4-FFF2-40B4-BE49-F238E27FC236}">
                <a16:creationId xmlns:a16="http://schemas.microsoft.com/office/drawing/2014/main" id="{A984A271-FB1B-4F52-93C6-7F934E8F6FA0}"/>
              </a:ext>
            </a:extLst>
          </p:cNvPr>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endParaRPr lang="cs-CZ"/>
          </a:p>
        </p:txBody>
      </p:sp>
      <p:sp>
        <p:nvSpPr>
          <p:cNvPr id="256005" name="Rectangle 5">
            <a:extLst>
              <a:ext uri="{FF2B5EF4-FFF2-40B4-BE49-F238E27FC236}">
                <a16:creationId xmlns:a16="http://schemas.microsoft.com/office/drawing/2014/main" id="{BE0FFEA8-2A4E-419B-9732-178FDD45F8ED}"/>
              </a:ext>
            </a:extLst>
          </p:cNvPr>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E8306276-69B8-4489-B997-D08161CD8F9E}" type="slidenum">
              <a:rPr lang="cs-CZ" altLang="cs-CZ"/>
              <a:pPr>
                <a:defRPr/>
              </a:pPr>
              <a:t>‹#›</a:t>
            </a:fld>
            <a:endParaRPr lang="cs-CZ" altLang="cs-CZ"/>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B88D1B4F-90D9-4110-950A-A82EF7F047DB}"/>
              </a:ext>
            </a:extLst>
          </p:cNvPr>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defTabSz="990600" eaLnBrk="1" hangingPunct="1">
              <a:defRPr sz="1300">
                <a:latin typeface="Arial" charset="0"/>
                <a:cs typeface="Arial" charset="0"/>
              </a:defRPr>
            </a:lvl1pPr>
          </a:lstStyle>
          <a:p>
            <a:pPr>
              <a:defRPr/>
            </a:pPr>
            <a:endParaRPr lang="cs-CZ"/>
          </a:p>
        </p:txBody>
      </p:sp>
      <p:sp>
        <p:nvSpPr>
          <p:cNvPr id="17411" name="Rectangle 3">
            <a:extLst>
              <a:ext uri="{FF2B5EF4-FFF2-40B4-BE49-F238E27FC236}">
                <a16:creationId xmlns:a16="http://schemas.microsoft.com/office/drawing/2014/main" id="{EDF7712F-7997-4ABF-9EC6-F8E73F7B3A02}"/>
              </a:ext>
            </a:extLst>
          </p:cNvPr>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eaLnBrk="1" hangingPunct="1">
              <a:defRPr sz="1300">
                <a:latin typeface="Arial" charset="0"/>
                <a:cs typeface="Arial" charset="0"/>
              </a:defRPr>
            </a:lvl1pPr>
          </a:lstStyle>
          <a:p>
            <a:pPr>
              <a:defRPr/>
            </a:pPr>
            <a:fld id="{75075601-319D-41EE-838E-EB0DDFAA6AFF}" type="datetimeFigureOut">
              <a:rPr lang="cs-CZ"/>
              <a:pPr>
                <a:defRPr/>
              </a:pPr>
              <a:t>09.12.2021</a:t>
            </a:fld>
            <a:endParaRPr lang="cs-CZ"/>
          </a:p>
        </p:txBody>
      </p:sp>
      <p:sp>
        <p:nvSpPr>
          <p:cNvPr id="4100" name="Rectangle 4">
            <a:extLst>
              <a:ext uri="{FF2B5EF4-FFF2-40B4-BE49-F238E27FC236}">
                <a16:creationId xmlns:a16="http://schemas.microsoft.com/office/drawing/2014/main" id="{BE60C125-9E50-4607-933A-461118056223}"/>
              </a:ext>
            </a:extLst>
          </p:cNvPr>
          <p:cNvSpPr>
            <a:spLocks noGrp="1" noRot="1" noChangeAspec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3" name="Rectangle 5">
            <a:extLst>
              <a:ext uri="{FF2B5EF4-FFF2-40B4-BE49-F238E27FC236}">
                <a16:creationId xmlns:a16="http://schemas.microsoft.com/office/drawing/2014/main" id="{77160DC0-21FE-4D89-A66C-DFC4FCF6A379}"/>
              </a:ext>
            </a:extLst>
          </p:cNvPr>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17414" name="Rectangle 6">
            <a:extLst>
              <a:ext uri="{FF2B5EF4-FFF2-40B4-BE49-F238E27FC236}">
                <a16:creationId xmlns:a16="http://schemas.microsoft.com/office/drawing/2014/main" id="{3FE00EBF-7705-4F36-A9A0-5E327F6F6DDB}"/>
              </a:ext>
            </a:extLst>
          </p:cNvPr>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defTabSz="990600" eaLnBrk="1" hangingPunct="1">
              <a:defRPr sz="1300">
                <a:latin typeface="Arial" charset="0"/>
                <a:cs typeface="Arial" charset="0"/>
              </a:defRPr>
            </a:lvl1pPr>
          </a:lstStyle>
          <a:p>
            <a:pPr>
              <a:defRPr/>
            </a:pPr>
            <a:endParaRPr lang="cs-CZ"/>
          </a:p>
        </p:txBody>
      </p:sp>
      <p:sp>
        <p:nvSpPr>
          <p:cNvPr id="17415" name="Rectangle 7">
            <a:extLst>
              <a:ext uri="{FF2B5EF4-FFF2-40B4-BE49-F238E27FC236}">
                <a16:creationId xmlns:a16="http://schemas.microsoft.com/office/drawing/2014/main" id="{B87D9270-E6C4-4226-B9BF-9D9400844FC5}"/>
              </a:ext>
            </a:extLst>
          </p:cNvPr>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eaLnBrk="1" hangingPunct="1">
              <a:defRPr sz="1300" smtClean="0"/>
            </a:lvl1pPr>
          </a:lstStyle>
          <a:p>
            <a:pPr>
              <a:defRPr/>
            </a:pPr>
            <a:fld id="{952D65EC-4C93-4791-A3EE-DACF3FF6294F}"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6607FE8-841F-4352-98FE-158057BFE794}"/>
              </a:ext>
            </a:extLst>
          </p:cNvPr>
          <p:cNvSpPr>
            <a:spLocks noGrp="1" noRot="1" noChangeAspect="1" noChangeArrowheads="1" noTextEdit="1"/>
          </p:cNvSpPr>
          <p:nvPr>
            <p:ph type="sldImg"/>
          </p:nvPr>
        </p:nvSpPr>
        <p:spPr>
          <a:xfrm>
            <a:off x="992188" y="768350"/>
            <a:ext cx="5114925" cy="3836988"/>
          </a:xfrm>
          <a:ln/>
        </p:spPr>
      </p:sp>
      <p:sp>
        <p:nvSpPr>
          <p:cNvPr id="7171" name="Rectangle 3">
            <a:extLst>
              <a:ext uri="{FF2B5EF4-FFF2-40B4-BE49-F238E27FC236}">
                <a16:creationId xmlns:a16="http://schemas.microsoft.com/office/drawing/2014/main" id="{AD94C6FD-395E-4153-AAAF-19CBF88ADF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obrázek snímku 1">
            <a:extLst>
              <a:ext uri="{FF2B5EF4-FFF2-40B4-BE49-F238E27FC236}">
                <a16:creationId xmlns:a16="http://schemas.microsoft.com/office/drawing/2014/main" id="{959224FF-FC90-4656-BB56-D248A9894533}"/>
              </a:ext>
            </a:extLst>
          </p:cNvPr>
          <p:cNvSpPr>
            <a:spLocks noGrp="1" noRot="1" noChangeAspect="1" noTextEdit="1"/>
          </p:cNvSpPr>
          <p:nvPr>
            <p:ph type="sldImg"/>
          </p:nvPr>
        </p:nvSpPr>
        <p:spPr>
          <a:xfrm>
            <a:off x="992188" y="768350"/>
            <a:ext cx="5114925" cy="3836988"/>
          </a:xfrm>
          <a:ln/>
        </p:spPr>
      </p:sp>
      <p:sp>
        <p:nvSpPr>
          <p:cNvPr id="31747" name="Zástupný symbol pro poznámky 2">
            <a:extLst>
              <a:ext uri="{FF2B5EF4-FFF2-40B4-BE49-F238E27FC236}">
                <a16:creationId xmlns:a16="http://schemas.microsoft.com/office/drawing/2014/main" id="{0A9C8597-6B82-4A65-A8A8-4F3F1C9C42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p>
        </p:txBody>
      </p:sp>
      <p:sp>
        <p:nvSpPr>
          <p:cNvPr id="31748" name="Zástupný symbol pro číslo snímku 3">
            <a:extLst>
              <a:ext uri="{FF2B5EF4-FFF2-40B4-BE49-F238E27FC236}">
                <a16:creationId xmlns:a16="http://schemas.microsoft.com/office/drawing/2014/main" id="{1372935E-47A8-4E2B-8FFC-2A0CB8C99F1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27188D6-A5B9-4469-9C75-AE5261355542}" type="slidenum">
              <a:rPr lang="en-US" altLang="cs-CZ"/>
              <a:pPr/>
              <a:t>10</a:t>
            </a:fld>
            <a:endParaRPr lang="en-US" alt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B1636545-2F8F-4FA8-9ECF-141AB3816A61}"/>
              </a:ext>
            </a:extLst>
          </p:cNvPr>
          <p:cNvSpPr>
            <a:spLocks noGrp="1" noRot="1" noChangeAspect="1" noChangeArrowheads="1" noTextEdit="1"/>
          </p:cNvSpPr>
          <p:nvPr>
            <p:ph type="sldImg"/>
          </p:nvPr>
        </p:nvSpPr>
        <p:spPr>
          <a:xfrm>
            <a:off x="896938" y="746125"/>
            <a:ext cx="4968875" cy="3727450"/>
          </a:xfrm>
          <a:ln/>
        </p:spPr>
      </p:sp>
      <p:sp>
        <p:nvSpPr>
          <p:cNvPr id="33795" name="Rectangle 3">
            <a:extLst>
              <a:ext uri="{FF2B5EF4-FFF2-40B4-BE49-F238E27FC236}">
                <a16:creationId xmlns:a16="http://schemas.microsoft.com/office/drawing/2014/main" id="{CC8BFA81-5DF5-4392-8BA8-17CEF04CF1D1}"/>
              </a:ext>
            </a:extLst>
          </p:cNvPr>
          <p:cNvSpPr>
            <a:spLocks noGrp="1" noChangeArrowheads="1"/>
          </p:cNvSpPr>
          <p:nvPr>
            <p:ph type="body" idx="1"/>
          </p:nvPr>
        </p:nvSpPr>
        <p:spPr>
          <a:xfrm>
            <a:off x="901700" y="4721225"/>
            <a:ext cx="4957763" cy="447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B4AB318B-C827-44A8-B8CC-F9F4CCB5A996}"/>
              </a:ext>
            </a:extLst>
          </p:cNvPr>
          <p:cNvSpPr>
            <a:spLocks noGrp="1" noRot="1" noChangeAspect="1" noChangeArrowheads="1" noTextEdit="1"/>
          </p:cNvSpPr>
          <p:nvPr>
            <p:ph type="sldImg"/>
          </p:nvPr>
        </p:nvSpPr>
        <p:spPr>
          <a:xfrm>
            <a:off x="896938" y="746125"/>
            <a:ext cx="4968875" cy="3727450"/>
          </a:xfrm>
          <a:ln/>
        </p:spPr>
      </p:sp>
      <p:sp>
        <p:nvSpPr>
          <p:cNvPr id="35843" name="Rectangle 3">
            <a:extLst>
              <a:ext uri="{FF2B5EF4-FFF2-40B4-BE49-F238E27FC236}">
                <a16:creationId xmlns:a16="http://schemas.microsoft.com/office/drawing/2014/main" id="{8FCC1C6A-B5EB-40EB-8716-EA24EFC0643B}"/>
              </a:ext>
            </a:extLst>
          </p:cNvPr>
          <p:cNvSpPr>
            <a:spLocks noGrp="1" noChangeArrowheads="1"/>
          </p:cNvSpPr>
          <p:nvPr>
            <p:ph type="body" idx="1"/>
          </p:nvPr>
        </p:nvSpPr>
        <p:spPr>
          <a:xfrm>
            <a:off x="901700" y="4721225"/>
            <a:ext cx="4957763" cy="447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FE1537FF-888F-495C-BEC9-CD3362E5B5B7}"/>
              </a:ext>
            </a:extLst>
          </p:cNvPr>
          <p:cNvSpPr>
            <a:spLocks noGrp="1" noRot="1" noChangeAspect="1" noChangeArrowheads="1" noTextEdit="1"/>
          </p:cNvSpPr>
          <p:nvPr>
            <p:ph type="sldImg"/>
          </p:nvPr>
        </p:nvSpPr>
        <p:spPr>
          <a:xfrm>
            <a:off x="992188" y="768350"/>
            <a:ext cx="5114925" cy="3836988"/>
          </a:xfrm>
          <a:ln/>
        </p:spPr>
      </p:sp>
      <p:sp>
        <p:nvSpPr>
          <p:cNvPr id="37891" name="Rectangle 3">
            <a:extLst>
              <a:ext uri="{FF2B5EF4-FFF2-40B4-BE49-F238E27FC236}">
                <a16:creationId xmlns:a16="http://schemas.microsoft.com/office/drawing/2014/main" id="{AED70F68-8972-43B9-981F-0E581265BEC9}"/>
              </a:ext>
            </a:extLst>
          </p:cNvPr>
          <p:cNvSpPr>
            <a:spLocks noGrp="1" noChangeArrowheads="1"/>
          </p:cNvSpPr>
          <p:nvPr>
            <p:ph type="body" idx="1"/>
          </p:nvPr>
        </p:nvSpPr>
        <p:spPr>
          <a:xfrm>
            <a:off x="901700" y="4721225"/>
            <a:ext cx="4957763" cy="447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Zástupný symbol pro obrázek snímku 1">
            <a:extLst>
              <a:ext uri="{FF2B5EF4-FFF2-40B4-BE49-F238E27FC236}">
                <a16:creationId xmlns:a16="http://schemas.microsoft.com/office/drawing/2014/main" id="{466464F5-BB85-4268-BECC-9DC37FEACF24}"/>
              </a:ext>
            </a:extLst>
          </p:cNvPr>
          <p:cNvSpPr>
            <a:spLocks noGrp="1" noRot="1" noChangeAspect="1" noTextEdit="1"/>
          </p:cNvSpPr>
          <p:nvPr>
            <p:ph type="sldImg"/>
          </p:nvPr>
        </p:nvSpPr>
        <p:spPr>
          <a:xfrm>
            <a:off x="992188" y="768350"/>
            <a:ext cx="5114925" cy="3836988"/>
          </a:xfrm>
          <a:ln/>
        </p:spPr>
      </p:sp>
      <p:sp>
        <p:nvSpPr>
          <p:cNvPr id="39939" name="Zástupný symbol pro poznámky 2">
            <a:extLst>
              <a:ext uri="{FF2B5EF4-FFF2-40B4-BE49-F238E27FC236}">
                <a16:creationId xmlns:a16="http://schemas.microsoft.com/office/drawing/2014/main" id="{27A87FE9-1003-4A91-A209-3A6EDA9217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p>
        </p:txBody>
      </p:sp>
      <p:sp>
        <p:nvSpPr>
          <p:cNvPr id="39940" name="Zástupný symbol pro číslo snímku 3">
            <a:extLst>
              <a:ext uri="{FF2B5EF4-FFF2-40B4-BE49-F238E27FC236}">
                <a16:creationId xmlns:a16="http://schemas.microsoft.com/office/drawing/2014/main" id="{56B594EA-95E0-45ED-83BB-040130D3F24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D91F2E1-965B-4A8B-ADB1-3049AAEB93C2}" type="slidenum">
              <a:rPr lang="en-US" altLang="cs-CZ"/>
              <a:pPr/>
              <a:t>14</a:t>
            </a:fld>
            <a:endParaRPr lang="en-US" alt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2239F7CE-3509-43A2-8193-6D21B2FD26DC}"/>
              </a:ext>
            </a:extLst>
          </p:cNvPr>
          <p:cNvSpPr>
            <a:spLocks noGrp="1" noRot="1" noChangeAspect="1" noChangeArrowheads="1" noTextEdit="1"/>
          </p:cNvSpPr>
          <p:nvPr>
            <p:ph type="sldImg"/>
          </p:nvPr>
        </p:nvSpPr>
        <p:spPr>
          <a:xfrm>
            <a:off x="896938" y="746125"/>
            <a:ext cx="4968875" cy="3727450"/>
          </a:xfrm>
          <a:ln/>
        </p:spPr>
      </p:sp>
      <p:sp>
        <p:nvSpPr>
          <p:cNvPr id="41987" name="Rectangle 3">
            <a:extLst>
              <a:ext uri="{FF2B5EF4-FFF2-40B4-BE49-F238E27FC236}">
                <a16:creationId xmlns:a16="http://schemas.microsoft.com/office/drawing/2014/main" id="{6F144980-F795-4288-98B2-BCE2573B5D37}"/>
              </a:ext>
            </a:extLst>
          </p:cNvPr>
          <p:cNvSpPr>
            <a:spLocks noGrp="1" noChangeArrowheads="1"/>
          </p:cNvSpPr>
          <p:nvPr>
            <p:ph type="body" idx="1"/>
          </p:nvPr>
        </p:nvSpPr>
        <p:spPr>
          <a:xfrm>
            <a:off x="901700" y="4721225"/>
            <a:ext cx="4957763" cy="447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3EA65C5A-1FC0-4827-AFB9-891740AAD154}"/>
              </a:ext>
            </a:extLst>
          </p:cNvPr>
          <p:cNvSpPr>
            <a:spLocks noGrp="1" noRot="1" noChangeAspect="1" noChangeArrowheads="1" noTextEdit="1"/>
          </p:cNvSpPr>
          <p:nvPr>
            <p:ph type="sldImg"/>
          </p:nvPr>
        </p:nvSpPr>
        <p:spPr>
          <a:xfrm>
            <a:off x="900113" y="746125"/>
            <a:ext cx="4965700" cy="3725863"/>
          </a:xfrm>
          <a:ln/>
        </p:spPr>
      </p:sp>
      <p:sp>
        <p:nvSpPr>
          <p:cNvPr id="44035" name="Rectangle 3">
            <a:extLst>
              <a:ext uri="{FF2B5EF4-FFF2-40B4-BE49-F238E27FC236}">
                <a16:creationId xmlns:a16="http://schemas.microsoft.com/office/drawing/2014/main" id="{647402F0-5AFF-4C01-A4EB-7EE7DE2D04F9}"/>
              </a:ext>
            </a:extLst>
          </p:cNvPr>
          <p:cNvSpPr>
            <a:spLocks noGrp="1" noChangeArrowheads="1"/>
          </p:cNvSpPr>
          <p:nvPr>
            <p:ph type="body" idx="1"/>
          </p:nvPr>
        </p:nvSpPr>
        <p:spPr>
          <a:xfrm>
            <a:off x="677863" y="4721225"/>
            <a:ext cx="5405437" cy="447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Zástupný symbol pro obrázek snímku 1">
            <a:extLst>
              <a:ext uri="{FF2B5EF4-FFF2-40B4-BE49-F238E27FC236}">
                <a16:creationId xmlns:a16="http://schemas.microsoft.com/office/drawing/2014/main" id="{15C223C6-FE7D-4C73-BE08-BD94D775C717}"/>
              </a:ext>
            </a:extLst>
          </p:cNvPr>
          <p:cNvSpPr>
            <a:spLocks noGrp="1" noRot="1" noChangeAspect="1" noTextEdit="1"/>
          </p:cNvSpPr>
          <p:nvPr>
            <p:ph type="sldImg"/>
          </p:nvPr>
        </p:nvSpPr>
        <p:spPr>
          <a:xfrm>
            <a:off x="992188" y="768350"/>
            <a:ext cx="5114925" cy="3836988"/>
          </a:xfrm>
          <a:ln/>
        </p:spPr>
      </p:sp>
      <p:sp>
        <p:nvSpPr>
          <p:cNvPr id="46083" name="Zástupný symbol pro poznámky 2">
            <a:extLst>
              <a:ext uri="{FF2B5EF4-FFF2-40B4-BE49-F238E27FC236}">
                <a16:creationId xmlns:a16="http://schemas.microsoft.com/office/drawing/2014/main" id="{3765C8A4-7FA3-4F7B-A17E-49E66F63A6C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p>
        </p:txBody>
      </p:sp>
      <p:sp>
        <p:nvSpPr>
          <p:cNvPr id="46084" name="Zástupný symbol pro číslo snímku 3">
            <a:extLst>
              <a:ext uri="{FF2B5EF4-FFF2-40B4-BE49-F238E27FC236}">
                <a16:creationId xmlns:a16="http://schemas.microsoft.com/office/drawing/2014/main" id="{2DDA4493-E3F3-4255-9822-F74FFD50994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E78E048-8FFB-4121-9965-D952EC46EFC6}" type="slidenum">
              <a:rPr lang="en-US" altLang="cs-CZ"/>
              <a:pPr/>
              <a:t>17</a:t>
            </a:fld>
            <a:endParaRPr lang="en-US" alt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983E48E7-85CF-455B-9FA8-FF6D74FC7343}"/>
              </a:ext>
            </a:extLst>
          </p:cNvPr>
          <p:cNvSpPr>
            <a:spLocks noGrp="1" noRot="1" noChangeAspect="1" noChangeArrowheads="1" noTextEdit="1"/>
          </p:cNvSpPr>
          <p:nvPr>
            <p:ph type="sldImg"/>
          </p:nvPr>
        </p:nvSpPr>
        <p:spPr>
          <a:xfrm>
            <a:off x="900113" y="746125"/>
            <a:ext cx="4965700" cy="3725863"/>
          </a:xfrm>
          <a:ln/>
        </p:spPr>
      </p:sp>
      <p:sp>
        <p:nvSpPr>
          <p:cNvPr id="48131" name="Rectangle 3">
            <a:extLst>
              <a:ext uri="{FF2B5EF4-FFF2-40B4-BE49-F238E27FC236}">
                <a16:creationId xmlns:a16="http://schemas.microsoft.com/office/drawing/2014/main" id="{FBA72994-6F8E-484C-B9CB-475F3B53F919}"/>
              </a:ext>
            </a:extLst>
          </p:cNvPr>
          <p:cNvSpPr>
            <a:spLocks noGrp="1" noChangeArrowheads="1"/>
          </p:cNvSpPr>
          <p:nvPr>
            <p:ph type="body" idx="1"/>
          </p:nvPr>
        </p:nvSpPr>
        <p:spPr>
          <a:xfrm>
            <a:off x="677863" y="4721225"/>
            <a:ext cx="5405437" cy="447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30E4C1AB-29EE-4F97-B384-993920963C4D}"/>
              </a:ext>
            </a:extLst>
          </p:cNvPr>
          <p:cNvSpPr>
            <a:spLocks noGrp="1" noRot="1" noChangeAspect="1" noChangeArrowheads="1" noTextEdit="1"/>
          </p:cNvSpPr>
          <p:nvPr>
            <p:ph type="sldImg"/>
          </p:nvPr>
        </p:nvSpPr>
        <p:spPr>
          <a:xfrm>
            <a:off x="900113" y="746125"/>
            <a:ext cx="4965700" cy="3725863"/>
          </a:xfrm>
          <a:ln/>
        </p:spPr>
      </p:sp>
      <p:sp>
        <p:nvSpPr>
          <p:cNvPr id="50179" name="Rectangle 3">
            <a:extLst>
              <a:ext uri="{FF2B5EF4-FFF2-40B4-BE49-F238E27FC236}">
                <a16:creationId xmlns:a16="http://schemas.microsoft.com/office/drawing/2014/main" id="{051A3FD3-7493-4CFE-B20B-0E4E3BDEC5B4}"/>
              </a:ext>
            </a:extLst>
          </p:cNvPr>
          <p:cNvSpPr>
            <a:spLocks noGrp="1" noChangeArrowheads="1"/>
          </p:cNvSpPr>
          <p:nvPr>
            <p:ph type="body" idx="1"/>
          </p:nvPr>
        </p:nvSpPr>
        <p:spPr>
          <a:xfrm>
            <a:off x="677863" y="4721225"/>
            <a:ext cx="5405437" cy="447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F422D374-BEB7-4024-AF54-244005162E70}"/>
              </a:ext>
            </a:extLst>
          </p:cNvPr>
          <p:cNvSpPr>
            <a:spLocks noGrp="1" noRot="1" noChangeAspect="1" noChangeArrowheads="1" noTextEdit="1"/>
          </p:cNvSpPr>
          <p:nvPr>
            <p:ph type="sldImg"/>
          </p:nvPr>
        </p:nvSpPr>
        <p:spPr>
          <a:xfrm>
            <a:off x="990600" y="768350"/>
            <a:ext cx="5116513" cy="3836988"/>
          </a:xfrm>
          <a:ln/>
        </p:spPr>
      </p:sp>
      <p:sp>
        <p:nvSpPr>
          <p:cNvPr id="9219" name="Rectangle 3">
            <a:extLst>
              <a:ext uri="{FF2B5EF4-FFF2-40B4-BE49-F238E27FC236}">
                <a16:creationId xmlns:a16="http://schemas.microsoft.com/office/drawing/2014/main" id="{4F8A9E3E-3ADB-4453-A36F-B0C7B7DEC02F}"/>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CB9D0189-FD2D-4BB4-BC09-9AECB0F9C3B4}"/>
              </a:ext>
            </a:extLst>
          </p:cNvPr>
          <p:cNvSpPr>
            <a:spLocks noGrp="1" noRot="1" noChangeAspect="1" noChangeArrowheads="1" noTextEdit="1"/>
          </p:cNvSpPr>
          <p:nvPr>
            <p:ph type="sldImg"/>
          </p:nvPr>
        </p:nvSpPr>
        <p:spPr>
          <a:xfrm>
            <a:off x="896938" y="746125"/>
            <a:ext cx="4968875" cy="3727450"/>
          </a:xfrm>
          <a:ln/>
        </p:spPr>
      </p:sp>
      <p:sp>
        <p:nvSpPr>
          <p:cNvPr id="52227" name="Rectangle 3">
            <a:extLst>
              <a:ext uri="{FF2B5EF4-FFF2-40B4-BE49-F238E27FC236}">
                <a16:creationId xmlns:a16="http://schemas.microsoft.com/office/drawing/2014/main" id="{BD6C1DDA-96A5-4075-BF44-A1335740DB6C}"/>
              </a:ext>
            </a:extLst>
          </p:cNvPr>
          <p:cNvSpPr>
            <a:spLocks noGrp="1" noChangeArrowheads="1"/>
          </p:cNvSpPr>
          <p:nvPr>
            <p:ph type="body" idx="1"/>
          </p:nvPr>
        </p:nvSpPr>
        <p:spPr>
          <a:xfrm>
            <a:off x="901700" y="4721225"/>
            <a:ext cx="4957763" cy="447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0438CA92-CB30-49FD-A68C-CE0FDA52BF31}"/>
              </a:ext>
            </a:extLst>
          </p:cNvPr>
          <p:cNvSpPr>
            <a:spLocks noGrp="1" noRot="1" noChangeAspect="1" noChangeArrowheads="1" noTextEdit="1"/>
          </p:cNvSpPr>
          <p:nvPr>
            <p:ph type="sldImg"/>
          </p:nvPr>
        </p:nvSpPr>
        <p:spPr>
          <a:xfrm>
            <a:off x="900113" y="746125"/>
            <a:ext cx="4965700" cy="3725863"/>
          </a:xfrm>
          <a:ln/>
        </p:spPr>
      </p:sp>
      <p:sp>
        <p:nvSpPr>
          <p:cNvPr id="54275" name="Rectangle 3">
            <a:extLst>
              <a:ext uri="{FF2B5EF4-FFF2-40B4-BE49-F238E27FC236}">
                <a16:creationId xmlns:a16="http://schemas.microsoft.com/office/drawing/2014/main" id="{10A84AB9-6310-4D78-AA73-58FEAB099514}"/>
              </a:ext>
            </a:extLst>
          </p:cNvPr>
          <p:cNvSpPr>
            <a:spLocks noGrp="1" noChangeArrowheads="1"/>
          </p:cNvSpPr>
          <p:nvPr>
            <p:ph type="body" idx="1"/>
          </p:nvPr>
        </p:nvSpPr>
        <p:spPr>
          <a:xfrm>
            <a:off x="677863" y="4721225"/>
            <a:ext cx="5405437" cy="447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Zástupný symbol pro obrázek snímku 1">
            <a:extLst>
              <a:ext uri="{FF2B5EF4-FFF2-40B4-BE49-F238E27FC236}">
                <a16:creationId xmlns:a16="http://schemas.microsoft.com/office/drawing/2014/main" id="{CB9A6456-761D-4EB1-8735-BA8BD476B6EA}"/>
              </a:ext>
            </a:extLst>
          </p:cNvPr>
          <p:cNvSpPr>
            <a:spLocks noGrp="1" noRot="1" noChangeAspect="1" noTextEdit="1"/>
          </p:cNvSpPr>
          <p:nvPr>
            <p:ph type="sldImg"/>
          </p:nvPr>
        </p:nvSpPr>
        <p:spPr>
          <a:xfrm>
            <a:off x="992188" y="768350"/>
            <a:ext cx="5114925" cy="3836988"/>
          </a:xfrm>
          <a:ln/>
        </p:spPr>
      </p:sp>
      <p:sp>
        <p:nvSpPr>
          <p:cNvPr id="56323" name="Zástupný symbol pro poznámky 2">
            <a:extLst>
              <a:ext uri="{FF2B5EF4-FFF2-40B4-BE49-F238E27FC236}">
                <a16:creationId xmlns:a16="http://schemas.microsoft.com/office/drawing/2014/main" id="{DFEE2727-6DB4-4C1B-AD90-89A33013EB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Zástupný symbol pro obrázek snímku 1">
            <a:extLst>
              <a:ext uri="{FF2B5EF4-FFF2-40B4-BE49-F238E27FC236}">
                <a16:creationId xmlns:a16="http://schemas.microsoft.com/office/drawing/2014/main" id="{6E362E33-41E7-42C7-BC90-FDB48CCD1760}"/>
              </a:ext>
            </a:extLst>
          </p:cNvPr>
          <p:cNvSpPr>
            <a:spLocks noGrp="1" noRot="1" noChangeAspect="1" noTextEdit="1"/>
          </p:cNvSpPr>
          <p:nvPr>
            <p:ph type="sldImg"/>
          </p:nvPr>
        </p:nvSpPr>
        <p:spPr>
          <a:xfrm>
            <a:off x="992188" y="768350"/>
            <a:ext cx="5114925" cy="3836988"/>
          </a:xfrm>
          <a:ln/>
        </p:spPr>
      </p:sp>
      <p:sp>
        <p:nvSpPr>
          <p:cNvPr id="72707" name="Zástupný symbol pro poznámky 2">
            <a:extLst>
              <a:ext uri="{FF2B5EF4-FFF2-40B4-BE49-F238E27FC236}">
                <a16:creationId xmlns:a16="http://schemas.microsoft.com/office/drawing/2014/main" id="{44768239-8494-447A-A1CC-6D4C02B8F05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cs-CZ"/>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123579BB-ED30-4ACB-B064-CB81329AAC0B}"/>
              </a:ext>
            </a:extLst>
          </p:cNvPr>
          <p:cNvSpPr>
            <a:spLocks noGrp="1" noRot="1" noChangeAspect="1" noChangeArrowheads="1" noTextEdit="1"/>
          </p:cNvSpPr>
          <p:nvPr>
            <p:ph type="sldImg"/>
          </p:nvPr>
        </p:nvSpPr>
        <p:spPr>
          <a:xfrm>
            <a:off x="900113" y="746125"/>
            <a:ext cx="4965700" cy="3725863"/>
          </a:xfrm>
          <a:ln/>
        </p:spPr>
      </p:sp>
      <p:sp>
        <p:nvSpPr>
          <p:cNvPr id="74755" name="Rectangle 3">
            <a:extLst>
              <a:ext uri="{FF2B5EF4-FFF2-40B4-BE49-F238E27FC236}">
                <a16:creationId xmlns:a16="http://schemas.microsoft.com/office/drawing/2014/main" id="{94DC8000-CF1D-4370-B63E-E4726AEFD9C4}"/>
              </a:ext>
            </a:extLst>
          </p:cNvPr>
          <p:cNvSpPr>
            <a:spLocks noGrp="1" noChangeArrowheads="1"/>
          </p:cNvSpPr>
          <p:nvPr>
            <p:ph type="body" idx="1"/>
          </p:nvPr>
        </p:nvSpPr>
        <p:spPr>
          <a:xfrm>
            <a:off x="677863" y="4721225"/>
            <a:ext cx="5405437" cy="447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Zástupný symbol pro obrázek snímku 1">
            <a:extLst>
              <a:ext uri="{FF2B5EF4-FFF2-40B4-BE49-F238E27FC236}">
                <a16:creationId xmlns:a16="http://schemas.microsoft.com/office/drawing/2014/main" id="{7FA9A7C2-BB32-4541-BFA1-9233D312C318}"/>
              </a:ext>
            </a:extLst>
          </p:cNvPr>
          <p:cNvSpPr>
            <a:spLocks noGrp="1" noRot="1" noChangeAspect="1" noTextEdit="1"/>
          </p:cNvSpPr>
          <p:nvPr>
            <p:ph type="sldImg"/>
          </p:nvPr>
        </p:nvSpPr>
        <p:spPr>
          <a:xfrm>
            <a:off x="992188" y="768350"/>
            <a:ext cx="5114925" cy="3836988"/>
          </a:xfrm>
          <a:ln/>
        </p:spPr>
      </p:sp>
      <p:sp>
        <p:nvSpPr>
          <p:cNvPr id="76803" name="Zástupný symbol pro poznámky 2">
            <a:extLst>
              <a:ext uri="{FF2B5EF4-FFF2-40B4-BE49-F238E27FC236}">
                <a16:creationId xmlns:a16="http://schemas.microsoft.com/office/drawing/2014/main" id="{271C9934-1CC9-4A43-9EBC-E92E172962F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cs-CZ"/>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9177CDC4-5C91-4E99-9663-46C7A3BCC2C1}"/>
              </a:ext>
            </a:extLst>
          </p:cNvPr>
          <p:cNvSpPr>
            <a:spLocks noGrp="1" noRot="1" noChangeAspect="1" noChangeArrowheads="1" noTextEdit="1"/>
          </p:cNvSpPr>
          <p:nvPr>
            <p:ph type="sldImg"/>
          </p:nvPr>
        </p:nvSpPr>
        <p:spPr>
          <a:xfrm>
            <a:off x="900113" y="746125"/>
            <a:ext cx="4965700" cy="3725863"/>
          </a:xfrm>
          <a:ln/>
        </p:spPr>
      </p:sp>
      <p:sp>
        <p:nvSpPr>
          <p:cNvPr id="84995" name="Rectangle 3">
            <a:extLst>
              <a:ext uri="{FF2B5EF4-FFF2-40B4-BE49-F238E27FC236}">
                <a16:creationId xmlns:a16="http://schemas.microsoft.com/office/drawing/2014/main" id="{8919AAD9-82A4-42C5-8426-109E3187E578}"/>
              </a:ext>
            </a:extLst>
          </p:cNvPr>
          <p:cNvSpPr>
            <a:spLocks noGrp="1" noChangeArrowheads="1"/>
          </p:cNvSpPr>
          <p:nvPr>
            <p:ph type="body" idx="1"/>
          </p:nvPr>
        </p:nvSpPr>
        <p:spPr>
          <a:xfrm>
            <a:off x="677863" y="4721225"/>
            <a:ext cx="5405437" cy="447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Zástupný symbol pro obrázek snímku 1">
            <a:extLst>
              <a:ext uri="{FF2B5EF4-FFF2-40B4-BE49-F238E27FC236}">
                <a16:creationId xmlns:a16="http://schemas.microsoft.com/office/drawing/2014/main" id="{B36984D5-D412-455D-87AB-FC43DEA940EF}"/>
              </a:ext>
            </a:extLst>
          </p:cNvPr>
          <p:cNvSpPr>
            <a:spLocks noGrp="1" noRot="1" noChangeAspect="1" noTextEdit="1"/>
          </p:cNvSpPr>
          <p:nvPr>
            <p:ph type="sldImg"/>
          </p:nvPr>
        </p:nvSpPr>
        <p:spPr>
          <a:xfrm>
            <a:off x="992188" y="768350"/>
            <a:ext cx="5114925" cy="3836988"/>
          </a:xfrm>
          <a:ln/>
        </p:spPr>
      </p:sp>
      <p:sp>
        <p:nvSpPr>
          <p:cNvPr id="91139" name="Zástupný symbol pro poznámky 2">
            <a:extLst>
              <a:ext uri="{FF2B5EF4-FFF2-40B4-BE49-F238E27FC236}">
                <a16:creationId xmlns:a16="http://schemas.microsoft.com/office/drawing/2014/main" id="{12CDDB93-0FB3-46AA-903C-2EFA9F160A6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p>
        </p:txBody>
      </p:sp>
      <p:sp>
        <p:nvSpPr>
          <p:cNvPr id="91140" name="Zástupný symbol pro číslo snímku 3">
            <a:extLst>
              <a:ext uri="{FF2B5EF4-FFF2-40B4-BE49-F238E27FC236}">
                <a16:creationId xmlns:a16="http://schemas.microsoft.com/office/drawing/2014/main" id="{5E28093F-7B79-4103-98CC-C937535C78F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D75CA76-A526-443E-8E82-DEF9EAF6D300}" type="slidenum">
              <a:rPr lang="en-US" altLang="cs-CZ"/>
              <a:pPr/>
              <a:t>27</a:t>
            </a:fld>
            <a:endParaRPr lang="en-US" altLang="cs-CZ"/>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Zástupný symbol pro obrázek snímku 1">
            <a:extLst>
              <a:ext uri="{FF2B5EF4-FFF2-40B4-BE49-F238E27FC236}">
                <a16:creationId xmlns:a16="http://schemas.microsoft.com/office/drawing/2014/main" id="{F6F3AEE5-DA0E-49AD-BC69-CCA27EEA9298}"/>
              </a:ext>
            </a:extLst>
          </p:cNvPr>
          <p:cNvSpPr>
            <a:spLocks noGrp="1" noRot="1" noChangeAspect="1" noTextEdit="1"/>
          </p:cNvSpPr>
          <p:nvPr>
            <p:ph type="sldImg"/>
          </p:nvPr>
        </p:nvSpPr>
        <p:spPr>
          <a:xfrm>
            <a:off x="992188" y="768350"/>
            <a:ext cx="5114925" cy="3836988"/>
          </a:xfrm>
          <a:ln/>
        </p:spPr>
      </p:sp>
      <p:sp>
        <p:nvSpPr>
          <p:cNvPr id="93187" name="Zástupný symbol pro poznámky 2">
            <a:extLst>
              <a:ext uri="{FF2B5EF4-FFF2-40B4-BE49-F238E27FC236}">
                <a16:creationId xmlns:a16="http://schemas.microsoft.com/office/drawing/2014/main" id="{68323F4A-E4C3-4B8B-8A26-624919564EB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p>
        </p:txBody>
      </p:sp>
      <p:sp>
        <p:nvSpPr>
          <p:cNvPr id="93188" name="Zástupný symbol pro číslo snímku 3">
            <a:extLst>
              <a:ext uri="{FF2B5EF4-FFF2-40B4-BE49-F238E27FC236}">
                <a16:creationId xmlns:a16="http://schemas.microsoft.com/office/drawing/2014/main" id="{2999D858-6C89-4058-B096-9D8978BBCD7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F0EB791-715E-4791-8097-E6BF5DB6A844}" type="slidenum">
              <a:rPr lang="en-US" altLang="cs-CZ"/>
              <a:pPr/>
              <a:t>28</a:t>
            </a:fld>
            <a:endParaRPr lang="en-US" altLang="cs-CZ"/>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EECBD04E-934B-4827-82F3-627DE53631EB}"/>
              </a:ext>
            </a:extLst>
          </p:cNvPr>
          <p:cNvSpPr>
            <a:spLocks noGrp="1" noRot="1" noChangeAspect="1" noChangeArrowheads="1" noTextEdit="1"/>
          </p:cNvSpPr>
          <p:nvPr>
            <p:ph type="sldImg"/>
          </p:nvPr>
        </p:nvSpPr>
        <p:spPr>
          <a:xfrm>
            <a:off x="992188" y="768350"/>
            <a:ext cx="5116512" cy="3836988"/>
          </a:xfrm>
          <a:ln/>
        </p:spPr>
      </p:sp>
      <p:sp>
        <p:nvSpPr>
          <p:cNvPr id="95235" name="Rectangle 3">
            <a:extLst>
              <a:ext uri="{FF2B5EF4-FFF2-40B4-BE49-F238E27FC236}">
                <a16:creationId xmlns:a16="http://schemas.microsoft.com/office/drawing/2014/main" id="{E11560FE-3725-4FFF-A1B4-CCDACA222234}"/>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1E68746A-5D1B-4D86-8CB5-5C92167AB882}"/>
              </a:ext>
            </a:extLst>
          </p:cNvPr>
          <p:cNvSpPr>
            <a:spLocks noGrp="1" noRot="1" noChangeAspect="1" noChangeArrowheads="1" noTextEdit="1"/>
          </p:cNvSpPr>
          <p:nvPr>
            <p:ph type="sldImg"/>
          </p:nvPr>
        </p:nvSpPr>
        <p:spPr>
          <a:xfrm>
            <a:off x="990600" y="768350"/>
            <a:ext cx="5116513" cy="3836988"/>
          </a:xfrm>
          <a:ln/>
        </p:spPr>
      </p:sp>
      <p:sp>
        <p:nvSpPr>
          <p:cNvPr id="11267" name="Rectangle 3">
            <a:extLst>
              <a:ext uri="{FF2B5EF4-FFF2-40B4-BE49-F238E27FC236}">
                <a16:creationId xmlns:a16="http://schemas.microsoft.com/office/drawing/2014/main" id="{E4825D5E-B7D8-46AC-A545-01C8AAF3F963}"/>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FCA7A464-DE12-4CE9-885E-1EC9CED68C2E}"/>
              </a:ext>
            </a:extLst>
          </p:cNvPr>
          <p:cNvSpPr>
            <a:spLocks noGrp="1" noRot="1" noChangeAspect="1" noChangeArrowheads="1" noTextEdit="1"/>
          </p:cNvSpPr>
          <p:nvPr>
            <p:ph type="sldImg"/>
          </p:nvPr>
        </p:nvSpPr>
        <p:spPr>
          <a:xfrm>
            <a:off x="992188" y="768350"/>
            <a:ext cx="5116512" cy="3836988"/>
          </a:xfrm>
          <a:ln/>
        </p:spPr>
      </p:sp>
      <p:sp>
        <p:nvSpPr>
          <p:cNvPr id="97283" name="Rectangle 3">
            <a:extLst>
              <a:ext uri="{FF2B5EF4-FFF2-40B4-BE49-F238E27FC236}">
                <a16:creationId xmlns:a16="http://schemas.microsoft.com/office/drawing/2014/main" id="{08843E83-1160-4104-944E-09CABFBAA34D}"/>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2EB1DA56-E86B-4F3B-B666-E0732BBC01DB}"/>
              </a:ext>
            </a:extLst>
          </p:cNvPr>
          <p:cNvSpPr>
            <a:spLocks noGrp="1" noRot="1" noChangeAspect="1" noChangeArrowheads="1" noTextEdit="1"/>
          </p:cNvSpPr>
          <p:nvPr>
            <p:ph type="sldImg"/>
          </p:nvPr>
        </p:nvSpPr>
        <p:spPr>
          <a:xfrm>
            <a:off x="992188" y="768350"/>
            <a:ext cx="5116512" cy="3836988"/>
          </a:xfrm>
          <a:ln/>
        </p:spPr>
      </p:sp>
      <p:sp>
        <p:nvSpPr>
          <p:cNvPr id="99331" name="Rectangle 3">
            <a:extLst>
              <a:ext uri="{FF2B5EF4-FFF2-40B4-BE49-F238E27FC236}">
                <a16:creationId xmlns:a16="http://schemas.microsoft.com/office/drawing/2014/main" id="{98B4C4A2-96EF-413C-B923-ACA61AF002F8}"/>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585B01E1-3A7F-4EB9-8F94-6FE5DFFAD7D6}"/>
              </a:ext>
            </a:extLst>
          </p:cNvPr>
          <p:cNvSpPr>
            <a:spLocks noGrp="1" noRot="1" noChangeAspect="1" noChangeArrowheads="1" noTextEdit="1"/>
          </p:cNvSpPr>
          <p:nvPr>
            <p:ph type="sldImg"/>
          </p:nvPr>
        </p:nvSpPr>
        <p:spPr>
          <a:xfrm>
            <a:off x="992188" y="768350"/>
            <a:ext cx="5116512" cy="3836988"/>
          </a:xfrm>
          <a:ln/>
        </p:spPr>
      </p:sp>
      <p:sp>
        <p:nvSpPr>
          <p:cNvPr id="101379" name="Rectangle 3">
            <a:extLst>
              <a:ext uri="{FF2B5EF4-FFF2-40B4-BE49-F238E27FC236}">
                <a16:creationId xmlns:a16="http://schemas.microsoft.com/office/drawing/2014/main" id="{0243679B-9F82-4BC3-86B7-F8FEA4DC7B3A}"/>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947A5944-67AD-47E8-B8F1-AB3925D3DAF6}"/>
              </a:ext>
            </a:extLst>
          </p:cNvPr>
          <p:cNvSpPr>
            <a:spLocks noGrp="1" noRot="1" noChangeAspect="1" noChangeArrowheads="1" noTextEdit="1"/>
          </p:cNvSpPr>
          <p:nvPr>
            <p:ph type="sldImg"/>
          </p:nvPr>
        </p:nvSpPr>
        <p:spPr>
          <a:xfrm>
            <a:off x="992188" y="768350"/>
            <a:ext cx="5116512" cy="3836988"/>
          </a:xfrm>
          <a:ln/>
        </p:spPr>
      </p:sp>
      <p:sp>
        <p:nvSpPr>
          <p:cNvPr id="103427" name="Rectangle 3">
            <a:extLst>
              <a:ext uri="{FF2B5EF4-FFF2-40B4-BE49-F238E27FC236}">
                <a16:creationId xmlns:a16="http://schemas.microsoft.com/office/drawing/2014/main" id="{1F821E20-6F28-4E71-9D64-305F374A2DD4}"/>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8C2B11AB-0AE5-4A6C-A6F1-531049FD9543}"/>
              </a:ext>
            </a:extLst>
          </p:cNvPr>
          <p:cNvSpPr>
            <a:spLocks noGrp="1" noRot="1" noChangeAspect="1" noChangeArrowheads="1" noTextEdit="1"/>
          </p:cNvSpPr>
          <p:nvPr>
            <p:ph type="sldImg"/>
          </p:nvPr>
        </p:nvSpPr>
        <p:spPr>
          <a:xfrm>
            <a:off x="992188" y="768350"/>
            <a:ext cx="5116512" cy="3836988"/>
          </a:xfrm>
          <a:ln/>
        </p:spPr>
      </p:sp>
      <p:sp>
        <p:nvSpPr>
          <p:cNvPr id="105475" name="Rectangle 3">
            <a:extLst>
              <a:ext uri="{FF2B5EF4-FFF2-40B4-BE49-F238E27FC236}">
                <a16:creationId xmlns:a16="http://schemas.microsoft.com/office/drawing/2014/main" id="{0B2F457E-BDD4-48A2-875F-E1EBFA5C58EC}"/>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F532D3A5-E3D5-4377-9B9E-DFAD5163AC01}"/>
              </a:ext>
            </a:extLst>
          </p:cNvPr>
          <p:cNvSpPr>
            <a:spLocks noGrp="1" noRot="1" noChangeAspect="1" noChangeArrowheads="1" noTextEdit="1"/>
          </p:cNvSpPr>
          <p:nvPr>
            <p:ph type="sldImg"/>
          </p:nvPr>
        </p:nvSpPr>
        <p:spPr>
          <a:xfrm>
            <a:off x="992188" y="768350"/>
            <a:ext cx="5116512" cy="3836988"/>
          </a:xfrm>
          <a:ln/>
        </p:spPr>
      </p:sp>
      <p:sp>
        <p:nvSpPr>
          <p:cNvPr id="109571" name="Rectangle 3">
            <a:extLst>
              <a:ext uri="{FF2B5EF4-FFF2-40B4-BE49-F238E27FC236}">
                <a16:creationId xmlns:a16="http://schemas.microsoft.com/office/drawing/2014/main" id="{AE6B8F23-EC73-456E-95FF-A22B8469C1C7}"/>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933698A4-FED8-4EE1-AF50-E41A2A907BE3}"/>
              </a:ext>
            </a:extLst>
          </p:cNvPr>
          <p:cNvSpPr>
            <a:spLocks noGrp="1" noRot="1" noChangeAspect="1" noChangeArrowheads="1" noTextEdit="1"/>
          </p:cNvSpPr>
          <p:nvPr>
            <p:ph type="sldImg"/>
          </p:nvPr>
        </p:nvSpPr>
        <p:spPr>
          <a:xfrm>
            <a:off x="992188" y="768350"/>
            <a:ext cx="5116512" cy="3836988"/>
          </a:xfrm>
          <a:ln/>
        </p:spPr>
      </p:sp>
      <p:sp>
        <p:nvSpPr>
          <p:cNvPr id="111619" name="Rectangle 3">
            <a:extLst>
              <a:ext uri="{FF2B5EF4-FFF2-40B4-BE49-F238E27FC236}">
                <a16:creationId xmlns:a16="http://schemas.microsoft.com/office/drawing/2014/main" id="{5E8B19EC-BF0F-4645-944C-469A3E1011E6}"/>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12C86802-D8A1-45D2-BB62-C7F28A527B7C}"/>
              </a:ext>
            </a:extLst>
          </p:cNvPr>
          <p:cNvSpPr>
            <a:spLocks noGrp="1" noRot="1" noChangeAspect="1" noChangeArrowheads="1" noTextEdit="1"/>
          </p:cNvSpPr>
          <p:nvPr>
            <p:ph type="sldImg"/>
          </p:nvPr>
        </p:nvSpPr>
        <p:spPr>
          <a:xfrm>
            <a:off x="992188" y="768350"/>
            <a:ext cx="5116512" cy="3836988"/>
          </a:xfrm>
          <a:ln/>
        </p:spPr>
      </p:sp>
      <p:sp>
        <p:nvSpPr>
          <p:cNvPr id="113667" name="Rectangle 3">
            <a:extLst>
              <a:ext uri="{FF2B5EF4-FFF2-40B4-BE49-F238E27FC236}">
                <a16:creationId xmlns:a16="http://schemas.microsoft.com/office/drawing/2014/main" id="{1D36293F-0561-43D6-A0A9-19E4E4AA6FF4}"/>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5679970A-8297-4948-93FB-C204BF539757}"/>
              </a:ext>
            </a:extLst>
          </p:cNvPr>
          <p:cNvSpPr>
            <a:spLocks noGrp="1" noRot="1" noChangeAspect="1" noChangeArrowheads="1" noTextEdit="1"/>
          </p:cNvSpPr>
          <p:nvPr>
            <p:ph type="sldImg"/>
          </p:nvPr>
        </p:nvSpPr>
        <p:spPr>
          <a:xfrm>
            <a:off x="896938" y="746125"/>
            <a:ext cx="4968875" cy="3727450"/>
          </a:xfrm>
          <a:ln/>
        </p:spPr>
      </p:sp>
      <p:sp>
        <p:nvSpPr>
          <p:cNvPr id="115715" name="Rectangle 3">
            <a:extLst>
              <a:ext uri="{FF2B5EF4-FFF2-40B4-BE49-F238E27FC236}">
                <a16:creationId xmlns:a16="http://schemas.microsoft.com/office/drawing/2014/main" id="{CB5339B2-6685-40FE-8258-72FEC1412D35}"/>
              </a:ext>
            </a:extLst>
          </p:cNvPr>
          <p:cNvSpPr>
            <a:spLocks noGrp="1" noChangeArrowheads="1"/>
          </p:cNvSpPr>
          <p:nvPr>
            <p:ph type="body" idx="1"/>
          </p:nvPr>
        </p:nvSpPr>
        <p:spPr>
          <a:xfrm>
            <a:off x="901700" y="4721225"/>
            <a:ext cx="4957763" cy="447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cs-CZ"/>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3C5420D6-BD66-4FA3-8FEA-B7BF09235A37}"/>
              </a:ext>
            </a:extLst>
          </p:cNvPr>
          <p:cNvSpPr>
            <a:spLocks noGrp="1" noRot="1" noChangeAspect="1" noChangeArrowheads="1" noTextEdit="1"/>
          </p:cNvSpPr>
          <p:nvPr>
            <p:ph type="sldImg"/>
          </p:nvPr>
        </p:nvSpPr>
        <p:spPr>
          <a:xfrm>
            <a:off x="896938" y="746125"/>
            <a:ext cx="4968875" cy="3727450"/>
          </a:xfrm>
          <a:ln/>
        </p:spPr>
      </p:sp>
      <p:sp>
        <p:nvSpPr>
          <p:cNvPr id="117763" name="Rectangle 3">
            <a:extLst>
              <a:ext uri="{FF2B5EF4-FFF2-40B4-BE49-F238E27FC236}">
                <a16:creationId xmlns:a16="http://schemas.microsoft.com/office/drawing/2014/main" id="{FFAB7ABB-DC47-48AB-A6C4-7248ED9472DA}"/>
              </a:ext>
            </a:extLst>
          </p:cNvPr>
          <p:cNvSpPr>
            <a:spLocks noGrp="1" noChangeArrowheads="1"/>
          </p:cNvSpPr>
          <p:nvPr>
            <p:ph type="body" idx="1"/>
          </p:nvPr>
        </p:nvSpPr>
        <p:spPr>
          <a:xfrm>
            <a:off x="901700" y="4721225"/>
            <a:ext cx="4957763" cy="447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174F2E61-E8D5-4A40-929E-6E1E637CA93D}"/>
              </a:ext>
            </a:extLst>
          </p:cNvPr>
          <p:cNvSpPr>
            <a:spLocks noGrp="1" noRot="1" noChangeAspect="1" noChangeArrowheads="1" noTextEdit="1"/>
          </p:cNvSpPr>
          <p:nvPr>
            <p:ph type="sldImg"/>
          </p:nvPr>
        </p:nvSpPr>
        <p:spPr>
          <a:xfrm>
            <a:off x="990600" y="768350"/>
            <a:ext cx="5116513" cy="3836988"/>
          </a:xfrm>
          <a:ln/>
        </p:spPr>
      </p:sp>
      <p:sp>
        <p:nvSpPr>
          <p:cNvPr id="15363" name="Rectangle 3">
            <a:extLst>
              <a:ext uri="{FF2B5EF4-FFF2-40B4-BE49-F238E27FC236}">
                <a16:creationId xmlns:a16="http://schemas.microsoft.com/office/drawing/2014/main" id="{1192E39A-2A54-4DDD-AD8E-0C60B47B5766}"/>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1FFA1474-47A1-46EF-9191-D60299FFCF20}"/>
              </a:ext>
            </a:extLst>
          </p:cNvPr>
          <p:cNvSpPr>
            <a:spLocks noGrp="1" noRot="1" noChangeAspect="1" noChangeArrowheads="1" noTextEdit="1"/>
          </p:cNvSpPr>
          <p:nvPr>
            <p:ph type="sldImg"/>
          </p:nvPr>
        </p:nvSpPr>
        <p:spPr>
          <a:xfrm>
            <a:off x="896938" y="746125"/>
            <a:ext cx="4968875" cy="3727450"/>
          </a:xfrm>
          <a:ln/>
        </p:spPr>
      </p:sp>
      <p:sp>
        <p:nvSpPr>
          <p:cNvPr id="119811" name="Rectangle 3">
            <a:extLst>
              <a:ext uri="{FF2B5EF4-FFF2-40B4-BE49-F238E27FC236}">
                <a16:creationId xmlns:a16="http://schemas.microsoft.com/office/drawing/2014/main" id="{1AA15485-B6E7-4035-B3D8-63CCC293AEA3}"/>
              </a:ext>
            </a:extLst>
          </p:cNvPr>
          <p:cNvSpPr>
            <a:spLocks noGrp="1" noChangeArrowheads="1"/>
          </p:cNvSpPr>
          <p:nvPr>
            <p:ph type="body" idx="1"/>
          </p:nvPr>
        </p:nvSpPr>
        <p:spPr>
          <a:xfrm>
            <a:off x="901700" y="4721225"/>
            <a:ext cx="4957763" cy="447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cs-CZ"/>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1683A149-A3B9-4BF0-B827-36B5BEC74388}"/>
              </a:ext>
            </a:extLst>
          </p:cNvPr>
          <p:cNvSpPr>
            <a:spLocks noGrp="1" noRot="1" noChangeAspect="1" noChangeArrowheads="1" noTextEdit="1"/>
          </p:cNvSpPr>
          <p:nvPr>
            <p:ph type="sldImg"/>
          </p:nvPr>
        </p:nvSpPr>
        <p:spPr>
          <a:xfrm>
            <a:off x="896938" y="746125"/>
            <a:ext cx="4968875" cy="3727450"/>
          </a:xfrm>
          <a:ln/>
        </p:spPr>
      </p:sp>
      <p:sp>
        <p:nvSpPr>
          <p:cNvPr id="121859" name="Rectangle 3">
            <a:extLst>
              <a:ext uri="{FF2B5EF4-FFF2-40B4-BE49-F238E27FC236}">
                <a16:creationId xmlns:a16="http://schemas.microsoft.com/office/drawing/2014/main" id="{8E29B99D-2303-44D8-9119-C493B71EF6FF}"/>
              </a:ext>
            </a:extLst>
          </p:cNvPr>
          <p:cNvSpPr>
            <a:spLocks noGrp="1" noChangeArrowheads="1"/>
          </p:cNvSpPr>
          <p:nvPr>
            <p:ph type="body" idx="1"/>
          </p:nvPr>
        </p:nvSpPr>
        <p:spPr>
          <a:xfrm>
            <a:off x="901700" y="4721225"/>
            <a:ext cx="4957763" cy="447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cs-CZ"/>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372CA7C7-FAA9-4AEA-9694-81644619D09A}"/>
              </a:ext>
            </a:extLst>
          </p:cNvPr>
          <p:cNvSpPr>
            <a:spLocks noGrp="1" noRot="1" noChangeAspect="1" noChangeArrowheads="1" noTextEdit="1"/>
          </p:cNvSpPr>
          <p:nvPr>
            <p:ph type="sldImg"/>
          </p:nvPr>
        </p:nvSpPr>
        <p:spPr>
          <a:xfrm>
            <a:off x="896938" y="746125"/>
            <a:ext cx="4968875" cy="3727450"/>
          </a:xfrm>
          <a:ln/>
        </p:spPr>
      </p:sp>
      <p:sp>
        <p:nvSpPr>
          <p:cNvPr id="123907" name="Rectangle 3">
            <a:extLst>
              <a:ext uri="{FF2B5EF4-FFF2-40B4-BE49-F238E27FC236}">
                <a16:creationId xmlns:a16="http://schemas.microsoft.com/office/drawing/2014/main" id="{92717D94-796C-446E-AF28-C72A4B4A3BEF}"/>
              </a:ext>
            </a:extLst>
          </p:cNvPr>
          <p:cNvSpPr>
            <a:spLocks noGrp="1" noChangeArrowheads="1"/>
          </p:cNvSpPr>
          <p:nvPr>
            <p:ph type="body" idx="1"/>
          </p:nvPr>
        </p:nvSpPr>
        <p:spPr>
          <a:xfrm>
            <a:off x="901700" y="4721225"/>
            <a:ext cx="4957763" cy="447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cs-CZ"/>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775FF0E2-FA95-465D-96CA-159600137CE1}"/>
              </a:ext>
            </a:extLst>
          </p:cNvPr>
          <p:cNvSpPr>
            <a:spLocks noGrp="1" noRot="1" noChangeAspect="1" noChangeArrowheads="1" noTextEdit="1"/>
          </p:cNvSpPr>
          <p:nvPr>
            <p:ph type="sldImg"/>
          </p:nvPr>
        </p:nvSpPr>
        <p:spPr>
          <a:xfrm>
            <a:off x="896938" y="746125"/>
            <a:ext cx="4968875" cy="3727450"/>
          </a:xfrm>
          <a:ln/>
        </p:spPr>
      </p:sp>
      <p:sp>
        <p:nvSpPr>
          <p:cNvPr id="125955" name="Rectangle 3">
            <a:extLst>
              <a:ext uri="{FF2B5EF4-FFF2-40B4-BE49-F238E27FC236}">
                <a16:creationId xmlns:a16="http://schemas.microsoft.com/office/drawing/2014/main" id="{1AD5B5E2-080A-4E0A-AC78-492826E2C2D2}"/>
              </a:ext>
            </a:extLst>
          </p:cNvPr>
          <p:cNvSpPr>
            <a:spLocks noGrp="1" noChangeArrowheads="1"/>
          </p:cNvSpPr>
          <p:nvPr>
            <p:ph type="body" idx="1"/>
          </p:nvPr>
        </p:nvSpPr>
        <p:spPr>
          <a:xfrm>
            <a:off x="901700" y="4721225"/>
            <a:ext cx="4957763" cy="447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cs-CZ"/>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B948C670-7C50-4973-9A1F-5C095CD2CE9D}"/>
              </a:ext>
            </a:extLst>
          </p:cNvPr>
          <p:cNvSpPr>
            <a:spLocks noGrp="1" noRot="1" noChangeAspect="1" noChangeArrowheads="1" noTextEdit="1"/>
          </p:cNvSpPr>
          <p:nvPr>
            <p:ph type="sldImg"/>
          </p:nvPr>
        </p:nvSpPr>
        <p:spPr>
          <a:xfrm>
            <a:off x="992188" y="768350"/>
            <a:ext cx="5116512" cy="3836988"/>
          </a:xfrm>
          <a:ln/>
        </p:spPr>
      </p:sp>
      <p:sp>
        <p:nvSpPr>
          <p:cNvPr id="128003" name="Rectangle 3">
            <a:extLst>
              <a:ext uri="{FF2B5EF4-FFF2-40B4-BE49-F238E27FC236}">
                <a16:creationId xmlns:a16="http://schemas.microsoft.com/office/drawing/2014/main" id="{41027886-192F-40C2-873E-48022ACD4B66}"/>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EFA11E19-F9DC-46AE-A8E4-FF628D49E62A}"/>
              </a:ext>
            </a:extLst>
          </p:cNvPr>
          <p:cNvSpPr>
            <a:spLocks noGrp="1" noRot="1" noChangeAspect="1" noChangeArrowheads="1" noTextEdit="1"/>
          </p:cNvSpPr>
          <p:nvPr>
            <p:ph type="sldImg"/>
          </p:nvPr>
        </p:nvSpPr>
        <p:spPr>
          <a:xfrm>
            <a:off x="992188" y="768350"/>
            <a:ext cx="5116512" cy="3836988"/>
          </a:xfrm>
          <a:ln/>
        </p:spPr>
      </p:sp>
      <p:sp>
        <p:nvSpPr>
          <p:cNvPr id="130051" name="Rectangle 3">
            <a:extLst>
              <a:ext uri="{FF2B5EF4-FFF2-40B4-BE49-F238E27FC236}">
                <a16:creationId xmlns:a16="http://schemas.microsoft.com/office/drawing/2014/main" id="{1788D70F-D13C-428D-B76A-1CB2DDB677CE}"/>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B88BB23A-4FA6-4F16-A41F-B8294C9AD572}"/>
              </a:ext>
            </a:extLst>
          </p:cNvPr>
          <p:cNvSpPr>
            <a:spLocks noGrp="1" noRot="1" noChangeAspect="1" noChangeArrowheads="1" noTextEdit="1"/>
          </p:cNvSpPr>
          <p:nvPr>
            <p:ph type="sldImg"/>
          </p:nvPr>
        </p:nvSpPr>
        <p:spPr>
          <a:xfrm>
            <a:off x="992188" y="768350"/>
            <a:ext cx="5116512" cy="3836988"/>
          </a:xfrm>
          <a:ln/>
        </p:spPr>
      </p:sp>
      <p:sp>
        <p:nvSpPr>
          <p:cNvPr id="134147" name="Rectangle 3">
            <a:extLst>
              <a:ext uri="{FF2B5EF4-FFF2-40B4-BE49-F238E27FC236}">
                <a16:creationId xmlns:a16="http://schemas.microsoft.com/office/drawing/2014/main" id="{F455FBD8-CEC8-43DF-A6EB-2652E42E5D05}"/>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F6D783C0-3C53-4EFF-9EAE-98A46850E43D}"/>
              </a:ext>
            </a:extLst>
          </p:cNvPr>
          <p:cNvSpPr>
            <a:spLocks noGrp="1" noRot="1" noChangeAspect="1" noChangeArrowheads="1" noTextEdit="1"/>
          </p:cNvSpPr>
          <p:nvPr>
            <p:ph type="sldImg"/>
          </p:nvPr>
        </p:nvSpPr>
        <p:spPr>
          <a:xfrm>
            <a:off x="992188" y="768350"/>
            <a:ext cx="5116512" cy="3836988"/>
          </a:xfrm>
          <a:ln/>
        </p:spPr>
      </p:sp>
      <p:sp>
        <p:nvSpPr>
          <p:cNvPr id="136195" name="Rectangle 3">
            <a:extLst>
              <a:ext uri="{FF2B5EF4-FFF2-40B4-BE49-F238E27FC236}">
                <a16:creationId xmlns:a16="http://schemas.microsoft.com/office/drawing/2014/main" id="{7707E8F9-D51A-4D32-B947-F8CEBDA03CC0}"/>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9F5A629A-AE1A-40DC-B64B-56153E5236A9}"/>
              </a:ext>
            </a:extLst>
          </p:cNvPr>
          <p:cNvSpPr>
            <a:spLocks noGrp="1" noRot="1" noChangeAspect="1" noChangeArrowheads="1" noTextEdit="1"/>
          </p:cNvSpPr>
          <p:nvPr>
            <p:ph type="sldImg"/>
          </p:nvPr>
        </p:nvSpPr>
        <p:spPr>
          <a:xfrm>
            <a:off x="992188" y="768350"/>
            <a:ext cx="5116512" cy="3836988"/>
          </a:xfrm>
          <a:ln/>
        </p:spPr>
      </p:sp>
      <p:sp>
        <p:nvSpPr>
          <p:cNvPr id="140291" name="Rectangle 3">
            <a:extLst>
              <a:ext uri="{FF2B5EF4-FFF2-40B4-BE49-F238E27FC236}">
                <a16:creationId xmlns:a16="http://schemas.microsoft.com/office/drawing/2014/main" id="{E8F55A5F-D61A-4645-B9ED-A04586C7CB91}"/>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D957C76E-096D-4E7C-9974-44881D971EFA}"/>
              </a:ext>
            </a:extLst>
          </p:cNvPr>
          <p:cNvSpPr>
            <a:spLocks noGrp="1" noRot="1" noChangeAspect="1" noChangeArrowheads="1" noTextEdit="1"/>
          </p:cNvSpPr>
          <p:nvPr>
            <p:ph type="sldImg"/>
          </p:nvPr>
        </p:nvSpPr>
        <p:spPr>
          <a:xfrm>
            <a:off x="992188" y="768350"/>
            <a:ext cx="5116512" cy="3836988"/>
          </a:xfrm>
          <a:ln/>
        </p:spPr>
      </p:sp>
      <p:sp>
        <p:nvSpPr>
          <p:cNvPr id="144387" name="Rectangle 3">
            <a:extLst>
              <a:ext uri="{FF2B5EF4-FFF2-40B4-BE49-F238E27FC236}">
                <a16:creationId xmlns:a16="http://schemas.microsoft.com/office/drawing/2014/main" id="{1F74B30B-C8F4-4CBC-B245-E3761E9CC397}"/>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575DEF89-7707-4D48-902D-A09A768A30FC}"/>
              </a:ext>
            </a:extLst>
          </p:cNvPr>
          <p:cNvSpPr>
            <a:spLocks noGrp="1" noRot="1" noChangeAspect="1" noChangeArrowheads="1" noTextEdit="1"/>
          </p:cNvSpPr>
          <p:nvPr>
            <p:ph type="sldImg"/>
          </p:nvPr>
        </p:nvSpPr>
        <p:spPr>
          <a:xfrm>
            <a:off x="990600" y="768350"/>
            <a:ext cx="5116513" cy="3836988"/>
          </a:xfrm>
          <a:ln/>
        </p:spPr>
      </p:sp>
      <p:sp>
        <p:nvSpPr>
          <p:cNvPr id="17411" name="Rectangle 3">
            <a:extLst>
              <a:ext uri="{FF2B5EF4-FFF2-40B4-BE49-F238E27FC236}">
                <a16:creationId xmlns:a16="http://schemas.microsoft.com/office/drawing/2014/main" id="{F28D1B8A-9BD1-4CD3-8AF1-0B45A260811E}"/>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348FB1C1-91FA-4F05-B896-D5BA4C7B810F}"/>
              </a:ext>
            </a:extLst>
          </p:cNvPr>
          <p:cNvSpPr>
            <a:spLocks noGrp="1" noRot="1" noChangeAspect="1" noChangeArrowheads="1" noTextEdit="1"/>
          </p:cNvSpPr>
          <p:nvPr>
            <p:ph type="sldImg"/>
          </p:nvPr>
        </p:nvSpPr>
        <p:spPr>
          <a:xfrm>
            <a:off x="992188" y="768350"/>
            <a:ext cx="5116512" cy="3836988"/>
          </a:xfrm>
          <a:ln/>
        </p:spPr>
      </p:sp>
      <p:sp>
        <p:nvSpPr>
          <p:cNvPr id="146435" name="Rectangle 3">
            <a:extLst>
              <a:ext uri="{FF2B5EF4-FFF2-40B4-BE49-F238E27FC236}">
                <a16:creationId xmlns:a16="http://schemas.microsoft.com/office/drawing/2014/main" id="{572E5EF0-90B7-4500-8C94-02476002ADB6}"/>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32D06321-34F9-4334-B461-74BDC0AACD38}"/>
              </a:ext>
            </a:extLst>
          </p:cNvPr>
          <p:cNvSpPr>
            <a:spLocks noGrp="1" noRot="1" noChangeAspect="1" noChangeArrowheads="1" noTextEdit="1"/>
          </p:cNvSpPr>
          <p:nvPr>
            <p:ph type="sldImg"/>
          </p:nvPr>
        </p:nvSpPr>
        <p:spPr>
          <a:xfrm>
            <a:off x="992188" y="768350"/>
            <a:ext cx="5116512" cy="3836988"/>
          </a:xfrm>
          <a:ln/>
        </p:spPr>
      </p:sp>
      <p:sp>
        <p:nvSpPr>
          <p:cNvPr id="150531" name="Rectangle 3">
            <a:extLst>
              <a:ext uri="{FF2B5EF4-FFF2-40B4-BE49-F238E27FC236}">
                <a16:creationId xmlns:a16="http://schemas.microsoft.com/office/drawing/2014/main" id="{E164D6C0-6A41-4728-9B3B-FC072A4EC112}"/>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A749E240-FEAA-4C61-BCD6-EB9309F527A7}"/>
              </a:ext>
            </a:extLst>
          </p:cNvPr>
          <p:cNvSpPr>
            <a:spLocks noGrp="1" noRot="1" noChangeAspect="1" noChangeArrowheads="1" noTextEdit="1"/>
          </p:cNvSpPr>
          <p:nvPr>
            <p:ph type="sldImg"/>
          </p:nvPr>
        </p:nvSpPr>
        <p:spPr>
          <a:xfrm>
            <a:off x="992188" y="768350"/>
            <a:ext cx="5116512" cy="3836988"/>
          </a:xfrm>
          <a:ln/>
        </p:spPr>
      </p:sp>
      <p:sp>
        <p:nvSpPr>
          <p:cNvPr id="154627" name="Rectangle 3">
            <a:extLst>
              <a:ext uri="{FF2B5EF4-FFF2-40B4-BE49-F238E27FC236}">
                <a16:creationId xmlns:a16="http://schemas.microsoft.com/office/drawing/2014/main" id="{D399BC43-F53B-452A-8510-849EEA64F15A}"/>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id="{A0C9D8CD-777B-49CD-AFC9-74B86FCF3D22}"/>
              </a:ext>
            </a:extLst>
          </p:cNvPr>
          <p:cNvSpPr>
            <a:spLocks noGrp="1" noRot="1" noChangeAspect="1" noChangeArrowheads="1" noTextEdit="1"/>
          </p:cNvSpPr>
          <p:nvPr>
            <p:ph type="sldImg"/>
          </p:nvPr>
        </p:nvSpPr>
        <p:spPr>
          <a:xfrm>
            <a:off x="992188" y="768350"/>
            <a:ext cx="5116512" cy="3836988"/>
          </a:xfrm>
          <a:ln/>
        </p:spPr>
      </p:sp>
      <p:sp>
        <p:nvSpPr>
          <p:cNvPr id="156675" name="Rectangle 3">
            <a:extLst>
              <a:ext uri="{FF2B5EF4-FFF2-40B4-BE49-F238E27FC236}">
                <a16:creationId xmlns:a16="http://schemas.microsoft.com/office/drawing/2014/main" id="{8CAE8FE2-BBA7-4572-8CAF-A2068ED2C0A2}"/>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110FA959-0593-4637-97FA-DEC2A9A44C78}"/>
              </a:ext>
            </a:extLst>
          </p:cNvPr>
          <p:cNvSpPr>
            <a:spLocks noGrp="1" noRot="1" noChangeAspect="1" noChangeArrowheads="1" noTextEdit="1"/>
          </p:cNvSpPr>
          <p:nvPr>
            <p:ph type="sldImg"/>
          </p:nvPr>
        </p:nvSpPr>
        <p:spPr>
          <a:xfrm>
            <a:off x="992188" y="768350"/>
            <a:ext cx="5116512" cy="3836988"/>
          </a:xfrm>
          <a:ln/>
        </p:spPr>
      </p:sp>
      <p:sp>
        <p:nvSpPr>
          <p:cNvPr id="158723" name="Rectangle 3">
            <a:extLst>
              <a:ext uri="{FF2B5EF4-FFF2-40B4-BE49-F238E27FC236}">
                <a16:creationId xmlns:a16="http://schemas.microsoft.com/office/drawing/2014/main" id="{B37BC457-6D3B-46BB-B820-EB342E75C0EC}"/>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5895307B-6A41-4209-ACDC-C0B9B137DB25}"/>
              </a:ext>
            </a:extLst>
          </p:cNvPr>
          <p:cNvSpPr>
            <a:spLocks noGrp="1" noRot="1" noChangeAspect="1" noChangeArrowheads="1" noTextEdit="1"/>
          </p:cNvSpPr>
          <p:nvPr>
            <p:ph type="sldImg"/>
          </p:nvPr>
        </p:nvSpPr>
        <p:spPr>
          <a:xfrm>
            <a:off x="990600" y="768350"/>
            <a:ext cx="5116513" cy="3836988"/>
          </a:xfrm>
          <a:ln/>
        </p:spPr>
      </p:sp>
      <p:sp>
        <p:nvSpPr>
          <p:cNvPr id="21507" name="Rectangle 3">
            <a:extLst>
              <a:ext uri="{FF2B5EF4-FFF2-40B4-BE49-F238E27FC236}">
                <a16:creationId xmlns:a16="http://schemas.microsoft.com/office/drawing/2014/main" id="{0553FB89-C0A1-4945-85ED-AADFF4933002}"/>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755F078B-28ED-4F6F-B1DE-9A8748946225}"/>
              </a:ext>
            </a:extLst>
          </p:cNvPr>
          <p:cNvSpPr>
            <a:spLocks noGrp="1" noRot="1" noChangeAspect="1" noChangeArrowheads="1" noTextEdit="1"/>
          </p:cNvSpPr>
          <p:nvPr>
            <p:ph type="sldImg"/>
          </p:nvPr>
        </p:nvSpPr>
        <p:spPr>
          <a:xfrm>
            <a:off x="990600" y="768350"/>
            <a:ext cx="5116513" cy="3836988"/>
          </a:xfrm>
          <a:ln/>
        </p:spPr>
      </p:sp>
      <p:sp>
        <p:nvSpPr>
          <p:cNvPr id="23555" name="Rectangle 3">
            <a:extLst>
              <a:ext uri="{FF2B5EF4-FFF2-40B4-BE49-F238E27FC236}">
                <a16:creationId xmlns:a16="http://schemas.microsoft.com/office/drawing/2014/main" id="{C705E952-EE6F-40F2-8F76-32277CEAC386}"/>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0CB78A97-CB03-48E8-B199-B432F9474C5C}"/>
              </a:ext>
            </a:extLst>
          </p:cNvPr>
          <p:cNvSpPr>
            <a:spLocks noGrp="1" noRot="1" noChangeAspect="1" noChangeArrowheads="1" noTextEdit="1"/>
          </p:cNvSpPr>
          <p:nvPr>
            <p:ph type="sldImg"/>
          </p:nvPr>
        </p:nvSpPr>
        <p:spPr>
          <a:xfrm>
            <a:off x="990600" y="768350"/>
            <a:ext cx="5116513" cy="3836988"/>
          </a:xfrm>
          <a:ln/>
        </p:spPr>
      </p:sp>
      <p:sp>
        <p:nvSpPr>
          <p:cNvPr id="27651" name="Rectangle 3">
            <a:extLst>
              <a:ext uri="{FF2B5EF4-FFF2-40B4-BE49-F238E27FC236}">
                <a16:creationId xmlns:a16="http://schemas.microsoft.com/office/drawing/2014/main" id="{11793FB8-93E8-4E0C-BF4E-678F964AC3B1}"/>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E54B5551-216D-4BC2-8A73-58641A1BD6F8}"/>
              </a:ext>
            </a:extLst>
          </p:cNvPr>
          <p:cNvSpPr>
            <a:spLocks noGrp="1" noRot="1" noChangeAspect="1" noChangeArrowheads="1" noTextEdit="1"/>
          </p:cNvSpPr>
          <p:nvPr>
            <p:ph type="sldImg"/>
          </p:nvPr>
        </p:nvSpPr>
        <p:spPr>
          <a:xfrm>
            <a:off x="896938" y="746125"/>
            <a:ext cx="4968875" cy="3727450"/>
          </a:xfrm>
          <a:ln/>
        </p:spPr>
      </p:sp>
      <p:sp>
        <p:nvSpPr>
          <p:cNvPr id="29699" name="Rectangle 3">
            <a:extLst>
              <a:ext uri="{FF2B5EF4-FFF2-40B4-BE49-F238E27FC236}">
                <a16:creationId xmlns:a16="http://schemas.microsoft.com/office/drawing/2014/main" id="{2EF6AB6E-5E32-42E6-81E8-E06ED224544B}"/>
              </a:ext>
            </a:extLst>
          </p:cNvPr>
          <p:cNvSpPr>
            <a:spLocks noGrp="1" noChangeArrowheads="1"/>
          </p:cNvSpPr>
          <p:nvPr>
            <p:ph type="body" idx="1"/>
          </p:nvPr>
        </p:nvSpPr>
        <p:spPr>
          <a:xfrm>
            <a:off x="901700" y="4721225"/>
            <a:ext cx="4957763" cy="447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cs-CZ"/>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pic>
        <p:nvPicPr>
          <p:cNvPr id="4" name="Obrázek 7" descr="1212570_28446780.jpg">
            <a:extLst>
              <a:ext uri="{FF2B5EF4-FFF2-40B4-BE49-F238E27FC236}">
                <a16:creationId xmlns:a16="http://schemas.microsoft.com/office/drawing/2014/main" id="{FF077F69-E507-472A-A5CA-8F9EFDDE7B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8" descr="logo_mu_cerne.gif">
            <a:extLst>
              <a:ext uri="{FF2B5EF4-FFF2-40B4-BE49-F238E27FC236}">
                <a16:creationId xmlns:a16="http://schemas.microsoft.com/office/drawing/2014/main" id="{45513FB8-ED92-4C82-A8FC-FFDFAB4325C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7863" y="900113"/>
            <a:ext cx="3157537"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dirty="0"/>
              <a:t>Klepnutím lze upravit styl předlohy podnadpisů.</a:t>
            </a:r>
          </a:p>
        </p:txBody>
      </p:sp>
      <p:sp>
        <p:nvSpPr>
          <p:cNvPr id="6" name="Zástupný symbol pro zápatí 4">
            <a:extLst>
              <a:ext uri="{FF2B5EF4-FFF2-40B4-BE49-F238E27FC236}">
                <a16:creationId xmlns:a16="http://schemas.microsoft.com/office/drawing/2014/main" id="{7A34A353-3B56-4537-B8AA-C29B4A495AF4}"/>
              </a:ext>
            </a:extLst>
          </p:cNvPr>
          <p:cNvSpPr>
            <a:spLocks noGrp="1"/>
          </p:cNvSpPr>
          <p:nvPr>
            <p:ph type="ftr" sz="quarter" idx="10"/>
          </p:nvPr>
        </p:nvSpPr>
        <p:spPr/>
        <p:txBody>
          <a:bodyPr/>
          <a:lstStyle>
            <a:lvl1pPr>
              <a:defRPr/>
            </a:lvl1pPr>
          </a:lstStyle>
          <a:p>
            <a:pPr>
              <a:defRPr/>
            </a:pPr>
            <a:endParaRPr lang="cs-CZ"/>
          </a:p>
        </p:txBody>
      </p:sp>
      <p:sp>
        <p:nvSpPr>
          <p:cNvPr id="7" name="Zástupný symbol pro číslo snímku 5">
            <a:extLst>
              <a:ext uri="{FF2B5EF4-FFF2-40B4-BE49-F238E27FC236}">
                <a16:creationId xmlns:a16="http://schemas.microsoft.com/office/drawing/2014/main" id="{F9805067-10FA-4CFC-A0DD-D8BF9A71BF41}"/>
              </a:ext>
            </a:extLst>
          </p:cNvPr>
          <p:cNvSpPr>
            <a:spLocks noGrp="1"/>
          </p:cNvSpPr>
          <p:nvPr>
            <p:ph type="sldNum" sz="quarter" idx="11"/>
          </p:nvPr>
        </p:nvSpPr>
        <p:spPr/>
        <p:txBody>
          <a:bodyPr/>
          <a:lstStyle>
            <a:lvl1pPr>
              <a:defRPr smtClean="0"/>
            </a:lvl1pPr>
          </a:lstStyle>
          <a:p>
            <a:pPr>
              <a:defRPr/>
            </a:pPr>
            <a:fld id="{EC6D19B3-3C49-49AD-9498-4FD076FA6418}" type="slidenum">
              <a:rPr lang="cs-CZ" altLang="cs-CZ"/>
              <a:pPr>
                <a:defRPr/>
              </a:pPr>
              <a:t>‹#›</a:t>
            </a:fld>
            <a:endParaRPr lang="cs-CZ" altLang="cs-CZ"/>
          </a:p>
        </p:txBody>
      </p:sp>
    </p:spTree>
    <p:extLst>
      <p:ext uri="{BB962C8B-B14F-4D97-AF65-F5344CB8AC3E}">
        <p14:creationId xmlns:p14="http://schemas.microsoft.com/office/powerpoint/2010/main" val="1651368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zápatí 4">
            <a:extLst>
              <a:ext uri="{FF2B5EF4-FFF2-40B4-BE49-F238E27FC236}">
                <a16:creationId xmlns:a16="http://schemas.microsoft.com/office/drawing/2014/main" id="{B844E688-E081-4277-A60F-A10F9FFB9FBB}"/>
              </a:ext>
            </a:extLst>
          </p:cNvPr>
          <p:cNvSpPr>
            <a:spLocks noGrp="1"/>
          </p:cNvSpPr>
          <p:nvPr>
            <p:ph type="ftr" sz="quarter" idx="10"/>
          </p:nvPr>
        </p:nvSpPr>
        <p:spPr/>
        <p:txBody>
          <a:bodyPr/>
          <a:lstStyle>
            <a:lvl1pPr>
              <a:defRPr/>
            </a:lvl1pPr>
          </a:lstStyle>
          <a:p>
            <a:pPr>
              <a:defRPr/>
            </a:pPr>
            <a:endParaRPr lang="cs-CZ"/>
          </a:p>
        </p:txBody>
      </p:sp>
      <p:sp>
        <p:nvSpPr>
          <p:cNvPr id="5" name="Zástupný symbol pro číslo snímku 5">
            <a:extLst>
              <a:ext uri="{FF2B5EF4-FFF2-40B4-BE49-F238E27FC236}">
                <a16:creationId xmlns:a16="http://schemas.microsoft.com/office/drawing/2014/main" id="{09E07C3D-2CCD-401A-BD18-ACFC25D3CD7E}"/>
              </a:ext>
            </a:extLst>
          </p:cNvPr>
          <p:cNvSpPr>
            <a:spLocks noGrp="1"/>
          </p:cNvSpPr>
          <p:nvPr>
            <p:ph type="sldNum" sz="quarter" idx="11"/>
          </p:nvPr>
        </p:nvSpPr>
        <p:spPr/>
        <p:txBody>
          <a:bodyPr/>
          <a:lstStyle>
            <a:lvl1pPr>
              <a:defRPr/>
            </a:lvl1pPr>
          </a:lstStyle>
          <a:p>
            <a:pPr>
              <a:defRPr/>
            </a:pPr>
            <a:fld id="{5DCAE67D-AE29-4A7D-8AAA-6360047C2F18}" type="slidenum">
              <a:rPr lang="cs-CZ" altLang="cs-CZ"/>
              <a:pPr>
                <a:defRPr/>
              </a:pPr>
              <a:t>‹#›</a:t>
            </a:fld>
            <a:endParaRPr lang="cs-CZ" altLang="cs-CZ"/>
          </a:p>
        </p:txBody>
      </p:sp>
    </p:spTree>
    <p:extLst>
      <p:ext uri="{BB962C8B-B14F-4D97-AF65-F5344CB8AC3E}">
        <p14:creationId xmlns:p14="http://schemas.microsoft.com/office/powerpoint/2010/main" val="2722385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zápatí 4">
            <a:extLst>
              <a:ext uri="{FF2B5EF4-FFF2-40B4-BE49-F238E27FC236}">
                <a16:creationId xmlns:a16="http://schemas.microsoft.com/office/drawing/2014/main" id="{152092E7-6DFD-4D43-8862-C8DF23C981EC}"/>
              </a:ext>
            </a:extLst>
          </p:cNvPr>
          <p:cNvSpPr>
            <a:spLocks noGrp="1"/>
          </p:cNvSpPr>
          <p:nvPr>
            <p:ph type="ftr" sz="quarter" idx="10"/>
          </p:nvPr>
        </p:nvSpPr>
        <p:spPr/>
        <p:txBody>
          <a:bodyPr/>
          <a:lstStyle>
            <a:lvl1pPr>
              <a:defRPr/>
            </a:lvl1pPr>
          </a:lstStyle>
          <a:p>
            <a:pPr>
              <a:defRPr/>
            </a:pPr>
            <a:endParaRPr lang="cs-CZ"/>
          </a:p>
        </p:txBody>
      </p:sp>
      <p:sp>
        <p:nvSpPr>
          <p:cNvPr id="5" name="Zástupný symbol pro číslo snímku 5">
            <a:extLst>
              <a:ext uri="{FF2B5EF4-FFF2-40B4-BE49-F238E27FC236}">
                <a16:creationId xmlns:a16="http://schemas.microsoft.com/office/drawing/2014/main" id="{A8DC630F-A650-4AB3-9FE1-BD799677AB9A}"/>
              </a:ext>
            </a:extLst>
          </p:cNvPr>
          <p:cNvSpPr>
            <a:spLocks noGrp="1"/>
          </p:cNvSpPr>
          <p:nvPr>
            <p:ph type="sldNum" sz="quarter" idx="11"/>
          </p:nvPr>
        </p:nvSpPr>
        <p:spPr/>
        <p:txBody>
          <a:bodyPr/>
          <a:lstStyle>
            <a:lvl1pPr>
              <a:defRPr/>
            </a:lvl1pPr>
          </a:lstStyle>
          <a:p>
            <a:pPr>
              <a:defRPr/>
            </a:pPr>
            <a:fld id="{529FE3AB-1B93-400D-930C-9524E01C8863}" type="slidenum">
              <a:rPr lang="cs-CZ" altLang="cs-CZ"/>
              <a:pPr>
                <a:defRPr/>
              </a:pPr>
              <a:t>‹#›</a:t>
            </a:fld>
            <a:endParaRPr lang="cs-CZ" altLang="cs-CZ"/>
          </a:p>
        </p:txBody>
      </p:sp>
    </p:spTree>
    <p:extLst>
      <p:ext uri="{BB962C8B-B14F-4D97-AF65-F5344CB8AC3E}">
        <p14:creationId xmlns:p14="http://schemas.microsoft.com/office/powerpoint/2010/main" val="1596886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zápatí 4">
            <a:extLst>
              <a:ext uri="{FF2B5EF4-FFF2-40B4-BE49-F238E27FC236}">
                <a16:creationId xmlns:a16="http://schemas.microsoft.com/office/drawing/2014/main" id="{7CF3C602-F181-4734-B1A9-46051CB4214A}"/>
              </a:ext>
            </a:extLst>
          </p:cNvPr>
          <p:cNvSpPr>
            <a:spLocks noGrp="1"/>
          </p:cNvSpPr>
          <p:nvPr>
            <p:ph type="ftr" sz="quarter" idx="10"/>
          </p:nvPr>
        </p:nvSpPr>
        <p:spPr/>
        <p:txBody>
          <a:bodyPr/>
          <a:lstStyle>
            <a:lvl1pPr>
              <a:defRPr/>
            </a:lvl1pPr>
          </a:lstStyle>
          <a:p>
            <a:pPr>
              <a:defRPr/>
            </a:pPr>
            <a:endParaRPr lang="cs-CZ"/>
          </a:p>
        </p:txBody>
      </p:sp>
      <p:sp>
        <p:nvSpPr>
          <p:cNvPr id="5" name="Zástupný symbol pro číslo snímku 5">
            <a:extLst>
              <a:ext uri="{FF2B5EF4-FFF2-40B4-BE49-F238E27FC236}">
                <a16:creationId xmlns:a16="http://schemas.microsoft.com/office/drawing/2014/main" id="{8FC4E133-B503-4863-8DF0-E31FD3F07033}"/>
              </a:ext>
            </a:extLst>
          </p:cNvPr>
          <p:cNvSpPr>
            <a:spLocks noGrp="1"/>
          </p:cNvSpPr>
          <p:nvPr>
            <p:ph type="sldNum" sz="quarter" idx="11"/>
          </p:nvPr>
        </p:nvSpPr>
        <p:spPr/>
        <p:txBody>
          <a:bodyPr/>
          <a:lstStyle>
            <a:lvl1pPr>
              <a:defRPr/>
            </a:lvl1pPr>
          </a:lstStyle>
          <a:p>
            <a:pPr>
              <a:defRPr/>
            </a:pPr>
            <a:fld id="{CF25CA60-F0D3-4477-A0AA-8C8645A9D10D}" type="slidenum">
              <a:rPr lang="cs-CZ" altLang="cs-CZ"/>
              <a:pPr>
                <a:defRPr/>
              </a:pPr>
              <a:t>‹#›</a:t>
            </a:fld>
            <a:endParaRPr lang="cs-CZ" altLang="cs-CZ"/>
          </a:p>
        </p:txBody>
      </p:sp>
    </p:spTree>
    <p:extLst>
      <p:ext uri="{BB962C8B-B14F-4D97-AF65-F5344CB8AC3E}">
        <p14:creationId xmlns:p14="http://schemas.microsoft.com/office/powerpoint/2010/main" val="2608318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pic>
        <p:nvPicPr>
          <p:cNvPr id="4" name="Obrázek 7" descr="1212570_28446780.jpg">
            <a:extLst>
              <a:ext uri="{FF2B5EF4-FFF2-40B4-BE49-F238E27FC236}">
                <a16:creationId xmlns:a16="http://schemas.microsoft.com/office/drawing/2014/main" id="{F6C70A6D-E877-45A7-9914-497DB194EC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8" descr="logo_mu_cerne.gif">
            <a:extLst>
              <a:ext uri="{FF2B5EF4-FFF2-40B4-BE49-F238E27FC236}">
                <a16:creationId xmlns:a16="http://schemas.microsoft.com/office/drawing/2014/main" id="{5B10E9D1-9F69-44ED-86D8-9532A76F75B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7863" y="900113"/>
            <a:ext cx="3157537"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dirty="0"/>
              <a:t>Klepnutím lze upravit styly předlohy textu.</a:t>
            </a:r>
          </a:p>
        </p:txBody>
      </p:sp>
      <p:sp>
        <p:nvSpPr>
          <p:cNvPr id="6" name="Zástupný symbol pro zápatí 4">
            <a:extLst>
              <a:ext uri="{FF2B5EF4-FFF2-40B4-BE49-F238E27FC236}">
                <a16:creationId xmlns:a16="http://schemas.microsoft.com/office/drawing/2014/main" id="{00005F22-5DFC-4AF7-AB1E-F346DDFA9461}"/>
              </a:ext>
            </a:extLst>
          </p:cNvPr>
          <p:cNvSpPr>
            <a:spLocks noGrp="1"/>
          </p:cNvSpPr>
          <p:nvPr>
            <p:ph type="ftr" sz="quarter" idx="10"/>
          </p:nvPr>
        </p:nvSpPr>
        <p:spPr/>
        <p:txBody>
          <a:bodyPr/>
          <a:lstStyle>
            <a:lvl1pPr>
              <a:defRPr/>
            </a:lvl1pPr>
          </a:lstStyle>
          <a:p>
            <a:pPr>
              <a:defRPr/>
            </a:pPr>
            <a:endParaRPr lang="cs-CZ"/>
          </a:p>
        </p:txBody>
      </p:sp>
      <p:sp>
        <p:nvSpPr>
          <p:cNvPr id="7" name="Zástupný symbol pro číslo snímku 5">
            <a:extLst>
              <a:ext uri="{FF2B5EF4-FFF2-40B4-BE49-F238E27FC236}">
                <a16:creationId xmlns:a16="http://schemas.microsoft.com/office/drawing/2014/main" id="{9C93E915-59AA-4F2F-8792-F209F49FC94E}"/>
              </a:ext>
            </a:extLst>
          </p:cNvPr>
          <p:cNvSpPr>
            <a:spLocks noGrp="1"/>
          </p:cNvSpPr>
          <p:nvPr>
            <p:ph type="sldNum" sz="quarter" idx="11"/>
          </p:nvPr>
        </p:nvSpPr>
        <p:spPr/>
        <p:txBody>
          <a:bodyPr/>
          <a:lstStyle>
            <a:lvl1pPr>
              <a:defRPr smtClean="0"/>
            </a:lvl1pPr>
          </a:lstStyle>
          <a:p>
            <a:pPr>
              <a:defRPr/>
            </a:pPr>
            <a:fld id="{749AA45C-FCF6-44C0-89DB-384F272543CB}" type="slidenum">
              <a:rPr lang="cs-CZ" altLang="cs-CZ"/>
              <a:pPr>
                <a:defRPr/>
              </a:pPr>
              <a:t>‹#›</a:t>
            </a:fld>
            <a:endParaRPr lang="cs-CZ" altLang="cs-CZ"/>
          </a:p>
        </p:txBody>
      </p:sp>
    </p:spTree>
    <p:extLst>
      <p:ext uri="{BB962C8B-B14F-4D97-AF65-F5344CB8AC3E}">
        <p14:creationId xmlns:p14="http://schemas.microsoft.com/office/powerpoint/2010/main" val="1260577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zápatí 4">
            <a:extLst>
              <a:ext uri="{FF2B5EF4-FFF2-40B4-BE49-F238E27FC236}">
                <a16:creationId xmlns:a16="http://schemas.microsoft.com/office/drawing/2014/main" id="{768930DD-69A8-44DC-ACF5-A436A131A008}"/>
              </a:ext>
            </a:extLst>
          </p:cNvPr>
          <p:cNvSpPr>
            <a:spLocks noGrp="1"/>
          </p:cNvSpPr>
          <p:nvPr>
            <p:ph type="ftr" sz="quarter" idx="10"/>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EBF74FA0-910B-4146-867B-C1980AFC3D20}"/>
              </a:ext>
            </a:extLst>
          </p:cNvPr>
          <p:cNvSpPr>
            <a:spLocks noGrp="1"/>
          </p:cNvSpPr>
          <p:nvPr>
            <p:ph type="sldNum" sz="quarter" idx="11"/>
          </p:nvPr>
        </p:nvSpPr>
        <p:spPr/>
        <p:txBody>
          <a:bodyPr/>
          <a:lstStyle>
            <a:lvl1pPr>
              <a:defRPr/>
            </a:lvl1pPr>
          </a:lstStyle>
          <a:p>
            <a:pPr>
              <a:defRPr/>
            </a:pPr>
            <a:fld id="{307B9B65-0BAA-43FB-8439-A27DB4122841}" type="slidenum">
              <a:rPr lang="cs-CZ" altLang="cs-CZ"/>
              <a:pPr>
                <a:defRPr/>
              </a:pPr>
              <a:t>‹#›</a:t>
            </a:fld>
            <a:endParaRPr lang="cs-CZ" altLang="cs-CZ"/>
          </a:p>
        </p:txBody>
      </p:sp>
    </p:spTree>
    <p:extLst>
      <p:ext uri="{BB962C8B-B14F-4D97-AF65-F5344CB8AC3E}">
        <p14:creationId xmlns:p14="http://schemas.microsoft.com/office/powerpoint/2010/main" val="1593615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zápatí 4">
            <a:extLst>
              <a:ext uri="{FF2B5EF4-FFF2-40B4-BE49-F238E27FC236}">
                <a16:creationId xmlns:a16="http://schemas.microsoft.com/office/drawing/2014/main" id="{BBCCACC5-F1DC-491A-A550-325B88F0CD3B}"/>
              </a:ext>
            </a:extLst>
          </p:cNvPr>
          <p:cNvSpPr>
            <a:spLocks noGrp="1"/>
          </p:cNvSpPr>
          <p:nvPr>
            <p:ph type="ftr" sz="quarter" idx="10"/>
          </p:nvPr>
        </p:nvSpPr>
        <p:spPr/>
        <p:txBody>
          <a:bodyPr/>
          <a:lstStyle>
            <a:lvl1pPr>
              <a:defRPr/>
            </a:lvl1pPr>
          </a:lstStyle>
          <a:p>
            <a:pPr>
              <a:defRPr/>
            </a:pPr>
            <a:endParaRPr lang="cs-CZ"/>
          </a:p>
        </p:txBody>
      </p:sp>
      <p:sp>
        <p:nvSpPr>
          <p:cNvPr id="8" name="Zástupný symbol pro číslo snímku 5">
            <a:extLst>
              <a:ext uri="{FF2B5EF4-FFF2-40B4-BE49-F238E27FC236}">
                <a16:creationId xmlns:a16="http://schemas.microsoft.com/office/drawing/2014/main" id="{6DDB907B-EA94-48B9-BD07-D7F8D2A31297}"/>
              </a:ext>
            </a:extLst>
          </p:cNvPr>
          <p:cNvSpPr>
            <a:spLocks noGrp="1"/>
          </p:cNvSpPr>
          <p:nvPr>
            <p:ph type="sldNum" sz="quarter" idx="11"/>
          </p:nvPr>
        </p:nvSpPr>
        <p:spPr/>
        <p:txBody>
          <a:bodyPr/>
          <a:lstStyle>
            <a:lvl1pPr>
              <a:defRPr/>
            </a:lvl1pPr>
          </a:lstStyle>
          <a:p>
            <a:pPr>
              <a:defRPr/>
            </a:pPr>
            <a:fld id="{CFE0EE71-09E2-4117-A47A-C9EA74086FA4}" type="slidenum">
              <a:rPr lang="cs-CZ" altLang="cs-CZ"/>
              <a:pPr>
                <a:defRPr/>
              </a:pPr>
              <a:t>‹#›</a:t>
            </a:fld>
            <a:endParaRPr lang="cs-CZ" altLang="cs-CZ"/>
          </a:p>
        </p:txBody>
      </p:sp>
    </p:spTree>
    <p:extLst>
      <p:ext uri="{BB962C8B-B14F-4D97-AF65-F5344CB8AC3E}">
        <p14:creationId xmlns:p14="http://schemas.microsoft.com/office/powerpoint/2010/main" val="4138138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zápatí 4">
            <a:extLst>
              <a:ext uri="{FF2B5EF4-FFF2-40B4-BE49-F238E27FC236}">
                <a16:creationId xmlns:a16="http://schemas.microsoft.com/office/drawing/2014/main" id="{D4717294-3127-4FC3-A62D-B14CBC148B98}"/>
              </a:ext>
            </a:extLst>
          </p:cNvPr>
          <p:cNvSpPr>
            <a:spLocks noGrp="1"/>
          </p:cNvSpPr>
          <p:nvPr>
            <p:ph type="ftr" sz="quarter" idx="10"/>
          </p:nvPr>
        </p:nvSpPr>
        <p:spPr/>
        <p:txBody>
          <a:bodyPr/>
          <a:lstStyle>
            <a:lvl1pPr>
              <a:defRPr/>
            </a:lvl1pPr>
          </a:lstStyle>
          <a:p>
            <a:pPr>
              <a:defRPr/>
            </a:pPr>
            <a:endParaRPr lang="cs-CZ"/>
          </a:p>
        </p:txBody>
      </p:sp>
      <p:sp>
        <p:nvSpPr>
          <p:cNvPr id="4" name="Zástupný symbol pro číslo snímku 5">
            <a:extLst>
              <a:ext uri="{FF2B5EF4-FFF2-40B4-BE49-F238E27FC236}">
                <a16:creationId xmlns:a16="http://schemas.microsoft.com/office/drawing/2014/main" id="{FB1DA72C-EF3E-4A24-AF93-E656942D3974}"/>
              </a:ext>
            </a:extLst>
          </p:cNvPr>
          <p:cNvSpPr>
            <a:spLocks noGrp="1"/>
          </p:cNvSpPr>
          <p:nvPr>
            <p:ph type="sldNum" sz="quarter" idx="11"/>
          </p:nvPr>
        </p:nvSpPr>
        <p:spPr/>
        <p:txBody>
          <a:bodyPr/>
          <a:lstStyle>
            <a:lvl1pPr>
              <a:defRPr/>
            </a:lvl1pPr>
          </a:lstStyle>
          <a:p>
            <a:pPr>
              <a:defRPr/>
            </a:pPr>
            <a:fld id="{7452EF25-E211-49D7-A8EA-DB259B2E33E1}" type="slidenum">
              <a:rPr lang="cs-CZ" altLang="cs-CZ"/>
              <a:pPr>
                <a:defRPr/>
              </a:pPr>
              <a:t>‹#›</a:t>
            </a:fld>
            <a:endParaRPr lang="cs-CZ" altLang="cs-CZ"/>
          </a:p>
        </p:txBody>
      </p:sp>
    </p:spTree>
    <p:extLst>
      <p:ext uri="{BB962C8B-B14F-4D97-AF65-F5344CB8AC3E}">
        <p14:creationId xmlns:p14="http://schemas.microsoft.com/office/powerpoint/2010/main" val="2454152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zápatí 4">
            <a:extLst>
              <a:ext uri="{FF2B5EF4-FFF2-40B4-BE49-F238E27FC236}">
                <a16:creationId xmlns:a16="http://schemas.microsoft.com/office/drawing/2014/main" id="{6A3F9947-A965-4A30-B118-52F2878CC244}"/>
              </a:ext>
            </a:extLst>
          </p:cNvPr>
          <p:cNvSpPr>
            <a:spLocks noGrp="1"/>
          </p:cNvSpPr>
          <p:nvPr>
            <p:ph type="ftr" sz="quarter" idx="10"/>
          </p:nvPr>
        </p:nvSpPr>
        <p:spPr/>
        <p:txBody>
          <a:bodyPr/>
          <a:lstStyle>
            <a:lvl1pPr>
              <a:defRPr/>
            </a:lvl1pPr>
          </a:lstStyle>
          <a:p>
            <a:pPr>
              <a:defRPr/>
            </a:pPr>
            <a:endParaRPr lang="cs-CZ"/>
          </a:p>
        </p:txBody>
      </p:sp>
      <p:sp>
        <p:nvSpPr>
          <p:cNvPr id="3" name="Zástupný symbol pro číslo snímku 5">
            <a:extLst>
              <a:ext uri="{FF2B5EF4-FFF2-40B4-BE49-F238E27FC236}">
                <a16:creationId xmlns:a16="http://schemas.microsoft.com/office/drawing/2014/main" id="{1990FD8D-B4AD-4E1C-9177-5E75378793C8}"/>
              </a:ext>
            </a:extLst>
          </p:cNvPr>
          <p:cNvSpPr>
            <a:spLocks noGrp="1"/>
          </p:cNvSpPr>
          <p:nvPr>
            <p:ph type="sldNum" sz="quarter" idx="11"/>
          </p:nvPr>
        </p:nvSpPr>
        <p:spPr/>
        <p:txBody>
          <a:bodyPr/>
          <a:lstStyle>
            <a:lvl1pPr>
              <a:defRPr/>
            </a:lvl1pPr>
          </a:lstStyle>
          <a:p>
            <a:pPr>
              <a:defRPr/>
            </a:pPr>
            <a:fld id="{68C1ECAA-5EFA-48BA-B188-35ABED591394}" type="slidenum">
              <a:rPr lang="cs-CZ" altLang="cs-CZ"/>
              <a:pPr>
                <a:defRPr/>
              </a:pPr>
              <a:t>‹#›</a:t>
            </a:fld>
            <a:endParaRPr lang="cs-CZ" altLang="cs-CZ"/>
          </a:p>
        </p:txBody>
      </p:sp>
    </p:spTree>
    <p:extLst>
      <p:ext uri="{BB962C8B-B14F-4D97-AF65-F5344CB8AC3E}">
        <p14:creationId xmlns:p14="http://schemas.microsoft.com/office/powerpoint/2010/main" val="1831111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zápatí 4">
            <a:extLst>
              <a:ext uri="{FF2B5EF4-FFF2-40B4-BE49-F238E27FC236}">
                <a16:creationId xmlns:a16="http://schemas.microsoft.com/office/drawing/2014/main" id="{378F2A92-43BB-45EB-9451-B7F9641D4291}"/>
              </a:ext>
            </a:extLst>
          </p:cNvPr>
          <p:cNvSpPr>
            <a:spLocks noGrp="1"/>
          </p:cNvSpPr>
          <p:nvPr>
            <p:ph type="ftr" sz="quarter" idx="10"/>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D198EFDA-FB92-4420-9261-C9EB090A836B}"/>
              </a:ext>
            </a:extLst>
          </p:cNvPr>
          <p:cNvSpPr>
            <a:spLocks noGrp="1"/>
          </p:cNvSpPr>
          <p:nvPr>
            <p:ph type="sldNum" sz="quarter" idx="11"/>
          </p:nvPr>
        </p:nvSpPr>
        <p:spPr/>
        <p:txBody>
          <a:bodyPr/>
          <a:lstStyle>
            <a:lvl1pPr>
              <a:defRPr/>
            </a:lvl1pPr>
          </a:lstStyle>
          <a:p>
            <a:pPr>
              <a:defRPr/>
            </a:pPr>
            <a:fld id="{7BB1DD1A-E7E4-4C35-959D-14F250158C62}" type="slidenum">
              <a:rPr lang="cs-CZ" altLang="cs-CZ"/>
              <a:pPr>
                <a:defRPr/>
              </a:pPr>
              <a:t>‹#›</a:t>
            </a:fld>
            <a:endParaRPr lang="cs-CZ" altLang="cs-CZ"/>
          </a:p>
        </p:txBody>
      </p:sp>
    </p:spTree>
    <p:extLst>
      <p:ext uri="{BB962C8B-B14F-4D97-AF65-F5344CB8AC3E}">
        <p14:creationId xmlns:p14="http://schemas.microsoft.com/office/powerpoint/2010/main" val="2106398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zápatí 4">
            <a:extLst>
              <a:ext uri="{FF2B5EF4-FFF2-40B4-BE49-F238E27FC236}">
                <a16:creationId xmlns:a16="http://schemas.microsoft.com/office/drawing/2014/main" id="{9FFD1804-E4A9-4D32-B046-BF6784528155}"/>
              </a:ext>
            </a:extLst>
          </p:cNvPr>
          <p:cNvSpPr>
            <a:spLocks noGrp="1"/>
          </p:cNvSpPr>
          <p:nvPr>
            <p:ph type="ftr" sz="quarter" idx="10"/>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450D270F-4875-4929-99DC-39E9F069FC5F}"/>
              </a:ext>
            </a:extLst>
          </p:cNvPr>
          <p:cNvSpPr>
            <a:spLocks noGrp="1"/>
          </p:cNvSpPr>
          <p:nvPr>
            <p:ph type="sldNum" sz="quarter" idx="11"/>
          </p:nvPr>
        </p:nvSpPr>
        <p:spPr/>
        <p:txBody>
          <a:bodyPr/>
          <a:lstStyle>
            <a:lvl1pPr>
              <a:defRPr/>
            </a:lvl1pPr>
          </a:lstStyle>
          <a:p>
            <a:pPr>
              <a:defRPr/>
            </a:pPr>
            <a:fld id="{63671CE1-4244-4C23-BF15-48258F9BD277}" type="slidenum">
              <a:rPr lang="cs-CZ" altLang="cs-CZ"/>
              <a:pPr>
                <a:defRPr/>
              </a:pPr>
              <a:t>‹#›</a:t>
            </a:fld>
            <a:endParaRPr lang="cs-CZ" altLang="cs-CZ"/>
          </a:p>
        </p:txBody>
      </p:sp>
    </p:spTree>
    <p:extLst>
      <p:ext uri="{BB962C8B-B14F-4D97-AF65-F5344CB8AC3E}">
        <p14:creationId xmlns:p14="http://schemas.microsoft.com/office/powerpoint/2010/main" val="3914470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Obrázek 13" descr="1212569_21823227.jpg">
            <a:extLst>
              <a:ext uri="{FF2B5EF4-FFF2-40B4-BE49-F238E27FC236}">
                <a16:creationId xmlns:a16="http://schemas.microsoft.com/office/drawing/2014/main" id="{1A5CD907-F5D3-4D09-B0DB-910B941947C9}"/>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nadpis 1">
            <a:extLst>
              <a:ext uri="{FF2B5EF4-FFF2-40B4-BE49-F238E27FC236}">
                <a16:creationId xmlns:a16="http://schemas.microsoft.com/office/drawing/2014/main" id="{F7D35ECC-3B47-4FE1-AAE3-63AC9F94A032}"/>
              </a:ext>
            </a:extLst>
          </p:cNvPr>
          <p:cNvSpPr>
            <a:spLocks noGrp="1"/>
          </p:cNvSpPr>
          <p:nvPr>
            <p:ph type="title"/>
          </p:nvPr>
        </p:nvSpPr>
        <p:spPr>
          <a:xfrm>
            <a:off x="0" y="274638"/>
            <a:ext cx="9144000" cy="654050"/>
          </a:xfrm>
          <a:prstGeom prst="rect">
            <a:avLst/>
          </a:prstGeom>
          <a:solidFill>
            <a:schemeClr val="tx1">
              <a:lumMod val="65000"/>
              <a:lumOff val="35000"/>
              <a:alpha val="60000"/>
            </a:schemeClr>
          </a:solidFill>
        </p:spPr>
        <p:txBody>
          <a:bodyPr vert="horz" lIns="91440" tIns="45720" rIns="91440" bIns="45720" rtlCol="0" anchor="ctr">
            <a:noAutofit/>
          </a:bodyPr>
          <a:lstStyle/>
          <a:p>
            <a:r>
              <a:rPr lang="cs-CZ" dirty="0"/>
              <a:t>Klepnutím lze upravit styl předlohy nadpisů.</a:t>
            </a:r>
          </a:p>
        </p:txBody>
      </p:sp>
      <p:sp>
        <p:nvSpPr>
          <p:cNvPr id="1028" name="Zástupný symbol pro text 2">
            <a:extLst>
              <a:ext uri="{FF2B5EF4-FFF2-40B4-BE49-F238E27FC236}">
                <a16:creationId xmlns:a16="http://schemas.microsoft.com/office/drawing/2014/main" id="{E32EAB37-6598-464C-9A35-5E14DBA41C6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5" name="Zástupný symbol pro zápatí 4">
            <a:extLst>
              <a:ext uri="{FF2B5EF4-FFF2-40B4-BE49-F238E27FC236}">
                <a16:creationId xmlns:a16="http://schemas.microsoft.com/office/drawing/2014/main" id="{8D9841AD-61D4-484D-BF52-A369DAC7D65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cs-CZ"/>
          </a:p>
        </p:txBody>
      </p:sp>
      <p:sp>
        <p:nvSpPr>
          <p:cNvPr id="6" name="Zástupný symbol pro číslo snímku 5">
            <a:extLst>
              <a:ext uri="{FF2B5EF4-FFF2-40B4-BE49-F238E27FC236}">
                <a16:creationId xmlns:a16="http://schemas.microsoft.com/office/drawing/2014/main" id="{C8042402-D246-497E-A660-D693FFE7823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9A9A9B"/>
                </a:solidFill>
              </a:defRPr>
            </a:lvl1pPr>
          </a:lstStyle>
          <a:p>
            <a:pPr>
              <a:defRPr/>
            </a:pPr>
            <a:fld id="{E894CA64-3629-4CD9-8B3D-1346045B9489}" type="slidenum">
              <a:rPr lang="cs-CZ" altLang="cs-CZ"/>
              <a:pPr>
                <a:defRPr/>
              </a:pPr>
              <a:t>‹#›</a:t>
            </a:fld>
            <a:endParaRPr lang="cs-CZ" altLang="cs-CZ"/>
          </a:p>
        </p:txBody>
      </p:sp>
      <p:pic>
        <p:nvPicPr>
          <p:cNvPr id="1031" name="Obrázek 9" descr="logo_mu_cerne.gif">
            <a:extLst>
              <a:ext uri="{FF2B5EF4-FFF2-40B4-BE49-F238E27FC236}">
                <a16:creationId xmlns:a16="http://schemas.microsoft.com/office/drawing/2014/main" id="{830ACEB1-E736-43A1-9DAB-508AC1C2C702}"/>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55613" y="6323013"/>
            <a:ext cx="18161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27" r:id="rId1"/>
    <p:sldLayoutId id="2147483818" r:id="rId2"/>
    <p:sldLayoutId id="214748382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ctr" rtl="0" eaLnBrk="0" fontAlgn="base" hangingPunct="0">
        <a:spcBef>
          <a:spcPct val="0"/>
        </a:spcBef>
        <a:spcAft>
          <a:spcPct val="0"/>
        </a:spcAft>
        <a:defRPr sz="2400" kern="1200">
          <a:solidFill>
            <a:schemeClr val="bg1"/>
          </a:solidFill>
          <a:latin typeface="+mj-lt"/>
          <a:ea typeface="+mj-ea"/>
          <a:cs typeface="+mj-cs"/>
        </a:defRPr>
      </a:lvl1pPr>
      <a:lvl2pPr algn="ctr" rtl="0" eaLnBrk="0" fontAlgn="base" hangingPunct="0">
        <a:spcBef>
          <a:spcPct val="0"/>
        </a:spcBef>
        <a:spcAft>
          <a:spcPct val="0"/>
        </a:spcAft>
        <a:defRPr sz="2400">
          <a:solidFill>
            <a:schemeClr val="bg1"/>
          </a:solidFill>
          <a:latin typeface="Arial" charset="0"/>
        </a:defRPr>
      </a:lvl2pPr>
      <a:lvl3pPr algn="ctr" rtl="0" eaLnBrk="0" fontAlgn="base" hangingPunct="0">
        <a:spcBef>
          <a:spcPct val="0"/>
        </a:spcBef>
        <a:spcAft>
          <a:spcPct val="0"/>
        </a:spcAft>
        <a:defRPr sz="2400">
          <a:solidFill>
            <a:schemeClr val="bg1"/>
          </a:solidFill>
          <a:latin typeface="Arial" charset="0"/>
        </a:defRPr>
      </a:lvl3pPr>
      <a:lvl4pPr algn="ctr" rtl="0" eaLnBrk="0" fontAlgn="base" hangingPunct="0">
        <a:spcBef>
          <a:spcPct val="0"/>
        </a:spcBef>
        <a:spcAft>
          <a:spcPct val="0"/>
        </a:spcAft>
        <a:defRPr sz="2400">
          <a:solidFill>
            <a:schemeClr val="bg1"/>
          </a:solidFill>
          <a:latin typeface="Arial" charset="0"/>
        </a:defRPr>
      </a:lvl4pPr>
      <a:lvl5pPr algn="ctr" rtl="0" eaLnBrk="0" fontAlgn="base" hangingPunct="0">
        <a:spcBef>
          <a:spcPct val="0"/>
        </a:spcBef>
        <a:spcAft>
          <a:spcPct val="0"/>
        </a:spcAft>
        <a:defRPr sz="2400">
          <a:solidFill>
            <a:schemeClr val="bg1"/>
          </a:solidFill>
          <a:latin typeface="Arial" charset="0"/>
        </a:defRPr>
      </a:lvl5pPr>
      <a:lvl6pPr marL="457200" algn="ctr" rtl="0" fontAlgn="base">
        <a:spcBef>
          <a:spcPct val="0"/>
        </a:spcBef>
        <a:spcAft>
          <a:spcPct val="0"/>
        </a:spcAft>
        <a:defRPr sz="2400">
          <a:solidFill>
            <a:schemeClr val="bg1"/>
          </a:solidFill>
          <a:latin typeface="Arial" charset="0"/>
        </a:defRPr>
      </a:lvl6pPr>
      <a:lvl7pPr marL="914400" algn="ctr" rtl="0" fontAlgn="base">
        <a:spcBef>
          <a:spcPct val="0"/>
        </a:spcBef>
        <a:spcAft>
          <a:spcPct val="0"/>
        </a:spcAft>
        <a:defRPr sz="2400">
          <a:solidFill>
            <a:schemeClr val="bg1"/>
          </a:solidFill>
          <a:latin typeface="Arial" charset="0"/>
        </a:defRPr>
      </a:lvl7pPr>
      <a:lvl8pPr marL="1371600" algn="ctr" rtl="0" fontAlgn="base">
        <a:spcBef>
          <a:spcPct val="0"/>
        </a:spcBef>
        <a:spcAft>
          <a:spcPct val="0"/>
        </a:spcAft>
        <a:defRPr sz="2400">
          <a:solidFill>
            <a:schemeClr val="bg1"/>
          </a:solidFill>
          <a:latin typeface="Arial" charset="0"/>
        </a:defRPr>
      </a:lvl8pPr>
      <a:lvl9pPr marL="1828800" algn="ctr" rtl="0" fontAlgn="base">
        <a:spcBef>
          <a:spcPct val="0"/>
        </a:spcBef>
        <a:spcAft>
          <a:spcPct val="0"/>
        </a:spcAft>
        <a:defRPr sz="2400">
          <a:solidFill>
            <a:schemeClr val="bg1"/>
          </a:solidFill>
          <a:latin typeface="Arial" charset="0"/>
        </a:defRPr>
      </a:lvl9pPr>
    </p:titleStyle>
    <p:bodyStyle>
      <a:lvl1pPr marL="342900" indent="-342900" algn="l" rtl="0" eaLnBrk="0" fontAlgn="base" hangingPunct="0">
        <a:spcBef>
          <a:spcPct val="20000"/>
        </a:spcBef>
        <a:spcAft>
          <a:spcPct val="0"/>
        </a:spcAft>
        <a:buClr>
          <a:schemeClr val="accent1"/>
        </a:buClr>
        <a:buFont typeface="Arial" panose="020B0604020202020204" pitchFamily="34" charset="0"/>
        <a:buChar char="•"/>
        <a:defRPr sz="3200" kern="1200">
          <a:solidFill>
            <a:srgbClr val="818184"/>
          </a:solidFill>
          <a:latin typeface="+mn-lt"/>
          <a:ea typeface="+mn-ea"/>
          <a:cs typeface="+mn-cs"/>
        </a:defRPr>
      </a:lvl1pPr>
      <a:lvl2pPr marL="742950" indent="-285750" algn="l" rtl="0" eaLnBrk="0" fontAlgn="base" hangingPunct="0">
        <a:spcBef>
          <a:spcPct val="20000"/>
        </a:spcBef>
        <a:spcAft>
          <a:spcPct val="0"/>
        </a:spcAft>
        <a:buClr>
          <a:schemeClr val="accent1"/>
        </a:buClr>
        <a:buFont typeface="Arial" panose="020B0604020202020204" pitchFamily="34" charset="0"/>
        <a:buChar char="–"/>
        <a:defRPr sz="2800" kern="1200">
          <a:solidFill>
            <a:srgbClr val="818184"/>
          </a:solidFill>
          <a:latin typeface="+mn-lt"/>
          <a:ea typeface="+mn-ea"/>
          <a:cs typeface="+mn-cs"/>
        </a:defRPr>
      </a:lvl2pPr>
      <a:lvl3pPr marL="1143000" indent="-228600" algn="l" rtl="0" eaLnBrk="0" fontAlgn="base" hangingPunct="0">
        <a:spcBef>
          <a:spcPct val="20000"/>
        </a:spcBef>
        <a:spcAft>
          <a:spcPct val="0"/>
        </a:spcAft>
        <a:buClr>
          <a:schemeClr val="accent1"/>
        </a:buClr>
        <a:buFont typeface="Arial" panose="020B0604020202020204" pitchFamily="34" charset="0"/>
        <a:buChar char="•"/>
        <a:defRPr sz="2400" kern="1200">
          <a:solidFill>
            <a:srgbClr val="818184"/>
          </a:solidFill>
          <a:latin typeface="+mn-lt"/>
          <a:ea typeface="+mn-ea"/>
          <a:cs typeface="+mn-cs"/>
        </a:defRPr>
      </a:lvl3pPr>
      <a:lvl4pPr marL="1600200" indent="-228600" algn="l" rtl="0" eaLnBrk="0" fontAlgn="base" hangingPunct="0">
        <a:spcBef>
          <a:spcPct val="20000"/>
        </a:spcBef>
        <a:spcAft>
          <a:spcPct val="0"/>
        </a:spcAft>
        <a:buClr>
          <a:schemeClr val="accent1"/>
        </a:buClr>
        <a:buFont typeface="Arial" panose="020B0604020202020204" pitchFamily="34" charset="0"/>
        <a:buChar char="–"/>
        <a:defRPr sz="2000" kern="1200">
          <a:solidFill>
            <a:srgbClr val="818184"/>
          </a:solidFill>
          <a:latin typeface="+mn-lt"/>
          <a:ea typeface="+mn-ea"/>
          <a:cs typeface="+mn-cs"/>
        </a:defRPr>
      </a:lvl4pPr>
      <a:lvl5pPr marL="2057400" indent="-228600" algn="l" rtl="0" eaLnBrk="0" fontAlgn="base" hangingPunct="0">
        <a:spcBef>
          <a:spcPct val="20000"/>
        </a:spcBef>
        <a:spcAft>
          <a:spcPct val="0"/>
        </a:spcAft>
        <a:buClr>
          <a:schemeClr val="accent1"/>
        </a:buClr>
        <a:buFont typeface="Arial" panose="020B0604020202020204" pitchFamily="34" charset="0"/>
        <a:buChar char="»"/>
        <a:defRPr sz="2000" kern="1200">
          <a:solidFill>
            <a:srgbClr val="818184"/>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14.jpeg"/><Relationship Id="rId7"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actor.epa.gov/toxrefdb/faces/Home.jsp"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aghealth.nih.gov/" TargetMode="External"/><Relationship Id="rId5" Type="http://schemas.openxmlformats.org/officeDocument/2006/relationships/hyperlink" Target="http://www.ewg.org/sites/humantoxome/" TargetMode="External"/><Relationship Id="rId4" Type="http://schemas.openxmlformats.org/officeDocument/2006/relationships/hyperlink" Target="http://www.epa.gov/ncct/expocast/"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www.celldesigner.or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Podnadpis 2">
            <a:extLst>
              <a:ext uri="{FF2B5EF4-FFF2-40B4-BE49-F238E27FC236}">
                <a16:creationId xmlns:a16="http://schemas.microsoft.com/office/drawing/2014/main" id="{F1586DD8-46FC-4A72-9E75-D0D9B7D52596}"/>
              </a:ext>
            </a:extLst>
          </p:cNvPr>
          <p:cNvSpPr>
            <a:spLocks/>
          </p:cNvSpPr>
          <p:nvPr/>
        </p:nvSpPr>
        <p:spPr bwMode="auto">
          <a:xfrm>
            <a:off x="1331913" y="4071938"/>
            <a:ext cx="64008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eaLnBrk="1" hangingPunct="1">
              <a:lnSpc>
                <a:spcPct val="80000"/>
              </a:lnSpc>
              <a:buFont typeface="Arial" panose="020B0604020202020204" pitchFamily="34" charset="0"/>
              <a:buNone/>
            </a:pPr>
            <a:br>
              <a:rPr lang="cs-CZ" altLang="cs-CZ" sz="2000" b="1">
                <a:solidFill>
                  <a:srgbClr val="000066"/>
                </a:solidFill>
                <a:latin typeface="Tahoma" panose="020B0604030504040204" pitchFamily="34" charset="0"/>
              </a:rPr>
            </a:br>
            <a:r>
              <a:rPr lang="cs-CZ" altLang="cs-CZ" sz="2000">
                <a:solidFill>
                  <a:srgbClr val="000066"/>
                </a:solidFill>
                <a:latin typeface="Tahoma" panose="020B0604030504040204" pitchFamily="34" charset="0"/>
              </a:rPr>
              <a:t>Luděk Bláha, PřF MU</a:t>
            </a:r>
          </a:p>
        </p:txBody>
      </p:sp>
      <p:sp>
        <p:nvSpPr>
          <p:cNvPr id="6147" name="Rectangle 6">
            <a:extLst>
              <a:ext uri="{FF2B5EF4-FFF2-40B4-BE49-F238E27FC236}">
                <a16:creationId xmlns:a16="http://schemas.microsoft.com/office/drawing/2014/main" id="{D091BC4E-C6BA-49D5-8E88-6F2717863FE2}"/>
              </a:ext>
            </a:extLst>
          </p:cNvPr>
          <p:cNvSpPr>
            <a:spLocks noChangeArrowheads="1"/>
          </p:cNvSpPr>
          <p:nvPr/>
        </p:nvSpPr>
        <p:spPr bwMode="auto">
          <a:xfrm>
            <a:off x="468313" y="2708275"/>
            <a:ext cx="838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cs-CZ" sz="4000" b="1">
                <a:solidFill>
                  <a:srgbClr val="FF3300"/>
                </a:solidFill>
              </a:rPr>
              <a:t>Ekotoxikologie – závěr přednášek</a:t>
            </a:r>
            <a:endParaRPr lang="cs-CZ" altLang="cs-CZ" sz="4000">
              <a:solidFill>
                <a:srgbClr val="FF3300"/>
              </a:solidFill>
            </a:endParaRPr>
          </a:p>
          <a:p>
            <a:pPr algn="ctr">
              <a:spcBef>
                <a:spcPct val="0"/>
              </a:spcBef>
              <a:buClrTx/>
              <a:buFontTx/>
              <a:buNone/>
            </a:pPr>
            <a:r>
              <a:rPr lang="cs-CZ" altLang="cs-CZ" sz="4000">
                <a:solidFill>
                  <a:srgbClr val="FF3300"/>
                </a:solidFill>
              </a:rPr>
              <a:t>nové přístupy a poznatky</a:t>
            </a:r>
          </a:p>
        </p:txBody>
      </p:sp>
      <p:pic>
        <p:nvPicPr>
          <p:cNvPr id="6148" name="Picture 7" descr="OPVK_MU_stred_2">
            <a:extLst>
              <a:ext uri="{FF2B5EF4-FFF2-40B4-BE49-F238E27FC236}">
                <a16:creationId xmlns:a16="http://schemas.microsoft.com/office/drawing/2014/main" id="{298502DE-50EC-40C4-82D3-66DC49D707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5445224"/>
            <a:ext cx="4537075"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3.bp.blogspot.com/-dokK9_P3A4I/UZ38uN8AoUI/AAAAAAAAAJc/d1N8vDjsmAw/s1600/what+is+a+chemical+reactions.jpg">
            <a:extLst>
              <a:ext uri="{FF2B5EF4-FFF2-40B4-BE49-F238E27FC236}">
                <a16:creationId xmlns:a16="http://schemas.microsoft.com/office/drawing/2014/main" id="{47141B4C-48DE-48BB-A33C-E30A4C1B0C2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7088" y="1727200"/>
            <a:ext cx="90805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Šipka doprava 4">
            <a:extLst>
              <a:ext uri="{FF2B5EF4-FFF2-40B4-BE49-F238E27FC236}">
                <a16:creationId xmlns:a16="http://schemas.microsoft.com/office/drawing/2014/main" id="{9A48B864-1918-46AC-BAE5-508C5580BC1C}"/>
              </a:ext>
            </a:extLst>
          </p:cNvPr>
          <p:cNvSpPr/>
          <p:nvPr/>
        </p:nvSpPr>
        <p:spPr>
          <a:xfrm>
            <a:off x="5148263" y="2014538"/>
            <a:ext cx="936625" cy="5762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30724" name="Picture 4" descr="http://upyourtalent.com/wp-content/uploads/2012/04/white-rat.jpg">
            <a:extLst>
              <a:ext uri="{FF2B5EF4-FFF2-40B4-BE49-F238E27FC236}">
                <a16:creationId xmlns:a16="http://schemas.microsoft.com/office/drawing/2014/main" id="{89347618-209D-49B3-A6F9-4160E323CC7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81313" y="1654175"/>
            <a:ext cx="169068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6" descr="https://encrypted-tbn3.gstatic.com/images?q=tbn:ANd9GcS52E4zw_1IWgj6a-zMCfagRjY0GxrrXUj7RPtc7h6W2mD_trk2">
            <a:extLst>
              <a:ext uri="{FF2B5EF4-FFF2-40B4-BE49-F238E27FC236}">
                <a16:creationId xmlns:a16="http://schemas.microsoft.com/office/drawing/2014/main" id="{161DEF6A-79A6-41DE-9C78-779E32114A02}"/>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64013" y="2014538"/>
            <a:ext cx="815975"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8" descr="http://www.lfu.bayern.de/analytik_stoffe/biol_analytik_toxizitaetstests/pic/159498_gr.jpg">
            <a:extLst>
              <a:ext uri="{FF2B5EF4-FFF2-40B4-BE49-F238E27FC236}">
                <a16:creationId xmlns:a16="http://schemas.microsoft.com/office/drawing/2014/main" id="{1EAE847D-1EE9-4C86-B3D9-67E43998D7E4}"/>
              </a:ext>
            </a:extLst>
          </p:cNvPr>
          <p:cNvPicPr>
            <a:picLocks noChangeAspect="1" noChangeArrowheads="1"/>
          </p:cNvPicPr>
          <p:nvPr/>
        </p:nvPicPr>
        <p:blipFill>
          <a:blip r:embed="rId6">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132138" y="2519363"/>
            <a:ext cx="777875"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ovéPole 9">
            <a:extLst>
              <a:ext uri="{FF2B5EF4-FFF2-40B4-BE49-F238E27FC236}">
                <a16:creationId xmlns:a16="http://schemas.microsoft.com/office/drawing/2014/main" id="{0EB54A96-0BC4-49E4-96F3-258B54297D48}"/>
              </a:ext>
            </a:extLst>
          </p:cNvPr>
          <p:cNvSpPr txBox="1">
            <a:spLocks noChangeArrowheads="1"/>
          </p:cNvSpPr>
          <p:nvPr/>
        </p:nvSpPr>
        <p:spPr bwMode="auto">
          <a:xfrm>
            <a:off x="3979863" y="2976563"/>
            <a:ext cx="9604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sz="1400"/>
              <a:t>Organism</a:t>
            </a:r>
          </a:p>
        </p:txBody>
      </p:sp>
      <p:sp>
        <p:nvSpPr>
          <p:cNvPr id="30728" name="TextovéPole 10">
            <a:extLst>
              <a:ext uri="{FF2B5EF4-FFF2-40B4-BE49-F238E27FC236}">
                <a16:creationId xmlns:a16="http://schemas.microsoft.com/office/drawing/2014/main" id="{1502F435-413D-4C52-BFAF-2612EEF2C721}"/>
              </a:ext>
            </a:extLst>
          </p:cNvPr>
          <p:cNvSpPr txBox="1">
            <a:spLocks noChangeArrowheads="1"/>
          </p:cNvSpPr>
          <p:nvPr/>
        </p:nvSpPr>
        <p:spPr bwMode="auto">
          <a:xfrm>
            <a:off x="827088" y="2968625"/>
            <a:ext cx="931862"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sz="1400"/>
              <a:t>Chemical</a:t>
            </a:r>
          </a:p>
        </p:txBody>
      </p:sp>
      <p:sp>
        <p:nvSpPr>
          <p:cNvPr id="30729" name="TextovéPole 11">
            <a:extLst>
              <a:ext uri="{FF2B5EF4-FFF2-40B4-BE49-F238E27FC236}">
                <a16:creationId xmlns:a16="http://schemas.microsoft.com/office/drawing/2014/main" id="{2A5914DF-7432-4AC2-8EEB-6590AC7D6FB2}"/>
              </a:ext>
            </a:extLst>
          </p:cNvPr>
          <p:cNvSpPr txBox="1">
            <a:spLocks noChangeArrowheads="1"/>
          </p:cNvSpPr>
          <p:nvPr/>
        </p:nvSpPr>
        <p:spPr bwMode="auto">
          <a:xfrm>
            <a:off x="6443663" y="1654175"/>
            <a:ext cx="18669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cs-CZ" sz="1400" b="1"/>
              <a:t>Adverse Effects</a:t>
            </a:r>
          </a:p>
          <a:p>
            <a:pPr algn="ctr" eaLnBrk="1" hangingPunct="1"/>
            <a:r>
              <a:rPr lang="en-US" altLang="cs-CZ" sz="1400" i="1"/>
              <a:t>Death</a:t>
            </a:r>
          </a:p>
          <a:p>
            <a:pPr algn="ctr" eaLnBrk="1" hangingPunct="1"/>
            <a:r>
              <a:rPr lang="en-US" altLang="cs-CZ" sz="1400" i="1"/>
              <a:t>Altered Reproduction</a:t>
            </a:r>
            <a:endParaRPr lang="cs-CZ" altLang="cs-CZ" sz="1400" i="1"/>
          </a:p>
          <a:p>
            <a:pPr algn="ctr" eaLnBrk="1" hangingPunct="1"/>
            <a:r>
              <a:rPr lang="en-US" altLang="cs-CZ" sz="1400" i="1"/>
              <a:t>Inhibition of Growth</a:t>
            </a:r>
            <a:endParaRPr lang="cs-CZ" altLang="cs-CZ" sz="1400" i="1"/>
          </a:p>
          <a:p>
            <a:pPr algn="ctr" eaLnBrk="1" hangingPunct="1"/>
            <a:endParaRPr lang="en-US" altLang="cs-CZ" sz="1400" i="1"/>
          </a:p>
          <a:p>
            <a:pPr algn="ctr" eaLnBrk="1" hangingPunct="1"/>
            <a:r>
              <a:rPr lang="en-US" altLang="cs-CZ" sz="1400" i="1"/>
              <a:t>Tumor</a:t>
            </a:r>
            <a:r>
              <a:rPr lang="cs-CZ" altLang="cs-CZ" sz="1400" i="1"/>
              <a:t>igenicity</a:t>
            </a:r>
            <a:endParaRPr lang="en-US" altLang="cs-CZ" sz="1400" i="1"/>
          </a:p>
          <a:p>
            <a:pPr algn="ctr" eaLnBrk="1" hangingPunct="1"/>
            <a:r>
              <a:rPr lang="en-US" altLang="cs-CZ" sz="1400" i="1"/>
              <a:t>Skin irritation</a:t>
            </a:r>
          </a:p>
          <a:p>
            <a:pPr algn="ctr" eaLnBrk="1" hangingPunct="1"/>
            <a:r>
              <a:rPr lang="en-US" altLang="cs-CZ" sz="1400" i="1"/>
              <a:t>…</a:t>
            </a:r>
            <a:endParaRPr lang="en-US" altLang="cs-CZ" sz="1400"/>
          </a:p>
        </p:txBody>
      </p:sp>
      <p:sp>
        <p:nvSpPr>
          <p:cNvPr id="30730" name="TextovéPole 12">
            <a:extLst>
              <a:ext uri="{FF2B5EF4-FFF2-40B4-BE49-F238E27FC236}">
                <a16:creationId xmlns:a16="http://schemas.microsoft.com/office/drawing/2014/main" id="{829020F8-BDD8-4911-823C-FCC27C42B28E}"/>
              </a:ext>
            </a:extLst>
          </p:cNvPr>
          <p:cNvSpPr txBox="1">
            <a:spLocks noChangeArrowheads="1"/>
          </p:cNvSpPr>
          <p:nvPr/>
        </p:nvSpPr>
        <p:spPr bwMode="auto">
          <a:xfrm>
            <a:off x="2051050" y="1582738"/>
            <a:ext cx="7842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sz="8000"/>
              <a:t>+</a:t>
            </a:r>
          </a:p>
        </p:txBody>
      </p:sp>
      <p:sp>
        <p:nvSpPr>
          <p:cNvPr id="30731" name="TextovéPole 13">
            <a:extLst>
              <a:ext uri="{FF2B5EF4-FFF2-40B4-BE49-F238E27FC236}">
                <a16:creationId xmlns:a16="http://schemas.microsoft.com/office/drawing/2014/main" id="{9D1E0AEB-9BDF-42DF-BD11-72EB3BA814AB}"/>
              </a:ext>
            </a:extLst>
          </p:cNvPr>
          <p:cNvSpPr txBox="1">
            <a:spLocks noChangeArrowheads="1"/>
          </p:cNvSpPr>
          <p:nvPr/>
        </p:nvSpPr>
        <p:spPr bwMode="auto">
          <a:xfrm>
            <a:off x="107950" y="1116013"/>
            <a:ext cx="9144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b="1">
                <a:solidFill>
                  <a:srgbClr val="FF0000"/>
                </a:solidFill>
              </a:rPr>
              <a:t>Traditionally</a:t>
            </a:r>
            <a:r>
              <a:rPr lang="en-US" altLang="cs-CZ"/>
              <a:t> – Evaluation of adverse effects using the whole organism models</a:t>
            </a:r>
            <a:endParaRPr lang="en-US" altLang="cs-CZ" b="1"/>
          </a:p>
        </p:txBody>
      </p:sp>
      <p:sp>
        <p:nvSpPr>
          <p:cNvPr id="30732" name="Nadpis 1">
            <a:extLst>
              <a:ext uri="{FF2B5EF4-FFF2-40B4-BE49-F238E27FC236}">
                <a16:creationId xmlns:a16="http://schemas.microsoft.com/office/drawing/2014/main" id="{05066BAE-77C2-40D5-A738-DDABEE60919A}"/>
              </a:ext>
            </a:extLst>
          </p:cNvPr>
          <p:cNvSpPr>
            <a:spLocks noGrp="1"/>
          </p:cNvSpPr>
          <p:nvPr>
            <p:ph type="title"/>
          </p:nvPr>
        </p:nvSpPr>
        <p:spPr bwMode="auto"/>
        <p:txBody>
          <a:bodyPr wrap="square" numCol="1" anchorCtr="0" compatLnSpc="1">
            <a:prstTxWarp prst="textNoShape">
              <a:avLst/>
            </a:prstTxWarp>
          </a:bodyPr>
          <a:lstStyle/>
          <a:p>
            <a:r>
              <a:rPr lang="cs-CZ" altLang="cs-CZ" sz="2800">
                <a:solidFill>
                  <a:schemeClr val="tx1"/>
                </a:solidFill>
              </a:rPr>
              <a:t>Hazard assessment</a:t>
            </a:r>
          </a:p>
        </p:txBody>
      </p:sp>
      <p:pic>
        <p:nvPicPr>
          <p:cNvPr id="15" name="Picture 3">
            <a:extLst>
              <a:ext uri="{FF2B5EF4-FFF2-40B4-BE49-F238E27FC236}">
                <a16:creationId xmlns:a16="http://schemas.microsoft.com/office/drawing/2014/main" id="{255FB97F-746C-41F4-9E28-6FF1469188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19375" y="5661025"/>
            <a:ext cx="822325" cy="823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Skupina 5">
            <a:extLst>
              <a:ext uri="{FF2B5EF4-FFF2-40B4-BE49-F238E27FC236}">
                <a16:creationId xmlns:a16="http://schemas.microsoft.com/office/drawing/2014/main" id="{335B8D34-A680-4C5C-9384-D31710694860}"/>
              </a:ext>
            </a:extLst>
          </p:cNvPr>
          <p:cNvGrpSpPr>
            <a:grpSpLocks/>
          </p:cNvGrpSpPr>
          <p:nvPr/>
        </p:nvGrpSpPr>
        <p:grpSpPr bwMode="auto">
          <a:xfrm>
            <a:off x="5907088" y="3341688"/>
            <a:ext cx="2838450" cy="1527175"/>
            <a:chOff x="5907361" y="3342183"/>
            <a:chExt cx="2838347" cy="1526977"/>
          </a:xfrm>
        </p:grpSpPr>
        <p:sp>
          <p:nvSpPr>
            <p:cNvPr id="30740" name="TextovéPole 1">
              <a:extLst>
                <a:ext uri="{FF2B5EF4-FFF2-40B4-BE49-F238E27FC236}">
                  <a16:creationId xmlns:a16="http://schemas.microsoft.com/office/drawing/2014/main" id="{430DC287-0BAA-42E0-ABF2-F237EFBDCAA4}"/>
                </a:ext>
              </a:extLst>
            </p:cNvPr>
            <p:cNvSpPr txBox="1">
              <a:spLocks noChangeArrowheads="1"/>
            </p:cNvSpPr>
            <p:nvPr/>
          </p:nvSpPr>
          <p:spPr bwMode="auto">
            <a:xfrm>
              <a:off x="6043109" y="4222829"/>
              <a:ext cx="27025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b="1">
                  <a:solidFill>
                    <a:srgbClr val="FF0000"/>
                  </a:solidFill>
                </a:rPr>
                <a:t>REGULATORY FOCUS </a:t>
              </a:r>
              <a:br>
                <a:rPr lang="cs-CZ" altLang="cs-CZ" b="1">
                  <a:solidFill>
                    <a:srgbClr val="FF0000"/>
                  </a:solidFill>
                </a:rPr>
              </a:br>
              <a:r>
                <a:rPr lang="cs-CZ" altLang="cs-CZ">
                  <a:solidFill>
                    <a:srgbClr val="FF0000"/>
                  </a:solidFill>
                </a:rPr>
                <a:t>(APICAL ENDPOINTS)</a:t>
              </a:r>
              <a:endParaRPr lang="en-GB" altLang="cs-CZ">
                <a:solidFill>
                  <a:srgbClr val="FF0000"/>
                </a:solidFill>
              </a:endParaRPr>
            </a:p>
          </p:txBody>
        </p:sp>
        <p:sp>
          <p:nvSpPr>
            <p:cNvPr id="3" name="Šipka doprava 2">
              <a:extLst>
                <a:ext uri="{FF2B5EF4-FFF2-40B4-BE49-F238E27FC236}">
                  <a16:creationId xmlns:a16="http://schemas.microsoft.com/office/drawing/2014/main" id="{D06FAEE5-7171-4453-B430-F5B32018765C}"/>
                </a:ext>
              </a:extLst>
            </p:cNvPr>
            <p:cNvSpPr/>
            <p:nvPr/>
          </p:nvSpPr>
          <p:spPr>
            <a:xfrm rot="16200000">
              <a:off x="6932084" y="3471519"/>
              <a:ext cx="634918" cy="6048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0000"/>
                </a:solidFill>
              </a:endParaRPr>
            </a:p>
          </p:txBody>
        </p:sp>
        <p:pic>
          <p:nvPicPr>
            <p:cNvPr id="30742" name="Picture 9" descr="Výsledek obrázku pro government icon">
              <a:extLst>
                <a:ext uri="{FF2B5EF4-FFF2-40B4-BE49-F238E27FC236}">
                  <a16:creationId xmlns:a16="http://schemas.microsoft.com/office/drawing/2014/main" id="{3F5DC6DE-01CD-447F-8EA3-6118A52AC7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07361" y="3342183"/>
              <a:ext cx="86409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Pravá složená závorka 3">
            <a:extLst>
              <a:ext uri="{FF2B5EF4-FFF2-40B4-BE49-F238E27FC236}">
                <a16:creationId xmlns:a16="http://schemas.microsoft.com/office/drawing/2014/main" id="{33E2AA47-452E-4644-8D4F-C3764825E931}"/>
              </a:ext>
            </a:extLst>
          </p:cNvPr>
          <p:cNvSpPr/>
          <p:nvPr/>
        </p:nvSpPr>
        <p:spPr>
          <a:xfrm rot="16200000">
            <a:off x="1939926" y="2916237"/>
            <a:ext cx="1446212" cy="1166813"/>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pic>
        <p:nvPicPr>
          <p:cNvPr id="18" name="Picture 6" descr="Výsledek obrázku pro cyp19">
            <a:extLst>
              <a:ext uri="{FF2B5EF4-FFF2-40B4-BE49-F238E27FC236}">
                <a16:creationId xmlns:a16="http://schemas.microsoft.com/office/drawing/2014/main" id="{5DC5F921-8F4F-4355-9766-9FD01057783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r="50000"/>
          <a:stretch>
            <a:fillRect/>
          </a:stretch>
        </p:blipFill>
        <p:spPr bwMode="auto">
          <a:xfrm>
            <a:off x="2619375" y="4302125"/>
            <a:ext cx="11636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descr="Výsledek obrázku pro caco2">
            <a:extLst>
              <a:ext uri="{FF2B5EF4-FFF2-40B4-BE49-F238E27FC236}">
                <a16:creationId xmlns:a16="http://schemas.microsoft.com/office/drawing/2014/main" id="{3459C690-5DEB-40B6-9D1B-6B665DFF9DD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22425" y="4376738"/>
            <a:ext cx="858838"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Pravá složená závorka 19">
            <a:extLst>
              <a:ext uri="{FF2B5EF4-FFF2-40B4-BE49-F238E27FC236}">
                <a16:creationId xmlns:a16="http://schemas.microsoft.com/office/drawing/2014/main" id="{C7C98471-0799-4918-90FB-E2AD78BF8FC1}"/>
              </a:ext>
            </a:extLst>
          </p:cNvPr>
          <p:cNvSpPr/>
          <p:nvPr/>
        </p:nvSpPr>
        <p:spPr>
          <a:xfrm rot="16200000" flipH="1">
            <a:off x="1899444" y="3574256"/>
            <a:ext cx="719138" cy="361632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30739" name="TextovéPole 21">
            <a:extLst>
              <a:ext uri="{FF2B5EF4-FFF2-40B4-BE49-F238E27FC236}">
                <a16:creationId xmlns:a16="http://schemas.microsoft.com/office/drawing/2014/main" id="{356E8CBB-FEDE-433A-94C1-7FC31EB6C591}"/>
              </a:ext>
            </a:extLst>
          </p:cNvPr>
          <p:cNvSpPr txBox="1">
            <a:spLocks noChangeArrowheads="1"/>
          </p:cNvSpPr>
          <p:nvPr/>
        </p:nvSpPr>
        <p:spPr bwMode="auto">
          <a:xfrm>
            <a:off x="3708400" y="5476875"/>
            <a:ext cx="91440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b="1">
                <a:solidFill>
                  <a:srgbClr val="FF0000"/>
                </a:solidFill>
              </a:rPr>
              <a:t>Newly added aspects</a:t>
            </a:r>
            <a:endParaRPr lang="cs-CZ" altLang="cs-CZ"/>
          </a:p>
          <a:p>
            <a:pPr eaLnBrk="1" hangingPunct="1"/>
            <a:r>
              <a:rPr lang="cs-CZ" altLang="cs-CZ"/>
              <a:t>What are the mechanisms (MoA – mode of action)?</a:t>
            </a:r>
          </a:p>
          <a:p>
            <a:pPr eaLnBrk="1" hangingPunct="1"/>
            <a:r>
              <a:rPr lang="cs-CZ" altLang="cs-CZ"/>
              <a:t>Can mechanisms serve for predictions?</a:t>
            </a:r>
            <a:endParaRPr lang="en-US" altLang="cs-CZ"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9857396A-E458-4816-91D7-535D23D350C8}"/>
              </a:ext>
            </a:extLst>
          </p:cNvPr>
          <p:cNvSpPr>
            <a:spLocks noGrp="1"/>
          </p:cNvSpPr>
          <p:nvPr>
            <p:ph type="title"/>
          </p:nvPr>
        </p:nvSpPr>
        <p:spPr bwMode="auto">
          <a:xfrm>
            <a:off x="228600" y="152400"/>
            <a:ext cx="8763000" cy="685800"/>
          </a:xfrm>
          <a:solidFill>
            <a:srgbClr val="929294">
              <a:alpha val="59999"/>
            </a:srgbClr>
          </a:solidFill>
        </p:spPr>
        <p:txBody>
          <a:bodyPr wrap="square" numCol="1" anchorCtr="0" compatLnSpc="1">
            <a:prstTxWarp prst="textNoShape">
              <a:avLst/>
            </a:prstTxWarp>
          </a:bodyPr>
          <a:lstStyle/>
          <a:p>
            <a:pPr eaLnBrk="1" hangingPunct="1"/>
            <a:r>
              <a:rPr lang="cs-CZ" altLang="en-US" sz="2500">
                <a:solidFill>
                  <a:schemeClr val="tx1"/>
                </a:solidFill>
              </a:rPr>
              <a:t>Extrémní rozvoj </a:t>
            </a:r>
            <a:r>
              <a:rPr lang="en-US" altLang="en-US" sz="2500">
                <a:solidFill>
                  <a:schemeClr val="tx1"/>
                </a:solidFill>
              </a:rPr>
              <a:t>anal</a:t>
            </a:r>
            <a:r>
              <a:rPr lang="cs-CZ" altLang="en-US" sz="2500">
                <a:solidFill>
                  <a:schemeClr val="tx1"/>
                </a:solidFill>
              </a:rPr>
              <a:t>ytických technologií </a:t>
            </a:r>
            <a:r>
              <a:rPr lang="cs-CZ" altLang="en-US" sz="2500">
                <a:solidFill>
                  <a:schemeClr val="tx1"/>
                </a:solidFill>
                <a:sym typeface="Wingdings" panose="05000000000000000000" pitchFamily="2" charset="2"/>
              </a:rPr>
              <a:t></a:t>
            </a:r>
            <a:r>
              <a:rPr lang="en-US" altLang="en-US" sz="2500">
                <a:solidFill>
                  <a:schemeClr val="tx1"/>
                </a:solidFill>
                <a:sym typeface="Wingdings" panose="05000000000000000000" pitchFamily="2" charset="2"/>
              </a:rPr>
              <a:t> </a:t>
            </a:r>
            <a:r>
              <a:rPr lang="cs-CZ" altLang="en-US" sz="2500">
                <a:solidFill>
                  <a:schemeClr val="tx1"/>
                </a:solidFill>
                <a:sym typeface="Wingdings" panose="05000000000000000000" pitchFamily="2" charset="2"/>
              </a:rPr>
              <a:t>„</a:t>
            </a:r>
            <a:r>
              <a:rPr lang="en-US" altLang="en-US" sz="2500">
                <a:solidFill>
                  <a:schemeClr val="tx1"/>
                </a:solidFill>
                <a:sym typeface="Wingdings" panose="05000000000000000000" pitchFamily="2" charset="2"/>
              </a:rPr>
              <a:t>OMICS</a:t>
            </a:r>
            <a:r>
              <a:rPr lang="cs-CZ" altLang="en-US" sz="2500">
                <a:solidFill>
                  <a:schemeClr val="tx1"/>
                </a:solidFill>
                <a:sym typeface="Wingdings" panose="05000000000000000000" pitchFamily="2" charset="2"/>
              </a:rPr>
              <a:t>“</a:t>
            </a:r>
            <a:endParaRPr lang="cs-CZ" altLang="en-US" sz="2500">
              <a:solidFill>
                <a:schemeClr val="tx1"/>
              </a:solidFill>
            </a:endParaRPr>
          </a:p>
        </p:txBody>
      </p:sp>
      <p:pic>
        <p:nvPicPr>
          <p:cNvPr id="32771" name="Picture 2" descr="http://www.omics.jp/about/img/omics_01.jpg">
            <a:extLst>
              <a:ext uri="{FF2B5EF4-FFF2-40B4-BE49-F238E27FC236}">
                <a16:creationId xmlns:a16="http://schemas.microsoft.com/office/drawing/2014/main" id="{1DE9C87F-EEBE-418F-9584-383A60074A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065213"/>
            <a:ext cx="7345362" cy="545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4AAD3FAD-4F81-4EAF-BE39-1A244015A695}"/>
              </a:ext>
            </a:extLst>
          </p:cNvPr>
          <p:cNvSpPr txBox="1"/>
          <p:nvPr/>
        </p:nvSpPr>
        <p:spPr>
          <a:xfrm>
            <a:off x="7207250" y="5529263"/>
            <a:ext cx="1935163" cy="923925"/>
          </a:xfrm>
          <a:prstGeom prst="rect">
            <a:avLst/>
          </a:prstGeom>
          <a:noFill/>
        </p:spPr>
        <p:txBody>
          <a:bodyPr wrap="none">
            <a:spAutoFit/>
          </a:bodyPr>
          <a:lstStyle/>
          <a:p>
            <a:pPr eaLnBrk="1" hangingPunct="1">
              <a:defRPr/>
            </a:pPr>
            <a:r>
              <a:rPr lang="cs-CZ" b="1" dirty="0">
                <a:solidFill>
                  <a:schemeClr val="tx2"/>
                </a:solidFill>
              </a:rPr>
              <a:t>A další „</a:t>
            </a:r>
            <a:r>
              <a:rPr lang="cs-CZ" b="1" dirty="0" err="1">
                <a:solidFill>
                  <a:schemeClr val="tx2"/>
                </a:solidFill>
              </a:rPr>
              <a:t>ómy</a:t>
            </a:r>
            <a:r>
              <a:rPr lang="cs-CZ" b="1" dirty="0">
                <a:solidFill>
                  <a:schemeClr val="tx2"/>
                </a:solidFill>
              </a:rPr>
              <a:t>“</a:t>
            </a:r>
          </a:p>
          <a:p>
            <a:pPr marL="285750" indent="-285750" eaLnBrk="1" hangingPunct="1">
              <a:buFont typeface="Arial" charset="0"/>
              <a:buChar char="•"/>
              <a:defRPr/>
            </a:pPr>
            <a:r>
              <a:rPr lang="cs-CZ" b="1" dirty="0" err="1">
                <a:solidFill>
                  <a:schemeClr val="tx2"/>
                </a:solidFill>
              </a:rPr>
              <a:t>Lipidóm</a:t>
            </a:r>
            <a:endParaRPr lang="cs-CZ" b="1" dirty="0">
              <a:solidFill>
                <a:schemeClr val="tx2"/>
              </a:solidFill>
            </a:endParaRPr>
          </a:p>
          <a:p>
            <a:pPr marL="285750" indent="-285750" eaLnBrk="1" hangingPunct="1">
              <a:buFont typeface="Arial" charset="0"/>
              <a:buChar char="•"/>
              <a:defRPr/>
            </a:pPr>
            <a:r>
              <a:rPr lang="cs-CZ" b="1" dirty="0" err="1">
                <a:solidFill>
                  <a:schemeClr val="tx2"/>
                </a:solidFill>
              </a:rPr>
              <a:t>Mikrobiom</a:t>
            </a:r>
            <a:r>
              <a:rPr lang="cs-CZ" b="1" dirty="0">
                <a:solidFill>
                  <a:schemeClr val="tx2"/>
                </a:solidFill>
              </a:rPr>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systemsbiology.usm.edu/SystemsBiologyCenter/EL_ERDC/ERDC_img/Earthworm-Toxicogenomics.jpg">
            <a:extLst>
              <a:ext uri="{FF2B5EF4-FFF2-40B4-BE49-F238E27FC236}">
                <a16:creationId xmlns:a16="http://schemas.microsoft.com/office/drawing/2014/main" id="{54274F4D-5EEC-4C7E-8E6D-9BC748E716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962025"/>
            <a:ext cx="7704138" cy="578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Nadpis 1">
            <a:extLst>
              <a:ext uri="{FF2B5EF4-FFF2-40B4-BE49-F238E27FC236}">
                <a16:creationId xmlns:a16="http://schemas.microsoft.com/office/drawing/2014/main" id="{27EF2361-9D88-4D17-8086-BDD21D3EE75B}"/>
              </a:ext>
            </a:extLst>
          </p:cNvPr>
          <p:cNvSpPr>
            <a:spLocks noGrp="1"/>
          </p:cNvSpPr>
          <p:nvPr>
            <p:ph type="title"/>
          </p:nvPr>
        </p:nvSpPr>
        <p:spPr bwMode="auto">
          <a:xfrm>
            <a:off x="0" y="115888"/>
            <a:ext cx="9144000" cy="654050"/>
          </a:xfrm>
        </p:spPr>
        <p:txBody>
          <a:bodyPr wrap="square" numCol="1" anchorCtr="0" compatLnSpc="1">
            <a:prstTxWarp prst="textNoShape">
              <a:avLst/>
            </a:prstTxWarp>
          </a:bodyPr>
          <a:lstStyle/>
          <a:p>
            <a:r>
              <a:rPr lang="cs-CZ" altLang="cs-CZ">
                <a:solidFill>
                  <a:schemeClr val="tx1"/>
                </a:solidFill>
              </a:rPr>
              <a:t>Omics? … nejen obratlovci …</a:t>
            </a:r>
            <a:endParaRPr lang="en-GB" altLang="cs-CZ">
              <a:solidFill>
                <a:schemeClr val="tx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Obdélník 1">
            <a:extLst>
              <a:ext uri="{FF2B5EF4-FFF2-40B4-BE49-F238E27FC236}">
                <a16:creationId xmlns:a16="http://schemas.microsoft.com/office/drawing/2014/main" id="{FCD0DDBB-8735-4723-9646-025CEF89FF61}"/>
              </a:ext>
            </a:extLst>
          </p:cNvPr>
          <p:cNvSpPr>
            <a:spLocks noChangeArrowheads="1"/>
          </p:cNvSpPr>
          <p:nvPr/>
        </p:nvSpPr>
        <p:spPr bwMode="auto">
          <a:xfrm>
            <a:off x="179388" y="68263"/>
            <a:ext cx="7337425"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b="1"/>
              <a:t>Sběr omics podporují strategické dokumenty </a:t>
            </a:r>
            <a:r>
              <a:rPr lang="en-US" altLang="cs-CZ" b="1"/>
              <a:t>&amp; projekt</a:t>
            </a:r>
            <a:r>
              <a:rPr lang="cs-CZ" altLang="cs-CZ" b="1"/>
              <a:t>y</a:t>
            </a:r>
          </a:p>
          <a:p>
            <a:pPr eaLnBrk="1" hangingPunct="1"/>
            <a:endParaRPr lang="cs-CZ" altLang="cs-CZ" b="1"/>
          </a:p>
          <a:p>
            <a:pPr eaLnBrk="1" hangingPunct="1"/>
            <a:r>
              <a:rPr lang="en-GB" altLang="cs-CZ" sz="1600" b="1"/>
              <a:t>Toxicity Testing in the 21st Century: A Vision and a Strategy</a:t>
            </a:r>
            <a:endParaRPr lang="cs-CZ" altLang="cs-CZ" sz="1600" b="1"/>
          </a:p>
          <a:p>
            <a:pPr eaLnBrk="1" hangingPunct="1"/>
            <a:r>
              <a:rPr lang="cs-CZ" altLang="cs-CZ" sz="1600"/>
              <a:t>US National Academies of Sciences</a:t>
            </a:r>
            <a:endParaRPr lang="en-GB" altLang="cs-CZ" sz="1600"/>
          </a:p>
          <a:p>
            <a:pPr eaLnBrk="1" hangingPunct="1"/>
            <a:r>
              <a:rPr lang="en-GB" altLang="cs-CZ" sz="1600"/>
              <a:t>http://www.nap.edu/catalog/11970.html</a:t>
            </a:r>
          </a:p>
        </p:txBody>
      </p:sp>
      <p:pic>
        <p:nvPicPr>
          <p:cNvPr id="36867" name="Picture 2" descr="https://encrypted-tbn3.gstatic.com/images?q=tbn:ANd9GcTAlr7MmMMxBP1Gffwd_0Gk4X2faiMuSVai0zxTF1WtiV1DANMq">
            <a:extLst>
              <a:ext uri="{FF2B5EF4-FFF2-40B4-BE49-F238E27FC236}">
                <a16:creationId xmlns:a16="http://schemas.microsoft.com/office/drawing/2014/main" id="{3E169C1C-EC2D-4B9D-A5DF-A8BC93D772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0575" y="333375"/>
            <a:ext cx="175260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8" descr="https://encrypted-tbn0.gstatic.com/images?q=tbn:ANd9GcQyQs5sVs1TzKletUOC20iLNg93Liu4X5Q_XF_I6rQWsL404Y83">
            <a:extLst>
              <a:ext uri="{FF2B5EF4-FFF2-40B4-BE49-F238E27FC236}">
                <a16:creationId xmlns:a16="http://schemas.microsoft.com/office/drawing/2014/main" id="{F9E33219-90BB-4D37-A0B2-3393FEF0E1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0" y="4879975"/>
            <a:ext cx="3613150" cy="190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2">
            <a:extLst>
              <a:ext uri="{FF2B5EF4-FFF2-40B4-BE49-F238E27FC236}">
                <a16:creationId xmlns:a16="http://schemas.microsoft.com/office/drawing/2014/main" id="{A7F27459-01C8-4FF4-AF05-90C1412F0A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763" y="1631950"/>
            <a:ext cx="458470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2">
            <a:extLst>
              <a:ext uri="{FF2B5EF4-FFF2-40B4-BE49-F238E27FC236}">
                <a16:creationId xmlns:a16="http://schemas.microsoft.com/office/drawing/2014/main" id="{08A5A8A0-3FF0-4564-A500-54C1966CB1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3625" y="3325813"/>
            <a:ext cx="4162425"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3.bp.blogspot.com/-dokK9_P3A4I/UZ38uN8AoUI/AAAAAAAAAJc/d1N8vDjsmAw/s1600/what+is+a+chemical+reactions.jpg">
            <a:extLst>
              <a:ext uri="{FF2B5EF4-FFF2-40B4-BE49-F238E27FC236}">
                <a16:creationId xmlns:a16="http://schemas.microsoft.com/office/drawing/2014/main" id="{B7B16F0D-294E-44FA-9BA4-7A963F22D96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7088" y="1511300"/>
            <a:ext cx="90805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Šipka doprava 4">
            <a:extLst>
              <a:ext uri="{FF2B5EF4-FFF2-40B4-BE49-F238E27FC236}">
                <a16:creationId xmlns:a16="http://schemas.microsoft.com/office/drawing/2014/main" id="{5977C39E-3E15-4C54-9DC5-6C91162F552D}"/>
              </a:ext>
            </a:extLst>
          </p:cNvPr>
          <p:cNvSpPr/>
          <p:nvPr/>
        </p:nvSpPr>
        <p:spPr>
          <a:xfrm>
            <a:off x="5148263" y="1798638"/>
            <a:ext cx="936625" cy="5762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38916" name="Picture 4" descr="http://upyourtalent.com/wp-content/uploads/2012/04/white-rat.jpg">
            <a:extLst>
              <a:ext uri="{FF2B5EF4-FFF2-40B4-BE49-F238E27FC236}">
                <a16:creationId xmlns:a16="http://schemas.microsoft.com/office/drawing/2014/main" id="{1E5451AB-E6F4-4B3E-AD44-1562C120655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81313" y="1438275"/>
            <a:ext cx="169068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6" descr="https://encrypted-tbn3.gstatic.com/images?q=tbn:ANd9GcS52E4zw_1IWgj6a-zMCfagRjY0GxrrXUj7RPtc7h6W2mD_trk2">
            <a:extLst>
              <a:ext uri="{FF2B5EF4-FFF2-40B4-BE49-F238E27FC236}">
                <a16:creationId xmlns:a16="http://schemas.microsoft.com/office/drawing/2014/main" id="{38C95A2E-8A90-4B14-82ED-044EFA6B9F0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64013" y="1798638"/>
            <a:ext cx="815975"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8" descr="http://www.lfu.bayern.de/analytik_stoffe/biol_analytik_toxizitaetstests/pic/159498_gr.jpg">
            <a:extLst>
              <a:ext uri="{FF2B5EF4-FFF2-40B4-BE49-F238E27FC236}">
                <a16:creationId xmlns:a16="http://schemas.microsoft.com/office/drawing/2014/main" id="{9464C23B-58AA-4FC6-91EE-EF0287145ED3}"/>
              </a:ext>
            </a:extLst>
          </p:cNvPr>
          <p:cNvPicPr>
            <a:picLocks noChangeAspect="1" noChangeArrowheads="1"/>
          </p:cNvPicPr>
          <p:nvPr/>
        </p:nvPicPr>
        <p:blipFill>
          <a:blip r:embed="rId6">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132138" y="2303463"/>
            <a:ext cx="777875"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TextovéPole 9">
            <a:extLst>
              <a:ext uri="{FF2B5EF4-FFF2-40B4-BE49-F238E27FC236}">
                <a16:creationId xmlns:a16="http://schemas.microsoft.com/office/drawing/2014/main" id="{BB3DE872-26CA-4C2C-A376-F0A0B434FA38}"/>
              </a:ext>
            </a:extLst>
          </p:cNvPr>
          <p:cNvSpPr txBox="1">
            <a:spLocks noChangeArrowheads="1"/>
          </p:cNvSpPr>
          <p:nvPr/>
        </p:nvSpPr>
        <p:spPr bwMode="auto">
          <a:xfrm>
            <a:off x="3979863" y="2760663"/>
            <a:ext cx="9604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sz="1400"/>
              <a:t>Organism</a:t>
            </a:r>
          </a:p>
        </p:txBody>
      </p:sp>
      <p:sp>
        <p:nvSpPr>
          <p:cNvPr id="38920" name="TextovéPole 10">
            <a:extLst>
              <a:ext uri="{FF2B5EF4-FFF2-40B4-BE49-F238E27FC236}">
                <a16:creationId xmlns:a16="http://schemas.microsoft.com/office/drawing/2014/main" id="{17CB8BF8-4523-4675-8704-CED528F1000E}"/>
              </a:ext>
            </a:extLst>
          </p:cNvPr>
          <p:cNvSpPr txBox="1">
            <a:spLocks noChangeArrowheads="1"/>
          </p:cNvSpPr>
          <p:nvPr/>
        </p:nvSpPr>
        <p:spPr bwMode="auto">
          <a:xfrm>
            <a:off x="827088" y="2751138"/>
            <a:ext cx="9318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sz="1400"/>
              <a:t>Chemical</a:t>
            </a:r>
          </a:p>
        </p:txBody>
      </p:sp>
      <p:sp>
        <p:nvSpPr>
          <p:cNvPr id="38921" name="TextovéPole 11">
            <a:extLst>
              <a:ext uri="{FF2B5EF4-FFF2-40B4-BE49-F238E27FC236}">
                <a16:creationId xmlns:a16="http://schemas.microsoft.com/office/drawing/2014/main" id="{8D872EBB-1EF5-4960-A56C-C64E634A805A}"/>
              </a:ext>
            </a:extLst>
          </p:cNvPr>
          <p:cNvSpPr txBox="1">
            <a:spLocks noChangeArrowheads="1"/>
          </p:cNvSpPr>
          <p:nvPr/>
        </p:nvSpPr>
        <p:spPr bwMode="auto">
          <a:xfrm>
            <a:off x="6299200" y="1438275"/>
            <a:ext cx="2155825"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cs-CZ" sz="1400" b="1"/>
              <a:t>Adverse Effects</a:t>
            </a:r>
            <a:r>
              <a:rPr lang="cs-CZ" altLang="cs-CZ" sz="1400" b="1"/>
              <a:t> (EC50)</a:t>
            </a:r>
            <a:endParaRPr lang="en-US" altLang="cs-CZ" sz="1400" b="1"/>
          </a:p>
          <a:p>
            <a:pPr algn="ctr" eaLnBrk="1" hangingPunct="1"/>
            <a:r>
              <a:rPr lang="en-US" altLang="cs-CZ" sz="1400" i="1"/>
              <a:t>Death</a:t>
            </a:r>
          </a:p>
          <a:p>
            <a:pPr algn="ctr" eaLnBrk="1" hangingPunct="1"/>
            <a:r>
              <a:rPr lang="en-US" altLang="cs-CZ" sz="1400" i="1"/>
              <a:t>Inhibition of Growth</a:t>
            </a:r>
          </a:p>
          <a:p>
            <a:pPr algn="ctr" eaLnBrk="1" hangingPunct="1"/>
            <a:r>
              <a:rPr lang="en-US" altLang="cs-CZ" sz="1400" i="1"/>
              <a:t>Altered Reproduction</a:t>
            </a:r>
          </a:p>
          <a:p>
            <a:pPr algn="ctr" eaLnBrk="1" hangingPunct="1"/>
            <a:r>
              <a:rPr lang="en-US" altLang="cs-CZ" sz="1400" i="1"/>
              <a:t>Tumor</a:t>
            </a:r>
          </a:p>
          <a:p>
            <a:pPr algn="ctr" eaLnBrk="1" hangingPunct="1"/>
            <a:r>
              <a:rPr lang="en-US" altLang="cs-CZ" sz="1400" i="1"/>
              <a:t>Skin irritation</a:t>
            </a:r>
          </a:p>
          <a:p>
            <a:pPr algn="ctr" eaLnBrk="1" hangingPunct="1"/>
            <a:r>
              <a:rPr lang="en-US" altLang="cs-CZ" sz="1400" i="1"/>
              <a:t>…</a:t>
            </a:r>
            <a:endParaRPr lang="en-US" altLang="cs-CZ" sz="1400"/>
          </a:p>
        </p:txBody>
      </p:sp>
      <p:sp>
        <p:nvSpPr>
          <p:cNvPr id="38922" name="TextovéPole 12">
            <a:extLst>
              <a:ext uri="{FF2B5EF4-FFF2-40B4-BE49-F238E27FC236}">
                <a16:creationId xmlns:a16="http://schemas.microsoft.com/office/drawing/2014/main" id="{EBD3A8D9-A3E4-46B1-ACB9-950CB162C25F}"/>
              </a:ext>
            </a:extLst>
          </p:cNvPr>
          <p:cNvSpPr txBox="1">
            <a:spLocks noChangeArrowheads="1"/>
          </p:cNvSpPr>
          <p:nvPr/>
        </p:nvSpPr>
        <p:spPr bwMode="auto">
          <a:xfrm>
            <a:off x="2051050" y="1366838"/>
            <a:ext cx="7842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sz="8000"/>
              <a:t>+</a:t>
            </a:r>
          </a:p>
        </p:txBody>
      </p:sp>
      <p:sp>
        <p:nvSpPr>
          <p:cNvPr id="38923" name="TextovéPole 13">
            <a:extLst>
              <a:ext uri="{FF2B5EF4-FFF2-40B4-BE49-F238E27FC236}">
                <a16:creationId xmlns:a16="http://schemas.microsoft.com/office/drawing/2014/main" id="{EF2E64F6-1580-476F-A218-CE75BA2EE8B0}"/>
              </a:ext>
            </a:extLst>
          </p:cNvPr>
          <p:cNvSpPr txBox="1">
            <a:spLocks noChangeArrowheads="1"/>
          </p:cNvSpPr>
          <p:nvPr/>
        </p:nvSpPr>
        <p:spPr bwMode="auto">
          <a:xfrm>
            <a:off x="0" y="900113"/>
            <a:ext cx="9144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b="1">
                <a:solidFill>
                  <a:srgbClr val="FF0000"/>
                </a:solidFill>
              </a:rPr>
              <a:t>Traditionally</a:t>
            </a:r>
            <a:r>
              <a:rPr lang="en-US" altLang="cs-CZ"/>
              <a:t> – Evaluation of adverse effects using the whole organism models</a:t>
            </a:r>
            <a:endParaRPr lang="en-US" altLang="cs-CZ" b="1"/>
          </a:p>
        </p:txBody>
      </p:sp>
      <p:pic>
        <p:nvPicPr>
          <p:cNvPr id="38924" name="Picture 14" descr="http://www.tdi.ox.ac.uk/_asset/image/tdi-barcoded-plates.jpeg/fit/300/300/FF0000">
            <a:extLst>
              <a:ext uri="{FF2B5EF4-FFF2-40B4-BE49-F238E27FC236}">
                <a16:creationId xmlns:a16="http://schemas.microsoft.com/office/drawing/2014/main" id="{EA1743EF-7A6F-4613-8270-76DD2FFC77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3716338"/>
            <a:ext cx="17272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5" name="Picture 18" descr="http://wallpoper.com/images/00/27/10/25/rainbows-vials_00271025.jpg">
            <a:extLst>
              <a:ext uri="{FF2B5EF4-FFF2-40B4-BE49-F238E27FC236}">
                <a16:creationId xmlns:a16="http://schemas.microsoft.com/office/drawing/2014/main" id="{BE04CB9B-7505-4B60-AB1B-49AFC01477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5350" y="3716338"/>
            <a:ext cx="15367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6" name="TextovéPole 23">
            <a:extLst>
              <a:ext uri="{FF2B5EF4-FFF2-40B4-BE49-F238E27FC236}">
                <a16:creationId xmlns:a16="http://schemas.microsoft.com/office/drawing/2014/main" id="{94B815B1-1C66-4570-8E99-AD1B3C2EE5B2}"/>
              </a:ext>
            </a:extLst>
          </p:cNvPr>
          <p:cNvSpPr txBox="1">
            <a:spLocks noChangeArrowheads="1"/>
          </p:cNvSpPr>
          <p:nvPr/>
        </p:nvSpPr>
        <p:spPr bwMode="auto">
          <a:xfrm>
            <a:off x="2428875" y="3644900"/>
            <a:ext cx="7842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sz="8000"/>
              <a:t>+</a:t>
            </a:r>
          </a:p>
        </p:txBody>
      </p:sp>
      <p:sp>
        <p:nvSpPr>
          <p:cNvPr id="26" name="Šipka doprava 25">
            <a:extLst>
              <a:ext uri="{FF2B5EF4-FFF2-40B4-BE49-F238E27FC236}">
                <a16:creationId xmlns:a16="http://schemas.microsoft.com/office/drawing/2014/main" id="{F30ADD91-90B3-40B5-A56F-1F9F4A0B03E2}"/>
              </a:ext>
            </a:extLst>
          </p:cNvPr>
          <p:cNvSpPr/>
          <p:nvPr/>
        </p:nvSpPr>
        <p:spPr>
          <a:xfrm>
            <a:off x="5143500" y="3933825"/>
            <a:ext cx="936625" cy="5746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38928" name="Picture 20" descr="http://ehp.niehs.nih.gov/wp-content/uploads/118/4/ehp.0901392.g001.png">
            <a:extLst>
              <a:ext uri="{FF2B5EF4-FFF2-40B4-BE49-F238E27FC236}">
                <a16:creationId xmlns:a16="http://schemas.microsoft.com/office/drawing/2014/main" id="{0B7E7B5E-65CC-4B60-A142-BD2FE4771D38}"/>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24588" y="3213100"/>
            <a:ext cx="1633537"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9" name="TextovéPole 27">
            <a:extLst>
              <a:ext uri="{FF2B5EF4-FFF2-40B4-BE49-F238E27FC236}">
                <a16:creationId xmlns:a16="http://schemas.microsoft.com/office/drawing/2014/main" id="{A150F987-6A33-4398-801E-0E6634A6AF48}"/>
              </a:ext>
            </a:extLst>
          </p:cNvPr>
          <p:cNvSpPr txBox="1">
            <a:spLocks noChangeArrowheads="1"/>
          </p:cNvSpPr>
          <p:nvPr/>
        </p:nvSpPr>
        <p:spPr bwMode="auto">
          <a:xfrm>
            <a:off x="750888" y="4932363"/>
            <a:ext cx="145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sz="1400"/>
              <a:t>10^4 Chemicals</a:t>
            </a:r>
          </a:p>
        </p:txBody>
      </p:sp>
      <p:sp>
        <p:nvSpPr>
          <p:cNvPr id="38930" name="TextovéPole 28">
            <a:extLst>
              <a:ext uri="{FF2B5EF4-FFF2-40B4-BE49-F238E27FC236}">
                <a16:creationId xmlns:a16="http://schemas.microsoft.com/office/drawing/2014/main" id="{D929D03F-94EC-45DB-B1F1-E9729F6B3B86}"/>
              </a:ext>
            </a:extLst>
          </p:cNvPr>
          <p:cNvSpPr txBox="1">
            <a:spLocks noChangeArrowheads="1"/>
          </p:cNvSpPr>
          <p:nvPr/>
        </p:nvSpPr>
        <p:spPr bwMode="auto">
          <a:xfrm>
            <a:off x="3705225" y="4941888"/>
            <a:ext cx="54451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sz="1400"/>
              <a:t>HTS</a:t>
            </a:r>
          </a:p>
        </p:txBody>
      </p:sp>
      <p:sp>
        <p:nvSpPr>
          <p:cNvPr id="38931" name="TextovéPole 29">
            <a:extLst>
              <a:ext uri="{FF2B5EF4-FFF2-40B4-BE49-F238E27FC236}">
                <a16:creationId xmlns:a16="http://schemas.microsoft.com/office/drawing/2014/main" id="{0C34A846-D7CD-4823-A1A0-839843BC872D}"/>
              </a:ext>
            </a:extLst>
          </p:cNvPr>
          <p:cNvSpPr txBox="1">
            <a:spLocks noChangeArrowheads="1"/>
          </p:cNvSpPr>
          <p:nvPr/>
        </p:nvSpPr>
        <p:spPr bwMode="auto">
          <a:xfrm>
            <a:off x="5435600" y="4921250"/>
            <a:ext cx="35290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cs-CZ" sz="1400" b="1" i="1"/>
              <a:t>Chemical-biological interactions,</a:t>
            </a:r>
          </a:p>
          <a:p>
            <a:pPr algn="ctr" eaLnBrk="1" hangingPunct="1"/>
            <a:r>
              <a:rPr lang="en-US" altLang="cs-CZ" sz="1400" b="1" i="1"/>
              <a:t>Mechanistic Toxicological Data</a:t>
            </a:r>
          </a:p>
        </p:txBody>
      </p:sp>
      <p:sp>
        <p:nvSpPr>
          <p:cNvPr id="38932" name="Nadpis 1">
            <a:extLst>
              <a:ext uri="{FF2B5EF4-FFF2-40B4-BE49-F238E27FC236}">
                <a16:creationId xmlns:a16="http://schemas.microsoft.com/office/drawing/2014/main" id="{5A4A07FA-1D58-445B-94C1-448D90CAA145}"/>
              </a:ext>
            </a:extLst>
          </p:cNvPr>
          <p:cNvSpPr>
            <a:spLocks noGrp="1"/>
          </p:cNvSpPr>
          <p:nvPr>
            <p:ph type="title"/>
          </p:nvPr>
        </p:nvSpPr>
        <p:spPr bwMode="auto"/>
        <p:txBody>
          <a:bodyPr wrap="square" numCol="1" anchorCtr="0" compatLnSpc="1">
            <a:prstTxWarp prst="textNoShape">
              <a:avLst/>
            </a:prstTxWarp>
          </a:bodyPr>
          <a:lstStyle/>
          <a:p>
            <a:r>
              <a:rPr lang="cs-CZ" altLang="cs-CZ">
                <a:solidFill>
                  <a:schemeClr val="tx1"/>
                </a:solidFill>
              </a:rPr>
              <a:t>Hazard assessment</a:t>
            </a:r>
          </a:p>
        </p:txBody>
      </p:sp>
      <p:sp>
        <p:nvSpPr>
          <p:cNvPr id="38933" name="TextovéPole 31">
            <a:extLst>
              <a:ext uri="{FF2B5EF4-FFF2-40B4-BE49-F238E27FC236}">
                <a16:creationId xmlns:a16="http://schemas.microsoft.com/office/drawing/2014/main" id="{25B54026-4DCA-430B-8AF4-5DB719ACC9E0}"/>
              </a:ext>
            </a:extLst>
          </p:cNvPr>
          <p:cNvSpPr txBox="1">
            <a:spLocks noChangeArrowheads="1"/>
          </p:cNvSpPr>
          <p:nvPr/>
        </p:nvSpPr>
        <p:spPr bwMode="auto">
          <a:xfrm>
            <a:off x="36513" y="3141663"/>
            <a:ext cx="9144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b="1">
                <a:solidFill>
                  <a:srgbClr val="FF0000"/>
                </a:solidFill>
              </a:rPr>
              <a:t>New</a:t>
            </a:r>
            <a:r>
              <a:rPr lang="en-US" altLang="cs-CZ"/>
              <a:t> – Ex vivo / in vitro / In chemico / In silico Methods</a:t>
            </a:r>
            <a:endParaRPr lang="en-US" altLang="cs-CZ" b="1"/>
          </a:p>
        </p:txBody>
      </p:sp>
      <p:sp>
        <p:nvSpPr>
          <p:cNvPr id="33" name="TextovéPole 32">
            <a:extLst>
              <a:ext uri="{FF2B5EF4-FFF2-40B4-BE49-F238E27FC236}">
                <a16:creationId xmlns:a16="http://schemas.microsoft.com/office/drawing/2014/main" id="{31322344-0B46-4FAF-A27D-5A02BC44C36B}"/>
              </a:ext>
            </a:extLst>
          </p:cNvPr>
          <p:cNvSpPr txBox="1">
            <a:spLocks noChangeArrowheads="1"/>
          </p:cNvSpPr>
          <p:nvPr/>
        </p:nvSpPr>
        <p:spPr bwMode="auto">
          <a:xfrm>
            <a:off x="0" y="5613400"/>
            <a:ext cx="9178925" cy="12001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cs-CZ" b="1">
              <a:solidFill>
                <a:schemeClr val="bg1"/>
              </a:solidFill>
            </a:endParaRPr>
          </a:p>
          <a:p>
            <a:pPr algn="ctr" eaLnBrk="1" hangingPunct="1"/>
            <a:r>
              <a:rPr lang="cs-CZ" altLang="cs-CZ" b="1">
                <a:solidFill>
                  <a:schemeClr val="bg1"/>
                </a:solidFill>
              </a:rPr>
              <a:t>Key task</a:t>
            </a:r>
            <a:r>
              <a:rPr lang="en-US" altLang="cs-CZ" b="1">
                <a:solidFill>
                  <a:schemeClr val="bg1"/>
                </a:solidFill>
              </a:rPr>
              <a:t>/question</a:t>
            </a:r>
            <a:r>
              <a:rPr lang="cs-CZ" altLang="cs-CZ" b="1">
                <a:solidFill>
                  <a:schemeClr val="bg1"/>
                </a:solidFill>
              </a:rPr>
              <a:t>: </a:t>
            </a:r>
            <a:endParaRPr lang="en-US" altLang="cs-CZ" b="1">
              <a:solidFill>
                <a:schemeClr val="bg1"/>
              </a:solidFill>
            </a:endParaRPr>
          </a:p>
          <a:p>
            <a:pPr algn="ctr" eaLnBrk="1" hangingPunct="1"/>
            <a:r>
              <a:rPr lang="en-US" altLang="cs-CZ">
                <a:solidFill>
                  <a:schemeClr val="bg1"/>
                </a:solidFill>
              </a:rPr>
              <a:t>How to link </a:t>
            </a:r>
            <a:r>
              <a:rPr lang="cs-CZ" altLang="cs-CZ">
                <a:solidFill>
                  <a:schemeClr val="bg1"/>
                </a:solidFill>
              </a:rPr>
              <a:t>MECHANISTIC INFORMATION with APICAL ENDPOINTS ?</a:t>
            </a:r>
            <a:br>
              <a:rPr lang="en-US" altLang="cs-CZ">
                <a:solidFill>
                  <a:schemeClr val="bg1"/>
                </a:solidFill>
              </a:rPr>
            </a:br>
            <a:endParaRPr lang="en-US" altLang="cs-CZ" b="1">
              <a:solidFill>
                <a:schemeClr val="bg1"/>
              </a:solidFill>
            </a:endParaRPr>
          </a:p>
        </p:txBody>
      </p:sp>
      <p:sp>
        <p:nvSpPr>
          <p:cNvPr id="2" name="Zahnutá šipka nahoru 1">
            <a:extLst>
              <a:ext uri="{FF2B5EF4-FFF2-40B4-BE49-F238E27FC236}">
                <a16:creationId xmlns:a16="http://schemas.microsoft.com/office/drawing/2014/main" id="{76617A6D-A847-47B3-BDD4-F83789932702}"/>
              </a:ext>
            </a:extLst>
          </p:cNvPr>
          <p:cNvSpPr/>
          <p:nvPr/>
        </p:nvSpPr>
        <p:spPr>
          <a:xfrm rot="15114943">
            <a:off x="6563520" y="3663156"/>
            <a:ext cx="3255962" cy="112712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3C67EC5A-47E4-454D-BEAB-EB8E80B75449}"/>
              </a:ext>
            </a:extLst>
          </p:cNvPr>
          <p:cNvSpPr>
            <a:spLocks noChangeArrowheads="1"/>
          </p:cNvSpPr>
          <p:nvPr/>
        </p:nvSpPr>
        <p:spPr bwMode="auto">
          <a:xfrm>
            <a:off x="304800" y="1600200"/>
            <a:ext cx="8610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cs-CZ" sz="4000" b="1">
                <a:solidFill>
                  <a:srgbClr val="FF3300"/>
                </a:solidFill>
              </a:rPr>
              <a:t>Využití mechanistických dat</a:t>
            </a:r>
            <a:br>
              <a:rPr lang="cs-CZ" altLang="cs-CZ" sz="4000" b="1">
                <a:solidFill>
                  <a:srgbClr val="FF3300"/>
                </a:solidFill>
              </a:rPr>
            </a:br>
            <a:r>
              <a:rPr lang="cs-CZ" altLang="cs-CZ" sz="4000" b="1">
                <a:solidFill>
                  <a:srgbClr val="FF3300"/>
                </a:solidFill>
                <a:sym typeface="Wingdings" panose="05000000000000000000" pitchFamily="2" charset="2"/>
              </a:rPr>
              <a:t></a:t>
            </a:r>
            <a:r>
              <a:rPr lang="en-US" altLang="cs-CZ" sz="4000" b="1">
                <a:solidFill>
                  <a:srgbClr val="FF3300"/>
                </a:solidFill>
                <a:sym typeface="Wingdings" panose="05000000000000000000" pitchFamily="2" charset="2"/>
              </a:rPr>
              <a:t> AOPs</a:t>
            </a:r>
            <a:endParaRPr lang="cs-CZ" altLang="cs-CZ" sz="2000">
              <a:solidFill>
                <a:srgbClr val="FF33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15FA2391-D7F9-4F17-86C6-1327815A4639}"/>
              </a:ext>
            </a:extLst>
          </p:cNvPr>
          <p:cNvSpPr>
            <a:spLocks noGrp="1"/>
          </p:cNvSpPr>
          <p:nvPr>
            <p:ph type="title" idx="4294967295"/>
          </p:nvPr>
        </p:nvSpPr>
        <p:spPr bwMode="auto">
          <a:solidFill>
            <a:srgbClr val="929294">
              <a:alpha val="59999"/>
            </a:srgbClr>
          </a:solidFill>
          <a:extLs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cs-CZ" altLang="en-US" sz="2800">
                <a:solidFill>
                  <a:schemeClr val="tx1"/>
                </a:solidFill>
              </a:rPr>
              <a:t>Ecotoxicity is a consequence of sequence of events</a:t>
            </a:r>
            <a:endParaRPr lang="nl-NL" altLang="en-US" sz="2800">
              <a:solidFill>
                <a:schemeClr val="tx1"/>
              </a:solidFill>
            </a:endParaRPr>
          </a:p>
        </p:txBody>
      </p:sp>
      <p:pic>
        <p:nvPicPr>
          <p:cNvPr id="43011" name="Picture 5">
            <a:extLst>
              <a:ext uri="{FF2B5EF4-FFF2-40B4-BE49-F238E27FC236}">
                <a16:creationId xmlns:a16="http://schemas.microsoft.com/office/drawing/2014/main" id="{2ACB15B5-17D9-42B8-802A-30D230D6CA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125538"/>
            <a:ext cx="76327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 Box 6">
            <a:extLst>
              <a:ext uri="{FF2B5EF4-FFF2-40B4-BE49-F238E27FC236}">
                <a16:creationId xmlns:a16="http://schemas.microsoft.com/office/drawing/2014/main" id="{6DBCDCF6-8ED6-4E22-B0ED-F572C2C9B43F}"/>
              </a:ext>
            </a:extLst>
          </p:cNvPr>
          <p:cNvSpPr txBox="1">
            <a:spLocks noChangeArrowheads="1"/>
          </p:cNvSpPr>
          <p:nvPr/>
        </p:nvSpPr>
        <p:spPr bwMode="auto">
          <a:xfrm>
            <a:off x="381000" y="5635625"/>
            <a:ext cx="680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en-US" sz="1200">
                <a:solidFill>
                  <a:schemeClr val="tx1"/>
                </a:solidFill>
              </a:rPr>
              <a:t>Escher, B. I., Behra, R., Eggen, R. I. L., Fent, K. (</a:t>
            </a:r>
            <a:r>
              <a:rPr lang="cs-CZ" altLang="en-US" sz="1200" b="1">
                <a:solidFill>
                  <a:srgbClr val="FF0000"/>
                </a:solidFill>
              </a:rPr>
              <a:t>1997</a:t>
            </a:r>
            <a:r>
              <a:rPr lang="cs-CZ" altLang="en-US" sz="1200">
                <a:solidFill>
                  <a:schemeClr val="tx1"/>
                </a:solidFill>
              </a:rPr>
              <a:t>), "Molecular mechanisms in ecotoxicology: </a:t>
            </a:r>
            <a:br>
              <a:rPr lang="cs-CZ" altLang="en-US" sz="1200">
                <a:solidFill>
                  <a:schemeClr val="tx1"/>
                </a:solidFill>
              </a:rPr>
            </a:br>
            <a:r>
              <a:rPr lang="cs-CZ" altLang="en-US" sz="1200">
                <a:solidFill>
                  <a:schemeClr val="tx1"/>
                </a:solidFill>
              </a:rPr>
              <a:t>an interplay between environmental chemistry and biology", </a:t>
            </a:r>
            <a:r>
              <a:rPr lang="cs-CZ" altLang="en-US" sz="1200" i="1">
                <a:solidFill>
                  <a:schemeClr val="tx1"/>
                </a:solidFill>
              </a:rPr>
              <a:t>Chimia, </a:t>
            </a:r>
            <a:r>
              <a:rPr lang="cs-CZ" altLang="en-US" sz="1200" b="1">
                <a:solidFill>
                  <a:schemeClr val="tx1"/>
                </a:solidFill>
              </a:rPr>
              <a:t>51</a:t>
            </a:r>
            <a:r>
              <a:rPr lang="cs-CZ" altLang="en-US" sz="1200">
                <a:solidFill>
                  <a:schemeClr val="tx1"/>
                </a:solidFill>
              </a:rPr>
              <a:t>, 915-921.</a:t>
            </a:r>
          </a:p>
        </p:txBody>
      </p:sp>
      <p:sp>
        <p:nvSpPr>
          <p:cNvPr id="2" name="Ovál 1">
            <a:extLst>
              <a:ext uri="{FF2B5EF4-FFF2-40B4-BE49-F238E27FC236}">
                <a16:creationId xmlns:a16="http://schemas.microsoft.com/office/drawing/2014/main" id="{869488B7-6ECC-48AD-8CCF-A7EB4E6504EB}"/>
              </a:ext>
            </a:extLst>
          </p:cNvPr>
          <p:cNvSpPr/>
          <p:nvPr/>
        </p:nvSpPr>
        <p:spPr>
          <a:xfrm>
            <a:off x="5795963" y="4149725"/>
            <a:ext cx="1296987" cy="9350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n>
                <a:solidFill>
                  <a:srgbClr val="FF0000"/>
                </a:solidFill>
              </a:ln>
            </a:endParaRPr>
          </a:p>
        </p:txBody>
      </p:sp>
      <p:sp>
        <p:nvSpPr>
          <p:cNvPr id="12" name="Ovál 11">
            <a:extLst>
              <a:ext uri="{FF2B5EF4-FFF2-40B4-BE49-F238E27FC236}">
                <a16:creationId xmlns:a16="http://schemas.microsoft.com/office/drawing/2014/main" id="{52072DCF-7CE0-40E9-95FA-4CC179691669}"/>
              </a:ext>
            </a:extLst>
          </p:cNvPr>
          <p:cNvSpPr/>
          <p:nvPr/>
        </p:nvSpPr>
        <p:spPr>
          <a:xfrm>
            <a:off x="7380288" y="4137025"/>
            <a:ext cx="1295400" cy="9366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n>
                <a:solidFill>
                  <a:srgbClr val="FF0000"/>
                </a:solidFill>
              </a:ln>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Šipka doprava 68">
            <a:extLst>
              <a:ext uri="{FF2B5EF4-FFF2-40B4-BE49-F238E27FC236}">
                <a16:creationId xmlns:a16="http://schemas.microsoft.com/office/drawing/2014/main" id="{D27E440E-EBC1-4969-9C46-DDA5FDEF2743}"/>
              </a:ext>
            </a:extLst>
          </p:cNvPr>
          <p:cNvSpPr/>
          <p:nvPr/>
        </p:nvSpPr>
        <p:spPr>
          <a:xfrm>
            <a:off x="1000125" y="1785938"/>
            <a:ext cx="6929438" cy="642937"/>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45059" name="Nadpis 1">
            <a:extLst>
              <a:ext uri="{FF2B5EF4-FFF2-40B4-BE49-F238E27FC236}">
                <a16:creationId xmlns:a16="http://schemas.microsoft.com/office/drawing/2014/main" id="{BE8D6124-5940-443F-A799-62A3A9660700}"/>
              </a:ext>
            </a:extLst>
          </p:cNvPr>
          <p:cNvSpPr>
            <a:spLocks noGrp="1"/>
          </p:cNvSpPr>
          <p:nvPr>
            <p:ph type="title"/>
          </p:nvPr>
        </p:nvSpPr>
        <p:spPr bwMode="auto">
          <a:xfrm>
            <a:off x="0" y="-26988"/>
            <a:ext cx="9144000" cy="654051"/>
          </a:xfrm>
        </p:spPr>
        <p:txBody>
          <a:bodyPr wrap="square" numCol="1" anchorCtr="0" compatLnSpc="1">
            <a:prstTxWarp prst="textNoShape">
              <a:avLst/>
            </a:prstTxWarp>
          </a:bodyPr>
          <a:lstStyle/>
          <a:p>
            <a:r>
              <a:rPr lang="en-US" altLang="cs-CZ">
                <a:solidFill>
                  <a:schemeClr val="tx1"/>
                </a:solidFill>
              </a:rPr>
              <a:t>Adverse Outcome Pathway</a:t>
            </a:r>
            <a:r>
              <a:rPr lang="cs-CZ" altLang="cs-CZ">
                <a:solidFill>
                  <a:schemeClr val="tx1"/>
                </a:solidFill>
              </a:rPr>
              <a:t>s – Dráhy škodlivého účinku</a:t>
            </a:r>
          </a:p>
        </p:txBody>
      </p:sp>
      <p:sp>
        <p:nvSpPr>
          <p:cNvPr id="45060" name="TextovéPole 6">
            <a:extLst>
              <a:ext uri="{FF2B5EF4-FFF2-40B4-BE49-F238E27FC236}">
                <a16:creationId xmlns:a16="http://schemas.microsoft.com/office/drawing/2014/main" id="{1FA37582-7F78-4AE8-9B5C-D84AD09DA3A5}"/>
              </a:ext>
            </a:extLst>
          </p:cNvPr>
          <p:cNvSpPr txBox="1">
            <a:spLocks noChangeArrowheads="1"/>
          </p:cNvSpPr>
          <p:nvPr/>
        </p:nvSpPr>
        <p:spPr bwMode="auto">
          <a:xfrm>
            <a:off x="144463" y="4789488"/>
            <a:ext cx="8891587"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0"/>
              </a:spcBef>
            </a:pPr>
            <a:r>
              <a:rPr lang="cs-CZ" altLang="cs-CZ" sz="2000"/>
              <a:t>The </a:t>
            </a:r>
            <a:r>
              <a:rPr lang="cs-CZ" altLang="cs-CZ" sz="2000" b="1">
                <a:solidFill>
                  <a:srgbClr val="00B050"/>
                </a:solidFill>
              </a:rPr>
              <a:t>EXISTING KNOWLEDGE</a:t>
            </a:r>
            <a:r>
              <a:rPr lang="en-US" altLang="cs-CZ" sz="2000"/>
              <a:t> </a:t>
            </a:r>
            <a:r>
              <a:rPr lang="cs-CZ" altLang="cs-CZ" sz="2000"/>
              <a:t>is used </a:t>
            </a:r>
            <a:r>
              <a:rPr lang="en-US" altLang="cs-CZ" sz="2000" b="1">
                <a:solidFill>
                  <a:srgbClr val="FF0000"/>
                </a:solidFill>
              </a:rPr>
              <a:t>to link the </a:t>
            </a:r>
            <a:r>
              <a:rPr lang="en-US" altLang="cs-CZ" sz="2000"/>
              <a:t>two anchor points: </a:t>
            </a:r>
            <a:r>
              <a:rPr lang="en-US" altLang="cs-CZ" sz="2000" b="1">
                <a:solidFill>
                  <a:schemeClr val="tx2"/>
                </a:solidFill>
              </a:rPr>
              <a:t>Molecular Initiating Event</a:t>
            </a:r>
            <a:r>
              <a:rPr lang="en-US" altLang="cs-CZ" sz="2000"/>
              <a:t> (MIE) and </a:t>
            </a:r>
            <a:r>
              <a:rPr lang="en-US" altLang="cs-CZ" sz="2000" b="1">
                <a:solidFill>
                  <a:schemeClr val="tx2"/>
                </a:solidFill>
              </a:rPr>
              <a:t>Adverse Outcome</a:t>
            </a:r>
            <a:r>
              <a:rPr lang="en-US" altLang="cs-CZ" sz="2000">
                <a:solidFill>
                  <a:schemeClr val="tx2"/>
                </a:solidFill>
              </a:rPr>
              <a:t> </a:t>
            </a:r>
            <a:r>
              <a:rPr lang="en-US" altLang="cs-CZ" sz="2000"/>
              <a:t>(AO) </a:t>
            </a:r>
            <a:br>
              <a:rPr lang="cs-CZ" altLang="cs-CZ" sz="2000"/>
            </a:br>
            <a:r>
              <a:rPr lang="en-US" altLang="cs-CZ" sz="2000" b="1">
                <a:solidFill>
                  <a:srgbClr val="FF0000"/>
                </a:solidFill>
              </a:rPr>
              <a:t>via a series </a:t>
            </a:r>
            <a:r>
              <a:rPr lang="en-US" altLang="cs-CZ" sz="2000"/>
              <a:t>of intermediate steps: </a:t>
            </a:r>
            <a:r>
              <a:rPr lang="en-US" altLang="cs-CZ" sz="2000" b="1">
                <a:solidFill>
                  <a:schemeClr val="tx2"/>
                </a:solidFill>
              </a:rPr>
              <a:t>Key Events </a:t>
            </a:r>
            <a:endParaRPr lang="en-US" altLang="cs-CZ" sz="2000" u="sng">
              <a:solidFill>
                <a:schemeClr val="tx2"/>
              </a:solidFill>
            </a:endParaRPr>
          </a:p>
        </p:txBody>
      </p:sp>
      <p:sp>
        <p:nvSpPr>
          <p:cNvPr id="10" name="Obdélník 9">
            <a:extLst>
              <a:ext uri="{FF2B5EF4-FFF2-40B4-BE49-F238E27FC236}">
                <a16:creationId xmlns:a16="http://schemas.microsoft.com/office/drawing/2014/main" id="{D2C0AEFD-86AE-4939-BF7D-5C5E9CB1543C}"/>
              </a:ext>
            </a:extLst>
          </p:cNvPr>
          <p:cNvSpPr/>
          <p:nvPr/>
        </p:nvSpPr>
        <p:spPr>
          <a:xfrm>
            <a:off x="468313" y="1758950"/>
            <a:ext cx="1008062" cy="7207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200" dirty="0">
                <a:solidFill>
                  <a:srgbClr val="000000"/>
                </a:solidFill>
              </a:rPr>
              <a:t>Chemical</a:t>
            </a:r>
          </a:p>
        </p:txBody>
      </p:sp>
      <p:sp>
        <p:nvSpPr>
          <p:cNvPr id="11" name="Obdélník 10">
            <a:extLst>
              <a:ext uri="{FF2B5EF4-FFF2-40B4-BE49-F238E27FC236}">
                <a16:creationId xmlns:a16="http://schemas.microsoft.com/office/drawing/2014/main" id="{DABF93E2-404C-4847-8844-5F8987A21713}"/>
              </a:ext>
            </a:extLst>
          </p:cNvPr>
          <p:cNvSpPr/>
          <p:nvPr/>
        </p:nvSpPr>
        <p:spPr>
          <a:xfrm>
            <a:off x="1619250" y="1758950"/>
            <a:ext cx="1008063" cy="7207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200" dirty="0">
                <a:solidFill>
                  <a:srgbClr val="000000"/>
                </a:solidFill>
              </a:rPr>
              <a:t>Macro-Molecular Interaction</a:t>
            </a:r>
          </a:p>
        </p:txBody>
      </p:sp>
      <p:sp>
        <p:nvSpPr>
          <p:cNvPr id="12" name="Obdélník 11">
            <a:extLst>
              <a:ext uri="{FF2B5EF4-FFF2-40B4-BE49-F238E27FC236}">
                <a16:creationId xmlns:a16="http://schemas.microsoft.com/office/drawing/2014/main" id="{63B11DBD-C6F3-4337-9A8E-78E6DCE3B1D2}"/>
              </a:ext>
            </a:extLst>
          </p:cNvPr>
          <p:cNvSpPr/>
          <p:nvPr/>
        </p:nvSpPr>
        <p:spPr>
          <a:xfrm>
            <a:off x="2771775" y="1758950"/>
            <a:ext cx="1008063" cy="7207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200" dirty="0">
                <a:solidFill>
                  <a:srgbClr val="000000"/>
                </a:solidFill>
              </a:rPr>
              <a:t>Cellular Response</a:t>
            </a:r>
          </a:p>
        </p:txBody>
      </p:sp>
      <p:sp>
        <p:nvSpPr>
          <p:cNvPr id="13" name="Obdélník 12">
            <a:extLst>
              <a:ext uri="{FF2B5EF4-FFF2-40B4-BE49-F238E27FC236}">
                <a16:creationId xmlns:a16="http://schemas.microsoft.com/office/drawing/2014/main" id="{C15A3535-8A78-47A7-898A-27464C53F9ED}"/>
              </a:ext>
            </a:extLst>
          </p:cNvPr>
          <p:cNvSpPr/>
          <p:nvPr/>
        </p:nvSpPr>
        <p:spPr>
          <a:xfrm>
            <a:off x="5076825" y="1758950"/>
            <a:ext cx="1008063" cy="7207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200" dirty="0">
                <a:solidFill>
                  <a:srgbClr val="000000"/>
                </a:solidFill>
              </a:rPr>
              <a:t>Organ Response</a:t>
            </a:r>
          </a:p>
        </p:txBody>
      </p:sp>
      <p:sp>
        <p:nvSpPr>
          <p:cNvPr id="14" name="Obdélník 13">
            <a:extLst>
              <a:ext uri="{FF2B5EF4-FFF2-40B4-BE49-F238E27FC236}">
                <a16:creationId xmlns:a16="http://schemas.microsoft.com/office/drawing/2014/main" id="{E66EEC5D-7A5B-48DD-8075-AEA7EC471007}"/>
              </a:ext>
            </a:extLst>
          </p:cNvPr>
          <p:cNvSpPr/>
          <p:nvPr/>
        </p:nvSpPr>
        <p:spPr>
          <a:xfrm>
            <a:off x="6227763" y="1758950"/>
            <a:ext cx="1008062" cy="7207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200" dirty="0">
                <a:solidFill>
                  <a:srgbClr val="000000"/>
                </a:solidFill>
              </a:rPr>
              <a:t>Organism</a:t>
            </a:r>
          </a:p>
          <a:p>
            <a:pPr algn="ctr" eaLnBrk="1" hangingPunct="1">
              <a:defRPr/>
            </a:pPr>
            <a:r>
              <a:rPr lang="en-US" sz="1200" dirty="0">
                <a:solidFill>
                  <a:srgbClr val="000000"/>
                </a:solidFill>
              </a:rPr>
              <a:t>Response</a:t>
            </a:r>
          </a:p>
        </p:txBody>
      </p:sp>
      <p:sp>
        <p:nvSpPr>
          <p:cNvPr id="15" name="Obdélník 14">
            <a:extLst>
              <a:ext uri="{FF2B5EF4-FFF2-40B4-BE49-F238E27FC236}">
                <a16:creationId xmlns:a16="http://schemas.microsoft.com/office/drawing/2014/main" id="{3EDEC6FF-AF15-4343-9D88-9E8EEBF56B65}"/>
              </a:ext>
            </a:extLst>
          </p:cNvPr>
          <p:cNvSpPr/>
          <p:nvPr/>
        </p:nvSpPr>
        <p:spPr>
          <a:xfrm>
            <a:off x="7380288" y="1758950"/>
            <a:ext cx="1008062" cy="7207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200" dirty="0">
                <a:solidFill>
                  <a:srgbClr val="000000"/>
                </a:solidFill>
              </a:rPr>
              <a:t>Population Response</a:t>
            </a:r>
          </a:p>
        </p:txBody>
      </p:sp>
      <p:sp>
        <p:nvSpPr>
          <p:cNvPr id="16" name="Obdélník 15">
            <a:extLst>
              <a:ext uri="{FF2B5EF4-FFF2-40B4-BE49-F238E27FC236}">
                <a16:creationId xmlns:a16="http://schemas.microsoft.com/office/drawing/2014/main" id="{3A56B597-3089-4404-975C-AA0623B94267}"/>
              </a:ext>
            </a:extLst>
          </p:cNvPr>
          <p:cNvSpPr/>
          <p:nvPr/>
        </p:nvSpPr>
        <p:spPr>
          <a:xfrm>
            <a:off x="1619250" y="2620963"/>
            <a:ext cx="1008063" cy="52228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000" b="1" i="1" dirty="0">
                <a:solidFill>
                  <a:srgbClr val="000000"/>
                </a:solidFill>
              </a:rPr>
              <a:t>Molecular Initiating</a:t>
            </a:r>
          </a:p>
          <a:p>
            <a:pPr algn="ctr" eaLnBrk="1" hangingPunct="1">
              <a:defRPr/>
            </a:pPr>
            <a:r>
              <a:rPr lang="en-US" sz="1000" b="1" i="1" dirty="0">
                <a:solidFill>
                  <a:srgbClr val="000000"/>
                </a:solidFill>
              </a:rPr>
              <a:t>Event</a:t>
            </a:r>
          </a:p>
        </p:txBody>
      </p:sp>
      <p:sp>
        <p:nvSpPr>
          <p:cNvPr id="17" name="Obdélník 16">
            <a:extLst>
              <a:ext uri="{FF2B5EF4-FFF2-40B4-BE49-F238E27FC236}">
                <a16:creationId xmlns:a16="http://schemas.microsoft.com/office/drawing/2014/main" id="{6401CE86-3E49-48EE-91C8-1D6A9DFE3A9A}"/>
              </a:ext>
            </a:extLst>
          </p:cNvPr>
          <p:cNvSpPr/>
          <p:nvPr/>
        </p:nvSpPr>
        <p:spPr>
          <a:xfrm>
            <a:off x="2771775" y="2620963"/>
            <a:ext cx="1008063" cy="52228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000" b="1" i="1" dirty="0">
                <a:solidFill>
                  <a:srgbClr val="000000"/>
                </a:solidFill>
              </a:rPr>
              <a:t>Key</a:t>
            </a:r>
          </a:p>
          <a:p>
            <a:pPr algn="ctr" eaLnBrk="1" hangingPunct="1">
              <a:defRPr/>
            </a:pPr>
            <a:r>
              <a:rPr lang="en-US" sz="1000" b="1" i="1" dirty="0">
                <a:solidFill>
                  <a:srgbClr val="000000"/>
                </a:solidFill>
              </a:rPr>
              <a:t>Event 1</a:t>
            </a:r>
          </a:p>
        </p:txBody>
      </p:sp>
      <p:sp>
        <p:nvSpPr>
          <p:cNvPr id="18" name="Obdélník 17">
            <a:extLst>
              <a:ext uri="{FF2B5EF4-FFF2-40B4-BE49-F238E27FC236}">
                <a16:creationId xmlns:a16="http://schemas.microsoft.com/office/drawing/2014/main" id="{B7ED383E-AF73-4F7F-B906-7DB47E255076}"/>
              </a:ext>
            </a:extLst>
          </p:cNvPr>
          <p:cNvSpPr/>
          <p:nvPr/>
        </p:nvSpPr>
        <p:spPr>
          <a:xfrm>
            <a:off x="3924300" y="2620963"/>
            <a:ext cx="1008063" cy="52228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000" b="1" i="1" dirty="0">
                <a:solidFill>
                  <a:srgbClr val="000000"/>
                </a:solidFill>
              </a:rPr>
              <a:t>Key</a:t>
            </a:r>
          </a:p>
          <a:p>
            <a:pPr algn="ctr" eaLnBrk="1" hangingPunct="1">
              <a:defRPr/>
            </a:pPr>
            <a:r>
              <a:rPr lang="en-US" sz="1000" b="1" i="1" dirty="0">
                <a:solidFill>
                  <a:srgbClr val="000000"/>
                </a:solidFill>
              </a:rPr>
              <a:t>Event 2</a:t>
            </a:r>
          </a:p>
        </p:txBody>
      </p:sp>
      <p:sp>
        <p:nvSpPr>
          <p:cNvPr id="19" name="Obdélník 18">
            <a:extLst>
              <a:ext uri="{FF2B5EF4-FFF2-40B4-BE49-F238E27FC236}">
                <a16:creationId xmlns:a16="http://schemas.microsoft.com/office/drawing/2014/main" id="{DE2D6AAF-C1BA-4D3C-983B-AAE6FAD65D21}"/>
              </a:ext>
            </a:extLst>
          </p:cNvPr>
          <p:cNvSpPr/>
          <p:nvPr/>
        </p:nvSpPr>
        <p:spPr>
          <a:xfrm>
            <a:off x="6227763" y="2620963"/>
            <a:ext cx="2160587" cy="52228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100" b="1" i="1" dirty="0">
                <a:solidFill>
                  <a:schemeClr val="tx1"/>
                </a:solidFill>
              </a:rPr>
              <a:t>Adverse Outcome</a:t>
            </a:r>
          </a:p>
        </p:txBody>
      </p:sp>
      <p:sp>
        <p:nvSpPr>
          <p:cNvPr id="20" name="Obdélník 19">
            <a:extLst>
              <a:ext uri="{FF2B5EF4-FFF2-40B4-BE49-F238E27FC236}">
                <a16:creationId xmlns:a16="http://schemas.microsoft.com/office/drawing/2014/main" id="{3372DCC7-3040-41CD-B9A7-8122D5EACC83}"/>
              </a:ext>
            </a:extLst>
          </p:cNvPr>
          <p:cNvSpPr/>
          <p:nvPr/>
        </p:nvSpPr>
        <p:spPr>
          <a:xfrm>
            <a:off x="3924300" y="1758950"/>
            <a:ext cx="1008063" cy="7207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200" dirty="0">
                <a:solidFill>
                  <a:srgbClr val="000000"/>
                </a:solidFill>
              </a:rPr>
              <a:t>Tissue Effect</a:t>
            </a:r>
          </a:p>
        </p:txBody>
      </p:sp>
      <p:sp>
        <p:nvSpPr>
          <p:cNvPr id="21" name="Obdélník 20">
            <a:extLst>
              <a:ext uri="{FF2B5EF4-FFF2-40B4-BE49-F238E27FC236}">
                <a16:creationId xmlns:a16="http://schemas.microsoft.com/office/drawing/2014/main" id="{E0E97570-054C-41BA-90A6-A13B1F0B7EA6}"/>
              </a:ext>
            </a:extLst>
          </p:cNvPr>
          <p:cNvSpPr/>
          <p:nvPr/>
        </p:nvSpPr>
        <p:spPr>
          <a:xfrm>
            <a:off x="5076825" y="2620963"/>
            <a:ext cx="1008063" cy="52228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000" b="1" i="1" dirty="0">
                <a:solidFill>
                  <a:srgbClr val="000000"/>
                </a:solidFill>
              </a:rPr>
              <a:t>Key</a:t>
            </a:r>
          </a:p>
          <a:p>
            <a:pPr algn="ctr" eaLnBrk="1" hangingPunct="1">
              <a:defRPr/>
            </a:pPr>
            <a:r>
              <a:rPr lang="en-US" sz="1000" b="1" i="1" dirty="0">
                <a:solidFill>
                  <a:srgbClr val="000000"/>
                </a:solidFill>
              </a:rPr>
              <a:t>Event 3</a:t>
            </a:r>
          </a:p>
        </p:txBody>
      </p:sp>
      <p:cxnSp>
        <p:nvCxnSpPr>
          <p:cNvPr id="23" name="Přímá spojovací šipka 22">
            <a:extLst>
              <a:ext uri="{FF2B5EF4-FFF2-40B4-BE49-F238E27FC236}">
                <a16:creationId xmlns:a16="http://schemas.microsoft.com/office/drawing/2014/main" id="{80A064C7-96B1-42FD-970F-9293096B437A}"/>
              </a:ext>
            </a:extLst>
          </p:cNvPr>
          <p:cNvCxnSpPr>
            <a:stCxn id="10" idx="3"/>
            <a:endCxn id="11" idx="1"/>
          </p:cNvCxnSpPr>
          <p:nvPr/>
        </p:nvCxnSpPr>
        <p:spPr>
          <a:xfrm>
            <a:off x="1476375" y="2119313"/>
            <a:ext cx="1428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Přímá spojovací šipka 25">
            <a:extLst>
              <a:ext uri="{FF2B5EF4-FFF2-40B4-BE49-F238E27FC236}">
                <a16:creationId xmlns:a16="http://schemas.microsoft.com/office/drawing/2014/main" id="{1B7236A0-9C69-404E-A588-A8C1DD90A4E5}"/>
              </a:ext>
            </a:extLst>
          </p:cNvPr>
          <p:cNvCxnSpPr>
            <a:stCxn id="11" idx="3"/>
            <a:endCxn id="12" idx="1"/>
          </p:cNvCxnSpPr>
          <p:nvPr/>
        </p:nvCxnSpPr>
        <p:spPr>
          <a:xfrm>
            <a:off x="2627313" y="2119313"/>
            <a:ext cx="14446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Přímá spojovací šipka 28">
            <a:extLst>
              <a:ext uri="{FF2B5EF4-FFF2-40B4-BE49-F238E27FC236}">
                <a16:creationId xmlns:a16="http://schemas.microsoft.com/office/drawing/2014/main" id="{50FF6524-2A76-4328-A520-6FD2AD20E450}"/>
              </a:ext>
            </a:extLst>
          </p:cNvPr>
          <p:cNvCxnSpPr>
            <a:stCxn id="12" idx="3"/>
            <a:endCxn id="20" idx="1"/>
          </p:cNvCxnSpPr>
          <p:nvPr/>
        </p:nvCxnSpPr>
        <p:spPr>
          <a:xfrm>
            <a:off x="3779838" y="2119313"/>
            <a:ext cx="14446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Přímá spojovací šipka 31">
            <a:extLst>
              <a:ext uri="{FF2B5EF4-FFF2-40B4-BE49-F238E27FC236}">
                <a16:creationId xmlns:a16="http://schemas.microsoft.com/office/drawing/2014/main" id="{AC83E077-0F79-47BE-9407-2091C2C7A626}"/>
              </a:ext>
            </a:extLst>
          </p:cNvPr>
          <p:cNvCxnSpPr>
            <a:stCxn id="20" idx="3"/>
            <a:endCxn id="13" idx="1"/>
          </p:cNvCxnSpPr>
          <p:nvPr/>
        </p:nvCxnSpPr>
        <p:spPr>
          <a:xfrm>
            <a:off x="4932363" y="2119313"/>
            <a:ext cx="14446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Přímá spojovací šipka 34">
            <a:extLst>
              <a:ext uri="{FF2B5EF4-FFF2-40B4-BE49-F238E27FC236}">
                <a16:creationId xmlns:a16="http://schemas.microsoft.com/office/drawing/2014/main" id="{6ED59DAB-AA61-40EB-949B-8833878F3F49}"/>
              </a:ext>
            </a:extLst>
          </p:cNvPr>
          <p:cNvCxnSpPr>
            <a:stCxn id="13" idx="3"/>
            <a:endCxn id="14" idx="1"/>
          </p:cNvCxnSpPr>
          <p:nvPr/>
        </p:nvCxnSpPr>
        <p:spPr>
          <a:xfrm>
            <a:off x="6084888" y="2119313"/>
            <a:ext cx="1428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Přímá spojovací šipka 37">
            <a:extLst>
              <a:ext uri="{FF2B5EF4-FFF2-40B4-BE49-F238E27FC236}">
                <a16:creationId xmlns:a16="http://schemas.microsoft.com/office/drawing/2014/main" id="{4942F35B-86BD-4E85-A8BE-9F7A6D724C00}"/>
              </a:ext>
            </a:extLst>
          </p:cNvPr>
          <p:cNvCxnSpPr>
            <a:stCxn id="14" idx="3"/>
            <a:endCxn id="15" idx="1"/>
          </p:cNvCxnSpPr>
          <p:nvPr/>
        </p:nvCxnSpPr>
        <p:spPr>
          <a:xfrm>
            <a:off x="7235825" y="2119313"/>
            <a:ext cx="14446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Přímá spojovací šipka 40">
            <a:extLst>
              <a:ext uri="{FF2B5EF4-FFF2-40B4-BE49-F238E27FC236}">
                <a16:creationId xmlns:a16="http://schemas.microsoft.com/office/drawing/2014/main" id="{A0F0BB17-5329-4A87-B247-1209A0547546}"/>
              </a:ext>
            </a:extLst>
          </p:cNvPr>
          <p:cNvCxnSpPr>
            <a:stCxn id="16" idx="3"/>
            <a:endCxn id="17" idx="1"/>
          </p:cNvCxnSpPr>
          <p:nvPr/>
        </p:nvCxnSpPr>
        <p:spPr>
          <a:xfrm>
            <a:off x="2627313" y="2881313"/>
            <a:ext cx="144462"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Přímá spojovací šipka 43">
            <a:extLst>
              <a:ext uri="{FF2B5EF4-FFF2-40B4-BE49-F238E27FC236}">
                <a16:creationId xmlns:a16="http://schemas.microsoft.com/office/drawing/2014/main" id="{5586515D-2837-4105-A3A1-100F79A8A752}"/>
              </a:ext>
            </a:extLst>
          </p:cNvPr>
          <p:cNvCxnSpPr>
            <a:stCxn id="17" idx="3"/>
            <a:endCxn id="18" idx="1"/>
          </p:cNvCxnSpPr>
          <p:nvPr/>
        </p:nvCxnSpPr>
        <p:spPr>
          <a:xfrm>
            <a:off x="3779838" y="2881313"/>
            <a:ext cx="144462"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Přímá spojovací šipka 46">
            <a:extLst>
              <a:ext uri="{FF2B5EF4-FFF2-40B4-BE49-F238E27FC236}">
                <a16:creationId xmlns:a16="http://schemas.microsoft.com/office/drawing/2014/main" id="{388F5806-BA66-4212-A5B6-962BDA1BCB0E}"/>
              </a:ext>
            </a:extLst>
          </p:cNvPr>
          <p:cNvCxnSpPr>
            <a:stCxn id="18" idx="3"/>
            <a:endCxn id="21" idx="1"/>
          </p:cNvCxnSpPr>
          <p:nvPr/>
        </p:nvCxnSpPr>
        <p:spPr>
          <a:xfrm>
            <a:off x="4932363" y="2881313"/>
            <a:ext cx="144462"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 name="Přímá spojovací šipka 50">
            <a:extLst>
              <a:ext uri="{FF2B5EF4-FFF2-40B4-BE49-F238E27FC236}">
                <a16:creationId xmlns:a16="http://schemas.microsoft.com/office/drawing/2014/main" id="{2399311D-238C-4A4E-8DCB-2FD5BA0C090F}"/>
              </a:ext>
            </a:extLst>
          </p:cNvPr>
          <p:cNvCxnSpPr>
            <a:stCxn id="21" idx="3"/>
            <a:endCxn id="19" idx="1"/>
          </p:cNvCxnSpPr>
          <p:nvPr/>
        </p:nvCxnSpPr>
        <p:spPr>
          <a:xfrm>
            <a:off x="6084888" y="2881313"/>
            <a:ext cx="142875"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3" name="Obdélník 52">
            <a:extLst>
              <a:ext uri="{FF2B5EF4-FFF2-40B4-BE49-F238E27FC236}">
                <a16:creationId xmlns:a16="http://schemas.microsoft.com/office/drawing/2014/main" id="{F0BD739B-D366-4CE1-A9D3-CABD2EFDDB76}"/>
              </a:ext>
            </a:extLst>
          </p:cNvPr>
          <p:cNvSpPr/>
          <p:nvPr/>
        </p:nvSpPr>
        <p:spPr>
          <a:xfrm>
            <a:off x="468313" y="3286125"/>
            <a:ext cx="1008062" cy="720725"/>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200" dirty="0">
                <a:solidFill>
                  <a:srgbClr val="000000"/>
                </a:solidFill>
              </a:rPr>
              <a:t>Chemical Property</a:t>
            </a:r>
          </a:p>
        </p:txBody>
      </p:sp>
      <p:sp>
        <p:nvSpPr>
          <p:cNvPr id="54" name="Obdélník 53">
            <a:extLst>
              <a:ext uri="{FF2B5EF4-FFF2-40B4-BE49-F238E27FC236}">
                <a16:creationId xmlns:a16="http://schemas.microsoft.com/office/drawing/2014/main" id="{F6DD095B-4CBD-433A-ADBF-C2A17003BC69}"/>
              </a:ext>
            </a:extLst>
          </p:cNvPr>
          <p:cNvSpPr/>
          <p:nvPr/>
        </p:nvSpPr>
        <p:spPr>
          <a:xfrm>
            <a:off x="1619250" y="3286125"/>
            <a:ext cx="1008063" cy="720725"/>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800" dirty="0">
                <a:solidFill>
                  <a:srgbClr val="000000"/>
                </a:solidFill>
              </a:rPr>
              <a:t>Receptor/</a:t>
            </a:r>
            <a:r>
              <a:rPr lang="en-US" sz="800" dirty="0" err="1">
                <a:solidFill>
                  <a:srgbClr val="000000"/>
                </a:solidFill>
              </a:rPr>
              <a:t>Ligand</a:t>
            </a:r>
            <a:endParaRPr lang="en-US" sz="800" dirty="0">
              <a:solidFill>
                <a:srgbClr val="000000"/>
              </a:solidFill>
            </a:endParaRPr>
          </a:p>
          <a:p>
            <a:pPr algn="ctr" eaLnBrk="1" hangingPunct="1">
              <a:defRPr/>
            </a:pPr>
            <a:r>
              <a:rPr lang="en-US" sz="800" dirty="0">
                <a:solidFill>
                  <a:srgbClr val="000000"/>
                </a:solidFill>
              </a:rPr>
              <a:t>Interactions</a:t>
            </a:r>
          </a:p>
          <a:p>
            <a:pPr algn="ctr" eaLnBrk="1" hangingPunct="1">
              <a:defRPr/>
            </a:pPr>
            <a:r>
              <a:rPr lang="en-US" sz="800" dirty="0">
                <a:solidFill>
                  <a:srgbClr val="000000"/>
                </a:solidFill>
              </a:rPr>
              <a:t>DNA Binding</a:t>
            </a:r>
          </a:p>
          <a:p>
            <a:pPr algn="ctr" eaLnBrk="1" hangingPunct="1">
              <a:defRPr/>
            </a:pPr>
            <a:r>
              <a:rPr lang="en-US" sz="800" dirty="0">
                <a:solidFill>
                  <a:srgbClr val="000000"/>
                </a:solidFill>
              </a:rPr>
              <a:t>Protein Oxidation</a:t>
            </a:r>
          </a:p>
        </p:txBody>
      </p:sp>
      <p:sp>
        <p:nvSpPr>
          <p:cNvPr id="55" name="Obdélník 54">
            <a:extLst>
              <a:ext uri="{FF2B5EF4-FFF2-40B4-BE49-F238E27FC236}">
                <a16:creationId xmlns:a16="http://schemas.microsoft.com/office/drawing/2014/main" id="{21A3ED0E-50FB-458F-9FC1-31476F5EAF22}"/>
              </a:ext>
            </a:extLst>
          </p:cNvPr>
          <p:cNvSpPr/>
          <p:nvPr/>
        </p:nvSpPr>
        <p:spPr>
          <a:xfrm>
            <a:off x="2771775" y="3286125"/>
            <a:ext cx="1008063" cy="720725"/>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800" dirty="0">
                <a:solidFill>
                  <a:srgbClr val="000000"/>
                </a:solidFill>
              </a:rPr>
              <a:t>Gene Activation</a:t>
            </a:r>
          </a:p>
          <a:p>
            <a:pPr algn="ctr" eaLnBrk="1" hangingPunct="1">
              <a:defRPr/>
            </a:pPr>
            <a:r>
              <a:rPr lang="en-US" sz="800" dirty="0">
                <a:solidFill>
                  <a:srgbClr val="000000"/>
                </a:solidFill>
              </a:rPr>
              <a:t>Protein Production</a:t>
            </a:r>
          </a:p>
          <a:p>
            <a:pPr algn="ctr" eaLnBrk="1" hangingPunct="1">
              <a:defRPr/>
            </a:pPr>
            <a:r>
              <a:rPr lang="en-US" sz="800" dirty="0">
                <a:solidFill>
                  <a:srgbClr val="000000"/>
                </a:solidFill>
              </a:rPr>
              <a:t>Altered Signaling</a:t>
            </a:r>
          </a:p>
        </p:txBody>
      </p:sp>
      <p:sp>
        <p:nvSpPr>
          <p:cNvPr id="56" name="Obdélník 55">
            <a:extLst>
              <a:ext uri="{FF2B5EF4-FFF2-40B4-BE49-F238E27FC236}">
                <a16:creationId xmlns:a16="http://schemas.microsoft.com/office/drawing/2014/main" id="{63EB880E-F41E-44C6-B795-B7EE63A1B151}"/>
              </a:ext>
            </a:extLst>
          </p:cNvPr>
          <p:cNvSpPr/>
          <p:nvPr/>
        </p:nvSpPr>
        <p:spPr>
          <a:xfrm>
            <a:off x="3924300" y="3286125"/>
            <a:ext cx="2160588" cy="720725"/>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800" dirty="0">
                <a:solidFill>
                  <a:srgbClr val="000000"/>
                </a:solidFill>
              </a:rPr>
              <a:t>Altered Physiology</a:t>
            </a:r>
          </a:p>
          <a:p>
            <a:pPr algn="ctr" eaLnBrk="1" hangingPunct="1">
              <a:defRPr/>
            </a:pPr>
            <a:r>
              <a:rPr lang="en-US" sz="800" dirty="0">
                <a:solidFill>
                  <a:srgbClr val="000000"/>
                </a:solidFill>
              </a:rPr>
              <a:t>Disrupted Homeostasis</a:t>
            </a:r>
          </a:p>
          <a:p>
            <a:pPr algn="ctr" eaLnBrk="1" hangingPunct="1">
              <a:defRPr/>
            </a:pPr>
            <a:r>
              <a:rPr lang="en-US" sz="800" dirty="0">
                <a:solidFill>
                  <a:srgbClr val="000000"/>
                </a:solidFill>
              </a:rPr>
              <a:t>Altered Development / Function</a:t>
            </a:r>
          </a:p>
        </p:txBody>
      </p:sp>
      <p:sp>
        <p:nvSpPr>
          <p:cNvPr id="57" name="Obdélník 56">
            <a:extLst>
              <a:ext uri="{FF2B5EF4-FFF2-40B4-BE49-F238E27FC236}">
                <a16:creationId xmlns:a16="http://schemas.microsoft.com/office/drawing/2014/main" id="{C7AC7C11-A76F-464C-B953-C7A19AC6FAE2}"/>
              </a:ext>
            </a:extLst>
          </p:cNvPr>
          <p:cNvSpPr/>
          <p:nvPr/>
        </p:nvSpPr>
        <p:spPr>
          <a:xfrm>
            <a:off x="6227763" y="3286125"/>
            <a:ext cx="1008062" cy="720725"/>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800" dirty="0">
                <a:solidFill>
                  <a:srgbClr val="000000"/>
                </a:solidFill>
              </a:rPr>
              <a:t>Lethality</a:t>
            </a:r>
          </a:p>
          <a:p>
            <a:pPr algn="ctr" eaLnBrk="1" hangingPunct="1">
              <a:defRPr/>
            </a:pPr>
            <a:r>
              <a:rPr lang="en-US" sz="800" dirty="0">
                <a:solidFill>
                  <a:srgbClr val="000000"/>
                </a:solidFill>
              </a:rPr>
              <a:t>Impaired Development</a:t>
            </a:r>
          </a:p>
          <a:p>
            <a:pPr algn="ctr" eaLnBrk="1" hangingPunct="1">
              <a:defRPr/>
            </a:pPr>
            <a:r>
              <a:rPr lang="en-US" sz="800" dirty="0">
                <a:solidFill>
                  <a:srgbClr val="000000"/>
                </a:solidFill>
              </a:rPr>
              <a:t>Impaired Reproduction</a:t>
            </a:r>
          </a:p>
        </p:txBody>
      </p:sp>
      <p:sp>
        <p:nvSpPr>
          <p:cNvPr id="58" name="Obdélník 57">
            <a:extLst>
              <a:ext uri="{FF2B5EF4-FFF2-40B4-BE49-F238E27FC236}">
                <a16:creationId xmlns:a16="http://schemas.microsoft.com/office/drawing/2014/main" id="{7A7EA5AD-E2D5-4611-96C5-2ABFFAB3E0BD}"/>
              </a:ext>
            </a:extLst>
          </p:cNvPr>
          <p:cNvSpPr/>
          <p:nvPr/>
        </p:nvSpPr>
        <p:spPr>
          <a:xfrm>
            <a:off x="7380288" y="3286125"/>
            <a:ext cx="1008062" cy="720725"/>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800" dirty="0">
                <a:solidFill>
                  <a:srgbClr val="000000"/>
                </a:solidFill>
              </a:rPr>
              <a:t>Altered Sex Ratio</a:t>
            </a:r>
          </a:p>
          <a:p>
            <a:pPr algn="ctr" eaLnBrk="1" hangingPunct="1">
              <a:defRPr/>
            </a:pPr>
            <a:r>
              <a:rPr lang="en-US" sz="800" dirty="0">
                <a:solidFill>
                  <a:srgbClr val="000000"/>
                </a:solidFill>
              </a:rPr>
              <a:t>Extinction</a:t>
            </a:r>
          </a:p>
        </p:txBody>
      </p:sp>
      <p:cxnSp>
        <p:nvCxnSpPr>
          <p:cNvPr id="60" name="Přímá spojovací čára 59">
            <a:extLst>
              <a:ext uri="{FF2B5EF4-FFF2-40B4-BE49-F238E27FC236}">
                <a16:creationId xmlns:a16="http://schemas.microsoft.com/office/drawing/2014/main" id="{D9C02C49-A4E2-473E-BB8C-324BB3021655}"/>
              </a:ext>
            </a:extLst>
          </p:cNvPr>
          <p:cNvCxnSpPr/>
          <p:nvPr/>
        </p:nvCxnSpPr>
        <p:spPr>
          <a:xfrm>
            <a:off x="1692275" y="1685925"/>
            <a:ext cx="2087563"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Přímá spojovací čára 60">
            <a:extLst>
              <a:ext uri="{FF2B5EF4-FFF2-40B4-BE49-F238E27FC236}">
                <a16:creationId xmlns:a16="http://schemas.microsoft.com/office/drawing/2014/main" id="{50226BB2-C3C9-4436-9F36-0236C2FF971C}"/>
              </a:ext>
            </a:extLst>
          </p:cNvPr>
          <p:cNvCxnSpPr/>
          <p:nvPr/>
        </p:nvCxnSpPr>
        <p:spPr>
          <a:xfrm>
            <a:off x="1692275" y="992188"/>
            <a:ext cx="6696075"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5091" name="TextovéPole 61">
            <a:extLst>
              <a:ext uri="{FF2B5EF4-FFF2-40B4-BE49-F238E27FC236}">
                <a16:creationId xmlns:a16="http://schemas.microsoft.com/office/drawing/2014/main" id="{24028178-08D4-49D6-83E4-825B206872EF}"/>
              </a:ext>
            </a:extLst>
          </p:cNvPr>
          <p:cNvSpPr txBox="1">
            <a:spLocks noChangeArrowheads="1"/>
          </p:cNvSpPr>
          <p:nvPr/>
        </p:nvSpPr>
        <p:spPr bwMode="auto">
          <a:xfrm>
            <a:off x="3563938" y="668338"/>
            <a:ext cx="2979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a:t>Adverse Outcome Pathway</a:t>
            </a:r>
          </a:p>
        </p:txBody>
      </p:sp>
      <p:sp>
        <p:nvSpPr>
          <p:cNvPr id="45092" name="TextovéPole 64">
            <a:extLst>
              <a:ext uri="{FF2B5EF4-FFF2-40B4-BE49-F238E27FC236}">
                <a16:creationId xmlns:a16="http://schemas.microsoft.com/office/drawing/2014/main" id="{CD0119B0-E92A-4804-9AE7-29C496720EAC}"/>
              </a:ext>
            </a:extLst>
          </p:cNvPr>
          <p:cNvSpPr txBox="1">
            <a:spLocks noChangeArrowheads="1"/>
          </p:cNvSpPr>
          <p:nvPr/>
        </p:nvSpPr>
        <p:spPr bwMode="auto">
          <a:xfrm>
            <a:off x="1804988" y="1331913"/>
            <a:ext cx="1890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a:t>Toxicity Pathway</a:t>
            </a:r>
          </a:p>
        </p:txBody>
      </p:sp>
      <p:cxnSp>
        <p:nvCxnSpPr>
          <p:cNvPr id="66" name="Přímá spojovací čára 65">
            <a:extLst>
              <a:ext uri="{FF2B5EF4-FFF2-40B4-BE49-F238E27FC236}">
                <a16:creationId xmlns:a16="http://schemas.microsoft.com/office/drawing/2014/main" id="{E858B7D5-FECE-4318-9821-4C9E076B0804}"/>
              </a:ext>
            </a:extLst>
          </p:cNvPr>
          <p:cNvCxnSpPr/>
          <p:nvPr/>
        </p:nvCxnSpPr>
        <p:spPr>
          <a:xfrm flipV="1">
            <a:off x="1692275" y="1317625"/>
            <a:ext cx="4392613" cy="7938"/>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5094" name="TextovéPole 67">
            <a:extLst>
              <a:ext uri="{FF2B5EF4-FFF2-40B4-BE49-F238E27FC236}">
                <a16:creationId xmlns:a16="http://schemas.microsoft.com/office/drawing/2014/main" id="{6E010769-5AF2-4B2A-A0E3-762D57626A7D}"/>
              </a:ext>
            </a:extLst>
          </p:cNvPr>
          <p:cNvSpPr txBox="1">
            <a:spLocks noChangeArrowheads="1"/>
          </p:cNvSpPr>
          <p:nvPr/>
        </p:nvSpPr>
        <p:spPr bwMode="auto">
          <a:xfrm>
            <a:off x="3076575" y="976313"/>
            <a:ext cx="1711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a:t>Mode of Action</a:t>
            </a:r>
          </a:p>
        </p:txBody>
      </p:sp>
      <p:cxnSp>
        <p:nvCxnSpPr>
          <p:cNvPr id="70" name="Přímá spojovací šipka 69">
            <a:extLst>
              <a:ext uri="{FF2B5EF4-FFF2-40B4-BE49-F238E27FC236}">
                <a16:creationId xmlns:a16="http://schemas.microsoft.com/office/drawing/2014/main" id="{AC8EA447-ECFD-4D95-B142-934B75383F47}"/>
              </a:ext>
            </a:extLst>
          </p:cNvPr>
          <p:cNvCxnSpPr>
            <a:stCxn id="53" idx="3"/>
            <a:endCxn id="54" idx="1"/>
          </p:cNvCxnSpPr>
          <p:nvPr/>
        </p:nvCxnSpPr>
        <p:spPr>
          <a:xfrm>
            <a:off x="1476375" y="3646488"/>
            <a:ext cx="1428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3" name="Přímá spojovací šipka 72">
            <a:extLst>
              <a:ext uri="{FF2B5EF4-FFF2-40B4-BE49-F238E27FC236}">
                <a16:creationId xmlns:a16="http://schemas.microsoft.com/office/drawing/2014/main" id="{1CD8A359-B1AE-4743-9EE5-A6B0C7B16FE7}"/>
              </a:ext>
            </a:extLst>
          </p:cNvPr>
          <p:cNvCxnSpPr>
            <a:stCxn id="54" idx="3"/>
            <a:endCxn id="55" idx="1"/>
          </p:cNvCxnSpPr>
          <p:nvPr/>
        </p:nvCxnSpPr>
        <p:spPr>
          <a:xfrm>
            <a:off x="2627313" y="3646488"/>
            <a:ext cx="14446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Přímá spojovací šipka 75">
            <a:extLst>
              <a:ext uri="{FF2B5EF4-FFF2-40B4-BE49-F238E27FC236}">
                <a16:creationId xmlns:a16="http://schemas.microsoft.com/office/drawing/2014/main" id="{B0755168-2AD1-42D9-9ECD-174D49052B24}"/>
              </a:ext>
            </a:extLst>
          </p:cNvPr>
          <p:cNvCxnSpPr>
            <a:stCxn id="55" idx="3"/>
            <a:endCxn id="56" idx="1"/>
          </p:cNvCxnSpPr>
          <p:nvPr/>
        </p:nvCxnSpPr>
        <p:spPr>
          <a:xfrm>
            <a:off x="3779838" y="3646488"/>
            <a:ext cx="14446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9" name="Přímá spojovací šipka 78">
            <a:extLst>
              <a:ext uri="{FF2B5EF4-FFF2-40B4-BE49-F238E27FC236}">
                <a16:creationId xmlns:a16="http://schemas.microsoft.com/office/drawing/2014/main" id="{A1ABB886-E590-4161-8159-37220589D29B}"/>
              </a:ext>
            </a:extLst>
          </p:cNvPr>
          <p:cNvCxnSpPr>
            <a:stCxn id="56" idx="3"/>
            <a:endCxn id="57" idx="1"/>
          </p:cNvCxnSpPr>
          <p:nvPr/>
        </p:nvCxnSpPr>
        <p:spPr>
          <a:xfrm>
            <a:off x="6084888" y="3646488"/>
            <a:ext cx="1428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2" name="Přímá spojovací šipka 81">
            <a:extLst>
              <a:ext uri="{FF2B5EF4-FFF2-40B4-BE49-F238E27FC236}">
                <a16:creationId xmlns:a16="http://schemas.microsoft.com/office/drawing/2014/main" id="{EA1C2998-518C-40DF-9A80-C485E0B261B9}"/>
              </a:ext>
            </a:extLst>
          </p:cNvPr>
          <p:cNvCxnSpPr>
            <a:stCxn id="57" idx="3"/>
            <a:endCxn id="58" idx="1"/>
          </p:cNvCxnSpPr>
          <p:nvPr/>
        </p:nvCxnSpPr>
        <p:spPr>
          <a:xfrm>
            <a:off x="7235825" y="3646488"/>
            <a:ext cx="14446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5" name="Pravá složená závorka 84">
            <a:extLst>
              <a:ext uri="{FF2B5EF4-FFF2-40B4-BE49-F238E27FC236}">
                <a16:creationId xmlns:a16="http://schemas.microsoft.com/office/drawing/2014/main" id="{F58CFE38-B59C-4BD6-9E75-8F618D6B4CF9}"/>
              </a:ext>
            </a:extLst>
          </p:cNvPr>
          <p:cNvSpPr/>
          <p:nvPr/>
        </p:nvSpPr>
        <p:spPr>
          <a:xfrm rot="5400000">
            <a:off x="7182644" y="3232944"/>
            <a:ext cx="250825" cy="1871663"/>
          </a:xfrm>
          <a:prstGeom prst="rightBrace">
            <a:avLst>
              <a:gd name="adj1" fmla="val 8333"/>
              <a:gd name="adj2" fmla="val 50000"/>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86" name="Pravá složená závorka 85">
            <a:extLst>
              <a:ext uri="{FF2B5EF4-FFF2-40B4-BE49-F238E27FC236}">
                <a16:creationId xmlns:a16="http://schemas.microsoft.com/office/drawing/2014/main" id="{FB3678D9-6E95-491E-8B37-77F5980875A2}"/>
              </a:ext>
            </a:extLst>
          </p:cNvPr>
          <p:cNvSpPr/>
          <p:nvPr/>
        </p:nvSpPr>
        <p:spPr>
          <a:xfrm rot="5400000">
            <a:off x="3762375" y="2044701"/>
            <a:ext cx="250825" cy="4248150"/>
          </a:xfrm>
          <a:prstGeom prst="rightBrace">
            <a:avLst>
              <a:gd name="adj1" fmla="val 8333"/>
              <a:gd name="adj2" fmla="val 50000"/>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45102" name="TextovéPole 86">
            <a:extLst>
              <a:ext uri="{FF2B5EF4-FFF2-40B4-BE49-F238E27FC236}">
                <a16:creationId xmlns:a16="http://schemas.microsoft.com/office/drawing/2014/main" id="{74AAC92D-C5FB-497E-A5BB-DAAE94B9C847}"/>
              </a:ext>
            </a:extLst>
          </p:cNvPr>
          <p:cNvSpPr txBox="1">
            <a:spLocks noChangeArrowheads="1"/>
          </p:cNvSpPr>
          <p:nvPr/>
        </p:nvSpPr>
        <p:spPr bwMode="auto">
          <a:xfrm>
            <a:off x="2339975" y="4273550"/>
            <a:ext cx="3089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sz="1400" i="1"/>
              <a:t>In silico, In chemico, In Vitro, Ex vivo</a:t>
            </a:r>
          </a:p>
        </p:txBody>
      </p:sp>
      <p:sp>
        <p:nvSpPr>
          <p:cNvPr id="45103" name="TextovéPole 87">
            <a:extLst>
              <a:ext uri="{FF2B5EF4-FFF2-40B4-BE49-F238E27FC236}">
                <a16:creationId xmlns:a16="http://schemas.microsoft.com/office/drawing/2014/main" id="{9B57BABE-9CA3-4223-82E9-54A59494759C}"/>
              </a:ext>
            </a:extLst>
          </p:cNvPr>
          <p:cNvSpPr txBox="1">
            <a:spLocks noChangeArrowheads="1"/>
          </p:cNvSpPr>
          <p:nvPr/>
        </p:nvSpPr>
        <p:spPr bwMode="auto">
          <a:xfrm>
            <a:off x="7118350" y="4273550"/>
            <a:ext cx="701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sz="1400" i="1"/>
              <a:t>In vivo</a:t>
            </a:r>
          </a:p>
        </p:txBody>
      </p:sp>
      <p:sp>
        <p:nvSpPr>
          <p:cNvPr id="48" name="Rectangle 2">
            <a:extLst>
              <a:ext uri="{FF2B5EF4-FFF2-40B4-BE49-F238E27FC236}">
                <a16:creationId xmlns:a16="http://schemas.microsoft.com/office/drawing/2014/main" id="{CE1939B1-DBB0-403B-AC84-EBE92147ABCB}"/>
              </a:ext>
            </a:extLst>
          </p:cNvPr>
          <p:cNvSpPr>
            <a:spLocks noChangeArrowheads="1"/>
          </p:cNvSpPr>
          <p:nvPr/>
        </p:nvSpPr>
        <p:spPr bwMode="auto">
          <a:xfrm>
            <a:off x="107950" y="6237288"/>
            <a:ext cx="89281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en-US" altLang="en-US" sz="1400">
                <a:solidFill>
                  <a:schemeClr val="tx1"/>
                </a:solidFill>
              </a:rPr>
              <a:t>Ankley, G. T., R. S. Bennett, et al. (2010). "Adverse outcome pathways: a conceptual framework to support ecotoxicology research and risk assessment." </a:t>
            </a:r>
            <a:r>
              <a:rPr lang="en-US" altLang="en-US" sz="1400" u="sng">
                <a:solidFill>
                  <a:schemeClr val="tx1"/>
                </a:solidFill>
              </a:rPr>
              <a:t>Environmental Toxicology and Chemistry</a:t>
            </a:r>
            <a:r>
              <a:rPr lang="en-US" altLang="en-US" sz="1400">
                <a:solidFill>
                  <a:schemeClr val="tx1"/>
                </a:solidFill>
              </a:rPr>
              <a:t> </a:t>
            </a:r>
            <a:r>
              <a:rPr lang="en-US" altLang="en-US" sz="1400" b="1">
                <a:solidFill>
                  <a:schemeClr val="tx1"/>
                </a:solidFill>
              </a:rPr>
              <a:t>29</a:t>
            </a:r>
            <a:r>
              <a:rPr lang="en-US" altLang="en-US" sz="1400">
                <a:solidFill>
                  <a:schemeClr val="tx1"/>
                </a:solidFill>
              </a:rPr>
              <a:t>(3): 730-741.</a:t>
            </a:r>
            <a:endParaRPr lang="de-CH" altLang="en-US" sz="1400">
              <a:solidFill>
                <a:schemeClr val="tx1"/>
              </a:solidFill>
            </a:endParaRPr>
          </a:p>
        </p:txBody>
      </p:sp>
      <p:sp>
        <p:nvSpPr>
          <p:cNvPr id="49" name="Ovál 48">
            <a:extLst>
              <a:ext uri="{FF2B5EF4-FFF2-40B4-BE49-F238E27FC236}">
                <a16:creationId xmlns:a16="http://schemas.microsoft.com/office/drawing/2014/main" id="{CB361E59-E0C4-432A-A3A2-0BAD0AB3CC40}"/>
              </a:ext>
            </a:extLst>
          </p:cNvPr>
          <p:cNvSpPr/>
          <p:nvPr/>
        </p:nvSpPr>
        <p:spPr>
          <a:xfrm>
            <a:off x="2771775" y="6165850"/>
            <a:ext cx="647700" cy="5032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n>
                <a:solidFill>
                  <a:srgbClr val="FF0000"/>
                </a:solidFill>
              </a:ln>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a:extLst>
              <a:ext uri="{FF2B5EF4-FFF2-40B4-BE49-F238E27FC236}">
                <a16:creationId xmlns:a16="http://schemas.microsoft.com/office/drawing/2014/main" id="{0417F025-EEA7-4929-9A31-BA23F789A8B1}"/>
              </a:ext>
            </a:extLst>
          </p:cNvPr>
          <p:cNvSpPr txBox="1">
            <a:spLocks noChangeArrowheads="1"/>
          </p:cNvSpPr>
          <p:nvPr/>
        </p:nvSpPr>
        <p:spPr bwMode="auto">
          <a:xfrm>
            <a:off x="673100" y="1400175"/>
            <a:ext cx="2314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en-US" sz="1800" b="1">
                <a:solidFill>
                  <a:schemeClr val="tx1"/>
                </a:solidFill>
                <a:latin typeface="Verdana" panose="020B0604030504040204" pitchFamily="34" charset="0"/>
              </a:rPr>
              <a:t>Ethinylestradiol (EE2)</a:t>
            </a:r>
          </a:p>
        </p:txBody>
      </p:sp>
      <p:grpSp>
        <p:nvGrpSpPr>
          <p:cNvPr id="47107" name="Group 9">
            <a:extLst>
              <a:ext uri="{FF2B5EF4-FFF2-40B4-BE49-F238E27FC236}">
                <a16:creationId xmlns:a16="http://schemas.microsoft.com/office/drawing/2014/main" id="{727DF6B3-7946-459C-8E03-C6363FE061E6}"/>
              </a:ext>
            </a:extLst>
          </p:cNvPr>
          <p:cNvGrpSpPr>
            <a:grpSpLocks/>
          </p:cNvGrpSpPr>
          <p:nvPr/>
        </p:nvGrpSpPr>
        <p:grpSpPr bwMode="auto">
          <a:xfrm>
            <a:off x="539750" y="1985963"/>
            <a:ext cx="1981200" cy="1155700"/>
            <a:chOff x="3936" y="1392"/>
            <a:chExt cx="1248" cy="728"/>
          </a:xfrm>
        </p:grpSpPr>
        <p:pic>
          <p:nvPicPr>
            <p:cNvPr id="47115" name="Picture 10">
              <a:extLst>
                <a:ext uri="{FF2B5EF4-FFF2-40B4-BE49-F238E27FC236}">
                  <a16:creationId xmlns:a16="http://schemas.microsoft.com/office/drawing/2014/main" id="{ABE1520D-E59F-4FE6-B07F-6FA44510C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6" y="1392"/>
              <a:ext cx="1152"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6" name="Line 11">
              <a:extLst>
                <a:ext uri="{FF2B5EF4-FFF2-40B4-BE49-F238E27FC236}">
                  <a16:creationId xmlns:a16="http://schemas.microsoft.com/office/drawing/2014/main" id="{449FA40C-0DBA-492E-841F-479B40E4C776}"/>
                </a:ext>
              </a:extLst>
            </p:cNvPr>
            <p:cNvSpPr>
              <a:spLocks noChangeShapeType="1"/>
            </p:cNvSpPr>
            <p:nvPr/>
          </p:nvSpPr>
          <p:spPr bwMode="auto">
            <a:xfrm>
              <a:off x="4896" y="1584"/>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7117" name="Line 12">
              <a:extLst>
                <a:ext uri="{FF2B5EF4-FFF2-40B4-BE49-F238E27FC236}">
                  <a16:creationId xmlns:a16="http://schemas.microsoft.com/office/drawing/2014/main" id="{B9F22A5D-6136-4CD1-9EE2-D1178DE53063}"/>
                </a:ext>
              </a:extLst>
            </p:cNvPr>
            <p:cNvSpPr>
              <a:spLocks noChangeShapeType="1"/>
            </p:cNvSpPr>
            <p:nvPr/>
          </p:nvSpPr>
          <p:spPr bwMode="auto">
            <a:xfrm>
              <a:off x="5040" y="153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7118" name="Line 13">
              <a:extLst>
                <a:ext uri="{FF2B5EF4-FFF2-40B4-BE49-F238E27FC236}">
                  <a16:creationId xmlns:a16="http://schemas.microsoft.com/office/drawing/2014/main" id="{4B887FC0-0C63-4426-A0F0-892C1F3F69C6}"/>
                </a:ext>
              </a:extLst>
            </p:cNvPr>
            <p:cNvSpPr>
              <a:spLocks noChangeShapeType="1"/>
            </p:cNvSpPr>
            <p:nvPr/>
          </p:nvSpPr>
          <p:spPr bwMode="auto">
            <a:xfrm>
              <a:off x="5040" y="1584"/>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7119" name="Line 14">
              <a:extLst>
                <a:ext uri="{FF2B5EF4-FFF2-40B4-BE49-F238E27FC236}">
                  <a16:creationId xmlns:a16="http://schemas.microsoft.com/office/drawing/2014/main" id="{CFB46708-C179-49B7-BA8F-894079AD2527}"/>
                </a:ext>
              </a:extLst>
            </p:cNvPr>
            <p:cNvSpPr>
              <a:spLocks noChangeShapeType="1"/>
            </p:cNvSpPr>
            <p:nvPr/>
          </p:nvSpPr>
          <p:spPr bwMode="auto">
            <a:xfrm>
              <a:off x="5040" y="1632"/>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47108" name="TextovéPole 14">
            <a:extLst>
              <a:ext uri="{FF2B5EF4-FFF2-40B4-BE49-F238E27FC236}">
                <a16:creationId xmlns:a16="http://schemas.microsoft.com/office/drawing/2014/main" id="{F27811AE-BD6F-4974-A02A-0523440E4B9D}"/>
              </a:ext>
            </a:extLst>
          </p:cNvPr>
          <p:cNvSpPr txBox="1">
            <a:spLocks noChangeArrowheads="1"/>
          </p:cNvSpPr>
          <p:nvPr/>
        </p:nvSpPr>
        <p:spPr bwMode="auto">
          <a:xfrm>
            <a:off x="3348038" y="1916113"/>
            <a:ext cx="1544637"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en-US" sz="1800" b="1">
                <a:solidFill>
                  <a:srgbClr val="FF0000"/>
                </a:solidFill>
              </a:rPr>
              <a:t>MIE</a:t>
            </a:r>
            <a:r>
              <a:rPr lang="cs-CZ" altLang="en-US" sz="1800" b="1">
                <a:solidFill>
                  <a:schemeClr val="tx1"/>
                </a:solidFill>
              </a:rPr>
              <a:t> </a:t>
            </a:r>
          </a:p>
          <a:p>
            <a:pPr eaLnBrk="1" hangingPunct="1">
              <a:spcBef>
                <a:spcPct val="0"/>
              </a:spcBef>
              <a:buClrTx/>
              <a:buFontTx/>
              <a:buNone/>
            </a:pPr>
            <a:r>
              <a:rPr lang="cs-CZ" altLang="en-US" sz="1800">
                <a:solidFill>
                  <a:schemeClr val="tx1"/>
                </a:solidFill>
              </a:rPr>
              <a:t>Binding to </a:t>
            </a:r>
          </a:p>
          <a:p>
            <a:pPr eaLnBrk="1" hangingPunct="1">
              <a:spcBef>
                <a:spcPct val="0"/>
              </a:spcBef>
              <a:buClrTx/>
              <a:buFontTx/>
              <a:buNone/>
            </a:pPr>
            <a:r>
              <a:rPr lang="cs-CZ" altLang="en-US" sz="1800">
                <a:solidFill>
                  <a:schemeClr val="tx1"/>
                </a:solidFill>
              </a:rPr>
              <a:t>ESTROGEN </a:t>
            </a:r>
            <a:br>
              <a:rPr lang="cs-CZ" altLang="en-US" sz="1800">
                <a:solidFill>
                  <a:schemeClr val="tx1"/>
                </a:solidFill>
              </a:rPr>
            </a:br>
            <a:r>
              <a:rPr lang="cs-CZ" altLang="en-US" sz="1800">
                <a:solidFill>
                  <a:schemeClr val="tx1"/>
                </a:solidFill>
              </a:rPr>
              <a:t>RECEPTOR</a:t>
            </a:r>
          </a:p>
        </p:txBody>
      </p:sp>
      <p:pic>
        <p:nvPicPr>
          <p:cNvPr id="47109" name="Picture 2" descr="https://www-pls.llnl.gov/data/assets/images/science_and_technology/life_sciences/cancer_diet/kulp1.jpg">
            <a:extLst>
              <a:ext uri="{FF2B5EF4-FFF2-40B4-BE49-F238E27FC236}">
                <a16:creationId xmlns:a16="http://schemas.microsoft.com/office/drawing/2014/main" id="{F1224A70-2872-4BD1-ADE4-E0E1C87F8B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1675" y="1303338"/>
            <a:ext cx="3038475"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ovéPole 16">
            <a:extLst>
              <a:ext uri="{FF2B5EF4-FFF2-40B4-BE49-F238E27FC236}">
                <a16:creationId xmlns:a16="http://schemas.microsoft.com/office/drawing/2014/main" id="{D1BCC12F-745A-467E-AFD2-67FB9EB936AE}"/>
              </a:ext>
            </a:extLst>
          </p:cNvPr>
          <p:cNvSpPr txBox="1">
            <a:spLocks noChangeArrowheads="1"/>
          </p:cNvSpPr>
          <p:nvPr/>
        </p:nvSpPr>
        <p:spPr bwMode="auto">
          <a:xfrm>
            <a:off x="1292225" y="3573463"/>
            <a:ext cx="428783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en-US" sz="1800" b="1">
                <a:solidFill>
                  <a:srgbClr val="FF0000"/>
                </a:solidFill>
              </a:rPr>
              <a:t>KEs</a:t>
            </a:r>
            <a:r>
              <a:rPr lang="cs-CZ" altLang="en-US" sz="1800" b="1">
                <a:solidFill>
                  <a:schemeClr val="tx1"/>
                </a:solidFill>
              </a:rPr>
              <a:t> - Activation Target genes</a:t>
            </a:r>
          </a:p>
          <a:p>
            <a:pPr eaLnBrk="1" hangingPunct="1">
              <a:spcBef>
                <a:spcPct val="0"/>
              </a:spcBef>
              <a:buClrTx/>
              <a:buFontTx/>
              <a:buChar char="-"/>
            </a:pPr>
            <a:r>
              <a:rPr lang="cs-CZ" altLang="en-US" sz="1800">
                <a:solidFill>
                  <a:schemeClr val="tx1"/>
                </a:solidFill>
              </a:rPr>
              <a:t> Proliferation</a:t>
            </a:r>
            <a:r>
              <a:rPr lang="en-US" altLang="en-US" sz="1800">
                <a:solidFill>
                  <a:schemeClr val="tx1"/>
                </a:solidFill>
              </a:rPr>
              <a:t>/Apoptosis</a:t>
            </a:r>
            <a:r>
              <a:rPr lang="cs-CZ" altLang="en-US" sz="1800">
                <a:solidFill>
                  <a:schemeClr val="tx1"/>
                </a:solidFill>
              </a:rPr>
              <a:t> (sexual organs)</a:t>
            </a:r>
          </a:p>
          <a:p>
            <a:pPr eaLnBrk="1" hangingPunct="1">
              <a:spcBef>
                <a:spcPct val="0"/>
              </a:spcBef>
              <a:buClrTx/>
              <a:buFontTx/>
              <a:buChar char="-"/>
            </a:pPr>
            <a:r>
              <a:rPr lang="cs-CZ" altLang="en-US" sz="1800">
                <a:solidFill>
                  <a:schemeClr val="tx1"/>
                </a:solidFill>
              </a:rPr>
              <a:t> </a:t>
            </a:r>
            <a:r>
              <a:rPr lang="en-US" altLang="en-US" sz="1800">
                <a:solidFill>
                  <a:schemeClr val="tx1"/>
                </a:solidFill>
              </a:rPr>
              <a:t>S</a:t>
            </a:r>
            <a:r>
              <a:rPr lang="cs-CZ" altLang="en-US" sz="1800">
                <a:solidFill>
                  <a:schemeClr val="tx1"/>
                </a:solidFill>
              </a:rPr>
              <a:t>ynthesis of egg yolk (fish, amphibia)</a:t>
            </a:r>
          </a:p>
        </p:txBody>
      </p:sp>
      <p:sp>
        <p:nvSpPr>
          <p:cNvPr id="18" name="Šipka doprava 17">
            <a:extLst>
              <a:ext uri="{FF2B5EF4-FFF2-40B4-BE49-F238E27FC236}">
                <a16:creationId xmlns:a16="http://schemas.microsoft.com/office/drawing/2014/main" id="{DB524FB4-BD4D-40AB-A529-7F0219645D86}"/>
              </a:ext>
            </a:extLst>
          </p:cNvPr>
          <p:cNvSpPr/>
          <p:nvPr/>
        </p:nvSpPr>
        <p:spPr>
          <a:xfrm>
            <a:off x="323850" y="3933825"/>
            <a:ext cx="719138" cy="647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9" name="Šipka doprava 18">
            <a:extLst>
              <a:ext uri="{FF2B5EF4-FFF2-40B4-BE49-F238E27FC236}">
                <a16:creationId xmlns:a16="http://schemas.microsoft.com/office/drawing/2014/main" id="{C8670A68-F07D-410C-AF9D-F714BD8B9399}"/>
              </a:ext>
            </a:extLst>
          </p:cNvPr>
          <p:cNvSpPr/>
          <p:nvPr/>
        </p:nvSpPr>
        <p:spPr>
          <a:xfrm>
            <a:off x="3059113" y="4941888"/>
            <a:ext cx="720725" cy="647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0" name="TextovéPole 19">
            <a:extLst>
              <a:ext uri="{FF2B5EF4-FFF2-40B4-BE49-F238E27FC236}">
                <a16:creationId xmlns:a16="http://schemas.microsoft.com/office/drawing/2014/main" id="{27304731-F181-45E3-8F48-CA707FC72D36}"/>
              </a:ext>
            </a:extLst>
          </p:cNvPr>
          <p:cNvSpPr txBox="1">
            <a:spLocks noChangeArrowheads="1"/>
          </p:cNvSpPr>
          <p:nvPr/>
        </p:nvSpPr>
        <p:spPr bwMode="auto">
          <a:xfrm>
            <a:off x="3995738" y="4667250"/>
            <a:ext cx="3698875"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en-US" sz="1800" b="1">
                <a:solidFill>
                  <a:srgbClr val="FF0000"/>
                </a:solidFill>
              </a:rPr>
              <a:t>KEs</a:t>
            </a:r>
            <a:r>
              <a:rPr lang="cs-CZ" altLang="en-US" sz="1800" b="1">
                <a:solidFill>
                  <a:schemeClr val="tx1"/>
                </a:solidFill>
              </a:rPr>
              <a:t> - Effects</a:t>
            </a:r>
          </a:p>
          <a:p>
            <a:pPr eaLnBrk="1" hangingPunct="1">
              <a:spcBef>
                <a:spcPct val="0"/>
              </a:spcBef>
              <a:buClrTx/>
              <a:buFontTx/>
              <a:buChar char="-"/>
            </a:pPr>
            <a:r>
              <a:rPr lang="cs-CZ" altLang="en-US" sz="1800">
                <a:solidFill>
                  <a:schemeClr val="tx1"/>
                </a:solidFill>
              </a:rPr>
              <a:t> Females: reproduction regulation</a:t>
            </a:r>
          </a:p>
          <a:p>
            <a:pPr eaLnBrk="1" hangingPunct="1">
              <a:spcBef>
                <a:spcPct val="0"/>
              </a:spcBef>
              <a:buClrTx/>
              <a:buFontTx/>
              <a:buChar char="-"/>
            </a:pPr>
            <a:r>
              <a:rPr lang="cs-CZ" altLang="en-US" sz="1800">
                <a:solidFill>
                  <a:schemeClr val="tx1"/>
                </a:solidFill>
              </a:rPr>
              <a:t> Males: feminization</a:t>
            </a:r>
          </a:p>
          <a:p>
            <a:pPr eaLnBrk="1" hangingPunct="1">
              <a:spcBef>
                <a:spcPct val="0"/>
              </a:spcBef>
              <a:buClrTx/>
              <a:buFontTx/>
              <a:buNone/>
            </a:pPr>
            <a:r>
              <a:rPr lang="cs-CZ" altLang="en-US" sz="1400">
                <a:solidFill>
                  <a:schemeClr val="tx1"/>
                </a:solidFill>
              </a:rPr>
              <a:t>     (+ </a:t>
            </a:r>
            <a:r>
              <a:rPr lang="cs-CZ" altLang="en-US" sz="1400" i="1">
                <a:solidFill>
                  <a:schemeClr val="tx1"/>
                </a:solidFill>
              </a:rPr>
              <a:t>e.g. cancer promotion, development,</a:t>
            </a:r>
          </a:p>
          <a:p>
            <a:pPr eaLnBrk="1" hangingPunct="1">
              <a:spcBef>
                <a:spcPct val="0"/>
              </a:spcBef>
              <a:buClrTx/>
              <a:buFontTx/>
              <a:buNone/>
            </a:pPr>
            <a:r>
              <a:rPr lang="cs-CZ" altLang="en-US" sz="1400" i="1">
                <a:solidFill>
                  <a:schemeClr val="tx1"/>
                </a:solidFill>
              </a:rPr>
              <a:t>         immunomodulation)</a:t>
            </a:r>
            <a:endParaRPr lang="cs-CZ" altLang="en-US" sz="1400">
              <a:solidFill>
                <a:schemeClr val="tx1"/>
              </a:solidFill>
            </a:endParaRPr>
          </a:p>
        </p:txBody>
      </p:sp>
      <p:sp>
        <p:nvSpPr>
          <p:cNvPr id="47114" name="Rectangle 2">
            <a:extLst>
              <a:ext uri="{FF2B5EF4-FFF2-40B4-BE49-F238E27FC236}">
                <a16:creationId xmlns:a16="http://schemas.microsoft.com/office/drawing/2014/main" id="{5EDD5FB8-4019-4A39-960B-A27F87E98E14}"/>
              </a:ext>
            </a:extLst>
          </p:cNvPr>
          <p:cNvSpPr>
            <a:spLocks noGrp="1"/>
          </p:cNvSpPr>
          <p:nvPr>
            <p:ph type="title" idx="4294967295"/>
          </p:nvPr>
        </p:nvSpPr>
        <p:spPr bwMode="auto">
          <a:xfrm>
            <a:off x="0" y="44450"/>
            <a:ext cx="9144000" cy="1028700"/>
          </a:xfrm>
          <a:solidFill>
            <a:srgbClr val="929294">
              <a:alpha val="59999"/>
            </a:srgbClr>
          </a:solidFill>
          <a:extLs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cs-CZ" altLang="en-US">
                <a:solidFill>
                  <a:schemeClr val="tx1"/>
                </a:solidFill>
              </a:rPr>
              <a:t>AOP Example: </a:t>
            </a:r>
            <a:br>
              <a:rPr lang="cs-CZ" altLang="en-US">
                <a:solidFill>
                  <a:schemeClr val="tx1"/>
                </a:solidFill>
              </a:rPr>
            </a:br>
            <a:r>
              <a:rPr lang="cs-CZ" altLang="en-US">
                <a:solidFill>
                  <a:schemeClr val="tx1"/>
                </a:solidFill>
              </a:rPr>
              <a:t>Fish population decline due to estrogen receptor modulation</a:t>
            </a:r>
            <a:endParaRPr lang="nl-NL" alt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animBg="1"/>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a:extLst>
              <a:ext uri="{FF2B5EF4-FFF2-40B4-BE49-F238E27FC236}">
                <a16:creationId xmlns:a16="http://schemas.microsoft.com/office/drawing/2014/main" id="{EAB1FC87-D6CE-4591-87D3-3DA0CE0D0C7B}"/>
              </a:ext>
            </a:extLst>
          </p:cNvPr>
          <p:cNvSpPr txBox="1">
            <a:spLocks noChangeArrowheads="1"/>
          </p:cNvSpPr>
          <p:nvPr/>
        </p:nvSpPr>
        <p:spPr bwMode="auto">
          <a:xfrm>
            <a:off x="200025" y="765175"/>
            <a:ext cx="8909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en-US" sz="1600">
                <a:solidFill>
                  <a:schemeClr val="tx1"/>
                </a:solidFill>
                <a:latin typeface="Verdana" panose="020B0604030504040204" pitchFamily="34" charset="0"/>
              </a:rPr>
              <a:t>Kidd, K.A. et al. 2007. </a:t>
            </a:r>
            <a:r>
              <a:rPr lang="cs-CZ" altLang="en-US" sz="1600" b="1">
                <a:solidFill>
                  <a:schemeClr val="tx2"/>
                </a:solidFill>
                <a:latin typeface="Verdana" panose="020B0604030504040204" pitchFamily="34" charset="0"/>
              </a:rPr>
              <a:t>Collapse of a fish population following exposure to a synthetic estrogen. </a:t>
            </a:r>
            <a:r>
              <a:rPr lang="cs-CZ" altLang="en-US" sz="1600">
                <a:solidFill>
                  <a:schemeClr val="tx1"/>
                </a:solidFill>
                <a:latin typeface="Verdana" panose="020B0604030504040204" pitchFamily="34" charset="0"/>
              </a:rPr>
              <a:t>PNAS</a:t>
            </a:r>
            <a:r>
              <a:rPr lang="cs-CZ" altLang="en-US" sz="1600" i="1">
                <a:solidFill>
                  <a:schemeClr val="tx1"/>
                </a:solidFill>
                <a:latin typeface="Verdana" panose="020B0604030504040204" pitchFamily="34" charset="0"/>
              </a:rPr>
              <a:t> </a:t>
            </a:r>
            <a:r>
              <a:rPr lang="cs-CZ" altLang="en-US" sz="1600">
                <a:solidFill>
                  <a:schemeClr val="tx1"/>
                </a:solidFill>
                <a:latin typeface="Verdana" panose="020B0604030504040204" pitchFamily="34" charset="0"/>
              </a:rPr>
              <a:t>104(21):8897-8901</a:t>
            </a:r>
          </a:p>
        </p:txBody>
      </p:sp>
      <p:pic>
        <p:nvPicPr>
          <p:cNvPr id="49155" name="Picture 3">
            <a:extLst>
              <a:ext uri="{FF2B5EF4-FFF2-40B4-BE49-F238E27FC236}">
                <a16:creationId xmlns:a16="http://schemas.microsoft.com/office/drawing/2014/main" id="{AF139D89-0528-4BB0-A080-DC63D9E781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8413" y="3651250"/>
            <a:ext cx="5183187" cy="301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a:extLst>
              <a:ext uri="{FF2B5EF4-FFF2-40B4-BE49-F238E27FC236}">
                <a16:creationId xmlns:a16="http://schemas.microsoft.com/office/drawing/2014/main" id="{7E84AC7F-B9A3-4A4C-BACF-12DB4F6D6C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68738"/>
            <a:ext cx="297180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5">
            <a:extLst>
              <a:ext uri="{FF2B5EF4-FFF2-40B4-BE49-F238E27FC236}">
                <a16:creationId xmlns:a16="http://schemas.microsoft.com/office/drawing/2014/main" id="{59EBB7CA-CDC0-4B4F-BB0E-658818F6AA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1585913"/>
            <a:ext cx="2667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6">
            <a:extLst>
              <a:ext uri="{FF2B5EF4-FFF2-40B4-BE49-F238E27FC236}">
                <a16:creationId xmlns:a16="http://schemas.microsoft.com/office/drawing/2014/main" id="{ABB0CCE2-584D-4428-8D0C-546D113CC8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295400"/>
            <a:ext cx="3048000"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 Box 7">
            <a:extLst>
              <a:ext uri="{FF2B5EF4-FFF2-40B4-BE49-F238E27FC236}">
                <a16:creationId xmlns:a16="http://schemas.microsoft.com/office/drawing/2014/main" id="{395690DD-DB12-4136-AB72-265FAC70069D}"/>
              </a:ext>
            </a:extLst>
          </p:cNvPr>
          <p:cNvSpPr txBox="1">
            <a:spLocks noChangeArrowheads="1"/>
          </p:cNvSpPr>
          <p:nvPr/>
        </p:nvSpPr>
        <p:spPr bwMode="auto">
          <a:xfrm>
            <a:off x="4284663" y="3284538"/>
            <a:ext cx="4448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r" eaLnBrk="1" hangingPunct="1">
              <a:spcBef>
                <a:spcPct val="0"/>
              </a:spcBef>
              <a:buClrTx/>
              <a:buFontTx/>
              <a:buNone/>
            </a:pPr>
            <a:r>
              <a:rPr lang="cs-CZ" altLang="en-US" sz="1800" b="1">
                <a:solidFill>
                  <a:schemeClr val="tx1"/>
                </a:solidFill>
                <a:latin typeface="Verdana" panose="020B0604030504040204" pitchFamily="34" charset="0"/>
              </a:rPr>
              <a:t>Control lake            lake with </a:t>
            </a:r>
            <a:r>
              <a:rPr lang="en-US" altLang="en-US" sz="1800" b="1">
                <a:solidFill>
                  <a:schemeClr val="tx1"/>
                </a:solidFill>
                <a:latin typeface="Verdana" panose="020B0604030504040204" pitchFamily="34" charset="0"/>
              </a:rPr>
              <a:t>EE2</a:t>
            </a:r>
            <a:endParaRPr lang="cs-CZ" altLang="en-US" sz="1800" b="1">
              <a:solidFill>
                <a:schemeClr val="tx1"/>
              </a:solidFill>
              <a:latin typeface="Verdana" panose="020B0604030504040204" pitchFamily="34" charset="0"/>
            </a:endParaRPr>
          </a:p>
        </p:txBody>
      </p:sp>
      <p:sp>
        <p:nvSpPr>
          <p:cNvPr id="49160" name="Text Box 8">
            <a:extLst>
              <a:ext uri="{FF2B5EF4-FFF2-40B4-BE49-F238E27FC236}">
                <a16:creationId xmlns:a16="http://schemas.microsoft.com/office/drawing/2014/main" id="{52A675ED-AF36-4BAC-9C79-451EF3842EBD}"/>
              </a:ext>
            </a:extLst>
          </p:cNvPr>
          <p:cNvSpPr txBox="1">
            <a:spLocks noChangeArrowheads="1"/>
          </p:cNvSpPr>
          <p:nvPr/>
        </p:nvSpPr>
        <p:spPr bwMode="auto">
          <a:xfrm>
            <a:off x="6480175" y="1341438"/>
            <a:ext cx="22272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r" eaLnBrk="1" hangingPunct="1">
              <a:spcBef>
                <a:spcPct val="0"/>
              </a:spcBef>
              <a:buClrTx/>
              <a:buFontTx/>
              <a:buNone/>
            </a:pPr>
            <a:r>
              <a:rPr lang="en-US" altLang="en-US" sz="1800" b="1">
                <a:solidFill>
                  <a:schemeClr val="tx1"/>
                </a:solidFill>
                <a:latin typeface="Verdana" panose="020B0604030504040204" pitchFamily="34" charset="0"/>
              </a:rPr>
              <a:t>EE</a:t>
            </a:r>
            <a:r>
              <a:rPr lang="cs-CZ" altLang="en-US" sz="1800" b="1">
                <a:solidFill>
                  <a:schemeClr val="tx1"/>
                </a:solidFill>
                <a:latin typeface="Verdana" panose="020B0604030504040204" pitchFamily="34" charset="0"/>
              </a:rPr>
              <a:t>2 - 5 ng</a:t>
            </a:r>
            <a:r>
              <a:rPr lang="en-US" altLang="en-US" sz="1800" b="1">
                <a:solidFill>
                  <a:schemeClr val="tx1"/>
                </a:solidFill>
                <a:latin typeface="Verdana" panose="020B0604030504040204" pitchFamily="34" charset="0"/>
              </a:rPr>
              <a:t>/L </a:t>
            </a:r>
            <a:r>
              <a:rPr lang="cs-CZ" altLang="en-US" sz="1800" b="1">
                <a:solidFill>
                  <a:schemeClr val="tx1"/>
                </a:solidFill>
                <a:latin typeface="Verdana" panose="020B0604030504040204" pitchFamily="34" charset="0"/>
              </a:rPr>
              <a:t>(!)</a:t>
            </a:r>
          </a:p>
          <a:p>
            <a:pPr algn="r" eaLnBrk="1" hangingPunct="1">
              <a:spcBef>
                <a:spcPct val="0"/>
              </a:spcBef>
              <a:buClrTx/>
              <a:buFontTx/>
              <a:buNone/>
            </a:pPr>
            <a:r>
              <a:rPr lang="cs-CZ" altLang="en-US" sz="1800" b="1">
                <a:solidFill>
                  <a:schemeClr val="tx1"/>
                </a:solidFill>
                <a:latin typeface="Verdana" panose="020B0604030504040204" pitchFamily="34" charset="0"/>
              </a:rPr>
              <a:t>7 years</a:t>
            </a:r>
          </a:p>
        </p:txBody>
      </p:sp>
      <p:grpSp>
        <p:nvGrpSpPr>
          <p:cNvPr id="49161" name="Group 9">
            <a:extLst>
              <a:ext uri="{FF2B5EF4-FFF2-40B4-BE49-F238E27FC236}">
                <a16:creationId xmlns:a16="http://schemas.microsoft.com/office/drawing/2014/main" id="{364B211F-5141-4E2D-9529-71199113DA68}"/>
              </a:ext>
            </a:extLst>
          </p:cNvPr>
          <p:cNvGrpSpPr>
            <a:grpSpLocks/>
          </p:cNvGrpSpPr>
          <p:nvPr/>
        </p:nvGrpSpPr>
        <p:grpSpPr bwMode="auto">
          <a:xfrm>
            <a:off x="6443663" y="1912938"/>
            <a:ext cx="1981200" cy="1155700"/>
            <a:chOff x="3936" y="1392"/>
            <a:chExt cx="1248" cy="728"/>
          </a:xfrm>
        </p:grpSpPr>
        <p:pic>
          <p:nvPicPr>
            <p:cNvPr id="49163" name="Picture 10">
              <a:extLst>
                <a:ext uri="{FF2B5EF4-FFF2-40B4-BE49-F238E27FC236}">
                  <a16:creationId xmlns:a16="http://schemas.microsoft.com/office/drawing/2014/main" id="{DF6EFC98-5463-47D4-8342-8C421048BF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6" y="1392"/>
              <a:ext cx="1152"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4" name="Line 11">
              <a:extLst>
                <a:ext uri="{FF2B5EF4-FFF2-40B4-BE49-F238E27FC236}">
                  <a16:creationId xmlns:a16="http://schemas.microsoft.com/office/drawing/2014/main" id="{50F27E96-E716-4F58-95CA-436B3550A355}"/>
                </a:ext>
              </a:extLst>
            </p:cNvPr>
            <p:cNvSpPr>
              <a:spLocks noChangeShapeType="1"/>
            </p:cNvSpPr>
            <p:nvPr/>
          </p:nvSpPr>
          <p:spPr bwMode="auto">
            <a:xfrm>
              <a:off x="4896" y="1584"/>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9165" name="Line 12">
              <a:extLst>
                <a:ext uri="{FF2B5EF4-FFF2-40B4-BE49-F238E27FC236}">
                  <a16:creationId xmlns:a16="http://schemas.microsoft.com/office/drawing/2014/main" id="{AC99A61F-B61C-4384-B804-1BAA1C1AF242}"/>
                </a:ext>
              </a:extLst>
            </p:cNvPr>
            <p:cNvSpPr>
              <a:spLocks noChangeShapeType="1"/>
            </p:cNvSpPr>
            <p:nvPr/>
          </p:nvSpPr>
          <p:spPr bwMode="auto">
            <a:xfrm>
              <a:off x="5040" y="153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9166" name="Line 13">
              <a:extLst>
                <a:ext uri="{FF2B5EF4-FFF2-40B4-BE49-F238E27FC236}">
                  <a16:creationId xmlns:a16="http://schemas.microsoft.com/office/drawing/2014/main" id="{B6137F89-FBB8-4EB9-B851-47CB6810C2B0}"/>
                </a:ext>
              </a:extLst>
            </p:cNvPr>
            <p:cNvSpPr>
              <a:spLocks noChangeShapeType="1"/>
            </p:cNvSpPr>
            <p:nvPr/>
          </p:nvSpPr>
          <p:spPr bwMode="auto">
            <a:xfrm>
              <a:off x="5040" y="1584"/>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9167" name="Line 14">
              <a:extLst>
                <a:ext uri="{FF2B5EF4-FFF2-40B4-BE49-F238E27FC236}">
                  <a16:creationId xmlns:a16="http://schemas.microsoft.com/office/drawing/2014/main" id="{5A54754B-6904-4B7D-A3C2-135A18DF3849}"/>
                </a:ext>
              </a:extLst>
            </p:cNvPr>
            <p:cNvSpPr>
              <a:spLocks noChangeShapeType="1"/>
            </p:cNvSpPr>
            <p:nvPr/>
          </p:nvSpPr>
          <p:spPr bwMode="auto">
            <a:xfrm>
              <a:off x="5040" y="1632"/>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49162" name="Text Box 8">
            <a:extLst>
              <a:ext uri="{FF2B5EF4-FFF2-40B4-BE49-F238E27FC236}">
                <a16:creationId xmlns:a16="http://schemas.microsoft.com/office/drawing/2014/main" id="{EE18269D-E4C6-47C8-B1BD-ED73A84D815E}"/>
              </a:ext>
            </a:extLst>
          </p:cNvPr>
          <p:cNvSpPr txBox="1">
            <a:spLocks noChangeArrowheads="1"/>
          </p:cNvSpPr>
          <p:nvPr/>
        </p:nvSpPr>
        <p:spPr bwMode="auto">
          <a:xfrm>
            <a:off x="179388" y="195263"/>
            <a:ext cx="59102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en-US" sz="2000" b="1">
                <a:solidFill>
                  <a:srgbClr val="FF0000"/>
                </a:solidFill>
                <a:latin typeface="Verdana" panose="020B0604030504040204" pitchFamily="34" charset="0"/>
              </a:rPr>
              <a:t>Adverse outcome </a:t>
            </a:r>
            <a:r>
              <a:rPr lang="cs-CZ" altLang="en-US" sz="2000">
                <a:solidFill>
                  <a:schemeClr val="tx1"/>
                </a:solidFill>
                <a:latin typeface="Verdana" panose="020B0604030504040204" pitchFamily="34" charset="0"/>
              </a:rPr>
              <a:t>– fish population decline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dpis 3">
            <a:extLst>
              <a:ext uri="{FF2B5EF4-FFF2-40B4-BE49-F238E27FC236}">
                <a16:creationId xmlns:a16="http://schemas.microsoft.com/office/drawing/2014/main" id="{83D00271-0C14-4F15-A3EC-74A81198CDDC}"/>
              </a:ext>
            </a:extLst>
          </p:cNvPr>
          <p:cNvSpPr>
            <a:spLocks noGrp="1"/>
          </p:cNvSpPr>
          <p:nvPr>
            <p:ph type="title"/>
          </p:nvPr>
        </p:nvSpPr>
        <p:spPr bwMode="auto">
          <a:xfrm>
            <a:off x="0" y="333375"/>
            <a:ext cx="9144000" cy="654050"/>
          </a:xfrm>
        </p:spPr>
        <p:txBody>
          <a:bodyPr wrap="square" numCol="1" anchorCtr="0" compatLnSpc="1">
            <a:prstTxWarp prst="textNoShape">
              <a:avLst/>
            </a:prstTxWarp>
          </a:bodyPr>
          <a:lstStyle/>
          <a:p>
            <a:r>
              <a:rPr lang="cs-CZ" altLang="cs-CZ" b="1">
                <a:solidFill>
                  <a:schemeClr val="tx1"/>
                </a:solidFill>
              </a:rPr>
              <a:t>Přehled závěrečné přednášky</a:t>
            </a:r>
            <a:endParaRPr lang="cs-CZ" altLang="cs-CZ">
              <a:solidFill>
                <a:schemeClr val="tx1"/>
              </a:solidFill>
            </a:endParaRPr>
          </a:p>
        </p:txBody>
      </p:sp>
      <p:sp>
        <p:nvSpPr>
          <p:cNvPr id="5" name="Zástupný symbol pro obsah 4">
            <a:extLst>
              <a:ext uri="{FF2B5EF4-FFF2-40B4-BE49-F238E27FC236}">
                <a16:creationId xmlns:a16="http://schemas.microsoft.com/office/drawing/2014/main" id="{4AF060B1-EA88-4B51-B8E1-AFE9BA3AC09A}"/>
              </a:ext>
            </a:extLst>
          </p:cNvPr>
          <p:cNvSpPr>
            <a:spLocks noGrp="1"/>
          </p:cNvSpPr>
          <p:nvPr>
            <p:ph idx="1"/>
          </p:nvPr>
        </p:nvSpPr>
        <p:spPr>
          <a:xfrm>
            <a:off x="177280" y="1196975"/>
            <a:ext cx="8939336" cy="5327650"/>
          </a:xfrm>
        </p:spPr>
        <p:txBody>
          <a:bodyPr>
            <a:normAutofit fontScale="92500" lnSpcReduction="20000"/>
          </a:bodyPr>
          <a:lstStyle/>
          <a:p>
            <a:pPr>
              <a:buFont typeface="Arial" charset="0"/>
              <a:buChar char="•"/>
              <a:defRPr/>
            </a:pPr>
            <a:r>
              <a:rPr lang="cs-CZ" dirty="0"/>
              <a:t>Moderní přístupy experimentální </a:t>
            </a:r>
            <a:r>
              <a:rPr lang="cs-CZ" dirty="0" err="1"/>
              <a:t>ekotoxikologie</a:t>
            </a:r>
            <a:r>
              <a:rPr lang="cs-CZ" dirty="0"/>
              <a:t> </a:t>
            </a:r>
          </a:p>
          <a:p>
            <a:pPr lvl="1">
              <a:buFont typeface="Arial" charset="0"/>
              <a:buChar char="–"/>
              <a:defRPr/>
            </a:pPr>
            <a:r>
              <a:rPr lang="cs-CZ" dirty="0"/>
              <a:t>In </a:t>
            </a:r>
            <a:r>
              <a:rPr lang="cs-CZ" dirty="0" err="1"/>
              <a:t>vitro</a:t>
            </a:r>
            <a:r>
              <a:rPr lang="cs-CZ" dirty="0"/>
              <a:t> modely</a:t>
            </a:r>
          </a:p>
          <a:p>
            <a:pPr lvl="1">
              <a:buFont typeface="Arial" charset="0"/>
              <a:buChar char="–"/>
              <a:defRPr/>
            </a:pPr>
            <a:r>
              <a:rPr lang="cs-CZ" dirty="0" err="1"/>
              <a:t>Biomarkery</a:t>
            </a:r>
            <a:r>
              <a:rPr lang="cs-CZ" dirty="0"/>
              <a:t> a „MOA“ (mode-</a:t>
            </a:r>
            <a:r>
              <a:rPr lang="cs-CZ" dirty="0" err="1"/>
              <a:t>of</a:t>
            </a:r>
            <a:r>
              <a:rPr lang="cs-CZ" dirty="0"/>
              <a:t>-</a:t>
            </a:r>
            <a:r>
              <a:rPr lang="cs-CZ" dirty="0" err="1"/>
              <a:t>action</a:t>
            </a:r>
            <a:r>
              <a:rPr lang="cs-CZ" dirty="0"/>
              <a:t> / </a:t>
            </a:r>
            <a:r>
              <a:rPr lang="cs-CZ" dirty="0" err="1"/>
              <a:t>omics</a:t>
            </a:r>
            <a:r>
              <a:rPr lang="cs-CZ" dirty="0"/>
              <a:t>) techniky </a:t>
            </a:r>
          </a:p>
          <a:p>
            <a:pPr>
              <a:buFont typeface="Arial" charset="0"/>
              <a:buChar char="•"/>
              <a:defRPr/>
            </a:pPr>
            <a:endParaRPr lang="cs-CZ" dirty="0"/>
          </a:p>
          <a:p>
            <a:pPr>
              <a:buFont typeface="Arial" charset="0"/>
              <a:buChar char="•"/>
              <a:defRPr/>
            </a:pPr>
            <a:r>
              <a:rPr lang="cs-CZ" dirty="0"/>
              <a:t>Modely v </a:t>
            </a:r>
            <a:r>
              <a:rPr lang="cs-CZ" dirty="0" err="1"/>
              <a:t>ekotoxikologii</a:t>
            </a:r>
            <a:endParaRPr lang="cs-CZ" dirty="0"/>
          </a:p>
          <a:p>
            <a:pPr lvl="1">
              <a:buFont typeface="Arial" charset="0"/>
              <a:buChar char="–"/>
              <a:defRPr/>
            </a:pPr>
            <a:r>
              <a:rPr lang="cs-CZ" dirty="0"/>
              <a:t>SAR a QSAR</a:t>
            </a:r>
          </a:p>
          <a:p>
            <a:pPr lvl="1">
              <a:buFont typeface="Arial" charset="0"/>
              <a:buChar char="–"/>
              <a:defRPr/>
            </a:pPr>
            <a:r>
              <a:rPr lang="cs-CZ" dirty="0"/>
              <a:t>AOP / PBPK / TOXCAST</a:t>
            </a:r>
          </a:p>
          <a:p>
            <a:pPr lvl="1">
              <a:buFont typeface="Arial" charset="0"/>
              <a:buChar char="–"/>
              <a:defRPr/>
            </a:pPr>
            <a:endParaRPr lang="cs-CZ" dirty="0"/>
          </a:p>
          <a:p>
            <a:pPr>
              <a:buFont typeface="Arial" charset="0"/>
              <a:buChar char="•"/>
              <a:defRPr/>
            </a:pPr>
            <a:r>
              <a:rPr lang="cs-CZ" dirty="0"/>
              <a:t>„Nové“problémy v </a:t>
            </a:r>
            <a:r>
              <a:rPr lang="cs-CZ" dirty="0" err="1"/>
              <a:t>ekotoxikologii</a:t>
            </a:r>
            <a:endParaRPr lang="cs-CZ" dirty="0"/>
          </a:p>
          <a:p>
            <a:pPr lvl="1">
              <a:buFont typeface="Arial" charset="0"/>
              <a:buChar char="–"/>
              <a:defRPr/>
            </a:pPr>
            <a:r>
              <a:rPr lang="cs-CZ" dirty="0" err="1"/>
              <a:t>Nanočástice</a:t>
            </a:r>
            <a:endParaRPr lang="cs-CZ" dirty="0"/>
          </a:p>
          <a:p>
            <a:pPr lvl="1">
              <a:buFont typeface="Arial" charset="0"/>
              <a:buChar char="–"/>
              <a:defRPr/>
            </a:pPr>
            <a:endParaRPr lang="cs-CZ" dirty="0"/>
          </a:p>
          <a:p>
            <a:pPr>
              <a:buFont typeface="Arial" charset="0"/>
              <a:buChar char="•"/>
              <a:defRPr/>
            </a:pPr>
            <a:r>
              <a:rPr lang="cs-CZ" dirty="0"/>
              <a:t>Novinky a zajímavosti</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FAD99AFD-D168-472E-9EBA-670D82B878E5}"/>
              </a:ext>
            </a:extLst>
          </p:cNvPr>
          <p:cNvSpPr>
            <a:spLocks noChangeArrowheads="1"/>
          </p:cNvSpPr>
          <p:nvPr/>
        </p:nvSpPr>
        <p:spPr bwMode="auto">
          <a:xfrm>
            <a:off x="304800" y="1600200"/>
            <a:ext cx="86106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cs-CZ" sz="4000" b="1">
                <a:solidFill>
                  <a:srgbClr val="FF3300"/>
                </a:solidFill>
              </a:rPr>
              <a:t>AOP a regulatorní </a:t>
            </a:r>
            <a:br>
              <a:rPr lang="cs-CZ" altLang="cs-CZ" sz="4000" b="1">
                <a:solidFill>
                  <a:srgbClr val="FF3300"/>
                </a:solidFill>
              </a:rPr>
            </a:br>
            <a:r>
              <a:rPr lang="cs-CZ" altLang="cs-CZ" sz="4000" b="1">
                <a:solidFill>
                  <a:srgbClr val="FF3300"/>
                </a:solidFill>
              </a:rPr>
              <a:t>prediktivní toxikologie</a:t>
            </a:r>
          </a:p>
          <a:p>
            <a:pPr algn="ctr"/>
            <a:endParaRPr lang="cs-CZ" altLang="cs-CZ" sz="4000" b="1">
              <a:solidFill>
                <a:srgbClr val="FF3300"/>
              </a:solidFill>
            </a:endParaRPr>
          </a:p>
          <a:p>
            <a:pPr algn="ctr"/>
            <a:r>
              <a:rPr lang="cs-CZ" altLang="cs-CZ" sz="4000" b="1">
                <a:solidFill>
                  <a:srgbClr val="FF3300"/>
                </a:solidFill>
              </a:rPr>
              <a:t>OECD AOP Knowledge Base</a:t>
            </a:r>
            <a:endParaRPr lang="cs-CZ" altLang="cs-CZ" sz="2000">
              <a:solidFill>
                <a:srgbClr val="FF33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4C4B081C-4029-49E5-9C6A-59EAFB37359F}"/>
              </a:ext>
            </a:extLst>
          </p:cNvPr>
          <p:cNvSpPr>
            <a:spLocks noGrp="1"/>
          </p:cNvSpPr>
          <p:nvPr>
            <p:ph type="title" idx="4294967295"/>
          </p:nvPr>
        </p:nvSpPr>
        <p:spPr bwMode="auto">
          <a:solidFill>
            <a:srgbClr val="929294">
              <a:alpha val="59999"/>
            </a:srgbClr>
          </a:solidFill>
          <a:extLs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cs-CZ" altLang="en-US" sz="3000">
                <a:solidFill>
                  <a:schemeClr val="tx1"/>
                </a:solidFill>
              </a:rPr>
              <a:t>Strategické směřování – podpora OECD</a:t>
            </a:r>
            <a:endParaRPr lang="nl-NL" altLang="en-US" sz="3000">
              <a:solidFill>
                <a:schemeClr val="tx1"/>
              </a:solidFill>
            </a:endParaRPr>
          </a:p>
        </p:txBody>
      </p:sp>
      <p:pic>
        <p:nvPicPr>
          <p:cNvPr id="53251" name="Picture 2">
            <a:extLst>
              <a:ext uri="{FF2B5EF4-FFF2-40B4-BE49-F238E27FC236}">
                <a16:creationId xmlns:a16="http://schemas.microsoft.com/office/drawing/2014/main" id="{2EDBC956-50AE-4B45-89DD-C4128296D8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5538"/>
            <a:ext cx="9144000" cy="4570412"/>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252" name="TextovéPole 1">
            <a:extLst>
              <a:ext uri="{FF2B5EF4-FFF2-40B4-BE49-F238E27FC236}">
                <a16:creationId xmlns:a16="http://schemas.microsoft.com/office/drawing/2014/main" id="{87CA2E01-ECBE-4ACE-86A7-07DD614E3CAB}"/>
              </a:ext>
            </a:extLst>
          </p:cNvPr>
          <p:cNvSpPr txBox="1">
            <a:spLocks noChangeArrowheads="1"/>
          </p:cNvSpPr>
          <p:nvPr/>
        </p:nvSpPr>
        <p:spPr bwMode="auto">
          <a:xfrm>
            <a:off x="250825" y="5826125"/>
            <a:ext cx="84756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cs-CZ" sz="1600" b="1"/>
              <a:t>http://www.oecd.org/chemicalsafety/testing/projects-adverse-outcome-pathways.htm</a:t>
            </a:r>
            <a:endParaRPr lang="cs-CZ" altLang="cs-CZ" sz="1600" b="1"/>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a:extLst>
              <a:ext uri="{FF2B5EF4-FFF2-40B4-BE49-F238E27FC236}">
                <a16:creationId xmlns:a16="http://schemas.microsoft.com/office/drawing/2014/main" id="{9C181DB3-62A0-4124-B15C-DD85456C91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96838"/>
            <a:ext cx="5553075" cy="6689725"/>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299" name="Obdélník 1">
            <a:extLst>
              <a:ext uri="{FF2B5EF4-FFF2-40B4-BE49-F238E27FC236}">
                <a16:creationId xmlns:a16="http://schemas.microsoft.com/office/drawing/2014/main" id="{2ECBD3AC-CA4F-4148-B36A-10CE76E7E5A0}"/>
              </a:ext>
            </a:extLst>
          </p:cNvPr>
          <p:cNvSpPr>
            <a:spLocks noChangeArrowheads="1"/>
          </p:cNvSpPr>
          <p:nvPr/>
        </p:nvSpPr>
        <p:spPr bwMode="auto">
          <a:xfrm>
            <a:off x="5970588" y="333375"/>
            <a:ext cx="2849562"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cs-CZ" sz="2900" dirty="0"/>
              <a:t>http://aopkb.org/</a:t>
            </a:r>
          </a:p>
        </p:txBody>
      </p:sp>
      <p:sp>
        <p:nvSpPr>
          <p:cNvPr id="4" name="Zástupný symbol pro obsah 1">
            <a:extLst>
              <a:ext uri="{FF2B5EF4-FFF2-40B4-BE49-F238E27FC236}">
                <a16:creationId xmlns:a16="http://schemas.microsoft.com/office/drawing/2014/main" id="{1909164D-4314-492E-A38B-53BAAFCE060E}"/>
              </a:ext>
            </a:extLst>
          </p:cNvPr>
          <p:cNvSpPr txBox="1">
            <a:spLocks/>
          </p:cNvSpPr>
          <p:nvPr/>
        </p:nvSpPr>
        <p:spPr>
          <a:xfrm>
            <a:off x="5940425" y="1484313"/>
            <a:ext cx="2952750" cy="4933950"/>
          </a:xfrm>
          <a:prstGeom prst="rect">
            <a:avLst/>
          </a:prstGeom>
        </p:spPr>
        <p:txBody>
          <a:bodyPr>
            <a:normAutofit fontScale="77500" lnSpcReduction="20000"/>
          </a:bodyPr>
          <a:lstStyle>
            <a:lvl1pPr marL="342900" indent="-342900" algn="l" rtl="0" eaLnBrk="0" fontAlgn="base" hangingPunct="0">
              <a:spcBef>
                <a:spcPct val="20000"/>
              </a:spcBef>
              <a:spcAft>
                <a:spcPct val="0"/>
              </a:spcAft>
              <a:buClr>
                <a:schemeClr val="accent1"/>
              </a:buClr>
              <a:buFont typeface="Arial" pitchFamily="34" charset="0"/>
              <a:buChar char="•"/>
              <a:defRPr sz="3200" kern="1200">
                <a:solidFill>
                  <a:srgbClr val="818184"/>
                </a:solidFill>
                <a:latin typeface="+mn-lt"/>
                <a:ea typeface="+mn-ea"/>
                <a:cs typeface="+mn-cs"/>
              </a:defRPr>
            </a:lvl1pPr>
            <a:lvl2pPr marL="742950" indent="-285750" algn="l" rtl="0" eaLnBrk="0" fontAlgn="base" hangingPunct="0">
              <a:spcBef>
                <a:spcPct val="20000"/>
              </a:spcBef>
              <a:spcAft>
                <a:spcPct val="0"/>
              </a:spcAft>
              <a:buClr>
                <a:schemeClr val="accent1"/>
              </a:buClr>
              <a:buFont typeface="Arial" pitchFamily="34" charset="0"/>
              <a:buChar char="–"/>
              <a:defRPr sz="2800" kern="1200">
                <a:solidFill>
                  <a:srgbClr val="818184"/>
                </a:solidFill>
                <a:latin typeface="+mn-lt"/>
                <a:ea typeface="+mn-ea"/>
                <a:cs typeface="+mn-cs"/>
              </a:defRPr>
            </a:lvl2pPr>
            <a:lvl3pPr marL="1143000" indent="-228600" algn="l" rtl="0" eaLnBrk="0" fontAlgn="base" hangingPunct="0">
              <a:spcBef>
                <a:spcPct val="20000"/>
              </a:spcBef>
              <a:spcAft>
                <a:spcPct val="0"/>
              </a:spcAft>
              <a:buClr>
                <a:schemeClr val="accent1"/>
              </a:buClr>
              <a:buFont typeface="Arial" pitchFamily="34" charset="0"/>
              <a:buChar char="•"/>
              <a:defRPr sz="2400" kern="1200">
                <a:solidFill>
                  <a:srgbClr val="818184"/>
                </a:solidFill>
                <a:latin typeface="+mn-lt"/>
                <a:ea typeface="+mn-ea"/>
                <a:cs typeface="+mn-cs"/>
              </a:defRPr>
            </a:lvl3pPr>
            <a:lvl4pPr marL="1600200" indent="-228600" algn="l" rtl="0" eaLnBrk="0" fontAlgn="base" hangingPunct="0">
              <a:spcBef>
                <a:spcPct val="20000"/>
              </a:spcBef>
              <a:spcAft>
                <a:spcPct val="0"/>
              </a:spcAft>
              <a:buClr>
                <a:schemeClr val="accent1"/>
              </a:buClr>
              <a:buFont typeface="Arial" pitchFamily="34" charset="0"/>
              <a:buChar char="–"/>
              <a:defRPr sz="2000" kern="1200">
                <a:solidFill>
                  <a:srgbClr val="818184"/>
                </a:solidFill>
                <a:latin typeface="+mn-lt"/>
                <a:ea typeface="+mn-ea"/>
                <a:cs typeface="+mn-cs"/>
              </a:defRPr>
            </a:lvl4pPr>
            <a:lvl5pPr marL="2057400" indent="-228600" algn="l" rtl="0" eaLnBrk="0" fontAlgn="base" hangingPunct="0">
              <a:spcBef>
                <a:spcPct val="20000"/>
              </a:spcBef>
              <a:spcAft>
                <a:spcPct val="0"/>
              </a:spcAft>
              <a:buClr>
                <a:schemeClr val="accent1"/>
              </a:buClr>
              <a:buFont typeface="Arial" pitchFamily="34" charset="0"/>
              <a:buChar char="»"/>
              <a:defRPr sz="2000" kern="1200">
                <a:solidFill>
                  <a:srgbClr val="818184"/>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cs-CZ" u="sng" dirty="0" err="1"/>
              <a:t>Key</a:t>
            </a:r>
            <a:r>
              <a:rPr lang="cs-CZ" u="sng" dirty="0"/>
              <a:t> </a:t>
            </a:r>
            <a:r>
              <a:rPr lang="cs-CZ" u="sng" dirty="0" err="1"/>
              <a:t>documents</a:t>
            </a:r>
            <a:endParaRPr lang="cs-CZ" u="sng" dirty="0"/>
          </a:p>
          <a:p>
            <a:pPr marL="0" indent="0">
              <a:buFont typeface="Arial" pitchFamily="34" charset="0"/>
              <a:buNone/>
              <a:defRPr/>
            </a:pPr>
            <a:endParaRPr lang="cs-CZ" u="sng" dirty="0"/>
          </a:p>
          <a:p>
            <a:pPr marL="0" indent="0">
              <a:buFont typeface="Arial" pitchFamily="34" charset="0"/>
              <a:buNone/>
              <a:defRPr/>
            </a:pPr>
            <a:r>
              <a:rPr lang="en-GB" b="1" dirty="0"/>
              <a:t>OECD Guidance document and a template </a:t>
            </a:r>
            <a:r>
              <a:rPr lang="en-GB" dirty="0"/>
              <a:t>for developing and assessing adverse outcome pathways</a:t>
            </a:r>
            <a:r>
              <a:rPr lang="cs-CZ" dirty="0"/>
              <a:t> </a:t>
            </a:r>
            <a:r>
              <a:rPr lang="en-GB" dirty="0"/>
              <a:t>(Series No. 184, Series on Testing and Assessment)</a:t>
            </a:r>
            <a:endParaRPr lang="cs-CZ" dirty="0"/>
          </a:p>
          <a:p>
            <a:pPr marL="0" indent="0">
              <a:buFont typeface="Arial" pitchFamily="34" charset="0"/>
              <a:buNone/>
              <a:defRPr/>
            </a:pPr>
            <a:endParaRPr lang="cs-CZ" dirty="0"/>
          </a:p>
          <a:p>
            <a:pPr marL="0" indent="0">
              <a:buFont typeface="Arial" pitchFamily="34" charset="0"/>
              <a:buNone/>
              <a:defRPr/>
            </a:pPr>
            <a:r>
              <a:rPr lang="cs-CZ" b="1" dirty="0"/>
              <a:t>Handbook </a:t>
            </a:r>
            <a:r>
              <a:rPr lang="cs-CZ" b="1" dirty="0" err="1"/>
              <a:t>for</a:t>
            </a:r>
            <a:r>
              <a:rPr lang="cs-CZ" b="1" dirty="0"/>
              <a:t> </a:t>
            </a:r>
            <a:r>
              <a:rPr lang="cs-CZ" b="1" dirty="0" err="1"/>
              <a:t>AOP</a:t>
            </a:r>
            <a:r>
              <a:rPr lang="cs-CZ" b="1" dirty="0"/>
              <a:t> </a:t>
            </a:r>
            <a:r>
              <a:rPr lang="cs-CZ" b="1" dirty="0" err="1"/>
              <a:t>developers</a:t>
            </a:r>
            <a:endParaRPr lang="cs-CZ" b="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a:extLst>
              <a:ext uri="{FF2B5EF4-FFF2-40B4-BE49-F238E27FC236}">
                <a16:creationId xmlns:a16="http://schemas.microsoft.com/office/drawing/2014/main" id="{F879109F-07AB-495C-9A32-3D85798B94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88" y="342900"/>
            <a:ext cx="8740775" cy="546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3" name="Obdélník 4">
            <a:extLst>
              <a:ext uri="{FF2B5EF4-FFF2-40B4-BE49-F238E27FC236}">
                <a16:creationId xmlns:a16="http://schemas.microsoft.com/office/drawing/2014/main" id="{39D20897-F253-435C-A2E3-C4B8226A1538}"/>
              </a:ext>
            </a:extLst>
          </p:cNvPr>
          <p:cNvSpPr>
            <a:spLocks noChangeArrowheads="1"/>
          </p:cNvSpPr>
          <p:nvPr/>
        </p:nvSpPr>
        <p:spPr bwMode="auto">
          <a:xfrm>
            <a:off x="5940425" y="6162675"/>
            <a:ext cx="25908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cs-CZ"/>
              <a:t>https://aopwiki.org/aops</a:t>
            </a:r>
          </a:p>
        </p:txBody>
      </p:sp>
      <p:sp>
        <p:nvSpPr>
          <p:cNvPr id="8" name="Ovál 7">
            <a:extLst>
              <a:ext uri="{FF2B5EF4-FFF2-40B4-BE49-F238E27FC236}">
                <a16:creationId xmlns:a16="http://schemas.microsoft.com/office/drawing/2014/main" id="{FECA952B-3BA6-4E4F-A3DC-B33600B5E8AF}"/>
              </a:ext>
            </a:extLst>
          </p:cNvPr>
          <p:cNvSpPr/>
          <p:nvPr/>
        </p:nvSpPr>
        <p:spPr>
          <a:xfrm>
            <a:off x="96838" y="2671763"/>
            <a:ext cx="8434387" cy="8286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n>
                <a:solidFill>
                  <a:srgbClr val="FF0000"/>
                </a:solidFill>
              </a:ln>
            </a:endParaRPr>
          </a:p>
        </p:txBody>
      </p:sp>
      <p:sp>
        <p:nvSpPr>
          <p:cNvPr id="9" name="Ovál 8">
            <a:extLst>
              <a:ext uri="{FF2B5EF4-FFF2-40B4-BE49-F238E27FC236}">
                <a16:creationId xmlns:a16="http://schemas.microsoft.com/office/drawing/2014/main" id="{9B49F807-D204-4485-953D-E5009E421FD6}"/>
              </a:ext>
            </a:extLst>
          </p:cNvPr>
          <p:cNvSpPr/>
          <p:nvPr/>
        </p:nvSpPr>
        <p:spPr>
          <a:xfrm>
            <a:off x="6300788" y="2030413"/>
            <a:ext cx="2230437" cy="4032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n>
                <a:solidFill>
                  <a:srgbClr val="FF0000"/>
                </a:solidFill>
              </a:ln>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FE6F9680-947B-4051-92DC-C22B8A44616D}"/>
              </a:ext>
            </a:extLst>
          </p:cNvPr>
          <p:cNvSpPr>
            <a:spLocks noGrp="1"/>
          </p:cNvSpPr>
          <p:nvPr>
            <p:ph type="title" idx="4294967295"/>
          </p:nvPr>
        </p:nvSpPr>
        <p:spPr bwMode="auto">
          <a:solidFill>
            <a:srgbClr val="929294">
              <a:alpha val="59999"/>
            </a:srgbClr>
          </a:solidFill>
          <a:extLs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cs-CZ" altLang="en-US" sz="3000">
                <a:solidFill>
                  <a:schemeClr val="tx1"/>
                </a:solidFill>
              </a:rPr>
              <a:t>AOP Example: MIE aromatase inhibition</a:t>
            </a:r>
            <a:endParaRPr lang="nl-NL" altLang="en-US" sz="3000">
              <a:solidFill>
                <a:schemeClr val="tx1"/>
              </a:solidFill>
            </a:endParaRPr>
          </a:p>
        </p:txBody>
      </p:sp>
      <p:pic>
        <p:nvPicPr>
          <p:cNvPr id="73731" name="Picture 1">
            <a:extLst>
              <a:ext uri="{FF2B5EF4-FFF2-40B4-BE49-F238E27FC236}">
                <a16:creationId xmlns:a16="http://schemas.microsoft.com/office/drawing/2014/main" id="{E0EE1F31-19A4-4E07-9812-D16FF2A503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31888"/>
            <a:ext cx="9144000" cy="445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732" name="TextovéPole 1">
            <a:extLst>
              <a:ext uri="{FF2B5EF4-FFF2-40B4-BE49-F238E27FC236}">
                <a16:creationId xmlns:a16="http://schemas.microsoft.com/office/drawing/2014/main" id="{4329C583-861F-42A3-A985-087DD198B2AF}"/>
              </a:ext>
            </a:extLst>
          </p:cNvPr>
          <p:cNvSpPr txBox="1">
            <a:spLocks noChangeArrowheads="1"/>
          </p:cNvSpPr>
          <p:nvPr/>
        </p:nvSpPr>
        <p:spPr bwMode="auto">
          <a:xfrm>
            <a:off x="2936875" y="5805488"/>
            <a:ext cx="5956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cs-CZ" sz="1400"/>
              <a:t>Environmental Toxicology and Chemistry, Vol. 30, No. 1, pp. 64–76, 2011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Obdélník 1">
            <a:extLst>
              <a:ext uri="{FF2B5EF4-FFF2-40B4-BE49-F238E27FC236}">
                <a16:creationId xmlns:a16="http://schemas.microsoft.com/office/drawing/2014/main" id="{22271D68-BC53-455F-8698-3CC8A6EF1DAB}"/>
              </a:ext>
            </a:extLst>
          </p:cNvPr>
          <p:cNvSpPr>
            <a:spLocks noChangeArrowheads="1"/>
          </p:cNvSpPr>
          <p:nvPr/>
        </p:nvSpPr>
        <p:spPr bwMode="auto">
          <a:xfrm>
            <a:off x="195263" y="209550"/>
            <a:ext cx="8034337"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cs-CZ" b="1">
                <a:solidFill>
                  <a:schemeClr val="tx2"/>
                </a:solidFill>
              </a:rPr>
              <a:t>Aromatase inhibition leading to reproductive dysfunction (in fish) </a:t>
            </a:r>
          </a:p>
          <a:p>
            <a:pPr eaLnBrk="1" hangingPunct="1"/>
            <a:r>
              <a:rPr lang="en-GB" altLang="cs-CZ"/>
              <a:t>https://aopwiki.org/wiki/index.php/Aop:25</a:t>
            </a:r>
          </a:p>
          <a:p>
            <a:pPr eaLnBrk="1" hangingPunct="1"/>
            <a:endParaRPr lang="en-GB" altLang="cs-CZ"/>
          </a:p>
        </p:txBody>
      </p:sp>
      <p:pic>
        <p:nvPicPr>
          <p:cNvPr id="75779" name="Picture 2">
            <a:extLst>
              <a:ext uri="{FF2B5EF4-FFF2-40B4-BE49-F238E27FC236}">
                <a16:creationId xmlns:a16="http://schemas.microsoft.com/office/drawing/2014/main" id="{1F137458-80A3-4667-A082-C2DF364778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688" y="981075"/>
            <a:ext cx="5561012" cy="5511800"/>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780" name="Picture 2">
            <a:extLst>
              <a:ext uri="{FF2B5EF4-FFF2-40B4-BE49-F238E27FC236}">
                <a16:creationId xmlns:a16="http://schemas.microsoft.com/office/drawing/2014/main" id="{31EBFE9C-2182-4EC5-B47D-E61B479B88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0275" y="981075"/>
            <a:ext cx="2846388" cy="4275138"/>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E3F83FE1-56CA-49D7-9977-BB95EF296874}"/>
              </a:ext>
            </a:extLst>
          </p:cNvPr>
          <p:cNvSpPr>
            <a:spLocks noGrp="1"/>
          </p:cNvSpPr>
          <p:nvPr>
            <p:ph type="title" idx="4294967295"/>
          </p:nvPr>
        </p:nvSpPr>
        <p:spPr bwMode="auto">
          <a:solidFill>
            <a:srgbClr val="929294">
              <a:alpha val="59999"/>
            </a:srgbClr>
          </a:solidFill>
          <a:extLs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cs-CZ" altLang="en-US" sz="3000">
                <a:solidFill>
                  <a:schemeClr val="tx1"/>
                </a:solidFill>
              </a:rPr>
              <a:t>Regulatorní akceptace … pozitivní</a:t>
            </a:r>
            <a:endParaRPr lang="nl-NL" altLang="en-US" sz="3000">
              <a:solidFill>
                <a:schemeClr val="tx1"/>
              </a:solidFill>
            </a:endParaRPr>
          </a:p>
        </p:txBody>
      </p:sp>
      <p:pic>
        <p:nvPicPr>
          <p:cNvPr id="83971" name="Picture 2">
            <a:extLst>
              <a:ext uri="{FF2B5EF4-FFF2-40B4-BE49-F238E27FC236}">
                <a16:creationId xmlns:a16="http://schemas.microsoft.com/office/drawing/2014/main" id="{B03152AE-EA5B-41FD-9C1C-D1188D337D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1400"/>
            <a:ext cx="9144000" cy="505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8B4F816A-FE74-40D9-8A50-8F758564DAE0}"/>
              </a:ext>
            </a:extLst>
          </p:cNvPr>
          <p:cNvSpPr/>
          <p:nvPr/>
        </p:nvSpPr>
        <p:spPr>
          <a:xfrm>
            <a:off x="0" y="6072188"/>
            <a:ext cx="9144000" cy="785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90115" name="Nadpis 1">
            <a:extLst>
              <a:ext uri="{FF2B5EF4-FFF2-40B4-BE49-F238E27FC236}">
                <a16:creationId xmlns:a16="http://schemas.microsoft.com/office/drawing/2014/main" id="{B1D94C6D-B9DC-4E1D-8145-FCCA4918B929}"/>
              </a:ext>
            </a:extLst>
          </p:cNvPr>
          <p:cNvSpPr>
            <a:spLocks noGrp="1"/>
          </p:cNvSpPr>
          <p:nvPr>
            <p:ph type="title"/>
          </p:nvPr>
        </p:nvSpPr>
        <p:spPr bwMode="auto"/>
        <p:txBody>
          <a:bodyPr wrap="square" numCol="1" anchorCtr="0" compatLnSpc="1">
            <a:prstTxWarp prst="textNoShape">
              <a:avLst/>
            </a:prstTxWarp>
          </a:bodyPr>
          <a:lstStyle/>
          <a:p>
            <a:r>
              <a:rPr lang="en-US" altLang="cs-CZ">
                <a:solidFill>
                  <a:schemeClr val="tx1"/>
                </a:solidFill>
              </a:rPr>
              <a:t>Related Projects &amp; Studies &amp; Databases</a:t>
            </a:r>
            <a:endParaRPr lang="cs-CZ" altLang="cs-CZ" b="1">
              <a:solidFill>
                <a:schemeClr val="tx1"/>
              </a:solidFill>
            </a:endParaRPr>
          </a:p>
        </p:txBody>
      </p:sp>
      <p:sp>
        <p:nvSpPr>
          <p:cNvPr id="90116" name="Zástupný symbol pro obsah 2">
            <a:extLst>
              <a:ext uri="{FF2B5EF4-FFF2-40B4-BE49-F238E27FC236}">
                <a16:creationId xmlns:a16="http://schemas.microsoft.com/office/drawing/2014/main" id="{02C8FF22-43B8-4D4E-BE52-CC92A303402B}"/>
              </a:ext>
            </a:extLst>
          </p:cNvPr>
          <p:cNvSpPr>
            <a:spLocks noGrp="1"/>
          </p:cNvSpPr>
          <p:nvPr>
            <p:ph idx="1"/>
          </p:nvPr>
        </p:nvSpPr>
        <p:spPr>
          <a:xfrm>
            <a:off x="57150" y="1103313"/>
            <a:ext cx="8229600" cy="5494337"/>
          </a:xfrm>
        </p:spPr>
        <p:txBody>
          <a:bodyPr/>
          <a:lstStyle/>
          <a:p>
            <a:r>
              <a:rPr lang="en-US" altLang="cs-CZ" sz="2400" b="1"/>
              <a:t>TOXNET - http://toxnet.nlm.nih.gov/</a:t>
            </a:r>
          </a:p>
          <a:p>
            <a:pPr lvl="1"/>
            <a:r>
              <a:rPr lang="en-US" altLang="cs-CZ" sz="2000"/>
              <a:t>searching databases on toxicology, hazardous chemicals, environmental health, and toxic releases </a:t>
            </a:r>
          </a:p>
          <a:p>
            <a:r>
              <a:rPr lang="en-US" altLang="cs-CZ" sz="2400" b="1"/>
              <a:t>Tox21 - http://www.epa.gov/ncct/Tox21/</a:t>
            </a:r>
          </a:p>
          <a:p>
            <a:pPr lvl="1"/>
            <a:r>
              <a:rPr lang="en-US" altLang="cs-CZ" sz="2000"/>
              <a:t>10,000 chemicals</a:t>
            </a:r>
          </a:p>
          <a:p>
            <a:pPr lvl="1"/>
            <a:r>
              <a:rPr lang="en-US" altLang="cs-CZ" sz="2000"/>
              <a:t>14 concentrations, 4 logs, 3 replicates</a:t>
            </a:r>
          </a:p>
          <a:p>
            <a:pPr lvl="1"/>
            <a:r>
              <a:rPr lang="en-US" altLang="cs-CZ" sz="2000"/>
              <a:t>1536 well plates, 2-8 uL volumes</a:t>
            </a:r>
          </a:p>
          <a:p>
            <a:pPr lvl="1"/>
            <a:r>
              <a:rPr lang="en-US" altLang="cs-CZ" sz="2000"/>
              <a:t>50+ assays</a:t>
            </a:r>
          </a:p>
          <a:p>
            <a:r>
              <a:rPr lang="en-US" altLang="cs-CZ" sz="2400" b="1"/>
              <a:t>ToxCast - http://www.epa.gov/ncct/toxcast/</a:t>
            </a:r>
          </a:p>
          <a:p>
            <a:pPr lvl="1"/>
            <a:r>
              <a:rPr lang="en-US" altLang="cs-CZ" sz="2000"/>
              <a:t>App. 2000 chemicals</a:t>
            </a:r>
          </a:p>
          <a:p>
            <a:pPr lvl="1"/>
            <a:r>
              <a:rPr lang="en-US" altLang="cs-CZ" sz="2000"/>
              <a:t>700+ assay, 300 signaling pathways</a:t>
            </a:r>
          </a:p>
          <a:p>
            <a:pPr lvl="1"/>
            <a:r>
              <a:rPr lang="en-US" altLang="cs-CZ" sz="2000"/>
              <a:t>DATA AVAILABLE iCSS Dashboard</a:t>
            </a:r>
            <a:endParaRPr lang="cs-CZ" altLang="cs-CZ" sz="2000"/>
          </a:p>
          <a:p>
            <a:pPr lvl="2"/>
            <a:r>
              <a:rPr lang="en-US" altLang="cs-CZ" sz="1600"/>
              <a:t>http://actor.epa.gov/dashboar</a:t>
            </a:r>
            <a:r>
              <a:rPr lang="cs-CZ" altLang="cs-CZ" sz="1600"/>
              <a:t>d</a:t>
            </a:r>
          </a:p>
          <a:p>
            <a:pPr lvl="2"/>
            <a:r>
              <a:rPr lang="cs-CZ" altLang="cs-CZ" sz="1600"/>
              <a:t>http:</a:t>
            </a:r>
            <a:r>
              <a:rPr lang="en-US" altLang="cs-CZ" sz="1600"/>
              <a:t>//ww.epa.gov/ncct/toxcast/data.html</a:t>
            </a:r>
          </a:p>
          <a:p>
            <a:endParaRPr lang="en-US" altLang="cs-CZ" sz="2400"/>
          </a:p>
          <a:p>
            <a:endParaRPr lang="en-US" altLang="cs-CZ" sz="2400"/>
          </a:p>
          <a:p>
            <a:endParaRPr lang="en-US" altLang="cs-CZ" sz="2400"/>
          </a:p>
          <a:p>
            <a:endParaRPr lang="en-US" altLang="cs-CZ" sz="2400"/>
          </a:p>
          <a:p>
            <a:endParaRPr lang="en-US" altLang="cs-CZ" sz="2400"/>
          </a:p>
        </p:txBody>
      </p:sp>
      <p:pic>
        <p:nvPicPr>
          <p:cNvPr id="90117" name="Picture 6" descr="http://epa.gov/research/annualreport/2012/images/toxcast1.jpg">
            <a:extLst>
              <a:ext uri="{FF2B5EF4-FFF2-40B4-BE49-F238E27FC236}">
                <a16:creationId xmlns:a16="http://schemas.microsoft.com/office/drawing/2014/main" id="{AD0DC112-C5B7-41A7-81B3-62AAD231E6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0813" y="2309813"/>
            <a:ext cx="24638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Nadpis 1">
            <a:extLst>
              <a:ext uri="{FF2B5EF4-FFF2-40B4-BE49-F238E27FC236}">
                <a16:creationId xmlns:a16="http://schemas.microsoft.com/office/drawing/2014/main" id="{8E44C047-9368-463D-8C39-66E5D5EAA90D}"/>
              </a:ext>
            </a:extLst>
          </p:cNvPr>
          <p:cNvSpPr>
            <a:spLocks noGrp="1"/>
          </p:cNvSpPr>
          <p:nvPr>
            <p:ph type="title"/>
          </p:nvPr>
        </p:nvSpPr>
        <p:spPr bwMode="auto"/>
        <p:txBody>
          <a:bodyPr wrap="square" numCol="1" anchorCtr="0" compatLnSpc="1">
            <a:prstTxWarp prst="textNoShape">
              <a:avLst/>
            </a:prstTxWarp>
          </a:bodyPr>
          <a:lstStyle/>
          <a:p>
            <a:r>
              <a:rPr lang="en-US" altLang="cs-CZ">
                <a:solidFill>
                  <a:schemeClr val="tx1"/>
                </a:solidFill>
              </a:rPr>
              <a:t>Related Projects &amp; Studies &amp; Databases</a:t>
            </a:r>
          </a:p>
        </p:txBody>
      </p:sp>
      <p:sp>
        <p:nvSpPr>
          <p:cNvPr id="92163" name="Zástupný symbol pro obsah 2">
            <a:extLst>
              <a:ext uri="{FF2B5EF4-FFF2-40B4-BE49-F238E27FC236}">
                <a16:creationId xmlns:a16="http://schemas.microsoft.com/office/drawing/2014/main" id="{6BA0BB93-768F-4F56-8297-37905942ABBF}"/>
              </a:ext>
            </a:extLst>
          </p:cNvPr>
          <p:cNvSpPr>
            <a:spLocks noGrp="1"/>
          </p:cNvSpPr>
          <p:nvPr>
            <p:ph idx="1"/>
          </p:nvPr>
        </p:nvSpPr>
        <p:spPr>
          <a:xfrm>
            <a:off x="457200" y="1125538"/>
            <a:ext cx="8229600" cy="4957762"/>
          </a:xfrm>
        </p:spPr>
        <p:txBody>
          <a:bodyPr/>
          <a:lstStyle/>
          <a:p>
            <a:r>
              <a:rPr lang="en-US" altLang="cs-CZ" sz="2400" b="1"/>
              <a:t>ToxRefDB</a:t>
            </a:r>
            <a:r>
              <a:rPr lang="en-US" altLang="cs-CZ" sz="2400"/>
              <a:t> (Toxicity Reference Database) </a:t>
            </a:r>
          </a:p>
          <a:p>
            <a:pPr lvl="1"/>
            <a:r>
              <a:rPr lang="en-US" altLang="cs-CZ" sz="2000" i="1"/>
              <a:t>in vivo </a:t>
            </a:r>
            <a:r>
              <a:rPr lang="en-US" altLang="cs-CZ" sz="2000"/>
              <a:t>toxicological data</a:t>
            </a:r>
          </a:p>
          <a:p>
            <a:pPr lvl="1"/>
            <a:r>
              <a:rPr lang="en-US" altLang="cs-CZ" sz="2000">
                <a:hlinkClick r:id="rId3"/>
              </a:rPr>
              <a:t>http://actor.epa.gov/toxrefdb/faces/Home.jsp</a:t>
            </a:r>
            <a:endParaRPr lang="en-US" altLang="cs-CZ" sz="2000"/>
          </a:p>
          <a:p>
            <a:r>
              <a:rPr lang="en-US" altLang="cs-CZ" sz="2400" b="1"/>
              <a:t>ExpoCast </a:t>
            </a:r>
          </a:p>
          <a:p>
            <a:pPr lvl="1"/>
            <a:r>
              <a:rPr lang="en-US" altLang="cs-CZ" sz="2000"/>
              <a:t>information on human exposures</a:t>
            </a:r>
          </a:p>
          <a:p>
            <a:pPr lvl="1"/>
            <a:r>
              <a:rPr lang="en-US" altLang="cs-CZ" sz="2000">
                <a:hlinkClick r:id="rId4"/>
              </a:rPr>
              <a:t>http://www.epa.gov/ncct/expocast/</a:t>
            </a:r>
            <a:endParaRPr lang="en-US" altLang="cs-CZ" sz="2000"/>
          </a:p>
          <a:p>
            <a:r>
              <a:rPr lang="en-US" altLang="cs-CZ" sz="2400" b="1"/>
              <a:t>Human Toxome Project</a:t>
            </a:r>
          </a:p>
          <a:p>
            <a:pPr lvl="1"/>
            <a:r>
              <a:rPr lang="en-US" altLang="cs-CZ" sz="2000"/>
              <a:t>information on human exposures</a:t>
            </a:r>
          </a:p>
          <a:p>
            <a:pPr lvl="1"/>
            <a:r>
              <a:rPr lang="en-US" altLang="cs-CZ" sz="2000">
                <a:hlinkClick r:id="rId5"/>
              </a:rPr>
              <a:t>http://www.ewg.org/sites/humantoxome/</a:t>
            </a:r>
            <a:endParaRPr lang="en-US" altLang="cs-CZ" sz="2000"/>
          </a:p>
          <a:p>
            <a:r>
              <a:rPr lang="en-US" altLang="cs-CZ" sz="2400" b="1"/>
              <a:t>Agriculture Health Study</a:t>
            </a:r>
          </a:p>
          <a:p>
            <a:pPr lvl="1"/>
            <a:r>
              <a:rPr lang="en-US" altLang="cs-CZ" sz="2000"/>
              <a:t>Occupational Exposure to Pesticides – a cohort study</a:t>
            </a:r>
          </a:p>
          <a:p>
            <a:pPr lvl="1"/>
            <a:r>
              <a:rPr lang="en-US" altLang="cs-CZ" sz="2000">
                <a:hlinkClick r:id="rId6"/>
              </a:rPr>
              <a:t>http://aghealth.nih.gov/</a:t>
            </a:r>
            <a:endParaRPr lang="en-US" altLang="cs-CZ" sz="2000"/>
          </a:p>
          <a:p>
            <a:pPr lvl="1"/>
            <a:endParaRPr lang="en-US" altLang="cs-CZ" sz="2000"/>
          </a:p>
          <a:p>
            <a:endParaRPr lang="en-US" altLang="cs-CZ" sz="2400"/>
          </a:p>
          <a:p>
            <a:endParaRPr lang="en-US" altLang="cs-CZ" sz="2400"/>
          </a:p>
        </p:txBody>
      </p:sp>
      <p:sp>
        <p:nvSpPr>
          <p:cNvPr id="4" name="Obdélník 3">
            <a:extLst>
              <a:ext uri="{FF2B5EF4-FFF2-40B4-BE49-F238E27FC236}">
                <a16:creationId xmlns:a16="http://schemas.microsoft.com/office/drawing/2014/main" id="{FF5FCD28-E349-4EB9-9852-5E50A1FEE7CD}"/>
              </a:ext>
            </a:extLst>
          </p:cNvPr>
          <p:cNvSpPr/>
          <p:nvPr/>
        </p:nvSpPr>
        <p:spPr>
          <a:xfrm>
            <a:off x="0" y="6072188"/>
            <a:ext cx="9144000" cy="785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84BB0827-4BFA-41AA-9AB0-549F5D27DC56}"/>
              </a:ext>
            </a:extLst>
          </p:cNvPr>
          <p:cNvSpPr>
            <a:spLocks noChangeArrowheads="1"/>
          </p:cNvSpPr>
          <p:nvPr/>
        </p:nvSpPr>
        <p:spPr bwMode="auto">
          <a:xfrm>
            <a:off x="304800" y="1600200"/>
            <a:ext cx="8610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cs-CZ" sz="4000" b="1">
                <a:solidFill>
                  <a:srgbClr val="FF3300"/>
                </a:solidFill>
              </a:rPr>
              <a:t>Modely SAR a QSAR</a:t>
            </a:r>
            <a:endParaRPr lang="cs-CZ" altLang="cs-CZ" sz="2800" i="1">
              <a:solidFill>
                <a:srgbClr val="FF33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0D69164A-BCF4-40CA-BBB5-B021D6E239C6}"/>
              </a:ext>
            </a:extLst>
          </p:cNvPr>
          <p:cNvSpPr>
            <a:spLocks noChangeArrowheads="1"/>
          </p:cNvSpPr>
          <p:nvPr/>
        </p:nvSpPr>
        <p:spPr bwMode="auto">
          <a:xfrm>
            <a:off x="304800" y="260350"/>
            <a:ext cx="8610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cs-CZ" sz="3000" b="1">
                <a:solidFill>
                  <a:srgbClr val="FF3300"/>
                </a:solidFill>
              </a:rPr>
              <a:t>Výzkum mechanismů toxicity </a:t>
            </a:r>
          </a:p>
          <a:p>
            <a:pPr algn="ctr">
              <a:spcBef>
                <a:spcPct val="0"/>
              </a:spcBef>
              <a:buClrTx/>
              <a:buFontTx/>
              <a:buNone/>
            </a:pPr>
            <a:r>
              <a:rPr lang="cs-CZ" altLang="cs-CZ" sz="3000">
                <a:solidFill>
                  <a:srgbClr val="FF3300"/>
                </a:solidFill>
              </a:rPr>
              <a:t>in vitro modely a biotesty</a:t>
            </a:r>
          </a:p>
        </p:txBody>
      </p:sp>
      <p:sp>
        <p:nvSpPr>
          <p:cNvPr id="10243" name="Text Box 3">
            <a:extLst>
              <a:ext uri="{FF2B5EF4-FFF2-40B4-BE49-F238E27FC236}">
                <a16:creationId xmlns:a16="http://schemas.microsoft.com/office/drawing/2014/main" id="{70920AE0-82F6-4F26-B731-D8FAFA94B37D}"/>
              </a:ext>
            </a:extLst>
          </p:cNvPr>
          <p:cNvSpPr txBox="1">
            <a:spLocks noChangeArrowheads="1"/>
          </p:cNvSpPr>
          <p:nvPr/>
        </p:nvSpPr>
        <p:spPr bwMode="auto">
          <a:xfrm>
            <a:off x="2438400" y="6521450"/>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endParaRPr lang="en-US" altLang="cs-CZ" sz="1600">
              <a:solidFill>
                <a:schemeClr val="tx1"/>
              </a:solidFill>
              <a:latin typeface="Times New Roman" panose="02020603050405020304" pitchFamily="18" charset="0"/>
            </a:endParaRPr>
          </a:p>
        </p:txBody>
      </p:sp>
      <p:sp>
        <p:nvSpPr>
          <p:cNvPr id="6" name="Zástupný symbol pro obsah 5">
            <a:extLst>
              <a:ext uri="{FF2B5EF4-FFF2-40B4-BE49-F238E27FC236}">
                <a16:creationId xmlns:a16="http://schemas.microsoft.com/office/drawing/2014/main" id="{56CC8E0F-86A8-4C3A-8E71-8EB6F99C55A2}"/>
              </a:ext>
            </a:extLst>
          </p:cNvPr>
          <p:cNvSpPr>
            <a:spLocks noGrp="1"/>
          </p:cNvSpPr>
          <p:nvPr>
            <p:ph idx="1"/>
          </p:nvPr>
        </p:nvSpPr>
        <p:spPr>
          <a:xfrm>
            <a:off x="457200" y="1484313"/>
            <a:ext cx="8507413" cy="4752975"/>
          </a:xfrm>
        </p:spPr>
        <p:txBody>
          <a:bodyPr>
            <a:normAutofit fontScale="70000" lnSpcReduction="20000"/>
          </a:bodyPr>
          <a:lstStyle/>
          <a:p>
            <a:pPr>
              <a:buFont typeface="Arial" charset="0"/>
              <a:buChar char="•"/>
              <a:defRPr/>
            </a:pPr>
            <a:r>
              <a:rPr lang="cs-CZ" dirty="0"/>
              <a:t>Zjišťování účinků (Biologie, Toxikologie a </a:t>
            </a:r>
            <a:r>
              <a:rPr lang="cs-CZ" dirty="0" err="1"/>
              <a:t>Ekotoxikologie</a:t>
            </a:r>
            <a:r>
              <a:rPr lang="cs-CZ" dirty="0"/>
              <a:t>) - existuje velké množství modelů </a:t>
            </a:r>
          </a:p>
          <a:p>
            <a:pPr>
              <a:buFont typeface="Arial" charset="0"/>
              <a:buChar char="•"/>
              <a:defRPr/>
            </a:pPr>
            <a:endParaRPr lang="cs-CZ" dirty="0"/>
          </a:p>
          <a:p>
            <a:pPr>
              <a:buFont typeface="Arial" charset="0"/>
              <a:buChar char="•"/>
              <a:defRPr/>
            </a:pPr>
            <a:r>
              <a:rPr lang="cs-CZ" dirty="0"/>
              <a:t>Účinky na celých organismech</a:t>
            </a:r>
          </a:p>
          <a:p>
            <a:pPr lvl="1">
              <a:buFont typeface="Arial" charset="0"/>
              <a:buChar char="–"/>
              <a:defRPr/>
            </a:pPr>
            <a:r>
              <a:rPr lang="cs-CZ" dirty="0"/>
              <a:t>Standardní </a:t>
            </a:r>
            <a:r>
              <a:rPr lang="cs-CZ" dirty="0" err="1"/>
              <a:t>biotesty</a:t>
            </a:r>
            <a:r>
              <a:rPr lang="cs-CZ" dirty="0"/>
              <a:t> in </a:t>
            </a:r>
            <a:r>
              <a:rPr lang="cs-CZ" dirty="0" err="1"/>
              <a:t>vivo</a:t>
            </a:r>
            <a:r>
              <a:rPr lang="cs-CZ" dirty="0"/>
              <a:t>: legislativa</a:t>
            </a:r>
          </a:p>
          <a:p>
            <a:pPr lvl="1">
              <a:buFont typeface="Arial" charset="0"/>
              <a:buChar char="–"/>
              <a:defRPr/>
            </a:pPr>
            <a:r>
              <a:rPr lang="cs-CZ" dirty="0"/>
              <a:t>„Nestandardní“ </a:t>
            </a:r>
            <a:r>
              <a:rPr lang="cs-CZ" dirty="0" err="1"/>
              <a:t>biotesty</a:t>
            </a:r>
            <a:r>
              <a:rPr lang="cs-CZ" dirty="0"/>
              <a:t> in </a:t>
            </a:r>
            <a:r>
              <a:rPr lang="cs-CZ" dirty="0" err="1"/>
              <a:t>vivo</a:t>
            </a:r>
            <a:r>
              <a:rPr lang="cs-CZ" dirty="0"/>
              <a:t>: experimentální výzkumná práce</a:t>
            </a:r>
          </a:p>
          <a:p>
            <a:pPr>
              <a:buFont typeface="Arial" charset="0"/>
              <a:buChar char="•"/>
              <a:defRPr/>
            </a:pPr>
            <a:endParaRPr lang="cs-CZ" dirty="0"/>
          </a:p>
          <a:p>
            <a:pPr>
              <a:buFont typeface="Arial" charset="0"/>
              <a:buChar char="•"/>
              <a:defRPr/>
            </a:pPr>
            <a:r>
              <a:rPr lang="cs-CZ" dirty="0"/>
              <a:t>Pochopení </a:t>
            </a:r>
            <a:r>
              <a:rPr lang="cs-CZ" b="1" dirty="0">
                <a:solidFill>
                  <a:srgbClr val="0070C0"/>
                </a:solidFill>
              </a:rPr>
              <a:t>a identifikace specifických mechanismů </a:t>
            </a:r>
            <a:r>
              <a:rPr lang="cs-CZ" dirty="0"/>
              <a:t>působení</a:t>
            </a:r>
          </a:p>
          <a:p>
            <a:pPr lvl="1">
              <a:buFont typeface="Arial" charset="0"/>
              <a:buChar char="–"/>
              <a:defRPr/>
            </a:pPr>
            <a:r>
              <a:rPr lang="cs-CZ" dirty="0"/>
              <a:t>In </a:t>
            </a:r>
            <a:r>
              <a:rPr lang="cs-CZ" dirty="0" err="1"/>
              <a:t>vitro</a:t>
            </a:r>
            <a:r>
              <a:rPr lang="cs-CZ" dirty="0"/>
              <a:t> modely: Orgánové / Tkáňové / Buněčné</a:t>
            </a:r>
          </a:p>
          <a:p>
            <a:pPr lvl="1">
              <a:buFont typeface="Arial" charset="0"/>
              <a:buChar char="–"/>
              <a:defRPr/>
            </a:pPr>
            <a:r>
              <a:rPr lang="cs-CZ" dirty="0"/>
              <a:t>Výhody</a:t>
            </a:r>
          </a:p>
          <a:p>
            <a:pPr lvl="2">
              <a:buFont typeface="Arial" charset="0"/>
              <a:buChar char="•"/>
              <a:defRPr/>
            </a:pPr>
            <a:r>
              <a:rPr lang="cs-CZ" dirty="0"/>
              <a:t>Mechanistické porozumění</a:t>
            </a:r>
          </a:p>
          <a:p>
            <a:pPr lvl="2">
              <a:buFont typeface="Arial" charset="0"/>
              <a:buChar char="•"/>
              <a:defRPr/>
            </a:pPr>
            <a:r>
              <a:rPr lang="cs-CZ" b="1" dirty="0">
                <a:solidFill>
                  <a:srgbClr val="0070C0"/>
                </a:solidFill>
              </a:rPr>
              <a:t>Šetření experimentálních zvířat </a:t>
            </a:r>
            <a:br>
              <a:rPr lang="cs-CZ" b="1" dirty="0">
                <a:solidFill>
                  <a:srgbClr val="0070C0"/>
                </a:solidFill>
              </a:rPr>
            </a:br>
            <a:r>
              <a:rPr lang="cs-CZ" b="1" dirty="0">
                <a:solidFill>
                  <a:srgbClr val="0070C0"/>
                </a:solidFill>
              </a:rPr>
              <a:t>(etické principy „3R“)</a:t>
            </a:r>
          </a:p>
          <a:p>
            <a:pPr lvl="1">
              <a:buFont typeface="Arial" charset="0"/>
              <a:buChar char="–"/>
              <a:defRPr/>
            </a:pPr>
            <a:r>
              <a:rPr lang="cs-CZ" dirty="0"/>
              <a:t>Nevýhody</a:t>
            </a:r>
          </a:p>
          <a:p>
            <a:pPr lvl="2">
              <a:buFont typeface="Arial" charset="0"/>
              <a:buChar char="•"/>
              <a:defRPr/>
            </a:pPr>
            <a:r>
              <a:rPr lang="cs-CZ" dirty="0"/>
              <a:t>„Jen“ in </a:t>
            </a:r>
            <a:r>
              <a:rPr lang="cs-CZ" dirty="0" err="1"/>
              <a:t>vitro</a:t>
            </a:r>
            <a:r>
              <a:rPr lang="cs-CZ" dirty="0"/>
              <a:t>, chybí komplex a interakce v organismu</a:t>
            </a:r>
          </a:p>
        </p:txBody>
      </p:sp>
      <p:pic>
        <p:nvPicPr>
          <p:cNvPr id="10245" name="Picture 5" descr="____2">
            <a:extLst>
              <a:ext uri="{FF2B5EF4-FFF2-40B4-BE49-F238E27FC236}">
                <a16:creationId xmlns:a16="http://schemas.microsoft.com/office/drawing/2014/main" id="{B314229A-4494-41CF-9C77-5A35D336C4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463" y="5084763"/>
            <a:ext cx="1982787"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173618E1-0DDC-4606-8D8B-FA87ABBBEAB0}"/>
              </a:ext>
            </a:extLst>
          </p:cNvPr>
          <p:cNvSpPr>
            <a:spLocks noGrp="1"/>
          </p:cNvSpPr>
          <p:nvPr>
            <p:ph type="title"/>
          </p:nvPr>
        </p:nvSpPr>
        <p:spPr bwMode="auto">
          <a:xfrm>
            <a:off x="228600" y="152400"/>
            <a:ext cx="8763000" cy="685800"/>
          </a:xfrm>
          <a:solidFill>
            <a:srgbClr val="929294">
              <a:alpha val="59999"/>
            </a:srgbClr>
          </a:solidFill>
        </p:spPr>
        <p:txBody>
          <a:bodyPr wrap="square" numCol="1" anchorCtr="0" compatLnSpc="1">
            <a:prstTxWarp prst="textNoShape">
              <a:avLst/>
            </a:prstTxWarp>
          </a:bodyPr>
          <a:lstStyle/>
          <a:p>
            <a:pPr eaLnBrk="1" hangingPunct="1"/>
            <a:r>
              <a:rPr lang="cs-CZ" altLang="cs-CZ" sz="2500" b="1"/>
              <a:t>SAR</a:t>
            </a:r>
            <a:r>
              <a:rPr lang="en-US" altLang="cs-CZ" sz="2500" b="1"/>
              <a:t>, QSAR</a:t>
            </a:r>
            <a:endParaRPr lang="cs-CZ" altLang="cs-CZ" sz="2500" b="1"/>
          </a:p>
        </p:txBody>
      </p:sp>
      <p:sp>
        <p:nvSpPr>
          <p:cNvPr id="96259" name="Rectangle 3">
            <a:extLst>
              <a:ext uri="{FF2B5EF4-FFF2-40B4-BE49-F238E27FC236}">
                <a16:creationId xmlns:a16="http://schemas.microsoft.com/office/drawing/2014/main" id="{C54FD766-03BE-4248-8FBF-CD832835119D}"/>
              </a:ext>
            </a:extLst>
          </p:cNvPr>
          <p:cNvSpPr>
            <a:spLocks noGrp="1"/>
          </p:cNvSpPr>
          <p:nvPr>
            <p:ph type="body" idx="1"/>
          </p:nvPr>
        </p:nvSpPr>
        <p:spPr>
          <a:xfrm>
            <a:off x="228600" y="1066800"/>
            <a:ext cx="8915400" cy="5562600"/>
          </a:xfrm>
        </p:spPr>
        <p:txBody>
          <a:bodyPr/>
          <a:lstStyle/>
          <a:p>
            <a:pPr eaLnBrk="1" hangingPunct="1"/>
            <a:r>
              <a:rPr lang="cs-CZ" altLang="cs-CZ" sz="2400" b="1">
                <a:solidFill>
                  <a:schemeClr val="tx2"/>
                </a:solidFill>
              </a:rPr>
              <a:t>SAR = Structure Activity Relationships</a:t>
            </a:r>
          </a:p>
          <a:p>
            <a:pPr lvl="1" eaLnBrk="1" hangingPunct="1"/>
            <a:r>
              <a:rPr lang="cs-CZ" altLang="cs-CZ" sz="2000"/>
              <a:t>hledání vztahů mezi STRUKTUROU a AKTIVITOU</a:t>
            </a:r>
            <a:r>
              <a:rPr lang="en-US" altLang="cs-CZ" sz="2000"/>
              <a:t> l</a:t>
            </a:r>
            <a:r>
              <a:rPr lang="cs-CZ" altLang="cs-CZ" sz="2000"/>
              <a:t>átek </a:t>
            </a:r>
            <a:br>
              <a:rPr lang="cs-CZ" altLang="cs-CZ" sz="2000"/>
            </a:br>
            <a:r>
              <a:rPr lang="cs-CZ" altLang="cs-CZ" sz="2000" i="1"/>
              <a:t>(struktura -</a:t>
            </a:r>
            <a:r>
              <a:rPr lang="en-US" altLang="cs-CZ" sz="2000" i="1"/>
              <a:t>&gt; </a:t>
            </a:r>
            <a:r>
              <a:rPr lang="cs-CZ" altLang="cs-CZ" sz="2000" i="1"/>
              <a:t>eko-toxicit</a:t>
            </a:r>
            <a:r>
              <a:rPr lang="en-US" altLang="cs-CZ" sz="2000" i="1"/>
              <a:t>a</a:t>
            </a:r>
            <a:r>
              <a:rPr lang="cs-CZ" altLang="cs-CZ" sz="2000" i="1"/>
              <a:t>)</a:t>
            </a:r>
          </a:p>
          <a:p>
            <a:pPr lvl="1" eaLnBrk="1" hangingPunct="1"/>
            <a:r>
              <a:rPr lang="cs-CZ" altLang="cs-CZ" sz="2000"/>
              <a:t>předpovědi efektů bez nutnosti experimentálních testování</a:t>
            </a:r>
          </a:p>
          <a:p>
            <a:pPr eaLnBrk="1" hangingPunct="1"/>
            <a:endParaRPr lang="cs-CZ" altLang="cs-CZ" sz="2400" b="1"/>
          </a:p>
          <a:p>
            <a:pPr eaLnBrk="1" hangingPunct="1"/>
            <a:r>
              <a:rPr lang="cs-CZ" altLang="cs-CZ" sz="2400" b="1"/>
              <a:t>Řada přístupů</a:t>
            </a:r>
          </a:p>
          <a:p>
            <a:pPr lvl="1" eaLnBrk="1" hangingPunct="1"/>
            <a:r>
              <a:rPr lang="cs-CZ" altLang="cs-CZ" sz="2000" b="1" u="sng"/>
              <a:t>kvalitativní</a:t>
            </a:r>
          </a:p>
          <a:p>
            <a:pPr lvl="2" eaLnBrk="1" hangingPunct="1"/>
            <a:r>
              <a:rPr lang="cs-CZ" altLang="cs-CZ" sz="1800"/>
              <a:t>přítomnost určité charakteristiky implikuje aktivitu (</a:t>
            </a:r>
            <a:r>
              <a:rPr lang="cs-CZ" altLang="cs-CZ" sz="1800" i="1"/>
              <a:t>vlastnost</a:t>
            </a:r>
            <a:r>
              <a:rPr lang="cs-CZ" altLang="cs-CZ" sz="1800"/>
              <a:t>)</a:t>
            </a:r>
          </a:p>
          <a:p>
            <a:pPr lvl="3" eaLnBrk="1" hangingPunct="1"/>
            <a:r>
              <a:rPr lang="cs-CZ" altLang="cs-CZ" sz="1600" i="1"/>
              <a:t>dlouhý alifatický řetězec -</a:t>
            </a:r>
            <a:r>
              <a:rPr lang="en-US" altLang="cs-CZ" sz="1600" i="1"/>
              <a:t>&gt; afinita k membr</a:t>
            </a:r>
            <a:r>
              <a:rPr lang="cs-CZ" altLang="cs-CZ" sz="1600" i="1"/>
              <a:t>ánám</a:t>
            </a:r>
          </a:p>
          <a:p>
            <a:pPr lvl="1" eaLnBrk="1" hangingPunct="1"/>
            <a:endParaRPr lang="cs-CZ" altLang="cs-CZ" sz="2000" b="1"/>
          </a:p>
          <a:p>
            <a:pPr lvl="1" eaLnBrk="1" hangingPunct="1"/>
            <a:r>
              <a:rPr lang="cs-CZ" altLang="cs-CZ" sz="2000" b="1" u="sng">
                <a:solidFill>
                  <a:srgbClr val="FF0000"/>
                </a:solidFill>
              </a:rPr>
              <a:t>kvan</a:t>
            </a:r>
            <a:r>
              <a:rPr lang="en-US" altLang="cs-CZ" sz="2000" b="1" u="sng">
                <a:solidFill>
                  <a:srgbClr val="FF0000"/>
                </a:solidFill>
              </a:rPr>
              <a:t>titativn</a:t>
            </a:r>
            <a:r>
              <a:rPr lang="cs-CZ" altLang="cs-CZ" sz="2000" b="1" u="sng">
                <a:solidFill>
                  <a:srgbClr val="FF0000"/>
                </a:solidFill>
              </a:rPr>
              <a:t>í (=QSAR – Quantitative SAR)</a:t>
            </a:r>
          </a:p>
          <a:p>
            <a:pPr lvl="2" eaLnBrk="1" hangingPunct="1"/>
            <a:r>
              <a:rPr lang="cs-CZ" altLang="cs-CZ" sz="1800"/>
              <a:t>matematický popis vztahů</a:t>
            </a:r>
          </a:p>
          <a:p>
            <a:pPr lvl="3" eaLnBrk="1" hangingPunct="1"/>
            <a:r>
              <a:rPr lang="cs-CZ" altLang="cs-CZ" sz="1600"/>
              <a:t>jednorozměrné vztahy – korelace, regresní vztahy ...</a:t>
            </a:r>
          </a:p>
          <a:p>
            <a:pPr lvl="3" eaLnBrk="1" hangingPunct="1"/>
            <a:r>
              <a:rPr lang="cs-CZ" altLang="cs-CZ" sz="1600"/>
              <a:t>vícerozměrné modelování </a:t>
            </a:r>
            <a:r>
              <a:rPr lang="cs-CZ" altLang="cs-CZ" sz="1600" i="1"/>
              <a:t>(PCA, PLS</a:t>
            </a:r>
            <a:r>
              <a:rPr lang="cs-CZ" altLang="cs-CZ" sz="1600"/>
              <a:t>)</a:t>
            </a:r>
            <a:r>
              <a:rPr lang="cs-CZ" altLang="cs-CZ" sz="1600" i="1"/>
              <a:t>,</a:t>
            </a:r>
            <a:r>
              <a:rPr lang="cs-CZ" altLang="cs-CZ" sz="1600"/>
              <a:t> neuronové sítě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A5C52FAF-636E-43E4-8953-BFB5A621AF5B}"/>
              </a:ext>
            </a:extLst>
          </p:cNvPr>
          <p:cNvSpPr>
            <a:spLocks noGrp="1"/>
          </p:cNvSpPr>
          <p:nvPr>
            <p:ph type="title"/>
          </p:nvPr>
        </p:nvSpPr>
        <p:spPr bwMode="auto">
          <a:xfrm>
            <a:off x="228600" y="152400"/>
            <a:ext cx="8763000" cy="685800"/>
          </a:xfrm>
          <a:solidFill>
            <a:srgbClr val="929294">
              <a:alpha val="59999"/>
            </a:srgbClr>
          </a:solidFill>
        </p:spPr>
        <p:txBody>
          <a:bodyPr wrap="square" numCol="1" anchorCtr="0" compatLnSpc="1">
            <a:prstTxWarp prst="textNoShape">
              <a:avLst/>
            </a:prstTxWarp>
          </a:bodyPr>
          <a:lstStyle/>
          <a:p>
            <a:pPr eaLnBrk="1" hangingPunct="1"/>
            <a:r>
              <a:rPr lang="cs-CZ" altLang="cs-CZ" sz="2500" b="1"/>
              <a:t>SAR</a:t>
            </a:r>
            <a:r>
              <a:rPr lang="en-US" altLang="cs-CZ" sz="2500" b="1"/>
              <a:t>, QSAR  v ekotoxikologii</a:t>
            </a:r>
            <a:endParaRPr lang="cs-CZ" altLang="cs-CZ" sz="2500" b="1"/>
          </a:p>
        </p:txBody>
      </p:sp>
      <p:sp>
        <p:nvSpPr>
          <p:cNvPr id="98307" name="Rectangle 3">
            <a:extLst>
              <a:ext uri="{FF2B5EF4-FFF2-40B4-BE49-F238E27FC236}">
                <a16:creationId xmlns:a16="http://schemas.microsoft.com/office/drawing/2014/main" id="{CE28B47E-479C-4D0F-8F85-D2D5729F85D7}"/>
              </a:ext>
            </a:extLst>
          </p:cNvPr>
          <p:cNvSpPr>
            <a:spLocks noGrp="1"/>
          </p:cNvSpPr>
          <p:nvPr>
            <p:ph type="body" idx="1"/>
          </p:nvPr>
        </p:nvSpPr>
        <p:spPr>
          <a:xfrm>
            <a:off x="152400" y="1219200"/>
            <a:ext cx="8915400" cy="4800600"/>
          </a:xfrm>
        </p:spPr>
        <p:txBody>
          <a:bodyPr/>
          <a:lstStyle/>
          <a:p>
            <a:pPr eaLnBrk="1" hangingPunct="1"/>
            <a:r>
              <a:rPr lang="cs-CZ" altLang="cs-CZ" sz="2400" b="1"/>
              <a:t>Techniky QSAR původně vyvinuty pro design farmak</a:t>
            </a:r>
          </a:p>
          <a:p>
            <a:pPr eaLnBrk="1" hangingPunct="1"/>
            <a:endParaRPr lang="cs-CZ" altLang="cs-CZ" sz="2400" b="1"/>
          </a:p>
          <a:p>
            <a:pPr eaLnBrk="1" hangingPunct="1"/>
            <a:r>
              <a:rPr lang="cs-CZ" altLang="cs-CZ" sz="2400" b="1">
                <a:solidFill>
                  <a:srgbClr val="FF0000"/>
                </a:solidFill>
              </a:rPr>
              <a:t>Aplikace SAR, QSAR v ekotoxikologii</a:t>
            </a:r>
          </a:p>
          <a:p>
            <a:pPr lvl="1" eaLnBrk="1" hangingPunct="1"/>
            <a:r>
              <a:rPr lang="cs-CZ" altLang="cs-CZ" sz="2000" b="1">
                <a:solidFill>
                  <a:srgbClr val="FF0000"/>
                </a:solidFill>
              </a:rPr>
              <a:t>předpovědi environmentálně významných parametrů </a:t>
            </a:r>
            <a:r>
              <a:rPr lang="cs-CZ" altLang="cs-CZ" sz="2000" b="1"/>
              <a:t>látek</a:t>
            </a:r>
          </a:p>
          <a:p>
            <a:pPr lvl="2" eaLnBrk="1" hangingPunct="1"/>
            <a:r>
              <a:rPr lang="cs-CZ" altLang="cs-CZ" sz="1800" b="1" i="1"/>
              <a:t>logKow</a:t>
            </a:r>
          </a:p>
          <a:p>
            <a:pPr lvl="2" eaLnBrk="1" hangingPunct="1"/>
            <a:r>
              <a:rPr lang="cs-CZ" altLang="cs-CZ" sz="1800" b="1" i="1"/>
              <a:t>biokoncentrace, bioakumulace</a:t>
            </a:r>
          </a:p>
          <a:p>
            <a:pPr lvl="2" eaLnBrk="1" hangingPunct="1"/>
            <a:r>
              <a:rPr lang="cs-CZ" altLang="cs-CZ" sz="1800" b="1" i="1"/>
              <a:t>předpovědi biodegradability </a:t>
            </a:r>
            <a:br>
              <a:rPr lang="cs-CZ" altLang="cs-CZ" sz="1800" b="1" i="1"/>
            </a:br>
            <a:r>
              <a:rPr lang="cs-CZ" altLang="cs-CZ" sz="1800" b="1" i="1"/>
              <a:t>a metabolismu</a:t>
            </a:r>
          </a:p>
          <a:p>
            <a:pPr lvl="3" eaLnBrk="1" hangingPunct="1"/>
            <a:r>
              <a:rPr lang="cs-CZ" altLang="cs-CZ" sz="1600" i="1"/>
              <a:t>odhady rychlosti degradace</a:t>
            </a:r>
            <a:br>
              <a:rPr lang="cs-CZ" altLang="cs-CZ" sz="1600" i="1"/>
            </a:br>
            <a:r>
              <a:rPr lang="cs-CZ" altLang="cs-CZ" sz="1600" i="1"/>
              <a:t>t1</a:t>
            </a:r>
            <a:r>
              <a:rPr lang="en-US" altLang="cs-CZ" sz="1600" i="1"/>
              <a:t>/2, </a:t>
            </a:r>
            <a:r>
              <a:rPr lang="cs-CZ" altLang="cs-CZ" sz="1600" i="1"/>
              <a:t>vznikající metaboli</a:t>
            </a:r>
            <a:r>
              <a:rPr lang="en-US" altLang="cs-CZ" sz="1600" i="1"/>
              <a:t>t</a:t>
            </a:r>
            <a:r>
              <a:rPr lang="cs-CZ" altLang="cs-CZ" sz="1600" i="1"/>
              <a:t>y</a:t>
            </a:r>
            <a:endParaRPr lang="cs-CZ" altLang="cs-CZ" sz="1600"/>
          </a:p>
          <a:p>
            <a:pPr lvl="1" eaLnBrk="1" hangingPunct="1"/>
            <a:endParaRPr lang="en-US" altLang="cs-CZ" sz="2000"/>
          </a:p>
          <a:p>
            <a:pPr lvl="1" eaLnBrk="1" hangingPunct="1"/>
            <a:r>
              <a:rPr lang="cs-CZ" altLang="cs-CZ" sz="2000" b="1"/>
              <a:t>předpovědi toxicity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FF51E035-8383-4A08-9036-71AFD516D315}"/>
              </a:ext>
            </a:extLst>
          </p:cNvPr>
          <p:cNvSpPr>
            <a:spLocks noGrp="1"/>
          </p:cNvSpPr>
          <p:nvPr>
            <p:ph type="title"/>
          </p:nvPr>
        </p:nvSpPr>
        <p:spPr bwMode="auto">
          <a:xfrm>
            <a:off x="228600" y="152400"/>
            <a:ext cx="8763000" cy="685800"/>
          </a:xfrm>
          <a:solidFill>
            <a:srgbClr val="929294">
              <a:alpha val="59999"/>
            </a:srgbClr>
          </a:solidFill>
        </p:spPr>
        <p:txBody>
          <a:bodyPr wrap="square" numCol="1" anchorCtr="0" compatLnSpc="1">
            <a:prstTxWarp prst="textNoShape">
              <a:avLst/>
            </a:prstTxWarp>
          </a:bodyPr>
          <a:lstStyle/>
          <a:p>
            <a:pPr eaLnBrk="1" hangingPunct="1"/>
            <a:r>
              <a:rPr lang="cs-CZ" altLang="cs-CZ" sz="2500" b="1"/>
              <a:t>Princip vývoje modelu QSAR</a:t>
            </a:r>
          </a:p>
        </p:txBody>
      </p:sp>
      <p:sp>
        <p:nvSpPr>
          <p:cNvPr id="12291" name="Rectangle 3">
            <a:extLst>
              <a:ext uri="{FF2B5EF4-FFF2-40B4-BE49-F238E27FC236}">
                <a16:creationId xmlns:a16="http://schemas.microsoft.com/office/drawing/2014/main" id="{127556AB-6418-4AD4-B733-4C75B8A8389A}"/>
              </a:ext>
            </a:extLst>
          </p:cNvPr>
          <p:cNvSpPr>
            <a:spLocks noGrp="1"/>
          </p:cNvSpPr>
          <p:nvPr>
            <p:ph type="body" idx="1"/>
          </p:nvPr>
        </p:nvSpPr>
        <p:spPr>
          <a:xfrm>
            <a:off x="152400" y="1219200"/>
            <a:ext cx="8915400" cy="2857500"/>
          </a:xfrm>
        </p:spPr>
        <p:txBody>
          <a:bodyPr>
            <a:normAutofit fontScale="77500" lnSpcReduction="20000"/>
          </a:bodyPr>
          <a:lstStyle/>
          <a:p>
            <a:pPr eaLnBrk="1" hangingPunct="1">
              <a:buFont typeface="Arial" charset="0"/>
              <a:buChar char="•"/>
              <a:defRPr/>
            </a:pPr>
            <a:r>
              <a:rPr lang="cs-CZ" sz="2400" b="1"/>
              <a:t>1) Vstupní data – ZNÁMÉ údaje</a:t>
            </a:r>
          </a:p>
          <a:p>
            <a:pPr lvl="1" eaLnBrk="1" hangingPunct="1">
              <a:buFont typeface="Arial" charset="0"/>
              <a:buChar char="–"/>
              <a:defRPr/>
            </a:pPr>
            <a:r>
              <a:rPr lang="cs-CZ" sz="2000"/>
              <a:t>Skupina podobných látek</a:t>
            </a:r>
          </a:p>
          <a:p>
            <a:pPr lvl="1" eaLnBrk="1" hangingPunct="1">
              <a:buFont typeface="Arial" charset="0"/>
              <a:buChar char="–"/>
              <a:defRPr/>
            </a:pPr>
            <a:r>
              <a:rPr lang="cs-CZ" sz="2000"/>
              <a:t>Známá (změřená) vlastnost – např. aktivita / toxicita</a:t>
            </a:r>
          </a:p>
          <a:p>
            <a:pPr lvl="1" eaLnBrk="1" hangingPunct="1">
              <a:buFont typeface="Arial" charset="0"/>
              <a:buChar char="–"/>
              <a:defRPr/>
            </a:pPr>
            <a:r>
              <a:rPr lang="cs-CZ" sz="2000"/>
              <a:t>Známá fyz-chem data (stovky různých parametrů)</a:t>
            </a:r>
          </a:p>
          <a:p>
            <a:pPr eaLnBrk="1" hangingPunct="1">
              <a:buFont typeface="Arial" charset="0"/>
              <a:buChar char="•"/>
              <a:defRPr/>
            </a:pPr>
            <a:r>
              <a:rPr lang="cs-CZ" sz="2400" b="1"/>
              <a:t>2) Hledání modelu ve známých datech</a:t>
            </a:r>
          </a:p>
          <a:p>
            <a:pPr lvl="1" eaLnBrk="1" hangingPunct="1">
              <a:buFont typeface="Arial" charset="0"/>
              <a:buChar char="–"/>
              <a:defRPr/>
            </a:pPr>
            <a:r>
              <a:rPr lang="cs-CZ" sz="2000"/>
              <a:t>Např. Aktivita = a * parametr1 + b * parametr2 + c</a:t>
            </a:r>
          </a:p>
          <a:p>
            <a:pPr lvl="1" eaLnBrk="1" hangingPunct="1">
              <a:buFont typeface="Arial" charset="0"/>
              <a:buChar char="–"/>
              <a:defRPr/>
            </a:pPr>
            <a:r>
              <a:rPr lang="cs-CZ" sz="2000"/>
              <a:t>(viz příklady dále)</a:t>
            </a:r>
          </a:p>
          <a:p>
            <a:pPr eaLnBrk="1" hangingPunct="1">
              <a:buFont typeface="Arial" charset="0"/>
              <a:buChar char="•"/>
              <a:defRPr/>
            </a:pPr>
            <a:r>
              <a:rPr lang="cs-CZ" sz="2400" b="1"/>
              <a:t>3) Využití modelu pro předpověď</a:t>
            </a:r>
            <a:br>
              <a:rPr lang="cs-CZ" sz="2400" b="1"/>
            </a:br>
            <a:r>
              <a:rPr lang="cs-CZ" sz="2400" b="1"/>
              <a:t>„Aktivity“ neznámé látky</a:t>
            </a:r>
          </a:p>
          <a:p>
            <a:pPr lvl="1" eaLnBrk="1" hangingPunct="1">
              <a:buFont typeface="Arial" charset="0"/>
              <a:buChar char="–"/>
              <a:defRPr/>
            </a:pPr>
            <a:r>
              <a:rPr lang="cs-CZ" sz="2000"/>
              <a:t>Fyz-chem parametry</a:t>
            </a:r>
            <a:r>
              <a:rPr lang="en-US" sz="2000"/>
              <a:t> </a:t>
            </a:r>
            <a:r>
              <a:rPr lang="cs-CZ" sz="2000">
                <a:sym typeface="Wingdings" pitchFamily="2" charset="2"/>
              </a:rPr>
              <a:t></a:t>
            </a:r>
            <a:r>
              <a:rPr lang="en-US" sz="2000">
                <a:sym typeface="Wingdings" pitchFamily="2" charset="2"/>
              </a:rPr>
              <a:t> dosa</a:t>
            </a:r>
            <a:r>
              <a:rPr lang="cs-CZ" sz="2000">
                <a:sym typeface="Wingdings" pitchFamily="2" charset="2"/>
              </a:rPr>
              <a:t>zení</a:t>
            </a:r>
            <a:br>
              <a:rPr lang="cs-CZ" sz="2000">
                <a:sym typeface="Wingdings" pitchFamily="2" charset="2"/>
              </a:rPr>
            </a:br>
            <a:r>
              <a:rPr lang="cs-CZ" sz="2000">
                <a:sym typeface="Wingdings" pitchFamily="2" charset="2"/>
              </a:rPr>
              <a:t>do modelu </a:t>
            </a:r>
            <a:r>
              <a:rPr lang="en-US" sz="2000">
                <a:sym typeface="Wingdings" pitchFamily="2" charset="2"/>
              </a:rPr>
              <a:t> </a:t>
            </a:r>
            <a:r>
              <a:rPr lang="cs-CZ" sz="2000">
                <a:sym typeface="Wingdings" pitchFamily="2" charset="2"/>
              </a:rPr>
              <a:t>výpočet „toxicity“</a:t>
            </a:r>
            <a:endParaRPr lang="cs-CZ" sz="2000"/>
          </a:p>
          <a:p>
            <a:pPr lvl="1" eaLnBrk="1" hangingPunct="1">
              <a:buFont typeface="Arial" charset="0"/>
              <a:buChar char="–"/>
              <a:defRPr/>
            </a:pPr>
            <a:endParaRPr lang="cs-CZ" sz="2000"/>
          </a:p>
          <a:p>
            <a:pPr eaLnBrk="1" hangingPunct="1">
              <a:buFont typeface="Arial" charset="0"/>
              <a:buChar char="•"/>
              <a:defRPr/>
            </a:pPr>
            <a:endParaRPr lang="cs-CZ" sz="2000" b="1"/>
          </a:p>
        </p:txBody>
      </p:sp>
      <p:pic>
        <p:nvPicPr>
          <p:cNvPr id="100356" name="Picture 4" descr="1">
            <a:extLst>
              <a:ext uri="{FF2B5EF4-FFF2-40B4-BE49-F238E27FC236}">
                <a16:creationId xmlns:a16="http://schemas.microsoft.com/office/drawing/2014/main" id="{F79B7FA4-813E-4974-B835-40FA7673A9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114800"/>
            <a:ext cx="41910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Text Box 5">
            <a:extLst>
              <a:ext uri="{FF2B5EF4-FFF2-40B4-BE49-F238E27FC236}">
                <a16:creationId xmlns:a16="http://schemas.microsoft.com/office/drawing/2014/main" id="{26565F12-C86C-4C21-BAB7-275717029283}"/>
              </a:ext>
            </a:extLst>
          </p:cNvPr>
          <p:cNvSpPr txBox="1">
            <a:spLocks noChangeArrowheads="1"/>
          </p:cNvSpPr>
          <p:nvPr/>
        </p:nvSpPr>
        <p:spPr bwMode="auto">
          <a:xfrm>
            <a:off x="5927725" y="3352800"/>
            <a:ext cx="2946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cs-CZ" sz="1600" b="1" i="1">
                <a:solidFill>
                  <a:schemeClr val="tx1"/>
                </a:solidFill>
                <a:latin typeface="Times New Roman" panose="02020603050405020304" pitchFamily="18" charset="0"/>
              </a:rPr>
              <a:t>Příklad – vstupní data pro QSAR</a:t>
            </a:r>
          </a:p>
        </p:txBody>
      </p:sp>
      <p:sp>
        <p:nvSpPr>
          <p:cNvPr id="100358" name="Text Box 6">
            <a:extLst>
              <a:ext uri="{FF2B5EF4-FFF2-40B4-BE49-F238E27FC236}">
                <a16:creationId xmlns:a16="http://schemas.microsoft.com/office/drawing/2014/main" id="{A5B3C2AC-D695-40C3-9B2D-9AA5680E9AB3}"/>
              </a:ext>
            </a:extLst>
          </p:cNvPr>
          <p:cNvSpPr txBox="1">
            <a:spLocks noChangeArrowheads="1"/>
          </p:cNvSpPr>
          <p:nvPr/>
        </p:nvSpPr>
        <p:spPr bwMode="auto">
          <a:xfrm>
            <a:off x="5699125" y="3719513"/>
            <a:ext cx="28305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cs-CZ" sz="1600">
                <a:solidFill>
                  <a:schemeClr val="tx1"/>
                </a:solidFill>
                <a:latin typeface="Times New Roman" panose="02020603050405020304" pitchFamily="18" charset="0"/>
              </a:rPr>
              <a:t>Aktivita              Chemická data </a:t>
            </a:r>
          </a:p>
        </p:txBody>
      </p:sp>
      <p:sp>
        <p:nvSpPr>
          <p:cNvPr id="100359" name="Oval 7">
            <a:extLst>
              <a:ext uri="{FF2B5EF4-FFF2-40B4-BE49-F238E27FC236}">
                <a16:creationId xmlns:a16="http://schemas.microsoft.com/office/drawing/2014/main" id="{7AB5633C-43DF-47F3-9A6A-AFA95C989DFE}"/>
              </a:ext>
            </a:extLst>
          </p:cNvPr>
          <p:cNvSpPr>
            <a:spLocks noChangeArrowheads="1"/>
          </p:cNvSpPr>
          <p:nvPr/>
        </p:nvSpPr>
        <p:spPr bwMode="auto">
          <a:xfrm>
            <a:off x="5715000" y="3733800"/>
            <a:ext cx="838200" cy="1143000"/>
          </a:xfrm>
          <a:prstGeom prst="ellipse">
            <a:avLst/>
          </a:prstGeom>
          <a:noFill/>
          <a:ln w="254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100360" name="Oval 8">
            <a:extLst>
              <a:ext uri="{FF2B5EF4-FFF2-40B4-BE49-F238E27FC236}">
                <a16:creationId xmlns:a16="http://schemas.microsoft.com/office/drawing/2014/main" id="{AA95402B-A47F-489A-98E7-429AA9F60009}"/>
              </a:ext>
            </a:extLst>
          </p:cNvPr>
          <p:cNvSpPr>
            <a:spLocks noChangeArrowheads="1"/>
          </p:cNvSpPr>
          <p:nvPr/>
        </p:nvSpPr>
        <p:spPr bwMode="auto">
          <a:xfrm>
            <a:off x="6553200" y="3733800"/>
            <a:ext cx="2438400" cy="1143000"/>
          </a:xfrm>
          <a:prstGeom prst="ellipse">
            <a:avLst/>
          </a:prstGeom>
          <a:noFill/>
          <a:ln w="254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C7B687DD-A368-41C0-A284-A36777608507}"/>
              </a:ext>
            </a:extLst>
          </p:cNvPr>
          <p:cNvSpPr>
            <a:spLocks noGrp="1"/>
          </p:cNvSpPr>
          <p:nvPr>
            <p:ph type="title"/>
          </p:nvPr>
        </p:nvSpPr>
        <p:spPr bwMode="auto">
          <a:xfrm>
            <a:off x="228600" y="150813"/>
            <a:ext cx="8763000" cy="685800"/>
          </a:xfrm>
          <a:solidFill>
            <a:srgbClr val="929294">
              <a:alpha val="59999"/>
            </a:srgbClr>
          </a:solidFill>
        </p:spPr>
        <p:txBody>
          <a:bodyPr wrap="square" numCol="1" anchorCtr="0" compatLnSpc="1">
            <a:prstTxWarp prst="textNoShape">
              <a:avLst/>
            </a:prstTxWarp>
          </a:bodyPr>
          <a:lstStyle/>
          <a:p>
            <a:pPr eaLnBrk="1" hangingPunct="1"/>
            <a:r>
              <a:rPr lang="cs-CZ" altLang="cs-CZ" sz="2500" b="1"/>
              <a:t>SAR</a:t>
            </a:r>
            <a:r>
              <a:rPr lang="en-US" altLang="cs-CZ" sz="2500" b="1"/>
              <a:t>, QSAR  </a:t>
            </a:r>
            <a:r>
              <a:rPr lang="cs-CZ" altLang="cs-CZ" sz="2500" b="1"/>
              <a:t>- příklady</a:t>
            </a:r>
          </a:p>
        </p:txBody>
      </p:sp>
      <p:sp>
        <p:nvSpPr>
          <p:cNvPr id="102403" name="Rectangle 3">
            <a:extLst>
              <a:ext uri="{FF2B5EF4-FFF2-40B4-BE49-F238E27FC236}">
                <a16:creationId xmlns:a16="http://schemas.microsoft.com/office/drawing/2014/main" id="{E90C5D13-155A-43C6-BC0A-D96651B1700C}"/>
              </a:ext>
            </a:extLst>
          </p:cNvPr>
          <p:cNvSpPr>
            <a:spLocks noGrp="1"/>
          </p:cNvSpPr>
          <p:nvPr>
            <p:ph type="body" idx="1"/>
          </p:nvPr>
        </p:nvSpPr>
        <p:spPr>
          <a:xfrm>
            <a:off x="228600" y="914400"/>
            <a:ext cx="8915400" cy="5562600"/>
          </a:xfrm>
        </p:spPr>
        <p:txBody>
          <a:bodyPr/>
          <a:lstStyle/>
          <a:p>
            <a:pPr eaLnBrk="1" hangingPunct="1"/>
            <a:r>
              <a:rPr lang="cs-CZ" altLang="cs-CZ" sz="2400" b="1"/>
              <a:t>Předpovědi environmentálně významných parametrů chemických látek </a:t>
            </a:r>
            <a:r>
              <a:rPr lang="cs-CZ" altLang="cs-CZ" sz="1600" b="1"/>
              <a:t>(</a:t>
            </a:r>
            <a:r>
              <a:rPr lang="cs-CZ" altLang="cs-CZ" sz="1600" b="1" i="1"/>
              <a:t>viz také úvod přednášek</a:t>
            </a:r>
            <a:r>
              <a:rPr lang="cs-CZ" altLang="cs-CZ" sz="1600" b="1"/>
              <a:t>)</a:t>
            </a:r>
            <a:br>
              <a:rPr lang="cs-CZ" altLang="cs-CZ" sz="1600" b="1"/>
            </a:br>
            <a:endParaRPr lang="cs-CZ" altLang="cs-CZ" sz="1600" b="1"/>
          </a:p>
          <a:p>
            <a:pPr lvl="1" eaLnBrk="1" hangingPunct="1"/>
            <a:r>
              <a:rPr lang="cs-CZ" altLang="cs-CZ" sz="2000" b="1" u="sng"/>
              <a:t>Fyzikálně chemické parametry</a:t>
            </a:r>
          </a:p>
        </p:txBody>
      </p:sp>
      <p:sp>
        <p:nvSpPr>
          <p:cNvPr id="102404" name="Rectangle 4">
            <a:extLst>
              <a:ext uri="{FF2B5EF4-FFF2-40B4-BE49-F238E27FC236}">
                <a16:creationId xmlns:a16="http://schemas.microsoft.com/office/drawing/2014/main" id="{D3F349E0-7FA5-4FE8-A01C-B5853EDDC300}"/>
              </a:ext>
            </a:extLst>
          </p:cNvPr>
          <p:cNvSpPr>
            <a:spLocks noChangeArrowheads="1"/>
          </p:cNvSpPr>
          <p:nvPr/>
        </p:nvSpPr>
        <p:spPr bwMode="auto">
          <a:xfrm>
            <a:off x="304800" y="2362200"/>
            <a:ext cx="2895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buClrTx/>
              <a:buFontTx/>
              <a:buChar char="•"/>
            </a:pPr>
            <a:r>
              <a:rPr lang="en-GB" altLang="cs-CZ" sz="1800" b="1">
                <a:solidFill>
                  <a:srgbClr val="FF3300"/>
                </a:solidFill>
              </a:rPr>
              <a:t>    Log P (log Kow)</a:t>
            </a:r>
          </a:p>
          <a:p>
            <a:pPr>
              <a:buClrTx/>
              <a:buFontTx/>
              <a:buChar char="•"/>
            </a:pPr>
            <a:r>
              <a:rPr lang="en-GB" altLang="cs-CZ" sz="1400">
                <a:solidFill>
                  <a:srgbClr val="FFFFFF"/>
                </a:solidFill>
              </a:rPr>
              <a:t>    Aqueous solubility</a:t>
            </a:r>
          </a:p>
          <a:p>
            <a:pPr>
              <a:buClrTx/>
              <a:buFontTx/>
              <a:buChar char="•"/>
            </a:pPr>
            <a:r>
              <a:rPr lang="en-GB" altLang="cs-CZ" sz="1400">
                <a:solidFill>
                  <a:srgbClr val="FFFFFF"/>
                </a:solidFill>
              </a:rPr>
              <a:t>    Melting point</a:t>
            </a:r>
          </a:p>
          <a:p>
            <a:pPr>
              <a:buClrTx/>
              <a:buFontTx/>
              <a:buChar char="•"/>
            </a:pPr>
            <a:r>
              <a:rPr lang="en-GB" altLang="cs-CZ" sz="1400">
                <a:solidFill>
                  <a:srgbClr val="FFFFFF"/>
                </a:solidFill>
              </a:rPr>
              <a:t>    Boiling point</a:t>
            </a:r>
          </a:p>
          <a:p>
            <a:pPr>
              <a:buClrTx/>
              <a:buFontTx/>
              <a:buChar char="•"/>
            </a:pPr>
            <a:r>
              <a:rPr lang="en-GB" altLang="cs-CZ" sz="1400">
                <a:solidFill>
                  <a:srgbClr val="FFFFFF"/>
                </a:solidFill>
              </a:rPr>
              <a:t>    Vapour pressure</a:t>
            </a:r>
          </a:p>
          <a:p>
            <a:pPr>
              <a:buClrTx/>
              <a:buFontTx/>
              <a:buChar char="•"/>
            </a:pPr>
            <a:r>
              <a:rPr lang="en-GB" altLang="cs-CZ" sz="1400">
                <a:solidFill>
                  <a:srgbClr val="FFFFFF"/>
                </a:solidFill>
              </a:rPr>
              <a:t>    Henry's law constant</a:t>
            </a:r>
          </a:p>
        </p:txBody>
      </p:sp>
      <p:sp>
        <p:nvSpPr>
          <p:cNvPr id="102405" name="Rectangle 5">
            <a:extLst>
              <a:ext uri="{FF2B5EF4-FFF2-40B4-BE49-F238E27FC236}">
                <a16:creationId xmlns:a16="http://schemas.microsoft.com/office/drawing/2014/main" id="{A3C194B4-38A5-4BEB-96B8-C63066BBA452}"/>
              </a:ext>
            </a:extLst>
          </p:cNvPr>
          <p:cNvSpPr>
            <a:spLocks noChangeArrowheads="1"/>
          </p:cNvSpPr>
          <p:nvPr/>
        </p:nvSpPr>
        <p:spPr bwMode="auto">
          <a:xfrm>
            <a:off x="3810000" y="2819400"/>
            <a:ext cx="5410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buClrTx/>
              <a:buFontTx/>
              <a:buChar char="•"/>
            </a:pPr>
            <a:r>
              <a:rPr lang="en-GB" altLang="cs-CZ" sz="1300">
                <a:solidFill>
                  <a:schemeClr val="tx2"/>
                </a:solidFill>
              </a:rPr>
              <a:t>  ClogP  (www.biobyte.com)</a:t>
            </a:r>
          </a:p>
          <a:p>
            <a:pPr>
              <a:buClrTx/>
              <a:buFontTx/>
              <a:buChar char="•"/>
            </a:pPr>
            <a:r>
              <a:rPr lang="en-GB" altLang="cs-CZ" sz="1300">
                <a:solidFill>
                  <a:schemeClr val="tx2"/>
                </a:solidFill>
              </a:rPr>
              <a:t>  KOWWIN  (esc.syrres.com)      </a:t>
            </a:r>
            <a:br>
              <a:rPr lang="cs-CZ" altLang="cs-CZ" sz="1300">
                <a:solidFill>
                  <a:schemeClr val="tx2"/>
                </a:solidFill>
              </a:rPr>
            </a:br>
            <a:r>
              <a:rPr lang="cs-CZ" altLang="cs-CZ" sz="1300">
                <a:solidFill>
                  <a:schemeClr val="tx2"/>
                </a:solidFill>
              </a:rPr>
              <a:t>	</a:t>
            </a:r>
            <a:r>
              <a:rPr lang="en-GB" altLang="cs-CZ" sz="1300">
                <a:solidFill>
                  <a:schemeClr val="tx2"/>
                </a:solidFill>
              </a:rPr>
              <a:t> (www.epa.gov/oppt/exposure/docs/episuitedl.htm)</a:t>
            </a:r>
          </a:p>
          <a:p>
            <a:pPr>
              <a:buClrTx/>
              <a:buFontTx/>
              <a:buChar char="•"/>
            </a:pPr>
            <a:r>
              <a:rPr lang="en-GB" altLang="cs-CZ" sz="1300">
                <a:solidFill>
                  <a:schemeClr val="tx2"/>
                </a:solidFill>
              </a:rPr>
              <a:t>  SLIPPER  (www.ibmh.msk.su/qsar/molpro)</a:t>
            </a:r>
          </a:p>
          <a:p>
            <a:pPr>
              <a:buClrTx/>
              <a:buFontTx/>
              <a:buChar char="•"/>
            </a:pPr>
            <a:r>
              <a:rPr lang="en-GB" altLang="cs-CZ" sz="1300">
                <a:solidFill>
                  <a:schemeClr val="tx2"/>
                </a:solidFill>
              </a:rPr>
              <a:t>  KlogP (www.multicase.com)</a:t>
            </a:r>
          </a:p>
          <a:p>
            <a:pPr>
              <a:buClrTx/>
              <a:buFontTx/>
              <a:buChar char="•"/>
            </a:pPr>
            <a:r>
              <a:rPr lang="en-GB" altLang="cs-CZ" sz="1300">
                <a:solidFill>
                  <a:schemeClr val="tx2"/>
                </a:solidFill>
              </a:rPr>
              <a:t>  ABSOLV  (www.sirius-analytical.com)</a:t>
            </a:r>
          </a:p>
          <a:p>
            <a:pPr>
              <a:buClrTx/>
              <a:buFontTx/>
              <a:buChar char="•"/>
            </a:pPr>
            <a:r>
              <a:rPr lang="en-GB" altLang="cs-CZ" sz="1300">
                <a:solidFill>
                  <a:schemeClr val="tx2"/>
                </a:solidFill>
              </a:rPr>
              <a:t>  ProLogP  (www.compudrug.com)</a:t>
            </a:r>
          </a:p>
          <a:p>
            <a:pPr>
              <a:buClrTx/>
              <a:buFontTx/>
              <a:buChar char="•"/>
            </a:pPr>
            <a:r>
              <a:rPr lang="en-GB" altLang="cs-CZ" sz="1300">
                <a:solidFill>
                  <a:schemeClr val="tx2"/>
                </a:solidFill>
              </a:rPr>
              <a:t>  SPARC  (ibmlc2.chem.uga.edu/sparc)</a:t>
            </a:r>
          </a:p>
          <a:p>
            <a:pPr>
              <a:buClrTx/>
              <a:buFontTx/>
              <a:buChar char="•"/>
            </a:pPr>
            <a:r>
              <a:rPr lang="en-GB" altLang="cs-CZ" sz="1300">
                <a:solidFill>
                  <a:schemeClr val="tx2"/>
                </a:solidFill>
              </a:rPr>
              <a:t>  IA  (www.interactiveanalysis.com)</a:t>
            </a:r>
          </a:p>
          <a:p>
            <a:pPr>
              <a:buClrTx/>
              <a:buFontTx/>
              <a:buChar char="•"/>
            </a:pPr>
            <a:r>
              <a:rPr lang="en-GB" altLang="cs-CZ" sz="1300">
                <a:solidFill>
                  <a:schemeClr val="tx2"/>
                </a:solidFill>
              </a:rPr>
              <a:t>  ACD  (www.acdlabs.com)</a:t>
            </a:r>
          </a:p>
          <a:p>
            <a:pPr>
              <a:buClrTx/>
              <a:buFontTx/>
              <a:buChar char="•"/>
            </a:pPr>
            <a:r>
              <a:rPr lang="en-GB" altLang="cs-CZ" sz="1300">
                <a:solidFill>
                  <a:schemeClr val="tx2"/>
                </a:solidFill>
              </a:rPr>
              <a:t>  QikProp (www.schrodinger.com)</a:t>
            </a:r>
          </a:p>
          <a:p>
            <a:pPr>
              <a:buClrTx/>
              <a:buFontTx/>
              <a:buChar char="•"/>
            </a:pPr>
            <a:r>
              <a:rPr lang="en-GB" altLang="cs-CZ" sz="1300">
                <a:solidFill>
                  <a:schemeClr val="tx2"/>
                </a:solidFill>
              </a:rPr>
              <a:t>  AP-Algorithms (www.ap-algorithms.com)</a:t>
            </a:r>
          </a:p>
          <a:p>
            <a:pPr>
              <a:buClrTx/>
              <a:buFontTx/>
              <a:buChar char="•"/>
            </a:pPr>
            <a:r>
              <a:rPr lang="en-GB" altLang="cs-CZ" sz="1300">
                <a:solidFill>
                  <a:schemeClr val="tx2"/>
                </a:solidFill>
              </a:rPr>
              <a:t>  ProPred (www.capec.kt.dtu.dk)</a:t>
            </a:r>
          </a:p>
          <a:p>
            <a:pPr>
              <a:buClrTx/>
              <a:buFontTx/>
              <a:buChar char="•"/>
            </a:pPr>
            <a:r>
              <a:rPr lang="en-GB" altLang="cs-CZ" sz="1300">
                <a:solidFill>
                  <a:schemeClr val="tx2"/>
                </a:solidFill>
              </a:rPr>
              <a:t>  Cerius</a:t>
            </a:r>
            <a:r>
              <a:rPr lang="en-GB" altLang="cs-CZ" sz="1300" baseline="30000">
                <a:solidFill>
                  <a:schemeClr val="tx2"/>
                </a:solidFill>
              </a:rPr>
              <a:t>2</a:t>
            </a:r>
            <a:r>
              <a:rPr lang="en-GB" altLang="cs-CZ" sz="1300">
                <a:solidFill>
                  <a:schemeClr val="tx2"/>
                </a:solidFill>
              </a:rPr>
              <a:t> (www.accelrys.com)</a:t>
            </a:r>
          </a:p>
          <a:p>
            <a:pPr>
              <a:buClrTx/>
              <a:buFontTx/>
              <a:buChar char="•"/>
            </a:pPr>
            <a:r>
              <a:rPr lang="en-GB" altLang="cs-CZ" sz="1300">
                <a:solidFill>
                  <a:schemeClr val="tx2"/>
                </a:solidFill>
              </a:rPr>
              <a:t>  QMPRPlus (www.simulations-plus.com)</a:t>
            </a:r>
          </a:p>
        </p:txBody>
      </p:sp>
      <p:sp>
        <p:nvSpPr>
          <p:cNvPr id="102406" name="AutoShape 6">
            <a:extLst>
              <a:ext uri="{FF2B5EF4-FFF2-40B4-BE49-F238E27FC236}">
                <a16:creationId xmlns:a16="http://schemas.microsoft.com/office/drawing/2014/main" id="{7EBD9A05-1EB9-4758-90BD-922779107D91}"/>
              </a:ext>
            </a:extLst>
          </p:cNvPr>
          <p:cNvSpPr>
            <a:spLocks noChangeArrowheads="1"/>
          </p:cNvSpPr>
          <p:nvPr/>
        </p:nvSpPr>
        <p:spPr bwMode="auto">
          <a:xfrm>
            <a:off x="2819400" y="2362200"/>
            <a:ext cx="914400" cy="45720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102407" name="Text Box 7">
            <a:extLst>
              <a:ext uri="{FF2B5EF4-FFF2-40B4-BE49-F238E27FC236}">
                <a16:creationId xmlns:a16="http://schemas.microsoft.com/office/drawing/2014/main" id="{3F24B167-00B8-4778-9F7D-1245F2AF1670}"/>
              </a:ext>
            </a:extLst>
          </p:cNvPr>
          <p:cNvSpPr txBox="1">
            <a:spLocks noChangeArrowheads="1"/>
          </p:cNvSpPr>
          <p:nvPr/>
        </p:nvSpPr>
        <p:spPr bwMode="auto">
          <a:xfrm>
            <a:off x="3810000" y="2406650"/>
            <a:ext cx="51450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cs-CZ" sz="1600" b="1">
                <a:solidFill>
                  <a:schemeClr val="tx1"/>
                </a:solidFill>
              </a:rPr>
              <a:t>Příklady software, různé modely a principy výpočtu</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12D0AE8D-5726-499D-91B3-3754B9FE6073}"/>
              </a:ext>
            </a:extLst>
          </p:cNvPr>
          <p:cNvSpPr>
            <a:spLocks noGrp="1"/>
          </p:cNvSpPr>
          <p:nvPr>
            <p:ph type="title"/>
          </p:nvPr>
        </p:nvSpPr>
        <p:spPr bwMode="auto">
          <a:xfrm>
            <a:off x="228600" y="152400"/>
            <a:ext cx="8763000" cy="685800"/>
          </a:xfrm>
          <a:solidFill>
            <a:srgbClr val="929294">
              <a:alpha val="59999"/>
            </a:srgbClr>
          </a:solidFill>
        </p:spPr>
        <p:txBody>
          <a:bodyPr wrap="square" numCol="1" anchorCtr="0" compatLnSpc="1">
            <a:prstTxWarp prst="textNoShape">
              <a:avLst/>
            </a:prstTxWarp>
          </a:bodyPr>
          <a:lstStyle/>
          <a:p>
            <a:pPr eaLnBrk="1" hangingPunct="1"/>
            <a:r>
              <a:rPr lang="cs-CZ" altLang="cs-CZ" sz="2500" b="1"/>
              <a:t>SAR</a:t>
            </a:r>
            <a:r>
              <a:rPr lang="en-US" altLang="cs-CZ" sz="2500" b="1"/>
              <a:t>, QSAR  </a:t>
            </a:r>
            <a:r>
              <a:rPr lang="cs-CZ" altLang="cs-CZ" sz="2500" b="1"/>
              <a:t>- příklady</a:t>
            </a:r>
          </a:p>
        </p:txBody>
      </p:sp>
      <p:sp>
        <p:nvSpPr>
          <p:cNvPr id="104451" name="Rectangle 3">
            <a:extLst>
              <a:ext uri="{FF2B5EF4-FFF2-40B4-BE49-F238E27FC236}">
                <a16:creationId xmlns:a16="http://schemas.microsoft.com/office/drawing/2014/main" id="{29F97469-8375-470F-B43A-8E588DF712B1}"/>
              </a:ext>
            </a:extLst>
          </p:cNvPr>
          <p:cNvSpPr>
            <a:spLocks noGrp="1"/>
          </p:cNvSpPr>
          <p:nvPr>
            <p:ph type="body" idx="1"/>
          </p:nvPr>
        </p:nvSpPr>
        <p:spPr>
          <a:xfrm>
            <a:off x="228600" y="1066800"/>
            <a:ext cx="8915400" cy="2590800"/>
          </a:xfrm>
        </p:spPr>
        <p:txBody>
          <a:bodyPr/>
          <a:lstStyle/>
          <a:p>
            <a:pPr lvl="1" eaLnBrk="1" hangingPunct="1"/>
            <a:r>
              <a:rPr lang="cs-CZ" altLang="cs-CZ" sz="2000" b="1" u="sng">
                <a:solidFill>
                  <a:srgbClr val="FF0000"/>
                </a:solidFill>
              </a:rPr>
              <a:t>Předpověď biokoncentrace</a:t>
            </a:r>
          </a:p>
        </p:txBody>
      </p:sp>
      <p:sp>
        <p:nvSpPr>
          <p:cNvPr id="104452" name="Rectangle 4">
            <a:extLst>
              <a:ext uri="{FF2B5EF4-FFF2-40B4-BE49-F238E27FC236}">
                <a16:creationId xmlns:a16="http://schemas.microsoft.com/office/drawing/2014/main" id="{B3F72644-5A7A-4024-B080-203D3D8E2592}"/>
              </a:ext>
            </a:extLst>
          </p:cNvPr>
          <p:cNvSpPr>
            <a:spLocks noChangeArrowheads="1"/>
          </p:cNvSpPr>
          <p:nvPr/>
        </p:nvSpPr>
        <p:spPr bwMode="auto">
          <a:xfrm>
            <a:off x="609600" y="1608138"/>
            <a:ext cx="7772400" cy="174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50000"/>
              </a:spcBef>
              <a:buClr>
                <a:schemeClr val="bg2"/>
              </a:buClr>
              <a:buFont typeface="Wingdings" panose="05000000000000000000" pitchFamily="2" charset="2"/>
              <a:buNone/>
            </a:pPr>
            <a:r>
              <a:rPr kumimoji="1" lang="cs-CZ" altLang="cs-CZ" sz="1800" dirty="0">
                <a:solidFill>
                  <a:schemeClr val="tx1"/>
                </a:solidFill>
              </a:rPr>
              <a:t>Modely doporučované TGD </a:t>
            </a:r>
            <a:r>
              <a:rPr kumimoji="1" lang="cs-CZ" altLang="cs-CZ" sz="1800" i="1" dirty="0">
                <a:solidFill>
                  <a:schemeClr val="tx1"/>
                </a:solidFill>
              </a:rPr>
              <a:t>(</a:t>
            </a:r>
            <a:r>
              <a:rPr kumimoji="1" lang="cs-CZ" altLang="cs-CZ" sz="1800" i="1" dirty="0" err="1">
                <a:solidFill>
                  <a:schemeClr val="tx1"/>
                </a:solidFill>
              </a:rPr>
              <a:t>technical</a:t>
            </a:r>
            <a:r>
              <a:rPr kumimoji="1" lang="cs-CZ" altLang="cs-CZ" sz="1800" i="1" dirty="0">
                <a:solidFill>
                  <a:schemeClr val="tx1"/>
                </a:solidFill>
              </a:rPr>
              <a:t> </a:t>
            </a:r>
            <a:r>
              <a:rPr kumimoji="1" lang="cs-CZ" altLang="cs-CZ" sz="1800" i="1" dirty="0" err="1">
                <a:solidFill>
                  <a:schemeClr val="tx1"/>
                </a:solidFill>
              </a:rPr>
              <a:t>guidlines</a:t>
            </a:r>
            <a:r>
              <a:rPr kumimoji="1" lang="cs-CZ" altLang="cs-CZ" sz="1800" i="1" dirty="0">
                <a:solidFill>
                  <a:schemeClr val="tx1"/>
                </a:solidFill>
              </a:rPr>
              <a:t>) </a:t>
            </a:r>
            <a:r>
              <a:rPr kumimoji="1" lang="cs-CZ" altLang="cs-CZ" sz="1800" dirty="0">
                <a:solidFill>
                  <a:schemeClr val="tx1"/>
                </a:solidFill>
              </a:rPr>
              <a:t>při registraci nových chemických látek v </a:t>
            </a:r>
            <a:r>
              <a:rPr kumimoji="1" lang="en-US" altLang="cs-CZ" sz="1800" dirty="0">
                <a:solidFill>
                  <a:schemeClr val="tx1"/>
                </a:solidFill>
              </a:rPr>
              <a:t>EU</a:t>
            </a:r>
            <a:r>
              <a:rPr kumimoji="1" lang="cs-CZ" altLang="cs-CZ" sz="1800" dirty="0">
                <a:solidFill>
                  <a:schemeClr val="tx1"/>
                </a:solidFill>
              </a:rPr>
              <a:t> (REACH)</a:t>
            </a:r>
          </a:p>
          <a:p>
            <a:pPr>
              <a:spcBef>
                <a:spcPct val="50000"/>
              </a:spcBef>
              <a:buClr>
                <a:schemeClr val="bg2"/>
              </a:buClr>
              <a:buFont typeface="Wingdings" panose="05000000000000000000" pitchFamily="2" charset="2"/>
              <a:buNone/>
            </a:pPr>
            <a:r>
              <a:rPr kumimoji="1" lang="cs-CZ" altLang="cs-CZ" sz="1600" i="1" dirty="0">
                <a:solidFill>
                  <a:srgbClr val="0070C0"/>
                </a:solidFill>
              </a:rPr>
              <a:t>(není třeba testovat </a:t>
            </a:r>
            <a:r>
              <a:rPr kumimoji="1" lang="cs-CZ" altLang="cs-CZ" sz="1600" i="1" dirty="0" err="1">
                <a:solidFill>
                  <a:srgbClr val="0070C0"/>
                </a:solidFill>
              </a:rPr>
              <a:t>biokoncentraci</a:t>
            </a:r>
            <a:r>
              <a:rPr kumimoji="1" lang="cs-CZ" altLang="cs-CZ" sz="1600" i="1" dirty="0">
                <a:solidFill>
                  <a:srgbClr val="0070C0"/>
                </a:solidFill>
              </a:rPr>
              <a:t> – stačí model – šetření zvířat)</a:t>
            </a:r>
          </a:p>
          <a:p>
            <a:pPr>
              <a:spcBef>
                <a:spcPct val="50000"/>
              </a:spcBef>
              <a:buClr>
                <a:schemeClr val="bg2"/>
              </a:buClr>
              <a:buFont typeface="Wingdings" panose="05000000000000000000" pitchFamily="2" charset="2"/>
              <a:buNone/>
            </a:pPr>
            <a:r>
              <a:rPr kumimoji="1" lang="en-US" altLang="cs-CZ" sz="1600" dirty="0" err="1">
                <a:solidFill>
                  <a:schemeClr val="tx1"/>
                </a:solidFill>
              </a:rPr>
              <a:t>logK</a:t>
            </a:r>
            <a:r>
              <a:rPr kumimoji="1" lang="en-US" altLang="cs-CZ" sz="1600" baseline="-25000" dirty="0" err="1">
                <a:solidFill>
                  <a:schemeClr val="tx1"/>
                </a:solidFill>
              </a:rPr>
              <a:t>ow</a:t>
            </a:r>
            <a:r>
              <a:rPr kumimoji="1" lang="en-US" altLang="cs-CZ" sz="1600" dirty="0">
                <a:solidFill>
                  <a:schemeClr val="tx1"/>
                </a:solidFill>
              </a:rPr>
              <a:t> &lt;6</a:t>
            </a:r>
            <a:r>
              <a:rPr kumimoji="1" lang="cs-CZ" altLang="cs-CZ" sz="1600" dirty="0">
                <a:solidFill>
                  <a:schemeClr val="tx1"/>
                </a:solidFill>
              </a:rPr>
              <a:t>   		</a:t>
            </a:r>
            <a:r>
              <a:rPr kumimoji="1" lang="en-US" altLang="cs-CZ" sz="1600" dirty="0" err="1">
                <a:solidFill>
                  <a:schemeClr val="tx1"/>
                </a:solidFill>
              </a:rPr>
              <a:t>logBCF</a:t>
            </a:r>
            <a:r>
              <a:rPr kumimoji="1" lang="en-US" altLang="cs-CZ" sz="1600" dirty="0">
                <a:solidFill>
                  <a:schemeClr val="tx1"/>
                </a:solidFill>
              </a:rPr>
              <a:t> = 0.85logK</a:t>
            </a:r>
            <a:r>
              <a:rPr kumimoji="1" lang="en-US" altLang="cs-CZ" sz="1600" baseline="-25000" dirty="0">
                <a:solidFill>
                  <a:schemeClr val="tx1"/>
                </a:solidFill>
              </a:rPr>
              <a:t>ow</a:t>
            </a:r>
            <a:r>
              <a:rPr kumimoji="1" lang="en-US" altLang="cs-CZ" sz="1600" dirty="0">
                <a:solidFill>
                  <a:schemeClr val="tx1"/>
                </a:solidFill>
              </a:rPr>
              <a:t> - 0.7</a:t>
            </a:r>
            <a:endParaRPr kumimoji="1" lang="cs-CZ" altLang="cs-CZ" sz="1600" dirty="0">
              <a:solidFill>
                <a:schemeClr val="tx1"/>
              </a:solidFill>
            </a:endParaRPr>
          </a:p>
          <a:p>
            <a:pPr>
              <a:spcBef>
                <a:spcPct val="50000"/>
              </a:spcBef>
              <a:buClr>
                <a:schemeClr val="bg2"/>
              </a:buClr>
              <a:buFont typeface="Wingdings" panose="05000000000000000000" pitchFamily="2" charset="2"/>
              <a:buNone/>
            </a:pPr>
            <a:r>
              <a:rPr kumimoji="1" lang="en-US" altLang="cs-CZ" sz="1600" dirty="0" err="1">
                <a:solidFill>
                  <a:schemeClr val="tx1"/>
                </a:solidFill>
              </a:rPr>
              <a:t>logK</a:t>
            </a:r>
            <a:r>
              <a:rPr kumimoji="1" lang="en-US" altLang="cs-CZ" sz="1600" baseline="-25000" dirty="0" err="1">
                <a:solidFill>
                  <a:schemeClr val="tx1"/>
                </a:solidFill>
              </a:rPr>
              <a:t>ow</a:t>
            </a:r>
            <a:r>
              <a:rPr kumimoji="1" lang="en-US" altLang="cs-CZ" sz="1600" dirty="0">
                <a:solidFill>
                  <a:schemeClr val="tx1"/>
                </a:solidFill>
              </a:rPr>
              <a:t> values 6 – 10</a:t>
            </a:r>
            <a:r>
              <a:rPr kumimoji="1" lang="cs-CZ" altLang="cs-CZ" sz="1600" dirty="0">
                <a:solidFill>
                  <a:schemeClr val="tx1"/>
                </a:solidFill>
              </a:rPr>
              <a:t>	</a:t>
            </a:r>
            <a:r>
              <a:rPr kumimoji="1" lang="en-US" altLang="cs-CZ" sz="1600" dirty="0" err="1">
                <a:solidFill>
                  <a:schemeClr val="tx1"/>
                </a:solidFill>
              </a:rPr>
              <a:t>logBCF</a:t>
            </a:r>
            <a:r>
              <a:rPr kumimoji="1" lang="en-US" altLang="cs-CZ" sz="1600" dirty="0">
                <a:solidFill>
                  <a:schemeClr val="tx1"/>
                </a:solidFill>
              </a:rPr>
              <a:t> = -0.2 logK</a:t>
            </a:r>
            <a:r>
              <a:rPr kumimoji="1" lang="en-US" altLang="cs-CZ" sz="1600" baseline="-25000" dirty="0">
                <a:solidFill>
                  <a:schemeClr val="tx1"/>
                </a:solidFill>
              </a:rPr>
              <a:t>ow</a:t>
            </a:r>
            <a:r>
              <a:rPr kumimoji="1" lang="en-US" altLang="cs-CZ" sz="1600" baseline="30000" dirty="0">
                <a:solidFill>
                  <a:schemeClr val="tx1"/>
                </a:solidFill>
              </a:rPr>
              <a:t>2</a:t>
            </a:r>
            <a:r>
              <a:rPr kumimoji="1" lang="en-US" altLang="cs-CZ" sz="1600" dirty="0">
                <a:solidFill>
                  <a:schemeClr val="tx1"/>
                </a:solidFill>
              </a:rPr>
              <a:t> + 2.74logK</a:t>
            </a:r>
            <a:r>
              <a:rPr kumimoji="1" lang="en-US" altLang="cs-CZ" sz="1600" baseline="-25000" dirty="0">
                <a:solidFill>
                  <a:schemeClr val="tx1"/>
                </a:solidFill>
              </a:rPr>
              <a:t>ow</a:t>
            </a:r>
            <a:r>
              <a:rPr kumimoji="1" lang="en-US" altLang="cs-CZ" sz="1600" dirty="0">
                <a:solidFill>
                  <a:schemeClr val="tx1"/>
                </a:solidFill>
              </a:rPr>
              <a:t> - 4.72</a:t>
            </a:r>
          </a:p>
        </p:txBody>
      </p:sp>
      <p:sp>
        <p:nvSpPr>
          <p:cNvPr id="104453" name="Rectangle 5">
            <a:extLst>
              <a:ext uri="{FF2B5EF4-FFF2-40B4-BE49-F238E27FC236}">
                <a16:creationId xmlns:a16="http://schemas.microsoft.com/office/drawing/2014/main" id="{851962C4-ECB2-4934-895F-86F498356FC8}"/>
              </a:ext>
            </a:extLst>
          </p:cNvPr>
          <p:cNvSpPr>
            <a:spLocks noChangeArrowheads="1"/>
          </p:cNvSpPr>
          <p:nvPr/>
        </p:nvSpPr>
        <p:spPr bwMode="auto">
          <a:xfrm>
            <a:off x="228600" y="3810000"/>
            <a:ext cx="8915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lvl="1">
              <a:buClrTx/>
              <a:buFontTx/>
              <a:buChar char="–"/>
            </a:pPr>
            <a:r>
              <a:rPr lang="cs-CZ" altLang="cs-CZ" sz="2000" b="1" u="sng">
                <a:solidFill>
                  <a:schemeClr val="tx1"/>
                </a:solidFill>
              </a:rPr>
              <a:t>Předpověď biodegradability</a:t>
            </a:r>
            <a:br>
              <a:rPr lang="cs-CZ" altLang="cs-CZ" sz="2000" b="1" u="sng">
                <a:solidFill>
                  <a:schemeClr val="tx1"/>
                </a:solidFill>
              </a:rPr>
            </a:br>
            <a:r>
              <a:rPr lang="cs-CZ" altLang="cs-CZ" sz="2000" i="1">
                <a:solidFill>
                  <a:schemeClr val="tx1"/>
                </a:solidFill>
              </a:rPr>
              <a:t>také někdy: QSBR</a:t>
            </a:r>
          </a:p>
        </p:txBody>
      </p:sp>
      <p:sp>
        <p:nvSpPr>
          <p:cNvPr id="104454" name="Rectangle 6">
            <a:extLst>
              <a:ext uri="{FF2B5EF4-FFF2-40B4-BE49-F238E27FC236}">
                <a16:creationId xmlns:a16="http://schemas.microsoft.com/office/drawing/2014/main" id="{04412469-27AC-4256-B646-E26014FF5477}"/>
              </a:ext>
            </a:extLst>
          </p:cNvPr>
          <p:cNvSpPr>
            <a:spLocks noChangeArrowheads="1"/>
          </p:cNvSpPr>
          <p:nvPr/>
        </p:nvSpPr>
        <p:spPr bwMode="auto">
          <a:xfrm>
            <a:off x="609600" y="4705350"/>
            <a:ext cx="4267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50000"/>
              </a:spcBef>
              <a:buClr>
                <a:schemeClr val="bg2"/>
              </a:buClr>
              <a:buFontTx/>
              <a:buChar char="-"/>
            </a:pPr>
            <a:r>
              <a:rPr kumimoji="1" lang="cs-CZ" altLang="cs-CZ" sz="1600">
                <a:solidFill>
                  <a:schemeClr val="tx1"/>
                </a:solidFill>
              </a:rPr>
              <a:t> jednoduché korelace degr</a:t>
            </a:r>
            <a:r>
              <a:rPr kumimoji="1" lang="en-US" altLang="cs-CZ" sz="1600">
                <a:solidFill>
                  <a:schemeClr val="tx1"/>
                </a:solidFill>
              </a:rPr>
              <a:t>adabilita</a:t>
            </a:r>
            <a:r>
              <a:rPr kumimoji="1" lang="cs-CZ" altLang="cs-CZ" sz="1600">
                <a:solidFill>
                  <a:schemeClr val="tx1"/>
                </a:solidFill>
              </a:rPr>
              <a:t>-chemický parametr</a:t>
            </a:r>
          </a:p>
          <a:p>
            <a:pPr>
              <a:spcBef>
                <a:spcPct val="50000"/>
              </a:spcBef>
              <a:buClr>
                <a:schemeClr val="bg2"/>
              </a:buClr>
              <a:buFontTx/>
              <a:buChar char="-"/>
            </a:pPr>
            <a:r>
              <a:rPr kumimoji="1" lang="cs-CZ" altLang="cs-CZ" sz="1600">
                <a:solidFill>
                  <a:schemeClr val="tx1"/>
                </a:solidFill>
              </a:rPr>
              <a:t> sčítání vlivu charakteristických subdomén na degradabilitu ("+" degradace, "-" stabilita)</a:t>
            </a:r>
            <a:br>
              <a:rPr kumimoji="1" lang="cs-CZ" altLang="cs-CZ" sz="1600">
                <a:solidFill>
                  <a:schemeClr val="tx1"/>
                </a:solidFill>
              </a:rPr>
            </a:br>
            <a:r>
              <a:rPr kumimoji="1" lang="cs-CZ" altLang="cs-CZ" sz="1400" i="1">
                <a:solidFill>
                  <a:schemeClr val="tx1"/>
                </a:solidFill>
              </a:rPr>
              <a:t>   -</a:t>
            </a:r>
            <a:r>
              <a:rPr kumimoji="1" lang="en-US" altLang="cs-CZ" sz="1400" i="1">
                <a:solidFill>
                  <a:schemeClr val="tx1"/>
                </a:solidFill>
              </a:rPr>
              <a:t>&gt; suma </a:t>
            </a:r>
            <a:r>
              <a:rPr kumimoji="1" lang="cs-CZ" altLang="cs-CZ" sz="1400" i="1">
                <a:solidFill>
                  <a:schemeClr val="tx1"/>
                </a:solidFill>
              </a:rPr>
              <a:t>pro celou molekulu = degradability score</a:t>
            </a:r>
          </a:p>
          <a:p>
            <a:pPr>
              <a:spcBef>
                <a:spcPct val="50000"/>
              </a:spcBef>
              <a:buClr>
                <a:schemeClr val="bg2"/>
              </a:buClr>
              <a:buFontTx/>
              <a:buChar char="-"/>
            </a:pPr>
            <a:r>
              <a:rPr kumimoji="1" lang="cs-CZ" altLang="cs-CZ" sz="1600">
                <a:solidFill>
                  <a:schemeClr val="tx1"/>
                </a:solidFill>
              </a:rPr>
              <a:t> vícerozměrné modelování </a:t>
            </a:r>
          </a:p>
        </p:txBody>
      </p:sp>
      <p:pic>
        <p:nvPicPr>
          <p:cNvPr id="104455" name="Picture 7" descr="1">
            <a:extLst>
              <a:ext uri="{FF2B5EF4-FFF2-40B4-BE49-F238E27FC236}">
                <a16:creationId xmlns:a16="http://schemas.microsoft.com/office/drawing/2014/main" id="{8D40C033-A8CA-4E7F-9408-FBCDE15A09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880" t="6253" r="43546" b="63525"/>
          <a:stretch>
            <a:fillRect/>
          </a:stretch>
        </p:blipFill>
        <p:spPr bwMode="auto">
          <a:xfrm>
            <a:off x="5486400" y="3505200"/>
            <a:ext cx="3581400" cy="314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6" name="AutoShape 8">
            <a:extLst>
              <a:ext uri="{FF2B5EF4-FFF2-40B4-BE49-F238E27FC236}">
                <a16:creationId xmlns:a16="http://schemas.microsoft.com/office/drawing/2014/main" id="{6A830297-1C4A-45CF-874A-E044605A6F26}"/>
              </a:ext>
            </a:extLst>
          </p:cNvPr>
          <p:cNvSpPr>
            <a:spLocks noChangeArrowheads="1"/>
          </p:cNvSpPr>
          <p:nvPr/>
        </p:nvSpPr>
        <p:spPr bwMode="auto">
          <a:xfrm>
            <a:off x="4800600" y="5486400"/>
            <a:ext cx="914400" cy="45720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4C33C642-423F-448B-A9A0-9F5794F9C75B}"/>
              </a:ext>
            </a:extLst>
          </p:cNvPr>
          <p:cNvSpPr>
            <a:spLocks noChangeArrowheads="1"/>
          </p:cNvSpPr>
          <p:nvPr/>
        </p:nvSpPr>
        <p:spPr bwMode="auto">
          <a:xfrm>
            <a:off x="304800" y="1600200"/>
            <a:ext cx="8610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cs-CZ" sz="4000" b="1">
                <a:solidFill>
                  <a:srgbClr val="FF3300"/>
                </a:solidFill>
              </a:rPr>
              <a:t>Moderní výpočetní toxikologie</a:t>
            </a:r>
            <a:endParaRPr lang="cs-CZ" altLang="cs-CZ" sz="2800" i="1">
              <a:solidFill>
                <a:srgbClr val="FF33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Nadpis 8">
            <a:extLst>
              <a:ext uri="{FF2B5EF4-FFF2-40B4-BE49-F238E27FC236}">
                <a16:creationId xmlns:a16="http://schemas.microsoft.com/office/drawing/2014/main" id="{D5DD8104-6643-4B5E-8575-4C6DBB7686EE}"/>
              </a:ext>
            </a:extLst>
          </p:cNvPr>
          <p:cNvSpPr>
            <a:spLocks noGrp="1"/>
          </p:cNvSpPr>
          <p:nvPr>
            <p:ph type="title"/>
          </p:nvPr>
        </p:nvSpPr>
        <p:spPr bwMode="auto"/>
        <p:txBody>
          <a:bodyPr wrap="square" numCol="1" anchorCtr="0" compatLnSpc="1">
            <a:prstTxWarp prst="textNoShape">
              <a:avLst/>
            </a:prstTxWarp>
          </a:bodyPr>
          <a:lstStyle/>
          <a:p>
            <a:r>
              <a:rPr lang="cs-CZ" altLang="cs-CZ"/>
              <a:t>Adverse outcome pathways </a:t>
            </a:r>
          </a:p>
        </p:txBody>
      </p:sp>
      <p:pic>
        <p:nvPicPr>
          <p:cNvPr id="110595" name="Picture 4" descr="http://u.jimdo.com/www32/o/s09b2938cc0a6d68f/img/idb462b3a2365de42/1314711482/std/toxicokinetic-toxicodynamic-models-and-adverse-outcome-pathways.jpg">
            <a:extLst>
              <a:ext uri="{FF2B5EF4-FFF2-40B4-BE49-F238E27FC236}">
                <a16:creationId xmlns:a16="http://schemas.microsoft.com/office/drawing/2014/main" id="{75A2F115-AEB3-40AD-8DBC-25FF886074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2781300"/>
            <a:ext cx="7777163"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ovéPole 12">
            <a:extLst>
              <a:ext uri="{FF2B5EF4-FFF2-40B4-BE49-F238E27FC236}">
                <a16:creationId xmlns:a16="http://schemas.microsoft.com/office/drawing/2014/main" id="{F2E62BFE-7A88-41A5-8114-B9E36FFCF486}"/>
              </a:ext>
            </a:extLst>
          </p:cNvPr>
          <p:cNvSpPr txBox="1">
            <a:spLocks noChangeArrowheads="1"/>
          </p:cNvSpPr>
          <p:nvPr/>
        </p:nvSpPr>
        <p:spPr bwMode="auto">
          <a:xfrm>
            <a:off x="107950" y="1052513"/>
            <a:ext cx="8840788"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a:solidFill>
                  <a:schemeClr val="tx1"/>
                </a:solidFill>
              </a:rPr>
              <a:t>Viz také dříve v přednáškách:</a:t>
            </a:r>
          </a:p>
          <a:p>
            <a:pPr eaLnBrk="1" hangingPunct="1">
              <a:spcBef>
                <a:spcPct val="0"/>
              </a:spcBef>
              <a:buClrTx/>
              <a:buFontTx/>
              <a:buNone/>
            </a:pPr>
            <a:r>
              <a:rPr lang="cs-CZ" altLang="cs-CZ" sz="1800" b="1">
                <a:solidFill>
                  <a:schemeClr val="tx1"/>
                </a:solidFill>
              </a:rPr>
              <a:t>Dokážeme z koncentrace látky v prostředí předpovědět (matematicky) účinky ?</a:t>
            </a:r>
            <a:endParaRPr lang="cs-CZ" altLang="cs-CZ" sz="1800">
              <a:solidFill>
                <a:schemeClr val="tx1"/>
              </a:solidFill>
            </a:endParaRPr>
          </a:p>
          <a:p>
            <a:pPr eaLnBrk="1" hangingPunct="1">
              <a:spcBef>
                <a:spcPct val="0"/>
              </a:spcBef>
              <a:buClrTx/>
              <a:buFontTx/>
              <a:buNone/>
            </a:pPr>
            <a:endParaRPr lang="cs-CZ" altLang="cs-CZ" sz="1800" b="1">
              <a:solidFill>
                <a:schemeClr val="tx1"/>
              </a:solidFill>
            </a:endParaRPr>
          </a:p>
          <a:p>
            <a:pPr eaLnBrk="1" hangingPunct="1">
              <a:spcBef>
                <a:spcPct val="0"/>
              </a:spcBef>
              <a:buClrTx/>
              <a:buFontTx/>
              <a:buNone/>
            </a:pPr>
            <a:r>
              <a:rPr lang="cs-CZ" altLang="cs-CZ" sz="1800">
                <a:solidFill>
                  <a:schemeClr val="tx1"/>
                </a:solidFill>
              </a:rPr>
              <a:t>Základem je dokonalé porozumění </a:t>
            </a:r>
          </a:p>
          <a:p>
            <a:pPr eaLnBrk="1" hangingPunct="1">
              <a:spcBef>
                <a:spcPct val="0"/>
              </a:spcBef>
              <a:buClrTx/>
              <a:buFontTx/>
              <a:buNone/>
            </a:pPr>
            <a:r>
              <a:rPr lang="cs-CZ" altLang="cs-CZ" sz="1800">
                <a:solidFill>
                  <a:schemeClr val="tx1"/>
                </a:solidFill>
              </a:rPr>
              <a:t>1) toxikokinetice (modely PBPK – viz dále)  a 2) následně mechanismům (dynamika)</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Nadpis 8">
            <a:extLst>
              <a:ext uri="{FF2B5EF4-FFF2-40B4-BE49-F238E27FC236}">
                <a16:creationId xmlns:a16="http://schemas.microsoft.com/office/drawing/2014/main" id="{57DF5C42-8428-436A-B9ED-723021718D23}"/>
              </a:ext>
            </a:extLst>
          </p:cNvPr>
          <p:cNvSpPr>
            <a:spLocks noGrp="1"/>
          </p:cNvSpPr>
          <p:nvPr>
            <p:ph type="title"/>
          </p:nvPr>
        </p:nvSpPr>
        <p:spPr bwMode="auto"/>
        <p:txBody>
          <a:bodyPr wrap="square" numCol="1" anchorCtr="0" compatLnSpc="1">
            <a:prstTxWarp prst="textNoShape">
              <a:avLst/>
            </a:prstTxWarp>
          </a:bodyPr>
          <a:lstStyle/>
          <a:p>
            <a:r>
              <a:rPr lang="cs-CZ" altLang="cs-CZ"/>
              <a:t>PBPK modely</a:t>
            </a:r>
          </a:p>
        </p:txBody>
      </p:sp>
      <p:sp>
        <p:nvSpPr>
          <p:cNvPr id="112643" name="TextovéPole 12">
            <a:extLst>
              <a:ext uri="{FF2B5EF4-FFF2-40B4-BE49-F238E27FC236}">
                <a16:creationId xmlns:a16="http://schemas.microsoft.com/office/drawing/2014/main" id="{AC20FF6B-EE85-4AF6-80FE-EE2E482970B4}"/>
              </a:ext>
            </a:extLst>
          </p:cNvPr>
          <p:cNvSpPr txBox="1">
            <a:spLocks noChangeArrowheads="1"/>
          </p:cNvSpPr>
          <p:nvPr/>
        </p:nvSpPr>
        <p:spPr bwMode="auto">
          <a:xfrm>
            <a:off x="250825" y="1125538"/>
            <a:ext cx="64182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a:solidFill>
                  <a:schemeClr val="tx1"/>
                </a:solidFill>
              </a:rPr>
              <a:t>PBPK (PBTK)</a:t>
            </a:r>
          </a:p>
          <a:p>
            <a:pPr eaLnBrk="1" hangingPunct="1">
              <a:spcBef>
                <a:spcPct val="0"/>
              </a:spcBef>
              <a:buClrTx/>
              <a:buFontTx/>
              <a:buNone/>
            </a:pPr>
            <a:r>
              <a:rPr lang="cs-CZ" altLang="cs-CZ" sz="1800">
                <a:solidFill>
                  <a:schemeClr val="tx1"/>
                </a:solidFill>
              </a:rPr>
              <a:t>Physiologically based pharmacokinetic (toxicokinetic) models</a:t>
            </a:r>
          </a:p>
        </p:txBody>
      </p:sp>
      <p:pic>
        <p:nvPicPr>
          <p:cNvPr id="112644" name="Picture 2" descr="http://upload.wikimedia.org/wikipedia/en/thumb/2/22/WholeBody_wiki.svg/220px-WholeBody_wiki.svg.png">
            <a:extLst>
              <a:ext uri="{FF2B5EF4-FFF2-40B4-BE49-F238E27FC236}">
                <a16:creationId xmlns:a16="http://schemas.microsoft.com/office/drawing/2014/main" id="{169A1398-0C4C-4928-8A17-93C3650C25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989138"/>
            <a:ext cx="209550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Picture 4" descr="https://encrypted-tbn0.gstatic.com/images?q=tbn:ANd9GcS1Xr-zyM_wH8apSCpkALlZltgIBwQ4IcylkdluXxtRsQNmocsqJw">
            <a:extLst>
              <a:ext uri="{FF2B5EF4-FFF2-40B4-BE49-F238E27FC236}">
                <a16:creationId xmlns:a16="http://schemas.microsoft.com/office/drawing/2014/main" id="{04D816E6-9878-4C5D-B65E-D2AE8F4C9F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2060575"/>
            <a:ext cx="3887788"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6" name="TextovéPole 6">
            <a:extLst>
              <a:ext uri="{FF2B5EF4-FFF2-40B4-BE49-F238E27FC236}">
                <a16:creationId xmlns:a16="http://schemas.microsoft.com/office/drawing/2014/main" id="{95F96B0B-40C9-4CF5-820A-F282E02FE762}"/>
              </a:ext>
            </a:extLst>
          </p:cNvPr>
          <p:cNvSpPr txBox="1">
            <a:spLocks noChangeArrowheads="1"/>
          </p:cNvSpPr>
          <p:nvPr/>
        </p:nvSpPr>
        <p:spPr bwMode="auto">
          <a:xfrm>
            <a:off x="6588125" y="1989138"/>
            <a:ext cx="24923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a:solidFill>
                  <a:schemeClr val="tx1"/>
                </a:solidFill>
              </a:rPr>
              <a:t>Vnitřní </a:t>
            </a:r>
            <a:br>
              <a:rPr lang="cs-CZ" altLang="cs-CZ" sz="1800">
                <a:solidFill>
                  <a:schemeClr val="tx1"/>
                </a:solidFill>
              </a:rPr>
            </a:br>
            <a:r>
              <a:rPr lang="cs-CZ" altLang="cs-CZ" sz="1800">
                <a:solidFill>
                  <a:schemeClr val="tx1"/>
                </a:solidFill>
              </a:rPr>
              <a:t>„rozdělení“ organismu</a:t>
            </a:r>
            <a:br>
              <a:rPr lang="cs-CZ" altLang="cs-CZ" sz="1800">
                <a:solidFill>
                  <a:schemeClr val="tx1"/>
                </a:solidFill>
              </a:rPr>
            </a:br>
            <a:r>
              <a:rPr lang="cs-CZ" altLang="cs-CZ" sz="1800">
                <a:solidFill>
                  <a:schemeClr val="tx1"/>
                </a:solidFill>
              </a:rPr>
              <a:t>a parametrizace</a:t>
            </a:r>
            <a:br>
              <a:rPr lang="cs-CZ" altLang="cs-CZ" sz="1800">
                <a:solidFill>
                  <a:schemeClr val="tx1"/>
                </a:solidFill>
              </a:rPr>
            </a:br>
            <a:r>
              <a:rPr lang="cs-CZ" altLang="cs-CZ" sz="1800">
                <a:solidFill>
                  <a:schemeClr val="tx1"/>
                </a:solidFill>
              </a:rPr>
              <a:t>běžících procesů</a:t>
            </a:r>
          </a:p>
          <a:p>
            <a:pPr eaLnBrk="1" hangingPunct="1">
              <a:spcBef>
                <a:spcPct val="0"/>
              </a:spcBef>
              <a:buClrTx/>
              <a:buFontTx/>
              <a:buNone/>
            </a:pPr>
            <a:endParaRPr lang="cs-CZ" altLang="cs-CZ" sz="1800">
              <a:solidFill>
                <a:schemeClr val="tx1"/>
              </a:solidFill>
            </a:endParaRPr>
          </a:p>
          <a:p>
            <a:pPr eaLnBrk="1" hangingPunct="1">
              <a:spcBef>
                <a:spcPct val="0"/>
              </a:spcBef>
              <a:buClrTx/>
              <a:buFontTx/>
              <a:buNone/>
            </a:pPr>
            <a:r>
              <a:rPr lang="cs-CZ" altLang="cs-CZ" sz="1800">
                <a:solidFill>
                  <a:schemeClr val="tx1"/>
                </a:solidFill>
                <a:sym typeface="Wingdings" panose="05000000000000000000" pitchFamily="2" charset="2"/>
              </a:rPr>
              <a:t></a:t>
            </a:r>
            <a:r>
              <a:rPr lang="en-US" altLang="cs-CZ" sz="1800">
                <a:solidFill>
                  <a:schemeClr val="tx1"/>
                </a:solidFill>
                <a:sym typeface="Wingdings" panose="05000000000000000000" pitchFamily="2" charset="2"/>
              </a:rPr>
              <a:t> Slo</a:t>
            </a:r>
            <a:r>
              <a:rPr lang="cs-CZ" altLang="cs-CZ" sz="1800">
                <a:solidFill>
                  <a:schemeClr val="tx1"/>
                </a:solidFill>
                <a:sym typeface="Wingdings" panose="05000000000000000000" pitchFamily="2" charset="2"/>
              </a:rPr>
              <a:t>žitý model</a:t>
            </a:r>
            <a:br>
              <a:rPr lang="cs-CZ" altLang="cs-CZ" sz="1800">
                <a:solidFill>
                  <a:schemeClr val="tx1"/>
                </a:solidFill>
                <a:sym typeface="Wingdings" panose="05000000000000000000" pitchFamily="2" charset="2"/>
              </a:rPr>
            </a:br>
            <a:r>
              <a:rPr lang="cs-CZ" altLang="cs-CZ" sz="1800">
                <a:solidFill>
                  <a:schemeClr val="tx1"/>
                </a:solidFill>
                <a:sym typeface="Wingdings" panose="05000000000000000000" pitchFamily="2" charset="2"/>
              </a:rPr>
              <a:t>: Predikce koncentrací</a:t>
            </a:r>
            <a:br>
              <a:rPr lang="cs-CZ" altLang="cs-CZ" sz="1800">
                <a:solidFill>
                  <a:schemeClr val="tx1"/>
                </a:solidFill>
                <a:sym typeface="Wingdings" panose="05000000000000000000" pitchFamily="2" charset="2"/>
              </a:rPr>
            </a:br>
            <a:r>
              <a:rPr lang="cs-CZ" altLang="cs-CZ" sz="1800">
                <a:solidFill>
                  <a:schemeClr val="tx1"/>
                </a:solidFill>
                <a:sym typeface="Wingdings" panose="05000000000000000000" pitchFamily="2" charset="2"/>
              </a:rPr>
              <a:t>v jednotlivých tkáních</a:t>
            </a:r>
            <a:endParaRPr lang="cs-CZ" altLang="cs-CZ" sz="1800">
              <a:solidFill>
                <a:schemeClr val="tx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Nadpis 7">
            <a:extLst>
              <a:ext uri="{FF2B5EF4-FFF2-40B4-BE49-F238E27FC236}">
                <a16:creationId xmlns:a16="http://schemas.microsoft.com/office/drawing/2014/main" id="{2E44346C-4D89-4BD4-AA31-23F2A686A2CA}"/>
              </a:ext>
            </a:extLst>
          </p:cNvPr>
          <p:cNvSpPr>
            <a:spLocks noGrp="1"/>
          </p:cNvSpPr>
          <p:nvPr>
            <p:ph type="title"/>
          </p:nvPr>
        </p:nvSpPr>
        <p:spPr bwMode="auto"/>
        <p:txBody>
          <a:bodyPr wrap="square" numCol="1" anchorCtr="0" compatLnSpc="1">
            <a:prstTxWarp prst="textNoShape">
              <a:avLst/>
            </a:prstTxWarp>
          </a:bodyPr>
          <a:lstStyle/>
          <a:p>
            <a:pPr eaLnBrk="1" hangingPunct="1"/>
            <a:r>
              <a:rPr lang="cs-CZ" altLang="cs-CZ">
                <a:solidFill>
                  <a:schemeClr val="tx1"/>
                </a:solidFill>
              </a:rPr>
              <a:t>Kvantitativní mechanistické modelování </a:t>
            </a:r>
          </a:p>
        </p:txBody>
      </p:sp>
      <p:pic>
        <p:nvPicPr>
          <p:cNvPr id="114691" name="Picture 2">
            <a:extLst>
              <a:ext uri="{FF2B5EF4-FFF2-40B4-BE49-F238E27FC236}">
                <a16:creationId xmlns:a16="http://schemas.microsoft.com/office/drawing/2014/main" id="{7D27A7DC-1930-40E9-B4CA-4C6D804EE2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96975"/>
            <a:ext cx="8891588"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4">
            <a:extLst>
              <a:ext uri="{FF2B5EF4-FFF2-40B4-BE49-F238E27FC236}">
                <a16:creationId xmlns:a16="http://schemas.microsoft.com/office/drawing/2014/main" id="{3C6B8BFA-D8BF-41C6-99C2-EAE435F0BB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052513"/>
            <a:ext cx="7488238"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Nadpis 7">
            <a:extLst>
              <a:ext uri="{FF2B5EF4-FFF2-40B4-BE49-F238E27FC236}">
                <a16:creationId xmlns:a16="http://schemas.microsoft.com/office/drawing/2014/main" id="{D7DEAE7F-2E54-4B89-A754-090C180D9CA0}"/>
              </a:ext>
            </a:extLst>
          </p:cNvPr>
          <p:cNvSpPr>
            <a:spLocks noGrp="1"/>
          </p:cNvSpPr>
          <p:nvPr>
            <p:ph type="title"/>
          </p:nvPr>
        </p:nvSpPr>
        <p:spPr bwMode="auto"/>
        <p:txBody>
          <a:bodyPr wrap="square" numCol="1" anchorCtr="0" compatLnSpc="1">
            <a:prstTxWarp prst="textNoShape">
              <a:avLst/>
            </a:prstTxWarp>
          </a:bodyPr>
          <a:lstStyle/>
          <a:p>
            <a:pPr eaLnBrk="1" hangingPunct="1"/>
            <a:r>
              <a:rPr lang="en-US" altLang="cs-CZ">
                <a:solidFill>
                  <a:schemeClr val="tx1"/>
                </a:solidFill>
              </a:rPr>
              <a:t>Li </a:t>
            </a:r>
            <a:r>
              <a:rPr lang="cs-CZ" altLang="cs-CZ">
                <a:solidFill>
                  <a:schemeClr val="tx1"/>
                </a:solidFill>
              </a:rPr>
              <a:t>(</a:t>
            </a:r>
            <a:r>
              <a:rPr lang="en-US" altLang="cs-CZ">
                <a:solidFill>
                  <a:schemeClr val="tx1"/>
                </a:solidFill>
              </a:rPr>
              <a:t>2011</a:t>
            </a:r>
            <a:r>
              <a:rPr lang="cs-CZ" altLang="cs-CZ">
                <a:solidFill>
                  <a:schemeClr val="tx1"/>
                </a:solidFill>
              </a:rPr>
              <a:t>) BMC Systems Biology</a:t>
            </a:r>
          </a:p>
        </p:txBody>
      </p:sp>
      <p:pic>
        <p:nvPicPr>
          <p:cNvPr id="116740" name="Picture 2">
            <a:extLst>
              <a:ext uri="{FF2B5EF4-FFF2-40B4-BE49-F238E27FC236}">
                <a16:creationId xmlns:a16="http://schemas.microsoft.com/office/drawing/2014/main" id="{E5DEB994-4CD8-463C-BF24-4F47000B8A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052513"/>
            <a:ext cx="1368425" cy="175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1" name="TextovéPole 4">
            <a:extLst>
              <a:ext uri="{FF2B5EF4-FFF2-40B4-BE49-F238E27FC236}">
                <a16:creationId xmlns:a16="http://schemas.microsoft.com/office/drawing/2014/main" id="{77008B15-DBBC-493A-BE62-823E66D801EE}"/>
              </a:ext>
            </a:extLst>
          </p:cNvPr>
          <p:cNvSpPr txBox="1">
            <a:spLocks noChangeArrowheads="1"/>
          </p:cNvSpPr>
          <p:nvPr/>
        </p:nvSpPr>
        <p:spPr bwMode="auto">
          <a:xfrm>
            <a:off x="0" y="2997200"/>
            <a:ext cx="203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a:t>Koncepční model </a:t>
            </a:r>
            <a:br>
              <a:rPr lang="cs-CZ" altLang="cs-CZ"/>
            </a:br>
            <a:r>
              <a:rPr lang="cs-CZ" altLang="cs-CZ">
                <a:sym typeface="Wingdings" panose="05000000000000000000" pitchFamily="2" charset="2"/>
              </a:rPr>
              <a:t></a:t>
            </a:r>
            <a:r>
              <a:rPr lang="en-US" altLang="cs-CZ">
                <a:sym typeface="Wingdings" panose="05000000000000000000" pitchFamily="2" charset="2"/>
              </a:rPr>
              <a:t> </a:t>
            </a:r>
            <a:r>
              <a:rPr lang="cs-CZ" altLang="cs-CZ">
                <a:sym typeface="Wingdings" panose="05000000000000000000" pitchFamily="2" charset="2"/>
              </a:rPr>
              <a:t>ZOOM</a:t>
            </a:r>
            <a:endParaRPr lang="cs-CZ" altLang="cs-CZ"/>
          </a:p>
        </p:txBody>
      </p:sp>
      <p:sp>
        <p:nvSpPr>
          <p:cNvPr id="116742" name="TextovéPole 8">
            <a:extLst>
              <a:ext uri="{FF2B5EF4-FFF2-40B4-BE49-F238E27FC236}">
                <a16:creationId xmlns:a16="http://schemas.microsoft.com/office/drawing/2014/main" id="{1B498FE8-EC53-4660-A920-97479CAA3E13}"/>
              </a:ext>
            </a:extLst>
          </p:cNvPr>
          <p:cNvSpPr txBox="1">
            <a:spLocks noChangeArrowheads="1"/>
          </p:cNvSpPr>
          <p:nvPr/>
        </p:nvSpPr>
        <p:spPr bwMode="auto">
          <a:xfrm>
            <a:off x="6804025" y="1196975"/>
            <a:ext cx="23431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1600">
                <a:solidFill>
                  <a:srgbClr val="FF0000"/>
                </a:solidFill>
              </a:rPr>
              <a:t>EE2 – toxikant</a:t>
            </a:r>
          </a:p>
          <a:p>
            <a:pPr eaLnBrk="1" hangingPunct="1"/>
            <a:r>
              <a:rPr lang="cs-CZ" altLang="cs-CZ" sz="1600">
                <a:solidFill>
                  <a:srgbClr val="FF0000"/>
                </a:solidFill>
              </a:rPr>
              <a:t>ER, AR atd. – receptory</a:t>
            </a:r>
          </a:p>
          <a:p>
            <a:pPr eaLnBrk="1" hangingPunct="1"/>
            <a:endParaRPr lang="cs-CZ" altLang="cs-CZ" sz="1600">
              <a:solidFill>
                <a:srgbClr val="FF0000"/>
              </a:solidFill>
            </a:endParaRPr>
          </a:p>
          <a:p>
            <a:pPr eaLnBrk="1" hangingPunct="1"/>
            <a:r>
              <a:rPr lang="cs-CZ" altLang="cs-CZ" sz="1600">
                <a:solidFill>
                  <a:srgbClr val="FF0000"/>
                </a:solidFill>
              </a:rPr>
              <a:t>VTG – vitellogenin</a:t>
            </a:r>
            <a:br>
              <a:rPr lang="cs-CZ" altLang="cs-CZ" sz="1600">
                <a:solidFill>
                  <a:srgbClr val="FF0000"/>
                </a:solidFill>
              </a:rPr>
            </a:br>
            <a:r>
              <a:rPr lang="cs-CZ" altLang="cs-CZ" sz="1600">
                <a:solidFill>
                  <a:srgbClr val="FF0000"/>
                </a:solidFill>
              </a:rPr>
              <a:t>(marker toxicity)</a:t>
            </a:r>
          </a:p>
          <a:p>
            <a:pPr eaLnBrk="1" hangingPunct="1"/>
            <a:endParaRPr lang="cs-CZ" altLang="cs-CZ" sz="1600">
              <a:solidFill>
                <a:srgbClr val="FF0000"/>
              </a:solidFill>
            </a:endParaRPr>
          </a:p>
          <a:p>
            <a:pPr eaLnBrk="1" hangingPunct="1"/>
            <a:r>
              <a:rPr lang="cs-CZ" altLang="cs-CZ" sz="1600" i="1"/>
              <a:t>Každá šipka: </a:t>
            </a:r>
            <a:br>
              <a:rPr lang="cs-CZ" altLang="cs-CZ" sz="1600" i="1"/>
            </a:br>
            <a:r>
              <a:rPr lang="cs-CZ" altLang="cs-CZ" sz="1600" i="1"/>
              <a:t>zvláštní diferenciální</a:t>
            </a:r>
            <a:br>
              <a:rPr lang="cs-CZ" altLang="cs-CZ" sz="1600" i="1"/>
            </a:br>
            <a:r>
              <a:rPr lang="cs-CZ" altLang="cs-CZ" sz="1600" i="1"/>
              <a:t>rovnice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Zástupný symbol pro číslo snímku 3">
            <a:extLst>
              <a:ext uri="{FF2B5EF4-FFF2-40B4-BE49-F238E27FC236}">
                <a16:creationId xmlns:a16="http://schemas.microsoft.com/office/drawing/2014/main" id="{FE8F10FE-2209-4FB4-8B3C-74E5947249BB}"/>
              </a:ext>
            </a:extLst>
          </p:cNvPr>
          <p:cNvSpPr>
            <a:spLocks noGrp="1"/>
          </p:cNvSpPr>
          <p:nvPr>
            <p:ph type="sldNum" sz="quarter" idx="11"/>
          </p:nvPr>
        </p:nvSpPr>
        <p:spPr bwMode="auto">
          <a:xfrm>
            <a:off x="381000" y="6597650"/>
            <a:ext cx="1905000" cy="17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en-GB" altLang="cs-CZ" sz="1200">
                <a:solidFill>
                  <a:srgbClr val="9A9A9B"/>
                </a:solidFill>
              </a:rPr>
              <a:t>Page </a:t>
            </a:r>
            <a:fld id="{4D04F509-A552-48F3-B127-7153E586B72A}" type="slidenum">
              <a:rPr lang="en-GB" altLang="cs-CZ" sz="1200">
                <a:solidFill>
                  <a:srgbClr val="9A9A9B"/>
                </a:solidFill>
              </a:rPr>
              <a:pPr algn="ctr">
                <a:spcBef>
                  <a:spcPct val="0"/>
                </a:spcBef>
                <a:buClrTx/>
                <a:buFontTx/>
                <a:buNone/>
              </a:pPr>
              <a:t>4</a:t>
            </a:fld>
            <a:endParaRPr lang="en-GB" altLang="cs-CZ" sz="1200">
              <a:solidFill>
                <a:srgbClr val="9A9A9B"/>
              </a:solidFill>
            </a:endParaRPr>
          </a:p>
        </p:txBody>
      </p:sp>
      <p:sp>
        <p:nvSpPr>
          <p:cNvPr id="14339" name="Rectangle 2">
            <a:extLst>
              <a:ext uri="{FF2B5EF4-FFF2-40B4-BE49-F238E27FC236}">
                <a16:creationId xmlns:a16="http://schemas.microsoft.com/office/drawing/2014/main" id="{2D06A5AE-E176-48C1-B8A4-778B06402644}"/>
              </a:ext>
            </a:extLst>
          </p:cNvPr>
          <p:cNvSpPr>
            <a:spLocks noGrp="1" noChangeArrowheads="1"/>
          </p:cNvSpPr>
          <p:nvPr>
            <p:ph type="title"/>
          </p:nvPr>
        </p:nvSpPr>
        <p:spPr bwMode="auto">
          <a:xfrm>
            <a:off x="381000" y="188913"/>
            <a:ext cx="8511480" cy="792162"/>
          </a:xfrm>
        </p:spPr>
        <p:txBody>
          <a:bodyPr wrap="square" numCol="1" anchorCtr="0" compatLnSpc="1">
            <a:prstTxWarp prst="textNoShape">
              <a:avLst/>
            </a:prstTxWarp>
          </a:bodyPr>
          <a:lstStyle/>
          <a:p>
            <a:r>
              <a:rPr lang="cs-CZ" altLang="cs-CZ" sz="2600" b="1" dirty="0">
                <a:solidFill>
                  <a:srgbClr val="0070C0"/>
                </a:solidFill>
              </a:rPr>
              <a:t>Počty obratlovců používaných pro hodnocení chemických látek v Evropě</a:t>
            </a:r>
            <a:endParaRPr lang="de-DE" altLang="cs-CZ" sz="2600" b="1" dirty="0">
              <a:solidFill>
                <a:srgbClr val="0070C0"/>
              </a:solidFill>
            </a:endParaRPr>
          </a:p>
        </p:txBody>
      </p:sp>
      <p:sp>
        <p:nvSpPr>
          <p:cNvPr id="14340" name="Oval 4">
            <a:extLst>
              <a:ext uri="{FF2B5EF4-FFF2-40B4-BE49-F238E27FC236}">
                <a16:creationId xmlns:a16="http://schemas.microsoft.com/office/drawing/2014/main" id="{08A67669-B197-4745-A9CB-76CDA7BB0E8A}"/>
              </a:ext>
            </a:extLst>
          </p:cNvPr>
          <p:cNvSpPr>
            <a:spLocks noChangeArrowheads="1"/>
          </p:cNvSpPr>
          <p:nvPr/>
        </p:nvSpPr>
        <p:spPr bwMode="auto">
          <a:xfrm>
            <a:off x="684213" y="1629370"/>
            <a:ext cx="3816350" cy="381635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14341" name="Rectangle 5">
            <a:extLst>
              <a:ext uri="{FF2B5EF4-FFF2-40B4-BE49-F238E27FC236}">
                <a16:creationId xmlns:a16="http://schemas.microsoft.com/office/drawing/2014/main" id="{F6023ED5-F0FB-451B-8E37-6A153B63F91F}"/>
              </a:ext>
            </a:extLst>
          </p:cNvPr>
          <p:cNvSpPr>
            <a:spLocks noChangeArrowheads="1"/>
          </p:cNvSpPr>
          <p:nvPr/>
        </p:nvSpPr>
        <p:spPr bwMode="auto">
          <a:xfrm>
            <a:off x="179388" y="5877520"/>
            <a:ext cx="7129462"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de-DE" altLang="cs-CZ" sz="2200" i="1">
                <a:solidFill>
                  <a:schemeClr val="tx1"/>
                </a:solidFill>
              </a:rPr>
              <a:t>Commission of the European Communities, 2010</a:t>
            </a:r>
          </a:p>
        </p:txBody>
      </p:sp>
      <p:sp>
        <p:nvSpPr>
          <p:cNvPr id="14342" name="Text Box 7">
            <a:extLst>
              <a:ext uri="{FF2B5EF4-FFF2-40B4-BE49-F238E27FC236}">
                <a16:creationId xmlns:a16="http://schemas.microsoft.com/office/drawing/2014/main" id="{4EAC6FB6-382D-4AE5-BFCD-8FE22A659E2A}"/>
              </a:ext>
            </a:extLst>
          </p:cNvPr>
          <p:cNvSpPr txBox="1">
            <a:spLocks noChangeArrowheads="1"/>
          </p:cNvSpPr>
          <p:nvPr/>
        </p:nvSpPr>
        <p:spPr bwMode="auto">
          <a:xfrm>
            <a:off x="971550" y="3012082"/>
            <a:ext cx="1944688"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50000"/>
              </a:spcBef>
              <a:buClrTx/>
              <a:buFontTx/>
              <a:buNone/>
            </a:pPr>
            <a:r>
              <a:rPr lang="de-DE" altLang="cs-CZ" sz="1800" b="1">
                <a:solidFill>
                  <a:schemeClr val="bg1"/>
                </a:solidFill>
              </a:rPr>
              <a:t>12 million</a:t>
            </a:r>
          </a:p>
          <a:p>
            <a:pPr eaLnBrk="1" hangingPunct="1">
              <a:spcBef>
                <a:spcPct val="50000"/>
              </a:spcBef>
              <a:buClrTx/>
              <a:buFontTx/>
              <a:buNone/>
            </a:pPr>
            <a:r>
              <a:rPr lang="de-DE" altLang="cs-CZ" sz="1800" b="1">
                <a:solidFill>
                  <a:schemeClr val="bg1"/>
                </a:solidFill>
              </a:rPr>
              <a:t>animals</a:t>
            </a:r>
          </a:p>
        </p:txBody>
      </p:sp>
      <p:sp>
        <p:nvSpPr>
          <p:cNvPr id="14343" name="AutoShape 9">
            <a:extLst>
              <a:ext uri="{FF2B5EF4-FFF2-40B4-BE49-F238E27FC236}">
                <a16:creationId xmlns:a16="http://schemas.microsoft.com/office/drawing/2014/main" id="{8D0ADAC8-434C-43B8-A2F3-22C85A38BE4D}"/>
              </a:ext>
            </a:extLst>
          </p:cNvPr>
          <p:cNvSpPr>
            <a:spLocks noChangeArrowheads="1"/>
          </p:cNvSpPr>
          <p:nvPr/>
        </p:nvSpPr>
        <p:spPr bwMode="auto">
          <a:xfrm rot="16200000" flipH="1">
            <a:off x="1048544" y="1625401"/>
            <a:ext cx="3816350" cy="380523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559 h 21600"/>
            </a:gdLst>
            <a:ahLst/>
            <a:cxnLst>
              <a:cxn ang="T8">
                <a:pos x="T0" y="T1"/>
              </a:cxn>
              <a:cxn ang="T9">
                <a:pos x="T2" y="T3"/>
              </a:cxn>
              <a:cxn ang="T10">
                <a:pos x="T4" y="T5"/>
              </a:cxn>
              <a:cxn ang="T11">
                <a:pos x="T6" y="T7"/>
              </a:cxn>
            </a:cxnLst>
            <a:rect l="T12" t="T13" r="T14" b="T15"/>
            <a:pathLst>
              <a:path w="21600" h="21600">
                <a:moveTo>
                  <a:pt x="11113" y="12254"/>
                </a:moveTo>
                <a:cubicBezTo>
                  <a:pt x="11010" y="12276"/>
                  <a:pt x="10905" y="12287"/>
                  <a:pt x="10800" y="12288"/>
                </a:cubicBezTo>
                <a:cubicBezTo>
                  <a:pt x="10694" y="12288"/>
                  <a:pt x="10589" y="12276"/>
                  <a:pt x="10486" y="12254"/>
                </a:cubicBezTo>
                <a:lnTo>
                  <a:pt x="8521" y="21356"/>
                </a:lnTo>
                <a:cubicBezTo>
                  <a:pt x="9270" y="21518"/>
                  <a:pt x="10034" y="21600"/>
                  <a:pt x="10800" y="21600"/>
                </a:cubicBezTo>
                <a:cubicBezTo>
                  <a:pt x="11565" y="21599"/>
                  <a:pt x="12329" y="21518"/>
                  <a:pt x="13078" y="21356"/>
                </a:cubicBezTo>
                <a:lnTo>
                  <a:pt x="11113" y="12254"/>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endParaRPr lang="cs-CZ"/>
          </a:p>
        </p:txBody>
      </p:sp>
      <p:sp>
        <p:nvSpPr>
          <p:cNvPr id="14344" name="Text Box 10">
            <a:extLst>
              <a:ext uri="{FF2B5EF4-FFF2-40B4-BE49-F238E27FC236}">
                <a16:creationId xmlns:a16="http://schemas.microsoft.com/office/drawing/2014/main" id="{4488C2BB-13BC-4705-9003-E058C882AB5E}"/>
              </a:ext>
            </a:extLst>
          </p:cNvPr>
          <p:cNvSpPr txBox="1">
            <a:spLocks noChangeArrowheads="1"/>
          </p:cNvSpPr>
          <p:nvPr/>
        </p:nvSpPr>
        <p:spPr bwMode="auto">
          <a:xfrm>
            <a:off x="4716463" y="1413470"/>
            <a:ext cx="3097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50000"/>
              </a:spcBef>
              <a:buClrTx/>
              <a:buFontTx/>
              <a:buNone/>
            </a:pPr>
            <a:r>
              <a:rPr lang="de-DE" altLang="cs-CZ" sz="3000">
                <a:solidFill>
                  <a:schemeClr val="tx1"/>
                </a:solidFill>
              </a:rPr>
              <a:t>8.7 %: Toxicology</a:t>
            </a:r>
          </a:p>
        </p:txBody>
      </p:sp>
      <p:sp>
        <p:nvSpPr>
          <p:cNvPr id="14345" name="Line 11">
            <a:extLst>
              <a:ext uri="{FF2B5EF4-FFF2-40B4-BE49-F238E27FC236}">
                <a16:creationId xmlns:a16="http://schemas.microsoft.com/office/drawing/2014/main" id="{1D4C5E8B-E597-4241-BF59-C053F36D560A}"/>
              </a:ext>
            </a:extLst>
          </p:cNvPr>
          <p:cNvSpPr>
            <a:spLocks noChangeShapeType="1"/>
          </p:cNvSpPr>
          <p:nvPr/>
        </p:nvSpPr>
        <p:spPr bwMode="auto">
          <a:xfrm flipV="1">
            <a:off x="4716463" y="1988145"/>
            <a:ext cx="287337" cy="1368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cs-CZ"/>
          </a:p>
        </p:txBody>
      </p:sp>
      <p:sp>
        <p:nvSpPr>
          <p:cNvPr id="14346" name="AutoShape 12">
            <a:extLst>
              <a:ext uri="{FF2B5EF4-FFF2-40B4-BE49-F238E27FC236}">
                <a16:creationId xmlns:a16="http://schemas.microsoft.com/office/drawing/2014/main" id="{FAA49872-0342-4D09-B255-F9C1E57B0037}"/>
              </a:ext>
            </a:extLst>
          </p:cNvPr>
          <p:cNvSpPr>
            <a:spLocks noChangeArrowheads="1"/>
          </p:cNvSpPr>
          <p:nvPr/>
        </p:nvSpPr>
        <p:spPr bwMode="auto">
          <a:xfrm rot="16200000" flipH="1">
            <a:off x="1840707" y="1634926"/>
            <a:ext cx="3816350" cy="380523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579 h 21600"/>
            </a:gdLst>
            <a:ahLst/>
            <a:cxnLst>
              <a:cxn ang="T8">
                <a:pos x="T0" y="T1"/>
              </a:cxn>
              <a:cxn ang="T9">
                <a:pos x="T2" y="T3"/>
              </a:cxn>
              <a:cxn ang="T10">
                <a:pos x="T4" y="T5"/>
              </a:cxn>
              <a:cxn ang="T11">
                <a:pos x="T6" y="T7"/>
              </a:cxn>
            </a:cxnLst>
            <a:rect l="T12" t="T13" r="T14" b="T15"/>
            <a:pathLst>
              <a:path w="21600" h="21600">
                <a:moveTo>
                  <a:pt x="10915" y="12335"/>
                </a:moveTo>
                <a:cubicBezTo>
                  <a:pt x="10877" y="12338"/>
                  <a:pt x="10838" y="12339"/>
                  <a:pt x="10800" y="12340"/>
                </a:cubicBezTo>
                <a:cubicBezTo>
                  <a:pt x="10761" y="12340"/>
                  <a:pt x="10722" y="12338"/>
                  <a:pt x="10684" y="12335"/>
                </a:cubicBezTo>
                <a:lnTo>
                  <a:pt x="9986" y="21569"/>
                </a:lnTo>
                <a:cubicBezTo>
                  <a:pt x="10257" y="21589"/>
                  <a:pt x="10528" y="21600"/>
                  <a:pt x="10800" y="21600"/>
                </a:cubicBezTo>
                <a:cubicBezTo>
                  <a:pt x="11071" y="21599"/>
                  <a:pt x="11342" y="21589"/>
                  <a:pt x="11613" y="21569"/>
                </a:cubicBezTo>
                <a:lnTo>
                  <a:pt x="10915" y="12335"/>
                </a:lnTo>
                <a:close/>
              </a:path>
            </a:pathLst>
          </a:cu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endParaRPr lang="cs-CZ"/>
          </a:p>
        </p:txBody>
      </p:sp>
      <p:sp>
        <p:nvSpPr>
          <p:cNvPr id="14347" name="Line 13">
            <a:extLst>
              <a:ext uri="{FF2B5EF4-FFF2-40B4-BE49-F238E27FC236}">
                <a16:creationId xmlns:a16="http://schemas.microsoft.com/office/drawing/2014/main" id="{1B0787CA-8ADF-43D6-AA18-511F9F89CCD3}"/>
              </a:ext>
            </a:extLst>
          </p:cNvPr>
          <p:cNvSpPr>
            <a:spLocks noChangeShapeType="1"/>
          </p:cNvSpPr>
          <p:nvPr/>
        </p:nvSpPr>
        <p:spPr bwMode="auto">
          <a:xfrm flipV="1">
            <a:off x="5292725" y="2637432"/>
            <a:ext cx="647700" cy="863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cs-CZ"/>
          </a:p>
        </p:txBody>
      </p:sp>
      <p:sp>
        <p:nvSpPr>
          <p:cNvPr id="14348" name="Text Box 14">
            <a:extLst>
              <a:ext uri="{FF2B5EF4-FFF2-40B4-BE49-F238E27FC236}">
                <a16:creationId xmlns:a16="http://schemas.microsoft.com/office/drawing/2014/main" id="{F8E2D9A5-3FF7-43F9-8035-8528F9F637BC}"/>
              </a:ext>
            </a:extLst>
          </p:cNvPr>
          <p:cNvSpPr txBox="1">
            <a:spLocks noChangeArrowheads="1"/>
          </p:cNvSpPr>
          <p:nvPr/>
        </p:nvSpPr>
        <p:spPr bwMode="auto">
          <a:xfrm>
            <a:off x="5940425" y="2061170"/>
            <a:ext cx="30972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084263" indent="-1084263">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50000"/>
              </a:spcBef>
              <a:buClrTx/>
              <a:buFontTx/>
              <a:buNone/>
            </a:pPr>
            <a:r>
              <a:rPr lang="de-DE" altLang="cs-CZ" sz="3000">
                <a:solidFill>
                  <a:schemeClr val="tx1"/>
                </a:solidFill>
              </a:rPr>
              <a:t>50 %: Regulatory testing</a:t>
            </a:r>
          </a:p>
        </p:txBody>
      </p:sp>
      <p:sp>
        <p:nvSpPr>
          <p:cNvPr id="14349" name="AutoShape 15">
            <a:extLst>
              <a:ext uri="{FF2B5EF4-FFF2-40B4-BE49-F238E27FC236}">
                <a16:creationId xmlns:a16="http://schemas.microsoft.com/office/drawing/2014/main" id="{8157BFC6-6CD3-46C9-8741-C72EAFBCC488}"/>
              </a:ext>
            </a:extLst>
          </p:cNvPr>
          <p:cNvSpPr>
            <a:spLocks noChangeArrowheads="1"/>
          </p:cNvSpPr>
          <p:nvPr/>
        </p:nvSpPr>
        <p:spPr bwMode="auto">
          <a:xfrm rot="16200000" flipH="1">
            <a:off x="2405857" y="1634926"/>
            <a:ext cx="3816350" cy="380523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512 h 21600"/>
            </a:gdLst>
            <a:ahLst/>
            <a:cxnLst>
              <a:cxn ang="T8">
                <a:pos x="T0" y="T1"/>
              </a:cxn>
              <a:cxn ang="T9">
                <a:pos x="T2" y="T3"/>
              </a:cxn>
              <a:cxn ang="T10">
                <a:pos x="T4" y="T5"/>
              </a:cxn>
              <a:cxn ang="T11">
                <a:pos x="T6" y="T7"/>
              </a:cxn>
            </a:cxnLst>
            <a:rect l="T12" t="T13" r="T14" b="T15"/>
            <a:pathLst>
              <a:path w="21600" h="21600">
                <a:moveTo>
                  <a:pt x="10825" y="12425"/>
                </a:moveTo>
                <a:cubicBezTo>
                  <a:pt x="10817" y="12425"/>
                  <a:pt x="10808" y="12425"/>
                  <a:pt x="10800" y="12426"/>
                </a:cubicBezTo>
                <a:cubicBezTo>
                  <a:pt x="10791" y="12426"/>
                  <a:pt x="10782" y="12425"/>
                  <a:pt x="10774" y="12425"/>
                </a:cubicBezTo>
                <a:lnTo>
                  <a:pt x="10627" y="21598"/>
                </a:lnTo>
                <a:cubicBezTo>
                  <a:pt x="10684" y="21599"/>
                  <a:pt x="10742" y="21600"/>
                  <a:pt x="10800" y="21600"/>
                </a:cubicBezTo>
                <a:cubicBezTo>
                  <a:pt x="10857" y="21599"/>
                  <a:pt x="10915" y="21599"/>
                  <a:pt x="10972" y="21598"/>
                </a:cubicBezTo>
                <a:lnTo>
                  <a:pt x="10825" y="12425"/>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endParaRPr lang="cs-CZ"/>
          </a:p>
        </p:txBody>
      </p:sp>
      <p:sp>
        <p:nvSpPr>
          <p:cNvPr id="14350" name="Line 16">
            <a:extLst>
              <a:ext uri="{FF2B5EF4-FFF2-40B4-BE49-F238E27FC236}">
                <a16:creationId xmlns:a16="http://schemas.microsoft.com/office/drawing/2014/main" id="{8B3CDD34-D89C-49AE-AD52-36067C106BFC}"/>
              </a:ext>
            </a:extLst>
          </p:cNvPr>
          <p:cNvSpPr>
            <a:spLocks noChangeShapeType="1"/>
          </p:cNvSpPr>
          <p:nvPr/>
        </p:nvSpPr>
        <p:spPr bwMode="auto">
          <a:xfrm flipH="1" flipV="1">
            <a:off x="5867400" y="3716932"/>
            <a:ext cx="288925" cy="5048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cs-CZ"/>
          </a:p>
        </p:txBody>
      </p:sp>
      <p:sp>
        <p:nvSpPr>
          <p:cNvPr id="14351" name="Text Box 17">
            <a:extLst>
              <a:ext uri="{FF2B5EF4-FFF2-40B4-BE49-F238E27FC236}">
                <a16:creationId xmlns:a16="http://schemas.microsoft.com/office/drawing/2014/main" id="{19D5EA6D-120A-4167-8E86-2DD69EF1C2A5}"/>
              </a:ext>
            </a:extLst>
          </p:cNvPr>
          <p:cNvSpPr txBox="1">
            <a:spLocks noChangeArrowheads="1"/>
          </p:cNvSpPr>
          <p:nvPr/>
        </p:nvSpPr>
        <p:spPr bwMode="auto">
          <a:xfrm>
            <a:off x="5651500" y="4386857"/>
            <a:ext cx="30972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084263" indent="-1084263">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50000"/>
              </a:spcBef>
              <a:buClrTx/>
              <a:buFontTx/>
              <a:buNone/>
            </a:pPr>
            <a:r>
              <a:rPr lang="de-DE" altLang="cs-CZ" sz="3000">
                <a:solidFill>
                  <a:schemeClr val="tx1"/>
                </a:solidFill>
              </a:rPr>
              <a:t>15 %: Fish, birds, amphibians</a:t>
            </a:r>
          </a:p>
        </p:txBody>
      </p:sp>
      <p:sp>
        <p:nvSpPr>
          <p:cNvPr id="14352" name="Text Box 19">
            <a:extLst>
              <a:ext uri="{FF2B5EF4-FFF2-40B4-BE49-F238E27FC236}">
                <a16:creationId xmlns:a16="http://schemas.microsoft.com/office/drawing/2014/main" id="{4C285F12-F5A2-4167-B01C-6E64A1CCB2A6}"/>
              </a:ext>
            </a:extLst>
          </p:cNvPr>
          <p:cNvSpPr txBox="1">
            <a:spLocks noChangeArrowheads="1"/>
          </p:cNvSpPr>
          <p:nvPr/>
        </p:nvSpPr>
        <p:spPr bwMode="auto">
          <a:xfrm>
            <a:off x="5724525" y="5372695"/>
            <a:ext cx="2879725" cy="2778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50000"/>
              </a:spcBef>
              <a:buClrTx/>
              <a:buFontTx/>
              <a:buNone/>
            </a:pPr>
            <a:r>
              <a:rPr lang="de-DE" altLang="cs-CZ" sz="1800">
                <a:solidFill>
                  <a:srgbClr val="FF0000"/>
                </a:solidFill>
              </a:rPr>
              <a:t>~ 80 000 animals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Nadpis 7">
            <a:extLst>
              <a:ext uri="{FF2B5EF4-FFF2-40B4-BE49-F238E27FC236}">
                <a16:creationId xmlns:a16="http://schemas.microsoft.com/office/drawing/2014/main" id="{D0D279FD-7BF7-42C2-9331-311DB73F8BB6}"/>
              </a:ext>
            </a:extLst>
          </p:cNvPr>
          <p:cNvSpPr>
            <a:spLocks noGrp="1"/>
          </p:cNvSpPr>
          <p:nvPr>
            <p:ph type="title"/>
          </p:nvPr>
        </p:nvSpPr>
        <p:spPr bwMode="auto"/>
        <p:txBody>
          <a:bodyPr wrap="square" numCol="1" anchorCtr="0" compatLnSpc="1">
            <a:prstTxWarp prst="textNoShape">
              <a:avLst/>
            </a:prstTxWarp>
          </a:bodyPr>
          <a:lstStyle/>
          <a:p>
            <a:pPr eaLnBrk="1" hangingPunct="1"/>
            <a:r>
              <a:rPr lang="en-US" altLang="cs-CZ">
                <a:solidFill>
                  <a:schemeClr val="tx1"/>
                </a:solidFill>
              </a:rPr>
              <a:t>Li </a:t>
            </a:r>
            <a:r>
              <a:rPr lang="cs-CZ" altLang="cs-CZ">
                <a:solidFill>
                  <a:schemeClr val="tx1"/>
                </a:solidFill>
              </a:rPr>
              <a:t>(</a:t>
            </a:r>
            <a:r>
              <a:rPr lang="en-US" altLang="cs-CZ">
                <a:solidFill>
                  <a:schemeClr val="tx1"/>
                </a:solidFill>
              </a:rPr>
              <a:t>2011</a:t>
            </a:r>
            <a:r>
              <a:rPr lang="cs-CZ" altLang="cs-CZ">
                <a:solidFill>
                  <a:schemeClr val="tx1"/>
                </a:solidFill>
              </a:rPr>
              <a:t>) BMC Systems Biology</a:t>
            </a:r>
          </a:p>
        </p:txBody>
      </p:sp>
      <p:sp>
        <p:nvSpPr>
          <p:cNvPr id="118787" name="TextovéPole 8">
            <a:extLst>
              <a:ext uri="{FF2B5EF4-FFF2-40B4-BE49-F238E27FC236}">
                <a16:creationId xmlns:a16="http://schemas.microsoft.com/office/drawing/2014/main" id="{C878B3D5-D996-443E-8BCE-56B167CBC19E}"/>
              </a:ext>
            </a:extLst>
          </p:cNvPr>
          <p:cNvSpPr txBox="1">
            <a:spLocks noChangeArrowheads="1"/>
          </p:cNvSpPr>
          <p:nvPr/>
        </p:nvSpPr>
        <p:spPr bwMode="auto">
          <a:xfrm>
            <a:off x="6948488" y="1196975"/>
            <a:ext cx="208438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1600">
                <a:solidFill>
                  <a:srgbClr val="FF0000"/>
                </a:solidFill>
              </a:rPr>
              <a:t>Výsledek:</a:t>
            </a:r>
            <a:br>
              <a:rPr lang="cs-CZ" altLang="cs-CZ" sz="1600">
                <a:solidFill>
                  <a:srgbClr val="FF0000"/>
                </a:solidFill>
              </a:rPr>
            </a:br>
            <a:endParaRPr lang="cs-CZ" altLang="cs-CZ" sz="1600">
              <a:solidFill>
                <a:srgbClr val="FF0000"/>
              </a:solidFill>
            </a:endParaRPr>
          </a:p>
          <a:p>
            <a:pPr eaLnBrk="1" hangingPunct="1"/>
            <a:r>
              <a:rPr lang="cs-CZ" altLang="cs-CZ" sz="1600" i="1">
                <a:solidFill>
                  <a:srgbClr val="FF0000"/>
                </a:solidFill>
              </a:rPr>
              <a:t>Srovnání </a:t>
            </a:r>
          </a:p>
          <a:p>
            <a:pPr eaLnBrk="1" hangingPunct="1"/>
            <a:r>
              <a:rPr lang="cs-CZ" altLang="cs-CZ" sz="1600" i="1">
                <a:solidFill>
                  <a:srgbClr val="FF0000"/>
                </a:solidFill>
              </a:rPr>
              <a:t>MODEL vs. MĚŘENÍ</a:t>
            </a:r>
            <a:endParaRPr lang="cs-CZ" altLang="cs-CZ" sz="1600" i="1"/>
          </a:p>
        </p:txBody>
      </p:sp>
      <p:pic>
        <p:nvPicPr>
          <p:cNvPr id="118788" name="Picture 2">
            <a:extLst>
              <a:ext uri="{FF2B5EF4-FFF2-40B4-BE49-F238E27FC236}">
                <a16:creationId xmlns:a16="http://schemas.microsoft.com/office/drawing/2014/main" id="{E5978E70-D734-4B4C-972B-B7A5AA1EC1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1052513"/>
            <a:ext cx="4751387" cy="566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Šipka dolů 4">
            <a:extLst>
              <a:ext uri="{FF2B5EF4-FFF2-40B4-BE49-F238E27FC236}">
                <a16:creationId xmlns:a16="http://schemas.microsoft.com/office/drawing/2014/main" id="{6D826656-DF21-4524-86EB-A1B9A7B09221}"/>
              </a:ext>
            </a:extLst>
          </p:cNvPr>
          <p:cNvSpPr/>
          <p:nvPr/>
        </p:nvSpPr>
        <p:spPr>
          <a:xfrm>
            <a:off x="3203848" y="1340768"/>
            <a:ext cx="432048" cy="978408"/>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en-GB" sz="1400" dirty="0">
                <a:solidFill>
                  <a:srgbClr val="FF0000"/>
                </a:solidFill>
              </a:rPr>
              <a:t>Model</a:t>
            </a:r>
          </a:p>
        </p:txBody>
      </p:sp>
      <p:sp>
        <p:nvSpPr>
          <p:cNvPr id="6" name="Šipka dolů 5">
            <a:extLst>
              <a:ext uri="{FF2B5EF4-FFF2-40B4-BE49-F238E27FC236}">
                <a16:creationId xmlns:a16="http://schemas.microsoft.com/office/drawing/2014/main" id="{2ACD8D08-014C-412B-A4B8-F6B41CDBF45C}"/>
              </a:ext>
            </a:extLst>
          </p:cNvPr>
          <p:cNvSpPr/>
          <p:nvPr/>
        </p:nvSpPr>
        <p:spPr>
          <a:xfrm>
            <a:off x="3707904" y="1340768"/>
            <a:ext cx="432048" cy="978408"/>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en-GB" sz="1400" dirty="0" err="1">
                <a:solidFill>
                  <a:srgbClr val="FF0000"/>
                </a:solidFill>
              </a:rPr>
              <a:t>Měření</a:t>
            </a:r>
            <a:endParaRPr lang="en-GB" sz="1400" dirty="0">
              <a:solidFill>
                <a:srgbClr val="FF0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Nadpis 7">
            <a:extLst>
              <a:ext uri="{FF2B5EF4-FFF2-40B4-BE49-F238E27FC236}">
                <a16:creationId xmlns:a16="http://schemas.microsoft.com/office/drawing/2014/main" id="{189335DC-F93F-4507-927C-EE4C325B5509}"/>
              </a:ext>
            </a:extLst>
          </p:cNvPr>
          <p:cNvSpPr>
            <a:spLocks noGrp="1"/>
          </p:cNvSpPr>
          <p:nvPr>
            <p:ph type="title"/>
          </p:nvPr>
        </p:nvSpPr>
        <p:spPr bwMode="auto"/>
        <p:txBody>
          <a:bodyPr wrap="square" numCol="1" anchorCtr="0" compatLnSpc="1">
            <a:prstTxWarp prst="textNoShape">
              <a:avLst/>
            </a:prstTxWarp>
          </a:bodyPr>
          <a:lstStyle/>
          <a:p>
            <a:pPr eaLnBrk="1" hangingPunct="1"/>
            <a:r>
              <a:rPr lang="cs-CZ" altLang="cs-CZ">
                <a:solidFill>
                  <a:schemeClr val="tx1"/>
                </a:solidFill>
              </a:rPr>
              <a:t>Kvantitativní mechanistické modelování </a:t>
            </a:r>
          </a:p>
        </p:txBody>
      </p:sp>
      <p:pic>
        <p:nvPicPr>
          <p:cNvPr id="120835" name="Picture 2">
            <a:extLst>
              <a:ext uri="{FF2B5EF4-FFF2-40B4-BE49-F238E27FC236}">
                <a16:creationId xmlns:a16="http://schemas.microsoft.com/office/drawing/2014/main" id="{E38C443E-810B-4932-8995-E48B69E6F3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214" t="11430" r="11070" b="13428"/>
          <a:stretch>
            <a:fillRect/>
          </a:stretch>
        </p:blipFill>
        <p:spPr bwMode="auto">
          <a:xfrm>
            <a:off x="71438" y="1143000"/>
            <a:ext cx="8893175" cy="5173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0836" name="TextovéPole 1">
            <a:extLst>
              <a:ext uri="{FF2B5EF4-FFF2-40B4-BE49-F238E27FC236}">
                <a16:creationId xmlns:a16="http://schemas.microsoft.com/office/drawing/2014/main" id="{3103B22E-A3CC-4342-9025-B17FF01CE9D3}"/>
              </a:ext>
            </a:extLst>
          </p:cNvPr>
          <p:cNvSpPr txBox="1">
            <a:spLocks noChangeArrowheads="1"/>
          </p:cNvSpPr>
          <p:nvPr/>
        </p:nvSpPr>
        <p:spPr bwMode="auto">
          <a:xfrm>
            <a:off x="5402263" y="6459538"/>
            <a:ext cx="35607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sz="1200"/>
              <a:t>PLoS Comput Biol. 2016 Apr 20;12(4):e1004874.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Nadpis 7">
            <a:extLst>
              <a:ext uri="{FF2B5EF4-FFF2-40B4-BE49-F238E27FC236}">
                <a16:creationId xmlns:a16="http://schemas.microsoft.com/office/drawing/2014/main" id="{DD30C21B-4972-4117-889B-103DAE58A086}"/>
              </a:ext>
            </a:extLst>
          </p:cNvPr>
          <p:cNvSpPr>
            <a:spLocks noGrp="1"/>
          </p:cNvSpPr>
          <p:nvPr>
            <p:ph type="title"/>
          </p:nvPr>
        </p:nvSpPr>
        <p:spPr bwMode="auto"/>
        <p:txBody>
          <a:bodyPr wrap="square" numCol="1" anchorCtr="0" compatLnSpc="1">
            <a:prstTxWarp prst="textNoShape">
              <a:avLst/>
            </a:prstTxWarp>
          </a:bodyPr>
          <a:lstStyle/>
          <a:p>
            <a:pPr eaLnBrk="1" hangingPunct="1"/>
            <a:r>
              <a:rPr lang="cs-CZ" altLang="cs-CZ">
                <a:solidFill>
                  <a:schemeClr val="tx1"/>
                </a:solidFill>
              </a:rPr>
              <a:t>Kvantitativní mechanistické modelování </a:t>
            </a:r>
          </a:p>
        </p:txBody>
      </p:sp>
      <p:pic>
        <p:nvPicPr>
          <p:cNvPr id="122883" name="Picture 2" descr="http://journals.plos.org/ploscompbiol/article/figure/image?size=large&amp;id=10.1371/journal.pcbi.1004874.g001">
            <a:extLst>
              <a:ext uri="{FF2B5EF4-FFF2-40B4-BE49-F238E27FC236}">
                <a16:creationId xmlns:a16="http://schemas.microsoft.com/office/drawing/2014/main" id="{9D1E6149-0558-44AD-BAF5-3B83AA1453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981075"/>
            <a:ext cx="4392613"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TextovéPole 1">
            <a:extLst>
              <a:ext uri="{FF2B5EF4-FFF2-40B4-BE49-F238E27FC236}">
                <a16:creationId xmlns:a16="http://schemas.microsoft.com/office/drawing/2014/main" id="{11DA427C-1C04-462E-8197-ADD8765D3964}"/>
              </a:ext>
            </a:extLst>
          </p:cNvPr>
          <p:cNvSpPr txBox="1">
            <a:spLocks noChangeArrowheads="1"/>
          </p:cNvSpPr>
          <p:nvPr/>
        </p:nvSpPr>
        <p:spPr bwMode="auto">
          <a:xfrm>
            <a:off x="4824413" y="1023938"/>
            <a:ext cx="4211637"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cs-CZ" sz="1600"/>
              <a:t>Fig 1. The HPOL signaling network in rainbow trout as formulated in our model.</a:t>
            </a:r>
            <a:endParaRPr lang="cs-CZ" altLang="cs-CZ" sz="1600"/>
          </a:p>
          <a:p>
            <a:pPr eaLnBrk="1" hangingPunct="1"/>
            <a:endParaRPr lang="cs-CZ" altLang="cs-CZ" sz="1600"/>
          </a:p>
          <a:p>
            <a:pPr eaLnBrk="1" hangingPunct="1"/>
            <a:r>
              <a:rPr lang="en-GB" altLang="cs-CZ" sz="1200"/>
              <a:t> Arrows and symbols on graph follow CellDesigner vs. 4.4 notation (</a:t>
            </a:r>
            <a:r>
              <a:rPr lang="en-GB" altLang="cs-CZ" sz="1200">
                <a:hlinkClick r:id="rId4"/>
              </a:rPr>
              <a:t>www.celldesigner.org</a:t>
            </a:r>
            <a:r>
              <a:rPr lang="en-GB" altLang="cs-CZ" sz="1200"/>
              <a:t>). GnRH is secreted from the hypothalamus into the pituitary stimulating the production of mFSH and mLH, which then leads to formation of FSH and LH, respectively. FSH, which is being continuously secreted from the pituitary, travels to the ovaries to stimulate production of E2. E2 then travels to the liver to bind with E2 receptors (R; translated from mR) to form ER. ER then stimulates the production of mVTG, which produces VTG</a:t>
            </a:r>
            <a:r>
              <a:rPr lang="en-GB" altLang="cs-CZ" sz="1200" baseline="-25000"/>
              <a:t>L</a:t>
            </a:r>
            <a:r>
              <a:rPr lang="en-GB" altLang="cs-CZ" sz="1200"/>
              <a:t>. Secreted VTG then travels from the liver to the ovaries via the plasma (VTG</a:t>
            </a:r>
            <a:r>
              <a:rPr lang="en-GB" altLang="cs-CZ" sz="1200" baseline="-25000"/>
              <a:t>P</a:t>
            </a:r>
            <a:r>
              <a:rPr lang="en-GB" altLang="cs-CZ" sz="1200"/>
              <a:t>) where it is absorbed by follicles in stages 3 through 6 (the proportion of follicles in these stages are denoted by S</a:t>
            </a:r>
            <a:r>
              <a:rPr lang="en-GB" altLang="cs-CZ" sz="1200" baseline="-25000"/>
              <a:t>j</a:t>
            </a:r>
            <a:r>
              <a:rPr lang="en-GB" altLang="cs-CZ" sz="1200"/>
              <a:t>, j = 3, 4, 5, and 6) during vitellogenesis, the rate of which is affected by FSH</a:t>
            </a:r>
            <a:r>
              <a:rPr lang="en-GB" altLang="cs-CZ" sz="1200" baseline="-25000"/>
              <a:t>P</a:t>
            </a:r>
            <a:r>
              <a:rPr lang="en-GB" altLang="cs-CZ" sz="1200"/>
              <a:t>, to promote oocyte growth (O</a:t>
            </a:r>
            <a:r>
              <a:rPr lang="en-GB" altLang="cs-CZ" sz="1200" baseline="-25000"/>
              <a:t>Avg</a:t>
            </a:r>
            <a:r>
              <a:rPr lang="en-GB" altLang="cs-CZ" sz="1200"/>
              <a:t>). Oocyte growth then progresses the oocytes through the stages using a Weibull distribution created from O</a:t>
            </a:r>
            <a:r>
              <a:rPr lang="en-GB" altLang="cs-CZ" sz="1200" baseline="-25000"/>
              <a:t>Avg</a:t>
            </a:r>
            <a:r>
              <a:rPr lang="en-GB" altLang="cs-CZ" sz="1200"/>
              <a:t> together with O</a:t>
            </a:r>
            <a:r>
              <a:rPr lang="en-GB" altLang="cs-CZ" sz="1200" baseline="-25000"/>
              <a:t>Var</a:t>
            </a:r>
            <a:r>
              <a:rPr lang="en-GB" altLang="cs-CZ" sz="1200"/>
              <a:t>. In the later stages LH</a:t>
            </a:r>
            <a:r>
              <a:rPr lang="en-GB" altLang="cs-CZ" sz="1200" baseline="-25000"/>
              <a:t>P</a:t>
            </a:r>
            <a:r>
              <a:rPr lang="en-GB" altLang="cs-CZ" sz="1200"/>
              <a:t> stimulates the oocytes to produce DHP. Finally, oocytes undergo final maturation (S</a:t>
            </a:r>
            <a:r>
              <a:rPr lang="en-GB" altLang="cs-CZ" sz="1200" baseline="-25000"/>
              <a:t>FOM</a:t>
            </a:r>
            <a:r>
              <a:rPr lang="en-GB" altLang="cs-CZ" sz="1200"/>
              <a:t>) and combined with DHP, determine when the fish ovulates</a:t>
            </a:r>
          </a:p>
          <a:p>
            <a:pPr eaLnBrk="1" hangingPunct="1"/>
            <a:endParaRPr lang="en-US" altLang="cs-CZ" sz="1200"/>
          </a:p>
        </p:txBody>
      </p:sp>
      <p:sp>
        <p:nvSpPr>
          <p:cNvPr id="122885" name="TextovéPole 5">
            <a:extLst>
              <a:ext uri="{FF2B5EF4-FFF2-40B4-BE49-F238E27FC236}">
                <a16:creationId xmlns:a16="http://schemas.microsoft.com/office/drawing/2014/main" id="{9FE8178D-56AA-4E9D-9323-7BEA9CBF83BB}"/>
              </a:ext>
            </a:extLst>
          </p:cNvPr>
          <p:cNvSpPr txBox="1">
            <a:spLocks noChangeArrowheads="1"/>
          </p:cNvSpPr>
          <p:nvPr/>
        </p:nvSpPr>
        <p:spPr bwMode="auto">
          <a:xfrm>
            <a:off x="5402263" y="6459538"/>
            <a:ext cx="35607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sz="1200"/>
              <a:t>PLoS Comput Biol. 2016 Apr 20;12(4):e1004874.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Nadpis 7">
            <a:extLst>
              <a:ext uri="{FF2B5EF4-FFF2-40B4-BE49-F238E27FC236}">
                <a16:creationId xmlns:a16="http://schemas.microsoft.com/office/drawing/2014/main" id="{7ACC53A5-2CDA-4FF5-9D7A-F5124C81E4B5}"/>
              </a:ext>
            </a:extLst>
          </p:cNvPr>
          <p:cNvSpPr>
            <a:spLocks noGrp="1"/>
          </p:cNvSpPr>
          <p:nvPr>
            <p:ph type="title"/>
          </p:nvPr>
        </p:nvSpPr>
        <p:spPr bwMode="auto"/>
        <p:txBody>
          <a:bodyPr wrap="square" numCol="1" anchorCtr="0" compatLnSpc="1">
            <a:prstTxWarp prst="textNoShape">
              <a:avLst/>
            </a:prstTxWarp>
          </a:bodyPr>
          <a:lstStyle/>
          <a:p>
            <a:pPr eaLnBrk="1" hangingPunct="1"/>
            <a:r>
              <a:rPr lang="cs-CZ" altLang="cs-CZ">
                <a:solidFill>
                  <a:schemeClr val="tx1"/>
                </a:solidFill>
              </a:rPr>
              <a:t>Kvantitativní mechanistické modelování </a:t>
            </a:r>
          </a:p>
        </p:txBody>
      </p:sp>
      <p:pic>
        <p:nvPicPr>
          <p:cNvPr id="124931" name="Picture 2" descr="http://journals.plos.org/ploscompbiol/article/figure/image?size=large&amp;id=10.1371/journal.pcbi.1004874.g003">
            <a:extLst>
              <a:ext uri="{FF2B5EF4-FFF2-40B4-BE49-F238E27FC236}">
                <a16:creationId xmlns:a16="http://schemas.microsoft.com/office/drawing/2014/main" id="{538712AA-AFC8-4523-93E9-1BCAE8BE3B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981075"/>
            <a:ext cx="6697663"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TextovéPole 2">
            <a:extLst>
              <a:ext uri="{FF2B5EF4-FFF2-40B4-BE49-F238E27FC236}">
                <a16:creationId xmlns:a16="http://schemas.microsoft.com/office/drawing/2014/main" id="{15D50372-BDB5-4196-B0FD-B9ED4B4C5929}"/>
              </a:ext>
            </a:extLst>
          </p:cNvPr>
          <p:cNvSpPr txBox="1">
            <a:spLocks noChangeArrowheads="1"/>
          </p:cNvSpPr>
          <p:nvPr/>
        </p:nvSpPr>
        <p:spPr bwMode="auto">
          <a:xfrm>
            <a:off x="107950" y="1052513"/>
            <a:ext cx="1943100" cy="289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sz="1400"/>
              <a:t>Fig 3. HPOL </a:t>
            </a:r>
            <a:r>
              <a:rPr lang="en-US" altLang="cs-CZ" sz="1400" b="1">
                <a:solidFill>
                  <a:schemeClr val="tx2"/>
                </a:solidFill>
              </a:rPr>
              <a:t>model predictions </a:t>
            </a:r>
            <a:r>
              <a:rPr lang="en-US" altLang="cs-CZ" sz="1400"/>
              <a:t>for (A) pituitary levels of FSH</a:t>
            </a:r>
            <a:r>
              <a:rPr lang="el-GR" altLang="cs-CZ" sz="1400" baseline="-25000"/>
              <a:t>β</a:t>
            </a:r>
            <a:r>
              <a:rPr lang="el-GR" altLang="cs-CZ" sz="1400"/>
              <a:t> </a:t>
            </a:r>
            <a:r>
              <a:rPr lang="en-US" altLang="cs-CZ" sz="1400"/>
              <a:t>subunit mRNA, (B) pituitary levels of LH</a:t>
            </a:r>
            <a:r>
              <a:rPr lang="el-GR" altLang="cs-CZ" sz="1400" baseline="-25000"/>
              <a:t>β</a:t>
            </a:r>
            <a:r>
              <a:rPr lang="el-GR" altLang="cs-CZ" sz="1400"/>
              <a:t> </a:t>
            </a:r>
            <a:r>
              <a:rPr lang="en-US" altLang="cs-CZ" sz="1400"/>
              <a:t>subunit mRNA, (C) Hepatic levels of E2 receptor mRNA and (D) Hepatic levels of VTG mRNA</a:t>
            </a:r>
            <a:endParaRPr lang="cs-CZ" altLang="cs-CZ" sz="1400"/>
          </a:p>
          <a:p>
            <a:pPr eaLnBrk="1" hangingPunct="1"/>
            <a:r>
              <a:rPr lang="en-US" altLang="cs-CZ" sz="1400" b="1">
                <a:solidFill>
                  <a:schemeClr val="tx2"/>
                </a:solidFill>
              </a:rPr>
              <a:t>Observed data </a:t>
            </a:r>
            <a:r>
              <a:rPr lang="en-US" altLang="cs-CZ" sz="1400"/>
              <a:t>(dark grey circles; mean ±TG mR</a:t>
            </a:r>
            <a:r>
              <a:rPr lang="en-US" altLang="cs-CZ" sz="1400" i="1"/>
              <a:t>n</a:t>
            </a:r>
            <a:r>
              <a:rPr lang="en-US" altLang="cs-CZ" sz="1400"/>
              <a:t> = 3)</a:t>
            </a:r>
          </a:p>
        </p:txBody>
      </p:sp>
      <p:sp>
        <p:nvSpPr>
          <p:cNvPr id="124933" name="TextovéPole 6">
            <a:extLst>
              <a:ext uri="{FF2B5EF4-FFF2-40B4-BE49-F238E27FC236}">
                <a16:creationId xmlns:a16="http://schemas.microsoft.com/office/drawing/2014/main" id="{C1495207-392A-4719-B48E-A996FD7750B3}"/>
              </a:ext>
            </a:extLst>
          </p:cNvPr>
          <p:cNvSpPr txBox="1">
            <a:spLocks noChangeArrowheads="1"/>
          </p:cNvSpPr>
          <p:nvPr/>
        </p:nvSpPr>
        <p:spPr bwMode="auto">
          <a:xfrm>
            <a:off x="5402263" y="6459538"/>
            <a:ext cx="35607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sz="1200"/>
              <a:t>PLoS Comput Biol. 2016 Apr 20;12(4):e1004874.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63FD5F1B-9857-448E-8B59-94F917A85158}"/>
              </a:ext>
            </a:extLst>
          </p:cNvPr>
          <p:cNvSpPr>
            <a:spLocks noChangeArrowheads="1"/>
          </p:cNvSpPr>
          <p:nvPr/>
        </p:nvSpPr>
        <p:spPr bwMode="auto">
          <a:xfrm>
            <a:off x="304800" y="1600200"/>
            <a:ext cx="8610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cs-CZ" sz="4000" b="1">
                <a:solidFill>
                  <a:srgbClr val="FF3300"/>
                </a:solidFill>
              </a:rPr>
              <a:t>Nano-eko-toxikologie</a:t>
            </a:r>
            <a:endParaRPr lang="cs-CZ" altLang="cs-CZ" sz="2800" i="1">
              <a:solidFill>
                <a:srgbClr val="FF33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Nadpis 7">
            <a:extLst>
              <a:ext uri="{FF2B5EF4-FFF2-40B4-BE49-F238E27FC236}">
                <a16:creationId xmlns:a16="http://schemas.microsoft.com/office/drawing/2014/main" id="{9F224004-FEDF-4EA5-8B96-0E90D0B72C83}"/>
              </a:ext>
            </a:extLst>
          </p:cNvPr>
          <p:cNvSpPr>
            <a:spLocks noGrp="1"/>
          </p:cNvSpPr>
          <p:nvPr>
            <p:ph type="title"/>
          </p:nvPr>
        </p:nvSpPr>
        <p:spPr bwMode="auto"/>
        <p:txBody>
          <a:bodyPr wrap="square" numCol="1" anchorCtr="0" compatLnSpc="1">
            <a:prstTxWarp prst="textNoShape">
              <a:avLst/>
            </a:prstTxWarp>
          </a:bodyPr>
          <a:lstStyle/>
          <a:p>
            <a:r>
              <a:rPr lang="cs-CZ" altLang="cs-CZ"/>
              <a:t>NANOČÁSTICE</a:t>
            </a:r>
          </a:p>
        </p:txBody>
      </p:sp>
      <p:sp>
        <p:nvSpPr>
          <p:cNvPr id="4" name="Zástupný symbol pro obsah 3">
            <a:extLst>
              <a:ext uri="{FF2B5EF4-FFF2-40B4-BE49-F238E27FC236}">
                <a16:creationId xmlns:a16="http://schemas.microsoft.com/office/drawing/2014/main" id="{4C8FB5AA-CE6A-44E5-A5DC-E167D4A040E7}"/>
              </a:ext>
            </a:extLst>
          </p:cNvPr>
          <p:cNvSpPr>
            <a:spLocks noGrp="1"/>
          </p:cNvSpPr>
          <p:nvPr>
            <p:ph idx="1"/>
          </p:nvPr>
        </p:nvSpPr>
        <p:spPr>
          <a:xfrm>
            <a:off x="457200" y="1125538"/>
            <a:ext cx="8229600" cy="5256212"/>
          </a:xfrm>
        </p:spPr>
        <p:txBody>
          <a:bodyPr>
            <a:normAutofit fontScale="70000" lnSpcReduction="20000"/>
          </a:bodyPr>
          <a:lstStyle/>
          <a:p>
            <a:pPr>
              <a:buFont typeface="Arial" charset="0"/>
              <a:buChar char="•"/>
              <a:defRPr/>
            </a:pPr>
            <a:r>
              <a:rPr lang="cs-CZ"/>
              <a:t>„NANO“ – relativně nová oblast, řada praktických využití</a:t>
            </a:r>
          </a:p>
          <a:p>
            <a:pPr>
              <a:buFont typeface="Arial" charset="0"/>
              <a:buChar char="•"/>
              <a:defRPr/>
            </a:pPr>
            <a:r>
              <a:rPr lang="cs-CZ" b="1"/>
              <a:t>ALE: unikátní vlastnosti </a:t>
            </a:r>
          </a:p>
          <a:p>
            <a:pPr lvl="1">
              <a:buFont typeface="Arial" charset="0"/>
              <a:buChar char="–"/>
              <a:defRPr/>
            </a:pPr>
            <a:r>
              <a:rPr lang="cs-CZ"/>
              <a:t>Vlastnosti nanočástic (včetně toxicity) nelze odvodit z vlastností částic z téhož materiálu o větších rozměrech a ani z vlastností chemikálie, ze které je materiál tvořen</a:t>
            </a:r>
          </a:p>
          <a:p>
            <a:pPr>
              <a:buFont typeface="Arial" charset="0"/>
              <a:buChar char="•"/>
              <a:defRPr/>
            </a:pPr>
            <a:endParaRPr lang="cs-CZ"/>
          </a:p>
          <a:p>
            <a:pPr>
              <a:buFont typeface="Arial" charset="0"/>
              <a:buChar char="•"/>
              <a:defRPr/>
            </a:pPr>
            <a:r>
              <a:rPr lang="cs-CZ"/>
              <a:t>Definice</a:t>
            </a:r>
          </a:p>
          <a:p>
            <a:pPr lvl="1">
              <a:buFont typeface="Arial" charset="0"/>
              <a:buChar char="–"/>
              <a:defRPr/>
            </a:pPr>
            <a:r>
              <a:rPr lang="cs-CZ" b="1"/>
              <a:t>Nanočástice </a:t>
            </a:r>
            <a:r>
              <a:rPr lang="cs-CZ"/>
              <a:t>(nanoparticles): alespoň jeden rozměr &lt;100 nm</a:t>
            </a:r>
          </a:p>
          <a:p>
            <a:pPr lvl="1">
              <a:buFont typeface="Arial" charset="0"/>
              <a:buChar char="–"/>
              <a:defRPr/>
            </a:pPr>
            <a:r>
              <a:rPr lang="cs-CZ" b="1"/>
              <a:t>Nanočástice přírodního původu </a:t>
            </a:r>
            <a:r>
              <a:rPr lang="cs-CZ"/>
              <a:t>- „ultrafine particles“ přítomné v přírodních aerosolech nebo jako vedlejší produkt lidské činnosti (prach, dým, kouř apod.)</a:t>
            </a:r>
          </a:p>
          <a:p>
            <a:pPr lvl="1">
              <a:buFont typeface="Arial" charset="0"/>
              <a:buChar char="–"/>
              <a:defRPr/>
            </a:pPr>
            <a:r>
              <a:rPr lang="cs-CZ" b="1"/>
              <a:t>Vyráběné nanomateriály </a:t>
            </a:r>
            <a:r>
              <a:rPr lang="cs-CZ"/>
              <a:t>(manufactured, engineered NM)</a:t>
            </a:r>
          </a:p>
          <a:p>
            <a:pPr lvl="1">
              <a:buFont typeface="Arial" charset="0"/>
              <a:buChar char="–"/>
              <a:defRPr/>
            </a:pPr>
            <a:r>
              <a:rPr lang="cs-CZ" b="1"/>
              <a:t>Nanoaerosoly</a:t>
            </a:r>
            <a:r>
              <a:rPr lang="cs-CZ"/>
              <a:t>: aerosoly jednotlivých volných nanočástic nebo nanostrukturních částic (= aglomerátů nanočástic nebo nanovláken) – přírodního původu nebo vyráběných</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Nadpis 7">
            <a:extLst>
              <a:ext uri="{FF2B5EF4-FFF2-40B4-BE49-F238E27FC236}">
                <a16:creationId xmlns:a16="http://schemas.microsoft.com/office/drawing/2014/main" id="{507FD203-EBD3-469D-9AD6-B44B09F83085}"/>
              </a:ext>
            </a:extLst>
          </p:cNvPr>
          <p:cNvSpPr>
            <a:spLocks noGrp="1"/>
          </p:cNvSpPr>
          <p:nvPr>
            <p:ph type="title"/>
          </p:nvPr>
        </p:nvSpPr>
        <p:spPr bwMode="auto"/>
        <p:txBody>
          <a:bodyPr wrap="square" numCol="1" anchorCtr="0" compatLnSpc="1">
            <a:prstTxWarp prst="textNoShape">
              <a:avLst/>
            </a:prstTxWarp>
          </a:bodyPr>
          <a:lstStyle/>
          <a:p>
            <a:r>
              <a:rPr lang="cs-CZ" altLang="cs-CZ"/>
              <a:t>Základní charakteristiky vyráběných NM</a:t>
            </a:r>
          </a:p>
        </p:txBody>
      </p:sp>
      <p:pic>
        <p:nvPicPr>
          <p:cNvPr id="133123" name="Picture 2">
            <a:extLst>
              <a:ext uri="{FF2B5EF4-FFF2-40B4-BE49-F238E27FC236}">
                <a16:creationId xmlns:a16="http://schemas.microsoft.com/office/drawing/2014/main" id="{324EB51F-2647-454B-AD90-759F285F97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772" t="29967" r="18329" b="4515"/>
          <a:stretch>
            <a:fillRect/>
          </a:stretch>
        </p:blipFill>
        <p:spPr bwMode="auto">
          <a:xfrm>
            <a:off x="647700" y="981075"/>
            <a:ext cx="7740650" cy="577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Nadpis 7">
            <a:extLst>
              <a:ext uri="{FF2B5EF4-FFF2-40B4-BE49-F238E27FC236}">
                <a16:creationId xmlns:a16="http://schemas.microsoft.com/office/drawing/2014/main" id="{03837D8D-2B45-4CF3-8B4E-926AADACD5E8}"/>
              </a:ext>
            </a:extLst>
          </p:cNvPr>
          <p:cNvSpPr>
            <a:spLocks noGrp="1"/>
          </p:cNvSpPr>
          <p:nvPr>
            <p:ph type="title"/>
          </p:nvPr>
        </p:nvSpPr>
        <p:spPr bwMode="auto"/>
        <p:txBody>
          <a:bodyPr wrap="square" numCol="1" anchorCtr="0" compatLnSpc="1">
            <a:prstTxWarp prst="textNoShape">
              <a:avLst/>
            </a:prstTxWarp>
          </a:bodyPr>
          <a:lstStyle/>
          <a:p>
            <a:r>
              <a:rPr lang="cs-CZ" altLang="cs-CZ"/>
              <a:t>Příklady - nanočástice</a:t>
            </a:r>
          </a:p>
        </p:txBody>
      </p:sp>
      <p:pic>
        <p:nvPicPr>
          <p:cNvPr id="135171" name="Picture 4" descr="https://encrypted-tbn0.gstatic.com/images?q=tbn:ANd9GcR52Y7PdqKN5Z97ZhIFGfyoY41Qv9l41niNcuE3T-F9sWyIjSKMpA">
            <a:extLst>
              <a:ext uri="{FF2B5EF4-FFF2-40B4-BE49-F238E27FC236}">
                <a16:creationId xmlns:a16="http://schemas.microsoft.com/office/drawing/2014/main" id="{3905761B-A84F-40FF-B923-C87FC7C8A0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052513"/>
            <a:ext cx="2952750"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2" name="Picture 6" descr="http://nano.anl.gov/images/bifunctional_nanoparticle.jpg">
            <a:extLst>
              <a:ext uri="{FF2B5EF4-FFF2-40B4-BE49-F238E27FC236}">
                <a16:creationId xmlns:a16="http://schemas.microsoft.com/office/drawing/2014/main" id="{54466CD5-E11F-40FB-A019-D19062AB8C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052513"/>
            <a:ext cx="298132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3" name="Picture 8" descr="https://encrypted-tbn1.gstatic.com/images?q=tbn:ANd9GcR9LiHxdv4f1xLBnJm7j0ey82mAIkrqpx6dVbyiFdDTwcRn5G35">
            <a:extLst>
              <a:ext uri="{FF2B5EF4-FFF2-40B4-BE49-F238E27FC236}">
                <a16:creationId xmlns:a16="http://schemas.microsoft.com/office/drawing/2014/main" id="{C32EDAFF-7440-4757-9731-27EA54EE49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3663" y="105251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4" name="Picture 10" descr="https://encrypted-tbn0.gstatic.com/images?q=tbn:ANd9GcTRyUwtGdjXOTAe8emSb0Ngkn0R-l8krCeEyFVPeK8-f5Yrg322ug">
            <a:extLst>
              <a:ext uri="{FF2B5EF4-FFF2-40B4-BE49-F238E27FC236}">
                <a16:creationId xmlns:a16="http://schemas.microsoft.com/office/drawing/2014/main" id="{156D7ED0-64C7-44D3-9D5F-E77CAE5147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4076700"/>
            <a:ext cx="3068637"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5" name="Picture 12" descr="https://encrypted-tbn3.gstatic.com/images?q=tbn:ANd9GcS1YFciG79F0BpdYj74qJmGI-zgvfT7pAazIR4bDRuhmllhzbqG">
            <a:extLst>
              <a:ext uri="{FF2B5EF4-FFF2-40B4-BE49-F238E27FC236}">
                <a16:creationId xmlns:a16="http://schemas.microsoft.com/office/drawing/2014/main" id="{33A26CFB-4D8E-429F-9800-04F4C09774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5375" y="4365625"/>
            <a:ext cx="211455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6" name="Picture 14" descr="https://encrypted-tbn2.gstatic.com/images?q=tbn:ANd9GcQzw3I5Xb7Vq_3twyU5AzgXl6TZPl1WvVm-RGpTGUQSGNuBdlDu">
            <a:extLst>
              <a:ext uri="{FF2B5EF4-FFF2-40B4-BE49-F238E27FC236}">
                <a16:creationId xmlns:a16="http://schemas.microsoft.com/office/drawing/2014/main" id="{071378C4-9E3F-44B7-99B4-3DF44FCD3A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7763" y="3863975"/>
            <a:ext cx="264795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Nadpis 8">
            <a:extLst>
              <a:ext uri="{FF2B5EF4-FFF2-40B4-BE49-F238E27FC236}">
                <a16:creationId xmlns:a16="http://schemas.microsoft.com/office/drawing/2014/main" id="{7E6875DC-3F6C-4F0C-9E73-268A71BF0A89}"/>
              </a:ext>
            </a:extLst>
          </p:cNvPr>
          <p:cNvSpPr>
            <a:spLocks noGrp="1"/>
          </p:cNvSpPr>
          <p:nvPr>
            <p:ph type="title"/>
          </p:nvPr>
        </p:nvSpPr>
        <p:spPr bwMode="auto"/>
        <p:txBody>
          <a:bodyPr wrap="square" numCol="1" anchorCtr="0" compatLnSpc="1">
            <a:prstTxWarp prst="textNoShape">
              <a:avLst/>
            </a:prstTxWarp>
          </a:bodyPr>
          <a:lstStyle/>
          <a:p>
            <a:r>
              <a:rPr lang="cs-CZ" altLang="cs-CZ"/>
              <a:t>(Eko)toxicita nanočástic – specifické vlastnosti</a:t>
            </a:r>
          </a:p>
        </p:txBody>
      </p:sp>
      <p:pic>
        <p:nvPicPr>
          <p:cNvPr id="139267" name="Picture 2" descr="http://ars.els-cdn.com/content/image/1-s2.0-S0165993611003748-gr1.jpg">
            <a:extLst>
              <a:ext uri="{FF2B5EF4-FFF2-40B4-BE49-F238E27FC236}">
                <a16:creationId xmlns:a16="http://schemas.microsoft.com/office/drawing/2014/main" id="{C8F8E9CF-F811-4C4C-8D02-9A2620495B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125538"/>
            <a:ext cx="6042025"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ovéPole 10">
            <a:extLst>
              <a:ext uri="{FF2B5EF4-FFF2-40B4-BE49-F238E27FC236}">
                <a16:creationId xmlns:a16="http://schemas.microsoft.com/office/drawing/2014/main" id="{EAD3C3A4-31BA-4D22-A374-F3964EC6A1D9}"/>
              </a:ext>
            </a:extLst>
          </p:cNvPr>
          <p:cNvSpPr txBox="1">
            <a:spLocks noChangeArrowheads="1"/>
          </p:cNvSpPr>
          <p:nvPr/>
        </p:nvSpPr>
        <p:spPr bwMode="auto">
          <a:xfrm>
            <a:off x="6156325" y="1484313"/>
            <a:ext cx="316865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b="1">
                <a:solidFill>
                  <a:schemeClr val="tx1"/>
                </a:solidFill>
              </a:rPr>
              <a:t>(Neznámé) parametry částic, které mohou </a:t>
            </a:r>
          </a:p>
          <a:p>
            <a:pPr eaLnBrk="1" hangingPunct="1">
              <a:spcBef>
                <a:spcPct val="0"/>
              </a:spcBef>
              <a:buClrTx/>
              <a:buFontTx/>
              <a:buNone/>
            </a:pPr>
            <a:r>
              <a:rPr lang="cs-CZ" altLang="cs-CZ" sz="1800" b="1">
                <a:solidFill>
                  <a:schemeClr val="tx1"/>
                </a:solidFill>
              </a:rPr>
              <a:t>mít vliv na toxicitu</a:t>
            </a:r>
          </a:p>
          <a:p>
            <a:pPr eaLnBrk="1" hangingPunct="1">
              <a:spcBef>
                <a:spcPct val="0"/>
              </a:spcBef>
              <a:buClrTx/>
              <a:buFontTx/>
              <a:buNone/>
            </a:pPr>
            <a:endParaRPr lang="cs-CZ" altLang="cs-CZ" sz="1800" b="1">
              <a:solidFill>
                <a:schemeClr val="tx1"/>
              </a:solidFill>
            </a:endParaRPr>
          </a:p>
          <a:p>
            <a:pPr eaLnBrk="1" hangingPunct="1">
              <a:spcBef>
                <a:spcPct val="0"/>
              </a:spcBef>
              <a:buClrTx/>
              <a:buFontTx/>
              <a:buNone/>
            </a:pPr>
            <a:r>
              <a:rPr lang="cs-CZ" altLang="cs-CZ" sz="1800">
                <a:solidFill>
                  <a:schemeClr val="tx1"/>
                </a:solidFill>
              </a:rPr>
              <a:t>Složení (chemické)</a:t>
            </a:r>
          </a:p>
          <a:p>
            <a:pPr eaLnBrk="1" hangingPunct="1">
              <a:spcBef>
                <a:spcPct val="0"/>
              </a:spcBef>
              <a:buClrTx/>
              <a:buFontTx/>
              <a:buNone/>
            </a:pPr>
            <a:r>
              <a:rPr lang="cs-CZ" altLang="cs-CZ" sz="1800">
                <a:solidFill>
                  <a:schemeClr val="tx1"/>
                </a:solidFill>
              </a:rPr>
              <a:t>Povrch (velikost, tvar)</a:t>
            </a:r>
          </a:p>
          <a:p>
            <a:pPr eaLnBrk="1" hangingPunct="1">
              <a:spcBef>
                <a:spcPct val="0"/>
              </a:spcBef>
              <a:buClrTx/>
              <a:buFontTx/>
              <a:buNone/>
            </a:pPr>
            <a:r>
              <a:rPr lang="cs-CZ" altLang="cs-CZ" sz="1800">
                <a:solidFill>
                  <a:schemeClr val="tx1"/>
                </a:solidFill>
              </a:rPr>
              <a:t>Náboj</a:t>
            </a:r>
          </a:p>
          <a:p>
            <a:pPr eaLnBrk="1" hangingPunct="1">
              <a:spcBef>
                <a:spcPct val="0"/>
              </a:spcBef>
              <a:buClrTx/>
              <a:buFontTx/>
              <a:buNone/>
            </a:pPr>
            <a:r>
              <a:rPr lang="cs-CZ" altLang="cs-CZ" sz="1800">
                <a:solidFill>
                  <a:schemeClr val="tx1"/>
                </a:solidFill>
              </a:rPr>
              <a:t>Stabilita </a:t>
            </a:r>
          </a:p>
          <a:p>
            <a:pPr eaLnBrk="1" hangingPunct="1">
              <a:spcBef>
                <a:spcPct val="0"/>
              </a:spcBef>
              <a:buClrTx/>
              <a:buFontTx/>
              <a:buNone/>
            </a:pPr>
            <a:r>
              <a:rPr lang="cs-CZ" altLang="cs-CZ" sz="1800">
                <a:solidFill>
                  <a:schemeClr val="tx1"/>
                </a:solidFill>
              </a:rPr>
              <a:t>Agregace částic</a:t>
            </a:r>
          </a:p>
          <a:p>
            <a:pPr eaLnBrk="1" hangingPunct="1">
              <a:spcBef>
                <a:spcPct val="0"/>
              </a:spcBef>
              <a:buClrTx/>
              <a:buFontTx/>
              <a:buNone/>
            </a:pPr>
            <a:r>
              <a:rPr lang="cs-CZ" altLang="cs-CZ" sz="1800">
                <a:solidFill>
                  <a:schemeClr val="tx1"/>
                </a:solidFill>
              </a:rPr>
              <a:t>Interakce s chemikáliemi</a:t>
            </a:r>
          </a:p>
          <a:p>
            <a:pPr eaLnBrk="1" hangingPunct="1">
              <a:spcBef>
                <a:spcPct val="0"/>
              </a:spcBef>
              <a:buClrTx/>
              <a:buFontTx/>
              <a:buNone/>
            </a:pPr>
            <a:r>
              <a:rPr lang="cs-CZ" altLang="cs-CZ" sz="1800">
                <a:solidFill>
                  <a:schemeClr val="tx1"/>
                </a:solidFill>
              </a:rPr>
              <a:t>Interakce s ionty</a:t>
            </a:r>
          </a:p>
          <a:p>
            <a:pPr eaLnBrk="1" hangingPunct="1">
              <a:spcBef>
                <a:spcPct val="0"/>
              </a:spcBef>
              <a:buClrTx/>
              <a:buFontTx/>
              <a:buNone/>
            </a:pPr>
            <a:endParaRPr lang="cs-CZ" altLang="cs-CZ" sz="1800">
              <a:solidFill>
                <a:schemeClr val="tx1"/>
              </a:solidFill>
            </a:endParaRPr>
          </a:p>
          <a:p>
            <a:pPr eaLnBrk="1" hangingPunct="1">
              <a:spcBef>
                <a:spcPct val="0"/>
              </a:spcBef>
              <a:buClrTx/>
              <a:buFontTx/>
              <a:buNone/>
            </a:pPr>
            <a:r>
              <a:rPr lang="cs-CZ" altLang="cs-CZ" sz="1800">
                <a:solidFill>
                  <a:schemeClr val="tx1"/>
                </a:solidFill>
              </a:rPr>
              <a:t>Vliv na osud látek </a:t>
            </a:r>
          </a:p>
          <a:p>
            <a:pPr eaLnBrk="1" hangingPunct="1">
              <a:spcBef>
                <a:spcPct val="0"/>
              </a:spcBef>
              <a:buClrTx/>
              <a:buFontTx/>
              <a:buNone/>
            </a:pPr>
            <a:r>
              <a:rPr lang="cs-CZ" altLang="cs-CZ" sz="1800">
                <a:solidFill>
                  <a:schemeClr val="tx1"/>
                </a:solidFill>
              </a:rPr>
              <a:t>Přímá toxicita</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a:extLst>
              <a:ext uri="{FF2B5EF4-FFF2-40B4-BE49-F238E27FC236}">
                <a16:creationId xmlns:a16="http://schemas.microsoft.com/office/drawing/2014/main" id="{F8111C10-9362-4D8A-B0D3-301AC57778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572" t="19167" r="21928" b="10995"/>
          <a:stretch>
            <a:fillRect/>
          </a:stretch>
        </p:blipFill>
        <p:spPr bwMode="auto">
          <a:xfrm>
            <a:off x="468313" y="765175"/>
            <a:ext cx="8064500" cy="601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3" name="TextovéPole 7">
            <a:extLst>
              <a:ext uri="{FF2B5EF4-FFF2-40B4-BE49-F238E27FC236}">
                <a16:creationId xmlns:a16="http://schemas.microsoft.com/office/drawing/2014/main" id="{3D46E17A-8403-483E-A92F-62038FB50F45}"/>
              </a:ext>
            </a:extLst>
          </p:cNvPr>
          <p:cNvSpPr txBox="1">
            <a:spLocks noChangeArrowheads="1"/>
          </p:cNvSpPr>
          <p:nvPr/>
        </p:nvSpPr>
        <p:spPr bwMode="auto">
          <a:xfrm>
            <a:off x="827088" y="260350"/>
            <a:ext cx="453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a:solidFill>
                  <a:schemeClr val="tx1"/>
                </a:solidFill>
              </a:rPr>
              <a:t>Nanočástice </a:t>
            </a:r>
            <a:r>
              <a:rPr lang="cs-CZ" altLang="cs-CZ" sz="1800">
                <a:solidFill>
                  <a:schemeClr val="tx1"/>
                </a:solidFill>
                <a:sym typeface="Wingdings" panose="05000000000000000000" pitchFamily="2" charset="2"/>
              </a:rPr>
              <a:t></a:t>
            </a:r>
            <a:r>
              <a:rPr lang="en-US" altLang="cs-CZ" sz="1800">
                <a:solidFill>
                  <a:schemeClr val="tx1"/>
                </a:solidFill>
                <a:sym typeface="Wingdings" panose="05000000000000000000" pitchFamily="2" charset="2"/>
              </a:rPr>
              <a:t> mechanick</a:t>
            </a:r>
            <a:r>
              <a:rPr lang="cs-CZ" altLang="cs-CZ" sz="1800">
                <a:solidFill>
                  <a:schemeClr val="tx1"/>
                </a:solidFill>
                <a:sym typeface="Wingdings" panose="05000000000000000000" pitchFamily="2" charset="2"/>
              </a:rPr>
              <a:t>é vlivy = toxicita</a:t>
            </a:r>
            <a:endParaRPr lang="cs-CZ" altLang="cs-CZ" sz="1800">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39C1D08A-415D-41AC-A4B6-4DCAF5F3CF9D}"/>
              </a:ext>
            </a:extLst>
          </p:cNvPr>
          <p:cNvSpPr>
            <a:spLocks noChangeArrowheads="1"/>
          </p:cNvSpPr>
          <p:nvPr/>
        </p:nvSpPr>
        <p:spPr bwMode="auto">
          <a:xfrm>
            <a:off x="304800" y="404813"/>
            <a:ext cx="86106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cs-CZ" sz="3000" b="1">
                <a:solidFill>
                  <a:srgbClr val="FF3300"/>
                </a:solidFill>
              </a:rPr>
              <a:t>In vitro modely v ekotoxikologii</a:t>
            </a:r>
            <a:r>
              <a:rPr lang="en-US" altLang="cs-CZ" sz="3000" b="1">
                <a:solidFill>
                  <a:srgbClr val="FF3300"/>
                </a:solidFill>
              </a:rPr>
              <a:t> 1 – r</a:t>
            </a:r>
            <a:r>
              <a:rPr lang="cs-CZ" altLang="cs-CZ" sz="3000" b="1">
                <a:solidFill>
                  <a:srgbClr val="FF3300"/>
                </a:solidFill>
              </a:rPr>
              <a:t>ybí buňky</a:t>
            </a:r>
            <a:endParaRPr lang="cs-CZ" altLang="cs-CZ" sz="3000">
              <a:solidFill>
                <a:srgbClr val="FF3300"/>
              </a:solidFill>
            </a:endParaRPr>
          </a:p>
        </p:txBody>
      </p:sp>
      <p:sp>
        <p:nvSpPr>
          <p:cNvPr id="16387" name="Text Box 3">
            <a:extLst>
              <a:ext uri="{FF2B5EF4-FFF2-40B4-BE49-F238E27FC236}">
                <a16:creationId xmlns:a16="http://schemas.microsoft.com/office/drawing/2014/main" id="{C0DF2E19-C330-410C-91EE-42E94BFE7319}"/>
              </a:ext>
            </a:extLst>
          </p:cNvPr>
          <p:cNvSpPr txBox="1">
            <a:spLocks noChangeArrowheads="1"/>
          </p:cNvSpPr>
          <p:nvPr/>
        </p:nvSpPr>
        <p:spPr bwMode="auto">
          <a:xfrm>
            <a:off x="2438400" y="6521450"/>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endParaRPr lang="en-US" altLang="cs-CZ" sz="1600">
              <a:solidFill>
                <a:schemeClr val="tx1"/>
              </a:solidFill>
              <a:latin typeface="Times New Roman" panose="02020603050405020304" pitchFamily="18" charset="0"/>
            </a:endParaRPr>
          </a:p>
        </p:txBody>
      </p:sp>
      <p:sp>
        <p:nvSpPr>
          <p:cNvPr id="6" name="Zástupný symbol pro obsah 5">
            <a:extLst>
              <a:ext uri="{FF2B5EF4-FFF2-40B4-BE49-F238E27FC236}">
                <a16:creationId xmlns:a16="http://schemas.microsoft.com/office/drawing/2014/main" id="{9BDF2DEB-0F67-4C01-A421-ADB2AF6419A0}"/>
              </a:ext>
            </a:extLst>
          </p:cNvPr>
          <p:cNvSpPr>
            <a:spLocks noGrp="1"/>
          </p:cNvSpPr>
          <p:nvPr>
            <p:ph idx="1"/>
          </p:nvPr>
        </p:nvSpPr>
        <p:spPr>
          <a:xfrm>
            <a:off x="250825" y="1052513"/>
            <a:ext cx="8435975" cy="2952750"/>
          </a:xfrm>
        </p:spPr>
        <p:txBody>
          <a:bodyPr>
            <a:normAutofit fontScale="70000" lnSpcReduction="20000"/>
          </a:bodyPr>
          <a:lstStyle/>
          <a:p>
            <a:pPr>
              <a:buFont typeface="Arial" charset="0"/>
              <a:buChar char="•"/>
              <a:defRPr/>
            </a:pPr>
            <a:r>
              <a:rPr lang="cs-CZ" dirty="0"/>
              <a:t>Rybí buňky in </a:t>
            </a:r>
            <a:r>
              <a:rPr lang="cs-CZ" dirty="0" err="1"/>
              <a:t>vitro</a:t>
            </a:r>
            <a:endParaRPr lang="cs-CZ" dirty="0"/>
          </a:p>
          <a:p>
            <a:pPr lvl="1">
              <a:buFont typeface="Arial" charset="0"/>
              <a:buChar char="–"/>
              <a:defRPr/>
            </a:pPr>
            <a:r>
              <a:rPr lang="cs-CZ" dirty="0"/>
              <a:t>Relativně snadná izolace buněk a udržování v kultuře (na rozdíl od savčích primárních linií se rybí buňky in </a:t>
            </a:r>
            <a:r>
              <a:rPr lang="cs-CZ" dirty="0" err="1"/>
              <a:t>vitro</a:t>
            </a:r>
            <a:r>
              <a:rPr lang="cs-CZ" dirty="0"/>
              <a:t> chovají jako </a:t>
            </a:r>
            <a:r>
              <a:rPr lang="cs-CZ" dirty="0" err="1"/>
              <a:t>imortalizované</a:t>
            </a:r>
            <a:r>
              <a:rPr lang="cs-CZ" dirty="0"/>
              <a:t>)</a:t>
            </a:r>
          </a:p>
          <a:p>
            <a:pPr lvl="1">
              <a:buFont typeface="Arial" charset="0"/>
              <a:buChar char="–"/>
              <a:defRPr/>
            </a:pPr>
            <a:r>
              <a:rPr lang="cs-CZ" dirty="0"/>
              <a:t>Příklady linií</a:t>
            </a:r>
          </a:p>
          <a:p>
            <a:pPr lvl="2">
              <a:buFont typeface="Arial" charset="0"/>
              <a:buChar char="•"/>
              <a:defRPr/>
            </a:pPr>
            <a:r>
              <a:rPr lang="cs-CZ" b="1" dirty="0">
                <a:solidFill>
                  <a:srgbClr val="FF0000"/>
                </a:solidFill>
              </a:rPr>
              <a:t>RTL-W1 (</a:t>
            </a:r>
            <a:r>
              <a:rPr lang="cs-CZ" b="1" dirty="0" err="1">
                <a:solidFill>
                  <a:srgbClr val="FF0000"/>
                </a:solidFill>
              </a:rPr>
              <a:t>Rainbow</a:t>
            </a:r>
            <a:r>
              <a:rPr lang="cs-CZ" b="1" dirty="0">
                <a:solidFill>
                  <a:srgbClr val="FF0000"/>
                </a:solidFill>
              </a:rPr>
              <a:t> Trout Liver - W1)</a:t>
            </a:r>
          </a:p>
          <a:p>
            <a:pPr lvl="2">
              <a:buFont typeface="Arial" charset="0"/>
              <a:buChar char="•"/>
              <a:defRPr/>
            </a:pPr>
            <a:r>
              <a:rPr lang="cs-CZ" dirty="0" err="1"/>
              <a:t>RTgill</a:t>
            </a:r>
            <a:r>
              <a:rPr lang="cs-CZ" dirty="0"/>
              <a:t> (</a:t>
            </a:r>
            <a:r>
              <a:rPr lang="cs-CZ" dirty="0" err="1"/>
              <a:t>Rainbow</a:t>
            </a:r>
            <a:r>
              <a:rPr lang="cs-CZ" dirty="0"/>
              <a:t> Trout Gill)</a:t>
            </a:r>
          </a:p>
          <a:p>
            <a:pPr lvl="1">
              <a:buFont typeface="Arial" charset="0"/>
              <a:buChar char="–"/>
              <a:defRPr/>
            </a:pPr>
            <a:r>
              <a:rPr lang="cs-CZ" dirty="0"/>
              <a:t>Využití např. pro testování akutní toxicity (snaha o nahrazení testů in </a:t>
            </a:r>
            <a:r>
              <a:rPr lang="cs-CZ" dirty="0" err="1"/>
              <a:t>vivo</a:t>
            </a:r>
            <a:r>
              <a:rPr lang="cs-CZ" dirty="0"/>
              <a:t>)</a:t>
            </a:r>
          </a:p>
          <a:p>
            <a:pPr lvl="2">
              <a:buFont typeface="Arial" charset="0"/>
              <a:buChar char="•"/>
              <a:defRPr/>
            </a:pPr>
            <a:r>
              <a:rPr lang="cs-CZ" dirty="0"/>
              <a:t>podobná citlivost s in </a:t>
            </a:r>
            <a:r>
              <a:rPr lang="cs-CZ" dirty="0" err="1"/>
              <a:t>vivo</a:t>
            </a:r>
            <a:r>
              <a:rPr lang="cs-CZ" dirty="0"/>
              <a:t> modely </a:t>
            </a:r>
            <a:r>
              <a:rPr lang="cs-CZ" i="1" dirty="0">
                <a:sym typeface="Wingdings" pitchFamily="2" charset="2"/>
              </a:rPr>
              <a:t></a:t>
            </a:r>
            <a:r>
              <a:rPr lang="en-US" i="1" dirty="0">
                <a:sym typeface="Wingdings" pitchFamily="2" charset="2"/>
              </a:rPr>
              <a:t> </a:t>
            </a:r>
            <a:r>
              <a:rPr lang="en-US" i="1" dirty="0" err="1">
                <a:sym typeface="Wingdings" pitchFamily="2" charset="2"/>
              </a:rPr>
              <a:t>validace</a:t>
            </a:r>
            <a:r>
              <a:rPr lang="en-US" i="1" dirty="0">
                <a:sym typeface="Wingdings" pitchFamily="2" charset="2"/>
              </a:rPr>
              <a:t> / </a:t>
            </a:r>
            <a:r>
              <a:rPr lang="en-US" i="1" dirty="0" err="1">
                <a:sym typeface="Wingdings" pitchFamily="2" charset="2"/>
              </a:rPr>
              <a:t>standardizace</a:t>
            </a:r>
            <a:endParaRPr lang="cs-CZ" i="1" dirty="0"/>
          </a:p>
          <a:p>
            <a:pPr lvl="2">
              <a:buFont typeface="Arial" charset="0"/>
              <a:buChar char="•"/>
              <a:defRPr/>
            </a:pPr>
            <a:endParaRPr lang="cs-CZ" dirty="0"/>
          </a:p>
        </p:txBody>
      </p:sp>
      <p:pic>
        <p:nvPicPr>
          <p:cNvPr id="16389" name="Picture 5" descr="Full-size image (40 K)">
            <a:extLst>
              <a:ext uri="{FF2B5EF4-FFF2-40B4-BE49-F238E27FC236}">
                <a16:creationId xmlns:a16="http://schemas.microsoft.com/office/drawing/2014/main" id="{F0C4A6A8-C252-4045-B1FB-4E63C21F20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4005263"/>
            <a:ext cx="3384550" cy="269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7" descr="http://ars.els-cdn.com/content/image/1-s2.0-S1568988312001412-gr6.jpg">
            <a:extLst>
              <a:ext uri="{FF2B5EF4-FFF2-40B4-BE49-F238E27FC236}">
                <a16:creationId xmlns:a16="http://schemas.microsoft.com/office/drawing/2014/main" id="{881A3C96-2FC0-4FF2-8659-B9A6809C44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32581" b="51064"/>
          <a:stretch>
            <a:fillRect/>
          </a:stretch>
        </p:blipFill>
        <p:spPr bwMode="auto">
          <a:xfrm>
            <a:off x="3851275" y="4221163"/>
            <a:ext cx="51498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2F9E63A1-97F1-404E-8339-54BC70403AA6}"/>
              </a:ext>
            </a:extLst>
          </p:cNvPr>
          <p:cNvSpPr>
            <a:spLocks noChangeArrowheads="1"/>
          </p:cNvSpPr>
          <p:nvPr/>
        </p:nvSpPr>
        <p:spPr bwMode="auto">
          <a:xfrm>
            <a:off x="304800" y="1600200"/>
            <a:ext cx="8610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cs-CZ" sz="4000" b="1">
                <a:solidFill>
                  <a:srgbClr val="FF3300"/>
                </a:solidFill>
              </a:rPr>
              <a:t>Novinky … stresová biologie</a:t>
            </a:r>
            <a:endParaRPr lang="cs-CZ" altLang="cs-CZ" sz="2800" i="1">
              <a:solidFill>
                <a:srgbClr val="FF3300"/>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ovéPole 8">
            <a:extLst>
              <a:ext uri="{FF2B5EF4-FFF2-40B4-BE49-F238E27FC236}">
                <a16:creationId xmlns:a16="http://schemas.microsoft.com/office/drawing/2014/main" id="{B59B805C-65BC-49BF-A8D9-8A802891F6B0}"/>
              </a:ext>
            </a:extLst>
          </p:cNvPr>
          <p:cNvSpPr txBox="1">
            <a:spLocks noChangeArrowheads="1"/>
          </p:cNvSpPr>
          <p:nvPr/>
        </p:nvSpPr>
        <p:spPr bwMode="auto">
          <a:xfrm>
            <a:off x="4598988" y="5264150"/>
            <a:ext cx="3789362"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b="1">
                <a:solidFill>
                  <a:schemeClr val="tx1"/>
                </a:solidFill>
              </a:rPr>
              <a:t>Barevnější samci sýkor</a:t>
            </a:r>
          </a:p>
          <a:p>
            <a:pPr eaLnBrk="1" hangingPunct="1">
              <a:spcBef>
                <a:spcPct val="0"/>
              </a:spcBef>
              <a:buClrTx/>
              <a:buFont typeface="Wingdings" panose="05000000000000000000" pitchFamily="2" charset="2"/>
              <a:buChar char="à"/>
            </a:pPr>
            <a:r>
              <a:rPr lang="cs-CZ" altLang="cs-CZ" sz="1800">
                <a:solidFill>
                  <a:schemeClr val="tx1"/>
                </a:solidFill>
                <a:sym typeface="Wingdings" panose="05000000000000000000" pitchFamily="2" charset="2"/>
              </a:rPr>
              <a:t> </a:t>
            </a:r>
            <a:r>
              <a:rPr lang="en-US" altLang="cs-CZ" sz="1800">
                <a:solidFill>
                  <a:schemeClr val="tx1"/>
                </a:solidFill>
                <a:sym typeface="Wingdings" panose="05000000000000000000" pitchFamily="2" charset="2"/>
              </a:rPr>
              <a:t>Atraktivn</a:t>
            </a:r>
            <a:r>
              <a:rPr lang="cs-CZ" altLang="cs-CZ" sz="1800">
                <a:solidFill>
                  <a:schemeClr val="tx1"/>
                </a:solidFill>
                <a:sym typeface="Wingdings" panose="05000000000000000000" pitchFamily="2" charset="2"/>
              </a:rPr>
              <a:t>ější pro samice …</a:t>
            </a:r>
          </a:p>
          <a:p>
            <a:pPr eaLnBrk="1" hangingPunct="1">
              <a:spcBef>
                <a:spcPct val="0"/>
              </a:spcBef>
              <a:buClrTx/>
              <a:buFont typeface="Wingdings" panose="05000000000000000000" pitchFamily="2" charset="2"/>
              <a:buChar char="à"/>
            </a:pPr>
            <a:r>
              <a:rPr lang="cs-CZ" altLang="cs-CZ" sz="1800">
                <a:solidFill>
                  <a:schemeClr val="tx1"/>
                </a:solidFill>
              </a:rPr>
              <a:t> Lepší kvalita spermatu </a:t>
            </a:r>
            <a:br>
              <a:rPr lang="cs-CZ" altLang="cs-CZ" sz="1800">
                <a:solidFill>
                  <a:schemeClr val="tx1"/>
                </a:solidFill>
              </a:rPr>
            </a:br>
            <a:r>
              <a:rPr lang="cs-CZ" altLang="cs-CZ" sz="1800">
                <a:solidFill>
                  <a:schemeClr val="tx1"/>
                </a:solidFill>
              </a:rPr>
              <a:t>(karotenoidy brání proti oxidativnímu stresu)</a:t>
            </a:r>
          </a:p>
        </p:txBody>
      </p:sp>
      <p:pic>
        <p:nvPicPr>
          <p:cNvPr id="149507" name="Picture 3">
            <a:extLst>
              <a:ext uri="{FF2B5EF4-FFF2-40B4-BE49-F238E27FC236}">
                <a16:creationId xmlns:a16="http://schemas.microsoft.com/office/drawing/2014/main" id="{722B0924-9A33-4B89-8534-06B38BDED9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850" t="22639" r="13551" b="15714"/>
          <a:stretch>
            <a:fillRect/>
          </a:stretch>
        </p:blipFill>
        <p:spPr bwMode="auto">
          <a:xfrm>
            <a:off x="0" y="0"/>
            <a:ext cx="7740650" cy="517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8" name="Picture 5" descr="https://encrypted-tbn0.gstatic.com/images?q=tbn:ANd9GcQbhIkN6LbSYHEyRM5L5f20X9xjp7wEr-XtnuPAK_otW_cgy7vt">
            <a:extLst>
              <a:ext uri="{FF2B5EF4-FFF2-40B4-BE49-F238E27FC236}">
                <a16:creationId xmlns:a16="http://schemas.microsoft.com/office/drawing/2014/main" id="{33D1A963-F9D4-489A-9A89-934F827DF9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19700"/>
            <a:ext cx="27813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a:extLst>
              <a:ext uri="{FF2B5EF4-FFF2-40B4-BE49-F238E27FC236}">
                <a16:creationId xmlns:a16="http://schemas.microsoft.com/office/drawing/2014/main" id="{29C7FA8B-2B96-4001-A85D-F5A7850EAE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473" t="14845" r="41280" b="57794"/>
          <a:stretch>
            <a:fillRect/>
          </a:stretch>
        </p:blipFill>
        <p:spPr bwMode="auto">
          <a:xfrm>
            <a:off x="0" y="0"/>
            <a:ext cx="612140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ástupný symbol pro obsah 9">
            <a:extLst>
              <a:ext uri="{FF2B5EF4-FFF2-40B4-BE49-F238E27FC236}">
                <a16:creationId xmlns:a16="http://schemas.microsoft.com/office/drawing/2014/main" id="{B8C0CAF8-6027-40A6-8843-03C295763355}"/>
              </a:ext>
            </a:extLst>
          </p:cNvPr>
          <p:cNvSpPr>
            <a:spLocks noGrp="1"/>
          </p:cNvSpPr>
          <p:nvPr>
            <p:ph idx="1"/>
          </p:nvPr>
        </p:nvSpPr>
        <p:spPr>
          <a:xfrm>
            <a:off x="179388" y="3284538"/>
            <a:ext cx="8686800" cy="2305050"/>
          </a:xfrm>
        </p:spPr>
        <p:txBody>
          <a:bodyPr>
            <a:normAutofit fontScale="77500" lnSpcReduction="20000"/>
          </a:bodyPr>
          <a:lstStyle/>
          <a:p>
            <a:pPr>
              <a:buFont typeface="Arial" charset="0"/>
              <a:buChar char="•"/>
              <a:defRPr/>
            </a:pPr>
            <a:r>
              <a:rPr lang="cs-CZ" b="1"/>
              <a:t>Čmeláci a pesticidy</a:t>
            </a:r>
          </a:p>
          <a:p>
            <a:pPr lvl="1">
              <a:buFont typeface="Arial" charset="0"/>
              <a:buChar char="–"/>
              <a:defRPr/>
            </a:pPr>
            <a:r>
              <a:rPr lang="cs-CZ"/>
              <a:t>Velice významní opylovači</a:t>
            </a:r>
          </a:p>
          <a:p>
            <a:pPr lvl="1">
              <a:buFont typeface="Arial" charset="0"/>
              <a:buChar char="–"/>
              <a:defRPr/>
            </a:pPr>
            <a:r>
              <a:rPr lang="cs-CZ"/>
              <a:t>Specifická biologie oproti včelám</a:t>
            </a:r>
          </a:p>
          <a:p>
            <a:pPr lvl="2">
              <a:buFont typeface="Arial" charset="0"/>
              <a:buChar char="•"/>
              <a:defRPr/>
            </a:pPr>
            <a:r>
              <a:rPr lang="cs-CZ"/>
              <a:t> kolonie s velmi malým počtem jedinců</a:t>
            </a:r>
          </a:p>
          <a:p>
            <a:pPr lvl="1">
              <a:buFont typeface="Arial" charset="0"/>
              <a:buChar char="–"/>
              <a:defRPr/>
            </a:pPr>
            <a:r>
              <a:rPr lang="cs-CZ"/>
              <a:t>Současné aplikace různých pesticidů na sousedních polích</a:t>
            </a:r>
          </a:p>
          <a:p>
            <a:pPr lvl="2">
              <a:buFont typeface="Arial" charset="0"/>
              <a:buChar char="•"/>
              <a:defRPr/>
            </a:pPr>
            <a:r>
              <a:rPr lang="cs-CZ"/>
              <a:t>V praxi není koordinace mezi farmáři: koexpozice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a:extLst>
              <a:ext uri="{FF2B5EF4-FFF2-40B4-BE49-F238E27FC236}">
                <a16:creationId xmlns:a16="http://schemas.microsoft.com/office/drawing/2014/main" id="{50C6A145-82F8-4D29-AA98-2B4B2E8F45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172" t="21326" r="21928" b="21796"/>
          <a:stretch>
            <a:fillRect/>
          </a:stretch>
        </p:blipFill>
        <p:spPr bwMode="auto">
          <a:xfrm>
            <a:off x="323850" y="260350"/>
            <a:ext cx="8351838" cy="646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extovéPole 4">
            <a:extLst>
              <a:ext uri="{FF2B5EF4-FFF2-40B4-BE49-F238E27FC236}">
                <a16:creationId xmlns:a16="http://schemas.microsoft.com/office/drawing/2014/main" id="{F276A7E7-C039-4828-B2D7-80E671C1653B}"/>
              </a:ext>
            </a:extLst>
          </p:cNvPr>
          <p:cNvSpPr txBox="1">
            <a:spLocks noChangeArrowheads="1"/>
          </p:cNvSpPr>
          <p:nvPr/>
        </p:nvSpPr>
        <p:spPr bwMode="auto">
          <a:xfrm>
            <a:off x="684213" y="260350"/>
            <a:ext cx="76596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b="1">
                <a:solidFill>
                  <a:schemeClr val="tx1"/>
                </a:solidFill>
              </a:rPr>
              <a:t>Vliv pesticidů na čmeláky – polní studie: aplikovány povolené dávky</a:t>
            </a:r>
          </a:p>
          <a:p>
            <a:pPr eaLnBrk="1" hangingPunct="1">
              <a:spcBef>
                <a:spcPct val="0"/>
              </a:spcBef>
              <a:buClrTx/>
              <a:buFontTx/>
              <a:buChar char="-"/>
            </a:pPr>
            <a:r>
              <a:rPr lang="cs-CZ" altLang="cs-CZ" sz="1800">
                <a:solidFill>
                  <a:schemeClr val="tx1"/>
                </a:solidFill>
              </a:rPr>
              <a:t> 2 individuální látky „I“ a „LC“</a:t>
            </a:r>
          </a:p>
          <a:p>
            <a:pPr eaLnBrk="1" hangingPunct="1">
              <a:spcBef>
                <a:spcPct val="0"/>
              </a:spcBef>
              <a:buClrTx/>
              <a:buFontTx/>
              <a:buChar char="-"/>
            </a:pPr>
            <a:r>
              <a:rPr lang="cs-CZ" altLang="cs-CZ" sz="1800">
                <a:solidFill>
                  <a:schemeClr val="tx1"/>
                </a:solidFill>
              </a:rPr>
              <a:t> současná expozice „M“ (mixed)</a:t>
            </a:r>
          </a:p>
        </p:txBody>
      </p:sp>
      <p:pic>
        <p:nvPicPr>
          <p:cNvPr id="157699" name="Picture 4">
            <a:extLst>
              <a:ext uri="{FF2B5EF4-FFF2-40B4-BE49-F238E27FC236}">
                <a16:creationId xmlns:a16="http://schemas.microsoft.com/office/drawing/2014/main" id="{85CBB0CD-7121-4D8E-8695-CB0A8B106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621" t="25645" r="6178" b="10995"/>
          <a:stretch>
            <a:fillRect/>
          </a:stretch>
        </p:blipFill>
        <p:spPr bwMode="auto">
          <a:xfrm>
            <a:off x="3059113" y="1341438"/>
            <a:ext cx="5689600" cy="521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0" name="TextovéPole 6">
            <a:extLst>
              <a:ext uri="{FF2B5EF4-FFF2-40B4-BE49-F238E27FC236}">
                <a16:creationId xmlns:a16="http://schemas.microsoft.com/office/drawing/2014/main" id="{401665C1-FBBF-4C4E-9FBF-4ED2F8183BFB}"/>
              </a:ext>
            </a:extLst>
          </p:cNvPr>
          <p:cNvSpPr txBox="1">
            <a:spLocks noChangeArrowheads="1"/>
          </p:cNvSpPr>
          <p:nvPr/>
        </p:nvSpPr>
        <p:spPr bwMode="auto">
          <a:xfrm>
            <a:off x="395288" y="2420938"/>
            <a:ext cx="2365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a:solidFill>
                  <a:schemeClr val="tx1"/>
                </a:solidFill>
              </a:rPr>
              <a:t>Celkové ztráty</a:t>
            </a:r>
          </a:p>
          <a:p>
            <a:pPr eaLnBrk="1" hangingPunct="1">
              <a:spcBef>
                <a:spcPct val="0"/>
              </a:spcBef>
              <a:buClrTx/>
              <a:buFontTx/>
              <a:buNone/>
            </a:pPr>
            <a:r>
              <a:rPr lang="cs-CZ" altLang="cs-CZ" sz="1800">
                <a:solidFill>
                  <a:schemeClr val="tx1"/>
                </a:solidFill>
              </a:rPr>
              <a:t>dělnic v </a:t>
            </a:r>
          </a:p>
          <a:p>
            <a:pPr eaLnBrk="1" hangingPunct="1">
              <a:spcBef>
                <a:spcPct val="0"/>
              </a:spcBef>
              <a:buClrTx/>
              <a:buFontTx/>
              <a:buNone/>
            </a:pPr>
            <a:r>
              <a:rPr lang="cs-CZ" altLang="cs-CZ" sz="1800">
                <a:solidFill>
                  <a:schemeClr val="tx1"/>
                </a:solidFill>
              </a:rPr>
              <a:t>průběhu experimentu</a:t>
            </a:r>
            <a:br>
              <a:rPr lang="cs-CZ" altLang="cs-CZ" sz="1800">
                <a:solidFill>
                  <a:schemeClr val="tx1"/>
                </a:solidFill>
              </a:rPr>
            </a:br>
            <a:endParaRPr lang="cs-CZ" altLang="cs-CZ" sz="1800">
              <a:solidFill>
                <a:schemeClr val="tx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a:extLst>
              <a:ext uri="{FF2B5EF4-FFF2-40B4-BE49-F238E27FC236}">
                <a16:creationId xmlns:a16="http://schemas.microsoft.com/office/drawing/2014/main" id="{73108ECC-6437-42F6-B2B9-B9D304EF2F9C}"/>
              </a:ext>
            </a:extLst>
          </p:cNvPr>
          <p:cNvSpPr>
            <a:spLocks noChangeArrowheads="1"/>
          </p:cNvSpPr>
          <p:nvPr/>
        </p:nvSpPr>
        <p:spPr bwMode="auto">
          <a:xfrm>
            <a:off x="304800" y="304800"/>
            <a:ext cx="8610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cs-CZ" sz="2400" b="1">
                <a:solidFill>
                  <a:srgbClr val="FF3300"/>
                </a:solidFill>
              </a:rPr>
              <a:t>Reporterové testy </a:t>
            </a:r>
          </a:p>
          <a:p>
            <a:pPr algn="ctr">
              <a:spcBef>
                <a:spcPct val="0"/>
              </a:spcBef>
              <a:buClrTx/>
              <a:buFontTx/>
              <a:buNone/>
            </a:pPr>
            <a:r>
              <a:rPr lang="cs-CZ" altLang="cs-CZ" sz="2400">
                <a:solidFill>
                  <a:srgbClr val="FF3300"/>
                </a:solidFill>
              </a:rPr>
              <a:t>analýza účinků závislých na jaderných receptorech</a:t>
            </a:r>
          </a:p>
        </p:txBody>
      </p:sp>
      <p:sp>
        <p:nvSpPr>
          <p:cNvPr id="5" name="Zástupný symbol pro obsah 4">
            <a:extLst>
              <a:ext uri="{FF2B5EF4-FFF2-40B4-BE49-F238E27FC236}">
                <a16:creationId xmlns:a16="http://schemas.microsoft.com/office/drawing/2014/main" id="{43A44F3F-1C82-45D1-AD5D-28F1D70EF8B7}"/>
              </a:ext>
            </a:extLst>
          </p:cNvPr>
          <p:cNvSpPr>
            <a:spLocks noGrp="1"/>
          </p:cNvSpPr>
          <p:nvPr>
            <p:ph idx="1"/>
          </p:nvPr>
        </p:nvSpPr>
        <p:spPr>
          <a:xfrm>
            <a:off x="457200" y="1268413"/>
            <a:ext cx="8435975" cy="5184775"/>
          </a:xfrm>
        </p:spPr>
        <p:txBody>
          <a:bodyPr>
            <a:normAutofit fontScale="70000" lnSpcReduction="20000"/>
          </a:bodyPr>
          <a:lstStyle/>
          <a:p>
            <a:pPr>
              <a:buFont typeface="Arial" charset="0"/>
              <a:buChar char="•"/>
              <a:defRPr/>
            </a:pPr>
            <a:r>
              <a:rPr lang="cs-CZ" dirty="0"/>
              <a:t>Specificky vytvořené buněčné linie </a:t>
            </a:r>
          </a:p>
          <a:p>
            <a:pPr>
              <a:buFont typeface="Arial" charset="0"/>
              <a:buChar char="•"/>
              <a:defRPr/>
            </a:pPr>
            <a:r>
              <a:rPr lang="cs-CZ" dirty="0"/>
              <a:t>Původně odvozené z lidských, potkaních, rybích či jiných tkání</a:t>
            </a:r>
          </a:p>
          <a:p>
            <a:pPr>
              <a:buFont typeface="Arial" charset="0"/>
              <a:buChar char="•"/>
              <a:defRPr/>
            </a:pPr>
            <a:r>
              <a:rPr lang="cs-CZ" dirty="0"/>
              <a:t>Následná úprava („GMO“) </a:t>
            </a:r>
          </a:p>
          <a:p>
            <a:pPr lvl="1">
              <a:buFont typeface="Arial" charset="0"/>
              <a:buChar char="–"/>
              <a:defRPr/>
            </a:pPr>
            <a:r>
              <a:rPr lang="cs-CZ" dirty="0"/>
              <a:t>stabilní transfekce specifickými geny, které se v buňkách normálně nevyskytují</a:t>
            </a:r>
          </a:p>
          <a:p>
            <a:pPr lvl="1">
              <a:buFont typeface="Arial" charset="0"/>
              <a:buChar char="–"/>
              <a:defRPr/>
            </a:pPr>
            <a:r>
              <a:rPr lang="cs-CZ" dirty="0"/>
              <a:t>Luciferáza (ze světlušky), Beta-</a:t>
            </a:r>
            <a:r>
              <a:rPr lang="cs-CZ" dirty="0" err="1"/>
              <a:t>galaktosidáza</a:t>
            </a:r>
            <a:endParaRPr lang="cs-CZ" dirty="0"/>
          </a:p>
          <a:p>
            <a:pPr lvl="1">
              <a:buFont typeface="Arial" charset="0"/>
              <a:buChar char="–"/>
              <a:defRPr/>
            </a:pPr>
            <a:r>
              <a:rPr lang="cs-CZ" dirty="0"/>
              <a:t>Vložení do DNA v místech, která jsou kontrolována příslušným receptorem (</a:t>
            </a:r>
            <a:r>
              <a:rPr lang="cs-CZ" dirty="0" err="1"/>
              <a:t>AhR</a:t>
            </a:r>
            <a:r>
              <a:rPr lang="cs-CZ" dirty="0"/>
              <a:t>, ER…)</a:t>
            </a:r>
          </a:p>
          <a:p>
            <a:pPr>
              <a:buFont typeface="Arial" charset="0"/>
              <a:buChar char="•"/>
              <a:defRPr/>
            </a:pPr>
            <a:r>
              <a:rPr lang="cs-CZ" dirty="0"/>
              <a:t>Princip – viz obrázek</a:t>
            </a:r>
          </a:p>
          <a:p>
            <a:pPr lvl="1">
              <a:buFont typeface="Arial" charset="0"/>
              <a:buChar char="–"/>
              <a:defRPr/>
            </a:pPr>
            <a:r>
              <a:rPr lang="cs-CZ" dirty="0"/>
              <a:t>Měření světla z luciferázy </a:t>
            </a:r>
            <a:r>
              <a:rPr lang="en-US" dirty="0"/>
              <a:t>~ </a:t>
            </a:r>
            <a:r>
              <a:rPr lang="cs-CZ" dirty="0"/>
              <a:t>množství dioxinově aktivních látek</a:t>
            </a:r>
          </a:p>
          <a:p>
            <a:pPr>
              <a:buFont typeface="Arial" charset="0"/>
              <a:buChar char="•"/>
              <a:defRPr/>
            </a:pPr>
            <a:endParaRPr lang="cs-CZ" dirty="0"/>
          </a:p>
          <a:p>
            <a:pPr>
              <a:buFont typeface="Arial" charset="0"/>
              <a:buChar char="•"/>
              <a:defRPr/>
            </a:pPr>
            <a:r>
              <a:rPr lang="cs-CZ" dirty="0"/>
              <a:t>Někdy označované „</a:t>
            </a:r>
            <a:r>
              <a:rPr lang="cs-CZ" dirty="0">
                <a:solidFill>
                  <a:srgbClr val="FF0000"/>
                </a:solidFill>
              </a:rPr>
              <a:t>CALUX“ (</a:t>
            </a:r>
            <a:r>
              <a:rPr lang="cs-CZ" dirty="0" err="1">
                <a:solidFill>
                  <a:srgbClr val="FF0000"/>
                </a:solidFill>
              </a:rPr>
              <a:t>Chemical</a:t>
            </a:r>
            <a:r>
              <a:rPr lang="cs-CZ" dirty="0">
                <a:solidFill>
                  <a:srgbClr val="FF0000"/>
                </a:solidFill>
              </a:rPr>
              <a:t> </a:t>
            </a:r>
            <a:r>
              <a:rPr lang="cs-CZ" dirty="0" err="1">
                <a:solidFill>
                  <a:srgbClr val="FF0000"/>
                </a:solidFill>
              </a:rPr>
              <a:t>Assissted</a:t>
            </a:r>
            <a:r>
              <a:rPr lang="cs-CZ" dirty="0">
                <a:solidFill>
                  <a:srgbClr val="FF0000"/>
                </a:solidFill>
              </a:rPr>
              <a:t> </a:t>
            </a:r>
            <a:r>
              <a:rPr lang="cs-CZ" dirty="0" err="1">
                <a:solidFill>
                  <a:srgbClr val="FF0000"/>
                </a:solidFill>
              </a:rPr>
              <a:t>Luciferase</a:t>
            </a:r>
            <a:r>
              <a:rPr lang="cs-CZ" dirty="0">
                <a:solidFill>
                  <a:srgbClr val="FF0000"/>
                </a:solidFill>
              </a:rPr>
              <a:t> </a:t>
            </a:r>
            <a:r>
              <a:rPr lang="cs-CZ" dirty="0" err="1">
                <a:solidFill>
                  <a:srgbClr val="FF0000"/>
                </a:solidFill>
              </a:rPr>
              <a:t>Expression</a:t>
            </a:r>
            <a:r>
              <a:rPr lang="cs-CZ" dirty="0">
                <a:solidFill>
                  <a:srgbClr val="FF0000"/>
                </a:solidFill>
              </a:rPr>
              <a:t>) </a:t>
            </a:r>
          </a:p>
          <a:p>
            <a:pPr lvl="1">
              <a:buFont typeface="Arial" charset="0"/>
              <a:buChar char="–"/>
              <a:defRPr/>
            </a:pPr>
            <a:r>
              <a:rPr lang="cs-CZ" dirty="0"/>
              <a:t>jde o komerční název některých buněk, ale v mnoha laboratořích (včetně RECETOX) se užívají principiálně stejné „nekomerční“ buňky (např. H4IIE.luc / MVLD / MDAkb2)</a:t>
            </a:r>
          </a:p>
          <a:p>
            <a:pPr lvl="1">
              <a:buFont typeface="Arial" charset="0"/>
              <a:buChar char="–"/>
              <a:defRPr/>
            </a:pPr>
            <a:endParaRPr lang="cs-CZ" dirty="0"/>
          </a:p>
          <a:p>
            <a:pPr>
              <a:buFont typeface="Arial" charset="0"/>
              <a:buChar char="•"/>
              <a:defRPr/>
            </a:pPr>
            <a:endParaRPr lang="cs-CZ"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 name="Obdélník 783">
            <a:extLst>
              <a:ext uri="{FF2B5EF4-FFF2-40B4-BE49-F238E27FC236}">
                <a16:creationId xmlns:a16="http://schemas.microsoft.com/office/drawing/2014/main" id="{DE20EBB5-E91E-4D45-8806-A28EED0A3C48}"/>
              </a:ext>
            </a:extLst>
          </p:cNvPr>
          <p:cNvSpPr/>
          <p:nvPr/>
        </p:nvSpPr>
        <p:spPr>
          <a:xfrm>
            <a:off x="250825" y="1341438"/>
            <a:ext cx="8642350" cy="540067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2531" name="Rectangle 2">
            <a:extLst>
              <a:ext uri="{FF2B5EF4-FFF2-40B4-BE49-F238E27FC236}">
                <a16:creationId xmlns:a16="http://schemas.microsoft.com/office/drawing/2014/main" id="{40BFA63B-B613-4643-8D82-3CA00F0BFDB4}"/>
              </a:ext>
            </a:extLst>
          </p:cNvPr>
          <p:cNvSpPr>
            <a:spLocks noChangeArrowheads="1"/>
          </p:cNvSpPr>
          <p:nvPr/>
        </p:nvSpPr>
        <p:spPr bwMode="auto">
          <a:xfrm>
            <a:off x="457200" y="76200"/>
            <a:ext cx="838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cs-CZ" sz="2400" b="1">
                <a:solidFill>
                  <a:schemeClr val="tx1"/>
                </a:solidFill>
                <a:latin typeface="Times New Roman" panose="02020603050405020304" pitchFamily="18" charset="0"/>
              </a:rPr>
              <a:t>Stanovení toxicit závislých na intracelulárních receptorech</a:t>
            </a:r>
          </a:p>
        </p:txBody>
      </p:sp>
      <p:sp>
        <p:nvSpPr>
          <p:cNvPr id="22532" name="Rectangle 4">
            <a:extLst>
              <a:ext uri="{FF2B5EF4-FFF2-40B4-BE49-F238E27FC236}">
                <a16:creationId xmlns:a16="http://schemas.microsoft.com/office/drawing/2014/main" id="{50F3E892-F18F-4795-B611-466A541CB0B8}"/>
              </a:ext>
            </a:extLst>
          </p:cNvPr>
          <p:cNvSpPr>
            <a:spLocks noChangeArrowheads="1"/>
          </p:cNvSpPr>
          <p:nvPr/>
        </p:nvSpPr>
        <p:spPr bwMode="auto">
          <a:xfrm>
            <a:off x="1062038" y="1544638"/>
            <a:ext cx="17843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33" name="Rectangle 5">
            <a:extLst>
              <a:ext uri="{FF2B5EF4-FFF2-40B4-BE49-F238E27FC236}">
                <a16:creationId xmlns:a16="http://schemas.microsoft.com/office/drawing/2014/main" id="{57279017-89E0-446B-85BC-1548D7B37A6A}"/>
              </a:ext>
            </a:extLst>
          </p:cNvPr>
          <p:cNvSpPr>
            <a:spLocks noChangeArrowheads="1"/>
          </p:cNvSpPr>
          <p:nvPr/>
        </p:nvSpPr>
        <p:spPr bwMode="auto">
          <a:xfrm>
            <a:off x="1062038" y="1544638"/>
            <a:ext cx="17843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grpSp>
        <p:nvGrpSpPr>
          <p:cNvPr id="22534" name="Group 6">
            <a:extLst>
              <a:ext uri="{FF2B5EF4-FFF2-40B4-BE49-F238E27FC236}">
                <a16:creationId xmlns:a16="http://schemas.microsoft.com/office/drawing/2014/main" id="{34E049F9-A2BA-42B1-8684-563B828BFC80}"/>
              </a:ext>
            </a:extLst>
          </p:cNvPr>
          <p:cNvGrpSpPr>
            <a:grpSpLocks/>
          </p:cNvGrpSpPr>
          <p:nvPr/>
        </p:nvGrpSpPr>
        <p:grpSpPr bwMode="auto">
          <a:xfrm>
            <a:off x="681038" y="1697038"/>
            <a:ext cx="7772400" cy="4648200"/>
            <a:chOff x="528" y="1296"/>
            <a:chExt cx="4601" cy="2801"/>
          </a:xfrm>
        </p:grpSpPr>
        <p:sp>
          <p:nvSpPr>
            <p:cNvPr id="22535" name="Freeform 7">
              <a:extLst>
                <a:ext uri="{FF2B5EF4-FFF2-40B4-BE49-F238E27FC236}">
                  <a16:creationId xmlns:a16="http://schemas.microsoft.com/office/drawing/2014/main" id="{037B43D3-B5EE-44D2-B2CA-3D159AD965E2}"/>
                </a:ext>
              </a:extLst>
            </p:cNvPr>
            <p:cNvSpPr>
              <a:spLocks/>
            </p:cNvSpPr>
            <p:nvPr/>
          </p:nvSpPr>
          <p:spPr bwMode="auto">
            <a:xfrm>
              <a:off x="1653" y="1323"/>
              <a:ext cx="3476" cy="2587"/>
            </a:xfrm>
            <a:custGeom>
              <a:avLst/>
              <a:gdLst>
                <a:gd name="T0" fmla="*/ 1 w 6952"/>
                <a:gd name="T1" fmla="*/ 0 h 5175"/>
                <a:gd name="T2" fmla="*/ 1 w 6952"/>
                <a:gd name="T3" fmla="*/ 0 h 5175"/>
                <a:gd name="T4" fmla="*/ 1 w 6952"/>
                <a:gd name="T5" fmla="*/ 0 h 5175"/>
                <a:gd name="T6" fmla="*/ 1 w 6952"/>
                <a:gd name="T7" fmla="*/ 0 h 5175"/>
                <a:gd name="T8" fmla="*/ 1 w 6952"/>
                <a:gd name="T9" fmla="*/ 0 h 5175"/>
                <a:gd name="T10" fmla="*/ 1 w 6952"/>
                <a:gd name="T11" fmla="*/ 0 h 5175"/>
                <a:gd name="T12" fmla="*/ 1 w 6952"/>
                <a:gd name="T13" fmla="*/ 0 h 5175"/>
                <a:gd name="T14" fmla="*/ 1 w 6952"/>
                <a:gd name="T15" fmla="*/ 0 h 5175"/>
                <a:gd name="T16" fmla="*/ 1 w 6952"/>
                <a:gd name="T17" fmla="*/ 0 h 5175"/>
                <a:gd name="T18" fmla="*/ 1 w 6952"/>
                <a:gd name="T19" fmla="*/ 0 h 5175"/>
                <a:gd name="T20" fmla="*/ 1 w 6952"/>
                <a:gd name="T21" fmla="*/ 0 h 5175"/>
                <a:gd name="T22" fmla="*/ 0 w 6952"/>
                <a:gd name="T23" fmla="*/ 2 h 5175"/>
                <a:gd name="T24" fmla="*/ 1 w 6952"/>
                <a:gd name="T25" fmla="*/ 2 h 5175"/>
                <a:gd name="T26" fmla="*/ 1 w 6952"/>
                <a:gd name="T27" fmla="*/ 2 h 5175"/>
                <a:gd name="T28" fmla="*/ 1 w 6952"/>
                <a:gd name="T29" fmla="*/ 2 h 5175"/>
                <a:gd name="T30" fmla="*/ 1 w 6952"/>
                <a:gd name="T31" fmla="*/ 2 h 5175"/>
                <a:gd name="T32" fmla="*/ 1 w 6952"/>
                <a:gd name="T33" fmla="*/ 2 h 5175"/>
                <a:gd name="T34" fmla="*/ 1 w 6952"/>
                <a:gd name="T35" fmla="*/ 2 h 5175"/>
                <a:gd name="T36" fmla="*/ 1 w 6952"/>
                <a:gd name="T37" fmla="*/ 2 h 5175"/>
                <a:gd name="T38" fmla="*/ 1 w 6952"/>
                <a:gd name="T39" fmla="*/ 2 h 5175"/>
                <a:gd name="T40" fmla="*/ 1 w 6952"/>
                <a:gd name="T41" fmla="*/ 2 h 5175"/>
                <a:gd name="T42" fmla="*/ 1 w 6952"/>
                <a:gd name="T43" fmla="*/ 2 h 5175"/>
                <a:gd name="T44" fmla="*/ 1 w 6952"/>
                <a:gd name="T45" fmla="*/ 2 h 5175"/>
                <a:gd name="T46" fmla="*/ 4 w 6952"/>
                <a:gd name="T47" fmla="*/ 2 h 5175"/>
                <a:gd name="T48" fmla="*/ 4 w 6952"/>
                <a:gd name="T49" fmla="*/ 2 h 5175"/>
                <a:gd name="T50" fmla="*/ 4 w 6952"/>
                <a:gd name="T51" fmla="*/ 2 h 5175"/>
                <a:gd name="T52" fmla="*/ 4 w 6952"/>
                <a:gd name="T53" fmla="*/ 2 h 5175"/>
                <a:gd name="T54" fmla="*/ 4 w 6952"/>
                <a:gd name="T55" fmla="*/ 2 h 5175"/>
                <a:gd name="T56" fmla="*/ 4 w 6952"/>
                <a:gd name="T57" fmla="*/ 2 h 5175"/>
                <a:gd name="T58" fmla="*/ 4 w 6952"/>
                <a:gd name="T59" fmla="*/ 2 h 5175"/>
                <a:gd name="T60" fmla="*/ 4 w 6952"/>
                <a:gd name="T61" fmla="*/ 2 h 5175"/>
                <a:gd name="T62" fmla="*/ 4 w 6952"/>
                <a:gd name="T63" fmla="*/ 2 h 5175"/>
                <a:gd name="T64" fmla="*/ 4 w 6952"/>
                <a:gd name="T65" fmla="*/ 2 h 5175"/>
                <a:gd name="T66" fmla="*/ 4 w 6952"/>
                <a:gd name="T67" fmla="*/ 2 h 5175"/>
                <a:gd name="T68" fmla="*/ 4 w 6952"/>
                <a:gd name="T69" fmla="*/ 0 h 5175"/>
                <a:gd name="T70" fmla="*/ 4 w 6952"/>
                <a:gd name="T71" fmla="*/ 0 h 5175"/>
                <a:gd name="T72" fmla="*/ 4 w 6952"/>
                <a:gd name="T73" fmla="*/ 0 h 5175"/>
                <a:gd name="T74" fmla="*/ 4 w 6952"/>
                <a:gd name="T75" fmla="*/ 0 h 5175"/>
                <a:gd name="T76" fmla="*/ 4 w 6952"/>
                <a:gd name="T77" fmla="*/ 0 h 5175"/>
                <a:gd name="T78" fmla="*/ 4 w 6952"/>
                <a:gd name="T79" fmla="*/ 0 h 5175"/>
                <a:gd name="T80" fmla="*/ 4 w 6952"/>
                <a:gd name="T81" fmla="*/ 0 h 5175"/>
                <a:gd name="T82" fmla="*/ 4 w 6952"/>
                <a:gd name="T83" fmla="*/ 0 h 5175"/>
                <a:gd name="T84" fmla="*/ 4 w 6952"/>
                <a:gd name="T85" fmla="*/ 0 h 5175"/>
                <a:gd name="T86" fmla="*/ 4 w 6952"/>
                <a:gd name="T87" fmla="*/ 0 h 5175"/>
                <a:gd name="T88" fmla="*/ 4 w 6952"/>
                <a:gd name="T89" fmla="*/ 0 h 5175"/>
                <a:gd name="T90" fmla="*/ 4 w 6952"/>
                <a:gd name="T91" fmla="*/ 0 h 517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952"/>
                <a:gd name="T139" fmla="*/ 0 h 5175"/>
                <a:gd name="T140" fmla="*/ 6952 w 6952"/>
                <a:gd name="T141" fmla="*/ 5175 h 517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952" h="5175">
                  <a:moveTo>
                    <a:pt x="646" y="0"/>
                  </a:moveTo>
                  <a:lnTo>
                    <a:pt x="613" y="1"/>
                  </a:lnTo>
                  <a:lnTo>
                    <a:pt x="581" y="3"/>
                  </a:lnTo>
                  <a:lnTo>
                    <a:pt x="548" y="8"/>
                  </a:lnTo>
                  <a:lnTo>
                    <a:pt x="516" y="14"/>
                  </a:lnTo>
                  <a:lnTo>
                    <a:pt x="484" y="20"/>
                  </a:lnTo>
                  <a:lnTo>
                    <a:pt x="454" y="29"/>
                  </a:lnTo>
                  <a:lnTo>
                    <a:pt x="394" y="50"/>
                  </a:lnTo>
                  <a:lnTo>
                    <a:pt x="338" y="78"/>
                  </a:lnTo>
                  <a:lnTo>
                    <a:pt x="284" y="110"/>
                  </a:lnTo>
                  <a:lnTo>
                    <a:pt x="235" y="148"/>
                  </a:lnTo>
                  <a:lnTo>
                    <a:pt x="189" y="189"/>
                  </a:lnTo>
                  <a:lnTo>
                    <a:pt x="148" y="235"/>
                  </a:lnTo>
                  <a:lnTo>
                    <a:pt x="110" y="284"/>
                  </a:lnTo>
                  <a:lnTo>
                    <a:pt x="78" y="337"/>
                  </a:lnTo>
                  <a:lnTo>
                    <a:pt x="50" y="394"/>
                  </a:lnTo>
                  <a:lnTo>
                    <a:pt x="29" y="454"/>
                  </a:lnTo>
                  <a:lnTo>
                    <a:pt x="20" y="484"/>
                  </a:lnTo>
                  <a:lnTo>
                    <a:pt x="14" y="516"/>
                  </a:lnTo>
                  <a:lnTo>
                    <a:pt x="8" y="548"/>
                  </a:lnTo>
                  <a:lnTo>
                    <a:pt x="3" y="580"/>
                  </a:lnTo>
                  <a:lnTo>
                    <a:pt x="2" y="612"/>
                  </a:lnTo>
                  <a:lnTo>
                    <a:pt x="0" y="646"/>
                  </a:lnTo>
                  <a:lnTo>
                    <a:pt x="0" y="4529"/>
                  </a:lnTo>
                  <a:lnTo>
                    <a:pt x="2" y="4562"/>
                  </a:lnTo>
                  <a:lnTo>
                    <a:pt x="3" y="4594"/>
                  </a:lnTo>
                  <a:lnTo>
                    <a:pt x="8" y="4628"/>
                  </a:lnTo>
                  <a:lnTo>
                    <a:pt x="14" y="4658"/>
                  </a:lnTo>
                  <a:lnTo>
                    <a:pt x="20" y="4690"/>
                  </a:lnTo>
                  <a:lnTo>
                    <a:pt x="29" y="4721"/>
                  </a:lnTo>
                  <a:lnTo>
                    <a:pt x="50" y="4781"/>
                  </a:lnTo>
                  <a:lnTo>
                    <a:pt x="78" y="4837"/>
                  </a:lnTo>
                  <a:lnTo>
                    <a:pt x="110" y="4891"/>
                  </a:lnTo>
                  <a:lnTo>
                    <a:pt x="148" y="4939"/>
                  </a:lnTo>
                  <a:lnTo>
                    <a:pt x="189" y="4985"/>
                  </a:lnTo>
                  <a:lnTo>
                    <a:pt x="235" y="5028"/>
                  </a:lnTo>
                  <a:lnTo>
                    <a:pt x="284" y="5065"/>
                  </a:lnTo>
                  <a:lnTo>
                    <a:pt x="338" y="5097"/>
                  </a:lnTo>
                  <a:lnTo>
                    <a:pt x="394" y="5124"/>
                  </a:lnTo>
                  <a:lnTo>
                    <a:pt x="454" y="5146"/>
                  </a:lnTo>
                  <a:lnTo>
                    <a:pt x="484" y="5155"/>
                  </a:lnTo>
                  <a:lnTo>
                    <a:pt x="516" y="5161"/>
                  </a:lnTo>
                  <a:lnTo>
                    <a:pt x="548" y="5167"/>
                  </a:lnTo>
                  <a:lnTo>
                    <a:pt x="581" y="5172"/>
                  </a:lnTo>
                  <a:lnTo>
                    <a:pt x="613" y="5173"/>
                  </a:lnTo>
                  <a:lnTo>
                    <a:pt x="646" y="5175"/>
                  </a:lnTo>
                  <a:lnTo>
                    <a:pt x="6305" y="5175"/>
                  </a:lnTo>
                  <a:lnTo>
                    <a:pt x="6339" y="5173"/>
                  </a:lnTo>
                  <a:lnTo>
                    <a:pt x="6371" y="5172"/>
                  </a:lnTo>
                  <a:lnTo>
                    <a:pt x="6405" y="5167"/>
                  </a:lnTo>
                  <a:lnTo>
                    <a:pt x="6435" y="5161"/>
                  </a:lnTo>
                  <a:lnTo>
                    <a:pt x="6467" y="5155"/>
                  </a:lnTo>
                  <a:lnTo>
                    <a:pt x="6498" y="5146"/>
                  </a:lnTo>
                  <a:lnTo>
                    <a:pt x="6557" y="5124"/>
                  </a:lnTo>
                  <a:lnTo>
                    <a:pt x="6614" y="5097"/>
                  </a:lnTo>
                  <a:lnTo>
                    <a:pt x="6667" y="5065"/>
                  </a:lnTo>
                  <a:lnTo>
                    <a:pt x="6716" y="5028"/>
                  </a:lnTo>
                  <a:lnTo>
                    <a:pt x="6762" y="4985"/>
                  </a:lnTo>
                  <a:lnTo>
                    <a:pt x="6805" y="4939"/>
                  </a:lnTo>
                  <a:lnTo>
                    <a:pt x="6842" y="4891"/>
                  </a:lnTo>
                  <a:lnTo>
                    <a:pt x="6874" y="4837"/>
                  </a:lnTo>
                  <a:lnTo>
                    <a:pt x="6901" y="4781"/>
                  </a:lnTo>
                  <a:lnTo>
                    <a:pt x="6923" y="4721"/>
                  </a:lnTo>
                  <a:lnTo>
                    <a:pt x="6932" y="4690"/>
                  </a:lnTo>
                  <a:lnTo>
                    <a:pt x="6938" y="4658"/>
                  </a:lnTo>
                  <a:lnTo>
                    <a:pt x="6944" y="4628"/>
                  </a:lnTo>
                  <a:lnTo>
                    <a:pt x="6949" y="4594"/>
                  </a:lnTo>
                  <a:lnTo>
                    <a:pt x="6950" y="4562"/>
                  </a:lnTo>
                  <a:lnTo>
                    <a:pt x="6952" y="4529"/>
                  </a:lnTo>
                  <a:lnTo>
                    <a:pt x="6952" y="646"/>
                  </a:lnTo>
                  <a:lnTo>
                    <a:pt x="6950" y="612"/>
                  </a:lnTo>
                  <a:lnTo>
                    <a:pt x="6949" y="580"/>
                  </a:lnTo>
                  <a:lnTo>
                    <a:pt x="6944" y="548"/>
                  </a:lnTo>
                  <a:lnTo>
                    <a:pt x="6938" y="516"/>
                  </a:lnTo>
                  <a:lnTo>
                    <a:pt x="6932" y="484"/>
                  </a:lnTo>
                  <a:lnTo>
                    <a:pt x="6923" y="454"/>
                  </a:lnTo>
                  <a:lnTo>
                    <a:pt x="6901" y="394"/>
                  </a:lnTo>
                  <a:lnTo>
                    <a:pt x="6874" y="337"/>
                  </a:lnTo>
                  <a:lnTo>
                    <a:pt x="6842" y="284"/>
                  </a:lnTo>
                  <a:lnTo>
                    <a:pt x="6805" y="235"/>
                  </a:lnTo>
                  <a:lnTo>
                    <a:pt x="6762" y="189"/>
                  </a:lnTo>
                  <a:lnTo>
                    <a:pt x="6716" y="148"/>
                  </a:lnTo>
                  <a:lnTo>
                    <a:pt x="6667" y="110"/>
                  </a:lnTo>
                  <a:lnTo>
                    <a:pt x="6614" y="78"/>
                  </a:lnTo>
                  <a:lnTo>
                    <a:pt x="6557" y="50"/>
                  </a:lnTo>
                  <a:lnTo>
                    <a:pt x="6498" y="29"/>
                  </a:lnTo>
                  <a:lnTo>
                    <a:pt x="6467" y="20"/>
                  </a:lnTo>
                  <a:lnTo>
                    <a:pt x="6435" y="14"/>
                  </a:lnTo>
                  <a:lnTo>
                    <a:pt x="6405" y="8"/>
                  </a:lnTo>
                  <a:lnTo>
                    <a:pt x="6371" y="3"/>
                  </a:lnTo>
                  <a:lnTo>
                    <a:pt x="6339" y="1"/>
                  </a:lnTo>
                  <a:lnTo>
                    <a:pt x="6305" y="0"/>
                  </a:lnTo>
                  <a:lnTo>
                    <a:pt x="646" y="0"/>
                  </a:lnTo>
                  <a:close/>
                </a:path>
              </a:pathLst>
            </a:custGeom>
            <a:noFill/>
            <a:ln w="952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nvGrpSpPr>
            <p:cNvPr id="22536" name="Group 8">
              <a:extLst>
                <a:ext uri="{FF2B5EF4-FFF2-40B4-BE49-F238E27FC236}">
                  <a16:creationId xmlns:a16="http://schemas.microsoft.com/office/drawing/2014/main" id="{8F035A6A-4DEB-4455-8D9D-9E0E53346DE8}"/>
                </a:ext>
              </a:extLst>
            </p:cNvPr>
            <p:cNvGrpSpPr>
              <a:grpSpLocks/>
            </p:cNvGrpSpPr>
            <p:nvPr/>
          </p:nvGrpSpPr>
          <p:grpSpPr bwMode="auto">
            <a:xfrm>
              <a:off x="2913" y="1382"/>
              <a:ext cx="2143" cy="1845"/>
              <a:chOff x="2913" y="1382"/>
              <a:chExt cx="2143" cy="1845"/>
            </a:xfrm>
          </p:grpSpPr>
          <p:sp>
            <p:nvSpPr>
              <p:cNvPr id="23166" name="Freeform 9">
                <a:extLst>
                  <a:ext uri="{FF2B5EF4-FFF2-40B4-BE49-F238E27FC236}">
                    <a16:creationId xmlns:a16="http://schemas.microsoft.com/office/drawing/2014/main" id="{41F40D17-2CD6-477C-90FA-F0E89ECDB67C}"/>
                  </a:ext>
                </a:extLst>
              </p:cNvPr>
              <p:cNvSpPr>
                <a:spLocks/>
              </p:cNvSpPr>
              <p:nvPr/>
            </p:nvSpPr>
            <p:spPr bwMode="auto">
              <a:xfrm>
                <a:off x="3960" y="1382"/>
                <a:ext cx="34" cy="7"/>
              </a:xfrm>
              <a:custGeom>
                <a:avLst/>
                <a:gdLst>
                  <a:gd name="T0" fmla="*/ 1 w 67"/>
                  <a:gd name="T1" fmla="*/ 1 h 13"/>
                  <a:gd name="T2" fmla="*/ 1 w 67"/>
                  <a:gd name="T3" fmla="*/ 1 h 13"/>
                  <a:gd name="T4" fmla="*/ 1 w 67"/>
                  <a:gd name="T5" fmla="*/ 1 h 13"/>
                  <a:gd name="T6" fmla="*/ 1 w 67"/>
                  <a:gd name="T7" fmla="*/ 1 h 13"/>
                  <a:gd name="T8" fmla="*/ 1 w 67"/>
                  <a:gd name="T9" fmla="*/ 1 h 13"/>
                  <a:gd name="T10" fmla="*/ 1 w 67"/>
                  <a:gd name="T11" fmla="*/ 1 h 13"/>
                  <a:gd name="T12" fmla="*/ 1 w 67"/>
                  <a:gd name="T13" fmla="*/ 1 h 13"/>
                  <a:gd name="T14" fmla="*/ 1 w 67"/>
                  <a:gd name="T15" fmla="*/ 0 h 13"/>
                  <a:gd name="T16" fmla="*/ 1 w 67"/>
                  <a:gd name="T17" fmla="*/ 0 h 13"/>
                  <a:gd name="T18" fmla="*/ 1 w 67"/>
                  <a:gd name="T19" fmla="*/ 1 h 13"/>
                  <a:gd name="T20" fmla="*/ 1 w 67"/>
                  <a:gd name="T21" fmla="*/ 1 h 13"/>
                  <a:gd name="T22" fmla="*/ 1 w 67"/>
                  <a:gd name="T23" fmla="*/ 1 h 13"/>
                  <a:gd name="T24" fmla="*/ 1 w 67"/>
                  <a:gd name="T25" fmla="*/ 1 h 13"/>
                  <a:gd name="T26" fmla="*/ 1 w 67"/>
                  <a:gd name="T27" fmla="*/ 0 h 13"/>
                  <a:gd name="T28" fmla="*/ 0 w 67"/>
                  <a:gd name="T29" fmla="*/ 1 h 13"/>
                  <a:gd name="T30" fmla="*/ 0 w 67"/>
                  <a:gd name="T31" fmla="*/ 1 h 13"/>
                  <a:gd name="T32" fmla="*/ 1 w 67"/>
                  <a:gd name="T33" fmla="*/ 1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7"/>
                  <a:gd name="T52" fmla="*/ 0 h 13"/>
                  <a:gd name="T53" fmla="*/ 67 w 67"/>
                  <a:gd name="T54" fmla="*/ 13 h 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7" h="13">
                    <a:moveTo>
                      <a:pt x="49" y="12"/>
                    </a:moveTo>
                    <a:lnTo>
                      <a:pt x="49" y="6"/>
                    </a:lnTo>
                    <a:lnTo>
                      <a:pt x="44" y="10"/>
                    </a:lnTo>
                    <a:lnTo>
                      <a:pt x="49" y="12"/>
                    </a:lnTo>
                    <a:lnTo>
                      <a:pt x="67" y="12"/>
                    </a:lnTo>
                    <a:lnTo>
                      <a:pt x="67" y="0"/>
                    </a:lnTo>
                    <a:lnTo>
                      <a:pt x="49" y="0"/>
                    </a:lnTo>
                    <a:lnTo>
                      <a:pt x="49" y="6"/>
                    </a:lnTo>
                    <a:lnTo>
                      <a:pt x="54" y="1"/>
                    </a:lnTo>
                    <a:lnTo>
                      <a:pt x="49" y="0"/>
                    </a:lnTo>
                    <a:lnTo>
                      <a:pt x="0" y="1"/>
                    </a:lnTo>
                    <a:lnTo>
                      <a:pt x="0" y="13"/>
                    </a:lnTo>
                    <a:lnTo>
                      <a:pt x="49"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67" name="Freeform 10">
                <a:extLst>
                  <a:ext uri="{FF2B5EF4-FFF2-40B4-BE49-F238E27FC236}">
                    <a16:creationId xmlns:a16="http://schemas.microsoft.com/office/drawing/2014/main" id="{BF84B688-DA56-4270-91AD-91D1F687BE18}"/>
                  </a:ext>
                </a:extLst>
              </p:cNvPr>
              <p:cNvSpPr>
                <a:spLocks/>
              </p:cNvSpPr>
              <p:nvPr/>
            </p:nvSpPr>
            <p:spPr bwMode="auto">
              <a:xfrm>
                <a:off x="3917" y="1383"/>
                <a:ext cx="25" cy="7"/>
              </a:xfrm>
              <a:custGeom>
                <a:avLst/>
                <a:gdLst>
                  <a:gd name="T0" fmla="*/ 1 w 48"/>
                  <a:gd name="T1" fmla="*/ 0 h 15"/>
                  <a:gd name="T2" fmla="*/ 1 w 48"/>
                  <a:gd name="T3" fmla="*/ 0 h 15"/>
                  <a:gd name="T4" fmla="*/ 1 w 48"/>
                  <a:gd name="T5" fmla="*/ 0 h 15"/>
                  <a:gd name="T6" fmla="*/ 0 w 48"/>
                  <a:gd name="T7" fmla="*/ 0 h 15"/>
                  <a:gd name="T8" fmla="*/ 0 w 48"/>
                  <a:gd name="T9" fmla="*/ 0 h 15"/>
                  <a:gd name="T10" fmla="*/ 1 w 48"/>
                  <a:gd name="T11" fmla="*/ 0 h 15"/>
                  <a:gd name="T12" fmla="*/ 1 w 48"/>
                  <a:gd name="T13" fmla="*/ 0 h 15"/>
                  <a:gd name="T14" fmla="*/ 0 60000 65536"/>
                  <a:gd name="T15" fmla="*/ 0 60000 65536"/>
                  <a:gd name="T16" fmla="*/ 0 60000 65536"/>
                  <a:gd name="T17" fmla="*/ 0 60000 65536"/>
                  <a:gd name="T18" fmla="*/ 0 60000 65536"/>
                  <a:gd name="T19" fmla="*/ 0 60000 65536"/>
                  <a:gd name="T20" fmla="*/ 0 60000 65536"/>
                  <a:gd name="T21" fmla="*/ 0 w 48"/>
                  <a:gd name="T22" fmla="*/ 0 h 15"/>
                  <a:gd name="T23" fmla="*/ 48 w 48"/>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15">
                    <a:moveTo>
                      <a:pt x="48" y="12"/>
                    </a:moveTo>
                    <a:lnTo>
                      <a:pt x="48" y="0"/>
                    </a:lnTo>
                    <a:lnTo>
                      <a:pt x="24" y="2"/>
                    </a:lnTo>
                    <a:lnTo>
                      <a:pt x="0" y="3"/>
                    </a:lnTo>
                    <a:lnTo>
                      <a:pt x="0" y="15"/>
                    </a:lnTo>
                    <a:lnTo>
                      <a:pt x="24" y="14"/>
                    </a:lnTo>
                    <a:lnTo>
                      <a:pt x="48"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68" name="Freeform 11">
                <a:extLst>
                  <a:ext uri="{FF2B5EF4-FFF2-40B4-BE49-F238E27FC236}">
                    <a16:creationId xmlns:a16="http://schemas.microsoft.com/office/drawing/2014/main" id="{4663EE6F-5F75-40CA-B6BE-14D28EEC299A}"/>
                  </a:ext>
                </a:extLst>
              </p:cNvPr>
              <p:cNvSpPr>
                <a:spLocks/>
              </p:cNvSpPr>
              <p:nvPr/>
            </p:nvSpPr>
            <p:spPr bwMode="auto">
              <a:xfrm>
                <a:off x="3874" y="1385"/>
                <a:ext cx="25" cy="7"/>
              </a:xfrm>
              <a:custGeom>
                <a:avLst/>
                <a:gdLst>
                  <a:gd name="T0" fmla="*/ 1 w 49"/>
                  <a:gd name="T1" fmla="*/ 0 h 15"/>
                  <a:gd name="T2" fmla="*/ 1 w 49"/>
                  <a:gd name="T3" fmla="*/ 0 h 15"/>
                  <a:gd name="T4" fmla="*/ 1 w 49"/>
                  <a:gd name="T5" fmla="*/ 0 h 15"/>
                  <a:gd name="T6" fmla="*/ 0 w 49"/>
                  <a:gd name="T7" fmla="*/ 0 h 15"/>
                  <a:gd name="T8" fmla="*/ 1 w 49"/>
                  <a:gd name="T9" fmla="*/ 0 h 15"/>
                  <a:gd name="T10" fmla="*/ 1 w 49"/>
                  <a:gd name="T11" fmla="*/ 0 h 15"/>
                  <a:gd name="T12" fmla="*/ 1 w 49"/>
                  <a:gd name="T13" fmla="*/ 0 h 15"/>
                  <a:gd name="T14" fmla="*/ 0 60000 65536"/>
                  <a:gd name="T15" fmla="*/ 0 60000 65536"/>
                  <a:gd name="T16" fmla="*/ 0 60000 65536"/>
                  <a:gd name="T17" fmla="*/ 0 60000 65536"/>
                  <a:gd name="T18" fmla="*/ 0 60000 65536"/>
                  <a:gd name="T19" fmla="*/ 0 60000 65536"/>
                  <a:gd name="T20" fmla="*/ 0 60000 65536"/>
                  <a:gd name="T21" fmla="*/ 0 w 49"/>
                  <a:gd name="T22" fmla="*/ 0 h 15"/>
                  <a:gd name="T23" fmla="*/ 49 w 49"/>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15">
                    <a:moveTo>
                      <a:pt x="49" y="12"/>
                    </a:moveTo>
                    <a:lnTo>
                      <a:pt x="49" y="0"/>
                    </a:lnTo>
                    <a:lnTo>
                      <a:pt x="1" y="3"/>
                    </a:lnTo>
                    <a:lnTo>
                      <a:pt x="0" y="3"/>
                    </a:lnTo>
                    <a:lnTo>
                      <a:pt x="1" y="15"/>
                    </a:lnTo>
                    <a:lnTo>
                      <a:pt x="49"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69" name="Freeform 12">
                <a:extLst>
                  <a:ext uri="{FF2B5EF4-FFF2-40B4-BE49-F238E27FC236}">
                    <a16:creationId xmlns:a16="http://schemas.microsoft.com/office/drawing/2014/main" id="{3C298EAF-18BD-4601-9AB7-96766A0BA1EF}"/>
                  </a:ext>
                </a:extLst>
              </p:cNvPr>
              <p:cNvSpPr>
                <a:spLocks/>
              </p:cNvSpPr>
              <p:nvPr/>
            </p:nvSpPr>
            <p:spPr bwMode="auto">
              <a:xfrm>
                <a:off x="3832" y="1389"/>
                <a:ext cx="25" cy="8"/>
              </a:xfrm>
              <a:custGeom>
                <a:avLst/>
                <a:gdLst>
                  <a:gd name="T0" fmla="*/ 0 w 51"/>
                  <a:gd name="T1" fmla="*/ 0 h 17"/>
                  <a:gd name="T2" fmla="*/ 0 w 51"/>
                  <a:gd name="T3" fmla="*/ 0 h 17"/>
                  <a:gd name="T4" fmla="*/ 0 w 51"/>
                  <a:gd name="T5" fmla="*/ 0 h 17"/>
                  <a:gd name="T6" fmla="*/ 0 w 51"/>
                  <a:gd name="T7" fmla="*/ 0 h 17"/>
                  <a:gd name="T8" fmla="*/ 0 w 51"/>
                  <a:gd name="T9" fmla="*/ 0 h 17"/>
                  <a:gd name="T10" fmla="*/ 0 60000 65536"/>
                  <a:gd name="T11" fmla="*/ 0 60000 65536"/>
                  <a:gd name="T12" fmla="*/ 0 60000 65536"/>
                  <a:gd name="T13" fmla="*/ 0 60000 65536"/>
                  <a:gd name="T14" fmla="*/ 0 60000 65536"/>
                  <a:gd name="T15" fmla="*/ 0 w 51"/>
                  <a:gd name="T16" fmla="*/ 0 h 17"/>
                  <a:gd name="T17" fmla="*/ 51 w 51"/>
                  <a:gd name="T18" fmla="*/ 17 h 17"/>
                </a:gdLst>
                <a:ahLst/>
                <a:cxnLst>
                  <a:cxn ang="T10">
                    <a:pos x="T0" y="T1"/>
                  </a:cxn>
                  <a:cxn ang="T11">
                    <a:pos x="T2" y="T3"/>
                  </a:cxn>
                  <a:cxn ang="T12">
                    <a:pos x="T4" y="T5"/>
                  </a:cxn>
                  <a:cxn ang="T13">
                    <a:pos x="T6" y="T7"/>
                  </a:cxn>
                  <a:cxn ang="T14">
                    <a:pos x="T8" y="T9"/>
                  </a:cxn>
                </a:cxnLst>
                <a:rect l="T15" t="T16" r="T17" b="T18"/>
                <a:pathLst>
                  <a:path w="51" h="17">
                    <a:moveTo>
                      <a:pt x="51" y="12"/>
                    </a:moveTo>
                    <a:lnTo>
                      <a:pt x="49" y="0"/>
                    </a:lnTo>
                    <a:lnTo>
                      <a:pt x="0" y="5"/>
                    </a:lnTo>
                    <a:lnTo>
                      <a:pt x="2" y="17"/>
                    </a:lnTo>
                    <a:lnTo>
                      <a:pt x="5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70" name="Freeform 13">
                <a:extLst>
                  <a:ext uri="{FF2B5EF4-FFF2-40B4-BE49-F238E27FC236}">
                    <a16:creationId xmlns:a16="http://schemas.microsoft.com/office/drawing/2014/main" id="{8B9BF37D-3353-47CC-AE6A-DD9521614439}"/>
                  </a:ext>
                </a:extLst>
              </p:cNvPr>
              <p:cNvSpPr>
                <a:spLocks/>
              </p:cNvSpPr>
              <p:nvPr/>
            </p:nvSpPr>
            <p:spPr bwMode="auto">
              <a:xfrm>
                <a:off x="3790" y="1394"/>
                <a:ext cx="24" cy="9"/>
              </a:xfrm>
              <a:custGeom>
                <a:avLst/>
                <a:gdLst>
                  <a:gd name="T0" fmla="*/ 0 w 49"/>
                  <a:gd name="T1" fmla="*/ 1 h 18"/>
                  <a:gd name="T2" fmla="*/ 0 w 49"/>
                  <a:gd name="T3" fmla="*/ 0 h 18"/>
                  <a:gd name="T4" fmla="*/ 0 w 49"/>
                  <a:gd name="T5" fmla="*/ 1 h 18"/>
                  <a:gd name="T6" fmla="*/ 0 w 49"/>
                  <a:gd name="T7" fmla="*/ 1 h 18"/>
                  <a:gd name="T8" fmla="*/ 0 w 49"/>
                  <a:gd name="T9" fmla="*/ 1 h 18"/>
                  <a:gd name="T10" fmla="*/ 0 60000 65536"/>
                  <a:gd name="T11" fmla="*/ 0 60000 65536"/>
                  <a:gd name="T12" fmla="*/ 0 60000 65536"/>
                  <a:gd name="T13" fmla="*/ 0 60000 65536"/>
                  <a:gd name="T14" fmla="*/ 0 60000 65536"/>
                  <a:gd name="T15" fmla="*/ 0 w 49"/>
                  <a:gd name="T16" fmla="*/ 0 h 18"/>
                  <a:gd name="T17" fmla="*/ 49 w 49"/>
                  <a:gd name="T18" fmla="*/ 18 h 18"/>
                </a:gdLst>
                <a:ahLst/>
                <a:cxnLst>
                  <a:cxn ang="T10">
                    <a:pos x="T0" y="T1"/>
                  </a:cxn>
                  <a:cxn ang="T11">
                    <a:pos x="T2" y="T3"/>
                  </a:cxn>
                  <a:cxn ang="T12">
                    <a:pos x="T4" y="T5"/>
                  </a:cxn>
                  <a:cxn ang="T13">
                    <a:pos x="T6" y="T7"/>
                  </a:cxn>
                  <a:cxn ang="T14">
                    <a:pos x="T8" y="T9"/>
                  </a:cxn>
                </a:cxnLst>
                <a:rect l="T15" t="T16" r="T17" b="T18"/>
                <a:pathLst>
                  <a:path w="49" h="18">
                    <a:moveTo>
                      <a:pt x="49" y="12"/>
                    </a:moveTo>
                    <a:lnTo>
                      <a:pt x="48" y="0"/>
                    </a:lnTo>
                    <a:lnTo>
                      <a:pt x="0" y="6"/>
                    </a:lnTo>
                    <a:lnTo>
                      <a:pt x="2" y="18"/>
                    </a:lnTo>
                    <a:lnTo>
                      <a:pt x="49"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71" name="Freeform 14">
                <a:extLst>
                  <a:ext uri="{FF2B5EF4-FFF2-40B4-BE49-F238E27FC236}">
                    <a16:creationId xmlns:a16="http://schemas.microsoft.com/office/drawing/2014/main" id="{BB4A0758-486E-4961-9883-71C5CE7032F4}"/>
                  </a:ext>
                </a:extLst>
              </p:cNvPr>
              <p:cNvSpPr>
                <a:spLocks/>
              </p:cNvSpPr>
              <p:nvPr/>
            </p:nvSpPr>
            <p:spPr bwMode="auto">
              <a:xfrm>
                <a:off x="3747" y="1400"/>
                <a:ext cx="25" cy="11"/>
              </a:xfrm>
              <a:custGeom>
                <a:avLst/>
                <a:gdLst>
                  <a:gd name="T0" fmla="*/ 1 w 50"/>
                  <a:gd name="T1" fmla="*/ 1 h 22"/>
                  <a:gd name="T2" fmla="*/ 1 w 50"/>
                  <a:gd name="T3" fmla="*/ 0 h 22"/>
                  <a:gd name="T4" fmla="*/ 1 w 50"/>
                  <a:gd name="T5" fmla="*/ 1 h 22"/>
                  <a:gd name="T6" fmla="*/ 0 w 50"/>
                  <a:gd name="T7" fmla="*/ 1 h 22"/>
                  <a:gd name="T8" fmla="*/ 1 w 50"/>
                  <a:gd name="T9" fmla="*/ 1 h 22"/>
                  <a:gd name="T10" fmla="*/ 1 w 50"/>
                  <a:gd name="T11" fmla="*/ 1 h 22"/>
                  <a:gd name="T12" fmla="*/ 1 w 50"/>
                  <a:gd name="T13" fmla="*/ 1 h 22"/>
                  <a:gd name="T14" fmla="*/ 0 60000 65536"/>
                  <a:gd name="T15" fmla="*/ 0 60000 65536"/>
                  <a:gd name="T16" fmla="*/ 0 60000 65536"/>
                  <a:gd name="T17" fmla="*/ 0 60000 65536"/>
                  <a:gd name="T18" fmla="*/ 0 60000 65536"/>
                  <a:gd name="T19" fmla="*/ 0 60000 65536"/>
                  <a:gd name="T20" fmla="*/ 0 60000 65536"/>
                  <a:gd name="T21" fmla="*/ 0 w 50"/>
                  <a:gd name="T22" fmla="*/ 0 h 22"/>
                  <a:gd name="T23" fmla="*/ 50 w 50"/>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22">
                    <a:moveTo>
                      <a:pt x="50" y="12"/>
                    </a:moveTo>
                    <a:lnTo>
                      <a:pt x="49" y="0"/>
                    </a:lnTo>
                    <a:lnTo>
                      <a:pt x="44" y="2"/>
                    </a:lnTo>
                    <a:lnTo>
                      <a:pt x="0" y="11"/>
                    </a:lnTo>
                    <a:lnTo>
                      <a:pt x="1" y="22"/>
                    </a:lnTo>
                    <a:lnTo>
                      <a:pt x="44" y="14"/>
                    </a:lnTo>
                    <a:lnTo>
                      <a:pt x="5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72" name="Freeform 15">
                <a:extLst>
                  <a:ext uri="{FF2B5EF4-FFF2-40B4-BE49-F238E27FC236}">
                    <a16:creationId xmlns:a16="http://schemas.microsoft.com/office/drawing/2014/main" id="{A689854C-1C6A-4D01-B298-890E3039B626}"/>
                  </a:ext>
                </a:extLst>
              </p:cNvPr>
              <p:cNvSpPr>
                <a:spLocks/>
              </p:cNvSpPr>
              <p:nvPr/>
            </p:nvSpPr>
            <p:spPr bwMode="auto">
              <a:xfrm>
                <a:off x="3705" y="1408"/>
                <a:ext cx="25" cy="11"/>
              </a:xfrm>
              <a:custGeom>
                <a:avLst/>
                <a:gdLst>
                  <a:gd name="T0" fmla="*/ 1 w 50"/>
                  <a:gd name="T1" fmla="*/ 1 h 21"/>
                  <a:gd name="T2" fmla="*/ 1 w 50"/>
                  <a:gd name="T3" fmla="*/ 0 h 21"/>
                  <a:gd name="T4" fmla="*/ 1 w 50"/>
                  <a:gd name="T5" fmla="*/ 1 h 21"/>
                  <a:gd name="T6" fmla="*/ 0 w 50"/>
                  <a:gd name="T7" fmla="*/ 1 h 21"/>
                  <a:gd name="T8" fmla="*/ 1 w 50"/>
                  <a:gd name="T9" fmla="*/ 1 h 21"/>
                  <a:gd name="T10" fmla="*/ 1 w 50"/>
                  <a:gd name="T11" fmla="*/ 1 h 21"/>
                  <a:gd name="T12" fmla="*/ 1 w 50"/>
                  <a:gd name="T13" fmla="*/ 1 h 21"/>
                  <a:gd name="T14" fmla="*/ 0 60000 65536"/>
                  <a:gd name="T15" fmla="*/ 0 60000 65536"/>
                  <a:gd name="T16" fmla="*/ 0 60000 65536"/>
                  <a:gd name="T17" fmla="*/ 0 60000 65536"/>
                  <a:gd name="T18" fmla="*/ 0 60000 65536"/>
                  <a:gd name="T19" fmla="*/ 0 60000 65536"/>
                  <a:gd name="T20" fmla="*/ 0 60000 65536"/>
                  <a:gd name="T21" fmla="*/ 0 w 50"/>
                  <a:gd name="T22" fmla="*/ 0 h 21"/>
                  <a:gd name="T23" fmla="*/ 50 w 50"/>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21">
                    <a:moveTo>
                      <a:pt x="50" y="11"/>
                    </a:moveTo>
                    <a:lnTo>
                      <a:pt x="49" y="0"/>
                    </a:lnTo>
                    <a:lnTo>
                      <a:pt x="26" y="5"/>
                    </a:lnTo>
                    <a:lnTo>
                      <a:pt x="0" y="11"/>
                    </a:lnTo>
                    <a:lnTo>
                      <a:pt x="3" y="21"/>
                    </a:lnTo>
                    <a:lnTo>
                      <a:pt x="26" y="17"/>
                    </a:lnTo>
                    <a:lnTo>
                      <a:pt x="5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73" name="Freeform 16">
                <a:extLst>
                  <a:ext uri="{FF2B5EF4-FFF2-40B4-BE49-F238E27FC236}">
                    <a16:creationId xmlns:a16="http://schemas.microsoft.com/office/drawing/2014/main" id="{9792D9ED-E2BC-4F64-83D3-8EA6D6819184}"/>
                  </a:ext>
                </a:extLst>
              </p:cNvPr>
              <p:cNvSpPr>
                <a:spLocks/>
              </p:cNvSpPr>
              <p:nvPr/>
            </p:nvSpPr>
            <p:spPr bwMode="auto">
              <a:xfrm>
                <a:off x="3664" y="1418"/>
                <a:ext cx="25" cy="12"/>
              </a:xfrm>
              <a:custGeom>
                <a:avLst/>
                <a:gdLst>
                  <a:gd name="T0" fmla="*/ 0 w 51"/>
                  <a:gd name="T1" fmla="*/ 1 h 23"/>
                  <a:gd name="T2" fmla="*/ 0 w 51"/>
                  <a:gd name="T3" fmla="*/ 0 h 23"/>
                  <a:gd name="T4" fmla="*/ 0 w 51"/>
                  <a:gd name="T5" fmla="*/ 1 h 23"/>
                  <a:gd name="T6" fmla="*/ 0 w 51"/>
                  <a:gd name="T7" fmla="*/ 1 h 23"/>
                  <a:gd name="T8" fmla="*/ 0 w 51"/>
                  <a:gd name="T9" fmla="*/ 1 h 23"/>
                  <a:gd name="T10" fmla="*/ 0 w 51"/>
                  <a:gd name="T11" fmla="*/ 1 h 23"/>
                  <a:gd name="T12" fmla="*/ 0 w 51"/>
                  <a:gd name="T13" fmla="*/ 1 h 23"/>
                  <a:gd name="T14" fmla="*/ 0 60000 65536"/>
                  <a:gd name="T15" fmla="*/ 0 60000 65536"/>
                  <a:gd name="T16" fmla="*/ 0 60000 65536"/>
                  <a:gd name="T17" fmla="*/ 0 60000 65536"/>
                  <a:gd name="T18" fmla="*/ 0 60000 65536"/>
                  <a:gd name="T19" fmla="*/ 0 60000 65536"/>
                  <a:gd name="T20" fmla="*/ 0 60000 65536"/>
                  <a:gd name="T21" fmla="*/ 0 w 51"/>
                  <a:gd name="T22" fmla="*/ 0 h 23"/>
                  <a:gd name="T23" fmla="*/ 51 w 51"/>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23">
                    <a:moveTo>
                      <a:pt x="51" y="11"/>
                    </a:moveTo>
                    <a:lnTo>
                      <a:pt x="48" y="0"/>
                    </a:lnTo>
                    <a:lnTo>
                      <a:pt x="6" y="9"/>
                    </a:lnTo>
                    <a:lnTo>
                      <a:pt x="0" y="12"/>
                    </a:lnTo>
                    <a:lnTo>
                      <a:pt x="3" y="23"/>
                    </a:lnTo>
                    <a:lnTo>
                      <a:pt x="6" y="21"/>
                    </a:lnTo>
                    <a:lnTo>
                      <a:pt x="51"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74" name="Freeform 17">
                <a:extLst>
                  <a:ext uri="{FF2B5EF4-FFF2-40B4-BE49-F238E27FC236}">
                    <a16:creationId xmlns:a16="http://schemas.microsoft.com/office/drawing/2014/main" id="{2FAEA391-2CE5-478B-AE49-710DFC5ED702}"/>
                  </a:ext>
                </a:extLst>
              </p:cNvPr>
              <p:cNvSpPr>
                <a:spLocks/>
              </p:cNvSpPr>
              <p:nvPr/>
            </p:nvSpPr>
            <p:spPr bwMode="auto">
              <a:xfrm>
                <a:off x="3622" y="1429"/>
                <a:ext cx="26" cy="12"/>
              </a:xfrm>
              <a:custGeom>
                <a:avLst/>
                <a:gdLst>
                  <a:gd name="T0" fmla="*/ 1 w 50"/>
                  <a:gd name="T1" fmla="*/ 0 h 25"/>
                  <a:gd name="T2" fmla="*/ 1 w 50"/>
                  <a:gd name="T3" fmla="*/ 0 h 25"/>
                  <a:gd name="T4" fmla="*/ 0 w 50"/>
                  <a:gd name="T5" fmla="*/ 0 h 25"/>
                  <a:gd name="T6" fmla="*/ 1 w 50"/>
                  <a:gd name="T7" fmla="*/ 0 h 25"/>
                  <a:gd name="T8" fmla="*/ 1 w 50"/>
                  <a:gd name="T9" fmla="*/ 0 h 25"/>
                  <a:gd name="T10" fmla="*/ 0 60000 65536"/>
                  <a:gd name="T11" fmla="*/ 0 60000 65536"/>
                  <a:gd name="T12" fmla="*/ 0 60000 65536"/>
                  <a:gd name="T13" fmla="*/ 0 60000 65536"/>
                  <a:gd name="T14" fmla="*/ 0 60000 65536"/>
                  <a:gd name="T15" fmla="*/ 0 w 50"/>
                  <a:gd name="T16" fmla="*/ 0 h 25"/>
                  <a:gd name="T17" fmla="*/ 50 w 50"/>
                  <a:gd name="T18" fmla="*/ 25 h 25"/>
                </a:gdLst>
                <a:ahLst/>
                <a:cxnLst>
                  <a:cxn ang="T10">
                    <a:pos x="T0" y="T1"/>
                  </a:cxn>
                  <a:cxn ang="T11">
                    <a:pos x="T2" y="T3"/>
                  </a:cxn>
                  <a:cxn ang="T12">
                    <a:pos x="T4" y="T5"/>
                  </a:cxn>
                  <a:cxn ang="T13">
                    <a:pos x="T6" y="T7"/>
                  </a:cxn>
                  <a:cxn ang="T14">
                    <a:pos x="T8" y="T9"/>
                  </a:cxn>
                </a:cxnLst>
                <a:rect l="T15" t="T16" r="T17" b="T18"/>
                <a:pathLst>
                  <a:path w="50" h="25">
                    <a:moveTo>
                      <a:pt x="50" y="11"/>
                    </a:moveTo>
                    <a:lnTo>
                      <a:pt x="47" y="0"/>
                    </a:lnTo>
                    <a:lnTo>
                      <a:pt x="0" y="14"/>
                    </a:lnTo>
                    <a:lnTo>
                      <a:pt x="3" y="25"/>
                    </a:lnTo>
                    <a:lnTo>
                      <a:pt x="5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75" name="Freeform 18">
                <a:extLst>
                  <a:ext uri="{FF2B5EF4-FFF2-40B4-BE49-F238E27FC236}">
                    <a16:creationId xmlns:a16="http://schemas.microsoft.com/office/drawing/2014/main" id="{6720AE0F-152E-4EFB-BF43-20525F602FB5}"/>
                  </a:ext>
                </a:extLst>
              </p:cNvPr>
              <p:cNvSpPr>
                <a:spLocks/>
              </p:cNvSpPr>
              <p:nvPr/>
            </p:nvSpPr>
            <p:spPr bwMode="auto">
              <a:xfrm>
                <a:off x="3582" y="1442"/>
                <a:ext cx="24" cy="13"/>
              </a:xfrm>
              <a:custGeom>
                <a:avLst/>
                <a:gdLst>
                  <a:gd name="T0" fmla="*/ 0 w 49"/>
                  <a:gd name="T1" fmla="*/ 1 h 26"/>
                  <a:gd name="T2" fmla="*/ 0 w 49"/>
                  <a:gd name="T3" fmla="*/ 0 h 26"/>
                  <a:gd name="T4" fmla="*/ 0 w 49"/>
                  <a:gd name="T5" fmla="*/ 1 h 26"/>
                  <a:gd name="T6" fmla="*/ 0 w 49"/>
                  <a:gd name="T7" fmla="*/ 1 h 26"/>
                  <a:gd name="T8" fmla="*/ 0 w 49"/>
                  <a:gd name="T9" fmla="*/ 1 h 26"/>
                  <a:gd name="T10" fmla="*/ 0 60000 65536"/>
                  <a:gd name="T11" fmla="*/ 0 60000 65536"/>
                  <a:gd name="T12" fmla="*/ 0 60000 65536"/>
                  <a:gd name="T13" fmla="*/ 0 60000 65536"/>
                  <a:gd name="T14" fmla="*/ 0 60000 65536"/>
                  <a:gd name="T15" fmla="*/ 0 w 49"/>
                  <a:gd name="T16" fmla="*/ 0 h 26"/>
                  <a:gd name="T17" fmla="*/ 49 w 49"/>
                  <a:gd name="T18" fmla="*/ 26 h 26"/>
                </a:gdLst>
                <a:ahLst/>
                <a:cxnLst>
                  <a:cxn ang="T10">
                    <a:pos x="T0" y="T1"/>
                  </a:cxn>
                  <a:cxn ang="T11">
                    <a:pos x="T2" y="T3"/>
                  </a:cxn>
                  <a:cxn ang="T12">
                    <a:pos x="T4" y="T5"/>
                  </a:cxn>
                  <a:cxn ang="T13">
                    <a:pos x="T6" y="T7"/>
                  </a:cxn>
                  <a:cxn ang="T14">
                    <a:pos x="T8" y="T9"/>
                  </a:cxn>
                </a:cxnLst>
                <a:rect l="T15" t="T16" r="T17" b="T18"/>
                <a:pathLst>
                  <a:path w="49" h="26">
                    <a:moveTo>
                      <a:pt x="49" y="11"/>
                    </a:moveTo>
                    <a:lnTo>
                      <a:pt x="46" y="0"/>
                    </a:lnTo>
                    <a:lnTo>
                      <a:pt x="0" y="15"/>
                    </a:lnTo>
                    <a:lnTo>
                      <a:pt x="3" y="26"/>
                    </a:lnTo>
                    <a:lnTo>
                      <a:pt x="49"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76" name="Freeform 19">
                <a:extLst>
                  <a:ext uri="{FF2B5EF4-FFF2-40B4-BE49-F238E27FC236}">
                    <a16:creationId xmlns:a16="http://schemas.microsoft.com/office/drawing/2014/main" id="{DACB063D-D609-43B5-9582-0C208054A11C}"/>
                  </a:ext>
                </a:extLst>
              </p:cNvPr>
              <p:cNvSpPr>
                <a:spLocks/>
              </p:cNvSpPr>
              <p:nvPr/>
            </p:nvSpPr>
            <p:spPr bwMode="auto">
              <a:xfrm>
                <a:off x="3541" y="1456"/>
                <a:ext cx="25" cy="14"/>
              </a:xfrm>
              <a:custGeom>
                <a:avLst/>
                <a:gdLst>
                  <a:gd name="T0" fmla="*/ 1 w 49"/>
                  <a:gd name="T1" fmla="*/ 0 h 29"/>
                  <a:gd name="T2" fmla="*/ 1 w 49"/>
                  <a:gd name="T3" fmla="*/ 0 h 29"/>
                  <a:gd name="T4" fmla="*/ 0 w 49"/>
                  <a:gd name="T5" fmla="*/ 0 h 29"/>
                  <a:gd name="T6" fmla="*/ 1 w 49"/>
                  <a:gd name="T7" fmla="*/ 0 h 29"/>
                  <a:gd name="T8" fmla="*/ 1 w 49"/>
                  <a:gd name="T9" fmla="*/ 0 h 29"/>
                  <a:gd name="T10" fmla="*/ 0 60000 65536"/>
                  <a:gd name="T11" fmla="*/ 0 60000 65536"/>
                  <a:gd name="T12" fmla="*/ 0 60000 65536"/>
                  <a:gd name="T13" fmla="*/ 0 60000 65536"/>
                  <a:gd name="T14" fmla="*/ 0 60000 65536"/>
                  <a:gd name="T15" fmla="*/ 0 w 49"/>
                  <a:gd name="T16" fmla="*/ 0 h 29"/>
                  <a:gd name="T17" fmla="*/ 49 w 49"/>
                  <a:gd name="T18" fmla="*/ 29 h 29"/>
                </a:gdLst>
                <a:ahLst/>
                <a:cxnLst>
                  <a:cxn ang="T10">
                    <a:pos x="T0" y="T1"/>
                  </a:cxn>
                  <a:cxn ang="T11">
                    <a:pos x="T2" y="T3"/>
                  </a:cxn>
                  <a:cxn ang="T12">
                    <a:pos x="T4" y="T5"/>
                  </a:cxn>
                  <a:cxn ang="T13">
                    <a:pos x="T6" y="T7"/>
                  </a:cxn>
                  <a:cxn ang="T14">
                    <a:pos x="T8" y="T9"/>
                  </a:cxn>
                </a:cxnLst>
                <a:rect l="T15" t="T16" r="T17" b="T18"/>
                <a:pathLst>
                  <a:path w="49" h="29">
                    <a:moveTo>
                      <a:pt x="49" y="10"/>
                    </a:moveTo>
                    <a:lnTo>
                      <a:pt x="46" y="0"/>
                    </a:lnTo>
                    <a:lnTo>
                      <a:pt x="0" y="18"/>
                    </a:lnTo>
                    <a:lnTo>
                      <a:pt x="3" y="29"/>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77" name="Freeform 20">
                <a:extLst>
                  <a:ext uri="{FF2B5EF4-FFF2-40B4-BE49-F238E27FC236}">
                    <a16:creationId xmlns:a16="http://schemas.microsoft.com/office/drawing/2014/main" id="{8CCF3A97-4C2E-4557-A43A-1AD024071339}"/>
                  </a:ext>
                </a:extLst>
              </p:cNvPr>
              <p:cNvSpPr>
                <a:spLocks/>
              </p:cNvSpPr>
              <p:nvPr/>
            </p:nvSpPr>
            <p:spPr bwMode="auto">
              <a:xfrm>
                <a:off x="3502" y="1471"/>
                <a:ext cx="24" cy="15"/>
              </a:xfrm>
              <a:custGeom>
                <a:avLst/>
                <a:gdLst>
                  <a:gd name="T0" fmla="*/ 0 w 49"/>
                  <a:gd name="T1" fmla="*/ 0 h 31"/>
                  <a:gd name="T2" fmla="*/ 0 w 49"/>
                  <a:gd name="T3" fmla="*/ 0 h 31"/>
                  <a:gd name="T4" fmla="*/ 0 w 49"/>
                  <a:gd name="T5" fmla="*/ 0 h 31"/>
                  <a:gd name="T6" fmla="*/ 0 w 49"/>
                  <a:gd name="T7" fmla="*/ 0 h 31"/>
                  <a:gd name="T8" fmla="*/ 0 w 49"/>
                  <a:gd name="T9" fmla="*/ 0 h 31"/>
                  <a:gd name="T10" fmla="*/ 0 w 49"/>
                  <a:gd name="T11" fmla="*/ 0 h 31"/>
                  <a:gd name="T12" fmla="*/ 0 w 49"/>
                  <a:gd name="T13" fmla="*/ 0 h 31"/>
                  <a:gd name="T14" fmla="*/ 0 w 49"/>
                  <a:gd name="T15" fmla="*/ 0 h 31"/>
                  <a:gd name="T16" fmla="*/ 0 w 49"/>
                  <a:gd name="T17" fmla="*/ 0 h 31"/>
                  <a:gd name="T18" fmla="*/ 0 w 49"/>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31"/>
                  <a:gd name="T32" fmla="*/ 49 w 49"/>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31">
                    <a:moveTo>
                      <a:pt x="49" y="11"/>
                    </a:moveTo>
                    <a:lnTo>
                      <a:pt x="46" y="0"/>
                    </a:lnTo>
                    <a:lnTo>
                      <a:pt x="40" y="3"/>
                    </a:lnTo>
                    <a:lnTo>
                      <a:pt x="36" y="5"/>
                    </a:lnTo>
                    <a:lnTo>
                      <a:pt x="0" y="20"/>
                    </a:lnTo>
                    <a:lnTo>
                      <a:pt x="5" y="31"/>
                    </a:lnTo>
                    <a:lnTo>
                      <a:pt x="45" y="14"/>
                    </a:lnTo>
                    <a:lnTo>
                      <a:pt x="40" y="9"/>
                    </a:lnTo>
                    <a:lnTo>
                      <a:pt x="40" y="15"/>
                    </a:lnTo>
                    <a:lnTo>
                      <a:pt x="49"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78" name="Freeform 21">
                <a:extLst>
                  <a:ext uri="{FF2B5EF4-FFF2-40B4-BE49-F238E27FC236}">
                    <a16:creationId xmlns:a16="http://schemas.microsoft.com/office/drawing/2014/main" id="{59E7FFA0-FACE-4B5C-A6CE-5EC512E5174D}"/>
                  </a:ext>
                </a:extLst>
              </p:cNvPr>
              <p:cNvSpPr>
                <a:spLocks/>
              </p:cNvSpPr>
              <p:nvPr/>
            </p:nvSpPr>
            <p:spPr bwMode="auto">
              <a:xfrm>
                <a:off x="3463" y="1489"/>
                <a:ext cx="24" cy="15"/>
              </a:xfrm>
              <a:custGeom>
                <a:avLst/>
                <a:gdLst>
                  <a:gd name="T0" fmla="*/ 0 w 49"/>
                  <a:gd name="T1" fmla="*/ 0 h 31"/>
                  <a:gd name="T2" fmla="*/ 0 w 49"/>
                  <a:gd name="T3" fmla="*/ 0 h 31"/>
                  <a:gd name="T4" fmla="*/ 0 w 49"/>
                  <a:gd name="T5" fmla="*/ 0 h 31"/>
                  <a:gd name="T6" fmla="*/ 0 w 49"/>
                  <a:gd name="T7" fmla="*/ 0 h 31"/>
                  <a:gd name="T8" fmla="*/ 0 w 49"/>
                  <a:gd name="T9" fmla="*/ 0 h 31"/>
                  <a:gd name="T10" fmla="*/ 0 w 49"/>
                  <a:gd name="T11" fmla="*/ 0 h 31"/>
                  <a:gd name="T12" fmla="*/ 0 w 49"/>
                  <a:gd name="T13" fmla="*/ 0 h 31"/>
                  <a:gd name="T14" fmla="*/ 0 60000 65536"/>
                  <a:gd name="T15" fmla="*/ 0 60000 65536"/>
                  <a:gd name="T16" fmla="*/ 0 60000 65536"/>
                  <a:gd name="T17" fmla="*/ 0 60000 65536"/>
                  <a:gd name="T18" fmla="*/ 0 60000 65536"/>
                  <a:gd name="T19" fmla="*/ 0 60000 65536"/>
                  <a:gd name="T20" fmla="*/ 0 60000 65536"/>
                  <a:gd name="T21" fmla="*/ 0 w 49"/>
                  <a:gd name="T22" fmla="*/ 0 h 31"/>
                  <a:gd name="T23" fmla="*/ 49 w 49"/>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1">
                    <a:moveTo>
                      <a:pt x="49" y="11"/>
                    </a:moveTo>
                    <a:lnTo>
                      <a:pt x="45" y="0"/>
                    </a:lnTo>
                    <a:lnTo>
                      <a:pt x="22" y="10"/>
                    </a:lnTo>
                    <a:lnTo>
                      <a:pt x="0" y="20"/>
                    </a:lnTo>
                    <a:lnTo>
                      <a:pt x="5" y="31"/>
                    </a:lnTo>
                    <a:lnTo>
                      <a:pt x="31" y="19"/>
                    </a:lnTo>
                    <a:lnTo>
                      <a:pt x="49"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79" name="Freeform 22">
                <a:extLst>
                  <a:ext uri="{FF2B5EF4-FFF2-40B4-BE49-F238E27FC236}">
                    <a16:creationId xmlns:a16="http://schemas.microsoft.com/office/drawing/2014/main" id="{829F5C0C-E4D6-4863-9038-E3F649607E11}"/>
                  </a:ext>
                </a:extLst>
              </p:cNvPr>
              <p:cNvSpPr>
                <a:spLocks/>
              </p:cNvSpPr>
              <p:nvPr/>
            </p:nvSpPr>
            <p:spPr bwMode="auto">
              <a:xfrm>
                <a:off x="3425" y="1507"/>
                <a:ext cx="24" cy="16"/>
              </a:xfrm>
              <a:custGeom>
                <a:avLst/>
                <a:gdLst>
                  <a:gd name="T0" fmla="*/ 0 w 49"/>
                  <a:gd name="T1" fmla="*/ 1 h 32"/>
                  <a:gd name="T2" fmla="*/ 0 w 49"/>
                  <a:gd name="T3" fmla="*/ 0 h 32"/>
                  <a:gd name="T4" fmla="*/ 0 w 49"/>
                  <a:gd name="T5" fmla="*/ 1 h 32"/>
                  <a:gd name="T6" fmla="*/ 0 w 49"/>
                  <a:gd name="T7" fmla="*/ 1 h 32"/>
                  <a:gd name="T8" fmla="*/ 0 w 49"/>
                  <a:gd name="T9" fmla="*/ 1 h 32"/>
                  <a:gd name="T10" fmla="*/ 0 w 49"/>
                  <a:gd name="T11" fmla="*/ 1 h 32"/>
                  <a:gd name="T12" fmla="*/ 0 w 49"/>
                  <a:gd name="T13" fmla="*/ 1 h 32"/>
                  <a:gd name="T14" fmla="*/ 0 60000 65536"/>
                  <a:gd name="T15" fmla="*/ 0 60000 65536"/>
                  <a:gd name="T16" fmla="*/ 0 60000 65536"/>
                  <a:gd name="T17" fmla="*/ 0 60000 65536"/>
                  <a:gd name="T18" fmla="*/ 0 60000 65536"/>
                  <a:gd name="T19" fmla="*/ 0 60000 65536"/>
                  <a:gd name="T20" fmla="*/ 0 60000 65536"/>
                  <a:gd name="T21" fmla="*/ 0 w 49"/>
                  <a:gd name="T22" fmla="*/ 0 h 32"/>
                  <a:gd name="T23" fmla="*/ 49 w 49"/>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2">
                    <a:moveTo>
                      <a:pt x="49" y="11"/>
                    </a:moveTo>
                    <a:lnTo>
                      <a:pt x="44" y="0"/>
                    </a:lnTo>
                    <a:lnTo>
                      <a:pt x="8" y="17"/>
                    </a:lnTo>
                    <a:lnTo>
                      <a:pt x="0" y="23"/>
                    </a:lnTo>
                    <a:lnTo>
                      <a:pt x="6" y="32"/>
                    </a:lnTo>
                    <a:lnTo>
                      <a:pt x="17" y="26"/>
                    </a:lnTo>
                    <a:lnTo>
                      <a:pt x="49"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80" name="Freeform 23">
                <a:extLst>
                  <a:ext uri="{FF2B5EF4-FFF2-40B4-BE49-F238E27FC236}">
                    <a16:creationId xmlns:a16="http://schemas.microsoft.com/office/drawing/2014/main" id="{2A3A7F6D-FAD4-4BC5-A466-F9270003E8E4}"/>
                  </a:ext>
                </a:extLst>
              </p:cNvPr>
              <p:cNvSpPr>
                <a:spLocks/>
              </p:cNvSpPr>
              <p:nvPr/>
            </p:nvSpPr>
            <p:spPr bwMode="auto">
              <a:xfrm>
                <a:off x="3387" y="1528"/>
                <a:ext cx="25" cy="16"/>
              </a:xfrm>
              <a:custGeom>
                <a:avLst/>
                <a:gdLst>
                  <a:gd name="T0" fmla="*/ 1 w 49"/>
                  <a:gd name="T1" fmla="*/ 1 h 32"/>
                  <a:gd name="T2" fmla="*/ 1 w 49"/>
                  <a:gd name="T3" fmla="*/ 0 h 32"/>
                  <a:gd name="T4" fmla="*/ 0 w 49"/>
                  <a:gd name="T5" fmla="*/ 1 h 32"/>
                  <a:gd name="T6" fmla="*/ 1 w 49"/>
                  <a:gd name="T7" fmla="*/ 1 h 32"/>
                  <a:gd name="T8" fmla="*/ 1 w 49"/>
                  <a:gd name="T9" fmla="*/ 1 h 32"/>
                  <a:gd name="T10" fmla="*/ 0 60000 65536"/>
                  <a:gd name="T11" fmla="*/ 0 60000 65536"/>
                  <a:gd name="T12" fmla="*/ 0 60000 65536"/>
                  <a:gd name="T13" fmla="*/ 0 60000 65536"/>
                  <a:gd name="T14" fmla="*/ 0 60000 65536"/>
                  <a:gd name="T15" fmla="*/ 0 w 49"/>
                  <a:gd name="T16" fmla="*/ 0 h 32"/>
                  <a:gd name="T17" fmla="*/ 49 w 49"/>
                  <a:gd name="T18" fmla="*/ 32 h 32"/>
                </a:gdLst>
                <a:ahLst/>
                <a:cxnLst>
                  <a:cxn ang="T10">
                    <a:pos x="T0" y="T1"/>
                  </a:cxn>
                  <a:cxn ang="T11">
                    <a:pos x="T2" y="T3"/>
                  </a:cxn>
                  <a:cxn ang="T12">
                    <a:pos x="T4" y="T5"/>
                  </a:cxn>
                  <a:cxn ang="T13">
                    <a:pos x="T6" y="T7"/>
                  </a:cxn>
                  <a:cxn ang="T14">
                    <a:pos x="T8" y="T9"/>
                  </a:cxn>
                </a:cxnLst>
                <a:rect l="T15" t="T16" r="T17" b="T18"/>
                <a:pathLst>
                  <a:path w="49" h="32">
                    <a:moveTo>
                      <a:pt x="49" y="9"/>
                    </a:moveTo>
                    <a:lnTo>
                      <a:pt x="43" y="0"/>
                    </a:lnTo>
                    <a:lnTo>
                      <a:pt x="0" y="23"/>
                    </a:lnTo>
                    <a:lnTo>
                      <a:pt x="6" y="32"/>
                    </a:lnTo>
                    <a:lnTo>
                      <a:pt x="49"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81" name="Freeform 24">
                <a:extLst>
                  <a:ext uri="{FF2B5EF4-FFF2-40B4-BE49-F238E27FC236}">
                    <a16:creationId xmlns:a16="http://schemas.microsoft.com/office/drawing/2014/main" id="{20B8EB0E-AAC5-43B7-9AB9-FFE8607CE749}"/>
                  </a:ext>
                </a:extLst>
              </p:cNvPr>
              <p:cNvSpPr>
                <a:spLocks/>
              </p:cNvSpPr>
              <p:nvPr/>
            </p:nvSpPr>
            <p:spPr bwMode="auto">
              <a:xfrm>
                <a:off x="3350" y="1548"/>
                <a:ext cx="24" cy="18"/>
              </a:xfrm>
              <a:custGeom>
                <a:avLst/>
                <a:gdLst>
                  <a:gd name="T0" fmla="*/ 1 w 47"/>
                  <a:gd name="T1" fmla="*/ 1 h 36"/>
                  <a:gd name="T2" fmla="*/ 1 w 47"/>
                  <a:gd name="T3" fmla="*/ 0 h 36"/>
                  <a:gd name="T4" fmla="*/ 0 w 47"/>
                  <a:gd name="T5" fmla="*/ 1 h 36"/>
                  <a:gd name="T6" fmla="*/ 1 w 47"/>
                  <a:gd name="T7" fmla="*/ 1 h 36"/>
                  <a:gd name="T8" fmla="*/ 1 w 47"/>
                  <a:gd name="T9" fmla="*/ 1 h 36"/>
                  <a:gd name="T10" fmla="*/ 0 60000 65536"/>
                  <a:gd name="T11" fmla="*/ 0 60000 65536"/>
                  <a:gd name="T12" fmla="*/ 0 60000 65536"/>
                  <a:gd name="T13" fmla="*/ 0 60000 65536"/>
                  <a:gd name="T14" fmla="*/ 0 60000 65536"/>
                  <a:gd name="T15" fmla="*/ 0 w 47"/>
                  <a:gd name="T16" fmla="*/ 0 h 36"/>
                  <a:gd name="T17" fmla="*/ 47 w 47"/>
                  <a:gd name="T18" fmla="*/ 36 h 36"/>
                </a:gdLst>
                <a:ahLst/>
                <a:cxnLst>
                  <a:cxn ang="T10">
                    <a:pos x="T0" y="T1"/>
                  </a:cxn>
                  <a:cxn ang="T11">
                    <a:pos x="T2" y="T3"/>
                  </a:cxn>
                  <a:cxn ang="T12">
                    <a:pos x="T4" y="T5"/>
                  </a:cxn>
                  <a:cxn ang="T13">
                    <a:pos x="T6" y="T7"/>
                  </a:cxn>
                  <a:cxn ang="T14">
                    <a:pos x="T8" y="T9"/>
                  </a:cxn>
                </a:cxnLst>
                <a:rect l="T15" t="T16" r="T17" b="T18"/>
                <a:pathLst>
                  <a:path w="47" h="36">
                    <a:moveTo>
                      <a:pt x="47" y="10"/>
                    </a:moveTo>
                    <a:lnTo>
                      <a:pt x="41" y="0"/>
                    </a:lnTo>
                    <a:lnTo>
                      <a:pt x="0" y="26"/>
                    </a:lnTo>
                    <a:lnTo>
                      <a:pt x="6" y="36"/>
                    </a:lnTo>
                    <a:lnTo>
                      <a:pt x="4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82" name="Freeform 25">
                <a:extLst>
                  <a:ext uri="{FF2B5EF4-FFF2-40B4-BE49-F238E27FC236}">
                    <a16:creationId xmlns:a16="http://schemas.microsoft.com/office/drawing/2014/main" id="{A21BA1B6-A977-4111-8691-E40FE3DFA825}"/>
                  </a:ext>
                </a:extLst>
              </p:cNvPr>
              <p:cNvSpPr>
                <a:spLocks/>
              </p:cNvSpPr>
              <p:nvPr/>
            </p:nvSpPr>
            <p:spPr bwMode="auto">
              <a:xfrm>
                <a:off x="3315" y="1571"/>
                <a:ext cx="23" cy="18"/>
              </a:xfrm>
              <a:custGeom>
                <a:avLst/>
                <a:gdLst>
                  <a:gd name="T0" fmla="*/ 0 w 47"/>
                  <a:gd name="T1" fmla="*/ 0 h 37"/>
                  <a:gd name="T2" fmla="*/ 0 w 47"/>
                  <a:gd name="T3" fmla="*/ 0 h 37"/>
                  <a:gd name="T4" fmla="*/ 0 w 47"/>
                  <a:gd name="T5" fmla="*/ 0 h 37"/>
                  <a:gd name="T6" fmla="*/ 0 w 47"/>
                  <a:gd name="T7" fmla="*/ 0 h 37"/>
                  <a:gd name="T8" fmla="*/ 0 w 47"/>
                  <a:gd name="T9" fmla="*/ 0 h 37"/>
                  <a:gd name="T10" fmla="*/ 0 60000 65536"/>
                  <a:gd name="T11" fmla="*/ 0 60000 65536"/>
                  <a:gd name="T12" fmla="*/ 0 60000 65536"/>
                  <a:gd name="T13" fmla="*/ 0 60000 65536"/>
                  <a:gd name="T14" fmla="*/ 0 60000 65536"/>
                  <a:gd name="T15" fmla="*/ 0 w 47"/>
                  <a:gd name="T16" fmla="*/ 0 h 37"/>
                  <a:gd name="T17" fmla="*/ 47 w 47"/>
                  <a:gd name="T18" fmla="*/ 37 h 37"/>
                </a:gdLst>
                <a:ahLst/>
                <a:cxnLst>
                  <a:cxn ang="T10">
                    <a:pos x="T0" y="T1"/>
                  </a:cxn>
                  <a:cxn ang="T11">
                    <a:pos x="T2" y="T3"/>
                  </a:cxn>
                  <a:cxn ang="T12">
                    <a:pos x="T4" y="T5"/>
                  </a:cxn>
                  <a:cxn ang="T13">
                    <a:pos x="T6" y="T7"/>
                  </a:cxn>
                  <a:cxn ang="T14">
                    <a:pos x="T8" y="T9"/>
                  </a:cxn>
                </a:cxnLst>
                <a:rect l="T15" t="T16" r="T17" b="T18"/>
                <a:pathLst>
                  <a:path w="47" h="37">
                    <a:moveTo>
                      <a:pt x="47" y="9"/>
                    </a:moveTo>
                    <a:lnTo>
                      <a:pt x="41" y="0"/>
                    </a:lnTo>
                    <a:lnTo>
                      <a:pt x="0" y="28"/>
                    </a:lnTo>
                    <a:lnTo>
                      <a:pt x="6" y="37"/>
                    </a:lnTo>
                    <a:lnTo>
                      <a:pt x="47"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83" name="Freeform 26">
                <a:extLst>
                  <a:ext uri="{FF2B5EF4-FFF2-40B4-BE49-F238E27FC236}">
                    <a16:creationId xmlns:a16="http://schemas.microsoft.com/office/drawing/2014/main" id="{707C47D8-851D-4CD2-8E3E-2455E10655D7}"/>
                  </a:ext>
                </a:extLst>
              </p:cNvPr>
              <p:cNvSpPr>
                <a:spLocks/>
              </p:cNvSpPr>
              <p:nvPr/>
            </p:nvSpPr>
            <p:spPr bwMode="auto">
              <a:xfrm>
                <a:off x="3280" y="1596"/>
                <a:ext cx="23" cy="19"/>
              </a:xfrm>
              <a:custGeom>
                <a:avLst/>
                <a:gdLst>
                  <a:gd name="T0" fmla="*/ 1 w 46"/>
                  <a:gd name="T1" fmla="*/ 1 h 38"/>
                  <a:gd name="T2" fmla="*/ 1 w 46"/>
                  <a:gd name="T3" fmla="*/ 0 h 38"/>
                  <a:gd name="T4" fmla="*/ 0 w 46"/>
                  <a:gd name="T5" fmla="*/ 1 h 38"/>
                  <a:gd name="T6" fmla="*/ 1 w 46"/>
                  <a:gd name="T7" fmla="*/ 1 h 38"/>
                  <a:gd name="T8" fmla="*/ 1 w 46"/>
                  <a:gd name="T9" fmla="*/ 1 h 38"/>
                  <a:gd name="T10" fmla="*/ 0 60000 65536"/>
                  <a:gd name="T11" fmla="*/ 0 60000 65536"/>
                  <a:gd name="T12" fmla="*/ 0 60000 65536"/>
                  <a:gd name="T13" fmla="*/ 0 60000 65536"/>
                  <a:gd name="T14" fmla="*/ 0 60000 65536"/>
                  <a:gd name="T15" fmla="*/ 0 w 46"/>
                  <a:gd name="T16" fmla="*/ 0 h 38"/>
                  <a:gd name="T17" fmla="*/ 46 w 46"/>
                  <a:gd name="T18" fmla="*/ 38 h 38"/>
                </a:gdLst>
                <a:ahLst/>
                <a:cxnLst>
                  <a:cxn ang="T10">
                    <a:pos x="T0" y="T1"/>
                  </a:cxn>
                  <a:cxn ang="T11">
                    <a:pos x="T2" y="T3"/>
                  </a:cxn>
                  <a:cxn ang="T12">
                    <a:pos x="T4" y="T5"/>
                  </a:cxn>
                  <a:cxn ang="T13">
                    <a:pos x="T6" y="T7"/>
                  </a:cxn>
                  <a:cxn ang="T14">
                    <a:pos x="T8" y="T9"/>
                  </a:cxn>
                </a:cxnLst>
                <a:rect l="T15" t="T16" r="T17" b="T18"/>
                <a:pathLst>
                  <a:path w="46" h="38">
                    <a:moveTo>
                      <a:pt x="46" y="9"/>
                    </a:moveTo>
                    <a:lnTo>
                      <a:pt x="40" y="0"/>
                    </a:lnTo>
                    <a:lnTo>
                      <a:pt x="0" y="29"/>
                    </a:lnTo>
                    <a:lnTo>
                      <a:pt x="6" y="38"/>
                    </a:lnTo>
                    <a:lnTo>
                      <a:pt x="46"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84" name="Freeform 27">
                <a:extLst>
                  <a:ext uri="{FF2B5EF4-FFF2-40B4-BE49-F238E27FC236}">
                    <a16:creationId xmlns:a16="http://schemas.microsoft.com/office/drawing/2014/main" id="{1F465B6A-9911-4221-A2AE-11DB9030ACBD}"/>
                  </a:ext>
                </a:extLst>
              </p:cNvPr>
              <p:cNvSpPr>
                <a:spLocks/>
              </p:cNvSpPr>
              <p:nvPr/>
            </p:nvSpPr>
            <p:spPr bwMode="auto">
              <a:xfrm>
                <a:off x="3246" y="1621"/>
                <a:ext cx="23" cy="20"/>
              </a:xfrm>
              <a:custGeom>
                <a:avLst/>
                <a:gdLst>
                  <a:gd name="T0" fmla="*/ 1 w 45"/>
                  <a:gd name="T1" fmla="*/ 0 h 41"/>
                  <a:gd name="T2" fmla="*/ 1 w 45"/>
                  <a:gd name="T3" fmla="*/ 0 h 41"/>
                  <a:gd name="T4" fmla="*/ 1 w 45"/>
                  <a:gd name="T5" fmla="*/ 0 h 41"/>
                  <a:gd name="T6" fmla="*/ 0 w 45"/>
                  <a:gd name="T7" fmla="*/ 0 h 41"/>
                  <a:gd name="T8" fmla="*/ 1 w 45"/>
                  <a:gd name="T9" fmla="*/ 0 h 41"/>
                  <a:gd name="T10" fmla="*/ 1 w 45"/>
                  <a:gd name="T11" fmla="*/ 0 h 41"/>
                  <a:gd name="T12" fmla="*/ 1 w 45"/>
                  <a:gd name="T13" fmla="*/ 0 h 41"/>
                  <a:gd name="T14" fmla="*/ 0 60000 65536"/>
                  <a:gd name="T15" fmla="*/ 0 60000 65536"/>
                  <a:gd name="T16" fmla="*/ 0 60000 65536"/>
                  <a:gd name="T17" fmla="*/ 0 60000 65536"/>
                  <a:gd name="T18" fmla="*/ 0 60000 65536"/>
                  <a:gd name="T19" fmla="*/ 0 60000 65536"/>
                  <a:gd name="T20" fmla="*/ 0 60000 65536"/>
                  <a:gd name="T21" fmla="*/ 0 w 45"/>
                  <a:gd name="T22" fmla="*/ 0 h 41"/>
                  <a:gd name="T23" fmla="*/ 45 w 45"/>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41">
                    <a:moveTo>
                      <a:pt x="45" y="9"/>
                    </a:moveTo>
                    <a:lnTo>
                      <a:pt x="39" y="0"/>
                    </a:lnTo>
                    <a:lnTo>
                      <a:pt x="36" y="1"/>
                    </a:lnTo>
                    <a:lnTo>
                      <a:pt x="0" y="32"/>
                    </a:lnTo>
                    <a:lnTo>
                      <a:pt x="7" y="41"/>
                    </a:lnTo>
                    <a:lnTo>
                      <a:pt x="45" y="10"/>
                    </a:lnTo>
                    <a:lnTo>
                      <a:pt x="45"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85" name="Freeform 28">
                <a:extLst>
                  <a:ext uri="{FF2B5EF4-FFF2-40B4-BE49-F238E27FC236}">
                    <a16:creationId xmlns:a16="http://schemas.microsoft.com/office/drawing/2014/main" id="{F3A7E4B1-8A2F-40BA-A3F0-2FB68EC9ED1F}"/>
                  </a:ext>
                </a:extLst>
              </p:cNvPr>
              <p:cNvSpPr>
                <a:spLocks/>
              </p:cNvSpPr>
              <p:nvPr/>
            </p:nvSpPr>
            <p:spPr bwMode="auto">
              <a:xfrm>
                <a:off x="3214" y="1648"/>
                <a:ext cx="22" cy="21"/>
              </a:xfrm>
              <a:custGeom>
                <a:avLst/>
                <a:gdLst>
                  <a:gd name="T0" fmla="*/ 0 w 45"/>
                  <a:gd name="T1" fmla="*/ 1 h 41"/>
                  <a:gd name="T2" fmla="*/ 0 w 45"/>
                  <a:gd name="T3" fmla="*/ 0 h 41"/>
                  <a:gd name="T4" fmla="*/ 0 w 45"/>
                  <a:gd name="T5" fmla="*/ 1 h 41"/>
                  <a:gd name="T6" fmla="*/ 0 w 45"/>
                  <a:gd name="T7" fmla="*/ 1 h 41"/>
                  <a:gd name="T8" fmla="*/ 0 w 45"/>
                  <a:gd name="T9" fmla="*/ 1 h 41"/>
                  <a:gd name="T10" fmla="*/ 0 w 45"/>
                  <a:gd name="T11" fmla="*/ 1 h 41"/>
                  <a:gd name="T12" fmla="*/ 0 w 45"/>
                  <a:gd name="T13" fmla="*/ 1 h 41"/>
                  <a:gd name="T14" fmla="*/ 0 60000 65536"/>
                  <a:gd name="T15" fmla="*/ 0 60000 65536"/>
                  <a:gd name="T16" fmla="*/ 0 60000 65536"/>
                  <a:gd name="T17" fmla="*/ 0 60000 65536"/>
                  <a:gd name="T18" fmla="*/ 0 60000 65536"/>
                  <a:gd name="T19" fmla="*/ 0 60000 65536"/>
                  <a:gd name="T20" fmla="*/ 0 60000 65536"/>
                  <a:gd name="T21" fmla="*/ 0 w 45"/>
                  <a:gd name="T22" fmla="*/ 0 h 41"/>
                  <a:gd name="T23" fmla="*/ 45 w 45"/>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41">
                    <a:moveTo>
                      <a:pt x="45" y="9"/>
                    </a:moveTo>
                    <a:lnTo>
                      <a:pt x="37" y="0"/>
                    </a:lnTo>
                    <a:lnTo>
                      <a:pt x="28" y="7"/>
                    </a:lnTo>
                    <a:lnTo>
                      <a:pt x="0" y="32"/>
                    </a:lnTo>
                    <a:lnTo>
                      <a:pt x="8" y="41"/>
                    </a:lnTo>
                    <a:lnTo>
                      <a:pt x="37" y="16"/>
                    </a:lnTo>
                    <a:lnTo>
                      <a:pt x="45"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86" name="Freeform 29">
                <a:extLst>
                  <a:ext uri="{FF2B5EF4-FFF2-40B4-BE49-F238E27FC236}">
                    <a16:creationId xmlns:a16="http://schemas.microsoft.com/office/drawing/2014/main" id="{2D69EFC5-8E32-4138-BB72-2F2B65B89AC5}"/>
                  </a:ext>
                </a:extLst>
              </p:cNvPr>
              <p:cNvSpPr>
                <a:spLocks/>
              </p:cNvSpPr>
              <p:nvPr/>
            </p:nvSpPr>
            <p:spPr bwMode="auto">
              <a:xfrm>
                <a:off x="3182" y="1677"/>
                <a:ext cx="22" cy="21"/>
              </a:xfrm>
              <a:custGeom>
                <a:avLst/>
                <a:gdLst>
                  <a:gd name="T0" fmla="*/ 1 w 43"/>
                  <a:gd name="T1" fmla="*/ 0 h 43"/>
                  <a:gd name="T2" fmla="*/ 1 w 43"/>
                  <a:gd name="T3" fmla="*/ 0 h 43"/>
                  <a:gd name="T4" fmla="*/ 1 w 43"/>
                  <a:gd name="T5" fmla="*/ 0 h 43"/>
                  <a:gd name="T6" fmla="*/ 0 w 43"/>
                  <a:gd name="T7" fmla="*/ 0 h 43"/>
                  <a:gd name="T8" fmla="*/ 1 w 43"/>
                  <a:gd name="T9" fmla="*/ 0 h 43"/>
                  <a:gd name="T10" fmla="*/ 1 w 43"/>
                  <a:gd name="T11" fmla="*/ 0 h 43"/>
                  <a:gd name="T12" fmla="*/ 1 w 43"/>
                  <a:gd name="T13" fmla="*/ 0 h 43"/>
                  <a:gd name="T14" fmla="*/ 0 60000 65536"/>
                  <a:gd name="T15" fmla="*/ 0 60000 65536"/>
                  <a:gd name="T16" fmla="*/ 0 60000 65536"/>
                  <a:gd name="T17" fmla="*/ 0 60000 65536"/>
                  <a:gd name="T18" fmla="*/ 0 60000 65536"/>
                  <a:gd name="T19" fmla="*/ 0 60000 65536"/>
                  <a:gd name="T20" fmla="*/ 0 60000 65536"/>
                  <a:gd name="T21" fmla="*/ 0 w 43"/>
                  <a:gd name="T22" fmla="*/ 0 h 43"/>
                  <a:gd name="T23" fmla="*/ 43 w 43"/>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43">
                    <a:moveTo>
                      <a:pt x="43" y="9"/>
                    </a:moveTo>
                    <a:lnTo>
                      <a:pt x="35" y="0"/>
                    </a:lnTo>
                    <a:lnTo>
                      <a:pt x="18" y="15"/>
                    </a:lnTo>
                    <a:lnTo>
                      <a:pt x="0" y="34"/>
                    </a:lnTo>
                    <a:lnTo>
                      <a:pt x="7" y="43"/>
                    </a:lnTo>
                    <a:lnTo>
                      <a:pt x="27" y="25"/>
                    </a:lnTo>
                    <a:lnTo>
                      <a:pt x="43"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87" name="Freeform 30">
                <a:extLst>
                  <a:ext uri="{FF2B5EF4-FFF2-40B4-BE49-F238E27FC236}">
                    <a16:creationId xmlns:a16="http://schemas.microsoft.com/office/drawing/2014/main" id="{37431FCC-74B6-4511-AA0F-69BBB9F8D972}"/>
                  </a:ext>
                </a:extLst>
              </p:cNvPr>
              <p:cNvSpPr>
                <a:spLocks/>
              </p:cNvSpPr>
              <p:nvPr/>
            </p:nvSpPr>
            <p:spPr bwMode="auto">
              <a:xfrm>
                <a:off x="3152" y="1706"/>
                <a:ext cx="21" cy="22"/>
              </a:xfrm>
              <a:custGeom>
                <a:avLst/>
                <a:gdLst>
                  <a:gd name="T0" fmla="*/ 1 w 42"/>
                  <a:gd name="T1" fmla="*/ 1 h 44"/>
                  <a:gd name="T2" fmla="*/ 1 w 42"/>
                  <a:gd name="T3" fmla="*/ 0 h 44"/>
                  <a:gd name="T4" fmla="*/ 1 w 42"/>
                  <a:gd name="T5" fmla="*/ 1 h 44"/>
                  <a:gd name="T6" fmla="*/ 0 w 42"/>
                  <a:gd name="T7" fmla="*/ 1 h 44"/>
                  <a:gd name="T8" fmla="*/ 1 w 42"/>
                  <a:gd name="T9" fmla="*/ 1 h 44"/>
                  <a:gd name="T10" fmla="*/ 1 w 42"/>
                  <a:gd name="T11" fmla="*/ 1 h 44"/>
                  <a:gd name="T12" fmla="*/ 1 w 42"/>
                  <a:gd name="T13" fmla="*/ 1 h 44"/>
                  <a:gd name="T14" fmla="*/ 0 60000 65536"/>
                  <a:gd name="T15" fmla="*/ 0 60000 65536"/>
                  <a:gd name="T16" fmla="*/ 0 60000 65536"/>
                  <a:gd name="T17" fmla="*/ 0 60000 65536"/>
                  <a:gd name="T18" fmla="*/ 0 60000 65536"/>
                  <a:gd name="T19" fmla="*/ 0 60000 65536"/>
                  <a:gd name="T20" fmla="*/ 0 60000 65536"/>
                  <a:gd name="T21" fmla="*/ 0 w 42"/>
                  <a:gd name="T22" fmla="*/ 0 h 44"/>
                  <a:gd name="T23" fmla="*/ 42 w 42"/>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44">
                    <a:moveTo>
                      <a:pt x="42" y="9"/>
                    </a:moveTo>
                    <a:lnTo>
                      <a:pt x="35" y="0"/>
                    </a:lnTo>
                    <a:lnTo>
                      <a:pt x="12" y="21"/>
                    </a:lnTo>
                    <a:lnTo>
                      <a:pt x="0" y="36"/>
                    </a:lnTo>
                    <a:lnTo>
                      <a:pt x="9" y="44"/>
                    </a:lnTo>
                    <a:lnTo>
                      <a:pt x="21" y="30"/>
                    </a:lnTo>
                    <a:lnTo>
                      <a:pt x="42"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88" name="Freeform 31">
                <a:extLst>
                  <a:ext uri="{FF2B5EF4-FFF2-40B4-BE49-F238E27FC236}">
                    <a16:creationId xmlns:a16="http://schemas.microsoft.com/office/drawing/2014/main" id="{0AA2B857-6AF2-4BA1-BE04-D1BF4D991DEE}"/>
                  </a:ext>
                </a:extLst>
              </p:cNvPr>
              <p:cNvSpPr>
                <a:spLocks/>
              </p:cNvSpPr>
              <p:nvPr/>
            </p:nvSpPr>
            <p:spPr bwMode="auto">
              <a:xfrm>
                <a:off x="3124" y="1738"/>
                <a:ext cx="20" cy="22"/>
              </a:xfrm>
              <a:custGeom>
                <a:avLst/>
                <a:gdLst>
                  <a:gd name="T0" fmla="*/ 0 w 41"/>
                  <a:gd name="T1" fmla="*/ 0 h 45"/>
                  <a:gd name="T2" fmla="*/ 0 w 41"/>
                  <a:gd name="T3" fmla="*/ 0 h 45"/>
                  <a:gd name="T4" fmla="*/ 0 w 41"/>
                  <a:gd name="T5" fmla="*/ 0 h 45"/>
                  <a:gd name="T6" fmla="*/ 0 w 41"/>
                  <a:gd name="T7" fmla="*/ 0 h 45"/>
                  <a:gd name="T8" fmla="*/ 0 w 41"/>
                  <a:gd name="T9" fmla="*/ 0 h 45"/>
                  <a:gd name="T10" fmla="*/ 0 w 41"/>
                  <a:gd name="T11" fmla="*/ 0 h 45"/>
                  <a:gd name="T12" fmla="*/ 0 w 41"/>
                  <a:gd name="T13" fmla="*/ 0 h 45"/>
                  <a:gd name="T14" fmla="*/ 0 60000 65536"/>
                  <a:gd name="T15" fmla="*/ 0 60000 65536"/>
                  <a:gd name="T16" fmla="*/ 0 60000 65536"/>
                  <a:gd name="T17" fmla="*/ 0 60000 65536"/>
                  <a:gd name="T18" fmla="*/ 0 60000 65536"/>
                  <a:gd name="T19" fmla="*/ 0 60000 65536"/>
                  <a:gd name="T20" fmla="*/ 0 60000 65536"/>
                  <a:gd name="T21" fmla="*/ 0 w 41"/>
                  <a:gd name="T22" fmla="*/ 0 h 45"/>
                  <a:gd name="T23" fmla="*/ 41 w 41"/>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45">
                    <a:moveTo>
                      <a:pt x="41" y="8"/>
                    </a:moveTo>
                    <a:lnTo>
                      <a:pt x="32" y="0"/>
                    </a:lnTo>
                    <a:lnTo>
                      <a:pt x="6" y="29"/>
                    </a:lnTo>
                    <a:lnTo>
                      <a:pt x="0" y="37"/>
                    </a:lnTo>
                    <a:lnTo>
                      <a:pt x="9" y="45"/>
                    </a:lnTo>
                    <a:lnTo>
                      <a:pt x="15" y="38"/>
                    </a:lnTo>
                    <a:lnTo>
                      <a:pt x="41"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89" name="Freeform 32">
                <a:extLst>
                  <a:ext uri="{FF2B5EF4-FFF2-40B4-BE49-F238E27FC236}">
                    <a16:creationId xmlns:a16="http://schemas.microsoft.com/office/drawing/2014/main" id="{9394E880-3DA9-4879-BA56-2A1D7F4F7A74}"/>
                  </a:ext>
                </a:extLst>
              </p:cNvPr>
              <p:cNvSpPr>
                <a:spLocks/>
              </p:cNvSpPr>
              <p:nvPr/>
            </p:nvSpPr>
            <p:spPr bwMode="auto">
              <a:xfrm>
                <a:off x="3096" y="1770"/>
                <a:ext cx="20" cy="23"/>
              </a:xfrm>
              <a:custGeom>
                <a:avLst/>
                <a:gdLst>
                  <a:gd name="T0" fmla="*/ 1 w 40"/>
                  <a:gd name="T1" fmla="*/ 1 h 44"/>
                  <a:gd name="T2" fmla="*/ 1 w 40"/>
                  <a:gd name="T3" fmla="*/ 0 h 44"/>
                  <a:gd name="T4" fmla="*/ 1 w 40"/>
                  <a:gd name="T5" fmla="*/ 1 h 44"/>
                  <a:gd name="T6" fmla="*/ 0 w 40"/>
                  <a:gd name="T7" fmla="*/ 1 h 44"/>
                  <a:gd name="T8" fmla="*/ 1 w 40"/>
                  <a:gd name="T9" fmla="*/ 1 h 44"/>
                  <a:gd name="T10" fmla="*/ 1 w 40"/>
                  <a:gd name="T11" fmla="*/ 1 h 44"/>
                  <a:gd name="T12" fmla="*/ 1 w 40"/>
                  <a:gd name="T13" fmla="*/ 1 h 44"/>
                  <a:gd name="T14" fmla="*/ 0 60000 65536"/>
                  <a:gd name="T15" fmla="*/ 0 60000 65536"/>
                  <a:gd name="T16" fmla="*/ 0 60000 65536"/>
                  <a:gd name="T17" fmla="*/ 0 60000 65536"/>
                  <a:gd name="T18" fmla="*/ 0 60000 65536"/>
                  <a:gd name="T19" fmla="*/ 0 60000 65536"/>
                  <a:gd name="T20" fmla="*/ 0 60000 65536"/>
                  <a:gd name="T21" fmla="*/ 0 w 40"/>
                  <a:gd name="T22" fmla="*/ 0 h 44"/>
                  <a:gd name="T23" fmla="*/ 40 w 40"/>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44">
                    <a:moveTo>
                      <a:pt x="40" y="8"/>
                    </a:moveTo>
                    <a:lnTo>
                      <a:pt x="31" y="0"/>
                    </a:lnTo>
                    <a:lnTo>
                      <a:pt x="2" y="35"/>
                    </a:lnTo>
                    <a:lnTo>
                      <a:pt x="0" y="37"/>
                    </a:lnTo>
                    <a:lnTo>
                      <a:pt x="9" y="44"/>
                    </a:lnTo>
                    <a:lnTo>
                      <a:pt x="11" y="44"/>
                    </a:lnTo>
                    <a:lnTo>
                      <a:pt x="4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90" name="Freeform 33">
                <a:extLst>
                  <a:ext uri="{FF2B5EF4-FFF2-40B4-BE49-F238E27FC236}">
                    <a16:creationId xmlns:a16="http://schemas.microsoft.com/office/drawing/2014/main" id="{93C2B634-6883-4552-809E-76BFC5C99607}"/>
                  </a:ext>
                </a:extLst>
              </p:cNvPr>
              <p:cNvSpPr>
                <a:spLocks/>
              </p:cNvSpPr>
              <p:nvPr/>
            </p:nvSpPr>
            <p:spPr bwMode="auto">
              <a:xfrm>
                <a:off x="3071" y="1804"/>
                <a:ext cx="19" cy="23"/>
              </a:xfrm>
              <a:custGeom>
                <a:avLst/>
                <a:gdLst>
                  <a:gd name="T0" fmla="*/ 1 w 38"/>
                  <a:gd name="T1" fmla="*/ 1 h 46"/>
                  <a:gd name="T2" fmla="*/ 1 w 38"/>
                  <a:gd name="T3" fmla="*/ 0 h 46"/>
                  <a:gd name="T4" fmla="*/ 0 w 38"/>
                  <a:gd name="T5" fmla="*/ 1 h 46"/>
                  <a:gd name="T6" fmla="*/ 1 w 38"/>
                  <a:gd name="T7" fmla="*/ 1 h 46"/>
                  <a:gd name="T8" fmla="*/ 1 w 38"/>
                  <a:gd name="T9" fmla="*/ 1 h 46"/>
                  <a:gd name="T10" fmla="*/ 0 60000 65536"/>
                  <a:gd name="T11" fmla="*/ 0 60000 65536"/>
                  <a:gd name="T12" fmla="*/ 0 60000 65536"/>
                  <a:gd name="T13" fmla="*/ 0 60000 65536"/>
                  <a:gd name="T14" fmla="*/ 0 60000 65536"/>
                  <a:gd name="T15" fmla="*/ 0 w 38"/>
                  <a:gd name="T16" fmla="*/ 0 h 46"/>
                  <a:gd name="T17" fmla="*/ 38 w 38"/>
                  <a:gd name="T18" fmla="*/ 46 h 46"/>
                </a:gdLst>
                <a:ahLst/>
                <a:cxnLst>
                  <a:cxn ang="T10">
                    <a:pos x="T0" y="T1"/>
                  </a:cxn>
                  <a:cxn ang="T11">
                    <a:pos x="T2" y="T3"/>
                  </a:cxn>
                  <a:cxn ang="T12">
                    <a:pos x="T4" y="T5"/>
                  </a:cxn>
                  <a:cxn ang="T13">
                    <a:pos x="T6" y="T7"/>
                  </a:cxn>
                  <a:cxn ang="T14">
                    <a:pos x="T8" y="T9"/>
                  </a:cxn>
                </a:cxnLst>
                <a:rect l="T15" t="T16" r="T17" b="T18"/>
                <a:pathLst>
                  <a:path w="38" h="46">
                    <a:moveTo>
                      <a:pt x="38" y="8"/>
                    </a:moveTo>
                    <a:lnTo>
                      <a:pt x="29" y="0"/>
                    </a:lnTo>
                    <a:lnTo>
                      <a:pt x="0" y="38"/>
                    </a:lnTo>
                    <a:lnTo>
                      <a:pt x="9" y="46"/>
                    </a:lnTo>
                    <a:lnTo>
                      <a:pt x="38"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91" name="Freeform 34">
                <a:extLst>
                  <a:ext uri="{FF2B5EF4-FFF2-40B4-BE49-F238E27FC236}">
                    <a16:creationId xmlns:a16="http://schemas.microsoft.com/office/drawing/2014/main" id="{EBA5CF64-D8C7-4448-96F3-63F9FE02EE4A}"/>
                  </a:ext>
                </a:extLst>
              </p:cNvPr>
              <p:cNvSpPr>
                <a:spLocks/>
              </p:cNvSpPr>
              <p:nvPr/>
            </p:nvSpPr>
            <p:spPr bwMode="auto">
              <a:xfrm>
                <a:off x="3046" y="1839"/>
                <a:ext cx="19" cy="23"/>
              </a:xfrm>
              <a:custGeom>
                <a:avLst/>
                <a:gdLst>
                  <a:gd name="T0" fmla="*/ 1 w 36"/>
                  <a:gd name="T1" fmla="*/ 1 h 46"/>
                  <a:gd name="T2" fmla="*/ 1 w 36"/>
                  <a:gd name="T3" fmla="*/ 0 h 46"/>
                  <a:gd name="T4" fmla="*/ 0 w 36"/>
                  <a:gd name="T5" fmla="*/ 1 h 46"/>
                  <a:gd name="T6" fmla="*/ 1 w 36"/>
                  <a:gd name="T7" fmla="*/ 1 h 46"/>
                  <a:gd name="T8" fmla="*/ 1 w 36"/>
                  <a:gd name="T9" fmla="*/ 1 h 46"/>
                  <a:gd name="T10" fmla="*/ 0 60000 65536"/>
                  <a:gd name="T11" fmla="*/ 0 60000 65536"/>
                  <a:gd name="T12" fmla="*/ 0 60000 65536"/>
                  <a:gd name="T13" fmla="*/ 0 60000 65536"/>
                  <a:gd name="T14" fmla="*/ 0 60000 65536"/>
                  <a:gd name="T15" fmla="*/ 0 w 36"/>
                  <a:gd name="T16" fmla="*/ 0 h 46"/>
                  <a:gd name="T17" fmla="*/ 36 w 36"/>
                  <a:gd name="T18" fmla="*/ 46 h 46"/>
                </a:gdLst>
                <a:ahLst/>
                <a:cxnLst>
                  <a:cxn ang="T10">
                    <a:pos x="T0" y="T1"/>
                  </a:cxn>
                  <a:cxn ang="T11">
                    <a:pos x="T2" y="T3"/>
                  </a:cxn>
                  <a:cxn ang="T12">
                    <a:pos x="T4" y="T5"/>
                  </a:cxn>
                  <a:cxn ang="T13">
                    <a:pos x="T6" y="T7"/>
                  </a:cxn>
                  <a:cxn ang="T14">
                    <a:pos x="T8" y="T9"/>
                  </a:cxn>
                </a:cxnLst>
                <a:rect l="T15" t="T16" r="T17" b="T18"/>
                <a:pathLst>
                  <a:path w="36" h="46">
                    <a:moveTo>
                      <a:pt x="36" y="7"/>
                    </a:moveTo>
                    <a:lnTo>
                      <a:pt x="27" y="0"/>
                    </a:lnTo>
                    <a:lnTo>
                      <a:pt x="0" y="40"/>
                    </a:lnTo>
                    <a:lnTo>
                      <a:pt x="9" y="46"/>
                    </a:lnTo>
                    <a:lnTo>
                      <a:pt x="36"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92" name="Freeform 35">
                <a:extLst>
                  <a:ext uri="{FF2B5EF4-FFF2-40B4-BE49-F238E27FC236}">
                    <a16:creationId xmlns:a16="http://schemas.microsoft.com/office/drawing/2014/main" id="{669AA86D-6A4C-4637-A325-60E56DAB00BD}"/>
                  </a:ext>
                </a:extLst>
              </p:cNvPr>
              <p:cNvSpPr>
                <a:spLocks/>
              </p:cNvSpPr>
              <p:nvPr/>
            </p:nvSpPr>
            <p:spPr bwMode="auto">
              <a:xfrm>
                <a:off x="3024" y="1875"/>
                <a:ext cx="18" cy="24"/>
              </a:xfrm>
              <a:custGeom>
                <a:avLst/>
                <a:gdLst>
                  <a:gd name="T0" fmla="*/ 1 w 36"/>
                  <a:gd name="T1" fmla="*/ 1 h 48"/>
                  <a:gd name="T2" fmla="*/ 1 w 36"/>
                  <a:gd name="T3" fmla="*/ 0 h 48"/>
                  <a:gd name="T4" fmla="*/ 0 w 36"/>
                  <a:gd name="T5" fmla="*/ 1 h 48"/>
                  <a:gd name="T6" fmla="*/ 1 w 36"/>
                  <a:gd name="T7" fmla="*/ 1 h 48"/>
                  <a:gd name="T8" fmla="*/ 1 w 36"/>
                  <a:gd name="T9" fmla="*/ 1 h 48"/>
                  <a:gd name="T10" fmla="*/ 0 60000 65536"/>
                  <a:gd name="T11" fmla="*/ 0 60000 65536"/>
                  <a:gd name="T12" fmla="*/ 0 60000 65536"/>
                  <a:gd name="T13" fmla="*/ 0 60000 65536"/>
                  <a:gd name="T14" fmla="*/ 0 60000 65536"/>
                  <a:gd name="T15" fmla="*/ 0 w 36"/>
                  <a:gd name="T16" fmla="*/ 0 h 48"/>
                  <a:gd name="T17" fmla="*/ 36 w 36"/>
                  <a:gd name="T18" fmla="*/ 48 h 48"/>
                </a:gdLst>
                <a:ahLst/>
                <a:cxnLst>
                  <a:cxn ang="T10">
                    <a:pos x="T0" y="T1"/>
                  </a:cxn>
                  <a:cxn ang="T11">
                    <a:pos x="T2" y="T3"/>
                  </a:cxn>
                  <a:cxn ang="T12">
                    <a:pos x="T4" y="T5"/>
                  </a:cxn>
                  <a:cxn ang="T13">
                    <a:pos x="T6" y="T7"/>
                  </a:cxn>
                  <a:cxn ang="T14">
                    <a:pos x="T8" y="T9"/>
                  </a:cxn>
                </a:cxnLst>
                <a:rect l="T15" t="T16" r="T17" b="T18"/>
                <a:pathLst>
                  <a:path w="36" h="48">
                    <a:moveTo>
                      <a:pt x="36" y="6"/>
                    </a:moveTo>
                    <a:lnTo>
                      <a:pt x="26" y="0"/>
                    </a:lnTo>
                    <a:lnTo>
                      <a:pt x="0" y="41"/>
                    </a:lnTo>
                    <a:lnTo>
                      <a:pt x="10" y="48"/>
                    </a:lnTo>
                    <a:lnTo>
                      <a:pt x="36"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93" name="Freeform 36">
                <a:extLst>
                  <a:ext uri="{FF2B5EF4-FFF2-40B4-BE49-F238E27FC236}">
                    <a16:creationId xmlns:a16="http://schemas.microsoft.com/office/drawing/2014/main" id="{D30EB5D6-DC5C-4407-8322-1D6460B9735E}"/>
                  </a:ext>
                </a:extLst>
              </p:cNvPr>
              <p:cNvSpPr>
                <a:spLocks/>
              </p:cNvSpPr>
              <p:nvPr/>
            </p:nvSpPr>
            <p:spPr bwMode="auto">
              <a:xfrm>
                <a:off x="3004" y="1913"/>
                <a:ext cx="16" cy="23"/>
              </a:xfrm>
              <a:custGeom>
                <a:avLst/>
                <a:gdLst>
                  <a:gd name="T0" fmla="*/ 1 w 32"/>
                  <a:gd name="T1" fmla="*/ 0 h 47"/>
                  <a:gd name="T2" fmla="*/ 1 w 32"/>
                  <a:gd name="T3" fmla="*/ 0 h 47"/>
                  <a:gd name="T4" fmla="*/ 0 w 32"/>
                  <a:gd name="T5" fmla="*/ 0 h 47"/>
                  <a:gd name="T6" fmla="*/ 1 w 32"/>
                  <a:gd name="T7" fmla="*/ 0 h 47"/>
                  <a:gd name="T8" fmla="*/ 1 w 32"/>
                  <a:gd name="T9" fmla="*/ 0 h 47"/>
                  <a:gd name="T10" fmla="*/ 0 60000 65536"/>
                  <a:gd name="T11" fmla="*/ 0 60000 65536"/>
                  <a:gd name="T12" fmla="*/ 0 60000 65536"/>
                  <a:gd name="T13" fmla="*/ 0 60000 65536"/>
                  <a:gd name="T14" fmla="*/ 0 60000 65536"/>
                  <a:gd name="T15" fmla="*/ 0 w 32"/>
                  <a:gd name="T16" fmla="*/ 0 h 47"/>
                  <a:gd name="T17" fmla="*/ 32 w 32"/>
                  <a:gd name="T18" fmla="*/ 47 h 47"/>
                </a:gdLst>
                <a:ahLst/>
                <a:cxnLst>
                  <a:cxn ang="T10">
                    <a:pos x="T0" y="T1"/>
                  </a:cxn>
                  <a:cxn ang="T11">
                    <a:pos x="T2" y="T3"/>
                  </a:cxn>
                  <a:cxn ang="T12">
                    <a:pos x="T4" y="T5"/>
                  </a:cxn>
                  <a:cxn ang="T13">
                    <a:pos x="T6" y="T7"/>
                  </a:cxn>
                  <a:cxn ang="T14">
                    <a:pos x="T8" y="T9"/>
                  </a:cxn>
                </a:cxnLst>
                <a:rect l="T15" t="T16" r="T17" b="T18"/>
                <a:pathLst>
                  <a:path w="32" h="47">
                    <a:moveTo>
                      <a:pt x="32" y="5"/>
                    </a:moveTo>
                    <a:lnTo>
                      <a:pt x="23" y="0"/>
                    </a:lnTo>
                    <a:lnTo>
                      <a:pt x="0" y="43"/>
                    </a:lnTo>
                    <a:lnTo>
                      <a:pt x="9" y="47"/>
                    </a:lnTo>
                    <a:lnTo>
                      <a:pt x="32"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94" name="Freeform 37">
                <a:extLst>
                  <a:ext uri="{FF2B5EF4-FFF2-40B4-BE49-F238E27FC236}">
                    <a16:creationId xmlns:a16="http://schemas.microsoft.com/office/drawing/2014/main" id="{2E7CB3F1-D7C7-47AF-BE2A-CD24AAC90A1F}"/>
                  </a:ext>
                </a:extLst>
              </p:cNvPr>
              <p:cNvSpPr>
                <a:spLocks/>
              </p:cNvSpPr>
              <p:nvPr/>
            </p:nvSpPr>
            <p:spPr bwMode="auto">
              <a:xfrm>
                <a:off x="2985" y="1950"/>
                <a:ext cx="16" cy="24"/>
              </a:xfrm>
              <a:custGeom>
                <a:avLst/>
                <a:gdLst>
                  <a:gd name="T0" fmla="*/ 1 w 30"/>
                  <a:gd name="T1" fmla="*/ 0 h 49"/>
                  <a:gd name="T2" fmla="*/ 1 w 30"/>
                  <a:gd name="T3" fmla="*/ 0 h 49"/>
                  <a:gd name="T4" fmla="*/ 0 w 30"/>
                  <a:gd name="T5" fmla="*/ 0 h 49"/>
                  <a:gd name="T6" fmla="*/ 1 w 30"/>
                  <a:gd name="T7" fmla="*/ 0 h 49"/>
                  <a:gd name="T8" fmla="*/ 1 w 30"/>
                  <a:gd name="T9" fmla="*/ 0 h 49"/>
                  <a:gd name="T10" fmla="*/ 0 60000 65536"/>
                  <a:gd name="T11" fmla="*/ 0 60000 65536"/>
                  <a:gd name="T12" fmla="*/ 0 60000 65536"/>
                  <a:gd name="T13" fmla="*/ 0 60000 65536"/>
                  <a:gd name="T14" fmla="*/ 0 60000 65536"/>
                  <a:gd name="T15" fmla="*/ 0 w 30"/>
                  <a:gd name="T16" fmla="*/ 0 h 49"/>
                  <a:gd name="T17" fmla="*/ 30 w 30"/>
                  <a:gd name="T18" fmla="*/ 49 h 49"/>
                </a:gdLst>
                <a:ahLst/>
                <a:cxnLst>
                  <a:cxn ang="T10">
                    <a:pos x="T0" y="T1"/>
                  </a:cxn>
                  <a:cxn ang="T11">
                    <a:pos x="T2" y="T3"/>
                  </a:cxn>
                  <a:cxn ang="T12">
                    <a:pos x="T4" y="T5"/>
                  </a:cxn>
                  <a:cxn ang="T13">
                    <a:pos x="T6" y="T7"/>
                  </a:cxn>
                  <a:cxn ang="T14">
                    <a:pos x="T8" y="T9"/>
                  </a:cxn>
                </a:cxnLst>
                <a:rect l="T15" t="T16" r="T17" b="T18"/>
                <a:pathLst>
                  <a:path w="30" h="49">
                    <a:moveTo>
                      <a:pt x="30" y="4"/>
                    </a:moveTo>
                    <a:lnTo>
                      <a:pt x="19" y="0"/>
                    </a:lnTo>
                    <a:lnTo>
                      <a:pt x="0" y="44"/>
                    </a:lnTo>
                    <a:lnTo>
                      <a:pt x="10" y="49"/>
                    </a:lnTo>
                    <a:lnTo>
                      <a:pt x="30"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95" name="Freeform 38">
                <a:extLst>
                  <a:ext uri="{FF2B5EF4-FFF2-40B4-BE49-F238E27FC236}">
                    <a16:creationId xmlns:a16="http://schemas.microsoft.com/office/drawing/2014/main" id="{45967297-59D2-4311-8284-407D6014306D}"/>
                  </a:ext>
                </a:extLst>
              </p:cNvPr>
              <p:cNvSpPr>
                <a:spLocks/>
              </p:cNvSpPr>
              <p:nvPr/>
            </p:nvSpPr>
            <p:spPr bwMode="auto">
              <a:xfrm>
                <a:off x="2969" y="1989"/>
                <a:ext cx="14" cy="25"/>
              </a:xfrm>
              <a:custGeom>
                <a:avLst/>
                <a:gdLst>
                  <a:gd name="T0" fmla="*/ 1 w 28"/>
                  <a:gd name="T1" fmla="*/ 1 h 50"/>
                  <a:gd name="T2" fmla="*/ 1 w 28"/>
                  <a:gd name="T3" fmla="*/ 0 h 50"/>
                  <a:gd name="T4" fmla="*/ 0 w 28"/>
                  <a:gd name="T5" fmla="*/ 1 h 50"/>
                  <a:gd name="T6" fmla="*/ 1 w 28"/>
                  <a:gd name="T7" fmla="*/ 1 h 50"/>
                  <a:gd name="T8" fmla="*/ 1 w 28"/>
                  <a:gd name="T9" fmla="*/ 1 h 50"/>
                  <a:gd name="T10" fmla="*/ 0 60000 65536"/>
                  <a:gd name="T11" fmla="*/ 0 60000 65536"/>
                  <a:gd name="T12" fmla="*/ 0 60000 65536"/>
                  <a:gd name="T13" fmla="*/ 0 60000 65536"/>
                  <a:gd name="T14" fmla="*/ 0 60000 65536"/>
                  <a:gd name="T15" fmla="*/ 0 w 28"/>
                  <a:gd name="T16" fmla="*/ 0 h 50"/>
                  <a:gd name="T17" fmla="*/ 28 w 28"/>
                  <a:gd name="T18" fmla="*/ 50 h 50"/>
                </a:gdLst>
                <a:ahLst/>
                <a:cxnLst>
                  <a:cxn ang="T10">
                    <a:pos x="T0" y="T1"/>
                  </a:cxn>
                  <a:cxn ang="T11">
                    <a:pos x="T2" y="T3"/>
                  </a:cxn>
                  <a:cxn ang="T12">
                    <a:pos x="T4" y="T5"/>
                  </a:cxn>
                  <a:cxn ang="T13">
                    <a:pos x="T6" y="T7"/>
                  </a:cxn>
                  <a:cxn ang="T14">
                    <a:pos x="T8" y="T9"/>
                  </a:cxn>
                </a:cxnLst>
                <a:rect l="T15" t="T16" r="T17" b="T18"/>
                <a:pathLst>
                  <a:path w="28" h="50">
                    <a:moveTo>
                      <a:pt x="28" y="4"/>
                    </a:moveTo>
                    <a:lnTo>
                      <a:pt x="17" y="0"/>
                    </a:lnTo>
                    <a:lnTo>
                      <a:pt x="0" y="46"/>
                    </a:lnTo>
                    <a:lnTo>
                      <a:pt x="11" y="50"/>
                    </a:lnTo>
                    <a:lnTo>
                      <a:pt x="2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96" name="Freeform 39">
                <a:extLst>
                  <a:ext uri="{FF2B5EF4-FFF2-40B4-BE49-F238E27FC236}">
                    <a16:creationId xmlns:a16="http://schemas.microsoft.com/office/drawing/2014/main" id="{E1C5A022-6AE7-4DCB-8EDC-6B93C50C4156}"/>
                  </a:ext>
                </a:extLst>
              </p:cNvPr>
              <p:cNvSpPr>
                <a:spLocks/>
              </p:cNvSpPr>
              <p:nvPr/>
            </p:nvSpPr>
            <p:spPr bwMode="auto">
              <a:xfrm>
                <a:off x="2955" y="2029"/>
                <a:ext cx="13" cy="25"/>
              </a:xfrm>
              <a:custGeom>
                <a:avLst/>
                <a:gdLst>
                  <a:gd name="T0" fmla="*/ 1 w 26"/>
                  <a:gd name="T1" fmla="*/ 0 h 51"/>
                  <a:gd name="T2" fmla="*/ 1 w 26"/>
                  <a:gd name="T3" fmla="*/ 0 h 51"/>
                  <a:gd name="T4" fmla="*/ 1 w 26"/>
                  <a:gd name="T5" fmla="*/ 0 h 51"/>
                  <a:gd name="T6" fmla="*/ 0 w 26"/>
                  <a:gd name="T7" fmla="*/ 0 h 51"/>
                  <a:gd name="T8" fmla="*/ 1 w 26"/>
                  <a:gd name="T9" fmla="*/ 0 h 51"/>
                  <a:gd name="T10" fmla="*/ 1 w 26"/>
                  <a:gd name="T11" fmla="*/ 0 h 51"/>
                  <a:gd name="T12" fmla="*/ 0 60000 65536"/>
                  <a:gd name="T13" fmla="*/ 0 60000 65536"/>
                  <a:gd name="T14" fmla="*/ 0 60000 65536"/>
                  <a:gd name="T15" fmla="*/ 0 60000 65536"/>
                  <a:gd name="T16" fmla="*/ 0 60000 65536"/>
                  <a:gd name="T17" fmla="*/ 0 60000 65536"/>
                  <a:gd name="T18" fmla="*/ 0 w 26"/>
                  <a:gd name="T19" fmla="*/ 0 h 51"/>
                  <a:gd name="T20" fmla="*/ 26 w 26"/>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6" h="51">
                    <a:moveTo>
                      <a:pt x="26" y="5"/>
                    </a:moveTo>
                    <a:lnTo>
                      <a:pt x="16" y="0"/>
                    </a:lnTo>
                    <a:lnTo>
                      <a:pt x="14" y="5"/>
                    </a:lnTo>
                    <a:lnTo>
                      <a:pt x="0" y="48"/>
                    </a:lnTo>
                    <a:lnTo>
                      <a:pt x="11" y="51"/>
                    </a:lnTo>
                    <a:lnTo>
                      <a:pt x="2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97" name="Freeform 40">
                <a:extLst>
                  <a:ext uri="{FF2B5EF4-FFF2-40B4-BE49-F238E27FC236}">
                    <a16:creationId xmlns:a16="http://schemas.microsoft.com/office/drawing/2014/main" id="{B8043B0C-D6CD-407E-BD14-86F72CB3806B}"/>
                  </a:ext>
                </a:extLst>
              </p:cNvPr>
              <p:cNvSpPr>
                <a:spLocks/>
              </p:cNvSpPr>
              <p:nvPr/>
            </p:nvSpPr>
            <p:spPr bwMode="auto">
              <a:xfrm>
                <a:off x="2942" y="2070"/>
                <a:ext cx="12" cy="25"/>
              </a:xfrm>
              <a:custGeom>
                <a:avLst/>
                <a:gdLst>
                  <a:gd name="T0" fmla="*/ 1 w 23"/>
                  <a:gd name="T1" fmla="*/ 1 h 50"/>
                  <a:gd name="T2" fmla="*/ 1 w 23"/>
                  <a:gd name="T3" fmla="*/ 0 h 50"/>
                  <a:gd name="T4" fmla="*/ 1 w 23"/>
                  <a:gd name="T5" fmla="*/ 1 h 50"/>
                  <a:gd name="T6" fmla="*/ 0 w 23"/>
                  <a:gd name="T7" fmla="*/ 1 h 50"/>
                  <a:gd name="T8" fmla="*/ 1 w 23"/>
                  <a:gd name="T9" fmla="*/ 1 h 50"/>
                  <a:gd name="T10" fmla="*/ 1 w 23"/>
                  <a:gd name="T11" fmla="*/ 1 h 50"/>
                  <a:gd name="T12" fmla="*/ 1 w 23"/>
                  <a:gd name="T13" fmla="*/ 1 h 50"/>
                  <a:gd name="T14" fmla="*/ 0 60000 65536"/>
                  <a:gd name="T15" fmla="*/ 0 60000 65536"/>
                  <a:gd name="T16" fmla="*/ 0 60000 65536"/>
                  <a:gd name="T17" fmla="*/ 0 60000 65536"/>
                  <a:gd name="T18" fmla="*/ 0 60000 65536"/>
                  <a:gd name="T19" fmla="*/ 0 60000 65536"/>
                  <a:gd name="T20" fmla="*/ 0 60000 65536"/>
                  <a:gd name="T21" fmla="*/ 0 w 23"/>
                  <a:gd name="T22" fmla="*/ 0 h 50"/>
                  <a:gd name="T23" fmla="*/ 23 w 23"/>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50">
                    <a:moveTo>
                      <a:pt x="23" y="3"/>
                    </a:moveTo>
                    <a:lnTo>
                      <a:pt x="12" y="0"/>
                    </a:lnTo>
                    <a:lnTo>
                      <a:pt x="9" y="9"/>
                    </a:lnTo>
                    <a:lnTo>
                      <a:pt x="0" y="47"/>
                    </a:lnTo>
                    <a:lnTo>
                      <a:pt x="11" y="50"/>
                    </a:lnTo>
                    <a:lnTo>
                      <a:pt x="21" y="9"/>
                    </a:lnTo>
                    <a:lnTo>
                      <a:pt x="2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98" name="Freeform 41">
                <a:extLst>
                  <a:ext uri="{FF2B5EF4-FFF2-40B4-BE49-F238E27FC236}">
                    <a16:creationId xmlns:a16="http://schemas.microsoft.com/office/drawing/2014/main" id="{20C75F3C-4CF2-4458-85AE-AB0601923831}"/>
                  </a:ext>
                </a:extLst>
              </p:cNvPr>
              <p:cNvSpPr>
                <a:spLocks/>
              </p:cNvSpPr>
              <p:nvPr/>
            </p:nvSpPr>
            <p:spPr bwMode="auto">
              <a:xfrm>
                <a:off x="2932" y="2111"/>
                <a:ext cx="10" cy="25"/>
              </a:xfrm>
              <a:custGeom>
                <a:avLst/>
                <a:gdLst>
                  <a:gd name="T0" fmla="*/ 0 w 21"/>
                  <a:gd name="T1" fmla="*/ 0 h 51"/>
                  <a:gd name="T2" fmla="*/ 0 w 21"/>
                  <a:gd name="T3" fmla="*/ 0 h 51"/>
                  <a:gd name="T4" fmla="*/ 0 w 21"/>
                  <a:gd name="T5" fmla="*/ 0 h 51"/>
                  <a:gd name="T6" fmla="*/ 0 w 21"/>
                  <a:gd name="T7" fmla="*/ 0 h 51"/>
                  <a:gd name="T8" fmla="*/ 0 w 21"/>
                  <a:gd name="T9" fmla="*/ 0 h 51"/>
                  <a:gd name="T10" fmla="*/ 0 w 21"/>
                  <a:gd name="T11" fmla="*/ 0 h 51"/>
                  <a:gd name="T12" fmla="*/ 0 w 21"/>
                  <a:gd name="T13" fmla="*/ 0 h 51"/>
                  <a:gd name="T14" fmla="*/ 0 60000 65536"/>
                  <a:gd name="T15" fmla="*/ 0 60000 65536"/>
                  <a:gd name="T16" fmla="*/ 0 60000 65536"/>
                  <a:gd name="T17" fmla="*/ 0 60000 65536"/>
                  <a:gd name="T18" fmla="*/ 0 60000 65536"/>
                  <a:gd name="T19" fmla="*/ 0 60000 65536"/>
                  <a:gd name="T20" fmla="*/ 0 60000 65536"/>
                  <a:gd name="T21" fmla="*/ 0 w 21"/>
                  <a:gd name="T22" fmla="*/ 0 h 51"/>
                  <a:gd name="T23" fmla="*/ 21 w 21"/>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51">
                    <a:moveTo>
                      <a:pt x="21" y="3"/>
                    </a:moveTo>
                    <a:lnTo>
                      <a:pt x="10" y="0"/>
                    </a:lnTo>
                    <a:lnTo>
                      <a:pt x="6" y="15"/>
                    </a:lnTo>
                    <a:lnTo>
                      <a:pt x="0" y="49"/>
                    </a:lnTo>
                    <a:lnTo>
                      <a:pt x="10" y="51"/>
                    </a:lnTo>
                    <a:lnTo>
                      <a:pt x="18" y="15"/>
                    </a:lnTo>
                    <a:lnTo>
                      <a:pt x="21"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99" name="Freeform 42">
                <a:extLst>
                  <a:ext uri="{FF2B5EF4-FFF2-40B4-BE49-F238E27FC236}">
                    <a16:creationId xmlns:a16="http://schemas.microsoft.com/office/drawing/2014/main" id="{ABB0ADC5-C91C-43F9-8B45-E4D00B50CC6F}"/>
                  </a:ext>
                </a:extLst>
              </p:cNvPr>
              <p:cNvSpPr>
                <a:spLocks/>
              </p:cNvSpPr>
              <p:nvPr/>
            </p:nvSpPr>
            <p:spPr bwMode="auto">
              <a:xfrm>
                <a:off x="2924" y="2153"/>
                <a:ext cx="10" cy="25"/>
              </a:xfrm>
              <a:custGeom>
                <a:avLst/>
                <a:gdLst>
                  <a:gd name="T0" fmla="*/ 1 w 20"/>
                  <a:gd name="T1" fmla="*/ 0 h 51"/>
                  <a:gd name="T2" fmla="*/ 1 w 20"/>
                  <a:gd name="T3" fmla="*/ 0 h 51"/>
                  <a:gd name="T4" fmla="*/ 1 w 20"/>
                  <a:gd name="T5" fmla="*/ 0 h 51"/>
                  <a:gd name="T6" fmla="*/ 0 w 20"/>
                  <a:gd name="T7" fmla="*/ 0 h 51"/>
                  <a:gd name="T8" fmla="*/ 1 w 20"/>
                  <a:gd name="T9" fmla="*/ 0 h 51"/>
                  <a:gd name="T10" fmla="*/ 1 w 20"/>
                  <a:gd name="T11" fmla="*/ 0 h 51"/>
                  <a:gd name="T12" fmla="*/ 1 w 20"/>
                  <a:gd name="T13" fmla="*/ 0 h 51"/>
                  <a:gd name="T14" fmla="*/ 0 60000 65536"/>
                  <a:gd name="T15" fmla="*/ 0 60000 65536"/>
                  <a:gd name="T16" fmla="*/ 0 60000 65536"/>
                  <a:gd name="T17" fmla="*/ 0 60000 65536"/>
                  <a:gd name="T18" fmla="*/ 0 60000 65536"/>
                  <a:gd name="T19" fmla="*/ 0 60000 65536"/>
                  <a:gd name="T20" fmla="*/ 0 60000 65536"/>
                  <a:gd name="T21" fmla="*/ 0 w 20"/>
                  <a:gd name="T22" fmla="*/ 0 h 51"/>
                  <a:gd name="T23" fmla="*/ 20 w 20"/>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51">
                    <a:moveTo>
                      <a:pt x="20" y="2"/>
                    </a:moveTo>
                    <a:lnTo>
                      <a:pt x="9" y="0"/>
                    </a:lnTo>
                    <a:lnTo>
                      <a:pt x="3" y="23"/>
                    </a:lnTo>
                    <a:lnTo>
                      <a:pt x="0" y="49"/>
                    </a:lnTo>
                    <a:lnTo>
                      <a:pt x="13" y="51"/>
                    </a:lnTo>
                    <a:lnTo>
                      <a:pt x="16" y="23"/>
                    </a:lnTo>
                    <a:lnTo>
                      <a:pt x="2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00" name="Freeform 43">
                <a:extLst>
                  <a:ext uri="{FF2B5EF4-FFF2-40B4-BE49-F238E27FC236}">
                    <a16:creationId xmlns:a16="http://schemas.microsoft.com/office/drawing/2014/main" id="{2F8F2675-C4C1-4C8A-A138-35917B2A5F93}"/>
                  </a:ext>
                </a:extLst>
              </p:cNvPr>
              <p:cNvSpPr>
                <a:spLocks/>
              </p:cNvSpPr>
              <p:nvPr/>
            </p:nvSpPr>
            <p:spPr bwMode="auto">
              <a:xfrm>
                <a:off x="2918" y="2196"/>
                <a:ext cx="9" cy="24"/>
              </a:xfrm>
              <a:custGeom>
                <a:avLst/>
                <a:gdLst>
                  <a:gd name="T0" fmla="*/ 1 w 18"/>
                  <a:gd name="T1" fmla="*/ 0 h 49"/>
                  <a:gd name="T2" fmla="*/ 1 w 18"/>
                  <a:gd name="T3" fmla="*/ 0 h 49"/>
                  <a:gd name="T4" fmla="*/ 1 w 18"/>
                  <a:gd name="T5" fmla="*/ 0 h 49"/>
                  <a:gd name="T6" fmla="*/ 0 w 18"/>
                  <a:gd name="T7" fmla="*/ 0 h 49"/>
                  <a:gd name="T8" fmla="*/ 1 w 18"/>
                  <a:gd name="T9" fmla="*/ 0 h 49"/>
                  <a:gd name="T10" fmla="*/ 1 w 18"/>
                  <a:gd name="T11" fmla="*/ 0 h 49"/>
                  <a:gd name="T12" fmla="*/ 1 w 18"/>
                  <a:gd name="T13" fmla="*/ 0 h 49"/>
                  <a:gd name="T14" fmla="*/ 0 60000 65536"/>
                  <a:gd name="T15" fmla="*/ 0 60000 65536"/>
                  <a:gd name="T16" fmla="*/ 0 60000 65536"/>
                  <a:gd name="T17" fmla="*/ 0 60000 65536"/>
                  <a:gd name="T18" fmla="*/ 0 60000 65536"/>
                  <a:gd name="T19" fmla="*/ 0 60000 65536"/>
                  <a:gd name="T20" fmla="*/ 0 60000 65536"/>
                  <a:gd name="T21" fmla="*/ 0 w 18"/>
                  <a:gd name="T22" fmla="*/ 0 h 49"/>
                  <a:gd name="T23" fmla="*/ 18 w 18"/>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49">
                    <a:moveTo>
                      <a:pt x="18" y="1"/>
                    </a:moveTo>
                    <a:lnTo>
                      <a:pt x="6" y="0"/>
                    </a:lnTo>
                    <a:lnTo>
                      <a:pt x="2" y="29"/>
                    </a:lnTo>
                    <a:lnTo>
                      <a:pt x="0" y="47"/>
                    </a:lnTo>
                    <a:lnTo>
                      <a:pt x="12" y="49"/>
                    </a:lnTo>
                    <a:lnTo>
                      <a:pt x="14" y="29"/>
                    </a:lnTo>
                    <a:lnTo>
                      <a:pt x="18"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01" name="Freeform 44">
                <a:extLst>
                  <a:ext uri="{FF2B5EF4-FFF2-40B4-BE49-F238E27FC236}">
                    <a16:creationId xmlns:a16="http://schemas.microsoft.com/office/drawing/2014/main" id="{1FA93ED3-1A07-47B1-98D8-774285933FAE}"/>
                  </a:ext>
                </a:extLst>
              </p:cNvPr>
              <p:cNvSpPr>
                <a:spLocks/>
              </p:cNvSpPr>
              <p:nvPr/>
            </p:nvSpPr>
            <p:spPr bwMode="auto">
              <a:xfrm>
                <a:off x="2915" y="2238"/>
                <a:ext cx="8" cy="25"/>
              </a:xfrm>
              <a:custGeom>
                <a:avLst/>
                <a:gdLst>
                  <a:gd name="T0" fmla="*/ 1 w 15"/>
                  <a:gd name="T1" fmla="*/ 1 h 50"/>
                  <a:gd name="T2" fmla="*/ 1 w 15"/>
                  <a:gd name="T3" fmla="*/ 0 h 50"/>
                  <a:gd name="T4" fmla="*/ 0 w 15"/>
                  <a:gd name="T5" fmla="*/ 1 h 50"/>
                  <a:gd name="T6" fmla="*/ 0 w 15"/>
                  <a:gd name="T7" fmla="*/ 1 h 50"/>
                  <a:gd name="T8" fmla="*/ 1 w 15"/>
                  <a:gd name="T9" fmla="*/ 1 h 50"/>
                  <a:gd name="T10" fmla="*/ 1 w 15"/>
                  <a:gd name="T11" fmla="*/ 1 h 50"/>
                  <a:gd name="T12" fmla="*/ 1 w 15"/>
                  <a:gd name="T13" fmla="*/ 1 h 50"/>
                  <a:gd name="T14" fmla="*/ 0 60000 65536"/>
                  <a:gd name="T15" fmla="*/ 0 60000 65536"/>
                  <a:gd name="T16" fmla="*/ 0 60000 65536"/>
                  <a:gd name="T17" fmla="*/ 0 60000 65536"/>
                  <a:gd name="T18" fmla="*/ 0 60000 65536"/>
                  <a:gd name="T19" fmla="*/ 0 60000 65536"/>
                  <a:gd name="T20" fmla="*/ 0 60000 65536"/>
                  <a:gd name="T21" fmla="*/ 0 w 15"/>
                  <a:gd name="T22" fmla="*/ 0 h 50"/>
                  <a:gd name="T23" fmla="*/ 15 w 15"/>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50">
                    <a:moveTo>
                      <a:pt x="15" y="1"/>
                    </a:moveTo>
                    <a:lnTo>
                      <a:pt x="3" y="0"/>
                    </a:lnTo>
                    <a:lnTo>
                      <a:pt x="0" y="38"/>
                    </a:lnTo>
                    <a:lnTo>
                      <a:pt x="0" y="50"/>
                    </a:lnTo>
                    <a:lnTo>
                      <a:pt x="12" y="50"/>
                    </a:lnTo>
                    <a:lnTo>
                      <a:pt x="12" y="38"/>
                    </a:lnTo>
                    <a:lnTo>
                      <a:pt x="1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02" name="Freeform 45">
                <a:extLst>
                  <a:ext uri="{FF2B5EF4-FFF2-40B4-BE49-F238E27FC236}">
                    <a16:creationId xmlns:a16="http://schemas.microsoft.com/office/drawing/2014/main" id="{9975DDF0-6B1A-4E57-A3E4-9D3E7BC7F989}"/>
                  </a:ext>
                </a:extLst>
              </p:cNvPr>
              <p:cNvSpPr>
                <a:spLocks/>
              </p:cNvSpPr>
              <p:nvPr/>
            </p:nvSpPr>
            <p:spPr bwMode="auto">
              <a:xfrm>
                <a:off x="2913" y="2281"/>
                <a:ext cx="7" cy="25"/>
              </a:xfrm>
              <a:custGeom>
                <a:avLst/>
                <a:gdLst>
                  <a:gd name="T0" fmla="*/ 1 w 14"/>
                  <a:gd name="T1" fmla="*/ 0 h 49"/>
                  <a:gd name="T2" fmla="*/ 1 w 14"/>
                  <a:gd name="T3" fmla="*/ 0 h 49"/>
                  <a:gd name="T4" fmla="*/ 0 w 14"/>
                  <a:gd name="T5" fmla="*/ 1 h 49"/>
                  <a:gd name="T6" fmla="*/ 0 w 14"/>
                  <a:gd name="T7" fmla="*/ 1 h 49"/>
                  <a:gd name="T8" fmla="*/ 1 w 14"/>
                  <a:gd name="T9" fmla="*/ 1 h 49"/>
                  <a:gd name="T10" fmla="*/ 1 w 14"/>
                  <a:gd name="T11" fmla="*/ 1 h 49"/>
                  <a:gd name="T12" fmla="*/ 1 w 14"/>
                  <a:gd name="T13" fmla="*/ 0 h 49"/>
                  <a:gd name="T14" fmla="*/ 0 60000 65536"/>
                  <a:gd name="T15" fmla="*/ 0 60000 65536"/>
                  <a:gd name="T16" fmla="*/ 0 60000 65536"/>
                  <a:gd name="T17" fmla="*/ 0 60000 65536"/>
                  <a:gd name="T18" fmla="*/ 0 60000 65536"/>
                  <a:gd name="T19" fmla="*/ 0 60000 65536"/>
                  <a:gd name="T20" fmla="*/ 0 60000 65536"/>
                  <a:gd name="T21" fmla="*/ 0 w 14"/>
                  <a:gd name="T22" fmla="*/ 0 h 49"/>
                  <a:gd name="T23" fmla="*/ 14 w 14"/>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49">
                    <a:moveTo>
                      <a:pt x="14" y="0"/>
                    </a:moveTo>
                    <a:lnTo>
                      <a:pt x="1" y="0"/>
                    </a:lnTo>
                    <a:lnTo>
                      <a:pt x="0" y="46"/>
                    </a:lnTo>
                    <a:lnTo>
                      <a:pt x="0" y="49"/>
                    </a:lnTo>
                    <a:lnTo>
                      <a:pt x="12" y="49"/>
                    </a:lnTo>
                    <a:lnTo>
                      <a:pt x="12" y="46"/>
                    </a:ln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03" name="Freeform 46">
                <a:extLst>
                  <a:ext uri="{FF2B5EF4-FFF2-40B4-BE49-F238E27FC236}">
                    <a16:creationId xmlns:a16="http://schemas.microsoft.com/office/drawing/2014/main" id="{A14DEEB0-C05C-4260-8BA4-CB137D0B22B3}"/>
                  </a:ext>
                </a:extLst>
              </p:cNvPr>
              <p:cNvSpPr>
                <a:spLocks/>
              </p:cNvSpPr>
              <p:nvPr/>
            </p:nvSpPr>
            <p:spPr bwMode="auto">
              <a:xfrm>
                <a:off x="2914" y="2324"/>
                <a:ext cx="7" cy="25"/>
              </a:xfrm>
              <a:custGeom>
                <a:avLst/>
                <a:gdLst>
                  <a:gd name="T0" fmla="*/ 1 w 14"/>
                  <a:gd name="T1" fmla="*/ 0 h 49"/>
                  <a:gd name="T2" fmla="*/ 0 w 14"/>
                  <a:gd name="T3" fmla="*/ 0 h 49"/>
                  <a:gd name="T4" fmla="*/ 1 w 14"/>
                  <a:gd name="T5" fmla="*/ 1 h 49"/>
                  <a:gd name="T6" fmla="*/ 1 w 14"/>
                  <a:gd name="T7" fmla="*/ 1 h 49"/>
                  <a:gd name="T8" fmla="*/ 1 w 14"/>
                  <a:gd name="T9" fmla="*/ 0 h 49"/>
                  <a:gd name="T10" fmla="*/ 0 60000 65536"/>
                  <a:gd name="T11" fmla="*/ 0 60000 65536"/>
                  <a:gd name="T12" fmla="*/ 0 60000 65536"/>
                  <a:gd name="T13" fmla="*/ 0 60000 65536"/>
                  <a:gd name="T14" fmla="*/ 0 60000 65536"/>
                  <a:gd name="T15" fmla="*/ 0 w 14"/>
                  <a:gd name="T16" fmla="*/ 0 h 49"/>
                  <a:gd name="T17" fmla="*/ 14 w 14"/>
                  <a:gd name="T18" fmla="*/ 49 h 49"/>
                </a:gdLst>
                <a:ahLst/>
                <a:cxnLst>
                  <a:cxn ang="T10">
                    <a:pos x="T0" y="T1"/>
                  </a:cxn>
                  <a:cxn ang="T11">
                    <a:pos x="T2" y="T3"/>
                  </a:cxn>
                  <a:cxn ang="T12">
                    <a:pos x="T4" y="T5"/>
                  </a:cxn>
                  <a:cxn ang="T13">
                    <a:pos x="T6" y="T7"/>
                  </a:cxn>
                  <a:cxn ang="T14">
                    <a:pos x="T8" y="T9"/>
                  </a:cxn>
                </a:cxnLst>
                <a:rect l="T15" t="T16" r="T17" b="T18"/>
                <a:pathLst>
                  <a:path w="14" h="49">
                    <a:moveTo>
                      <a:pt x="13" y="0"/>
                    </a:moveTo>
                    <a:lnTo>
                      <a:pt x="0" y="0"/>
                    </a:lnTo>
                    <a:lnTo>
                      <a:pt x="2" y="49"/>
                    </a:lnTo>
                    <a:lnTo>
                      <a:pt x="14" y="49"/>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04" name="Freeform 47">
                <a:extLst>
                  <a:ext uri="{FF2B5EF4-FFF2-40B4-BE49-F238E27FC236}">
                    <a16:creationId xmlns:a16="http://schemas.microsoft.com/office/drawing/2014/main" id="{2C547B65-448A-4882-A66A-877CDEA0200D}"/>
                  </a:ext>
                </a:extLst>
              </p:cNvPr>
              <p:cNvSpPr>
                <a:spLocks/>
              </p:cNvSpPr>
              <p:nvPr/>
            </p:nvSpPr>
            <p:spPr bwMode="auto">
              <a:xfrm>
                <a:off x="2917" y="2366"/>
                <a:ext cx="7" cy="25"/>
              </a:xfrm>
              <a:custGeom>
                <a:avLst/>
                <a:gdLst>
                  <a:gd name="T0" fmla="*/ 0 w 15"/>
                  <a:gd name="T1" fmla="*/ 0 h 51"/>
                  <a:gd name="T2" fmla="*/ 0 w 15"/>
                  <a:gd name="T3" fmla="*/ 0 h 51"/>
                  <a:gd name="T4" fmla="*/ 0 w 15"/>
                  <a:gd name="T5" fmla="*/ 0 h 51"/>
                  <a:gd name="T6" fmla="*/ 0 w 15"/>
                  <a:gd name="T7" fmla="*/ 0 h 51"/>
                  <a:gd name="T8" fmla="*/ 0 w 15"/>
                  <a:gd name="T9" fmla="*/ 0 h 51"/>
                  <a:gd name="T10" fmla="*/ 0 60000 65536"/>
                  <a:gd name="T11" fmla="*/ 0 60000 65536"/>
                  <a:gd name="T12" fmla="*/ 0 60000 65536"/>
                  <a:gd name="T13" fmla="*/ 0 60000 65536"/>
                  <a:gd name="T14" fmla="*/ 0 60000 65536"/>
                  <a:gd name="T15" fmla="*/ 0 w 15"/>
                  <a:gd name="T16" fmla="*/ 0 h 51"/>
                  <a:gd name="T17" fmla="*/ 15 w 15"/>
                  <a:gd name="T18" fmla="*/ 51 h 51"/>
                </a:gdLst>
                <a:ahLst/>
                <a:cxnLst>
                  <a:cxn ang="T10">
                    <a:pos x="T0" y="T1"/>
                  </a:cxn>
                  <a:cxn ang="T11">
                    <a:pos x="T2" y="T3"/>
                  </a:cxn>
                  <a:cxn ang="T12">
                    <a:pos x="T4" y="T5"/>
                  </a:cxn>
                  <a:cxn ang="T13">
                    <a:pos x="T6" y="T7"/>
                  </a:cxn>
                  <a:cxn ang="T14">
                    <a:pos x="T8" y="T9"/>
                  </a:cxn>
                </a:cxnLst>
                <a:rect l="T15" t="T16" r="T17" b="T18"/>
                <a:pathLst>
                  <a:path w="15" h="51">
                    <a:moveTo>
                      <a:pt x="12" y="0"/>
                    </a:moveTo>
                    <a:lnTo>
                      <a:pt x="0" y="2"/>
                    </a:lnTo>
                    <a:lnTo>
                      <a:pt x="3" y="51"/>
                    </a:lnTo>
                    <a:lnTo>
                      <a:pt x="15" y="49"/>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05" name="Freeform 48">
                <a:extLst>
                  <a:ext uri="{FF2B5EF4-FFF2-40B4-BE49-F238E27FC236}">
                    <a16:creationId xmlns:a16="http://schemas.microsoft.com/office/drawing/2014/main" id="{7DD9CCA2-45A3-4081-9D5E-5F4D3A25A931}"/>
                  </a:ext>
                </a:extLst>
              </p:cNvPr>
              <p:cNvSpPr>
                <a:spLocks/>
              </p:cNvSpPr>
              <p:nvPr/>
            </p:nvSpPr>
            <p:spPr bwMode="auto">
              <a:xfrm>
                <a:off x="2920" y="2409"/>
                <a:ext cx="10" cy="24"/>
              </a:xfrm>
              <a:custGeom>
                <a:avLst/>
                <a:gdLst>
                  <a:gd name="T0" fmla="*/ 1 w 20"/>
                  <a:gd name="T1" fmla="*/ 0 h 49"/>
                  <a:gd name="T2" fmla="*/ 0 w 20"/>
                  <a:gd name="T3" fmla="*/ 0 h 49"/>
                  <a:gd name="T4" fmla="*/ 1 w 20"/>
                  <a:gd name="T5" fmla="*/ 0 h 49"/>
                  <a:gd name="T6" fmla="*/ 1 w 20"/>
                  <a:gd name="T7" fmla="*/ 0 h 49"/>
                  <a:gd name="T8" fmla="*/ 1 w 20"/>
                  <a:gd name="T9" fmla="*/ 0 h 49"/>
                  <a:gd name="T10" fmla="*/ 0 60000 65536"/>
                  <a:gd name="T11" fmla="*/ 0 60000 65536"/>
                  <a:gd name="T12" fmla="*/ 0 60000 65536"/>
                  <a:gd name="T13" fmla="*/ 0 60000 65536"/>
                  <a:gd name="T14" fmla="*/ 0 60000 65536"/>
                  <a:gd name="T15" fmla="*/ 0 w 20"/>
                  <a:gd name="T16" fmla="*/ 0 h 49"/>
                  <a:gd name="T17" fmla="*/ 20 w 20"/>
                  <a:gd name="T18" fmla="*/ 49 h 49"/>
                </a:gdLst>
                <a:ahLst/>
                <a:cxnLst>
                  <a:cxn ang="T10">
                    <a:pos x="T0" y="T1"/>
                  </a:cxn>
                  <a:cxn ang="T11">
                    <a:pos x="T2" y="T3"/>
                  </a:cxn>
                  <a:cxn ang="T12">
                    <a:pos x="T4" y="T5"/>
                  </a:cxn>
                  <a:cxn ang="T13">
                    <a:pos x="T6" y="T7"/>
                  </a:cxn>
                  <a:cxn ang="T14">
                    <a:pos x="T8" y="T9"/>
                  </a:cxn>
                </a:cxnLst>
                <a:rect l="T15" t="T16" r="T17" b="T18"/>
                <a:pathLst>
                  <a:path w="20" h="49">
                    <a:moveTo>
                      <a:pt x="12" y="0"/>
                    </a:moveTo>
                    <a:lnTo>
                      <a:pt x="0" y="1"/>
                    </a:lnTo>
                    <a:lnTo>
                      <a:pt x="7" y="49"/>
                    </a:lnTo>
                    <a:lnTo>
                      <a:pt x="20" y="47"/>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06" name="Freeform 49">
                <a:extLst>
                  <a:ext uri="{FF2B5EF4-FFF2-40B4-BE49-F238E27FC236}">
                    <a16:creationId xmlns:a16="http://schemas.microsoft.com/office/drawing/2014/main" id="{49A48FA6-F70B-4DEB-8AB4-150BBE525AB7}"/>
                  </a:ext>
                </a:extLst>
              </p:cNvPr>
              <p:cNvSpPr>
                <a:spLocks/>
              </p:cNvSpPr>
              <p:nvPr/>
            </p:nvSpPr>
            <p:spPr bwMode="auto">
              <a:xfrm>
                <a:off x="2928" y="2451"/>
                <a:ext cx="10" cy="24"/>
              </a:xfrm>
              <a:custGeom>
                <a:avLst/>
                <a:gdLst>
                  <a:gd name="T0" fmla="*/ 1 w 20"/>
                  <a:gd name="T1" fmla="*/ 0 h 49"/>
                  <a:gd name="T2" fmla="*/ 0 w 20"/>
                  <a:gd name="T3" fmla="*/ 0 h 49"/>
                  <a:gd name="T4" fmla="*/ 1 w 20"/>
                  <a:gd name="T5" fmla="*/ 0 h 49"/>
                  <a:gd name="T6" fmla="*/ 1 w 20"/>
                  <a:gd name="T7" fmla="*/ 0 h 49"/>
                  <a:gd name="T8" fmla="*/ 1 w 20"/>
                  <a:gd name="T9" fmla="*/ 0 h 49"/>
                  <a:gd name="T10" fmla="*/ 0 60000 65536"/>
                  <a:gd name="T11" fmla="*/ 0 60000 65536"/>
                  <a:gd name="T12" fmla="*/ 0 60000 65536"/>
                  <a:gd name="T13" fmla="*/ 0 60000 65536"/>
                  <a:gd name="T14" fmla="*/ 0 60000 65536"/>
                  <a:gd name="T15" fmla="*/ 0 w 20"/>
                  <a:gd name="T16" fmla="*/ 0 h 49"/>
                  <a:gd name="T17" fmla="*/ 20 w 20"/>
                  <a:gd name="T18" fmla="*/ 49 h 49"/>
                </a:gdLst>
                <a:ahLst/>
                <a:cxnLst>
                  <a:cxn ang="T10">
                    <a:pos x="T0" y="T1"/>
                  </a:cxn>
                  <a:cxn ang="T11">
                    <a:pos x="T2" y="T3"/>
                  </a:cxn>
                  <a:cxn ang="T12">
                    <a:pos x="T4" y="T5"/>
                  </a:cxn>
                  <a:cxn ang="T13">
                    <a:pos x="T6" y="T7"/>
                  </a:cxn>
                  <a:cxn ang="T14">
                    <a:pos x="T8" y="T9"/>
                  </a:cxn>
                </a:cxnLst>
                <a:rect l="T15" t="T16" r="T17" b="T18"/>
                <a:pathLst>
                  <a:path w="20" h="49">
                    <a:moveTo>
                      <a:pt x="11" y="0"/>
                    </a:moveTo>
                    <a:lnTo>
                      <a:pt x="0" y="1"/>
                    </a:lnTo>
                    <a:lnTo>
                      <a:pt x="9" y="49"/>
                    </a:lnTo>
                    <a:lnTo>
                      <a:pt x="20" y="47"/>
                    </a:ln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07" name="Freeform 50">
                <a:extLst>
                  <a:ext uri="{FF2B5EF4-FFF2-40B4-BE49-F238E27FC236}">
                    <a16:creationId xmlns:a16="http://schemas.microsoft.com/office/drawing/2014/main" id="{D362C084-C144-45FF-A8B7-79AB53A6521D}"/>
                  </a:ext>
                </a:extLst>
              </p:cNvPr>
              <p:cNvSpPr>
                <a:spLocks/>
              </p:cNvSpPr>
              <p:nvPr/>
            </p:nvSpPr>
            <p:spPr bwMode="auto">
              <a:xfrm>
                <a:off x="2936" y="2492"/>
                <a:ext cx="13" cy="25"/>
              </a:xfrm>
              <a:custGeom>
                <a:avLst/>
                <a:gdLst>
                  <a:gd name="T0" fmla="*/ 1 w 24"/>
                  <a:gd name="T1" fmla="*/ 0 h 51"/>
                  <a:gd name="T2" fmla="*/ 0 w 24"/>
                  <a:gd name="T3" fmla="*/ 0 h 51"/>
                  <a:gd name="T4" fmla="*/ 1 w 24"/>
                  <a:gd name="T5" fmla="*/ 0 h 51"/>
                  <a:gd name="T6" fmla="*/ 1 w 24"/>
                  <a:gd name="T7" fmla="*/ 0 h 51"/>
                  <a:gd name="T8" fmla="*/ 1 w 24"/>
                  <a:gd name="T9" fmla="*/ 0 h 51"/>
                  <a:gd name="T10" fmla="*/ 0 60000 65536"/>
                  <a:gd name="T11" fmla="*/ 0 60000 65536"/>
                  <a:gd name="T12" fmla="*/ 0 60000 65536"/>
                  <a:gd name="T13" fmla="*/ 0 60000 65536"/>
                  <a:gd name="T14" fmla="*/ 0 60000 65536"/>
                  <a:gd name="T15" fmla="*/ 0 w 24"/>
                  <a:gd name="T16" fmla="*/ 0 h 51"/>
                  <a:gd name="T17" fmla="*/ 24 w 24"/>
                  <a:gd name="T18" fmla="*/ 51 h 51"/>
                </a:gdLst>
                <a:ahLst/>
                <a:cxnLst>
                  <a:cxn ang="T10">
                    <a:pos x="T0" y="T1"/>
                  </a:cxn>
                  <a:cxn ang="T11">
                    <a:pos x="T2" y="T3"/>
                  </a:cxn>
                  <a:cxn ang="T12">
                    <a:pos x="T4" y="T5"/>
                  </a:cxn>
                  <a:cxn ang="T13">
                    <a:pos x="T6" y="T7"/>
                  </a:cxn>
                  <a:cxn ang="T14">
                    <a:pos x="T8" y="T9"/>
                  </a:cxn>
                </a:cxnLst>
                <a:rect l="T15" t="T16" r="T17" b="T18"/>
                <a:pathLst>
                  <a:path w="24" h="51">
                    <a:moveTo>
                      <a:pt x="10" y="0"/>
                    </a:moveTo>
                    <a:lnTo>
                      <a:pt x="0" y="3"/>
                    </a:lnTo>
                    <a:lnTo>
                      <a:pt x="14" y="51"/>
                    </a:lnTo>
                    <a:lnTo>
                      <a:pt x="24" y="48"/>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08" name="Freeform 51">
                <a:extLst>
                  <a:ext uri="{FF2B5EF4-FFF2-40B4-BE49-F238E27FC236}">
                    <a16:creationId xmlns:a16="http://schemas.microsoft.com/office/drawing/2014/main" id="{54F8A1EB-A5C6-4C43-ABCE-EE48B9E6A07B}"/>
                  </a:ext>
                </a:extLst>
              </p:cNvPr>
              <p:cNvSpPr>
                <a:spLocks/>
              </p:cNvSpPr>
              <p:nvPr/>
            </p:nvSpPr>
            <p:spPr bwMode="auto">
              <a:xfrm>
                <a:off x="2948" y="2533"/>
                <a:ext cx="13" cy="26"/>
              </a:xfrm>
              <a:custGeom>
                <a:avLst/>
                <a:gdLst>
                  <a:gd name="T0" fmla="*/ 1 w 26"/>
                  <a:gd name="T1" fmla="*/ 0 h 50"/>
                  <a:gd name="T2" fmla="*/ 0 w 26"/>
                  <a:gd name="T3" fmla="*/ 1 h 50"/>
                  <a:gd name="T4" fmla="*/ 1 w 26"/>
                  <a:gd name="T5" fmla="*/ 1 h 50"/>
                  <a:gd name="T6" fmla="*/ 1 w 26"/>
                  <a:gd name="T7" fmla="*/ 1 h 50"/>
                  <a:gd name="T8" fmla="*/ 1 w 26"/>
                  <a:gd name="T9" fmla="*/ 0 h 50"/>
                  <a:gd name="T10" fmla="*/ 0 60000 65536"/>
                  <a:gd name="T11" fmla="*/ 0 60000 65536"/>
                  <a:gd name="T12" fmla="*/ 0 60000 65536"/>
                  <a:gd name="T13" fmla="*/ 0 60000 65536"/>
                  <a:gd name="T14" fmla="*/ 0 60000 65536"/>
                  <a:gd name="T15" fmla="*/ 0 w 26"/>
                  <a:gd name="T16" fmla="*/ 0 h 50"/>
                  <a:gd name="T17" fmla="*/ 26 w 26"/>
                  <a:gd name="T18" fmla="*/ 50 h 50"/>
                </a:gdLst>
                <a:ahLst/>
                <a:cxnLst>
                  <a:cxn ang="T10">
                    <a:pos x="T0" y="T1"/>
                  </a:cxn>
                  <a:cxn ang="T11">
                    <a:pos x="T2" y="T3"/>
                  </a:cxn>
                  <a:cxn ang="T12">
                    <a:pos x="T4" y="T5"/>
                  </a:cxn>
                  <a:cxn ang="T13">
                    <a:pos x="T6" y="T7"/>
                  </a:cxn>
                  <a:cxn ang="T14">
                    <a:pos x="T8" y="T9"/>
                  </a:cxn>
                </a:cxnLst>
                <a:rect l="T15" t="T16" r="T17" b="T18"/>
                <a:pathLst>
                  <a:path w="26" h="50">
                    <a:moveTo>
                      <a:pt x="10" y="0"/>
                    </a:moveTo>
                    <a:lnTo>
                      <a:pt x="0" y="3"/>
                    </a:lnTo>
                    <a:lnTo>
                      <a:pt x="15" y="50"/>
                    </a:lnTo>
                    <a:lnTo>
                      <a:pt x="26" y="47"/>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09" name="Freeform 52">
                <a:extLst>
                  <a:ext uri="{FF2B5EF4-FFF2-40B4-BE49-F238E27FC236}">
                    <a16:creationId xmlns:a16="http://schemas.microsoft.com/office/drawing/2014/main" id="{1CEE748D-F782-48AB-9AE8-7C6040A25C6A}"/>
                  </a:ext>
                </a:extLst>
              </p:cNvPr>
              <p:cNvSpPr>
                <a:spLocks/>
              </p:cNvSpPr>
              <p:nvPr/>
            </p:nvSpPr>
            <p:spPr bwMode="auto">
              <a:xfrm>
                <a:off x="2961" y="2575"/>
                <a:ext cx="14" cy="24"/>
              </a:xfrm>
              <a:custGeom>
                <a:avLst/>
                <a:gdLst>
                  <a:gd name="T0" fmla="*/ 0 w 29"/>
                  <a:gd name="T1" fmla="*/ 0 h 49"/>
                  <a:gd name="T2" fmla="*/ 0 w 29"/>
                  <a:gd name="T3" fmla="*/ 0 h 49"/>
                  <a:gd name="T4" fmla="*/ 0 w 29"/>
                  <a:gd name="T5" fmla="*/ 0 h 49"/>
                  <a:gd name="T6" fmla="*/ 0 w 29"/>
                  <a:gd name="T7" fmla="*/ 0 h 49"/>
                  <a:gd name="T8" fmla="*/ 0 w 29"/>
                  <a:gd name="T9" fmla="*/ 0 h 49"/>
                  <a:gd name="T10" fmla="*/ 0 w 29"/>
                  <a:gd name="T11" fmla="*/ 0 h 49"/>
                  <a:gd name="T12" fmla="*/ 0 w 29"/>
                  <a:gd name="T13" fmla="*/ 0 h 49"/>
                  <a:gd name="T14" fmla="*/ 0 60000 65536"/>
                  <a:gd name="T15" fmla="*/ 0 60000 65536"/>
                  <a:gd name="T16" fmla="*/ 0 60000 65536"/>
                  <a:gd name="T17" fmla="*/ 0 60000 65536"/>
                  <a:gd name="T18" fmla="*/ 0 60000 65536"/>
                  <a:gd name="T19" fmla="*/ 0 60000 65536"/>
                  <a:gd name="T20" fmla="*/ 0 60000 65536"/>
                  <a:gd name="T21" fmla="*/ 0 w 29"/>
                  <a:gd name="T22" fmla="*/ 0 h 49"/>
                  <a:gd name="T23" fmla="*/ 29 w 29"/>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49">
                    <a:moveTo>
                      <a:pt x="10" y="0"/>
                    </a:moveTo>
                    <a:lnTo>
                      <a:pt x="0" y="3"/>
                    </a:lnTo>
                    <a:lnTo>
                      <a:pt x="1" y="6"/>
                    </a:lnTo>
                    <a:lnTo>
                      <a:pt x="18" y="49"/>
                    </a:lnTo>
                    <a:lnTo>
                      <a:pt x="29" y="45"/>
                    </a:lnTo>
                    <a:lnTo>
                      <a:pt x="13" y="6"/>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10" name="Freeform 53">
                <a:extLst>
                  <a:ext uri="{FF2B5EF4-FFF2-40B4-BE49-F238E27FC236}">
                    <a16:creationId xmlns:a16="http://schemas.microsoft.com/office/drawing/2014/main" id="{E09CCFB4-4A9C-44B3-9094-865686B84900}"/>
                  </a:ext>
                </a:extLst>
              </p:cNvPr>
              <p:cNvSpPr>
                <a:spLocks/>
              </p:cNvSpPr>
              <p:nvPr/>
            </p:nvSpPr>
            <p:spPr bwMode="auto">
              <a:xfrm>
                <a:off x="2977" y="2614"/>
                <a:ext cx="14" cy="24"/>
              </a:xfrm>
              <a:custGeom>
                <a:avLst/>
                <a:gdLst>
                  <a:gd name="T0" fmla="*/ 0 w 29"/>
                  <a:gd name="T1" fmla="*/ 0 h 49"/>
                  <a:gd name="T2" fmla="*/ 0 w 29"/>
                  <a:gd name="T3" fmla="*/ 0 h 49"/>
                  <a:gd name="T4" fmla="*/ 0 w 29"/>
                  <a:gd name="T5" fmla="*/ 0 h 49"/>
                  <a:gd name="T6" fmla="*/ 0 w 29"/>
                  <a:gd name="T7" fmla="*/ 0 h 49"/>
                  <a:gd name="T8" fmla="*/ 0 w 29"/>
                  <a:gd name="T9" fmla="*/ 0 h 49"/>
                  <a:gd name="T10" fmla="*/ 0 w 29"/>
                  <a:gd name="T11" fmla="*/ 0 h 49"/>
                  <a:gd name="T12" fmla="*/ 0 w 29"/>
                  <a:gd name="T13" fmla="*/ 0 h 49"/>
                  <a:gd name="T14" fmla="*/ 0 w 29"/>
                  <a:gd name="T15" fmla="*/ 0 h 49"/>
                  <a:gd name="T16" fmla="*/ 0 w 29"/>
                  <a:gd name="T17" fmla="*/ 0 h 49"/>
                  <a:gd name="T18" fmla="*/ 0 w 29"/>
                  <a:gd name="T19" fmla="*/ 0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49"/>
                  <a:gd name="T32" fmla="*/ 29 w 29"/>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49">
                    <a:moveTo>
                      <a:pt x="10" y="0"/>
                    </a:moveTo>
                    <a:lnTo>
                      <a:pt x="0" y="5"/>
                    </a:lnTo>
                    <a:lnTo>
                      <a:pt x="3" y="14"/>
                    </a:lnTo>
                    <a:lnTo>
                      <a:pt x="4" y="18"/>
                    </a:lnTo>
                    <a:lnTo>
                      <a:pt x="18" y="49"/>
                    </a:lnTo>
                    <a:lnTo>
                      <a:pt x="29" y="44"/>
                    </a:lnTo>
                    <a:lnTo>
                      <a:pt x="13" y="9"/>
                    </a:lnTo>
                    <a:lnTo>
                      <a:pt x="9" y="14"/>
                    </a:lnTo>
                    <a:lnTo>
                      <a:pt x="15" y="14"/>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11" name="Freeform 54">
                <a:extLst>
                  <a:ext uri="{FF2B5EF4-FFF2-40B4-BE49-F238E27FC236}">
                    <a16:creationId xmlns:a16="http://schemas.microsoft.com/office/drawing/2014/main" id="{41BF7117-AEB6-44A6-9E18-9B6B9B0761B8}"/>
                  </a:ext>
                </a:extLst>
              </p:cNvPr>
              <p:cNvSpPr>
                <a:spLocks/>
              </p:cNvSpPr>
              <p:nvPr/>
            </p:nvSpPr>
            <p:spPr bwMode="auto">
              <a:xfrm>
                <a:off x="2994" y="2653"/>
                <a:ext cx="16" cy="24"/>
              </a:xfrm>
              <a:custGeom>
                <a:avLst/>
                <a:gdLst>
                  <a:gd name="T0" fmla="*/ 0 w 34"/>
                  <a:gd name="T1" fmla="*/ 0 h 49"/>
                  <a:gd name="T2" fmla="*/ 0 w 34"/>
                  <a:gd name="T3" fmla="*/ 0 h 49"/>
                  <a:gd name="T4" fmla="*/ 0 w 34"/>
                  <a:gd name="T5" fmla="*/ 0 h 49"/>
                  <a:gd name="T6" fmla="*/ 0 w 34"/>
                  <a:gd name="T7" fmla="*/ 0 h 49"/>
                  <a:gd name="T8" fmla="*/ 0 w 34"/>
                  <a:gd name="T9" fmla="*/ 0 h 49"/>
                  <a:gd name="T10" fmla="*/ 0 w 34"/>
                  <a:gd name="T11" fmla="*/ 0 h 49"/>
                  <a:gd name="T12" fmla="*/ 0 w 34"/>
                  <a:gd name="T13" fmla="*/ 0 h 49"/>
                  <a:gd name="T14" fmla="*/ 0 60000 65536"/>
                  <a:gd name="T15" fmla="*/ 0 60000 65536"/>
                  <a:gd name="T16" fmla="*/ 0 60000 65536"/>
                  <a:gd name="T17" fmla="*/ 0 60000 65536"/>
                  <a:gd name="T18" fmla="*/ 0 60000 65536"/>
                  <a:gd name="T19" fmla="*/ 0 60000 65536"/>
                  <a:gd name="T20" fmla="*/ 0 60000 65536"/>
                  <a:gd name="T21" fmla="*/ 0 w 34"/>
                  <a:gd name="T22" fmla="*/ 0 h 49"/>
                  <a:gd name="T23" fmla="*/ 34 w 34"/>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49">
                    <a:moveTo>
                      <a:pt x="11" y="0"/>
                    </a:moveTo>
                    <a:lnTo>
                      <a:pt x="0" y="5"/>
                    </a:lnTo>
                    <a:lnTo>
                      <a:pt x="10" y="24"/>
                    </a:lnTo>
                    <a:lnTo>
                      <a:pt x="23" y="49"/>
                    </a:lnTo>
                    <a:lnTo>
                      <a:pt x="34" y="43"/>
                    </a:lnTo>
                    <a:lnTo>
                      <a:pt x="19" y="15"/>
                    </a:ln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12" name="Freeform 55">
                <a:extLst>
                  <a:ext uri="{FF2B5EF4-FFF2-40B4-BE49-F238E27FC236}">
                    <a16:creationId xmlns:a16="http://schemas.microsoft.com/office/drawing/2014/main" id="{5AEE98DD-C75D-4B50-B357-E1FCE407A642}"/>
                  </a:ext>
                </a:extLst>
              </p:cNvPr>
              <p:cNvSpPr>
                <a:spLocks/>
              </p:cNvSpPr>
              <p:nvPr/>
            </p:nvSpPr>
            <p:spPr bwMode="auto">
              <a:xfrm>
                <a:off x="3014" y="2691"/>
                <a:ext cx="16" cy="24"/>
              </a:xfrm>
              <a:custGeom>
                <a:avLst/>
                <a:gdLst>
                  <a:gd name="T0" fmla="*/ 0 w 34"/>
                  <a:gd name="T1" fmla="*/ 0 h 49"/>
                  <a:gd name="T2" fmla="*/ 0 w 34"/>
                  <a:gd name="T3" fmla="*/ 0 h 49"/>
                  <a:gd name="T4" fmla="*/ 0 w 34"/>
                  <a:gd name="T5" fmla="*/ 0 h 49"/>
                  <a:gd name="T6" fmla="*/ 0 w 34"/>
                  <a:gd name="T7" fmla="*/ 0 h 49"/>
                  <a:gd name="T8" fmla="*/ 0 w 34"/>
                  <a:gd name="T9" fmla="*/ 0 h 49"/>
                  <a:gd name="T10" fmla="*/ 0 w 34"/>
                  <a:gd name="T11" fmla="*/ 0 h 49"/>
                  <a:gd name="T12" fmla="*/ 0 w 34"/>
                  <a:gd name="T13" fmla="*/ 0 h 49"/>
                  <a:gd name="T14" fmla="*/ 0 60000 65536"/>
                  <a:gd name="T15" fmla="*/ 0 60000 65536"/>
                  <a:gd name="T16" fmla="*/ 0 60000 65536"/>
                  <a:gd name="T17" fmla="*/ 0 60000 65536"/>
                  <a:gd name="T18" fmla="*/ 0 60000 65536"/>
                  <a:gd name="T19" fmla="*/ 0 60000 65536"/>
                  <a:gd name="T20" fmla="*/ 0 60000 65536"/>
                  <a:gd name="T21" fmla="*/ 0 w 34"/>
                  <a:gd name="T22" fmla="*/ 0 h 49"/>
                  <a:gd name="T23" fmla="*/ 34 w 34"/>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49">
                    <a:moveTo>
                      <a:pt x="11" y="0"/>
                    </a:moveTo>
                    <a:lnTo>
                      <a:pt x="0" y="7"/>
                    </a:lnTo>
                    <a:lnTo>
                      <a:pt x="12" y="29"/>
                    </a:lnTo>
                    <a:lnTo>
                      <a:pt x="25" y="49"/>
                    </a:lnTo>
                    <a:lnTo>
                      <a:pt x="34" y="43"/>
                    </a:lnTo>
                    <a:lnTo>
                      <a:pt x="21" y="20"/>
                    </a:ln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13" name="Freeform 56">
                <a:extLst>
                  <a:ext uri="{FF2B5EF4-FFF2-40B4-BE49-F238E27FC236}">
                    <a16:creationId xmlns:a16="http://schemas.microsoft.com/office/drawing/2014/main" id="{333695F7-B3E6-466A-9BA3-0C1E1C04253D}"/>
                  </a:ext>
                </a:extLst>
              </p:cNvPr>
              <p:cNvSpPr>
                <a:spLocks/>
              </p:cNvSpPr>
              <p:nvPr/>
            </p:nvSpPr>
            <p:spPr bwMode="auto">
              <a:xfrm>
                <a:off x="3035" y="2727"/>
                <a:ext cx="17" cy="24"/>
              </a:xfrm>
              <a:custGeom>
                <a:avLst/>
                <a:gdLst>
                  <a:gd name="T0" fmla="*/ 0 w 35"/>
                  <a:gd name="T1" fmla="*/ 0 h 47"/>
                  <a:gd name="T2" fmla="*/ 0 w 35"/>
                  <a:gd name="T3" fmla="*/ 1 h 47"/>
                  <a:gd name="T4" fmla="*/ 0 w 35"/>
                  <a:gd name="T5" fmla="*/ 1 h 47"/>
                  <a:gd name="T6" fmla="*/ 0 w 35"/>
                  <a:gd name="T7" fmla="*/ 1 h 47"/>
                  <a:gd name="T8" fmla="*/ 0 w 35"/>
                  <a:gd name="T9" fmla="*/ 1 h 47"/>
                  <a:gd name="T10" fmla="*/ 0 w 35"/>
                  <a:gd name="T11" fmla="*/ 1 h 47"/>
                  <a:gd name="T12" fmla="*/ 0 w 35"/>
                  <a:gd name="T13" fmla="*/ 0 h 47"/>
                  <a:gd name="T14" fmla="*/ 0 60000 65536"/>
                  <a:gd name="T15" fmla="*/ 0 60000 65536"/>
                  <a:gd name="T16" fmla="*/ 0 60000 65536"/>
                  <a:gd name="T17" fmla="*/ 0 60000 65536"/>
                  <a:gd name="T18" fmla="*/ 0 60000 65536"/>
                  <a:gd name="T19" fmla="*/ 0 60000 65536"/>
                  <a:gd name="T20" fmla="*/ 0 60000 65536"/>
                  <a:gd name="T21" fmla="*/ 0 w 35"/>
                  <a:gd name="T22" fmla="*/ 0 h 47"/>
                  <a:gd name="T23" fmla="*/ 35 w 35"/>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47">
                    <a:moveTo>
                      <a:pt x="9" y="0"/>
                    </a:moveTo>
                    <a:lnTo>
                      <a:pt x="0" y="6"/>
                    </a:lnTo>
                    <a:lnTo>
                      <a:pt x="17" y="35"/>
                    </a:lnTo>
                    <a:lnTo>
                      <a:pt x="26" y="47"/>
                    </a:lnTo>
                    <a:lnTo>
                      <a:pt x="35" y="41"/>
                    </a:lnTo>
                    <a:lnTo>
                      <a:pt x="26" y="26"/>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14" name="Freeform 57">
                <a:extLst>
                  <a:ext uri="{FF2B5EF4-FFF2-40B4-BE49-F238E27FC236}">
                    <a16:creationId xmlns:a16="http://schemas.microsoft.com/office/drawing/2014/main" id="{B1D0F92F-722B-43B5-A57E-45AC7E41092E}"/>
                  </a:ext>
                </a:extLst>
              </p:cNvPr>
              <p:cNvSpPr>
                <a:spLocks/>
              </p:cNvSpPr>
              <p:nvPr/>
            </p:nvSpPr>
            <p:spPr bwMode="auto">
              <a:xfrm>
                <a:off x="3058" y="2763"/>
                <a:ext cx="18" cy="24"/>
              </a:xfrm>
              <a:custGeom>
                <a:avLst/>
                <a:gdLst>
                  <a:gd name="T0" fmla="*/ 1 w 36"/>
                  <a:gd name="T1" fmla="*/ 0 h 47"/>
                  <a:gd name="T2" fmla="*/ 0 w 36"/>
                  <a:gd name="T3" fmla="*/ 1 h 47"/>
                  <a:gd name="T4" fmla="*/ 1 w 36"/>
                  <a:gd name="T5" fmla="*/ 1 h 47"/>
                  <a:gd name="T6" fmla="*/ 1 w 36"/>
                  <a:gd name="T7" fmla="*/ 1 h 47"/>
                  <a:gd name="T8" fmla="*/ 1 w 36"/>
                  <a:gd name="T9" fmla="*/ 1 h 47"/>
                  <a:gd name="T10" fmla="*/ 1 w 36"/>
                  <a:gd name="T11" fmla="*/ 1 h 47"/>
                  <a:gd name="T12" fmla="*/ 1 w 36"/>
                  <a:gd name="T13" fmla="*/ 0 h 47"/>
                  <a:gd name="T14" fmla="*/ 0 60000 65536"/>
                  <a:gd name="T15" fmla="*/ 0 60000 65536"/>
                  <a:gd name="T16" fmla="*/ 0 60000 65536"/>
                  <a:gd name="T17" fmla="*/ 0 60000 65536"/>
                  <a:gd name="T18" fmla="*/ 0 60000 65536"/>
                  <a:gd name="T19" fmla="*/ 0 60000 65536"/>
                  <a:gd name="T20" fmla="*/ 0 60000 65536"/>
                  <a:gd name="T21" fmla="*/ 0 w 36"/>
                  <a:gd name="T22" fmla="*/ 0 h 47"/>
                  <a:gd name="T23" fmla="*/ 36 w 36"/>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47">
                    <a:moveTo>
                      <a:pt x="9" y="0"/>
                    </a:moveTo>
                    <a:lnTo>
                      <a:pt x="0" y="6"/>
                    </a:lnTo>
                    <a:lnTo>
                      <a:pt x="23" y="39"/>
                    </a:lnTo>
                    <a:lnTo>
                      <a:pt x="27" y="47"/>
                    </a:lnTo>
                    <a:lnTo>
                      <a:pt x="36" y="39"/>
                    </a:lnTo>
                    <a:lnTo>
                      <a:pt x="32" y="30"/>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15" name="Freeform 58">
                <a:extLst>
                  <a:ext uri="{FF2B5EF4-FFF2-40B4-BE49-F238E27FC236}">
                    <a16:creationId xmlns:a16="http://schemas.microsoft.com/office/drawing/2014/main" id="{6D44BCE1-F52C-4DB5-A5E1-C666EB533729}"/>
                  </a:ext>
                </a:extLst>
              </p:cNvPr>
              <p:cNvSpPr>
                <a:spLocks/>
              </p:cNvSpPr>
              <p:nvPr/>
            </p:nvSpPr>
            <p:spPr bwMode="auto">
              <a:xfrm>
                <a:off x="3083" y="2798"/>
                <a:ext cx="19" cy="23"/>
              </a:xfrm>
              <a:custGeom>
                <a:avLst/>
                <a:gdLst>
                  <a:gd name="T0" fmla="*/ 1 w 38"/>
                  <a:gd name="T1" fmla="*/ 0 h 46"/>
                  <a:gd name="T2" fmla="*/ 0 w 38"/>
                  <a:gd name="T3" fmla="*/ 1 h 46"/>
                  <a:gd name="T4" fmla="*/ 1 w 38"/>
                  <a:gd name="T5" fmla="*/ 1 h 46"/>
                  <a:gd name="T6" fmla="*/ 1 w 38"/>
                  <a:gd name="T7" fmla="*/ 1 h 46"/>
                  <a:gd name="T8" fmla="*/ 1 w 38"/>
                  <a:gd name="T9" fmla="*/ 1 h 46"/>
                  <a:gd name="T10" fmla="*/ 1 w 38"/>
                  <a:gd name="T11" fmla="*/ 1 h 46"/>
                  <a:gd name="T12" fmla="*/ 1 w 38"/>
                  <a:gd name="T13" fmla="*/ 0 h 46"/>
                  <a:gd name="T14" fmla="*/ 0 60000 65536"/>
                  <a:gd name="T15" fmla="*/ 0 60000 65536"/>
                  <a:gd name="T16" fmla="*/ 0 60000 65536"/>
                  <a:gd name="T17" fmla="*/ 0 60000 65536"/>
                  <a:gd name="T18" fmla="*/ 0 60000 65536"/>
                  <a:gd name="T19" fmla="*/ 0 60000 65536"/>
                  <a:gd name="T20" fmla="*/ 0 60000 65536"/>
                  <a:gd name="T21" fmla="*/ 0 w 38"/>
                  <a:gd name="T22" fmla="*/ 0 h 46"/>
                  <a:gd name="T23" fmla="*/ 38 w 38"/>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46">
                    <a:moveTo>
                      <a:pt x="9" y="0"/>
                    </a:moveTo>
                    <a:lnTo>
                      <a:pt x="0" y="7"/>
                    </a:lnTo>
                    <a:lnTo>
                      <a:pt x="28" y="44"/>
                    </a:lnTo>
                    <a:lnTo>
                      <a:pt x="29" y="46"/>
                    </a:lnTo>
                    <a:lnTo>
                      <a:pt x="38" y="38"/>
                    </a:lnTo>
                    <a:lnTo>
                      <a:pt x="37" y="35"/>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16" name="Freeform 59">
                <a:extLst>
                  <a:ext uri="{FF2B5EF4-FFF2-40B4-BE49-F238E27FC236}">
                    <a16:creationId xmlns:a16="http://schemas.microsoft.com/office/drawing/2014/main" id="{C0CA7B39-8D63-4A92-924E-E82F0B009EA1}"/>
                  </a:ext>
                </a:extLst>
              </p:cNvPr>
              <p:cNvSpPr>
                <a:spLocks/>
              </p:cNvSpPr>
              <p:nvPr/>
            </p:nvSpPr>
            <p:spPr bwMode="auto">
              <a:xfrm>
                <a:off x="3109" y="2832"/>
                <a:ext cx="21" cy="22"/>
              </a:xfrm>
              <a:custGeom>
                <a:avLst/>
                <a:gdLst>
                  <a:gd name="T0" fmla="*/ 1 w 41"/>
                  <a:gd name="T1" fmla="*/ 0 h 44"/>
                  <a:gd name="T2" fmla="*/ 0 w 41"/>
                  <a:gd name="T3" fmla="*/ 1 h 44"/>
                  <a:gd name="T4" fmla="*/ 1 w 41"/>
                  <a:gd name="T5" fmla="*/ 1 h 44"/>
                  <a:gd name="T6" fmla="*/ 1 w 41"/>
                  <a:gd name="T7" fmla="*/ 1 h 44"/>
                  <a:gd name="T8" fmla="*/ 1 w 41"/>
                  <a:gd name="T9" fmla="*/ 0 h 44"/>
                  <a:gd name="T10" fmla="*/ 0 60000 65536"/>
                  <a:gd name="T11" fmla="*/ 0 60000 65536"/>
                  <a:gd name="T12" fmla="*/ 0 60000 65536"/>
                  <a:gd name="T13" fmla="*/ 0 60000 65536"/>
                  <a:gd name="T14" fmla="*/ 0 60000 65536"/>
                  <a:gd name="T15" fmla="*/ 0 w 41"/>
                  <a:gd name="T16" fmla="*/ 0 h 44"/>
                  <a:gd name="T17" fmla="*/ 41 w 41"/>
                  <a:gd name="T18" fmla="*/ 44 h 44"/>
                </a:gdLst>
                <a:ahLst/>
                <a:cxnLst>
                  <a:cxn ang="T10">
                    <a:pos x="T0" y="T1"/>
                  </a:cxn>
                  <a:cxn ang="T11">
                    <a:pos x="T2" y="T3"/>
                  </a:cxn>
                  <a:cxn ang="T12">
                    <a:pos x="T4" y="T5"/>
                  </a:cxn>
                  <a:cxn ang="T13">
                    <a:pos x="T6" y="T7"/>
                  </a:cxn>
                  <a:cxn ang="T14">
                    <a:pos x="T8" y="T9"/>
                  </a:cxn>
                </a:cxnLst>
                <a:rect l="T15" t="T16" r="T17" b="T18"/>
                <a:pathLst>
                  <a:path w="41" h="44">
                    <a:moveTo>
                      <a:pt x="9" y="0"/>
                    </a:moveTo>
                    <a:lnTo>
                      <a:pt x="0" y="8"/>
                    </a:lnTo>
                    <a:lnTo>
                      <a:pt x="32" y="44"/>
                    </a:lnTo>
                    <a:lnTo>
                      <a:pt x="41" y="37"/>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17" name="Freeform 60">
                <a:extLst>
                  <a:ext uri="{FF2B5EF4-FFF2-40B4-BE49-F238E27FC236}">
                    <a16:creationId xmlns:a16="http://schemas.microsoft.com/office/drawing/2014/main" id="{FAED8134-9624-4808-BF3C-18C729A2B78C}"/>
                  </a:ext>
                </a:extLst>
              </p:cNvPr>
              <p:cNvSpPr>
                <a:spLocks/>
              </p:cNvSpPr>
              <p:nvPr/>
            </p:nvSpPr>
            <p:spPr bwMode="auto">
              <a:xfrm>
                <a:off x="3137" y="2864"/>
                <a:ext cx="21" cy="22"/>
              </a:xfrm>
              <a:custGeom>
                <a:avLst/>
                <a:gdLst>
                  <a:gd name="T0" fmla="*/ 1 w 41"/>
                  <a:gd name="T1" fmla="*/ 0 h 44"/>
                  <a:gd name="T2" fmla="*/ 0 w 41"/>
                  <a:gd name="T3" fmla="*/ 1 h 44"/>
                  <a:gd name="T4" fmla="*/ 1 w 41"/>
                  <a:gd name="T5" fmla="*/ 1 h 44"/>
                  <a:gd name="T6" fmla="*/ 1 w 41"/>
                  <a:gd name="T7" fmla="*/ 1 h 44"/>
                  <a:gd name="T8" fmla="*/ 1 w 41"/>
                  <a:gd name="T9" fmla="*/ 0 h 44"/>
                  <a:gd name="T10" fmla="*/ 0 60000 65536"/>
                  <a:gd name="T11" fmla="*/ 0 60000 65536"/>
                  <a:gd name="T12" fmla="*/ 0 60000 65536"/>
                  <a:gd name="T13" fmla="*/ 0 60000 65536"/>
                  <a:gd name="T14" fmla="*/ 0 60000 65536"/>
                  <a:gd name="T15" fmla="*/ 0 w 41"/>
                  <a:gd name="T16" fmla="*/ 0 h 44"/>
                  <a:gd name="T17" fmla="*/ 41 w 41"/>
                  <a:gd name="T18" fmla="*/ 44 h 44"/>
                </a:gdLst>
                <a:ahLst/>
                <a:cxnLst>
                  <a:cxn ang="T10">
                    <a:pos x="T0" y="T1"/>
                  </a:cxn>
                  <a:cxn ang="T11">
                    <a:pos x="T2" y="T3"/>
                  </a:cxn>
                  <a:cxn ang="T12">
                    <a:pos x="T4" y="T5"/>
                  </a:cxn>
                  <a:cxn ang="T13">
                    <a:pos x="T6" y="T7"/>
                  </a:cxn>
                  <a:cxn ang="T14">
                    <a:pos x="T8" y="T9"/>
                  </a:cxn>
                </a:cxnLst>
                <a:rect l="T15" t="T16" r="T17" b="T18"/>
                <a:pathLst>
                  <a:path w="41" h="44">
                    <a:moveTo>
                      <a:pt x="9" y="0"/>
                    </a:moveTo>
                    <a:lnTo>
                      <a:pt x="0" y="8"/>
                    </a:lnTo>
                    <a:lnTo>
                      <a:pt x="32" y="44"/>
                    </a:lnTo>
                    <a:lnTo>
                      <a:pt x="41" y="37"/>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18" name="Freeform 61">
                <a:extLst>
                  <a:ext uri="{FF2B5EF4-FFF2-40B4-BE49-F238E27FC236}">
                    <a16:creationId xmlns:a16="http://schemas.microsoft.com/office/drawing/2014/main" id="{23FF0886-F5CF-4E28-B102-C5C58584E3D8}"/>
                  </a:ext>
                </a:extLst>
              </p:cNvPr>
              <p:cNvSpPr>
                <a:spLocks/>
              </p:cNvSpPr>
              <p:nvPr/>
            </p:nvSpPr>
            <p:spPr bwMode="auto">
              <a:xfrm>
                <a:off x="3166" y="2895"/>
                <a:ext cx="22" cy="22"/>
              </a:xfrm>
              <a:custGeom>
                <a:avLst/>
                <a:gdLst>
                  <a:gd name="T0" fmla="*/ 1 w 44"/>
                  <a:gd name="T1" fmla="*/ 0 h 43"/>
                  <a:gd name="T2" fmla="*/ 0 w 44"/>
                  <a:gd name="T3" fmla="*/ 1 h 43"/>
                  <a:gd name="T4" fmla="*/ 1 w 44"/>
                  <a:gd name="T5" fmla="*/ 1 h 43"/>
                  <a:gd name="T6" fmla="*/ 1 w 44"/>
                  <a:gd name="T7" fmla="*/ 1 h 43"/>
                  <a:gd name="T8" fmla="*/ 1 w 44"/>
                  <a:gd name="T9" fmla="*/ 0 h 43"/>
                  <a:gd name="T10" fmla="*/ 0 60000 65536"/>
                  <a:gd name="T11" fmla="*/ 0 60000 65536"/>
                  <a:gd name="T12" fmla="*/ 0 60000 65536"/>
                  <a:gd name="T13" fmla="*/ 0 60000 65536"/>
                  <a:gd name="T14" fmla="*/ 0 60000 65536"/>
                  <a:gd name="T15" fmla="*/ 0 w 44"/>
                  <a:gd name="T16" fmla="*/ 0 h 43"/>
                  <a:gd name="T17" fmla="*/ 44 w 44"/>
                  <a:gd name="T18" fmla="*/ 43 h 43"/>
                </a:gdLst>
                <a:ahLst/>
                <a:cxnLst>
                  <a:cxn ang="T10">
                    <a:pos x="T0" y="T1"/>
                  </a:cxn>
                  <a:cxn ang="T11">
                    <a:pos x="T2" y="T3"/>
                  </a:cxn>
                  <a:cxn ang="T12">
                    <a:pos x="T4" y="T5"/>
                  </a:cxn>
                  <a:cxn ang="T13">
                    <a:pos x="T6" y="T7"/>
                  </a:cxn>
                  <a:cxn ang="T14">
                    <a:pos x="T8" y="T9"/>
                  </a:cxn>
                </a:cxnLst>
                <a:rect l="T15" t="T16" r="T17" b="T18"/>
                <a:pathLst>
                  <a:path w="44" h="43">
                    <a:moveTo>
                      <a:pt x="9" y="0"/>
                    </a:moveTo>
                    <a:lnTo>
                      <a:pt x="0" y="9"/>
                    </a:lnTo>
                    <a:lnTo>
                      <a:pt x="35" y="43"/>
                    </a:lnTo>
                    <a:lnTo>
                      <a:pt x="44" y="33"/>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19" name="Freeform 62">
                <a:extLst>
                  <a:ext uri="{FF2B5EF4-FFF2-40B4-BE49-F238E27FC236}">
                    <a16:creationId xmlns:a16="http://schemas.microsoft.com/office/drawing/2014/main" id="{0B0611A3-9081-49B3-A716-632287E24106}"/>
                  </a:ext>
                </a:extLst>
              </p:cNvPr>
              <p:cNvSpPr>
                <a:spLocks/>
              </p:cNvSpPr>
              <p:nvPr/>
            </p:nvSpPr>
            <p:spPr bwMode="auto">
              <a:xfrm>
                <a:off x="3197" y="2925"/>
                <a:ext cx="22" cy="21"/>
              </a:xfrm>
              <a:custGeom>
                <a:avLst/>
                <a:gdLst>
                  <a:gd name="T0" fmla="*/ 1 w 44"/>
                  <a:gd name="T1" fmla="*/ 0 h 42"/>
                  <a:gd name="T2" fmla="*/ 0 w 44"/>
                  <a:gd name="T3" fmla="*/ 1 h 42"/>
                  <a:gd name="T4" fmla="*/ 1 w 44"/>
                  <a:gd name="T5" fmla="*/ 1 h 42"/>
                  <a:gd name="T6" fmla="*/ 1 w 44"/>
                  <a:gd name="T7" fmla="*/ 1 h 42"/>
                  <a:gd name="T8" fmla="*/ 1 w 44"/>
                  <a:gd name="T9" fmla="*/ 0 h 42"/>
                  <a:gd name="T10" fmla="*/ 0 60000 65536"/>
                  <a:gd name="T11" fmla="*/ 0 60000 65536"/>
                  <a:gd name="T12" fmla="*/ 0 60000 65536"/>
                  <a:gd name="T13" fmla="*/ 0 60000 65536"/>
                  <a:gd name="T14" fmla="*/ 0 60000 65536"/>
                  <a:gd name="T15" fmla="*/ 0 w 44"/>
                  <a:gd name="T16" fmla="*/ 0 h 42"/>
                  <a:gd name="T17" fmla="*/ 44 w 44"/>
                  <a:gd name="T18" fmla="*/ 42 h 42"/>
                </a:gdLst>
                <a:ahLst/>
                <a:cxnLst>
                  <a:cxn ang="T10">
                    <a:pos x="T0" y="T1"/>
                  </a:cxn>
                  <a:cxn ang="T11">
                    <a:pos x="T2" y="T3"/>
                  </a:cxn>
                  <a:cxn ang="T12">
                    <a:pos x="T4" y="T5"/>
                  </a:cxn>
                  <a:cxn ang="T13">
                    <a:pos x="T6" y="T7"/>
                  </a:cxn>
                  <a:cxn ang="T14">
                    <a:pos x="T8" y="T9"/>
                  </a:cxn>
                </a:cxnLst>
                <a:rect l="T15" t="T16" r="T17" b="T18"/>
                <a:pathLst>
                  <a:path w="44" h="42">
                    <a:moveTo>
                      <a:pt x="7" y="0"/>
                    </a:moveTo>
                    <a:lnTo>
                      <a:pt x="0" y="9"/>
                    </a:lnTo>
                    <a:lnTo>
                      <a:pt x="36" y="42"/>
                    </a:lnTo>
                    <a:lnTo>
                      <a:pt x="44" y="32"/>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20" name="Freeform 63">
                <a:extLst>
                  <a:ext uri="{FF2B5EF4-FFF2-40B4-BE49-F238E27FC236}">
                    <a16:creationId xmlns:a16="http://schemas.microsoft.com/office/drawing/2014/main" id="{B8FC560E-D208-4ABA-B904-B25BDF31B518}"/>
                  </a:ext>
                </a:extLst>
              </p:cNvPr>
              <p:cNvSpPr>
                <a:spLocks/>
              </p:cNvSpPr>
              <p:nvPr/>
            </p:nvSpPr>
            <p:spPr bwMode="auto">
              <a:xfrm>
                <a:off x="3229" y="2953"/>
                <a:ext cx="23" cy="20"/>
              </a:xfrm>
              <a:custGeom>
                <a:avLst/>
                <a:gdLst>
                  <a:gd name="T0" fmla="*/ 1 w 46"/>
                  <a:gd name="T1" fmla="*/ 0 h 40"/>
                  <a:gd name="T2" fmla="*/ 0 w 46"/>
                  <a:gd name="T3" fmla="*/ 1 h 40"/>
                  <a:gd name="T4" fmla="*/ 1 w 46"/>
                  <a:gd name="T5" fmla="*/ 1 h 40"/>
                  <a:gd name="T6" fmla="*/ 1 w 46"/>
                  <a:gd name="T7" fmla="*/ 1 h 40"/>
                  <a:gd name="T8" fmla="*/ 1 w 46"/>
                  <a:gd name="T9" fmla="*/ 0 h 40"/>
                  <a:gd name="T10" fmla="*/ 0 60000 65536"/>
                  <a:gd name="T11" fmla="*/ 0 60000 65536"/>
                  <a:gd name="T12" fmla="*/ 0 60000 65536"/>
                  <a:gd name="T13" fmla="*/ 0 60000 65536"/>
                  <a:gd name="T14" fmla="*/ 0 60000 65536"/>
                  <a:gd name="T15" fmla="*/ 0 w 46"/>
                  <a:gd name="T16" fmla="*/ 0 h 40"/>
                  <a:gd name="T17" fmla="*/ 46 w 46"/>
                  <a:gd name="T18" fmla="*/ 40 h 40"/>
                </a:gdLst>
                <a:ahLst/>
                <a:cxnLst>
                  <a:cxn ang="T10">
                    <a:pos x="T0" y="T1"/>
                  </a:cxn>
                  <a:cxn ang="T11">
                    <a:pos x="T2" y="T3"/>
                  </a:cxn>
                  <a:cxn ang="T12">
                    <a:pos x="T4" y="T5"/>
                  </a:cxn>
                  <a:cxn ang="T13">
                    <a:pos x="T6" y="T7"/>
                  </a:cxn>
                  <a:cxn ang="T14">
                    <a:pos x="T8" y="T9"/>
                  </a:cxn>
                </a:cxnLst>
                <a:rect l="T15" t="T16" r="T17" b="T18"/>
                <a:pathLst>
                  <a:path w="46" h="40">
                    <a:moveTo>
                      <a:pt x="8" y="0"/>
                    </a:moveTo>
                    <a:lnTo>
                      <a:pt x="0" y="9"/>
                    </a:lnTo>
                    <a:lnTo>
                      <a:pt x="38" y="40"/>
                    </a:lnTo>
                    <a:lnTo>
                      <a:pt x="46" y="30"/>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21" name="Freeform 64">
                <a:extLst>
                  <a:ext uri="{FF2B5EF4-FFF2-40B4-BE49-F238E27FC236}">
                    <a16:creationId xmlns:a16="http://schemas.microsoft.com/office/drawing/2014/main" id="{B4735741-519D-4C91-B7EC-45069757E536}"/>
                  </a:ext>
                </a:extLst>
              </p:cNvPr>
              <p:cNvSpPr>
                <a:spLocks/>
              </p:cNvSpPr>
              <p:nvPr/>
            </p:nvSpPr>
            <p:spPr bwMode="auto">
              <a:xfrm>
                <a:off x="3262" y="2981"/>
                <a:ext cx="23" cy="19"/>
              </a:xfrm>
              <a:custGeom>
                <a:avLst/>
                <a:gdLst>
                  <a:gd name="T0" fmla="*/ 0 w 47"/>
                  <a:gd name="T1" fmla="*/ 0 h 38"/>
                  <a:gd name="T2" fmla="*/ 0 w 47"/>
                  <a:gd name="T3" fmla="*/ 1 h 38"/>
                  <a:gd name="T4" fmla="*/ 0 w 47"/>
                  <a:gd name="T5" fmla="*/ 1 h 38"/>
                  <a:gd name="T6" fmla="*/ 0 w 47"/>
                  <a:gd name="T7" fmla="*/ 1 h 38"/>
                  <a:gd name="T8" fmla="*/ 0 w 47"/>
                  <a:gd name="T9" fmla="*/ 1 h 38"/>
                  <a:gd name="T10" fmla="*/ 0 w 47"/>
                  <a:gd name="T11" fmla="*/ 1 h 38"/>
                  <a:gd name="T12" fmla="*/ 0 w 47"/>
                  <a:gd name="T13" fmla="*/ 0 h 38"/>
                  <a:gd name="T14" fmla="*/ 0 60000 65536"/>
                  <a:gd name="T15" fmla="*/ 0 60000 65536"/>
                  <a:gd name="T16" fmla="*/ 0 60000 65536"/>
                  <a:gd name="T17" fmla="*/ 0 60000 65536"/>
                  <a:gd name="T18" fmla="*/ 0 60000 65536"/>
                  <a:gd name="T19" fmla="*/ 0 60000 65536"/>
                  <a:gd name="T20" fmla="*/ 0 60000 65536"/>
                  <a:gd name="T21" fmla="*/ 0 w 47"/>
                  <a:gd name="T22" fmla="*/ 0 h 38"/>
                  <a:gd name="T23" fmla="*/ 47 w 47"/>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8">
                    <a:moveTo>
                      <a:pt x="7" y="0"/>
                    </a:moveTo>
                    <a:lnTo>
                      <a:pt x="0" y="9"/>
                    </a:lnTo>
                    <a:lnTo>
                      <a:pt x="4" y="12"/>
                    </a:lnTo>
                    <a:lnTo>
                      <a:pt x="39" y="38"/>
                    </a:lnTo>
                    <a:lnTo>
                      <a:pt x="47" y="29"/>
                    </a:lnTo>
                    <a:lnTo>
                      <a:pt x="13" y="3"/>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22" name="Freeform 65">
                <a:extLst>
                  <a:ext uri="{FF2B5EF4-FFF2-40B4-BE49-F238E27FC236}">
                    <a16:creationId xmlns:a16="http://schemas.microsoft.com/office/drawing/2014/main" id="{45C02312-FC52-4F7F-920E-C27C3CEC07FE}"/>
                  </a:ext>
                </a:extLst>
              </p:cNvPr>
              <p:cNvSpPr>
                <a:spLocks/>
              </p:cNvSpPr>
              <p:nvPr/>
            </p:nvSpPr>
            <p:spPr bwMode="auto">
              <a:xfrm>
                <a:off x="3296" y="3006"/>
                <a:ext cx="24" cy="19"/>
              </a:xfrm>
              <a:custGeom>
                <a:avLst/>
                <a:gdLst>
                  <a:gd name="T0" fmla="*/ 1 w 48"/>
                  <a:gd name="T1" fmla="*/ 0 h 38"/>
                  <a:gd name="T2" fmla="*/ 0 w 48"/>
                  <a:gd name="T3" fmla="*/ 1 h 38"/>
                  <a:gd name="T4" fmla="*/ 1 w 48"/>
                  <a:gd name="T5" fmla="*/ 1 h 38"/>
                  <a:gd name="T6" fmla="*/ 1 w 48"/>
                  <a:gd name="T7" fmla="*/ 1 h 38"/>
                  <a:gd name="T8" fmla="*/ 1 w 48"/>
                  <a:gd name="T9" fmla="*/ 1 h 38"/>
                  <a:gd name="T10" fmla="*/ 1 w 48"/>
                  <a:gd name="T11" fmla="*/ 1 h 38"/>
                  <a:gd name="T12" fmla="*/ 1 w 48"/>
                  <a:gd name="T13" fmla="*/ 0 h 38"/>
                  <a:gd name="T14" fmla="*/ 0 60000 65536"/>
                  <a:gd name="T15" fmla="*/ 0 60000 65536"/>
                  <a:gd name="T16" fmla="*/ 0 60000 65536"/>
                  <a:gd name="T17" fmla="*/ 0 60000 65536"/>
                  <a:gd name="T18" fmla="*/ 0 60000 65536"/>
                  <a:gd name="T19" fmla="*/ 0 60000 65536"/>
                  <a:gd name="T20" fmla="*/ 0 60000 65536"/>
                  <a:gd name="T21" fmla="*/ 0 w 48"/>
                  <a:gd name="T22" fmla="*/ 0 h 38"/>
                  <a:gd name="T23" fmla="*/ 48 w 48"/>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8">
                    <a:moveTo>
                      <a:pt x="8" y="0"/>
                    </a:moveTo>
                    <a:lnTo>
                      <a:pt x="0" y="9"/>
                    </a:lnTo>
                    <a:lnTo>
                      <a:pt x="14" y="20"/>
                    </a:lnTo>
                    <a:lnTo>
                      <a:pt x="42" y="38"/>
                    </a:lnTo>
                    <a:lnTo>
                      <a:pt x="48" y="29"/>
                    </a:lnTo>
                    <a:lnTo>
                      <a:pt x="23" y="11"/>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23" name="Freeform 66">
                <a:extLst>
                  <a:ext uri="{FF2B5EF4-FFF2-40B4-BE49-F238E27FC236}">
                    <a16:creationId xmlns:a16="http://schemas.microsoft.com/office/drawing/2014/main" id="{099A9D10-51CB-4BAE-AC6C-7079951FEE5A}"/>
                  </a:ext>
                </a:extLst>
              </p:cNvPr>
              <p:cNvSpPr>
                <a:spLocks/>
              </p:cNvSpPr>
              <p:nvPr/>
            </p:nvSpPr>
            <p:spPr bwMode="auto">
              <a:xfrm>
                <a:off x="3332" y="3031"/>
                <a:ext cx="24" cy="18"/>
              </a:xfrm>
              <a:custGeom>
                <a:avLst/>
                <a:gdLst>
                  <a:gd name="T0" fmla="*/ 1 w 48"/>
                  <a:gd name="T1" fmla="*/ 0 h 37"/>
                  <a:gd name="T2" fmla="*/ 0 w 48"/>
                  <a:gd name="T3" fmla="*/ 0 h 37"/>
                  <a:gd name="T4" fmla="*/ 1 w 48"/>
                  <a:gd name="T5" fmla="*/ 0 h 37"/>
                  <a:gd name="T6" fmla="*/ 1 w 48"/>
                  <a:gd name="T7" fmla="*/ 0 h 37"/>
                  <a:gd name="T8" fmla="*/ 1 w 48"/>
                  <a:gd name="T9" fmla="*/ 0 h 37"/>
                  <a:gd name="T10" fmla="*/ 1 w 48"/>
                  <a:gd name="T11" fmla="*/ 0 h 37"/>
                  <a:gd name="T12" fmla="*/ 1 w 48"/>
                  <a:gd name="T13" fmla="*/ 0 h 37"/>
                  <a:gd name="T14" fmla="*/ 0 60000 65536"/>
                  <a:gd name="T15" fmla="*/ 0 60000 65536"/>
                  <a:gd name="T16" fmla="*/ 0 60000 65536"/>
                  <a:gd name="T17" fmla="*/ 0 60000 65536"/>
                  <a:gd name="T18" fmla="*/ 0 60000 65536"/>
                  <a:gd name="T19" fmla="*/ 0 60000 65536"/>
                  <a:gd name="T20" fmla="*/ 0 60000 65536"/>
                  <a:gd name="T21" fmla="*/ 0 w 48"/>
                  <a:gd name="T22" fmla="*/ 0 h 37"/>
                  <a:gd name="T23" fmla="*/ 48 w 48"/>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7">
                    <a:moveTo>
                      <a:pt x="6" y="0"/>
                    </a:moveTo>
                    <a:lnTo>
                      <a:pt x="0" y="9"/>
                    </a:lnTo>
                    <a:lnTo>
                      <a:pt x="23" y="26"/>
                    </a:lnTo>
                    <a:lnTo>
                      <a:pt x="41" y="37"/>
                    </a:lnTo>
                    <a:lnTo>
                      <a:pt x="48" y="28"/>
                    </a:lnTo>
                    <a:lnTo>
                      <a:pt x="32" y="17"/>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24" name="Freeform 67">
                <a:extLst>
                  <a:ext uri="{FF2B5EF4-FFF2-40B4-BE49-F238E27FC236}">
                    <a16:creationId xmlns:a16="http://schemas.microsoft.com/office/drawing/2014/main" id="{3F0A7083-EF63-4CC4-B0F8-3E2384A3CF17}"/>
                  </a:ext>
                </a:extLst>
              </p:cNvPr>
              <p:cNvSpPr>
                <a:spLocks/>
              </p:cNvSpPr>
              <p:nvPr/>
            </p:nvSpPr>
            <p:spPr bwMode="auto">
              <a:xfrm>
                <a:off x="3368" y="3053"/>
                <a:ext cx="24" cy="18"/>
              </a:xfrm>
              <a:custGeom>
                <a:avLst/>
                <a:gdLst>
                  <a:gd name="T0" fmla="*/ 1 w 47"/>
                  <a:gd name="T1" fmla="*/ 0 h 35"/>
                  <a:gd name="T2" fmla="*/ 0 w 47"/>
                  <a:gd name="T3" fmla="*/ 1 h 35"/>
                  <a:gd name="T4" fmla="*/ 1 w 47"/>
                  <a:gd name="T5" fmla="*/ 1 h 35"/>
                  <a:gd name="T6" fmla="*/ 1 w 47"/>
                  <a:gd name="T7" fmla="*/ 1 h 35"/>
                  <a:gd name="T8" fmla="*/ 1 w 47"/>
                  <a:gd name="T9" fmla="*/ 1 h 35"/>
                  <a:gd name="T10" fmla="*/ 1 w 47"/>
                  <a:gd name="T11" fmla="*/ 1 h 35"/>
                  <a:gd name="T12" fmla="*/ 1 w 47"/>
                  <a:gd name="T13" fmla="*/ 0 h 35"/>
                  <a:gd name="T14" fmla="*/ 0 60000 65536"/>
                  <a:gd name="T15" fmla="*/ 0 60000 65536"/>
                  <a:gd name="T16" fmla="*/ 0 60000 65536"/>
                  <a:gd name="T17" fmla="*/ 0 60000 65536"/>
                  <a:gd name="T18" fmla="*/ 0 60000 65536"/>
                  <a:gd name="T19" fmla="*/ 0 60000 65536"/>
                  <a:gd name="T20" fmla="*/ 0 60000 65536"/>
                  <a:gd name="T21" fmla="*/ 0 w 47"/>
                  <a:gd name="T22" fmla="*/ 0 h 35"/>
                  <a:gd name="T23" fmla="*/ 47 w 47"/>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5">
                    <a:moveTo>
                      <a:pt x="6" y="0"/>
                    </a:moveTo>
                    <a:lnTo>
                      <a:pt x="0" y="9"/>
                    </a:lnTo>
                    <a:lnTo>
                      <a:pt x="35" y="30"/>
                    </a:lnTo>
                    <a:lnTo>
                      <a:pt x="41" y="35"/>
                    </a:lnTo>
                    <a:lnTo>
                      <a:pt x="47" y="26"/>
                    </a:lnTo>
                    <a:lnTo>
                      <a:pt x="44" y="21"/>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25" name="Freeform 68">
                <a:extLst>
                  <a:ext uri="{FF2B5EF4-FFF2-40B4-BE49-F238E27FC236}">
                    <a16:creationId xmlns:a16="http://schemas.microsoft.com/office/drawing/2014/main" id="{03BF9471-43CB-4BA9-95DD-F648F03B0003}"/>
                  </a:ext>
                </a:extLst>
              </p:cNvPr>
              <p:cNvSpPr>
                <a:spLocks/>
              </p:cNvSpPr>
              <p:nvPr/>
            </p:nvSpPr>
            <p:spPr bwMode="auto">
              <a:xfrm>
                <a:off x="3405" y="3075"/>
                <a:ext cx="24" cy="17"/>
              </a:xfrm>
              <a:custGeom>
                <a:avLst/>
                <a:gdLst>
                  <a:gd name="T0" fmla="*/ 0 w 49"/>
                  <a:gd name="T1" fmla="*/ 0 h 33"/>
                  <a:gd name="T2" fmla="*/ 0 w 49"/>
                  <a:gd name="T3" fmla="*/ 1 h 33"/>
                  <a:gd name="T4" fmla="*/ 0 w 49"/>
                  <a:gd name="T5" fmla="*/ 1 h 33"/>
                  <a:gd name="T6" fmla="*/ 0 w 49"/>
                  <a:gd name="T7" fmla="*/ 1 h 33"/>
                  <a:gd name="T8" fmla="*/ 0 w 49"/>
                  <a:gd name="T9" fmla="*/ 0 h 33"/>
                  <a:gd name="T10" fmla="*/ 0 60000 65536"/>
                  <a:gd name="T11" fmla="*/ 0 60000 65536"/>
                  <a:gd name="T12" fmla="*/ 0 60000 65536"/>
                  <a:gd name="T13" fmla="*/ 0 60000 65536"/>
                  <a:gd name="T14" fmla="*/ 0 60000 65536"/>
                  <a:gd name="T15" fmla="*/ 0 w 49"/>
                  <a:gd name="T16" fmla="*/ 0 h 33"/>
                  <a:gd name="T17" fmla="*/ 49 w 49"/>
                  <a:gd name="T18" fmla="*/ 33 h 33"/>
                </a:gdLst>
                <a:ahLst/>
                <a:cxnLst>
                  <a:cxn ang="T10">
                    <a:pos x="T0" y="T1"/>
                  </a:cxn>
                  <a:cxn ang="T11">
                    <a:pos x="T2" y="T3"/>
                  </a:cxn>
                  <a:cxn ang="T12">
                    <a:pos x="T4" y="T5"/>
                  </a:cxn>
                  <a:cxn ang="T13">
                    <a:pos x="T6" y="T7"/>
                  </a:cxn>
                  <a:cxn ang="T14">
                    <a:pos x="T8" y="T9"/>
                  </a:cxn>
                </a:cxnLst>
                <a:rect l="T15" t="T16" r="T17" b="T18"/>
                <a:pathLst>
                  <a:path w="49" h="33">
                    <a:moveTo>
                      <a:pt x="6" y="0"/>
                    </a:moveTo>
                    <a:lnTo>
                      <a:pt x="0" y="9"/>
                    </a:lnTo>
                    <a:lnTo>
                      <a:pt x="43" y="33"/>
                    </a:lnTo>
                    <a:lnTo>
                      <a:pt x="49" y="24"/>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26" name="Freeform 69">
                <a:extLst>
                  <a:ext uri="{FF2B5EF4-FFF2-40B4-BE49-F238E27FC236}">
                    <a16:creationId xmlns:a16="http://schemas.microsoft.com/office/drawing/2014/main" id="{3CE7C996-3DCD-47C9-BABD-91DFE2795042}"/>
                  </a:ext>
                </a:extLst>
              </p:cNvPr>
              <p:cNvSpPr>
                <a:spLocks/>
              </p:cNvSpPr>
              <p:nvPr/>
            </p:nvSpPr>
            <p:spPr bwMode="auto">
              <a:xfrm>
                <a:off x="3443" y="3095"/>
                <a:ext cx="24" cy="16"/>
              </a:xfrm>
              <a:custGeom>
                <a:avLst/>
                <a:gdLst>
                  <a:gd name="T0" fmla="*/ 0 w 49"/>
                  <a:gd name="T1" fmla="*/ 0 h 32"/>
                  <a:gd name="T2" fmla="*/ 0 w 49"/>
                  <a:gd name="T3" fmla="*/ 1 h 32"/>
                  <a:gd name="T4" fmla="*/ 0 w 49"/>
                  <a:gd name="T5" fmla="*/ 1 h 32"/>
                  <a:gd name="T6" fmla="*/ 0 w 49"/>
                  <a:gd name="T7" fmla="*/ 1 h 32"/>
                  <a:gd name="T8" fmla="*/ 0 w 49"/>
                  <a:gd name="T9" fmla="*/ 0 h 32"/>
                  <a:gd name="T10" fmla="*/ 0 60000 65536"/>
                  <a:gd name="T11" fmla="*/ 0 60000 65536"/>
                  <a:gd name="T12" fmla="*/ 0 60000 65536"/>
                  <a:gd name="T13" fmla="*/ 0 60000 65536"/>
                  <a:gd name="T14" fmla="*/ 0 60000 65536"/>
                  <a:gd name="T15" fmla="*/ 0 w 49"/>
                  <a:gd name="T16" fmla="*/ 0 h 32"/>
                  <a:gd name="T17" fmla="*/ 49 w 49"/>
                  <a:gd name="T18" fmla="*/ 32 h 32"/>
                </a:gdLst>
                <a:ahLst/>
                <a:cxnLst>
                  <a:cxn ang="T10">
                    <a:pos x="T0" y="T1"/>
                  </a:cxn>
                  <a:cxn ang="T11">
                    <a:pos x="T2" y="T3"/>
                  </a:cxn>
                  <a:cxn ang="T12">
                    <a:pos x="T4" y="T5"/>
                  </a:cxn>
                  <a:cxn ang="T13">
                    <a:pos x="T6" y="T7"/>
                  </a:cxn>
                  <a:cxn ang="T14">
                    <a:pos x="T8" y="T9"/>
                  </a:cxn>
                </a:cxnLst>
                <a:rect l="T15" t="T16" r="T17" b="T18"/>
                <a:pathLst>
                  <a:path w="49" h="32">
                    <a:moveTo>
                      <a:pt x="4" y="0"/>
                    </a:moveTo>
                    <a:lnTo>
                      <a:pt x="0" y="11"/>
                    </a:lnTo>
                    <a:lnTo>
                      <a:pt x="44" y="32"/>
                    </a:lnTo>
                    <a:lnTo>
                      <a:pt x="49" y="22"/>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27" name="Freeform 70">
                <a:extLst>
                  <a:ext uri="{FF2B5EF4-FFF2-40B4-BE49-F238E27FC236}">
                    <a16:creationId xmlns:a16="http://schemas.microsoft.com/office/drawing/2014/main" id="{FB4C98F6-78DB-4C40-B9DD-2B6906BCCE57}"/>
                  </a:ext>
                </a:extLst>
              </p:cNvPr>
              <p:cNvSpPr>
                <a:spLocks/>
              </p:cNvSpPr>
              <p:nvPr/>
            </p:nvSpPr>
            <p:spPr bwMode="auto">
              <a:xfrm>
                <a:off x="3482" y="3113"/>
                <a:ext cx="24" cy="15"/>
              </a:xfrm>
              <a:custGeom>
                <a:avLst/>
                <a:gdLst>
                  <a:gd name="T0" fmla="*/ 0 w 49"/>
                  <a:gd name="T1" fmla="*/ 0 h 31"/>
                  <a:gd name="T2" fmla="*/ 0 w 49"/>
                  <a:gd name="T3" fmla="*/ 0 h 31"/>
                  <a:gd name="T4" fmla="*/ 0 w 49"/>
                  <a:gd name="T5" fmla="*/ 0 h 31"/>
                  <a:gd name="T6" fmla="*/ 0 w 49"/>
                  <a:gd name="T7" fmla="*/ 0 h 31"/>
                  <a:gd name="T8" fmla="*/ 0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4" y="0"/>
                    </a:moveTo>
                    <a:lnTo>
                      <a:pt x="0" y="11"/>
                    </a:lnTo>
                    <a:lnTo>
                      <a:pt x="44" y="31"/>
                    </a:lnTo>
                    <a:lnTo>
                      <a:pt x="49" y="20"/>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28" name="Freeform 71">
                <a:extLst>
                  <a:ext uri="{FF2B5EF4-FFF2-40B4-BE49-F238E27FC236}">
                    <a16:creationId xmlns:a16="http://schemas.microsoft.com/office/drawing/2014/main" id="{2FC45F56-ED9A-43AF-8428-0BE1B9CD368C}"/>
                  </a:ext>
                </a:extLst>
              </p:cNvPr>
              <p:cNvSpPr>
                <a:spLocks/>
              </p:cNvSpPr>
              <p:nvPr/>
            </p:nvSpPr>
            <p:spPr bwMode="auto">
              <a:xfrm>
                <a:off x="3521" y="3131"/>
                <a:ext cx="25" cy="14"/>
              </a:xfrm>
              <a:custGeom>
                <a:avLst/>
                <a:gdLst>
                  <a:gd name="T0" fmla="*/ 1 w 50"/>
                  <a:gd name="T1" fmla="*/ 0 h 29"/>
                  <a:gd name="T2" fmla="*/ 0 w 50"/>
                  <a:gd name="T3" fmla="*/ 0 h 29"/>
                  <a:gd name="T4" fmla="*/ 1 w 50"/>
                  <a:gd name="T5" fmla="*/ 0 h 29"/>
                  <a:gd name="T6" fmla="*/ 1 w 50"/>
                  <a:gd name="T7" fmla="*/ 0 h 29"/>
                  <a:gd name="T8" fmla="*/ 1 w 50"/>
                  <a:gd name="T9" fmla="*/ 0 h 29"/>
                  <a:gd name="T10" fmla="*/ 0 60000 65536"/>
                  <a:gd name="T11" fmla="*/ 0 60000 65536"/>
                  <a:gd name="T12" fmla="*/ 0 60000 65536"/>
                  <a:gd name="T13" fmla="*/ 0 60000 65536"/>
                  <a:gd name="T14" fmla="*/ 0 60000 65536"/>
                  <a:gd name="T15" fmla="*/ 0 w 50"/>
                  <a:gd name="T16" fmla="*/ 0 h 29"/>
                  <a:gd name="T17" fmla="*/ 50 w 50"/>
                  <a:gd name="T18" fmla="*/ 29 h 29"/>
                </a:gdLst>
                <a:ahLst/>
                <a:cxnLst>
                  <a:cxn ang="T10">
                    <a:pos x="T0" y="T1"/>
                  </a:cxn>
                  <a:cxn ang="T11">
                    <a:pos x="T2" y="T3"/>
                  </a:cxn>
                  <a:cxn ang="T12">
                    <a:pos x="T4" y="T5"/>
                  </a:cxn>
                  <a:cxn ang="T13">
                    <a:pos x="T6" y="T7"/>
                  </a:cxn>
                  <a:cxn ang="T14">
                    <a:pos x="T8" y="T9"/>
                  </a:cxn>
                </a:cxnLst>
                <a:rect l="T15" t="T16" r="T17" b="T18"/>
                <a:pathLst>
                  <a:path w="50" h="29">
                    <a:moveTo>
                      <a:pt x="4" y="0"/>
                    </a:moveTo>
                    <a:lnTo>
                      <a:pt x="0" y="11"/>
                    </a:lnTo>
                    <a:lnTo>
                      <a:pt x="45" y="29"/>
                    </a:lnTo>
                    <a:lnTo>
                      <a:pt x="50" y="19"/>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29" name="Freeform 72">
                <a:extLst>
                  <a:ext uri="{FF2B5EF4-FFF2-40B4-BE49-F238E27FC236}">
                    <a16:creationId xmlns:a16="http://schemas.microsoft.com/office/drawing/2014/main" id="{AA9BED25-3FA6-4A75-A128-5216A899A8AF}"/>
                  </a:ext>
                </a:extLst>
              </p:cNvPr>
              <p:cNvSpPr>
                <a:spLocks/>
              </p:cNvSpPr>
              <p:nvPr/>
            </p:nvSpPr>
            <p:spPr bwMode="auto">
              <a:xfrm>
                <a:off x="3561" y="3146"/>
                <a:ext cx="25" cy="14"/>
              </a:xfrm>
              <a:custGeom>
                <a:avLst/>
                <a:gdLst>
                  <a:gd name="T0" fmla="*/ 1 w 50"/>
                  <a:gd name="T1" fmla="*/ 0 h 27"/>
                  <a:gd name="T2" fmla="*/ 0 w 50"/>
                  <a:gd name="T3" fmla="*/ 1 h 27"/>
                  <a:gd name="T4" fmla="*/ 1 w 50"/>
                  <a:gd name="T5" fmla="*/ 1 h 27"/>
                  <a:gd name="T6" fmla="*/ 1 w 50"/>
                  <a:gd name="T7" fmla="*/ 1 h 27"/>
                  <a:gd name="T8" fmla="*/ 1 w 50"/>
                  <a:gd name="T9" fmla="*/ 1 h 27"/>
                  <a:gd name="T10" fmla="*/ 1 w 50"/>
                  <a:gd name="T11" fmla="*/ 1 h 27"/>
                  <a:gd name="T12" fmla="*/ 1 w 50"/>
                  <a:gd name="T13" fmla="*/ 0 h 27"/>
                  <a:gd name="T14" fmla="*/ 0 60000 65536"/>
                  <a:gd name="T15" fmla="*/ 0 60000 65536"/>
                  <a:gd name="T16" fmla="*/ 0 60000 65536"/>
                  <a:gd name="T17" fmla="*/ 0 60000 65536"/>
                  <a:gd name="T18" fmla="*/ 0 60000 65536"/>
                  <a:gd name="T19" fmla="*/ 0 60000 65536"/>
                  <a:gd name="T20" fmla="*/ 0 60000 65536"/>
                  <a:gd name="T21" fmla="*/ 0 w 50"/>
                  <a:gd name="T22" fmla="*/ 0 h 27"/>
                  <a:gd name="T23" fmla="*/ 50 w 50"/>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27">
                    <a:moveTo>
                      <a:pt x="5" y="0"/>
                    </a:moveTo>
                    <a:lnTo>
                      <a:pt x="0" y="10"/>
                    </a:lnTo>
                    <a:lnTo>
                      <a:pt x="17" y="17"/>
                    </a:lnTo>
                    <a:lnTo>
                      <a:pt x="47" y="27"/>
                    </a:lnTo>
                    <a:lnTo>
                      <a:pt x="50" y="17"/>
                    </a:lnTo>
                    <a:lnTo>
                      <a:pt x="17" y="4"/>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30" name="Freeform 73">
                <a:extLst>
                  <a:ext uri="{FF2B5EF4-FFF2-40B4-BE49-F238E27FC236}">
                    <a16:creationId xmlns:a16="http://schemas.microsoft.com/office/drawing/2014/main" id="{24277025-4EDF-490D-9B86-B27A1CFEB03B}"/>
                  </a:ext>
                </a:extLst>
              </p:cNvPr>
              <p:cNvSpPr>
                <a:spLocks/>
              </p:cNvSpPr>
              <p:nvPr/>
            </p:nvSpPr>
            <p:spPr bwMode="auto">
              <a:xfrm>
                <a:off x="3602" y="3160"/>
                <a:ext cx="24" cy="13"/>
              </a:xfrm>
              <a:custGeom>
                <a:avLst/>
                <a:gdLst>
                  <a:gd name="T0" fmla="*/ 1 w 48"/>
                  <a:gd name="T1" fmla="*/ 0 h 26"/>
                  <a:gd name="T2" fmla="*/ 0 w 48"/>
                  <a:gd name="T3" fmla="*/ 1 h 26"/>
                  <a:gd name="T4" fmla="*/ 1 w 48"/>
                  <a:gd name="T5" fmla="*/ 1 h 26"/>
                  <a:gd name="T6" fmla="*/ 1 w 48"/>
                  <a:gd name="T7" fmla="*/ 1 h 26"/>
                  <a:gd name="T8" fmla="*/ 1 w 48"/>
                  <a:gd name="T9" fmla="*/ 1 h 26"/>
                  <a:gd name="T10" fmla="*/ 1 w 48"/>
                  <a:gd name="T11" fmla="*/ 1 h 26"/>
                  <a:gd name="T12" fmla="*/ 1 w 48"/>
                  <a:gd name="T13" fmla="*/ 0 h 26"/>
                  <a:gd name="T14" fmla="*/ 0 60000 65536"/>
                  <a:gd name="T15" fmla="*/ 0 60000 65536"/>
                  <a:gd name="T16" fmla="*/ 0 60000 65536"/>
                  <a:gd name="T17" fmla="*/ 0 60000 65536"/>
                  <a:gd name="T18" fmla="*/ 0 60000 65536"/>
                  <a:gd name="T19" fmla="*/ 0 60000 65536"/>
                  <a:gd name="T20" fmla="*/ 0 60000 65536"/>
                  <a:gd name="T21" fmla="*/ 0 w 48"/>
                  <a:gd name="T22" fmla="*/ 0 h 26"/>
                  <a:gd name="T23" fmla="*/ 48 w 48"/>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26">
                    <a:moveTo>
                      <a:pt x="3" y="0"/>
                    </a:moveTo>
                    <a:lnTo>
                      <a:pt x="0" y="10"/>
                    </a:lnTo>
                    <a:lnTo>
                      <a:pt x="30" y="21"/>
                    </a:lnTo>
                    <a:lnTo>
                      <a:pt x="45" y="26"/>
                    </a:lnTo>
                    <a:lnTo>
                      <a:pt x="48" y="15"/>
                    </a:lnTo>
                    <a:lnTo>
                      <a:pt x="30" y="9"/>
                    </a:ln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31" name="Freeform 74">
                <a:extLst>
                  <a:ext uri="{FF2B5EF4-FFF2-40B4-BE49-F238E27FC236}">
                    <a16:creationId xmlns:a16="http://schemas.microsoft.com/office/drawing/2014/main" id="{4C2E883B-B7CA-443A-BC92-64C6F7EDBA09}"/>
                  </a:ext>
                </a:extLst>
              </p:cNvPr>
              <p:cNvSpPr>
                <a:spLocks/>
              </p:cNvSpPr>
              <p:nvPr/>
            </p:nvSpPr>
            <p:spPr bwMode="auto">
              <a:xfrm>
                <a:off x="3642" y="3173"/>
                <a:ext cx="25" cy="12"/>
              </a:xfrm>
              <a:custGeom>
                <a:avLst/>
                <a:gdLst>
                  <a:gd name="T0" fmla="*/ 0 w 51"/>
                  <a:gd name="T1" fmla="*/ 0 h 25"/>
                  <a:gd name="T2" fmla="*/ 0 w 51"/>
                  <a:gd name="T3" fmla="*/ 0 h 25"/>
                  <a:gd name="T4" fmla="*/ 0 w 51"/>
                  <a:gd name="T5" fmla="*/ 0 h 25"/>
                  <a:gd name="T6" fmla="*/ 0 w 51"/>
                  <a:gd name="T7" fmla="*/ 0 h 25"/>
                  <a:gd name="T8" fmla="*/ 0 w 51"/>
                  <a:gd name="T9" fmla="*/ 0 h 25"/>
                  <a:gd name="T10" fmla="*/ 0 60000 65536"/>
                  <a:gd name="T11" fmla="*/ 0 60000 65536"/>
                  <a:gd name="T12" fmla="*/ 0 60000 65536"/>
                  <a:gd name="T13" fmla="*/ 0 60000 65536"/>
                  <a:gd name="T14" fmla="*/ 0 60000 65536"/>
                  <a:gd name="T15" fmla="*/ 0 w 51"/>
                  <a:gd name="T16" fmla="*/ 0 h 25"/>
                  <a:gd name="T17" fmla="*/ 51 w 51"/>
                  <a:gd name="T18" fmla="*/ 25 h 25"/>
                </a:gdLst>
                <a:ahLst/>
                <a:cxnLst>
                  <a:cxn ang="T10">
                    <a:pos x="T0" y="T1"/>
                  </a:cxn>
                  <a:cxn ang="T11">
                    <a:pos x="T2" y="T3"/>
                  </a:cxn>
                  <a:cxn ang="T12">
                    <a:pos x="T4" y="T5"/>
                  </a:cxn>
                  <a:cxn ang="T13">
                    <a:pos x="T6" y="T7"/>
                  </a:cxn>
                  <a:cxn ang="T14">
                    <a:pos x="T8" y="T9"/>
                  </a:cxn>
                </a:cxnLst>
                <a:rect l="T15" t="T16" r="T17" b="T18"/>
                <a:pathLst>
                  <a:path w="51" h="25">
                    <a:moveTo>
                      <a:pt x="4" y="0"/>
                    </a:moveTo>
                    <a:lnTo>
                      <a:pt x="0" y="11"/>
                    </a:lnTo>
                    <a:lnTo>
                      <a:pt x="48" y="25"/>
                    </a:lnTo>
                    <a:lnTo>
                      <a:pt x="51" y="14"/>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32" name="Freeform 75">
                <a:extLst>
                  <a:ext uri="{FF2B5EF4-FFF2-40B4-BE49-F238E27FC236}">
                    <a16:creationId xmlns:a16="http://schemas.microsoft.com/office/drawing/2014/main" id="{FE0C5A86-B836-4975-A7E0-B5D6C2CD014F}"/>
                  </a:ext>
                </a:extLst>
              </p:cNvPr>
              <p:cNvSpPr>
                <a:spLocks/>
              </p:cNvSpPr>
              <p:nvPr/>
            </p:nvSpPr>
            <p:spPr bwMode="auto">
              <a:xfrm>
                <a:off x="3683" y="3184"/>
                <a:ext cx="26" cy="12"/>
              </a:xfrm>
              <a:custGeom>
                <a:avLst/>
                <a:gdLst>
                  <a:gd name="T0" fmla="*/ 1 w 50"/>
                  <a:gd name="T1" fmla="*/ 0 h 23"/>
                  <a:gd name="T2" fmla="*/ 0 w 50"/>
                  <a:gd name="T3" fmla="*/ 1 h 23"/>
                  <a:gd name="T4" fmla="*/ 1 w 50"/>
                  <a:gd name="T5" fmla="*/ 1 h 23"/>
                  <a:gd name="T6" fmla="*/ 1 w 50"/>
                  <a:gd name="T7" fmla="*/ 1 h 23"/>
                  <a:gd name="T8" fmla="*/ 1 w 50"/>
                  <a:gd name="T9" fmla="*/ 0 h 23"/>
                  <a:gd name="T10" fmla="*/ 0 60000 65536"/>
                  <a:gd name="T11" fmla="*/ 0 60000 65536"/>
                  <a:gd name="T12" fmla="*/ 0 60000 65536"/>
                  <a:gd name="T13" fmla="*/ 0 60000 65536"/>
                  <a:gd name="T14" fmla="*/ 0 60000 65536"/>
                  <a:gd name="T15" fmla="*/ 0 w 50"/>
                  <a:gd name="T16" fmla="*/ 0 h 23"/>
                  <a:gd name="T17" fmla="*/ 50 w 50"/>
                  <a:gd name="T18" fmla="*/ 23 h 23"/>
                </a:gdLst>
                <a:ahLst/>
                <a:cxnLst>
                  <a:cxn ang="T10">
                    <a:pos x="T0" y="T1"/>
                  </a:cxn>
                  <a:cxn ang="T11">
                    <a:pos x="T2" y="T3"/>
                  </a:cxn>
                  <a:cxn ang="T12">
                    <a:pos x="T4" y="T5"/>
                  </a:cxn>
                  <a:cxn ang="T13">
                    <a:pos x="T6" y="T7"/>
                  </a:cxn>
                  <a:cxn ang="T14">
                    <a:pos x="T8" y="T9"/>
                  </a:cxn>
                </a:cxnLst>
                <a:rect l="T15" t="T16" r="T17" b="T18"/>
                <a:pathLst>
                  <a:path w="50" h="23">
                    <a:moveTo>
                      <a:pt x="3" y="0"/>
                    </a:moveTo>
                    <a:lnTo>
                      <a:pt x="0" y="11"/>
                    </a:lnTo>
                    <a:lnTo>
                      <a:pt x="47" y="23"/>
                    </a:lnTo>
                    <a:lnTo>
                      <a:pt x="50" y="12"/>
                    </a:ln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33" name="Freeform 76">
                <a:extLst>
                  <a:ext uri="{FF2B5EF4-FFF2-40B4-BE49-F238E27FC236}">
                    <a16:creationId xmlns:a16="http://schemas.microsoft.com/office/drawing/2014/main" id="{5F13E92A-EC74-42A5-93A9-62A2555E24A0}"/>
                  </a:ext>
                </a:extLst>
              </p:cNvPr>
              <p:cNvSpPr>
                <a:spLocks/>
              </p:cNvSpPr>
              <p:nvPr/>
            </p:nvSpPr>
            <p:spPr bwMode="auto">
              <a:xfrm>
                <a:off x="3726" y="3194"/>
                <a:ext cx="24" cy="10"/>
              </a:xfrm>
              <a:custGeom>
                <a:avLst/>
                <a:gdLst>
                  <a:gd name="T0" fmla="*/ 0 w 49"/>
                  <a:gd name="T1" fmla="*/ 0 h 20"/>
                  <a:gd name="T2" fmla="*/ 0 w 49"/>
                  <a:gd name="T3" fmla="*/ 1 h 20"/>
                  <a:gd name="T4" fmla="*/ 0 w 49"/>
                  <a:gd name="T5" fmla="*/ 1 h 20"/>
                  <a:gd name="T6" fmla="*/ 0 w 49"/>
                  <a:gd name="T7" fmla="*/ 1 h 20"/>
                  <a:gd name="T8" fmla="*/ 0 w 49"/>
                  <a:gd name="T9" fmla="*/ 0 h 20"/>
                  <a:gd name="T10" fmla="*/ 0 60000 65536"/>
                  <a:gd name="T11" fmla="*/ 0 60000 65536"/>
                  <a:gd name="T12" fmla="*/ 0 60000 65536"/>
                  <a:gd name="T13" fmla="*/ 0 60000 65536"/>
                  <a:gd name="T14" fmla="*/ 0 60000 65536"/>
                  <a:gd name="T15" fmla="*/ 0 w 49"/>
                  <a:gd name="T16" fmla="*/ 0 h 20"/>
                  <a:gd name="T17" fmla="*/ 49 w 49"/>
                  <a:gd name="T18" fmla="*/ 20 h 20"/>
                </a:gdLst>
                <a:ahLst/>
                <a:cxnLst>
                  <a:cxn ang="T10">
                    <a:pos x="T0" y="T1"/>
                  </a:cxn>
                  <a:cxn ang="T11">
                    <a:pos x="T2" y="T3"/>
                  </a:cxn>
                  <a:cxn ang="T12">
                    <a:pos x="T4" y="T5"/>
                  </a:cxn>
                  <a:cxn ang="T13">
                    <a:pos x="T6" y="T7"/>
                  </a:cxn>
                  <a:cxn ang="T14">
                    <a:pos x="T8" y="T9"/>
                  </a:cxn>
                </a:cxnLst>
                <a:rect l="T15" t="T16" r="T17" b="T18"/>
                <a:pathLst>
                  <a:path w="49" h="20">
                    <a:moveTo>
                      <a:pt x="2" y="0"/>
                    </a:moveTo>
                    <a:lnTo>
                      <a:pt x="0" y="11"/>
                    </a:lnTo>
                    <a:lnTo>
                      <a:pt x="47" y="20"/>
                    </a:lnTo>
                    <a:lnTo>
                      <a:pt x="49" y="9"/>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34" name="Freeform 77">
                <a:extLst>
                  <a:ext uri="{FF2B5EF4-FFF2-40B4-BE49-F238E27FC236}">
                    <a16:creationId xmlns:a16="http://schemas.microsoft.com/office/drawing/2014/main" id="{1A02FF9A-1A61-4AFD-BFA3-E716E0D457AA}"/>
                  </a:ext>
                </a:extLst>
              </p:cNvPr>
              <p:cNvSpPr>
                <a:spLocks/>
              </p:cNvSpPr>
              <p:nvPr/>
            </p:nvSpPr>
            <p:spPr bwMode="auto">
              <a:xfrm>
                <a:off x="3768" y="3202"/>
                <a:ext cx="25" cy="10"/>
              </a:xfrm>
              <a:custGeom>
                <a:avLst/>
                <a:gdLst>
                  <a:gd name="T0" fmla="*/ 1 w 50"/>
                  <a:gd name="T1" fmla="*/ 0 h 18"/>
                  <a:gd name="T2" fmla="*/ 0 w 50"/>
                  <a:gd name="T3" fmla="*/ 1 h 18"/>
                  <a:gd name="T4" fmla="*/ 1 w 50"/>
                  <a:gd name="T5" fmla="*/ 1 h 18"/>
                  <a:gd name="T6" fmla="*/ 1 w 50"/>
                  <a:gd name="T7" fmla="*/ 1 h 18"/>
                  <a:gd name="T8" fmla="*/ 1 w 50"/>
                  <a:gd name="T9" fmla="*/ 1 h 18"/>
                  <a:gd name="T10" fmla="*/ 1 w 50"/>
                  <a:gd name="T11" fmla="*/ 0 h 18"/>
                  <a:gd name="T12" fmla="*/ 1 w 50"/>
                  <a:gd name="T13" fmla="*/ 0 h 18"/>
                  <a:gd name="T14" fmla="*/ 0 60000 65536"/>
                  <a:gd name="T15" fmla="*/ 0 60000 65536"/>
                  <a:gd name="T16" fmla="*/ 0 60000 65536"/>
                  <a:gd name="T17" fmla="*/ 0 60000 65536"/>
                  <a:gd name="T18" fmla="*/ 0 60000 65536"/>
                  <a:gd name="T19" fmla="*/ 0 60000 65536"/>
                  <a:gd name="T20" fmla="*/ 0 60000 65536"/>
                  <a:gd name="T21" fmla="*/ 0 w 50"/>
                  <a:gd name="T22" fmla="*/ 0 h 18"/>
                  <a:gd name="T23" fmla="*/ 50 w 50"/>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18">
                    <a:moveTo>
                      <a:pt x="2" y="0"/>
                    </a:moveTo>
                    <a:lnTo>
                      <a:pt x="0" y="10"/>
                    </a:lnTo>
                    <a:lnTo>
                      <a:pt x="3" y="12"/>
                    </a:lnTo>
                    <a:lnTo>
                      <a:pt x="49" y="18"/>
                    </a:lnTo>
                    <a:lnTo>
                      <a:pt x="50" y="6"/>
                    </a:lnTo>
                    <a:lnTo>
                      <a:pt x="3" y="0"/>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35" name="Freeform 78">
                <a:extLst>
                  <a:ext uri="{FF2B5EF4-FFF2-40B4-BE49-F238E27FC236}">
                    <a16:creationId xmlns:a16="http://schemas.microsoft.com/office/drawing/2014/main" id="{31C75B48-E485-4FBD-8BBE-C9A389F86259}"/>
                  </a:ext>
                </a:extLst>
              </p:cNvPr>
              <p:cNvSpPr>
                <a:spLocks/>
              </p:cNvSpPr>
              <p:nvPr/>
            </p:nvSpPr>
            <p:spPr bwMode="auto">
              <a:xfrm>
                <a:off x="3810" y="3208"/>
                <a:ext cx="25" cy="10"/>
              </a:xfrm>
              <a:custGeom>
                <a:avLst/>
                <a:gdLst>
                  <a:gd name="T0" fmla="*/ 0 w 51"/>
                  <a:gd name="T1" fmla="*/ 0 h 18"/>
                  <a:gd name="T2" fmla="*/ 0 w 51"/>
                  <a:gd name="T3" fmla="*/ 1 h 18"/>
                  <a:gd name="T4" fmla="*/ 0 w 51"/>
                  <a:gd name="T5" fmla="*/ 1 h 18"/>
                  <a:gd name="T6" fmla="*/ 0 w 51"/>
                  <a:gd name="T7" fmla="*/ 1 h 18"/>
                  <a:gd name="T8" fmla="*/ 0 w 51"/>
                  <a:gd name="T9" fmla="*/ 1 h 18"/>
                  <a:gd name="T10" fmla="*/ 0 w 51"/>
                  <a:gd name="T11" fmla="*/ 1 h 18"/>
                  <a:gd name="T12" fmla="*/ 0 w 51"/>
                  <a:gd name="T13" fmla="*/ 0 h 18"/>
                  <a:gd name="T14" fmla="*/ 0 60000 65536"/>
                  <a:gd name="T15" fmla="*/ 0 60000 65536"/>
                  <a:gd name="T16" fmla="*/ 0 60000 65536"/>
                  <a:gd name="T17" fmla="*/ 0 60000 65536"/>
                  <a:gd name="T18" fmla="*/ 0 60000 65536"/>
                  <a:gd name="T19" fmla="*/ 0 60000 65536"/>
                  <a:gd name="T20" fmla="*/ 0 60000 65536"/>
                  <a:gd name="T21" fmla="*/ 0 w 51"/>
                  <a:gd name="T22" fmla="*/ 0 h 18"/>
                  <a:gd name="T23" fmla="*/ 51 w 51"/>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18">
                    <a:moveTo>
                      <a:pt x="2" y="0"/>
                    </a:moveTo>
                    <a:lnTo>
                      <a:pt x="0" y="12"/>
                    </a:lnTo>
                    <a:lnTo>
                      <a:pt x="25" y="15"/>
                    </a:lnTo>
                    <a:lnTo>
                      <a:pt x="49" y="18"/>
                    </a:lnTo>
                    <a:lnTo>
                      <a:pt x="51" y="6"/>
                    </a:lnTo>
                    <a:lnTo>
                      <a:pt x="25" y="3"/>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36" name="Freeform 79">
                <a:extLst>
                  <a:ext uri="{FF2B5EF4-FFF2-40B4-BE49-F238E27FC236}">
                    <a16:creationId xmlns:a16="http://schemas.microsoft.com/office/drawing/2014/main" id="{7BFA0F8C-614A-4772-B780-FED901DE04A5}"/>
                  </a:ext>
                </a:extLst>
              </p:cNvPr>
              <p:cNvSpPr>
                <a:spLocks/>
              </p:cNvSpPr>
              <p:nvPr/>
            </p:nvSpPr>
            <p:spPr bwMode="auto">
              <a:xfrm>
                <a:off x="3852" y="3214"/>
                <a:ext cx="25" cy="8"/>
              </a:xfrm>
              <a:custGeom>
                <a:avLst/>
                <a:gdLst>
                  <a:gd name="T0" fmla="*/ 1 w 49"/>
                  <a:gd name="T1" fmla="*/ 0 h 16"/>
                  <a:gd name="T2" fmla="*/ 0 w 49"/>
                  <a:gd name="T3" fmla="*/ 1 h 16"/>
                  <a:gd name="T4" fmla="*/ 1 w 49"/>
                  <a:gd name="T5" fmla="*/ 1 h 16"/>
                  <a:gd name="T6" fmla="*/ 1 w 49"/>
                  <a:gd name="T7" fmla="*/ 1 h 16"/>
                  <a:gd name="T8" fmla="*/ 1 w 49"/>
                  <a:gd name="T9" fmla="*/ 1 h 16"/>
                  <a:gd name="T10" fmla="*/ 1 w 49"/>
                  <a:gd name="T11" fmla="*/ 1 h 16"/>
                  <a:gd name="T12" fmla="*/ 1 w 49"/>
                  <a:gd name="T13" fmla="*/ 0 h 16"/>
                  <a:gd name="T14" fmla="*/ 0 60000 65536"/>
                  <a:gd name="T15" fmla="*/ 0 60000 65536"/>
                  <a:gd name="T16" fmla="*/ 0 60000 65536"/>
                  <a:gd name="T17" fmla="*/ 0 60000 65536"/>
                  <a:gd name="T18" fmla="*/ 0 60000 65536"/>
                  <a:gd name="T19" fmla="*/ 0 60000 65536"/>
                  <a:gd name="T20" fmla="*/ 0 60000 65536"/>
                  <a:gd name="T21" fmla="*/ 0 w 49"/>
                  <a:gd name="T22" fmla="*/ 0 h 16"/>
                  <a:gd name="T23" fmla="*/ 49 w 49"/>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16">
                    <a:moveTo>
                      <a:pt x="1" y="0"/>
                    </a:moveTo>
                    <a:lnTo>
                      <a:pt x="0" y="12"/>
                    </a:lnTo>
                    <a:lnTo>
                      <a:pt x="45" y="16"/>
                    </a:lnTo>
                    <a:lnTo>
                      <a:pt x="49" y="16"/>
                    </a:lnTo>
                    <a:lnTo>
                      <a:pt x="49" y="4"/>
                    </a:lnTo>
                    <a:lnTo>
                      <a:pt x="45" y="4"/>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37" name="Freeform 80">
                <a:extLst>
                  <a:ext uri="{FF2B5EF4-FFF2-40B4-BE49-F238E27FC236}">
                    <a16:creationId xmlns:a16="http://schemas.microsoft.com/office/drawing/2014/main" id="{DF8B7F54-BC7F-468A-987E-499964227513}"/>
                  </a:ext>
                </a:extLst>
              </p:cNvPr>
              <p:cNvSpPr>
                <a:spLocks/>
              </p:cNvSpPr>
              <p:nvPr/>
            </p:nvSpPr>
            <p:spPr bwMode="auto">
              <a:xfrm>
                <a:off x="3895" y="3218"/>
                <a:ext cx="25" cy="7"/>
              </a:xfrm>
              <a:custGeom>
                <a:avLst/>
                <a:gdLst>
                  <a:gd name="T0" fmla="*/ 0 w 49"/>
                  <a:gd name="T1" fmla="*/ 0 h 16"/>
                  <a:gd name="T2" fmla="*/ 0 w 49"/>
                  <a:gd name="T3" fmla="*/ 0 h 16"/>
                  <a:gd name="T4" fmla="*/ 1 w 49"/>
                  <a:gd name="T5" fmla="*/ 0 h 16"/>
                  <a:gd name="T6" fmla="*/ 1 w 49"/>
                  <a:gd name="T7" fmla="*/ 0 h 16"/>
                  <a:gd name="T8" fmla="*/ 0 w 49"/>
                  <a:gd name="T9" fmla="*/ 0 h 16"/>
                  <a:gd name="T10" fmla="*/ 0 60000 65536"/>
                  <a:gd name="T11" fmla="*/ 0 60000 65536"/>
                  <a:gd name="T12" fmla="*/ 0 60000 65536"/>
                  <a:gd name="T13" fmla="*/ 0 60000 65536"/>
                  <a:gd name="T14" fmla="*/ 0 60000 65536"/>
                  <a:gd name="T15" fmla="*/ 0 w 49"/>
                  <a:gd name="T16" fmla="*/ 0 h 16"/>
                  <a:gd name="T17" fmla="*/ 49 w 49"/>
                  <a:gd name="T18" fmla="*/ 16 h 16"/>
                </a:gdLst>
                <a:ahLst/>
                <a:cxnLst>
                  <a:cxn ang="T10">
                    <a:pos x="T0" y="T1"/>
                  </a:cxn>
                  <a:cxn ang="T11">
                    <a:pos x="T2" y="T3"/>
                  </a:cxn>
                  <a:cxn ang="T12">
                    <a:pos x="T4" y="T5"/>
                  </a:cxn>
                  <a:cxn ang="T13">
                    <a:pos x="T6" y="T7"/>
                  </a:cxn>
                  <a:cxn ang="T14">
                    <a:pos x="T8" y="T9"/>
                  </a:cxn>
                </a:cxnLst>
                <a:rect l="T15" t="T16" r="T17" b="T18"/>
                <a:pathLst>
                  <a:path w="49" h="16">
                    <a:moveTo>
                      <a:pt x="0" y="0"/>
                    </a:moveTo>
                    <a:lnTo>
                      <a:pt x="0" y="13"/>
                    </a:lnTo>
                    <a:lnTo>
                      <a:pt x="49" y="16"/>
                    </a:lnTo>
                    <a:lnTo>
                      <a:pt x="49" y="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38" name="Rectangle 81">
                <a:extLst>
                  <a:ext uri="{FF2B5EF4-FFF2-40B4-BE49-F238E27FC236}">
                    <a16:creationId xmlns:a16="http://schemas.microsoft.com/office/drawing/2014/main" id="{E8DF17FD-ED46-4920-9A61-F58126EFC6A0}"/>
                  </a:ext>
                </a:extLst>
              </p:cNvPr>
              <p:cNvSpPr>
                <a:spLocks noChangeArrowheads="1"/>
              </p:cNvSpPr>
              <p:nvPr/>
            </p:nvSpPr>
            <p:spPr bwMode="auto">
              <a:xfrm>
                <a:off x="3938" y="3220"/>
                <a:ext cx="24"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3239" name="Freeform 82">
                <a:extLst>
                  <a:ext uri="{FF2B5EF4-FFF2-40B4-BE49-F238E27FC236}">
                    <a16:creationId xmlns:a16="http://schemas.microsoft.com/office/drawing/2014/main" id="{0DF3BC24-4B9C-4FA2-8B25-3CCF75CEF96A}"/>
                  </a:ext>
                </a:extLst>
              </p:cNvPr>
              <p:cNvSpPr>
                <a:spLocks/>
              </p:cNvSpPr>
              <p:nvPr/>
            </p:nvSpPr>
            <p:spPr bwMode="auto">
              <a:xfrm>
                <a:off x="3981" y="3221"/>
                <a:ext cx="24" cy="6"/>
              </a:xfrm>
              <a:custGeom>
                <a:avLst/>
                <a:gdLst>
                  <a:gd name="T0" fmla="*/ 0 w 49"/>
                  <a:gd name="T1" fmla="*/ 0 h 13"/>
                  <a:gd name="T2" fmla="*/ 0 w 49"/>
                  <a:gd name="T3" fmla="*/ 0 h 13"/>
                  <a:gd name="T4" fmla="*/ 0 w 49"/>
                  <a:gd name="T5" fmla="*/ 0 h 13"/>
                  <a:gd name="T6" fmla="*/ 0 w 49"/>
                  <a:gd name="T7" fmla="*/ 0 h 13"/>
                  <a:gd name="T8" fmla="*/ 0 w 49"/>
                  <a:gd name="T9" fmla="*/ 0 h 13"/>
                  <a:gd name="T10" fmla="*/ 0 w 49"/>
                  <a:gd name="T11" fmla="*/ 0 h 13"/>
                  <a:gd name="T12" fmla="*/ 0 w 49"/>
                  <a:gd name="T13" fmla="*/ 0 h 13"/>
                  <a:gd name="T14" fmla="*/ 0 60000 65536"/>
                  <a:gd name="T15" fmla="*/ 0 60000 65536"/>
                  <a:gd name="T16" fmla="*/ 0 60000 65536"/>
                  <a:gd name="T17" fmla="*/ 0 60000 65536"/>
                  <a:gd name="T18" fmla="*/ 0 60000 65536"/>
                  <a:gd name="T19" fmla="*/ 0 60000 65536"/>
                  <a:gd name="T20" fmla="*/ 0 60000 65536"/>
                  <a:gd name="T21" fmla="*/ 0 w 49"/>
                  <a:gd name="T22" fmla="*/ 0 h 13"/>
                  <a:gd name="T23" fmla="*/ 49 w 49"/>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13">
                    <a:moveTo>
                      <a:pt x="0" y="0"/>
                    </a:moveTo>
                    <a:lnTo>
                      <a:pt x="0" y="13"/>
                    </a:lnTo>
                    <a:lnTo>
                      <a:pt x="8" y="13"/>
                    </a:lnTo>
                    <a:lnTo>
                      <a:pt x="49" y="13"/>
                    </a:lnTo>
                    <a:lnTo>
                      <a:pt x="49" y="0"/>
                    </a:lnTo>
                    <a:lnTo>
                      <a:pt x="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40" name="Freeform 83">
                <a:extLst>
                  <a:ext uri="{FF2B5EF4-FFF2-40B4-BE49-F238E27FC236}">
                    <a16:creationId xmlns:a16="http://schemas.microsoft.com/office/drawing/2014/main" id="{D1DAC804-52DD-43BC-A746-02672987E61D}"/>
                  </a:ext>
                </a:extLst>
              </p:cNvPr>
              <p:cNvSpPr>
                <a:spLocks/>
              </p:cNvSpPr>
              <p:nvPr/>
            </p:nvSpPr>
            <p:spPr bwMode="auto">
              <a:xfrm>
                <a:off x="4023" y="3219"/>
                <a:ext cx="25" cy="7"/>
              </a:xfrm>
              <a:custGeom>
                <a:avLst/>
                <a:gdLst>
                  <a:gd name="T0" fmla="*/ 0 w 49"/>
                  <a:gd name="T1" fmla="*/ 1 h 14"/>
                  <a:gd name="T2" fmla="*/ 0 w 49"/>
                  <a:gd name="T3" fmla="*/ 1 h 14"/>
                  <a:gd name="T4" fmla="*/ 1 w 49"/>
                  <a:gd name="T5" fmla="*/ 1 h 14"/>
                  <a:gd name="T6" fmla="*/ 1 w 49"/>
                  <a:gd name="T7" fmla="*/ 1 h 14"/>
                  <a:gd name="T8" fmla="*/ 1 w 49"/>
                  <a:gd name="T9" fmla="*/ 0 h 14"/>
                  <a:gd name="T10" fmla="*/ 1 w 49"/>
                  <a:gd name="T11" fmla="*/ 1 h 14"/>
                  <a:gd name="T12" fmla="*/ 0 w 49"/>
                  <a:gd name="T13" fmla="*/ 1 h 14"/>
                  <a:gd name="T14" fmla="*/ 0 60000 65536"/>
                  <a:gd name="T15" fmla="*/ 0 60000 65536"/>
                  <a:gd name="T16" fmla="*/ 0 60000 65536"/>
                  <a:gd name="T17" fmla="*/ 0 60000 65536"/>
                  <a:gd name="T18" fmla="*/ 0 60000 65536"/>
                  <a:gd name="T19" fmla="*/ 0 60000 65536"/>
                  <a:gd name="T20" fmla="*/ 0 60000 65536"/>
                  <a:gd name="T21" fmla="*/ 0 w 49"/>
                  <a:gd name="T22" fmla="*/ 0 h 14"/>
                  <a:gd name="T23" fmla="*/ 49 w 49"/>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14">
                    <a:moveTo>
                      <a:pt x="0" y="2"/>
                    </a:moveTo>
                    <a:lnTo>
                      <a:pt x="0" y="14"/>
                    </a:lnTo>
                    <a:lnTo>
                      <a:pt x="32" y="14"/>
                    </a:lnTo>
                    <a:lnTo>
                      <a:pt x="49" y="13"/>
                    </a:lnTo>
                    <a:lnTo>
                      <a:pt x="49" y="0"/>
                    </a:lnTo>
                    <a:lnTo>
                      <a:pt x="32" y="2"/>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41" name="Freeform 84">
                <a:extLst>
                  <a:ext uri="{FF2B5EF4-FFF2-40B4-BE49-F238E27FC236}">
                    <a16:creationId xmlns:a16="http://schemas.microsoft.com/office/drawing/2014/main" id="{DE3BA15F-6B2F-439F-A315-849DE622BDDD}"/>
                  </a:ext>
                </a:extLst>
              </p:cNvPr>
              <p:cNvSpPr>
                <a:spLocks/>
              </p:cNvSpPr>
              <p:nvPr/>
            </p:nvSpPr>
            <p:spPr bwMode="auto">
              <a:xfrm>
                <a:off x="4066" y="3216"/>
                <a:ext cx="25" cy="8"/>
              </a:xfrm>
              <a:custGeom>
                <a:avLst/>
                <a:gdLst>
                  <a:gd name="T0" fmla="*/ 0 w 49"/>
                  <a:gd name="T1" fmla="*/ 1 h 16"/>
                  <a:gd name="T2" fmla="*/ 0 w 49"/>
                  <a:gd name="T3" fmla="*/ 1 h 16"/>
                  <a:gd name="T4" fmla="*/ 1 w 49"/>
                  <a:gd name="T5" fmla="*/ 1 h 16"/>
                  <a:gd name="T6" fmla="*/ 1 w 49"/>
                  <a:gd name="T7" fmla="*/ 0 h 16"/>
                  <a:gd name="T8" fmla="*/ 0 w 49"/>
                  <a:gd name="T9" fmla="*/ 1 h 16"/>
                  <a:gd name="T10" fmla="*/ 0 60000 65536"/>
                  <a:gd name="T11" fmla="*/ 0 60000 65536"/>
                  <a:gd name="T12" fmla="*/ 0 60000 65536"/>
                  <a:gd name="T13" fmla="*/ 0 60000 65536"/>
                  <a:gd name="T14" fmla="*/ 0 60000 65536"/>
                  <a:gd name="T15" fmla="*/ 0 w 49"/>
                  <a:gd name="T16" fmla="*/ 0 h 16"/>
                  <a:gd name="T17" fmla="*/ 49 w 49"/>
                  <a:gd name="T18" fmla="*/ 16 h 16"/>
                </a:gdLst>
                <a:ahLst/>
                <a:cxnLst>
                  <a:cxn ang="T10">
                    <a:pos x="T0" y="T1"/>
                  </a:cxn>
                  <a:cxn ang="T11">
                    <a:pos x="T2" y="T3"/>
                  </a:cxn>
                  <a:cxn ang="T12">
                    <a:pos x="T4" y="T5"/>
                  </a:cxn>
                  <a:cxn ang="T13">
                    <a:pos x="T6" y="T7"/>
                  </a:cxn>
                  <a:cxn ang="T14">
                    <a:pos x="T8" y="T9"/>
                  </a:cxn>
                </a:cxnLst>
                <a:rect l="T15" t="T16" r="T17" b="T18"/>
                <a:pathLst>
                  <a:path w="49" h="16">
                    <a:moveTo>
                      <a:pt x="0" y="3"/>
                    </a:moveTo>
                    <a:lnTo>
                      <a:pt x="0" y="16"/>
                    </a:lnTo>
                    <a:lnTo>
                      <a:pt x="49" y="12"/>
                    </a:lnTo>
                    <a:lnTo>
                      <a:pt x="49" y="0"/>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42" name="Freeform 85">
                <a:extLst>
                  <a:ext uri="{FF2B5EF4-FFF2-40B4-BE49-F238E27FC236}">
                    <a16:creationId xmlns:a16="http://schemas.microsoft.com/office/drawing/2014/main" id="{3AD700ED-FDBD-4880-BE96-42C0C2056A52}"/>
                  </a:ext>
                </a:extLst>
              </p:cNvPr>
              <p:cNvSpPr>
                <a:spLocks/>
              </p:cNvSpPr>
              <p:nvPr/>
            </p:nvSpPr>
            <p:spPr bwMode="auto">
              <a:xfrm>
                <a:off x="4108" y="3212"/>
                <a:ext cx="25" cy="9"/>
              </a:xfrm>
              <a:custGeom>
                <a:avLst/>
                <a:gdLst>
                  <a:gd name="T0" fmla="*/ 0 w 51"/>
                  <a:gd name="T1" fmla="*/ 1 h 18"/>
                  <a:gd name="T2" fmla="*/ 0 w 51"/>
                  <a:gd name="T3" fmla="*/ 1 h 18"/>
                  <a:gd name="T4" fmla="*/ 0 w 51"/>
                  <a:gd name="T5" fmla="*/ 1 h 18"/>
                  <a:gd name="T6" fmla="*/ 0 w 51"/>
                  <a:gd name="T7" fmla="*/ 0 h 18"/>
                  <a:gd name="T8" fmla="*/ 0 w 51"/>
                  <a:gd name="T9" fmla="*/ 1 h 18"/>
                  <a:gd name="T10" fmla="*/ 0 60000 65536"/>
                  <a:gd name="T11" fmla="*/ 0 60000 65536"/>
                  <a:gd name="T12" fmla="*/ 0 60000 65536"/>
                  <a:gd name="T13" fmla="*/ 0 60000 65536"/>
                  <a:gd name="T14" fmla="*/ 0 60000 65536"/>
                  <a:gd name="T15" fmla="*/ 0 w 51"/>
                  <a:gd name="T16" fmla="*/ 0 h 18"/>
                  <a:gd name="T17" fmla="*/ 51 w 51"/>
                  <a:gd name="T18" fmla="*/ 18 h 18"/>
                </a:gdLst>
                <a:ahLst/>
                <a:cxnLst>
                  <a:cxn ang="T10">
                    <a:pos x="T0" y="T1"/>
                  </a:cxn>
                  <a:cxn ang="T11">
                    <a:pos x="T2" y="T3"/>
                  </a:cxn>
                  <a:cxn ang="T12">
                    <a:pos x="T4" y="T5"/>
                  </a:cxn>
                  <a:cxn ang="T13">
                    <a:pos x="T6" y="T7"/>
                  </a:cxn>
                  <a:cxn ang="T14">
                    <a:pos x="T8" y="T9"/>
                  </a:cxn>
                </a:cxnLst>
                <a:rect l="T15" t="T16" r="T17" b="T18"/>
                <a:pathLst>
                  <a:path w="51" h="18">
                    <a:moveTo>
                      <a:pt x="0" y="6"/>
                    </a:moveTo>
                    <a:lnTo>
                      <a:pt x="2" y="18"/>
                    </a:lnTo>
                    <a:lnTo>
                      <a:pt x="51" y="12"/>
                    </a:lnTo>
                    <a:lnTo>
                      <a:pt x="49" y="0"/>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43" name="Freeform 86">
                <a:extLst>
                  <a:ext uri="{FF2B5EF4-FFF2-40B4-BE49-F238E27FC236}">
                    <a16:creationId xmlns:a16="http://schemas.microsoft.com/office/drawing/2014/main" id="{B43805A3-8E9B-41D8-9B06-713987C1CE5A}"/>
                  </a:ext>
                </a:extLst>
              </p:cNvPr>
              <p:cNvSpPr>
                <a:spLocks/>
              </p:cNvSpPr>
              <p:nvPr/>
            </p:nvSpPr>
            <p:spPr bwMode="auto">
              <a:xfrm>
                <a:off x="4151" y="3206"/>
                <a:ext cx="25" cy="9"/>
              </a:xfrm>
              <a:custGeom>
                <a:avLst/>
                <a:gdLst>
                  <a:gd name="T0" fmla="*/ 0 w 50"/>
                  <a:gd name="T1" fmla="*/ 0 h 19"/>
                  <a:gd name="T2" fmla="*/ 1 w 50"/>
                  <a:gd name="T3" fmla="*/ 0 h 19"/>
                  <a:gd name="T4" fmla="*/ 1 w 50"/>
                  <a:gd name="T5" fmla="*/ 0 h 19"/>
                  <a:gd name="T6" fmla="*/ 1 w 50"/>
                  <a:gd name="T7" fmla="*/ 0 h 19"/>
                  <a:gd name="T8" fmla="*/ 0 w 50"/>
                  <a:gd name="T9" fmla="*/ 0 h 19"/>
                  <a:gd name="T10" fmla="*/ 0 60000 65536"/>
                  <a:gd name="T11" fmla="*/ 0 60000 65536"/>
                  <a:gd name="T12" fmla="*/ 0 60000 65536"/>
                  <a:gd name="T13" fmla="*/ 0 60000 65536"/>
                  <a:gd name="T14" fmla="*/ 0 60000 65536"/>
                  <a:gd name="T15" fmla="*/ 0 w 50"/>
                  <a:gd name="T16" fmla="*/ 0 h 19"/>
                  <a:gd name="T17" fmla="*/ 50 w 50"/>
                  <a:gd name="T18" fmla="*/ 19 h 19"/>
                </a:gdLst>
                <a:ahLst/>
                <a:cxnLst>
                  <a:cxn ang="T10">
                    <a:pos x="T0" y="T1"/>
                  </a:cxn>
                  <a:cxn ang="T11">
                    <a:pos x="T2" y="T3"/>
                  </a:cxn>
                  <a:cxn ang="T12">
                    <a:pos x="T4" y="T5"/>
                  </a:cxn>
                  <a:cxn ang="T13">
                    <a:pos x="T6" y="T7"/>
                  </a:cxn>
                  <a:cxn ang="T14">
                    <a:pos x="T8" y="T9"/>
                  </a:cxn>
                </a:cxnLst>
                <a:rect l="T15" t="T16" r="T17" b="T18"/>
                <a:pathLst>
                  <a:path w="50" h="19">
                    <a:moveTo>
                      <a:pt x="0" y="7"/>
                    </a:moveTo>
                    <a:lnTo>
                      <a:pt x="2" y="19"/>
                    </a:lnTo>
                    <a:lnTo>
                      <a:pt x="50" y="13"/>
                    </a:lnTo>
                    <a:lnTo>
                      <a:pt x="49" y="0"/>
                    </a:ln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44" name="Freeform 87">
                <a:extLst>
                  <a:ext uri="{FF2B5EF4-FFF2-40B4-BE49-F238E27FC236}">
                    <a16:creationId xmlns:a16="http://schemas.microsoft.com/office/drawing/2014/main" id="{9A5F3168-42A3-43E6-9D44-B7B742E879B7}"/>
                  </a:ext>
                </a:extLst>
              </p:cNvPr>
              <p:cNvSpPr>
                <a:spLocks/>
              </p:cNvSpPr>
              <p:nvPr/>
            </p:nvSpPr>
            <p:spPr bwMode="auto">
              <a:xfrm>
                <a:off x="4193" y="3199"/>
                <a:ext cx="25" cy="10"/>
              </a:xfrm>
              <a:custGeom>
                <a:avLst/>
                <a:gdLst>
                  <a:gd name="T0" fmla="*/ 0 w 50"/>
                  <a:gd name="T1" fmla="*/ 1 h 20"/>
                  <a:gd name="T2" fmla="*/ 1 w 50"/>
                  <a:gd name="T3" fmla="*/ 1 h 20"/>
                  <a:gd name="T4" fmla="*/ 1 w 50"/>
                  <a:gd name="T5" fmla="*/ 1 h 20"/>
                  <a:gd name="T6" fmla="*/ 1 w 50"/>
                  <a:gd name="T7" fmla="*/ 1 h 20"/>
                  <a:gd name="T8" fmla="*/ 1 w 50"/>
                  <a:gd name="T9" fmla="*/ 0 h 20"/>
                  <a:gd name="T10" fmla="*/ 1 w 50"/>
                  <a:gd name="T11" fmla="*/ 1 h 20"/>
                  <a:gd name="T12" fmla="*/ 0 w 50"/>
                  <a:gd name="T13" fmla="*/ 1 h 20"/>
                  <a:gd name="T14" fmla="*/ 0 60000 65536"/>
                  <a:gd name="T15" fmla="*/ 0 60000 65536"/>
                  <a:gd name="T16" fmla="*/ 0 60000 65536"/>
                  <a:gd name="T17" fmla="*/ 0 60000 65536"/>
                  <a:gd name="T18" fmla="*/ 0 60000 65536"/>
                  <a:gd name="T19" fmla="*/ 0 60000 65536"/>
                  <a:gd name="T20" fmla="*/ 0 60000 65536"/>
                  <a:gd name="T21" fmla="*/ 0 w 50"/>
                  <a:gd name="T22" fmla="*/ 0 h 20"/>
                  <a:gd name="T23" fmla="*/ 50 w 50"/>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20">
                    <a:moveTo>
                      <a:pt x="0" y="7"/>
                    </a:moveTo>
                    <a:lnTo>
                      <a:pt x="2" y="20"/>
                    </a:lnTo>
                    <a:lnTo>
                      <a:pt x="14" y="18"/>
                    </a:lnTo>
                    <a:lnTo>
                      <a:pt x="50" y="10"/>
                    </a:lnTo>
                    <a:lnTo>
                      <a:pt x="49" y="0"/>
                    </a:lnTo>
                    <a:lnTo>
                      <a:pt x="14" y="6"/>
                    </a:ln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45" name="Freeform 88">
                <a:extLst>
                  <a:ext uri="{FF2B5EF4-FFF2-40B4-BE49-F238E27FC236}">
                    <a16:creationId xmlns:a16="http://schemas.microsoft.com/office/drawing/2014/main" id="{88AEE881-509E-4FDB-A699-F11761940AE2}"/>
                  </a:ext>
                </a:extLst>
              </p:cNvPr>
              <p:cNvSpPr>
                <a:spLocks/>
              </p:cNvSpPr>
              <p:nvPr/>
            </p:nvSpPr>
            <p:spPr bwMode="auto">
              <a:xfrm>
                <a:off x="4235" y="3190"/>
                <a:ext cx="25" cy="11"/>
              </a:xfrm>
              <a:custGeom>
                <a:avLst/>
                <a:gdLst>
                  <a:gd name="T0" fmla="*/ 0 w 51"/>
                  <a:gd name="T1" fmla="*/ 1 h 22"/>
                  <a:gd name="T2" fmla="*/ 0 w 51"/>
                  <a:gd name="T3" fmla="*/ 1 h 22"/>
                  <a:gd name="T4" fmla="*/ 0 w 51"/>
                  <a:gd name="T5" fmla="*/ 1 h 22"/>
                  <a:gd name="T6" fmla="*/ 0 w 51"/>
                  <a:gd name="T7" fmla="*/ 1 h 22"/>
                  <a:gd name="T8" fmla="*/ 0 w 51"/>
                  <a:gd name="T9" fmla="*/ 0 h 22"/>
                  <a:gd name="T10" fmla="*/ 0 w 51"/>
                  <a:gd name="T11" fmla="*/ 1 h 22"/>
                  <a:gd name="T12" fmla="*/ 0 w 51"/>
                  <a:gd name="T13" fmla="*/ 1 h 22"/>
                  <a:gd name="T14" fmla="*/ 0 60000 65536"/>
                  <a:gd name="T15" fmla="*/ 0 60000 65536"/>
                  <a:gd name="T16" fmla="*/ 0 60000 65536"/>
                  <a:gd name="T17" fmla="*/ 0 60000 65536"/>
                  <a:gd name="T18" fmla="*/ 0 60000 65536"/>
                  <a:gd name="T19" fmla="*/ 0 60000 65536"/>
                  <a:gd name="T20" fmla="*/ 0 60000 65536"/>
                  <a:gd name="T21" fmla="*/ 0 w 51"/>
                  <a:gd name="T22" fmla="*/ 0 h 22"/>
                  <a:gd name="T23" fmla="*/ 51 w 51"/>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22">
                    <a:moveTo>
                      <a:pt x="0" y="11"/>
                    </a:moveTo>
                    <a:lnTo>
                      <a:pt x="2" y="22"/>
                    </a:lnTo>
                    <a:lnTo>
                      <a:pt x="34" y="16"/>
                    </a:lnTo>
                    <a:lnTo>
                      <a:pt x="51" y="11"/>
                    </a:lnTo>
                    <a:lnTo>
                      <a:pt x="47" y="0"/>
                    </a:lnTo>
                    <a:lnTo>
                      <a:pt x="34" y="3"/>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46" name="Freeform 89">
                <a:extLst>
                  <a:ext uri="{FF2B5EF4-FFF2-40B4-BE49-F238E27FC236}">
                    <a16:creationId xmlns:a16="http://schemas.microsoft.com/office/drawing/2014/main" id="{B843590D-13F0-47D3-9875-6C01DD7AB32F}"/>
                  </a:ext>
                </a:extLst>
              </p:cNvPr>
              <p:cNvSpPr>
                <a:spLocks/>
              </p:cNvSpPr>
              <p:nvPr/>
            </p:nvSpPr>
            <p:spPr bwMode="auto">
              <a:xfrm>
                <a:off x="4276" y="3180"/>
                <a:ext cx="26" cy="12"/>
              </a:xfrm>
              <a:custGeom>
                <a:avLst/>
                <a:gdLst>
                  <a:gd name="T0" fmla="*/ 0 w 50"/>
                  <a:gd name="T1" fmla="*/ 1 h 23"/>
                  <a:gd name="T2" fmla="*/ 1 w 50"/>
                  <a:gd name="T3" fmla="*/ 1 h 23"/>
                  <a:gd name="T4" fmla="*/ 1 w 50"/>
                  <a:gd name="T5" fmla="*/ 1 h 23"/>
                  <a:gd name="T6" fmla="*/ 1 w 50"/>
                  <a:gd name="T7" fmla="*/ 0 h 23"/>
                  <a:gd name="T8" fmla="*/ 0 w 50"/>
                  <a:gd name="T9" fmla="*/ 1 h 23"/>
                  <a:gd name="T10" fmla="*/ 0 60000 65536"/>
                  <a:gd name="T11" fmla="*/ 0 60000 65536"/>
                  <a:gd name="T12" fmla="*/ 0 60000 65536"/>
                  <a:gd name="T13" fmla="*/ 0 60000 65536"/>
                  <a:gd name="T14" fmla="*/ 0 60000 65536"/>
                  <a:gd name="T15" fmla="*/ 0 w 50"/>
                  <a:gd name="T16" fmla="*/ 0 h 23"/>
                  <a:gd name="T17" fmla="*/ 50 w 50"/>
                  <a:gd name="T18" fmla="*/ 23 h 23"/>
                </a:gdLst>
                <a:ahLst/>
                <a:cxnLst>
                  <a:cxn ang="T10">
                    <a:pos x="T0" y="T1"/>
                  </a:cxn>
                  <a:cxn ang="T11">
                    <a:pos x="T2" y="T3"/>
                  </a:cxn>
                  <a:cxn ang="T12">
                    <a:pos x="T4" y="T5"/>
                  </a:cxn>
                  <a:cxn ang="T13">
                    <a:pos x="T6" y="T7"/>
                  </a:cxn>
                  <a:cxn ang="T14">
                    <a:pos x="T8" y="T9"/>
                  </a:cxn>
                </a:cxnLst>
                <a:rect l="T15" t="T16" r="T17" b="T18"/>
                <a:pathLst>
                  <a:path w="50" h="23">
                    <a:moveTo>
                      <a:pt x="0" y="13"/>
                    </a:moveTo>
                    <a:lnTo>
                      <a:pt x="3" y="23"/>
                    </a:lnTo>
                    <a:lnTo>
                      <a:pt x="50" y="11"/>
                    </a:lnTo>
                    <a:lnTo>
                      <a:pt x="47" y="0"/>
                    </a:ln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47" name="Freeform 90">
                <a:extLst>
                  <a:ext uri="{FF2B5EF4-FFF2-40B4-BE49-F238E27FC236}">
                    <a16:creationId xmlns:a16="http://schemas.microsoft.com/office/drawing/2014/main" id="{5D8802B4-9F32-428E-AD3F-CBB9CE6E1D35}"/>
                  </a:ext>
                </a:extLst>
              </p:cNvPr>
              <p:cNvSpPr>
                <a:spLocks/>
              </p:cNvSpPr>
              <p:nvPr/>
            </p:nvSpPr>
            <p:spPr bwMode="auto">
              <a:xfrm>
                <a:off x="4318" y="3168"/>
                <a:ext cx="25" cy="12"/>
              </a:xfrm>
              <a:custGeom>
                <a:avLst/>
                <a:gdLst>
                  <a:gd name="T0" fmla="*/ 0 w 49"/>
                  <a:gd name="T1" fmla="*/ 1 h 24"/>
                  <a:gd name="T2" fmla="*/ 1 w 49"/>
                  <a:gd name="T3" fmla="*/ 1 h 24"/>
                  <a:gd name="T4" fmla="*/ 1 w 49"/>
                  <a:gd name="T5" fmla="*/ 1 h 24"/>
                  <a:gd name="T6" fmla="*/ 1 w 49"/>
                  <a:gd name="T7" fmla="*/ 0 h 24"/>
                  <a:gd name="T8" fmla="*/ 0 w 49"/>
                  <a:gd name="T9" fmla="*/ 1 h 24"/>
                  <a:gd name="T10" fmla="*/ 0 60000 65536"/>
                  <a:gd name="T11" fmla="*/ 0 60000 65536"/>
                  <a:gd name="T12" fmla="*/ 0 60000 65536"/>
                  <a:gd name="T13" fmla="*/ 0 60000 65536"/>
                  <a:gd name="T14" fmla="*/ 0 60000 65536"/>
                  <a:gd name="T15" fmla="*/ 0 w 49"/>
                  <a:gd name="T16" fmla="*/ 0 h 24"/>
                  <a:gd name="T17" fmla="*/ 49 w 49"/>
                  <a:gd name="T18" fmla="*/ 24 h 24"/>
                </a:gdLst>
                <a:ahLst/>
                <a:cxnLst>
                  <a:cxn ang="T10">
                    <a:pos x="T0" y="T1"/>
                  </a:cxn>
                  <a:cxn ang="T11">
                    <a:pos x="T2" y="T3"/>
                  </a:cxn>
                  <a:cxn ang="T12">
                    <a:pos x="T4" y="T5"/>
                  </a:cxn>
                  <a:cxn ang="T13">
                    <a:pos x="T6" y="T7"/>
                  </a:cxn>
                  <a:cxn ang="T14">
                    <a:pos x="T8" y="T9"/>
                  </a:cxn>
                </a:cxnLst>
                <a:rect l="T15" t="T16" r="T17" b="T18"/>
                <a:pathLst>
                  <a:path w="49" h="24">
                    <a:moveTo>
                      <a:pt x="0" y="14"/>
                    </a:moveTo>
                    <a:lnTo>
                      <a:pt x="3" y="24"/>
                    </a:lnTo>
                    <a:lnTo>
                      <a:pt x="49" y="11"/>
                    </a:lnTo>
                    <a:lnTo>
                      <a:pt x="45" y="0"/>
                    </a:lnTo>
                    <a:lnTo>
                      <a:pt x="0"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48" name="Freeform 91">
                <a:extLst>
                  <a:ext uri="{FF2B5EF4-FFF2-40B4-BE49-F238E27FC236}">
                    <a16:creationId xmlns:a16="http://schemas.microsoft.com/office/drawing/2014/main" id="{65B59702-E889-4268-9F04-EC50E45E6E3F}"/>
                  </a:ext>
                </a:extLst>
              </p:cNvPr>
              <p:cNvSpPr>
                <a:spLocks/>
              </p:cNvSpPr>
              <p:nvPr/>
            </p:nvSpPr>
            <p:spPr bwMode="auto">
              <a:xfrm>
                <a:off x="4359" y="3155"/>
                <a:ext cx="24" cy="13"/>
              </a:xfrm>
              <a:custGeom>
                <a:avLst/>
                <a:gdLst>
                  <a:gd name="T0" fmla="*/ 0 w 48"/>
                  <a:gd name="T1" fmla="*/ 1 h 26"/>
                  <a:gd name="T2" fmla="*/ 1 w 48"/>
                  <a:gd name="T3" fmla="*/ 1 h 26"/>
                  <a:gd name="T4" fmla="*/ 1 w 48"/>
                  <a:gd name="T5" fmla="*/ 1 h 26"/>
                  <a:gd name="T6" fmla="*/ 1 w 48"/>
                  <a:gd name="T7" fmla="*/ 0 h 26"/>
                  <a:gd name="T8" fmla="*/ 0 w 48"/>
                  <a:gd name="T9" fmla="*/ 1 h 26"/>
                  <a:gd name="T10" fmla="*/ 0 60000 65536"/>
                  <a:gd name="T11" fmla="*/ 0 60000 65536"/>
                  <a:gd name="T12" fmla="*/ 0 60000 65536"/>
                  <a:gd name="T13" fmla="*/ 0 60000 65536"/>
                  <a:gd name="T14" fmla="*/ 0 60000 65536"/>
                  <a:gd name="T15" fmla="*/ 0 w 48"/>
                  <a:gd name="T16" fmla="*/ 0 h 26"/>
                  <a:gd name="T17" fmla="*/ 48 w 48"/>
                  <a:gd name="T18" fmla="*/ 26 h 26"/>
                </a:gdLst>
                <a:ahLst/>
                <a:cxnLst>
                  <a:cxn ang="T10">
                    <a:pos x="T0" y="T1"/>
                  </a:cxn>
                  <a:cxn ang="T11">
                    <a:pos x="T2" y="T3"/>
                  </a:cxn>
                  <a:cxn ang="T12">
                    <a:pos x="T4" y="T5"/>
                  </a:cxn>
                  <a:cxn ang="T13">
                    <a:pos x="T6" y="T7"/>
                  </a:cxn>
                  <a:cxn ang="T14">
                    <a:pos x="T8" y="T9"/>
                  </a:cxn>
                </a:cxnLst>
                <a:rect l="T15" t="T16" r="T17" b="T18"/>
                <a:pathLst>
                  <a:path w="48" h="26">
                    <a:moveTo>
                      <a:pt x="0" y="15"/>
                    </a:moveTo>
                    <a:lnTo>
                      <a:pt x="3" y="26"/>
                    </a:lnTo>
                    <a:lnTo>
                      <a:pt x="48" y="11"/>
                    </a:lnTo>
                    <a:lnTo>
                      <a:pt x="45" y="0"/>
                    </a:lnTo>
                    <a:lnTo>
                      <a:pt x="0"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49" name="Freeform 92">
                <a:extLst>
                  <a:ext uri="{FF2B5EF4-FFF2-40B4-BE49-F238E27FC236}">
                    <a16:creationId xmlns:a16="http://schemas.microsoft.com/office/drawing/2014/main" id="{FC15B102-37E2-4484-AC42-0FA67741FABC}"/>
                  </a:ext>
                </a:extLst>
              </p:cNvPr>
              <p:cNvSpPr>
                <a:spLocks/>
              </p:cNvSpPr>
              <p:nvPr/>
            </p:nvSpPr>
            <p:spPr bwMode="auto">
              <a:xfrm>
                <a:off x="4399" y="3141"/>
                <a:ext cx="25" cy="14"/>
              </a:xfrm>
              <a:custGeom>
                <a:avLst/>
                <a:gdLst>
                  <a:gd name="T0" fmla="*/ 0 w 48"/>
                  <a:gd name="T1" fmla="*/ 0 h 29"/>
                  <a:gd name="T2" fmla="*/ 1 w 48"/>
                  <a:gd name="T3" fmla="*/ 0 h 29"/>
                  <a:gd name="T4" fmla="*/ 1 w 48"/>
                  <a:gd name="T5" fmla="*/ 0 h 29"/>
                  <a:gd name="T6" fmla="*/ 1 w 48"/>
                  <a:gd name="T7" fmla="*/ 0 h 29"/>
                  <a:gd name="T8" fmla="*/ 1 w 48"/>
                  <a:gd name="T9" fmla="*/ 0 h 29"/>
                  <a:gd name="T10" fmla="*/ 1 w 48"/>
                  <a:gd name="T11" fmla="*/ 0 h 29"/>
                  <a:gd name="T12" fmla="*/ 0 w 48"/>
                  <a:gd name="T13" fmla="*/ 0 h 29"/>
                  <a:gd name="T14" fmla="*/ 0 60000 65536"/>
                  <a:gd name="T15" fmla="*/ 0 60000 65536"/>
                  <a:gd name="T16" fmla="*/ 0 60000 65536"/>
                  <a:gd name="T17" fmla="*/ 0 60000 65536"/>
                  <a:gd name="T18" fmla="*/ 0 60000 65536"/>
                  <a:gd name="T19" fmla="*/ 0 60000 65536"/>
                  <a:gd name="T20" fmla="*/ 0 60000 65536"/>
                  <a:gd name="T21" fmla="*/ 0 w 48"/>
                  <a:gd name="T22" fmla="*/ 0 h 29"/>
                  <a:gd name="T23" fmla="*/ 48 w 48"/>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29">
                    <a:moveTo>
                      <a:pt x="0" y="17"/>
                    </a:moveTo>
                    <a:lnTo>
                      <a:pt x="3" y="28"/>
                    </a:lnTo>
                    <a:lnTo>
                      <a:pt x="3" y="29"/>
                    </a:lnTo>
                    <a:lnTo>
                      <a:pt x="48" y="11"/>
                    </a:lnTo>
                    <a:lnTo>
                      <a:pt x="45" y="0"/>
                    </a:lnTo>
                    <a:lnTo>
                      <a:pt x="3" y="17"/>
                    </a:lnTo>
                    <a:lnTo>
                      <a:pt x="0"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50" name="Freeform 93">
                <a:extLst>
                  <a:ext uri="{FF2B5EF4-FFF2-40B4-BE49-F238E27FC236}">
                    <a16:creationId xmlns:a16="http://schemas.microsoft.com/office/drawing/2014/main" id="{0ECFED8F-4F5C-48E7-87CC-BADE9315BDE8}"/>
                  </a:ext>
                </a:extLst>
              </p:cNvPr>
              <p:cNvSpPr>
                <a:spLocks/>
              </p:cNvSpPr>
              <p:nvPr/>
            </p:nvSpPr>
            <p:spPr bwMode="auto">
              <a:xfrm>
                <a:off x="4439" y="3124"/>
                <a:ext cx="24" cy="15"/>
              </a:xfrm>
              <a:custGeom>
                <a:avLst/>
                <a:gdLst>
                  <a:gd name="T0" fmla="*/ 0 w 49"/>
                  <a:gd name="T1" fmla="*/ 0 h 31"/>
                  <a:gd name="T2" fmla="*/ 0 w 49"/>
                  <a:gd name="T3" fmla="*/ 0 h 31"/>
                  <a:gd name="T4" fmla="*/ 0 w 49"/>
                  <a:gd name="T5" fmla="*/ 0 h 31"/>
                  <a:gd name="T6" fmla="*/ 0 w 49"/>
                  <a:gd name="T7" fmla="*/ 0 h 31"/>
                  <a:gd name="T8" fmla="*/ 0 w 49"/>
                  <a:gd name="T9" fmla="*/ 0 h 31"/>
                  <a:gd name="T10" fmla="*/ 0 w 49"/>
                  <a:gd name="T11" fmla="*/ 0 h 31"/>
                  <a:gd name="T12" fmla="*/ 0 w 49"/>
                  <a:gd name="T13" fmla="*/ 0 h 31"/>
                  <a:gd name="T14" fmla="*/ 0 w 49"/>
                  <a:gd name="T15" fmla="*/ 0 h 31"/>
                  <a:gd name="T16" fmla="*/ 0 w 49"/>
                  <a:gd name="T17" fmla="*/ 0 h 31"/>
                  <a:gd name="T18" fmla="*/ 0 w 49"/>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31"/>
                  <a:gd name="T32" fmla="*/ 49 w 49"/>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31">
                    <a:moveTo>
                      <a:pt x="0" y="20"/>
                    </a:moveTo>
                    <a:lnTo>
                      <a:pt x="3" y="31"/>
                    </a:lnTo>
                    <a:lnTo>
                      <a:pt x="18" y="25"/>
                    </a:lnTo>
                    <a:lnTo>
                      <a:pt x="23" y="23"/>
                    </a:lnTo>
                    <a:lnTo>
                      <a:pt x="49" y="11"/>
                    </a:lnTo>
                    <a:lnTo>
                      <a:pt x="44" y="0"/>
                    </a:lnTo>
                    <a:lnTo>
                      <a:pt x="14" y="14"/>
                    </a:lnTo>
                    <a:lnTo>
                      <a:pt x="18" y="19"/>
                    </a:lnTo>
                    <a:lnTo>
                      <a:pt x="18" y="13"/>
                    </a:lnTo>
                    <a:lnTo>
                      <a:pt x="0"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51" name="Freeform 94">
                <a:extLst>
                  <a:ext uri="{FF2B5EF4-FFF2-40B4-BE49-F238E27FC236}">
                    <a16:creationId xmlns:a16="http://schemas.microsoft.com/office/drawing/2014/main" id="{44787AC5-2562-45FF-AAFE-C40FCCE6A83B}"/>
                  </a:ext>
                </a:extLst>
              </p:cNvPr>
              <p:cNvSpPr>
                <a:spLocks/>
              </p:cNvSpPr>
              <p:nvPr/>
            </p:nvSpPr>
            <p:spPr bwMode="auto">
              <a:xfrm>
                <a:off x="4478" y="3106"/>
                <a:ext cx="24" cy="16"/>
              </a:xfrm>
              <a:custGeom>
                <a:avLst/>
                <a:gdLst>
                  <a:gd name="T0" fmla="*/ 0 w 49"/>
                  <a:gd name="T1" fmla="*/ 1 h 32"/>
                  <a:gd name="T2" fmla="*/ 0 w 49"/>
                  <a:gd name="T3" fmla="*/ 1 h 32"/>
                  <a:gd name="T4" fmla="*/ 0 w 49"/>
                  <a:gd name="T5" fmla="*/ 1 h 32"/>
                  <a:gd name="T6" fmla="*/ 0 w 49"/>
                  <a:gd name="T7" fmla="*/ 1 h 32"/>
                  <a:gd name="T8" fmla="*/ 0 w 49"/>
                  <a:gd name="T9" fmla="*/ 0 h 32"/>
                  <a:gd name="T10" fmla="*/ 0 w 49"/>
                  <a:gd name="T11" fmla="*/ 1 h 32"/>
                  <a:gd name="T12" fmla="*/ 0 w 49"/>
                  <a:gd name="T13" fmla="*/ 1 h 32"/>
                  <a:gd name="T14" fmla="*/ 0 60000 65536"/>
                  <a:gd name="T15" fmla="*/ 0 60000 65536"/>
                  <a:gd name="T16" fmla="*/ 0 60000 65536"/>
                  <a:gd name="T17" fmla="*/ 0 60000 65536"/>
                  <a:gd name="T18" fmla="*/ 0 60000 65536"/>
                  <a:gd name="T19" fmla="*/ 0 60000 65536"/>
                  <a:gd name="T20" fmla="*/ 0 60000 65536"/>
                  <a:gd name="T21" fmla="*/ 0 w 49"/>
                  <a:gd name="T22" fmla="*/ 0 h 32"/>
                  <a:gd name="T23" fmla="*/ 49 w 49"/>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2">
                    <a:moveTo>
                      <a:pt x="0" y="22"/>
                    </a:moveTo>
                    <a:lnTo>
                      <a:pt x="5" y="32"/>
                    </a:lnTo>
                    <a:lnTo>
                      <a:pt x="37" y="19"/>
                    </a:lnTo>
                    <a:lnTo>
                      <a:pt x="49" y="11"/>
                    </a:lnTo>
                    <a:lnTo>
                      <a:pt x="44" y="0"/>
                    </a:lnTo>
                    <a:lnTo>
                      <a:pt x="27" y="9"/>
                    </a:lnTo>
                    <a:lnTo>
                      <a:pt x="0"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52" name="Freeform 95">
                <a:extLst>
                  <a:ext uri="{FF2B5EF4-FFF2-40B4-BE49-F238E27FC236}">
                    <a16:creationId xmlns:a16="http://schemas.microsoft.com/office/drawing/2014/main" id="{B6DC4876-8D22-4AB0-8D30-FE02BF89B513}"/>
                  </a:ext>
                </a:extLst>
              </p:cNvPr>
              <p:cNvSpPr>
                <a:spLocks/>
              </p:cNvSpPr>
              <p:nvPr/>
            </p:nvSpPr>
            <p:spPr bwMode="auto">
              <a:xfrm>
                <a:off x="4517" y="3088"/>
                <a:ext cx="24" cy="16"/>
              </a:xfrm>
              <a:custGeom>
                <a:avLst/>
                <a:gdLst>
                  <a:gd name="T0" fmla="*/ 0 w 49"/>
                  <a:gd name="T1" fmla="*/ 1 h 32"/>
                  <a:gd name="T2" fmla="*/ 0 w 49"/>
                  <a:gd name="T3" fmla="*/ 1 h 32"/>
                  <a:gd name="T4" fmla="*/ 0 w 49"/>
                  <a:gd name="T5" fmla="*/ 1 h 32"/>
                  <a:gd name="T6" fmla="*/ 0 w 49"/>
                  <a:gd name="T7" fmla="*/ 1 h 32"/>
                  <a:gd name="T8" fmla="*/ 0 w 49"/>
                  <a:gd name="T9" fmla="*/ 0 h 32"/>
                  <a:gd name="T10" fmla="*/ 0 w 49"/>
                  <a:gd name="T11" fmla="*/ 1 h 32"/>
                  <a:gd name="T12" fmla="*/ 0 w 49"/>
                  <a:gd name="T13" fmla="*/ 1 h 32"/>
                  <a:gd name="T14" fmla="*/ 0 60000 65536"/>
                  <a:gd name="T15" fmla="*/ 0 60000 65536"/>
                  <a:gd name="T16" fmla="*/ 0 60000 65536"/>
                  <a:gd name="T17" fmla="*/ 0 60000 65536"/>
                  <a:gd name="T18" fmla="*/ 0 60000 65536"/>
                  <a:gd name="T19" fmla="*/ 0 60000 65536"/>
                  <a:gd name="T20" fmla="*/ 0 60000 65536"/>
                  <a:gd name="T21" fmla="*/ 0 w 49"/>
                  <a:gd name="T22" fmla="*/ 0 h 32"/>
                  <a:gd name="T23" fmla="*/ 49 w 49"/>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2">
                    <a:moveTo>
                      <a:pt x="0" y="21"/>
                    </a:moveTo>
                    <a:lnTo>
                      <a:pt x="4" y="32"/>
                    </a:lnTo>
                    <a:lnTo>
                      <a:pt x="49" y="10"/>
                    </a:lnTo>
                    <a:lnTo>
                      <a:pt x="49" y="9"/>
                    </a:lnTo>
                    <a:lnTo>
                      <a:pt x="43" y="0"/>
                    </a:lnTo>
                    <a:lnTo>
                      <a:pt x="40" y="1"/>
                    </a:lnTo>
                    <a:lnTo>
                      <a:pt x="0"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53" name="Freeform 96">
                <a:extLst>
                  <a:ext uri="{FF2B5EF4-FFF2-40B4-BE49-F238E27FC236}">
                    <a16:creationId xmlns:a16="http://schemas.microsoft.com/office/drawing/2014/main" id="{84A6ED52-124C-4986-9015-359FC0705E22}"/>
                  </a:ext>
                </a:extLst>
              </p:cNvPr>
              <p:cNvSpPr>
                <a:spLocks/>
              </p:cNvSpPr>
              <p:nvPr/>
            </p:nvSpPr>
            <p:spPr bwMode="auto">
              <a:xfrm>
                <a:off x="4554" y="3067"/>
                <a:ext cx="25" cy="16"/>
              </a:xfrm>
              <a:custGeom>
                <a:avLst/>
                <a:gdLst>
                  <a:gd name="T0" fmla="*/ 0 w 49"/>
                  <a:gd name="T1" fmla="*/ 1 h 32"/>
                  <a:gd name="T2" fmla="*/ 1 w 49"/>
                  <a:gd name="T3" fmla="*/ 1 h 32"/>
                  <a:gd name="T4" fmla="*/ 1 w 49"/>
                  <a:gd name="T5" fmla="*/ 1 h 32"/>
                  <a:gd name="T6" fmla="*/ 1 w 49"/>
                  <a:gd name="T7" fmla="*/ 0 h 32"/>
                  <a:gd name="T8" fmla="*/ 0 w 49"/>
                  <a:gd name="T9" fmla="*/ 1 h 32"/>
                  <a:gd name="T10" fmla="*/ 0 60000 65536"/>
                  <a:gd name="T11" fmla="*/ 0 60000 65536"/>
                  <a:gd name="T12" fmla="*/ 0 60000 65536"/>
                  <a:gd name="T13" fmla="*/ 0 60000 65536"/>
                  <a:gd name="T14" fmla="*/ 0 60000 65536"/>
                  <a:gd name="T15" fmla="*/ 0 w 49"/>
                  <a:gd name="T16" fmla="*/ 0 h 32"/>
                  <a:gd name="T17" fmla="*/ 49 w 49"/>
                  <a:gd name="T18" fmla="*/ 32 h 32"/>
                </a:gdLst>
                <a:ahLst/>
                <a:cxnLst>
                  <a:cxn ang="T10">
                    <a:pos x="T0" y="T1"/>
                  </a:cxn>
                  <a:cxn ang="T11">
                    <a:pos x="T2" y="T3"/>
                  </a:cxn>
                  <a:cxn ang="T12">
                    <a:pos x="T4" y="T5"/>
                  </a:cxn>
                  <a:cxn ang="T13">
                    <a:pos x="T6" y="T7"/>
                  </a:cxn>
                  <a:cxn ang="T14">
                    <a:pos x="T8" y="T9"/>
                  </a:cxn>
                </a:cxnLst>
                <a:rect l="T15" t="T16" r="T17" b="T18"/>
                <a:pathLst>
                  <a:path w="49" h="32">
                    <a:moveTo>
                      <a:pt x="0" y="23"/>
                    </a:moveTo>
                    <a:lnTo>
                      <a:pt x="6" y="32"/>
                    </a:lnTo>
                    <a:lnTo>
                      <a:pt x="49" y="10"/>
                    </a:lnTo>
                    <a:lnTo>
                      <a:pt x="43" y="0"/>
                    </a:lnTo>
                    <a:lnTo>
                      <a:pt x="0"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54" name="Freeform 97">
                <a:extLst>
                  <a:ext uri="{FF2B5EF4-FFF2-40B4-BE49-F238E27FC236}">
                    <a16:creationId xmlns:a16="http://schemas.microsoft.com/office/drawing/2014/main" id="{E2B4CDEF-B929-42E1-BD67-9CEA8C3F2C43}"/>
                  </a:ext>
                </a:extLst>
              </p:cNvPr>
              <p:cNvSpPr>
                <a:spLocks/>
              </p:cNvSpPr>
              <p:nvPr/>
            </p:nvSpPr>
            <p:spPr bwMode="auto">
              <a:xfrm>
                <a:off x="4592" y="3045"/>
                <a:ext cx="23" cy="18"/>
              </a:xfrm>
              <a:custGeom>
                <a:avLst/>
                <a:gdLst>
                  <a:gd name="T0" fmla="*/ 0 w 47"/>
                  <a:gd name="T1" fmla="*/ 1 h 35"/>
                  <a:gd name="T2" fmla="*/ 0 w 47"/>
                  <a:gd name="T3" fmla="*/ 1 h 35"/>
                  <a:gd name="T4" fmla="*/ 0 w 47"/>
                  <a:gd name="T5" fmla="*/ 1 h 35"/>
                  <a:gd name="T6" fmla="*/ 0 w 47"/>
                  <a:gd name="T7" fmla="*/ 0 h 35"/>
                  <a:gd name="T8" fmla="*/ 0 w 47"/>
                  <a:gd name="T9" fmla="*/ 1 h 35"/>
                  <a:gd name="T10" fmla="*/ 0 60000 65536"/>
                  <a:gd name="T11" fmla="*/ 0 60000 65536"/>
                  <a:gd name="T12" fmla="*/ 0 60000 65536"/>
                  <a:gd name="T13" fmla="*/ 0 60000 65536"/>
                  <a:gd name="T14" fmla="*/ 0 60000 65536"/>
                  <a:gd name="T15" fmla="*/ 0 w 47"/>
                  <a:gd name="T16" fmla="*/ 0 h 35"/>
                  <a:gd name="T17" fmla="*/ 47 w 47"/>
                  <a:gd name="T18" fmla="*/ 35 h 35"/>
                </a:gdLst>
                <a:ahLst/>
                <a:cxnLst>
                  <a:cxn ang="T10">
                    <a:pos x="T0" y="T1"/>
                  </a:cxn>
                  <a:cxn ang="T11">
                    <a:pos x="T2" y="T3"/>
                  </a:cxn>
                  <a:cxn ang="T12">
                    <a:pos x="T4" y="T5"/>
                  </a:cxn>
                  <a:cxn ang="T13">
                    <a:pos x="T6" y="T7"/>
                  </a:cxn>
                  <a:cxn ang="T14">
                    <a:pos x="T8" y="T9"/>
                  </a:cxn>
                </a:cxnLst>
                <a:rect l="T15" t="T16" r="T17" b="T18"/>
                <a:pathLst>
                  <a:path w="47" h="35">
                    <a:moveTo>
                      <a:pt x="0" y="26"/>
                    </a:moveTo>
                    <a:lnTo>
                      <a:pt x="6" y="35"/>
                    </a:lnTo>
                    <a:lnTo>
                      <a:pt x="47" y="9"/>
                    </a:lnTo>
                    <a:lnTo>
                      <a:pt x="41" y="0"/>
                    </a:lnTo>
                    <a:lnTo>
                      <a:pt x="0"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55" name="Freeform 98">
                <a:extLst>
                  <a:ext uri="{FF2B5EF4-FFF2-40B4-BE49-F238E27FC236}">
                    <a16:creationId xmlns:a16="http://schemas.microsoft.com/office/drawing/2014/main" id="{8752F2A0-4357-4843-B898-643E8E4F73BF}"/>
                  </a:ext>
                </a:extLst>
              </p:cNvPr>
              <p:cNvSpPr>
                <a:spLocks/>
              </p:cNvSpPr>
              <p:nvPr/>
            </p:nvSpPr>
            <p:spPr bwMode="auto">
              <a:xfrm>
                <a:off x="4628" y="3021"/>
                <a:ext cx="23" cy="19"/>
              </a:xfrm>
              <a:custGeom>
                <a:avLst/>
                <a:gdLst>
                  <a:gd name="T0" fmla="*/ 0 w 48"/>
                  <a:gd name="T1" fmla="*/ 1 h 36"/>
                  <a:gd name="T2" fmla="*/ 0 w 48"/>
                  <a:gd name="T3" fmla="*/ 1 h 36"/>
                  <a:gd name="T4" fmla="*/ 0 w 48"/>
                  <a:gd name="T5" fmla="*/ 1 h 36"/>
                  <a:gd name="T6" fmla="*/ 0 w 48"/>
                  <a:gd name="T7" fmla="*/ 0 h 36"/>
                  <a:gd name="T8" fmla="*/ 0 w 48"/>
                  <a:gd name="T9" fmla="*/ 1 h 36"/>
                  <a:gd name="T10" fmla="*/ 0 60000 65536"/>
                  <a:gd name="T11" fmla="*/ 0 60000 65536"/>
                  <a:gd name="T12" fmla="*/ 0 60000 65536"/>
                  <a:gd name="T13" fmla="*/ 0 60000 65536"/>
                  <a:gd name="T14" fmla="*/ 0 60000 65536"/>
                  <a:gd name="T15" fmla="*/ 0 w 48"/>
                  <a:gd name="T16" fmla="*/ 0 h 36"/>
                  <a:gd name="T17" fmla="*/ 48 w 48"/>
                  <a:gd name="T18" fmla="*/ 36 h 36"/>
                </a:gdLst>
                <a:ahLst/>
                <a:cxnLst>
                  <a:cxn ang="T10">
                    <a:pos x="T0" y="T1"/>
                  </a:cxn>
                  <a:cxn ang="T11">
                    <a:pos x="T2" y="T3"/>
                  </a:cxn>
                  <a:cxn ang="T12">
                    <a:pos x="T4" y="T5"/>
                  </a:cxn>
                  <a:cxn ang="T13">
                    <a:pos x="T6" y="T7"/>
                  </a:cxn>
                  <a:cxn ang="T14">
                    <a:pos x="T8" y="T9"/>
                  </a:cxn>
                </a:cxnLst>
                <a:rect l="T15" t="T16" r="T17" b="T18"/>
                <a:pathLst>
                  <a:path w="48" h="36">
                    <a:moveTo>
                      <a:pt x="0" y="27"/>
                    </a:moveTo>
                    <a:lnTo>
                      <a:pt x="7" y="36"/>
                    </a:lnTo>
                    <a:lnTo>
                      <a:pt x="48" y="9"/>
                    </a:lnTo>
                    <a:lnTo>
                      <a:pt x="42" y="0"/>
                    </a:lnTo>
                    <a:lnTo>
                      <a:pt x="0"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56" name="Freeform 99">
                <a:extLst>
                  <a:ext uri="{FF2B5EF4-FFF2-40B4-BE49-F238E27FC236}">
                    <a16:creationId xmlns:a16="http://schemas.microsoft.com/office/drawing/2014/main" id="{54B6E185-AAB0-4D47-9E27-64A84FFE5710}"/>
                  </a:ext>
                </a:extLst>
              </p:cNvPr>
              <p:cNvSpPr>
                <a:spLocks/>
              </p:cNvSpPr>
              <p:nvPr/>
            </p:nvSpPr>
            <p:spPr bwMode="auto">
              <a:xfrm>
                <a:off x="4664" y="2997"/>
                <a:ext cx="22" cy="19"/>
              </a:xfrm>
              <a:custGeom>
                <a:avLst/>
                <a:gdLst>
                  <a:gd name="T0" fmla="*/ 0 w 45"/>
                  <a:gd name="T1" fmla="*/ 1 h 38"/>
                  <a:gd name="T2" fmla="*/ 0 w 45"/>
                  <a:gd name="T3" fmla="*/ 1 h 38"/>
                  <a:gd name="T4" fmla="*/ 0 w 45"/>
                  <a:gd name="T5" fmla="*/ 1 h 38"/>
                  <a:gd name="T6" fmla="*/ 0 w 45"/>
                  <a:gd name="T7" fmla="*/ 0 h 38"/>
                  <a:gd name="T8" fmla="*/ 0 w 45"/>
                  <a:gd name="T9" fmla="*/ 1 h 38"/>
                  <a:gd name="T10" fmla="*/ 0 60000 65536"/>
                  <a:gd name="T11" fmla="*/ 0 60000 65536"/>
                  <a:gd name="T12" fmla="*/ 0 60000 65536"/>
                  <a:gd name="T13" fmla="*/ 0 60000 65536"/>
                  <a:gd name="T14" fmla="*/ 0 60000 65536"/>
                  <a:gd name="T15" fmla="*/ 0 w 45"/>
                  <a:gd name="T16" fmla="*/ 0 h 38"/>
                  <a:gd name="T17" fmla="*/ 45 w 45"/>
                  <a:gd name="T18" fmla="*/ 38 h 38"/>
                </a:gdLst>
                <a:ahLst/>
                <a:cxnLst>
                  <a:cxn ang="T10">
                    <a:pos x="T0" y="T1"/>
                  </a:cxn>
                  <a:cxn ang="T11">
                    <a:pos x="T2" y="T3"/>
                  </a:cxn>
                  <a:cxn ang="T12">
                    <a:pos x="T4" y="T5"/>
                  </a:cxn>
                  <a:cxn ang="T13">
                    <a:pos x="T6" y="T7"/>
                  </a:cxn>
                  <a:cxn ang="T14">
                    <a:pos x="T8" y="T9"/>
                  </a:cxn>
                </a:cxnLst>
                <a:rect l="T15" t="T16" r="T17" b="T18"/>
                <a:pathLst>
                  <a:path w="45" h="38">
                    <a:moveTo>
                      <a:pt x="0" y="29"/>
                    </a:moveTo>
                    <a:lnTo>
                      <a:pt x="6" y="38"/>
                    </a:lnTo>
                    <a:lnTo>
                      <a:pt x="45" y="9"/>
                    </a:lnTo>
                    <a:lnTo>
                      <a:pt x="38" y="0"/>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57" name="Freeform 100">
                <a:extLst>
                  <a:ext uri="{FF2B5EF4-FFF2-40B4-BE49-F238E27FC236}">
                    <a16:creationId xmlns:a16="http://schemas.microsoft.com/office/drawing/2014/main" id="{D50218BC-36F7-4EB9-B193-D0C124FF2CAF}"/>
                  </a:ext>
                </a:extLst>
              </p:cNvPr>
              <p:cNvSpPr>
                <a:spLocks/>
              </p:cNvSpPr>
              <p:nvPr/>
            </p:nvSpPr>
            <p:spPr bwMode="auto">
              <a:xfrm>
                <a:off x="4698" y="2970"/>
                <a:ext cx="22" cy="20"/>
              </a:xfrm>
              <a:custGeom>
                <a:avLst/>
                <a:gdLst>
                  <a:gd name="T0" fmla="*/ 0 w 44"/>
                  <a:gd name="T1" fmla="*/ 1 h 40"/>
                  <a:gd name="T2" fmla="*/ 1 w 44"/>
                  <a:gd name="T3" fmla="*/ 1 h 40"/>
                  <a:gd name="T4" fmla="*/ 1 w 44"/>
                  <a:gd name="T5" fmla="*/ 1 h 40"/>
                  <a:gd name="T6" fmla="*/ 1 w 44"/>
                  <a:gd name="T7" fmla="*/ 1 h 40"/>
                  <a:gd name="T8" fmla="*/ 1 w 44"/>
                  <a:gd name="T9" fmla="*/ 0 h 40"/>
                  <a:gd name="T10" fmla="*/ 1 w 44"/>
                  <a:gd name="T11" fmla="*/ 1 h 40"/>
                  <a:gd name="T12" fmla="*/ 0 w 44"/>
                  <a:gd name="T13" fmla="*/ 1 h 40"/>
                  <a:gd name="T14" fmla="*/ 0 60000 65536"/>
                  <a:gd name="T15" fmla="*/ 0 60000 65536"/>
                  <a:gd name="T16" fmla="*/ 0 60000 65536"/>
                  <a:gd name="T17" fmla="*/ 0 60000 65536"/>
                  <a:gd name="T18" fmla="*/ 0 60000 65536"/>
                  <a:gd name="T19" fmla="*/ 0 60000 65536"/>
                  <a:gd name="T20" fmla="*/ 0 60000 65536"/>
                  <a:gd name="T21" fmla="*/ 0 w 44"/>
                  <a:gd name="T22" fmla="*/ 0 h 40"/>
                  <a:gd name="T23" fmla="*/ 44 w 44"/>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0">
                    <a:moveTo>
                      <a:pt x="0" y="31"/>
                    </a:moveTo>
                    <a:lnTo>
                      <a:pt x="6" y="40"/>
                    </a:lnTo>
                    <a:lnTo>
                      <a:pt x="15" y="34"/>
                    </a:lnTo>
                    <a:lnTo>
                      <a:pt x="44" y="10"/>
                    </a:lnTo>
                    <a:lnTo>
                      <a:pt x="37" y="0"/>
                    </a:lnTo>
                    <a:lnTo>
                      <a:pt x="6" y="25"/>
                    </a:lnTo>
                    <a:lnTo>
                      <a:pt x="0" y="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58" name="Freeform 101">
                <a:extLst>
                  <a:ext uri="{FF2B5EF4-FFF2-40B4-BE49-F238E27FC236}">
                    <a16:creationId xmlns:a16="http://schemas.microsoft.com/office/drawing/2014/main" id="{27DA7612-6F80-4938-AD5E-F6BA8B480CDE}"/>
                  </a:ext>
                </a:extLst>
              </p:cNvPr>
              <p:cNvSpPr>
                <a:spLocks/>
              </p:cNvSpPr>
              <p:nvPr/>
            </p:nvSpPr>
            <p:spPr bwMode="auto">
              <a:xfrm>
                <a:off x="4731" y="2943"/>
                <a:ext cx="22" cy="20"/>
              </a:xfrm>
              <a:custGeom>
                <a:avLst/>
                <a:gdLst>
                  <a:gd name="T0" fmla="*/ 0 w 44"/>
                  <a:gd name="T1" fmla="*/ 0 h 42"/>
                  <a:gd name="T2" fmla="*/ 1 w 44"/>
                  <a:gd name="T3" fmla="*/ 0 h 42"/>
                  <a:gd name="T4" fmla="*/ 1 w 44"/>
                  <a:gd name="T5" fmla="*/ 0 h 42"/>
                  <a:gd name="T6" fmla="*/ 1 w 44"/>
                  <a:gd name="T7" fmla="*/ 0 h 42"/>
                  <a:gd name="T8" fmla="*/ 1 w 44"/>
                  <a:gd name="T9" fmla="*/ 0 h 42"/>
                  <a:gd name="T10" fmla="*/ 1 w 44"/>
                  <a:gd name="T11" fmla="*/ 0 h 42"/>
                  <a:gd name="T12" fmla="*/ 0 w 44"/>
                  <a:gd name="T13" fmla="*/ 0 h 42"/>
                  <a:gd name="T14" fmla="*/ 0 60000 65536"/>
                  <a:gd name="T15" fmla="*/ 0 60000 65536"/>
                  <a:gd name="T16" fmla="*/ 0 60000 65536"/>
                  <a:gd name="T17" fmla="*/ 0 60000 65536"/>
                  <a:gd name="T18" fmla="*/ 0 60000 65536"/>
                  <a:gd name="T19" fmla="*/ 0 60000 65536"/>
                  <a:gd name="T20" fmla="*/ 0 60000 65536"/>
                  <a:gd name="T21" fmla="*/ 0 w 44"/>
                  <a:gd name="T22" fmla="*/ 0 h 42"/>
                  <a:gd name="T23" fmla="*/ 44 w 44"/>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2">
                    <a:moveTo>
                      <a:pt x="0" y="33"/>
                    </a:moveTo>
                    <a:lnTo>
                      <a:pt x="7" y="42"/>
                    </a:lnTo>
                    <a:lnTo>
                      <a:pt x="23" y="28"/>
                    </a:lnTo>
                    <a:lnTo>
                      <a:pt x="44" y="10"/>
                    </a:lnTo>
                    <a:lnTo>
                      <a:pt x="36" y="0"/>
                    </a:lnTo>
                    <a:lnTo>
                      <a:pt x="13" y="19"/>
                    </a:lnTo>
                    <a:lnTo>
                      <a:pt x="0"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59" name="Freeform 102">
                <a:extLst>
                  <a:ext uri="{FF2B5EF4-FFF2-40B4-BE49-F238E27FC236}">
                    <a16:creationId xmlns:a16="http://schemas.microsoft.com/office/drawing/2014/main" id="{10D23C51-F5ED-4F9D-854D-0C8DAB33F7EF}"/>
                  </a:ext>
                </a:extLst>
              </p:cNvPr>
              <p:cNvSpPr>
                <a:spLocks/>
              </p:cNvSpPr>
              <p:nvPr/>
            </p:nvSpPr>
            <p:spPr bwMode="auto">
              <a:xfrm>
                <a:off x="4762" y="2914"/>
                <a:ext cx="22" cy="21"/>
              </a:xfrm>
              <a:custGeom>
                <a:avLst/>
                <a:gdLst>
                  <a:gd name="T0" fmla="*/ 0 w 45"/>
                  <a:gd name="T1" fmla="*/ 0 h 43"/>
                  <a:gd name="T2" fmla="*/ 0 w 45"/>
                  <a:gd name="T3" fmla="*/ 0 h 43"/>
                  <a:gd name="T4" fmla="*/ 0 w 45"/>
                  <a:gd name="T5" fmla="*/ 0 h 43"/>
                  <a:gd name="T6" fmla="*/ 0 w 45"/>
                  <a:gd name="T7" fmla="*/ 0 h 43"/>
                  <a:gd name="T8" fmla="*/ 0 w 45"/>
                  <a:gd name="T9" fmla="*/ 0 h 43"/>
                  <a:gd name="T10" fmla="*/ 0 w 45"/>
                  <a:gd name="T11" fmla="*/ 0 h 43"/>
                  <a:gd name="T12" fmla="*/ 0 w 45"/>
                  <a:gd name="T13" fmla="*/ 0 h 43"/>
                  <a:gd name="T14" fmla="*/ 0 60000 65536"/>
                  <a:gd name="T15" fmla="*/ 0 60000 65536"/>
                  <a:gd name="T16" fmla="*/ 0 60000 65536"/>
                  <a:gd name="T17" fmla="*/ 0 60000 65536"/>
                  <a:gd name="T18" fmla="*/ 0 60000 65536"/>
                  <a:gd name="T19" fmla="*/ 0 60000 65536"/>
                  <a:gd name="T20" fmla="*/ 0 60000 65536"/>
                  <a:gd name="T21" fmla="*/ 0 w 45"/>
                  <a:gd name="T22" fmla="*/ 0 h 43"/>
                  <a:gd name="T23" fmla="*/ 45 w 45"/>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43">
                    <a:moveTo>
                      <a:pt x="0" y="34"/>
                    </a:moveTo>
                    <a:lnTo>
                      <a:pt x="8" y="43"/>
                    </a:lnTo>
                    <a:lnTo>
                      <a:pt x="32" y="23"/>
                    </a:lnTo>
                    <a:lnTo>
                      <a:pt x="45" y="10"/>
                    </a:lnTo>
                    <a:lnTo>
                      <a:pt x="37" y="0"/>
                    </a:lnTo>
                    <a:lnTo>
                      <a:pt x="23" y="14"/>
                    </a:lnTo>
                    <a:lnTo>
                      <a:pt x="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60" name="Freeform 103">
                <a:extLst>
                  <a:ext uri="{FF2B5EF4-FFF2-40B4-BE49-F238E27FC236}">
                    <a16:creationId xmlns:a16="http://schemas.microsoft.com/office/drawing/2014/main" id="{CE1D7A1A-C0B1-49C5-8BB8-A5B779F2B99C}"/>
                  </a:ext>
                </a:extLst>
              </p:cNvPr>
              <p:cNvSpPr>
                <a:spLocks/>
              </p:cNvSpPr>
              <p:nvPr/>
            </p:nvSpPr>
            <p:spPr bwMode="auto">
              <a:xfrm>
                <a:off x="4793" y="2884"/>
                <a:ext cx="22" cy="21"/>
              </a:xfrm>
              <a:custGeom>
                <a:avLst/>
                <a:gdLst>
                  <a:gd name="T0" fmla="*/ 0 w 43"/>
                  <a:gd name="T1" fmla="*/ 0 h 43"/>
                  <a:gd name="T2" fmla="*/ 1 w 43"/>
                  <a:gd name="T3" fmla="*/ 0 h 43"/>
                  <a:gd name="T4" fmla="*/ 1 w 43"/>
                  <a:gd name="T5" fmla="*/ 0 h 43"/>
                  <a:gd name="T6" fmla="*/ 1 w 43"/>
                  <a:gd name="T7" fmla="*/ 0 h 43"/>
                  <a:gd name="T8" fmla="*/ 1 w 43"/>
                  <a:gd name="T9" fmla="*/ 0 h 43"/>
                  <a:gd name="T10" fmla="*/ 1 w 43"/>
                  <a:gd name="T11" fmla="*/ 0 h 43"/>
                  <a:gd name="T12" fmla="*/ 0 w 43"/>
                  <a:gd name="T13" fmla="*/ 0 h 43"/>
                  <a:gd name="T14" fmla="*/ 0 60000 65536"/>
                  <a:gd name="T15" fmla="*/ 0 60000 65536"/>
                  <a:gd name="T16" fmla="*/ 0 60000 65536"/>
                  <a:gd name="T17" fmla="*/ 0 60000 65536"/>
                  <a:gd name="T18" fmla="*/ 0 60000 65536"/>
                  <a:gd name="T19" fmla="*/ 0 60000 65536"/>
                  <a:gd name="T20" fmla="*/ 0 60000 65536"/>
                  <a:gd name="T21" fmla="*/ 0 w 43"/>
                  <a:gd name="T22" fmla="*/ 0 h 43"/>
                  <a:gd name="T23" fmla="*/ 43 w 43"/>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43">
                    <a:moveTo>
                      <a:pt x="0" y="33"/>
                    </a:moveTo>
                    <a:lnTo>
                      <a:pt x="8" y="43"/>
                    </a:lnTo>
                    <a:lnTo>
                      <a:pt x="37" y="15"/>
                    </a:lnTo>
                    <a:lnTo>
                      <a:pt x="43" y="7"/>
                    </a:lnTo>
                    <a:lnTo>
                      <a:pt x="34" y="0"/>
                    </a:lnTo>
                    <a:lnTo>
                      <a:pt x="27" y="6"/>
                    </a:lnTo>
                    <a:lnTo>
                      <a:pt x="0"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61" name="Freeform 104">
                <a:extLst>
                  <a:ext uri="{FF2B5EF4-FFF2-40B4-BE49-F238E27FC236}">
                    <a16:creationId xmlns:a16="http://schemas.microsoft.com/office/drawing/2014/main" id="{13E3EA1F-EAF1-4C3F-8D37-59A3ADB29923}"/>
                  </a:ext>
                </a:extLst>
              </p:cNvPr>
              <p:cNvSpPr>
                <a:spLocks/>
              </p:cNvSpPr>
              <p:nvPr/>
            </p:nvSpPr>
            <p:spPr bwMode="auto">
              <a:xfrm>
                <a:off x="4823" y="2852"/>
                <a:ext cx="21" cy="22"/>
              </a:xfrm>
              <a:custGeom>
                <a:avLst/>
                <a:gdLst>
                  <a:gd name="T0" fmla="*/ 0 w 43"/>
                  <a:gd name="T1" fmla="*/ 1 h 44"/>
                  <a:gd name="T2" fmla="*/ 0 w 43"/>
                  <a:gd name="T3" fmla="*/ 1 h 44"/>
                  <a:gd name="T4" fmla="*/ 0 w 43"/>
                  <a:gd name="T5" fmla="*/ 1 h 44"/>
                  <a:gd name="T6" fmla="*/ 0 w 43"/>
                  <a:gd name="T7" fmla="*/ 1 h 44"/>
                  <a:gd name="T8" fmla="*/ 0 w 43"/>
                  <a:gd name="T9" fmla="*/ 1 h 44"/>
                  <a:gd name="T10" fmla="*/ 0 w 43"/>
                  <a:gd name="T11" fmla="*/ 0 h 44"/>
                  <a:gd name="T12" fmla="*/ 0 w 43"/>
                  <a:gd name="T13" fmla="*/ 1 h 44"/>
                  <a:gd name="T14" fmla="*/ 0 60000 65536"/>
                  <a:gd name="T15" fmla="*/ 0 60000 65536"/>
                  <a:gd name="T16" fmla="*/ 0 60000 65536"/>
                  <a:gd name="T17" fmla="*/ 0 60000 65536"/>
                  <a:gd name="T18" fmla="*/ 0 60000 65536"/>
                  <a:gd name="T19" fmla="*/ 0 60000 65536"/>
                  <a:gd name="T20" fmla="*/ 0 60000 65536"/>
                  <a:gd name="T21" fmla="*/ 0 w 43"/>
                  <a:gd name="T22" fmla="*/ 0 h 44"/>
                  <a:gd name="T23" fmla="*/ 43 w 43"/>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44">
                    <a:moveTo>
                      <a:pt x="0" y="36"/>
                    </a:moveTo>
                    <a:lnTo>
                      <a:pt x="9" y="44"/>
                    </a:lnTo>
                    <a:lnTo>
                      <a:pt x="41" y="9"/>
                    </a:lnTo>
                    <a:lnTo>
                      <a:pt x="43" y="9"/>
                    </a:lnTo>
                    <a:lnTo>
                      <a:pt x="34" y="1"/>
                    </a:lnTo>
                    <a:lnTo>
                      <a:pt x="32" y="0"/>
                    </a:lnTo>
                    <a:lnTo>
                      <a:pt x="0"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62" name="Freeform 105">
                <a:extLst>
                  <a:ext uri="{FF2B5EF4-FFF2-40B4-BE49-F238E27FC236}">
                    <a16:creationId xmlns:a16="http://schemas.microsoft.com/office/drawing/2014/main" id="{DED9B24F-17C1-47F6-84C7-B028BC10E51B}"/>
                  </a:ext>
                </a:extLst>
              </p:cNvPr>
              <p:cNvSpPr>
                <a:spLocks/>
              </p:cNvSpPr>
              <p:nvPr/>
            </p:nvSpPr>
            <p:spPr bwMode="auto">
              <a:xfrm>
                <a:off x="4851" y="2819"/>
                <a:ext cx="20" cy="23"/>
              </a:xfrm>
              <a:custGeom>
                <a:avLst/>
                <a:gdLst>
                  <a:gd name="T0" fmla="*/ 0 w 39"/>
                  <a:gd name="T1" fmla="*/ 1 h 46"/>
                  <a:gd name="T2" fmla="*/ 1 w 39"/>
                  <a:gd name="T3" fmla="*/ 1 h 46"/>
                  <a:gd name="T4" fmla="*/ 1 w 39"/>
                  <a:gd name="T5" fmla="*/ 1 h 46"/>
                  <a:gd name="T6" fmla="*/ 1 w 39"/>
                  <a:gd name="T7" fmla="*/ 0 h 46"/>
                  <a:gd name="T8" fmla="*/ 0 w 39"/>
                  <a:gd name="T9" fmla="*/ 1 h 46"/>
                  <a:gd name="T10" fmla="*/ 0 60000 65536"/>
                  <a:gd name="T11" fmla="*/ 0 60000 65536"/>
                  <a:gd name="T12" fmla="*/ 0 60000 65536"/>
                  <a:gd name="T13" fmla="*/ 0 60000 65536"/>
                  <a:gd name="T14" fmla="*/ 0 60000 65536"/>
                  <a:gd name="T15" fmla="*/ 0 w 39"/>
                  <a:gd name="T16" fmla="*/ 0 h 46"/>
                  <a:gd name="T17" fmla="*/ 39 w 39"/>
                  <a:gd name="T18" fmla="*/ 46 h 46"/>
                </a:gdLst>
                <a:ahLst/>
                <a:cxnLst>
                  <a:cxn ang="T10">
                    <a:pos x="T0" y="T1"/>
                  </a:cxn>
                  <a:cxn ang="T11">
                    <a:pos x="T2" y="T3"/>
                  </a:cxn>
                  <a:cxn ang="T12">
                    <a:pos x="T4" y="T5"/>
                  </a:cxn>
                  <a:cxn ang="T13">
                    <a:pos x="T6" y="T7"/>
                  </a:cxn>
                  <a:cxn ang="T14">
                    <a:pos x="T8" y="T9"/>
                  </a:cxn>
                </a:cxnLst>
                <a:rect l="T15" t="T16" r="T17" b="T18"/>
                <a:pathLst>
                  <a:path w="39" h="46">
                    <a:moveTo>
                      <a:pt x="0" y="38"/>
                    </a:moveTo>
                    <a:lnTo>
                      <a:pt x="9" y="46"/>
                    </a:lnTo>
                    <a:lnTo>
                      <a:pt x="39" y="8"/>
                    </a:lnTo>
                    <a:lnTo>
                      <a:pt x="30" y="0"/>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63" name="Freeform 106">
                <a:extLst>
                  <a:ext uri="{FF2B5EF4-FFF2-40B4-BE49-F238E27FC236}">
                    <a16:creationId xmlns:a16="http://schemas.microsoft.com/office/drawing/2014/main" id="{A7FA27C7-7694-4C53-957C-1DB0D03AD050}"/>
                  </a:ext>
                </a:extLst>
              </p:cNvPr>
              <p:cNvSpPr>
                <a:spLocks/>
              </p:cNvSpPr>
              <p:nvPr/>
            </p:nvSpPr>
            <p:spPr bwMode="auto">
              <a:xfrm>
                <a:off x="4878" y="2785"/>
                <a:ext cx="19" cy="23"/>
              </a:xfrm>
              <a:custGeom>
                <a:avLst/>
                <a:gdLst>
                  <a:gd name="T0" fmla="*/ 0 w 38"/>
                  <a:gd name="T1" fmla="*/ 1 h 46"/>
                  <a:gd name="T2" fmla="*/ 1 w 38"/>
                  <a:gd name="T3" fmla="*/ 1 h 46"/>
                  <a:gd name="T4" fmla="*/ 1 w 38"/>
                  <a:gd name="T5" fmla="*/ 1 h 46"/>
                  <a:gd name="T6" fmla="*/ 1 w 38"/>
                  <a:gd name="T7" fmla="*/ 0 h 46"/>
                  <a:gd name="T8" fmla="*/ 0 w 38"/>
                  <a:gd name="T9" fmla="*/ 1 h 46"/>
                  <a:gd name="T10" fmla="*/ 0 60000 65536"/>
                  <a:gd name="T11" fmla="*/ 0 60000 65536"/>
                  <a:gd name="T12" fmla="*/ 0 60000 65536"/>
                  <a:gd name="T13" fmla="*/ 0 60000 65536"/>
                  <a:gd name="T14" fmla="*/ 0 60000 65536"/>
                  <a:gd name="T15" fmla="*/ 0 w 38"/>
                  <a:gd name="T16" fmla="*/ 0 h 46"/>
                  <a:gd name="T17" fmla="*/ 38 w 38"/>
                  <a:gd name="T18" fmla="*/ 46 h 46"/>
                </a:gdLst>
                <a:ahLst/>
                <a:cxnLst>
                  <a:cxn ang="T10">
                    <a:pos x="T0" y="T1"/>
                  </a:cxn>
                  <a:cxn ang="T11">
                    <a:pos x="T2" y="T3"/>
                  </a:cxn>
                  <a:cxn ang="T12">
                    <a:pos x="T4" y="T5"/>
                  </a:cxn>
                  <a:cxn ang="T13">
                    <a:pos x="T6" y="T7"/>
                  </a:cxn>
                  <a:cxn ang="T14">
                    <a:pos x="T8" y="T9"/>
                  </a:cxn>
                </a:cxnLst>
                <a:rect l="T15" t="T16" r="T17" b="T18"/>
                <a:pathLst>
                  <a:path w="38" h="46">
                    <a:moveTo>
                      <a:pt x="0" y="38"/>
                    </a:moveTo>
                    <a:lnTo>
                      <a:pt x="9" y="46"/>
                    </a:lnTo>
                    <a:lnTo>
                      <a:pt x="38" y="7"/>
                    </a:lnTo>
                    <a:lnTo>
                      <a:pt x="29" y="0"/>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64" name="Freeform 107">
                <a:extLst>
                  <a:ext uri="{FF2B5EF4-FFF2-40B4-BE49-F238E27FC236}">
                    <a16:creationId xmlns:a16="http://schemas.microsoft.com/office/drawing/2014/main" id="{FF0488EA-7662-4841-90AE-5F80E2B3D3DA}"/>
                  </a:ext>
                </a:extLst>
              </p:cNvPr>
              <p:cNvSpPr>
                <a:spLocks/>
              </p:cNvSpPr>
              <p:nvPr/>
            </p:nvSpPr>
            <p:spPr bwMode="auto">
              <a:xfrm>
                <a:off x="4903" y="2750"/>
                <a:ext cx="17" cy="23"/>
              </a:xfrm>
              <a:custGeom>
                <a:avLst/>
                <a:gdLst>
                  <a:gd name="T0" fmla="*/ 0 w 36"/>
                  <a:gd name="T1" fmla="*/ 1 h 45"/>
                  <a:gd name="T2" fmla="*/ 0 w 36"/>
                  <a:gd name="T3" fmla="*/ 1 h 45"/>
                  <a:gd name="T4" fmla="*/ 0 w 36"/>
                  <a:gd name="T5" fmla="*/ 1 h 45"/>
                  <a:gd name="T6" fmla="*/ 0 w 36"/>
                  <a:gd name="T7" fmla="*/ 0 h 45"/>
                  <a:gd name="T8" fmla="*/ 0 w 36"/>
                  <a:gd name="T9" fmla="*/ 1 h 45"/>
                  <a:gd name="T10" fmla="*/ 0 60000 65536"/>
                  <a:gd name="T11" fmla="*/ 0 60000 65536"/>
                  <a:gd name="T12" fmla="*/ 0 60000 65536"/>
                  <a:gd name="T13" fmla="*/ 0 60000 65536"/>
                  <a:gd name="T14" fmla="*/ 0 60000 65536"/>
                  <a:gd name="T15" fmla="*/ 0 w 36"/>
                  <a:gd name="T16" fmla="*/ 0 h 45"/>
                  <a:gd name="T17" fmla="*/ 36 w 36"/>
                  <a:gd name="T18" fmla="*/ 45 h 45"/>
                </a:gdLst>
                <a:ahLst/>
                <a:cxnLst>
                  <a:cxn ang="T10">
                    <a:pos x="T0" y="T1"/>
                  </a:cxn>
                  <a:cxn ang="T11">
                    <a:pos x="T2" y="T3"/>
                  </a:cxn>
                  <a:cxn ang="T12">
                    <a:pos x="T4" y="T5"/>
                  </a:cxn>
                  <a:cxn ang="T13">
                    <a:pos x="T6" y="T7"/>
                  </a:cxn>
                  <a:cxn ang="T14">
                    <a:pos x="T8" y="T9"/>
                  </a:cxn>
                </a:cxnLst>
                <a:rect l="T15" t="T16" r="T17" b="T18"/>
                <a:pathLst>
                  <a:path w="36" h="45">
                    <a:moveTo>
                      <a:pt x="0" y="39"/>
                    </a:moveTo>
                    <a:lnTo>
                      <a:pt x="10" y="45"/>
                    </a:lnTo>
                    <a:lnTo>
                      <a:pt x="36" y="6"/>
                    </a:lnTo>
                    <a:lnTo>
                      <a:pt x="26" y="0"/>
                    </a:lnTo>
                    <a:lnTo>
                      <a:pt x="0"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65" name="Freeform 108">
                <a:extLst>
                  <a:ext uri="{FF2B5EF4-FFF2-40B4-BE49-F238E27FC236}">
                    <a16:creationId xmlns:a16="http://schemas.microsoft.com/office/drawing/2014/main" id="{268D178B-E38D-4779-9335-13569FF91729}"/>
                  </a:ext>
                </a:extLst>
              </p:cNvPr>
              <p:cNvSpPr>
                <a:spLocks/>
              </p:cNvSpPr>
              <p:nvPr/>
            </p:nvSpPr>
            <p:spPr bwMode="auto">
              <a:xfrm>
                <a:off x="4926" y="2714"/>
                <a:ext cx="17" cy="24"/>
              </a:xfrm>
              <a:custGeom>
                <a:avLst/>
                <a:gdLst>
                  <a:gd name="T0" fmla="*/ 0 w 35"/>
                  <a:gd name="T1" fmla="*/ 0 h 49"/>
                  <a:gd name="T2" fmla="*/ 0 w 35"/>
                  <a:gd name="T3" fmla="*/ 0 h 49"/>
                  <a:gd name="T4" fmla="*/ 0 w 35"/>
                  <a:gd name="T5" fmla="*/ 0 h 49"/>
                  <a:gd name="T6" fmla="*/ 0 w 35"/>
                  <a:gd name="T7" fmla="*/ 0 h 49"/>
                  <a:gd name="T8" fmla="*/ 0 w 35"/>
                  <a:gd name="T9" fmla="*/ 0 h 49"/>
                  <a:gd name="T10" fmla="*/ 0 60000 65536"/>
                  <a:gd name="T11" fmla="*/ 0 60000 65536"/>
                  <a:gd name="T12" fmla="*/ 0 60000 65536"/>
                  <a:gd name="T13" fmla="*/ 0 60000 65536"/>
                  <a:gd name="T14" fmla="*/ 0 60000 65536"/>
                  <a:gd name="T15" fmla="*/ 0 w 35"/>
                  <a:gd name="T16" fmla="*/ 0 h 49"/>
                  <a:gd name="T17" fmla="*/ 35 w 35"/>
                  <a:gd name="T18" fmla="*/ 49 h 49"/>
                </a:gdLst>
                <a:ahLst/>
                <a:cxnLst>
                  <a:cxn ang="T10">
                    <a:pos x="T0" y="T1"/>
                  </a:cxn>
                  <a:cxn ang="T11">
                    <a:pos x="T2" y="T3"/>
                  </a:cxn>
                  <a:cxn ang="T12">
                    <a:pos x="T4" y="T5"/>
                  </a:cxn>
                  <a:cxn ang="T13">
                    <a:pos x="T6" y="T7"/>
                  </a:cxn>
                  <a:cxn ang="T14">
                    <a:pos x="T8" y="T9"/>
                  </a:cxn>
                </a:cxnLst>
                <a:rect l="T15" t="T16" r="T17" b="T18"/>
                <a:pathLst>
                  <a:path w="35" h="49">
                    <a:moveTo>
                      <a:pt x="0" y="43"/>
                    </a:moveTo>
                    <a:lnTo>
                      <a:pt x="9" y="49"/>
                    </a:lnTo>
                    <a:lnTo>
                      <a:pt x="35" y="6"/>
                    </a:lnTo>
                    <a:lnTo>
                      <a:pt x="26" y="0"/>
                    </a:lnTo>
                    <a:lnTo>
                      <a:pt x="0"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66" name="Freeform 109">
                <a:extLst>
                  <a:ext uri="{FF2B5EF4-FFF2-40B4-BE49-F238E27FC236}">
                    <a16:creationId xmlns:a16="http://schemas.microsoft.com/office/drawing/2014/main" id="{FB871A3D-AB9C-45F1-945D-2DC072681B4E}"/>
                  </a:ext>
                </a:extLst>
              </p:cNvPr>
              <p:cNvSpPr>
                <a:spLocks/>
              </p:cNvSpPr>
              <p:nvPr/>
            </p:nvSpPr>
            <p:spPr bwMode="auto">
              <a:xfrm>
                <a:off x="4948" y="2676"/>
                <a:ext cx="16" cy="25"/>
              </a:xfrm>
              <a:custGeom>
                <a:avLst/>
                <a:gdLst>
                  <a:gd name="T0" fmla="*/ 0 w 32"/>
                  <a:gd name="T1" fmla="*/ 1 h 49"/>
                  <a:gd name="T2" fmla="*/ 1 w 32"/>
                  <a:gd name="T3" fmla="*/ 1 h 49"/>
                  <a:gd name="T4" fmla="*/ 1 w 32"/>
                  <a:gd name="T5" fmla="*/ 1 h 49"/>
                  <a:gd name="T6" fmla="*/ 1 w 32"/>
                  <a:gd name="T7" fmla="*/ 0 h 49"/>
                  <a:gd name="T8" fmla="*/ 0 w 32"/>
                  <a:gd name="T9" fmla="*/ 1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0" y="45"/>
                    </a:moveTo>
                    <a:lnTo>
                      <a:pt x="9" y="49"/>
                    </a:lnTo>
                    <a:lnTo>
                      <a:pt x="32" y="5"/>
                    </a:lnTo>
                    <a:lnTo>
                      <a:pt x="22" y="0"/>
                    </a:lnTo>
                    <a:lnTo>
                      <a:pt x="0" y="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67" name="Freeform 110">
                <a:extLst>
                  <a:ext uri="{FF2B5EF4-FFF2-40B4-BE49-F238E27FC236}">
                    <a16:creationId xmlns:a16="http://schemas.microsoft.com/office/drawing/2014/main" id="{4509D4AE-1A53-4CA5-824E-C3040AA35205}"/>
                  </a:ext>
                </a:extLst>
              </p:cNvPr>
              <p:cNvSpPr>
                <a:spLocks/>
              </p:cNvSpPr>
              <p:nvPr/>
            </p:nvSpPr>
            <p:spPr bwMode="auto">
              <a:xfrm>
                <a:off x="4967" y="2638"/>
                <a:ext cx="15" cy="24"/>
              </a:xfrm>
              <a:custGeom>
                <a:avLst/>
                <a:gdLst>
                  <a:gd name="T0" fmla="*/ 0 w 30"/>
                  <a:gd name="T1" fmla="*/ 0 h 49"/>
                  <a:gd name="T2" fmla="*/ 1 w 30"/>
                  <a:gd name="T3" fmla="*/ 0 h 49"/>
                  <a:gd name="T4" fmla="*/ 1 w 30"/>
                  <a:gd name="T5" fmla="*/ 0 h 49"/>
                  <a:gd name="T6" fmla="*/ 1 w 30"/>
                  <a:gd name="T7" fmla="*/ 0 h 49"/>
                  <a:gd name="T8" fmla="*/ 0 w 30"/>
                  <a:gd name="T9" fmla="*/ 0 h 49"/>
                  <a:gd name="T10" fmla="*/ 0 60000 65536"/>
                  <a:gd name="T11" fmla="*/ 0 60000 65536"/>
                  <a:gd name="T12" fmla="*/ 0 60000 65536"/>
                  <a:gd name="T13" fmla="*/ 0 60000 65536"/>
                  <a:gd name="T14" fmla="*/ 0 60000 65536"/>
                  <a:gd name="T15" fmla="*/ 0 w 30"/>
                  <a:gd name="T16" fmla="*/ 0 h 49"/>
                  <a:gd name="T17" fmla="*/ 30 w 30"/>
                  <a:gd name="T18" fmla="*/ 49 h 49"/>
                </a:gdLst>
                <a:ahLst/>
                <a:cxnLst>
                  <a:cxn ang="T10">
                    <a:pos x="T0" y="T1"/>
                  </a:cxn>
                  <a:cxn ang="T11">
                    <a:pos x="T2" y="T3"/>
                  </a:cxn>
                  <a:cxn ang="T12">
                    <a:pos x="T4" y="T5"/>
                  </a:cxn>
                  <a:cxn ang="T13">
                    <a:pos x="T6" y="T7"/>
                  </a:cxn>
                  <a:cxn ang="T14">
                    <a:pos x="T8" y="T9"/>
                  </a:cxn>
                </a:cxnLst>
                <a:rect l="T15" t="T16" r="T17" b="T18"/>
                <a:pathLst>
                  <a:path w="30" h="49">
                    <a:moveTo>
                      <a:pt x="0" y="44"/>
                    </a:moveTo>
                    <a:lnTo>
                      <a:pt x="10" y="49"/>
                    </a:lnTo>
                    <a:lnTo>
                      <a:pt x="30" y="5"/>
                    </a:lnTo>
                    <a:lnTo>
                      <a:pt x="20" y="0"/>
                    </a:lnTo>
                    <a:lnTo>
                      <a:pt x="0"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68" name="Freeform 111">
                <a:extLst>
                  <a:ext uri="{FF2B5EF4-FFF2-40B4-BE49-F238E27FC236}">
                    <a16:creationId xmlns:a16="http://schemas.microsoft.com/office/drawing/2014/main" id="{CFB71D46-18D3-46D7-8CD7-A55B02860B20}"/>
                  </a:ext>
                </a:extLst>
              </p:cNvPr>
              <p:cNvSpPr>
                <a:spLocks/>
              </p:cNvSpPr>
              <p:nvPr/>
            </p:nvSpPr>
            <p:spPr bwMode="auto">
              <a:xfrm>
                <a:off x="4984" y="2599"/>
                <a:ext cx="15" cy="25"/>
              </a:xfrm>
              <a:custGeom>
                <a:avLst/>
                <a:gdLst>
                  <a:gd name="T0" fmla="*/ 0 w 29"/>
                  <a:gd name="T1" fmla="*/ 1 h 49"/>
                  <a:gd name="T2" fmla="*/ 1 w 29"/>
                  <a:gd name="T3" fmla="*/ 1 h 49"/>
                  <a:gd name="T4" fmla="*/ 1 w 29"/>
                  <a:gd name="T5" fmla="*/ 1 h 49"/>
                  <a:gd name="T6" fmla="*/ 1 w 29"/>
                  <a:gd name="T7" fmla="*/ 1 h 49"/>
                  <a:gd name="T8" fmla="*/ 1 w 29"/>
                  <a:gd name="T9" fmla="*/ 1 h 49"/>
                  <a:gd name="T10" fmla="*/ 1 w 29"/>
                  <a:gd name="T11" fmla="*/ 0 h 49"/>
                  <a:gd name="T12" fmla="*/ 1 w 29"/>
                  <a:gd name="T13" fmla="*/ 1 h 49"/>
                  <a:gd name="T14" fmla="*/ 1 w 29"/>
                  <a:gd name="T15" fmla="*/ 1 h 49"/>
                  <a:gd name="T16" fmla="*/ 1 w 29"/>
                  <a:gd name="T17" fmla="*/ 1 h 49"/>
                  <a:gd name="T18" fmla="*/ 0 w 29"/>
                  <a:gd name="T19" fmla="*/ 1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49"/>
                  <a:gd name="T32" fmla="*/ 29 w 29"/>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49">
                    <a:moveTo>
                      <a:pt x="0" y="44"/>
                    </a:moveTo>
                    <a:lnTo>
                      <a:pt x="11" y="49"/>
                    </a:lnTo>
                    <a:lnTo>
                      <a:pt x="12" y="47"/>
                    </a:lnTo>
                    <a:lnTo>
                      <a:pt x="14" y="43"/>
                    </a:lnTo>
                    <a:lnTo>
                      <a:pt x="29" y="5"/>
                    </a:lnTo>
                    <a:lnTo>
                      <a:pt x="18" y="0"/>
                    </a:lnTo>
                    <a:lnTo>
                      <a:pt x="1" y="43"/>
                    </a:lnTo>
                    <a:lnTo>
                      <a:pt x="8" y="43"/>
                    </a:lnTo>
                    <a:lnTo>
                      <a:pt x="3" y="38"/>
                    </a:lnTo>
                    <a:lnTo>
                      <a:pt x="0"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69" name="Freeform 112">
                <a:extLst>
                  <a:ext uri="{FF2B5EF4-FFF2-40B4-BE49-F238E27FC236}">
                    <a16:creationId xmlns:a16="http://schemas.microsoft.com/office/drawing/2014/main" id="{3C52AFAE-DD34-45CA-BE1A-BA6A196503F2}"/>
                  </a:ext>
                </a:extLst>
              </p:cNvPr>
              <p:cNvSpPr>
                <a:spLocks/>
              </p:cNvSpPr>
              <p:nvPr/>
            </p:nvSpPr>
            <p:spPr bwMode="auto">
              <a:xfrm>
                <a:off x="5000" y="2559"/>
                <a:ext cx="13" cy="25"/>
              </a:xfrm>
              <a:custGeom>
                <a:avLst/>
                <a:gdLst>
                  <a:gd name="T0" fmla="*/ 0 w 26"/>
                  <a:gd name="T1" fmla="*/ 0 h 51"/>
                  <a:gd name="T2" fmla="*/ 1 w 26"/>
                  <a:gd name="T3" fmla="*/ 0 h 51"/>
                  <a:gd name="T4" fmla="*/ 1 w 26"/>
                  <a:gd name="T5" fmla="*/ 0 h 51"/>
                  <a:gd name="T6" fmla="*/ 1 w 26"/>
                  <a:gd name="T7" fmla="*/ 0 h 51"/>
                  <a:gd name="T8" fmla="*/ 1 w 26"/>
                  <a:gd name="T9" fmla="*/ 0 h 51"/>
                  <a:gd name="T10" fmla="*/ 1 w 26"/>
                  <a:gd name="T11" fmla="*/ 0 h 51"/>
                  <a:gd name="T12" fmla="*/ 0 w 26"/>
                  <a:gd name="T13" fmla="*/ 0 h 51"/>
                  <a:gd name="T14" fmla="*/ 0 60000 65536"/>
                  <a:gd name="T15" fmla="*/ 0 60000 65536"/>
                  <a:gd name="T16" fmla="*/ 0 60000 65536"/>
                  <a:gd name="T17" fmla="*/ 0 60000 65536"/>
                  <a:gd name="T18" fmla="*/ 0 60000 65536"/>
                  <a:gd name="T19" fmla="*/ 0 60000 65536"/>
                  <a:gd name="T20" fmla="*/ 0 60000 65536"/>
                  <a:gd name="T21" fmla="*/ 0 w 26"/>
                  <a:gd name="T22" fmla="*/ 0 h 51"/>
                  <a:gd name="T23" fmla="*/ 26 w 26"/>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51">
                    <a:moveTo>
                      <a:pt x="0" y="46"/>
                    </a:moveTo>
                    <a:lnTo>
                      <a:pt x="11" y="51"/>
                    </a:lnTo>
                    <a:lnTo>
                      <a:pt x="15" y="38"/>
                    </a:lnTo>
                    <a:lnTo>
                      <a:pt x="26" y="3"/>
                    </a:lnTo>
                    <a:lnTo>
                      <a:pt x="15" y="0"/>
                    </a:lnTo>
                    <a:lnTo>
                      <a:pt x="3" y="38"/>
                    </a:lnTo>
                    <a:lnTo>
                      <a:pt x="0"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70" name="Freeform 113">
                <a:extLst>
                  <a:ext uri="{FF2B5EF4-FFF2-40B4-BE49-F238E27FC236}">
                    <a16:creationId xmlns:a16="http://schemas.microsoft.com/office/drawing/2014/main" id="{C6B7A3E2-8DEE-4892-AD6B-30E6FDA4C887}"/>
                  </a:ext>
                </a:extLst>
              </p:cNvPr>
              <p:cNvSpPr>
                <a:spLocks/>
              </p:cNvSpPr>
              <p:nvPr/>
            </p:nvSpPr>
            <p:spPr bwMode="auto">
              <a:xfrm>
                <a:off x="5014" y="2518"/>
                <a:ext cx="12" cy="25"/>
              </a:xfrm>
              <a:custGeom>
                <a:avLst/>
                <a:gdLst>
                  <a:gd name="T0" fmla="*/ 0 w 25"/>
                  <a:gd name="T1" fmla="*/ 0 h 51"/>
                  <a:gd name="T2" fmla="*/ 0 w 25"/>
                  <a:gd name="T3" fmla="*/ 0 h 51"/>
                  <a:gd name="T4" fmla="*/ 0 w 25"/>
                  <a:gd name="T5" fmla="*/ 0 h 51"/>
                  <a:gd name="T6" fmla="*/ 0 w 25"/>
                  <a:gd name="T7" fmla="*/ 0 h 51"/>
                  <a:gd name="T8" fmla="*/ 0 w 25"/>
                  <a:gd name="T9" fmla="*/ 0 h 51"/>
                  <a:gd name="T10" fmla="*/ 0 w 25"/>
                  <a:gd name="T11" fmla="*/ 0 h 51"/>
                  <a:gd name="T12" fmla="*/ 0 w 25"/>
                  <a:gd name="T13" fmla="*/ 0 h 51"/>
                  <a:gd name="T14" fmla="*/ 0 60000 65536"/>
                  <a:gd name="T15" fmla="*/ 0 60000 65536"/>
                  <a:gd name="T16" fmla="*/ 0 60000 65536"/>
                  <a:gd name="T17" fmla="*/ 0 60000 65536"/>
                  <a:gd name="T18" fmla="*/ 0 60000 65536"/>
                  <a:gd name="T19" fmla="*/ 0 60000 65536"/>
                  <a:gd name="T20" fmla="*/ 0 60000 65536"/>
                  <a:gd name="T21" fmla="*/ 0 w 25"/>
                  <a:gd name="T22" fmla="*/ 0 h 51"/>
                  <a:gd name="T23" fmla="*/ 25 w 25"/>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51">
                    <a:moveTo>
                      <a:pt x="0" y="48"/>
                    </a:moveTo>
                    <a:lnTo>
                      <a:pt x="11" y="51"/>
                    </a:lnTo>
                    <a:lnTo>
                      <a:pt x="17" y="32"/>
                    </a:lnTo>
                    <a:lnTo>
                      <a:pt x="25" y="3"/>
                    </a:lnTo>
                    <a:lnTo>
                      <a:pt x="14" y="0"/>
                    </a:lnTo>
                    <a:lnTo>
                      <a:pt x="5" y="32"/>
                    </a:lnTo>
                    <a:lnTo>
                      <a:pt x="0"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71" name="Freeform 114">
                <a:extLst>
                  <a:ext uri="{FF2B5EF4-FFF2-40B4-BE49-F238E27FC236}">
                    <a16:creationId xmlns:a16="http://schemas.microsoft.com/office/drawing/2014/main" id="{B4B46728-3D74-41AB-A421-07E8955CC029}"/>
                  </a:ext>
                </a:extLst>
              </p:cNvPr>
              <p:cNvSpPr>
                <a:spLocks/>
              </p:cNvSpPr>
              <p:nvPr/>
            </p:nvSpPr>
            <p:spPr bwMode="auto">
              <a:xfrm>
                <a:off x="5026" y="2477"/>
                <a:ext cx="10" cy="25"/>
              </a:xfrm>
              <a:custGeom>
                <a:avLst/>
                <a:gdLst>
                  <a:gd name="T0" fmla="*/ 0 w 22"/>
                  <a:gd name="T1" fmla="*/ 1 h 50"/>
                  <a:gd name="T2" fmla="*/ 0 w 22"/>
                  <a:gd name="T3" fmla="*/ 1 h 50"/>
                  <a:gd name="T4" fmla="*/ 0 w 22"/>
                  <a:gd name="T5" fmla="*/ 1 h 50"/>
                  <a:gd name="T6" fmla="*/ 0 w 22"/>
                  <a:gd name="T7" fmla="*/ 1 h 50"/>
                  <a:gd name="T8" fmla="*/ 0 w 22"/>
                  <a:gd name="T9" fmla="*/ 0 h 50"/>
                  <a:gd name="T10" fmla="*/ 0 w 22"/>
                  <a:gd name="T11" fmla="*/ 1 h 50"/>
                  <a:gd name="T12" fmla="*/ 0 w 22"/>
                  <a:gd name="T13" fmla="*/ 1 h 50"/>
                  <a:gd name="T14" fmla="*/ 0 60000 65536"/>
                  <a:gd name="T15" fmla="*/ 0 60000 65536"/>
                  <a:gd name="T16" fmla="*/ 0 60000 65536"/>
                  <a:gd name="T17" fmla="*/ 0 60000 65536"/>
                  <a:gd name="T18" fmla="*/ 0 60000 65536"/>
                  <a:gd name="T19" fmla="*/ 0 60000 65536"/>
                  <a:gd name="T20" fmla="*/ 0 60000 65536"/>
                  <a:gd name="T21" fmla="*/ 0 w 22"/>
                  <a:gd name="T22" fmla="*/ 0 h 50"/>
                  <a:gd name="T23" fmla="*/ 22 w 22"/>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50">
                    <a:moveTo>
                      <a:pt x="0" y="47"/>
                    </a:moveTo>
                    <a:lnTo>
                      <a:pt x="11" y="50"/>
                    </a:lnTo>
                    <a:lnTo>
                      <a:pt x="19" y="26"/>
                    </a:lnTo>
                    <a:lnTo>
                      <a:pt x="22" y="1"/>
                    </a:lnTo>
                    <a:lnTo>
                      <a:pt x="11" y="0"/>
                    </a:lnTo>
                    <a:lnTo>
                      <a:pt x="7" y="26"/>
                    </a:lnTo>
                    <a:lnTo>
                      <a:pt x="0"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72" name="Freeform 115">
                <a:extLst>
                  <a:ext uri="{FF2B5EF4-FFF2-40B4-BE49-F238E27FC236}">
                    <a16:creationId xmlns:a16="http://schemas.microsoft.com/office/drawing/2014/main" id="{9274F493-59F5-46FB-A5D1-C59AF322E5AE}"/>
                  </a:ext>
                </a:extLst>
              </p:cNvPr>
              <p:cNvSpPr>
                <a:spLocks/>
              </p:cNvSpPr>
              <p:nvPr/>
            </p:nvSpPr>
            <p:spPr bwMode="auto">
              <a:xfrm>
                <a:off x="5035" y="2435"/>
                <a:ext cx="11" cy="25"/>
              </a:xfrm>
              <a:custGeom>
                <a:avLst/>
                <a:gdLst>
                  <a:gd name="T0" fmla="*/ 0 w 21"/>
                  <a:gd name="T1" fmla="*/ 1 h 50"/>
                  <a:gd name="T2" fmla="*/ 1 w 21"/>
                  <a:gd name="T3" fmla="*/ 1 h 50"/>
                  <a:gd name="T4" fmla="*/ 1 w 21"/>
                  <a:gd name="T5" fmla="*/ 1 h 50"/>
                  <a:gd name="T6" fmla="*/ 1 w 21"/>
                  <a:gd name="T7" fmla="*/ 1 h 50"/>
                  <a:gd name="T8" fmla="*/ 1 w 21"/>
                  <a:gd name="T9" fmla="*/ 0 h 50"/>
                  <a:gd name="T10" fmla="*/ 1 w 21"/>
                  <a:gd name="T11" fmla="*/ 1 h 50"/>
                  <a:gd name="T12" fmla="*/ 0 w 21"/>
                  <a:gd name="T13" fmla="*/ 1 h 50"/>
                  <a:gd name="T14" fmla="*/ 0 60000 65536"/>
                  <a:gd name="T15" fmla="*/ 0 60000 65536"/>
                  <a:gd name="T16" fmla="*/ 0 60000 65536"/>
                  <a:gd name="T17" fmla="*/ 0 60000 65536"/>
                  <a:gd name="T18" fmla="*/ 0 60000 65536"/>
                  <a:gd name="T19" fmla="*/ 0 60000 65536"/>
                  <a:gd name="T20" fmla="*/ 0 60000 65536"/>
                  <a:gd name="T21" fmla="*/ 0 w 21"/>
                  <a:gd name="T22" fmla="*/ 0 h 50"/>
                  <a:gd name="T23" fmla="*/ 21 w 21"/>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50">
                    <a:moveTo>
                      <a:pt x="0" y="49"/>
                    </a:moveTo>
                    <a:lnTo>
                      <a:pt x="10" y="50"/>
                    </a:lnTo>
                    <a:lnTo>
                      <a:pt x="18" y="18"/>
                    </a:lnTo>
                    <a:lnTo>
                      <a:pt x="21" y="1"/>
                    </a:lnTo>
                    <a:lnTo>
                      <a:pt x="9" y="0"/>
                    </a:lnTo>
                    <a:lnTo>
                      <a:pt x="6" y="18"/>
                    </a:lnTo>
                    <a:lnTo>
                      <a:pt x="0"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73" name="Freeform 116">
                <a:extLst>
                  <a:ext uri="{FF2B5EF4-FFF2-40B4-BE49-F238E27FC236}">
                    <a16:creationId xmlns:a16="http://schemas.microsoft.com/office/drawing/2014/main" id="{6F158EF0-54B2-4BA7-B849-AB80ADA5A4B2}"/>
                  </a:ext>
                </a:extLst>
              </p:cNvPr>
              <p:cNvSpPr>
                <a:spLocks/>
              </p:cNvSpPr>
              <p:nvPr/>
            </p:nvSpPr>
            <p:spPr bwMode="auto">
              <a:xfrm>
                <a:off x="5042" y="2393"/>
                <a:ext cx="9" cy="24"/>
              </a:xfrm>
              <a:custGeom>
                <a:avLst/>
                <a:gdLst>
                  <a:gd name="T0" fmla="*/ 0 w 19"/>
                  <a:gd name="T1" fmla="*/ 0 h 49"/>
                  <a:gd name="T2" fmla="*/ 0 w 19"/>
                  <a:gd name="T3" fmla="*/ 0 h 49"/>
                  <a:gd name="T4" fmla="*/ 0 w 19"/>
                  <a:gd name="T5" fmla="*/ 0 h 49"/>
                  <a:gd name="T6" fmla="*/ 0 w 19"/>
                  <a:gd name="T7" fmla="*/ 0 h 49"/>
                  <a:gd name="T8" fmla="*/ 0 w 19"/>
                  <a:gd name="T9" fmla="*/ 0 h 49"/>
                  <a:gd name="T10" fmla="*/ 0 w 19"/>
                  <a:gd name="T11" fmla="*/ 0 h 49"/>
                  <a:gd name="T12" fmla="*/ 0 w 19"/>
                  <a:gd name="T13" fmla="*/ 0 h 49"/>
                  <a:gd name="T14" fmla="*/ 0 60000 65536"/>
                  <a:gd name="T15" fmla="*/ 0 60000 65536"/>
                  <a:gd name="T16" fmla="*/ 0 60000 65536"/>
                  <a:gd name="T17" fmla="*/ 0 60000 65536"/>
                  <a:gd name="T18" fmla="*/ 0 60000 65536"/>
                  <a:gd name="T19" fmla="*/ 0 60000 65536"/>
                  <a:gd name="T20" fmla="*/ 0 60000 65536"/>
                  <a:gd name="T21" fmla="*/ 0 w 19"/>
                  <a:gd name="T22" fmla="*/ 0 h 49"/>
                  <a:gd name="T23" fmla="*/ 19 w 19"/>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49">
                    <a:moveTo>
                      <a:pt x="0" y="47"/>
                    </a:moveTo>
                    <a:lnTo>
                      <a:pt x="13" y="49"/>
                    </a:lnTo>
                    <a:lnTo>
                      <a:pt x="19" y="10"/>
                    </a:lnTo>
                    <a:lnTo>
                      <a:pt x="19" y="1"/>
                    </a:lnTo>
                    <a:lnTo>
                      <a:pt x="7" y="0"/>
                    </a:lnTo>
                    <a:lnTo>
                      <a:pt x="7" y="10"/>
                    </a:lnTo>
                    <a:lnTo>
                      <a:pt x="0"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74" name="Freeform 117">
                <a:extLst>
                  <a:ext uri="{FF2B5EF4-FFF2-40B4-BE49-F238E27FC236}">
                    <a16:creationId xmlns:a16="http://schemas.microsoft.com/office/drawing/2014/main" id="{EDCF6968-D4EA-48D1-AF79-964AE9630D87}"/>
                  </a:ext>
                </a:extLst>
              </p:cNvPr>
              <p:cNvSpPr>
                <a:spLocks/>
              </p:cNvSpPr>
              <p:nvPr/>
            </p:nvSpPr>
            <p:spPr bwMode="auto">
              <a:xfrm>
                <a:off x="5047" y="2350"/>
                <a:ext cx="8" cy="25"/>
              </a:xfrm>
              <a:custGeom>
                <a:avLst/>
                <a:gdLst>
                  <a:gd name="T0" fmla="*/ 0 w 15"/>
                  <a:gd name="T1" fmla="*/ 0 h 51"/>
                  <a:gd name="T2" fmla="*/ 1 w 15"/>
                  <a:gd name="T3" fmla="*/ 0 h 51"/>
                  <a:gd name="T4" fmla="*/ 1 w 15"/>
                  <a:gd name="T5" fmla="*/ 0 h 51"/>
                  <a:gd name="T6" fmla="*/ 1 w 15"/>
                  <a:gd name="T7" fmla="*/ 0 h 51"/>
                  <a:gd name="T8" fmla="*/ 1 w 15"/>
                  <a:gd name="T9" fmla="*/ 0 h 51"/>
                  <a:gd name="T10" fmla="*/ 1 w 15"/>
                  <a:gd name="T11" fmla="*/ 0 h 51"/>
                  <a:gd name="T12" fmla="*/ 0 w 15"/>
                  <a:gd name="T13" fmla="*/ 0 h 51"/>
                  <a:gd name="T14" fmla="*/ 0 60000 65536"/>
                  <a:gd name="T15" fmla="*/ 0 60000 65536"/>
                  <a:gd name="T16" fmla="*/ 0 60000 65536"/>
                  <a:gd name="T17" fmla="*/ 0 60000 65536"/>
                  <a:gd name="T18" fmla="*/ 0 60000 65536"/>
                  <a:gd name="T19" fmla="*/ 0 60000 65536"/>
                  <a:gd name="T20" fmla="*/ 0 60000 65536"/>
                  <a:gd name="T21" fmla="*/ 0 w 15"/>
                  <a:gd name="T22" fmla="*/ 0 h 51"/>
                  <a:gd name="T23" fmla="*/ 15 w 15"/>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51">
                    <a:moveTo>
                      <a:pt x="0" y="49"/>
                    </a:moveTo>
                    <a:lnTo>
                      <a:pt x="12" y="51"/>
                    </a:lnTo>
                    <a:lnTo>
                      <a:pt x="15" y="3"/>
                    </a:lnTo>
                    <a:lnTo>
                      <a:pt x="15" y="0"/>
                    </a:lnTo>
                    <a:lnTo>
                      <a:pt x="3" y="0"/>
                    </a:lnTo>
                    <a:lnTo>
                      <a:pt x="3" y="3"/>
                    </a:lnTo>
                    <a:lnTo>
                      <a:pt x="0"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75" name="Freeform 118">
                <a:extLst>
                  <a:ext uri="{FF2B5EF4-FFF2-40B4-BE49-F238E27FC236}">
                    <a16:creationId xmlns:a16="http://schemas.microsoft.com/office/drawing/2014/main" id="{893DD437-A3A8-431B-92CA-FA7B43C4BEAF}"/>
                  </a:ext>
                </a:extLst>
              </p:cNvPr>
              <p:cNvSpPr>
                <a:spLocks/>
              </p:cNvSpPr>
              <p:nvPr/>
            </p:nvSpPr>
            <p:spPr bwMode="auto">
              <a:xfrm>
                <a:off x="5049" y="2307"/>
                <a:ext cx="7" cy="25"/>
              </a:xfrm>
              <a:custGeom>
                <a:avLst/>
                <a:gdLst>
                  <a:gd name="T0" fmla="*/ 0 w 14"/>
                  <a:gd name="T1" fmla="*/ 1 h 49"/>
                  <a:gd name="T2" fmla="*/ 1 w 14"/>
                  <a:gd name="T3" fmla="*/ 1 h 49"/>
                  <a:gd name="T4" fmla="*/ 1 w 14"/>
                  <a:gd name="T5" fmla="*/ 0 h 49"/>
                  <a:gd name="T6" fmla="*/ 1 w 14"/>
                  <a:gd name="T7" fmla="*/ 0 h 49"/>
                  <a:gd name="T8" fmla="*/ 0 w 14"/>
                  <a:gd name="T9" fmla="*/ 1 h 49"/>
                  <a:gd name="T10" fmla="*/ 0 60000 65536"/>
                  <a:gd name="T11" fmla="*/ 0 60000 65536"/>
                  <a:gd name="T12" fmla="*/ 0 60000 65536"/>
                  <a:gd name="T13" fmla="*/ 0 60000 65536"/>
                  <a:gd name="T14" fmla="*/ 0 60000 65536"/>
                  <a:gd name="T15" fmla="*/ 0 w 14"/>
                  <a:gd name="T16" fmla="*/ 0 h 49"/>
                  <a:gd name="T17" fmla="*/ 14 w 14"/>
                  <a:gd name="T18" fmla="*/ 49 h 49"/>
                </a:gdLst>
                <a:ahLst/>
                <a:cxnLst>
                  <a:cxn ang="T10">
                    <a:pos x="T0" y="T1"/>
                  </a:cxn>
                  <a:cxn ang="T11">
                    <a:pos x="T2" y="T3"/>
                  </a:cxn>
                  <a:cxn ang="T12">
                    <a:pos x="T4" y="T5"/>
                  </a:cxn>
                  <a:cxn ang="T13">
                    <a:pos x="T6" y="T7"/>
                  </a:cxn>
                  <a:cxn ang="T14">
                    <a:pos x="T8" y="T9"/>
                  </a:cxn>
                </a:cxnLst>
                <a:rect l="T15" t="T16" r="T17" b="T18"/>
                <a:pathLst>
                  <a:path w="14" h="49">
                    <a:moveTo>
                      <a:pt x="0" y="49"/>
                    </a:moveTo>
                    <a:lnTo>
                      <a:pt x="12" y="49"/>
                    </a:lnTo>
                    <a:lnTo>
                      <a:pt x="14" y="0"/>
                    </a:lnTo>
                    <a:lnTo>
                      <a:pt x="1" y="0"/>
                    </a:lnTo>
                    <a:lnTo>
                      <a:pt x="0"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76" name="Freeform 119">
                <a:extLst>
                  <a:ext uri="{FF2B5EF4-FFF2-40B4-BE49-F238E27FC236}">
                    <a16:creationId xmlns:a16="http://schemas.microsoft.com/office/drawing/2014/main" id="{0B6CE3D3-EC1E-4A0E-A138-6D03ABA0B83F}"/>
                  </a:ext>
                </a:extLst>
              </p:cNvPr>
              <p:cNvSpPr>
                <a:spLocks/>
              </p:cNvSpPr>
              <p:nvPr/>
            </p:nvSpPr>
            <p:spPr bwMode="auto">
              <a:xfrm>
                <a:off x="5049" y="2265"/>
                <a:ext cx="7" cy="24"/>
              </a:xfrm>
              <a:custGeom>
                <a:avLst/>
                <a:gdLst>
                  <a:gd name="T0" fmla="*/ 1 w 14"/>
                  <a:gd name="T1" fmla="*/ 1 h 47"/>
                  <a:gd name="T2" fmla="*/ 1 w 14"/>
                  <a:gd name="T3" fmla="*/ 1 h 47"/>
                  <a:gd name="T4" fmla="*/ 1 w 14"/>
                  <a:gd name="T5" fmla="*/ 0 h 47"/>
                  <a:gd name="T6" fmla="*/ 0 w 14"/>
                  <a:gd name="T7" fmla="*/ 0 h 47"/>
                  <a:gd name="T8" fmla="*/ 1 w 14"/>
                  <a:gd name="T9" fmla="*/ 1 h 47"/>
                  <a:gd name="T10" fmla="*/ 0 60000 65536"/>
                  <a:gd name="T11" fmla="*/ 0 60000 65536"/>
                  <a:gd name="T12" fmla="*/ 0 60000 65536"/>
                  <a:gd name="T13" fmla="*/ 0 60000 65536"/>
                  <a:gd name="T14" fmla="*/ 0 60000 65536"/>
                  <a:gd name="T15" fmla="*/ 0 w 14"/>
                  <a:gd name="T16" fmla="*/ 0 h 47"/>
                  <a:gd name="T17" fmla="*/ 14 w 14"/>
                  <a:gd name="T18" fmla="*/ 47 h 47"/>
                </a:gdLst>
                <a:ahLst/>
                <a:cxnLst>
                  <a:cxn ang="T10">
                    <a:pos x="T0" y="T1"/>
                  </a:cxn>
                  <a:cxn ang="T11">
                    <a:pos x="T2" y="T3"/>
                  </a:cxn>
                  <a:cxn ang="T12">
                    <a:pos x="T4" y="T5"/>
                  </a:cxn>
                  <a:cxn ang="T13">
                    <a:pos x="T6" y="T7"/>
                  </a:cxn>
                  <a:cxn ang="T14">
                    <a:pos x="T8" y="T9"/>
                  </a:cxn>
                </a:cxnLst>
                <a:rect l="T15" t="T16" r="T17" b="T18"/>
                <a:pathLst>
                  <a:path w="14" h="47">
                    <a:moveTo>
                      <a:pt x="1" y="47"/>
                    </a:moveTo>
                    <a:lnTo>
                      <a:pt x="14" y="47"/>
                    </a:lnTo>
                    <a:lnTo>
                      <a:pt x="12" y="0"/>
                    </a:lnTo>
                    <a:lnTo>
                      <a:pt x="0" y="0"/>
                    </a:lnTo>
                    <a:lnTo>
                      <a:pt x="1"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77" name="Freeform 120">
                <a:extLst>
                  <a:ext uri="{FF2B5EF4-FFF2-40B4-BE49-F238E27FC236}">
                    <a16:creationId xmlns:a16="http://schemas.microsoft.com/office/drawing/2014/main" id="{012C81DD-5DC0-4D5D-B6CF-543C63583838}"/>
                  </a:ext>
                </a:extLst>
              </p:cNvPr>
              <p:cNvSpPr>
                <a:spLocks/>
              </p:cNvSpPr>
              <p:nvPr/>
            </p:nvSpPr>
            <p:spPr bwMode="auto">
              <a:xfrm>
                <a:off x="5046" y="2222"/>
                <a:ext cx="8" cy="25"/>
              </a:xfrm>
              <a:custGeom>
                <a:avLst/>
                <a:gdLst>
                  <a:gd name="T0" fmla="*/ 0 w 17"/>
                  <a:gd name="T1" fmla="*/ 1 h 50"/>
                  <a:gd name="T2" fmla="*/ 0 w 17"/>
                  <a:gd name="T3" fmla="*/ 1 h 50"/>
                  <a:gd name="T4" fmla="*/ 0 w 17"/>
                  <a:gd name="T5" fmla="*/ 0 h 50"/>
                  <a:gd name="T6" fmla="*/ 0 w 17"/>
                  <a:gd name="T7" fmla="*/ 1 h 50"/>
                  <a:gd name="T8" fmla="*/ 0 w 17"/>
                  <a:gd name="T9" fmla="*/ 1 h 50"/>
                  <a:gd name="T10" fmla="*/ 0 60000 65536"/>
                  <a:gd name="T11" fmla="*/ 0 60000 65536"/>
                  <a:gd name="T12" fmla="*/ 0 60000 65536"/>
                  <a:gd name="T13" fmla="*/ 0 60000 65536"/>
                  <a:gd name="T14" fmla="*/ 0 60000 65536"/>
                  <a:gd name="T15" fmla="*/ 0 w 17"/>
                  <a:gd name="T16" fmla="*/ 0 h 50"/>
                  <a:gd name="T17" fmla="*/ 17 w 17"/>
                  <a:gd name="T18" fmla="*/ 50 h 50"/>
                </a:gdLst>
                <a:ahLst/>
                <a:cxnLst>
                  <a:cxn ang="T10">
                    <a:pos x="T0" y="T1"/>
                  </a:cxn>
                  <a:cxn ang="T11">
                    <a:pos x="T2" y="T3"/>
                  </a:cxn>
                  <a:cxn ang="T12">
                    <a:pos x="T4" y="T5"/>
                  </a:cxn>
                  <a:cxn ang="T13">
                    <a:pos x="T6" y="T7"/>
                  </a:cxn>
                  <a:cxn ang="T14">
                    <a:pos x="T8" y="T9"/>
                  </a:cxn>
                </a:cxnLst>
                <a:rect l="T15" t="T16" r="T17" b="T18"/>
                <a:pathLst>
                  <a:path w="17" h="50">
                    <a:moveTo>
                      <a:pt x="5" y="50"/>
                    </a:moveTo>
                    <a:lnTo>
                      <a:pt x="17" y="48"/>
                    </a:lnTo>
                    <a:lnTo>
                      <a:pt x="12" y="0"/>
                    </a:lnTo>
                    <a:lnTo>
                      <a:pt x="0" y="1"/>
                    </a:lnTo>
                    <a:lnTo>
                      <a:pt x="5"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78" name="Freeform 121">
                <a:extLst>
                  <a:ext uri="{FF2B5EF4-FFF2-40B4-BE49-F238E27FC236}">
                    <a16:creationId xmlns:a16="http://schemas.microsoft.com/office/drawing/2014/main" id="{FBA409C4-74E8-4D0F-8CA5-2C1FCC3FDACA}"/>
                  </a:ext>
                </a:extLst>
              </p:cNvPr>
              <p:cNvSpPr>
                <a:spLocks/>
              </p:cNvSpPr>
              <p:nvPr/>
            </p:nvSpPr>
            <p:spPr bwMode="auto">
              <a:xfrm>
                <a:off x="5040" y="2180"/>
                <a:ext cx="10" cy="24"/>
              </a:xfrm>
              <a:custGeom>
                <a:avLst/>
                <a:gdLst>
                  <a:gd name="T0" fmla="*/ 1 w 20"/>
                  <a:gd name="T1" fmla="*/ 1 h 48"/>
                  <a:gd name="T2" fmla="*/ 1 w 20"/>
                  <a:gd name="T3" fmla="*/ 1 h 48"/>
                  <a:gd name="T4" fmla="*/ 1 w 20"/>
                  <a:gd name="T5" fmla="*/ 0 h 48"/>
                  <a:gd name="T6" fmla="*/ 0 w 20"/>
                  <a:gd name="T7" fmla="*/ 1 h 48"/>
                  <a:gd name="T8" fmla="*/ 1 w 20"/>
                  <a:gd name="T9" fmla="*/ 1 h 48"/>
                  <a:gd name="T10" fmla="*/ 0 60000 65536"/>
                  <a:gd name="T11" fmla="*/ 0 60000 65536"/>
                  <a:gd name="T12" fmla="*/ 0 60000 65536"/>
                  <a:gd name="T13" fmla="*/ 0 60000 65536"/>
                  <a:gd name="T14" fmla="*/ 0 60000 65536"/>
                  <a:gd name="T15" fmla="*/ 0 w 20"/>
                  <a:gd name="T16" fmla="*/ 0 h 48"/>
                  <a:gd name="T17" fmla="*/ 20 w 20"/>
                  <a:gd name="T18" fmla="*/ 48 h 48"/>
                </a:gdLst>
                <a:ahLst/>
                <a:cxnLst>
                  <a:cxn ang="T10">
                    <a:pos x="T0" y="T1"/>
                  </a:cxn>
                  <a:cxn ang="T11">
                    <a:pos x="T2" y="T3"/>
                  </a:cxn>
                  <a:cxn ang="T12">
                    <a:pos x="T4" y="T5"/>
                  </a:cxn>
                  <a:cxn ang="T13">
                    <a:pos x="T6" y="T7"/>
                  </a:cxn>
                  <a:cxn ang="T14">
                    <a:pos x="T8" y="T9"/>
                  </a:cxn>
                </a:cxnLst>
                <a:rect l="T15" t="T16" r="T17" b="T18"/>
                <a:pathLst>
                  <a:path w="20" h="48">
                    <a:moveTo>
                      <a:pt x="8" y="48"/>
                    </a:moveTo>
                    <a:lnTo>
                      <a:pt x="20" y="47"/>
                    </a:lnTo>
                    <a:lnTo>
                      <a:pt x="13" y="0"/>
                    </a:lnTo>
                    <a:lnTo>
                      <a:pt x="0" y="1"/>
                    </a:lnTo>
                    <a:lnTo>
                      <a:pt x="8"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79" name="Freeform 122">
                <a:extLst>
                  <a:ext uri="{FF2B5EF4-FFF2-40B4-BE49-F238E27FC236}">
                    <a16:creationId xmlns:a16="http://schemas.microsoft.com/office/drawing/2014/main" id="{60B6DBBD-AC36-4DF7-BB2C-3738AE38FEEA}"/>
                  </a:ext>
                </a:extLst>
              </p:cNvPr>
              <p:cNvSpPr>
                <a:spLocks/>
              </p:cNvSpPr>
              <p:nvPr/>
            </p:nvSpPr>
            <p:spPr bwMode="auto">
              <a:xfrm>
                <a:off x="5033" y="2138"/>
                <a:ext cx="10" cy="24"/>
              </a:xfrm>
              <a:custGeom>
                <a:avLst/>
                <a:gdLst>
                  <a:gd name="T0" fmla="*/ 0 w 22"/>
                  <a:gd name="T1" fmla="*/ 1 h 48"/>
                  <a:gd name="T2" fmla="*/ 0 w 22"/>
                  <a:gd name="T3" fmla="*/ 1 h 48"/>
                  <a:gd name="T4" fmla="*/ 0 w 22"/>
                  <a:gd name="T5" fmla="*/ 0 h 48"/>
                  <a:gd name="T6" fmla="*/ 0 w 22"/>
                  <a:gd name="T7" fmla="*/ 1 h 48"/>
                  <a:gd name="T8" fmla="*/ 0 w 22"/>
                  <a:gd name="T9" fmla="*/ 1 h 48"/>
                  <a:gd name="T10" fmla="*/ 0 60000 65536"/>
                  <a:gd name="T11" fmla="*/ 0 60000 65536"/>
                  <a:gd name="T12" fmla="*/ 0 60000 65536"/>
                  <a:gd name="T13" fmla="*/ 0 60000 65536"/>
                  <a:gd name="T14" fmla="*/ 0 60000 65536"/>
                  <a:gd name="T15" fmla="*/ 0 w 22"/>
                  <a:gd name="T16" fmla="*/ 0 h 48"/>
                  <a:gd name="T17" fmla="*/ 22 w 22"/>
                  <a:gd name="T18" fmla="*/ 48 h 48"/>
                </a:gdLst>
                <a:ahLst/>
                <a:cxnLst>
                  <a:cxn ang="T10">
                    <a:pos x="T0" y="T1"/>
                  </a:cxn>
                  <a:cxn ang="T11">
                    <a:pos x="T2" y="T3"/>
                  </a:cxn>
                  <a:cxn ang="T12">
                    <a:pos x="T4" y="T5"/>
                  </a:cxn>
                  <a:cxn ang="T13">
                    <a:pos x="T6" y="T7"/>
                  </a:cxn>
                  <a:cxn ang="T14">
                    <a:pos x="T8" y="T9"/>
                  </a:cxn>
                </a:cxnLst>
                <a:rect l="T15" t="T16" r="T17" b="T18"/>
                <a:pathLst>
                  <a:path w="22" h="48">
                    <a:moveTo>
                      <a:pt x="11" y="48"/>
                    </a:moveTo>
                    <a:lnTo>
                      <a:pt x="22" y="47"/>
                    </a:lnTo>
                    <a:lnTo>
                      <a:pt x="11" y="0"/>
                    </a:lnTo>
                    <a:lnTo>
                      <a:pt x="0" y="1"/>
                    </a:lnTo>
                    <a:lnTo>
                      <a:pt x="11"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80" name="Freeform 123">
                <a:extLst>
                  <a:ext uri="{FF2B5EF4-FFF2-40B4-BE49-F238E27FC236}">
                    <a16:creationId xmlns:a16="http://schemas.microsoft.com/office/drawing/2014/main" id="{DA5C1B81-9561-4F97-9C6A-1E62E743A7F6}"/>
                  </a:ext>
                </a:extLst>
              </p:cNvPr>
              <p:cNvSpPr>
                <a:spLocks/>
              </p:cNvSpPr>
              <p:nvPr/>
            </p:nvSpPr>
            <p:spPr bwMode="auto">
              <a:xfrm>
                <a:off x="5023" y="2096"/>
                <a:ext cx="12" cy="24"/>
              </a:xfrm>
              <a:custGeom>
                <a:avLst/>
                <a:gdLst>
                  <a:gd name="T0" fmla="*/ 0 w 25"/>
                  <a:gd name="T1" fmla="*/ 1 h 48"/>
                  <a:gd name="T2" fmla="*/ 0 w 25"/>
                  <a:gd name="T3" fmla="*/ 1 h 48"/>
                  <a:gd name="T4" fmla="*/ 0 w 25"/>
                  <a:gd name="T5" fmla="*/ 1 h 48"/>
                  <a:gd name="T6" fmla="*/ 0 w 25"/>
                  <a:gd name="T7" fmla="*/ 0 h 48"/>
                  <a:gd name="T8" fmla="*/ 0 w 25"/>
                  <a:gd name="T9" fmla="*/ 1 h 48"/>
                  <a:gd name="T10" fmla="*/ 0 w 25"/>
                  <a:gd name="T11" fmla="*/ 1 h 48"/>
                  <a:gd name="T12" fmla="*/ 0 w 25"/>
                  <a:gd name="T13" fmla="*/ 1 h 48"/>
                  <a:gd name="T14" fmla="*/ 0 60000 65536"/>
                  <a:gd name="T15" fmla="*/ 0 60000 65536"/>
                  <a:gd name="T16" fmla="*/ 0 60000 65536"/>
                  <a:gd name="T17" fmla="*/ 0 60000 65536"/>
                  <a:gd name="T18" fmla="*/ 0 60000 65536"/>
                  <a:gd name="T19" fmla="*/ 0 60000 65536"/>
                  <a:gd name="T20" fmla="*/ 0 60000 65536"/>
                  <a:gd name="T21" fmla="*/ 0 w 25"/>
                  <a:gd name="T22" fmla="*/ 0 h 48"/>
                  <a:gd name="T23" fmla="*/ 25 w 25"/>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48">
                    <a:moveTo>
                      <a:pt x="13" y="48"/>
                    </a:moveTo>
                    <a:lnTo>
                      <a:pt x="23" y="47"/>
                    </a:lnTo>
                    <a:lnTo>
                      <a:pt x="25" y="45"/>
                    </a:lnTo>
                    <a:lnTo>
                      <a:pt x="11" y="0"/>
                    </a:lnTo>
                    <a:lnTo>
                      <a:pt x="0" y="3"/>
                    </a:lnTo>
                    <a:lnTo>
                      <a:pt x="13" y="45"/>
                    </a:lnTo>
                    <a:lnTo>
                      <a:pt x="13"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81" name="Freeform 124">
                <a:extLst>
                  <a:ext uri="{FF2B5EF4-FFF2-40B4-BE49-F238E27FC236}">
                    <a16:creationId xmlns:a16="http://schemas.microsoft.com/office/drawing/2014/main" id="{06438F4B-65FC-44B5-89AB-7FF0542697FF}"/>
                  </a:ext>
                </a:extLst>
              </p:cNvPr>
              <p:cNvSpPr>
                <a:spLocks/>
              </p:cNvSpPr>
              <p:nvPr/>
            </p:nvSpPr>
            <p:spPr bwMode="auto">
              <a:xfrm>
                <a:off x="5010" y="2055"/>
                <a:ext cx="13" cy="25"/>
              </a:xfrm>
              <a:custGeom>
                <a:avLst/>
                <a:gdLst>
                  <a:gd name="T0" fmla="*/ 1 w 26"/>
                  <a:gd name="T1" fmla="*/ 0 h 51"/>
                  <a:gd name="T2" fmla="*/ 1 w 26"/>
                  <a:gd name="T3" fmla="*/ 0 h 51"/>
                  <a:gd name="T4" fmla="*/ 1 w 26"/>
                  <a:gd name="T5" fmla="*/ 0 h 51"/>
                  <a:gd name="T6" fmla="*/ 1 w 26"/>
                  <a:gd name="T7" fmla="*/ 0 h 51"/>
                  <a:gd name="T8" fmla="*/ 0 w 26"/>
                  <a:gd name="T9" fmla="*/ 0 h 51"/>
                  <a:gd name="T10" fmla="*/ 1 w 26"/>
                  <a:gd name="T11" fmla="*/ 0 h 51"/>
                  <a:gd name="T12" fmla="*/ 1 w 26"/>
                  <a:gd name="T13" fmla="*/ 0 h 51"/>
                  <a:gd name="T14" fmla="*/ 0 60000 65536"/>
                  <a:gd name="T15" fmla="*/ 0 60000 65536"/>
                  <a:gd name="T16" fmla="*/ 0 60000 65536"/>
                  <a:gd name="T17" fmla="*/ 0 60000 65536"/>
                  <a:gd name="T18" fmla="*/ 0 60000 65536"/>
                  <a:gd name="T19" fmla="*/ 0 60000 65536"/>
                  <a:gd name="T20" fmla="*/ 0 60000 65536"/>
                  <a:gd name="T21" fmla="*/ 0 w 26"/>
                  <a:gd name="T22" fmla="*/ 0 h 51"/>
                  <a:gd name="T23" fmla="*/ 26 w 26"/>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51">
                    <a:moveTo>
                      <a:pt x="15" y="51"/>
                    </a:moveTo>
                    <a:lnTo>
                      <a:pt x="26" y="47"/>
                    </a:lnTo>
                    <a:lnTo>
                      <a:pt x="24" y="40"/>
                    </a:lnTo>
                    <a:lnTo>
                      <a:pt x="11" y="0"/>
                    </a:lnTo>
                    <a:lnTo>
                      <a:pt x="0" y="3"/>
                    </a:lnTo>
                    <a:lnTo>
                      <a:pt x="12" y="40"/>
                    </a:lnTo>
                    <a:lnTo>
                      <a:pt x="15"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82" name="Freeform 125">
                <a:extLst>
                  <a:ext uri="{FF2B5EF4-FFF2-40B4-BE49-F238E27FC236}">
                    <a16:creationId xmlns:a16="http://schemas.microsoft.com/office/drawing/2014/main" id="{146BB782-7B8F-4572-8DC6-F54D3174A8D1}"/>
                  </a:ext>
                </a:extLst>
              </p:cNvPr>
              <p:cNvSpPr>
                <a:spLocks/>
              </p:cNvSpPr>
              <p:nvPr/>
            </p:nvSpPr>
            <p:spPr bwMode="auto">
              <a:xfrm>
                <a:off x="4997" y="2014"/>
                <a:ext cx="13" cy="25"/>
              </a:xfrm>
              <a:custGeom>
                <a:avLst/>
                <a:gdLst>
                  <a:gd name="T0" fmla="*/ 0 w 28"/>
                  <a:gd name="T1" fmla="*/ 1 h 49"/>
                  <a:gd name="T2" fmla="*/ 0 w 28"/>
                  <a:gd name="T3" fmla="*/ 1 h 49"/>
                  <a:gd name="T4" fmla="*/ 0 w 28"/>
                  <a:gd name="T5" fmla="*/ 1 h 49"/>
                  <a:gd name="T6" fmla="*/ 0 w 28"/>
                  <a:gd name="T7" fmla="*/ 0 h 49"/>
                  <a:gd name="T8" fmla="*/ 0 w 28"/>
                  <a:gd name="T9" fmla="*/ 1 h 49"/>
                  <a:gd name="T10" fmla="*/ 0 w 28"/>
                  <a:gd name="T11" fmla="*/ 1 h 49"/>
                  <a:gd name="T12" fmla="*/ 0 w 28"/>
                  <a:gd name="T13" fmla="*/ 1 h 49"/>
                  <a:gd name="T14" fmla="*/ 0 60000 65536"/>
                  <a:gd name="T15" fmla="*/ 0 60000 65536"/>
                  <a:gd name="T16" fmla="*/ 0 60000 65536"/>
                  <a:gd name="T17" fmla="*/ 0 60000 65536"/>
                  <a:gd name="T18" fmla="*/ 0 60000 65536"/>
                  <a:gd name="T19" fmla="*/ 0 60000 65536"/>
                  <a:gd name="T20" fmla="*/ 0 60000 65536"/>
                  <a:gd name="T21" fmla="*/ 0 w 28"/>
                  <a:gd name="T22" fmla="*/ 0 h 49"/>
                  <a:gd name="T23" fmla="*/ 28 w 28"/>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49">
                    <a:moveTo>
                      <a:pt x="17" y="49"/>
                    </a:moveTo>
                    <a:lnTo>
                      <a:pt x="28" y="46"/>
                    </a:lnTo>
                    <a:lnTo>
                      <a:pt x="23" y="34"/>
                    </a:lnTo>
                    <a:lnTo>
                      <a:pt x="11" y="0"/>
                    </a:lnTo>
                    <a:lnTo>
                      <a:pt x="0" y="5"/>
                    </a:lnTo>
                    <a:lnTo>
                      <a:pt x="11" y="34"/>
                    </a:lnTo>
                    <a:lnTo>
                      <a:pt x="17"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83" name="Freeform 126">
                <a:extLst>
                  <a:ext uri="{FF2B5EF4-FFF2-40B4-BE49-F238E27FC236}">
                    <a16:creationId xmlns:a16="http://schemas.microsoft.com/office/drawing/2014/main" id="{AD3C9A2C-9D13-4AA4-AB26-4CF65453B542}"/>
                  </a:ext>
                </a:extLst>
              </p:cNvPr>
              <p:cNvSpPr>
                <a:spLocks/>
              </p:cNvSpPr>
              <p:nvPr/>
            </p:nvSpPr>
            <p:spPr bwMode="auto">
              <a:xfrm>
                <a:off x="4980" y="1974"/>
                <a:ext cx="15" cy="25"/>
              </a:xfrm>
              <a:custGeom>
                <a:avLst/>
                <a:gdLst>
                  <a:gd name="T0" fmla="*/ 1 w 30"/>
                  <a:gd name="T1" fmla="*/ 1 h 49"/>
                  <a:gd name="T2" fmla="*/ 1 w 30"/>
                  <a:gd name="T3" fmla="*/ 1 h 49"/>
                  <a:gd name="T4" fmla="*/ 1 w 30"/>
                  <a:gd name="T5" fmla="*/ 1 h 49"/>
                  <a:gd name="T6" fmla="*/ 1 w 30"/>
                  <a:gd name="T7" fmla="*/ 1 h 49"/>
                  <a:gd name="T8" fmla="*/ 1 w 30"/>
                  <a:gd name="T9" fmla="*/ 0 h 49"/>
                  <a:gd name="T10" fmla="*/ 0 w 30"/>
                  <a:gd name="T11" fmla="*/ 1 h 49"/>
                  <a:gd name="T12" fmla="*/ 1 w 30"/>
                  <a:gd name="T13" fmla="*/ 1 h 49"/>
                  <a:gd name="T14" fmla="*/ 1 w 30"/>
                  <a:gd name="T15" fmla="*/ 1 h 49"/>
                  <a:gd name="T16" fmla="*/ 1 w 30"/>
                  <a:gd name="T17" fmla="*/ 1 h 49"/>
                  <a:gd name="T18" fmla="*/ 1 w 30"/>
                  <a:gd name="T19" fmla="*/ 1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49"/>
                  <a:gd name="T32" fmla="*/ 30 w 30"/>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49">
                    <a:moveTo>
                      <a:pt x="20" y="49"/>
                    </a:moveTo>
                    <a:lnTo>
                      <a:pt x="30" y="44"/>
                    </a:lnTo>
                    <a:lnTo>
                      <a:pt x="23" y="27"/>
                    </a:lnTo>
                    <a:lnTo>
                      <a:pt x="21" y="23"/>
                    </a:lnTo>
                    <a:lnTo>
                      <a:pt x="10" y="0"/>
                    </a:lnTo>
                    <a:lnTo>
                      <a:pt x="0" y="4"/>
                    </a:lnTo>
                    <a:lnTo>
                      <a:pt x="12" y="32"/>
                    </a:lnTo>
                    <a:lnTo>
                      <a:pt x="17" y="27"/>
                    </a:lnTo>
                    <a:lnTo>
                      <a:pt x="10" y="27"/>
                    </a:lnTo>
                    <a:lnTo>
                      <a:pt x="20"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84" name="Freeform 127">
                <a:extLst>
                  <a:ext uri="{FF2B5EF4-FFF2-40B4-BE49-F238E27FC236}">
                    <a16:creationId xmlns:a16="http://schemas.microsoft.com/office/drawing/2014/main" id="{1638B9CE-4045-4C12-8B7C-63B83D0A4D39}"/>
                  </a:ext>
                </a:extLst>
              </p:cNvPr>
              <p:cNvSpPr>
                <a:spLocks/>
              </p:cNvSpPr>
              <p:nvPr/>
            </p:nvSpPr>
            <p:spPr bwMode="auto">
              <a:xfrm>
                <a:off x="4962" y="1935"/>
                <a:ext cx="16" cy="25"/>
              </a:xfrm>
              <a:custGeom>
                <a:avLst/>
                <a:gdLst>
                  <a:gd name="T0" fmla="*/ 1 w 32"/>
                  <a:gd name="T1" fmla="*/ 1 h 49"/>
                  <a:gd name="T2" fmla="*/ 1 w 32"/>
                  <a:gd name="T3" fmla="*/ 1 h 49"/>
                  <a:gd name="T4" fmla="*/ 1 w 32"/>
                  <a:gd name="T5" fmla="*/ 1 h 49"/>
                  <a:gd name="T6" fmla="*/ 1 w 32"/>
                  <a:gd name="T7" fmla="*/ 0 h 49"/>
                  <a:gd name="T8" fmla="*/ 0 w 32"/>
                  <a:gd name="T9" fmla="*/ 1 h 49"/>
                  <a:gd name="T10" fmla="*/ 1 w 32"/>
                  <a:gd name="T11" fmla="*/ 1 h 49"/>
                  <a:gd name="T12" fmla="*/ 1 w 32"/>
                  <a:gd name="T13" fmla="*/ 1 h 49"/>
                  <a:gd name="T14" fmla="*/ 0 60000 65536"/>
                  <a:gd name="T15" fmla="*/ 0 60000 65536"/>
                  <a:gd name="T16" fmla="*/ 0 60000 65536"/>
                  <a:gd name="T17" fmla="*/ 0 60000 65536"/>
                  <a:gd name="T18" fmla="*/ 0 60000 65536"/>
                  <a:gd name="T19" fmla="*/ 0 60000 65536"/>
                  <a:gd name="T20" fmla="*/ 0 60000 65536"/>
                  <a:gd name="T21" fmla="*/ 0 w 32"/>
                  <a:gd name="T22" fmla="*/ 0 h 49"/>
                  <a:gd name="T23" fmla="*/ 32 w 32"/>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49">
                    <a:moveTo>
                      <a:pt x="21" y="49"/>
                    </a:moveTo>
                    <a:lnTo>
                      <a:pt x="32" y="44"/>
                    </a:lnTo>
                    <a:lnTo>
                      <a:pt x="20" y="17"/>
                    </a:lnTo>
                    <a:lnTo>
                      <a:pt x="11" y="0"/>
                    </a:lnTo>
                    <a:lnTo>
                      <a:pt x="0" y="6"/>
                    </a:lnTo>
                    <a:lnTo>
                      <a:pt x="11" y="26"/>
                    </a:lnTo>
                    <a:lnTo>
                      <a:pt x="21"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85" name="Freeform 128">
                <a:extLst>
                  <a:ext uri="{FF2B5EF4-FFF2-40B4-BE49-F238E27FC236}">
                    <a16:creationId xmlns:a16="http://schemas.microsoft.com/office/drawing/2014/main" id="{B1160451-965A-4B95-93DD-4E8790643C0C}"/>
                  </a:ext>
                </a:extLst>
              </p:cNvPr>
              <p:cNvSpPr>
                <a:spLocks/>
              </p:cNvSpPr>
              <p:nvPr/>
            </p:nvSpPr>
            <p:spPr bwMode="auto">
              <a:xfrm>
                <a:off x="4942" y="1898"/>
                <a:ext cx="16" cy="24"/>
              </a:xfrm>
              <a:custGeom>
                <a:avLst/>
                <a:gdLst>
                  <a:gd name="T0" fmla="*/ 0 w 34"/>
                  <a:gd name="T1" fmla="*/ 0 h 49"/>
                  <a:gd name="T2" fmla="*/ 0 w 34"/>
                  <a:gd name="T3" fmla="*/ 0 h 49"/>
                  <a:gd name="T4" fmla="*/ 0 w 34"/>
                  <a:gd name="T5" fmla="*/ 0 h 49"/>
                  <a:gd name="T6" fmla="*/ 0 w 34"/>
                  <a:gd name="T7" fmla="*/ 0 h 49"/>
                  <a:gd name="T8" fmla="*/ 0 w 34"/>
                  <a:gd name="T9" fmla="*/ 0 h 49"/>
                  <a:gd name="T10" fmla="*/ 0 w 34"/>
                  <a:gd name="T11" fmla="*/ 0 h 49"/>
                  <a:gd name="T12" fmla="*/ 0 w 34"/>
                  <a:gd name="T13" fmla="*/ 0 h 49"/>
                  <a:gd name="T14" fmla="*/ 0 60000 65536"/>
                  <a:gd name="T15" fmla="*/ 0 60000 65536"/>
                  <a:gd name="T16" fmla="*/ 0 60000 65536"/>
                  <a:gd name="T17" fmla="*/ 0 60000 65536"/>
                  <a:gd name="T18" fmla="*/ 0 60000 65536"/>
                  <a:gd name="T19" fmla="*/ 0 60000 65536"/>
                  <a:gd name="T20" fmla="*/ 0 60000 65536"/>
                  <a:gd name="T21" fmla="*/ 0 w 34"/>
                  <a:gd name="T22" fmla="*/ 0 h 49"/>
                  <a:gd name="T23" fmla="*/ 34 w 34"/>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49">
                    <a:moveTo>
                      <a:pt x="23" y="49"/>
                    </a:moveTo>
                    <a:lnTo>
                      <a:pt x="34" y="43"/>
                    </a:lnTo>
                    <a:lnTo>
                      <a:pt x="17" y="11"/>
                    </a:lnTo>
                    <a:lnTo>
                      <a:pt x="10" y="0"/>
                    </a:lnTo>
                    <a:lnTo>
                      <a:pt x="0" y="6"/>
                    </a:lnTo>
                    <a:lnTo>
                      <a:pt x="8" y="20"/>
                    </a:lnTo>
                    <a:lnTo>
                      <a:pt x="23"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86" name="Freeform 129">
                <a:extLst>
                  <a:ext uri="{FF2B5EF4-FFF2-40B4-BE49-F238E27FC236}">
                    <a16:creationId xmlns:a16="http://schemas.microsoft.com/office/drawing/2014/main" id="{65A83108-1F56-416B-AAF9-5CB3A70F0FC3}"/>
                  </a:ext>
                </a:extLst>
              </p:cNvPr>
              <p:cNvSpPr>
                <a:spLocks/>
              </p:cNvSpPr>
              <p:nvPr/>
            </p:nvSpPr>
            <p:spPr bwMode="auto">
              <a:xfrm>
                <a:off x="4920" y="1861"/>
                <a:ext cx="17" cy="24"/>
              </a:xfrm>
              <a:custGeom>
                <a:avLst/>
                <a:gdLst>
                  <a:gd name="T0" fmla="*/ 0 w 35"/>
                  <a:gd name="T1" fmla="*/ 1 h 47"/>
                  <a:gd name="T2" fmla="*/ 0 w 35"/>
                  <a:gd name="T3" fmla="*/ 1 h 47"/>
                  <a:gd name="T4" fmla="*/ 0 w 35"/>
                  <a:gd name="T5" fmla="*/ 1 h 47"/>
                  <a:gd name="T6" fmla="*/ 0 w 35"/>
                  <a:gd name="T7" fmla="*/ 0 h 47"/>
                  <a:gd name="T8" fmla="*/ 0 w 35"/>
                  <a:gd name="T9" fmla="*/ 1 h 47"/>
                  <a:gd name="T10" fmla="*/ 0 w 35"/>
                  <a:gd name="T11" fmla="*/ 1 h 47"/>
                  <a:gd name="T12" fmla="*/ 0 w 35"/>
                  <a:gd name="T13" fmla="*/ 1 h 47"/>
                  <a:gd name="T14" fmla="*/ 0 60000 65536"/>
                  <a:gd name="T15" fmla="*/ 0 60000 65536"/>
                  <a:gd name="T16" fmla="*/ 0 60000 65536"/>
                  <a:gd name="T17" fmla="*/ 0 60000 65536"/>
                  <a:gd name="T18" fmla="*/ 0 60000 65536"/>
                  <a:gd name="T19" fmla="*/ 0 60000 65536"/>
                  <a:gd name="T20" fmla="*/ 0 60000 65536"/>
                  <a:gd name="T21" fmla="*/ 0 w 35"/>
                  <a:gd name="T22" fmla="*/ 0 h 47"/>
                  <a:gd name="T23" fmla="*/ 35 w 35"/>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47">
                    <a:moveTo>
                      <a:pt x="26" y="47"/>
                    </a:moveTo>
                    <a:lnTo>
                      <a:pt x="35" y="41"/>
                    </a:lnTo>
                    <a:lnTo>
                      <a:pt x="14" y="4"/>
                    </a:lnTo>
                    <a:lnTo>
                      <a:pt x="9" y="0"/>
                    </a:lnTo>
                    <a:lnTo>
                      <a:pt x="0" y="6"/>
                    </a:lnTo>
                    <a:lnTo>
                      <a:pt x="5" y="13"/>
                    </a:lnTo>
                    <a:lnTo>
                      <a:pt x="26"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87" name="Freeform 130">
                <a:extLst>
                  <a:ext uri="{FF2B5EF4-FFF2-40B4-BE49-F238E27FC236}">
                    <a16:creationId xmlns:a16="http://schemas.microsoft.com/office/drawing/2014/main" id="{AFE805D2-56B6-47FC-8A16-3535E44E0A04}"/>
                  </a:ext>
                </a:extLst>
              </p:cNvPr>
              <p:cNvSpPr>
                <a:spLocks/>
              </p:cNvSpPr>
              <p:nvPr/>
            </p:nvSpPr>
            <p:spPr bwMode="auto">
              <a:xfrm>
                <a:off x="4896" y="1825"/>
                <a:ext cx="18" cy="24"/>
              </a:xfrm>
              <a:custGeom>
                <a:avLst/>
                <a:gdLst>
                  <a:gd name="T0" fmla="*/ 1 w 36"/>
                  <a:gd name="T1" fmla="*/ 1 h 47"/>
                  <a:gd name="T2" fmla="*/ 1 w 36"/>
                  <a:gd name="T3" fmla="*/ 1 h 47"/>
                  <a:gd name="T4" fmla="*/ 1 w 36"/>
                  <a:gd name="T5" fmla="*/ 0 h 47"/>
                  <a:gd name="T6" fmla="*/ 1 w 36"/>
                  <a:gd name="T7" fmla="*/ 0 h 47"/>
                  <a:gd name="T8" fmla="*/ 0 w 36"/>
                  <a:gd name="T9" fmla="*/ 1 h 47"/>
                  <a:gd name="T10" fmla="*/ 1 w 36"/>
                  <a:gd name="T11" fmla="*/ 1 h 47"/>
                  <a:gd name="T12" fmla="*/ 1 w 36"/>
                  <a:gd name="T13" fmla="*/ 1 h 47"/>
                  <a:gd name="T14" fmla="*/ 0 60000 65536"/>
                  <a:gd name="T15" fmla="*/ 0 60000 65536"/>
                  <a:gd name="T16" fmla="*/ 0 60000 65536"/>
                  <a:gd name="T17" fmla="*/ 0 60000 65536"/>
                  <a:gd name="T18" fmla="*/ 0 60000 65536"/>
                  <a:gd name="T19" fmla="*/ 0 60000 65536"/>
                  <a:gd name="T20" fmla="*/ 0 60000 65536"/>
                  <a:gd name="T21" fmla="*/ 0 w 36"/>
                  <a:gd name="T22" fmla="*/ 0 h 47"/>
                  <a:gd name="T23" fmla="*/ 36 w 36"/>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47">
                    <a:moveTo>
                      <a:pt x="27" y="47"/>
                    </a:moveTo>
                    <a:lnTo>
                      <a:pt x="36" y="41"/>
                    </a:lnTo>
                    <a:lnTo>
                      <a:pt x="10" y="0"/>
                    </a:lnTo>
                    <a:lnTo>
                      <a:pt x="9" y="0"/>
                    </a:lnTo>
                    <a:lnTo>
                      <a:pt x="0" y="8"/>
                    </a:lnTo>
                    <a:lnTo>
                      <a:pt x="1" y="9"/>
                    </a:lnTo>
                    <a:lnTo>
                      <a:pt x="27"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88" name="Freeform 131">
                <a:extLst>
                  <a:ext uri="{FF2B5EF4-FFF2-40B4-BE49-F238E27FC236}">
                    <a16:creationId xmlns:a16="http://schemas.microsoft.com/office/drawing/2014/main" id="{DF0D0646-809E-44F5-ACE5-9FAD6431558A}"/>
                  </a:ext>
                </a:extLst>
              </p:cNvPr>
              <p:cNvSpPr>
                <a:spLocks/>
              </p:cNvSpPr>
              <p:nvPr/>
            </p:nvSpPr>
            <p:spPr bwMode="auto">
              <a:xfrm>
                <a:off x="4871" y="1791"/>
                <a:ext cx="19" cy="23"/>
              </a:xfrm>
              <a:custGeom>
                <a:avLst/>
                <a:gdLst>
                  <a:gd name="T0" fmla="*/ 1 w 38"/>
                  <a:gd name="T1" fmla="*/ 1 h 46"/>
                  <a:gd name="T2" fmla="*/ 1 w 38"/>
                  <a:gd name="T3" fmla="*/ 1 h 46"/>
                  <a:gd name="T4" fmla="*/ 1 w 38"/>
                  <a:gd name="T5" fmla="*/ 0 h 46"/>
                  <a:gd name="T6" fmla="*/ 0 w 38"/>
                  <a:gd name="T7" fmla="*/ 1 h 46"/>
                  <a:gd name="T8" fmla="*/ 1 w 38"/>
                  <a:gd name="T9" fmla="*/ 1 h 46"/>
                  <a:gd name="T10" fmla="*/ 0 60000 65536"/>
                  <a:gd name="T11" fmla="*/ 0 60000 65536"/>
                  <a:gd name="T12" fmla="*/ 0 60000 65536"/>
                  <a:gd name="T13" fmla="*/ 0 60000 65536"/>
                  <a:gd name="T14" fmla="*/ 0 60000 65536"/>
                  <a:gd name="T15" fmla="*/ 0 w 38"/>
                  <a:gd name="T16" fmla="*/ 0 h 46"/>
                  <a:gd name="T17" fmla="*/ 38 w 38"/>
                  <a:gd name="T18" fmla="*/ 46 h 46"/>
                </a:gdLst>
                <a:ahLst/>
                <a:cxnLst>
                  <a:cxn ang="T10">
                    <a:pos x="T0" y="T1"/>
                  </a:cxn>
                  <a:cxn ang="T11">
                    <a:pos x="T2" y="T3"/>
                  </a:cxn>
                  <a:cxn ang="T12">
                    <a:pos x="T4" y="T5"/>
                  </a:cxn>
                  <a:cxn ang="T13">
                    <a:pos x="T6" y="T7"/>
                  </a:cxn>
                  <a:cxn ang="T14">
                    <a:pos x="T8" y="T9"/>
                  </a:cxn>
                </a:cxnLst>
                <a:rect l="T15" t="T16" r="T17" b="T18"/>
                <a:pathLst>
                  <a:path w="38" h="46">
                    <a:moveTo>
                      <a:pt x="29" y="46"/>
                    </a:moveTo>
                    <a:lnTo>
                      <a:pt x="38" y="38"/>
                    </a:lnTo>
                    <a:lnTo>
                      <a:pt x="9" y="0"/>
                    </a:lnTo>
                    <a:lnTo>
                      <a:pt x="0" y="8"/>
                    </a:lnTo>
                    <a:lnTo>
                      <a:pt x="29"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89" name="Freeform 132">
                <a:extLst>
                  <a:ext uri="{FF2B5EF4-FFF2-40B4-BE49-F238E27FC236}">
                    <a16:creationId xmlns:a16="http://schemas.microsoft.com/office/drawing/2014/main" id="{2774D9AA-1C90-4033-8AB8-B03C8DBAB689}"/>
                  </a:ext>
                </a:extLst>
              </p:cNvPr>
              <p:cNvSpPr>
                <a:spLocks/>
              </p:cNvSpPr>
              <p:nvPr/>
            </p:nvSpPr>
            <p:spPr bwMode="auto">
              <a:xfrm>
                <a:off x="4843" y="1757"/>
                <a:ext cx="21" cy="23"/>
              </a:xfrm>
              <a:custGeom>
                <a:avLst/>
                <a:gdLst>
                  <a:gd name="T0" fmla="*/ 1 w 42"/>
                  <a:gd name="T1" fmla="*/ 1 h 46"/>
                  <a:gd name="T2" fmla="*/ 1 w 42"/>
                  <a:gd name="T3" fmla="*/ 1 h 46"/>
                  <a:gd name="T4" fmla="*/ 1 w 42"/>
                  <a:gd name="T5" fmla="*/ 0 h 46"/>
                  <a:gd name="T6" fmla="*/ 0 w 42"/>
                  <a:gd name="T7" fmla="*/ 1 h 46"/>
                  <a:gd name="T8" fmla="*/ 1 w 42"/>
                  <a:gd name="T9" fmla="*/ 1 h 46"/>
                  <a:gd name="T10" fmla="*/ 0 60000 65536"/>
                  <a:gd name="T11" fmla="*/ 0 60000 65536"/>
                  <a:gd name="T12" fmla="*/ 0 60000 65536"/>
                  <a:gd name="T13" fmla="*/ 0 60000 65536"/>
                  <a:gd name="T14" fmla="*/ 0 60000 65536"/>
                  <a:gd name="T15" fmla="*/ 0 w 42"/>
                  <a:gd name="T16" fmla="*/ 0 h 46"/>
                  <a:gd name="T17" fmla="*/ 42 w 42"/>
                  <a:gd name="T18" fmla="*/ 46 h 46"/>
                </a:gdLst>
                <a:ahLst/>
                <a:cxnLst>
                  <a:cxn ang="T10">
                    <a:pos x="T0" y="T1"/>
                  </a:cxn>
                  <a:cxn ang="T11">
                    <a:pos x="T2" y="T3"/>
                  </a:cxn>
                  <a:cxn ang="T12">
                    <a:pos x="T4" y="T5"/>
                  </a:cxn>
                  <a:cxn ang="T13">
                    <a:pos x="T6" y="T7"/>
                  </a:cxn>
                  <a:cxn ang="T14">
                    <a:pos x="T8" y="T9"/>
                  </a:cxn>
                </a:cxnLst>
                <a:rect l="T15" t="T16" r="T17" b="T18"/>
                <a:pathLst>
                  <a:path w="42" h="46">
                    <a:moveTo>
                      <a:pt x="32" y="46"/>
                    </a:moveTo>
                    <a:lnTo>
                      <a:pt x="42" y="38"/>
                    </a:lnTo>
                    <a:lnTo>
                      <a:pt x="9" y="0"/>
                    </a:lnTo>
                    <a:lnTo>
                      <a:pt x="0" y="8"/>
                    </a:lnTo>
                    <a:lnTo>
                      <a:pt x="32"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90" name="Freeform 133">
                <a:extLst>
                  <a:ext uri="{FF2B5EF4-FFF2-40B4-BE49-F238E27FC236}">
                    <a16:creationId xmlns:a16="http://schemas.microsoft.com/office/drawing/2014/main" id="{13FB10B6-4F07-422F-8F54-4AC4BEA92EB1}"/>
                  </a:ext>
                </a:extLst>
              </p:cNvPr>
              <p:cNvSpPr>
                <a:spLocks/>
              </p:cNvSpPr>
              <p:nvPr/>
            </p:nvSpPr>
            <p:spPr bwMode="auto">
              <a:xfrm>
                <a:off x="4815" y="1726"/>
                <a:ext cx="20" cy="22"/>
              </a:xfrm>
              <a:custGeom>
                <a:avLst/>
                <a:gdLst>
                  <a:gd name="T0" fmla="*/ 0 w 41"/>
                  <a:gd name="T1" fmla="*/ 1 h 43"/>
                  <a:gd name="T2" fmla="*/ 0 w 41"/>
                  <a:gd name="T3" fmla="*/ 1 h 43"/>
                  <a:gd name="T4" fmla="*/ 0 w 41"/>
                  <a:gd name="T5" fmla="*/ 0 h 43"/>
                  <a:gd name="T6" fmla="*/ 0 w 41"/>
                  <a:gd name="T7" fmla="*/ 1 h 43"/>
                  <a:gd name="T8" fmla="*/ 0 w 41"/>
                  <a:gd name="T9" fmla="*/ 1 h 43"/>
                  <a:gd name="T10" fmla="*/ 0 60000 65536"/>
                  <a:gd name="T11" fmla="*/ 0 60000 65536"/>
                  <a:gd name="T12" fmla="*/ 0 60000 65536"/>
                  <a:gd name="T13" fmla="*/ 0 60000 65536"/>
                  <a:gd name="T14" fmla="*/ 0 60000 65536"/>
                  <a:gd name="T15" fmla="*/ 0 w 41"/>
                  <a:gd name="T16" fmla="*/ 0 h 43"/>
                  <a:gd name="T17" fmla="*/ 41 w 41"/>
                  <a:gd name="T18" fmla="*/ 43 h 43"/>
                </a:gdLst>
                <a:ahLst/>
                <a:cxnLst>
                  <a:cxn ang="T10">
                    <a:pos x="T0" y="T1"/>
                  </a:cxn>
                  <a:cxn ang="T11">
                    <a:pos x="T2" y="T3"/>
                  </a:cxn>
                  <a:cxn ang="T12">
                    <a:pos x="T4" y="T5"/>
                  </a:cxn>
                  <a:cxn ang="T13">
                    <a:pos x="T6" y="T7"/>
                  </a:cxn>
                  <a:cxn ang="T14">
                    <a:pos x="T8" y="T9"/>
                  </a:cxn>
                </a:cxnLst>
                <a:rect l="T15" t="T16" r="T17" b="T18"/>
                <a:pathLst>
                  <a:path w="41" h="43">
                    <a:moveTo>
                      <a:pt x="32" y="43"/>
                    </a:moveTo>
                    <a:lnTo>
                      <a:pt x="41" y="35"/>
                    </a:lnTo>
                    <a:lnTo>
                      <a:pt x="9" y="0"/>
                    </a:lnTo>
                    <a:lnTo>
                      <a:pt x="0" y="8"/>
                    </a:lnTo>
                    <a:lnTo>
                      <a:pt x="32"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91" name="Freeform 134">
                <a:extLst>
                  <a:ext uri="{FF2B5EF4-FFF2-40B4-BE49-F238E27FC236}">
                    <a16:creationId xmlns:a16="http://schemas.microsoft.com/office/drawing/2014/main" id="{72704DA3-F129-49BF-89B5-3547750F34F0}"/>
                  </a:ext>
                </a:extLst>
              </p:cNvPr>
              <p:cNvSpPr>
                <a:spLocks/>
              </p:cNvSpPr>
              <p:nvPr/>
            </p:nvSpPr>
            <p:spPr bwMode="auto">
              <a:xfrm>
                <a:off x="4785" y="1695"/>
                <a:ext cx="21" cy="22"/>
              </a:xfrm>
              <a:custGeom>
                <a:avLst/>
                <a:gdLst>
                  <a:gd name="T0" fmla="*/ 0 w 43"/>
                  <a:gd name="T1" fmla="*/ 1 h 44"/>
                  <a:gd name="T2" fmla="*/ 0 w 43"/>
                  <a:gd name="T3" fmla="*/ 1 h 44"/>
                  <a:gd name="T4" fmla="*/ 0 w 43"/>
                  <a:gd name="T5" fmla="*/ 0 h 44"/>
                  <a:gd name="T6" fmla="*/ 0 w 43"/>
                  <a:gd name="T7" fmla="*/ 1 h 44"/>
                  <a:gd name="T8" fmla="*/ 0 w 43"/>
                  <a:gd name="T9" fmla="*/ 1 h 44"/>
                  <a:gd name="T10" fmla="*/ 0 60000 65536"/>
                  <a:gd name="T11" fmla="*/ 0 60000 65536"/>
                  <a:gd name="T12" fmla="*/ 0 60000 65536"/>
                  <a:gd name="T13" fmla="*/ 0 60000 65536"/>
                  <a:gd name="T14" fmla="*/ 0 60000 65536"/>
                  <a:gd name="T15" fmla="*/ 0 w 43"/>
                  <a:gd name="T16" fmla="*/ 0 h 44"/>
                  <a:gd name="T17" fmla="*/ 43 w 43"/>
                  <a:gd name="T18" fmla="*/ 44 h 44"/>
                </a:gdLst>
                <a:ahLst/>
                <a:cxnLst>
                  <a:cxn ang="T10">
                    <a:pos x="T0" y="T1"/>
                  </a:cxn>
                  <a:cxn ang="T11">
                    <a:pos x="T2" y="T3"/>
                  </a:cxn>
                  <a:cxn ang="T12">
                    <a:pos x="T4" y="T5"/>
                  </a:cxn>
                  <a:cxn ang="T13">
                    <a:pos x="T6" y="T7"/>
                  </a:cxn>
                  <a:cxn ang="T14">
                    <a:pos x="T8" y="T9"/>
                  </a:cxn>
                </a:cxnLst>
                <a:rect l="T15" t="T16" r="T17" b="T18"/>
                <a:pathLst>
                  <a:path w="43" h="44">
                    <a:moveTo>
                      <a:pt x="34" y="44"/>
                    </a:moveTo>
                    <a:lnTo>
                      <a:pt x="43" y="35"/>
                    </a:lnTo>
                    <a:lnTo>
                      <a:pt x="9" y="0"/>
                    </a:lnTo>
                    <a:lnTo>
                      <a:pt x="0" y="9"/>
                    </a:lnTo>
                    <a:lnTo>
                      <a:pt x="34"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92" name="Freeform 135">
                <a:extLst>
                  <a:ext uri="{FF2B5EF4-FFF2-40B4-BE49-F238E27FC236}">
                    <a16:creationId xmlns:a16="http://schemas.microsoft.com/office/drawing/2014/main" id="{6AF2EB49-F1EA-474C-B22F-9907FFED340A}"/>
                  </a:ext>
                </a:extLst>
              </p:cNvPr>
              <p:cNvSpPr>
                <a:spLocks/>
              </p:cNvSpPr>
              <p:nvPr/>
            </p:nvSpPr>
            <p:spPr bwMode="auto">
              <a:xfrm>
                <a:off x="4754" y="1666"/>
                <a:ext cx="22" cy="20"/>
              </a:xfrm>
              <a:custGeom>
                <a:avLst/>
                <a:gdLst>
                  <a:gd name="T0" fmla="*/ 0 w 45"/>
                  <a:gd name="T1" fmla="*/ 0 h 41"/>
                  <a:gd name="T2" fmla="*/ 0 w 45"/>
                  <a:gd name="T3" fmla="*/ 0 h 41"/>
                  <a:gd name="T4" fmla="*/ 0 w 45"/>
                  <a:gd name="T5" fmla="*/ 0 h 41"/>
                  <a:gd name="T6" fmla="*/ 0 w 45"/>
                  <a:gd name="T7" fmla="*/ 0 h 41"/>
                  <a:gd name="T8" fmla="*/ 0 w 45"/>
                  <a:gd name="T9" fmla="*/ 0 h 41"/>
                  <a:gd name="T10" fmla="*/ 0 60000 65536"/>
                  <a:gd name="T11" fmla="*/ 0 60000 65536"/>
                  <a:gd name="T12" fmla="*/ 0 60000 65536"/>
                  <a:gd name="T13" fmla="*/ 0 60000 65536"/>
                  <a:gd name="T14" fmla="*/ 0 60000 65536"/>
                  <a:gd name="T15" fmla="*/ 0 w 45"/>
                  <a:gd name="T16" fmla="*/ 0 h 41"/>
                  <a:gd name="T17" fmla="*/ 45 w 45"/>
                  <a:gd name="T18" fmla="*/ 41 h 41"/>
                </a:gdLst>
                <a:ahLst/>
                <a:cxnLst>
                  <a:cxn ang="T10">
                    <a:pos x="T0" y="T1"/>
                  </a:cxn>
                  <a:cxn ang="T11">
                    <a:pos x="T2" y="T3"/>
                  </a:cxn>
                  <a:cxn ang="T12">
                    <a:pos x="T4" y="T5"/>
                  </a:cxn>
                  <a:cxn ang="T13">
                    <a:pos x="T6" y="T7"/>
                  </a:cxn>
                  <a:cxn ang="T14">
                    <a:pos x="T8" y="T9"/>
                  </a:cxn>
                </a:cxnLst>
                <a:rect l="T15" t="T16" r="T17" b="T18"/>
                <a:pathLst>
                  <a:path w="45" h="41">
                    <a:moveTo>
                      <a:pt x="37" y="41"/>
                    </a:moveTo>
                    <a:lnTo>
                      <a:pt x="45" y="32"/>
                    </a:lnTo>
                    <a:lnTo>
                      <a:pt x="8" y="0"/>
                    </a:lnTo>
                    <a:lnTo>
                      <a:pt x="0" y="9"/>
                    </a:lnTo>
                    <a:lnTo>
                      <a:pt x="37" y="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93" name="Freeform 136">
                <a:extLst>
                  <a:ext uri="{FF2B5EF4-FFF2-40B4-BE49-F238E27FC236}">
                    <a16:creationId xmlns:a16="http://schemas.microsoft.com/office/drawing/2014/main" id="{645FAEC8-B8DB-4FAB-B0A8-44F8A9FB3C38}"/>
                  </a:ext>
                </a:extLst>
              </p:cNvPr>
              <p:cNvSpPr>
                <a:spLocks/>
              </p:cNvSpPr>
              <p:nvPr/>
            </p:nvSpPr>
            <p:spPr bwMode="auto">
              <a:xfrm>
                <a:off x="4722" y="1638"/>
                <a:ext cx="22" cy="20"/>
              </a:xfrm>
              <a:custGeom>
                <a:avLst/>
                <a:gdLst>
                  <a:gd name="T0" fmla="*/ 0 w 45"/>
                  <a:gd name="T1" fmla="*/ 1 h 39"/>
                  <a:gd name="T2" fmla="*/ 0 w 45"/>
                  <a:gd name="T3" fmla="*/ 1 h 39"/>
                  <a:gd name="T4" fmla="*/ 0 w 45"/>
                  <a:gd name="T5" fmla="*/ 1 h 39"/>
                  <a:gd name="T6" fmla="*/ 0 w 45"/>
                  <a:gd name="T7" fmla="*/ 0 h 39"/>
                  <a:gd name="T8" fmla="*/ 0 w 45"/>
                  <a:gd name="T9" fmla="*/ 1 h 39"/>
                  <a:gd name="T10" fmla="*/ 0 w 45"/>
                  <a:gd name="T11" fmla="*/ 1 h 39"/>
                  <a:gd name="T12" fmla="*/ 0 w 45"/>
                  <a:gd name="T13" fmla="*/ 1 h 39"/>
                  <a:gd name="T14" fmla="*/ 0 60000 65536"/>
                  <a:gd name="T15" fmla="*/ 0 60000 65536"/>
                  <a:gd name="T16" fmla="*/ 0 60000 65536"/>
                  <a:gd name="T17" fmla="*/ 0 60000 65536"/>
                  <a:gd name="T18" fmla="*/ 0 60000 65536"/>
                  <a:gd name="T19" fmla="*/ 0 60000 65536"/>
                  <a:gd name="T20" fmla="*/ 0 60000 65536"/>
                  <a:gd name="T21" fmla="*/ 0 w 45"/>
                  <a:gd name="T22" fmla="*/ 0 h 39"/>
                  <a:gd name="T23" fmla="*/ 45 w 45"/>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39">
                    <a:moveTo>
                      <a:pt x="37" y="39"/>
                    </a:moveTo>
                    <a:lnTo>
                      <a:pt x="45" y="30"/>
                    </a:lnTo>
                    <a:lnTo>
                      <a:pt x="42" y="27"/>
                    </a:lnTo>
                    <a:lnTo>
                      <a:pt x="8" y="0"/>
                    </a:lnTo>
                    <a:lnTo>
                      <a:pt x="0" y="9"/>
                    </a:lnTo>
                    <a:lnTo>
                      <a:pt x="32" y="36"/>
                    </a:lnTo>
                    <a:lnTo>
                      <a:pt x="37"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94" name="Freeform 137">
                <a:extLst>
                  <a:ext uri="{FF2B5EF4-FFF2-40B4-BE49-F238E27FC236}">
                    <a16:creationId xmlns:a16="http://schemas.microsoft.com/office/drawing/2014/main" id="{E6915AEC-E5B7-4E7B-B061-BB538CBEFD23}"/>
                  </a:ext>
                </a:extLst>
              </p:cNvPr>
              <p:cNvSpPr>
                <a:spLocks/>
              </p:cNvSpPr>
              <p:nvPr/>
            </p:nvSpPr>
            <p:spPr bwMode="auto">
              <a:xfrm>
                <a:off x="4688" y="1612"/>
                <a:ext cx="23" cy="19"/>
              </a:xfrm>
              <a:custGeom>
                <a:avLst/>
                <a:gdLst>
                  <a:gd name="T0" fmla="*/ 1 w 46"/>
                  <a:gd name="T1" fmla="*/ 1 h 38"/>
                  <a:gd name="T2" fmla="*/ 1 w 46"/>
                  <a:gd name="T3" fmla="*/ 1 h 38"/>
                  <a:gd name="T4" fmla="*/ 1 w 46"/>
                  <a:gd name="T5" fmla="*/ 1 h 38"/>
                  <a:gd name="T6" fmla="*/ 1 w 46"/>
                  <a:gd name="T7" fmla="*/ 0 h 38"/>
                  <a:gd name="T8" fmla="*/ 0 w 46"/>
                  <a:gd name="T9" fmla="*/ 1 h 38"/>
                  <a:gd name="T10" fmla="*/ 1 w 46"/>
                  <a:gd name="T11" fmla="*/ 1 h 38"/>
                  <a:gd name="T12" fmla="*/ 1 w 46"/>
                  <a:gd name="T13" fmla="*/ 1 h 38"/>
                  <a:gd name="T14" fmla="*/ 0 60000 65536"/>
                  <a:gd name="T15" fmla="*/ 0 60000 65536"/>
                  <a:gd name="T16" fmla="*/ 0 60000 65536"/>
                  <a:gd name="T17" fmla="*/ 0 60000 65536"/>
                  <a:gd name="T18" fmla="*/ 0 60000 65536"/>
                  <a:gd name="T19" fmla="*/ 0 60000 65536"/>
                  <a:gd name="T20" fmla="*/ 0 60000 65536"/>
                  <a:gd name="T21" fmla="*/ 0 w 46"/>
                  <a:gd name="T22" fmla="*/ 0 h 38"/>
                  <a:gd name="T23" fmla="*/ 46 w 46"/>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8">
                    <a:moveTo>
                      <a:pt x="38" y="38"/>
                    </a:moveTo>
                    <a:lnTo>
                      <a:pt x="46" y="29"/>
                    </a:lnTo>
                    <a:lnTo>
                      <a:pt x="35" y="20"/>
                    </a:lnTo>
                    <a:lnTo>
                      <a:pt x="8" y="0"/>
                    </a:lnTo>
                    <a:lnTo>
                      <a:pt x="0" y="9"/>
                    </a:lnTo>
                    <a:lnTo>
                      <a:pt x="26" y="29"/>
                    </a:lnTo>
                    <a:lnTo>
                      <a:pt x="38"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95" name="Freeform 138">
                <a:extLst>
                  <a:ext uri="{FF2B5EF4-FFF2-40B4-BE49-F238E27FC236}">
                    <a16:creationId xmlns:a16="http://schemas.microsoft.com/office/drawing/2014/main" id="{F76C9E82-A324-4B79-ADDE-24837A64876B}"/>
                  </a:ext>
                </a:extLst>
              </p:cNvPr>
              <p:cNvSpPr>
                <a:spLocks/>
              </p:cNvSpPr>
              <p:nvPr/>
            </p:nvSpPr>
            <p:spPr bwMode="auto">
              <a:xfrm>
                <a:off x="4654" y="1586"/>
                <a:ext cx="23" cy="19"/>
              </a:xfrm>
              <a:custGeom>
                <a:avLst/>
                <a:gdLst>
                  <a:gd name="T0" fmla="*/ 0 w 48"/>
                  <a:gd name="T1" fmla="*/ 1 h 37"/>
                  <a:gd name="T2" fmla="*/ 0 w 48"/>
                  <a:gd name="T3" fmla="*/ 1 h 37"/>
                  <a:gd name="T4" fmla="*/ 0 w 48"/>
                  <a:gd name="T5" fmla="*/ 1 h 37"/>
                  <a:gd name="T6" fmla="*/ 0 w 48"/>
                  <a:gd name="T7" fmla="*/ 0 h 37"/>
                  <a:gd name="T8" fmla="*/ 0 w 48"/>
                  <a:gd name="T9" fmla="*/ 1 h 37"/>
                  <a:gd name="T10" fmla="*/ 0 w 48"/>
                  <a:gd name="T11" fmla="*/ 1 h 37"/>
                  <a:gd name="T12" fmla="*/ 0 w 48"/>
                  <a:gd name="T13" fmla="*/ 1 h 37"/>
                  <a:gd name="T14" fmla="*/ 0 60000 65536"/>
                  <a:gd name="T15" fmla="*/ 0 60000 65536"/>
                  <a:gd name="T16" fmla="*/ 0 60000 65536"/>
                  <a:gd name="T17" fmla="*/ 0 60000 65536"/>
                  <a:gd name="T18" fmla="*/ 0 60000 65536"/>
                  <a:gd name="T19" fmla="*/ 0 60000 65536"/>
                  <a:gd name="T20" fmla="*/ 0 60000 65536"/>
                  <a:gd name="T21" fmla="*/ 0 w 48"/>
                  <a:gd name="T22" fmla="*/ 0 h 37"/>
                  <a:gd name="T23" fmla="*/ 48 w 48"/>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7">
                    <a:moveTo>
                      <a:pt x="40" y="37"/>
                    </a:moveTo>
                    <a:lnTo>
                      <a:pt x="48" y="27"/>
                    </a:lnTo>
                    <a:lnTo>
                      <a:pt x="26" y="12"/>
                    </a:lnTo>
                    <a:lnTo>
                      <a:pt x="6" y="0"/>
                    </a:lnTo>
                    <a:lnTo>
                      <a:pt x="0" y="9"/>
                    </a:lnTo>
                    <a:lnTo>
                      <a:pt x="17" y="21"/>
                    </a:lnTo>
                    <a:lnTo>
                      <a:pt x="40"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96" name="Freeform 139">
                <a:extLst>
                  <a:ext uri="{FF2B5EF4-FFF2-40B4-BE49-F238E27FC236}">
                    <a16:creationId xmlns:a16="http://schemas.microsoft.com/office/drawing/2014/main" id="{D6628BCD-AB75-4CB6-BE0C-2E5975150787}"/>
                  </a:ext>
                </a:extLst>
              </p:cNvPr>
              <p:cNvSpPr>
                <a:spLocks/>
              </p:cNvSpPr>
              <p:nvPr/>
            </p:nvSpPr>
            <p:spPr bwMode="auto">
              <a:xfrm>
                <a:off x="4619" y="1563"/>
                <a:ext cx="22" cy="17"/>
              </a:xfrm>
              <a:custGeom>
                <a:avLst/>
                <a:gdLst>
                  <a:gd name="T0" fmla="*/ 0 w 46"/>
                  <a:gd name="T1" fmla="*/ 0 h 35"/>
                  <a:gd name="T2" fmla="*/ 0 w 46"/>
                  <a:gd name="T3" fmla="*/ 0 h 35"/>
                  <a:gd name="T4" fmla="*/ 0 w 46"/>
                  <a:gd name="T5" fmla="*/ 0 h 35"/>
                  <a:gd name="T6" fmla="*/ 0 w 46"/>
                  <a:gd name="T7" fmla="*/ 0 h 35"/>
                  <a:gd name="T8" fmla="*/ 0 w 46"/>
                  <a:gd name="T9" fmla="*/ 0 h 35"/>
                  <a:gd name="T10" fmla="*/ 0 w 46"/>
                  <a:gd name="T11" fmla="*/ 0 h 35"/>
                  <a:gd name="T12" fmla="*/ 0 w 46"/>
                  <a:gd name="T13" fmla="*/ 0 h 35"/>
                  <a:gd name="T14" fmla="*/ 0 60000 65536"/>
                  <a:gd name="T15" fmla="*/ 0 60000 65536"/>
                  <a:gd name="T16" fmla="*/ 0 60000 65536"/>
                  <a:gd name="T17" fmla="*/ 0 60000 65536"/>
                  <a:gd name="T18" fmla="*/ 0 60000 65536"/>
                  <a:gd name="T19" fmla="*/ 0 60000 65536"/>
                  <a:gd name="T20" fmla="*/ 0 60000 65536"/>
                  <a:gd name="T21" fmla="*/ 0 w 46"/>
                  <a:gd name="T22" fmla="*/ 0 h 35"/>
                  <a:gd name="T23" fmla="*/ 46 w 46"/>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5">
                    <a:moveTo>
                      <a:pt x="40" y="35"/>
                    </a:moveTo>
                    <a:lnTo>
                      <a:pt x="46" y="25"/>
                    </a:lnTo>
                    <a:lnTo>
                      <a:pt x="15" y="4"/>
                    </a:lnTo>
                    <a:lnTo>
                      <a:pt x="6" y="0"/>
                    </a:lnTo>
                    <a:lnTo>
                      <a:pt x="0" y="9"/>
                    </a:lnTo>
                    <a:lnTo>
                      <a:pt x="6" y="13"/>
                    </a:lnTo>
                    <a:lnTo>
                      <a:pt x="4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97" name="Freeform 140">
                <a:extLst>
                  <a:ext uri="{FF2B5EF4-FFF2-40B4-BE49-F238E27FC236}">
                    <a16:creationId xmlns:a16="http://schemas.microsoft.com/office/drawing/2014/main" id="{0CD14501-8168-48C4-8768-1D9474E51A52}"/>
                  </a:ext>
                </a:extLst>
              </p:cNvPr>
              <p:cNvSpPr>
                <a:spLocks/>
              </p:cNvSpPr>
              <p:nvPr/>
            </p:nvSpPr>
            <p:spPr bwMode="auto">
              <a:xfrm>
                <a:off x="4582" y="1541"/>
                <a:ext cx="24" cy="16"/>
              </a:xfrm>
              <a:custGeom>
                <a:avLst/>
                <a:gdLst>
                  <a:gd name="T0" fmla="*/ 1 w 47"/>
                  <a:gd name="T1" fmla="*/ 0 h 34"/>
                  <a:gd name="T2" fmla="*/ 1 w 47"/>
                  <a:gd name="T3" fmla="*/ 0 h 34"/>
                  <a:gd name="T4" fmla="*/ 1 w 47"/>
                  <a:gd name="T5" fmla="*/ 0 h 34"/>
                  <a:gd name="T6" fmla="*/ 0 w 47"/>
                  <a:gd name="T7" fmla="*/ 0 h 34"/>
                  <a:gd name="T8" fmla="*/ 1 w 47"/>
                  <a:gd name="T9" fmla="*/ 0 h 34"/>
                  <a:gd name="T10" fmla="*/ 0 60000 65536"/>
                  <a:gd name="T11" fmla="*/ 0 60000 65536"/>
                  <a:gd name="T12" fmla="*/ 0 60000 65536"/>
                  <a:gd name="T13" fmla="*/ 0 60000 65536"/>
                  <a:gd name="T14" fmla="*/ 0 60000 65536"/>
                  <a:gd name="T15" fmla="*/ 0 w 47"/>
                  <a:gd name="T16" fmla="*/ 0 h 34"/>
                  <a:gd name="T17" fmla="*/ 47 w 47"/>
                  <a:gd name="T18" fmla="*/ 34 h 34"/>
                </a:gdLst>
                <a:ahLst/>
                <a:cxnLst>
                  <a:cxn ang="T10">
                    <a:pos x="T0" y="T1"/>
                  </a:cxn>
                  <a:cxn ang="T11">
                    <a:pos x="T2" y="T3"/>
                  </a:cxn>
                  <a:cxn ang="T12">
                    <a:pos x="T4" y="T5"/>
                  </a:cxn>
                  <a:cxn ang="T13">
                    <a:pos x="T6" y="T7"/>
                  </a:cxn>
                  <a:cxn ang="T14">
                    <a:pos x="T8" y="T9"/>
                  </a:cxn>
                </a:cxnLst>
                <a:rect l="T15" t="T16" r="T17" b="T18"/>
                <a:pathLst>
                  <a:path w="47" h="34">
                    <a:moveTo>
                      <a:pt x="41" y="34"/>
                    </a:moveTo>
                    <a:lnTo>
                      <a:pt x="47" y="25"/>
                    </a:lnTo>
                    <a:lnTo>
                      <a:pt x="6" y="0"/>
                    </a:lnTo>
                    <a:lnTo>
                      <a:pt x="0" y="9"/>
                    </a:lnTo>
                    <a:lnTo>
                      <a:pt x="4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98" name="Freeform 141">
                <a:extLst>
                  <a:ext uri="{FF2B5EF4-FFF2-40B4-BE49-F238E27FC236}">
                    <a16:creationId xmlns:a16="http://schemas.microsoft.com/office/drawing/2014/main" id="{96914CA2-A228-4E0F-B61D-80632F2644C4}"/>
                  </a:ext>
                </a:extLst>
              </p:cNvPr>
              <p:cNvSpPr>
                <a:spLocks/>
              </p:cNvSpPr>
              <p:nvPr/>
            </p:nvSpPr>
            <p:spPr bwMode="auto">
              <a:xfrm>
                <a:off x="4544" y="1519"/>
                <a:ext cx="25" cy="17"/>
              </a:xfrm>
              <a:custGeom>
                <a:avLst/>
                <a:gdLst>
                  <a:gd name="T0" fmla="*/ 1 w 49"/>
                  <a:gd name="T1" fmla="*/ 1 h 34"/>
                  <a:gd name="T2" fmla="*/ 1 w 49"/>
                  <a:gd name="T3" fmla="*/ 1 h 34"/>
                  <a:gd name="T4" fmla="*/ 1 w 49"/>
                  <a:gd name="T5" fmla="*/ 0 h 34"/>
                  <a:gd name="T6" fmla="*/ 0 w 49"/>
                  <a:gd name="T7" fmla="*/ 1 h 34"/>
                  <a:gd name="T8" fmla="*/ 1 w 49"/>
                  <a:gd name="T9" fmla="*/ 1 h 34"/>
                  <a:gd name="T10" fmla="*/ 0 60000 65536"/>
                  <a:gd name="T11" fmla="*/ 0 60000 65536"/>
                  <a:gd name="T12" fmla="*/ 0 60000 65536"/>
                  <a:gd name="T13" fmla="*/ 0 60000 65536"/>
                  <a:gd name="T14" fmla="*/ 0 60000 65536"/>
                  <a:gd name="T15" fmla="*/ 0 w 49"/>
                  <a:gd name="T16" fmla="*/ 0 h 34"/>
                  <a:gd name="T17" fmla="*/ 49 w 49"/>
                  <a:gd name="T18" fmla="*/ 34 h 34"/>
                </a:gdLst>
                <a:ahLst/>
                <a:cxnLst>
                  <a:cxn ang="T10">
                    <a:pos x="T0" y="T1"/>
                  </a:cxn>
                  <a:cxn ang="T11">
                    <a:pos x="T2" y="T3"/>
                  </a:cxn>
                  <a:cxn ang="T12">
                    <a:pos x="T4" y="T5"/>
                  </a:cxn>
                  <a:cxn ang="T13">
                    <a:pos x="T6" y="T7"/>
                  </a:cxn>
                  <a:cxn ang="T14">
                    <a:pos x="T8" y="T9"/>
                  </a:cxn>
                </a:cxnLst>
                <a:rect l="T15" t="T16" r="T17" b="T18"/>
                <a:pathLst>
                  <a:path w="49" h="34">
                    <a:moveTo>
                      <a:pt x="43" y="34"/>
                    </a:moveTo>
                    <a:lnTo>
                      <a:pt x="49" y="25"/>
                    </a:lnTo>
                    <a:lnTo>
                      <a:pt x="6" y="0"/>
                    </a:lnTo>
                    <a:lnTo>
                      <a:pt x="0" y="10"/>
                    </a:lnTo>
                    <a:lnTo>
                      <a:pt x="43"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99" name="Freeform 142">
                <a:extLst>
                  <a:ext uri="{FF2B5EF4-FFF2-40B4-BE49-F238E27FC236}">
                    <a16:creationId xmlns:a16="http://schemas.microsoft.com/office/drawing/2014/main" id="{16F4CE6F-A1E6-4380-81FF-7CB23131F429}"/>
                  </a:ext>
                </a:extLst>
              </p:cNvPr>
              <p:cNvSpPr>
                <a:spLocks/>
              </p:cNvSpPr>
              <p:nvPr/>
            </p:nvSpPr>
            <p:spPr bwMode="auto">
              <a:xfrm>
                <a:off x="4506" y="1500"/>
                <a:ext cx="25" cy="16"/>
              </a:xfrm>
              <a:custGeom>
                <a:avLst/>
                <a:gdLst>
                  <a:gd name="T0" fmla="*/ 1 w 49"/>
                  <a:gd name="T1" fmla="*/ 1 h 32"/>
                  <a:gd name="T2" fmla="*/ 1 w 49"/>
                  <a:gd name="T3" fmla="*/ 1 h 32"/>
                  <a:gd name="T4" fmla="*/ 1 w 49"/>
                  <a:gd name="T5" fmla="*/ 0 h 32"/>
                  <a:gd name="T6" fmla="*/ 0 w 49"/>
                  <a:gd name="T7" fmla="*/ 1 h 32"/>
                  <a:gd name="T8" fmla="*/ 1 w 49"/>
                  <a:gd name="T9" fmla="*/ 1 h 32"/>
                  <a:gd name="T10" fmla="*/ 0 60000 65536"/>
                  <a:gd name="T11" fmla="*/ 0 60000 65536"/>
                  <a:gd name="T12" fmla="*/ 0 60000 65536"/>
                  <a:gd name="T13" fmla="*/ 0 60000 65536"/>
                  <a:gd name="T14" fmla="*/ 0 60000 65536"/>
                  <a:gd name="T15" fmla="*/ 0 w 49"/>
                  <a:gd name="T16" fmla="*/ 0 h 32"/>
                  <a:gd name="T17" fmla="*/ 49 w 49"/>
                  <a:gd name="T18" fmla="*/ 32 h 32"/>
                </a:gdLst>
                <a:ahLst/>
                <a:cxnLst>
                  <a:cxn ang="T10">
                    <a:pos x="T0" y="T1"/>
                  </a:cxn>
                  <a:cxn ang="T11">
                    <a:pos x="T2" y="T3"/>
                  </a:cxn>
                  <a:cxn ang="T12">
                    <a:pos x="T4" y="T5"/>
                  </a:cxn>
                  <a:cxn ang="T13">
                    <a:pos x="T6" y="T7"/>
                  </a:cxn>
                  <a:cxn ang="T14">
                    <a:pos x="T8" y="T9"/>
                  </a:cxn>
                </a:cxnLst>
                <a:rect l="T15" t="T16" r="T17" b="T18"/>
                <a:pathLst>
                  <a:path w="49" h="32">
                    <a:moveTo>
                      <a:pt x="45" y="32"/>
                    </a:moveTo>
                    <a:lnTo>
                      <a:pt x="49" y="22"/>
                    </a:lnTo>
                    <a:lnTo>
                      <a:pt x="5" y="0"/>
                    </a:lnTo>
                    <a:lnTo>
                      <a:pt x="0" y="11"/>
                    </a:lnTo>
                    <a:lnTo>
                      <a:pt x="45"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300" name="Freeform 143">
                <a:extLst>
                  <a:ext uri="{FF2B5EF4-FFF2-40B4-BE49-F238E27FC236}">
                    <a16:creationId xmlns:a16="http://schemas.microsoft.com/office/drawing/2014/main" id="{AD448116-10B5-4675-9BAD-6B2B300B879E}"/>
                  </a:ext>
                </a:extLst>
              </p:cNvPr>
              <p:cNvSpPr>
                <a:spLocks/>
              </p:cNvSpPr>
              <p:nvPr/>
            </p:nvSpPr>
            <p:spPr bwMode="auto">
              <a:xfrm>
                <a:off x="4467" y="1482"/>
                <a:ext cx="25" cy="15"/>
              </a:xfrm>
              <a:custGeom>
                <a:avLst/>
                <a:gdLst>
                  <a:gd name="T0" fmla="*/ 1 w 50"/>
                  <a:gd name="T1" fmla="*/ 1 h 30"/>
                  <a:gd name="T2" fmla="*/ 1 w 50"/>
                  <a:gd name="T3" fmla="*/ 1 h 30"/>
                  <a:gd name="T4" fmla="*/ 1 w 50"/>
                  <a:gd name="T5" fmla="*/ 0 h 30"/>
                  <a:gd name="T6" fmla="*/ 0 w 50"/>
                  <a:gd name="T7" fmla="*/ 1 h 30"/>
                  <a:gd name="T8" fmla="*/ 1 w 50"/>
                  <a:gd name="T9" fmla="*/ 1 h 30"/>
                  <a:gd name="T10" fmla="*/ 0 60000 65536"/>
                  <a:gd name="T11" fmla="*/ 0 60000 65536"/>
                  <a:gd name="T12" fmla="*/ 0 60000 65536"/>
                  <a:gd name="T13" fmla="*/ 0 60000 65536"/>
                  <a:gd name="T14" fmla="*/ 0 60000 65536"/>
                  <a:gd name="T15" fmla="*/ 0 w 50"/>
                  <a:gd name="T16" fmla="*/ 0 h 30"/>
                  <a:gd name="T17" fmla="*/ 50 w 50"/>
                  <a:gd name="T18" fmla="*/ 30 h 30"/>
                </a:gdLst>
                <a:ahLst/>
                <a:cxnLst>
                  <a:cxn ang="T10">
                    <a:pos x="T0" y="T1"/>
                  </a:cxn>
                  <a:cxn ang="T11">
                    <a:pos x="T2" y="T3"/>
                  </a:cxn>
                  <a:cxn ang="T12">
                    <a:pos x="T4" y="T5"/>
                  </a:cxn>
                  <a:cxn ang="T13">
                    <a:pos x="T6" y="T7"/>
                  </a:cxn>
                  <a:cxn ang="T14">
                    <a:pos x="T8" y="T9"/>
                  </a:cxn>
                </a:cxnLst>
                <a:rect l="T15" t="T16" r="T17" b="T18"/>
                <a:pathLst>
                  <a:path w="50" h="30">
                    <a:moveTo>
                      <a:pt x="45" y="30"/>
                    </a:moveTo>
                    <a:lnTo>
                      <a:pt x="50" y="19"/>
                    </a:lnTo>
                    <a:lnTo>
                      <a:pt x="4" y="0"/>
                    </a:lnTo>
                    <a:lnTo>
                      <a:pt x="0" y="10"/>
                    </a:lnTo>
                    <a:lnTo>
                      <a:pt x="45"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301" name="Freeform 144">
                <a:extLst>
                  <a:ext uri="{FF2B5EF4-FFF2-40B4-BE49-F238E27FC236}">
                    <a16:creationId xmlns:a16="http://schemas.microsoft.com/office/drawing/2014/main" id="{91266CE6-F855-4789-BE42-474C14BA942A}"/>
                  </a:ext>
                </a:extLst>
              </p:cNvPr>
              <p:cNvSpPr>
                <a:spLocks/>
              </p:cNvSpPr>
              <p:nvPr/>
            </p:nvSpPr>
            <p:spPr bwMode="auto">
              <a:xfrm>
                <a:off x="4428" y="1466"/>
                <a:ext cx="25" cy="14"/>
              </a:xfrm>
              <a:custGeom>
                <a:avLst/>
                <a:gdLst>
                  <a:gd name="T0" fmla="*/ 1 w 49"/>
                  <a:gd name="T1" fmla="*/ 0 h 29"/>
                  <a:gd name="T2" fmla="*/ 1 w 49"/>
                  <a:gd name="T3" fmla="*/ 0 h 29"/>
                  <a:gd name="T4" fmla="*/ 1 w 49"/>
                  <a:gd name="T5" fmla="*/ 0 h 29"/>
                  <a:gd name="T6" fmla="*/ 1 w 49"/>
                  <a:gd name="T7" fmla="*/ 0 h 29"/>
                  <a:gd name="T8" fmla="*/ 1 w 49"/>
                  <a:gd name="T9" fmla="*/ 0 h 29"/>
                  <a:gd name="T10" fmla="*/ 0 w 49"/>
                  <a:gd name="T11" fmla="*/ 0 h 29"/>
                  <a:gd name="T12" fmla="*/ 1 w 49"/>
                  <a:gd name="T13" fmla="*/ 0 h 29"/>
                  <a:gd name="T14" fmla="*/ 1 w 49"/>
                  <a:gd name="T15" fmla="*/ 0 h 29"/>
                  <a:gd name="T16" fmla="*/ 1 w 49"/>
                  <a:gd name="T17" fmla="*/ 0 h 29"/>
                  <a:gd name="T18" fmla="*/ 1 w 49"/>
                  <a:gd name="T19" fmla="*/ 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29"/>
                  <a:gd name="T32" fmla="*/ 49 w 49"/>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29">
                    <a:moveTo>
                      <a:pt x="44" y="29"/>
                    </a:moveTo>
                    <a:lnTo>
                      <a:pt x="49" y="18"/>
                    </a:lnTo>
                    <a:lnTo>
                      <a:pt x="44" y="15"/>
                    </a:lnTo>
                    <a:lnTo>
                      <a:pt x="39" y="13"/>
                    </a:lnTo>
                    <a:lnTo>
                      <a:pt x="4" y="0"/>
                    </a:lnTo>
                    <a:lnTo>
                      <a:pt x="0" y="10"/>
                    </a:lnTo>
                    <a:lnTo>
                      <a:pt x="39" y="25"/>
                    </a:lnTo>
                    <a:lnTo>
                      <a:pt x="39" y="19"/>
                    </a:lnTo>
                    <a:lnTo>
                      <a:pt x="35" y="24"/>
                    </a:lnTo>
                    <a:lnTo>
                      <a:pt x="44"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302" name="Freeform 145">
                <a:extLst>
                  <a:ext uri="{FF2B5EF4-FFF2-40B4-BE49-F238E27FC236}">
                    <a16:creationId xmlns:a16="http://schemas.microsoft.com/office/drawing/2014/main" id="{65FE469C-AEBB-4569-92F6-642891A5AB7D}"/>
                  </a:ext>
                </a:extLst>
              </p:cNvPr>
              <p:cNvSpPr>
                <a:spLocks/>
              </p:cNvSpPr>
              <p:nvPr/>
            </p:nvSpPr>
            <p:spPr bwMode="auto">
              <a:xfrm>
                <a:off x="4389" y="1450"/>
                <a:ext cx="24" cy="14"/>
              </a:xfrm>
              <a:custGeom>
                <a:avLst/>
                <a:gdLst>
                  <a:gd name="T0" fmla="*/ 0 w 49"/>
                  <a:gd name="T1" fmla="*/ 1 h 27"/>
                  <a:gd name="T2" fmla="*/ 0 w 49"/>
                  <a:gd name="T3" fmla="*/ 1 h 27"/>
                  <a:gd name="T4" fmla="*/ 0 w 49"/>
                  <a:gd name="T5" fmla="*/ 1 h 27"/>
                  <a:gd name="T6" fmla="*/ 0 w 49"/>
                  <a:gd name="T7" fmla="*/ 0 h 27"/>
                  <a:gd name="T8" fmla="*/ 0 w 49"/>
                  <a:gd name="T9" fmla="*/ 1 h 27"/>
                  <a:gd name="T10" fmla="*/ 0 w 49"/>
                  <a:gd name="T11" fmla="*/ 1 h 27"/>
                  <a:gd name="T12" fmla="*/ 0 w 49"/>
                  <a:gd name="T13" fmla="*/ 1 h 27"/>
                  <a:gd name="T14" fmla="*/ 0 60000 65536"/>
                  <a:gd name="T15" fmla="*/ 0 60000 65536"/>
                  <a:gd name="T16" fmla="*/ 0 60000 65536"/>
                  <a:gd name="T17" fmla="*/ 0 60000 65536"/>
                  <a:gd name="T18" fmla="*/ 0 60000 65536"/>
                  <a:gd name="T19" fmla="*/ 0 60000 65536"/>
                  <a:gd name="T20" fmla="*/ 0 60000 65536"/>
                  <a:gd name="T21" fmla="*/ 0 w 49"/>
                  <a:gd name="T22" fmla="*/ 0 h 27"/>
                  <a:gd name="T23" fmla="*/ 49 w 49"/>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27">
                    <a:moveTo>
                      <a:pt x="44" y="27"/>
                    </a:moveTo>
                    <a:lnTo>
                      <a:pt x="49" y="17"/>
                    </a:lnTo>
                    <a:lnTo>
                      <a:pt x="25" y="8"/>
                    </a:lnTo>
                    <a:lnTo>
                      <a:pt x="3" y="0"/>
                    </a:lnTo>
                    <a:lnTo>
                      <a:pt x="0" y="11"/>
                    </a:lnTo>
                    <a:lnTo>
                      <a:pt x="25" y="20"/>
                    </a:lnTo>
                    <a:lnTo>
                      <a:pt x="44"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303" name="Freeform 146">
                <a:extLst>
                  <a:ext uri="{FF2B5EF4-FFF2-40B4-BE49-F238E27FC236}">
                    <a16:creationId xmlns:a16="http://schemas.microsoft.com/office/drawing/2014/main" id="{1F2A28FB-B806-48E7-A6B4-AE48CF1C7FF1}"/>
                  </a:ext>
                </a:extLst>
              </p:cNvPr>
              <p:cNvSpPr>
                <a:spLocks/>
              </p:cNvSpPr>
              <p:nvPr/>
            </p:nvSpPr>
            <p:spPr bwMode="auto">
              <a:xfrm>
                <a:off x="4348" y="1437"/>
                <a:ext cx="25" cy="13"/>
              </a:xfrm>
              <a:custGeom>
                <a:avLst/>
                <a:gdLst>
                  <a:gd name="T0" fmla="*/ 1 w 49"/>
                  <a:gd name="T1" fmla="*/ 1 h 26"/>
                  <a:gd name="T2" fmla="*/ 1 w 49"/>
                  <a:gd name="T3" fmla="*/ 1 h 26"/>
                  <a:gd name="T4" fmla="*/ 1 w 49"/>
                  <a:gd name="T5" fmla="*/ 1 h 26"/>
                  <a:gd name="T6" fmla="*/ 1 w 49"/>
                  <a:gd name="T7" fmla="*/ 0 h 26"/>
                  <a:gd name="T8" fmla="*/ 0 w 49"/>
                  <a:gd name="T9" fmla="*/ 1 h 26"/>
                  <a:gd name="T10" fmla="*/ 1 w 49"/>
                  <a:gd name="T11" fmla="*/ 1 h 26"/>
                  <a:gd name="T12" fmla="*/ 1 w 49"/>
                  <a:gd name="T13" fmla="*/ 1 h 26"/>
                  <a:gd name="T14" fmla="*/ 0 60000 65536"/>
                  <a:gd name="T15" fmla="*/ 0 60000 65536"/>
                  <a:gd name="T16" fmla="*/ 0 60000 65536"/>
                  <a:gd name="T17" fmla="*/ 0 60000 65536"/>
                  <a:gd name="T18" fmla="*/ 0 60000 65536"/>
                  <a:gd name="T19" fmla="*/ 0 60000 65536"/>
                  <a:gd name="T20" fmla="*/ 0 60000 65536"/>
                  <a:gd name="T21" fmla="*/ 0 w 49"/>
                  <a:gd name="T22" fmla="*/ 0 h 26"/>
                  <a:gd name="T23" fmla="*/ 49 w 49"/>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26">
                    <a:moveTo>
                      <a:pt x="46" y="26"/>
                    </a:moveTo>
                    <a:lnTo>
                      <a:pt x="49" y="16"/>
                    </a:lnTo>
                    <a:lnTo>
                      <a:pt x="8" y="2"/>
                    </a:lnTo>
                    <a:lnTo>
                      <a:pt x="3" y="0"/>
                    </a:lnTo>
                    <a:lnTo>
                      <a:pt x="0" y="11"/>
                    </a:lnTo>
                    <a:lnTo>
                      <a:pt x="8" y="14"/>
                    </a:lnTo>
                    <a:lnTo>
                      <a:pt x="46"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304" name="Freeform 147">
                <a:extLst>
                  <a:ext uri="{FF2B5EF4-FFF2-40B4-BE49-F238E27FC236}">
                    <a16:creationId xmlns:a16="http://schemas.microsoft.com/office/drawing/2014/main" id="{76EB54AC-EA8C-4E29-BF90-8214B4887959}"/>
                  </a:ext>
                </a:extLst>
              </p:cNvPr>
              <p:cNvSpPr>
                <a:spLocks/>
              </p:cNvSpPr>
              <p:nvPr/>
            </p:nvSpPr>
            <p:spPr bwMode="auto">
              <a:xfrm>
                <a:off x="4307" y="1425"/>
                <a:ext cx="25" cy="13"/>
              </a:xfrm>
              <a:custGeom>
                <a:avLst/>
                <a:gdLst>
                  <a:gd name="T0" fmla="*/ 1 w 50"/>
                  <a:gd name="T1" fmla="*/ 1 h 24"/>
                  <a:gd name="T2" fmla="*/ 1 w 50"/>
                  <a:gd name="T3" fmla="*/ 1 h 24"/>
                  <a:gd name="T4" fmla="*/ 1 w 50"/>
                  <a:gd name="T5" fmla="*/ 0 h 24"/>
                  <a:gd name="T6" fmla="*/ 0 w 50"/>
                  <a:gd name="T7" fmla="*/ 1 h 24"/>
                  <a:gd name="T8" fmla="*/ 1 w 50"/>
                  <a:gd name="T9" fmla="*/ 1 h 24"/>
                  <a:gd name="T10" fmla="*/ 0 60000 65536"/>
                  <a:gd name="T11" fmla="*/ 0 60000 65536"/>
                  <a:gd name="T12" fmla="*/ 0 60000 65536"/>
                  <a:gd name="T13" fmla="*/ 0 60000 65536"/>
                  <a:gd name="T14" fmla="*/ 0 60000 65536"/>
                  <a:gd name="T15" fmla="*/ 0 w 50"/>
                  <a:gd name="T16" fmla="*/ 0 h 24"/>
                  <a:gd name="T17" fmla="*/ 50 w 50"/>
                  <a:gd name="T18" fmla="*/ 24 h 24"/>
                </a:gdLst>
                <a:ahLst/>
                <a:cxnLst>
                  <a:cxn ang="T10">
                    <a:pos x="T0" y="T1"/>
                  </a:cxn>
                  <a:cxn ang="T11">
                    <a:pos x="T2" y="T3"/>
                  </a:cxn>
                  <a:cxn ang="T12">
                    <a:pos x="T4" y="T5"/>
                  </a:cxn>
                  <a:cxn ang="T13">
                    <a:pos x="T6" y="T7"/>
                  </a:cxn>
                  <a:cxn ang="T14">
                    <a:pos x="T8" y="T9"/>
                  </a:cxn>
                </a:cxnLst>
                <a:rect l="T15" t="T16" r="T17" b="T18"/>
                <a:pathLst>
                  <a:path w="50" h="24">
                    <a:moveTo>
                      <a:pt x="47" y="24"/>
                    </a:moveTo>
                    <a:lnTo>
                      <a:pt x="50" y="13"/>
                    </a:lnTo>
                    <a:lnTo>
                      <a:pt x="3" y="0"/>
                    </a:lnTo>
                    <a:lnTo>
                      <a:pt x="0" y="10"/>
                    </a:lnTo>
                    <a:lnTo>
                      <a:pt x="47"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305" name="Freeform 148">
                <a:extLst>
                  <a:ext uri="{FF2B5EF4-FFF2-40B4-BE49-F238E27FC236}">
                    <a16:creationId xmlns:a16="http://schemas.microsoft.com/office/drawing/2014/main" id="{4E38F0EB-3144-4619-BBE5-C1C1A965DBCF}"/>
                  </a:ext>
                </a:extLst>
              </p:cNvPr>
              <p:cNvSpPr>
                <a:spLocks/>
              </p:cNvSpPr>
              <p:nvPr/>
            </p:nvSpPr>
            <p:spPr bwMode="auto">
              <a:xfrm>
                <a:off x="4266" y="1415"/>
                <a:ext cx="25" cy="11"/>
              </a:xfrm>
              <a:custGeom>
                <a:avLst/>
                <a:gdLst>
                  <a:gd name="T0" fmla="*/ 0 w 51"/>
                  <a:gd name="T1" fmla="*/ 0 h 23"/>
                  <a:gd name="T2" fmla="*/ 0 w 51"/>
                  <a:gd name="T3" fmla="*/ 0 h 23"/>
                  <a:gd name="T4" fmla="*/ 0 w 51"/>
                  <a:gd name="T5" fmla="*/ 0 h 23"/>
                  <a:gd name="T6" fmla="*/ 0 w 51"/>
                  <a:gd name="T7" fmla="*/ 0 h 23"/>
                  <a:gd name="T8" fmla="*/ 0 w 51"/>
                  <a:gd name="T9" fmla="*/ 0 h 23"/>
                  <a:gd name="T10" fmla="*/ 0 60000 65536"/>
                  <a:gd name="T11" fmla="*/ 0 60000 65536"/>
                  <a:gd name="T12" fmla="*/ 0 60000 65536"/>
                  <a:gd name="T13" fmla="*/ 0 60000 65536"/>
                  <a:gd name="T14" fmla="*/ 0 60000 65536"/>
                  <a:gd name="T15" fmla="*/ 0 w 51"/>
                  <a:gd name="T16" fmla="*/ 0 h 23"/>
                  <a:gd name="T17" fmla="*/ 51 w 51"/>
                  <a:gd name="T18" fmla="*/ 23 h 23"/>
                </a:gdLst>
                <a:ahLst/>
                <a:cxnLst>
                  <a:cxn ang="T10">
                    <a:pos x="T0" y="T1"/>
                  </a:cxn>
                  <a:cxn ang="T11">
                    <a:pos x="T2" y="T3"/>
                  </a:cxn>
                  <a:cxn ang="T12">
                    <a:pos x="T4" y="T5"/>
                  </a:cxn>
                  <a:cxn ang="T13">
                    <a:pos x="T6" y="T7"/>
                  </a:cxn>
                  <a:cxn ang="T14">
                    <a:pos x="T8" y="T9"/>
                  </a:cxn>
                </a:cxnLst>
                <a:rect l="T15" t="T16" r="T17" b="T18"/>
                <a:pathLst>
                  <a:path w="51" h="23">
                    <a:moveTo>
                      <a:pt x="48" y="23"/>
                    </a:moveTo>
                    <a:lnTo>
                      <a:pt x="51" y="12"/>
                    </a:lnTo>
                    <a:lnTo>
                      <a:pt x="3" y="0"/>
                    </a:lnTo>
                    <a:lnTo>
                      <a:pt x="0" y="11"/>
                    </a:lnTo>
                    <a:lnTo>
                      <a:pt x="48"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306" name="Freeform 149">
                <a:extLst>
                  <a:ext uri="{FF2B5EF4-FFF2-40B4-BE49-F238E27FC236}">
                    <a16:creationId xmlns:a16="http://schemas.microsoft.com/office/drawing/2014/main" id="{88A8DA04-3910-4CFD-82E4-7854791EF960}"/>
                  </a:ext>
                </a:extLst>
              </p:cNvPr>
              <p:cNvSpPr>
                <a:spLocks/>
              </p:cNvSpPr>
              <p:nvPr/>
            </p:nvSpPr>
            <p:spPr bwMode="auto">
              <a:xfrm>
                <a:off x="4224" y="1405"/>
                <a:ext cx="25" cy="11"/>
              </a:xfrm>
              <a:custGeom>
                <a:avLst/>
                <a:gdLst>
                  <a:gd name="T0" fmla="*/ 0 w 51"/>
                  <a:gd name="T1" fmla="*/ 1 h 21"/>
                  <a:gd name="T2" fmla="*/ 0 w 51"/>
                  <a:gd name="T3" fmla="*/ 1 h 21"/>
                  <a:gd name="T4" fmla="*/ 0 w 51"/>
                  <a:gd name="T5" fmla="*/ 0 h 21"/>
                  <a:gd name="T6" fmla="*/ 0 w 51"/>
                  <a:gd name="T7" fmla="*/ 1 h 21"/>
                  <a:gd name="T8" fmla="*/ 0 w 51"/>
                  <a:gd name="T9" fmla="*/ 1 h 21"/>
                  <a:gd name="T10" fmla="*/ 0 60000 65536"/>
                  <a:gd name="T11" fmla="*/ 0 60000 65536"/>
                  <a:gd name="T12" fmla="*/ 0 60000 65536"/>
                  <a:gd name="T13" fmla="*/ 0 60000 65536"/>
                  <a:gd name="T14" fmla="*/ 0 60000 65536"/>
                  <a:gd name="T15" fmla="*/ 0 w 51"/>
                  <a:gd name="T16" fmla="*/ 0 h 21"/>
                  <a:gd name="T17" fmla="*/ 51 w 51"/>
                  <a:gd name="T18" fmla="*/ 21 h 21"/>
                </a:gdLst>
                <a:ahLst/>
                <a:cxnLst>
                  <a:cxn ang="T10">
                    <a:pos x="T0" y="T1"/>
                  </a:cxn>
                  <a:cxn ang="T11">
                    <a:pos x="T2" y="T3"/>
                  </a:cxn>
                  <a:cxn ang="T12">
                    <a:pos x="T4" y="T5"/>
                  </a:cxn>
                  <a:cxn ang="T13">
                    <a:pos x="T6" y="T7"/>
                  </a:cxn>
                  <a:cxn ang="T14">
                    <a:pos x="T8" y="T9"/>
                  </a:cxn>
                </a:cxnLst>
                <a:rect l="T15" t="T16" r="T17" b="T18"/>
                <a:pathLst>
                  <a:path w="51" h="21">
                    <a:moveTo>
                      <a:pt x="49" y="21"/>
                    </a:moveTo>
                    <a:lnTo>
                      <a:pt x="51" y="11"/>
                    </a:lnTo>
                    <a:lnTo>
                      <a:pt x="2" y="0"/>
                    </a:lnTo>
                    <a:lnTo>
                      <a:pt x="0" y="11"/>
                    </a:lnTo>
                    <a:lnTo>
                      <a:pt x="49"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307" name="Freeform 150">
                <a:extLst>
                  <a:ext uri="{FF2B5EF4-FFF2-40B4-BE49-F238E27FC236}">
                    <a16:creationId xmlns:a16="http://schemas.microsoft.com/office/drawing/2014/main" id="{6CD81718-0B42-4C18-A7AD-945698A3E58F}"/>
                  </a:ext>
                </a:extLst>
              </p:cNvPr>
              <p:cNvSpPr>
                <a:spLocks/>
              </p:cNvSpPr>
              <p:nvPr/>
            </p:nvSpPr>
            <p:spPr bwMode="auto">
              <a:xfrm>
                <a:off x="4182" y="1398"/>
                <a:ext cx="25" cy="10"/>
              </a:xfrm>
              <a:custGeom>
                <a:avLst/>
                <a:gdLst>
                  <a:gd name="T0" fmla="*/ 0 w 51"/>
                  <a:gd name="T1" fmla="*/ 1 h 19"/>
                  <a:gd name="T2" fmla="*/ 0 w 51"/>
                  <a:gd name="T3" fmla="*/ 1 h 19"/>
                  <a:gd name="T4" fmla="*/ 0 w 51"/>
                  <a:gd name="T5" fmla="*/ 1 h 19"/>
                  <a:gd name="T6" fmla="*/ 0 w 51"/>
                  <a:gd name="T7" fmla="*/ 0 h 19"/>
                  <a:gd name="T8" fmla="*/ 0 w 51"/>
                  <a:gd name="T9" fmla="*/ 1 h 19"/>
                  <a:gd name="T10" fmla="*/ 0 w 51"/>
                  <a:gd name="T11" fmla="*/ 1 h 19"/>
                  <a:gd name="T12" fmla="*/ 0 w 51"/>
                  <a:gd name="T13" fmla="*/ 1 h 19"/>
                  <a:gd name="T14" fmla="*/ 0 60000 65536"/>
                  <a:gd name="T15" fmla="*/ 0 60000 65536"/>
                  <a:gd name="T16" fmla="*/ 0 60000 65536"/>
                  <a:gd name="T17" fmla="*/ 0 60000 65536"/>
                  <a:gd name="T18" fmla="*/ 0 60000 65536"/>
                  <a:gd name="T19" fmla="*/ 0 60000 65536"/>
                  <a:gd name="T20" fmla="*/ 0 60000 65536"/>
                  <a:gd name="T21" fmla="*/ 0 w 51"/>
                  <a:gd name="T22" fmla="*/ 0 h 19"/>
                  <a:gd name="T23" fmla="*/ 51 w 51"/>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19">
                    <a:moveTo>
                      <a:pt x="49" y="19"/>
                    </a:moveTo>
                    <a:lnTo>
                      <a:pt x="51" y="9"/>
                    </a:lnTo>
                    <a:lnTo>
                      <a:pt x="37" y="6"/>
                    </a:lnTo>
                    <a:lnTo>
                      <a:pt x="2" y="0"/>
                    </a:lnTo>
                    <a:lnTo>
                      <a:pt x="0" y="12"/>
                    </a:lnTo>
                    <a:lnTo>
                      <a:pt x="37" y="18"/>
                    </a:lnTo>
                    <a:lnTo>
                      <a:pt x="49"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308" name="Freeform 151">
                <a:extLst>
                  <a:ext uri="{FF2B5EF4-FFF2-40B4-BE49-F238E27FC236}">
                    <a16:creationId xmlns:a16="http://schemas.microsoft.com/office/drawing/2014/main" id="{186CA6C3-662E-4B8A-88F2-07FD7B711504}"/>
                  </a:ext>
                </a:extLst>
              </p:cNvPr>
              <p:cNvSpPr>
                <a:spLocks/>
              </p:cNvSpPr>
              <p:nvPr/>
            </p:nvSpPr>
            <p:spPr bwMode="auto">
              <a:xfrm>
                <a:off x="4140" y="1392"/>
                <a:ext cx="25" cy="9"/>
              </a:xfrm>
              <a:custGeom>
                <a:avLst/>
                <a:gdLst>
                  <a:gd name="T0" fmla="*/ 0 w 51"/>
                  <a:gd name="T1" fmla="*/ 0 h 19"/>
                  <a:gd name="T2" fmla="*/ 0 w 51"/>
                  <a:gd name="T3" fmla="*/ 0 h 19"/>
                  <a:gd name="T4" fmla="*/ 0 w 51"/>
                  <a:gd name="T5" fmla="*/ 0 h 19"/>
                  <a:gd name="T6" fmla="*/ 0 w 51"/>
                  <a:gd name="T7" fmla="*/ 0 h 19"/>
                  <a:gd name="T8" fmla="*/ 0 w 51"/>
                  <a:gd name="T9" fmla="*/ 0 h 19"/>
                  <a:gd name="T10" fmla="*/ 0 w 51"/>
                  <a:gd name="T11" fmla="*/ 0 h 19"/>
                  <a:gd name="T12" fmla="*/ 0 w 51"/>
                  <a:gd name="T13" fmla="*/ 0 h 19"/>
                  <a:gd name="T14" fmla="*/ 0 60000 65536"/>
                  <a:gd name="T15" fmla="*/ 0 60000 65536"/>
                  <a:gd name="T16" fmla="*/ 0 60000 65536"/>
                  <a:gd name="T17" fmla="*/ 0 60000 65536"/>
                  <a:gd name="T18" fmla="*/ 0 60000 65536"/>
                  <a:gd name="T19" fmla="*/ 0 60000 65536"/>
                  <a:gd name="T20" fmla="*/ 0 60000 65536"/>
                  <a:gd name="T21" fmla="*/ 0 w 51"/>
                  <a:gd name="T22" fmla="*/ 0 h 19"/>
                  <a:gd name="T23" fmla="*/ 51 w 51"/>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19">
                    <a:moveTo>
                      <a:pt x="49" y="19"/>
                    </a:moveTo>
                    <a:lnTo>
                      <a:pt x="51" y="6"/>
                    </a:lnTo>
                    <a:lnTo>
                      <a:pt x="15" y="2"/>
                    </a:lnTo>
                    <a:lnTo>
                      <a:pt x="2" y="0"/>
                    </a:lnTo>
                    <a:lnTo>
                      <a:pt x="0" y="13"/>
                    </a:lnTo>
                    <a:lnTo>
                      <a:pt x="15" y="14"/>
                    </a:lnTo>
                    <a:lnTo>
                      <a:pt x="49"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309" name="Freeform 152">
                <a:extLst>
                  <a:ext uri="{FF2B5EF4-FFF2-40B4-BE49-F238E27FC236}">
                    <a16:creationId xmlns:a16="http://schemas.microsoft.com/office/drawing/2014/main" id="{2290D896-7F90-442D-B61E-482D7C5BF8EF}"/>
                  </a:ext>
                </a:extLst>
              </p:cNvPr>
              <p:cNvSpPr>
                <a:spLocks/>
              </p:cNvSpPr>
              <p:nvPr/>
            </p:nvSpPr>
            <p:spPr bwMode="auto">
              <a:xfrm>
                <a:off x="4097" y="1387"/>
                <a:ext cx="25" cy="9"/>
              </a:xfrm>
              <a:custGeom>
                <a:avLst/>
                <a:gdLst>
                  <a:gd name="T0" fmla="*/ 1 w 50"/>
                  <a:gd name="T1" fmla="*/ 1 h 17"/>
                  <a:gd name="T2" fmla="*/ 1 w 50"/>
                  <a:gd name="T3" fmla="*/ 1 h 17"/>
                  <a:gd name="T4" fmla="*/ 1 w 50"/>
                  <a:gd name="T5" fmla="*/ 0 h 17"/>
                  <a:gd name="T6" fmla="*/ 0 w 50"/>
                  <a:gd name="T7" fmla="*/ 1 h 17"/>
                  <a:gd name="T8" fmla="*/ 1 w 50"/>
                  <a:gd name="T9" fmla="*/ 1 h 17"/>
                  <a:gd name="T10" fmla="*/ 0 60000 65536"/>
                  <a:gd name="T11" fmla="*/ 0 60000 65536"/>
                  <a:gd name="T12" fmla="*/ 0 60000 65536"/>
                  <a:gd name="T13" fmla="*/ 0 60000 65536"/>
                  <a:gd name="T14" fmla="*/ 0 60000 65536"/>
                  <a:gd name="T15" fmla="*/ 0 w 50"/>
                  <a:gd name="T16" fmla="*/ 0 h 17"/>
                  <a:gd name="T17" fmla="*/ 50 w 50"/>
                  <a:gd name="T18" fmla="*/ 17 h 17"/>
                </a:gdLst>
                <a:ahLst/>
                <a:cxnLst>
                  <a:cxn ang="T10">
                    <a:pos x="T0" y="T1"/>
                  </a:cxn>
                  <a:cxn ang="T11">
                    <a:pos x="T2" y="T3"/>
                  </a:cxn>
                  <a:cxn ang="T12">
                    <a:pos x="T4" y="T5"/>
                  </a:cxn>
                  <a:cxn ang="T13">
                    <a:pos x="T6" y="T7"/>
                  </a:cxn>
                  <a:cxn ang="T14">
                    <a:pos x="T8" y="T9"/>
                  </a:cxn>
                </a:cxnLst>
                <a:rect l="T15" t="T16" r="T17" b="T18"/>
                <a:pathLst>
                  <a:path w="50" h="17">
                    <a:moveTo>
                      <a:pt x="48" y="17"/>
                    </a:moveTo>
                    <a:lnTo>
                      <a:pt x="50" y="5"/>
                    </a:lnTo>
                    <a:lnTo>
                      <a:pt x="1" y="0"/>
                    </a:lnTo>
                    <a:lnTo>
                      <a:pt x="0" y="12"/>
                    </a:lnTo>
                    <a:lnTo>
                      <a:pt x="48"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310" name="Freeform 153">
                <a:extLst>
                  <a:ext uri="{FF2B5EF4-FFF2-40B4-BE49-F238E27FC236}">
                    <a16:creationId xmlns:a16="http://schemas.microsoft.com/office/drawing/2014/main" id="{7C4948FE-3EE6-4DC5-8358-C7C69A17D834}"/>
                  </a:ext>
                </a:extLst>
              </p:cNvPr>
              <p:cNvSpPr>
                <a:spLocks/>
              </p:cNvSpPr>
              <p:nvPr/>
            </p:nvSpPr>
            <p:spPr bwMode="auto">
              <a:xfrm>
                <a:off x="4055" y="1384"/>
                <a:ext cx="24" cy="8"/>
              </a:xfrm>
              <a:custGeom>
                <a:avLst/>
                <a:gdLst>
                  <a:gd name="T0" fmla="*/ 1 w 48"/>
                  <a:gd name="T1" fmla="*/ 1 h 15"/>
                  <a:gd name="T2" fmla="*/ 1 w 48"/>
                  <a:gd name="T3" fmla="*/ 1 h 15"/>
                  <a:gd name="T4" fmla="*/ 0 w 48"/>
                  <a:gd name="T5" fmla="*/ 0 h 15"/>
                  <a:gd name="T6" fmla="*/ 0 w 48"/>
                  <a:gd name="T7" fmla="*/ 1 h 15"/>
                  <a:gd name="T8" fmla="*/ 1 w 48"/>
                  <a:gd name="T9" fmla="*/ 1 h 15"/>
                  <a:gd name="T10" fmla="*/ 0 60000 65536"/>
                  <a:gd name="T11" fmla="*/ 0 60000 65536"/>
                  <a:gd name="T12" fmla="*/ 0 60000 65536"/>
                  <a:gd name="T13" fmla="*/ 0 60000 65536"/>
                  <a:gd name="T14" fmla="*/ 0 60000 65536"/>
                  <a:gd name="T15" fmla="*/ 0 w 48"/>
                  <a:gd name="T16" fmla="*/ 0 h 15"/>
                  <a:gd name="T17" fmla="*/ 48 w 48"/>
                  <a:gd name="T18" fmla="*/ 15 h 15"/>
                </a:gdLst>
                <a:ahLst/>
                <a:cxnLst>
                  <a:cxn ang="T10">
                    <a:pos x="T0" y="T1"/>
                  </a:cxn>
                  <a:cxn ang="T11">
                    <a:pos x="T2" y="T3"/>
                  </a:cxn>
                  <a:cxn ang="T12">
                    <a:pos x="T4" y="T5"/>
                  </a:cxn>
                  <a:cxn ang="T13">
                    <a:pos x="T6" y="T7"/>
                  </a:cxn>
                  <a:cxn ang="T14">
                    <a:pos x="T8" y="T9"/>
                  </a:cxn>
                </a:cxnLst>
                <a:rect l="T15" t="T16" r="T17" b="T18"/>
                <a:pathLst>
                  <a:path w="48" h="15">
                    <a:moveTo>
                      <a:pt x="48" y="15"/>
                    </a:moveTo>
                    <a:lnTo>
                      <a:pt x="48" y="3"/>
                    </a:lnTo>
                    <a:lnTo>
                      <a:pt x="0" y="0"/>
                    </a:lnTo>
                    <a:lnTo>
                      <a:pt x="0" y="12"/>
                    </a:lnTo>
                    <a:lnTo>
                      <a:pt x="48"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311" name="Freeform 154">
                <a:extLst>
                  <a:ext uri="{FF2B5EF4-FFF2-40B4-BE49-F238E27FC236}">
                    <a16:creationId xmlns:a16="http://schemas.microsoft.com/office/drawing/2014/main" id="{6E0DFEF5-6D03-43EA-8444-2DCE3F19C215}"/>
                  </a:ext>
                </a:extLst>
              </p:cNvPr>
              <p:cNvSpPr>
                <a:spLocks/>
              </p:cNvSpPr>
              <p:nvPr/>
            </p:nvSpPr>
            <p:spPr bwMode="auto">
              <a:xfrm>
                <a:off x="4012" y="1383"/>
                <a:ext cx="24" cy="6"/>
              </a:xfrm>
              <a:custGeom>
                <a:avLst/>
                <a:gdLst>
                  <a:gd name="T0" fmla="*/ 0 w 49"/>
                  <a:gd name="T1" fmla="*/ 0 h 14"/>
                  <a:gd name="T2" fmla="*/ 0 w 49"/>
                  <a:gd name="T3" fmla="*/ 0 h 14"/>
                  <a:gd name="T4" fmla="*/ 0 w 49"/>
                  <a:gd name="T5" fmla="*/ 0 h 14"/>
                  <a:gd name="T6" fmla="*/ 0 w 49"/>
                  <a:gd name="T7" fmla="*/ 0 h 14"/>
                  <a:gd name="T8" fmla="*/ 0 w 49"/>
                  <a:gd name="T9" fmla="*/ 0 h 14"/>
                  <a:gd name="T10" fmla="*/ 0 60000 65536"/>
                  <a:gd name="T11" fmla="*/ 0 60000 65536"/>
                  <a:gd name="T12" fmla="*/ 0 60000 65536"/>
                  <a:gd name="T13" fmla="*/ 0 60000 65536"/>
                  <a:gd name="T14" fmla="*/ 0 60000 65536"/>
                  <a:gd name="T15" fmla="*/ 0 w 49"/>
                  <a:gd name="T16" fmla="*/ 0 h 14"/>
                  <a:gd name="T17" fmla="*/ 49 w 49"/>
                  <a:gd name="T18" fmla="*/ 14 h 14"/>
                </a:gdLst>
                <a:ahLst/>
                <a:cxnLst>
                  <a:cxn ang="T10">
                    <a:pos x="T0" y="T1"/>
                  </a:cxn>
                  <a:cxn ang="T11">
                    <a:pos x="T2" y="T3"/>
                  </a:cxn>
                  <a:cxn ang="T12">
                    <a:pos x="T4" y="T5"/>
                  </a:cxn>
                  <a:cxn ang="T13">
                    <a:pos x="T6" y="T7"/>
                  </a:cxn>
                  <a:cxn ang="T14">
                    <a:pos x="T8" y="T9"/>
                  </a:cxn>
                </a:cxnLst>
                <a:rect l="T15" t="T16" r="T17" b="T18"/>
                <a:pathLst>
                  <a:path w="49" h="14">
                    <a:moveTo>
                      <a:pt x="49" y="14"/>
                    </a:moveTo>
                    <a:lnTo>
                      <a:pt x="49" y="2"/>
                    </a:lnTo>
                    <a:lnTo>
                      <a:pt x="0" y="0"/>
                    </a:lnTo>
                    <a:lnTo>
                      <a:pt x="0" y="12"/>
                    </a:lnTo>
                    <a:lnTo>
                      <a:pt x="49"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sp>
          <p:nvSpPr>
            <p:cNvPr id="22537" name="Freeform 155">
              <a:extLst>
                <a:ext uri="{FF2B5EF4-FFF2-40B4-BE49-F238E27FC236}">
                  <a16:creationId xmlns:a16="http://schemas.microsoft.com/office/drawing/2014/main" id="{DF505681-D49C-4404-8ABA-D9D0F9B28840}"/>
                </a:ext>
              </a:extLst>
            </p:cNvPr>
            <p:cNvSpPr>
              <a:spLocks/>
            </p:cNvSpPr>
            <p:nvPr/>
          </p:nvSpPr>
          <p:spPr bwMode="auto">
            <a:xfrm>
              <a:off x="781" y="3507"/>
              <a:ext cx="553" cy="481"/>
            </a:xfrm>
            <a:custGeom>
              <a:avLst/>
              <a:gdLst>
                <a:gd name="T0" fmla="*/ 1 w 1104"/>
                <a:gd name="T1" fmla="*/ 1 h 962"/>
                <a:gd name="T2" fmla="*/ 1 w 1104"/>
                <a:gd name="T3" fmla="*/ 1 h 962"/>
                <a:gd name="T4" fmla="*/ 1 w 1104"/>
                <a:gd name="T5" fmla="*/ 1 h 962"/>
                <a:gd name="T6" fmla="*/ 1 w 1104"/>
                <a:gd name="T7" fmla="*/ 0 h 962"/>
                <a:gd name="T8" fmla="*/ 1 w 1104"/>
                <a:gd name="T9" fmla="*/ 1 h 962"/>
                <a:gd name="T10" fmla="*/ 1 w 1104"/>
                <a:gd name="T11" fmla="*/ 1 h 962"/>
                <a:gd name="T12" fmla="*/ 1 w 1104"/>
                <a:gd name="T13" fmla="*/ 1 h 962"/>
                <a:gd name="T14" fmla="*/ 1 w 1104"/>
                <a:gd name="T15" fmla="*/ 1 h 962"/>
                <a:gd name="T16" fmla="*/ 1 w 1104"/>
                <a:gd name="T17" fmla="*/ 1 h 962"/>
                <a:gd name="T18" fmla="*/ 1 w 1104"/>
                <a:gd name="T19" fmla="*/ 1 h 962"/>
                <a:gd name="T20" fmla="*/ 1 w 1104"/>
                <a:gd name="T21" fmla="*/ 1 h 962"/>
                <a:gd name="T22" fmla="*/ 1 w 1104"/>
                <a:gd name="T23" fmla="*/ 1 h 962"/>
                <a:gd name="T24" fmla="*/ 1 w 1104"/>
                <a:gd name="T25" fmla="*/ 1 h 962"/>
                <a:gd name="T26" fmla="*/ 1 w 1104"/>
                <a:gd name="T27" fmla="*/ 1 h 962"/>
                <a:gd name="T28" fmla="*/ 1 w 1104"/>
                <a:gd name="T29" fmla="*/ 1 h 962"/>
                <a:gd name="T30" fmla="*/ 1 w 1104"/>
                <a:gd name="T31" fmla="*/ 1 h 962"/>
                <a:gd name="T32" fmla="*/ 1 w 1104"/>
                <a:gd name="T33" fmla="*/ 1 h 962"/>
                <a:gd name="T34" fmla="*/ 1 w 1104"/>
                <a:gd name="T35" fmla="*/ 1 h 962"/>
                <a:gd name="T36" fmla="*/ 1 w 1104"/>
                <a:gd name="T37" fmla="*/ 1 h 962"/>
                <a:gd name="T38" fmla="*/ 1 w 1104"/>
                <a:gd name="T39" fmla="*/ 1 h 962"/>
                <a:gd name="T40" fmla="*/ 1 w 1104"/>
                <a:gd name="T41" fmla="*/ 1 h 962"/>
                <a:gd name="T42" fmla="*/ 0 w 1104"/>
                <a:gd name="T43" fmla="*/ 1 h 962"/>
                <a:gd name="T44" fmla="*/ 1 w 1104"/>
                <a:gd name="T45" fmla="*/ 1 h 962"/>
                <a:gd name="T46" fmla="*/ 1 w 1104"/>
                <a:gd name="T47" fmla="*/ 1 h 962"/>
                <a:gd name="T48" fmla="*/ 1 w 1104"/>
                <a:gd name="T49" fmla="*/ 1 h 96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04"/>
                <a:gd name="T76" fmla="*/ 0 h 962"/>
                <a:gd name="T77" fmla="*/ 1104 w 1104"/>
                <a:gd name="T78" fmla="*/ 962 h 96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04" h="962">
                  <a:moveTo>
                    <a:pt x="255" y="242"/>
                  </a:moveTo>
                  <a:lnTo>
                    <a:pt x="255" y="81"/>
                  </a:lnTo>
                  <a:lnTo>
                    <a:pt x="426" y="161"/>
                  </a:lnTo>
                  <a:lnTo>
                    <a:pt x="510" y="0"/>
                  </a:lnTo>
                  <a:lnTo>
                    <a:pt x="678" y="161"/>
                  </a:lnTo>
                  <a:lnTo>
                    <a:pt x="849" y="81"/>
                  </a:lnTo>
                  <a:lnTo>
                    <a:pt x="849" y="242"/>
                  </a:lnTo>
                  <a:lnTo>
                    <a:pt x="1020" y="242"/>
                  </a:lnTo>
                  <a:lnTo>
                    <a:pt x="933" y="402"/>
                  </a:lnTo>
                  <a:lnTo>
                    <a:pt x="1104" y="481"/>
                  </a:lnTo>
                  <a:lnTo>
                    <a:pt x="933" y="642"/>
                  </a:lnTo>
                  <a:lnTo>
                    <a:pt x="1020" y="723"/>
                  </a:lnTo>
                  <a:lnTo>
                    <a:pt x="849" y="723"/>
                  </a:lnTo>
                  <a:lnTo>
                    <a:pt x="849" y="883"/>
                  </a:lnTo>
                  <a:lnTo>
                    <a:pt x="678" y="802"/>
                  </a:lnTo>
                  <a:lnTo>
                    <a:pt x="594" y="962"/>
                  </a:lnTo>
                  <a:lnTo>
                    <a:pt x="510" y="802"/>
                  </a:lnTo>
                  <a:lnTo>
                    <a:pt x="339" y="883"/>
                  </a:lnTo>
                  <a:lnTo>
                    <a:pt x="339" y="802"/>
                  </a:lnTo>
                  <a:lnTo>
                    <a:pt x="171" y="802"/>
                  </a:lnTo>
                  <a:lnTo>
                    <a:pt x="171" y="642"/>
                  </a:lnTo>
                  <a:lnTo>
                    <a:pt x="0" y="562"/>
                  </a:lnTo>
                  <a:lnTo>
                    <a:pt x="171" y="481"/>
                  </a:lnTo>
                  <a:lnTo>
                    <a:pt x="84" y="321"/>
                  </a:lnTo>
                  <a:lnTo>
                    <a:pt x="255" y="242"/>
                  </a:lnTo>
                </a:path>
              </a:pathLst>
            </a:custGeom>
            <a:noFill/>
            <a:ln w="9525">
              <a:solidFill>
                <a:srgbClr val="FAFD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2538" name="Rectangle 156">
              <a:extLst>
                <a:ext uri="{FF2B5EF4-FFF2-40B4-BE49-F238E27FC236}">
                  <a16:creationId xmlns:a16="http://schemas.microsoft.com/office/drawing/2014/main" id="{601553A2-019B-4B23-B742-40D2C46A8CF0}"/>
                </a:ext>
              </a:extLst>
            </p:cNvPr>
            <p:cNvSpPr>
              <a:spLocks noChangeArrowheads="1"/>
            </p:cNvSpPr>
            <p:nvPr/>
          </p:nvSpPr>
          <p:spPr bwMode="auto">
            <a:xfrm>
              <a:off x="843" y="3622"/>
              <a:ext cx="430"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39" name="Rectangle 157">
              <a:extLst>
                <a:ext uri="{FF2B5EF4-FFF2-40B4-BE49-F238E27FC236}">
                  <a16:creationId xmlns:a16="http://schemas.microsoft.com/office/drawing/2014/main" id="{3F7AFB7A-6ED4-4127-AFCA-098745C70634}"/>
                </a:ext>
              </a:extLst>
            </p:cNvPr>
            <p:cNvSpPr>
              <a:spLocks noChangeArrowheads="1"/>
            </p:cNvSpPr>
            <p:nvPr/>
          </p:nvSpPr>
          <p:spPr bwMode="auto">
            <a:xfrm>
              <a:off x="893" y="3656"/>
              <a:ext cx="31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b="1">
                  <a:solidFill>
                    <a:schemeClr val="tx1"/>
                  </a:solidFill>
                  <a:latin typeface="Times New Roman" panose="02020603050405020304" pitchFamily="18" charset="0"/>
                </a:rPr>
                <a:t>Light</a:t>
              </a:r>
              <a:endParaRPr lang="cs-CZ" altLang="cs-CZ" sz="2400">
                <a:solidFill>
                  <a:schemeClr val="tx1"/>
                </a:solidFill>
                <a:latin typeface="Times New Roman" panose="02020603050405020304" pitchFamily="18" charset="0"/>
              </a:endParaRPr>
            </a:p>
          </p:txBody>
        </p:sp>
        <p:sp>
          <p:nvSpPr>
            <p:cNvPr id="22540" name="Rectangle 158">
              <a:extLst>
                <a:ext uri="{FF2B5EF4-FFF2-40B4-BE49-F238E27FC236}">
                  <a16:creationId xmlns:a16="http://schemas.microsoft.com/office/drawing/2014/main" id="{877719FE-80BF-49BB-98F9-F7E79AA7DE89}"/>
                </a:ext>
              </a:extLst>
            </p:cNvPr>
            <p:cNvSpPr>
              <a:spLocks noChangeArrowheads="1"/>
            </p:cNvSpPr>
            <p:nvPr/>
          </p:nvSpPr>
          <p:spPr bwMode="auto">
            <a:xfrm>
              <a:off x="887" y="3650"/>
              <a:ext cx="316"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b="1">
                  <a:solidFill>
                    <a:schemeClr val="tx1"/>
                  </a:solidFill>
                  <a:latin typeface="Times New Roman" panose="02020603050405020304" pitchFamily="18" charset="0"/>
                </a:rPr>
                <a:t>Light</a:t>
              </a:r>
              <a:endParaRPr lang="cs-CZ" altLang="cs-CZ" sz="2400">
                <a:solidFill>
                  <a:schemeClr val="tx1"/>
                </a:solidFill>
                <a:latin typeface="Times New Roman" panose="02020603050405020304" pitchFamily="18" charset="0"/>
              </a:endParaRPr>
            </a:p>
          </p:txBody>
        </p:sp>
        <p:sp>
          <p:nvSpPr>
            <p:cNvPr id="22541" name="Rectangle 159">
              <a:extLst>
                <a:ext uri="{FF2B5EF4-FFF2-40B4-BE49-F238E27FC236}">
                  <a16:creationId xmlns:a16="http://schemas.microsoft.com/office/drawing/2014/main" id="{119A927C-7131-4CE1-A3B3-9C3EE2F56B16}"/>
                </a:ext>
              </a:extLst>
            </p:cNvPr>
            <p:cNvSpPr>
              <a:spLocks noChangeArrowheads="1"/>
            </p:cNvSpPr>
            <p:nvPr/>
          </p:nvSpPr>
          <p:spPr bwMode="auto">
            <a:xfrm>
              <a:off x="4386" y="3658"/>
              <a:ext cx="637"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42" name="Rectangle 160">
              <a:extLst>
                <a:ext uri="{FF2B5EF4-FFF2-40B4-BE49-F238E27FC236}">
                  <a16:creationId xmlns:a16="http://schemas.microsoft.com/office/drawing/2014/main" id="{6DC7D392-E15C-4423-B89B-850EC5B8506D}"/>
                </a:ext>
              </a:extLst>
            </p:cNvPr>
            <p:cNvSpPr>
              <a:spLocks noChangeArrowheads="1"/>
            </p:cNvSpPr>
            <p:nvPr/>
          </p:nvSpPr>
          <p:spPr bwMode="auto">
            <a:xfrm>
              <a:off x="4430" y="3686"/>
              <a:ext cx="506"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500" b="1">
                  <a:solidFill>
                    <a:schemeClr val="tx1"/>
                  </a:solidFill>
                  <a:latin typeface="Times New Roman" panose="02020603050405020304" pitchFamily="18" charset="0"/>
                </a:rPr>
                <a:t>Luciferase</a:t>
              </a:r>
              <a:endParaRPr lang="cs-CZ" altLang="cs-CZ" sz="2400">
                <a:solidFill>
                  <a:schemeClr val="tx1"/>
                </a:solidFill>
                <a:latin typeface="Times New Roman" panose="02020603050405020304" pitchFamily="18" charset="0"/>
              </a:endParaRPr>
            </a:p>
          </p:txBody>
        </p:sp>
        <p:grpSp>
          <p:nvGrpSpPr>
            <p:cNvPr id="22543" name="Group 161">
              <a:extLst>
                <a:ext uri="{FF2B5EF4-FFF2-40B4-BE49-F238E27FC236}">
                  <a16:creationId xmlns:a16="http://schemas.microsoft.com/office/drawing/2014/main" id="{47383987-9E6D-4659-9F3D-8968694EECB8}"/>
                </a:ext>
              </a:extLst>
            </p:cNvPr>
            <p:cNvGrpSpPr>
              <a:grpSpLocks/>
            </p:cNvGrpSpPr>
            <p:nvPr/>
          </p:nvGrpSpPr>
          <p:grpSpPr bwMode="auto">
            <a:xfrm>
              <a:off x="1449" y="2908"/>
              <a:ext cx="193" cy="228"/>
              <a:chOff x="1449" y="2908"/>
              <a:chExt cx="193" cy="228"/>
            </a:xfrm>
          </p:grpSpPr>
          <p:sp>
            <p:nvSpPr>
              <p:cNvPr id="23164" name="Freeform 162">
                <a:extLst>
                  <a:ext uri="{FF2B5EF4-FFF2-40B4-BE49-F238E27FC236}">
                    <a16:creationId xmlns:a16="http://schemas.microsoft.com/office/drawing/2014/main" id="{F20EBCF1-B076-4A33-BE75-B39FE66093B2}"/>
                  </a:ext>
                </a:extLst>
              </p:cNvPr>
              <p:cNvSpPr>
                <a:spLocks/>
              </p:cNvSpPr>
              <p:nvPr/>
            </p:nvSpPr>
            <p:spPr bwMode="auto">
              <a:xfrm>
                <a:off x="1449" y="2908"/>
                <a:ext cx="193" cy="228"/>
              </a:xfrm>
              <a:custGeom>
                <a:avLst/>
                <a:gdLst>
                  <a:gd name="T0" fmla="*/ 1 w 385"/>
                  <a:gd name="T1" fmla="*/ 0 h 457"/>
                  <a:gd name="T2" fmla="*/ 0 w 385"/>
                  <a:gd name="T3" fmla="*/ 0 h 457"/>
                  <a:gd name="T4" fmla="*/ 1 w 385"/>
                  <a:gd name="T5" fmla="*/ 0 h 457"/>
                  <a:gd name="T6" fmla="*/ 1 w 385"/>
                  <a:gd name="T7" fmla="*/ 0 h 457"/>
                  <a:gd name="T8" fmla="*/ 1 w 385"/>
                  <a:gd name="T9" fmla="*/ 0 h 457"/>
                  <a:gd name="T10" fmla="*/ 1 w 385"/>
                  <a:gd name="T11" fmla="*/ 0 h 457"/>
                  <a:gd name="T12" fmla="*/ 1 w 385"/>
                  <a:gd name="T13" fmla="*/ 0 h 457"/>
                  <a:gd name="T14" fmla="*/ 1 w 385"/>
                  <a:gd name="T15" fmla="*/ 0 h 457"/>
                  <a:gd name="T16" fmla="*/ 1 w 385"/>
                  <a:gd name="T17" fmla="*/ 0 h 4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5"/>
                  <a:gd name="T28" fmla="*/ 0 h 457"/>
                  <a:gd name="T29" fmla="*/ 385 w 385"/>
                  <a:gd name="T30" fmla="*/ 457 h 4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5" h="457">
                    <a:moveTo>
                      <a:pt x="3" y="457"/>
                    </a:moveTo>
                    <a:lnTo>
                      <a:pt x="0" y="307"/>
                    </a:lnTo>
                    <a:lnTo>
                      <a:pt x="194" y="306"/>
                    </a:lnTo>
                    <a:lnTo>
                      <a:pt x="194" y="151"/>
                    </a:lnTo>
                    <a:lnTo>
                      <a:pt x="2" y="153"/>
                    </a:lnTo>
                    <a:lnTo>
                      <a:pt x="2" y="0"/>
                    </a:lnTo>
                    <a:lnTo>
                      <a:pt x="385" y="0"/>
                    </a:lnTo>
                    <a:lnTo>
                      <a:pt x="385" y="457"/>
                    </a:lnTo>
                    <a:lnTo>
                      <a:pt x="3" y="457"/>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65" name="Freeform 163">
                <a:extLst>
                  <a:ext uri="{FF2B5EF4-FFF2-40B4-BE49-F238E27FC236}">
                    <a16:creationId xmlns:a16="http://schemas.microsoft.com/office/drawing/2014/main" id="{45099D46-A969-439A-8AFC-3F011BE312AC}"/>
                  </a:ext>
                </a:extLst>
              </p:cNvPr>
              <p:cNvSpPr>
                <a:spLocks/>
              </p:cNvSpPr>
              <p:nvPr/>
            </p:nvSpPr>
            <p:spPr bwMode="auto">
              <a:xfrm>
                <a:off x="1449" y="2908"/>
                <a:ext cx="193" cy="228"/>
              </a:xfrm>
              <a:custGeom>
                <a:avLst/>
                <a:gdLst>
                  <a:gd name="T0" fmla="*/ 1 w 385"/>
                  <a:gd name="T1" fmla="*/ 0 h 457"/>
                  <a:gd name="T2" fmla="*/ 0 w 385"/>
                  <a:gd name="T3" fmla="*/ 0 h 457"/>
                  <a:gd name="T4" fmla="*/ 1 w 385"/>
                  <a:gd name="T5" fmla="*/ 0 h 457"/>
                  <a:gd name="T6" fmla="*/ 1 w 385"/>
                  <a:gd name="T7" fmla="*/ 0 h 457"/>
                  <a:gd name="T8" fmla="*/ 1 w 385"/>
                  <a:gd name="T9" fmla="*/ 0 h 457"/>
                  <a:gd name="T10" fmla="*/ 1 w 385"/>
                  <a:gd name="T11" fmla="*/ 0 h 457"/>
                  <a:gd name="T12" fmla="*/ 1 w 385"/>
                  <a:gd name="T13" fmla="*/ 0 h 457"/>
                  <a:gd name="T14" fmla="*/ 1 w 385"/>
                  <a:gd name="T15" fmla="*/ 0 h 457"/>
                  <a:gd name="T16" fmla="*/ 1 w 385"/>
                  <a:gd name="T17" fmla="*/ 0 h 4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5"/>
                  <a:gd name="T28" fmla="*/ 0 h 457"/>
                  <a:gd name="T29" fmla="*/ 385 w 385"/>
                  <a:gd name="T30" fmla="*/ 457 h 4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5" h="457">
                    <a:moveTo>
                      <a:pt x="3" y="457"/>
                    </a:moveTo>
                    <a:lnTo>
                      <a:pt x="0" y="307"/>
                    </a:lnTo>
                    <a:lnTo>
                      <a:pt x="194" y="306"/>
                    </a:lnTo>
                    <a:lnTo>
                      <a:pt x="194" y="151"/>
                    </a:lnTo>
                    <a:lnTo>
                      <a:pt x="2" y="153"/>
                    </a:lnTo>
                    <a:lnTo>
                      <a:pt x="2" y="0"/>
                    </a:lnTo>
                    <a:lnTo>
                      <a:pt x="385" y="0"/>
                    </a:lnTo>
                    <a:lnTo>
                      <a:pt x="385" y="457"/>
                    </a:lnTo>
                    <a:lnTo>
                      <a:pt x="3" y="457"/>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22544" name="Rectangle 164">
              <a:extLst>
                <a:ext uri="{FF2B5EF4-FFF2-40B4-BE49-F238E27FC236}">
                  <a16:creationId xmlns:a16="http://schemas.microsoft.com/office/drawing/2014/main" id="{3BF4D8DA-515F-48F2-BC74-0C85CABC56D3}"/>
                </a:ext>
              </a:extLst>
            </p:cNvPr>
            <p:cNvSpPr>
              <a:spLocks noChangeArrowheads="1"/>
            </p:cNvSpPr>
            <p:nvPr/>
          </p:nvSpPr>
          <p:spPr bwMode="auto">
            <a:xfrm>
              <a:off x="3476" y="1854"/>
              <a:ext cx="444"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45" name="Rectangle 165">
              <a:extLst>
                <a:ext uri="{FF2B5EF4-FFF2-40B4-BE49-F238E27FC236}">
                  <a16:creationId xmlns:a16="http://schemas.microsoft.com/office/drawing/2014/main" id="{4DEB4138-2F0D-4FE9-8201-7E592D68FA82}"/>
                </a:ext>
              </a:extLst>
            </p:cNvPr>
            <p:cNvSpPr>
              <a:spLocks noChangeArrowheads="1"/>
            </p:cNvSpPr>
            <p:nvPr/>
          </p:nvSpPr>
          <p:spPr bwMode="auto">
            <a:xfrm>
              <a:off x="3519" y="1881"/>
              <a:ext cx="329"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200" b="1">
                  <a:solidFill>
                    <a:schemeClr val="tx1"/>
                  </a:solidFill>
                  <a:latin typeface="Times New Roman" panose="02020603050405020304" pitchFamily="18" charset="0"/>
                </a:rPr>
                <a:t>Nuclear </a:t>
              </a:r>
              <a:endParaRPr lang="cs-CZ" altLang="cs-CZ" sz="2400">
                <a:solidFill>
                  <a:schemeClr val="tx1"/>
                </a:solidFill>
                <a:latin typeface="Times New Roman" panose="02020603050405020304" pitchFamily="18" charset="0"/>
              </a:endParaRPr>
            </a:p>
          </p:txBody>
        </p:sp>
        <p:sp>
          <p:nvSpPr>
            <p:cNvPr id="22546" name="Rectangle 166">
              <a:extLst>
                <a:ext uri="{FF2B5EF4-FFF2-40B4-BE49-F238E27FC236}">
                  <a16:creationId xmlns:a16="http://schemas.microsoft.com/office/drawing/2014/main" id="{25B493D9-CF43-455E-ABE9-2580331F8413}"/>
                </a:ext>
              </a:extLst>
            </p:cNvPr>
            <p:cNvSpPr>
              <a:spLocks noChangeArrowheads="1"/>
            </p:cNvSpPr>
            <p:nvPr/>
          </p:nvSpPr>
          <p:spPr bwMode="auto">
            <a:xfrm>
              <a:off x="3519" y="1998"/>
              <a:ext cx="292"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200" b="1">
                  <a:solidFill>
                    <a:schemeClr val="tx1"/>
                  </a:solidFill>
                  <a:latin typeface="Times New Roman" panose="02020603050405020304" pitchFamily="18" charset="0"/>
                </a:rPr>
                <a:t>Factors</a:t>
              </a:r>
              <a:endParaRPr lang="cs-CZ" altLang="cs-CZ" sz="2400">
                <a:solidFill>
                  <a:schemeClr val="tx1"/>
                </a:solidFill>
                <a:latin typeface="Times New Roman" panose="02020603050405020304" pitchFamily="18" charset="0"/>
              </a:endParaRPr>
            </a:p>
          </p:txBody>
        </p:sp>
        <p:grpSp>
          <p:nvGrpSpPr>
            <p:cNvPr id="22547" name="Group 167">
              <a:extLst>
                <a:ext uri="{FF2B5EF4-FFF2-40B4-BE49-F238E27FC236}">
                  <a16:creationId xmlns:a16="http://schemas.microsoft.com/office/drawing/2014/main" id="{14AA7468-3044-468A-BFFE-93D885C5323F}"/>
                </a:ext>
              </a:extLst>
            </p:cNvPr>
            <p:cNvGrpSpPr>
              <a:grpSpLocks/>
            </p:cNvGrpSpPr>
            <p:nvPr/>
          </p:nvGrpSpPr>
          <p:grpSpPr bwMode="auto">
            <a:xfrm>
              <a:off x="1960" y="2879"/>
              <a:ext cx="280" cy="134"/>
              <a:chOff x="1960" y="2879"/>
              <a:chExt cx="280" cy="134"/>
            </a:xfrm>
          </p:grpSpPr>
          <p:sp>
            <p:nvSpPr>
              <p:cNvPr id="23156" name="Freeform 168">
                <a:extLst>
                  <a:ext uri="{FF2B5EF4-FFF2-40B4-BE49-F238E27FC236}">
                    <a16:creationId xmlns:a16="http://schemas.microsoft.com/office/drawing/2014/main" id="{53E46BB4-5CB5-43E6-90A0-918D890CA169}"/>
                  </a:ext>
                </a:extLst>
              </p:cNvPr>
              <p:cNvSpPr>
                <a:spLocks/>
              </p:cNvSpPr>
              <p:nvPr/>
            </p:nvSpPr>
            <p:spPr bwMode="auto">
              <a:xfrm>
                <a:off x="2004" y="2976"/>
                <a:ext cx="24" cy="16"/>
              </a:xfrm>
              <a:custGeom>
                <a:avLst/>
                <a:gdLst>
                  <a:gd name="T0" fmla="*/ 0 w 49"/>
                  <a:gd name="T1" fmla="*/ 1 h 32"/>
                  <a:gd name="T2" fmla="*/ 0 w 49"/>
                  <a:gd name="T3" fmla="*/ 1 h 32"/>
                  <a:gd name="T4" fmla="*/ 0 w 49"/>
                  <a:gd name="T5" fmla="*/ 1 h 32"/>
                  <a:gd name="T6" fmla="*/ 0 w 49"/>
                  <a:gd name="T7" fmla="*/ 0 h 32"/>
                  <a:gd name="T8" fmla="*/ 0 w 49"/>
                  <a:gd name="T9" fmla="*/ 1 h 32"/>
                  <a:gd name="T10" fmla="*/ 0 60000 65536"/>
                  <a:gd name="T11" fmla="*/ 0 60000 65536"/>
                  <a:gd name="T12" fmla="*/ 0 60000 65536"/>
                  <a:gd name="T13" fmla="*/ 0 60000 65536"/>
                  <a:gd name="T14" fmla="*/ 0 60000 65536"/>
                  <a:gd name="T15" fmla="*/ 0 w 49"/>
                  <a:gd name="T16" fmla="*/ 0 h 32"/>
                  <a:gd name="T17" fmla="*/ 49 w 49"/>
                  <a:gd name="T18" fmla="*/ 32 h 32"/>
                </a:gdLst>
                <a:ahLst/>
                <a:cxnLst>
                  <a:cxn ang="T10">
                    <a:pos x="T0" y="T1"/>
                  </a:cxn>
                  <a:cxn ang="T11">
                    <a:pos x="T2" y="T3"/>
                  </a:cxn>
                  <a:cxn ang="T12">
                    <a:pos x="T4" y="T5"/>
                  </a:cxn>
                  <a:cxn ang="T13">
                    <a:pos x="T6" y="T7"/>
                  </a:cxn>
                  <a:cxn ang="T14">
                    <a:pos x="T8" y="T9"/>
                  </a:cxn>
                </a:cxnLst>
                <a:rect l="T15" t="T16" r="T17" b="T18"/>
                <a:pathLst>
                  <a:path w="49" h="32">
                    <a:moveTo>
                      <a:pt x="0" y="21"/>
                    </a:moveTo>
                    <a:lnTo>
                      <a:pt x="5" y="32"/>
                    </a:lnTo>
                    <a:lnTo>
                      <a:pt x="49" y="10"/>
                    </a:lnTo>
                    <a:lnTo>
                      <a:pt x="45" y="0"/>
                    </a:lnTo>
                    <a:lnTo>
                      <a:pt x="0" y="21"/>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57" name="Freeform 169">
                <a:extLst>
                  <a:ext uri="{FF2B5EF4-FFF2-40B4-BE49-F238E27FC236}">
                    <a16:creationId xmlns:a16="http://schemas.microsoft.com/office/drawing/2014/main" id="{BA6BBE69-0915-4863-8540-0F69E379B618}"/>
                  </a:ext>
                </a:extLst>
              </p:cNvPr>
              <p:cNvSpPr>
                <a:spLocks/>
              </p:cNvSpPr>
              <p:nvPr/>
            </p:nvSpPr>
            <p:spPr bwMode="auto">
              <a:xfrm>
                <a:off x="2042" y="2959"/>
                <a:ext cx="24" cy="15"/>
              </a:xfrm>
              <a:custGeom>
                <a:avLst/>
                <a:gdLst>
                  <a:gd name="T0" fmla="*/ 0 w 49"/>
                  <a:gd name="T1" fmla="*/ 1 h 30"/>
                  <a:gd name="T2" fmla="*/ 0 w 49"/>
                  <a:gd name="T3" fmla="*/ 1 h 30"/>
                  <a:gd name="T4" fmla="*/ 0 w 49"/>
                  <a:gd name="T5" fmla="*/ 1 h 30"/>
                  <a:gd name="T6" fmla="*/ 0 w 49"/>
                  <a:gd name="T7" fmla="*/ 0 h 30"/>
                  <a:gd name="T8" fmla="*/ 0 w 49"/>
                  <a:gd name="T9" fmla="*/ 1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0" y="19"/>
                    </a:moveTo>
                    <a:lnTo>
                      <a:pt x="4" y="30"/>
                    </a:lnTo>
                    <a:lnTo>
                      <a:pt x="49" y="10"/>
                    </a:lnTo>
                    <a:lnTo>
                      <a:pt x="44" y="0"/>
                    </a:lnTo>
                    <a:lnTo>
                      <a:pt x="0" y="19"/>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58" name="Freeform 170">
                <a:extLst>
                  <a:ext uri="{FF2B5EF4-FFF2-40B4-BE49-F238E27FC236}">
                    <a16:creationId xmlns:a16="http://schemas.microsoft.com/office/drawing/2014/main" id="{4BAC2B0E-9435-49F4-A0AC-11755B6B2787}"/>
                  </a:ext>
                </a:extLst>
              </p:cNvPr>
              <p:cNvSpPr>
                <a:spLocks/>
              </p:cNvSpPr>
              <p:nvPr/>
            </p:nvSpPr>
            <p:spPr bwMode="auto">
              <a:xfrm>
                <a:off x="2081" y="2940"/>
                <a:ext cx="24" cy="16"/>
              </a:xfrm>
              <a:custGeom>
                <a:avLst/>
                <a:gdLst>
                  <a:gd name="T0" fmla="*/ 0 w 48"/>
                  <a:gd name="T1" fmla="*/ 1 h 32"/>
                  <a:gd name="T2" fmla="*/ 1 w 48"/>
                  <a:gd name="T3" fmla="*/ 1 h 32"/>
                  <a:gd name="T4" fmla="*/ 1 w 48"/>
                  <a:gd name="T5" fmla="*/ 1 h 32"/>
                  <a:gd name="T6" fmla="*/ 1 w 48"/>
                  <a:gd name="T7" fmla="*/ 0 h 32"/>
                  <a:gd name="T8" fmla="*/ 0 w 48"/>
                  <a:gd name="T9" fmla="*/ 1 h 32"/>
                  <a:gd name="T10" fmla="*/ 0 60000 65536"/>
                  <a:gd name="T11" fmla="*/ 0 60000 65536"/>
                  <a:gd name="T12" fmla="*/ 0 60000 65536"/>
                  <a:gd name="T13" fmla="*/ 0 60000 65536"/>
                  <a:gd name="T14" fmla="*/ 0 60000 65536"/>
                  <a:gd name="T15" fmla="*/ 0 w 48"/>
                  <a:gd name="T16" fmla="*/ 0 h 32"/>
                  <a:gd name="T17" fmla="*/ 48 w 48"/>
                  <a:gd name="T18" fmla="*/ 32 h 32"/>
                </a:gdLst>
                <a:ahLst/>
                <a:cxnLst>
                  <a:cxn ang="T10">
                    <a:pos x="T0" y="T1"/>
                  </a:cxn>
                  <a:cxn ang="T11">
                    <a:pos x="T2" y="T3"/>
                  </a:cxn>
                  <a:cxn ang="T12">
                    <a:pos x="T4" y="T5"/>
                  </a:cxn>
                  <a:cxn ang="T13">
                    <a:pos x="T6" y="T7"/>
                  </a:cxn>
                  <a:cxn ang="T14">
                    <a:pos x="T8" y="T9"/>
                  </a:cxn>
                </a:cxnLst>
                <a:rect l="T15" t="T16" r="T17" b="T18"/>
                <a:pathLst>
                  <a:path w="48" h="32">
                    <a:moveTo>
                      <a:pt x="0" y="21"/>
                    </a:moveTo>
                    <a:lnTo>
                      <a:pt x="4" y="32"/>
                    </a:lnTo>
                    <a:lnTo>
                      <a:pt x="48" y="11"/>
                    </a:lnTo>
                    <a:lnTo>
                      <a:pt x="44" y="0"/>
                    </a:lnTo>
                    <a:lnTo>
                      <a:pt x="0" y="21"/>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59" name="Freeform 171">
                <a:extLst>
                  <a:ext uri="{FF2B5EF4-FFF2-40B4-BE49-F238E27FC236}">
                    <a16:creationId xmlns:a16="http://schemas.microsoft.com/office/drawing/2014/main" id="{62EB4C4E-E5B2-4B11-9F96-E90E6C9F9AF7}"/>
                  </a:ext>
                </a:extLst>
              </p:cNvPr>
              <p:cNvSpPr>
                <a:spLocks/>
              </p:cNvSpPr>
              <p:nvPr/>
            </p:nvSpPr>
            <p:spPr bwMode="auto">
              <a:xfrm>
                <a:off x="2120" y="2923"/>
                <a:ext cx="24" cy="15"/>
              </a:xfrm>
              <a:custGeom>
                <a:avLst/>
                <a:gdLst>
                  <a:gd name="T0" fmla="*/ 0 w 48"/>
                  <a:gd name="T1" fmla="*/ 1 h 30"/>
                  <a:gd name="T2" fmla="*/ 1 w 48"/>
                  <a:gd name="T3" fmla="*/ 1 h 30"/>
                  <a:gd name="T4" fmla="*/ 1 w 48"/>
                  <a:gd name="T5" fmla="*/ 1 h 30"/>
                  <a:gd name="T6" fmla="*/ 1 w 48"/>
                  <a:gd name="T7" fmla="*/ 0 h 30"/>
                  <a:gd name="T8" fmla="*/ 0 w 48"/>
                  <a:gd name="T9" fmla="*/ 1 h 30"/>
                  <a:gd name="T10" fmla="*/ 0 60000 65536"/>
                  <a:gd name="T11" fmla="*/ 0 60000 65536"/>
                  <a:gd name="T12" fmla="*/ 0 60000 65536"/>
                  <a:gd name="T13" fmla="*/ 0 60000 65536"/>
                  <a:gd name="T14" fmla="*/ 0 60000 65536"/>
                  <a:gd name="T15" fmla="*/ 0 w 48"/>
                  <a:gd name="T16" fmla="*/ 0 h 30"/>
                  <a:gd name="T17" fmla="*/ 48 w 48"/>
                  <a:gd name="T18" fmla="*/ 30 h 30"/>
                </a:gdLst>
                <a:ahLst/>
                <a:cxnLst>
                  <a:cxn ang="T10">
                    <a:pos x="T0" y="T1"/>
                  </a:cxn>
                  <a:cxn ang="T11">
                    <a:pos x="T2" y="T3"/>
                  </a:cxn>
                  <a:cxn ang="T12">
                    <a:pos x="T4" y="T5"/>
                  </a:cxn>
                  <a:cxn ang="T13">
                    <a:pos x="T6" y="T7"/>
                  </a:cxn>
                  <a:cxn ang="T14">
                    <a:pos x="T8" y="T9"/>
                  </a:cxn>
                </a:cxnLst>
                <a:rect l="T15" t="T16" r="T17" b="T18"/>
                <a:pathLst>
                  <a:path w="48" h="30">
                    <a:moveTo>
                      <a:pt x="0" y="20"/>
                    </a:moveTo>
                    <a:lnTo>
                      <a:pt x="4" y="30"/>
                    </a:lnTo>
                    <a:lnTo>
                      <a:pt x="48" y="10"/>
                    </a:lnTo>
                    <a:lnTo>
                      <a:pt x="44" y="0"/>
                    </a:lnTo>
                    <a:lnTo>
                      <a:pt x="0" y="2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60" name="Freeform 172">
                <a:extLst>
                  <a:ext uri="{FF2B5EF4-FFF2-40B4-BE49-F238E27FC236}">
                    <a16:creationId xmlns:a16="http://schemas.microsoft.com/office/drawing/2014/main" id="{AB434F0F-CC2E-4F34-BBFA-E486737AE43C}"/>
                  </a:ext>
                </a:extLst>
              </p:cNvPr>
              <p:cNvSpPr>
                <a:spLocks/>
              </p:cNvSpPr>
              <p:nvPr/>
            </p:nvSpPr>
            <p:spPr bwMode="auto">
              <a:xfrm>
                <a:off x="2159" y="2905"/>
                <a:ext cx="24" cy="16"/>
              </a:xfrm>
              <a:custGeom>
                <a:avLst/>
                <a:gdLst>
                  <a:gd name="T0" fmla="*/ 0 w 49"/>
                  <a:gd name="T1" fmla="*/ 1 h 32"/>
                  <a:gd name="T2" fmla="*/ 0 w 49"/>
                  <a:gd name="T3" fmla="*/ 1 h 32"/>
                  <a:gd name="T4" fmla="*/ 0 w 49"/>
                  <a:gd name="T5" fmla="*/ 1 h 32"/>
                  <a:gd name="T6" fmla="*/ 0 w 49"/>
                  <a:gd name="T7" fmla="*/ 0 h 32"/>
                  <a:gd name="T8" fmla="*/ 0 w 49"/>
                  <a:gd name="T9" fmla="*/ 1 h 32"/>
                  <a:gd name="T10" fmla="*/ 0 60000 65536"/>
                  <a:gd name="T11" fmla="*/ 0 60000 65536"/>
                  <a:gd name="T12" fmla="*/ 0 60000 65536"/>
                  <a:gd name="T13" fmla="*/ 0 60000 65536"/>
                  <a:gd name="T14" fmla="*/ 0 60000 65536"/>
                  <a:gd name="T15" fmla="*/ 0 w 49"/>
                  <a:gd name="T16" fmla="*/ 0 h 32"/>
                  <a:gd name="T17" fmla="*/ 49 w 49"/>
                  <a:gd name="T18" fmla="*/ 32 h 32"/>
                </a:gdLst>
                <a:ahLst/>
                <a:cxnLst>
                  <a:cxn ang="T10">
                    <a:pos x="T0" y="T1"/>
                  </a:cxn>
                  <a:cxn ang="T11">
                    <a:pos x="T2" y="T3"/>
                  </a:cxn>
                  <a:cxn ang="T12">
                    <a:pos x="T4" y="T5"/>
                  </a:cxn>
                  <a:cxn ang="T13">
                    <a:pos x="T6" y="T7"/>
                  </a:cxn>
                  <a:cxn ang="T14">
                    <a:pos x="T8" y="T9"/>
                  </a:cxn>
                </a:cxnLst>
                <a:rect l="T15" t="T16" r="T17" b="T18"/>
                <a:pathLst>
                  <a:path w="49" h="32">
                    <a:moveTo>
                      <a:pt x="0" y="21"/>
                    </a:moveTo>
                    <a:lnTo>
                      <a:pt x="5" y="32"/>
                    </a:lnTo>
                    <a:lnTo>
                      <a:pt x="49" y="11"/>
                    </a:lnTo>
                    <a:lnTo>
                      <a:pt x="45" y="0"/>
                    </a:lnTo>
                    <a:lnTo>
                      <a:pt x="0" y="21"/>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61" name="Freeform 173">
                <a:extLst>
                  <a:ext uri="{FF2B5EF4-FFF2-40B4-BE49-F238E27FC236}">
                    <a16:creationId xmlns:a16="http://schemas.microsoft.com/office/drawing/2014/main" id="{FC2B345E-5895-4BB2-ACDF-DCB16EC9107F}"/>
                  </a:ext>
                </a:extLst>
              </p:cNvPr>
              <p:cNvSpPr>
                <a:spLocks/>
              </p:cNvSpPr>
              <p:nvPr/>
            </p:nvSpPr>
            <p:spPr bwMode="auto">
              <a:xfrm>
                <a:off x="2198" y="2887"/>
                <a:ext cx="24" cy="15"/>
              </a:xfrm>
              <a:custGeom>
                <a:avLst/>
                <a:gdLst>
                  <a:gd name="T0" fmla="*/ 0 w 49"/>
                  <a:gd name="T1" fmla="*/ 0 h 31"/>
                  <a:gd name="T2" fmla="*/ 0 w 49"/>
                  <a:gd name="T3" fmla="*/ 0 h 31"/>
                  <a:gd name="T4" fmla="*/ 0 w 49"/>
                  <a:gd name="T5" fmla="*/ 0 h 31"/>
                  <a:gd name="T6" fmla="*/ 0 w 49"/>
                  <a:gd name="T7" fmla="*/ 0 h 31"/>
                  <a:gd name="T8" fmla="*/ 0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0" y="20"/>
                    </a:moveTo>
                    <a:lnTo>
                      <a:pt x="5" y="31"/>
                    </a:lnTo>
                    <a:lnTo>
                      <a:pt x="49" y="11"/>
                    </a:lnTo>
                    <a:lnTo>
                      <a:pt x="45" y="0"/>
                    </a:lnTo>
                    <a:lnTo>
                      <a:pt x="0" y="2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62" name="Freeform 174">
                <a:extLst>
                  <a:ext uri="{FF2B5EF4-FFF2-40B4-BE49-F238E27FC236}">
                    <a16:creationId xmlns:a16="http://schemas.microsoft.com/office/drawing/2014/main" id="{A3B6D59C-D9A6-4B89-BFF9-823C56A15078}"/>
                  </a:ext>
                </a:extLst>
              </p:cNvPr>
              <p:cNvSpPr>
                <a:spLocks/>
              </p:cNvSpPr>
              <p:nvPr/>
            </p:nvSpPr>
            <p:spPr bwMode="auto">
              <a:xfrm>
                <a:off x="2237" y="2879"/>
                <a:ext cx="3" cy="6"/>
              </a:xfrm>
              <a:custGeom>
                <a:avLst/>
                <a:gdLst>
                  <a:gd name="T0" fmla="*/ 0 w 6"/>
                  <a:gd name="T1" fmla="*/ 0 h 10"/>
                  <a:gd name="T2" fmla="*/ 1 w 6"/>
                  <a:gd name="T3" fmla="*/ 1 h 10"/>
                  <a:gd name="T4" fmla="*/ 1 w 6"/>
                  <a:gd name="T5" fmla="*/ 1 h 10"/>
                  <a:gd name="T6" fmla="*/ 1 w 6"/>
                  <a:gd name="T7" fmla="*/ 0 h 10"/>
                  <a:gd name="T8" fmla="*/ 0 w 6"/>
                  <a:gd name="T9" fmla="*/ 0 h 10"/>
                  <a:gd name="T10" fmla="*/ 0 60000 65536"/>
                  <a:gd name="T11" fmla="*/ 0 60000 65536"/>
                  <a:gd name="T12" fmla="*/ 0 60000 65536"/>
                  <a:gd name="T13" fmla="*/ 0 60000 65536"/>
                  <a:gd name="T14" fmla="*/ 0 60000 65536"/>
                  <a:gd name="T15" fmla="*/ 0 w 6"/>
                  <a:gd name="T16" fmla="*/ 0 h 10"/>
                  <a:gd name="T17" fmla="*/ 6 w 6"/>
                  <a:gd name="T18" fmla="*/ 10 h 10"/>
                </a:gdLst>
                <a:ahLst/>
                <a:cxnLst>
                  <a:cxn ang="T10">
                    <a:pos x="T0" y="T1"/>
                  </a:cxn>
                  <a:cxn ang="T11">
                    <a:pos x="T2" y="T3"/>
                  </a:cxn>
                  <a:cxn ang="T12">
                    <a:pos x="T4" y="T5"/>
                  </a:cxn>
                  <a:cxn ang="T13">
                    <a:pos x="T6" y="T7"/>
                  </a:cxn>
                  <a:cxn ang="T14">
                    <a:pos x="T8" y="T9"/>
                  </a:cxn>
                </a:cxnLst>
                <a:rect l="T15" t="T16" r="T17" b="T18"/>
                <a:pathLst>
                  <a:path w="6" h="10">
                    <a:moveTo>
                      <a:pt x="0" y="0"/>
                    </a:moveTo>
                    <a:lnTo>
                      <a:pt x="5" y="10"/>
                    </a:lnTo>
                    <a:lnTo>
                      <a:pt x="6" y="10"/>
                    </a:lnTo>
                    <a:lnTo>
                      <a:pt x="2" y="0"/>
                    </a:lnTo>
                    <a:lnTo>
                      <a:pt x="0"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63" name="Freeform 175">
                <a:extLst>
                  <a:ext uri="{FF2B5EF4-FFF2-40B4-BE49-F238E27FC236}">
                    <a16:creationId xmlns:a16="http://schemas.microsoft.com/office/drawing/2014/main" id="{BF563E2D-00C3-462B-901B-110F7A4F916E}"/>
                  </a:ext>
                </a:extLst>
              </p:cNvPr>
              <p:cNvSpPr>
                <a:spLocks/>
              </p:cNvSpPr>
              <p:nvPr/>
            </p:nvSpPr>
            <p:spPr bwMode="auto">
              <a:xfrm>
                <a:off x="1960" y="2966"/>
                <a:ext cx="57" cy="47"/>
              </a:xfrm>
              <a:custGeom>
                <a:avLst/>
                <a:gdLst>
                  <a:gd name="T0" fmla="*/ 0 w 115"/>
                  <a:gd name="T1" fmla="*/ 0 h 95"/>
                  <a:gd name="T2" fmla="*/ 0 w 115"/>
                  <a:gd name="T3" fmla="*/ 0 h 95"/>
                  <a:gd name="T4" fmla="*/ 0 w 115"/>
                  <a:gd name="T5" fmla="*/ 0 h 95"/>
                  <a:gd name="T6" fmla="*/ 0 w 115"/>
                  <a:gd name="T7" fmla="*/ 0 h 95"/>
                  <a:gd name="T8" fmla="*/ 0 60000 65536"/>
                  <a:gd name="T9" fmla="*/ 0 60000 65536"/>
                  <a:gd name="T10" fmla="*/ 0 60000 65536"/>
                  <a:gd name="T11" fmla="*/ 0 60000 65536"/>
                  <a:gd name="T12" fmla="*/ 0 w 115"/>
                  <a:gd name="T13" fmla="*/ 0 h 95"/>
                  <a:gd name="T14" fmla="*/ 115 w 115"/>
                  <a:gd name="T15" fmla="*/ 95 h 95"/>
                </a:gdLst>
                <a:ahLst/>
                <a:cxnLst>
                  <a:cxn ang="T8">
                    <a:pos x="T0" y="T1"/>
                  </a:cxn>
                  <a:cxn ang="T9">
                    <a:pos x="T2" y="T3"/>
                  </a:cxn>
                  <a:cxn ang="T10">
                    <a:pos x="T4" y="T5"/>
                  </a:cxn>
                  <a:cxn ang="T11">
                    <a:pos x="T6" y="T7"/>
                  </a:cxn>
                </a:cxnLst>
                <a:rect l="T12" t="T13" r="T14" b="T15"/>
                <a:pathLst>
                  <a:path w="115" h="95">
                    <a:moveTo>
                      <a:pt x="72" y="0"/>
                    </a:moveTo>
                    <a:lnTo>
                      <a:pt x="0" y="92"/>
                    </a:lnTo>
                    <a:lnTo>
                      <a:pt x="115" y="95"/>
                    </a:lnTo>
                    <a:lnTo>
                      <a:pt x="72"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sp>
          <p:nvSpPr>
            <p:cNvPr id="22548" name="Rectangle 176">
              <a:extLst>
                <a:ext uri="{FF2B5EF4-FFF2-40B4-BE49-F238E27FC236}">
                  <a16:creationId xmlns:a16="http://schemas.microsoft.com/office/drawing/2014/main" id="{503F507C-3AB3-46C5-AC20-2C7A3267D1CC}"/>
                </a:ext>
              </a:extLst>
            </p:cNvPr>
            <p:cNvSpPr>
              <a:spLocks noChangeArrowheads="1"/>
            </p:cNvSpPr>
            <p:nvPr/>
          </p:nvSpPr>
          <p:spPr bwMode="auto">
            <a:xfrm>
              <a:off x="2924" y="1438"/>
              <a:ext cx="161"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49" name="Rectangle 177">
              <a:extLst>
                <a:ext uri="{FF2B5EF4-FFF2-40B4-BE49-F238E27FC236}">
                  <a16:creationId xmlns:a16="http://schemas.microsoft.com/office/drawing/2014/main" id="{54F99EB2-2E8E-47D9-A2A3-24E5B8962C71}"/>
                </a:ext>
              </a:extLst>
            </p:cNvPr>
            <p:cNvSpPr>
              <a:spLocks noChangeArrowheads="1"/>
            </p:cNvSpPr>
            <p:nvPr/>
          </p:nvSpPr>
          <p:spPr bwMode="auto">
            <a:xfrm>
              <a:off x="2968" y="1466"/>
              <a:ext cx="67"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b="1">
                  <a:solidFill>
                    <a:schemeClr val="tx1"/>
                  </a:solidFill>
                  <a:latin typeface="Times New Roman" panose="02020603050405020304" pitchFamily="18" charset="0"/>
                </a:rPr>
                <a:t>1</a:t>
              </a:r>
              <a:endParaRPr lang="cs-CZ" altLang="cs-CZ" sz="2400">
                <a:solidFill>
                  <a:schemeClr val="tx1"/>
                </a:solidFill>
                <a:latin typeface="Times New Roman" panose="02020603050405020304" pitchFamily="18" charset="0"/>
              </a:endParaRPr>
            </a:p>
          </p:txBody>
        </p:sp>
        <p:sp>
          <p:nvSpPr>
            <p:cNvPr id="22550" name="Oval 178">
              <a:extLst>
                <a:ext uri="{FF2B5EF4-FFF2-40B4-BE49-F238E27FC236}">
                  <a16:creationId xmlns:a16="http://schemas.microsoft.com/office/drawing/2014/main" id="{65A07C49-75B0-4755-8826-56A0D2F3C0D4}"/>
                </a:ext>
              </a:extLst>
            </p:cNvPr>
            <p:cNvSpPr>
              <a:spLocks noChangeArrowheads="1"/>
            </p:cNvSpPr>
            <p:nvPr/>
          </p:nvSpPr>
          <p:spPr bwMode="auto">
            <a:xfrm>
              <a:off x="3328" y="1932"/>
              <a:ext cx="149" cy="152"/>
            </a:xfrm>
            <a:prstGeom prst="ellipse">
              <a:avLst/>
            </a:prstGeom>
            <a:solidFill>
              <a:srgbClr val="00FF00"/>
            </a:solidFill>
            <a:ln w="9525">
              <a:solidFill>
                <a:srgbClr val="000000"/>
              </a:solidFill>
              <a:round/>
              <a:headEnd/>
              <a:tailEnd/>
            </a:ln>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51" name="Rectangle 179">
              <a:extLst>
                <a:ext uri="{FF2B5EF4-FFF2-40B4-BE49-F238E27FC236}">
                  <a16:creationId xmlns:a16="http://schemas.microsoft.com/office/drawing/2014/main" id="{3BA09319-6532-4E73-BEE4-EBD33042F278}"/>
                </a:ext>
              </a:extLst>
            </p:cNvPr>
            <p:cNvSpPr>
              <a:spLocks noChangeArrowheads="1"/>
            </p:cNvSpPr>
            <p:nvPr/>
          </p:nvSpPr>
          <p:spPr bwMode="auto">
            <a:xfrm>
              <a:off x="3318" y="1917"/>
              <a:ext cx="178"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52" name="Rectangle 180">
              <a:extLst>
                <a:ext uri="{FF2B5EF4-FFF2-40B4-BE49-F238E27FC236}">
                  <a16:creationId xmlns:a16="http://schemas.microsoft.com/office/drawing/2014/main" id="{28B97218-B652-4390-B1F0-E6BBCB311DF6}"/>
                </a:ext>
              </a:extLst>
            </p:cNvPr>
            <p:cNvSpPr>
              <a:spLocks noChangeArrowheads="1"/>
            </p:cNvSpPr>
            <p:nvPr/>
          </p:nvSpPr>
          <p:spPr bwMode="auto">
            <a:xfrm>
              <a:off x="3362" y="1946"/>
              <a:ext cx="83"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b="1">
                  <a:solidFill>
                    <a:schemeClr val="tx1"/>
                  </a:solidFill>
                  <a:latin typeface="Times New Roman" panose="02020603050405020304" pitchFamily="18" charset="0"/>
                </a:rPr>
                <a:t>P</a:t>
              </a:r>
              <a:endParaRPr lang="cs-CZ" altLang="cs-CZ" sz="2400">
                <a:solidFill>
                  <a:schemeClr val="tx1"/>
                </a:solidFill>
                <a:latin typeface="Times New Roman" panose="02020603050405020304" pitchFamily="18" charset="0"/>
              </a:endParaRPr>
            </a:p>
          </p:txBody>
        </p:sp>
        <p:sp>
          <p:nvSpPr>
            <p:cNvPr id="22553" name="Line 181">
              <a:extLst>
                <a:ext uri="{FF2B5EF4-FFF2-40B4-BE49-F238E27FC236}">
                  <a16:creationId xmlns:a16="http://schemas.microsoft.com/office/drawing/2014/main" id="{928532C5-8D37-456F-9569-3AB03DE89B8B}"/>
                </a:ext>
              </a:extLst>
            </p:cNvPr>
            <p:cNvSpPr>
              <a:spLocks noChangeShapeType="1"/>
            </p:cNvSpPr>
            <p:nvPr/>
          </p:nvSpPr>
          <p:spPr bwMode="auto">
            <a:xfrm>
              <a:off x="3443" y="2089"/>
              <a:ext cx="33" cy="24"/>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2554" name="Freeform 182">
              <a:extLst>
                <a:ext uri="{FF2B5EF4-FFF2-40B4-BE49-F238E27FC236}">
                  <a16:creationId xmlns:a16="http://schemas.microsoft.com/office/drawing/2014/main" id="{CBE42E2F-BEE8-49F7-9AE7-03614C805E09}"/>
                </a:ext>
              </a:extLst>
            </p:cNvPr>
            <p:cNvSpPr>
              <a:spLocks/>
            </p:cNvSpPr>
            <p:nvPr/>
          </p:nvSpPr>
          <p:spPr bwMode="auto">
            <a:xfrm>
              <a:off x="1692" y="1355"/>
              <a:ext cx="3399" cy="2526"/>
            </a:xfrm>
            <a:custGeom>
              <a:avLst/>
              <a:gdLst>
                <a:gd name="T0" fmla="*/ 1 w 6797"/>
                <a:gd name="T1" fmla="*/ 1 h 5051"/>
                <a:gd name="T2" fmla="*/ 1 w 6797"/>
                <a:gd name="T3" fmla="*/ 1 h 5051"/>
                <a:gd name="T4" fmla="*/ 1 w 6797"/>
                <a:gd name="T5" fmla="*/ 1 h 5051"/>
                <a:gd name="T6" fmla="*/ 1 w 6797"/>
                <a:gd name="T7" fmla="*/ 1 h 5051"/>
                <a:gd name="T8" fmla="*/ 1 w 6797"/>
                <a:gd name="T9" fmla="*/ 1 h 5051"/>
                <a:gd name="T10" fmla="*/ 1 w 6797"/>
                <a:gd name="T11" fmla="*/ 1 h 5051"/>
                <a:gd name="T12" fmla="*/ 1 w 6797"/>
                <a:gd name="T13" fmla="*/ 1 h 5051"/>
                <a:gd name="T14" fmla="*/ 1 w 6797"/>
                <a:gd name="T15" fmla="*/ 1 h 5051"/>
                <a:gd name="T16" fmla="*/ 1 w 6797"/>
                <a:gd name="T17" fmla="*/ 1 h 5051"/>
                <a:gd name="T18" fmla="*/ 1 w 6797"/>
                <a:gd name="T19" fmla="*/ 1 h 5051"/>
                <a:gd name="T20" fmla="*/ 0 w 6797"/>
                <a:gd name="T21" fmla="*/ 3 h 5051"/>
                <a:gd name="T22" fmla="*/ 1 w 6797"/>
                <a:gd name="T23" fmla="*/ 3 h 5051"/>
                <a:gd name="T24" fmla="*/ 1 w 6797"/>
                <a:gd name="T25" fmla="*/ 3 h 5051"/>
                <a:gd name="T26" fmla="*/ 1 w 6797"/>
                <a:gd name="T27" fmla="*/ 3 h 5051"/>
                <a:gd name="T28" fmla="*/ 1 w 6797"/>
                <a:gd name="T29" fmla="*/ 3 h 5051"/>
                <a:gd name="T30" fmla="*/ 1 w 6797"/>
                <a:gd name="T31" fmla="*/ 3 h 5051"/>
                <a:gd name="T32" fmla="*/ 1 w 6797"/>
                <a:gd name="T33" fmla="*/ 3 h 5051"/>
                <a:gd name="T34" fmla="*/ 1 w 6797"/>
                <a:gd name="T35" fmla="*/ 3 h 5051"/>
                <a:gd name="T36" fmla="*/ 1 w 6797"/>
                <a:gd name="T37" fmla="*/ 3 h 5051"/>
                <a:gd name="T38" fmla="*/ 1 w 6797"/>
                <a:gd name="T39" fmla="*/ 3 h 5051"/>
                <a:gd name="T40" fmla="*/ 1 w 6797"/>
                <a:gd name="T41" fmla="*/ 3 h 5051"/>
                <a:gd name="T42" fmla="*/ 4 w 6797"/>
                <a:gd name="T43" fmla="*/ 3 h 5051"/>
                <a:gd name="T44" fmla="*/ 4 w 6797"/>
                <a:gd name="T45" fmla="*/ 3 h 5051"/>
                <a:gd name="T46" fmla="*/ 4 w 6797"/>
                <a:gd name="T47" fmla="*/ 3 h 5051"/>
                <a:gd name="T48" fmla="*/ 4 w 6797"/>
                <a:gd name="T49" fmla="*/ 3 h 5051"/>
                <a:gd name="T50" fmla="*/ 4 w 6797"/>
                <a:gd name="T51" fmla="*/ 3 h 5051"/>
                <a:gd name="T52" fmla="*/ 4 w 6797"/>
                <a:gd name="T53" fmla="*/ 3 h 5051"/>
                <a:gd name="T54" fmla="*/ 4 w 6797"/>
                <a:gd name="T55" fmla="*/ 3 h 5051"/>
                <a:gd name="T56" fmla="*/ 4 w 6797"/>
                <a:gd name="T57" fmla="*/ 3 h 5051"/>
                <a:gd name="T58" fmla="*/ 4 w 6797"/>
                <a:gd name="T59" fmla="*/ 3 h 5051"/>
                <a:gd name="T60" fmla="*/ 4 w 6797"/>
                <a:gd name="T61" fmla="*/ 3 h 5051"/>
                <a:gd name="T62" fmla="*/ 4 w 6797"/>
                <a:gd name="T63" fmla="*/ 1 h 5051"/>
                <a:gd name="T64" fmla="*/ 4 w 6797"/>
                <a:gd name="T65" fmla="*/ 1 h 5051"/>
                <a:gd name="T66" fmla="*/ 4 w 6797"/>
                <a:gd name="T67" fmla="*/ 1 h 5051"/>
                <a:gd name="T68" fmla="*/ 4 w 6797"/>
                <a:gd name="T69" fmla="*/ 1 h 5051"/>
                <a:gd name="T70" fmla="*/ 4 w 6797"/>
                <a:gd name="T71" fmla="*/ 1 h 5051"/>
                <a:gd name="T72" fmla="*/ 4 w 6797"/>
                <a:gd name="T73" fmla="*/ 1 h 5051"/>
                <a:gd name="T74" fmla="*/ 4 w 6797"/>
                <a:gd name="T75" fmla="*/ 1 h 5051"/>
                <a:gd name="T76" fmla="*/ 4 w 6797"/>
                <a:gd name="T77" fmla="*/ 1 h 5051"/>
                <a:gd name="T78" fmla="*/ 4 w 6797"/>
                <a:gd name="T79" fmla="*/ 1 h 5051"/>
                <a:gd name="T80" fmla="*/ 4 w 6797"/>
                <a:gd name="T81" fmla="*/ 1 h 5051"/>
                <a:gd name="T82" fmla="*/ 4 w 6797"/>
                <a:gd name="T83" fmla="*/ 0 h 505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797"/>
                <a:gd name="T127" fmla="*/ 0 h 5051"/>
                <a:gd name="T128" fmla="*/ 6797 w 6797"/>
                <a:gd name="T129" fmla="*/ 5051 h 505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797" h="5051">
                  <a:moveTo>
                    <a:pt x="631" y="0"/>
                  </a:moveTo>
                  <a:lnTo>
                    <a:pt x="599" y="2"/>
                  </a:lnTo>
                  <a:lnTo>
                    <a:pt x="567" y="3"/>
                  </a:lnTo>
                  <a:lnTo>
                    <a:pt x="535" y="8"/>
                  </a:lnTo>
                  <a:lnTo>
                    <a:pt x="504" y="12"/>
                  </a:lnTo>
                  <a:lnTo>
                    <a:pt x="443" y="29"/>
                  </a:lnTo>
                  <a:lnTo>
                    <a:pt x="385" y="50"/>
                  </a:lnTo>
                  <a:lnTo>
                    <a:pt x="330" y="76"/>
                  </a:lnTo>
                  <a:lnTo>
                    <a:pt x="278" y="108"/>
                  </a:lnTo>
                  <a:lnTo>
                    <a:pt x="229" y="144"/>
                  </a:lnTo>
                  <a:lnTo>
                    <a:pt x="185" y="185"/>
                  </a:lnTo>
                  <a:lnTo>
                    <a:pt x="144" y="229"/>
                  </a:lnTo>
                  <a:lnTo>
                    <a:pt x="108" y="278"/>
                  </a:lnTo>
                  <a:lnTo>
                    <a:pt x="76" y="330"/>
                  </a:lnTo>
                  <a:lnTo>
                    <a:pt x="50" y="385"/>
                  </a:lnTo>
                  <a:lnTo>
                    <a:pt x="29" y="443"/>
                  </a:lnTo>
                  <a:lnTo>
                    <a:pt x="12" y="504"/>
                  </a:lnTo>
                  <a:lnTo>
                    <a:pt x="8" y="535"/>
                  </a:lnTo>
                  <a:lnTo>
                    <a:pt x="3" y="567"/>
                  </a:lnTo>
                  <a:lnTo>
                    <a:pt x="1" y="599"/>
                  </a:lnTo>
                  <a:lnTo>
                    <a:pt x="0" y="631"/>
                  </a:lnTo>
                  <a:lnTo>
                    <a:pt x="0" y="4420"/>
                  </a:lnTo>
                  <a:lnTo>
                    <a:pt x="1" y="4452"/>
                  </a:lnTo>
                  <a:lnTo>
                    <a:pt x="3" y="4484"/>
                  </a:lnTo>
                  <a:lnTo>
                    <a:pt x="8" y="4516"/>
                  </a:lnTo>
                  <a:lnTo>
                    <a:pt x="12" y="4547"/>
                  </a:lnTo>
                  <a:lnTo>
                    <a:pt x="29" y="4608"/>
                  </a:lnTo>
                  <a:lnTo>
                    <a:pt x="50" y="4666"/>
                  </a:lnTo>
                  <a:lnTo>
                    <a:pt x="76" y="4721"/>
                  </a:lnTo>
                  <a:lnTo>
                    <a:pt x="108" y="4773"/>
                  </a:lnTo>
                  <a:lnTo>
                    <a:pt x="144" y="4822"/>
                  </a:lnTo>
                  <a:lnTo>
                    <a:pt x="185" y="4866"/>
                  </a:lnTo>
                  <a:lnTo>
                    <a:pt x="229" y="4907"/>
                  </a:lnTo>
                  <a:lnTo>
                    <a:pt x="278" y="4943"/>
                  </a:lnTo>
                  <a:lnTo>
                    <a:pt x="330" y="4975"/>
                  </a:lnTo>
                  <a:lnTo>
                    <a:pt x="385" y="5002"/>
                  </a:lnTo>
                  <a:lnTo>
                    <a:pt x="443" y="5022"/>
                  </a:lnTo>
                  <a:lnTo>
                    <a:pt x="504" y="5039"/>
                  </a:lnTo>
                  <a:lnTo>
                    <a:pt x="535" y="5043"/>
                  </a:lnTo>
                  <a:lnTo>
                    <a:pt x="567" y="5048"/>
                  </a:lnTo>
                  <a:lnTo>
                    <a:pt x="599" y="5050"/>
                  </a:lnTo>
                  <a:lnTo>
                    <a:pt x="631" y="5051"/>
                  </a:lnTo>
                  <a:lnTo>
                    <a:pt x="6166" y="5051"/>
                  </a:lnTo>
                  <a:lnTo>
                    <a:pt x="6198" y="5050"/>
                  </a:lnTo>
                  <a:lnTo>
                    <a:pt x="6230" y="5048"/>
                  </a:lnTo>
                  <a:lnTo>
                    <a:pt x="6263" y="5043"/>
                  </a:lnTo>
                  <a:lnTo>
                    <a:pt x="6293" y="5039"/>
                  </a:lnTo>
                  <a:lnTo>
                    <a:pt x="6354" y="5022"/>
                  </a:lnTo>
                  <a:lnTo>
                    <a:pt x="6412" y="5002"/>
                  </a:lnTo>
                  <a:lnTo>
                    <a:pt x="6467" y="4975"/>
                  </a:lnTo>
                  <a:lnTo>
                    <a:pt x="6519" y="4943"/>
                  </a:lnTo>
                  <a:lnTo>
                    <a:pt x="6568" y="4907"/>
                  </a:lnTo>
                  <a:lnTo>
                    <a:pt x="6612" y="4866"/>
                  </a:lnTo>
                  <a:lnTo>
                    <a:pt x="6654" y="4822"/>
                  </a:lnTo>
                  <a:lnTo>
                    <a:pt x="6689" y="4773"/>
                  </a:lnTo>
                  <a:lnTo>
                    <a:pt x="6721" y="4721"/>
                  </a:lnTo>
                  <a:lnTo>
                    <a:pt x="6748" y="4666"/>
                  </a:lnTo>
                  <a:lnTo>
                    <a:pt x="6768" y="4608"/>
                  </a:lnTo>
                  <a:lnTo>
                    <a:pt x="6785" y="4547"/>
                  </a:lnTo>
                  <a:lnTo>
                    <a:pt x="6790" y="4516"/>
                  </a:lnTo>
                  <a:lnTo>
                    <a:pt x="6794" y="4484"/>
                  </a:lnTo>
                  <a:lnTo>
                    <a:pt x="6796" y="4452"/>
                  </a:lnTo>
                  <a:lnTo>
                    <a:pt x="6797" y="4420"/>
                  </a:lnTo>
                  <a:lnTo>
                    <a:pt x="6797" y="631"/>
                  </a:lnTo>
                  <a:lnTo>
                    <a:pt x="6796" y="599"/>
                  </a:lnTo>
                  <a:lnTo>
                    <a:pt x="6794" y="567"/>
                  </a:lnTo>
                  <a:lnTo>
                    <a:pt x="6790" y="535"/>
                  </a:lnTo>
                  <a:lnTo>
                    <a:pt x="6785" y="504"/>
                  </a:lnTo>
                  <a:lnTo>
                    <a:pt x="6768" y="443"/>
                  </a:lnTo>
                  <a:lnTo>
                    <a:pt x="6748" y="385"/>
                  </a:lnTo>
                  <a:lnTo>
                    <a:pt x="6721" y="330"/>
                  </a:lnTo>
                  <a:lnTo>
                    <a:pt x="6689" y="278"/>
                  </a:lnTo>
                  <a:lnTo>
                    <a:pt x="6654" y="229"/>
                  </a:lnTo>
                  <a:lnTo>
                    <a:pt x="6612" y="185"/>
                  </a:lnTo>
                  <a:lnTo>
                    <a:pt x="6568" y="144"/>
                  </a:lnTo>
                  <a:lnTo>
                    <a:pt x="6519" y="108"/>
                  </a:lnTo>
                  <a:lnTo>
                    <a:pt x="6467" y="76"/>
                  </a:lnTo>
                  <a:lnTo>
                    <a:pt x="6412" y="50"/>
                  </a:lnTo>
                  <a:lnTo>
                    <a:pt x="6354" y="29"/>
                  </a:lnTo>
                  <a:lnTo>
                    <a:pt x="6293" y="12"/>
                  </a:lnTo>
                  <a:lnTo>
                    <a:pt x="6263" y="8"/>
                  </a:lnTo>
                  <a:lnTo>
                    <a:pt x="6230" y="3"/>
                  </a:lnTo>
                  <a:lnTo>
                    <a:pt x="6198" y="2"/>
                  </a:lnTo>
                  <a:lnTo>
                    <a:pt x="6166" y="0"/>
                  </a:lnTo>
                  <a:lnTo>
                    <a:pt x="631" y="0"/>
                  </a:lnTo>
                  <a:close/>
                </a:path>
              </a:pathLst>
            </a:custGeom>
            <a:noFill/>
            <a:ln w="952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2555" name="Rectangle 183">
              <a:extLst>
                <a:ext uri="{FF2B5EF4-FFF2-40B4-BE49-F238E27FC236}">
                  <a16:creationId xmlns:a16="http://schemas.microsoft.com/office/drawing/2014/main" id="{CC49CFD3-DF2E-4B13-83CF-77E3043031F4}"/>
                </a:ext>
              </a:extLst>
            </p:cNvPr>
            <p:cNvSpPr>
              <a:spLocks noChangeArrowheads="1"/>
            </p:cNvSpPr>
            <p:nvPr/>
          </p:nvSpPr>
          <p:spPr bwMode="auto">
            <a:xfrm>
              <a:off x="1645" y="2960"/>
              <a:ext cx="265" cy="129"/>
            </a:xfrm>
            <a:prstGeom prst="rect">
              <a:avLst/>
            </a:prstGeom>
            <a:solidFill>
              <a:srgbClr val="00FF00"/>
            </a:solidFill>
            <a:ln w="9525">
              <a:solidFill>
                <a:srgbClr val="000000"/>
              </a:solidFill>
              <a:miter lim="800000"/>
              <a:headEnd/>
              <a:tailEnd/>
            </a:ln>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56" name="Rectangle 184">
              <a:extLst>
                <a:ext uri="{FF2B5EF4-FFF2-40B4-BE49-F238E27FC236}">
                  <a16:creationId xmlns:a16="http://schemas.microsoft.com/office/drawing/2014/main" id="{AC49ADF7-D6AE-44A1-A7BA-E71333F2D949}"/>
                </a:ext>
              </a:extLst>
            </p:cNvPr>
            <p:cNvSpPr>
              <a:spLocks noChangeArrowheads="1"/>
            </p:cNvSpPr>
            <p:nvPr/>
          </p:nvSpPr>
          <p:spPr bwMode="auto">
            <a:xfrm>
              <a:off x="1360" y="1551"/>
              <a:ext cx="131" cy="97"/>
            </a:xfrm>
            <a:prstGeom prst="rect">
              <a:avLst/>
            </a:prstGeom>
            <a:solidFill>
              <a:srgbClr val="FC0128"/>
            </a:solidFill>
            <a:ln w="9525">
              <a:solidFill>
                <a:srgbClr val="FFFFFF"/>
              </a:solidFill>
              <a:miter lim="800000"/>
              <a:headEnd/>
              <a:tailEnd/>
            </a:ln>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57" name="Rectangle 185">
              <a:extLst>
                <a:ext uri="{FF2B5EF4-FFF2-40B4-BE49-F238E27FC236}">
                  <a16:creationId xmlns:a16="http://schemas.microsoft.com/office/drawing/2014/main" id="{9C80FA6B-52BA-4BCB-AC68-8B9E4034E80B}"/>
                </a:ext>
              </a:extLst>
            </p:cNvPr>
            <p:cNvSpPr>
              <a:spLocks noChangeArrowheads="1"/>
            </p:cNvSpPr>
            <p:nvPr/>
          </p:nvSpPr>
          <p:spPr bwMode="auto">
            <a:xfrm>
              <a:off x="985" y="1516"/>
              <a:ext cx="132" cy="98"/>
            </a:xfrm>
            <a:prstGeom prst="rect">
              <a:avLst/>
            </a:prstGeom>
            <a:solidFill>
              <a:srgbClr val="FC0128"/>
            </a:solidFill>
            <a:ln w="9525">
              <a:solidFill>
                <a:srgbClr val="FFFFFF"/>
              </a:solidFill>
              <a:miter lim="800000"/>
              <a:headEnd/>
              <a:tailEnd/>
            </a:ln>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58" name="Rectangle 186">
              <a:extLst>
                <a:ext uri="{FF2B5EF4-FFF2-40B4-BE49-F238E27FC236}">
                  <a16:creationId xmlns:a16="http://schemas.microsoft.com/office/drawing/2014/main" id="{04BC1DDE-5AC8-40C3-A41E-CCDDB7E559AC}"/>
                </a:ext>
              </a:extLst>
            </p:cNvPr>
            <p:cNvSpPr>
              <a:spLocks noChangeArrowheads="1"/>
            </p:cNvSpPr>
            <p:nvPr/>
          </p:nvSpPr>
          <p:spPr bwMode="auto">
            <a:xfrm>
              <a:off x="1156" y="1585"/>
              <a:ext cx="131" cy="98"/>
            </a:xfrm>
            <a:prstGeom prst="rect">
              <a:avLst/>
            </a:prstGeom>
            <a:solidFill>
              <a:srgbClr val="FC0128"/>
            </a:solidFill>
            <a:ln w="9525">
              <a:solidFill>
                <a:srgbClr val="FFFFFF"/>
              </a:solidFill>
              <a:miter lim="800000"/>
              <a:headEnd/>
              <a:tailEnd/>
            </a:ln>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59" name="Rectangle 187">
              <a:extLst>
                <a:ext uri="{FF2B5EF4-FFF2-40B4-BE49-F238E27FC236}">
                  <a16:creationId xmlns:a16="http://schemas.microsoft.com/office/drawing/2014/main" id="{43625783-E6F8-4232-B636-B3C6D17DB575}"/>
                </a:ext>
              </a:extLst>
            </p:cNvPr>
            <p:cNvSpPr>
              <a:spLocks noChangeArrowheads="1"/>
            </p:cNvSpPr>
            <p:nvPr/>
          </p:nvSpPr>
          <p:spPr bwMode="auto">
            <a:xfrm>
              <a:off x="918" y="1653"/>
              <a:ext cx="132" cy="98"/>
            </a:xfrm>
            <a:prstGeom prst="rect">
              <a:avLst/>
            </a:prstGeom>
            <a:solidFill>
              <a:srgbClr val="FC0128"/>
            </a:solidFill>
            <a:ln w="9525">
              <a:solidFill>
                <a:srgbClr val="FFFFFF"/>
              </a:solidFill>
              <a:miter lim="800000"/>
              <a:headEnd/>
              <a:tailEnd/>
            </a:ln>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grpSp>
          <p:nvGrpSpPr>
            <p:cNvPr id="22560" name="Group 188">
              <a:extLst>
                <a:ext uri="{FF2B5EF4-FFF2-40B4-BE49-F238E27FC236}">
                  <a16:creationId xmlns:a16="http://schemas.microsoft.com/office/drawing/2014/main" id="{E46B18CF-6CF9-4035-9716-23590BC95018}"/>
                </a:ext>
              </a:extLst>
            </p:cNvPr>
            <p:cNvGrpSpPr>
              <a:grpSpLocks/>
            </p:cNvGrpSpPr>
            <p:nvPr/>
          </p:nvGrpSpPr>
          <p:grpSpPr bwMode="auto">
            <a:xfrm>
              <a:off x="1598" y="1591"/>
              <a:ext cx="472" cy="51"/>
              <a:chOff x="1598" y="1591"/>
              <a:chExt cx="472" cy="51"/>
            </a:xfrm>
          </p:grpSpPr>
          <p:sp>
            <p:nvSpPr>
              <p:cNvPr id="23154" name="Line 189">
                <a:extLst>
                  <a:ext uri="{FF2B5EF4-FFF2-40B4-BE49-F238E27FC236}">
                    <a16:creationId xmlns:a16="http://schemas.microsoft.com/office/drawing/2014/main" id="{E443B566-BB09-4BC1-9FCA-D4A3B009B560}"/>
                  </a:ext>
                </a:extLst>
              </p:cNvPr>
              <p:cNvSpPr>
                <a:spLocks noChangeShapeType="1"/>
              </p:cNvSpPr>
              <p:nvPr/>
            </p:nvSpPr>
            <p:spPr bwMode="auto">
              <a:xfrm>
                <a:off x="1598" y="1616"/>
                <a:ext cx="422" cy="1"/>
              </a:xfrm>
              <a:prstGeom prst="line">
                <a:avLst/>
              </a:prstGeom>
              <a:noFill/>
              <a:ln w="9525">
                <a:solidFill>
                  <a:srgbClr val="FC0128"/>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155" name="Freeform 190">
                <a:extLst>
                  <a:ext uri="{FF2B5EF4-FFF2-40B4-BE49-F238E27FC236}">
                    <a16:creationId xmlns:a16="http://schemas.microsoft.com/office/drawing/2014/main" id="{0F850950-5157-4C72-B3B6-621A2AD652F0}"/>
                  </a:ext>
                </a:extLst>
              </p:cNvPr>
              <p:cNvSpPr>
                <a:spLocks/>
              </p:cNvSpPr>
              <p:nvPr/>
            </p:nvSpPr>
            <p:spPr bwMode="auto">
              <a:xfrm>
                <a:off x="2018" y="1591"/>
                <a:ext cx="52" cy="51"/>
              </a:xfrm>
              <a:custGeom>
                <a:avLst/>
                <a:gdLst>
                  <a:gd name="T0" fmla="*/ 0 w 104"/>
                  <a:gd name="T1" fmla="*/ 1 h 102"/>
                  <a:gd name="T2" fmla="*/ 1 w 104"/>
                  <a:gd name="T3" fmla="*/ 1 h 102"/>
                  <a:gd name="T4" fmla="*/ 0 w 104"/>
                  <a:gd name="T5" fmla="*/ 0 h 102"/>
                  <a:gd name="T6" fmla="*/ 0 w 104"/>
                  <a:gd name="T7" fmla="*/ 1 h 102"/>
                  <a:gd name="T8" fmla="*/ 0 60000 65536"/>
                  <a:gd name="T9" fmla="*/ 0 60000 65536"/>
                  <a:gd name="T10" fmla="*/ 0 60000 65536"/>
                  <a:gd name="T11" fmla="*/ 0 60000 65536"/>
                  <a:gd name="T12" fmla="*/ 0 w 104"/>
                  <a:gd name="T13" fmla="*/ 0 h 102"/>
                  <a:gd name="T14" fmla="*/ 104 w 104"/>
                  <a:gd name="T15" fmla="*/ 102 h 102"/>
                </a:gdLst>
                <a:ahLst/>
                <a:cxnLst>
                  <a:cxn ang="T8">
                    <a:pos x="T0" y="T1"/>
                  </a:cxn>
                  <a:cxn ang="T9">
                    <a:pos x="T2" y="T3"/>
                  </a:cxn>
                  <a:cxn ang="T10">
                    <a:pos x="T4" y="T5"/>
                  </a:cxn>
                  <a:cxn ang="T11">
                    <a:pos x="T6" y="T7"/>
                  </a:cxn>
                </a:cxnLst>
                <a:rect l="T12" t="T13" r="T14" b="T15"/>
                <a:pathLst>
                  <a:path w="104" h="102">
                    <a:moveTo>
                      <a:pt x="0" y="102"/>
                    </a:moveTo>
                    <a:lnTo>
                      <a:pt x="104" y="52"/>
                    </a:lnTo>
                    <a:lnTo>
                      <a:pt x="0" y="0"/>
                    </a:lnTo>
                    <a:lnTo>
                      <a:pt x="0" y="102"/>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sp>
          <p:nvSpPr>
            <p:cNvPr id="22561" name="Rectangle 191">
              <a:extLst>
                <a:ext uri="{FF2B5EF4-FFF2-40B4-BE49-F238E27FC236}">
                  <a16:creationId xmlns:a16="http://schemas.microsoft.com/office/drawing/2014/main" id="{501D90AF-55FF-4F5D-8A8D-A7A211669AC6}"/>
                </a:ext>
              </a:extLst>
            </p:cNvPr>
            <p:cNvSpPr>
              <a:spLocks noChangeArrowheads="1"/>
            </p:cNvSpPr>
            <p:nvPr/>
          </p:nvSpPr>
          <p:spPr bwMode="auto">
            <a:xfrm>
              <a:off x="2276" y="1499"/>
              <a:ext cx="172"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62" name="Rectangle 192">
              <a:extLst>
                <a:ext uri="{FF2B5EF4-FFF2-40B4-BE49-F238E27FC236}">
                  <a16:creationId xmlns:a16="http://schemas.microsoft.com/office/drawing/2014/main" id="{BAD3636B-C0BB-4E70-ABCC-B55C14379990}"/>
                </a:ext>
              </a:extLst>
            </p:cNvPr>
            <p:cNvSpPr>
              <a:spLocks noChangeArrowheads="1"/>
            </p:cNvSpPr>
            <p:nvPr/>
          </p:nvSpPr>
          <p:spPr bwMode="auto">
            <a:xfrm>
              <a:off x="2320" y="1527"/>
              <a:ext cx="77"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b="1">
                  <a:solidFill>
                    <a:schemeClr val="tx1"/>
                  </a:solidFill>
                  <a:latin typeface="Times New Roman" panose="02020603050405020304" pitchFamily="18" charset="0"/>
                </a:rPr>
                <a:t>+</a:t>
              </a:r>
              <a:endParaRPr lang="cs-CZ" altLang="cs-CZ" sz="2400">
                <a:solidFill>
                  <a:schemeClr val="tx1"/>
                </a:solidFill>
                <a:latin typeface="Times New Roman" panose="02020603050405020304" pitchFamily="18" charset="0"/>
              </a:endParaRPr>
            </a:p>
          </p:txBody>
        </p:sp>
        <p:sp>
          <p:nvSpPr>
            <p:cNvPr id="22563" name="Rectangle 193">
              <a:extLst>
                <a:ext uri="{FF2B5EF4-FFF2-40B4-BE49-F238E27FC236}">
                  <a16:creationId xmlns:a16="http://schemas.microsoft.com/office/drawing/2014/main" id="{999C3C8E-1393-4C24-87F6-19EB7676F3FF}"/>
                </a:ext>
              </a:extLst>
            </p:cNvPr>
            <p:cNvSpPr>
              <a:spLocks noChangeArrowheads="1"/>
            </p:cNvSpPr>
            <p:nvPr/>
          </p:nvSpPr>
          <p:spPr bwMode="auto">
            <a:xfrm>
              <a:off x="2142" y="1551"/>
              <a:ext cx="131" cy="97"/>
            </a:xfrm>
            <a:prstGeom prst="rect">
              <a:avLst/>
            </a:prstGeom>
            <a:solidFill>
              <a:srgbClr val="FC0128"/>
            </a:solidFill>
            <a:ln w="9525">
              <a:solidFill>
                <a:srgbClr val="FFFFFF"/>
              </a:solidFill>
              <a:miter lim="800000"/>
              <a:headEnd/>
              <a:tailEnd/>
            </a:ln>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grpSp>
          <p:nvGrpSpPr>
            <p:cNvPr id="22564" name="Group 194">
              <a:extLst>
                <a:ext uri="{FF2B5EF4-FFF2-40B4-BE49-F238E27FC236}">
                  <a16:creationId xmlns:a16="http://schemas.microsoft.com/office/drawing/2014/main" id="{64156B81-56AB-4DFF-BED8-E91B5E23AD6C}"/>
                </a:ext>
              </a:extLst>
            </p:cNvPr>
            <p:cNvGrpSpPr>
              <a:grpSpLocks/>
            </p:cNvGrpSpPr>
            <p:nvPr/>
          </p:nvGrpSpPr>
          <p:grpSpPr bwMode="auto">
            <a:xfrm>
              <a:off x="2446" y="1411"/>
              <a:ext cx="272" cy="274"/>
              <a:chOff x="2446" y="1411"/>
              <a:chExt cx="272" cy="274"/>
            </a:xfrm>
          </p:grpSpPr>
          <p:sp>
            <p:nvSpPr>
              <p:cNvPr id="23152" name="Freeform 195">
                <a:extLst>
                  <a:ext uri="{FF2B5EF4-FFF2-40B4-BE49-F238E27FC236}">
                    <a16:creationId xmlns:a16="http://schemas.microsoft.com/office/drawing/2014/main" id="{E258CE30-060A-496E-9045-DCD29ADBF485}"/>
                  </a:ext>
                </a:extLst>
              </p:cNvPr>
              <p:cNvSpPr>
                <a:spLocks/>
              </p:cNvSpPr>
              <p:nvPr/>
            </p:nvSpPr>
            <p:spPr bwMode="auto">
              <a:xfrm>
                <a:off x="2446" y="1411"/>
                <a:ext cx="272" cy="274"/>
              </a:xfrm>
              <a:custGeom>
                <a:avLst/>
                <a:gdLst>
                  <a:gd name="T0" fmla="*/ 1 w 544"/>
                  <a:gd name="T1" fmla="*/ 0 h 548"/>
                  <a:gd name="T2" fmla="*/ 1 w 544"/>
                  <a:gd name="T3" fmla="*/ 1 h 548"/>
                  <a:gd name="T4" fmla="*/ 1 w 544"/>
                  <a:gd name="T5" fmla="*/ 1 h 548"/>
                  <a:gd name="T6" fmla="*/ 1 w 544"/>
                  <a:gd name="T7" fmla="*/ 0 h 548"/>
                  <a:gd name="T8" fmla="*/ 1 w 544"/>
                  <a:gd name="T9" fmla="*/ 0 h 548"/>
                  <a:gd name="T10" fmla="*/ 1 w 544"/>
                  <a:gd name="T11" fmla="*/ 1 h 548"/>
                  <a:gd name="T12" fmla="*/ 0 w 544"/>
                  <a:gd name="T13" fmla="*/ 1 h 548"/>
                  <a:gd name="T14" fmla="*/ 0 w 544"/>
                  <a:gd name="T15" fmla="*/ 0 h 548"/>
                  <a:gd name="T16" fmla="*/ 1 w 544"/>
                  <a:gd name="T17" fmla="*/ 0 h 5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4"/>
                  <a:gd name="T28" fmla="*/ 0 h 548"/>
                  <a:gd name="T29" fmla="*/ 544 w 544"/>
                  <a:gd name="T30" fmla="*/ 548 h 5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4" h="548">
                    <a:moveTo>
                      <a:pt x="69" y="0"/>
                    </a:moveTo>
                    <a:lnTo>
                      <a:pt x="69" y="274"/>
                    </a:lnTo>
                    <a:lnTo>
                      <a:pt x="475" y="274"/>
                    </a:lnTo>
                    <a:lnTo>
                      <a:pt x="475" y="0"/>
                    </a:lnTo>
                    <a:lnTo>
                      <a:pt x="544" y="0"/>
                    </a:lnTo>
                    <a:lnTo>
                      <a:pt x="544" y="548"/>
                    </a:lnTo>
                    <a:lnTo>
                      <a:pt x="0" y="548"/>
                    </a:lnTo>
                    <a:lnTo>
                      <a:pt x="0" y="0"/>
                    </a:lnTo>
                    <a:lnTo>
                      <a:pt x="69" y="0"/>
                    </a:lnTo>
                    <a:close/>
                  </a:path>
                </a:pathLst>
              </a:custGeom>
              <a:solidFill>
                <a:srgbClr val="114F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53" name="Freeform 196">
                <a:extLst>
                  <a:ext uri="{FF2B5EF4-FFF2-40B4-BE49-F238E27FC236}">
                    <a16:creationId xmlns:a16="http://schemas.microsoft.com/office/drawing/2014/main" id="{3B4C7225-091D-4E26-B378-2429072CC5D1}"/>
                  </a:ext>
                </a:extLst>
              </p:cNvPr>
              <p:cNvSpPr>
                <a:spLocks/>
              </p:cNvSpPr>
              <p:nvPr/>
            </p:nvSpPr>
            <p:spPr bwMode="auto">
              <a:xfrm>
                <a:off x="2446" y="1411"/>
                <a:ext cx="272" cy="274"/>
              </a:xfrm>
              <a:custGeom>
                <a:avLst/>
                <a:gdLst>
                  <a:gd name="T0" fmla="*/ 1 w 544"/>
                  <a:gd name="T1" fmla="*/ 0 h 548"/>
                  <a:gd name="T2" fmla="*/ 1 w 544"/>
                  <a:gd name="T3" fmla="*/ 1 h 548"/>
                  <a:gd name="T4" fmla="*/ 1 w 544"/>
                  <a:gd name="T5" fmla="*/ 1 h 548"/>
                  <a:gd name="T6" fmla="*/ 1 w 544"/>
                  <a:gd name="T7" fmla="*/ 0 h 548"/>
                  <a:gd name="T8" fmla="*/ 1 w 544"/>
                  <a:gd name="T9" fmla="*/ 0 h 548"/>
                  <a:gd name="T10" fmla="*/ 1 w 544"/>
                  <a:gd name="T11" fmla="*/ 1 h 548"/>
                  <a:gd name="T12" fmla="*/ 0 w 544"/>
                  <a:gd name="T13" fmla="*/ 1 h 548"/>
                  <a:gd name="T14" fmla="*/ 0 w 544"/>
                  <a:gd name="T15" fmla="*/ 0 h 548"/>
                  <a:gd name="T16" fmla="*/ 1 w 544"/>
                  <a:gd name="T17" fmla="*/ 0 h 5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4"/>
                  <a:gd name="T28" fmla="*/ 0 h 548"/>
                  <a:gd name="T29" fmla="*/ 544 w 544"/>
                  <a:gd name="T30" fmla="*/ 548 h 5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4" h="548">
                    <a:moveTo>
                      <a:pt x="69" y="0"/>
                    </a:moveTo>
                    <a:lnTo>
                      <a:pt x="69" y="274"/>
                    </a:lnTo>
                    <a:lnTo>
                      <a:pt x="475" y="274"/>
                    </a:lnTo>
                    <a:lnTo>
                      <a:pt x="475" y="0"/>
                    </a:lnTo>
                    <a:lnTo>
                      <a:pt x="544" y="0"/>
                    </a:lnTo>
                    <a:lnTo>
                      <a:pt x="544" y="548"/>
                    </a:lnTo>
                    <a:lnTo>
                      <a:pt x="0" y="548"/>
                    </a:lnTo>
                    <a:lnTo>
                      <a:pt x="0" y="0"/>
                    </a:lnTo>
                    <a:lnTo>
                      <a:pt x="69" y="0"/>
                    </a:lnTo>
                  </a:path>
                </a:pathLst>
              </a:custGeom>
              <a:noFill/>
              <a:ln w="952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22565" name="Rectangle 197">
              <a:extLst>
                <a:ext uri="{FF2B5EF4-FFF2-40B4-BE49-F238E27FC236}">
                  <a16:creationId xmlns:a16="http://schemas.microsoft.com/office/drawing/2014/main" id="{AF1CC3C7-F1D1-4064-BD72-89CE781EAC99}"/>
                </a:ext>
              </a:extLst>
            </p:cNvPr>
            <p:cNvSpPr>
              <a:spLocks noChangeArrowheads="1"/>
            </p:cNvSpPr>
            <p:nvPr/>
          </p:nvSpPr>
          <p:spPr bwMode="auto">
            <a:xfrm>
              <a:off x="2434" y="1525"/>
              <a:ext cx="334"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66" name="Rectangle 198">
              <a:extLst>
                <a:ext uri="{FF2B5EF4-FFF2-40B4-BE49-F238E27FC236}">
                  <a16:creationId xmlns:a16="http://schemas.microsoft.com/office/drawing/2014/main" id="{8AF36F94-450E-45F0-816E-4169067BD4F0}"/>
                </a:ext>
              </a:extLst>
            </p:cNvPr>
            <p:cNvSpPr>
              <a:spLocks noChangeArrowheads="1"/>
            </p:cNvSpPr>
            <p:nvPr/>
          </p:nvSpPr>
          <p:spPr bwMode="auto">
            <a:xfrm>
              <a:off x="2478" y="1553"/>
              <a:ext cx="22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500" b="1">
                  <a:solidFill>
                    <a:schemeClr val="tx1"/>
                  </a:solidFill>
                  <a:latin typeface="Times New Roman" panose="02020603050405020304" pitchFamily="18" charset="0"/>
                </a:rPr>
                <a:t>AhR</a:t>
              </a:r>
              <a:endParaRPr lang="cs-CZ" altLang="cs-CZ" sz="2400">
                <a:solidFill>
                  <a:schemeClr val="tx1"/>
                </a:solidFill>
                <a:latin typeface="Times New Roman" panose="02020603050405020304" pitchFamily="18" charset="0"/>
              </a:endParaRPr>
            </a:p>
          </p:txBody>
        </p:sp>
        <p:sp>
          <p:nvSpPr>
            <p:cNvPr id="22567" name="Oval 199">
              <a:extLst>
                <a:ext uri="{FF2B5EF4-FFF2-40B4-BE49-F238E27FC236}">
                  <a16:creationId xmlns:a16="http://schemas.microsoft.com/office/drawing/2014/main" id="{5948D509-C305-4CE8-9183-9072A291828D}"/>
                </a:ext>
              </a:extLst>
            </p:cNvPr>
            <p:cNvSpPr>
              <a:spLocks noChangeArrowheads="1"/>
            </p:cNvSpPr>
            <p:nvPr/>
          </p:nvSpPr>
          <p:spPr bwMode="auto">
            <a:xfrm>
              <a:off x="2414" y="1688"/>
              <a:ext cx="336" cy="131"/>
            </a:xfrm>
            <a:prstGeom prst="ellipse">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68" name="Oval 200">
              <a:extLst>
                <a:ext uri="{FF2B5EF4-FFF2-40B4-BE49-F238E27FC236}">
                  <a16:creationId xmlns:a16="http://schemas.microsoft.com/office/drawing/2014/main" id="{E91CA92A-8A47-4180-83A9-85034B8FB8BD}"/>
                </a:ext>
              </a:extLst>
            </p:cNvPr>
            <p:cNvSpPr>
              <a:spLocks noChangeArrowheads="1"/>
            </p:cNvSpPr>
            <p:nvPr/>
          </p:nvSpPr>
          <p:spPr bwMode="auto">
            <a:xfrm>
              <a:off x="2414" y="1825"/>
              <a:ext cx="336" cy="133"/>
            </a:xfrm>
            <a:prstGeom prst="ellipse">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69" name="Rectangle 201">
              <a:extLst>
                <a:ext uri="{FF2B5EF4-FFF2-40B4-BE49-F238E27FC236}">
                  <a16:creationId xmlns:a16="http://schemas.microsoft.com/office/drawing/2014/main" id="{144D8CAF-2397-4A39-8025-64A32648F02A}"/>
                </a:ext>
              </a:extLst>
            </p:cNvPr>
            <p:cNvSpPr>
              <a:spLocks noChangeArrowheads="1"/>
            </p:cNvSpPr>
            <p:nvPr/>
          </p:nvSpPr>
          <p:spPr bwMode="auto">
            <a:xfrm>
              <a:off x="2434" y="1691"/>
              <a:ext cx="340"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70" name="Rectangle 202">
              <a:extLst>
                <a:ext uri="{FF2B5EF4-FFF2-40B4-BE49-F238E27FC236}">
                  <a16:creationId xmlns:a16="http://schemas.microsoft.com/office/drawing/2014/main" id="{115CC2DA-51D1-4236-BC1A-32B8E1BA9FCF}"/>
                </a:ext>
              </a:extLst>
            </p:cNvPr>
            <p:cNvSpPr>
              <a:spLocks noChangeArrowheads="1"/>
            </p:cNvSpPr>
            <p:nvPr/>
          </p:nvSpPr>
          <p:spPr bwMode="auto">
            <a:xfrm>
              <a:off x="2478" y="1716"/>
              <a:ext cx="243"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100" b="1">
                  <a:solidFill>
                    <a:schemeClr val="tx1"/>
                  </a:solidFill>
                  <a:latin typeface="Times New Roman" panose="02020603050405020304" pitchFamily="18" charset="0"/>
                </a:rPr>
                <a:t>HSP90</a:t>
              </a:r>
              <a:endParaRPr lang="cs-CZ" altLang="cs-CZ" sz="2400">
                <a:solidFill>
                  <a:schemeClr val="tx1"/>
                </a:solidFill>
                <a:latin typeface="Times New Roman" panose="02020603050405020304" pitchFamily="18" charset="0"/>
              </a:endParaRPr>
            </a:p>
          </p:txBody>
        </p:sp>
        <p:sp>
          <p:nvSpPr>
            <p:cNvPr id="22571" name="Rectangle 203">
              <a:extLst>
                <a:ext uri="{FF2B5EF4-FFF2-40B4-BE49-F238E27FC236}">
                  <a16:creationId xmlns:a16="http://schemas.microsoft.com/office/drawing/2014/main" id="{F28C8187-E7D0-4561-8FC3-9BE0CD9027AD}"/>
                </a:ext>
              </a:extLst>
            </p:cNvPr>
            <p:cNvSpPr>
              <a:spLocks noChangeArrowheads="1"/>
            </p:cNvSpPr>
            <p:nvPr/>
          </p:nvSpPr>
          <p:spPr bwMode="auto">
            <a:xfrm>
              <a:off x="2434" y="1829"/>
              <a:ext cx="340"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72" name="Rectangle 204">
              <a:extLst>
                <a:ext uri="{FF2B5EF4-FFF2-40B4-BE49-F238E27FC236}">
                  <a16:creationId xmlns:a16="http://schemas.microsoft.com/office/drawing/2014/main" id="{9407AB61-B452-4AC6-890C-E4ADAC980AFB}"/>
                </a:ext>
              </a:extLst>
            </p:cNvPr>
            <p:cNvSpPr>
              <a:spLocks noChangeArrowheads="1"/>
            </p:cNvSpPr>
            <p:nvPr/>
          </p:nvSpPr>
          <p:spPr bwMode="auto">
            <a:xfrm>
              <a:off x="2478" y="1854"/>
              <a:ext cx="243"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100" b="1">
                  <a:solidFill>
                    <a:schemeClr val="tx1"/>
                  </a:solidFill>
                  <a:latin typeface="Times New Roman" panose="02020603050405020304" pitchFamily="18" charset="0"/>
                </a:rPr>
                <a:t>HSP90</a:t>
              </a:r>
              <a:endParaRPr lang="cs-CZ" altLang="cs-CZ" sz="2400">
                <a:solidFill>
                  <a:schemeClr val="tx1"/>
                </a:solidFill>
                <a:latin typeface="Times New Roman" panose="02020603050405020304" pitchFamily="18" charset="0"/>
              </a:endParaRPr>
            </a:p>
          </p:txBody>
        </p:sp>
        <p:grpSp>
          <p:nvGrpSpPr>
            <p:cNvPr id="22573" name="Group 205">
              <a:extLst>
                <a:ext uri="{FF2B5EF4-FFF2-40B4-BE49-F238E27FC236}">
                  <a16:creationId xmlns:a16="http://schemas.microsoft.com/office/drawing/2014/main" id="{640AE537-2495-451D-8D39-0A2271F805C2}"/>
                </a:ext>
              </a:extLst>
            </p:cNvPr>
            <p:cNvGrpSpPr>
              <a:grpSpLocks/>
            </p:cNvGrpSpPr>
            <p:nvPr/>
          </p:nvGrpSpPr>
          <p:grpSpPr bwMode="auto">
            <a:xfrm>
              <a:off x="2706" y="1578"/>
              <a:ext cx="262" cy="173"/>
              <a:chOff x="2706" y="1578"/>
              <a:chExt cx="262" cy="173"/>
            </a:xfrm>
          </p:grpSpPr>
          <p:sp>
            <p:nvSpPr>
              <p:cNvPr id="23149" name="Oval 206">
                <a:extLst>
                  <a:ext uri="{FF2B5EF4-FFF2-40B4-BE49-F238E27FC236}">
                    <a16:creationId xmlns:a16="http://schemas.microsoft.com/office/drawing/2014/main" id="{FBD25A5C-3043-4F48-99DB-399B6BBE8123}"/>
                  </a:ext>
                </a:extLst>
              </p:cNvPr>
              <p:cNvSpPr>
                <a:spLocks noChangeArrowheads="1"/>
              </p:cNvSpPr>
              <p:nvPr/>
            </p:nvSpPr>
            <p:spPr bwMode="auto">
              <a:xfrm>
                <a:off x="2720" y="1584"/>
                <a:ext cx="200" cy="167"/>
              </a:xfrm>
              <a:prstGeom prst="ellipse">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3150" name="Rectangle 207">
                <a:extLst>
                  <a:ext uri="{FF2B5EF4-FFF2-40B4-BE49-F238E27FC236}">
                    <a16:creationId xmlns:a16="http://schemas.microsoft.com/office/drawing/2014/main" id="{8D89628E-078F-46C6-99B4-F6A0CB2E43A2}"/>
                  </a:ext>
                </a:extLst>
              </p:cNvPr>
              <p:cNvSpPr>
                <a:spLocks noChangeArrowheads="1"/>
              </p:cNvSpPr>
              <p:nvPr/>
            </p:nvSpPr>
            <p:spPr bwMode="auto">
              <a:xfrm>
                <a:off x="2706" y="1578"/>
                <a:ext cx="26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3151" name="Rectangle 208">
                <a:extLst>
                  <a:ext uri="{FF2B5EF4-FFF2-40B4-BE49-F238E27FC236}">
                    <a16:creationId xmlns:a16="http://schemas.microsoft.com/office/drawing/2014/main" id="{B1B48A35-3622-4796-AE6E-46B3939A7124}"/>
                  </a:ext>
                </a:extLst>
              </p:cNvPr>
              <p:cNvSpPr>
                <a:spLocks noChangeArrowheads="1"/>
              </p:cNvSpPr>
              <p:nvPr/>
            </p:nvSpPr>
            <p:spPr bwMode="auto">
              <a:xfrm>
                <a:off x="2751" y="1605"/>
                <a:ext cx="130"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200" b="1">
                    <a:solidFill>
                      <a:schemeClr val="tx1"/>
                    </a:solidFill>
                    <a:latin typeface="Times New Roman" panose="02020603050405020304" pitchFamily="18" charset="0"/>
                  </a:rPr>
                  <a:t>Src</a:t>
                </a:r>
                <a:endParaRPr lang="cs-CZ" altLang="cs-CZ" sz="2400">
                  <a:solidFill>
                    <a:schemeClr val="tx1"/>
                  </a:solidFill>
                  <a:latin typeface="Times New Roman" panose="02020603050405020304" pitchFamily="18" charset="0"/>
                </a:endParaRPr>
              </a:p>
            </p:txBody>
          </p:sp>
        </p:grpSp>
        <p:sp>
          <p:nvSpPr>
            <p:cNvPr id="22574" name="Oval 209">
              <a:extLst>
                <a:ext uri="{FF2B5EF4-FFF2-40B4-BE49-F238E27FC236}">
                  <a16:creationId xmlns:a16="http://schemas.microsoft.com/office/drawing/2014/main" id="{1B6187FE-7A9F-4528-813D-959215347988}"/>
                </a:ext>
              </a:extLst>
            </p:cNvPr>
            <p:cNvSpPr>
              <a:spLocks noChangeArrowheads="1"/>
            </p:cNvSpPr>
            <p:nvPr/>
          </p:nvSpPr>
          <p:spPr bwMode="auto">
            <a:xfrm>
              <a:off x="1870" y="2271"/>
              <a:ext cx="335" cy="132"/>
            </a:xfrm>
            <a:prstGeom prst="ellipse">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75" name="Rectangle 210">
              <a:extLst>
                <a:ext uri="{FF2B5EF4-FFF2-40B4-BE49-F238E27FC236}">
                  <a16:creationId xmlns:a16="http://schemas.microsoft.com/office/drawing/2014/main" id="{08A1B61F-57C8-425D-B54D-D3882720DD77}"/>
                </a:ext>
              </a:extLst>
            </p:cNvPr>
            <p:cNvSpPr>
              <a:spLocks noChangeArrowheads="1"/>
            </p:cNvSpPr>
            <p:nvPr/>
          </p:nvSpPr>
          <p:spPr bwMode="auto">
            <a:xfrm>
              <a:off x="1890" y="2275"/>
              <a:ext cx="338"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76" name="Rectangle 211">
              <a:extLst>
                <a:ext uri="{FF2B5EF4-FFF2-40B4-BE49-F238E27FC236}">
                  <a16:creationId xmlns:a16="http://schemas.microsoft.com/office/drawing/2014/main" id="{396C24F5-4D2B-428A-8E07-4F79965045B8}"/>
                </a:ext>
              </a:extLst>
            </p:cNvPr>
            <p:cNvSpPr>
              <a:spLocks noChangeArrowheads="1"/>
            </p:cNvSpPr>
            <p:nvPr/>
          </p:nvSpPr>
          <p:spPr bwMode="auto">
            <a:xfrm>
              <a:off x="1933" y="2299"/>
              <a:ext cx="243"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100" b="1">
                  <a:solidFill>
                    <a:schemeClr val="tx1"/>
                  </a:solidFill>
                  <a:latin typeface="Times New Roman" panose="02020603050405020304" pitchFamily="18" charset="0"/>
                </a:rPr>
                <a:t>HSP90</a:t>
              </a:r>
              <a:endParaRPr lang="cs-CZ" altLang="cs-CZ" sz="2400">
                <a:solidFill>
                  <a:schemeClr val="tx1"/>
                </a:solidFill>
                <a:latin typeface="Times New Roman" panose="02020603050405020304" pitchFamily="18" charset="0"/>
              </a:endParaRPr>
            </a:p>
          </p:txBody>
        </p:sp>
        <p:sp>
          <p:nvSpPr>
            <p:cNvPr id="22577" name="Oval 212">
              <a:extLst>
                <a:ext uri="{FF2B5EF4-FFF2-40B4-BE49-F238E27FC236}">
                  <a16:creationId xmlns:a16="http://schemas.microsoft.com/office/drawing/2014/main" id="{1722220A-E282-40F0-9B4F-8C5753CFB0EF}"/>
                </a:ext>
              </a:extLst>
            </p:cNvPr>
            <p:cNvSpPr>
              <a:spLocks noChangeArrowheads="1"/>
            </p:cNvSpPr>
            <p:nvPr/>
          </p:nvSpPr>
          <p:spPr bwMode="auto">
            <a:xfrm>
              <a:off x="1870" y="2100"/>
              <a:ext cx="335" cy="131"/>
            </a:xfrm>
            <a:prstGeom prst="ellipse">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78" name="Rectangle 213">
              <a:extLst>
                <a:ext uri="{FF2B5EF4-FFF2-40B4-BE49-F238E27FC236}">
                  <a16:creationId xmlns:a16="http://schemas.microsoft.com/office/drawing/2014/main" id="{6ACAEEED-4070-4987-9763-9CDEA6BADDAF}"/>
                </a:ext>
              </a:extLst>
            </p:cNvPr>
            <p:cNvSpPr>
              <a:spLocks noChangeArrowheads="1"/>
            </p:cNvSpPr>
            <p:nvPr/>
          </p:nvSpPr>
          <p:spPr bwMode="auto">
            <a:xfrm>
              <a:off x="1890" y="2103"/>
              <a:ext cx="338"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79" name="Rectangle 214">
              <a:extLst>
                <a:ext uri="{FF2B5EF4-FFF2-40B4-BE49-F238E27FC236}">
                  <a16:creationId xmlns:a16="http://schemas.microsoft.com/office/drawing/2014/main" id="{1873C432-E39A-456B-B051-BB5E1C1D2128}"/>
                </a:ext>
              </a:extLst>
            </p:cNvPr>
            <p:cNvSpPr>
              <a:spLocks noChangeArrowheads="1"/>
            </p:cNvSpPr>
            <p:nvPr/>
          </p:nvSpPr>
          <p:spPr bwMode="auto">
            <a:xfrm>
              <a:off x="1933" y="2128"/>
              <a:ext cx="243"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100" b="1">
                  <a:solidFill>
                    <a:schemeClr val="tx1"/>
                  </a:solidFill>
                  <a:latin typeface="Times New Roman" panose="02020603050405020304" pitchFamily="18" charset="0"/>
                </a:rPr>
                <a:t>HSP90</a:t>
              </a:r>
              <a:endParaRPr lang="cs-CZ" altLang="cs-CZ" sz="2400">
                <a:solidFill>
                  <a:schemeClr val="tx1"/>
                </a:solidFill>
                <a:latin typeface="Times New Roman" panose="02020603050405020304" pitchFamily="18" charset="0"/>
              </a:endParaRPr>
            </a:p>
          </p:txBody>
        </p:sp>
        <p:sp>
          <p:nvSpPr>
            <p:cNvPr id="22580" name="Rectangle 215">
              <a:extLst>
                <a:ext uri="{FF2B5EF4-FFF2-40B4-BE49-F238E27FC236}">
                  <a16:creationId xmlns:a16="http://schemas.microsoft.com/office/drawing/2014/main" id="{4311CA50-BA9E-4D76-808E-109AC982879E}"/>
                </a:ext>
              </a:extLst>
            </p:cNvPr>
            <p:cNvSpPr>
              <a:spLocks noChangeArrowheads="1"/>
            </p:cNvSpPr>
            <p:nvPr/>
          </p:nvSpPr>
          <p:spPr bwMode="auto">
            <a:xfrm>
              <a:off x="2673" y="3965"/>
              <a:ext cx="1097"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81" name="Rectangle 216">
              <a:extLst>
                <a:ext uri="{FF2B5EF4-FFF2-40B4-BE49-F238E27FC236}">
                  <a16:creationId xmlns:a16="http://schemas.microsoft.com/office/drawing/2014/main" id="{6E0E4AA6-136E-4D1D-9E9C-F8B1417C949F}"/>
                </a:ext>
              </a:extLst>
            </p:cNvPr>
            <p:cNvSpPr>
              <a:spLocks noChangeArrowheads="1"/>
            </p:cNvSpPr>
            <p:nvPr/>
          </p:nvSpPr>
          <p:spPr bwMode="auto">
            <a:xfrm>
              <a:off x="2716" y="3991"/>
              <a:ext cx="930"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900">
                  <a:solidFill>
                    <a:schemeClr val="tx1"/>
                  </a:solidFill>
                  <a:latin typeface="Times New Roman" panose="02020603050405020304" pitchFamily="18" charset="0"/>
                </a:rPr>
                <a:t>Adapted from Blankenship (1994)</a:t>
              </a:r>
              <a:endParaRPr lang="cs-CZ" altLang="cs-CZ" sz="2400">
                <a:solidFill>
                  <a:schemeClr val="tx1"/>
                </a:solidFill>
                <a:latin typeface="Times New Roman" panose="02020603050405020304" pitchFamily="18" charset="0"/>
              </a:endParaRPr>
            </a:p>
          </p:txBody>
        </p:sp>
        <p:sp>
          <p:nvSpPr>
            <p:cNvPr id="22582" name="Rectangle 217">
              <a:extLst>
                <a:ext uri="{FF2B5EF4-FFF2-40B4-BE49-F238E27FC236}">
                  <a16:creationId xmlns:a16="http://schemas.microsoft.com/office/drawing/2014/main" id="{2EACE995-8318-4016-8A59-B0A8F007E5C1}"/>
                </a:ext>
              </a:extLst>
            </p:cNvPr>
            <p:cNvSpPr>
              <a:spLocks noChangeArrowheads="1"/>
            </p:cNvSpPr>
            <p:nvPr/>
          </p:nvSpPr>
          <p:spPr bwMode="auto">
            <a:xfrm>
              <a:off x="4232" y="2346"/>
              <a:ext cx="468"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83" name="Rectangle 218">
              <a:extLst>
                <a:ext uri="{FF2B5EF4-FFF2-40B4-BE49-F238E27FC236}">
                  <a16:creationId xmlns:a16="http://schemas.microsoft.com/office/drawing/2014/main" id="{42FC393B-D327-4E2B-B81E-68DE331C2BC5}"/>
                </a:ext>
              </a:extLst>
            </p:cNvPr>
            <p:cNvSpPr>
              <a:spLocks noChangeArrowheads="1"/>
            </p:cNvSpPr>
            <p:nvPr/>
          </p:nvSpPr>
          <p:spPr bwMode="auto">
            <a:xfrm>
              <a:off x="4276" y="2375"/>
              <a:ext cx="180"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200">
                  <a:solidFill>
                    <a:schemeClr val="tx1"/>
                  </a:solidFill>
                  <a:latin typeface="Times New Roman" panose="02020603050405020304" pitchFamily="18" charset="0"/>
                </a:rPr>
                <a:t>DRE</a:t>
              </a:r>
              <a:endParaRPr lang="cs-CZ" altLang="cs-CZ" sz="2400">
                <a:solidFill>
                  <a:schemeClr val="tx1"/>
                </a:solidFill>
                <a:latin typeface="Times New Roman" panose="02020603050405020304" pitchFamily="18" charset="0"/>
              </a:endParaRPr>
            </a:p>
          </p:txBody>
        </p:sp>
        <p:sp>
          <p:nvSpPr>
            <p:cNvPr id="22584" name="Rectangle 219">
              <a:extLst>
                <a:ext uri="{FF2B5EF4-FFF2-40B4-BE49-F238E27FC236}">
                  <a16:creationId xmlns:a16="http://schemas.microsoft.com/office/drawing/2014/main" id="{663EEC0F-FC63-47FF-B4AA-A27E615D54F0}"/>
                </a:ext>
              </a:extLst>
            </p:cNvPr>
            <p:cNvSpPr>
              <a:spLocks noChangeArrowheads="1"/>
            </p:cNvSpPr>
            <p:nvPr/>
          </p:nvSpPr>
          <p:spPr bwMode="auto">
            <a:xfrm>
              <a:off x="4470" y="2375"/>
              <a:ext cx="30"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200">
                  <a:solidFill>
                    <a:schemeClr val="tx1"/>
                  </a:solidFill>
                  <a:latin typeface="Times New Roman" panose="02020603050405020304" pitchFamily="18" charset="0"/>
                </a:rPr>
                <a:t>-</a:t>
              </a:r>
              <a:endParaRPr lang="cs-CZ" altLang="cs-CZ" sz="2400">
                <a:solidFill>
                  <a:schemeClr val="tx1"/>
                </a:solidFill>
                <a:latin typeface="Times New Roman" panose="02020603050405020304" pitchFamily="18" charset="0"/>
              </a:endParaRPr>
            </a:p>
          </p:txBody>
        </p:sp>
        <p:sp>
          <p:nvSpPr>
            <p:cNvPr id="22585" name="Rectangle 220">
              <a:extLst>
                <a:ext uri="{FF2B5EF4-FFF2-40B4-BE49-F238E27FC236}">
                  <a16:creationId xmlns:a16="http://schemas.microsoft.com/office/drawing/2014/main" id="{1F99DA41-1EFB-4685-AB14-9D438868CEB2}"/>
                </a:ext>
              </a:extLst>
            </p:cNvPr>
            <p:cNvSpPr>
              <a:spLocks noChangeArrowheads="1"/>
            </p:cNvSpPr>
            <p:nvPr/>
          </p:nvSpPr>
          <p:spPr bwMode="auto">
            <a:xfrm>
              <a:off x="4503" y="2375"/>
              <a:ext cx="14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200">
                  <a:solidFill>
                    <a:schemeClr val="tx1"/>
                  </a:solidFill>
                  <a:latin typeface="Times New Roman" panose="02020603050405020304" pitchFamily="18" charset="0"/>
                </a:rPr>
                <a:t>Luc</a:t>
              </a:r>
              <a:endParaRPr lang="cs-CZ" altLang="cs-CZ" sz="2400">
                <a:solidFill>
                  <a:schemeClr val="tx1"/>
                </a:solidFill>
                <a:latin typeface="Times New Roman" panose="02020603050405020304" pitchFamily="18" charset="0"/>
              </a:endParaRPr>
            </a:p>
          </p:txBody>
        </p:sp>
        <p:sp>
          <p:nvSpPr>
            <p:cNvPr id="22586" name="Rectangle 221">
              <a:extLst>
                <a:ext uri="{FF2B5EF4-FFF2-40B4-BE49-F238E27FC236}">
                  <a16:creationId xmlns:a16="http://schemas.microsoft.com/office/drawing/2014/main" id="{88D91767-7F88-4A93-977D-AA4C7532169A}"/>
                </a:ext>
              </a:extLst>
            </p:cNvPr>
            <p:cNvSpPr>
              <a:spLocks noChangeArrowheads="1"/>
            </p:cNvSpPr>
            <p:nvPr/>
          </p:nvSpPr>
          <p:spPr bwMode="auto">
            <a:xfrm>
              <a:off x="4114" y="1928"/>
              <a:ext cx="131" cy="98"/>
            </a:xfrm>
            <a:prstGeom prst="rect">
              <a:avLst/>
            </a:prstGeom>
            <a:solidFill>
              <a:srgbClr val="FC0128"/>
            </a:solidFill>
            <a:ln w="9525">
              <a:solidFill>
                <a:srgbClr val="FFFFFF"/>
              </a:solidFill>
              <a:miter lim="800000"/>
              <a:headEnd/>
              <a:tailEnd/>
            </a:ln>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grpSp>
          <p:nvGrpSpPr>
            <p:cNvPr id="22587" name="Group 222">
              <a:extLst>
                <a:ext uri="{FF2B5EF4-FFF2-40B4-BE49-F238E27FC236}">
                  <a16:creationId xmlns:a16="http://schemas.microsoft.com/office/drawing/2014/main" id="{9D178CB7-DCC4-459B-ADDE-AF37ED74A03F}"/>
                </a:ext>
              </a:extLst>
            </p:cNvPr>
            <p:cNvGrpSpPr>
              <a:grpSpLocks/>
            </p:cNvGrpSpPr>
            <p:nvPr/>
          </p:nvGrpSpPr>
          <p:grpSpPr bwMode="auto">
            <a:xfrm>
              <a:off x="4044" y="1925"/>
              <a:ext cx="272" cy="274"/>
              <a:chOff x="4044" y="1925"/>
              <a:chExt cx="272" cy="274"/>
            </a:xfrm>
          </p:grpSpPr>
          <p:sp>
            <p:nvSpPr>
              <p:cNvPr id="23147" name="Freeform 223">
                <a:extLst>
                  <a:ext uri="{FF2B5EF4-FFF2-40B4-BE49-F238E27FC236}">
                    <a16:creationId xmlns:a16="http://schemas.microsoft.com/office/drawing/2014/main" id="{EC2D6F38-90D9-4C6F-9E6A-CF5F0AB80CE5}"/>
                  </a:ext>
                </a:extLst>
              </p:cNvPr>
              <p:cNvSpPr>
                <a:spLocks/>
              </p:cNvSpPr>
              <p:nvPr/>
            </p:nvSpPr>
            <p:spPr bwMode="auto">
              <a:xfrm>
                <a:off x="4044" y="1925"/>
                <a:ext cx="272" cy="274"/>
              </a:xfrm>
              <a:custGeom>
                <a:avLst/>
                <a:gdLst>
                  <a:gd name="T0" fmla="*/ 1 w 544"/>
                  <a:gd name="T1" fmla="*/ 0 h 549"/>
                  <a:gd name="T2" fmla="*/ 1 w 544"/>
                  <a:gd name="T3" fmla="*/ 0 h 549"/>
                  <a:gd name="T4" fmla="*/ 1 w 544"/>
                  <a:gd name="T5" fmla="*/ 0 h 549"/>
                  <a:gd name="T6" fmla="*/ 1 w 544"/>
                  <a:gd name="T7" fmla="*/ 0 h 549"/>
                  <a:gd name="T8" fmla="*/ 1 w 544"/>
                  <a:gd name="T9" fmla="*/ 0 h 549"/>
                  <a:gd name="T10" fmla="*/ 1 w 544"/>
                  <a:gd name="T11" fmla="*/ 0 h 549"/>
                  <a:gd name="T12" fmla="*/ 0 w 544"/>
                  <a:gd name="T13" fmla="*/ 0 h 549"/>
                  <a:gd name="T14" fmla="*/ 0 w 544"/>
                  <a:gd name="T15" fmla="*/ 0 h 549"/>
                  <a:gd name="T16" fmla="*/ 1 w 544"/>
                  <a:gd name="T17" fmla="*/ 0 h 5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4"/>
                  <a:gd name="T28" fmla="*/ 0 h 549"/>
                  <a:gd name="T29" fmla="*/ 544 w 544"/>
                  <a:gd name="T30" fmla="*/ 549 h 5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4" h="549">
                    <a:moveTo>
                      <a:pt x="69" y="0"/>
                    </a:moveTo>
                    <a:lnTo>
                      <a:pt x="69" y="275"/>
                    </a:lnTo>
                    <a:lnTo>
                      <a:pt x="475" y="275"/>
                    </a:lnTo>
                    <a:lnTo>
                      <a:pt x="475" y="0"/>
                    </a:lnTo>
                    <a:lnTo>
                      <a:pt x="544" y="0"/>
                    </a:lnTo>
                    <a:lnTo>
                      <a:pt x="544" y="549"/>
                    </a:lnTo>
                    <a:lnTo>
                      <a:pt x="0" y="549"/>
                    </a:lnTo>
                    <a:lnTo>
                      <a:pt x="0" y="0"/>
                    </a:lnTo>
                    <a:lnTo>
                      <a:pt x="69" y="0"/>
                    </a:lnTo>
                    <a:close/>
                  </a:path>
                </a:pathLst>
              </a:custGeom>
              <a:solidFill>
                <a:srgbClr val="114F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48" name="Freeform 224">
                <a:extLst>
                  <a:ext uri="{FF2B5EF4-FFF2-40B4-BE49-F238E27FC236}">
                    <a16:creationId xmlns:a16="http://schemas.microsoft.com/office/drawing/2014/main" id="{A2CA42B2-40DE-433A-8DB7-998BB4A5C389}"/>
                  </a:ext>
                </a:extLst>
              </p:cNvPr>
              <p:cNvSpPr>
                <a:spLocks/>
              </p:cNvSpPr>
              <p:nvPr/>
            </p:nvSpPr>
            <p:spPr bwMode="auto">
              <a:xfrm>
                <a:off x="4044" y="1925"/>
                <a:ext cx="272" cy="274"/>
              </a:xfrm>
              <a:custGeom>
                <a:avLst/>
                <a:gdLst>
                  <a:gd name="T0" fmla="*/ 1 w 544"/>
                  <a:gd name="T1" fmla="*/ 0 h 549"/>
                  <a:gd name="T2" fmla="*/ 1 w 544"/>
                  <a:gd name="T3" fmla="*/ 0 h 549"/>
                  <a:gd name="T4" fmla="*/ 1 w 544"/>
                  <a:gd name="T5" fmla="*/ 0 h 549"/>
                  <a:gd name="T6" fmla="*/ 1 w 544"/>
                  <a:gd name="T7" fmla="*/ 0 h 549"/>
                  <a:gd name="T8" fmla="*/ 1 w 544"/>
                  <a:gd name="T9" fmla="*/ 0 h 549"/>
                  <a:gd name="T10" fmla="*/ 1 w 544"/>
                  <a:gd name="T11" fmla="*/ 0 h 549"/>
                  <a:gd name="T12" fmla="*/ 0 w 544"/>
                  <a:gd name="T13" fmla="*/ 0 h 549"/>
                  <a:gd name="T14" fmla="*/ 0 w 544"/>
                  <a:gd name="T15" fmla="*/ 0 h 549"/>
                  <a:gd name="T16" fmla="*/ 1 w 544"/>
                  <a:gd name="T17" fmla="*/ 0 h 5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4"/>
                  <a:gd name="T28" fmla="*/ 0 h 549"/>
                  <a:gd name="T29" fmla="*/ 544 w 544"/>
                  <a:gd name="T30" fmla="*/ 549 h 5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4" h="549">
                    <a:moveTo>
                      <a:pt x="69" y="0"/>
                    </a:moveTo>
                    <a:lnTo>
                      <a:pt x="69" y="275"/>
                    </a:lnTo>
                    <a:lnTo>
                      <a:pt x="475" y="275"/>
                    </a:lnTo>
                    <a:lnTo>
                      <a:pt x="475" y="0"/>
                    </a:lnTo>
                    <a:lnTo>
                      <a:pt x="544" y="0"/>
                    </a:lnTo>
                    <a:lnTo>
                      <a:pt x="544" y="549"/>
                    </a:lnTo>
                    <a:lnTo>
                      <a:pt x="0" y="549"/>
                    </a:lnTo>
                    <a:lnTo>
                      <a:pt x="0" y="0"/>
                    </a:lnTo>
                    <a:lnTo>
                      <a:pt x="69" y="0"/>
                    </a:lnTo>
                  </a:path>
                </a:pathLst>
              </a:custGeom>
              <a:noFill/>
              <a:ln w="952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22588" name="Rectangle 225">
              <a:extLst>
                <a:ext uri="{FF2B5EF4-FFF2-40B4-BE49-F238E27FC236}">
                  <a16:creationId xmlns:a16="http://schemas.microsoft.com/office/drawing/2014/main" id="{73EBB3DF-01EF-403B-BD86-1C77A2D51970}"/>
                </a:ext>
              </a:extLst>
            </p:cNvPr>
            <p:cNvSpPr>
              <a:spLocks noChangeArrowheads="1"/>
            </p:cNvSpPr>
            <p:nvPr/>
          </p:nvSpPr>
          <p:spPr bwMode="auto">
            <a:xfrm>
              <a:off x="4032" y="2039"/>
              <a:ext cx="333"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89" name="Rectangle 226">
              <a:extLst>
                <a:ext uri="{FF2B5EF4-FFF2-40B4-BE49-F238E27FC236}">
                  <a16:creationId xmlns:a16="http://schemas.microsoft.com/office/drawing/2014/main" id="{C2B95314-71CB-49DD-9F0A-75CDB2E044C9}"/>
                </a:ext>
              </a:extLst>
            </p:cNvPr>
            <p:cNvSpPr>
              <a:spLocks noChangeArrowheads="1"/>
            </p:cNvSpPr>
            <p:nvPr/>
          </p:nvSpPr>
          <p:spPr bwMode="auto">
            <a:xfrm>
              <a:off x="4075" y="2067"/>
              <a:ext cx="22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500" b="1">
                  <a:solidFill>
                    <a:schemeClr val="tx1"/>
                  </a:solidFill>
                  <a:latin typeface="Times New Roman" panose="02020603050405020304" pitchFamily="18" charset="0"/>
                </a:rPr>
                <a:t>AhR</a:t>
              </a:r>
              <a:endParaRPr lang="cs-CZ" altLang="cs-CZ" sz="2400">
                <a:solidFill>
                  <a:schemeClr val="tx1"/>
                </a:solidFill>
                <a:latin typeface="Times New Roman" panose="02020603050405020304" pitchFamily="18" charset="0"/>
              </a:endParaRPr>
            </a:p>
          </p:txBody>
        </p:sp>
        <p:sp>
          <p:nvSpPr>
            <p:cNvPr id="22590" name="Freeform 227">
              <a:extLst>
                <a:ext uri="{FF2B5EF4-FFF2-40B4-BE49-F238E27FC236}">
                  <a16:creationId xmlns:a16="http://schemas.microsoft.com/office/drawing/2014/main" id="{0BD81EE1-231E-47EE-9C54-138A7AE42D2B}"/>
                </a:ext>
              </a:extLst>
            </p:cNvPr>
            <p:cNvSpPr>
              <a:spLocks/>
            </p:cNvSpPr>
            <p:nvPr/>
          </p:nvSpPr>
          <p:spPr bwMode="auto">
            <a:xfrm>
              <a:off x="4319" y="1928"/>
              <a:ext cx="333" cy="269"/>
            </a:xfrm>
            <a:custGeom>
              <a:avLst/>
              <a:gdLst>
                <a:gd name="T0" fmla="*/ 1 w 666"/>
                <a:gd name="T1" fmla="*/ 0 h 537"/>
                <a:gd name="T2" fmla="*/ 0 w 666"/>
                <a:gd name="T3" fmla="*/ 1 h 537"/>
                <a:gd name="T4" fmla="*/ 0 w 666"/>
                <a:gd name="T5" fmla="*/ 1 h 537"/>
                <a:gd name="T6" fmla="*/ 1 w 666"/>
                <a:gd name="T7" fmla="*/ 1 h 537"/>
                <a:gd name="T8" fmla="*/ 1 w 666"/>
                <a:gd name="T9" fmla="*/ 1 h 537"/>
                <a:gd name="T10" fmla="*/ 1 w 666"/>
                <a:gd name="T11" fmla="*/ 1 h 537"/>
                <a:gd name="T12" fmla="*/ 1 w 666"/>
                <a:gd name="T13" fmla="*/ 1 h 537"/>
                <a:gd name="T14" fmla="*/ 1 w 666"/>
                <a:gd name="T15" fmla="*/ 0 h 537"/>
                <a:gd name="T16" fmla="*/ 1 w 666"/>
                <a:gd name="T17" fmla="*/ 0 h 5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6"/>
                <a:gd name="T28" fmla="*/ 0 h 537"/>
                <a:gd name="T29" fmla="*/ 666 w 666"/>
                <a:gd name="T30" fmla="*/ 537 h 5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6" h="537">
                  <a:moveTo>
                    <a:pt x="158" y="0"/>
                  </a:moveTo>
                  <a:lnTo>
                    <a:pt x="0" y="157"/>
                  </a:lnTo>
                  <a:lnTo>
                    <a:pt x="0" y="380"/>
                  </a:lnTo>
                  <a:lnTo>
                    <a:pt x="158" y="537"/>
                  </a:lnTo>
                  <a:lnTo>
                    <a:pt x="509" y="537"/>
                  </a:lnTo>
                  <a:lnTo>
                    <a:pt x="666" y="380"/>
                  </a:lnTo>
                  <a:lnTo>
                    <a:pt x="666" y="157"/>
                  </a:lnTo>
                  <a:lnTo>
                    <a:pt x="509" y="0"/>
                  </a:lnTo>
                  <a:lnTo>
                    <a:pt x="158" y="0"/>
                  </a:lnTo>
                  <a:close/>
                </a:path>
              </a:pathLst>
            </a:custGeom>
            <a:solidFill>
              <a:srgbClr val="DADADA"/>
            </a:solidFill>
            <a:ln w="9525">
              <a:solidFill>
                <a:srgbClr val="FFFFFF"/>
              </a:solidFill>
              <a:prstDash val="solid"/>
              <a:round/>
              <a:headEnd/>
              <a:tailEnd/>
            </a:ln>
          </p:spPr>
          <p:txBody>
            <a:bodyPr/>
            <a:lstStyle/>
            <a:p>
              <a:endParaRPr lang="cs-CZ"/>
            </a:p>
          </p:txBody>
        </p:sp>
        <p:sp>
          <p:nvSpPr>
            <p:cNvPr id="22591" name="Rectangle 228">
              <a:extLst>
                <a:ext uri="{FF2B5EF4-FFF2-40B4-BE49-F238E27FC236}">
                  <a16:creationId xmlns:a16="http://schemas.microsoft.com/office/drawing/2014/main" id="{F98E5309-910E-47D3-B5BE-2C0D8ABC31A8}"/>
                </a:ext>
              </a:extLst>
            </p:cNvPr>
            <p:cNvSpPr>
              <a:spLocks noChangeArrowheads="1"/>
            </p:cNvSpPr>
            <p:nvPr/>
          </p:nvSpPr>
          <p:spPr bwMode="auto">
            <a:xfrm>
              <a:off x="4305" y="1980"/>
              <a:ext cx="399"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92" name="Rectangle 229">
              <a:extLst>
                <a:ext uri="{FF2B5EF4-FFF2-40B4-BE49-F238E27FC236}">
                  <a16:creationId xmlns:a16="http://schemas.microsoft.com/office/drawing/2014/main" id="{0F74D10D-958A-4DF6-9F4A-72AD437DB5DC}"/>
                </a:ext>
              </a:extLst>
            </p:cNvPr>
            <p:cNvSpPr>
              <a:spLocks noChangeArrowheads="1"/>
            </p:cNvSpPr>
            <p:nvPr/>
          </p:nvSpPr>
          <p:spPr bwMode="auto">
            <a:xfrm>
              <a:off x="4348" y="2006"/>
              <a:ext cx="29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400" b="1">
                  <a:solidFill>
                    <a:schemeClr val="tx1"/>
                  </a:solidFill>
                  <a:latin typeface="Times New Roman" panose="02020603050405020304" pitchFamily="18" charset="0"/>
                </a:rPr>
                <a:t>ARNT</a:t>
              </a:r>
              <a:endParaRPr lang="cs-CZ" altLang="cs-CZ" sz="2400">
                <a:solidFill>
                  <a:schemeClr val="tx1"/>
                </a:solidFill>
                <a:latin typeface="Times New Roman" panose="02020603050405020304" pitchFamily="18" charset="0"/>
              </a:endParaRPr>
            </a:p>
          </p:txBody>
        </p:sp>
        <p:sp>
          <p:nvSpPr>
            <p:cNvPr id="22593" name="Line 230">
              <a:extLst>
                <a:ext uri="{FF2B5EF4-FFF2-40B4-BE49-F238E27FC236}">
                  <a16:creationId xmlns:a16="http://schemas.microsoft.com/office/drawing/2014/main" id="{08344F14-9EBE-4181-846D-CC8C51D5D5E0}"/>
                </a:ext>
              </a:extLst>
            </p:cNvPr>
            <p:cNvSpPr>
              <a:spLocks noChangeShapeType="1"/>
            </p:cNvSpPr>
            <p:nvPr/>
          </p:nvSpPr>
          <p:spPr bwMode="auto">
            <a:xfrm>
              <a:off x="2925" y="1616"/>
              <a:ext cx="1218" cy="1"/>
            </a:xfrm>
            <a:prstGeom prst="line">
              <a:avLst/>
            </a:prstGeom>
            <a:noFill/>
            <a:ln w="9525">
              <a:solidFill>
                <a:srgbClr val="FC0128"/>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2594" name="Freeform 231">
              <a:extLst>
                <a:ext uri="{FF2B5EF4-FFF2-40B4-BE49-F238E27FC236}">
                  <a16:creationId xmlns:a16="http://schemas.microsoft.com/office/drawing/2014/main" id="{D2BB15ED-CF2A-4FC8-AC10-71C97FE949D8}"/>
                </a:ext>
              </a:extLst>
            </p:cNvPr>
            <p:cNvSpPr>
              <a:spLocks/>
            </p:cNvSpPr>
            <p:nvPr/>
          </p:nvSpPr>
          <p:spPr bwMode="auto">
            <a:xfrm>
              <a:off x="4146" y="1620"/>
              <a:ext cx="167" cy="134"/>
            </a:xfrm>
            <a:custGeom>
              <a:avLst/>
              <a:gdLst>
                <a:gd name="T0" fmla="*/ 0 w 335"/>
                <a:gd name="T1" fmla="*/ 0 h 269"/>
                <a:gd name="T2" fmla="*/ 0 w 335"/>
                <a:gd name="T3" fmla="*/ 0 h 269"/>
                <a:gd name="T4" fmla="*/ 0 w 335"/>
                <a:gd name="T5" fmla="*/ 0 h 269"/>
                <a:gd name="T6" fmla="*/ 0 w 335"/>
                <a:gd name="T7" fmla="*/ 0 h 269"/>
                <a:gd name="T8" fmla="*/ 0 w 335"/>
                <a:gd name="T9" fmla="*/ 0 h 269"/>
                <a:gd name="T10" fmla="*/ 0 w 335"/>
                <a:gd name="T11" fmla="*/ 0 h 269"/>
                <a:gd name="T12" fmla="*/ 0 w 335"/>
                <a:gd name="T13" fmla="*/ 0 h 269"/>
                <a:gd name="T14" fmla="*/ 0 w 335"/>
                <a:gd name="T15" fmla="*/ 0 h 269"/>
                <a:gd name="T16" fmla="*/ 0 w 335"/>
                <a:gd name="T17" fmla="*/ 0 h 269"/>
                <a:gd name="T18" fmla="*/ 0 w 335"/>
                <a:gd name="T19" fmla="*/ 0 h 269"/>
                <a:gd name="T20" fmla="*/ 0 w 335"/>
                <a:gd name="T21" fmla="*/ 0 h 269"/>
                <a:gd name="T22" fmla="*/ 0 w 335"/>
                <a:gd name="T23" fmla="*/ 0 h 269"/>
                <a:gd name="T24" fmla="*/ 0 w 335"/>
                <a:gd name="T25" fmla="*/ 0 h 269"/>
                <a:gd name="T26" fmla="*/ 0 w 335"/>
                <a:gd name="T27" fmla="*/ 0 h 269"/>
                <a:gd name="T28" fmla="*/ 0 w 335"/>
                <a:gd name="T29" fmla="*/ 0 h 269"/>
                <a:gd name="T30" fmla="*/ 0 w 335"/>
                <a:gd name="T31" fmla="*/ 0 h 269"/>
                <a:gd name="T32" fmla="*/ 0 w 335"/>
                <a:gd name="T33" fmla="*/ 0 h 2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5"/>
                <a:gd name="T52" fmla="*/ 0 h 269"/>
                <a:gd name="T53" fmla="*/ 335 w 335"/>
                <a:gd name="T54" fmla="*/ 269 h 26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5" h="269">
                  <a:moveTo>
                    <a:pt x="0" y="0"/>
                  </a:moveTo>
                  <a:lnTo>
                    <a:pt x="34" y="2"/>
                  </a:lnTo>
                  <a:lnTo>
                    <a:pt x="68" y="6"/>
                  </a:lnTo>
                  <a:lnTo>
                    <a:pt x="100" y="12"/>
                  </a:lnTo>
                  <a:lnTo>
                    <a:pt x="130" y="21"/>
                  </a:lnTo>
                  <a:lnTo>
                    <a:pt x="159" y="32"/>
                  </a:lnTo>
                  <a:lnTo>
                    <a:pt x="187" y="46"/>
                  </a:lnTo>
                  <a:lnTo>
                    <a:pt x="213" y="61"/>
                  </a:lnTo>
                  <a:lnTo>
                    <a:pt x="237" y="79"/>
                  </a:lnTo>
                  <a:lnTo>
                    <a:pt x="259" y="98"/>
                  </a:lnTo>
                  <a:lnTo>
                    <a:pt x="278" y="119"/>
                  </a:lnTo>
                  <a:lnTo>
                    <a:pt x="295" y="141"/>
                  </a:lnTo>
                  <a:lnTo>
                    <a:pt x="309" y="165"/>
                  </a:lnTo>
                  <a:lnTo>
                    <a:pt x="320" y="189"/>
                  </a:lnTo>
                  <a:lnTo>
                    <a:pt x="329" y="215"/>
                  </a:lnTo>
                  <a:lnTo>
                    <a:pt x="333" y="241"/>
                  </a:lnTo>
                  <a:lnTo>
                    <a:pt x="335" y="269"/>
                  </a:lnTo>
                </a:path>
              </a:pathLst>
            </a:custGeom>
            <a:noFill/>
            <a:ln w="9525">
              <a:solidFill>
                <a:srgbClr val="FC0128"/>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2595" name="Freeform 232">
              <a:extLst>
                <a:ext uri="{FF2B5EF4-FFF2-40B4-BE49-F238E27FC236}">
                  <a16:creationId xmlns:a16="http://schemas.microsoft.com/office/drawing/2014/main" id="{93A50919-AEE8-46EC-A451-596644671747}"/>
                </a:ext>
              </a:extLst>
            </p:cNvPr>
            <p:cNvSpPr>
              <a:spLocks/>
            </p:cNvSpPr>
            <p:nvPr/>
          </p:nvSpPr>
          <p:spPr bwMode="auto">
            <a:xfrm>
              <a:off x="4320" y="1664"/>
              <a:ext cx="53" cy="90"/>
            </a:xfrm>
            <a:custGeom>
              <a:avLst/>
              <a:gdLst>
                <a:gd name="T0" fmla="*/ 0 w 105"/>
                <a:gd name="T1" fmla="*/ 0 h 182"/>
                <a:gd name="T2" fmla="*/ 1 w 105"/>
                <a:gd name="T3" fmla="*/ 0 h 182"/>
                <a:gd name="T4" fmla="*/ 1 w 105"/>
                <a:gd name="T5" fmla="*/ 0 h 182"/>
                <a:gd name="T6" fmla="*/ 1 w 105"/>
                <a:gd name="T7" fmla="*/ 0 h 182"/>
                <a:gd name="T8" fmla="*/ 1 w 105"/>
                <a:gd name="T9" fmla="*/ 0 h 182"/>
                <a:gd name="T10" fmla="*/ 1 w 105"/>
                <a:gd name="T11" fmla="*/ 0 h 182"/>
                <a:gd name="T12" fmla="*/ 1 w 105"/>
                <a:gd name="T13" fmla="*/ 0 h 182"/>
                <a:gd name="T14" fmla="*/ 1 w 105"/>
                <a:gd name="T15" fmla="*/ 0 h 182"/>
                <a:gd name="T16" fmla="*/ 1 w 105"/>
                <a:gd name="T17" fmla="*/ 0 h 182"/>
                <a:gd name="T18" fmla="*/ 1 w 105"/>
                <a:gd name="T19" fmla="*/ 0 h 182"/>
                <a:gd name="T20" fmla="*/ 1 w 105"/>
                <a:gd name="T21" fmla="*/ 0 h 1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5"/>
                <a:gd name="T34" fmla="*/ 0 h 182"/>
                <a:gd name="T35" fmla="*/ 105 w 105"/>
                <a:gd name="T36" fmla="*/ 182 h 18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5" h="182">
                  <a:moveTo>
                    <a:pt x="0" y="182"/>
                  </a:moveTo>
                  <a:lnTo>
                    <a:pt x="1" y="145"/>
                  </a:lnTo>
                  <a:lnTo>
                    <a:pt x="7" y="112"/>
                  </a:lnTo>
                  <a:lnTo>
                    <a:pt x="18" y="81"/>
                  </a:lnTo>
                  <a:lnTo>
                    <a:pt x="30" y="55"/>
                  </a:lnTo>
                  <a:lnTo>
                    <a:pt x="47" y="32"/>
                  </a:lnTo>
                  <a:lnTo>
                    <a:pt x="64" y="15"/>
                  </a:lnTo>
                  <a:lnTo>
                    <a:pt x="75" y="9"/>
                  </a:lnTo>
                  <a:lnTo>
                    <a:pt x="84" y="5"/>
                  </a:lnTo>
                  <a:lnTo>
                    <a:pt x="94" y="2"/>
                  </a:lnTo>
                  <a:lnTo>
                    <a:pt x="105" y="0"/>
                  </a:lnTo>
                </a:path>
              </a:pathLst>
            </a:custGeom>
            <a:noFill/>
            <a:ln w="9525">
              <a:solidFill>
                <a:srgbClr val="FC0128"/>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nvGrpSpPr>
            <p:cNvPr id="22596" name="Group 233">
              <a:extLst>
                <a:ext uri="{FF2B5EF4-FFF2-40B4-BE49-F238E27FC236}">
                  <a16:creationId xmlns:a16="http://schemas.microsoft.com/office/drawing/2014/main" id="{623B0D6D-B27B-40E5-91EF-0A44525AA147}"/>
                </a:ext>
              </a:extLst>
            </p:cNvPr>
            <p:cNvGrpSpPr>
              <a:grpSpLocks/>
            </p:cNvGrpSpPr>
            <p:nvPr/>
          </p:nvGrpSpPr>
          <p:grpSpPr bwMode="auto">
            <a:xfrm>
              <a:off x="4291" y="1756"/>
              <a:ext cx="51" cy="98"/>
              <a:chOff x="4291" y="1756"/>
              <a:chExt cx="51" cy="98"/>
            </a:xfrm>
          </p:grpSpPr>
          <p:sp>
            <p:nvSpPr>
              <p:cNvPr id="23145" name="Line 234">
                <a:extLst>
                  <a:ext uri="{FF2B5EF4-FFF2-40B4-BE49-F238E27FC236}">
                    <a16:creationId xmlns:a16="http://schemas.microsoft.com/office/drawing/2014/main" id="{2DBC8780-CA93-494E-A191-80BD67EBDF35}"/>
                  </a:ext>
                </a:extLst>
              </p:cNvPr>
              <p:cNvSpPr>
                <a:spLocks noChangeShapeType="1"/>
              </p:cNvSpPr>
              <p:nvPr/>
            </p:nvSpPr>
            <p:spPr bwMode="auto">
              <a:xfrm>
                <a:off x="4316" y="1756"/>
                <a:ext cx="1" cy="47"/>
              </a:xfrm>
              <a:prstGeom prst="line">
                <a:avLst/>
              </a:prstGeom>
              <a:noFill/>
              <a:ln w="9525">
                <a:solidFill>
                  <a:srgbClr val="FC0128"/>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146" name="Freeform 235">
                <a:extLst>
                  <a:ext uri="{FF2B5EF4-FFF2-40B4-BE49-F238E27FC236}">
                    <a16:creationId xmlns:a16="http://schemas.microsoft.com/office/drawing/2014/main" id="{0CC8B12D-4058-49D4-B0FA-0BA0F6FE23B3}"/>
                  </a:ext>
                </a:extLst>
              </p:cNvPr>
              <p:cNvSpPr>
                <a:spLocks/>
              </p:cNvSpPr>
              <p:nvPr/>
            </p:nvSpPr>
            <p:spPr bwMode="auto">
              <a:xfrm>
                <a:off x="4291" y="1802"/>
                <a:ext cx="51" cy="52"/>
              </a:xfrm>
              <a:custGeom>
                <a:avLst/>
                <a:gdLst>
                  <a:gd name="T0" fmla="*/ 0 w 102"/>
                  <a:gd name="T1" fmla="*/ 0 h 103"/>
                  <a:gd name="T2" fmla="*/ 1 w 102"/>
                  <a:gd name="T3" fmla="*/ 1 h 103"/>
                  <a:gd name="T4" fmla="*/ 1 w 102"/>
                  <a:gd name="T5" fmla="*/ 0 h 103"/>
                  <a:gd name="T6" fmla="*/ 0 w 102"/>
                  <a:gd name="T7" fmla="*/ 0 h 103"/>
                  <a:gd name="T8" fmla="*/ 0 60000 65536"/>
                  <a:gd name="T9" fmla="*/ 0 60000 65536"/>
                  <a:gd name="T10" fmla="*/ 0 60000 65536"/>
                  <a:gd name="T11" fmla="*/ 0 60000 65536"/>
                  <a:gd name="T12" fmla="*/ 0 w 102"/>
                  <a:gd name="T13" fmla="*/ 0 h 103"/>
                  <a:gd name="T14" fmla="*/ 102 w 102"/>
                  <a:gd name="T15" fmla="*/ 103 h 103"/>
                </a:gdLst>
                <a:ahLst/>
                <a:cxnLst>
                  <a:cxn ang="T8">
                    <a:pos x="T0" y="T1"/>
                  </a:cxn>
                  <a:cxn ang="T9">
                    <a:pos x="T2" y="T3"/>
                  </a:cxn>
                  <a:cxn ang="T10">
                    <a:pos x="T4" y="T5"/>
                  </a:cxn>
                  <a:cxn ang="T11">
                    <a:pos x="T6" y="T7"/>
                  </a:cxn>
                </a:cxnLst>
                <a:rect l="T12" t="T13" r="T14" b="T15"/>
                <a:pathLst>
                  <a:path w="102" h="103">
                    <a:moveTo>
                      <a:pt x="0" y="0"/>
                    </a:moveTo>
                    <a:lnTo>
                      <a:pt x="50" y="103"/>
                    </a:lnTo>
                    <a:lnTo>
                      <a:pt x="102" y="0"/>
                    </a:lnTo>
                    <a:lnTo>
                      <a:pt x="0"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sp>
          <p:nvSpPr>
            <p:cNvPr id="22597" name="Rectangle 236">
              <a:extLst>
                <a:ext uri="{FF2B5EF4-FFF2-40B4-BE49-F238E27FC236}">
                  <a16:creationId xmlns:a16="http://schemas.microsoft.com/office/drawing/2014/main" id="{99135155-4195-4F57-907A-9416B6E5BB42}"/>
                </a:ext>
              </a:extLst>
            </p:cNvPr>
            <p:cNvSpPr>
              <a:spLocks noChangeArrowheads="1"/>
            </p:cNvSpPr>
            <p:nvPr/>
          </p:nvSpPr>
          <p:spPr bwMode="auto">
            <a:xfrm>
              <a:off x="3272" y="2703"/>
              <a:ext cx="1379"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98" name="Rectangle 237">
              <a:extLst>
                <a:ext uri="{FF2B5EF4-FFF2-40B4-BE49-F238E27FC236}">
                  <a16:creationId xmlns:a16="http://schemas.microsoft.com/office/drawing/2014/main" id="{DDE79D4D-6D0E-4615-B3E6-077083B4FD48}"/>
                </a:ext>
              </a:extLst>
            </p:cNvPr>
            <p:cNvSpPr>
              <a:spLocks noChangeArrowheads="1"/>
            </p:cNvSpPr>
            <p:nvPr/>
          </p:nvSpPr>
          <p:spPr bwMode="auto">
            <a:xfrm>
              <a:off x="3315" y="2732"/>
              <a:ext cx="1192"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b="1">
                  <a:solidFill>
                    <a:schemeClr val="tx1"/>
                  </a:solidFill>
                  <a:latin typeface="Times New Roman" panose="02020603050405020304" pitchFamily="18" charset="0"/>
                </a:rPr>
                <a:t>Modulation of Gene </a:t>
              </a:r>
              <a:endParaRPr lang="cs-CZ" altLang="cs-CZ" sz="2400">
                <a:solidFill>
                  <a:schemeClr val="tx1"/>
                </a:solidFill>
                <a:latin typeface="Times New Roman" panose="02020603050405020304" pitchFamily="18" charset="0"/>
              </a:endParaRPr>
            </a:p>
          </p:txBody>
        </p:sp>
        <p:sp>
          <p:nvSpPr>
            <p:cNvPr id="22599" name="Rectangle 238">
              <a:extLst>
                <a:ext uri="{FF2B5EF4-FFF2-40B4-BE49-F238E27FC236}">
                  <a16:creationId xmlns:a16="http://schemas.microsoft.com/office/drawing/2014/main" id="{102641D4-1681-4D3F-A188-88157B59E8A9}"/>
                </a:ext>
              </a:extLst>
            </p:cNvPr>
            <p:cNvSpPr>
              <a:spLocks noChangeArrowheads="1"/>
            </p:cNvSpPr>
            <p:nvPr/>
          </p:nvSpPr>
          <p:spPr bwMode="auto">
            <a:xfrm>
              <a:off x="3614" y="2907"/>
              <a:ext cx="63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b="1">
                  <a:solidFill>
                    <a:schemeClr val="tx1"/>
                  </a:solidFill>
                  <a:latin typeface="Times New Roman" panose="02020603050405020304" pitchFamily="18" charset="0"/>
                </a:rPr>
                <a:t>Expression</a:t>
              </a:r>
              <a:endParaRPr lang="cs-CZ" altLang="cs-CZ" sz="2400">
                <a:solidFill>
                  <a:schemeClr val="tx1"/>
                </a:solidFill>
                <a:latin typeface="Times New Roman" panose="02020603050405020304" pitchFamily="18" charset="0"/>
              </a:endParaRPr>
            </a:p>
          </p:txBody>
        </p:sp>
        <p:sp>
          <p:nvSpPr>
            <p:cNvPr id="22600" name="Freeform 239">
              <a:extLst>
                <a:ext uri="{FF2B5EF4-FFF2-40B4-BE49-F238E27FC236}">
                  <a16:creationId xmlns:a16="http://schemas.microsoft.com/office/drawing/2014/main" id="{E84EC133-845E-465C-86AC-871B71AB5E42}"/>
                </a:ext>
              </a:extLst>
            </p:cNvPr>
            <p:cNvSpPr>
              <a:spLocks/>
            </p:cNvSpPr>
            <p:nvPr/>
          </p:nvSpPr>
          <p:spPr bwMode="auto">
            <a:xfrm>
              <a:off x="4386" y="1516"/>
              <a:ext cx="334" cy="269"/>
            </a:xfrm>
            <a:custGeom>
              <a:avLst/>
              <a:gdLst>
                <a:gd name="T0" fmla="*/ 1 w 667"/>
                <a:gd name="T1" fmla="*/ 0 h 538"/>
                <a:gd name="T2" fmla="*/ 0 w 667"/>
                <a:gd name="T3" fmla="*/ 1 h 538"/>
                <a:gd name="T4" fmla="*/ 0 w 667"/>
                <a:gd name="T5" fmla="*/ 1 h 538"/>
                <a:gd name="T6" fmla="*/ 1 w 667"/>
                <a:gd name="T7" fmla="*/ 1 h 538"/>
                <a:gd name="T8" fmla="*/ 1 w 667"/>
                <a:gd name="T9" fmla="*/ 1 h 538"/>
                <a:gd name="T10" fmla="*/ 1 w 667"/>
                <a:gd name="T11" fmla="*/ 1 h 538"/>
                <a:gd name="T12" fmla="*/ 1 w 667"/>
                <a:gd name="T13" fmla="*/ 1 h 538"/>
                <a:gd name="T14" fmla="*/ 1 w 667"/>
                <a:gd name="T15" fmla="*/ 0 h 538"/>
                <a:gd name="T16" fmla="*/ 1 w 667"/>
                <a:gd name="T17" fmla="*/ 0 h 5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7"/>
                <a:gd name="T28" fmla="*/ 0 h 538"/>
                <a:gd name="T29" fmla="*/ 667 w 667"/>
                <a:gd name="T30" fmla="*/ 538 h 5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7" h="538">
                  <a:moveTo>
                    <a:pt x="157" y="0"/>
                  </a:moveTo>
                  <a:lnTo>
                    <a:pt x="0" y="158"/>
                  </a:lnTo>
                  <a:lnTo>
                    <a:pt x="0" y="381"/>
                  </a:lnTo>
                  <a:lnTo>
                    <a:pt x="157" y="538"/>
                  </a:lnTo>
                  <a:lnTo>
                    <a:pt x="510" y="538"/>
                  </a:lnTo>
                  <a:lnTo>
                    <a:pt x="667" y="381"/>
                  </a:lnTo>
                  <a:lnTo>
                    <a:pt x="667" y="158"/>
                  </a:lnTo>
                  <a:lnTo>
                    <a:pt x="510" y="0"/>
                  </a:lnTo>
                  <a:lnTo>
                    <a:pt x="157" y="0"/>
                  </a:lnTo>
                  <a:close/>
                </a:path>
              </a:pathLst>
            </a:custGeom>
            <a:solidFill>
              <a:srgbClr val="DADADA"/>
            </a:solidFill>
            <a:ln w="9525">
              <a:solidFill>
                <a:srgbClr val="FFFFFF"/>
              </a:solidFill>
              <a:prstDash val="solid"/>
              <a:round/>
              <a:headEnd/>
              <a:tailEnd/>
            </a:ln>
          </p:spPr>
          <p:txBody>
            <a:bodyPr/>
            <a:lstStyle/>
            <a:p>
              <a:endParaRPr lang="cs-CZ"/>
            </a:p>
          </p:txBody>
        </p:sp>
        <p:sp>
          <p:nvSpPr>
            <p:cNvPr id="22601" name="Rectangle 240">
              <a:extLst>
                <a:ext uri="{FF2B5EF4-FFF2-40B4-BE49-F238E27FC236}">
                  <a16:creationId xmlns:a16="http://schemas.microsoft.com/office/drawing/2014/main" id="{2664A957-CA85-474A-B615-BB7291510E28}"/>
                </a:ext>
              </a:extLst>
            </p:cNvPr>
            <p:cNvSpPr>
              <a:spLocks noChangeArrowheads="1"/>
            </p:cNvSpPr>
            <p:nvPr/>
          </p:nvSpPr>
          <p:spPr bwMode="auto">
            <a:xfrm>
              <a:off x="4373" y="1569"/>
              <a:ext cx="399"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02" name="Rectangle 241">
              <a:extLst>
                <a:ext uri="{FF2B5EF4-FFF2-40B4-BE49-F238E27FC236}">
                  <a16:creationId xmlns:a16="http://schemas.microsoft.com/office/drawing/2014/main" id="{E730002A-1E97-447C-B1C5-201199D193E1}"/>
                </a:ext>
              </a:extLst>
            </p:cNvPr>
            <p:cNvSpPr>
              <a:spLocks noChangeArrowheads="1"/>
            </p:cNvSpPr>
            <p:nvPr/>
          </p:nvSpPr>
          <p:spPr bwMode="auto">
            <a:xfrm>
              <a:off x="4416" y="1595"/>
              <a:ext cx="29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400" b="1">
                  <a:solidFill>
                    <a:schemeClr val="tx1"/>
                  </a:solidFill>
                  <a:latin typeface="Times New Roman" panose="02020603050405020304" pitchFamily="18" charset="0"/>
                </a:rPr>
                <a:t>ARNT</a:t>
              </a:r>
              <a:endParaRPr lang="cs-CZ" altLang="cs-CZ" sz="2400">
                <a:solidFill>
                  <a:schemeClr val="tx1"/>
                </a:solidFill>
                <a:latin typeface="Times New Roman" panose="02020603050405020304" pitchFamily="18" charset="0"/>
              </a:endParaRPr>
            </a:p>
          </p:txBody>
        </p:sp>
        <p:sp>
          <p:nvSpPr>
            <p:cNvPr id="22603" name="Oval 242">
              <a:extLst>
                <a:ext uri="{FF2B5EF4-FFF2-40B4-BE49-F238E27FC236}">
                  <a16:creationId xmlns:a16="http://schemas.microsoft.com/office/drawing/2014/main" id="{0AFC083F-021E-4E38-9339-88542D2E2FBA}"/>
                </a:ext>
              </a:extLst>
            </p:cNvPr>
            <p:cNvSpPr>
              <a:spLocks noChangeArrowheads="1"/>
            </p:cNvSpPr>
            <p:nvPr/>
          </p:nvSpPr>
          <p:spPr bwMode="auto">
            <a:xfrm>
              <a:off x="3482" y="2107"/>
              <a:ext cx="109" cy="89"/>
            </a:xfrm>
            <a:prstGeom prst="ellipse">
              <a:avLst/>
            </a:prstGeom>
            <a:solidFill>
              <a:srgbClr val="FFFFFF"/>
            </a:solidFill>
            <a:ln w="9525">
              <a:solidFill>
                <a:srgbClr val="000000"/>
              </a:solidFill>
              <a:round/>
              <a:headEnd/>
              <a:tailEnd/>
            </a:ln>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grpSp>
          <p:nvGrpSpPr>
            <p:cNvPr id="22604" name="Group 243">
              <a:extLst>
                <a:ext uri="{FF2B5EF4-FFF2-40B4-BE49-F238E27FC236}">
                  <a16:creationId xmlns:a16="http://schemas.microsoft.com/office/drawing/2014/main" id="{ABA6A224-6A08-424B-B61F-E450148085E9}"/>
                </a:ext>
              </a:extLst>
            </p:cNvPr>
            <p:cNvGrpSpPr>
              <a:grpSpLocks/>
            </p:cNvGrpSpPr>
            <p:nvPr/>
          </p:nvGrpSpPr>
          <p:grpSpPr bwMode="auto">
            <a:xfrm>
              <a:off x="3596" y="2107"/>
              <a:ext cx="110" cy="89"/>
              <a:chOff x="3596" y="2107"/>
              <a:chExt cx="110" cy="89"/>
            </a:xfrm>
          </p:grpSpPr>
          <p:sp>
            <p:nvSpPr>
              <p:cNvPr id="23143" name="Oval 244">
                <a:extLst>
                  <a:ext uri="{FF2B5EF4-FFF2-40B4-BE49-F238E27FC236}">
                    <a16:creationId xmlns:a16="http://schemas.microsoft.com/office/drawing/2014/main" id="{E14D9FCC-F282-4189-84AB-8F4FECB00BE0}"/>
                  </a:ext>
                </a:extLst>
              </p:cNvPr>
              <p:cNvSpPr>
                <a:spLocks noChangeArrowheads="1"/>
              </p:cNvSpPr>
              <p:nvPr/>
            </p:nvSpPr>
            <p:spPr bwMode="auto">
              <a:xfrm>
                <a:off x="3596" y="2107"/>
                <a:ext cx="110" cy="89"/>
              </a:xfrm>
              <a:prstGeom prst="ellipse">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3144" name="Oval 245">
                <a:extLst>
                  <a:ext uri="{FF2B5EF4-FFF2-40B4-BE49-F238E27FC236}">
                    <a16:creationId xmlns:a16="http://schemas.microsoft.com/office/drawing/2014/main" id="{30D2E5F2-CEFA-4367-831E-9D141E260ABE}"/>
                  </a:ext>
                </a:extLst>
              </p:cNvPr>
              <p:cNvSpPr>
                <a:spLocks noChangeArrowheads="1"/>
              </p:cNvSpPr>
              <p:nvPr/>
            </p:nvSpPr>
            <p:spPr bwMode="auto">
              <a:xfrm>
                <a:off x="3596" y="2107"/>
                <a:ext cx="110" cy="89"/>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grpSp>
        <p:grpSp>
          <p:nvGrpSpPr>
            <p:cNvPr id="22605" name="Group 246">
              <a:extLst>
                <a:ext uri="{FF2B5EF4-FFF2-40B4-BE49-F238E27FC236}">
                  <a16:creationId xmlns:a16="http://schemas.microsoft.com/office/drawing/2014/main" id="{ED064C2E-2EBE-41AA-B59E-EDAAB547671E}"/>
                </a:ext>
              </a:extLst>
            </p:cNvPr>
            <p:cNvGrpSpPr>
              <a:grpSpLocks/>
            </p:cNvGrpSpPr>
            <p:nvPr/>
          </p:nvGrpSpPr>
          <p:grpSpPr bwMode="auto">
            <a:xfrm>
              <a:off x="4556" y="2545"/>
              <a:ext cx="151" cy="1093"/>
              <a:chOff x="4556" y="2545"/>
              <a:chExt cx="151" cy="1093"/>
            </a:xfrm>
          </p:grpSpPr>
          <p:sp>
            <p:nvSpPr>
              <p:cNvPr id="23141" name="Line 247">
                <a:extLst>
                  <a:ext uri="{FF2B5EF4-FFF2-40B4-BE49-F238E27FC236}">
                    <a16:creationId xmlns:a16="http://schemas.microsoft.com/office/drawing/2014/main" id="{16E86F5B-B279-4827-9496-61C8FCFEDFC7}"/>
                  </a:ext>
                </a:extLst>
              </p:cNvPr>
              <p:cNvSpPr>
                <a:spLocks noChangeShapeType="1"/>
              </p:cNvSpPr>
              <p:nvPr/>
            </p:nvSpPr>
            <p:spPr bwMode="auto">
              <a:xfrm>
                <a:off x="4556" y="2545"/>
                <a:ext cx="125" cy="1042"/>
              </a:xfrm>
              <a:prstGeom prst="line">
                <a:avLst/>
              </a:prstGeom>
              <a:noFill/>
              <a:ln w="9525">
                <a:solidFill>
                  <a:srgbClr val="FAFD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142" name="Freeform 248">
                <a:extLst>
                  <a:ext uri="{FF2B5EF4-FFF2-40B4-BE49-F238E27FC236}">
                    <a16:creationId xmlns:a16="http://schemas.microsoft.com/office/drawing/2014/main" id="{31ABD10A-EA37-424E-B87E-E24BB5ECD083}"/>
                  </a:ext>
                </a:extLst>
              </p:cNvPr>
              <p:cNvSpPr>
                <a:spLocks/>
              </p:cNvSpPr>
              <p:nvPr/>
            </p:nvSpPr>
            <p:spPr bwMode="auto">
              <a:xfrm>
                <a:off x="4656" y="3583"/>
                <a:ext cx="51" cy="55"/>
              </a:xfrm>
              <a:custGeom>
                <a:avLst/>
                <a:gdLst>
                  <a:gd name="T0" fmla="*/ 0 w 102"/>
                  <a:gd name="T1" fmla="*/ 1 h 110"/>
                  <a:gd name="T2" fmla="*/ 1 w 102"/>
                  <a:gd name="T3" fmla="*/ 1 h 110"/>
                  <a:gd name="T4" fmla="*/ 1 w 102"/>
                  <a:gd name="T5" fmla="*/ 0 h 110"/>
                  <a:gd name="T6" fmla="*/ 0 w 102"/>
                  <a:gd name="T7" fmla="*/ 1 h 110"/>
                  <a:gd name="T8" fmla="*/ 0 60000 65536"/>
                  <a:gd name="T9" fmla="*/ 0 60000 65536"/>
                  <a:gd name="T10" fmla="*/ 0 60000 65536"/>
                  <a:gd name="T11" fmla="*/ 0 60000 65536"/>
                  <a:gd name="T12" fmla="*/ 0 w 102"/>
                  <a:gd name="T13" fmla="*/ 0 h 110"/>
                  <a:gd name="T14" fmla="*/ 102 w 102"/>
                  <a:gd name="T15" fmla="*/ 110 h 110"/>
                </a:gdLst>
                <a:ahLst/>
                <a:cxnLst>
                  <a:cxn ang="T8">
                    <a:pos x="T0" y="T1"/>
                  </a:cxn>
                  <a:cxn ang="T9">
                    <a:pos x="T2" y="T3"/>
                  </a:cxn>
                  <a:cxn ang="T10">
                    <a:pos x="T4" y="T5"/>
                  </a:cxn>
                  <a:cxn ang="T11">
                    <a:pos x="T6" y="T7"/>
                  </a:cxn>
                </a:cxnLst>
                <a:rect l="T12" t="T13" r="T14" b="T15"/>
                <a:pathLst>
                  <a:path w="102" h="110">
                    <a:moveTo>
                      <a:pt x="0" y="13"/>
                    </a:moveTo>
                    <a:lnTo>
                      <a:pt x="63" y="110"/>
                    </a:lnTo>
                    <a:lnTo>
                      <a:pt x="102" y="0"/>
                    </a:lnTo>
                    <a:lnTo>
                      <a:pt x="0" y="13"/>
                    </a:lnTo>
                    <a:close/>
                  </a:path>
                </a:pathLst>
              </a:custGeom>
              <a:solidFill>
                <a:srgbClr val="FAF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grpSp>
          <p:nvGrpSpPr>
            <p:cNvPr id="22606" name="Group 249">
              <a:extLst>
                <a:ext uri="{FF2B5EF4-FFF2-40B4-BE49-F238E27FC236}">
                  <a16:creationId xmlns:a16="http://schemas.microsoft.com/office/drawing/2014/main" id="{A46FE088-8488-47F1-9BC1-9ABB0DEA8B14}"/>
                </a:ext>
              </a:extLst>
            </p:cNvPr>
            <p:cNvGrpSpPr>
              <a:grpSpLocks/>
            </p:cNvGrpSpPr>
            <p:nvPr/>
          </p:nvGrpSpPr>
          <p:grpSpPr bwMode="auto">
            <a:xfrm>
              <a:off x="1354" y="3717"/>
              <a:ext cx="3032" cy="51"/>
              <a:chOff x="1354" y="3717"/>
              <a:chExt cx="3032" cy="51"/>
            </a:xfrm>
          </p:grpSpPr>
          <p:sp>
            <p:nvSpPr>
              <p:cNvPr id="23139" name="Line 250">
                <a:extLst>
                  <a:ext uri="{FF2B5EF4-FFF2-40B4-BE49-F238E27FC236}">
                    <a16:creationId xmlns:a16="http://schemas.microsoft.com/office/drawing/2014/main" id="{6FCF2191-6A40-4546-8BC2-AADACD19CB39}"/>
                  </a:ext>
                </a:extLst>
              </p:cNvPr>
              <p:cNvSpPr>
                <a:spLocks noChangeShapeType="1"/>
              </p:cNvSpPr>
              <p:nvPr/>
            </p:nvSpPr>
            <p:spPr bwMode="auto">
              <a:xfrm flipH="1">
                <a:off x="1403" y="3742"/>
                <a:ext cx="2983" cy="1"/>
              </a:xfrm>
              <a:prstGeom prst="line">
                <a:avLst/>
              </a:prstGeom>
              <a:noFill/>
              <a:ln w="9525">
                <a:solidFill>
                  <a:srgbClr val="FAFD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140" name="Freeform 251">
                <a:extLst>
                  <a:ext uri="{FF2B5EF4-FFF2-40B4-BE49-F238E27FC236}">
                    <a16:creationId xmlns:a16="http://schemas.microsoft.com/office/drawing/2014/main" id="{29B24CF6-9E00-444C-B22F-EEEC02FB54E0}"/>
                  </a:ext>
                </a:extLst>
              </p:cNvPr>
              <p:cNvSpPr>
                <a:spLocks/>
              </p:cNvSpPr>
              <p:nvPr/>
            </p:nvSpPr>
            <p:spPr bwMode="auto">
              <a:xfrm>
                <a:off x="1354" y="3717"/>
                <a:ext cx="51" cy="51"/>
              </a:xfrm>
              <a:custGeom>
                <a:avLst/>
                <a:gdLst>
                  <a:gd name="T0" fmla="*/ 0 w 104"/>
                  <a:gd name="T1" fmla="*/ 0 h 103"/>
                  <a:gd name="T2" fmla="*/ 0 w 104"/>
                  <a:gd name="T3" fmla="*/ 0 h 103"/>
                  <a:gd name="T4" fmla="*/ 0 w 104"/>
                  <a:gd name="T5" fmla="*/ 0 h 103"/>
                  <a:gd name="T6" fmla="*/ 0 w 104"/>
                  <a:gd name="T7" fmla="*/ 0 h 103"/>
                  <a:gd name="T8" fmla="*/ 0 60000 65536"/>
                  <a:gd name="T9" fmla="*/ 0 60000 65536"/>
                  <a:gd name="T10" fmla="*/ 0 60000 65536"/>
                  <a:gd name="T11" fmla="*/ 0 60000 65536"/>
                  <a:gd name="T12" fmla="*/ 0 w 104"/>
                  <a:gd name="T13" fmla="*/ 0 h 103"/>
                  <a:gd name="T14" fmla="*/ 104 w 104"/>
                  <a:gd name="T15" fmla="*/ 103 h 103"/>
                </a:gdLst>
                <a:ahLst/>
                <a:cxnLst>
                  <a:cxn ang="T8">
                    <a:pos x="T0" y="T1"/>
                  </a:cxn>
                  <a:cxn ang="T9">
                    <a:pos x="T2" y="T3"/>
                  </a:cxn>
                  <a:cxn ang="T10">
                    <a:pos x="T4" y="T5"/>
                  </a:cxn>
                  <a:cxn ang="T11">
                    <a:pos x="T6" y="T7"/>
                  </a:cxn>
                </a:cxnLst>
                <a:rect l="T12" t="T13" r="T14" b="T15"/>
                <a:pathLst>
                  <a:path w="104" h="103">
                    <a:moveTo>
                      <a:pt x="104" y="0"/>
                    </a:moveTo>
                    <a:lnTo>
                      <a:pt x="0" y="52"/>
                    </a:lnTo>
                    <a:lnTo>
                      <a:pt x="104" y="103"/>
                    </a:lnTo>
                    <a:lnTo>
                      <a:pt x="104" y="0"/>
                    </a:lnTo>
                    <a:close/>
                  </a:path>
                </a:pathLst>
              </a:custGeom>
              <a:solidFill>
                <a:srgbClr val="FAF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grpSp>
          <p:nvGrpSpPr>
            <p:cNvPr id="22607" name="Group 252">
              <a:extLst>
                <a:ext uri="{FF2B5EF4-FFF2-40B4-BE49-F238E27FC236}">
                  <a16:creationId xmlns:a16="http://schemas.microsoft.com/office/drawing/2014/main" id="{6E096088-59ED-4876-9511-0C4ED5666420}"/>
                </a:ext>
              </a:extLst>
            </p:cNvPr>
            <p:cNvGrpSpPr>
              <a:grpSpLocks/>
            </p:cNvGrpSpPr>
            <p:nvPr/>
          </p:nvGrpSpPr>
          <p:grpSpPr bwMode="auto">
            <a:xfrm>
              <a:off x="4097" y="2408"/>
              <a:ext cx="85" cy="303"/>
              <a:chOff x="4097" y="2408"/>
              <a:chExt cx="85" cy="303"/>
            </a:xfrm>
          </p:grpSpPr>
          <p:sp>
            <p:nvSpPr>
              <p:cNvPr id="23137" name="Line 253">
                <a:extLst>
                  <a:ext uri="{FF2B5EF4-FFF2-40B4-BE49-F238E27FC236}">
                    <a16:creationId xmlns:a16="http://schemas.microsoft.com/office/drawing/2014/main" id="{FE3DD474-9821-4BC9-A7C5-D8321E0F3484}"/>
                  </a:ext>
                </a:extLst>
              </p:cNvPr>
              <p:cNvSpPr>
                <a:spLocks noChangeShapeType="1"/>
              </p:cNvSpPr>
              <p:nvPr/>
            </p:nvSpPr>
            <p:spPr bwMode="auto">
              <a:xfrm flipH="1">
                <a:off x="4121" y="2408"/>
                <a:ext cx="61" cy="25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138" name="Freeform 254">
                <a:extLst>
                  <a:ext uri="{FF2B5EF4-FFF2-40B4-BE49-F238E27FC236}">
                    <a16:creationId xmlns:a16="http://schemas.microsoft.com/office/drawing/2014/main" id="{2C4481A9-6B4F-4209-84E8-B8AAC68371F6}"/>
                  </a:ext>
                </a:extLst>
              </p:cNvPr>
              <p:cNvSpPr>
                <a:spLocks/>
              </p:cNvSpPr>
              <p:nvPr/>
            </p:nvSpPr>
            <p:spPr bwMode="auto">
              <a:xfrm>
                <a:off x="4097" y="2654"/>
                <a:ext cx="50" cy="57"/>
              </a:xfrm>
              <a:custGeom>
                <a:avLst/>
                <a:gdLst>
                  <a:gd name="T0" fmla="*/ 0 w 100"/>
                  <a:gd name="T1" fmla="*/ 0 h 113"/>
                  <a:gd name="T2" fmla="*/ 1 w 100"/>
                  <a:gd name="T3" fmla="*/ 1 h 113"/>
                  <a:gd name="T4" fmla="*/ 1 w 100"/>
                  <a:gd name="T5" fmla="*/ 1 h 113"/>
                  <a:gd name="T6" fmla="*/ 0 w 100"/>
                  <a:gd name="T7" fmla="*/ 0 h 113"/>
                  <a:gd name="T8" fmla="*/ 0 60000 65536"/>
                  <a:gd name="T9" fmla="*/ 0 60000 65536"/>
                  <a:gd name="T10" fmla="*/ 0 60000 65536"/>
                  <a:gd name="T11" fmla="*/ 0 60000 65536"/>
                  <a:gd name="T12" fmla="*/ 0 w 100"/>
                  <a:gd name="T13" fmla="*/ 0 h 113"/>
                  <a:gd name="T14" fmla="*/ 100 w 100"/>
                  <a:gd name="T15" fmla="*/ 113 h 113"/>
                </a:gdLst>
                <a:ahLst/>
                <a:cxnLst>
                  <a:cxn ang="T8">
                    <a:pos x="T0" y="T1"/>
                  </a:cxn>
                  <a:cxn ang="T9">
                    <a:pos x="T2" y="T3"/>
                  </a:cxn>
                  <a:cxn ang="T10">
                    <a:pos x="T4" y="T5"/>
                  </a:cxn>
                  <a:cxn ang="T11">
                    <a:pos x="T6" y="T7"/>
                  </a:cxn>
                </a:cxnLst>
                <a:rect l="T12" t="T13" r="T14" b="T15"/>
                <a:pathLst>
                  <a:path w="100" h="113">
                    <a:moveTo>
                      <a:pt x="0" y="0"/>
                    </a:moveTo>
                    <a:lnTo>
                      <a:pt x="26" y="113"/>
                    </a:lnTo>
                    <a:lnTo>
                      <a:pt x="100" y="26"/>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grpSp>
          <p:nvGrpSpPr>
            <p:cNvPr id="22608" name="Group 255">
              <a:extLst>
                <a:ext uri="{FF2B5EF4-FFF2-40B4-BE49-F238E27FC236}">
                  <a16:creationId xmlns:a16="http://schemas.microsoft.com/office/drawing/2014/main" id="{80F26199-B850-4E59-BF7E-55EFC63E4E74}"/>
                </a:ext>
              </a:extLst>
            </p:cNvPr>
            <p:cNvGrpSpPr>
              <a:grpSpLocks/>
            </p:cNvGrpSpPr>
            <p:nvPr/>
          </p:nvGrpSpPr>
          <p:grpSpPr bwMode="auto">
            <a:xfrm>
              <a:off x="3638" y="2408"/>
              <a:ext cx="104" cy="269"/>
              <a:chOff x="3638" y="2408"/>
              <a:chExt cx="104" cy="269"/>
            </a:xfrm>
          </p:grpSpPr>
          <p:sp>
            <p:nvSpPr>
              <p:cNvPr id="23135" name="Line 256">
                <a:extLst>
                  <a:ext uri="{FF2B5EF4-FFF2-40B4-BE49-F238E27FC236}">
                    <a16:creationId xmlns:a16="http://schemas.microsoft.com/office/drawing/2014/main" id="{DCB46007-6BAE-440D-9889-210E822A248F}"/>
                  </a:ext>
                </a:extLst>
              </p:cNvPr>
              <p:cNvSpPr>
                <a:spLocks noChangeShapeType="1"/>
              </p:cNvSpPr>
              <p:nvPr/>
            </p:nvSpPr>
            <p:spPr bwMode="auto">
              <a:xfrm>
                <a:off x="3638" y="2408"/>
                <a:ext cx="79" cy="222"/>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136" name="Freeform 257">
                <a:extLst>
                  <a:ext uri="{FF2B5EF4-FFF2-40B4-BE49-F238E27FC236}">
                    <a16:creationId xmlns:a16="http://schemas.microsoft.com/office/drawing/2014/main" id="{7426B3ED-B2F4-4552-99BA-46742176AA62}"/>
                  </a:ext>
                </a:extLst>
              </p:cNvPr>
              <p:cNvSpPr>
                <a:spLocks/>
              </p:cNvSpPr>
              <p:nvPr/>
            </p:nvSpPr>
            <p:spPr bwMode="auto">
              <a:xfrm>
                <a:off x="3693" y="2619"/>
                <a:ext cx="49" cy="58"/>
              </a:xfrm>
              <a:custGeom>
                <a:avLst/>
                <a:gdLst>
                  <a:gd name="T0" fmla="*/ 0 w 98"/>
                  <a:gd name="T1" fmla="*/ 1 h 116"/>
                  <a:gd name="T2" fmla="*/ 1 w 98"/>
                  <a:gd name="T3" fmla="*/ 1 h 116"/>
                  <a:gd name="T4" fmla="*/ 1 w 98"/>
                  <a:gd name="T5" fmla="*/ 0 h 116"/>
                  <a:gd name="T6" fmla="*/ 0 w 98"/>
                  <a:gd name="T7" fmla="*/ 1 h 116"/>
                  <a:gd name="T8" fmla="*/ 0 60000 65536"/>
                  <a:gd name="T9" fmla="*/ 0 60000 65536"/>
                  <a:gd name="T10" fmla="*/ 0 60000 65536"/>
                  <a:gd name="T11" fmla="*/ 0 60000 65536"/>
                  <a:gd name="T12" fmla="*/ 0 w 98"/>
                  <a:gd name="T13" fmla="*/ 0 h 116"/>
                  <a:gd name="T14" fmla="*/ 98 w 98"/>
                  <a:gd name="T15" fmla="*/ 116 h 116"/>
                </a:gdLst>
                <a:ahLst/>
                <a:cxnLst>
                  <a:cxn ang="T8">
                    <a:pos x="T0" y="T1"/>
                  </a:cxn>
                  <a:cxn ang="T9">
                    <a:pos x="T2" y="T3"/>
                  </a:cxn>
                  <a:cxn ang="T10">
                    <a:pos x="T4" y="T5"/>
                  </a:cxn>
                  <a:cxn ang="T11">
                    <a:pos x="T6" y="T7"/>
                  </a:cxn>
                </a:cxnLst>
                <a:rect l="T12" t="T13" r="T14" b="T15"/>
                <a:pathLst>
                  <a:path w="98" h="116">
                    <a:moveTo>
                      <a:pt x="0" y="35"/>
                    </a:moveTo>
                    <a:lnTo>
                      <a:pt x="86" y="116"/>
                    </a:lnTo>
                    <a:lnTo>
                      <a:pt x="98" y="0"/>
                    </a:lnTo>
                    <a:lnTo>
                      <a:pt x="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sp>
          <p:nvSpPr>
            <p:cNvPr id="22609" name="Oval 258">
              <a:extLst>
                <a:ext uri="{FF2B5EF4-FFF2-40B4-BE49-F238E27FC236}">
                  <a16:creationId xmlns:a16="http://schemas.microsoft.com/office/drawing/2014/main" id="{9C73B489-8E2F-40AA-A805-6FBEDC447D11}"/>
                </a:ext>
              </a:extLst>
            </p:cNvPr>
            <p:cNvSpPr>
              <a:spLocks noChangeArrowheads="1"/>
            </p:cNvSpPr>
            <p:nvPr/>
          </p:nvSpPr>
          <p:spPr bwMode="auto">
            <a:xfrm>
              <a:off x="2551" y="2305"/>
              <a:ext cx="199" cy="167"/>
            </a:xfrm>
            <a:prstGeom prst="ellipse">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10" name="Rectangle 259">
              <a:extLst>
                <a:ext uri="{FF2B5EF4-FFF2-40B4-BE49-F238E27FC236}">
                  <a16:creationId xmlns:a16="http://schemas.microsoft.com/office/drawing/2014/main" id="{6116CEAD-5C0F-499E-93A6-3ED323FE81DD}"/>
                </a:ext>
              </a:extLst>
            </p:cNvPr>
            <p:cNvSpPr>
              <a:spLocks noChangeArrowheads="1"/>
            </p:cNvSpPr>
            <p:nvPr/>
          </p:nvSpPr>
          <p:spPr bwMode="auto">
            <a:xfrm>
              <a:off x="2536" y="2299"/>
              <a:ext cx="26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11" name="Rectangle 260">
              <a:extLst>
                <a:ext uri="{FF2B5EF4-FFF2-40B4-BE49-F238E27FC236}">
                  <a16:creationId xmlns:a16="http://schemas.microsoft.com/office/drawing/2014/main" id="{BA0088B6-6E95-4CD8-AA68-CBB2F2A3CE3C}"/>
                </a:ext>
              </a:extLst>
            </p:cNvPr>
            <p:cNvSpPr>
              <a:spLocks noChangeArrowheads="1"/>
            </p:cNvSpPr>
            <p:nvPr/>
          </p:nvSpPr>
          <p:spPr bwMode="auto">
            <a:xfrm>
              <a:off x="2580" y="2326"/>
              <a:ext cx="13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200" b="1">
                  <a:solidFill>
                    <a:schemeClr val="tx1"/>
                  </a:solidFill>
                  <a:latin typeface="Times New Roman" panose="02020603050405020304" pitchFamily="18" charset="0"/>
                </a:rPr>
                <a:t>Src</a:t>
              </a:r>
              <a:endParaRPr lang="cs-CZ" altLang="cs-CZ" sz="2400">
                <a:solidFill>
                  <a:schemeClr val="tx1"/>
                </a:solidFill>
                <a:latin typeface="Times New Roman" panose="02020603050405020304" pitchFamily="18" charset="0"/>
              </a:endParaRPr>
            </a:p>
          </p:txBody>
        </p:sp>
        <p:sp>
          <p:nvSpPr>
            <p:cNvPr id="22612" name="Rectangle 261">
              <a:extLst>
                <a:ext uri="{FF2B5EF4-FFF2-40B4-BE49-F238E27FC236}">
                  <a16:creationId xmlns:a16="http://schemas.microsoft.com/office/drawing/2014/main" id="{0C77FFAB-88BD-41E2-9A7F-41F01CBE3326}"/>
                </a:ext>
              </a:extLst>
            </p:cNvPr>
            <p:cNvSpPr>
              <a:spLocks noChangeArrowheads="1"/>
            </p:cNvSpPr>
            <p:nvPr/>
          </p:nvSpPr>
          <p:spPr bwMode="auto">
            <a:xfrm>
              <a:off x="2366" y="2460"/>
              <a:ext cx="613"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13" name="Rectangle 262">
              <a:extLst>
                <a:ext uri="{FF2B5EF4-FFF2-40B4-BE49-F238E27FC236}">
                  <a16:creationId xmlns:a16="http://schemas.microsoft.com/office/drawing/2014/main" id="{5CCB7A00-FA55-4853-945B-F5BCEE03457E}"/>
                </a:ext>
              </a:extLst>
            </p:cNvPr>
            <p:cNvSpPr>
              <a:spLocks noChangeArrowheads="1"/>
            </p:cNvSpPr>
            <p:nvPr/>
          </p:nvSpPr>
          <p:spPr bwMode="auto">
            <a:xfrm>
              <a:off x="2409" y="2489"/>
              <a:ext cx="50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400">
                  <a:solidFill>
                    <a:schemeClr val="tx1"/>
                  </a:solidFill>
                  <a:latin typeface="Times New Roman" panose="02020603050405020304" pitchFamily="18" charset="0"/>
                </a:rPr>
                <a:t>“Activated”</a:t>
              </a:r>
              <a:endParaRPr lang="cs-CZ" altLang="cs-CZ" sz="2400">
                <a:solidFill>
                  <a:schemeClr val="tx1"/>
                </a:solidFill>
                <a:latin typeface="Times New Roman" panose="02020603050405020304" pitchFamily="18" charset="0"/>
              </a:endParaRPr>
            </a:p>
          </p:txBody>
        </p:sp>
        <p:sp>
          <p:nvSpPr>
            <p:cNvPr id="22614" name="Freeform 263">
              <a:extLst>
                <a:ext uri="{FF2B5EF4-FFF2-40B4-BE49-F238E27FC236}">
                  <a16:creationId xmlns:a16="http://schemas.microsoft.com/office/drawing/2014/main" id="{557FCB6B-8E20-4F7A-AA72-C875F1E5DE1C}"/>
                </a:ext>
              </a:extLst>
            </p:cNvPr>
            <p:cNvSpPr>
              <a:spLocks/>
            </p:cNvSpPr>
            <p:nvPr/>
          </p:nvSpPr>
          <p:spPr bwMode="auto">
            <a:xfrm>
              <a:off x="2241" y="2027"/>
              <a:ext cx="338" cy="204"/>
            </a:xfrm>
            <a:custGeom>
              <a:avLst/>
              <a:gdLst>
                <a:gd name="T0" fmla="*/ 1 w 676"/>
                <a:gd name="T1" fmla="*/ 0 h 408"/>
                <a:gd name="T2" fmla="*/ 1 w 676"/>
                <a:gd name="T3" fmla="*/ 1 h 408"/>
                <a:gd name="T4" fmla="*/ 1 w 676"/>
                <a:gd name="T5" fmla="*/ 1 h 408"/>
                <a:gd name="T6" fmla="*/ 1 w 676"/>
                <a:gd name="T7" fmla="*/ 1 h 408"/>
                <a:gd name="T8" fmla="*/ 1 w 676"/>
                <a:gd name="T9" fmla="*/ 1 h 408"/>
                <a:gd name="T10" fmla="*/ 1 w 676"/>
                <a:gd name="T11" fmla="*/ 1 h 408"/>
                <a:gd name="T12" fmla="*/ 1 w 676"/>
                <a:gd name="T13" fmla="*/ 1 h 408"/>
                <a:gd name="T14" fmla="*/ 1 w 676"/>
                <a:gd name="T15" fmla="*/ 1 h 408"/>
                <a:gd name="T16" fmla="*/ 1 w 676"/>
                <a:gd name="T17" fmla="*/ 1 h 408"/>
                <a:gd name="T18" fmla="*/ 1 w 676"/>
                <a:gd name="T19" fmla="*/ 1 h 408"/>
                <a:gd name="T20" fmla="*/ 1 w 676"/>
                <a:gd name="T21" fmla="*/ 1 h 408"/>
                <a:gd name="T22" fmla="*/ 1 w 676"/>
                <a:gd name="T23" fmla="*/ 1 h 408"/>
                <a:gd name="T24" fmla="*/ 1 w 676"/>
                <a:gd name="T25" fmla="*/ 1 h 408"/>
                <a:gd name="T26" fmla="*/ 1 w 676"/>
                <a:gd name="T27" fmla="*/ 1 h 408"/>
                <a:gd name="T28" fmla="*/ 1 w 676"/>
                <a:gd name="T29" fmla="*/ 1 h 408"/>
                <a:gd name="T30" fmla="*/ 1 w 676"/>
                <a:gd name="T31" fmla="*/ 1 h 408"/>
                <a:gd name="T32" fmla="*/ 1 w 676"/>
                <a:gd name="T33" fmla="*/ 1 h 408"/>
                <a:gd name="T34" fmla="*/ 1 w 676"/>
                <a:gd name="T35" fmla="*/ 1 h 408"/>
                <a:gd name="T36" fmla="*/ 1 w 676"/>
                <a:gd name="T37" fmla="*/ 1 h 408"/>
                <a:gd name="T38" fmla="*/ 1 w 676"/>
                <a:gd name="T39" fmla="*/ 1 h 408"/>
                <a:gd name="T40" fmla="*/ 1 w 676"/>
                <a:gd name="T41" fmla="*/ 1 h 408"/>
                <a:gd name="T42" fmla="*/ 1 w 676"/>
                <a:gd name="T43" fmla="*/ 1 h 408"/>
                <a:gd name="T44" fmla="*/ 1 w 676"/>
                <a:gd name="T45" fmla="*/ 1 h 408"/>
                <a:gd name="T46" fmla="*/ 0 w 676"/>
                <a:gd name="T47" fmla="*/ 1 h 40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76"/>
                <a:gd name="T73" fmla="*/ 0 h 408"/>
                <a:gd name="T74" fmla="*/ 676 w 676"/>
                <a:gd name="T75" fmla="*/ 408 h 40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76" h="408">
                  <a:moveTo>
                    <a:pt x="676" y="0"/>
                  </a:moveTo>
                  <a:lnTo>
                    <a:pt x="676" y="2"/>
                  </a:lnTo>
                  <a:lnTo>
                    <a:pt x="674" y="23"/>
                  </a:lnTo>
                  <a:lnTo>
                    <a:pt x="673" y="43"/>
                  </a:lnTo>
                  <a:lnTo>
                    <a:pt x="668" y="64"/>
                  </a:lnTo>
                  <a:lnTo>
                    <a:pt x="662" y="84"/>
                  </a:lnTo>
                  <a:lnTo>
                    <a:pt x="654" y="104"/>
                  </a:lnTo>
                  <a:lnTo>
                    <a:pt x="645" y="122"/>
                  </a:lnTo>
                  <a:lnTo>
                    <a:pt x="622" y="161"/>
                  </a:lnTo>
                  <a:lnTo>
                    <a:pt x="595" y="196"/>
                  </a:lnTo>
                  <a:lnTo>
                    <a:pt x="561" y="229"/>
                  </a:lnTo>
                  <a:lnTo>
                    <a:pt x="521" y="260"/>
                  </a:lnTo>
                  <a:lnTo>
                    <a:pt x="479" y="289"/>
                  </a:lnTo>
                  <a:lnTo>
                    <a:pt x="431" y="315"/>
                  </a:lnTo>
                  <a:lnTo>
                    <a:pt x="379" y="339"/>
                  </a:lnTo>
                  <a:lnTo>
                    <a:pt x="323" y="359"/>
                  </a:lnTo>
                  <a:lnTo>
                    <a:pt x="265" y="376"/>
                  </a:lnTo>
                  <a:lnTo>
                    <a:pt x="202" y="390"/>
                  </a:lnTo>
                  <a:lnTo>
                    <a:pt x="138" y="400"/>
                  </a:lnTo>
                  <a:lnTo>
                    <a:pt x="71" y="406"/>
                  </a:lnTo>
                  <a:lnTo>
                    <a:pt x="2" y="408"/>
                  </a:lnTo>
                  <a:lnTo>
                    <a:pt x="0" y="408"/>
                  </a:lnTo>
                </a:path>
              </a:pathLst>
            </a:custGeom>
            <a:noFill/>
            <a:ln w="9525">
              <a:solidFill>
                <a:srgbClr val="FC0128"/>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nvGrpSpPr>
            <p:cNvPr id="22615" name="Group 264">
              <a:extLst>
                <a:ext uri="{FF2B5EF4-FFF2-40B4-BE49-F238E27FC236}">
                  <a16:creationId xmlns:a16="http://schemas.microsoft.com/office/drawing/2014/main" id="{363970CE-1B5C-4CED-96FE-FB9087343839}"/>
                </a:ext>
              </a:extLst>
            </p:cNvPr>
            <p:cNvGrpSpPr>
              <a:grpSpLocks/>
            </p:cNvGrpSpPr>
            <p:nvPr/>
          </p:nvGrpSpPr>
          <p:grpSpPr bwMode="auto">
            <a:xfrm>
              <a:off x="2205" y="2208"/>
              <a:ext cx="74" cy="51"/>
              <a:chOff x="2205" y="2208"/>
              <a:chExt cx="74" cy="51"/>
            </a:xfrm>
          </p:grpSpPr>
          <p:sp>
            <p:nvSpPr>
              <p:cNvPr id="23133" name="Line 265">
                <a:extLst>
                  <a:ext uri="{FF2B5EF4-FFF2-40B4-BE49-F238E27FC236}">
                    <a16:creationId xmlns:a16="http://schemas.microsoft.com/office/drawing/2014/main" id="{45F0C841-DB26-4F6E-AEE4-D4579F870479}"/>
                  </a:ext>
                </a:extLst>
              </p:cNvPr>
              <p:cNvSpPr>
                <a:spLocks noChangeShapeType="1"/>
              </p:cNvSpPr>
              <p:nvPr/>
            </p:nvSpPr>
            <p:spPr bwMode="auto">
              <a:xfrm flipH="1">
                <a:off x="2253" y="2233"/>
                <a:ext cx="26" cy="1"/>
              </a:xfrm>
              <a:prstGeom prst="line">
                <a:avLst/>
              </a:prstGeom>
              <a:noFill/>
              <a:ln w="9525">
                <a:solidFill>
                  <a:srgbClr val="FC0128"/>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134" name="Freeform 266">
                <a:extLst>
                  <a:ext uri="{FF2B5EF4-FFF2-40B4-BE49-F238E27FC236}">
                    <a16:creationId xmlns:a16="http://schemas.microsoft.com/office/drawing/2014/main" id="{892BCDC3-4547-4224-865D-28FAD940B865}"/>
                  </a:ext>
                </a:extLst>
              </p:cNvPr>
              <p:cNvSpPr>
                <a:spLocks/>
              </p:cNvSpPr>
              <p:nvPr/>
            </p:nvSpPr>
            <p:spPr bwMode="auto">
              <a:xfrm>
                <a:off x="2205" y="2208"/>
                <a:ext cx="51" cy="51"/>
              </a:xfrm>
              <a:custGeom>
                <a:avLst/>
                <a:gdLst>
                  <a:gd name="T0" fmla="*/ 1 w 102"/>
                  <a:gd name="T1" fmla="*/ 0 h 102"/>
                  <a:gd name="T2" fmla="*/ 0 w 102"/>
                  <a:gd name="T3" fmla="*/ 1 h 102"/>
                  <a:gd name="T4" fmla="*/ 1 w 102"/>
                  <a:gd name="T5" fmla="*/ 1 h 102"/>
                  <a:gd name="T6" fmla="*/ 1 w 102"/>
                  <a:gd name="T7" fmla="*/ 0 h 102"/>
                  <a:gd name="T8" fmla="*/ 0 60000 65536"/>
                  <a:gd name="T9" fmla="*/ 0 60000 65536"/>
                  <a:gd name="T10" fmla="*/ 0 60000 65536"/>
                  <a:gd name="T11" fmla="*/ 0 60000 65536"/>
                  <a:gd name="T12" fmla="*/ 0 w 102"/>
                  <a:gd name="T13" fmla="*/ 0 h 102"/>
                  <a:gd name="T14" fmla="*/ 102 w 102"/>
                  <a:gd name="T15" fmla="*/ 102 h 102"/>
                </a:gdLst>
                <a:ahLst/>
                <a:cxnLst>
                  <a:cxn ang="T8">
                    <a:pos x="T0" y="T1"/>
                  </a:cxn>
                  <a:cxn ang="T9">
                    <a:pos x="T2" y="T3"/>
                  </a:cxn>
                  <a:cxn ang="T10">
                    <a:pos x="T4" y="T5"/>
                  </a:cxn>
                  <a:cxn ang="T11">
                    <a:pos x="T6" y="T7"/>
                  </a:cxn>
                </a:cxnLst>
                <a:rect l="T12" t="T13" r="T14" b="T15"/>
                <a:pathLst>
                  <a:path w="102" h="102">
                    <a:moveTo>
                      <a:pt x="102" y="0"/>
                    </a:moveTo>
                    <a:lnTo>
                      <a:pt x="0" y="52"/>
                    </a:lnTo>
                    <a:lnTo>
                      <a:pt x="102" y="102"/>
                    </a:lnTo>
                    <a:lnTo>
                      <a:pt x="102"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grpSp>
          <p:nvGrpSpPr>
            <p:cNvPr id="22616" name="Group 267">
              <a:extLst>
                <a:ext uri="{FF2B5EF4-FFF2-40B4-BE49-F238E27FC236}">
                  <a16:creationId xmlns:a16="http://schemas.microsoft.com/office/drawing/2014/main" id="{E2481DF7-BB14-452B-B6E2-094BA6F251D2}"/>
                </a:ext>
              </a:extLst>
            </p:cNvPr>
            <p:cNvGrpSpPr>
              <a:grpSpLocks/>
            </p:cNvGrpSpPr>
            <p:nvPr/>
          </p:nvGrpSpPr>
          <p:grpSpPr bwMode="auto">
            <a:xfrm>
              <a:off x="2574" y="2029"/>
              <a:ext cx="48" cy="237"/>
              <a:chOff x="2574" y="2029"/>
              <a:chExt cx="48" cy="237"/>
            </a:xfrm>
          </p:grpSpPr>
          <p:sp>
            <p:nvSpPr>
              <p:cNvPr id="23131" name="Freeform 268">
                <a:extLst>
                  <a:ext uri="{FF2B5EF4-FFF2-40B4-BE49-F238E27FC236}">
                    <a16:creationId xmlns:a16="http://schemas.microsoft.com/office/drawing/2014/main" id="{49D423BE-971B-47CA-BCD6-81DF16E40F34}"/>
                  </a:ext>
                </a:extLst>
              </p:cNvPr>
              <p:cNvSpPr>
                <a:spLocks/>
              </p:cNvSpPr>
              <p:nvPr/>
            </p:nvSpPr>
            <p:spPr bwMode="auto">
              <a:xfrm>
                <a:off x="2585" y="2029"/>
                <a:ext cx="12" cy="190"/>
              </a:xfrm>
              <a:custGeom>
                <a:avLst/>
                <a:gdLst>
                  <a:gd name="T0" fmla="*/ 1 w 24"/>
                  <a:gd name="T1" fmla="*/ 0 h 381"/>
                  <a:gd name="T2" fmla="*/ 1 w 24"/>
                  <a:gd name="T3" fmla="*/ 0 h 381"/>
                  <a:gd name="T4" fmla="*/ 1 w 24"/>
                  <a:gd name="T5" fmla="*/ 0 h 381"/>
                  <a:gd name="T6" fmla="*/ 1 w 24"/>
                  <a:gd name="T7" fmla="*/ 0 h 381"/>
                  <a:gd name="T8" fmla="*/ 1 w 24"/>
                  <a:gd name="T9" fmla="*/ 0 h 381"/>
                  <a:gd name="T10" fmla="*/ 1 w 24"/>
                  <a:gd name="T11" fmla="*/ 0 h 381"/>
                  <a:gd name="T12" fmla="*/ 1 w 24"/>
                  <a:gd name="T13" fmla="*/ 0 h 381"/>
                  <a:gd name="T14" fmla="*/ 0 w 24"/>
                  <a:gd name="T15" fmla="*/ 0 h 381"/>
                  <a:gd name="T16" fmla="*/ 0 w 24"/>
                  <a:gd name="T17" fmla="*/ 0 h 381"/>
                  <a:gd name="T18" fmla="*/ 0 w 24"/>
                  <a:gd name="T19" fmla="*/ 0 h 381"/>
                  <a:gd name="T20" fmla="*/ 0 w 24"/>
                  <a:gd name="T21" fmla="*/ 0 h 3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381"/>
                  <a:gd name="T35" fmla="*/ 24 w 24"/>
                  <a:gd name="T36" fmla="*/ 381 h 38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381">
                    <a:moveTo>
                      <a:pt x="24" y="381"/>
                    </a:moveTo>
                    <a:lnTo>
                      <a:pt x="18" y="345"/>
                    </a:lnTo>
                    <a:lnTo>
                      <a:pt x="14" y="306"/>
                    </a:lnTo>
                    <a:lnTo>
                      <a:pt x="11" y="263"/>
                    </a:lnTo>
                    <a:lnTo>
                      <a:pt x="6" y="217"/>
                    </a:lnTo>
                    <a:lnTo>
                      <a:pt x="3" y="167"/>
                    </a:lnTo>
                    <a:lnTo>
                      <a:pt x="1" y="113"/>
                    </a:lnTo>
                    <a:lnTo>
                      <a:pt x="0" y="58"/>
                    </a:lnTo>
                    <a:lnTo>
                      <a:pt x="0" y="2"/>
                    </a:lnTo>
                    <a:lnTo>
                      <a:pt x="0" y="0"/>
                    </a:lnTo>
                  </a:path>
                </a:pathLst>
              </a:custGeom>
              <a:noFill/>
              <a:ln w="9525">
                <a:solidFill>
                  <a:srgbClr val="FC0128"/>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3132" name="Freeform 269">
                <a:extLst>
                  <a:ext uri="{FF2B5EF4-FFF2-40B4-BE49-F238E27FC236}">
                    <a16:creationId xmlns:a16="http://schemas.microsoft.com/office/drawing/2014/main" id="{B18AB40E-3A1C-4094-9FC7-20F4A61C8DF3}"/>
                  </a:ext>
                </a:extLst>
              </p:cNvPr>
              <p:cNvSpPr>
                <a:spLocks/>
              </p:cNvSpPr>
              <p:nvPr/>
            </p:nvSpPr>
            <p:spPr bwMode="auto">
              <a:xfrm>
                <a:off x="2574" y="2209"/>
                <a:ext cx="48" cy="57"/>
              </a:xfrm>
              <a:custGeom>
                <a:avLst/>
                <a:gdLst>
                  <a:gd name="T0" fmla="*/ 0 w 96"/>
                  <a:gd name="T1" fmla="*/ 1 h 114"/>
                  <a:gd name="T2" fmla="*/ 1 w 96"/>
                  <a:gd name="T3" fmla="*/ 1 h 114"/>
                  <a:gd name="T4" fmla="*/ 1 w 96"/>
                  <a:gd name="T5" fmla="*/ 0 h 114"/>
                  <a:gd name="T6" fmla="*/ 0 w 96"/>
                  <a:gd name="T7" fmla="*/ 1 h 114"/>
                  <a:gd name="T8" fmla="*/ 0 60000 65536"/>
                  <a:gd name="T9" fmla="*/ 0 60000 65536"/>
                  <a:gd name="T10" fmla="*/ 0 60000 65536"/>
                  <a:gd name="T11" fmla="*/ 0 60000 65536"/>
                  <a:gd name="T12" fmla="*/ 0 w 96"/>
                  <a:gd name="T13" fmla="*/ 0 h 114"/>
                  <a:gd name="T14" fmla="*/ 96 w 96"/>
                  <a:gd name="T15" fmla="*/ 114 h 114"/>
                </a:gdLst>
                <a:ahLst/>
                <a:cxnLst>
                  <a:cxn ang="T8">
                    <a:pos x="T0" y="T1"/>
                  </a:cxn>
                  <a:cxn ang="T9">
                    <a:pos x="T2" y="T3"/>
                  </a:cxn>
                  <a:cxn ang="T10">
                    <a:pos x="T4" y="T5"/>
                  </a:cxn>
                  <a:cxn ang="T11">
                    <a:pos x="T6" y="T7"/>
                  </a:cxn>
                </a:cxnLst>
                <a:rect l="T12" t="T13" r="T14" b="T15"/>
                <a:pathLst>
                  <a:path w="96" h="114">
                    <a:moveTo>
                      <a:pt x="0" y="38"/>
                    </a:moveTo>
                    <a:lnTo>
                      <a:pt x="87" y="114"/>
                    </a:lnTo>
                    <a:lnTo>
                      <a:pt x="96" y="0"/>
                    </a:lnTo>
                    <a:lnTo>
                      <a:pt x="0" y="38"/>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sp>
          <p:nvSpPr>
            <p:cNvPr id="22617" name="Rectangle 270">
              <a:extLst>
                <a:ext uri="{FF2B5EF4-FFF2-40B4-BE49-F238E27FC236}">
                  <a16:creationId xmlns:a16="http://schemas.microsoft.com/office/drawing/2014/main" id="{01F5FBEE-DD55-4610-963E-5FD66E613E24}"/>
                </a:ext>
              </a:extLst>
            </p:cNvPr>
            <p:cNvSpPr>
              <a:spLocks noChangeArrowheads="1"/>
            </p:cNvSpPr>
            <p:nvPr/>
          </p:nvSpPr>
          <p:spPr bwMode="auto">
            <a:xfrm>
              <a:off x="2585" y="1987"/>
              <a:ext cx="161"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18" name="Rectangle 271">
              <a:extLst>
                <a:ext uri="{FF2B5EF4-FFF2-40B4-BE49-F238E27FC236}">
                  <a16:creationId xmlns:a16="http://schemas.microsoft.com/office/drawing/2014/main" id="{99AF3C54-54A9-4FDB-B252-D71A7251F5C4}"/>
                </a:ext>
              </a:extLst>
            </p:cNvPr>
            <p:cNvSpPr>
              <a:spLocks noChangeArrowheads="1"/>
            </p:cNvSpPr>
            <p:nvPr/>
          </p:nvSpPr>
          <p:spPr bwMode="auto">
            <a:xfrm>
              <a:off x="2629" y="2015"/>
              <a:ext cx="68"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b="1">
                  <a:solidFill>
                    <a:schemeClr val="tx1"/>
                  </a:solidFill>
                  <a:latin typeface="Times New Roman" panose="02020603050405020304" pitchFamily="18" charset="0"/>
                </a:rPr>
                <a:t>2</a:t>
              </a:r>
              <a:endParaRPr lang="cs-CZ" altLang="cs-CZ" sz="2400">
                <a:solidFill>
                  <a:schemeClr val="tx1"/>
                </a:solidFill>
                <a:latin typeface="Times New Roman" panose="02020603050405020304" pitchFamily="18" charset="0"/>
              </a:endParaRPr>
            </a:p>
          </p:txBody>
        </p:sp>
        <p:grpSp>
          <p:nvGrpSpPr>
            <p:cNvPr id="22619" name="Group 272">
              <a:extLst>
                <a:ext uri="{FF2B5EF4-FFF2-40B4-BE49-F238E27FC236}">
                  <a16:creationId xmlns:a16="http://schemas.microsoft.com/office/drawing/2014/main" id="{797E536F-7E42-433F-8700-ED033CE86025}"/>
                </a:ext>
              </a:extLst>
            </p:cNvPr>
            <p:cNvGrpSpPr>
              <a:grpSpLocks/>
            </p:cNvGrpSpPr>
            <p:nvPr/>
          </p:nvGrpSpPr>
          <p:grpSpPr bwMode="auto">
            <a:xfrm>
              <a:off x="2684" y="3059"/>
              <a:ext cx="82" cy="337"/>
              <a:chOff x="2684" y="3059"/>
              <a:chExt cx="82" cy="337"/>
            </a:xfrm>
          </p:grpSpPr>
          <p:sp>
            <p:nvSpPr>
              <p:cNvPr id="23123" name="Freeform 273">
                <a:extLst>
                  <a:ext uri="{FF2B5EF4-FFF2-40B4-BE49-F238E27FC236}">
                    <a16:creationId xmlns:a16="http://schemas.microsoft.com/office/drawing/2014/main" id="{49ECD6B8-EC1D-48A1-9E47-86210A2F4672}"/>
                  </a:ext>
                </a:extLst>
              </p:cNvPr>
              <p:cNvSpPr>
                <a:spLocks/>
              </p:cNvSpPr>
              <p:nvPr/>
            </p:nvSpPr>
            <p:spPr bwMode="auto">
              <a:xfrm>
                <a:off x="2684" y="3059"/>
                <a:ext cx="9" cy="24"/>
              </a:xfrm>
              <a:custGeom>
                <a:avLst/>
                <a:gdLst>
                  <a:gd name="T0" fmla="*/ 1 w 18"/>
                  <a:gd name="T1" fmla="*/ 0 h 48"/>
                  <a:gd name="T2" fmla="*/ 0 w 18"/>
                  <a:gd name="T3" fmla="*/ 1 h 48"/>
                  <a:gd name="T4" fmla="*/ 1 w 18"/>
                  <a:gd name="T5" fmla="*/ 1 h 48"/>
                  <a:gd name="T6" fmla="*/ 1 w 18"/>
                  <a:gd name="T7" fmla="*/ 1 h 48"/>
                  <a:gd name="T8" fmla="*/ 1 w 18"/>
                  <a:gd name="T9" fmla="*/ 0 h 48"/>
                  <a:gd name="T10" fmla="*/ 0 60000 65536"/>
                  <a:gd name="T11" fmla="*/ 0 60000 65536"/>
                  <a:gd name="T12" fmla="*/ 0 60000 65536"/>
                  <a:gd name="T13" fmla="*/ 0 60000 65536"/>
                  <a:gd name="T14" fmla="*/ 0 60000 65536"/>
                  <a:gd name="T15" fmla="*/ 0 w 18"/>
                  <a:gd name="T16" fmla="*/ 0 h 48"/>
                  <a:gd name="T17" fmla="*/ 18 w 18"/>
                  <a:gd name="T18" fmla="*/ 48 h 48"/>
                </a:gdLst>
                <a:ahLst/>
                <a:cxnLst>
                  <a:cxn ang="T10">
                    <a:pos x="T0" y="T1"/>
                  </a:cxn>
                  <a:cxn ang="T11">
                    <a:pos x="T2" y="T3"/>
                  </a:cxn>
                  <a:cxn ang="T12">
                    <a:pos x="T4" y="T5"/>
                  </a:cxn>
                  <a:cxn ang="T13">
                    <a:pos x="T6" y="T7"/>
                  </a:cxn>
                  <a:cxn ang="T14">
                    <a:pos x="T8" y="T9"/>
                  </a:cxn>
                </a:cxnLst>
                <a:rect l="T15" t="T16" r="T17" b="T18"/>
                <a:pathLst>
                  <a:path w="18" h="48">
                    <a:moveTo>
                      <a:pt x="10" y="0"/>
                    </a:moveTo>
                    <a:lnTo>
                      <a:pt x="0" y="1"/>
                    </a:lnTo>
                    <a:lnTo>
                      <a:pt x="7" y="48"/>
                    </a:lnTo>
                    <a:lnTo>
                      <a:pt x="18" y="47"/>
                    </a:lnTo>
                    <a:lnTo>
                      <a:pt x="10"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24" name="Freeform 274">
                <a:extLst>
                  <a:ext uri="{FF2B5EF4-FFF2-40B4-BE49-F238E27FC236}">
                    <a16:creationId xmlns:a16="http://schemas.microsoft.com/office/drawing/2014/main" id="{BFBC7A5F-888A-4089-8620-3B12F9C90B83}"/>
                  </a:ext>
                </a:extLst>
              </p:cNvPr>
              <p:cNvSpPr>
                <a:spLocks/>
              </p:cNvSpPr>
              <p:nvPr/>
            </p:nvSpPr>
            <p:spPr bwMode="auto">
              <a:xfrm>
                <a:off x="2692" y="3101"/>
                <a:ext cx="10" cy="24"/>
              </a:xfrm>
              <a:custGeom>
                <a:avLst/>
                <a:gdLst>
                  <a:gd name="T0" fmla="*/ 1 w 20"/>
                  <a:gd name="T1" fmla="*/ 0 h 48"/>
                  <a:gd name="T2" fmla="*/ 0 w 20"/>
                  <a:gd name="T3" fmla="*/ 1 h 48"/>
                  <a:gd name="T4" fmla="*/ 1 w 20"/>
                  <a:gd name="T5" fmla="*/ 1 h 48"/>
                  <a:gd name="T6" fmla="*/ 1 w 20"/>
                  <a:gd name="T7" fmla="*/ 1 h 48"/>
                  <a:gd name="T8" fmla="*/ 1 w 20"/>
                  <a:gd name="T9" fmla="*/ 0 h 48"/>
                  <a:gd name="T10" fmla="*/ 0 60000 65536"/>
                  <a:gd name="T11" fmla="*/ 0 60000 65536"/>
                  <a:gd name="T12" fmla="*/ 0 60000 65536"/>
                  <a:gd name="T13" fmla="*/ 0 60000 65536"/>
                  <a:gd name="T14" fmla="*/ 0 60000 65536"/>
                  <a:gd name="T15" fmla="*/ 0 w 20"/>
                  <a:gd name="T16" fmla="*/ 0 h 48"/>
                  <a:gd name="T17" fmla="*/ 20 w 20"/>
                  <a:gd name="T18" fmla="*/ 48 h 48"/>
                </a:gdLst>
                <a:ahLst/>
                <a:cxnLst>
                  <a:cxn ang="T10">
                    <a:pos x="T0" y="T1"/>
                  </a:cxn>
                  <a:cxn ang="T11">
                    <a:pos x="T2" y="T3"/>
                  </a:cxn>
                  <a:cxn ang="T12">
                    <a:pos x="T4" y="T5"/>
                  </a:cxn>
                  <a:cxn ang="T13">
                    <a:pos x="T6" y="T7"/>
                  </a:cxn>
                  <a:cxn ang="T14">
                    <a:pos x="T8" y="T9"/>
                  </a:cxn>
                </a:cxnLst>
                <a:rect l="T15" t="T16" r="T17" b="T18"/>
                <a:pathLst>
                  <a:path w="20" h="48">
                    <a:moveTo>
                      <a:pt x="11" y="0"/>
                    </a:moveTo>
                    <a:lnTo>
                      <a:pt x="0" y="1"/>
                    </a:lnTo>
                    <a:lnTo>
                      <a:pt x="9" y="48"/>
                    </a:lnTo>
                    <a:lnTo>
                      <a:pt x="20" y="47"/>
                    </a:lnTo>
                    <a:lnTo>
                      <a:pt x="11"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25" name="Freeform 275">
                <a:extLst>
                  <a:ext uri="{FF2B5EF4-FFF2-40B4-BE49-F238E27FC236}">
                    <a16:creationId xmlns:a16="http://schemas.microsoft.com/office/drawing/2014/main" id="{D554272D-8639-4E11-9C00-68F852B30B5A}"/>
                  </a:ext>
                </a:extLst>
              </p:cNvPr>
              <p:cNvSpPr>
                <a:spLocks/>
              </p:cNvSpPr>
              <p:nvPr/>
            </p:nvSpPr>
            <p:spPr bwMode="auto">
              <a:xfrm>
                <a:off x="2700" y="3143"/>
                <a:ext cx="10" cy="24"/>
              </a:xfrm>
              <a:custGeom>
                <a:avLst/>
                <a:gdLst>
                  <a:gd name="T0" fmla="*/ 1 w 20"/>
                  <a:gd name="T1" fmla="*/ 0 h 49"/>
                  <a:gd name="T2" fmla="*/ 0 w 20"/>
                  <a:gd name="T3" fmla="*/ 0 h 49"/>
                  <a:gd name="T4" fmla="*/ 1 w 20"/>
                  <a:gd name="T5" fmla="*/ 0 h 49"/>
                  <a:gd name="T6" fmla="*/ 1 w 20"/>
                  <a:gd name="T7" fmla="*/ 0 h 49"/>
                  <a:gd name="T8" fmla="*/ 1 w 20"/>
                  <a:gd name="T9" fmla="*/ 0 h 49"/>
                  <a:gd name="T10" fmla="*/ 0 60000 65536"/>
                  <a:gd name="T11" fmla="*/ 0 60000 65536"/>
                  <a:gd name="T12" fmla="*/ 0 60000 65536"/>
                  <a:gd name="T13" fmla="*/ 0 60000 65536"/>
                  <a:gd name="T14" fmla="*/ 0 60000 65536"/>
                  <a:gd name="T15" fmla="*/ 0 w 20"/>
                  <a:gd name="T16" fmla="*/ 0 h 49"/>
                  <a:gd name="T17" fmla="*/ 20 w 20"/>
                  <a:gd name="T18" fmla="*/ 49 h 49"/>
                </a:gdLst>
                <a:ahLst/>
                <a:cxnLst>
                  <a:cxn ang="T10">
                    <a:pos x="T0" y="T1"/>
                  </a:cxn>
                  <a:cxn ang="T11">
                    <a:pos x="T2" y="T3"/>
                  </a:cxn>
                  <a:cxn ang="T12">
                    <a:pos x="T4" y="T5"/>
                  </a:cxn>
                  <a:cxn ang="T13">
                    <a:pos x="T6" y="T7"/>
                  </a:cxn>
                  <a:cxn ang="T14">
                    <a:pos x="T8" y="T9"/>
                  </a:cxn>
                </a:cxnLst>
                <a:rect l="T15" t="T16" r="T17" b="T18"/>
                <a:pathLst>
                  <a:path w="20" h="49">
                    <a:moveTo>
                      <a:pt x="11" y="0"/>
                    </a:moveTo>
                    <a:lnTo>
                      <a:pt x="0" y="1"/>
                    </a:lnTo>
                    <a:lnTo>
                      <a:pt x="9" y="49"/>
                    </a:lnTo>
                    <a:lnTo>
                      <a:pt x="20" y="47"/>
                    </a:lnTo>
                    <a:lnTo>
                      <a:pt x="11"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26" name="Freeform 276">
                <a:extLst>
                  <a:ext uri="{FF2B5EF4-FFF2-40B4-BE49-F238E27FC236}">
                    <a16:creationId xmlns:a16="http://schemas.microsoft.com/office/drawing/2014/main" id="{E6C31D1E-1B70-43EE-9B1B-2A942A9DD89F}"/>
                  </a:ext>
                </a:extLst>
              </p:cNvPr>
              <p:cNvSpPr>
                <a:spLocks/>
              </p:cNvSpPr>
              <p:nvPr/>
            </p:nvSpPr>
            <p:spPr bwMode="auto">
              <a:xfrm>
                <a:off x="2707" y="3185"/>
                <a:ext cx="10" cy="24"/>
              </a:xfrm>
              <a:custGeom>
                <a:avLst/>
                <a:gdLst>
                  <a:gd name="T0" fmla="*/ 1 w 20"/>
                  <a:gd name="T1" fmla="*/ 0 h 49"/>
                  <a:gd name="T2" fmla="*/ 0 w 20"/>
                  <a:gd name="T3" fmla="*/ 0 h 49"/>
                  <a:gd name="T4" fmla="*/ 1 w 20"/>
                  <a:gd name="T5" fmla="*/ 0 h 49"/>
                  <a:gd name="T6" fmla="*/ 1 w 20"/>
                  <a:gd name="T7" fmla="*/ 0 h 49"/>
                  <a:gd name="T8" fmla="*/ 1 w 20"/>
                  <a:gd name="T9" fmla="*/ 0 h 49"/>
                  <a:gd name="T10" fmla="*/ 0 60000 65536"/>
                  <a:gd name="T11" fmla="*/ 0 60000 65536"/>
                  <a:gd name="T12" fmla="*/ 0 60000 65536"/>
                  <a:gd name="T13" fmla="*/ 0 60000 65536"/>
                  <a:gd name="T14" fmla="*/ 0 60000 65536"/>
                  <a:gd name="T15" fmla="*/ 0 w 20"/>
                  <a:gd name="T16" fmla="*/ 0 h 49"/>
                  <a:gd name="T17" fmla="*/ 20 w 20"/>
                  <a:gd name="T18" fmla="*/ 49 h 49"/>
                </a:gdLst>
                <a:ahLst/>
                <a:cxnLst>
                  <a:cxn ang="T10">
                    <a:pos x="T0" y="T1"/>
                  </a:cxn>
                  <a:cxn ang="T11">
                    <a:pos x="T2" y="T3"/>
                  </a:cxn>
                  <a:cxn ang="T12">
                    <a:pos x="T4" y="T5"/>
                  </a:cxn>
                  <a:cxn ang="T13">
                    <a:pos x="T6" y="T7"/>
                  </a:cxn>
                  <a:cxn ang="T14">
                    <a:pos x="T8" y="T9"/>
                  </a:cxn>
                </a:cxnLst>
                <a:rect l="T15" t="T16" r="T17" b="T18"/>
                <a:pathLst>
                  <a:path w="20" h="49">
                    <a:moveTo>
                      <a:pt x="11" y="0"/>
                    </a:moveTo>
                    <a:lnTo>
                      <a:pt x="0" y="1"/>
                    </a:lnTo>
                    <a:lnTo>
                      <a:pt x="10" y="49"/>
                    </a:lnTo>
                    <a:lnTo>
                      <a:pt x="20" y="47"/>
                    </a:lnTo>
                    <a:lnTo>
                      <a:pt x="11"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27" name="Freeform 277">
                <a:extLst>
                  <a:ext uri="{FF2B5EF4-FFF2-40B4-BE49-F238E27FC236}">
                    <a16:creationId xmlns:a16="http://schemas.microsoft.com/office/drawing/2014/main" id="{D8576A88-5B43-47A0-A944-70F5B08FA460}"/>
                  </a:ext>
                </a:extLst>
              </p:cNvPr>
              <p:cNvSpPr>
                <a:spLocks/>
              </p:cNvSpPr>
              <p:nvPr/>
            </p:nvSpPr>
            <p:spPr bwMode="auto">
              <a:xfrm>
                <a:off x="2715" y="3227"/>
                <a:ext cx="10" cy="24"/>
              </a:xfrm>
              <a:custGeom>
                <a:avLst/>
                <a:gdLst>
                  <a:gd name="T0" fmla="*/ 1 w 20"/>
                  <a:gd name="T1" fmla="*/ 0 h 49"/>
                  <a:gd name="T2" fmla="*/ 0 w 20"/>
                  <a:gd name="T3" fmla="*/ 0 h 49"/>
                  <a:gd name="T4" fmla="*/ 1 w 20"/>
                  <a:gd name="T5" fmla="*/ 0 h 49"/>
                  <a:gd name="T6" fmla="*/ 1 w 20"/>
                  <a:gd name="T7" fmla="*/ 0 h 49"/>
                  <a:gd name="T8" fmla="*/ 1 w 20"/>
                  <a:gd name="T9" fmla="*/ 0 h 49"/>
                  <a:gd name="T10" fmla="*/ 0 60000 65536"/>
                  <a:gd name="T11" fmla="*/ 0 60000 65536"/>
                  <a:gd name="T12" fmla="*/ 0 60000 65536"/>
                  <a:gd name="T13" fmla="*/ 0 60000 65536"/>
                  <a:gd name="T14" fmla="*/ 0 60000 65536"/>
                  <a:gd name="T15" fmla="*/ 0 w 20"/>
                  <a:gd name="T16" fmla="*/ 0 h 49"/>
                  <a:gd name="T17" fmla="*/ 20 w 20"/>
                  <a:gd name="T18" fmla="*/ 49 h 49"/>
                </a:gdLst>
                <a:ahLst/>
                <a:cxnLst>
                  <a:cxn ang="T10">
                    <a:pos x="T0" y="T1"/>
                  </a:cxn>
                  <a:cxn ang="T11">
                    <a:pos x="T2" y="T3"/>
                  </a:cxn>
                  <a:cxn ang="T12">
                    <a:pos x="T4" y="T5"/>
                  </a:cxn>
                  <a:cxn ang="T13">
                    <a:pos x="T6" y="T7"/>
                  </a:cxn>
                  <a:cxn ang="T14">
                    <a:pos x="T8" y="T9"/>
                  </a:cxn>
                </a:cxnLst>
                <a:rect l="T15" t="T16" r="T17" b="T18"/>
                <a:pathLst>
                  <a:path w="20" h="49">
                    <a:moveTo>
                      <a:pt x="10" y="0"/>
                    </a:moveTo>
                    <a:lnTo>
                      <a:pt x="0" y="1"/>
                    </a:lnTo>
                    <a:lnTo>
                      <a:pt x="9" y="49"/>
                    </a:lnTo>
                    <a:lnTo>
                      <a:pt x="20" y="47"/>
                    </a:lnTo>
                    <a:lnTo>
                      <a:pt x="10"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28" name="Freeform 278">
                <a:extLst>
                  <a:ext uri="{FF2B5EF4-FFF2-40B4-BE49-F238E27FC236}">
                    <a16:creationId xmlns:a16="http://schemas.microsoft.com/office/drawing/2014/main" id="{5B377D07-1AC1-49FC-9A88-0B3C0A28A697}"/>
                  </a:ext>
                </a:extLst>
              </p:cNvPr>
              <p:cNvSpPr>
                <a:spLocks/>
              </p:cNvSpPr>
              <p:nvPr/>
            </p:nvSpPr>
            <p:spPr bwMode="auto">
              <a:xfrm>
                <a:off x="2722" y="3269"/>
                <a:ext cx="10" cy="24"/>
              </a:xfrm>
              <a:custGeom>
                <a:avLst/>
                <a:gdLst>
                  <a:gd name="T0" fmla="*/ 1 w 20"/>
                  <a:gd name="T1" fmla="*/ 0 h 49"/>
                  <a:gd name="T2" fmla="*/ 0 w 20"/>
                  <a:gd name="T3" fmla="*/ 0 h 49"/>
                  <a:gd name="T4" fmla="*/ 1 w 20"/>
                  <a:gd name="T5" fmla="*/ 0 h 49"/>
                  <a:gd name="T6" fmla="*/ 1 w 20"/>
                  <a:gd name="T7" fmla="*/ 0 h 49"/>
                  <a:gd name="T8" fmla="*/ 1 w 20"/>
                  <a:gd name="T9" fmla="*/ 0 h 49"/>
                  <a:gd name="T10" fmla="*/ 0 60000 65536"/>
                  <a:gd name="T11" fmla="*/ 0 60000 65536"/>
                  <a:gd name="T12" fmla="*/ 0 60000 65536"/>
                  <a:gd name="T13" fmla="*/ 0 60000 65536"/>
                  <a:gd name="T14" fmla="*/ 0 60000 65536"/>
                  <a:gd name="T15" fmla="*/ 0 w 20"/>
                  <a:gd name="T16" fmla="*/ 0 h 49"/>
                  <a:gd name="T17" fmla="*/ 20 w 20"/>
                  <a:gd name="T18" fmla="*/ 49 h 49"/>
                </a:gdLst>
                <a:ahLst/>
                <a:cxnLst>
                  <a:cxn ang="T10">
                    <a:pos x="T0" y="T1"/>
                  </a:cxn>
                  <a:cxn ang="T11">
                    <a:pos x="T2" y="T3"/>
                  </a:cxn>
                  <a:cxn ang="T12">
                    <a:pos x="T4" y="T5"/>
                  </a:cxn>
                  <a:cxn ang="T13">
                    <a:pos x="T6" y="T7"/>
                  </a:cxn>
                  <a:cxn ang="T14">
                    <a:pos x="T8" y="T9"/>
                  </a:cxn>
                </a:cxnLst>
                <a:rect l="T15" t="T16" r="T17" b="T18"/>
                <a:pathLst>
                  <a:path w="20" h="49">
                    <a:moveTo>
                      <a:pt x="11" y="0"/>
                    </a:moveTo>
                    <a:lnTo>
                      <a:pt x="0" y="1"/>
                    </a:lnTo>
                    <a:lnTo>
                      <a:pt x="9" y="49"/>
                    </a:lnTo>
                    <a:lnTo>
                      <a:pt x="20" y="47"/>
                    </a:lnTo>
                    <a:lnTo>
                      <a:pt x="11"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29" name="Freeform 279">
                <a:extLst>
                  <a:ext uri="{FF2B5EF4-FFF2-40B4-BE49-F238E27FC236}">
                    <a16:creationId xmlns:a16="http://schemas.microsoft.com/office/drawing/2014/main" id="{1D57E570-1798-4F33-A072-6AFC8C8227FE}"/>
                  </a:ext>
                </a:extLst>
              </p:cNvPr>
              <p:cNvSpPr>
                <a:spLocks/>
              </p:cNvSpPr>
              <p:nvPr/>
            </p:nvSpPr>
            <p:spPr bwMode="auto">
              <a:xfrm>
                <a:off x="2731" y="3311"/>
                <a:ext cx="10" cy="24"/>
              </a:xfrm>
              <a:custGeom>
                <a:avLst/>
                <a:gdLst>
                  <a:gd name="T0" fmla="*/ 1 w 20"/>
                  <a:gd name="T1" fmla="*/ 0 h 49"/>
                  <a:gd name="T2" fmla="*/ 0 w 20"/>
                  <a:gd name="T3" fmla="*/ 0 h 49"/>
                  <a:gd name="T4" fmla="*/ 1 w 20"/>
                  <a:gd name="T5" fmla="*/ 0 h 49"/>
                  <a:gd name="T6" fmla="*/ 1 w 20"/>
                  <a:gd name="T7" fmla="*/ 0 h 49"/>
                  <a:gd name="T8" fmla="*/ 1 w 20"/>
                  <a:gd name="T9" fmla="*/ 0 h 49"/>
                  <a:gd name="T10" fmla="*/ 0 60000 65536"/>
                  <a:gd name="T11" fmla="*/ 0 60000 65536"/>
                  <a:gd name="T12" fmla="*/ 0 60000 65536"/>
                  <a:gd name="T13" fmla="*/ 0 60000 65536"/>
                  <a:gd name="T14" fmla="*/ 0 60000 65536"/>
                  <a:gd name="T15" fmla="*/ 0 w 20"/>
                  <a:gd name="T16" fmla="*/ 0 h 49"/>
                  <a:gd name="T17" fmla="*/ 20 w 20"/>
                  <a:gd name="T18" fmla="*/ 49 h 49"/>
                </a:gdLst>
                <a:ahLst/>
                <a:cxnLst>
                  <a:cxn ang="T10">
                    <a:pos x="T0" y="T1"/>
                  </a:cxn>
                  <a:cxn ang="T11">
                    <a:pos x="T2" y="T3"/>
                  </a:cxn>
                  <a:cxn ang="T12">
                    <a:pos x="T4" y="T5"/>
                  </a:cxn>
                  <a:cxn ang="T13">
                    <a:pos x="T6" y="T7"/>
                  </a:cxn>
                  <a:cxn ang="T14">
                    <a:pos x="T8" y="T9"/>
                  </a:cxn>
                </a:cxnLst>
                <a:rect l="T15" t="T16" r="T17" b="T18"/>
                <a:pathLst>
                  <a:path w="20" h="49">
                    <a:moveTo>
                      <a:pt x="10" y="0"/>
                    </a:moveTo>
                    <a:lnTo>
                      <a:pt x="0" y="1"/>
                    </a:lnTo>
                    <a:lnTo>
                      <a:pt x="9" y="49"/>
                    </a:lnTo>
                    <a:lnTo>
                      <a:pt x="20" y="47"/>
                    </a:lnTo>
                    <a:lnTo>
                      <a:pt x="10"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30" name="Freeform 280">
                <a:extLst>
                  <a:ext uri="{FF2B5EF4-FFF2-40B4-BE49-F238E27FC236}">
                    <a16:creationId xmlns:a16="http://schemas.microsoft.com/office/drawing/2014/main" id="{A185F194-2C24-4971-8703-8DEB24F42A99}"/>
                  </a:ext>
                </a:extLst>
              </p:cNvPr>
              <p:cNvSpPr>
                <a:spLocks/>
              </p:cNvSpPr>
              <p:nvPr/>
            </p:nvSpPr>
            <p:spPr bwMode="auto">
              <a:xfrm>
                <a:off x="2715" y="3341"/>
                <a:ext cx="51" cy="55"/>
              </a:xfrm>
              <a:custGeom>
                <a:avLst/>
                <a:gdLst>
                  <a:gd name="T0" fmla="*/ 0 w 102"/>
                  <a:gd name="T1" fmla="*/ 1 h 110"/>
                  <a:gd name="T2" fmla="*/ 1 w 102"/>
                  <a:gd name="T3" fmla="*/ 1 h 110"/>
                  <a:gd name="T4" fmla="*/ 1 w 102"/>
                  <a:gd name="T5" fmla="*/ 0 h 110"/>
                  <a:gd name="T6" fmla="*/ 0 w 102"/>
                  <a:gd name="T7" fmla="*/ 1 h 110"/>
                  <a:gd name="T8" fmla="*/ 0 60000 65536"/>
                  <a:gd name="T9" fmla="*/ 0 60000 65536"/>
                  <a:gd name="T10" fmla="*/ 0 60000 65536"/>
                  <a:gd name="T11" fmla="*/ 0 60000 65536"/>
                  <a:gd name="T12" fmla="*/ 0 w 102"/>
                  <a:gd name="T13" fmla="*/ 0 h 110"/>
                  <a:gd name="T14" fmla="*/ 102 w 102"/>
                  <a:gd name="T15" fmla="*/ 110 h 110"/>
                </a:gdLst>
                <a:ahLst/>
                <a:cxnLst>
                  <a:cxn ang="T8">
                    <a:pos x="T0" y="T1"/>
                  </a:cxn>
                  <a:cxn ang="T9">
                    <a:pos x="T2" y="T3"/>
                  </a:cxn>
                  <a:cxn ang="T10">
                    <a:pos x="T4" y="T5"/>
                  </a:cxn>
                  <a:cxn ang="T11">
                    <a:pos x="T6" y="T7"/>
                  </a:cxn>
                </a:cxnLst>
                <a:rect l="T12" t="T13" r="T14" b="T15"/>
                <a:pathLst>
                  <a:path w="102" h="110">
                    <a:moveTo>
                      <a:pt x="0" y="18"/>
                    </a:moveTo>
                    <a:lnTo>
                      <a:pt x="70" y="110"/>
                    </a:lnTo>
                    <a:lnTo>
                      <a:pt x="102" y="0"/>
                    </a:lnTo>
                    <a:lnTo>
                      <a:pt x="0" y="1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sp>
          <p:nvSpPr>
            <p:cNvPr id="22620" name="Oval 281">
              <a:extLst>
                <a:ext uri="{FF2B5EF4-FFF2-40B4-BE49-F238E27FC236}">
                  <a16:creationId xmlns:a16="http://schemas.microsoft.com/office/drawing/2014/main" id="{D9FA764F-C8D0-4300-990D-705A503CFE0A}"/>
                </a:ext>
              </a:extLst>
            </p:cNvPr>
            <p:cNvSpPr>
              <a:spLocks noChangeArrowheads="1"/>
            </p:cNvSpPr>
            <p:nvPr/>
          </p:nvSpPr>
          <p:spPr bwMode="auto">
            <a:xfrm>
              <a:off x="1730" y="2755"/>
              <a:ext cx="148" cy="150"/>
            </a:xfrm>
            <a:prstGeom prst="ellipse">
              <a:avLst/>
            </a:prstGeom>
            <a:solidFill>
              <a:srgbClr val="00FF00"/>
            </a:solidFill>
            <a:ln w="9525">
              <a:solidFill>
                <a:srgbClr val="000000"/>
              </a:solidFill>
              <a:round/>
              <a:headEnd/>
              <a:tailEnd/>
            </a:ln>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21" name="Rectangle 282">
              <a:extLst>
                <a:ext uri="{FF2B5EF4-FFF2-40B4-BE49-F238E27FC236}">
                  <a16:creationId xmlns:a16="http://schemas.microsoft.com/office/drawing/2014/main" id="{5F630404-C189-488E-8681-AA05D411683A}"/>
                </a:ext>
              </a:extLst>
            </p:cNvPr>
            <p:cNvSpPr>
              <a:spLocks noChangeArrowheads="1"/>
            </p:cNvSpPr>
            <p:nvPr/>
          </p:nvSpPr>
          <p:spPr bwMode="auto">
            <a:xfrm>
              <a:off x="1719" y="2740"/>
              <a:ext cx="178"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22" name="Rectangle 283">
              <a:extLst>
                <a:ext uri="{FF2B5EF4-FFF2-40B4-BE49-F238E27FC236}">
                  <a16:creationId xmlns:a16="http://schemas.microsoft.com/office/drawing/2014/main" id="{563A6E54-DB0A-40F9-9DE9-94F78AF97A7F}"/>
                </a:ext>
              </a:extLst>
            </p:cNvPr>
            <p:cNvSpPr>
              <a:spLocks noChangeArrowheads="1"/>
            </p:cNvSpPr>
            <p:nvPr/>
          </p:nvSpPr>
          <p:spPr bwMode="auto">
            <a:xfrm>
              <a:off x="1763" y="2769"/>
              <a:ext cx="83"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b="1">
                  <a:solidFill>
                    <a:schemeClr val="tx1"/>
                  </a:solidFill>
                  <a:latin typeface="Times New Roman" panose="02020603050405020304" pitchFamily="18" charset="0"/>
                </a:rPr>
                <a:t>P</a:t>
              </a:r>
              <a:endParaRPr lang="cs-CZ" altLang="cs-CZ" sz="2400">
                <a:solidFill>
                  <a:schemeClr val="tx1"/>
                </a:solidFill>
                <a:latin typeface="Times New Roman" panose="02020603050405020304" pitchFamily="18" charset="0"/>
              </a:endParaRPr>
            </a:p>
          </p:txBody>
        </p:sp>
        <p:sp>
          <p:nvSpPr>
            <p:cNvPr id="22623" name="Line 284">
              <a:extLst>
                <a:ext uri="{FF2B5EF4-FFF2-40B4-BE49-F238E27FC236}">
                  <a16:creationId xmlns:a16="http://schemas.microsoft.com/office/drawing/2014/main" id="{0274E37F-5B3C-4FCC-B0C2-09FCBD4836DB}"/>
                </a:ext>
              </a:extLst>
            </p:cNvPr>
            <p:cNvSpPr>
              <a:spLocks noChangeShapeType="1"/>
            </p:cNvSpPr>
            <p:nvPr/>
          </p:nvSpPr>
          <p:spPr bwMode="auto">
            <a:xfrm>
              <a:off x="1845" y="2911"/>
              <a:ext cx="33" cy="26"/>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2624" name="Oval 285">
              <a:extLst>
                <a:ext uri="{FF2B5EF4-FFF2-40B4-BE49-F238E27FC236}">
                  <a16:creationId xmlns:a16="http://schemas.microsoft.com/office/drawing/2014/main" id="{0FFE26CB-2F92-46F3-96B1-044B9E00CD97}"/>
                </a:ext>
              </a:extLst>
            </p:cNvPr>
            <p:cNvSpPr>
              <a:spLocks noChangeArrowheads="1"/>
            </p:cNvSpPr>
            <p:nvPr/>
          </p:nvSpPr>
          <p:spPr bwMode="auto">
            <a:xfrm>
              <a:off x="2342" y="3271"/>
              <a:ext cx="147" cy="150"/>
            </a:xfrm>
            <a:prstGeom prst="ellipse">
              <a:avLst/>
            </a:prstGeom>
            <a:solidFill>
              <a:srgbClr val="00FF00"/>
            </a:solidFill>
            <a:ln w="9525">
              <a:solidFill>
                <a:srgbClr val="000000"/>
              </a:solidFill>
              <a:round/>
              <a:headEnd/>
              <a:tailEnd/>
            </a:ln>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25" name="Rectangle 286">
              <a:extLst>
                <a:ext uri="{FF2B5EF4-FFF2-40B4-BE49-F238E27FC236}">
                  <a16:creationId xmlns:a16="http://schemas.microsoft.com/office/drawing/2014/main" id="{763793B3-C91D-4E21-A581-56E28116BE0D}"/>
                </a:ext>
              </a:extLst>
            </p:cNvPr>
            <p:cNvSpPr>
              <a:spLocks noChangeArrowheads="1"/>
            </p:cNvSpPr>
            <p:nvPr/>
          </p:nvSpPr>
          <p:spPr bwMode="auto">
            <a:xfrm>
              <a:off x="2333" y="3254"/>
              <a:ext cx="177"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26" name="Rectangle 287">
              <a:extLst>
                <a:ext uri="{FF2B5EF4-FFF2-40B4-BE49-F238E27FC236}">
                  <a16:creationId xmlns:a16="http://schemas.microsoft.com/office/drawing/2014/main" id="{C79A7E43-1842-409B-879C-4BAABFEEFA3B}"/>
                </a:ext>
              </a:extLst>
            </p:cNvPr>
            <p:cNvSpPr>
              <a:spLocks noChangeArrowheads="1"/>
            </p:cNvSpPr>
            <p:nvPr/>
          </p:nvSpPr>
          <p:spPr bwMode="auto">
            <a:xfrm>
              <a:off x="2376" y="3283"/>
              <a:ext cx="82"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b="1">
                  <a:solidFill>
                    <a:schemeClr val="tx1"/>
                  </a:solidFill>
                  <a:latin typeface="Times New Roman" panose="02020603050405020304" pitchFamily="18" charset="0"/>
                </a:rPr>
                <a:t>P</a:t>
              </a:r>
              <a:endParaRPr lang="cs-CZ" altLang="cs-CZ" sz="2400">
                <a:solidFill>
                  <a:schemeClr val="tx1"/>
                </a:solidFill>
                <a:latin typeface="Times New Roman" panose="02020603050405020304" pitchFamily="18" charset="0"/>
              </a:endParaRPr>
            </a:p>
          </p:txBody>
        </p:sp>
        <p:sp>
          <p:nvSpPr>
            <p:cNvPr id="22627" name="Line 288">
              <a:extLst>
                <a:ext uri="{FF2B5EF4-FFF2-40B4-BE49-F238E27FC236}">
                  <a16:creationId xmlns:a16="http://schemas.microsoft.com/office/drawing/2014/main" id="{083A4EFC-CF0C-44AB-89A0-A39815A65DDC}"/>
                </a:ext>
              </a:extLst>
            </p:cNvPr>
            <p:cNvSpPr>
              <a:spLocks noChangeShapeType="1"/>
            </p:cNvSpPr>
            <p:nvPr/>
          </p:nvSpPr>
          <p:spPr bwMode="auto">
            <a:xfrm>
              <a:off x="2457" y="3426"/>
              <a:ext cx="32" cy="24"/>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2628" name="Freeform 289">
              <a:extLst>
                <a:ext uri="{FF2B5EF4-FFF2-40B4-BE49-F238E27FC236}">
                  <a16:creationId xmlns:a16="http://schemas.microsoft.com/office/drawing/2014/main" id="{69F6B0EA-8DC4-4473-856F-A13E0021D8F6}"/>
                </a:ext>
              </a:extLst>
            </p:cNvPr>
            <p:cNvSpPr>
              <a:spLocks/>
            </p:cNvSpPr>
            <p:nvPr/>
          </p:nvSpPr>
          <p:spPr bwMode="auto">
            <a:xfrm>
              <a:off x="2482" y="3437"/>
              <a:ext cx="742" cy="234"/>
            </a:xfrm>
            <a:custGeom>
              <a:avLst/>
              <a:gdLst>
                <a:gd name="T0" fmla="*/ 0 w 1485"/>
                <a:gd name="T1" fmla="*/ 0 h 467"/>
                <a:gd name="T2" fmla="*/ 0 w 1485"/>
                <a:gd name="T3" fmla="*/ 1 h 467"/>
                <a:gd name="T4" fmla="*/ 0 w 1485"/>
                <a:gd name="T5" fmla="*/ 1 h 467"/>
                <a:gd name="T6" fmla="*/ 0 w 1485"/>
                <a:gd name="T7" fmla="*/ 0 h 467"/>
                <a:gd name="T8" fmla="*/ 0 w 1485"/>
                <a:gd name="T9" fmla="*/ 0 h 467"/>
                <a:gd name="T10" fmla="*/ 0 60000 65536"/>
                <a:gd name="T11" fmla="*/ 0 60000 65536"/>
                <a:gd name="T12" fmla="*/ 0 60000 65536"/>
                <a:gd name="T13" fmla="*/ 0 60000 65536"/>
                <a:gd name="T14" fmla="*/ 0 60000 65536"/>
                <a:gd name="T15" fmla="*/ 0 w 1485"/>
                <a:gd name="T16" fmla="*/ 0 h 467"/>
                <a:gd name="T17" fmla="*/ 1485 w 1485"/>
                <a:gd name="T18" fmla="*/ 467 h 467"/>
              </a:gdLst>
              <a:ahLst/>
              <a:cxnLst>
                <a:cxn ang="T10">
                  <a:pos x="T0" y="T1"/>
                </a:cxn>
                <a:cxn ang="T11">
                  <a:pos x="T2" y="T3"/>
                </a:cxn>
                <a:cxn ang="T12">
                  <a:pos x="T4" y="T5"/>
                </a:cxn>
                <a:cxn ang="T13">
                  <a:pos x="T6" y="T7"/>
                </a:cxn>
                <a:cxn ang="T14">
                  <a:pos x="T8" y="T9"/>
                </a:cxn>
              </a:cxnLst>
              <a:rect l="T15" t="T16" r="T17" b="T18"/>
              <a:pathLst>
                <a:path w="1485" h="467">
                  <a:moveTo>
                    <a:pt x="0" y="0"/>
                  </a:moveTo>
                  <a:lnTo>
                    <a:pt x="371" y="467"/>
                  </a:lnTo>
                  <a:lnTo>
                    <a:pt x="1113" y="467"/>
                  </a:lnTo>
                  <a:lnTo>
                    <a:pt x="1485" y="0"/>
                  </a:lnTo>
                  <a:lnTo>
                    <a:pt x="0" y="0"/>
                  </a:lnTo>
                  <a:close/>
                </a:path>
              </a:pathLst>
            </a:custGeom>
            <a:noFill/>
            <a:ln w="952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2629" name="Rectangle 290">
              <a:extLst>
                <a:ext uri="{FF2B5EF4-FFF2-40B4-BE49-F238E27FC236}">
                  <a16:creationId xmlns:a16="http://schemas.microsoft.com/office/drawing/2014/main" id="{48C26ACD-FB12-4751-949F-F9D2314BFFBE}"/>
                </a:ext>
              </a:extLst>
            </p:cNvPr>
            <p:cNvSpPr>
              <a:spLocks noChangeArrowheads="1"/>
            </p:cNvSpPr>
            <p:nvPr/>
          </p:nvSpPr>
          <p:spPr bwMode="auto">
            <a:xfrm>
              <a:off x="2625" y="3429"/>
              <a:ext cx="488"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30" name="Rectangle 291">
              <a:extLst>
                <a:ext uri="{FF2B5EF4-FFF2-40B4-BE49-F238E27FC236}">
                  <a16:creationId xmlns:a16="http://schemas.microsoft.com/office/drawing/2014/main" id="{B7A8CE80-9D0E-4793-9632-8B92341B14DE}"/>
                </a:ext>
              </a:extLst>
            </p:cNvPr>
            <p:cNvSpPr>
              <a:spLocks noChangeArrowheads="1"/>
            </p:cNvSpPr>
            <p:nvPr/>
          </p:nvSpPr>
          <p:spPr bwMode="auto">
            <a:xfrm>
              <a:off x="2668" y="3458"/>
              <a:ext cx="34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200">
                  <a:solidFill>
                    <a:schemeClr val="tx1"/>
                  </a:solidFill>
                  <a:latin typeface="Times New Roman" panose="02020603050405020304" pitchFamily="18" charset="0"/>
                </a:rPr>
                <a:t>Cytosolic</a:t>
              </a:r>
              <a:endParaRPr lang="cs-CZ" altLang="cs-CZ" sz="2400">
                <a:solidFill>
                  <a:schemeClr val="tx1"/>
                </a:solidFill>
                <a:latin typeface="Times New Roman" panose="02020603050405020304" pitchFamily="18" charset="0"/>
              </a:endParaRPr>
            </a:p>
          </p:txBody>
        </p:sp>
        <p:sp>
          <p:nvSpPr>
            <p:cNvPr id="22631" name="Rectangle 292">
              <a:extLst>
                <a:ext uri="{FF2B5EF4-FFF2-40B4-BE49-F238E27FC236}">
                  <a16:creationId xmlns:a16="http://schemas.microsoft.com/office/drawing/2014/main" id="{506A09E2-D998-4095-AB49-487C49AEB5E0}"/>
                </a:ext>
              </a:extLst>
            </p:cNvPr>
            <p:cNvSpPr>
              <a:spLocks noChangeArrowheads="1"/>
            </p:cNvSpPr>
            <p:nvPr/>
          </p:nvSpPr>
          <p:spPr bwMode="auto">
            <a:xfrm>
              <a:off x="2707" y="3576"/>
              <a:ext cx="29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200">
                  <a:solidFill>
                    <a:schemeClr val="tx1"/>
                  </a:solidFill>
                  <a:latin typeface="Times New Roman" panose="02020603050405020304" pitchFamily="18" charset="0"/>
                </a:rPr>
                <a:t>Proteins</a:t>
              </a:r>
              <a:endParaRPr lang="cs-CZ" altLang="cs-CZ" sz="2400">
                <a:solidFill>
                  <a:schemeClr val="tx1"/>
                </a:solidFill>
                <a:latin typeface="Times New Roman" panose="02020603050405020304" pitchFamily="18" charset="0"/>
              </a:endParaRPr>
            </a:p>
          </p:txBody>
        </p:sp>
        <p:sp>
          <p:nvSpPr>
            <p:cNvPr id="22632" name="Rectangle 293">
              <a:extLst>
                <a:ext uri="{FF2B5EF4-FFF2-40B4-BE49-F238E27FC236}">
                  <a16:creationId xmlns:a16="http://schemas.microsoft.com/office/drawing/2014/main" id="{26E956CB-F6B6-4F45-98CC-AC0FFA21B06F}"/>
                </a:ext>
              </a:extLst>
            </p:cNvPr>
            <p:cNvSpPr>
              <a:spLocks noChangeArrowheads="1"/>
            </p:cNvSpPr>
            <p:nvPr/>
          </p:nvSpPr>
          <p:spPr bwMode="auto">
            <a:xfrm>
              <a:off x="1671" y="3087"/>
              <a:ext cx="513"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33" name="Rectangle 294">
              <a:extLst>
                <a:ext uri="{FF2B5EF4-FFF2-40B4-BE49-F238E27FC236}">
                  <a16:creationId xmlns:a16="http://schemas.microsoft.com/office/drawing/2014/main" id="{C3C668A2-235E-4B99-A94A-FE8979A67DC5}"/>
                </a:ext>
              </a:extLst>
            </p:cNvPr>
            <p:cNvSpPr>
              <a:spLocks noChangeArrowheads="1"/>
            </p:cNvSpPr>
            <p:nvPr/>
          </p:nvSpPr>
          <p:spPr bwMode="auto">
            <a:xfrm>
              <a:off x="1715" y="3116"/>
              <a:ext cx="392"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200">
                  <a:solidFill>
                    <a:schemeClr val="tx1"/>
                  </a:solidFill>
                  <a:latin typeface="Times New Roman" panose="02020603050405020304" pitchFamily="18" charset="0"/>
                </a:rPr>
                <a:t>Membrane</a:t>
              </a:r>
              <a:endParaRPr lang="cs-CZ" altLang="cs-CZ" sz="2400">
                <a:solidFill>
                  <a:schemeClr val="tx1"/>
                </a:solidFill>
                <a:latin typeface="Times New Roman" panose="02020603050405020304" pitchFamily="18" charset="0"/>
              </a:endParaRPr>
            </a:p>
          </p:txBody>
        </p:sp>
        <p:sp>
          <p:nvSpPr>
            <p:cNvPr id="22634" name="Rectangle 295">
              <a:extLst>
                <a:ext uri="{FF2B5EF4-FFF2-40B4-BE49-F238E27FC236}">
                  <a16:creationId xmlns:a16="http://schemas.microsoft.com/office/drawing/2014/main" id="{19D6744F-30E0-4D2B-83A9-C5BCF61BEC7C}"/>
                </a:ext>
              </a:extLst>
            </p:cNvPr>
            <p:cNvSpPr>
              <a:spLocks noChangeArrowheads="1"/>
            </p:cNvSpPr>
            <p:nvPr/>
          </p:nvSpPr>
          <p:spPr bwMode="auto">
            <a:xfrm>
              <a:off x="1766" y="3234"/>
              <a:ext cx="29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200">
                  <a:solidFill>
                    <a:schemeClr val="tx1"/>
                  </a:solidFill>
                  <a:latin typeface="Times New Roman" panose="02020603050405020304" pitchFamily="18" charset="0"/>
                </a:rPr>
                <a:t>Proteins</a:t>
              </a:r>
              <a:endParaRPr lang="cs-CZ" altLang="cs-CZ" sz="2400">
                <a:solidFill>
                  <a:schemeClr val="tx1"/>
                </a:solidFill>
                <a:latin typeface="Times New Roman" panose="02020603050405020304" pitchFamily="18" charset="0"/>
              </a:endParaRPr>
            </a:p>
          </p:txBody>
        </p:sp>
        <p:sp>
          <p:nvSpPr>
            <p:cNvPr id="22635" name="Rectangle 296">
              <a:extLst>
                <a:ext uri="{FF2B5EF4-FFF2-40B4-BE49-F238E27FC236}">
                  <a16:creationId xmlns:a16="http://schemas.microsoft.com/office/drawing/2014/main" id="{3DDA475B-777C-40FC-9258-50B26D1BEDBD}"/>
                </a:ext>
              </a:extLst>
            </p:cNvPr>
            <p:cNvSpPr>
              <a:spLocks noChangeArrowheads="1"/>
            </p:cNvSpPr>
            <p:nvPr/>
          </p:nvSpPr>
          <p:spPr bwMode="auto">
            <a:xfrm>
              <a:off x="2204" y="2724"/>
              <a:ext cx="968"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36" name="Rectangle 297">
              <a:extLst>
                <a:ext uri="{FF2B5EF4-FFF2-40B4-BE49-F238E27FC236}">
                  <a16:creationId xmlns:a16="http://schemas.microsoft.com/office/drawing/2014/main" id="{45B4672C-EE0B-4744-89F8-6A320DFC4425}"/>
                </a:ext>
              </a:extLst>
            </p:cNvPr>
            <p:cNvSpPr>
              <a:spLocks noChangeArrowheads="1"/>
            </p:cNvSpPr>
            <p:nvPr/>
          </p:nvSpPr>
          <p:spPr bwMode="auto">
            <a:xfrm>
              <a:off x="2247" y="2755"/>
              <a:ext cx="813"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500">
                  <a:solidFill>
                    <a:schemeClr val="tx1"/>
                  </a:solidFill>
                  <a:latin typeface="Times New Roman" panose="02020603050405020304" pitchFamily="18" charset="0"/>
                </a:rPr>
                <a:t>Increased Protein </a:t>
              </a:r>
              <a:endParaRPr lang="cs-CZ" altLang="cs-CZ" sz="2400">
                <a:solidFill>
                  <a:schemeClr val="tx1"/>
                </a:solidFill>
                <a:latin typeface="Times New Roman" panose="02020603050405020304" pitchFamily="18" charset="0"/>
              </a:endParaRPr>
            </a:p>
          </p:txBody>
        </p:sp>
        <p:sp>
          <p:nvSpPr>
            <p:cNvPr id="22637" name="Rectangle 298">
              <a:extLst>
                <a:ext uri="{FF2B5EF4-FFF2-40B4-BE49-F238E27FC236}">
                  <a16:creationId xmlns:a16="http://schemas.microsoft.com/office/drawing/2014/main" id="{8E6BD204-BFD2-46AE-AEC5-69C9E772310E}"/>
                </a:ext>
              </a:extLst>
            </p:cNvPr>
            <p:cNvSpPr>
              <a:spLocks noChangeArrowheads="1"/>
            </p:cNvSpPr>
            <p:nvPr/>
          </p:nvSpPr>
          <p:spPr bwMode="auto">
            <a:xfrm>
              <a:off x="2288" y="2901"/>
              <a:ext cx="739"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500">
                  <a:solidFill>
                    <a:schemeClr val="tx1"/>
                  </a:solidFill>
                  <a:latin typeface="Times New Roman" panose="02020603050405020304" pitchFamily="18" charset="0"/>
                </a:rPr>
                <a:t>Phosphorylation</a:t>
              </a:r>
              <a:endParaRPr lang="cs-CZ" altLang="cs-CZ" sz="2400">
                <a:solidFill>
                  <a:schemeClr val="tx1"/>
                </a:solidFill>
                <a:latin typeface="Times New Roman" panose="02020603050405020304" pitchFamily="18" charset="0"/>
              </a:endParaRPr>
            </a:p>
          </p:txBody>
        </p:sp>
        <p:grpSp>
          <p:nvGrpSpPr>
            <p:cNvPr id="22638" name="Group 299">
              <a:extLst>
                <a:ext uri="{FF2B5EF4-FFF2-40B4-BE49-F238E27FC236}">
                  <a16:creationId xmlns:a16="http://schemas.microsoft.com/office/drawing/2014/main" id="{B4C89886-814C-4DD1-B6EF-8FE4DCF45598}"/>
                </a:ext>
              </a:extLst>
            </p:cNvPr>
            <p:cNvGrpSpPr>
              <a:grpSpLocks/>
            </p:cNvGrpSpPr>
            <p:nvPr/>
          </p:nvGrpSpPr>
          <p:grpSpPr bwMode="auto">
            <a:xfrm>
              <a:off x="2625" y="2614"/>
              <a:ext cx="51" cy="165"/>
              <a:chOff x="2625" y="2614"/>
              <a:chExt cx="51" cy="165"/>
            </a:xfrm>
          </p:grpSpPr>
          <p:sp>
            <p:nvSpPr>
              <p:cNvPr id="23121" name="Line 300">
                <a:extLst>
                  <a:ext uri="{FF2B5EF4-FFF2-40B4-BE49-F238E27FC236}">
                    <a16:creationId xmlns:a16="http://schemas.microsoft.com/office/drawing/2014/main" id="{3B128D63-D67D-4CEC-BF10-4465F76E9C04}"/>
                  </a:ext>
                </a:extLst>
              </p:cNvPr>
              <p:cNvSpPr>
                <a:spLocks noChangeShapeType="1"/>
              </p:cNvSpPr>
              <p:nvPr/>
            </p:nvSpPr>
            <p:spPr bwMode="auto">
              <a:xfrm>
                <a:off x="2650" y="2614"/>
                <a:ext cx="1" cy="116"/>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122" name="Freeform 301">
                <a:extLst>
                  <a:ext uri="{FF2B5EF4-FFF2-40B4-BE49-F238E27FC236}">
                    <a16:creationId xmlns:a16="http://schemas.microsoft.com/office/drawing/2014/main" id="{CCCE3A5C-26B1-416D-8A14-2A5FA9B09C79}"/>
                  </a:ext>
                </a:extLst>
              </p:cNvPr>
              <p:cNvSpPr>
                <a:spLocks/>
              </p:cNvSpPr>
              <p:nvPr/>
            </p:nvSpPr>
            <p:spPr bwMode="auto">
              <a:xfrm>
                <a:off x="2625" y="2728"/>
                <a:ext cx="51" cy="51"/>
              </a:xfrm>
              <a:custGeom>
                <a:avLst/>
                <a:gdLst>
                  <a:gd name="T0" fmla="*/ 0 w 103"/>
                  <a:gd name="T1" fmla="*/ 0 h 103"/>
                  <a:gd name="T2" fmla="*/ 0 w 103"/>
                  <a:gd name="T3" fmla="*/ 0 h 103"/>
                  <a:gd name="T4" fmla="*/ 0 w 103"/>
                  <a:gd name="T5" fmla="*/ 0 h 103"/>
                  <a:gd name="T6" fmla="*/ 0 w 103"/>
                  <a:gd name="T7" fmla="*/ 0 h 103"/>
                  <a:gd name="T8" fmla="*/ 0 60000 65536"/>
                  <a:gd name="T9" fmla="*/ 0 60000 65536"/>
                  <a:gd name="T10" fmla="*/ 0 60000 65536"/>
                  <a:gd name="T11" fmla="*/ 0 60000 65536"/>
                  <a:gd name="T12" fmla="*/ 0 w 103"/>
                  <a:gd name="T13" fmla="*/ 0 h 103"/>
                  <a:gd name="T14" fmla="*/ 103 w 103"/>
                  <a:gd name="T15" fmla="*/ 103 h 103"/>
                </a:gdLst>
                <a:ahLst/>
                <a:cxnLst>
                  <a:cxn ang="T8">
                    <a:pos x="T0" y="T1"/>
                  </a:cxn>
                  <a:cxn ang="T9">
                    <a:pos x="T2" y="T3"/>
                  </a:cxn>
                  <a:cxn ang="T10">
                    <a:pos x="T4" y="T5"/>
                  </a:cxn>
                  <a:cxn ang="T11">
                    <a:pos x="T6" y="T7"/>
                  </a:cxn>
                </a:cxnLst>
                <a:rect l="T12" t="T13" r="T14" b="T15"/>
                <a:pathLst>
                  <a:path w="103" h="103">
                    <a:moveTo>
                      <a:pt x="0" y="0"/>
                    </a:moveTo>
                    <a:lnTo>
                      <a:pt x="52" y="103"/>
                    </a:lnTo>
                    <a:lnTo>
                      <a:pt x="103" y="0"/>
                    </a:lnTo>
                    <a:lnTo>
                      <a:pt x="0"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grpSp>
          <p:nvGrpSpPr>
            <p:cNvPr id="22639" name="Group 302">
              <a:extLst>
                <a:ext uri="{FF2B5EF4-FFF2-40B4-BE49-F238E27FC236}">
                  <a16:creationId xmlns:a16="http://schemas.microsoft.com/office/drawing/2014/main" id="{062ADE06-C158-49EA-819B-59E02E739BCA}"/>
                </a:ext>
              </a:extLst>
            </p:cNvPr>
            <p:cNvGrpSpPr>
              <a:grpSpLocks/>
            </p:cNvGrpSpPr>
            <p:nvPr/>
          </p:nvGrpSpPr>
          <p:grpSpPr bwMode="auto">
            <a:xfrm>
              <a:off x="3371" y="2188"/>
              <a:ext cx="1377" cy="164"/>
              <a:chOff x="3371" y="2188"/>
              <a:chExt cx="1377" cy="164"/>
            </a:xfrm>
          </p:grpSpPr>
          <p:grpSp>
            <p:nvGrpSpPr>
              <p:cNvPr id="23073" name="Group 303">
                <a:extLst>
                  <a:ext uri="{FF2B5EF4-FFF2-40B4-BE49-F238E27FC236}">
                    <a16:creationId xmlns:a16="http://schemas.microsoft.com/office/drawing/2014/main" id="{FFAA787F-D869-40F5-8291-A37904845B37}"/>
                  </a:ext>
                </a:extLst>
              </p:cNvPr>
              <p:cNvGrpSpPr>
                <a:grpSpLocks/>
              </p:cNvGrpSpPr>
              <p:nvPr/>
            </p:nvGrpSpPr>
            <p:grpSpPr bwMode="auto">
              <a:xfrm>
                <a:off x="4328" y="2193"/>
                <a:ext cx="242" cy="146"/>
                <a:chOff x="4328" y="2193"/>
                <a:chExt cx="242" cy="146"/>
              </a:xfrm>
            </p:grpSpPr>
            <p:sp>
              <p:nvSpPr>
                <p:cNvPr id="23119" name="Freeform 304">
                  <a:extLst>
                    <a:ext uri="{FF2B5EF4-FFF2-40B4-BE49-F238E27FC236}">
                      <a16:creationId xmlns:a16="http://schemas.microsoft.com/office/drawing/2014/main" id="{A59C4192-1D13-444E-8C1D-102BE34C19E6}"/>
                    </a:ext>
                  </a:extLst>
                </p:cNvPr>
                <p:cNvSpPr>
                  <a:spLocks/>
                </p:cNvSpPr>
                <p:nvPr/>
              </p:nvSpPr>
              <p:spPr bwMode="auto">
                <a:xfrm>
                  <a:off x="4328" y="2193"/>
                  <a:ext cx="242" cy="146"/>
                </a:xfrm>
                <a:custGeom>
                  <a:avLst/>
                  <a:gdLst>
                    <a:gd name="T0" fmla="*/ 1 w 483"/>
                    <a:gd name="T1" fmla="*/ 1 h 291"/>
                    <a:gd name="T2" fmla="*/ 1 w 483"/>
                    <a:gd name="T3" fmla="*/ 1 h 291"/>
                    <a:gd name="T4" fmla="*/ 1 w 483"/>
                    <a:gd name="T5" fmla="*/ 1 h 291"/>
                    <a:gd name="T6" fmla="*/ 1 w 483"/>
                    <a:gd name="T7" fmla="*/ 1 h 291"/>
                    <a:gd name="T8" fmla="*/ 1 w 483"/>
                    <a:gd name="T9" fmla="*/ 1 h 291"/>
                    <a:gd name="T10" fmla="*/ 1 w 483"/>
                    <a:gd name="T11" fmla="*/ 1 h 291"/>
                    <a:gd name="T12" fmla="*/ 1 w 483"/>
                    <a:gd name="T13" fmla="*/ 1 h 291"/>
                    <a:gd name="T14" fmla="*/ 1 w 483"/>
                    <a:gd name="T15" fmla="*/ 1 h 291"/>
                    <a:gd name="T16" fmla="*/ 1 w 483"/>
                    <a:gd name="T17" fmla="*/ 1 h 291"/>
                    <a:gd name="T18" fmla="*/ 1 w 483"/>
                    <a:gd name="T19" fmla="*/ 1 h 291"/>
                    <a:gd name="T20" fmla="*/ 1 w 483"/>
                    <a:gd name="T21" fmla="*/ 1 h 291"/>
                    <a:gd name="T22" fmla="*/ 1 w 483"/>
                    <a:gd name="T23" fmla="*/ 1 h 291"/>
                    <a:gd name="T24" fmla="*/ 1 w 483"/>
                    <a:gd name="T25" fmla="*/ 1 h 291"/>
                    <a:gd name="T26" fmla="*/ 1 w 483"/>
                    <a:gd name="T27" fmla="*/ 1 h 291"/>
                    <a:gd name="T28" fmla="*/ 1 w 483"/>
                    <a:gd name="T29" fmla="*/ 1 h 291"/>
                    <a:gd name="T30" fmla="*/ 1 w 483"/>
                    <a:gd name="T31" fmla="*/ 1 h 291"/>
                    <a:gd name="T32" fmla="*/ 1 w 483"/>
                    <a:gd name="T33" fmla="*/ 0 h 291"/>
                    <a:gd name="T34" fmla="*/ 1 w 483"/>
                    <a:gd name="T35" fmla="*/ 1 h 291"/>
                    <a:gd name="T36" fmla="*/ 1 w 483"/>
                    <a:gd name="T37" fmla="*/ 1 h 291"/>
                    <a:gd name="T38" fmla="*/ 1 w 483"/>
                    <a:gd name="T39" fmla="*/ 1 h 291"/>
                    <a:gd name="T40" fmla="*/ 1 w 483"/>
                    <a:gd name="T41" fmla="*/ 1 h 291"/>
                    <a:gd name="T42" fmla="*/ 1 w 483"/>
                    <a:gd name="T43" fmla="*/ 1 h 291"/>
                    <a:gd name="T44" fmla="*/ 1 w 483"/>
                    <a:gd name="T45" fmla="*/ 1 h 291"/>
                    <a:gd name="T46" fmla="*/ 1 w 483"/>
                    <a:gd name="T47" fmla="*/ 1 h 291"/>
                    <a:gd name="T48" fmla="*/ 1 w 483"/>
                    <a:gd name="T49" fmla="*/ 1 h 291"/>
                    <a:gd name="T50" fmla="*/ 1 w 483"/>
                    <a:gd name="T51" fmla="*/ 1 h 291"/>
                    <a:gd name="T52" fmla="*/ 1 w 483"/>
                    <a:gd name="T53" fmla="*/ 1 h 291"/>
                    <a:gd name="T54" fmla="*/ 1 w 483"/>
                    <a:gd name="T55" fmla="*/ 1 h 291"/>
                    <a:gd name="T56" fmla="*/ 0 w 483"/>
                    <a:gd name="T57" fmla="*/ 1 h 291"/>
                    <a:gd name="T58" fmla="*/ 1 w 483"/>
                    <a:gd name="T59" fmla="*/ 1 h 291"/>
                    <a:gd name="T60" fmla="*/ 1 w 483"/>
                    <a:gd name="T61" fmla="*/ 1 h 291"/>
                    <a:gd name="T62" fmla="*/ 1 w 483"/>
                    <a:gd name="T63" fmla="*/ 1 h 291"/>
                    <a:gd name="T64" fmla="*/ 1 w 483"/>
                    <a:gd name="T65" fmla="*/ 1 h 291"/>
                    <a:gd name="T66" fmla="*/ 1 w 483"/>
                    <a:gd name="T67" fmla="*/ 1 h 291"/>
                    <a:gd name="T68" fmla="*/ 1 w 483"/>
                    <a:gd name="T69" fmla="*/ 1 h 291"/>
                    <a:gd name="T70" fmla="*/ 1 w 483"/>
                    <a:gd name="T71" fmla="*/ 1 h 291"/>
                    <a:gd name="T72" fmla="*/ 1 w 483"/>
                    <a:gd name="T73" fmla="*/ 1 h 291"/>
                    <a:gd name="T74" fmla="*/ 1 w 483"/>
                    <a:gd name="T75" fmla="*/ 1 h 291"/>
                    <a:gd name="T76" fmla="*/ 1 w 483"/>
                    <a:gd name="T77" fmla="*/ 1 h 291"/>
                    <a:gd name="T78" fmla="*/ 1 w 483"/>
                    <a:gd name="T79" fmla="*/ 1 h 291"/>
                    <a:gd name="T80" fmla="*/ 1 w 483"/>
                    <a:gd name="T81" fmla="*/ 1 h 291"/>
                    <a:gd name="T82" fmla="*/ 1 w 483"/>
                    <a:gd name="T83" fmla="*/ 1 h 29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3"/>
                    <a:gd name="T127" fmla="*/ 0 h 291"/>
                    <a:gd name="T128" fmla="*/ 483 w 483"/>
                    <a:gd name="T129" fmla="*/ 291 h 29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3" h="291">
                      <a:moveTo>
                        <a:pt x="308" y="120"/>
                      </a:moveTo>
                      <a:lnTo>
                        <a:pt x="334" y="102"/>
                      </a:lnTo>
                      <a:lnTo>
                        <a:pt x="360" y="82"/>
                      </a:lnTo>
                      <a:lnTo>
                        <a:pt x="382" y="65"/>
                      </a:lnTo>
                      <a:lnTo>
                        <a:pt x="404" y="55"/>
                      </a:lnTo>
                      <a:lnTo>
                        <a:pt x="422" y="48"/>
                      </a:lnTo>
                      <a:lnTo>
                        <a:pt x="441" y="42"/>
                      </a:lnTo>
                      <a:lnTo>
                        <a:pt x="460" y="39"/>
                      </a:lnTo>
                      <a:lnTo>
                        <a:pt x="483" y="36"/>
                      </a:lnTo>
                      <a:lnTo>
                        <a:pt x="479" y="30"/>
                      </a:lnTo>
                      <a:lnTo>
                        <a:pt x="468" y="22"/>
                      </a:lnTo>
                      <a:lnTo>
                        <a:pt x="456" y="13"/>
                      </a:lnTo>
                      <a:lnTo>
                        <a:pt x="436" y="9"/>
                      </a:lnTo>
                      <a:lnTo>
                        <a:pt x="421" y="4"/>
                      </a:lnTo>
                      <a:lnTo>
                        <a:pt x="404" y="3"/>
                      </a:lnTo>
                      <a:lnTo>
                        <a:pt x="389" y="1"/>
                      </a:lnTo>
                      <a:lnTo>
                        <a:pt x="367" y="0"/>
                      </a:lnTo>
                      <a:lnTo>
                        <a:pt x="350" y="1"/>
                      </a:lnTo>
                      <a:lnTo>
                        <a:pt x="337" y="4"/>
                      </a:lnTo>
                      <a:lnTo>
                        <a:pt x="320" y="12"/>
                      </a:lnTo>
                      <a:lnTo>
                        <a:pt x="308" y="19"/>
                      </a:lnTo>
                      <a:lnTo>
                        <a:pt x="294" y="29"/>
                      </a:lnTo>
                      <a:lnTo>
                        <a:pt x="170" y="125"/>
                      </a:lnTo>
                      <a:lnTo>
                        <a:pt x="68" y="213"/>
                      </a:lnTo>
                      <a:lnTo>
                        <a:pt x="54" y="224"/>
                      </a:lnTo>
                      <a:lnTo>
                        <a:pt x="45" y="230"/>
                      </a:lnTo>
                      <a:lnTo>
                        <a:pt x="34" y="235"/>
                      </a:lnTo>
                      <a:lnTo>
                        <a:pt x="22" y="238"/>
                      </a:lnTo>
                      <a:lnTo>
                        <a:pt x="0" y="241"/>
                      </a:lnTo>
                      <a:lnTo>
                        <a:pt x="10" y="261"/>
                      </a:lnTo>
                      <a:lnTo>
                        <a:pt x="30" y="281"/>
                      </a:lnTo>
                      <a:lnTo>
                        <a:pt x="48" y="287"/>
                      </a:lnTo>
                      <a:lnTo>
                        <a:pt x="62" y="291"/>
                      </a:lnTo>
                      <a:lnTo>
                        <a:pt x="80" y="290"/>
                      </a:lnTo>
                      <a:lnTo>
                        <a:pt x="92" y="290"/>
                      </a:lnTo>
                      <a:lnTo>
                        <a:pt x="115" y="282"/>
                      </a:lnTo>
                      <a:lnTo>
                        <a:pt x="124" y="276"/>
                      </a:lnTo>
                      <a:lnTo>
                        <a:pt x="138" y="265"/>
                      </a:lnTo>
                      <a:lnTo>
                        <a:pt x="150" y="258"/>
                      </a:lnTo>
                      <a:lnTo>
                        <a:pt x="170" y="242"/>
                      </a:lnTo>
                      <a:lnTo>
                        <a:pt x="196" y="220"/>
                      </a:lnTo>
                      <a:lnTo>
                        <a:pt x="308"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20" name="Freeform 305">
                  <a:extLst>
                    <a:ext uri="{FF2B5EF4-FFF2-40B4-BE49-F238E27FC236}">
                      <a16:creationId xmlns:a16="http://schemas.microsoft.com/office/drawing/2014/main" id="{B992BD73-18CA-4B2C-A1D9-0928F3EDFA9F}"/>
                    </a:ext>
                  </a:extLst>
                </p:cNvPr>
                <p:cNvSpPr>
                  <a:spLocks/>
                </p:cNvSpPr>
                <p:nvPr/>
              </p:nvSpPr>
              <p:spPr bwMode="auto">
                <a:xfrm>
                  <a:off x="4328" y="2193"/>
                  <a:ext cx="242" cy="146"/>
                </a:xfrm>
                <a:custGeom>
                  <a:avLst/>
                  <a:gdLst>
                    <a:gd name="T0" fmla="*/ 1 w 483"/>
                    <a:gd name="T1" fmla="*/ 1 h 291"/>
                    <a:gd name="T2" fmla="*/ 1 w 483"/>
                    <a:gd name="T3" fmla="*/ 1 h 291"/>
                    <a:gd name="T4" fmla="*/ 1 w 483"/>
                    <a:gd name="T5" fmla="*/ 1 h 291"/>
                    <a:gd name="T6" fmla="*/ 1 w 483"/>
                    <a:gd name="T7" fmla="*/ 1 h 291"/>
                    <a:gd name="T8" fmla="*/ 1 w 483"/>
                    <a:gd name="T9" fmla="*/ 1 h 291"/>
                    <a:gd name="T10" fmla="*/ 1 w 483"/>
                    <a:gd name="T11" fmla="*/ 1 h 291"/>
                    <a:gd name="T12" fmla="*/ 1 w 483"/>
                    <a:gd name="T13" fmla="*/ 1 h 291"/>
                    <a:gd name="T14" fmla="*/ 1 w 483"/>
                    <a:gd name="T15" fmla="*/ 1 h 291"/>
                    <a:gd name="T16" fmla="*/ 1 w 483"/>
                    <a:gd name="T17" fmla="*/ 1 h 291"/>
                    <a:gd name="T18" fmla="*/ 1 w 483"/>
                    <a:gd name="T19" fmla="*/ 1 h 291"/>
                    <a:gd name="T20" fmla="*/ 1 w 483"/>
                    <a:gd name="T21" fmla="*/ 1 h 291"/>
                    <a:gd name="T22" fmla="*/ 1 w 483"/>
                    <a:gd name="T23" fmla="*/ 1 h 291"/>
                    <a:gd name="T24" fmla="*/ 1 w 483"/>
                    <a:gd name="T25" fmla="*/ 1 h 291"/>
                    <a:gd name="T26" fmla="*/ 1 w 483"/>
                    <a:gd name="T27" fmla="*/ 1 h 291"/>
                    <a:gd name="T28" fmla="*/ 1 w 483"/>
                    <a:gd name="T29" fmla="*/ 1 h 291"/>
                    <a:gd name="T30" fmla="*/ 1 w 483"/>
                    <a:gd name="T31" fmla="*/ 1 h 291"/>
                    <a:gd name="T32" fmla="*/ 1 w 483"/>
                    <a:gd name="T33" fmla="*/ 0 h 291"/>
                    <a:gd name="T34" fmla="*/ 1 w 483"/>
                    <a:gd name="T35" fmla="*/ 1 h 291"/>
                    <a:gd name="T36" fmla="*/ 1 w 483"/>
                    <a:gd name="T37" fmla="*/ 1 h 291"/>
                    <a:gd name="T38" fmla="*/ 1 w 483"/>
                    <a:gd name="T39" fmla="*/ 1 h 291"/>
                    <a:gd name="T40" fmla="*/ 1 w 483"/>
                    <a:gd name="T41" fmla="*/ 1 h 291"/>
                    <a:gd name="T42" fmla="*/ 1 w 483"/>
                    <a:gd name="T43" fmla="*/ 1 h 291"/>
                    <a:gd name="T44" fmla="*/ 1 w 483"/>
                    <a:gd name="T45" fmla="*/ 1 h 291"/>
                    <a:gd name="T46" fmla="*/ 1 w 483"/>
                    <a:gd name="T47" fmla="*/ 1 h 291"/>
                    <a:gd name="T48" fmla="*/ 1 w 483"/>
                    <a:gd name="T49" fmla="*/ 1 h 291"/>
                    <a:gd name="T50" fmla="*/ 1 w 483"/>
                    <a:gd name="T51" fmla="*/ 1 h 291"/>
                    <a:gd name="T52" fmla="*/ 1 w 483"/>
                    <a:gd name="T53" fmla="*/ 1 h 291"/>
                    <a:gd name="T54" fmla="*/ 1 w 483"/>
                    <a:gd name="T55" fmla="*/ 1 h 291"/>
                    <a:gd name="T56" fmla="*/ 0 w 483"/>
                    <a:gd name="T57" fmla="*/ 1 h 291"/>
                    <a:gd name="T58" fmla="*/ 1 w 483"/>
                    <a:gd name="T59" fmla="*/ 1 h 291"/>
                    <a:gd name="T60" fmla="*/ 1 w 483"/>
                    <a:gd name="T61" fmla="*/ 1 h 291"/>
                    <a:gd name="T62" fmla="*/ 1 w 483"/>
                    <a:gd name="T63" fmla="*/ 1 h 291"/>
                    <a:gd name="T64" fmla="*/ 1 w 483"/>
                    <a:gd name="T65" fmla="*/ 1 h 291"/>
                    <a:gd name="T66" fmla="*/ 1 w 483"/>
                    <a:gd name="T67" fmla="*/ 1 h 291"/>
                    <a:gd name="T68" fmla="*/ 1 w 483"/>
                    <a:gd name="T69" fmla="*/ 1 h 291"/>
                    <a:gd name="T70" fmla="*/ 1 w 483"/>
                    <a:gd name="T71" fmla="*/ 1 h 291"/>
                    <a:gd name="T72" fmla="*/ 1 w 483"/>
                    <a:gd name="T73" fmla="*/ 1 h 291"/>
                    <a:gd name="T74" fmla="*/ 1 w 483"/>
                    <a:gd name="T75" fmla="*/ 1 h 291"/>
                    <a:gd name="T76" fmla="*/ 1 w 483"/>
                    <a:gd name="T77" fmla="*/ 1 h 291"/>
                    <a:gd name="T78" fmla="*/ 1 w 483"/>
                    <a:gd name="T79" fmla="*/ 1 h 291"/>
                    <a:gd name="T80" fmla="*/ 1 w 483"/>
                    <a:gd name="T81" fmla="*/ 1 h 291"/>
                    <a:gd name="T82" fmla="*/ 1 w 483"/>
                    <a:gd name="T83" fmla="*/ 1 h 29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3"/>
                    <a:gd name="T127" fmla="*/ 0 h 291"/>
                    <a:gd name="T128" fmla="*/ 483 w 483"/>
                    <a:gd name="T129" fmla="*/ 291 h 29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3" h="291">
                      <a:moveTo>
                        <a:pt x="308" y="120"/>
                      </a:moveTo>
                      <a:lnTo>
                        <a:pt x="334" y="102"/>
                      </a:lnTo>
                      <a:lnTo>
                        <a:pt x="360" y="82"/>
                      </a:lnTo>
                      <a:lnTo>
                        <a:pt x="382" y="65"/>
                      </a:lnTo>
                      <a:lnTo>
                        <a:pt x="404" y="55"/>
                      </a:lnTo>
                      <a:lnTo>
                        <a:pt x="422" y="48"/>
                      </a:lnTo>
                      <a:lnTo>
                        <a:pt x="441" y="42"/>
                      </a:lnTo>
                      <a:lnTo>
                        <a:pt x="460" y="39"/>
                      </a:lnTo>
                      <a:lnTo>
                        <a:pt x="483" y="36"/>
                      </a:lnTo>
                      <a:lnTo>
                        <a:pt x="479" y="30"/>
                      </a:lnTo>
                      <a:lnTo>
                        <a:pt x="468" y="22"/>
                      </a:lnTo>
                      <a:lnTo>
                        <a:pt x="456" y="13"/>
                      </a:lnTo>
                      <a:lnTo>
                        <a:pt x="436" y="9"/>
                      </a:lnTo>
                      <a:lnTo>
                        <a:pt x="421" y="4"/>
                      </a:lnTo>
                      <a:lnTo>
                        <a:pt x="404" y="3"/>
                      </a:lnTo>
                      <a:lnTo>
                        <a:pt x="389" y="1"/>
                      </a:lnTo>
                      <a:lnTo>
                        <a:pt x="367" y="0"/>
                      </a:lnTo>
                      <a:lnTo>
                        <a:pt x="350" y="1"/>
                      </a:lnTo>
                      <a:lnTo>
                        <a:pt x="337" y="4"/>
                      </a:lnTo>
                      <a:lnTo>
                        <a:pt x="320" y="12"/>
                      </a:lnTo>
                      <a:lnTo>
                        <a:pt x="308" y="19"/>
                      </a:lnTo>
                      <a:lnTo>
                        <a:pt x="294" y="29"/>
                      </a:lnTo>
                      <a:lnTo>
                        <a:pt x="170" y="125"/>
                      </a:lnTo>
                      <a:lnTo>
                        <a:pt x="68" y="213"/>
                      </a:lnTo>
                      <a:lnTo>
                        <a:pt x="54" y="224"/>
                      </a:lnTo>
                      <a:lnTo>
                        <a:pt x="45" y="230"/>
                      </a:lnTo>
                      <a:lnTo>
                        <a:pt x="34" y="235"/>
                      </a:lnTo>
                      <a:lnTo>
                        <a:pt x="22" y="238"/>
                      </a:lnTo>
                      <a:lnTo>
                        <a:pt x="0" y="241"/>
                      </a:lnTo>
                      <a:lnTo>
                        <a:pt x="10" y="261"/>
                      </a:lnTo>
                      <a:lnTo>
                        <a:pt x="30" y="281"/>
                      </a:lnTo>
                      <a:lnTo>
                        <a:pt x="48" y="287"/>
                      </a:lnTo>
                      <a:lnTo>
                        <a:pt x="62" y="291"/>
                      </a:lnTo>
                      <a:lnTo>
                        <a:pt x="80" y="290"/>
                      </a:lnTo>
                      <a:lnTo>
                        <a:pt x="92" y="290"/>
                      </a:lnTo>
                      <a:lnTo>
                        <a:pt x="115" y="282"/>
                      </a:lnTo>
                      <a:lnTo>
                        <a:pt x="124" y="276"/>
                      </a:lnTo>
                      <a:lnTo>
                        <a:pt x="138" y="265"/>
                      </a:lnTo>
                      <a:lnTo>
                        <a:pt x="150" y="258"/>
                      </a:lnTo>
                      <a:lnTo>
                        <a:pt x="170" y="242"/>
                      </a:lnTo>
                      <a:lnTo>
                        <a:pt x="196" y="220"/>
                      </a:lnTo>
                      <a:lnTo>
                        <a:pt x="308" y="120"/>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3074" name="Group 306">
                <a:extLst>
                  <a:ext uri="{FF2B5EF4-FFF2-40B4-BE49-F238E27FC236}">
                    <a16:creationId xmlns:a16="http://schemas.microsoft.com/office/drawing/2014/main" id="{B991F1F6-11DB-404A-96F6-3B70CDE5AD7F}"/>
                  </a:ext>
                </a:extLst>
              </p:cNvPr>
              <p:cNvGrpSpPr>
                <a:grpSpLocks/>
              </p:cNvGrpSpPr>
              <p:nvPr/>
            </p:nvGrpSpPr>
            <p:grpSpPr bwMode="auto">
              <a:xfrm>
                <a:off x="4489" y="2195"/>
                <a:ext cx="259" cy="144"/>
                <a:chOff x="4489" y="2195"/>
                <a:chExt cx="259" cy="144"/>
              </a:xfrm>
            </p:grpSpPr>
            <p:sp>
              <p:nvSpPr>
                <p:cNvPr id="23117" name="Freeform 307">
                  <a:extLst>
                    <a:ext uri="{FF2B5EF4-FFF2-40B4-BE49-F238E27FC236}">
                      <a16:creationId xmlns:a16="http://schemas.microsoft.com/office/drawing/2014/main" id="{A80A2EDE-5993-448B-8B35-83CF475654A0}"/>
                    </a:ext>
                  </a:extLst>
                </p:cNvPr>
                <p:cNvSpPr>
                  <a:spLocks/>
                </p:cNvSpPr>
                <p:nvPr/>
              </p:nvSpPr>
              <p:spPr bwMode="auto">
                <a:xfrm>
                  <a:off x="4489" y="2195"/>
                  <a:ext cx="259" cy="144"/>
                </a:xfrm>
                <a:custGeom>
                  <a:avLst/>
                  <a:gdLst>
                    <a:gd name="T0" fmla="*/ 0 w 520"/>
                    <a:gd name="T1" fmla="*/ 0 h 289"/>
                    <a:gd name="T2" fmla="*/ 0 w 520"/>
                    <a:gd name="T3" fmla="*/ 0 h 289"/>
                    <a:gd name="T4" fmla="*/ 0 w 520"/>
                    <a:gd name="T5" fmla="*/ 0 h 289"/>
                    <a:gd name="T6" fmla="*/ 0 w 520"/>
                    <a:gd name="T7" fmla="*/ 0 h 289"/>
                    <a:gd name="T8" fmla="*/ 0 w 520"/>
                    <a:gd name="T9" fmla="*/ 0 h 289"/>
                    <a:gd name="T10" fmla="*/ 0 w 520"/>
                    <a:gd name="T11" fmla="*/ 0 h 289"/>
                    <a:gd name="T12" fmla="*/ 0 w 520"/>
                    <a:gd name="T13" fmla="*/ 0 h 289"/>
                    <a:gd name="T14" fmla="*/ 0 w 520"/>
                    <a:gd name="T15" fmla="*/ 0 h 289"/>
                    <a:gd name="T16" fmla="*/ 0 w 520"/>
                    <a:gd name="T17" fmla="*/ 0 h 289"/>
                    <a:gd name="T18" fmla="*/ 0 w 520"/>
                    <a:gd name="T19" fmla="*/ 0 h 289"/>
                    <a:gd name="T20" fmla="*/ 0 w 520"/>
                    <a:gd name="T21" fmla="*/ 0 h 289"/>
                    <a:gd name="T22" fmla="*/ 0 w 520"/>
                    <a:gd name="T23" fmla="*/ 0 h 289"/>
                    <a:gd name="T24" fmla="*/ 0 w 520"/>
                    <a:gd name="T25" fmla="*/ 0 h 289"/>
                    <a:gd name="T26" fmla="*/ 0 w 520"/>
                    <a:gd name="T27" fmla="*/ 0 h 289"/>
                    <a:gd name="T28" fmla="*/ 0 w 520"/>
                    <a:gd name="T29" fmla="*/ 0 h 289"/>
                    <a:gd name="T30" fmla="*/ 0 w 520"/>
                    <a:gd name="T31" fmla="*/ 0 h 289"/>
                    <a:gd name="T32" fmla="*/ 0 w 520"/>
                    <a:gd name="T33" fmla="*/ 0 h 289"/>
                    <a:gd name="T34" fmla="*/ 0 w 520"/>
                    <a:gd name="T35" fmla="*/ 0 h 289"/>
                    <a:gd name="T36" fmla="*/ 0 w 520"/>
                    <a:gd name="T37" fmla="*/ 0 h 289"/>
                    <a:gd name="T38" fmla="*/ 0 w 520"/>
                    <a:gd name="T39" fmla="*/ 0 h 289"/>
                    <a:gd name="T40" fmla="*/ 0 w 520"/>
                    <a:gd name="T41" fmla="*/ 0 h 289"/>
                    <a:gd name="T42" fmla="*/ 0 w 520"/>
                    <a:gd name="T43" fmla="*/ 0 h 289"/>
                    <a:gd name="T44" fmla="*/ 0 w 520"/>
                    <a:gd name="T45" fmla="*/ 0 h 289"/>
                    <a:gd name="T46" fmla="*/ 0 w 520"/>
                    <a:gd name="T47" fmla="*/ 0 h 289"/>
                    <a:gd name="T48" fmla="*/ 0 w 520"/>
                    <a:gd name="T49" fmla="*/ 0 h 289"/>
                    <a:gd name="T50" fmla="*/ 0 w 520"/>
                    <a:gd name="T51" fmla="*/ 0 h 289"/>
                    <a:gd name="T52" fmla="*/ 0 w 520"/>
                    <a:gd name="T53" fmla="*/ 0 h 289"/>
                    <a:gd name="T54" fmla="*/ 0 w 520"/>
                    <a:gd name="T55" fmla="*/ 0 h 289"/>
                    <a:gd name="T56" fmla="*/ 0 w 520"/>
                    <a:gd name="T57" fmla="*/ 0 h 289"/>
                    <a:gd name="T58" fmla="*/ 0 w 520"/>
                    <a:gd name="T59" fmla="*/ 0 h 289"/>
                    <a:gd name="T60" fmla="*/ 0 w 520"/>
                    <a:gd name="T61" fmla="*/ 0 h 289"/>
                    <a:gd name="T62" fmla="*/ 0 w 520"/>
                    <a:gd name="T63" fmla="*/ 0 h 289"/>
                    <a:gd name="T64" fmla="*/ 0 w 520"/>
                    <a:gd name="T65" fmla="*/ 0 h 289"/>
                    <a:gd name="T66" fmla="*/ 0 w 520"/>
                    <a:gd name="T67" fmla="*/ 0 h 289"/>
                    <a:gd name="T68" fmla="*/ 0 w 520"/>
                    <a:gd name="T69" fmla="*/ 0 h 289"/>
                    <a:gd name="T70" fmla="*/ 0 w 520"/>
                    <a:gd name="T71" fmla="*/ 0 h 289"/>
                    <a:gd name="T72" fmla="*/ 0 w 520"/>
                    <a:gd name="T73" fmla="*/ 0 h 289"/>
                    <a:gd name="T74" fmla="*/ 0 w 520"/>
                    <a:gd name="T75" fmla="*/ 0 h 289"/>
                    <a:gd name="T76" fmla="*/ 0 w 520"/>
                    <a:gd name="T77" fmla="*/ 0 h 289"/>
                    <a:gd name="T78" fmla="*/ 0 w 520"/>
                    <a:gd name="T79" fmla="*/ 0 h 289"/>
                    <a:gd name="T80" fmla="*/ 0 w 520"/>
                    <a:gd name="T81" fmla="*/ 0 h 289"/>
                    <a:gd name="T82" fmla="*/ 0 w 520"/>
                    <a:gd name="T83" fmla="*/ 0 h 289"/>
                    <a:gd name="T84" fmla="*/ 0 w 520"/>
                    <a:gd name="T85" fmla="*/ 0 h 289"/>
                    <a:gd name="T86" fmla="*/ 0 w 520"/>
                    <a:gd name="T87" fmla="*/ 0 h 289"/>
                    <a:gd name="T88" fmla="*/ 0 w 520"/>
                    <a:gd name="T89" fmla="*/ 0 h 289"/>
                    <a:gd name="T90" fmla="*/ 0 w 520"/>
                    <a:gd name="T91" fmla="*/ 0 h 289"/>
                    <a:gd name="T92" fmla="*/ 0 w 520"/>
                    <a:gd name="T93" fmla="*/ 0 h 289"/>
                    <a:gd name="T94" fmla="*/ 0 w 520"/>
                    <a:gd name="T95" fmla="*/ 0 h 289"/>
                    <a:gd name="T96" fmla="*/ 0 w 520"/>
                    <a:gd name="T97" fmla="*/ 0 h 289"/>
                    <a:gd name="T98" fmla="*/ 0 w 520"/>
                    <a:gd name="T99" fmla="*/ 0 h 2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20"/>
                    <a:gd name="T151" fmla="*/ 0 h 289"/>
                    <a:gd name="T152" fmla="*/ 520 w 520"/>
                    <a:gd name="T153" fmla="*/ 289 h 2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20" h="289">
                      <a:moveTo>
                        <a:pt x="294" y="157"/>
                      </a:moveTo>
                      <a:lnTo>
                        <a:pt x="347" y="115"/>
                      </a:lnTo>
                      <a:lnTo>
                        <a:pt x="385" y="89"/>
                      </a:lnTo>
                      <a:lnTo>
                        <a:pt x="414" y="64"/>
                      </a:lnTo>
                      <a:lnTo>
                        <a:pt x="439" y="49"/>
                      </a:lnTo>
                      <a:lnTo>
                        <a:pt x="454" y="38"/>
                      </a:lnTo>
                      <a:lnTo>
                        <a:pt x="472" y="31"/>
                      </a:lnTo>
                      <a:lnTo>
                        <a:pt x="488" y="25"/>
                      </a:lnTo>
                      <a:lnTo>
                        <a:pt x="505" y="18"/>
                      </a:lnTo>
                      <a:lnTo>
                        <a:pt x="520" y="12"/>
                      </a:lnTo>
                      <a:lnTo>
                        <a:pt x="505" y="11"/>
                      </a:lnTo>
                      <a:lnTo>
                        <a:pt x="488" y="9"/>
                      </a:lnTo>
                      <a:lnTo>
                        <a:pt x="472" y="6"/>
                      </a:lnTo>
                      <a:lnTo>
                        <a:pt x="451" y="5"/>
                      </a:lnTo>
                      <a:lnTo>
                        <a:pt x="428" y="2"/>
                      </a:lnTo>
                      <a:lnTo>
                        <a:pt x="407" y="0"/>
                      </a:lnTo>
                      <a:lnTo>
                        <a:pt x="399" y="0"/>
                      </a:lnTo>
                      <a:lnTo>
                        <a:pt x="385" y="2"/>
                      </a:lnTo>
                      <a:lnTo>
                        <a:pt x="376" y="5"/>
                      </a:lnTo>
                      <a:lnTo>
                        <a:pt x="362" y="9"/>
                      </a:lnTo>
                      <a:lnTo>
                        <a:pt x="352" y="15"/>
                      </a:lnTo>
                      <a:lnTo>
                        <a:pt x="340" y="25"/>
                      </a:lnTo>
                      <a:lnTo>
                        <a:pt x="321" y="37"/>
                      </a:lnTo>
                      <a:lnTo>
                        <a:pt x="306" y="49"/>
                      </a:lnTo>
                      <a:lnTo>
                        <a:pt x="171" y="156"/>
                      </a:lnTo>
                      <a:lnTo>
                        <a:pt x="63" y="235"/>
                      </a:lnTo>
                      <a:lnTo>
                        <a:pt x="54" y="243"/>
                      </a:lnTo>
                      <a:lnTo>
                        <a:pt x="42" y="249"/>
                      </a:lnTo>
                      <a:lnTo>
                        <a:pt x="32" y="252"/>
                      </a:lnTo>
                      <a:lnTo>
                        <a:pt x="23" y="254"/>
                      </a:lnTo>
                      <a:lnTo>
                        <a:pt x="11" y="254"/>
                      </a:lnTo>
                      <a:lnTo>
                        <a:pt x="0" y="254"/>
                      </a:lnTo>
                      <a:lnTo>
                        <a:pt x="2" y="255"/>
                      </a:lnTo>
                      <a:lnTo>
                        <a:pt x="6" y="258"/>
                      </a:lnTo>
                      <a:lnTo>
                        <a:pt x="14" y="264"/>
                      </a:lnTo>
                      <a:lnTo>
                        <a:pt x="20" y="269"/>
                      </a:lnTo>
                      <a:lnTo>
                        <a:pt x="28" y="275"/>
                      </a:lnTo>
                      <a:lnTo>
                        <a:pt x="37" y="280"/>
                      </a:lnTo>
                      <a:lnTo>
                        <a:pt x="48" y="284"/>
                      </a:lnTo>
                      <a:lnTo>
                        <a:pt x="61" y="287"/>
                      </a:lnTo>
                      <a:lnTo>
                        <a:pt x="74" y="289"/>
                      </a:lnTo>
                      <a:lnTo>
                        <a:pt x="86" y="289"/>
                      </a:lnTo>
                      <a:lnTo>
                        <a:pt x="101" y="287"/>
                      </a:lnTo>
                      <a:lnTo>
                        <a:pt x="113" y="286"/>
                      </a:lnTo>
                      <a:lnTo>
                        <a:pt x="121" y="284"/>
                      </a:lnTo>
                      <a:lnTo>
                        <a:pt x="133" y="278"/>
                      </a:lnTo>
                      <a:lnTo>
                        <a:pt x="147" y="269"/>
                      </a:lnTo>
                      <a:lnTo>
                        <a:pt x="167" y="255"/>
                      </a:lnTo>
                      <a:lnTo>
                        <a:pt x="223" y="211"/>
                      </a:lnTo>
                      <a:lnTo>
                        <a:pt x="294" y="1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18" name="Freeform 308">
                  <a:extLst>
                    <a:ext uri="{FF2B5EF4-FFF2-40B4-BE49-F238E27FC236}">
                      <a16:creationId xmlns:a16="http://schemas.microsoft.com/office/drawing/2014/main" id="{8CE2DF5D-9638-4D7D-AA22-94B33AF1632D}"/>
                    </a:ext>
                  </a:extLst>
                </p:cNvPr>
                <p:cNvSpPr>
                  <a:spLocks/>
                </p:cNvSpPr>
                <p:nvPr/>
              </p:nvSpPr>
              <p:spPr bwMode="auto">
                <a:xfrm>
                  <a:off x="4489" y="2195"/>
                  <a:ext cx="259" cy="144"/>
                </a:xfrm>
                <a:custGeom>
                  <a:avLst/>
                  <a:gdLst>
                    <a:gd name="T0" fmla="*/ 0 w 520"/>
                    <a:gd name="T1" fmla="*/ 0 h 289"/>
                    <a:gd name="T2" fmla="*/ 0 w 520"/>
                    <a:gd name="T3" fmla="*/ 0 h 289"/>
                    <a:gd name="T4" fmla="*/ 0 w 520"/>
                    <a:gd name="T5" fmla="*/ 0 h 289"/>
                    <a:gd name="T6" fmla="*/ 0 w 520"/>
                    <a:gd name="T7" fmla="*/ 0 h 289"/>
                    <a:gd name="T8" fmla="*/ 0 w 520"/>
                    <a:gd name="T9" fmla="*/ 0 h 289"/>
                    <a:gd name="T10" fmla="*/ 0 w 520"/>
                    <a:gd name="T11" fmla="*/ 0 h 289"/>
                    <a:gd name="T12" fmla="*/ 0 w 520"/>
                    <a:gd name="T13" fmla="*/ 0 h 289"/>
                    <a:gd name="T14" fmla="*/ 0 w 520"/>
                    <a:gd name="T15" fmla="*/ 0 h 289"/>
                    <a:gd name="T16" fmla="*/ 0 w 520"/>
                    <a:gd name="T17" fmla="*/ 0 h 289"/>
                    <a:gd name="T18" fmla="*/ 0 w 520"/>
                    <a:gd name="T19" fmla="*/ 0 h 289"/>
                    <a:gd name="T20" fmla="*/ 0 w 520"/>
                    <a:gd name="T21" fmla="*/ 0 h 289"/>
                    <a:gd name="T22" fmla="*/ 0 w 520"/>
                    <a:gd name="T23" fmla="*/ 0 h 289"/>
                    <a:gd name="T24" fmla="*/ 0 w 520"/>
                    <a:gd name="T25" fmla="*/ 0 h 289"/>
                    <a:gd name="T26" fmla="*/ 0 w 520"/>
                    <a:gd name="T27" fmla="*/ 0 h 289"/>
                    <a:gd name="T28" fmla="*/ 0 w 520"/>
                    <a:gd name="T29" fmla="*/ 0 h 289"/>
                    <a:gd name="T30" fmla="*/ 0 w 520"/>
                    <a:gd name="T31" fmla="*/ 0 h 289"/>
                    <a:gd name="T32" fmla="*/ 0 w 520"/>
                    <a:gd name="T33" fmla="*/ 0 h 289"/>
                    <a:gd name="T34" fmla="*/ 0 w 520"/>
                    <a:gd name="T35" fmla="*/ 0 h 289"/>
                    <a:gd name="T36" fmla="*/ 0 w 520"/>
                    <a:gd name="T37" fmla="*/ 0 h 289"/>
                    <a:gd name="T38" fmla="*/ 0 w 520"/>
                    <a:gd name="T39" fmla="*/ 0 h 289"/>
                    <a:gd name="T40" fmla="*/ 0 w 520"/>
                    <a:gd name="T41" fmla="*/ 0 h 289"/>
                    <a:gd name="T42" fmla="*/ 0 w 520"/>
                    <a:gd name="T43" fmla="*/ 0 h 289"/>
                    <a:gd name="T44" fmla="*/ 0 w 520"/>
                    <a:gd name="T45" fmla="*/ 0 h 289"/>
                    <a:gd name="T46" fmla="*/ 0 w 520"/>
                    <a:gd name="T47" fmla="*/ 0 h 289"/>
                    <a:gd name="T48" fmla="*/ 0 w 520"/>
                    <a:gd name="T49" fmla="*/ 0 h 289"/>
                    <a:gd name="T50" fmla="*/ 0 w 520"/>
                    <a:gd name="T51" fmla="*/ 0 h 289"/>
                    <a:gd name="T52" fmla="*/ 0 w 520"/>
                    <a:gd name="T53" fmla="*/ 0 h 289"/>
                    <a:gd name="T54" fmla="*/ 0 w 520"/>
                    <a:gd name="T55" fmla="*/ 0 h 289"/>
                    <a:gd name="T56" fmla="*/ 0 w 520"/>
                    <a:gd name="T57" fmla="*/ 0 h 289"/>
                    <a:gd name="T58" fmla="*/ 0 w 520"/>
                    <a:gd name="T59" fmla="*/ 0 h 289"/>
                    <a:gd name="T60" fmla="*/ 0 w 520"/>
                    <a:gd name="T61" fmla="*/ 0 h 289"/>
                    <a:gd name="T62" fmla="*/ 0 w 520"/>
                    <a:gd name="T63" fmla="*/ 0 h 289"/>
                    <a:gd name="T64" fmla="*/ 0 w 520"/>
                    <a:gd name="T65" fmla="*/ 0 h 289"/>
                    <a:gd name="T66" fmla="*/ 0 w 520"/>
                    <a:gd name="T67" fmla="*/ 0 h 289"/>
                    <a:gd name="T68" fmla="*/ 0 w 520"/>
                    <a:gd name="T69" fmla="*/ 0 h 289"/>
                    <a:gd name="T70" fmla="*/ 0 w 520"/>
                    <a:gd name="T71" fmla="*/ 0 h 289"/>
                    <a:gd name="T72" fmla="*/ 0 w 520"/>
                    <a:gd name="T73" fmla="*/ 0 h 289"/>
                    <a:gd name="T74" fmla="*/ 0 w 520"/>
                    <a:gd name="T75" fmla="*/ 0 h 289"/>
                    <a:gd name="T76" fmla="*/ 0 w 520"/>
                    <a:gd name="T77" fmla="*/ 0 h 289"/>
                    <a:gd name="T78" fmla="*/ 0 w 520"/>
                    <a:gd name="T79" fmla="*/ 0 h 289"/>
                    <a:gd name="T80" fmla="*/ 0 w 520"/>
                    <a:gd name="T81" fmla="*/ 0 h 289"/>
                    <a:gd name="T82" fmla="*/ 0 w 520"/>
                    <a:gd name="T83" fmla="*/ 0 h 289"/>
                    <a:gd name="T84" fmla="*/ 0 w 520"/>
                    <a:gd name="T85" fmla="*/ 0 h 289"/>
                    <a:gd name="T86" fmla="*/ 0 w 520"/>
                    <a:gd name="T87" fmla="*/ 0 h 289"/>
                    <a:gd name="T88" fmla="*/ 0 w 520"/>
                    <a:gd name="T89" fmla="*/ 0 h 289"/>
                    <a:gd name="T90" fmla="*/ 0 w 520"/>
                    <a:gd name="T91" fmla="*/ 0 h 289"/>
                    <a:gd name="T92" fmla="*/ 0 w 520"/>
                    <a:gd name="T93" fmla="*/ 0 h 289"/>
                    <a:gd name="T94" fmla="*/ 0 w 520"/>
                    <a:gd name="T95" fmla="*/ 0 h 289"/>
                    <a:gd name="T96" fmla="*/ 0 w 520"/>
                    <a:gd name="T97" fmla="*/ 0 h 289"/>
                    <a:gd name="T98" fmla="*/ 0 w 520"/>
                    <a:gd name="T99" fmla="*/ 0 h 2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20"/>
                    <a:gd name="T151" fmla="*/ 0 h 289"/>
                    <a:gd name="T152" fmla="*/ 520 w 520"/>
                    <a:gd name="T153" fmla="*/ 289 h 2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20" h="289">
                      <a:moveTo>
                        <a:pt x="294" y="157"/>
                      </a:moveTo>
                      <a:lnTo>
                        <a:pt x="347" y="115"/>
                      </a:lnTo>
                      <a:lnTo>
                        <a:pt x="385" y="89"/>
                      </a:lnTo>
                      <a:lnTo>
                        <a:pt x="414" y="64"/>
                      </a:lnTo>
                      <a:lnTo>
                        <a:pt x="439" y="49"/>
                      </a:lnTo>
                      <a:lnTo>
                        <a:pt x="454" y="38"/>
                      </a:lnTo>
                      <a:lnTo>
                        <a:pt x="472" y="31"/>
                      </a:lnTo>
                      <a:lnTo>
                        <a:pt x="488" y="25"/>
                      </a:lnTo>
                      <a:lnTo>
                        <a:pt x="505" y="18"/>
                      </a:lnTo>
                      <a:lnTo>
                        <a:pt x="520" y="12"/>
                      </a:lnTo>
                      <a:lnTo>
                        <a:pt x="505" y="11"/>
                      </a:lnTo>
                      <a:lnTo>
                        <a:pt x="488" y="9"/>
                      </a:lnTo>
                      <a:lnTo>
                        <a:pt x="472" y="6"/>
                      </a:lnTo>
                      <a:lnTo>
                        <a:pt x="451" y="5"/>
                      </a:lnTo>
                      <a:lnTo>
                        <a:pt x="428" y="2"/>
                      </a:lnTo>
                      <a:lnTo>
                        <a:pt x="407" y="0"/>
                      </a:lnTo>
                      <a:lnTo>
                        <a:pt x="399" y="0"/>
                      </a:lnTo>
                      <a:lnTo>
                        <a:pt x="385" y="2"/>
                      </a:lnTo>
                      <a:lnTo>
                        <a:pt x="376" y="5"/>
                      </a:lnTo>
                      <a:lnTo>
                        <a:pt x="362" y="9"/>
                      </a:lnTo>
                      <a:lnTo>
                        <a:pt x="352" y="15"/>
                      </a:lnTo>
                      <a:lnTo>
                        <a:pt x="340" y="25"/>
                      </a:lnTo>
                      <a:lnTo>
                        <a:pt x="321" y="37"/>
                      </a:lnTo>
                      <a:lnTo>
                        <a:pt x="306" y="49"/>
                      </a:lnTo>
                      <a:lnTo>
                        <a:pt x="171" y="156"/>
                      </a:lnTo>
                      <a:lnTo>
                        <a:pt x="63" y="235"/>
                      </a:lnTo>
                      <a:lnTo>
                        <a:pt x="54" y="243"/>
                      </a:lnTo>
                      <a:lnTo>
                        <a:pt x="42" y="249"/>
                      </a:lnTo>
                      <a:lnTo>
                        <a:pt x="32" y="252"/>
                      </a:lnTo>
                      <a:lnTo>
                        <a:pt x="23" y="254"/>
                      </a:lnTo>
                      <a:lnTo>
                        <a:pt x="11" y="254"/>
                      </a:lnTo>
                      <a:lnTo>
                        <a:pt x="0" y="254"/>
                      </a:lnTo>
                      <a:lnTo>
                        <a:pt x="2" y="255"/>
                      </a:lnTo>
                      <a:lnTo>
                        <a:pt x="6" y="258"/>
                      </a:lnTo>
                      <a:lnTo>
                        <a:pt x="14" y="264"/>
                      </a:lnTo>
                      <a:lnTo>
                        <a:pt x="20" y="269"/>
                      </a:lnTo>
                      <a:lnTo>
                        <a:pt x="28" y="275"/>
                      </a:lnTo>
                      <a:lnTo>
                        <a:pt x="37" y="280"/>
                      </a:lnTo>
                      <a:lnTo>
                        <a:pt x="48" y="284"/>
                      </a:lnTo>
                      <a:lnTo>
                        <a:pt x="61" y="287"/>
                      </a:lnTo>
                      <a:lnTo>
                        <a:pt x="74" y="289"/>
                      </a:lnTo>
                      <a:lnTo>
                        <a:pt x="86" y="289"/>
                      </a:lnTo>
                      <a:lnTo>
                        <a:pt x="101" y="287"/>
                      </a:lnTo>
                      <a:lnTo>
                        <a:pt x="113" y="286"/>
                      </a:lnTo>
                      <a:lnTo>
                        <a:pt x="121" y="284"/>
                      </a:lnTo>
                      <a:lnTo>
                        <a:pt x="133" y="278"/>
                      </a:lnTo>
                      <a:lnTo>
                        <a:pt x="147" y="269"/>
                      </a:lnTo>
                      <a:lnTo>
                        <a:pt x="167" y="255"/>
                      </a:lnTo>
                      <a:lnTo>
                        <a:pt x="223" y="211"/>
                      </a:lnTo>
                      <a:lnTo>
                        <a:pt x="294" y="157"/>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3075" name="Group 309">
                <a:extLst>
                  <a:ext uri="{FF2B5EF4-FFF2-40B4-BE49-F238E27FC236}">
                    <a16:creationId xmlns:a16="http://schemas.microsoft.com/office/drawing/2014/main" id="{66A19CDE-9009-4D9D-8CEA-3C9FCFDA9DEC}"/>
                  </a:ext>
                </a:extLst>
              </p:cNvPr>
              <p:cNvGrpSpPr>
                <a:grpSpLocks/>
              </p:cNvGrpSpPr>
              <p:nvPr/>
            </p:nvGrpSpPr>
            <p:grpSpPr bwMode="auto">
              <a:xfrm>
                <a:off x="4176" y="2190"/>
                <a:ext cx="259" cy="150"/>
                <a:chOff x="4176" y="2190"/>
                <a:chExt cx="259" cy="150"/>
              </a:xfrm>
            </p:grpSpPr>
            <p:sp>
              <p:nvSpPr>
                <p:cNvPr id="23115" name="Freeform 310">
                  <a:extLst>
                    <a:ext uri="{FF2B5EF4-FFF2-40B4-BE49-F238E27FC236}">
                      <a16:creationId xmlns:a16="http://schemas.microsoft.com/office/drawing/2014/main" id="{388117CC-F4CD-4CCF-96A0-72F4A6889D45}"/>
                    </a:ext>
                  </a:extLst>
                </p:cNvPr>
                <p:cNvSpPr>
                  <a:spLocks/>
                </p:cNvSpPr>
                <p:nvPr/>
              </p:nvSpPr>
              <p:spPr bwMode="auto">
                <a:xfrm>
                  <a:off x="4176" y="2190"/>
                  <a:ext cx="259" cy="150"/>
                </a:xfrm>
                <a:custGeom>
                  <a:avLst/>
                  <a:gdLst>
                    <a:gd name="T0" fmla="*/ 1 w 518"/>
                    <a:gd name="T1" fmla="*/ 0 h 301"/>
                    <a:gd name="T2" fmla="*/ 1 w 518"/>
                    <a:gd name="T3" fmla="*/ 0 h 301"/>
                    <a:gd name="T4" fmla="*/ 1 w 518"/>
                    <a:gd name="T5" fmla="*/ 0 h 301"/>
                    <a:gd name="T6" fmla="*/ 1 w 518"/>
                    <a:gd name="T7" fmla="*/ 0 h 301"/>
                    <a:gd name="T8" fmla="*/ 1 w 518"/>
                    <a:gd name="T9" fmla="*/ 0 h 301"/>
                    <a:gd name="T10" fmla="*/ 1 w 518"/>
                    <a:gd name="T11" fmla="*/ 0 h 301"/>
                    <a:gd name="T12" fmla="*/ 1 w 518"/>
                    <a:gd name="T13" fmla="*/ 0 h 301"/>
                    <a:gd name="T14" fmla="*/ 1 w 518"/>
                    <a:gd name="T15" fmla="*/ 0 h 301"/>
                    <a:gd name="T16" fmla="*/ 1 w 518"/>
                    <a:gd name="T17" fmla="*/ 0 h 301"/>
                    <a:gd name="T18" fmla="*/ 1 w 518"/>
                    <a:gd name="T19" fmla="*/ 0 h 301"/>
                    <a:gd name="T20" fmla="*/ 1 w 518"/>
                    <a:gd name="T21" fmla="*/ 0 h 301"/>
                    <a:gd name="T22" fmla="*/ 1 w 518"/>
                    <a:gd name="T23" fmla="*/ 0 h 301"/>
                    <a:gd name="T24" fmla="*/ 1 w 518"/>
                    <a:gd name="T25" fmla="*/ 0 h 301"/>
                    <a:gd name="T26" fmla="*/ 1 w 518"/>
                    <a:gd name="T27" fmla="*/ 0 h 301"/>
                    <a:gd name="T28" fmla="*/ 1 w 518"/>
                    <a:gd name="T29" fmla="*/ 0 h 301"/>
                    <a:gd name="T30" fmla="*/ 1 w 518"/>
                    <a:gd name="T31" fmla="*/ 0 h 301"/>
                    <a:gd name="T32" fmla="*/ 1 w 518"/>
                    <a:gd name="T33" fmla="*/ 0 h 301"/>
                    <a:gd name="T34" fmla="*/ 1 w 518"/>
                    <a:gd name="T35" fmla="*/ 0 h 301"/>
                    <a:gd name="T36" fmla="*/ 1 w 518"/>
                    <a:gd name="T37" fmla="*/ 0 h 301"/>
                    <a:gd name="T38" fmla="*/ 1 w 518"/>
                    <a:gd name="T39" fmla="*/ 0 h 301"/>
                    <a:gd name="T40" fmla="*/ 1 w 518"/>
                    <a:gd name="T41" fmla="*/ 0 h 301"/>
                    <a:gd name="T42" fmla="*/ 1 w 518"/>
                    <a:gd name="T43" fmla="*/ 0 h 301"/>
                    <a:gd name="T44" fmla="*/ 1 w 518"/>
                    <a:gd name="T45" fmla="*/ 0 h 301"/>
                    <a:gd name="T46" fmla="*/ 1 w 518"/>
                    <a:gd name="T47" fmla="*/ 0 h 301"/>
                    <a:gd name="T48" fmla="*/ 0 w 518"/>
                    <a:gd name="T49" fmla="*/ 0 h 301"/>
                    <a:gd name="T50" fmla="*/ 1 w 518"/>
                    <a:gd name="T51" fmla="*/ 0 h 301"/>
                    <a:gd name="T52" fmla="*/ 1 w 518"/>
                    <a:gd name="T53" fmla="*/ 0 h 301"/>
                    <a:gd name="T54" fmla="*/ 1 w 518"/>
                    <a:gd name="T55" fmla="*/ 0 h 301"/>
                    <a:gd name="T56" fmla="*/ 1 w 518"/>
                    <a:gd name="T57" fmla="*/ 0 h 301"/>
                    <a:gd name="T58" fmla="*/ 1 w 518"/>
                    <a:gd name="T59" fmla="*/ 0 h 301"/>
                    <a:gd name="T60" fmla="*/ 1 w 518"/>
                    <a:gd name="T61" fmla="*/ 0 h 301"/>
                    <a:gd name="T62" fmla="*/ 1 w 518"/>
                    <a:gd name="T63" fmla="*/ 0 h 301"/>
                    <a:gd name="T64" fmla="*/ 1 w 518"/>
                    <a:gd name="T65" fmla="*/ 0 h 301"/>
                    <a:gd name="T66" fmla="*/ 1 w 518"/>
                    <a:gd name="T67" fmla="*/ 0 h 301"/>
                    <a:gd name="T68" fmla="*/ 1 w 518"/>
                    <a:gd name="T69" fmla="*/ 0 h 301"/>
                    <a:gd name="T70" fmla="*/ 1 w 518"/>
                    <a:gd name="T71" fmla="*/ 0 h 301"/>
                    <a:gd name="T72" fmla="*/ 1 w 518"/>
                    <a:gd name="T73" fmla="*/ 0 h 301"/>
                    <a:gd name="T74" fmla="*/ 1 w 518"/>
                    <a:gd name="T75" fmla="*/ 0 h 301"/>
                    <a:gd name="T76" fmla="*/ 1 w 518"/>
                    <a:gd name="T77" fmla="*/ 0 h 301"/>
                    <a:gd name="T78" fmla="*/ 1 w 518"/>
                    <a:gd name="T79" fmla="*/ 0 h 301"/>
                    <a:gd name="T80" fmla="*/ 1 w 518"/>
                    <a:gd name="T81" fmla="*/ 0 h 301"/>
                    <a:gd name="T82" fmla="*/ 1 w 518"/>
                    <a:gd name="T83" fmla="*/ 0 h 301"/>
                    <a:gd name="T84" fmla="*/ 1 w 518"/>
                    <a:gd name="T85" fmla="*/ 0 h 3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8"/>
                    <a:gd name="T130" fmla="*/ 0 h 301"/>
                    <a:gd name="T131" fmla="*/ 518 w 518"/>
                    <a:gd name="T132" fmla="*/ 301 h 3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8" h="301">
                      <a:moveTo>
                        <a:pt x="301" y="155"/>
                      </a:moveTo>
                      <a:lnTo>
                        <a:pt x="349" y="118"/>
                      </a:lnTo>
                      <a:lnTo>
                        <a:pt x="379" y="94"/>
                      </a:lnTo>
                      <a:lnTo>
                        <a:pt x="405" y="75"/>
                      </a:lnTo>
                      <a:lnTo>
                        <a:pt x="428" y="62"/>
                      </a:lnTo>
                      <a:lnTo>
                        <a:pt x="442" y="54"/>
                      </a:lnTo>
                      <a:lnTo>
                        <a:pt x="457" y="49"/>
                      </a:lnTo>
                      <a:lnTo>
                        <a:pt x="491" y="46"/>
                      </a:lnTo>
                      <a:lnTo>
                        <a:pt x="514" y="43"/>
                      </a:lnTo>
                      <a:lnTo>
                        <a:pt x="518" y="25"/>
                      </a:lnTo>
                      <a:lnTo>
                        <a:pt x="387" y="0"/>
                      </a:lnTo>
                      <a:lnTo>
                        <a:pt x="375" y="5"/>
                      </a:lnTo>
                      <a:lnTo>
                        <a:pt x="359" y="13"/>
                      </a:lnTo>
                      <a:lnTo>
                        <a:pt x="349" y="19"/>
                      </a:lnTo>
                      <a:lnTo>
                        <a:pt x="334" y="26"/>
                      </a:lnTo>
                      <a:lnTo>
                        <a:pt x="318" y="39"/>
                      </a:lnTo>
                      <a:lnTo>
                        <a:pt x="297" y="54"/>
                      </a:lnTo>
                      <a:lnTo>
                        <a:pt x="167" y="162"/>
                      </a:lnTo>
                      <a:lnTo>
                        <a:pt x="63" y="249"/>
                      </a:lnTo>
                      <a:lnTo>
                        <a:pt x="54" y="256"/>
                      </a:lnTo>
                      <a:lnTo>
                        <a:pt x="43" y="262"/>
                      </a:lnTo>
                      <a:lnTo>
                        <a:pt x="33" y="265"/>
                      </a:lnTo>
                      <a:lnTo>
                        <a:pt x="23" y="265"/>
                      </a:lnTo>
                      <a:lnTo>
                        <a:pt x="11" y="265"/>
                      </a:lnTo>
                      <a:lnTo>
                        <a:pt x="0" y="265"/>
                      </a:lnTo>
                      <a:lnTo>
                        <a:pt x="5" y="268"/>
                      </a:lnTo>
                      <a:lnTo>
                        <a:pt x="10" y="271"/>
                      </a:lnTo>
                      <a:lnTo>
                        <a:pt x="14" y="277"/>
                      </a:lnTo>
                      <a:lnTo>
                        <a:pt x="20" y="282"/>
                      </a:lnTo>
                      <a:lnTo>
                        <a:pt x="28" y="289"/>
                      </a:lnTo>
                      <a:lnTo>
                        <a:pt x="39" y="292"/>
                      </a:lnTo>
                      <a:lnTo>
                        <a:pt x="49" y="297"/>
                      </a:lnTo>
                      <a:lnTo>
                        <a:pt x="62" y="300"/>
                      </a:lnTo>
                      <a:lnTo>
                        <a:pt x="72" y="301"/>
                      </a:lnTo>
                      <a:lnTo>
                        <a:pt x="86" y="301"/>
                      </a:lnTo>
                      <a:lnTo>
                        <a:pt x="100" y="300"/>
                      </a:lnTo>
                      <a:lnTo>
                        <a:pt x="114" y="300"/>
                      </a:lnTo>
                      <a:lnTo>
                        <a:pt x="120" y="297"/>
                      </a:lnTo>
                      <a:lnTo>
                        <a:pt x="132" y="291"/>
                      </a:lnTo>
                      <a:lnTo>
                        <a:pt x="147" y="282"/>
                      </a:lnTo>
                      <a:lnTo>
                        <a:pt x="165" y="268"/>
                      </a:lnTo>
                      <a:lnTo>
                        <a:pt x="214" y="228"/>
                      </a:lnTo>
                      <a:lnTo>
                        <a:pt x="301" y="1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16" name="Freeform 311">
                  <a:extLst>
                    <a:ext uri="{FF2B5EF4-FFF2-40B4-BE49-F238E27FC236}">
                      <a16:creationId xmlns:a16="http://schemas.microsoft.com/office/drawing/2014/main" id="{B8E9BCFC-B7C7-4B6E-9730-F7C41FEEF905}"/>
                    </a:ext>
                  </a:extLst>
                </p:cNvPr>
                <p:cNvSpPr>
                  <a:spLocks/>
                </p:cNvSpPr>
                <p:nvPr/>
              </p:nvSpPr>
              <p:spPr bwMode="auto">
                <a:xfrm>
                  <a:off x="4176" y="2190"/>
                  <a:ext cx="259" cy="150"/>
                </a:xfrm>
                <a:custGeom>
                  <a:avLst/>
                  <a:gdLst>
                    <a:gd name="T0" fmla="*/ 1 w 518"/>
                    <a:gd name="T1" fmla="*/ 0 h 301"/>
                    <a:gd name="T2" fmla="*/ 1 w 518"/>
                    <a:gd name="T3" fmla="*/ 0 h 301"/>
                    <a:gd name="T4" fmla="*/ 1 w 518"/>
                    <a:gd name="T5" fmla="*/ 0 h 301"/>
                    <a:gd name="T6" fmla="*/ 1 w 518"/>
                    <a:gd name="T7" fmla="*/ 0 h 301"/>
                    <a:gd name="T8" fmla="*/ 1 w 518"/>
                    <a:gd name="T9" fmla="*/ 0 h 301"/>
                    <a:gd name="T10" fmla="*/ 1 w 518"/>
                    <a:gd name="T11" fmla="*/ 0 h 301"/>
                    <a:gd name="T12" fmla="*/ 1 w 518"/>
                    <a:gd name="T13" fmla="*/ 0 h 301"/>
                    <a:gd name="T14" fmla="*/ 1 w 518"/>
                    <a:gd name="T15" fmla="*/ 0 h 301"/>
                    <a:gd name="T16" fmla="*/ 1 w 518"/>
                    <a:gd name="T17" fmla="*/ 0 h 301"/>
                    <a:gd name="T18" fmla="*/ 1 w 518"/>
                    <a:gd name="T19" fmla="*/ 0 h 301"/>
                    <a:gd name="T20" fmla="*/ 1 w 518"/>
                    <a:gd name="T21" fmla="*/ 0 h 301"/>
                    <a:gd name="T22" fmla="*/ 1 w 518"/>
                    <a:gd name="T23" fmla="*/ 0 h 301"/>
                    <a:gd name="T24" fmla="*/ 1 w 518"/>
                    <a:gd name="T25" fmla="*/ 0 h 301"/>
                    <a:gd name="T26" fmla="*/ 1 w 518"/>
                    <a:gd name="T27" fmla="*/ 0 h 301"/>
                    <a:gd name="T28" fmla="*/ 1 w 518"/>
                    <a:gd name="T29" fmla="*/ 0 h 301"/>
                    <a:gd name="T30" fmla="*/ 1 w 518"/>
                    <a:gd name="T31" fmla="*/ 0 h 301"/>
                    <a:gd name="T32" fmla="*/ 1 w 518"/>
                    <a:gd name="T33" fmla="*/ 0 h 301"/>
                    <a:gd name="T34" fmla="*/ 1 w 518"/>
                    <a:gd name="T35" fmla="*/ 0 h 301"/>
                    <a:gd name="T36" fmla="*/ 1 w 518"/>
                    <a:gd name="T37" fmla="*/ 0 h 301"/>
                    <a:gd name="T38" fmla="*/ 1 w 518"/>
                    <a:gd name="T39" fmla="*/ 0 h 301"/>
                    <a:gd name="T40" fmla="*/ 1 w 518"/>
                    <a:gd name="T41" fmla="*/ 0 h 301"/>
                    <a:gd name="T42" fmla="*/ 1 w 518"/>
                    <a:gd name="T43" fmla="*/ 0 h 301"/>
                    <a:gd name="T44" fmla="*/ 1 w 518"/>
                    <a:gd name="T45" fmla="*/ 0 h 301"/>
                    <a:gd name="T46" fmla="*/ 1 w 518"/>
                    <a:gd name="T47" fmla="*/ 0 h 301"/>
                    <a:gd name="T48" fmla="*/ 0 w 518"/>
                    <a:gd name="T49" fmla="*/ 0 h 301"/>
                    <a:gd name="T50" fmla="*/ 1 w 518"/>
                    <a:gd name="T51" fmla="*/ 0 h 301"/>
                    <a:gd name="T52" fmla="*/ 1 w 518"/>
                    <a:gd name="T53" fmla="*/ 0 h 301"/>
                    <a:gd name="T54" fmla="*/ 1 w 518"/>
                    <a:gd name="T55" fmla="*/ 0 h 301"/>
                    <a:gd name="T56" fmla="*/ 1 w 518"/>
                    <a:gd name="T57" fmla="*/ 0 h 301"/>
                    <a:gd name="T58" fmla="*/ 1 w 518"/>
                    <a:gd name="T59" fmla="*/ 0 h 301"/>
                    <a:gd name="T60" fmla="*/ 1 w 518"/>
                    <a:gd name="T61" fmla="*/ 0 h 301"/>
                    <a:gd name="T62" fmla="*/ 1 w 518"/>
                    <a:gd name="T63" fmla="*/ 0 h 301"/>
                    <a:gd name="T64" fmla="*/ 1 w 518"/>
                    <a:gd name="T65" fmla="*/ 0 h 301"/>
                    <a:gd name="T66" fmla="*/ 1 w 518"/>
                    <a:gd name="T67" fmla="*/ 0 h 301"/>
                    <a:gd name="T68" fmla="*/ 1 w 518"/>
                    <a:gd name="T69" fmla="*/ 0 h 301"/>
                    <a:gd name="T70" fmla="*/ 1 w 518"/>
                    <a:gd name="T71" fmla="*/ 0 h 301"/>
                    <a:gd name="T72" fmla="*/ 1 w 518"/>
                    <a:gd name="T73" fmla="*/ 0 h 301"/>
                    <a:gd name="T74" fmla="*/ 1 w 518"/>
                    <a:gd name="T75" fmla="*/ 0 h 301"/>
                    <a:gd name="T76" fmla="*/ 1 w 518"/>
                    <a:gd name="T77" fmla="*/ 0 h 301"/>
                    <a:gd name="T78" fmla="*/ 1 w 518"/>
                    <a:gd name="T79" fmla="*/ 0 h 301"/>
                    <a:gd name="T80" fmla="*/ 1 w 518"/>
                    <a:gd name="T81" fmla="*/ 0 h 301"/>
                    <a:gd name="T82" fmla="*/ 1 w 518"/>
                    <a:gd name="T83" fmla="*/ 0 h 301"/>
                    <a:gd name="T84" fmla="*/ 1 w 518"/>
                    <a:gd name="T85" fmla="*/ 0 h 3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8"/>
                    <a:gd name="T130" fmla="*/ 0 h 301"/>
                    <a:gd name="T131" fmla="*/ 518 w 518"/>
                    <a:gd name="T132" fmla="*/ 301 h 3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8" h="301">
                      <a:moveTo>
                        <a:pt x="301" y="155"/>
                      </a:moveTo>
                      <a:lnTo>
                        <a:pt x="349" y="118"/>
                      </a:lnTo>
                      <a:lnTo>
                        <a:pt x="379" y="94"/>
                      </a:lnTo>
                      <a:lnTo>
                        <a:pt x="405" y="75"/>
                      </a:lnTo>
                      <a:lnTo>
                        <a:pt x="428" y="62"/>
                      </a:lnTo>
                      <a:lnTo>
                        <a:pt x="442" y="54"/>
                      </a:lnTo>
                      <a:lnTo>
                        <a:pt x="457" y="49"/>
                      </a:lnTo>
                      <a:lnTo>
                        <a:pt x="491" y="46"/>
                      </a:lnTo>
                      <a:lnTo>
                        <a:pt x="514" y="43"/>
                      </a:lnTo>
                      <a:lnTo>
                        <a:pt x="518" y="25"/>
                      </a:lnTo>
                      <a:lnTo>
                        <a:pt x="387" y="0"/>
                      </a:lnTo>
                      <a:lnTo>
                        <a:pt x="375" y="5"/>
                      </a:lnTo>
                      <a:lnTo>
                        <a:pt x="359" y="13"/>
                      </a:lnTo>
                      <a:lnTo>
                        <a:pt x="349" y="19"/>
                      </a:lnTo>
                      <a:lnTo>
                        <a:pt x="334" y="26"/>
                      </a:lnTo>
                      <a:lnTo>
                        <a:pt x="318" y="39"/>
                      </a:lnTo>
                      <a:lnTo>
                        <a:pt x="297" y="54"/>
                      </a:lnTo>
                      <a:lnTo>
                        <a:pt x="167" y="162"/>
                      </a:lnTo>
                      <a:lnTo>
                        <a:pt x="63" y="249"/>
                      </a:lnTo>
                      <a:lnTo>
                        <a:pt x="54" y="256"/>
                      </a:lnTo>
                      <a:lnTo>
                        <a:pt x="43" y="262"/>
                      </a:lnTo>
                      <a:lnTo>
                        <a:pt x="33" y="265"/>
                      </a:lnTo>
                      <a:lnTo>
                        <a:pt x="23" y="265"/>
                      </a:lnTo>
                      <a:lnTo>
                        <a:pt x="11" y="265"/>
                      </a:lnTo>
                      <a:lnTo>
                        <a:pt x="0" y="265"/>
                      </a:lnTo>
                      <a:lnTo>
                        <a:pt x="5" y="268"/>
                      </a:lnTo>
                      <a:lnTo>
                        <a:pt x="10" y="271"/>
                      </a:lnTo>
                      <a:lnTo>
                        <a:pt x="14" y="277"/>
                      </a:lnTo>
                      <a:lnTo>
                        <a:pt x="20" y="282"/>
                      </a:lnTo>
                      <a:lnTo>
                        <a:pt x="28" y="289"/>
                      </a:lnTo>
                      <a:lnTo>
                        <a:pt x="39" y="292"/>
                      </a:lnTo>
                      <a:lnTo>
                        <a:pt x="49" y="297"/>
                      </a:lnTo>
                      <a:lnTo>
                        <a:pt x="62" y="300"/>
                      </a:lnTo>
                      <a:lnTo>
                        <a:pt x="72" y="301"/>
                      </a:lnTo>
                      <a:lnTo>
                        <a:pt x="86" y="301"/>
                      </a:lnTo>
                      <a:lnTo>
                        <a:pt x="100" y="300"/>
                      </a:lnTo>
                      <a:lnTo>
                        <a:pt x="114" y="300"/>
                      </a:lnTo>
                      <a:lnTo>
                        <a:pt x="120" y="297"/>
                      </a:lnTo>
                      <a:lnTo>
                        <a:pt x="132" y="291"/>
                      </a:lnTo>
                      <a:lnTo>
                        <a:pt x="147" y="282"/>
                      </a:lnTo>
                      <a:lnTo>
                        <a:pt x="165" y="268"/>
                      </a:lnTo>
                      <a:lnTo>
                        <a:pt x="214" y="228"/>
                      </a:lnTo>
                      <a:lnTo>
                        <a:pt x="301" y="155"/>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3076" name="Group 312">
                <a:extLst>
                  <a:ext uri="{FF2B5EF4-FFF2-40B4-BE49-F238E27FC236}">
                    <a16:creationId xmlns:a16="http://schemas.microsoft.com/office/drawing/2014/main" id="{81C56F77-ABAE-4DA2-93C8-AF5069AC6379}"/>
                  </a:ext>
                </a:extLst>
              </p:cNvPr>
              <p:cNvGrpSpPr>
                <a:grpSpLocks/>
              </p:cNvGrpSpPr>
              <p:nvPr/>
            </p:nvGrpSpPr>
            <p:grpSpPr bwMode="auto">
              <a:xfrm>
                <a:off x="4021" y="2194"/>
                <a:ext cx="236" cy="142"/>
                <a:chOff x="4021" y="2194"/>
                <a:chExt cx="236" cy="142"/>
              </a:xfrm>
            </p:grpSpPr>
            <p:sp>
              <p:nvSpPr>
                <p:cNvPr id="23113" name="Freeform 313">
                  <a:extLst>
                    <a:ext uri="{FF2B5EF4-FFF2-40B4-BE49-F238E27FC236}">
                      <a16:creationId xmlns:a16="http://schemas.microsoft.com/office/drawing/2014/main" id="{63948557-D339-48D1-B4CA-614682150EC8}"/>
                    </a:ext>
                  </a:extLst>
                </p:cNvPr>
                <p:cNvSpPr>
                  <a:spLocks/>
                </p:cNvSpPr>
                <p:nvPr/>
              </p:nvSpPr>
              <p:spPr bwMode="auto">
                <a:xfrm>
                  <a:off x="4021" y="2194"/>
                  <a:ext cx="236" cy="142"/>
                </a:xfrm>
                <a:custGeom>
                  <a:avLst/>
                  <a:gdLst>
                    <a:gd name="T0" fmla="*/ 1 w 472"/>
                    <a:gd name="T1" fmla="*/ 1 h 284"/>
                    <a:gd name="T2" fmla="*/ 1 w 472"/>
                    <a:gd name="T3" fmla="*/ 1 h 284"/>
                    <a:gd name="T4" fmla="*/ 1 w 472"/>
                    <a:gd name="T5" fmla="*/ 1 h 284"/>
                    <a:gd name="T6" fmla="*/ 1 w 472"/>
                    <a:gd name="T7" fmla="*/ 1 h 284"/>
                    <a:gd name="T8" fmla="*/ 1 w 472"/>
                    <a:gd name="T9" fmla="*/ 1 h 284"/>
                    <a:gd name="T10" fmla="*/ 1 w 472"/>
                    <a:gd name="T11" fmla="*/ 1 h 284"/>
                    <a:gd name="T12" fmla="*/ 1 w 472"/>
                    <a:gd name="T13" fmla="*/ 1 h 284"/>
                    <a:gd name="T14" fmla="*/ 1 w 472"/>
                    <a:gd name="T15" fmla="*/ 1 h 284"/>
                    <a:gd name="T16" fmla="*/ 1 w 472"/>
                    <a:gd name="T17" fmla="*/ 1 h 284"/>
                    <a:gd name="T18" fmla="*/ 1 w 472"/>
                    <a:gd name="T19" fmla="*/ 1 h 284"/>
                    <a:gd name="T20" fmla="*/ 1 w 472"/>
                    <a:gd name="T21" fmla="*/ 1 h 284"/>
                    <a:gd name="T22" fmla="*/ 1 w 472"/>
                    <a:gd name="T23" fmla="*/ 1 h 284"/>
                    <a:gd name="T24" fmla="*/ 1 w 472"/>
                    <a:gd name="T25" fmla="*/ 1 h 284"/>
                    <a:gd name="T26" fmla="*/ 1 w 472"/>
                    <a:gd name="T27" fmla="*/ 1 h 284"/>
                    <a:gd name="T28" fmla="*/ 1 w 472"/>
                    <a:gd name="T29" fmla="*/ 1 h 284"/>
                    <a:gd name="T30" fmla="*/ 1 w 472"/>
                    <a:gd name="T31" fmla="*/ 1 h 284"/>
                    <a:gd name="T32" fmla="*/ 1 w 472"/>
                    <a:gd name="T33" fmla="*/ 0 h 284"/>
                    <a:gd name="T34" fmla="*/ 1 w 472"/>
                    <a:gd name="T35" fmla="*/ 1 h 284"/>
                    <a:gd name="T36" fmla="*/ 1 w 472"/>
                    <a:gd name="T37" fmla="*/ 1 h 284"/>
                    <a:gd name="T38" fmla="*/ 1 w 472"/>
                    <a:gd name="T39" fmla="*/ 1 h 284"/>
                    <a:gd name="T40" fmla="*/ 1 w 472"/>
                    <a:gd name="T41" fmla="*/ 1 h 284"/>
                    <a:gd name="T42" fmla="*/ 1 w 472"/>
                    <a:gd name="T43" fmla="*/ 1 h 284"/>
                    <a:gd name="T44" fmla="*/ 1 w 472"/>
                    <a:gd name="T45" fmla="*/ 1 h 284"/>
                    <a:gd name="T46" fmla="*/ 1 w 472"/>
                    <a:gd name="T47" fmla="*/ 1 h 284"/>
                    <a:gd name="T48" fmla="*/ 1 w 472"/>
                    <a:gd name="T49" fmla="*/ 1 h 284"/>
                    <a:gd name="T50" fmla="*/ 1 w 472"/>
                    <a:gd name="T51" fmla="*/ 1 h 284"/>
                    <a:gd name="T52" fmla="*/ 1 w 472"/>
                    <a:gd name="T53" fmla="*/ 1 h 284"/>
                    <a:gd name="T54" fmla="*/ 1 w 472"/>
                    <a:gd name="T55" fmla="*/ 1 h 284"/>
                    <a:gd name="T56" fmla="*/ 0 w 472"/>
                    <a:gd name="T57" fmla="*/ 1 h 284"/>
                    <a:gd name="T58" fmla="*/ 1 w 472"/>
                    <a:gd name="T59" fmla="*/ 1 h 284"/>
                    <a:gd name="T60" fmla="*/ 1 w 472"/>
                    <a:gd name="T61" fmla="*/ 1 h 284"/>
                    <a:gd name="T62" fmla="*/ 1 w 472"/>
                    <a:gd name="T63" fmla="*/ 1 h 284"/>
                    <a:gd name="T64" fmla="*/ 1 w 472"/>
                    <a:gd name="T65" fmla="*/ 1 h 284"/>
                    <a:gd name="T66" fmla="*/ 1 w 472"/>
                    <a:gd name="T67" fmla="*/ 1 h 284"/>
                    <a:gd name="T68" fmla="*/ 1 w 472"/>
                    <a:gd name="T69" fmla="*/ 1 h 284"/>
                    <a:gd name="T70" fmla="*/ 1 w 472"/>
                    <a:gd name="T71" fmla="*/ 1 h 284"/>
                    <a:gd name="T72" fmla="*/ 1 w 472"/>
                    <a:gd name="T73" fmla="*/ 1 h 284"/>
                    <a:gd name="T74" fmla="*/ 1 w 472"/>
                    <a:gd name="T75" fmla="*/ 1 h 284"/>
                    <a:gd name="T76" fmla="*/ 1 w 472"/>
                    <a:gd name="T77" fmla="*/ 1 h 284"/>
                    <a:gd name="T78" fmla="*/ 1 w 472"/>
                    <a:gd name="T79" fmla="*/ 1 h 284"/>
                    <a:gd name="T80" fmla="*/ 1 w 472"/>
                    <a:gd name="T81" fmla="*/ 1 h 284"/>
                    <a:gd name="T82" fmla="*/ 1 w 472"/>
                    <a:gd name="T83" fmla="*/ 1 h 284"/>
                    <a:gd name="T84" fmla="*/ 1 w 472"/>
                    <a:gd name="T85" fmla="*/ 1 h 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2"/>
                    <a:gd name="T130" fmla="*/ 0 h 284"/>
                    <a:gd name="T131" fmla="*/ 472 w 472"/>
                    <a:gd name="T132" fmla="*/ 284 h 2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2" h="284">
                      <a:moveTo>
                        <a:pt x="298" y="116"/>
                      </a:moveTo>
                      <a:lnTo>
                        <a:pt x="320" y="100"/>
                      </a:lnTo>
                      <a:lnTo>
                        <a:pt x="347" y="82"/>
                      </a:lnTo>
                      <a:lnTo>
                        <a:pt x="372" y="65"/>
                      </a:lnTo>
                      <a:lnTo>
                        <a:pt x="394" y="55"/>
                      </a:lnTo>
                      <a:lnTo>
                        <a:pt x="410" y="49"/>
                      </a:lnTo>
                      <a:lnTo>
                        <a:pt x="430" y="42"/>
                      </a:lnTo>
                      <a:lnTo>
                        <a:pt x="448" y="39"/>
                      </a:lnTo>
                      <a:lnTo>
                        <a:pt x="472" y="38"/>
                      </a:lnTo>
                      <a:lnTo>
                        <a:pt x="468" y="29"/>
                      </a:lnTo>
                      <a:lnTo>
                        <a:pt x="457" y="23"/>
                      </a:lnTo>
                      <a:lnTo>
                        <a:pt x="443" y="13"/>
                      </a:lnTo>
                      <a:lnTo>
                        <a:pt x="425" y="9"/>
                      </a:lnTo>
                      <a:lnTo>
                        <a:pt x="408" y="6"/>
                      </a:lnTo>
                      <a:lnTo>
                        <a:pt x="394" y="3"/>
                      </a:lnTo>
                      <a:lnTo>
                        <a:pt x="376" y="1"/>
                      </a:lnTo>
                      <a:lnTo>
                        <a:pt x="356" y="0"/>
                      </a:lnTo>
                      <a:lnTo>
                        <a:pt x="343" y="1"/>
                      </a:lnTo>
                      <a:lnTo>
                        <a:pt x="327" y="6"/>
                      </a:lnTo>
                      <a:lnTo>
                        <a:pt x="312" y="13"/>
                      </a:lnTo>
                      <a:lnTo>
                        <a:pt x="298" y="19"/>
                      </a:lnTo>
                      <a:lnTo>
                        <a:pt x="289" y="29"/>
                      </a:lnTo>
                      <a:lnTo>
                        <a:pt x="159" y="123"/>
                      </a:lnTo>
                      <a:lnTo>
                        <a:pt x="57" y="210"/>
                      </a:lnTo>
                      <a:lnTo>
                        <a:pt x="43" y="223"/>
                      </a:lnTo>
                      <a:lnTo>
                        <a:pt x="37" y="229"/>
                      </a:lnTo>
                      <a:lnTo>
                        <a:pt x="28" y="233"/>
                      </a:lnTo>
                      <a:lnTo>
                        <a:pt x="19" y="236"/>
                      </a:lnTo>
                      <a:lnTo>
                        <a:pt x="0" y="238"/>
                      </a:lnTo>
                      <a:lnTo>
                        <a:pt x="19" y="258"/>
                      </a:lnTo>
                      <a:lnTo>
                        <a:pt x="32" y="273"/>
                      </a:lnTo>
                      <a:lnTo>
                        <a:pt x="45" y="279"/>
                      </a:lnTo>
                      <a:lnTo>
                        <a:pt x="57" y="282"/>
                      </a:lnTo>
                      <a:lnTo>
                        <a:pt x="69" y="284"/>
                      </a:lnTo>
                      <a:lnTo>
                        <a:pt x="83" y="284"/>
                      </a:lnTo>
                      <a:lnTo>
                        <a:pt x="97" y="282"/>
                      </a:lnTo>
                      <a:lnTo>
                        <a:pt x="106" y="279"/>
                      </a:lnTo>
                      <a:lnTo>
                        <a:pt x="115" y="272"/>
                      </a:lnTo>
                      <a:lnTo>
                        <a:pt x="126" y="264"/>
                      </a:lnTo>
                      <a:lnTo>
                        <a:pt x="138" y="252"/>
                      </a:lnTo>
                      <a:lnTo>
                        <a:pt x="158" y="235"/>
                      </a:lnTo>
                      <a:lnTo>
                        <a:pt x="179" y="215"/>
                      </a:lnTo>
                      <a:lnTo>
                        <a:pt x="298" y="1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14" name="Freeform 314">
                  <a:extLst>
                    <a:ext uri="{FF2B5EF4-FFF2-40B4-BE49-F238E27FC236}">
                      <a16:creationId xmlns:a16="http://schemas.microsoft.com/office/drawing/2014/main" id="{0E5DB5A4-AFE5-4366-9A34-41E8EEEAC73B}"/>
                    </a:ext>
                  </a:extLst>
                </p:cNvPr>
                <p:cNvSpPr>
                  <a:spLocks/>
                </p:cNvSpPr>
                <p:nvPr/>
              </p:nvSpPr>
              <p:spPr bwMode="auto">
                <a:xfrm>
                  <a:off x="4021" y="2194"/>
                  <a:ext cx="236" cy="142"/>
                </a:xfrm>
                <a:custGeom>
                  <a:avLst/>
                  <a:gdLst>
                    <a:gd name="T0" fmla="*/ 1 w 472"/>
                    <a:gd name="T1" fmla="*/ 1 h 284"/>
                    <a:gd name="T2" fmla="*/ 1 w 472"/>
                    <a:gd name="T3" fmla="*/ 1 h 284"/>
                    <a:gd name="T4" fmla="*/ 1 w 472"/>
                    <a:gd name="T5" fmla="*/ 1 h 284"/>
                    <a:gd name="T6" fmla="*/ 1 w 472"/>
                    <a:gd name="T7" fmla="*/ 1 h 284"/>
                    <a:gd name="T8" fmla="*/ 1 w 472"/>
                    <a:gd name="T9" fmla="*/ 1 h 284"/>
                    <a:gd name="T10" fmla="*/ 1 w 472"/>
                    <a:gd name="T11" fmla="*/ 1 h 284"/>
                    <a:gd name="T12" fmla="*/ 1 w 472"/>
                    <a:gd name="T13" fmla="*/ 1 h 284"/>
                    <a:gd name="T14" fmla="*/ 1 w 472"/>
                    <a:gd name="T15" fmla="*/ 1 h 284"/>
                    <a:gd name="T16" fmla="*/ 1 w 472"/>
                    <a:gd name="T17" fmla="*/ 1 h 284"/>
                    <a:gd name="T18" fmla="*/ 1 w 472"/>
                    <a:gd name="T19" fmla="*/ 1 h 284"/>
                    <a:gd name="T20" fmla="*/ 1 w 472"/>
                    <a:gd name="T21" fmla="*/ 1 h 284"/>
                    <a:gd name="T22" fmla="*/ 1 w 472"/>
                    <a:gd name="T23" fmla="*/ 1 h 284"/>
                    <a:gd name="T24" fmla="*/ 1 w 472"/>
                    <a:gd name="T25" fmla="*/ 1 h 284"/>
                    <a:gd name="T26" fmla="*/ 1 w 472"/>
                    <a:gd name="T27" fmla="*/ 1 h 284"/>
                    <a:gd name="T28" fmla="*/ 1 w 472"/>
                    <a:gd name="T29" fmla="*/ 1 h 284"/>
                    <a:gd name="T30" fmla="*/ 1 w 472"/>
                    <a:gd name="T31" fmla="*/ 1 h 284"/>
                    <a:gd name="T32" fmla="*/ 1 w 472"/>
                    <a:gd name="T33" fmla="*/ 0 h 284"/>
                    <a:gd name="T34" fmla="*/ 1 w 472"/>
                    <a:gd name="T35" fmla="*/ 1 h 284"/>
                    <a:gd name="T36" fmla="*/ 1 w 472"/>
                    <a:gd name="T37" fmla="*/ 1 h 284"/>
                    <a:gd name="T38" fmla="*/ 1 w 472"/>
                    <a:gd name="T39" fmla="*/ 1 h 284"/>
                    <a:gd name="T40" fmla="*/ 1 w 472"/>
                    <a:gd name="T41" fmla="*/ 1 h 284"/>
                    <a:gd name="T42" fmla="*/ 1 w 472"/>
                    <a:gd name="T43" fmla="*/ 1 h 284"/>
                    <a:gd name="T44" fmla="*/ 1 w 472"/>
                    <a:gd name="T45" fmla="*/ 1 h 284"/>
                    <a:gd name="T46" fmla="*/ 1 w 472"/>
                    <a:gd name="T47" fmla="*/ 1 h 284"/>
                    <a:gd name="T48" fmla="*/ 1 w 472"/>
                    <a:gd name="T49" fmla="*/ 1 h 284"/>
                    <a:gd name="T50" fmla="*/ 1 w 472"/>
                    <a:gd name="T51" fmla="*/ 1 h 284"/>
                    <a:gd name="T52" fmla="*/ 1 w 472"/>
                    <a:gd name="T53" fmla="*/ 1 h 284"/>
                    <a:gd name="T54" fmla="*/ 1 w 472"/>
                    <a:gd name="T55" fmla="*/ 1 h 284"/>
                    <a:gd name="T56" fmla="*/ 0 w 472"/>
                    <a:gd name="T57" fmla="*/ 1 h 284"/>
                    <a:gd name="T58" fmla="*/ 1 w 472"/>
                    <a:gd name="T59" fmla="*/ 1 h 284"/>
                    <a:gd name="T60" fmla="*/ 1 w 472"/>
                    <a:gd name="T61" fmla="*/ 1 h 284"/>
                    <a:gd name="T62" fmla="*/ 1 w 472"/>
                    <a:gd name="T63" fmla="*/ 1 h 284"/>
                    <a:gd name="T64" fmla="*/ 1 w 472"/>
                    <a:gd name="T65" fmla="*/ 1 h 284"/>
                    <a:gd name="T66" fmla="*/ 1 w 472"/>
                    <a:gd name="T67" fmla="*/ 1 h 284"/>
                    <a:gd name="T68" fmla="*/ 1 w 472"/>
                    <a:gd name="T69" fmla="*/ 1 h 284"/>
                    <a:gd name="T70" fmla="*/ 1 w 472"/>
                    <a:gd name="T71" fmla="*/ 1 h 284"/>
                    <a:gd name="T72" fmla="*/ 1 w 472"/>
                    <a:gd name="T73" fmla="*/ 1 h 284"/>
                    <a:gd name="T74" fmla="*/ 1 w 472"/>
                    <a:gd name="T75" fmla="*/ 1 h 284"/>
                    <a:gd name="T76" fmla="*/ 1 w 472"/>
                    <a:gd name="T77" fmla="*/ 1 h 284"/>
                    <a:gd name="T78" fmla="*/ 1 w 472"/>
                    <a:gd name="T79" fmla="*/ 1 h 284"/>
                    <a:gd name="T80" fmla="*/ 1 w 472"/>
                    <a:gd name="T81" fmla="*/ 1 h 284"/>
                    <a:gd name="T82" fmla="*/ 1 w 472"/>
                    <a:gd name="T83" fmla="*/ 1 h 284"/>
                    <a:gd name="T84" fmla="*/ 1 w 472"/>
                    <a:gd name="T85" fmla="*/ 1 h 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2"/>
                    <a:gd name="T130" fmla="*/ 0 h 284"/>
                    <a:gd name="T131" fmla="*/ 472 w 472"/>
                    <a:gd name="T132" fmla="*/ 284 h 2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2" h="284">
                      <a:moveTo>
                        <a:pt x="298" y="116"/>
                      </a:moveTo>
                      <a:lnTo>
                        <a:pt x="320" y="100"/>
                      </a:lnTo>
                      <a:lnTo>
                        <a:pt x="347" y="82"/>
                      </a:lnTo>
                      <a:lnTo>
                        <a:pt x="372" y="65"/>
                      </a:lnTo>
                      <a:lnTo>
                        <a:pt x="394" y="55"/>
                      </a:lnTo>
                      <a:lnTo>
                        <a:pt x="410" y="49"/>
                      </a:lnTo>
                      <a:lnTo>
                        <a:pt x="430" y="42"/>
                      </a:lnTo>
                      <a:lnTo>
                        <a:pt x="448" y="39"/>
                      </a:lnTo>
                      <a:lnTo>
                        <a:pt x="472" y="38"/>
                      </a:lnTo>
                      <a:lnTo>
                        <a:pt x="468" y="29"/>
                      </a:lnTo>
                      <a:lnTo>
                        <a:pt x="457" y="23"/>
                      </a:lnTo>
                      <a:lnTo>
                        <a:pt x="443" y="13"/>
                      </a:lnTo>
                      <a:lnTo>
                        <a:pt x="425" y="9"/>
                      </a:lnTo>
                      <a:lnTo>
                        <a:pt x="408" y="6"/>
                      </a:lnTo>
                      <a:lnTo>
                        <a:pt x="394" y="3"/>
                      </a:lnTo>
                      <a:lnTo>
                        <a:pt x="376" y="1"/>
                      </a:lnTo>
                      <a:lnTo>
                        <a:pt x="356" y="0"/>
                      </a:lnTo>
                      <a:lnTo>
                        <a:pt x="343" y="1"/>
                      </a:lnTo>
                      <a:lnTo>
                        <a:pt x="327" y="6"/>
                      </a:lnTo>
                      <a:lnTo>
                        <a:pt x="312" y="13"/>
                      </a:lnTo>
                      <a:lnTo>
                        <a:pt x="298" y="19"/>
                      </a:lnTo>
                      <a:lnTo>
                        <a:pt x="289" y="29"/>
                      </a:lnTo>
                      <a:lnTo>
                        <a:pt x="159" y="123"/>
                      </a:lnTo>
                      <a:lnTo>
                        <a:pt x="57" y="210"/>
                      </a:lnTo>
                      <a:lnTo>
                        <a:pt x="43" y="223"/>
                      </a:lnTo>
                      <a:lnTo>
                        <a:pt x="37" y="229"/>
                      </a:lnTo>
                      <a:lnTo>
                        <a:pt x="28" y="233"/>
                      </a:lnTo>
                      <a:lnTo>
                        <a:pt x="19" y="236"/>
                      </a:lnTo>
                      <a:lnTo>
                        <a:pt x="0" y="238"/>
                      </a:lnTo>
                      <a:lnTo>
                        <a:pt x="19" y="258"/>
                      </a:lnTo>
                      <a:lnTo>
                        <a:pt x="32" y="273"/>
                      </a:lnTo>
                      <a:lnTo>
                        <a:pt x="45" y="279"/>
                      </a:lnTo>
                      <a:lnTo>
                        <a:pt x="57" y="282"/>
                      </a:lnTo>
                      <a:lnTo>
                        <a:pt x="69" y="284"/>
                      </a:lnTo>
                      <a:lnTo>
                        <a:pt x="83" y="284"/>
                      </a:lnTo>
                      <a:lnTo>
                        <a:pt x="97" y="282"/>
                      </a:lnTo>
                      <a:lnTo>
                        <a:pt x="106" y="279"/>
                      </a:lnTo>
                      <a:lnTo>
                        <a:pt x="115" y="272"/>
                      </a:lnTo>
                      <a:lnTo>
                        <a:pt x="126" y="264"/>
                      </a:lnTo>
                      <a:lnTo>
                        <a:pt x="138" y="252"/>
                      </a:lnTo>
                      <a:lnTo>
                        <a:pt x="158" y="235"/>
                      </a:lnTo>
                      <a:lnTo>
                        <a:pt x="179" y="215"/>
                      </a:lnTo>
                      <a:lnTo>
                        <a:pt x="298" y="116"/>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3077" name="Group 315">
                <a:extLst>
                  <a:ext uri="{FF2B5EF4-FFF2-40B4-BE49-F238E27FC236}">
                    <a16:creationId xmlns:a16="http://schemas.microsoft.com/office/drawing/2014/main" id="{959F6325-B749-4148-951C-F880C86AAB38}"/>
                  </a:ext>
                </a:extLst>
              </p:cNvPr>
              <p:cNvGrpSpPr>
                <a:grpSpLocks/>
              </p:cNvGrpSpPr>
              <p:nvPr/>
            </p:nvGrpSpPr>
            <p:grpSpPr bwMode="auto">
              <a:xfrm>
                <a:off x="4501" y="2188"/>
                <a:ext cx="202" cy="159"/>
                <a:chOff x="4501" y="2188"/>
                <a:chExt cx="202" cy="159"/>
              </a:xfrm>
            </p:grpSpPr>
            <p:sp>
              <p:nvSpPr>
                <p:cNvPr id="23111" name="Freeform 316">
                  <a:extLst>
                    <a:ext uri="{FF2B5EF4-FFF2-40B4-BE49-F238E27FC236}">
                      <a16:creationId xmlns:a16="http://schemas.microsoft.com/office/drawing/2014/main" id="{94C66232-CE73-403A-A74F-062D826793EA}"/>
                    </a:ext>
                  </a:extLst>
                </p:cNvPr>
                <p:cNvSpPr>
                  <a:spLocks/>
                </p:cNvSpPr>
                <p:nvPr/>
              </p:nvSpPr>
              <p:spPr bwMode="auto">
                <a:xfrm>
                  <a:off x="4501" y="2188"/>
                  <a:ext cx="202" cy="159"/>
                </a:xfrm>
                <a:custGeom>
                  <a:avLst/>
                  <a:gdLst>
                    <a:gd name="T0" fmla="*/ 0 w 405"/>
                    <a:gd name="T1" fmla="*/ 1 h 318"/>
                    <a:gd name="T2" fmla="*/ 0 w 405"/>
                    <a:gd name="T3" fmla="*/ 1 h 318"/>
                    <a:gd name="T4" fmla="*/ 0 w 405"/>
                    <a:gd name="T5" fmla="*/ 1 h 318"/>
                    <a:gd name="T6" fmla="*/ 0 w 405"/>
                    <a:gd name="T7" fmla="*/ 1 h 318"/>
                    <a:gd name="T8" fmla="*/ 0 w 405"/>
                    <a:gd name="T9" fmla="*/ 1 h 318"/>
                    <a:gd name="T10" fmla="*/ 0 w 405"/>
                    <a:gd name="T11" fmla="*/ 1 h 318"/>
                    <a:gd name="T12" fmla="*/ 0 w 405"/>
                    <a:gd name="T13" fmla="*/ 1 h 318"/>
                    <a:gd name="T14" fmla="*/ 0 w 405"/>
                    <a:gd name="T15" fmla="*/ 1 h 318"/>
                    <a:gd name="T16" fmla="*/ 0 w 405"/>
                    <a:gd name="T17" fmla="*/ 1 h 318"/>
                    <a:gd name="T18" fmla="*/ 0 w 405"/>
                    <a:gd name="T19" fmla="*/ 1 h 318"/>
                    <a:gd name="T20" fmla="*/ 0 w 405"/>
                    <a:gd name="T21" fmla="*/ 1 h 318"/>
                    <a:gd name="T22" fmla="*/ 0 w 405"/>
                    <a:gd name="T23" fmla="*/ 1 h 318"/>
                    <a:gd name="T24" fmla="*/ 0 w 405"/>
                    <a:gd name="T25" fmla="*/ 1 h 318"/>
                    <a:gd name="T26" fmla="*/ 0 w 405"/>
                    <a:gd name="T27" fmla="*/ 1 h 318"/>
                    <a:gd name="T28" fmla="*/ 0 w 405"/>
                    <a:gd name="T29" fmla="*/ 1 h 318"/>
                    <a:gd name="T30" fmla="*/ 0 w 405"/>
                    <a:gd name="T31" fmla="*/ 1 h 318"/>
                    <a:gd name="T32" fmla="*/ 0 w 405"/>
                    <a:gd name="T33" fmla="*/ 1 h 318"/>
                    <a:gd name="T34" fmla="*/ 0 w 405"/>
                    <a:gd name="T35" fmla="*/ 1 h 318"/>
                    <a:gd name="T36" fmla="*/ 0 w 405"/>
                    <a:gd name="T37" fmla="*/ 1 h 318"/>
                    <a:gd name="T38" fmla="*/ 0 w 405"/>
                    <a:gd name="T39" fmla="*/ 1 h 318"/>
                    <a:gd name="T40" fmla="*/ 0 w 405"/>
                    <a:gd name="T41" fmla="*/ 1 h 318"/>
                    <a:gd name="T42" fmla="*/ 0 w 405"/>
                    <a:gd name="T43" fmla="*/ 0 h 318"/>
                    <a:gd name="T44" fmla="*/ 0 w 405"/>
                    <a:gd name="T45" fmla="*/ 0 h 318"/>
                    <a:gd name="T46" fmla="*/ 0 w 405"/>
                    <a:gd name="T47" fmla="*/ 1 h 318"/>
                    <a:gd name="T48" fmla="*/ 0 w 405"/>
                    <a:gd name="T49" fmla="*/ 1 h 318"/>
                    <a:gd name="T50" fmla="*/ 0 w 405"/>
                    <a:gd name="T51" fmla="*/ 1 h 318"/>
                    <a:gd name="T52" fmla="*/ 0 w 405"/>
                    <a:gd name="T53" fmla="*/ 1 h 318"/>
                    <a:gd name="T54" fmla="*/ 0 w 405"/>
                    <a:gd name="T55" fmla="*/ 1 h 318"/>
                    <a:gd name="T56" fmla="*/ 0 w 405"/>
                    <a:gd name="T57" fmla="*/ 1 h 318"/>
                    <a:gd name="T58" fmla="*/ 0 w 405"/>
                    <a:gd name="T59" fmla="*/ 1 h 318"/>
                    <a:gd name="T60" fmla="*/ 0 w 405"/>
                    <a:gd name="T61" fmla="*/ 1 h 318"/>
                    <a:gd name="T62" fmla="*/ 0 w 405"/>
                    <a:gd name="T63" fmla="*/ 1 h 318"/>
                    <a:gd name="T64" fmla="*/ 0 w 405"/>
                    <a:gd name="T65" fmla="*/ 1 h 318"/>
                    <a:gd name="T66" fmla="*/ 0 w 405"/>
                    <a:gd name="T67" fmla="*/ 1 h 318"/>
                    <a:gd name="T68" fmla="*/ 0 w 405"/>
                    <a:gd name="T69" fmla="*/ 1 h 318"/>
                    <a:gd name="T70" fmla="*/ 0 w 405"/>
                    <a:gd name="T71" fmla="*/ 1 h 318"/>
                    <a:gd name="T72" fmla="*/ 0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92"/>
                      </a:moveTo>
                      <a:lnTo>
                        <a:pt x="389" y="297"/>
                      </a:lnTo>
                      <a:lnTo>
                        <a:pt x="376" y="303"/>
                      </a:lnTo>
                      <a:lnTo>
                        <a:pt x="360" y="307"/>
                      </a:lnTo>
                      <a:lnTo>
                        <a:pt x="344" y="310"/>
                      </a:lnTo>
                      <a:lnTo>
                        <a:pt x="325" y="314"/>
                      </a:lnTo>
                      <a:lnTo>
                        <a:pt x="308" y="317"/>
                      </a:lnTo>
                      <a:lnTo>
                        <a:pt x="292" y="318"/>
                      </a:lnTo>
                      <a:lnTo>
                        <a:pt x="270" y="318"/>
                      </a:lnTo>
                      <a:lnTo>
                        <a:pt x="246" y="317"/>
                      </a:lnTo>
                      <a:lnTo>
                        <a:pt x="229" y="315"/>
                      </a:lnTo>
                      <a:lnTo>
                        <a:pt x="215" y="312"/>
                      </a:lnTo>
                      <a:lnTo>
                        <a:pt x="203" y="309"/>
                      </a:lnTo>
                      <a:lnTo>
                        <a:pt x="191" y="303"/>
                      </a:lnTo>
                      <a:lnTo>
                        <a:pt x="182" y="298"/>
                      </a:lnTo>
                      <a:lnTo>
                        <a:pt x="177" y="292"/>
                      </a:lnTo>
                      <a:lnTo>
                        <a:pt x="171" y="285"/>
                      </a:lnTo>
                      <a:lnTo>
                        <a:pt x="163" y="277"/>
                      </a:lnTo>
                      <a:lnTo>
                        <a:pt x="159" y="265"/>
                      </a:lnTo>
                      <a:lnTo>
                        <a:pt x="159" y="251"/>
                      </a:lnTo>
                      <a:lnTo>
                        <a:pt x="156" y="175"/>
                      </a:lnTo>
                      <a:lnTo>
                        <a:pt x="151" y="97"/>
                      </a:lnTo>
                      <a:lnTo>
                        <a:pt x="148" y="86"/>
                      </a:lnTo>
                      <a:lnTo>
                        <a:pt x="146" y="74"/>
                      </a:lnTo>
                      <a:lnTo>
                        <a:pt x="142" y="65"/>
                      </a:lnTo>
                      <a:lnTo>
                        <a:pt x="137" y="54"/>
                      </a:lnTo>
                      <a:lnTo>
                        <a:pt x="131" y="43"/>
                      </a:lnTo>
                      <a:lnTo>
                        <a:pt x="124" y="37"/>
                      </a:lnTo>
                      <a:lnTo>
                        <a:pt x="114" y="31"/>
                      </a:lnTo>
                      <a:lnTo>
                        <a:pt x="104" y="26"/>
                      </a:lnTo>
                      <a:lnTo>
                        <a:pt x="91" y="23"/>
                      </a:lnTo>
                      <a:lnTo>
                        <a:pt x="81" y="20"/>
                      </a:lnTo>
                      <a:lnTo>
                        <a:pt x="65" y="19"/>
                      </a:lnTo>
                      <a:lnTo>
                        <a:pt x="49" y="16"/>
                      </a:lnTo>
                      <a:lnTo>
                        <a:pt x="36" y="16"/>
                      </a:lnTo>
                      <a:lnTo>
                        <a:pt x="24" y="14"/>
                      </a:lnTo>
                      <a:lnTo>
                        <a:pt x="10" y="14"/>
                      </a:lnTo>
                      <a:lnTo>
                        <a:pt x="0" y="16"/>
                      </a:lnTo>
                      <a:lnTo>
                        <a:pt x="9" y="11"/>
                      </a:lnTo>
                      <a:lnTo>
                        <a:pt x="18" y="10"/>
                      </a:lnTo>
                      <a:lnTo>
                        <a:pt x="27" y="5"/>
                      </a:lnTo>
                      <a:lnTo>
                        <a:pt x="38" y="2"/>
                      </a:lnTo>
                      <a:lnTo>
                        <a:pt x="47" y="2"/>
                      </a:lnTo>
                      <a:lnTo>
                        <a:pt x="61" y="0"/>
                      </a:lnTo>
                      <a:lnTo>
                        <a:pt x="79" y="0"/>
                      </a:lnTo>
                      <a:lnTo>
                        <a:pt x="108" y="0"/>
                      </a:lnTo>
                      <a:lnTo>
                        <a:pt x="137" y="2"/>
                      </a:lnTo>
                      <a:lnTo>
                        <a:pt x="166" y="2"/>
                      </a:lnTo>
                      <a:lnTo>
                        <a:pt x="194" y="3"/>
                      </a:lnTo>
                      <a:lnTo>
                        <a:pt x="209" y="5"/>
                      </a:lnTo>
                      <a:lnTo>
                        <a:pt x="224" y="8"/>
                      </a:lnTo>
                      <a:lnTo>
                        <a:pt x="237" y="11"/>
                      </a:lnTo>
                      <a:lnTo>
                        <a:pt x="247" y="16"/>
                      </a:lnTo>
                      <a:lnTo>
                        <a:pt x="253" y="22"/>
                      </a:lnTo>
                      <a:lnTo>
                        <a:pt x="261" y="29"/>
                      </a:lnTo>
                      <a:lnTo>
                        <a:pt x="266" y="37"/>
                      </a:lnTo>
                      <a:lnTo>
                        <a:pt x="270" y="46"/>
                      </a:lnTo>
                      <a:lnTo>
                        <a:pt x="272" y="58"/>
                      </a:lnTo>
                      <a:lnTo>
                        <a:pt x="273" y="74"/>
                      </a:lnTo>
                      <a:lnTo>
                        <a:pt x="279" y="149"/>
                      </a:lnTo>
                      <a:lnTo>
                        <a:pt x="281" y="214"/>
                      </a:lnTo>
                      <a:lnTo>
                        <a:pt x="284" y="233"/>
                      </a:lnTo>
                      <a:lnTo>
                        <a:pt x="289" y="245"/>
                      </a:lnTo>
                      <a:lnTo>
                        <a:pt x="292" y="254"/>
                      </a:lnTo>
                      <a:lnTo>
                        <a:pt x="296" y="263"/>
                      </a:lnTo>
                      <a:lnTo>
                        <a:pt x="304" y="272"/>
                      </a:lnTo>
                      <a:lnTo>
                        <a:pt x="313" y="278"/>
                      </a:lnTo>
                      <a:lnTo>
                        <a:pt x="324" y="285"/>
                      </a:lnTo>
                      <a:lnTo>
                        <a:pt x="333" y="289"/>
                      </a:lnTo>
                      <a:lnTo>
                        <a:pt x="347" y="292"/>
                      </a:lnTo>
                      <a:lnTo>
                        <a:pt x="360" y="294"/>
                      </a:lnTo>
                      <a:lnTo>
                        <a:pt x="373" y="295"/>
                      </a:lnTo>
                      <a:lnTo>
                        <a:pt x="385" y="294"/>
                      </a:lnTo>
                      <a:lnTo>
                        <a:pt x="405" y="292"/>
                      </a:ln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12" name="Freeform 317">
                  <a:extLst>
                    <a:ext uri="{FF2B5EF4-FFF2-40B4-BE49-F238E27FC236}">
                      <a16:creationId xmlns:a16="http://schemas.microsoft.com/office/drawing/2014/main" id="{2BD1316E-2739-45BA-AE7D-23E5B4D8377A}"/>
                    </a:ext>
                  </a:extLst>
                </p:cNvPr>
                <p:cNvSpPr>
                  <a:spLocks/>
                </p:cNvSpPr>
                <p:nvPr/>
              </p:nvSpPr>
              <p:spPr bwMode="auto">
                <a:xfrm>
                  <a:off x="4501" y="2188"/>
                  <a:ext cx="202" cy="159"/>
                </a:xfrm>
                <a:custGeom>
                  <a:avLst/>
                  <a:gdLst>
                    <a:gd name="T0" fmla="*/ 0 w 405"/>
                    <a:gd name="T1" fmla="*/ 1 h 318"/>
                    <a:gd name="T2" fmla="*/ 0 w 405"/>
                    <a:gd name="T3" fmla="*/ 1 h 318"/>
                    <a:gd name="T4" fmla="*/ 0 w 405"/>
                    <a:gd name="T5" fmla="*/ 1 h 318"/>
                    <a:gd name="T6" fmla="*/ 0 w 405"/>
                    <a:gd name="T7" fmla="*/ 1 h 318"/>
                    <a:gd name="T8" fmla="*/ 0 w 405"/>
                    <a:gd name="T9" fmla="*/ 1 h 318"/>
                    <a:gd name="T10" fmla="*/ 0 w 405"/>
                    <a:gd name="T11" fmla="*/ 1 h 318"/>
                    <a:gd name="T12" fmla="*/ 0 w 405"/>
                    <a:gd name="T13" fmla="*/ 1 h 318"/>
                    <a:gd name="T14" fmla="*/ 0 w 405"/>
                    <a:gd name="T15" fmla="*/ 1 h 318"/>
                    <a:gd name="T16" fmla="*/ 0 w 405"/>
                    <a:gd name="T17" fmla="*/ 1 h 318"/>
                    <a:gd name="T18" fmla="*/ 0 w 405"/>
                    <a:gd name="T19" fmla="*/ 1 h 318"/>
                    <a:gd name="T20" fmla="*/ 0 w 405"/>
                    <a:gd name="T21" fmla="*/ 1 h 318"/>
                    <a:gd name="T22" fmla="*/ 0 w 405"/>
                    <a:gd name="T23" fmla="*/ 1 h 318"/>
                    <a:gd name="T24" fmla="*/ 0 w 405"/>
                    <a:gd name="T25" fmla="*/ 1 h 318"/>
                    <a:gd name="T26" fmla="*/ 0 w 405"/>
                    <a:gd name="T27" fmla="*/ 1 h 318"/>
                    <a:gd name="T28" fmla="*/ 0 w 405"/>
                    <a:gd name="T29" fmla="*/ 1 h 318"/>
                    <a:gd name="T30" fmla="*/ 0 w 405"/>
                    <a:gd name="T31" fmla="*/ 1 h 318"/>
                    <a:gd name="T32" fmla="*/ 0 w 405"/>
                    <a:gd name="T33" fmla="*/ 1 h 318"/>
                    <a:gd name="T34" fmla="*/ 0 w 405"/>
                    <a:gd name="T35" fmla="*/ 1 h 318"/>
                    <a:gd name="T36" fmla="*/ 0 w 405"/>
                    <a:gd name="T37" fmla="*/ 1 h 318"/>
                    <a:gd name="T38" fmla="*/ 0 w 405"/>
                    <a:gd name="T39" fmla="*/ 1 h 318"/>
                    <a:gd name="T40" fmla="*/ 0 w 405"/>
                    <a:gd name="T41" fmla="*/ 1 h 318"/>
                    <a:gd name="T42" fmla="*/ 0 w 405"/>
                    <a:gd name="T43" fmla="*/ 0 h 318"/>
                    <a:gd name="T44" fmla="*/ 0 w 405"/>
                    <a:gd name="T45" fmla="*/ 0 h 318"/>
                    <a:gd name="T46" fmla="*/ 0 w 405"/>
                    <a:gd name="T47" fmla="*/ 1 h 318"/>
                    <a:gd name="T48" fmla="*/ 0 w 405"/>
                    <a:gd name="T49" fmla="*/ 1 h 318"/>
                    <a:gd name="T50" fmla="*/ 0 w 405"/>
                    <a:gd name="T51" fmla="*/ 1 h 318"/>
                    <a:gd name="T52" fmla="*/ 0 w 405"/>
                    <a:gd name="T53" fmla="*/ 1 h 318"/>
                    <a:gd name="T54" fmla="*/ 0 w 405"/>
                    <a:gd name="T55" fmla="*/ 1 h 318"/>
                    <a:gd name="T56" fmla="*/ 0 w 405"/>
                    <a:gd name="T57" fmla="*/ 1 h 318"/>
                    <a:gd name="T58" fmla="*/ 0 w 405"/>
                    <a:gd name="T59" fmla="*/ 1 h 318"/>
                    <a:gd name="T60" fmla="*/ 0 w 405"/>
                    <a:gd name="T61" fmla="*/ 1 h 318"/>
                    <a:gd name="T62" fmla="*/ 0 w 405"/>
                    <a:gd name="T63" fmla="*/ 1 h 318"/>
                    <a:gd name="T64" fmla="*/ 0 w 405"/>
                    <a:gd name="T65" fmla="*/ 1 h 318"/>
                    <a:gd name="T66" fmla="*/ 0 w 405"/>
                    <a:gd name="T67" fmla="*/ 1 h 318"/>
                    <a:gd name="T68" fmla="*/ 0 w 405"/>
                    <a:gd name="T69" fmla="*/ 1 h 318"/>
                    <a:gd name="T70" fmla="*/ 0 w 405"/>
                    <a:gd name="T71" fmla="*/ 1 h 318"/>
                    <a:gd name="T72" fmla="*/ 0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92"/>
                      </a:moveTo>
                      <a:lnTo>
                        <a:pt x="389" y="297"/>
                      </a:lnTo>
                      <a:lnTo>
                        <a:pt x="376" y="303"/>
                      </a:lnTo>
                      <a:lnTo>
                        <a:pt x="360" y="307"/>
                      </a:lnTo>
                      <a:lnTo>
                        <a:pt x="344" y="310"/>
                      </a:lnTo>
                      <a:lnTo>
                        <a:pt x="325" y="314"/>
                      </a:lnTo>
                      <a:lnTo>
                        <a:pt x="308" y="317"/>
                      </a:lnTo>
                      <a:lnTo>
                        <a:pt x="292" y="318"/>
                      </a:lnTo>
                      <a:lnTo>
                        <a:pt x="270" y="318"/>
                      </a:lnTo>
                      <a:lnTo>
                        <a:pt x="246" y="317"/>
                      </a:lnTo>
                      <a:lnTo>
                        <a:pt x="229" y="315"/>
                      </a:lnTo>
                      <a:lnTo>
                        <a:pt x="215" y="312"/>
                      </a:lnTo>
                      <a:lnTo>
                        <a:pt x="203" y="309"/>
                      </a:lnTo>
                      <a:lnTo>
                        <a:pt x="191" y="303"/>
                      </a:lnTo>
                      <a:lnTo>
                        <a:pt x="182" y="298"/>
                      </a:lnTo>
                      <a:lnTo>
                        <a:pt x="177" y="292"/>
                      </a:lnTo>
                      <a:lnTo>
                        <a:pt x="171" y="285"/>
                      </a:lnTo>
                      <a:lnTo>
                        <a:pt x="163" y="277"/>
                      </a:lnTo>
                      <a:lnTo>
                        <a:pt x="159" y="265"/>
                      </a:lnTo>
                      <a:lnTo>
                        <a:pt x="159" y="251"/>
                      </a:lnTo>
                      <a:lnTo>
                        <a:pt x="156" y="175"/>
                      </a:lnTo>
                      <a:lnTo>
                        <a:pt x="151" y="97"/>
                      </a:lnTo>
                      <a:lnTo>
                        <a:pt x="148" y="86"/>
                      </a:lnTo>
                      <a:lnTo>
                        <a:pt x="146" y="74"/>
                      </a:lnTo>
                      <a:lnTo>
                        <a:pt x="142" y="65"/>
                      </a:lnTo>
                      <a:lnTo>
                        <a:pt x="137" y="54"/>
                      </a:lnTo>
                      <a:lnTo>
                        <a:pt x="131" y="43"/>
                      </a:lnTo>
                      <a:lnTo>
                        <a:pt x="124" y="37"/>
                      </a:lnTo>
                      <a:lnTo>
                        <a:pt x="114" y="31"/>
                      </a:lnTo>
                      <a:lnTo>
                        <a:pt x="104" y="26"/>
                      </a:lnTo>
                      <a:lnTo>
                        <a:pt x="91" y="23"/>
                      </a:lnTo>
                      <a:lnTo>
                        <a:pt x="81" y="20"/>
                      </a:lnTo>
                      <a:lnTo>
                        <a:pt x="65" y="19"/>
                      </a:lnTo>
                      <a:lnTo>
                        <a:pt x="49" y="16"/>
                      </a:lnTo>
                      <a:lnTo>
                        <a:pt x="36" y="16"/>
                      </a:lnTo>
                      <a:lnTo>
                        <a:pt x="24" y="14"/>
                      </a:lnTo>
                      <a:lnTo>
                        <a:pt x="10" y="14"/>
                      </a:lnTo>
                      <a:lnTo>
                        <a:pt x="0" y="16"/>
                      </a:lnTo>
                      <a:lnTo>
                        <a:pt x="9" y="11"/>
                      </a:lnTo>
                      <a:lnTo>
                        <a:pt x="18" y="10"/>
                      </a:lnTo>
                      <a:lnTo>
                        <a:pt x="27" y="5"/>
                      </a:lnTo>
                      <a:lnTo>
                        <a:pt x="38" y="2"/>
                      </a:lnTo>
                      <a:lnTo>
                        <a:pt x="47" y="2"/>
                      </a:lnTo>
                      <a:lnTo>
                        <a:pt x="61" y="0"/>
                      </a:lnTo>
                      <a:lnTo>
                        <a:pt x="79" y="0"/>
                      </a:lnTo>
                      <a:lnTo>
                        <a:pt x="108" y="0"/>
                      </a:lnTo>
                      <a:lnTo>
                        <a:pt x="137" y="2"/>
                      </a:lnTo>
                      <a:lnTo>
                        <a:pt x="166" y="2"/>
                      </a:lnTo>
                      <a:lnTo>
                        <a:pt x="194" y="3"/>
                      </a:lnTo>
                      <a:lnTo>
                        <a:pt x="209" y="5"/>
                      </a:lnTo>
                      <a:lnTo>
                        <a:pt x="224" y="8"/>
                      </a:lnTo>
                      <a:lnTo>
                        <a:pt x="237" y="11"/>
                      </a:lnTo>
                      <a:lnTo>
                        <a:pt x="247" y="16"/>
                      </a:lnTo>
                      <a:lnTo>
                        <a:pt x="253" y="22"/>
                      </a:lnTo>
                      <a:lnTo>
                        <a:pt x="261" y="29"/>
                      </a:lnTo>
                      <a:lnTo>
                        <a:pt x="266" y="37"/>
                      </a:lnTo>
                      <a:lnTo>
                        <a:pt x="270" y="46"/>
                      </a:lnTo>
                      <a:lnTo>
                        <a:pt x="272" y="58"/>
                      </a:lnTo>
                      <a:lnTo>
                        <a:pt x="273" y="74"/>
                      </a:lnTo>
                      <a:lnTo>
                        <a:pt x="279" y="149"/>
                      </a:lnTo>
                      <a:lnTo>
                        <a:pt x="281" y="214"/>
                      </a:lnTo>
                      <a:lnTo>
                        <a:pt x="284" y="233"/>
                      </a:lnTo>
                      <a:lnTo>
                        <a:pt x="289" y="245"/>
                      </a:lnTo>
                      <a:lnTo>
                        <a:pt x="292" y="254"/>
                      </a:lnTo>
                      <a:lnTo>
                        <a:pt x="296" y="263"/>
                      </a:lnTo>
                      <a:lnTo>
                        <a:pt x="304" y="272"/>
                      </a:lnTo>
                      <a:lnTo>
                        <a:pt x="313" y="278"/>
                      </a:lnTo>
                      <a:lnTo>
                        <a:pt x="324" y="285"/>
                      </a:lnTo>
                      <a:lnTo>
                        <a:pt x="333" y="289"/>
                      </a:lnTo>
                      <a:lnTo>
                        <a:pt x="347" y="292"/>
                      </a:lnTo>
                      <a:lnTo>
                        <a:pt x="360" y="294"/>
                      </a:lnTo>
                      <a:lnTo>
                        <a:pt x="373" y="295"/>
                      </a:lnTo>
                      <a:lnTo>
                        <a:pt x="385" y="294"/>
                      </a:lnTo>
                      <a:lnTo>
                        <a:pt x="405" y="29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3078" name="Group 318">
                <a:extLst>
                  <a:ext uri="{FF2B5EF4-FFF2-40B4-BE49-F238E27FC236}">
                    <a16:creationId xmlns:a16="http://schemas.microsoft.com/office/drawing/2014/main" id="{129A4628-86CC-422B-BA96-9A2A9CA1D17E}"/>
                  </a:ext>
                </a:extLst>
              </p:cNvPr>
              <p:cNvGrpSpPr>
                <a:grpSpLocks/>
              </p:cNvGrpSpPr>
              <p:nvPr/>
            </p:nvGrpSpPr>
            <p:grpSpPr bwMode="auto">
              <a:xfrm>
                <a:off x="4357" y="2188"/>
                <a:ext cx="190" cy="162"/>
                <a:chOff x="4357" y="2188"/>
                <a:chExt cx="190" cy="162"/>
              </a:xfrm>
            </p:grpSpPr>
            <p:sp>
              <p:nvSpPr>
                <p:cNvPr id="23109" name="Freeform 319">
                  <a:extLst>
                    <a:ext uri="{FF2B5EF4-FFF2-40B4-BE49-F238E27FC236}">
                      <a16:creationId xmlns:a16="http://schemas.microsoft.com/office/drawing/2014/main" id="{32F049FE-B7BC-44A0-887C-6F0D2BAA36AD}"/>
                    </a:ext>
                  </a:extLst>
                </p:cNvPr>
                <p:cNvSpPr>
                  <a:spLocks/>
                </p:cNvSpPr>
                <p:nvPr/>
              </p:nvSpPr>
              <p:spPr bwMode="auto">
                <a:xfrm>
                  <a:off x="4357" y="2188"/>
                  <a:ext cx="190" cy="162"/>
                </a:xfrm>
                <a:custGeom>
                  <a:avLst/>
                  <a:gdLst>
                    <a:gd name="T0" fmla="*/ 1 w 380"/>
                    <a:gd name="T1" fmla="*/ 1 h 324"/>
                    <a:gd name="T2" fmla="*/ 1 w 380"/>
                    <a:gd name="T3" fmla="*/ 1 h 324"/>
                    <a:gd name="T4" fmla="*/ 1 w 380"/>
                    <a:gd name="T5" fmla="*/ 1 h 324"/>
                    <a:gd name="T6" fmla="*/ 1 w 380"/>
                    <a:gd name="T7" fmla="*/ 1 h 324"/>
                    <a:gd name="T8" fmla="*/ 1 w 380"/>
                    <a:gd name="T9" fmla="*/ 1 h 324"/>
                    <a:gd name="T10" fmla="*/ 1 w 380"/>
                    <a:gd name="T11" fmla="*/ 1 h 324"/>
                    <a:gd name="T12" fmla="*/ 1 w 380"/>
                    <a:gd name="T13" fmla="*/ 1 h 324"/>
                    <a:gd name="T14" fmla="*/ 1 w 380"/>
                    <a:gd name="T15" fmla="*/ 1 h 324"/>
                    <a:gd name="T16" fmla="*/ 1 w 380"/>
                    <a:gd name="T17" fmla="*/ 1 h 324"/>
                    <a:gd name="T18" fmla="*/ 1 w 380"/>
                    <a:gd name="T19" fmla="*/ 1 h 324"/>
                    <a:gd name="T20" fmla="*/ 1 w 380"/>
                    <a:gd name="T21" fmla="*/ 1 h 324"/>
                    <a:gd name="T22" fmla="*/ 1 w 380"/>
                    <a:gd name="T23" fmla="*/ 1 h 324"/>
                    <a:gd name="T24" fmla="*/ 1 w 380"/>
                    <a:gd name="T25" fmla="*/ 1 h 324"/>
                    <a:gd name="T26" fmla="*/ 1 w 380"/>
                    <a:gd name="T27" fmla="*/ 1 h 324"/>
                    <a:gd name="T28" fmla="*/ 1 w 380"/>
                    <a:gd name="T29" fmla="*/ 1 h 324"/>
                    <a:gd name="T30" fmla="*/ 1 w 380"/>
                    <a:gd name="T31" fmla="*/ 1 h 324"/>
                    <a:gd name="T32" fmla="*/ 1 w 380"/>
                    <a:gd name="T33" fmla="*/ 1 h 324"/>
                    <a:gd name="T34" fmla="*/ 0 w 380"/>
                    <a:gd name="T35" fmla="*/ 1 h 324"/>
                    <a:gd name="T36" fmla="*/ 1 w 380"/>
                    <a:gd name="T37" fmla="*/ 1 h 324"/>
                    <a:gd name="T38" fmla="*/ 1 w 380"/>
                    <a:gd name="T39" fmla="*/ 1 h 324"/>
                    <a:gd name="T40" fmla="*/ 1 w 380"/>
                    <a:gd name="T41" fmla="*/ 0 h 324"/>
                    <a:gd name="T42" fmla="*/ 1 w 380"/>
                    <a:gd name="T43" fmla="*/ 1 h 324"/>
                    <a:gd name="T44" fmla="*/ 1 w 380"/>
                    <a:gd name="T45" fmla="*/ 1 h 324"/>
                    <a:gd name="T46" fmla="*/ 1 w 380"/>
                    <a:gd name="T47" fmla="*/ 1 h 324"/>
                    <a:gd name="T48" fmla="*/ 1 w 380"/>
                    <a:gd name="T49" fmla="*/ 1 h 324"/>
                    <a:gd name="T50" fmla="*/ 1 w 380"/>
                    <a:gd name="T51" fmla="*/ 1 h 324"/>
                    <a:gd name="T52" fmla="*/ 1 w 380"/>
                    <a:gd name="T53" fmla="*/ 1 h 324"/>
                    <a:gd name="T54" fmla="*/ 1 w 380"/>
                    <a:gd name="T55" fmla="*/ 1 h 324"/>
                    <a:gd name="T56" fmla="*/ 1 w 380"/>
                    <a:gd name="T57" fmla="*/ 1 h 324"/>
                    <a:gd name="T58" fmla="*/ 1 w 380"/>
                    <a:gd name="T59" fmla="*/ 1 h 324"/>
                    <a:gd name="T60" fmla="*/ 1 w 380"/>
                    <a:gd name="T61" fmla="*/ 1 h 324"/>
                    <a:gd name="T62" fmla="*/ 1 w 380"/>
                    <a:gd name="T63" fmla="*/ 1 h 324"/>
                    <a:gd name="T64" fmla="*/ 1 w 380"/>
                    <a:gd name="T65" fmla="*/ 1 h 324"/>
                    <a:gd name="T66" fmla="*/ 1 w 380"/>
                    <a:gd name="T67" fmla="*/ 1 h 324"/>
                    <a:gd name="T68" fmla="*/ 1 w 380"/>
                    <a:gd name="T69" fmla="*/ 1 h 3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0"/>
                    <a:gd name="T106" fmla="*/ 0 h 324"/>
                    <a:gd name="T107" fmla="*/ 380 w 380"/>
                    <a:gd name="T108" fmla="*/ 324 h 32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0" h="324">
                      <a:moveTo>
                        <a:pt x="380" y="298"/>
                      </a:moveTo>
                      <a:lnTo>
                        <a:pt x="370" y="304"/>
                      </a:lnTo>
                      <a:lnTo>
                        <a:pt x="353" y="312"/>
                      </a:lnTo>
                      <a:lnTo>
                        <a:pt x="338" y="315"/>
                      </a:lnTo>
                      <a:lnTo>
                        <a:pt x="322" y="320"/>
                      </a:lnTo>
                      <a:lnTo>
                        <a:pt x="307" y="323"/>
                      </a:lnTo>
                      <a:lnTo>
                        <a:pt x="290" y="324"/>
                      </a:lnTo>
                      <a:lnTo>
                        <a:pt x="266" y="324"/>
                      </a:lnTo>
                      <a:lnTo>
                        <a:pt x="243" y="324"/>
                      </a:lnTo>
                      <a:lnTo>
                        <a:pt x="220" y="323"/>
                      </a:lnTo>
                      <a:lnTo>
                        <a:pt x="206" y="323"/>
                      </a:lnTo>
                      <a:lnTo>
                        <a:pt x="191" y="320"/>
                      </a:lnTo>
                      <a:lnTo>
                        <a:pt x="179" y="315"/>
                      </a:lnTo>
                      <a:lnTo>
                        <a:pt x="168" y="309"/>
                      </a:lnTo>
                      <a:lnTo>
                        <a:pt x="160" y="304"/>
                      </a:lnTo>
                      <a:lnTo>
                        <a:pt x="154" y="298"/>
                      </a:lnTo>
                      <a:lnTo>
                        <a:pt x="147" y="291"/>
                      </a:lnTo>
                      <a:lnTo>
                        <a:pt x="142" y="283"/>
                      </a:lnTo>
                      <a:lnTo>
                        <a:pt x="138" y="272"/>
                      </a:lnTo>
                      <a:lnTo>
                        <a:pt x="138" y="257"/>
                      </a:lnTo>
                      <a:lnTo>
                        <a:pt x="131" y="178"/>
                      </a:lnTo>
                      <a:lnTo>
                        <a:pt x="127" y="100"/>
                      </a:lnTo>
                      <a:lnTo>
                        <a:pt x="125" y="87"/>
                      </a:lnTo>
                      <a:lnTo>
                        <a:pt x="121" y="77"/>
                      </a:lnTo>
                      <a:lnTo>
                        <a:pt x="118" y="65"/>
                      </a:lnTo>
                      <a:lnTo>
                        <a:pt x="113" y="54"/>
                      </a:lnTo>
                      <a:lnTo>
                        <a:pt x="107" y="45"/>
                      </a:lnTo>
                      <a:lnTo>
                        <a:pt x="102" y="40"/>
                      </a:lnTo>
                      <a:lnTo>
                        <a:pt x="90" y="32"/>
                      </a:lnTo>
                      <a:lnTo>
                        <a:pt x="81" y="28"/>
                      </a:lnTo>
                      <a:lnTo>
                        <a:pt x="70" y="23"/>
                      </a:lnTo>
                      <a:lnTo>
                        <a:pt x="58" y="20"/>
                      </a:lnTo>
                      <a:lnTo>
                        <a:pt x="41" y="19"/>
                      </a:lnTo>
                      <a:lnTo>
                        <a:pt x="24" y="16"/>
                      </a:lnTo>
                      <a:lnTo>
                        <a:pt x="14" y="16"/>
                      </a:lnTo>
                      <a:lnTo>
                        <a:pt x="0" y="16"/>
                      </a:lnTo>
                      <a:lnTo>
                        <a:pt x="11" y="10"/>
                      </a:lnTo>
                      <a:lnTo>
                        <a:pt x="20" y="5"/>
                      </a:lnTo>
                      <a:lnTo>
                        <a:pt x="28" y="3"/>
                      </a:lnTo>
                      <a:lnTo>
                        <a:pt x="38" y="2"/>
                      </a:lnTo>
                      <a:lnTo>
                        <a:pt x="57" y="0"/>
                      </a:lnTo>
                      <a:lnTo>
                        <a:pt x="84" y="0"/>
                      </a:lnTo>
                      <a:lnTo>
                        <a:pt x="113" y="2"/>
                      </a:lnTo>
                      <a:lnTo>
                        <a:pt x="142" y="2"/>
                      </a:lnTo>
                      <a:lnTo>
                        <a:pt x="168" y="3"/>
                      </a:lnTo>
                      <a:lnTo>
                        <a:pt x="183" y="5"/>
                      </a:lnTo>
                      <a:lnTo>
                        <a:pt x="199" y="8"/>
                      </a:lnTo>
                      <a:lnTo>
                        <a:pt x="212" y="13"/>
                      </a:lnTo>
                      <a:lnTo>
                        <a:pt x="222" y="16"/>
                      </a:lnTo>
                      <a:lnTo>
                        <a:pt x="229" y="23"/>
                      </a:lnTo>
                      <a:lnTo>
                        <a:pt x="235" y="31"/>
                      </a:lnTo>
                      <a:lnTo>
                        <a:pt x="240" y="39"/>
                      </a:lnTo>
                      <a:lnTo>
                        <a:pt x="244" y="49"/>
                      </a:lnTo>
                      <a:lnTo>
                        <a:pt x="246" y="60"/>
                      </a:lnTo>
                      <a:lnTo>
                        <a:pt x="249" y="75"/>
                      </a:lnTo>
                      <a:lnTo>
                        <a:pt x="255" y="153"/>
                      </a:lnTo>
                      <a:lnTo>
                        <a:pt x="258" y="220"/>
                      </a:lnTo>
                      <a:lnTo>
                        <a:pt x="260" y="239"/>
                      </a:lnTo>
                      <a:lnTo>
                        <a:pt x="263" y="249"/>
                      </a:lnTo>
                      <a:lnTo>
                        <a:pt x="267" y="260"/>
                      </a:lnTo>
                      <a:lnTo>
                        <a:pt x="272" y="269"/>
                      </a:lnTo>
                      <a:lnTo>
                        <a:pt x="278" y="278"/>
                      </a:lnTo>
                      <a:lnTo>
                        <a:pt x="287" y="285"/>
                      </a:lnTo>
                      <a:lnTo>
                        <a:pt x="299" y="291"/>
                      </a:lnTo>
                      <a:lnTo>
                        <a:pt x="310" y="295"/>
                      </a:lnTo>
                      <a:lnTo>
                        <a:pt x="322" y="298"/>
                      </a:lnTo>
                      <a:lnTo>
                        <a:pt x="335" y="301"/>
                      </a:lnTo>
                      <a:lnTo>
                        <a:pt x="348" y="301"/>
                      </a:lnTo>
                      <a:lnTo>
                        <a:pt x="361" y="301"/>
                      </a:lnTo>
                      <a:lnTo>
                        <a:pt x="380" y="298"/>
                      </a:lnTo>
                      <a:close/>
                    </a:path>
                  </a:pathLst>
                </a:custGeom>
                <a:blipFill dpi="0" rotWithShape="0">
                  <a:blip r:embed="rId5"/>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10" name="Freeform 320">
                  <a:extLst>
                    <a:ext uri="{FF2B5EF4-FFF2-40B4-BE49-F238E27FC236}">
                      <a16:creationId xmlns:a16="http://schemas.microsoft.com/office/drawing/2014/main" id="{3510A528-35D3-4F29-BC59-6782465B0DE6}"/>
                    </a:ext>
                  </a:extLst>
                </p:cNvPr>
                <p:cNvSpPr>
                  <a:spLocks/>
                </p:cNvSpPr>
                <p:nvPr/>
              </p:nvSpPr>
              <p:spPr bwMode="auto">
                <a:xfrm>
                  <a:off x="4357" y="2188"/>
                  <a:ext cx="190" cy="162"/>
                </a:xfrm>
                <a:custGeom>
                  <a:avLst/>
                  <a:gdLst>
                    <a:gd name="T0" fmla="*/ 1 w 380"/>
                    <a:gd name="T1" fmla="*/ 1 h 324"/>
                    <a:gd name="T2" fmla="*/ 1 w 380"/>
                    <a:gd name="T3" fmla="*/ 1 h 324"/>
                    <a:gd name="T4" fmla="*/ 1 w 380"/>
                    <a:gd name="T5" fmla="*/ 1 h 324"/>
                    <a:gd name="T6" fmla="*/ 1 w 380"/>
                    <a:gd name="T7" fmla="*/ 1 h 324"/>
                    <a:gd name="T8" fmla="*/ 1 w 380"/>
                    <a:gd name="T9" fmla="*/ 1 h 324"/>
                    <a:gd name="T10" fmla="*/ 1 w 380"/>
                    <a:gd name="T11" fmla="*/ 1 h 324"/>
                    <a:gd name="T12" fmla="*/ 1 w 380"/>
                    <a:gd name="T13" fmla="*/ 1 h 324"/>
                    <a:gd name="T14" fmla="*/ 1 w 380"/>
                    <a:gd name="T15" fmla="*/ 1 h 324"/>
                    <a:gd name="T16" fmla="*/ 1 w 380"/>
                    <a:gd name="T17" fmla="*/ 1 h 324"/>
                    <a:gd name="T18" fmla="*/ 1 w 380"/>
                    <a:gd name="T19" fmla="*/ 1 h 324"/>
                    <a:gd name="T20" fmla="*/ 1 w 380"/>
                    <a:gd name="T21" fmla="*/ 1 h 324"/>
                    <a:gd name="T22" fmla="*/ 1 w 380"/>
                    <a:gd name="T23" fmla="*/ 1 h 324"/>
                    <a:gd name="T24" fmla="*/ 1 w 380"/>
                    <a:gd name="T25" fmla="*/ 1 h 324"/>
                    <a:gd name="T26" fmla="*/ 1 w 380"/>
                    <a:gd name="T27" fmla="*/ 1 h 324"/>
                    <a:gd name="T28" fmla="*/ 1 w 380"/>
                    <a:gd name="T29" fmla="*/ 1 h 324"/>
                    <a:gd name="T30" fmla="*/ 1 w 380"/>
                    <a:gd name="T31" fmla="*/ 1 h 324"/>
                    <a:gd name="T32" fmla="*/ 1 w 380"/>
                    <a:gd name="T33" fmla="*/ 1 h 324"/>
                    <a:gd name="T34" fmla="*/ 0 w 380"/>
                    <a:gd name="T35" fmla="*/ 1 h 324"/>
                    <a:gd name="T36" fmla="*/ 1 w 380"/>
                    <a:gd name="T37" fmla="*/ 1 h 324"/>
                    <a:gd name="T38" fmla="*/ 1 w 380"/>
                    <a:gd name="T39" fmla="*/ 1 h 324"/>
                    <a:gd name="T40" fmla="*/ 1 w 380"/>
                    <a:gd name="T41" fmla="*/ 0 h 324"/>
                    <a:gd name="T42" fmla="*/ 1 w 380"/>
                    <a:gd name="T43" fmla="*/ 1 h 324"/>
                    <a:gd name="T44" fmla="*/ 1 w 380"/>
                    <a:gd name="T45" fmla="*/ 1 h 324"/>
                    <a:gd name="T46" fmla="*/ 1 w 380"/>
                    <a:gd name="T47" fmla="*/ 1 h 324"/>
                    <a:gd name="T48" fmla="*/ 1 w 380"/>
                    <a:gd name="T49" fmla="*/ 1 h 324"/>
                    <a:gd name="T50" fmla="*/ 1 w 380"/>
                    <a:gd name="T51" fmla="*/ 1 h 324"/>
                    <a:gd name="T52" fmla="*/ 1 w 380"/>
                    <a:gd name="T53" fmla="*/ 1 h 324"/>
                    <a:gd name="T54" fmla="*/ 1 w 380"/>
                    <a:gd name="T55" fmla="*/ 1 h 324"/>
                    <a:gd name="T56" fmla="*/ 1 w 380"/>
                    <a:gd name="T57" fmla="*/ 1 h 324"/>
                    <a:gd name="T58" fmla="*/ 1 w 380"/>
                    <a:gd name="T59" fmla="*/ 1 h 324"/>
                    <a:gd name="T60" fmla="*/ 1 w 380"/>
                    <a:gd name="T61" fmla="*/ 1 h 324"/>
                    <a:gd name="T62" fmla="*/ 1 w 380"/>
                    <a:gd name="T63" fmla="*/ 1 h 324"/>
                    <a:gd name="T64" fmla="*/ 1 w 380"/>
                    <a:gd name="T65" fmla="*/ 1 h 324"/>
                    <a:gd name="T66" fmla="*/ 1 w 380"/>
                    <a:gd name="T67" fmla="*/ 1 h 324"/>
                    <a:gd name="T68" fmla="*/ 1 w 380"/>
                    <a:gd name="T69" fmla="*/ 1 h 3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0"/>
                    <a:gd name="T106" fmla="*/ 0 h 324"/>
                    <a:gd name="T107" fmla="*/ 380 w 380"/>
                    <a:gd name="T108" fmla="*/ 324 h 32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0" h="324">
                      <a:moveTo>
                        <a:pt x="380" y="298"/>
                      </a:moveTo>
                      <a:lnTo>
                        <a:pt x="370" y="304"/>
                      </a:lnTo>
                      <a:lnTo>
                        <a:pt x="353" y="312"/>
                      </a:lnTo>
                      <a:lnTo>
                        <a:pt x="338" y="315"/>
                      </a:lnTo>
                      <a:lnTo>
                        <a:pt x="322" y="320"/>
                      </a:lnTo>
                      <a:lnTo>
                        <a:pt x="307" y="323"/>
                      </a:lnTo>
                      <a:lnTo>
                        <a:pt x="290" y="324"/>
                      </a:lnTo>
                      <a:lnTo>
                        <a:pt x="266" y="324"/>
                      </a:lnTo>
                      <a:lnTo>
                        <a:pt x="243" y="324"/>
                      </a:lnTo>
                      <a:lnTo>
                        <a:pt x="220" y="323"/>
                      </a:lnTo>
                      <a:lnTo>
                        <a:pt x="206" y="323"/>
                      </a:lnTo>
                      <a:lnTo>
                        <a:pt x="191" y="320"/>
                      </a:lnTo>
                      <a:lnTo>
                        <a:pt x="179" y="315"/>
                      </a:lnTo>
                      <a:lnTo>
                        <a:pt x="168" y="309"/>
                      </a:lnTo>
                      <a:lnTo>
                        <a:pt x="160" y="304"/>
                      </a:lnTo>
                      <a:lnTo>
                        <a:pt x="154" y="298"/>
                      </a:lnTo>
                      <a:lnTo>
                        <a:pt x="147" y="291"/>
                      </a:lnTo>
                      <a:lnTo>
                        <a:pt x="142" y="283"/>
                      </a:lnTo>
                      <a:lnTo>
                        <a:pt x="138" y="272"/>
                      </a:lnTo>
                      <a:lnTo>
                        <a:pt x="138" y="257"/>
                      </a:lnTo>
                      <a:lnTo>
                        <a:pt x="131" y="178"/>
                      </a:lnTo>
                      <a:lnTo>
                        <a:pt x="127" y="100"/>
                      </a:lnTo>
                      <a:lnTo>
                        <a:pt x="125" y="87"/>
                      </a:lnTo>
                      <a:lnTo>
                        <a:pt x="121" y="77"/>
                      </a:lnTo>
                      <a:lnTo>
                        <a:pt x="118" y="65"/>
                      </a:lnTo>
                      <a:lnTo>
                        <a:pt x="113" y="54"/>
                      </a:lnTo>
                      <a:lnTo>
                        <a:pt x="107" y="45"/>
                      </a:lnTo>
                      <a:lnTo>
                        <a:pt x="102" y="40"/>
                      </a:lnTo>
                      <a:lnTo>
                        <a:pt x="90" y="32"/>
                      </a:lnTo>
                      <a:lnTo>
                        <a:pt x="81" y="28"/>
                      </a:lnTo>
                      <a:lnTo>
                        <a:pt x="70" y="23"/>
                      </a:lnTo>
                      <a:lnTo>
                        <a:pt x="58" y="20"/>
                      </a:lnTo>
                      <a:lnTo>
                        <a:pt x="41" y="19"/>
                      </a:lnTo>
                      <a:lnTo>
                        <a:pt x="24" y="16"/>
                      </a:lnTo>
                      <a:lnTo>
                        <a:pt x="14" y="16"/>
                      </a:lnTo>
                      <a:lnTo>
                        <a:pt x="0" y="16"/>
                      </a:lnTo>
                      <a:lnTo>
                        <a:pt x="11" y="10"/>
                      </a:lnTo>
                      <a:lnTo>
                        <a:pt x="20" y="5"/>
                      </a:lnTo>
                      <a:lnTo>
                        <a:pt x="28" y="3"/>
                      </a:lnTo>
                      <a:lnTo>
                        <a:pt x="38" y="2"/>
                      </a:lnTo>
                      <a:lnTo>
                        <a:pt x="57" y="0"/>
                      </a:lnTo>
                      <a:lnTo>
                        <a:pt x="84" y="0"/>
                      </a:lnTo>
                      <a:lnTo>
                        <a:pt x="113" y="2"/>
                      </a:lnTo>
                      <a:lnTo>
                        <a:pt x="142" y="2"/>
                      </a:lnTo>
                      <a:lnTo>
                        <a:pt x="168" y="3"/>
                      </a:lnTo>
                      <a:lnTo>
                        <a:pt x="183" y="5"/>
                      </a:lnTo>
                      <a:lnTo>
                        <a:pt x="199" y="8"/>
                      </a:lnTo>
                      <a:lnTo>
                        <a:pt x="212" y="13"/>
                      </a:lnTo>
                      <a:lnTo>
                        <a:pt x="222" y="16"/>
                      </a:lnTo>
                      <a:lnTo>
                        <a:pt x="229" y="23"/>
                      </a:lnTo>
                      <a:lnTo>
                        <a:pt x="235" y="31"/>
                      </a:lnTo>
                      <a:lnTo>
                        <a:pt x="240" y="39"/>
                      </a:lnTo>
                      <a:lnTo>
                        <a:pt x="244" y="49"/>
                      </a:lnTo>
                      <a:lnTo>
                        <a:pt x="246" y="60"/>
                      </a:lnTo>
                      <a:lnTo>
                        <a:pt x="249" y="75"/>
                      </a:lnTo>
                      <a:lnTo>
                        <a:pt x="255" y="153"/>
                      </a:lnTo>
                      <a:lnTo>
                        <a:pt x="258" y="220"/>
                      </a:lnTo>
                      <a:lnTo>
                        <a:pt x="260" y="239"/>
                      </a:lnTo>
                      <a:lnTo>
                        <a:pt x="263" y="249"/>
                      </a:lnTo>
                      <a:lnTo>
                        <a:pt x="267" y="260"/>
                      </a:lnTo>
                      <a:lnTo>
                        <a:pt x="272" y="269"/>
                      </a:lnTo>
                      <a:lnTo>
                        <a:pt x="278" y="278"/>
                      </a:lnTo>
                      <a:lnTo>
                        <a:pt x="287" y="285"/>
                      </a:lnTo>
                      <a:lnTo>
                        <a:pt x="299" y="291"/>
                      </a:lnTo>
                      <a:lnTo>
                        <a:pt x="310" y="295"/>
                      </a:lnTo>
                      <a:lnTo>
                        <a:pt x="322" y="298"/>
                      </a:lnTo>
                      <a:lnTo>
                        <a:pt x="335" y="301"/>
                      </a:lnTo>
                      <a:lnTo>
                        <a:pt x="348" y="301"/>
                      </a:lnTo>
                      <a:lnTo>
                        <a:pt x="361" y="301"/>
                      </a:lnTo>
                      <a:lnTo>
                        <a:pt x="380" y="29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3079" name="Group 321">
                <a:extLst>
                  <a:ext uri="{FF2B5EF4-FFF2-40B4-BE49-F238E27FC236}">
                    <a16:creationId xmlns:a16="http://schemas.microsoft.com/office/drawing/2014/main" id="{2FEF2451-1756-4912-B488-49AEA1056477}"/>
                  </a:ext>
                </a:extLst>
              </p:cNvPr>
              <p:cNvGrpSpPr>
                <a:grpSpLocks/>
              </p:cNvGrpSpPr>
              <p:nvPr/>
            </p:nvGrpSpPr>
            <p:grpSpPr bwMode="auto">
              <a:xfrm>
                <a:off x="4034" y="2189"/>
                <a:ext cx="201" cy="163"/>
                <a:chOff x="4034" y="2189"/>
                <a:chExt cx="201" cy="163"/>
              </a:xfrm>
            </p:grpSpPr>
            <p:sp>
              <p:nvSpPr>
                <p:cNvPr id="23107" name="Freeform 322">
                  <a:extLst>
                    <a:ext uri="{FF2B5EF4-FFF2-40B4-BE49-F238E27FC236}">
                      <a16:creationId xmlns:a16="http://schemas.microsoft.com/office/drawing/2014/main" id="{81122A80-C721-409E-93B0-77DBA08D84DC}"/>
                    </a:ext>
                  </a:extLst>
                </p:cNvPr>
                <p:cNvSpPr>
                  <a:spLocks/>
                </p:cNvSpPr>
                <p:nvPr/>
              </p:nvSpPr>
              <p:spPr bwMode="auto">
                <a:xfrm>
                  <a:off x="4034" y="2189"/>
                  <a:ext cx="201" cy="163"/>
                </a:xfrm>
                <a:custGeom>
                  <a:avLst/>
                  <a:gdLst>
                    <a:gd name="T0" fmla="*/ 1 w 402"/>
                    <a:gd name="T1" fmla="*/ 1 h 325"/>
                    <a:gd name="T2" fmla="*/ 1 w 402"/>
                    <a:gd name="T3" fmla="*/ 1 h 325"/>
                    <a:gd name="T4" fmla="*/ 1 w 402"/>
                    <a:gd name="T5" fmla="*/ 1 h 325"/>
                    <a:gd name="T6" fmla="*/ 1 w 402"/>
                    <a:gd name="T7" fmla="*/ 1 h 325"/>
                    <a:gd name="T8" fmla="*/ 1 w 402"/>
                    <a:gd name="T9" fmla="*/ 1 h 325"/>
                    <a:gd name="T10" fmla="*/ 1 w 402"/>
                    <a:gd name="T11" fmla="*/ 1 h 325"/>
                    <a:gd name="T12" fmla="*/ 1 w 402"/>
                    <a:gd name="T13" fmla="*/ 1 h 325"/>
                    <a:gd name="T14" fmla="*/ 1 w 402"/>
                    <a:gd name="T15" fmla="*/ 1 h 325"/>
                    <a:gd name="T16" fmla="*/ 1 w 402"/>
                    <a:gd name="T17" fmla="*/ 1 h 325"/>
                    <a:gd name="T18" fmla="*/ 1 w 402"/>
                    <a:gd name="T19" fmla="*/ 1 h 325"/>
                    <a:gd name="T20" fmla="*/ 1 w 402"/>
                    <a:gd name="T21" fmla="*/ 1 h 325"/>
                    <a:gd name="T22" fmla="*/ 1 w 402"/>
                    <a:gd name="T23" fmla="*/ 1 h 325"/>
                    <a:gd name="T24" fmla="*/ 1 w 402"/>
                    <a:gd name="T25" fmla="*/ 1 h 325"/>
                    <a:gd name="T26" fmla="*/ 1 w 402"/>
                    <a:gd name="T27" fmla="*/ 1 h 325"/>
                    <a:gd name="T28" fmla="*/ 1 w 402"/>
                    <a:gd name="T29" fmla="*/ 1 h 325"/>
                    <a:gd name="T30" fmla="*/ 1 w 402"/>
                    <a:gd name="T31" fmla="*/ 1 h 325"/>
                    <a:gd name="T32" fmla="*/ 1 w 402"/>
                    <a:gd name="T33" fmla="*/ 1 h 325"/>
                    <a:gd name="T34" fmla="*/ 1 w 402"/>
                    <a:gd name="T35" fmla="*/ 1 h 325"/>
                    <a:gd name="T36" fmla="*/ 0 w 402"/>
                    <a:gd name="T37" fmla="*/ 1 h 325"/>
                    <a:gd name="T38" fmla="*/ 1 w 402"/>
                    <a:gd name="T39" fmla="*/ 1 h 325"/>
                    <a:gd name="T40" fmla="*/ 1 w 402"/>
                    <a:gd name="T41" fmla="*/ 1 h 325"/>
                    <a:gd name="T42" fmla="*/ 1 w 402"/>
                    <a:gd name="T43" fmla="*/ 0 h 325"/>
                    <a:gd name="T44" fmla="*/ 1 w 402"/>
                    <a:gd name="T45" fmla="*/ 0 h 325"/>
                    <a:gd name="T46" fmla="*/ 1 w 402"/>
                    <a:gd name="T47" fmla="*/ 1 h 325"/>
                    <a:gd name="T48" fmla="*/ 1 w 402"/>
                    <a:gd name="T49" fmla="*/ 1 h 325"/>
                    <a:gd name="T50" fmla="*/ 1 w 402"/>
                    <a:gd name="T51" fmla="*/ 1 h 325"/>
                    <a:gd name="T52" fmla="*/ 1 w 402"/>
                    <a:gd name="T53" fmla="*/ 1 h 325"/>
                    <a:gd name="T54" fmla="*/ 1 w 402"/>
                    <a:gd name="T55" fmla="*/ 1 h 325"/>
                    <a:gd name="T56" fmla="*/ 1 w 402"/>
                    <a:gd name="T57" fmla="*/ 1 h 325"/>
                    <a:gd name="T58" fmla="*/ 1 w 402"/>
                    <a:gd name="T59" fmla="*/ 1 h 325"/>
                    <a:gd name="T60" fmla="*/ 1 w 402"/>
                    <a:gd name="T61" fmla="*/ 1 h 325"/>
                    <a:gd name="T62" fmla="*/ 1 w 402"/>
                    <a:gd name="T63" fmla="*/ 1 h 325"/>
                    <a:gd name="T64" fmla="*/ 1 w 402"/>
                    <a:gd name="T65" fmla="*/ 1 h 325"/>
                    <a:gd name="T66" fmla="*/ 1 w 402"/>
                    <a:gd name="T67" fmla="*/ 1 h 325"/>
                    <a:gd name="T68" fmla="*/ 1 w 402"/>
                    <a:gd name="T69" fmla="*/ 1 h 325"/>
                    <a:gd name="T70" fmla="*/ 1 w 402"/>
                    <a:gd name="T71" fmla="*/ 1 h 325"/>
                    <a:gd name="T72" fmla="*/ 1 w 402"/>
                    <a:gd name="T73" fmla="*/ 1 h 32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2"/>
                    <a:gd name="T112" fmla="*/ 0 h 325"/>
                    <a:gd name="T113" fmla="*/ 402 w 402"/>
                    <a:gd name="T114" fmla="*/ 325 h 32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2" h="325">
                      <a:moveTo>
                        <a:pt x="402" y="301"/>
                      </a:moveTo>
                      <a:lnTo>
                        <a:pt x="391" y="305"/>
                      </a:lnTo>
                      <a:lnTo>
                        <a:pt x="375" y="313"/>
                      </a:lnTo>
                      <a:lnTo>
                        <a:pt x="359" y="316"/>
                      </a:lnTo>
                      <a:lnTo>
                        <a:pt x="341" y="321"/>
                      </a:lnTo>
                      <a:lnTo>
                        <a:pt x="329" y="324"/>
                      </a:lnTo>
                      <a:lnTo>
                        <a:pt x="312" y="325"/>
                      </a:lnTo>
                      <a:lnTo>
                        <a:pt x="291" y="325"/>
                      </a:lnTo>
                      <a:lnTo>
                        <a:pt x="265" y="325"/>
                      </a:lnTo>
                      <a:lnTo>
                        <a:pt x="243" y="325"/>
                      </a:lnTo>
                      <a:lnTo>
                        <a:pt x="228" y="324"/>
                      </a:lnTo>
                      <a:lnTo>
                        <a:pt x="213" y="321"/>
                      </a:lnTo>
                      <a:lnTo>
                        <a:pt x="202" y="316"/>
                      </a:lnTo>
                      <a:lnTo>
                        <a:pt x="191" y="312"/>
                      </a:lnTo>
                      <a:lnTo>
                        <a:pt x="182" y="305"/>
                      </a:lnTo>
                      <a:lnTo>
                        <a:pt x="174" y="299"/>
                      </a:lnTo>
                      <a:lnTo>
                        <a:pt x="170" y="292"/>
                      </a:lnTo>
                      <a:lnTo>
                        <a:pt x="164" y="284"/>
                      </a:lnTo>
                      <a:lnTo>
                        <a:pt x="162" y="273"/>
                      </a:lnTo>
                      <a:lnTo>
                        <a:pt x="162" y="258"/>
                      </a:lnTo>
                      <a:lnTo>
                        <a:pt x="155" y="180"/>
                      </a:lnTo>
                      <a:lnTo>
                        <a:pt x="150" y="101"/>
                      </a:lnTo>
                      <a:lnTo>
                        <a:pt x="148" y="89"/>
                      </a:lnTo>
                      <a:lnTo>
                        <a:pt x="144" y="75"/>
                      </a:lnTo>
                      <a:lnTo>
                        <a:pt x="139" y="66"/>
                      </a:lnTo>
                      <a:lnTo>
                        <a:pt x="135" y="53"/>
                      </a:lnTo>
                      <a:lnTo>
                        <a:pt x="129" y="44"/>
                      </a:lnTo>
                      <a:lnTo>
                        <a:pt x="121" y="38"/>
                      </a:lnTo>
                      <a:lnTo>
                        <a:pt x="112" y="30"/>
                      </a:lnTo>
                      <a:lnTo>
                        <a:pt x="104" y="27"/>
                      </a:lnTo>
                      <a:lnTo>
                        <a:pt x="92" y="23"/>
                      </a:lnTo>
                      <a:lnTo>
                        <a:pt x="81" y="20"/>
                      </a:lnTo>
                      <a:lnTo>
                        <a:pt x="64" y="18"/>
                      </a:lnTo>
                      <a:lnTo>
                        <a:pt x="49" y="17"/>
                      </a:lnTo>
                      <a:lnTo>
                        <a:pt x="37" y="17"/>
                      </a:lnTo>
                      <a:lnTo>
                        <a:pt x="25" y="14"/>
                      </a:lnTo>
                      <a:lnTo>
                        <a:pt x="11" y="14"/>
                      </a:lnTo>
                      <a:lnTo>
                        <a:pt x="0" y="17"/>
                      </a:lnTo>
                      <a:lnTo>
                        <a:pt x="9" y="12"/>
                      </a:lnTo>
                      <a:lnTo>
                        <a:pt x="19" y="9"/>
                      </a:lnTo>
                      <a:lnTo>
                        <a:pt x="28" y="6"/>
                      </a:lnTo>
                      <a:lnTo>
                        <a:pt x="38" y="3"/>
                      </a:lnTo>
                      <a:lnTo>
                        <a:pt x="48" y="1"/>
                      </a:lnTo>
                      <a:lnTo>
                        <a:pt x="61" y="0"/>
                      </a:lnTo>
                      <a:lnTo>
                        <a:pt x="80" y="0"/>
                      </a:lnTo>
                      <a:lnTo>
                        <a:pt x="106" y="0"/>
                      </a:lnTo>
                      <a:lnTo>
                        <a:pt x="135" y="1"/>
                      </a:lnTo>
                      <a:lnTo>
                        <a:pt x="164" y="1"/>
                      </a:lnTo>
                      <a:lnTo>
                        <a:pt x="191" y="3"/>
                      </a:lnTo>
                      <a:lnTo>
                        <a:pt x="210" y="6"/>
                      </a:lnTo>
                      <a:lnTo>
                        <a:pt x="225" y="8"/>
                      </a:lnTo>
                      <a:lnTo>
                        <a:pt x="236" y="12"/>
                      </a:lnTo>
                      <a:lnTo>
                        <a:pt x="245" y="17"/>
                      </a:lnTo>
                      <a:lnTo>
                        <a:pt x="252" y="23"/>
                      </a:lnTo>
                      <a:lnTo>
                        <a:pt x="258" y="30"/>
                      </a:lnTo>
                      <a:lnTo>
                        <a:pt x="263" y="40"/>
                      </a:lnTo>
                      <a:lnTo>
                        <a:pt x="268" y="49"/>
                      </a:lnTo>
                      <a:lnTo>
                        <a:pt x="269" y="61"/>
                      </a:lnTo>
                      <a:lnTo>
                        <a:pt x="272" y="75"/>
                      </a:lnTo>
                      <a:lnTo>
                        <a:pt x="277" y="153"/>
                      </a:lnTo>
                      <a:lnTo>
                        <a:pt x="281" y="221"/>
                      </a:lnTo>
                      <a:lnTo>
                        <a:pt x="283" y="240"/>
                      </a:lnTo>
                      <a:lnTo>
                        <a:pt x="286" y="250"/>
                      </a:lnTo>
                      <a:lnTo>
                        <a:pt x="291" y="261"/>
                      </a:lnTo>
                      <a:lnTo>
                        <a:pt x="295" y="270"/>
                      </a:lnTo>
                      <a:lnTo>
                        <a:pt x="303" y="279"/>
                      </a:lnTo>
                      <a:lnTo>
                        <a:pt x="310" y="286"/>
                      </a:lnTo>
                      <a:lnTo>
                        <a:pt x="321" y="292"/>
                      </a:lnTo>
                      <a:lnTo>
                        <a:pt x="330" y="296"/>
                      </a:lnTo>
                      <a:lnTo>
                        <a:pt x="341" y="299"/>
                      </a:lnTo>
                      <a:lnTo>
                        <a:pt x="358" y="302"/>
                      </a:lnTo>
                      <a:lnTo>
                        <a:pt x="370" y="302"/>
                      </a:lnTo>
                      <a:lnTo>
                        <a:pt x="382" y="302"/>
                      </a:lnTo>
                      <a:lnTo>
                        <a:pt x="402" y="301"/>
                      </a:lnTo>
                      <a:close/>
                    </a:path>
                  </a:pathLst>
                </a:custGeom>
                <a:blipFill dpi="0" rotWithShape="0">
                  <a:blip r:embed="rId6"/>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08" name="Freeform 323">
                  <a:extLst>
                    <a:ext uri="{FF2B5EF4-FFF2-40B4-BE49-F238E27FC236}">
                      <a16:creationId xmlns:a16="http://schemas.microsoft.com/office/drawing/2014/main" id="{83349A6D-606A-4A18-938B-A010D25BAD0D}"/>
                    </a:ext>
                  </a:extLst>
                </p:cNvPr>
                <p:cNvSpPr>
                  <a:spLocks/>
                </p:cNvSpPr>
                <p:nvPr/>
              </p:nvSpPr>
              <p:spPr bwMode="auto">
                <a:xfrm>
                  <a:off x="4034" y="2189"/>
                  <a:ext cx="201" cy="163"/>
                </a:xfrm>
                <a:custGeom>
                  <a:avLst/>
                  <a:gdLst>
                    <a:gd name="T0" fmla="*/ 1 w 402"/>
                    <a:gd name="T1" fmla="*/ 1 h 325"/>
                    <a:gd name="T2" fmla="*/ 1 w 402"/>
                    <a:gd name="T3" fmla="*/ 1 h 325"/>
                    <a:gd name="T4" fmla="*/ 1 w 402"/>
                    <a:gd name="T5" fmla="*/ 1 h 325"/>
                    <a:gd name="T6" fmla="*/ 1 w 402"/>
                    <a:gd name="T7" fmla="*/ 1 h 325"/>
                    <a:gd name="T8" fmla="*/ 1 w 402"/>
                    <a:gd name="T9" fmla="*/ 1 h 325"/>
                    <a:gd name="T10" fmla="*/ 1 w 402"/>
                    <a:gd name="T11" fmla="*/ 1 h 325"/>
                    <a:gd name="T12" fmla="*/ 1 w 402"/>
                    <a:gd name="T13" fmla="*/ 1 h 325"/>
                    <a:gd name="T14" fmla="*/ 1 w 402"/>
                    <a:gd name="T15" fmla="*/ 1 h 325"/>
                    <a:gd name="T16" fmla="*/ 1 w 402"/>
                    <a:gd name="T17" fmla="*/ 1 h 325"/>
                    <a:gd name="T18" fmla="*/ 1 w 402"/>
                    <a:gd name="T19" fmla="*/ 1 h 325"/>
                    <a:gd name="T20" fmla="*/ 1 w 402"/>
                    <a:gd name="T21" fmla="*/ 1 h 325"/>
                    <a:gd name="T22" fmla="*/ 1 w 402"/>
                    <a:gd name="T23" fmla="*/ 1 h 325"/>
                    <a:gd name="T24" fmla="*/ 1 w 402"/>
                    <a:gd name="T25" fmla="*/ 1 h 325"/>
                    <a:gd name="T26" fmla="*/ 1 w 402"/>
                    <a:gd name="T27" fmla="*/ 1 h 325"/>
                    <a:gd name="T28" fmla="*/ 1 w 402"/>
                    <a:gd name="T29" fmla="*/ 1 h 325"/>
                    <a:gd name="T30" fmla="*/ 1 w 402"/>
                    <a:gd name="T31" fmla="*/ 1 h 325"/>
                    <a:gd name="T32" fmla="*/ 1 w 402"/>
                    <a:gd name="T33" fmla="*/ 1 h 325"/>
                    <a:gd name="T34" fmla="*/ 1 w 402"/>
                    <a:gd name="T35" fmla="*/ 1 h 325"/>
                    <a:gd name="T36" fmla="*/ 0 w 402"/>
                    <a:gd name="T37" fmla="*/ 1 h 325"/>
                    <a:gd name="T38" fmla="*/ 1 w 402"/>
                    <a:gd name="T39" fmla="*/ 1 h 325"/>
                    <a:gd name="T40" fmla="*/ 1 w 402"/>
                    <a:gd name="T41" fmla="*/ 1 h 325"/>
                    <a:gd name="T42" fmla="*/ 1 w 402"/>
                    <a:gd name="T43" fmla="*/ 0 h 325"/>
                    <a:gd name="T44" fmla="*/ 1 w 402"/>
                    <a:gd name="T45" fmla="*/ 0 h 325"/>
                    <a:gd name="T46" fmla="*/ 1 w 402"/>
                    <a:gd name="T47" fmla="*/ 1 h 325"/>
                    <a:gd name="T48" fmla="*/ 1 w 402"/>
                    <a:gd name="T49" fmla="*/ 1 h 325"/>
                    <a:gd name="T50" fmla="*/ 1 w 402"/>
                    <a:gd name="T51" fmla="*/ 1 h 325"/>
                    <a:gd name="T52" fmla="*/ 1 w 402"/>
                    <a:gd name="T53" fmla="*/ 1 h 325"/>
                    <a:gd name="T54" fmla="*/ 1 w 402"/>
                    <a:gd name="T55" fmla="*/ 1 h 325"/>
                    <a:gd name="T56" fmla="*/ 1 w 402"/>
                    <a:gd name="T57" fmla="*/ 1 h 325"/>
                    <a:gd name="T58" fmla="*/ 1 w 402"/>
                    <a:gd name="T59" fmla="*/ 1 h 325"/>
                    <a:gd name="T60" fmla="*/ 1 w 402"/>
                    <a:gd name="T61" fmla="*/ 1 h 325"/>
                    <a:gd name="T62" fmla="*/ 1 w 402"/>
                    <a:gd name="T63" fmla="*/ 1 h 325"/>
                    <a:gd name="T64" fmla="*/ 1 w 402"/>
                    <a:gd name="T65" fmla="*/ 1 h 325"/>
                    <a:gd name="T66" fmla="*/ 1 w 402"/>
                    <a:gd name="T67" fmla="*/ 1 h 325"/>
                    <a:gd name="T68" fmla="*/ 1 w 402"/>
                    <a:gd name="T69" fmla="*/ 1 h 325"/>
                    <a:gd name="T70" fmla="*/ 1 w 402"/>
                    <a:gd name="T71" fmla="*/ 1 h 325"/>
                    <a:gd name="T72" fmla="*/ 1 w 402"/>
                    <a:gd name="T73" fmla="*/ 1 h 32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2"/>
                    <a:gd name="T112" fmla="*/ 0 h 325"/>
                    <a:gd name="T113" fmla="*/ 402 w 402"/>
                    <a:gd name="T114" fmla="*/ 325 h 32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2" h="325">
                      <a:moveTo>
                        <a:pt x="402" y="301"/>
                      </a:moveTo>
                      <a:lnTo>
                        <a:pt x="391" y="305"/>
                      </a:lnTo>
                      <a:lnTo>
                        <a:pt x="375" y="313"/>
                      </a:lnTo>
                      <a:lnTo>
                        <a:pt x="359" y="316"/>
                      </a:lnTo>
                      <a:lnTo>
                        <a:pt x="341" y="321"/>
                      </a:lnTo>
                      <a:lnTo>
                        <a:pt x="329" y="324"/>
                      </a:lnTo>
                      <a:lnTo>
                        <a:pt x="312" y="325"/>
                      </a:lnTo>
                      <a:lnTo>
                        <a:pt x="291" y="325"/>
                      </a:lnTo>
                      <a:lnTo>
                        <a:pt x="265" y="325"/>
                      </a:lnTo>
                      <a:lnTo>
                        <a:pt x="243" y="325"/>
                      </a:lnTo>
                      <a:lnTo>
                        <a:pt x="228" y="324"/>
                      </a:lnTo>
                      <a:lnTo>
                        <a:pt x="213" y="321"/>
                      </a:lnTo>
                      <a:lnTo>
                        <a:pt x="202" y="316"/>
                      </a:lnTo>
                      <a:lnTo>
                        <a:pt x="191" y="312"/>
                      </a:lnTo>
                      <a:lnTo>
                        <a:pt x="182" y="305"/>
                      </a:lnTo>
                      <a:lnTo>
                        <a:pt x="174" y="299"/>
                      </a:lnTo>
                      <a:lnTo>
                        <a:pt x="170" y="292"/>
                      </a:lnTo>
                      <a:lnTo>
                        <a:pt x="164" y="284"/>
                      </a:lnTo>
                      <a:lnTo>
                        <a:pt x="162" y="273"/>
                      </a:lnTo>
                      <a:lnTo>
                        <a:pt x="162" y="258"/>
                      </a:lnTo>
                      <a:lnTo>
                        <a:pt x="155" y="180"/>
                      </a:lnTo>
                      <a:lnTo>
                        <a:pt x="150" y="101"/>
                      </a:lnTo>
                      <a:lnTo>
                        <a:pt x="148" y="89"/>
                      </a:lnTo>
                      <a:lnTo>
                        <a:pt x="144" y="75"/>
                      </a:lnTo>
                      <a:lnTo>
                        <a:pt x="139" y="66"/>
                      </a:lnTo>
                      <a:lnTo>
                        <a:pt x="135" y="53"/>
                      </a:lnTo>
                      <a:lnTo>
                        <a:pt x="129" y="44"/>
                      </a:lnTo>
                      <a:lnTo>
                        <a:pt x="121" y="38"/>
                      </a:lnTo>
                      <a:lnTo>
                        <a:pt x="112" y="30"/>
                      </a:lnTo>
                      <a:lnTo>
                        <a:pt x="104" y="27"/>
                      </a:lnTo>
                      <a:lnTo>
                        <a:pt x="92" y="23"/>
                      </a:lnTo>
                      <a:lnTo>
                        <a:pt x="81" y="20"/>
                      </a:lnTo>
                      <a:lnTo>
                        <a:pt x="64" y="18"/>
                      </a:lnTo>
                      <a:lnTo>
                        <a:pt x="49" y="17"/>
                      </a:lnTo>
                      <a:lnTo>
                        <a:pt x="37" y="17"/>
                      </a:lnTo>
                      <a:lnTo>
                        <a:pt x="25" y="14"/>
                      </a:lnTo>
                      <a:lnTo>
                        <a:pt x="11" y="14"/>
                      </a:lnTo>
                      <a:lnTo>
                        <a:pt x="0" y="17"/>
                      </a:lnTo>
                      <a:lnTo>
                        <a:pt x="9" y="12"/>
                      </a:lnTo>
                      <a:lnTo>
                        <a:pt x="19" y="9"/>
                      </a:lnTo>
                      <a:lnTo>
                        <a:pt x="28" y="6"/>
                      </a:lnTo>
                      <a:lnTo>
                        <a:pt x="38" y="3"/>
                      </a:lnTo>
                      <a:lnTo>
                        <a:pt x="48" y="1"/>
                      </a:lnTo>
                      <a:lnTo>
                        <a:pt x="61" y="0"/>
                      </a:lnTo>
                      <a:lnTo>
                        <a:pt x="80" y="0"/>
                      </a:lnTo>
                      <a:lnTo>
                        <a:pt x="106" y="0"/>
                      </a:lnTo>
                      <a:lnTo>
                        <a:pt x="135" y="1"/>
                      </a:lnTo>
                      <a:lnTo>
                        <a:pt x="164" y="1"/>
                      </a:lnTo>
                      <a:lnTo>
                        <a:pt x="191" y="3"/>
                      </a:lnTo>
                      <a:lnTo>
                        <a:pt x="210" y="6"/>
                      </a:lnTo>
                      <a:lnTo>
                        <a:pt x="225" y="8"/>
                      </a:lnTo>
                      <a:lnTo>
                        <a:pt x="236" y="12"/>
                      </a:lnTo>
                      <a:lnTo>
                        <a:pt x="245" y="17"/>
                      </a:lnTo>
                      <a:lnTo>
                        <a:pt x="252" y="23"/>
                      </a:lnTo>
                      <a:lnTo>
                        <a:pt x="258" y="30"/>
                      </a:lnTo>
                      <a:lnTo>
                        <a:pt x="263" y="40"/>
                      </a:lnTo>
                      <a:lnTo>
                        <a:pt x="268" y="49"/>
                      </a:lnTo>
                      <a:lnTo>
                        <a:pt x="269" y="61"/>
                      </a:lnTo>
                      <a:lnTo>
                        <a:pt x="272" y="75"/>
                      </a:lnTo>
                      <a:lnTo>
                        <a:pt x="277" y="153"/>
                      </a:lnTo>
                      <a:lnTo>
                        <a:pt x="281" y="221"/>
                      </a:lnTo>
                      <a:lnTo>
                        <a:pt x="283" y="240"/>
                      </a:lnTo>
                      <a:lnTo>
                        <a:pt x="286" y="250"/>
                      </a:lnTo>
                      <a:lnTo>
                        <a:pt x="291" y="261"/>
                      </a:lnTo>
                      <a:lnTo>
                        <a:pt x="295" y="270"/>
                      </a:lnTo>
                      <a:lnTo>
                        <a:pt x="303" y="279"/>
                      </a:lnTo>
                      <a:lnTo>
                        <a:pt x="310" y="286"/>
                      </a:lnTo>
                      <a:lnTo>
                        <a:pt x="321" y="292"/>
                      </a:lnTo>
                      <a:lnTo>
                        <a:pt x="330" y="296"/>
                      </a:lnTo>
                      <a:lnTo>
                        <a:pt x="341" y="299"/>
                      </a:lnTo>
                      <a:lnTo>
                        <a:pt x="358" y="302"/>
                      </a:lnTo>
                      <a:lnTo>
                        <a:pt x="370" y="302"/>
                      </a:lnTo>
                      <a:lnTo>
                        <a:pt x="382" y="302"/>
                      </a:lnTo>
                      <a:lnTo>
                        <a:pt x="402" y="30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3080" name="Group 324">
                <a:extLst>
                  <a:ext uri="{FF2B5EF4-FFF2-40B4-BE49-F238E27FC236}">
                    <a16:creationId xmlns:a16="http://schemas.microsoft.com/office/drawing/2014/main" id="{4C052C7F-DA62-47BD-80E0-50BE156F6FBB}"/>
                  </a:ext>
                </a:extLst>
              </p:cNvPr>
              <p:cNvGrpSpPr>
                <a:grpSpLocks/>
              </p:cNvGrpSpPr>
              <p:nvPr/>
            </p:nvGrpSpPr>
            <p:grpSpPr bwMode="auto">
              <a:xfrm>
                <a:off x="4186" y="2189"/>
                <a:ext cx="203" cy="159"/>
                <a:chOff x="4186" y="2189"/>
                <a:chExt cx="203" cy="159"/>
              </a:xfrm>
            </p:grpSpPr>
            <p:sp>
              <p:nvSpPr>
                <p:cNvPr id="23105" name="Freeform 325">
                  <a:extLst>
                    <a:ext uri="{FF2B5EF4-FFF2-40B4-BE49-F238E27FC236}">
                      <a16:creationId xmlns:a16="http://schemas.microsoft.com/office/drawing/2014/main" id="{85922F13-3486-4295-BB73-9C0CA35E2F9C}"/>
                    </a:ext>
                  </a:extLst>
                </p:cNvPr>
                <p:cNvSpPr>
                  <a:spLocks/>
                </p:cNvSpPr>
                <p:nvPr/>
              </p:nvSpPr>
              <p:spPr bwMode="auto">
                <a:xfrm>
                  <a:off x="4186" y="2189"/>
                  <a:ext cx="203" cy="159"/>
                </a:xfrm>
                <a:custGeom>
                  <a:avLst/>
                  <a:gdLst>
                    <a:gd name="T0" fmla="*/ 1 w 405"/>
                    <a:gd name="T1" fmla="*/ 1 h 318"/>
                    <a:gd name="T2" fmla="*/ 1 w 405"/>
                    <a:gd name="T3" fmla="*/ 1 h 318"/>
                    <a:gd name="T4" fmla="*/ 1 w 405"/>
                    <a:gd name="T5" fmla="*/ 1 h 318"/>
                    <a:gd name="T6" fmla="*/ 1 w 405"/>
                    <a:gd name="T7" fmla="*/ 1 h 318"/>
                    <a:gd name="T8" fmla="*/ 1 w 405"/>
                    <a:gd name="T9" fmla="*/ 1 h 318"/>
                    <a:gd name="T10" fmla="*/ 1 w 405"/>
                    <a:gd name="T11" fmla="*/ 1 h 318"/>
                    <a:gd name="T12" fmla="*/ 1 w 405"/>
                    <a:gd name="T13" fmla="*/ 1 h 318"/>
                    <a:gd name="T14" fmla="*/ 1 w 405"/>
                    <a:gd name="T15" fmla="*/ 1 h 318"/>
                    <a:gd name="T16" fmla="*/ 1 w 405"/>
                    <a:gd name="T17" fmla="*/ 1 h 318"/>
                    <a:gd name="T18" fmla="*/ 1 w 405"/>
                    <a:gd name="T19" fmla="*/ 1 h 318"/>
                    <a:gd name="T20" fmla="*/ 1 w 405"/>
                    <a:gd name="T21" fmla="*/ 1 h 318"/>
                    <a:gd name="T22" fmla="*/ 1 w 405"/>
                    <a:gd name="T23" fmla="*/ 1 h 318"/>
                    <a:gd name="T24" fmla="*/ 1 w 405"/>
                    <a:gd name="T25" fmla="*/ 1 h 318"/>
                    <a:gd name="T26" fmla="*/ 1 w 405"/>
                    <a:gd name="T27" fmla="*/ 1 h 318"/>
                    <a:gd name="T28" fmla="*/ 1 w 405"/>
                    <a:gd name="T29" fmla="*/ 1 h 318"/>
                    <a:gd name="T30" fmla="*/ 1 w 405"/>
                    <a:gd name="T31" fmla="*/ 1 h 318"/>
                    <a:gd name="T32" fmla="*/ 1 w 405"/>
                    <a:gd name="T33" fmla="*/ 1 h 318"/>
                    <a:gd name="T34" fmla="*/ 1 w 405"/>
                    <a:gd name="T35" fmla="*/ 1 h 318"/>
                    <a:gd name="T36" fmla="*/ 0 w 405"/>
                    <a:gd name="T37" fmla="*/ 1 h 318"/>
                    <a:gd name="T38" fmla="*/ 1 w 405"/>
                    <a:gd name="T39" fmla="*/ 1 h 318"/>
                    <a:gd name="T40" fmla="*/ 1 w 405"/>
                    <a:gd name="T41" fmla="*/ 1 h 318"/>
                    <a:gd name="T42" fmla="*/ 1 w 405"/>
                    <a:gd name="T43" fmla="*/ 0 h 318"/>
                    <a:gd name="T44" fmla="*/ 1 w 405"/>
                    <a:gd name="T45" fmla="*/ 0 h 318"/>
                    <a:gd name="T46" fmla="*/ 1 w 405"/>
                    <a:gd name="T47" fmla="*/ 1 h 318"/>
                    <a:gd name="T48" fmla="*/ 1 w 405"/>
                    <a:gd name="T49" fmla="*/ 1 h 318"/>
                    <a:gd name="T50" fmla="*/ 1 w 405"/>
                    <a:gd name="T51" fmla="*/ 1 h 318"/>
                    <a:gd name="T52" fmla="*/ 1 w 405"/>
                    <a:gd name="T53" fmla="*/ 1 h 318"/>
                    <a:gd name="T54" fmla="*/ 1 w 405"/>
                    <a:gd name="T55" fmla="*/ 1 h 318"/>
                    <a:gd name="T56" fmla="*/ 1 w 405"/>
                    <a:gd name="T57" fmla="*/ 1 h 318"/>
                    <a:gd name="T58" fmla="*/ 1 w 405"/>
                    <a:gd name="T59" fmla="*/ 1 h 318"/>
                    <a:gd name="T60" fmla="*/ 1 w 405"/>
                    <a:gd name="T61" fmla="*/ 1 h 318"/>
                    <a:gd name="T62" fmla="*/ 1 w 405"/>
                    <a:gd name="T63" fmla="*/ 1 h 318"/>
                    <a:gd name="T64" fmla="*/ 1 w 405"/>
                    <a:gd name="T65" fmla="*/ 1 h 318"/>
                    <a:gd name="T66" fmla="*/ 1 w 405"/>
                    <a:gd name="T67" fmla="*/ 1 h 318"/>
                    <a:gd name="T68" fmla="*/ 1 w 405"/>
                    <a:gd name="T69" fmla="*/ 1 h 318"/>
                    <a:gd name="T70" fmla="*/ 1 w 405"/>
                    <a:gd name="T71" fmla="*/ 1 h 318"/>
                    <a:gd name="T72" fmla="*/ 1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87"/>
                      </a:moveTo>
                      <a:lnTo>
                        <a:pt x="390" y="298"/>
                      </a:lnTo>
                      <a:lnTo>
                        <a:pt x="379" y="304"/>
                      </a:lnTo>
                      <a:lnTo>
                        <a:pt x="369" y="308"/>
                      </a:lnTo>
                      <a:lnTo>
                        <a:pt x="353" y="312"/>
                      </a:lnTo>
                      <a:lnTo>
                        <a:pt x="335" y="315"/>
                      </a:lnTo>
                      <a:lnTo>
                        <a:pt x="310" y="316"/>
                      </a:lnTo>
                      <a:lnTo>
                        <a:pt x="295" y="318"/>
                      </a:lnTo>
                      <a:lnTo>
                        <a:pt x="271" y="318"/>
                      </a:lnTo>
                      <a:lnTo>
                        <a:pt x="246" y="316"/>
                      </a:lnTo>
                      <a:lnTo>
                        <a:pt x="231" y="315"/>
                      </a:lnTo>
                      <a:lnTo>
                        <a:pt x="217" y="312"/>
                      </a:lnTo>
                      <a:lnTo>
                        <a:pt x="207" y="308"/>
                      </a:lnTo>
                      <a:lnTo>
                        <a:pt x="193" y="302"/>
                      </a:lnTo>
                      <a:lnTo>
                        <a:pt x="184" y="298"/>
                      </a:lnTo>
                      <a:lnTo>
                        <a:pt x="178" y="292"/>
                      </a:lnTo>
                      <a:lnTo>
                        <a:pt x="171" y="284"/>
                      </a:lnTo>
                      <a:lnTo>
                        <a:pt x="167" y="276"/>
                      </a:lnTo>
                      <a:lnTo>
                        <a:pt x="165" y="266"/>
                      </a:lnTo>
                      <a:lnTo>
                        <a:pt x="165" y="250"/>
                      </a:lnTo>
                      <a:lnTo>
                        <a:pt x="156" y="174"/>
                      </a:lnTo>
                      <a:lnTo>
                        <a:pt x="152" y="98"/>
                      </a:lnTo>
                      <a:lnTo>
                        <a:pt x="150" y="85"/>
                      </a:lnTo>
                      <a:lnTo>
                        <a:pt x="147" y="73"/>
                      </a:lnTo>
                      <a:lnTo>
                        <a:pt x="142" y="64"/>
                      </a:lnTo>
                      <a:lnTo>
                        <a:pt x="138" y="53"/>
                      </a:lnTo>
                      <a:lnTo>
                        <a:pt x="132" y="43"/>
                      </a:lnTo>
                      <a:lnTo>
                        <a:pt x="124" y="37"/>
                      </a:lnTo>
                      <a:lnTo>
                        <a:pt x="115" y="30"/>
                      </a:lnTo>
                      <a:lnTo>
                        <a:pt x="104" y="26"/>
                      </a:lnTo>
                      <a:lnTo>
                        <a:pt x="94" y="23"/>
                      </a:lnTo>
                      <a:lnTo>
                        <a:pt x="80" y="20"/>
                      </a:lnTo>
                      <a:lnTo>
                        <a:pt x="68" y="18"/>
                      </a:lnTo>
                      <a:lnTo>
                        <a:pt x="51" y="15"/>
                      </a:lnTo>
                      <a:lnTo>
                        <a:pt x="37" y="15"/>
                      </a:lnTo>
                      <a:lnTo>
                        <a:pt x="25" y="14"/>
                      </a:lnTo>
                      <a:lnTo>
                        <a:pt x="11" y="14"/>
                      </a:lnTo>
                      <a:lnTo>
                        <a:pt x="0" y="15"/>
                      </a:lnTo>
                      <a:lnTo>
                        <a:pt x="9" y="12"/>
                      </a:lnTo>
                      <a:lnTo>
                        <a:pt x="19" y="9"/>
                      </a:lnTo>
                      <a:lnTo>
                        <a:pt x="28" y="5"/>
                      </a:lnTo>
                      <a:lnTo>
                        <a:pt x="39" y="3"/>
                      </a:lnTo>
                      <a:lnTo>
                        <a:pt x="48" y="1"/>
                      </a:lnTo>
                      <a:lnTo>
                        <a:pt x="61" y="0"/>
                      </a:lnTo>
                      <a:lnTo>
                        <a:pt x="80" y="0"/>
                      </a:lnTo>
                      <a:lnTo>
                        <a:pt x="109" y="0"/>
                      </a:lnTo>
                      <a:lnTo>
                        <a:pt x="138" y="1"/>
                      </a:lnTo>
                      <a:lnTo>
                        <a:pt x="167" y="1"/>
                      </a:lnTo>
                      <a:lnTo>
                        <a:pt x="194" y="3"/>
                      </a:lnTo>
                      <a:lnTo>
                        <a:pt x="211" y="5"/>
                      </a:lnTo>
                      <a:lnTo>
                        <a:pt x="226" y="8"/>
                      </a:lnTo>
                      <a:lnTo>
                        <a:pt x="239" y="12"/>
                      </a:lnTo>
                      <a:lnTo>
                        <a:pt x="249" y="15"/>
                      </a:lnTo>
                      <a:lnTo>
                        <a:pt x="255" y="21"/>
                      </a:lnTo>
                      <a:lnTo>
                        <a:pt x="263" y="29"/>
                      </a:lnTo>
                      <a:lnTo>
                        <a:pt x="268" y="38"/>
                      </a:lnTo>
                      <a:lnTo>
                        <a:pt x="271" y="46"/>
                      </a:lnTo>
                      <a:lnTo>
                        <a:pt x="274" y="58"/>
                      </a:lnTo>
                      <a:lnTo>
                        <a:pt x="275" y="73"/>
                      </a:lnTo>
                      <a:lnTo>
                        <a:pt x="281" y="148"/>
                      </a:lnTo>
                      <a:lnTo>
                        <a:pt x="283" y="215"/>
                      </a:lnTo>
                      <a:lnTo>
                        <a:pt x="286" y="232"/>
                      </a:lnTo>
                      <a:lnTo>
                        <a:pt x="288" y="244"/>
                      </a:lnTo>
                      <a:lnTo>
                        <a:pt x="292" y="253"/>
                      </a:lnTo>
                      <a:lnTo>
                        <a:pt x="298" y="263"/>
                      </a:lnTo>
                      <a:lnTo>
                        <a:pt x="306" y="272"/>
                      </a:lnTo>
                      <a:lnTo>
                        <a:pt x="315" y="279"/>
                      </a:lnTo>
                      <a:lnTo>
                        <a:pt x="326" y="284"/>
                      </a:lnTo>
                      <a:lnTo>
                        <a:pt x="335" y="289"/>
                      </a:lnTo>
                      <a:lnTo>
                        <a:pt x="347" y="292"/>
                      </a:lnTo>
                      <a:lnTo>
                        <a:pt x="362" y="293"/>
                      </a:lnTo>
                      <a:lnTo>
                        <a:pt x="376" y="295"/>
                      </a:lnTo>
                      <a:lnTo>
                        <a:pt x="387" y="293"/>
                      </a:lnTo>
                      <a:lnTo>
                        <a:pt x="405" y="287"/>
                      </a:lnTo>
                      <a:close/>
                    </a:path>
                  </a:pathLst>
                </a:cu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06" name="Freeform 326">
                  <a:extLst>
                    <a:ext uri="{FF2B5EF4-FFF2-40B4-BE49-F238E27FC236}">
                      <a16:creationId xmlns:a16="http://schemas.microsoft.com/office/drawing/2014/main" id="{BC936034-A2BC-4FA6-970D-4AD369FA37D7}"/>
                    </a:ext>
                  </a:extLst>
                </p:cNvPr>
                <p:cNvSpPr>
                  <a:spLocks/>
                </p:cNvSpPr>
                <p:nvPr/>
              </p:nvSpPr>
              <p:spPr bwMode="auto">
                <a:xfrm>
                  <a:off x="4186" y="2189"/>
                  <a:ext cx="203" cy="159"/>
                </a:xfrm>
                <a:custGeom>
                  <a:avLst/>
                  <a:gdLst>
                    <a:gd name="T0" fmla="*/ 1 w 405"/>
                    <a:gd name="T1" fmla="*/ 1 h 318"/>
                    <a:gd name="T2" fmla="*/ 1 w 405"/>
                    <a:gd name="T3" fmla="*/ 1 h 318"/>
                    <a:gd name="T4" fmla="*/ 1 w 405"/>
                    <a:gd name="T5" fmla="*/ 1 h 318"/>
                    <a:gd name="T6" fmla="*/ 1 w 405"/>
                    <a:gd name="T7" fmla="*/ 1 h 318"/>
                    <a:gd name="T8" fmla="*/ 1 w 405"/>
                    <a:gd name="T9" fmla="*/ 1 h 318"/>
                    <a:gd name="T10" fmla="*/ 1 w 405"/>
                    <a:gd name="T11" fmla="*/ 1 h 318"/>
                    <a:gd name="T12" fmla="*/ 1 w 405"/>
                    <a:gd name="T13" fmla="*/ 1 h 318"/>
                    <a:gd name="T14" fmla="*/ 1 w 405"/>
                    <a:gd name="T15" fmla="*/ 1 h 318"/>
                    <a:gd name="T16" fmla="*/ 1 w 405"/>
                    <a:gd name="T17" fmla="*/ 1 h 318"/>
                    <a:gd name="T18" fmla="*/ 1 w 405"/>
                    <a:gd name="T19" fmla="*/ 1 h 318"/>
                    <a:gd name="T20" fmla="*/ 1 w 405"/>
                    <a:gd name="T21" fmla="*/ 1 h 318"/>
                    <a:gd name="T22" fmla="*/ 1 w 405"/>
                    <a:gd name="T23" fmla="*/ 1 h 318"/>
                    <a:gd name="T24" fmla="*/ 1 w 405"/>
                    <a:gd name="T25" fmla="*/ 1 h 318"/>
                    <a:gd name="T26" fmla="*/ 1 w 405"/>
                    <a:gd name="T27" fmla="*/ 1 h 318"/>
                    <a:gd name="T28" fmla="*/ 1 w 405"/>
                    <a:gd name="T29" fmla="*/ 1 h 318"/>
                    <a:gd name="T30" fmla="*/ 1 w 405"/>
                    <a:gd name="T31" fmla="*/ 1 h 318"/>
                    <a:gd name="T32" fmla="*/ 1 w 405"/>
                    <a:gd name="T33" fmla="*/ 1 h 318"/>
                    <a:gd name="T34" fmla="*/ 1 w 405"/>
                    <a:gd name="T35" fmla="*/ 1 h 318"/>
                    <a:gd name="T36" fmla="*/ 0 w 405"/>
                    <a:gd name="T37" fmla="*/ 1 h 318"/>
                    <a:gd name="T38" fmla="*/ 1 w 405"/>
                    <a:gd name="T39" fmla="*/ 1 h 318"/>
                    <a:gd name="T40" fmla="*/ 1 w 405"/>
                    <a:gd name="T41" fmla="*/ 1 h 318"/>
                    <a:gd name="T42" fmla="*/ 1 w 405"/>
                    <a:gd name="T43" fmla="*/ 0 h 318"/>
                    <a:gd name="T44" fmla="*/ 1 w 405"/>
                    <a:gd name="T45" fmla="*/ 0 h 318"/>
                    <a:gd name="T46" fmla="*/ 1 w 405"/>
                    <a:gd name="T47" fmla="*/ 1 h 318"/>
                    <a:gd name="T48" fmla="*/ 1 w 405"/>
                    <a:gd name="T49" fmla="*/ 1 h 318"/>
                    <a:gd name="T50" fmla="*/ 1 w 405"/>
                    <a:gd name="T51" fmla="*/ 1 h 318"/>
                    <a:gd name="T52" fmla="*/ 1 w 405"/>
                    <a:gd name="T53" fmla="*/ 1 h 318"/>
                    <a:gd name="T54" fmla="*/ 1 w 405"/>
                    <a:gd name="T55" fmla="*/ 1 h 318"/>
                    <a:gd name="T56" fmla="*/ 1 w 405"/>
                    <a:gd name="T57" fmla="*/ 1 h 318"/>
                    <a:gd name="T58" fmla="*/ 1 w 405"/>
                    <a:gd name="T59" fmla="*/ 1 h 318"/>
                    <a:gd name="T60" fmla="*/ 1 w 405"/>
                    <a:gd name="T61" fmla="*/ 1 h 318"/>
                    <a:gd name="T62" fmla="*/ 1 w 405"/>
                    <a:gd name="T63" fmla="*/ 1 h 318"/>
                    <a:gd name="T64" fmla="*/ 1 w 405"/>
                    <a:gd name="T65" fmla="*/ 1 h 318"/>
                    <a:gd name="T66" fmla="*/ 1 w 405"/>
                    <a:gd name="T67" fmla="*/ 1 h 318"/>
                    <a:gd name="T68" fmla="*/ 1 w 405"/>
                    <a:gd name="T69" fmla="*/ 1 h 318"/>
                    <a:gd name="T70" fmla="*/ 1 w 405"/>
                    <a:gd name="T71" fmla="*/ 1 h 318"/>
                    <a:gd name="T72" fmla="*/ 1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87"/>
                      </a:moveTo>
                      <a:lnTo>
                        <a:pt x="390" y="298"/>
                      </a:lnTo>
                      <a:lnTo>
                        <a:pt x="379" y="304"/>
                      </a:lnTo>
                      <a:lnTo>
                        <a:pt x="369" y="308"/>
                      </a:lnTo>
                      <a:lnTo>
                        <a:pt x="353" y="312"/>
                      </a:lnTo>
                      <a:lnTo>
                        <a:pt x="335" y="315"/>
                      </a:lnTo>
                      <a:lnTo>
                        <a:pt x="310" y="316"/>
                      </a:lnTo>
                      <a:lnTo>
                        <a:pt x="295" y="318"/>
                      </a:lnTo>
                      <a:lnTo>
                        <a:pt x="271" y="318"/>
                      </a:lnTo>
                      <a:lnTo>
                        <a:pt x="246" y="316"/>
                      </a:lnTo>
                      <a:lnTo>
                        <a:pt x="231" y="315"/>
                      </a:lnTo>
                      <a:lnTo>
                        <a:pt x="217" y="312"/>
                      </a:lnTo>
                      <a:lnTo>
                        <a:pt x="207" y="308"/>
                      </a:lnTo>
                      <a:lnTo>
                        <a:pt x="193" y="302"/>
                      </a:lnTo>
                      <a:lnTo>
                        <a:pt x="184" y="298"/>
                      </a:lnTo>
                      <a:lnTo>
                        <a:pt x="178" y="292"/>
                      </a:lnTo>
                      <a:lnTo>
                        <a:pt x="171" y="284"/>
                      </a:lnTo>
                      <a:lnTo>
                        <a:pt x="167" y="276"/>
                      </a:lnTo>
                      <a:lnTo>
                        <a:pt x="165" y="266"/>
                      </a:lnTo>
                      <a:lnTo>
                        <a:pt x="165" y="250"/>
                      </a:lnTo>
                      <a:lnTo>
                        <a:pt x="156" y="174"/>
                      </a:lnTo>
                      <a:lnTo>
                        <a:pt x="152" y="98"/>
                      </a:lnTo>
                      <a:lnTo>
                        <a:pt x="150" y="85"/>
                      </a:lnTo>
                      <a:lnTo>
                        <a:pt x="147" y="73"/>
                      </a:lnTo>
                      <a:lnTo>
                        <a:pt x="142" y="64"/>
                      </a:lnTo>
                      <a:lnTo>
                        <a:pt x="138" y="53"/>
                      </a:lnTo>
                      <a:lnTo>
                        <a:pt x="132" y="43"/>
                      </a:lnTo>
                      <a:lnTo>
                        <a:pt x="124" y="37"/>
                      </a:lnTo>
                      <a:lnTo>
                        <a:pt x="115" y="30"/>
                      </a:lnTo>
                      <a:lnTo>
                        <a:pt x="104" y="26"/>
                      </a:lnTo>
                      <a:lnTo>
                        <a:pt x="94" y="23"/>
                      </a:lnTo>
                      <a:lnTo>
                        <a:pt x="80" y="20"/>
                      </a:lnTo>
                      <a:lnTo>
                        <a:pt x="68" y="18"/>
                      </a:lnTo>
                      <a:lnTo>
                        <a:pt x="51" y="15"/>
                      </a:lnTo>
                      <a:lnTo>
                        <a:pt x="37" y="15"/>
                      </a:lnTo>
                      <a:lnTo>
                        <a:pt x="25" y="14"/>
                      </a:lnTo>
                      <a:lnTo>
                        <a:pt x="11" y="14"/>
                      </a:lnTo>
                      <a:lnTo>
                        <a:pt x="0" y="15"/>
                      </a:lnTo>
                      <a:lnTo>
                        <a:pt x="9" y="12"/>
                      </a:lnTo>
                      <a:lnTo>
                        <a:pt x="19" y="9"/>
                      </a:lnTo>
                      <a:lnTo>
                        <a:pt x="28" y="5"/>
                      </a:lnTo>
                      <a:lnTo>
                        <a:pt x="39" y="3"/>
                      </a:lnTo>
                      <a:lnTo>
                        <a:pt x="48" y="1"/>
                      </a:lnTo>
                      <a:lnTo>
                        <a:pt x="61" y="0"/>
                      </a:lnTo>
                      <a:lnTo>
                        <a:pt x="80" y="0"/>
                      </a:lnTo>
                      <a:lnTo>
                        <a:pt x="109" y="0"/>
                      </a:lnTo>
                      <a:lnTo>
                        <a:pt x="138" y="1"/>
                      </a:lnTo>
                      <a:lnTo>
                        <a:pt x="167" y="1"/>
                      </a:lnTo>
                      <a:lnTo>
                        <a:pt x="194" y="3"/>
                      </a:lnTo>
                      <a:lnTo>
                        <a:pt x="211" y="5"/>
                      </a:lnTo>
                      <a:lnTo>
                        <a:pt x="226" y="8"/>
                      </a:lnTo>
                      <a:lnTo>
                        <a:pt x="239" y="12"/>
                      </a:lnTo>
                      <a:lnTo>
                        <a:pt x="249" y="15"/>
                      </a:lnTo>
                      <a:lnTo>
                        <a:pt x="255" y="21"/>
                      </a:lnTo>
                      <a:lnTo>
                        <a:pt x="263" y="29"/>
                      </a:lnTo>
                      <a:lnTo>
                        <a:pt x="268" y="38"/>
                      </a:lnTo>
                      <a:lnTo>
                        <a:pt x="271" y="46"/>
                      </a:lnTo>
                      <a:lnTo>
                        <a:pt x="274" y="58"/>
                      </a:lnTo>
                      <a:lnTo>
                        <a:pt x="275" y="73"/>
                      </a:lnTo>
                      <a:lnTo>
                        <a:pt x="281" y="148"/>
                      </a:lnTo>
                      <a:lnTo>
                        <a:pt x="283" y="215"/>
                      </a:lnTo>
                      <a:lnTo>
                        <a:pt x="286" y="232"/>
                      </a:lnTo>
                      <a:lnTo>
                        <a:pt x="288" y="244"/>
                      </a:lnTo>
                      <a:lnTo>
                        <a:pt x="292" y="253"/>
                      </a:lnTo>
                      <a:lnTo>
                        <a:pt x="298" y="263"/>
                      </a:lnTo>
                      <a:lnTo>
                        <a:pt x="306" y="272"/>
                      </a:lnTo>
                      <a:lnTo>
                        <a:pt x="315" y="279"/>
                      </a:lnTo>
                      <a:lnTo>
                        <a:pt x="326" y="284"/>
                      </a:lnTo>
                      <a:lnTo>
                        <a:pt x="335" y="289"/>
                      </a:lnTo>
                      <a:lnTo>
                        <a:pt x="347" y="292"/>
                      </a:lnTo>
                      <a:lnTo>
                        <a:pt x="362" y="293"/>
                      </a:lnTo>
                      <a:lnTo>
                        <a:pt x="376" y="295"/>
                      </a:lnTo>
                      <a:lnTo>
                        <a:pt x="387" y="293"/>
                      </a:lnTo>
                      <a:lnTo>
                        <a:pt x="405" y="287"/>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3081" name="Group 327">
                <a:extLst>
                  <a:ext uri="{FF2B5EF4-FFF2-40B4-BE49-F238E27FC236}">
                    <a16:creationId xmlns:a16="http://schemas.microsoft.com/office/drawing/2014/main" id="{3FEE2C86-8D66-4A62-9B9F-EE49401ED18F}"/>
                  </a:ext>
                </a:extLst>
              </p:cNvPr>
              <p:cNvGrpSpPr>
                <a:grpSpLocks/>
              </p:cNvGrpSpPr>
              <p:nvPr/>
            </p:nvGrpSpPr>
            <p:grpSpPr bwMode="auto">
              <a:xfrm>
                <a:off x="3678" y="2193"/>
                <a:ext cx="242" cy="146"/>
                <a:chOff x="3678" y="2193"/>
                <a:chExt cx="242" cy="146"/>
              </a:xfrm>
            </p:grpSpPr>
            <p:sp>
              <p:nvSpPr>
                <p:cNvPr id="23103" name="Freeform 328">
                  <a:extLst>
                    <a:ext uri="{FF2B5EF4-FFF2-40B4-BE49-F238E27FC236}">
                      <a16:creationId xmlns:a16="http://schemas.microsoft.com/office/drawing/2014/main" id="{B2B2AB4F-A27C-4A96-A9EA-CB22ECE704BB}"/>
                    </a:ext>
                  </a:extLst>
                </p:cNvPr>
                <p:cNvSpPr>
                  <a:spLocks/>
                </p:cNvSpPr>
                <p:nvPr/>
              </p:nvSpPr>
              <p:spPr bwMode="auto">
                <a:xfrm>
                  <a:off x="3678" y="2193"/>
                  <a:ext cx="242" cy="146"/>
                </a:xfrm>
                <a:custGeom>
                  <a:avLst/>
                  <a:gdLst>
                    <a:gd name="T0" fmla="*/ 1 w 483"/>
                    <a:gd name="T1" fmla="*/ 1 h 291"/>
                    <a:gd name="T2" fmla="*/ 1 w 483"/>
                    <a:gd name="T3" fmla="*/ 1 h 291"/>
                    <a:gd name="T4" fmla="*/ 1 w 483"/>
                    <a:gd name="T5" fmla="*/ 1 h 291"/>
                    <a:gd name="T6" fmla="*/ 1 w 483"/>
                    <a:gd name="T7" fmla="*/ 1 h 291"/>
                    <a:gd name="T8" fmla="*/ 1 w 483"/>
                    <a:gd name="T9" fmla="*/ 1 h 291"/>
                    <a:gd name="T10" fmla="*/ 1 w 483"/>
                    <a:gd name="T11" fmla="*/ 1 h 291"/>
                    <a:gd name="T12" fmla="*/ 1 w 483"/>
                    <a:gd name="T13" fmla="*/ 1 h 291"/>
                    <a:gd name="T14" fmla="*/ 1 w 483"/>
                    <a:gd name="T15" fmla="*/ 1 h 291"/>
                    <a:gd name="T16" fmla="*/ 1 w 483"/>
                    <a:gd name="T17" fmla="*/ 1 h 291"/>
                    <a:gd name="T18" fmla="*/ 1 w 483"/>
                    <a:gd name="T19" fmla="*/ 1 h 291"/>
                    <a:gd name="T20" fmla="*/ 1 w 483"/>
                    <a:gd name="T21" fmla="*/ 1 h 291"/>
                    <a:gd name="T22" fmla="*/ 1 w 483"/>
                    <a:gd name="T23" fmla="*/ 1 h 291"/>
                    <a:gd name="T24" fmla="*/ 1 w 483"/>
                    <a:gd name="T25" fmla="*/ 1 h 291"/>
                    <a:gd name="T26" fmla="*/ 1 w 483"/>
                    <a:gd name="T27" fmla="*/ 1 h 291"/>
                    <a:gd name="T28" fmla="*/ 1 w 483"/>
                    <a:gd name="T29" fmla="*/ 1 h 291"/>
                    <a:gd name="T30" fmla="*/ 1 w 483"/>
                    <a:gd name="T31" fmla="*/ 1 h 291"/>
                    <a:gd name="T32" fmla="*/ 1 w 483"/>
                    <a:gd name="T33" fmla="*/ 0 h 291"/>
                    <a:gd name="T34" fmla="*/ 1 w 483"/>
                    <a:gd name="T35" fmla="*/ 1 h 291"/>
                    <a:gd name="T36" fmla="*/ 1 w 483"/>
                    <a:gd name="T37" fmla="*/ 1 h 291"/>
                    <a:gd name="T38" fmla="*/ 1 w 483"/>
                    <a:gd name="T39" fmla="*/ 1 h 291"/>
                    <a:gd name="T40" fmla="*/ 1 w 483"/>
                    <a:gd name="T41" fmla="*/ 1 h 291"/>
                    <a:gd name="T42" fmla="*/ 1 w 483"/>
                    <a:gd name="T43" fmla="*/ 1 h 291"/>
                    <a:gd name="T44" fmla="*/ 1 w 483"/>
                    <a:gd name="T45" fmla="*/ 1 h 291"/>
                    <a:gd name="T46" fmla="*/ 1 w 483"/>
                    <a:gd name="T47" fmla="*/ 1 h 291"/>
                    <a:gd name="T48" fmla="*/ 1 w 483"/>
                    <a:gd name="T49" fmla="*/ 1 h 291"/>
                    <a:gd name="T50" fmla="*/ 1 w 483"/>
                    <a:gd name="T51" fmla="*/ 1 h 291"/>
                    <a:gd name="T52" fmla="*/ 1 w 483"/>
                    <a:gd name="T53" fmla="*/ 1 h 291"/>
                    <a:gd name="T54" fmla="*/ 1 w 483"/>
                    <a:gd name="T55" fmla="*/ 1 h 291"/>
                    <a:gd name="T56" fmla="*/ 0 w 483"/>
                    <a:gd name="T57" fmla="*/ 1 h 291"/>
                    <a:gd name="T58" fmla="*/ 1 w 483"/>
                    <a:gd name="T59" fmla="*/ 1 h 291"/>
                    <a:gd name="T60" fmla="*/ 1 w 483"/>
                    <a:gd name="T61" fmla="*/ 1 h 291"/>
                    <a:gd name="T62" fmla="*/ 1 w 483"/>
                    <a:gd name="T63" fmla="*/ 1 h 291"/>
                    <a:gd name="T64" fmla="*/ 1 w 483"/>
                    <a:gd name="T65" fmla="*/ 1 h 291"/>
                    <a:gd name="T66" fmla="*/ 1 w 483"/>
                    <a:gd name="T67" fmla="*/ 1 h 291"/>
                    <a:gd name="T68" fmla="*/ 1 w 483"/>
                    <a:gd name="T69" fmla="*/ 1 h 291"/>
                    <a:gd name="T70" fmla="*/ 1 w 483"/>
                    <a:gd name="T71" fmla="*/ 1 h 291"/>
                    <a:gd name="T72" fmla="*/ 1 w 483"/>
                    <a:gd name="T73" fmla="*/ 1 h 291"/>
                    <a:gd name="T74" fmla="*/ 1 w 483"/>
                    <a:gd name="T75" fmla="*/ 1 h 291"/>
                    <a:gd name="T76" fmla="*/ 1 w 483"/>
                    <a:gd name="T77" fmla="*/ 1 h 291"/>
                    <a:gd name="T78" fmla="*/ 1 w 483"/>
                    <a:gd name="T79" fmla="*/ 1 h 291"/>
                    <a:gd name="T80" fmla="*/ 1 w 483"/>
                    <a:gd name="T81" fmla="*/ 1 h 291"/>
                    <a:gd name="T82" fmla="*/ 1 w 483"/>
                    <a:gd name="T83" fmla="*/ 1 h 29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3"/>
                    <a:gd name="T127" fmla="*/ 0 h 291"/>
                    <a:gd name="T128" fmla="*/ 483 w 483"/>
                    <a:gd name="T129" fmla="*/ 291 h 29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3" h="291">
                      <a:moveTo>
                        <a:pt x="307" y="120"/>
                      </a:moveTo>
                      <a:lnTo>
                        <a:pt x="333" y="102"/>
                      </a:lnTo>
                      <a:lnTo>
                        <a:pt x="359" y="82"/>
                      </a:lnTo>
                      <a:lnTo>
                        <a:pt x="382" y="65"/>
                      </a:lnTo>
                      <a:lnTo>
                        <a:pt x="404" y="55"/>
                      </a:lnTo>
                      <a:lnTo>
                        <a:pt x="422" y="48"/>
                      </a:lnTo>
                      <a:lnTo>
                        <a:pt x="440" y="42"/>
                      </a:lnTo>
                      <a:lnTo>
                        <a:pt x="460" y="39"/>
                      </a:lnTo>
                      <a:lnTo>
                        <a:pt x="483" y="36"/>
                      </a:lnTo>
                      <a:lnTo>
                        <a:pt x="479" y="30"/>
                      </a:lnTo>
                      <a:lnTo>
                        <a:pt x="468" y="22"/>
                      </a:lnTo>
                      <a:lnTo>
                        <a:pt x="456" y="13"/>
                      </a:lnTo>
                      <a:lnTo>
                        <a:pt x="436" y="9"/>
                      </a:lnTo>
                      <a:lnTo>
                        <a:pt x="420" y="4"/>
                      </a:lnTo>
                      <a:lnTo>
                        <a:pt x="404" y="3"/>
                      </a:lnTo>
                      <a:lnTo>
                        <a:pt x="388" y="1"/>
                      </a:lnTo>
                      <a:lnTo>
                        <a:pt x="367" y="0"/>
                      </a:lnTo>
                      <a:lnTo>
                        <a:pt x="350" y="1"/>
                      </a:lnTo>
                      <a:lnTo>
                        <a:pt x="336" y="4"/>
                      </a:lnTo>
                      <a:lnTo>
                        <a:pt x="320" y="12"/>
                      </a:lnTo>
                      <a:lnTo>
                        <a:pt x="307" y="19"/>
                      </a:lnTo>
                      <a:lnTo>
                        <a:pt x="294" y="29"/>
                      </a:lnTo>
                      <a:lnTo>
                        <a:pt x="170" y="125"/>
                      </a:lnTo>
                      <a:lnTo>
                        <a:pt x="68" y="213"/>
                      </a:lnTo>
                      <a:lnTo>
                        <a:pt x="54" y="224"/>
                      </a:lnTo>
                      <a:lnTo>
                        <a:pt x="45" y="230"/>
                      </a:lnTo>
                      <a:lnTo>
                        <a:pt x="34" y="235"/>
                      </a:lnTo>
                      <a:lnTo>
                        <a:pt x="22" y="238"/>
                      </a:lnTo>
                      <a:lnTo>
                        <a:pt x="0" y="241"/>
                      </a:lnTo>
                      <a:lnTo>
                        <a:pt x="9" y="261"/>
                      </a:lnTo>
                      <a:lnTo>
                        <a:pt x="29" y="281"/>
                      </a:lnTo>
                      <a:lnTo>
                        <a:pt x="48" y="287"/>
                      </a:lnTo>
                      <a:lnTo>
                        <a:pt x="61" y="291"/>
                      </a:lnTo>
                      <a:lnTo>
                        <a:pt x="80" y="290"/>
                      </a:lnTo>
                      <a:lnTo>
                        <a:pt x="92" y="290"/>
                      </a:lnTo>
                      <a:lnTo>
                        <a:pt x="115" y="282"/>
                      </a:lnTo>
                      <a:lnTo>
                        <a:pt x="124" y="276"/>
                      </a:lnTo>
                      <a:lnTo>
                        <a:pt x="138" y="265"/>
                      </a:lnTo>
                      <a:lnTo>
                        <a:pt x="150" y="258"/>
                      </a:lnTo>
                      <a:lnTo>
                        <a:pt x="170" y="242"/>
                      </a:lnTo>
                      <a:lnTo>
                        <a:pt x="196" y="220"/>
                      </a:lnTo>
                      <a:lnTo>
                        <a:pt x="307"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04" name="Freeform 329">
                  <a:extLst>
                    <a:ext uri="{FF2B5EF4-FFF2-40B4-BE49-F238E27FC236}">
                      <a16:creationId xmlns:a16="http://schemas.microsoft.com/office/drawing/2014/main" id="{B6762F44-BB95-4857-91F3-B855099B21EF}"/>
                    </a:ext>
                  </a:extLst>
                </p:cNvPr>
                <p:cNvSpPr>
                  <a:spLocks/>
                </p:cNvSpPr>
                <p:nvPr/>
              </p:nvSpPr>
              <p:spPr bwMode="auto">
                <a:xfrm>
                  <a:off x="3678" y="2193"/>
                  <a:ext cx="242" cy="146"/>
                </a:xfrm>
                <a:custGeom>
                  <a:avLst/>
                  <a:gdLst>
                    <a:gd name="T0" fmla="*/ 1 w 483"/>
                    <a:gd name="T1" fmla="*/ 1 h 291"/>
                    <a:gd name="T2" fmla="*/ 1 w 483"/>
                    <a:gd name="T3" fmla="*/ 1 h 291"/>
                    <a:gd name="T4" fmla="*/ 1 w 483"/>
                    <a:gd name="T5" fmla="*/ 1 h 291"/>
                    <a:gd name="T6" fmla="*/ 1 w 483"/>
                    <a:gd name="T7" fmla="*/ 1 h 291"/>
                    <a:gd name="T8" fmla="*/ 1 w 483"/>
                    <a:gd name="T9" fmla="*/ 1 h 291"/>
                    <a:gd name="T10" fmla="*/ 1 w 483"/>
                    <a:gd name="T11" fmla="*/ 1 h 291"/>
                    <a:gd name="T12" fmla="*/ 1 w 483"/>
                    <a:gd name="T13" fmla="*/ 1 h 291"/>
                    <a:gd name="T14" fmla="*/ 1 w 483"/>
                    <a:gd name="T15" fmla="*/ 1 h 291"/>
                    <a:gd name="T16" fmla="*/ 1 w 483"/>
                    <a:gd name="T17" fmla="*/ 1 h 291"/>
                    <a:gd name="T18" fmla="*/ 1 w 483"/>
                    <a:gd name="T19" fmla="*/ 1 h 291"/>
                    <a:gd name="T20" fmla="*/ 1 w 483"/>
                    <a:gd name="T21" fmla="*/ 1 h 291"/>
                    <a:gd name="T22" fmla="*/ 1 w 483"/>
                    <a:gd name="T23" fmla="*/ 1 h 291"/>
                    <a:gd name="T24" fmla="*/ 1 w 483"/>
                    <a:gd name="T25" fmla="*/ 1 h 291"/>
                    <a:gd name="T26" fmla="*/ 1 w 483"/>
                    <a:gd name="T27" fmla="*/ 1 h 291"/>
                    <a:gd name="T28" fmla="*/ 1 w 483"/>
                    <a:gd name="T29" fmla="*/ 1 h 291"/>
                    <a:gd name="T30" fmla="*/ 1 w 483"/>
                    <a:gd name="T31" fmla="*/ 1 h 291"/>
                    <a:gd name="T32" fmla="*/ 1 w 483"/>
                    <a:gd name="T33" fmla="*/ 0 h 291"/>
                    <a:gd name="T34" fmla="*/ 1 w 483"/>
                    <a:gd name="T35" fmla="*/ 1 h 291"/>
                    <a:gd name="T36" fmla="*/ 1 w 483"/>
                    <a:gd name="T37" fmla="*/ 1 h 291"/>
                    <a:gd name="T38" fmla="*/ 1 w 483"/>
                    <a:gd name="T39" fmla="*/ 1 h 291"/>
                    <a:gd name="T40" fmla="*/ 1 w 483"/>
                    <a:gd name="T41" fmla="*/ 1 h 291"/>
                    <a:gd name="T42" fmla="*/ 1 w 483"/>
                    <a:gd name="T43" fmla="*/ 1 h 291"/>
                    <a:gd name="T44" fmla="*/ 1 w 483"/>
                    <a:gd name="T45" fmla="*/ 1 h 291"/>
                    <a:gd name="T46" fmla="*/ 1 w 483"/>
                    <a:gd name="T47" fmla="*/ 1 h 291"/>
                    <a:gd name="T48" fmla="*/ 1 w 483"/>
                    <a:gd name="T49" fmla="*/ 1 h 291"/>
                    <a:gd name="T50" fmla="*/ 1 w 483"/>
                    <a:gd name="T51" fmla="*/ 1 h 291"/>
                    <a:gd name="T52" fmla="*/ 1 w 483"/>
                    <a:gd name="T53" fmla="*/ 1 h 291"/>
                    <a:gd name="T54" fmla="*/ 1 w 483"/>
                    <a:gd name="T55" fmla="*/ 1 h 291"/>
                    <a:gd name="T56" fmla="*/ 0 w 483"/>
                    <a:gd name="T57" fmla="*/ 1 h 291"/>
                    <a:gd name="T58" fmla="*/ 1 w 483"/>
                    <a:gd name="T59" fmla="*/ 1 h 291"/>
                    <a:gd name="T60" fmla="*/ 1 w 483"/>
                    <a:gd name="T61" fmla="*/ 1 h 291"/>
                    <a:gd name="T62" fmla="*/ 1 w 483"/>
                    <a:gd name="T63" fmla="*/ 1 h 291"/>
                    <a:gd name="T64" fmla="*/ 1 w 483"/>
                    <a:gd name="T65" fmla="*/ 1 h 291"/>
                    <a:gd name="T66" fmla="*/ 1 w 483"/>
                    <a:gd name="T67" fmla="*/ 1 h 291"/>
                    <a:gd name="T68" fmla="*/ 1 w 483"/>
                    <a:gd name="T69" fmla="*/ 1 h 291"/>
                    <a:gd name="T70" fmla="*/ 1 w 483"/>
                    <a:gd name="T71" fmla="*/ 1 h 291"/>
                    <a:gd name="T72" fmla="*/ 1 w 483"/>
                    <a:gd name="T73" fmla="*/ 1 h 291"/>
                    <a:gd name="T74" fmla="*/ 1 w 483"/>
                    <a:gd name="T75" fmla="*/ 1 h 291"/>
                    <a:gd name="T76" fmla="*/ 1 w 483"/>
                    <a:gd name="T77" fmla="*/ 1 h 291"/>
                    <a:gd name="T78" fmla="*/ 1 w 483"/>
                    <a:gd name="T79" fmla="*/ 1 h 291"/>
                    <a:gd name="T80" fmla="*/ 1 w 483"/>
                    <a:gd name="T81" fmla="*/ 1 h 291"/>
                    <a:gd name="T82" fmla="*/ 1 w 483"/>
                    <a:gd name="T83" fmla="*/ 1 h 29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3"/>
                    <a:gd name="T127" fmla="*/ 0 h 291"/>
                    <a:gd name="T128" fmla="*/ 483 w 483"/>
                    <a:gd name="T129" fmla="*/ 291 h 29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3" h="291">
                      <a:moveTo>
                        <a:pt x="307" y="120"/>
                      </a:moveTo>
                      <a:lnTo>
                        <a:pt x="333" y="102"/>
                      </a:lnTo>
                      <a:lnTo>
                        <a:pt x="359" y="82"/>
                      </a:lnTo>
                      <a:lnTo>
                        <a:pt x="382" y="65"/>
                      </a:lnTo>
                      <a:lnTo>
                        <a:pt x="404" y="55"/>
                      </a:lnTo>
                      <a:lnTo>
                        <a:pt x="422" y="48"/>
                      </a:lnTo>
                      <a:lnTo>
                        <a:pt x="440" y="42"/>
                      </a:lnTo>
                      <a:lnTo>
                        <a:pt x="460" y="39"/>
                      </a:lnTo>
                      <a:lnTo>
                        <a:pt x="483" y="36"/>
                      </a:lnTo>
                      <a:lnTo>
                        <a:pt x="479" y="30"/>
                      </a:lnTo>
                      <a:lnTo>
                        <a:pt x="468" y="22"/>
                      </a:lnTo>
                      <a:lnTo>
                        <a:pt x="456" y="13"/>
                      </a:lnTo>
                      <a:lnTo>
                        <a:pt x="436" y="9"/>
                      </a:lnTo>
                      <a:lnTo>
                        <a:pt x="420" y="4"/>
                      </a:lnTo>
                      <a:lnTo>
                        <a:pt x="404" y="3"/>
                      </a:lnTo>
                      <a:lnTo>
                        <a:pt x="388" y="1"/>
                      </a:lnTo>
                      <a:lnTo>
                        <a:pt x="367" y="0"/>
                      </a:lnTo>
                      <a:lnTo>
                        <a:pt x="350" y="1"/>
                      </a:lnTo>
                      <a:lnTo>
                        <a:pt x="336" y="4"/>
                      </a:lnTo>
                      <a:lnTo>
                        <a:pt x="320" y="12"/>
                      </a:lnTo>
                      <a:lnTo>
                        <a:pt x="307" y="19"/>
                      </a:lnTo>
                      <a:lnTo>
                        <a:pt x="294" y="29"/>
                      </a:lnTo>
                      <a:lnTo>
                        <a:pt x="170" y="125"/>
                      </a:lnTo>
                      <a:lnTo>
                        <a:pt x="68" y="213"/>
                      </a:lnTo>
                      <a:lnTo>
                        <a:pt x="54" y="224"/>
                      </a:lnTo>
                      <a:lnTo>
                        <a:pt x="45" y="230"/>
                      </a:lnTo>
                      <a:lnTo>
                        <a:pt x="34" y="235"/>
                      </a:lnTo>
                      <a:lnTo>
                        <a:pt x="22" y="238"/>
                      </a:lnTo>
                      <a:lnTo>
                        <a:pt x="0" y="241"/>
                      </a:lnTo>
                      <a:lnTo>
                        <a:pt x="9" y="261"/>
                      </a:lnTo>
                      <a:lnTo>
                        <a:pt x="29" y="281"/>
                      </a:lnTo>
                      <a:lnTo>
                        <a:pt x="48" y="287"/>
                      </a:lnTo>
                      <a:lnTo>
                        <a:pt x="61" y="291"/>
                      </a:lnTo>
                      <a:lnTo>
                        <a:pt x="80" y="290"/>
                      </a:lnTo>
                      <a:lnTo>
                        <a:pt x="92" y="290"/>
                      </a:lnTo>
                      <a:lnTo>
                        <a:pt x="115" y="282"/>
                      </a:lnTo>
                      <a:lnTo>
                        <a:pt x="124" y="276"/>
                      </a:lnTo>
                      <a:lnTo>
                        <a:pt x="138" y="265"/>
                      </a:lnTo>
                      <a:lnTo>
                        <a:pt x="150" y="258"/>
                      </a:lnTo>
                      <a:lnTo>
                        <a:pt x="170" y="242"/>
                      </a:lnTo>
                      <a:lnTo>
                        <a:pt x="196" y="220"/>
                      </a:lnTo>
                      <a:lnTo>
                        <a:pt x="307" y="120"/>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3082" name="Group 330">
                <a:extLst>
                  <a:ext uri="{FF2B5EF4-FFF2-40B4-BE49-F238E27FC236}">
                    <a16:creationId xmlns:a16="http://schemas.microsoft.com/office/drawing/2014/main" id="{031839C5-D11D-4C68-A30B-1AD8CF98D45D}"/>
                  </a:ext>
                </a:extLst>
              </p:cNvPr>
              <p:cNvGrpSpPr>
                <a:grpSpLocks/>
              </p:cNvGrpSpPr>
              <p:nvPr/>
            </p:nvGrpSpPr>
            <p:grpSpPr bwMode="auto">
              <a:xfrm>
                <a:off x="3839" y="2195"/>
                <a:ext cx="259" cy="144"/>
                <a:chOff x="3839" y="2195"/>
                <a:chExt cx="259" cy="144"/>
              </a:xfrm>
            </p:grpSpPr>
            <p:sp>
              <p:nvSpPr>
                <p:cNvPr id="23101" name="Freeform 331">
                  <a:extLst>
                    <a:ext uri="{FF2B5EF4-FFF2-40B4-BE49-F238E27FC236}">
                      <a16:creationId xmlns:a16="http://schemas.microsoft.com/office/drawing/2014/main" id="{394037A8-1D9E-46F9-B6C4-9D9256EDF150}"/>
                    </a:ext>
                  </a:extLst>
                </p:cNvPr>
                <p:cNvSpPr>
                  <a:spLocks/>
                </p:cNvSpPr>
                <p:nvPr/>
              </p:nvSpPr>
              <p:spPr bwMode="auto">
                <a:xfrm>
                  <a:off x="3839" y="2195"/>
                  <a:ext cx="259" cy="144"/>
                </a:xfrm>
                <a:custGeom>
                  <a:avLst/>
                  <a:gdLst>
                    <a:gd name="T0" fmla="*/ 0 w 520"/>
                    <a:gd name="T1" fmla="*/ 0 h 289"/>
                    <a:gd name="T2" fmla="*/ 0 w 520"/>
                    <a:gd name="T3" fmla="*/ 0 h 289"/>
                    <a:gd name="T4" fmla="*/ 0 w 520"/>
                    <a:gd name="T5" fmla="*/ 0 h 289"/>
                    <a:gd name="T6" fmla="*/ 0 w 520"/>
                    <a:gd name="T7" fmla="*/ 0 h 289"/>
                    <a:gd name="T8" fmla="*/ 0 w 520"/>
                    <a:gd name="T9" fmla="*/ 0 h 289"/>
                    <a:gd name="T10" fmla="*/ 0 w 520"/>
                    <a:gd name="T11" fmla="*/ 0 h 289"/>
                    <a:gd name="T12" fmla="*/ 0 w 520"/>
                    <a:gd name="T13" fmla="*/ 0 h 289"/>
                    <a:gd name="T14" fmla="*/ 0 w 520"/>
                    <a:gd name="T15" fmla="*/ 0 h 289"/>
                    <a:gd name="T16" fmla="*/ 0 w 520"/>
                    <a:gd name="T17" fmla="*/ 0 h 289"/>
                    <a:gd name="T18" fmla="*/ 0 w 520"/>
                    <a:gd name="T19" fmla="*/ 0 h 289"/>
                    <a:gd name="T20" fmla="*/ 0 w 520"/>
                    <a:gd name="T21" fmla="*/ 0 h 289"/>
                    <a:gd name="T22" fmla="*/ 0 w 520"/>
                    <a:gd name="T23" fmla="*/ 0 h 289"/>
                    <a:gd name="T24" fmla="*/ 0 w 520"/>
                    <a:gd name="T25" fmla="*/ 0 h 289"/>
                    <a:gd name="T26" fmla="*/ 0 w 520"/>
                    <a:gd name="T27" fmla="*/ 0 h 289"/>
                    <a:gd name="T28" fmla="*/ 0 w 520"/>
                    <a:gd name="T29" fmla="*/ 0 h 289"/>
                    <a:gd name="T30" fmla="*/ 0 w 520"/>
                    <a:gd name="T31" fmla="*/ 0 h 289"/>
                    <a:gd name="T32" fmla="*/ 0 w 520"/>
                    <a:gd name="T33" fmla="*/ 0 h 289"/>
                    <a:gd name="T34" fmla="*/ 0 w 520"/>
                    <a:gd name="T35" fmla="*/ 0 h 289"/>
                    <a:gd name="T36" fmla="*/ 0 w 520"/>
                    <a:gd name="T37" fmla="*/ 0 h 289"/>
                    <a:gd name="T38" fmla="*/ 0 w 520"/>
                    <a:gd name="T39" fmla="*/ 0 h 289"/>
                    <a:gd name="T40" fmla="*/ 0 w 520"/>
                    <a:gd name="T41" fmla="*/ 0 h 289"/>
                    <a:gd name="T42" fmla="*/ 0 w 520"/>
                    <a:gd name="T43" fmla="*/ 0 h 289"/>
                    <a:gd name="T44" fmla="*/ 0 w 520"/>
                    <a:gd name="T45" fmla="*/ 0 h 289"/>
                    <a:gd name="T46" fmla="*/ 0 w 520"/>
                    <a:gd name="T47" fmla="*/ 0 h 289"/>
                    <a:gd name="T48" fmla="*/ 0 w 520"/>
                    <a:gd name="T49" fmla="*/ 0 h 289"/>
                    <a:gd name="T50" fmla="*/ 0 w 520"/>
                    <a:gd name="T51" fmla="*/ 0 h 289"/>
                    <a:gd name="T52" fmla="*/ 0 w 520"/>
                    <a:gd name="T53" fmla="*/ 0 h 289"/>
                    <a:gd name="T54" fmla="*/ 0 w 520"/>
                    <a:gd name="T55" fmla="*/ 0 h 289"/>
                    <a:gd name="T56" fmla="*/ 0 w 520"/>
                    <a:gd name="T57" fmla="*/ 0 h 289"/>
                    <a:gd name="T58" fmla="*/ 0 w 520"/>
                    <a:gd name="T59" fmla="*/ 0 h 289"/>
                    <a:gd name="T60" fmla="*/ 0 w 520"/>
                    <a:gd name="T61" fmla="*/ 0 h 289"/>
                    <a:gd name="T62" fmla="*/ 0 w 520"/>
                    <a:gd name="T63" fmla="*/ 0 h 289"/>
                    <a:gd name="T64" fmla="*/ 0 w 520"/>
                    <a:gd name="T65" fmla="*/ 0 h 289"/>
                    <a:gd name="T66" fmla="*/ 0 w 520"/>
                    <a:gd name="T67" fmla="*/ 0 h 289"/>
                    <a:gd name="T68" fmla="*/ 0 w 520"/>
                    <a:gd name="T69" fmla="*/ 0 h 289"/>
                    <a:gd name="T70" fmla="*/ 0 w 520"/>
                    <a:gd name="T71" fmla="*/ 0 h 289"/>
                    <a:gd name="T72" fmla="*/ 0 w 520"/>
                    <a:gd name="T73" fmla="*/ 0 h 289"/>
                    <a:gd name="T74" fmla="*/ 0 w 520"/>
                    <a:gd name="T75" fmla="*/ 0 h 289"/>
                    <a:gd name="T76" fmla="*/ 0 w 520"/>
                    <a:gd name="T77" fmla="*/ 0 h 289"/>
                    <a:gd name="T78" fmla="*/ 0 w 520"/>
                    <a:gd name="T79" fmla="*/ 0 h 289"/>
                    <a:gd name="T80" fmla="*/ 0 w 520"/>
                    <a:gd name="T81" fmla="*/ 0 h 289"/>
                    <a:gd name="T82" fmla="*/ 0 w 520"/>
                    <a:gd name="T83" fmla="*/ 0 h 289"/>
                    <a:gd name="T84" fmla="*/ 0 w 520"/>
                    <a:gd name="T85" fmla="*/ 0 h 289"/>
                    <a:gd name="T86" fmla="*/ 0 w 520"/>
                    <a:gd name="T87" fmla="*/ 0 h 289"/>
                    <a:gd name="T88" fmla="*/ 0 w 520"/>
                    <a:gd name="T89" fmla="*/ 0 h 289"/>
                    <a:gd name="T90" fmla="*/ 0 w 520"/>
                    <a:gd name="T91" fmla="*/ 0 h 289"/>
                    <a:gd name="T92" fmla="*/ 0 w 520"/>
                    <a:gd name="T93" fmla="*/ 0 h 289"/>
                    <a:gd name="T94" fmla="*/ 0 w 520"/>
                    <a:gd name="T95" fmla="*/ 0 h 289"/>
                    <a:gd name="T96" fmla="*/ 0 w 520"/>
                    <a:gd name="T97" fmla="*/ 0 h 289"/>
                    <a:gd name="T98" fmla="*/ 0 w 520"/>
                    <a:gd name="T99" fmla="*/ 0 h 2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20"/>
                    <a:gd name="T151" fmla="*/ 0 h 289"/>
                    <a:gd name="T152" fmla="*/ 520 w 520"/>
                    <a:gd name="T153" fmla="*/ 289 h 2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20" h="289">
                      <a:moveTo>
                        <a:pt x="293" y="157"/>
                      </a:moveTo>
                      <a:lnTo>
                        <a:pt x="347" y="115"/>
                      </a:lnTo>
                      <a:lnTo>
                        <a:pt x="385" y="89"/>
                      </a:lnTo>
                      <a:lnTo>
                        <a:pt x="414" y="64"/>
                      </a:lnTo>
                      <a:lnTo>
                        <a:pt x="439" y="49"/>
                      </a:lnTo>
                      <a:lnTo>
                        <a:pt x="454" y="38"/>
                      </a:lnTo>
                      <a:lnTo>
                        <a:pt x="472" y="31"/>
                      </a:lnTo>
                      <a:lnTo>
                        <a:pt x="488" y="25"/>
                      </a:lnTo>
                      <a:lnTo>
                        <a:pt x="504" y="18"/>
                      </a:lnTo>
                      <a:lnTo>
                        <a:pt x="520" y="12"/>
                      </a:lnTo>
                      <a:lnTo>
                        <a:pt x="504" y="11"/>
                      </a:lnTo>
                      <a:lnTo>
                        <a:pt x="488" y="9"/>
                      </a:lnTo>
                      <a:lnTo>
                        <a:pt x="472" y="6"/>
                      </a:lnTo>
                      <a:lnTo>
                        <a:pt x="451" y="5"/>
                      </a:lnTo>
                      <a:lnTo>
                        <a:pt x="428" y="2"/>
                      </a:lnTo>
                      <a:lnTo>
                        <a:pt x="407" y="0"/>
                      </a:lnTo>
                      <a:lnTo>
                        <a:pt x="399" y="0"/>
                      </a:lnTo>
                      <a:lnTo>
                        <a:pt x="385" y="2"/>
                      </a:lnTo>
                      <a:lnTo>
                        <a:pt x="376" y="5"/>
                      </a:lnTo>
                      <a:lnTo>
                        <a:pt x="362" y="9"/>
                      </a:lnTo>
                      <a:lnTo>
                        <a:pt x="352" y="15"/>
                      </a:lnTo>
                      <a:lnTo>
                        <a:pt x="339" y="25"/>
                      </a:lnTo>
                      <a:lnTo>
                        <a:pt x="321" y="37"/>
                      </a:lnTo>
                      <a:lnTo>
                        <a:pt x="306" y="49"/>
                      </a:lnTo>
                      <a:lnTo>
                        <a:pt x="171" y="156"/>
                      </a:lnTo>
                      <a:lnTo>
                        <a:pt x="63" y="235"/>
                      </a:lnTo>
                      <a:lnTo>
                        <a:pt x="54" y="243"/>
                      </a:lnTo>
                      <a:lnTo>
                        <a:pt x="41" y="249"/>
                      </a:lnTo>
                      <a:lnTo>
                        <a:pt x="32" y="252"/>
                      </a:lnTo>
                      <a:lnTo>
                        <a:pt x="23" y="254"/>
                      </a:lnTo>
                      <a:lnTo>
                        <a:pt x="11" y="254"/>
                      </a:lnTo>
                      <a:lnTo>
                        <a:pt x="0" y="254"/>
                      </a:lnTo>
                      <a:lnTo>
                        <a:pt x="2" y="255"/>
                      </a:lnTo>
                      <a:lnTo>
                        <a:pt x="6" y="258"/>
                      </a:lnTo>
                      <a:lnTo>
                        <a:pt x="14" y="264"/>
                      </a:lnTo>
                      <a:lnTo>
                        <a:pt x="20" y="269"/>
                      </a:lnTo>
                      <a:lnTo>
                        <a:pt x="28" y="275"/>
                      </a:lnTo>
                      <a:lnTo>
                        <a:pt x="37" y="280"/>
                      </a:lnTo>
                      <a:lnTo>
                        <a:pt x="48" y="284"/>
                      </a:lnTo>
                      <a:lnTo>
                        <a:pt x="61" y="287"/>
                      </a:lnTo>
                      <a:lnTo>
                        <a:pt x="73" y="289"/>
                      </a:lnTo>
                      <a:lnTo>
                        <a:pt x="86" y="289"/>
                      </a:lnTo>
                      <a:lnTo>
                        <a:pt x="101" y="287"/>
                      </a:lnTo>
                      <a:lnTo>
                        <a:pt x="113" y="286"/>
                      </a:lnTo>
                      <a:lnTo>
                        <a:pt x="121" y="284"/>
                      </a:lnTo>
                      <a:lnTo>
                        <a:pt x="133" y="278"/>
                      </a:lnTo>
                      <a:lnTo>
                        <a:pt x="147" y="269"/>
                      </a:lnTo>
                      <a:lnTo>
                        <a:pt x="167" y="255"/>
                      </a:lnTo>
                      <a:lnTo>
                        <a:pt x="223" y="211"/>
                      </a:lnTo>
                      <a:lnTo>
                        <a:pt x="293" y="1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02" name="Freeform 332">
                  <a:extLst>
                    <a:ext uri="{FF2B5EF4-FFF2-40B4-BE49-F238E27FC236}">
                      <a16:creationId xmlns:a16="http://schemas.microsoft.com/office/drawing/2014/main" id="{C40A1299-D6D5-4AEA-881A-916F9FECB6EE}"/>
                    </a:ext>
                  </a:extLst>
                </p:cNvPr>
                <p:cNvSpPr>
                  <a:spLocks/>
                </p:cNvSpPr>
                <p:nvPr/>
              </p:nvSpPr>
              <p:spPr bwMode="auto">
                <a:xfrm>
                  <a:off x="3839" y="2195"/>
                  <a:ext cx="259" cy="144"/>
                </a:xfrm>
                <a:custGeom>
                  <a:avLst/>
                  <a:gdLst>
                    <a:gd name="T0" fmla="*/ 0 w 520"/>
                    <a:gd name="T1" fmla="*/ 0 h 289"/>
                    <a:gd name="T2" fmla="*/ 0 w 520"/>
                    <a:gd name="T3" fmla="*/ 0 h 289"/>
                    <a:gd name="T4" fmla="*/ 0 w 520"/>
                    <a:gd name="T5" fmla="*/ 0 h 289"/>
                    <a:gd name="T6" fmla="*/ 0 w 520"/>
                    <a:gd name="T7" fmla="*/ 0 h 289"/>
                    <a:gd name="T8" fmla="*/ 0 w 520"/>
                    <a:gd name="T9" fmla="*/ 0 h 289"/>
                    <a:gd name="T10" fmla="*/ 0 w 520"/>
                    <a:gd name="T11" fmla="*/ 0 h 289"/>
                    <a:gd name="T12" fmla="*/ 0 w 520"/>
                    <a:gd name="T13" fmla="*/ 0 h 289"/>
                    <a:gd name="T14" fmla="*/ 0 w 520"/>
                    <a:gd name="T15" fmla="*/ 0 h 289"/>
                    <a:gd name="T16" fmla="*/ 0 w 520"/>
                    <a:gd name="T17" fmla="*/ 0 h 289"/>
                    <a:gd name="T18" fmla="*/ 0 w 520"/>
                    <a:gd name="T19" fmla="*/ 0 h 289"/>
                    <a:gd name="T20" fmla="*/ 0 w 520"/>
                    <a:gd name="T21" fmla="*/ 0 h 289"/>
                    <a:gd name="T22" fmla="*/ 0 w 520"/>
                    <a:gd name="T23" fmla="*/ 0 h 289"/>
                    <a:gd name="T24" fmla="*/ 0 w 520"/>
                    <a:gd name="T25" fmla="*/ 0 h 289"/>
                    <a:gd name="T26" fmla="*/ 0 w 520"/>
                    <a:gd name="T27" fmla="*/ 0 h 289"/>
                    <a:gd name="T28" fmla="*/ 0 w 520"/>
                    <a:gd name="T29" fmla="*/ 0 h 289"/>
                    <a:gd name="T30" fmla="*/ 0 w 520"/>
                    <a:gd name="T31" fmla="*/ 0 h 289"/>
                    <a:gd name="T32" fmla="*/ 0 w 520"/>
                    <a:gd name="T33" fmla="*/ 0 h 289"/>
                    <a:gd name="T34" fmla="*/ 0 w 520"/>
                    <a:gd name="T35" fmla="*/ 0 h 289"/>
                    <a:gd name="T36" fmla="*/ 0 w 520"/>
                    <a:gd name="T37" fmla="*/ 0 h 289"/>
                    <a:gd name="T38" fmla="*/ 0 w 520"/>
                    <a:gd name="T39" fmla="*/ 0 h 289"/>
                    <a:gd name="T40" fmla="*/ 0 w 520"/>
                    <a:gd name="T41" fmla="*/ 0 h 289"/>
                    <a:gd name="T42" fmla="*/ 0 w 520"/>
                    <a:gd name="T43" fmla="*/ 0 h 289"/>
                    <a:gd name="T44" fmla="*/ 0 w 520"/>
                    <a:gd name="T45" fmla="*/ 0 h 289"/>
                    <a:gd name="T46" fmla="*/ 0 w 520"/>
                    <a:gd name="T47" fmla="*/ 0 h 289"/>
                    <a:gd name="T48" fmla="*/ 0 w 520"/>
                    <a:gd name="T49" fmla="*/ 0 h 289"/>
                    <a:gd name="T50" fmla="*/ 0 w 520"/>
                    <a:gd name="T51" fmla="*/ 0 h 289"/>
                    <a:gd name="T52" fmla="*/ 0 w 520"/>
                    <a:gd name="T53" fmla="*/ 0 h 289"/>
                    <a:gd name="T54" fmla="*/ 0 w 520"/>
                    <a:gd name="T55" fmla="*/ 0 h 289"/>
                    <a:gd name="T56" fmla="*/ 0 w 520"/>
                    <a:gd name="T57" fmla="*/ 0 h 289"/>
                    <a:gd name="T58" fmla="*/ 0 w 520"/>
                    <a:gd name="T59" fmla="*/ 0 h 289"/>
                    <a:gd name="T60" fmla="*/ 0 w 520"/>
                    <a:gd name="T61" fmla="*/ 0 h 289"/>
                    <a:gd name="T62" fmla="*/ 0 w 520"/>
                    <a:gd name="T63" fmla="*/ 0 h 289"/>
                    <a:gd name="T64" fmla="*/ 0 w 520"/>
                    <a:gd name="T65" fmla="*/ 0 h 289"/>
                    <a:gd name="T66" fmla="*/ 0 w 520"/>
                    <a:gd name="T67" fmla="*/ 0 h 289"/>
                    <a:gd name="T68" fmla="*/ 0 w 520"/>
                    <a:gd name="T69" fmla="*/ 0 h 289"/>
                    <a:gd name="T70" fmla="*/ 0 w 520"/>
                    <a:gd name="T71" fmla="*/ 0 h 289"/>
                    <a:gd name="T72" fmla="*/ 0 w 520"/>
                    <a:gd name="T73" fmla="*/ 0 h 289"/>
                    <a:gd name="T74" fmla="*/ 0 w 520"/>
                    <a:gd name="T75" fmla="*/ 0 h 289"/>
                    <a:gd name="T76" fmla="*/ 0 w 520"/>
                    <a:gd name="T77" fmla="*/ 0 h 289"/>
                    <a:gd name="T78" fmla="*/ 0 w 520"/>
                    <a:gd name="T79" fmla="*/ 0 h 289"/>
                    <a:gd name="T80" fmla="*/ 0 w 520"/>
                    <a:gd name="T81" fmla="*/ 0 h 289"/>
                    <a:gd name="T82" fmla="*/ 0 w 520"/>
                    <a:gd name="T83" fmla="*/ 0 h 289"/>
                    <a:gd name="T84" fmla="*/ 0 w 520"/>
                    <a:gd name="T85" fmla="*/ 0 h 289"/>
                    <a:gd name="T86" fmla="*/ 0 w 520"/>
                    <a:gd name="T87" fmla="*/ 0 h 289"/>
                    <a:gd name="T88" fmla="*/ 0 w 520"/>
                    <a:gd name="T89" fmla="*/ 0 h 289"/>
                    <a:gd name="T90" fmla="*/ 0 w 520"/>
                    <a:gd name="T91" fmla="*/ 0 h 289"/>
                    <a:gd name="T92" fmla="*/ 0 w 520"/>
                    <a:gd name="T93" fmla="*/ 0 h 289"/>
                    <a:gd name="T94" fmla="*/ 0 w 520"/>
                    <a:gd name="T95" fmla="*/ 0 h 289"/>
                    <a:gd name="T96" fmla="*/ 0 w 520"/>
                    <a:gd name="T97" fmla="*/ 0 h 289"/>
                    <a:gd name="T98" fmla="*/ 0 w 520"/>
                    <a:gd name="T99" fmla="*/ 0 h 2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20"/>
                    <a:gd name="T151" fmla="*/ 0 h 289"/>
                    <a:gd name="T152" fmla="*/ 520 w 520"/>
                    <a:gd name="T153" fmla="*/ 289 h 2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20" h="289">
                      <a:moveTo>
                        <a:pt x="293" y="157"/>
                      </a:moveTo>
                      <a:lnTo>
                        <a:pt x="347" y="115"/>
                      </a:lnTo>
                      <a:lnTo>
                        <a:pt x="385" y="89"/>
                      </a:lnTo>
                      <a:lnTo>
                        <a:pt x="414" y="64"/>
                      </a:lnTo>
                      <a:lnTo>
                        <a:pt x="439" y="49"/>
                      </a:lnTo>
                      <a:lnTo>
                        <a:pt x="454" y="38"/>
                      </a:lnTo>
                      <a:lnTo>
                        <a:pt x="472" y="31"/>
                      </a:lnTo>
                      <a:lnTo>
                        <a:pt x="488" y="25"/>
                      </a:lnTo>
                      <a:lnTo>
                        <a:pt x="504" y="18"/>
                      </a:lnTo>
                      <a:lnTo>
                        <a:pt x="520" y="12"/>
                      </a:lnTo>
                      <a:lnTo>
                        <a:pt x="504" y="11"/>
                      </a:lnTo>
                      <a:lnTo>
                        <a:pt x="488" y="9"/>
                      </a:lnTo>
                      <a:lnTo>
                        <a:pt x="472" y="6"/>
                      </a:lnTo>
                      <a:lnTo>
                        <a:pt x="451" y="5"/>
                      </a:lnTo>
                      <a:lnTo>
                        <a:pt x="428" y="2"/>
                      </a:lnTo>
                      <a:lnTo>
                        <a:pt x="407" y="0"/>
                      </a:lnTo>
                      <a:lnTo>
                        <a:pt x="399" y="0"/>
                      </a:lnTo>
                      <a:lnTo>
                        <a:pt x="385" y="2"/>
                      </a:lnTo>
                      <a:lnTo>
                        <a:pt x="376" y="5"/>
                      </a:lnTo>
                      <a:lnTo>
                        <a:pt x="362" y="9"/>
                      </a:lnTo>
                      <a:lnTo>
                        <a:pt x="352" y="15"/>
                      </a:lnTo>
                      <a:lnTo>
                        <a:pt x="339" y="25"/>
                      </a:lnTo>
                      <a:lnTo>
                        <a:pt x="321" y="37"/>
                      </a:lnTo>
                      <a:lnTo>
                        <a:pt x="306" y="49"/>
                      </a:lnTo>
                      <a:lnTo>
                        <a:pt x="171" y="156"/>
                      </a:lnTo>
                      <a:lnTo>
                        <a:pt x="63" y="235"/>
                      </a:lnTo>
                      <a:lnTo>
                        <a:pt x="54" y="243"/>
                      </a:lnTo>
                      <a:lnTo>
                        <a:pt x="41" y="249"/>
                      </a:lnTo>
                      <a:lnTo>
                        <a:pt x="32" y="252"/>
                      </a:lnTo>
                      <a:lnTo>
                        <a:pt x="23" y="254"/>
                      </a:lnTo>
                      <a:lnTo>
                        <a:pt x="11" y="254"/>
                      </a:lnTo>
                      <a:lnTo>
                        <a:pt x="0" y="254"/>
                      </a:lnTo>
                      <a:lnTo>
                        <a:pt x="2" y="255"/>
                      </a:lnTo>
                      <a:lnTo>
                        <a:pt x="6" y="258"/>
                      </a:lnTo>
                      <a:lnTo>
                        <a:pt x="14" y="264"/>
                      </a:lnTo>
                      <a:lnTo>
                        <a:pt x="20" y="269"/>
                      </a:lnTo>
                      <a:lnTo>
                        <a:pt x="28" y="275"/>
                      </a:lnTo>
                      <a:lnTo>
                        <a:pt x="37" y="280"/>
                      </a:lnTo>
                      <a:lnTo>
                        <a:pt x="48" y="284"/>
                      </a:lnTo>
                      <a:lnTo>
                        <a:pt x="61" y="287"/>
                      </a:lnTo>
                      <a:lnTo>
                        <a:pt x="73" y="289"/>
                      </a:lnTo>
                      <a:lnTo>
                        <a:pt x="86" y="289"/>
                      </a:lnTo>
                      <a:lnTo>
                        <a:pt x="101" y="287"/>
                      </a:lnTo>
                      <a:lnTo>
                        <a:pt x="113" y="286"/>
                      </a:lnTo>
                      <a:lnTo>
                        <a:pt x="121" y="284"/>
                      </a:lnTo>
                      <a:lnTo>
                        <a:pt x="133" y="278"/>
                      </a:lnTo>
                      <a:lnTo>
                        <a:pt x="147" y="269"/>
                      </a:lnTo>
                      <a:lnTo>
                        <a:pt x="167" y="255"/>
                      </a:lnTo>
                      <a:lnTo>
                        <a:pt x="223" y="211"/>
                      </a:lnTo>
                      <a:lnTo>
                        <a:pt x="293" y="157"/>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3083" name="Group 333">
                <a:extLst>
                  <a:ext uri="{FF2B5EF4-FFF2-40B4-BE49-F238E27FC236}">
                    <a16:creationId xmlns:a16="http://schemas.microsoft.com/office/drawing/2014/main" id="{B2227B14-D916-4D84-8961-58050B1AD0F3}"/>
                  </a:ext>
                </a:extLst>
              </p:cNvPr>
              <p:cNvGrpSpPr>
                <a:grpSpLocks/>
              </p:cNvGrpSpPr>
              <p:nvPr/>
            </p:nvGrpSpPr>
            <p:grpSpPr bwMode="auto">
              <a:xfrm>
                <a:off x="3526" y="2190"/>
                <a:ext cx="259" cy="150"/>
                <a:chOff x="3526" y="2190"/>
                <a:chExt cx="259" cy="150"/>
              </a:xfrm>
            </p:grpSpPr>
            <p:sp>
              <p:nvSpPr>
                <p:cNvPr id="23099" name="Freeform 334">
                  <a:extLst>
                    <a:ext uri="{FF2B5EF4-FFF2-40B4-BE49-F238E27FC236}">
                      <a16:creationId xmlns:a16="http://schemas.microsoft.com/office/drawing/2014/main" id="{56BE6C71-6002-481B-AD56-8514B7255ADA}"/>
                    </a:ext>
                  </a:extLst>
                </p:cNvPr>
                <p:cNvSpPr>
                  <a:spLocks/>
                </p:cNvSpPr>
                <p:nvPr/>
              </p:nvSpPr>
              <p:spPr bwMode="auto">
                <a:xfrm>
                  <a:off x="3526" y="2190"/>
                  <a:ext cx="259" cy="150"/>
                </a:xfrm>
                <a:custGeom>
                  <a:avLst/>
                  <a:gdLst>
                    <a:gd name="T0" fmla="*/ 1 w 518"/>
                    <a:gd name="T1" fmla="*/ 0 h 301"/>
                    <a:gd name="T2" fmla="*/ 1 w 518"/>
                    <a:gd name="T3" fmla="*/ 0 h 301"/>
                    <a:gd name="T4" fmla="*/ 1 w 518"/>
                    <a:gd name="T5" fmla="*/ 0 h 301"/>
                    <a:gd name="T6" fmla="*/ 1 w 518"/>
                    <a:gd name="T7" fmla="*/ 0 h 301"/>
                    <a:gd name="T8" fmla="*/ 1 w 518"/>
                    <a:gd name="T9" fmla="*/ 0 h 301"/>
                    <a:gd name="T10" fmla="*/ 1 w 518"/>
                    <a:gd name="T11" fmla="*/ 0 h 301"/>
                    <a:gd name="T12" fmla="*/ 1 w 518"/>
                    <a:gd name="T13" fmla="*/ 0 h 301"/>
                    <a:gd name="T14" fmla="*/ 1 w 518"/>
                    <a:gd name="T15" fmla="*/ 0 h 301"/>
                    <a:gd name="T16" fmla="*/ 1 w 518"/>
                    <a:gd name="T17" fmla="*/ 0 h 301"/>
                    <a:gd name="T18" fmla="*/ 1 w 518"/>
                    <a:gd name="T19" fmla="*/ 0 h 301"/>
                    <a:gd name="T20" fmla="*/ 1 w 518"/>
                    <a:gd name="T21" fmla="*/ 0 h 301"/>
                    <a:gd name="T22" fmla="*/ 1 w 518"/>
                    <a:gd name="T23" fmla="*/ 0 h 301"/>
                    <a:gd name="T24" fmla="*/ 1 w 518"/>
                    <a:gd name="T25" fmla="*/ 0 h 301"/>
                    <a:gd name="T26" fmla="*/ 1 w 518"/>
                    <a:gd name="T27" fmla="*/ 0 h 301"/>
                    <a:gd name="T28" fmla="*/ 1 w 518"/>
                    <a:gd name="T29" fmla="*/ 0 h 301"/>
                    <a:gd name="T30" fmla="*/ 1 w 518"/>
                    <a:gd name="T31" fmla="*/ 0 h 301"/>
                    <a:gd name="T32" fmla="*/ 1 w 518"/>
                    <a:gd name="T33" fmla="*/ 0 h 301"/>
                    <a:gd name="T34" fmla="*/ 1 w 518"/>
                    <a:gd name="T35" fmla="*/ 0 h 301"/>
                    <a:gd name="T36" fmla="*/ 1 w 518"/>
                    <a:gd name="T37" fmla="*/ 0 h 301"/>
                    <a:gd name="T38" fmla="*/ 1 w 518"/>
                    <a:gd name="T39" fmla="*/ 0 h 301"/>
                    <a:gd name="T40" fmla="*/ 1 w 518"/>
                    <a:gd name="T41" fmla="*/ 0 h 301"/>
                    <a:gd name="T42" fmla="*/ 1 w 518"/>
                    <a:gd name="T43" fmla="*/ 0 h 301"/>
                    <a:gd name="T44" fmla="*/ 1 w 518"/>
                    <a:gd name="T45" fmla="*/ 0 h 301"/>
                    <a:gd name="T46" fmla="*/ 1 w 518"/>
                    <a:gd name="T47" fmla="*/ 0 h 301"/>
                    <a:gd name="T48" fmla="*/ 0 w 518"/>
                    <a:gd name="T49" fmla="*/ 0 h 301"/>
                    <a:gd name="T50" fmla="*/ 1 w 518"/>
                    <a:gd name="T51" fmla="*/ 0 h 301"/>
                    <a:gd name="T52" fmla="*/ 1 w 518"/>
                    <a:gd name="T53" fmla="*/ 0 h 301"/>
                    <a:gd name="T54" fmla="*/ 1 w 518"/>
                    <a:gd name="T55" fmla="*/ 0 h 301"/>
                    <a:gd name="T56" fmla="*/ 1 w 518"/>
                    <a:gd name="T57" fmla="*/ 0 h 301"/>
                    <a:gd name="T58" fmla="*/ 1 w 518"/>
                    <a:gd name="T59" fmla="*/ 0 h 301"/>
                    <a:gd name="T60" fmla="*/ 1 w 518"/>
                    <a:gd name="T61" fmla="*/ 0 h 301"/>
                    <a:gd name="T62" fmla="*/ 1 w 518"/>
                    <a:gd name="T63" fmla="*/ 0 h 301"/>
                    <a:gd name="T64" fmla="*/ 1 w 518"/>
                    <a:gd name="T65" fmla="*/ 0 h 301"/>
                    <a:gd name="T66" fmla="*/ 1 w 518"/>
                    <a:gd name="T67" fmla="*/ 0 h 301"/>
                    <a:gd name="T68" fmla="*/ 1 w 518"/>
                    <a:gd name="T69" fmla="*/ 0 h 301"/>
                    <a:gd name="T70" fmla="*/ 1 w 518"/>
                    <a:gd name="T71" fmla="*/ 0 h 301"/>
                    <a:gd name="T72" fmla="*/ 1 w 518"/>
                    <a:gd name="T73" fmla="*/ 0 h 301"/>
                    <a:gd name="T74" fmla="*/ 1 w 518"/>
                    <a:gd name="T75" fmla="*/ 0 h 301"/>
                    <a:gd name="T76" fmla="*/ 1 w 518"/>
                    <a:gd name="T77" fmla="*/ 0 h 301"/>
                    <a:gd name="T78" fmla="*/ 1 w 518"/>
                    <a:gd name="T79" fmla="*/ 0 h 301"/>
                    <a:gd name="T80" fmla="*/ 1 w 518"/>
                    <a:gd name="T81" fmla="*/ 0 h 301"/>
                    <a:gd name="T82" fmla="*/ 1 w 518"/>
                    <a:gd name="T83" fmla="*/ 0 h 301"/>
                    <a:gd name="T84" fmla="*/ 1 w 518"/>
                    <a:gd name="T85" fmla="*/ 0 h 3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8"/>
                    <a:gd name="T130" fmla="*/ 0 h 301"/>
                    <a:gd name="T131" fmla="*/ 518 w 518"/>
                    <a:gd name="T132" fmla="*/ 301 h 3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8" h="301">
                      <a:moveTo>
                        <a:pt x="301" y="155"/>
                      </a:moveTo>
                      <a:lnTo>
                        <a:pt x="349" y="118"/>
                      </a:lnTo>
                      <a:lnTo>
                        <a:pt x="379" y="94"/>
                      </a:lnTo>
                      <a:lnTo>
                        <a:pt x="405" y="75"/>
                      </a:lnTo>
                      <a:lnTo>
                        <a:pt x="428" y="62"/>
                      </a:lnTo>
                      <a:lnTo>
                        <a:pt x="442" y="54"/>
                      </a:lnTo>
                      <a:lnTo>
                        <a:pt x="457" y="49"/>
                      </a:lnTo>
                      <a:lnTo>
                        <a:pt x="491" y="46"/>
                      </a:lnTo>
                      <a:lnTo>
                        <a:pt x="514" y="43"/>
                      </a:lnTo>
                      <a:lnTo>
                        <a:pt x="518" y="25"/>
                      </a:lnTo>
                      <a:lnTo>
                        <a:pt x="387" y="0"/>
                      </a:lnTo>
                      <a:lnTo>
                        <a:pt x="375" y="5"/>
                      </a:lnTo>
                      <a:lnTo>
                        <a:pt x="359" y="13"/>
                      </a:lnTo>
                      <a:lnTo>
                        <a:pt x="349" y="19"/>
                      </a:lnTo>
                      <a:lnTo>
                        <a:pt x="333" y="26"/>
                      </a:lnTo>
                      <a:lnTo>
                        <a:pt x="318" y="39"/>
                      </a:lnTo>
                      <a:lnTo>
                        <a:pt x="297" y="54"/>
                      </a:lnTo>
                      <a:lnTo>
                        <a:pt x="167" y="162"/>
                      </a:lnTo>
                      <a:lnTo>
                        <a:pt x="63" y="249"/>
                      </a:lnTo>
                      <a:lnTo>
                        <a:pt x="54" y="256"/>
                      </a:lnTo>
                      <a:lnTo>
                        <a:pt x="43" y="262"/>
                      </a:lnTo>
                      <a:lnTo>
                        <a:pt x="32" y="265"/>
                      </a:lnTo>
                      <a:lnTo>
                        <a:pt x="23" y="265"/>
                      </a:lnTo>
                      <a:lnTo>
                        <a:pt x="11" y="265"/>
                      </a:lnTo>
                      <a:lnTo>
                        <a:pt x="0" y="265"/>
                      </a:lnTo>
                      <a:lnTo>
                        <a:pt x="5" y="268"/>
                      </a:lnTo>
                      <a:lnTo>
                        <a:pt x="9" y="271"/>
                      </a:lnTo>
                      <a:lnTo>
                        <a:pt x="14" y="277"/>
                      </a:lnTo>
                      <a:lnTo>
                        <a:pt x="20" y="282"/>
                      </a:lnTo>
                      <a:lnTo>
                        <a:pt x="28" y="289"/>
                      </a:lnTo>
                      <a:lnTo>
                        <a:pt x="38" y="292"/>
                      </a:lnTo>
                      <a:lnTo>
                        <a:pt x="49" y="297"/>
                      </a:lnTo>
                      <a:lnTo>
                        <a:pt x="61" y="300"/>
                      </a:lnTo>
                      <a:lnTo>
                        <a:pt x="72" y="301"/>
                      </a:lnTo>
                      <a:lnTo>
                        <a:pt x="86" y="301"/>
                      </a:lnTo>
                      <a:lnTo>
                        <a:pt x="100" y="300"/>
                      </a:lnTo>
                      <a:lnTo>
                        <a:pt x="113" y="300"/>
                      </a:lnTo>
                      <a:lnTo>
                        <a:pt x="119" y="297"/>
                      </a:lnTo>
                      <a:lnTo>
                        <a:pt x="132" y="291"/>
                      </a:lnTo>
                      <a:lnTo>
                        <a:pt x="147" y="282"/>
                      </a:lnTo>
                      <a:lnTo>
                        <a:pt x="165" y="268"/>
                      </a:lnTo>
                      <a:lnTo>
                        <a:pt x="214" y="228"/>
                      </a:lnTo>
                      <a:lnTo>
                        <a:pt x="301" y="1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00" name="Freeform 335">
                  <a:extLst>
                    <a:ext uri="{FF2B5EF4-FFF2-40B4-BE49-F238E27FC236}">
                      <a16:creationId xmlns:a16="http://schemas.microsoft.com/office/drawing/2014/main" id="{F91BAC91-F4E6-49B2-9322-9B9C94F56E86}"/>
                    </a:ext>
                  </a:extLst>
                </p:cNvPr>
                <p:cNvSpPr>
                  <a:spLocks/>
                </p:cNvSpPr>
                <p:nvPr/>
              </p:nvSpPr>
              <p:spPr bwMode="auto">
                <a:xfrm>
                  <a:off x="3526" y="2190"/>
                  <a:ext cx="259" cy="150"/>
                </a:xfrm>
                <a:custGeom>
                  <a:avLst/>
                  <a:gdLst>
                    <a:gd name="T0" fmla="*/ 1 w 518"/>
                    <a:gd name="T1" fmla="*/ 0 h 301"/>
                    <a:gd name="T2" fmla="*/ 1 w 518"/>
                    <a:gd name="T3" fmla="*/ 0 h 301"/>
                    <a:gd name="T4" fmla="*/ 1 w 518"/>
                    <a:gd name="T5" fmla="*/ 0 h 301"/>
                    <a:gd name="T6" fmla="*/ 1 w 518"/>
                    <a:gd name="T7" fmla="*/ 0 h 301"/>
                    <a:gd name="T8" fmla="*/ 1 w 518"/>
                    <a:gd name="T9" fmla="*/ 0 h 301"/>
                    <a:gd name="T10" fmla="*/ 1 w 518"/>
                    <a:gd name="T11" fmla="*/ 0 h 301"/>
                    <a:gd name="T12" fmla="*/ 1 w 518"/>
                    <a:gd name="T13" fmla="*/ 0 h 301"/>
                    <a:gd name="T14" fmla="*/ 1 w 518"/>
                    <a:gd name="T15" fmla="*/ 0 h 301"/>
                    <a:gd name="T16" fmla="*/ 1 w 518"/>
                    <a:gd name="T17" fmla="*/ 0 h 301"/>
                    <a:gd name="T18" fmla="*/ 1 w 518"/>
                    <a:gd name="T19" fmla="*/ 0 h 301"/>
                    <a:gd name="T20" fmla="*/ 1 w 518"/>
                    <a:gd name="T21" fmla="*/ 0 h 301"/>
                    <a:gd name="T22" fmla="*/ 1 w 518"/>
                    <a:gd name="T23" fmla="*/ 0 h 301"/>
                    <a:gd name="T24" fmla="*/ 1 w 518"/>
                    <a:gd name="T25" fmla="*/ 0 h 301"/>
                    <a:gd name="T26" fmla="*/ 1 w 518"/>
                    <a:gd name="T27" fmla="*/ 0 h 301"/>
                    <a:gd name="T28" fmla="*/ 1 w 518"/>
                    <a:gd name="T29" fmla="*/ 0 h 301"/>
                    <a:gd name="T30" fmla="*/ 1 w 518"/>
                    <a:gd name="T31" fmla="*/ 0 h 301"/>
                    <a:gd name="T32" fmla="*/ 1 w 518"/>
                    <a:gd name="T33" fmla="*/ 0 h 301"/>
                    <a:gd name="T34" fmla="*/ 1 w 518"/>
                    <a:gd name="T35" fmla="*/ 0 h 301"/>
                    <a:gd name="T36" fmla="*/ 1 w 518"/>
                    <a:gd name="T37" fmla="*/ 0 h 301"/>
                    <a:gd name="T38" fmla="*/ 1 w 518"/>
                    <a:gd name="T39" fmla="*/ 0 h 301"/>
                    <a:gd name="T40" fmla="*/ 1 w 518"/>
                    <a:gd name="T41" fmla="*/ 0 h 301"/>
                    <a:gd name="T42" fmla="*/ 1 w 518"/>
                    <a:gd name="T43" fmla="*/ 0 h 301"/>
                    <a:gd name="T44" fmla="*/ 1 w 518"/>
                    <a:gd name="T45" fmla="*/ 0 h 301"/>
                    <a:gd name="T46" fmla="*/ 1 w 518"/>
                    <a:gd name="T47" fmla="*/ 0 h 301"/>
                    <a:gd name="T48" fmla="*/ 0 w 518"/>
                    <a:gd name="T49" fmla="*/ 0 h 301"/>
                    <a:gd name="T50" fmla="*/ 1 w 518"/>
                    <a:gd name="T51" fmla="*/ 0 h 301"/>
                    <a:gd name="T52" fmla="*/ 1 w 518"/>
                    <a:gd name="T53" fmla="*/ 0 h 301"/>
                    <a:gd name="T54" fmla="*/ 1 w 518"/>
                    <a:gd name="T55" fmla="*/ 0 h 301"/>
                    <a:gd name="T56" fmla="*/ 1 w 518"/>
                    <a:gd name="T57" fmla="*/ 0 h 301"/>
                    <a:gd name="T58" fmla="*/ 1 w 518"/>
                    <a:gd name="T59" fmla="*/ 0 h 301"/>
                    <a:gd name="T60" fmla="*/ 1 w 518"/>
                    <a:gd name="T61" fmla="*/ 0 h 301"/>
                    <a:gd name="T62" fmla="*/ 1 w 518"/>
                    <a:gd name="T63" fmla="*/ 0 h 301"/>
                    <a:gd name="T64" fmla="*/ 1 w 518"/>
                    <a:gd name="T65" fmla="*/ 0 h 301"/>
                    <a:gd name="T66" fmla="*/ 1 w 518"/>
                    <a:gd name="T67" fmla="*/ 0 h 301"/>
                    <a:gd name="T68" fmla="*/ 1 w 518"/>
                    <a:gd name="T69" fmla="*/ 0 h 301"/>
                    <a:gd name="T70" fmla="*/ 1 w 518"/>
                    <a:gd name="T71" fmla="*/ 0 h 301"/>
                    <a:gd name="T72" fmla="*/ 1 w 518"/>
                    <a:gd name="T73" fmla="*/ 0 h 301"/>
                    <a:gd name="T74" fmla="*/ 1 w 518"/>
                    <a:gd name="T75" fmla="*/ 0 h 301"/>
                    <a:gd name="T76" fmla="*/ 1 w 518"/>
                    <a:gd name="T77" fmla="*/ 0 h 301"/>
                    <a:gd name="T78" fmla="*/ 1 w 518"/>
                    <a:gd name="T79" fmla="*/ 0 h 301"/>
                    <a:gd name="T80" fmla="*/ 1 w 518"/>
                    <a:gd name="T81" fmla="*/ 0 h 301"/>
                    <a:gd name="T82" fmla="*/ 1 w 518"/>
                    <a:gd name="T83" fmla="*/ 0 h 301"/>
                    <a:gd name="T84" fmla="*/ 1 w 518"/>
                    <a:gd name="T85" fmla="*/ 0 h 3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8"/>
                    <a:gd name="T130" fmla="*/ 0 h 301"/>
                    <a:gd name="T131" fmla="*/ 518 w 518"/>
                    <a:gd name="T132" fmla="*/ 301 h 3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8" h="301">
                      <a:moveTo>
                        <a:pt x="301" y="155"/>
                      </a:moveTo>
                      <a:lnTo>
                        <a:pt x="349" y="118"/>
                      </a:lnTo>
                      <a:lnTo>
                        <a:pt x="379" y="94"/>
                      </a:lnTo>
                      <a:lnTo>
                        <a:pt x="405" y="75"/>
                      </a:lnTo>
                      <a:lnTo>
                        <a:pt x="428" y="62"/>
                      </a:lnTo>
                      <a:lnTo>
                        <a:pt x="442" y="54"/>
                      </a:lnTo>
                      <a:lnTo>
                        <a:pt x="457" y="49"/>
                      </a:lnTo>
                      <a:lnTo>
                        <a:pt x="491" y="46"/>
                      </a:lnTo>
                      <a:lnTo>
                        <a:pt x="514" y="43"/>
                      </a:lnTo>
                      <a:lnTo>
                        <a:pt x="518" y="25"/>
                      </a:lnTo>
                      <a:lnTo>
                        <a:pt x="387" y="0"/>
                      </a:lnTo>
                      <a:lnTo>
                        <a:pt x="375" y="5"/>
                      </a:lnTo>
                      <a:lnTo>
                        <a:pt x="359" y="13"/>
                      </a:lnTo>
                      <a:lnTo>
                        <a:pt x="349" y="19"/>
                      </a:lnTo>
                      <a:lnTo>
                        <a:pt x="333" y="26"/>
                      </a:lnTo>
                      <a:lnTo>
                        <a:pt x="318" y="39"/>
                      </a:lnTo>
                      <a:lnTo>
                        <a:pt x="297" y="54"/>
                      </a:lnTo>
                      <a:lnTo>
                        <a:pt x="167" y="162"/>
                      </a:lnTo>
                      <a:lnTo>
                        <a:pt x="63" y="249"/>
                      </a:lnTo>
                      <a:lnTo>
                        <a:pt x="54" y="256"/>
                      </a:lnTo>
                      <a:lnTo>
                        <a:pt x="43" y="262"/>
                      </a:lnTo>
                      <a:lnTo>
                        <a:pt x="32" y="265"/>
                      </a:lnTo>
                      <a:lnTo>
                        <a:pt x="23" y="265"/>
                      </a:lnTo>
                      <a:lnTo>
                        <a:pt x="11" y="265"/>
                      </a:lnTo>
                      <a:lnTo>
                        <a:pt x="0" y="265"/>
                      </a:lnTo>
                      <a:lnTo>
                        <a:pt x="5" y="268"/>
                      </a:lnTo>
                      <a:lnTo>
                        <a:pt x="9" y="271"/>
                      </a:lnTo>
                      <a:lnTo>
                        <a:pt x="14" y="277"/>
                      </a:lnTo>
                      <a:lnTo>
                        <a:pt x="20" y="282"/>
                      </a:lnTo>
                      <a:lnTo>
                        <a:pt x="28" y="289"/>
                      </a:lnTo>
                      <a:lnTo>
                        <a:pt x="38" y="292"/>
                      </a:lnTo>
                      <a:lnTo>
                        <a:pt x="49" y="297"/>
                      </a:lnTo>
                      <a:lnTo>
                        <a:pt x="61" y="300"/>
                      </a:lnTo>
                      <a:lnTo>
                        <a:pt x="72" y="301"/>
                      </a:lnTo>
                      <a:lnTo>
                        <a:pt x="86" y="301"/>
                      </a:lnTo>
                      <a:lnTo>
                        <a:pt x="100" y="300"/>
                      </a:lnTo>
                      <a:lnTo>
                        <a:pt x="113" y="300"/>
                      </a:lnTo>
                      <a:lnTo>
                        <a:pt x="119" y="297"/>
                      </a:lnTo>
                      <a:lnTo>
                        <a:pt x="132" y="291"/>
                      </a:lnTo>
                      <a:lnTo>
                        <a:pt x="147" y="282"/>
                      </a:lnTo>
                      <a:lnTo>
                        <a:pt x="165" y="268"/>
                      </a:lnTo>
                      <a:lnTo>
                        <a:pt x="214" y="228"/>
                      </a:lnTo>
                      <a:lnTo>
                        <a:pt x="301" y="155"/>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3084" name="Group 336">
                <a:extLst>
                  <a:ext uri="{FF2B5EF4-FFF2-40B4-BE49-F238E27FC236}">
                    <a16:creationId xmlns:a16="http://schemas.microsoft.com/office/drawing/2014/main" id="{CA75526A-4187-4004-9427-69B85C6F551C}"/>
                  </a:ext>
                </a:extLst>
              </p:cNvPr>
              <p:cNvGrpSpPr>
                <a:grpSpLocks/>
              </p:cNvGrpSpPr>
              <p:nvPr/>
            </p:nvGrpSpPr>
            <p:grpSpPr bwMode="auto">
              <a:xfrm>
                <a:off x="3371" y="2194"/>
                <a:ext cx="236" cy="142"/>
                <a:chOff x="3371" y="2194"/>
                <a:chExt cx="236" cy="142"/>
              </a:xfrm>
            </p:grpSpPr>
            <p:sp>
              <p:nvSpPr>
                <p:cNvPr id="23097" name="Freeform 337">
                  <a:extLst>
                    <a:ext uri="{FF2B5EF4-FFF2-40B4-BE49-F238E27FC236}">
                      <a16:creationId xmlns:a16="http://schemas.microsoft.com/office/drawing/2014/main" id="{4277015C-8BC5-4506-B36E-C4F8EFE15292}"/>
                    </a:ext>
                  </a:extLst>
                </p:cNvPr>
                <p:cNvSpPr>
                  <a:spLocks/>
                </p:cNvSpPr>
                <p:nvPr/>
              </p:nvSpPr>
              <p:spPr bwMode="auto">
                <a:xfrm>
                  <a:off x="3371" y="2194"/>
                  <a:ext cx="236" cy="142"/>
                </a:xfrm>
                <a:custGeom>
                  <a:avLst/>
                  <a:gdLst>
                    <a:gd name="T0" fmla="*/ 1 w 472"/>
                    <a:gd name="T1" fmla="*/ 1 h 284"/>
                    <a:gd name="T2" fmla="*/ 1 w 472"/>
                    <a:gd name="T3" fmla="*/ 1 h 284"/>
                    <a:gd name="T4" fmla="*/ 1 w 472"/>
                    <a:gd name="T5" fmla="*/ 1 h 284"/>
                    <a:gd name="T6" fmla="*/ 1 w 472"/>
                    <a:gd name="T7" fmla="*/ 1 h 284"/>
                    <a:gd name="T8" fmla="*/ 1 w 472"/>
                    <a:gd name="T9" fmla="*/ 1 h 284"/>
                    <a:gd name="T10" fmla="*/ 1 w 472"/>
                    <a:gd name="T11" fmla="*/ 1 h 284"/>
                    <a:gd name="T12" fmla="*/ 1 w 472"/>
                    <a:gd name="T13" fmla="*/ 1 h 284"/>
                    <a:gd name="T14" fmla="*/ 1 w 472"/>
                    <a:gd name="T15" fmla="*/ 1 h 284"/>
                    <a:gd name="T16" fmla="*/ 1 w 472"/>
                    <a:gd name="T17" fmla="*/ 1 h 284"/>
                    <a:gd name="T18" fmla="*/ 1 w 472"/>
                    <a:gd name="T19" fmla="*/ 1 h 284"/>
                    <a:gd name="T20" fmla="*/ 1 w 472"/>
                    <a:gd name="T21" fmla="*/ 1 h 284"/>
                    <a:gd name="T22" fmla="*/ 1 w 472"/>
                    <a:gd name="T23" fmla="*/ 1 h 284"/>
                    <a:gd name="T24" fmla="*/ 1 w 472"/>
                    <a:gd name="T25" fmla="*/ 1 h 284"/>
                    <a:gd name="T26" fmla="*/ 1 w 472"/>
                    <a:gd name="T27" fmla="*/ 1 h 284"/>
                    <a:gd name="T28" fmla="*/ 1 w 472"/>
                    <a:gd name="T29" fmla="*/ 1 h 284"/>
                    <a:gd name="T30" fmla="*/ 1 w 472"/>
                    <a:gd name="T31" fmla="*/ 1 h 284"/>
                    <a:gd name="T32" fmla="*/ 1 w 472"/>
                    <a:gd name="T33" fmla="*/ 0 h 284"/>
                    <a:gd name="T34" fmla="*/ 1 w 472"/>
                    <a:gd name="T35" fmla="*/ 1 h 284"/>
                    <a:gd name="T36" fmla="*/ 1 w 472"/>
                    <a:gd name="T37" fmla="*/ 1 h 284"/>
                    <a:gd name="T38" fmla="*/ 1 w 472"/>
                    <a:gd name="T39" fmla="*/ 1 h 284"/>
                    <a:gd name="T40" fmla="*/ 1 w 472"/>
                    <a:gd name="T41" fmla="*/ 1 h 284"/>
                    <a:gd name="T42" fmla="*/ 1 w 472"/>
                    <a:gd name="T43" fmla="*/ 1 h 284"/>
                    <a:gd name="T44" fmla="*/ 1 w 472"/>
                    <a:gd name="T45" fmla="*/ 1 h 284"/>
                    <a:gd name="T46" fmla="*/ 1 w 472"/>
                    <a:gd name="T47" fmla="*/ 1 h 284"/>
                    <a:gd name="T48" fmla="*/ 1 w 472"/>
                    <a:gd name="T49" fmla="*/ 1 h 284"/>
                    <a:gd name="T50" fmla="*/ 1 w 472"/>
                    <a:gd name="T51" fmla="*/ 1 h 284"/>
                    <a:gd name="T52" fmla="*/ 1 w 472"/>
                    <a:gd name="T53" fmla="*/ 1 h 284"/>
                    <a:gd name="T54" fmla="*/ 1 w 472"/>
                    <a:gd name="T55" fmla="*/ 1 h 284"/>
                    <a:gd name="T56" fmla="*/ 0 w 472"/>
                    <a:gd name="T57" fmla="*/ 1 h 284"/>
                    <a:gd name="T58" fmla="*/ 1 w 472"/>
                    <a:gd name="T59" fmla="*/ 1 h 284"/>
                    <a:gd name="T60" fmla="*/ 1 w 472"/>
                    <a:gd name="T61" fmla="*/ 1 h 284"/>
                    <a:gd name="T62" fmla="*/ 1 w 472"/>
                    <a:gd name="T63" fmla="*/ 1 h 284"/>
                    <a:gd name="T64" fmla="*/ 1 w 472"/>
                    <a:gd name="T65" fmla="*/ 1 h 284"/>
                    <a:gd name="T66" fmla="*/ 1 w 472"/>
                    <a:gd name="T67" fmla="*/ 1 h 284"/>
                    <a:gd name="T68" fmla="*/ 1 w 472"/>
                    <a:gd name="T69" fmla="*/ 1 h 284"/>
                    <a:gd name="T70" fmla="*/ 1 w 472"/>
                    <a:gd name="T71" fmla="*/ 1 h 284"/>
                    <a:gd name="T72" fmla="*/ 1 w 472"/>
                    <a:gd name="T73" fmla="*/ 1 h 284"/>
                    <a:gd name="T74" fmla="*/ 1 w 472"/>
                    <a:gd name="T75" fmla="*/ 1 h 284"/>
                    <a:gd name="T76" fmla="*/ 1 w 472"/>
                    <a:gd name="T77" fmla="*/ 1 h 284"/>
                    <a:gd name="T78" fmla="*/ 1 w 472"/>
                    <a:gd name="T79" fmla="*/ 1 h 284"/>
                    <a:gd name="T80" fmla="*/ 1 w 472"/>
                    <a:gd name="T81" fmla="*/ 1 h 284"/>
                    <a:gd name="T82" fmla="*/ 1 w 472"/>
                    <a:gd name="T83" fmla="*/ 1 h 284"/>
                    <a:gd name="T84" fmla="*/ 1 w 472"/>
                    <a:gd name="T85" fmla="*/ 1 h 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2"/>
                    <a:gd name="T130" fmla="*/ 0 h 284"/>
                    <a:gd name="T131" fmla="*/ 472 w 472"/>
                    <a:gd name="T132" fmla="*/ 284 h 2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2" h="284">
                      <a:moveTo>
                        <a:pt x="298" y="116"/>
                      </a:moveTo>
                      <a:lnTo>
                        <a:pt x="319" y="100"/>
                      </a:lnTo>
                      <a:lnTo>
                        <a:pt x="347" y="82"/>
                      </a:lnTo>
                      <a:lnTo>
                        <a:pt x="371" y="65"/>
                      </a:lnTo>
                      <a:lnTo>
                        <a:pt x="394" y="55"/>
                      </a:lnTo>
                      <a:lnTo>
                        <a:pt x="410" y="49"/>
                      </a:lnTo>
                      <a:lnTo>
                        <a:pt x="429" y="42"/>
                      </a:lnTo>
                      <a:lnTo>
                        <a:pt x="448" y="39"/>
                      </a:lnTo>
                      <a:lnTo>
                        <a:pt x="472" y="38"/>
                      </a:lnTo>
                      <a:lnTo>
                        <a:pt x="468" y="29"/>
                      </a:lnTo>
                      <a:lnTo>
                        <a:pt x="457" y="23"/>
                      </a:lnTo>
                      <a:lnTo>
                        <a:pt x="443" y="13"/>
                      </a:lnTo>
                      <a:lnTo>
                        <a:pt x="425" y="9"/>
                      </a:lnTo>
                      <a:lnTo>
                        <a:pt x="408" y="6"/>
                      </a:lnTo>
                      <a:lnTo>
                        <a:pt x="394" y="3"/>
                      </a:lnTo>
                      <a:lnTo>
                        <a:pt x="376" y="1"/>
                      </a:lnTo>
                      <a:lnTo>
                        <a:pt x="356" y="0"/>
                      </a:lnTo>
                      <a:lnTo>
                        <a:pt x="342" y="1"/>
                      </a:lnTo>
                      <a:lnTo>
                        <a:pt x="327" y="6"/>
                      </a:lnTo>
                      <a:lnTo>
                        <a:pt x="312" y="13"/>
                      </a:lnTo>
                      <a:lnTo>
                        <a:pt x="298" y="19"/>
                      </a:lnTo>
                      <a:lnTo>
                        <a:pt x="289" y="29"/>
                      </a:lnTo>
                      <a:lnTo>
                        <a:pt x="159" y="123"/>
                      </a:lnTo>
                      <a:lnTo>
                        <a:pt x="57" y="210"/>
                      </a:lnTo>
                      <a:lnTo>
                        <a:pt x="43" y="223"/>
                      </a:lnTo>
                      <a:lnTo>
                        <a:pt x="37" y="229"/>
                      </a:lnTo>
                      <a:lnTo>
                        <a:pt x="28" y="233"/>
                      </a:lnTo>
                      <a:lnTo>
                        <a:pt x="18" y="236"/>
                      </a:lnTo>
                      <a:lnTo>
                        <a:pt x="0" y="238"/>
                      </a:lnTo>
                      <a:lnTo>
                        <a:pt x="18" y="258"/>
                      </a:lnTo>
                      <a:lnTo>
                        <a:pt x="32" y="273"/>
                      </a:lnTo>
                      <a:lnTo>
                        <a:pt x="44" y="279"/>
                      </a:lnTo>
                      <a:lnTo>
                        <a:pt x="57" y="282"/>
                      </a:lnTo>
                      <a:lnTo>
                        <a:pt x="69" y="284"/>
                      </a:lnTo>
                      <a:lnTo>
                        <a:pt x="83" y="284"/>
                      </a:lnTo>
                      <a:lnTo>
                        <a:pt x="96" y="282"/>
                      </a:lnTo>
                      <a:lnTo>
                        <a:pt x="106" y="279"/>
                      </a:lnTo>
                      <a:lnTo>
                        <a:pt x="115" y="272"/>
                      </a:lnTo>
                      <a:lnTo>
                        <a:pt x="125" y="264"/>
                      </a:lnTo>
                      <a:lnTo>
                        <a:pt x="138" y="252"/>
                      </a:lnTo>
                      <a:lnTo>
                        <a:pt x="157" y="235"/>
                      </a:lnTo>
                      <a:lnTo>
                        <a:pt x="179" y="215"/>
                      </a:lnTo>
                      <a:lnTo>
                        <a:pt x="298" y="1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98" name="Freeform 338">
                  <a:extLst>
                    <a:ext uri="{FF2B5EF4-FFF2-40B4-BE49-F238E27FC236}">
                      <a16:creationId xmlns:a16="http://schemas.microsoft.com/office/drawing/2014/main" id="{7FCEFCF8-4CA4-423D-97E4-4B21418EC5E8}"/>
                    </a:ext>
                  </a:extLst>
                </p:cNvPr>
                <p:cNvSpPr>
                  <a:spLocks/>
                </p:cNvSpPr>
                <p:nvPr/>
              </p:nvSpPr>
              <p:spPr bwMode="auto">
                <a:xfrm>
                  <a:off x="3371" y="2194"/>
                  <a:ext cx="236" cy="142"/>
                </a:xfrm>
                <a:custGeom>
                  <a:avLst/>
                  <a:gdLst>
                    <a:gd name="T0" fmla="*/ 1 w 472"/>
                    <a:gd name="T1" fmla="*/ 1 h 284"/>
                    <a:gd name="T2" fmla="*/ 1 w 472"/>
                    <a:gd name="T3" fmla="*/ 1 h 284"/>
                    <a:gd name="T4" fmla="*/ 1 w 472"/>
                    <a:gd name="T5" fmla="*/ 1 h 284"/>
                    <a:gd name="T6" fmla="*/ 1 w 472"/>
                    <a:gd name="T7" fmla="*/ 1 h 284"/>
                    <a:gd name="T8" fmla="*/ 1 w 472"/>
                    <a:gd name="T9" fmla="*/ 1 h 284"/>
                    <a:gd name="T10" fmla="*/ 1 w 472"/>
                    <a:gd name="T11" fmla="*/ 1 h 284"/>
                    <a:gd name="T12" fmla="*/ 1 w 472"/>
                    <a:gd name="T13" fmla="*/ 1 h 284"/>
                    <a:gd name="T14" fmla="*/ 1 w 472"/>
                    <a:gd name="T15" fmla="*/ 1 h 284"/>
                    <a:gd name="T16" fmla="*/ 1 w 472"/>
                    <a:gd name="T17" fmla="*/ 1 h 284"/>
                    <a:gd name="T18" fmla="*/ 1 w 472"/>
                    <a:gd name="T19" fmla="*/ 1 h 284"/>
                    <a:gd name="T20" fmla="*/ 1 w 472"/>
                    <a:gd name="T21" fmla="*/ 1 h 284"/>
                    <a:gd name="T22" fmla="*/ 1 w 472"/>
                    <a:gd name="T23" fmla="*/ 1 h 284"/>
                    <a:gd name="T24" fmla="*/ 1 w 472"/>
                    <a:gd name="T25" fmla="*/ 1 h 284"/>
                    <a:gd name="T26" fmla="*/ 1 w 472"/>
                    <a:gd name="T27" fmla="*/ 1 h 284"/>
                    <a:gd name="T28" fmla="*/ 1 w 472"/>
                    <a:gd name="T29" fmla="*/ 1 h 284"/>
                    <a:gd name="T30" fmla="*/ 1 w 472"/>
                    <a:gd name="T31" fmla="*/ 1 h 284"/>
                    <a:gd name="T32" fmla="*/ 1 w 472"/>
                    <a:gd name="T33" fmla="*/ 0 h 284"/>
                    <a:gd name="T34" fmla="*/ 1 w 472"/>
                    <a:gd name="T35" fmla="*/ 1 h 284"/>
                    <a:gd name="T36" fmla="*/ 1 w 472"/>
                    <a:gd name="T37" fmla="*/ 1 h 284"/>
                    <a:gd name="T38" fmla="*/ 1 w 472"/>
                    <a:gd name="T39" fmla="*/ 1 h 284"/>
                    <a:gd name="T40" fmla="*/ 1 w 472"/>
                    <a:gd name="T41" fmla="*/ 1 h 284"/>
                    <a:gd name="T42" fmla="*/ 1 w 472"/>
                    <a:gd name="T43" fmla="*/ 1 h 284"/>
                    <a:gd name="T44" fmla="*/ 1 w 472"/>
                    <a:gd name="T45" fmla="*/ 1 h 284"/>
                    <a:gd name="T46" fmla="*/ 1 w 472"/>
                    <a:gd name="T47" fmla="*/ 1 h 284"/>
                    <a:gd name="T48" fmla="*/ 1 w 472"/>
                    <a:gd name="T49" fmla="*/ 1 h 284"/>
                    <a:gd name="T50" fmla="*/ 1 w 472"/>
                    <a:gd name="T51" fmla="*/ 1 h 284"/>
                    <a:gd name="T52" fmla="*/ 1 w 472"/>
                    <a:gd name="T53" fmla="*/ 1 h 284"/>
                    <a:gd name="T54" fmla="*/ 1 w 472"/>
                    <a:gd name="T55" fmla="*/ 1 h 284"/>
                    <a:gd name="T56" fmla="*/ 0 w 472"/>
                    <a:gd name="T57" fmla="*/ 1 h 284"/>
                    <a:gd name="T58" fmla="*/ 1 w 472"/>
                    <a:gd name="T59" fmla="*/ 1 h 284"/>
                    <a:gd name="T60" fmla="*/ 1 w 472"/>
                    <a:gd name="T61" fmla="*/ 1 h 284"/>
                    <a:gd name="T62" fmla="*/ 1 w 472"/>
                    <a:gd name="T63" fmla="*/ 1 h 284"/>
                    <a:gd name="T64" fmla="*/ 1 w 472"/>
                    <a:gd name="T65" fmla="*/ 1 h 284"/>
                    <a:gd name="T66" fmla="*/ 1 w 472"/>
                    <a:gd name="T67" fmla="*/ 1 h 284"/>
                    <a:gd name="T68" fmla="*/ 1 w 472"/>
                    <a:gd name="T69" fmla="*/ 1 h 284"/>
                    <a:gd name="T70" fmla="*/ 1 w 472"/>
                    <a:gd name="T71" fmla="*/ 1 h 284"/>
                    <a:gd name="T72" fmla="*/ 1 w 472"/>
                    <a:gd name="T73" fmla="*/ 1 h 284"/>
                    <a:gd name="T74" fmla="*/ 1 w 472"/>
                    <a:gd name="T75" fmla="*/ 1 h 284"/>
                    <a:gd name="T76" fmla="*/ 1 w 472"/>
                    <a:gd name="T77" fmla="*/ 1 h 284"/>
                    <a:gd name="T78" fmla="*/ 1 w 472"/>
                    <a:gd name="T79" fmla="*/ 1 h 284"/>
                    <a:gd name="T80" fmla="*/ 1 w 472"/>
                    <a:gd name="T81" fmla="*/ 1 h 284"/>
                    <a:gd name="T82" fmla="*/ 1 w 472"/>
                    <a:gd name="T83" fmla="*/ 1 h 284"/>
                    <a:gd name="T84" fmla="*/ 1 w 472"/>
                    <a:gd name="T85" fmla="*/ 1 h 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2"/>
                    <a:gd name="T130" fmla="*/ 0 h 284"/>
                    <a:gd name="T131" fmla="*/ 472 w 472"/>
                    <a:gd name="T132" fmla="*/ 284 h 2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2" h="284">
                      <a:moveTo>
                        <a:pt x="298" y="116"/>
                      </a:moveTo>
                      <a:lnTo>
                        <a:pt x="319" y="100"/>
                      </a:lnTo>
                      <a:lnTo>
                        <a:pt x="347" y="82"/>
                      </a:lnTo>
                      <a:lnTo>
                        <a:pt x="371" y="65"/>
                      </a:lnTo>
                      <a:lnTo>
                        <a:pt x="394" y="55"/>
                      </a:lnTo>
                      <a:lnTo>
                        <a:pt x="410" y="49"/>
                      </a:lnTo>
                      <a:lnTo>
                        <a:pt x="429" y="42"/>
                      </a:lnTo>
                      <a:lnTo>
                        <a:pt x="448" y="39"/>
                      </a:lnTo>
                      <a:lnTo>
                        <a:pt x="472" y="38"/>
                      </a:lnTo>
                      <a:lnTo>
                        <a:pt x="468" y="29"/>
                      </a:lnTo>
                      <a:lnTo>
                        <a:pt x="457" y="23"/>
                      </a:lnTo>
                      <a:lnTo>
                        <a:pt x="443" y="13"/>
                      </a:lnTo>
                      <a:lnTo>
                        <a:pt x="425" y="9"/>
                      </a:lnTo>
                      <a:lnTo>
                        <a:pt x="408" y="6"/>
                      </a:lnTo>
                      <a:lnTo>
                        <a:pt x="394" y="3"/>
                      </a:lnTo>
                      <a:lnTo>
                        <a:pt x="376" y="1"/>
                      </a:lnTo>
                      <a:lnTo>
                        <a:pt x="356" y="0"/>
                      </a:lnTo>
                      <a:lnTo>
                        <a:pt x="342" y="1"/>
                      </a:lnTo>
                      <a:lnTo>
                        <a:pt x="327" y="6"/>
                      </a:lnTo>
                      <a:lnTo>
                        <a:pt x="312" y="13"/>
                      </a:lnTo>
                      <a:lnTo>
                        <a:pt x="298" y="19"/>
                      </a:lnTo>
                      <a:lnTo>
                        <a:pt x="289" y="29"/>
                      </a:lnTo>
                      <a:lnTo>
                        <a:pt x="159" y="123"/>
                      </a:lnTo>
                      <a:lnTo>
                        <a:pt x="57" y="210"/>
                      </a:lnTo>
                      <a:lnTo>
                        <a:pt x="43" y="223"/>
                      </a:lnTo>
                      <a:lnTo>
                        <a:pt x="37" y="229"/>
                      </a:lnTo>
                      <a:lnTo>
                        <a:pt x="28" y="233"/>
                      </a:lnTo>
                      <a:lnTo>
                        <a:pt x="18" y="236"/>
                      </a:lnTo>
                      <a:lnTo>
                        <a:pt x="0" y="238"/>
                      </a:lnTo>
                      <a:lnTo>
                        <a:pt x="18" y="258"/>
                      </a:lnTo>
                      <a:lnTo>
                        <a:pt x="32" y="273"/>
                      </a:lnTo>
                      <a:lnTo>
                        <a:pt x="44" y="279"/>
                      </a:lnTo>
                      <a:lnTo>
                        <a:pt x="57" y="282"/>
                      </a:lnTo>
                      <a:lnTo>
                        <a:pt x="69" y="284"/>
                      </a:lnTo>
                      <a:lnTo>
                        <a:pt x="83" y="284"/>
                      </a:lnTo>
                      <a:lnTo>
                        <a:pt x="96" y="282"/>
                      </a:lnTo>
                      <a:lnTo>
                        <a:pt x="106" y="279"/>
                      </a:lnTo>
                      <a:lnTo>
                        <a:pt x="115" y="272"/>
                      </a:lnTo>
                      <a:lnTo>
                        <a:pt x="125" y="264"/>
                      </a:lnTo>
                      <a:lnTo>
                        <a:pt x="138" y="252"/>
                      </a:lnTo>
                      <a:lnTo>
                        <a:pt x="157" y="235"/>
                      </a:lnTo>
                      <a:lnTo>
                        <a:pt x="179" y="215"/>
                      </a:lnTo>
                      <a:lnTo>
                        <a:pt x="298" y="116"/>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3085" name="Group 339">
                <a:extLst>
                  <a:ext uri="{FF2B5EF4-FFF2-40B4-BE49-F238E27FC236}">
                    <a16:creationId xmlns:a16="http://schemas.microsoft.com/office/drawing/2014/main" id="{70F5F46A-83CC-43A0-A306-15A066D96794}"/>
                  </a:ext>
                </a:extLst>
              </p:cNvPr>
              <p:cNvGrpSpPr>
                <a:grpSpLocks/>
              </p:cNvGrpSpPr>
              <p:nvPr/>
            </p:nvGrpSpPr>
            <p:grpSpPr bwMode="auto">
              <a:xfrm>
                <a:off x="3850" y="2188"/>
                <a:ext cx="202" cy="159"/>
                <a:chOff x="3850" y="2188"/>
                <a:chExt cx="202" cy="159"/>
              </a:xfrm>
            </p:grpSpPr>
            <p:sp>
              <p:nvSpPr>
                <p:cNvPr id="23095" name="Freeform 340">
                  <a:extLst>
                    <a:ext uri="{FF2B5EF4-FFF2-40B4-BE49-F238E27FC236}">
                      <a16:creationId xmlns:a16="http://schemas.microsoft.com/office/drawing/2014/main" id="{1116D71A-C79A-4187-AA90-5C330E22B9B3}"/>
                    </a:ext>
                  </a:extLst>
                </p:cNvPr>
                <p:cNvSpPr>
                  <a:spLocks/>
                </p:cNvSpPr>
                <p:nvPr/>
              </p:nvSpPr>
              <p:spPr bwMode="auto">
                <a:xfrm>
                  <a:off x="3850" y="2188"/>
                  <a:ext cx="202" cy="159"/>
                </a:xfrm>
                <a:custGeom>
                  <a:avLst/>
                  <a:gdLst>
                    <a:gd name="T0" fmla="*/ 0 w 405"/>
                    <a:gd name="T1" fmla="*/ 1 h 318"/>
                    <a:gd name="T2" fmla="*/ 0 w 405"/>
                    <a:gd name="T3" fmla="*/ 1 h 318"/>
                    <a:gd name="T4" fmla="*/ 0 w 405"/>
                    <a:gd name="T5" fmla="*/ 1 h 318"/>
                    <a:gd name="T6" fmla="*/ 0 w 405"/>
                    <a:gd name="T7" fmla="*/ 1 h 318"/>
                    <a:gd name="T8" fmla="*/ 0 w 405"/>
                    <a:gd name="T9" fmla="*/ 1 h 318"/>
                    <a:gd name="T10" fmla="*/ 0 w 405"/>
                    <a:gd name="T11" fmla="*/ 1 h 318"/>
                    <a:gd name="T12" fmla="*/ 0 w 405"/>
                    <a:gd name="T13" fmla="*/ 1 h 318"/>
                    <a:gd name="T14" fmla="*/ 0 w 405"/>
                    <a:gd name="T15" fmla="*/ 1 h 318"/>
                    <a:gd name="T16" fmla="*/ 0 w 405"/>
                    <a:gd name="T17" fmla="*/ 1 h 318"/>
                    <a:gd name="T18" fmla="*/ 0 w 405"/>
                    <a:gd name="T19" fmla="*/ 1 h 318"/>
                    <a:gd name="T20" fmla="*/ 0 w 405"/>
                    <a:gd name="T21" fmla="*/ 1 h 318"/>
                    <a:gd name="T22" fmla="*/ 0 w 405"/>
                    <a:gd name="T23" fmla="*/ 1 h 318"/>
                    <a:gd name="T24" fmla="*/ 0 w 405"/>
                    <a:gd name="T25" fmla="*/ 1 h 318"/>
                    <a:gd name="T26" fmla="*/ 0 w 405"/>
                    <a:gd name="T27" fmla="*/ 1 h 318"/>
                    <a:gd name="T28" fmla="*/ 0 w 405"/>
                    <a:gd name="T29" fmla="*/ 1 h 318"/>
                    <a:gd name="T30" fmla="*/ 0 w 405"/>
                    <a:gd name="T31" fmla="*/ 1 h 318"/>
                    <a:gd name="T32" fmla="*/ 0 w 405"/>
                    <a:gd name="T33" fmla="*/ 1 h 318"/>
                    <a:gd name="T34" fmla="*/ 0 w 405"/>
                    <a:gd name="T35" fmla="*/ 1 h 318"/>
                    <a:gd name="T36" fmla="*/ 0 w 405"/>
                    <a:gd name="T37" fmla="*/ 1 h 318"/>
                    <a:gd name="T38" fmla="*/ 0 w 405"/>
                    <a:gd name="T39" fmla="*/ 1 h 318"/>
                    <a:gd name="T40" fmla="*/ 0 w 405"/>
                    <a:gd name="T41" fmla="*/ 1 h 318"/>
                    <a:gd name="T42" fmla="*/ 0 w 405"/>
                    <a:gd name="T43" fmla="*/ 0 h 318"/>
                    <a:gd name="T44" fmla="*/ 0 w 405"/>
                    <a:gd name="T45" fmla="*/ 0 h 318"/>
                    <a:gd name="T46" fmla="*/ 0 w 405"/>
                    <a:gd name="T47" fmla="*/ 1 h 318"/>
                    <a:gd name="T48" fmla="*/ 0 w 405"/>
                    <a:gd name="T49" fmla="*/ 1 h 318"/>
                    <a:gd name="T50" fmla="*/ 0 w 405"/>
                    <a:gd name="T51" fmla="*/ 1 h 318"/>
                    <a:gd name="T52" fmla="*/ 0 w 405"/>
                    <a:gd name="T53" fmla="*/ 1 h 318"/>
                    <a:gd name="T54" fmla="*/ 0 w 405"/>
                    <a:gd name="T55" fmla="*/ 1 h 318"/>
                    <a:gd name="T56" fmla="*/ 0 w 405"/>
                    <a:gd name="T57" fmla="*/ 1 h 318"/>
                    <a:gd name="T58" fmla="*/ 0 w 405"/>
                    <a:gd name="T59" fmla="*/ 1 h 318"/>
                    <a:gd name="T60" fmla="*/ 0 w 405"/>
                    <a:gd name="T61" fmla="*/ 1 h 318"/>
                    <a:gd name="T62" fmla="*/ 0 w 405"/>
                    <a:gd name="T63" fmla="*/ 1 h 318"/>
                    <a:gd name="T64" fmla="*/ 0 w 405"/>
                    <a:gd name="T65" fmla="*/ 1 h 318"/>
                    <a:gd name="T66" fmla="*/ 0 w 405"/>
                    <a:gd name="T67" fmla="*/ 1 h 318"/>
                    <a:gd name="T68" fmla="*/ 0 w 405"/>
                    <a:gd name="T69" fmla="*/ 1 h 318"/>
                    <a:gd name="T70" fmla="*/ 0 w 405"/>
                    <a:gd name="T71" fmla="*/ 1 h 318"/>
                    <a:gd name="T72" fmla="*/ 0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92"/>
                      </a:moveTo>
                      <a:lnTo>
                        <a:pt x="390" y="297"/>
                      </a:lnTo>
                      <a:lnTo>
                        <a:pt x="376" y="303"/>
                      </a:lnTo>
                      <a:lnTo>
                        <a:pt x="361" y="307"/>
                      </a:lnTo>
                      <a:lnTo>
                        <a:pt x="344" y="310"/>
                      </a:lnTo>
                      <a:lnTo>
                        <a:pt x="325" y="314"/>
                      </a:lnTo>
                      <a:lnTo>
                        <a:pt x="309" y="317"/>
                      </a:lnTo>
                      <a:lnTo>
                        <a:pt x="292" y="318"/>
                      </a:lnTo>
                      <a:lnTo>
                        <a:pt x="270" y="318"/>
                      </a:lnTo>
                      <a:lnTo>
                        <a:pt x="246" y="317"/>
                      </a:lnTo>
                      <a:lnTo>
                        <a:pt x="229" y="315"/>
                      </a:lnTo>
                      <a:lnTo>
                        <a:pt x="215" y="312"/>
                      </a:lnTo>
                      <a:lnTo>
                        <a:pt x="203" y="309"/>
                      </a:lnTo>
                      <a:lnTo>
                        <a:pt x="191" y="303"/>
                      </a:lnTo>
                      <a:lnTo>
                        <a:pt x="182" y="298"/>
                      </a:lnTo>
                      <a:lnTo>
                        <a:pt x="177" y="292"/>
                      </a:lnTo>
                      <a:lnTo>
                        <a:pt x="171" y="285"/>
                      </a:lnTo>
                      <a:lnTo>
                        <a:pt x="164" y="277"/>
                      </a:lnTo>
                      <a:lnTo>
                        <a:pt x="159" y="265"/>
                      </a:lnTo>
                      <a:lnTo>
                        <a:pt x="159" y="251"/>
                      </a:lnTo>
                      <a:lnTo>
                        <a:pt x="156" y="175"/>
                      </a:lnTo>
                      <a:lnTo>
                        <a:pt x="151" y="97"/>
                      </a:lnTo>
                      <a:lnTo>
                        <a:pt x="148" y="86"/>
                      </a:lnTo>
                      <a:lnTo>
                        <a:pt x="147" y="74"/>
                      </a:lnTo>
                      <a:lnTo>
                        <a:pt x="142" y="65"/>
                      </a:lnTo>
                      <a:lnTo>
                        <a:pt x="138" y="54"/>
                      </a:lnTo>
                      <a:lnTo>
                        <a:pt x="131" y="43"/>
                      </a:lnTo>
                      <a:lnTo>
                        <a:pt x="124" y="37"/>
                      </a:lnTo>
                      <a:lnTo>
                        <a:pt x="115" y="31"/>
                      </a:lnTo>
                      <a:lnTo>
                        <a:pt x="104" y="26"/>
                      </a:lnTo>
                      <a:lnTo>
                        <a:pt x="92" y="23"/>
                      </a:lnTo>
                      <a:lnTo>
                        <a:pt x="81" y="20"/>
                      </a:lnTo>
                      <a:lnTo>
                        <a:pt x="66" y="19"/>
                      </a:lnTo>
                      <a:lnTo>
                        <a:pt x="49" y="16"/>
                      </a:lnTo>
                      <a:lnTo>
                        <a:pt x="37" y="16"/>
                      </a:lnTo>
                      <a:lnTo>
                        <a:pt x="25" y="14"/>
                      </a:lnTo>
                      <a:lnTo>
                        <a:pt x="11" y="14"/>
                      </a:lnTo>
                      <a:lnTo>
                        <a:pt x="0" y="16"/>
                      </a:lnTo>
                      <a:lnTo>
                        <a:pt x="9" y="11"/>
                      </a:lnTo>
                      <a:lnTo>
                        <a:pt x="18" y="10"/>
                      </a:lnTo>
                      <a:lnTo>
                        <a:pt x="28" y="5"/>
                      </a:lnTo>
                      <a:lnTo>
                        <a:pt x="38" y="2"/>
                      </a:lnTo>
                      <a:lnTo>
                        <a:pt x="47" y="2"/>
                      </a:lnTo>
                      <a:lnTo>
                        <a:pt x="61" y="0"/>
                      </a:lnTo>
                      <a:lnTo>
                        <a:pt x="80" y="0"/>
                      </a:lnTo>
                      <a:lnTo>
                        <a:pt x="109" y="0"/>
                      </a:lnTo>
                      <a:lnTo>
                        <a:pt x="138" y="2"/>
                      </a:lnTo>
                      <a:lnTo>
                        <a:pt x="167" y="2"/>
                      </a:lnTo>
                      <a:lnTo>
                        <a:pt x="194" y="3"/>
                      </a:lnTo>
                      <a:lnTo>
                        <a:pt x="209" y="5"/>
                      </a:lnTo>
                      <a:lnTo>
                        <a:pt x="225" y="8"/>
                      </a:lnTo>
                      <a:lnTo>
                        <a:pt x="237" y="11"/>
                      </a:lnTo>
                      <a:lnTo>
                        <a:pt x="248" y="16"/>
                      </a:lnTo>
                      <a:lnTo>
                        <a:pt x="254" y="22"/>
                      </a:lnTo>
                      <a:lnTo>
                        <a:pt x="261" y="29"/>
                      </a:lnTo>
                      <a:lnTo>
                        <a:pt x="266" y="37"/>
                      </a:lnTo>
                      <a:lnTo>
                        <a:pt x="270" y="46"/>
                      </a:lnTo>
                      <a:lnTo>
                        <a:pt x="272" y="58"/>
                      </a:lnTo>
                      <a:lnTo>
                        <a:pt x="274" y="74"/>
                      </a:lnTo>
                      <a:lnTo>
                        <a:pt x="280" y="149"/>
                      </a:lnTo>
                      <a:lnTo>
                        <a:pt x="281" y="214"/>
                      </a:lnTo>
                      <a:lnTo>
                        <a:pt x="284" y="233"/>
                      </a:lnTo>
                      <a:lnTo>
                        <a:pt x="289" y="245"/>
                      </a:lnTo>
                      <a:lnTo>
                        <a:pt x="292" y="254"/>
                      </a:lnTo>
                      <a:lnTo>
                        <a:pt x="296" y="263"/>
                      </a:lnTo>
                      <a:lnTo>
                        <a:pt x="304" y="272"/>
                      </a:lnTo>
                      <a:lnTo>
                        <a:pt x="313" y="278"/>
                      </a:lnTo>
                      <a:lnTo>
                        <a:pt x="324" y="285"/>
                      </a:lnTo>
                      <a:lnTo>
                        <a:pt x="333" y="289"/>
                      </a:lnTo>
                      <a:lnTo>
                        <a:pt x="347" y="292"/>
                      </a:lnTo>
                      <a:lnTo>
                        <a:pt x="361" y="294"/>
                      </a:lnTo>
                      <a:lnTo>
                        <a:pt x="373" y="295"/>
                      </a:lnTo>
                      <a:lnTo>
                        <a:pt x="385" y="294"/>
                      </a:lnTo>
                      <a:lnTo>
                        <a:pt x="405" y="2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96" name="Freeform 341">
                  <a:extLst>
                    <a:ext uri="{FF2B5EF4-FFF2-40B4-BE49-F238E27FC236}">
                      <a16:creationId xmlns:a16="http://schemas.microsoft.com/office/drawing/2014/main" id="{4A75FEC7-BAC4-4D34-8492-BDC3C8A3AB29}"/>
                    </a:ext>
                  </a:extLst>
                </p:cNvPr>
                <p:cNvSpPr>
                  <a:spLocks/>
                </p:cNvSpPr>
                <p:nvPr/>
              </p:nvSpPr>
              <p:spPr bwMode="auto">
                <a:xfrm>
                  <a:off x="3850" y="2188"/>
                  <a:ext cx="202" cy="159"/>
                </a:xfrm>
                <a:custGeom>
                  <a:avLst/>
                  <a:gdLst>
                    <a:gd name="T0" fmla="*/ 0 w 405"/>
                    <a:gd name="T1" fmla="*/ 1 h 318"/>
                    <a:gd name="T2" fmla="*/ 0 w 405"/>
                    <a:gd name="T3" fmla="*/ 1 h 318"/>
                    <a:gd name="T4" fmla="*/ 0 w 405"/>
                    <a:gd name="T5" fmla="*/ 1 h 318"/>
                    <a:gd name="T6" fmla="*/ 0 w 405"/>
                    <a:gd name="T7" fmla="*/ 1 h 318"/>
                    <a:gd name="T8" fmla="*/ 0 w 405"/>
                    <a:gd name="T9" fmla="*/ 1 h 318"/>
                    <a:gd name="T10" fmla="*/ 0 w 405"/>
                    <a:gd name="T11" fmla="*/ 1 h 318"/>
                    <a:gd name="T12" fmla="*/ 0 w 405"/>
                    <a:gd name="T13" fmla="*/ 1 h 318"/>
                    <a:gd name="T14" fmla="*/ 0 w 405"/>
                    <a:gd name="T15" fmla="*/ 1 h 318"/>
                    <a:gd name="T16" fmla="*/ 0 w 405"/>
                    <a:gd name="T17" fmla="*/ 1 h 318"/>
                    <a:gd name="T18" fmla="*/ 0 w 405"/>
                    <a:gd name="T19" fmla="*/ 1 h 318"/>
                    <a:gd name="T20" fmla="*/ 0 w 405"/>
                    <a:gd name="T21" fmla="*/ 1 h 318"/>
                    <a:gd name="T22" fmla="*/ 0 w 405"/>
                    <a:gd name="T23" fmla="*/ 1 h 318"/>
                    <a:gd name="T24" fmla="*/ 0 w 405"/>
                    <a:gd name="T25" fmla="*/ 1 h 318"/>
                    <a:gd name="T26" fmla="*/ 0 w 405"/>
                    <a:gd name="T27" fmla="*/ 1 h 318"/>
                    <a:gd name="T28" fmla="*/ 0 w 405"/>
                    <a:gd name="T29" fmla="*/ 1 h 318"/>
                    <a:gd name="T30" fmla="*/ 0 w 405"/>
                    <a:gd name="T31" fmla="*/ 1 h 318"/>
                    <a:gd name="T32" fmla="*/ 0 w 405"/>
                    <a:gd name="T33" fmla="*/ 1 h 318"/>
                    <a:gd name="T34" fmla="*/ 0 w 405"/>
                    <a:gd name="T35" fmla="*/ 1 h 318"/>
                    <a:gd name="T36" fmla="*/ 0 w 405"/>
                    <a:gd name="T37" fmla="*/ 1 h 318"/>
                    <a:gd name="T38" fmla="*/ 0 w 405"/>
                    <a:gd name="T39" fmla="*/ 1 h 318"/>
                    <a:gd name="T40" fmla="*/ 0 w 405"/>
                    <a:gd name="T41" fmla="*/ 1 h 318"/>
                    <a:gd name="T42" fmla="*/ 0 w 405"/>
                    <a:gd name="T43" fmla="*/ 0 h 318"/>
                    <a:gd name="T44" fmla="*/ 0 w 405"/>
                    <a:gd name="T45" fmla="*/ 0 h 318"/>
                    <a:gd name="T46" fmla="*/ 0 w 405"/>
                    <a:gd name="T47" fmla="*/ 1 h 318"/>
                    <a:gd name="T48" fmla="*/ 0 w 405"/>
                    <a:gd name="T49" fmla="*/ 1 h 318"/>
                    <a:gd name="T50" fmla="*/ 0 w 405"/>
                    <a:gd name="T51" fmla="*/ 1 h 318"/>
                    <a:gd name="T52" fmla="*/ 0 w 405"/>
                    <a:gd name="T53" fmla="*/ 1 h 318"/>
                    <a:gd name="T54" fmla="*/ 0 w 405"/>
                    <a:gd name="T55" fmla="*/ 1 h 318"/>
                    <a:gd name="T56" fmla="*/ 0 w 405"/>
                    <a:gd name="T57" fmla="*/ 1 h 318"/>
                    <a:gd name="T58" fmla="*/ 0 w 405"/>
                    <a:gd name="T59" fmla="*/ 1 h 318"/>
                    <a:gd name="T60" fmla="*/ 0 w 405"/>
                    <a:gd name="T61" fmla="*/ 1 h 318"/>
                    <a:gd name="T62" fmla="*/ 0 w 405"/>
                    <a:gd name="T63" fmla="*/ 1 h 318"/>
                    <a:gd name="T64" fmla="*/ 0 w 405"/>
                    <a:gd name="T65" fmla="*/ 1 h 318"/>
                    <a:gd name="T66" fmla="*/ 0 w 405"/>
                    <a:gd name="T67" fmla="*/ 1 h 318"/>
                    <a:gd name="T68" fmla="*/ 0 w 405"/>
                    <a:gd name="T69" fmla="*/ 1 h 318"/>
                    <a:gd name="T70" fmla="*/ 0 w 405"/>
                    <a:gd name="T71" fmla="*/ 1 h 318"/>
                    <a:gd name="T72" fmla="*/ 0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92"/>
                      </a:moveTo>
                      <a:lnTo>
                        <a:pt x="390" y="297"/>
                      </a:lnTo>
                      <a:lnTo>
                        <a:pt x="376" y="303"/>
                      </a:lnTo>
                      <a:lnTo>
                        <a:pt x="361" y="307"/>
                      </a:lnTo>
                      <a:lnTo>
                        <a:pt x="344" y="310"/>
                      </a:lnTo>
                      <a:lnTo>
                        <a:pt x="325" y="314"/>
                      </a:lnTo>
                      <a:lnTo>
                        <a:pt x="309" y="317"/>
                      </a:lnTo>
                      <a:lnTo>
                        <a:pt x="292" y="318"/>
                      </a:lnTo>
                      <a:lnTo>
                        <a:pt x="270" y="318"/>
                      </a:lnTo>
                      <a:lnTo>
                        <a:pt x="246" y="317"/>
                      </a:lnTo>
                      <a:lnTo>
                        <a:pt x="229" y="315"/>
                      </a:lnTo>
                      <a:lnTo>
                        <a:pt x="215" y="312"/>
                      </a:lnTo>
                      <a:lnTo>
                        <a:pt x="203" y="309"/>
                      </a:lnTo>
                      <a:lnTo>
                        <a:pt x="191" y="303"/>
                      </a:lnTo>
                      <a:lnTo>
                        <a:pt x="182" y="298"/>
                      </a:lnTo>
                      <a:lnTo>
                        <a:pt x="177" y="292"/>
                      </a:lnTo>
                      <a:lnTo>
                        <a:pt x="171" y="285"/>
                      </a:lnTo>
                      <a:lnTo>
                        <a:pt x="164" y="277"/>
                      </a:lnTo>
                      <a:lnTo>
                        <a:pt x="159" y="265"/>
                      </a:lnTo>
                      <a:lnTo>
                        <a:pt x="159" y="251"/>
                      </a:lnTo>
                      <a:lnTo>
                        <a:pt x="156" y="175"/>
                      </a:lnTo>
                      <a:lnTo>
                        <a:pt x="151" y="97"/>
                      </a:lnTo>
                      <a:lnTo>
                        <a:pt x="148" y="86"/>
                      </a:lnTo>
                      <a:lnTo>
                        <a:pt x="147" y="74"/>
                      </a:lnTo>
                      <a:lnTo>
                        <a:pt x="142" y="65"/>
                      </a:lnTo>
                      <a:lnTo>
                        <a:pt x="138" y="54"/>
                      </a:lnTo>
                      <a:lnTo>
                        <a:pt x="131" y="43"/>
                      </a:lnTo>
                      <a:lnTo>
                        <a:pt x="124" y="37"/>
                      </a:lnTo>
                      <a:lnTo>
                        <a:pt x="115" y="31"/>
                      </a:lnTo>
                      <a:lnTo>
                        <a:pt x="104" y="26"/>
                      </a:lnTo>
                      <a:lnTo>
                        <a:pt x="92" y="23"/>
                      </a:lnTo>
                      <a:lnTo>
                        <a:pt x="81" y="20"/>
                      </a:lnTo>
                      <a:lnTo>
                        <a:pt x="66" y="19"/>
                      </a:lnTo>
                      <a:lnTo>
                        <a:pt x="49" y="16"/>
                      </a:lnTo>
                      <a:lnTo>
                        <a:pt x="37" y="16"/>
                      </a:lnTo>
                      <a:lnTo>
                        <a:pt x="25" y="14"/>
                      </a:lnTo>
                      <a:lnTo>
                        <a:pt x="11" y="14"/>
                      </a:lnTo>
                      <a:lnTo>
                        <a:pt x="0" y="16"/>
                      </a:lnTo>
                      <a:lnTo>
                        <a:pt x="9" y="11"/>
                      </a:lnTo>
                      <a:lnTo>
                        <a:pt x="18" y="10"/>
                      </a:lnTo>
                      <a:lnTo>
                        <a:pt x="28" y="5"/>
                      </a:lnTo>
                      <a:lnTo>
                        <a:pt x="38" y="2"/>
                      </a:lnTo>
                      <a:lnTo>
                        <a:pt x="47" y="2"/>
                      </a:lnTo>
                      <a:lnTo>
                        <a:pt x="61" y="0"/>
                      </a:lnTo>
                      <a:lnTo>
                        <a:pt x="80" y="0"/>
                      </a:lnTo>
                      <a:lnTo>
                        <a:pt x="109" y="0"/>
                      </a:lnTo>
                      <a:lnTo>
                        <a:pt x="138" y="2"/>
                      </a:lnTo>
                      <a:lnTo>
                        <a:pt x="167" y="2"/>
                      </a:lnTo>
                      <a:lnTo>
                        <a:pt x="194" y="3"/>
                      </a:lnTo>
                      <a:lnTo>
                        <a:pt x="209" y="5"/>
                      </a:lnTo>
                      <a:lnTo>
                        <a:pt x="225" y="8"/>
                      </a:lnTo>
                      <a:lnTo>
                        <a:pt x="237" y="11"/>
                      </a:lnTo>
                      <a:lnTo>
                        <a:pt x="248" y="16"/>
                      </a:lnTo>
                      <a:lnTo>
                        <a:pt x="254" y="22"/>
                      </a:lnTo>
                      <a:lnTo>
                        <a:pt x="261" y="29"/>
                      </a:lnTo>
                      <a:lnTo>
                        <a:pt x="266" y="37"/>
                      </a:lnTo>
                      <a:lnTo>
                        <a:pt x="270" y="46"/>
                      </a:lnTo>
                      <a:lnTo>
                        <a:pt x="272" y="58"/>
                      </a:lnTo>
                      <a:lnTo>
                        <a:pt x="274" y="74"/>
                      </a:lnTo>
                      <a:lnTo>
                        <a:pt x="280" y="149"/>
                      </a:lnTo>
                      <a:lnTo>
                        <a:pt x="281" y="214"/>
                      </a:lnTo>
                      <a:lnTo>
                        <a:pt x="284" y="233"/>
                      </a:lnTo>
                      <a:lnTo>
                        <a:pt x="289" y="245"/>
                      </a:lnTo>
                      <a:lnTo>
                        <a:pt x="292" y="254"/>
                      </a:lnTo>
                      <a:lnTo>
                        <a:pt x="296" y="263"/>
                      </a:lnTo>
                      <a:lnTo>
                        <a:pt x="304" y="272"/>
                      </a:lnTo>
                      <a:lnTo>
                        <a:pt x="313" y="278"/>
                      </a:lnTo>
                      <a:lnTo>
                        <a:pt x="324" y="285"/>
                      </a:lnTo>
                      <a:lnTo>
                        <a:pt x="333" y="289"/>
                      </a:lnTo>
                      <a:lnTo>
                        <a:pt x="347" y="292"/>
                      </a:lnTo>
                      <a:lnTo>
                        <a:pt x="361" y="294"/>
                      </a:lnTo>
                      <a:lnTo>
                        <a:pt x="373" y="295"/>
                      </a:lnTo>
                      <a:lnTo>
                        <a:pt x="385" y="294"/>
                      </a:lnTo>
                      <a:lnTo>
                        <a:pt x="405" y="292"/>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3086" name="Group 342">
                <a:extLst>
                  <a:ext uri="{FF2B5EF4-FFF2-40B4-BE49-F238E27FC236}">
                    <a16:creationId xmlns:a16="http://schemas.microsoft.com/office/drawing/2014/main" id="{6270DD67-0570-4CC5-8441-5C44E913FDF9}"/>
                  </a:ext>
                </a:extLst>
              </p:cNvPr>
              <p:cNvGrpSpPr>
                <a:grpSpLocks/>
              </p:cNvGrpSpPr>
              <p:nvPr/>
            </p:nvGrpSpPr>
            <p:grpSpPr bwMode="auto">
              <a:xfrm>
                <a:off x="3706" y="2188"/>
                <a:ext cx="191" cy="162"/>
                <a:chOff x="3706" y="2188"/>
                <a:chExt cx="191" cy="162"/>
              </a:xfrm>
            </p:grpSpPr>
            <p:sp>
              <p:nvSpPr>
                <p:cNvPr id="23093" name="Freeform 343">
                  <a:extLst>
                    <a:ext uri="{FF2B5EF4-FFF2-40B4-BE49-F238E27FC236}">
                      <a16:creationId xmlns:a16="http://schemas.microsoft.com/office/drawing/2014/main" id="{7536E857-5A0F-42D1-BD67-88972C3C9312}"/>
                    </a:ext>
                  </a:extLst>
                </p:cNvPr>
                <p:cNvSpPr>
                  <a:spLocks/>
                </p:cNvSpPr>
                <p:nvPr/>
              </p:nvSpPr>
              <p:spPr bwMode="auto">
                <a:xfrm>
                  <a:off x="3706" y="2188"/>
                  <a:ext cx="191" cy="162"/>
                </a:xfrm>
                <a:custGeom>
                  <a:avLst/>
                  <a:gdLst>
                    <a:gd name="T0" fmla="*/ 1 w 380"/>
                    <a:gd name="T1" fmla="*/ 1 h 324"/>
                    <a:gd name="T2" fmla="*/ 1 w 380"/>
                    <a:gd name="T3" fmla="*/ 1 h 324"/>
                    <a:gd name="T4" fmla="*/ 1 w 380"/>
                    <a:gd name="T5" fmla="*/ 1 h 324"/>
                    <a:gd name="T6" fmla="*/ 1 w 380"/>
                    <a:gd name="T7" fmla="*/ 1 h 324"/>
                    <a:gd name="T8" fmla="*/ 1 w 380"/>
                    <a:gd name="T9" fmla="*/ 1 h 324"/>
                    <a:gd name="T10" fmla="*/ 1 w 380"/>
                    <a:gd name="T11" fmla="*/ 1 h 324"/>
                    <a:gd name="T12" fmla="*/ 1 w 380"/>
                    <a:gd name="T13" fmla="*/ 1 h 324"/>
                    <a:gd name="T14" fmla="*/ 1 w 380"/>
                    <a:gd name="T15" fmla="*/ 1 h 324"/>
                    <a:gd name="T16" fmla="*/ 1 w 380"/>
                    <a:gd name="T17" fmla="*/ 1 h 324"/>
                    <a:gd name="T18" fmla="*/ 1 w 380"/>
                    <a:gd name="T19" fmla="*/ 1 h 324"/>
                    <a:gd name="T20" fmla="*/ 1 w 380"/>
                    <a:gd name="T21" fmla="*/ 1 h 324"/>
                    <a:gd name="T22" fmla="*/ 1 w 380"/>
                    <a:gd name="T23" fmla="*/ 1 h 324"/>
                    <a:gd name="T24" fmla="*/ 1 w 380"/>
                    <a:gd name="T25" fmla="*/ 1 h 324"/>
                    <a:gd name="T26" fmla="*/ 1 w 380"/>
                    <a:gd name="T27" fmla="*/ 1 h 324"/>
                    <a:gd name="T28" fmla="*/ 1 w 380"/>
                    <a:gd name="T29" fmla="*/ 1 h 324"/>
                    <a:gd name="T30" fmla="*/ 1 w 380"/>
                    <a:gd name="T31" fmla="*/ 1 h 324"/>
                    <a:gd name="T32" fmla="*/ 1 w 380"/>
                    <a:gd name="T33" fmla="*/ 1 h 324"/>
                    <a:gd name="T34" fmla="*/ 0 w 380"/>
                    <a:gd name="T35" fmla="*/ 1 h 324"/>
                    <a:gd name="T36" fmla="*/ 1 w 380"/>
                    <a:gd name="T37" fmla="*/ 1 h 324"/>
                    <a:gd name="T38" fmla="*/ 1 w 380"/>
                    <a:gd name="T39" fmla="*/ 1 h 324"/>
                    <a:gd name="T40" fmla="*/ 1 w 380"/>
                    <a:gd name="T41" fmla="*/ 0 h 324"/>
                    <a:gd name="T42" fmla="*/ 1 w 380"/>
                    <a:gd name="T43" fmla="*/ 1 h 324"/>
                    <a:gd name="T44" fmla="*/ 1 w 380"/>
                    <a:gd name="T45" fmla="*/ 1 h 324"/>
                    <a:gd name="T46" fmla="*/ 1 w 380"/>
                    <a:gd name="T47" fmla="*/ 1 h 324"/>
                    <a:gd name="T48" fmla="*/ 1 w 380"/>
                    <a:gd name="T49" fmla="*/ 1 h 324"/>
                    <a:gd name="T50" fmla="*/ 1 w 380"/>
                    <a:gd name="T51" fmla="*/ 1 h 324"/>
                    <a:gd name="T52" fmla="*/ 1 w 380"/>
                    <a:gd name="T53" fmla="*/ 1 h 324"/>
                    <a:gd name="T54" fmla="*/ 1 w 380"/>
                    <a:gd name="T55" fmla="*/ 1 h 324"/>
                    <a:gd name="T56" fmla="*/ 1 w 380"/>
                    <a:gd name="T57" fmla="*/ 1 h 324"/>
                    <a:gd name="T58" fmla="*/ 1 w 380"/>
                    <a:gd name="T59" fmla="*/ 1 h 324"/>
                    <a:gd name="T60" fmla="*/ 1 w 380"/>
                    <a:gd name="T61" fmla="*/ 1 h 324"/>
                    <a:gd name="T62" fmla="*/ 1 w 380"/>
                    <a:gd name="T63" fmla="*/ 1 h 324"/>
                    <a:gd name="T64" fmla="*/ 1 w 380"/>
                    <a:gd name="T65" fmla="*/ 1 h 324"/>
                    <a:gd name="T66" fmla="*/ 1 w 380"/>
                    <a:gd name="T67" fmla="*/ 1 h 324"/>
                    <a:gd name="T68" fmla="*/ 1 w 380"/>
                    <a:gd name="T69" fmla="*/ 1 h 3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0"/>
                    <a:gd name="T106" fmla="*/ 0 h 324"/>
                    <a:gd name="T107" fmla="*/ 380 w 380"/>
                    <a:gd name="T108" fmla="*/ 324 h 32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0" h="324">
                      <a:moveTo>
                        <a:pt x="380" y="298"/>
                      </a:moveTo>
                      <a:lnTo>
                        <a:pt x="370" y="304"/>
                      </a:lnTo>
                      <a:lnTo>
                        <a:pt x="353" y="312"/>
                      </a:lnTo>
                      <a:lnTo>
                        <a:pt x="337" y="315"/>
                      </a:lnTo>
                      <a:lnTo>
                        <a:pt x="322" y="320"/>
                      </a:lnTo>
                      <a:lnTo>
                        <a:pt x="307" y="323"/>
                      </a:lnTo>
                      <a:lnTo>
                        <a:pt x="290" y="324"/>
                      </a:lnTo>
                      <a:lnTo>
                        <a:pt x="266" y="324"/>
                      </a:lnTo>
                      <a:lnTo>
                        <a:pt x="243" y="324"/>
                      </a:lnTo>
                      <a:lnTo>
                        <a:pt x="220" y="323"/>
                      </a:lnTo>
                      <a:lnTo>
                        <a:pt x="206" y="323"/>
                      </a:lnTo>
                      <a:lnTo>
                        <a:pt x="191" y="320"/>
                      </a:lnTo>
                      <a:lnTo>
                        <a:pt x="179" y="315"/>
                      </a:lnTo>
                      <a:lnTo>
                        <a:pt x="168" y="309"/>
                      </a:lnTo>
                      <a:lnTo>
                        <a:pt x="160" y="304"/>
                      </a:lnTo>
                      <a:lnTo>
                        <a:pt x="154" y="298"/>
                      </a:lnTo>
                      <a:lnTo>
                        <a:pt x="147" y="291"/>
                      </a:lnTo>
                      <a:lnTo>
                        <a:pt x="142" y="283"/>
                      </a:lnTo>
                      <a:lnTo>
                        <a:pt x="137" y="272"/>
                      </a:lnTo>
                      <a:lnTo>
                        <a:pt x="137" y="257"/>
                      </a:lnTo>
                      <a:lnTo>
                        <a:pt x="131" y="178"/>
                      </a:lnTo>
                      <a:lnTo>
                        <a:pt x="127" y="100"/>
                      </a:lnTo>
                      <a:lnTo>
                        <a:pt x="125" y="87"/>
                      </a:lnTo>
                      <a:lnTo>
                        <a:pt x="121" y="77"/>
                      </a:lnTo>
                      <a:lnTo>
                        <a:pt x="117" y="65"/>
                      </a:lnTo>
                      <a:lnTo>
                        <a:pt x="113" y="54"/>
                      </a:lnTo>
                      <a:lnTo>
                        <a:pt x="107" y="45"/>
                      </a:lnTo>
                      <a:lnTo>
                        <a:pt x="102" y="40"/>
                      </a:lnTo>
                      <a:lnTo>
                        <a:pt x="90" y="32"/>
                      </a:lnTo>
                      <a:lnTo>
                        <a:pt x="81" y="28"/>
                      </a:lnTo>
                      <a:lnTo>
                        <a:pt x="70" y="23"/>
                      </a:lnTo>
                      <a:lnTo>
                        <a:pt x="58" y="20"/>
                      </a:lnTo>
                      <a:lnTo>
                        <a:pt x="41" y="19"/>
                      </a:lnTo>
                      <a:lnTo>
                        <a:pt x="24" y="16"/>
                      </a:lnTo>
                      <a:lnTo>
                        <a:pt x="14" y="16"/>
                      </a:lnTo>
                      <a:lnTo>
                        <a:pt x="0" y="16"/>
                      </a:lnTo>
                      <a:lnTo>
                        <a:pt x="11" y="10"/>
                      </a:lnTo>
                      <a:lnTo>
                        <a:pt x="20" y="5"/>
                      </a:lnTo>
                      <a:lnTo>
                        <a:pt x="27" y="3"/>
                      </a:lnTo>
                      <a:lnTo>
                        <a:pt x="38" y="2"/>
                      </a:lnTo>
                      <a:lnTo>
                        <a:pt x="56" y="0"/>
                      </a:lnTo>
                      <a:lnTo>
                        <a:pt x="84" y="0"/>
                      </a:lnTo>
                      <a:lnTo>
                        <a:pt x="113" y="2"/>
                      </a:lnTo>
                      <a:lnTo>
                        <a:pt x="142" y="2"/>
                      </a:lnTo>
                      <a:lnTo>
                        <a:pt x="168" y="3"/>
                      </a:lnTo>
                      <a:lnTo>
                        <a:pt x="183" y="5"/>
                      </a:lnTo>
                      <a:lnTo>
                        <a:pt x="198" y="8"/>
                      </a:lnTo>
                      <a:lnTo>
                        <a:pt x="212" y="13"/>
                      </a:lnTo>
                      <a:lnTo>
                        <a:pt x="221" y="16"/>
                      </a:lnTo>
                      <a:lnTo>
                        <a:pt x="229" y="23"/>
                      </a:lnTo>
                      <a:lnTo>
                        <a:pt x="235" y="31"/>
                      </a:lnTo>
                      <a:lnTo>
                        <a:pt x="240" y="39"/>
                      </a:lnTo>
                      <a:lnTo>
                        <a:pt x="244" y="49"/>
                      </a:lnTo>
                      <a:lnTo>
                        <a:pt x="246" y="60"/>
                      </a:lnTo>
                      <a:lnTo>
                        <a:pt x="249" y="75"/>
                      </a:lnTo>
                      <a:lnTo>
                        <a:pt x="255" y="153"/>
                      </a:lnTo>
                      <a:lnTo>
                        <a:pt x="258" y="220"/>
                      </a:lnTo>
                      <a:lnTo>
                        <a:pt x="260" y="239"/>
                      </a:lnTo>
                      <a:lnTo>
                        <a:pt x="263" y="249"/>
                      </a:lnTo>
                      <a:lnTo>
                        <a:pt x="267" y="260"/>
                      </a:lnTo>
                      <a:lnTo>
                        <a:pt x="272" y="269"/>
                      </a:lnTo>
                      <a:lnTo>
                        <a:pt x="278" y="278"/>
                      </a:lnTo>
                      <a:lnTo>
                        <a:pt x="287" y="285"/>
                      </a:lnTo>
                      <a:lnTo>
                        <a:pt x="299" y="291"/>
                      </a:lnTo>
                      <a:lnTo>
                        <a:pt x="310" y="295"/>
                      </a:lnTo>
                      <a:lnTo>
                        <a:pt x="322" y="298"/>
                      </a:lnTo>
                      <a:lnTo>
                        <a:pt x="334" y="301"/>
                      </a:lnTo>
                      <a:lnTo>
                        <a:pt x="348" y="301"/>
                      </a:lnTo>
                      <a:lnTo>
                        <a:pt x="360" y="301"/>
                      </a:lnTo>
                      <a:lnTo>
                        <a:pt x="380" y="29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94" name="Freeform 344">
                  <a:extLst>
                    <a:ext uri="{FF2B5EF4-FFF2-40B4-BE49-F238E27FC236}">
                      <a16:creationId xmlns:a16="http://schemas.microsoft.com/office/drawing/2014/main" id="{FED1FBDF-B9F4-4001-BD06-EBB626D77E16}"/>
                    </a:ext>
                  </a:extLst>
                </p:cNvPr>
                <p:cNvSpPr>
                  <a:spLocks/>
                </p:cNvSpPr>
                <p:nvPr/>
              </p:nvSpPr>
              <p:spPr bwMode="auto">
                <a:xfrm>
                  <a:off x="3706" y="2188"/>
                  <a:ext cx="191" cy="162"/>
                </a:xfrm>
                <a:custGeom>
                  <a:avLst/>
                  <a:gdLst>
                    <a:gd name="T0" fmla="*/ 1 w 380"/>
                    <a:gd name="T1" fmla="*/ 1 h 324"/>
                    <a:gd name="T2" fmla="*/ 1 w 380"/>
                    <a:gd name="T3" fmla="*/ 1 h 324"/>
                    <a:gd name="T4" fmla="*/ 1 w 380"/>
                    <a:gd name="T5" fmla="*/ 1 h 324"/>
                    <a:gd name="T6" fmla="*/ 1 w 380"/>
                    <a:gd name="T7" fmla="*/ 1 h 324"/>
                    <a:gd name="T8" fmla="*/ 1 w 380"/>
                    <a:gd name="T9" fmla="*/ 1 h 324"/>
                    <a:gd name="T10" fmla="*/ 1 w 380"/>
                    <a:gd name="T11" fmla="*/ 1 h 324"/>
                    <a:gd name="T12" fmla="*/ 1 w 380"/>
                    <a:gd name="T13" fmla="*/ 1 h 324"/>
                    <a:gd name="T14" fmla="*/ 1 w 380"/>
                    <a:gd name="T15" fmla="*/ 1 h 324"/>
                    <a:gd name="T16" fmla="*/ 1 w 380"/>
                    <a:gd name="T17" fmla="*/ 1 h 324"/>
                    <a:gd name="T18" fmla="*/ 1 w 380"/>
                    <a:gd name="T19" fmla="*/ 1 h 324"/>
                    <a:gd name="T20" fmla="*/ 1 w 380"/>
                    <a:gd name="T21" fmla="*/ 1 h 324"/>
                    <a:gd name="T22" fmla="*/ 1 w 380"/>
                    <a:gd name="T23" fmla="*/ 1 h 324"/>
                    <a:gd name="T24" fmla="*/ 1 w 380"/>
                    <a:gd name="T25" fmla="*/ 1 h 324"/>
                    <a:gd name="T26" fmla="*/ 1 w 380"/>
                    <a:gd name="T27" fmla="*/ 1 h 324"/>
                    <a:gd name="T28" fmla="*/ 1 w 380"/>
                    <a:gd name="T29" fmla="*/ 1 h 324"/>
                    <a:gd name="T30" fmla="*/ 1 w 380"/>
                    <a:gd name="T31" fmla="*/ 1 h 324"/>
                    <a:gd name="T32" fmla="*/ 1 w 380"/>
                    <a:gd name="T33" fmla="*/ 1 h 324"/>
                    <a:gd name="T34" fmla="*/ 0 w 380"/>
                    <a:gd name="T35" fmla="*/ 1 h 324"/>
                    <a:gd name="T36" fmla="*/ 1 w 380"/>
                    <a:gd name="T37" fmla="*/ 1 h 324"/>
                    <a:gd name="T38" fmla="*/ 1 w 380"/>
                    <a:gd name="T39" fmla="*/ 1 h 324"/>
                    <a:gd name="T40" fmla="*/ 1 w 380"/>
                    <a:gd name="T41" fmla="*/ 0 h 324"/>
                    <a:gd name="T42" fmla="*/ 1 w 380"/>
                    <a:gd name="T43" fmla="*/ 1 h 324"/>
                    <a:gd name="T44" fmla="*/ 1 w 380"/>
                    <a:gd name="T45" fmla="*/ 1 h 324"/>
                    <a:gd name="T46" fmla="*/ 1 w 380"/>
                    <a:gd name="T47" fmla="*/ 1 h 324"/>
                    <a:gd name="T48" fmla="*/ 1 w 380"/>
                    <a:gd name="T49" fmla="*/ 1 h 324"/>
                    <a:gd name="T50" fmla="*/ 1 w 380"/>
                    <a:gd name="T51" fmla="*/ 1 h 324"/>
                    <a:gd name="T52" fmla="*/ 1 w 380"/>
                    <a:gd name="T53" fmla="*/ 1 h 324"/>
                    <a:gd name="T54" fmla="*/ 1 w 380"/>
                    <a:gd name="T55" fmla="*/ 1 h 324"/>
                    <a:gd name="T56" fmla="*/ 1 w 380"/>
                    <a:gd name="T57" fmla="*/ 1 h 324"/>
                    <a:gd name="T58" fmla="*/ 1 w 380"/>
                    <a:gd name="T59" fmla="*/ 1 h 324"/>
                    <a:gd name="T60" fmla="*/ 1 w 380"/>
                    <a:gd name="T61" fmla="*/ 1 h 324"/>
                    <a:gd name="T62" fmla="*/ 1 w 380"/>
                    <a:gd name="T63" fmla="*/ 1 h 324"/>
                    <a:gd name="T64" fmla="*/ 1 w 380"/>
                    <a:gd name="T65" fmla="*/ 1 h 324"/>
                    <a:gd name="T66" fmla="*/ 1 w 380"/>
                    <a:gd name="T67" fmla="*/ 1 h 324"/>
                    <a:gd name="T68" fmla="*/ 1 w 380"/>
                    <a:gd name="T69" fmla="*/ 1 h 3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0"/>
                    <a:gd name="T106" fmla="*/ 0 h 324"/>
                    <a:gd name="T107" fmla="*/ 380 w 380"/>
                    <a:gd name="T108" fmla="*/ 324 h 32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0" h="324">
                      <a:moveTo>
                        <a:pt x="380" y="298"/>
                      </a:moveTo>
                      <a:lnTo>
                        <a:pt x="370" y="304"/>
                      </a:lnTo>
                      <a:lnTo>
                        <a:pt x="353" y="312"/>
                      </a:lnTo>
                      <a:lnTo>
                        <a:pt x="337" y="315"/>
                      </a:lnTo>
                      <a:lnTo>
                        <a:pt x="322" y="320"/>
                      </a:lnTo>
                      <a:lnTo>
                        <a:pt x="307" y="323"/>
                      </a:lnTo>
                      <a:lnTo>
                        <a:pt x="290" y="324"/>
                      </a:lnTo>
                      <a:lnTo>
                        <a:pt x="266" y="324"/>
                      </a:lnTo>
                      <a:lnTo>
                        <a:pt x="243" y="324"/>
                      </a:lnTo>
                      <a:lnTo>
                        <a:pt x="220" y="323"/>
                      </a:lnTo>
                      <a:lnTo>
                        <a:pt x="206" y="323"/>
                      </a:lnTo>
                      <a:lnTo>
                        <a:pt x="191" y="320"/>
                      </a:lnTo>
                      <a:lnTo>
                        <a:pt x="179" y="315"/>
                      </a:lnTo>
                      <a:lnTo>
                        <a:pt x="168" y="309"/>
                      </a:lnTo>
                      <a:lnTo>
                        <a:pt x="160" y="304"/>
                      </a:lnTo>
                      <a:lnTo>
                        <a:pt x="154" y="298"/>
                      </a:lnTo>
                      <a:lnTo>
                        <a:pt x="147" y="291"/>
                      </a:lnTo>
                      <a:lnTo>
                        <a:pt x="142" y="283"/>
                      </a:lnTo>
                      <a:lnTo>
                        <a:pt x="137" y="272"/>
                      </a:lnTo>
                      <a:lnTo>
                        <a:pt x="137" y="257"/>
                      </a:lnTo>
                      <a:lnTo>
                        <a:pt x="131" y="178"/>
                      </a:lnTo>
                      <a:lnTo>
                        <a:pt x="127" y="100"/>
                      </a:lnTo>
                      <a:lnTo>
                        <a:pt x="125" y="87"/>
                      </a:lnTo>
                      <a:lnTo>
                        <a:pt x="121" y="77"/>
                      </a:lnTo>
                      <a:lnTo>
                        <a:pt x="117" y="65"/>
                      </a:lnTo>
                      <a:lnTo>
                        <a:pt x="113" y="54"/>
                      </a:lnTo>
                      <a:lnTo>
                        <a:pt x="107" y="45"/>
                      </a:lnTo>
                      <a:lnTo>
                        <a:pt x="102" y="40"/>
                      </a:lnTo>
                      <a:lnTo>
                        <a:pt x="90" y="32"/>
                      </a:lnTo>
                      <a:lnTo>
                        <a:pt x="81" y="28"/>
                      </a:lnTo>
                      <a:lnTo>
                        <a:pt x="70" y="23"/>
                      </a:lnTo>
                      <a:lnTo>
                        <a:pt x="58" y="20"/>
                      </a:lnTo>
                      <a:lnTo>
                        <a:pt x="41" y="19"/>
                      </a:lnTo>
                      <a:lnTo>
                        <a:pt x="24" y="16"/>
                      </a:lnTo>
                      <a:lnTo>
                        <a:pt x="14" y="16"/>
                      </a:lnTo>
                      <a:lnTo>
                        <a:pt x="0" y="16"/>
                      </a:lnTo>
                      <a:lnTo>
                        <a:pt x="11" y="10"/>
                      </a:lnTo>
                      <a:lnTo>
                        <a:pt x="20" y="5"/>
                      </a:lnTo>
                      <a:lnTo>
                        <a:pt x="27" y="3"/>
                      </a:lnTo>
                      <a:lnTo>
                        <a:pt x="38" y="2"/>
                      </a:lnTo>
                      <a:lnTo>
                        <a:pt x="56" y="0"/>
                      </a:lnTo>
                      <a:lnTo>
                        <a:pt x="84" y="0"/>
                      </a:lnTo>
                      <a:lnTo>
                        <a:pt x="113" y="2"/>
                      </a:lnTo>
                      <a:lnTo>
                        <a:pt x="142" y="2"/>
                      </a:lnTo>
                      <a:lnTo>
                        <a:pt x="168" y="3"/>
                      </a:lnTo>
                      <a:lnTo>
                        <a:pt x="183" y="5"/>
                      </a:lnTo>
                      <a:lnTo>
                        <a:pt x="198" y="8"/>
                      </a:lnTo>
                      <a:lnTo>
                        <a:pt x="212" y="13"/>
                      </a:lnTo>
                      <a:lnTo>
                        <a:pt x="221" y="16"/>
                      </a:lnTo>
                      <a:lnTo>
                        <a:pt x="229" y="23"/>
                      </a:lnTo>
                      <a:lnTo>
                        <a:pt x="235" y="31"/>
                      </a:lnTo>
                      <a:lnTo>
                        <a:pt x="240" y="39"/>
                      </a:lnTo>
                      <a:lnTo>
                        <a:pt x="244" y="49"/>
                      </a:lnTo>
                      <a:lnTo>
                        <a:pt x="246" y="60"/>
                      </a:lnTo>
                      <a:lnTo>
                        <a:pt x="249" y="75"/>
                      </a:lnTo>
                      <a:lnTo>
                        <a:pt x="255" y="153"/>
                      </a:lnTo>
                      <a:lnTo>
                        <a:pt x="258" y="220"/>
                      </a:lnTo>
                      <a:lnTo>
                        <a:pt x="260" y="239"/>
                      </a:lnTo>
                      <a:lnTo>
                        <a:pt x="263" y="249"/>
                      </a:lnTo>
                      <a:lnTo>
                        <a:pt x="267" y="260"/>
                      </a:lnTo>
                      <a:lnTo>
                        <a:pt x="272" y="269"/>
                      </a:lnTo>
                      <a:lnTo>
                        <a:pt x="278" y="278"/>
                      </a:lnTo>
                      <a:lnTo>
                        <a:pt x="287" y="285"/>
                      </a:lnTo>
                      <a:lnTo>
                        <a:pt x="299" y="291"/>
                      </a:lnTo>
                      <a:lnTo>
                        <a:pt x="310" y="295"/>
                      </a:lnTo>
                      <a:lnTo>
                        <a:pt x="322" y="298"/>
                      </a:lnTo>
                      <a:lnTo>
                        <a:pt x="334" y="301"/>
                      </a:lnTo>
                      <a:lnTo>
                        <a:pt x="348" y="301"/>
                      </a:lnTo>
                      <a:lnTo>
                        <a:pt x="360" y="301"/>
                      </a:lnTo>
                      <a:lnTo>
                        <a:pt x="380" y="298"/>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3087" name="Group 345">
                <a:extLst>
                  <a:ext uri="{FF2B5EF4-FFF2-40B4-BE49-F238E27FC236}">
                    <a16:creationId xmlns:a16="http://schemas.microsoft.com/office/drawing/2014/main" id="{B6DC6EBC-7D13-49AB-A18D-43DF4688BD35}"/>
                  </a:ext>
                </a:extLst>
              </p:cNvPr>
              <p:cNvGrpSpPr>
                <a:grpSpLocks/>
              </p:cNvGrpSpPr>
              <p:nvPr/>
            </p:nvGrpSpPr>
            <p:grpSpPr bwMode="auto">
              <a:xfrm>
                <a:off x="3383" y="2189"/>
                <a:ext cx="201" cy="163"/>
                <a:chOff x="3383" y="2189"/>
                <a:chExt cx="201" cy="163"/>
              </a:xfrm>
            </p:grpSpPr>
            <p:sp>
              <p:nvSpPr>
                <p:cNvPr id="23091" name="Freeform 346">
                  <a:extLst>
                    <a:ext uri="{FF2B5EF4-FFF2-40B4-BE49-F238E27FC236}">
                      <a16:creationId xmlns:a16="http://schemas.microsoft.com/office/drawing/2014/main" id="{D4337861-AAB5-4ACB-975E-56F0A3166876}"/>
                    </a:ext>
                  </a:extLst>
                </p:cNvPr>
                <p:cNvSpPr>
                  <a:spLocks/>
                </p:cNvSpPr>
                <p:nvPr/>
              </p:nvSpPr>
              <p:spPr bwMode="auto">
                <a:xfrm>
                  <a:off x="3383" y="2189"/>
                  <a:ext cx="201" cy="163"/>
                </a:xfrm>
                <a:custGeom>
                  <a:avLst/>
                  <a:gdLst>
                    <a:gd name="T0" fmla="*/ 1 w 401"/>
                    <a:gd name="T1" fmla="*/ 1 h 325"/>
                    <a:gd name="T2" fmla="*/ 1 w 401"/>
                    <a:gd name="T3" fmla="*/ 1 h 325"/>
                    <a:gd name="T4" fmla="*/ 1 w 401"/>
                    <a:gd name="T5" fmla="*/ 1 h 325"/>
                    <a:gd name="T6" fmla="*/ 1 w 401"/>
                    <a:gd name="T7" fmla="*/ 1 h 325"/>
                    <a:gd name="T8" fmla="*/ 1 w 401"/>
                    <a:gd name="T9" fmla="*/ 1 h 325"/>
                    <a:gd name="T10" fmla="*/ 1 w 401"/>
                    <a:gd name="T11" fmla="*/ 1 h 325"/>
                    <a:gd name="T12" fmla="*/ 1 w 401"/>
                    <a:gd name="T13" fmla="*/ 1 h 325"/>
                    <a:gd name="T14" fmla="*/ 1 w 401"/>
                    <a:gd name="T15" fmla="*/ 1 h 325"/>
                    <a:gd name="T16" fmla="*/ 1 w 401"/>
                    <a:gd name="T17" fmla="*/ 1 h 325"/>
                    <a:gd name="T18" fmla="*/ 1 w 401"/>
                    <a:gd name="T19" fmla="*/ 1 h 325"/>
                    <a:gd name="T20" fmla="*/ 1 w 401"/>
                    <a:gd name="T21" fmla="*/ 1 h 325"/>
                    <a:gd name="T22" fmla="*/ 1 w 401"/>
                    <a:gd name="T23" fmla="*/ 1 h 325"/>
                    <a:gd name="T24" fmla="*/ 1 w 401"/>
                    <a:gd name="T25" fmla="*/ 1 h 325"/>
                    <a:gd name="T26" fmla="*/ 1 w 401"/>
                    <a:gd name="T27" fmla="*/ 1 h 325"/>
                    <a:gd name="T28" fmla="*/ 1 w 401"/>
                    <a:gd name="T29" fmla="*/ 1 h 325"/>
                    <a:gd name="T30" fmla="*/ 1 w 401"/>
                    <a:gd name="T31" fmla="*/ 1 h 325"/>
                    <a:gd name="T32" fmla="*/ 1 w 401"/>
                    <a:gd name="T33" fmla="*/ 1 h 325"/>
                    <a:gd name="T34" fmla="*/ 1 w 401"/>
                    <a:gd name="T35" fmla="*/ 1 h 325"/>
                    <a:gd name="T36" fmla="*/ 0 w 401"/>
                    <a:gd name="T37" fmla="*/ 1 h 325"/>
                    <a:gd name="T38" fmla="*/ 1 w 401"/>
                    <a:gd name="T39" fmla="*/ 1 h 325"/>
                    <a:gd name="T40" fmla="*/ 1 w 401"/>
                    <a:gd name="T41" fmla="*/ 1 h 325"/>
                    <a:gd name="T42" fmla="*/ 1 w 401"/>
                    <a:gd name="T43" fmla="*/ 0 h 325"/>
                    <a:gd name="T44" fmla="*/ 1 w 401"/>
                    <a:gd name="T45" fmla="*/ 0 h 325"/>
                    <a:gd name="T46" fmla="*/ 1 w 401"/>
                    <a:gd name="T47" fmla="*/ 1 h 325"/>
                    <a:gd name="T48" fmla="*/ 1 w 401"/>
                    <a:gd name="T49" fmla="*/ 1 h 325"/>
                    <a:gd name="T50" fmla="*/ 1 w 401"/>
                    <a:gd name="T51" fmla="*/ 1 h 325"/>
                    <a:gd name="T52" fmla="*/ 1 w 401"/>
                    <a:gd name="T53" fmla="*/ 1 h 325"/>
                    <a:gd name="T54" fmla="*/ 1 w 401"/>
                    <a:gd name="T55" fmla="*/ 1 h 325"/>
                    <a:gd name="T56" fmla="*/ 1 w 401"/>
                    <a:gd name="T57" fmla="*/ 1 h 325"/>
                    <a:gd name="T58" fmla="*/ 1 w 401"/>
                    <a:gd name="T59" fmla="*/ 1 h 325"/>
                    <a:gd name="T60" fmla="*/ 1 w 401"/>
                    <a:gd name="T61" fmla="*/ 1 h 325"/>
                    <a:gd name="T62" fmla="*/ 1 w 401"/>
                    <a:gd name="T63" fmla="*/ 1 h 325"/>
                    <a:gd name="T64" fmla="*/ 1 w 401"/>
                    <a:gd name="T65" fmla="*/ 1 h 325"/>
                    <a:gd name="T66" fmla="*/ 1 w 401"/>
                    <a:gd name="T67" fmla="*/ 1 h 325"/>
                    <a:gd name="T68" fmla="*/ 1 w 401"/>
                    <a:gd name="T69" fmla="*/ 1 h 325"/>
                    <a:gd name="T70" fmla="*/ 1 w 401"/>
                    <a:gd name="T71" fmla="*/ 1 h 325"/>
                    <a:gd name="T72" fmla="*/ 1 w 401"/>
                    <a:gd name="T73" fmla="*/ 1 h 32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1"/>
                    <a:gd name="T112" fmla="*/ 0 h 325"/>
                    <a:gd name="T113" fmla="*/ 401 w 401"/>
                    <a:gd name="T114" fmla="*/ 325 h 32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1" h="325">
                      <a:moveTo>
                        <a:pt x="401" y="301"/>
                      </a:moveTo>
                      <a:lnTo>
                        <a:pt x="391" y="305"/>
                      </a:lnTo>
                      <a:lnTo>
                        <a:pt x="374" y="313"/>
                      </a:lnTo>
                      <a:lnTo>
                        <a:pt x="359" y="316"/>
                      </a:lnTo>
                      <a:lnTo>
                        <a:pt x="340" y="321"/>
                      </a:lnTo>
                      <a:lnTo>
                        <a:pt x="328" y="324"/>
                      </a:lnTo>
                      <a:lnTo>
                        <a:pt x="311" y="325"/>
                      </a:lnTo>
                      <a:lnTo>
                        <a:pt x="290" y="325"/>
                      </a:lnTo>
                      <a:lnTo>
                        <a:pt x="264" y="325"/>
                      </a:lnTo>
                      <a:lnTo>
                        <a:pt x="242" y="325"/>
                      </a:lnTo>
                      <a:lnTo>
                        <a:pt x="227" y="324"/>
                      </a:lnTo>
                      <a:lnTo>
                        <a:pt x="212" y="321"/>
                      </a:lnTo>
                      <a:lnTo>
                        <a:pt x="201" y="316"/>
                      </a:lnTo>
                      <a:lnTo>
                        <a:pt x="191" y="312"/>
                      </a:lnTo>
                      <a:lnTo>
                        <a:pt x="181" y="305"/>
                      </a:lnTo>
                      <a:lnTo>
                        <a:pt x="174" y="299"/>
                      </a:lnTo>
                      <a:lnTo>
                        <a:pt x="169" y="292"/>
                      </a:lnTo>
                      <a:lnTo>
                        <a:pt x="163" y="284"/>
                      </a:lnTo>
                      <a:lnTo>
                        <a:pt x="162" y="273"/>
                      </a:lnTo>
                      <a:lnTo>
                        <a:pt x="162" y="258"/>
                      </a:lnTo>
                      <a:lnTo>
                        <a:pt x="154" y="180"/>
                      </a:lnTo>
                      <a:lnTo>
                        <a:pt x="149" y="101"/>
                      </a:lnTo>
                      <a:lnTo>
                        <a:pt x="148" y="89"/>
                      </a:lnTo>
                      <a:lnTo>
                        <a:pt x="143" y="75"/>
                      </a:lnTo>
                      <a:lnTo>
                        <a:pt x="139" y="66"/>
                      </a:lnTo>
                      <a:lnTo>
                        <a:pt x="134" y="53"/>
                      </a:lnTo>
                      <a:lnTo>
                        <a:pt x="128" y="44"/>
                      </a:lnTo>
                      <a:lnTo>
                        <a:pt x="120" y="38"/>
                      </a:lnTo>
                      <a:lnTo>
                        <a:pt x="111" y="30"/>
                      </a:lnTo>
                      <a:lnTo>
                        <a:pt x="103" y="27"/>
                      </a:lnTo>
                      <a:lnTo>
                        <a:pt x="91" y="23"/>
                      </a:lnTo>
                      <a:lnTo>
                        <a:pt x="81" y="20"/>
                      </a:lnTo>
                      <a:lnTo>
                        <a:pt x="64" y="18"/>
                      </a:lnTo>
                      <a:lnTo>
                        <a:pt x="48" y="17"/>
                      </a:lnTo>
                      <a:lnTo>
                        <a:pt x="36" y="17"/>
                      </a:lnTo>
                      <a:lnTo>
                        <a:pt x="24" y="14"/>
                      </a:lnTo>
                      <a:lnTo>
                        <a:pt x="10" y="14"/>
                      </a:lnTo>
                      <a:lnTo>
                        <a:pt x="0" y="17"/>
                      </a:lnTo>
                      <a:lnTo>
                        <a:pt x="9" y="12"/>
                      </a:lnTo>
                      <a:lnTo>
                        <a:pt x="18" y="9"/>
                      </a:lnTo>
                      <a:lnTo>
                        <a:pt x="27" y="6"/>
                      </a:lnTo>
                      <a:lnTo>
                        <a:pt x="38" y="3"/>
                      </a:lnTo>
                      <a:lnTo>
                        <a:pt x="47" y="1"/>
                      </a:lnTo>
                      <a:lnTo>
                        <a:pt x="61" y="0"/>
                      </a:lnTo>
                      <a:lnTo>
                        <a:pt x="79" y="0"/>
                      </a:lnTo>
                      <a:lnTo>
                        <a:pt x="105" y="0"/>
                      </a:lnTo>
                      <a:lnTo>
                        <a:pt x="134" y="1"/>
                      </a:lnTo>
                      <a:lnTo>
                        <a:pt x="163" y="1"/>
                      </a:lnTo>
                      <a:lnTo>
                        <a:pt x="191" y="3"/>
                      </a:lnTo>
                      <a:lnTo>
                        <a:pt x="209" y="6"/>
                      </a:lnTo>
                      <a:lnTo>
                        <a:pt x="224" y="8"/>
                      </a:lnTo>
                      <a:lnTo>
                        <a:pt x="235" y="12"/>
                      </a:lnTo>
                      <a:lnTo>
                        <a:pt x="244" y="17"/>
                      </a:lnTo>
                      <a:lnTo>
                        <a:pt x="252" y="23"/>
                      </a:lnTo>
                      <a:lnTo>
                        <a:pt x="258" y="30"/>
                      </a:lnTo>
                      <a:lnTo>
                        <a:pt x="262" y="40"/>
                      </a:lnTo>
                      <a:lnTo>
                        <a:pt x="267" y="49"/>
                      </a:lnTo>
                      <a:lnTo>
                        <a:pt x="268" y="61"/>
                      </a:lnTo>
                      <a:lnTo>
                        <a:pt x="272" y="75"/>
                      </a:lnTo>
                      <a:lnTo>
                        <a:pt x="276" y="153"/>
                      </a:lnTo>
                      <a:lnTo>
                        <a:pt x="281" y="221"/>
                      </a:lnTo>
                      <a:lnTo>
                        <a:pt x="282" y="240"/>
                      </a:lnTo>
                      <a:lnTo>
                        <a:pt x="285" y="250"/>
                      </a:lnTo>
                      <a:lnTo>
                        <a:pt x="290" y="261"/>
                      </a:lnTo>
                      <a:lnTo>
                        <a:pt x="294" y="270"/>
                      </a:lnTo>
                      <a:lnTo>
                        <a:pt x="302" y="279"/>
                      </a:lnTo>
                      <a:lnTo>
                        <a:pt x="310" y="286"/>
                      </a:lnTo>
                      <a:lnTo>
                        <a:pt x="320" y="292"/>
                      </a:lnTo>
                      <a:lnTo>
                        <a:pt x="330" y="296"/>
                      </a:lnTo>
                      <a:lnTo>
                        <a:pt x="340" y="299"/>
                      </a:lnTo>
                      <a:lnTo>
                        <a:pt x="357" y="302"/>
                      </a:lnTo>
                      <a:lnTo>
                        <a:pt x="369" y="302"/>
                      </a:lnTo>
                      <a:lnTo>
                        <a:pt x="382" y="302"/>
                      </a:lnTo>
                      <a:lnTo>
                        <a:pt x="401" y="3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92" name="Freeform 347">
                  <a:extLst>
                    <a:ext uri="{FF2B5EF4-FFF2-40B4-BE49-F238E27FC236}">
                      <a16:creationId xmlns:a16="http://schemas.microsoft.com/office/drawing/2014/main" id="{775DCEED-69BD-4C84-87F3-0C6166B9B122}"/>
                    </a:ext>
                  </a:extLst>
                </p:cNvPr>
                <p:cNvSpPr>
                  <a:spLocks/>
                </p:cNvSpPr>
                <p:nvPr/>
              </p:nvSpPr>
              <p:spPr bwMode="auto">
                <a:xfrm>
                  <a:off x="3383" y="2189"/>
                  <a:ext cx="201" cy="163"/>
                </a:xfrm>
                <a:custGeom>
                  <a:avLst/>
                  <a:gdLst>
                    <a:gd name="T0" fmla="*/ 1 w 401"/>
                    <a:gd name="T1" fmla="*/ 1 h 325"/>
                    <a:gd name="T2" fmla="*/ 1 w 401"/>
                    <a:gd name="T3" fmla="*/ 1 h 325"/>
                    <a:gd name="T4" fmla="*/ 1 w 401"/>
                    <a:gd name="T5" fmla="*/ 1 h 325"/>
                    <a:gd name="T6" fmla="*/ 1 w 401"/>
                    <a:gd name="T7" fmla="*/ 1 h 325"/>
                    <a:gd name="T8" fmla="*/ 1 w 401"/>
                    <a:gd name="T9" fmla="*/ 1 h 325"/>
                    <a:gd name="T10" fmla="*/ 1 w 401"/>
                    <a:gd name="T11" fmla="*/ 1 h 325"/>
                    <a:gd name="T12" fmla="*/ 1 w 401"/>
                    <a:gd name="T13" fmla="*/ 1 h 325"/>
                    <a:gd name="T14" fmla="*/ 1 w 401"/>
                    <a:gd name="T15" fmla="*/ 1 h 325"/>
                    <a:gd name="T16" fmla="*/ 1 w 401"/>
                    <a:gd name="T17" fmla="*/ 1 h 325"/>
                    <a:gd name="T18" fmla="*/ 1 w 401"/>
                    <a:gd name="T19" fmla="*/ 1 h 325"/>
                    <a:gd name="T20" fmla="*/ 1 w 401"/>
                    <a:gd name="T21" fmla="*/ 1 h 325"/>
                    <a:gd name="T22" fmla="*/ 1 w 401"/>
                    <a:gd name="T23" fmla="*/ 1 h 325"/>
                    <a:gd name="T24" fmla="*/ 1 w 401"/>
                    <a:gd name="T25" fmla="*/ 1 h 325"/>
                    <a:gd name="T26" fmla="*/ 1 w 401"/>
                    <a:gd name="T27" fmla="*/ 1 h 325"/>
                    <a:gd name="T28" fmla="*/ 1 w 401"/>
                    <a:gd name="T29" fmla="*/ 1 h 325"/>
                    <a:gd name="T30" fmla="*/ 1 w 401"/>
                    <a:gd name="T31" fmla="*/ 1 h 325"/>
                    <a:gd name="T32" fmla="*/ 1 w 401"/>
                    <a:gd name="T33" fmla="*/ 1 h 325"/>
                    <a:gd name="T34" fmla="*/ 1 w 401"/>
                    <a:gd name="T35" fmla="*/ 1 h 325"/>
                    <a:gd name="T36" fmla="*/ 0 w 401"/>
                    <a:gd name="T37" fmla="*/ 1 h 325"/>
                    <a:gd name="T38" fmla="*/ 1 w 401"/>
                    <a:gd name="T39" fmla="*/ 1 h 325"/>
                    <a:gd name="T40" fmla="*/ 1 w 401"/>
                    <a:gd name="T41" fmla="*/ 1 h 325"/>
                    <a:gd name="T42" fmla="*/ 1 w 401"/>
                    <a:gd name="T43" fmla="*/ 0 h 325"/>
                    <a:gd name="T44" fmla="*/ 1 w 401"/>
                    <a:gd name="T45" fmla="*/ 0 h 325"/>
                    <a:gd name="T46" fmla="*/ 1 w 401"/>
                    <a:gd name="T47" fmla="*/ 1 h 325"/>
                    <a:gd name="T48" fmla="*/ 1 w 401"/>
                    <a:gd name="T49" fmla="*/ 1 h 325"/>
                    <a:gd name="T50" fmla="*/ 1 w 401"/>
                    <a:gd name="T51" fmla="*/ 1 h 325"/>
                    <a:gd name="T52" fmla="*/ 1 w 401"/>
                    <a:gd name="T53" fmla="*/ 1 h 325"/>
                    <a:gd name="T54" fmla="*/ 1 w 401"/>
                    <a:gd name="T55" fmla="*/ 1 h 325"/>
                    <a:gd name="T56" fmla="*/ 1 w 401"/>
                    <a:gd name="T57" fmla="*/ 1 h 325"/>
                    <a:gd name="T58" fmla="*/ 1 w 401"/>
                    <a:gd name="T59" fmla="*/ 1 h 325"/>
                    <a:gd name="T60" fmla="*/ 1 w 401"/>
                    <a:gd name="T61" fmla="*/ 1 h 325"/>
                    <a:gd name="T62" fmla="*/ 1 w 401"/>
                    <a:gd name="T63" fmla="*/ 1 h 325"/>
                    <a:gd name="T64" fmla="*/ 1 w 401"/>
                    <a:gd name="T65" fmla="*/ 1 h 325"/>
                    <a:gd name="T66" fmla="*/ 1 w 401"/>
                    <a:gd name="T67" fmla="*/ 1 h 325"/>
                    <a:gd name="T68" fmla="*/ 1 w 401"/>
                    <a:gd name="T69" fmla="*/ 1 h 325"/>
                    <a:gd name="T70" fmla="*/ 1 w 401"/>
                    <a:gd name="T71" fmla="*/ 1 h 325"/>
                    <a:gd name="T72" fmla="*/ 1 w 401"/>
                    <a:gd name="T73" fmla="*/ 1 h 32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1"/>
                    <a:gd name="T112" fmla="*/ 0 h 325"/>
                    <a:gd name="T113" fmla="*/ 401 w 401"/>
                    <a:gd name="T114" fmla="*/ 325 h 32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1" h="325">
                      <a:moveTo>
                        <a:pt x="401" y="301"/>
                      </a:moveTo>
                      <a:lnTo>
                        <a:pt x="391" y="305"/>
                      </a:lnTo>
                      <a:lnTo>
                        <a:pt x="374" y="313"/>
                      </a:lnTo>
                      <a:lnTo>
                        <a:pt x="359" y="316"/>
                      </a:lnTo>
                      <a:lnTo>
                        <a:pt x="340" y="321"/>
                      </a:lnTo>
                      <a:lnTo>
                        <a:pt x="328" y="324"/>
                      </a:lnTo>
                      <a:lnTo>
                        <a:pt x="311" y="325"/>
                      </a:lnTo>
                      <a:lnTo>
                        <a:pt x="290" y="325"/>
                      </a:lnTo>
                      <a:lnTo>
                        <a:pt x="264" y="325"/>
                      </a:lnTo>
                      <a:lnTo>
                        <a:pt x="242" y="325"/>
                      </a:lnTo>
                      <a:lnTo>
                        <a:pt x="227" y="324"/>
                      </a:lnTo>
                      <a:lnTo>
                        <a:pt x="212" y="321"/>
                      </a:lnTo>
                      <a:lnTo>
                        <a:pt x="201" y="316"/>
                      </a:lnTo>
                      <a:lnTo>
                        <a:pt x="191" y="312"/>
                      </a:lnTo>
                      <a:lnTo>
                        <a:pt x="181" y="305"/>
                      </a:lnTo>
                      <a:lnTo>
                        <a:pt x="174" y="299"/>
                      </a:lnTo>
                      <a:lnTo>
                        <a:pt x="169" y="292"/>
                      </a:lnTo>
                      <a:lnTo>
                        <a:pt x="163" y="284"/>
                      </a:lnTo>
                      <a:lnTo>
                        <a:pt x="162" y="273"/>
                      </a:lnTo>
                      <a:lnTo>
                        <a:pt x="162" y="258"/>
                      </a:lnTo>
                      <a:lnTo>
                        <a:pt x="154" y="180"/>
                      </a:lnTo>
                      <a:lnTo>
                        <a:pt x="149" y="101"/>
                      </a:lnTo>
                      <a:lnTo>
                        <a:pt x="148" y="89"/>
                      </a:lnTo>
                      <a:lnTo>
                        <a:pt x="143" y="75"/>
                      </a:lnTo>
                      <a:lnTo>
                        <a:pt x="139" y="66"/>
                      </a:lnTo>
                      <a:lnTo>
                        <a:pt x="134" y="53"/>
                      </a:lnTo>
                      <a:lnTo>
                        <a:pt x="128" y="44"/>
                      </a:lnTo>
                      <a:lnTo>
                        <a:pt x="120" y="38"/>
                      </a:lnTo>
                      <a:lnTo>
                        <a:pt x="111" y="30"/>
                      </a:lnTo>
                      <a:lnTo>
                        <a:pt x="103" y="27"/>
                      </a:lnTo>
                      <a:lnTo>
                        <a:pt x="91" y="23"/>
                      </a:lnTo>
                      <a:lnTo>
                        <a:pt x="81" y="20"/>
                      </a:lnTo>
                      <a:lnTo>
                        <a:pt x="64" y="18"/>
                      </a:lnTo>
                      <a:lnTo>
                        <a:pt x="48" y="17"/>
                      </a:lnTo>
                      <a:lnTo>
                        <a:pt x="36" y="17"/>
                      </a:lnTo>
                      <a:lnTo>
                        <a:pt x="24" y="14"/>
                      </a:lnTo>
                      <a:lnTo>
                        <a:pt x="10" y="14"/>
                      </a:lnTo>
                      <a:lnTo>
                        <a:pt x="0" y="17"/>
                      </a:lnTo>
                      <a:lnTo>
                        <a:pt x="9" y="12"/>
                      </a:lnTo>
                      <a:lnTo>
                        <a:pt x="18" y="9"/>
                      </a:lnTo>
                      <a:lnTo>
                        <a:pt x="27" y="6"/>
                      </a:lnTo>
                      <a:lnTo>
                        <a:pt x="38" y="3"/>
                      </a:lnTo>
                      <a:lnTo>
                        <a:pt x="47" y="1"/>
                      </a:lnTo>
                      <a:lnTo>
                        <a:pt x="61" y="0"/>
                      </a:lnTo>
                      <a:lnTo>
                        <a:pt x="79" y="0"/>
                      </a:lnTo>
                      <a:lnTo>
                        <a:pt x="105" y="0"/>
                      </a:lnTo>
                      <a:lnTo>
                        <a:pt x="134" y="1"/>
                      </a:lnTo>
                      <a:lnTo>
                        <a:pt x="163" y="1"/>
                      </a:lnTo>
                      <a:lnTo>
                        <a:pt x="191" y="3"/>
                      </a:lnTo>
                      <a:lnTo>
                        <a:pt x="209" y="6"/>
                      </a:lnTo>
                      <a:lnTo>
                        <a:pt x="224" y="8"/>
                      </a:lnTo>
                      <a:lnTo>
                        <a:pt x="235" y="12"/>
                      </a:lnTo>
                      <a:lnTo>
                        <a:pt x="244" y="17"/>
                      </a:lnTo>
                      <a:lnTo>
                        <a:pt x="252" y="23"/>
                      </a:lnTo>
                      <a:lnTo>
                        <a:pt x="258" y="30"/>
                      </a:lnTo>
                      <a:lnTo>
                        <a:pt x="262" y="40"/>
                      </a:lnTo>
                      <a:lnTo>
                        <a:pt x="267" y="49"/>
                      </a:lnTo>
                      <a:lnTo>
                        <a:pt x="268" y="61"/>
                      </a:lnTo>
                      <a:lnTo>
                        <a:pt x="272" y="75"/>
                      </a:lnTo>
                      <a:lnTo>
                        <a:pt x="276" y="153"/>
                      </a:lnTo>
                      <a:lnTo>
                        <a:pt x="281" y="221"/>
                      </a:lnTo>
                      <a:lnTo>
                        <a:pt x="282" y="240"/>
                      </a:lnTo>
                      <a:lnTo>
                        <a:pt x="285" y="250"/>
                      </a:lnTo>
                      <a:lnTo>
                        <a:pt x="290" y="261"/>
                      </a:lnTo>
                      <a:lnTo>
                        <a:pt x="294" y="270"/>
                      </a:lnTo>
                      <a:lnTo>
                        <a:pt x="302" y="279"/>
                      </a:lnTo>
                      <a:lnTo>
                        <a:pt x="310" y="286"/>
                      </a:lnTo>
                      <a:lnTo>
                        <a:pt x="320" y="292"/>
                      </a:lnTo>
                      <a:lnTo>
                        <a:pt x="330" y="296"/>
                      </a:lnTo>
                      <a:lnTo>
                        <a:pt x="340" y="299"/>
                      </a:lnTo>
                      <a:lnTo>
                        <a:pt x="357" y="302"/>
                      </a:lnTo>
                      <a:lnTo>
                        <a:pt x="369" y="302"/>
                      </a:lnTo>
                      <a:lnTo>
                        <a:pt x="382" y="302"/>
                      </a:lnTo>
                      <a:lnTo>
                        <a:pt x="401" y="301"/>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3088" name="Group 348">
                <a:extLst>
                  <a:ext uri="{FF2B5EF4-FFF2-40B4-BE49-F238E27FC236}">
                    <a16:creationId xmlns:a16="http://schemas.microsoft.com/office/drawing/2014/main" id="{434118EB-60FD-4215-9609-F1A3116E77BE}"/>
                  </a:ext>
                </a:extLst>
              </p:cNvPr>
              <p:cNvGrpSpPr>
                <a:grpSpLocks/>
              </p:cNvGrpSpPr>
              <p:nvPr/>
            </p:nvGrpSpPr>
            <p:grpSpPr bwMode="auto">
              <a:xfrm>
                <a:off x="3536" y="2189"/>
                <a:ext cx="202" cy="159"/>
                <a:chOff x="3536" y="2189"/>
                <a:chExt cx="202" cy="159"/>
              </a:xfrm>
            </p:grpSpPr>
            <p:sp>
              <p:nvSpPr>
                <p:cNvPr id="23089" name="Freeform 349">
                  <a:extLst>
                    <a:ext uri="{FF2B5EF4-FFF2-40B4-BE49-F238E27FC236}">
                      <a16:creationId xmlns:a16="http://schemas.microsoft.com/office/drawing/2014/main" id="{B7D94D22-17C4-4DE2-9063-CF5ABCCAA2C3}"/>
                    </a:ext>
                  </a:extLst>
                </p:cNvPr>
                <p:cNvSpPr>
                  <a:spLocks/>
                </p:cNvSpPr>
                <p:nvPr/>
              </p:nvSpPr>
              <p:spPr bwMode="auto">
                <a:xfrm>
                  <a:off x="3536" y="2189"/>
                  <a:ext cx="202" cy="159"/>
                </a:xfrm>
                <a:custGeom>
                  <a:avLst/>
                  <a:gdLst>
                    <a:gd name="T0" fmla="*/ 0 w 405"/>
                    <a:gd name="T1" fmla="*/ 1 h 318"/>
                    <a:gd name="T2" fmla="*/ 0 w 405"/>
                    <a:gd name="T3" fmla="*/ 1 h 318"/>
                    <a:gd name="T4" fmla="*/ 0 w 405"/>
                    <a:gd name="T5" fmla="*/ 1 h 318"/>
                    <a:gd name="T6" fmla="*/ 0 w 405"/>
                    <a:gd name="T7" fmla="*/ 1 h 318"/>
                    <a:gd name="T8" fmla="*/ 0 w 405"/>
                    <a:gd name="T9" fmla="*/ 1 h 318"/>
                    <a:gd name="T10" fmla="*/ 0 w 405"/>
                    <a:gd name="T11" fmla="*/ 1 h 318"/>
                    <a:gd name="T12" fmla="*/ 0 w 405"/>
                    <a:gd name="T13" fmla="*/ 1 h 318"/>
                    <a:gd name="T14" fmla="*/ 0 w 405"/>
                    <a:gd name="T15" fmla="*/ 1 h 318"/>
                    <a:gd name="T16" fmla="*/ 0 w 405"/>
                    <a:gd name="T17" fmla="*/ 1 h 318"/>
                    <a:gd name="T18" fmla="*/ 0 w 405"/>
                    <a:gd name="T19" fmla="*/ 1 h 318"/>
                    <a:gd name="T20" fmla="*/ 0 w 405"/>
                    <a:gd name="T21" fmla="*/ 1 h 318"/>
                    <a:gd name="T22" fmla="*/ 0 w 405"/>
                    <a:gd name="T23" fmla="*/ 1 h 318"/>
                    <a:gd name="T24" fmla="*/ 0 w 405"/>
                    <a:gd name="T25" fmla="*/ 1 h 318"/>
                    <a:gd name="T26" fmla="*/ 0 w 405"/>
                    <a:gd name="T27" fmla="*/ 1 h 318"/>
                    <a:gd name="T28" fmla="*/ 0 w 405"/>
                    <a:gd name="T29" fmla="*/ 1 h 318"/>
                    <a:gd name="T30" fmla="*/ 0 w 405"/>
                    <a:gd name="T31" fmla="*/ 1 h 318"/>
                    <a:gd name="T32" fmla="*/ 0 w 405"/>
                    <a:gd name="T33" fmla="*/ 1 h 318"/>
                    <a:gd name="T34" fmla="*/ 0 w 405"/>
                    <a:gd name="T35" fmla="*/ 1 h 318"/>
                    <a:gd name="T36" fmla="*/ 0 w 405"/>
                    <a:gd name="T37" fmla="*/ 1 h 318"/>
                    <a:gd name="T38" fmla="*/ 0 w 405"/>
                    <a:gd name="T39" fmla="*/ 1 h 318"/>
                    <a:gd name="T40" fmla="*/ 0 w 405"/>
                    <a:gd name="T41" fmla="*/ 1 h 318"/>
                    <a:gd name="T42" fmla="*/ 0 w 405"/>
                    <a:gd name="T43" fmla="*/ 0 h 318"/>
                    <a:gd name="T44" fmla="*/ 0 w 405"/>
                    <a:gd name="T45" fmla="*/ 0 h 318"/>
                    <a:gd name="T46" fmla="*/ 0 w 405"/>
                    <a:gd name="T47" fmla="*/ 1 h 318"/>
                    <a:gd name="T48" fmla="*/ 0 w 405"/>
                    <a:gd name="T49" fmla="*/ 1 h 318"/>
                    <a:gd name="T50" fmla="*/ 0 w 405"/>
                    <a:gd name="T51" fmla="*/ 1 h 318"/>
                    <a:gd name="T52" fmla="*/ 0 w 405"/>
                    <a:gd name="T53" fmla="*/ 1 h 318"/>
                    <a:gd name="T54" fmla="*/ 0 w 405"/>
                    <a:gd name="T55" fmla="*/ 1 h 318"/>
                    <a:gd name="T56" fmla="*/ 0 w 405"/>
                    <a:gd name="T57" fmla="*/ 1 h 318"/>
                    <a:gd name="T58" fmla="*/ 0 w 405"/>
                    <a:gd name="T59" fmla="*/ 1 h 318"/>
                    <a:gd name="T60" fmla="*/ 0 w 405"/>
                    <a:gd name="T61" fmla="*/ 1 h 318"/>
                    <a:gd name="T62" fmla="*/ 0 w 405"/>
                    <a:gd name="T63" fmla="*/ 1 h 318"/>
                    <a:gd name="T64" fmla="*/ 0 w 405"/>
                    <a:gd name="T65" fmla="*/ 1 h 318"/>
                    <a:gd name="T66" fmla="*/ 0 w 405"/>
                    <a:gd name="T67" fmla="*/ 1 h 318"/>
                    <a:gd name="T68" fmla="*/ 0 w 405"/>
                    <a:gd name="T69" fmla="*/ 1 h 318"/>
                    <a:gd name="T70" fmla="*/ 0 w 405"/>
                    <a:gd name="T71" fmla="*/ 1 h 318"/>
                    <a:gd name="T72" fmla="*/ 0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87"/>
                      </a:moveTo>
                      <a:lnTo>
                        <a:pt x="390" y="298"/>
                      </a:lnTo>
                      <a:lnTo>
                        <a:pt x="379" y="304"/>
                      </a:lnTo>
                      <a:lnTo>
                        <a:pt x="368" y="308"/>
                      </a:lnTo>
                      <a:lnTo>
                        <a:pt x="353" y="312"/>
                      </a:lnTo>
                      <a:lnTo>
                        <a:pt x="335" y="315"/>
                      </a:lnTo>
                      <a:lnTo>
                        <a:pt x="310" y="316"/>
                      </a:lnTo>
                      <a:lnTo>
                        <a:pt x="295" y="318"/>
                      </a:lnTo>
                      <a:lnTo>
                        <a:pt x="271" y="318"/>
                      </a:lnTo>
                      <a:lnTo>
                        <a:pt x="246" y="316"/>
                      </a:lnTo>
                      <a:lnTo>
                        <a:pt x="231" y="315"/>
                      </a:lnTo>
                      <a:lnTo>
                        <a:pt x="217" y="312"/>
                      </a:lnTo>
                      <a:lnTo>
                        <a:pt x="206" y="308"/>
                      </a:lnTo>
                      <a:lnTo>
                        <a:pt x="193" y="302"/>
                      </a:lnTo>
                      <a:lnTo>
                        <a:pt x="183" y="298"/>
                      </a:lnTo>
                      <a:lnTo>
                        <a:pt x="177" y="292"/>
                      </a:lnTo>
                      <a:lnTo>
                        <a:pt x="171" y="284"/>
                      </a:lnTo>
                      <a:lnTo>
                        <a:pt x="167" y="276"/>
                      </a:lnTo>
                      <a:lnTo>
                        <a:pt x="165" y="266"/>
                      </a:lnTo>
                      <a:lnTo>
                        <a:pt x="165" y="250"/>
                      </a:lnTo>
                      <a:lnTo>
                        <a:pt x="156" y="174"/>
                      </a:lnTo>
                      <a:lnTo>
                        <a:pt x="151" y="98"/>
                      </a:lnTo>
                      <a:lnTo>
                        <a:pt x="150" y="85"/>
                      </a:lnTo>
                      <a:lnTo>
                        <a:pt x="147" y="73"/>
                      </a:lnTo>
                      <a:lnTo>
                        <a:pt x="142" y="64"/>
                      </a:lnTo>
                      <a:lnTo>
                        <a:pt x="138" y="53"/>
                      </a:lnTo>
                      <a:lnTo>
                        <a:pt x="132" y="43"/>
                      </a:lnTo>
                      <a:lnTo>
                        <a:pt x="124" y="37"/>
                      </a:lnTo>
                      <a:lnTo>
                        <a:pt x="115" y="30"/>
                      </a:lnTo>
                      <a:lnTo>
                        <a:pt x="104" y="26"/>
                      </a:lnTo>
                      <a:lnTo>
                        <a:pt x="93" y="23"/>
                      </a:lnTo>
                      <a:lnTo>
                        <a:pt x="80" y="20"/>
                      </a:lnTo>
                      <a:lnTo>
                        <a:pt x="67" y="18"/>
                      </a:lnTo>
                      <a:lnTo>
                        <a:pt x="51" y="15"/>
                      </a:lnTo>
                      <a:lnTo>
                        <a:pt x="37" y="15"/>
                      </a:lnTo>
                      <a:lnTo>
                        <a:pt x="25" y="14"/>
                      </a:lnTo>
                      <a:lnTo>
                        <a:pt x="11" y="14"/>
                      </a:lnTo>
                      <a:lnTo>
                        <a:pt x="0" y="15"/>
                      </a:lnTo>
                      <a:lnTo>
                        <a:pt x="9" y="12"/>
                      </a:lnTo>
                      <a:lnTo>
                        <a:pt x="18" y="9"/>
                      </a:lnTo>
                      <a:lnTo>
                        <a:pt x="28" y="5"/>
                      </a:lnTo>
                      <a:lnTo>
                        <a:pt x="38" y="3"/>
                      </a:lnTo>
                      <a:lnTo>
                        <a:pt x="47" y="1"/>
                      </a:lnTo>
                      <a:lnTo>
                        <a:pt x="61" y="0"/>
                      </a:lnTo>
                      <a:lnTo>
                        <a:pt x="80" y="0"/>
                      </a:lnTo>
                      <a:lnTo>
                        <a:pt x="109" y="0"/>
                      </a:lnTo>
                      <a:lnTo>
                        <a:pt x="138" y="1"/>
                      </a:lnTo>
                      <a:lnTo>
                        <a:pt x="167" y="1"/>
                      </a:lnTo>
                      <a:lnTo>
                        <a:pt x="194" y="3"/>
                      </a:lnTo>
                      <a:lnTo>
                        <a:pt x="211" y="5"/>
                      </a:lnTo>
                      <a:lnTo>
                        <a:pt x="226" y="8"/>
                      </a:lnTo>
                      <a:lnTo>
                        <a:pt x="238" y="12"/>
                      </a:lnTo>
                      <a:lnTo>
                        <a:pt x="249" y="15"/>
                      </a:lnTo>
                      <a:lnTo>
                        <a:pt x="255" y="21"/>
                      </a:lnTo>
                      <a:lnTo>
                        <a:pt x="263" y="29"/>
                      </a:lnTo>
                      <a:lnTo>
                        <a:pt x="267" y="38"/>
                      </a:lnTo>
                      <a:lnTo>
                        <a:pt x="271" y="46"/>
                      </a:lnTo>
                      <a:lnTo>
                        <a:pt x="274" y="58"/>
                      </a:lnTo>
                      <a:lnTo>
                        <a:pt x="275" y="73"/>
                      </a:lnTo>
                      <a:lnTo>
                        <a:pt x="281" y="148"/>
                      </a:lnTo>
                      <a:lnTo>
                        <a:pt x="283" y="215"/>
                      </a:lnTo>
                      <a:lnTo>
                        <a:pt x="286" y="232"/>
                      </a:lnTo>
                      <a:lnTo>
                        <a:pt x="287" y="244"/>
                      </a:lnTo>
                      <a:lnTo>
                        <a:pt x="292" y="253"/>
                      </a:lnTo>
                      <a:lnTo>
                        <a:pt x="298" y="263"/>
                      </a:lnTo>
                      <a:lnTo>
                        <a:pt x="306" y="272"/>
                      </a:lnTo>
                      <a:lnTo>
                        <a:pt x="315" y="279"/>
                      </a:lnTo>
                      <a:lnTo>
                        <a:pt x="326" y="284"/>
                      </a:lnTo>
                      <a:lnTo>
                        <a:pt x="335" y="289"/>
                      </a:lnTo>
                      <a:lnTo>
                        <a:pt x="347" y="292"/>
                      </a:lnTo>
                      <a:lnTo>
                        <a:pt x="362" y="293"/>
                      </a:lnTo>
                      <a:lnTo>
                        <a:pt x="376" y="295"/>
                      </a:lnTo>
                      <a:lnTo>
                        <a:pt x="387" y="293"/>
                      </a:lnTo>
                      <a:lnTo>
                        <a:pt x="405" y="2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90" name="Freeform 350">
                  <a:extLst>
                    <a:ext uri="{FF2B5EF4-FFF2-40B4-BE49-F238E27FC236}">
                      <a16:creationId xmlns:a16="http://schemas.microsoft.com/office/drawing/2014/main" id="{CE047125-294F-4818-BC84-236063CD06B2}"/>
                    </a:ext>
                  </a:extLst>
                </p:cNvPr>
                <p:cNvSpPr>
                  <a:spLocks/>
                </p:cNvSpPr>
                <p:nvPr/>
              </p:nvSpPr>
              <p:spPr bwMode="auto">
                <a:xfrm>
                  <a:off x="3536" y="2189"/>
                  <a:ext cx="202" cy="159"/>
                </a:xfrm>
                <a:custGeom>
                  <a:avLst/>
                  <a:gdLst>
                    <a:gd name="T0" fmla="*/ 0 w 405"/>
                    <a:gd name="T1" fmla="*/ 1 h 318"/>
                    <a:gd name="T2" fmla="*/ 0 w 405"/>
                    <a:gd name="T3" fmla="*/ 1 h 318"/>
                    <a:gd name="T4" fmla="*/ 0 w 405"/>
                    <a:gd name="T5" fmla="*/ 1 h 318"/>
                    <a:gd name="T6" fmla="*/ 0 w 405"/>
                    <a:gd name="T7" fmla="*/ 1 h 318"/>
                    <a:gd name="T8" fmla="*/ 0 w 405"/>
                    <a:gd name="T9" fmla="*/ 1 h 318"/>
                    <a:gd name="T10" fmla="*/ 0 w 405"/>
                    <a:gd name="T11" fmla="*/ 1 h 318"/>
                    <a:gd name="T12" fmla="*/ 0 w 405"/>
                    <a:gd name="T13" fmla="*/ 1 h 318"/>
                    <a:gd name="T14" fmla="*/ 0 w 405"/>
                    <a:gd name="T15" fmla="*/ 1 h 318"/>
                    <a:gd name="T16" fmla="*/ 0 w 405"/>
                    <a:gd name="T17" fmla="*/ 1 h 318"/>
                    <a:gd name="T18" fmla="*/ 0 w 405"/>
                    <a:gd name="T19" fmla="*/ 1 h 318"/>
                    <a:gd name="T20" fmla="*/ 0 w 405"/>
                    <a:gd name="T21" fmla="*/ 1 h 318"/>
                    <a:gd name="T22" fmla="*/ 0 w 405"/>
                    <a:gd name="T23" fmla="*/ 1 h 318"/>
                    <a:gd name="T24" fmla="*/ 0 w 405"/>
                    <a:gd name="T25" fmla="*/ 1 h 318"/>
                    <a:gd name="T26" fmla="*/ 0 w 405"/>
                    <a:gd name="T27" fmla="*/ 1 h 318"/>
                    <a:gd name="T28" fmla="*/ 0 w 405"/>
                    <a:gd name="T29" fmla="*/ 1 h 318"/>
                    <a:gd name="T30" fmla="*/ 0 w 405"/>
                    <a:gd name="T31" fmla="*/ 1 h 318"/>
                    <a:gd name="T32" fmla="*/ 0 w 405"/>
                    <a:gd name="T33" fmla="*/ 1 h 318"/>
                    <a:gd name="T34" fmla="*/ 0 w 405"/>
                    <a:gd name="T35" fmla="*/ 1 h 318"/>
                    <a:gd name="T36" fmla="*/ 0 w 405"/>
                    <a:gd name="T37" fmla="*/ 1 h 318"/>
                    <a:gd name="T38" fmla="*/ 0 w 405"/>
                    <a:gd name="T39" fmla="*/ 1 h 318"/>
                    <a:gd name="T40" fmla="*/ 0 w 405"/>
                    <a:gd name="T41" fmla="*/ 1 h 318"/>
                    <a:gd name="T42" fmla="*/ 0 w 405"/>
                    <a:gd name="T43" fmla="*/ 0 h 318"/>
                    <a:gd name="T44" fmla="*/ 0 w 405"/>
                    <a:gd name="T45" fmla="*/ 0 h 318"/>
                    <a:gd name="T46" fmla="*/ 0 w 405"/>
                    <a:gd name="T47" fmla="*/ 1 h 318"/>
                    <a:gd name="T48" fmla="*/ 0 w 405"/>
                    <a:gd name="T49" fmla="*/ 1 h 318"/>
                    <a:gd name="T50" fmla="*/ 0 w 405"/>
                    <a:gd name="T51" fmla="*/ 1 h 318"/>
                    <a:gd name="T52" fmla="*/ 0 w 405"/>
                    <a:gd name="T53" fmla="*/ 1 h 318"/>
                    <a:gd name="T54" fmla="*/ 0 w 405"/>
                    <a:gd name="T55" fmla="*/ 1 h 318"/>
                    <a:gd name="T56" fmla="*/ 0 w 405"/>
                    <a:gd name="T57" fmla="*/ 1 h 318"/>
                    <a:gd name="T58" fmla="*/ 0 w 405"/>
                    <a:gd name="T59" fmla="*/ 1 h 318"/>
                    <a:gd name="T60" fmla="*/ 0 w 405"/>
                    <a:gd name="T61" fmla="*/ 1 h 318"/>
                    <a:gd name="T62" fmla="*/ 0 w 405"/>
                    <a:gd name="T63" fmla="*/ 1 h 318"/>
                    <a:gd name="T64" fmla="*/ 0 w 405"/>
                    <a:gd name="T65" fmla="*/ 1 h 318"/>
                    <a:gd name="T66" fmla="*/ 0 w 405"/>
                    <a:gd name="T67" fmla="*/ 1 h 318"/>
                    <a:gd name="T68" fmla="*/ 0 w 405"/>
                    <a:gd name="T69" fmla="*/ 1 h 318"/>
                    <a:gd name="T70" fmla="*/ 0 w 405"/>
                    <a:gd name="T71" fmla="*/ 1 h 318"/>
                    <a:gd name="T72" fmla="*/ 0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87"/>
                      </a:moveTo>
                      <a:lnTo>
                        <a:pt x="390" y="298"/>
                      </a:lnTo>
                      <a:lnTo>
                        <a:pt x="379" y="304"/>
                      </a:lnTo>
                      <a:lnTo>
                        <a:pt x="368" y="308"/>
                      </a:lnTo>
                      <a:lnTo>
                        <a:pt x="353" y="312"/>
                      </a:lnTo>
                      <a:lnTo>
                        <a:pt x="335" y="315"/>
                      </a:lnTo>
                      <a:lnTo>
                        <a:pt x="310" y="316"/>
                      </a:lnTo>
                      <a:lnTo>
                        <a:pt x="295" y="318"/>
                      </a:lnTo>
                      <a:lnTo>
                        <a:pt x="271" y="318"/>
                      </a:lnTo>
                      <a:lnTo>
                        <a:pt x="246" y="316"/>
                      </a:lnTo>
                      <a:lnTo>
                        <a:pt x="231" y="315"/>
                      </a:lnTo>
                      <a:lnTo>
                        <a:pt x="217" y="312"/>
                      </a:lnTo>
                      <a:lnTo>
                        <a:pt x="206" y="308"/>
                      </a:lnTo>
                      <a:lnTo>
                        <a:pt x="193" y="302"/>
                      </a:lnTo>
                      <a:lnTo>
                        <a:pt x="183" y="298"/>
                      </a:lnTo>
                      <a:lnTo>
                        <a:pt x="177" y="292"/>
                      </a:lnTo>
                      <a:lnTo>
                        <a:pt x="171" y="284"/>
                      </a:lnTo>
                      <a:lnTo>
                        <a:pt x="167" y="276"/>
                      </a:lnTo>
                      <a:lnTo>
                        <a:pt x="165" y="266"/>
                      </a:lnTo>
                      <a:lnTo>
                        <a:pt x="165" y="250"/>
                      </a:lnTo>
                      <a:lnTo>
                        <a:pt x="156" y="174"/>
                      </a:lnTo>
                      <a:lnTo>
                        <a:pt x="151" y="98"/>
                      </a:lnTo>
                      <a:lnTo>
                        <a:pt x="150" y="85"/>
                      </a:lnTo>
                      <a:lnTo>
                        <a:pt x="147" y="73"/>
                      </a:lnTo>
                      <a:lnTo>
                        <a:pt x="142" y="64"/>
                      </a:lnTo>
                      <a:lnTo>
                        <a:pt x="138" y="53"/>
                      </a:lnTo>
                      <a:lnTo>
                        <a:pt x="132" y="43"/>
                      </a:lnTo>
                      <a:lnTo>
                        <a:pt x="124" y="37"/>
                      </a:lnTo>
                      <a:lnTo>
                        <a:pt x="115" y="30"/>
                      </a:lnTo>
                      <a:lnTo>
                        <a:pt x="104" y="26"/>
                      </a:lnTo>
                      <a:lnTo>
                        <a:pt x="93" y="23"/>
                      </a:lnTo>
                      <a:lnTo>
                        <a:pt x="80" y="20"/>
                      </a:lnTo>
                      <a:lnTo>
                        <a:pt x="67" y="18"/>
                      </a:lnTo>
                      <a:lnTo>
                        <a:pt x="51" y="15"/>
                      </a:lnTo>
                      <a:lnTo>
                        <a:pt x="37" y="15"/>
                      </a:lnTo>
                      <a:lnTo>
                        <a:pt x="25" y="14"/>
                      </a:lnTo>
                      <a:lnTo>
                        <a:pt x="11" y="14"/>
                      </a:lnTo>
                      <a:lnTo>
                        <a:pt x="0" y="15"/>
                      </a:lnTo>
                      <a:lnTo>
                        <a:pt x="9" y="12"/>
                      </a:lnTo>
                      <a:lnTo>
                        <a:pt x="18" y="9"/>
                      </a:lnTo>
                      <a:lnTo>
                        <a:pt x="28" y="5"/>
                      </a:lnTo>
                      <a:lnTo>
                        <a:pt x="38" y="3"/>
                      </a:lnTo>
                      <a:lnTo>
                        <a:pt x="47" y="1"/>
                      </a:lnTo>
                      <a:lnTo>
                        <a:pt x="61" y="0"/>
                      </a:lnTo>
                      <a:lnTo>
                        <a:pt x="80" y="0"/>
                      </a:lnTo>
                      <a:lnTo>
                        <a:pt x="109" y="0"/>
                      </a:lnTo>
                      <a:lnTo>
                        <a:pt x="138" y="1"/>
                      </a:lnTo>
                      <a:lnTo>
                        <a:pt x="167" y="1"/>
                      </a:lnTo>
                      <a:lnTo>
                        <a:pt x="194" y="3"/>
                      </a:lnTo>
                      <a:lnTo>
                        <a:pt x="211" y="5"/>
                      </a:lnTo>
                      <a:lnTo>
                        <a:pt x="226" y="8"/>
                      </a:lnTo>
                      <a:lnTo>
                        <a:pt x="238" y="12"/>
                      </a:lnTo>
                      <a:lnTo>
                        <a:pt x="249" y="15"/>
                      </a:lnTo>
                      <a:lnTo>
                        <a:pt x="255" y="21"/>
                      </a:lnTo>
                      <a:lnTo>
                        <a:pt x="263" y="29"/>
                      </a:lnTo>
                      <a:lnTo>
                        <a:pt x="267" y="38"/>
                      </a:lnTo>
                      <a:lnTo>
                        <a:pt x="271" y="46"/>
                      </a:lnTo>
                      <a:lnTo>
                        <a:pt x="274" y="58"/>
                      </a:lnTo>
                      <a:lnTo>
                        <a:pt x="275" y="73"/>
                      </a:lnTo>
                      <a:lnTo>
                        <a:pt x="281" y="148"/>
                      </a:lnTo>
                      <a:lnTo>
                        <a:pt x="283" y="215"/>
                      </a:lnTo>
                      <a:lnTo>
                        <a:pt x="286" y="232"/>
                      </a:lnTo>
                      <a:lnTo>
                        <a:pt x="287" y="244"/>
                      </a:lnTo>
                      <a:lnTo>
                        <a:pt x="292" y="253"/>
                      </a:lnTo>
                      <a:lnTo>
                        <a:pt x="298" y="263"/>
                      </a:lnTo>
                      <a:lnTo>
                        <a:pt x="306" y="272"/>
                      </a:lnTo>
                      <a:lnTo>
                        <a:pt x="315" y="279"/>
                      </a:lnTo>
                      <a:lnTo>
                        <a:pt x="326" y="284"/>
                      </a:lnTo>
                      <a:lnTo>
                        <a:pt x="335" y="289"/>
                      </a:lnTo>
                      <a:lnTo>
                        <a:pt x="347" y="292"/>
                      </a:lnTo>
                      <a:lnTo>
                        <a:pt x="362" y="293"/>
                      </a:lnTo>
                      <a:lnTo>
                        <a:pt x="376" y="295"/>
                      </a:lnTo>
                      <a:lnTo>
                        <a:pt x="387" y="293"/>
                      </a:lnTo>
                      <a:lnTo>
                        <a:pt x="405" y="287"/>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grpSp>
          <p:nvGrpSpPr>
            <p:cNvPr id="22640" name="Group 351">
              <a:extLst>
                <a:ext uri="{FF2B5EF4-FFF2-40B4-BE49-F238E27FC236}">
                  <a16:creationId xmlns:a16="http://schemas.microsoft.com/office/drawing/2014/main" id="{056FFA72-654B-4375-B143-C2AB9CD7C1E1}"/>
                </a:ext>
              </a:extLst>
            </p:cNvPr>
            <p:cNvGrpSpPr>
              <a:grpSpLocks/>
            </p:cNvGrpSpPr>
            <p:nvPr/>
          </p:nvGrpSpPr>
          <p:grpSpPr bwMode="auto">
            <a:xfrm>
              <a:off x="2955" y="2127"/>
              <a:ext cx="475" cy="592"/>
              <a:chOff x="2955" y="2127"/>
              <a:chExt cx="475" cy="592"/>
            </a:xfrm>
          </p:grpSpPr>
          <p:sp>
            <p:nvSpPr>
              <p:cNvPr id="23055" name="Freeform 352">
                <a:extLst>
                  <a:ext uri="{FF2B5EF4-FFF2-40B4-BE49-F238E27FC236}">
                    <a16:creationId xmlns:a16="http://schemas.microsoft.com/office/drawing/2014/main" id="{2FB2A32C-FF11-4139-82AA-6EB841E22B74}"/>
                  </a:ext>
                </a:extLst>
              </p:cNvPr>
              <p:cNvSpPr>
                <a:spLocks/>
              </p:cNvSpPr>
              <p:nvPr/>
            </p:nvSpPr>
            <p:spPr bwMode="auto">
              <a:xfrm>
                <a:off x="2955" y="2696"/>
                <a:ext cx="20" cy="23"/>
              </a:xfrm>
              <a:custGeom>
                <a:avLst/>
                <a:gdLst>
                  <a:gd name="T0" fmla="*/ 0 w 40"/>
                  <a:gd name="T1" fmla="*/ 1 h 46"/>
                  <a:gd name="T2" fmla="*/ 1 w 40"/>
                  <a:gd name="T3" fmla="*/ 1 h 46"/>
                  <a:gd name="T4" fmla="*/ 1 w 40"/>
                  <a:gd name="T5" fmla="*/ 1 h 46"/>
                  <a:gd name="T6" fmla="*/ 1 w 40"/>
                  <a:gd name="T7" fmla="*/ 0 h 46"/>
                  <a:gd name="T8" fmla="*/ 0 w 40"/>
                  <a:gd name="T9" fmla="*/ 1 h 46"/>
                  <a:gd name="T10" fmla="*/ 0 60000 65536"/>
                  <a:gd name="T11" fmla="*/ 0 60000 65536"/>
                  <a:gd name="T12" fmla="*/ 0 60000 65536"/>
                  <a:gd name="T13" fmla="*/ 0 60000 65536"/>
                  <a:gd name="T14" fmla="*/ 0 60000 65536"/>
                  <a:gd name="T15" fmla="*/ 0 w 40"/>
                  <a:gd name="T16" fmla="*/ 0 h 46"/>
                  <a:gd name="T17" fmla="*/ 40 w 40"/>
                  <a:gd name="T18" fmla="*/ 46 h 46"/>
                </a:gdLst>
                <a:ahLst/>
                <a:cxnLst>
                  <a:cxn ang="T10">
                    <a:pos x="T0" y="T1"/>
                  </a:cxn>
                  <a:cxn ang="T11">
                    <a:pos x="T2" y="T3"/>
                  </a:cxn>
                  <a:cxn ang="T12">
                    <a:pos x="T4" y="T5"/>
                  </a:cxn>
                  <a:cxn ang="T13">
                    <a:pos x="T6" y="T7"/>
                  </a:cxn>
                  <a:cxn ang="T14">
                    <a:pos x="T8" y="T9"/>
                  </a:cxn>
                </a:cxnLst>
                <a:rect l="T15" t="T16" r="T17" b="T18"/>
                <a:pathLst>
                  <a:path w="40" h="46">
                    <a:moveTo>
                      <a:pt x="0" y="38"/>
                    </a:moveTo>
                    <a:lnTo>
                      <a:pt x="9" y="46"/>
                    </a:lnTo>
                    <a:lnTo>
                      <a:pt x="40" y="8"/>
                    </a:lnTo>
                    <a:lnTo>
                      <a:pt x="31"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56" name="Freeform 353">
                <a:extLst>
                  <a:ext uri="{FF2B5EF4-FFF2-40B4-BE49-F238E27FC236}">
                    <a16:creationId xmlns:a16="http://schemas.microsoft.com/office/drawing/2014/main" id="{37A3E664-1177-4F01-BF4D-D19585CB9CAF}"/>
                  </a:ext>
                </a:extLst>
              </p:cNvPr>
              <p:cNvSpPr>
                <a:spLocks/>
              </p:cNvSpPr>
              <p:nvPr/>
            </p:nvSpPr>
            <p:spPr bwMode="auto">
              <a:xfrm>
                <a:off x="2982" y="2662"/>
                <a:ext cx="20" cy="23"/>
              </a:xfrm>
              <a:custGeom>
                <a:avLst/>
                <a:gdLst>
                  <a:gd name="T0" fmla="*/ 0 w 40"/>
                  <a:gd name="T1" fmla="*/ 1 h 46"/>
                  <a:gd name="T2" fmla="*/ 1 w 40"/>
                  <a:gd name="T3" fmla="*/ 1 h 46"/>
                  <a:gd name="T4" fmla="*/ 1 w 40"/>
                  <a:gd name="T5" fmla="*/ 1 h 46"/>
                  <a:gd name="T6" fmla="*/ 1 w 40"/>
                  <a:gd name="T7" fmla="*/ 0 h 46"/>
                  <a:gd name="T8" fmla="*/ 0 w 40"/>
                  <a:gd name="T9" fmla="*/ 1 h 46"/>
                  <a:gd name="T10" fmla="*/ 0 60000 65536"/>
                  <a:gd name="T11" fmla="*/ 0 60000 65536"/>
                  <a:gd name="T12" fmla="*/ 0 60000 65536"/>
                  <a:gd name="T13" fmla="*/ 0 60000 65536"/>
                  <a:gd name="T14" fmla="*/ 0 60000 65536"/>
                  <a:gd name="T15" fmla="*/ 0 w 40"/>
                  <a:gd name="T16" fmla="*/ 0 h 46"/>
                  <a:gd name="T17" fmla="*/ 40 w 40"/>
                  <a:gd name="T18" fmla="*/ 46 h 46"/>
                </a:gdLst>
                <a:ahLst/>
                <a:cxnLst>
                  <a:cxn ang="T10">
                    <a:pos x="T0" y="T1"/>
                  </a:cxn>
                  <a:cxn ang="T11">
                    <a:pos x="T2" y="T3"/>
                  </a:cxn>
                  <a:cxn ang="T12">
                    <a:pos x="T4" y="T5"/>
                  </a:cxn>
                  <a:cxn ang="T13">
                    <a:pos x="T6" y="T7"/>
                  </a:cxn>
                  <a:cxn ang="T14">
                    <a:pos x="T8" y="T9"/>
                  </a:cxn>
                </a:cxnLst>
                <a:rect l="T15" t="T16" r="T17" b="T18"/>
                <a:pathLst>
                  <a:path w="40" h="46">
                    <a:moveTo>
                      <a:pt x="0" y="38"/>
                    </a:moveTo>
                    <a:lnTo>
                      <a:pt x="10" y="46"/>
                    </a:lnTo>
                    <a:lnTo>
                      <a:pt x="40" y="8"/>
                    </a:lnTo>
                    <a:lnTo>
                      <a:pt x="31"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57" name="Freeform 354">
                <a:extLst>
                  <a:ext uri="{FF2B5EF4-FFF2-40B4-BE49-F238E27FC236}">
                    <a16:creationId xmlns:a16="http://schemas.microsoft.com/office/drawing/2014/main" id="{4D946DDC-B3C3-4E38-9F90-5037A06555BF}"/>
                  </a:ext>
                </a:extLst>
              </p:cNvPr>
              <p:cNvSpPr>
                <a:spLocks/>
              </p:cNvSpPr>
              <p:nvPr/>
            </p:nvSpPr>
            <p:spPr bwMode="auto">
              <a:xfrm>
                <a:off x="3009" y="2629"/>
                <a:ext cx="20" cy="23"/>
              </a:xfrm>
              <a:custGeom>
                <a:avLst/>
                <a:gdLst>
                  <a:gd name="T0" fmla="*/ 0 w 40"/>
                  <a:gd name="T1" fmla="*/ 1 h 46"/>
                  <a:gd name="T2" fmla="*/ 1 w 40"/>
                  <a:gd name="T3" fmla="*/ 1 h 46"/>
                  <a:gd name="T4" fmla="*/ 1 w 40"/>
                  <a:gd name="T5" fmla="*/ 1 h 46"/>
                  <a:gd name="T6" fmla="*/ 1 w 40"/>
                  <a:gd name="T7" fmla="*/ 0 h 46"/>
                  <a:gd name="T8" fmla="*/ 0 w 40"/>
                  <a:gd name="T9" fmla="*/ 1 h 46"/>
                  <a:gd name="T10" fmla="*/ 0 60000 65536"/>
                  <a:gd name="T11" fmla="*/ 0 60000 65536"/>
                  <a:gd name="T12" fmla="*/ 0 60000 65536"/>
                  <a:gd name="T13" fmla="*/ 0 60000 65536"/>
                  <a:gd name="T14" fmla="*/ 0 60000 65536"/>
                  <a:gd name="T15" fmla="*/ 0 w 40"/>
                  <a:gd name="T16" fmla="*/ 0 h 46"/>
                  <a:gd name="T17" fmla="*/ 40 w 40"/>
                  <a:gd name="T18" fmla="*/ 46 h 46"/>
                </a:gdLst>
                <a:ahLst/>
                <a:cxnLst>
                  <a:cxn ang="T10">
                    <a:pos x="T0" y="T1"/>
                  </a:cxn>
                  <a:cxn ang="T11">
                    <a:pos x="T2" y="T3"/>
                  </a:cxn>
                  <a:cxn ang="T12">
                    <a:pos x="T4" y="T5"/>
                  </a:cxn>
                  <a:cxn ang="T13">
                    <a:pos x="T6" y="T7"/>
                  </a:cxn>
                  <a:cxn ang="T14">
                    <a:pos x="T8" y="T9"/>
                  </a:cxn>
                </a:cxnLst>
                <a:rect l="T15" t="T16" r="T17" b="T18"/>
                <a:pathLst>
                  <a:path w="40" h="46">
                    <a:moveTo>
                      <a:pt x="0" y="38"/>
                    </a:moveTo>
                    <a:lnTo>
                      <a:pt x="9" y="46"/>
                    </a:lnTo>
                    <a:lnTo>
                      <a:pt x="40" y="7"/>
                    </a:lnTo>
                    <a:lnTo>
                      <a:pt x="30"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58" name="Freeform 355">
                <a:extLst>
                  <a:ext uri="{FF2B5EF4-FFF2-40B4-BE49-F238E27FC236}">
                    <a16:creationId xmlns:a16="http://schemas.microsoft.com/office/drawing/2014/main" id="{EC9C04B8-F78C-4DCD-AB9F-D306EB39D8AC}"/>
                  </a:ext>
                </a:extLst>
              </p:cNvPr>
              <p:cNvSpPr>
                <a:spLocks/>
              </p:cNvSpPr>
              <p:nvPr/>
            </p:nvSpPr>
            <p:spPr bwMode="auto">
              <a:xfrm>
                <a:off x="3036" y="2595"/>
                <a:ext cx="20" cy="23"/>
              </a:xfrm>
              <a:custGeom>
                <a:avLst/>
                <a:gdLst>
                  <a:gd name="T0" fmla="*/ 0 w 40"/>
                  <a:gd name="T1" fmla="*/ 1 h 45"/>
                  <a:gd name="T2" fmla="*/ 1 w 40"/>
                  <a:gd name="T3" fmla="*/ 1 h 45"/>
                  <a:gd name="T4" fmla="*/ 1 w 40"/>
                  <a:gd name="T5" fmla="*/ 1 h 45"/>
                  <a:gd name="T6" fmla="*/ 1 w 40"/>
                  <a:gd name="T7" fmla="*/ 0 h 45"/>
                  <a:gd name="T8" fmla="*/ 0 w 40"/>
                  <a:gd name="T9" fmla="*/ 1 h 45"/>
                  <a:gd name="T10" fmla="*/ 0 60000 65536"/>
                  <a:gd name="T11" fmla="*/ 0 60000 65536"/>
                  <a:gd name="T12" fmla="*/ 0 60000 65536"/>
                  <a:gd name="T13" fmla="*/ 0 60000 65536"/>
                  <a:gd name="T14" fmla="*/ 0 60000 65536"/>
                  <a:gd name="T15" fmla="*/ 0 w 40"/>
                  <a:gd name="T16" fmla="*/ 0 h 45"/>
                  <a:gd name="T17" fmla="*/ 40 w 40"/>
                  <a:gd name="T18" fmla="*/ 45 h 45"/>
                </a:gdLst>
                <a:ahLst/>
                <a:cxnLst>
                  <a:cxn ang="T10">
                    <a:pos x="T0" y="T1"/>
                  </a:cxn>
                  <a:cxn ang="T11">
                    <a:pos x="T2" y="T3"/>
                  </a:cxn>
                  <a:cxn ang="T12">
                    <a:pos x="T4" y="T5"/>
                  </a:cxn>
                  <a:cxn ang="T13">
                    <a:pos x="T6" y="T7"/>
                  </a:cxn>
                  <a:cxn ang="T14">
                    <a:pos x="T8" y="T9"/>
                  </a:cxn>
                </a:cxnLst>
                <a:rect l="T15" t="T16" r="T17" b="T18"/>
                <a:pathLst>
                  <a:path w="40" h="45">
                    <a:moveTo>
                      <a:pt x="0" y="38"/>
                    </a:moveTo>
                    <a:lnTo>
                      <a:pt x="10" y="45"/>
                    </a:lnTo>
                    <a:lnTo>
                      <a:pt x="40" y="7"/>
                    </a:lnTo>
                    <a:lnTo>
                      <a:pt x="31"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59" name="Freeform 356">
                <a:extLst>
                  <a:ext uri="{FF2B5EF4-FFF2-40B4-BE49-F238E27FC236}">
                    <a16:creationId xmlns:a16="http://schemas.microsoft.com/office/drawing/2014/main" id="{6F0B9701-48CC-4B23-8BCB-BE448BD405E6}"/>
                  </a:ext>
                </a:extLst>
              </p:cNvPr>
              <p:cNvSpPr>
                <a:spLocks/>
              </p:cNvSpPr>
              <p:nvPr/>
            </p:nvSpPr>
            <p:spPr bwMode="auto">
              <a:xfrm>
                <a:off x="3062" y="2562"/>
                <a:ext cx="20" cy="23"/>
              </a:xfrm>
              <a:custGeom>
                <a:avLst/>
                <a:gdLst>
                  <a:gd name="T0" fmla="*/ 0 w 40"/>
                  <a:gd name="T1" fmla="*/ 1 h 46"/>
                  <a:gd name="T2" fmla="*/ 1 w 40"/>
                  <a:gd name="T3" fmla="*/ 1 h 46"/>
                  <a:gd name="T4" fmla="*/ 1 w 40"/>
                  <a:gd name="T5" fmla="*/ 1 h 46"/>
                  <a:gd name="T6" fmla="*/ 1 w 40"/>
                  <a:gd name="T7" fmla="*/ 0 h 46"/>
                  <a:gd name="T8" fmla="*/ 0 w 40"/>
                  <a:gd name="T9" fmla="*/ 1 h 46"/>
                  <a:gd name="T10" fmla="*/ 0 60000 65536"/>
                  <a:gd name="T11" fmla="*/ 0 60000 65536"/>
                  <a:gd name="T12" fmla="*/ 0 60000 65536"/>
                  <a:gd name="T13" fmla="*/ 0 60000 65536"/>
                  <a:gd name="T14" fmla="*/ 0 60000 65536"/>
                  <a:gd name="T15" fmla="*/ 0 w 40"/>
                  <a:gd name="T16" fmla="*/ 0 h 46"/>
                  <a:gd name="T17" fmla="*/ 40 w 40"/>
                  <a:gd name="T18" fmla="*/ 46 h 46"/>
                </a:gdLst>
                <a:ahLst/>
                <a:cxnLst>
                  <a:cxn ang="T10">
                    <a:pos x="T0" y="T1"/>
                  </a:cxn>
                  <a:cxn ang="T11">
                    <a:pos x="T2" y="T3"/>
                  </a:cxn>
                  <a:cxn ang="T12">
                    <a:pos x="T4" y="T5"/>
                  </a:cxn>
                  <a:cxn ang="T13">
                    <a:pos x="T6" y="T7"/>
                  </a:cxn>
                  <a:cxn ang="T14">
                    <a:pos x="T8" y="T9"/>
                  </a:cxn>
                </a:cxnLst>
                <a:rect l="T15" t="T16" r="T17" b="T18"/>
                <a:pathLst>
                  <a:path w="40" h="46">
                    <a:moveTo>
                      <a:pt x="0" y="38"/>
                    </a:moveTo>
                    <a:lnTo>
                      <a:pt x="9" y="46"/>
                    </a:lnTo>
                    <a:lnTo>
                      <a:pt x="40" y="7"/>
                    </a:lnTo>
                    <a:lnTo>
                      <a:pt x="30"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60" name="Freeform 357">
                <a:extLst>
                  <a:ext uri="{FF2B5EF4-FFF2-40B4-BE49-F238E27FC236}">
                    <a16:creationId xmlns:a16="http://schemas.microsoft.com/office/drawing/2014/main" id="{A80D9BB3-4D2A-4F0E-ACC6-DE31608F1BF4}"/>
                  </a:ext>
                </a:extLst>
              </p:cNvPr>
              <p:cNvSpPr>
                <a:spLocks/>
              </p:cNvSpPr>
              <p:nvPr/>
            </p:nvSpPr>
            <p:spPr bwMode="auto">
              <a:xfrm>
                <a:off x="3089" y="2529"/>
                <a:ext cx="20" cy="23"/>
              </a:xfrm>
              <a:custGeom>
                <a:avLst/>
                <a:gdLst>
                  <a:gd name="T0" fmla="*/ 0 w 40"/>
                  <a:gd name="T1" fmla="*/ 1 h 45"/>
                  <a:gd name="T2" fmla="*/ 1 w 40"/>
                  <a:gd name="T3" fmla="*/ 1 h 45"/>
                  <a:gd name="T4" fmla="*/ 1 w 40"/>
                  <a:gd name="T5" fmla="*/ 1 h 45"/>
                  <a:gd name="T6" fmla="*/ 1 w 40"/>
                  <a:gd name="T7" fmla="*/ 0 h 45"/>
                  <a:gd name="T8" fmla="*/ 0 w 40"/>
                  <a:gd name="T9" fmla="*/ 1 h 45"/>
                  <a:gd name="T10" fmla="*/ 0 60000 65536"/>
                  <a:gd name="T11" fmla="*/ 0 60000 65536"/>
                  <a:gd name="T12" fmla="*/ 0 60000 65536"/>
                  <a:gd name="T13" fmla="*/ 0 60000 65536"/>
                  <a:gd name="T14" fmla="*/ 0 60000 65536"/>
                  <a:gd name="T15" fmla="*/ 0 w 40"/>
                  <a:gd name="T16" fmla="*/ 0 h 45"/>
                  <a:gd name="T17" fmla="*/ 40 w 40"/>
                  <a:gd name="T18" fmla="*/ 45 h 45"/>
                </a:gdLst>
                <a:ahLst/>
                <a:cxnLst>
                  <a:cxn ang="T10">
                    <a:pos x="T0" y="T1"/>
                  </a:cxn>
                  <a:cxn ang="T11">
                    <a:pos x="T2" y="T3"/>
                  </a:cxn>
                  <a:cxn ang="T12">
                    <a:pos x="T4" y="T5"/>
                  </a:cxn>
                  <a:cxn ang="T13">
                    <a:pos x="T6" y="T7"/>
                  </a:cxn>
                  <a:cxn ang="T14">
                    <a:pos x="T8" y="T9"/>
                  </a:cxn>
                </a:cxnLst>
                <a:rect l="T15" t="T16" r="T17" b="T18"/>
                <a:pathLst>
                  <a:path w="40" h="45">
                    <a:moveTo>
                      <a:pt x="0" y="38"/>
                    </a:moveTo>
                    <a:lnTo>
                      <a:pt x="10" y="45"/>
                    </a:lnTo>
                    <a:lnTo>
                      <a:pt x="40" y="7"/>
                    </a:lnTo>
                    <a:lnTo>
                      <a:pt x="31"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61" name="Freeform 358">
                <a:extLst>
                  <a:ext uri="{FF2B5EF4-FFF2-40B4-BE49-F238E27FC236}">
                    <a16:creationId xmlns:a16="http://schemas.microsoft.com/office/drawing/2014/main" id="{0E53C795-5507-42DF-AE64-642914DD745B}"/>
                  </a:ext>
                </a:extLst>
              </p:cNvPr>
              <p:cNvSpPr>
                <a:spLocks/>
              </p:cNvSpPr>
              <p:nvPr/>
            </p:nvSpPr>
            <p:spPr bwMode="auto">
              <a:xfrm>
                <a:off x="3116" y="2495"/>
                <a:ext cx="20" cy="23"/>
              </a:xfrm>
              <a:custGeom>
                <a:avLst/>
                <a:gdLst>
                  <a:gd name="T0" fmla="*/ 0 w 40"/>
                  <a:gd name="T1" fmla="*/ 1 h 46"/>
                  <a:gd name="T2" fmla="*/ 1 w 40"/>
                  <a:gd name="T3" fmla="*/ 1 h 46"/>
                  <a:gd name="T4" fmla="*/ 1 w 40"/>
                  <a:gd name="T5" fmla="*/ 1 h 46"/>
                  <a:gd name="T6" fmla="*/ 1 w 40"/>
                  <a:gd name="T7" fmla="*/ 0 h 46"/>
                  <a:gd name="T8" fmla="*/ 0 w 40"/>
                  <a:gd name="T9" fmla="*/ 1 h 46"/>
                  <a:gd name="T10" fmla="*/ 0 60000 65536"/>
                  <a:gd name="T11" fmla="*/ 0 60000 65536"/>
                  <a:gd name="T12" fmla="*/ 0 60000 65536"/>
                  <a:gd name="T13" fmla="*/ 0 60000 65536"/>
                  <a:gd name="T14" fmla="*/ 0 60000 65536"/>
                  <a:gd name="T15" fmla="*/ 0 w 40"/>
                  <a:gd name="T16" fmla="*/ 0 h 46"/>
                  <a:gd name="T17" fmla="*/ 40 w 40"/>
                  <a:gd name="T18" fmla="*/ 46 h 46"/>
                </a:gdLst>
                <a:ahLst/>
                <a:cxnLst>
                  <a:cxn ang="T10">
                    <a:pos x="T0" y="T1"/>
                  </a:cxn>
                  <a:cxn ang="T11">
                    <a:pos x="T2" y="T3"/>
                  </a:cxn>
                  <a:cxn ang="T12">
                    <a:pos x="T4" y="T5"/>
                  </a:cxn>
                  <a:cxn ang="T13">
                    <a:pos x="T6" y="T7"/>
                  </a:cxn>
                  <a:cxn ang="T14">
                    <a:pos x="T8" y="T9"/>
                  </a:cxn>
                </a:cxnLst>
                <a:rect l="T15" t="T16" r="T17" b="T18"/>
                <a:pathLst>
                  <a:path w="40" h="46">
                    <a:moveTo>
                      <a:pt x="0" y="39"/>
                    </a:moveTo>
                    <a:lnTo>
                      <a:pt x="9" y="46"/>
                    </a:lnTo>
                    <a:lnTo>
                      <a:pt x="40" y="8"/>
                    </a:lnTo>
                    <a:lnTo>
                      <a:pt x="30" y="0"/>
                    </a:lnTo>
                    <a:lnTo>
                      <a:pt x="0" y="39"/>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62" name="Freeform 359">
                <a:extLst>
                  <a:ext uri="{FF2B5EF4-FFF2-40B4-BE49-F238E27FC236}">
                    <a16:creationId xmlns:a16="http://schemas.microsoft.com/office/drawing/2014/main" id="{21CDD946-BC43-402F-8656-9C1A2FDA66C5}"/>
                  </a:ext>
                </a:extLst>
              </p:cNvPr>
              <p:cNvSpPr>
                <a:spLocks/>
              </p:cNvSpPr>
              <p:nvPr/>
            </p:nvSpPr>
            <p:spPr bwMode="auto">
              <a:xfrm>
                <a:off x="3143" y="2462"/>
                <a:ext cx="20" cy="23"/>
              </a:xfrm>
              <a:custGeom>
                <a:avLst/>
                <a:gdLst>
                  <a:gd name="T0" fmla="*/ 0 w 40"/>
                  <a:gd name="T1" fmla="*/ 1 h 46"/>
                  <a:gd name="T2" fmla="*/ 1 w 40"/>
                  <a:gd name="T3" fmla="*/ 1 h 46"/>
                  <a:gd name="T4" fmla="*/ 1 w 40"/>
                  <a:gd name="T5" fmla="*/ 1 h 46"/>
                  <a:gd name="T6" fmla="*/ 1 w 40"/>
                  <a:gd name="T7" fmla="*/ 0 h 46"/>
                  <a:gd name="T8" fmla="*/ 0 w 40"/>
                  <a:gd name="T9" fmla="*/ 1 h 46"/>
                  <a:gd name="T10" fmla="*/ 0 60000 65536"/>
                  <a:gd name="T11" fmla="*/ 0 60000 65536"/>
                  <a:gd name="T12" fmla="*/ 0 60000 65536"/>
                  <a:gd name="T13" fmla="*/ 0 60000 65536"/>
                  <a:gd name="T14" fmla="*/ 0 60000 65536"/>
                  <a:gd name="T15" fmla="*/ 0 w 40"/>
                  <a:gd name="T16" fmla="*/ 0 h 46"/>
                  <a:gd name="T17" fmla="*/ 40 w 40"/>
                  <a:gd name="T18" fmla="*/ 46 h 46"/>
                </a:gdLst>
                <a:ahLst/>
                <a:cxnLst>
                  <a:cxn ang="T10">
                    <a:pos x="T0" y="T1"/>
                  </a:cxn>
                  <a:cxn ang="T11">
                    <a:pos x="T2" y="T3"/>
                  </a:cxn>
                  <a:cxn ang="T12">
                    <a:pos x="T4" y="T5"/>
                  </a:cxn>
                  <a:cxn ang="T13">
                    <a:pos x="T6" y="T7"/>
                  </a:cxn>
                  <a:cxn ang="T14">
                    <a:pos x="T8" y="T9"/>
                  </a:cxn>
                </a:cxnLst>
                <a:rect l="T15" t="T16" r="T17" b="T18"/>
                <a:pathLst>
                  <a:path w="40" h="46">
                    <a:moveTo>
                      <a:pt x="0" y="38"/>
                    </a:moveTo>
                    <a:lnTo>
                      <a:pt x="9" y="46"/>
                    </a:lnTo>
                    <a:lnTo>
                      <a:pt x="40" y="8"/>
                    </a:lnTo>
                    <a:lnTo>
                      <a:pt x="31"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63" name="Freeform 360">
                <a:extLst>
                  <a:ext uri="{FF2B5EF4-FFF2-40B4-BE49-F238E27FC236}">
                    <a16:creationId xmlns:a16="http://schemas.microsoft.com/office/drawing/2014/main" id="{09F135EC-C31A-43A0-BF43-04B87FD6326F}"/>
                  </a:ext>
                </a:extLst>
              </p:cNvPr>
              <p:cNvSpPr>
                <a:spLocks/>
              </p:cNvSpPr>
              <p:nvPr/>
            </p:nvSpPr>
            <p:spPr bwMode="auto">
              <a:xfrm>
                <a:off x="3169" y="2429"/>
                <a:ext cx="20" cy="23"/>
              </a:xfrm>
              <a:custGeom>
                <a:avLst/>
                <a:gdLst>
                  <a:gd name="T0" fmla="*/ 0 w 39"/>
                  <a:gd name="T1" fmla="*/ 1 h 45"/>
                  <a:gd name="T2" fmla="*/ 1 w 39"/>
                  <a:gd name="T3" fmla="*/ 1 h 45"/>
                  <a:gd name="T4" fmla="*/ 1 w 39"/>
                  <a:gd name="T5" fmla="*/ 1 h 45"/>
                  <a:gd name="T6" fmla="*/ 1 w 39"/>
                  <a:gd name="T7" fmla="*/ 0 h 45"/>
                  <a:gd name="T8" fmla="*/ 0 w 39"/>
                  <a:gd name="T9" fmla="*/ 1 h 45"/>
                  <a:gd name="T10" fmla="*/ 0 60000 65536"/>
                  <a:gd name="T11" fmla="*/ 0 60000 65536"/>
                  <a:gd name="T12" fmla="*/ 0 60000 65536"/>
                  <a:gd name="T13" fmla="*/ 0 60000 65536"/>
                  <a:gd name="T14" fmla="*/ 0 60000 65536"/>
                  <a:gd name="T15" fmla="*/ 0 w 39"/>
                  <a:gd name="T16" fmla="*/ 0 h 45"/>
                  <a:gd name="T17" fmla="*/ 39 w 39"/>
                  <a:gd name="T18" fmla="*/ 45 h 45"/>
                </a:gdLst>
                <a:ahLst/>
                <a:cxnLst>
                  <a:cxn ang="T10">
                    <a:pos x="T0" y="T1"/>
                  </a:cxn>
                  <a:cxn ang="T11">
                    <a:pos x="T2" y="T3"/>
                  </a:cxn>
                  <a:cxn ang="T12">
                    <a:pos x="T4" y="T5"/>
                  </a:cxn>
                  <a:cxn ang="T13">
                    <a:pos x="T6" y="T7"/>
                  </a:cxn>
                  <a:cxn ang="T14">
                    <a:pos x="T8" y="T9"/>
                  </a:cxn>
                </a:cxnLst>
                <a:rect l="T15" t="T16" r="T17" b="T18"/>
                <a:pathLst>
                  <a:path w="39" h="45">
                    <a:moveTo>
                      <a:pt x="0" y="38"/>
                    </a:moveTo>
                    <a:lnTo>
                      <a:pt x="9" y="45"/>
                    </a:lnTo>
                    <a:lnTo>
                      <a:pt x="39" y="7"/>
                    </a:lnTo>
                    <a:lnTo>
                      <a:pt x="30"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64" name="Freeform 361">
                <a:extLst>
                  <a:ext uri="{FF2B5EF4-FFF2-40B4-BE49-F238E27FC236}">
                    <a16:creationId xmlns:a16="http://schemas.microsoft.com/office/drawing/2014/main" id="{62FD35C6-6713-4E56-B32B-6055F861C9D4}"/>
                  </a:ext>
                </a:extLst>
              </p:cNvPr>
              <p:cNvSpPr>
                <a:spLocks/>
              </p:cNvSpPr>
              <p:nvPr/>
            </p:nvSpPr>
            <p:spPr bwMode="auto">
              <a:xfrm>
                <a:off x="3196" y="2395"/>
                <a:ext cx="20" cy="23"/>
              </a:xfrm>
              <a:custGeom>
                <a:avLst/>
                <a:gdLst>
                  <a:gd name="T0" fmla="*/ 0 w 40"/>
                  <a:gd name="T1" fmla="*/ 1 h 46"/>
                  <a:gd name="T2" fmla="*/ 1 w 40"/>
                  <a:gd name="T3" fmla="*/ 1 h 46"/>
                  <a:gd name="T4" fmla="*/ 1 w 40"/>
                  <a:gd name="T5" fmla="*/ 1 h 46"/>
                  <a:gd name="T6" fmla="*/ 1 w 40"/>
                  <a:gd name="T7" fmla="*/ 0 h 46"/>
                  <a:gd name="T8" fmla="*/ 0 w 40"/>
                  <a:gd name="T9" fmla="*/ 1 h 46"/>
                  <a:gd name="T10" fmla="*/ 0 60000 65536"/>
                  <a:gd name="T11" fmla="*/ 0 60000 65536"/>
                  <a:gd name="T12" fmla="*/ 0 60000 65536"/>
                  <a:gd name="T13" fmla="*/ 0 60000 65536"/>
                  <a:gd name="T14" fmla="*/ 0 60000 65536"/>
                  <a:gd name="T15" fmla="*/ 0 w 40"/>
                  <a:gd name="T16" fmla="*/ 0 h 46"/>
                  <a:gd name="T17" fmla="*/ 40 w 40"/>
                  <a:gd name="T18" fmla="*/ 46 h 46"/>
                </a:gdLst>
                <a:ahLst/>
                <a:cxnLst>
                  <a:cxn ang="T10">
                    <a:pos x="T0" y="T1"/>
                  </a:cxn>
                  <a:cxn ang="T11">
                    <a:pos x="T2" y="T3"/>
                  </a:cxn>
                  <a:cxn ang="T12">
                    <a:pos x="T4" y="T5"/>
                  </a:cxn>
                  <a:cxn ang="T13">
                    <a:pos x="T6" y="T7"/>
                  </a:cxn>
                  <a:cxn ang="T14">
                    <a:pos x="T8" y="T9"/>
                  </a:cxn>
                </a:cxnLst>
                <a:rect l="T15" t="T16" r="T17" b="T18"/>
                <a:pathLst>
                  <a:path w="40" h="46">
                    <a:moveTo>
                      <a:pt x="0" y="39"/>
                    </a:moveTo>
                    <a:lnTo>
                      <a:pt x="9" y="46"/>
                    </a:lnTo>
                    <a:lnTo>
                      <a:pt x="40" y="8"/>
                    </a:lnTo>
                    <a:lnTo>
                      <a:pt x="31" y="0"/>
                    </a:lnTo>
                    <a:lnTo>
                      <a:pt x="0" y="39"/>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65" name="Freeform 362">
                <a:extLst>
                  <a:ext uri="{FF2B5EF4-FFF2-40B4-BE49-F238E27FC236}">
                    <a16:creationId xmlns:a16="http://schemas.microsoft.com/office/drawing/2014/main" id="{B8F6B291-3CC5-4C64-BFE9-BD62E1D17A79}"/>
                  </a:ext>
                </a:extLst>
              </p:cNvPr>
              <p:cNvSpPr>
                <a:spLocks/>
              </p:cNvSpPr>
              <p:nvPr/>
            </p:nvSpPr>
            <p:spPr bwMode="auto">
              <a:xfrm>
                <a:off x="3223" y="2362"/>
                <a:ext cx="20" cy="22"/>
              </a:xfrm>
              <a:custGeom>
                <a:avLst/>
                <a:gdLst>
                  <a:gd name="T0" fmla="*/ 0 w 39"/>
                  <a:gd name="T1" fmla="*/ 0 h 46"/>
                  <a:gd name="T2" fmla="*/ 1 w 39"/>
                  <a:gd name="T3" fmla="*/ 0 h 46"/>
                  <a:gd name="T4" fmla="*/ 1 w 39"/>
                  <a:gd name="T5" fmla="*/ 0 h 46"/>
                  <a:gd name="T6" fmla="*/ 1 w 39"/>
                  <a:gd name="T7" fmla="*/ 0 h 46"/>
                  <a:gd name="T8" fmla="*/ 0 w 39"/>
                  <a:gd name="T9" fmla="*/ 0 h 46"/>
                  <a:gd name="T10" fmla="*/ 0 60000 65536"/>
                  <a:gd name="T11" fmla="*/ 0 60000 65536"/>
                  <a:gd name="T12" fmla="*/ 0 60000 65536"/>
                  <a:gd name="T13" fmla="*/ 0 60000 65536"/>
                  <a:gd name="T14" fmla="*/ 0 60000 65536"/>
                  <a:gd name="T15" fmla="*/ 0 w 39"/>
                  <a:gd name="T16" fmla="*/ 0 h 46"/>
                  <a:gd name="T17" fmla="*/ 39 w 39"/>
                  <a:gd name="T18" fmla="*/ 46 h 46"/>
                </a:gdLst>
                <a:ahLst/>
                <a:cxnLst>
                  <a:cxn ang="T10">
                    <a:pos x="T0" y="T1"/>
                  </a:cxn>
                  <a:cxn ang="T11">
                    <a:pos x="T2" y="T3"/>
                  </a:cxn>
                  <a:cxn ang="T12">
                    <a:pos x="T4" y="T5"/>
                  </a:cxn>
                  <a:cxn ang="T13">
                    <a:pos x="T6" y="T7"/>
                  </a:cxn>
                  <a:cxn ang="T14">
                    <a:pos x="T8" y="T9"/>
                  </a:cxn>
                </a:cxnLst>
                <a:rect l="T15" t="T16" r="T17" b="T18"/>
                <a:pathLst>
                  <a:path w="39" h="46">
                    <a:moveTo>
                      <a:pt x="0" y="38"/>
                    </a:moveTo>
                    <a:lnTo>
                      <a:pt x="9" y="46"/>
                    </a:lnTo>
                    <a:lnTo>
                      <a:pt x="39" y="8"/>
                    </a:lnTo>
                    <a:lnTo>
                      <a:pt x="30"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66" name="Freeform 363">
                <a:extLst>
                  <a:ext uri="{FF2B5EF4-FFF2-40B4-BE49-F238E27FC236}">
                    <a16:creationId xmlns:a16="http://schemas.microsoft.com/office/drawing/2014/main" id="{A503A209-541A-4500-A6C1-A172B2BB9669}"/>
                  </a:ext>
                </a:extLst>
              </p:cNvPr>
              <p:cNvSpPr>
                <a:spLocks/>
              </p:cNvSpPr>
              <p:nvPr/>
            </p:nvSpPr>
            <p:spPr bwMode="auto">
              <a:xfrm>
                <a:off x="3250" y="2328"/>
                <a:ext cx="19" cy="23"/>
              </a:xfrm>
              <a:custGeom>
                <a:avLst/>
                <a:gdLst>
                  <a:gd name="T0" fmla="*/ 0 w 40"/>
                  <a:gd name="T1" fmla="*/ 1 h 46"/>
                  <a:gd name="T2" fmla="*/ 0 w 40"/>
                  <a:gd name="T3" fmla="*/ 1 h 46"/>
                  <a:gd name="T4" fmla="*/ 0 w 40"/>
                  <a:gd name="T5" fmla="*/ 1 h 46"/>
                  <a:gd name="T6" fmla="*/ 0 w 40"/>
                  <a:gd name="T7" fmla="*/ 0 h 46"/>
                  <a:gd name="T8" fmla="*/ 0 w 40"/>
                  <a:gd name="T9" fmla="*/ 1 h 46"/>
                  <a:gd name="T10" fmla="*/ 0 60000 65536"/>
                  <a:gd name="T11" fmla="*/ 0 60000 65536"/>
                  <a:gd name="T12" fmla="*/ 0 60000 65536"/>
                  <a:gd name="T13" fmla="*/ 0 60000 65536"/>
                  <a:gd name="T14" fmla="*/ 0 60000 65536"/>
                  <a:gd name="T15" fmla="*/ 0 w 40"/>
                  <a:gd name="T16" fmla="*/ 0 h 46"/>
                  <a:gd name="T17" fmla="*/ 40 w 40"/>
                  <a:gd name="T18" fmla="*/ 46 h 46"/>
                </a:gdLst>
                <a:ahLst/>
                <a:cxnLst>
                  <a:cxn ang="T10">
                    <a:pos x="T0" y="T1"/>
                  </a:cxn>
                  <a:cxn ang="T11">
                    <a:pos x="T2" y="T3"/>
                  </a:cxn>
                  <a:cxn ang="T12">
                    <a:pos x="T4" y="T5"/>
                  </a:cxn>
                  <a:cxn ang="T13">
                    <a:pos x="T6" y="T7"/>
                  </a:cxn>
                  <a:cxn ang="T14">
                    <a:pos x="T8" y="T9"/>
                  </a:cxn>
                </a:cxnLst>
                <a:rect l="T15" t="T16" r="T17" b="T18"/>
                <a:pathLst>
                  <a:path w="40" h="46">
                    <a:moveTo>
                      <a:pt x="0" y="38"/>
                    </a:moveTo>
                    <a:lnTo>
                      <a:pt x="9" y="46"/>
                    </a:lnTo>
                    <a:lnTo>
                      <a:pt x="40" y="8"/>
                    </a:lnTo>
                    <a:lnTo>
                      <a:pt x="31"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67" name="Freeform 364">
                <a:extLst>
                  <a:ext uri="{FF2B5EF4-FFF2-40B4-BE49-F238E27FC236}">
                    <a16:creationId xmlns:a16="http://schemas.microsoft.com/office/drawing/2014/main" id="{CC31101E-7DFC-4EF6-9EA0-B8175090F34D}"/>
                  </a:ext>
                </a:extLst>
              </p:cNvPr>
              <p:cNvSpPr>
                <a:spLocks/>
              </p:cNvSpPr>
              <p:nvPr/>
            </p:nvSpPr>
            <p:spPr bwMode="auto">
              <a:xfrm>
                <a:off x="3276" y="2295"/>
                <a:ext cx="20" cy="23"/>
              </a:xfrm>
              <a:custGeom>
                <a:avLst/>
                <a:gdLst>
                  <a:gd name="T0" fmla="*/ 0 w 39"/>
                  <a:gd name="T1" fmla="*/ 1 h 46"/>
                  <a:gd name="T2" fmla="*/ 1 w 39"/>
                  <a:gd name="T3" fmla="*/ 1 h 46"/>
                  <a:gd name="T4" fmla="*/ 1 w 39"/>
                  <a:gd name="T5" fmla="*/ 1 h 46"/>
                  <a:gd name="T6" fmla="*/ 1 w 39"/>
                  <a:gd name="T7" fmla="*/ 0 h 46"/>
                  <a:gd name="T8" fmla="*/ 0 w 39"/>
                  <a:gd name="T9" fmla="*/ 1 h 46"/>
                  <a:gd name="T10" fmla="*/ 0 60000 65536"/>
                  <a:gd name="T11" fmla="*/ 0 60000 65536"/>
                  <a:gd name="T12" fmla="*/ 0 60000 65536"/>
                  <a:gd name="T13" fmla="*/ 0 60000 65536"/>
                  <a:gd name="T14" fmla="*/ 0 60000 65536"/>
                  <a:gd name="T15" fmla="*/ 0 w 39"/>
                  <a:gd name="T16" fmla="*/ 0 h 46"/>
                  <a:gd name="T17" fmla="*/ 39 w 39"/>
                  <a:gd name="T18" fmla="*/ 46 h 46"/>
                </a:gdLst>
                <a:ahLst/>
                <a:cxnLst>
                  <a:cxn ang="T10">
                    <a:pos x="T0" y="T1"/>
                  </a:cxn>
                  <a:cxn ang="T11">
                    <a:pos x="T2" y="T3"/>
                  </a:cxn>
                  <a:cxn ang="T12">
                    <a:pos x="T4" y="T5"/>
                  </a:cxn>
                  <a:cxn ang="T13">
                    <a:pos x="T6" y="T7"/>
                  </a:cxn>
                  <a:cxn ang="T14">
                    <a:pos x="T8" y="T9"/>
                  </a:cxn>
                </a:cxnLst>
                <a:rect l="T15" t="T16" r="T17" b="T18"/>
                <a:pathLst>
                  <a:path w="39" h="46">
                    <a:moveTo>
                      <a:pt x="0" y="38"/>
                    </a:moveTo>
                    <a:lnTo>
                      <a:pt x="9" y="46"/>
                    </a:lnTo>
                    <a:lnTo>
                      <a:pt x="39" y="8"/>
                    </a:lnTo>
                    <a:lnTo>
                      <a:pt x="30"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68" name="Freeform 365">
                <a:extLst>
                  <a:ext uri="{FF2B5EF4-FFF2-40B4-BE49-F238E27FC236}">
                    <a16:creationId xmlns:a16="http://schemas.microsoft.com/office/drawing/2014/main" id="{90E27A42-609B-455A-82F8-9C7E41F9D95C}"/>
                  </a:ext>
                </a:extLst>
              </p:cNvPr>
              <p:cNvSpPr>
                <a:spLocks/>
              </p:cNvSpPr>
              <p:nvPr/>
            </p:nvSpPr>
            <p:spPr bwMode="auto">
              <a:xfrm>
                <a:off x="3302" y="2262"/>
                <a:ext cx="20" cy="22"/>
              </a:xfrm>
              <a:custGeom>
                <a:avLst/>
                <a:gdLst>
                  <a:gd name="T0" fmla="*/ 0 w 39"/>
                  <a:gd name="T1" fmla="*/ 0 h 46"/>
                  <a:gd name="T2" fmla="*/ 1 w 39"/>
                  <a:gd name="T3" fmla="*/ 0 h 46"/>
                  <a:gd name="T4" fmla="*/ 1 w 39"/>
                  <a:gd name="T5" fmla="*/ 0 h 46"/>
                  <a:gd name="T6" fmla="*/ 1 w 39"/>
                  <a:gd name="T7" fmla="*/ 0 h 46"/>
                  <a:gd name="T8" fmla="*/ 0 w 39"/>
                  <a:gd name="T9" fmla="*/ 0 h 46"/>
                  <a:gd name="T10" fmla="*/ 0 60000 65536"/>
                  <a:gd name="T11" fmla="*/ 0 60000 65536"/>
                  <a:gd name="T12" fmla="*/ 0 60000 65536"/>
                  <a:gd name="T13" fmla="*/ 0 60000 65536"/>
                  <a:gd name="T14" fmla="*/ 0 60000 65536"/>
                  <a:gd name="T15" fmla="*/ 0 w 39"/>
                  <a:gd name="T16" fmla="*/ 0 h 46"/>
                  <a:gd name="T17" fmla="*/ 39 w 39"/>
                  <a:gd name="T18" fmla="*/ 46 h 46"/>
                </a:gdLst>
                <a:ahLst/>
                <a:cxnLst>
                  <a:cxn ang="T10">
                    <a:pos x="T0" y="T1"/>
                  </a:cxn>
                  <a:cxn ang="T11">
                    <a:pos x="T2" y="T3"/>
                  </a:cxn>
                  <a:cxn ang="T12">
                    <a:pos x="T4" y="T5"/>
                  </a:cxn>
                  <a:cxn ang="T13">
                    <a:pos x="T6" y="T7"/>
                  </a:cxn>
                  <a:cxn ang="T14">
                    <a:pos x="T8" y="T9"/>
                  </a:cxn>
                </a:cxnLst>
                <a:rect l="T15" t="T16" r="T17" b="T18"/>
                <a:pathLst>
                  <a:path w="39" h="46">
                    <a:moveTo>
                      <a:pt x="0" y="38"/>
                    </a:moveTo>
                    <a:lnTo>
                      <a:pt x="9" y="46"/>
                    </a:lnTo>
                    <a:lnTo>
                      <a:pt x="39" y="8"/>
                    </a:lnTo>
                    <a:lnTo>
                      <a:pt x="30"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69" name="Freeform 366">
                <a:extLst>
                  <a:ext uri="{FF2B5EF4-FFF2-40B4-BE49-F238E27FC236}">
                    <a16:creationId xmlns:a16="http://schemas.microsoft.com/office/drawing/2014/main" id="{DA82F454-2D90-4F9E-A1C3-99534213524E}"/>
                  </a:ext>
                </a:extLst>
              </p:cNvPr>
              <p:cNvSpPr>
                <a:spLocks/>
              </p:cNvSpPr>
              <p:nvPr/>
            </p:nvSpPr>
            <p:spPr bwMode="auto">
              <a:xfrm>
                <a:off x="3329" y="2228"/>
                <a:ext cx="20" cy="23"/>
              </a:xfrm>
              <a:custGeom>
                <a:avLst/>
                <a:gdLst>
                  <a:gd name="T0" fmla="*/ 0 w 40"/>
                  <a:gd name="T1" fmla="*/ 1 h 46"/>
                  <a:gd name="T2" fmla="*/ 1 w 40"/>
                  <a:gd name="T3" fmla="*/ 1 h 46"/>
                  <a:gd name="T4" fmla="*/ 1 w 40"/>
                  <a:gd name="T5" fmla="*/ 1 h 46"/>
                  <a:gd name="T6" fmla="*/ 1 w 40"/>
                  <a:gd name="T7" fmla="*/ 0 h 46"/>
                  <a:gd name="T8" fmla="*/ 0 w 40"/>
                  <a:gd name="T9" fmla="*/ 1 h 46"/>
                  <a:gd name="T10" fmla="*/ 0 60000 65536"/>
                  <a:gd name="T11" fmla="*/ 0 60000 65536"/>
                  <a:gd name="T12" fmla="*/ 0 60000 65536"/>
                  <a:gd name="T13" fmla="*/ 0 60000 65536"/>
                  <a:gd name="T14" fmla="*/ 0 60000 65536"/>
                  <a:gd name="T15" fmla="*/ 0 w 40"/>
                  <a:gd name="T16" fmla="*/ 0 h 46"/>
                  <a:gd name="T17" fmla="*/ 40 w 40"/>
                  <a:gd name="T18" fmla="*/ 46 h 46"/>
                </a:gdLst>
                <a:ahLst/>
                <a:cxnLst>
                  <a:cxn ang="T10">
                    <a:pos x="T0" y="T1"/>
                  </a:cxn>
                  <a:cxn ang="T11">
                    <a:pos x="T2" y="T3"/>
                  </a:cxn>
                  <a:cxn ang="T12">
                    <a:pos x="T4" y="T5"/>
                  </a:cxn>
                  <a:cxn ang="T13">
                    <a:pos x="T6" y="T7"/>
                  </a:cxn>
                  <a:cxn ang="T14">
                    <a:pos x="T8" y="T9"/>
                  </a:cxn>
                </a:cxnLst>
                <a:rect l="T15" t="T16" r="T17" b="T18"/>
                <a:pathLst>
                  <a:path w="40" h="46">
                    <a:moveTo>
                      <a:pt x="0" y="38"/>
                    </a:moveTo>
                    <a:lnTo>
                      <a:pt x="9" y="46"/>
                    </a:lnTo>
                    <a:lnTo>
                      <a:pt x="40" y="7"/>
                    </a:lnTo>
                    <a:lnTo>
                      <a:pt x="31"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70" name="Freeform 367">
                <a:extLst>
                  <a:ext uri="{FF2B5EF4-FFF2-40B4-BE49-F238E27FC236}">
                    <a16:creationId xmlns:a16="http://schemas.microsoft.com/office/drawing/2014/main" id="{E7E36D80-EF21-4071-9EC3-1EC10F620C20}"/>
                  </a:ext>
                </a:extLst>
              </p:cNvPr>
              <p:cNvSpPr>
                <a:spLocks/>
              </p:cNvSpPr>
              <p:nvPr/>
            </p:nvSpPr>
            <p:spPr bwMode="auto">
              <a:xfrm>
                <a:off x="3356" y="2194"/>
                <a:ext cx="20" cy="23"/>
              </a:xfrm>
              <a:custGeom>
                <a:avLst/>
                <a:gdLst>
                  <a:gd name="T0" fmla="*/ 0 w 39"/>
                  <a:gd name="T1" fmla="*/ 1 h 45"/>
                  <a:gd name="T2" fmla="*/ 1 w 39"/>
                  <a:gd name="T3" fmla="*/ 1 h 45"/>
                  <a:gd name="T4" fmla="*/ 1 w 39"/>
                  <a:gd name="T5" fmla="*/ 1 h 45"/>
                  <a:gd name="T6" fmla="*/ 1 w 39"/>
                  <a:gd name="T7" fmla="*/ 0 h 45"/>
                  <a:gd name="T8" fmla="*/ 0 w 39"/>
                  <a:gd name="T9" fmla="*/ 1 h 45"/>
                  <a:gd name="T10" fmla="*/ 0 60000 65536"/>
                  <a:gd name="T11" fmla="*/ 0 60000 65536"/>
                  <a:gd name="T12" fmla="*/ 0 60000 65536"/>
                  <a:gd name="T13" fmla="*/ 0 60000 65536"/>
                  <a:gd name="T14" fmla="*/ 0 60000 65536"/>
                  <a:gd name="T15" fmla="*/ 0 w 39"/>
                  <a:gd name="T16" fmla="*/ 0 h 45"/>
                  <a:gd name="T17" fmla="*/ 39 w 39"/>
                  <a:gd name="T18" fmla="*/ 45 h 45"/>
                </a:gdLst>
                <a:ahLst/>
                <a:cxnLst>
                  <a:cxn ang="T10">
                    <a:pos x="T0" y="T1"/>
                  </a:cxn>
                  <a:cxn ang="T11">
                    <a:pos x="T2" y="T3"/>
                  </a:cxn>
                  <a:cxn ang="T12">
                    <a:pos x="T4" y="T5"/>
                  </a:cxn>
                  <a:cxn ang="T13">
                    <a:pos x="T6" y="T7"/>
                  </a:cxn>
                  <a:cxn ang="T14">
                    <a:pos x="T8" y="T9"/>
                  </a:cxn>
                </a:cxnLst>
                <a:rect l="T15" t="T16" r="T17" b="T18"/>
                <a:pathLst>
                  <a:path w="39" h="45">
                    <a:moveTo>
                      <a:pt x="0" y="38"/>
                    </a:moveTo>
                    <a:lnTo>
                      <a:pt x="9" y="45"/>
                    </a:lnTo>
                    <a:lnTo>
                      <a:pt x="39" y="7"/>
                    </a:lnTo>
                    <a:lnTo>
                      <a:pt x="30"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71" name="Freeform 368">
                <a:extLst>
                  <a:ext uri="{FF2B5EF4-FFF2-40B4-BE49-F238E27FC236}">
                    <a16:creationId xmlns:a16="http://schemas.microsoft.com/office/drawing/2014/main" id="{F9FF9B14-2F3A-4619-AF46-372030363A12}"/>
                  </a:ext>
                </a:extLst>
              </p:cNvPr>
              <p:cNvSpPr>
                <a:spLocks/>
              </p:cNvSpPr>
              <p:nvPr/>
            </p:nvSpPr>
            <p:spPr bwMode="auto">
              <a:xfrm>
                <a:off x="3383" y="2164"/>
                <a:ext cx="18" cy="20"/>
              </a:xfrm>
              <a:custGeom>
                <a:avLst/>
                <a:gdLst>
                  <a:gd name="T0" fmla="*/ 0 w 37"/>
                  <a:gd name="T1" fmla="*/ 0 h 41"/>
                  <a:gd name="T2" fmla="*/ 0 w 37"/>
                  <a:gd name="T3" fmla="*/ 0 h 41"/>
                  <a:gd name="T4" fmla="*/ 0 w 37"/>
                  <a:gd name="T5" fmla="*/ 0 h 41"/>
                  <a:gd name="T6" fmla="*/ 0 w 37"/>
                  <a:gd name="T7" fmla="*/ 0 h 41"/>
                  <a:gd name="T8" fmla="*/ 0 w 37"/>
                  <a:gd name="T9" fmla="*/ 0 h 41"/>
                  <a:gd name="T10" fmla="*/ 0 60000 65536"/>
                  <a:gd name="T11" fmla="*/ 0 60000 65536"/>
                  <a:gd name="T12" fmla="*/ 0 60000 65536"/>
                  <a:gd name="T13" fmla="*/ 0 60000 65536"/>
                  <a:gd name="T14" fmla="*/ 0 60000 65536"/>
                  <a:gd name="T15" fmla="*/ 0 w 37"/>
                  <a:gd name="T16" fmla="*/ 0 h 41"/>
                  <a:gd name="T17" fmla="*/ 37 w 37"/>
                  <a:gd name="T18" fmla="*/ 41 h 41"/>
                </a:gdLst>
                <a:ahLst/>
                <a:cxnLst>
                  <a:cxn ang="T10">
                    <a:pos x="T0" y="T1"/>
                  </a:cxn>
                  <a:cxn ang="T11">
                    <a:pos x="T2" y="T3"/>
                  </a:cxn>
                  <a:cxn ang="T12">
                    <a:pos x="T4" y="T5"/>
                  </a:cxn>
                  <a:cxn ang="T13">
                    <a:pos x="T6" y="T7"/>
                  </a:cxn>
                  <a:cxn ang="T14">
                    <a:pos x="T8" y="T9"/>
                  </a:cxn>
                </a:cxnLst>
                <a:rect l="T15" t="T16" r="T17" b="T18"/>
                <a:pathLst>
                  <a:path w="37" h="41">
                    <a:moveTo>
                      <a:pt x="0" y="33"/>
                    </a:moveTo>
                    <a:lnTo>
                      <a:pt x="9" y="41"/>
                    </a:lnTo>
                    <a:lnTo>
                      <a:pt x="37" y="7"/>
                    </a:lnTo>
                    <a:lnTo>
                      <a:pt x="28" y="0"/>
                    </a:lnTo>
                    <a:lnTo>
                      <a:pt x="0" y="33"/>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72" name="Freeform 369">
                <a:extLst>
                  <a:ext uri="{FF2B5EF4-FFF2-40B4-BE49-F238E27FC236}">
                    <a16:creationId xmlns:a16="http://schemas.microsoft.com/office/drawing/2014/main" id="{88EA93B9-10D9-4B9A-9146-D44C884A47A6}"/>
                  </a:ext>
                </a:extLst>
              </p:cNvPr>
              <p:cNvSpPr>
                <a:spLocks/>
              </p:cNvSpPr>
              <p:nvPr/>
            </p:nvSpPr>
            <p:spPr bwMode="auto">
              <a:xfrm>
                <a:off x="3376" y="2127"/>
                <a:ext cx="54" cy="57"/>
              </a:xfrm>
              <a:custGeom>
                <a:avLst/>
                <a:gdLst>
                  <a:gd name="T0" fmla="*/ 1 w 107"/>
                  <a:gd name="T1" fmla="*/ 0 h 115"/>
                  <a:gd name="T2" fmla="*/ 1 w 107"/>
                  <a:gd name="T3" fmla="*/ 0 h 115"/>
                  <a:gd name="T4" fmla="*/ 0 w 107"/>
                  <a:gd name="T5" fmla="*/ 0 h 115"/>
                  <a:gd name="T6" fmla="*/ 1 w 107"/>
                  <a:gd name="T7" fmla="*/ 0 h 115"/>
                  <a:gd name="T8" fmla="*/ 0 60000 65536"/>
                  <a:gd name="T9" fmla="*/ 0 60000 65536"/>
                  <a:gd name="T10" fmla="*/ 0 60000 65536"/>
                  <a:gd name="T11" fmla="*/ 0 60000 65536"/>
                  <a:gd name="T12" fmla="*/ 0 w 107"/>
                  <a:gd name="T13" fmla="*/ 0 h 115"/>
                  <a:gd name="T14" fmla="*/ 107 w 107"/>
                  <a:gd name="T15" fmla="*/ 115 h 115"/>
                </a:gdLst>
                <a:ahLst/>
                <a:cxnLst>
                  <a:cxn ang="T8">
                    <a:pos x="T0" y="T1"/>
                  </a:cxn>
                  <a:cxn ang="T9">
                    <a:pos x="T2" y="T3"/>
                  </a:cxn>
                  <a:cxn ang="T10">
                    <a:pos x="T4" y="T5"/>
                  </a:cxn>
                  <a:cxn ang="T11">
                    <a:pos x="T6" y="T7"/>
                  </a:cxn>
                </a:cxnLst>
                <a:rect l="T12" t="T13" r="T14" b="T15"/>
                <a:pathLst>
                  <a:path w="107" h="115">
                    <a:moveTo>
                      <a:pt x="81" y="115"/>
                    </a:moveTo>
                    <a:lnTo>
                      <a:pt x="107" y="0"/>
                    </a:lnTo>
                    <a:lnTo>
                      <a:pt x="0" y="49"/>
                    </a:lnTo>
                    <a:lnTo>
                      <a:pt x="81" y="115"/>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sp>
          <p:nvSpPr>
            <p:cNvPr id="22641" name="Freeform 370">
              <a:extLst>
                <a:ext uri="{FF2B5EF4-FFF2-40B4-BE49-F238E27FC236}">
                  <a16:creationId xmlns:a16="http://schemas.microsoft.com/office/drawing/2014/main" id="{5FDB0E5E-F577-495D-A894-3D17539E3CAB}"/>
                </a:ext>
              </a:extLst>
            </p:cNvPr>
            <p:cNvSpPr>
              <a:spLocks/>
            </p:cNvSpPr>
            <p:nvPr/>
          </p:nvSpPr>
          <p:spPr bwMode="auto">
            <a:xfrm>
              <a:off x="1653" y="1323"/>
              <a:ext cx="3476" cy="2587"/>
            </a:xfrm>
            <a:custGeom>
              <a:avLst/>
              <a:gdLst>
                <a:gd name="T0" fmla="*/ 1 w 6952"/>
                <a:gd name="T1" fmla="*/ 0 h 5175"/>
                <a:gd name="T2" fmla="*/ 1 w 6952"/>
                <a:gd name="T3" fmla="*/ 0 h 5175"/>
                <a:gd name="T4" fmla="*/ 1 w 6952"/>
                <a:gd name="T5" fmla="*/ 0 h 5175"/>
                <a:gd name="T6" fmla="*/ 1 w 6952"/>
                <a:gd name="T7" fmla="*/ 0 h 5175"/>
                <a:gd name="T8" fmla="*/ 1 w 6952"/>
                <a:gd name="T9" fmla="*/ 0 h 5175"/>
                <a:gd name="T10" fmla="*/ 1 w 6952"/>
                <a:gd name="T11" fmla="*/ 0 h 5175"/>
                <a:gd name="T12" fmla="*/ 1 w 6952"/>
                <a:gd name="T13" fmla="*/ 0 h 5175"/>
                <a:gd name="T14" fmla="*/ 1 w 6952"/>
                <a:gd name="T15" fmla="*/ 0 h 5175"/>
                <a:gd name="T16" fmla="*/ 1 w 6952"/>
                <a:gd name="T17" fmla="*/ 0 h 5175"/>
                <a:gd name="T18" fmla="*/ 1 w 6952"/>
                <a:gd name="T19" fmla="*/ 0 h 5175"/>
                <a:gd name="T20" fmla="*/ 1 w 6952"/>
                <a:gd name="T21" fmla="*/ 0 h 5175"/>
                <a:gd name="T22" fmla="*/ 0 w 6952"/>
                <a:gd name="T23" fmla="*/ 2 h 5175"/>
                <a:gd name="T24" fmla="*/ 1 w 6952"/>
                <a:gd name="T25" fmla="*/ 2 h 5175"/>
                <a:gd name="T26" fmla="*/ 1 w 6952"/>
                <a:gd name="T27" fmla="*/ 2 h 5175"/>
                <a:gd name="T28" fmla="*/ 1 w 6952"/>
                <a:gd name="T29" fmla="*/ 2 h 5175"/>
                <a:gd name="T30" fmla="*/ 1 w 6952"/>
                <a:gd name="T31" fmla="*/ 2 h 5175"/>
                <a:gd name="T32" fmla="*/ 1 w 6952"/>
                <a:gd name="T33" fmla="*/ 2 h 5175"/>
                <a:gd name="T34" fmla="*/ 1 w 6952"/>
                <a:gd name="T35" fmla="*/ 2 h 5175"/>
                <a:gd name="T36" fmla="*/ 1 w 6952"/>
                <a:gd name="T37" fmla="*/ 2 h 5175"/>
                <a:gd name="T38" fmla="*/ 1 w 6952"/>
                <a:gd name="T39" fmla="*/ 2 h 5175"/>
                <a:gd name="T40" fmla="*/ 1 w 6952"/>
                <a:gd name="T41" fmla="*/ 2 h 5175"/>
                <a:gd name="T42" fmla="*/ 1 w 6952"/>
                <a:gd name="T43" fmla="*/ 2 h 5175"/>
                <a:gd name="T44" fmla="*/ 1 w 6952"/>
                <a:gd name="T45" fmla="*/ 2 h 5175"/>
                <a:gd name="T46" fmla="*/ 4 w 6952"/>
                <a:gd name="T47" fmla="*/ 2 h 5175"/>
                <a:gd name="T48" fmla="*/ 4 w 6952"/>
                <a:gd name="T49" fmla="*/ 2 h 5175"/>
                <a:gd name="T50" fmla="*/ 4 w 6952"/>
                <a:gd name="T51" fmla="*/ 2 h 5175"/>
                <a:gd name="T52" fmla="*/ 4 w 6952"/>
                <a:gd name="T53" fmla="*/ 2 h 5175"/>
                <a:gd name="T54" fmla="*/ 4 w 6952"/>
                <a:gd name="T55" fmla="*/ 2 h 5175"/>
                <a:gd name="T56" fmla="*/ 4 w 6952"/>
                <a:gd name="T57" fmla="*/ 2 h 5175"/>
                <a:gd name="T58" fmla="*/ 4 w 6952"/>
                <a:gd name="T59" fmla="*/ 2 h 5175"/>
                <a:gd name="T60" fmla="*/ 4 w 6952"/>
                <a:gd name="T61" fmla="*/ 2 h 5175"/>
                <a:gd name="T62" fmla="*/ 4 w 6952"/>
                <a:gd name="T63" fmla="*/ 2 h 5175"/>
                <a:gd name="T64" fmla="*/ 4 w 6952"/>
                <a:gd name="T65" fmla="*/ 2 h 5175"/>
                <a:gd name="T66" fmla="*/ 4 w 6952"/>
                <a:gd name="T67" fmla="*/ 2 h 5175"/>
                <a:gd name="T68" fmla="*/ 4 w 6952"/>
                <a:gd name="T69" fmla="*/ 0 h 5175"/>
                <a:gd name="T70" fmla="*/ 4 w 6952"/>
                <a:gd name="T71" fmla="*/ 0 h 5175"/>
                <a:gd name="T72" fmla="*/ 4 w 6952"/>
                <a:gd name="T73" fmla="*/ 0 h 5175"/>
                <a:gd name="T74" fmla="*/ 4 w 6952"/>
                <a:gd name="T75" fmla="*/ 0 h 5175"/>
                <a:gd name="T76" fmla="*/ 4 w 6952"/>
                <a:gd name="T77" fmla="*/ 0 h 5175"/>
                <a:gd name="T78" fmla="*/ 4 w 6952"/>
                <a:gd name="T79" fmla="*/ 0 h 5175"/>
                <a:gd name="T80" fmla="*/ 4 w 6952"/>
                <a:gd name="T81" fmla="*/ 0 h 5175"/>
                <a:gd name="T82" fmla="*/ 4 w 6952"/>
                <a:gd name="T83" fmla="*/ 0 h 5175"/>
                <a:gd name="T84" fmla="*/ 4 w 6952"/>
                <a:gd name="T85" fmla="*/ 0 h 5175"/>
                <a:gd name="T86" fmla="*/ 4 w 6952"/>
                <a:gd name="T87" fmla="*/ 0 h 5175"/>
                <a:gd name="T88" fmla="*/ 4 w 6952"/>
                <a:gd name="T89" fmla="*/ 0 h 5175"/>
                <a:gd name="T90" fmla="*/ 4 w 6952"/>
                <a:gd name="T91" fmla="*/ 0 h 517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952"/>
                <a:gd name="T139" fmla="*/ 0 h 5175"/>
                <a:gd name="T140" fmla="*/ 6952 w 6952"/>
                <a:gd name="T141" fmla="*/ 5175 h 517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952" h="5175">
                  <a:moveTo>
                    <a:pt x="646" y="0"/>
                  </a:moveTo>
                  <a:lnTo>
                    <a:pt x="613" y="1"/>
                  </a:lnTo>
                  <a:lnTo>
                    <a:pt x="581" y="3"/>
                  </a:lnTo>
                  <a:lnTo>
                    <a:pt x="548" y="8"/>
                  </a:lnTo>
                  <a:lnTo>
                    <a:pt x="516" y="14"/>
                  </a:lnTo>
                  <a:lnTo>
                    <a:pt x="484" y="20"/>
                  </a:lnTo>
                  <a:lnTo>
                    <a:pt x="454" y="29"/>
                  </a:lnTo>
                  <a:lnTo>
                    <a:pt x="394" y="50"/>
                  </a:lnTo>
                  <a:lnTo>
                    <a:pt x="338" y="78"/>
                  </a:lnTo>
                  <a:lnTo>
                    <a:pt x="284" y="110"/>
                  </a:lnTo>
                  <a:lnTo>
                    <a:pt x="235" y="148"/>
                  </a:lnTo>
                  <a:lnTo>
                    <a:pt x="189" y="189"/>
                  </a:lnTo>
                  <a:lnTo>
                    <a:pt x="148" y="235"/>
                  </a:lnTo>
                  <a:lnTo>
                    <a:pt x="110" y="284"/>
                  </a:lnTo>
                  <a:lnTo>
                    <a:pt x="78" y="337"/>
                  </a:lnTo>
                  <a:lnTo>
                    <a:pt x="50" y="394"/>
                  </a:lnTo>
                  <a:lnTo>
                    <a:pt x="29" y="454"/>
                  </a:lnTo>
                  <a:lnTo>
                    <a:pt x="20" y="484"/>
                  </a:lnTo>
                  <a:lnTo>
                    <a:pt x="14" y="516"/>
                  </a:lnTo>
                  <a:lnTo>
                    <a:pt x="8" y="548"/>
                  </a:lnTo>
                  <a:lnTo>
                    <a:pt x="3" y="580"/>
                  </a:lnTo>
                  <a:lnTo>
                    <a:pt x="2" y="612"/>
                  </a:lnTo>
                  <a:lnTo>
                    <a:pt x="0" y="646"/>
                  </a:lnTo>
                  <a:lnTo>
                    <a:pt x="0" y="4529"/>
                  </a:lnTo>
                  <a:lnTo>
                    <a:pt x="2" y="4562"/>
                  </a:lnTo>
                  <a:lnTo>
                    <a:pt x="3" y="4594"/>
                  </a:lnTo>
                  <a:lnTo>
                    <a:pt x="8" y="4628"/>
                  </a:lnTo>
                  <a:lnTo>
                    <a:pt x="14" y="4658"/>
                  </a:lnTo>
                  <a:lnTo>
                    <a:pt x="20" y="4690"/>
                  </a:lnTo>
                  <a:lnTo>
                    <a:pt x="29" y="4721"/>
                  </a:lnTo>
                  <a:lnTo>
                    <a:pt x="50" y="4781"/>
                  </a:lnTo>
                  <a:lnTo>
                    <a:pt x="78" y="4837"/>
                  </a:lnTo>
                  <a:lnTo>
                    <a:pt x="110" y="4891"/>
                  </a:lnTo>
                  <a:lnTo>
                    <a:pt x="148" y="4939"/>
                  </a:lnTo>
                  <a:lnTo>
                    <a:pt x="189" y="4985"/>
                  </a:lnTo>
                  <a:lnTo>
                    <a:pt x="235" y="5028"/>
                  </a:lnTo>
                  <a:lnTo>
                    <a:pt x="284" y="5065"/>
                  </a:lnTo>
                  <a:lnTo>
                    <a:pt x="338" y="5097"/>
                  </a:lnTo>
                  <a:lnTo>
                    <a:pt x="394" y="5124"/>
                  </a:lnTo>
                  <a:lnTo>
                    <a:pt x="454" y="5146"/>
                  </a:lnTo>
                  <a:lnTo>
                    <a:pt x="484" y="5155"/>
                  </a:lnTo>
                  <a:lnTo>
                    <a:pt x="516" y="5161"/>
                  </a:lnTo>
                  <a:lnTo>
                    <a:pt x="548" y="5167"/>
                  </a:lnTo>
                  <a:lnTo>
                    <a:pt x="581" y="5172"/>
                  </a:lnTo>
                  <a:lnTo>
                    <a:pt x="613" y="5173"/>
                  </a:lnTo>
                  <a:lnTo>
                    <a:pt x="646" y="5175"/>
                  </a:lnTo>
                  <a:lnTo>
                    <a:pt x="6305" y="5175"/>
                  </a:lnTo>
                  <a:lnTo>
                    <a:pt x="6339" y="5173"/>
                  </a:lnTo>
                  <a:lnTo>
                    <a:pt x="6371" y="5172"/>
                  </a:lnTo>
                  <a:lnTo>
                    <a:pt x="6405" y="5167"/>
                  </a:lnTo>
                  <a:lnTo>
                    <a:pt x="6435" y="5161"/>
                  </a:lnTo>
                  <a:lnTo>
                    <a:pt x="6467" y="5155"/>
                  </a:lnTo>
                  <a:lnTo>
                    <a:pt x="6498" y="5146"/>
                  </a:lnTo>
                  <a:lnTo>
                    <a:pt x="6557" y="5124"/>
                  </a:lnTo>
                  <a:lnTo>
                    <a:pt x="6614" y="5097"/>
                  </a:lnTo>
                  <a:lnTo>
                    <a:pt x="6667" y="5065"/>
                  </a:lnTo>
                  <a:lnTo>
                    <a:pt x="6716" y="5028"/>
                  </a:lnTo>
                  <a:lnTo>
                    <a:pt x="6762" y="4985"/>
                  </a:lnTo>
                  <a:lnTo>
                    <a:pt x="6805" y="4939"/>
                  </a:lnTo>
                  <a:lnTo>
                    <a:pt x="6842" y="4891"/>
                  </a:lnTo>
                  <a:lnTo>
                    <a:pt x="6874" y="4837"/>
                  </a:lnTo>
                  <a:lnTo>
                    <a:pt x="6901" y="4781"/>
                  </a:lnTo>
                  <a:lnTo>
                    <a:pt x="6923" y="4721"/>
                  </a:lnTo>
                  <a:lnTo>
                    <a:pt x="6932" y="4690"/>
                  </a:lnTo>
                  <a:lnTo>
                    <a:pt x="6938" y="4658"/>
                  </a:lnTo>
                  <a:lnTo>
                    <a:pt x="6944" y="4628"/>
                  </a:lnTo>
                  <a:lnTo>
                    <a:pt x="6949" y="4594"/>
                  </a:lnTo>
                  <a:lnTo>
                    <a:pt x="6950" y="4562"/>
                  </a:lnTo>
                  <a:lnTo>
                    <a:pt x="6952" y="4529"/>
                  </a:lnTo>
                  <a:lnTo>
                    <a:pt x="6952" y="646"/>
                  </a:lnTo>
                  <a:lnTo>
                    <a:pt x="6950" y="612"/>
                  </a:lnTo>
                  <a:lnTo>
                    <a:pt x="6949" y="580"/>
                  </a:lnTo>
                  <a:lnTo>
                    <a:pt x="6944" y="548"/>
                  </a:lnTo>
                  <a:lnTo>
                    <a:pt x="6938" y="516"/>
                  </a:lnTo>
                  <a:lnTo>
                    <a:pt x="6932" y="484"/>
                  </a:lnTo>
                  <a:lnTo>
                    <a:pt x="6923" y="454"/>
                  </a:lnTo>
                  <a:lnTo>
                    <a:pt x="6901" y="394"/>
                  </a:lnTo>
                  <a:lnTo>
                    <a:pt x="6874" y="337"/>
                  </a:lnTo>
                  <a:lnTo>
                    <a:pt x="6842" y="284"/>
                  </a:lnTo>
                  <a:lnTo>
                    <a:pt x="6805" y="235"/>
                  </a:lnTo>
                  <a:lnTo>
                    <a:pt x="6762" y="189"/>
                  </a:lnTo>
                  <a:lnTo>
                    <a:pt x="6716" y="148"/>
                  </a:lnTo>
                  <a:lnTo>
                    <a:pt x="6667" y="110"/>
                  </a:lnTo>
                  <a:lnTo>
                    <a:pt x="6614" y="78"/>
                  </a:lnTo>
                  <a:lnTo>
                    <a:pt x="6557" y="50"/>
                  </a:lnTo>
                  <a:lnTo>
                    <a:pt x="6498" y="29"/>
                  </a:lnTo>
                  <a:lnTo>
                    <a:pt x="6467" y="20"/>
                  </a:lnTo>
                  <a:lnTo>
                    <a:pt x="6435" y="14"/>
                  </a:lnTo>
                  <a:lnTo>
                    <a:pt x="6405" y="8"/>
                  </a:lnTo>
                  <a:lnTo>
                    <a:pt x="6371" y="3"/>
                  </a:lnTo>
                  <a:lnTo>
                    <a:pt x="6339" y="1"/>
                  </a:lnTo>
                  <a:lnTo>
                    <a:pt x="6305" y="0"/>
                  </a:lnTo>
                  <a:lnTo>
                    <a:pt x="646" y="0"/>
                  </a:lnTo>
                  <a:close/>
                </a:path>
              </a:pathLst>
            </a:custGeom>
            <a:noFill/>
            <a:ln w="952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nvGrpSpPr>
            <p:cNvPr id="22642" name="Group 371">
              <a:extLst>
                <a:ext uri="{FF2B5EF4-FFF2-40B4-BE49-F238E27FC236}">
                  <a16:creationId xmlns:a16="http://schemas.microsoft.com/office/drawing/2014/main" id="{BCD984FA-8847-4FD3-9C53-133F95377882}"/>
                </a:ext>
              </a:extLst>
            </p:cNvPr>
            <p:cNvGrpSpPr>
              <a:grpSpLocks/>
            </p:cNvGrpSpPr>
            <p:nvPr/>
          </p:nvGrpSpPr>
          <p:grpSpPr bwMode="auto">
            <a:xfrm>
              <a:off x="2913" y="1382"/>
              <a:ext cx="2143" cy="1845"/>
              <a:chOff x="2913" y="1382"/>
              <a:chExt cx="2143" cy="1845"/>
            </a:xfrm>
          </p:grpSpPr>
          <p:sp>
            <p:nvSpPr>
              <p:cNvPr id="22909" name="Freeform 372">
                <a:extLst>
                  <a:ext uri="{FF2B5EF4-FFF2-40B4-BE49-F238E27FC236}">
                    <a16:creationId xmlns:a16="http://schemas.microsoft.com/office/drawing/2014/main" id="{2E881300-0C5B-4954-8577-9F6736FD438E}"/>
                  </a:ext>
                </a:extLst>
              </p:cNvPr>
              <p:cNvSpPr>
                <a:spLocks/>
              </p:cNvSpPr>
              <p:nvPr/>
            </p:nvSpPr>
            <p:spPr bwMode="auto">
              <a:xfrm>
                <a:off x="3960" y="1382"/>
                <a:ext cx="34" cy="7"/>
              </a:xfrm>
              <a:custGeom>
                <a:avLst/>
                <a:gdLst>
                  <a:gd name="T0" fmla="*/ 1 w 67"/>
                  <a:gd name="T1" fmla="*/ 1 h 13"/>
                  <a:gd name="T2" fmla="*/ 1 w 67"/>
                  <a:gd name="T3" fmla="*/ 1 h 13"/>
                  <a:gd name="T4" fmla="*/ 1 w 67"/>
                  <a:gd name="T5" fmla="*/ 1 h 13"/>
                  <a:gd name="T6" fmla="*/ 1 w 67"/>
                  <a:gd name="T7" fmla="*/ 1 h 13"/>
                  <a:gd name="T8" fmla="*/ 1 w 67"/>
                  <a:gd name="T9" fmla="*/ 1 h 13"/>
                  <a:gd name="T10" fmla="*/ 1 w 67"/>
                  <a:gd name="T11" fmla="*/ 1 h 13"/>
                  <a:gd name="T12" fmla="*/ 1 w 67"/>
                  <a:gd name="T13" fmla="*/ 1 h 13"/>
                  <a:gd name="T14" fmla="*/ 1 w 67"/>
                  <a:gd name="T15" fmla="*/ 0 h 13"/>
                  <a:gd name="T16" fmla="*/ 1 w 67"/>
                  <a:gd name="T17" fmla="*/ 0 h 13"/>
                  <a:gd name="T18" fmla="*/ 1 w 67"/>
                  <a:gd name="T19" fmla="*/ 1 h 13"/>
                  <a:gd name="T20" fmla="*/ 1 w 67"/>
                  <a:gd name="T21" fmla="*/ 1 h 13"/>
                  <a:gd name="T22" fmla="*/ 1 w 67"/>
                  <a:gd name="T23" fmla="*/ 1 h 13"/>
                  <a:gd name="T24" fmla="*/ 1 w 67"/>
                  <a:gd name="T25" fmla="*/ 1 h 13"/>
                  <a:gd name="T26" fmla="*/ 1 w 67"/>
                  <a:gd name="T27" fmla="*/ 0 h 13"/>
                  <a:gd name="T28" fmla="*/ 0 w 67"/>
                  <a:gd name="T29" fmla="*/ 1 h 13"/>
                  <a:gd name="T30" fmla="*/ 0 w 67"/>
                  <a:gd name="T31" fmla="*/ 1 h 13"/>
                  <a:gd name="T32" fmla="*/ 1 w 67"/>
                  <a:gd name="T33" fmla="*/ 1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7"/>
                  <a:gd name="T52" fmla="*/ 0 h 13"/>
                  <a:gd name="T53" fmla="*/ 67 w 67"/>
                  <a:gd name="T54" fmla="*/ 13 h 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7" h="13">
                    <a:moveTo>
                      <a:pt x="49" y="12"/>
                    </a:moveTo>
                    <a:lnTo>
                      <a:pt x="49" y="6"/>
                    </a:lnTo>
                    <a:lnTo>
                      <a:pt x="44" y="10"/>
                    </a:lnTo>
                    <a:lnTo>
                      <a:pt x="49" y="12"/>
                    </a:lnTo>
                    <a:lnTo>
                      <a:pt x="67" y="12"/>
                    </a:lnTo>
                    <a:lnTo>
                      <a:pt x="67" y="0"/>
                    </a:lnTo>
                    <a:lnTo>
                      <a:pt x="49" y="0"/>
                    </a:lnTo>
                    <a:lnTo>
                      <a:pt x="49" y="6"/>
                    </a:lnTo>
                    <a:lnTo>
                      <a:pt x="54" y="1"/>
                    </a:lnTo>
                    <a:lnTo>
                      <a:pt x="49" y="0"/>
                    </a:lnTo>
                    <a:lnTo>
                      <a:pt x="0" y="1"/>
                    </a:lnTo>
                    <a:lnTo>
                      <a:pt x="0" y="13"/>
                    </a:lnTo>
                    <a:lnTo>
                      <a:pt x="49"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10" name="Freeform 373">
                <a:extLst>
                  <a:ext uri="{FF2B5EF4-FFF2-40B4-BE49-F238E27FC236}">
                    <a16:creationId xmlns:a16="http://schemas.microsoft.com/office/drawing/2014/main" id="{3E35D47D-6C62-4A64-9BBF-0F29820C06E0}"/>
                  </a:ext>
                </a:extLst>
              </p:cNvPr>
              <p:cNvSpPr>
                <a:spLocks/>
              </p:cNvSpPr>
              <p:nvPr/>
            </p:nvSpPr>
            <p:spPr bwMode="auto">
              <a:xfrm>
                <a:off x="3917" y="1383"/>
                <a:ext cx="25" cy="7"/>
              </a:xfrm>
              <a:custGeom>
                <a:avLst/>
                <a:gdLst>
                  <a:gd name="T0" fmla="*/ 1 w 48"/>
                  <a:gd name="T1" fmla="*/ 0 h 15"/>
                  <a:gd name="T2" fmla="*/ 1 w 48"/>
                  <a:gd name="T3" fmla="*/ 0 h 15"/>
                  <a:gd name="T4" fmla="*/ 1 w 48"/>
                  <a:gd name="T5" fmla="*/ 0 h 15"/>
                  <a:gd name="T6" fmla="*/ 0 w 48"/>
                  <a:gd name="T7" fmla="*/ 0 h 15"/>
                  <a:gd name="T8" fmla="*/ 0 w 48"/>
                  <a:gd name="T9" fmla="*/ 0 h 15"/>
                  <a:gd name="T10" fmla="*/ 1 w 48"/>
                  <a:gd name="T11" fmla="*/ 0 h 15"/>
                  <a:gd name="T12" fmla="*/ 1 w 48"/>
                  <a:gd name="T13" fmla="*/ 0 h 15"/>
                  <a:gd name="T14" fmla="*/ 0 60000 65536"/>
                  <a:gd name="T15" fmla="*/ 0 60000 65536"/>
                  <a:gd name="T16" fmla="*/ 0 60000 65536"/>
                  <a:gd name="T17" fmla="*/ 0 60000 65536"/>
                  <a:gd name="T18" fmla="*/ 0 60000 65536"/>
                  <a:gd name="T19" fmla="*/ 0 60000 65536"/>
                  <a:gd name="T20" fmla="*/ 0 60000 65536"/>
                  <a:gd name="T21" fmla="*/ 0 w 48"/>
                  <a:gd name="T22" fmla="*/ 0 h 15"/>
                  <a:gd name="T23" fmla="*/ 48 w 48"/>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15">
                    <a:moveTo>
                      <a:pt x="48" y="12"/>
                    </a:moveTo>
                    <a:lnTo>
                      <a:pt x="48" y="0"/>
                    </a:lnTo>
                    <a:lnTo>
                      <a:pt x="24" y="2"/>
                    </a:lnTo>
                    <a:lnTo>
                      <a:pt x="0" y="3"/>
                    </a:lnTo>
                    <a:lnTo>
                      <a:pt x="0" y="15"/>
                    </a:lnTo>
                    <a:lnTo>
                      <a:pt x="24" y="14"/>
                    </a:lnTo>
                    <a:lnTo>
                      <a:pt x="48"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11" name="Freeform 374">
                <a:extLst>
                  <a:ext uri="{FF2B5EF4-FFF2-40B4-BE49-F238E27FC236}">
                    <a16:creationId xmlns:a16="http://schemas.microsoft.com/office/drawing/2014/main" id="{CF028950-8277-4DA0-96CD-3FA950262958}"/>
                  </a:ext>
                </a:extLst>
              </p:cNvPr>
              <p:cNvSpPr>
                <a:spLocks/>
              </p:cNvSpPr>
              <p:nvPr/>
            </p:nvSpPr>
            <p:spPr bwMode="auto">
              <a:xfrm>
                <a:off x="3874" y="1385"/>
                <a:ext cx="25" cy="7"/>
              </a:xfrm>
              <a:custGeom>
                <a:avLst/>
                <a:gdLst>
                  <a:gd name="T0" fmla="*/ 1 w 49"/>
                  <a:gd name="T1" fmla="*/ 0 h 15"/>
                  <a:gd name="T2" fmla="*/ 1 w 49"/>
                  <a:gd name="T3" fmla="*/ 0 h 15"/>
                  <a:gd name="T4" fmla="*/ 1 w 49"/>
                  <a:gd name="T5" fmla="*/ 0 h 15"/>
                  <a:gd name="T6" fmla="*/ 0 w 49"/>
                  <a:gd name="T7" fmla="*/ 0 h 15"/>
                  <a:gd name="T8" fmla="*/ 1 w 49"/>
                  <a:gd name="T9" fmla="*/ 0 h 15"/>
                  <a:gd name="T10" fmla="*/ 1 w 49"/>
                  <a:gd name="T11" fmla="*/ 0 h 15"/>
                  <a:gd name="T12" fmla="*/ 1 w 49"/>
                  <a:gd name="T13" fmla="*/ 0 h 15"/>
                  <a:gd name="T14" fmla="*/ 0 60000 65536"/>
                  <a:gd name="T15" fmla="*/ 0 60000 65536"/>
                  <a:gd name="T16" fmla="*/ 0 60000 65536"/>
                  <a:gd name="T17" fmla="*/ 0 60000 65536"/>
                  <a:gd name="T18" fmla="*/ 0 60000 65536"/>
                  <a:gd name="T19" fmla="*/ 0 60000 65536"/>
                  <a:gd name="T20" fmla="*/ 0 60000 65536"/>
                  <a:gd name="T21" fmla="*/ 0 w 49"/>
                  <a:gd name="T22" fmla="*/ 0 h 15"/>
                  <a:gd name="T23" fmla="*/ 49 w 49"/>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15">
                    <a:moveTo>
                      <a:pt x="49" y="12"/>
                    </a:moveTo>
                    <a:lnTo>
                      <a:pt x="49" y="0"/>
                    </a:lnTo>
                    <a:lnTo>
                      <a:pt x="1" y="3"/>
                    </a:lnTo>
                    <a:lnTo>
                      <a:pt x="0" y="3"/>
                    </a:lnTo>
                    <a:lnTo>
                      <a:pt x="1" y="15"/>
                    </a:lnTo>
                    <a:lnTo>
                      <a:pt x="49"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12" name="Freeform 375">
                <a:extLst>
                  <a:ext uri="{FF2B5EF4-FFF2-40B4-BE49-F238E27FC236}">
                    <a16:creationId xmlns:a16="http://schemas.microsoft.com/office/drawing/2014/main" id="{77ED4738-19C2-4944-B413-15BAD095E22B}"/>
                  </a:ext>
                </a:extLst>
              </p:cNvPr>
              <p:cNvSpPr>
                <a:spLocks/>
              </p:cNvSpPr>
              <p:nvPr/>
            </p:nvSpPr>
            <p:spPr bwMode="auto">
              <a:xfrm>
                <a:off x="3832" y="1389"/>
                <a:ext cx="25" cy="8"/>
              </a:xfrm>
              <a:custGeom>
                <a:avLst/>
                <a:gdLst>
                  <a:gd name="T0" fmla="*/ 0 w 51"/>
                  <a:gd name="T1" fmla="*/ 0 h 17"/>
                  <a:gd name="T2" fmla="*/ 0 w 51"/>
                  <a:gd name="T3" fmla="*/ 0 h 17"/>
                  <a:gd name="T4" fmla="*/ 0 w 51"/>
                  <a:gd name="T5" fmla="*/ 0 h 17"/>
                  <a:gd name="T6" fmla="*/ 0 w 51"/>
                  <a:gd name="T7" fmla="*/ 0 h 17"/>
                  <a:gd name="T8" fmla="*/ 0 w 51"/>
                  <a:gd name="T9" fmla="*/ 0 h 17"/>
                  <a:gd name="T10" fmla="*/ 0 60000 65536"/>
                  <a:gd name="T11" fmla="*/ 0 60000 65536"/>
                  <a:gd name="T12" fmla="*/ 0 60000 65536"/>
                  <a:gd name="T13" fmla="*/ 0 60000 65536"/>
                  <a:gd name="T14" fmla="*/ 0 60000 65536"/>
                  <a:gd name="T15" fmla="*/ 0 w 51"/>
                  <a:gd name="T16" fmla="*/ 0 h 17"/>
                  <a:gd name="T17" fmla="*/ 51 w 51"/>
                  <a:gd name="T18" fmla="*/ 17 h 17"/>
                </a:gdLst>
                <a:ahLst/>
                <a:cxnLst>
                  <a:cxn ang="T10">
                    <a:pos x="T0" y="T1"/>
                  </a:cxn>
                  <a:cxn ang="T11">
                    <a:pos x="T2" y="T3"/>
                  </a:cxn>
                  <a:cxn ang="T12">
                    <a:pos x="T4" y="T5"/>
                  </a:cxn>
                  <a:cxn ang="T13">
                    <a:pos x="T6" y="T7"/>
                  </a:cxn>
                  <a:cxn ang="T14">
                    <a:pos x="T8" y="T9"/>
                  </a:cxn>
                </a:cxnLst>
                <a:rect l="T15" t="T16" r="T17" b="T18"/>
                <a:pathLst>
                  <a:path w="51" h="17">
                    <a:moveTo>
                      <a:pt x="51" y="12"/>
                    </a:moveTo>
                    <a:lnTo>
                      <a:pt x="49" y="0"/>
                    </a:lnTo>
                    <a:lnTo>
                      <a:pt x="0" y="5"/>
                    </a:lnTo>
                    <a:lnTo>
                      <a:pt x="2" y="17"/>
                    </a:lnTo>
                    <a:lnTo>
                      <a:pt x="5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13" name="Freeform 376">
                <a:extLst>
                  <a:ext uri="{FF2B5EF4-FFF2-40B4-BE49-F238E27FC236}">
                    <a16:creationId xmlns:a16="http://schemas.microsoft.com/office/drawing/2014/main" id="{1EAB324A-0656-4D03-A083-ABA0D21DC4CB}"/>
                  </a:ext>
                </a:extLst>
              </p:cNvPr>
              <p:cNvSpPr>
                <a:spLocks/>
              </p:cNvSpPr>
              <p:nvPr/>
            </p:nvSpPr>
            <p:spPr bwMode="auto">
              <a:xfrm>
                <a:off x="3790" y="1394"/>
                <a:ext cx="24" cy="9"/>
              </a:xfrm>
              <a:custGeom>
                <a:avLst/>
                <a:gdLst>
                  <a:gd name="T0" fmla="*/ 0 w 49"/>
                  <a:gd name="T1" fmla="*/ 1 h 18"/>
                  <a:gd name="T2" fmla="*/ 0 w 49"/>
                  <a:gd name="T3" fmla="*/ 0 h 18"/>
                  <a:gd name="T4" fmla="*/ 0 w 49"/>
                  <a:gd name="T5" fmla="*/ 1 h 18"/>
                  <a:gd name="T6" fmla="*/ 0 w 49"/>
                  <a:gd name="T7" fmla="*/ 1 h 18"/>
                  <a:gd name="T8" fmla="*/ 0 w 49"/>
                  <a:gd name="T9" fmla="*/ 1 h 18"/>
                  <a:gd name="T10" fmla="*/ 0 60000 65536"/>
                  <a:gd name="T11" fmla="*/ 0 60000 65536"/>
                  <a:gd name="T12" fmla="*/ 0 60000 65536"/>
                  <a:gd name="T13" fmla="*/ 0 60000 65536"/>
                  <a:gd name="T14" fmla="*/ 0 60000 65536"/>
                  <a:gd name="T15" fmla="*/ 0 w 49"/>
                  <a:gd name="T16" fmla="*/ 0 h 18"/>
                  <a:gd name="T17" fmla="*/ 49 w 49"/>
                  <a:gd name="T18" fmla="*/ 18 h 18"/>
                </a:gdLst>
                <a:ahLst/>
                <a:cxnLst>
                  <a:cxn ang="T10">
                    <a:pos x="T0" y="T1"/>
                  </a:cxn>
                  <a:cxn ang="T11">
                    <a:pos x="T2" y="T3"/>
                  </a:cxn>
                  <a:cxn ang="T12">
                    <a:pos x="T4" y="T5"/>
                  </a:cxn>
                  <a:cxn ang="T13">
                    <a:pos x="T6" y="T7"/>
                  </a:cxn>
                  <a:cxn ang="T14">
                    <a:pos x="T8" y="T9"/>
                  </a:cxn>
                </a:cxnLst>
                <a:rect l="T15" t="T16" r="T17" b="T18"/>
                <a:pathLst>
                  <a:path w="49" h="18">
                    <a:moveTo>
                      <a:pt x="49" y="12"/>
                    </a:moveTo>
                    <a:lnTo>
                      <a:pt x="48" y="0"/>
                    </a:lnTo>
                    <a:lnTo>
                      <a:pt x="0" y="6"/>
                    </a:lnTo>
                    <a:lnTo>
                      <a:pt x="2" y="18"/>
                    </a:lnTo>
                    <a:lnTo>
                      <a:pt x="49"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14" name="Freeform 377">
                <a:extLst>
                  <a:ext uri="{FF2B5EF4-FFF2-40B4-BE49-F238E27FC236}">
                    <a16:creationId xmlns:a16="http://schemas.microsoft.com/office/drawing/2014/main" id="{A268FC81-E868-45AF-A667-CBCCC184B86D}"/>
                  </a:ext>
                </a:extLst>
              </p:cNvPr>
              <p:cNvSpPr>
                <a:spLocks/>
              </p:cNvSpPr>
              <p:nvPr/>
            </p:nvSpPr>
            <p:spPr bwMode="auto">
              <a:xfrm>
                <a:off x="3747" y="1400"/>
                <a:ext cx="25" cy="11"/>
              </a:xfrm>
              <a:custGeom>
                <a:avLst/>
                <a:gdLst>
                  <a:gd name="T0" fmla="*/ 1 w 50"/>
                  <a:gd name="T1" fmla="*/ 1 h 22"/>
                  <a:gd name="T2" fmla="*/ 1 w 50"/>
                  <a:gd name="T3" fmla="*/ 0 h 22"/>
                  <a:gd name="T4" fmla="*/ 1 w 50"/>
                  <a:gd name="T5" fmla="*/ 1 h 22"/>
                  <a:gd name="T6" fmla="*/ 0 w 50"/>
                  <a:gd name="T7" fmla="*/ 1 h 22"/>
                  <a:gd name="T8" fmla="*/ 1 w 50"/>
                  <a:gd name="T9" fmla="*/ 1 h 22"/>
                  <a:gd name="T10" fmla="*/ 1 w 50"/>
                  <a:gd name="T11" fmla="*/ 1 h 22"/>
                  <a:gd name="T12" fmla="*/ 1 w 50"/>
                  <a:gd name="T13" fmla="*/ 1 h 22"/>
                  <a:gd name="T14" fmla="*/ 0 60000 65536"/>
                  <a:gd name="T15" fmla="*/ 0 60000 65536"/>
                  <a:gd name="T16" fmla="*/ 0 60000 65536"/>
                  <a:gd name="T17" fmla="*/ 0 60000 65536"/>
                  <a:gd name="T18" fmla="*/ 0 60000 65536"/>
                  <a:gd name="T19" fmla="*/ 0 60000 65536"/>
                  <a:gd name="T20" fmla="*/ 0 60000 65536"/>
                  <a:gd name="T21" fmla="*/ 0 w 50"/>
                  <a:gd name="T22" fmla="*/ 0 h 22"/>
                  <a:gd name="T23" fmla="*/ 50 w 50"/>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22">
                    <a:moveTo>
                      <a:pt x="50" y="12"/>
                    </a:moveTo>
                    <a:lnTo>
                      <a:pt x="49" y="0"/>
                    </a:lnTo>
                    <a:lnTo>
                      <a:pt x="44" y="2"/>
                    </a:lnTo>
                    <a:lnTo>
                      <a:pt x="0" y="11"/>
                    </a:lnTo>
                    <a:lnTo>
                      <a:pt x="1" y="22"/>
                    </a:lnTo>
                    <a:lnTo>
                      <a:pt x="44" y="14"/>
                    </a:lnTo>
                    <a:lnTo>
                      <a:pt x="5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15" name="Freeform 378">
                <a:extLst>
                  <a:ext uri="{FF2B5EF4-FFF2-40B4-BE49-F238E27FC236}">
                    <a16:creationId xmlns:a16="http://schemas.microsoft.com/office/drawing/2014/main" id="{725422C0-9CB5-4F5E-8A55-596DBB4D4E6A}"/>
                  </a:ext>
                </a:extLst>
              </p:cNvPr>
              <p:cNvSpPr>
                <a:spLocks/>
              </p:cNvSpPr>
              <p:nvPr/>
            </p:nvSpPr>
            <p:spPr bwMode="auto">
              <a:xfrm>
                <a:off x="3705" y="1408"/>
                <a:ext cx="25" cy="11"/>
              </a:xfrm>
              <a:custGeom>
                <a:avLst/>
                <a:gdLst>
                  <a:gd name="T0" fmla="*/ 1 w 50"/>
                  <a:gd name="T1" fmla="*/ 1 h 21"/>
                  <a:gd name="T2" fmla="*/ 1 w 50"/>
                  <a:gd name="T3" fmla="*/ 0 h 21"/>
                  <a:gd name="T4" fmla="*/ 1 w 50"/>
                  <a:gd name="T5" fmla="*/ 1 h 21"/>
                  <a:gd name="T6" fmla="*/ 0 w 50"/>
                  <a:gd name="T7" fmla="*/ 1 h 21"/>
                  <a:gd name="T8" fmla="*/ 1 w 50"/>
                  <a:gd name="T9" fmla="*/ 1 h 21"/>
                  <a:gd name="T10" fmla="*/ 1 w 50"/>
                  <a:gd name="T11" fmla="*/ 1 h 21"/>
                  <a:gd name="T12" fmla="*/ 1 w 50"/>
                  <a:gd name="T13" fmla="*/ 1 h 21"/>
                  <a:gd name="T14" fmla="*/ 0 60000 65536"/>
                  <a:gd name="T15" fmla="*/ 0 60000 65536"/>
                  <a:gd name="T16" fmla="*/ 0 60000 65536"/>
                  <a:gd name="T17" fmla="*/ 0 60000 65536"/>
                  <a:gd name="T18" fmla="*/ 0 60000 65536"/>
                  <a:gd name="T19" fmla="*/ 0 60000 65536"/>
                  <a:gd name="T20" fmla="*/ 0 60000 65536"/>
                  <a:gd name="T21" fmla="*/ 0 w 50"/>
                  <a:gd name="T22" fmla="*/ 0 h 21"/>
                  <a:gd name="T23" fmla="*/ 50 w 50"/>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21">
                    <a:moveTo>
                      <a:pt x="50" y="11"/>
                    </a:moveTo>
                    <a:lnTo>
                      <a:pt x="49" y="0"/>
                    </a:lnTo>
                    <a:lnTo>
                      <a:pt x="26" y="5"/>
                    </a:lnTo>
                    <a:lnTo>
                      <a:pt x="0" y="11"/>
                    </a:lnTo>
                    <a:lnTo>
                      <a:pt x="3" y="21"/>
                    </a:lnTo>
                    <a:lnTo>
                      <a:pt x="26" y="17"/>
                    </a:lnTo>
                    <a:lnTo>
                      <a:pt x="5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16" name="Freeform 379">
                <a:extLst>
                  <a:ext uri="{FF2B5EF4-FFF2-40B4-BE49-F238E27FC236}">
                    <a16:creationId xmlns:a16="http://schemas.microsoft.com/office/drawing/2014/main" id="{5F281193-B1D9-492F-A11C-726F05D6AB98}"/>
                  </a:ext>
                </a:extLst>
              </p:cNvPr>
              <p:cNvSpPr>
                <a:spLocks/>
              </p:cNvSpPr>
              <p:nvPr/>
            </p:nvSpPr>
            <p:spPr bwMode="auto">
              <a:xfrm>
                <a:off x="3664" y="1418"/>
                <a:ext cx="25" cy="12"/>
              </a:xfrm>
              <a:custGeom>
                <a:avLst/>
                <a:gdLst>
                  <a:gd name="T0" fmla="*/ 0 w 51"/>
                  <a:gd name="T1" fmla="*/ 1 h 23"/>
                  <a:gd name="T2" fmla="*/ 0 w 51"/>
                  <a:gd name="T3" fmla="*/ 0 h 23"/>
                  <a:gd name="T4" fmla="*/ 0 w 51"/>
                  <a:gd name="T5" fmla="*/ 1 h 23"/>
                  <a:gd name="T6" fmla="*/ 0 w 51"/>
                  <a:gd name="T7" fmla="*/ 1 h 23"/>
                  <a:gd name="T8" fmla="*/ 0 w 51"/>
                  <a:gd name="T9" fmla="*/ 1 h 23"/>
                  <a:gd name="T10" fmla="*/ 0 w 51"/>
                  <a:gd name="T11" fmla="*/ 1 h 23"/>
                  <a:gd name="T12" fmla="*/ 0 w 51"/>
                  <a:gd name="T13" fmla="*/ 1 h 23"/>
                  <a:gd name="T14" fmla="*/ 0 60000 65536"/>
                  <a:gd name="T15" fmla="*/ 0 60000 65536"/>
                  <a:gd name="T16" fmla="*/ 0 60000 65536"/>
                  <a:gd name="T17" fmla="*/ 0 60000 65536"/>
                  <a:gd name="T18" fmla="*/ 0 60000 65536"/>
                  <a:gd name="T19" fmla="*/ 0 60000 65536"/>
                  <a:gd name="T20" fmla="*/ 0 60000 65536"/>
                  <a:gd name="T21" fmla="*/ 0 w 51"/>
                  <a:gd name="T22" fmla="*/ 0 h 23"/>
                  <a:gd name="T23" fmla="*/ 51 w 51"/>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23">
                    <a:moveTo>
                      <a:pt x="51" y="11"/>
                    </a:moveTo>
                    <a:lnTo>
                      <a:pt x="48" y="0"/>
                    </a:lnTo>
                    <a:lnTo>
                      <a:pt x="6" y="9"/>
                    </a:lnTo>
                    <a:lnTo>
                      <a:pt x="0" y="12"/>
                    </a:lnTo>
                    <a:lnTo>
                      <a:pt x="3" y="23"/>
                    </a:lnTo>
                    <a:lnTo>
                      <a:pt x="6" y="21"/>
                    </a:lnTo>
                    <a:lnTo>
                      <a:pt x="51"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17" name="Freeform 380">
                <a:extLst>
                  <a:ext uri="{FF2B5EF4-FFF2-40B4-BE49-F238E27FC236}">
                    <a16:creationId xmlns:a16="http://schemas.microsoft.com/office/drawing/2014/main" id="{9C533F29-7E94-47B8-B643-D2794FFF8C57}"/>
                  </a:ext>
                </a:extLst>
              </p:cNvPr>
              <p:cNvSpPr>
                <a:spLocks/>
              </p:cNvSpPr>
              <p:nvPr/>
            </p:nvSpPr>
            <p:spPr bwMode="auto">
              <a:xfrm>
                <a:off x="3622" y="1429"/>
                <a:ext cx="26" cy="12"/>
              </a:xfrm>
              <a:custGeom>
                <a:avLst/>
                <a:gdLst>
                  <a:gd name="T0" fmla="*/ 1 w 50"/>
                  <a:gd name="T1" fmla="*/ 0 h 25"/>
                  <a:gd name="T2" fmla="*/ 1 w 50"/>
                  <a:gd name="T3" fmla="*/ 0 h 25"/>
                  <a:gd name="T4" fmla="*/ 0 w 50"/>
                  <a:gd name="T5" fmla="*/ 0 h 25"/>
                  <a:gd name="T6" fmla="*/ 1 w 50"/>
                  <a:gd name="T7" fmla="*/ 0 h 25"/>
                  <a:gd name="T8" fmla="*/ 1 w 50"/>
                  <a:gd name="T9" fmla="*/ 0 h 25"/>
                  <a:gd name="T10" fmla="*/ 0 60000 65536"/>
                  <a:gd name="T11" fmla="*/ 0 60000 65536"/>
                  <a:gd name="T12" fmla="*/ 0 60000 65536"/>
                  <a:gd name="T13" fmla="*/ 0 60000 65536"/>
                  <a:gd name="T14" fmla="*/ 0 60000 65536"/>
                  <a:gd name="T15" fmla="*/ 0 w 50"/>
                  <a:gd name="T16" fmla="*/ 0 h 25"/>
                  <a:gd name="T17" fmla="*/ 50 w 50"/>
                  <a:gd name="T18" fmla="*/ 25 h 25"/>
                </a:gdLst>
                <a:ahLst/>
                <a:cxnLst>
                  <a:cxn ang="T10">
                    <a:pos x="T0" y="T1"/>
                  </a:cxn>
                  <a:cxn ang="T11">
                    <a:pos x="T2" y="T3"/>
                  </a:cxn>
                  <a:cxn ang="T12">
                    <a:pos x="T4" y="T5"/>
                  </a:cxn>
                  <a:cxn ang="T13">
                    <a:pos x="T6" y="T7"/>
                  </a:cxn>
                  <a:cxn ang="T14">
                    <a:pos x="T8" y="T9"/>
                  </a:cxn>
                </a:cxnLst>
                <a:rect l="T15" t="T16" r="T17" b="T18"/>
                <a:pathLst>
                  <a:path w="50" h="25">
                    <a:moveTo>
                      <a:pt x="50" y="11"/>
                    </a:moveTo>
                    <a:lnTo>
                      <a:pt x="47" y="0"/>
                    </a:lnTo>
                    <a:lnTo>
                      <a:pt x="0" y="14"/>
                    </a:lnTo>
                    <a:lnTo>
                      <a:pt x="3" y="25"/>
                    </a:lnTo>
                    <a:lnTo>
                      <a:pt x="5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18" name="Freeform 381">
                <a:extLst>
                  <a:ext uri="{FF2B5EF4-FFF2-40B4-BE49-F238E27FC236}">
                    <a16:creationId xmlns:a16="http://schemas.microsoft.com/office/drawing/2014/main" id="{0C1F281D-A1A6-465F-A7EC-9FCEC1836E61}"/>
                  </a:ext>
                </a:extLst>
              </p:cNvPr>
              <p:cNvSpPr>
                <a:spLocks/>
              </p:cNvSpPr>
              <p:nvPr/>
            </p:nvSpPr>
            <p:spPr bwMode="auto">
              <a:xfrm>
                <a:off x="3582" y="1442"/>
                <a:ext cx="24" cy="13"/>
              </a:xfrm>
              <a:custGeom>
                <a:avLst/>
                <a:gdLst>
                  <a:gd name="T0" fmla="*/ 0 w 49"/>
                  <a:gd name="T1" fmla="*/ 1 h 26"/>
                  <a:gd name="T2" fmla="*/ 0 w 49"/>
                  <a:gd name="T3" fmla="*/ 0 h 26"/>
                  <a:gd name="T4" fmla="*/ 0 w 49"/>
                  <a:gd name="T5" fmla="*/ 1 h 26"/>
                  <a:gd name="T6" fmla="*/ 0 w 49"/>
                  <a:gd name="T7" fmla="*/ 1 h 26"/>
                  <a:gd name="T8" fmla="*/ 0 w 49"/>
                  <a:gd name="T9" fmla="*/ 1 h 26"/>
                  <a:gd name="T10" fmla="*/ 0 60000 65536"/>
                  <a:gd name="T11" fmla="*/ 0 60000 65536"/>
                  <a:gd name="T12" fmla="*/ 0 60000 65536"/>
                  <a:gd name="T13" fmla="*/ 0 60000 65536"/>
                  <a:gd name="T14" fmla="*/ 0 60000 65536"/>
                  <a:gd name="T15" fmla="*/ 0 w 49"/>
                  <a:gd name="T16" fmla="*/ 0 h 26"/>
                  <a:gd name="T17" fmla="*/ 49 w 49"/>
                  <a:gd name="T18" fmla="*/ 26 h 26"/>
                </a:gdLst>
                <a:ahLst/>
                <a:cxnLst>
                  <a:cxn ang="T10">
                    <a:pos x="T0" y="T1"/>
                  </a:cxn>
                  <a:cxn ang="T11">
                    <a:pos x="T2" y="T3"/>
                  </a:cxn>
                  <a:cxn ang="T12">
                    <a:pos x="T4" y="T5"/>
                  </a:cxn>
                  <a:cxn ang="T13">
                    <a:pos x="T6" y="T7"/>
                  </a:cxn>
                  <a:cxn ang="T14">
                    <a:pos x="T8" y="T9"/>
                  </a:cxn>
                </a:cxnLst>
                <a:rect l="T15" t="T16" r="T17" b="T18"/>
                <a:pathLst>
                  <a:path w="49" h="26">
                    <a:moveTo>
                      <a:pt x="49" y="11"/>
                    </a:moveTo>
                    <a:lnTo>
                      <a:pt x="46" y="0"/>
                    </a:lnTo>
                    <a:lnTo>
                      <a:pt x="0" y="15"/>
                    </a:lnTo>
                    <a:lnTo>
                      <a:pt x="3" y="26"/>
                    </a:lnTo>
                    <a:lnTo>
                      <a:pt x="49"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19" name="Freeform 382">
                <a:extLst>
                  <a:ext uri="{FF2B5EF4-FFF2-40B4-BE49-F238E27FC236}">
                    <a16:creationId xmlns:a16="http://schemas.microsoft.com/office/drawing/2014/main" id="{BCD11105-4534-4417-80D2-9B9AFE69289D}"/>
                  </a:ext>
                </a:extLst>
              </p:cNvPr>
              <p:cNvSpPr>
                <a:spLocks/>
              </p:cNvSpPr>
              <p:nvPr/>
            </p:nvSpPr>
            <p:spPr bwMode="auto">
              <a:xfrm>
                <a:off x="3541" y="1456"/>
                <a:ext cx="25" cy="14"/>
              </a:xfrm>
              <a:custGeom>
                <a:avLst/>
                <a:gdLst>
                  <a:gd name="T0" fmla="*/ 1 w 49"/>
                  <a:gd name="T1" fmla="*/ 0 h 29"/>
                  <a:gd name="T2" fmla="*/ 1 w 49"/>
                  <a:gd name="T3" fmla="*/ 0 h 29"/>
                  <a:gd name="T4" fmla="*/ 0 w 49"/>
                  <a:gd name="T5" fmla="*/ 0 h 29"/>
                  <a:gd name="T6" fmla="*/ 1 w 49"/>
                  <a:gd name="T7" fmla="*/ 0 h 29"/>
                  <a:gd name="T8" fmla="*/ 1 w 49"/>
                  <a:gd name="T9" fmla="*/ 0 h 29"/>
                  <a:gd name="T10" fmla="*/ 0 60000 65536"/>
                  <a:gd name="T11" fmla="*/ 0 60000 65536"/>
                  <a:gd name="T12" fmla="*/ 0 60000 65536"/>
                  <a:gd name="T13" fmla="*/ 0 60000 65536"/>
                  <a:gd name="T14" fmla="*/ 0 60000 65536"/>
                  <a:gd name="T15" fmla="*/ 0 w 49"/>
                  <a:gd name="T16" fmla="*/ 0 h 29"/>
                  <a:gd name="T17" fmla="*/ 49 w 49"/>
                  <a:gd name="T18" fmla="*/ 29 h 29"/>
                </a:gdLst>
                <a:ahLst/>
                <a:cxnLst>
                  <a:cxn ang="T10">
                    <a:pos x="T0" y="T1"/>
                  </a:cxn>
                  <a:cxn ang="T11">
                    <a:pos x="T2" y="T3"/>
                  </a:cxn>
                  <a:cxn ang="T12">
                    <a:pos x="T4" y="T5"/>
                  </a:cxn>
                  <a:cxn ang="T13">
                    <a:pos x="T6" y="T7"/>
                  </a:cxn>
                  <a:cxn ang="T14">
                    <a:pos x="T8" y="T9"/>
                  </a:cxn>
                </a:cxnLst>
                <a:rect l="T15" t="T16" r="T17" b="T18"/>
                <a:pathLst>
                  <a:path w="49" h="29">
                    <a:moveTo>
                      <a:pt x="49" y="10"/>
                    </a:moveTo>
                    <a:lnTo>
                      <a:pt x="46" y="0"/>
                    </a:lnTo>
                    <a:lnTo>
                      <a:pt x="0" y="18"/>
                    </a:lnTo>
                    <a:lnTo>
                      <a:pt x="3" y="29"/>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20" name="Freeform 383">
                <a:extLst>
                  <a:ext uri="{FF2B5EF4-FFF2-40B4-BE49-F238E27FC236}">
                    <a16:creationId xmlns:a16="http://schemas.microsoft.com/office/drawing/2014/main" id="{98A4F1C0-7BDD-4559-BC23-1A7AA9CE5172}"/>
                  </a:ext>
                </a:extLst>
              </p:cNvPr>
              <p:cNvSpPr>
                <a:spLocks/>
              </p:cNvSpPr>
              <p:nvPr/>
            </p:nvSpPr>
            <p:spPr bwMode="auto">
              <a:xfrm>
                <a:off x="3502" y="1471"/>
                <a:ext cx="24" cy="15"/>
              </a:xfrm>
              <a:custGeom>
                <a:avLst/>
                <a:gdLst>
                  <a:gd name="T0" fmla="*/ 0 w 49"/>
                  <a:gd name="T1" fmla="*/ 0 h 31"/>
                  <a:gd name="T2" fmla="*/ 0 w 49"/>
                  <a:gd name="T3" fmla="*/ 0 h 31"/>
                  <a:gd name="T4" fmla="*/ 0 w 49"/>
                  <a:gd name="T5" fmla="*/ 0 h 31"/>
                  <a:gd name="T6" fmla="*/ 0 w 49"/>
                  <a:gd name="T7" fmla="*/ 0 h 31"/>
                  <a:gd name="T8" fmla="*/ 0 w 49"/>
                  <a:gd name="T9" fmla="*/ 0 h 31"/>
                  <a:gd name="T10" fmla="*/ 0 w 49"/>
                  <a:gd name="T11" fmla="*/ 0 h 31"/>
                  <a:gd name="T12" fmla="*/ 0 w 49"/>
                  <a:gd name="T13" fmla="*/ 0 h 31"/>
                  <a:gd name="T14" fmla="*/ 0 w 49"/>
                  <a:gd name="T15" fmla="*/ 0 h 31"/>
                  <a:gd name="T16" fmla="*/ 0 w 49"/>
                  <a:gd name="T17" fmla="*/ 0 h 31"/>
                  <a:gd name="T18" fmla="*/ 0 w 49"/>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31"/>
                  <a:gd name="T32" fmla="*/ 49 w 49"/>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31">
                    <a:moveTo>
                      <a:pt x="49" y="11"/>
                    </a:moveTo>
                    <a:lnTo>
                      <a:pt x="46" y="0"/>
                    </a:lnTo>
                    <a:lnTo>
                      <a:pt x="40" y="3"/>
                    </a:lnTo>
                    <a:lnTo>
                      <a:pt x="36" y="5"/>
                    </a:lnTo>
                    <a:lnTo>
                      <a:pt x="0" y="20"/>
                    </a:lnTo>
                    <a:lnTo>
                      <a:pt x="5" y="31"/>
                    </a:lnTo>
                    <a:lnTo>
                      <a:pt x="45" y="14"/>
                    </a:lnTo>
                    <a:lnTo>
                      <a:pt x="40" y="9"/>
                    </a:lnTo>
                    <a:lnTo>
                      <a:pt x="40" y="15"/>
                    </a:lnTo>
                    <a:lnTo>
                      <a:pt x="49"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21" name="Freeform 384">
                <a:extLst>
                  <a:ext uri="{FF2B5EF4-FFF2-40B4-BE49-F238E27FC236}">
                    <a16:creationId xmlns:a16="http://schemas.microsoft.com/office/drawing/2014/main" id="{B351C042-40DC-40FA-86D9-7E04BAB95574}"/>
                  </a:ext>
                </a:extLst>
              </p:cNvPr>
              <p:cNvSpPr>
                <a:spLocks/>
              </p:cNvSpPr>
              <p:nvPr/>
            </p:nvSpPr>
            <p:spPr bwMode="auto">
              <a:xfrm>
                <a:off x="3463" y="1489"/>
                <a:ext cx="24" cy="15"/>
              </a:xfrm>
              <a:custGeom>
                <a:avLst/>
                <a:gdLst>
                  <a:gd name="T0" fmla="*/ 0 w 49"/>
                  <a:gd name="T1" fmla="*/ 0 h 31"/>
                  <a:gd name="T2" fmla="*/ 0 w 49"/>
                  <a:gd name="T3" fmla="*/ 0 h 31"/>
                  <a:gd name="T4" fmla="*/ 0 w 49"/>
                  <a:gd name="T5" fmla="*/ 0 h 31"/>
                  <a:gd name="T6" fmla="*/ 0 w 49"/>
                  <a:gd name="T7" fmla="*/ 0 h 31"/>
                  <a:gd name="T8" fmla="*/ 0 w 49"/>
                  <a:gd name="T9" fmla="*/ 0 h 31"/>
                  <a:gd name="T10" fmla="*/ 0 w 49"/>
                  <a:gd name="T11" fmla="*/ 0 h 31"/>
                  <a:gd name="T12" fmla="*/ 0 w 49"/>
                  <a:gd name="T13" fmla="*/ 0 h 31"/>
                  <a:gd name="T14" fmla="*/ 0 60000 65536"/>
                  <a:gd name="T15" fmla="*/ 0 60000 65536"/>
                  <a:gd name="T16" fmla="*/ 0 60000 65536"/>
                  <a:gd name="T17" fmla="*/ 0 60000 65536"/>
                  <a:gd name="T18" fmla="*/ 0 60000 65536"/>
                  <a:gd name="T19" fmla="*/ 0 60000 65536"/>
                  <a:gd name="T20" fmla="*/ 0 60000 65536"/>
                  <a:gd name="T21" fmla="*/ 0 w 49"/>
                  <a:gd name="T22" fmla="*/ 0 h 31"/>
                  <a:gd name="T23" fmla="*/ 49 w 49"/>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1">
                    <a:moveTo>
                      <a:pt x="49" y="11"/>
                    </a:moveTo>
                    <a:lnTo>
                      <a:pt x="45" y="0"/>
                    </a:lnTo>
                    <a:lnTo>
                      <a:pt x="22" y="10"/>
                    </a:lnTo>
                    <a:lnTo>
                      <a:pt x="0" y="20"/>
                    </a:lnTo>
                    <a:lnTo>
                      <a:pt x="5" y="31"/>
                    </a:lnTo>
                    <a:lnTo>
                      <a:pt x="31" y="19"/>
                    </a:lnTo>
                    <a:lnTo>
                      <a:pt x="49"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22" name="Freeform 385">
                <a:extLst>
                  <a:ext uri="{FF2B5EF4-FFF2-40B4-BE49-F238E27FC236}">
                    <a16:creationId xmlns:a16="http://schemas.microsoft.com/office/drawing/2014/main" id="{2E46155F-393C-420D-A5F1-02B6D66F717B}"/>
                  </a:ext>
                </a:extLst>
              </p:cNvPr>
              <p:cNvSpPr>
                <a:spLocks/>
              </p:cNvSpPr>
              <p:nvPr/>
            </p:nvSpPr>
            <p:spPr bwMode="auto">
              <a:xfrm>
                <a:off x="3425" y="1507"/>
                <a:ext cx="24" cy="16"/>
              </a:xfrm>
              <a:custGeom>
                <a:avLst/>
                <a:gdLst>
                  <a:gd name="T0" fmla="*/ 0 w 49"/>
                  <a:gd name="T1" fmla="*/ 1 h 32"/>
                  <a:gd name="T2" fmla="*/ 0 w 49"/>
                  <a:gd name="T3" fmla="*/ 0 h 32"/>
                  <a:gd name="T4" fmla="*/ 0 w 49"/>
                  <a:gd name="T5" fmla="*/ 1 h 32"/>
                  <a:gd name="T6" fmla="*/ 0 w 49"/>
                  <a:gd name="T7" fmla="*/ 1 h 32"/>
                  <a:gd name="T8" fmla="*/ 0 w 49"/>
                  <a:gd name="T9" fmla="*/ 1 h 32"/>
                  <a:gd name="T10" fmla="*/ 0 w 49"/>
                  <a:gd name="T11" fmla="*/ 1 h 32"/>
                  <a:gd name="T12" fmla="*/ 0 w 49"/>
                  <a:gd name="T13" fmla="*/ 1 h 32"/>
                  <a:gd name="T14" fmla="*/ 0 60000 65536"/>
                  <a:gd name="T15" fmla="*/ 0 60000 65536"/>
                  <a:gd name="T16" fmla="*/ 0 60000 65536"/>
                  <a:gd name="T17" fmla="*/ 0 60000 65536"/>
                  <a:gd name="T18" fmla="*/ 0 60000 65536"/>
                  <a:gd name="T19" fmla="*/ 0 60000 65536"/>
                  <a:gd name="T20" fmla="*/ 0 60000 65536"/>
                  <a:gd name="T21" fmla="*/ 0 w 49"/>
                  <a:gd name="T22" fmla="*/ 0 h 32"/>
                  <a:gd name="T23" fmla="*/ 49 w 49"/>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2">
                    <a:moveTo>
                      <a:pt x="49" y="11"/>
                    </a:moveTo>
                    <a:lnTo>
                      <a:pt x="44" y="0"/>
                    </a:lnTo>
                    <a:lnTo>
                      <a:pt x="8" y="17"/>
                    </a:lnTo>
                    <a:lnTo>
                      <a:pt x="0" y="23"/>
                    </a:lnTo>
                    <a:lnTo>
                      <a:pt x="6" y="32"/>
                    </a:lnTo>
                    <a:lnTo>
                      <a:pt x="17" y="26"/>
                    </a:lnTo>
                    <a:lnTo>
                      <a:pt x="49"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23" name="Freeform 386">
                <a:extLst>
                  <a:ext uri="{FF2B5EF4-FFF2-40B4-BE49-F238E27FC236}">
                    <a16:creationId xmlns:a16="http://schemas.microsoft.com/office/drawing/2014/main" id="{466EB4DC-191C-4081-8889-4308BC66985F}"/>
                  </a:ext>
                </a:extLst>
              </p:cNvPr>
              <p:cNvSpPr>
                <a:spLocks/>
              </p:cNvSpPr>
              <p:nvPr/>
            </p:nvSpPr>
            <p:spPr bwMode="auto">
              <a:xfrm>
                <a:off x="3387" y="1528"/>
                <a:ext cx="25" cy="16"/>
              </a:xfrm>
              <a:custGeom>
                <a:avLst/>
                <a:gdLst>
                  <a:gd name="T0" fmla="*/ 1 w 49"/>
                  <a:gd name="T1" fmla="*/ 1 h 32"/>
                  <a:gd name="T2" fmla="*/ 1 w 49"/>
                  <a:gd name="T3" fmla="*/ 0 h 32"/>
                  <a:gd name="T4" fmla="*/ 0 w 49"/>
                  <a:gd name="T5" fmla="*/ 1 h 32"/>
                  <a:gd name="T6" fmla="*/ 1 w 49"/>
                  <a:gd name="T7" fmla="*/ 1 h 32"/>
                  <a:gd name="T8" fmla="*/ 1 w 49"/>
                  <a:gd name="T9" fmla="*/ 1 h 32"/>
                  <a:gd name="T10" fmla="*/ 0 60000 65536"/>
                  <a:gd name="T11" fmla="*/ 0 60000 65536"/>
                  <a:gd name="T12" fmla="*/ 0 60000 65536"/>
                  <a:gd name="T13" fmla="*/ 0 60000 65536"/>
                  <a:gd name="T14" fmla="*/ 0 60000 65536"/>
                  <a:gd name="T15" fmla="*/ 0 w 49"/>
                  <a:gd name="T16" fmla="*/ 0 h 32"/>
                  <a:gd name="T17" fmla="*/ 49 w 49"/>
                  <a:gd name="T18" fmla="*/ 32 h 32"/>
                </a:gdLst>
                <a:ahLst/>
                <a:cxnLst>
                  <a:cxn ang="T10">
                    <a:pos x="T0" y="T1"/>
                  </a:cxn>
                  <a:cxn ang="T11">
                    <a:pos x="T2" y="T3"/>
                  </a:cxn>
                  <a:cxn ang="T12">
                    <a:pos x="T4" y="T5"/>
                  </a:cxn>
                  <a:cxn ang="T13">
                    <a:pos x="T6" y="T7"/>
                  </a:cxn>
                  <a:cxn ang="T14">
                    <a:pos x="T8" y="T9"/>
                  </a:cxn>
                </a:cxnLst>
                <a:rect l="T15" t="T16" r="T17" b="T18"/>
                <a:pathLst>
                  <a:path w="49" h="32">
                    <a:moveTo>
                      <a:pt x="49" y="9"/>
                    </a:moveTo>
                    <a:lnTo>
                      <a:pt x="43" y="0"/>
                    </a:lnTo>
                    <a:lnTo>
                      <a:pt x="0" y="23"/>
                    </a:lnTo>
                    <a:lnTo>
                      <a:pt x="6" y="32"/>
                    </a:lnTo>
                    <a:lnTo>
                      <a:pt x="49"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24" name="Freeform 387">
                <a:extLst>
                  <a:ext uri="{FF2B5EF4-FFF2-40B4-BE49-F238E27FC236}">
                    <a16:creationId xmlns:a16="http://schemas.microsoft.com/office/drawing/2014/main" id="{CBD0AF3E-AC13-4936-B152-7B99C1A0B418}"/>
                  </a:ext>
                </a:extLst>
              </p:cNvPr>
              <p:cNvSpPr>
                <a:spLocks/>
              </p:cNvSpPr>
              <p:nvPr/>
            </p:nvSpPr>
            <p:spPr bwMode="auto">
              <a:xfrm>
                <a:off x="3350" y="1548"/>
                <a:ext cx="24" cy="18"/>
              </a:xfrm>
              <a:custGeom>
                <a:avLst/>
                <a:gdLst>
                  <a:gd name="T0" fmla="*/ 1 w 47"/>
                  <a:gd name="T1" fmla="*/ 1 h 36"/>
                  <a:gd name="T2" fmla="*/ 1 w 47"/>
                  <a:gd name="T3" fmla="*/ 0 h 36"/>
                  <a:gd name="T4" fmla="*/ 0 w 47"/>
                  <a:gd name="T5" fmla="*/ 1 h 36"/>
                  <a:gd name="T6" fmla="*/ 1 w 47"/>
                  <a:gd name="T7" fmla="*/ 1 h 36"/>
                  <a:gd name="T8" fmla="*/ 1 w 47"/>
                  <a:gd name="T9" fmla="*/ 1 h 36"/>
                  <a:gd name="T10" fmla="*/ 0 60000 65536"/>
                  <a:gd name="T11" fmla="*/ 0 60000 65536"/>
                  <a:gd name="T12" fmla="*/ 0 60000 65536"/>
                  <a:gd name="T13" fmla="*/ 0 60000 65536"/>
                  <a:gd name="T14" fmla="*/ 0 60000 65536"/>
                  <a:gd name="T15" fmla="*/ 0 w 47"/>
                  <a:gd name="T16" fmla="*/ 0 h 36"/>
                  <a:gd name="T17" fmla="*/ 47 w 47"/>
                  <a:gd name="T18" fmla="*/ 36 h 36"/>
                </a:gdLst>
                <a:ahLst/>
                <a:cxnLst>
                  <a:cxn ang="T10">
                    <a:pos x="T0" y="T1"/>
                  </a:cxn>
                  <a:cxn ang="T11">
                    <a:pos x="T2" y="T3"/>
                  </a:cxn>
                  <a:cxn ang="T12">
                    <a:pos x="T4" y="T5"/>
                  </a:cxn>
                  <a:cxn ang="T13">
                    <a:pos x="T6" y="T7"/>
                  </a:cxn>
                  <a:cxn ang="T14">
                    <a:pos x="T8" y="T9"/>
                  </a:cxn>
                </a:cxnLst>
                <a:rect l="T15" t="T16" r="T17" b="T18"/>
                <a:pathLst>
                  <a:path w="47" h="36">
                    <a:moveTo>
                      <a:pt x="47" y="10"/>
                    </a:moveTo>
                    <a:lnTo>
                      <a:pt x="41" y="0"/>
                    </a:lnTo>
                    <a:lnTo>
                      <a:pt x="0" y="26"/>
                    </a:lnTo>
                    <a:lnTo>
                      <a:pt x="6" y="36"/>
                    </a:lnTo>
                    <a:lnTo>
                      <a:pt x="4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25" name="Freeform 388">
                <a:extLst>
                  <a:ext uri="{FF2B5EF4-FFF2-40B4-BE49-F238E27FC236}">
                    <a16:creationId xmlns:a16="http://schemas.microsoft.com/office/drawing/2014/main" id="{706CD8BD-988D-4916-89C6-140FBD409E0D}"/>
                  </a:ext>
                </a:extLst>
              </p:cNvPr>
              <p:cNvSpPr>
                <a:spLocks/>
              </p:cNvSpPr>
              <p:nvPr/>
            </p:nvSpPr>
            <p:spPr bwMode="auto">
              <a:xfrm>
                <a:off x="3315" y="1571"/>
                <a:ext cx="23" cy="18"/>
              </a:xfrm>
              <a:custGeom>
                <a:avLst/>
                <a:gdLst>
                  <a:gd name="T0" fmla="*/ 0 w 47"/>
                  <a:gd name="T1" fmla="*/ 0 h 37"/>
                  <a:gd name="T2" fmla="*/ 0 w 47"/>
                  <a:gd name="T3" fmla="*/ 0 h 37"/>
                  <a:gd name="T4" fmla="*/ 0 w 47"/>
                  <a:gd name="T5" fmla="*/ 0 h 37"/>
                  <a:gd name="T6" fmla="*/ 0 w 47"/>
                  <a:gd name="T7" fmla="*/ 0 h 37"/>
                  <a:gd name="T8" fmla="*/ 0 w 47"/>
                  <a:gd name="T9" fmla="*/ 0 h 37"/>
                  <a:gd name="T10" fmla="*/ 0 60000 65536"/>
                  <a:gd name="T11" fmla="*/ 0 60000 65536"/>
                  <a:gd name="T12" fmla="*/ 0 60000 65536"/>
                  <a:gd name="T13" fmla="*/ 0 60000 65536"/>
                  <a:gd name="T14" fmla="*/ 0 60000 65536"/>
                  <a:gd name="T15" fmla="*/ 0 w 47"/>
                  <a:gd name="T16" fmla="*/ 0 h 37"/>
                  <a:gd name="T17" fmla="*/ 47 w 47"/>
                  <a:gd name="T18" fmla="*/ 37 h 37"/>
                </a:gdLst>
                <a:ahLst/>
                <a:cxnLst>
                  <a:cxn ang="T10">
                    <a:pos x="T0" y="T1"/>
                  </a:cxn>
                  <a:cxn ang="T11">
                    <a:pos x="T2" y="T3"/>
                  </a:cxn>
                  <a:cxn ang="T12">
                    <a:pos x="T4" y="T5"/>
                  </a:cxn>
                  <a:cxn ang="T13">
                    <a:pos x="T6" y="T7"/>
                  </a:cxn>
                  <a:cxn ang="T14">
                    <a:pos x="T8" y="T9"/>
                  </a:cxn>
                </a:cxnLst>
                <a:rect l="T15" t="T16" r="T17" b="T18"/>
                <a:pathLst>
                  <a:path w="47" h="37">
                    <a:moveTo>
                      <a:pt x="47" y="9"/>
                    </a:moveTo>
                    <a:lnTo>
                      <a:pt x="41" y="0"/>
                    </a:lnTo>
                    <a:lnTo>
                      <a:pt x="0" y="28"/>
                    </a:lnTo>
                    <a:lnTo>
                      <a:pt x="6" y="37"/>
                    </a:lnTo>
                    <a:lnTo>
                      <a:pt x="47"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26" name="Freeform 389">
                <a:extLst>
                  <a:ext uri="{FF2B5EF4-FFF2-40B4-BE49-F238E27FC236}">
                    <a16:creationId xmlns:a16="http://schemas.microsoft.com/office/drawing/2014/main" id="{B5306423-82DC-4D1D-9D50-56EC8E277A92}"/>
                  </a:ext>
                </a:extLst>
              </p:cNvPr>
              <p:cNvSpPr>
                <a:spLocks/>
              </p:cNvSpPr>
              <p:nvPr/>
            </p:nvSpPr>
            <p:spPr bwMode="auto">
              <a:xfrm>
                <a:off x="3280" y="1596"/>
                <a:ext cx="23" cy="19"/>
              </a:xfrm>
              <a:custGeom>
                <a:avLst/>
                <a:gdLst>
                  <a:gd name="T0" fmla="*/ 1 w 46"/>
                  <a:gd name="T1" fmla="*/ 1 h 38"/>
                  <a:gd name="T2" fmla="*/ 1 w 46"/>
                  <a:gd name="T3" fmla="*/ 0 h 38"/>
                  <a:gd name="T4" fmla="*/ 0 w 46"/>
                  <a:gd name="T5" fmla="*/ 1 h 38"/>
                  <a:gd name="T6" fmla="*/ 1 w 46"/>
                  <a:gd name="T7" fmla="*/ 1 h 38"/>
                  <a:gd name="T8" fmla="*/ 1 w 46"/>
                  <a:gd name="T9" fmla="*/ 1 h 38"/>
                  <a:gd name="T10" fmla="*/ 0 60000 65536"/>
                  <a:gd name="T11" fmla="*/ 0 60000 65536"/>
                  <a:gd name="T12" fmla="*/ 0 60000 65536"/>
                  <a:gd name="T13" fmla="*/ 0 60000 65536"/>
                  <a:gd name="T14" fmla="*/ 0 60000 65536"/>
                  <a:gd name="T15" fmla="*/ 0 w 46"/>
                  <a:gd name="T16" fmla="*/ 0 h 38"/>
                  <a:gd name="T17" fmla="*/ 46 w 46"/>
                  <a:gd name="T18" fmla="*/ 38 h 38"/>
                </a:gdLst>
                <a:ahLst/>
                <a:cxnLst>
                  <a:cxn ang="T10">
                    <a:pos x="T0" y="T1"/>
                  </a:cxn>
                  <a:cxn ang="T11">
                    <a:pos x="T2" y="T3"/>
                  </a:cxn>
                  <a:cxn ang="T12">
                    <a:pos x="T4" y="T5"/>
                  </a:cxn>
                  <a:cxn ang="T13">
                    <a:pos x="T6" y="T7"/>
                  </a:cxn>
                  <a:cxn ang="T14">
                    <a:pos x="T8" y="T9"/>
                  </a:cxn>
                </a:cxnLst>
                <a:rect l="T15" t="T16" r="T17" b="T18"/>
                <a:pathLst>
                  <a:path w="46" h="38">
                    <a:moveTo>
                      <a:pt x="46" y="9"/>
                    </a:moveTo>
                    <a:lnTo>
                      <a:pt x="40" y="0"/>
                    </a:lnTo>
                    <a:lnTo>
                      <a:pt x="0" y="29"/>
                    </a:lnTo>
                    <a:lnTo>
                      <a:pt x="6" y="38"/>
                    </a:lnTo>
                    <a:lnTo>
                      <a:pt x="46"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27" name="Freeform 390">
                <a:extLst>
                  <a:ext uri="{FF2B5EF4-FFF2-40B4-BE49-F238E27FC236}">
                    <a16:creationId xmlns:a16="http://schemas.microsoft.com/office/drawing/2014/main" id="{A5CFB06A-F9C3-4B1A-A624-113BE7F48258}"/>
                  </a:ext>
                </a:extLst>
              </p:cNvPr>
              <p:cNvSpPr>
                <a:spLocks/>
              </p:cNvSpPr>
              <p:nvPr/>
            </p:nvSpPr>
            <p:spPr bwMode="auto">
              <a:xfrm>
                <a:off x="3246" y="1621"/>
                <a:ext cx="23" cy="20"/>
              </a:xfrm>
              <a:custGeom>
                <a:avLst/>
                <a:gdLst>
                  <a:gd name="T0" fmla="*/ 1 w 45"/>
                  <a:gd name="T1" fmla="*/ 0 h 41"/>
                  <a:gd name="T2" fmla="*/ 1 w 45"/>
                  <a:gd name="T3" fmla="*/ 0 h 41"/>
                  <a:gd name="T4" fmla="*/ 1 w 45"/>
                  <a:gd name="T5" fmla="*/ 0 h 41"/>
                  <a:gd name="T6" fmla="*/ 0 w 45"/>
                  <a:gd name="T7" fmla="*/ 0 h 41"/>
                  <a:gd name="T8" fmla="*/ 1 w 45"/>
                  <a:gd name="T9" fmla="*/ 0 h 41"/>
                  <a:gd name="T10" fmla="*/ 1 w 45"/>
                  <a:gd name="T11" fmla="*/ 0 h 41"/>
                  <a:gd name="T12" fmla="*/ 1 w 45"/>
                  <a:gd name="T13" fmla="*/ 0 h 41"/>
                  <a:gd name="T14" fmla="*/ 0 60000 65536"/>
                  <a:gd name="T15" fmla="*/ 0 60000 65536"/>
                  <a:gd name="T16" fmla="*/ 0 60000 65536"/>
                  <a:gd name="T17" fmla="*/ 0 60000 65536"/>
                  <a:gd name="T18" fmla="*/ 0 60000 65536"/>
                  <a:gd name="T19" fmla="*/ 0 60000 65536"/>
                  <a:gd name="T20" fmla="*/ 0 60000 65536"/>
                  <a:gd name="T21" fmla="*/ 0 w 45"/>
                  <a:gd name="T22" fmla="*/ 0 h 41"/>
                  <a:gd name="T23" fmla="*/ 45 w 45"/>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41">
                    <a:moveTo>
                      <a:pt x="45" y="9"/>
                    </a:moveTo>
                    <a:lnTo>
                      <a:pt x="39" y="0"/>
                    </a:lnTo>
                    <a:lnTo>
                      <a:pt x="36" y="1"/>
                    </a:lnTo>
                    <a:lnTo>
                      <a:pt x="0" y="32"/>
                    </a:lnTo>
                    <a:lnTo>
                      <a:pt x="7" y="41"/>
                    </a:lnTo>
                    <a:lnTo>
                      <a:pt x="45" y="10"/>
                    </a:lnTo>
                    <a:lnTo>
                      <a:pt x="45"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28" name="Freeform 391">
                <a:extLst>
                  <a:ext uri="{FF2B5EF4-FFF2-40B4-BE49-F238E27FC236}">
                    <a16:creationId xmlns:a16="http://schemas.microsoft.com/office/drawing/2014/main" id="{355DA006-846D-47A1-AD62-3F086F6F2F64}"/>
                  </a:ext>
                </a:extLst>
              </p:cNvPr>
              <p:cNvSpPr>
                <a:spLocks/>
              </p:cNvSpPr>
              <p:nvPr/>
            </p:nvSpPr>
            <p:spPr bwMode="auto">
              <a:xfrm>
                <a:off x="3214" y="1648"/>
                <a:ext cx="22" cy="21"/>
              </a:xfrm>
              <a:custGeom>
                <a:avLst/>
                <a:gdLst>
                  <a:gd name="T0" fmla="*/ 0 w 45"/>
                  <a:gd name="T1" fmla="*/ 1 h 41"/>
                  <a:gd name="T2" fmla="*/ 0 w 45"/>
                  <a:gd name="T3" fmla="*/ 0 h 41"/>
                  <a:gd name="T4" fmla="*/ 0 w 45"/>
                  <a:gd name="T5" fmla="*/ 1 h 41"/>
                  <a:gd name="T6" fmla="*/ 0 w 45"/>
                  <a:gd name="T7" fmla="*/ 1 h 41"/>
                  <a:gd name="T8" fmla="*/ 0 w 45"/>
                  <a:gd name="T9" fmla="*/ 1 h 41"/>
                  <a:gd name="T10" fmla="*/ 0 w 45"/>
                  <a:gd name="T11" fmla="*/ 1 h 41"/>
                  <a:gd name="T12" fmla="*/ 0 w 45"/>
                  <a:gd name="T13" fmla="*/ 1 h 41"/>
                  <a:gd name="T14" fmla="*/ 0 60000 65536"/>
                  <a:gd name="T15" fmla="*/ 0 60000 65536"/>
                  <a:gd name="T16" fmla="*/ 0 60000 65536"/>
                  <a:gd name="T17" fmla="*/ 0 60000 65536"/>
                  <a:gd name="T18" fmla="*/ 0 60000 65536"/>
                  <a:gd name="T19" fmla="*/ 0 60000 65536"/>
                  <a:gd name="T20" fmla="*/ 0 60000 65536"/>
                  <a:gd name="T21" fmla="*/ 0 w 45"/>
                  <a:gd name="T22" fmla="*/ 0 h 41"/>
                  <a:gd name="T23" fmla="*/ 45 w 45"/>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41">
                    <a:moveTo>
                      <a:pt x="45" y="9"/>
                    </a:moveTo>
                    <a:lnTo>
                      <a:pt x="37" y="0"/>
                    </a:lnTo>
                    <a:lnTo>
                      <a:pt x="28" y="7"/>
                    </a:lnTo>
                    <a:lnTo>
                      <a:pt x="0" y="32"/>
                    </a:lnTo>
                    <a:lnTo>
                      <a:pt x="8" y="41"/>
                    </a:lnTo>
                    <a:lnTo>
                      <a:pt x="37" y="16"/>
                    </a:lnTo>
                    <a:lnTo>
                      <a:pt x="45"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29" name="Freeform 392">
                <a:extLst>
                  <a:ext uri="{FF2B5EF4-FFF2-40B4-BE49-F238E27FC236}">
                    <a16:creationId xmlns:a16="http://schemas.microsoft.com/office/drawing/2014/main" id="{6D42F492-773E-41A6-8072-85D33A110CF8}"/>
                  </a:ext>
                </a:extLst>
              </p:cNvPr>
              <p:cNvSpPr>
                <a:spLocks/>
              </p:cNvSpPr>
              <p:nvPr/>
            </p:nvSpPr>
            <p:spPr bwMode="auto">
              <a:xfrm>
                <a:off x="3182" y="1677"/>
                <a:ext cx="22" cy="21"/>
              </a:xfrm>
              <a:custGeom>
                <a:avLst/>
                <a:gdLst>
                  <a:gd name="T0" fmla="*/ 1 w 43"/>
                  <a:gd name="T1" fmla="*/ 0 h 43"/>
                  <a:gd name="T2" fmla="*/ 1 w 43"/>
                  <a:gd name="T3" fmla="*/ 0 h 43"/>
                  <a:gd name="T4" fmla="*/ 1 w 43"/>
                  <a:gd name="T5" fmla="*/ 0 h 43"/>
                  <a:gd name="T6" fmla="*/ 0 w 43"/>
                  <a:gd name="T7" fmla="*/ 0 h 43"/>
                  <a:gd name="T8" fmla="*/ 1 w 43"/>
                  <a:gd name="T9" fmla="*/ 0 h 43"/>
                  <a:gd name="T10" fmla="*/ 1 w 43"/>
                  <a:gd name="T11" fmla="*/ 0 h 43"/>
                  <a:gd name="T12" fmla="*/ 1 w 43"/>
                  <a:gd name="T13" fmla="*/ 0 h 43"/>
                  <a:gd name="T14" fmla="*/ 0 60000 65536"/>
                  <a:gd name="T15" fmla="*/ 0 60000 65536"/>
                  <a:gd name="T16" fmla="*/ 0 60000 65536"/>
                  <a:gd name="T17" fmla="*/ 0 60000 65536"/>
                  <a:gd name="T18" fmla="*/ 0 60000 65536"/>
                  <a:gd name="T19" fmla="*/ 0 60000 65536"/>
                  <a:gd name="T20" fmla="*/ 0 60000 65536"/>
                  <a:gd name="T21" fmla="*/ 0 w 43"/>
                  <a:gd name="T22" fmla="*/ 0 h 43"/>
                  <a:gd name="T23" fmla="*/ 43 w 43"/>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43">
                    <a:moveTo>
                      <a:pt x="43" y="9"/>
                    </a:moveTo>
                    <a:lnTo>
                      <a:pt x="35" y="0"/>
                    </a:lnTo>
                    <a:lnTo>
                      <a:pt x="18" y="15"/>
                    </a:lnTo>
                    <a:lnTo>
                      <a:pt x="0" y="34"/>
                    </a:lnTo>
                    <a:lnTo>
                      <a:pt x="7" y="43"/>
                    </a:lnTo>
                    <a:lnTo>
                      <a:pt x="27" y="25"/>
                    </a:lnTo>
                    <a:lnTo>
                      <a:pt x="43"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30" name="Freeform 393">
                <a:extLst>
                  <a:ext uri="{FF2B5EF4-FFF2-40B4-BE49-F238E27FC236}">
                    <a16:creationId xmlns:a16="http://schemas.microsoft.com/office/drawing/2014/main" id="{1BB03AA6-7119-4A6A-B807-BBCFA69A721D}"/>
                  </a:ext>
                </a:extLst>
              </p:cNvPr>
              <p:cNvSpPr>
                <a:spLocks/>
              </p:cNvSpPr>
              <p:nvPr/>
            </p:nvSpPr>
            <p:spPr bwMode="auto">
              <a:xfrm>
                <a:off x="3152" y="1706"/>
                <a:ext cx="21" cy="22"/>
              </a:xfrm>
              <a:custGeom>
                <a:avLst/>
                <a:gdLst>
                  <a:gd name="T0" fmla="*/ 1 w 42"/>
                  <a:gd name="T1" fmla="*/ 1 h 44"/>
                  <a:gd name="T2" fmla="*/ 1 w 42"/>
                  <a:gd name="T3" fmla="*/ 0 h 44"/>
                  <a:gd name="T4" fmla="*/ 1 w 42"/>
                  <a:gd name="T5" fmla="*/ 1 h 44"/>
                  <a:gd name="T6" fmla="*/ 0 w 42"/>
                  <a:gd name="T7" fmla="*/ 1 h 44"/>
                  <a:gd name="T8" fmla="*/ 1 w 42"/>
                  <a:gd name="T9" fmla="*/ 1 h 44"/>
                  <a:gd name="T10" fmla="*/ 1 w 42"/>
                  <a:gd name="T11" fmla="*/ 1 h 44"/>
                  <a:gd name="T12" fmla="*/ 1 w 42"/>
                  <a:gd name="T13" fmla="*/ 1 h 44"/>
                  <a:gd name="T14" fmla="*/ 0 60000 65536"/>
                  <a:gd name="T15" fmla="*/ 0 60000 65536"/>
                  <a:gd name="T16" fmla="*/ 0 60000 65536"/>
                  <a:gd name="T17" fmla="*/ 0 60000 65536"/>
                  <a:gd name="T18" fmla="*/ 0 60000 65536"/>
                  <a:gd name="T19" fmla="*/ 0 60000 65536"/>
                  <a:gd name="T20" fmla="*/ 0 60000 65536"/>
                  <a:gd name="T21" fmla="*/ 0 w 42"/>
                  <a:gd name="T22" fmla="*/ 0 h 44"/>
                  <a:gd name="T23" fmla="*/ 42 w 42"/>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44">
                    <a:moveTo>
                      <a:pt x="42" y="9"/>
                    </a:moveTo>
                    <a:lnTo>
                      <a:pt x="35" y="0"/>
                    </a:lnTo>
                    <a:lnTo>
                      <a:pt x="12" y="21"/>
                    </a:lnTo>
                    <a:lnTo>
                      <a:pt x="0" y="36"/>
                    </a:lnTo>
                    <a:lnTo>
                      <a:pt x="9" y="44"/>
                    </a:lnTo>
                    <a:lnTo>
                      <a:pt x="21" y="30"/>
                    </a:lnTo>
                    <a:lnTo>
                      <a:pt x="42"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31" name="Freeform 394">
                <a:extLst>
                  <a:ext uri="{FF2B5EF4-FFF2-40B4-BE49-F238E27FC236}">
                    <a16:creationId xmlns:a16="http://schemas.microsoft.com/office/drawing/2014/main" id="{CD5A26A9-8C38-41B9-A634-B1563B3DC648}"/>
                  </a:ext>
                </a:extLst>
              </p:cNvPr>
              <p:cNvSpPr>
                <a:spLocks/>
              </p:cNvSpPr>
              <p:nvPr/>
            </p:nvSpPr>
            <p:spPr bwMode="auto">
              <a:xfrm>
                <a:off x="3124" y="1738"/>
                <a:ext cx="20" cy="22"/>
              </a:xfrm>
              <a:custGeom>
                <a:avLst/>
                <a:gdLst>
                  <a:gd name="T0" fmla="*/ 0 w 41"/>
                  <a:gd name="T1" fmla="*/ 0 h 45"/>
                  <a:gd name="T2" fmla="*/ 0 w 41"/>
                  <a:gd name="T3" fmla="*/ 0 h 45"/>
                  <a:gd name="T4" fmla="*/ 0 w 41"/>
                  <a:gd name="T5" fmla="*/ 0 h 45"/>
                  <a:gd name="T6" fmla="*/ 0 w 41"/>
                  <a:gd name="T7" fmla="*/ 0 h 45"/>
                  <a:gd name="T8" fmla="*/ 0 w 41"/>
                  <a:gd name="T9" fmla="*/ 0 h 45"/>
                  <a:gd name="T10" fmla="*/ 0 w 41"/>
                  <a:gd name="T11" fmla="*/ 0 h 45"/>
                  <a:gd name="T12" fmla="*/ 0 w 41"/>
                  <a:gd name="T13" fmla="*/ 0 h 45"/>
                  <a:gd name="T14" fmla="*/ 0 60000 65536"/>
                  <a:gd name="T15" fmla="*/ 0 60000 65536"/>
                  <a:gd name="T16" fmla="*/ 0 60000 65536"/>
                  <a:gd name="T17" fmla="*/ 0 60000 65536"/>
                  <a:gd name="T18" fmla="*/ 0 60000 65536"/>
                  <a:gd name="T19" fmla="*/ 0 60000 65536"/>
                  <a:gd name="T20" fmla="*/ 0 60000 65536"/>
                  <a:gd name="T21" fmla="*/ 0 w 41"/>
                  <a:gd name="T22" fmla="*/ 0 h 45"/>
                  <a:gd name="T23" fmla="*/ 41 w 41"/>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45">
                    <a:moveTo>
                      <a:pt x="41" y="8"/>
                    </a:moveTo>
                    <a:lnTo>
                      <a:pt x="32" y="0"/>
                    </a:lnTo>
                    <a:lnTo>
                      <a:pt x="6" y="29"/>
                    </a:lnTo>
                    <a:lnTo>
                      <a:pt x="0" y="37"/>
                    </a:lnTo>
                    <a:lnTo>
                      <a:pt x="9" y="45"/>
                    </a:lnTo>
                    <a:lnTo>
                      <a:pt x="15" y="38"/>
                    </a:lnTo>
                    <a:lnTo>
                      <a:pt x="41"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32" name="Freeform 395">
                <a:extLst>
                  <a:ext uri="{FF2B5EF4-FFF2-40B4-BE49-F238E27FC236}">
                    <a16:creationId xmlns:a16="http://schemas.microsoft.com/office/drawing/2014/main" id="{8A164892-BB8E-4DC5-8647-40689E23A352}"/>
                  </a:ext>
                </a:extLst>
              </p:cNvPr>
              <p:cNvSpPr>
                <a:spLocks/>
              </p:cNvSpPr>
              <p:nvPr/>
            </p:nvSpPr>
            <p:spPr bwMode="auto">
              <a:xfrm>
                <a:off x="3096" y="1770"/>
                <a:ext cx="20" cy="23"/>
              </a:xfrm>
              <a:custGeom>
                <a:avLst/>
                <a:gdLst>
                  <a:gd name="T0" fmla="*/ 1 w 40"/>
                  <a:gd name="T1" fmla="*/ 1 h 44"/>
                  <a:gd name="T2" fmla="*/ 1 w 40"/>
                  <a:gd name="T3" fmla="*/ 0 h 44"/>
                  <a:gd name="T4" fmla="*/ 1 w 40"/>
                  <a:gd name="T5" fmla="*/ 1 h 44"/>
                  <a:gd name="T6" fmla="*/ 0 w 40"/>
                  <a:gd name="T7" fmla="*/ 1 h 44"/>
                  <a:gd name="T8" fmla="*/ 1 w 40"/>
                  <a:gd name="T9" fmla="*/ 1 h 44"/>
                  <a:gd name="T10" fmla="*/ 1 w 40"/>
                  <a:gd name="T11" fmla="*/ 1 h 44"/>
                  <a:gd name="T12" fmla="*/ 1 w 40"/>
                  <a:gd name="T13" fmla="*/ 1 h 44"/>
                  <a:gd name="T14" fmla="*/ 0 60000 65536"/>
                  <a:gd name="T15" fmla="*/ 0 60000 65536"/>
                  <a:gd name="T16" fmla="*/ 0 60000 65536"/>
                  <a:gd name="T17" fmla="*/ 0 60000 65536"/>
                  <a:gd name="T18" fmla="*/ 0 60000 65536"/>
                  <a:gd name="T19" fmla="*/ 0 60000 65536"/>
                  <a:gd name="T20" fmla="*/ 0 60000 65536"/>
                  <a:gd name="T21" fmla="*/ 0 w 40"/>
                  <a:gd name="T22" fmla="*/ 0 h 44"/>
                  <a:gd name="T23" fmla="*/ 40 w 40"/>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44">
                    <a:moveTo>
                      <a:pt x="40" y="8"/>
                    </a:moveTo>
                    <a:lnTo>
                      <a:pt x="31" y="0"/>
                    </a:lnTo>
                    <a:lnTo>
                      <a:pt x="2" y="35"/>
                    </a:lnTo>
                    <a:lnTo>
                      <a:pt x="0" y="37"/>
                    </a:lnTo>
                    <a:lnTo>
                      <a:pt x="9" y="44"/>
                    </a:lnTo>
                    <a:lnTo>
                      <a:pt x="11" y="44"/>
                    </a:lnTo>
                    <a:lnTo>
                      <a:pt x="4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33" name="Freeform 396">
                <a:extLst>
                  <a:ext uri="{FF2B5EF4-FFF2-40B4-BE49-F238E27FC236}">
                    <a16:creationId xmlns:a16="http://schemas.microsoft.com/office/drawing/2014/main" id="{4FDF3757-5BF2-40A2-B7F5-AB9DF2014282}"/>
                  </a:ext>
                </a:extLst>
              </p:cNvPr>
              <p:cNvSpPr>
                <a:spLocks/>
              </p:cNvSpPr>
              <p:nvPr/>
            </p:nvSpPr>
            <p:spPr bwMode="auto">
              <a:xfrm>
                <a:off x="3071" y="1804"/>
                <a:ext cx="19" cy="23"/>
              </a:xfrm>
              <a:custGeom>
                <a:avLst/>
                <a:gdLst>
                  <a:gd name="T0" fmla="*/ 1 w 38"/>
                  <a:gd name="T1" fmla="*/ 1 h 46"/>
                  <a:gd name="T2" fmla="*/ 1 w 38"/>
                  <a:gd name="T3" fmla="*/ 0 h 46"/>
                  <a:gd name="T4" fmla="*/ 0 w 38"/>
                  <a:gd name="T5" fmla="*/ 1 h 46"/>
                  <a:gd name="T6" fmla="*/ 1 w 38"/>
                  <a:gd name="T7" fmla="*/ 1 h 46"/>
                  <a:gd name="T8" fmla="*/ 1 w 38"/>
                  <a:gd name="T9" fmla="*/ 1 h 46"/>
                  <a:gd name="T10" fmla="*/ 0 60000 65536"/>
                  <a:gd name="T11" fmla="*/ 0 60000 65536"/>
                  <a:gd name="T12" fmla="*/ 0 60000 65536"/>
                  <a:gd name="T13" fmla="*/ 0 60000 65536"/>
                  <a:gd name="T14" fmla="*/ 0 60000 65536"/>
                  <a:gd name="T15" fmla="*/ 0 w 38"/>
                  <a:gd name="T16" fmla="*/ 0 h 46"/>
                  <a:gd name="T17" fmla="*/ 38 w 38"/>
                  <a:gd name="T18" fmla="*/ 46 h 46"/>
                </a:gdLst>
                <a:ahLst/>
                <a:cxnLst>
                  <a:cxn ang="T10">
                    <a:pos x="T0" y="T1"/>
                  </a:cxn>
                  <a:cxn ang="T11">
                    <a:pos x="T2" y="T3"/>
                  </a:cxn>
                  <a:cxn ang="T12">
                    <a:pos x="T4" y="T5"/>
                  </a:cxn>
                  <a:cxn ang="T13">
                    <a:pos x="T6" y="T7"/>
                  </a:cxn>
                  <a:cxn ang="T14">
                    <a:pos x="T8" y="T9"/>
                  </a:cxn>
                </a:cxnLst>
                <a:rect l="T15" t="T16" r="T17" b="T18"/>
                <a:pathLst>
                  <a:path w="38" h="46">
                    <a:moveTo>
                      <a:pt x="38" y="8"/>
                    </a:moveTo>
                    <a:lnTo>
                      <a:pt x="29" y="0"/>
                    </a:lnTo>
                    <a:lnTo>
                      <a:pt x="0" y="38"/>
                    </a:lnTo>
                    <a:lnTo>
                      <a:pt x="9" y="46"/>
                    </a:lnTo>
                    <a:lnTo>
                      <a:pt x="38"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34" name="Freeform 397">
                <a:extLst>
                  <a:ext uri="{FF2B5EF4-FFF2-40B4-BE49-F238E27FC236}">
                    <a16:creationId xmlns:a16="http://schemas.microsoft.com/office/drawing/2014/main" id="{796C0C61-0951-4CF4-959C-534D0F90CDCB}"/>
                  </a:ext>
                </a:extLst>
              </p:cNvPr>
              <p:cNvSpPr>
                <a:spLocks/>
              </p:cNvSpPr>
              <p:nvPr/>
            </p:nvSpPr>
            <p:spPr bwMode="auto">
              <a:xfrm>
                <a:off x="3046" y="1839"/>
                <a:ext cx="19" cy="23"/>
              </a:xfrm>
              <a:custGeom>
                <a:avLst/>
                <a:gdLst>
                  <a:gd name="T0" fmla="*/ 1 w 36"/>
                  <a:gd name="T1" fmla="*/ 1 h 46"/>
                  <a:gd name="T2" fmla="*/ 1 w 36"/>
                  <a:gd name="T3" fmla="*/ 0 h 46"/>
                  <a:gd name="T4" fmla="*/ 0 w 36"/>
                  <a:gd name="T5" fmla="*/ 1 h 46"/>
                  <a:gd name="T6" fmla="*/ 1 w 36"/>
                  <a:gd name="T7" fmla="*/ 1 h 46"/>
                  <a:gd name="T8" fmla="*/ 1 w 36"/>
                  <a:gd name="T9" fmla="*/ 1 h 46"/>
                  <a:gd name="T10" fmla="*/ 0 60000 65536"/>
                  <a:gd name="T11" fmla="*/ 0 60000 65536"/>
                  <a:gd name="T12" fmla="*/ 0 60000 65536"/>
                  <a:gd name="T13" fmla="*/ 0 60000 65536"/>
                  <a:gd name="T14" fmla="*/ 0 60000 65536"/>
                  <a:gd name="T15" fmla="*/ 0 w 36"/>
                  <a:gd name="T16" fmla="*/ 0 h 46"/>
                  <a:gd name="T17" fmla="*/ 36 w 36"/>
                  <a:gd name="T18" fmla="*/ 46 h 46"/>
                </a:gdLst>
                <a:ahLst/>
                <a:cxnLst>
                  <a:cxn ang="T10">
                    <a:pos x="T0" y="T1"/>
                  </a:cxn>
                  <a:cxn ang="T11">
                    <a:pos x="T2" y="T3"/>
                  </a:cxn>
                  <a:cxn ang="T12">
                    <a:pos x="T4" y="T5"/>
                  </a:cxn>
                  <a:cxn ang="T13">
                    <a:pos x="T6" y="T7"/>
                  </a:cxn>
                  <a:cxn ang="T14">
                    <a:pos x="T8" y="T9"/>
                  </a:cxn>
                </a:cxnLst>
                <a:rect l="T15" t="T16" r="T17" b="T18"/>
                <a:pathLst>
                  <a:path w="36" h="46">
                    <a:moveTo>
                      <a:pt x="36" y="7"/>
                    </a:moveTo>
                    <a:lnTo>
                      <a:pt x="27" y="0"/>
                    </a:lnTo>
                    <a:lnTo>
                      <a:pt x="0" y="40"/>
                    </a:lnTo>
                    <a:lnTo>
                      <a:pt x="9" y="46"/>
                    </a:lnTo>
                    <a:lnTo>
                      <a:pt x="36"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35" name="Freeform 398">
                <a:extLst>
                  <a:ext uri="{FF2B5EF4-FFF2-40B4-BE49-F238E27FC236}">
                    <a16:creationId xmlns:a16="http://schemas.microsoft.com/office/drawing/2014/main" id="{121EBD2E-C49B-43DB-AD66-59119BEDEE79}"/>
                  </a:ext>
                </a:extLst>
              </p:cNvPr>
              <p:cNvSpPr>
                <a:spLocks/>
              </p:cNvSpPr>
              <p:nvPr/>
            </p:nvSpPr>
            <p:spPr bwMode="auto">
              <a:xfrm>
                <a:off x="3024" y="1875"/>
                <a:ext cx="18" cy="24"/>
              </a:xfrm>
              <a:custGeom>
                <a:avLst/>
                <a:gdLst>
                  <a:gd name="T0" fmla="*/ 1 w 36"/>
                  <a:gd name="T1" fmla="*/ 1 h 48"/>
                  <a:gd name="T2" fmla="*/ 1 w 36"/>
                  <a:gd name="T3" fmla="*/ 0 h 48"/>
                  <a:gd name="T4" fmla="*/ 0 w 36"/>
                  <a:gd name="T5" fmla="*/ 1 h 48"/>
                  <a:gd name="T6" fmla="*/ 1 w 36"/>
                  <a:gd name="T7" fmla="*/ 1 h 48"/>
                  <a:gd name="T8" fmla="*/ 1 w 36"/>
                  <a:gd name="T9" fmla="*/ 1 h 48"/>
                  <a:gd name="T10" fmla="*/ 0 60000 65536"/>
                  <a:gd name="T11" fmla="*/ 0 60000 65536"/>
                  <a:gd name="T12" fmla="*/ 0 60000 65536"/>
                  <a:gd name="T13" fmla="*/ 0 60000 65536"/>
                  <a:gd name="T14" fmla="*/ 0 60000 65536"/>
                  <a:gd name="T15" fmla="*/ 0 w 36"/>
                  <a:gd name="T16" fmla="*/ 0 h 48"/>
                  <a:gd name="T17" fmla="*/ 36 w 36"/>
                  <a:gd name="T18" fmla="*/ 48 h 48"/>
                </a:gdLst>
                <a:ahLst/>
                <a:cxnLst>
                  <a:cxn ang="T10">
                    <a:pos x="T0" y="T1"/>
                  </a:cxn>
                  <a:cxn ang="T11">
                    <a:pos x="T2" y="T3"/>
                  </a:cxn>
                  <a:cxn ang="T12">
                    <a:pos x="T4" y="T5"/>
                  </a:cxn>
                  <a:cxn ang="T13">
                    <a:pos x="T6" y="T7"/>
                  </a:cxn>
                  <a:cxn ang="T14">
                    <a:pos x="T8" y="T9"/>
                  </a:cxn>
                </a:cxnLst>
                <a:rect l="T15" t="T16" r="T17" b="T18"/>
                <a:pathLst>
                  <a:path w="36" h="48">
                    <a:moveTo>
                      <a:pt x="36" y="6"/>
                    </a:moveTo>
                    <a:lnTo>
                      <a:pt x="26" y="0"/>
                    </a:lnTo>
                    <a:lnTo>
                      <a:pt x="0" y="41"/>
                    </a:lnTo>
                    <a:lnTo>
                      <a:pt x="10" y="48"/>
                    </a:lnTo>
                    <a:lnTo>
                      <a:pt x="36"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36" name="Freeform 399">
                <a:extLst>
                  <a:ext uri="{FF2B5EF4-FFF2-40B4-BE49-F238E27FC236}">
                    <a16:creationId xmlns:a16="http://schemas.microsoft.com/office/drawing/2014/main" id="{BD707CF9-DF02-4860-AFE7-F09C60D5A3D7}"/>
                  </a:ext>
                </a:extLst>
              </p:cNvPr>
              <p:cNvSpPr>
                <a:spLocks/>
              </p:cNvSpPr>
              <p:nvPr/>
            </p:nvSpPr>
            <p:spPr bwMode="auto">
              <a:xfrm>
                <a:off x="3004" y="1913"/>
                <a:ext cx="16" cy="23"/>
              </a:xfrm>
              <a:custGeom>
                <a:avLst/>
                <a:gdLst>
                  <a:gd name="T0" fmla="*/ 1 w 32"/>
                  <a:gd name="T1" fmla="*/ 0 h 47"/>
                  <a:gd name="T2" fmla="*/ 1 w 32"/>
                  <a:gd name="T3" fmla="*/ 0 h 47"/>
                  <a:gd name="T4" fmla="*/ 0 w 32"/>
                  <a:gd name="T5" fmla="*/ 0 h 47"/>
                  <a:gd name="T6" fmla="*/ 1 w 32"/>
                  <a:gd name="T7" fmla="*/ 0 h 47"/>
                  <a:gd name="T8" fmla="*/ 1 w 32"/>
                  <a:gd name="T9" fmla="*/ 0 h 47"/>
                  <a:gd name="T10" fmla="*/ 0 60000 65536"/>
                  <a:gd name="T11" fmla="*/ 0 60000 65536"/>
                  <a:gd name="T12" fmla="*/ 0 60000 65536"/>
                  <a:gd name="T13" fmla="*/ 0 60000 65536"/>
                  <a:gd name="T14" fmla="*/ 0 60000 65536"/>
                  <a:gd name="T15" fmla="*/ 0 w 32"/>
                  <a:gd name="T16" fmla="*/ 0 h 47"/>
                  <a:gd name="T17" fmla="*/ 32 w 32"/>
                  <a:gd name="T18" fmla="*/ 47 h 47"/>
                </a:gdLst>
                <a:ahLst/>
                <a:cxnLst>
                  <a:cxn ang="T10">
                    <a:pos x="T0" y="T1"/>
                  </a:cxn>
                  <a:cxn ang="T11">
                    <a:pos x="T2" y="T3"/>
                  </a:cxn>
                  <a:cxn ang="T12">
                    <a:pos x="T4" y="T5"/>
                  </a:cxn>
                  <a:cxn ang="T13">
                    <a:pos x="T6" y="T7"/>
                  </a:cxn>
                  <a:cxn ang="T14">
                    <a:pos x="T8" y="T9"/>
                  </a:cxn>
                </a:cxnLst>
                <a:rect l="T15" t="T16" r="T17" b="T18"/>
                <a:pathLst>
                  <a:path w="32" h="47">
                    <a:moveTo>
                      <a:pt x="32" y="5"/>
                    </a:moveTo>
                    <a:lnTo>
                      <a:pt x="23" y="0"/>
                    </a:lnTo>
                    <a:lnTo>
                      <a:pt x="0" y="43"/>
                    </a:lnTo>
                    <a:lnTo>
                      <a:pt x="9" y="47"/>
                    </a:lnTo>
                    <a:lnTo>
                      <a:pt x="32"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37" name="Freeform 400">
                <a:extLst>
                  <a:ext uri="{FF2B5EF4-FFF2-40B4-BE49-F238E27FC236}">
                    <a16:creationId xmlns:a16="http://schemas.microsoft.com/office/drawing/2014/main" id="{FA777FFB-9AFB-49BA-8A78-FA0D077989BB}"/>
                  </a:ext>
                </a:extLst>
              </p:cNvPr>
              <p:cNvSpPr>
                <a:spLocks/>
              </p:cNvSpPr>
              <p:nvPr/>
            </p:nvSpPr>
            <p:spPr bwMode="auto">
              <a:xfrm>
                <a:off x="2985" y="1950"/>
                <a:ext cx="16" cy="24"/>
              </a:xfrm>
              <a:custGeom>
                <a:avLst/>
                <a:gdLst>
                  <a:gd name="T0" fmla="*/ 1 w 30"/>
                  <a:gd name="T1" fmla="*/ 0 h 49"/>
                  <a:gd name="T2" fmla="*/ 1 w 30"/>
                  <a:gd name="T3" fmla="*/ 0 h 49"/>
                  <a:gd name="T4" fmla="*/ 0 w 30"/>
                  <a:gd name="T5" fmla="*/ 0 h 49"/>
                  <a:gd name="T6" fmla="*/ 1 w 30"/>
                  <a:gd name="T7" fmla="*/ 0 h 49"/>
                  <a:gd name="T8" fmla="*/ 1 w 30"/>
                  <a:gd name="T9" fmla="*/ 0 h 49"/>
                  <a:gd name="T10" fmla="*/ 0 60000 65536"/>
                  <a:gd name="T11" fmla="*/ 0 60000 65536"/>
                  <a:gd name="T12" fmla="*/ 0 60000 65536"/>
                  <a:gd name="T13" fmla="*/ 0 60000 65536"/>
                  <a:gd name="T14" fmla="*/ 0 60000 65536"/>
                  <a:gd name="T15" fmla="*/ 0 w 30"/>
                  <a:gd name="T16" fmla="*/ 0 h 49"/>
                  <a:gd name="T17" fmla="*/ 30 w 30"/>
                  <a:gd name="T18" fmla="*/ 49 h 49"/>
                </a:gdLst>
                <a:ahLst/>
                <a:cxnLst>
                  <a:cxn ang="T10">
                    <a:pos x="T0" y="T1"/>
                  </a:cxn>
                  <a:cxn ang="T11">
                    <a:pos x="T2" y="T3"/>
                  </a:cxn>
                  <a:cxn ang="T12">
                    <a:pos x="T4" y="T5"/>
                  </a:cxn>
                  <a:cxn ang="T13">
                    <a:pos x="T6" y="T7"/>
                  </a:cxn>
                  <a:cxn ang="T14">
                    <a:pos x="T8" y="T9"/>
                  </a:cxn>
                </a:cxnLst>
                <a:rect l="T15" t="T16" r="T17" b="T18"/>
                <a:pathLst>
                  <a:path w="30" h="49">
                    <a:moveTo>
                      <a:pt x="30" y="4"/>
                    </a:moveTo>
                    <a:lnTo>
                      <a:pt x="19" y="0"/>
                    </a:lnTo>
                    <a:lnTo>
                      <a:pt x="0" y="44"/>
                    </a:lnTo>
                    <a:lnTo>
                      <a:pt x="10" y="49"/>
                    </a:lnTo>
                    <a:lnTo>
                      <a:pt x="30"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38" name="Freeform 401">
                <a:extLst>
                  <a:ext uri="{FF2B5EF4-FFF2-40B4-BE49-F238E27FC236}">
                    <a16:creationId xmlns:a16="http://schemas.microsoft.com/office/drawing/2014/main" id="{1B1245E9-D1A1-4021-9AB5-1337AF0A3562}"/>
                  </a:ext>
                </a:extLst>
              </p:cNvPr>
              <p:cNvSpPr>
                <a:spLocks/>
              </p:cNvSpPr>
              <p:nvPr/>
            </p:nvSpPr>
            <p:spPr bwMode="auto">
              <a:xfrm>
                <a:off x="2969" y="1989"/>
                <a:ext cx="14" cy="25"/>
              </a:xfrm>
              <a:custGeom>
                <a:avLst/>
                <a:gdLst>
                  <a:gd name="T0" fmla="*/ 1 w 28"/>
                  <a:gd name="T1" fmla="*/ 1 h 50"/>
                  <a:gd name="T2" fmla="*/ 1 w 28"/>
                  <a:gd name="T3" fmla="*/ 0 h 50"/>
                  <a:gd name="T4" fmla="*/ 0 w 28"/>
                  <a:gd name="T5" fmla="*/ 1 h 50"/>
                  <a:gd name="T6" fmla="*/ 1 w 28"/>
                  <a:gd name="T7" fmla="*/ 1 h 50"/>
                  <a:gd name="T8" fmla="*/ 1 w 28"/>
                  <a:gd name="T9" fmla="*/ 1 h 50"/>
                  <a:gd name="T10" fmla="*/ 0 60000 65536"/>
                  <a:gd name="T11" fmla="*/ 0 60000 65536"/>
                  <a:gd name="T12" fmla="*/ 0 60000 65536"/>
                  <a:gd name="T13" fmla="*/ 0 60000 65536"/>
                  <a:gd name="T14" fmla="*/ 0 60000 65536"/>
                  <a:gd name="T15" fmla="*/ 0 w 28"/>
                  <a:gd name="T16" fmla="*/ 0 h 50"/>
                  <a:gd name="T17" fmla="*/ 28 w 28"/>
                  <a:gd name="T18" fmla="*/ 50 h 50"/>
                </a:gdLst>
                <a:ahLst/>
                <a:cxnLst>
                  <a:cxn ang="T10">
                    <a:pos x="T0" y="T1"/>
                  </a:cxn>
                  <a:cxn ang="T11">
                    <a:pos x="T2" y="T3"/>
                  </a:cxn>
                  <a:cxn ang="T12">
                    <a:pos x="T4" y="T5"/>
                  </a:cxn>
                  <a:cxn ang="T13">
                    <a:pos x="T6" y="T7"/>
                  </a:cxn>
                  <a:cxn ang="T14">
                    <a:pos x="T8" y="T9"/>
                  </a:cxn>
                </a:cxnLst>
                <a:rect l="T15" t="T16" r="T17" b="T18"/>
                <a:pathLst>
                  <a:path w="28" h="50">
                    <a:moveTo>
                      <a:pt x="28" y="4"/>
                    </a:moveTo>
                    <a:lnTo>
                      <a:pt x="17" y="0"/>
                    </a:lnTo>
                    <a:lnTo>
                      <a:pt x="0" y="46"/>
                    </a:lnTo>
                    <a:lnTo>
                      <a:pt x="11" y="50"/>
                    </a:lnTo>
                    <a:lnTo>
                      <a:pt x="2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39" name="Freeform 402">
                <a:extLst>
                  <a:ext uri="{FF2B5EF4-FFF2-40B4-BE49-F238E27FC236}">
                    <a16:creationId xmlns:a16="http://schemas.microsoft.com/office/drawing/2014/main" id="{C180565D-2C8B-4E7E-A384-AD751F6065CF}"/>
                  </a:ext>
                </a:extLst>
              </p:cNvPr>
              <p:cNvSpPr>
                <a:spLocks/>
              </p:cNvSpPr>
              <p:nvPr/>
            </p:nvSpPr>
            <p:spPr bwMode="auto">
              <a:xfrm>
                <a:off x="2955" y="2029"/>
                <a:ext cx="13" cy="25"/>
              </a:xfrm>
              <a:custGeom>
                <a:avLst/>
                <a:gdLst>
                  <a:gd name="T0" fmla="*/ 1 w 26"/>
                  <a:gd name="T1" fmla="*/ 0 h 51"/>
                  <a:gd name="T2" fmla="*/ 1 w 26"/>
                  <a:gd name="T3" fmla="*/ 0 h 51"/>
                  <a:gd name="T4" fmla="*/ 1 w 26"/>
                  <a:gd name="T5" fmla="*/ 0 h 51"/>
                  <a:gd name="T6" fmla="*/ 0 w 26"/>
                  <a:gd name="T7" fmla="*/ 0 h 51"/>
                  <a:gd name="T8" fmla="*/ 1 w 26"/>
                  <a:gd name="T9" fmla="*/ 0 h 51"/>
                  <a:gd name="T10" fmla="*/ 1 w 26"/>
                  <a:gd name="T11" fmla="*/ 0 h 51"/>
                  <a:gd name="T12" fmla="*/ 0 60000 65536"/>
                  <a:gd name="T13" fmla="*/ 0 60000 65536"/>
                  <a:gd name="T14" fmla="*/ 0 60000 65536"/>
                  <a:gd name="T15" fmla="*/ 0 60000 65536"/>
                  <a:gd name="T16" fmla="*/ 0 60000 65536"/>
                  <a:gd name="T17" fmla="*/ 0 60000 65536"/>
                  <a:gd name="T18" fmla="*/ 0 w 26"/>
                  <a:gd name="T19" fmla="*/ 0 h 51"/>
                  <a:gd name="T20" fmla="*/ 26 w 26"/>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6" h="51">
                    <a:moveTo>
                      <a:pt x="26" y="5"/>
                    </a:moveTo>
                    <a:lnTo>
                      <a:pt x="16" y="0"/>
                    </a:lnTo>
                    <a:lnTo>
                      <a:pt x="14" y="5"/>
                    </a:lnTo>
                    <a:lnTo>
                      <a:pt x="0" y="48"/>
                    </a:lnTo>
                    <a:lnTo>
                      <a:pt x="11" y="51"/>
                    </a:lnTo>
                    <a:lnTo>
                      <a:pt x="2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40" name="Freeform 403">
                <a:extLst>
                  <a:ext uri="{FF2B5EF4-FFF2-40B4-BE49-F238E27FC236}">
                    <a16:creationId xmlns:a16="http://schemas.microsoft.com/office/drawing/2014/main" id="{2AA8C982-E3DF-4724-953E-14DA0806CEF1}"/>
                  </a:ext>
                </a:extLst>
              </p:cNvPr>
              <p:cNvSpPr>
                <a:spLocks/>
              </p:cNvSpPr>
              <p:nvPr/>
            </p:nvSpPr>
            <p:spPr bwMode="auto">
              <a:xfrm>
                <a:off x="2942" y="2070"/>
                <a:ext cx="12" cy="25"/>
              </a:xfrm>
              <a:custGeom>
                <a:avLst/>
                <a:gdLst>
                  <a:gd name="T0" fmla="*/ 1 w 23"/>
                  <a:gd name="T1" fmla="*/ 1 h 50"/>
                  <a:gd name="T2" fmla="*/ 1 w 23"/>
                  <a:gd name="T3" fmla="*/ 0 h 50"/>
                  <a:gd name="T4" fmla="*/ 1 w 23"/>
                  <a:gd name="T5" fmla="*/ 1 h 50"/>
                  <a:gd name="T6" fmla="*/ 0 w 23"/>
                  <a:gd name="T7" fmla="*/ 1 h 50"/>
                  <a:gd name="T8" fmla="*/ 1 w 23"/>
                  <a:gd name="T9" fmla="*/ 1 h 50"/>
                  <a:gd name="T10" fmla="*/ 1 w 23"/>
                  <a:gd name="T11" fmla="*/ 1 h 50"/>
                  <a:gd name="T12" fmla="*/ 1 w 23"/>
                  <a:gd name="T13" fmla="*/ 1 h 50"/>
                  <a:gd name="T14" fmla="*/ 0 60000 65536"/>
                  <a:gd name="T15" fmla="*/ 0 60000 65536"/>
                  <a:gd name="T16" fmla="*/ 0 60000 65536"/>
                  <a:gd name="T17" fmla="*/ 0 60000 65536"/>
                  <a:gd name="T18" fmla="*/ 0 60000 65536"/>
                  <a:gd name="T19" fmla="*/ 0 60000 65536"/>
                  <a:gd name="T20" fmla="*/ 0 60000 65536"/>
                  <a:gd name="T21" fmla="*/ 0 w 23"/>
                  <a:gd name="T22" fmla="*/ 0 h 50"/>
                  <a:gd name="T23" fmla="*/ 23 w 23"/>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50">
                    <a:moveTo>
                      <a:pt x="23" y="3"/>
                    </a:moveTo>
                    <a:lnTo>
                      <a:pt x="12" y="0"/>
                    </a:lnTo>
                    <a:lnTo>
                      <a:pt x="9" y="9"/>
                    </a:lnTo>
                    <a:lnTo>
                      <a:pt x="0" y="47"/>
                    </a:lnTo>
                    <a:lnTo>
                      <a:pt x="11" y="50"/>
                    </a:lnTo>
                    <a:lnTo>
                      <a:pt x="21" y="9"/>
                    </a:lnTo>
                    <a:lnTo>
                      <a:pt x="2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41" name="Freeform 404">
                <a:extLst>
                  <a:ext uri="{FF2B5EF4-FFF2-40B4-BE49-F238E27FC236}">
                    <a16:creationId xmlns:a16="http://schemas.microsoft.com/office/drawing/2014/main" id="{0E8F95F2-575B-4814-9128-75BB98A335BE}"/>
                  </a:ext>
                </a:extLst>
              </p:cNvPr>
              <p:cNvSpPr>
                <a:spLocks/>
              </p:cNvSpPr>
              <p:nvPr/>
            </p:nvSpPr>
            <p:spPr bwMode="auto">
              <a:xfrm>
                <a:off x="2932" y="2111"/>
                <a:ext cx="10" cy="25"/>
              </a:xfrm>
              <a:custGeom>
                <a:avLst/>
                <a:gdLst>
                  <a:gd name="T0" fmla="*/ 0 w 21"/>
                  <a:gd name="T1" fmla="*/ 0 h 51"/>
                  <a:gd name="T2" fmla="*/ 0 w 21"/>
                  <a:gd name="T3" fmla="*/ 0 h 51"/>
                  <a:gd name="T4" fmla="*/ 0 w 21"/>
                  <a:gd name="T5" fmla="*/ 0 h 51"/>
                  <a:gd name="T6" fmla="*/ 0 w 21"/>
                  <a:gd name="T7" fmla="*/ 0 h 51"/>
                  <a:gd name="T8" fmla="*/ 0 w 21"/>
                  <a:gd name="T9" fmla="*/ 0 h 51"/>
                  <a:gd name="T10" fmla="*/ 0 w 21"/>
                  <a:gd name="T11" fmla="*/ 0 h 51"/>
                  <a:gd name="T12" fmla="*/ 0 w 21"/>
                  <a:gd name="T13" fmla="*/ 0 h 51"/>
                  <a:gd name="T14" fmla="*/ 0 60000 65536"/>
                  <a:gd name="T15" fmla="*/ 0 60000 65536"/>
                  <a:gd name="T16" fmla="*/ 0 60000 65536"/>
                  <a:gd name="T17" fmla="*/ 0 60000 65536"/>
                  <a:gd name="T18" fmla="*/ 0 60000 65536"/>
                  <a:gd name="T19" fmla="*/ 0 60000 65536"/>
                  <a:gd name="T20" fmla="*/ 0 60000 65536"/>
                  <a:gd name="T21" fmla="*/ 0 w 21"/>
                  <a:gd name="T22" fmla="*/ 0 h 51"/>
                  <a:gd name="T23" fmla="*/ 21 w 21"/>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51">
                    <a:moveTo>
                      <a:pt x="21" y="3"/>
                    </a:moveTo>
                    <a:lnTo>
                      <a:pt x="10" y="0"/>
                    </a:lnTo>
                    <a:lnTo>
                      <a:pt x="6" y="15"/>
                    </a:lnTo>
                    <a:lnTo>
                      <a:pt x="0" y="49"/>
                    </a:lnTo>
                    <a:lnTo>
                      <a:pt x="10" y="51"/>
                    </a:lnTo>
                    <a:lnTo>
                      <a:pt x="18" y="15"/>
                    </a:lnTo>
                    <a:lnTo>
                      <a:pt x="21"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42" name="Freeform 405">
                <a:extLst>
                  <a:ext uri="{FF2B5EF4-FFF2-40B4-BE49-F238E27FC236}">
                    <a16:creationId xmlns:a16="http://schemas.microsoft.com/office/drawing/2014/main" id="{639C8EDC-69F2-4549-904A-28159C094D9A}"/>
                  </a:ext>
                </a:extLst>
              </p:cNvPr>
              <p:cNvSpPr>
                <a:spLocks/>
              </p:cNvSpPr>
              <p:nvPr/>
            </p:nvSpPr>
            <p:spPr bwMode="auto">
              <a:xfrm>
                <a:off x="2924" y="2153"/>
                <a:ext cx="10" cy="25"/>
              </a:xfrm>
              <a:custGeom>
                <a:avLst/>
                <a:gdLst>
                  <a:gd name="T0" fmla="*/ 1 w 20"/>
                  <a:gd name="T1" fmla="*/ 0 h 51"/>
                  <a:gd name="T2" fmla="*/ 1 w 20"/>
                  <a:gd name="T3" fmla="*/ 0 h 51"/>
                  <a:gd name="T4" fmla="*/ 1 w 20"/>
                  <a:gd name="T5" fmla="*/ 0 h 51"/>
                  <a:gd name="T6" fmla="*/ 0 w 20"/>
                  <a:gd name="T7" fmla="*/ 0 h 51"/>
                  <a:gd name="T8" fmla="*/ 1 w 20"/>
                  <a:gd name="T9" fmla="*/ 0 h 51"/>
                  <a:gd name="T10" fmla="*/ 1 w 20"/>
                  <a:gd name="T11" fmla="*/ 0 h 51"/>
                  <a:gd name="T12" fmla="*/ 1 w 20"/>
                  <a:gd name="T13" fmla="*/ 0 h 51"/>
                  <a:gd name="T14" fmla="*/ 0 60000 65536"/>
                  <a:gd name="T15" fmla="*/ 0 60000 65536"/>
                  <a:gd name="T16" fmla="*/ 0 60000 65536"/>
                  <a:gd name="T17" fmla="*/ 0 60000 65536"/>
                  <a:gd name="T18" fmla="*/ 0 60000 65536"/>
                  <a:gd name="T19" fmla="*/ 0 60000 65536"/>
                  <a:gd name="T20" fmla="*/ 0 60000 65536"/>
                  <a:gd name="T21" fmla="*/ 0 w 20"/>
                  <a:gd name="T22" fmla="*/ 0 h 51"/>
                  <a:gd name="T23" fmla="*/ 20 w 20"/>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51">
                    <a:moveTo>
                      <a:pt x="20" y="2"/>
                    </a:moveTo>
                    <a:lnTo>
                      <a:pt x="9" y="0"/>
                    </a:lnTo>
                    <a:lnTo>
                      <a:pt x="3" y="23"/>
                    </a:lnTo>
                    <a:lnTo>
                      <a:pt x="0" y="49"/>
                    </a:lnTo>
                    <a:lnTo>
                      <a:pt x="13" y="51"/>
                    </a:lnTo>
                    <a:lnTo>
                      <a:pt x="16" y="23"/>
                    </a:lnTo>
                    <a:lnTo>
                      <a:pt x="2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43" name="Freeform 406">
                <a:extLst>
                  <a:ext uri="{FF2B5EF4-FFF2-40B4-BE49-F238E27FC236}">
                    <a16:creationId xmlns:a16="http://schemas.microsoft.com/office/drawing/2014/main" id="{84AA5D97-6645-4F12-8118-E798785F8F7F}"/>
                  </a:ext>
                </a:extLst>
              </p:cNvPr>
              <p:cNvSpPr>
                <a:spLocks/>
              </p:cNvSpPr>
              <p:nvPr/>
            </p:nvSpPr>
            <p:spPr bwMode="auto">
              <a:xfrm>
                <a:off x="2918" y="2196"/>
                <a:ext cx="9" cy="24"/>
              </a:xfrm>
              <a:custGeom>
                <a:avLst/>
                <a:gdLst>
                  <a:gd name="T0" fmla="*/ 1 w 18"/>
                  <a:gd name="T1" fmla="*/ 0 h 49"/>
                  <a:gd name="T2" fmla="*/ 1 w 18"/>
                  <a:gd name="T3" fmla="*/ 0 h 49"/>
                  <a:gd name="T4" fmla="*/ 1 w 18"/>
                  <a:gd name="T5" fmla="*/ 0 h 49"/>
                  <a:gd name="T6" fmla="*/ 0 w 18"/>
                  <a:gd name="T7" fmla="*/ 0 h 49"/>
                  <a:gd name="T8" fmla="*/ 1 w 18"/>
                  <a:gd name="T9" fmla="*/ 0 h 49"/>
                  <a:gd name="T10" fmla="*/ 1 w 18"/>
                  <a:gd name="T11" fmla="*/ 0 h 49"/>
                  <a:gd name="T12" fmla="*/ 1 w 18"/>
                  <a:gd name="T13" fmla="*/ 0 h 49"/>
                  <a:gd name="T14" fmla="*/ 0 60000 65536"/>
                  <a:gd name="T15" fmla="*/ 0 60000 65536"/>
                  <a:gd name="T16" fmla="*/ 0 60000 65536"/>
                  <a:gd name="T17" fmla="*/ 0 60000 65536"/>
                  <a:gd name="T18" fmla="*/ 0 60000 65536"/>
                  <a:gd name="T19" fmla="*/ 0 60000 65536"/>
                  <a:gd name="T20" fmla="*/ 0 60000 65536"/>
                  <a:gd name="T21" fmla="*/ 0 w 18"/>
                  <a:gd name="T22" fmla="*/ 0 h 49"/>
                  <a:gd name="T23" fmla="*/ 18 w 18"/>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49">
                    <a:moveTo>
                      <a:pt x="18" y="1"/>
                    </a:moveTo>
                    <a:lnTo>
                      <a:pt x="6" y="0"/>
                    </a:lnTo>
                    <a:lnTo>
                      <a:pt x="2" y="29"/>
                    </a:lnTo>
                    <a:lnTo>
                      <a:pt x="0" y="47"/>
                    </a:lnTo>
                    <a:lnTo>
                      <a:pt x="12" y="49"/>
                    </a:lnTo>
                    <a:lnTo>
                      <a:pt x="14" y="29"/>
                    </a:lnTo>
                    <a:lnTo>
                      <a:pt x="18"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44" name="Freeform 407">
                <a:extLst>
                  <a:ext uri="{FF2B5EF4-FFF2-40B4-BE49-F238E27FC236}">
                    <a16:creationId xmlns:a16="http://schemas.microsoft.com/office/drawing/2014/main" id="{E94B196D-DE3B-482D-A4E3-5D383B483076}"/>
                  </a:ext>
                </a:extLst>
              </p:cNvPr>
              <p:cNvSpPr>
                <a:spLocks/>
              </p:cNvSpPr>
              <p:nvPr/>
            </p:nvSpPr>
            <p:spPr bwMode="auto">
              <a:xfrm>
                <a:off x="2915" y="2238"/>
                <a:ext cx="8" cy="25"/>
              </a:xfrm>
              <a:custGeom>
                <a:avLst/>
                <a:gdLst>
                  <a:gd name="T0" fmla="*/ 1 w 15"/>
                  <a:gd name="T1" fmla="*/ 1 h 50"/>
                  <a:gd name="T2" fmla="*/ 1 w 15"/>
                  <a:gd name="T3" fmla="*/ 0 h 50"/>
                  <a:gd name="T4" fmla="*/ 0 w 15"/>
                  <a:gd name="T5" fmla="*/ 1 h 50"/>
                  <a:gd name="T6" fmla="*/ 0 w 15"/>
                  <a:gd name="T7" fmla="*/ 1 h 50"/>
                  <a:gd name="T8" fmla="*/ 1 w 15"/>
                  <a:gd name="T9" fmla="*/ 1 h 50"/>
                  <a:gd name="T10" fmla="*/ 1 w 15"/>
                  <a:gd name="T11" fmla="*/ 1 h 50"/>
                  <a:gd name="T12" fmla="*/ 1 w 15"/>
                  <a:gd name="T13" fmla="*/ 1 h 50"/>
                  <a:gd name="T14" fmla="*/ 0 60000 65536"/>
                  <a:gd name="T15" fmla="*/ 0 60000 65536"/>
                  <a:gd name="T16" fmla="*/ 0 60000 65536"/>
                  <a:gd name="T17" fmla="*/ 0 60000 65536"/>
                  <a:gd name="T18" fmla="*/ 0 60000 65536"/>
                  <a:gd name="T19" fmla="*/ 0 60000 65536"/>
                  <a:gd name="T20" fmla="*/ 0 60000 65536"/>
                  <a:gd name="T21" fmla="*/ 0 w 15"/>
                  <a:gd name="T22" fmla="*/ 0 h 50"/>
                  <a:gd name="T23" fmla="*/ 15 w 15"/>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50">
                    <a:moveTo>
                      <a:pt x="15" y="1"/>
                    </a:moveTo>
                    <a:lnTo>
                      <a:pt x="3" y="0"/>
                    </a:lnTo>
                    <a:lnTo>
                      <a:pt x="0" y="38"/>
                    </a:lnTo>
                    <a:lnTo>
                      <a:pt x="0" y="50"/>
                    </a:lnTo>
                    <a:lnTo>
                      <a:pt x="12" y="50"/>
                    </a:lnTo>
                    <a:lnTo>
                      <a:pt x="12" y="38"/>
                    </a:lnTo>
                    <a:lnTo>
                      <a:pt x="1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45" name="Freeform 408">
                <a:extLst>
                  <a:ext uri="{FF2B5EF4-FFF2-40B4-BE49-F238E27FC236}">
                    <a16:creationId xmlns:a16="http://schemas.microsoft.com/office/drawing/2014/main" id="{536FF707-883C-4E56-A150-CBA4AF24C6F3}"/>
                  </a:ext>
                </a:extLst>
              </p:cNvPr>
              <p:cNvSpPr>
                <a:spLocks/>
              </p:cNvSpPr>
              <p:nvPr/>
            </p:nvSpPr>
            <p:spPr bwMode="auto">
              <a:xfrm>
                <a:off x="2913" y="2281"/>
                <a:ext cx="7" cy="25"/>
              </a:xfrm>
              <a:custGeom>
                <a:avLst/>
                <a:gdLst>
                  <a:gd name="T0" fmla="*/ 1 w 14"/>
                  <a:gd name="T1" fmla="*/ 0 h 49"/>
                  <a:gd name="T2" fmla="*/ 1 w 14"/>
                  <a:gd name="T3" fmla="*/ 0 h 49"/>
                  <a:gd name="T4" fmla="*/ 0 w 14"/>
                  <a:gd name="T5" fmla="*/ 1 h 49"/>
                  <a:gd name="T6" fmla="*/ 0 w 14"/>
                  <a:gd name="T7" fmla="*/ 1 h 49"/>
                  <a:gd name="T8" fmla="*/ 1 w 14"/>
                  <a:gd name="T9" fmla="*/ 1 h 49"/>
                  <a:gd name="T10" fmla="*/ 1 w 14"/>
                  <a:gd name="T11" fmla="*/ 1 h 49"/>
                  <a:gd name="T12" fmla="*/ 1 w 14"/>
                  <a:gd name="T13" fmla="*/ 0 h 49"/>
                  <a:gd name="T14" fmla="*/ 0 60000 65536"/>
                  <a:gd name="T15" fmla="*/ 0 60000 65536"/>
                  <a:gd name="T16" fmla="*/ 0 60000 65536"/>
                  <a:gd name="T17" fmla="*/ 0 60000 65536"/>
                  <a:gd name="T18" fmla="*/ 0 60000 65536"/>
                  <a:gd name="T19" fmla="*/ 0 60000 65536"/>
                  <a:gd name="T20" fmla="*/ 0 60000 65536"/>
                  <a:gd name="T21" fmla="*/ 0 w 14"/>
                  <a:gd name="T22" fmla="*/ 0 h 49"/>
                  <a:gd name="T23" fmla="*/ 14 w 14"/>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49">
                    <a:moveTo>
                      <a:pt x="14" y="0"/>
                    </a:moveTo>
                    <a:lnTo>
                      <a:pt x="1" y="0"/>
                    </a:lnTo>
                    <a:lnTo>
                      <a:pt x="0" y="46"/>
                    </a:lnTo>
                    <a:lnTo>
                      <a:pt x="0" y="49"/>
                    </a:lnTo>
                    <a:lnTo>
                      <a:pt x="12" y="49"/>
                    </a:lnTo>
                    <a:lnTo>
                      <a:pt x="12" y="46"/>
                    </a:ln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46" name="Freeform 409">
                <a:extLst>
                  <a:ext uri="{FF2B5EF4-FFF2-40B4-BE49-F238E27FC236}">
                    <a16:creationId xmlns:a16="http://schemas.microsoft.com/office/drawing/2014/main" id="{ADC16458-D69A-49D1-A777-77FEE4C3906F}"/>
                  </a:ext>
                </a:extLst>
              </p:cNvPr>
              <p:cNvSpPr>
                <a:spLocks/>
              </p:cNvSpPr>
              <p:nvPr/>
            </p:nvSpPr>
            <p:spPr bwMode="auto">
              <a:xfrm>
                <a:off x="2914" y="2324"/>
                <a:ext cx="7" cy="25"/>
              </a:xfrm>
              <a:custGeom>
                <a:avLst/>
                <a:gdLst>
                  <a:gd name="T0" fmla="*/ 1 w 14"/>
                  <a:gd name="T1" fmla="*/ 0 h 49"/>
                  <a:gd name="T2" fmla="*/ 0 w 14"/>
                  <a:gd name="T3" fmla="*/ 0 h 49"/>
                  <a:gd name="T4" fmla="*/ 1 w 14"/>
                  <a:gd name="T5" fmla="*/ 1 h 49"/>
                  <a:gd name="T6" fmla="*/ 1 w 14"/>
                  <a:gd name="T7" fmla="*/ 1 h 49"/>
                  <a:gd name="T8" fmla="*/ 1 w 14"/>
                  <a:gd name="T9" fmla="*/ 0 h 49"/>
                  <a:gd name="T10" fmla="*/ 0 60000 65536"/>
                  <a:gd name="T11" fmla="*/ 0 60000 65536"/>
                  <a:gd name="T12" fmla="*/ 0 60000 65536"/>
                  <a:gd name="T13" fmla="*/ 0 60000 65536"/>
                  <a:gd name="T14" fmla="*/ 0 60000 65536"/>
                  <a:gd name="T15" fmla="*/ 0 w 14"/>
                  <a:gd name="T16" fmla="*/ 0 h 49"/>
                  <a:gd name="T17" fmla="*/ 14 w 14"/>
                  <a:gd name="T18" fmla="*/ 49 h 49"/>
                </a:gdLst>
                <a:ahLst/>
                <a:cxnLst>
                  <a:cxn ang="T10">
                    <a:pos x="T0" y="T1"/>
                  </a:cxn>
                  <a:cxn ang="T11">
                    <a:pos x="T2" y="T3"/>
                  </a:cxn>
                  <a:cxn ang="T12">
                    <a:pos x="T4" y="T5"/>
                  </a:cxn>
                  <a:cxn ang="T13">
                    <a:pos x="T6" y="T7"/>
                  </a:cxn>
                  <a:cxn ang="T14">
                    <a:pos x="T8" y="T9"/>
                  </a:cxn>
                </a:cxnLst>
                <a:rect l="T15" t="T16" r="T17" b="T18"/>
                <a:pathLst>
                  <a:path w="14" h="49">
                    <a:moveTo>
                      <a:pt x="13" y="0"/>
                    </a:moveTo>
                    <a:lnTo>
                      <a:pt x="0" y="0"/>
                    </a:lnTo>
                    <a:lnTo>
                      <a:pt x="2" y="49"/>
                    </a:lnTo>
                    <a:lnTo>
                      <a:pt x="14" y="49"/>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47" name="Freeform 410">
                <a:extLst>
                  <a:ext uri="{FF2B5EF4-FFF2-40B4-BE49-F238E27FC236}">
                    <a16:creationId xmlns:a16="http://schemas.microsoft.com/office/drawing/2014/main" id="{87594BAE-9227-40D4-8718-C25134EA4B67}"/>
                  </a:ext>
                </a:extLst>
              </p:cNvPr>
              <p:cNvSpPr>
                <a:spLocks/>
              </p:cNvSpPr>
              <p:nvPr/>
            </p:nvSpPr>
            <p:spPr bwMode="auto">
              <a:xfrm>
                <a:off x="2917" y="2366"/>
                <a:ext cx="7" cy="25"/>
              </a:xfrm>
              <a:custGeom>
                <a:avLst/>
                <a:gdLst>
                  <a:gd name="T0" fmla="*/ 0 w 15"/>
                  <a:gd name="T1" fmla="*/ 0 h 51"/>
                  <a:gd name="T2" fmla="*/ 0 w 15"/>
                  <a:gd name="T3" fmla="*/ 0 h 51"/>
                  <a:gd name="T4" fmla="*/ 0 w 15"/>
                  <a:gd name="T5" fmla="*/ 0 h 51"/>
                  <a:gd name="T6" fmla="*/ 0 w 15"/>
                  <a:gd name="T7" fmla="*/ 0 h 51"/>
                  <a:gd name="T8" fmla="*/ 0 w 15"/>
                  <a:gd name="T9" fmla="*/ 0 h 51"/>
                  <a:gd name="T10" fmla="*/ 0 60000 65536"/>
                  <a:gd name="T11" fmla="*/ 0 60000 65536"/>
                  <a:gd name="T12" fmla="*/ 0 60000 65536"/>
                  <a:gd name="T13" fmla="*/ 0 60000 65536"/>
                  <a:gd name="T14" fmla="*/ 0 60000 65536"/>
                  <a:gd name="T15" fmla="*/ 0 w 15"/>
                  <a:gd name="T16" fmla="*/ 0 h 51"/>
                  <a:gd name="T17" fmla="*/ 15 w 15"/>
                  <a:gd name="T18" fmla="*/ 51 h 51"/>
                </a:gdLst>
                <a:ahLst/>
                <a:cxnLst>
                  <a:cxn ang="T10">
                    <a:pos x="T0" y="T1"/>
                  </a:cxn>
                  <a:cxn ang="T11">
                    <a:pos x="T2" y="T3"/>
                  </a:cxn>
                  <a:cxn ang="T12">
                    <a:pos x="T4" y="T5"/>
                  </a:cxn>
                  <a:cxn ang="T13">
                    <a:pos x="T6" y="T7"/>
                  </a:cxn>
                  <a:cxn ang="T14">
                    <a:pos x="T8" y="T9"/>
                  </a:cxn>
                </a:cxnLst>
                <a:rect l="T15" t="T16" r="T17" b="T18"/>
                <a:pathLst>
                  <a:path w="15" h="51">
                    <a:moveTo>
                      <a:pt x="12" y="0"/>
                    </a:moveTo>
                    <a:lnTo>
                      <a:pt x="0" y="2"/>
                    </a:lnTo>
                    <a:lnTo>
                      <a:pt x="3" y="51"/>
                    </a:lnTo>
                    <a:lnTo>
                      <a:pt x="15" y="49"/>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48" name="Freeform 411">
                <a:extLst>
                  <a:ext uri="{FF2B5EF4-FFF2-40B4-BE49-F238E27FC236}">
                    <a16:creationId xmlns:a16="http://schemas.microsoft.com/office/drawing/2014/main" id="{11B1962C-68C2-4768-BBE8-C7D049525D0F}"/>
                  </a:ext>
                </a:extLst>
              </p:cNvPr>
              <p:cNvSpPr>
                <a:spLocks/>
              </p:cNvSpPr>
              <p:nvPr/>
            </p:nvSpPr>
            <p:spPr bwMode="auto">
              <a:xfrm>
                <a:off x="2920" y="2409"/>
                <a:ext cx="10" cy="24"/>
              </a:xfrm>
              <a:custGeom>
                <a:avLst/>
                <a:gdLst>
                  <a:gd name="T0" fmla="*/ 1 w 20"/>
                  <a:gd name="T1" fmla="*/ 0 h 49"/>
                  <a:gd name="T2" fmla="*/ 0 w 20"/>
                  <a:gd name="T3" fmla="*/ 0 h 49"/>
                  <a:gd name="T4" fmla="*/ 1 w 20"/>
                  <a:gd name="T5" fmla="*/ 0 h 49"/>
                  <a:gd name="T6" fmla="*/ 1 w 20"/>
                  <a:gd name="T7" fmla="*/ 0 h 49"/>
                  <a:gd name="T8" fmla="*/ 1 w 20"/>
                  <a:gd name="T9" fmla="*/ 0 h 49"/>
                  <a:gd name="T10" fmla="*/ 0 60000 65536"/>
                  <a:gd name="T11" fmla="*/ 0 60000 65536"/>
                  <a:gd name="T12" fmla="*/ 0 60000 65536"/>
                  <a:gd name="T13" fmla="*/ 0 60000 65536"/>
                  <a:gd name="T14" fmla="*/ 0 60000 65536"/>
                  <a:gd name="T15" fmla="*/ 0 w 20"/>
                  <a:gd name="T16" fmla="*/ 0 h 49"/>
                  <a:gd name="T17" fmla="*/ 20 w 20"/>
                  <a:gd name="T18" fmla="*/ 49 h 49"/>
                </a:gdLst>
                <a:ahLst/>
                <a:cxnLst>
                  <a:cxn ang="T10">
                    <a:pos x="T0" y="T1"/>
                  </a:cxn>
                  <a:cxn ang="T11">
                    <a:pos x="T2" y="T3"/>
                  </a:cxn>
                  <a:cxn ang="T12">
                    <a:pos x="T4" y="T5"/>
                  </a:cxn>
                  <a:cxn ang="T13">
                    <a:pos x="T6" y="T7"/>
                  </a:cxn>
                  <a:cxn ang="T14">
                    <a:pos x="T8" y="T9"/>
                  </a:cxn>
                </a:cxnLst>
                <a:rect l="T15" t="T16" r="T17" b="T18"/>
                <a:pathLst>
                  <a:path w="20" h="49">
                    <a:moveTo>
                      <a:pt x="12" y="0"/>
                    </a:moveTo>
                    <a:lnTo>
                      <a:pt x="0" y="1"/>
                    </a:lnTo>
                    <a:lnTo>
                      <a:pt x="7" y="49"/>
                    </a:lnTo>
                    <a:lnTo>
                      <a:pt x="20" y="47"/>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49" name="Freeform 412">
                <a:extLst>
                  <a:ext uri="{FF2B5EF4-FFF2-40B4-BE49-F238E27FC236}">
                    <a16:creationId xmlns:a16="http://schemas.microsoft.com/office/drawing/2014/main" id="{FDD98048-1A8B-4BD4-8FAD-C3663A884873}"/>
                  </a:ext>
                </a:extLst>
              </p:cNvPr>
              <p:cNvSpPr>
                <a:spLocks/>
              </p:cNvSpPr>
              <p:nvPr/>
            </p:nvSpPr>
            <p:spPr bwMode="auto">
              <a:xfrm>
                <a:off x="2928" y="2451"/>
                <a:ext cx="10" cy="24"/>
              </a:xfrm>
              <a:custGeom>
                <a:avLst/>
                <a:gdLst>
                  <a:gd name="T0" fmla="*/ 1 w 20"/>
                  <a:gd name="T1" fmla="*/ 0 h 49"/>
                  <a:gd name="T2" fmla="*/ 0 w 20"/>
                  <a:gd name="T3" fmla="*/ 0 h 49"/>
                  <a:gd name="T4" fmla="*/ 1 w 20"/>
                  <a:gd name="T5" fmla="*/ 0 h 49"/>
                  <a:gd name="T6" fmla="*/ 1 w 20"/>
                  <a:gd name="T7" fmla="*/ 0 h 49"/>
                  <a:gd name="T8" fmla="*/ 1 w 20"/>
                  <a:gd name="T9" fmla="*/ 0 h 49"/>
                  <a:gd name="T10" fmla="*/ 0 60000 65536"/>
                  <a:gd name="T11" fmla="*/ 0 60000 65536"/>
                  <a:gd name="T12" fmla="*/ 0 60000 65536"/>
                  <a:gd name="T13" fmla="*/ 0 60000 65536"/>
                  <a:gd name="T14" fmla="*/ 0 60000 65536"/>
                  <a:gd name="T15" fmla="*/ 0 w 20"/>
                  <a:gd name="T16" fmla="*/ 0 h 49"/>
                  <a:gd name="T17" fmla="*/ 20 w 20"/>
                  <a:gd name="T18" fmla="*/ 49 h 49"/>
                </a:gdLst>
                <a:ahLst/>
                <a:cxnLst>
                  <a:cxn ang="T10">
                    <a:pos x="T0" y="T1"/>
                  </a:cxn>
                  <a:cxn ang="T11">
                    <a:pos x="T2" y="T3"/>
                  </a:cxn>
                  <a:cxn ang="T12">
                    <a:pos x="T4" y="T5"/>
                  </a:cxn>
                  <a:cxn ang="T13">
                    <a:pos x="T6" y="T7"/>
                  </a:cxn>
                  <a:cxn ang="T14">
                    <a:pos x="T8" y="T9"/>
                  </a:cxn>
                </a:cxnLst>
                <a:rect l="T15" t="T16" r="T17" b="T18"/>
                <a:pathLst>
                  <a:path w="20" h="49">
                    <a:moveTo>
                      <a:pt x="11" y="0"/>
                    </a:moveTo>
                    <a:lnTo>
                      <a:pt x="0" y="1"/>
                    </a:lnTo>
                    <a:lnTo>
                      <a:pt x="9" y="49"/>
                    </a:lnTo>
                    <a:lnTo>
                      <a:pt x="20" y="47"/>
                    </a:ln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50" name="Freeform 413">
                <a:extLst>
                  <a:ext uri="{FF2B5EF4-FFF2-40B4-BE49-F238E27FC236}">
                    <a16:creationId xmlns:a16="http://schemas.microsoft.com/office/drawing/2014/main" id="{1BEE3EE2-5388-40EA-AC0D-2B075606CF6D}"/>
                  </a:ext>
                </a:extLst>
              </p:cNvPr>
              <p:cNvSpPr>
                <a:spLocks/>
              </p:cNvSpPr>
              <p:nvPr/>
            </p:nvSpPr>
            <p:spPr bwMode="auto">
              <a:xfrm>
                <a:off x="2936" y="2492"/>
                <a:ext cx="13" cy="25"/>
              </a:xfrm>
              <a:custGeom>
                <a:avLst/>
                <a:gdLst>
                  <a:gd name="T0" fmla="*/ 1 w 24"/>
                  <a:gd name="T1" fmla="*/ 0 h 51"/>
                  <a:gd name="T2" fmla="*/ 0 w 24"/>
                  <a:gd name="T3" fmla="*/ 0 h 51"/>
                  <a:gd name="T4" fmla="*/ 1 w 24"/>
                  <a:gd name="T5" fmla="*/ 0 h 51"/>
                  <a:gd name="T6" fmla="*/ 1 w 24"/>
                  <a:gd name="T7" fmla="*/ 0 h 51"/>
                  <a:gd name="T8" fmla="*/ 1 w 24"/>
                  <a:gd name="T9" fmla="*/ 0 h 51"/>
                  <a:gd name="T10" fmla="*/ 0 60000 65536"/>
                  <a:gd name="T11" fmla="*/ 0 60000 65536"/>
                  <a:gd name="T12" fmla="*/ 0 60000 65536"/>
                  <a:gd name="T13" fmla="*/ 0 60000 65536"/>
                  <a:gd name="T14" fmla="*/ 0 60000 65536"/>
                  <a:gd name="T15" fmla="*/ 0 w 24"/>
                  <a:gd name="T16" fmla="*/ 0 h 51"/>
                  <a:gd name="T17" fmla="*/ 24 w 24"/>
                  <a:gd name="T18" fmla="*/ 51 h 51"/>
                </a:gdLst>
                <a:ahLst/>
                <a:cxnLst>
                  <a:cxn ang="T10">
                    <a:pos x="T0" y="T1"/>
                  </a:cxn>
                  <a:cxn ang="T11">
                    <a:pos x="T2" y="T3"/>
                  </a:cxn>
                  <a:cxn ang="T12">
                    <a:pos x="T4" y="T5"/>
                  </a:cxn>
                  <a:cxn ang="T13">
                    <a:pos x="T6" y="T7"/>
                  </a:cxn>
                  <a:cxn ang="T14">
                    <a:pos x="T8" y="T9"/>
                  </a:cxn>
                </a:cxnLst>
                <a:rect l="T15" t="T16" r="T17" b="T18"/>
                <a:pathLst>
                  <a:path w="24" h="51">
                    <a:moveTo>
                      <a:pt x="10" y="0"/>
                    </a:moveTo>
                    <a:lnTo>
                      <a:pt x="0" y="3"/>
                    </a:lnTo>
                    <a:lnTo>
                      <a:pt x="14" y="51"/>
                    </a:lnTo>
                    <a:lnTo>
                      <a:pt x="24" y="48"/>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51" name="Freeform 414">
                <a:extLst>
                  <a:ext uri="{FF2B5EF4-FFF2-40B4-BE49-F238E27FC236}">
                    <a16:creationId xmlns:a16="http://schemas.microsoft.com/office/drawing/2014/main" id="{F02FC3DE-E6E8-40D3-9548-AD4B3E350BD4}"/>
                  </a:ext>
                </a:extLst>
              </p:cNvPr>
              <p:cNvSpPr>
                <a:spLocks/>
              </p:cNvSpPr>
              <p:nvPr/>
            </p:nvSpPr>
            <p:spPr bwMode="auto">
              <a:xfrm>
                <a:off x="2948" y="2533"/>
                <a:ext cx="13" cy="26"/>
              </a:xfrm>
              <a:custGeom>
                <a:avLst/>
                <a:gdLst>
                  <a:gd name="T0" fmla="*/ 1 w 26"/>
                  <a:gd name="T1" fmla="*/ 0 h 50"/>
                  <a:gd name="T2" fmla="*/ 0 w 26"/>
                  <a:gd name="T3" fmla="*/ 1 h 50"/>
                  <a:gd name="T4" fmla="*/ 1 w 26"/>
                  <a:gd name="T5" fmla="*/ 1 h 50"/>
                  <a:gd name="T6" fmla="*/ 1 w 26"/>
                  <a:gd name="T7" fmla="*/ 1 h 50"/>
                  <a:gd name="T8" fmla="*/ 1 w 26"/>
                  <a:gd name="T9" fmla="*/ 0 h 50"/>
                  <a:gd name="T10" fmla="*/ 0 60000 65536"/>
                  <a:gd name="T11" fmla="*/ 0 60000 65536"/>
                  <a:gd name="T12" fmla="*/ 0 60000 65536"/>
                  <a:gd name="T13" fmla="*/ 0 60000 65536"/>
                  <a:gd name="T14" fmla="*/ 0 60000 65536"/>
                  <a:gd name="T15" fmla="*/ 0 w 26"/>
                  <a:gd name="T16" fmla="*/ 0 h 50"/>
                  <a:gd name="T17" fmla="*/ 26 w 26"/>
                  <a:gd name="T18" fmla="*/ 50 h 50"/>
                </a:gdLst>
                <a:ahLst/>
                <a:cxnLst>
                  <a:cxn ang="T10">
                    <a:pos x="T0" y="T1"/>
                  </a:cxn>
                  <a:cxn ang="T11">
                    <a:pos x="T2" y="T3"/>
                  </a:cxn>
                  <a:cxn ang="T12">
                    <a:pos x="T4" y="T5"/>
                  </a:cxn>
                  <a:cxn ang="T13">
                    <a:pos x="T6" y="T7"/>
                  </a:cxn>
                  <a:cxn ang="T14">
                    <a:pos x="T8" y="T9"/>
                  </a:cxn>
                </a:cxnLst>
                <a:rect l="T15" t="T16" r="T17" b="T18"/>
                <a:pathLst>
                  <a:path w="26" h="50">
                    <a:moveTo>
                      <a:pt x="10" y="0"/>
                    </a:moveTo>
                    <a:lnTo>
                      <a:pt x="0" y="3"/>
                    </a:lnTo>
                    <a:lnTo>
                      <a:pt x="15" y="50"/>
                    </a:lnTo>
                    <a:lnTo>
                      <a:pt x="26" y="47"/>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52" name="Freeform 415">
                <a:extLst>
                  <a:ext uri="{FF2B5EF4-FFF2-40B4-BE49-F238E27FC236}">
                    <a16:creationId xmlns:a16="http://schemas.microsoft.com/office/drawing/2014/main" id="{B151B239-C4AD-4CF4-87CC-CEE80E744A78}"/>
                  </a:ext>
                </a:extLst>
              </p:cNvPr>
              <p:cNvSpPr>
                <a:spLocks/>
              </p:cNvSpPr>
              <p:nvPr/>
            </p:nvSpPr>
            <p:spPr bwMode="auto">
              <a:xfrm>
                <a:off x="2961" y="2575"/>
                <a:ext cx="14" cy="24"/>
              </a:xfrm>
              <a:custGeom>
                <a:avLst/>
                <a:gdLst>
                  <a:gd name="T0" fmla="*/ 0 w 29"/>
                  <a:gd name="T1" fmla="*/ 0 h 49"/>
                  <a:gd name="T2" fmla="*/ 0 w 29"/>
                  <a:gd name="T3" fmla="*/ 0 h 49"/>
                  <a:gd name="T4" fmla="*/ 0 w 29"/>
                  <a:gd name="T5" fmla="*/ 0 h 49"/>
                  <a:gd name="T6" fmla="*/ 0 w 29"/>
                  <a:gd name="T7" fmla="*/ 0 h 49"/>
                  <a:gd name="T8" fmla="*/ 0 w 29"/>
                  <a:gd name="T9" fmla="*/ 0 h 49"/>
                  <a:gd name="T10" fmla="*/ 0 w 29"/>
                  <a:gd name="T11" fmla="*/ 0 h 49"/>
                  <a:gd name="T12" fmla="*/ 0 w 29"/>
                  <a:gd name="T13" fmla="*/ 0 h 49"/>
                  <a:gd name="T14" fmla="*/ 0 60000 65536"/>
                  <a:gd name="T15" fmla="*/ 0 60000 65536"/>
                  <a:gd name="T16" fmla="*/ 0 60000 65536"/>
                  <a:gd name="T17" fmla="*/ 0 60000 65536"/>
                  <a:gd name="T18" fmla="*/ 0 60000 65536"/>
                  <a:gd name="T19" fmla="*/ 0 60000 65536"/>
                  <a:gd name="T20" fmla="*/ 0 60000 65536"/>
                  <a:gd name="T21" fmla="*/ 0 w 29"/>
                  <a:gd name="T22" fmla="*/ 0 h 49"/>
                  <a:gd name="T23" fmla="*/ 29 w 29"/>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49">
                    <a:moveTo>
                      <a:pt x="10" y="0"/>
                    </a:moveTo>
                    <a:lnTo>
                      <a:pt x="0" y="3"/>
                    </a:lnTo>
                    <a:lnTo>
                      <a:pt x="1" y="6"/>
                    </a:lnTo>
                    <a:lnTo>
                      <a:pt x="18" y="49"/>
                    </a:lnTo>
                    <a:lnTo>
                      <a:pt x="29" y="45"/>
                    </a:lnTo>
                    <a:lnTo>
                      <a:pt x="13" y="6"/>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53" name="Freeform 416">
                <a:extLst>
                  <a:ext uri="{FF2B5EF4-FFF2-40B4-BE49-F238E27FC236}">
                    <a16:creationId xmlns:a16="http://schemas.microsoft.com/office/drawing/2014/main" id="{746CC177-DD12-4EC7-A4C4-E80F12FAAC0F}"/>
                  </a:ext>
                </a:extLst>
              </p:cNvPr>
              <p:cNvSpPr>
                <a:spLocks/>
              </p:cNvSpPr>
              <p:nvPr/>
            </p:nvSpPr>
            <p:spPr bwMode="auto">
              <a:xfrm>
                <a:off x="2977" y="2614"/>
                <a:ext cx="14" cy="24"/>
              </a:xfrm>
              <a:custGeom>
                <a:avLst/>
                <a:gdLst>
                  <a:gd name="T0" fmla="*/ 0 w 29"/>
                  <a:gd name="T1" fmla="*/ 0 h 49"/>
                  <a:gd name="T2" fmla="*/ 0 w 29"/>
                  <a:gd name="T3" fmla="*/ 0 h 49"/>
                  <a:gd name="T4" fmla="*/ 0 w 29"/>
                  <a:gd name="T5" fmla="*/ 0 h 49"/>
                  <a:gd name="T6" fmla="*/ 0 w 29"/>
                  <a:gd name="T7" fmla="*/ 0 h 49"/>
                  <a:gd name="T8" fmla="*/ 0 w 29"/>
                  <a:gd name="T9" fmla="*/ 0 h 49"/>
                  <a:gd name="T10" fmla="*/ 0 w 29"/>
                  <a:gd name="T11" fmla="*/ 0 h 49"/>
                  <a:gd name="T12" fmla="*/ 0 w 29"/>
                  <a:gd name="T13" fmla="*/ 0 h 49"/>
                  <a:gd name="T14" fmla="*/ 0 w 29"/>
                  <a:gd name="T15" fmla="*/ 0 h 49"/>
                  <a:gd name="T16" fmla="*/ 0 w 29"/>
                  <a:gd name="T17" fmla="*/ 0 h 49"/>
                  <a:gd name="T18" fmla="*/ 0 w 29"/>
                  <a:gd name="T19" fmla="*/ 0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49"/>
                  <a:gd name="T32" fmla="*/ 29 w 29"/>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49">
                    <a:moveTo>
                      <a:pt x="10" y="0"/>
                    </a:moveTo>
                    <a:lnTo>
                      <a:pt x="0" y="5"/>
                    </a:lnTo>
                    <a:lnTo>
                      <a:pt x="3" y="14"/>
                    </a:lnTo>
                    <a:lnTo>
                      <a:pt x="4" y="18"/>
                    </a:lnTo>
                    <a:lnTo>
                      <a:pt x="18" y="49"/>
                    </a:lnTo>
                    <a:lnTo>
                      <a:pt x="29" y="44"/>
                    </a:lnTo>
                    <a:lnTo>
                      <a:pt x="13" y="9"/>
                    </a:lnTo>
                    <a:lnTo>
                      <a:pt x="9" y="14"/>
                    </a:lnTo>
                    <a:lnTo>
                      <a:pt x="15" y="14"/>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54" name="Freeform 417">
                <a:extLst>
                  <a:ext uri="{FF2B5EF4-FFF2-40B4-BE49-F238E27FC236}">
                    <a16:creationId xmlns:a16="http://schemas.microsoft.com/office/drawing/2014/main" id="{69CC6F90-9D64-4837-B512-4F6F0AE69D28}"/>
                  </a:ext>
                </a:extLst>
              </p:cNvPr>
              <p:cNvSpPr>
                <a:spLocks/>
              </p:cNvSpPr>
              <p:nvPr/>
            </p:nvSpPr>
            <p:spPr bwMode="auto">
              <a:xfrm>
                <a:off x="2994" y="2653"/>
                <a:ext cx="16" cy="24"/>
              </a:xfrm>
              <a:custGeom>
                <a:avLst/>
                <a:gdLst>
                  <a:gd name="T0" fmla="*/ 0 w 34"/>
                  <a:gd name="T1" fmla="*/ 0 h 49"/>
                  <a:gd name="T2" fmla="*/ 0 w 34"/>
                  <a:gd name="T3" fmla="*/ 0 h 49"/>
                  <a:gd name="T4" fmla="*/ 0 w 34"/>
                  <a:gd name="T5" fmla="*/ 0 h 49"/>
                  <a:gd name="T6" fmla="*/ 0 w 34"/>
                  <a:gd name="T7" fmla="*/ 0 h 49"/>
                  <a:gd name="T8" fmla="*/ 0 w 34"/>
                  <a:gd name="T9" fmla="*/ 0 h 49"/>
                  <a:gd name="T10" fmla="*/ 0 w 34"/>
                  <a:gd name="T11" fmla="*/ 0 h 49"/>
                  <a:gd name="T12" fmla="*/ 0 w 34"/>
                  <a:gd name="T13" fmla="*/ 0 h 49"/>
                  <a:gd name="T14" fmla="*/ 0 60000 65536"/>
                  <a:gd name="T15" fmla="*/ 0 60000 65536"/>
                  <a:gd name="T16" fmla="*/ 0 60000 65536"/>
                  <a:gd name="T17" fmla="*/ 0 60000 65536"/>
                  <a:gd name="T18" fmla="*/ 0 60000 65536"/>
                  <a:gd name="T19" fmla="*/ 0 60000 65536"/>
                  <a:gd name="T20" fmla="*/ 0 60000 65536"/>
                  <a:gd name="T21" fmla="*/ 0 w 34"/>
                  <a:gd name="T22" fmla="*/ 0 h 49"/>
                  <a:gd name="T23" fmla="*/ 34 w 34"/>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49">
                    <a:moveTo>
                      <a:pt x="11" y="0"/>
                    </a:moveTo>
                    <a:lnTo>
                      <a:pt x="0" y="5"/>
                    </a:lnTo>
                    <a:lnTo>
                      <a:pt x="10" y="24"/>
                    </a:lnTo>
                    <a:lnTo>
                      <a:pt x="23" y="49"/>
                    </a:lnTo>
                    <a:lnTo>
                      <a:pt x="34" y="43"/>
                    </a:lnTo>
                    <a:lnTo>
                      <a:pt x="19" y="15"/>
                    </a:ln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55" name="Freeform 418">
                <a:extLst>
                  <a:ext uri="{FF2B5EF4-FFF2-40B4-BE49-F238E27FC236}">
                    <a16:creationId xmlns:a16="http://schemas.microsoft.com/office/drawing/2014/main" id="{CB5B5C0D-E330-4C42-9B06-88D95C1AB8F3}"/>
                  </a:ext>
                </a:extLst>
              </p:cNvPr>
              <p:cNvSpPr>
                <a:spLocks/>
              </p:cNvSpPr>
              <p:nvPr/>
            </p:nvSpPr>
            <p:spPr bwMode="auto">
              <a:xfrm>
                <a:off x="3014" y="2691"/>
                <a:ext cx="16" cy="24"/>
              </a:xfrm>
              <a:custGeom>
                <a:avLst/>
                <a:gdLst>
                  <a:gd name="T0" fmla="*/ 0 w 34"/>
                  <a:gd name="T1" fmla="*/ 0 h 49"/>
                  <a:gd name="T2" fmla="*/ 0 w 34"/>
                  <a:gd name="T3" fmla="*/ 0 h 49"/>
                  <a:gd name="T4" fmla="*/ 0 w 34"/>
                  <a:gd name="T5" fmla="*/ 0 h 49"/>
                  <a:gd name="T6" fmla="*/ 0 w 34"/>
                  <a:gd name="T7" fmla="*/ 0 h 49"/>
                  <a:gd name="T8" fmla="*/ 0 w 34"/>
                  <a:gd name="T9" fmla="*/ 0 h 49"/>
                  <a:gd name="T10" fmla="*/ 0 w 34"/>
                  <a:gd name="T11" fmla="*/ 0 h 49"/>
                  <a:gd name="T12" fmla="*/ 0 w 34"/>
                  <a:gd name="T13" fmla="*/ 0 h 49"/>
                  <a:gd name="T14" fmla="*/ 0 60000 65536"/>
                  <a:gd name="T15" fmla="*/ 0 60000 65536"/>
                  <a:gd name="T16" fmla="*/ 0 60000 65536"/>
                  <a:gd name="T17" fmla="*/ 0 60000 65536"/>
                  <a:gd name="T18" fmla="*/ 0 60000 65536"/>
                  <a:gd name="T19" fmla="*/ 0 60000 65536"/>
                  <a:gd name="T20" fmla="*/ 0 60000 65536"/>
                  <a:gd name="T21" fmla="*/ 0 w 34"/>
                  <a:gd name="T22" fmla="*/ 0 h 49"/>
                  <a:gd name="T23" fmla="*/ 34 w 34"/>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49">
                    <a:moveTo>
                      <a:pt x="11" y="0"/>
                    </a:moveTo>
                    <a:lnTo>
                      <a:pt x="0" y="7"/>
                    </a:lnTo>
                    <a:lnTo>
                      <a:pt x="12" y="29"/>
                    </a:lnTo>
                    <a:lnTo>
                      <a:pt x="25" y="49"/>
                    </a:lnTo>
                    <a:lnTo>
                      <a:pt x="34" y="43"/>
                    </a:lnTo>
                    <a:lnTo>
                      <a:pt x="21" y="20"/>
                    </a:ln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56" name="Freeform 419">
                <a:extLst>
                  <a:ext uri="{FF2B5EF4-FFF2-40B4-BE49-F238E27FC236}">
                    <a16:creationId xmlns:a16="http://schemas.microsoft.com/office/drawing/2014/main" id="{E3B46034-18A2-4915-A6AC-D11FD361273E}"/>
                  </a:ext>
                </a:extLst>
              </p:cNvPr>
              <p:cNvSpPr>
                <a:spLocks/>
              </p:cNvSpPr>
              <p:nvPr/>
            </p:nvSpPr>
            <p:spPr bwMode="auto">
              <a:xfrm>
                <a:off x="3035" y="2727"/>
                <a:ext cx="17" cy="24"/>
              </a:xfrm>
              <a:custGeom>
                <a:avLst/>
                <a:gdLst>
                  <a:gd name="T0" fmla="*/ 0 w 35"/>
                  <a:gd name="T1" fmla="*/ 0 h 47"/>
                  <a:gd name="T2" fmla="*/ 0 w 35"/>
                  <a:gd name="T3" fmla="*/ 1 h 47"/>
                  <a:gd name="T4" fmla="*/ 0 w 35"/>
                  <a:gd name="T5" fmla="*/ 1 h 47"/>
                  <a:gd name="T6" fmla="*/ 0 w 35"/>
                  <a:gd name="T7" fmla="*/ 1 h 47"/>
                  <a:gd name="T8" fmla="*/ 0 w 35"/>
                  <a:gd name="T9" fmla="*/ 1 h 47"/>
                  <a:gd name="T10" fmla="*/ 0 w 35"/>
                  <a:gd name="T11" fmla="*/ 1 h 47"/>
                  <a:gd name="T12" fmla="*/ 0 w 35"/>
                  <a:gd name="T13" fmla="*/ 0 h 47"/>
                  <a:gd name="T14" fmla="*/ 0 60000 65536"/>
                  <a:gd name="T15" fmla="*/ 0 60000 65536"/>
                  <a:gd name="T16" fmla="*/ 0 60000 65536"/>
                  <a:gd name="T17" fmla="*/ 0 60000 65536"/>
                  <a:gd name="T18" fmla="*/ 0 60000 65536"/>
                  <a:gd name="T19" fmla="*/ 0 60000 65536"/>
                  <a:gd name="T20" fmla="*/ 0 60000 65536"/>
                  <a:gd name="T21" fmla="*/ 0 w 35"/>
                  <a:gd name="T22" fmla="*/ 0 h 47"/>
                  <a:gd name="T23" fmla="*/ 35 w 35"/>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47">
                    <a:moveTo>
                      <a:pt x="9" y="0"/>
                    </a:moveTo>
                    <a:lnTo>
                      <a:pt x="0" y="6"/>
                    </a:lnTo>
                    <a:lnTo>
                      <a:pt x="17" y="35"/>
                    </a:lnTo>
                    <a:lnTo>
                      <a:pt x="26" y="47"/>
                    </a:lnTo>
                    <a:lnTo>
                      <a:pt x="35" y="41"/>
                    </a:lnTo>
                    <a:lnTo>
                      <a:pt x="26" y="26"/>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57" name="Freeform 420">
                <a:extLst>
                  <a:ext uri="{FF2B5EF4-FFF2-40B4-BE49-F238E27FC236}">
                    <a16:creationId xmlns:a16="http://schemas.microsoft.com/office/drawing/2014/main" id="{524F40A9-07FF-437F-8D13-83A3B62E8C26}"/>
                  </a:ext>
                </a:extLst>
              </p:cNvPr>
              <p:cNvSpPr>
                <a:spLocks/>
              </p:cNvSpPr>
              <p:nvPr/>
            </p:nvSpPr>
            <p:spPr bwMode="auto">
              <a:xfrm>
                <a:off x="3058" y="2763"/>
                <a:ext cx="18" cy="24"/>
              </a:xfrm>
              <a:custGeom>
                <a:avLst/>
                <a:gdLst>
                  <a:gd name="T0" fmla="*/ 1 w 36"/>
                  <a:gd name="T1" fmla="*/ 0 h 47"/>
                  <a:gd name="T2" fmla="*/ 0 w 36"/>
                  <a:gd name="T3" fmla="*/ 1 h 47"/>
                  <a:gd name="T4" fmla="*/ 1 w 36"/>
                  <a:gd name="T5" fmla="*/ 1 h 47"/>
                  <a:gd name="T6" fmla="*/ 1 w 36"/>
                  <a:gd name="T7" fmla="*/ 1 h 47"/>
                  <a:gd name="T8" fmla="*/ 1 w 36"/>
                  <a:gd name="T9" fmla="*/ 1 h 47"/>
                  <a:gd name="T10" fmla="*/ 1 w 36"/>
                  <a:gd name="T11" fmla="*/ 1 h 47"/>
                  <a:gd name="T12" fmla="*/ 1 w 36"/>
                  <a:gd name="T13" fmla="*/ 0 h 47"/>
                  <a:gd name="T14" fmla="*/ 0 60000 65536"/>
                  <a:gd name="T15" fmla="*/ 0 60000 65536"/>
                  <a:gd name="T16" fmla="*/ 0 60000 65536"/>
                  <a:gd name="T17" fmla="*/ 0 60000 65536"/>
                  <a:gd name="T18" fmla="*/ 0 60000 65536"/>
                  <a:gd name="T19" fmla="*/ 0 60000 65536"/>
                  <a:gd name="T20" fmla="*/ 0 60000 65536"/>
                  <a:gd name="T21" fmla="*/ 0 w 36"/>
                  <a:gd name="T22" fmla="*/ 0 h 47"/>
                  <a:gd name="T23" fmla="*/ 36 w 36"/>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47">
                    <a:moveTo>
                      <a:pt x="9" y="0"/>
                    </a:moveTo>
                    <a:lnTo>
                      <a:pt x="0" y="6"/>
                    </a:lnTo>
                    <a:lnTo>
                      <a:pt x="23" y="39"/>
                    </a:lnTo>
                    <a:lnTo>
                      <a:pt x="27" y="47"/>
                    </a:lnTo>
                    <a:lnTo>
                      <a:pt x="36" y="39"/>
                    </a:lnTo>
                    <a:lnTo>
                      <a:pt x="32" y="30"/>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58" name="Freeform 421">
                <a:extLst>
                  <a:ext uri="{FF2B5EF4-FFF2-40B4-BE49-F238E27FC236}">
                    <a16:creationId xmlns:a16="http://schemas.microsoft.com/office/drawing/2014/main" id="{FEBB71FC-5749-450F-853A-5AC4FE290335}"/>
                  </a:ext>
                </a:extLst>
              </p:cNvPr>
              <p:cNvSpPr>
                <a:spLocks/>
              </p:cNvSpPr>
              <p:nvPr/>
            </p:nvSpPr>
            <p:spPr bwMode="auto">
              <a:xfrm>
                <a:off x="3083" y="2798"/>
                <a:ext cx="19" cy="23"/>
              </a:xfrm>
              <a:custGeom>
                <a:avLst/>
                <a:gdLst>
                  <a:gd name="T0" fmla="*/ 1 w 38"/>
                  <a:gd name="T1" fmla="*/ 0 h 46"/>
                  <a:gd name="T2" fmla="*/ 0 w 38"/>
                  <a:gd name="T3" fmla="*/ 1 h 46"/>
                  <a:gd name="T4" fmla="*/ 1 w 38"/>
                  <a:gd name="T5" fmla="*/ 1 h 46"/>
                  <a:gd name="T6" fmla="*/ 1 w 38"/>
                  <a:gd name="T7" fmla="*/ 1 h 46"/>
                  <a:gd name="T8" fmla="*/ 1 w 38"/>
                  <a:gd name="T9" fmla="*/ 1 h 46"/>
                  <a:gd name="T10" fmla="*/ 1 w 38"/>
                  <a:gd name="T11" fmla="*/ 1 h 46"/>
                  <a:gd name="T12" fmla="*/ 1 w 38"/>
                  <a:gd name="T13" fmla="*/ 0 h 46"/>
                  <a:gd name="T14" fmla="*/ 0 60000 65536"/>
                  <a:gd name="T15" fmla="*/ 0 60000 65536"/>
                  <a:gd name="T16" fmla="*/ 0 60000 65536"/>
                  <a:gd name="T17" fmla="*/ 0 60000 65536"/>
                  <a:gd name="T18" fmla="*/ 0 60000 65536"/>
                  <a:gd name="T19" fmla="*/ 0 60000 65536"/>
                  <a:gd name="T20" fmla="*/ 0 60000 65536"/>
                  <a:gd name="T21" fmla="*/ 0 w 38"/>
                  <a:gd name="T22" fmla="*/ 0 h 46"/>
                  <a:gd name="T23" fmla="*/ 38 w 38"/>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46">
                    <a:moveTo>
                      <a:pt x="9" y="0"/>
                    </a:moveTo>
                    <a:lnTo>
                      <a:pt x="0" y="7"/>
                    </a:lnTo>
                    <a:lnTo>
                      <a:pt x="28" y="44"/>
                    </a:lnTo>
                    <a:lnTo>
                      <a:pt x="29" y="46"/>
                    </a:lnTo>
                    <a:lnTo>
                      <a:pt x="38" y="38"/>
                    </a:lnTo>
                    <a:lnTo>
                      <a:pt x="37" y="35"/>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59" name="Freeform 422">
                <a:extLst>
                  <a:ext uri="{FF2B5EF4-FFF2-40B4-BE49-F238E27FC236}">
                    <a16:creationId xmlns:a16="http://schemas.microsoft.com/office/drawing/2014/main" id="{0B436A2D-216B-4E74-A8E0-116D995B8AE1}"/>
                  </a:ext>
                </a:extLst>
              </p:cNvPr>
              <p:cNvSpPr>
                <a:spLocks/>
              </p:cNvSpPr>
              <p:nvPr/>
            </p:nvSpPr>
            <p:spPr bwMode="auto">
              <a:xfrm>
                <a:off x="3109" y="2832"/>
                <a:ext cx="21" cy="22"/>
              </a:xfrm>
              <a:custGeom>
                <a:avLst/>
                <a:gdLst>
                  <a:gd name="T0" fmla="*/ 1 w 41"/>
                  <a:gd name="T1" fmla="*/ 0 h 44"/>
                  <a:gd name="T2" fmla="*/ 0 w 41"/>
                  <a:gd name="T3" fmla="*/ 1 h 44"/>
                  <a:gd name="T4" fmla="*/ 1 w 41"/>
                  <a:gd name="T5" fmla="*/ 1 h 44"/>
                  <a:gd name="T6" fmla="*/ 1 w 41"/>
                  <a:gd name="T7" fmla="*/ 1 h 44"/>
                  <a:gd name="T8" fmla="*/ 1 w 41"/>
                  <a:gd name="T9" fmla="*/ 0 h 44"/>
                  <a:gd name="T10" fmla="*/ 0 60000 65536"/>
                  <a:gd name="T11" fmla="*/ 0 60000 65536"/>
                  <a:gd name="T12" fmla="*/ 0 60000 65536"/>
                  <a:gd name="T13" fmla="*/ 0 60000 65536"/>
                  <a:gd name="T14" fmla="*/ 0 60000 65536"/>
                  <a:gd name="T15" fmla="*/ 0 w 41"/>
                  <a:gd name="T16" fmla="*/ 0 h 44"/>
                  <a:gd name="T17" fmla="*/ 41 w 41"/>
                  <a:gd name="T18" fmla="*/ 44 h 44"/>
                </a:gdLst>
                <a:ahLst/>
                <a:cxnLst>
                  <a:cxn ang="T10">
                    <a:pos x="T0" y="T1"/>
                  </a:cxn>
                  <a:cxn ang="T11">
                    <a:pos x="T2" y="T3"/>
                  </a:cxn>
                  <a:cxn ang="T12">
                    <a:pos x="T4" y="T5"/>
                  </a:cxn>
                  <a:cxn ang="T13">
                    <a:pos x="T6" y="T7"/>
                  </a:cxn>
                  <a:cxn ang="T14">
                    <a:pos x="T8" y="T9"/>
                  </a:cxn>
                </a:cxnLst>
                <a:rect l="T15" t="T16" r="T17" b="T18"/>
                <a:pathLst>
                  <a:path w="41" h="44">
                    <a:moveTo>
                      <a:pt x="9" y="0"/>
                    </a:moveTo>
                    <a:lnTo>
                      <a:pt x="0" y="8"/>
                    </a:lnTo>
                    <a:lnTo>
                      <a:pt x="32" y="44"/>
                    </a:lnTo>
                    <a:lnTo>
                      <a:pt x="41" y="37"/>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60" name="Freeform 423">
                <a:extLst>
                  <a:ext uri="{FF2B5EF4-FFF2-40B4-BE49-F238E27FC236}">
                    <a16:creationId xmlns:a16="http://schemas.microsoft.com/office/drawing/2014/main" id="{B70F7AD0-AA71-45D7-9855-61A665BEEE7E}"/>
                  </a:ext>
                </a:extLst>
              </p:cNvPr>
              <p:cNvSpPr>
                <a:spLocks/>
              </p:cNvSpPr>
              <p:nvPr/>
            </p:nvSpPr>
            <p:spPr bwMode="auto">
              <a:xfrm>
                <a:off x="3137" y="2864"/>
                <a:ext cx="21" cy="22"/>
              </a:xfrm>
              <a:custGeom>
                <a:avLst/>
                <a:gdLst>
                  <a:gd name="T0" fmla="*/ 1 w 41"/>
                  <a:gd name="T1" fmla="*/ 0 h 44"/>
                  <a:gd name="T2" fmla="*/ 0 w 41"/>
                  <a:gd name="T3" fmla="*/ 1 h 44"/>
                  <a:gd name="T4" fmla="*/ 1 w 41"/>
                  <a:gd name="T5" fmla="*/ 1 h 44"/>
                  <a:gd name="T6" fmla="*/ 1 w 41"/>
                  <a:gd name="T7" fmla="*/ 1 h 44"/>
                  <a:gd name="T8" fmla="*/ 1 w 41"/>
                  <a:gd name="T9" fmla="*/ 0 h 44"/>
                  <a:gd name="T10" fmla="*/ 0 60000 65536"/>
                  <a:gd name="T11" fmla="*/ 0 60000 65536"/>
                  <a:gd name="T12" fmla="*/ 0 60000 65536"/>
                  <a:gd name="T13" fmla="*/ 0 60000 65536"/>
                  <a:gd name="T14" fmla="*/ 0 60000 65536"/>
                  <a:gd name="T15" fmla="*/ 0 w 41"/>
                  <a:gd name="T16" fmla="*/ 0 h 44"/>
                  <a:gd name="T17" fmla="*/ 41 w 41"/>
                  <a:gd name="T18" fmla="*/ 44 h 44"/>
                </a:gdLst>
                <a:ahLst/>
                <a:cxnLst>
                  <a:cxn ang="T10">
                    <a:pos x="T0" y="T1"/>
                  </a:cxn>
                  <a:cxn ang="T11">
                    <a:pos x="T2" y="T3"/>
                  </a:cxn>
                  <a:cxn ang="T12">
                    <a:pos x="T4" y="T5"/>
                  </a:cxn>
                  <a:cxn ang="T13">
                    <a:pos x="T6" y="T7"/>
                  </a:cxn>
                  <a:cxn ang="T14">
                    <a:pos x="T8" y="T9"/>
                  </a:cxn>
                </a:cxnLst>
                <a:rect l="T15" t="T16" r="T17" b="T18"/>
                <a:pathLst>
                  <a:path w="41" h="44">
                    <a:moveTo>
                      <a:pt x="9" y="0"/>
                    </a:moveTo>
                    <a:lnTo>
                      <a:pt x="0" y="8"/>
                    </a:lnTo>
                    <a:lnTo>
                      <a:pt x="32" y="44"/>
                    </a:lnTo>
                    <a:lnTo>
                      <a:pt x="41" y="37"/>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61" name="Freeform 424">
                <a:extLst>
                  <a:ext uri="{FF2B5EF4-FFF2-40B4-BE49-F238E27FC236}">
                    <a16:creationId xmlns:a16="http://schemas.microsoft.com/office/drawing/2014/main" id="{1A53B793-E586-4BEF-BC33-3ADA9548CDF9}"/>
                  </a:ext>
                </a:extLst>
              </p:cNvPr>
              <p:cNvSpPr>
                <a:spLocks/>
              </p:cNvSpPr>
              <p:nvPr/>
            </p:nvSpPr>
            <p:spPr bwMode="auto">
              <a:xfrm>
                <a:off x="3166" y="2895"/>
                <a:ext cx="22" cy="22"/>
              </a:xfrm>
              <a:custGeom>
                <a:avLst/>
                <a:gdLst>
                  <a:gd name="T0" fmla="*/ 1 w 44"/>
                  <a:gd name="T1" fmla="*/ 0 h 43"/>
                  <a:gd name="T2" fmla="*/ 0 w 44"/>
                  <a:gd name="T3" fmla="*/ 1 h 43"/>
                  <a:gd name="T4" fmla="*/ 1 w 44"/>
                  <a:gd name="T5" fmla="*/ 1 h 43"/>
                  <a:gd name="T6" fmla="*/ 1 w 44"/>
                  <a:gd name="T7" fmla="*/ 1 h 43"/>
                  <a:gd name="T8" fmla="*/ 1 w 44"/>
                  <a:gd name="T9" fmla="*/ 0 h 43"/>
                  <a:gd name="T10" fmla="*/ 0 60000 65536"/>
                  <a:gd name="T11" fmla="*/ 0 60000 65536"/>
                  <a:gd name="T12" fmla="*/ 0 60000 65536"/>
                  <a:gd name="T13" fmla="*/ 0 60000 65536"/>
                  <a:gd name="T14" fmla="*/ 0 60000 65536"/>
                  <a:gd name="T15" fmla="*/ 0 w 44"/>
                  <a:gd name="T16" fmla="*/ 0 h 43"/>
                  <a:gd name="T17" fmla="*/ 44 w 44"/>
                  <a:gd name="T18" fmla="*/ 43 h 43"/>
                </a:gdLst>
                <a:ahLst/>
                <a:cxnLst>
                  <a:cxn ang="T10">
                    <a:pos x="T0" y="T1"/>
                  </a:cxn>
                  <a:cxn ang="T11">
                    <a:pos x="T2" y="T3"/>
                  </a:cxn>
                  <a:cxn ang="T12">
                    <a:pos x="T4" y="T5"/>
                  </a:cxn>
                  <a:cxn ang="T13">
                    <a:pos x="T6" y="T7"/>
                  </a:cxn>
                  <a:cxn ang="T14">
                    <a:pos x="T8" y="T9"/>
                  </a:cxn>
                </a:cxnLst>
                <a:rect l="T15" t="T16" r="T17" b="T18"/>
                <a:pathLst>
                  <a:path w="44" h="43">
                    <a:moveTo>
                      <a:pt x="9" y="0"/>
                    </a:moveTo>
                    <a:lnTo>
                      <a:pt x="0" y="9"/>
                    </a:lnTo>
                    <a:lnTo>
                      <a:pt x="35" y="43"/>
                    </a:lnTo>
                    <a:lnTo>
                      <a:pt x="44" y="33"/>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62" name="Freeform 425">
                <a:extLst>
                  <a:ext uri="{FF2B5EF4-FFF2-40B4-BE49-F238E27FC236}">
                    <a16:creationId xmlns:a16="http://schemas.microsoft.com/office/drawing/2014/main" id="{6DD396B2-9D1B-448C-8CBB-E5822A934ED0}"/>
                  </a:ext>
                </a:extLst>
              </p:cNvPr>
              <p:cNvSpPr>
                <a:spLocks/>
              </p:cNvSpPr>
              <p:nvPr/>
            </p:nvSpPr>
            <p:spPr bwMode="auto">
              <a:xfrm>
                <a:off x="3197" y="2925"/>
                <a:ext cx="22" cy="21"/>
              </a:xfrm>
              <a:custGeom>
                <a:avLst/>
                <a:gdLst>
                  <a:gd name="T0" fmla="*/ 1 w 44"/>
                  <a:gd name="T1" fmla="*/ 0 h 42"/>
                  <a:gd name="T2" fmla="*/ 0 w 44"/>
                  <a:gd name="T3" fmla="*/ 1 h 42"/>
                  <a:gd name="T4" fmla="*/ 1 w 44"/>
                  <a:gd name="T5" fmla="*/ 1 h 42"/>
                  <a:gd name="T6" fmla="*/ 1 w 44"/>
                  <a:gd name="T7" fmla="*/ 1 h 42"/>
                  <a:gd name="T8" fmla="*/ 1 w 44"/>
                  <a:gd name="T9" fmla="*/ 0 h 42"/>
                  <a:gd name="T10" fmla="*/ 0 60000 65536"/>
                  <a:gd name="T11" fmla="*/ 0 60000 65536"/>
                  <a:gd name="T12" fmla="*/ 0 60000 65536"/>
                  <a:gd name="T13" fmla="*/ 0 60000 65536"/>
                  <a:gd name="T14" fmla="*/ 0 60000 65536"/>
                  <a:gd name="T15" fmla="*/ 0 w 44"/>
                  <a:gd name="T16" fmla="*/ 0 h 42"/>
                  <a:gd name="T17" fmla="*/ 44 w 44"/>
                  <a:gd name="T18" fmla="*/ 42 h 42"/>
                </a:gdLst>
                <a:ahLst/>
                <a:cxnLst>
                  <a:cxn ang="T10">
                    <a:pos x="T0" y="T1"/>
                  </a:cxn>
                  <a:cxn ang="T11">
                    <a:pos x="T2" y="T3"/>
                  </a:cxn>
                  <a:cxn ang="T12">
                    <a:pos x="T4" y="T5"/>
                  </a:cxn>
                  <a:cxn ang="T13">
                    <a:pos x="T6" y="T7"/>
                  </a:cxn>
                  <a:cxn ang="T14">
                    <a:pos x="T8" y="T9"/>
                  </a:cxn>
                </a:cxnLst>
                <a:rect l="T15" t="T16" r="T17" b="T18"/>
                <a:pathLst>
                  <a:path w="44" h="42">
                    <a:moveTo>
                      <a:pt x="7" y="0"/>
                    </a:moveTo>
                    <a:lnTo>
                      <a:pt x="0" y="9"/>
                    </a:lnTo>
                    <a:lnTo>
                      <a:pt x="36" y="42"/>
                    </a:lnTo>
                    <a:lnTo>
                      <a:pt x="44" y="32"/>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63" name="Freeform 426">
                <a:extLst>
                  <a:ext uri="{FF2B5EF4-FFF2-40B4-BE49-F238E27FC236}">
                    <a16:creationId xmlns:a16="http://schemas.microsoft.com/office/drawing/2014/main" id="{909D44F6-340C-4979-8803-19F077D6E7F7}"/>
                  </a:ext>
                </a:extLst>
              </p:cNvPr>
              <p:cNvSpPr>
                <a:spLocks/>
              </p:cNvSpPr>
              <p:nvPr/>
            </p:nvSpPr>
            <p:spPr bwMode="auto">
              <a:xfrm>
                <a:off x="3229" y="2953"/>
                <a:ext cx="23" cy="20"/>
              </a:xfrm>
              <a:custGeom>
                <a:avLst/>
                <a:gdLst>
                  <a:gd name="T0" fmla="*/ 1 w 46"/>
                  <a:gd name="T1" fmla="*/ 0 h 40"/>
                  <a:gd name="T2" fmla="*/ 0 w 46"/>
                  <a:gd name="T3" fmla="*/ 1 h 40"/>
                  <a:gd name="T4" fmla="*/ 1 w 46"/>
                  <a:gd name="T5" fmla="*/ 1 h 40"/>
                  <a:gd name="T6" fmla="*/ 1 w 46"/>
                  <a:gd name="T7" fmla="*/ 1 h 40"/>
                  <a:gd name="T8" fmla="*/ 1 w 46"/>
                  <a:gd name="T9" fmla="*/ 0 h 40"/>
                  <a:gd name="T10" fmla="*/ 0 60000 65536"/>
                  <a:gd name="T11" fmla="*/ 0 60000 65536"/>
                  <a:gd name="T12" fmla="*/ 0 60000 65536"/>
                  <a:gd name="T13" fmla="*/ 0 60000 65536"/>
                  <a:gd name="T14" fmla="*/ 0 60000 65536"/>
                  <a:gd name="T15" fmla="*/ 0 w 46"/>
                  <a:gd name="T16" fmla="*/ 0 h 40"/>
                  <a:gd name="T17" fmla="*/ 46 w 46"/>
                  <a:gd name="T18" fmla="*/ 40 h 40"/>
                </a:gdLst>
                <a:ahLst/>
                <a:cxnLst>
                  <a:cxn ang="T10">
                    <a:pos x="T0" y="T1"/>
                  </a:cxn>
                  <a:cxn ang="T11">
                    <a:pos x="T2" y="T3"/>
                  </a:cxn>
                  <a:cxn ang="T12">
                    <a:pos x="T4" y="T5"/>
                  </a:cxn>
                  <a:cxn ang="T13">
                    <a:pos x="T6" y="T7"/>
                  </a:cxn>
                  <a:cxn ang="T14">
                    <a:pos x="T8" y="T9"/>
                  </a:cxn>
                </a:cxnLst>
                <a:rect l="T15" t="T16" r="T17" b="T18"/>
                <a:pathLst>
                  <a:path w="46" h="40">
                    <a:moveTo>
                      <a:pt x="8" y="0"/>
                    </a:moveTo>
                    <a:lnTo>
                      <a:pt x="0" y="9"/>
                    </a:lnTo>
                    <a:lnTo>
                      <a:pt x="38" y="40"/>
                    </a:lnTo>
                    <a:lnTo>
                      <a:pt x="46" y="30"/>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64" name="Freeform 427">
                <a:extLst>
                  <a:ext uri="{FF2B5EF4-FFF2-40B4-BE49-F238E27FC236}">
                    <a16:creationId xmlns:a16="http://schemas.microsoft.com/office/drawing/2014/main" id="{6A91608B-5A0D-4B91-99A9-284B4A7E1839}"/>
                  </a:ext>
                </a:extLst>
              </p:cNvPr>
              <p:cNvSpPr>
                <a:spLocks/>
              </p:cNvSpPr>
              <p:nvPr/>
            </p:nvSpPr>
            <p:spPr bwMode="auto">
              <a:xfrm>
                <a:off x="3262" y="2981"/>
                <a:ext cx="23" cy="19"/>
              </a:xfrm>
              <a:custGeom>
                <a:avLst/>
                <a:gdLst>
                  <a:gd name="T0" fmla="*/ 0 w 47"/>
                  <a:gd name="T1" fmla="*/ 0 h 38"/>
                  <a:gd name="T2" fmla="*/ 0 w 47"/>
                  <a:gd name="T3" fmla="*/ 1 h 38"/>
                  <a:gd name="T4" fmla="*/ 0 w 47"/>
                  <a:gd name="T5" fmla="*/ 1 h 38"/>
                  <a:gd name="T6" fmla="*/ 0 w 47"/>
                  <a:gd name="T7" fmla="*/ 1 h 38"/>
                  <a:gd name="T8" fmla="*/ 0 w 47"/>
                  <a:gd name="T9" fmla="*/ 1 h 38"/>
                  <a:gd name="T10" fmla="*/ 0 w 47"/>
                  <a:gd name="T11" fmla="*/ 1 h 38"/>
                  <a:gd name="T12" fmla="*/ 0 w 47"/>
                  <a:gd name="T13" fmla="*/ 0 h 38"/>
                  <a:gd name="T14" fmla="*/ 0 60000 65536"/>
                  <a:gd name="T15" fmla="*/ 0 60000 65536"/>
                  <a:gd name="T16" fmla="*/ 0 60000 65536"/>
                  <a:gd name="T17" fmla="*/ 0 60000 65536"/>
                  <a:gd name="T18" fmla="*/ 0 60000 65536"/>
                  <a:gd name="T19" fmla="*/ 0 60000 65536"/>
                  <a:gd name="T20" fmla="*/ 0 60000 65536"/>
                  <a:gd name="T21" fmla="*/ 0 w 47"/>
                  <a:gd name="T22" fmla="*/ 0 h 38"/>
                  <a:gd name="T23" fmla="*/ 47 w 47"/>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8">
                    <a:moveTo>
                      <a:pt x="7" y="0"/>
                    </a:moveTo>
                    <a:lnTo>
                      <a:pt x="0" y="9"/>
                    </a:lnTo>
                    <a:lnTo>
                      <a:pt x="4" y="12"/>
                    </a:lnTo>
                    <a:lnTo>
                      <a:pt x="39" y="38"/>
                    </a:lnTo>
                    <a:lnTo>
                      <a:pt x="47" y="29"/>
                    </a:lnTo>
                    <a:lnTo>
                      <a:pt x="13" y="3"/>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65" name="Freeform 428">
                <a:extLst>
                  <a:ext uri="{FF2B5EF4-FFF2-40B4-BE49-F238E27FC236}">
                    <a16:creationId xmlns:a16="http://schemas.microsoft.com/office/drawing/2014/main" id="{8BDD001D-8A3F-4F35-A1D7-E9A3883C7549}"/>
                  </a:ext>
                </a:extLst>
              </p:cNvPr>
              <p:cNvSpPr>
                <a:spLocks/>
              </p:cNvSpPr>
              <p:nvPr/>
            </p:nvSpPr>
            <p:spPr bwMode="auto">
              <a:xfrm>
                <a:off x="3296" y="3006"/>
                <a:ext cx="24" cy="19"/>
              </a:xfrm>
              <a:custGeom>
                <a:avLst/>
                <a:gdLst>
                  <a:gd name="T0" fmla="*/ 1 w 48"/>
                  <a:gd name="T1" fmla="*/ 0 h 38"/>
                  <a:gd name="T2" fmla="*/ 0 w 48"/>
                  <a:gd name="T3" fmla="*/ 1 h 38"/>
                  <a:gd name="T4" fmla="*/ 1 w 48"/>
                  <a:gd name="T5" fmla="*/ 1 h 38"/>
                  <a:gd name="T6" fmla="*/ 1 w 48"/>
                  <a:gd name="T7" fmla="*/ 1 h 38"/>
                  <a:gd name="T8" fmla="*/ 1 w 48"/>
                  <a:gd name="T9" fmla="*/ 1 h 38"/>
                  <a:gd name="T10" fmla="*/ 1 w 48"/>
                  <a:gd name="T11" fmla="*/ 1 h 38"/>
                  <a:gd name="T12" fmla="*/ 1 w 48"/>
                  <a:gd name="T13" fmla="*/ 0 h 38"/>
                  <a:gd name="T14" fmla="*/ 0 60000 65536"/>
                  <a:gd name="T15" fmla="*/ 0 60000 65536"/>
                  <a:gd name="T16" fmla="*/ 0 60000 65536"/>
                  <a:gd name="T17" fmla="*/ 0 60000 65536"/>
                  <a:gd name="T18" fmla="*/ 0 60000 65536"/>
                  <a:gd name="T19" fmla="*/ 0 60000 65536"/>
                  <a:gd name="T20" fmla="*/ 0 60000 65536"/>
                  <a:gd name="T21" fmla="*/ 0 w 48"/>
                  <a:gd name="T22" fmla="*/ 0 h 38"/>
                  <a:gd name="T23" fmla="*/ 48 w 48"/>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8">
                    <a:moveTo>
                      <a:pt x="8" y="0"/>
                    </a:moveTo>
                    <a:lnTo>
                      <a:pt x="0" y="9"/>
                    </a:lnTo>
                    <a:lnTo>
                      <a:pt x="14" y="20"/>
                    </a:lnTo>
                    <a:lnTo>
                      <a:pt x="42" y="38"/>
                    </a:lnTo>
                    <a:lnTo>
                      <a:pt x="48" y="29"/>
                    </a:lnTo>
                    <a:lnTo>
                      <a:pt x="23" y="11"/>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66" name="Freeform 429">
                <a:extLst>
                  <a:ext uri="{FF2B5EF4-FFF2-40B4-BE49-F238E27FC236}">
                    <a16:creationId xmlns:a16="http://schemas.microsoft.com/office/drawing/2014/main" id="{5A112614-04E1-4313-BB01-EA5756A38895}"/>
                  </a:ext>
                </a:extLst>
              </p:cNvPr>
              <p:cNvSpPr>
                <a:spLocks/>
              </p:cNvSpPr>
              <p:nvPr/>
            </p:nvSpPr>
            <p:spPr bwMode="auto">
              <a:xfrm>
                <a:off x="3332" y="3031"/>
                <a:ext cx="24" cy="18"/>
              </a:xfrm>
              <a:custGeom>
                <a:avLst/>
                <a:gdLst>
                  <a:gd name="T0" fmla="*/ 1 w 48"/>
                  <a:gd name="T1" fmla="*/ 0 h 37"/>
                  <a:gd name="T2" fmla="*/ 0 w 48"/>
                  <a:gd name="T3" fmla="*/ 0 h 37"/>
                  <a:gd name="T4" fmla="*/ 1 w 48"/>
                  <a:gd name="T5" fmla="*/ 0 h 37"/>
                  <a:gd name="T6" fmla="*/ 1 w 48"/>
                  <a:gd name="T7" fmla="*/ 0 h 37"/>
                  <a:gd name="T8" fmla="*/ 1 w 48"/>
                  <a:gd name="T9" fmla="*/ 0 h 37"/>
                  <a:gd name="T10" fmla="*/ 1 w 48"/>
                  <a:gd name="T11" fmla="*/ 0 h 37"/>
                  <a:gd name="T12" fmla="*/ 1 w 48"/>
                  <a:gd name="T13" fmla="*/ 0 h 37"/>
                  <a:gd name="T14" fmla="*/ 0 60000 65536"/>
                  <a:gd name="T15" fmla="*/ 0 60000 65536"/>
                  <a:gd name="T16" fmla="*/ 0 60000 65536"/>
                  <a:gd name="T17" fmla="*/ 0 60000 65536"/>
                  <a:gd name="T18" fmla="*/ 0 60000 65536"/>
                  <a:gd name="T19" fmla="*/ 0 60000 65536"/>
                  <a:gd name="T20" fmla="*/ 0 60000 65536"/>
                  <a:gd name="T21" fmla="*/ 0 w 48"/>
                  <a:gd name="T22" fmla="*/ 0 h 37"/>
                  <a:gd name="T23" fmla="*/ 48 w 48"/>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7">
                    <a:moveTo>
                      <a:pt x="6" y="0"/>
                    </a:moveTo>
                    <a:lnTo>
                      <a:pt x="0" y="9"/>
                    </a:lnTo>
                    <a:lnTo>
                      <a:pt x="23" y="26"/>
                    </a:lnTo>
                    <a:lnTo>
                      <a:pt x="41" y="37"/>
                    </a:lnTo>
                    <a:lnTo>
                      <a:pt x="48" y="28"/>
                    </a:lnTo>
                    <a:lnTo>
                      <a:pt x="32" y="17"/>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67" name="Freeform 430">
                <a:extLst>
                  <a:ext uri="{FF2B5EF4-FFF2-40B4-BE49-F238E27FC236}">
                    <a16:creationId xmlns:a16="http://schemas.microsoft.com/office/drawing/2014/main" id="{8B735726-0D90-42C3-A84B-7FE16CA90002}"/>
                  </a:ext>
                </a:extLst>
              </p:cNvPr>
              <p:cNvSpPr>
                <a:spLocks/>
              </p:cNvSpPr>
              <p:nvPr/>
            </p:nvSpPr>
            <p:spPr bwMode="auto">
              <a:xfrm>
                <a:off x="3368" y="3053"/>
                <a:ext cx="24" cy="18"/>
              </a:xfrm>
              <a:custGeom>
                <a:avLst/>
                <a:gdLst>
                  <a:gd name="T0" fmla="*/ 1 w 47"/>
                  <a:gd name="T1" fmla="*/ 0 h 35"/>
                  <a:gd name="T2" fmla="*/ 0 w 47"/>
                  <a:gd name="T3" fmla="*/ 1 h 35"/>
                  <a:gd name="T4" fmla="*/ 1 w 47"/>
                  <a:gd name="T5" fmla="*/ 1 h 35"/>
                  <a:gd name="T6" fmla="*/ 1 w 47"/>
                  <a:gd name="T7" fmla="*/ 1 h 35"/>
                  <a:gd name="T8" fmla="*/ 1 w 47"/>
                  <a:gd name="T9" fmla="*/ 1 h 35"/>
                  <a:gd name="T10" fmla="*/ 1 w 47"/>
                  <a:gd name="T11" fmla="*/ 1 h 35"/>
                  <a:gd name="T12" fmla="*/ 1 w 47"/>
                  <a:gd name="T13" fmla="*/ 0 h 35"/>
                  <a:gd name="T14" fmla="*/ 0 60000 65536"/>
                  <a:gd name="T15" fmla="*/ 0 60000 65536"/>
                  <a:gd name="T16" fmla="*/ 0 60000 65536"/>
                  <a:gd name="T17" fmla="*/ 0 60000 65536"/>
                  <a:gd name="T18" fmla="*/ 0 60000 65536"/>
                  <a:gd name="T19" fmla="*/ 0 60000 65536"/>
                  <a:gd name="T20" fmla="*/ 0 60000 65536"/>
                  <a:gd name="T21" fmla="*/ 0 w 47"/>
                  <a:gd name="T22" fmla="*/ 0 h 35"/>
                  <a:gd name="T23" fmla="*/ 47 w 47"/>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5">
                    <a:moveTo>
                      <a:pt x="6" y="0"/>
                    </a:moveTo>
                    <a:lnTo>
                      <a:pt x="0" y="9"/>
                    </a:lnTo>
                    <a:lnTo>
                      <a:pt x="35" y="30"/>
                    </a:lnTo>
                    <a:lnTo>
                      <a:pt x="41" y="35"/>
                    </a:lnTo>
                    <a:lnTo>
                      <a:pt x="47" y="26"/>
                    </a:lnTo>
                    <a:lnTo>
                      <a:pt x="44" y="21"/>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68" name="Freeform 431">
                <a:extLst>
                  <a:ext uri="{FF2B5EF4-FFF2-40B4-BE49-F238E27FC236}">
                    <a16:creationId xmlns:a16="http://schemas.microsoft.com/office/drawing/2014/main" id="{DBEF087B-5B54-4C1C-ADFF-A59E7BDC2BAE}"/>
                  </a:ext>
                </a:extLst>
              </p:cNvPr>
              <p:cNvSpPr>
                <a:spLocks/>
              </p:cNvSpPr>
              <p:nvPr/>
            </p:nvSpPr>
            <p:spPr bwMode="auto">
              <a:xfrm>
                <a:off x="3405" y="3075"/>
                <a:ext cx="24" cy="17"/>
              </a:xfrm>
              <a:custGeom>
                <a:avLst/>
                <a:gdLst>
                  <a:gd name="T0" fmla="*/ 0 w 49"/>
                  <a:gd name="T1" fmla="*/ 0 h 33"/>
                  <a:gd name="T2" fmla="*/ 0 w 49"/>
                  <a:gd name="T3" fmla="*/ 1 h 33"/>
                  <a:gd name="T4" fmla="*/ 0 w 49"/>
                  <a:gd name="T5" fmla="*/ 1 h 33"/>
                  <a:gd name="T6" fmla="*/ 0 w 49"/>
                  <a:gd name="T7" fmla="*/ 1 h 33"/>
                  <a:gd name="T8" fmla="*/ 0 w 49"/>
                  <a:gd name="T9" fmla="*/ 0 h 33"/>
                  <a:gd name="T10" fmla="*/ 0 60000 65536"/>
                  <a:gd name="T11" fmla="*/ 0 60000 65536"/>
                  <a:gd name="T12" fmla="*/ 0 60000 65536"/>
                  <a:gd name="T13" fmla="*/ 0 60000 65536"/>
                  <a:gd name="T14" fmla="*/ 0 60000 65536"/>
                  <a:gd name="T15" fmla="*/ 0 w 49"/>
                  <a:gd name="T16" fmla="*/ 0 h 33"/>
                  <a:gd name="T17" fmla="*/ 49 w 49"/>
                  <a:gd name="T18" fmla="*/ 33 h 33"/>
                </a:gdLst>
                <a:ahLst/>
                <a:cxnLst>
                  <a:cxn ang="T10">
                    <a:pos x="T0" y="T1"/>
                  </a:cxn>
                  <a:cxn ang="T11">
                    <a:pos x="T2" y="T3"/>
                  </a:cxn>
                  <a:cxn ang="T12">
                    <a:pos x="T4" y="T5"/>
                  </a:cxn>
                  <a:cxn ang="T13">
                    <a:pos x="T6" y="T7"/>
                  </a:cxn>
                  <a:cxn ang="T14">
                    <a:pos x="T8" y="T9"/>
                  </a:cxn>
                </a:cxnLst>
                <a:rect l="T15" t="T16" r="T17" b="T18"/>
                <a:pathLst>
                  <a:path w="49" h="33">
                    <a:moveTo>
                      <a:pt x="6" y="0"/>
                    </a:moveTo>
                    <a:lnTo>
                      <a:pt x="0" y="9"/>
                    </a:lnTo>
                    <a:lnTo>
                      <a:pt x="43" y="33"/>
                    </a:lnTo>
                    <a:lnTo>
                      <a:pt x="49" y="24"/>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69" name="Freeform 432">
                <a:extLst>
                  <a:ext uri="{FF2B5EF4-FFF2-40B4-BE49-F238E27FC236}">
                    <a16:creationId xmlns:a16="http://schemas.microsoft.com/office/drawing/2014/main" id="{3B2C081E-FE52-4F1A-B1CF-D2B83FBB9A4A}"/>
                  </a:ext>
                </a:extLst>
              </p:cNvPr>
              <p:cNvSpPr>
                <a:spLocks/>
              </p:cNvSpPr>
              <p:nvPr/>
            </p:nvSpPr>
            <p:spPr bwMode="auto">
              <a:xfrm>
                <a:off x="3443" y="3095"/>
                <a:ext cx="24" cy="16"/>
              </a:xfrm>
              <a:custGeom>
                <a:avLst/>
                <a:gdLst>
                  <a:gd name="T0" fmla="*/ 0 w 49"/>
                  <a:gd name="T1" fmla="*/ 0 h 32"/>
                  <a:gd name="T2" fmla="*/ 0 w 49"/>
                  <a:gd name="T3" fmla="*/ 1 h 32"/>
                  <a:gd name="T4" fmla="*/ 0 w 49"/>
                  <a:gd name="T5" fmla="*/ 1 h 32"/>
                  <a:gd name="T6" fmla="*/ 0 w 49"/>
                  <a:gd name="T7" fmla="*/ 1 h 32"/>
                  <a:gd name="T8" fmla="*/ 0 w 49"/>
                  <a:gd name="T9" fmla="*/ 0 h 32"/>
                  <a:gd name="T10" fmla="*/ 0 60000 65536"/>
                  <a:gd name="T11" fmla="*/ 0 60000 65536"/>
                  <a:gd name="T12" fmla="*/ 0 60000 65536"/>
                  <a:gd name="T13" fmla="*/ 0 60000 65536"/>
                  <a:gd name="T14" fmla="*/ 0 60000 65536"/>
                  <a:gd name="T15" fmla="*/ 0 w 49"/>
                  <a:gd name="T16" fmla="*/ 0 h 32"/>
                  <a:gd name="T17" fmla="*/ 49 w 49"/>
                  <a:gd name="T18" fmla="*/ 32 h 32"/>
                </a:gdLst>
                <a:ahLst/>
                <a:cxnLst>
                  <a:cxn ang="T10">
                    <a:pos x="T0" y="T1"/>
                  </a:cxn>
                  <a:cxn ang="T11">
                    <a:pos x="T2" y="T3"/>
                  </a:cxn>
                  <a:cxn ang="T12">
                    <a:pos x="T4" y="T5"/>
                  </a:cxn>
                  <a:cxn ang="T13">
                    <a:pos x="T6" y="T7"/>
                  </a:cxn>
                  <a:cxn ang="T14">
                    <a:pos x="T8" y="T9"/>
                  </a:cxn>
                </a:cxnLst>
                <a:rect l="T15" t="T16" r="T17" b="T18"/>
                <a:pathLst>
                  <a:path w="49" h="32">
                    <a:moveTo>
                      <a:pt x="4" y="0"/>
                    </a:moveTo>
                    <a:lnTo>
                      <a:pt x="0" y="11"/>
                    </a:lnTo>
                    <a:lnTo>
                      <a:pt x="44" y="32"/>
                    </a:lnTo>
                    <a:lnTo>
                      <a:pt x="49" y="22"/>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70" name="Freeform 433">
                <a:extLst>
                  <a:ext uri="{FF2B5EF4-FFF2-40B4-BE49-F238E27FC236}">
                    <a16:creationId xmlns:a16="http://schemas.microsoft.com/office/drawing/2014/main" id="{C2D89FE3-900E-44CD-AC14-EDF430E6A51A}"/>
                  </a:ext>
                </a:extLst>
              </p:cNvPr>
              <p:cNvSpPr>
                <a:spLocks/>
              </p:cNvSpPr>
              <p:nvPr/>
            </p:nvSpPr>
            <p:spPr bwMode="auto">
              <a:xfrm>
                <a:off x="3482" y="3113"/>
                <a:ext cx="24" cy="15"/>
              </a:xfrm>
              <a:custGeom>
                <a:avLst/>
                <a:gdLst>
                  <a:gd name="T0" fmla="*/ 0 w 49"/>
                  <a:gd name="T1" fmla="*/ 0 h 31"/>
                  <a:gd name="T2" fmla="*/ 0 w 49"/>
                  <a:gd name="T3" fmla="*/ 0 h 31"/>
                  <a:gd name="T4" fmla="*/ 0 w 49"/>
                  <a:gd name="T5" fmla="*/ 0 h 31"/>
                  <a:gd name="T6" fmla="*/ 0 w 49"/>
                  <a:gd name="T7" fmla="*/ 0 h 31"/>
                  <a:gd name="T8" fmla="*/ 0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4" y="0"/>
                    </a:moveTo>
                    <a:lnTo>
                      <a:pt x="0" y="11"/>
                    </a:lnTo>
                    <a:lnTo>
                      <a:pt x="44" y="31"/>
                    </a:lnTo>
                    <a:lnTo>
                      <a:pt x="49" y="20"/>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71" name="Freeform 434">
                <a:extLst>
                  <a:ext uri="{FF2B5EF4-FFF2-40B4-BE49-F238E27FC236}">
                    <a16:creationId xmlns:a16="http://schemas.microsoft.com/office/drawing/2014/main" id="{B0FD46D2-37F5-47C0-89AC-FB8DF5D17968}"/>
                  </a:ext>
                </a:extLst>
              </p:cNvPr>
              <p:cNvSpPr>
                <a:spLocks/>
              </p:cNvSpPr>
              <p:nvPr/>
            </p:nvSpPr>
            <p:spPr bwMode="auto">
              <a:xfrm>
                <a:off x="3521" y="3131"/>
                <a:ext cx="25" cy="14"/>
              </a:xfrm>
              <a:custGeom>
                <a:avLst/>
                <a:gdLst>
                  <a:gd name="T0" fmla="*/ 1 w 50"/>
                  <a:gd name="T1" fmla="*/ 0 h 29"/>
                  <a:gd name="T2" fmla="*/ 0 w 50"/>
                  <a:gd name="T3" fmla="*/ 0 h 29"/>
                  <a:gd name="T4" fmla="*/ 1 w 50"/>
                  <a:gd name="T5" fmla="*/ 0 h 29"/>
                  <a:gd name="T6" fmla="*/ 1 w 50"/>
                  <a:gd name="T7" fmla="*/ 0 h 29"/>
                  <a:gd name="T8" fmla="*/ 1 w 50"/>
                  <a:gd name="T9" fmla="*/ 0 h 29"/>
                  <a:gd name="T10" fmla="*/ 0 60000 65536"/>
                  <a:gd name="T11" fmla="*/ 0 60000 65536"/>
                  <a:gd name="T12" fmla="*/ 0 60000 65536"/>
                  <a:gd name="T13" fmla="*/ 0 60000 65536"/>
                  <a:gd name="T14" fmla="*/ 0 60000 65536"/>
                  <a:gd name="T15" fmla="*/ 0 w 50"/>
                  <a:gd name="T16" fmla="*/ 0 h 29"/>
                  <a:gd name="T17" fmla="*/ 50 w 50"/>
                  <a:gd name="T18" fmla="*/ 29 h 29"/>
                </a:gdLst>
                <a:ahLst/>
                <a:cxnLst>
                  <a:cxn ang="T10">
                    <a:pos x="T0" y="T1"/>
                  </a:cxn>
                  <a:cxn ang="T11">
                    <a:pos x="T2" y="T3"/>
                  </a:cxn>
                  <a:cxn ang="T12">
                    <a:pos x="T4" y="T5"/>
                  </a:cxn>
                  <a:cxn ang="T13">
                    <a:pos x="T6" y="T7"/>
                  </a:cxn>
                  <a:cxn ang="T14">
                    <a:pos x="T8" y="T9"/>
                  </a:cxn>
                </a:cxnLst>
                <a:rect l="T15" t="T16" r="T17" b="T18"/>
                <a:pathLst>
                  <a:path w="50" h="29">
                    <a:moveTo>
                      <a:pt x="4" y="0"/>
                    </a:moveTo>
                    <a:lnTo>
                      <a:pt x="0" y="11"/>
                    </a:lnTo>
                    <a:lnTo>
                      <a:pt x="45" y="29"/>
                    </a:lnTo>
                    <a:lnTo>
                      <a:pt x="50" y="19"/>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72" name="Freeform 435">
                <a:extLst>
                  <a:ext uri="{FF2B5EF4-FFF2-40B4-BE49-F238E27FC236}">
                    <a16:creationId xmlns:a16="http://schemas.microsoft.com/office/drawing/2014/main" id="{1E0B9417-E076-489B-A1D9-921DA6759CA0}"/>
                  </a:ext>
                </a:extLst>
              </p:cNvPr>
              <p:cNvSpPr>
                <a:spLocks/>
              </p:cNvSpPr>
              <p:nvPr/>
            </p:nvSpPr>
            <p:spPr bwMode="auto">
              <a:xfrm>
                <a:off x="3561" y="3146"/>
                <a:ext cx="25" cy="14"/>
              </a:xfrm>
              <a:custGeom>
                <a:avLst/>
                <a:gdLst>
                  <a:gd name="T0" fmla="*/ 1 w 50"/>
                  <a:gd name="T1" fmla="*/ 0 h 27"/>
                  <a:gd name="T2" fmla="*/ 0 w 50"/>
                  <a:gd name="T3" fmla="*/ 1 h 27"/>
                  <a:gd name="T4" fmla="*/ 1 w 50"/>
                  <a:gd name="T5" fmla="*/ 1 h 27"/>
                  <a:gd name="T6" fmla="*/ 1 w 50"/>
                  <a:gd name="T7" fmla="*/ 1 h 27"/>
                  <a:gd name="T8" fmla="*/ 1 w 50"/>
                  <a:gd name="T9" fmla="*/ 1 h 27"/>
                  <a:gd name="T10" fmla="*/ 1 w 50"/>
                  <a:gd name="T11" fmla="*/ 1 h 27"/>
                  <a:gd name="T12" fmla="*/ 1 w 50"/>
                  <a:gd name="T13" fmla="*/ 0 h 27"/>
                  <a:gd name="T14" fmla="*/ 0 60000 65536"/>
                  <a:gd name="T15" fmla="*/ 0 60000 65536"/>
                  <a:gd name="T16" fmla="*/ 0 60000 65536"/>
                  <a:gd name="T17" fmla="*/ 0 60000 65536"/>
                  <a:gd name="T18" fmla="*/ 0 60000 65536"/>
                  <a:gd name="T19" fmla="*/ 0 60000 65536"/>
                  <a:gd name="T20" fmla="*/ 0 60000 65536"/>
                  <a:gd name="T21" fmla="*/ 0 w 50"/>
                  <a:gd name="T22" fmla="*/ 0 h 27"/>
                  <a:gd name="T23" fmla="*/ 50 w 50"/>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27">
                    <a:moveTo>
                      <a:pt x="5" y="0"/>
                    </a:moveTo>
                    <a:lnTo>
                      <a:pt x="0" y="10"/>
                    </a:lnTo>
                    <a:lnTo>
                      <a:pt x="17" y="17"/>
                    </a:lnTo>
                    <a:lnTo>
                      <a:pt x="47" y="27"/>
                    </a:lnTo>
                    <a:lnTo>
                      <a:pt x="50" y="17"/>
                    </a:lnTo>
                    <a:lnTo>
                      <a:pt x="17" y="4"/>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73" name="Freeform 436">
                <a:extLst>
                  <a:ext uri="{FF2B5EF4-FFF2-40B4-BE49-F238E27FC236}">
                    <a16:creationId xmlns:a16="http://schemas.microsoft.com/office/drawing/2014/main" id="{8A790941-830A-4066-AF3C-1326E1C4B18D}"/>
                  </a:ext>
                </a:extLst>
              </p:cNvPr>
              <p:cNvSpPr>
                <a:spLocks/>
              </p:cNvSpPr>
              <p:nvPr/>
            </p:nvSpPr>
            <p:spPr bwMode="auto">
              <a:xfrm>
                <a:off x="3602" y="3160"/>
                <a:ext cx="24" cy="13"/>
              </a:xfrm>
              <a:custGeom>
                <a:avLst/>
                <a:gdLst>
                  <a:gd name="T0" fmla="*/ 1 w 48"/>
                  <a:gd name="T1" fmla="*/ 0 h 26"/>
                  <a:gd name="T2" fmla="*/ 0 w 48"/>
                  <a:gd name="T3" fmla="*/ 1 h 26"/>
                  <a:gd name="T4" fmla="*/ 1 w 48"/>
                  <a:gd name="T5" fmla="*/ 1 h 26"/>
                  <a:gd name="T6" fmla="*/ 1 w 48"/>
                  <a:gd name="T7" fmla="*/ 1 h 26"/>
                  <a:gd name="T8" fmla="*/ 1 w 48"/>
                  <a:gd name="T9" fmla="*/ 1 h 26"/>
                  <a:gd name="T10" fmla="*/ 1 w 48"/>
                  <a:gd name="T11" fmla="*/ 1 h 26"/>
                  <a:gd name="T12" fmla="*/ 1 w 48"/>
                  <a:gd name="T13" fmla="*/ 0 h 26"/>
                  <a:gd name="T14" fmla="*/ 0 60000 65536"/>
                  <a:gd name="T15" fmla="*/ 0 60000 65536"/>
                  <a:gd name="T16" fmla="*/ 0 60000 65536"/>
                  <a:gd name="T17" fmla="*/ 0 60000 65536"/>
                  <a:gd name="T18" fmla="*/ 0 60000 65536"/>
                  <a:gd name="T19" fmla="*/ 0 60000 65536"/>
                  <a:gd name="T20" fmla="*/ 0 60000 65536"/>
                  <a:gd name="T21" fmla="*/ 0 w 48"/>
                  <a:gd name="T22" fmla="*/ 0 h 26"/>
                  <a:gd name="T23" fmla="*/ 48 w 48"/>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26">
                    <a:moveTo>
                      <a:pt x="3" y="0"/>
                    </a:moveTo>
                    <a:lnTo>
                      <a:pt x="0" y="10"/>
                    </a:lnTo>
                    <a:lnTo>
                      <a:pt x="30" y="21"/>
                    </a:lnTo>
                    <a:lnTo>
                      <a:pt x="45" y="26"/>
                    </a:lnTo>
                    <a:lnTo>
                      <a:pt x="48" y="15"/>
                    </a:lnTo>
                    <a:lnTo>
                      <a:pt x="30" y="9"/>
                    </a:ln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74" name="Freeform 437">
                <a:extLst>
                  <a:ext uri="{FF2B5EF4-FFF2-40B4-BE49-F238E27FC236}">
                    <a16:creationId xmlns:a16="http://schemas.microsoft.com/office/drawing/2014/main" id="{2240F246-16B5-465B-BE14-BF1744D1AC50}"/>
                  </a:ext>
                </a:extLst>
              </p:cNvPr>
              <p:cNvSpPr>
                <a:spLocks/>
              </p:cNvSpPr>
              <p:nvPr/>
            </p:nvSpPr>
            <p:spPr bwMode="auto">
              <a:xfrm>
                <a:off x="3642" y="3173"/>
                <a:ext cx="25" cy="12"/>
              </a:xfrm>
              <a:custGeom>
                <a:avLst/>
                <a:gdLst>
                  <a:gd name="T0" fmla="*/ 0 w 51"/>
                  <a:gd name="T1" fmla="*/ 0 h 25"/>
                  <a:gd name="T2" fmla="*/ 0 w 51"/>
                  <a:gd name="T3" fmla="*/ 0 h 25"/>
                  <a:gd name="T4" fmla="*/ 0 w 51"/>
                  <a:gd name="T5" fmla="*/ 0 h 25"/>
                  <a:gd name="T6" fmla="*/ 0 w 51"/>
                  <a:gd name="T7" fmla="*/ 0 h 25"/>
                  <a:gd name="T8" fmla="*/ 0 w 51"/>
                  <a:gd name="T9" fmla="*/ 0 h 25"/>
                  <a:gd name="T10" fmla="*/ 0 60000 65536"/>
                  <a:gd name="T11" fmla="*/ 0 60000 65536"/>
                  <a:gd name="T12" fmla="*/ 0 60000 65536"/>
                  <a:gd name="T13" fmla="*/ 0 60000 65536"/>
                  <a:gd name="T14" fmla="*/ 0 60000 65536"/>
                  <a:gd name="T15" fmla="*/ 0 w 51"/>
                  <a:gd name="T16" fmla="*/ 0 h 25"/>
                  <a:gd name="T17" fmla="*/ 51 w 51"/>
                  <a:gd name="T18" fmla="*/ 25 h 25"/>
                </a:gdLst>
                <a:ahLst/>
                <a:cxnLst>
                  <a:cxn ang="T10">
                    <a:pos x="T0" y="T1"/>
                  </a:cxn>
                  <a:cxn ang="T11">
                    <a:pos x="T2" y="T3"/>
                  </a:cxn>
                  <a:cxn ang="T12">
                    <a:pos x="T4" y="T5"/>
                  </a:cxn>
                  <a:cxn ang="T13">
                    <a:pos x="T6" y="T7"/>
                  </a:cxn>
                  <a:cxn ang="T14">
                    <a:pos x="T8" y="T9"/>
                  </a:cxn>
                </a:cxnLst>
                <a:rect l="T15" t="T16" r="T17" b="T18"/>
                <a:pathLst>
                  <a:path w="51" h="25">
                    <a:moveTo>
                      <a:pt x="4" y="0"/>
                    </a:moveTo>
                    <a:lnTo>
                      <a:pt x="0" y="11"/>
                    </a:lnTo>
                    <a:lnTo>
                      <a:pt x="48" y="25"/>
                    </a:lnTo>
                    <a:lnTo>
                      <a:pt x="51" y="14"/>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75" name="Freeform 438">
                <a:extLst>
                  <a:ext uri="{FF2B5EF4-FFF2-40B4-BE49-F238E27FC236}">
                    <a16:creationId xmlns:a16="http://schemas.microsoft.com/office/drawing/2014/main" id="{70AA4425-9D19-4A3E-9026-CD8FBE3DBB77}"/>
                  </a:ext>
                </a:extLst>
              </p:cNvPr>
              <p:cNvSpPr>
                <a:spLocks/>
              </p:cNvSpPr>
              <p:nvPr/>
            </p:nvSpPr>
            <p:spPr bwMode="auto">
              <a:xfrm>
                <a:off x="3683" y="3184"/>
                <a:ext cx="26" cy="12"/>
              </a:xfrm>
              <a:custGeom>
                <a:avLst/>
                <a:gdLst>
                  <a:gd name="T0" fmla="*/ 1 w 50"/>
                  <a:gd name="T1" fmla="*/ 0 h 23"/>
                  <a:gd name="T2" fmla="*/ 0 w 50"/>
                  <a:gd name="T3" fmla="*/ 1 h 23"/>
                  <a:gd name="T4" fmla="*/ 1 w 50"/>
                  <a:gd name="T5" fmla="*/ 1 h 23"/>
                  <a:gd name="T6" fmla="*/ 1 w 50"/>
                  <a:gd name="T7" fmla="*/ 1 h 23"/>
                  <a:gd name="T8" fmla="*/ 1 w 50"/>
                  <a:gd name="T9" fmla="*/ 0 h 23"/>
                  <a:gd name="T10" fmla="*/ 0 60000 65536"/>
                  <a:gd name="T11" fmla="*/ 0 60000 65536"/>
                  <a:gd name="T12" fmla="*/ 0 60000 65536"/>
                  <a:gd name="T13" fmla="*/ 0 60000 65536"/>
                  <a:gd name="T14" fmla="*/ 0 60000 65536"/>
                  <a:gd name="T15" fmla="*/ 0 w 50"/>
                  <a:gd name="T16" fmla="*/ 0 h 23"/>
                  <a:gd name="T17" fmla="*/ 50 w 50"/>
                  <a:gd name="T18" fmla="*/ 23 h 23"/>
                </a:gdLst>
                <a:ahLst/>
                <a:cxnLst>
                  <a:cxn ang="T10">
                    <a:pos x="T0" y="T1"/>
                  </a:cxn>
                  <a:cxn ang="T11">
                    <a:pos x="T2" y="T3"/>
                  </a:cxn>
                  <a:cxn ang="T12">
                    <a:pos x="T4" y="T5"/>
                  </a:cxn>
                  <a:cxn ang="T13">
                    <a:pos x="T6" y="T7"/>
                  </a:cxn>
                  <a:cxn ang="T14">
                    <a:pos x="T8" y="T9"/>
                  </a:cxn>
                </a:cxnLst>
                <a:rect l="T15" t="T16" r="T17" b="T18"/>
                <a:pathLst>
                  <a:path w="50" h="23">
                    <a:moveTo>
                      <a:pt x="3" y="0"/>
                    </a:moveTo>
                    <a:lnTo>
                      <a:pt x="0" y="11"/>
                    </a:lnTo>
                    <a:lnTo>
                      <a:pt x="47" y="23"/>
                    </a:lnTo>
                    <a:lnTo>
                      <a:pt x="50" y="12"/>
                    </a:ln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76" name="Freeform 439">
                <a:extLst>
                  <a:ext uri="{FF2B5EF4-FFF2-40B4-BE49-F238E27FC236}">
                    <a16:creationId xmlns:a16="http://schemas.microsoft.com/office/drawing/2014/main" id="{3DF952E3-A542-4406-8877-945222497DCB}"/>
                  </a:ext>
                </a:extLst>
              </p:cNvPr>
              <p:cNvSpPr>
                <a:spLocks/>
              </p:cNvSpPr>
              <p:nvPr/>
            </p:nvSpPr>
            <p:spPr bwMode="auto">
              <a:xfrm>
                <a:off x="3726" y="3194"/>
                <a:ext cx="24" cy="10"/>
              </a:xfrm>
              <a:custGeom>
                <a:avLst/>
                <a:gdLst>
                  <a:gd name="T0" fmla="*/ 0 w 49"/>
                  <a:gd name="T1" fmla="*/ 0 h 20"/>
                  <a:gd name="T2" fmla="*/ 0 w 49"/>
                  <a:gd name="T3" fmla="*/ 1 h 20"/>
                  <a:gd name="T4" fmla="*/ 0 w 49"/>
                  <a:gd name="T5" fmla="*/ 1 h 20"/>
                  <a:gd name="T6" fmla="*/ 0 w 49"/>
                  <a:gd name="T7" fmla="*/ 1 h 20"/>
                  <a:gd name="T8" fmla="*/ 0 w 49"/>
                  <a:gd name="T9" fmla="*/ 0 h 20"/>
                  <a:gd name="T10" fmla="*/ 0 60000 65536"/>
                  <a:gd name="T11" fmla="*/ 0 60000 65536"/>
                  <a:gd name="T12" fmla="*/ 0 60000 65536"/>
                  <a:gd name="T13" fmla="*/ 0 60000 65536"/>
                  <a:gd name="T14" fmla="*/ 0 60000 65536"/>
                  <a:gd name="T15" fmla="*/ 0 w 49"/>
                  <a:gd name="T16" fmla="*/ 0 h 20"/>
                  <a:gd name="T17" fmla="*/ 49 w 49"/>
                  <a:gd name="T18" fmla="*/ 20 h 20"/>
                </a:gdLst>
                <a:ahLst/>
                <a:cxnLst>
                  <a:cxn ang="T10">
                    <a:pos x="T0" y="T1"/>
                  </a:cxn>
                  <a:cxn ang="T11">
                    <a:pos x="T2" y="T3"/>
                  </a:cxn>
                  <a:cxn ang="T12">
                    <a:pos x="T4" y="T5"/>
                  </a:cxn>
                  <a:cxn ang="T13">
                    <a:pos x="T6" y="T7"/>
                  </a:cxn>
                  <a:cxn ang="T14">
                    <a:pos x="T8" y="T9"/>
                  </a:cxn>
                </a:cxnLst>
                <a:rect l="T15" t="T16" r="T17" b="T18"/>
                <a:pathLst>
                  <a:path w="49" h="20">
                    <a:moveTo>
                      <a:pt x="2" y="0"/>
                    </a:moveTo>
                    <a:lnTo>
                      <a:pt x="0" y="11"/>
                    </a:lnTo>
                    <a:lnTo>
                      <a:pt x="47" y="20"/>
                    </a:lnTo>
                    <a:lnTo>
                      <a:pt x="49" y="9"/>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77" name="Freeform 440">
                <a:extLst>
                  <a:ext uri="{FF2B5EF4-FFF2-40B4-BE49-F238E27FC236}">
                    <a16:creationId xmlns:a16="http://schemas.microsoft.com/office/drawing/2014/main" id="{CC90F2BD-015C-4FD8-B687-A5A520477BBE}"/>
                  </a:ext>
                </a:extLst>
              </p:cNvPr>
              <p:cNvSpPr>
                <a:spLocks/>
              </p:cNvSpPr>
              <p:nvPr/>
            </p:nvSpPr>
            <p:spPr bwMode="auto">
              <a:xfrm>
                <a:off x="3768" y="3202"/>
                <a:ext cx="25" cy="10"/>
              </a:xfrm>
              <a:custGeom>
                <a:avLst/>
                <a:gdLst>
                  <a:gd name="T0" fmla="*/ 1 w 50"/>
                  <a:gd name="T1" fmla="*/ 0 h 18"/>
                  <a:gd name="T2" fmla="*/ 0 w 50"/>
                  <a:gd name="T3" fmla="*/ 1 h 18"/>
                  <a:gd name="T4" fmla="*/ 1 w 50"/>
                  <a:gd name="T5" fmla="*/ 1 h 18"/>
                  <a:gd name="T6" fmla="*/ 1 w 50"/>
                  <a:gd name="T7" fmla="*/ 1 h 18"/>
                  <a:gd name="T8" fmla="*/ 1 w 50"/>
                  <a:gd name="T9" fmla="*/ 1 h 18"/>
                  <a:gd name="T10" fmla="*/ 1 w 50"/>
                  <a:gd name="T11" fmla="*/ 0 h 18"/>
                  <a:gd name="T12" fmla="*/ 1 w 50"/>
                  <a:gd name="T13" fmla="*/ 0 h 18"/>
                  <a:gd name="T14" fmla="*/ 0 60000 65536"/>
                  <a:gd name="T15" fmla="*/ 0 60000 65536"/>
                  <a:gd name="T16" fmla="*/ 0 60000 65536"/>
                  <a:gd name="T17" fmla="*/ 0 60000 65536"/>
                  <a:gd name="T18" fmla="*/ 0 60000 65536"/>
                  <a:gd name="T19" fmla="*/ 0 60000 65536"/>
                  <a:gd name="T20" fmla="*/ 0 60000 65536"/>
                  <a:gd name="T21" fmla="*/ 0 w 50"/>
                  <a:gd name="T22" fmla="*/ 0 h 18"/>
                  <a:gd name="T23" fmla="*/ 50 w 50"/>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18">
                    <a:moveTo>
                      <a:pt x="2" y="0"/>
                    </a:moveTo>
                    <a:lnTo>
                      <a:pt x="0" y="10"/>
                    </a:lnTo>
                    <a:lnTo>
                      <a:pt x="3" y="12"/>
                    </a:lnTo>
                    <a:lnTo>
                      <a:pt x="49" y="18"/>
                    </a:lnTo>
                    <a:lnTo>
                      <a:pt x="50" y="6"/>
                    </a:lnTo>
                    <a:lnTo>
                      <a:pt x="3" y="0"/>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78" name="Freeform 441">
                <a:extLst>
                  <a:ext uri="{FF2B5EF4-FFF2-40B4-BE49-F238E27FC236}">
                    <a16:creationId xmlns:a16="http://schemas.microsoft.com/office/drawing/2014/main" id="{B41C821E-D4DC-4E51-A17D-A0930C49E47D}"/>
                  </a:ext>
                </a:extLst>
              </p:cNvPr>
              <p:cNvSpPr>
                <a:spLocks/>
              </p:cNvSpPr>
              <p:nvPr/>
            </p:nvSpPr>
            <p:spPr bwMode="auto">
              <a:xfrm>
                <a:off x="3810" y="3208"/>
                <a:ext cx="25" cy="10"/>
              </a:xfrm>
              <a:custGeom>
                <a:avLst/>
                <a:gdLst>
                  <a:gd name="T0" fmla="*/ 0 w 51"/>
                  <a:gd name="T1" fmla="*/ 0 h 18"/>
                  <a:gd name="T2" fmla="*/ 0 w 51"/>
                  <a:gd name="T3" fmla="*/ 1 h 18"/>
                  <a:gd name="T4" fmla="*/ 0 w 51"/>
                  <a:gd name="T5" fmla="*/ 1 h 18"/>
                  <a:gd name="T6" fmla="*/ 0 w 51"/>
                  <a:gd name="T7" fmla="*/ 1 h 18"/>
                  <a:gd name="T8" fmla="*/ 0 w 51"/>
                  <a:gd name="T9" fmla="*/ 1 h 18"/>
                  <a:gd name="T10" fmla="*/ 0 w 51"/>
                  <a:gd name="T11" fmla="*/ 1 h 18"/>
                  <a:gd name="T12" fmla="*/ 0 w 51"/>
                  <a:gd name="T13" fmla="*/ 0 h 18"/>
                  <a:gd name="T14" fmla="*/ 0 60000 65536"/>
                  <a:gd name="T15" fmla="*/ 0 60000 65536"/>
                  <a:gd name="T16" fmla="*/ 0 60000 65536"/>
                  <a:gd name="T17" fmla="*/ 0 60000 65536"/>
                  <a:gd name="T18" fmla="*/ 0 60000 65536"/>
                  <a:gd name="T19" fmla="*/ 0 60000 65536"/>
                  <a:gd name="T20" fmla="*/ 0 60000 65536"/>
                  <a:gd name="T21" fmla="*/ 0 w 51"/>
                  <a:gd name="T22" fmla="*/ 0 h 18"/>
                  <a:gd name="T23" fmla="*/ 51 w 51"/>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18">
                    <a:moveTo>
                      <a:pt x="2" y="0"/>
                    </a:moveTo>
                    <a:lnTo>
                      <a:pt x="0" y="12"/>
                    </a:lnTo>
                    <a:lnTo>
                      <a:pt x="25" y="15"/>
                    </a:lnTo>
                    <a:lnTo>
                      <a:pt x="49" y="18"/>
                    </a:lnTo>
                    <a:lnTo>
                      <a:pt x="51" y="6"/>
                    </a:lnTo>
                    <a:lnTo>
                      <a:pt x="25" y="3"/>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79" name="Freeform 442">
                <a:extLst>
                  <a:ext uri="{FF2B5EF4-FFF2-40B4-BE49-F238E27FC236}">
                    <a16:creationId xmlns:a16="http://schemas.microsoft.com/office/drawing/2014/main" id="{AABE1C56-339B-4868-9986-914A0ABD7C2E}"/>
                  </a:ext>
                </a:extLst>
              </p:cNvPr>
              <p:cNvSpPr>
                <a:spLocks/>
              </p:cNvSpPr>
              <p:nvPr/>
            </p:nvSpPr>
            <p:spPr bwMode="auto">
              <a:xfrm>
                <a:off x="3852" y="3214"/>
                <a:ext cx="25" cy="8"/>
              </a:xfrm>
              <a:custGeom>
                <a:avLst/>
                <a:gdLst>
                  <a:gd name="T0" fmla="*/ 1 w 49"/>
                  <a:gd name="T1" fmla="*/ 0 h 16"/>
                  <a:gd name="T2" fmla="*/ 0 w 49"/>
                  <a:gd name="T3" fmla="*/ 1 h 16"/>
                  <a:gd name="T4" fmla="*/ 1 w 49"/>
                  <a:gd name="T5" fmla="*/ 1 h 16"/>
                  <a:gd name="T6" fmla="*/ 1 w 49"/>
                  <a:gd name="T7" fmla="*/ 1 h 16"/>
                  <a:gd name="T8" fmla="*/ 1 w 49"/>
                  <a:gd name="T9" fmla="*/ 1 h 16"/>
                  <a:gd name="T10" fmla="*/ 1 w 49"/>
                  <a:gd name="T11" fmla="*/ 1 h 16"/>
                  <a:gd name="T12" fmla="*/ 1 w 49"/>
                  <a:gd name="T13" fmla="*/ 0 h 16"/>
                  <a:gd name="T14" fmla="*/ 0 60000 65536"/>
                  <a:gd name="T15" fmla="*/ 0 60000 65536"/>
                  <a:gd name="T16" fmla="*/ 0 60000 65536"/>
                  <a:gd name="T17" fmla="*/ 0 60000 65536"/>
                  <a:gd name="T18" fmla="*/ 0 60000 65536"/>
                  <a:gd name="T19" fmla="*/ 0 60000 65536"/>
                  <a:gd name="T20" fmla="*/ 0 60000 65536"/>
                  <a:gd name="T21" fmla="*/ 0 w 49"/>
                  <a:gd name="T22" fmla="*/ 0 h 16"/>
                  <a:gd name="T23" fmla="*/ 49 w 49"/>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16">
                    <a:moveTo>
                      <a:pt x="1" y="0"/>
                    </a:moveTo>
                    <a:lnTo>
                      <a:pt x="0" y="12"/>
                    </a:lnTo>
                    <a:lnTo>
                      <a:pt x="45" y="16"/>
                    </a:lnTo>
                    <a:lnTo>
                      <a:pt x="49" y="16"/>
                    </a:lnTo>
                    <a:lnTo>
                      <a:pt x="49" y="4"/>
                    </a:lnTo>
                    <a:lnTo>
                      <a:pt x="45" y="4"/>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80" name="Freeform 443">
                <a:extLst>
                  <a:ext uri="{FF2B5EF4-FFF2-40B4-BE49-F238E27FC236}">
                    <a16:creationId xmlns:a16="http://schemas.microsoft.com/office/drawing/2014/main" id="{F50246BB-B248-4855-A036-474ED64902D8}"/>
                  </a:ext>
                </a:extLst>
              </p:cNvPr>
              <p:cNvSpPr>
                <a:spLocks/>
              </p:cNvSpPr>
              <p:nvPr/>
            </p:nvSpPr>
            <p:spPr bwMode="auto">
              <a:xfrm>
                <a:off x="3895" y="3218"/>
                <a:ext cx="25" cy="7"/>
              </a:xfrm>
              <a:custGeom>
                <a:avLst/>
                <a:gdLst>
                  <a:gd name="T0" fmla="*/ 0 w 49"/>
                  <a:gd name="T1" fmla="*/ 0 h 16"/>
                  <a:gd name="T2" fmla="*/ 0 w 49"/>
                  <a:gd name="T3" fmla="*/ 0 h 16"/>
                  <a:gd name="T4" fmla="*/ 1 w 49"/>
                  <a:gd name="T5" fmla="*/ 0 h 16"/>
                  <a:gd name="T6" fmla="*/ 1 w 49"/>
                  <a:gd name="T7" fmla="*/ 0 h 16"/>
                  <a:gd name="T8" fmla="*/ 0 w 49"/>
                  <a:gd name="T9" fmla="*/ 0 h 16"/>
                  <a:gd name="T10" fmla="*/ 0 60000 65536"/>
                  <a:gd name="T11" fmla="*/ 0 60000 65536"/>
                  <a:gd name="T12" fmla="*/ 0 60000 65536"/>
                  <a:gd name="T13" fmla="*/ 0 60000 65536"/>
                  <a:gd name="T14" fmla="*/ 0 60000 65536"/>
                  <a:gd name="T15" fmla="*/ 0 w 49"/>
                  <a:gd name="T16" fmla="*/ 0 h 16"/>
                  <a:gd name="T17" fmla="*/ 49 w 49"/>
                  <a:gd name="T18" fmla="*/ 16 h 16"/>
                </a:gdLst>
                <a:ahLst/>
                <a:cxnLst>
                  <a:cxn ang="T10">
                    <a:pos x="T0" y="T1"/>
                  </a:cxn>
                  <a:cxn ang="T11">
                    <a:pos x="T2" y="T3"/>
                  </a:cxn>
                  <a:cxn ang="T12">
                    <a:pos x="T4" y="T5"/>
                  </a:cxn>
                  <a:cxn ang="T13">
                    <a:pos x="T6" y="T7"/>
                  </a:cxn>
                  <a:cxn ang="T14">
                    <a:pos x="T8" y="T9"/>
                  </a:cxn>
                </a:cxnLst>
                <a:rect l="T15" t="T16" r="T17" b="T18"/>
                <a:pathLst>
                  <a:path w="49" h="16">
                    <a:moveTo>
                      <a:pt x="0" y="0"/>
                    </a:moveTo>
                    <a:lnTo>
                      <a:pt x="0" y="13"/>
                    </a:lnTo>
                    <a:lnTo>
                      <a:pt x="49" y="16"/>
                    </a:lnTo>
                    <a:lnTo>
                      <a:pt x="49" y="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81" name="Rectangle 444">
                <a:extLst>
                  <a:ext uri="{FF2B5EF4-FFF2-40B4-BE49-F238E27FC236}">
                    <a16:creationId xmlns:a16="http://schemas.microsoft.com/office/drawing/2014/main" id="{B367055D-A337-4691-8F61-DAD3B0611D9E}"/>
                  </a:ext>
                </a:extLst>
              </p:cNvPr>
              <p:cNvSpPr>
                <a:spLocks noChangeArrowheads="1"/>
              </p:cNvSpPr>
              <p:nvPr/>
            </p:nvSpPr>
            <p:spPr bwMode="auto">
              <a:xfrm>
                <a:off x="3938" y="3220"/>
                <a:ext cx="24"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982" name="Freeform 445">
                <a:extLst>
                  <a:ext uri="{FF2B5EF4-FFF2-40B4-BE49-F238E27FC236}">
                    <a16:creationId xmlns:a16="http://schemas.microsoft.com/office/drawing/2014/main" id="{0192DE6A-C114-49B3-A45B-AE9897D52641}"/>
                  </a:ext>
                </a:extLst>
              </p:cNvPr>
              <p:cNvSpPr>
                <a:spLocks/>
              </p:cNvSpPr>
              <p:nvPr/>
            </p:nvSpPr>
            <p:spPr bwMode="auto">
              <a:xfrm>
                <a:off x="3981" y="3221"/>
                <a:ext cx="24" cy="6"/>
              </a:xfrm>
              <a:custGeom>
                <a:avLst/>
                <a:gdLst>
                  <a:gd name="T0" fmla="*/ 0 w 49"/>
                  <a:gd name="T1" fmla="*/ 0 h 13"/>
                  <a:gd name="T2" fmla="*/ 0 w 49"/>
                  <a:gd name="T3" fmla="*/ 0 h 13"/>
                  <a:gd name="T4" fmla="*/ 0 w 49"/>
                  <a:gd name="T5" fmla="*/ 0 h 13"/>
                  <a:gd name="T6" fmla="*/ 0 w 49"/>
                  <a:gd name="T7" fmla="*/ 0 h 13"/>
                  <a:gd name="T8" fmla="*/ 0 w 49"/>
                  <a:gd name="T9" fmla="*/ 0 h 13"/>
                  <a:gd name="T10" fmla="*/ 0 w 49"/>
                  <a:gd name="T11" fmla="*/ 0 h 13"/>
                  <a:gd name="T12" fmla="*/ 0 w 49"/>
                  <a:gd name="T13" fmla="*/ 0 h 13"/>
                  <a:gd name="T14" fmla="*/ 0 60000 65536"/>
                  <a:gd name="T15" fmla="*/ 0 60000 65536"/>
                  <a:gd name="T16" fmla="*/ 0 60000 65536"/>
                  <a:gd name="T17" fmla="*/ 0 60000 65536"/>
                  <a:gd name="T18" fmla="*/ 0 60000 65536"/>
                  <a:gd name="T19" fmla="*/ 0 60000 65536"/>
                  <a:gd name="T20" fmla="*/ 0 60000 65536"/>
                  <a:gd name="T21" fmla="*/ 0 w 49"/>
                  <a:gd name="T22" fmla="*/ 0 h 13"/>
                  <a:gd name="T23" fmla="*/ 49 w 49"/>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13">
                    <a:moveTo>
                      <a:pt x="0" y="0"/>
                    </a:moveTo>
                    <a:lnTo>
                      <a:pt x="0" y="13"/>
                    </a:lnTo>
                    <a:lnTo>
                      <a:pt x="8" y="13"/>
                    </a:lnTo>
                    <a:lnTo>
                      <a:pt x="49" y="13"/>
                    </a:lnTo>
                    <a:lnTo>
                      <a:pt x="49" y="0"/>
                    </a:lnTo>
                    <a:lnTo>
                      <a:pt x="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83" name="Freeform 446">
                <a:extLst>
                  <a:ext uri="{FF2B5EF4-FFF2-40B4-BE49-F238E27FC236}">
                    <a16:creationId xmlns:a16="http://schemas.microsoft.com/office/drawing/2014/main" id="{3F31AEF0-4722-4528-BED2-B469DFB20DAB}"/>
                  </a:ext>
                </a:extLst>
              </p:cNvPr>
              <p:cNvSpPr>
                <a:spLocks/>
              </p:cNvSpPr>
              <p:nvPr/>
            </p:nvSpPr>
            <p:spPr bwMode="auto">
              <a:xfrm>
                <a:off x="4023" y="3219"/>
                <a:ext cx="25" cy="7"/>
              </a:xfrm>
              <a:custGeom>
                <a:avLst/>
                <a:gdLst>
                  <a:gd name="T0" fmla="*/ 0 w 49"/>
                  <a:gd name="T1" fmla="*/ 1 h 14"/>
                  <a:gd name="T2" fmla="*/ 0 w 49"/>
                  <a:gd name="T3" fmla="*/ 1 h 14"/>
                  <a:gd name="T4" fmla="*/ 1 w 49"/>
                  <a:gd name="T5" fmla="*/ 1 h 14"/>
                  <a:gd name="T6" fmla="*/ 1 w 49"/>
                  <a:gd name="T7" fmla="*/ 1 h 14"/>
                  <a:gd name="T8" fmla="*/ 1 w 49"/>
                  <a:gd name="T9" fmla="*/ 0 h 14"/>
                  <a:gd name="T10" fmla="*/ 1 w 49"/>
                  <a:gd name="T11" fmla="*/ 1 h 14"/>
                  <a:gd name="T12" fmla="*/ 0 w 49"/>
                  <a:gd name="T13" fmla="*/ 1 h 14"/>
                  <a:gd name="T14" fmla="*/ 0 60000 65536"/>
                  <a:gd name="T15" fmla="*/ 0 60000 65536"/>
                  <a:gd name="T16" fmla="*/ 0 60000 65536"/>
                  <a:gd name="T17" fmla="*/ 0 60000 65536"/>
                  <a:gd name="T18" fmla="*/ 0 60000 65536"/>
                  <a:gd name="T19" fmla="*/ 0 60000 65536"/>
                  <a:gd name="T20" fmla="*/ 0 60000 65536"/>
                  <a:gd name="T21" fmla="*/ 0 w 49"/>
                  <a:gd name="T22" fmla="*/ 0 h 14"/>
                  <a:gd name="T23" fmla="*/ 49 w 49"/>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14">
                    <a:moveTo>
                      <a:pt x="0" y="2"/>
                    </a:moveTo>
                    <a:lnTo>
                      <a:pt x="0" y="14"/>
                    </a:lnTo>
                    <a:lnTo>
                      <a:pt x="32" y="14"/>
                    </a:lnTo>
                    <a:lnTo>
                      <a:pt x="49" y="13"/>
                    </a:lnTo>
                    <a:lnTo>
                      <a:pt x="49" y="0"/>
                    </a:lnTo>
                    <a:lnTo>
                      <a:pt x="32" y="2"/>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84" name="Freeform 447">
                <a:extLst>
                  <a:ext uri="{FF2B5EF4-FFF2-40B4-BE49-F238E27FC236}">
                    <a16:creationId xmlns:a16="http://schemas.microsoft.com/office/drawing/2014/main" id="{15E4AB77-96A2-423C-AFA9-3AB295DD5496}"/>
                  </a:ext>
                </a:extLst>
              </p:cNvPr>
              <p:cNvSpPr>
                <a:spLocks/>
              </p:cNvSpPr>
              <p:nvPr/>
            </p:nvSpPr>
            <p:spPr bwMode="auto">
              <a:xfrm>
                <a:off x="4066" y="3216"/>
                <a:ext cx="25" cy="8"/>
              </a:xfrm>
              <a:custGeom>
                <a:avLst/>
                <a:gdLst>
                  <a:gd name="T0" fmla="*/ 0 w 49"/>
                  <a:gd name="T1" fmla="*/ 1 h 16"/>
                  <a:gd name="T2" fmla="*/ 0 w 49"/>
                  <a:gd name="T3" fmla="*/ 1 h 16"/>
                  <a:gd name="T4" fmla="*/ 1 w 49"/>
                  <a:gd name="T5" fmla="*/ 1 h 16"/>
                  <a:gd name="T6" fmla="*/ 1 w 49"/>
                  <a:gd name="T7" fmla="*/ 0 h 16"/>
                  <a:gd name="T8" fmla="*/ 0 w 49"/>
                  <a:gd name="T9" fmla="*/ 1 h 16"/>
                  <a:gd name="T10" fmla="*/ 0 60000 65536"/>
                  <a:gd name="T11" fmla="*/ 0 60000 65536"/>
                  <a:gd name="T12" fmla="*/ 0 60000 65536"/>
                  <a:gd name="T13" fmla="*/ 0 60000 65536"/>
                  <a:gd name="T14" fmla="*/ 0 60000 65536"/>
                  <a:gd name="T15" fmla="*/ 0 w 49"/>
                  <a:gd name="T16" fmla="*/ 0 h 16"/>
                  <a:gd name="T17" fmla="*/ 49 w 49"/>
                  <a:gd name="T18" fmla="*/ 16 h 16"/>
                </a:gdLst>
                <a:ahLst/>
                <a:cxnLst>
                  <a:cxn ang="T10">
                    <a:pos x="T0" y="T1"/>
                  </a:cxn>
                  <a:cxn ang="T11">
                    <a:pos x="T2" y="T3"/>
                  </a:cxn>
                  <a:cxn ang="T12">
                    <a:pos x="T4" y="T5"/>
                  </a:cxn>
                  <a:cxn ang="T13">
                    <a:pos x="T6" y="T7"/>
                  </a:cxn>
                  <a:cxn ang="T14">
                    <a:pos x="T8" y="T9"/>
                  </a:cxn>
                </a:cxnLst>
                <a:rect l="T15" t="T16" r="T17" b="T18"/>
                <a:pathLst>
                  <a:path w="49" h="16">
                    <a:moveTo>
                      <a:pt x="0" y="3"/>
                    </a:moveTo>
                    <a:lnTo>
                      <a:pt x="0" y="16"/>
                    </a:lnTo>
                    <a:lnTo>
                      <a:pt x="49" y="12"/>
                    </a:lnTo>
                    <a:lnTo>
                      <a:pt x="49" y="0"/>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85" name="Freeform 448">
                <a:extLst>
                  <a:ext uri="{FF2B5EF4-FFF2-40B4-BE49-F238E27FC236}">
                    <a16:creationId xmlns:a16="http://schemas.microsoft.com/office/drawing/2014/main" id="{177D486E-B03F-4DED-844D-59132D98A041}"/>
                  </a:ext>
                </a:extLst>
              </p:cNvPr>
              <p:cNvSpPr>
                <a:spLocks/>
              </p:cNvSpPr>
              <p:nvPr/>
            </p:nvSpPr>
            <p:spPr bwMode="auto">
              <a:xfrm>
                <a:off x="4108" y="3212"/>
                <a:ext cx="25" cy="9"/>
              </a:xfrm>
              <a:custGeom>
                <a:avLst/>
                <a:gdLst>
                  <a:gd name="T0" fmla="*/ 0 w 51"/>
                  <a:gd name="T1" fmla="*/ 1 h 18"/>
                  <a:gd name="T2" fmla="*/ 0 w 51"/>
                  <a:gd name="T3" fmla="*/ 1 h 18"/>
                  <a:gd name="T4" fmla="*/ 0 w 51"/>
                  <a:gd name="T5" fmla="*/ 1 h 18"/>
                  <a:gd name="T6" fmla="*/ 0 w 51"/>
                  <a:gd name="T7" fmla="*/ 0 h 18"/>
                  <a:gd name="T8" fmla="*/ 0 w 51"/>
                  <a:gd name="T9" fmla="*/ 1 h 18"/>
                  <a:gd name="T10" fmla="*/ 0 60000 65536"/>
                  <a:gd name="T11" fmla="*/ 0 60000 65536"/>
                  <a:gd name="T12" fmla="*/ 0 60000 65536"/>
                  <a:gd name="T13" fmla="*/ 0 60000 65536"/>
                  <a:gd name="T14" fmla="*/ 0 60000 65536"/>
                  <a:gd name="T15" fmla="*/ 0 w 51"/>
                  <a:gd name="T16" fmla="*/ 0 h 18"/>
                  <a:gd name="T17" fmla="*/ 51 w 51"/>
                  <a:gd name="T18" fmla="*/ 18 h 18"/>
                </a:gdLst>
                <a:ahLst/>
                <a:cxnLst>
                  <a:cxn ang="T10">
                    <a:pos x="T0" y="T1"/>
                  </a:cxn>
                  <a:cxn ang="T11">
                    <a:pos x="T2" y="T3"/>
                  </a:cxn>
                  <a:cxn ang="T12">
                    <a:pos x="T4" y="T5"/>
                  </a:cxn>
                  <a:cxn ang="T13">
                    <a:pos x="T6" y="T7"/>
                  </a:cxn>
                  <a:cxn ang="T14">
                    <a:pos x="T8" y="T9"/>
                  </a:cxn>
                </a:cxnLst>
                <a:rect l="T15" t="T16" r="T17" b="T18"/>
                <a:pathLst>
                  <a:path w="51" h="18">
                    <a:moveTo>
                      <a:pt x="0" y="6"/>
                    </a:moveTo>
                    <a:lnTo>
                      <a:pt x="2" y="18"/>
                    </a:lnTo>
                    <a:lnTo>
                      <a:pt x="51" y="12"/>
                    </a:lnTo>
                    <a:lnTo>
                      <a:pt x="49" y="0"/>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86" name="Freeform 449">
                <a:extLst>
                  <a:ext uri="{FF2B5EF4-FFF2-40B4-BE49-F238E27FC236}">
                    <a16:creationId xmlns:a16="http://schemas.microsoft.com/office/drawing/2014/main" id="{16FD4870-A3D7-479A-89EE-4A399E9CF63D}"/>
                  </a:ext>
                </a:extLst>
              </p:cNvPr>
              <p:cNvSpPr>
                <a:spLocks/>
              </p:cNvSpPr>
              <p:nvPr/>
            </p:nvSpPr>
            <p:spPr bwMode="auto">
              <a:xfrm>
                <a:off x="4151" y="3206"/>
                <a:ext cx="25" cy="9"/>
              </a:xfrm>
              <a:custGeom>
                <a:avLst/>
                <a:gdLst>
                  <a:gd name="T0" fmla="*/ 0 w 50"/>
                  <a:gd name="T1" fmla="*/ 0 h 19"/>
                  <a:gd name="T2" fmla="*/ 1 w 50"/>
                  <a:gd name="T3" fmla="*/ 0 h 19"/>
                  <a:gd name="T4" fmla="*/ 1 w 50"/>
                  <a:gd name="T5" fmla="*/ 0 h 19"/>
                  <a:gd name="T6" fmla="*/ 1 w 50"/>
                  <a:gd name="T7" fmla="*/ 0 h 19"/>
                  <a:gd name="T8" fmla="*/ 0 w 50"/>
                  <a:gd name="T9" fmla="*/ 0 h 19"/>
                  <a:gd name="T10" fmla="*/ 0 60000 65536"/>
                  <a:gd name="T11" fmla="*/ 0 60000 65536"/>
                  <a:gd name="T12" fmla="*/ 0 60000 65536"/>
                  <a:gd name="T13" fmla="*/ 0 60000 65536"/>
                  <a:gd name="T14" fmla="*/ 0 60000 65536"/>
                  <a:gd name="T15" fmla="*/ 0 w 50"/>
                  <a:gd name="T16" fmla="*/ 0 h 19"/>
                  <a:gd name="T17" fmla="*/ 50 w 50"/>
                  <a:gd name="T18" fmla="*/ 19 h 19"/>
                </a:gdLst>
                <a:ahLst/>
                <a:cxnLst>
                  <a:cxn ang="T10">
                    <a:pos x="T0" y="T1"/>
                  </a:cxn>
                  <a:cxn ang="T11">
                    <a:pos x="T2" y="T3"/>
                  </a:cxn>
                  <a:cxn ang="T12">
                    <a:pos x="T4" y="T5"/>
                  </a:cxn>
                  <a:cxn ang="T13">
                    <a:pos x="T6" y="T7"/>
                  </a:cxn>
                  <a:cxn ang="T14">
                    <a:pos x="T8" y="T9"/>
                  </a:cxn>
                </a:cxnLst>
                <a:rect l="T15" t="T16" r="T17" b="T18"/>
                <a:pathLst>
                  <a:path w="50" h="19">
                    <a:moveTo>
                      <a:pt x="0" y="7"/>
                    </a:moveTo>
                    <a:lnTo>
                      <a:pt x="2" y="19"/>
                    </a:lnTo>
                    <a:lnTo>
                      <a:pt x="50" y="13"/>
                    </a:lnTo>
                    <a:lnTo>
                      <a:pt x="49" y="0"/>
                    </a:ln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87" name="Freeform 450">
                <a:extLst>
                  <a:ext uri="{FF2B5EF4-FFF2-40B4-BE49-F238E27FC236}">
                    <a16:creationId xmlns:a16="http://schemas.microsoft.com/office/drawing/2014/main" id="{6DAF65AF-A482-4C2C-AACC-C1CDB97206BF}"/>
                  </a:ext>
                </a:extLst>
              </p:cNvPr>
              <p:cNvSpPr>
                <a:spLocks/>
              </p:cNvSpPr>
              <p:nvPr/>
            </p:nvSpPr>
            <p:spPr bwMode="auto">
              <a:xfrm>
                <a:off x="4193" y="3199"/>
                <a:ext cx="25" cy="10"/>
              </a:xfrm>
              <a:custGeom>
                <a:avLst/>
                <a:gdLst>
                  <a:gd name="T0" fmla="*/ 0 w 50"/>
                  <a:gd name="T1" fmla="*/ 1 h 20"/>
                  <a:gd name="T2" fmla="*/ 1 w 50"/>
                  <a:gd name="T3" fmla="*/ 1 h 20"/>
                  <a:gd name="T4" fmla="*/ 1 w 50"/>
                  <a:gd name="T5" fmla="*/ 1 h 20"/>
                  <a:gd name="T6" fmla="*/ 1 w 50"/>
                  <a:gd name="T7" fmla="*/ 1 h 20"/>
                  <a:gd name="T8" fmla="*/ 1 w 50"/>
                  <a:gd name="T9" fmla="*/ 0 h 20"/>
                  <a:gd name="T10" fmla="*/ 1 w 50"/>
                  <a:gd name="T11" fmla="*/ 1 h 20"/>
                  <a:gd name="T12" fmla="*/ 0 w 50"/>
                  <a:gd name="T13" fmla="*/ 1 h 20"/>
                  <a:gd name="T14" fmla="*/ 0 60000 65536"/>
                  <a:gd name="T15" fmla="*/ 0 60000 65536"/>
                  <a:gd name="T16" fmla="*/ 0 60000 65536"/>
                  <a:gd name="T17" fmla="*/ 0 60000 65536"/>
                  <a:gd name="T18" fmla="*/ 0 60000 65536"/>
                  <a:gd name="T19" fmla="*/ 0 60000 65536"/>
                  <a:gd name="T20" fmla="*/ 0 60000 65536"/>
                  <a:gd name="T21" fmla="*/ 0 w 50"/>
                  <a:gd name="T22" fmla="*/ 0 h 20"/>
                  <a:gd name="T23" fmla="*/ 50 w 50"/>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20">
                    <a:moveTo>
                      <a:pt x="0" y="7"/>
                    </a:moveTo>
                    <a:lnTo>
                      <a:pt x="2" y="20"/>
                    </a:lnTo>
                    <a:lnTo>
                      <a:pt x="14" y="18"/>
                    </a:lnTo>
                    <a:lnTo>
                      <a:pt x="50" y="10"/>
                    </a:lnTo>
                    <a:lnTo>
                      <a:pt x="49" y="0"/>
                    </a:lnTo>
                    <a:lnTo>
                      <a:pt x="14" y="6"/>
                    </a:ln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88" name="Freeform 451">
                <a:extLst>
                  <a:ext uri="{FF2B5EF4-FFF2-40B4-BE49-F238E27FC236}">
                    <a16:creationId xmlns:a16="http://schemas.microsoft.com/office/drawing/2014/main" id="{5E7B478D-CCC5-4C12-98BF-F574252450B7}"/>
                  </a:ext>
                </a:extLst>
              </p:cNvPr>
              <p:cNvSpPr>
                <a:spLocks/>
              </p:cNvSpPr>
              <p:nvPr/>
            </p:nvSpPr>
            <p:spPr bwMode="auto">
              <a:xfrm>
                <a:off x="4235" y="3190"/>
                <a:ext cx="25" cy="11"/>
              </a:xfrm>
              <a:custGeom>
                <a:avLst/>
                <a:gdLst>
                  <a:gd name="T0" fmla="*/ 0 w 51"/>
                  <a:gd name="T1" fmla="*/ 1 h 22"/>
                  <a:gd name="T2" fmla="*/ 0 w 51"/>
                  <a:gd name="T3" fmla="*/ 1 h 22"/>
                  <a:gd name="T4" fmla="*/ 0 w 51"/>
                  <a:gd name="T5" fmla="*/ 1 h 22"/>
                  <a:gd name="T6" fmla="*/ 0 w 51"/>
                  <a:gd name="T7" fmla="*/ 1 h 22"/>
                  <a:gd name="T8" fmla="*/ 0 w 51"/>
                  <a:gd name="T9" fmla="*/ 0 h 22"/>
                  <a:gd name="T10" fmla="*/ 0 w 51"/>
                  <a:gd name="T11" fmla="*/ 1 h 22"/>
                  <a:gd name="T12" fmla="*/ 0 w 51"/>
                  <a:gd name="T13" fmla="*/ 1 h 22"/>
                  <a:gd name="T14" fmla="*/ 0 60000 65536"/>
                  <a:gd name="T15" fmla="*/ 0 60000 65536"/>
                  <a:gd name="T16" fmla="*/ 0 60000 65536"/>
                  <a:gd name="T17" fmla="*/ 0 60000 65536"/>
                  <a:gd name="T18" fmla="*/ 0 60000 65536"/>
                  <a:gd name="T19" fmla="*/ 0 60000 65536"/>
                  <a:gd name="T20" fmla="*/ 0 60000 65536"/>
                  <a:gd name="T21" fmla="*/ 0 w 51"/>
                  <a:gd name="T22" fmla="*/ 0 h 22"/>
                  <a:gd name="T23" fmla="*/ 51 w 51"/>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22">
                    <a:moveTo>
                      <a:pt x="0" y="11"/>
                    </a:moveTo>
                    <a:lnTo>
                      <a:pt x="2" y="22"/>
                    </a:lnTo>
                    <a:lnTo>
                      <a:pt x="34" y="16"/>
                    </a:lnTo>
                    <a:lnTo>
                      <a:pt x="51" y="11"/>
                    </a:lnTo>
                    <a:lnTo>
                      <a:pt x="47" y="0"/>
                    </a:lnTo>
                    <a:lnTo>
                      <a:pt x="34" y="3"/>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89" name="Freeform 452">
                <a:extLst>
                  <a:ext uri="{FF2B5EF4-FFF2-40B4-BE49-F238E27FC236}">
                    <a16:creationId xmlns:a16="http://schemas.microsoft.com/office/drawing/2014/main" id="{EA146D01-23C4-42C1-A241-81FF72D7D098}"/>
                  </a:ext>
                </a:extLst>
              </p:cNvPr>
              <p:cNvSpPr>
                <a:spLocks/>
              </p:cNvSpPr>
              <p:nvPr/>
            </p:nvSpPr>
            <p:spPr bwMode="auto">
              <a:xfrm>
                <a:off x="4276" y="3180"/>
                <a:ext cx="26" cy="12"/>
              </a:xfrm>
              <a:custGeom>
                <a:avLst/>
                <a:gdLst>
                  <a:gd name="T0" fmla="*/ 0 w 50"/>
                  <a:gd name="T1" fmla="*/ 1 h 23"/>
                  <a:gd name="T2" fmla="*/ 1 w 50"/>
                  <a:gd name="T3" fmla="*/ 1 h 23"/>
                  <a:gd name="T4" fmla="*/ 1 w 50"/>
                  <a:gd name="T5" fmla="*/ 1 h 23"/>
                  <a:gd name="T6" fmla="*/ 1 w 50"/>
                  <a:gd name="T7" fmla="*/ 0 h 23"/>
                  <a:gd name="T8" fmla="*/ 0 w 50"/>
                  <a:gd name="T9" fmla="*/ 1 h 23"/>
                  <a:gd name="T10" fmla="*/ 0 60000 65536"/>
                  <a:gd name="T11" fmla="*/ 0 60000 65536"/>
                  <a:gd name="T12" fmla="*/ 0 60000 65536"/>
                  <a:gd name="T13" fmla="*/ 0 60000 65536"/>
                  <a:gd name="T14" fmla="*/ 0 60000 65536"/>
                  <a:gd name="T15" fmla="*/ 0 w 50"/>
                  <a:gd name="T16" fmla="*/ 0 h 23"/>
                  <a:gd name="T17" fmla="*/ 50 w 50"/>
                  <a:gd name="T18" fmla="*/ 23 h 23"/>
                </a:gdLst>
                <a:ahLst/>
                <a:cxnLst>
                  <a:cxn ang="T10">
                    <a:pos x="T0" y="T1"/>
                  </a:cxn>
                  <a:cxn ang="T11">
                    <a:pos x="T2" y="T3"/>
                  </a:cxn>
                  <a:cxn ang="T12">
                    <a:pos x="T4" y="T5"/>
                  </a:cxn>
                  <a:cxn ang="T13">
                    <a:pos x="T6" y="T7"/>
                  </a:cxn>
                  <a:cxn ang="T14">
                    <a:pos x="T8" y="T9"/>
                  </a:cxn>
                </a:cxnLst>
                <a:rect l="T15" t="T16" r="T17" b="T18"/>
                <a:pathLst>
                  <a:path w="50" h="23">
                    <a:moveTo>
                      <a:pt x="0" y="13"/>
                    </a:moveTo>
                    <a:lnTo>
                      <a:pt x="3" y="23"/>
                    </a:lnTo>
                    <a:lnTo>
                      <a:pt x="50" y="11"/>
                    </a:lnTo>
                    <a:lnTo>
                      <a:pt x="47" y="0"/>
                    </a:ln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90" name="Freeform 453">
                <a:extLst>
                  <a:ext uri="{FF2B5EF4-FFF2-40B4-BE49-F238E27FC236}">
                    <a16:creationId xmlns:a16="http://schemas.microsoft.com/office/drawing/2014/main" id="{7708E0DA-4BFC-4558-A0F8-ADD6F4F995AD}"/>
                  </a:ext>
                </a:extLst>
              </p:cNvPr>
              <p:cNvSpPr>
                <a:spLocks/>
              </p:cNvSpPr>
              <p:nvPr/>
            </p:nvSpPr>
            <p:spPr bwMode="auto">
              <a:xfrm>
                <a:off x="4318" y="3168"/>
                <a:ext cx="25" cy="12"/>
              </a:xfrm>
              <a:custGeom>
                <a:avLst/>
                <a:gdLst>
                  <a:gd name="T0" fmla="*/ 0 w 49"/>
                  <a:gd name="T1" fmla="*/ 1 h 24"/>
                  <a:gd name="T2" fmla="*/ 1 w 49"/>
                  <a:gd name="T3" fmla="*/ 1 h 24"/>
                  <a:gd name="T4" fmla="*/ 1 w 49"/>
                  <a:gd name="T5" fmla="*/ 1 h 24"/>
                  <a:gd name="T6" fmla="*/ 1 w 49"/>
                  <a:gd name="T7" fmla="*/ 0 h 24"/>
                  <a:gd name="T8" fmla="*/ 0 w 49"/>
                  <a:gd name="T9" fmla="*/ 1 h 24"/>
                  <a:gd name="T10" fmla="*/ 0 60000 65536"/>
                  <a:gd name="T11" fmla="*/ 0 60000 65536"/>
                  <a:gd name="T12" fmla="*/ 0 60000 65536"/>
                  <a:gd name="T13" fmla="*/ 0 60000 65536"/>
                  <a:gd name="T14" fmla="*/ 0 60000 65536"/>
                  <a:gd name="T15" fmla="*/ 0 w 49"/>
                  <a:gd name="T16" fmla="*/ 0 h 24"/>
                  <a:gd name="T17" fmla="*/ 49 w 49"/>
                  <a:gd name="T18" fmla="*/ 24 h 24"/>
                </a:gdLst>
                <a:ahLst/>
                <a:cxnLst>
                  <a:cxn ang="T10">
                    <a:pos x="T0" y="T1"/>
                  </a:cxn>
                  <a:cxn ang="T11">
                    <a:pos x="T2" y="T3"/>
                  </a:cxn>
                  <a:cxn ang="T12">
                    <a:pos x="T4" y="T5"/>
                  </a:cxn>
                  <a:cxn ang="T13">
                    <a:pos x="T6" y="T7"/>
                  </a:cxn>
                  <a:cxn ang="T14">
                    <a:pos x="T8" y="T9"/>
                  </a:cxn>
                </a:cxnLst>
                <a:rect l="T15" t="T16" r="T17" b="T18"/>
                <a:pathLst>
                  <a:path w="49" h="24">
                    <a:moveTo>
                      <a:pt x="0" y="14"/>
                    </a:moveTo>
                    <a:lnTo>
                      <a:pt x="3" y="24"/>
                    </a:lnTo>
                    <a:lnTo>
                      <a:pt x="49" y="11"/>
                    </a:lnTo>
                    <a:lnTo>
                      <a:pt x="45" y="0"/>
                    </a:lnTo>
                    <a:lnTo>
                      <a:pt x="0"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91" name="Freeform 454">
                <a:extLst>
                  <a:ext uri="{FF2B5EF4-FFF2-40B4-BE49-F238E27FC236}">
                    <a16:creationId xmlns:a16="http://schemas.microsoft.com/office/drawing/2014/main" id="{7FC07AA4-8ADA-497D-B9DE-338BF1608C46}"/>
                  </a:ext>
                </a:extLst>
              </p:cNvPr>
              <p:cNvSpPr>
                <a:spLocks/>
              </p:cNvSpPr>
              <p:nvPr/>
            </p:nvSpPr>
            <p:spPr bwMode="auto">
              <a:xfrm>
                <a:off x="4359" y="3155"/>
                <a:ext cx="24" cy="13"/>
              </a:xfrm>
              <a:custGeom>
                <a:avLst/>
                <a:gdLst>
                  <a:gd name="T0" fmla="*/ 0 w 48"/>
                  <a:gd name="T1" fmla="*/ 1 h 26"/>
                  <a:gd name="T2" fmla="*/ 1 w 48"/>
                  <a:gd name="T3" fmla="*/ 1 h 26"/>
                  <a:gd name="T4" fmla="*/ 1 w 48"/>
                  <a:gd name="T5" fmla="*/ 1 h 26"/>
                  <a:gd name="T6" fmla="*/ 1 w 48"/>
                  <a:gd name="T7" fmla="*/ 0 h 26"/>
                  <a:gd name="T8" fmla="*/ 0 w 48"/>
                  <a:gd name="T9" fmla="*/ 1 h 26"/>
                  <a:gd name="T10" fmla="*/ 0 60000 65536"/>
                  <a:gd name="T11" fmla="*/ 0 60000 65536"/>
                  <a:gd name="T12" fmla="*/ 0 60000 65536"/>
                  <a:gd name="T13" fmla="*/ 0 60000 65536"/>
                  <a:gd name="T14" fmla="*/ 0 60000 65536"/>
                  <a:gd name="T15" fmla="*/ 0 w 48"/>
                  <a:gd name="T16" fmla="*/ 0 h 26"/>
                  <a:gd name="T17" fmla="*/ 48 w 48"/>
                  <a:gd name="T18" fmla="*/ 26 h 26"/>
                </a:gdLst>
                <a:ahLst/>
                <a:cxnLst>
                  <a:cxn ang="T10">
                    <a:pos x="T0" y="T1"/>
                  </a:cxn>
                  <a:cxn ang="T11">
                    <a:pos x="T2" y="T3"/>
                  </a:cxn>
                  <a:cxn ang="T12">
                    <a:pos x="T4" y="T5"/>
                  </a:cxn>
                  <a:cxn ang="T13">
                    <a:pos x="T6" y="T7"/>
                  </a:cxn>
                  <a:cxn ang="T14">
                    <a:pos x="T8" y="T9"/>
                  </a:cxn>
                </a:cxnLst>
                <a:rect l="T15" t="T16" r="T17" b="T18"/>
                <a:pathLst>
                  <a:path w="48" h="26">
                    <a:moveTo>
                      <a:pt x="0" y="15"/>
                    </a:moveTo>
                    <a:lnTo>
                      <a:pt x="3" y="26"/>
                    </a:lnTo>
                    <a:lnTo>
                      <a:pt x="48" y="11"/>
                    </a:lnTo>
                    <a:lnTo>
                      <a:pt x="45" y="0"/>
                    </a:lnTo>
                    <a:lnTo>
                      <a:pt x="0"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92" name="Freeform 455">
                <a:extLst>
                  <a:ext uri="{FF2B5EF4-FFF2-40B4-BE49-F238E27FC236}">
                    <a16:creationId xmlns:a16="http://schemas.microsoft.com/office/drawing/2014/main" id="{CF613951-FFB0-4F76-B97A-50C292541547}"/>
                  </a:ext>
                </a:extLst>
              </p:cNvPr>
              <p:cNvSpPr>
                <a:spLocks/>
              </p:cNvSpPr>
              <p:nvPr/>
            </p:nvSpPr>
            <p:spPr bwMode="auto">
              <a:xfrm>
                <a:off x="4399" y="3141"/>
                <a:ext cx="25" cy="14"/>
              </a:xfrm>
              <a:custGeom>
                <a:avLst/>
                <a:gdLst>
                  <a:gd name="T0" fmla="*/ 0 w 48"/>
                  <a:gd name="T1" fmla="*/ 0 h 29"/>
                  <a:gd name="T2" fmla="*/ 1 w 48"/>
                  <a:gd name="T3" fmla="*/ 0 h 29"/>
                  <a:gd name="T4" fmla="*/ 1 w 48"/>
                  <a:gd name="T5" fmla="*/ 0 h 29"/>
                  <a:gd name="T6" fmla="*/ 1 w 48"/>
                  <a:gd name="T7" fmla="*/ 0 h 29"/>
                  <a:gd name="T8" fmla="*/ 1 w 48"/>
                  <a:gd name="T9" fmla="*/ 0 h 29"/>
                  <a:gd name="T10" fmla="*/ 1 w 48"/>
                  <a:gd name="T11" fmla="*/ 0 h 29"/>
                  <a:gd name="T12" fmla="*/ 0 w 48"/>
                  <a:gd name="T13" fmla="*/ 0 h 29"/>
                  <a:gd name="T14" fmla="*/ 0 60000 65536"/>
                  <a:gd name="T15" fmla="*/ 0 60000 65536"/>
                  <a:gd name="T16" fmla="*/ 0 60000 65536"/>
                  <a:gd name="T17" fmla="*/ 0 60000 65536"/>
                  <a:gd name="T18" fmla="*/ 0 60000 65536"/>
                  <a:gd name="T19" fmla="*/ 0 60000 65536"/>
                  <a:gd name="T20" fmla="*/ 0 60000 65536"/>
                  <a:gd name="T21" fmla="*/ 0 w 48"/>
                  <a:gd name="T22" fmla="*/ 0 h 29"/>
                  <a:gd name="T23" fmla="*/ 48 w 48"/>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29">
                    <a:moveTo>
                      <a:pt x="0" y="17"/>
                    </a:moveTo>
                    <a:lnTo>
                      <a:pt x="3" y="28"/>
                    </a:lnTo>
                    <a:lnTo>
                      <a:pt x="3" y="29"/>
                    </a:lnTo>
                    <a:lnTo>
                      <a:pt x="48" y="11"/>
                    </a:lnTo>
                    <a:lnTo>
                      <a:pt x="45" y="0"/>
                    </a:lnTo>
                    <a:lnTo>
                      <a:pt x="3" y="17"/>
                    </a:lnTo>
                    <a:lnTo>
                      <a:pt x="0"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93" name="Freeform 456">
                <a:extLst>
                  <a:ext uri="{FF2B5EF4-FFF2-40B4-BE49-F238E27FC236}">
                    <a16:creationId xmlns:a16="http://schemas.microsoft.com/office/drawing/2014/main" id="{DA396BAB-F62B-4628-AE70-B19456590377}"/>
                  </a:ext>
                </a:extLst>
              </p:cNvPr>
              <p:cNvSpPr>
                <a:spLocks/>
              </p:cNvSpPr>
              <p:nvPr/>
            </p:nvSpPr>
            <p:spPr bwMode="auto">
              <a:xfrm>
                <a:off x="4439" y="3124"/>
                <a:ext cx="24" cy="15"/>
              </a:xfrm>
              <a:custGeom>
                <a:avLst/>
                <a:gdLst>
                  <a:gd name="T0" fmla="*/ 0 w 49"/>
                  <a:gd name="T1" fmla="*/ 0 h 31"/>
                  <a:gd name="T2" fmla="*/ 0 w 49"/>
                  <a:gd name="T3" fmla="*/ 0 h 31"/>
                  <a:gd name="T4" fmla="*/ 0 w 49"/>
                  <a:gd name="T5" fmla="*/ 0 h 31"/>
                  <a:gd name="T6" fmla="*/ 0 w 49"/>
                  <a:gd name="T7" fmla="*/ 0 h 31"/>
                  <a:gd name="T8" fmla="*/ 0 w 49"/>
                  <a:gd name="T9" fmla="*/ 0 h 31"/>
                  <a:gd name="T10" fmla="*/ 0 w 49"/>
                  <a:gd name="T11" fmla="*/ 0 h 31"/>
                  <a:gd name="T12" fmla="*/ 0 w 49"/>
                  <a:gd name="T13" fmla="*/ 0 h 31"/>
                  <a:gd name="T14" fmla="*/ 0 w 49"/>
                  <a:gd name="T15" fmla="*/ 0 h 31"/>
                  <a:gd name="T16" fmla="*/ 0 w 49"/>
                  <a:gd name="T17" fmla="*/ 0 h 31"/>
                  <a:gd name="T18" fmla="*/ 0 w 49"/>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31"/>
                  <a:gd name="T32" fmla="*/ 49 w 49"/>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31">
                    <a:moveTo>
                      <a:pt x="0" y="20"/>
                    </a:moveTo>
                    <a:lnTo>
                      <a:pt x="3" y="31"/>
                    </a:lnTo>
                    <a:lnTo>
                      <a:pt x="18" y="25"/>
                    </a:lnTo>
                    <a:lnTo>
                      <a:pt x="23" y="23"/>
                    </a:lnTo>
                    <a:lnTo>
                      <a:pt x="49" y="11"/>
                    </a:lnTo>
                    <a:lnTo>
                      <a:pt x="44" y="0"/>
                    </a:lnTo>
                    <a:lnTo>
                      <a:pt x="14" y="14"/>
                    </a:lnTo>
                    <a:lnTo>
                      <a:pt x="18" y="19"/>
                    </a:lnTo>
                    <a:lnTo>
                      <a:pt x="18" y="13"/>
                    </a:lnTo>
                    <a:lnTo>
                      <a:pt x="0"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94" name="Freeform 457">
                <a:extLst>
                  <a:ext uri="{FF2B5EF4-FFF2-40B4-BE49-F238E27FC236}">
                    <a16:creationId xmlns:a16="http://schemas.microsoft.com/office/drawing/2014/main" id="{95C960E7-5D05-4DC0-99E9-E8CFC54F7410}"/>
                  </a:ext>
                </a:extLst>
              </p:cNvPr>
              <p:cNvSpPr>
                <a:spLocks/>
              </p:cNvSpPr>
              <p:nvPr/>
            </p:nvSpPr>
            <p:spPr bwMode="auto">
              <a:xfrm>
                <a:off x="4478" y="3106"/>
                <a:ext cx="24" cy="16"/>
              </a:xfrm>
              <a:custGeom>
                <a:avLst/>
                <a:gdLst>
                  <a:gd name="T0" fmla="*/ 0 w 49"/>
                  <a:gd name="T1" fmla="*/ 1 h 32"/>
                  <a:gd name="T2" fmla="*/ 0 w 49"/>
                  <a:gd name="T3" fmla="*/ 1 h 32"/>
                  <a:gd name="T4" fmla="*/ 0 w 49"/>
                  <a:gd name="T5" fmla="*/ 1 h 32"/>
                  <a:gd name="T6" fmla="*/ 0 w 49"/>
                  <a:gd name="T7" fmla="*/ 1 h 32"/>
                  <a:gd name="T8" fmla="*/ 0 w 49"/>
                  <a:gd name="T9" fmla="*/ 0 h 32"/>
                  <a:gd name="T10" fmla="*/ 0 w 49"/>
                  <a:gd name="T11" fmla="*/ 1 h 32"/>
                  <a:gd name="T12" fmla="*/ 0 w 49"/>
                  <a:gd name="T13" fmla="*/ 1 h 32"/>
                  <a:gd name="T14" fmla="*/ 0 60000 65536"/>
                  <a:gd name="T15" fmla="*/ 0 60000 65536"/>
                  <a:gd name="T16" fmla="*/ 0 60000 65536"/>
                  <a:gd name="T17" fmla="*/ 0 60000 65536"/>
                  <a:gd name="T18" fmla="*/ 0 60000 65536"/>
                  <a:gd name="T19" fmla="*/ 0 60000 65536"/>
                  <a:gd name="T20" fmla="*/ 0 60000 65536"/>
                  <a:gd name="T21" fmla="*/ 0 w 49"/>
                  <a:gd name="T22" fmla="*/ 0 h 32"/>
                  <a:gd name="T23" fmla="*/ 49 w 49"/>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2">
                    <a:moveTo>
                      <a:pt x="0" y="22"/>
                    </a:moveTo>
                    <a:lnTo>
                      <a:pt x="5" y="32"/>
                    </a:lnTo>
                    <a:lnTo>
                      <a:pt x="37" y="19"/>
                    </a:lnTo>
                    <a:lnTo>
                      <a:pt x="49" y="11"/>
                    </a:lnTo>
                    <a:lnTo>
                      <a:pt x="44" y="0"/>
                    </a:lnTo>
                    <a:lnTo>
                      <a:pt x="27" y="9"/>
                    </a:lnTo>
                    <a:lnTo>
                      <a:pt x="0"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95" name="Freeform 458">
                <a:extLst>
                  <a:ext uri="{FF2B5EF4-FFF2-40B4-BE49-F238E27FC236}">
                    <a16:creationId xmlns:a16="http://schemas.microsoft.com/office/drawing/2014/main" id="{AAE1A00B-A4FD-402D-A5E4-C8149B7AE673}"/>
                  </a:ext>
                </a:extLst>
              </p:cNvPr>
              <p:cNvSpPr>
                <a:spLocks/>
              </p:cNvSpPr>
              <p:nvPr/>
            </p:nvSpPr>
            <p:spPr bwMode="auto">
              <a:xfrm>
                <a:off x="4517" y="3088"/>
                <a:ext cx="24" cy="16"/>
              </a:xfrm>
              <a:custGeom>
                <a:avLst/>
                <a:gdLst>
                  <a:gd name="T0" fmla="*/ 0 w 49"/>
                  <a:gd name="T1" fmla="*/ 1 h 32"/>
                  <a:gd name="T2" fmla="*/ 0 w 49"/>
                  <a:gd name="T3" fmla="*/ 1 h 32"/>
                  <a:gd name="T4" fmla="*/ 0 w 49"/>
                  <a:gd name="T5" fmla="*/ 1 h 32"/>
                  <a:gd name="T6" fmla="*/ 0 w 49"/>
                  <a:gd name="T7" fmla="*/ 1 h 32"/>
                  <a:gd name="T8" fmla="*/ 0 w 49"/>
                  <a:gd name="T9" fmla="*/ 0 h 32"/>
                  <a:gd name="T10" fmla="*/ 0 w 49"/>
                  <a:gd name="T11" fmla="*/ 1 h 32"/>
                  <a:gd name="T12" fmla="*/ 0 w 49"/>
                  <a:gd name="T13" fmla="*/ 1 h 32"/>
                  <a:gd name="T14" fmla="*/ 0 60000 65536"/>
                  <a:gd name="T15" fmla="*/ 0 60000 65536"/>
                  <a:gd name="T16" fmla="*/ 0 60000 65536"/>
                  <a:gd name="T17" fmla="*/ 0 60000 65536"/>
                  <a:gd name="T18" fmla="*/ 0 60000 65536"/>
                  <a:gd name="T19" fmla="*/ 0 60000 65536"/>
                  <a:gd name="T20" fmla="*/ 0 60000 65536"/>
                  <a:gd name="T21" fmla="*/ 0 w 49"/>
                  <a:gd name="T22" fmla="*/ 0 h 32"/>
                  <a:gd name="T23" fmla="*/ 49 w 49"/>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2">
                    <a:moveTo>
                      <a:pt x="0" y="21"/>
                    </a:moveTo>
                    <a:lnTo>
                      <a:pt x="4" y="32"/>
                    </a:lnTo>
                    <a:lnTo>
                      <a:pt x="49" y="10"/>
                    </a:lnTo>
                    <a:lnTo>
                      <a:pt x="49" y="9"/>
                    </a:lnTo>
                    <a:lnTo>
                      <a:pt x="43" y="0"/>
                    </a:lnTo>
                    <a:lnTo>
                      <a:pt x="40" y="1"/>
                    </a:lnTo>
                    <a:lnTo>
                      <a:pt x="0"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96" name="Freeform 459">
                <a:extLst>
                  <a:ext uri="{FF2B5EF4-FFF2-40B4-BE49-F238E27FC236}">
                    <a16:creationId xmlns:a16="http://schemas.microsoft.com/office/drawing/2014/main" id="{EDF52BF5-2B50-42D5-99DA-583FF2094E2D}"/>
                  </a:ext>
                </a:extLst>
              </p:cNvPr>
              <p:cNvSpPr>
                <a:spLocks/>
              </p:cNvSpPr>
              <p:nvPr/>
            </p:nvSpPr>
            <p:spPr bwMode="auto">
              <a:xfrm>
                <a:off x="4554" y="3067"/>
                <a:ext cx="25" cy="16"/>
              </a:xfrm>
              <a:custGeom>
                <a:avLst/>
                <a:gdLst>
                  <a:gd name="T0" fmla="*/ 0 w 49"/>
                  <a:gd name="T1" fmla="*/ 1 h 32"/>
                  <a:gd name="T2" fmla="*/ 1 w 49"/>
                  <a:gd name="T3" fmla="*/ 1 h 32"/>
                  <a:gd name="T4" fmla="*/ 1 w 49"/>
                  <a:gd name="T5" fmla="*/ 1 h 32"/>
                  <a:gd name="T6" fmla="*/ 1 w 49"/>
                  <a:gd name="T7" fmla="*/ 0 h 32"/>
                  <a:gd name="T8" fmla="*/ 0 w 49"/>
                  <a:gd name="T9" fmla="*/ 1 h 32"/>
                  <a:gd name="T10" fmla="*/ 0 60000 65536"/>
                  <a:gd name="T11" fmla="*/ 0 60000 65536"/>
                  <a:gd name="T12" fmla="*/ 0 60000 65536"/>
                  <a:gd name="T13" fmla="*/ 0 60000 65536"/>
                  <a:gd name="T14" fmla="*/ 0 60000 65536"/>
                  <a:gd name="T15" fmla="*/ 0 w 49"/>
                  <a:gd name="T16" fmla="*/ 0 h 32"/>
                  <a:gd name="T17" fmla="*/ 49 w 49"/>
                  <a:gd name="T18" fmla="*/ 32 h 32"/>
                </a:gdLst>
                <a:ahLst/>
                <a:cxnLst>
                  <a:cxn ang="T10">
                    <a:pos x="T0" y="T1"/>
                  </a:cxn>
                  <a:cxn ang="T11">
                    <a:pos x="T2" y="T3"/>
                  </a:cxn>
                  <a:cxn ang="T12">
                    <a:pos x="T4" y="T5"/>
                  </a:cxn>
                  <a:cxn ang="T13">
                    <a:pos x="T6" y="T7"/>
                  </a:cxn>
                  <a:cxn ang="T14">
                    <a:pos x="T8" y="T9"/>
                  </a:cxn>
                </a:cxnLst>
                <a:rect l="T15" t="T16" r="T17" b="T18"/>
                <a:pathLst>
                  <a:path w="49" h="32">
                    <a:moveTo>
                      <a:pt x="0" y="23"/>
                    </a:moveTo>
                    <a:lnTo>
                      <a:pt x="6" y="32"/>
                    </a:lnTo>
                    <a:lnTo>
                      <a:pt x="49" y="10"/>
                    </a:lnTo>
                    <a:lnTo>
                      <a:pt x="43" y="0"/>
                    </a:lnTo>
                    <a:lnTo>
                      <a:pt x="0"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97" name="Freeform 460">
                <a:extLst>
                  <a:ext uri="{FF2B5EF4-FFF2-40B4-BE49-F238E27FC236}">
                    <a16:creationId xmlns:a16="http://schemas.microsoft.com/office/drawing/2014/main" id="{13AF76C3-B058-46FD-8F7B-176A3D2CD7D4}"/>
                  </a:ext>
                </a:extLst>
              </p:cNvPr>
              <p:cNvSpPr>
                <a:spLocks/>
              </p:cNvSpPr>
              <p:nvPr/>
            </p:nvSpPr>
            <p:spPr bwMode="auto">
              <a:xfrm>
                <a:off x="4592" y="3045"/>
                <a:ext cx="23" cy="18"/>
              </a:xfrm>
              <a:custGeom>
                <a:avLst/>
                <a:gdLst>
                  <a:gd name="T0" fmla="*/ 0 w 47"/>
                  <a:gd name="T1" fmla="*/ 1 h 35"/>
                  <a:gd name="T2" fmla="*/ 0 w 47"/>
                  <a:gd name="T3" fmla="*/ 1 h 35"/>
                  <a:gd name="T4" fmla="*/ 0 w 47"/>
                  <a:gd name="T5" fmla="*/ 1 h 35"/>
                  <a:gd name="T6" fmla="*/ 0 w 47"/>
                  <a:gd name="T7" fmla="*/ 0 h 35"/>
                  <a:gd name="T8" fmla="*/ 0 w 47"/>
                  <a:gd name="T9" fmla="*/ 1 h 35"/>
                  <a:gd name="T10" fmla="*/ 0 60000 65536"/>
                  <a:gd name="T11" fmla="*/ 0 60000 65536"/>
                  <a:gd name="T12" fmla="*/ 0 60000 65536"/>
                  <a:gd name="T13" fmla="*/ 0 60000 65536"/>
                  <a:gd name="T14" fmla="*/ 0 60000 65536"/>
                  <a:gd name="T15" fmla="*/ 0 w 47"/>
                  <a:gd name="T16" fmla="*/ 0 h 35"/>
                  <a:gd name="T17" fmla="*/ 47 w 47"/>
                  <a:gd name="T18" fmla="*/ 35 h 35"/>
                </a:gdLst>
                <a:ahLst/>
                <a:cxnLst>
                  <a:cxn ang="T10">
                    <a:pos x="T0" y="T1"/>
                  </a:cxn>
                  <a:cxn ang="T11">
                    <a:pos x="T2" y="T3"/>
                  </a:cxn>
                  <a:cxn ang="T12">
                    <a:pos x="T4" y="T5"/>
                  </a:cxn>
                  <a:cxn ang="T13">
                    <a:pos x="T6" y="T7"/>
                  </a:cxn>
                  <a:cxn ang="T14">
                    <a:pos x="T8" y="T9"/>
                  </a:cxn>
                </a:cxnLst>
                <a:rect l="T15" t="T16" r="T17" b="T18"/>
                <a:pathLst>
                  <a:path w="47" h="35">
                    <a:moveTo>
                      <a:pt x="0" y="26"/>
                    </a:moveTo>
                    <a:lnTo>
                      <a:pt x="6" y="35"/>
                    </a:lnTo>
                    <a:lnTo>
                      <a:pt x="47" y="9"/>
                    </a:lnTo>
                    <a:lnTo>
                      <a:pt x="41" y="0"/>
                    </a:lnTo>
                    <a:lnTo>
                      <a:pt x="0"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98" name="Freeform 461">
                <a:extLst>
                  <a:ext uri="{FF2B5EF4-FFF2-40B4-BE49-F238E27FC236}">
                    <a16:creationId xmlns:a16="http://schemas.microsoft.com/office/drawing/2014/main" id="{488807C6-9ABF-4BEF-8187-E9E3D2375885}"/>
                  </a:ext>
                </a:extLst>
              </p:cNvPr>
              <p:cNvSpPr>
                <a:spLocks/>
              </p:cNvSpPr>
              <p:nvPr/>
            </p:nvSpPr>
            <p:spPr bwMode="auto">
              <a:xfrm>
                <a:off x="4628" y="3021"/>
                <a:ext cx="23" cy="19"/>
              </a:xfrm>
              <a:custGeom>
                <a:avLst/>
                <a:gdLst>
                  <a:gd name="T0" fmla="*/ 0 w 48"/>
                  <a:gd name="T1" fmla="*/ 1 h 36"/>
                  <a:gd name="T2" fmla="*/ 0 w 48"/>
                  <a:gd name="T3" fmla="*/ 1 h 36"/>
                  <a:gd name="T4" fmla="*/ 0 w 48"/>
                  <a:gd name="T5" fmla="*/ 1 h 36"/>
                  <a:gd name="T6" fmla="*/ 0 w 48"/>
                  <a:gd name="T7" fmla="*/ 0 h 36"/>
                  <a:gd name="T8" fmla="*/ 0 w 48"/>
                  <a:gd name="T9" fmla="*/ 1 h 36"/>
                  <a:gd name="T10" fmla="*/ 0 60000 65536"/>
                  <a:gd name="T11" fmla="*/ 0 60000 65536"/>
                  <a:gd name="T12" fmla="*/ 0 60000 65536"/>
                  <a:gd name="T13" fmla="*/ 0 60000 65536"/>
                  <a:gd name="T14" fmla="*/ 0 60000 65536"/>
                  <a:gd name="T15" fmla="*/ 0 w 48"/>
                  <a:gd name="T16" fmla="*/ 0 h 36"/>
                  <a:gd name="T17" fmla="*/ 48 w 48"/>
                  <a:gd name="T18" fmla="*/ 36 h 36"/>
                </a:gdLst>
                <a:ahLst/>
                <a:cxnLst>
                  <a:cxn ang="T10">
                    <a:pos x="T0" y="T1"/>
                  </a:cxn>
                  <a:cxn ang="T11">
                    <a:pos x="T2" y="T3"/>
                  </a:cxn>
                  <a:cxn ang="T12">
                    <a:pos x="T4" y="T5"/>
                  </a:cxn>
                  <a:cxn ang="T13">
                    <a:pos x="T6" y="T7"/>
                  </a:cxn>
                  <a:cxn ang="T14">
                    <a:pos x="T8" y="T9"/>
                  </a:cxn>
                </a:cxnLst>
                <a:rect l="T15" t="T16" r="T17" b="T18"/>
                <a:pathLst>
                  <a:path w="48" h="36">
                    <a:moveTo>
                      <a:pt x="0" y="27"/>
                    </a:moveTo>
                    <a:lnTo>
                      <a:pt x="7" y="36"/>
                    </a:lnTo>
                    <a:lnTo>
                      <a:pt x="48" y="9"/>
                    </a:lnTo>
                    <a:lnTo>
                      <a:pt x="42" y="0"/>
                    </a:lnTo>
                    <a:lnTo>
                      <a:pt x="0"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99" name="Freeform 462">
                <a:extLst>
                  <a:ext uri="{FF2B5EF4-FFF2-40B4-BE49-F238E27FC236}">
                    <a16:creationId xmlns:a16="http://schemas.microsoft.com/office/drawing/2014/main" id="{66014934-54EA-48E3-B2A8-0911141F4089}"/>
                  </a:ext>
                </a:extLst>
              </p:cNvPr>
              <p:cNvSpPr>
                <a:spLocks/>
              </p:cNvSpPr>
              <p:nvPr/>
            </p:nvSpPr>
            <p:spPr bwMode="auto">
              <a:xfrm>
                <a:off x="4664" y="2997"/>
                <a:ext cx="22" cy="19"/>
              </a:xfrm>
              <a:custGeom>
                <a:avLst/>
                <a:gdLst>
                  <a:gd name="T0" fmla="*/ 0 w 45"/>
                  <a:gd name="T1" fmla="*/ 1 h 38"/>
                  <a:gd name="T2" fmla="*/ 0 w 45"/>
                  <a:gd name="T3" fmla="*/ 1 h 38"/>
                  <a:gd name="T4" fmla="*/ 0 w 45"/>
                  <a:gd name="T5" fmla="*/ 1 h 38"/>
                  <a:gd name="T6" fmla="*/ 0 w 45"/>
                  <a:gd name="T7" fmla="*/ 0 h 38"/>
                  <a:gd name="T8" fmla="*/ 0 w 45"/>
                  <a:gd name="T9" fmla="*/ 1 h 38"/>
                  <a:gd name="T10" fmla="*/ 0 60000 65536"/>
                  <a:gd name="T11" fmla="*/ 0 60000 65536"/>
                  <a:gd name="T12" fmla="*/ 0 60000 65536"/>
                  <a:gd name="T13" fmla="*/ 0 60000 65536"/>
                  <a:gd name="T14" fmla="*/ 0 60000 65536"/>
                  <a:gd name="T15" fmla="*/ 0 w 45"/>
                  <a:gd name="T16" fmla="*/ 0 h 38"/>
                  <a:gd name="T17" fmla="*/ 45 w 45"/>
                  <a:gd name="T18" fmla="*/ 38 h 38"/>
                </a:gdLst>
                <a:ahLst/>
                <a:cxnLst>
                  <a:cxn ang="T10">
                    <a:pos x="T0" y="T1"/>
                  </a:cxn>
                  <a:cxn ang="T11">
                    <a:pos x="T2" y="T3"/>
                  </a:cxn>
                  <a:cxn ang="T12">
                    <a:pos x="T4" y="T5"/>
                  </a:cxn>
                  <a:cxn ang="T13">
                    <a:pos x="T6" y="T7"/>
                  </a:cxn>
                  <a:cxn ang="T14">
                    <a:pos x="T8" y="T9"/>
                  </a:cxn>
                </a:cxnLst>
                <a:rect l="T15" t="T16" r="T17" b="T18"/>
                <a:pathLst>
                  <a:path w="45" h="38">
                    <a:moveTo>
                      <a:pt x="0" y="29"/>
                    </a:moveTo>
                    <a:lnTo>
                      <a:pt x="6" y="38"/>
                    </a:lnTo>
                    <a:lnTo>
                      <a:pt x="45" y="9"/>
                    </a:lnTo>
                    <a:lnTo>
                      <a:pt x="38" y="0"/>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00" name="Freeform 463">
                <a:extLst>
                  <a:ext uri="{FF2B5EF4-FFF2-40B4-BE49-F238E27FC236}">
                    <a16:creationId xmlns:a16="http://schemas.microsoft.com/office/drawing/2014/main" id="{02764AFD-11EC-46F9-AA81-B55B7C0FC6CC}"/>
                  </a:ext>
                </a:extLst>
              </p:cNvPr>
              <p:cNvSpPr>
                <a:spLocks/>
              </p:cNvSpPr>
              <p:nvPr/>
            </p:nvSpPr>
            <p:spPr bwMode="auto">
              <a:xfrm>
                <a:off x="4698" y="2970"/>
                <a:ext cx="22" cy="20"/>
              </a:xfrm>
              <a:custGeom>
                <a:avLst/>
                <a:gdLst>
                  <a:gd name="T0" fmla="*/ 0 w 44"/>
                  <a:gd name="T1" fmla="*/ 1 h 40"/>
                  <a:gd name="T2" fmla="*/ 1 w 44"/>
                  <a:gd name="T3" fmla="*/ 1 h 40"/>
                  <a:gd name="T4" fmla="*/ 1 w 44"/>
                  <a:gd name="T5" fmla="*/ 1 h 40"/>
                  <a:gd name="T6" fmla="*/ 1 w 44"/>
                  <a:gd name="T7" fmla="*/ 1 h 40"/>
                  <a:gd name="T8" fmla="*/ 1 w 44"/>
                  <a:gd name="T9" fmla="*/ 0 h 40"/>
                  <a:gd name="T10" fmla="*/ 1 w 44"/>
                  <a:gd name="T11" fmla="*/ 1 h 40"/>
                  <a:gd name="T12" fmla="*/ 0 w 44"/>
                  <a:gd name="T13" fmla="*/ 1 h 40"/>
                  <a:gd name="T14" fmla="*/ 0 60000 65536"/>
                  <a:gd name="T15" fmla="*/ 0 60000 65536"/>
                  <a:gd name="T16" fmla="*/ 0 60000 65536"/>
                  <a:gd name="T17" fmla="*/ 0 60000 65536"/>
                  <a:gd name="T18" fmla="*/ 0 60000 65536"/>
                  <a:gd name="T19" fmla="*/ 0 60000 65536"/>
                  <a:gd name="T20" fmla="*/ 0 60000 65536"/>
                  <a:gd name="T21" fmla="*/ 0 w 44"/>
                  <a:gd name="T22" fmla="*/ 0 h 40"/>
                  <a:gd name="T23" fmla="*/ 44 w 44"/>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0">
                    <a:moveTo>
                      <a:pt x="0" y="31"/>
                    </a:moveTo>
                    <a:lnTo>
                      <a:pt x="6" y="40"/>
                    </a:lnTo>
                    <a:lnTo>
                      <a:pt x="15" y="34"/>
                    </a:lnTo>
                    <a:lnTo>
                      <a:pt x="44" y="10"/>
                    </a:lnTo>
                    <a:lnTo>
                      <a:pt x="37" y="0"/>
                    </a:lnTo>
                    <a:lnTo>
                      <a:pt x="6" y="25"/>
                    </a:lnTo>
                    <a:lnTo>
                      <a:pt x="0" y="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01" name="Freeform 464">
                <a:extLst>
                  <a:ext uri="{FF2B5EF4-FFF2-40B4-BE49-F238E27FC236}">
                    <a16:creationId xmlns:a16="http://schemas.microsoft.com/office/drawing/2014/main" id="{868DF6FD-CDE6-4678-879E-4A7CAD19A7CC}"/>
                  </a:ext>
                </a:extLst>
              </p:cNvPr>
              <p:cNvSpPr>
                <a:spLocks/>
              </p:cNvSpPr>
              <p:nvPr/>
            </p:nvSpPr>
            <p:spPr bwMode="auto">
              <a:xfrm>
                <a:off x="4731" y="2943"/>
                <a:ext cx="22" cy="20"/>
              </a:xfrm>
              <a:custGeom>
                <a:avLst/>
                <a:gdLst>
                  <a:gd name="T0" fmla="*/ 0 w 44"/>
                  <a:gd name="T1" fmla="*/ 0 h 42"/>
                  <a:gd name="T2" fmla="*/ 1 w 44"/>
                  <a:gd name="T3" fmla="*/ 0 h 42"/>
                  <a:gd name="T4" fmla="*/ 1 w 44"/>
                  <a:gd name="T5" fmla="*/ 0 h 42"/>
                  <a:gd name="T6" fmla="*/ 1 w 44"/>
                  <a:gd name="T7" fmla="*/ 0 h 42"/>
                  <a:gd name="T8" fmla="*/ 1 w 44"/>
                  <a:gd name="T9" fmla="*/ 0 h 42"/>
                  <a:gd name="T10" fmla="*/ 1 w 44"/>
                  <a:gd name="T11" fmla="*/ 0 h 42"/>
                  <a:gd name="T12" fmla="*/ 0 w 44"/>
                  <a:gd name="T13" fmla="*/ 0 h 42"/>
                  <a:gd name="T14" fmla="*/ 0 60000 65536"/>
                  <a:gd name="T15" fmla="*/ 0 60000 65536"/>
                  <a:gd name="T16" fmla="*/ 0 60000 65536"/>
                  <a:gd name="T17" fmla="*/ 0 60000 65536"/>
                  <a:gd name="T18" fmla="*/ 0 60000 65536"/>
                  <a:gd name="T19" fmla="*/ 0 60000 65536"/>
                  <a:gd name="T20" fmla="*/ 0 60000 65536"/>
                  <a:gd name="T21" fmla="*/ 0 w 44"/>
                  <a:gd name="T22" fmla="*/ 0 h 42"/>
                  <a:gd name="T23" fmla="*/ 44 w 44"/>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2">
                    <a:moveTo>
                      <a:pt x="0" y="33"/>
                    </a:moveTo>
                    <a:lnTo>
                      <a:pt x="7" y="42"/>
                    </a:lnTo>
                    <a:lnTo>
                      <a:pt x="23" y="28"/>
                    </a:lnTo>
                    <a:lnTo>
                      <a:pt x="44" y="10"/>
                    </a:lnTo>
                    <a:lnTo>
                      <a:pt x="36" y="0"/>
                    </a:lnTo>
                    <a:lnTo>
                      <a:pt x="13" y="19"/>
                    </a:lnTo>
                    <a:lnTo>
                      <a:pt x="0"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02" name="Freeform 465">
                <a:extLst>
                  <a:ext uri="{FF2B5EF4-FFF2-40B4-BE49-F238E27FC236}">
                    <a16:creationId xmlns:a16="http://schemas.microsoft.com/office/drawing/2014/main" id="{8CAED451-CBB6-4747-A67F-9D8264832A82}"/>
                  </a:ext>
                </a:extLst>
              </p:cNvPr>
              <p:cNvSpPr>
                <a:spLocks/>
              </p:cNvSpPr>
              <p:nvPr/>
            </p:nvSpPr>
            <p:spPr bwMode="auto">
              <a:xfrm>
                <a:off x="4762" y="2914"/>
                <a:ext cx="22" cy="21"/>
              </a:xfrm>
              <a:custGeom>
                <a:avLst/>
                <a:gdLst>
                  <a:gd name="T0" fmla="*/ 0 w 45"/>
                  <a:gd name="T1" fmla="*/ 0 h 43"/>
                  <a:gd name="T2" fmla="*/ 0 w 45"/>
                  <a:gd name="T3" fmla="*/ 0 h 43"/>
                  <a:gd name="T4" fmla="*/ 0 w 45"/>
                  <a:gd name="T5" fmla="*/ 0 h 43"/>
                  <a:gd name="T6" fmla="*/ 0 w 45"/>
                  <a:gd name="T7" fmla="*/ 0 h 43"/>
                  <a:gd name="T8" fmla="*/ 0 w 45"/>
                  <a:gd name="T9" fmla="*/ 0 h 43"/>
                  <a:gd name="T10" fmla="*/ 0 w 45"/>
                  <a:gd name="T11" fmla="*/ 0 h 43"/>
                  <a:gd name="T12" fmla="*/ 0 w 45"/>
                  <a:gd name="T13" fmla="*/ 0 h 43"/>
                  <a:gd name="T14" fmla="*/ 0 60000 65536"/>
                  <a:gd name="T15" fmla="*/ 0 60000 65536"/>
                  <a:gd name="T16" fmla="*/ 0 60000 65536"/>
                  <a:gd name="T17" fmla="*/ 0 60000 65536"/>
                  <a:gd name="T18" fmla="*/ 0 60000 65536"/>
                  <a:gd name="T19" fmla="*/ 0 60000 65536"/>
                  <a:gd name="T20" fmla="*/ 0 60000 65536"/>
                  <a:gd name="T21" fmla="*/ 0 w 45"/>
                  <a:gd name="T22" fmla="*/ 0 h 43"/>
                  <a:gd name="T23" fmla="*/ 45 w 45"/>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43">
                    <a:moveTo>
                      <a:pt x="0" y="34"/>
                    </a:moveTo>
                    <a:lnTo>
                      <a:pt x="8" y="43"/>
                    </a:lnTo>
                    <a:lnTo>
                      <a:pt x="32" y="23"/>
                    </a:lnTo>
                    <a:lnTo>
                      <a:pt x="45" y="10"/>
                    </a:lnTo>
                    <a:lnTo>
                      <a:pt x="37" y="0"/>
                    </a:lnTo>
                    <a:lnTo>
                      <a:pt x="23" y="14"/>
                    </a:lnTo>
                    <a:lnTo>
                      <a:pt x="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03" name="Freeform 466">
                <a:extLst>
                  <a:ext uri="{FF2B5EF4-FFF2-40B4-BE49-F238E27FC236}">
                    <a16:creationId xmlns:a16="http://schemas.microsoft.com/office/drawing/2014/main" id="{4D5E766F-61DF-43D7-B4EF-1DA49935FBF6}"/>
                  </a:ext>
                </a:extLst>
              </p:cNvPr>
              <p:cNvSpPr>
                <a:spLocks/>
              </p:cNvSpPr>
              <p:nvPr/>
            </p:nvSpPr>
            <p:spPr bwMode="auto">
              <a:xfrm>
                <a:off x="4793" y="2884"/>
                <a:ext cx="22" cy="21"/>
              </a:xfrm>
              <a:custGeom>
                <a:avLst/>
                <a:gdLst>
                  <a:gd name="T0" fmla="*/ 0 w 43"/>
                  <a:gd name="T1" fmla="*/ 0 h 43"/>
                  <a:gd name="T2" fmla="*/ 1 w 43"/>
                  <a:gd name="T3" fmla="*/ 0 h 43"/>
                  <a:gd name="T4" fmla="*/ 1 w 43"/>
                  <a:gd name="T5" fmla="*/ 0 h 43"/>
                  <a:gd name="T6" fmla="*/ 1 w 43"/>
                  <a:gd name="T7" fmla="*/ 0 h 43"/>
                  <a:gd name="T8" fmla="*/ 1 w 43"/>
                  <a:gd name="T9" fmla="*/ 0 h 43"/>
                  <a:gd name="T10" fmla="*/ 1 w 43"/>
                  <a:gd name="T11" fmla="*/ 0 h 43"/>
                  <a:gd name="T12" fmla="*/ 0 w 43"/>
                  <a:gd name="T13" fmla="*/ 0 h 43"/>
                  <a:gd name="T14" fmla="*/ 0 60000 65536"/>
                  <a:gd name="T15" fmla="*/ 0 60000 65536"/>
                  <a:gd name="T16" fmla="*/ 0 60000 65536"/>
                  <a:gd name="T17" fmla="*/ 0 60000 65536"/>
                  <a:gd name="T18" fmla="*/ 0 60000 65536"/>
                  <a:gd name="T19" fmla="*/ 0 60000 65536"/>
                  <a:gd name="T20" fmla="*/ 0 60000 65536"/>
                  <a:gd name="T21" fmla="*/ 0 w 43"/>
                  <a:gd name="T22" fmla="*/ 0 h 43"/>
                  <a:gd name="T23" fmla="*/ 43 w 43"/>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43">
                    <a:moveTo>
                      <a:pt x="0" y="33"/>
                    </a:moveTo>
                    <a:lnTo>
                      <a:pt x="8" y="43"/>
                    </a:lnTo>
                    <a:lnTo>
                      <a:pt x="37" y="15"/>
                    </a:lnTo>
                    <a:lnTo>
                      <a:pt x="43" y="7"/>
                    </a:lnTo>
                    <a:lnTo>
                      <a:pt x="34" y="0"/>
                    </a:lnTo>
                    <a:lnTo>
                      <a:pt x="27" y="6"/>
                    </a:lnTo>
                    <a:lnTo>
                      <a:pt x="0"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04" name="Freeform 467">
                <a:extLst>
                  <a:ext uri="{FF2B5EF4-FFF2-40B4-BE49-F238E27FC236}">
                    <a16:creationId xmlns:a16="http://schemas.microsoft.com/office/drawing/2014/main" id="{B5EFC4F9-AE19-42E6-8AE2-D2057194E500}"/>
                  </a:ext>
                </a:extLst>
              </p:cNvPr>
              <p:cNvSpPr>
                <a:spLocks/>
              </p:cNvSpPr>
              <p:nvPr/>
            </p:nvSpPr>
            <p:spPr bwMode="auto">
              <a:xfrm>
                <a:off x="4823" y="2852"/>
                <a:ext cx="21" cy="22"/>
              </a:xfrm>
              <a:custGeom>
                <a:avLst/>
                <a:gdLst>
                  <a:gd name="T0" fmla="*/ 0 w 43"/>
                  <a:gd name="T1" fmla="*/ 1 h 44"/>
                  <a:gd name="T2" fmla="*/ 0 w 43"/>
                  <a:gd name="T3" fmla="*/ 1 h 44"/>
                  <a:gd name="T4" fmla="*/ 0 w 43"/>
                  <a:gd name="T5" fmla="*/ 1 h 44"/>
                  <a:gd name="T6" fmla="*/ 0 w 43"/>
                  <a:gd name="T7" fmla="*/ 1 h 44"/>
                  <a:gd name="T8" fmla="*/ 0 w 43"/>
                  <a:gd name="T9" fmla="*/ 1 h 44"/>
                  <a:gd name="T10" fmla="*/ 0 w 43"/>
                  <a:gd name="T11" fmla="*/ 0 h 44"/>
                  <a:gd name="T12" fmla="*/ 0 w 43"/>
                  <a:gd name="T13" fmla="*/ 1 h 44"/>
                  <a:gd name="T14" fmla="*/ 0 60000 65536"/>
                  <a:gd name="T15" fmla="*/ 0 60000 65536"/>
                  <a:gd name="T16" fmla="*/ 0 60000 65536"/>
                  <a:gd name="T17" fmla="*/ 0 60000 65536"/>
                  <a:gd name="T18" fmla="*/ 0 60000 65536"/>
                  <a:gd name="T19" fmla="*/ 0 60000 65536"/>
                  <a:gd name="T20" fmla="*/ 0 60000 65536"/>
                  <a:gd name="T21" fmla="*/ 0 w 43"/>
                  <a:gd name="T22" fmla="*/ 0 h 44"/>
                  <a:gd name="T23" fmla="*/ 43 w 43"/>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44">
                    <a:moveTo>
                      <a:pt x="0" y="36"/>
                    </a:moveTo>
                    <a:lnTo>
                      <a:pt x="9" y="44"/>
                    </a:lnTo>
                    <a:lnTo>
                      <a:pt x="41" y="9"/>
                    </a:lnTo>
                    <a:lnTo>
                      <a:pt x="43" y="9"/>
                    </a:lnTo>
                    <a:lnTo>
                      <a:pt x="34" y="1"/>
                    </a:lnTo>
                    <a:lnTo>
                      <a:pt x="32" y="0"/>
                    </a:lnTo>
                    <a:lnTo>
                      <a:pt x="0"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05" name="Freeform 468">
                <a:extLst>
                  <a:ext uri="{FF2B5EF4-FFF2-40B4-BE49-F238E27FC236}">
                    <a16:creationId xmlns:a16="http://schemas.microsoft.com/office/drawing/2014/main" id="{D135DB0E-AC2F-4931-A18C-EABEB5BD43DF}"/>
                  </a:ext>
                </a:extLst>
              </p:cNvPr>
              <p:cNvSpPr>
                <a:spLocks/>
              </p:cNvSpPr>
              <p:nvPr/>
            </p:nvSpPr>
            <p:spPr bwMode="auto">
              <a:xfrm>
                <a:off x="4851" y="2819"/>
                <a:ext cx="20" cy="23"/>
              </a:xfrm>
              <a:custGeom>
                <a:avLst/>
                <a:gdLst>
                  <a:gd name="T0" fmla="*/ 0 w 39"/>
                  <a:gd name="T1" fmla="*/ 1 h 46"/>
                  <a:gd name="T2" fmla="*/ 1 w 39"/>
                  <a:gd name="T3" fmla="*/ 1 h 46"/>
                  <a:gd name="T4" fmla="*/ 1 w 39"/>
                  <a:gd name="T5" fmla="*/ 1 h 46"/>
                  <a:gd name="T6" fmla="*/ 1 w 39"/>
                  <a:gd name="T7" fmla="*/ 0 h 46"/>
                  <a:gd name="T8" fmla="*/ 0 w 39"/>
                  <a:gd name="T9" fmla="*/ 1 h 46"/>
                  <a:gd name="T10" fmla="*/ 0 60000 65536"/>
                  <a:gd name="T11" fmla="*/ 0 60000 65536"/>
                  <a:gd name="T12" fmla="*/ 0 60000 65536"/>
                  <a:gd name="T13" fmla="*/ 0 60000 65536"/>
                  <a:gd name="T14" fmla="*/ 0 60000 65536"/>
                  <a:gd name="T15" fmla="*/ 0 w 39"/>
                  <a:gd name="T16" fmla="*/ 0 h 46"/>
                  <a:gd name="T17" fmla="*/ 39 w 39"/>
                  <a:gd name="T18" fmla="*/ 46 h 46"/>
                </a:gdLst>
                <a:ahLst/>
                <a:cxnLst>
                  <a:cxn ang="T10">
                    <a:pos x="T0" y="T1"/>
                  </a:cxn>
                  <a:cxn ang="T11">
                    <a:pos x="T2" y="T3"/>
                  </a:cxn>
                  <a:cxn ang="T12">
                    <a:pos x="T4" y="T5"/>
                  </a:cxn>
                  <a:cxn ang="T13">
                    <a:pos x="T6" y="T7"/>
                  </a:cxn>
                  <a:cxn ang="T14">
                    <a:pos x="T8" y="T9"/>
                  </a:cxn>
                </a:cxnLst>
                <a:rect l="T15" t="T16" r="T17" b="T18"/>
                <a:pathLst>
                  <a:path w="39" h="46">
                    <a:moveTo>
                      <a:pt x="0" y="38"/>
                    </a:moveTo>
                    <a:lnTo>
                      <a:pt x="9" y="46"/>
                    </a:lnTo>
                    <a:lnTo>
                      <a:pt x="39" y="8"/>
                    </a:lnTo>
                    <a:lnTo>
                      <a:pt x="30" y="0"/>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06" name="Freeform 469">
                <a:extLst>
                  <a:ext uri="{FF2B5EF4-FFF2-40B4-BE49-F238E27FC236}">
                    <a16:creationId xmlns:a16="http://schemas.microsoft.com/office/drawing/2014/main" id="{EF65F431-7053-4B60-8EA7-E358B9B2310C}"/>
                  </a:ext>
                </a:extLst>
              </p:cNvPr>
              <p:cNvSpPr>
                <a:spLocks/>
              </p:cNvSpPr>
              <p:nvPr/>
            </p:nvSpPr>
            <p:spPr bwMode="auto">
              <a:xfrm>
                <a:off x="4878" y="2785"/>
                <a:ext cx="19" cy="23"/>
              </a:xfrm>
              <a:custGeom>
                <a:avLst/>
                <a:gdLst>
                  <a:gd name="T0" fmla="*/ 0 w 38"/>
                  <a:gd name="T1" fmla="*/ 1 h 46"/>
                  <a:gd name="T2" fmla="*/ 1 w 38"/>
                  <a:gd name="T3" fmla="*/ 1 h 46"/>
                  <a:gd name="T4" fmla="*/ 1 w 38"/>
                  <a:gd name="T5" fmla="*/ 1 h 46"/>
                  <a:gd name="T6" fmla="*/ 1 w 38"/>
                  <a:gd name="T7" fmla="*/ 0 h 46"/>
                  <a:gd name="T8" fmla="*/ 0 w 38"/>
                  <a:gd name="T9" fmla="*/ 1 h 46"/>
                  <a:gd name="T10" fmla="*/ 0 60000 65536"/>
                  <a:gd name="T11" fmla="*/ 0 60000 65536"/>
                  <a:gd name="T12" fmla="*/ 0 60000 65536"/>
                  <a:gd name="T13" fmla="*/ 0 60000 65536"/>
                  <a:gd name="T14" fmla="*/ 0 60000 65536"/>
                  <a:gd name="T15" fmla="*/ 0 w 38"/>
                  <a:gd name="T16" fmla="*/ 0 h 46"/>
                  <a:gd name="T17" fmla="*/ 38 w 38"/>
                  <a:gd name="T18" fmla="*/ 46 h 46"/>
                </a:gdLst>
                <a:ahLst/>
                <a:cxnLst>
                  <a:cxn ang="T10">
                    <a:pos x="T0" y="T1"/>
                  </a:cxn>
                  <a:cxn ang="T11">
                    <a:pos x="T2" y="T3"/>
                  </a:cxn>
                  <a:cxn ang="T12">
                    <a:pos x="T4" y="T5"/>
                  </a:cxn>
                  <a:cxn ang="T13">
                    <a:pos x="T6" y="T7"/>
                  </a:cxn>
                  <a:cxn ang="T14">
                    <a:pos x="T8" y="T9"/>
                  </a:cxn>
                </a:cxnLst>
                <a:rect l="T15" t="T16" r="T17" b="T18"/>
                <a:pathLst>
                  <a:path w="38" h="46">
                    <a:moveTo>
                      <a:pt x="0" y="38"/>
                    </a:moveTo>
                    <a:lnTo>
                      <a:pt x="9" y="46"/>
                    </a:lnTo>
                    <a:lnTo>
                      <a:pt x="38" y="7"/>
                    </a:lnTo>
                    <a:lnTo>
                      <a:pt x="29" y="0"/>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07" name="Freeform 470">
                <a:extLst>
                  <a:ext uri="{FF2B5EF4-FFF2-40B4-BE49-F238E27FC236}">
                    <a16:creationId xmlns:a16="http://schemas.microsoft.com/office/drawing/2014/main" id="{2A79CFF7-C0FD-4658-8BAC-F766816C03BE}"/>
                  </a:ext>
                </a:extLst>
              </p:cNvPr>
              <p:cNvSpPr>
                <a:spLocks/>
              </p:cNvSpPr>
              <p:nvPr/>
            </p:nvSpPr>
            <p:spPr bwMode="auto">
              <a:xfrm>
                <a:off x="4903" y="2750"/>
                <a:ext cx="17" cy="23"/>
              </a:xfrm>
              <a:custGeom>
                <a:avLst/>
                <a:gdLst>
                  <a:gd name="T0" fmla="*/ 0 w 36"/>
                  <a:gd name="T1" fmla="*/ 1 h 45"/>
                  <a:gd name="T2" fmla="*/ 0 w 36"/>
                  <a:gd name="T3" fmla="*/ 1 h 45"/>
                  <a:gd name="T4" fmla="*/ 0 w 36"/>
                  <a:gd name="T5" fmla="*/ 1 h 45"/>
                  <a:gd name="T6" fmla="*/ 0 w 36"/>
                  <a:gd name="T7" fmla="*/ 0 h 45"/>
                  <a:gd name="T8" fmla="*/ 0 w 36"/>
                  <a:gd name="T9" fmla="*/ 1 h 45"/>
                  <a:gd name="T10" fmla="*/ 0 60000 65536"/>
                  <a:gd name="T11" fmla="*/ 0 60000 65536"/>
                  <a:gd name="T12" fmla="*/ 0 60000 65536"/>
                  <a:gd name="T13" fmla="*/ 0 60000 65536"/>
                  <a:gd name="T14" fmla="*/ 0 60000 65536"/>
                  <a:gd name="T15" fmla="*/ 0 w 36"/>
                  <a:gd name="T16" fmla="*/ 0 h 45"/>
                  <a:gd name="T17" fmla="*/ 36 w 36"/>
                  <a:gd name="T18" fmla="*/ 45 h 45"/>
                </a:gdLst>
                <a:ahLst/>
                <a:cxnLst>
                  <a:cxn ang="T10">
                    <a:pos x="T0" y="T1"/>
                  </a:cxn>
                  <a:cxn ang="T11">
                    <a:pos x="T2" y="T3"/>
                  </a:cxn>
                  <a:cxn ang="T12">
                    <a:pos x="T4" y="T5"/>
                  </a:cxn>
                  <a:cxn ang="T13">
                    <a:pos x="T6" y="T7"/>
                  </a:cxn>
                  <a:cxn ang="T14">
                    <a:pos x="T8" y="T9"/>
                  </a:cxn>
                </a:cxnLst>
                <a:rect l="T15" t="T16" r="T17" b="T18"/>
                <a:pathLst>
                  <a:path w="36" h="45">
                    <a:moveTo>
                      <a:pt x="0" y="39"/>
                    </a:moveTo>
                    <a:lnTo>
                      <a:pt x="10" y="45"/>
                    </a:lnTo>
                    <a:lnTo>
                      <a:pt x="36" y="6"/>
                    </a:lnTo>
                    <a:lnTo>
                      <a:pt x="26" y="0"/>
                    </a:lnTo>
                    <a:lnTo>
                      <a:pt x="0"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08" name="Freeform 471">
                <a:extLst>
                  <a:ext uri="{FF2B5EF4-FFF2-40B4-BE49-F238E27FC236}">
                    <a16:creationId xmlns:a16="http://schemas.microsoft.com/office/drawing/2014/main" id="{357DD8D2-4CD5-478F-894A-E54517F336CF}"/>
                  </a:ext>
                </a:extLst>
              </p:cNvPr>
              <p:cNvSpPr>
                <a:spLocks/>
              </p:cNvSpPr>
              <p:nvPr/>
            </p:nvSpPr>
            <p:spPr bwMode="auto">
              <a:xfrm>
                <a:off x="4926" y="2714"/>
                <a:ext cx="17" cy="24"/>
              </a:xfrm>
              <a:custGeom>
                <a:avLst/>
                <a:gdLst>
                  <a:gd name="T0" fmla="*/ 0 w 35"/>
                  <a:gd name="T1" fmla="*/ 0 h 49"/>
                  <a:gd name="T2" fmla="*/ 0 w 35"/>
                  <a:gd name="T3" fmla="*/ 0 h 49"/>
                  <a:gd name="T4" fmla="*/ 0 w 35"/>
                  <a:gd name="T5" fmla="*/ 0 h 49"/>
                  <a:gd name="T6" fmla="*/ 0 w 35"/>
                  <a:gd name="T7" fmla="*/ 0 h 49"/>
                  <a:gd name="T8" fmla="*/ 0 w 35"/>
                  <a:gd name="T9" fmla="*/ 0 h 49"/>
                  <a:gd name="T10" fmla="*/ 0 60000 65536"/>
                  <a:gd name="T11" fmla="*/ 0 60000 65536"/>
                  <a:gd name="T12" fmla="*/ 0 60000 65536"/>
                  <a:gd name="T13" fmla="*/ 0 60000 65536"/>
                  <a:gd name="T14" fmla="*/ 0 60000 65536"/>
                  <a:gd name="T15" fmla="*/ 0 w 35"/>
                  <a:gd name="T16" fmla="*/ 0 h 49"/>
                  <a:gd name="T17" fmla="*/ 35 w 35"/>
                  <a:gd name="T18" fmla="*/ 49 h 49"/>
                </a:gdLst>
                <a:ahLst/>
                <a:cxnLst>
                  <a:cxn ang="T10">
                    <a:pos x="T0" y="T1"/>
                  </a:cxn>
                  <a:cxn ang="T11">
                    <a:pos x="T2" y="T3"/>
                  </a:cxn>
                  <a:cxn ang="T12">
                    <a:pos x="T4" y="T5"/>
                  </a:cxn>
                  <a:cxn ang="T13">
                    <a:pos x="T6" y="T7"/>
                  </a:cxn>
                  <a:cxn ang="T14">
                    <a:pos x="T8" y="T9"/>
                  </a:cxn>
                </a:cxnLst>
                <a:rect l="T15" t="T16" r="T17" b="T18"/>
                <a:pathLst>
                  <a:path w="35" h="49">
                    <a:moveTo>
                      <a:pt x="0" y="43"/>
                    </a:moveTo>
                    <a:lnTo>
                      <a:pt x="9" y="49"/>
                    </a:lnTo>
                    <a:lnTo>
                      <a:pt x="35" y="6"/>
                    </a:lnTo>
                    <a:lnTo>
                      <a:pt x="26" y="0"/>
                    </a:lnTo>
                    <a:lnTo>
                      <a:pt x="0"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09" name="Freeform 472">
                <a:extLst>
                  <a:ext uri="{FF2B5EF4-FFF2-40B4-BE49-F238E27FC236}">
                    <a16:creationId xmlns:a16="http://schemas.microsoft.com/office/drawing/2014/main" id="{D0B073D6-1D06-436D-AF4E-AA0443BC77B0}"/>
                  </a:ext>
                </a:extLst>
              </p:cNvPr>
              <p:cNvSpPr>
                <a:spLocks/>
              </p:cNvSpPr>
              <p:nvPr/>
            </p:nvSpPr>
            <p:spPr bwMode="auto">
              <a:xfrm>
                <a:off x="4948" y="2676"/>
                <a:ext cx="16" cy="25"/>
              </a:xfrm>
              <a:custGeom>
                <a:avLst/>
                <a:gdLst>
                  <a:gd name="T0" fmla="*/ 0 w 32"/>
                  <a:gd name="T1" fmla="*/ 1 h 49"/>
                  <a:gd name="T2" fmla="*/ 1 w 32"/>
                  <a:gd name="T3" fmla="*/ 1 h 49"/>
                  <a:gd name="T4" fmla="*/ 1 w 32"/>
                  <a:gd name="T5" fmla="*/ 1 h 49"/>
                  <a:gd name="T6" fmla="*/ 1 w 32"/>
                  <a:gd name="T7" fmla="*/ 0 h 49"/>
                  <a:gd name="T8" fmla="*/ 0 w 32"/>
                  <a:gd name="T9" fmla="*/ 1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0" y="45"/>
                    </a:moveTo>
                    <a:lnTo>
                      <a:pt x="9" y="49"/>
                    </a:lnTo>
                    <a:lnTo>
                      <a:pt x="32" y="5"/>
                    </a:lnTo>
                    <a:lnTo>
                      <a:pt x="22" y="0"/>
                    </a:lnTo>
                    <a:lnTo>
                      <a:pt x="0" y="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10" name="Freeform 473">
                <a:extLst>
                  <a:ext uri="{FF2B5EF4-FFF2-40B4-BE49-F238E27FC236}">
                    <a16:creationId xmlns:a16="http://schemas.microsoft.com/office/drawing/2014/main" id="{53DBB227-7F1B-4FE7-A233-589A501215E2}"/>
                  </a:ext>
                </a:extLst>
              </p:cNvPr>
              <p:cNvSpPr>
                <a:spLocks/>
              </p:cNvSpPr>
              <p:nvPr/>
            </p:nvSpPr>
            <p:spPr bwMode="auto">
              <a:xfrm>
                <a:off x="4967" y="2638"/>
                <a:ext cx="15" cy="24"/>
              </a:xfrm>
              <a:custGeom>
                <a:avLst/>
                <a:gdLst>
                  <a:gd name="T0" fmla="*/ 0 w 30"/>
                  <a:gd name="T1" fmla="*/ 0 h 49"/>
                  <a:gd name="T2" fmla="*/ 1 w 30"/>
                  <a:gd name="T3" fmla="*/ 0 h 49"/>
                  <a:gd name="T4" fmla="*/ 1 w 30"/>
                  <a:gd name="T5" fmla="*/ 0 h 49"/>
                  <a:gd name="T6" fmla="*/ 1 w 30"/>
                  <a:gd name="T7" fmla="*/ 0 h 49"/>
                  <a:gd name="T8" fmla="*/ 0 w 30"/>
                  <a:gd name="T9" fmla="*/ 0 h 49"/>
                  <a:gd name="T10" fmla="*/ 0 60000 65536"/>
                  <a:gd name="T11" fmla="*/ 0 60000 65536"/>
                  <a:gd name="T12" fmla="*/ 0 60000 65536"/>
                  <a:gd name="T13" fmla="*/ 0 60000 65536"/>
                  <a:gd name="T14" fmla="*/ 0 60000 65536"/>
                  <a:gd name="T15" fmla="*/ 0 w 30"/>
                  <a:gd name="T16" fmla="*/ 0 h 49"/>
                  <a:gd name="T17" fmla="*/ 30 w 30"/>
                  <a:gd name="T18" fmla="*/ 49 h 49"/>
                </a:gdLst>
                <a:ahLst/>
                <a:cxnLst>
                  <a:cxn ang="T10">
                    <a:pos x="T0" y="T1"/>
                  </a:cxn>
                  <a:cxn ang="T11">
                    <a:pos x="T2" y="T3"/>
                  </a:cxn>
                  <a:cxn ang="T12">
                    <a:pos x="T4" y="T5"/>
                  </a:cxn>
                  <a:cxn ang="T13">
                    <a:pos x="T6" y="T7"/>
                  </a:cxn>
                  <a:cxn ang="T14">
                    <a:pos x="T8" y="T9"/>
                  </a:cxn>
                </a:cxnLst>
                <a:rect l="T15" t="T16" r="T17" b="T18"/>
                <a:pathLst>
                  <a:path w="30" h="49">
                    <a:moveTo>
                      <a:pt x="0" y="44"/>
                    </a:moveTo>
                    <a:lnTo>
                      <a:pt x="10" y="49"/>
                    </a:lnTo>
                    <a:lnTo>
                      <a:pt x="30" y="5"/>
                    </a:lnTo>
                    <a:lnTo>
                      <a:pt x="20" y="0"/>
                    </a:lnTo>
                    <a:lnTo>
                      <a:pt x="0"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11" name="Freeform 474">
                <a:extLst>
                  <a:ext uri="{FF2B5EF4-FFF2-40B4-BE49-F238E27FC236}">
                    <a16:creationId xmlns:a16="http://schemas.microsoft.com/office/drawing/2014/main" id="{A9508581-3FC6-40DB-946A-ADE95DB58BAA}"/>
                  </a:ext>
                </a:extLst>
              </p:cNvPr>
              <p:cNvSpPr>
                <a:spLocks/>
              </p:cNvSpPr>
              <p:nvPr/>
            </p:nvSpPr>
            <p:spPr bwMode="auto">
              <a:xfrm>
                <a:off x="4984" y="2599"/>
                <a:ext cx="15" cy="25"/>
              </a:xfrm>
              <a:custGeom>
                <a:avLst/>
                <a:gdLst>
                  <a:gd name="T0" fmla="*/ 0 w 29"/>
                  <a:gd name="T1" fmla="*/ 1 h 49"/>
                  <a:gd name="T2" fmla="*/ 1 w 29"/>
                  <a:gd name="T3" fmla="*/ 1 h 49"/>
                  <a:gd name="T4" fmla="*/ 1 w 29"/>
                  <a:gd name="T5" fmla="*/ 1 h 49"/>
                  <a:gd name="T6" fmla="*/ 1 w 29"/>
                  <a:gd name="T7" fmla="*/ 1 h 49"/>
                  <a:gd name="T8" fmla="*/ 1 w 29"/>
                  <a:gd name="T9" fmla="*/ 1 h 49"/>
                  <a:gd name="T10" fmla="*/ 1 w 29"/>
                  <a:gd name="T11" fmla="*/ 0 h 49"/>
                  <a:gd name="T12" fmla="*/ 1 w 29"/>
                  <a:gd name="T13" fmla="*/ 1 h 49"/>
                  <a:gd name="T14" fmla="*/ 1 w 29"/>
                  <a:gd name="T15" fmla="*/ 1 h 49"/>
                  <a:gd name="T16" fmla="*/ 1 w 29"/>
                  <a:gd name="T17" fmla="*/ 1 h 49"/>
                  <a:gd name="T18" fmla="*/ 0 w 29"/>
                  <a:gd name="T19" fmla="*/ 1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49"/>
                  <a:gd name="T32" fmla="*/ 29 w 29"/>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49">
                    <a:moveTo>
                      <a:pt x="0" y="44"/>
                    </a:moveTo>
                    <a:lnTo>
                      <a:pt x="11" y="49"/>
                    </a:lnTo>
                    <a:lnTo>
                      <a:pt x="12" y="47"/>
                    </a:lnTo>
                    <a:lnTo>
                      <a:pt x="14" y="43"/>
                    </a:lnTo>
                    <a:lnTo>
                      <a:pt x="29" y="5"/>
                    </a:lnTo>
                    <a:lnTo>
                      <a:pt x="18" y="0"/>
                    </a:lnTo>
                    <a:lnTo>
                      <a:pt x="1" y="43"/>
                    </a:lnTo>
                    <a:lnTo>
                      <a:pt x="8" y="43"/>
                    </a:lnTo>
                    <a:lnTo>
                      <a:pt x="3" y="38"/>
                    </a:lnTo>
                    <a:lnTo>
                      <a:pt x="0"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12" name="Freeform 475">
                <a:extLst>
                  <a:ext uri="{FF2B5EF4-FFF2-40B4-BE49-F238E27FC236}">
                    <a16:creationId xmlns:a16="http://schemas.microsoft.com/office/drawing/2014/main" id="{FF8E4DCD-7806-48EF-8559-4FEDF6B77032}"/>
                  </a:ext>
                </a:extLst>
              </p:cNvPr>
              <p:cNvSpPr>
                <a:spLocks/>
              </p:cNvSpPr>
              <p:nvPr/>
            </p:nvSpPr>
            <p:spPr bwMode="auto">
              <a:xfrm>
                <a:off x="5000" y="2559"/>
                <a:ext cx="13" cy="25"/>
              </a:xfrm>
              <a:custGeom>
                <a:avLst/>
                <a:gdLst>
                  <a:gd name="T0" fmla="*/ 0 w 26"/>
                  <a:gd name="T1" fmla="*/ 0 h 51"/>
                  <a:gd name="T2" fmla="*/ 1 w 26"/>
                  <a:gd name="T3" fmla="*/ 0 h 51"/>
                  <a:gd name="T4" fmla="*/ 1 w 26"/>
                  <a:gd name="T5" fmla="*/ 0 h 51"/>
                  <a:gd name="T6" fmla="*/ 1 w 26"/>
                  <a:gd name="T7" fmla="*/ 0 h 51"/>
                  <a:gd name="T8" fmla="*/ 1 w 26"/>
                  <a:gd name="T9" fmla="*/ 0 h 51"/>
                  <a:gd name="T10" fmla="*/ 1 w 26"/>
                  <a:gd name="T11" fmla="*/ 0 h 51"/>
                  <a:gd name="T12" fmla="*/ 0 w 26"/>
                  <a:gd name="T13" fmla="*/ 0 h 51"/>
                  <a:gd name="T14" fmla="*/ 0 60000 65536"/>
                  <a:gd name="T15" fmla="*/ 0 60000 65536"/>
                  <a:gd name="T16" fmla="*/ 0 60000 65536"/>
                  <a:gd name="T17" fmla="*/ 0 60000 65536"/>
                  <a:gd name="T18" fmla="*/ 0 60000 65536"/>
                  <a:gd name="T19" fmla="*/ 0 60000 65536"/>
                  <a:gd name="T20" fmla="*/ 0 60000 65536"/>
                  <a:gd name="T21" fmla="*/ 0 w 26"/>
                  <a:gd name="T22" fmla="*/ 0 h 51"/>
                  <a:gd name="T23" fmla="*/ 26 w 26"/>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51">
                    <a:moveTo>
                      <a:pt x="0" y="46"/>
                    </a:moveTo>
                    <a:lnTo>
                      <a:pt x="11" y="51"/>
                    </a:lnTo>
                    <a:lnTo>
                      <a:pt x="15" y="38"/>
                    </a:lnTo>
                    <a:lnTo>
                      <a:pt x="26" y="3"/>
                    </a:lnTo>
                    <a:lnTo>
                      <a:pt x="15" y="0"/>
                    </a:lnTo>
                    <a:lnTo>
                      <a:pt x="3" y="38"/>
                    </a:lnTo>
                    <a:lnTo>
                      <a:pt x="0"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13" name="Freeform 476">
                <a:extLst>
                  <a:ext uri="{FF2B5EF4-FFF2-40B4-BE49-F238E27FC236}">
                    <a16:creationId xmlns:a16="http://schemas.microsoft.com/office/drawing/2014/main" id="{400BCCB5-452C-4D8F-B63C-BE74E2E0C3A8}"/>
                  </a:ext>
                </a:extLst>
              </p:cNvPr>
              <p:cNvSpPr>
                <a:spLocks/>
              </p:cNvSpPr>
              <p:nvPr/>
            </p:nvSpPr>
            <p:spPr bwMode="auto">
              <a:xfrm>
                <a:off x="5014" y="2518"/>
                <a:ext cx="12" cy="25"/>
              </a:xfrm>
              <a:custGeom>
                <a:avLst/>
                <a:gdLst>
                  <a:gd name="T0" fmla="*/ 0 w 25"/>
                  <a:gd name="T1" fmla="*/ 0 h 51"/>
                  <a:gd name="T2" fmla="*/ 0 w 25"/>
                  <a:gd name="T3" fmla="*/ 0 h 51"/>
                  <a:gd name="T4" fmla="*/ 0 w 25"/>
                  <a:gd name="T5" fmla="*/ 0 h 51"/>
                  <a:gd name="T6" fmla="*/ 0 w 25"/>
                  <a:gd name="T7" fmla="*/ 0 h 51"/>
                  <a:gd name="T8" fmla="*/ 0 w 25"/>
                  <a:gd name="T9" fmla="*/ 0 h 51"/>
                  <a:gd name="T10" fmla="*/ 0 w 25"/>
                  <a:gd name="T11" fmla="*/ 0 h 51"/>
                  <a:gd name="T12" fmla="*/ 0 w 25"/>
                  <a:gd name="T13" fmla="*/ 0 h 51"/>
                  <a:gd name="T14" fmla="*/ 0 60000 65536"/>
                  <a:gd name="T15" fmla="*/ 0 60000 65536"/>
                  <a:gd name="T16" fmla="*/ 0 60000 65536"/>
                  <a:gd name="T17" fmla="*/ 0 60000 65536"/>
                  <a:gd name="T18" fmla="*/ 0 60000 65536"/>
                  <a:gd name="T19" fmla="*/ 0 60000 65536"/>
                  <a:gd name="T20" fmla="*/ 0 60000 65536"/>
                  <a:gd name="T21" fmla="*/ 0 w 25"/>
                  <a:gd name="T22" fmla="*/ 0 h 51"/>
                  <a:gd name="T23" fmla="*/ 25 w 25"/>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51">
                    <a:moveTo>
                      <a:pt x="0" y="48"/>
                    </a:moveTo>
                    <a:lnTo>
                      <a:pt x="11" y="51"/>
                    </a:lnTo>
                    <a:lnTo>
                      <a:pt x="17" y="32"/>
                    </a:lnTo>
                    <a:lnTo>
                      <a:pt x="25" y="3"/>
                    </a:lnTo>
                    <a:lnTo>
                      <a:pt x="14" y="0"/>
                    </a:lnTo>
                    <a:lnTo>
                      <a:pt x="5" y="32"/>
                    </a:lnTo>
                    <a:lnTo>
                      <a:pt x="0"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14" name="Freeform 477">
                <a:extLst>
                  <a:ext uri="{FF2B5EF4-FFF2-40B4-BE49-F238E27FC236}">
                    <a16:creationId xmlns:a16="http://schemas.microsoft.com/office/drawing/2014/main" id="{73F098F8-9CBA-4B4A-821B-F70B0522216B}"/>
                  </a:ext>
                </a:extLst>
              </p:cNvPr>
              <p:cNvSpPr>
                <a:spLocks/>
              </p:cNvSpPr>
              <p:nvPr/>
            </p:nvSpPr>
            <p:spPr bwMode="auto">
              <a:xfrm>
                <a:off x="5026" y="2477"/>
                <a:ext cx="10" cy="25"/>
              </a:xfrm>
              <a:custGeom>
                <a:avLst/>
                <a:gdLst>
                  <a:gd name="T0" fmla="*/ 0 w 22"/>
                  <a:gd name="T1" fmla="*/ 1 h 50"/>
                  <a:gd name="T2" fmla="*/ 0 w 22"/>
                  <a:gd name="T3" fmla="*/ 1 h 50"/>
                  <a:gd name="T4" fmla="*/ 0 w 22"/>
                  <a:gd name="T5" fmla="*/ 1 h 50"/>
                  <a:gd name="T6" fmla="*/ 0 w 22"/>
                  <a:gd name="T7" fmla="*/ 1 h 50"/>
                  <a:gd name="T8" fmla="*/ 0 w 22"/>
                  <a:gd name="T9" fmla="*/ 0 h 50"/>
                  <a:gd name="T10" fmla="*/ 0 w 22"/>
                  <a:gd name="T11" fmla="*/ 1 h 50"/>
                  <a:gd name="T12" fmla="*/ 0 w 22"/>
                  <a:gd name="T13" fmla="*/ 1 h 50"/>
                  <a:gd name="T14" fmla="*/ 0 60000 65536"/>
                  <a:gd name="T15" fmla="*/ 0 60000 65536"/>
                  <a:gd name="T16" fmla="*/ 0 60000 65536"/>
                  <a:gd name="T17" fmla="*/ 0 60000 65536"/>
                  <a:gd name="T18" fmla="*/ 0 60000 65536"/>
                  <a:gd name="T19" fmla="*/ 0 60000 65536"/>
                  <a:gd name="T20" fmla="*/ 0 60000 65536"/>
                  <a:gd name="T21" fmla="*/ 0 w 22"/>
                  <a:gd name="T22" fmla="*/ 0 h 50"/>
                  <a:gd name="T23" fmla="*/ 22 w 22"/>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50">
                    <a:moveTo>
                      <a:pt x="0" y="47"/>
                    </a:moveTo>
                    <a:lnTo>
                      <a:pt x="11" y="50"/>
                    </a:lnTo>
                    <a:lnTo>
                      <a:pt x="19" y="26"/>
                    </a:lnTo>
                    <a:lnTo>
                      <a:pt x="22" y="1"/>
                    </a:lnTo>
                    <a:lnTo>
                      <a:pt x="11" y="0"/>
                    </a:lnTo>
                    <a:lnTo>
                      <a:pt x="7" y="26"/>
                    </a:lnTo>
                    <a:lnTo>
                      <a:pt x="0"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15" name="Freeform 478">
                <a:extLst>
                  <a:ext uri="{FF2B5EF4-FFF2-40B4-BE49-F238E27FC236}">
                    <a16:creationId xmlns:a16="http://schemas.microsoft.com/office/drawing/2014/main" id="{1B28AC26-F895-41A9-B6D6-4F46BEB596D0}"/>
                  </a:ext>
                </a:extLst>
              </p:cNvPr>
              <p:cNvSpPr>
                <a:spLocks/>
              </p:cNvSpPr>
              <p:nvPr/>
            </p:nvSpPr>
            <p:spPr bwMode="auto">
              <a:xfrm>
                <a:off x="5035" y="2435"/>
                <a:ext cx="11" cy="25"/>
              </a:xfrm>
              <a:custGeom>
                <a:avLst/>
                <a:gdLst>
                  <a:gd name="T0" fmla="*/ 0 w 21"/>
                  <a:gd name="T1" fmla="*/ 1 h 50"/>
                  <a:gd name="T2" fmla="*/ 1 w 21"/>
                  <a:gd name="T3" fmla="*/ 1 h 50"/>
                  <a:gd name="T4" fmla="*/ 1 w 21"/>
                  <a:gd name="T5" fmla="*/ 1 h 50"/>
                  <a:gd name="T6" fmla="*/ 1 w 21"/>
                  <a:gd name="T7" fmla="*/ 1 h 50"/>
                  <a:gd name="T8" fmla="*/ 1 w 21"/>
                  <a:gd name="T9" fmla="*/ 0 h 50"/>
                  <a:gd name="T10" fmla="*/ 1 w 21"/>
                  <a:gd name="T11" fmla="*/ 1 h 50"/>
                  <a:gd name="T12" fmla="*/ 0 w 21"/>
                  <a:gd name="T13" fmla="*/ 1 h 50"/>
                  <a:gd name="T14" fmla="*/ 0 60000 65536"/>
                  <a:gd name="T15" fmla="*/ 0 60000 65536"/>
                  <a:gd name="T16" fmla="*/ 0 60000 65536"/>
                  <a:gd name="T17" fmla="*/ 0 60000 65536"/>
                  <a:gd name="T18" fmla="*/ 0 60000 65536"/>
                  <a:gd name="T19" fmla="*/ 0 60000 65536"/>
                  <a:gd name="T20" fmla="*/ 0 60000 65536"/>
                  <a:gd name="T21" fmla="*/ 0 w 21"/>
                  <a:gd name="T22" fmla="*/ 0 h 50"/>
                  <a:gd name="T23" fmla="*/ 21 w 21"/>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50">
                    <a:moveTo>
                      <a:pt x="0" y="49"/>
                    </a:moveTo>
                    <a:lnTo>
                      <a:pt x="10" y="50"/>
                    </a:lnTo>
                    <a:lnTo>
                      <a:pt x="18" y="18"/>
                    </a:lnTo>
                    <a:lnTo>
                      <a:pt x="21" y="1"/>
                    </a:lnTo>
                    <a:lnTo>
                      <a:pt x="9" y="0"/>
                    </a:lnTo>
                    <a:lnTo>
                      <a:pt x="6" y="18"/>
                    </a:lnTo>
                    <a:lnTo>
                      <a:pt x="0"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16" name="Freeform 479">
                <a:extLst>
                  <a:ext uri="{FF2B5EF4-FFF2-40B4-BE49-F238E27FC236}">
                    <a16:creationId xmlns:a16="http://schemas.microsoft.com/office/drawing/2014/main" id="{6D49DD87-F014-48EF-8DE9-348D77286A94}"/>
                  </a:ext>
                </a:extLst>
              </p:cNvPr>
              <p:cNvSpPr>
                <a:spLocks/>
              </p:cNvSpPr>
              <p:nvPr/>
            </p:nvSpPr>
            <p:spPr bwMode="auto">
              <a:xfrm>
                <a:off x="5042" y="2393"/>
                <a:ext cx="9" cy="24"/>
              </a:xfrm>
              <a:custGeom>
                <a:avLst/>
                <a:gdLst>
                  <a:gd name="T0" fmla="*/ 0 w 19"/>
                  <a:gd name="T1" fmla="*/ 0 h 49"/>
                  <a:gd name="T2" fmla="*/ 0 w 19"/>
                  <a:gd name="T3" fmla="*/ 0 h 49"/>
                  <a:gd name="T4" fmla="*/ 0 w 19"/>
                  <a:gd name="T5" fmla="*/ 0 h 49"/>
                  <a:gd name="T6" fmla="*/ 0 w 19"/>
                  <a:gd name="T7" fmla="*/ 0 h 49"/>
                  <a:gd name="T8" fmla="*/ 0 w 19"/>
                  <a:gd name="T9" fmla="*/ 0 h 49"/>
                  <a:gd name="T10" fmla="*/ 0 w 19"/>
                  <a:gd name="T11" fmla="*/ 0 h 49"/>
                  <a:gd name="T12" fmla="*/ 0 w 19"/>
                  <a:gd name="T13" fmla="*/ 0 h 49"/>
                  <a:gd name="T14" fmla="*/ 0 60000 65536"/>
                  <a:gd name="T15" fmla="*/ 0 60000 65536"/>
                  <a:gd name="T16" fmla="*/ 0 60000 65536"/>
                  <a:gd name="T17" fmla="*/ 0 60000 65536"/>
                  <a:gd name="T18" fmla="*/ 0 60000 65536"/>
                  <a:gd name="T19" fmla="*/ 0 60000 65536"/>
                  <a:gd name="T20" fmla="*/ 0 60000 65536"/>
                  <a:gd name="T21" fmla="*/ 0 w 19"/>
                  <a:gd name="T22" fmla="*/ 0 h 49"/>
                  <a:gd name="T23" fmla="*/ 19 w 19"/>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49">
                    <a:moveTo>
                      <a:pt x="0" y="47"/>
                    </a:moveTo>
                    <a:lnTo>
                      <a:pt x="13" y="49"/>
                    </a:lnTo>
                    <a:lnTo>
                      <a:pt x="19" y="10"/>
                    </a:lnTo>
                    <a:lnTo>
                      <a:pt x="19" y="1"/>
                    </a:lnTo>
                    <a:lnTo>
                      <a:pt x="7" y="0"/>
                    </a:lnTo>
                    <a:lnTo>
                      <a:pt x="7" y="10"/>
                    </a:lnTo>
                    <a:lnTo>
                      <a:pt x="0"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17" name="Freeform 480">
                <a:extLst>
                  <a:ext uri="{FF2B5EF4-FFF2-40B4-BE49-F238E27FC236}">
                    <a16:creationId xmlns:a16="http://schemas.microsoft.com/office/drawing/2014/main" id="{F61AA070-2937-42E9-90A4-F32E79CB4777}"/>
                  </a:ext>
                </a:extLst>
              </p:cNvPr>
              <p:cNvSpPr>
                <a:spLocks/>
              </p:cNvSpPr>
              <p:nvPr/>
            </p:nvSpPr>
            <p:spPr bwMode="auto">
              <a:xfrm>
                <a:off x="5047" y="2350"/>
                <a:ext cx="8" cy="25"/>
              </a:xfrm>
              <a:custGeom>
                <a:avLst/>
                <a:gdLst>
                  <a:gd name="T0" fmla="*/ 0 w 15"/>
                  <a:gd name="T1" fmla="*/ 0 h 51"/>
                  <a:gd name="T2" fmla="*/ 1 w 15"/>
                  <a:gd name="T3" fmla="*/ 0 h 51"/>
                  <a:gd name="T4" fmla="*/ 1 w 15"/>
                  <a:gd name="T5" fmla="*/ 0 h 51"/>
                  <a:gd name="T6" fmla="*/ 1 w 15"/>
                  <a:gd name="T7" fmla="*/ 0 h 51"/>
                  <a:gd name="T8" fmla="*/ 1 w 15"/>
                  <a:gd name="T9" fmla="*/ 0 h 51"/>
                  <a:gd name="T10" fmla="*/ 1 w 15"/>
                  <a:gd name="T11" fmla="*/ 0 h 51"/>
                  <a:gd name="T12" fmla="*/ 0 w 15"/>
                  <a:gd name="T13" fmla="*/ 0 h 51"/>
                  <a:gd name="T14" fmla="*/ 0 60000 65536"/>
                  <a:gd name="T15" fmla="*/ 0 60000 65536"/>
                  <a:gd name="T16" fmla="*/ 0 60000 65536"/>
                  <a:gd name="T17" fmla="*/ 0 60000 65536"/>
                  <a:gd name="T18" fmla="*/ 0 60000 65536"/>
                  <a:gd name="T19" fmla="*/ 0 60000 65536"/>
                  <a:gd name="T20" fmla="*/ 0 60000 65536"/>
                  <a:gd name="T21" fmla="*/ 0 w 15"/>
                  <a:gd name="T22" fmla="*/ 0 h 51"/>
                  <a:gd name="T23" fmla="*/ 15 w 15"/>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51">
                    <a:moveTo>
                      <a:pt x="0" y="49"/>
                    </a:moveTo>
                    <a:lnTo>
                      <a:pt x="12" y="51"/>
                    </a:lnTo>
                    <a:lnTo>
                      <a:pt x="15" y="3"/>
                    </a:lnTo>
                    <a:lnTo>
                      <a:pt x="15" y="0"/>
                    </a:lnTo>
                    <a:lnTo>
                      <a:pt x="3" y="0"/>
                    </a:lnTo>
                    <a:lnTo>
                      <a:pt x="3" y="3"/>
                    </a:lnTo>
                    <a:lnTo>
                      <a:pt x="0"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18" name="Freeform 481">
                <a:extLst>
                  <a:ext uri="{FF2B5EF4-FFF2-40B4-BE49-F238E27FC236}">
                    <a16:creationId xmlns:a16="http://schemas.microsoft.com/office/drawing/2014/main" id="{A7C0A00F-7A26-4EB4-A0ED-D85735435445}"/>
                  </a:ext>
                </a:extLst>
              </p:cNvPr>
              <p:cNvSpPr>
                <a:spLocks/>
              </p:cNvSpPr>
              <p:nvPr/>
            </p:nvSpPr>
            <p:spPr bwMode="auto">
              <a:xfrm>
                <a:off x="5049" y="2307"/>
                <a:ext cx="7" cy="25"/>
              </a:xfrm>
              <a:custGeom>
                <a:avLst/>
                <a:gdLst>
                  <a:gd name="T0" fmla="*/ 0 w 14"/>
                  <a:gd name="T1" fmla="*/ 1 h 49"/>
                  <a:gd name="T2" fmla="*/ 1 w 14"/>
                  <a:gd name="T3" fmla="*/ 1 h 49"/>
                  <a:gd name="T4" fmla="*/ 1 w 14"/>
                  <a:gd name="T5" fmla="*/ 0 h 49"/>
                  <a:gd name="T6" fmla="*/ 1 w 14"/>
                  <a:gd name="T7" fmla="*/ 0 h 49"/>
                  <a:gd name="T8" fmla="*/ 0 w 14"/>
                  <a:gd name="T9" fmla="*/ 1 h 49"/>
                  <a:gd name="T10" fmla="*/ 0 60000 65536"/>
                  <a:gd name="T11" fmla="*/ 0 60000 65536"/>
                  <a:gd name="T12" fmla="*/ 0 60000 65536"/>
                  <a:gd name="T13" fmla="*/ 0 60000 65536"/>
                  <a:gd name="T14" fmla="*/ 0 60000 65536"/>
                  <a:gd name="T15" fmla="*/ 0 w 14"/>
                  <a:gd name="T16" fmla="*/ 0 h 49"/>
                  <a:gd name="T17" fmla="*/ 14 w 14"/>
                  <a:gd name="T18" fmla="*/ 49 h 49"/>
                </a:gdLst>
                <a:ahLst/>
                <a:cxnLst>
                  <a:cxn ang="T10">
                    <a:pos x="T0" y="T1"/>
                  </a:cxn>
                  <a:cxn ang="T11">
                    <a:pos x="T2" y="T3"/>
                  </a:cxn>
                  <a:cxn ang="T12">
                    <a:pos x="T4" y="T5"/>
                  </a:cxn>
                  <a:cxn ang="T13">
                    <a:pos x="T6" y="T7"/>
                  </a:cxn>
                  <a:cxn ang="T14">
                    <a:pos x="T8" y="T9"/>
                  </a:cxn>
                </a:cxnLst>
                <a:rect l="T15" t="T16" r="T17" b="T18"/>
                <a:pathLst>
                  <a:path w="14" h="49">
                    <a:moveTo>
                      <a:pt x="0" y="49"/>
                    </a:moveTo>
                    <a:lnTo>
                      <a:pt x="12" y="49"/>
                    </a:lnTo>
                    <a:lnTo>
                      <a:pt x="14" y="0"/>
                    </a:lnTo>
                    <a:lnTo>
                      <a:pt x="1" y="0"/>
                    </a:lnTo>
                    <a:lnTo>
                      <a:pt x="0"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19" name="Freeform 482">
                <a:extLst>
                  <a:ext uri="{FF2B5EF4-FFF2-40B4-BE49-F238E27FC236}">
                    <a16:creationId xmlns:a16="http://schemas.microsoft.com/office/drawing/2014/main" id="{32BE6EB6-8DD7-46C4-90C5-F5F92D47B50B}"/>
                  </a:ext>
                </a:extLst>
              </p:cNvPr>
              <p:cNvSpPr>
                <a:spLocks/>
              </p:cNvSpPr>
              <p:nvPr/>
            </p:nvSpPr>
            <p:spPr bwMode="auto">
              <a:xfrm>
                <a:off x="5049" y="2265"/>
                <a:ext cx="7" cy="24"/>
              </a:xfrm>
              <a:custGeom>
                <a:avLst/>
                <a:gdLst>
                  <a:gd name="T0" fmla="*/ 1 w 14"/>
                  <a:gd name="T1" fmla="*/ 1 h 47"/>
                  <a:gd name="T2" fmla="*/ 1 w 14"/>
                  <a:gd name="T3" fmla="*/ 1 h 47"/>
                  <a:gd name="T4" fmla="*/ 1 w 14"/>
                  <a:gd name="T5" fmla="*/ 0 h 47"/>
                  <a:gd name="T6" fmla="*/ 0 w 14"/>
                  <a:gd name="T7" fmla="*/ 0 h 47"/>
                  <a:gd name="T8" fmla="*/ 1 w 14"/>
                  <a:gd name="T9" fmla="*/ 1 h 47"/>
                  <a:gd name="T10" fmla="*/ 0 60000 65536"/>
                  <a:gd name="T11" fmla="*/ 0 60000 65536"/>
                  <a:gd name="T12" fmla="*/ 0 60000 65536"/>
                  <a:gd name="T13" fmla="*/ 0 60000 65536"/>
                  <a:gd name="T14" fmla="*/ 0 60000 65536"/>
                  <a:gd name="T15" fmla="*/ 0 w 14"/>
                  <a:gd name="T16" fmla="*/ 0 h 47"/>
                  <a:gd name="T17" fmla="*/ 14 w 14"/>
                  <a:gd name="T18" fmla="*/ 47 h 47"/>
                </a:gdLst>
                <a:ahLst/>
                <a:cxnLst>
                  <a:cxn ang="T10">
                    <a:pos x="T0" y="T1"/>
                  </a:cxn>
                  <a:cxn ang="T11">
                    <a:pos x="T2" y="T3"/>
                  </a:cxn>
                  <a:cxn ang="T12">
                    <a:pos x="T4" y="T5"/>
                  </a:cxn>
                  <a:cxn ang="T13">
                    <a:pos x="T6" y="T7"/>
                  </a:cxn>
                  <a:cxn ang="T14">
                    <a:pos x="T8" y="T9"/>
                  </a:cxn>
                </a:cxnLst>
                <a:rect l="T15" t="T16" r="T17" b="T18"/>
                <a:pathLst>
                  <a:path w="14" h="47">
                    <a:moveTo>
                      <a:pt x="1" y="47"/>
                    </a:moveTo>
                    <a:lnTo>
                      <a:pt x="14" y="47"/>
                    </a:lnTo>
                    <a:lnTo>
                      <a:pt x="12" y="0"/>
                    </a:lnTo>
                    <a:lnTo>
                      <a:pt x="0" y="0"/>
                    </a:lnTo>
                    <a:lnTo>
                      <a:pt x="1"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20" name="Freeform 483">
                <a:extLst>
                  <a:ext uri="{FF2B5EF4-FFF2-40B4-BE49-F238E27FC236}">
                    <a16:creationId xmlns:a16="http://schemas.microsoft.com/office/drawing/2014/main" id="{F980E5EC-A7B7-459A-9CBC-E4683590A67D}"/>
                  </a:ext>
                </a:extLst>
              </p:cNvPr>
              <p:cNvSpPr>
                <a:spLocks/>
              </p:cNvSpPr>
              <p:nvPr/>
            </p:nvSpPr>
            <p:spPr bwMode="auto">
              <a:xfrm>
                <a:off x="5046" y="2222"/>
                <a:ext cx="8" cy="25"/>
              </a:xfrm>
              <a:custGeom>
                <a:avLst/>
                <a:gdLst>
                  <a:gd name="T0" fmla="*/ 0 w 17"/>
                  <a:gd name="T1" fmla="*/ 1 h 50"/>
                  <a:gd name="T2" fmla="*/ 0 w 17"/>
                  <a:gd name="T3" fmla="*/ 1 h 50"/>
                  <a:gd name="T4" fmla="*/ 0 w 17"/>
                  <a:gd name="T5" fmla="*/ 0 h 50"/>
                  <a:gd name="T6" fmla="*/ 0 w 17"/>
                  <a:gd name="T7" fmla="*/ 1 h 50"/>
                  <a:gd name="T8" fmla="*/ 0 w 17"/>
                  <a:gd name="T9" fmla="*/ 1 h 50"/>
                  <a:gd name="T10" fmla="*/ 0 60000 65536"/>
                  <a:gd name="T11" fmla="*/ 0 60000 65536"/>
                  <a:gd name="T12" fmla="*/ 0 60000 65536"/>
                  <a:gd name="T13" fmla="*/ 0 60000 65536"/>
                  <a:gd name="T14" fmla="*/ 0 60000 65536"/>
                  <a:gd name="T15" fmla="*/ 0 w 17"/>
                  <a:gd name="T16" fmla="*/ 0 h 50"/>
                  <a:gd name="T17" fmla="*/ 17 w 17"/>
                  <a:gd name="T18" fmla="*/ 50 h 50"/>
                </a:gdLst>
                <a:ahLst/>
                <a:cxnLst>
                  <a:cxn ang="T10">
                    <a:pos x="T0" y="T1"/>
                  </a:cxn>
                  <a:cxn ang="T11">
                    <a:pos x="T2" y="T3"/>
                  </a:cxn>
                  <a:cxn ang="T12">
                    <a:pos x="T4" y="T5"/>
                  </a:cxn>
                  <a:cxn ang="T13">
                    <a:pos x="T6" y="T7"/>
                  </a:cxn>
                  <a:cxn ang="T14">
                    <a:pos x="T8" y="T9"/>
                  </a:cxn>
                </a:cxnLst>
                <a:rect l="T15" t="T16" r="T17" b="T18"/>
                <a:pathLst>
                  <a:path w="17" h="50">
                    <a:moveTo>
                      <a:pt x="5" y="50"/>
                    </a:moveTo>
                    <a:lnTo>
                      <a:pt x="17" y="48"/>
                    </a:lnTo>
                    <a:lnTo>
                      <a:pt x="12" y="0"/>
                    </a:lnTo>
                    <a:lnTo>
                      <a:pt x="0" y="1"/>
                    </a:lnTo>
                    <a:lnTo>
                      <a:pt x="5"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21" name="Freeform 484">
                <a:extLst>
                  <a:ext uri="{FF2B5EF4-FFF2-40B4-BE49-F238E27FC236}">
                    <a16:creationId xmlns:a16="http://schemas.microsoft.com/office/drawing/2014/main" id="{49D237C7-7E36-479E-8FCB-25D28DEB4896}"/>
                  </a:ext>
                </a:extLst>
              </p:cNvPr>
              <p:cNvSpPr>
                <a:spLocks/>
              </p:cNvSpPr>
              <p:nvPr/>
            </p:nvSpPr>
            <p:spPr bwMode="auto">
              <a:xfrm>
                <a:off x="5040" y="2180"/>
                <a:ext cx="10" cy="24"/>
              </a:xfrm>
              <a:custGeom>
                <a:avLst/>
                <a:gdLst>
                  <a:gd name="T0" fmla="*/ 1 w 20"/>
                  <a:gd name="T1" fmla="*/ 1 h 48"/>
                  <a:gd name="T2" fmla="*/ 1 w 20"/>
                  <a:gd name="T3" fmla="*/ 1 h 48"/>
                  <a:gd name="T4" fmla="*/ 1 w 20"/>
                  <a:gd name="T5" fmla="*/ 0 h 48"/>
                  <a:gd name="T6" fmla="*/ 0 w 20"/>
                  <a:gd name="T7" fmla="*/ 1 h 48"/>
                  <a:gd name="T8" fmla="*/ 1 w 20"/>
                  <a:gd name="T9" fmla="*/ 1 h 48"/>
                  <a:gd name="T10" fmla="*/ 0 60000 65536"/>
                  <a:gd name="T11" fmla="*/ 0 60000 65536"/>
                  <a:gd name="T12" fmla="*/ 0 60000 65536"/>
                  <a:gd name="T13" fmla="*/ 0 60000 65536"/>
                  <a:gd name="T14" fmla="*/ 0 60000 65536"/>
                  <a:gd name="T15" fmla="*/ 0 w 20"/>
                  <a:gd name="T16" fmla="*/ 0 h 48"/>
                  <a:gd name="T17" fmla="*/ 20 w 20"/>
                  <a:gd name="T18" fmla="*/ 48 h 48"/>
                </a:gdLst>
                <a:ahLst/>
                <a:cxnLst>
                  <a:cxn ang="T10">
                    <a:pos x="T0" y="T1"/>
                  </a:cxn>
                  <a:cxn ang="T11">
                    <a:pos x="T2" y="T3"/>
                  </a:cxn>
                  <a:cxn ang="T12">
                    <a:pos x="T4" y="T5"/>
                  </a:cxn>
                  <a:cxn ang="T13">
                    <a:pos x="T6" y="T7"/>
                  </a:cxn>
                  <a:cxn ang="T14">
                    <a:pos x="T8" y="T9"/>
                  </a:cxn>
                </a:cxnLst>
                <a:rect l="T15" t="T16" r="T17" b="T18"/>
                <a:pathLst>
                  <a:path w="20" h="48">
                    <a:moveTo>
                      <a:pt x="8" y="48"/>
                    </a:moveTo>
                    <a:lnTo>
                      <a:pt x="20" y="47"/>
                    </a:lnTo>
                    <a:lnTo>
                      <a:pt x="13" y="0"/>
                    </a:lnTo>
                    <a:lnTo>
                      <a:pt x="0" y="1"/>
                    </a:lnTo>
                    <a:lnTo>
                      <a:pt x="8"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22" name="Freeform 485">
                <a:extLst>
                  <a:ext uri="{FF2B5EF4-FFF2-40B4-BE49-F238E27FC236}">
                    <a16:creationId xmlns:a16="http://schemas.microsoft.com/office/drawing/2014/main" id="{225C0779-B1DA-4298-AC53-03595CF937C8}"/>
                  </a:ext>
                </a:extLst>
              </p:cNvPr>
              <p:cNvSpPr>
                <a:spLocks/>
              </p:cNvSpPr>
              <p:nvPr/>
            </p:nvSpPr>
            <p:spPr bwMode="auto">
              <a:xfrm>
                <a:off x="5033" y="2138"/>
                <a:ext cx="10" cy="24"/>
              </a:xfrm>
              <a:custGeom>
                <a:avLst/>
                <a:gdLst>
                  <a:gd name="T0" fmla="*/ 0 w 22"/>
                  <a:gd name="T1" fmla="*/ 1 h 48"/>
                  <a:gd name="T2" fmla="*/ 0 w 22"/>
                  <a:gd name="T3" fmla="*/ 1 h 48"/>
                  <a:gd name="T4" fmla="*/ 0 w 22"/>
                  <a:gd name="T5" fmla="*/ 0 h 48"/>
                  <a:gd name="T6" fmla="*/ 0 w 22"/>
                  <a:gd name="T7" fmla="*/ 1 h 48"/>
                  <a:gd name="T8" fmla="*/ 0 w 22"/>
                  <a:gd name="T9" fmla="*/ 1 h 48"/>
                  <a:gd name="T10" fmla="*/ 0 60000 65536"/>
                  <a:gd name="T11" fmla="*/ 0 60000 65536"/>
                  <a:gd name="T12" fmla="*/ 0 60000 65536"/>
                  <a:gd name="T13" fmla="*/ 0 60000 65536"/>
                  <a:gd name="T14" fmla="*/ 0 60000 65536"/>
                  <a:gd name="T15" fmla="*/ 0 w 22"/>
                  <a:gd name="T16" fmla="*/ 0 h 48"/>
                  <a:gd name="T17" fmla="*/ 22 w 22"/>
                  <a:gd name="T18" fmla="*/ 48 h 48"/>
                </a:gdLst>
                <a:ahLst/>
                <a:cxnLst>
                  <a:cxn ang="T10">
                    <a:pos x="T0" y="T1"/>
                  </a:cxn>
                  <a:cxn ang="T11">
                    <a:pos x="T2" y="T3"/>
                  </a:cxn>
                  <a:cxn ang="T12">
                    <a:pos x="T4" y="T5"/>
                  </a:cxn>
                  <a:cxn ang="T13">
                    <a:pos x="T6" y="T7"/>
                  </a:cxn>
                  <a:cxn ang="T14">
                    <a:pos x="T8" y="T9"/>
                  </a:cxn>
                </a:cxnLst>
                <a:rect l="T15" t="T16" r="T17" b="T18"/>
                <a:pathLst>
                  <a:path w="22" h="48">
                    <a:moveTo>
                      <a:pt x="11" y="48"/>
                    </a:moveTo>
                    <a:lnTo>
                      <a:pt x="22" y="47"/>
                    </a:lnTo>
                    <a:lnTo>
                      <a:pt x="11" y="0"/>
                    </a:lnTo>
                    <a:lnTo>
                      <a:pt x="0" y="1"/>
                    </a:lnTo>
                    <a:lnTo>
                      <a:pt x="11"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23" name="Freeform 486">
                <a:extLst>
                  <a:ext uri="{FF2B5EF4-FFF2-40B4-BE49-F238E27FC236}">
                    <a16:creationId xmlns:a16="http://schemas.microsoft.com/office/drawing/2014/main" id="{791101CB-2EED-4CF4-8588-9144946004EB}"/>
                  </a:ext>
                </a:extLst>
              </p:cNvPr>
              <p:cNvSpPr>
                <a:spLocks/>
              </p:cNvSpPr>
              <p:nvPr/>
            </p:nvSpPr>
            <p:spPr bwMode="auto">
              <a:xfrm>
                <a:off x="5023" y="2096"/>
                <a:ext cx="12" cy="24"/>
              </a:xfrm>
              <a:custGeom>
                <a:avLst/>
                <a:gdLst>
                  <a:gd name="T0" fmla="*/ 0 w 25"/>
                  <a:gd name="T1" fmla="*/ 1 h 48"/>
                  <a:gd name="T2" fmla="*/ 0 w 25"/>
                  <a:gd name="T3" fmla="*/ 1 h 48"/>
                  <a:gd name="T4" fmla="*/ 0 w 25"/>
                  <a:gd name="T5" fmla="*/ 1 h 48"/>
                  <a:gd name="T6" fmla="*/ 0 w 25"/>
                  <a:gd name="T7" fmla="*/ 0 h 48"/>
                  <a:gd name="T8" fmla="*/ 0 w 25"/>
                  <a:gd name="T9" fmla="*/ 1 h 48"/>
                  <a:gd name="T10" fmla="*/ 0 w 25"/>
                  <a:gd name="T11" fmla="*/ 1 h 48"/>
                  <a:gd name="T12" fmla="*/ 0 w 25"/>
                  <a:gd name="T13" fmla="*/ 1 h 48"/>
                  <a:gd name="T14" fmla="*/ 0 60000 65536"/>
                  <a:gd name="T15" fmla="*/ 0 60000 65536"/>
                  <a:gd name="T16" fmla="*/ 0 60000 65536"/>
                  <a:gd name="T17" fmla="*/ 0 60000 65536"/>
                  <a:gd name="T18" fmla="*/ 0 60000 65536"/>
                  <a:gd name="T19" fmla="*/ 0 60000 65536"/>
                  <a:gd name="T20" fmla="*/ 0 60000 65536"/>
                  <a:gd name="T21" fmla="*/ 0 w 25"/>
                  <a:gd name="T22" fmla="*/ 0 h 48"/>
                  <a:gd name="T23" fmla="*/ 25 w 25"/>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48">
                    <a:moveTo>
                      <a:pt x="13" y="48"/>
                    </a:moveTo>
                    <a:lnTo>
                      <a:pt x="23" y="47"/>
                    </a:lnTo>
                    <a:lnTo>
                      <a:pt x="25" y="45"/>
                    </a:lnTo>
                    <a:lnTo>
                      <a:pt x="11" y="0"/>
                    </a:lnTo>
                    <a:lnTo>
                      <a:pt x="0" y="3"/>
                    </a:lnTo>
                    <a:lnTo>
                      <a:pt x="13" y="45"/>
                    </a:lnTo>
                    <a:lnTo>
                      <a:pt x="13"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24" name="Freeform 487">
                <a:extLst>
                  <a:ext uri="{FF2B5EF4-FFF2-40B4-BE49-F238E27FC236}">
                    <a16:creationId xmlns:a16="http://schemas.microsoft.com/office/drawing/2014/main" id="{E869DEA0-105F-4251-8276-673750A80AAA}"/>
                  </a:ext>
                </a:extLst>
              </p:cNvPr>
              <p:cNvSpPr>
                <a:spLocks/>
              </p:cNvSpPr>
              <p:nvPr/>
            </p:nvSpPr>
            <p:spPr bwMode="auto">
              <a:xfrm>
                <a:off x="5010" y="2055"/>
                <a:ext cx="13" cy="25"/>
              </a:xfrm>
              <a:custGeom>
                <a:avLst/>
                <a:gdLst>
                  <a:gd name="T0" fmla="*/ 1 w 26"/>
                  <a:gd name="T1" fmla="*/ 0 h 51"/>
                  <a:gd name="T2" fmla="*/ 1 w 26"/>
                  <a:gd name="T3" fmla="*/ 0 h 51"/>
                  <a:gd name="T4" fmla="*/ 1 w 26"/>
                  <a:gd name="T5" fmla="*/ 0 h 51"/>
                  <a:gd name="T6" fmla="*/ 1 w 26"/>
                  <a:gd name="T7" fmla="*/ 0 h 51"/>
                  <a:gd name="T8" fmla="*/ 0 w 26"/>
                  <a:gd name="T9" fmla="*/ 0 h 51"/>
                  <a:gd name="T10" fmla="*/ 1 w 26"/>
                  <a:gd name="T11" fmla="*/ 0 h 51"/>
                  <a:gd name="T12" fmla="*/ 1 w 26"/>
                  <a:gd name="T13" fmla="*/ 0 h 51"/>
                  <a:gd name="T14" fmla="*/ 0 60000 65536"/>
                  <a:gd name="T15" fmla="*/ 0 60000 65536"/>
                  <a:gd name="T16" fmla="*/ 0 60000 65536"/>
                  <a:gd name="T17" fmla="*/ 0 60000 65536"/>
                  <a:gd name="T18" fmla="*/ 0 60000 65536"/>
                  <a:gd name="T19" fmla="*/ 0 60000 65536"/>
                  <a:gd name="T20" fmla="*/ 0 60000 65536"/>
                  <a:gd name="T21" fmla="*/ 0 w 26"/>
                  <a:gd name="T22" fmla="*/ 0 h 51"/>
                  <a:gd name="T23" fmla="*/ 26 w 26"/>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51">
                    <a:moveTo>
                      <a:pt x="15" y="51"/>
                    </a:moveTo>
                    <a:lnTo>
                      <a:pt x="26" y="47"/>
                    </a:lnTo>
                    <a:lnTo>
                      <a:pt x="24" y="40"/>
                    </a:lnTo>
                    <a:lnTo>
                      <a:pt x="11" y="0"/>
                    </a:lnTo>
                    <a:lnTo>
                      <a:pt x="0" y="3"/>
                    </a:lnTo>
                    <a:lnTo>
                      <a:pt x="12" y="40"/>
                    </a:lnTo>
                    <a:lnTo>
                      <a:pt x="15"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25" name="Freeform 488">
                <a:extLst>
                  <a:ext uri="{FF2B5EF4-FFF2-40B4-BE49-F238E27FC236}">
                    <a16:creationId xmlns:a16="http://schemas.microsoft.com/office/drawing/2014/main" id="{449FC487-BDB9-4916-B907-1315C1FB1AD2}"/>
                  </a:ext>
                </a:extLst>
              </p:cNvPr>
              <p:cNvSpPr>
                <a:spLocks/>
              </p:cNvSpPr>
              <p:nvPr/>
            </p:nvSpPr>
            <p:spPr bwMode="auto">
              <a:xfrm>
                <a:off x="4997" y="2014"/>
                <a:ext cx="13" cy="25"/>
              </a:xfrm>
              <a:custGeom>
                <a:avLst/>
                <a:gdLst>
                  <a:gd name="T0" fmla="*/ 0 w 28"/>
                  <a:gd name="T1" fmla="*/ 1 h 49"/>
                  <a:gd name="T2" fmla="*/ 0 w 28"/>
                  <a:gd name="T3" fmla="*/ 1 h 49"/>
                  <a:gd name="T4" fmla="*/ 0 w 28"/>
                  <a:gd name="T5" fmla="*/ 1 h 49"/>
                  <a:gd name="T6" fmla="*/ 0 w 28"/>
                  <a:gd name="T7" fmla="*/ 0 h 49"/>
                  <a:gd name="T8" fmla="*/ 0 w 28"/>
                  <a:gd name="T9" fmla="*/ 1 h 49"/>
                  <a:gd name="T10" fmla="*/ 0 w 28"/>
                  <a:gd name="T11" fmla="*/ 1 h 49"/>
                  <a:gd name="T12" fmla="*/ 0 w 28"/>
                  <a:gd name="T13" fmla="*/ 1 h 49"/>
                  <a:gd name="T14" fmla="*/ 0 60000 65536"/>
                  <a:gd name="T15" fmla="*/ 0 60000 65536"/>
                  <a:gd name="T16" fmla="*/ 0 60000 65536"/>
                  <a:gd name="T17" fmla="*/ 0 60000 65536"/>
                  <a:gd name="T18" fmla="*/ 0 60000 65536"/>
                  <a:gd name="T19" fmla="*/ 0 60000 65536"/>
                  <a:gd name="T20" fmla="*/ 0 60000 65536"/>
                  <a:gd name="T21" fmla="*/ 0 w 28"/>
                  <a:gd name="T22" fmla="*/ 0 h 49"/>
                  <a:gd name="T23" fmla="*/ 28 w 28"/>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49">
                    <a:moveTo>
                      <a:pt x="17" y="49"/>
                    </a:moveTo>
                    <a:lnTo>
                      <a:pt x="28" y="46"/>
                    </a:lnTo>
                    <a:lnTo>
                      <a:pt x="23" y="34"/>
                    </a:lnTo>
                    <a:lnTo>
                      <a:pt x="11" y="0"/>
                    </a:lnTo>
                    <a:lnTo>
                      <a:pt x="0" y="5"/>
                    </a:lnTo>
                    <a:lnTo>
                      <a:pt x="11" y="34"/>
                    </a:lnTo>
                    <a:lnTo>
                      <a:pt x="17"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26" name="Freeform 489">
                <a:extLst>
                  <a:ext uri="{FF2B5EF4-FFF2-40B4-BE49-F238E27FC236}">
                    <a16:creationId xmlns:a16="http://schemas.microsoft.com/office/drawing/2014/main" id="{FFB59C77-E909-4A28-80D1-A36759286C44}"/>
                  </a:ext>
                </a:extLst>
              </p:cNvPr>
              <p:cNvSpPr>
                <a:spLocks/>
              </p:cNvSpPr>
              <p:nvPr/>
            </p:nvSpPr>
            <p:spPr bwMode="auto">
              <a:xfrm>
                <a:off x="4980" y="1974"/>
                <a:ext cx="15" cy="25"/>
              </a:xfrm>
              <a:custGeom>
                <a:avLst/>
                <a:gdLst>
                  <a:gd name="T0" fmla="*/ 1 w 30"/>
                  <a:gd name="T1" fmla="*/ 1 h 49"/>
                  <a:gd name="T2" fmla="*/ 1 w 30"/>
                  <a:gd name="T3" fmla="*/ 1 h 49"/>
                  <a:gd name="T4" fmla="*/ 1 w 30"/>
                  <a:gd name="T5" fmla="*/ 1 h 49"/>
                  <a:gd name="T6" fmla="*/ 1 w 30"/>
                  <a:gd name="T7" fmla="*/ 1 h 49"/>
                  <a:gd name="T8" fmla="*/ 1 w 30"/>
                  <a:gd name="T9" fmla="*/ 0 h 49"/>
                  <a:gd name="T10" fmla="*/ 0 w 30"/>
                  <a:gd name="T11" fmla="*/ 1 h 49"/>
                  <a:gd name="T12" fmla="*/ 1 w 30"/>
                  <a:gd name="T13" fmla="*/ 1 h 49"/>
                  <a:gd name="T14" fmla="*/ 1 w 30"/>
                  <a:gd name="T15" fmla="*/ 1 h 49"/>
                  <a:gd name="T16" fmla="*/ 1 w 30"/>
                  <a:gd name="T17" fmla="*/ 1 h 49"/>
                  <a:gd name="T18" fmla="*/ 1 w 30"/>
                  <a:gd name="T19" fmla="*/ 1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49"/>
                  <a:gd name="T32" fmla="*/ 30 w 30"/>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49">
                    <a:moveTo>
                      <a:pt x="20" y="49"/>
                    </a:moveTo>
                    <a:lnTo>
                      <a:pt x="30" y="44"/>
                    </a:lnTo>
                    <a:lnTo>
                      <a:pt x="23" y="27"/>
                    </a:lnTo>
                    <a:lnTo>
                      <a:pt x="21" y="23"/>
                    </a:lnTo>
                    <a:lnTo>
                      <a:pt x="10" y="0"/>
                    </a:lnTo>
                    <a:lnTo>
                      <a:pt x="0" y="4"/>
                    </a:lnTo>
                    <a:lnTo>
                      <a:pt x="12" y="32"/>
                    </a:lnTo>
                    <a:lnTo>
                      <a:pt x="17" y="27"/>
                    </a:lnTo>
                    <a:lnTo>
                      <a:pt x="10" y="27"/>
                    </a:lnTo>
                    <a:lnTo>
                      <a:pt x="20"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27" name="Freeform 490">
                <a:extLst>
                  <a:ext uri="{FF2B5EF4-FFF2-40B4-BE49-F238E27FC236}">
                    <a16:creationId xmlns:a16="http://schemas.microsoft.com/office/drawing/2014/main" id="{B5D3586A-1EAE-4A07-B7E3-644997055323}"/>
                  </a:ext>
                </a:extLst>
              </p:cNvPr>
              <p:cNvSpPr>
                <a:spLocks/>
              </p:cNvSpPr>
              <p:nvPr/>
            </p:nvSpPr>
            <p:spPr bwMode="auto">
              <a:xfrm>
                <a:off x="4962" y="1935"/>
                <a:ext cx="16" cy="25"/>
              </a:xfrm>
              <a:custGeom>
                <a:avLst/>
                <a:gdLst>
                  <a:gd name="T0" fmla="*/ 1 w 32"/>
                  <a:gd name="T1" fmla="*/ 1 h 49"/>
                  <a:gd name="T2" fmla="*/ 1 w 32"/>
                  <a:gd name="T3" fmla="*/ 1 h 49"/>
                  <a:gd name="T4" fmla="*/ 1 w 32"/>
                  <a:gd name="T5" fmla="*/ 1 h 49"/>
                  <a:gd name="T6" fmla="*/ 1 w 32"/>
                  <a:gd name="T7" fmla="*/ 0 h 49"/>
                  <a:gd name="T8" fmla="*/ 0 w 32"/>
                  <a:gd name="T9" fmla="*/ 1 h 49"/>
                  <a:gd name="T10" fmla="*/ 1 w 32"/>
                  <a:gd name="T11" fmla="*/ 1 h 49"/>
                  <a:gd name="T12" fmla="*/ 1 w 32"/>
                  <a:gd name="T13" fmla="*/ 1 h 49"/>
                  <a:gd name="T14" fmla="*/ 0 60000 65536"/>
                  <a:gd name="T15" fmla="*/ 0 60000 65536"/>
                  <a:gd name="T16" fmla="*/ 0 60000 65536"/>
                  <a:gd name="T17" fmla="*/ 0 60000 65536"/>
                  <a:gd name="T18" fmla="*/ 0 60000 65536"/>
                  <a:gd name="T19" fmla="*/ 0 60000 65536"/>
                  <a:gd name="T20" fmla="*/ 0 60000 65536"/>
                  <a:gd name="T21" fmla="*/ 0 w 32"/>
                  <a:gd name="T22" fmla="*/ 0 h 49"/>
                  <a:gd name="T23" fmla="*/ 32 w 32"/>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49">
                    <a:moveTo>
                      <a:pt x="21" y="49"/>
                    </a:moveTo>
                    <a:lnTo>
                      <a:pt x="32" y="44"/>
                    </a:lnTo>
                    <a:lnTo>
                      <a:pt x="20" y="17"/>
                    </a:lnTo>
                    <a:lnTo>
                      <a:pt x="11" y="0"/>
                    </a:lnTo>
                    <a:lnTo>
                      <a:pt x="0" y="6"/>
                    </a:lnTo>
                    <a:lnTo>
                      <a:pt x="11" y="26"/>
                    </a:lnTo>
                    <a:lnTo>
                      <a:pt x="21"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28" name="Freeform 491">
                <a:extLst>
                  <a:ext uri="{FF2B5EF4-FFF2-40B4-BE49-F238E27FC236}">
                    <a16:creationId xmlns:a16="http://schemas.microsoft.com/office/drawing/2014/main" id="{A48CB36B-4BEB-43EF-A02A-8A603F326AB3}"/>
                  </a:ext>
                </a:extLst>
              </p:cNvPr>
              <p:cNvSpPr>
                <a:spLocks/>
              </p:cNvSpPr>
              <p:nvPr/>
            </p:nvSpPr>
            <p:spPr bwMode="auto">
              <a:xfrm>
                <a:off x="4942" y="1898"/>
                <a:ext cx="16" cy="24"/>
              </a:xfrm>
              <a:custGeom>
                <a:avLst/>
                <a:gdLst>
                  <a:gd name="T0" fmla="*/ 0 w 34"/>
                  <a:gd name="T1" fmla="*/ 0 h 49"/>
                  <a:gd name="T2" fmla="*/ 0 w 34"/>
                  <a:gd name="T3" fmla="*/ 0 h 49"/>
                  <a:gd name="T4" fmla="*/ 0 w 34"/>
                  <a:gd name="T5" fmla="*/ 0 h 49"/>
                  <a:gd name="T6" fmla="*/ 0 w 34"/>
                  <a:gd name="T7" fmla="*/ 0 h 49"/>
                  <a:gd name="T8" fmla="*/ 0 w 34"/>
                  <a:gd name="T9" fmla="*/ 0 h 49"/>
                  <a:gd name="T10" fmla="*/ 0 w 34"/>
                  <a:gd name="T11" fmla="*/ 0 h 49"/>
                  <a:gd name="T12" fmla="*/ 0 w 34"/>
                  <a:gd name="T13" fmla="*/ 0 h 49"/>
                  <a:gd name="T14" fmla="*/ 0 60000 65536"/>
                  <a:gd name="T15" fmla="*/ 0 60000 65536"/>
                  <a:gd name="T16" fmla="*/ 0 60000 65536"/>
                  <a:gd name="T17" fmla="*/ 0 60000 65536"/>
                  <a:gd name="T18" fmla="*/ 0 60000 65536"/>
                  <a:gd name="T19" fmla="*/ 0 60000 65536"/>
                  <a:gd name="T20" fmla="*/ 0 60000 65536"/>
                  <a:gd name="T21" fmla="*/ 0 w 34"/>
                  <a:gd name="T22" fmla="*/ 0 h 49"/>
                  <a:gd name="T23" fmla="*/ 34 w 34"/>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49">
                    <a:moveTo>
                      <a:pt x="23" y="49"/>
                    </a:moveTo>
                    <a:lnTo>
                      <a:pt x="34" y="43"/>
                    </a:lnTo>
                    <a:lnTo>
                      <a:pt x="17" y="11"/>
                    </a:lnTo>
                    <a:lnTo>
                      <a:pt x="10" y="0"/>
                    </a:lnTo>
                    <a:lnTo>
                      <a:pt x="0" y="6"/>
                    </a:lnTo>
                    <a:lnTo>
                      <a:pt x="8" y="20"/>
                    </a:lnTo>
                    <a:lnTo>
                      <a:pt x="23"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29" name="Freeform 492">
                <a:extLst>
                  <a:ext uri="{FF2B5EF4-FFF2-40B4-BE49-F238E27FC236}">
                    <a16:creationId xmlns:a16="http://schemas.microsoft.com/office/drawing/2014/main" id="{809B54D2-2BE1-4E46-9CC4-ACDD41C5DFF2}"/>
                  </a:ext>
                </a:extLst>
              </p:cNvPr>
              <p:cNvSpPr>
                <a:spLocks/>
              </p:cNvSpPr>
              <p:nvPr/>
            </p:nvSpPr>
            <p:spPr bwMode="auto">
              <a:xfrm>
                <a:off x="4920" y="1861"/>
                <a:ext cx="17" cy="24"/>
              </a:xfrm>
              <a:custGeom>
                <a:avLst/>
                <a:gdLst>
                  <a:gd name="T0" fmla="*/ 0 w 35"/>
                  <a:gd name="T1" fmla="*/ 1 h 47"/>
                  <a:gd name="T2" fmla="*/ 0 w 35"/>
                  <a:gd name="T3" fmla="*/ 1 h 47"/>
                  <a:gd name="T4" fmla="*/ 0 w 35"/>
                  <a:gd name="T5" fmla="*/ 1 h 47"/>
                  <a:gd name="T6" fmla="*/ 0 w 35"/>
                  <a:gd name="T7" fmla="*/ 0 h 47"/>
                  <a:gd name="T8" fmla="*/ 0 w 35"/>
                  <a:gd name="T9" fmla="*/ 1 h 47"/>
                  <a:gd name="T10" fmla="*/ 0 w 35"/>
                  <a:gd name="T11" fmla="*/ 1 h 47"/>
                  <a:gd name="T12" fmla="*/ 0 w 35"/>
                  <a:gd name="T13" fmla="*/ 1 h 47"/>
                  <a:gd name="T14" fmla="*/ 0 60000 65536"/>
                  <a:gd name="T15" fmla="*/ 0 60000 65536"/>
                  <a:gd name="T16" fmla="*/ 0 60000 65536"/>
                  <a:gd name="T17" fmla="*/ 0 60000 65536"/>
                  <a:gd name="T18" fmla="*/ 0 60000 65536"/>
                  <a:gd name="T19" fmla="*/ 0 60000 65536"/>
                  <a:gd name="T20" fmla="*/ 0 60000 65536"/>
                  <a:gd name="T21" fmla="*/ 0 w 35"/>
                  <a:gd name="T22" fmla="*/ 0 h 47"/>
                  <a:gd name="T23" fmla="*/ 35 w 35"/>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47">
                    <a:moveTo>
                      <a:pt x="26" y="47"/>
                    </a:moveTo>
                    <a:lnTo>
                      <a:pt x="35" y="41"/>
                    </a:lnTo>
                    <a:lnTo>
                      <a:pt x="14" y="4"/>
                    </a:lnTo>
                    <a:lnTo>
                      <a:pt x="9" y="0"/>
                    </a:lnTo>
                    <a:lnTo>
                      <a:pt x="0" y="6"/>
                    </a:lnTo>
                    <a:lnTo>
                      <a:pt x="5" y="13"/>
                    </a:lnTo>
                    <a:lnTo>
                      <a:pt x="26"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30" name="Freeform 493">
                <a:extLst>
                  <a:ext uri="{FF2B5EF4-FFF2-40B4-BE49-F238E27FC236}">
                    <a16:creationId xmlns:a16="http://schemas.microsoft.com/office/drawing/2014/main" id="{FB58450E-FEFE-4EE9-A385-A4B1C58A6304}"/>
                  </a:ext>
                </a:extLst>
              </p:cNvPr>
              <p:cNvSpPr>
                <a:spLocks/>
              </p:cNvSpPr>
              <p:nvPr/>
            </p:nvSpPr>
            <p:spPr bwMode="auto">
              <a:xfrm>
                <a:off x="4896" y="1825"/>
                <a:ext cx="18" cy="24"/>
              </a:xfrm>
              <a:custGeom>
                <a:avLst/>
                <a:gdLst>
                  <a:gd name="T0" fmla="*/ 1 w 36"/>
                  <a:gd name="T1" fmla="*/ 1 h 47"/>
                  <a:gd name="T2" fmla="*/ 1 w 36"/>
                  <a:gd name="T3" fmla="*/ 1 h 47"/>
                  <a:gd name="T4" fmla="*/ 1 w 36"/>
                  <a:gd name="T5" fmla="*/ 0 h 47"/>
                  <a:gd name="T6" fmla="*/ 1 w 36"/>
                  <a:gd name="T7" fmla="*/ 0 h 47"/>
                  <a:gd name="T8" fmla="*/ 0 w 36"/>
                  <a:gd name="T9" fmla="*/ 1 h 47"/>
                  <a:gd name="T10" fmla="*/ 1 w 36"/>
                  <a:gd name="T11" fmla="*/ 1 h 47"/>
                  <a:gd name="T12" fmla="*/ 1 w 36"/>
                  <a:gd name="T13" fmla="*/ 1 h 47"/>
                  <a:gd name="T14" fmla="*/ 0 60000 65536"/>
                  <a:gd name="T15" fmla="*/ 0 60000 65536"/>
                  <a:gd name="T16" fmla="*/ 0 60000 65536"/>
                  <a:gd name="T17" fmla="*/ 0 60000 65536"/>
                  <a:gd name="T18" fmla="*/ 0 60000 65536"/>
                  <a:gd name="T19" fmla="*/ 0 60000 65536"/>
                  <a:gd name="T20" fmla="*/ 0 60000 65536"/>
                  <a:gd name="T21" fmla="*/ 0 w 36"/>
                  <a:gd name="T22" fmla="*/ 0 h 47"/>
                  <a:gd name="T23" fmla="*/ 36 w 36"/>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47">
                    <a:moveTo>
                      <a:pt x="27" y="47"/>
                    </a:moveTo>
                    <a:lnTo>
                      <a:pt x="36" y="41"/>
                    </a:lnTo>
                    <a:lnTo>
                      <a:pt x="10" y="0"/>
                    </a:lnTo>
                    <a:lnTo>
                      <a:pt x="9" y="0"/>
                    </a:lnTo>
                    <a:lnTo>
                      <a:pt x="0" y="8"/>
                    </a:lnTo>
                    <a:lnTo>
                      <a:pt x="1" y="9"/>
                    </a:lnTo>
                    <a:lnTo>
                      <a:pt x="27"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31" name="Freeform 494">
                <a:extLst>
                  <a:ext uri="{FF2B5EF4-FFF2-40B4-BE49-F238E27FC236}">
                    <a16:creationId xmlns:a16="http://schemas.microsoft.com/office/drawing/2014/main" id="{C0A0EDD2-82AA-4FD9-AE0E-ACDA75F06DE2}"/>
                  </a:ext>
                </a:extLst>
              </p:cNvPr>
              <p:cNvSpPr>
                <a:spLocks/>
              </p:cNvSpPr>
              <p:nvPr/>
            </p:nvSpPr>
            <p:spPr bwMode="auto">
              <a:xfrm>
                <a:off x="4871" y="1791"/>
                <a:ext cx="19" cy="23"/>
              </a:xfrm>
              <a:custGeom>
                <a:avLst/>
                <a:gdLst>
                  <a:gd name="T0" fmla="*/ 1 w 38"/>
                  <a:gd name="T1" fmla="*/ 1 h 46"/>
                  <a:gd name="T2" fmla="*/ 1 w 38"/>
                  <a:gd name="T3" fmla="*/ 1 h 46"/>
                  <a:gd name="T4" fmla="*/ 1 w 38"/>
                  <a:gd name="T5" fmla="*/ 0 h 46"/>
                  <a:gd name="T6" fmla="*/ 0 w 38"/>
                  <a:gd name="T7" fmla="*/ 1 h 46"/>
                  <a:gd name="T8" fmla="*/ 1 w 38"/>
                  <a:gd name="T9" fmla="*/ 1 h 46"/>
                  <a:gd name="T10" fmla="*/ 0 60000 65536"/>
                  <a:gd name="T11" fmla="*/ 0 60000 65536"/>
                  <a:gd name="T12" fmla="*/ 0 60000 65536"/>
                  <a:gd name="T13" fmla="*/ 0 60000 65536"/>
                  <a:gd name="T14" fmla="*/ 0 60000 65536"/>
                  <a:gd name="T15" fmla="*/ 0 w 38"/>
                  <a:gd name="T16" fmla="*/ 0 h 46"/>
                  <a:gd name="T17" fmla="*/ 38 w 38"/>
                  <a:gd name="T18" fmla="*/ 46 h 46"/>
                </a:gdLst>
                <a:ahLst/>
                <a:cxnLst>
                  <a:cxn ang="T10">
                    <a:pos x="T0" y="T1"/>
                  </a:cxn>
                  <a:cxn ang="T11">
                    <a:pos x="T2" y="T3"/>
                  </a:cxn>
                  <a:cxn ang="T12">
                    <a:pos x="T4" y="T5"/>
                  </a:cxn>
                  <a:cxn ang="T13">
                    <a:pos x="T6" y="T7"/>
                  </a:cxn>
                  <a:cxn ang="T14">
                    <a:pos x="T8" y="T9"/>
                  </a:cxn>
                </a:cxnLst>
                <a:rect l="T15" t="T16" r="T17" b="T18"/>
                <a:pathLst>
                  <a:path w="38" h="46">
                    <a:moveTo>
                      <a:pt x="29" y="46"/>
                    </a:moveTo>
                    <a:lnTo>
                      <a:pt x="38" y="38"/>
                    </a:lnTo>
                    <a:lnTo>
                      <a:pt x="9" y="0"/>
                    </a:lnTo>
                    <a:lnTo>
                      <a:pt x="0" y="8"/>
                    </a:lnTo>
                    <a:lnTo>
                      <a:pt x="29"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32" name="Freeform 495">
                <a:extLst>
                  <a:ext uri="{FF2B5EF4-FFF2-40B4-BE49-F238E27FC236}">
                    <a16:creationId xmlns:a16="http://schemas.microsoft.com/office/drawing/2014/main" id="{75B43382-D9C7-4028-A40B-163AE53F621C}"/>
                  </a:ext>
                </a:extLst>
              </p:cNvPr>
              <p:cNvSpPr>
                <a:spLocks/>
              </p:cNvSpPr>
              <p:nvPr/>
            </p:nvSpPr>
            <p:spPr bwMode="auto">
              <a:xfrm>
                <a:off x="4843" y="1757"/>
                <a:ext cx="21" cy="23"/>
              </a:xfrm>
              <a:custGeom>
                <a:avLst/>
                <a:gdLst>
                  <a:gd name="T0" fmla="*/ 1 w 42"/>
                  <a:gd name="T1" fmla="*/ 1 h 46"/>
                  <a:gd name="T2" fmla="*/ 1 w 42"/>
                  <a:gd name="T3" fmla="*/ 1 h 46"/>
                  <a:gd name="T4" fmla="*/ 1 w 42"/>
                  <a:gd name="T5" fmla="*/ 0 h 46"/>
                  <a:gd name="T6" fmla="*/ 0 w 42"/>
                  <a:gd name="T7" fmla="*/ 1 h 46"/>
                  <a:gd name="T8" fmla="*/ 1 w 42"/>
                  <a:gd name="T9" fmla="*/ 1 h 46"/>
                  <a:gd name="T10" fmla="*/ 0 60000 65536"/>
                  <a:gd name="T11" fmla="*/ 0 60000 65536"/>
                  <a:gd name="T12" fmla="*/ 0 60000 65536"/>
                  <a:gd name="T13" fmla="*/ 0 60000 65536"/>
                  <a:gd name="T14" fmla="*/ 0 60000 65536"/>
                  <a:gd name="T15" fmla="*/ 0 w 42"/>
                  <a:gd name="T16" fmla="*/ 0 h 46"/>
                  <a:gd name="T17" fmla="*/ 42 w 42"/>
                  <a:gd name="T18" fmla="*/ 46 h 46"/>
                </a:gdLst>
                <a:ahLst/>
                <a:cxnLst>
                  <a:cxn ang="T10">
                    <a:pos x="T0" y="T1"/>
                  </a:cxn>
                  <a:cxn ang="T11">
                    <a:pos x="T2" y="T3"/>
                  </a:cxn>
                  <a:cxn ang="T12">
                    <a:pos x="T4" y="T5"/>
                  </a:cxn>
                  <a:cxn ang="T13">
                    <a:pos x="T6" y="T7"/>
                  </a:cxn>
                  <a:cxn ang="T14">
                    <a:pos x="T8" y="T9"/>
                  </a:cxn>
                </a:cxnLst>
                <a:rect l="T15" t="T16" r="T17" b="T18"/>
                <a:pathLst>
                  <a:path w="42" h="46">
                    <a:moveTo>
                      <a:pt x="32" y="46"/>
                    </a:moveTo>
                    <a:lnTo>
                      <a:pt x="42" y="38"/>
                    </a:lnTo>
                    <a:lnTo>
                      <a:pt x="9" y="0"/>
                    </a:lnTo>
                    <a:lnTo>
                      <a:pt x="0" y="8"/>
                    </a:lnTo>
                    <a:lnTo>
                      <a:pt x="32"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33" name="Freeform 496">
                <a:extLst>
                  <a:ext uri="{FF2B5EF4-FFF2-40B4-BE49-F238E27FC236}">
                    <a16:creationId xmlns:a16="http://schemas.microsoft.com/office/drawing/2014/main" id="{ADE07828-729D-4467-BEC0-341D611DC04A}"/>
                  </a:ext>
                </a:extLst>
              </p:cNvPr>
              <p:cNvSpPr>
                <a:spLocks/>
              </p:cNvSpPr>
              <p:nvPr/>
            </p:nvSpPr>
            <p:spPr bwMode="auto">
              <a:xfrm>
                <a:off x="4815" y="1726"/>
                <a:ext cx="20" cy="22"/>
              </a:xfrm>
              <a:custGeom>
                <a:avLst/>
                <a:gdLst>
                  <a:gd name="T0" fmla="*/ 0 w 41"/>
                  <a:gd name="T1" fmla="*/ 1 h 43"/>
                  <a:gd name="T2" fmla="*/ 0 w 41"/>
                  <a:gd name="T3" fmla="*/ 1 h 43"/>
                  <a:gd name="T4" fmla="*/ 0 w 41"/>
                  <a:gd name="T5" fmla="*/ 0 h 43"/>
                  <a:gd name="T6" fmla="*/ 0 w 41"/>
                  <a:gd name="T7" fmla="*/ 1 h 43"/>
                  <a:gd name="T8" fmla="*/ 0 w 41"/>
                  <a:gd name="T9" fmla="*/ 1 h 43"/>
                  <a:gd name="T10" fmla="*/ 0 60000 65536"/>
                  <a:gd name="T11" fmla="*/ 0 60000 65536"/>
                  <a:gd name="T12" fmla="*/ 0 60000 65536"/>
                  <a:gd name="T13" fmla="*/ 0 60000 65536"/>
                  <a:gd name="T14" fmla="*/ 0 60000 65536"/>
                  <a:gd name="T15" fmla="*/ 0 w 41"/>
                  <a:gd name="T16" fmla="*/ 0 h 43"/>
                  <a:gd name="T17" fmla="*/ 41 w 41"/>
                  <a:gd name="T18" fmla="*/ 43 h 43"/>
                </a:gdLst>
                <a:ahLst/>
                <a:cxnLst>
                  <a:cxn ang="T10">
                    <a:pos x="T0" y="T1"/>
                  </a:cxn>
                  <a:cxn ang="T11">
                    <a:pos x="T2" y="T3"/>
                  </a:cxn>
                  <a:cxn ang="T12">
                    <a:pos x="T4" y="T5"/>
                  </a:cxn>
                  <a:cxn ang="T13">
                    <a:pos x="T6" y="T7"/>
                  </a:cxn>
                  <a:cxn ang="T14">
                    <a:pos x="T8" y="T9"/>
                  </a:cxn>
                </a:cxnLst>
                <a:rect l="T15" t="T16" r="T17" b="T18"/>
                <a:pathLst>
                  <a:path w="41" h="43">
                    <a:moveTo>
                      <a:pt x="32" y="43"/>
                    </a:moveTo>
                    <a:lnTo>
                      <a:pt x="41" y="35"/>
                    </a:lnTo>
                    <a:lnTo>
                      <a:pt x="9" y="0"/>
                    </a:lnTo>
                    <a:lnTo>
                      <a:pt x="0" y="8"/>
                    </a:lnTo>
                    <a:lnTo>
                      <a:pt x="32"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34" name="Freeform 497">
                <a:extLst>
                  <a:ext uri="{FF2B5EF4-FFF2-40B4-BE49-F238E27FC236}">
                    <a16:creationId xmlns:a16="http://schemas.microsoft.com/office/drawing/2014/main" id="{39325B69-6A45-4177-AFA2-24BEF171FD7A}"/>
                  </a:ext>
                </a:extLst>
              </p:cNvPr>
              <p:cNvSpPr>
                <a:spLocks/>
              </p:cNvSpPr>
              <p:nvPr/>
            </p:nvSpPr>
            <p:spPr bwMode="auto">
              <a:xfrm>
                <a:off x="4785" y="1695"/>
                <a:ext cx="21" cy="22"/>
              </a:xfrm>
              <a:custGeom>
                <a:avLst/>
                <a:gdLst>
                  <a:gd name="T0" fmla="*/ 0 w 43"/>
                  <a:gd name="T1" fmla="*/ 1 h 44"/>
                  <a:gd name="T2" fmla="*/ 0 w 43"/>
                  <a:gd name="T3" fmla="*/ 1 h 44"/>
                  <a:gd name="T4" fmla="*/ 0 w 43"/>
                  <a:gd name="T5" fmla="*/ 0 h 44"/>
                  <a:gd name="T6" fmla="*/ 0 w 43"/>
                  <a:gd name="T7" fmla="*/ 1 h 44"/>
                  <a:gd name="T8" fmla="*/ 0 w 43"/>
                  <a:gd name="T9" fmla="*/ 1 h 44"/>
                  <a:gd name="T10" fmla="*/ 0 60000 65536"/>
                  <a:gd name="T11" fmla="*/ 0 60000 65536"/>
                  <a:gd name="T12" fmla="*/ 0 60000 65536"/>
                  <a:gd name="T13" fmla="*/ 0 60000 65536"/>
                  <a:gd name="T14" fmla="*/ 0 60000 65536"/>
                  <a:gd name="T15" fmla="*/ 0 w 43"/>
                  <a:gd name="T16" fmla="*/ 0 h 44"/>
                  <a:gd name="T17" fmla="*/ 43 w 43"/>
                  <a:gd name="T18" fmla="*/ 44 h 44"/>
                </a:gdLst>
                <a:ahLst/>
                <a:cxnLst>
                  <a:cxn ang="T10">
                    <a:pos x="T0" y="T1"/>
                  </a:cxn>
                  <a:cxn ang="T11">
                    <a:pos x="T2" y="T3"/>
                  </a:cxn>
                  <a:cxn ang="T12">
                    <a:pos x="T4" y="T5"/>
                  </a:cxn>
                  <a:cxn ang="T13">
                    <a:pos x="T6" y="T7"/>
                  </a:cxn>
                  <a:cxn ang="T14">
                    <a:pos x="T8" y="T9"/>
                  </a:cxn>
                </a:cxnLst>
                <a:rect l="T15" t="T16" r="T17" b="T18"/>
                <a:pathLst>
                  <a:path w="43" h="44">
                    <a:moveTo>
                      <a:pt x="34" y="44"/>
                    </a:moveTo>
                    <a:lnTo>
                      <a:pt x="43" y="35"/>
                    </a:lnTo>
                    <a:lnTo>
                      <a:pt x="9" y="0"/>
                    </a:lnTo>
                    <a:lnTo>
                      <a:pt x="0" y="9"/>
                    </a:lnTo>
                    <a:lnTo>
                      <a:pt x="34"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35" name="Freeform 498">
                <a:extLst>
                  <a:ext uri="{FF2B5EF4-FFF2-40B4-BE49-F238E27FC236}">
                    <a16:creationId xmlns:a16="http://schemas.microsoft.com/office/drawing/2014/main" id="{1752F8F7-F477-4C6C-A5F7-1D23A9D02757}"/>
                  </a:ext>
                </a:extLst>
              </p:cNvPr>
              <p:cNvSpPr>
                <a:spLocks/>
              </p:cNvSpPr>
              <p:nvPr/>
            </p:nvSpPr>
            <p:spPr bwMode="auto">
              <a:xfrm>
                <a:off x="4754" y="1666"/>
                <a:ext cx="22" cy="20"/>
              </a:xfrm>
              <a:custGeom>
                <a:avLst/>
                <a:gdLst>
                  <a:gd name="T0" fmla="*/ 0 w 45"/>
                  <a:gd name="T1" fmla="*/ 0 h 41"/>
                  <a:gd name="T2" fmla="*/ 0 w 45"/>
                  <a:gd name="T3" fmla="*/ 0 h 41"/>
                  <a:gd name="T4" fmla="*/ 0 w 45"/>
                  <a:gd name="T5" fmla="*/ 0 h 41"/>
                  <a:gd name="T6" fmla="*/ 0 w 45"/>
                  <a:gd name="T7" fmla="*/ 0 h 41"/>
                  <a:gd name="T8" fmla="*/ 0 w 45"/>
                  <a:gd name="T9" fmla="*/ 0 h 41"/>
                  <a:gd name="T10" fmla="*/ 0 60000 65536"/>
                  <a:gd name="T11" fmla="*/ 0 60000 65536"/>
                  <a:gd name="T12" fmla="*/ 0 60000 65536"/>
                  <a:gd name="T13" fmla="*/ 0 60000 65536"/>
                  <a:gd name="T14" fmla="*/ 0 60000 65536"/>
                  <a:gd name="T15" fmla="*/ 0 w 45"/>
                  <a:gd name="T16" fmla="*/ 0 h 41"/>
                  <a:gd name="T17" fmla="*/ 45 w 45"/>
                  <a:gd name="T18" fmla="*/ 41 h 41"/>
                </a:gdLst>
                <a:ahLst/>
                <a:cxnLst>
                  <a:cxn ang="T10">
                    <a:pos x="T0" y="T1"/>
                  </a:cxn>
                  <a:cxn ang="T11">
                    <a:pos x="T2" y="T3"/>
                  </a:cxn>
                  <a:cxn ang="T12">
                    <a:pos x="T4" y="T5"/>
                  </a:cxn>
                  <a:cxn ang="T13">
                    <a:pos x="T6" y="T7"/>
                  </a:cxn>
                  <a:cxn ang="T14">
                    <a:pos x="T8" y="T9"/>
                  </a:cxn>
                </a:cxnLst>
                <a:rect l="T15" t="T16" r="T17" b="T18"/>
                <a:pathLst>
                  <a:path w="45" h="41">
                    <a:moveTo>
                      <a:pt x="37" y="41"/>
                    </a:moveTo>
                    <a:lnTo>
                      <a:pt x="45" y="32"/>
                    </a:lnTo>
                    <a:lnTo>
                      <a:pt x="8" y="0"/>
                    </a:lnTo>
                    <a:lnTo>
                      <a:pt x="0" y="9"/>
                    </a:lnTo>
                    <a:lnTo>
                      <a:pt x="37" y="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36" name="Freeform 499">
                <a:extLst>
                  <a:ext uri="{FF2B5EF4-FFF2-40B4-BE49-F238E27FC236}">
                    <a16:creationId xmlns:a16="http://schemas.microsoft.com/office/drawing/2014/main" id="{3B808AF1-ECA3-4CD7-9301-14914C38F3B3}"/>
                  </a:ext>
                </a:extLst>
              </p:cNvPr>
              <p:cNvSpPr>
                <a:spLocks/>
              </p:cNvSpPr>
              <p:nvPr/>
            </p:nvSpPr>
            <p:spPr bwMode="auto">
              <a:xfrm>
                <a:off x="4722" y="1638"/>
                <a:ext cx="22" cy="20"/>
              </a:xfrm>
              <a:custGeom>
                <a:avLst/>
                <a:gdLst>
                  <a:gd name="T0" fmla="*/ 0 w 45"/>
                  <a:gd name="T1" fmla="*/ 1 h 39"/>
                  <a:gd name="T2" fmla="*/ 0 w 45"/>
                  <a:gd name="T3" fmla="*/ 1 h 39"/>
                  <a:gd name="T4" fmla="*/ 0 w 45"/>
                  <a:gd name="T5" fmla="*/ 1 h 39"/>
                  <a:gd name="T6" fmla="*/ 0 w 45"/>
                  <a:gd name="T7" fmla="*/ 0 h 39"/>
                  <a:gd name="T8" fmla="*/ 0 w 45"/>
                  <a:gd name="T9" fmla="*/ 1 h 39"/>
                  <a:gd name="T10" fmla="*/ 0 w 45"/>
                  <a:gd name="T11" fmla="*/ 1 h 39"/>
                  <a:gd name="T12" fmla="*/ 0 w 45"/>
                  <a:gd name="T13" fmla="*/ 1 h 39"/>
                  <a:gd name="T14" fmla="*/ 0 60000 65536"/>
                  <a:gd name="T15" fmla="*/ 0 60000 65536"/>
                  <a:gd name="T16" fmla="*/ 0 60000 65536"/>
                  <a:gd name="T17" fmla="*/ 0 60000 65536"/>
                  <a:gd name="T18" fmla="*/ 0 60000 65536"/>
                  <a:gd name="T19" fmla="*/ 0 60000 65536"/>
                  <a:gd name="T20" fmla="*/ 0 60000 65536"/>
                  <a:gd name="T21" fmla="*/ 0 w 45"/>
                  <a:gd name="T22" fmla="*/ 0 h 39"/>
                  <a:gd name="T23" fmla="*/ 45 w 45"/>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39">
                    <a:moveTo>
                      <a:pt x="37" y="39"/>
                    </a:moveTo>
                    <a:lnTo>
                      <a:pt x="45" y="30"/>
                    </a:lnTo>
                    <a:lnTo>
                      <a:pt x="42" y="27"/>
                    </a:lnTo>
                    <a:lnTo>
                      <a:pt x="8" y="0"/>
                    </a:lnTo>
                    <a:lnTo>
                      <a:pt x="0" y="9"/>
                    </a:lnTo>
                    <a:lnTo>
                      <a:pt x="32" y="36"/>
                    </a:lnTo>
                    <a:lnTo>
                      <a:pt x="37"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37" name="Freeform 500">
                <a:extLst>
                  <a:ext uri="{FF2B5EF4-FFF2-40B4-BE49-F238E27FC236}">
                    <a16:creationId xmlns:a16="http://schemas.microsoft.com/office/drawing/2014/main" id="{C964991C-6635-464F-92A9-4826506DDA93}"/>
                  </a:ext>
                </a:extLst>
              </p:cNvPr>
              <p:cNvSpPr>
                <a:spLocks/>
              </p:cNvSpPr>
              <p:nvPr/>
            </p:nvSpPr>
            <p:spPr bwMode="auto">
              <a:xfrm>
                <a:off x="4688" y="1612"/>
                <a:ext cx="23" cy="19"/>
              </a:xfrm>
              <a:custGeom>
                <a:avLst/>
                <a:gdLst>
                  <a:gd name="T0" fmla="*/ 1 w 46"/>
                  <a:gd name="T1" fmla="*/ 1 h 38"/>
                  <a:gd name="T2" fmla="*/ 1 w 46"/>
                  <a:gd name="T3" fmla="*/ 1 h 38"/>
                  <a:gd name="T4" fmla="*/ 1 w 46"/>
                  <a:gd name="T5" fmla="*/ 1 h 38"/>
                  <a:gd name="T6" fmla="*/ 1 w 46"/>
                  <a:gd name="T7" fmla="*/ 0 h 38"/>
                  <a:gd name="T8" fmla="*/ 0 w 46"/>
                  <a:gd name="T9" fmla="*/ 1 h 38"/>
                  <a:gd name="T10" fmla="*/ 1 w 46"/>
                  <a:gd name="T11" fmla="*/ 1 h 38"/>
                  <a:gd name="T12" fmla="*/ 1 w 46"/>
                  <a:gd name="T13" fmla="*/ 1 h 38"/>
                  <a:gd name="T14" fmla="*/ 0 60000 65536"/>
                  <a:gd name="T15" fmla="*/ 0 60000 65536"/>
                  <a:gd name="T16" fmla="*/ 0 60000 65536"/>
                  <a:gd name="T17" fmla="*/ 0 60000 65536"/>
                  <a:gd name="T18" fmla="*/ 0 60000 65536"/>
                  <a:gd name="T19" fmla="*/ 0 60000 65536"/>
                  <a:gd name="T20" fmla="*/ 0 60000 65536"/>
                  <a:gd name="T21" fmla="*/ 0 w 46"/>
                  <a:gd name="T22" fmla="*/ 0 h 38"/>
                  <a:gd name="T23" fmla="*/ 46 w 46"/>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8">
                    <a:moveTo>
                      <a:pt x="38" y="38"/>
                    </a:moveTo>
                    <a:lnTo>
                      <a:pt x="46" y="29"/>
                    </a:lnTo>
                    <a:lnTo>
                      <a:pt x="35" y="20"/>
                    </a:lnTo>
                    <a:lnTo>
                      <a:pt x="8" y="0"/>
                    </a:lnTo>
                    <a:lnTo>
                      <a:pt x="0" y="9"/>
                    </a:lnTo>
                    <a:lnTo>
                      <a:pt x="26" y="29"/>
                    </a:lnTo>
                    <a:lnTo>
                      <a:pt x="38"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38" name="Freeform 501">
                <a:extLst>
                  <a:ext uri="{FF2B5EF4-FFF2-40B4-BE49-F238E27FC236}">
                    <a16:creationId xmlns:a16="http://schemas.microsoft.com/office/drawing/2014/main" id="{A18B2B65-DC94-47BB-B478-ED91C27891C8}"/>
                  </a:ext>
                </a:extLst>
              </p:cNvPr>
              <p:cNvSpPr>
                <a:spLocks/>
              </p:cNvSpPr>
              <p:nvPr/>
            </p:nvSpPr>
            <p:spPr bwMode="auto">
              <a:xfrm>
                <a:off x="4654" y="1586"/>
                <a:ext cx="23" cy="19"/>
              </a:xfrm>
              <a:custGeom>
                <a:avLst/>
                <a:gdLst>
                  <a:gd name="T0" fmla="*/ 0 w 48"/>
                  <a:gd name="T1" fmla="*/ 1 h 37"/>
                  <a:gd name="T2" fmla="*/ 0 w 48"/>
                  <a:gd name="T3" fmla="*/ 1 h 37"/>
                  <a:gd name="T4" fmla="*/ 0 w 48"/>
                  <a:gd name="T5" fmla="*/ 1 h 37"/>
                  <a:gd name="T6" fmla="*/ 0 w 48"/>
                  <a:gd name="T7" fmla="*/ 0 h 37"/>
                  <a:gd name="T8" fmla="*/ 0 w 48"/>
                  <a:gd name="T9" fmla="*/ 1 h 37"/>
                  <a:gd name="T10" fmla="*/ 0 w 48"/>
                  <a:gd name="T11" fmla="*/ 1 h 37"/>
                  <a:gd name="T12" fmla="*/ 0 w 48"/>
                  <a:gd name="T13" fmla="*/ 1 h 37"/>
                  <a:gd name="T14" fmla="*/ 0 60000 65536"/>
                  <a:gd name="T15" fmla="*/ 0 60000 65536"/>
                  <a:gd name="T16" fmla="*/ 0 60000 65536"/>
                  <a:gd name="T17" fmla="*/ 0 60000 65536"/>
                  <a:gd name="T18" fmla="*/ 0 60000 65536"/>
                  <a:gd name="T19" fmla="*/ 0 60000 65536"/>
                  <a:gd name="T20" fmla="*/ 0 60000 65536"/>
                  <a:gd name="T21" fmla="*/ 0 w 48"/>
                  <a:gd name="T22" fmla="*/ 0 h 37"/>
                  <a:gd name="T23" fmla="*/ 48 w 48"/>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7">
                    <a:moveTo>
                      <a:pt x="40" y="37"/>
                    </a:moveTo>
                    <a:lnTo>
                      <a:pt x="48" y="27"/>
                    </a:lnTo>
                    <a:lnTo>
                      <a:pt x="26" y="12"/>
                    </a:lnTo>
                    <a:lnTo>
                      <a:pt x="6" y="0"/>
                    </a:lnTo>
                    <a:lnTo>
                      <a:pt x="0" y="9"/>
                    </a:lnTo>
                    <a:lnTo>
                      <a:pt x="17" y="21"/>
                    </a:lnTo>
                    <a:lnTo>
                      <a:pt x="40"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39" name="Freeform 502">
                <a:extLst>
                  <a:ext uri="{FF2B5EF4-FFF2-40B4-BE49-F238E27FC236}">
                    <a16:creationId xmlns:a16="http://schemas.microsoft.com/office/drawing/2014/main" id="{96EF8053-B407-4C23-AE33-D12536201501}"/>
                  </a:ext>
                </a:extLst>
              </p:cNvPr>
              <p:cNvSpPr>
                <a:spLocks/>
              </p:cNvSpPr>
              <p:nvPr/>
            </p:nvSpPr>
            <p:spPr bwMode="auto">
              <a:xfrm>
                <a:off x="4619" y="1563"/>
                <a:ext cx="22" cy="17"/>
              </a:xfrm>
              <a:custGeom>
                <a:avLst/>
                <a:gdLst>
                  <a:gd name="T0" fmla="*/ 0 w 46"/>
                  <a:gd name="T1" fmla="*/ 0 h 35"/>
                  <a:gd name="T2" fmla="*/ 0 w 46"/>
                  <a:gd name="T3" fmla="*/ 0 h 35"/>
                  <a:gd name="T4" fmla="*/ 0 w 46"/>
                  <a:gd name="T5" fmla="*/ 0 h 35"/>
                  <a:gd name="T6" fmla="*/ 0 w 46"/>
                  <a:gd name="T7" fmla="*/ 0 h 35"/>
                  <a:gd name="T8" fmla="*/ 0 w 46"/>
                  <a:gd name="T9" fmla="*/ 0 h 35"/>
                  <a:gd name="T10" fmla="*/ 0 w 46"/>
                  <a:gd name="T11" fmla="*/ 0 h 35"/>
                  <a:gd name="T12" fmla="*/ 0 w 46"/>
                  <a:gd name="T13" fmla="*/ 0 h 35"/>
                  <a:gd name="T14" fmla="*/ 0 60000 65536"/>
                  <a:gd name="T15" fmla="*/ 0 60000 65536"/>
                  <a:gd name="T16" fmla="*/ 0 60000 65536"/>
                  <a:gd name="T17" fmla="*/ 0 60000 65536"/>
                  <a:gd name="T18" fmla="*/ 0 60000 65536"/>
                  <a:gd name="T19" fmla="*/ 0 60000 65536"/>
                  <a:gd name="T20" fmla="*/ 0 60000 65536"/>
                  <a:gd name="T21" fmla="*/ 0 w 46"/>
                  <a:gd name="T22" fmla="*/ 0 h 35"/>
                  <a:gd name="T23" fmla="*/ 46 w 46"/>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5">
                    <a:moveTo>
                      <a:pt x="40" y="35"/>
                    </a:moveTo>
                    <a:lnTo>
                      <a:pt x="46" y="25"/>
                    </a:lnTo>
                    <a:lnTo>
                      <a:pt x="15" y="4"/>
                    </a:lnTo>
                    <a:lnTo>
                      <a:pt x="6" y="0"/>
                    </a:lnTo>
                    <a:lnTo>
                      <a:pt x="0" y="9"/>
                    </a:lnTo>
                    <a:lnTo>
                      <a:pt x="6" y="13"/>
                    </a:lnTo>
                    <a:lnTo>
                      <a:pt x="4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40" name="Freeform 503">
                <a:extLst>
                  <a:ext uri="{FF2B5EF4-FFF2-40B4-BE49-F238E27FC236}">
                    <a16:creationId xmlns:a16="http://schemas.microsoft.com/office/drawing/2014/main" id="{673889FF-C65A-4A4A-A11E-8B90C783D248}"/>
                  </a:ext>
                </a:extLst>
              </p:cNvPr>
              <p:cNvSpPr>
                <a:spLocks/>
              </p:cNvSpPr>
              <p:nvPr/>
            </p:nvSpPr>
            <p:spPr bwMode="auto">
              <a:xfrm>
                <a:off x="4582" y="1541"/>
                <a:ext cx="24" cy="16"/>
              </a:xfrm>
              <a:custGeom>
                <a:avLst/>
                <a:gdLst>
                  <a:gd name="T0" fmla="*/ 1 w 47"/>
                  <a:gd name="T1" fmla="*/ 0 h 34"/>
                  <a:gd name="T2" fmla="*/ 1 w 47"/>
                  <a:gd name="T3" fmla="*/ 0 h 34"/>
                  <a:gd name="T4" fmla="*/ 1 w 47"/>
                  <a:gd name="T5" fmla="*/ 0 h 34"/>
                  <a:gd name="T6" fmla="*/ 0 w 47"/>
                  <a:gd name="T7" fmla="*/ 0 h 34"/>
                  <a:gd name="T8" fmla="*/ 1 w 47"/>
                  <a:gd name="T9" fmla="*/ 0 h 34"/>
                  <a:gd name="T10" fmla="*/ 0 60000 65536"/>
                  <a:gd name="T11" fmla="*/ 0 60000 65536"/>
                  <a:gd name="T12" fmla="*/ 0 60000 65536"/>
                  <a:gd name="T13" fmla="*/ 0 60000 65536"/>
                  <a:gd name="T14" fmla="*/ 0 60000 65536"/>
                  <a:gd name="T15" fmla="*/ 0 w 47"/>
                  <a:gd name="T16" fmla="*/ 0 h 34"/>
                  <a:gd name="T17" fmla="*/ 47 w 47"/>
                  <a:gd name="T18" fmla="*/ 34 h 34"/>
                </a:gdLst>
                <a:ahLst/>
                <a:cxnLst>
                  <a:cxn ang="T10">
                    <a:pos x="T0" y="T1"/>
                  </a:cxn>
                  <a:cxn ang="T11">
                    <a:pos x="T2" y="T3"/>
                  </a:cxn>
                  <a:cxn ang="T12">
                    <a:pos x="T4" y="T5"/>
                  </a:cxn>
                  <a:cxn ang="T13">
                    <a:pos x="T6" y="T7"/>
                  </a:cxn>
                  <a:cxn ang="T14">
                    <a:pos x="T8" y="T9"/>
                  </a:cxn>
                </a:cxnLst>
                <a:rect l="T15" t="T16" r="T17" b="T18"/>
                <a:pathLst>
                  <a:path w="47" h="34">
                    <a:moveTo>
                      <a:pt x="41" y="34"/>
                    </a:moveTo>
                    <a:lnTo>
                      <a:pt x="47" y="25"/>
                    </a:lnTo>
                    <a:lnTo>
                      <a:pt x="6" y="0"/>
                    </a:lnTo>
                    <a:lnTo>
                      <a:pt x="0" y="9"/>
                    </a:lnTo>
                    <a:lnTo>
                      <a:pt x="4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41" name="Freeform 504">
                <a:extLst>
                  <a:ext uri="{FF2B5EF4-FFF2-40B4-BE49-F238E27FC236}">
                    <a16:creationId xmlns:a16="http://schemas.microsoft.com/office/drawing/2014/main" id="{0EC575D2-C03D-48E3-9347-DE216A25DCF1}"/>
                  </a:ext>
                </a:extLst>
              </p:cNvPr>
              <p:cNvSpPr>
                <a:spLocks/>
              </p:cNvSpPr>
              <p:nvPr/>
            </p:nvSpPr>
            <p:spPr bwMode="auto">
              <a:xfrm>
                <a:off x="4544" y="1519"/>
                <a:ext cx="25" cy="17"/>
              </a:xfrm>
              <a:custGeom>
                <a:avLst/>
                <a:gdLst>
                  <a:gd name="T0" fmla="*/ 1 w 49"/>
                  <a:gd name="T1" fmla="*/ 1 h 34"/>
                  <a:gd name="T2" fmla="*/ 1 w 49"/>
                  <a:gd name="T3" fmla="*/ 1 h 34"/>
                  <a:gd name="T4" fmla="*/ 1 w 49"/>
                  <a:gd name="T5" fmla="*/ 0 h 34"/>
                  <a:gd name="T6" fmla="*/ 0 w 49"/>
                  <a:gd name="T7" fmla="*/ 1 h 34"/>
                  <a:gd name="T8" fmla="*/ 1 w 49"/>
                  <a:gd name="T9" fmla="*/ 1 h 34"/>
                  <a:gd name="T10" fmla="*/ 0 60000 65536"/>
                  <a:gd name="T11" fmla="*/ 0 60000 65536"/>
                  <a:gd name="T12" fmla="*/ 0 60000 65536"/>
                  <a:gd name="T13" fmla="*/ 0 60000 65536"/>
                  <a:gd name="T14" fmla="*/ 0 60000 65536"/>
                  <a:gd name="T15" fmla="*/ 0 w 49"/>
                  <a:gd name="T16" fmla="*/ 0 h 34"/>
                  <a:gd name="T17" fmla="*/ 49 w 49"/>
                  <a:gd name="T18" fmla="*/ 34 h 34"/>
                </a:gdLst>
                <a:ahLst/>
                <a:cxnLst>
                  <a:cxn ang="T10">
                    <a:pos x="T0" y="T1"/>
                  </a:cxn>
                  <a:cxn ang="T11">
                    <a:pos x="T2" y="T3"/>
                  </a:cxn>
                  <a:cxn ang="T12">
                    <a:pos x="T4" y="T5"/>
                  </a:cxn>
                  <a:cxn ang="T13">
                    <a:pos x="T6" y="T7"/>
                  </a:cxn>
                  <a:cxn ang="T14">
                    <a:pos x="T8" y="T9"/>
                  </a:cxn>
                </a:cxnLst>
                <a:rect l="T15" t="T16" r="T17" b="T18"/>
                <a:pathLst>
                  <a:path w="49" h="34">
                    <a:moveTo>
                      <a:pt x="43" y="34"/>
                    </a:moveTo>
                    <a:lnTo>
                      <a:pt x="49" y="25"/>
                    </a:lnTo>
                    <a:lnTo>
                      <a:pt x="6" y="0"/>
                    </a:lnTo>
                    <a:lnTo>
                      <a:pt x="0" y="10"/>
                    </a:lnTo>
                    <a:lnTo>
                      <a:pt x="43"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42" name="Freeform 505">
                <a:extLst>
                  <a:ext uri="{FF2B5EF4-FFF2-40B4-BE49-F238E27FC236}">
                    <a16:creationId xmlns:a16="http://schemas.microsoft.com/office/drawing/2014/main" id="{53C46ED0-189A-443F-BD46-BFDCF8639240}"/>
                  </a:ext>
                </a:extLst>
              </p:cNvPr>
              <p:cNvSpPr>
                <a:spLocks/>
              </p:cNvSpPr>
              <p:nvPr/>
            </p:nvSpPr>
            <p:spPr bwMode="auto">
              <a:xfrm>
                <a:off x="4506" y="1500"/>
                <a:ext cx="25" cy="16"/>
              </a:xfrm>
              <a:custGeom>
                <a:avLst/>
                <a:gdLst>
                  <a:gd name="T0" fmla="*/ 1 w 49"/>
                  <a:gd name="T1" fmla="*/ 1 h 32"/>
                  <a:gd name="T2" fmla="*/ 1 w 49"/>
                  <a:gd name="T3" fmla="*/ 1 h 32"/>
                  <a:gd name="T4" fmla="*/ 1 w 49"/>
                  <a:gd name="T5" fmla="*/ 0 h 32"/>
                  <a:gd name="T6" fmla="*/ 0 w 49"/>
                  <a:gd name="T7" fmla="*/ 1 h 32"/>
                  <a:gd name="T8" fmla="*/ 1 w 49"/>
                  <a:gd name="T9" fmla="*/ 1 h 32"/>
                  <a:gd name="T10" fmla="*/ 0 60000 65536"/>
                  <a:gd name="T11" fmla="*/ 0 60000 65536"/>
                  <a:gd name="T12" fmla="*/ 0 60000 65536"/>
                  <a:gd name="T13" fmla="*/ 0 60000 65536"/>
                  <a:gd name="T14" fmla="*/ 0 60000 65536"/>
                  <a:gd name="T15" fmla="*/ 0 w 49"/>
                  <a:gd name="T16" fmla="*/ 0 h 32"/>
                  <a:gd name="T17" fmla="*/ 49 w 49"/>
                  <a:gd name="T18" fmla="*/ 32 h 32"/>
                </a:gdLst>
                <a:ahLst/>
                <a:cxnLst>
                  <a:cxn ang="T10">
                    <a:pos x="T0" y="T1"/>
                  </a:cxn>
                  <a:cxn ang="T11">
                    <a:pos x="T2" y="T3"/>
                  </a:cxn>
                  <a:cxn ang="T12">
                    <a:pos x="T4" y="T5"/>
                  </a:cxn>
                  <a:cxn ang="T13">
                    <a:pos x="T6" y="T7"/>
                  </a:cxn>
                  <a:cxn ang="T14">
                    <a:pos x="T8" y="T9"/>
                  </a:cxn>
                </a:cxnLst>
                <a:rect l="T15" t="T16" r="T17" b="T18"/>
                <a:pathLst>
                  <a:path w="49" h="32">
                    <a:moveTo>
                      <a:pt x="45" y="32"/>
                    </a:moveTo>
                    <a:lnTo>
                      <a:pt x="49" y="22"/>
                    </a:lnTo>
                    <a:lnTo>
                      <a:pt x="5" y="0"/>
                    </a:lnTo>
                    <a:lnTo>
                      <a:pt x="0" y="11"/>
                    </a:lnTo>
                    <a:lnTo>
                      <a:pt x="45"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43" name="Freeform 506">
                <a:extLst>
                  <a:ext uri="{FF2B5EF4-FFF2-40B4-BE49-F238E27FC236}">
                    <a16:creationId xmlns:a16="http://schemas.microsoft.com/office/drawing/2014/main" id="{159F6DB4-D7F9-44C3-94E8-9CBCEEF54945}"/>
                  </a:ext>
                </a:extLst>
              </p:cNvPr>
              <p:cNvSpPr>
                <a:spLocks/>
              </p:cNvSpPr>
              <p:nvPr/>
            </p:nvSpPr>
            <p:spPr bwMode="auto">
              <a:xfrm>
                <a:off x="4467" y="1482"/>
                <a:ext cx="25" cy="15"/>
              </a:xfrm>
              <a:custGeom>
                <a:avLst/>
                <a:gdLst>
                  <a:gd name="T0" fmla="*/ 1 w 50"/>
                  <a:gd name="T1" fmla="*/ 1 h 30"/>
                  <a:gd name="T2" fmla="*/ 1 w 50"/>
                  <a:gd name="T3" fmla="*/ 1 h 30"/>
                  <a:gd name="T4" fmla="*/ 1 w 50"/>
                  <a:gd name="T5" fmla="*/ 0 h 30"/>
                  <a:gd name="T6" fmla="*/ 0 w 50"/>
                  <a:gd name="T7" fmla="*/ 1 h 30"/>
                  <a:gd name="T8" fmla="*/ 1 w 50"/>
                  <a:gd name="T9" fmla="*/ 1 h 30"/>
                  <a:gd name="T10" fmla="*/ 0 60000 65536"/>
                  <a:gd name="T11" fmla="*/ 0 60000 65536"/>
                  <a:gd name="T12" fmla="*/ 0 60000 65536"/>
                  <a:gd name="T13" fmla="*/ 0 60000 65536"/>
                  <a:gd name="T14" fmla="*/ 0 60000 65536"/>
                  <a:gd name="T15" fmla="*/ 0 w 50"/>
                  <a:gd name="T16" fmla="*/ 0 h 30"/>
                  <a:gd name="T17" fmla="*/ 50 w 50"/>
                  <a:gd name="T18" fmla="*/ 30 h 30"/>
                </a:gdLst>
                <a:ahLst/>
                <a:cxnLst>
                  <a:cxn ang="T10">
                    <a:pos x="T0" y="T1"/>
                  </a:cxn>
                  <a:cxn ang="T11">
                    <a:pos x="T2" y="T3"/>
                  </a:cxn>
                  <a:cxn ang="T12">
                    <a:pos x="T4" y="T5"/>
                  </a:cxn>
                  <a:cxn ang="T13">
                    <a:pos x="T6" y="T7"/>
                  </a:cxn>
                  <a:cxn ang="T14">
                    <a:pos x="T8" y="T9"/>
                  </a:cxn>
                </a:cxnLst>
                <a:rect l="T15" t="T16" r="T17" b="T18"/>
                <a:pathLst>
                  <a:path w="50" h="30">
                    <a:moveTo>
                      <a:pt x="45" y="30"/>
                    </a:moveTo>
                    <a:lnTo>
                      <a:pt x="50" y="19"/>
                    </a:lnTo>
                    <a:lnTo>
                      <a:pt x="4" y="0"/>
                    </a:lnTo>
                    <a:lnTo>
                      <a:pt x="0" y="10"/>
                    </a:lnTo>
                    <a:lnTo>
                      <a:pt x="45"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44" name="Freeform 507">
                <a:extLst>
                  <a:ext uri="{FF2B5EF4-FFF2-40B4-BE49-F238E27FC236}">
                    <a16:creationId xmlns:a16="http://schemas.microsoft.com/office/drawing/2014/main" id="{326AF550-F70A-455E-87BB-B179B9871650}"/>
                  </a:ext>
                </a:extLst>
              </p:cNvPr>
              <p:cNvSpPr>
                <a:spLocks/>
              </p:cNvSpPr>
              <p:nvPr/>
            </p:nvSpPr>
            <p:spPr bwMode="auto">
              <a:xfrm>
                <a:off x="4428" y="1466"/>
                <a:ext cx="25" cy="14"/>
              </a:xfrm>
              <a:custGeom>
                <a:avLst/>
                <a:gdLst>
                  <a:gd name="T0" fmla="*/ 1 w 49"/>
                  <a:gd name="T1" fmla="*/ 0 h 29"/>
                  <a:gd name="T2" fmla="*/ 1 w 49"/>
                  <a:gd name="T3" fmla="*/ 0 h 29"/>
                  <a:gd name="T4" fmla="*/ 1 w 49"/>
                  <a:gd name="T5" fmla="*/ 0 h 29"/>
                  <a:gd name="T6" fmla="*/ 1 w 49"/>
                  <a:gd name="T7" fmla="*/ 0 h 29"/>
                  <a:gd name="T8" fmla="*/ 1 w 49"/>
                  <a:gd name="T9" fmla="*/ 0 h 29"/>
                  <a:gd name="T10" fmla="*/ 0 w 49"/>
                  <a:gd name="T11" fmla="*/ 0 h 29"/>
                  <a:gd name="T12" fmla="*/ 1 w 49"/>
                  <a:gd name="T13" fmla="*/ 0 h 29"/>
                  <a:gd name="T14" fmla="*/ 1 w 49"/>
                  <a:gd name="T15" fmla="*/ 0 h 29"/>
                  <a:gd name="T16" fmla="*/ 1 w 49"/>
                  <a:gd name="T17" fmla="*/ 0 h 29"/>
                  <a:gd name="T18" fmla="*/ 1 w 49"/>
                  <a:gd name="T19" fmla="*/ 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29"/>
                  <a:gd name="T32" fmla="*/ 49 w 49"/>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29">
                    <a:moveTo>
                      <a:pt x="44" y="29"/>
                    </a:moveTo>
                    <a:lnTo>
                      <a:pt x="49" y="18"/>
                    </a:lnTo>
                    <a:lnTo>
                      <a:pt x="44" y="15"/>
                    </a:lnTo>
                    <a:lnTo>
                      <a:pt x="39" y="13"/>
                    </a:lnTo>
                    <a:lnTo>
                      <a:pt x="4" y="0"/>
                    </a:lnTo>
                    <a:lnTo>
                      <a:pt x="0" y="10"/>
                    </a:lnTo>
                    <a:lnTo>
                      <a:pt x="39" y="25"/>
                    </a:lnTo>
                    <a:lnTo>
                      <a:pt x="39" y="19"/>
                    </a:lnTo>
                    <a:lnTo>
                      <a:pt x="35" y="24"/>
                    </a:lnTo>
                    <a:lnTo>
                      <a:pt x="44"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45" name="Freeform 508">
                <a:extLst>
                  <a:ext uri="{FF2B5EF4-FFF2-40B4-BE49-F238E27FC236}">
                    <a16:creationId xmlns:a16="http://schemas.microsoft.com/office/drawing/2014/main" id="{F8728FE8-2E97-4D8C-AED6-C2BC23BDE2A1}"/>
                  </a:ext>
                </a:extLst>
              </p:cNvPr>
              <p:cNvSpPr>
                <a:spLocks/>
              </p:cNvSpPr>
              <p:nvPr/>
            </p:nvSpPr>
            <p:spPr bwMode="auto">
              <a:xfrm>
                <a:off x="4389" y="1450"/>
                <a:ext cx="24" cy="14"/>
              </a:xfrm>
              <a:custGeom>
                <a:avLst/>
                <a:gdLst>
                  <a:gd name="T0" fmla="*/ 0 w 49"/>
                  <a:gd name="T1" fmla="*/ 1 h 27"/>
                  <a:gd name="T2" fmla="*/ 0 w 49"/>
                  <a:gd name="T3" fmla="*/ 1 h 27"/>
                  <a:gd name="T4" fmla="*/ 0 w 49"/>
                  <a:gd name="T5" fmla="*/ 1 h 27"/>
                  <a:gd name="T6" fmla="*/ 0 w 49"/>
                  <a:gd name="T7" fmla="*/ 0 h 27"/>
                  <a:gd name="T8" fmla="*/ 0 w 49"/>
                  <a:gd name="T9" fmla="*/ 1 h 27"/>
                  <a:gd name="T10" fmla="*/ 0 w 49"/>
                  <a:gd name="T11" fmla="*/ 1 h 27"/>
                  <a:gd name="T12" fmla="*/ 0 w 49"/>
                  <a:gd name="T13" fmla="*/ 1 h 27"/>
                  <a:gd name="T14" fmla="*/ 0 60000 65536"/>
                  <a:gd name="T15" fmla="*/ 0 60000 65536"/>
                  <a:gd name="T16" fmla="*/ 0 60000 65536"/>
                  <a:gd name="T17" fmla="*/ 0 60000 65536"/>
                  <a:gd name="T18" fmla="*/ 0 60000 65536"/>
                  <a:gd name="T19" fmla="*/ 0 60000 65536"/>
                  <a:gd name="T20" fmla="*/ 0 60000 65536"/>
                  <a:gd name="T21" fmla="*/ 0 w 49"/>
                  <a:gd name="T22" fmla="*/ 0 h 27"/>
                  <a:gd name="T23" fmla="*/ 49 w 49"/>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27">
                    <a:moveTo>
                      <a:pt x="44" y="27"/>
                    </a:moveTo>
                    <a:lnTo>
                      <a:pt x="49" y="17"/>
                    </a:lnTo>
                    <a:lnTo>
                      <a:pt x="25" y="8"/>
                    </a:lnTo>
                    <a:lnTo>
                      <a:pt x="3" y="0"/>
                    </a:lnTo>
                    <a:lnTo>
                      <a:pt x="0" y="11"/>
                    </a:lnTo>
                    <a:lnTo>
                      <a:pt x="25" y="20"/>
                    </a:lnTo>
                    <a:lnTo>
                      <a:pt x="44"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46" name="Freeform 509">
                <a:extLst>
                  <a:ext uri="{FF2B5EF4-FFF2-40B4-BE49-F238E27FC236}">
                    <a16:creationId xmlns:a16="http://schemas.microsoft.com/office/drawing/2014/main" id="{9AB4C96B-4D6A-4D02-9B27-58FDCF2CE50F}"/>
                  </a:ext>
                </a:extLst>
              </p:cNvPr>
              <p:cNvSpPr>
                <a:spLocks/>
              </p:cNvSpPr>
              <p:nvPr/>
            </p:nvSpPr>
            <p:spPr bwMode="auto">
              <a:xfrm>
                <a:off x="4348" y="1437"/>
                <a:ext cx="25" cy="13"/>
              </a:xfrm>
              <a:custGeom>
                <a:avLst/>
                <a:gdLst>
                  <a:gd name="T0" fmla="*/ 1 w 49"/>
                  <a:gd name="T1" fmla="*/ 1 h 26"/>
                  <a:gd name="T2" fmla="*/ 1 w 49"/>
                  <a:gd name="T3" fmla="*/ 1 h 26"/>
                  <a:gd name="T4" fmla="*/ 1 w 49"/>
                  <a:gd name="T5" fmla="*/ 1 h 26"/>
                  <a:gd name="T6" fmla="*/ 1 w 49"/>
                  <a:gd name="T7" fmla="*/ 0 h 26"/>
                  <a:gd name="T8" fmla="*/ 0 w 49"/>
                  <a:gd name="T9" fmla="*/ 1 h 26"/>
                  <a:gd name="T10" fmla="*/ 1 w 49"/>
                  <a:gd name="T11" fmla="*/ 1 h 26"/>
                  <a:gd name="T12" fmla="*/ 1 w 49"/>
                  <a:gd name="T13" fmla="*/ 1 h 26"/>
                  <a:gd name="T14" fmla="*/ 0 60000 65536"/>
                  <a:gd name="T15" fmla="*/ 0 60000 65536"/>
                  <a:gd name="T16" fmla="*/ 0 60000 65536"/>
                  <a:gd name="T17" fmla="*/ 0 60000 65536"/>
                  <a:gd name="T18" fmla="*/ 0 60000 65536"/>
                  <a:gd name="T19" fmla="*/ 0 60000 65536"/>
                  <a:gd name="T20" fmla="*/ 0 60000 65536"/>
                  <a:gd name="T21" fmla="*/ 0 w 49"/>
                  <a:gd name="T22" fmla="*/ 0 h 26"/>
                  <a:gd name="T23" fmla="*/ 49 w 49"/>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26">
                    <a:moveTo>
                      <a:pt x="46" y="26"/>
                    </a:moveTo>
                    <a:lnTo>
                      <a:pt x="49" y="16"/>
                    </a:lnTo>
                    <a:lnTo>
                      <a:pt x="8" y="2"/>
                    </a:lnTo>
                    <a:lnTo>
                      <a:pt x="3" y="0"/>
                    </a:lnTo>
                    <a:lnTo>
                      <a:pt x="0" y="11"/>
                    </a:lnTo>
                    <a:lnTo>
                      <a:pt x="8" y="14"/>
                    </a:lnTo>
                    <a:lnTo>
                      <a:pt x="46"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47" name="Freeform 510">
                <a:extLst>
                  <a:ext uri="{FF2B5EF4-FFF2-40B4-BE49-F238E27FC236}">
                    <a16:creationId xmlns:a16="http://schemas.microsoft.com/office/drawing/2014/main" id="{D5B5DF4B-5890-4287-93D1-C1039352A2F9}"/>
                  </a:ext>
                </a:extLst>
              </p:cNvPr>
              <p:cNvSpPr>
                <a:spLocks/>
              </p:cNvSpPr>
              <p:nvPr/>
            </p:nvSpPr>
            <p:spPr bwMode="auto">
              <a:xfrm>
                <a:off x="4307" y="1425"/>
                <a:ext cx="25" cy="13"/>
              </a:xfrm>
              <a:custGeom>
                <a:avLst/>
                <a:gdLst>
                  <a:gd name="T0" fmla="*/ 1 w 50"/>
                  <a:gd name="T1" fmla="*/ 1 h 24"/>
                  <a:gd name="T2" fmla="*/ 1 w 50"/>
                  <a:gd name="T3" fmla="*/ 1 h 24"/>
                  <a:gd name="T4" fmla="*/ 1 w 50"/>
                  <a:gd name="T5" fmla="*/ 0 h 24"/>
                  <a:gd name="T6" fmla="*/ 0 w 50"/>
                  <a:gd name="T7" fmla="*/ 1 h 24"/>
                  <a:gd name="T8" fmla="*/ 1 w 50"/>
                  <a:gd name="T9" fmla="*/ 1 h 24"/>
                  <a:gd name="T10" fmla="*/ 0 60000 65536"/>
                  <a:gd name="T11" fmla="*/ 0 60000 65536"/>
                  <a:gd name="T12" fmla="*/ 0 60000 65536"/>
                  <a:gd name="T13" fmla="*/ 0 60000 65536"/>
                  <a:gd name="T14" fmla="*/ 0 60000 65536"/>
                  <a:gd name="T15" fmla="*/ 0 w 50"/>
                  <a:gd name="T16" fmla="*/ 0 h 24"/>
                  <a:gd name="T17" fmla="*/ 50 w 50"/>
                  <a:gd name="T18" fmla="*/ 24 h 24"/>
                </a:gdLst>
                <a:ahLst/>
                <a:cxnLst>
                  <a:cxn ang="T10">
                    <a:pos x="T0" y="T1"/>
                  </a:cxn>
                  <a:cxn ang="T11">
                    <a:pos x="T2" y="T3"/>
                  </a:cxn>
                  <a:cxn ang="T12">
                    <a:pos x="T4" y="T5"/>
                  </a:cxn>
                  <a:cxn ang="T13">
                    <a:pos x="T6" y="T7"/>
                  </a:cxn>
                  <a:cxn ang="T14">
                    <a:pos x="T8" y="T9"/>
                  </a:cxn>
                </a:cxnLst>
                <a:rect l="T15" t="T16" r="T17" b="T18"/>
                <a:pathLst>
                  <a:path w="50" h="24">
                    <a:moveTo>
                      <a:pt x="47" y="24"/>
                    </a:moveTo>
                    <a:lnTo>
                      <a:pt x="50" y="13"/>
                    </a:lnTo>
                    <a:lnTo>
                      <a:pt x="3" y="0"/>
                    </a:lnTo>
                    <a:lnTo>
                      <a:pt x="0" y="10"/>
                    </a:lnTo>
                    <a:lnTo>
                      <a:pt x="47"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48" name="Freeform 511">
                <a:extLst>
                  <a:ext uri="{FF2B5EF4-FFF2-40B4-BE49-F238E27FC236}">
                    <a16:creationId xmlns:a16="http://schemas.microsoft.com/office/drawing/2014/main" id="{1BC7500D-73D2-4A8F-B26F-3755F9BCC14F}"/>
                  </a:ext>
                </a:extLst>
              </p:cNvPr>
              <p:cNvSpPr>
                <a:spLocks/>
              </p:cNvSpPr>
              <p:nvPr/>
            </p:nvSpPr>
            <p:spPr bwMode="auto">
              <a:xfrm>
                <a:off x="4266" y="1415"/>
                <a:ext cx="25" cy="11"/>
              </a:xfrm>
              <a:custGeom>
                <a:avLst/>
                <a:gdLst>
                  <a:gd name="T0" fmla="*/ 0 w 51"/>
                  <a:gd name="T1" fmla="*/ 0 h 23"/>
                  <a:gd name="T2" fmla="*/ 0 w 51"/>
                  <a:gd name="T3" fmla="*/ 0 h 23"/>
                  <a:gd name="T4" fmla="*/ 0 w 51"/>
                  <a:gd name="T5" fmla="*/ 0 h 23"/>
                  <a:gd name="T6" fmla="*/ 0 w 51"/>
                  <a:gd name="T7" fmla="*/ 0 h 23"/>
                  <a:gd name="T8" fmla="*/ 0 w 51"/>
                  <a:gd name="T9" fmla="*/ 0 h 23"/>
                  <a:gd name="T10" fmla="*/ 0 60000 65536"/>
                  <a:gd name="T11" fmla="*/ 0 60000 65536"/>
                  <a:gd name="T12" fmla="*/ 0 60000 65536"/>
                  <a:gd name="T13" fmla="*/ 0 60000 65536"/>
                  <a:gd name="T14" fmla="*/ 0 60000 65536"/>
                  <a:gd name="T15" fmla="*/ 0 w 51"/>
                  <a:gd name="T16" fmla="*/ 0 h 23"/>
                  <a:gd name="T17" fmla="*/ 51 w 51"/>
                  <a:gd name="T18" fmla="*/ 23 h 23"/>
                </a:gdLst>
                <a:ahLst/>
                <a:cxnLst>
                  <a:cxn ang="T10">
                    <a:pos x="T0" y="T1"/>
                  </a:cxn>
                  <a:cxn ang="T11">
                    <a:pos x="T2" y="T3"/>
                  </a:cxn>
                  <a:cxn ang="T12">
                    <a:pos x="T4" y="T5"/>
                  </a:cxn>
                  <a:cxn ang="T13">
                    <a:pos x="T6" y="T7"/>
                  </a:cxn>
                  <a:cxn ang="T14">
                    <a:pos x="T8" y="T9"/>
                  </a:cxn>
                </a:cxnLst>
                <a:rect l="T15" t="T16" r="T17" b="T18"/>
                <a:pathLst>
                  <a:path w="51" h="23">
                    <a:moveTo>
                      <a:pt x="48" y="23"/>
                    </a:moveTo>
                    <a:lnTo>
                      <a:pt x="51" y="12"/>
                    </a:lnTo>
                    <a:lnTo>
                      <a:pt x="3" y="0"/>
                    </a:lnTo>
                    <a:lnTo>
                      <a:pt x="0" y="11"/>
                    </a:lnTo>
                    <a:lnTo>
                      <a:pt x="48"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49" name="Freeform 512">
                <a:extLst>
                  <a:ext uri="{FF2B5EF4-FFF2-40B4-BE49-F238E27FC236}">
                    <a16:creationId xmlns:a16="http://schemas.microsoft.com/office/drawing/2014/main" id="{E666B117-7DED-4891-B903-EC6C36F5963A}"/>
                  </a:ext>
                </a:extLst>
              </p:cNvPr>
              <p:cNvSpPr>
                <a:spLocks/>
              </p:cNvSpPr>
              <p:nvPr/>
            </p:nvSpPr>
            <p:spPr bwMode="auto">
              <a:xfrm>
                <a:off x="4224" y="1405"/>
                <a:ext cx="25" cy="11"/>
              </a:xfrm>
              <a:custGeom>
                <a:avLst/>
                <a:gdLst>
                  <a:gd name="T0" fmla="*/ 0 w 51"/>
                  <a:gd name="T1" fmla="*/ 1 h 21"/>
                  <a:gd name="T2" fmla="*/ 0 w 51"/>
                  <a:gd name="T3" fmla="*/ 1 h 21"/>
                  <a:gd name="T4" fmla="*/ 0 w 51"/>
                  <a:gd name="T5" fmla="*/ 0 h 21"/>
                  <a:gd name="T6" fmla="*/ 0 w 51"/>
                  <a:gd name="T7" fmla="*/ 1 h 21"/>
                  <a:gd name="T8" fmla="*/ 0 w 51"/>
                  <a:gd name="T9" fmla="*/ 1 h 21"/>
                  <a:gd name="T10" fmla="*/ 0 60000 65536"/>
                  <a:gd name="T11" fmla="*/ 0 60000 65536"/>
                  <a:gd name="T12" fmla="*/ 0 60000 65536"/>
                  <a:gd name="T13" fmla="*/ 0 60000 65536"/>
                  <a:gd name="T14" fmla="*/ 0 60000 65536"/>
                  <a:gd name="T15" fmla="*/ 0 w 51"/>
                  <a:gd name="T16" fmla="*/ 0 h 21"/>
                  <a:gd name="T17" fmla="*/ 51 w 51"/>
                  <a:gd name="T18" fmla="*/ 21 h 21"/>
                </a:gdLst>
                <a:ahLst/>
                <a:cxnLst>
                  <a:cxn ang="T10">
                    <a:pos x="T0" y="T1"/>
                  </a:cxn>
                  <a:cxn ang="T11">
                    <a:pos x="T2" y="T3"/>
                  </a:cxn>
                  <a:cxn ang="T12">
                    <a:pos x="T4" y="T5"/>
                  </a:cxn>
                  <a:cxn ang="T13">
                    <a:pos x="T6" y="T7"/>
                  </a:cxn>
                  <a:cxn ang="T14">
                    <a:pos x="T8" y="T9"/>
                  </a:cxn>
                </a:cxnLst>
                <a:rect l="T15" t="T16" r="T17" b="T18"/>
                <a:pathLst>
                  <a:path w="51" h="21">
                    <a:moveTo>
                      <a:pt x="49" y="21"/>
                    </a:moveTo>
                    <a:lnTo>
                      <a:pt x="51" y="11"/>
                    </a:lnTo>
                    <a:lnTo>
                      <a:pt x="2" y="0"/>
                    </a:lnTo>
                    <a:lnTo>
                      <a:pt x="0" y="11"/>
                    </a:lnTo>
                    <a:lnTo>
                      <a:pt x="49"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50" name="Freeform 513">
                <a:extLst>
                  <a:ext uri="{FF2B5EF4-FFF2-40B4-BE49-F238E27FC236}">
                    <a16:creationId xmlns:a16="http://schemas.microsoft.com/office/drawing/2014/main" id="{9173ADB3-C945-4034-9FA4-674E9CD33AAE}"/>
                  </a:ext>
                </a:extLst>
              </p:cNvPr>
              <p:cNvSpPr>
                <a:spLocks/>
              </p:cNvSpPr>
              <p:nvPr/>
            </p:nvSpPr>
            <p:spPr bwMode="auto">
              <a:xfrm>
                <a:off x="4182" y="1398"/>
                <a:ext cx="25" cy="10"/>
              </a:xfrm>
              <a:custGeom>
                <a:avLst/>
                <a:gdLst>
                  <a:gd name="T0" fmla="*/ 0 w 51"/>
                  <a:gd name="T1" fmla="*/ 1 h 19"/>
                  <a:gd name="T2" fmla="*/ 0 w 51"/>
                  <a:gd name="T3" fmla="*/ 1 h 19"/>
                  <a:gd name="T4" fmla="*/ 0 w 51"/>
                  <a:gd name="T5" fmla="*/ 1 h 19"/>
                  <a:gd name="T6" fmla="*/ 0 w 51"/>
                  <a:gd name="T7" fmla="*/ 0 h 19"/>
                  <a:gd name="T8" fmla="*/ 0 w 51"/>
                  <a:gd name="T9" fmla="*/ 1 h 19"/>
                  <a:gd name="T10" fmla="*/ 0 w 51"/>
                  <a:gd name="T11" fmla="*/ 1 h 19"/>
                  <a:gd name="T12" fmla="*/ 0 w 51"/>
                  <a:gd name="T13" fmla="*/ 1 h 19"/>
                  <a:gd name="T14" fmla="*/ 0 60000 65536"/>
                  <a:gd name="T15" fmla="*/ 0 60000 65536"/>
                  <a:gd name="T16" fmla="*/ 0 60000 65536"/>
                  <a:gd name="T17" fmla="*/ 0 60000 65536"/>
                  <a:gd name="T18" fmla="*/ 0 60000 65536"/>
                  <a:gd name="T19" fmla="*/ 0 60000 65536"/>
                  <a:gd name="T20" fmla="*/ 0 60000 65536"/>
                  <a:gd name="T21" fmla="*/ 0 w 51"/>
                  <a:gd name="T22" fmla="*/ 0 h 19"/>
                  <a:gd name="T23" fmla="*/ 51 w 51"/>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19">
                    <a:moveTo>
                      <a:pt x="49" y="19"/>
                    </a:moveTo>
                    <a:lnTo>
                      <a:pt x="51" y="9"/>
                    </a:lnTo>
                    <a:lnTo>
                      <a:pt x="37" y="6"/>
                    </a:lnTo>
                    <a:lnTo>
                      <a:pt x="2" y="0"/>
                    </a:lnTo>
                    <a:lnTo>
                      <a:pt x="0" y="12"/>
                    </a:lnTo>
                    <a:lnTo>
                      <a:pt x="37" y="18"/>
                    </a:lnTo>
                    <a:lnTo>
                      <a:pt x="49"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51" name="Freeform 514">
                <a:extLst>
                  <a:ext uri="{FF2B5EF4-FFF2-40B4-BE49-F238E27FC236}">
                    <a16:creationId xmlns:a16="http://schemas.microsoft.com/office/drawing/2014/main" id="{5902D6EB-A827-465C-96C0-F216532FA100}"/>
                  </a:ext>
                </a:extLst>
              </p:cNvPr>
              <p:cNvSpPr>
                <a:spLocks/>
              </p:cNvSpPr>
              <p:nvPr/>
            </p:nvSpPr>
            <p:spPr bwMode="auto">
              <a:xfrm>
                <a:off x="4140" y="1392"/>
                <a:ext cx="25" cy="9"/>
              </a:xfrm>
              <a:custGeom>
                <a:avLst/>
                <a:gdLst>
                  <a:gd name="T0" fmla="*/ 0 w 51"/>
                  <a:gd name="T1" fmla="*/ 0 h 19"/>
                  <a:gd name="T2" fmla="*/ 0 w 51"/>
                  <a:gd name="T3" fmla="*/ 0 h 19"/>
                  <a:gd name="T4" fmla="*/ 0 w 51"/>
                  <a:gd name="T5" fmla="*/ 0 h 19"/>
                  <a:gd name="T6" fmla="*/ 0 w 51"/>
                  <a:gd name="T7" fmla="*/ 0 h 19"/>
                  <a:gd name="T8" fmla="*/ 0 w 51"/>
                  <a:gd name="T9" fmla="*/ 0 h 19"/>
                  <a:gd name="T10" fmla="*/ 0 w 51"/>
                  <a:gd name="T11" fmla="*/ 0 h 19"/>
                  <a:gd name="T12" fmla="*/ 0 w 51"/>
                  <a:gd name="T13" fmla="*/ 0 h 19"/>
                  <a:gd name="T14" fmla="*/ 0 60000 65536"/>
                  <a:gd name="T15" fmla="*/ 0 60000 65536"/>
                  <a:gd name="T16" fmla="*/ 0 60000 65536"/>
                  <a:gd name="T17" fmla="*/ 0 60000 65536"/>
                  <a:gd name="T18" fmla="*/ 0 60000 65536"/>
                  <a:gd name="T19" fmla="*/ 0 60000 65536"/>
                  <a:gd name="T20" fmla="*/ 0 60000 65536"/>
                  <a:gd name="T21" fmla="*/ 0 w 51"/>
                  <a:gd name="T22" fmla="*/ 0 h 19"/>
                  <a:gd name="T23" fmla="*/ 51 w 51"/>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19">
                    <a:moveTo>
                      <a:pt x="49" y="19"/>
                    </a:moveTo>
                    <a:lnTo>
                      <a:pt x="51" y="6"/>
                    </a:lnTo>
                    <a:lnTo>
                      <a:pt x="15" y="2"/>
                    </a:lnTo>
                    <a:lnTo>
                      <a:pt x="2" y="0"/>
                    </a:lnTo>
                    <a:lnTo>
                      <a:pt x="0" y="13"/>
                    </a:lnTo>
                    <a:lnTo>
                      <a:pt x="15" y="14"/>
                    </a:lnTo>
                    <a:lnTo>
                      <a:pt x="49"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52" name="Freeform 515">
                <a:extLst>
                  <a:ext uri="{FF2B5EF4-FFF2-40B4-BE49-F238E27FC236}">
                    <a16:creationId xmlns:a16="http://schemas.microsoft.com/office/drawing/2014/main" id="{29DAEB1D-1587-4A3A-9E69-55D7160E2FF5}"/>
                  </a:ext>
                </a:extLst>
              </p:cNvPr>
              <p:cNvSpPr>
                <a:spLocks/>
              </p:cNvSpPr>
              <p:nvPr/>
            </p:nvSpPr>
            <p:spPr bwMode="auto">
              <a:xfrm>
                <a:off x="4097" y="1387"/>
                <a:ext cx="25" cy="9"/>
              </a:xfrm>
              <a:custGeom>
                <a:avLst/>
                <a:gdLst>
                  <a:gd name="T0" fmla="*/ 1 w 50"/>
                  <a:gd name="T1" fmla="*/ 1 h 17"/>
                  <a:gd name="T2" fmla="*/ 1 w 50"/>
                  <a:gd name="T3" fmla="*/ 1 h 17"/>
                  <a:gd name="T4" fmla="*/ 1 w 50"/>
                  <a:gd name="T5" fmla="*/ 0 h 17"/>
                  <a:gd name="T6" fmla="*/ 0 w 50"/>
                  <a:gd name="T7" fmla="*/ 1 h 17"/>
                  <a:gd name="T8" fmla="*/ 1 w 50"/>
                  <a:gd name="T9" fmla="*/ 1 h 17"/>
                  <a:gd name="T10" fmla="*/ 0 60000 65536"/>
                  <a:gd name="T11" fmla="*/ 0 60000 65536"/>
                  <a:gd name="T12" fmla="*/ 0 60000 65536"/>
                  <a:gd name="T13" fmla="*/ 0 60000 65536"/>
                  <a:gd name="T14" fmla="*/ 0 60000 65536"/>
                  <a:gd name="T15" fmla="*/ 0 w 50"/>
                  <a:gd name="T16" fmla="*/ 0 h 17"/>
                  <a:gd name="T17" fmla="*/ 50 w 50"/>
                  <a:gd name="T18" fmla="*/ 17 h 17"/>
                </a:gdLst>
                <a:ahLst/>
                <a:cxnLst>
                  <a:cxn ang="T10">
                    <a:pos x="T0" y="T1"/>
                  </a:cxn>
                  <a:cxn ang="T11">
                    <a:pos x="T2" y="T3"/>
                  </a:cxn>
                  <a:cxn ang="T12">
                    <a:pos x="T4" y="T5"/>
                  </a:cxn>
                  <a:cxn ang="T13">
                    <a:pos x="T6" y="T7"/>
                  </a:cxn>
                  <a:cxn ang="T14">
                    <a:pos x="T8" y="T9"/>
                  </a:cxn>
                </a:cxnLst>
                <a:rect l="T15" t="T16" r="T17" b="T18"/>
                <a:pathLst>
                  <a:path w="50" h="17">
                    <a:moveTo>
                      <a:pt x="48" y="17"/>
                    </a:moveTo>
                    <a:lnTo>
                      <a:pt x="50" y="5"/>
                    </a:lnTo>
                    <a:lnTo>
                      <a:pt x="1" y="0"/>
                    </a:lnTo>
                    <a:lnTo>
                      <a:pt x="0" y="12"/>
                    </a:lnTo>
                    <a:lnTo>
                      <a:pt x="48"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53" name="Freeform 516">
                <a:extLst>
                  <a:ext uri="{FF2B5EF4-FFF2-40B4-BE49-F238E27FC236}">
                    <a16:creationId xmlns:a16="http://schemas.microsoft.com/office/drawing/2014/main" id="{D49F56B3-614E-4C08-9215-D1D03AA8F16C}"/>
                  </a:ext>
                </a:extLst>
              </p:cNvPr>
              <p:cNvSpPr>
                <a:spLocks/>
              </p:cNvSpPr>
              <p:nvPr/>
            </p:nvSpPr>
            <p:spPr bwMode="auto">
              <a:xfrm>
                <a:off x="4055" y="1384"/>
                <a:ext cx="24" cy="8"/>
              </a:xfrm>
              <a:custGeom>
                <a:avLst/>
                <a:gdLst>
                  <a:gd name="T0" fmla="*/ 1 w 48"/>
                  <a:gd name="T1" fmla="*/ 1 h 15"/>
                  <a:gd name="T2" fmla="*/ 1 w 48"/>
                  <a:gd name="T3" fmla="*/ 1 h 15"/>
                  <a:gd name="T4" fmla="*/ 0 w 48"/>
                  <a:gd name="T5" fmla="*/ 0 h 15"/>
                  <a:gd name="T6" fmla="*/ 0 w 48"/>
                  <a:gd name="T7" fmla="*/ 1 h 15"/>
                  <a:gd name="T8" fmla="*/ 1 w 48"/>
                  <a:gd name="T9" fmla="*/ 1 h 15"/>
                  <a:gd name="T10" fmla="*/ 0 60000 65536"/>
                  <a:gd name="T11" fmla="*/ 0 60000 65536"/>
                  <a:gd name="T12" fmla="*/ 0 60000 65536"/>
                  <a:gd name="T13" fmla="*/ 0 60000 65536"/>
                  <a:gd name="T14" fmla="*/ 0 60000 65536"/>
                  <a:gd name="T15" fmla="*/ 0 w 48"/>
                  <a:gd name="T16" fmla="*/ 0 h 15"/>
                  <a:gd name="T17" fmla="*/ 48 w 48"/>
                  <a:gd name="T18" fmla="*/ 15 h 15"/>
                </a:gdLst>
                <a:ahLst/>
                <a:cxnLst>
                  <a:cxn ang="T10">
                    <a:pos x="T0" y="T1"/>
                  </a:cxn>
                  <a:cxn ang="T11">
                    <a:pos x="T2" y="T3"/>
                  </a:cxn>
                  <a:cxn ang="T12">
                    <a:pos x="T4" y="T5"/>
                  </a:cxn>
                  <a:cxn ang="T13">
                    <a:pos x="T6" y="T7"/>
                  </a:cxn>
                  <a:cxn ang="T14">
                    <a:pos x="T8" y="T9"/>
                  </a:cxn>
                </a:cxnLst>
                <a:rect l="T15" t="T16" r="T17" b="T18"/>
                <a:pathLst>
                  <a:path w="48" h="15">
                    <a:moveTo>
                      <a:pt x="48" y="15"/>
                    </a:moveTo>
                    <a:lnTo>
                      <a:pt x="48" y="3"/>
                    </a:lnTo>
                    <a:lnTo>
                      <a:pt x="0" y="0"/>
                    </a:lnTo>
                    <a:lnTo>
                      <a:pt x="0" y="12"/>
                    </a:lnTo>
                    <a:lnTo>
                      <a:pt x="48"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54" name="Freeform 517">
                <a:extLst>
                  <a:ext uri="{FF2B5EF4-FFF2-40B4-BE49-F238E27FC236}">
                    <a16:creationId xmlns:a16="http://schemas.microsoft.com/office/drawing/2014/main" id="{56F13D8A-7141-4C88-B2F5-5B21CEFC5A5F}"/>
                  </a:ext>
                </a:extLst>
              </p:cNvPr>
              <p:cNvSpPr>
                <a:spLocks/>
              </p:cNvSpPr>
              <p:nvPr/>
            </p:nvSpPr>
            <p:spPr bwMode="auto">
              <a:xfrm>
                <a:off x="4012" y="1383"/>
                <a:ext cx="24" cy="6"/>
              </a:xfrm>
              <a:custGeom>
                <a:avLst/>
                <a:gdLst>
                  <a:gd name="T0" fmla="*/ 0 w 49"/>
                  <a:gd name="T1" fmla="*/ 0 h 14"/>
                  <a:gd name="T2" fmla="*/ 0 w 49"/>
                  <a:gd name="T3" fmla="*/ 0 h 14"/>
                  <a:gd name="T4" fmla="*/ 0 w 49"/>
                  <a:gd name="T5" fmla="*/ 0 h 14"/>
                  <a:gd name="T6" fmla="*/ 0 w 49"/>
                  <a:gd name="T7" fmla="*/ 0 h 14"/>
                  <a:gd name="T8" fmla="*/ 0 w 49"/>
                  <a:gd name="T9" fmla="*/ 0 h 14"/>
                  <a:gd name="T10" fmla="*/ 0 60000 65536"/>
                  <a:gd name="T11" fmla="*/ 0 60000 65536"/>
                  <a:gd name="T12" fmla="*/ 0 60000 65536"/>
                  <a:gd name="T13" fmla="*/ 0 60000 65536"/>
                  <a:gd name="T14" fmla="*/ 0 60000 65536"/>
                  <a:gd name="T15" fmla="*/ 0 w 49"/>
                  <a:gd name="T16" fmla="*/ 0 h 14"/>
                  <a:gd name="T17" fmla="*/ 49 w 49"/>
                  <a:gd name="T18" fmla="*/ 14 h 14"/>
                </a:gdLst>
                <a:ahLst/>
                <a:cxnLst>
                  <a:cxn ang="T10">
                    <a:pos x="T0" y="T1"/>
                  </a:cxn>
                  <a:cxn ang="T11">
                    <a:pos x="T2" y="T3"/>
                  </a:cxn>
                  <a:cxn ang="T12">
                    <a:pos x="T4" y="T5"/>
                  </a:cxn>
                  <a:cxn ang="T13">
                    <a:pos x="T6" y="T7"/>
                  </a:cxn>
                  <a:cxn ang="T14">
                    <a:pos x="T8" y="T9"/>
                  </a:cxn>
                </a:cxnLst>
                <a:rect l="T15" t="T16" r="T17" b="T18"/>
                <a:pathLst>
                  <a:path w="49" h="14">
                    <a:moveTo>
                      <a:pt x="49" y="14"/>
                    </a:moveTo>
                    <a:lnTo>
                      <a:pt x="49" y="2"/>
                    </a:lnTo>
                    <a:lnTo>
                      <a:pt x="0" y="0"/>
                    </a:lnTo>
                    <a:lnTo>
                      <a:pt x="0" y="12"/>
                    </a:lnTo>
                    <a:lnTo>
                      <a:pt x="49"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sp>
          <p:nvSpPr>
            <p:cNvPr id="22643" name="Rectangle 518">
              <a:extLst>
                <a:ext uri="{FF2B5EF4-FFF2-40B4-BE49-F238E27FC236}">
                  <a16:creationId xmlns:a16="http://schemas.microsoft.com/office/drawing/2014/main" id="{44E96CE9-3A46-45D1-89C8-2EA1B851AF61}"/>
                </a:ext>
              </a:extLst>
            </p:cNvPr>
            <p:cNvSpPr>
              <a:spLocks noChangeArrowheads="1"/>
            </p:cNvSpPr>
            <p:nvPr/>
          </p:nvSpPr>
          <p:spPr bwMode="auto">
            <a:xfrm>
              <a:off x="528" y="1296"/>
              <a:ext cx="769"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500" b="1">
                  <a:solidFill>
                    <a:schemeClr val="tx1"/>
                  </a:solidFill>
                  <a:latin typeface="Times New Roman" panose="02020603050405020304" pitchFamily="18" charset="0"/>
                </a:rPr>
                <a:t>Ligand (TCDD)</a:t>
              </a:r>
              <a:endParaRPr lang="cs-CZ" altLang="cs-CZ" sz="2400">
                <a:solidFill>
                  <a:schemeClr val="tx1"/>
                </a:solidFill>
                <a:latin typeface="Times New Roman" panose="02020603050405020304" pitchFamily="18" charset="0"/>
              </a:endParaRPr>
            </a:p>
          </p:txBody>
        </p:sp>
        <p:sp>
          <p:nvSpPr>
            <p:cNvPr id="22644" name="Freeform 519">
              <a:extLst>
                <a:ext uri="{FF2B5EF4-FFF2-40B4-BE49-F238E27FC236}">
                  <a16:creationId xmlns:a16="http://schemas.microsoft.com/office/drawing/2014/main" id="{D5870841-EAD5-4AE4-BD72-5786D25A1F92}"/>
                </a:ext>
              </a:extLst>
            </p:cNvPr>
            <p:cNvSpPr>
              <a:spLocks/>
            </p:cNvSpPr>
            <p:nvPr/>
          </p:nvSpPr>
          <p:spPr bwMode="auto">
            <a:xfrm>
              <a:off x="781" y="3507"/>
              <a:ext cx="553" cy="481"/>
            </a:xfrm>
            <a:custGeom>
              <a:avLst/>
              <a:gdLst>
                <a:gd name="T0" fmla="*/ 1 w 1104"/>
                <a:gd name="T1" fmla="*/ 1 h 962"/>
                <a:gd name="T2" fmla="*/ 1 w 1104"/>
                <a:gd name="T3" fmla="*/ 1 h 962"/>
                <a:gd name="T4" fmla="*/ 1 w 1104"/>
                <a:gd name="T5" fmla="*/ 1 h 962"/>
                <a:gd name="T6" fmla="*/ 1 w 1104"/>
                <a:gd name="T7" fmla="*/ 0 h 962"/>
                <a:gd name="T8" fmla="*/ 1 w 1104"/>
                <a:gd name="T9" fmla="*/ 1 h 962"/>
                <a:gd name="T10" fmla="*/ 1 w 1104"/>
                <a:gd name="T11" fmla="*/ 1 h 962"/>
                <a:gd name="T12" fmla="*/ 1 w 1104"/>
                <a:gd name="T13" fmla="*/ 1 h 962"/>
                <a:gd name="T14" fmla="*/ 1 w 1104"/>
                <a:gd name="T15" fmla="*/ 1 h 962"/>
                <a:gd name="T16" fmla="*/ 1 w 1104"/>
                <a:gd name="T17" fmla="*/ 1 h 962"/>
                <a:gd name="T18" fmla="*/ 1 w 1104"/>
                <a:gd name="T19" fmla="*/ 1 h 962"/>
                <a:gd name="T20" fmla="*/ 1 w 1104"/>
                <a:gd name="T21" fmla="*/ 1 h 962"/>
                <a:gd name="T22" fmla="*/ 1 w 1104"/>
                <a:gd name="T23" fmla="*/ 1 h 962"/>
                <a:gd name="T24" fmla="*/ 1 w 1104"/>
                <a:gd name="T25" fmla="*/ 1 h 962"/>
                <a:gd name="T26" fmla="*/ 1 w 1104"/>
                <a:gd name="T27" fmla="*/ 1 h 962"/>
                <a:gd name="T28" fmla="*/ 1 w 1104"/>
                <a:gd name="T29" fmla="*/ 1 h 962"/>
                <a:gd name="T30" fmla="*/ 1 w 1104"/>
                <a:gd name="T31" fmla="*/ 1 h 962"/>
                <a:gd name="T32" fmla="*/ 1 w 1104"/>
                <a:gd name="T33" fmla="*/ 1 h 962"/>
                <a:gd name="T34" fmla="*/ 1 w 1104"/>
                <a:gd name="T35" fmla="*/ 1 h 962"/>
                <a:gd name="T36" fmla="*/ 1 w 1104"/>
                <a:gd name="T37" fmla="*/ 1 h 962"/>
                <a:gd name="T38" fmla="*/ 1 w 1104"/>
                <a:gd name="T39" fmla="*/ 1 h 962"/>
                <a:gd name="T40" fmla="*/ 1 w 1104"/>
                <a:gd name="T41" fmla="*/ 1 h 962"/>
                <a:gd name="T42" fmla="*/ 0 w 1104"/>
                <a:gd name="T43" fmla="*/ 1 h 962"/>
                <a:gd name="T44" fmla="*/ 1 w 1104"/>
                <a:gd name="T45" fmla="*/ 1 h 962"/>
                <a:gd name="T46" fmla="*/ 1 w 1104"/>
                <a:gd name="T47" fmla="*/ 1 h 962"/>
                <a:gd name="T48" fmla="*/ 1 w 1104"/>
                <a:gd name="T49" fmla="*/ 1 h 96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04"/>
                <a:gd name="T76" fmla="*/ 0 h 962"/>
                <a:gd name="T77" fmla="*/ 1104 w 1104"/>
                <a:gd name="T78" fmla="*/ 962 h 96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04" h="962">
                  <a:moveTo>
                    <a:pt x="255" y="242"/>
                  </a:moveTo>
                  <a:lnTo>
                    <a:pt x="255" y="81"/>
                  </a:lnTo>
                  <a:lnTo>
                    <a:pt x="426" y="161"/>
                  </a:lnTo>
                  <a:lnTo>
                    <a:pt x="510" y="0"/>
                  </a:lnTo>
                  <a:lnTo>
                    <a:pt x="678" y="161"/>
                  </a:lnTo>
                  <a:lnTo>
                    <a:pt x="849" y="81"/>
                  </a:lnTo>
                  <a:lnTo>
                    <a:pt x="849" y="242"/>
                  </a:lnTo>
                  <a:lnTo>
                    <a:pt x="1020" y="242"/>
                  </a:lnTo>
                  <a:lnTo>
                    <a:pt x="933" y="402"/>
                  </a:lnTo>
                  <a:lnTo>
                    <a:pt x="1104" y="481"/>
                  </a:lnTo>
                  <a:lnTo>
                    <a:pt x="933" y="642"/>
                  </a:lnTo>
                  <a:lnTo>
                    <a:pt x="1020" y="723"/>
                  </a:lnTo>
                  <a:lnTo>
                    <a:pt x="849" y="723"/>
                  </a:lnTo>
                  <a:lnTo>
                    <a:pt x="849" y="883"/>
                  </a:lnTo>
                  <a:lnTo>
                    <a:pt x="678" y="802"/>
                  </a:lnTo>
                  <a:lnTo>
                    <a:pt x="594" y="962"/>
                  </a:lnTo>
                  <a:lnTo>
                    <a:pt x="510" y="802"/>
                  </a:lnTo>
                  <a:lnTo>
                    <a:pt x="339" y="883"/>
                  </a:lnTo>
                  <a:lnTo>
                    <a:pt x="339" y="802"/>
                  </a:lnTo>
                  <a:lnTo>
                    <a:pt x="171" y="802"/>
                  </a:lnTo>
                  <a:lnTo>
                    <a:pt x="171" y="642"/>
                  </a:lnTo>
                  <a:lnTo>
                    <a:pt x="0" y="562"/>
                  </a:lnTo>
                  <a:lnTo>
                    <a:pt x="171" y="481"/>
                  </a:lnTo>
                  <a:lnTo>
                    <a:pt x="84" y="321"/>
                  </a:lnTo>
                  <a:lnTo>
                    <a:pt x="255" y="242"/>
                  </a:lnTo>
                </a:path>
              </a:pathLst>
            </a:custGeom>
            <a:noFill/>
            <a:ln w="9525">
              <a:solidFill>
                <a:srgbClr val="FAFD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2645" name="Rectangle 520">
              <a:extLst>
                <a:ext uri="{FF2B5EF4-FFF2-40B4-BE49-F238E27FC236}">
                  <a16:creationId xmlns:a16="http://schemas.microsoft.com/office/drawing/2014/main" id="{5FD6145D-40A4-4FD2-B093-A41A1D93D4F8}"/>
                </a:ext>
              </a:extLst>
            </p:cNvPr>
            <p:cNvSpPr>
              <a:spLocks noChangeArrowheads="1"/>
            </p:cNvSpPr>
            <p:nvPr/>
          </p:nvSpPr>
          <p:spPr bwMode="auto">
            <a:xfrm>
              <a:off x="843" y="3622"/>
              <a:ext cx="430"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46" name="Rectangle 521">
              <a:extLst>
                <a:ext uri="{FF2B5EF4-FFF2-40B4-BE49-F238E27FC236}">
                  <a16:creationId xmlns:a16="http://schemas.microsoft.com/office/drawing/2014/main" id="{8160C6FC-9A0A-49AB-B385-B40115394EB2}"/>
                </a:ext>
              </a:extLst>
            </p:cNvPr>
            <p:cNvSpPr>
              <a:spLocks noChangeArrowheads="1"/>
            </p:cNvSpPr>
            <p:nvPr/>
          </p:nvSpPr>
          <p:spPr bwMode="auto">
            <a:xfrm>
              <a:off x="893" y="3656"/>
              <a:ext cx="31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b="1">
                  <a:solidFill>
                    <a:schemeClr val="tx1"/>
                  </a:solidFill>
                  <a:latin typeface="Times New Roman" panose="02020603050405020304" pitchFamily="18" charset="0"/>
                </a:rPr>
                <a:t>Light</a:t>
              </a:r>
              <a:endParaRPr lang="cs-CZ" altLang="cs-CZ" sz="2400">
                <a:solidFill>
                  <a:schemeClr val="tx1"/>
                </a:solidFill>
                <a:latin typeface="Times New Roman" panose="02020603050405020304" pitchFamily="18" charset="0"/>
              </a:endParaRPr>
            </a:p>
          </p:txBody>
        </p:sp>
        <p:sp>
          <p:nvSpPr>
            <p:cNvPr id="22647" name="Rectangle 522">
              <a:extLst>
                <a:ext uri="{FF2B5EF4-FFF2-40B4-BE49-F238E27FC236}">
                  <a16:creationId xmlns:a16="http://schemas.microsoft.com/office/drawing/2014/main" id="{B8BBB8B5-EFF7-4BEA-97F4-0D57EFE149D1}"/>
                </a:ext>
              </a:extLst>
            </p:cNvPr>
            <p:cNvSpPr>
              <a:spLocks noChangeArrowheads="1"/>
            </p:cNvSpPr>
            <p:nvPr/>
          </p:nvSpPr>
          <p:spPr bwMode="auto">
            <a:xfrm>
              <a:off x="887" y="3650"/>
              <a:ext cx="316"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b="1">
                  <a:solidFill>
                    <a:schemeClr val="tx1"/>
                  </a:solidFill>
                  <a:latin typeface="Times New Roman" panose="02020603050405020304" pitchFamily="18" charset="0"/>
                </a:rPr>
                <a:t>Light</a:t>
              </a:r>
              <a:endParaRPr lang="cs-CZ" altLang="cs-CZ" sz="2400">
                <a:solidFill>
                  <a:schemeClr val="tx1"/>
                </a:solidFill>
                <a:latin typeface="Times New Roman" panose="02020603050405020304" pitchFamily="18" charset="0"/>
              </a:endParaRPr>
            </a:p>
          </p:txBody>
        </p:sp>
        <p:sp>
          <p:nvSpPr>
            <p:cNvPr id="22648" name="Rectangle 523">
              <a:extLst>
                <a:ext uri="{FF2B5EF4-FFF2-40B4-BE49-F238E27FC236}">
                  <a16:creationId xmlns:a16="http://schemas.microsoft.com/office/drawing/2014/main" id="{EAC5120C-FDA0-45EC-8C62-BEEFFAE63455}"/>
                </a:ext>
              </a:extLst>
            </p:cNvPr>
            <p:cNvSpPr>
              <a:spLocks noChangeArrowheads="1"/>
            </p:cNvSpPr>
            <p:nvPr/>
          </p:nvSpPr>
          <p:spPr bwMode="auto">
            <a:xfrm>
              <a:off x="4386" y="3658"/>
              <a:ext cx="637"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49" name="Rectangle 524">
              <a:extLst>
                <a:ext uri="{FF2B5EF4-FFF2-40B4-BE49-F238E27FC236}">
                  <a16:creationId xmlns:a16="http://schemas.microsoft.com/office/drawing/2014/main" id="{5DC31567-2D8E-4D94-944F-04148DDFB42B}"/>
                </a:ext>
              </a:extLst>
            </p:cNvPr>
            <p:cNvSpPr>
              <a:spLocks noChangeArrowheads="1"/>
            </p:cNvSpPr>
            <p:nvPr/>
          </p:nvSpPr>
          <p:spPr bwMode="auto">
            <a:xfrm>
              <a:off x="4430" y="3686"/>
              <a:ext cx="506"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500" b="1">
                  <a:solidFill>
                    <a:schemeClr val="tx1"/>
                  </a:solidFill>
                  <a:latin typeface="Times New Roman" panose="02020603050405020304" pitchFamily="18" charset="0"/>
                </a:rPr>
                <a:t>Luciferase</a:t>
              </a:r>
              <a:endParaRPr lang="cs-CZ" altLang="cs-CZ" sz="2400">
                <a:solidFill>
                  <a:schemeClr val="tx1"/>
                </a:solidFill>
                <a:latin typeface="Times New Roman" panose="02020603050405020304" pitchFamily="18" charset="0"/>
              </a:endParaRPr>
            </a:p>
          </p:txBody>
        </p:sp>
        <p:grpSp>
          <p:nvGrpSpPr>
            <p:cNvPr id="22650" name="Group 525">
              <a:extLst>
                <a:ext uri="{FF2B5EF4-FFF2-40B4-BE49-F238E27FC236}">
                  <a16:creationId xmlns:a16="http://schemas.microsoft.com/office/drawing/2014/main" id="{7CC10DBF-5A0B-4E4F-9E48-EA9FC32AD2E8}"/>
                </a:ext>
              </a:extLst>
            </p:cNvPr>
            <p:cNvGrpSpPr>
              <a:grpSpLocks/>
            </p:cNvGrpSpPr>
            <p:nvPr/>
          </p:nvGrpSpPr>
          <p:grpSpPr bwMode="auto">
            <a:xfrm>
              <a:off x="1449" y="2908"/>
              <a:ext cx="193" cy="228"/>
              <a:chOff x="1449" y="2908"/>
              <a:chExt cx="193" cy="228"/>
            </a:xfrm>
          </p:grpSpPr>
          <p:sp>
            <p:nvSpPr>
              <p:cNvPr id="22907" name="Freeform 526">
                <a:extLst>
                  <a:ext uri="{FF2B5EF4-FFF2-40B4-BE49-F238E27FC236}">
                    <a16:creationId xmlns:a16="http://schemas.microsoft.com/office/drawing/2014/main" id="{B5E9084A-A4E3-437F-8A8D-4FC32F61BB69}"/>
                  </a:ext>
                </a:extLst>
              </p:cNvPr>
              <p:cNvSpPr>
                <a:spLocks/>
              </p:cNvSpPr>
              <p:nvPr/>
            </p:nvSpPr>
            <p:spPr bwMode="auto">
              <a:xfrm>
                <a:off x="1449" y="2908"/>
                <a:ext cx="193" cy="228"/>
              </a:xfrm>
              <a:custGeom>
                <a:avLst/>
                <a:gdLst>
                  <a:gd name="T0" fmla="*/ 1 w 385"/>
                  <a:gd name="T1" fmla="*/ 0 h 457"/>
                  <a:gd name="T2" fmla="*/ 0 w 385"/>
                  <a:gd name="T3" fmla="*/ 0 h 457"/>
                  <a:gd name="T4" fmla="*/ 1 w 385"/>
                  <a:gd name="T5" fmla="*/ 0 h 457"/>
                  <a:gd name="T6" fmla="*/ 1 w 385"/>
                  <a:gd name="T7" fmla="*/ 0 h 457"/>
                  <a:gd name="T8" fmla="*/ 1 w 385"/>
                  <a:gd name="T9" fmla="*/ 0 h 457"/>
                  <a:gd name="T10" fmla="*/ 1 w 385"/>
                  <a:gd name="T11" fmla="*/ 0 h 457"/>
                  <a:gd name="T12" fmla="*/ 1 w 385"/>
                  <a:gd name="T13" fmla="*/ 0 h 457"/>
                  <a:gd name="T14" fmla="*/ 1 w 385"/>
                  <a:gd name="T15" fmla="*/ 0 h 457"/>
                  <a:gd name="T16" fmla="*/ 1 w 385"/>
                  <a:gd name="T17" fmla="*/ 0 h 4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5"/>
                  <a:gd name="T28" fmla="*/ 0 h 457"/>
                  <a:gd name="T29" fmla="*/ 385 w 385"/>
                  <a:gd name="T30" fmla="*/ 457 h 4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5" h="457">
                    <a:moveTo>
                      <a:pt x="3" y="457"/>
                    </a:moveTo>
                    <a:lnTo>
                      <a:pt x="0" y="307"/>
                    </a:lnTo>
                    <a:lnTo>
                      <a:pt x="194" y="306"/>
                    </a:lnTo>
                    <a:lnTo>
                      <a:pt x="194" y="151"/>
                    </a:lnTo>
                    <a:lnTo>
                      <a:pt x="2" y="153"/>
                    </a:lnTo>
                    <a:lnTo>
                      <a:pt x="2" y="0"/>
                    </a:lnTo>
                    <a:lnTo>
                      <a:pt x="385" y="0"/>
                    </a:lnTo>
                    <a:lnTo>
                      <a:pt x="385" y="457"/>
                    </a:lnTo>
                    <a:lnTo>
                      <a:pt x="3" y="457"/>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08" name="Freeform 527">
                <a:extLst>
                  <a:ext uri="{FF2B5EF4-FFF2-40B4-BE49-F238E27FC236}">
                    <a16:creationId xmlns:a16="http://schemas.microsoft.com/office/drawing/2014/main" id="{46628F65-DBBC-482E-ADB8-68EB99978F0C}"/>
                  </a:ext>
                </a:extLst>
              </p:cNvPr>
              <p:cNvSpPr>
                <a:spLocks/>
              </p:cNvSpPr>
              <p:nvPr/>
            </p:nvSpPr>
            <p:spPr bwMode="auto">
              <a:xfrm>
                <a:off x="1449" y="2908"/>
                <a:ext cx="193" cy="228"/>
              </a:xfrm>
              <a:custGeom>
                <a:avLst/>
                <a:gdLst>
                  <a:gd name="T0" fmla="*/ 1 w 385"/>
                  <a:gd name="T1" fmla="*/ 0 h 457"/>
                  <a:gd name="T2" fmla="*/ 0 w 385"/>
                  <a:gd name="T3" fmla="*/ 0 h 457"/>
                  <a:gd name="T4" fmla="*/ 1 w 385"/>
                  <a:gd name="T5" fmla="*/ 0 h 457"/>
                  <a:gd name="T6" fmla="*/ 1 w 385"/>
                  <a:gd name="T7" fmla="*/ 0 h 457"/>
                  <a:gd name="T8" fmla="*/ 1 w 385"/>
                  <a:gd name="T9" fmla="*/ 0 h 457"/>
                  <a:gd name="T10" fmla="*/ 1 w 385"/>
                  <a:gd name="T11" fmla="*/ 0 h 457"/>
                  <a:gd name="T12" fmla="*/ 1 w 385"/>
                  <a:gd name="T13" fmla="*/ 0 h 457"/>
                  <a:gd name="T14" fmla="*/ 1 w 385"/>
                  <a:gd name="T15" fmla="*/ 0 h 457"/>
                  <a:gd name="T16" fmla="*/ 1 w 385"/>
                  <a:gd name="T17" fmla="*/ 0 h 4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5"/>
                  <a:gd name="T28" fmla="*/ 0 h 457"/>
                  <a:gd name="T29" fmla="*/ 385 w 385"/>
                  <a:gd name="T30" fmla="*/ 457 h 4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5" h="457">
                    <a:moveTo>
                      <a:pt x="3" y="457"/>
                    </a:moveTo>
                    <a:lnTo>
                      <a:pt x="0" y="307"/>
                    </a:lnTo>
                    <a:lnTo>
                      <a:pt x="194" y="306"/>
                    </a:lnTo>
                    <a:lnTo>
                      <a:pt x="194" y="151"/>
                    </a:lnTo>
                    <a:lnTo>
                      <a:pt x="2" y="153"/>
                    </a:lnTo>
                    <a:lnTo>
                      <a:pt x="2" y="0"/>
                    </a:lnTo>
                    <a:lnTo>
                      <a:pt x="385" y="0"/>
                    </a:lnTo>
                    <a:lnTo>
                      <a:pt x="385" y="457"/>
                    </a:lnTo>
                    <a:lnTo>
                      <a:pt x="3" y="457"/>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22651" name="Rectangle 528">
              <a:extLst>
                <a:ext uri="{FF2B5EF4-FFF2-40B4-BE49-F238E27FC236}">
                  <a16:creationId xmlns:a16="http://schemas.microsoft.com/office/drawing/2014/main" id="{16A2DAB8-EA14-41D1-A36D-E70B3133DA77}"/>
                </a:ext>
              </a:extLst>
            </p:cNvPr>
            <p:cNvSpPr>
              <a:spLocks noChangeArrowheads="1"/>
            </p:cNvSpPr>
            <p:nvPr/>
          </p:nvSpPr>
          <p:spPr bwMode="auto">
            <a:xfrm>
              <a:off x="3476" y="1854"/>
              <a:ext cx="444"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52" name="Rectangle 529">
              <a:extLst>
                <a:ext uri="{FF2B5EF4-FFF2-40B4-BE49-F238E27FC236}">
                  <a16:creationId xmlns:a16="http://schemas.microsoft.com/office/drawing/2014/main" id="{CF9714B8-CB39-4960-B265-DD06E85848C6}"/>
                </a:ext>
              </a:extLst>
            </p:cNvPr>
            <p:cNvSpPr>
              <a:spLocks noChangeArrowheads="1"/>
            </p:cNvSpPr>
            <p:nvPr/>
          </p:nvSpPr>
          <p:spPr bwMode="auto">
            <a:xfrm>
              <a:off x="3519" y="1881"/>
              <a:ext cx="329"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200" b="1">
                  <a:solidFill>
                    <a:schemeClr val="tx1"/>
                  </a:solidFill>
                  <a:latin typeface="Times New Roman" panose="02020603050405020304" pitchFamily="18" charset="0"/>
                </a:rPr>
                <a:t>Nuclear </a:t>
              </a:r>
              <a:endParaRPr lang="cs-CZ" altLang="cs-CZ" sz="2400">
                <a:solidFill>
                  <a:schemeClr val="tx1"/>
                </a:solidFill>
                <a:latin typeface="Times New Roman" panose="02020603050405020304" pitchFamily="18" charset="0"/>
              </a:endParaRPr>
            </a:p>
          </p:txBody>
        </p:sp>
        <p:sp>
          <p:nvSpPr>
            <p:cNvPr id="22653" name="Rectangle 530">
              <a:extLst>
                <a:ext uri="{FF2B5EF4-FFF2-40B4-BE49-F238E27FC236}">
                  <a16:creationId xmlns:a16="http://schemas.microsoft.com/office/drawing/2014/main" id="{E0B8C67C-0D34-49D1-9F8C-EDAC65A790FF}"/>
                </a:ext>
              </a:extLst>
            </p:cNvPr>
            <p:cNvSpPr>
              <a:spLocks noChangeArrowheads="1"/>
            </p:cNvSpPr>
            <p:nvPr/>
          </p:nvSpPr>
          <p:spPr bwMode="auto">
            <a:xfrm>
              <a:off x="3519" y="1998"/>
              <a:ext cx="292"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200" b="1">
                  <a:solidFill>
                    <a:schemeClr val="tx1"/>
                  </a:solidFill>
                  <a:latin typeface="Times New Roman" panose="02020603050405020304" pitchFamily="18" charset="0"/>
                </a:rPr>
                <a:t>Factors</a:t>
              </a:r>
              <a:endParaRPr lang="cs-CZ" altLang="cs-CZ" sz="2400">
                <a:solidFill>
                  <a:schemeClr val="tx1"/>
                </a:solidFill>
                <a:latin typeface="Times New Roman" panose="02020603050405020304" pitchFamily="18" charset="0"/>
              </a:endParaRPr>
            </a:p>
          </p:txBody>
        </p:sp>
        <p:grpSp>
          <p:nvGrpSpPr>
            <p:cNvPr id="22654" name="Group 531">
              <a:extLst>
                <a:ext uri="{FF2B5EF4-FFF2-40B4-BE49-F238E27FC236}">
                  <a16:creationId xmlns:a16="http://schemas.microsoft.com/office/drawing/2014/main" id="{B818DFCE-4D69-403A-85C9-20505D8AF7AA}"/>
                </a:ext>
              </a:extLst>
            </p:cNvPr>
            <p:cNvGrpSpPr>
              <a:grpSpLocks/>
            </p:cNvGrpSpPr>
            <p:nvPr/>
          </p:nvGrpSpPr>
          <p:grpSpPr bwMode="auto">
            <a:xfrm>
              <a:off x="1960" y="2879"/>
              <a:ext cx="280" cy="134"/>
              <a:chOff x="1960" y="2879"/>
              <a:chExt cx="280" cy="134"/>
            </a:xfrm>
          </p:grpSpPr>
          <p:sp>
            <p:nvSpPr>
              <p:cNvPr id="22899" name="Freeform 532">
                <a:extLst>
                  <a:ext uri="{FF2B5EF4-FFF2-40B4-BE49-F238E27FC236}">
                    <a16:creationId xmlns:a16="http://schemas.microsoft.com/office/drawing/2014/main" id="{6B568334-DC75-4AC0-BAC4-038D5426D9FA}"/>
                  </a:ext>
                </a:extLst>
              </p:cNvPr>
              <p:cNvSpPr>
                <a:spLocks/>
              </p:cNvSpPr>
              <p:nvPr/>
            </p:nvSpPr>
            <p:spPr bwMode="auto">
              <a:xfrm>
                <a:off x="2004" y="2976"/>
                <a:ext cx="24" cy="16"/>
              </a:xfrm>
              <a:custGeom>
                <a:avLst/>
                <a:gdLst>
                  <a:gd name="T0" fmla="*/ 0 w 49"/>
                  <a:gd name="T1" fmla="*/ 1 h 32"/>
                  <a:gd name="T2" fmla="*/ 0 w 49"/>
                  <a:gd name="T3" fmla="*/ 1 h 32"/>
                  <a:gd name="T4" fmla="*/ 0 w 49"/>
                  <a:gd name="T5" fmla="*/ 1 h 32"/>
                  <a:gd name="T6" fmla="*/ 0 w 49"/>
                  <a:gd name="T7" fmla="*/ 0 h 32"/>
                  <a:gd name="T8" fmla="*/ 0 w 49"/>
                  <a:gd name="T9" fmla="*/ 1 h 32"/>
                  <a:gd name="T10" fmla="*/ 0 60000 65536"/>
                  <a:gd name="T11" fmla="*/ 0 60000 65536"/>
                  <a:gd name="T12" fmla="*/ 0 60000 65536"/>
                  <a:gd name="T13" fmla="*/ 0 60000 65536"/>
                  <a:gd name="T14" fmla="*/ 0 60000 65536"/>
                  <a:gd name="T15" fmla="*/ 0 w 49"/>
                  <a:gd name="T16" fmla="*/ 0 h 32"/>
                  <a:gd name="T17" fmla="*/ 49 w 49"/>
                  <a:gd name="T18" fmla="*/ 32 h 32"/>
                </a:gdLst>
                <a:ahLst/>
                <a:cxnLst>
                  <a:cxn ang="T10">
                    <a:pos x="T0" y="T1"/>
                  </a:cxn>
                  <a:cxn ang="T11">
                    <a:pos x="T2" y="T3"/>
                  </a:cxn>
                  <a:cxn ang="T12">
                    <a:pos x="T4" y="T5"/>
                  </a:cxn>
                  <a:cxn ang="T13">
                    <a:pos x="T6" y="T7"/>
                  </a:cxn>
                  <a:cxn ang="T14">
                    <a:pos x="T8" y="T9"/>
                  </a:cxn>
                </a:cxnLst>
                <a:rect l="T15" t="T16" r="T17" b="T18"/>
                <a:pathLst>
                  <a:path w="49" h="32">
                    <a:moveTo>
                      <a:pt x="0" y="21"/>
                    </a:moveTo>
                    <a:lnTo>
                      <a:pt x="5" y="32"/>
                    </a:lnTo>
                    <a:lnTo>
                      <a:pt x="49" y="10"/>
                    </a:lnTo>
                    <a:lnTo>
                      <a:pt x="45" y="0"/>
                    </a:lnTo>
                    <a:lnTo>
                      <a:pt x="0" y="21"/>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00" name="Freeform 533">
                <a:extLst>
                  <a:ext uri="{FF2B5EF4-FFF2-40B4-BE49-F238E27FC236}">
                    <a16:creationId xmlns:a16="http://schemas.microsoft.com/office/drawing/2014/main" id="{10622296-B749-4BF4-92D8-389ECE274FE7}"/>
                  </a:ext>
                </a:extLst>
              </p:cNvPr>
              <p:cNvSpPr>
                <a:spLocks/>
              </p:cNvSpPr>
              <p:nvPr/>
            </p:nvSpPr>
            <p:spPr bwMode="auto">
              <a:xfrm>
                <a:off x="2042" y="2959"/>
                <a:ext cx="24" cy="15"/>
              </a:xfrm>
              <a:custGeom>
                <a:avLst/>
                <a:gdLst>
                  <a:gd name="T0" fmla="*/ 0 w 49"/>
                  <a:gd name="T1" fmla="*/ 1 h 30"/>
                  <a:gd name="T2" fmla="*/ 0 w 49"/>
                  <a:gd name="T3" fmla="*/ 1 h 30"/>
                  <a:gd name="T4" fmla="*/ 0 w 49"/>
                  <a:gd name="T5" fmla="*/ 1 h 30"/>
                  <a:gd name="T6" fmla="*/ 0 w 49"/>
                  <a:gd name="T7" fmla="*/ 0 h 30"/>
                  <a:gd name="T8" fmla="*/ 0 w 49"/>
                  <a:gd name="T9" fmla="*/ 1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0" y="19"/>
                    </a:moveTo>
                    <a:lnTo>
                      <a:pt x="4" y="30"/>
                    </a:lnTo>
                    <a:lnTo>
                      <a:pt x="49" y="10"/>
                    </a:lnTo>
                    <a:lnTo>
                      <a:pt x="44" y="0"/>
                    </a:lnTo>
                    <a:lnTo>
                      <a:pt x="0" y="19"/>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01" name="Freeform 534">
                <a:extLst>
                  <a:ext uri="{FF2B5EF4-FFF2-40B4-BE49-F238E27FC236}">
                    <a16:creationId xmlns:a16="http://schemas.microsoft.com/office/drawing/2014/main" id="{04551C71-5026-4B93-935D-E37AE31650BA}"/>
                  </a:ext>
                </a:extLst>
              </p:cNvPr>
              <p:cNvSpPr>
                <a:spLocks/>
              </p:cNvSpPr>
              <p:nvPr/>
            </p:nvSpPr>
            <p:spPr bwMode="auto">
              <a:xfrm>
                <a:off x="2081" y="2940"/>
                <a:ext cx="24" cy="16"/>
              </a:xfrm>
              <a:custGeom>
                <a:avLst/>
                <a:gdLst>
                  <a:gd name="T0" fmla="*/ 0 w 48"/>
                  <a:gd name="T1" fmla="*/ 1 h 32"/>
                  <a:gd name="T2" fmla="*/ 1 w 48"/>
                  <a:gd name="T3" fmla="*/ 1 h 32"/>
                  <a:gd name="T4" fmla="*/ 1 w 48"/>
                  <a:gd name="T5" fmla="*/ 1 h 32"/>
                  <a:gd name="T6" fmla="*/ 1 w 48"/>
                  <a:gd name="T7" fmla="*/ 0 h 32"/>
                  <a:gd name="T8" fmla="*/ 0 w 48"/>
                  <a:gd name="T9" fmla="*/ 1 h 32"/>
                  <a:gd name="T10" fmla="*/ 0 60000 65536"/>
                  <a:gd name="T11" fmla="*/ 0 60000 65536"/>
                  <a:gd name="T12" fmla="*/ 0 60000 65536"/>
                  <a:gd name="T13" fmla="*/ 0 60000 65536"/>
                  <a:gd name="T14" fmla="*/ 0 60000 65536"/>
                  <a:gd name="T15" fmla="*/ 0 w 48"/>
                  <a:gd name="T16" fmla="*/ 0 h 32"/>
                  <a:gd name="T17" fmla="*/ 48 w 48"/>
                  <a:gd name="T18" fmla="*/ 32 h 32"/>
                </a:gdLst>
                <a:ahLst/>
                <a:cxnLst>
                  <a:cxn ang="T10">
                    <a:pos x="T0" y="T1"/>
                  </a:cxn>
                  <a:cxn ang="T11">
                    <a:pos x="T2" y="T3"/>
                  </a:cxn>
                  <a:cxn ang="T12">
                    <a:pos x="T4" y="T5"/>
                  </a:cxn>
                  <a:cxn ang="T13">
                    <a:pos x="T6" y="T7"/>
                  </a:cxn>
                  <a:cxn ang="T14">
                    <a:pos x="T8" y="T9"/>
                  </a:cxn>
                </a:cxnLst>
                <a:rect l="T15" t="T16" r="T17" b="T18"/>
                <a:pathLst>
                  <a:path w="48" h="32">
                    <a:moveTo>
                      <a:pt x="0" y="21"/>
                    </a:moveTo>
                    <a:lnTo>
                      <a:pt x="4" y="32"/>
                    </a:lnTo>
                    <a:lnTo>
                      <a:pt x="48" y="11"/>
                    </a:lnTo>
                    <a:lnTo>
                      <a:pt x="44" y="0"/>
                    </a:lnTo>
                    <a:lnTo>
                      <a:pt x="0" y="21"/>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02" name="Freeform 535">
                <a:extLst>
                  <a:ext uri="{FF2B5EF4-FFF2-40B4-BE49-F238E27FC236}">
                    <a16:creationId xmlns:a16="http://schemas.microsoft.com/office/drawing/2014/main" id="{E5FAFD86-2932-4FDB-845D-503EAD20352C}"/>
                  </a:ext>
                </a:extLst>
              </p:cNvPr>
              <p:cNvSpPr>
                <a:spLocks/>
              </p:cNvSpPr>
              <p:nvPr/>
            </p:nvSpPr>
            <p:spPr bwMode="auto">
              <a:xfrm>
                <a:off x="2120" y="2923"/>
                <a:ext cx="24" cy="15"/>
              </a:xfrm>
              <a:custGeom>
                <a:avLst/>
                <a:gdLst>
                  <a:gd name="T0" fmla="*/ 0 w 48"/>
                  <a:gd name="T1" fmla="*/ 1 h 30"/>
                  <a:gd name="T2" fmla="*/ 1 w 48"/>
                  <a:gd name="T3" fmla="*/ 1 h 30"/>
                  <a:gd name="T4" fmla="*/ 1 w 48"/>
                  <a:gd name="T5" fmla="*/ 1 h 30"/>
                  <a:gd name="T6" fmla="*/ 1 w 48"/>
                  <a:gd name="T7" fmla="*/ 0 h 30"/>
                  <a:gd name="T8" fmla="*/ 0 w 48"/>
                  <a:gd name="T9" fmla="*/ 1 h 30"/>
                  <a:gd name="T10" fmla="*/ 0 60000 65536"/>
                  <a:gd name="T11" fmla="*/ 0 60000 65536"/>
                  <a:gd name="T12" fmla="*/ 0 60000 65536"/>
                  <a:gd name="T13" fmla="*/ 0 60000 65536"/>
                  <a:gd name="T14" fmla="*/ 0 60000 65536"/>
                  <a:gd name="T15" fmla="*/ 0 w 48"/>
                  <a:gd name="T16" fmla="*/ 0 h 30"/>
                  <a:gd name="T17" fmla="*/ 48 w 48"/>
                  <a:gd name="T18" fmla="*/ 30 h 30"/>
                </a:gdLst>
                <a:ahLst/>
                <a:cxnLst>
                  <a:cxn ang="T10">
                    <a:pos x="T0" y="T1"/>
                  </a:cxn>
                  <a:cxn ang="T11">
                    <a:pos x="T2" y="T3"/>
                  </a:cxn>
                  <a:cxn ang="T12">
                    <a:pos x="T4" y="T5"/>
                  </a:cxn>
                  <a:cxn ang="T13">
                    <a:pos x="T6" y="T7"/>
                  </a:cxn>
                  <a:cxn ang="T14">
                    <a:pos x="T8" y="T9"/>
                  </a:cxn>
                </a:cxnLst>
                <a:rect l="T15" t="T16" r="T17" b="T18"/>
                <a:pathLst>
                  <a:path w="48" h="30">
                    <a:moveTo>
                      <a:pt x="0" y="20"/>
                    </a:moveTo>
                    <a:lnTo>
                      <a:pt x="4" y="30"/>
                    </a:lnTo>
                    <a:lnTo>
                      <a:pt x="48" y="10"/>
                    </a:lnTo>
                    <a:lnTo>
                      <a:pt x="44" y="0"/>
                    </a:lnTo>
                    <a:lnTo>
                      <a:pt x="0" y="2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03" name="Freeform 536">
                <a:extLst>
                  <a:ext uri="{FF2B5EF4-FFF2-40B4-BE49-F238E27FC236}">
                    <a16:creationId xmlns:a16="http://schemas.microsoft.com/office/drawing/2014/main" id="{3780D3A2-A7B2-47F2-9FE2-27CCFA25DA2C}"/>
                  </a:ext>
                </a:extLst>
              </p:cNvPr>
              <p:cNvSpPr>
                <a:spLocks/>
              </p:cNvSpPr>
              <p:nvPr/>
            </p:nvSpPr>
            <p:spPr bwMode="auto">
              <a:xfrm>
                <a:off x="2159" y="2905"/>
                <a:ext cx="24" cy="16"/>
              </a:xfrm>
              <a:custGeom>
                <a:avLst/>
                <a:gdLst>
                  <a:gd name="T0" fmla="*/ 0 w 49"/>
                  <a:gd name="T1" fmla="*/ 1 h 32"/>
                  <a:gd name="T2" fmla="*/ 0 w 49"/>
                  <a:gd name="T3" fmla="*/ 1 h 32"/>
                  <a:gd name="T4" fmla="*/ 0 w 49"/>
                  <a:gd name="T5" fmla="*/ 1 h 32"/>
                  <a:gd name="T6" fmla="*/ 0 w 49"/>
                  <a:gd name="T7" fmla="*/ 0 h 32"/>
                  <a:gd name="T8" fmla="*/ 0 w 49"/>
                  <a:gd name="T9" fmla="*/ 1 h 32"/>
                  <a:gd name="T10" fmla="*/ 0 60000 65536"/>
                  <a:gd name="T11" fmla="*/ 0 60000 65536"/>
                  <a:gd name="T12" fmla="*/ 0 60000 65536"/>
                  <a:gd name="T13" fmla="*/ 0 60000 65536"/>
                  <a:gd name="T14" fmla="*/ 0 60000 65536"/>
                  <a:gd name="T15" fmla="*/ 0 w 49"/>
                  <a:gd name="T16" fmla="*/ 0 h 32"/>
                  <a:gd name="T17" fmla="*/ 49 w 49"/>
                  <a:gd name="T18" fmla="*/ 32 h 32"/>
                </a:gdLst>
                <a:ahLst/>
                <a:cxnLst>
                  <a:cxn ang="T10">
                    <a:pos x="T0" y="T1"/>
                  </a:cxn>
                  <a:cxn ang="T11">
                    <a:pos x="T2" y="T3"/>
                  </a:cxn>
                  <a:cxn ang="T12">
                    <a:pos x="T4" y="T5"/>
                  </a:cxn>
                  <a:cxn ang="T13">
                    <a:pos x="T6" y="T7"/>
                  </a:cxn>
                  <a:cxn ang="T14">
                    <a:pos x="T8" y="T9"/>
                  </a:cxn>
                </a:cxnLst>
                <a:rect l="T15" t="T16" r="T17" b="T18"/>
                <a:pathLst>
                  <a:path w="49" h="32">
                    <a:moveTo>
                      <a:pt x="0" y="21"/>
                    </a:moveTo>
                    <a:lnTo>
                      <a:pt x="5" y="32"/>
                    </a:lnTo>
                    <a:lnTo>
                      <a:pt x="49" y="11"/>
                    </a:lnTo>
                    <a:lnTo>
                      <a:pt x="45" y="0"/>
                    </a:lnTo>
                    <a:lnTo>
                      <a:pt x="0" y="21"/>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04" name="Freeform 537">
                <a:extLst>
                  <a:ext uri="{FF2B5EF4-FFF2-40B4-BE49-F238E27FC236}">
                    <a16:creationId xmlns:a16="http://schemas.microsoft.com/office/drawing/2014/main" id="{170DD01B-FF5D-421F-9176-5397854C70A7}"/>
                  </a:ext>
                </a:extLst>
              </p:cNvPr>
              <p:cNvSpPr>
                <a:spLocks/>
              </p:cNvSpPr>
              <p:nvPr/>
            </p:nvSpPr>
            <p:spPr bwMode="auto">
              <a:xfrm>
                <a:off x="2198" y="2887"/>
                <a:ext cx="24" cy="15"/>
              </a:xfrm>
              <a:custGeom>
                <a:avLst/>
                <a:gdLst>
                  <a:gd name="T0" fmla="*/ 0 w 49"/>
                  <a:gd name="T1" fmla="*/ 0 h 31"/>
                  <a:gd name="T2" fmla="*/ 0 w 49"/>
                  <a:gd name="T3" fmla="*/ 0 h 31"/>
                  <a:gd name="T4" fmla="*/ 0 w 49"/>
                  <a:gd name="T5" fmla="*/ 0 h 31"/>
                  <a:gd name="T6" fmla="*/ 0 w 49"/>
                  <a:gd name="T7" fmla="*/ 0 h 31"/>
                  <a:gd name="T8" fmla="*/ 0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0" y="20"/>
                    </a:moveTo>
                    <a:lnTo>
                      <a:pt x="5" y="31"/>
                    </a:lnTo>
                    <a:lnTo>
                      <a:pt x="49" y="11"/>
                    </a:lnTo>
                    <a:lnTo>
                      <a:pt x="45" y="0"/>
                    </a:lnTo>
                    <a:lnTo>
                      <a:pt x="0" y="2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05" name="Freeform 538">
                <a:extLst>
                  <a:ext uri="{FF2B5EF4-FFF2-40B4-BE49-F238E27FC236}">
                    <a16:creationId xmlns:a16="http://schemas.microsoft.com/office/drawing/2014/main" id="{7CB54D28-25B0-4595-9758-468CB1EAD8FB}"/>
                  </a:ext>
                </a:extLst>
              </p:cNvPr>
              <p:cNvSpPr>
                <a:spLocks/>
              </p:cNvSpPr>
              <p:nvPr/>
            </p:nvSpPr>
            <p:spPr bwMode="auto">
              <a:xfrm>
                <a:off x="2237" y="2879"/>
                <a:ext cx="3" cy="6"/>
              </a:xfrm>
              <a:custGeom>
                <a:avLst/>
                <a:gdLst>
                  <a:gd name="T0" fmla="*/ 0 w 6"/>
                  <a:gd name="T1" fmla="*/ 0 h 10"/>
                  <a:gd name="T2" fmla="*/ 1 w 6"/>
                  <a:gd name="T3" fmla="*/ 1 h 10"/>
                  <a:gd name="T4" fmla="*/ 1 w 6"/>
                  <a:gd name="T5" fmla="*/ 1 h 10"/>
                  <a:gd name="T6" fmla="*/ 1 w 6"/>
                  <a:gd name="T7" fmla="*/ 0 h 10"/>
                  <a:gd name="T8" fmla="*/ 0 w 6"/>
                  <a:gd name="T9" fmla="*/ 0 h 10"/>
                  <a:gd name="T10" fmla="*/ 0 60000 65536"/>
                  <a:gd name="T11" fmla="*/ 0 60000 65536"/>
                  <a:gd name="T12" fmla="*/ 0 60000 65536"/>
                  <a:gd name="T13" fmla="*/ 0 60000 65536"/>
                  <a:gd name="T14" fmla="*/ 0 60000 65536"/>
                  <a:gd name="T15" fmla="*/ 0 w 6"/>
                  <a:gd name="T16" fmla="*/ 0 h 10"/>
                  <a:gd name="T17" fmla="*/ 6 w 6"/>
                  <a:gd name="T18" fmla="*/ 10 h 10"/>
                </a:gdLst>
                <a:ahLst/>
                <a:cxnLst>
                  <a:cxn ang="T10">
                    <a:pos x="T0" y="T1"/>
                  </a:cxn>
                  <a:cxn ang="T11">
                    <a:pos x="T2" y="T3"/>
                  </a:cxn>
                  <a:cxn ang="T12">
                    <a:pos x="T4" y="T5"/>
                  </a:cxn>
                  <a:cxn ang="T13">
                    <a:pos x="T6" y="T7"/>
                  </a:cxn>
                  <a:cxn ang="T14">
                    <a:pos x="T8" y="T9"/>
                  </a:cxn>
                </a:cxnLst>
                <a:rect l="T15" t="T16" r="T17" b="T18"/>
                <a:pathLst>
                  <a:path w="6" h="10">
                    <a:moveTo>
                      <a:pt x="0" y="0"/>
                    </a:moveTo>
                    <a:lnTo>
                      <a:pt x="5" y="10"/>
                    </a:lnTo>
                    <a:lnTo>
                      <a:pt x="6" y="10"/>
                    </a:lnTo>
                    <a:lnTo>
                      <a:pt x="2" y="0"/>
                    </a:lnTo>
                    <a:lnTo>
                      <a:pt x="0"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06" name="Freeform 539">
                <a:extLst>
                  <a:ext uri="{FF2B5EF4-FFF2-40B4-BE49-F238E27FC236}">
                    <a16:creationId xmlns:a16="http://schemas.microsoft.com/office/drawing/2014/main" id="{477F9409-EE86-4F62-8F47-77BCFDC77CD2}"/>
                  </a:ext>
                </a:extLst>
              </p:cNvPr>
              <p:cNvSpPr>
                <a:spLocks/>
              </p:cNvSpPr>
              <p:nvPr/>
            </p:nvSpPr>
            <p:spPr bwMode="auto">
              <a:xfrm>
                <a:off x="1960" y="2966"/>
                <a:ext cx="57" cy="47"/>
              </a:xfrm>
              <a:custGeom>
                <a:avLst/>
                <a:gdLst>
                  <a:gd name="T0" fmla="*/ 0 w 115"/>
                  <a:gd name="T1" fmla="*/ 0 h 95"/>
                  <a:gd name="T2" fmla="*/ 0 w 115"/>
                  <a:gd name="T3" fmla="*/ 0 h 95"/>
                  <a:gd name="T4" fmla="*/ 0 w 115"/>
                  <a:gd name="T5" fmla="*/ 0 h 95"/>
                  <a:gd name="T6" fmla="*/ 0 w 115"/>
                  <a:gd name="T7" fmla="*/ 0 h 95"/>
                  <a:gd name="T8" fmla="*/ 0 60000 65536"/>
                  <a:gd name="T9" fmla="*/ 0 60000 65536"/>
                  <a:gd name="T10" fmla="*/ 0 60000 65536"/>
                  <a:gd name="T11" fmla="*/ 0 60000 65536"/>
                  <a:gd name="T12" fmla="*/ 0 w 115"/>
                  <a:gd name="T13" fmla="*/ 0 h 95"/>
                  <a:gd name="T14" fmla="*/ 115 w 115"/>
                  <a:gd name="T15" fmla="*/ 95 h 95"/>
                </a:gdLst>
                <a:ahLst/>
                <a:cxnLst>
                  <a:cxn ang="T8">
                    <a:pos x="T0" y="T1"/>
                  </a:cxn>
                  <a:cxn ang="T9">
                    <a:pos x="T2" y="T3"/>
                  </a:cxn>
                  <a:cxn ang="T10">
                    <a:pos x="T4" y="T5"/>
                  </a:cxn>
                  <a:cxn ang="T11">
                    <a:pos x="T6" y="T7"/>
                  </a:cxn>
                </a:cxnLst>
                <a:rect l="T12" t="T13" r="T14" b="T15"/>
                <a:pathLst>
                  <a:path w="115" h="95">
                    <a:moveTo>
                      <a:pt x="72" y="0"/>
                    </a:moveTo>
                    <a:lnTo>
                      <a:pt x="0" y="92"/>
                    </a:lnTo>
                    <a:lnTo>
                      <a:pt x="115" y="95"/>
                    </a:lnTo>
                    <a:lnTo>
                      <a:pt x="72"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sp>
          <p:nvSpPr>
            <p:cNvPr id="22655" name="Rectangle 540">
              <a:extLst>
                <a:ext uri="{FF2B5EF4-FFF2-40B4-BE49-F238E27FC236}">
                  <a16:creationId xmlns:a16="http://schemas.microsoft.com/office/drawing/2014/main" id="{8BD18C8B-71E8-429E-B139-B61CB6D533BA}"/>
                </a:ext>
              </a:extLst>
            </p:cNvPr>
            <p:cNvSpPr>
              <a:spLocks noChangeArrowheads="1"/>
            </p:cNvSpPr>
            <p:nvPr/>
          </p:nvSpPr>
          <p:spPr bwMode="auto">
            <a:xfrm>
              <a:off x="2924" y="1438"/>
              <a:ext cx="161"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56" name="Rectangle 541">
              <a:extLst>
                <a:ext uri="{FF2B5EF4-FFF2-40B4-BE49-F238E27FC236}">
                  <a16:creationId xmlns:a16="http://schemas.microsoft.com/office/drawing/2014/main" id="{B5CA40E2-14DA-4DB9-A36A-ADA87C502FD2}"/>
                </a:ext>
              </a:extLst>
            </p:cNvPr>
            <p:cNvSpPr>
              <a:spLocks noChangeArrowheads="1"/>
            </p:cNvSpPr>
            <p:nvPr/>
          </p:nvSpPr>
          <p:spPr bwMode="auto">
            <a:xfrm>
              <a:off x="2968" y="1466"/>
              <a:ext cx="67"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b="1">
                  <a:solidFill>
                    <a:schemeClr val="tx1"/>
                  </a:solidFill>
                  <a:latin typeface="Times New Roman" panose="02020603050405020304" pitchFamily="18" charset="0"/>
                </a:rPr>
                <a:t>1</a:t>
              </a:r>
              <a:endParaRPr lang="cs-CZ" altLang="cs-CZ" sz="2400">
                <a:solidFill>
                  <a:schemeClr val="tx1"/>
                </a:solidFill>
                <a:latin typeface="Times New Roman" panose="02020603050405020304" pitchFamily="18" charset="0"/>
              </a:endParaRPr>
            </a:p>
          </p:txBody>
        </p:sp>
        <p:sp>
          <p:nvSpPr>
            <p:cNvPr id="22657" name="Oval 542">
              <a:extLst>
                <a:ext uri="{FF2B5EF4-FFF2-40B4-BE49-F238E27FC236}">
                  <a16:creationId xmlns:a16="http://schemas.microsoft.com/office/drawing/2014/main" id="{7A827921-D649-4399-82EC-643A8855B977}"/>
                </a:ext>
              </a:extLst>
            </p:cNvPr>
            <p:cNvSpPr>
              <a:spLocks noChangeArrowheads="1"/>
            </p:cNvSpPr>
            <p:nvPr/>
          </p:nvSpPr>
          <p:spPr bwMode="auto">
            <a:xfrm>
              <a:off x="3328" y="1932"/>
              <a:ext cx="149" cy="152"/>
            </a:xfrm>
            <a:prstGeom prst="ellipse">
              <a:avLst/>
            </a:prstGeom>
            <a:solidFill>
              <a:srgbClr val="00FF00"/>
            </a:solidFill>
            <a:ln w="9525">
              <a:solidFill>
                <a:srgbClr val="000000"/>
              </a:solidFill>
              <a:round/>
              <a:headEnd/>
              <a:tailEnd/>
            </a:ln>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58" name="Rectangle 543">
              <a:extLst>
                <a:ext uri="{FF2B5EF4-FFF2-40B4-BE49-F238E27FC236}">
                  <a16:creationId xmlns:a16="http://schemas.microsoft.com/office/drawing/2014/main" id="{84E633AD-3879-40E3-B557-56672B79591E}"/>
                </a:ext>
              </a:extLst>
            </p:cNvPr>
            <p:cNvSpPr>
              <a:spLocks noChangeArrowheads="1"/>
            </p:cNvSpPr>
            <p:nvPr/>
          </p:nvSpPr>
          <p:spPr bwMode="auto">
            <a:xfrm>
              <a:off x="3318" y="1917"/>
              <a:ext cx="178"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59" name="Rectangle 544">
              <a:extLst>
                <a:ext uri="{FF2B5EF4-FFF2-40B4-BE49-F238E27FC236}">
                  <a16:creationId xmlns:a16="http://schemas.microsoft.com/office/drawing/2014/main" id="{BC5FED7C-C0EE-4AF1-8EBE-63803D7C1CC4}"/>
                </a:ext>
              </a:extLst>
            </p:cNvPr>
            <p:cNvSpPr>
              <a:spLocks noChangeArrowheads="1"/>
            </p:cNvSpPr>
            <p:nvPr/>
          </p:nvSpPr>
          <p:spPr bwMode="auto">
            <a:xfrm>
              <a:off x="3362" y="1946"/>
              <a:ext cx="83"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b="1">
                  <a:solidFill>
                    <a:schemeClr val="tx1"/>
                  </a:solidFill>
                  <a:latin typeface="Times New Roman" panose="02020603050405020304" pitchFamily="18" charset="0"/>
                </a:rPr>
                <a:t>P</a:t>
              </a:r>
              <a:endParaRPr lang="cs-CZ" altLang="cs-CZ" sz="2400">
                <a:solidFill>
                  <a:schemeClr val="tx1"/>
                </a:solidFill>
                <a:latin typeface="Times New Roman" panose="02020603050405020304" pitchFamily="18" charset="0"/>
              </a:endParaRPr>
            </a:p>
          </p:txBody>
        </p:sp>
        <p:sp>
          <p:nvSpPr>
            <p:cNvPr id="22660" name="Line 545">
              <a:extLst>
                <a:ext uri="{FF2B5EF4-FFF2-40B4-BE49-F238E27FC236}">
                  <a16:creationId xmlns:a16="http://schemas.microsoft.com/office/drawing/2014/main" id="{9CE707A5-B33F-4FBA-94AC-61291180FC94}"/>
                </a:ext>
              </a:extLst>
            </p:cNvPr>
            <p:cNvSpPr>
              <a:spLocks noChangeShapeType="1"/>
            </p:cNvSpPr>
            <p:nvPr/>
          </p:nvSpPr>
          <p:spPr bwMode="auto">
            <a:xfrm>
              <a:off x="3443" y="2089"/>
              <a:ext cx="33" cy="24"/>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2661" name="Freeform 546">
              <a:extLst>
                <a:ext uri="{FF2B5EF4-FFF2-40B4-BE49-F238E27FC236}">
                  <a16:creationId xmlns:a16="http://schemas.microsoft.com/office/drawing/2014/main" id="{9882701C-110B-4279-8381-BE2353D578D1}"/>
                </a:ext>
              </a:extLst>
            </p:cNvPr>
            <p:cNvSpPr>
              <a:spLocks/>
            </p:cNvSpPr>
            <p:nvPr/>
          </p:nvSpPr>
          <p:spPr bwMode="auto">
            <a:xfrm>
              <a:off x="1692" y="1355"/>
              <a:ext cx="3399" cy="2526"/>
            </a:xfrm>
            <a:custGeom>
              <a:avLst/>
              <a:gdLst>
                <a:gd name="T0" fmla="*/ 1 w 6797"/>
                <a:gd name="T1" fmla="*/ 1 h 5051"/>
                <a:gd name="T2" fmla="*/ 1 w 6797"/>
                <a:gd name="T3" fmla="*/ 1 h 5051"/>
                <a:gd name="T4" fmla="*/ 1 w 6797"/>
                <a:gd name="T5" fmla="*/ 1 h 5051"/>
                <a:gd name="T6" fmla="*/ 1 w 6797"/>
                <a:gd name="T7" fmla="*/ 1 h 5051"/>
                <a:gd name="T8" fmla="*/ 1 w 6797"/>
                <a:gd name="T9" fmla="*/ 1 h 5051"/>
                <a:gd name="T10" fmla="*/ 1 w 6797"/>
                <a:gd name="T11" fmla="*/ 1 h 5051"/>
                <a:gd name="T12" fmla="*/ 1 w 6797"/>
                <a:gd name="T13" fmla="*/ 1 h 5051"/>
                <a:gd name="T14" fmla="*/ 1 w 6797"/>
                <a:gd name="T15" fmla="*/ 1 h 5051"/>
                <a:gd name="T16" fmla="*/ 1 w 6797"/>
                <a:gd name="T17" fmla="*/ 1 h 5051"/>
                <a:gd name="T18" fmla="*/ 1 w 6797"/>
                <a:gd name="T19" fmla="*/ 1 h 5051"/>
                <a:gd name="T20" fmla="*/ 0 w 6797"/>
                <a:gd name="T21" fmla="*/ 3 h 5051"/>
                <a:gd name="T22" fmla="*/ 1 w 6797"/>
                <a:gd name="T23" fmla="*/ 3 h 5051"/>
                <a:gd name="T24" fmla="*/ 1 w 6797"/>
                <a:gd name="T25" fmla="*/ 3 h 5051"/>
                <a:gd name="T26" fmla="*/ 1 w 6797"/>
                <a:gd name="T27" fmla="*/ 3 h 5051"/>
                <a:gd name="T28" fmla="*/ 1 w 6797"/>
                <a:gd name="T29" fmla="*/ 3 h 5051"/>
                <a:gd name="T30" fmla="*/ 1 w 6797"/>
                <a:gd name="T31" fmla="*/ 3 h 5051"/>
                <a:gd name="T32" fmla="*/ 1 w 6797"/>
                <a:gd name="T33" fmla="*/ 3 h 5051"/>
                <a:gd name="T34" fmla="*/ 1 w 6797"/>
                <a:gd name="T35" fmla="*/ 3 h 5051"/>
                <a:gd name="T36" fmla="*/ 1 w 6797"/>
                <a:gd name="T37" fmla="*/ 3 h 5051"/>
                <a:gd name="T38" fmla="*/ 1 w 6797"/>
                <a:gd name="T39" fmla="*/ 3 h 5051"/>
                <a:gd name="T40" fmla="*/ 1 w 6797"/>
                <a:gd name="T41" fmla="*/ 3 h 5051"/>
                <a:gd name="T42" fmla="*/ 4 w 6797"/>
                <a:gd name="T43" fmla="*/ 3 h 5051"/>
                <a:gd name="T44" fmla="*/ 4 w 6797"/>
                <a:gd name="T45" fmla="*/ 3 h 5051"/>
                <a:gd name="T46" fmla="*/ 4 w 6797"/>
                <a:gd name="T47" fmla="*/ 3 h 5051"/>
                <a:gd name="T48" fmla="*/ 4 w 6797"/>
                <a:gd name="T49" fmla="*/ 3 h 5051"/>
                <a:gd name="T50" fmla="*/ 4 w 6797"/>
                <a:gd name="T51" fmla="*/ 3 h 5051"/>
                <a:gd name="T52" fmla="*/ 4 w 6797"/>
                <a:gd name="T53" fmla="*/ 3 h 5051"/>
                <a:gd name="T54" fmla="*/ 4 w 6797"/>
                <a:gd name="T55" fmla="*/ 3 h 5051"/>
                <a:gd name="T56" fmla="*/ 4 w 6797"/>
                <a:gd name="T57" fmla="*/ 3 h 5051"/>
                <a:gd name="T58" fmla="*/ 4 w 6797"/>
                <a:gd name="T59" fmla="*/ 3 h 5051"/>
                <a:gd name="T60" fmla="*/ 4 w 6797"/>
                <a:gd name="T61" fmla="*/ 3 h 5051"/>
                <a:gd name="T62" fmla="*/ 4 w 6797"/>
                <a:gd name="T63" fmla="*/ 1 h 5051"/>
                <a:gd name="T64" fmla="*/ 4 w 6797"/>
                <a:gd name="T65" fmla="*/ 1 h 5051"/>
                <a:gd name="T66" fmla="*/ 4 w 6797"/>
                <a:gd name="T67" fmla="*/ 1 h 5051"/>
                <a:gd name="T68" fmla="*/ 4 w 6797"/>
                <a:gd name="T69" fmla="*/ 1 h 5051"/>
                <a:gd name="T70" fmla="*/ 4 w 6797"/>
                <a:gd name="T71" fmla="*/ 1 h 5051"/>
                <a:gd name="T72" fmla="*/ 4 w 6797"/>
                <a:gd name="T73" fmla="*/ 1 h 5051"/>
                <a:gd name="T74" fmla="*/ 4 w 6797"/>
                <a:gd name="T75" fmla="*/ 1 h 5051"/>
                <a:gd name="T76" fmla="*/ 4 w 6797"/>
                <a:gd name="T77" fmla="*/ 1 h 5051"/>
                <a:gd name="T78" fmla="*/ 4 w 6797"/>
                <a:gd name="T79" fmla="*/ 1 h 5051"/>
                <a:gd name="T80" fmla="*/ 4 w 6797"/>
                <a:gd name="T81" fmla="*/ 1 h 5051"/>
                <a:gd name="T82" fmla="*/ 4 w 6797"/>
                <a:gd name="T83" fmla="*/ 0 h 505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797"/>
                <a:gd name="T127" fmla="*/ 0 h 5051"/>
                <a:gd name="T128" fmla="*/ 6797 w 6797"/>
                <a:gd name="T129" fmla="*/ 5051 h 505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797" h="5051">
                  <a:moveTo>
                    <a:pt x="631" y="0"/>
                  </a:moveTo>
                  <a:lnTo>
                    <a:pt x="599" y="2"/>
                  </a:lnTo>
                  <a:lnTo>
                    <a:pt x="567" y="3"/>
                  </a:lnTo>
                  <a:lnTo>
                    <a:pt x="535" y="8"/>
                  </a:lnTo>
                  <a:lnTo>
                    <a:pt x="504" y="12"/>
                  </a:lnTo>
                  <a:lnTo>
                    <a:pt x="443" y="29"/>
                  </a:lnTo>
                  <a:lnTo>
                    <a:pt x="385" y="50"/>
                  </a:lnTo>
                  <a:lnTo>
                    <a:pt x="330" y="76"/>
                  </a:lnTo>
                  <a:lnTo>
                    <a:pt x="278" y="108"/>
                  </a:lnTo>
                  <a:lnTo>
                    <a:pt x="229" y="144"/>
                  </a:lnTo>
                  <a:lnTo>
                    <a:pt x="185" y="185"/>
                  </a:lnTo>
                  <a:lnTo>
                    <a:pt x="144" y="229"/>
                  </a:lnTo>
                  <a:lnTo>
                    <a:pt x="108" y="278"/>
                  </a:lnTo>
                  <a:lnTo>
                    <a:pt x="76" y="330"/>
                  </a:lnTo>
                  <a:lnTo>
                    <a:pt x="50" y="385"/>
                  </a:lnTo>
                  <a:lnTo>
                    <a:pt x="29" y="443"/>
                  </a:lnTo>
                  <a:lnTo>
                    <a:pt x="12" y="504"/>
                  </a:lnTo>
                  <a:lnTo>
                    <a:pt x="8" y="535"/>
                  </a:lnTo>
                  <a:lnTo>
                    <a:pt x="3" y="567"/>
                  </a:lnTo>
                  <a:lnTo>
                    <a:pt x="1" y="599"/>
                  </a:lnTo>
                  <a:lnTo>
                    <a:pt x="0" y="631"/>
                  </a:lnTo>
                  <a:lnTo>
                    <a:pt x="0" y="4420"/>
                  </a:lnTo>
                  <a:lnTo>
                    <a:pt x="1" y="4452"/>
                  </a:lnTo>
                  <a:lnTo>
                    <a:pt x="3" y="4484"/>
                  </a:lnTo>
                  <a:lnTo>
                    <a:pt x="8" y="4516"/>
                  </a:lnTo>
                  <a:lnTo>
                    <a:pt x="12" y="4547"/>
                  </a:lnTo>
                  <a:lnTo>
                    <a:pt x="29" y="4608"/>
                  </a:lnTo>
                  <a:lnTo>
                    <a:pt x="50" y="4666"/>
                  </a:lnTo>
                  <a:lnTo>
                    <a:pt x="76" y="4721"/>
                  </a:lnTo>
                  <a:lnTo>
                    <a:pt x="108" y="4773"/>
                  </a:lnTo>
                  <a:lnTo>
                    <a:pt x="144" y="4822"/>
                  </a:lnTo>
                  <a:lnTo>
                    <a:pt x="185" y="4866"/>
                  </a:lnTo>
                  <a:lnTo>
                    <a:pt x="229" y="4907"/>
                  </a:lnTo>
                  <a:lnTo>
                    <a:pt x="278" y="4943"/>
                  </a:lnTo>
                  <a:lnTo>
                    <a:pt x="330" y="4975"/>
                  </a:lnTo>
                  <a:lnTo>
                    <a:pt x="385" y="5002"/>
                  </a:lnTo>
                  <a:lnTo>
                    <a:pt x="443" y="5022"/>
                  </a:lnTo>
                  <a:lnTo>
                    <a:pt x="504" y="5039"/>
                  </a:lnTo>
                  <a:lnTo>
                    <a:pt x="535" y="5043"/>
                  </a:lnTo>
                  <a:lnTo>
                    <a:pt x="567" y="5048"/>
                  </a:lnTo>
                  <a:lnTo>
                    <a:pt x="599" y="5050"/>
                  </a:lnTo>
                  <a:lnTo>
                    <a:pt x="631" y="5051"/>
                  </a:lnTo>
                  <a:lnTo>
                    <a:pt x="6166" y="5051"/>
                  </a:lnTo>
                  <a:lnTo>
                    <a:pt x="6198" y="5050"/>
                  </a:lnTo>
                  <a:lnTo>
                    <a:pt x="6230" y="5048"/>
                  </a:lnTo>
                  <a:lnTo>
                    <a:pt x="6263" y="5043"/>
                  </a:lnTo>
                  <a:lnTo>
                    <a:pt x="6293" y="5039"/>
                  </a:lnTo>
                  <a:lnTo>
                    <a:pt x="6354" y="5022"/>
                  </a:lnTo>
                  <a:lnTo>
                    <a:pt x="6412" y="5002"/>
                  </a:lnTo>
                  <a:lnTo>
                    <a:pt x="6467" y="4975"/>
                  </a:lnTo>
                  <a:lnTo>
                    <a:pt x="6519" y="4943"/>
                  </a:lnTo>
                  <a:lnTo>
                    <a:pt x="6568" y="4907"/>
                  </a:lnTo>
                  <a:lnTo>
                    <a:pt x="6612" y="4866"/>
                  </a:lnTo>
                  <a:lnTo>
                    <a:pt x="6654" y="4822"/>
                  </a:lnTo>
                  <a:lnTo>
                    <a:pt x="6689" y="4773"/>
                  </a:lnTo>
                  <a:lnTo>
                    <a:pt x="6721" y="4721"/>
                  </a:lnTo>
                  <a:lnTo>
                    <a:pt x="6748" y="4666"/>
                  </a:lnTo>
                  <a:lnTo>
                    <a:pt x="6768" y="4608"/>
                  </a:lnTo>
                  <a:lnTo>
                    <a:pt x="6785" y="4547"/>
                  </a:lnTo>
                  <a:lnTo>
                    <a:pt x="6790" y="4516"/>
                  </a:lnTo>
                  <a:lnTo>
                    <a:pt x="6794" y="4484"/>
                  </a:lnTo>
                  <a:lnTo>
                    <a:pt x="6796" y="4452"/>
                  </a:lnTo>
                  <a:lnTo>
                    <a:pt x="6797" y="4420"/>
                  </a:lnTo>
                  <a:lnTo>
                    <a:pt x="6797" y="631"/>
                  </a:lnTo>
                  <a:lnTo>
                    <a:pt x="6796" y="599"/>
                  </a:lnTo>
                  <a:lnTo>
                    <a:pt x="6794" y="567"/>
                  </a:lnTo>
                  <a:lnTo>
                    <a:pt x="6790" y="535"/>
                  </a:lnTo>
                  <a:lnTo>
                    <a:pt x="6785" y="504"/>
                  </a:lnTo>
                  <a:lnTo>
                    <a:pt x="6768" y="443"/>
                  </a:lnTo>
                  <a:lnTo>
                    <a:pt x="6748" y="385"/>
                  </a:lnTo>
                  <a:lnTo>
                    <a:pt x="6721" y="330"/>
                  </a:lnTo>
                  <a:lnTo>
                    <a:pt x="6689" y="278"/>
                  </a:lnTo>
                  <a:lnTo>
                    <a:pt x="6654" y="229"/>
                  </a:lnTo>
                  <a:lnTo>
                    <a:pt x="6612" y="185"/>
                  </a:lnTo>
                  <a:lnTo>
                    <a:pt x="6568" y="144"/>
                  </a:lnTo>
                  <a:lnTo>
                    <a:pt x="6519" y="108"/>
                  </a:lnTo>
                  <a:lnTo>
                    <a:pt x="6467" y="76"/>
                  </a:lnTo>
                  <a:lnTo>
                    <a:pt x="6412" y="50"/>
                  </a:lnTo>
                  <a:lnTo>
                    <a:pt x="6354" y="29"/>
                  </a:lnTo>
                  <a:lnTo>
                    <a:pt x="6293" y="12"/>
                  </a:lnTo>
                  <a:lnTo>
                    <a:pt x="6263" y="8"/>
                  </a:lnTo>
                  <a:lnTo>
                    <a:pt x="6230" y="3"/>
                  </a:lnTo>
                  <a:lnTo>
                    <a:pt x="6198" y="2"/>
                  </a:lnTo>
                  <a:lnTo>
                    <a:pt x="6166" y="0"/>
                  </a:lnTo>
                  <a:lnTo>
                    <a:pt x="631" y="0"/>
                  </a:lnTo>
                  <a:close/>
                </a:path>
              </a:pathLst>
            </a:custGeom>
            <a:noFill/>
            <a:ln w="952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2662" name="Rectangle 547">
              <a:extLst>
                <a:ext uri="{FF2B5EF4-FFF2-40B4-BE49-F238E27FC236}">
                  <a16:creationId xmlns:a16="http://schemas.microsoft.com/office/drawing/2014/main" id="{6EB4801A-9520-486F-B95E-1FB5C71D3463}"/>
                </a:ext>
              </a:extLst>
            </p:cNvPr>
            <p:cNvSpPr>
              <a:spLocks noChangeArrowheads="1"/>
            </p:cNvSpPr>
            <p:nvPr/>
          </p:nvSpPr>
          <p:spPr bwMode="auto">
            <a:xfrm>
              <a:off x="1645" y="2960"/>
              <a:ext cx="265" cy="129"/>
            </a:xfrm>
            <a:prstGeom prst="rect">
              <a:avLst/>
            </a:prstGeom>
            <a:solidFill>
              <a:srgbClr val="00FF00"/>
            </a:solidFill>
            <a:ln w="9525">
              <a:solidFill>
                <a:srgbClr val="000000"/>
              </a:solidFill>
              <a:miter lim="800000"/>
              <a:headEnd/>
              <a:tailEnd/>
            </a:ln>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63" name="Rectangle 548">
              <a:extLst>
                <a:ext uri="{FF2B5EF4-FFF2-40B4-BE49-F238E27FC236}">
                  <a16:creationId xmlns:a16="http://schemas.microsoft.com/office/drawing/2014/main" id="{A3A49602-E596-4E5A-A936-A7F263E9BB17}"/>
                </a:ext>
              </a:extLst>
            </p:cNvPr>
            <p:cNvSpPr>
              <a:spLocks noChangeArrowheads="1"/>
            </p:cNvSpPr>
            <p:nvPr/>
          </p:nvSpPr>
          <p:spPr bwMode="auto">
            <a:xfrm>
              <a:off x="1360" y="1551"/>
              <a:ext cx="131" cy="97"/>
            </a:xfrm>
            <a:prstGeom prst="rect">
              <a:avLst/>
            </a:prstGeom>
            <a:solidFill>
              <a:srgbClr val="FC0128"/>
            </a:solidFill>
            <a:ln w="9525">
              <a:solidFill>
                <a:srgbClr val="FFFFFF"/>
              </a:solidFill>
              <a:miter lim="800000"/>
              <a:headEnd/>
              <a:tailEnd/>
            </a:ln>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64" name="Rectangle 549">
              <a:extLst>
                <a:ext uri="{FF2B5EF4-FFF2-40B4-BE49-F238E27FC236}">
                  <a16:creationId xmlns:a16="http://schemas.microsoft.com/office/drawing/2014/main" id="{E05050AA-295C-42B1-AC54-260C033EF703}"/>
                </a:ext>
              </a:extLst>
            </p:cNvPr>
            <p:cNvSpPr>
              <a:spLocks noChangeArrowheads="1"/>
            </p:cNvSpPr>
            <p:nvPr/>
          </p:nvSpPr>
          <p:spPr bwMode="auto">
            <a:xfrm>
              <a:off x="985" y="1516"/>
              <a:ext cx="132" cy="98"/>
            </a:xfrm>
            <a:prstGeom prst="rect">
              <a:avLst/>
            </a:prstGeom>
            <a:solidFill>
              <a:srgbClr val="FC0128"/>
            </a:solidFill>
            <a:ln w="9525">
              <a:solidFill>
                <a:srgbClr val="FFFFFF"/>
              </a:solidFill>
              <a:miter lim="800000"/>
              <a:headEnd/>
              <a:tailEnd/>
            </a:ln>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65" name="Rectangle 550">
              <a:extLst>
                <a:ext uri="{FF2B5EF4-FFF2-40B4-BE49-F238E27FC236}">
                  <a16:creationId xmlns:a16="http://schemas.microsoft.com/office/drawing/2014/main" id="{4FEE2B2F-768A-46CF-9B3A-FC045E8F8BC3}"/>
                </a:ext>
              </a:extLst>
            </p:cNvPr>
            <p:cNvSpPr>
              <a:spLocks noChangeArrowheads="1"/>
            </p:cNvSpPr>
            <p:nvPr/>
          </p:nvSpPr>
          <p:spPr bwMode="auto">
            <a:xfrm>
              <a:off x="1156" y="1585"/>
              <a:ext cx="131" cy="98"/>
            </a:xfrm>
            <a:prstGeom prst="rect">
              <a:avLst/>
            </a:prstGeom>
            <a:solidFill>
              <a:srgbClr val="FC0128"/>
            </a:solidFill>
            <a:ln w="9525">
              <a:solidFill>
                <a:srgbClr val="FFFFFF"/>
              </a:solidFill>
              <a:miter lim="800000"/>
              <a:headEnd/>
              <a:tailEnd/>
            </a:ln>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66" name="Rectangle 551">
              <a:extLst>
                <a:ext uri="{FF2B5EF4-FFF2-40B4-BE49-F238E27FC236}">
                  <a16:creationId xmlns:a16="http://schemas.microsoft.com/office/drawing/2014/main" id="{F8A9DA51-3559-447A-BFF4-80C8A82F543E}"/>
                </a:ext>
              </a:extLst>
            </p:cNvPr>
            <p:cNvSpPr>
              <a:spLocks noChangeArrowheads="1"/>
            </p:cNvSpPr>
            <p:nvPr/>
          </p:nvSpPr>
          <p:spPr bwMode="auto">
            <a:xfrm>
              <a:off x="918" y="1653"/>
              <a:ext cx="132" cy="98"/>
            </a:xfrm>
            <a:prstGeom prst="rect">
              <a:avLst/>
            </a:prstGeom>
            <a:solidFill>
              <a:srgbClr val="FC0128"/>
            </a:solidFill>
            <a:ln w="9525">
              <a:solidFill>
                <a:srgbClr val="FFFFFF"/>
              </a:solidFill>
              <a:miter lim="800000"/>
              <a:headEnd/>
              <a:tailEnd/>
            </a:ln>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grpSp>
          <p:nvGrpSpPr>
            <p:cNvPr id="22667" name="Group 552">
              <a:extLst>
                <a:ext uri="{FF2B5EF4-FFF2-40B4-BE49-F238E27FC236}">
                  <a16:creationId xmlns:a16="http://schemas.microsoft.com/office/drawing/2014/main" id="{1FEAA8F1-60C9-49EF-A8D8-5ABDEC964BD7}"/>
                </a:ext>
              </a:extLst>
            </p:cNvPr>
            <p:cNvGrpSpPr>
              <a:grpSpLocks/>
            </p:cNvGrpSpPr>
            <p:nvPr/>
          </p:nvGrpSpPr>
          <p:grpSpPr bwMode="auto">
            <a:xfrm>
              <a:off x="1598" y="1591"/>
              <a:ext cx="472" cy="51"/>
              <a:chOff x="1598" y="1591"/>
              <a:chExt cx="472" cy="51"/>
            </a:xfrm>
          </p:grpSpPr>
          <p:sp>
            <p:nvSpPr>
              <p:cNvPr id="22897" name="Line 553">
                <a:extLst>
                  <a:ext uri="{FF2B5EF4-FFF2-40B4-BE49-F238E27FC236}">
                    <a16:creationId xmlns:a16="http://schemas.microsoft.com/office/drawing/2014/main" id="{D88D417C-176B-4E9F-9B94-9DC8EF5C9B4F}"/>
                  </a:ext>
                </a:extLst>
              </p:cNvPr>
              <p:cNvSpPr>
                <a:spLocks noChangeShapeType="1"/>
              </p:cNvSpPr>
              <p:nvPr/>
            </p:nvSpPr>
            <p:spPr bwMode="auto">
              <a:xfrm>
                <a:off x="1598" y="1616"/>
                <a:ext cx="422" cy="1"/>
              </a:xfrm>
              <a:prstGeom prst="line">
                <a:avLst/>
              </a:prstGeom>
              <a:noFill/>
              <a:ln w="9525">
                <a:solidFill>
                  <a:srgbClr val="FC0128"/>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2898" name="Freeform 554">
                <a:extLst>
                  <a:ext uri="{FF2B5EF4-FFF2-40B4-BE49-F238E27FC236}">
                    <a16:creationId xmlns:a16="http://schemas.microsoft.com/office/drawing/2014/main" id="{95152019-644D-4D67-8F28-E0269876BBD8}"/>
                  </a:ext>
                </a:extLst>
              </p:cNvPr>
              <p:cNvSpPr>
                <a:spLocks/>
              </p:cNvSpPr>
              <p:nvPr/>
            </p:nvSpPr>
            <p:spPr bwMode="auto">
              <a:xfrm>
                <a:off x="2018" y="1591"/>
                <a:ext cx="52" cy="51"/>
              </a:xfrm>
              <a:custGeom>
                <a:avLst/>
                <a:gdLst>
                  <a:gd name="T0" fmla="*/ 0 w 104"/>
                  <a:gd name="T1" fmla="*/ 1 h 102"/>
                  <a:gd name="T2" fmla="*/ 1 w 104"/>
                  <a:gd name="T3" fmla="*/ 1 h 102"/>
                  <a:gd name="T4" fmla="*/ 0 w 104"/>
                  <a:gd name="T5" fmla="*/ 0 h 102"/>
                  <a:gd name="T6" fmla="*/ 0 w 104"/>
                  <a:gd name="T7" fmla="*/ 1 h 102"/>
                  <a:gd name="T8" fmla="*/ 0 60000 65536"/>
                  <a:gd name="T9" fmla="*/ 0 60000 65536"/>
                  <a:gd name="T10" fmla="*/ 0 60000 65536"/>
                  <a:gd name="T11" fmla="*/ 0 60000 65536"/>
                  <a:gd name="T12" fmla="*/ 0 w 104"/>
                  <a:gd name="T13" fmla="*/ 0 h 102"/>
                  <a:gd name="T14" fmla="*/ 104 w 104"/>
                  <a:gd name="T15" fmla="*/ 102 h 102"/>
                </a:gdLst>
                <a:ahLst/>
                <a:cxnLst>
                  <a:cxn ang="T8">
                    <a:pos x="T0" y="T1"/>
                  </a:cxn>
                  <a:cxn ang="T9">
                    <a:pos x="T2" y="T3"/>
                  </a:cxn>
                  <a:cxn ang="T10">
                    <a:pos x="T4" y="T5"/>
                  </a:cxn>
                  <a:cxn ang="T11">
                    <a:pos x="T6" y="T7"/>
                  </a:cxn>
                </a:cxnLst>
                <a:rect l="T12" t="T13" r="T14" b="T15"/>
                <a:pathLst>
                  <a:path w="104" h="102">
                    <a:moveTo>
                      <a:pt x="0" y="102"/>
                    </a:moveTo>
                    <a:lnTo>
                      <a:pt x="104" y="52"/>
                    </a:lnTo>
                    <a:lnTo>
                      <a:pt x="0" y="0"/>
                    </a:lnTo>
                    <a:lnTo>
                      <a:pt x="0" y="102"/>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sp>
          <p:nvSpPr>
            <p:cNvPr id="22668" name="Rectangle 555">
              <a:extLst>
                <a:ext uri="{FF2B5EF4-FFF2-40B4-BE49-F238E27FC236}">
                  <a16:creationId xmlns:a16="http://schemas.microsoft.com/office/drawing/2014/main" id="{F1B79E7A-C822-4F78-ADE3-51C9D337EA43}"/>
                </a:ext>
              </a:extLst>
            </p:cNvPr>
            <p:cNvSpPr>
              <a:spLocks noChangeArrowheads="1"/>
            </p:cNvSpPr>
            <p:nvPr/>
          </p:nvSpPr>
          <p:spPr bwMode="auto">
            <a:xfrm>
              <a:off x="2276" y="1499"/>
              <a:ext cx="172"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69" name="Rectangle 556">
              <a:extLst>
                <a:ext uri="{FF2B5EF4-FFF2-40B4-BE49-F238E27FC236}">
                  <a16:creationId xmlns:a16="http://schemas.microsoft.com/office/drawing/2014/main" id="{5E10CB86-58BF-4525-9773-8C4A0413F336}"/>
                </a:ext>
              </a:extLst>
            </p:cNvPr>
            <p:cNvSpPr>
              <a:spLocks noChangeArrowheads="1"/>
            </p:cNvSpPr>
            <p:nvPr/>
          </p:nvSpPr>
          <p:spPr bwMode="auto">
            <a:xfrm>
              <a:off x="2320" y="1527"/>
              <a:ext cx="77"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b="1">
                  <a:solidFill>
                    <a:schemeClr val="tx1"/>
                  </a:solidFill>
                  <a:latin typeface="Times New Roman" panose="02020603050405020304" pitchFamily="18" charset="0"/>
                </a:rPr>
                <a:t>+</a:t>
              </a:r>
              <a:endParaRPr lang="cs-CZ" altLang="cs-CZ" sz="2400">
                <a:solidFill>
                  <a:schemeClr val="tx1"/>
                </a:solidFill>
                <a:latin typeface="Times New Roman" panose="02020603050405020304" pitchFamily="18" charset="0"/>
              </a:endParaRPr>
            </a:p>
          </p:txBody>
        </p:sp>
        <p:sp>
          <p:nvSpPr>
            <p:cNvPr id="22670" name="Rectangle 557">
              <a:extLst>
                <a:ext uri="{FF2B5EF4-FFF2-40B4-BE49-F238E27FC236}">
                  <a16:creationId xmlns:a16="http://schemas.microsoft.com/office/drawing/2014/main" id="{8401163C-4E63-4198-B8AE-8FD64C39DFEA}"/>
                </a:ext>
              </a:extLst>
            </p:cNvPr>
            <p:cNvSpPr>
              <a:spLocks noChangeArrowheads="1"/>
            </p:cNvSpPr>
            <p:nvPr/>
          </p:nvSpPr>
          <p:spPr bwMode="auto">
            <a:xfrm>
              <a:off x="2142" y="1551"/>
              <a:ext cx="131" cy="97"/>
            </a:xfrm>
            <a:prstGeom prst="rect">
              <a:avLst/>
            </a:prstGeom>
            <a:solidFill>
              <a:srgbClr val="FC0128"/>
            </a:solidFill>
            <a:ln w="9525">
              <a:solidFill>
                <a:srgbClr val="FFFFFF"/>
              </a:solidFill>
              <a:miter lim="800000"/>
              <a:headEnd/>
              <a:tailEnd/>
            </a:ln>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grpSp>
          <p:nvGrpSpPr>
            <p:cNvPr id="22671" name="Group 558">
              <a:extLst>
                <a:ext uri="{FF2B5EF4-FFF2-40B4-BE49-F238E27FC236}">
                  <a16:creationId xmlns:a16="http://schemas.microsoft.com/office/drawing/2014/main" id="{5D75F369-74A0-4D5C-BBF7-21607A01318F}"/>
                </a:ext>
              </a:extLst>
            </p:cNvPr>
            <p:cNvGrpSpPr>
              <a:grpSpLocks/>
            </p:cNvGrpSpPr>
            <p:nvPr/>
          </p:nvGrpSpPr>
          <p:grpSpPr bwMode="auto">
            <a:xfrm>
              <a:off x="2446" y="1411"/>
              <a:ext cx="272" cy="274"/>
              <a:chOff x="2446" y="1411"/>
              <a:chExt cx="272" cy="274"/>
            </a:xfrm>
          </p:grpSpPr>
          <p:sp>
            <p:nvSpPr>
              <p:cNvPr id="22895" name="Freeform 559">
                <a:extLst>
                  <a:ext uri="{FF2B5EF4-FFF2-40B4-BE49-F238E27FC236}">
                    <a16:creationId xmlns:a16="http://schemas.microsoft.com/office/drawing/2014/main" id="{78651FAF-4FD7-4B19-84D2-30AB66220184}"/>
                  </a:ext>
                </a:extLst>
              </p:cNvPr>
              <p:cNvSpPr>
                <a:spLocks/>
              </p:cNvSpPr>
              <p:nvPr/>
            </p:nvSpPr>
            <p:spPr bwMode="auto">
              <a:xfrm>
                <a:off x="2446" y="1411"/>
                <a:ext cx="272" cy="274"/>
              </a:xfrm>
              <a:custGeom>
                <a:avLst/>
                <a:gdLst>
                  <a:gd name="T0" fmla="*/ 1 w 544"/>
                  <a:gd name="T1" fmla="*/ 0 h 548"/>
                  <a:gd name="T2" fmla="*/ 1 w 544"/>
                  <a:gd name="T3" fmla="*/ 1 h 548"/>
                  <a:gd name="T4" fmla="*/ 1 w 544"/>
                  <a:gd name="T5" fmla="*/ 1 h 548"/>
                  <a:gd name="T6" fmla="*/ 1 w 544"/>
                  <a:gd name="T7" fmla="*/ 0 h 548"/>
                  <a:gd name="T8" fmla="*/ 1 w 544"/>
                  <a:gd name="T9" fmla="*/ 0 h 548"/>
                  <a:gd name="T10" fmla="*/ 1 w 544"/>
                  <a:gd name="T11" fmla="*/ 1 h 548"/>
                  <a:gd name="T12" fmla="*/ 0 w 544"/>
                  <a:gd name="T13" fmla="*/ 1 h 548"/>
                  <a:gd name="T14" fmla="*/ 0 w 544"/>
                  <a:gd name="T15" fmla="*/ 0 h 548"/>
                  <a:gd name="T16" fmla="*/ 1 w 544"/>
                  <a:gd name="T17" fmla="*/ 0 h 5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4"/>
                  <a:gd name="T28" fmla="*/ 0 h 548"/>
                  <a:gd name="T29" fmla="*/ 544 w 544"/>
                  <a:gd name="T30" fmla="*/ 548 h 5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4" h="548">
                    <a:moveTo>
                      <a:pt x="69" y="0"/>
                    </a:moveTo>
                    <a:lnTo>
                      <a:pt x="69" y="274"/>
                    </a:lnTo>
                    <a:lnTo>
                      <a:pt x="475" y="274"/>
                    </a:lnTo>
                    <a:lnTo>
                      <a:pt x="475" y="0"/>
                    </a:lnTo>
                    <a:lnTo>
                      <a:pt x="544" y="0"/>
                    </a:lnTo>
                    <a:lnTo>
                      <a:pt x="544" y="548"/>
                    </a:lnTo>
                    <a:lnTo>
                      <a:pt x="0" y="548"/>
                    </a:lnTo>
                    <a:lnTo>
                      <a:pt x="0" y="0"/>
                    </a:lnTo>
                    <a:lnTo>
                      <a:pt x="69" y="0"/>
                    </a:lnTo>
                    <a:close/>
                  </a:path>
                </a:pathLst>
              </a:custGeom>
              <a:solidFill>
                <a:srgbClr val="114F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96" name="Freeform 560">
                <a:extLst>
                  <a:ext uri="{FF2B5EF4-FFF2-40B4-BE49-F238E27FC236}">
                    <a16:creationId xmlns:a16="http://schemas.microsoft.com/office/drawing/2014/main" id="{EA5FA7FE-F154-4771-91E0-B29D6633DCE1}"/>
                  </a:ext>
                </a:extLst>
              </p:cNvPr>
              <p:cNvSpPr>
                <a:spLocks/>
              </p:cNvSpPr>
              <p:nvPr/>
            </p:nvSpPr>
            <p:spPr bwMode="auto">
              <a:xfrm>
                <a:off x="2446" y="1411"/>
                <a:ext cx="272" cy="274"/>
              </a:xfrm>
              <a:custGeom>
                <a:avLst/>
                <a:gdLst>
                  <a:gd name="T0" fmla="*/ 1 w 544"/>
                  <a:gd name="T1" fmla="*/ 0 h 548"/>
                  <a:gd name="T2" fmla="*/ 1 w 544"/>
                  <a:gd name="T3" fmla="*/ 1 h 548"/>
                  <a:gd name="T4" fmla="*/ 1 w 544"/>
                  <a:gd name="T5" fmla="*/ 1 h 548"/>
                  <a:gd name="T6" fmla="*/ 1 w 544"/>
                  <a:gd name="T7" fmla="*/ 0 h 548"/>
                  <a:gd name="T8" fmla="*/ 1 w 544"/>
                  <a:gd name="T9" fmla="*/ 0 h 548"/>
                  <a:gd name="T10" fmla="*/ 1 w 544"/>
                  <a:gd name="T11" fmla="*/ 1 h 548"/>
                  <a:gd name="T12" fmla="*/ 0 w 544"/>
                  <a:gd name="T13" fmla="*/ 1 h 548"/>
                  <a:gd name="T14" fmla="*/ 0 w 544"/>
                  <a:gd name="T15" fmla="*/ 0 h 548"/>
                  <a:gd name="T16" fmla="*/ 1 w 544"/>
                  <a:gd name="T17" fmla="*/ 0 h 5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4"/>
                  <a:gd name="T28" fmla="*/ 0 h 548"/>
                  <a:gd name="T29" fmla="*/ 544 w 544"/>
                  <a:gd name="T30" fmla="*/ 548 h 5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4" h="548">
                    <a:moveTo>
                      <a:pt x="69" y="0"/>
                    </a:moveTo>
                    <a:lnTo>
                      <a:pt x="69" y="274"/>
                    </a:lnTo>
                    <a:lnTo>
                      <a:pt x="475" y="274"/>
                    </a:lnTo>
                    <a:lnTo>
                      <a:pt x="475" y="0"/>
                    </a:lnTo>
                    <a:lnTo>
                      <a:pt x="544" y="0"/>
                    </a:lnTo>
                    <a:lnTo>
                      <a:pt x="544" y="548"/>
                    </a:lnTo>
                    <a:lnTo>
                      <a:pt x="0" y="548"/>
                    </a:lnTo>
                    <a:lnTo>
                      <a:pt x="0" y="0"/>
                    </a:lnTo>
                    <a:lnTo>
                      <a:pt x="69" y="0"/>
                    </a:lnTo>
                  </a:path>
                </a:pathLst>
              </a:custGeom>
              <a:noFill/>
              <a:ln w="952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22672" name="Rectangle 561">
              <a:extLst>
                <a:ext uri="{FF2B5EF4-FFF2-40B4-BE49-F238E27FC236}">
                  <a16:creationId xmlns:a16="http://schemas.microsoft.com/office/drawing/2014/main" id="{BDB3190C-6A57-40F0-9E0D-F8483646EA82}"/>
                </a:ext>
              </a:extLst>
            </p:cNvPr>
            <p:cNvSpPr>
              <a:spLocks noChangeArrowheads="1"/>
            </p:cNvSpPr>
            <p:nvPr/>
          </p:nvSpPr>
          <p:spPr bwMode="auto">
            <a:xfrm>
              <a:off x="2434" y="1525"/>
              <a:ext cx="334"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73" name="Rectangle 562">
              <a:extLst>
                <a:ext uri="{FF2B5EF4-FFF2-40B4-BE49-F238E27FC236}">
                  <a16:creationId xmlns:a16="http://schemas.microsoft.com/office/drawing/2014/main" id="{64F3FE3A-0158-4E08-8B13-664372EE7589}"/>
                </a:ext>
              </a:extLst>
            </p:cNvPr>
            <p:cNvSpPr>
              <a:spLocks noChangeArrowheads="1"/>
            </p:cNvSpPr>
            <p:nvPr/>
          </p:nvSpPr>
          <p:spPr bwMode="auto">
            <a:xfrm>
              <a:off x="2478" y="1553"/>
              <a:ext cx="22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500" b="1">
                  <a:solidFill>
                    <a:schemeClr val="tx1"/>
                  </a:solidFill>
                  <a:latin typeface="Times New Roman" panose="02020603050405020304" pitchFamily="18" charset="0"/>
                </a:rPr>
                <a:t>AhR</a:t>
              </a:r>
              <a:endParaRPr lang="cs-CZ" altLang="cs-CZ" sz="2400">
                <a:solidFill>
                  <a:schemeClr val="tx1"/>
                </a:solidFill>
                <a:latin typeface="Times New Roman" panose="02020603050405020304" pitchFamily="18" charset="0"/>
              </a:endParaRPr>
            </a:p>
          </p:txBody>
        </p:sp>
        <p:sp>
          <p:nvSpPr>
            <p:cNvPr id="22674" name="Oval 563">
              <a:extLst>
                <a:ext uri="{FF2B5EF4-FFF2-40B4-BE49-F238E27FC236}">
                  <a16:creationId xmlns:a16="http://schemas.microsoft.com/office/drawing/2014/main" id="{A73B25F4-7E57-46DB-9382-CE01C57CAE15}"/>
                </a:ext>
              </a:extLst>
            </p:cNvPr>
            <p:cNvSpPr>
              <a:spLocks noChangeArrowheads="1"/>
            </p:cNvSpPr>
            <p:nvPr/>
          </p:nvSpPr>
          <p:spPr bwMode="auto">
            <a:xfrm>
              <a:off x="2414" y="1688"/>
              <a:ext cx="336" cy="131"/>
            </a:xfrm>
            <a:prstGeom prst="ellipse">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75" name="Oval 564">
              <a:extLst>
                <a:ext uri="{FF2B5EF4-FFF2-40B4-BE49-F238E27FC236}">
                  <a16:creationId xmlns:a16="http://schemas.microsoft.com/office/drawing/2014/main" id="{F5211A89-8B92-464D-93D7-A1F09215B494}"/>
                </a:ext>
              </a:extLst>
            </p:cNvPr>
            <p:cNvSpPr>
              <a:spLocks noChangeArrowheads="1"/>
            </p:cNvSpPr>
            <p:nvPr/>
          </p:nvSpPr>
          <p:spPr bwMode="auto">
            <a:xfrm>
              <a:off x="2414" y="1825"/>
              <a:ext cx="336" cy="133"/>
            </a:xfrm>
            <a:prstGeom prst="ellipse">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76" name="Rectangle 565">
              <a:extLst>
                <a:ext uri="{FF2B5EF4-FFF2-40B4-BE49-F238E27FC236}">
                  <a16:creationId xmlns:a16="http://schemas.microsoft.com/office/drawing/2014/main" id="{F000BE97-6E42-4A16-90CE-537BC46F9134}"/>
                </a:ext>
              </a:extLst>
            </p:cNvPr>
            <p:cNvSpPr>
              <a:spLocks noChangeArrowheads="1"/>
            </p:cNvSpPr>
            <p:nvPr/>
          </p:nvSpPr>
          <p:spPr bwMode="auto">
            <a:xfrm>
              <a:off x="2434" y="1691"/>
              <a:ext cx="340"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77" name="Rectangle 566">
              <a:extLst>
                <a:ext uri="{FF2B5EF4-FFF2-40B4-BE49-F238E27FC236}">
                  <a16:creationId xmlns:a16="http://schemas.microsoft.com/office/drawing/2014/main" id="{31B5F058-400F-4EE7-AF7F-DA36DC8C1762}"/>
                </a:ext>
              </a:extLst>
            </p:cNvPr>
            <p:cNvSpPr>
              <a:spLocks noChangeArrowheads="1"/>
            </p:cNvSpPr>
            <p:nvPr/>
          </p:nvSpPr>
          <p:spPr bwMode="auto">
            <a:xfrm>
              <a:off x="2478" y="1716"/>
              <a:ext cx="243"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100" b="1">
                  <a:solidFill>
                    <a:schemeClr val="tx1"/>
                  </a:solidFill>
                  <a:latin typeface="Times New Roman" panose="02020603050405020304" pitchFamily="18" charset="0"/>
                </a:rPr>
                <a:t>HSP90</a:t>
              </a:r>
              <a:endParaRPr lang="cs-CZ" altLang="cs-CZ" sz="2400">
                <a:solidFill>
                  <a:schemeClr val="tx1"/>
                </a:solidFill>
                <a:latin typeface="Times New Roman" panose="02020603050405020304" pitchFamily="18" charset="0"/>
              </a:endParaRPr>
            </a:p>
          </p:txBody>
        </p:sp>
        <p:sp>
          <p:nvSpPr>
            <p:cNvPr id="22678" name="Rectangle 567">
              <a:extLst>
                <a:ext uri="{FF2B5EF4-FFF2-40B4-BE49-F238E27FC236}">
                  <a16:creationId xmlns:a16="http://schemas.microsoft.com/office/drawing/2014/main" id="{6EE9B20A-8B85-4472-A570-A2D9E4631DA0}"/>
                </a:ext>
              </a:extLst>
            </p:cNvPr>
            <p:cNvSpPr>
              <a:spLocks noChangeArrowheads="1"/>
            </p:cNvSpPr>
            <p:nvPr/>
          </p:nvSpPr>
          <p:spPr bwMode="auto">
            <a:xfrm>
              <a:off x="2434" y="1829"/>
              <a:ext cx="340"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79" name="Rectangle 568">
              <a:extLst>
                <a:ext uri="{FF2B5EF4-FFF2-40B4-BE49-F238E27FC236}">
                  <a16:creationId xmlns:a16="http://schemas.microsoft.com/office/drawing/2014/main" id="{96E95785-3417-4FF3-951D-2097E961AD08}"/>
                </a:ext>
              </a:extLst>
            </p:cNvPr>
            <p:cNvSpPr>
              <a:spLocks noChangeArrowheads="1"/>
            </p:cNvSpPr>
            <p:nvPr/>
          </p:nvSpPr>
          <p:spPr bwMode="auto">
            <a:xfrm>
              <a:off x="2478" y="1854"/>
              <a:ext cx="243"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100" b="1">
                  <a:solidFill>
                    <a:schemeClr val="tx1"/>
                  </a:solidFill>
                  <a:latin typeface="Times New Roman" panose="02020603050405020304" pitchFamily="18" charset="0"/>
                </a:rPr>
                <a:t>HSP90</a:t>
              </a:r>
              <a:endParaRPr lang="cs-CZ" altLang="cs-CZ" sz="2400">
                <a:solidFill>
                  <a:schemeClr val="tx1"/>
                </a:solidFill>
                <a:latin typeface="Times New Roman" panose="02020603050405020304" pitchFamily="18" charset="0"/>
              </a:endParaRPr>
            </a:p>
          </p:txBody>
        </p:sp>
        <p:sp>
          <p:nvSpPr>
            <p:cNvPr id="22680" name="Oval 569">
              <a:extLst>
                <a:ext uri="{FF2B5EF4-FFF2-40B4-BE49-F238E27FC236}">
                  <a16:creationId xmlns:a16="http://schemas.microsoft.com/office/drawing/2014/main" id="{1535FB60-28EF-43CA-8AE0-FB636264D0A6}"/>
                </a:ext>
              </a:extLst>
            </p:cNvPr>
            <p:cNvSpPr>
              <a:spLocks noChangeArrowheads="1"/>
            </p:cNvSpPr>
            <p:nvPr/>
          </p:nvSpPr>
          <p:spPr bwMode="auto">
            <a:xfrm>
              <a:off x="2720" y="1584"/>
              <a:ext cx="200" cy="167"/>
            </a:xfrm>
            <a:prstGeom prst="ellipse">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81" name="Rectangle 570">
              <a:extLst>
                <a:ext uri="{FF2B5EF4-FFF2-40B4-BE49-F238E27FC236}">
                  <a16:creationId xmlns:a16="http://schemas.microsoft.com/office/drawing/2014/main" id="{0CAA6272-6914-4016-B97A-E3D49EF49529}"/>
                </a:ext>
              </a:extLst>
            </p:cNvPr>
            <p:cNvSpPr>
              <a:spLocks noChangeArrowheads="1"/>
            </p:cNvSpPr>
            <p:nvPr/>
          </p:nvSpPr>
          <p:spPr bwMode="auto">
            <a:xfrm>
              <a:off x="2706" y="1578"/>
              <a:ext cx="26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82" name="Rectangle 571">
              <a:extLst>
                <a:ext uri="{FF2B5EF4-FFF2-40B4-BE49-F238E27FC236}">
                  <a16:creationId xmlns:a16="http://schemas.microsoft.com/office/drawing/2014/main" id="{9985067B-2645-4AC6-8392-21D5D8DDEE1F}"/>
                </a:ext>
              </a:extLst>
            </p:cNvPr>
            <p:cNvSpPr>
              <a:spLocks noChangeArrowheads="1"/>
            </p:cNvSpPr>
            <p:nvPr/>
          </p:nvSpPr>
          <p:spPr bwMode="auto">
            <a:xfrm>
              <a:off x="2750" y="1605"/>
              <a:ext cx="130"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200" b="1">
                  <a:solidFill>
                    <a:schemeClr val="tx1"/>
                  </a:solidFill>
                  <a:latin typeface="Times New Roman" panose="02020603050405020304" pitchFamily="18" charset="0"/>
                </a:rPr>
                <a:t>Src</a:t>
              </a:r>
              <a:endParaRPr lang="cs-CZ" altLang="cs-CZ" sz="2400">
                <a:solidFill>
                  <a:schemeClr val="tx1"/>
                </a:solidFill>
                <a:latin typeface="Times New Roman" panose="02020603050405020304" pitchFamily="18" charset="0"/>
              </a:endParaRPr>
            </a:p>
          </p:txBody>
        </p:sp>
        <p:sp>
          <p:nvSpPr>
            <p:cNvPr id="22683" name="Oval 572">
              <a:extLst>
                <a:ext uri="{FF2B5EF4-FFF2-40B4-BE49-F238E27FC236}">
                  <a16:creationId xmlns:a16="http://schemas.microsoft.com/office/drawing/2014/main" id="{41DBA11C-69D0-43CF-BDA7-9C627488ECCE}"/>
                </a:ext>
              </a:extLst>
            </p:cNvPr>
            <p:cNvSpPr>
              <a:spLocks noChangeArrowheads="1"/>
            </p:cNvSpPr>
            <p:nvPr/>
          </p:nvSpPr>
          <p:spPr bwMode="auto">
            <a:xfrm>
              <a:off x="2720" y="1584"/>
              <a:ext cx="200" cy="167"/>
            </a:xfrm>
            <a:prstGeom prst="ellipse">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84" name="Rectangle 573">
              <a:extLst>
                <a:ext uri="{FF2B5EF4-FFF2-40B4-BE49-F238E27FC236}">
                  <a16:creationId xmlns:a16="http://schemas.microsoft.com/office/drawing/2014/main" id="{5CC6F428-56C6-4A1F-B40D-55B8B6ECD9FD}"/>
                </a:ext>
              </a:extLst>
            </p:cNvPr>
            <p:cNvSpPr>
              <a:spLocks noChangeArrowheads="1"/>
            </p:cNvSpPr>
            <p:nvPr/>
          </p:nvSpPr>
          <p:spPr bwMode="auto">
            <a:xfrm>
              <a:off x="2706" y="1578"/>
              <a:ext cx="26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85" name="Rectangle 574">
              <a:extLst>
                <a:ext uri="{FF2B5EF4-FFF2-40B4-BE49-F238E27FC236}">
                  <a16:creationId xmlns:a16="http://schemas.microsoft.com/office/drawing/2014/main" id="{207F3542-D004-406C-BD5E-C2F73E1AAE21}"/>
                </a:ext>
              </a:extLst>
            </p:cNvPr>
            <p:cNvSpPr>
              <a:spLocks noChangeArrowheads="1"/>
            </p:cNvSpPr>
            <p:nvPr/>
          </p:nvSpPr>
          <p:spPr bwMode="auto">
            <a:xfrm>
              <a:off x="2750" y="1605"/>
              <a:ext cx="130"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200" b="1">
                  <a:solidFill>
                    <a:schemeClr val="tx1"/>
                  </a:solidFill>
                  <a:latin typeface="Times New Roman" panose="02020603050405020304" pitchFamily="18" charset="0"/>
                </a:rPr>
                <a:t>Src</a:t>
              </a:r>
              <a:endParaRPr lang="cs-CZ" altLang="cs-CZ" sz="2400">
                <a:solidFill>
                  <a:schemeClr val="tx1"/>
                </a:solidFill>
                <a:latin typeface="Times New Roman" panose="02020603050405020304" pitchFamily="18" charset="0"/>
              </a:endParaRPr>
            </a:p>
          </p:txBody>
        </p:sp>
        <p:sp>
          <p:nvSpPr>
            <p:cNvPr id="22686" name="Oval 575">
              <a:extLst>
                <a:ext uri="{FF2B5EF4-FFF2-40B4-BE49-F238E27FC236}">
                  <a16:creationId xmlns:a16="http://schemas.microsoft.com/office/drawing/2014/main" id="{E4CECDE3-8CF8-42A8-8195-2D5868C12EC7}"/>
                </a:ext>
              </a:extLst>
            </p:cNvPr>
            <p:cNvSpPr>
              <a:spLocks noChangeArrowheads="1"/>
            </p:cNvSpPr>
            <p:nvPr/>
          </p:nvSpPr>
          <p:spPr bwMode="auto">
            <a:xfrm>
              <a:off x="1870" y="2271"/>
              <a:ext cx="335" cy="132"/>
            </a:xfrm>
            <a:prstGeom prst="ellipse">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87" name="Rectangle 576">
              <a:extLst>
                <a:ext uri="{FF2B5EF4-FFF2-40B4-BE49-F238E27FC236}">
                  <a16:creationId xmlns:a16="http://schemas.microsoft.com/office/drawing/2014/main" id="{5045844D-6542-4F32-885B-209934F2D870}"/>
                </a:ext>
              </a:extLst>
            </p:cNvPr>
            <p:cNvSpPr>
              <a:spLocks noChangeArrowheads="1"/>
            </p:cNvSpPr>
            <p:nvPr/>
          </p:nvSpPr>
          <p:spPr bwMode="auto">
            <a:xfrm>
              <a:off x="1890" y="2275"/>
              <a:ext cx="338"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88" name="Rectangle 577">
              <a:extLst>
                <a:ext uri="{FF2B5EF4-FFF2-40B4-BE49-F238E27FC236}">
                  <a16:creationId xmlns:a16="http://schemas.microsoft.com/office/drawing/2014/main" id="{091ED015-FC41-4D6B-BDF6-AEAF7F78B17A}"/>
                </a:ext>
              </a:extLst>
            </p:cNvPr>
            <p:cNvSpPr>
              <a:spLocks noChangeArrowheads="1"/>
            </p:cNvSpPr>
            <p:nvPr/>
          </p:nvSpPr>
          <p:spPr bwMode="auto">
            <a:xfrm>
              <a:off x="1933" y="2299"/>
              <a:ext cx="243"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100" b="1">
                  <a:solidFill>
                    <a:schemeClr val="tx1"/>
                  </a:solidFill>
                  <a:latin typeface="Times New Roman" panose="02020603050405020304" pitchFamily="18" charset="0"/>
                </a:rPr>
                <a:t>HSP90</a:t>
              </a:r>
              <a:endParaRPr lang="cs-CZ" altLang="cs-CZ" sz="2400">
                <a:solidFill>
                  <a:schemeClr val="tx1"/>
                </a:solidFill>
                <a:latin typeface="Times New Roman" panose="02020603050405020304" pitchFamily="18" charset="0"/>
              </a:endParaRPr>
            </a:p>
          </p:txBody>
        </p:sp>
        <p:sp>
          <p:nvSpPr>
            <p:cNvPr id="22689" name="Oval 578">
              <a:extLst>
                <a:ext uri="{FF2B5EF4-FFF2-40B4-BE49-F238E27FC236}">
                  <a16:creationId xmlns:a16="http://schemas.microsoft.com/office/drawing/2014/main" id="{627B5648-D87C-4667-B774-BC31044710E5}"/>
                </a:ext>
              </a:extLst>
            </p:cNvPr>
            <p:cNvSpPr>
              <a:spLocks noChangeArrowheads="1"/>
            </p:cNvSpPr>
            <p:nvPr/>
          </p:nvSpPr>
          <p:spPr bwMode="auto">
            <a:xfrm>
              <a:off x="1870" y="2100"/>
              <a:ext cx="335" cy="131"/>
            </a:xfrm>
            <a:prstGeom prst="ellipse">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90" name="Rectangle 579">
              <a:extLst>
                <a:ext uri="{FF2B5EF4-FFF2-40B4-BE49-F238E27FC236}">
                  <a16:creationId xmlns:a16="http://schemas.microsoft.com/office/drawing/2014/main" id="{28B7D820-A5AF-4D75-BF56-1EB1C3518C5A}"/>
                </a:ext>
              </a:extLst>
            </p:cNvPr>
            <p:cNvSpPr>
              <a:spLocks noChangeArrowheads="1"/>
            </p:cNvSpPr>
            <p:nvPr/>
          </p:nvSpPr>
          <p:spPr bwMode="auto">
            <a:xfrm>
              <a:off x="1890" y="2103"/>
              <a:ext cx="338"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91" name="Rectangle 580">
              <a:extLst>
                <a:ext uri="{FF2B5EF4-FFF2-40B4-BE49-F238E27FC236}">
                  <a16:creationId xmlns:a16="http://schemas.microsoft.com/office/drawing/2014/main" id="{EEC16B85-EF35-42F0-9530-B3ED0F3176AB}"/>
                </a:ext>
              </a:extLst>
            </p:cNvPr>
            <p:cNvSpPr>
              <a:spLocks noChangeArrowheads="1"/>
            </p:cNvSpPr>
            <p:nvPr/>
          </p:nvSpPr>
          <p:spPr bwMode="auto">
            <a:xfrm>
              <a:off x="1933" y="2128"/>
              <a:ext cx="243"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100" b="1">
                  <a:solidFill>
                    <a:schemeClr val="tx1"/>
                  </a:solidFill>
                  <a:latin typeface="Times New Roman" panose="02020603050405020304" pitchFamily="18" charset="0"/>
                </a:rPr>
                <a:t>HSP90</a:t>
              </a:r>
              <a:endParaRPr lang="cs-CZ" altLang="cs-CZ" sz="2400">
                <a:solidFill>
                  <a:schemeClr val="tx1"/>
                </a:solidFill>
                <a:latin typeface="Times New Roman" panose="02020603050405020304" pitchFamily="18" charset="0"/>
              </a:endParaRPr>
            </a:p>
          </p:txBody>
        </p:sp>
        <p:sp>
          <p:nvSpPr>
            <p:cNvPr id="22692" name="Rectangle 581">
              <a:extLst>
                <a:ext uri="{FF2B5EF4-FFF2-40B4-BE49-F238E27FC236}">
                  <a16:creationId xmlns:a16="http://schemas.microsoft.com/office/drawing/2014/main" id="{99265D10-68A0-4AD6-B5D3-2ED4B4FBD1F4}"/>
                </a:ext>
              </a:extLst>
            </p:cNvPr>
            <p:cNvSpPr>
              <a:spLocks noChangeArrowheads="1"/>
            </p:cNvSpPr>
            <p:nvPr/>
          </p:nvSpPr>
          <p:spPr bwMode="auto">
            <a:xfrm>
              <a:off x="2673" y="3965"/>
              <a:ext cx="1097"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93" name="Rectangle 582">
              <a:extLst>
                <a:ext uri="{FF2B5EF4-FFF2-40B4-BE49-F238E27FC236}">
                  <a16:creationId xmlns:a16="http://schemas.microsoft.com/office/drawing/2014/main" id="{9EBE8703-8EF1-455A-B0B2-528413907A33}"/>
                </a:ext>
              </a:extLst>
            </p:cNvPr>
            <p:cNvSpPr>
              <a:spLocks noChangeArrowheads="1"/>
            </p:cNvSpPr>
            <p:nvPr/>
          </p:nvSpPr>
          <p:spPr bwMode="auto">
            <a:xfrm>
              <a:off x="2716" y="3991"/>
              <a:ext cx="930"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900">
                  <a:solidFill>
                    <a:schemeClr val="tx1"/>
                  </a:solidFill>
                  <a:latin typeface="Times New Roman" panose="02020603050405020304" pitchFamily="18" charset="0"/>
                </a:rPr>
                <a:t>Adapted from Blankenship (1994)</a:t>
              </a:r>
              <a:endParaRPr lang="cs-CZ" altLang="cs-CZ" sz="2400">
                <a:solidFill>
                  <a:schemeClr val="tx1"/>
                </a:solidFill>
                <a:latin typeface="Times New Roman" panose="02020603050405020304" pitchFamily="18" charset="0"/>
              </a:endParaRPr>
            </a:p>
          </p:txBody>
        </p:sp>
        <p:sp>
          <p:nvSpPr>
            <p:cNvPr id="22694" name="Rectangle 583">
              <a:extLst>
                <a:ext uri="{FF2B5EF4-FFF2-40B4-BE49-F238E27FC236}">
                  <a16:creationId xmlns:a16="http://schemas.microsoft.com/office/drawing/2014/main" id="{68161331-A8C9-483B-8067-70ABC2770FD0}"/>
                </a:ext>
              </a:extLst>
            </p:cNvPr>
            <p:cNvSpPr>
              <a:spLocks noChangeArrowheads="1"/>
            </p:cNvSpPr>
            <p:nvPr/>
          </p:nvSpPr>
          <p:spPr bwMode="auto">
            <a:xfrm>
              <a:off x="4232" y="2346"/>
              <a:ext cx="468"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95" name="Rectangle 584">
              <a:extLst>
                <a:ext uri="{FF2B5EF4-FFF2-40B4-BE49-F238E27FC236}">
                  <a16:creationId xmlns:a16="http://schemas.microsoft.com/office/drawing/2014/main" id="{B8489A31-1992-4932-8401-3D9938A613EF}"/>
                </a:ext>
              </a:extLst>
            </p:cNvPr>
            <p:cNvSpPr>
              <a:spLocks noChangeArrowheads="1"/>
            </p:cNvSpPr>
            <p:nvPr/>
          </p:nvSpPr>
          <p:spPr bwMode="auto">
            <a:xfrm>
              <a:off x="4276" y="2375"/>
              <a:ext cx="180"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200">
                  <a:solidFill>
                    <a:schemeClr val="tx1"/>
                  </a:solidFill>
                  <a:latin typeface="Times New Roman" panose="02020603050405020304" pitchFamily="18" charset="0"/>
                </a:rPr>
                <a:t>DRE</a:t>
              </a:r>
              <a:endParaRPr lang="cs-CZ" altLang="cs-CZ" sz="2400">
                <a:solidFill>
                  <a:schemeClr val="tx1"/>
                </a:solidFill>
                <a:latin typeface="Times New Roman" panose="02020603050405020304" pitchFamily="18" charset="0"/>
              </a:endParaRPr>
            </a:p>
          </p:txBody>
        </p:sp>
        <p:sp>
          <p:nvSpPr>
            <p:cNvPr id="22696" name="Rectangle 585">
              <a:extLst>
                <a:ext uri="{FF2B5EF4-FFF2-40B4-BE49-F238E27FC236}">
                  <a16:creationId xmlns:a16="http://schemas.microsoft.com/office/drawing/2014/main" id="{639F834B-4B01-4FAD-A16C-9C33303A2AF2}"/>
                </a:ext>
              </a:extLst>
            </p:cNvPr>
            <p:cNvSpPr>
              <a:spLocks noChangeArrowheads="1"/>
            </p:cNvSpPr>
            <p:nvPr/>
          </p:nvSpPr>
          <p:spPr bwMode="auto">
            <a:xfrm>
              <a:off x="4470" y="2375"/>
              <a:ext cx="30"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200">
                  <a:solidFill>
                    <a:schemeClr val="tx1"/>
                  </a:solidFill>
                  <a:latin typeface="Times New Roman" panose="02020603050405020304" pitchFamily="18" charset="0"/>
                </a:rPr>
                <a:t>-</a:t>
              </a:r>
              <a:endParaRPr lang="cs-CZ" altLang="cs-CZ" sz="2400">
                <a:solidFill>
                  <a:schemeClr val="tx1"/>
                </a:solidFill>
                <a:latin typeface="Times New Roman" panose="02020603050405020304" pitchFamily="18" charset="0"/>
              </a:endParaRPr>
            </a:p>
          </p:txBody>
        </p:sp>
        <p:sp>
          <p:nvSpPr>
            <p:cNvPr id="22697" name="Rectangle 586">
              <a:extLst>
                <a:ext uri="{FF2B5EF4-FFF2-40B4-BE49-F238E27FC236}">
                  <a16:creationId xmlns:a16="http://schemas.microsoft.com/office/drawing/2014/main" id="{D0E4C2A7-16BE-4E5B-86E9-ADC2DE75FE01}"/>
                </a:ext>
              </a:extLst>
            </p:cNvPr>
            <p:cNvSpPr>
              <a:spLocks noChangeArrowheads="1"/>
            </p:cNvSpPr>
            <p:nvPr/>
          </p:nvSpPr>
          <p:spPr bwMode="auto">
            <a:xfrm>
              <a:off x="4503" y="2375"/>
              <a:ext cx="14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200">
                  <a:solidFill>
                    <a:schemeClr val="tx1"/>
                  </a:solidFill>
                  <a:latin typeface="Times New Roman" panose="02020603050405020304" pitchFamily="18" charset="0"/>
                </a:rPr>
                <a:t>Luc</a:t>
              </a:r>
              <a:endParaRPr lang="cs-CZ" altLang="cs-CZ" sz="2400">
                <a:solidFill>
                  <a:schemeClr val="tx1"/>
                </a:solidFill>
                <a:latin typeface="Times New Roman" panose="02020603050405020304" pitchFamily="18" charset="0"/>
              </a:endParaRPr>
            </a:p>
          </p:txBody>
        </p:sp>
        <p:sp>
          <p:nvSpPr>
            <p:cNvPr id="22698" name="Rectangle 587">
              <a:extLst>
                <a:ext uri="{FF2B5EF4-FFF2-40B4-BE49-F238E27FC236}">
                  <a16:creationId xmlns:a16="http://schemas.microsoft.com/office/drawing/2014/main" id="{D8742735-F211-4B28-B32D-DA31EF76BDD4}"/>
                </a:ext>
              </a:extLst>
            </p:cNvPr>
            <p:cNvSpPr>
              <a:spLocks noChangeArrowheads="1"/>
            </p:cNvSpPr>
            <p:nvPr/>
          </p:nvSpPr>
          <p:spPr bwMode="auto">
            <a:xfrm>
              <a:off x="4114" y="1928"/>
              <a:ext cx="131" cy="98"/>
            </a:xfrm>
            <a:prstGeom prst="rect">
              <a:avLst/>
            </a:prstGeom>
            <a:solidFill>
              <a:srgbClr val="FC0128"/>
            </a:solidFill>
            <a:ln w="9525">
              <a:solidFill>
                <a:srgbClr val="FFFFFF"/>
              </a:solidFill>
              <a:miter lim="800000"/>
              <a:headEnd/>
              <a:tailEnd/>
            </a:ln>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grpSp>
          <p:nvGrpSpPr>
            <p:cNvPr id="22699" name="Group 588">
              <a:extLst>
                <a:ext uri="{FF2B5EF4-FFF2-40B4-BE49-F238E27FC236}">
                  <a16:creationId xmlns:a16="http://schemas.microsoft.com/office/drawing/2014/main" id="{ED474FA5-1362-4979-83F8-0E017776ACBD}"/>
                </a:ext>
              </a:extLst>
            </p:cNvPr>
            <p:cNvGrpSpPr>
              <a:grpSpLocks/>
            </p:cNvGrpSpPr>
            <p:nvPr/>
          </p:nvGrpSpPr>
          <p:grpSpPr bwMode="auto">
            <a:xfrm>
              <a:off x="4044" y="1925"/>
              <a:ext cx="272" cy="274"/>
              <a:chOff x="4044" y="1925"/>
              <a:chExt cx="272" cy="274"/>
            </a:xfrm>
          </p:grpSpPr>
          <p:sp>
            <p:nvSpPr>
              <p:cNvPr id="22893" name="Freeform 589">
                <a:extLst>
                  <a:ext uri="{FF2B5EF4-FFF2-40B4-BE49-F238E27FC236}">
                    <a16:creationId xmlns:a16="http://schemas.microsoft.com/office/drawing/2014/main" id="{7A3AA143-C4BE-4125-9B27-52E8157190A1}"/>
                  </a:ext>
                </a:extLst>
              </p:cNvPr>
              <p:cNvSpPr>
                <a:spLocks/>
              </p:cNvSpPr>
              <p:nvPr/>
            </p:nvSpPr>
            <p:spPr bwMode="auto">
              <a:xfrm>
                <a:off x="4044" y="1925"/>
                <a:ext cx="272" cy="274"/>
              </a:xfrm>
              <a:custGeom>
                <a:avLst/>
                <a:gdLst>
                  <a:gd name="T0" fmla="*/ 1 w 544"/>
                  <a:gd name="T1" fmla="*/ 0 h 549"/>
                  <a:gd name="T2" fmla="*/ 1 w 544"/>
                  <a:gd name="T3" fmla="*/ 0 h 549"/>
                  <a:gd name="T4" fmla="*/ 1 w 544"/>
                  <a:gd name="T5" fmla="*/ 0 h 549"/>
                  <a:gd name="T6" fmla="*/ 1 w 544"/>
                  <a:gd name="T7" fmla="*/ 0 h 549"/>
                  <a:gd name="T8" fmla="*/ 1 w 544"/>
                  <a:gd name="T9" fmla="*/ 0 h 549"/>
                  <a:gd name="T10" fmla="*/ 1 w 544"/>
                  <a:gd name="T11" fmla="*/ 0 h 549"/>
                  <a:gd name="T12" fmla="*/ 0 w 544"/>
                  <a:gd name="T13" fmla="*/ 0 h 549"/>
                  <a:gd name="T14" fmla="*/ 0 w 544"/>
                  <a:gd name="T15" fmla="*/ 0 h 549"/>
                  <a:gd name="T16" fmla="*/ 1 w 544"/>
                  <a:gd name="T17" fmla="*/ 0 h 5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4"/>
                  <a:gd name="T28" fmla="*/ 0 h 549"/>
                  <a:gd name="T29" fmla="*/ 544 w 544"/>
                  <a:gd name="T30" fmla="*/ 549 h 5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4" h="549">
                    <a:moveTo>
                      <a:pt x="69" y="0"/>
                    </a:moveTo>
                    <a:lnTo>
                      <a:pt x="69" y="275"/>
                    </a:lnTo>
                    <a:lnTo>
                      <a:pt x="475" y="275"/>
                    </a:lnTo>
                    <a:lnTo>
                      <a:pt x="475" y="0"/>
                    </a:lnTo>
                    <a:lnTo>
                      <a:pt x="544" y="0"/>
                    </a:lnTo>
                    <a:lnTo>
                      <a:pt x="544" y="549"/>
                    </a:lnTo>
                    <a:lnTo>
                      <a:pt x="0" y="549"/>
                    </a:lnTo>
                    <a:lnTo>
                      <a:pt x="0" y="0"/>
                    </a:lnTo>
                    <a:lnTo>
                      <a:pt x="69" y="0"/>
                    </a:lnTo>
                    <a:close/>
                  </a:path>
                </a:pathLst>
              </a:custGeom>
              <a:solidFill>
                <a:srgbClr val="114F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94" name="Freeform 590">
                <a:extLst>
                  <a:ext uri="{FF2B5EF4-FFF2-40B4-BE49-F238E27FC236}">
                    <a16:creationId xmlns:a16="http://schemas.microsoft.com/office/drawing/2014/main" id="{E6C7E6E6-0DE8-4247-9880-83A8282ECD1A}"/>
                  </a:ext>
                </a:extLst>
              </p:cNvPr>
              <p:cNvSpPr>
                <a:spLocks/>
              </p:cNvSpPr>
              <p:nvPr/>
            </p:nvSpPr>
            <p:spPr bwMode="auto">
              <a:xfrm>
                <a:off x="4044" y="1925"/>
                <a:ext cx="272" cy="274"/>
              </a:xfrm>
              <a:custGeom>
                <a:avLst/>
                <a:gdLst>
                  <a:gd name="T0" fmla="*/ 1 w 544"/>
                  <a:gd name="T1" fmla="*/ 0 h 549"/>
                  <a:gd name="T2" fmla="*/ 1 w 544"/>
                  <a:gd name="T3" fmla="*/ 0 h 549"/>
                  <a:gd name="T4" fmla="*/ 1 w 544"/>
                  <a:gd name="T5" fmla="*/ 0 h 549"/>
                  <a:gd name="T6" fmla="*/ 1 w 544"/>
                  <a:gd name="T7" fmla="*/ 0 h 549"/>
                  <a:gd name="T8" fmla="*/ 1 w 544"/>
                  <a:gd name="T9" fmla="*/ 0 h 549"/>
                  <a:gd name="T10" fmla="*/ 1 w 544"/>
                  <a:gd name="T11" fmla="*/ 0 h 549"/>
                  <a:gd name="T12" fmla="*/ 0 w 544"/>
                  <a:gd name="T13" fmla="*/ 0 h 549"/>
                  <a:gd name="T14" fmla="*/ 0 w 544"/>
                  <a:gd name="T15" fmla="*/ 0 h 549"/>
                  <a:gd name="T16" fmla="*/ 1 w 544"/>
                  <a:gd name="T17" fmla="*/ 0 h 5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4"/>
                  <a:gd name="T28" fmla="*/ 0 h 549"/>
                  <a:gd name="T29" fmla="*/ 544 w 544"/>
                  <a:gd name="T30" fmla="*/ 549 h 5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4" h="549">
                    <a:moveTo>
                      <a:pt x="69" y="0"/>
                    </a:moveTo>
                    <a:lnTo>
                      <a:pt x="69" y="275"/>
                    </a:lnTo>
                    <a:lnTo>
                      <a:pt x="475" y="275"/>
                    </a:lnTo>
                    <a:lnTo>
                      <a:pt x="475" y="0"/>
                    </a:lnTo>
                    <a:lnTo>
                      <a:pt x="544" y="0"/>
                    </a:lnTo>
                    <a:lnTo>
                      <a:pt x="544" y="549"/>
                    </a:lnTo>
                    <a:lnTo>
                      <a:pt x="0" y="549"/>
                    </a:lnTo>
                    <a:lnTo>
                      <a:pt x="0" y="0"/>
                    </a:lnTo>
                    <a:lnTo>
                      <a:pt x="69" y="0"/>
                    </a:lnTo>
                  </a:path>
                </a:pathLst>
              </a:custGeom>
              <a:noFill/>
              <a:ln w="952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22700" name="Rectangle 591">
              <a:extLst>
                <a:ext uri="{FF2B5EF4-FFF2-40B4-BE49-F238E27FC236}">
                  <a16:creationId xmlns:a16="http://schemas.microsoft.com/office/drawing/2014/main" id="{249DA040-CA12-4E12-88FF-6E20C1453039}"/>
                </a:ext>
              </a:extLst>
            </p:cNvPr>
            <p:cNvSpPr>
              <a:spLocks noChangeArrowheads="1"/>
            </p:cNvSpPr>
            <p:nvPr/>
          </p:nvSpPr>
          <p:spPr bwMode="auto">
            <a:xfrm>
              <a:off x="4032" y="2039"/>
              <a:ext cx="333"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701" name="Rectangle 592">
              <a:extLst>
                <a:ext uri="{FF2B5EF4-FFF2-40B4-BE49-F238E27FC236}">
                  <a16:creationId xmlns:a16="http://schemas.microsoft.com/office/drawing/2014/main" id="{28B4ABBD-68BC-49C6-90B5-2D115B600E11}"/>
                </a:ext>
              </a:extLst>
            </p:cNvPr>
            <p:cNvSpPr>
              <a:spLocks noChangeArrowheads="1"/>
            </p:cNvSpPr>
            <p:nvPr/>
          </p:nvSpPr>
          <p:spPr bwMode="auto">
            <a:xfrm>
              <a:off x="4075" y="2067"/>
              <a:ext cx="22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500" b="1">
                  <a:solidFill>
                    <a:schemeClr val="tx1"/>
                  </a:solidFill>
                  <a:latin typeface="Times New Roman" panose="02020603050405020304" pitchFamily="18" charset="0"/>
                </a:rPr>
                <a:t>AhR</a:t>
              </a:r>
              <a:endParaRPr lang="cs-CZ" altLang="cs-CZ" sz="2400">
                <a:solidFill>
                  <a:schemeClr val="tx1"/>
                </a:solidFill>
                <a:latin typeface="Times New Roman" panose="02020603050405020304" pitchFamily="18" charset="0"/>
              </a:endParaRPr>
            </a:p>
          </p:txBody>
        </p:sp>
        <p:sp>
          <p:nvSpPr>
            <p:cNvPr id="22702" name="Freeform 593">
              <a:extLst>
                <a:ext uri="{FF2B5EF4-FFF2-40B4-BE49-F238E27FC236}">
                  <a16:creationId xmlns:a16="http://schemas.microsoft.com/office/drawing/2014/main" id="{561F545E-20CF-45E9-8457-4FA36D2BE1FF}"/>
                </a:ext>
              </a:extLst>
            </p:cNvPr>
            <p:cNvSpPr>
              <a:spLocks/>
            </p:cNvSpPr>
            <p:nvPr/>
          </p:nvSpPr>
          <p:spPr bwMode="auto">
            <a:xfrm>
              <a:off x="4319" y="1928"/>
              <a:ext cx="333" cy="269"/>
            </a:xfrm>
            <a:custGeom>
              <a:avLst/>
              <a:gdLst>
                <a:gd name="T0" fmla="*/ 1 w 666"/>
                <a:gd name="T1" fmla="*/ 0 h 537"/>
                <a:gd name="T2" fmla="*/ 0 w 666"/>
                <a:gd name="T3" fmla="*/ 1 h 537"/>
                <a:gd name="T4" fmla="*/ 0 w 666"/>
                <a:gd name="T5" fmla="*/ 1 h 537"/>
                <a:gd name="T6" fmla="*/ 1 w 666"/>
                <a:gd name="T7" fmla="*/ 1 h 537"/>
                <a:gd name="T8" fmla="*/ 1 w 666"/>
                <a:gd name="T9" fmla="*/ 1 h 537"/>
                <a:gd name="T10" fmla="*/ 1 w 666"/>
                <a:gd name="T11" fmla="*/ 1 h 537"/>
                <a:gd name="T12" fmla="*/ 1 w 666"/>
                <a:gd name="T13" fmla="*/ 1 h 537"/>
                <a:gd name="T14" fmla="*/ 1 w 666"/>
                <a:gd name="T15" fmla="*/ 0 h 537"/>
                <a:gd name="T16" fmla="*/ 1 w 666"/>
                <a:gd name="T17" fmla="*/ 0 h 5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6"/>
                <a:gd name="T28" fmla="*/ 0 h 537"/>
                <a:gd name="T29" fmla="*/ 666 w 666"/>
                <a:gd name="T30" fmla="*/ 537 h 5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6" h="537">
                  <a:moveTo>
                    <a:pt x="158" y="0"/>
                  </a:moveTo>
                  <a:lnTo>
                    <a:pt x="0" y="157"/>
                  </a:lnTo>
                  <a:lnTo>
                    <a:pt x="0" y="380"/>
                  </a:lnTo>
                  <a:lnTo>
                    <a:pt x="158" y="537"/>
                  </a:lnTo>
                  <a:lnTo>
                    <a:pt x="509" y="537"/>
                  </a:lnTo>
                  <a:lnTo>
                    <a:pt x="666" y="380"/>
                  </a:lnTo>
                  <a:lnTo>
                    <a:pt x="666" y="157"/>
                  </a:lnTo>
                  <a:lnTo>
                    <a:pt x="509" y="0"/>
                  </a:lnTo>
                  <a:lnTo>
                    <a:pt x="158" y="0"/>
                  </a:lnTo>
                  <a:close/>
                </a:path>
              </a:pathLst>
            </a:custGeom>
            <a:solidFill>
              <a:srgbClr val="DADADA"/>
            </a:solidFill>
            <a:ln w="9525">
              <a:solidFill>
                <a:srgbClr val="FFFFFF"/>
              </a:solidFill>
              <a:prstDash val="solid"/>
              <a:round/>
              <a:headEnd/>
              <a:tailEnd/>
            </a:ln>
          </p:spPr>
          <p:txBody>
            <a:bodyPr/>
            <a:lstStyle/>
            <a:p>
              <a:endParaRPr lang="cs-CZ"/>
            </a:p>
          </p:txBody>
        </p:sp>
        <p:sp>
          <p:nvSpPr>
            <p:cNvPr id="22703" name="Rectangle 594">
              <a:extLst>
                <a:ext uri="{FF2B5EF4-FFF2-40B4-BE49-F238E27FC236}">
                  <a16:creationId xmlns:a16="http://schemas.microsoft.com/office/drawing/2014/main" id="{9823D7A1-81E8-401C-9493-D21F0B2B8890}"/>
                </a:ext>
              </a:extLst>
            </p:cNvPr>
            <p:cNvSpPr>
              <a:spLocks noChangeArrowheads="1"/>
            </p:cNvSpPr>
            <p:nvPr/>
          </p:nvSpPr>
          <p:spPr bwMode="auto">
            <a:xfrm>
              <a:off x="4305" y="1980"/>
              <a:ext cx="399"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704" name="Rectangle 595">
              <a:extLst>
                <a:ext uri="{FF2B5EF4-FFF2-40B4-BE49-F238E27FC236}">
                  <a16:creationId xmlns:a16="http://schemas.microsoft.com/office/drawing/2014/main" id="{E4D88F12-A2AA-42CC-BAA1-3770B4C3CBF5}"/>
                </a:ext>
              </a:extLst>
            </p:cNvPr>
            <p:cNvSpPr>
              <a:spLocks noChangeArrowheads="1"/>
            </p:cNvSpPr>
            <p:nvPr/>
          </p:nvSpPr>
          <p:spPr bwMode="auto">
            <a:xfrm>
              <a:off x="4348" y="2006"/>
              <a:ext cx="29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400" b="1">
                  <a:solidFill>
                    <a:schemeClr val="tx1"/>
                  </a:solidFill>
                  <a:latin typeface="Times New Roman" panose="02020603050405020304" pitchFamily="18" charset="0"/>
                </a:rPr>
                <a:t>ARNT</a:t>
              </a:r>
              <a:endParaRPr lang="cs-CZ" altLang="cs-CZ" sz="2400">
                <a:solidFill>
                  <a:schemeClr val="tx1"/>
                </a:solidFill>
                <a:latin typeface="Times New Roman" panose="02020603050405020304" pitchFamily="18" charset="0"/>
              </a:endParaRPr>
            </a:p>
          </p:txBody>
        </p:sp>
        <p:sp>
          <p:nvSpPr>
            <p:cNvPr id="22705" name="Line 596">
              <a:extLst>
                <a:ext uri="{FF2B5EF4-FFF2-40B4-BE49-F238E27FC236}">
                  <a16:creationId xmlns:a16="http://schemas.microsoft.com/office/drawing/2014/main" id="{74DEF560-87BA-417A-A7E2-FAAB9B21A2A7}"/>
                </a:ext>
              </a:extLst>
            </p:cNvPr>
            <p:cNvSpPr>
              <a:spLocks noChangeShapeType="1"/>
            </p:cNvSpPr>
            <p:nvPr/>
          </p:nvSpPr>
          <p:spPr bwMode="auto">
            <a:xfrm>
              <a:off x="2925" y="1616"/>
              <a:ext cx="1218" cy="1"/>
            </a:xfrm>
            <a:prstGeom prst="line">
              <a:avLst/>
            </a:prstGeom>
            <a:noFill/>
            <a:ln w="9525">
              <a:solidFill>
                <a:srgbClr val="FC0128"/>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2706" name="Freeform 597">
              <a:extLst>
                <a:ext uri="{FF2B5EF4-FFF2-40B4-BE49-F238E27FC236}">
                  <a16:creationId xmlns:a16="http://schemas.microsoft.com/office/drawing/2014/main" id="{976F2261-A649-497F-8418-E288CD486613}"/>
                </a:ext>
              </a:extLst>
            </p:cNvPr>
            <p:cNvSpPr>
              <a:spLocks/>
            </p:cNvSpPr>
            <p:nvPr/>
          </p:nvSpPr>
          <p:spPr bwMode="auto">
            <a:xfrm>
              <a:off x="4146" y="1620"/>
              <a:ext cx="167" cy="134"/>
            </a:xfrm>
            <a:custGeom>
              <a:avLst/>
              <a:gdLst>
                <a:gd name="T0" fmla="*/ 0 w 335"/>
                <a:gd name="T1" fmla="*/ 0 h 269"/>
                <a:gd name="T2" fmla="*/ 0 w 335"/>
                <a:gd name="T3" fmla="*/ 0 h 269"/>
                <a:gd name="T4" fmla="*/ 0 w 335"/>
                <a:gd name="T5" fmla="*/ 0 h 269"/>
                <a:gd name="T6" fmla="*/ 0 w 335"/>
                <a:gd name="T7" fmla="*/ 0 h 269"/>
                <a:gd name="T8" fmla="*/ 0 w 335"/>
                <a:gd name="T9" fmla="*/ 0 h 269"/>
                <a:gd name="T10" fmla="*/ 0 w 335"/>
                <a:gd name="T11" fmla="*/ 0 h 269"/>
                <a:gd name="T12" fmla="*/ 0 w 335"/>
                <a:gd name="T13" fmla="*/ 0 h 269"/>
                <a:gd name="T14" fmla="*/ 0 w 335"/>
                <a:gd name="T15" fmla="*/ 0 h 269"/>
                <a:gd name="T16" fmla="*/ 0 w 335"/>
                <a:gd name="T17" fmla="*/ 0 h 269"/>
                <a:gd name="T18" fmla="*/ 0 w 335"/>
                <a:gd name="T19" fmla="*/ 0 h 269"/>
                <a:gd name="T20" fmla="*/ 0 w 335"/>
                <a:gd name="T21" fmla="*/ 0 h 269"/>
                <a:gd name="T22" fmla="*/ 0 w 335"/>
                <a:gd name="T23" fmla="*/ 0 h 269"/>
                <a:gd name="T24" fmla="*/ 0 w 335"/>
                <a:gd name="T25" fmla="*/ 0 h 269"/>
                <a:gd name="T26" fmla="*/ 0 w 335"/>
                <a:gd name="T27" fmla="*/ 0 h 269"/>
                <a:gd name="T28" fmla="*/ 0 w 335"/>
                <a:gd name="T29" fmla="*/ 0 h 269"/>
                <a:gd name="T30" fmla="*/ 0 w 335"/>
                <a:gd name="T31" fmla="*/ 0 h 269"/>
                <a:gd name="T32" fmla="*/ 0 w 335"/>
                <a:gd name="T33" fmla="*/ 0 h 2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5"/>
                <a:gd name="T52" fmla="*/ 0 h 269"/>
                <a:gd name="T53" fmla="*/ 335 w 335"/>
                <a:gd name="T54" fmla="*/ 269 h 26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5" h="269">
                  <a:moveTo>
                    <a:pt x="0" y="0"/>
                  </a:moveTo>
                  <a:lnTo>
                    <a:pt x="34" y="2"/>
                  </a:lnTo>
                  <a:lnTo>
                    <a:pt x="68" y="6"/>
                  </a:lnTo>
                  <a:lnTo>
                    <a:pt x="100" y="12"/>
                  </a:lnTo>
                  <a:lnTo>
                    <a:pt x="130" y="21"/>
                  </a:lnTo>
                  <a:lnTo>
                    <a:pt x="159" y="32"/>
                  </a:lnTo>
                  <a:lnTo>
                    <a:pt x="187" y="46"/>
                  </a:lnTo>
                  <a:lnTo>
                    <a:pt x="213" y="61"/>
                  </a:lnTo>
                  <a:lnTo>
                    <a:pt x="237" y="79"/>
                  </a:lnTo>
                  <a:lnTo>
                    <a:pt x="259" y="98"/>
                  </a:lnTo>
                  <a:lnTo>
                    <a:pt x="278" y="119"/>
                  </a:lnTo>
                  <a:lnTo>
                    <a:pt x="295" y="141"/>
                  </a:lnTo>
                  <a:lnTo>
                    <a:pt x="309" y="165"/>
                  </a:lnTo>
                  <a:lnTo>
                    <a:pt x="320" y="189"/>
                  </a:lnTo>
                  <a:lnTo>
                    <a:pt x="329" y="215"/>
                  </a:lnTo>
                  <a:lnTo>
                    <a:pt x="333" y="241"/>
                  </a:lnTo>
                  <a:lnTo>
                    <a:pt x="335" y="269"/>
                  </a:lnTo>
                </a:path>
              </a:pathLst>
            </a:custGeom>
            <a:noFill/>
            <a:ln w="9525">
              <a:solidFill>
                <a:srgbClr val="FC0128"/>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2707" name="Freeform 598">
              <a:extLst>
                <a:ext uri="{FF2B5EF4-FFF2-40B4-BE49-F238E27FC236}">
                  <a16:creationId xmlns:a16="http://schemas.microsoft.com/office/drawing/2014/main" id="{8133A3C9-9CEC-48FE-A0AB-4BF3B343AD72}"/>
                </a:ext>
              </a:extLst>
            </p:cNvPr>
            <p:cNvSpPr>
              <a:spLocks/>
            </p:cNvSpPr>
            <p:nvPr/>
          </p:nvSpPr>
          <p:spPr bwMode="auto">
            <a:xfrm>
              <a:off x="4320" y="1664"/>
              <a:ext cx="53" cy="90"/>
            </a:xfrm>
            <a:custGeom>
              <a:avLst/>
              <a:gdLst>
                <a:gd name="T0" fmla="*/ 0 w 105"/>
                <a:gd name="T1" fmla="*/ 0 h 182"/>
                <a:gd name="T2" fmla="*/ 1 w 105"/>
                <a:gd name="T3" fmla="*/ 0 h 182"/>
                <a:gd name="T4" fmla="*/ 1 w 105"/>
                <a:gd name="T5" fmla="*/ 0 h 182"/>
                <a:gd name="T6" fmla="*/ 1 w 105"/>
                <a:gd name="T7" fmla="*/ 0 h 182"/>
                <a:gd name="T8" fmla="*/ 1 w 105"/>
                <a:gd name="T9" fmla="*/ 0 h 182"/>
                <a:gd name="T10" fmla="*/ 1 w 105"/>
                <a:gd name="T11" fmla="*/ 0 h 182"/>
                <a:gd name="T12" fmla="*/ 1 w 105"/>
                <a:gd name="T13" fmla="*/ 0 h 182"/>
                <a:gd name="T14" fmla="*/ 1 w 105"/>
                <a:gd name="T15" fmla="*/ 0 h 182"/>
                <a:gd name="T16" fmla="*/ 1 w 105"/>
                <a:gd name="T17" fmla="*/ 0 h 182"/>
                <a:gd name="T18" fmla="*/ 1 w 105"/>
                <a:gd name="T19" fmla="*/ 0 h 182"/>
                <a:gd name="T20" fmla="*/ 1 w 105"/>
                <a:gd name="T21" fmla="*/ 0 h 1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5"/>
                <a:gd name="T34" fmla="*/ 0 h 182"/>
                <a:gd name="T35" fmla="*/ 105 w 105"/>
                <a:gd name="T36" fmla="*/ 182 h 18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5" h="182">
                  <a:moveTo>
                    <a:pt x="0" y="182"/>
                  </a:moveTo>
                  <a:lnTo>
                    <a:pt x="1" y="145"/>
                  </a:lnTo>
                  <a:lnTo>
                    <a:pt x="7" y="112"/>
                  </a:lnTo>
                  <a:lnTo>
                    <a:pt x="18" y="81"/>
                  </a:lnTo>
                  <a:lnTo>
                    <a:pt x="30" y="55"/>
                  </a:lnTo>
                  <a:lnTo>
                    <a:pt x="47" y="32"/>
                  </a:lnTo>
                  <a:lnTo>
                    <a:pt x="64" y="15"/>
                  </a:lnTo>
                  <a:lnTo>
                    <a:pt x="75" y="9"/>
                  </a:lnTo>
                  <a:lnTo>
                    <a:pt x="84" y="5"/>
                  </a:lnTo>
                  <a:lnTo>
                    <a:pt x="94" y="2"/>
                  </a:lnTo>
                  <a:lnTo>
                    <a:pt x="105" y="0"/>
                  </a:lnTo>
                </a:path>
              </a:pathLst>
            </a:custGeom>
            <a:noFill/>
            <a:ln w="9525">
              <a:solidFill>
                <a:srgbClr val="FC0128"/>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nvGrpSpPr>
            <p:cNvPr id="22708" name="Group 599">
              <a:extLst>
                <a:ext uri="{FF2B5EF4-FFF2-40B4-BE49-F238E27FC236}">
                  <a16:creationId xmlns:a16="http://schemas.microsoft.com/office/drawing/2014/main" id="{56A64987-B59F-4343-B880-60E7D31A230A}"/>
                </a:ext>
              </a:extLst>
            </p:cNvPr>
            <p:cNvGrpSpPr>
              <a:grpSpLocks/>
            </p:cNvGrpSpPr>
            <p:nvPr/>
          </p:nvGrpSpPr>
          <p:grpSpPr bwMode="auto">
            <a:xfrm>
              <a:off x="4291" y="1756"/>
              <a:ext cx="51" cy="98"/>
              <a:chOff x="4291" y="1756"/>
              <a:chExt cx="51" cy="98"/>
            </a:xfrm>
          </p:grpSpPr>
          <p:sp>
            <p:nvSpPr>
              <p:cNvPr id="22891" name="Line 600">
                <a:extLst>
                  <a:ext uri="{FF2B5EF4-FFF2-40B4-BE49-F238E27FC236}">
                    <a16:creationId xmlns:a16="http://schemas.microsoft.com/office/drawing/2014/main" id="{A9AB4AF6-4228-48E0-97A5-05FE7705CD49}"/>
                  </a:ext>
                </a:extLst>
              </p:cNvPr>
              <p:cNvSpPr>
                <a:spLocks noChangeShapeType="1"/>
              </p:cNvSpPr>
              <p:nvPr/>
            </p:nvSpPr>
            <p:spPr bwMode="auto">
              <a:xfrm>
                <a:off x="4316" y="1756"/>
                <a:ext cx="1" cy="47"/>
              </a:xfrm>
              <a:prstGeom prst="line">
                <a:avLst/>
              </a:prstGeom>
              <a:noFill/>
              <a:ln w="9525">
                <a:solidFill>
                  <a:srgbClr val="FC0128"/>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2892" name="Freeform 601">
                <a:extLst>
                  <a:ext uri="{FF2B5EF4-FFF2-40B4-BE49-F238E27FC236}">
                    <a16:creationId xmlns:a16="http://schemas.microsoft.com/office/drawing/2014/main" id="{BF4694AA-11AB-447B-97F9-9C6882C7F2F1}"/>
                  </a:ext>
                </a:extLst>
              </p:cNvPr>
              <p:cNvSpPr>
                <a:spLocks/>
              </p:cNvSpPr>
              <p:nvPr/>
            </p:nvSpPr>
            <p:spPr bwMode="auto">
              <a:xfrm>
                <a:off x="4291" y="1802"/>
                <a:ext cx="51" cy="52"/>
              </a:xfrm>
              <a:custGeom>
                <a:avLst/>
                <a:gdLst>
                  <a:gd name="T0" fmla="*/ 0 w 102"/>
                  <a:gd name="T1" fmla="*/ 0 h 103"/>
                  <a:gd name="T2" fmla="*/ 1 w 102"/>
                  <a:gd name="T3" fmla="*/ 1 h 103"/>
                  <a:gd name="T4" fmla="*/ 1 w 102"/>
                  <a:gd name="T5" fmla="*/ 0 h 103"/>
                  <a:gd name="T6" fmla="*/ 0 w 102"/>
                  <a:gd name="T7" fmla="*/ 0 h 103"/>
                  <a:gd name="T8" fmla="*/ 0 60000 65536"/>
                  <a:gd name="T9" fmla="*/ 0 60000 65536"/>
                  <a:gd name="T10" fmla="*/ 0 60000 65536"/>
                  <a:gd name="T11" fmla="*/ 0 60000 65536"/>
                  <a:gd name="T12" fmla="*/ 0 w 102"/>
                  <a:gd name="T13" fmla="*/ 0 h 103"/>
                  <a:gd name="T14" fmla="*/ 102 w 102"/>
                  <a:gd name="T15" fmla="*/ 103 h 103"/>
                </a:gdLst>
                <a:ahLst/>
                <a:cxnLst>
                  <a:cxn ang="T8">
                    <a:pos x="T0" y="T1"/>
                  </a:cxn>
                  <a:cxn ang="T9">
                    <a:pos x="T2" y="T3"/>
                  </a:cxn>
                  <a:cxn ang="T10">
                    <a:pos x="T4" y="T5"/>
                  </a:cxn>
                  <a:cxn ang="T11">
                    <a:pos x="T6" y="T7"/>
                  </a:cxn>
                </a:cxnLst>
                <a:rect l="T12" t="T13" r="T14" b="T15"/>
                <a:pathLst>
                  <a:path w="102" h="103">
                    <a:moveTo>
                      <a:pt x="0" y="0"/>
                    </a:moveTo>
                    <a:lnTo>
                      <a:pt x="50" y="103"/>
                    </a:lnTo>
                    <a:lnTo>
                      <a:pt x="102" y="0"/>
                    </a:lnTo>
                    <a:lnTo>
                      <a:pt x="0"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sp>
          <p:nvSpPr>
            <p:cNvPr id="22709" name="Rectangle 602">
              <a:extLst>
                <a:ext uri="{FF2B5EF4-FFF2-40B4-BE49-F238E27FC236}">
                  <a16:creationId xmlns:a16="http://schemas.microsoft.com/office/drawing/2014/main" id="{31895C01-6E0E-4BEB-9A75-A68522825EFA}"/>
                </a:ext>
              </a:extLst>
            </p:cNvPr>
            <p:cNvSpPr>
              <a:spLocks noChangeArrowheads="1"/>
            </p:cNvSpPr>
            <p:nvPr/>
          </p:nvSpPr>
          <p:spPr bwMode="auto">
            <a:xfrm>
              <a:off x="3272" y="2703"/>
              <a:ext cx="1379"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710" name="Rectangle 603">
              <a:extLst>
                <a:ext uri="{FF2B5EF4-FFF2-40B4-BE49-F238E27FC236}">
                  <a16:creationId xmlns:a16="http://schemas.microsoft.com/office/drawing/2014/main" id="{C3A226B1-40F4-4A7B-B511-7A931E194EEB}"/>
                </a:ext>
              </a:extLst>
            </p:cNvPr>
            <p:cNvSpPr>
              <a:spLocks noChangeArrowheads="1"/>
            </p:cNvSpPr>
            <p:nvPr/>
          </p:nvSpPr>
          <p:spPr bwMode="auto">
            <a:xfrm>
              <a:off x="3315" y="2732"/>
              <a:ext cx="1192"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b="1">
                  <a:solidFill>
                    <a:schemeClr val="tx1"/>
                  </a:solidFill>
                  <a:latin typeface="Times New Roman" panose="02020603050405020304" pitchFamily="18" charset="0"/>
                </a:rPr>
                <a:t>Modulation of Gene </a:t>
              </a:r>
              <a:endParaRPr lang="cs-CZ" altLang="cs-CZ" sz="2400">
                <a:solidFill>
                  <a:schemeClr val="tx1"/>
                </a:solidFill>
                <a:latin typeface="Times New Roman" panose="02020603050405020304" pitchFamily="18" charset="0"/>
              </a:endParaRPr>
            </a:p>
          </p:txBody>
        </p:sp>
        <p:sp>
          <p:nvSpPr>
            <p:cNvPr id="22711" name="Rectangle 604">
              <a:extLst>
                <a:ext uri="{FF2B5EF4-FFF2-40B4-BE49-F238E27FC236}">
                  <a16:creationId xmlns:a16="http://schemas.microsoft.com/office/drawing/2014/main" id="{F103EDB6-0E58-4ABD-8E69-14E23C85E575}"/>
                </a:ext>
              </a:extLst>
            </p:cNvPr>
            <p:cNvSpPr>
              <a:spLocks noChangeArrowheads="1"/>
            </p:cNvSpPr>
            <p:nvPr/>
          </p:nvSpPr>
          <p:spPr bwMode="auto">
            <a:xfrm>
              <a:off x="3614" y="2907"/>
              <a:ext cx="63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b="1">
                  <a:solidFill>
                    <a:schemeClr val="tx1"/>
                  </a:solidFill>
                  <a:latin typeface="Times New Roman" panose="02020603050405020304" pitchFamily="18" charset="0"/>
                </a:rPr>
                <a:t>Expression</a:t>
              </a:r>
              <a:endParaRPr lang="cs-CZ" altLang="cs-CZ" sz="2400">
                <a:solidFill>
                  <a:schemeClr val="tx1"/>
                </a:solidFill>
                <a:latin typeface="Times New Roman" panose="02020603050405020304" pitchFamily="18" charset="0"/>
              </a:endParaRPr>
            </a:p>
          </p:txBody>
        </p:sp>
        <p:sp>
          <p:nvSpPr>
            <p:cNvPr id="22712" name="Freeform 605">
              <a:extLst>
                <a:ext uri="{FF2B5EF4-FFF2-40B4-BE49-F238E27FC236}">
                  <a16:creationId xmlns:a16="http://schemas.microsoft.com/office/drawing/2014/main" id="{4B4171CD-0E9E-4BC8-AB4F-7B90FA7EC7A3}"/>
                </a:ext>
              </a:extLst>
            </p:cNvPr>
            <p:cNvSpPr>
              <a:spLocks/>
            </p:cNvSpPr>
            <p:nvPr/>
          </p:nvSpPr>
          <p:spPr bwMode="auto">
            <a:xfrm>
              <a:off x="4386" y="1516"/>
              <a:ext cx="334" cy="269"/>
            </a:xfrm>
            <a:custGeom>
              <a:avLst/>
              <a:gdLst>
                <a:gd name="T0" fmla="*/ 1 w 667"/>
                <a:gd name="T1" fmla="*/ 0 h 538"/>
                <a:gd name="T2" fmla="*/ 0 w 667"/>
                <a:gd name="T3" fmla="*/ 1 h 538"/>
                <a:gd name="T4" fmla="*/ 0 w 667"/>
                <a:gd name="T5" fmla="*/ 1 h 538"/>
                <a:gd name="T6" fmla="*/ 1 w 667"/>
                <a:gd name="T7" fmla="*/ 1 h 538"/>
                <a:gd name="T8" fmla="*/ 1 w 667"/>
                <a:gd name="T9" fmla="*/ 1 h 538"/>
                <a:gd name="T10" fmla="*/ 1 w 667"/>
                <a:gd name="T11" fmla="*/ 1 h 538"/>
                <a:gd name="T12" fmla="*/ 1 w 667"/>
                <a:gd name="T13" fmla="*/ 1 h 538"/>
                <a:gd name="T14" fmla="*/ 1 w 667"/>
                <a:gd name="T15" fmla="*/ 0 h 538"/>
                <a:gd name="T16" fmla="*/ 1 w 667"/>
                <a:gd name="T17" fmla="*/ 0 h 5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7"/>
                <a:gd name="T28" fmla="*/ 0 h 538"/>
                <a:gd name="T29" fmla="*/ 667 w 667"/>
                <a:gd name="T30" fmla="*/ 538 h 5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7" h="538">
                  <a:moveTo>
                    <a:pt x="157" y="0"/>
                  </a:moveTo>
                  <a:lnTo>
                    <a:pt x="0" y="158"/>
                  </a:lnTo>
                  <a:lnTo>
                    <a:pt x="0" y="381"/>
                  </a:lnTo>
                  <a:lnTo>
                    <a:pt x="157" y="538"/>
                  </a:lnTo>
                  <a:lnTo>
                    <a:pt x="510" y="538"/>
                  </a:lnTo>
                  <a:lnTo>
                    <a:pt x="667" y="381"/>
                  </a:lnTo>
                  <a:lnTo>
                    <a:pt x="667" y="158"/>
                  </a:lnTo>
                  <a:lnTo>
                    <a:pt x="510" y="0"/>
                  </a:lnTo>
                  <a:lnTo>
                    <a:pt x="157" y="0"/>
                  </a:lnTo>
                  <a:close/>
                </a:path>
              </a:pathLst>
            </a:custGeom>
            <a:solidFill>
              <a:srgbClr val="DADADA"/>
            </a:solidFill>
            <a:ln w="9525">
              <a:solidFill>
                <a:srgbClr val="FFFFFF"/>
              </a:solidFill>
              <a:prstDash val="solid"/>
              <a:round/>
              <a:headEnd/>
              <a:tailEnd/>
            </a:ln>
          </p:spPr>
          <p:txBody>
            <a:bodyPr/>
            <a:lstStyle/>
            <a:p>
              <a:endParaRPr lang="cs-CZ"/>
            </a:p>
          </p:txBody>
        </p:sp>
        <p:sp>
          <p:nvSpPr>
            <p:cNvPr id="22713" name="Rectangle 606">
              <a:extLst>
                <a:ext uri="{FF2B5EF4-FFF2-40B4-BE49-F238E27FC236}">
                  <a16:creationId xmlns:a16="http://schemas.microsoft.com/office/drawing/2014/main" id="{AFFC6645-0D08-4CE2-83FB-C1600F739316}"/>
                </a:ext>
              </a:extLst>
            </p:cNvPr>
            <p:cNvSpPr>
              <a:spLocks noChangeArrowheads="1"/>
            </p:cNvSpPr>
            <p:nvPr/>
          </p:nvSpPr>
          <p:spPr bwMode="auto">
            <a:xfrm>
              <a:off x="4373" y="1569"/>
              <a:ext cx="399"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714" name="Rectangle 607">
              <a:extLst>
                <a:ext uri="{FF2B5EF4-FFF2-40B4-BE49-F238E27FC236}">
                  <a16:creationId xmlns:a16="http://schemas.microsoft.com/office/drawing/2014/main" id="{6282185D-1A1E-4CAD-9735-F93C98AE8244}"/>
                </a:ext>
              </a:extLst>
            </p:cNvPr>
            <p:cNvSpPr>
              <a:spLocks noChangeArrowheads="1"/>
            </p:cNvSpPr>
            <p:nvPr/>
          </p:nvSpPr>
          <p:spPr bwMode="auto">
            <a:xfrm>
              <a:off x="4416" y="1595"/>
              <a:ext cx="29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400" b="1">
                  <a:solidFill>
                    <a:schemeClr val="tx1"/>
                  </a:solidFill>
                  <a:latin typeface="Times New Roman" panose="02020603050405020304" pitchFamily="18" charset="0"/>
                </a:rPr>
                <a:t>ARNT</a:t>
              </a:r>
              <a:endParaRPr lang="cs-CZ" altLang="cs-CZ" sz="2400">
                <a:solidFill>
                  <a:schemeClr val="tx1"/>
                </a:solidFill>
                <a:latin typeface="Times New Roman" panose="02020603050405020304" pitchFamily="18" charset="0"/>
              </a:endParaRPr>
            </a:p>
          </p:txBody>
        </p:sp>
        <p:sp>
          <p:nvSpPr>
            <p:cNvPr id="22715" name="Oval 608">
              <a:extLst>
                <a:ext uri="{FF2B5EF4-FFF2-40B4-BE49-F238E27FC236}">
                  <a16:creationId xmlns:a16="http://schemas.microsoft.com/office/drawing/2014/main" id="{6781DE89-3C3E-4AF3-9D99-A195F70F5B69}"/>
                </a:ext>
              </a:extLst>
            </p:cNvPr>
            <p:cNvSpPr>
              <a:spLocks noChangeArrowheads="1"/>
            </p:cNvSpPr>
            <p:nvPr/>
          </p:nvSpPr>
          <p:spPr bwMode="auto">
            <a:xfrm>
              <a:off x="3482" y="2107"/>
              <a:ext cx="109" cy="89"/>
            </a:xfrm>
            <a:prstGeom prst="ellipse">
              <a:avLst/>
            </a:prstGeom>
            <a:solidFill>
              <a:srgbClr val="FFFFFF"/>
            </a:solidFill>
            <a:ln w="9525">
              <a:solidFill>
                <a:srgbClr val="000000"/>
              </a:solidFill>
              <a:round/>
              <a:headEnd/>
              <a:tailEnd/>
            </a:ln>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grpSp>
          <p:nvGrpSpPr>
            <p:cNvPr id="22716" name="Group 609">
              <a:extLst>
                <a:ext uri="{FF2B5EF4-FFF2-40B4-BE49-F238E27FC236}">
                  <a16:creationId xmlns:a16="http://schemas.microsoft.com/office/drawing/2014/main" id="{CD199F29-A43D-48CB-AA10-50C5DE8E004E}"/>
                </a:ext>
              </a:extLst>
            </p:cNvPr>
            <p:cNvGrpSpPr>
              <a:grpSpLocks/>
            </p:cNvGrpSpPr>
            <p:nvPr/>
          </p:nvGrpSpPr>
          <p:grpSpPr bwMode="auto">
            <a:xfrm>
              <a:off x="3596" y="2107"/>
              <a:ext cx="110" cy="89"/>
              <a:chOff x="3596" y="2107"/>
              <a:chExt cx="110" cy="89"/>
            </a:xfrm>
          </p:grpSpPr>
          <p:sp>
            <p:nvSpPr>
              <p:cNvPr id="22889" name="Oval 610">
                <a:extLst>
                  <a:ext uri="{FF2B5EF4-FFF2-40B4-BE49-F238E27FC236}">
                    <a16:creationId xmlns:a16="http://schemas.microsoft.com/office/drawing/2014/main" id="{8E9190A2-3353-48D8-A3AA-6EE25B4D084B}"/>
                  </a:ext>
                </a:extLst>
              </p:cNvPr>
              <p:cNvSpPr>
                <a:spLocks noChangeArrowheads="1"/>
              </p:cNvSpPr>
              <p:nvPr/>
            </p:nvSpPr>
            <p:spPr bwMode="auto">
              <a:xfrm>
                <a:off x="3596" y="2107"/>
                <a:ext cx="110" cy="89"/>
              </a:xfrm>
              <a:prstGeom prst="ellipse">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890" name="Oval 611">
                <a:extLst>
                  <a:ext uri="{FF2B5EF4-FFF2-40B4-BE49-F238E27FC236}">
                    <a16:creationId xmlns:a16="http://schemas.microsoft.com/office/drawing/2014/main" id="{80EA4394-7E0F-455F-8A82-FEDA0A11604E}"/>
                  </a:ext>
                </a:extLst>
              </p:cNvPr>
              <p:cNvSpPr>
                <a:spLocks noChangeArrowheads="1"/>
              </p:cNvSpPr>
              <p:nvPr/>
            </p:nvSpPr>
            <p:spPr bwMode="auto">
              <a:xfrm>
                <a:off x="3596" y="2107"/>
                <a:ext cx="110" cy="89"/>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grpSp>
        <p:grpSp>
          <p:nvGrpSpPr>
            <p:cNvPr id="22717" name="Group 612">
              <a:extLst>
                <a:ext uri="{FF2B5EF4-FFF2-40B4-BE49-F238E27FC236}">
                  <a16:creationId xmlns:a16="http://schemas.microsoft.com/office/drawing/2014/main" id="{E38C1404-8359-47C6-893F-644DC49DC04C}"/>
                </a:ext>
              </a:extLst>
            </p:cNvPr>
            <p:cNvGrpSpPr>
              <a:grpSpLocks/>
            </p:cNvGrpSpPr>
            <p:nvPr/>
          </p:nvGrpSpPr>
          <p:grpSpPr bwMode="auto">
            <a:xfrm>
              <a:off x="4556" y="2545"/>
              <a:ext cx="151" cy="1093"/>
              <a:chOff x="4556" y="2545"/>
              <a:chExt cx="151" cy="1093"/>
            </a:xfrm>
          </p:grpSpPr>
          <p:sp>
            <p:nvSpPr>
              <p:cNvPr id="22887" name="Line 613">
                <a:extLst>
                  <a:ext uri="{FF2B5EF4-FFF2-40B4-BE49-F238E27FC236}">
                    <a16:creationId xmlns:a16="http://schemas.microsoft.com/office/drawing/2014/main" id="{0903E798-CBC2-4994-AEC5-259463F2C722}"/>
                  </a:ext>
                </a:extLst>
              </p:cNvPr>
              <p:cNvSpPr>
                <a:spLocks noChangeShapeType="1"/>
              </p:cNvSpPr>
              <p:nvPr/>
            </p:nvSpPr>
            <p:spPr bwMode="auto">
              <a:xfrm>
                <a:off x="4556" y="2545"/>
                <a:ext cx="125" cy="1042"/>
              </a:xfrm>
              <a:prstGeom prst="line">
                <a:avLst/>
              </a:prstGeom>
              <a:noFill/>
              <a:ln w="9525">
                <a:solidFill>
                  <a:srgbClr val="FAFD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2888" name="Freeform 614">
                <a:extLst>
                  <a:ext uri="{FF2B5EF4-FFF2-40B4-BE49-F238E27FC236}">
                    <a16:creationId xmlns:a16="http://schemas.microsoft.com/office/drawing/2014/main" id="{2123CF73-0D7C-4BC3-BCD9-3021181C6F8F}"/>
                  </a:ext>
                </a:extLst>
              </p:cNvPr>
              <p:cNvSpPr>
                <a:spLocks/>
              </p:cNvSpPr>
              <p:nvPr/>
            </p:nvSpPr>
            <p:spPr bwMode="auto">
              <a:xfrm>
                <a:off x="4656" y="3583"/>
                <a:ext cx="51" cy="55"/>
              </a:xfrm>
              <a:custGeom>
                <a:avLst/>
                <a:gdLst>
                  <a:gd name="T0" fmla="*/ 0 w 102"/>
                  <a:gd name="T1" fmla="*/ 1 h 110"/>
                  <a:gd name="T2" fmla="*/ 1 w 102"/>
                  <a:gd name="T3" fmla="*/ 1 h 110"/>
                  <a:gd name="T4" fmla="*/ 1 w 102"/>
                  <a:gd name="T5" fmla="*/ 0 h 110"/>
                  <a:gd name="T6" fmla="*/ 0 w 102"/>
                  <a:gd name="T7" fmla="*/ 1 h 110"/>
                  <a:gd name="T8" fmla="*/ 0 60000 65536"/>
                  <a:gd name="T9" fmla="*/ 0 60000 65536"/>
                  <a:gd name="T10" fmla="*/ 0 60000 65536"/>
                  <a:gd name="T11" fmla="*/ 0 60000 65536"/>
                  <a:gd name="T12" fmla="*/ 0 w 102"/>
                  <a:gd name="T13" fmla="*/ 0 h 110"/>
                  <a:gd name="T14" fmla="*/ 102 w 102"/>
                  <a:gd name="T15" fmla="*/ 110 h 110"/>
                </a:gdLst>
                <a:ahLst/>
                <a:cxnLst>
                  <a:cxn ang="T8">
                    <a:pos x="T0" y="T1"/>
                  </a:cxn>
                  <a:cxn ang="T9">
                    <a:pos x="T2" y="T3"/>
                  </a:cxn>
                  <a:cxn ang="T10">
                    <a:pos x="T4" y="T5"/>
                  </a:cxn>
                  <a:cxn ang="T11">
                    <a:pos x="T6" y="T7"/>
                  </a:cxn>
                </a:cxnLst>
                <a:rect l="T12" t="T13" r="T14" b="T15"/>
                <a:pathLst>
                  <a:path w="102" h="110">
                    <a:moveTo>
                      <a:pt x="0" y="13"/>
                    </a:moveTo>
                    <a:lnTo>
                      <a:pt x="63" y="110"/>
                    </a:lnTo>
                    <a:lnTo>
                      <a:pt x="102" y="0"/>
                    </a:lnTo>
                    <a:lnTo>
                      <a:pt x="0" y="13"/>
                    </a:lnTo>
                    <a:close/>
                  </a:path>
                </a:pathLst>
              </a:custGeom>
              <a:solidFill>
                <a:srgbClr val="FAF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grpSp>
          <p:nvGrpSpPr>
            <p:cNvPr id="22718" name="Group 615">
              <a:extLst>
                <a:ext uri="{FF2B5EF4-FFF2-40B4-BE49-F238E27FC236}">
                  <a16:creationId xmlns:a16="http://schemas.microsoft.com/office/drawing/2014/main" id="{97205448-58F7-4626-B6F6-53DFE2F3104C}"/>
                </a:ext>
              </a:extLst>
            </p:cNvPr>
            <p:cNvGrpSpPr>
              <a:grpSpLocks/>
            </p:cNvGrpSpPr>
            <p:nvPr/>
          </p:nvGrpSpPr>
          <p:grpSpPr bwMode="auto">
            <a:xfrm>
              <a:off x="1354" y="3717"/>
              <a:ext cx="3032" cy="51"/>
              <a:chOff x="1354" y="3717"/>
              <a:chExt cx="3032" cy="51"/>
            </a:xfrm>
          </p:grpSpPr>
          <p:sp>
            <p:nvSpPr>
              <p:cNvPr id="22885" name="Line 616">
                <a:extLst>
                  <a:ext uri="{FF2B5EF4-FFF2-40B4-BE49-F238E27FC236}">
                    <a16:creationId xmlns:a16="http://schemas.microsoft.com/office/drawing/2014/main" id="{92612CE2-A8E8-4F31-8C22-BD0904A9A63D}"/>
                  </a:ext>
                </a:extLst>
              </p:cNvPr>
              <p:cNvSpPr>
                <a:spLocks noChangeShapeType="1"/>
              </p:cNvSpPr>
              <p:nvPr/>
            </p:nvSpPr>
            <p:spPr bwMode="auto">
              <a:xfrm flipH="1">
                <a:off x="1403" y="3742"/>
                <a:ext cx="2983" cy="1"/>
              </a:xfrm>
              <a:prstGeom prst="line">
                <a:avLst/>
              </a:prstGeom>
              <a:noFill/>
              <a:ln w="9525">
                <a:solidFill>
                  <a:srgbClr val="FAFD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2886" name="Freeform 617">
                <a:extLst>
                  <a:ext uri="{FF2B5EF4-FFF2-40B4-BE49-F238E27FC236}">
                    <a16:creationId xmlns:a16="http://schemas.microsoft.com/office/drawing/2014/main" id="{485CAECE-BF37-48F1-B202-CA588AF96AD9}"/>
                  </a:ext>
                </a:extLst>
              </p:cNvPr>
              <p:cNvSpPr>
                <a:spLocks/>
              </p:cNvSpPr>
              <p:nvPr/>
            </p:nvSpPr>
            <p:spPr bwMode="auto">
              <a:xfrm>
                <a:off x="1354" y="3717"/>
                <a:ext cx="51" cy="51"/>
              </a:xfrm>
              <a:custGeom>
                <a:avLst/>
                <a:gdLst>
                  <a:gd name="T0" fmla="*/ 0 w 104"/>
                  <a:gd name="T1" fmla="*/ 0 h 103"/>
                  <a:gd name="T2" fmla="*/ 0 w 104"/>
                  <a:gd name="T3" fmla="*/ 0 h 103"/>
                  <a:gd name="T4" fmla="*/ 0 w 104"/>
                  <a:gd name="T5" fmla="*/ 0 h 103"/>
                  <a:gd name="T6" fmla="*/ 0 w 104"/>
                  <a:gd name="T7" fmla="*/ 0 h 103"/>
                  <a:gd name="T8" fmla="*/ 0 60000 65536"/>
                  <a:gd name="T9" fmla="*/ 0 60000 65536"/>
                  <a:gd name="T10" fmla="*/ 0 60000 65536"/>
                  <a:gd name="T11" fmla="*/ 0 60000 65536"/>
                  <a:gd name="T12" fmla="*/ 0 w 104"/>
                  <a:gd name="T13" fmla="*/ 0 h 103"/>
                  <a:gd name="T14" fmla="*/ 104 w 104"/>
                  <a:gd name="T15" fmla="*/ 103 h 103"/>
                </a:gdLst>
                <a:ahLst/>
                <a:cxnLst>
                  <a:cxn ang="T8">
                    <a:pos x="T0" y="T1"/>
                  </a:cxn>
                  <a:cxn ang="T9">
                    <a:pos x="T2" y="T3"/>
                  </a:cxn>
                  <a:cxn ang="T10">
                    <a:pos x="T4" y="T5"/>
                  </a:cxn>
                  <a:cxn ang="T11">
                    <a:pos x="T6" y="T7"/>
                  </a:cxn>
                </a:cxnLst>
                <a:rect l="T12" t="T13" r="T14" b="T15"/>
                <a:pathLst>
                  <a:path w="104" h="103">
                    <a:moveTo>
                      <a:pt x="104" y="0"/>
                    </a:moveTo>
                    <a:lnTo>
                      <a:pt x="0" y="52"/>
                    </a:lnTo>
                    <a:lnTo>
                      <a:pt x="104" y="103"/>
                    </a:lnTo>
                    <a:lnTo>
                      <a:pt x="104" y="0"/>
                    </a:lnTo>
                    <a:close/>
                  </a:path>
                </a:pathLst>
              </a:custGeom>
              <a:solidFill>
                <a:srgbClr val="FAF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grpSp>
          <p:nvGrpSpPr>
            <p:cNvPr id="22719" name="Group 618">
              <a:extLst>
                <a:ext uri="{FF2B5EF4-FFF2-40B4-BE49-F238E27FC236}">
                  <a16:creationId xmlns:a16="http://schemas.microsoft.com/office/drawing/2014/main" id="{81975820-46D3-4F3A-AE14-6CD3FCFCF8AF}"/>
                </a:ext>
              </a:extLst>
            </p:cNvPr>
            <p:cNvGrpSpPr>
              <a:grpSpLocks/>
            </p:cNvGrpSpPr>
            <p:nvPr/>
          </p:nvGrpSpPr>
          <p:grpSpPr bwMode="auto">
            <a:xfrm>
              <a:off x="4097" y="2408"/>
              <a:ext cx="85" cy="303"/>
              <a:chOff x="4097" y="2408"/>
              <a:chExt cx="85" cy="303"/>
            </a:xfrm>
          </p:grpSpPr>
          <p:sp>
            <p:nvSpPr>
              <p:cNvPr id="22883" name="Line 619">
                <a:extLst>
                  <a:ext uri="{FF2B5EF4-FFF2-40B4-BE49-F238E27FC236}">
                    <a16:creationId xmlns:a16="http://schemas.microsoft.com/office/drawing/2014/main" id="{94BC06BD-8F82-46AB-932E-FFDF5EFC6642}"/>
                  </a:ext>
                </a:extLst>
              </p:cNvPr>
              <p:cNvSpPr>
                <a:spLocks noChangeShapeType="1"/>
              </p:cNvSpPr>
              <p:nvPr/>
            </p:nvSpPr>
            <p:spPr bwMode="auto">
              <a:xfrm flipH="1">
                <a:off x="4121" y="2408"/>
                <a:ext cx="61" cy="25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2884" name="Freeform 620">
                <a:extLst>
                  <a:ext uri="{FF2B5EF4-FFF2-40B4-BE49-F238E27FC236}">
                    <a16:creationId xmlns:a16="http://schemas.microsoft.com/office/drawing/2014/main" id="{22E70DED-491C-4C89-8042-952C52205AAE}"/>
                  </a:ext>
                </a:extLst>
              </p:cNvPr>
              <p:cNvSpPr>
                <a:spLocks/>
              </p:cNvSpPr>
              <p:nvPr/>
            </p:nvSpPr>
            <p:spPr bwMode="auto">
              <a:xfrm>
                <a:off x="4097" y="2654"/>
                <a:ext cx="50" cy="57"/>
              </a:xfrm>
              <a:custGeom>
                <a:avLst/>
                <a:gdLst>
                  <a:gd name="T0" fmla="*/ 0 w 100"/>
                  <a:gd name="T1" fmla="*/ 0 h 113"/>
                  <a:gd name="T2" fmla="*/ 1 w 100"/>
                  <a:gd name="T3" fmla="*/ 1 h 113"/>
                  <a:gd name="T4" fmla="*/ 1 w 100"/>
                  <a:gd name="T5" fmla="*/ 1 h 113"/>
                  <a:gd name="T6" fmla="*/ 0 w 100"/>
                  <a:gd name="T7" fmla="*/ 0 h 113"/>
                  <a:gd name="T8" fmla="*/ 0 60000 65536"/>
                  <a:gd name="T9" fmla="*/ 0 60000 65536"/>
                  <a:gd name="T10" fmla="*/ 0 60000 65536"/>
                  <a:gd name="T11" fmla="*/ 0 60000 65536"/>
                  <a:gd name="T12" fmla="*/ 0 w 100"/>
                  <a:gd name="T13" fmla="*/ 0 h 113"/>
                  <a:gd name="T14" fmla="*/ 100 w 100"/>
                  <a:gd name="T15" fmla="*/ 113 h 113"/>
                </a:gdLst>
                <a:ahLst/>
                <a:cxnLst>
                  <a:cxn ang="T8">
                    <a:pos x="T0" y="T1"/>
                  </a:cxn>
                  <a:cxn ang="T9">
                    <a:pos x="T2" y="T3"/>
                  </a:cxn>
                  <a:cxn ang="T10">
                    <a:pos x="T4" y="T5"/>
                  </a:cxn>
                  <a:cxn ang="T11">
                    <a:pos x="T6" y="T7"/>
                  </a:cxn>
                </a:cxnLst>
                <a:rect l="T12" t="T13" r="T14" b="T15"/>
                <a:pathLst>
                  <a:path w="100" h="113">
                    <a:moveTo>
                      <a:pt x="0" y="0"/>
                    </a:moveTo>
                    <a:lnTo>
                      <a:pt x="26" y="113"/>
                    </a:lnTo>
                    <a:lnTo>
                      <a:pt x="100" y="26"/>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grpSp>
          <p:nvGrpSpPr>
            <p:cNvPr id="22720" name="Group 621">
              <a:extLst>
                <a:ext uri="{FF2B5EF4-FFF2-40B4-BE49-F238E27FC236}">
                  <a16:creationId xmlns:a16="http://schemas.microsoft.com/office/drawing/2014/main" id="{26E5128B-D612-4C4F-89C7-176357ED4C77}"/>
                </a:ext>
              </a:extLst>
            </p:cNvPr>
            <p:cNvGrpSpPr>
              <a:grpSpLocks/>
            </p:cNvGrpSpPr>
            <p:nvPr/>
          </p:nvGrpSpPr>
          <p:grpSpPr bwMode="auto">
            <a:xfrm>
              <a:off x="3638" y="2408"/>
              <a:ext cx="104" cy="269"/>
              <a:chOff x="3638" y="2408"/>
              <a:chExt cx="104" cy="269"/>
            </a:xfrm>
          </p:grpSpPr>
          <p:sp>
            <p:nvSpPr>
              <p:cNvPr id="22881" name="Line 622">
                <a:extLst>
                  <a:ext uri="{FF2B5EF4-FFF2-40B4-BE49-F238E27FC236}">
                    <a16:creationId xmlns:a16="http://schemas.microsoft.com/office/drawing/2014/main" id="{93E379AF-B72B-457E-BCC0-2AB8701B012A}"/>
                  </a:ext>
                </a:extLst>
              </p:cNvPr>
              <p:cNvSpPr>
                <a:spLocks noChangeShapeType="1"/>
              </p:cNvSpPr>
              <p:nvPr/>
            </p:nvSpPr>
            <p:spPr bwMode="auto">
              <a:xfrm>
                <a:off x="3638" y="2408"/>
                <a:ext cx="79" cy="222"/>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2882" name="Freeform 623">
                <a:extLst>
                  <a:ext uri="{FF2B5EF4-FFF2-40B4-BE49-F238E27FC236}">
                    <a16:creationId xmlns:a16="http://schemas.microsoft.com/office/drawing/2014/main" id="{A33CEA80-23B3-4AD1-8DB8-D300B3ECFC5F}"/>
                  </a:ext>
                </a:extLst>
              </p:cNvPr>
              <p:cNvSpPr>
                <a:spLocks/>
              </p:cNvSpPr>
              <p:nvPr/>
            </p:nvSpPr>
            <p:spPr bwMode="auto">
              <a:xfrm>
                <a:off x="3693" y="2619"/>
                <a:ext cx="49" cy="58"/>
              </a:xfrm>
              <a:custGeom>
                <a:avLst/>
                <a:gdLst>
                  <a:gd name="T0" fmla="*/ 0 w 98"/>
                  <a:gd name="T1" fmla="*/ 1 h 116"/>
                  <a:gd name="T2" fmla="*/ 1 w 98"/>
                  <a:gd name="T3" fmla="*/ 1 h 116"/>
                  <a:gd name="T4" fmla="*/ 1 w 98"/>
                  <a:gd name="T5" fmla="*/ 0 h 116"/>
                  <a:gd name="T6" fmla="*/ 0 w 98"/>
                  <a:gd name="T7" fmla="*/ 1 h 116"/>
                  <a:gd name="T8" fmla="*/ 0 60000 65536"/>
                  <a:gd name="T9" fmla="*/ 0 60000 65536"/>
                  <a:gd name="T10" fmla="*/ 0 60000 65536"/>
                  <a:gd name="T11" fmla="*/ 0 60000 65536"/>
                  <a:gd name="T12" fmla="*/ 0 w 98"/>
                  <a:gd name="T13" fmla="*/ 0 h 116"/>
                  <a:gd name="T14" fmla="*/ 98 w 98"/>
                  <a:gd name="T15" fmla="*/ 116 h 116"/>
                </a:gdLst>
                <a:ahLst/>
                <a:cxnLst>
                  <a:cxn ang="T8">
                    <a:pos x="T0" y="T1"/>
                  </a:cxn>
                  <a:cxn ang="T9">
                    <a:pos x="T2" y="T3"/>
                  </a:cxn>
                  <a:cxn ang="T10">
                    <a:pos x="T4" y="T5"/>
                  </a:cxn>
                  <a:cxn ang="T11">
                    <a:pos x="T6" y="T7"/>
                  </a:cxn>
                </a:cxnLst>
                <a:rect l="T12" t="T13" r="T14" b="T15"/>
                <a:pathLst>
                  <a:path w="98" h="116">
                    <a:moveTo>
                      <a:pt x="0" y="35"/>
                    </a:moveTo>
                    <a:lnTo>
                      <a:pt x="86" y="116"/>
                    </a:lnTo>
                    <a:lnTo>
                      <a:pt x="98" y="0"/>
                    </a:lnTo>
                    <a:lnTo>
                      <a:pt x="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sp>
          <p:nvSpPr>
            <p:cNvPr id="22721" name="Oval 624">
              <a:extLst>
                <a:ext uri="{FF2B5EF4-FFF2-40B4-BE49-F238E27FC236}">
                  <a16:creationId xmlns:a16="http://schemas.microsoft.com/office/drawing/2014/main" id="{5EED433D-8425-448F-8750-CF0720B3AE90}"/>
                </a:ext>
              </a:extLst>
            </p:cNvPr>
            <p:cNvSpPr>
              <a:spLocks noChangeArrowheads="1"/>
            </p:cNvSpPr>
            <p:nvPr/>
          </p:nvSpPr>
          <p:spPr bwMode="auto">
            <a:xfrm>
              <a:off x="2551" y="2305"/>
              <a:ext cx="199" cy="167"/>
            </a:xfrm>
            <a:prstGeom prst="ellipse">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722" name="Rectangle 625">
              <a:extLst>
                <a:ext uri="{FF2B5EF4-FFF2-40B4-BE49-F238E27FC236}">
                  <a16:creationId xmlns:a16="http://schemas.microsoft.com/office/drawing/2014/main" id="{EFCA2680-07C3-4C80-8CFE-9154D5409CB5}"/>
                </a:ext>
              </a:extLst>
            </p:cNvPr>
            <p:cNvSpPr>
              <a:spLocks noChangeArrowheads="1"/>
            </p:cNvSpPr>
            <p:nvPr/>
          </p:nvSpPr>
          <p:spPr bwMode="auto">
            <a:xfrm>
              <a:off x="2536" y="2299"/>
              <a:ext cx="26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723" name="Rectangle 626">
              <a:extLst>
                <a:ext uri="{FF2B5EF4-FFF2-40B4-BE49-F238E27FC236}">
                  <a16:creationId xmlns:a16="http://schemas.microsoft.com/office/drawing/2014/main" id="{2A0F9567-8FAE-43D5-BDDF-55D7A0799C86}"/>
                </a:ext>
              </a:extLst>
            </p:cNvPr>
            <p:cNvSpPr>
              <a:spLocks noChangeArrowheads="1"/>
            </p:cNvSpPr>
            <p:nvPr/>
          </p:nvSpPr>
          <p:spPr bwMode="auto">
            <a:xfrm>
              <a:off x="2580" y="2326"/>
              <a:ext cx="13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200" b="1">
                  <a:solidFill>
                    <a:schemeClr val="tx1"/>
                  </a:solidFill>
                  <a:latin typeface="Times New Roman" panose="02020603050405020304" pitchFamily="18" charset="0"/>
                </a:rPr>
                <a:t>Src</a:t>
              </a:r>
              <a:endParaRPr lang="cs-CZ" altLang="cs-CZ" sz="2400">
                <a:solidFill>
                  <a:schemeClr val="tx1"/>
                </a:solidFill>
                <a:latin typeface="Times New Roman" panose="02020603050405020304" pitchFamily="18" charset="0"/>
              </a:endParaRPr>
            </a:p>
          </p:txBody>
        </p:sp>
        <p:sp>
          <p:nvSpPr>
            <p:cNvPr id="22724" name="Rectangle 627">
              <a:extLst>
                <a:ext uri="{FF2B5EF4-FFF2-40B4-BE49-F238E27FC236}">
                  <a16:creationId xmlns:a16="http://schemas.microsoft.com/office/drawing/2014/main" id="{F358EAA7-AC64-4C4B-BA57-01E81721C28D}"/>
                </a:ext>
              </a:extLst>
            </p:cNvPr>
            <p:cNvSpPr>
              <a:spLocks noChangeArrowheads="1"/>
            </p:cNvSpPr>
            <p:nvPr/>
          </p:nvSpPr>
          <p:spPr bwMode="auto">
            <a:xfrm>
              <a:off x="2366" y="2460"/>
              <a:ext cx="613"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725" name="Rectangle 628">
              <a:extLst>
                <a:ext uri="{FF2B5EF4-FFF2-40B4-BE49-F238E27FC236}">
                  <a16:creationId xmlns:a16="http://schemas.microsoft.com/office/drawing/2014/main" id="{B5F1022A-B16A-451C-879C-D53621354F46}"/>
                </a:ext>
              </a:extLst>
            </p:cNvPr>
            <p:cNvSpPr>
              <a:spLocks noChangeArrowheads="1"/>
            </p:cNvSpPr>
            <p:nvPr/>
          </p:nvSpPr>
          <p:spPr bwMode="auto">
            <a:xfrm>
              <a:off x="2409" y="2489"/>
              <a:ext cx="50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400">
                  <a:solidFill>
                    <a:schemeClr val="tx1"/>
                  </a:solidFill>
                  <a:latin typeface="Times New Roman" panose="02020603050405020304" pitchFamily="18" charset="0"/>
                </a:rPr>
                <a:t>“Activated”</a:t>
              </a:r>
              <a:endParaRPr lang="cs-CZ" altLang="cs-CZ" sz="2400">
                <a:solidFill>
                  <a:schemeClr val="tx1"/>
                </a:solidFill>
                <a:latin typeface="Times New Roman" panose="02020603050405020304" pitchFamily="18" charset="0"/>
              </a:endParaRPr>
            </a:p>
          </p:txBody>
        </p:sp>
        <p:sp>
          <p:nvSpPr>
            <p:cNvPr id="22726" name="Freeform 629">
              <a:extLst>
                <a:ext uri="{FF2B5EF4-FFF2-40B4-BE49-F238E27FC236}">
                  <a16:creationId xmlns:a16="http://schemas.microsoft.com/office/drawing/2014/main" id="{40C62325-62D6-4FC2-8961-E7990E34FCB5}"/>
                </a:ext>
              </a:extLst>
            </p:cNvPr>
            <p:cNvSpPr>
              <a:spLocks/>
            </p:cNvSpPr>
            <p:nvPr/>
          </p:nvSpPr>
          <p:spPr bwMode="auto">
            <a:xfrm>
              <a:off x="2241" y="2027"/>
              <a:ext cx="338" cy="204"/>
            </a:xfrm>
            <a:custGeom>
              <a:avLst/>
              <a:gdLst>
                <a:gd name="T0" fmla="*/ 1 w 676"/>
                <a:gd name="T1" fmla="*/ 0 h 408"/>
                <a:gd name="T2" fmla="*/ 1 w 676"/>
                <a:gd name="T3" fmla="*/ 1 h 408"/>
                <a:gd name="T4" fmla="*/ 1 w 676"/>
                <a:gd name="T5" fmla="*/ 1 h 408"/>
                <a:gd name="T6" fmla="*/ 1 w 676"/>
                <a:gd name="T7" fmla="*/ 1 h 408"/>
                <a:gd name="T8" fmla="*/ 1 w 676"/>
                <a:gd name="T9" fmla="*/ 1 h 408"/>
                <a:gd name="T10" fmla="*/ 1 w 676"/>
                <a:gd name="T11" fmla="*/ 1 h 408"/>
                <a:gd name="T12" fmla="*/ 1 w 676"/>
                <a:gd name="T13" fmla="*/ 1 h 408"/>
                <a:gd name="T14" fmla="*/ 1 w 676"/>
                <a:gd name="T15" fmla="*/ 1 h 408"/>
                <a:gd name="T16" fmla="*/ 1 w 676"/>
                <a:gd name="T17" fmla="*/ 1 h 408"/>
                <a:gd name="T18" fmla="*/ 1 w 676"/>
                <a:gd name="T19" fmla="*/ 1 h 408"/>
                <a:gd name="T20" fmla="*/ 1 w 676"/>
                <a:gd name="T21" fmla="*/ 1 h 408"/>
                <a:gd name="T22" fmla="*/ 1 w 676"/>
                <a:gd name="T23" fmla="*/ 1 h 408"/>
                <a:gd name="T24" fmla="*/ 1 w 676"/>
                <a:gd name="T25" fmla="*/ 1 h 408"/>
                <a:gd name="T26" fmla="*/ 1 w 676"/>
                <a:gd name="T27" fmla="*/ 1 h 408"/>
                <a:gd name="T28" fmla="*/ 1 w 676"/>
                <a:gd name="T29" fmla="*/ 1 h 408"/>
                <a:gd name="T30" fmla="*/ 1 w 676"/>
                <a:gd name="T31" fmla="*/ 1 h 408"/>
                <a:gd name="T32" fmla="*/ 1 w 676"/>
                <a:gd name="T33" fmla="*/ 1 h 408"/>
                <a:gd name="T34" fmla="*/ 1 w 676"/>
                <a:gd name="T35" fmla="*/ 1 h 408"/>
                <a:gd name="T36" fmla="*/ 1 w 676"/>
                <a:gd name="T37" fmla="*/ 1 h 408"/>
                <a:gd name="T38" fmla="*/ 1 w 676"/>
                <a:gd name="T39" fmla="*/ 1 h 408"/>
                <a:gd name="T40" fmla="*/ 1 w 676"/>
                <a:gd name="T41" fmla="*/ 1 h 408"/>
                <a:gd name="T42" fmla="*/ 1 w 676"/>
                <a:gd name="T43" fmla="*/ 1 h 408"/>
                <a:gd name="T44" fmla="*/ 1 w 676"/>
                <a:gd name="T45" fmla="*/ 1 h 408"/>
                <a:gd name="T46" fmla="*/ 0 w 676"/>
                <a:gd name="T47" fmla="*/ 1 h 40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76"/>
                <a:gd name="T73" fmla="*/ 0 h 408"/>
                <a:gd name="T74" fmla="*/ 676 w 676"/>
                <a:gd name="T75" fmla="*/ 408 h 40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76" h="408">
                  <a:moveTo>
                    <a:pt x="676" y="0"/>
                  </a:moveTo>
                  <a:lnTo>
                    <a:pt x="676" y="2"/>
                  </a:lnTo>
                  <a:lnTo>
                    <a:pt x="674" y="23"/>
                  </a:lnTo>
                  <a:lnTo>
                    <a:pt x="673" y="43"/>
                  </a:lnTo>
                  <a:lnTo>
                    <a:pt x="668" y="64"/>
                  </a:lnTo>
                  <a:lnTo>
                    <a:pt x="662" y="84"/>
                  </a:lnTo>
                  <a:lnTo>
                    <a:pt x="654" y="104"/>
                  </a:lnTo>
                  <a:lnTo>
                    <a:pt x="645" y="122"/>
                  </a:lnTo>
                  <a:lnTo>
                    <a:pt x="622" y="161"/>
                  </a:lnTo>
                  <a:lnTo>
                    <a:pt x="595" y="196"/>
                  </a:lnTo>
                  <a:lnTo>
                    <a:pt x="561" y="229"/>
                  </a:lnTo>
                  <a:lnTo>
                    <a:pt x="521" y="260"/>
                  </a:lnTo>
                  <a:lnTo>
                    <a:pt x="479" y="289"/>
                  </a:lnTo>
                  <a:lnTo>
                    <a:pt x="431" y="315"/>
                  </a:lnTo>
                  <a:lnTo>
                    <a:pt x="379" y="339"/>
                  </a:lnTo>
                  <a:lnTo>
                    <a:pt x="323" y="359"/>
                  </a:lnTo>
                  <a:lnTo>
                    <a:pt x="265" y="376"/>
                  </a:lnTo>
                  <a:lnTo>
                    <a:pt x="202" y="390"/>
                  </a:lnTo>
                  <a:lnTo>
                    <a:pt x="138" y="400"/>
                  </a:lnTo>
                  <a:lnTo>
                    <a:pt x="71" y="406"/>
                  </a:lnTo>
                  <a:lnTo>
                    <a:pt x="2" y="408"/>
                  </a:lnTo>
                  <a:lnTo>
                    <a:pt x="0" y="408"/>
                  </a:lnTo>
                </a:path>
              </a:pathLst>
            </a:custGeom>
            <a:noFill/>
            <a:ln w="9525">
              <a:solidFill>
                <a:srgbClr val="FC0128"/>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nvGrpSpPr>
            <p:cNvPr id="22727" name="Group 630">
              <a:extLst>
                <a:ext uri="{FF2B5EF4-FFF2-40B4-BE49-F238E27FC236}">
                  <a16:creationId xmlns:a16="http://schemas.microsoft.com/office/drawing/2014/main" id="{424F3FB6-D048-4D66-8339-12B0485EAD88}"/>
                </a:ext>
              </a:extLst>
            </p:cNvPr>
            <p:cNvGrpSpPr>
              <a:grpSpLocks/>
            </p:cNvGrpSpPr>
            <p:nvPr/>
          </p:nvGrpSpPr>
          <p:grpSpPr bwMode="auto">
            <a:xfrm>
              <a:off x="2205" y="2208"/>
              <a:ext cx="74" cy="51"/>
              <a:chOff x="2205" y="2208"/>
              <a:chExt cx="74" cy="51"/>
            </a:xfrm>
          </p:grpSpPr>
          <p:sp>
            <p:nvSpPr>
              <p:cNvPr id="22879" name="Line 631">
                <a:extLst>
                  <a:ext uri="{FF2B5EF4-FFF2-40B4-BE49-F238E27FC236}">
                    <a16:creationId xmlns:a16="http://schemas.microsoft.com/office/drawing/2014/main" id="{F86B9EF6-91CC-4235-8986-297E1FFADBB5}"/>
                  </a:ext>
                </a:extLst>
              </p:cNvPr>
              <p:cNvSpPr>
                <a:spLocks noChangeShapeType="1"/>
              </p:cNvSpPr>
              <p:nvPr/>
            </p:nvSpPr>
            <p:spPr bwMode="auto">
              <a:xfrm flipH="1">
                <a:off x="2253" y="2233"/>
                <a:ext cx="26" cy="1"/>
              </a:xfrm>
              <a:prstGeom prst="line">
                <a:avLst/>
              </a:prstGeom>
              <a:noFill/>
              <a:ln w="9525">
                <a:solidFill>
                  <a:srgbClr val="FC0128"/>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2880" name="Freeform 632">
                <a:extLst>
                  <a:ext uri="{FF2B5EF4-FFF2-40B4-BE49-F238E27FC236}">
                    <a16:creationId xmlns:a16="http://schemas.microsoft.com/office/drawing/2014/main" id="{5C53B22C-458D-4869-9CFF-9DD8679474F9}"/>
                  </a:ext>
                </a:extLst>
              </p:cNvPr>
              <p:cNvSpPr>
                <a:spLocks/>
              </p:cNvSpPr>
              <p:nvPr/>
            </p:nvSpPr>
            <p:spPr bwMode="auto">
              <a:xfrm>
                <a:off x="2205" y="2208"/>
                <a:ext cx="51" cy="51"/>
              </a:xfrm>
              <a:custGeom>
                <a:avLst/>
                <a:gdLst>
                  <a:gd name="T0" fmla="*/ 1 w 102"/>
                  <a:gd name="T1" fmla="*/ 0 h 102"/>
                  <a:gd name="T2" fmla="*/ 0 w 102"/>
                  <a:gd name="T3" fmla="*/ 1 h 102"/>
                  <a:gd name="T4" fmla="*/ 1 w 102"/>
                  <a:gd name="T5" fmla="*/ 1 h 102"/>
                  <a:gd name="T6" fmla="*/ 1 w 102"/>
                  <a:gd name="T7" fmla="*/ 0 h 102"/>
                  <a:gd name="T8" fmla="*/ 0 60000 65536"/>
                  <a:gd name="T9" fmla="*/ 0 60000 65536"/>
                  <a:gd name="T10" fmla="*/ 0 60000 65536"/>
                  <a:gd name="T11" fmla="*/ 0 60000 65536"/>
                  <a:gd name="T12" fmla="*/ 0 w 102"/>
                  <a:gd name="T13" fmla="*/ 0 h 102"/>
                  <a:gd name="T14" fmla="*/ 102 w 102"/>
                  <a:gd name="T15" fmla="*/ 102 h 102"/>
                </a:gdLst>
                <a:ahLst/>
                <a:cxnLst>
                  <a:cxn ang="T8">
                    <a:pos x="T0" y="T1"/>
                  </a:cxn>
                  <a:cxn ang="T9">
                    <a:pos x="T2" y="T3"/>
                  </a:cxn>
                  <a:cxn ang="T10">
                    <a:pos x="T4" y="T5"/>
                  </a:cxn>
                  <a:cxn ang="T11">
                    <a:pos x="T6" y="T7"/>
                  </a:cxn>
                </a:cxnLst>
                <a:rect l="T12" t="T13" r="T14" b="T15"/>
                <a:pathLst>
                  <a:path w="102" h="102">
                    <a:moveTo>
                      <a:pt x="102" y="0"/>
                    </a:moveTo>
                    <a:lnTo>
                      <a:pt x="0" y="52"/>
                    </a:lnTo>
                    <a:lnTo>
                      <a:pt x="102" y="102"/>
                    </a:lnTo>
                    <a:lnTo>
                      <a:pt x="102"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grpSp>
          <p:nvGrpSpPr>
            <p:cNvPr id="22728" name="Group 633">
              <a:extLst>
                <a:ext uri="{FF2B5EF4-FFF2-40B4-BE49-F238E27FC236}">
                  <a16:creationId xmlns:a16="http://schemas.microsoft.com/office/drawing/2014/main" id="{AECD8EF0-81AF-4B29-95E6-4384083DE59D}"/>
                </a:ext>
              </a:extLst>
            </p:cNvPr>
            <p:cNvGrpSpPr>
              <a:grpSpLocks/>
            </p:cNvGrpSpPr>
            <p:nvPr/>
          </p:nvGrpSpPr>
          <p:grpSpPr bwMode="auto">
            <a:xfrm>
              <a:off x="2574" y="2029"/>
              <a:ext cx="48" cy="237"/>
              <a:chOff x="2574" y="2029"/>
              <a:chExt cx="48" cy="237"/>
            </a:xfrm>
          </p:grpSpPr>
          <p:sp>
            <p:nvSpPr>
              <p:cNvPr id="22877" name="Freeform 634">
                <a:extLst>
                  <a:ext uri="{FF2B5EF4-FFF2-40B4-BE49-F238E27FC236}">
                    <a16:creationId xmlns:a16="http://schemas.microsoft.com/office/drawing/2014/main" id="{1F394754-4D3E-49BA-872B-DE5F3DE32943}"/>
                  </a:ext>
                </a:extLst>
              </p:cNvPr>
              <p:cNvSpPr>
                <a:spLocks/>
              </p:cNvSpPr>
              <p:nvPr/>
            </p:nvSpPr>
            <p:spPr bwMode="auto">
              <a:xfrm>
                <a:off x="2585" y="2029"/>
                <a:ext cx="12" cy="190"/>
              </a:xfrm>
              <a:custGeom>
                <a:avLst/>
                <a:gdLst>
                  <a:gd name="T0" fmla="*/ 1 w 24"/>
                  <a:gd name="T1" fmla="*/ 0 h 381"/>
                  <a:gd name="T2" fmla="*/ 1 w 24"/>
                  <a:gd name="T3" fmla="*/ 0 h 381"/>
                  <a:gd name="T4" fmla="*/ 1 w 24"/>
                  <a:gd name="T5" fmla="*/ 0 h 381"/>
                  <a:gd name="T6" fmla="*/ 1 w 24"/>
                  <a:gd name="T7" fmla="*/ 0 h 381"/>
                  <a:gd name="T8" fmla="*/ 1 w 24"/>
                  <a:gd name="T9" fmla="*/ 0 h 381"/>
                  <a:gd name="T10" fmla="*/ 1 w 24"/>
                  <a:gd name="T11" fmla="*/ 0 h 381"/>
                  <a:gd name="T12" fmla="*/ 1 w 24"/>
                  <a:gd name="T13" fmla="*/ 0 h 381"/>
                  <a:gd name="T14" fmla="*/ 0 w 24"/>
                  <a:gd name="T15" fmla="*/ 0 h 381"/>
                  <a:gd name="T16" fmla="*/ 0 w 24"/>
                  <a:gd name="T17" fmla="*/ 0 h 381"/>
                  <a:gd name="T18" fmla="*/ 0 w 24"/>
                  <a:gd name="T19" fmla="*/ 0 h 381"/>
                  <a:gd name="T20" fmla="*/ 0 w 24"/>
                  <a:gd name="T21" fmla="*/ 0 h 3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381"/>
                  <a:gd name="T35" fmla="*/ 24 w 24"/>
                  <a:gd name="T36" fmla="*/ 381 h 38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381">
                    <a:moveTo>
                      <a:pt x="24" y="381"/>
                    </a:moveTo>
                    <a:lnTo>
                      <a:pt x="18" y="345"/>
                    </a:lnTo>
                    <a:lnTo>
                      <a:pt x="14" y="306"/>
                    </a:lnTo>
                    <a:lnTo>
                      <a:pt x="11" y="263"/>
                    </a:lnTo>
                    <a:lnTo>
                      <a:pt x="6" y="217"/>
                    </a:lnTo>
                    <a:lnTo>
                      <a:pt x="3" y="167"/>
                    </a:lnTo>
                    <a:lnTo>
                      <a:pt x="1" y="113"/>
                    </a:lnTo>
                    <a:lnTo>
                      <a:pt x="0" y="58"/>
                    </a:lnTo>
                    <a:lnTo>
                      <a:pt x="0" y="2"/>
                    </a:lnTo>
                    <a:lnTo>
                      <a:pt x="0" y="0"/>
                    </a:lnTo>
                  </a:path>
                </a:pathLst>
              </a:custGeom>
              <a:noFill/>
              <a:ln w="9525">
                <a:solidFill>
                  <a:srgbClr val="FC0128"/>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2878" name="Freeform 635">
                <a:extLst>
                  <a:ext uri="{FF2B5EF4-FFF2-40B4-BE49-F238E27FC236}">
                    <a16:creationId xmlns:a16="http://schemas.microsoft.com/office/drawing/2014/main" id="{E8963AF0-4187-474E-9D5C-0EDE7BB29D5A}"/>
                  </a:ext>
                </a:extLst>
              </p:cNvPr>
              <p:cNvSpPr>
                <a:spLocks/>
              </p:cNvSpPr>
              <p:nvPr/>
            </p:nvSpPr>
            <p:spPr bwMode="auto">
              <a:xfrm>
                <a:off x="2574" y="2209"/>
                <a:ext cx="48" cy="57"/>
              </a:xfrm>
              <a:custGeom>
                <a:avLst/>
                <a:gdLst>
                  <a:gd name="T0" fmla="*/ 0 w 96"/>
                  <a:gd name="T1" fmla="*/ 1 h 114"/>
                  <a:gd name="T2" fmla="*/ 1 w 96"/>
                  <a:gd name="T3" fmla="*/ 1 h 114"/>
                  <a:gd name="T4" fmla="*/ 1 w 96"/>
                  <a:gd name="T5" fmla="*/ 0 h 114"/>
                  <a:gd name="T6" fmla="*/ 0 w 96"/>
                  <a:gd name="T7" fmla="*/ 1 h 114"/>
                  <a:gd name="T8" fmla="*/ 0 60000 65536"/>
                  <a:gd name="T9" fmla="*/ 0 60000 65536"/>
                  <a:gd name="T10" fmla="*/ 0 60000 65536"/>
                  <a:gd name="T11" fmla="*/ 0 60000 65536"/>
                  <a:gd name="T12" fmla="*/ 0 w 96"/>
                  <a:gd name="T13" fmla="*/ 0 h 114"/>
                  <a:gd name="T14" fmla="*/ 96 w 96"/>
                  <a:gd name="T15" fmla="*/ 114 h 114"/>
                </a:gdLst>
                <a:ahLst/>
                <a:cxnLst>
                  <a:cxn ang="T8">
                    <a:pos x="T0" y="T1"/>
                  </a:cxn>
                  <a:cxn ang="T9">
                    <a:pos x="T2" y="T3"/>
                  </a:cxn>
                  <a:cxn ang="T10">
                    <a:pos x="T4" y="T5"/>
                  </a:cxn>
                  <a:cxn ang="T11">
                    <a:pos x="T6" y="T7"/>
                  </a:cxn>
                </a:cxnLst>
                <a:rect l="T12" t="T13" r="T14" b="T15"/>
                <a:pathLst>
                  <a:path w="96" h="114">
                    <a:moveTo>
                      <a:pt x="0" y="38"/>
                    </a:moveTo>
                    <a:lnTo>
                      <a:pt x="87" y="114"/>
                    </a:lnTo>
                    <a:lnTo>
                      <a:pt x="96" y="0"/>
                    </a:lnTo>
                    <a:lnTo>
                      <a:pt x="0" y="38"/>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sp>
          <p:nvSpPr>
            <p:cNvPr id="22729" name="Rectangle 636">
              <a:extLst>
                <a:ext uri="{FF2B5EF4-FFF2-40B4-BE49-F238E27FC236}">
                  <a16:creationId xmlns:a16="http://schemas.microsoft.com/office/drawing/2014/main" id="{F01B300B-57F9-4246-86FA-D2A865550929}"/>
                </a:ext>
              </a:extLst>
            </p:cNvPr>
            <p:cNvSpPr>
              <a:spLocks noChangeArrowheads="1"/>
            </p:cNvSpPr>
            <p:nvPr/>
          </p:nvSpPr>
          <p:spPr bwMode="auto">
            <a:xfrm>
              <a:off x="2585" y="1987"/>
              <a:ext cx="161"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730" name="Rectangle 637">
              <a:extLst>
                <a:ext uri="{FF2B5EF4-FFF2-40B4-BE49-F238E27FC236}">
                  <a16:creationId xmlns:a16="http://schemas.microsoft.com/office/drawing/2014/main" id="{66D65F38-599E-46AA-90CB-87F54CEF8588}"/>
                </a:ext>
              </a:extLst>
            </p:cNvPr>
            <p:cNvSpPr>
              <a:spLocks noChangeArrowheads="1"/>
            </p:cNvSpPr>
            <p:nvPr/>
          </p:nvSpPr>
          <p:spPr bwMode="auto">
            <a:xfrm>
              <a:off x="2629" y="2015"/>
              <a:ext cx="68"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b="1">
                  <a:solidFill>
                    <a:schemeClr val="tx1"/>
                  </a:solidFill>
                  <a:latin typeface="Times New Roman" panose="02020603050405020304" pitchFamily="18" charset="0"/>
                </a:rPr>
                <a:t>2</a:t>
              </a:r>
              <a:endParaRPr lang="cs-CZ" altLang="cs-CZ" sz="2400">
                <a:solidFill>
                  <a:schemeClr val="tx1"/>
                </a:solidFill>
                <a:latin typeface="Times New Roman" panose="02020603050405020304" pitchFamily="18" charset="0"/>
              </a:endParaRPr>
            </a:p>
          </p:txBody>
        </p:sp>
        <p:grpSp>
          <p:nvGrpSpPr>
            <p:cNvPr id="22731" name="Group 638">
              <a:extLst>
                <a:ext uri="{FF2B5EF4-FFF2-40B4-BE49-F238E27FC236}">
                  <a16:creationId xmlns:a16="http://schemas.microsoft.com/office/drawing/2014/main" id="{A44FED26-2076-461F-9E2F-88EBF89DB5D6}"/>
                </a:ext>
              </a:extLst>
            </p:cNvPr>
            <p:cNvGrpSpPr>
              <a:grpSpLocks/>
            </p:cNvGrpSpPr>
            <p:nvPr/>
          </p:nvGrpSpPr>
          <p:grpSpPr bwMode="auto">
            <a:xfrm>
              <a:off x="2684" y="3059"/>
              <a:ext cx="82" cy="337"/>
              <a:chOff x="2684" y="3059"/>
              <a:chExt cx="82" cy="337"/>
            </a:xfrm>
          </p:grpSpPr>
          <p:sp>
            <p:nvSpPr>
              <p:cNvPr id="22869" name="Freeform 639">
                <a:extLst>
                  <a:ext uri="{FF2B5EF4-FFF2-40B4-BE49-F238E27FC236}">
                    <a16:creationId xmlns:a16="http://schemas.microsoft.com/office/drawing/2014/main" id="{3E1AFE1A-FB66-4353-B98E-809D0A0D7D84}"/>
                  </a:ext>
                </a:extLst>
              </p:cNvPr>
              <p:cNvSpPr>
                <a:spLocks/>
              </p:cNvSpPr>
              <p:nvPr/>
            </p:nvSpPr>
            <p:spPr bwMode="auto">
              <a:xfrm>
                <a:off x="2684" y="3059"/>
                <a:ext cx="9" cy="24"/>
              </a:xfrm>
              <a:custGeom>
                <a:avLst/>
                <a:gdLst>
                  <a:gd name="T0" fmla="*/ 1 w 18"/>
                  <a:gd name="T1" fmla="*/ 0 h 48"/>
                  <a:gd name="T2" fmla="*/ 0 w 18"/>
                  <a:gd name="T3" fmla="*/ 1 h 48"/>
                  <a:gd name="T4" fmla="*/ 1 w 18"/>
                  <a:gd name="T5" fmla="*/ 1 h 48"/>
                  <a:gd name="T6" fmla="*/ 1 w 18"/>
                  <a:gd name="T7" fmla="*/ 1 h 48"/>
                  <a:gd name="T8" fmla="*/ 1 w 18"/>
                  <a:gd name="T9" fmla="*/ 0 h 48"/>
                  <a:gd name="T10" fmla="*/ 0 60000 65536"/>
                  <a:gd name="T11" fmla="*/ 0 60000 65536"/>
                  <a:gd name="T12" fmla="*/ 0 60000 65536"/>
                  <a:gd name="T13" fmla="*/ 0 60000 65536"/>
                  <a:gd name="T14" fmla="*/ 0 60000 65536"/>
                  <a:gd name="T15" fmla="*/ 0 w 18"/>
                  <a:gd name="T16" fmla="*/ 0 h 48"/>
                  <a:gd name="T17" fmla="*/ 18 w 18"/>
                  <a:gd name="T18" fmla="*/ 48 h 48"/>
                </a:gdLst>
                <a:ahLst/>
                <a:cxnLst>
                  <a:cxn ang="T10">
                    <a:pos x="T0" y="T1"/>
                  </a:cxn>
                  <a:cxn ang="T11">
                    <a:pos x="T2" y="T3"/>
                  </a:cxn>
                  <a:cxn ang="T12">
                    <a:pos x="T4" y="T5"/>
                  </a:cxn>
                  <a:cxn ang="T13">
                    <a:pos x="T6" y="T7"/>
                  </a:cxn>
                  <a:cxn ang="T14">
                    <a:pos x="T8" y="T9"/>
                  </a:cxn>
                </a:cxnLst>
                <a:rect l="T15" t="T16" r="T17" b="T18"/>
                <a:pathLst>
                  <a:path w="18" h="48">
                    <a:moveTo>
                      <a:pt x="10" y="0"/>
                    </a:moveTo>
                    <a:lnTo>
                      <a:pt x="0" y="1"/>
                    </a:lnTo>
                    <a:lnTo>
                      <a:pt x="7" y="48"/>
                    </a:lnTo>
                    <a:lnTo>
                      <a:pt x="18" y="47"/>
                    </a:lnTo>
                    <a:lnTo>
                      <a:pt x="10"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70" name="Freeform 640">
                <a:extLst>
                  <a:ext uri="{FF2B5EF4-FFF2-40B4-BE49-F238E27FC236}">
                    <a16:creationId xmlns:a16="http://schemas.microsoft.com/office/drawing/2014/main" id="{C2D61B5A-BA9F-4E4A-8369-417BD44F599C}"/>
                  </a:ext>
                </a:extLst>
              </p:cNvPr>
              <p:cNvSpPr>
                <a:spLocks/>
              </p:cNvSpPr>
              <p:nvPr/>
            </p:nvSpPr>
            <p:spPr bwMode="auto">
              <a:xfrm>
                <a:off x="2692" y="3101"/>
                <a:ext cx="10" cy="24"/>
              </a:xfrm>
              <a:custGeom>
                <a:avLst/>
                <a:gdLst>
                  <a:gd name="T0" fmla="*/ 1 w 20"/>
                  <a:gd name="T1" fmla="*/ 0 h 48"/>
                  <a:gd name="T2" fmla="*/ 0 w 20"/>
                  <a:gd name="T3" fmla="*/ 1 h 48"/>
                  <a:gd name="T4" fmla="*/ 1 w 20"/>
                  <a:gd name="T5" fmla="*/ 1 h 48"/>
                  <a:gd name="T6" fmla="*/ 1 w 20"/>
                  <a:gd name="T7" fmla="*/ 1 h 48"/>
                  <a:gd name="T8" fmla="*/ 1 w 20"/>
                  <a:gd name="T9" fmla="*/ 0 h 48"/>
                  <a:gd name="T10" fmla="*/ 0 60000 65536"/>
                  <a:gd name="T11" fmla="*/ 0 60000 65536"/>
                  <a:gd name="T12" fmla="*/ 0 60000 65536"/>
                  <a:gd name="T13" fmla="*/ 0 60000 65536"/>
                  <a:gd name="T14" fmla="*/ 0 60000 65536"/>
                  <a:gd name="T15" fmla="*/ 0 w 20"/>
                  <a:gd name="T16" fmla="*/ 0 h 48"/>
                  <a:gd name="T17" fmla="*/ 20 w 20"/>
                  <a:gd name="T18" fmla="*/ 48 h 48"/>
                </a:gdLst>
                <a:ahLst/>
                <a:cxnLst>
                  <a:cxn ang="T10">
                    <a:pos x="T0" y="T1"/>
                  </a:cxn>
                  <a:cxn ang="T11">
                    <a:pos x="T2" y="T3"/>
                  </a:cxn>
                  <a:cxn ang="T12">
                    <a:pos x="T4" y="T5"/>
                  </a:cxn>
                  <a:cxn ang="T13">
                    <a:pos x="T6" y="T7"/>
                  </a:cxn>
                  <a:cxn ang="T14">
                    <a:pos x="T8" y="T9"/>
                  </a:cxn>
                </a:cxnLst>
                <a:rect l="T15" t="T16" r="T17" b="T18"/>
                <a:pathLst>
                  <a:path w="20" h="48">
                    <a:moveTo>
                      <a:pt x="11" y="0"/>
                    </a:moveTo>
                    <a:lnTo>
                      <a:pt x="0" y="1"/>
                    </a:lnTo>
                    <a:lnTo>
                      <a:pt x="9" y="48"/>
                    </a:lnTo>
                    <a:lnTo>
                      <a:pt x="20" y="47"/>
                    </a:lnTo>
                    <a:lnTo>
                      <a:pt x="11"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71" name="Freeform 641">
                <a:extLst>
                  <a:ext uri="{FF2B5EF4-FFF2-40B4-BE49-F238E27FC236}">
                    <a16:creationId xmlns:a16="http://schemas.microsoft.com/office/drawing/2014/main" id="{A62C6C17-2DBE-4A5D-9439-51773CF7D03D}"/>
                  </a:ext>
                </a:extLst>
              </p:cNvPr>
              <p:cNvSpPr>
                <a:spLocks/>
              </p:cNvSpPr>
              <p:nvPr/>
            </p:nvSpPr>
            <p:spPr bwMode="auto">
              <a:xfrm>
                <a:off x="2700" y="3143"/>
                <a:ext cx="10" cy="24"/>
              </a:xfrm>
              <a:custGeom>
                <a:avLst/>
                <a:gdLst>
                  <a:gd name="T0" fmla="*/ 1 w 20"/>
                  <a:gd name="T1" fmla="*/ 0 h 49"/>
                  <a:gd name="T2" fmla="*/ 0 w 20"/>
                  <a:gd name="T3" fmla="*/ 0 h 49"/>
                  <a:gd name="T4" fmla="*/ 1 w 20"/>
                  <a:gd name="T5" fmla="*/ 0 h 49"/>
                  <a:gd name="T6" fmla="*/ 1 w 20"/>
                  <a:gd name="T7" fmla="*/ 0 h 49"/>
                  <a:gd name="T8" fmla="*/ 1 w 20"/>
                  <a:gd name="T9" fmla="*/ 0 h 49"/>
                  <a:gd name="T10" fmla="*/ 0 60000 65536"/>
                  <a:gd name="T11" fmla="*/ 0 60000 65536"/>
                  <a:gd name="T12" fmla="*/ 0 60000 65536"/>
                  <a:gd name="T13" fmla="*/ 0 60000 65536"/>
                  <a:gd name="T14" fmla="*/ 0 60000 65536"/>
                  <a:gd name="T15" fmla="*/ 0 w 20"/>
                  <a:gd name="T16" fmla="*/ 0 h 49"/>
                  <a:gd name="T17" fmla="*/ 20 w 20"/>
                  <a:gd name="T18" fmla="*/ 49 h 49"/>
                </a:gdLst>
                <a:ahLst/>
                <a:cxnLst>
                  <a:cxn ang="T10">
                    <a:pos x="T0" y="T1"/>
                  </a:cxn>
                  <a:cxn ang="T11">
                    <a:pos x="T2" y="T3"/>
                  </a:cxn>
                  <a:cxn ang="T12">
                    <a:pos x="T4" y="T5"/>
                  </a:cxn>
                  <a:cxn ang="T13">
                    <a:pos x="T6" y="T7"/>
                  </a:cxn>
                  <a:cxn ang="T14">
                    <a:pos x="T8" y="T9"/>
                  </a:cxn>
                </a:cxnLst>
                <a:rect l="T15" t="T16" r="T17" b="T18"/>
                <a:pathLst>
                  <a:path w="20" h="49">
                    <a:moveTo>
                      <a:pt x="11" y="0"/>
                    </a:moveTo>
                    <a:lnTo>
                      <a:pt x="0" y="1"/>
                    </a:lnTo>
                    <a:lnTo>
                      <a:pt x="9" y="49"/>
                    </a:lnTo>
                    <a:lnTo>
                      <a:pt x="20" y="47"/>
                    </a:lnTo>
                    <a:lnTo>
                      <a:pt x="11"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72" name="Freeform 642">
                <a:extLst>
                  <a:ext uri="{FF2B5EF4-FFF2-40B4-BE49-F238E27FC236}">
                    <a16:creationId xmlns:a16="http://schemas.microsoft.com/office/drawing/2014/main" id="{20013633-837B-4A2C-A48E-7C2839EDF86B}"/>
                  </a:ext>
                </a:extLst>
              </p:cNvPr>
              <p:cNvSpPr>
                <a:spLocks/>
              </p:cNvSpPr>
              <p:nvPr/>
            </p:nvSpPr>
            <p:spPr bwMode="auto">
              <a:xfrm>
                <a:off x="2707" y="3185"/>
                <a:ext cx="10" cy="24"/>
              </a:xfrm>
              <a:custGeom>
                <a:avLst/>
                <a:gdLst>
                  <a:gd name="T0" fmla="*/ 1 w 20"/>
                  <a:gd name="T1" fmla="*/ 0 h 49"/>
                  <a:gd name="T2" fmla="*/ 0 w 20"/>
                  <a:gd name="T3" fmla="*/ 0 h 49"/>
                  <a:gd name="T4" fmla="*/ 1 w 20"/>
                  <a:gd name="T5" fmla="*/ 0 h 49"/>
                  <a:gd name="T6" fmla="*/ 1 w 20"/>
                  <a:gd name="T7" fmla="*/ 0 h 49"/>
                  <a:gd name="T8" fmla="*/ 1 w 20"/>
                  <a:gd name="T9" fmla="*/ 0 h 49"/>
                  <a:gd name="T10" fmla="*/ 0 60000 65536"/>
                  <a:gd name="T11" fmla="*/ 0 60000 65536"/>
                  <a:gd name="T12" fmla="*/ 0 60000 65536"/>
                  <a:gd name="T13" fmla="*/ 0 60000 65536"/>
                  <a:gd name="T14" fmla="*/ 0 60000 65536"/>
                  <a:gd name="T15" fmla="*/ 0 w 20"/>
                  <a:gd name="T16" fmla="*/ 0 h 49"/>
                  <a:gd name="T17" fmla="*/ 20 w 20"/>
                  <a:gd name="T18" fmla="*/ 49 h 49"/>
                </a:gdLst>
                <a:ahLst/>
                <a:cxnLst>
                  <a:cxn ang="T10">
                    <a:pos x="T0" y="T1"/>
                  </a:cxn>
                  <a:cxn ang="T11">
                    <a:pos x="T2" y="T3"/>
                  </a:cxn>
                  <a:cxn ang="T12">
                    <a:pos x="T4" y="T5"/>
                  </a:cxn>
                  <a:cxn ang="T13">
                    <a:pos x="T6" y="T7"/>
                  </a:cxn>
                  <a:cxn ang="T14">
                    <a:pos x="T8" y="T9"/>
                  </a:cxn>
                </a:cxnLst>
                <a:rect l="T15" t="T16" r="T17" b="T18"/>
                <a:pathLst>
                  <a:path w="20" h="49">
                    <a:moveTo>
                      <a:pt x="11" y="0"/>
                    </a:moveTo>
                    <a:lnTo>
                      <a:pt x="0" y="1"/>
                    </a:lnTo>
                    <a:lnTo>
                      <a:pt x="10" y="49"/>
                    </a:lnTo>
                    <a:lnTo>
                      <a:pt x="20" y="47"/>
                    </a:lnTo>
                    <a:lnTo>
                      <a:pt x="11"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73" name="Freeform 643">
                <a:extLst>
                  <a:ext uri="{FF2B5EF4-FFF2-40B4-BE49-F238E27FC236}">
                    <a16:creationId xmlns:a16="http://schemas.microsoft.com/office/drawing/2014/main" id="{911BF813-4A83-4A41-B0E1-7012E962CFEE}"/>
                  </a:ext>
                </a:extLst>
              </p:cNvPr>
              <p:cNvSpPr>
                <a:spLocks/>
              </p:cNvSpPr>
              <p:nvPr/>
            </p:nvSpPr>
            <p:spPr bwMode="auto">
              <a:xfrm>
                <a:off x="2715" y="3227"/>
                <a:ext cx="10" cy="24"/>
              </a:xfrm>
              <a:custGeom>
                <a:avLst/>
                <a:gdLst>
                  <a:gd name="T0" fmla="*/ 1 w 20"/>
                  <a:gd name="T1" fmla="*/ 0 h 49"/>
                  <a:gd name="T2" fmla="*/ 0 w 20"/>
                  <a:gd name="T3" fmla="*/ 0 h 49"/>
                  <a:gd name="T4" fmla="*/ 1 w 20"/>
                  <a:gd name="T5" fmla="*/ 0 h 49"/>
                  <a:gd name="T6" fmla="*/ 1 w 20"/>
                  <a:gd name="T7" fmla="*/ 0 h 49"/>
                  <a:gd name="T8" fmla="*/ 1 w 20"/>
                  <a:gd name="T9" fmla="*/ 0 h 49"/>
                  <a:gd name="T10" fmla="*/ 0 60000 65536"/>
                  <a:gd name="T11" fmla="*/ 0 60000 65536"/>
                  <a:gd name="T12" fmla="*/ 0 60000 65536"/>
                  <a:gd name="T13" fmla="*/ 0 60000 65536"/>
                  <a:gd name="T14" fmla="*/ 0 60000 65536"/>
                  <a:gd name="T15" fmla="*/ 0 w 20"/>
                  <a:gd name="T16" fmla="*/ 0 h 49"/>
                  <a:gd name="T17" fmla="*/ 20 w 20"/>
                  <a:gd name="T18" fmla="*/ 49 h 49"/>
                </a:gdLst>
                <a:ahLst/>
                <a:cxnLst>
                  <a:cxn ang="T10">
                    <a:pos x="T0" y="T1"/>
                  </a:cxn>
                  <a:cxn ang="T11">
                    <a:pos x="T2" y="T3"/>
                  </a:cxn>
                  <a:cxn ang="T12">
                    <a:pos x="T4" y="T5"/>
                  </a:cxn>
                  <a:cxn ang="T13">
                    <a:pos x="T6" y="T7"/>
                  </a:cxn>
                  <a:cxn ang="T14">
                    <a:pos x="T8" y="T9"/>
                  </a:cxn>
                </a:cxnLst>
                <a:rect l="T15" t="T16" r="T17" b="T18"/>
                <a:pathLst>
                  <a:path w="20" h="49">
                    <a:moveTo>
                      <a:pt x="10" y="0"/>
                    </a:moveTo>
                    <a:lnTo>
                      <a:pt x="0" y="1"/>
                    </a:lnTo>
                    <a:lnTo>
                      <a:pt x="9" y="49"/>
                    </a:lnTo>
                    <a:lnTo>
                      <a:pt x="20" y="47"/>
                    </a:lnTo>
                    <a:lnTo>
                      <a:pt x="10"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74" name="Freeform 644">
                <a:extLst>
                  <a:ext uri="{FF2B5EF4-FFF2-40B4-BE49-F238E27FC236}">
                    <a16:creationId xmlns:a16="http://schemas.microsoft.com/office/drawing/2014/main" id="{971B081B-0CE2-4D8E-8B1F-DBE869E7ABDA}"/>
                  </a:ext>
                </a:extLst>
              </p:cNvPr>
              <p:cNvSpPr>
                <a:spLocks/>
              </p:cNvSpPr>
              <p:nvPr/>
            </p:nvSpPr>
            <p:spPr bwMode="auto">
              <a:xfrm>
                <a:off x="2722" y="3269"/>
                <a:ext cx="10" cy="24"/>
              </a:xfrm>
              <a:custGeom>
                <a:avLst/>
                <a:gdLst>
                  <a:gd name="T0" fmla="*/ 1 w 20"/>
                  <a:gd name="T1" fmla="*/ 0 h 49"/>
                  <a:gd name="T2" fmla="*/ 0 w 20"/>
                  <a:gd name="T3" fmla="*/ 0 h 49"/>
                  <a:gd name="T4" fmla="*/ 1 w 20"/>
                  <a:gd name="T5" fmla="*/ 0 h 49"/>
                  <a:gd name="T6" fmla="*/ 1 w 20"/>
                  <a:gd name="T7" fmla="*/ 0 h 49"/>
                  <a:gd name="T8" fmla="*/ 1 w 20"/>
                  <a:gd name="T9" fmla="*/ 0 h 49"/>
                  <a:gd name="T10" fmla="*/ 0 60000 65536"/>
                  <a:gd name="T11" fmla="*/ 0 60000 65536"/>
                  <a:gd name="T12" fmla="*/ 0 60000 65536"/>
                  <a:gd name="T13" fmla="*/ 0 60000 65536"/>
                  <a:gd name="T14" fmla="*/ 0 60000 65536"/>
                  <a:gd name="T15" fmla="*/ 0 w 20"/>
                  <a:gd name="T16" fmla="*/ 0 h 49"/>
                  <a:gd name="T17" fmla="*/ 20 w 20"/>
                  <a:gd name="T18" fmla="*/ 49 h 49"/>
                </a:gdLst>
                <a:ahLst/>
                <a:cxnLst>
                  <a:cxn ang="T10">
                    <a:pos x="T0" y="T1"/>
                  </a:cxn>
                  <a:cxn ang="T11">
                    <a:pos x="T2" y="T3"/>
                  </a:cxn>
                  <a:cxn ang="T12">
                    <a:pos x="T4" y="T5"/>
                  </a:cxn>
                  <a:cxn ang="T13">
                    <a:pos x="T6" y="T7"/>
                  </a:cxn>
                  <a:cxn ang="T14">
                    <a:pos x="T8" y="T9"/>
                  </a:cxn>
                </a:cxnLst>
                <a:rect l="T15" t="T16" r="T17" b="T18"/>
                <a:pathLst>
                  <a:path w="20" h="49">
                    <a:moveTo>
                      <a:pt x="11" y="0"/>
                    </a:moveTo>
                    <a:lnTo>
                      <a:pt x="0" y="1"/>
                    </a:lnTo>
                    <a:lnTo>
                      <a:pt x="9" y="49"/>
                    </a:lnTo>
                    <a:lnTo>
                      <a:pt x="20" y="47"/>
                    </a:lnTo>
                    <a:lnTo>
                      <a:pt x="11"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75" name="Freeform 645">
                <a:extLst>
                  <a:ext uri="{FF2B5EF4-FFF2-40B4-BE49-F238E27FC236}">
                    <a16:creationId xmlns:a16="http://schemas.microsoft.com/office/drawing/2014/main" id="{3625E1F1-512A-494F-A1FC-3099C31EDE3A}"/>
                  </a:ext>
                </a:extLst>
              </p:cNvPr>
              <p:cNvSpPr>
                <a:spLocks/>
              </p:cNvSpPr>
              <p:nvPr/>
            </p:nvSpPr>
            <p:spPr bwMode="auto">
              <a:xfrm>
                <a:off x="2731" y="3311"/>
                <a:ext cx="10" cy="24"/>
              </a:xfrm>
              <a:custGeom>
                <a:avLst/>
                <a:gdLst>
                  <a:gd name="T0" fmla="*/ 1 w 20"/>
                  <a:gd name="T1" fmla="*/ 0 h 49"/>
                  <a:gd name="T2" fmla="*/ 0 w 20"/>
                  <a:gd name="T3" fmla="*/ 0 h 49"/>
                  <a:gd name="T4" fmla="*/ 1 w 20"/>
                  <a:gd name="T5" fmla="*/ 0 h 49"/>
                  <a:gd name="T6" fmla="*/ 1 w 20"/>
                  <a:gd name="T7" fmla="*/ 0 h 49"/>
                  <a:gd name="T8" fmla="*/ 1 w 20"/>
                  <a:gd name="T9" fmla="*/ 0 h 49"/>
                  <a:gd name="T10" fmla="*/ 0 60000 65536"/>
                  <a:gd name="T11" fmla="*/ 0 60000 65536"/>
                  <a:gd name="T12" fmla="*/ 0 60000 65536"/>
                  <a:gd name="T13" fmla="*/ 0 60000 65536"/>
                  <a:gd name="T14" fmla="*/ 0 60000 65536"/>
                  <a:gd name="T15" fmla="*/ 0 w 20"/>
                  <a:gd name="T16" fmla="*/ 0 h 49"/>
                  <a:gd name="T17" fmla="*/ 20 w 20"/>
                  <a:gd name="T18" fmla="*/ 49 h 49"/>
                </a:gdLst>
                <a:ahLst/>
                <a:cxnLst>
                  <a:cxn ang="T10">
                    <a:pos x="T0" y="T1"/>
                  </a:cxn>
                  <a:cxn ang="T11">
                    <a:pos x="T2" y="T3"/>
                  </a:cxn>
                  <a:cxn ang="T12">
                    <a:pos x="T4" y="T5"/>
                  </a:cxn>
                  <a:cxn ang="T13">
                    <a:pos x="T6" y="T7"/>
                  </a:cxn>
                  <a:cxn ang="T14">
                    <a:pos x="T8" y="T9"/>
                  </a:cxn>
                </a:cxnLst>
                <a:rect l="T15" t="T16" r="T17" b="T18"/>
                <a:pathLst>
                  <a:path w="20" h="49">
                    <a:moveTo>
                      <a:pt x="10" y="0"/>
                    </a:moveTo>
                    <a:lnTo>
                      <a:pt x="0" y="1"/>
                    </a:lnTo>
                    <a:lnTo>
                      <a:pt x="9" y="49"/>
                    </a:lnTo>
                    <a:lnTo>
                      <a:pt x="20" y="47"/>
                    </a:lnTo>
                    <a:lnTo>
                      <a:pt x="10"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76" name="Freeform 646">
                <a:extLst>
                  <a:ext uri="{FF2B5EF4-FFF2-40B4-BE49-F238E27FC236}">
                    <a16:creationId xmlns:a16="http://schemas.microsoft.com/office/drawing/2014/main" id="{4AC4A271-CE5F-4954-8D4E-8BE16B5D02B1}"/>
                  </a:ext>
                </a:extLst>
              </p:cNvPr>
              <p:cNvSpPr>
                <a:spLocks/>
              </p:cNvSpPr>
              <p:nvPr/>
            </p:nvSpPr>
            <p:spPr bwMode="auto">
              <a:xfrm>
                <a:off x="2715" y="3341"/>
                <a:ext cx="51" cy="55"/>
              </a:xfrm>
              <a:custGeom>
                <a:avLst/>
                <a:gdLst>
                  <a:gd name="T0" fmla="*/ 0 w 102"/>
                  <a:gd name="T1" fmla="*/ 1 h 110"/>
                  <a:gd name="T2" fmla="*/ 1 w 102"/>
                  <a:gd name="T3" fmla="*/ 1 h 110"/>
                  <a:gd name="T4" fmla="*/ 1 w 102"/>
                  <a:gd name="T5" fmla="*/ 0 h 110"/>
                  <a:gd name="T6" fmla="*/ 0 w 102"/>
                  <a:gd name="T7" fmla="*/ 1 h 110"/>
                  <a:gd name="T8" fmla="*/ 0 60000 65536"/>
                  <a:gd name="T9" fmla="*/ 0 60000 65536"/>
                  <a:gd name="T10" fmla="*/ 0 60000 65536"/>
                  <a:gd name="T11" fmla="*/ 0 60000 65536"/>
                  <a:gd name="T12" fmla="*/ 0 w 102"/>
                  <a:gd name="T13" fmla="*/ 0 h 110"/>
                  <a:gd name="T14" fmla="*/ 102 w 102"/>
                  <a:gd name="T15" fmla="*/ 110 h 110"/>
                </a:gdLst>
                <a:ahLst/>
                <a:cxnLst>
                  <a:cxn ang="T8">
                    <a:pos x="T0" y="T1"/>
                  </a:cxn>
                  <a:cxn ang="T9">
                    <a:pos x="T2" y="T3"/>
                  </a:cxn>
                  <a:cxn ang="T10">
                    <a:pos x="T4" y="T5"/>
                  </a:cxn>
                  <a:cxn ang="T11">
                    <a:pos x="T6" y="T7"/>
                  </a:cxn>
                </a:cxnLst>
                <a:rect l="T12" t="T13" r="T14" b="T15"/>
                <a:pathLst>
                  <a:path w="102" h="110">
                    <a:moveTo>
                      <a:pt x="0" y="18"/>
                    </a:moveTo>
                    <a:lnTo>
                      <a:pt x="70" y="110"/>
                    </a:lnTo>
                    <a:lnTo>
                      <a:pt x="102" y="0"/>
                    </a:lnTo>
                    <a:lnTo>
                      <a:pt x="0" y="1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sp>
          <p:nvSpPr>
            <p:cNvPr id="22732" name="Oval 647">
              <a:extLst>
                <a:ext uri="{FF2B5EF4-FFF2-40B4-BE49-F238E27FC236}">
                  <a16:creationId xmlns:a16="http://schemas.microsoft.com/office/drawing/2014/main" id="{80DD9C44-AA36-469C-8626-883AF8ECC44C}"/>
                </a:ext>
              </a:extLst>
            </p:cNvPr>
            <p:cNvSpPr>
              <a:spLocks noChangeArrowheads="1"/>
            </p:cNvSpPr>
            <p:nvPr/>
          </p:nvSpPr>
          <p:spPr bwMode="auto">
            <a:xfrm>
              <a:off x="1730" y="2755"/>
              <a:ext cx="148" cy="150"/>
            </a:xfrm>
            <a:prstGeom prst="ellipse">
              <a:avLst/>
            </a:prstGeom>
            <a:solidFill>
              <a:srgbClr val="00FF00"/>
            </a:solidFill>
            <a:ln w="9525">
              <a:solidFill>
                <a:srgbClr val="000000"/>
              </a:solidFill>
              <a:round/>
              <a:headEnd/>
              <a:tailEnd/>
            </a:ln>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733" name="Rectangle 648">
              <a:extLst>
                <a:ext uri="{FF2B5EF4-FFF2-40B4-BE49-F238E27FC236}">
                  <a16:creationId xmlns:a16="http://schemas.microsoft.com/office/drawing/2014/main" id="{CFF24A20-561C-4E1E-A7EC-5409FB7A36FA}"/>
                </a:ext>
              </a:extLst>
            </p:cNvPr>
            <p:cNvSpPr>
              <a:spLocks noChangeArrowheads="1"/>
            </p:cNvSpPr>
            <p:nvPr/>
          </p:nvSpPr>
          <p:spPr bwMode="auto">
            <a:xfrm>
              <a:off x="1719" y="2740"/>
              <a:ext cx="178"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734" name="Rectangle 649">
              <a:extLst>
                <a:ext uri="{FF2B5EF4-FFF2-40B4-BE49-F238E27FC236}">
                  <a16:creationId xmlns:a16="http://schemas.microsoft.com/office/drawing/2014/main" id="{DFA81B9C-E182-4678-AE0D-6B8CA10AE629}"/>
                </a:ext>
              </a:extLst>
            </p:cNvPr>
            <p:cNvSpPr>
              <a:spLocks noChangeArrowheads="1"/>
            </p:cNvSpPr>
            <p:nvPr/>
          </p:nvSpPr>
          <p:spPr bwMode="auto">
            <a:xfrm>
              <a:off x="1763" y="2769"/>
              <a:ext cx="83"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b="1">
                  <a:solidFill>
                    <a:schemeClr val="tx1"/>
                  </a:solidFill>
                  <a:latin typeface="Times New Roman" panose="02020603050405020304" pitchFamily="18" charset="0"/>
                </a:rPr>
                <a:t>P</a:t>
              </a:r>
              <a:endParaRPr lang="cs-CZ" altLang="cs-CZ" sz="2400">
                <a:solidFill>
                  <a:schemeClr val="tx1"/>
                </a:solidFill>
                <a:latin typeface="Times New Roman" panose="02020603050405020304" pitchFamily="18" charset="0"/>
              </a:endParaRPr>
            </a:p>
          </p:txBody>
        </p:sp>
        <p:sp>
          <p:nvSpPr>
            <p:cNvPr id="22735" name="Line 650">
              <a:extLst>
                <a:ext uri="{FF2B5EF4-FFF2-40B4-BE49-F238E27FC236}">
                  <a16:creationId xmlns:a16="http://schemas.microsoft.com/office/drawing/2014/main" id="{376EB098-A8FF-4EEF-8B28-D5BA6B13C057}"/>
                </a:ext>
              </a:extLst>
            </p:cNvPr>
            <p:cNvSpPr>
              <a:spLocks noChangeShapeType="1"/>
            </p:cNvSpPr>
            <p:nvPr/>
          </p:nvSpPr>
          <p:spPr bwMode="auto">
            <a:xfrm>
              <a:off x="1845" y="2911"/>
              <a:ext cx="33" cy="26"/>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2736" name="Oval 651">
              <a:extLst>
                <a:ext uri="{FF2B5EF4-FFF2-40B4-BE49-F238E27FC236}">
                  <a16:creationId xmlns:a16="http://schemas.microsoft.com/office/drawing/2014/main" id="{400898CD-AEF1-49BA-9056-ECCABD9D489A}"/>
                </a:ext>
              </a:extLst>
            </p:cNvPr>
            <p:cNvSpPr>
              <a:spLocks noChangeArrowheads="1"/>
            </p:cNvSpPr>
            <p:nvPr/>
          </p:nvSpPr>
          <p:spPr bwMode="auto">
            <a:xfrm>
              <a:off x="2342" y="3271"/>
              <a:ext cx="147" cy="150"/>
            </a:xfrm>
            <a:prstGeom prst="ellipse">
              <a:avLst/>
            </a:prstGeom>
            <a:solidFill>
              <a:srgbClr val="00FF00"/>
            </a:solidFill>
            <a:ln w="9525">
              <a:solidFill>
                <a:srgbClr val="000000"/>
              </a:solidFill>
              <a:round/>
              <a:headEnd/>
              <a:tailEnd/>
            </a:ln>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737" name="Rectangle 652">
              <a:extLst>
                <a:ext uri="{FF2B5EF4-FFF2-40B4-BE49-F238E27FC236}">
                  <a16:creationId xmlns:a16="http://schemas.microsoft.com/office/drawing/2014/main" id="{63330EBB-AAB4-487E-83C9-B95915D83EE0}"/>
                </a:ext>
              </a:extLst>
            </p:cNvPr>
            <p:cNvSpPr>
              <a:spLocks noChangeArrowheads="1"/>
            </p:cNvSpPr>
            <p:nvPr/>
          </p:nvSpPr>
          <p:spPr bwMode="auto">
            <a:xfrm>
              <a:off x="2333" y="3254"/>
              <a:ext cx="177"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738" name="Rectangle 653">
              <a:extLst>
                <a:ext uri="{FF2B5EF4-FFF2-40B4-BE49-F238E27FC236}">
                  <a16:creationId xmlns:a16="http://schemas.microsoft.com/office/drawing/2014/main" id="{5271C8D5-65B9-40D7-B7F8-4CC4669F2E97}"/>
                </a:ext>
              </a:extLst>
            </p:cNvPr>
            <p:cNvSpPr>
              <a:spLocks noChangeArrowheads="1"/>
            </p:cNvSpPr>
            <p:nvPr/>
          </p:nvSpPr>
          <p:spPr bwMode="auto">
            <a:xfrm>
              <a:off x="2376" y="3283"/>
              <a:ext cx="82"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b="1">
                  <a:solidFill>
                    <a:schemeClr val="tx1"/>
                  </a:solidFill>
                  <a:latin typeface="Times New Roman" panose="02020603050405020304" pitchFamily="18" charset="0"/>
                </a:rPr>
                <a:t>P</a:t>
              </a:r>
              <a:endParaRPr lang="cs-CZ" altLang="cs-CZ" sz="2400">
                <a:solidFill>
                  <a:schemeClr val="tx1"/>
                </a:solidFill>
                <a:latin typeface="Times New Roman" panose="02020603050405020304" pitchFamily="18" charset="0"/>
              </a:endParaRPr>
            </a:p>
          </p:txBody>
        </p:sp>
        <p:sp>
          <p:nvSpPr>
            <p:cNvPr id="22739" name="Line 654">
              <a:extLst>
                <a:ext uri="{FF2B5EF4-FFF2-40B4-BE49-F238E27FC236}">
                  <a16:creationId xmlns:a16="http://schemas.microsoft.com/office/drawing/2014/main" id="{B49F4E95-924E-43C0-A9CB-ABA524BE5CC0}"/>
                </a:ext>
              </a:extLst>
            </p:cNvPr>
            <p:cNvSpPr>
              <a:spLocks noChangeShapeType="1"/>
            </p:cNvSpPr>
            <p:nvPr/>
          </p:nvSpPr>
          <p:spPr bwMode="auto">
            <a:xfrm>
              <a:off x="2457" y="3426"/>
              <a:ext cx="32" cy="24"/>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2740" name="Freeform 655">
              <a:extLst>
                <a:ext uri="{FF2B5EF4-FFF2-40B4-BE49-F238E27FC236}">
                  <a16:creationId xmlns:a16="http://schemas.microsoft.com/office/drawing/2014/main" id="{1D072F0B-A965-4D7C-9120-5EEF15D484A9}"/>
                </a:ext>
              </a:extLst>
            </p:cNvPr>
            <p:cNvSpPr>
              <a:spLocks/>
            </p:cNvSpPr>
            <p:nvPr/>
          </p:nvSpPr>
          <p:spPr bwMode="auto">
            <a:xfrm>
              <a:off x="2482" y="3437"/>
              <a:ext cx="742" cy="234"/>
            </a:xfrm>
            <a:custGeom>
              <a:avLst/>
              <a:gdLst>
                <a:gd name="T0" fmla="*/ 0 w 1485"/>
                <a:gd name="T1" fmla="*/ 0 h 467"/>
                <a:gd name="T2" fmla="*/ 0 w 1485"/>
                <a:gd name="T3" fmla="*/ 1 h 467"/>
                <a:gd name="T4" fmla="*/ 0 w 1485"/>
                <a:gd name="T5" fmla="*/ 1 h 467"/>
                <a:gd name="T6" fmla="*/ 0 w 1485"/>
                <a:gd name="T7" fmla="*/ 0 h 467"/>
                <a:gd name="T8" fmla="*/ 0 w 1485"/>
                <a:gd name="T9" fmla="*/ 0 h 467"/>
                <a:gd name="T10" fmla="*/ 0 60000 65536"/>
                <a:gd name="T11" fmla="*/ 0 60000 65536"/>
                <a:gd name="T12" fmla="*/ 0 60000 65536"/>
                <a:gd name="T13" fmla="*/ 0 60000 65536"/>
                <a:gd name="T14" fmla="*/ 0 60000 65536"/>
                <a:gd name="T15" fmla="*/ 0 w 1485"/>
                <a:gd name="T16" fmla="*/ 0 h 467"/>
                <a:gd name="T17" fmla="*/ 1485 w 1485"/>
                <a:gd name="T18" fmla="*/ 467 h 467"/>
              </a:gdLst>
              <a:ahLst/>
              <a:cxnLst>
                <a:cxn ang="T10">
                  <a:pos x="T0" y="T1"/>
                </a:cxn>
                <a:cxn ang="T11">
                  <a:pos x="T2" y="T3"/>
                </a:cxn>
                <a:cxn ang="T12">
                  <a:pos x="T4" y="T5"/>
                </a:cxn>
                <a:cxn ang="T13">
                  <a:pos x="T6" y="T7"/>
                </a:cxn>
                <a:cxn ang="T14">
                  <a:pos x="T8" y="T9"/>
                </a:cxn>
              </a:cxnLst>
              <a:rect l="T15" t="T16" r="T17" b="T18"/>
              <a:pathLst>
                <a:path w="1485" h="467">
                  <a:moveTo>
                    <a:pt x="0" y="0"/>
                  </a:moveTo>
                  <a:lnTo>
                    <a:pt x="371" y="467"/>
                  </a:lnTo>
                  <a:lnTo>
                    <a:pt x="1113" y="467"/>
                  </a:lnTo>
                  <a:lnTo>
                    <a:pt x="1485" y="0"/>
                  </a:lnTo>
                  <a:lnTo>
                    <a:pt x="0" y="0"/>
                  </a:lnTo>
                  <a:close/>
                </a:path>
              </a:pathLst>
            </a:custGeom>
            <a:noFill/>
            <a:ln w="952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2741" name="Rectangle 656">
              <a:extLst>
                <a:ext uri="{FF2B5EF4-FFF2-40B4-BE49-F238E27FC236}">
                  <a16:creationId xmlns:a16="http://schemas.microsoft.com/office/drawing/2014/main" id="{49DEF7A2-44A6-4E35-AE1B-DAEF227BA7A8}"/>
                </a:ext>
              </a:extLst>
            </p:cNvPr>
            <p:cNvSpPr>
              <a:spLocks noChangeArrowheads="1"/>
            </p:cNvSpPr>
            <p:nvPr/>
          </p:nvSpPr>
          <p:spPr bwMode="auto">
            <a:xfrm>
              <a:off x="2625" y="3429"/>
              <a:ext cx="488"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742" name="Rectangle 657">
              <a:extLst>
                <a:ext uri="{FF2B5EF4-FFF2-40B4-BE49-F238E27FC236}">
                  <a16:creationId xmlns:a16="http://schemas.microsoft.com/office/drawing/2014/main" id="{D1F81E5C-6100-4D1F-8620-C05332C6E4CF}"/>
                </a:ext>
              </a:extLst>
            </p:cNvPr>
            <p:cNvSpPr>
              <a:spLocks noChangeArrowheads="1"/>
            </p:cNvSpPr>
            <p:nvPr/>
          </p:nvSpPr>
          <p:spPr bwMode="auto">
            <a:xfrm>
              <a:off x="2668" y="3458"/>
              <a:ext cx="34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200">
                  <a:solidFill>
                    <a:schemeClr val="tx1"/>
                  </a:solidFill>
                  <a:latin typeface="Times New Roman" panose="02020603050405020304" pitchFamily="18" charset="0"/>
                </a:rPr>
                <a:t>Cytosolic</a:t>
              </a:r>
              <a:endParaRPr lang="cs-CZ" altLang="cs-CZ" sz="2400">
                <a:solidFill>
                  <a:schemeClr val="tx1"/>
                </a:solidFill>
                <a:latin typeface="Times New Roman" panose="02020603050405020304" pitchFamily="18" charset="0"/>
              </a:endParaRPr>
            </a:p>
          </p:txBody>
        </p:sp>
        <p:sp>
          <p:nvSpPr>
            <p:cNvPr id="22743" name="Rectangle 658">
              <a:extLst>
                <a:ext uri="{FF2B5EF4-FFF2-40B4-BE49-F238E27FC236}">
                  <a16:creationId xmlns:a16="http://schemas.microsoft.com/office/drawing/2014/main" id="{B8211DF9-53EA-4B2E-B002-1BF5C9663D18}"/>
                </a:ext>
              </a:extLst>
            </p:cNvPr>
            <p:cNvSpPr>
              <a:spLocks noChangeArrowheads="1"/>
            </p:cNvSpPr>
            <p:nvPr/>
          </p:nvSpPr>
          <p:spPr bwMode="auto">
            <a:xfrm>
              <a:off x="2707" y="3576"/>
              <a:ext cx="29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200">
                  <a:solidFill>
                    <a:schemeClr val="tx1"/>
                  </a:solidFill>
                  <a:latin typeface="Times New Roman" panose="02020603050405020304" pitchFamily="18" charset="0"/>
                </a:rPr>
                <a:t>Proteins</a:t>
              </a:r>
              <a:endParaRPr lang="cs-CZ" altLang="cs-CZ" sz="2400">
                <a:solidFill>
                  <a:schemeClr val="tx1"/>
                </a:solidFill>
                <a:latin typeface="Times New Roman" panose="02020603050405020304" pitchFamily="18" charset="0"/>
              </a:endParaRPr>
            </a:p>
          </p:txBody>
        </p:sp>
        <p:sp>
          <p:nvSpPr>
            <p:cNvPr id="22744" name="Rectangle 659">
              <a:extLst>
                <a:ext uri="{FF2B5EF4-FFF2-40B4-BE49-F238E27FC236}">
                  <a16:creationId xmlns:a16="http://schemas.microsoft.com/office/drawing/2014/main" id="{90AD0359-D7EE-4AD3-8FE0-516BBDB6BBFC}"/>
                </a:ext>
              </a:extLst>
            </p:cNvPr>
            <p:cNvSpPr>
              <a:spLocks noChangeArrowheads="1"/>
            </p:cNvSpPr>
            <p:nvPr/>
          </p:nvSpPr>
          <p:spPr bwMode="auto">
            <a:xfrm>
              <a:off x="1671" y="3087"/>
              <a:ext cx="513"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745" name="Rectangle 660">
              <a:extLst>
                <a:ext uri="{FF2B5EF4-FFF2-40B4-BE49-F238E27FC236}">
                  <a16:creationId xmlns:a16="http://schemas.microsoft.com/office/drawing/2014/main" id="{B3459E22-A5EB-4912-BC24-0526D4044A9C}"/>
                </a:ext>
              </a:extLst>
            </p:cNvPr>
            <p:cNvSpPr>
              <a:spLocks noChangeArrowheads="1"/>
            </p:cNvSpPr>
            <p:nvPr/>
          </p:nvSpPr>
          <p:spPr bwMode="auto">
            <a:xfrm>
              <a:off x="1715" y="3116"/>
              <a:ext cx="392"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200">
                  <a:solidFill>
                    <a:schemeClr val="tx1"/>
                  </a:solidFill>
                  <a:latin typeface="Times New Roman" panose="02020603050405020304" pitchFamily="18" charset="0"/>
                </a:rPr>
                <a:t>Membrane</a:t>
              </a:r>
              <a:endParaRPr lang="cs-CZ" altLang="cs-CZ" sz="2400">
                <a:solidFill>
                  <a:schemeClr val="tx1"/>
                </a:solidFill>
                <a:latin typeface="Times New Roman" panose="02020603050405020304" pitchFamily="18" charset="0"/>
              </a:endParaRPr>
            </a:p>
          </p:txBody>
        </p:sp>
        <p:sp>
          <p:nvSpPr>
            <p:cNvPr id="22746" name="Rectangle 661">
              <a:extLst>
                <a:ext uri="{FF2B5EF4-FFF2-40B4-BE49-F238E27FC236}">
                  <a16:creationId xmlns:a16="http://schemas.microsoft.com/office/drawing/2014/main" id="{502AB525-30D9-408E-9840-04656242F02E}"/>
                </a:ext>
              </a:extLst>
            </p:cNvPr>
            <p:cNvSpPr>
              <a:spLocks noChangeArrowheads="1"/>
            </p:cNvSpPr>
            <p:nvPr/>
          </p:nvSpPr>
          <p:spPr bwMode="auto">
            <a:xfrm>
              <a:off x="1766" y="3234"/>
              <a:ext cx="29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200">
                  <a:solidFill>
                    <a:schemeClr val="tx1"/>
                  </a:solidFill>
                  <a:latin typeface="Times New Roman" panose="02020603050405020304" pitchFamily="18" charset="0"/>
                </a:rPr>
                <a:t>Proteins</a:t>
              </a:r>
              <a:endParaRPr lang="cs-CZ" altLang="cs-CZ" sz="2400">
                <a:solidFill>
                  <a:schemeClr val="tx1"/>
                </a:solidFill>
                <a:latin typeface="Times New Roman" panose="02020603050405020304" pitchFamily="18" charset="0"/>
              </a:endParaRPr>
            </a:p>
          </p:txBody>
        </p:sp>
        <p:sp>
          <p:nvSpPr>
            <p:cNvPr id="22747" name="Rectangle 662">
              <a:extLst>
                <a:ext uri="{FF2B5EF4-FFF2-40B4-BE49-F238E27FC236}">
                  <a16:creationId xmlns:a16="http://schemas.microsoft.com/office/drawing/2014/main" id="{5098DDB7-4E93-4D8D-B843-34DA26F5D94C}"/>
                </a:ext>
              </a:extLst>
            </p:cNvPr>
            <p:cNvSpPr>
              <a:spLocks noChangeArrowheads="1"/>
            </p:cNvSpPr>
            <p:nvPr/>
          </p:nvSpPr>
          <p:spPr bwMode="auto">
            <a:xfrm>
              <a:off x="2204" y="2724"/>
              <a:ext cx="968"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748" name="Rectangle 663">
              <a:extLst>
                <a:ext uri="{FF2B5EF4-FFF2-40B4-BE49-F238E27FC236}">
                  <a16:creationId xmlns:a16="http://schemas.microsoft.com/office/drawing/2014/main" id="{F8DACAF4-4E00-4B03-AA24-BBE6333C92F0}"/>
                </a:ext>
              </a:extLst>
            </p:cNvPr>
            <p:cNvSpPr>
              <a:spLocks noChangeArrowheads="1"/>
            </p:cNvSpPr>
            <p:nvPr/>
          </p:nvSpPr>
          <p:spPr bwMode="auto">
            <a:xfrm>
              <a:off x="2247" y="2755"/>
              <a:ext cx="813"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500">
                  <a:solidFill>
                    <a:schemeClr val="tx1"/>
                  </a:solidFill>
                  <a:latin typeface="Times New Roman" panose="02020603050405020304" pitchFamily="18" charset="0"/>
                </a:rPr>
                <a:t>Increased Protein </a:t>
              </a:r>
              <a:endParaRPr lang="cs-CZ" altLang="cs-CZ" sz="2400">
                <a:solidFill>
                  <a:schemeClr val="tx1"/>
                </a:solidFill>
                <a:latin typeface="Times New Roman" panose="02020603050405020304" pitchFamily="18" charset="0"/>
              </a:endParaRPr>
            </a:p>
          </p:txBody>
        </p:sp>
        <p:sp>
          <p:nvSpPr>
            <p:cNvPr id="22749" name="Rectangle 664">
              <a:extLst>
                <a:ext uri="{FF2B5EF4-FFF2-40B4-BE49-F238E27FC236}">
                  <a16:creationId xmlns:a16="http://schemas.microsoft.com/office/drawing/2014/main" id="{6B92DA06-6D88-4E47-8362-57ED59085AA9}"/>
                </a:ext>
              </a:extLst>
            </p:cNvPr>
            <p:cNvSpPr>
              <a:spLocks noChangeArrowheads="1"/>
            </p:cNvSpPr>
            <p:nvPr/>
          </p:nvSpPr>
          <p:spPr bwMode="auto">
            <a:xfrm>
              <a:off x="2288" y="2901"/>
              <a:ext cx="739"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500">
                  <a:solidFill>
                    <a:schemeClr val="tx1"/>
                  </a:solidFill>
                  <a:latin typeface="Times New Roman" panose="02020603050405020304" pitchFamily="18" charset="0"/>
                </a:rPr>
                <a:t>Phosphorylation</a:t>
              </a:r>
              <a:endParaRPr lang="cs-CZ" altLang="cs-CZ" sz="2400">
                <a:solidFill>
                  <a:schemeClr val="tx1"/>
                </a:solidFill>
                <a:latin typeface="Times New Roman" panose="02020603050405020304" pitchFamily="18" charset="0"/>
              </a:endParaRPr>
            </a:p>
          </p:txBody>
        </p:sp>
        <p:grpSp>
          <p:nvGrpSpPr>
            <p:cNvPr id="22750" name="Group 665">
              <a:extLst>
                <a:ext uri="{FF2B5EF4-FFF2-40B4-BE49-F238E27FC236}">
                  <a16:creationId xmlns:a16="http://schemas.microsoft.com/office/drawing/2014/main" id="{EA88CF25-B5DD-430C-B094-433B614878E2}"/>
                </a:ext>
              </a:extLst>
            </p:cNvPr>
            <p:cNvGrpSpPr>
              <a:grpSpLocks/>
            </p:cNvGrpSpPr>
            <p:nvPr/>
          </p:nvGrpSpPr>
          <p:grpSpPr bwMode="auto">
            <a:xfrm>
              <a:off x="2625" y="2614"/>
              <a:ext cx="51" cy="165"/>
              <a:chOff x="2625" y="2614"/>
              <a:chExt cx="51" cy="165"/>
            </a:xfrm>
          </p:grpSpPr>
          <p:sp>
            <p:nvSpPr>
              <p:cNvPr id="22867" name="Line 666">
                <a:extLst>
                  <a:ext uri="{FF2B5EF4-FFF2-40B4-BE49-F238E27FC236}">
                    <a16:creationId xmlns:a16="http://schemas.microsoft.com/office/drawing/2014/main" id="{2E8F7203-322F-4BDE-9E4F-9A46D04C37F8}"/>
                  </a:ext>
                </a:extLst>
              </p:cNvPr>
              <p:cNvSpPr>
                <a:spLocks noChangeShapeType="1"/>
              </p:cNvSpPr>
              <p:nvPr/>
            </p:nvSpPr>
            <p:spPr bwMode="auto">
              <a:xfrm>
                <a:off x="2650" y="2614"/>
                <a:ext cx="1" cy="116"/>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2868" name="Freeform 667">
                <a:extLst>
                  <a:ext uri="{FF2B5EF4-FFF2-40B4-BE49-F238E27FC236}">
                    <a16:creationId xmlns:a16="http://schemas.microsoft.com/office/drawing/2014/main" id="{6395DCA8-435A-4E75-BFF3-40451FE7B080}"/>
                  </a:ext>
                </a:extLst>
              </p:cNvPr>
              <p:cNvSpPr>
                <a:spLocks/>
              </p:cNvSpPr>
              <p:nvPr/>
            </p:nvSpPr>
            <p:spPr bwMode="auto">
              <a:xfrm>
                <a:off x="2625" y="2728"/>
                <a:ext cx="51" cy="51"/>
              </a:xfrm>
              <a:custGeom>
                <a:avLst/>
                <a:gdLst>
                  <a:gd name="T0" fmla="*/ 0 w 103"/>
                  <a:gd name="T1" fmla="*/ 0 h 103"/>
                  <a:gd name="T2" fmla="*/ 0 w 103"/>
                  <a:gd name="T3" fmla="*/ 0 h 103"/>
                  <a:gd name="T4" fmla="*/ 0 w 103"/>
                  <a:gd name="T5" fmla="*/ 0 h 103"/>
                  <a:gd name="T6" fmla="*/ 0 w 103"/>
                  <a:gd name="T7" fmla="*/ 0 h 103"/>
                  <a:gd name="T8" fmla="*/ 0 60000 65536"/>
                  <a:gd name="T9" fmla="*/ 0 60000 65536"/>
                  <a:gd name="T10" fmla="*/ 0 60000 65536"/>
                  <a:gd name="T11" fmla="*/ 0 60000 65536"/>
                  <a:gd name="T12" fmla="*/ 0 w 103"/>
                  <a:gd name="T13" fmla="*/ 0 h 103"/>
                  <a:gd name="T14" fmla="*/ 103 w 103"/>
                  <a:gd name="T15" fmla="*/ 103 h 103"/>
                </a:gdLst>
                <a:ahLst/>
                <a:cxnLst>
                  <a:cxn ang="T8">
                    <a:pos x="T0" y="T1"/>
                  </a:cxn>
                  <a:cxn ang="T9">
                    <a:pos x="T2" y="T3"/>
                  </a:cxn>
                  <a:cxn ang="T10">
                    <a:pos x="T4" y="T5"/>
                  </a:cxn>
                  <a:cxn ang="T11">
                    <a:pos x="T6" y="T7"/>
                  </a:cxn>
                </a:cxnLst>
                <a:rect l="T12" t="T13" r="T14" b="T15"/>
                <a:pathLst>
                  <a:path w="103" h="103">
                    <a:moveTo>
                      <a:pt x="0" y="0"/>
                    </a:moveTo>
                    <a:lnTo>
                      <a:pt x="52" y="103"/>
                    </a:lnTo>
                    <a:lnTo>
                      <a:pt x="103" y="0"/>
                    </a:lnTo>
                    <a:lnTo>
                      <a:pt x="0"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grpSp>
          <p:nvGrpSpPr>
            <p:cNvPr id="22751" name="Group 668">
              <a:extLst>
                <a:ext uri="{FF2B5EF4-FFF2-40B4-BE49-F238E27FC236}">
                  <a16:creationId xmlns:a16="http://schemas.microsoft.com/office/drawing/2014/main" id="{A70590DC-4BA3-4A96-A221-F7EB5BB04B4D}"/>
                </a:ext>
              </a:extLst>
            </p:cNvPr>
            <p:cNvGrpSpPr>
              <a:grpSpLocks/>
            </p:cNvGrpSpPr>
            <p:nvPr/>
          </p:nvGrpSpPr>
          <p:grpSpPr bwMode="auto">
            <a:xfrm>
              <a:off x="2955" y="2127"/>
              <a:ext cx="1793" cy="592"/>
              <a:chOff x="2955" y="2127"/>
              <a:chExt cx="1793" cy="592"/>
            </a:xfrm>
          </p:grpSpPr>
          <p:grpSp>
            <p:nvGrpSpPr>
              <p:cNvPr id="22752" name="Group 669">
                <a:extLst>
                  <a:ext uri="{FF2B5EF4-FFF2-40B4-BE49-F238E27FC236}">
                    <a16:creationId xmlns:a16="http://schemas.microsoft.com/office/drawing/2014/main" id="{811DA927-3F51-4CAC-AFF3-E3690589AD14}"/>
                  </a:ext>
                </a:extLst>
              </p:cNvPr>
              <p:cNvGrpSpPr>
                <a:grpSpLocks/>
              </p:cNvGrpSpPr>
              <p:nvPr/>
            </p:nvGrpSpPr>
            <p:grpSpPr bwMode="auto">
              <a:xfrm>
                <a:off x="4328" y="2193"/>
                <a:ext cx="242" cy="146"/>
                <a:chOff x="4328" y="2193"/>
                <a:chExt cx="242" cy="146"/>
              </a:xfrm>
            </p:grpSpPr>
            <p:sp>
              <p:nvSpPr>
                <p:cNvPr id="22865" name="Freeform 670">
                  <a:extLst>
                    <a:ext uri="{FF2B5EF4-FFF2-40B4-BE49-F238E27FC236}">
                      <a16:creationId xmlns:a16="http://schemas.microsoft.com/office/drawing/2014/main" id="{2FD5A032-6CD0-4A9F-958E-ED427F7B3F0C}"/>
                    </a:ext>
                  </a:extLst>
                </p:cNvPr>
                <p:cNvSpPr>
                  <a:spLocks/>
                </p:cNvSpPr>
                <p:nvPr/>
              </p:nvSpPr>
              <p:spPr bwMode="auto">
                <a:xfrm>
                  <a:off x="4328" y="2193"/>
                  <a:ext cx="242" cy="146"/>
                </a:xfrm>
                <a:custGeom>
                  <a:avLst/>
                  <a:gdLst>
                    <a:gd name="T0" fmla="*/ 1 w 483"/>
                    <a:gd name="T1" fmla="*/ 1 h 291"/>
                    <a:gd name="T2" fmla="*/ 1 w 483"/>
                    <a:gd name="T3" fmla="*/ 1 h 291"/>
                    <a:gd name="T4" fmla="*/ 1 w 483"/>
                    <a:gd name="T5" fmla="*/ 1 h 291"/>
                    <a:gd name="T6" fmla="*/ 1 w 483"/>
                    <a:gd name="T7" fmla="*/ 1 h 291"/>
                    <a:gd name="T8" fmla="*/ 1 w 483"/>
                    <a:gd name="T9" fmla="*/ 1 h 291"/>
                    <a:gd name="T10" fmla="*/ 1 w 483"/>
                    <a:gd name="T11" fmla="*/ 1 h 291"/>
                    <a:gd name="T12" fmla="*/ 1 w 483"/>
                    <a:gd name="T13" fmla="*/ 1 h 291"/>
                    <a:gd name="T14" fmla="*/ 1 w 483"/>
                    <a:gd name="T15" fmla="*/ 1 h 291"/>
                    <a:gd name="T16" fmla="*/ 1 w 483"/>
                    <a:gd name="T17" fmla="*/ 1 h 291"/>
                    <a:gd name="T18" fmla="*/ 1 w 483"/>
                    <a:gd name="T19" fmla="*/ 1 h 291"/>
                    <a:gd name="T20" fmla="*/ 1 w 483"/>
                    <a:gd name="T21" fmla="*/ 1 h 291"/>
                    <a:gd name="T22" fmla="*/ 1 w 483"/>
                    <a:gd name="T23" fmla="*/ 1 h 291"/>
                    <a:gd name="T24" fmla="*/ 1 w 483"/>
                    <a:gd name="T25" fmla="*/ 1 h 291"/>
                    <a:gd name="T26" fmla="*/ 1 w 483"/>
                    <a:gd name="T27" fmla="*/ 1 h 291"/>
                    <a:gd name="T28" fmla="*/ 1 w 483"/>
                    <a:gd name="T29" fmla="*/ 1 h 291"/>
                    <a:gd name="T30" fmla="*/ 1 w 483"/>
                    <a:gd name="T31" fmla="*/ 1 h 291"/>
                    <a:gd name="T32" fmla="*/ 1 w 483"/>
                    <a:gd name="T33" fmla="*/ 0 h 291"/>
                    <a:gd name="T34" fmla="*/ 1 w 483"/>
                    <a:gd name="T35" fmla="*/ 1 h 291"/>
                    <a:gd name="T36" fmla="*/ 1 w 483"/>
                    <a:gd name="T37" fmla="*/ 1 h 291"/>
                    <a:gd name="T38" fmla="*/ 1 w 483"/>
                    <a:gd name="T39" fmla="*/ 1 h 291"/>
                    <a:gd name="T40" fmla="*/ 1 w 483"/>
                    <a:gd name="T41" fmla="*/ 1 h 291"/>
                    <a:gd name="T42" fmla="*/ 1 w 483"/>
                    <a:gd name="T43" fmla="*/ 1 h 291"/>
                    <a:gd name="T44" fmla="*/ 1 w 483"/>
                    <a:gd name="T45" fmla="*/ 1 h 291"/>
                    <a:gd name="T46" fmla="*/ 1 w 483"/>
                    <a:gd name="T47" fmla="*/ 1 h 291"/>
                    <a:gd name="T48" fmla="*/ 1 w 483"/>
                    <a:gd name="T49" fmla="*/ 1 h 291"/>
                    <a:gd name="T50" fmla="*/ 1 w 483"/>
                    <a:gd name="T51" fmla="*/ 1 h 291"/>
                    <a:gd name="T52" fmla="*/ 1 w 483"/>
                    <a:gd name="T53" fmla="*/ 1 h 291"/>
                    <a:gd name="T54" fmla="*/ 1 w 483"/>
                    <a:gd name="T55" fmla="*/ 1 h 291"/>
                    <a:gd name="T56" fmla="*/ 0 w 483"/>
                    <a:gd name="T57" fmla="*/ 1 h 291"/>
                    <a:gd name="T58" fmla="*/ 1 w 483"/>
                    <a:gd name="T59" fmla="*/ 1 h 291"/>
                    <a:gd name="T60" fmla="*/ 1 w 483"/>
                    <a:gd name="T61" fmla="*/ 1 h 291"/>
                    <a:gd name="T62" fmla="*/ 1 w 483"/>
                    <a:gd name="T63" fmla="*/ 1 h 291"/>
                    <a:gd name="T64" fmla="*/ 1 w 483"/>
                    <a:gd name="T65" fmla="*/ 1 h 291"/>
                    <a:gd name="T66" fmla="*/ 1 w 483"/>
                    <a:gd name="T67" fmla="*/ 1 h 291"/>
                    <a:gd name="T68" fmla="*/ 1 w 483"/>
                    <a:gd name="T69" fmla="*/ 1 h 291"/>
                    <a:gd name="T70" fmla="*/ 1 w 483"/>
                    <a:gd name="T71" fmla="*/ 1 h 291"/>
                    <a:gd name="T72" fmla="*/ 1 w 483"/>
                    <a:gd name="T73" fmla="*/ 1 h 291"/>
                    <a:gd name="T74" fmla="*/ 1 w 483"/>
                    <a:gd name="T75" fmla="*/ 1 h 291"/>
                    <a:gd name="T76" fmla="*/ 1 w 483"/>
                    <a:gd name="T77" fmla="*/ 1 h 291"/>
                    <a:gd name="T78" fmla="*/ 1 w 483"/>
                    <a:gd name="T79" fmla="*/ 1 h 291"/>
                    <a:gd name="T80" fmla="*/ 1 w 483"/>
                    <a:gd name="T81" fmla="*/ 1 h 291"/>
                    <a:gd name="T82" fmla="*/ 1 w 483"/>
                    <a:gd name="T83" fmla="*/ 1 h 29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3"/>
                    <a:gd name="T127" fmla="*/ 0 h 291"/>
                    <a:gd name="T128" fmla="*/ 483 w 483"/>
                    <a:gd name="T129" fmla="*/ 291 h 29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3" h="291">
                      <a:moveTo>
                        <a:pt x="308" y="120"/>
                      </a:moveTo>
                      <a:lnTo>
                        <a:pt x="334" y="102"/>
                      </a:lnTo>
                      <a:lnTo>
                        <a:pt x="360" y="82"/>
                      </a:lnTo>
                      <a:lnTo>
                        <a:pt x="382" y="65"/>
                      </a:lnTo>
                      <a:lnTo>
                        <a:pt x="404" y="55"/>
                      </a:lnTo>
                      <a:lnTo>
                        <a:pt x="422" y="48"/>
                      </a:lnTo>
                      <a:lnTo>
                        <a:pt x="441" y="42"/>
                      </a:lnTo>
                      <a:lnTo>
                        <a:pt x="460" y="39"/>
                      </a:lnTo>
                      <a:lnTo>
                        <a:pt x="483" y="36"/>
                      </a:lnTo>
                      <a:lnTo>
                        <a:pt x="479" y="30"/>
                      </a:lnTo>
                      <a:lnTo>
                        <a:pt x="468" y="22"/>
                      </a:lnTo>
                      <a:lnTo>
                        <a:pt x="456" y="13"/>
                      </a:lnTo>
                      <a:lnTo>
                        <a:pt x="436" y="9"/>
                      </a:lnTo>
                      <a:lnTo>
                        <a:pt x="421" y="4"/>
                      </a:lnTo>
                      <a:lnTo>
                        <a:pt x="404" y="3"/>
                      </a:lnTo>
                      <a:lnTo>
                        <a:pt x="389" y="1"/>
                      </a:lnTo>
                      <a:lnTo>
                        <a:pt x="367" y="0"/>
                      </a:lnTo>
                      <a:lnTo>
                        <a:pt x="350" y="1"/>
                      </a:lnTo>
                      <a:lnTo>
                        <a:pt x="337" y="4"/>
                      </a:lnTo>
                      <a:lnTo>
                        <a:pt x="320" y="12"/>
                      </a:lnTo>
                      <a:lnTo>
                        <a:pt x="308" y="19"/>
                      </a:lnTo>
                      <a:lnTo>
                        <a:pt x="294" y="29"/>
                      </a:lnTo>
                      <a:lnTo>
                        <a:pt x="170" y="125"/>
                      </a:lnTo>
                      <a:lnTo>
                        <a:pt x="68" y="213"/>
                      </a:lnTo>
                      <a:lnTo>
                        <a:pt x="54" y="224"/>
                      </a:lnTo>
                      <a:lnTo>
                        <a:pt x="45" y="230"/>
                      </a:lnTo>
                      <a:lnTo>
                        <a:pt x="34" y="235"/>
                      </a:lnTo>
                      <a:lnTo>
                        <a:pt x="22" y="238"/>
                      </a:lnTo>
                      <a:lnTo>
                        <a:pt x="0" y="241"/>
                      </a:lnTo>
                      <a:lnTo>
                        <a:pt x="10" y="261"/>
                      </a:lnTo>
                      <a:lnTo>
                        <a:pt x="30" y="281"/>
                      </a:lnTo>
                      <a:lnTo>
                        <a:pt x="48" y="287"/>
                      </a:lnTo>
                      <a:lnTo>
                        <a:pt x="62" y="291"/>
                      </a:lnTo>
                      <a:lnTo>
                        <a:pt x="80" y="290"/>
                      </a:lnTo>
                      <a:lnTo>
                        <a:pt x="92" y="290"/>
                      </a:lnTo>
                      <a:lnTo>
                        <a:pt x="115" y="282"/>
                      </a:lnTo>
                      <a:lnTo>
                        <a:pt x="124" y="276"/>
                      </a:lnTo>
                      <a:lnTo>
                        <a:pt x="138" y="265"/>
                      </a:lnTo>
                      <a:lnTo>
                        <a:pt x="150" y="258"/>
                      </a:lnTo>
                      <a:lnTo>
                        <a:pt x="170" y="242"/>
                      </a:lnTo>
                      <a:lnTo>
                        <a:pt x="196" y="220"/>
                      </a:lnTo>
                      <a:lnTo>
                        <a:pt x="308"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66" name="Freeform 671">
                  <a:extLst>
                    <a:ext uri="{FF2B5EF4-FFF2-40B4-BE49-F238E27FC236}">
                      <a16:creationId xmlns:a16="http://schemas.microsoft.com/office/drawing/2014/main" id="{2926466B-5441-462C-8059-844E4B7A9D8E}"/>
                    </a:ext>
                  </a:extLst>
                </p:cNvPr>
                <p:cNvSpPr>
                  <a:spLocks/>
                </p:cNvSpPr>
                <p:nvPr/>
              </p:nvSpPr>
              <p:spPr bwMode="auto">
                <a:xfrm>
                  <a:off x="4328" y="2193"/>
                  <a:ext cx="242" cy="146"/>
                </a:xfrm>
                <a:custGeom>
                  <a:avLst/>
                  <a:gdLst>
                    <a:gd name="T0" fmla="*/ 1 w 483"/>
                    <a:gd name="T1" fmla="*/ 1 h 291"/>
                    <a:gd name="T2" fmla="*/ 1 w 483"/>
                    <a:gd name="T3" fmla="*/ 1 h 291"/>
                    <a:gd name="T4" fmla="*/ 1 w 483"/>
                    <a:gd name="T5" fmla="*/ 1 h 291"/>
                    <a:gd name="T6" fmla="*/ 1 w 483"/>
                    <a:gd name="T7" fmla="*/ 1 h 291"/>
                    <a:gd name="T8" fmla="*/ 1 w 483"/>
                    <a:gd name="T9" fmla="*/ 1 h 291"/>
                    <a:gd name="T10" fmla="*/ 1 w 483"/>
                    <a:gd name="T11" fmla="*/ 1 h 291"/>
                    <a:gd name="T12" fmla="*/ 1 w 483"/>
                    <a:gd name="T13" fmla="*/ 1 h 291"/>
                    <a:gd name="T14" fmla="*/ 1 w 483"/>
                    <a:gd name="T15" fmla="*/ 1 h 291"/>
                    <a:gd name="T16" fmla="*/ 1 w 483"/>
                    <a:gd name="T17" fmla="*/ 1 h 291"/>
                    <a:gd name="T18" fmla="*/ 1 w 483"/>
                    <a:gd name="T19" fmla="*/ 1 h 291"/>
                    <a:gd name="T20" fmla="*/ 1 w 483"/>
                    <a:gd name="T21" fmla="*/ 1 h 291"/>
                    <a:gd name="T22" fmla="*/ 1 w 483"/>
                    <a:gd name="T23" fmla="*/ 1 h 291"/>
                    <a:gd name="T24" fmla="*/ 1 w 483"/>
                    <a:gd name="T25" fmla="*/ 1 h 291"/>
                    <a:gd name="T26" fmla="*/ 1 w 483"/>
                    <a:gd name="T27" fmla="*/ 1 h 291"/>
                    <a:gd name="T28" fmla="*/ 1 w 483"/>
                    <a:gd name="T29" fmla="*/ 1 h 291"/>
                    <a:gd name="T30" fmla="*/ 1 w 483"/>
                    <a:gd name="T31" fmla="*/ 1 h 291"/>
                    <a:gd name="T32" fmla="*/ 1 w 483"/>
                    <a:gd name="T33" fmla="*/ 0 h 291"/>
                    <a:gd name="T34" fmla="*/ 1 w 483"/>
                    <a:gd name="T35" fmla="*/ 1 h 291"/>
                    <a:gd name="T36" fmla="*/ 1 w 483"/>
                    <a:gd name="T37" fmla="*/ 1 h 291"/>
                    <a:gd name="T38" fmla="*/ 1 w 483"/>
                    <a:gd name="T39" fmla="*/ 1 h 291"/>
                    <a:gd name="T40" fmla="*/ 1 w 483"/>
                    <a:gd name="T41" fmla="*/ 1 h 291"/>
                    <a:gd name="T42" fmla="*/ 1 w 483"/>
                    <a:gd name="T43" fmla="*/ 1 h 291"/>
                    <a:gd name="T44" fmla="*/ 1 w 483"/>
                    <a:gd name="T45" fmla="*/ 1 h 291"/>
                    <a:gd name="T46" fmla="*/ 1 w 483"/>
                    <a:gd name="T47" fmla="*/ 1 h 291"/>
                    <a:gd name="T48" fmla="*/ 1 w 483"/>
                    <a:gd name="T49" fmla="*/ 1 h 291"/>
                    <a:gd name="T50" fmla="*/ 1 w 483"/>
                    <a:gd name="T51" fmla="*/ 1 h 291"/>
                    <a:gd name="T52" fmla="*/ 1 w 483"/>
                    <a:gd name="T53" fmla="*/ 1 h 291"/>
                    <a:gd name="T54" fmla="*/ 1 w 483"/>
                    <a:gd name="T55" fmla="*/ 1 h 291"/>
                    <a:gd name="T56" fmla="*/ 0 w 483"/>
                    <a:gd name="T57" fmla="*/ 1 h 291"/>
                    <a:gd name="T58" fmla="*/ 1 w 483"/>
                    <a:gd name="T59" fmla="*/ 1 h 291"/>
                    <a:gd name="T60" fmla="*/ 1 w 483"/>
                    <a:gd name="T61" fmla="*/ 1 h 291"/>
                    <a:gd name="T62" fmla="*/ 1 w 483"/>
                    <a:gd name="T63" fmla="*/ 1 h 291"/>
                    <a:gd name="T64" fmla="*/ 1 w 483"/>
                    <a:gd name="T65" fmla="*/ 1 h 291"/>
                    <a:gd name="T66" fmla="*/ 1 w 483"/>
                    <a:gd name="T67" fmla="*/ 1 h 291"/>
                    <a:gd name="T68" fmla="*/ 1 w 483"/>
                    <a:gd name="T69" fmla="*/ 1 h 291"/>
                    <a:gd name="T70" fmla="*/ 1 w 483"/>
                    <a:gd name="T71" fmla="*/ 1 h 291"/>
                    <a:gd name="T72" fmla="*/ 1 w 483"/>
                    <a:gd name="T73" fmla="*/ 1 h 291"/>
                    <a:gd name="T74" fmla="*/ 1 w 483"/>
                    <a:gd name="T75" fmla="*/ 1 h 291"/>
                    <a:gd name="T76" fmla="*/ 1 w 483"/>
                    <a:gd name="T77" fmla="*/ 1 h 291"/>
                    <a:gd name="T78" fmla="*/ 1 w 483"/>
                    <a:gd name="T79" fmla="*/ 1 h 291"/>
                    <a:gd name="T80" fmla="*/ 1 w 483"/>
                    <a:gd name="T81" fmla="*/ 1 h 291"/>
                    <a:gd name="T82" fmla="*/ 1 w 483"/>
                    <a:gd name="T83" fmla="*/ 1 h 29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3"/>
                    <a:gd name="T127" fmla="*/ 0 h 291"/>
                    <a:gd name="T128" fmla="*/ 483 w 483"/>
                    <a:gd name="T129" fmla="*/ 291 h 29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3" h="291">
                      <a:moveTo>
                        <a:pt x="308" y="120"/>
                      </a:moveTo>
                      <a:lnTo>
                        <a:pt x="334" y="102"/>
                      </a:lnTo>
                      <a:lnTo>
                        <a:pt x="360" y="82"/>
                      </a:lnTo>
                      <a:lnTo>
                        <a:pt x="382" y="65"/>
                      </a:lnTo>
                      <a:lnTo>
                        <a:pt x="404" y="55"/>
                      </a:lnTo>
                      <a:lnTo>
                        <a:pt x="422" y="48"/>
                      </a:lnTo>
                      <a:lnTo>
                        <a:pt x="441" y="42"/>
                      </a:lnTo>
                      <a:lnTo>
                        <a:pt x="460" y="39"/>
                      </a:lnTo>
                      <a:lnTo>
                        <a:pt x="483" y="36"/>
                      </a:lnTo>
                      <a:lnTo>
                        <a:pt x="479" y="30"/>
                      </a:lnTo>
                      <a:lnTo>
                        <a:pt x="468" y="22"/>
                      </a:lnTo>
                      <a:lnTo>
                        <a:pt x="456" y="13"/>
                      </a:lnTo>
                      <a:lnTo>
                        <a:pt x="436" y="9"/>
                      </a:lnTo>
                      <a:lnTo>
                        <a:pt x="421" y="4"/>
                      </a:lnTo>
                      <a:lnTo>
                        <a:pt x="404" y="3"/>
                      </a:lnTo>
                      <a:lnTo>
                        <a:pt x="389" y="1"/>
                      </a:lnTo>
                      <a:lnTo>
                        <a:pt x="367" y="0"/>
                      </a:lnTo>
                      <a:lnTo>
                        <a:pt x="350" y="1"/>
                      </a:lnTo>
                      <a:lnTo>
                        <a:pt x="337" y="4"/>
                      </a:lnTo>
                      <a:lnTo>
                        <a:pt x="320" y="12"/>
                      </a:lnTo>
                      <a:lnTo>
                        <a:pt x="308" y="19"/>
                      </a:lnTo>
                      <a:lnTo>
                        <a:pt x="294" y="29"/>
                      </a:lnTo>
                      <a:lnTo>
                        <a:pt x="170" y="125"/>
                      </a:lnTo>
                      <a:lnTo>
                        <a:pt x="68" y="213"/>
                      </a:lnTo>
                      <a:lnTo>
                        <a:pt x="54" y="224"/>
                      </a:lnTo>
                      <a:lnTo>
                        <a:pt x="45" y="230"/>
                      </a:lnTo>
                      <a:lnTo>
                        <a:pt x="34" y="235"/>
                      </a:lnTo>
                      <a:lnTo>
                        <a:pt x="22" y="238"/>
                      </a:lnTo>
                      <a:lnTo>
                        <a:pt x="0" y="241"/>
                      </a:lnTo>
                      <a:lnTo>
                        <a:pt x="10" y="261"/>
                      </a:lnTo>
                      <a:lnTo>
                        <a:pt x="30" y="281"/>
                      </a:lnTo>
                      <a:lnTo>
                        <a:pt x="48" y="287"/>
                      </a:lnTo>
                      <a:lnTo>
                        <a:pt x="62" y="291"/>
                      </a:lnTo>
                      <a:lnTo>
                        <a:pt x="80" y="290"/>
                      </a:lnTo>
                      <a:lnTo>
                        <a:pt x="92" y="290"/>
                      </a:lnTo>
                      <a:lnTo>
                        <a:pt x="115" y="282"/>
                      </a:lnTo>
                      <a:lnTo>
                        <a:pt x="124" y="276"/>
                      </a:lnTo>
                      <a:lnTo>
                        <a:pt x="138" y="265"/>
                      </a:lnTo>
                      <a:lnTo>
                        <a:pt x="150" y="258"/>
                      </a:lnTo>
                      <a:lnTo>
                        <a:pt x="170" y="242"/>
                      </a:lnTo>
                      <a:lnTo>
                        <a:pt x="196" y="220"/>
                      </a:lnTo>
                      <a:lnTo>
                        <a:pt x="308" y="120"/>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53" name="Group 672">
                <a:extLst>
                  <a:ext uri="{FF2B5EF4-FFF2-40B4-BE49-F238E27FC236}">
                    <a16:creationId xmlns:a16="http://schemas.microsoft.com/office/drawing/2014/main" id="{E8F81872-3B28-4411-8163-F20877F29E02}"/>
                  </a:ext>
                </a:extLst>
              </p:cNvPr>
              <p:cNvGrpSpPr>
                <a:grpSpLocks/>
              </p:cNvGrpSpPr>
              <p:nvPr/>
            </p:nvGrpSpPr>
            <p:grpSpPr bwMode="auto">
              <a:xfrm>
                <a:off x="4489" y="2195"/>
                <a:ext cx="259" cy="144"/>
                <a:chOff x="4489" y="2195"/>
                <a:chExt cx="259" cy="144"/>
              </a:xfrm>
            </p:grpSpPr>
            <p:sp>
              <p:nvSpPr>
                <p:cNvPr id="22863" name="Freeform 673">
                  <a:extLst>
                    <a:ext uri="{FF2B5EF4-FFF2-40B4-BE49-F238E27FC236}">
                      <a16:creationId xmlns:a16="http://schemas.microsoft.com/office/drawing/2014/main" id="{931E12A0-23E4-4D18-B832-DB26E712ED37}"/>
                    </a:ext>
                  </a:extLst>
                </p:cNvPr>
                <p:cNvSpPr>
                  <a:spLocks/>
                </p:cNvSpPr>
                <p:nvPr/>
              </p:nvSpPr>
              <p:spPr bwMode="auto">
                <a:xfrm>
                  <a:off x="4489" y="2195"/>
                  <a:ext cx="259" cy="144"/>
                </a:xfrm>
                <a:custGeom>
                  <a:avLst/>
                  <a:gdLst>
                    <a:gd name="T0" fmla="*/ 0 w 520"/>
                    <a:gd name="T1" fmla="*/ 0 h 289"/>
                    <a:gd name="T2" fmla="*/ 0 w 520"/>
                    <a:gd name="T3" fmla="*/ 0 h 289"/>
                    <a:gd name="T4" fmla="*/ 0 w 520"/>
                    <a:gd name="T5" fmla="*/ 0 h 289"/>
                    <a:gd name="T6" fmla="*/ 0 w 520"/>
                    <a:gd name="T7" fmla="*/ 0 h 289"/>
                    <a:gd name="T8" fmla="*/ 0 w 520"/>
                    <a:gd name="T9" fmla="*/ 0 h 289"/>
                    <a:gd name="T10" fmla="*/ 0 w 520"/>
                    <a:gd name="T11" fmla="*/ 0 h 289"/>
                    <a:gd name="T12" fmla="*/ 0 w 520"/>
                    <a:gd name="T13" fmla="*/ 0 h 289"/>
                    <a:gd name="T14" fmla="*/ 0 w 520"/>
                    <a:gd name="T15" fmla="*/ 0 h 289"/>
                    <a:gd name="T16" fmla="*/ 0 w 520"/>
                    <a:gd name="T17" fmla="*/ 0 h 289"/>
                    <a:gd name="T18" fmla="*/ 0 w 520"/>
                    <a:gd name="T19" fmla="*/ 0 h 289"/>
                    <a:gd name="T20" fmla="*/ 0 w 520"/>
                    <a:gd name="T21" fmla="*/ 0 h 289"/>
                    <a:gd name="T22" fmla="*/ 0 w 520"/>
                    <a:gd name="T23" fmla="*/ 0 h 289"/>
                    <a:gd name="T24" fmla="*/ 0 w 520"/>
                    <a:gd name="T25" fmla="*/ 0 h 289"/>
                    <a:gd name="T26" fmla="*/ 0 w 520"/>
                    <a:gd name="T27" fmla="*/ 0 h 289"/>
                    <a:gd name="T28" fmla="*/ 0 w 520"/>
                    <a:gd name="T29" fmla="*/ 0 h 289"/>
                    <a:gd name="T30" fmla="*/ 0 w 520"/>
                    <a:gd name="T31" fmla="*/ 0 h 289"/>
                    <a:gd name="T32" fmla="*/ 0 w 520"/>
                    <a:gd name="T33" fmla="*/ 0 h 289"/>
                    <a:gd name="T34" fmla="*/ 0 w 520"/>
                    <a:gd name="T35" fmla="*/ 0 h 289"/>
                    <a:gd name="T36" fmla="*/ 0 w 520"/>
                    <a:gd name="T37" fmla="*/ 0 h 289"/>
                    <a:gd name="T38" fmla="*/ 0 w 520"/>
                    <a:gd name="T39" fmla="*/ 0 h 289"/>
                    <a:gd name="T40" fmla="*/ 0 w 520"/>
                    <a:gd name="T41" fmla="*/ 0 h 289"/>
                    <a:gd name="T42" fmla="*/ 0 w 520"/>
                    <a:gd name="T43" fmla="*/ 0 h 289"/>
                    <a:gd name="T44" fmla="*/ 0 w 520"/>
                    <a:gd name="T45" fmla="*/ 0 h 289"/>
                    <a:gd name="T46" fmla="*/ 0 w 520"/>
                    <a:gd name="T47" fmla="*/ 0 h 289"/>
                    <a:gd name="T48" fmla="*/ 0 w 520"/>
                    <a:gd name="T49" fmla="*/ 0 h 289"/>
                    <a:gd name="T50" fmla="*/ 0 w 520"/>
                    <a:gd name="T51" fmla="*/ 0 h 289"/>
                    <a:gd name="T52" fmla="*/ 0 w 520"/>
                    <a:gd name="T53" fmla="*/ 0 h 289"/>
                    <a:gd name="T54" fmla="*/ 0 w 520"/>
                    <a:gd name="T55" fmla="*/ 0 h 289"/>
                    <a:gd name="T56" fmla="*/ 0 w 520"/>
                    <a:gd name="T57" fmla="*/ 0 h 289"/>
                    <a:gd name="T58" fmla="*/ 0 w 520"/>
                    <a:gd name="T59" fmla="*/ 0 h 289"/>
                    <a:gd name="T60" fmla="*/ 0 w 520"/>
                    <a:gd name="T61" fmla="*/ 0 h 289"/>
                    <a:gd name="T62" fmla="*/ 0 w 520"/>
                    <a:gd name="T63" fmla="*/ 0 h 289"/>
                    <a:gd name="T64" fmla="*/ 0 w 520"/>
                    <a:gd name="T65" fmla="*/ 0 h 289"/>
                    <a:gd name="T66" fmla="*/ 0 w 520"/>
                    <a:gd name="T67" fmla="*/ 0 h 289"/>
                    <a:gd name="T68" fmla="*/ 0 w 520"/>
                    <a:gd name="T69" fmla="*/ 0 h 289"/>
                    <a:gd name="T70" fmla="*/ 0 w 520"/>
                    <a:gd name="T71" fmla="*/ 0 h 289"/>
                    <a:gd name="T72" fmla="*/ 0 w 520"/>
                    <a:gd name="T73" fmla="*/ 0 h 289"/>
                    <a:gd name="T74" fmla="*/ 0 w 520"/>
                    <a:gd name="T75" fmla="*/ 0 h 289"/>
                    <a:gd name="T76" fmla="*/ 0 w 520"/>
                    <a:gd name="T77" fmla="*/ 0 h 289"/>
                    <a:gd name="T78" fmla="*/ 0 w 520"/>
                    <a:gd name="T79" fmla="*/ 0 h 289"/>
                    <a:gd name="T80" fmla="*/ 0 w 520"/>
                    <a:gd name="T81" fmla="*/ 0 h 289"/>
                    <a:gd name="T82" fmla="*/ 0 w 520"/>
                    <a:gd name="T83" fmla="*/ 0 h 289"/>
                    <a:gd name="T84" fmla="*/ 0 w 520"/>
                    <a:gd name="T85" fmla="*/ 0 h 289"/>
                    <a:gd name="T86" fmla="*/ 0 w 520"/>
                    <a:gd name="T87" fmla="*/ 0 h 289"/>
                    <a:gd name="T88" fmla="*/ 0 w 520"/>
                    <a:gd name="T89" fmla="*/ 0 h 289"/>
                    <a:gd name="T90" fmla="*/ 0 w 520"/>
                    <a:gd name="T91" fmla="*/ 0 h 289"/>
                    <a:gd name="T92" fmla="*/ 0 w 520"/>
                    <a:gd name="T93" fmla="*/ 0 h 289"/>
                    <a:gd name="T94" fmla="*/ 0 w 520"/>
                    <a:gd name="T95" fmla="*/ 0 h 289"/>
                    <a:gd name="T96" fmla="*/ 0 w 520"/>
                    <a:gd name="T97" fmla="*/ 0 h 289"/>
                    <a:gd name="T98" fmla="*/ 0 w 520"/>
                    <a:gd name="T99" fmla="*/ 0 h 2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20"/>
                    <a:gd name="T151" fmla="*/ 0 h 289"/>
                    <a:gd name="T152" fmla="*/ 520 w 520"/>
                    <a:gd name="T153" fmla="*/ 289 h 2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20" h="289">
                      <a:moveTo>
                        <a:pt x="294" y="157"/>
                      </a:moveTo>
                      <a:lnTo>
                        <a:pt x="347" y="115"/>
                      </a:lnTo>
                      <a:lnTo>
                        <a:pt x="385" y="89"/>
                      </a:lnTo>
                      <a:lnTo>
                        <a:pt x="414" y="64"/>
                      </a:lnTo>
                      <a:lnTo>
                        <a:pt x="439" y="49"/>
                      </a:lnTo>
                      <a:lnTo>
                        <a:pt x="454" y="38"/>
                      </a:lnTo>
                      <a:lnTo>
                        <a:pt x="472" y="31"/>
                      </a:lnTo>
                      <a:lnTo>
                        <a:pt x="488" y="25"/>
                      </a:lnTo>
                      <a:lnTo>
                        <a:pt x="505" y="18"/>
                      </a:lnTo>
                      <a:lnTo>
                        <a:pt x="520" y="12"/>
                      </a:lnTo>
                      <a:lnTo>
                        <a:pt x="505" y="11"/>
                      </a:lnTo>
                      <a:lnTo>
                        <a:pt x="488" y="9"/>
                      </a:lnTo>
                      <a:lnTo>
                        <a:pt x="472" y="6"/>
                      </a:lnTo>
                      <a:lnTo>
                        <a:pt x="451" y="5"/>
                      </a:lnTo>
                      <a:lnTo>
                        <a:pt x="428" y="2"/>
                      </a:lnTo>
                      <a:lnTo>
                        <a:pt x="407" y="0"/>
                      </a:lnTo>
                      <a:lnTo>
                        <a:pt x="399" y="0"/>
                      </a:lnTo>
                      <a:lnTo>
                        <a:pt x="385" y="2"/>
                      </a:lnTo>
                      <a:lnTo>
                        <a:pt x="376" y="5"/>
                      </a:lnTo>
                      <a:lnTo>
                        <a:pt x="362" y="9"/>
                      </a:lnTo>
                      <a:lnTo>
                        <a:pt x="352" y="15"/>
                      </a:lnTo>
                      <a:lnTo>
                        <a:pt x="340" y="25"/>
                      </a:lnTo>
                      <a:lnTo>
                        <a:pt x="321" y="37"/>
                      </a:lnTo>
                      <a:lnTo>
                        <a:pt x="306" y="49"/>
                      </a:lnTo>
                      <a:lnTo>
                        <a:pt x="171" y="156"/>
                      </a:lnTo>
                      <a:lnTo>
                        <a:pt x="63" y="235"/>
                      </a:lnTo>
                      <a:lnTo>
                        <a:pt x="54" y="243"/>
                      </a:lnTo>
                      <a:lnTo>
                        <a:pt x="42" y="249"/>
                      </a:lnTo>
                      <a:lnTo>
                        <a:pt x="32" y="252"/>
                      </a:lnTo>
                      <a:lnTo>
                        <a:pt x="23" y="254"/>
                      </a:lnTo>
                      <a:lnTo>
                        <a:pt x="11" y="254"/>
                      </a:lnTo>
                      <a:lnTo>
                        <a:pt x="0" y="254"/>
                      </a:lnTo>
                      <a:lnTo>
                        <a:pt x="2" y="255"/>
                      </a:lnTo>
                      <a:lnTo>
                        <a:pt x="6" y="258"/>
                      </a:lnTo>
                      <a:lnTo>
                        <a:pt x="14" y="264"/>
                      </a:lnTo>
                      <a:lnTo>
                        <a:pt x="20" y="269"/>
                      </a:lnTo>
                      <a:lnTo>
                        <a:pt x="28" y="275"/>
                      </a:lnTo>
                      <a:lnTo>
                        <a:pt x="37" y="280"/>
                      </a:lnTo>
                      <a:lnTo>
                        <a:pt x="48" y="284"/>
                      </a:lnTo>
                      <a:lnTo>
                        <a:pt x="61" y="287"/>
                      </a:lnTo>
                      <a:lnTo>
                        <a:pt x="74" y="289"/>
                      </a:lnTo>
                      <a:lnTo>
                        <a:pt x="86" y="289"/>
                      </a:lnTo>
                      <a:lnTo>
                        <a:pt x="101" y="287"/>
                      </a:lnTo>
                      <a:lnTo>
                        <a:pt x="113" y="286"/>
                      </a:lnTo>
                      <a:lnTo>
                        <a:pt x="121" y="284"/>
                      </a:lnTo>
                      <a:lnTo>
                        <a:pt x="133" y="278"/>
                      </a:lnTo>
                      <a:lnTo>
                        <a:pt x="147" y="269"/>
                      </a:lnTo>
                      <a:lnTo>
                        <a:pt x="167" y="255"/>
                      </a:lnTo>
                      <a:lnTo>
                        <a:pt x="223" y="211"/>
                      </a:lnTo>
                      <a:lnTo>
                        <a:pt x="294" y="1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64" name="Freeform 674">
                  <a:extLst>
                    <a:ext uri="{FF2B5EF4-FFF2-40B4-BE49-F238E27FC236}">
                      <a16:creationId xmlns:a16="http://schemas.microsoft.com/office/drawing/2014/main" id="{922ACCDF-26FC-478D-AAE6-16057A5DB55D}"/>
                    </a:ext>
                  </a:extLst>
                </p:cNvPr>
                <p:cNvSpPr>
                  <a:spLocks/>
                </p:cNvSpPr>
                <p:nvPr/>
              </p:nvSpPr>
              <p:spPr bwMode="auto">
                <a:xfrm>
                  <a:off x="4489" y="2195"/>
                  <a:ext cx="259" cy="144"/>
                </a:xfrm>
                <a:custGeom>
                  <a:avLst/>
                  <a:gdLst>
                    <a:gd name="T0" fmla="*/ 0 w 520"/>
                    <a:gd name="T1" fmla="*/ 0 h 289"/>
                    <a:gd name="T2" fmla="*/ 0 w 520"/>
                    <a:gd name="T3" fmla="*/ 0 h 289"/>
                    <a:gd name="T4" fmla="*/ 0 w 520"/>
                    <a:gd name="T5" fmla="*/ 0 h 289"/>
                    <a:gd name="T6" fmla="*/ 0 w 520"/>
                    <a:gd name="T7" fmla="*/ 0 h 289"/>
                    <a:gd name="T8" fmla="*/ 0 w 520"/>
                    <a:gd name="T9" fmla="*/ 0 h 289"/>
                    <a:gd name="T10" fmla="*/ 0 w 520"/>
                    <a:gd name="T11" fmla="*/ 0 h 289"/>
                    <a:gd name="T12" fmla="*/ 0 w 520"/>
                    <a:gd name="T13" fmla="*/ 0 h 289"/>
                    <a:gd name="T14" fmla="*/ 0 w 520"/>
                    <a:gd name="T15" fmla="*/ 0 h 289"/>
                    <a:gd name="T16" fmla="*/ 0 w 520"/>
                    <a:gd name="T17" fmla="*/ 0 h 289"/>
                    <a:gd name="T18" fmla="*/ 0 w 520"/>
                    <a:gd name="T19" fmla="*/ 0 h 289"/>
                    <a:gd name="T20" fmla="*/ 0 w 520"/>
                    <a:gd name="T21" fmla="*/ 0 h 289"/>
                    <a:gd name="T22" fmla="*/ 0 w 520"/>
                    <a:gd name="T23" fmla="*/ 0 h 289"/>
                    <a:gd name="T24" fmla="*/ 0 w 520"/>
                    <a:gd name="T25" fmla="*/ 0 h 289"/>
                    <a:gd name="T26" fmla="*/ 0 w 520"/>
                    <a:gd name="T27" fmla="*/ 0 h 289"/>
                    <a:gd name="T28" fmla="*/ 0 w 520"/>
                    <a:gd name="T29" fmla="*/ 0 h 289"/>
                    <a:gd name="T30" fmla="*/ 0 w 520"/>
                    <a:gd name="T31" fmla="*/ 0 h 289"/>
                    <a:gd name="T32" fmla="*/ 0 w 520"/>
                    <a:gd name="T33" fmla="*/ 0 h 289"/>
                    <a:gd name="T34" fmla="*/ 0 w 520"/>
                    <a:gd name="T35" fmla="*/ 0 h 289"/>
                    <a:gd name="T36" fmla="*/ 0 w 520"/>
                    <a:gd name="T37" fmla="*/ 0 h 289"/>
                    <a:gd name="T38" fmla="*/ 0 w 520"/>
                    <a:gd name="T39" fmla="*/ 0 h 289"/>
                    <a:gd name="T40" fmla="*/ 0 w 520"/>
                    <a:gd name="T41" fmla="*/ 0 h 289"/>
                    <a:gd name="T42" fmla="*/ 0 w 520"/>
                    <a:gd name="T43" fmla="*/ 0 h 289"/>
                    <a:gd name="T44" fmla="*/ 0 w 520"/>
                    <a:gd name="T45" fmla="*/ 0 h 289"/>
                    <a:gd name="T46" fmla="*/ 0 w 520"/>
                    <a:gd name="T47" fmla="*/ 0 h 289"/>
                    <a:gd name="T48" fmla="*/ 0 w 520"/>
                    <a:gd name="T49" fmla="*/ 0 h 289"/>
                    <a:gd name="T50" fmla="*/ 0 w 520"/>
                    <a:gd name="T51" fmla="*/ 0 h 289"/>
                    <a:gd name="T52" fmla="*/ 0 w 520"/>
                    <a:gd name="T53" fmla="*/ 0 h 289"/>
                    <a:gd name="T54" fmla="*/ 0 w 520"/>
                    <a:gd name="T55" fmla="*/ 0 h 289"/>
                    <a:gd name="T56" fmla="*/ 0 w 520"/>
                    <a:gd name="T57" fmla="*/ 0 h 289"/>
                    <a:gd name="T58" fmla="*/ 0 w 520"/>
                    <a:gd name="T59" fmla="*/ 0 h 289"/>
                    <a:gd name="T60" fmla="*/ 0 w 520"/>
                    <a:gd name="T61" fmla="*/ 0 h 289"/>
                    <a:gd name="T62" fmla="*/ 0 w 520"/>
                    <a:gd name="T63" fmla="*/ 0 h 289"/>
                    <a:gd name="T64" fmla="*/ 0 w 520"/>
                    <a:gd name="T65" fmla="*/ 0 h 289"/>
                    <a:gd name="T66" fmla="*/ 0 w 520"/>
                    <a:gd name="T67" fmla="*/ 0 h 289"/>
                    <a:gd name="T68" fmla="*/ 0 w 520"/>
                    <a:gd name="T69" fmla="*/ 0 h 289"/>
                    <a:gd name="T70" fmla="*/ 0 w 520"/>
                    <a:gd name="T71" fmla="*/ 0 h 289"/>
                    <a:gd name="T72" fmla="*/ 0 w 520"/>
                    <a:gd name="T73" fmla="*/ 0 h 289"/>
                    <a:gd name="T74" fmla="*/ 0 w 520"/>
                    <a:gd name="T75" fmla="*/ 0 h 289"/>
                    <a:gd name="T76" fmla="*/ 0 w 520"/>
                    <a:gd name="T77" fmla="*/ 0 h 289"/>
                    <a:gd name="T78" fmla="*/ 0 w 520"/>
                    <a:gd name="T79" fmla="*/ 0 h 289"/>
                    <a:gd name="T80" fmla="*/ 0 w 520"/>
                    <a:gd name="T81" fmla="*/ 0 h 289"/>
                    <a:gd name="T82" fmla="*/ 0 w 520"/>
                    <a:gd name="T83" fmla="*/ 0 h 289"/>
                    <a:gd name="T84" fmla="*/ 0 w 520"/>
                    <a:gd name="T85" fmla="*/ 0 h 289"/>
                    <a:gd name="T86" fmla="*/ 0 w 520"/>
                    <a:gd name="T87" fmla="*/ 0 h 289"/>
                    <a:gd name="T88" fmla="*/ 0 w 520"/>
                    <a:gd name="T89" fmla="*/ 0 h 289"/>
                    <a:gd name="T90" fmla="*/ 0 w 520"/>
                    <a:gd name="T91" fmla="*/ 0 h 289"/>
                    <a:gd name="T92" fmla="*/ 0 w 520"/>
                    <a:gd name="T93" fmla="*/ 0 h 289"/>
                    <a:gd name="T94" fmla="*/ 0 w 520"/>
                    <a:gd name="T95" fmla="*/ 0 h 289"/>
                    <a:gd name="T96" fmla="*/ 0 w 520"/>
                    <a:gd name="T97" fmla="*/ 0 h 289"/>
                    <a:gd name="T98" fmla="*/ 0 w 520"/>
                    <a:gd name="T99" fmla="*/ 0 h 2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20"/>
                    <a:gd name="T151" fmla="*/ 0 h 289"/>
                    <a:gd name="T152" fmla="*/ 520 w 520"/>
                    <a:gd name="T153" fmla="*/ 289 h 2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20" h="289">
                      <a:moveTo>
                        <a:pt x="294" y="157"/>
                      </a:moveTo>
                      <a:lnTo>
                        <a:pt x="347" y="115"/>
                      </a:lnTo>
                      <a:lnTo>
                        <a:pt x="385" y="89"/>
                      </a:lnTo>
                      <a:lnTo>
                        <a:pt x="414" y="64"/>
                      </a:lnTo>
                      <a:lnTo>
                        <a:pt x="439" y="49"/>
                      </a:lnTo>
                      <a:lnTo>
                        <a:pt x="454" y="38"/>
                      </a:lnTo>
                      <a:lnTo>
                        <a:pt x="472" y="31"/>
                      </a:lnTo>
                      <a:lnTo>
                        <a:pt x="488" y="25"/>
                      </a:lnTo>
                      <a:lnTo>
                        <a:pt x="505" y="18"/>
                      </a:lnTo>
                      <a:lnTo>
                        <a:pt x="520" y="12"/>
                      </a:lnTo>
                      <a:lnTo>
                        <a:pt x="505" y="11"/>
                      </a:lnTo>
                      <a:lnTo>
                        <a:pt x="488" y="9"/>
                      </a:lnTo>
                      <a:lnTo>
                        <a:pt x="472" y="6"/>
                      </a:lnTo>
                      <a:lnTo>
                        <a:pt x="451" y="5"/>
                      </a:lnTo>
                      <a:lnTo>
                        <a:pt x="428" y="2"/>
                      </a:lnTo>
                      <a:lnTo>
                        <a:pt x="407" y="0"/>
                      </a:lnTo>
                      <a:lnTo>
                        <a:pt x="399" y="0"/>
                      </a:lnTo>
                      <a:lnTo>
                        <a:pt x="385" y="2"/>
                      </a:lnTo>
                      <a:lnTo>
                        <a:pt x="376" y="5"/>
                      </a:lnTo>
                      <a:lnTo>
                        <a:pt x="362" y="9"/>
                      </a:lnTo>
                      <a:lnTo>
                        <a:pt x="352" y="15"/>
                      </a:lnTo>
                      <a:lnTo>
                        <a:pt x="340" y="25"/>
                      </a:lnTo>
                      <a:lnTo>
                        <a:pt x="321" y="37"/>
                      </a:lnTo>
                      <a:lnTo>
                        <a:pt x="306" y="49"/>
                      </a:lnTo>
                      <a:lnTo>
                        <a:pt x="171" y="156"/>
                      </a:lnTo>
                      <a:lnTo>
                        <a:pt x="63" y="235"/>
                      </a:lnTo>
                      <a:lnTo>
                        <a:pt x="54" y="243"/>
                      </a:lnTo>
                      <a:lnTo>
                        <a:pt x="42" y="249"/>
                      </a:lnTo>
                      <a:lnTo>
                        <a:pt x="32" y="252"/>
                      </a:lnTo>
                      <a:lnTo>
                        <a:pt x="23" y="254"/>
                      </a:lnTo>
                      <a:lnTo>
                        <a:pt x="11" y="254"/>
                      </a:lnTo>
                      <a:lnTo>
                        <a:pt x="0" y="254"/>
                      </a:lnTo>
                      <a:lnTo>
                        <a:pt x="2" y="255"/>
                      </a:lnTo>
                      <a:lnTo>
                        <a:pt x="6" y="258"/>
                      </a:lnTo>
                      <a:lnTo>
                        <a:pt x="14" y="264"/>
                      </a:lnTo>
                      <a:lnTo>
                        <a:pt x="20" y="269"/>
                      </a:lnTo>
                      <a:lnTo>
                        <a:pt x="28" y="275"/>
                      </a:lnTo>
                      <a:lnTo>
                        <a:pt x="37" y="280"/>
                      </a:lnTo>
                      <a:lnTo>
                        <a:pt x="48" y="284"/>
                      </a:lnTo>
                      <a:lnTo>
                        <a:pt x="61" y="287"/>
                      </a:lnTo>
                      <a:lnTo>
                        <a:pt x="74" y="289"/>
                      </a:lnTo>
                      <a:lnTo>
                        <a:pt x="86" y="289"/>
                      </a:lnTo>
                      <a:lnTo>
                        <a:pt x="101" y="287"/>
                      </a:lnTo>
                      <a:lnTo>
                        <a:pt x="113" y="286"/>
                      </a:lnTo>
                      <a:lnTo>
                        <a:pt x="121" y="284"/>
                      </a:lnTo>
                      <a:lnTo>
                        <a:pt x="133" y="278"/>
                      </a:lnTo>
                      <a:lnTo>
                        <a:pt x="147" y="269"/>
                      </a:lnTo>
                      <a:lnTo>
                        <a:pt x="167" y="255"/>
                      </a:lnTo>
                      <a:lnTo>
                        <a:pt x="223" y="211"/>
                      </a:lnTo>
                      <a:lnTo>
                        <a:pt x="294" y="157"/>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54" name="Group 675">
                <a:extLst>
                  <a:ext uri="{FF2B5EF4-FFF2-40B4-BE49-F238E27FC236}">
                    <a16:creationId xmlns:a16="http://schemas.microsoft.com/office/drawing/2014/main" id="{CB2D139D-2131-4D10-832A-A4BE90E0C441}"/>
                  </a:ext>
                </a:extLst>
              </p:cNvPr>
              <p:cNvGrpSpPr>
                <a:grpSpLocks/>
              </p:cNvGrpSpPr>
              <p:nvPr/>
            </p:nvGrpSpPr>
            <p:grpSpPr bwMode="auto">
              <a:xfrm>
                <a:off x="4176" y="2190"/>
                <a:ext cx="259" cy="150"/>
                <a:chOff x="4176" y="2190"/>
                <a:chExt cx="259" cy="150"/>
              </a:xfrm>
            </p:grpSpPr>
            <p:sp>
              <p:nvSpPr>
                <p:cNvPr id="22861" name="Freeform 676">
                  <a:extLst>
                    <a:ext uri="{FF2B5EF4-FFF2-40B4-BE49-F238E27FC236}">
                      <a16:creationId xmlns:a16="http://schemas.microsoft.com/office/drawing/2014/main" id="{6099C12F-46C1-4040-B752-F3F585CBB32B}"/>
                    </a:ext>
                  </a:extLst>
                </p:cNvPr>
                <p:cNvSpPr>
                  <a:spLocks/>
                </p:cNvSpPr>
                <p:nvPr/>
              </p:nvSpPr>
              <p:spPr bwMode="auto">
                <a:xfrm>
                  <a:off x="4176" y="2190"/>
                  <a:ext cx="259" cy="150"/>
                </a:xfrm>
                <a:custGeom>
                  <a:avLst/>
                  <a:gdLst>
                    <a:gd name="T0" fmla="*/ 1 w 518"/>
                    <a:gd name="T1" fmla="*/ 0 h 301"/>
                    <a:gd name="T2" fmla="*/ 1 w 518"/>
                    <a:gd name="T3" fmla="*/ 0 h 301"/>
                    <a:gd name="T4" fmla="*/ 1 w 518"/>
                    <a:gd name="T5" fmla="*/ 0 h 301"/>
                    <a:gd name="T6" fmla="*/ 1 w 518"/>
                    <a:gd name="T7" fmla="*/ 0 h 301"/>
                    <a:gd name="T8" fmla="*/ 1 w 518"/>
                    <a:gd name="T9" fmla="*/ 0 h 301"/>
                    <a:gd name="T10" fmla="*/ 1 w 518"/>
                    <a:gd name="T11" fmla="*/ 0 h 301"/>
                    <a:gd name="T12" fmla="*/ 1 w 518"/>
                    <a:gd name="T13" fmla="*/ 0 h 301"/>
                    <a:gd name="T14" fmla="*/ 1 w 518"/>
                    <a:gd name="T15" fmla="*/ 0 h 301"/>
                    <a:gd name="T16" fmla="*/ 1 w 518"/>
                    <a:gd name="T17" fmla="*/ 0 h 301"/>
                    <a:gd name="T18" fmla="*/ 1 w 518"/>
                    <a:gd name="T19" fmla="*/ 0 h 301"/>
                    <a:gd name="T20" fmla="*/ 1 w 518"/>
                    <a:gd name="T21" fmla="*/ 0 h 301"/>
                    <a:gd name="T22" fmla="*/ 1 w 518"/>
                    <a:gd name="T23" fmla="*/ 0 h 301"/>
                    <a:gd name="T24" fmla="*/ 1 w 518"/>
                    <a:gd name="T25" fmla="*/ 0 h 301"/>
                    <a:gd name="T26" fmla="*/ 1 w 518"/>
                    <a:gd name="T27" fmla="*/ 0 h 301"/>
                    <a:gd name="T28" fmla="*/ 1 w 518"/>
                    <a:gd name="T29" fmla="*/ 0 h 301"/>
                    <a:gd name="T30" fmla="*/ 1 w 518"/>
                    <a:gd name="T31" fmla="*/ 0 h 301"/>
                    <a:gd name="T32" fmla="*/ 1 w 518"/>
                    <a:gd name="T33" fmla="*/ 0 h 301"/>
                    <a:gd name="T34" fmla="*/ 1 w 518"/>
                    <a:gd name="T35" fmla="*/ 0 h 301"/>
                    <a:gd name="T36" fmla="*/ 1 w 518"/>
                    <a:gd name="T37" fmla="*/ 0 h 301"/>
                    <a:gd name="T38" fmla="*/ 1 w 518"/>
                    <a:gd name="T39" fmla="*/ 0 h 301"/>
                    <a:gd name="T40" fmla="*/ 1 w 518"/>
                    <a:gd name="T41" fmla="*/ 0 h 301"/>
                    <a:gd name="T42" fmla="*/ 1 w 518"/>
                    <a:gd name="T43" fmla="*/ 0 h 301"/>
                    <a:gd name="T44" fmla="*/ 1 w 518"/>
                    <a:gd name="T45" fmla="*/ 0 h 301"/>
                    <a:gd name="T46" fmla="*/ 1 w 518"/>
                    <a:gd name="T47" fmla="*/ 0 h 301"/>
                    <a:gd name="T48" fmla="*/ 0 w 518"/>
                    <a:gd name="T49" fmla="*/ 0 h 301"/>
                    <a:gd name="T50" fmla="*/ 1 w 518"/>
                    <a:gd name="T51" fmla="*/ 0 h 301"/>
                    <a:gd name="T52" fmla="*/ 1 w 518"/>
                    <a:gd name="T53" fmla="*/ 0 h 301"/>
                    <a:gd name="T54" fmla="*/ 1 w 518"/>
                    <a:gd name="T55" fmla="*/ 0 h 301"/>
                    <a:gd name="T56" fmla="*/ 1 w 518"/>
                    <a:gd name="T57" fmla="*/ 0 h 301"/>
                    <a:gd name="T58" fmla="*/ 1 w 518"/>
                    <a:gd name="T59" fmla="*/ 0 h 301"/>
                    <a:gd name="T60" fmla="*/ 1 w 518"/>
                    <a:gd name="T61" fmla="*/ 0 h 301"/>
                    <a:gd name="T62" fmla="*/ 1 w 518"/>
                    <a:gd name="T63" fmla="*/ 0 h 301"/>
                    <a:gd name="T64" fmla="*/ 1 w 518"/>
                    <a:gd name="T65" fmla="*/ 0 h 301"/>
                    <a:gd name="T66" fmla="*/ 1 w 518"/>
                    <a:gd name="T67" fmla="*/ 0 h 301"/>
                    <a:gd name="T68" fmla="*/ 1 w 518"/>
                    <a:gd name="T69" fmla="*/ 0 h 301"/>
                    <a:gd name="T70" fmla="*/ 1 w 518"/>
                    <a:gd name="T71" fmla="*/ 0 h 301"/>
                    <a:gd name="T72" fmla="*/ 1 w 518"/>
                    <a:gd name="T73" fmla="*/ 0 h 301"/>
                    <a:gd name="T74" fmla="*/ 1 w 518"/>
                    <a:gd name="T75" fmla="*/ 0 h 301"/>
                    <a:gd name="T76" fmla="*/ 1 w 518"/>
                    <a:gd name="T77" fmla="*/ 0 h 301"/>
                    <a:gd name="T78" fmla="*/ 1 w 518"/>
                    <a:gd name="T79" fmla="*/ 0 h 301"/>
                    <a:gd name="T80" fmla="*/ 1 w 518"/>
                    <a:gd name="T81" fmla="*/ 0 h 301"/>
                    <a:gd name="T82" fmla="*/ 1 w 518"/>
                    <a:gd name="T83" fmla="*/ 0 h 301"/>
                    <a:gd name="T84" fmla="*/ 1 w 518"/>
                    <a:gd name="T85" fmla="*/ 0 h 3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8"/>
                    <a:gd name="T130" fmla="*/ 0 h 301"/>
                    <a:gd name="T131" fmla="*/ 518 w 518"/>
                    <a:gd name="T132" fmla="*/ 301 h 3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8" h="301">
                      <a:moveTo>
                        <a:pt x="301" y="155"/>
                      </a:moveTo>
                      <a:lnTo>
                        <a:pt x="349" y="118"/>
                      </a:lnTo>
                      <a:lnTo>
                        <a:pt x="379" y="94"/>
                      </a:lnTo>
                      <a:lnTo>
                        <a:pt x="405" y="75"/>
                      </a:lnTo>
                      <a:lnTo>
                        <a:pt x="428" y="62"/>
                      </a:lnTo>
                      <a:lnTo>
                        <a:pt x="442" y="54"/>
                      </a:lnTo>
                      <a:lnTo>
                        <a:pt x="457" y="49"/>
                      </a:lnTo>
                      <a:lnTo>
                        <a:pt x="491" y="46"/>
                      </a:lnTo>
                      <a:lnTo>
                        <a:pt x="514" y="43"/>
                      </a:lnTo>
                      <a:lnTo>
                        <a:pt x="518" y="25"/>
                      </a:lnTo>
                      <a:lnTo>
                        <a:pt x="387" y="0"/>
                      </a:lnTo>
                      <a:lnTo>
                        <a:pt x="375" y="5"/>
                      </a:lnTo>
                      <a:lnTo>
                        <a:pt x="359" y="13"/>
                      </a:lnTo>
                      <a:lnTo>
                        <a:pt x="349" y="19"/>
                      </a:lnTo>
                      <a:lnTo>
                        <a:pt x="334" y="26"/>
                      </a:lnTo>
                      <a:lnTo>
                        <a:pt x="318" y="39"/>
                      </a:lnTo>
                      <a:lnTo>
                        <a:pt x="297" y="54"/>
                      </a:lnTo>
                      <a:lnTo>
                        <a:pt x="167" y="162"/>
                      </a:lnTo>
                      <a:lnTo>
                        <a:pt x="63" y="249"/>
                      </a:lnTo>
                      <a:lnTo>
                        <a:pt x="54" y="256"/>
                      </a:lnTo>
                      <a:lnTo>
                        <a:pt x="43" y="262"/>
                      </a:lnTo>
                      <a:lnTo>
                        <a:pt x="33" y="265"/>
                      </a:lnTo>
                      <a:lnTo>
                        <a:pt x="23" y="265"/>
                      </a:lnTo>
                      <a:lnTo>
                        <a:pt x="11" y="265"/>
                      </a:lnTo>
                      <a:lnTo>
                        <a:pt x="0" y="265"/>
                      </a:lnTo>
                      <a:lnTo>
                        <a:pt x="5" y="268"/>
                      </a:lnTo>
                      <a:lnTo>
                        <a:pt x="10" y="271"/>
                      </a:lnTo>
                      <a:lnTo>
                        <a:pt x="14" y="277"/>
                      </a:lnTo>
                      <a:lnTo>
                        <a:pt x="20" y="282"/>
                      </a:lnTo>
                      <a:lnTo>
                        <a:pt x="28" y="289"/>
                      </a:lnTo>
                      <a:lnTo>
                        <a:pt x="39" y="292"/>
                      </a:lnTo>
                      <a:lnTo>
                        <a:pt x="49" y="297"/>
                      </a:lnTo>
                      <a:lnTo>
                        <a:pt x="62" y="300"/>
                      </a:lnTo>
                      <a:lnTo>
                        <a:pt x="72" y="301"/>
                      </a:lnTo>
                      <a:lnTo>
                        <a:pt x="86" y="301"/>
                      </a:lnTo>
                      <a:lnTo>
                        <a:pt x="100" y="300"/>
                      </a:lnTo>
                      <a:lnTo>
                        <a:pt x="114" y="300"/>
                      </a:lnTo>
                      <a:lnTo>
                        <a:pt x="120" y="297"/>
                      </a:lnTo>
                      <a:lnTo>
                        <a:pt x="132" y="291"/>
                      </a:lnTo>
                      <a:lnTo>
                        <a:pt x="147" y="282"/>
                      </a:lnTo>
                      <a:lnTo>
                        <a:pt x="165" y="268"/>
                      </a:lnTo>
                      <a:lnTo>
                        <a:pt x="214" y="228"/>
                      </a:lnTo>
                      <a:lnTo>
                        <a:pt x="301" y="1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62" name="Freeform 677">
                  <a:extLst>
                    <a:ext uri="{FF2B5EF4-FFF2-40B4-BE49-F238E27FC236}">
                      <a16:creationId xmlns:a16="http://schemas.microsoft.com/office/drawing/2014/main" id="{1F1B2324-E1BA-44B2-9AFE-8F5249BF4AA4}"/>
                    </a:ext>
                  </a:extLst>
                </p:cNvPr>
                <p:cNvSpPr>
                  <a:spLocks/>
                </p:cNvSpPr>
                <p:nvPr/>
              </p:nvSpPr>
              <p:spPr bwMode="auto">
                <a:xfrm>
                  <a:off x="4176" y="2190"/>
                  <a:ext cx="259" cy="150"/>
                </a:xfrm>
                <a:custGeom>
                  <a:avLst/>
                  <a:gdLst>
                    <a:gd name="T0" fmla="*/ 1 w 518"/>
                    <a:gd name="T1" fmla="*/ 0 h 301"/>
                    <a:gd name="T2" fmla="*/ 1 w 518"/>
                    <a:gd name="T3" fmla="*/ 0 h 301"/>
                    <a:gd name="T4" fmla="*/ 1 w 518"/>
                    <a:gd name="T5" fmla="*/ 0 h 301"/>
                    <a:gd name="T6" fmla="*/ 1 w 518"/>
                    <a:gd name="T7" fmla="*/ 0 h 301"/>
                    <a:gd name="T8" fmla="*/ 1 w 518"/>
                    <a:gd name="T9" fmla="*/ 0 h 301"/>
                    <a:gd name="T10" fmla="*/ 1 w 518"/>
                    <a:gd name="T11" fmla="*/ 0 h 301"/>
                    <a:gd name="T12" fmla="*/ 1 w 518"/>
                    <a:gd name="T13" fmla="*/ 0 h 301"/>
                    <a:gd name="T14" fmla="*/ 1 w 518"/>
                    <a:gd name="T15" fmla="*/ 0 h 301"/>
                    <a:gd name="T16" fmla="*/ 1 w 518"/>
                    <a:gd name="T17" fmla="*/ 0 h 301"/>
                    <a:gd name="T18" fmla="*/ 1 w 518"/>
                    <a:gd name="T19" fmla="*/ 0 h 301"/>
                    <a:gd name="T20" fmla="*/ 1 w 518"/>
                    <a:gd name="T21" fmla="*/ 0 h 301"/>
                    <a:gd name="T22" fmla="*/ 1 w 518"/>
                    <a:gd name="T23" fmla="*/ 0 h 301"/>
                    <a:gd name="T24" fmla="*/ 1 w 518"/>
                    <a:gd name="T25" fmla="*/ 0 h 301"/>
                    <a:gd name="T26" fmla="*/ 1 w 518"/>
                    <a:gd name="T27" fmla="*/ 0 h 301"/>
                    <a:gd name="T28" fmla="*/ 1 w 518"/>
                    <a:gd name="T29" fmla="*/ 0 h 301"/>
                    <a:gd name="T30" fmla="*/ 1 w 518"/>
                    <a:gd name="T31" fmla="*/ 0 h 301"/>
                    <a:gd name="T32" fmla="*/ 1 w 518"/>
                    <a:gd name="T33" fmla="*/ 0 h 301"/>
                    <a:gd name="T34" fmla="*/ 1 w 518"/>
                    <a:gd name="T35" fmla="*/ 0 h 301"/>
                    <a:gd name="T36" fmla="*/ 1 w 518"/>
                    <a:gd name="T37" fmla="*/ 0 h 301"/>
                    <a:gd name="T38" fmla="*/ 1 w 518"/>
                    <a:gd name="T39" fmla="*/ 0 h 301"/>
                    <a:gd name="T40" fmla="*/ 1 w 518"/>
                    <a:gd name="T41" fmla="*/ 0 h 301"/>
                    <a:gd name="T42" fmla="*/ 1 w 518"/>
                    <a:gd name="T43" fmla="*/ 0 h 301"/>
                    <a:gd name="T44" fmla="*/ 1 w 518"/>
                    <a:gd name="T45" fmla="*/ 0 h 301"/>
                    <a:gd name="T46" fmla="*/ 1 w 518"/>
                    <a:gd name="T47" fmla="*/ 0 h 301"/>
                    <a:gd name="T48" fmla="*/ 0 w 518"/>
                    <a:gd name="T49" fmla="*/ 0 h 301"/>
                    <a:gd name="T50" fmla="*/ 1 w 518"/>
                    <a:gd name="T51" fmla="*/ 0 h 301"/>
                    <a:gd name="T52" fmla="*/ 1 w 518"/>
                    <a:gd name="T53" fmla="*/ 0 h 301"/>
                    <a:gd name="T54" fmla="*/ 1 w 518"/>
                    <a:gd name="T55" fmla="*/ 0 h 301"/>
                    <a:gd name="T56" fmla="*/ 1 w 518"/>
                    <a:gd name="T57" fmla="*/ 0 h 301"/>
                    <a:gd name="T58" fmla="*/ 1 w 518"/>
                    <a:gd name="T59" fmla="*/ 0 h 301"/>
                    <a:gd name="T60" fmla="*/ 1 w 518"/>
                    <a:gd name="T61" fmla="*/ 0 h 301"/>
                    <a:gd name="T62" fmla="*/ 1 w 518"/>
                    <a:gd name="T63" fmla="*/ 0 h 301"/>
                    <a:gd name="T64" fmla="*/ 1 w 518"/>
                    <a:gd name="T65" fmla="*/ 0 h 301"/>
                    <a:gd name="T66" fmla="*/ 1 w 518"/>
                    <a:gd name="T67" fmla="*/ 0 h 301"/>
                    <a:gd name="T68" fmla="*/ 1 w 518"/>
                    <a:gd name="T69" fmla="*/ 0 h 301"/>
                    <a:gd name="T70" fmla="*/ 1 w 518"/>
                    <a:gd name="T71" fmla="*/ 0 h 301"/>
                    <a:gd name="T72" fmla="*/ 1 w 518"/>
                    <a:gd name="T73" fmla="*/ 0 h 301"/>
                    <a:gd name="T74" fmla="*/ 1 w 518"/>
                    <a:gd name="T75" fmla="*/ 0 h 301"/>
                    <a:gd name="T76" fmla="*/ 1 w 518"/>
                    <a:gd name="T77" fmla="*/ 0 h 301"/>
                    <a:gd name="T78" fmla="*/ 1 w 518"/>
                    <a:gd name="T79" fmla="*/ 0 h 301"/>
                    <a:gd name="T80" fmla="*/ 1 w 518"/>
                    <a:gd name="T81" fmla="*/ 0 h 301"/>
                    <a:gd name="T82" fmla="*/ 1 w 518"/>
                    <a:gd name="T83" fmla="*/ 0 h 301"/>
                    <a:gd name="T84" fmla="*/ 1 w 518"/>
                    <a:gd name="T85" fmla="*/ 0 h 3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8"/>
                    <a:gd name="T130" fmla="*/ 0 h 301"/>
                    <a:gd name="T131" fmla="*/ 518 w 518"/>
                    <a:gd name="T132" fmla="*/ 301 h 3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8" h="301">
                      <a:moveTo>
                        <a:pt x="301" y="155"/>
                      </a:moveTo>
                      <a:lnTo>
                        <a:pt x="349" y="118"/>
                      </a:lnTo>
                      <a:lnTo>
                        <a:pt x="379" y="94"/>
                      </a:lnTo>
                      <a:lnTo>
                        <a:pt x="405" y="75"/>
                      </a:lnTo>
                      <a:lnTo>
                        <a:pt x="428" y="62"/>
                      </a:lnTo>
                      <a:lnTo>
                        <a:pt x="442" y="54"/>
                      </a:lnTo>
                      <a:lnTo>
                        <a:pt x="457" y="49"/>
                      </a:lnTo>
                      <a:lnTo>
                        <a:pt x="491" y="46"/>
                      </a:lnTo>
                      <a:lnTo>
                        <a:pt x="514" y="43"/>
                      </a:lnTo>
                      <a:lnTo>
                        <a:pt x="518" y="25"/>
                      </a:lnTo>
                      <a:lnTo>
                        <a:pt x="387" y="0"/>
                      </a:lnTo>
                      <a:lnTo>
                        <a:pt x="375" y="5"/>
                      </a:lnTo>
                      <a:lnTo>
                        <a:pt x="359" y="13"/>
                      </a:lnTo>
                      <a:lnTo>
                        <a:pt x="349" y="19"/>
                      </a:lnTo>
                      <a:lnTo>
                        <a:pt x="334" y="26"/>
                      </a:lnTo>
                      <a:lnTo>
                        <a:pt x="318" y="39"/>
                      </a:lnTo>
                      <a:lnTo>
                        <a:pt x="297" y="54"/>
                      </a:lnTo>
                      <a:lnTo>
                        <a:pt x="167" y="162"/>
                      </a:lnTo>
                      <a:lnTo>
                        <a:pt x="63" y="249"/>
                      </a:lnTo>
                      <a:lnTo>
                        <a:pt x="54" y="256"/>
                      </a:lnTo>
                      <a:lnTo>
                        <a:pt x="43" y="262"/>
                      </a:lnTo>
                      <a:lnTo>
                        <a:pt x="33" y="265"/>
                      </a:lnTo>
                      <a:lnTo>
                        <a:pt x="23" y="265"/>
                      </a:lnTo>
                      <a:lnTo>
                        <a:pt x="11" y="265"/>
                      </a:lnTo>
                      <a:lnTo>
                        <a:pt x="0" y="265"/>
                      </a:lnTo>
                      <a:lnTo>
                        <a:pt x="5" y="268"/>
                      </a:lnTo>
                      <a:lnTo>
                        <a:pt x="10" y="271"/>
                      </a:lnTo>
                      <a:lnTo>
                        <a:pt x="14" y="277"/>
                      </a:lnTo>
                      <a:lnTo>
                        <a:pt x="20" y="282"/>
                      </a:lnTo>
                      <a:lnTo>
                        <a:pt x="28" y="289"/>
                      </a:lnTo>
                      <a:lnTo>
                        <a:pt x="39" y="292"/>
                      </a:lnTo>
                      <a:lnTo>
                        <a:pt x="49" y="297"/>
                      </a:lnTo>
                      <a:lnTo>
                        <a:pt x="62" y="300"/>
                      </a:lnTo>
                      <a:lnTo>
                        <a:pt x="72" y="301"/>
                      </a:lnTo>
                      <a:lnTo>
                        <a:pt x="86" y="301"/>
                      </a:lnTo>
                      <a:lnTo>
                        <a:pt x="100" y="300"/>
                      </a:lnTo>
                      <a:lnTo>
                        <a:pt x="114" y="300"/>
                      </a:lnTo>
                      <a:lnTo>
                        <a:pt x="120" y="297"/>
                      </a:lnTo>
                      <a:lnTo>
                        <a:pt x="132" y="291"/>
                      </a:lnTo>
                      <a:lnTo>
                        <a:pt x="147" y="282"/>
                      </a:lnTo>
                      <a:lnTo>
                        <a:pt x="165" y="268"/>
                      </a:lnTo>
                      <a:lnTo>
                        <a:pt x="214" y="228"/>
                      </a:lnTo>
                      <a:lnTo>
                        <a:pt x="301" y="155"/>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55" name="Group 678">
                <a:extLst>
                  <a:ext uri="{FF2B5EF4-FFF2-40B4-BE49-F238E27FC236}">
                    <a16:creationId xmlns:a16="http://schemas.microsoft.com/office/drawing/2014/main" id="{81A41CC4-5D1F-4736-8668-3B49A2A081EB}"/>
                  </a:ext>
                </a:extLst>
              </p:cNvPr>
              <p:cNvGrpSpPr>
                <a:grpSpLocks/>
              </p:cNvGrpSpPr>
              <p:nvPr/>
            </p:nvGrpSpPr>
            <p:grpSpPr bwMode="auto">
              <a:xfrm>
                <a:off x="4021" y="2194"/>
                <a:ext cx="236" cy="142"/>
                <a:chOff x="4021" y="2194"/>
                <a:chExt cx="236" cy="142"/>
              </a:xfrm>
            </p:grpSpPr>
            <p:sp>
              <p:nvSpPr>
                <p:cNvPr id="22859" name="Freeform 679">
                  <a:extLst>
                    <a:ext uri="{FF2B5EF4-FFF2-40B4-BE49-F238E27FC236}">
                      <a16:creationId xmlns:a16="http://schemas.microsoft.com/office/drawing/2014/main" id="{6047FBA8-11E2-4FB1-A64F-88201CF4EAEF}"/>
                    </a:ext>
                  </a:extLst>
                </p:cNvPr>
                <p:cNvSpPr>
                  <a:spLocks/>
                </p:cNvSpPr>
                <p:nvPr/>
              </p:nvSpPr>
              <p:spPr bwMode="auto">
                <a:xfrm>
                  <a:off x="4021" y="2194"/>
                  <a:ext cx="236" cy="142"/>
                </a:xfrm>
                <a:custGeom>
                  <a:avLst/>
                  <a:gdLst>
                    <a:gd name="T0" fmla="*/ 1 w 472"/>
                    <a:gd name="T1" fmla="*/ 1 h 284"/>
                    <a:gd name="T2" fmla="*/ 1 w 472"/>
                    <a:gd name="T3" fmla="*/ 1 h 284"/>
                    <a:gd name="T4" fmla="*/ 1 w 472"/>
                    <a:gd name="T5" fmla="*/ 1 h 284"/>
                    <a:gd name="T6" fmla="*/ 1 w 472"/>
                    <a:gd name="T7" fmla="*/ 1 h 284"/>
                    <a:gd name="T8" fmla="*/ 1 w 472"/>
                    <a:gd name="T9" fmla="*/ 1 h 284"/>
                    <a:gd name="T10" fmla="*/ 1 w 472"/>
                    <a:gd name="T11" fmla="*/ 1 h 284"/>
                    <a:gd name="T12" fmla="*/ 1 w 472"/>
                    <a:gd name="T13" fmla="*/ 1 h 284"/>
                    <a:gd name="T14" fmla="*/ 1 w 472"/>
                    <a:gd name="T15" fmla="*/ 1 h 284"/>
                    <a:gd name="T16" fmla="*/ 1 w 472"/>
                    <a:gd name="T17" fmla="*/ 1 h 284"/>
                    <a:gd name="T18" fmla="*/ 1 w 472"/>
                    <a:gd name="T19" fmla="*/ 1 h 284"/>
                    <a:gd name="T20" fmla="*/ 1 w 472"/>
                    <a:gd name="T21" fmla="*/ 1 h 284"/>
                    <a:gd name="T22" fmla="*/ 1 w 472"/>
                    <a:gd name="T23" fmla="*/ 1 h 284"/>
                    <a:gd name="T24" fmla="*/ 1 w 472"/>
                    <a:gd name="T25" fmla="*/ 1 h 284"/>
                    <a:gd name="T26" fmla="*/ 1 w 472"/>
                    <a:gd name="T27" fmla="*/ 1 h 284"/>
                    <a:gd name="T28" fmla="*/ 1 w 472"/>
                    <a:gd name="T29" fmla="*/ 1 h 284"/>
                    <a:gd name="T30" fmla="*/ 1 w 472"/>
                    <a:gd name="T31" fmla="*/ 1 h 284"/>
                    <a:gd name="T32" fmla="*/ 1 w 472"/>
                    <a:gd name="T33" fmla="*/ 0 h 284"/>
                    <a:gd name="T34" fmla="*/ 1 w 472"/>
                    <a:gd name="T35" fmla="*/ 1 h 284"/>
                    <a:gd name="T36" fmla="*/ 1 w 472"/>
                    <a:gd name="T37" fmla="*/ 1 h 284"/>
                    <a:gd name="T38" fmla="*/ 1 w 472"/>
                    <a:gd name="T39" fmla="*/ 1 h 284"/>
                    <a:gd name="T40" fmla="*/ 1 w 472"/>
                    <a:gd name="T41" fmla="*/ 1 h 284"/>
                    <a:gd name="T42" fmla="*/ 1 w 472"/>
                    <a:gd name="T43" fmla="*/ 1 h 284"/>
                    <a:gd name="T44" fmla="*/ 1 w 472"/>
                    <a:gd name="T45" fmla="*/ 1 h 284"/>
                    <a:gd name="T46" fmla="*/ 1 w 472"/>
                    <a:gd name="T47" fmla="*/ 1 h 284"/>
                    <a:gd name="T48" fmla="*/ 1 w 472"/>
                    <a:gd name="T49" fmla="*/ 1 h 284"/>
                    <a:gd name="T50" fmla="*/ 1 w 472"/>
                    <a:gd name="T51" fmla="*/ 1 h 284"/>
                    <a:gd name="T52" fmla="*/ 1 w 472"/>
                    <a:gd name="T53" fmla="*/ 1 h 284"/>
                    <a:gd name="T54" fmla="*/ 1 w 472"/>
                    <a:gd name="T55" fmla="*/ 1 h 284"/>
                    <a:gd name="T56" fmla="*/ 0 w 472"/>
                    <a:gd name="T57" fmla="*/ 1 h 284"/>
                    <a:gd name="T58" fmla="*/ 1 w 472"/>
                    <a:gd name="T59" fmla="*/ 1 h 284"/>
                    <a:gd name="T60" fmla="*/ 1 w 472"/>
                    <a:gd name="T61" fmla="*/ 1 h 284"/>
                    <a:gd name="T62" fmla="*/ 1 w 472"/>
                    <a:gd name="T63" fmla="*/ 1 h 284"/>
                    <a:gd name="T64" fmla="*/ 1 w 472"/>
                    <a:gd name="T65" fmla="*/ 1 h 284"/>
                    <a:gd name="T66" fmla="*/ 1 w 472"/>
                    <a:gd name="T67" fmla="*/ 1 h 284"/>
                    <a:gd name="T68" fmla="*/ 1 w 472"/>
                    <a:gd name="T69" fmla="*/ 1 h 284"/>
                    <a:gd name="T70" fmla="*/ 1 w 472"/>
                    <a:gd name="T71" fmla="*/ 1 h 284"/>
                    <a:gd name="T72" fmla="*/ 1 w 472"/>
                    <a:gd name="T73" fmla="*/ 1 h 284"/>
                    <a:gd name="T74" fmla="*/ 1 w 472"/>
                    <a:gd name="T75" fmla="*/ 1 h 284"/>
                    <a:gd name="T76" fmla="*/ 1 w 472"/>
                    <a:gd name="T77" fmla="*/ 1 h 284"/>
                    <a:gd name="T78" fmla="*/ 1 w 472"/>
                    <a:gd name="T79" fmla="*/ 1 h 284"/>
                    <a:gd name="T80" fmla="*/ 1 w 472"/>
                    <a:gd name="T81" fmla="*/ 1 h 284"/>
                    <a:gd name="T82" fmla="*/ 1 w 472"/>
                    <a:gd name="T83" fmla="*/ 1 h 284"/>
                    <a:gd name="T84" fmla="*/ 1 w 472"/>
                    <a:gd name="T85" fmla="*/ 1 h 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2"/>
                    <a:gd name="T130" fmla="*/ 0 h 284"/>
                    <a:gd name="T131" fmla="*/ 472 w 472"/>
                    <a:gd name="T132" fmla="*/ 284 h 2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2" h="284">
                      <a:moveTo>
                        <a:pt x="298" y="116"/>
                      </a:moveTo>
                      <a:lnTo>
                        <a:pt x="320" y="100"/>
                      </a:lnTo>
                      <a:lnTo>
                        <a:pt x="347" y="82"/>
                      </a:lnTo>
                      <a:lnTo>
                        <a:pt x="372" y="65"/>
                      </a:lnTo>
                      <a:lnTo>
                        <a:pt x="394" y="55"/>
                      </a:lnTo>
                      <a:lnTo>
                        <a:pt x="410" y="49"/>
                      </a:lnTo>
                      <a:lnTo>
                        <a:pt x="430" y="42"/>
                      </a:lnTo>
                      <a:lnTo>
                        <a:pt x="448" y="39"/>
                      </a:lnTo>
                      <a:lnTo>
                        <a:pt x="472" y="38"/>
                      </a:lnTo>
                      <a:lnTo>
                        <a:pt x="468" y="29"/>
                      </a:lnTo>
                      <a:lnTo>
                        <a:pt x="457" y="23"/>
                      </a:lnTo>
                      <a:lnTo>
                        <a:pt x="443" y="13"/>
                      </a:lnTo>
                      <a:lnTo>
                        <a:pt x="425" y="9"/>
                      </a:lnTo>
                      <a:lnTo>
                        <a:pt x="408" y="6"/>
                      </a:lnTo>
                      <a:lnTo>
                        <a:pt x="394" y="3"/>
                      </a:lnTo>
                      <a:lnTo>
                        <a:pt x="376" y="1"/>
                      </a:lnTo>
                      <a:lnTo>
                        <a:pt x="356" y="0"/>
                      </a:lnTo>
                      <a:lnTo>
                        <a:pt x="343" y="1"/>
                      </a:lnTo>
                      <a:lnTo>
                        <a:pt x="327" y="6"/>
                      </a:lnTo>
                      <a:lnTo>
                        <a:pt x="312" y="13"/>
                      </a:lnTo>
                      <a:lnTo>
                        <a:pt x="298" y="19"/>
                      </a:lnTo>
                      <a:lnTo>
                        <a:pt x="289" y="29"/>
                      </a:lnTo>
                      <a:lnTo>
                        <a:pt x="159" y="123"/>
                      </a:lnTo>
                      <a:lnTo>
                        <a:pt x="57" y="210"/>
                      </a:lnTo>
                      <a:lnTo>
                        <a:pt x="43" y="223"/>
                      </a:lnTo>
                      <a:lnTo>
                        <a:pt x="37" y="229"/>
                      </a:lnTo>
                      <a:lnTo>
                        <a:pt x="28" y="233"/>
                      </a:lnTo>
                      <a:lnTo>
                        <a:pt x="19" y="236"/>
                      </a:lnTo>
                      <a:lnTo>
                        <a:pt x="0" y="238"/>
                      </a:lnTo>
                      <a:lnTo>
                        <a:pt x="19" y="258"/>
                      </a:lnTo>
                      <a:lnTo>
                        <a:pt x="32" y="273"/>
                      </a:lnTo>
                      <a:lnTo>
                        <a:pt x="45" y="279"/>
                      </a:lnTo>
                      <a:lnTo>
                        <a:pt x="57" y="282"/>
                      </a:lnTo>
                      <a:lnTo>
                        <a:pt x="69" y="284"/>
                      </a:lnTo>
                      <a:lnTo>
                        <a:pt x="83" y="284"/>
                      </a:lnTo>
                      <a:lnTo>
                        <a:pt x="97" y="282"/>
                      </a:lnTo>
                      <a:lnTo>
                        <a:pt x="106" y="279"/>
                      </a:lnTo>
                      <a:lnTo>
                        <a:pt x="115" y="272"/>
                      </a:lnTo>
                      <a:lnTo>
                        <a:pt x="126" y="264"/>
                      </a:lnTo>
                      <a:lnTo>
                        <a:pt x="138" y="252"/>
                      </a:lnTo>
                      <a:lnTo>
                        <a:pt x="158" y="235"/>
                      </a:lnTo>
                      <a:lnTo>
                        <a:pt x="179" y="215"/>
                      </a:lnTo>
                      <a:lnTo>
                        <a:pt x="298" y="1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60" name="Freeform 680">
                  <a:extLst>
                    <a:ext uri="{FF2B5EF4-FFF2-40B4-BE49-F238E27FC236}">
                      <a16:creationId xmlns:a16="http://schemas.microsoft.com/office/drawing/2014/main" id="{78CBA603-9C7C-4E58-B494-7D02CB6A20FD}"/>
                    </a:ext>
                  </a:extLst>
                </p:cNvPr>
                <p:cNvSpPr>
                  <a:spLocks/>
                </p:cNvSpPr>
                <p:nvPr/>
              </p:nvSpPr>
              <p:spPr bwMode="auto">
                <a:xfrm>
                  <a:off x="4021" y="2194"/>
                  <a:ext cx="236" cy="142"/>
                </a:xfrm>
                <a:custGeom>
                  <a:avLst/>
                  <a:gdLst>
                    <a:gd name="T0" fmla="*/ 1 w 472"/>
                    <a:gd name="T1" fmla="*/ 1 h 284"/>
                    <a:gd name="T2" fmla="*/ 1 w 472"/>
                    <a:gd name="T3" fmla="*/ 1 h 284"/>
                    <a:gd name="T4" fmla="*/ 1 w 472"/>
                    <a:gd name="T5" fmla="*/ 1 h 284"/>
                    <a:gd name="T6" fmla="*/ 1 w 472"/>
                    <a:gd name="T7" fmla="*/ 1 h 284"/>
                    <a:gd name="T8" fmla="*/ 1 w 472"/>
                    <a:gd name="T9" fmla="*/ 1 h 284"/>
                    <a:gd name="T10" fmla="*/ 1 w 472"/>
                    <a:gd name="T11" fmla="*/ 1 h 284"/>
                    <a:gd name="T12" fmla="*/ 1 w 472"/>
                    <a:gd name="T13" fmla="*/ 1 h 284"/>
                    <a:gd name="T14" fmla="*/ 1 w 472"/>
                    <a:gd name="T15" fmla="*/ 1 h 284"/>
                    <a:gd name="T16" fmla="*/ 1 w 472"/>
                    <a:gd name="T17" fmla="*/ 1 h 284"/>
                    <a:gd name="T18" fmla="*/ 1 w 472"/>
                    <a:gd name="T19" fmla="*/ 1 h 284"/>
                    <a:gd name="T20" fmla="*/ 1 w 472"/>
                    <a:gd name="T21" fmla="*/ 1 h 284"/>
                    <a:gd name="T22" fmla="*/ 1 w 472"/>
                    <a:gd name="T23" fmla="*/ 1 h 284"/>
                    <a:gd name="T24" fmla="*/ 1 w 472"/>
                    <a:gd name="T25" fmla="*/ 1 h 284"/>
                    <a:gd name="T26" fmla="*/ 1 w 472"/>
                    <a:gd name="T27" fmla="*/ 1 h 284"/>
                    <a:gd name="T28" fmla="*/ 1 w 472"/>
                    <a:gd name="T29" fmla="*/ 1 h 284"/>
                    <a:gd name="T30" fmla="*/ 1 w 472"/>
                    <a:gd name="T31" fmla="*/ 1 h 284"/>
                    <a:gd name="T32" fmla="*/ 1 w 472"/>
                    <a:gd name="T33" fmla="*/ 0 h 284"/>
                    <a:gd name="T34" fmla="*/ 1 w 472"/>
                    <a:gd name="T35" fmla="*/ 1 h 284"/>
                    <a:gd name="T36" fmla="*/ 1 w 472"/>
                    <a:gd name="T37" fmla="*/ 1 h 284"/>
                    <a:gd name="T38" fmla="*/ 1 w 472"/>
                    <a:gd name="T39" fmla="*/ 1 h 284"/>
                    <a:gd name="T40" fmla="*/ 1 w 472"/>
                    <a:gd name="T41" fmla="*/ 1 h 284"/>
                    <a:gd name="T42" fmla="*/ 1 w 472"/>
                    <a:gd name="T43" fmla="*/ 1 h 284"/>
                    <a:gd name="T44" fmla="*/ 1 w 472"/>
                    <a:gd name="T45" fmla="*/ 1 h 284"/>
                    <a:gd name="T46" fmla="*/ 1 w 472"/>
                    <a:gd name="T47" fmla="*/ 1 h 284"/>
                    <a:gd name="T48" fmla="*/ 1 w 472"/>
                    <a:gd name="T49" fmla="*/ 1 h 284"/>
                    <a:gd name="T50" fmla="*/ 1 w 472"/>
                    <a:gd name="T51" fmla="*/ 1 h 284"/>
                    <a:gd name="T52" fmla="*/ 1 w 472"/>
                    <a:gd name="T53" fmla="*/ 1 h 284"/>
                    <a:gd name="T54" fmla="*/ 1 w 472"/>
                    <a:gd name="T55" fmla="*/ 1 h 284"/>
                    <a:gd name="T56" fmla="*/ 0 w 472"/>
                    <a:gd name="T57" fmla="*/ 1 h 284"/>
                    <a:gd name="T58" fmla="*/ 1 w 472"/>
                    <a:gd name="T59" fmla="*/ 1 h 284"/>
                    <a:gd name="T60" fmla="*/ 1 w 472"/>
                    <a:gd name="T61" fmla="*/ 1 h 284"/>
                    <a:gd name="T62" fmla="*/ 1 w 472"/>
                    <a:gd name="T63" fmla="*/ 1 h 284"/>
                    <a:gd name="T64" fmla="*/ 1 w 472"/>
                    <a:gd name="T65" fmla="*/ 1 h 284"/>
                    <a:gd name="T66" fmla="*/ 1 w 472"/>
                    <a:gd name="T67" fmla="*/ 1 h 284"/>
                    <a:gd name="T68" fmla="*/ 1 w 472"/>
                    <a:gd name="T69" fmla="*/ 1 h 284"/>
                    <a:gd name="T70" fmla="*/ 1 w 472"/>
                    <a:gd name="T71" fmla="*/ 1 h 284"/>
                    <a:gd name="T72" fmla="*/ 1 w 472"/>
                    <a:gd name="T73" fmla="*/ 1 h 284"/>
                    <a:gd name="T74" fmla="*/ 1 w 472"/>
                    <a:gd name="T75" fmla="*/ 1 h 284"/>
                    <a:gd name="T76" fmla="*/ 1 w 472"/>
                    <a:gd name="T77" fmla="*/ 1 h 284"/>
                    <a:gd name="T78" fmla="*/ 1 w 472"/>
                    <a:gd name="T79" fmla="*/ 1 h 284"/>
                    <a:gd name="T80" fmla="*/ 1 w 472"/>
                    <a:gd name="T81" fmla="*/ 1 h 284"/>
                    <a:gd name="T82" fmla="*/ 1 w 472"/>
                    <a:gd name="T83" fmla="*/ 1 h 284"/>
                    <a:gd name="T84" fmla="*/ 1 w 472"/>
                    <a:gd name="T85" fmla="*/ 1 h 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2"/>
                    <a:gd name="T130" fmla="*/ 0 h 284"/>
                    <a:gd name="T131" fmla="*/ 472 w 472"/>
                    <a:gd name="T132" fmla="*/ 284 h 2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2" h="284">
                      <a:moveTo>
                        <a:pt x="298" y="116"/>
                      </a:moveTo>
                      <a:lnTo>
                        <a:pt x="320" y="100"/>
                      </a:lnTo>
                      <a:lnTo>
                        <a:pt x="347" y="82"/>
                      </a:lnTo>
                      <a:lnTo>
                        <a:pt x="372" y="65"/>
                      </a:lnTo>
                      <a:lnTo>
                        <a:pt x="394" y="55"/>
                      </a:lnTo>
                      <a:lnTo>
                        <a:pt x="410" y="49"/>
                      </a:lnTo>
                      <a:lnTo>
                        <a:pt x="430" y="42"/>
                      </a:lnTo>
                      <a:lnTo>
                        <a:pt x="448" y="39"/>
                      </a:lnTo>
                      <a:lnTo>
                        <a:pt x="472" y="38"/>
                      </a:lnTo>
                      <a:lnTo>
                        <a:pt x="468" y="29"/>
                      </a:lnTo>
                      <a:lnTo>
                        <a:pt x="457" y="23"/>
                      </a:lnTo>
                      <a:lnTo>
                        <a:pt x="443" y="13"/>
                      </a:lnTo>
                      <a:lnTo>
                        <a:pt x="425" y="9"/>
                      </a:lnTo>
                      <a:lnTo>
                        <a:pt x="408" y="6"/>
                      </a:lnTo>
                      <a:lnTo>
                        <a:pt x="394" y="3"/>
                      </a:lnTo>
                      <a:lnTo>
                        <a:pt x="376" y="1"/>
                      </a:lnTo>
                      <a:lnTo>
                        <a:pt x="356" y="0"/>
                      </a:lnTo>
                      <a:lnTo>
                        <a:pt x="343" y="1"/>
                      </a:lnTo>
                      <a:lnTo>
                        <a:pt x="327" y="6"/>
                      </a:lnTo>
                      <a:lnTo>
                        <a:pt x="312" y="13"/>
                      </a:lnTo>
                      <a:lnTo>
                        <a:pt x="298" y="19"/>
                      </a:lnTo>
                      <a:lnTo>
                        <a:pt x="289" y="29"/>
                      </a:lnTo>
                      <a:lnTo>
                        <a:pt x="159" y="123"/>
                      </a:lnTo>
                      <a:lnTo>
                        <a:pt x="57" y="210"/>
                      </a:lnTo>
                      <a:lnTo>
                        <a:pt x="43" y="223"/>
                      </a:lnTo>
                      <a:lnTo>
                        <a:pt x="37" y="229"/>
                      </a:lnTo>
                      <a:lnTo>
                        <a:pt x="28" y="233"/>
                      </a:lnTo>
                      <a:lnTo>
                        <a:pt x="19" y="236"/>
                      </a:lnTo>
                      <a:lnTo>
                        <a:pt x="0" y="238"/>
                      </a:lnTo>
                      <a:lnTo>
                        <a:pt x="19" y="258"/>
                      </a:lnTo>
                      <a:lnTo>
                        <a:pt x="32" y="273"/>
                      </a:lnTo>
                      <a:lnTo>
                        <a:pt x="45" y="279"/>
                      </a:lnTo>
                      <a:lnTo>
                        <a:pt x="57" y="282"/>
                      </a:lnTo>
                      <a:lnTo>
                        <a:pt x="69" y="284"/>
                      </a:lnTo>
                      <a:lnTo>
                        <a:pt x="83" y="284"/>
                      </a:lnTo>
                      <a:lnTo>
                        <a:pt x="97" y="282"/>
                      </a:lnTo>
                      <a:lnTo>
                        <a:pt x="106" y="279"/>
                      </a:lnTo>
                      <a:lnTo>
                        <a:pt x="115" y="272"/>
                      </a:lnTo>
                      <a:lnTo>
                        <a:pt x="126" y="264"/>
                      </a:lnTo>
                      <a:lnTo>
                        <a:pt x="138" y="252"/>
                      </a:lnTo>
                      <a:lnTo>
                        <a:pt x="158" y="235"/>
                      </a:lnTo>
                      <a:lnTo>
                        <a:pt x="179" y="215"/>
                      </a:lnTo>
                      <a:lnTo>
                        <a:pt x="298" y="116"/>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56" name="Group 681">
                <a:extLst>
                  <a:ext uri="{FF2B5EF4-FFF2-40B4-BE49-F238E27FC236}">
                    <a16:creationId xmlns:a16="http://schemas.microsoft.com/office/drawing/2014/main" id="{A60F5BA9-38CE-43B8-9276-2A7C2CFA1048}"/>
                  </a:ext>
                </a:extLst>
              </p:cNvPr>
              <p:cNvGrpSpPr>
                <a:grpSpLocks/>
              </p:cNvGrpSpPr>
              <p:nvPr/>
            </p:nvGrpSpPr>
            <p:grpSpPr bwMode="auto">
              <a:xfrm>
                <a:off x="4501" y="2188"/>
                <a:ext cx="202" cy="159"/>
                <a:chOff x="4501" y="2188"/>
                <a:chExt cx="202" cy="159"/>
              </a:xfrm>
            </p:grpSpPr>
            <p:sp>
              <p:nvSpPr>
                <p:cNvPr id="22857" name="Freeform 682">
                  <a:extLst>
                    <a:ext uri="{FF2B5EF4-FFF2-40B4-BE49-F238E27FC236}">
                      <a16:creationId xmlns:a16="http://schemas.microsoft.com/office/drawing/2014/main" id="{6E70850D-1B3F-4B4C-86B4-CEAB54812131}"/>
                    </a:ext>
                  </a:extLst>
                </p:cNvPr>
                <p:cNvSpPr>
                  <a:spLocks/>
                </p:cNvSpPr>
                <p:nvPr/>
              </p:nvSpPr>
              <p:spPr bwMode="auto">
                <a:xfrm>
                  <a:off x="4501" y="2188"/>
                  <a:ext cx="202" cy="159"/>
                </a:xfrm>
                <a:custGeom>
                  <a:avLst/>
                  <a:gdLst>
                    <a:gd name="T0" fmla="*/ 0 w 405"/>
                    <a:gd name="T1" fmla="*/ 1 h 318"/>
                    <a:gd name="T2" fmla="*/ 0 w 405"/>
                    <a:gd name="T3" fmla="*/ 1 h 318"/>
                    <a:gd name="T4" fmla="*/ 0 w 405"/>
                    <a:gd name="T5" fmla="*/ 1 h 318"/>
                    <a:gd name="T6" fmla="*/ 0 w 405"/>
                    <a:gd name="T7" fmla="*/ 1 h 318"/>
                    <a:gd name="T8" fmla="*/ 0 w 405"/>
                    <a:gd name="T9" fmla="*/ 1 h 318"/>
                    <a:gd name="T10" fmla="*/ 0 w 405"/>
                    <a:gd name="T11" fmla="*/ 1 h 318"/>
                    <a:gd name="T12" fmla="*/ 0 w 405"/>
                    <a:gd name="T13" fmla="*/ 1 h 318"/>
                    <a:gd name="T14" fmla="*/ 0 w 405"/>
                    <a:gd name="T15" fmla="*/ 1 h 318"/>
                    <a:gd name="T16" fmla="*/ 0 w 405"/>
                    <a:gd name="T17" fmla="*/ 1 h 318"/>
                    <a:gd name="T18" fmla="*/ 0 w 405"/>
                    <a:gd name="T19" fmla="*/ 1 h 318"/>
                    <a:gd name="T20" fmla="*/ 0 w 405"/>
                    <a:gd name="T21" fmla="*/ 1 h 318"/>
                    <a:gd name="T22" fmla="*/ 0 w 405"/>
                    <a:gd name="T23" fmla="*/ 1 h 318"/>
                    <a:gd name="T24" fmla="*/ 0 w 405"/>
                    <a:gd name="T25" fmla="*/ 1 h 318"/>
                    <a:gd name="T26" fmla="*/ 0 w 405"/>
                    <a:gd name="T27" fmla="*/ 1 h 318"/>
                    <a:gd name="T28" fmla="*/ 0 w 405"/>
                    <a:gd name="T29" fmla="*/ 1 h 318"/>
                    <a:gd name="T30" fmla="*/ 0 w 405"/>
                    <a:gd name="T31" fmla="*/ 1 h 318"/>
                    <a:gd name="T32" fmla="*/ 0 w 405"/>
                    <a:gd name="T33" fmla="*/ 1 h 318"/>
                    <a:gd name="T34" fmla="*/ 0 w 405"/>
                    <a:gd name="T35" fmla="*/ 1 h 318"/>
                    <a:gd name="T36" fmla="*/ 0 w 405"/>
                    <a:gd name="T37" fmla="*/ 1 h 318"/>
                    <a:gd name="T38" fmla="*/ 0 w 405"/>
                    <a:gd name="T39" fmla="*/ 1 h 318"/>
                    <a:gd name="T40" fmla="*/ 0 w 405"/>
                    <a:gd name="T41" fmla="*/ 1 h 318"/>
                    <a:gd name="T42" fmla="*/ 0 w 405"/>
                    <a:gd name="T43" fmla="*/ 0 h 318"/>
                    <a:gd name="T44" fmla="*/ 0 w 405"/>
                    <a:gd name="T45" fmla="*/ 0 h 318"/>
                    <a:gd name="T46" fmla="*/ 0 w 405"/>
                    <a:gd name="T47" fmla="*/ 1 h 318"/>
                    <a:gd name="T48" fmla="*/ 0 w 405"/>
                    <a:gd name="T49" fmla="*/ 1 h 318"/>
                    <a:gd name="T50" fmla="*/ 0 w 405"/>
                    <a:gd name="T51" fmla="*/ 1 h 318"/>
                    <a:gd name="T52" fmla="*/ 0 w 405"/>
                    <a:gd name="T53" fmla="*/ 1 h 318"/>
                    <a:gd name="T54" fmla="*/ 0 w 405"/>
                    <a:gd name="T55" fmla="*/ 1 h 318"/>
                    <a:gd name="T56" fmla="*/ 0 w 405"/>
                    <a:gd name="T57" fmla="*/ 1 h 318"/>
                    <a:gd name="T58" fmla="*/ 0 w 405"/>
                    <a:gd name="T59" fmla="*/ 1 h 318"/>
                    <a:gd name="T60" fmla="*/ 0 w 405"/>
                    <a:gd name="T61" fmla="*/ 1 h 318"/>
                    <a:gd name="T62" fmla="*/ 0 w 405"/>
                    <a:gd name="T63" fmla="*/ 1 h 318"/>
                    <a:gd name="T64" fmla="*/ 0 w 405"/>
                    <a:gd name="T65" fmla="*/ 1 h 318"/>
                    <a:gd name="T66" fmla="*/ 0 w 405"/>
                    <a:gd name="T67" fmla="*/ 1 h 318"/>
                    <a:gd name="T68" fmla="*/ 0 w 405"/>
                    <a:gd name="T69" fmla="*/ 1 h 318"/>
                    <a:gd name="T70" fmla="*/ 0 w 405"/>
                    <a:gd name="T71" fmla="*/ 1 h 318"/>
                    <a:gd name="T72" fmla="*/ 0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92"/>
                      </a:moveTo>
                      <a:lnTo>
                        <a:pt x="389" y="297"/>
                      </a:lnTo>
                      <a:lnTo>
                        <a:pt x="376" y="303"/>
                      </a:lnTo>
                      <a:lnTo>
                        <a:pt x="360" y="307"/>
                      </a:lnTo>
                      <a:lnTo>
                        <a:pt x="344" y="310"/>
                      </a:lnTo>
                      <a:lnTo>
                        <a:pt x="325" y="314"/>
                      </a:lnTo>
                      <a:lnTo>
                        <a:pt x="308" y="317"/>
                      </a:lnTo>
                      <a:lnTo>
                        <a:pt x="292" y="318"/>
                      </a:lnTo>
                      <a:lnTo>
                        <a:pt x="270" y="318"/>
                      </a:lnTo>
                      <a:lnTo>
                        <a:pt x="246" y="317"/>
                      </a:lnTo>
                      <a:lnTo>
                        <a:pt x="229" y="315"/>
                      </a:lnTo>
                      <a:lnTo>
                        <a:pt x="215" y="312"/>
                      </a:lnTo>
                      <a:lnTo>
                        <a:pt x="203" y="309"/>
                      </a:lnTo>
                      <a:lnTo>
                        <a:pt x="191" y="303"/>
                      </a:lnTo>
                      <a:lnTo>
                        <a:pt x="182" y="298"/>
                      </a:lnTo>
                      <a:lnTo>
                        <a:pt x="177" y="292"/>
                      </a:lnTo>
                      <a:lnTo>
                        <a:pt x="171" y="285"/>
                      </a:lnTo>
                      <a:lnTo>
                        <a:pt x="163" y="277"/>
                      </a:lnTo>
                      <a:lnTo>
                        <a:pt x="159" y="265"/>
                      </a:lnTo>
                      <a:lnTo>
                        <a:pt x="159" y="251"/>
                      </a:lnTo>
                      <a:lnTo>
                        <a:pt x="156" y="175"/>
                      </a:lnTo>
                      <a:lnTo>
                        <a:pt x="151" y="97"/>
                      </a:lnTo>
                      <a:lnTo>
                        <a:pt x="148" y="86"/>
                      </a:lnTo>
                      <a:lnTo>
                        <a:pt x="146" y="74"/>
                      </a:lnTo>
                      <a:lnTo>
                        <a:pt x="142" y="65"/>
                      </a:lnTo>
                      <a:lnTo>
                        <a:pt x="137" y="54"/>
                      </a:lnTo>
                      <a:lnTo>
                        <a:pt x="131" y="43"/>
                      </a:lnTo>
                      <a:lnTo>
                        <a:pt x="124" y="37"/>
                      </a:lnTo>
                      <a:lnTo>
                        <a:pt x="114" y="31"/>
                      </a:lnTo>
                      <a:lnTo>
                        <a:pt x="104" y="26"/>
                      </a:lnTo>
                      <a:lnTo>
                        <a:pt x="91" y="23"/>
                      </a:lnTo>
                      <a:lnTo>
                        <a:pt x="81" y="20"/>
                      </a:lnTo>
                      <a:lnTo>
                        <a:pt x="65" y="19"/>
                      </a:lnTo>
                      <a:lnTo>
                        <a:pt x="49" y="16"/>
                      </a:lnTo>
                      <a:lnTo>
                        <a:pt x="36" y="16"/>
                      </a:lnTo>
                      <a:lnTo>
                        <a:pt x="24" y="14"/>
                      </a:lnTo>
                      <a:lnTo>
                        <a:pt x="10" y="14"/>
                      </a:lnTo>
                      <a:lnTo>
                        <a:pt x="0" y="16"/>
                      </a:lnTo>
                      <a:lnTo>
                        <a:pt x="9" y="11"/>
                      </a:lnTo>
                      <a:lnTo>
                        <a:pt x="18" y="10"/>
                      </a:lnTo>
                      <a:lnTo>
                        <a:pt x="27" y="5"/>
                      </a:lnTo>
                      <a:lnTo>
                        <a:pt x="38" y="2"/>
                      </a:lnTo>
                      <a:lnTo>
                        <a:pt x="47" y="2"/>
                      </a:lnTo>
                      <a:lnTo>
                        <a:pt x="61" y="0"/>
                      </a:lnTo>
                      <a:lnTo>
                        <a:pt x="79" y="0"/>
                      </a:lnTo>
                      <a:lnTo>
                        <a:pt x="108" y="0"/>
                      </a:lnTo>
                      <a:lnTo>
                        <a:pt x="137" y="2"/>
                      </a:lnTo>
                      <a:lnTo>
                        <a:pt x="166" y="2"/>
                      </a:lnTo>
                      <a:lnTo>
                        <a:pt x="194" y="3"/>
                      </a:lnTo>
                      <a:lnTo>
                        <a:pt x="209" y="5"/>
                      </a:lnTo>
                      <a:lnTo>
                        <a:pt x="224" y="8"/>
                      </a:lnTo>
                      <a:lnTo>
                        <a:pt x="237" y="11"/>
                      </a:lnTo>
                      <a:lnTo>
                        <a:pt x="247" y="16"/>
                      </a:lnTo>
                      <a:lnTo>
                        <a:pt x="253" y="22"/>
                      </a:lnTo>
                      <a:lnTo>
                        <a:pt x="261" y="29"/>
                      </a:lnTo>
                      <a:lnTo>
                        <a:pt x="266" y="37"/>
                      </a:lnTo>
                      <a:lnTo>
                        <a:pt x="270" y="46"/>
                      </a:lnTo>
                      <a:lnTo>
                        <a:pt x="272" y="58"/>
                      </a:lnTo>
                      <a:lnTo>
                        <a:pt x="273" y="74"/>
                      </a:lnTo>
                      <a:lnTo>
                        <a:pt x="279" y="149"/>
                      </a:lnTo>
                      <a:lnTo>
                        <a:pt x="281" y="214"/>
                      </a:lnTo>
                      <a:lnTo>
                        <a:pt x="284" y="233"/>
                      </a:lnTo>
                      <a:lnTo>
                        <a:pt x="289" y="245"/>
                      </a:lnTo>
                      <a:lnTo>
                        <a:pt x="292" y="254"/>
                      </a:lnTo>
                      <a:lnTo>
                        <a:pt x="296" y="263"/>
                      </a:lnTo>
                      <a:lnTo>
                        <a:pt x="304" y="272"/>
                      </a:lnTo>
                      <a:lnTo>
                        <a:pt x="313" y="278"/>
                      </a:lnTo>
                      <a:lnTo>
                        <a:pt x="324" y="285"/>
                      </a:lnTo>
                      <a:lnTo>
                        <a:pt x="333" y="289"/>
                      </a:lnTo>
                      <a:lnTo>
                        <a:pt x="347" y="292"/>
                      </a:lnTo>
                      <a:lnTo>
                        <a:pt x="360" y="294"/>
                      </a:lnTo>
                      <a:lnTo>
                        <a:pt x="373" y="295"/>
                      </a:lnTo>
                      <a:lnTo>
                        <a:pt x="385" y="294"/>
                      </a:lnTo>
                      <a:lnTo>
                        <a:pt x="405" y="292"/>
                      </a:ln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58" name="Freeform 683">
                  <a:extLst>
                    <a:ext uri="{FF2B5EF4-FFF2-40B4-BE49-F238E27FC236}">
                      <a16:creationId xmlns:a16="http://schemas.microsoft.com/office/drawing/2014/main" id="{B2EB0A7E-9539-47C7-8C9A-F4257729E2C4}"/>
                    </a:ext>
                  </a:extLst>
                </p:cNvPr>
                <p:cNvSpPr>
                  <a:spLocks/>
                </p:cNvSpPr>
                <p:nvPr/>
              </p:nvSpPr>
              <p:spPr bwMode="auto">
                <a:xfrm>
                  <a:off x="4501" y="2188"/>
                  <a:ext cx="202" cy="159"/>
                </a:xfrm>
                <a:custGeom>
                  <a:avLst/>
                  <a:gdLst>
                    <a:gd name="T0" fmla="*/ 0 w 405"/>
                    <a:gd name="T1" fmla="*/ 1 h 318"/>
                    <a:gd name="T2" fmla="*/ 0 w 405"/>
                    <a:gd name="T3" fmla="*/ 1 h 318"/>
                    <a:gd name="T4" fmla="*/ 0 w 405"/>
                    <a:gd name="T5" fmla="*/ 1 h 318"/>
                    <a:gd name="T6" fmla="*/ 0 w 405"/>
                    <a:gd name="T7" fmla="*/ 1 h 318"/>
                    <a:gd name="T8" fmla="*/ 0 w 405"/>
                    <a:gd name="T9" fmla="*/ 1 h 318"/>
                    <a:gd name="T10" fmla="*/ 0 w 405"/>
                    <a:gd name="T11" fmla="*/ 1 h 318"/>
                    <a:gd name="T12" fmla="*/ 0 w 405"/>
                    <a:gd name="T13" fmla="*/ 1 h 318"/>
                    <a:gd name="T14" fmla="*/ 0 w 405"/>
                    <a:gd name="T15" fmla="*/ 1 h 318"/>
                    <a:gd name="T16" fmla="*/ 0 w 405"/>
                    <a:gd name="T17" fmla="*/ 1 h 318"/>
                    <a:gd name="T18" fmla="*/ 0 w 405"/>
                    <a:gd name="T19" fmla="*/ 1 h 318"/>
                    <a:gd name="T20" fmla="*/ 0 w 405"/>
                    <a:gd name="T21" fmla="*/ 1 h 318"/>
                    <a:gd name="T22" fmla="*/ 0 w 405"/>
                    <a:gd name="T23" fmla="*/ 1 h 318"/>
                    <a:gd name="T24" fmla="*/ 0 w 405"/>
                    <a:gd name="T25" fmla="*/ 1 h 318"/>
                    <a:gd name="T26" fmla="*/ 0 w 405"/>
                    <a:gd name="T27" fmla="*/ 1 h 318"/>
                    <a:gd name="T28" fmla="*/ 0 w 405"/>
                    <a:gd name="T29" fmla="*/ 1 h 318"/>
                    <a:gd name="T30" fmla="*/ 0 w 405"/>
                    <a:gd name="T31" fmla="*/ 1 h 318"/>
                    <a:gd name="T32" fmla="*/ 0 w 405"/>
                    <a:gd name="T33" fmla="*/ 1 h 318"/>
                    <a:gd name="T34" fmla="*/ 0 w 405"/>
                    <a:gd name="T35" fmla="*/ 1 h 318"/>
                    <a:gd name="T36" fmla="*/ 0 w 405"/>
                    <a:gd name="T37" fmla="*/ 1 h 318"/>
                    <a:gd name="T38" fmla="*/ 0 w 405"/>
                    <a:gd name="T39" fmla="*/ 1 h 318"/>
                    <a:gd name="T40" fmla="*/ 0 w 405"/>
                    <a:gd name="T41" fmla="*/ 1 h 318"/>
                    <a:gd name="T42" fmla="*/ 0 w 405"/>
                    <a:gd name="T43" fmla="*/ 0 h 318"/>
                    <a:gd name="T44" fmla="*/ 0 w 405"/>
                    <a:gd name="T45" fmla="*/ 0 h 318"/>
                    <a:gd name="T46" fmla="*/ 0 w 405"/>
                    <a:gd name="T47" fmla="*/ 1 h 318"/>
                    <a:gd name="T48" fmla="*/ 0 w 405"/>
                    <a:gd name="T49" fmla="*/ 1 h 318"/>
                    <a:gd name="T50" fmla="*/ 0 w 405"/>
                    <a:gd name="T51" fmla="*/ 1 h 318"/>
                    <a:gd name="T52" fmla="*/ 0 w 405"/>
                    <a:gd name="T53" fmla="*/ 1 h 318"/>
                    <a:gd name="T54" fmla="*/ 0 w 405"/>
                    <a:gd name="T55" fmla="*/ 1 h 318"/>
                    <a:gd name="T56" fmla="*/ 0 w 405"/>
                    <a:gd name="T57" fmla="*/ 1 h 318"/>
                    <a:gd name="T58" fmla="*/ 0 w 405"/>
                    <a:gd name="T59" fmla="*/ 1 h 318"/>
                    <a:gd name="T60" fmla="*/ 0 w 405"/>
                    <a:gd name="T61" fmla="*/ 1 h 318"/>
                    <a:gd name="T62" fmla="*/ 0 w 405"/>
                    <a:gd name="T63" fmla="*/ 1 h 318"/>
                    <a:gd name="T64" fmla="*/ 0 w 405"/>
                    <a:gd name="T65" fmla="*/ 1 h 318"/>
                    <a:gd name="T66" fmla="*/ 0 w 405"/>
                    <a:gd name="T67" fmla="*/ 1 h 318"/>
                    <a:gd name="T68" fmla="*/ 0 w 405"/>
                    <a:gd name="T69" fmla="*/ 1 h 318"/>
                    <a:gd name="T70" fmla="*/ 0 w 405"/>
                    <a:gd name="T71" fmla="*/ 1 h 318"/>
                    <a:gd name="T72" fmla="*/ 0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92"/>
                      </a:moveTo>
                      <a:lnTo>
                        <a:pt x="389" y="297"/>
                      </a:lnTo>
                      <a:lnTo>
                        <a:pt x="376" y="303"/>
                      </a:lnTo>
                      <a:lnTo>
                        <a:pt x="360" y="307"/>
                      </a:lnTo>
                      <a:lnTo>
                        <a:pt x="344" y="310"/>
                      </a:lnTo>
                      <a:lnTo>
                        <a:pt x="325" y="314"/>
                      </a:lnTo>
                      <a:lnTo>
                        <a:pt x="308" y="317"/>
                      </a:lnTo>
                      <a:lnTo>
                        <a:pt x="292" y="318"/>
                      </a:lnTo>
                      <a:lnTo>
                        <a:pt x="270" y="318"/>
                      </a:lnTo>
                      <a:lnTo>
                        <a:pt x="246" y="317"/>
                      </a:lnTo>
                      <a:lnTo>
                        <a:pt x="229" y="315"/>
                      </a:lnTo>
                      <a:lnTo>
                        <a:pt x="215" y="312"/>
                      </a:lnTo>
                      <a:lnTo>
                        <a:pt x="203" y="309"/>
                      </a:lnTo>
                      <a:lnTo>
                        <a:pt x="191" y="303"/>
                      </a:lnTo>
                      <a:lnTo>
                        <a:pt x="182" y="298"/>
                      </a:lnTo>
                      <a:lnTo>
                        <a:pt x="177" y="292"/>
                      </a:lnTo>
                      <a:lnTo>
                        <a:pt x="171" y="285"/>
                      </a:lnTo>
                      <a:lnTo>
                        <a:pt x="163" y="277"/>
                      </a:lnTo>
                      <a:lnTo>
                        <a:pt x="159" y="265"/>
                      </a:lnTo>
                      <a:lnTo>
                        <a:pt x="159" y="251"/>
                      </a:lnTo>
                      <a:lnTo>
                        <a:pt x="156" y="175"/>
                      </a:lnTo>
                      <a:lnTo>
                        <a:pt x="151" y="97"/>
                      </a:lnTo>
                      <a:lnTo>
                        <a:pt x="148" y="86"/>
                      </a:lnTo>
                      <a:lnTo>
                        <a:pt x="146" y="74"/>
                      </a:lnTo>
                      <a:lnTo>
                        <a:pt x="142" y="65"/>
                      </a:lnTo>
                      <a:lnTo>
                        <a:pt x="137" y="54"/>
                      </a:lnTo>
                      <a:lnTo>
                        <a:pt x="131" y="43"/>
                      </a:lnTo>
                      <a:lnTo>
                        <a:pt x="124" y="37"/>
                      </a:lnTo>
                      <a:lnTo>
                        <a:pt x="114" y="31"/>
                      </a:lnTo>
                      <a:lnTo>
                        <a:pt x="104" y="26"/>
                      </a:lnTo>
                      <a:lnTo>
                        <a:pt x="91" y="23"/>
                      </a:lnTo>
                      <a:lnTo>
                        <a:pt x="81" y="20"/>
                      </a:lnTo>
                      <a:lnTo>
                        <a:pt x="65" y="19"/>
                      </a:lnTo>
                      <a:lnTo>
                        <a:pt x="49" y="16"/>
                      </a:lnTo>
                      <a:lnTo>
                        <a:pt x="36" y="16"/>
                      </a:lnTo>
                      <a:lnTo>
                        <a:pt x="24" y="14"/>
                      </a:lnTo>
                      <a:lnTo>
                        <a:pt x="10" y="14"/>
                      </a:lnTo>
                      <a:lnTo>
                        <a:pt x="0" y="16"/>
                      </a:lnTo>
                      <a:lnTo>
                        <a:pt x="9" y="11"/>
                      </a:lnTo>
                      <a:lnTo>
                        <a:pt x="18" y="10"/>
                      </a:lnTo>
                      <a:lnTo>
                        <a:pt x="27" y="5"/>
                      </a:lnTo>
                      <a:lnTo>
                        <a:pt x="38" y="2"/>
                      </a:lnTo>
                      <a:lnTo>
                        <a:pt x="47" y="2"/>
                      </a:lnTo>
                      <a:lnTo>
                        <a:pt x="61" y="0"/>
                      </a:lnTo>
                      <a:lnTo>
                        <a:pt x="79" y="0"/>
                      </a:lnTo>
                      <a:lnTo>
                        <a:pt x="108" y="0"/>
                      </a:lnTo>
                      <a:lnTo>
                        <a:pt x="137" y="2"/>
                      </a:lnTo>
                      <a:lnTo>
                        <a:pt x="166" y="2"/>
                      </a:lnTo>
                      <a:lnTo>
                        <a:pt x="194" y="3"/>
                      </a:lnTo>
                      <a:lnTo>
                        <a:pt x="209" y="5"/>
                      </a:lnTo>
                      <a:lnTo>
                        <a:pt x="224" y="8"/>
                      </a:lnTo>
                      <a:lnTo>
                        <a:pt x="237" y="11"/>
                      </a:lnTo>
                      <a:lnTo>
                        <a:pt x="247" y="16"/>
                      </a:lnTo>
                      <a:lnTo>
                        <a:pt x="253" y="22"/>
                      </a:lnTo>
                      <a:lnTo>
                        <a:pt x="261" y="29"/>
                      </a:lnTo>
                      <a:lnTo>
                        <a:pt x="266" y="37"/>
                      </a:lnTo>
                      <a:lnTo>
                        <a:pt x="270" y="46"/>
                      </a:lnTo>
                      <a:lnTo>
                        <a:pt x="272" y="58"/>
                      </a:lnTo>
                      <a:lnTo>
                        <a:pt x="273" y="74"/>
                      </a:lnTo>
                      <a:lnTo>
                        <a:pt x="279" y="149"/>
                      </a:lnTo>
                      <a:lnTo>
                        <a:pt x="281" y="214"/>
                      </a:lnTo>
                      <a:lnTo>
                        <a:pt x="284" y="233"/>
                      </a:lnTo>
                      <a:lnTo>
                        <a:pt x="289" y="245"/>
                      </a:lnTo>
                      <a:lnTo>
                        <a:pt x="292" y="254"/>
                      </a:lnTo>
                      <a:lnTo>
                        <a:pt x="296" y="263"/>
                      </a:lnTo>
                      <a:lnTo>
                        <a:pt x="304" y="272"/>
                      </a:lnTo>
                      <a:lnTo>
                        <a:pt x="313" y="278"/>
                      </a:lnTo>
                      <a:lnTo>
                        <a:pt x="324" y="285"/>
                      </a:lnTo>
                      <a:lnTo>
                        <a:pt x="333" y="289"/>
                      </a:lnTo>
                      <a:lnTo>
                        <a:pt x="347" y="292"/>
                      </a:lnTo>
                      <a:lnTo>
                        <a:pt x="360" y="294"/>
                      </a:lnTo>
                      <a:lnTo>
                        <a:pt x="373" y="295"/>
                      </a:lnTo>
                      <a:lnTo>
                        <a:pt x="385" y="294"/>
                      </a:lnTo>
                      <a:lnTo>
                        <a:pt x="405" y="29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57" name="Group 684">
                <a:extLst>
                  <a:ext uri="{FF2B5EF4-FFF2-40B4-BE49-F238E27FC236}">
                    <a16:creationId xmlns:a16="http://schemas.microsoft.com/office/drawing/2014/main" id="{46D58F79-28AD-4905-A5FA-FAF63EEB8277}"/>
                  </a:ext>
                </a:extLst>
              </p:cNvPr>
              <p:cNvGrpSpPr>
                <a:grpSpLocks/>
              </p:cNvGrpSpPr>
              <p:nvPr/>
            </p:nvGrpSpPr>
            <p:grpSpPr bwMode="auto">
              <a:xfrm>
                <a:off x="4357" y="2188"/>
                <a:ext cx="190" cy="162"/>
                <a:chOff x="4357" y="2188"/>
                <a:chExt cx="190" cy="162"/>
              </a:xfrm>
            </p:grpSpPr>
            <p:sp>
              <p:nvSpPr>
                <p:cNvPr id="22855" name="Freeform 685">
                  <a:extLst>
                    <a:ext uri="{FF2B5EF4-FFF2-40B4-BE49-F238E27FC236}">
                      <a16:creationId xmlns:a16="http://schemas.microsoft.com/office/drawing/2014/main" id="{B5E5E71D-F5BE-4824-90BD-86EA19B78A22}"/>
                    </a:ext>
                  </a:extLst>
                </p:cNvPr>
                <p:cNvSpPr>
                  <a:spLocks/>
                </p:cNvSpPr>
                <p:nvPr/>
              </p:nvSpPr>
              <p:spPr bwMode="auto">
                <a:xfrm>
                  <a:off x="4357" y="2188"/>
                  <a:ext cx="190" cy="162"/>
                </a:xfrm>
                <a:custGeom>
                  <a:avLst/>
                  <a:gdLst>
                    <a:gd name="T0" fmla="*/ 1 w 380"/>
                    <a:gd name="T1" fmla="*/ 1 h 324"/>
                    <a:gd name="T2" fmla="*/ 1 w 380"/>
                    <a:gd name="T3" fmla="*/ 1 h 324"/>
                    <a:gd name="T4" fmla="*/ 1 w 380"/>
                    <a:gd name="T5" fmla="*/ 1 h 324"/>
                    <a:gd name="T6" fmla="*/ 1 w 380"/>
                    <a:gd name="T7" fmla="*/ 1 h 324"/>
                    <a:gd name="T8" fmla="*/ 1 w 380"/>
                    <a:gd name="T9" fmla="*/ 1 h 324"/>
                    <a:gd name="T10" fmla="*/ 1 w 380"/>
                    <a:gd name="T11" fmla="*/ 1 h 324"/>
                    <a:gd name="T12" fmla="*/ 1 w 380"/>
                    <a:gd name="T13" fmla="*/ 1 h 324"/>
                    <a:gd name="T14" fmla="*/ 1 w 380"/>
                    <a:gd name="T15" fmla="*/ 1 h 324"/>
                    <a:gd name="T16" fmla="*/ 1 w 380"/>
                    <a:gd name="T17" fmla="*/ 1 h 324"/>
                    <a:gd name="T18" fmla="*/ 1 w 380"/>
                    <a:gd name="T19" fmla="*/ 1 h 324"/>
                    <a:gd name="T20" fmla="*/ 1 w 380"/>
                    <a:gd name="T21" fmla="*/ 1 h 324"/>
                    <a:gd name="T22" fmla="*/ 1 w 380"/>
                    <a:gd name="T23" fmla="*/ 1 h 324"/>
                    <a:gd name="T24" fmla="*/ 1 w 380"/>
                    <a:gd name="T25" fmla="*/ 1 h 324"/>
                    <a:gd name="T26" fmla="*/ 1 w 380"/>
                    <a:gd name="T27" fmla="*/ 1 h 324"/>
                    <a:gd name="T28" fmla="*/ 1 w 380"/>
                    <a:gd name="T29" fmla="*/ 1 h 324"/>
                    <a:gd name="T30" fmla="*/ 1 w 380"/>
                    <a:gd name="T31" fmla="*/ 1 h 324"/>
                    <a:gd name="T32" fmla="*/ 1 w 380"/>
                    <a:gd name="T33" fmla="*/ 1 h 324"/>
                    <a:gd name="T34" fmla="*/ 0 w 380"/>
                    <a:gd name="T35" fmla="*/ 1 h 324"/>
                    <a:gd name="T36" fmla="*/ 1 w 380"/>
                    <a:gd name="T37" fmla="*/ 1 h 324"/>
                    <a:gd name="T38" fmla="*/ 1 w 380"/>
                    <a:gd name="T39" fmla="*/ 1 h 324"/>
                    <a:gd name="T40" fmla="*/ 1 w 380"/>
                    <a:gd name="T41" fmla="*/ 0 h 324"/>
                    <a:gd name="T42" fmla="*/ 1 w 380"/>
                    <a:gd name="T43" fmla="*/ 1 h 324"/>
                    <a:gd name="T44" fmla="*/ 1 w 380"/>
                    <a:gd name="T45" fmla="*/ 1 h 324"/>
                    <a:gd name="T46" fmla="*/ 1 w 380"/>
                    <a:gd name="T47" fmla="*/ 1 h 324"/>
                    <a:gd name="T48" fmla="*/ 1 w 380"/>
                    <a:gd name="T49" fmla="*/ 1 h 324"/>
                    <a:gd name="T50" fmla="*/ 1 w 380"/>
                    <a:gd name="T51" fmla="*/ 1 h 324"/>
                    <a:gd name="T52" fmla="*/ 1 w 380"/>
                    <a:gd name="T53" fmla="*/ 1 h 324"/>
                    <a:gd name="T54" fmla="*/ 1 w 380"/>
                    <a:gd name="T55" fmla="*/ 1 h 324"/>
                    <a:gd name="T56" fmla="*/ 1 w 380"/>
                    <a:gd name="T57" fmla="*/ 1 h 324"/>
                    <a:gd name="T58" fmla="*/ 1 w 380"/>
                    <a:gd name="T59" fmla="*/ 1 h 324"/>
                    <a:gd name="T60" fmla="*/ 1 w 380"/>
                    <a:gd name="T61" fmla="*/ 1 h 324"/>
                    <a:gd name="T62" fmla="*/ 1 w 380"/>
                    <a:gd name="T63" fmla="*/ 1 h 324"/>
                    <a:gd name="T64" fmla="*/ 1 w 380"/>
                    <a:gd name="T65" fmla="*/ 1 h 324"/>
                    <a:gd name="T66" fmla="*/ 1 w 380"/>
                    <a:gd name="T67" fmla="*/ 1 h 324"/>
                    <a:gd name="T68" fmla="*/ 1 w 380"/>
                    <a:gd name="T69" fmla="*/ 1 h 3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0"/>
                    <a:gd name="T106" fmla="*/ 0 h 324"/>
                    <a:gd name="T107" fmla="*/ 380 w 380"/>
                    <a:gd name="T108" fmla="*/ 324 h 32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0" h="324">
                      <a:moveTo>
                        <a:pt x="380" y="298"/>
                      </a:moveTo>
                      <a:lnTo>
                        <a:pt x="370" y="304"/>
                      </a:lnTo>
                      <a:lnTo>
                        <a:pt x="353" y="312"/>
                      </a:lnTo>
                      <a:lnTo>
                        <a:pt x="338" y="315"/>
                      </a:lnTo>
                      <a:lnTo>
                        <a:pt x="322" y="320"/>
                      </a:lnTo>
                      <a:lnTo>
                        <a:pt x="307" y="323"/>
                      </a:lnTo>
                      <a:lnTo>
                        <a:pt x="290" y="324"/>
                      </a:lnTo>
                      <a:lnTo>
                        <a:pt x="266" y="324"/>
                      </a:lnTo>
                      <a:lnTo>
                        <a:pt x="243" y="324"/>
                      </a:lnTo>
                      <a:lnTo>
                        <a:pt x="220" y="323"/>
                      </a:lnTo>
                      <a:lnTo>
                        <a:pt x="206" y="323"/>
                      </a:lnTo>
                      <a:lnTo>
                        <a:pt x="191" y="320"/>
                      </a:lnTo>
                      <a:lnTo>
                        <a:pt x="179" y="315"/>
                      </a:lnTo>
                      <a:lnTo>
                        <a:pt x="168" y="309"/>
                      </a:lnTo>
                      <a:lnTo>
                        <a:pt x="160" y="304"/>
                      </a:lnTo>
                      <a:lnTo>
                        <a:pt x="154" y="298"/>
                      </a:lnTo>
                      <a:lnTo>
                        <a:pt x="147" y="291"/>
                      </a:lnTo>
                      <a:lnTo>
                        <a:pt x="142" y="283"/>
                      </a:lnTo>
                      <a:lnTo>
                        <a:pt x="138" y="272"/>
                      </a:lnTo>
                      <a:lnTo>
                        <a:pt x="138" y="257"/>
                      </a:lnTo>
                      <a:lnTo>
                        <a:pt x="131" y="178"/>
                      </a:lnTo>
                      <a:lnTo>
                        <a:pt x="127" y="100"/>
                      </a:lnTo>
                      <a:lnTo>
                        <a:pt x="125" y="87"/>
                      </a:lnTo>
                      <a:lnTo>
                        <a:pt x="121" y="77"/>
                      </a:lnTo>
                      <a:lnTo>
                        <a:pt x="118" y="65"/>
                      </a:lnTo>
                      <a:lnTo>
                        <a:pt x="113" y="54"/>
                      </a:lnTo>
                      <a:lnTo>
                        <a:pt x="107" y="45"/>
                      </a:lnTo>
                      <a:lnTo>
                        <a:pt x="102" y="40"/>
                      </a:lnTo>
                      <a:lnTo>
                        <a:pt x="90" y="32"/>
                      </a:lnTo>
                      <a:lnTo>
                        <a:pt x="81" y="28"/>
                      </a:lnTo>
                      <a:lnTo>
                        <a:pt x="70" y="23"/>
                      </a:lnTo>
                      <a:lnTo>
                        <a:pt x="58" y="20"/>
                      </a:lnTo>
                      <a:lnTo>
                        <a:pt x="41" y="19"/>
                      </a:lnTo>
                      <a:lnTo>
                        <a:pt x="24" y="16"/>
                      </a:lnTo>
                      <a:lnTo>
                        <a:pt x="14" y="16"/>
                      </a:lnTo>
                      <a:lnTo>
                        <a:pt x="0" y="16"/>
                      </a:lnTo>
                      <a:lnTo>
                        <a:pt x="11" y="10"/>
                      </a:lnTo>
                      <a:lnTo>
                        <a:pt x="20" y="5"/>
                      </a:lnTo>
                      <a:lnTo>
                        <a:pt x="28" y="3"/>
                      </a:lnTo>
                      <a:lnTo>
                        <a:pt x="38" y="2"/>
                      </a:lnTo>
                      <a:lnTo>
                        <a:pt x="57" y="0"/>
                      </a:lnTo>
                      <a:lnTo>
                        <a:pt x="84" y="0"/>
                      </a:lnTo>
                      <a:lnTo>
                        <a:pt x="113" y="2"/>
                      </a:lnTo>
                      <a:lnTo>
                        <a:pt x="142" y="2"/>
                      </a:lnTo>
                      <a:lnTo>
                        <a:pt x="168" y="3"/>
                      </a:lnTo>
                      <a:lnTo>
                        <a:pt x="183" y="5"/>
                      </a:lnTo>
                      <a:lnTo>
                        <a:pt x="199" y="8"/>
                      </a:lnTo>
                      <a:lnTo>
                        <a:pt x="212" y="13"/>
                      </a:lnTo>
                      <a:lnTo>
                        <a:pt x="222" y="16"/>
                      </a:lnTo>
                      <a:lnTo>
                        <a:pt x="229" y="23"/>
                      </a:lnTo>
                      <a:lnTo>
                        <a:pt x="235" y="31"/>
                      </a:lnTo>
                      <a:lnTo>
                        <a:pt x="240" y="39"/>
                      </a:lnTo>
                      <a:lnTo>
                        <a:pt x="244" y="49"/>
                      </a:lnTo>
                      <a:lnTo>
                        <a:pt x="246" y="60"/>
                      </a:lnTo>
                      <a:lnTo>
                        <a:pt x="249" y="75"/>
                      </a:lnTo>
                      <a:lnTo>
                        <a:pt x="255" y="153"/>
                      </a:lnTo>
                      <a:lnTo>
                        <a:pt x="258" y="220"/>
                      </a:lnTo>
                      <a:lnTo>
                        <a:pt x="260" y="239"/>
                      </a:lnTo>
                      <a:lnTo>
                        <a:pt x="263" y="249"/>
                      </a:lnTo>
                      <a:lnTo>
                        <a:pt x="267" y="260"/>
                      </a:lnTo>
                      <a:lnTo>
                        <a:pt x="272" y="269"/>
                      </a:lnTo>
                      <a:lnTo>
                        <a:pt x="278" y="278"/>
                      </a:lnTo>
                      <a:lnTo>
                        <a:pt x="287" y="285"/>
                      </a:lnTo>
                      <a:lnTo>
                        <a:pt x="299" y="291"/>
                      </a:lnTo>
                      <a:lnTo>
                        <a:pt x="310" y="295"/>
                      </a:lnTo>
                      <a:lnTo>
                        <a:pt x="322" y="298"/>
                      </a:lnTo>
                      <a:lnTo>
                        <a:pt x="335" y="301"/>
                      </a:lnTo>
                      <a:lnTo>
                        <a:pt x="348" y="301"/>
                      </a:lnTo>
                      <a:lnTo>
                        <a:pt x="361" y="301"/>
                      </a:lnTo>
                      <a:lnTo>
                        <a:pt x="380" y="298"/>
                      </a:lnTo>
                      <a:close/>
                    </a:path>
                  </a:pathLst>
                </a:custGeom>
                <a:blipFill dpi="0" rotWithShape="0">
                  <a:blip r:embed="rId5"/>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56" name="Freeform 686">
                  <a:extLst>
                    <a:ext uri="{FF2B5EF4-FFF2-40B4-BE49-F238E27FC236}">
                      <a16:creationId xmlns:a16="http://schemas.microsoft.com/office/drawing/2014/main" id="{30F0A0EF-0941-465D-A0AD-C8EF470D8F56}"/>
                    </a:ext>
                  </a:extLst>
                </p:cNvPr>
                <p:cNvSpPr>
                  <a:spLocks/>
                </p:cNvSpPr>
                <p:nvPr/>
              </p:nvSpPr>
              <p:spPr bwMode="auto">
                <a:xfrm>
                  <a:off x="4357" y="2188"/>
                  <a:ext cx="190" cy="162"/>
                </a:xfrm>
                <a:custGeom>
                  <a:avLst/>
                  <a:gdLst>
                    <a:gd name="T0" fmla="*/ 1 w 380"/>
                    <a:gd name="T1" fmla="*/ 1 h 324"/>
                    <a:gd name="T2" fmla="*/ 1 w 380"/>
                    <a:gd name="T3" fmla="*/ 1 h 324"/>
                    <a:gd name="T4" fmla="*/ 1 w 380"/>
                    <a:gd name="T5" fmla="*/ 1 h 324"/>
                    <a:gd name="T6" fmla="*/ 1 w 380"/>
                    <a:gd name="T7" fmla="*/ 1 h 324"/>
                    <a:gd name="T8" fmla="*/ 1 w 380"/>
                    <a:gd name="T9" fmla="*/ 1 h 324"/>
                    <a:gd name="T10" fmla="*/ 1 w 380"/>
                    <a:gd name="T11" fmla="*/ 1 h 324"/>
                    <a:gd name="T12" fmla="*/ 1 w 380"/>
                    <a:gd name="T13" fmla="*/ 1 h 324"/>
                    <a:gd name="T14" fmla="*/ 1 w 380"/>
                    <a:gd name="T15" fmla="*/ 1 h 324"/>
                    <a:gd name="T16" fmla="*/ 1 w 380"/>
                    <a:gd name="T17" fmla="*/ 1 h 324"/>
                    <a:gd name="T18" fmla="*/ 1 w 380"/>
                    <a:gd name="T19" fmla="*/ 1 h 324"/>
                    <a:gd name="T20" fmla="*/ 1 w 380"/>
                    <a:gd name="T21" fmla="*/ 1 h 324"/>
                    <a:gd name="T22" fmla="*/ 1 w 380"/>
                    <a:gd name="T23" fmla="*/ 1 h 324"/>
                    <a:gd name="T24" fmla="*/ 1 w 380"/>
                    <a:gd name="T25" fmla="*/ 1 h 324"/>
                    <a:gd name="T26" fmla="*/ 1 w 380"/>
                    <a:gd name="T27" fmla="*/ 1 h 324"/>
                    <a:gd name="T28" fmla="*/ 1 w 380"/>
                    <a:gd name="T29" fmla="*/ 1 h 324"/>
                    <a:gd name="T30" fmla="*/ 1 w 380"/>
                    <a:gd name="T31" fmla="*/ 1 h 324"/>
                    <a:gd name="T32" fmla="*/ 1 w 380"/>
                    <a:gd name="T33" fmla="*/ 1 h 324"/>
                    <a:gd name="T34" fmla="*/ 0 w 380"/>
                    <a:gd name="T35" fmla="*/ 1 h 324"/>
                    <a:gd name="T36" fmla="*/ 1 w 380"/>
                    <a:gd name="T37" fmla="*/ 1 h 324"/>
                    <a:gd name="T38" fmla="*/ 1 w 380"/>
                    <a:gd name="T39" fmla="*/ 1 h 324"/>
                    <a:gd name="T40" fmla="*/ 1 w 380"/>
                    <a:gd name="T41" fmla="*/ 0 h 324"/>
                    <a:gd name="T42" fmla="*/ 1 w 380"/>
                    <a:gd name="T43" fmla="*/ 1 h 324"/>
                    <a:gd name="T44" fmla="*/ 1 w 380"/>
                    <a:gd name="T45" fmla="*/ 1 h 324"/>
                    <a:gd name="T46" fmla="*/ 1 w 380"/>
                    <a:gd name="T47" fmla="*/ 1 h 324"/>
                    <a:gd name="T48" fmla="*/ 1 w 380"/>
                    <a:gd name="T49" fmla="*/ 1 h 324"/>
                    <a:gd name="T50" fmla="*/ 1 w 380"/>
                    <a:gd name="T51" fmla="*/ 1 h 324"/>
                    <a:gd name="T52" fmla="*/ 1 w 380"/>
                    <a:gd name="T53" fmla="*/ 1 h 324"/>
                    <a:gd name="T54" fmla="*/ 1 w 380"/>
                    <a:gd name="T55" fmla="*/ 1 h 324"/>
                    <a:gd name="T56" fmla="*/ 1 w 380"/>
                    <a:gd name="T57" fmla="*/ 1 h 324"/>
                    <a:gd name="T58" fmla="*/ 1 w 380"/>
                    <a:gd name="T59" fmla="*/ 1 h 324"/>
                    <a:gd name="T60" fmla="*/ 1 w 380"/>
                    <a:gd name="T61" fmla="*/ 1 h 324"/>
                    <a:gd name="T62" fmla="*/ 1 w 380"/>
                    <a:gd name="T63" fmla="*/ 1 h 324"/>
                    <a:gd name="T64" fmla="*/ 1 w 380"/>
                    <a:gd name="T65" fmla="*/ 1 h 324"/>
                    <a:gd name="T66" fmla="*/ 1 w 380"/>
                    <a:gd name="T67" fmla="*/ 1 h 324"/>
                    <a:gd name="T68" fmla="*/ 1 w 380"/>
                    <a:gd name="T69" fmla="*/ 1 h 3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0"/>
                    <a:gd name="T106" fmla="*/ 0 h 324"/>
                    <a:gd name="T107" fmla="*/ 380 w 380"/>
                    <a:gd name="T108" fmla="*/ 324 h 32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0" h="324">
                      <a:moveTo>
                        <a:pt x="380" y="298"/>
                      </a:moveTo>
                      <a:lnTo>
                        <a:pt x="370" y="304"/>
                      </a:lnTo>
                      <a:lnTo>
                        <a:pt x="353" y="312"/>
                      </a:lnTo>
                      <a:lnTo>
                        <a:pt x="338" y="315"/>
                      </a:lnTo>
                      <a:lnTo>
                        <a:pt x="322" y="320"/>
                      </a:lnTo>
                      <a:lnTo>
                        <a:pt x="307" y="323"/>
                      </a:lnTo>
                      <a:lnTo>
                        <a:pt x="290" y="324"/>
                      </a:lnTo>
                      <a:lnTo>
                        <a:pt x="266" y="324"/>
                      </a:lnTo>
                      <a:lnTo>
                        <a:pt x="243" y="324"/>
                      </a:lnTo>
                      <a:lnTo>
                        <a:pt x="220" y="323"/>
                      </a:lnTo>
                      <a:lnTo>
                        <a:pt x="206" y="323"/>
                      </a:lnTo>
                      <a:lnTo>
                        <a:pt x="191" y="320"/>
                      </a:lnTo>
                      <a:lnTo>
                        <a:pt x="179" y="315"/>
                      </a:lnTo>
                      <a:lnTo>
                        <a:pt x="168" y="309"/>
                      </a:lnTo>
                      <a:lnTo>
                        <a:pt x="160" y="304"/>
                      </a:lnTo>
                      <a:lnTo>
                        <a:pt x="154" y="298"/>
                      </a:lnTo>
                      <a:lnTo>
                        <a:pt x="147" y="291"/>
                      </a:lnTo>
                      <a:lnTo>
                        <a:pt x="142" y="283"/>
                      </a:lnTo>
                      <a:lnTo>
                        <a:pt x="138" y="272"/>
                      </a:lnTo>
                      <a:lnTo>
                        <a:pt x="138" y="257"/>
                      </a:lnTo>
                      <a:lnTo>
                        <a:pt x="131" y="178"/>
                      </a:lnTo>
                      <a:lnTo>
                        <a:pt x="127" y="100"/>
                      </a:lnTo>
                      <a:lnTo>
                        <a:pt x="125" y="87"/>
                      </a:lnTo>
                      <a:lnTo>
                        <a:pt x="121" y="77"/>
                      </a:lnTo>
                      <a:lnTo>
                        <a:pt x="118" y="65"/>
                      </a:lnTo>
                      <a:lnTo>
                        <a:pt x="113" y="54"/>
                      </a:lnTo>
                      <a:lnTo>
                        <a:pt x="107" y="45"/>
                      </a:lnTo>
                      <a:lnTo>
                        <a:pt x="102" y="40"/>
                      </a:lnTo>
                      <a:lnTo>
                        <a:pt x="90" y="32"/>
                      </a:lnTo>
                      <a:lnTo>
                        <a:pt x="81" y="28"/>
                      </a:lnTo>
                      <a:lnTo>
                        <a:pt x="70" y="23"/>
                      </a:lnTo>
                      <a:lnTo>
                        <a:pt x="58" y="20"/>
                      </a:lnTo>
                      <a:lnTo>
                        <a:pt x="41" y="19"/>
                      </a:lnTo>
                      <a:lnTo>
                        <a:pt x="24" y="16"/>
                      </a:lnTo>
                      <a:lnTo>
                        <a:pt x="14" y="16"/>
                      </a:lnTo>
                      <a:lnTo>
                        <a:pt x="0" y="16"/>
                      </a:lnTo>
                      <a:lnTo>
                        <a:pt x="11" y="10"/>
                      </a:lnTo>
                      <a:lnTo>
                        <a:pt x="20" y="5"/>
                      </a:lnTo>
                      <a:lnTo>
                        <a:pt x="28" y="3"/>
                      </a:lnTo>
                      <a:lnTo>
                        <a:pt x="38" y="2"/>
                      </a:lnTo>
                      <a:lnTo>
                        <a:pt x="57" y="0"/>
                      </a:lnTo>
                      <a:lnTo>
                        <a:pt x="84" y="0"/>
                      </a:lnTo>
                      <a:lnTo>
                        <a:pt x="113" y="2"/>
                      </a:lnTo>
                      <a:lnTo>
                        <a:pt x="142" y="2"/>
                      </a:lnTo>
                      <a:lnTo>
                        <a:pt x="168" y="3"/>
                      </a:lnTo>
                      <a:lnTo>
                        <a:pt x="183" y="5"/>
                      </a:lnTo>
                      <a:lnTo>
                        <a:pt x="199" y="8"/>
                      </a:lnTo>
                      <a:lnTo>
                        <a:pt x="212" y="13"/>
                      </a:lnTo>
                      <a:lnTo>
                        <a:pt x="222" y="16"/>
                      </a:lnTo>
                      <a:lnTo>
                        <a:pt x="229" y="23"/>
                      </a:lnTo>
                      <a:lnTo>
                        <a:pt x="235" y="31"/>
                      </a:lnTo>
                      <a:lnTo>
                        <a:pt x="240" y="39"/>
                      </a:lnTo>
                      <a:lnTo>
                        <a:pt x="244" y="49"/>
                      </a:lnTo>
                      <a:lnTo>
                        <a:pt x="246" y="60"/>
                      </a:lnTo>
                      <a:lnTo>
                        <a:pt x="249" y="75"/>
                      </a:lnTo>
                      <a:lnTo>
                        <a:pt x="255" y="153"/>
                      </a:lnTo>
                      <a:lnTo>
                        <a:pt x="258" y="220"/>
                      </a:lnTo>
                      <a:lnTo>
                        <a:pt x="260" y="239"/>
                      </a:lnTo>
                      <a:lnTo>
                        <a:pt x="263" y="249"/>
                      </a:lnTo>
                      <a:lnTo>
                        <a:pt x="267" y="260"/>
                      </a:lnTo>
                      <a:lnTo>
                        <a:pt x="272" y="269"/>
                      </a:lnTo>
                      <a:lnTo>
                        <a:pt x="278" y="278"/>
                      </a:lnTo>
                      <a:lnTo>
                        <a:pt x="287" y="285"/>
                      </a:lnTo>
                      <a:lnTo>
                        <a:pt x="299" y="291"/>
                      </a:lnTo>
                      <a:lnTo>
                        <a:pt x="310" y="295"/>
                      </a:lnTo>
                      <a:lnTo>
                        <a:pt x="322" y="298"/>
                      </a:lnTo>
                      <a:lnTo>
                        <a:pt x="335" y="301"/>
                      </a:lnTo>
                      <a:lnTo>
                        <a:pt x="348" y="301"/>
                      </a:lnTo>
                      <a:lnTo>
                        <a:pt x="361" y="301"/>
                      </a:lnTo>
                      <a:lnTo>
                        <a:pt x="380" y="29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58" name="Group 687">
                <a:extLst>
                  <a:ext uri="{FF2B5EF4-FFF2-40B4-BE49-F238E27FC236}">
                    <a16:creationId xmlns:a16="http://schemas.microsoft.com/office/drawing/2014/main" id="{FAA193FB-326C-4573-8904-370D155CC4CA}"/>
                  </a:ext>
                </a:extLst>
              </p:cNvPr>
              <p:cNvGrpSpPr>
                <a:grpSpLocks/>
              </p:cNvGrpSpPr>
              <p:nvPr/>
            </p:nvGrpSpPr>
            <p:grpSpPr bwMode="auto">
              <a:xfrm>
                <a:off x="4034" y="2189"/>
                <a:ext cx="201" cy="163"/>
                <a:chOff x="4034" y="2189"/>
                <a:chExt cx="201" cy="163"/>
              </a:xfrm>
            </p:grpSpPr>
            <p:sp>
              <p:nvSpPr>
                <p:cNvPr id="22853" name="Freeform 688">
                  <a:extLst>
                    <a:ext uri="{FF2B5EF4-FFF2-40B4-BE49-F238E27FC236}">
                      <a16:creationId xmlns:a16="http://schemas.microsoft.com/office/drawing/2014/main" id="{B306DA9D-FA95-4869-B9FD-70C0D6762B27}"/>
                    </a:ext>
                  </a:extLst>
                </p:cNvPr>
                <p:cNvSpPr>
                  <a:spLocks/>
                </p:cNvSpPr>
                <p:nvPr/>
              </p:nvSpPr>
              <p:spPr bwMode="auto">
                <a:xfrm>
                  <a:off x="4034" y="2189"/>
                  <a:ext cx="201" cy="163"/>
                </a:xfrm>
                <a:custGeom>
                  <a:avLst/>
                  <a:gdLst>
                    <a:gd name="T0" fmla="*/ 1 w 402"/>
                    <a:gd name="T1" fmla="*/ 1 h 325"/>
                    <a:gd name="T2" fmla="*/ 1 w 402"/>
                    <a:gd name="T3" fmla="*/ 1 h 325"/>
                    <a:gd name="T4" fmla="*/ 1 w 402"/>
                    <a:gd name="T5" fmla="*/ 1 h 325"/>
                    <a:gd name="T6" fmla="*/ 1 w 402"/>
                    <a:gd name="T7" fmla="*/ 1 h 325"/>
                    <a:gd name="T8" fmla="*/ 1 w 402"/>
                    <a:gd name="T9" fmla="*/ 1 h 325"/>
                    <a:gd name="T10" fmla="*/ 1 w 402"/>
                    <a:gd name="T11" fmla="*/ 1 h 325"/>
                    <a:gd name="T12" fmla="*/ 1 w 402"/>
                    <a:gd name="T13" fmla="*/ 1 h 325"/>
                    <a:gd name="T14" fmla="*/ 1 w 402"/>
                    <a:gd name="T15" fmla="*/ 1 h 325"/>
                    <a:gd name="T16" fmla="*/ 1 w 402"/>
                    <a:gd name="T17" fmla="*/ 1 h 325"/>
                    <a:gd name="T18" fmla="*/ 1 w 402"/>
                    <a:gd name="T19" fmla="*/ 1 h 325"/>
                    <a:gd name="T20" fmla="*/ 1 w 402"/>
                    <a:gd name="T21" fmla="*/ 1 h 325"/>
                    <a:gd name="T22" fmla="*/ 1 w 402"/>
                    <a:gd name="T23" fmla="*/ 1 h 325"/>
                    <a:gd name="T24" fmla="*/ 1 w 402"/>
                    <a:gd name="T25" fmla="*/ 1 h 325"/>
                    <a:gd name="T26" fmla="*/ 1 w 402"/>
                    <a:gd name="T27" fmla="*/ 1 h 325"/>
                    <a:gd name="T28" fmla="*/ 1 w 402"/>
                    <a:gd name="T29" fmla="*/ 1 h 325"/>
                    <a:gd name="T30" fmla="*/ 1 w 402"/>
                    <a:gd name="T31" fmla="*/ 1 h 325"/>
                    <a:gd name="T32" fmla="*/ 1 w 402"/>
                    <a:gd name="T33" fmla="*/ 1 h 325"/>
                    <a:gd name="T34" fmla="*/ 1 w 402"/>
                    <a:gd name="T35" fmla="*/ 1 h 325"/>
                    <a:gd name="T36" fmla="*/ 0 w 402"/>
                    <a:gd name="T37" fmla="*/ 1 h 325"/>
                    <a:gd name="T38" fmla="*/ 1 w 402"/>
                    <a:gd name="T39" fmla="*/ 1 h 325"/>
                    <a:gd name="T40" fmla="*/ 1 w 402"/>
                    <a:gd name="T41" fmla="*/ 1 h 325"/>
                    <a:gd name="T42" fmla="*/ 1 w 402"/>
                    <a:gd name="T43" fmla="*/ 0 h 325"/>
                    <a:gd name="T44" fmla="*/ 1 w 402"/>
                    <a:gd name="T45" fmla="*/ 0 h 325"/>
                    <a:gd name="T46" fmla="*/ 1 w 402"/>
                    <a:gd name="T47" fmla="*/ 1 h 325"/>
                    <a:gd name="T48" fmla="*/ 1 w 402"/>
                    <a:gd name="T49" fmla="*/ 1 h 325"/>
                    <a:gd name="T50" fmla="*/ 1 w 402"/>
                    <a:gd name="T51" fmla="*/ 1 h 325"/>
                    <a:gd name="T52" fmla="*/ 1 w 402"/>
                    <a:gd name="T53" fmla="*/ 1 h 325"/>
                    <a:gd name="T54" fmla="*/ 1 w 402"/>
                    <a:gd name="T55" fmla="*/ 1 h 325"/>
                    <a:gd name="T56" fmla="*/ 1 w 402"/>
                    <a:gd name="T57" fmla="*/ 1 h 325"/>
                    <a:gd name="T58" fmla="*/ 1 w 402"/>
                    <a:gd name="T59" fmla="*/ 1 h 325"/>
                    <a:gd name="T60" fmla="*/ 1 w 402"/>
                    <a:gd name="T61" fmla="*/ 1 h 325"/>
                    <a:gd name="T62" fmla="*/ 1 w 402"/>
                    <a:gd name="T63" fmla="*/ 1 h 325"/>
                    <a:gd name="T64" fmla="*/ 1 w 402"/>
                    <a:gd name="T65" fmla="*/ 1 h 325"/>
                    <a:gd name="T66" fmla="*/ 1 w 402"/>
                    <a:gd name="T67" fmla="*/ 1 h 325"/>
                    <a:gd name="T68" fmla="*/ 1 w 402"/>
                    <a:gd name="T69" fmla="*/ 1 h 325"/>
                    <a:gd name="T70" fmla="*/ 1 w 402"/>
                    <a:gd name="T71" fmla="*/ 1 h 325"/>
                    <a:gd name="T72" fmla="*/ 1 w 402"/>
                    <a:gd name="T73" fmla="*/ 1 h 32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2"/>
                    <a:gd name="T112" fmla="*/ 0 h 325"/>
                    <a:gd name="T113" fmla="*/ 402 w 402"/>
                    <a:gd name="T114" fmla="*/ 325 h 32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2" h="325">
                      <a:moveTo>
                        <a:pt x="402" y="301"/>
                      </a:moveTo>
                      <a:lnTo>
                        <a:pt x="391" y="305"/>
                      </a:lnTo>
                      <a:lnTo>
                        <a:pt x="375" y="313"/>
                      </a:lnTo>
                      <a:lnTo>
                        <a:pt x="359" y="316"/>
                      </a:lnTo>
                      <a:lnTo>
                        <a:pt x="341" y="321"/>
                      </a:lnTo>
                      <a:lnTo>
                        <a:pt x="329" y="324"/>
                      </a:lnTo>
                      <a:lnTo>
                        <a:pt x="312" y="325"/>
                      </a:lnTo>
                      <a:lnTo>
                        <a:pt x="291" y="325"/>
                      </a:lnTo>
                      <a:lnTo>
                        <a:pt x="265" y="325"/>
                      </a:lnTo>
                      <a:lnTo>
                        <a:pt x="243" y="325"/>
                      </a:lnTo>
                      <a:lnTo>
                        <a:pt x="228" y="324"/>
                      </a:lnTo>
                      <a:lnTo>
                        <a:pt x="213" y="321"/>
                      </a:lnTo>
                      <a:lnTo>
                        <a:pt x="202" y="316"/>
                      </a:lnTo>
                      <a:lnTo>
                        <a:pt x="191" y="312"/>
                      </a:lnTo>
                      <a:lnTo>
                        <a:pt x="182" y="305"/>
                      </a:lnTo>
                      <a:lnTo>
                        <a:pt x="174" y="299"/>
                      </a:lnTo>
                      <a:lnTo>
                        <a:pt x="170" y="292"/>
                      </a:lnTo>
                      <a:lnTo>
                        <a:pt x="164" y="284"/>
                      </a:lnTo>
                      <a:lnTo>
                        <a:pt x="162" y="273"/>
                      </a:lnTo>
                      <a:lnTo>
                        <a:pt x="162" y="258"/>
                      </a:lnTo>
                      <a:lnTo>
                        <a:pt x="155" y="180"/>
                      </a:lnTo>
                      <a:lnTo>
                        <a:pt x="150" y="101"/>
                      </a:lnTo>
                      <a:lnTo>
                        <a:pt x="148" y="89"/>
                      </a:lnTo>
                      <a:lnTo>
                        <a:pt x="144" y="75"/>
                      </a:lnTo>
                      <a:lnTo>
                        <a:pt x="139" y="66"/>
                      </a:lnTo>
                      <a:lnTo>
                        <a:pt x="135" y="53"/>
                      </a:lnTo>
                      <a:lnTo>
                        <a:pt x="129" y="44"/>
                      </a:lnTo>
                      <a:lnTo>
                        <a:pt x="121" y="38"/>
                      </a:lnTo>
                      <a:lnTo>
                        <a:pt x="112" y="30"/>
                      </a:lnTo>
                      <a:lnTo>
                        <a:pt x="104" y="27"/>
                      </a:lnTo>
                      <a:lnTo>
                        <a:pt x="92" y="23"/>
                      </a:lnTo>
                      <a:lnTo>
                        <a:pt x="81" y="20"/>
                      </a:lnTo>
                      <a:lnTo>
                        <a:pt x="64" y="18"/>
                      </a:lnTo>
                      <a:lnTo>
                        <a:pt x="49" y="17"/>
                      </a:lnTo>
                      <a:lnTo>
                        <a:pt x="37" y="17"/>
                      </a:lnTo>
                      <a:lnTo>
                        <a:pt x="25" y="14"/>
                      </a:lnTo>
                      <a:lnTo>
                        <a:pt x="11" y="14"/>
                      </a:lnTo>
                      <a:lnTo>
                        <a:pt x="0" y="17"/>
                      </a:lnTo>
                      <a:lnTo>
                        <a:pt x="9" y="12"/>
                      </a:lnTo>
                      <a:lnTo>
                        <a:pt x="19" y="9"/>
                      </a:lnTo>
                      <a:lnTo>
                        <a:pt x="28" y="6"/>
                      </a:lnTo>
                      <a:lnTo>
                        <a:pt x="38" y="3"/>
                      </a:lnTo>
                      <a:lnTo>
                        <a:pt x="48" y="1"/>
                      </a:lnTo>
                      <a:lnTo>
                        <a:pt x="61" y="0"/>
                      </a:lnTo>
                      <a:lnTo>
                        <a:pt x="80" y="0"/>
                      </a:lnTo>
                      <a:lnTo>
                        <a:pt x="106" y="0"/>
                      </a:lnTo>
                      <a:lnTo>
                        <a:pt x="135" y="1"/>
                      </a:lnTo>
                      <a:lnTo>
                        <a:pt x="164" y="1"/>
                      </a:lnTo>
                      <a:lnTo>
                        <a:pt x="191" y="3"/>
                      </a:lnTo>
                      <a:lnTo>
                        <a:pt x="210" y="6"/>
                      </a:lnTo>
                      <a:lnTo>
                        <a:pt x="225" y="8"/>
                      </a:lnTo>
                      <a:lnTo>
                        <a:pt x="236" y="12"/>
                      </a:lnTo>
                      <a:lnTo>
                        <a:pt x="245" y="17"/>
                      </a:lnTo>
                      <a:lnTo>
                        <a:pt x="252" y="23"/>
                      </a:lnTo>
                      <a:lnTo>
                        <a:pt x="258" y="30"/>
                      </a:lnTo>
                      <a:lnTo>
                        <a:pt x="263" y="40"/>
                      </a:lnTo>
                      <a:lnTo>
                        <a:pt x="268" y="49"/>
                      </a:lnTo>
                      <a:lnTo>
                        <a:pt x="269" y="61"/>
                      </a:lnTo>
                      <a:lnTo>
                        <a:pt x="272" y="75"/>
                      </a:lnTo>
                      <a:lnTo>
                        <a:pt x="277" y="153"/>
                      </a:lnTo>
                      <a:lnTo>
                        <a:pt x="281" y="221"/>
                      </a:lnTo>
                      <a:lnTo>
                        <a:pt x="283" y="240"/>
                      </a:lnTo>
                      <a:lnTo>
                        <a:pt x="286" y="250"/>
                      </a:lnTo>
                      <a:lnTo>
                        <a:pt x="291" y="261"/>
                      </a:lnTo>
                      <a:lnTo>
                        <a:pt x="295" y="270"/>
                      </a:lnTo>
                      <a:lnTo>
                        <a:pt x="303" y="279"/>
                      </a:lnTo>
                      <a:lnTo>
                        <a:pt x="310" y="286"/>
                      </a:lnTo>
                      <a:lnTo>
                        <a:pt x="321" y="292"/>
                      </a:lnTo>
                      <a:lnTo>
                        <a:pt x="330" y="296"/>
                      </a:lnTo>
                      <a:lnTo>
                        <a:pt x="341" y="299"/>
                      </a:lnTo>
                      <a:lnTo>
                        <a:pt x="358" y="302"/>
                      </a:lnTo>
                      <a:lnTo>
                        <a:pt x="370" y="302"/>
                      </a:lnTo>
                      <a:lnTo>
                        <a:pt x="382" y="302"/>
                      </a:lnTo>
                      <a:lnTo>
                        <a:pt x="402" y="301"/>
                      </a:lnTo>
                      <a:close/>
                    </a:path>
                  </a:pathLst>
                </a:custGeom>
                <a:blipFill dpi="0" rotWithShape="0">
                  <a:blip r:embed="rId6"/>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54" name="Freeform 689">
                  <a:extLst>
                    <a:ext uri="{FF2B5EF4-FFF2-40B4-BE49-F238E27FC236}">
                      <a16:creationId xmlns:a16="http://schemas.microsoft.com/office/drawing/2014/main" id="{6F55CC09-5E0E-4E96-AAC1-CFE8625273F1}"/>
                    </a:ext>
                  </a:extLst>
                </p:cNvPr>
                <p:cNvSpPr>
                  <a:spLocks/>
                </p:cNvSpPr>
                <p:nvPr/>
              </p:nvSpPr>
              <p:spPr bwMode="auto">
                <a:xfrm>
                  <a:off x="4034" y="2189"/>
                  <a:ext cx="201" cy="163"/>
                </a:xfrm>
                <a:custGeom>
                  <a:avLst/>
                  <a:gdLst>
                    <a:gd name="T0" fmla="*/ 1 w 402"/>
                    <a:gd name="T1" fmla="*/ 1 h 325"/>
                    <a:gd name="T2" fmla="*/ 1 w 402"/>
                    <a:gd name="T3" fmla="*/ 1 h 325"/>
                    <a:gd name="T4" fmla="*/ 1 w 402"/>
                    <a:gd name="T5" fmla="*/ 1 h 325"/>
                    <a:gd name="T6" fmla="*/ 1 w 402"/>
                    <a:gd name="T7" fmla="*/ 1 h 325"/>
                    <a:gd name="T8" fmla="*/ 1 w 402"/>
                    <a:gd name="T9" fmla="*/ 1 h 325"/>
                    <a:gd name="T10" fmla="*/ 1 w 402"/>
                    <a:gd name="T11" fmla="*/ 1 h 325"/>
                    <a:gd name="T12" fmla="*/ 1 w 402"/>
                    <a:gd name="T13" fmla="*/ 1 h 325"/>
                    <a:gd name="T14" fmla="*/ 1 w 402"/>
                    <a:gd name="T15" fmla="*/ 1 h 325"/>
                    <a:gd name="T16" fmla="*/ 1 w 402"/>
                    <a:gd name="T17" fmla="*/ 1 h 325"/>
                    <a:gd name="T18" fmla="*/ 1 w 402"/>
                    <a:gd name="T19" fmla="*/ 1 h 325"/>
                    <a:gd name="T20" fmla="*/ 1 w 402"/>
                    <a:gd name="T21" fmla="*/ 1 h 325"/>
                    <a:gd name="T22" fmla="*/ 1 w 402"/>
                    <a:gd name="T23" fmla="*/ 1 h 325"/>
                    <a:gd name="T24" fmla="*/ 1 w 402"/>
                    <a:gd name="T25" fmla="*/ 1 h 325"/>
                    <a:gd name="T26" fmla="*/ 1 w 402"/>
                    <a:gd name="T27" fmla="*/ 1 h 325"/>
                    <a:gd name="T28" fmla="*/ 1 w 402"/>
                    <a:gd name="T29" fmla="*/ 1 h 325"/>
                    <a:gd name="T30" fmla="*/ 1 w 402"/>
                    <a:gd name="T31" fmla="*/ 1 h 325"/>
                    <a:gd name="T32" fmla="*/ 1 w 402"/>
                    <a:gd name="T33" fmla="*/ 1 h 325"/>
                    <a:gd name="T34" fmla="*/ 1 w 402"/>
                    <a:gd name="T35" fmla="*/ 1 h 325"/>
                    <a:gd name="T36" fmla="*/ 0 w 402"/>
                    <a:gd name="T37" fmla="*/ 1 h 325"/>
                    <a:gd name="T38" fmla="*/ 1 w 402"/>
                    <a:gd name="T39" fmla="*/ 1 h 325"/>
                    <a:gd name="T40" fmla="*/ 1 w 402"/>
                    <a:gd name="T41" fmla="*/ 1 h 325"/>
                    <a:gd name="T42" fmla="*/ 1 w 402"/>
                    <a:gd name="T43" fmla="*/ 0 h 325"/>
                    <a:gd name="T44" fmla="*/ 1 w 402"/>
                    <a:gd name="T45" fmla="*/ 0 h 325"/>
                    <a:gd name="T46" fmla="*/ 1 w 402"/>
                    <a:gd name="T47" fmla="*/ 1 h 325"/>
                    <a:gd name="T48" fmla="*/ 1 w 402"/>
                    <a:gd name="T49" fmla="*/ 1 h 325"/>
                    <a:gd name="T50" fmla="*/ 1 w 402"/>
                    <a:gd name="T51" fmla="*/ 1 h 325"/>
                    <a:gd name="T52" fmla="*/ 1 w 402"/>
                    <a:gd name="T53" fmla="*/ 1 h 325"/>
                    <a:gd name="T54" fmla="*/ 1 w 402"/>
                    <a:gd name="T55" fmla="*/ 1 h 325"/>
                    <a:gd name="T56" fmla="*/ 1 w 402"/>
                    <a:gd name="T57" fmla="*/ 1 h 325"/>
                    <a:gd name="T58" fmla="*/ 1 w 402"/>
                    <a:gd name="T59" fmla="*/ 1 h 325"/>
                    <a:gd name="T60" fmla="*/ 1 w 402"/>
                    <a:gd name="T61" fmla="*/ 1 h 325"/>
                    <a:gd name="T62" fmla="*/ 1 w 402"/>
                    <a:gd name="T63" fmla="*/ 1 h 325"/>
                    <a:gd name="T64" fmla="*/ 1 w 402"/>
                    <a:gd name="T65" fmla="*/ 1 h 325"/>
                    <a:gd name="T66" fmla="*/ 1 w 402"/>
                    <a:gd name="T67" fmla="*/ 1 h 325"/>
                    <a:gd name="T68" fmla="*/ 1 w 402"/>
                    <a:gd name="T69" fmla="*/ 1 h 325"/>
                    <a:gd name="T70" fmla="*/ 1 w 402"/>
                    <a:gd name="T71" fmla="*/ 1 h 325"/>
                    <a:gd name="T72" fmla="*/ 1 w 402"/>
                    <a:gd name="T73" fmla="*/ 1 h 32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2"/>
                    <a:gd name="T112" fmla="*/ 0 h 325"/>
                    <a:gd name="T113" fmla="*/ 402 w 402"/>
                    <a:gd name="T114" fmla="*/ 325 h 32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2" h="325">
                      <a:moveTo>
                        <a:pt x="402" y="301"/>
                      </a:moveTo>
                      <a:lnTo>
                        <a:pt x="391" y="305"/>
                      </a:lnTo>
                      <a:lnTo>
                        <a:pt x="375" y="313"/>
                      </a:lnTo>
                      <a:lnTo>
                        <a:pt x="359" y="316"/>
                      </a:lnTo>
                      <a:lnTo>
                        <a:pt x="341" y="321"/>
                      </a:lnTo>
                      <a:lnTo>
                        <a:pt x="329" y="324"/>
                      </a:lnTo>
                      <a:lnTo>
                        <a:pt x="312" y="325"/>
                      </a:lnTo>
                      <a:lnTo>
                        <a:pt x="291" y="325"/>
                      </a:lnTo>
                      <a:lnTo>
                        <a:pt x="265" y="325"/>
                      </a:lnTo>
                      <a:lnTo>
                        <a:pt x="243" y="325"/>
                      </a:lnTo>
                      <a:lnTo>
                        <a:pt x="228" y="324"/>
                      </a:lnTo>
                      <a:lnTo>
                        <a:pt x="213" y="321"/>
                      </a:lnTo>
                      <a:lnTo>
                        <a:pt x="202" y="316"/>
                      </a:lnTo>
                      <a:lnTo>
                        <a:pt x="191" y="312"/>
                      </a:lnTo>
                      <a:lnTo>
                        <a:pt x="182" y="305"/>
                      </a:lnTo>
                      <a:lnTo>
                        <a:pt x="174" y="299"/>
                      </a:lnTo>
                      <a:lnTo>
                        <a:pt x="170" y="292"/>
                      </a:lnTo>
                      <a:lnTo>
                        <a:pt x="164" y="284"/>
                      </a:lnTo>
                      <a:lnTo>
                        <a:pt x="162" y="273"/>
                      </a:lnTo>
                      <a:lnTo>
                        <a:pt x="162" y="258"/>
                      </a:lnTo>
                      <a:lnTo>
                        <a:pt x="155" y="180"/>
                      </a:lnTo>
                      <a:lnTo>
                        <a:pt x="150" y="101"/>
                      </a:lnTo>
                      <a:lnTo>
                        <a:pt x="148" y="89"/>
                      </a:lnTo>
                      <a:lnTo>
                        <a:pt x="144" y="75"/>
                      </a:lnTo>
                      <a:lnTo>
                        <a:pt x="139" y="66"/>
                      </a:lnTo>
                      <a:lnTo>
                        <a:pt x="135" y="53"/>
                      </a:lnTo>
                      <a:lnTo>
                        <a:pt x="129" y="44"/>
                      </a:lnTo>
                      <a:lnTo>
                        <a:pt x="121" y="38"/>
                      </a:lnTo>
                      <a:lnTo>
                        <a:pt x="112" y="30"/>
                      </a:lnTo>
                      <a:lnTo>
                        <a:pt x="104" y="27"/>
                      </a:lnTo>
                      <a:lnTo>
                        <a:pt x="92" y="23"/>
                      </a:lnTo>
                      <a:lnTo>
                        <a:pt x="81" y="20"/>
                      </a:lnTo>
                      <a:lnTo>
                        <a:pt x="64" y="18"/>
                      </a:lnTo>
                      <a:lnTo>
                        <a:pt x="49" y="17"/>
                      </a:lnTo>
                      <a:lnTo>
                        <a:pt x="37" y="17"/>
                      </a:lnTo>
                      <a:lnTo>
                        <a:pt x="25" y="14"/>
                      </a:lnTo>
                      <a:lnTo>
                        <a:pt x="11" y="14"/>
                      </a:lnTo>
                      <a:lnTo>
                        <a:pt x="0" y="17"/>
                      </a:lnTo>
                      <a:lnTo>
                        <a:pt x="9" y="12"/>
                      </a:lnTo>
                      <a:lnTo>
                        <a:pt x="19" y="9"/>
                      </a:lnTo>
                      <a:lnTo>
                        <a:pt x="28" y="6"/>
                      </a:lnTo>
                      <a:lnTo>
                        <a:pt x="38" y="3"/>
                      </a:lnTo>
                      <a:lnTo>
                        <a:pt x="48" y="1"/>
                      </a:lnTo>
                      <a:lnTo>
                        <a:pt x="61" y="0"/>
                      </a:lnTo>
                      <a:lnTo>
                        <a:pt x="80" y="0"/>
                      </a:lnTo>
                      <a:lnTo>
                        <a:pt x="106" y="0"/>
                      </a:lnTo>
                      <a:lnTo>
                        <a:pt x="135" y="1"/>
                      </a:lnTo>
                      <a:lnTo>
                        <a:pt x="164" y="1"/>
                      </a:lnTo>
                      <a:lnTo>
                        <a:pt x="191" y="3"/>
                      </a:lnTo>
                      <a:lnTo>
                        <a:pt x="210" y="6"/>
                      </a:lnTo>
                      <a:lnTo>
                        <a:pt x="225" y="8"/>
                      </a:lnTo>
                      <a:lnTo>
                        <a:pt x="236" y="12"/>
                      </a:lnTo>
                      <a:lnTo>
                        <a:pt x="245" y="17"/>
                      </a:lnTo>
                      <a:lnTo>
                        <a:pt x="252" y="23"/>
                      </a:lnTo>
                      <a:lnTo>
                        <a:pt x="258" y="30"/>
                      </a:lnTo>
                      <a:lnTo>
                        <a:pt x="263" y="40"/>
                      </a:lnTo>
                      <a:lnTo>
                        <a:pt x="268" y="49"/>
                      </a:lnTo>
                      <a:lnTo>
                        <a:pt x="269" y="61"/>
                      </a:lnTo>
                      <a:lnTo>
                        <a:pt x="272" y="75"/>
                      </a:lnTo>
                      <a:lnTo>
                        <a:pt x="277" y="153"/>
                      </a:lnTo>
                      <a:lnTo>
                        <a:pt x="281" y="221"/>
                      </a:lnTo>
                      <a:lnTo>
                        <a:pt x="283" y="240"/>
                      </a:lnTo>
                      <a:lnTo>
                        <a:pt x="286" y="250"/>
                      </a:lnTo>
                      <a:lnTo>
                        <a:pt x="291" y="261"/>
                      </a:lnTo>
                      <a:lnTo>
                        <a:pt x="295" y="270"/>
                      </a:lnTo>
                      <a:lnTo>
                        <a:pt x="303" y="279"/>
                      </a:lnTo>
                      <a:lnTo>
                        <a:pt x="310" y="286"/>
                      </a:lnTo>
                      <a:lnTo>
                        <a:pt x="321" y="292"/>
                      </a:lnTo>
                      <a:lnTo>
                        <a:pt x="330" y="296"/>
                      </a:lnTo>
                      <a:lnTo>
                        <a:pt x="341" y="299"/>
                      </a:lnTo>
                      <a:lnTo>
                        <a:pt x="358" y="302"/>
                      </a:lnTo>
                      <a:lnTo>
                        <a:pt x="370" y="302"/>
                      </a:lnTo>
                      <a:lnTo>
                        <a:pt x="382" y="302"/>
                      </a:lnTo>
                      <a:lnTo>
                        <a:pt x="402" y="30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59" name="Group 690">
                <a:extLst>
                  <a:ext uri="{FF2B5EF4-FFF2-40B4-BE49-F238E27FC236}">
                    <a16:creationId xmlns:a16="http://schemas.microsoft.com/office/drawing/2014/main" id="{42889806-54C4-433F-9F17-70831622DAB0}"/>
                  </a:ext>
                </a:extLst>
              </p:cNvPr>
              <p:cNvGrpSpPr>
                <a:grpSpLocks/>
              </p:cNvGrpSpPr>
              <p:nvPr/>
            </p:nvGrpSpPr>
            <p:grpSpPr bwMode="auto">
              <a:xfrm>
                <a:off x="4186" y="2189"/>
                <a:ext cx="203" cy="159"/>
                <a:chOff x="4186" y="2189"/>
                <a:chExt cx="203" cy="159"/>
              </a:xfrm>
            </p:grpSpPr>
            <p:sp>
              <p:nvSpPr>
                <p:cNvPr id="22851" name="Freeform 691">
                  <a:extLst>
                    <a:ext uri="{FF2B5EF4-FFF2-40B4-BE49-F238E27FC236}">
                      <a16:creationId xmlns:a16="http://schemas.microsoft.com/office/drawing/2014/main" id="{69360731-B683-4EA9-9BE0-93632C2FDA42}"/>
                    </a:ext>
                  </a:extLst>
                </p:cNvPr>
                <p:cNvSpPr>
                  <a:spLocks/>
                </p:cNvSpPr>
                <p:nvPr/>
              </p:nvSpPr>
              <p:spPr bwMode="auto">
                <a:xfrm>
                  <a:off x="4186" y="2189"/>
                  <a:ext cx="203" cy="159"/>
                </a:xfrm>
                <a:custGeom>
                  <a:avLst/>
                  <a:gdLst>
                    <a:gd name="T0" fmla="*/ 1 w 405"/>
                    <a:gd name="T1" fmla="*/ 1 h 318"/>
                    <a:gd name="T2" fmla="*/ 1 w 405"/>
                    <a:gd name="T3" fmla="*/ 1 h 318"/>
                    <a:gd name="T4" fmla="*/ 1 w 405"/>
                    <a:gd name="T5" fmla="*/ 1 h 318"/>
                    <a:gd name="T6" fmla="*/ 1 w 405"/>
                    <a:gd name="T7" fmla="*/ 1 h 318"/>
                    <a:gd name="T8" fmla="*/ 1 w 405"/>
                    <a:gd name="T9" fmla="*/ 1 h 318"/>
                    <a:gd name="T10" fmla="*/ 1 w 405"/>
                    <a:gd name="T11" fmla="*/ 1 h 318"/>
                    <a:gd name="T12" fmla="*/ 1 w 405"/>
                    <a:gd name="T13" fmla="*/ 1 h 318"/>
                    <a:gd name="T14" fmla="*/ 1 w 405"/>
                    <a:gd name="T15" fmla="*/ 1 h 318"/>
                    <a:gd name="T16" fmla="*/ 1 w 405"/>
                    <a:gd name="T17" fmla="*/ 1 h 318"/>
                    <a:gd name="T18" fmla="*/ 1 w 405"/>
                    <a:gd name="T19" fmla="*/ 1 h 318"/>
                    <a:gd name="T20" fmla="*/ 1 w 405"/>
                    <a:gd name="T21" fmla="*/ 1 h 318"/>
                    <a:gd name="T22" fmla="*/ 1 w 405"/>
                    <a:gd name="T23" fmla="*/ 1 h 318"/>
                    <a:gd name="T24" fmla="*/ 1 w 405"/>
                    <a:gd name="T25" fmla="*/ 1 h 318"/>
                    <a:gd name="T26" fmla="*/ 1 w 405"/>
                    <a:gd name="T27" fmla="*/ 1 h 318"/>
                    <a:gd name="T28" fmla="*/ 1 w 405"/>
                    <a:gd name="T29" fmla="*/ 1 h 318"/>
                    <a:gd name="T30" fmla="*/ 1 w 405"/>
                    <a:gd name="T31" fmla="*/ 1 h 318"/>
                    <a:gd name="T32" fmla="*/ 1 w 405"/>
                    <a:gd name="T33" fmla="*/ 1 h 318"/>
                    <a:gd name="T34" fmla="*/ 1 w 405"/>
                    <a:gd name="T35" fmla="*/ 1 h 318"/>
                    <a:gd name="T36" fmla="*/ 0 w 405"/>
                    <a:gd name="T37" fmla="*/ 1 h 318"/>
                    <a:gd name="T38" fmla="*/ 1 w 405"/>
                    <a:gd name="T39" fmla="*/ 1 h 318"/>
                    <a:gd name="T40" fmla="*/ 1 w 405"/>
                    <a:gd name="T41" fmla="*/ 1 h 318"/>
                    <a:gd name="T42" fmla="*/ 1 w 405"/>
                    <a:gd name="T43" fmla="*/ 0 h 318"/>
                    <a:gd name="T44" fmla="*/ 1 w 405"/>
                    <a:gd name="T45" fmla="*/ 0 h 318"/>
                    <a:gd name="T46" fmla="*/ 1 w 405"/>
                    <a:gd name="T47" fmla="*/ 1 h 318"/>
                    <a:gd name="T48" fmla="*/ 1 w 405"/>
                    <a:gd name="T49" fmla="*/ 1 h 318"/>
                    <a:gd name="T50" fmla="*/ 1 w 405"/>
                    <a:gd name="T51" fmla="*/ 1 h 318"/>
                    <a:gd name="T52" fmla="*/ 1 w 405"/>
                    <a:gd name="T53" fmla="*/ 1 h 318"/>
                    <a:gd name="T54" fmla="*/ 1 w 405"/>
                    <a:gd name="T55" fmla="*/ 1 h 318"/>
                    <a:gd name="T56" fmla="*/ 1 w 405"/>
                    <a:gd name="T57" fmla="*/ 1 h 318"/>
                    <a:gd name="T58" fmla="*/ 1 w 405"/>
                    <a:gd name="T59" fmla="*/ 1 h 318"/>
                    <a:gd name="T60" fmla="*/ 1 w 405"/>
                    <a:gd name="T61" fmla="*/ 1 h 318"/>
                    <a:gd name="T62" fmla="*/ 1 w 405"/>
                    <a:gd name="T63" fmla="*/ 1 h 318"/>
                    <a:gd name="T64" fmla="*/ 1 w 405"/>
                    <a:gd name="T65" fmla="*/ 1 h 318"/>
                    <a:gd name="T66" fmla="*/ 1 w 405"/>
                    <a:gd name="T67" fmla="*/ 1 h 318"/>
                    <a:gd name="T68" fmla="*/ 1 w 405"/>
                    <a:gd name="T69" fmla="*/ 1 h 318"/>
                    <a:gd name="T70" fmla="*/ 1 w 405"/>
                    <a:gd name="T71" fmla="*/ 1 h 318"/>
                    <a:gd name="T72" fmla="*/ 1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87"/>
                      </a:moveTo>
                      <a:lnTo>
                        <a:pt x="390" y="298"/>
                      </a:lnTo>
                      <a:lnTo>
                        <a:pt x="379" y="304"/>
                      </a:lnTo>
                      <a:lnTo>
                        <a:pt x="369" y="308"/>
                      </a:lnTo>
                      <a:lnTo>
                        <a:pt x="353" y="312"/>
                      </a:lnTo>
                      <a:lnTo>
                        <a:pt x="335" y="315"/>
                      </a:lnTo>
                      <a:lnTo>
                        <a:pt x="310" y="316"/>
                      </a:lnTo>
                      <a:lnTo>
                        <a:pt x="295" y="318"/>
                      </a:lnTo>
                      <a:lnTo>
                        <a:pt x="271" y="318"/>
                      </a:lnTo>
                      <a:lnTo>
                        <a:pt x="246" y="316"/>
                      </a:lnTo>
                      <a:lnTo>
                        <a:pt x="231" y="315"/>
                      </a:lnTo>
                      <a:lnTo>
                        <a:pt x="217" y="312"/>
                      </a:lnTo>
                      <a:lnTo>
                        <a:pt x="207" y="308"/>
                      </a:lnTo>
                      <a:lnTo>
                        <a:pt x="193" y="302"/>
                      </a:lnTo>
                      <a:lnTo>
                        <a:pt x="184" y="298"/>
                      </a:lnTo>
                      <a:lnTo>
                        <a:pt x="178" y="292"/>
                      </a:lnTo>
                      <a:lnTo>
                        <a:pt x="171" y="284"/>
                      </a:lnTo>
                      <a:lnTo>
                        <a:pt x="167" y="276"/>
                      </a:lnTo>
                      <a:lnTo>
                        <a:pt x="165" y="266"/>
                      </a:lnTo>
                      <a:lnTo>
                        <a:pt x="165" y="250"/>
                      </a:lnTo>
                      <a:lnTo>
                        <a:pt x="156" y="174"/>
                      </a:lnTo>
                      <a:lnTo>
                        <a:pt x="152" y="98"/>
                      </a:lnTo>
                      <a:lnTo>
                        <a:pt x="150" y="85"/>
                      </a:lnTo>
                      <a:lnTo>
                        <a:pt x="147" y="73"/>
                      </a:lnTo>
                      <a:lnTo>
                        <a:pt x="142" y="64"/>
                      </a:lnTo>
                      <a:lnTo>
                        <a:pt x="138" y="53"/>
                      </a:lnTo>
                      <a:lnTo>
                        <a:pt x="132" y="43"/>
                      </a:lnTo>
                      <a:lnTo>
                        <a:pt x="124" y="37"/>
                      </a:lnTo>
                      <a:lnTo>
                        <a:pt x="115" y="30"/>
                      </a:lnTo>
                      <a:lnTo>
                        <a:pt x="104" y="26"/>
                      </a:lnTo>
                      <a:lnTo>
                        <a:pt x="94" y="23"/>
                      </a:lnTo>
                      <a:lnTo>
                        <a:pt x="80" y="20"/>
                      </a:lnTo>
                      <a:lnTo>
                        <a:pt x="68" y="18"/>
                      </a:lnTo>
                      <a:lnTo>
                        <a:pt x="51" y="15"/>
                      </a:lnTo>
                      <a:lnTo>
                        <a:pt x="37" y="15"/>
                      </a:lnTo>
                      <a:lnTo>
                        <a:pt x="25" y="14"/>
                      </a:lnTo>
                      <a:lnTo>
                        <a:pt x="11" y="14"/>
                      </a:lnTo>
                      <a:lnTo>
                        <a:pt x="0" y="15"/>
                      </a:lnTo>
                      <a:lnTo>
                        <a:pt x="9" y="12"/>
                      </a:lnTo>
                      <a:lnTo>
                        <a:pt x="19" y="9"/>
                      </a:lnTo>
                      <a:lnTo>
                        <a:pt x="28" y="5"/>
                      </a:lnTo>
                      <a:lnTo>
                        <a:pt x="39" y="3"/>
                      </a:lnTo>
                      <a:lnTo>
                        <a:pt x="48" y="1"/>
                      </a:lnTo>
                      <a:lnTo>
                        <a:pt x="61" y="0"/>
                      </a:lnTo>
                      <a:lnTo>
                        <a:pt x="80" y="0"/>
                      </a:lnTo>
                      <a:lnTo>
                        <a:pt x="109" y="0"/>
                      </a:lnTo>
                      <a:lnTo>
                        <a:pt x="138" y="1"/>
                      </a:lnTo>
                      <a:lnTo>
                        <a:pt x="167" y="1"/>
                      </a:lnTo>
                      <a:lnTo>
                        <a:pt x="194" y="3"/>
                      </a:lnTo>
                      <a:lnTo>
                        <a:pt x="211" y="5"/>
                      </a:lnTo>
                      <a:lnTo>
                        <a:pt x="226" y="8"/>
                      </a:lnTo>
                      <a:lnTo>
                        <a:pt x="239" y="12"/>
                      </a:lnTo>
                      <a:lnTo>
                        <a:pt x="249" y="15"/>
                      </a:lnTo>
                      <a:lnTo>
                        <a:pt x="255" y="21"/>
                      </a:lnTo>
                      <a:lnTo>
                        <a:pt x="263" y="29"/>
                      </a:lnTo>
                      <a:lnTo>
                        <a:pt x="268" y="38"/>
                      </a:lnTo>
                      <a:lnTo>
                        <a:pt x="271" y="46"/>
                      </a:lnTo>
                      <a:lnTo>
                        <a:pt x="274" y="58"/>
                      </a:lnTo>
                      <a:lnTo>
                        <a:pt x="275" y="73"/>
                      </a:lnTo>
                      <a:lnTo>
                        <a:pt x="281" y="148"/>
                      </a:lnTo>
                      <a:lnTo>
                        <a:pt x="283" y="215"/>
                      </a:lnTo>
                      <a:lnTo>
                        <a:pt x="286" y="232"/>
                      </a:lnTo>
                      <a:lnTo>
                        <a:pt x="288" y="244"/>
                      </a:lnTo>
                      <a:lnTo>
                        <a:pt x="292" y="253"/>
                      </a:lnTo>
                      <a:lnTo>
                        <a:pt x="298" y="263"/>
                      </a:lnTo>
                      <a:lnTo>
                        <a:pt x="306" y="272"/>
                      </a:lnTo>
                      <a:lnTo>
                        <a:pt x="315" y="279"/>
                      </a:lnTo>
                      <a:lnTo>
                        <a:pt x="326" y="284"/>
                      </a:lnTo>
                      <a:lnTo>
                        <a:pt x="335" y="289"/>
                      </a:lnTo>
                      <a:lnTo>
                        <a:pt x="347" y="292"/>
                      </a:lnTo>
                      <a:lnTo>
                        <a:pt x="362" y="293"/>
                      </a:lnTo>
                      <a:lnTo>
                        <a:pt x="376" y="295"/>
                      </a:lnTo>
                      <a:lnTo>
                        <a:pt x="387" y="293"/>
                      </a:lnTo>
                      <a:lnTo>
                        <a:pt x="405" y="287"/>
                      </a:lnTo>
                      <a:close/>
                    </a:path>
                  </a:pathLst>
                </a:cu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52" name="Freeform 692">
                  <a:extLst>
                    <a:ext uri="{FF2B5EF4-FFF2-40B4-BE49-F238E27FC236}">
                      <a16:creationId xmlns:a16="http://schemas.microsoft.com/office/drawing/2014/main" id="{81D9FE2A-45A5-4013-8FD3-EA502CAAEC66}"/>
                    </a:ext>
                  </a:extLst>
                </p:cNvPr>
                <p:cNvSpPr>
                  <a:spLocks/>
                </p:cNvSpPr>
                <p:nvPr/>
              </p:nvSpPr>
              <p:spPr bwMode="auto">
                <a:xfrm>
                  <a:off x="4186" y="2189"/>
                  <a:ext cx="203" cy="159"/>
                </a:xfrm>
                <a:custGeom>
                  <a:avLst/>
                  <a:gdLst>
                    <a:gd name="T0" fmla="*/ 1 w 405"/>
                    <a:gd name="T1" fmla="*/ 1 h 318"/>
                    <a:gd name="T2" fmla="*/ 1 w 405"/>
                    <a:gd name="T3" fmla="*/ 1 h 318"/>
                    <a:gd name="T4" fmla="*/ 1 w 405"/>
                    <a:gd name="T5" fmla="*/ 1 h 318"/>
                    <a:gd name="T6" fmla="*/ 1 w 405"/>
                    <a:gd name="T7" fmla="*/ 1 h 318"/>
                    <a:gd name="T8" fmla="*/ 1 w 405"/>
                    <a:gd name="T9" fmla="*/ 1 h 318"/>
                    <a:gd name="T10" fmla="*/ 1 w 405"/>
                    <a:gd name="T11" fmla="*/ 1 h 318"/>
                    <a:gd name="T12" fmla="*/ 1 w 405"/>
                    <a:gd name="T13" fmla="*/ 1 h 318"/>
                    <a:gd name="T14" fmla="*/ 1 w 405"/>
                    <a:gd name="T15" fmla="*/ 1 h 318"/>
                    <a:gd name="T16" fmla="*/ 1 w 405"/>
                    <a:gd name="T17" fmla="*/ 1 h 318"/>
                    <a:gd name="T18" fmla="*/ 1 w 405"/>
                    <a:gd name="T19" fmla="*/ 1 h 318"/>
                    <a:gd name="T20" fmla="*/ 1 w 405"/>
                    <a:gd name="T21" fmla="*/ 1 h 318"/>
                    <a:gd name="T22" fmla="*/ 1 w 405"/>
                    <a:gd name="T23" fmla="*/ 1 h 318"/>
                    <a:gd name="T24" fmla="*/ 1 w 405"/>
                    <a:gd name="T25" fmla="*/ 1 h 318"/>
                    <a:gd name="T26" fmla="*/ 1 w 405"/>
                    <a:gd name="T27" fmla="*/ 1 h 318"/>
                    <a:gd name="T28" fmla="*/ 1 w 405"/>
                    <a:gd name="T29" fmla="*/ 1 h 318"/>
                    <a:gd name="T30" fmla="*/ 1 w 405"/>
                    <a:gd name="T31" fmla="*/ 1 h 318"/>
                    <a:gd name="T32" fmla="*/ 1 w 405"/>
                    <a:gd name="T33" fmla="*/ 1 h 318"/>
                    <a:gd name="T34" fmla="*/ 1 w 405"/>
                    <a:gd name="T35" fmla="*/ 1 h 318"/>
                    <a:gd name="T36" fmla="*/ 0 w 405"/>
                    <a:gd name="T37" fmla="*/ 1 h 318"/>
                    <a:gd name="T38" fmla="*/ 1 w 405"/>
                    <a:gd name="T39" fmla="*/ 1 h 318"/>
                    <a:gd name="T40" fmla="*/ 1 w 405"/>
                    <a:gd name="T41" fmla="*/ 1 h 318"/>
                    <a:gd name="T42" fmla="*/ 1 w 405"/>
                    <a:gd name="T43" fmla="*/ 0 h 318"/>
                    <a:gd name="T44" fmla="*/ 1 w 405"/>
                    <a:gd name="T45" fmla="*/ 0 h 318"/>
                    <a:gd name="T46" fmla="*/ 1 w 405"/>
                    <a:gd name="T47" fmla="*/ 1 h 318"/>
                    <a:gd name="T48" fmla="*/ 1 w 405"/>
                    <a:gd name="T49" fmla="*/ 1 h 318"/>
                    <a:gd name="T50" fmla="*/ 1 w 405"/>
                    <a:gd name="T51" fmla="*/ 1 h 318"/>
                    <a:gd name="T52" fmla="*/ 1 w 405"/>
                    <a:gd name="T53" fmla="*/ 1 h 318"/>
                    <a:gd name="T54" fmla="*/ 1 w 405"/>
                    <a:gd name="T55" fmla="*/ 1 h 318"/>
                    <a:gd name="T56" fmla="*/ 1 w 405"/>
                    <a:gd name="T57" fmla="*/ 1 h 318"/>
                    <a:gd name="T58" fmla="*/ 1 w 405"/>
                    <a:gd name="T59" fmla="*/ 1 h 318"/>
                    <a:gd name="T60" fmla="*/ 1 w 405"/>
                    <a:gd name="T61" fmla="*/ 1 h 318"/>
                    <a:gd name="T62" fmla="*/ 1 w 405"/>
                    <a:gd name="T63" fmla="*/ 1 h 318"/>
                    <a:gd name="T64" fmla="*/ 1 w 405"/>
                    <a:gd name="T65" fmla="*/ 1 h 318"/>
                    <a:gd name="T66" fmla="*/ 1 w 405"/>
                    <a:gd name="T67" fmla="*/ 1 h 318"/>
                    <a:gd name="T68" fmla="*/ 1 w 405"/>
                    <a:gd name="T69" fmla="*/ 1 h 318"/>
                    <a:gd name="T70" fmla="*/ 1 w 405"/>
                    <a:gd name="T71" fmla="*/ 1 h 318"/>
                    <a:gd name="T72" fmla="*/ 1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87"/>
                      </a:moveTo>
                      <a:lnTo>
                        <a:pt x="390" y="298"/>
                      </a:lnTo>
                      <a:lnTo>
                        <a:pt x="379" y="304"/>
                      </a:lnTo>
                      <a:lnTo>
                        <a:pt x="369" y="308"/>
                      </a:lnTo>
                      <a:lnTo>
                        <a:pt x="353" y="312"/>
                      </a:lnTo>
                      <a:lnTo>
                        <a:pt x="335" y="315"/>
                      </a:lnTo>
                      <a:lnTo>
                        <a:pt x="310" y="316"/>
                      </a:lnTo>
                      <a:lnTo>
                        <a:pt x="295" y="318"/>
                      </a:lnTo>
                      <a:lnTo>
                        <a:pt x="271" y="318"/>
                      </a:lnTo>
                      <a:lnTo>
                        <a:pt x="246" y="316"/>
                      </a:lnTo>
                      <a:lnTo>
                        <a:pt x="231" y="315"/>
                      </a:lnTo>
                      <a:lnTo>
                        <a:pt x="217" y="312"/>
                      </a:lnTo>
                      <a:lnTo>
                        <a:pt x="207" y="308"/>
                      </a:lnTo>
                      <a:lnTo>
                        <a:pt x="193" y="302"/>
                      </a:lnTo>
                      <a:lnTo>
                        <a:pt x="184" y="298"/>
                      </a:lnTo>
                      <a:lnTo>
                        <a:pt x="178" y="292"/>
                      </a:lnTo>
                      <a:lnTo>
                        <a:pt x="171" y="284"/>
                      </a:lnTo>
                      <a:lnTo>
                        <a:pt x="167" y="276"/>
                      </a:lnTo>
                      <a:lnTo>
                        <a:pt x="165" y="266"/>
                      </a:lnTo>
                      <a:lnTo>
                        <a:pt x="165" y="250"/>
                      </a:lnTo>
                      <a:lnTo>
                        <a:pt x="156" y="174"/>
                      </a:lnTo>
                      <a:lnTo>
                        <a:pt x="152" y="98"/>
                      </a:lnTo>
                      <a:lnTo>
                        <a:pt x="150" y="85"/>
                      </a:lnTo>
                      <a:lnTo>
                        <a:pt x="147" y="73"/>
                      </a:lnTo>
                      <a:lnTo>
                        <a:pt x="142" y="64"/>
                      </a:lnTo>
                      <a:lnTo>
                        <a:pt x="138" y="53"/>
                      </a:lnTo>
                      <a:lnTo>
                        <a:pt x="132" y="43"/>
                      </a:lnTo>
                      <a:lnTo>
                        <a:pt x="124" y="37"/>
                      </a:lnTo>
                      <a:lnTo>
                        <a:pt x="115" y="30"/>
                      </a:lnTo>
                      <a:lnTo>
                        <a:pt x="104" y="26"/>
                      </a:lnTo>
                      <a:lnTo>
                        <a:pt x="94" y="23"/>
                      </a:lnTo>
                      <a:lnTo>
                        <a:pt x="80" y="20"/>
                      </a:lnTo>
                      <a:lnTo>
                        <a:pt x="68" y="18"/>
                      </a:lnTo>
                      <a:lnTo>
                        <a:pt x="51" y="15"/>
                      </a:lnTo>
                      <a:lnTo>
                        <a:pt x="37" y="15"/>
                      </a:lnTo>
                      <a:lnTo>
                        <a:pt x="25" y="14"/>
                      </a:lnTo>
                      <a:lnTo>
                        <a:pt x="11" y="14"/>
                      </a:lnTo>
                      <a:lnTo>
                        <a:pt x="0" y="15"/>
                      </a:lnTo>
                      <a:lnTo>
                        <a:pt x="9" y="12"/>
                      </a:lnTo>
                      <a:lnTo>
                        <a:pt x="19" y="9"/>
                      </a:lnTo>
                      <a:lnTo>
                        <a:pt x="28" y="5"/>
                      </a:lnTo>
                      <a:lnTo>
                        <a:pt x="39" y="3"/>
                      </a:lnTo>
                      <a:lnTo>
                        <a:pt x="48" y="1"/>
                      </a:lnTo>
                      <a:lnTo>
                        <a:pt x="61" y="0"/>
                      </a:lnTo>
                      <a:lnTo>
                        <a:pt x="80" y="0"/>
                      </a:lnTo>
                      <a:lnTo>
                        <a:pt x="109" y="0"/>
                      </a:lnTo>
                      <a:lnTo>
                        <a:pt x="138" y="1"/>
                      </a:lnTo>
                      <a:lnTo>
                        <a:pt x="167" y="1"/>
                      </a:lnTo>
                      <a:lnTo>
                        <a:pt x="194" y="3"/>
                      </a:lnTo>
                      <a:lnTo>
                        <a:pt x="211" y="5"/>
                      </a:lnTo>
                      <a:lnTo>
                        <a:pt x="226" y="8"/>
                      </a:lnTo>
                      <a:lnTo>
                        <a:pt x="239" y="12"/>
                      </a:lnTo>
                      <a:lnTo>
                        <a:pt x="249" y="15"/>
                      </a:lnTo>
                      <a:lnTo>
                        <a:pt x="255" y="21"/>
                      </a:lnTo>
                      <a:lnTo>
                        <a:pt x="263" y="29"/>
                      </a:lnTo>
                      <a:lnTo>
                        <a:pt x="268" y="38"/>
                      </a:lnTo>
                      <a:lnTo>
                        <a:pt x="271" y="46"/>
                      </a:lnTo>
                      <a:lnTo>
                        <a:pt x="274" y="58"/>
                      </a:lnTo>
                      <a:lnTo>
                        <a:pt x="275" y="73"/>
                      </a:lnTo>
                      <a:lnTo>
                        <a:pt x="281" y="148"/>
                      </a:lnTo>
                      <a:lnTo>
                        <a:pt x="283" y="215"/>
                      </a:lnTo>
                      <a:lnTo>
                        <a:pt x="286" y="232"/>
                      </a:lnTo>
                      <a:lnTo>
                        <a:pt x="288" y="244"/>
                      </a:lnTo>
                      <a:lnTo>
                        <a:pt x="292" y="253"/>
                      </a:lnTo>
                      <a:lnTo>
                        <a:pt x="298" y="263"/>
                      </a:lnTo>
                      <a:lnTo>
                        <a:pt x="306" y="272"/>
                      </a:lnTo>
                      <a:lnTo>
                        <a:pt x="315" y="279"/>
                      </a:lnTo>
                      <a:lnTo>
                        <a:pt x="326" y="284"/>
                      </a:lnTo>
                      <a:lnTo>
                        <a:pt x="335" y="289"/>
                      </a:lnTo>
                      <a:lnTo>
                        <a:pt x="347" y="292"/>
                      </a:lnTo>
                      <a:lnTo>
                        <a:pt x="362" y="293"/>
                      </a:lnTo>
                      <a:lnTo>
                        <a:pt x="376" y="295"/>
                      </a:lnTo>
                      <a:lnTo>
                        <a:pt x="387" y="293"/>
                      </a:lnTo>
                      <a:lnTo>
                        <a:pt x="405" y="287"/>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60" name="Group 693">
                <a:extLst>
                  <a:ext uri="{FF2B5EF4-FFF2-40B4-BE49-F238E27FC236}">
                    <a16:creationId xmlns:a16="http://schemas.microsoft.com/office/drawing/2014/main" id="{26F885A2-EE2D-4FF3-B951-2DE6C69EF8F6}"/>
                  </a:ext>
                </a:extLst>
              </p:cNvPr>
              <p:cNvGrpSpPr>
                <a:grpSpLocks/>
              </p:cNvGrpSpPr>
              <p:nvPr/>
            </p:nvGrpSpPr>
            <p:grpSpPr bwMode="auto">
              <a:xfrm>
                <a:off x="3678" y="2193"/>
                <a:ext cx="242" cy="146"/>
                <a:chOff x="3678" y="2193"/>
                <a:chExt cx="242" cy="146"/>
              </a:xfrm>
            </p:grpSpPr>
            <p:sp>
              <p:nvSpPr>
                <p:cNvPr id="22849" name="Freeform 694">
                  <a:extLst>
                    <a:ext uri="{FF2B5EF4-FFF2-40B4-BE49-F238E27FC236}">
                      <a16:creationId xmlns:a16="http://schemas.microsoft.com/office/drawing/2014/main" id="{0AB87B88-F41F-4D82-8A46-CF8150E90C72}"/>
                    </a:ext>
                  </a:extLst>
                </p:cNvPr>
                <p:cNvSpPr>
                  <a:spLocks/>
                </p:cNvSpPr>
                <p:nvPr/>
              </p:nvSpPr>
              <p:spPr bwMode="auto">
                <a:xfrm>
                  <a:off x="3678" y="2193"/>
                  <a:ext cx="242" cy="146"/>
                </a:xfrm>
                <a:custGeom>
                  <a:avLst/>
                  <a:gdLst>
                    <a:gd name="T0" fmla="*/ 1 w 483"/>
                    <a:gd name="T1" fmla="*/ 1 h 291"/>
                    <a:gd name="T2" fmla="*/ 1 w 483"/>
                    <a:gd name="T3" fmla="*/ 1 h 291"/>
                    <a:gd name="T4" fmla="*/ 1 w 483"/>
                    <a:gd name="T5" fmla="*/ 1 h 291"/>
                    <a:gd name="T6" fmla="*/ 1 w 483"/>
                    <a:gd name="T7" fmla="*/ 1 h 291"/>
                    <a:gd name="T8" fmla="*/ 1 w 483"/>
                    <a:gd name="T9" fmla="*/ 1 h 291"/>
                    <a:gd name="T10" fmla="*/ 1 w 483"/>
                    <a:gd name="T11" fmla="*/ 1 h 291"/>
                    <a:gd name="T12" fmla="*/ 1 w 483"/>
                    <a:gd name="T13" fmla="*/ 1 h 291"/>
                    <a:gd name="T14" fmla="*/ 1 w 483"/>
                    <a:gd name="T15" fmla="*/ 1 h 291"/>
                    <a:gd name="T16" fmla="*/ 1 w 483"/>
                    <a:gd name="T17" fmla="*/ 1 h 291"/>
                    <a:gd name="T18" fmla="*/ 1 w 483"/>
                    <a:gd name="T19" fmla="*/ 1 h 291"/>
                    <a:gd name="T20" fmla="*/ 1 w 483"/>
                    <a:gd name="T21" fmla="*/ 1 h 291"/>
                    <a:gd name="T22" fmla="*/ 1 w 483"/>
                    <a:gd name="T23" fmla="*/ 1 h 291"/>
                    <a:gd name="T24" fmla="*/ 1 w 483"/>
                    <a:gd name="T25" fmla="*/ 1 h 291"/>
                    <a:gd name="T26" fmla="*/ 1 w 483"/>
                    <a:gd name="T27" fmla="*/ 1 h 291"/>
                    <a:gd name="T28" fmla="*/ 1 w 483"/>
                    <a:gd name="T29" fmla="*/ 1 h 291"/>
                    <a:gd name="T30" fmla="*/ 1 w 483"/>
                    <a:gd name="T31" fmla="*/ 1 h 291"/>
                    <a:gd name="T32" fmla="*/ 1 w 483"/>
                    <a:gd name="T33" fmla="*/ 0 h 291"/>
                    <a:gd name="T34" fmla="*/ 1 w 483"/>
                    <a:gd name="T35" fmla="*/ 1 h 291"/>
                    <a:gd name="T36" fmla="*/ 1 w 483"/>
                    <a:gd name="T37" fmla="*/ 1 h 291"/>
                    <a:gd name="T38" fmla="*/ 1 w 483"/>
                    <a:gd name="T39" fmla="*/ 1 h 291"/>
                    <a:gd name="T40" fmla="*/ 1 w 483"/>
                    <a:gd name="T41" fmla="*/ 1 h 291"/>
                    <a:gd name="T42" fmla="*/ 1 w 483"/>
                    <a:gd name="T43" fmla="*/ 1 h 291"/>
                    <a:gd name="T44" fmla="*/ 1 w 483"/>
                    <a:gd name="T45" fmla="*/ 1 h 291"/>
                    <a:gd name="T46" fmla="*/ 1 w 483"/>
                    <a:gd name="T47" fmla="*/ 1 h 291"/>
                    <a:gd name="T48" fmla="*/ 1 w 483"/>
                    <a:gd name="T49" fmla="*/ 1 h 291"/>
                    <a:gd name="T50" fmla="*/ 1 w 483"/>
                    <a:gd name="T51" fmla="*/ 1 h 291"/>
                    <a:gd name="T52" fmla="*/ 1 w 483"/>
                    <a:gd name="T53" fmla="*/ 1 h 291"/>
                    <a:gd name="T54" fmla="*/ 1 w 483"/>
                    <a:gd name="T55" fmla="*/ 1 h 291"/>
                    <a:gd name="T56" fmla="*/ 0 w 483"/>
                    <a:gd name="T57" fmla="*/ 1 h 291"/>
                    <a:gd name="T58" fmla="*/ 1 w 483"/>
                    <a:gd name="T59" fmla="*/ 1 h 291"/>
                    <a:gd name="T60" fmla="*/ 1 w 483"/>
                    <a:gd name="T61" fmla="*/ 1 h 291"/>
                    <a:gd name="T62" fmla="*/ 1 w 483"/>
                    <a:gd name="T63" fmla="*/ 1 h 291"/>
                    <a:gd name="T64" fmla="*/ 1 w 483"/>
                    <a:gd name="T65" fmla="*/ 1 h 291"/>
                    <a:gd name="T66" fmla="*/ 1 w 483"/>
                    <a:gd name="T67" fmla="*/ 1 h 291"/>
                    <a:gd name="T68" fmla="*/ 1 w 483"/>
                    <a:gd name="T69" fmla="*/ 1 h 291"/>
                    <a:gd name="T70" fmla="*/ 1 w 483"/>
                    <a:gd name="T71" fmla="*/ 1 h 291"/>
                    <a:gd name="T72" fmla="*/ 1 w 483"/>
                    <a:gd name="T73" fmla="*/ 1 h 291"/>
                    <a:gd name="T74" fmla="*/ 1 w 483"/>
                    <a:gd name="T75" fmla="*/ 1 h 291"/>
                    <a:gd name="T76" fmla="*/ 1 w 483"/>
                    <a:gd name="T77" fmla="*/ 1 h 291"/>
                    <a:gd name="T78" fmla="*/ 1 w 483"/>
                    <a:gd name="T79" fmla="*/ 1 h 291"/>
                    <a:gd name="T80" fmla="*/ 1 w 483"/>
                    <a:gd name="T81" fmla="*/ 1 h 291"/>
                    <a:gd name="T82" fmla="*/ 1 w 483"/>
                    <a:gd name="T83" fmla="*/ 1 h 29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3"/>
                    <a:gd name="T127" fmla="*/ 0 h 291"/>
                    <a:gd name="T128" fmla="*/ 483 w 483"/>
                    <a:gd name="T129" fmla="*/ 291 h 29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3" h="291">
                      <a:moveTo>
                        <a:pt x="307" y="120"/>
                      </a:moveTo>
                      <a:lnTo>
                        <a:pt x="333" y="102"/>
                      </a:lnTo>
                      <a:lnTo>
                        <a:pt x="359" y="82"/>
                      </a:lnTo>
                      <a:lnTo>
                        <a:pt x="382" y="65"/>
                      </a:lnTo>
                      <a:lnTo>
                        <a:pt x="404" y="55"/>
                      </a:lnTo>
                      <a:lnTo>
                        <a:pt x="422" y="48"/>
                      </a:lnTo>
                      <a:lnTo>
                        <a:pt x="440" y="42"/>
                      </a:lnTo>
                      <a:lnTo>
                        <a:pt x="460" y="39"/>
                      </a:lnTo>
                      <a:lnTo>
                        <a:pt x="483" y="36"/>
                      </a:lnTo>
                      <a:lnTo>
                        <a:pt x="479" y="30"/>
                      </a:lnTo>
                      <a:lnTo>
                        <a:pt x="468" y="22"/>
                      </a:lnTo>
                      <a:lnTo>
                        <a:pt x="456" y="13"/>
                      </a:lnTo>
                      <a:lnTo>
                        <a:pt x="436" y="9"/>
                      </a:lnTo>
                      <a:lnTo>
                        <a:pt x="420" y="4"/>
                      </a:lnTo>
                      <a:lnTo>
                        <a:pt x="404" y="3"/>
                      </a:lnTo>
                      <a:lnTo>
                        <a:pt x="388" y="1"/>
                      </a:lnTo>
                      <a:lnTo>
                        <a:pt x="367" y="0"/>
                      </a:lnTo>
                      <a:lnTo>
                        <a:pt x="350" y="1"/>
                      </a:lnTo>
                      <a:lnTo>
                        <a:pt x="336" y="4"/>
                      </a:lnTo>
                      <a:lnTo>
                        <a:pt x="320" y="12"/>
                      </a:lnTo>
                      <a:lnTo>
                        <a:pt x="307" y="19"/>
                      </a:lnTo>
                      <a:lnTo>
                        <a:pt x="294" y="29"/>
                      </a:lnTo>
                      <a:lnTo>
                        <a:pt x="170" y="125"/>
                      </a:lnTo>
                      <a:lnTo>
                        <a:pt x="68" y="213"/>
                      </a:lnTo>
                      <a:lnTo>
                        <a:pt x="54" y="224"/>
                      </a:lnTo>
                      <a:lnTo>
                        <a:pt x="45" y="230"/>
                      </a:lnTo>
                      <a:lnTo>
                        <a:pt x="34" y="235"/>
                      </a:lnTo>
                      <a:lnTo>
                        <a:pt x="22" y="238"/>
                      </a:lnTo>
                      <a:lnTo>
                        <a:pt x="0" y="241"/>
                      </a:lnTo>
                      <a:lnTo>
                        <a:pt x="9" y="261"/>
                      </a:lnTo>
                      <a:lnTo>
                        <a:pt x="29" y="281"/>
                      </a:lnTo>
                      <a:lnTo>
                        <a:pt x="48" y="287"/>
                      </a:lnTo>
                      <a:lnTo>
                        <a:pt x="61" y="291"/>
                      </a:lnTo>
                      <a:lnTo>
                        <a:pt x="80" y="290"/>
                      </a:lnTo>
                      <a:lnTo>
                        <a:pt x="92" y="290"/>
                      </a:lnTo>
                      <a:lnTo>
                        <a:pt x="115" y="282"/>
                      </a:lnTo>
                      <a:lnTo>
                        <a:pt x="124" y="276"/>
                      </a:lnTo>
                      <a:lnTo>
                        <a:pt x="138" y="265"/>
                      </a:lnTo>
                      <a:lnTo>
                        <a:pt x="150" y="258"/>
                      </a:lnTo>
                      <a:lnTo>
                        <a:pt x="170" y="242"/>
                      </a:lnTo>
                      <a:lnTo>
                        <a:pt x="196" y="220"/>
                      </a:lnTo>
                      <a:lnTo>
                        <a:pt x="307"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50" name="Freeform 695">
                  <a:extLst>
                    <a:ext uri="{FF2B5EF4-FFF2-40B4-BE49-F238E27FC236}">
                      <a16:creationId xmlns:a16="http://schemas.microsoft.com/office/drawing/2014/main" id="{C558E4E8-98FE-4F24-8698-8F57CDA53447}"/>
                    </a:ext>
                  </a:extLst>
                </p:cNvPr>
                <p:cNvSpPr>
                  <a:spLocks/>
                </p:cNvSpPr>
                <p:nvPr/>
              </p:nvSpPr>
              <p:spPr bwMode="auto">
                <a:xfrm>
                  <a:off x="3678" y="2193"/>
                  <a:ext cx="242" cy="146"/>
                </a:xfrm>
                <a:custGeom>
                  <a:avLst/>
                  <a:gdLst>
                    <a:gd name="T0" fmla="*/ 1 w 483"/>
                    <a:gd name="T1" fmla="*/ 1 h 291"/>
                    <a:gd name="T2" fmla="*/ 1 w 483"/>
                    <a:gd name="T3" fmla="*/ 1 h 291"/>
                    <a:gd name="T4" fmla="*/ 1 w 483"/>
                    <a:gd name="T5" fmla="*/ 1 h 291"/>
                    <a:gd name="T6" fmla="*/ 1 w 483"/>
                    <a:gd name="T7" fmla="*/ 1 h 291"/>
                    <a:gd name="T8" fmla="*/ 1 w 483"/>
                    <a:gd name="T9" fmla="*/ 1 h 291"/>
                    <a:gd name="T10" fmla="*/ 1 w 483"/>
                    <a:gd name="T11" fmla="*/ 1 h 291"/>
                    <a:gd name="T12" fmla="*/ 1 w 483"/>
                    <a:gd name="T13" fmla="*/ 1 h 291"/>
                    <a:gd name="T14" fmla="*/ 1 w 483"/>
                    <a:gd name="T15" fmla="*/ 1 h 291"/>
                    <a:gd name="T16" fmla="*/ 1 w 483"/>
                    <a:gd name="T17" fmla="*/ 1 h 291"/>
                    <a:gd name="T18" fmla="*/ 1 w 483"/>
                    <a:gd name="T19" fmla="*/ 1 h 291"/>
                    <a:gd name="T20" fmla="*/ 1 w 483"/>
                    <a:gd name="T21" fmla="*/ 1 h 291"/>
                    <a:gd name="T22" fmla="*/ 1 w 483"/>
                    <a:gd name="T23" fmla="*/ 1 h 291"/>
                    <a:gd name="T24" fmla="*/ 1 w 483"/>
                    <a:gd name="T25" fmla="*/ 1 h 291"/>
                    <a:gd name="T26" fmla="*/ 1 w 483"/>
                    <a:gd name="T27" fmla="*/ 1 h 291"/>
                    <a:gd name="T28" fmla="*/ 1 w 483"/>
                    <a:gd name="T29" fmla="*/ 1 h 291"/>
                    <a:gd name="T30" fmla="*/ 1 w 483"/>
                    <a:gd name="T31" fmla="*/ 1 h 291"/>
                    <a:gd name="T32" fmla="*/ 1 w 483"/>
                    <a:gd name="T33" fmla="*/ 0 h 291"/>
                    <a:gd name="T34" fmla="*/ 1 w 483"/>
                    <a:gd name="T35" fmla="*/ 1 h 291"/>
                    <a:gd name="T36" fmla="*/ 1 w 483"/>
                    <a:gd name="T37" fmla="*/ 1 h 291"/>
                    <a:gd name="T38" fmla="*/ 1 w 483"/>
                    <a:gd name="T39" fmla="*/ 1 h 291"/>
                    <a:gd name="T40" fmla="*/ 1 w 483"/>
                    <a:gd name="T41" fmla="*/ 1 h 291"/>
                    <a:gd name="T42" fmla="*/ 1 w 483"/>
                    <a:gd name="T43" fmla="*/ 1 h 291"/>
                    <a:gd name="T44" fmla="*/ 1 w 483"/>
                    <a:gd name="T45" fmla="*/ 1 h 291"/>
                    <a:gd name="T46" fmla="*/ 1 w 483"/>
                    <a:gd name="T47" fmla="*/ 1 h 291"/>
                    <a:gd name="T48" fmla="*/ 1 w 483"/>
                    <a:gd name="T49" fmla="*/ 1 h 291"/>
                    <a:gd name="T50" fmla="*/ 1 w 483"/>
                    <a:gd name="T51" fmla="*/ 1 h 291"/>
                    <a:gd name="T52" fmla="*/ 1 w 483"/>
                    <a:gd name="T53" fmla="*/ 1 h 291"/>
                    <a:gd name="T54" fmla="*/ 1 w 483"/>
                    <a:gd name="T55" fmla="*/ 1 h 291"/>
                    <a:gd name="T56" fmla="*/ 0 w 483"/>
                    <a:gd name="T57" fmla="*/ 1 h 291"/>
                    <a:gd name="T58" fmla="*/ 1 w 483"/>
                    <a:gd name="T59" fmla="*/ 1 h 291"/>
                    <a:gd name="T60" fmla="*/ 1 w 483"/>
                    <a:gd name="T61" fmla="*/ 1 h 291"/>
                    <a:gd name="T62" fmla="*/ 1 w 483"/>
                    <a:gd name="T63" fmla="*/ 1 h 291"/>
                    <a:gd name="T64" fmla="*/ 1 w 483"/>
                    <a:gd name="T65" fmla="*/ 1 h 291"/>
                    <a:gd name="T66" fmla="*/ 1 w 483"/>
                    <a:gd name="T67" fmla="*/ 1 h 291"/>
                    <a:gd name="T68" fmla="*/ 1 w 483"/>
                    <a:gd name="T69" fmla="*/ 1 h 291"/>
                    <a:gd name="T70" fmla="*/ 1 w 483"/>
                    <a:gd name="T71" fmla="*/ 1 h 291"/>
                    <a:gd name="T72" fmla="*/ 1 w 483"/>
                    <a:gd name="T73" fmla="*/ 1 h 291"/>
                    <a:gd name="T74" fmla="*/ 1 w 483"/>
                    <a:gd name="T75" fmla="*/ 1 h 291"/>
                    <a:gd name="T76" fmla="*/ 1 w 483"/>
                    <a:gd name="T77" fmla="*/ 1 h 291"/>
                    <a:gd name="T78" fmla="*/ 1 w 483"/>
                    <a:gd name="T79" fmla="*/ 1 h 291"/>
                    <a:gd name="T80" fmla="*/ 1 w 483"/>
                    <a:gd name="T81" fmla="*/ 1 h 291"/>
                    <a:gd name="T82" fmla="*/ 1 w 483"/>
                    <a:gd name="T83" fmla="*/ 1 h 29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3"/>
                    <a:gd name="T127" fmla="*/ 0 h 291"/>
                    <a:gd name="T128" fmla="*/ 483 w 483"/>
                    <a:gd name="T129" fmla="*/ 291 h 29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3" h="291">
                      <a:moveTo>
                        <a:pt x="307" y="120"/>
                      </a:moveTo>
                      <a:lnTo>
                        <a:pt x="333" y="102"/>
                      </a:lnTo>
                      <a:lnTo>
                        <a:pt x="359" y="82"/>
                      </a:lnTo>
                      <a:lnTo>
                        <a:pt x="382" y="65"/>
                      </a:lnTo>
                      <a:lnTo>
                        <a:pt x="404" y="55"/>
                      </a:lnTo>
                      <a:lnTo>
                        <a:pt x="422" y="48"/>
                      </a:lnTo>
                      <a:lnTo>
                        <a:pt x="440" y="42"/>
                      </a:lnTo>
                      <a:lnTo>
                        <a:pt x="460" y="39"/>
                      </a:lnTo>
                      <a:lnTo>
                        <a:pt x="483" y="36"/>
                      </a:lnTo>
                      <a:lnTo>
                        <a:pt x="479" y="30"/>
                      </a:lnTo>
                      <a:lnTo>
                        <a:pt x="468" y="22"/>
                      </a:lnTo>
                      <a:lnTo>
                        <a:pt x="456" y="13"/>
                      </a:lnTo>
                      <a:lnTo>
                        <a:pt x="436" y="9"/>
                      </a:lnTo>
                      <a:lnTo>
                        <a:pt x="420" y="4"/>
                      </a:lnTo>
                      <a:lnTo>
                        <a:pt x="404" y="3"/>
                      </a:lnTo>
                      <a:lnTo>
                        <a:pt x="388" y="1"/>
                      </a:lnTo>
                      <a:lnTo>
                        <a:pt x="367" y="0"/>
                      </a:lnTo>
                      <a:lnTo>
                        <a:pt x="350" y="1"/>
                      </a:lnTo>
                      <a:lnTo>
                        <a:pt x="336" y="4"/>
                      </a:lnTo>
                      <a:lnTo>
                        <a:pt x="320" y="12"/>
                      </a:lnTo>
                      <a:lnTo>
                        <a:pt x="307" y="19"/>
                      </a:lnTo>
                      <a:lnTo>
                        <a:pt x="294" y="29"/>
                      </a:lnTo>
                      <a:lnTo>
                        <a:pt x="170" y="125"/>
                      </a:lnTo>
                      <a:lnTo>
                        <a:pt x="68" y="213"/>
                      </a:lnTo>
                      <a:lnTo>
                        <a:pt x="54" y="224"/>
                      </a:lnTo>
                      <a:lnTo>
                        <a:pt x="45" y="230"/>
                      </a:lnTo>
                      <a:lnTo>
                        <a:pt x="34" y="235"/>
                      </a:lnTo>
                      <a:lnTo>
                        <a:pt x="22" y="238"/>
                      </a:lnTo>
                      <a:lnTo>
                        <a:pt x="0" y="241"/>
                      </a:lnTo>
                      <a:lnTo>
                        <a:pt x="9" y="261"/>
                      </a:lnTo>
                      <a:lnTo>
                        <a:pt x="29" y="281"/>
                      </a:lnTo>
                      <a:lnTo>
                        <a:pt x="48" y="287"/>
                      </a:lnTo>
                      <a:lnTo>
                        <a:pt x="61" y="291"/>
                      </a:lnTo>
                      <a:lnTo>
                        <a:pt x="80" y="290"/>
                      </a:lnTo>
                      <a:lnTo>
                        <a:pt x="92" y="290"/>
                      </a:lnTo>
                      <a:lnTo>
                        <a:pt x="115" y="282"/>
                      </a:lnTo>
                      <a:lnTo>
                        <a:pt x="124" y="276"/>
                      </a:lnTo>
                      <a:lnTo>
                        <a:pt x="138" y="265"/>
                      </a:lnTo>
                      <a:lnTo>
                        <a:pt x="150" y="258"/>
                      </a:lnTo>
                      <a:lnTo>
                        <a:pt x="170" y="242"/>
                      </a:lnTo>
                      <a:lnTo>
                        <a:pt x="196" y="220"/>
                      </a:lnTo>
                      <a:lnTo>
                        <a:pt x="307" y="120"/>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61" name="Group 696">
                <a:extLst>
                  <a:ext uri="{FF2B5EF4-FFF2-40B4-BE49-F238E27FC236}">
                    <a16:creationId xmlns:a16="http://schemas.microsoft.com/office/drawing/2014/main" id="{829B2FA9-9AF8-4C7B-B715-2FA7A405761F}"/>
                  </a:ext>
                </a:extLst>
              </p:cNvPr>
              <p:cNvGrpSpPr>
                <a:grpSpLocks/>
              </p:cNvGrpSpPr>
              <p:nvPr/>
            </p:nvGrpSpPr>
            <p:grpSpPr bwMode="auto">
              <a:xfrm>
                <a:off x="3839" y="2195"/>
                <a:ext cx="259" cy="144"/>
                <a:chOff x="3839" y="2195"/>
                <a:chExt cx="259" cy="144"/>
              </a:xfrm>
            </p:grpSpPr>
            <p:sp>
              <p:nvSpPr>
                <p:cNvPr id="22847" name="Freeform 697">
                  <a:extLst>
                    <a:ext uri="{FF2B5EF4-FFF2-40B4-BE49-F238E27FC236}">
                      <a16:creationId xmlns:a16="http://schemas.microsoft.com/office/drawing/2014/main" id="{FE2DADF4-22F1-48FE-BE76-C854323959BB}"/>
                    </a:ext>
                  </a:extLst>
                </p:cNvPr>
                <p:cNvSpPr>
                  <a:spLocks/>
                </p:cNvSpPr>
                <p:nvPr/>
              </p:nvSpPr>
              <p:spPr bwMode="auto">
                <a:xfrm>
                  <a:off x="3839" y="2195"/>
                  <a:ext cx="259" cy="144"/>
                </a:xfrm>
                <a:custGeom>
                  <a:avLst/>
                  <a:gdLst>
                    <a:gd name="T0" fmla="*/ 0 w 520"/>
                    <a:gd name="T1" fmla="*/ 0 h 289"/>
                    <a:gd name="T2" fmla="*/ 0 w 520"/>
                    <a:gd name="T3" fmla="*/ 0 h 289"/>
                    <a:gd name="T4" fmla="*/ 0 w 520"/>
                    <a:gd name="T5" fmla="*/ 0 h 289"/>
                    <a:gd name="T6" fmla="*/ 0 w 520"/>
                    <a:gd name="T7" fmla="*/ 0 h 289"/>
                    <a:gd name="T8" fmla="*/ 0 w 520"/>
                    <a:gd name="T9" fmla="*/ 0 h 289"/>
                    <a:gd name="T10" fmla="*/ 0 w 520"/>
                    <a:gd name="T11" fmla="*/ 0 h 289"/>
                    <a:gd name="T12" fmla="*/ 0 w 520"/>
                    <a:gd name="T13" fmla="*/ 0 h 289"/>
                    <a:gd name="T14" fmla="*/ 0 w 520"/>
                    <a:gd name="T15" fmla="*/ 0 h 289"/>
                    <a:gd name="T16" fmla="*/ 0 w 520"/>
                    <a:gd name="T17" fmla="*/ 0 h 289"/>
                    <a:gd name="T18" fmla="*/ 0 w 520"/>
                    <a:gd name="T19" fmla="*/ 0 h 289"/>
                    <a:gd name="T20" fmla="*/ 0 w 520"/>
                    <a:gd name="T21" fmla="*/ 0 h 289"/>
                    <a:gd name="T22" fmla="*/ 0 w 520"/>
                    <a:gd name="T23" fmla="*/ 0 h 289"/>
                    <a:gd name="T24" fmla="*/ 0 w 520"/>
                    <a:gd name="T25" fmla="*/ 0 h 289"/>
                    <a:gd name="T26" fmla="*/ 0 w 520"/>
                    <a:gd name="T27" fmla="*/ 0 h 289"/>
                    <a:gd name="T28" fmla="*/ 0 w 520"/>
                    <a:gd name="T29" fmla="*/ 0 h 289"/>
                    <a:gd name="T30" fmla="*/ 0 w 520"/>
                    <a:gd name="T31" fmla="*/ 0 h 289"/>
                    <a:gd name="T32" fmla="*/ 0 w 520"/>
                    <a:gd name="T33" fmla="*/ 0 h 289"/>
                    <a:gd name="T34" fmla="*/ 0 w 520"/>
                    <a:gd name="T35" fmla="*/ 0 h 289"/>
                    <a:gd name="T36" fmla="*/ 0 w 520"/>
                    <a:gd name="T37" fmla="*/ 0 h 289"/>
                    <a:gd name="T38" fmla="*/ 0 w 520"/>
                    <a:gd name="T39" fmla="*/ 0 h 289"/>
                    <a:gd name="T40" fmla="*/ 0 w 520"/>
                    <a:gd name="T41" fmla="*/ 0 h 289"/>
                    <a:gd name="T42" fmla="*/ 0 w 520"/>
                    <a:gd name="T43" fmla="*/ 0 h 289"/>
                    <a:gd name="T44" fmla="*/ 0 w 520"/>
                    <a:gd name="T45" fmla="*/ 0 h 289"/>
                    <a:gd name="T46" fmla="*/ 0 w 520"/>
                    <a:gd name="T47" fmla="*/ 0 h 289"/>
                    <a:gd name="T48" fmla="*/ 0 w 520"/>
                    <a:gd name="T49" fmla="*/ 0 h 289"/>
                    <a:gd name="T50" fmla="*/ 0 w 520"/>
                    <a:gd name="T51" fmla="*/ 0 h 289"/>
                    <a:gd name="T52" fmla="*/ 0 w 520"/>
                    <a:gd name="T53" fmla="*/ 0 h 289"/>
                    <a:gd name="T54" fmla="*/ 0 w 520"/>
                    <a:gd name="T55" fmla="*/ 0 h 289"/>
                    <a:gd name="T56" fmla="*/ 0 w 520"/>
                    <a:gd name="T57" fmla="*/ 0 h 289"/>
                    <a:gd name="T58" fmla="*/ 0 w 520"/>
                    <a:gd name="T59" fmla="*/ 0 h 289"/>
                    <a:gd name="T60" fmla="*/ 0 w 520"/>
                    <a:gd name="T61" fmla="*/ 0 h 289"/>
                    <a:gd name="T62" fmla="*/ 0 w 520"/>
                    <a:gd name="T63" fmla="*/ 0 h 289"/>
                    <a:gd name="T64" fmla="*/ 0 w 520"/>
                    <a:gd name="T65" fmla="*/ 0 h 289"/>
                    <a:gd name="T66" fmla="*/ 0 w 520"/>
                    <a:gd name="T67" fmla="*/ 0 h 289"/>
                    <a:gd name="T68" fmla="*/ 0 w 520"/>
                    <a:gd name="T69" fmla="*/ 0 h 289"/>
                    <a:gd name="T70" fmla="*/ 0 w 520"/>
                    <a:gd name="T71" fmla="*/ 0 h 289"/>
                    <a:gd name="T72" fmla="*/ 0 w 520"/>
                    <a:gd name="T73" fmla="*/ 0 h 289"/>
                    <a:gd name="T74" fmla="*/ 0 w 520"/>
                    <a:gd name="T75" fmla="*/ 0 h 289"/>
                    <a:gd name="T76" fmla="*/ 0 w 520"/>
                    <a:gd name="T77" fmla="*/ 0 h 289"/>
                    <a:gd name="T78" fmla="*/ 0 w 520"/>
                    <a:gd name="T79" fmla="*/ 0 h 289"/>
                    <a:gd name="T80" fmla="*/ 0 w 520"/>
                    <a:gd name="T81" fmla="*/ 0 h 289"/>
                    <a:gd name="T82" fmla="*/ 0 w 520"/>
                    <a:gd name="T83" fmla="*/ 0 h 289"/>
                    <a:gd name="T84" fmla="*/ 0 w 520"/>
                    <a:gd name="T85" fmla="*/ 0 h 289"/>
                    <a:gd name="T86" fmla="*/ 0 w 520"/>
                    <a:gd name="T87" fmla="*/ 0 h 289"/>
                    <a:gd name="T88" fmla="*/ 0 w 520"/>
                    <a:gd name="T89" fmla="*/ 0 h 289"/>
                    <a:gd name="T90" fmla="*/ 0 w 520"/>
                    <a:gd name="T91" fmla="*/ 0 h 289"/>
                    <a:gd name="T92" fmla="*/ 0 w 520"/>
                    <a:gd name="T93" fmla="*/ 0 h 289"/>
                    <a:gd name="T94" fmla="*/ 0 w 520"/>
                    <a:gd name="T95" fmla="*/ 0 h 289"/>
                    <a:gd name="T96" fmla="*/ 0 w 520"/>
                    <a:gd name="T97" fmla="*/ 0 h 289"/>
                    <a:gd name="T98" fmla="*/ 0 w 520"/>
                    <a:gd name="T99" fmla="*/ 0 h 2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20"/>
                    <a:gd name="T151" fmla="*/ 0 h 289"/>
                    <a:gd name="T152" fmla="*/ 520 w 520"/>
                    <a:gd name="T153" fmla="*/ 289 h 2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20" h="289">
                      <a:moveTo>
                        <a:pt x="293" y="157"/>
                      </a:moveTo>
                      <a:lnTo>
                        <a:pt x="347" y="115"/>
                      </a:lnTo>
                      <a:lnTo>
                        <a:pt x="385" y="89"/>
                      </a:lnTo>
                      <a:lnTo>
                        <a:pt x="414" y="64"/>
                      </a:lnTo>
                      <a:lnTo>
                        <a:pt x="439" y="49"/>
                      </a:lnTo>
                      <a:lnTo>
                        <a:pt x="454" y="38"/>
                      </a:lnTo>
                      <a:lnTo>
                        <a:pt x="472" y="31"/>
                      </a:lnTo>
                      <a:lnTo>
                        <a:pt x="488" y="25"/>
                      </a:lnTo>
                      <a:lnTo>
                        <a:pt x="504" y="18"/>
                      </a:lnTo>
                      <a:lnTo>
                        <a:pt x="520" y="12"/>
                      </a:lnTo>
                      <a:lnTo>
                        <a:pt x="504" y="11"/>
                      </a:lnTo>
                      <a:lnTo>
                        <a:pt x="488" y="9"/>
                      </a:lnTo>
                      <a:lnTo>
                        <a:pt x="472" y="6"/>
                      </a:lnTo>
                      <a:lnTo>
                        <a:pt x="451" y="5"/>
                      </a:lnTo>
                      <a:lnTo>
                        <a:pt x="428" y="2"/>
                      </a:lnTo>
                      <a:lnTo>
                        <a:pt x="407" y="0"/>
                      </a:lnTo>
                      <a:lnTo>
                        <a:pt x="399" y="0"/>
                      </a:lnTo>
                      <a:lnTo>
                        <a:pt x="385" y="2"/>
                      </a:lnTo>
                      <a:lnTo>
                        <a:pt x="376" y="5"/>
                      </a:lnTo>
                      <a:lnTo>
                        <a:pt x="362" y="9"/>
                      </a:lnTo>
                      <a:lnTo>
                        <a:pt x="352" y="15"/>
                      </a:lnTo>
                      <a:lnTo>
                        <a:pt x="339" y="25"/>
                      </a:lnTo>
                      <a:lnTo>
                        <a:pt x="321" y="37"/>
                      </a:lnTo>
                      <a:lnTo>
                        <a:pt x="306" y="49"/>
                      </a:lnTo>
                      <a:lnTo>
                        <a:pt x="171" y="156"/>
                      </a:lnTo>
                      <a:lnTo>
                        <a:pt x="63" y="235"/>
                      </a:lnTo>
                      <a:lnTo>
                        <a:pt x="54" y="243"/>
                      </a:lnTo>
                      <a:lnTo>
                        <a:pt x="41" y="249"/>
                      </a:lnTo>
                      <a:lnTo>
                        <a:pt x="32" y="252"/>
                      </a:lnTo>
                      <a:lnTo>
                        <a:pt x="23" y="254"/>
                      </a:lnTo>
                      <a:lnTo>
                        <a:pt x="11" y="254"/>
                      </a:lnTo>
                      <a:lnTo>
                        <a:pt x="0" y="254"/>
                      </a:lnTo>
                      <a:lnTo>
                        <a:pt x="2" y="255"/>
                      </a:lnTo>
                      <a:lnTo>
                        <a:pt x="6" y="258"/>
                      </a:lnTo>
                      <a:lnTo>
                        <a:pt x="14" y="264"/>
                      </a:lnTo>
                      <a:lnTo>
                        <a:pt x="20" y="269"/>
                      </a:lnTo>
                      <a:lnTo>
                        <a:pt x="28" y="275"/>
                      </a:lnTo>
                      <a:lnTo>
                        <a:pt x="37" y="280"/>
                      </a:lnTo>
                      <a:lnTo>
                        <a:pt x="48" y="284"/>
                      </a:lnTo>
                      <a:lnTo>
                        <a:pt x="61" y="287"/>
                      </a:lnTo>
                      <a:lnTo>
                        <a:pt x="73" y="289"/>
                      </a:lnTo>
                      <a:lnTo>
                        <a:pt x="86" y="289"/>
                      </a:lnTo>
                      <a:lnTo>
                        <a:pt x="101" y="287"/>
                      </a:lnTo>
                      <a:lnTo>
                        <a:pt x="113" y="286"/>
                      </a:lnTo>
                      <a:lnTo>
                        <a:pt x="121" y="284"/>
                      </a:lnTo>
                      <a:lnTo>
                        <a:pt x="133" y="278"/>
                      </a:lnTo>
                      <a:lnTo>
                        <a:pt x="147" y="269"/>
                      </a:lnTo>
                      <a:lnTo>
                        <a:pt x="167" y="255"/>
                      </a:lnTo>
                      <a:lnTo>
                        <a:pt x="223" y="211"/>
                      </a:lnTo>
                      <a:lnTo>
                        <a:pt x="293" y="1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48" name="Freeform 698">
                  <a:extLst>
                    <a:ext uri="{FF2B5EF4-FFF2-40B4-BE49-F238E27FC236}">
                      <a16:creationId xmlns:a16="http://schemas.microsoft.com/office/drawing/2014/main" id="{E78C0F14-45AD-4096-80E9-C7E2643CC7CD}"/>
                    </a:ext>
                  </a:extLst>
                </p:cNvPr>
                <p:cNvSpPr>
                  <a:spLocks/>
                </p:cNvSpPr>
                <p:nvPr/>
              </p:nvSpPr>
              <p:spPr bwMode="auto">
                <a:xfrm>
                  <a:off x="3839" y="2195"/>
                  <a:ext cx="259" cy="144"/>
                </a:xfrm>
                <a:custGeom>
                  <a:avLst/>
                  <a:gdLst>
                    <a:gd name="T0" fmla="*/ 0 w 520"/>
                    <a:gd name="T1" fmla="*/ 0 h 289"/>
                    <a:gd name="T2" fmla="*/ 0 w 520"/>
                    <a:gd name="T3" fmla="*/ 0 h 289"/>
                    <a:gd name="T4" fmla="*/ 0 w 520"/>
                    <a:gd name="T5" fmla="*/ 0 h 289"/>
                    <a:gd name="T6" fmla="*/ 0 w 520"/>
                    <a:gd name="T7" fmla="*/ 0 h 289"/>
                    <a:gd name="T8" fmla="*/ 0 w 520"/>
                    <a:gd name="T9" fmla="*/ 0 h 289"/>
                    <a:gd name="T10" fmla="*/ 0 w 520"/>
                    <a:gd name="T11" fmla="*/ 0 h 289"/>
                    <a:gd name="T12" fmla="*/ 0 w 520"/>
                    <a:gd name="T13" fmla="*/ 0 h 289"/>
                    <a:gd name="T14" fmla="*/ 0 w 520"/>
                    <a:gd name="T15" fmla="*/ 0 h 289"/>
                    <a:gd name="T16" fmla="*/ 0 w 520"/>
                    <a:gd name="T17" fmla="*/ 0 h 289"/>
                    <a:gd name="T18" fmla="*/ 0 w 520"/>
                    <a:gd name="T19" fmla="*/ 0 h 289"/>
                    <a:gd name="T20" fmla="*/ 0 w 520"/>
                    <a:gd name="T21" fmla="*/ 0 h 289"/>
                    <a:gd name="T22" fmla="*/ 0 w 520"/>
                    <a:gd name="T23" fmla="*/ 0 h 289"/>
                    <a:gd name="T24" fmla="*/ 0 w 520"/>
                    <a:gd name="T25" fmla="*/ 0 h 289"/>
                    <a:gd name="T26" fmla="*/ 0 w 520"/>
                    <a:gd name="T27" fmla="*/ 0 h 289"/>
                    <a:gd name="T28" fmla="*/ 0 w 520"/>
                    <a:gd name="T29" fmla="*/ 0 h 289"/>
                    <a:gd name="T30" fmla="*/ 0 w 520"/>
                    <a:gd name="T31" fmla="*/ 0 h 289"/>
                    <a:gd name="T32" fmla="*/ 0 w 520"/>
                    <a:gd name="T33" fmla="*/ 0 h 289"/>
                    <a:gd name="T34" fmla="*/ 0 w 520"/>
                    <a:gd name="T35" fmla="*/ 0 h 289"/>
                    <a:gd name="T36" fmla="*/ 0 w 520"/>
                    <a:gd name="T37" fmla="*/ 0 h 289"/>
                    <a:gd name="T38" fmla="*/ 0 w 520"/>
                    <a:gd name="T39" fmla="*/ 0 h 289"/>
                    <a:gd name="T40" fmla="*/ 0 w 520"/>
                    <a:gd name="T41" fmla="*/ 0 h 289"/>
                    <a:gd name="T42" fmla="*/ 0 w 520"/>
                    <a:gd name="T43" fmla="*/ 0 h 289"/>
                    <a:gd name="T44" fmla="*/ 0 w 520"/>
                    <a:gd name="T45" fmla="*/ 0 h 289"/>
                    <a:gd name="T46" fmla="*/ 0 w 520"/>
                    <a:gd name="T47" fmla="*/ 0 h 289"/>
                    <a:gd name="T48" fmla="*/ 0 w 520"/>
                    <a:gd name="T49" fmla="*/ 0 h 289"/>
                    <a:gd name="T50" fmla="*/ 0 w 520"/>
                    <a:gd name="T51" fmla="*/ 0 h 289"/>
                    <a:gd name="T52" fmla="*/ 0 w 520"/>
                    <a:gd name="T53" fmla="*/ 0 h 289"/>
                    <a:gd name="T54" fmla="*/ 0 w 520"/>
                    <a:gd name="T55" fmla="*/ 0 h 289"/>
                    <a:gd name="T56" fmla="*/ 0 w 520"/>
                    <a:gd name="T57" fmla="*/ 0 h 289"/>
                    <a:gd name="T58" fmla="*/ 0 w 520"/>
                    <a:gd name="T59" fmla="*/ 0 h 289"/>
                    <a:gd name="T60" fmla="*/ 0 w 520"/>
                    <a:gd name="T61" fmla="*/ 0 h 289"/>
                    <a:gd name="T62" fmla="*/ 0 w 520"/>
                    <a:gd name="T63" fmla="*/ 0 h 289"/>
                    <a:gd name="T64" fmla="*/ 0 w 520"/>
                    <a:gd name="T65" fmla="*/ 0 h 289"/>
                    <a:gd name="T66" fmla="*/ 0 w 520"/>
                    <a:gd name="T67" fmla="*/ 0 h 289"/>
                    <a:gd name="T68" fmla="*/ 0 w 520"/>
                    <a:gd name="T69" fmla="*/ 0 h 289"/>
                    <a:gd name="T70" fmla="*/ 0 w 520"/>
                    <a:gd name="T71" fmla="*/ 0 h 289"/>
                    <a:gd name="T72" fmla="*/ 0 w 520"/>
                    <a:gd name="T73" fmla="*/ 0 h 289"/>
                    <a:gd name="T74" fmla="*/ 0 w 520"/>
                    <a:gd name="T75" fmla="*/ 0 h 289"/>
                    <a:gd name="T76" fmla="*/ 0 w 520"/>
                    <a:gd name="T77" fmla="*/ 0 h 289"/>
                    <a:gd name="T78" fmla="*/ 0 w 520"/>
                    <a:gd name="T79" fmla="*/ 0 h 289"/>
                    <a:gd name="T80" fmla="*/ 0 w 520"/>
                    <a:gd name="T81" fmla="*/ 0 h 289"/>
                    <a:gd name="T82" fmla="*/ 0 w 520"/>
                    <a:gd name="T83" fmla="*/ 0 h 289"/>
                    <a:gd name="T84" fmla="*/ 0 w 520"/>
                    <a:gd name="T85" fmla="*/ 0 h 289"/>
                    <a:gd name="T86" fmla="*/ 0 w 520"/>
                    <a:gd name="T87" fmla="*/ 0 h 289"/>
                    <a:gd name="T88" fmla="*/ 0 w 520"/>
                    <a:gd name="T89" fmla="*/ 0 h 289"/>
                    <a:gd name="T90" fmla="*/ 0 w 520"/>
                    <a:gd name="T91" fmla="*/ 0 h 289"/>
                    <a:gd name="T92" fmla="*/ 0 w 520"/>
                    <a:gd name="T93" fmla="*/ 0 h 289"/>
                    <a:gd name="T94" fmla="*/ 0 w 520"/>
                    <a:gd name="T95" fmla="*/ 0 h 289"/>
                    <a:gd name="T96" fmla="*/ 0 w 520"/>
                    <a:gd name="T97" fmla="*/ 0 h 289"/>
                    <a:gd name="T98" fmla="*/ 0 w 520"/>
                    <a:gd name="T99" fmla="*/ 0 h 2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20"/>
                    <a:gd name="T151" fmla="*/ 0 h 289"/>
                    <a:gd name="T152" fmla="*/ 520 w 520"/>
                    <a:gd name="T153" fmla="*/ 289 h 2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20" h="289">
                      <a:moveTo>
                        <a:pt x="293" y="157"/>
                      </a:moveTo>
                      <a:lnTo>
                        <a:pt x="347" y="115"/>
                      </a:lnTo>
                      <a:lnTo>
                        <a:pt x="385" y="89"/>
                      </a:lnTo>
                      <a:lnTo>
                        <a:pt x="414" y="64"/>
                      </a:lnTo>
                      <a:lnTo>
                        <a:pt x="439" y="49"/>
                      </a:lnTo>
                      <a:lnTo>
                        <a:pt x="454" y="38"/>
                      </a:lnTo>
                      <a:lnTo>
                        <a:pt x="472" y="31"/>
                      </a:lnTo>
                      <a:lnTo>
                        <a:pt x="488" y="25"/>
                      </a:lnTo>
                      <a:lnTo>
                        <a:pt x="504" y="18"/>
                      </a:lnTo>
                      <a:lnTo>
                        <a:pt x="520" y="12"/>
                      </a:lnTo>
                      <a:lnTo>
                        <a:pt x="504" y="11"/>
                      </a:lnTo>
                      <a:lnTo>
                        <a:pt x="488" y="9"/>
                      </a:lnTo>
                      <a:lnTo>
                        <a:pt x="472" y="6"/>
                      </a:lnTo>
                      <a:lnTo>
                        <a:pt x="451" y="5"/>
                      </a:lnTo>
                      <a:lnTo>
                        <a:pt x="428" y="2"/>
                      </a:lnTo>
                      <a:lnTo>
                        <a:pt x="407" y="0"/>
                      </a:lnTo>
                      <a:lnTo>
                        <a:pt x="399" y="0"/>
                      </a:lnTo>
                      <a:lnTo>
                        <a:pt x="385" y="2"/>
                      </a:lnTo>
                      <a:lnTo>
                        <a:pt x="376" y="5"/>
                      </a:lnTo>
                      <a:lnTo>
                        <a:pt x="362" y="9"/>
                      </a:lnTo>
                      <a:lnTo>
                        <a:pt x="352" y="15"/>
                      </a:lnTo>
                      <a:lnTo>
                        <a:pt x="339" y="25"/>
                      </a:lnTo>
                      <a:lnTo>
                        <a:pt x="321" y="37"/>
                      </a:lnTo>
                      <a:lnTo>
                        <a:pt x="306" y="49"/>
                      </a:lnTo>
                      <a:lnTo>
                        <a:pt x="171" y="156"/>
                      </a:lnTo>
                      <a:lnTo>
                        <a:pt x="63" y="235"/>
                      </a:lnTo>
                      <a:lnTo>
                        <a:pt x="54" y="243"/>
                      </a:lnTo>
                      <a:lnTo>
                        <a:pt x="41" y="249"/>
                      </a:lnTo>
                      <a:lnTo>
                        <a:pt x="32" y="252"/>
                      </a:lnTo>
                      <a:lnTo>
                        <a:pt x="23" y="254"/>
                      </a:lnTo>
                      <a:lnTo>
                        <a:pt x="11" y="254"/>
                      </a:lnTo>
                      <a:lnTo>
                        <a:pt x="0" y="254"/>
                      </a:lnTo>
                      <a:lnTo>
                        <a:pt x="2" y="255"/>
                      </a:lnTo>
                      <a:lnTo>
                        <a:pt x="6" y="258"/>
                      </a:lnTo>
                      <a:lnTo>
                        <a:pt x="14" y="264"/>
                      </a:lnTo>
                      <a:lnTo>
                        <a:pt x="20" y="269"/>
                      </a:lnTo>
                      <a:lnTo>
                        <a:pt x="28" y="275"/>
                      </a:lnTo>
                      <a:lnTo>
                        <a:pt x="37" y="280"/>
                      </a:lnTo>
                      <a:lnTo>
                        <a:pt x="48" y="284"/>
                      </a:lnTo>
                      <a:lnTo>
                        <a:pt x="61" y="287"/>
                      </a:lnTo>
                      <a:lnTo>
                        <a:pt x="73" y="289"/>
                      </a:lnTo>
                      <a:lnTo>
                        <a:pt x="86" y="289"/>
                      </a:lnTo>
                      <a:lnTo>
                        <a:pt x="101" y="287"/>
                      </a:lnTo>
                      <a:lnTo>
                        <a:pt x="113" y="286"/>
                      </a:lnTo>
                      <a:lnTo>
                        <a:pt x="121" y="284"/>
                      </a:lnTo>
                      <a:lnTo>
                        <a:pt x="133" y="278"/>
                      </a:lnTo>
                      <a:lnTo>
                        <a:pt x="147" y="269"/>
                      </a:lnTo>
                      <a:lnTo>
                        <a:pt x="167" y="255"/>
                      </a:lnTo>
                      <a:lnTo>
                        <a:pt x="223" y="211"/>
                      </a:lnTo>
                      <a:lnTo>
                        <a:pt x="293" y="157"/>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62" name="Group 699">
                <a:extLst>
                  <a:ext uri="{FF2B5EF4-FFF2-40B4-BE49-F238E27FC236}">
                    <a16:creationId xmlns:a16="http://schemas.microsoft.com/office/drawing/2014/main" id="{D27FE8F2-4044-47DF-85A3-61B0AB6AFC2E}"/>
                  </a:ext>
                </a:extLst>
              </p:cNvPr>
              <p:cNvGrpSpPr>
                <a:grpSpLocks/>
              </p:cNvGrpSpPr>
              <p:nvPr/>
            </p:nvGrpSpPr>
            <p:grpSpPr bwMode="auto">
              <a:xfrm>
                <a:off x="3526" y="2190"/>
                <a:ext cx="259" cy="150"/>
                <a:chOff x="3526" y="2190"/>
                <a:chExt cx="259" cy="150"/>
              </a:xfrm>
            </p:grpSpPr>
            <p:sp>
              <p:nvSpPr>
                <p:cNvPr id="22845" name="Freeform 700">
                  <a:extLst>
                    <a:ext uri="{FF2B5EF4-FFF2-40B4-BE49-F238E27FC236}">
                      <a16:creationId xmlns:a16="http://schemas.microsoft.com/office/drawing/2014/main" id="{CF4C212A-1E0B-44D9-87C7-102C6FEBB1F9}"/>
                    </a:ext>
                  </a:extLst>
                </p:cNvPr>
                <p:cNvSpPr>
                  <a:spLocks/>
                </p:cNvSpPr>
                <p:nvPr/>
              </p:nvSpPr>
              <p:spPr bwMode="auto">
                <a:xfrm>
                  <a:off x="3526" y="2190"/>
                  <a:ext cx="259" cy="150"/>
                </a:xfrm>
                <a:custGeom>
                  <a:avLst/>
                  <a:gdLst>
                    <a:gd name="T0" fmla="*/ 1 w 518"/>
                    <a:gd name="T1" fmla="*/ 0 h 301"/>
                    <a:gd name="T2" fmla="*/ 1 w 518"/>
                    <a:gd name="T3" fmla="*/ 0 h 301"/>
                    <a:gd name="T4" fmla="*/ 1 w 518"/>
                    <a:gd name="T5" fmla="*/ 0 h 301"/>
                    <a:gd name="T6" fmla="*/ 1 w 518"/>
                    <a:gd name="T7" fmla="*/ 0 h 301"/>
                    <a:gd name="T8" fmla="*/ 1 w 518"/>
                    <a:gd name="T9" fmla="*/ 0 h 301"/>
                    <a:gd name="T10" fmla="*/ 1 w 518"/>
                    <a:gd name="T11" fmla="*/ 0 h 301"/>
                    <a:gd name="T12" fmla="*/ 1 w 518"/>
                    <a:gd name="T13" fmla="*/ 0 h 301"/>
                    <a:gd name="T14" fmla="*/ 1 w 518"/>
                    <a:gd name="T15" fmla="*/ 0 h 301"/>
                    <a:gd name="T16" fmla="*/ 1 w 518"/>
                    <a:gd name="T17" fmla="*/ 0 h 301"/>
                    <a:gd name="T18" fmla="*/ 1 w 518"/>
                    <a:gd name="T19" fmla="*/ 0 h 301"/>
                    <a:gd name="T20" fmla="*/ 1 w 518"/>
                    <a:gd name="T21" fmla="*/ 0 h 301"/>
                    <a:gd name="T22" fmla="*/ 1 w 518"/>
                    <a:gd name="T23" fmla="*/ 0 h 301"/>
                    <a:gd name="T24" fmla="*/ 1 w 518"/>
                    <a:gd name="T25" fmla="*/ 0 h 301"/>
                    <a:gd name="T26" fmla="*/ 1 w 518"/>
                    <a:gd name="T27" fmla="*/ 0 h 301"/>
                    <a:gd name="T28" fmla="*/ 1 w 518"/>
                    <a:gd name="T29" fmla="*/ 0 h 301"/>
                    <a:gd name="T30" fmla="*/ 1 w 518"/>
                    <a:gd name="T31" fmla="*/ 0 h 301"/>
                    <a:gd name="T32" fmla="*/ 1 w 518"/>
                    <a:gd name="T33" fmla="*/ 0 h 301"/>
                    <a:gd name="T34" fmla="*/ 1 w 518"/>
                    <a:gd name="T35" fmla="*/ 0 h 301"/>
                    <a:gd name="T36" fmla="*/ 1 w 518"/>
                    <a:gd name="T37" fmla="*/ 0 h 301"/>
                    <a:gd name="T38" fmla="*/ 1 w 518"/>
                    <a:gd name="T39" fmla="*/ 0 h 301"/>
                    <a:gd name="T40" fmla="*/ 1 w 518"/>
                    <a:gd name="T41" fmla="*/ 0 h 301"/>
                    <a:gd name="T42" fmla="*/ 1 w 518"/>
                    <a:gd name="T43" fmla="*/ 0 h 301"/>
                    <a:gd name="T44" fmla="*/ 1 w 518"/>
                    <a:gd name="T45" fmla="*/ 0 h 301"/>
                    <a:gd name="T46" fmla="*/ 1 w 518"/>
                    <a:gd name="T47" fmla="*/ 0 h 301"/>
                    <a:gd name="T48" fmla="*/ 0 w 518"/>
                    <a:gd name="T49" fmla="*/ 0 h 301"/>
                    <a:gd name="T50" fmla="*/ 1 w 518"/>
                    <a:gd name="T51" fmla="*/ 0 h 301"/>
                    <a:gd name="T52" fmla="*/ 1 w 518"/>
                    <a:gd name="T53" fmla="*/ 0 h 301"/>
                    <a:gd name="T54" fmla="*/ 1 w 518"/>
                    <a:gd name="T55" fmla="*/ 0 h 301"/>
                    <a:gd name="T56" fmla="*/ 1 w 518"/>
                    <a:gd name="T57" fmla="*/ 0 h 301"/>
                    <a:gd name="T58" fmla="*/ 1 w 518"/>
                    <a:gd name="T59" fmla="*/ 0 h 301"/>
                    <a:gd name="T60" fmla="*/ 1 w 518"/>
                    <a:gd name="T61" fmla="*/ 0 h 301"/>
                    <a:gd name="T62" fmla="*/ 1 w 518"/>
                    <a:gd name="T63" fmla="*/ 0 h 301"/>
                    <a:gd name="T64" fmla="*/ 1 w 518"/>
                    <a:gd name="T65" fmla="*/ 0 h 301"/>
                    <a:gd name="T66" fmla="*/ 1 w 518"/>
                    <a:gd name="T67" fmla="*/ 0 h 301"/>
                    <a:gd name="T68" fmla="*/ 1 w 518"/>
                    <a:gd name="T69" fmla="*/ 0 h 301"/>
                    <a:gd name="T70" fmla="*/ 1 w 518"/>
                    <a:gd name="T71" fmla="*/ 0 h 301"/>
                    <a:gd name="T72" fmla="*/ 1 w 518"/>
                    <a:gd name="T73" fmla="*/ 0 h 301"/>
                    <a:gd name="T74" fmla="*/ 1 w 518"/>
                    <a:gd name="T75" fmla="*/ 0 h 301"/>
                    <a:gd name="T76" fmla="*/ 1 w 518"/>
                    <a:gd name="T77" fmla="*/ 0 h 301"/>
                    <a:gd name="T78" fmla="*/ 1 w 518"/>
                    <a:gd name="T79" fmla="*/ 0 h 301"/>
                    <a:gd name="T80" fmla="*/ 1 w 518"/>
                    <a:gd name="T81" fmla="*/ 0 h 301"/>
                    <a:gd name="T82" fmla="*/ 1 w 518"/>
                    <a:gd name="T83" fmla="*/ 0 h 301"/>
                    <a:gd name="T84" fmla="*/ 1 w 518"/>
                    <a:gd name="T85" fmla="*/ 0 h 3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8"/>
                    <a:gd name="T130" fmla="*/ 0 h 301"/>
                    <a:gd name="T131" fmla="*/ 518 w 518"/>
                    <a:gd name="T132" fmla="*/ 301 h 3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8" h="301">
                      <a:moveTo>
                        <a:pt x="301" y="155"/>
                      </a:moveTo>
                      <a:lnTo>
                        <a:pt x="349" y="118"/>
                      </a:lnTo>
                      <a:lnTo>
                        <a:pt x="379" y="94"/>
                      </a:lnTo>
                      <a:lnTo>
                        <a:pt x="405" y="75"/>
                      </a:lnTo>
                      <a:lnTo>
                        <a:pt x="428" y="62"/>
                      </a:lnTo>
                      <a:lnTo>
                        <a:pt x="442" y="54"/>
                      </a:lnTo>
                      <a:lnTo>
                        <a:pt x="457" y="49"/>
                      </a:lnTo>
                      <a:lnTo>
                        <a:pt x="491" y="46"/>
                      </a:lnTo>
                      <a:lnTo>
                        <a:pt x="514" y="43"/>
                      </a:lnTo>
                      <a:lnTo>
                        <a:pt x="518" y="25"/>
                      </a:lnTo>
                      <a:lnTo>
                        <a:pt x="387" y="0"/>
                      </a:lnTo>
                      <a:lnTo>
                        <a:pt x="375" y="5"/>
                      </a:lnTo>
                      <a:lnTo>
                        <a:pt x="359" y="13"/>
                      </a:lnTo>
                      <a:lnTo>
                        <a:pt x="349" y="19"/>
                      </a:lnTo>
                      <a:lnTo>
                        <a:pt x="333" y="26"/>
                      </a:lnTo>
                      <a:lnTo>
                        <a:pt x="318" y="39"/>
                      </a:lnTo>
                      <a:lnTo>
                        <a:pt x="297" y="54"/>
                      </a:lnTo>
                      <a:lnTo>
                        <a:pt x="167" y="162"/>
                      </a:lnTo>
                      <a:lnTo>
                        <a:pt x="63" y="249"/>
                      </a:lnTo>
                      <a:lnTo>
                        <a:pt x="54" y="256"/>
                      </a:lnTo>
                      <a:lnTo>
                        <a:pt x="43" y="262"/>
                      </a:lnTo>
                      <a:lnTo>
                        <a:pt x="32" y="265"/>
                      </a:lnTo>
                      <a:lnTo>
                        <a:pt x="23" y="265"/>
                      </a:lnTo>
                      <a:lnTo>
                        <a:pt x="11" y="265"/>
                      </a:lnTo>
                      <a:lnTo>
                        <a:pt x="0" y="265"/>
                      </a:lnTo>
                      <a:lnTo>
                        <a:pt x="5" y="268"/>
                      </a:lnTo>
                      <a:lnTo>
                        <a:pt x="9" y="271"/>
                      </a:lnTo>
                      <a:lnTo>
                        <a:pt x="14" y="277"/>
                      </a:lnTo>
                      <a:lnTo>
                        <a:pt x="20" y="282"/>
                      </a:lnTo>
                      <a:lnTo>
                        <a:pt x="28" y="289"/>
                      </a:lnTo>
                      <a:lnTo>
                        <a:pt x="38" y="292"/>
                      </a:lnTo>
                      <a:lnTo>
                        <a:pt x="49" y="297"/>
                      </a:lnTo>
                      <a:lnTo>
                        <a:pt x="61" y="300"/>
                      </a:lnTo>
                      <a:lnTo>
                        <a:pt x="72" y="301"/>
                      </a:lnTo>
                      <a:lnTo>
                        <a:pt x="86" y="301"/>
                      </a:lnTo>
                      <a:lnTo>
                        <a:pt x="100" y="300"/>
                      </a:lnTo>
                      <a:lnTo>
                        <a:pt x="113" y="300"/>
                      </a:lnTo>
                      <a:lnTo>
                        <a:pt x="119" y="297"/>
                      </a:lnTo>
                      <a:lnTo>
                        <a:pt x="132" y="291"/>
                      </a:lnTo>
                      <a:lnTo>
                        <a:pt x="147" y="282"/>
                      </a:lnTo>
                      <a:lnTo>
                        <a:pt x="165" y="268"/>
                      </a:lnTo>
                      <a:lnTo>
                        <a:pt x="214" y="228"/>
                      </a:lnTo>
                      <a:lnTo>
                        <a:pt x="301" y="1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46" name="Freeform 701">
                  <a:extLst>
                    <a:ext uri="{FF2B5EF4-FFF2-40B4-BE49-F238E27FC236}">
                      <a16:creationId xmlns:a16="http://schemas.microsoft.com/office/drawing/2014/main" id="{339FEAF3-EB1B-4ABF-B054-D5A65D9F9E89}"/>
                    </a:ext>
                  </a:extLst>
                </p:cNvPr>
                <p:cNvSpPr>
                  <a:spLocks/>
                </p:cNvSpPr>
                <p:nvPr/>
              </p:nvSpPr>
              <p:spPr bwMode="auto">
                <a:xfrm>
                  <a:off x="3526" y="2190"/>
                  <a:ext cx="259" cy="150"/>
                </a:xfrm>
                <a:custGeom>
                  <a:avLst/>
                  <a:gdLst>
                    <a:gd name="T0" fmla="*/ 1 w 518"/>
                    <a:gd name="T1" fmla="*/ 0 h 301"/>
                    <a:gd name="T2" fmla="*/ 1 w 518"/>
                    <a:gd name="T3" fmla="*/ 0 h 301"/>
                    <a:gd name="T4" fmla="*/ 1 w 518"/>
                    <a:gd name="T5" fmla="*/ 0 h 301"/>
                    <a:gd name="T6" fmla="*/ 1 w 518"/>
                    <a:gd name="T7" fmla="*/ 0 h 301"/>
                    <a:gd name="T8" fmla="*/ 1 w 518"/>
                    <a:gd name="T9" fmla="*/ 0 h 301"/>
                    <a:gd name="T10" fmla="*/ 1 w 518"/>
                    <a:gd name="T11" fmla="*/ 0 h 301"/>
                    <a:gd name="T12" fmla="*/ 1 w 518"/>
                    <a:gd name="T13" fmla="*/ 0 h 301"/>
                    <a:gd name="T14" fmla="*/ 1 w 518"/>
                    <a:gd name="T15" fmla="*/ 0 h 301"/>
                    <a:gd name="T16" fmla="*/ 1 w 518"/>
                    <a:gd name="T17" fmla="*/ 0 h 301"/>
                    <a:gd name="T18" fmla="*/ 1 w 518"/>
                    <a:gd name="T19" fmla="*/ 0 h 301"/>
                    <a:gd name="T20" fmla="*/ 1 w 518"/>
                    <a:gd name="T21" fmla="*/ 0 h 301"/>
                    <a:gd name="T22" fmla="*/ 1 w 518"/>
                    <a:gd name="T23" fmla="*/ 0 h 301"/>
                    <a:gd name="T24" fmla="*/ 1 w 518"/>
                    <a:gd name="T25" fmla="*/ 0 h 301"/>
                    <a:gd name="T26" fmla="*/ 1 w 518"/>
                    <a:gd name="T27" fmla="*/ 0 h 301"/>
                    <a:gd name="T28" fmla="*/ 1 w 518"/>
                    <a:gd name="T29" fmla="*/ 0 h 301"/>
                    <a:gd name="T30" fmla="*/ 1 w 518"/>
                    <a:gd name="T31" fmla="*/ 0 h 301"/>
                    <a:gd name="T32" fmla="*/ 1 w 518"/>
                    <a:gd name="T33" fmla="*/ 0 h 301"/>
                    <a:gd name="T34" fmla="*/ 1 w 518"/>
                    <a:gd name="T35" fmla="*/ 0 h 301"/>
                    <a:gd name="T36" fmla="*/ 1 w 518"/>
                    <a:gd name="T37" fmla="*/ 0 h 301"/>
                    <a:gd name="T38" fmla="*/ 1 w 518"/>
                    <a:gd name="T39" fmla="*/ 0 h 301"/>
                    <a:gd name="T40" fmla="*/ 1 w 518"/>
                    <a:gd name="T41" fmla="*/ 0 h 301"/>
                    <a:gd name="T42" fmla="*/ 1 w 518"/>
                    <a:gd name="T43" fmla="*/ 0 h 301"/>
                    <a:gd name="T44" fmla="*/ 1 w 518"/>
                    <a:gd name="T45" fmla="*/ 0 h 301"/>
                    <a:gd name="T46" fmla="*/ 1 w 518"/>
                    <a:gd name="T47" fmla="*/ 0 h 301"/>
                    <a:gd name="T48" fmla="*/ 0 w 518"/>
                    <a:gd name="T49" fmla="*/ 0 h 301"/>
                    <a:gd name="T50" fmla="*/ 1 w 518"/>
                    <a:gd name="T51" fmla="*/ 0 h 301"/>
                    <a:gd name="T52" fmla="*/ 1 w 518"/>
                    <a:gd name="T53" fmla="*/ 0 h 301"/>
                    <a:gd name="T54" fmla="*/ 1 w 518"/>
                    <a:gd name="T55" fmla="*/ 0 h 301"/>
                    <a:gd name="T56" fmla="*/ 1 w 518"/>
                    <a:gd name="T57" fmla="*/ 0 h 301"/>
                    <a:gd name="T58" fmla="*/ 1 w 518"/>
                    <a:gd name="T59" fmla="*/ 0 h 301"/>
                    <a:gd name="T60" fmla="*/ 1 w 518"/>
                    <a:gd name="T61" fmla="*/ 0 h 301"/>
                    <a:gd name="T62" fmla="*/ 1 w 518"/>
                    <a:gd name="T63" fmla="*/ 0 h 301"/>
                    <a:gd name="T64" fmla="*/ 1 w 518"/>
                    <a:gd name="T65" fmla="*/ 0 h 301"/>
                    <a:gd name="T66" fmla="*/ 1 w 518"/>
                    <a:gd name="T67" fmla="*/ 0 h 301"/>
                    <a:gd name="T68" fmla="*/ 1 w 518"/>
                    <a:gd name="T69" fmla="*/ 0 h 301"/>
                    <a:gd name="T70" fmla="*/ 1 w 518"/>
                    <a:gd name="T71" fmla="*/ 0 h 301"/>
                    <a:gd name="T72" fmla="*/ 1 w 518"/>
                    <a:gd name="T73" fmla="*/ 0 h 301"/>
                    <a:gd name="T74" fmla="*/ 1 w 518"/>
                    <a:gd name="T75" fmla="*/ 0 h 301"/>
                    <a:gd name="T76" fmla="*/ 1 w 518"/>
                    <a:gd name="T77" fmla="*/ 0 h 301"/>
                    <a:gd name="T78" fmla="*/ 1 w 518"/>
                    <a:gd name="T79" fmla="*/ 0 h 301"/>
                    <a:gd name="T80" fmla="*/ 1 w 518"/>
                    <a:gd name="T81" fmla="*/ 0 h 301"/>
                    <a:gd name="T82" fmla="*/ 1 w 518"/>
                    <a:gd name="T83" fmla="*/ 0 h 301"/>
                    <a:gd name="T84" fmla="*/ 1 w 518"/>
                    <a:gd name="T85" fmla="*/ 0 h 3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8"/>
                    <a:gd name="T130" fmla="*/ 0 h 301"/>
                    <a:gd name="T131" fmla="*/ 518 w 518"/>
                    <a:gd name="T132" fmla="*/ 301 h 3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8" h="301">
                      <a:moveTo>
                        <a:pt x="301" y="155"/>
                      </a:moveTo>
                      <a:lnTo>
                        <a:pt x="349" y="118"/>
                      </a:lnTo>
                      <a:lnTo>
                        <a:pt x="379" y="94"/>
                      </a:lnTo>
                      <a:lnTo>
                        <a:pt x="405" y="75"/>
                      </a:lnTo>
                      <a:lnTo>
                        <a:pt x="428" y="62"/>
                      </a:lnTo>
                      <a:lnTo>
                        <a:pt x="442" y="54"/>
                      </a:lnTo>
                      <a:lnTo>
                        <a:pt x="457" y="49"/>
                      </a:lnTo>
                      <a:lnTo>
                        <a:pt x="491" y="46"/>
                      </a:lnTo>
                      <a:lnTo>
                        <a:pt x="514" y="43"/>
                      </a:lnTo>
                      <a:lnTo>
                        <a:pt x="518" y="25"/>
                      </a:lnTo>
                      <a:lnTo>
                        <a:pt x="387" y="0"/>
                      </a:lnTo>
                      <a:lnTo>
                        <a:pt x="375" y="5"/>
                      </a:lnTo>
                      <a:lnTo>
                        <a:pt x="359" y="13"/>
                      </a:lnTo>
                      <a:lnTo>
                        <a:pt x="349" y="19"/>
                      </a:lnTo>
                      <a:lnTo>
                        <a:pt x="333" y="26"/>
                      </a:lnTo>
                      <a:lnTo>
                        <a:pt x="318" y="39"/>
                      </a:lnTo>
                      <a:lnTo>
                        <a:pt x="297" y="54"/>
                      </a:lnTo>
                      <a:lnTo>
                        <a:pt x="167" y="162"/>
                      </a:lnTo>
                      <a:lnTo>
                        <a:pt x="63" y="249"/>
                      </a:lnTo>
                      <a:lnTo>
                        <a:pt x="54" y="256"/>
                      </a:lnTo>
                      <a:lnTo>
                        <a:pt x="43" y="262"/>
                      </a:lnTo>
                      <a:lnTo>
                        <a:pt x="32" y="265"/>
                      </a:lnTo>
                      <a:lnTo>
                        <a:pt x="23" y="265"/>
                      </a:lnTo>
                      <a:lnTo>
                        <a:pt x="11" y="265"/>
                      </a:lnTo>
                      <a:lnTo>
                        <a:pt x="0" y="265"/>
                      </a:lnTo>
                      <a:lnTo>
                        <a:pt x="5" y="268"/>
                      </a:lnTo>
                      <a:lnTo>
                        <a:pt x="9" y="271"/>
                      </a:lnTo>
                      <a:lnTo>
                        <a:pt x="14" y="277"/>
                      </a:lnTo>
                      <a:lnTo>
                        <a:pt x="20" y="282"/>
                      </a:lnTo>
                      <a:lnTo>
                        <a:pt x="28" y="289"/>
                      </a:lnTo>
                      <a:lnTo>
                        <a:pt x="38" y="292"/>
                      </a:lnTo>
                      <a:lnTo>
                        <a:pt x="49" y="297"/>
                      </a:lnTo>
                      <a:lnTo>
                        <a:pt x="61" y="300"/>
                      </a:lnTo>
                      <a:lnTo>
                        <a:pt x="72" y="301"/>
                      </a:lnTo>
                      <a:lnTo>
                        <a:pt x="86" y="301"/>
                      </a:lnTo>
                      <a:lnTo>
                        <a:pt x="100" y="300"/>
                      </a:lnTo>
                      <a:lnTo>
                        <a:pt x="113" y="300"/>
                      </a:lnTo>
                      <a:lnTo>
                        <a:pt x="119" y="297"/>
                      </a:lnTo>
                      <a:lnTo>
                        <a:pt x="132" y="291"/>
                      </a:lnTo>
                      <a:lnTo>
                        <a:pt x="147" y="282"/>
                      </a:lnTo>
                      <a:lnTo>
                        <a:pt x="165" y="268"/>
                      </a:lnTo>
                      <a:lnTo>
                        <a:pt x="214" y="228"/>
                      </a:lnTo>
                      <a:lnTo>
                        <a:pt x="301" y="155"/>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63" name="Group 702">
                <a:extLst>
                  <a:ext uri="{FF2B5EF4-FFF2-40B4-BE49-F238E27FC236}">
                    <a16:creationId xmlns:a16="http://schemas.microsoft.com/office/drawing/2014/main" id="{C6AA2CE6-096C-4938-9376-C3919CAEC4FC}"/>
                  </a:ext>
                </a:extLst>
              </p:cNvPr>
              <p:cNvGrpSpPr>
                <a:grpSpLocks/>
              </p:cNvGrpSpPr>
              <p:nvPr/>
            </p:nvGrpSpPr>
            <p:grpSpPr bwMode="auto">
              <a:xfrm>
                <a:off x="3371" y="2194"/>
                <a:ext cx="236" cy="142"/>
                <a:chOff x="3371" y="2194"/>
                <a:chExt cx="236" cy="142"/>
              </a:xfrm>
            </p:grpSpPr>
            <p:sp>
              <p:nvSpPr>
                <p:cNvPr id="22843" name="Freeform 703">
                  <a:extLst>
                    <a:ext uri="{FF2B5EF4-FFF2-40B4-BE49-F238E27FC236}">
                      <a16:creationId xmlns:a16="http://schemas.microsoft.com/office/drawing/2014/main" id="{307B53F7-90C2-4D04-95D5-D65A503B039B}"/>
                    </a:ext>
                  </a:extLst>
                </p:cNvPr>
                <p:cNvSpPr>
                  <a:spLocks/>
                </p:cNvSpPr>
                <p:nvPr/>
              </p:nvSpPr>
              <p:spPr bwMode="auto">
                <a:xfrm>
                  <a:off x="3371" y="2194"/>
                  <a:ext cx="236" cy="142"/>
                </a:xfrm>
                <a:custGeom>
                  <a:avLst/>
                  <a:gdLst>
                    <a:gd name="T0" fmla="*/ 1 w 472"/>
                    <a:gd name="T1" fmla="*/ 1 h 284"/>
                    <a:gd name="T2" fmla="*/ 1 w 472"/>
                    <a:gd name="T3" fmla="*/ 1 h 284"/>
                    <a:gd name="T4" fmla="*/ 1 w 472"/>
                    <a:gd name="T5" fmla="*/ 1 h 284"/>
                    <a:gd name="T6" fmla="*/ 1 w 472"/>
                    <a:gd name="T7" fmla="*/ 1 h 284"/>
                    <a:gd name="T8" fmla="*/ 1 w 472"/>
                    <a:gd name="T9" fmla="*/ 1 h 284"/>
                    <a:gd name="T10" fmla="*/ 1 w 472"/>
                    <a:gd name="T11" fmla="*/ 1 h 284"/>
                    <a:gd name="T12" fmla="*/ 1 w 472"/>
                    <a:gd name="T13" fmla="*/ 1 h 284"/>
                    <a:gd name="T14" fmla="*/ 1 w 472"/>
                    <a:gd name="T15" fmla="*/ 1 h 284"/>
                    <a:gd name="T16" fmla="*/ 1 w 472"/>
                    <a:gd name="T17" fmla="*/ 1 h 284"/>
                    <a:gd name="T18" fmla="*/ 1 w 472"/>
                    <a:gd name="T19" fmla="*/ 1 h 284"/>
                    <a:gd name="T20" fmla="*/ 1 w 472"/>
                    <a:gd name="T21" fmla="*/ 1 h 284"/>
                    <a:gd name="T22" fmla="*/ 1 w 472"/>
                    <a:gd name="T23" fmla="*/ 1 h 284"/>
                    <a:gd name="T24" fmla="*/ 1 w 472"/>
                    <a:gd name="T25" fmla="*/ 1 h 284"/>
                    <a:gd name="T26" fmla="*/ 1 w 472"/>
                    <a:gd name="T27" fmla="*/ 1 h 284"/>
                    <a:gd name="T28" fmla="*/ 1 w 472"/>
                    <a:gd name="T29" fmla="*/ 1 h 284"/>
                    <a:gd name="T30" fmla="*/ 1 w 472"/>
                    <a:gd name="T31" fmla="*/ 1 h 284"/>
                    <a:gd name="T32" fmla="*/ 1 w 472"/>
                    <a:gd name="T33" fmla="*/ 0 h 284"/>
                    <a:gd name="T34" fmla="*/ 1 w 472"/>
                    <a:gd name="T35" fmla="*/ 1 h 284"/>
                    <a:gd name="T36" fmla="*/ 1 w 472"/>
                    <a:gd name="T37" fmla="*/ 1 h 284"/>
                    <a:gd name="T38" fmla="*/ 1 w 472"/>
                    <a:gd name="T39" fmla="*/ 1 h 284"/>
                    <a:gd name="T40" fmla="*/ 1 w 472"/>
                    <a:gd name="T41" fmla="*/ 1 h 284"/>
                    <a:gd name="T42" fmla="*/ 1 w 472"/>
                    <a:gd name="T43" fmla="*/ 1 h 284"/>
                    <a:gd name="T44" fmla="*/ 1 w 472"/>
                    <a:gd name="T45" fmla="*/ 1 h 284"/>
                    <a:gd name="T46" fmla="*/ 1 w 472"/>
                    <a:gd name="T47" fmla="*/ 1 h 284"/>
                    <a:gd name="T48" fmla="*/ 1 w 472"/>
                    <a:gd name="T49" fmla="*/ 1 h 284"/>
                    <a:gd name="T50" fmla="*/ 1 w 472"/>
                    <a:gd name="T51" fmla="*/ 1 h 284"/>
                    <a:gd name="T52" fmla="*/ 1 w 472"/>
                    <a:gd name="T53" fmla="*/ 1 h 284"/>
                    <a:gd name="T54" fmla="*/ 1 w 472"/>
                    <a:gd name="T55" fmla="*/ 1 h 284"/>
                    <a:gd name="T56" fmla="*/ 0 w 472"/>
                    <a:gd name="T57" fmla="*/ 1 h 284"/>
                    <a:gd name="T58" fmla="*/ 1 w 472"/>
                    <a:gd name="T59" fmla="*/ 1 h 284"/>
                    <a:gd name="T60" fmla="*/ 1 w 472"/>
                    <a:gd name="T61" fmla="*/ 1 h 284"/>
                    <a:gd name="T62" fmla="*/ 1 w 472"/>
                    <a:gd name="T63" fmla="*/ 1 h 284"/>
                    <a:gd name="T64" fmla="*/ 1 w 472"/>
                    <a:gd name="T65" fmla="*/ 1 h 284"/>
                    <a:gd name="T66" fmla="*/ 1 w 472"/>
                    <a:gd name="T67" fmla="*/ 1 h 284"/>
                    <a:gd name="T68" fmla="*/ 1 w 472"/>
                    <a:gd name="T69" fmla="*/ 1 h 284"/>
                    <a:gd name="T70" fmla="*/ 1 w 472"/>
                    <a:gd name="T71" fmla="*/ 1 h 284"/>
                    <a:gd name="T72" fmla="*/ 1 w 472"/>
                    <a:gd name="T73" fmla="*/ 1 h 284"/>
                    <a:gd name="T74" fmla="*/ 1 w 472"/>
                    <a:gd name="T75" fmla="*/ 1 h 284"/>
                    <a:gd name="T76" fmla="*/ 1 w 472"/>
                    <a:gd name="T77" fmla="*/ 1 h 284"/>
                    <a:gd name="T78" fmla="*/ 1 w 472"/>
                    <a:gd name="T79" fmla="*/ 1 h 284"/>
                    <a:gd name="T80" fmla="*/ 1 w 472"/>
                    <a:gd name="T81" fmla="*/ 1 h 284"/>
                    <a:gd name="T82" fmla="*/ 1 w 472"/>
                    <a:gd name="T83" fmla="*/ 1 h 284"/>
                    <a:gd name="T84" fmla="*/ 1 w 472"/>
                    <a:gd name="T85" fmla="*/ 1 h 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2"/>
                    <a:gd name="T130" fmla="*/ 0 h 284"/>
                    <a:gd name="T131" fmla="*/ 472 w 472"/>
                    <a:gd name="T132" fmla="*/ 284 h 2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2" h="284">
                      <a:moveTo>
                        <a:pt x="298" y="116"/>
                      </a:moveTo>
                      <a:lnTo>
                        <a:pt x="319" y="100"/>
                      </a:lnTo>
                      <a:lnTo>
                        <a:pt x="347" y="82"/>
                      </a:lnTo>
                      <a:lnTo>
                        <a:pt x="371" y="65"/>
                      </a:lnTo>
                      <a:lnTo>
                        <a:pt x="394" y="55"/>
                      </a:lnTo>
                      <a:lnTo>
                        <a:pt x="410" y="49"/>
                      </a:lnTo>
                      <a:lnTo>
                        <a:pt x="429" y="42"/>
                      </a:lnTo>
                      <a:lnTo>
                        <a:pt x="448" y="39"/>
                      </a:lnTo>
                      <a:lnTo>
                        <a:pt x="472" y="38"/>
                      </a:lnTo>
                      <a:lnTo>
                        <a:pt x="468" y="29"/>
                      </a:lnTo>
                      <a:lnTo>
                        <a:pt x="457" y="23"/>
                      </a:lnTo>
                      <a:lnTo>
                        <a:pt x="443" y="13"/>
                      </a:lnTo>
                      <a:lnTo>
                        <a:pt x="425" y="9"/>
                      </a:lnTo>
                      <a:lnTo>
                        <a:pt x="408" y="6"/>
                      </a:lnTo>
                      <a:lnTo>
                        <a:pt x="394" y="3"/>
                      </a:lnTo>
                      <a:lnTo>
                        <a:pt x="376" y="1"/>
                      </a:lnTo>
                      <a:lnTo>
                        <a:pt x="356" y="0"/>
                      </a:lnTo>
                      <a:lnTo>
                        <a:pt x="342" y="1"/>
                      </a:lnTo>
                      <a:lnTo>
                        <a:pt x="327" y="6"/>
                      </a:lnTo>
                      <a:lnTo>
                        <a:pt x="312" y="13"/>
                      </a:lnTo>
                      <a:lnTo>
                        <a:pt x="298" y="19"/>
                      </a:lnTo>
                      <a:lnTo>
                        <a:pt x="289" y="29"/>
                      </a:lnTo>
                      <a:lnTo>
                        <a:pt x="159" y="123"/>
                      </a:lnTo>
                      <a:lnTo>
                        <a:pt x="57" y="210"/>
                      </a:lnTo>
                      <a:lnTo>
                        <a:pt x="43" y="223"/>
                      </a:lnTo>
                      <a:lnTo>
                        <a:pt x="37" y="229"/>
                      </a:lnTo>
                      <a:lnTo>
                        <a:pt x="28" y="233"/>
                      </a:lnTo>
                      <a:lnTo>
                        <a:pt x="18" y="236"/>
                      </a:lnTo>
                      <a:lnTo>
                        <a:pt x="0" y="238"/>
                      </a:lnTo>
                      <a:lnTo>
                        <a:pt x="18" y="258"/>
                      </a:lnTo>
                      <a:lnTo>
                        <a:pt x="32" y="273"/>
                      </a:lnTo>
                      <a:lnTo>
                        <a:pt x="44" y="279"/>
                      </a:lnTo>
                      <a:lnTo>
                        <a:pt x="57" y="282"/>
                      </a:lnTo>
                      <a:lnTo>
                        <a:pt x="69" y="284"/>
                      </a:lnTo>
                      <a:lnTo>
                        <a:pt x="83" y="284"/>
                      </a:lnTo>
                      <a:lnTo>
                        <a:pt x="96" y="282"/>
                      </a:lnTo>
                      <a:lnTo>
                        <a:pt x="106" y="279"/>
                      </a:lnTo>
                      <a:lnTo>
                        <a:pt x="115" y="272"/>
                      </a:lnTo>
                      <a:lnTo>
                        <a:pt x="125" y="264"/>
                      </a:lnTo>
                      <a:lnTo>
                        <a:pt x="138" y="252"/>
                      </a:lnTo>
                      <a:lnTo>
                        <a:pt x="157" y="235"/>
                      </a:lnTo>
                      <a:lnTo>
                        <a:pt x="179" y="215"/>
                      </a:lnTo>
                      <a:lnTo>
                        <a:pt x="298" y="1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44" name="Freeform 704">
                  <a:extLst>
                    <a:ext uri="{FF2B5EF4-FFF2-40B4-BE49-F238E27FC236}">
                      <a16:creationId xmlns:a16="http://schemas.microsoft.com/office/drawing/2014/main" id="{1254439A-6610-4F8A-997E-2917B32B0358}"/>
                    </a:ext>
                  </a:extLst>
                </p:cNvPr>
                <p:cNvSpPr>
                  <a:spLocks/>
                </p:cNvSpPr>
                <p:nvPr/>
              </p:nvSpPr>
              <p:spPr bwMode="auto">
                <a:xfrm>
                  <a:off x="3371" y="2194"/>
                  <a:ext cx="236" cy="142"/>
                </a:xfrm>
                <a:custGeom>
                  <a:avLst/>
                  <a:gdLst>
                    <a:gd name="T0" fmla="*/ 1 w 472"/>
                    <a:gd name="T1" fmla="*/ 1 h 284"/>
                    <a:gd name="T2" fmla="*/ 1 w 472"/>
                    <a:gd name="T3" fmla="*/ 1 h 284"/>
                    <a:gd name="T4" fmla="*/ 1 w 472"/>
                    <a:gd name="T5" fmla="*/ 1 h 284"/>
                    <a:gd name="T6" fmla="*/ 1 w 472"/>
                    <a:gd name="T7" fmla="*/ 1 h 284"/>
                    <a:gd name="T8" fmla="*/ 1 w 472"/>
                    <a:gd name="T9" fmla="*/ 1 h 284"/>
                    <a:gd name="T10" fmla="*/ 1 w 472"/>
                    <a:gd name="T11" fmla="*/ 1 h 284"/>
                    <a:gd name="T12" fmla="*/ 1 w 472"/>
                    <a:gd name="T13" fmla="*/ 1 h 284"/>
                    <a:gd name="T14" fmla="*/ 1 w 472"/>
                    <a:gd name="T15" fmla="*/ 1 h 284"/>
                    <a:gd name="T16" fmla="*/ 1 w 472"/>
                    <a:gd name="T17" fmla="*/ 1 h 284"/>
                    <a:gd name="T18" fmla="*/ 1 w 472"/>
                    <a:gd name="T19" fmla="*/ 1 h 284"/>
                    <a:gd name="T20" fmla="*/ 1 w 472"/>
                    <a:gd name="T21" fmla="*/ 1 h 284"/>
                    <a:gd name="T22" fmla="*/ 1 w 472"/>
                    <a:gd name="T23" fmla="*/ 1 h 284"/>
                    <a:gd name="T24" fmla="*/ 1 w 472"/>
                    <a:gd name="T25" fmla="*/ 1 h 284"/>
                    <a:gd name="T26" fmla="*/ 1 w 472"/>
                    <a:gd name="T27" fmla="*/ 1 h 284"/>
                    <a:gd name="T28" fmla="*/ 1 w 472"/>
                    <a:gd name="T29" fmla="*/ 1 h 284"/>
                    <a:gd name="T30" fmla="*/ 1 w 472"/>
                    <a:gd name="T31" fmla="*/ 1 h 284"/>
                    <a:gd name="T32" fmla="*/ 1 w 472"/>
                    <a:gd name="T33" fmla="*/ 0 h 284"/>
                    <a:gd name="T34" fmla="*/ 1 w 472"/>
                    <a:gd name="T35" fmla="*/ 1 h 284"/>
                    <a:gd name="T36" fmla="*/ 1 w 472"/>
                    <a:gd name="T37" fmla="*/ 1 h 284"/>
                    <a:gd name="T38" fmla="*/ 1 w 472"/>
                    <a:gd name="T39" fmla="*/ 1 h 284"/>
                    <a:gd name="T40" fmla="*/ 1 w 472"/>
                    <a:gd name="T41" fmla="*/ 1 h 284"/>
                    <a:gd name="T42" fmla="*/ 1 w 472"/>
                    <a:gd name="T43" fmla="*/ 1 h 284"/>
                    <a:gd name="T44" fmla="*/ 1 w 472"/>
                    <a:gd name="T45" fmla="*/ 1 h 284"/>
                    <a:gd name="T46" fmla="*/ 1 w 472"/>
                    <a:gd name="T47" fmla="*/ 1 h 284"/>
                    <a:gd name="T48" fmla="*/ 1 w 472"/>
                    <a:gd name="T49" fmla="*/ 1 h 284"/>
                    <a:gd name="T50" fmla="*/ 1 w 472"/>
                    <a:gd name="T51" fmla="*/ 1 h 284"/>
                    <a:gd name="T52" fmla="*/ 1 w 472"/>
                    <a:gd name="T53" fmla="*/ 1 h 284"/>
                    <a:gd name="T54" fmla="*/ 1 w 472"/>
                    <a:gd name="T55" fmla="*/ 1 h 284"/>
                    <a:gd name="T56" fmla="*/ 0 w 472"/>
                    <a:gd name="T57" fmla="*/ 1 h 284"/>
                    <a:gd name="T58" fmla="*/ 1 w 472"/>
                    <a:gd name="T59" fmla="*/ 1 h 284"/>
                    <a:gd name="T60" fmla="*/ 1 w 472"/>
                    <a:gd name="T61" fmla="*/ 1 h 284"/>
                    <a:gd name="T62" fmla="*/ 1 w 472"/>
                    <a:gd name="T63" fmla="*/ 1 h 284"/>
                    <a:gd name="T64" fmla="*/ 1 w 472"/>
                    <a:gd name="T65" fmla="*/ 1 h 284"/>
                    <a:gd name="T66" fmla="*/ 1 w 472"/>
                    <a:gd name="T67" fmla="*/ 1 h 284"/>
                    <a:gd name="T68" fmla="*/ 1 w 472"/>
                    <a:gd name="T69" fmla="*/ 1 h 284"/>
                    <a:gd name="T70" fmla="*/ 1 w 472"/>
                    <a:gd name="T71" fmla="*/ 1 h 284"/>
                    <a:gd name="T72" fmla="*/ 1 w 472"/>
                    <a:gd name="T73" fmla="*/ 1 h 284"/>
                    <a:gd name="T74" fmla="*/ 1 w 472"/>
                    <a:gd name="T75" fmla="*/ 1 h 284"/>
                    <a:gd name="T76" fmla="*/ 1 w 472"/>
                    <a:gd name="T77" fmla="*/ 1 h 284"/>
                    <a:gd name="T78" fmla="*/ 1 w 472"/>
                    <a:gd name="T79" fmla="*/ 1 h 284"/>
                    <a:gd name="T80" fmla="*/ 1 w 472"/>
                    <a:gd name="T81" fmla="*/ 1 h 284"/>
                    <a:gd name="T82" fmla="*/ 1 w 472"/>
                    <a:gd name="T83" fmla="*/ 1 h 284"/>
                    <a:gd name="T84" fmla="*/ 1 w 472"/>
                    <a:gd name="T85" fmla="*/ 1 h 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2"/>
                    <a:gd name="T130" fmla="*/ 0 h 284"/>
                    <a:gd name="T131" fmla="*/ 472 w 472"/>
                    <a:gd name="T132" fmla="*/ 284 h 2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2" h="284">
                      <a:moveTo>
                        <a:pt x="298" y="116"/>
                      </a:moveTo>
                      <a:lnTo>
                        <a:pt x="319" y="100"/>
                      </a:lnTo>
                      <a:lnTo>
                        <a:pt x="347" y="82"/>
                      </a:lnTo>
                      <a:lnTo>
                        <a:pt x="371" y="65"/>
                      </a:lnTo>
                      <a:lnTo>
                        <a:pt x="394" y="55"/>
                      </a:lnTo>
                      <a:lnTo>
                        <a:pt x="410" y="49"/>
                      </a:lnTo>
                      <a:lnTo>
                        <a:pt x="429" y="42"/>
                      </a:lnTo>
                      <a:lnTo>
                        <a:pt x="448" y="39"/>
                      </a:lnTo>
                      <a:lnTo>
                        <a:pt x="472" y="38"/>
                      </a:lnTo>
                      <a:lnTo>
                        <a:pt x="468" y="29"/>
                      </a:lnTo>
                      <a:lnTo>
                        <a:pt x="457" y="23"/>
                      </a:lnTo>
                      <a:lnTo>
                        <a:pt x="443" y="13"/>
                      </a:lnTo>
                      <a:lnTo>
                        <a:pt x="425" y="9"/>
                      </a:lnTo>
                      <a:lnTo>
                        <a:pt x="408" y="6"/>
                      </a:lnTo>
                      <a:lnTo>
                        <a:pt x="394" y="3"/>
                      </a:lnTo>
                      <a:lnTo>
                        <a:pt x="376" y="1"/>
                      </a:lnTo>
                      <a:lnTo>
                        <a:pt x="356" y="0"/>
                      </a:lnTo>
                      <a:lnTo>
                        <a:pt x="342" y="1"/>
                      </a:lnTo>
                      <a:lnTo>
                        <a:pt x="327" y="6"/>
                      </a:lnTo>
                      <a:lnTo>
                        <a:pt x="312" y="13"/>
                      </a:lnTo>
                      <a:lnTo>
                        <a:pt x="298" y="19"/>
                      </a:lnTo>
                      <a:lnTo>
                        <a:pt x="289" y="29"/>
                      </a:lnTo>
                      <a:lnTo>
                        <a:pt x="159" y="123"/>
                      </a:lnTo>
                      <a:lnTo>
                        <a:pt x="57" y="210"/>
                      </a:lnTo>
                      <a:lnTo>
                        <a:pt x="43" y="223"/>
                      </a:lnTo>
                      <a:lnTo>
                        <a:pt x="37" y="229"/>
                      </a:lnTo>
                      <a:lnTo>
                        <a:pt x="28" y="233"/>
                      </a:lnTo>
                      <a:lnTo>
                        <a:pt x="18" y="236"/>
                      </a:lnTo>
                      <a:lnTo>
                        <a:pt x="0" y="238"/>
                      </a:lnTo>
                      <a:lnTo>
                        <a:pt x="18" y="258"/>
                      </a:lnTo>
                      <a:lnTo>
                        <a:pt x="32" y="273"/>
                      </a:lnTo>
                      <a:lnTo>
                        <a:pt x="44" y="279"/>
                      </a:lnTo>
                      <a:lnTo>
                        <a:pt x="57" y="282"/>
                      </a:lnTo>
                      <a:lnTo>
                        <a:pt x="69" y="284"/>
                      </a:lnTo>
                      <a:lnTo>
                        <a:pt x="83" y="284"/>
                      </a:lnTo>
                      <a:lnTo>
                        <a:pt x="96" y="282"/>
                      </a:lnTo>
                      <a:lnTo>
                        <a:pt x="106" y="279"/>
                      </a:lnTo>
                      <a:lnTo>
                        <a:pt x="115" y="272"/>
                      </a:lnTo>
                      <a:lnTo>
                        <a:pt x="125" y="264"/>
                      </a:lnTo>
                      <a:lnTo>
                        <a:pt x="138" y="252"/>
                      </a:lnTo>
                      <a:lnTo>
                        <a:pt x="157" y="235"/>
                      </a:lnTo>
                      <a:lnTo>
                        <a:pt x="179" y="215"/>
                      </a:lnTo>
                      <a:lnTo>
                        <a:pt x="298" y="116"/>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64" name="Group 705">
                <a:extLst>
                  <a:ext uri="{FF2B5EF4-FFF2-40B4-BE49-F238E27FC236}">
                    <a16:creationId xmlns:a16="http://schemas.microsoft.com/office/drawing/2014/main" id="{14538F53-5020-4FDB-A5D8-9E3C0505A806}"/>
                  </a:ext>
                </a:extLst>
              </p:cNvPr>
              <p:cNvGrpSpPr>
                <a:grpSpLocks/>
              </p:cNvGrpSpPr>
              <p:nvPr/>
            </p:nvGrpSpPr>
            <p:grpSpPr bwMode="auto">
              <a:xfrm>
                <a:off x="3850" y="2188"/>
                <a:ext cx="202" cy="159"/>
                <a:chOff x="3850" y="2188"/>
                <a:chExt cx="202" cy="159"/>
              </a:xfrm>
            </p:grpSpPr>
            <p:sp>
              <p:nvSpPr>
                <p:cNvPr id="22841" name="Freeform 706">
                  <a:extLst>
                    <a:ext uri="{FF2B5EF4-FFF2-40B4-BE49-F238E27FC236}">
                      <a16:creationId xmlns:a16="http://schemas.microsoft.com/office/drawing/2014/main" id="{6744C10E-B1E0-45B8-8AF2-5DC0DC6BEBAF}"/>
                    </a:ext>
                  </a:extLst>
                </p:cNvPr>
                <p:cNvSpPr>
                  <a:spLocks/>
                </p:cNvSpPr>
                <p:nvPr/>
              </p:nvSpPr>
              <p:spPr bwMode="auto">
                <a:xfrm>
                  <a:off x="3850" y="2188"/>
                  <a:ext cx="202" cy="159"/>
                </a:xfrm>
                <a:custGeom>
                  <a:avLst/>
                  <a:gdLst>
                    <a:gd name="T0" fmla="*/ 0 w 405"/>
                    <a:gd name="T1" fmla="*/ 1 h 318"/>
                    <a:gd name="T2" fmla="*/ 0 w 405"/>
                    <a:gd name="T3" fmla="*/ 1 h 318"/>
                    <a:gd name="T4" fmla="*/ 0 w 405"/>
                    <a:gd name="T5" fmla="*/ 1 h 318"/>
                    <a:gd name="T6" fmla="*/ 0 w 405"/>
                    <a:gd name="T7" fmla="*/ 1 h 318"/>
                    <a:gd name="T8" fmla="*/ 0 w 405"/>
                    <a:gd name="T9" fmla="*/ 1 h 318"/>
                    <a:gd name="T10" fmla="*/ 0 w 405"/>
                    <a:gd name="T11" fmla="*/ 1 h 318"/>
                    <a:gd name="T12" fmla="*/ 0 w 405"/>
                    <a:gd name="T13" fmla="*/ 1 h 318"/>
                    <a:gd name="T14" fmla="*/ 0 w 405"/>
                    <a:gd name="T15" fmla="*/ 1 h 318"/>
                    <a:gd name="T16" fmla="*/ 0 w 405"/>
                    <a:gd name="T17" fmla="*/ 1 h 318"/>
                    <a:gd name="T18" fmla="*/ 0 w 405"/>
                    <a:gd name="T19" fmla="*/ 1 h 318"/>
                    <a:gd name="T20" fmla="*/ 0 w 405"/>
                    <a:gd name="T21" fmla="*/ 1 h 318"/>
                    <a:gd name="T22" fmla="*/ 0 w 405"/>
                    <a:gd name="T23" fmla="*/ 1 h 318"/>
                    <a:gd name="T24" fmla="*/ 0 w 405"/>
                    <a:gd name="T25" fmla="*/ 1 h 318"/>
                    <a:gd name="T26" fmla="*/ 0 w 405"/>
                    <a:gd name="T27" fmla="*/ 1 h 318"/>
                    <a:gd name="T28" fmla="*/ 0 w 405"/>
                    <a:gd name="T29" fmla="*/ 1 h 318"/>
                    <a:gd name="T30" fmla="*/ 0 w 405"/>
                    <a:gd name="T31" fmla="*/ 1 h 318"/>
                    <a:gd name="T32" fmla="*/ 0 w 405"/>
                    <a:gd name="T33" fmla="*/ 1 h 318"/>
                    <a:gd name="T34" fmla="*/ 0 w 405"/>
                    <a:gd name="T35" fmla="*/ 1 h 318"/>
                    <a:gd name="T36" fmla="*/ 0 w 405"/>
                    <a:gd name="T37" fmla="*/ 1 h 318"/>
                    <a:gd name="T38" fmla="*/ 0 w 405"/>
                    <a:gd name="T39" fmla="*/ 1 h 318"/>
                    <a:gd name="T40" fmla="*/ 0 w 405"/>
                    <a:gd name="T41" fmla="*/ 1 h 318"/>
                    <a:gd name="T42" fmla="*/ 0 w 405"/>
                    <a:gd name="T43" fmla="*/ 0 h 318"/>
                    <a:gd name="T44" fmla="*/ 0 w 405"/>
                    <a:gd name="T45" fmla="*/ 0 h 318"/>
                    <a:gd name="T46" fmla="*/ 0 w 405"/>
                    <a:gd name="T47" fmla="*/ 1 h 318"/>
                    <a:gd name="T48" fmla="*/ 0 w 405"/>
                    <a:gd name="T49" fmla="*/ 1 h 318"/>
                    <a:gd name="T50" fmla="*/ 0 w 405"/>
                    <a:gd name="T51" fmla="*/ 1 h 318"/>
                    <a:gd name="T52" fmla="*/ 0 w 405"/>
                    <a:gd name="T53" fmla="*/ 1 h 318"/>
                    <a:gd name="T54" fmla="*/ 0 w 405"/>
                    <a:gd name="T55" fmla="*/ 1 h 318"/>
                    <a:gd name="T56" fmla="*/ 0 w 405"/>
                    <a:gd name="T57" fmla="*/ 1 h 318"/>
                    <a:gd name="T58" fmla="*/ 0 w 405"/>
                    <a:gd name="T59" fmla="*/ 1 h 318"/>
                    <a:gd name="T60" fmla="*/ 0 w 405"/>
                    <a:gd name="T61" fmla="*/ 1 h 318"/>
                    <a:gd name="T62" fmla="*/ 0 w 405"/>
                    <a:gd name="T63" fmla="*/ 1 h 318"/>
                    <a:gd name="T64" fmla="*/ 0 w 405"/>
                    <a:gd name="T65" fmla="*/ 1 h 318"/>
                    <a:gd name="T66" fmla="*/ 0 w 405"/>
                    <a:gd name="T67" fmla="*/ 1 h 318"/>
                    <a:gd name="T68" fmla="*/ 0 w 405"/>
                    <a:gd name="T69" fmla="*/ 1 h 318"/>
                    <a:gd name="T70" fmla="*/ 0 w 405"/>
                    <a:gd name="T71" fmla="*/ 1 h 318"/>
                    <a:gd name="T72" fmla="*/ 0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92"/>
                      </a:moveTo>
                      <a:lnTo>
                        <a:pt x="390" y="297"/>
                      </a:lnTo>
                      <a:lnTo>
                        <a:pt x="376" y="303"/>
                      </a:lnTo>
                      <a:lnTo>
                        <a:pt x="361" y="307"/>
                      </a:lnTo>
                      <a:lnTo>
                        <a:pt x="344" y="310"/>
                      </a:lnTo>
                      <a:lnTo>
                        <a:pt x="325" y="314"/>
                      </a:lnTo>
                      <a:lnTo>
                        <a:pt x="309" y="317"/>
                      </a:lnTo>
                      <a:lnTo>
                        <a:pt x="292" y="318"/>
                      </a:lnTo>
                      <a:lnTo>
                        <a:pt x="270" y="318"/>
                      </a:lnTo>
                      <a:lnTo>
                        <a:pt x="246" y="317"/>
                      </a:lnTo>
                      <a:lnTo>
                        <a:pt x="229" y="315"/>
                      </a:lnTo>
                      <a:lnTo>
                        <a:pt x="215" y="312"/>
                      </a:lnTo>
                      <a:lnTo>
                        <a:pt x="203" y="309"/>
                      </a:lnTo>
                      <a:lnTo>
                        <a:pt x="191" y="303"/>
                      </a:lnTo>
                      <a:lnTo>
                        <a:pt x="182" y="298"/>
                      </a:lnTo>
                      <a:lnTo>
                        <a:pt x="177" y="292"/>
                      </a:lnTo>
                      <a:lnTo>
                        <a:pt x="171" y="285"/>
                      </a:lnTo>
                      <a:lnTo>
                        <a:pt x="164" y="277"/>
                      </a:lnTo>
                      <a:lnTo>
                        <a:pt x="159" y="265"/>
                      </a:lnTo>
                      <a:lnTo>
                        <a:pt x="159" y="251"/>
                      </a:lnTo>
                      <a:lnTo>
                        <a:pt x="156" y="175"/>
                      </a:lnTo>
                      <a:lnTo>
                        <a:pt x="151" y="97"/>
                      </a:lnTo>
                      <a:lnTo>
                        <a:pt x="148" y="86"/>
                      </a:lnTo>
                      <a:lnTo>
                        <a:pt x="147" y="74"/>
                      </a:lnTo>
                      <a:lnTo>
                        <a:pt x="142" y="65"/>
                      </a:lnTo>
                      <a:lnTo>
                        <a:pt x="138" y="54"/>
                      </a:lnTo>
                      <a:lnTo>
                        <a:pt x="131" y="43"/>
                      </a:lnTo>
                      <a:lnTo>
                        <a:pt x="124" y="37"/>
                      </a:lnTo>
                      <a:lnTo>
                        <a:pt x="115" y="31"/>
                      </a:lnTo>
                      <a:lnTo>
                        <a:pt x="104" y="26"/>
                      </a:lnTo>
                      <a:lnTo>
                        <a:pt x="92" y="23"/>
                      </a:lnTo>
                      <a:lnTo>
                        <a:pt x="81" y="20"/>
                      </a:lnTo>
                      <a:lnTo>
                        <a:pt x="66" y="19"/>
                      </a:lnTo>
                      <a:lnTo>
                        <a:pt x="49" y="16"/>
                      </a:lnTo>
                      <a:lnTo>
                        <a:pt x="37" y="16"/>
                      </a:lnTo>
                      <a:lnTo>
                        <a:pt x="25" y="14"/>
                      </a:lnTo>
                      <a:lnTo>
                        <a:pt x="11" y="14"/>
                      </a:lnTo>
                      <a:lnTo>
                        <a:pt x="0" y="16"/>
                      </a:lnTo>
                      <a:lnTo>
                        <a:pt x="9" y="11"/>
                      </a:lnTo>
                      <a:lnTo>
                        <a:pt x="18" y="10"/>
                      </a:lnTo>
                      <a:lnTo>
                        <a:pt x="28" y="5"/>
                      </a:lnTo>
                      <a:lnTo>
                        <a:pt x="38" y="2"/>
                      </a:lnTo>
                      <a:lnTo>
                        <a:pt x="47" y="2"/>
                      </a:lnTo>
                      <a:lnTo>
                        <a:pt x="61" y="0"/>
                      </a:lnTo>
                      <a:lnTo>
                        <a:pt x="80" y="0"/>
                      </a:lnTo>
                      <a:lnTo>
                        <a:pt x="109" y="0"/>
                      </a:lnTo>
                      <a:lnTo>
                        <a:pt x="138" y="2"/>
                      </a:lnTo>
                      <a:lnTo>
                        <a:pt x="167" y="2"/>
                      </a:lnTo>
                      <a:lnTo>
                        <a:pt x="194" y="3"/>
                      </a:lnTo>
                      <a:lnTo>
                        <a:pt x="209" y="5"/>
                      </a:lnTo>
                      <a:lnTo>
                        <a:pt x="225" y="8"/>
                      </a:lnTo>
                      <a:lnTo>
                        <a:pt x="237" y="11"/>
                      </a:lnTo>
                      <a:lnTo>
                        <a:pt x="248" y="16"/>
                      </a:lnTo>
                      <a:lnTo>
                        <a:pt x="254" y="22"/>
                      </a:lnTo>
                      <a:lnTo>
                        <a:pt x="261" y="29"/>
                      </a:lnTo>
                      <a:lnTo>
                        <a:pt x="266" y="37"/>
                      </a:lnTo>
                      <a:lnTo>
                        <a:pt x="270" y="46"/>
                      </a:lnTo>
                      <a:lnTo>
                        <a:pt x="272" y="58"/>
                      </a:lnTo>
                      <a:lnTo>
                        <a:pt x="274" y="74"/>
                      </a:lnTo>
                      <a:lnTo>
                        <a:pt x="280" y="149"/>
                      </a:lnTo>
                      <a:lnTo>
                        <a:pt x="281" y="214"/>
                      </a:lnTo>
                      <a:lnTo>
                        <a:pt x="284" y="233"/>
                      </a:lnTo>
                      <a:lnTo>
                        <a:pt x="289" y="245"/>
                      </a:lnTo>
                      <a:lnTo>
                        <a:pt x="292" y="254"/>
                      </a:lnTo>
                      <a:lnTo>
                        <a:pt x="296" y="263"/>
                      </a:lnTo>
                      <a:lnTo>
                        <a:pt x="304" y="272"/>
                      </a:lnTo>
                      <a:lnTo>
                        <a:pt x="313" y="278"/>
                      </a:lnTo>
                      <a:lnTo>
                        <a:pt x="324" y="285"/>
                      </a:lnTo>
                      <a:lnTo>
                        <a:pt x="333" y="289"/>
                      </a:lnTo>
                      <a:lnTo>
                        <a:pt x="347" y="292"/>
                      </a:lnTo>
                      <a:lnTo>
                        <a:pt x="361" y="294"/>
                      </a:lnTo>
                      <a:lnTo>
                        <a:pt x="373" y="295"/>
                      </a:lnTo>
                      <a:lnTo>
                        <a:pt x="385" y="294"/>
                      </a:lnTo>
                      <a:lnTo>
                        <a:pt x="405" y="2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42" name="Freeform 707">
                  <a:extLst>
                    <a:ext uri="{FF2B5EF4-FFF2-40B4-BE49-F238E27FC236}">
                      <a16:creationId xmlns:a16="http://schemas.microsoft.com/office/drawing/2014/main" id="{76907D5A-C655-4D88-B118-4432234A31BA}"/>
                    </a:ext>
                  </a:extLst>
                </p:cNvPr>
                <p:cNvSpPr>
                  <a:spLocks/>
                </p:cNvSpPr>
                <p:nvPr/>
              </p:nvSpPr>
              <p:spPr bwMode="auto">
                <a:xfrm>
                  <a:off x="3850" y="2188"/>
                  <a:ext cx="202" cy="159"/>
                </a:xfrm>
                <a:custGeom>
                  <a:avLst/>
                  <a:gdLst>
                    <a:gd name="T0" fmla="*/ 0 w 405"/>
                    <a:gd name="T1" fmla="*/ 1 h 318"/>
                    <a:gd name="T2" fmla="*/ 0 w 405"/>
                    <a:gd name="T3" fmla="*/ 1 h 318"/>
                    <a:gd name="T4" fmla="*/ 0 w 405"/>
                    <a:gd name="T5" fmla="*/ 1 h 318"/>
                    <a:gd name="T6" fmla="*/ 0 w 405"/>
                    <a:gd name="T7" fmla="*/ 1 h 318"/>
                    <a:gd name="T8" fmla="*/ 0 w 405"/>
                    <a:gd name="T9" fmla="*/ 1 h 318"/>
                    <a:gd name="T10" fmla="*/ 0 w 405"/>
                    <a:gd name="T11" fmla="*/ 1 h 318"/>
                    <a:gd name="T12" fmla="*/ 0 w 405"/>
                    <a:gd name="T13" fmla="*/ 1 h 318"/>
                    <a:gd name="T14" fmla="*/ 0 w 405"/>
                    <a:gd name="T15" fmla="*/ 1 h 318"/>
                    <a:gd name="T16" fmla="*/ 0 w 405"/>
                    <a:gd name="T17" fmla="*/ 1 h 318"/>
                    <a:gd name="T18" fmla="*/ 0 w 405"/>
                    <a:gd name="T19" fmla="*/ 1 h 318"/>
                    <a:gd name="T20" fmla="*/ 0 w 405"/>
                    <a:gd name="T21" fmla="*/ 1 h 318"/>
                    <a:gd name="T22" fmla="*/ 0 w 405"/>
                    <a:gd name="T23" fmla="*/ 1 h 318"/>
                    <a:gd name="T24" fmla="*/ 0 w 405"/>
                    <a:gd name="T25" fmla="*/ 1 h 318"/>
                    <a:gd name="T26" fmla="*/ 0 w 405"/>
                    <a:gd name="T27" fmla="*/ 1 h 318"/>
                    <a:gd name="T28" fmla="*/ 0 w 405"/>
                    <a:gd name="T29" fmla="*/ 1 h 318"/>
                    <a:gd name="T30" fmla="*/ 0 w 405"/>
                    <a:gd name="T31" fmla="*/ 1 h 318"/>
                    <a:gd name="T32" fmla="*/ 0 w 405"/>
                    <a:gd name="T33" fmla="*/ 1 h 318"/>
                    <a:gd name="T34" fmla="*/ 0 w 405"/>
                    <a:gd name="T35" fmla="*/ 1 h 318"/>
                    <a:gd name="T36" fmla="*/ 0 w 405"/>
                    <a:gd name="T37" fmla="*/ 1 h 318"/>
                    <a:gd name="T38" fmla="*/ 0 w 405"/>
                    <a:gd name="T39" fmla="*/ 1 h 318"/>
                    <a:gd name="T40" fmla="*/ 0 w 405"/>
                    <a:gd name="T41" fmla="*/ 1 h 318"/>
                    <a:gd name="T42" fmla="*/ 0 w 405"/>
                    <a:gd name="T43" fmla="*/ 0 h 318"/>
                    <a:gd name="T44" fmla="*/ 0 w 405"/>
                    <a:gd name="T45" fmla="*/ 0 h 318"/>
                    <a:gd name="T46" fmla="*/ 0 w 405"/>
                    <a:gd name="T47" fmla="*/ 1 h 318"/>
                    <a:gd name="T48" fmla="*/ 0 w 405"/>
                    <a:gd name="T49" fmla="*/ 1 h 318"/>
                    <a:gd name="T50" fmla="*/ 0 w 405"/>
                    <a:gd name="T51" fmla="*/ 1 h 318"/>
                    <a:gd name="T52" fmla="*/ 0 w 405"/>
                    <a:gd name="T53" fmla="*/ 1 h 318"/>
                    <a:gd name="T54" fmla="*/ 0 w 405"/>
                    <a:gd name="T55" fmla="*/ 1 h 318"/>
                    <a:gd name="T56" fmla="*/ 0 w 405"/>
                    <a:gd name="T57" fmla="*/ 1 h 318"/>
                    <a:gd name="T58" fmla="*/ 0 w 405"/>
                    <a:gd name="T59" fmla="*/ 1 h 318"/>
                    <a:gd name="T60" fmla="*/ 0 w 405"/>
                    <a:gd name="T61" fmla="*/ 1 h 318"/>
                    <a:gd name="T62" fmla="*/ 0 w 405"/>
                    <a:gd name="T63" fmla="*/ 1 h 318"/>
                    <a:gd name="T64" fmla="*/ 0 w 405"/>
                    <a:gd name="T65" fmla="*/ 1 h 318"/>
                    <a:gd name="T66" fmla="*/ 0 w 405"/>
                    <a:gd name="T67" fmla="*/ 1 h 318"/>
                    <a:gd name="T68" fmla="*/ 0 w 405"/>
                    <a:gd name="T69" fmla="*/ 1 h 318"/>
                    <a:gd name="T70" fmla="*/ 0 w 405"/>
                    <a:gd name="T71" fmla="*/ 1 h 318"/>
                    <a:gd name="T72" fmla="*/ 0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92"/>
                      </a:moveTo>
                      <a:lnTo>
                        <a:pt x="390" y="297"/>
                      </a:lnTo>
                      <a:lnTo>
                        <a:pt x="376" y="303"/>
                      </a:lnTo>
                      <a:lnTo>
                        <a:pt x="361" y="307"/>
                      </a:lnTo>
                      <a:lnTo>
                        <a:pt x="344" y="310"/>
                      </a:lnTo>
                      <a:lnTo>
                        <a:pt x="325" y="314"/>
                      </a:lnTo>
                      <a:lnTo>
                        <a:pt x="309" y="317"/>
                      </a:lnTo>
                      <a:lnTo>
                        <a:pt x="292" y="318"/>
                      </a:lnTo>
                      <a:lnTo>
                        <a:pt x="270" y="318"/>
                      </a:lnTo>
                      <a:lnTo>
                        <a:pt x="246" y="317"/>
                      </a:lnTo>
                      <a:lnTo>
                        <a:pt x="229" y="315"/>
                      </a:lnTo>
                      <a:lnTo>
                        <a:pt x="215" y="312"/>
                      </a:lnTo>
                      <a:lnTo>
                        <a:pt x="203" y="309"/>
                      </a:lnTo>
                      <a:lnTo>
                        <a:pt x="191" y="303"/>
                      </a:lnTo>
                      <a:lnTo>
                        <a:pt x="182" y="298"/>
                      </a:lnTo>
                      <a:lnTo>
                        <a:pt x="177" y="292"/>
                      </a:lnTo>
                      <a:lnTo>
                        <a:pt x="171" y="285"/>
                      </a:lnTo>
                      <a:lnTo>
                        <a:pt x="164" y="277"/>
                      </a:lnTo>
                      <a:lnTo>
                        <a:pt x="159" y="265"/>
                      </a:lnTo>
                      <a:lnTo>
                        <a:pt x="159" y="251"/>
                      </a:lnTo>
                      <a:lnTo>
                        <a:pt x="156" y="175"/>
                      </a:lnTo>
                      <a:lnTo>
                        <a:pt x="151" y="97"/>
                      </a:lnTo>
                      <a:lnTo>
                        <a:pt x="148" y="86"/>
                      </a:lnTo>
                      <a:lnTo>
                        <a:pt x="147" y="74"/>
                      </a:lnTo>
                      <a:lnTo>
                        <a:pt x="142" y="65"/>
                      </a:lnTo>
                      <a:lnTo>
                        <a:pt x="138" y="54"/>
                      </a:lnTo>
                      <a:lnTo>
                        <a:pt x="131" y="43"/>
                      </a:lnTo>
                      <a:lnTo>
                        <a:pt x="124" y="37"/>
                      </a:lnTo>
                      <a:lnTo>
                        <a:pt x="115" y="31"/>
                      </a:lnTo>
                      <a:lnTo>
                        <a:pt x="104" y="26"/>
                      </a:lnTo>
                      <a:lnTo>
                        <a:pt x="92" y="23"/>
                      </a:lnTo>
                      <a:lnTo>
                        <a:pt x="81" y="20"/>
                      </a:lnTo>
                      <a:lnTo>
                        <a:pt x="66" y="19"/>
                      </a:lnTo>
                      <a:lnTo>
                        <a:pt x="49" y="16"/>
                      </a:lnTo>
                      <a:lnTo>
                        <a:pt x="37" y="16"/>
                      </a:lnTo>
                      <a:lnTo>
                        <a:pt x="25" y="14"/>
                      </a:lnTo>
                      <a:lnTo>
                        <a:pt x="11" y="14"/>
                      </a:lnTo>
                      <a:lnTo>
                        <a:pt x="0" y="16"/>
                      </a:lnTo>
                      <a:lnTo>
                        <a:pt x="9" y="11"/>
                      </a:lnTo>
                      <a:lnTo>
                        <a:pt x="18" y="10"/>
                      </a:lnTo>
                      <a:lnTo>
                        <a:pt x="28" y="5"/>
                      </a:lnTo>
                      <a:lnTo>
                        <a:pt x="38" y="2"/>
                      </a:lnTo>
                      <a:lnTo>
                        <a:pt x="47" y="2"/>
                      </a:lnTo>
                      <a:lnTo>
                        <a:pt x="61" y="0"/>
                      </a:lnTo>
                      <a:lnTo>
                        <a:pt x="80" y="0"/>
                      </a:lnTo>
                      <a:lnTo>
                        <a:pt x="109" y="0"/>
                      </a:lnTo>
                      <a:lnTo>
                        <a:pt x="138" y="2"/>
                      </a:lnTo>
                      <a:lnTo>
                        <a:pt x="167" y="2"/>
                      </a:lnTo>
                      <a:lnTo>
                        <a:pt x="194" y="3"/>
                      </a:lnTo>
                      <a:lnTo>
                        <a:pt x="209" y="5"/>
                      </a:lnTo>
                      <a:lnTo>
                        <a:pt x="225" y="8"/>
                      </a:lnTo>
                      <a:lnTo>
                        <a:pt x="237" y="11"/>
                      </a:lnTo>
                      <a:lnTo>
                        <a:pt x="248" y="16"/>
                      </a:lnTo>
                      <a:lnTo>
                        <a:pt x="254" y="22"/>
                      </a:lnTo>
                      <a:lnTo>
                        <a:pt x="261" y="29"/>
                      </a:lnTo>
                      <a:lnTo>
                        <a:pt x="266" y="37"/>
                      </a:lnTo>
                      <a:lnTo>
                        <a:pt x="270" y="46"/>
                      </a:lnTo>
                      <a:lnTo>
                        <a:pt x="272" y="58"/>
                      </a:lnTo>
                      <a:lnTo>
                        <a:pt x="274" y="74"/>
                      </a:lnTo>
                      <a:lnTo>
                        <a:pt x="280" y="149"/>
                      </a:lnTo>
                      <a:lnTo>
                        <a:pt x="281" y="214"/>
                      </a:lnTo>
                      <a:lnTo>
                        <a:pt x="284" y="233"/>
                      </a:lnTo>
                      <a:lnTo>
                        <a:pt x="289" y="245"/>
                      </a:lnTo>
                      <a:lnTo>
                        <a:pt x="292" y="254"/>
                      </a:lnTo>
                      <a:lnTo>
                        <a:pt x="296" y="263"/>
                      </a:lnTo>
                      <a:lnTo>
                        <a:pt x="304" y="272"/>
                      </a:lnTo>
                      <a:lnTo>
                        <a:pt x="313" y="278"/>
                      </a:lnTo>
                      <a:lnTo>
                        <a:pt x="324" y="285"/>
                      </a:lnTo>
                      <a:lnTo>
                        <a:pt x="333" y="289"/>
                      </a:lnTo>
                      <a:lnTo>
                        <a:pt x="347" y="292"/>
                      </a:lnTo>
                      <a:lnTo>
                        <a:pt x="361" y="294"/>
                      </a:lnTo>
                      <a:lnTo>
                        <a:pt x="373" y="295"/>
                      </a:lnTo>
                      <a:lnTo>
                        <a:pt x="385" y="294"/>
                      </a:lnTo>
                      <a:lnTo>
                        <a:pt x="405" y="292"/>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65" name="Group 708">
                <a:extLst>
                  <a:ext uri="{FF2B5EF4-FFF2-40B4-BE49-F238E27FC236}">
                    <a16:creationId xmlns:a16="http://schemas.microsoft.com/office/drawing/2014/main" id="{F27F5D3D-5590-4A8C-9076-94D7037EDE3A}"/>
                  </a:ext>
                </a:extLst>
              </p:cNvPr>
              <p:cNvGrpSpPr>
                <a:grpSpLocks/>
              </p:cNvGrpSpPr>
              <p:nvPr/>
            </p:nvGrpSpPr>
            <p:grpSpPr bwMode="auto">
              <a:xfrm>
                <a:off x="3706" y="2188"/>
                <a:ext cx="191" cy="162"/>
                <a:chOff x="3706" y="2188"/>
                <a:chExt cx="191" cy="162"/>
              </a:xfrm>
            </p:grpSpPr>
            <p:sp>
              <p:nvSpPr>
                <p:cNvPr id="22839" name="Freeform 709">
                  <a:extLst>
                    <a:ext uri="{FF2B5EF4-FFF2-40B4-BE49-F238E27FC236}">
                      <a16:creationId xmlns:a16="http://schemas.microsoft.com/office/drawing/2014/main" id="{DCC98225-7823-4E7F-B4B7-2C85EC955D2F}"/>
                    </a:ext>
                  </a:extLst>
                </p:cNvPr>
                <p:cNvSpPr>
                  <a:spLocks/>
                </p:cNvSpPr>
                <p:nvPr/>
              </p:nvSpPr>
              <p:spPr bwMode="auto">
                <a:xfrm>
                  <a:off x="3706" y="2188"/>
                  <a:ext cx="191" cy="162"/>
                </a:xfrm>
                <a:custGeom>
                  <a:avLst/>
                  <a:gdLst>
                    <a:gd name="T0" fmla="*/ 1 w 380"/>
                    <a:gd name="T1" fmla="*/ 1 h 324"/>
                    <a:gd name="T2" fmla="*/ 1 w 380"/>
                    <a:gd name="T3" fmla="*/ 1 h 324"/>
                    <a:gd name="T4" fmla="*/ 1 w 380"/>
                    <a:gd name="T5" fmla="*/ 1 h 324"/>
                    <a:gd name="T6" fmla="*/ 1 w 380"/>
                    <a:gd name="T7" fmla="*/ 1 h 324"/>
                    <a:gd name="T8" fmla="*/ 1 w 380"/>
                    <a:gd name="T9" fmla="*/ 1 h 324"/>
                    <a:gd name="T10" fmla="*/ 1 w 380"/>
                    <a:gd name="T11" fmla="*/ 1 h 324"/>
                    <a:gd name="T12" fmla="*/ 1 w 380"/>
                    <a:gd name="T13" fmla="*/ 1 h 324"/>
                    <a:gd name="T14" fmla="*/ 1 w 380"/>
                    <a:gd name="T15" fmla="*/ 1 h 324"/>
                    <a:gd name="T16" fmla="*/ 1 w 380"/>
                    <a:gd name="T17" fmla="*/ 1 h 324"/>
                    <a:gd name="T18" fmla="*/ 1 w 380"/>
                    <a:gd name="T19" fmla="*/ 1 h 324"/>
                    <a:gd name="T20" fmla="*/ 1 w 380"/>
                    <a:gd name="T21" fmla="*/ 1 h 324"/>
                    <a:gd name="T22" fmla="*/ 1 w 380"/>
                    <a:gd name="T23" fmla="*/ 1 h 324"/>
                    <a:gd name="T24" fmla="*/ 1 w 380"/>
                    <a:gd name="T25" fmla="*/ 1 h 324"/>
                    <a:gd name="T26" fmla="*/ 1 w 380"/>
                    <a:gd name="T27" fmla="*/ 1 h 324"/>
                    <a:gd name="T28" fmla="*/ 1 w 380"/>
                    <a:gd name="T29" fmla="*/ 1 h 324"/>
                    <a:gd name="T30" fmla="*/ 1 w 380"/>
                    <a:gd name="T31" fmla="*/ 1 h 324"/>
                    <a:gd name="T32" fmla="*/ 1 w 380"/>
                    <a:gd name="T33" fmla="*/ 1 h 324"/>
                    <a:gd name="T34" fmla="*/ 0 w 380"/>
                    <a:gd name="T35" fmla="*/ 1 h 324"/>
                    <a:gd name="T36" fmla="*/ 1 w 380"/>
                    <a:gd name="T37" fmla="*/ 1 h 324"/>
                    <a:gd name="T38" fmla="*/ 1 w 380"/>
                    <a:gd name="T39" fmla="*/ 1 h 324"/>
                    <a:gd name="T40" fmla="*/ 1 w 380"/>
                    <a:gd name="T41" fmla="*/ 0 h 324"/>
                    <a:gd name="T42" fmla="*/ 1 w 380"/>
                    <a:gd name="T43" fmla="*/ 1 h 324"/>
                    <a:gd name="T44" fmla="*/ 1 w 380"/>
                    <a:gd name="T45" fmla="*/ 1 h 324"/>
                    <a:gd name="T46" fmla="*/ 1 w 380"/>
                    <a:gd name="T47" fmla="*/ 1 h 324"/>
                    <a:gd name="T48" fmla="*/ 1 w 380"/>
                    <a:gd name="T49" fmla="*/ 1 h 324"/>
                    <a:gd name="T50" fmla="*/ 1 w 380"/>
                    <a:gd name="T51" fmla="*/ 1 h 324"/>
                    <a:gd name="T52" fmla="*/ 1 w 380"/>
                    <a:gd name="T53" fmla="*/ 1 h 324"/>
                    <a:gd name="T54" fmla="*/ 1 w 380"/>
                    <a:gd name="T55" fmla="*/ 1 h 324"/>
                    <a:gd name="T56" fmla="*/ 1 w 380"/>
                    <a:gd name="T57" fmla="*/ 1 h 324"/>
                    <a:gd name="T58" fmla="*/ 1 w 380"/>
                    <a:gd name="T59" fmla="*/ 1 h 324"/>
                    <a:gd name="T60" fmla="*/ 1 w 380"/>
                    <a:gd name="T61" fmla="*/ 1 h 324"/>
                    <a:gd name="T62" fmla="*/ 1 w 380"/>
                    <a:gd name="T63" fmla="*/ 1 h 324"/>
                    <a:gd name="T64" fmla="*/ 1 w 380"/>
                    <a:gd name="T65" fmla="*/ 1 h 324"/>
                    <a:gd name="T66" fmla="*/ 1 w 380"/>
                    <a:gd name="T67" fmla="*/ 1 h 324"/>
                    <a:gd name="T68" fmla="*/ 1 w 380"/>
                    <a:gd name="T69" fmla="*/ 1 h 3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0"/>
                    <a:gd name="T106" fmla="*/ 0 h 324"/>
                    <a:gd name="T107" fmla="*/ 380 w 380"/>
                    <a:gd name="T108" fmla="*/ 324 h 32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0" h="324">
                      <a:moveTo>
                        <a:pt x="380" y="298"/>
                      </a:moveTo>
                      <a:lnTo>
                        <a:pt x="370" y="304"/>
                      </a:lnTo>
                      <a:lnTo>
                        <a:pt x="353" y="312"/>
                      </a:lnTo>
                      <a:lnTo>
                        <a:pt x="337" y="315"/>
                      </a:lnTo>
                      <a:lnTo>
                        <a:pt x="322" y="320"/>
                      </a:lnTo>
                      <a:lnTo>
                        <a:pt x="307" y="323"/>
                      </a:lnTo>
                      <a:lnTo>
                        <a:pt x="290" y="324"/>
                      </a:lnTo>
                      <a:lnTo>
                        <a:pt x="266" y="324"/>
                      </a:lnTo>
                      <a:lnTo>
                        <a:pt x="243" y="324"/>
                      </a:lnTo>
                      <a:lnTo>
                        <a:pt x="220" y="323"/>
                      </a:lnTo>
                      <a:lnTo>
                        <a:pt x="206" y="323"/>
                      </a:lnTo>
                      <a:lnTo>
                        <a:pt x="191" y="320"/>
                      </a:lnTo>
                      <a:lnTo>
                        <a:pt x="179" y="315"/>
                      </a:lnTo>
                      <a:lnTo>
                        <a:pt x="168" y="309"/>
                      </a:lnTo>
                      <a:lnTo>
                        <a:pt x="160" y="304"/>
                      </a:lnTo>
                      <a:lnTo>
                        <a:pt x="154" y="298"/>
                      </a:lnTo>
                      <a:lnTo>
                        <a:pt x="147" y="291"/>
                      </a:lnTo>
                      <a:lnTo>
                        <a:pt x="142" y="283"/>
                      </a:lnTo>
                      <a:lnTo>
                        <a:pt x="137" y="272"/>
                      </a:lnTo>
                      <a:lnTo>
                        <a:pt x="137" y="257"/>
                      </a:lnTo>
                      <a:lnTo>
                        <a:pt x="131" y="178"/>
                      </a:lnTo>
                      <a:lnTo>
                        <a:pt x="127" y="100"/>
                      </a:lnTo>
                      <a:lnTo>
                        <a:pt x="125" y="87"/>
                      </a:lnTo>
                      <a:lnTo>
                        <a:pt x="121" y="77"/>
                      </a:lnTo>
                      <a:lnTo>
                        <a:pt x="117" y="65"/>
                      </a:lnTo>
                      <a:lnTo>
                        <a:pt x="113" y="54"/>
                      </a:lnTo>
                      <a:lnTo>
                        <a:pt x="107" y="45"/>
                      </a:lnTo>
                      <a:lnTo>
                        <a:pt x="102" y="40"/>
                      </a:lnTo>
                      <a:lnTo>
                        <a:pt x="90" y="32"/>
                      </a:lnTo>
                      <a:lnTo>
                        <a:pt x="81" y="28"/>
                      </a:lnTo>
                      <a:lnTo>
                        <a:pt x="70" y="23"/>
                      </a:lnTo>
                      <a:lnTo>
                        <a:pt x="58" y="20"/>
                      </a:lnTo>
                      <a:lnTo>
                        <a:pt x="41" y="19"/>
                      </a:lnTo>
                      <a:lnTo>
                        <a:pt x="24" y="16"/>
                      </a:lnTo>
                      <a:lnTo>
                        <a:pt x="14" y="16"/>
                      </a:lnTo>
                      <a:lnTo>
                        <a:pt x="0" y="16"/>
                      </a:lnTo>
                      <a:lnTo>
                        <a:pt x="11" y="10"/>
                      </a:lnTo>
                      <a:lnTo>
                        <a:pt x="20" y="5"/>
                      </a:lnTo>
                      <a:lnTo>
                        <a:pt x="27" y="3"/>
                      </a:lnTo>
                      <a:lnTo>
                        <a:pt x="38" y="2"/>
                      </a:lnTo>
                      <a:lnTo>
                        <a:pt x="56" y="0"/>
                      </a:lnTo>
                      <a:lnTo>
                        <a:pt x="84" y="0"/>
                      </a:lnTo>
                      <a:lnTo>
                        <a:pt x="113" y="2"/>
                      </a:lnTo>
                      <a:lnTo>
                        <a:pt x="142" y="2"/>
                      </a:lnTo>
                      <a:lnTo>
                        <a:pt x="168" y="3"/>
                      </a:lnTo>
                      <a:lnTo>
                        <a:pt x="183" y="5"/>
                      </a:lnTo>
                      <a:lnTo>
                        <a:pt x="198" y="8"/>
                      </a:lnTo>
                      <a:lnTo>
                        <a:pt x="212" y="13"/>
                      </a:lnTo>
                      <a:lnTo>
                        <a:pt x="221" y="16"/>
                      </a:lnTo>
                      <a:lnTo>
                        <a:pt x="229" y="23"/>
                      </a:lnTo>
                      <a:lnTo>
                        <a:pt x="235" y="31"/>
                      </a:lnTo>
                      <a:lnTo>
                        <a:pt x="240" y="39"/>
                      </a:lnTo>
                      <a:lnTo>
                        <a:pt x="244" y="49"/>
                      </a:lnTo>
                      <a:lnTo>
                        <a:pt x="246" y="60"/>
                      </a:lnTo>
                      <a:lnTo>
                        <a:pt x="249" y="75"/>
                      </a:lnTo>
                      <a:lnTo>
                        <a:pt x="255" y="153"/>
                      </a:lnTo>
                      <a:lnTo>
                        <a:pt x="258" y="220"/>
                      </a:lnTo>
                      <a:lnTo>
                        <a:pt x="260" y="239"/>
                      </a:lnTo>
                      <a:lnTo>
                        <a:pt x="263" y="249"/>
                      </a:lnTo>
                      <a:lnTo>
                        <a:pt x="267" y="260"/>
                      </a:lnTo>
                      <a:lnTo>
                        <a:pt x="272" y="269"/>
                      </a:lnTo>
                      <a:lnTo>
                        <a:pt x="278" y="278"/>
                      </a:lnTo>
                      <a:lnTo>
                        <a:pt x="287" y="285"/>
                      </a:lnTo>
                      <a:lnTo>
                        <a:pt x="299" y="291"/>
                      </a:lnTo>
                      <a:lnTo>
                        <a:pt x="310" y="295"/>
                      </a:lnTo>
                      <a:lnTo>
                        <a:pt x="322" y="298"/>
                      </a:lnTo>
                      <a:lnTo>
                        <a:pt x="334" y="301"/>
                      </a:lnTo>
                      <a:lnTo>
                        <a:pt x="348" y="301"/>
                      </a:lnTo>
                      <a:lnTo>
                        <a:pt x="360" y="301"/>
                      </a:lnTo>
                      <a:lnTo>
                        <a:pt x="380" y="29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40" name="Freeform 710">
                  <a:extLst>
                    <a:ext uri="{FF2B5EF4-FFF2-40B4-BE49-F238E27FC236}">
                      <a16:creationId xmlns:a16="http://schemas.microsoft.com/office/drawing/2014/main" id="{62CDED3E-D6AA-46DB-ADB2-BFED6FD75B3A}"/>
                    </a:ext>
                  </a:extLst>
                </p:cNvPr>
                <p:cNvSpPr>
                  <a:spLocks/>
                </p:cNvSpPr>
                <p:nvPr/>
              </p:nvSpPr>
              <p:spPr bwMode="auto">
                <a:xfrm>
                  <a:off x="3706" y="2188"/>
                  <a:ext cx="191" cy="162"/>
                </a:xfrm>
                <a:custGeom>
                  <a:avLst/>
                  <a:gdLst>
                    <a:gd name="T0" fmla="*/ 1 w 380"/>
                    <a:gd name="T1" fmla="*/ 1 h 324"/>
                    <a:gd name="T2" fmla="*/ 1 w 380"/>
                    <a:gd name="T3" fmla="*/ 1 h 324"/>
                    <a:gd name="T4" fmla="*/ 1 w 380"/>
                    <a:gd name="T5" fmla="*/ 1 h 324"/>
                    <a:gd name="T6" fmla="*/ 1 w 380"/>
                    <a:gd name="T7" fmla="*/ 1 h 324"/>
                    <a:gd name="T8" fmla="*/ 1 w 380"/>
                    <a:gd name="T9" fmla="*/ 1 h 324"/>
                    <a:gd name="T10" fmla="*/ 1 w 380"/>
                    <a:gd name="T11" fmla="*/ 1 h 324"/>
                    <a:gd name="T12" fmla="*/ 1 w 380"/>
                    <a:gd name="T13" fmla="*/ 1 h 324"/>
                    <a:gd name="T14" fmla="*/ 1 w 380"/>
                    <a:gd name="T15" fmla="*/ 1 h 324"/>
                    <a:gd name="T16" fmla="*/ 1 w 380"/>
                    <a:gd name="T17" fmla="*/ 1 h 324"/>
                    <a:gd name="T18" fmla="*/ 1 w 380"/>
                    <a:gd name="T19" fmla="*/ 1 h 324"/>
                    <a:gd name="T20" fmla="*/ 1 w 380"/>
                    <a:gd name="T21" fmla="*/ 1 h 324"/>
                    <a:gd name="T22" fmla="*/ 1 w 380"/>
                    <a:gd name="T23" fmla="*/ 1 h 324"/>
                    <a:gd name="T24" fmla="*/ 1 w 380"/>
                    <a:gd name="T25" fmla="*/ 1 h 324"/>
                    <a:gd name="T26" fmla="*/ 1 w 380"/>
                    <a:gd name="T27" fmla="*/ 1 h 324"/>
                    <a:gd name="T28" fmla="*/ 1 w 380"/>
                    <a:gd name="T29" fmla="*/ 1 h 324"/>
                    <a:gd name="T30" fmla="*/ 1 w 380"/>
                    <a:gd name="T31" fmla="*/ 1 h 324"/>
                    <a:gd name="T32" fmla="*/ 1 w 380"/>
                    <a:gd name="T33" fmla="*/ 1 h 324"/>
                    <a:gd name="T34" fmla="*/ 0 w 380"/>
                    <a:gd name="T35" fmla="*/ 1 h 324"/>
                    <a:gd name="T36" fmla="*/ 1 w 380"/>
                    <a:gd name="T37" fmla="*/ 1 h 324"/>
                    <a:gd name="T38" fmla="*/ 1 w 380"/>
                    <a:gd name="T39" fmla="*/ 1 h 324"/>
                    <a:gd name="T40" fmla="*/ 1 w 380"/>
                    <a:gd name="T41" fmla="*/ 0 h 324"/>
                    <a:gd name="T42" fmla="*/ 1 w 380"/>
                    <a:gd name="T43" fmla="*/ 1 h 324"/>
                    <a:gd name="T44" fmla="*/ 1 w 380"/>
                    <a:gd name="T45" fmla="*/ 1 h 324"/>
                    <a:gd name="T46" fmla="*/ 1 w 380"/>
                    <a:gd name="T47" fmla="*/ 1 h 324"/>
                    <a:gd name="T48" fmla="*/ 1 w 380"/>
                    <a:gd name="T49" fmla="*/ 1 h 324"/>
                    <a:gd name="T50" fmla="*/ 1 w 380"/>
                    <a:gd name="T51" fmla="*/ 1 h 324"/>
                    <a:gd name="T52" fmla="*/ 1 w 380"/>
                    <a:gd name="T53" fmla="*/ 1 h 324"/>
                    <a:gd name="T54" fmla="*/ 1 w 380"/>
                    <a:gd name="T55" fmla="*/ 1 h 324"/>
                    <a:gd name="T56" fmla="*/ 1 w 380"/>
                    <a:gd name="T57" fmla="*/ 1 h 324"/>
                    <a:gd name="T58" fmla="*/ 1 w 380"/>
                    <a:gd name="T59" fmla="*/ 1 h 324"/>
                    <a:gd name="T60" fmla="*/ 1 w 380"/>
                    <a:gd name="T61" fmla="*/ 1 h 324"/>
                    <a:gd name="T62" fmla="*/ 1 w 380"/>
                    <a:gd name="T63" fmla="*/ 1 h 324"/>
                    <a:gd name="T64" fmla="*/ 1 w 380"/>
                    <a:gd name="T65" fmla="*/ 1 h 324"/>
                    <a:gd name="T66" fmla="*/ 1 w 380"/>
                    <a:gd name="T67" fmla="*/ 1 h 324"/>
                    <a:gd name="T68" fmla="*/ 1 w 380"/>
                    <a:gd name="T69" fmla="*/ 1 h 3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0"/>
                    <a:gd name="T106" fmla="*/ 0 h 324"/>
                    <a:gd name="T107" fmla="*/ 380 w 380"/>
                    <a:gd name="T108" fmla="*/ 324 h 32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0" h="324">
                      <a:moveTo>
                        <a:pt x="380" y="298"/>
                      </a:moveTo>
                      <a:lnTo>
                        <a:pt x="370" y="304"/>
                      </a:lnTo>
                      <a:lnTo>
                        <a:pt x="353" y="312"/>
                      </a:lnTo>
                      <a:lnTo>
                        <a:pt x="337" y="315"/>
                      </a:lnTo>
                      <a:lnTo>
                        <a:pt x="322" y="320"/>
                      </a:lnTo>
                      <a:lnTo>
                        <a:pt x="307" y="323"/>
                      </a:lnTo>
                      <a:lnTo>
                        <a:pt x="290" y="324"/>
                      </a:lnTo>
                      <a:lnTo>
                        <a:pt x="266" y="324"/>
                      </a:lnTo>
                      <a:lnTo>
                        <a:pt x="243" y="324"/>
                      </a:lnTo>
                      <a:lnTo>
                        <a:pt x="220" y="323"/>
                      </a:lnTo>
                      <a:lnTo>
                        <a:pt x="206" y="323"/>
                      </a:lnTo>
                      <a:lnTo>
                        <a:pt x="191" y="320"/>
                      </a:lnTo>
                      <a:lnTo>
                        <a:pt x="179" y="315"/>
                      </a:lnTo>
                      <a:lnTo>
                        <a:pt x="168" y="309"/>
                      </a:lnTo>
                      <a:lnTo>
                        <a:pt x="160" y="304"/>
                      </a:lnTo>
                      <a:lnTo>
                        <a:pt x="154" y="298"/>
                      </a:lnTo>
                      <a:lnTo>
                        <a:pt x="147" y="291"/>
                      </a:lnTo>
                      <a:lnTo>
                        <a:pt x="142" y="283"/>
                      </a:lnTo>
                      <a:lnTo>
                        <a:pt x="137" y="272"/>
                      </a:lnTo>
                      <a:lnTo>
                        <a:pt x="137" y="257"/>
                      </a:lnTo>
                      <a:lnTo>
                        <a:pt x="131" y="178"/>
                      </a:lnTo>
                      <a:lnTo>
                        <a:pt x="127" y="100"/>
                      </a:lnTo>
                      <a:lnTo>
                        <a:pt x="125" y="87"/>
                      </a:lnTo>
                      <a:lnTo>
                        <a:pt x="121" y="77"/>
                      </a:lnTo>
                      <a:lnTo>
                        <a:pt x="117" y="65"/>
                      </a:lnTo>
                      <a:lnTo>
                        <a:pt x="113" y="54"/>
                      </a:lnTo>
                      <a:lnTo>
                        <a:pt x="107" y="45"/>
                      </a:lnTo>
                      <a:lnTo>
                        <a:pt x="102" y="40"/>
                      </a:lnTo>
                      <a:lnTo>
                        <a:pt x="90" y="32"/>
                      </a:lnTo>
                      <a:lnTo>
                        <a:pt x="81" y="28"/>
                      </a:lnTo>
                      <a:lnTo>
                        <a:pt x="70" y="23"/>
                      </a:lnTo>
                      <a:lnTo>
                        <a:pt x="58" y="20"/>
                      </a:lnTo>
                      <a:lnTo>
                        <a:pt x="41" y="19"/>
                      </a:lnTo>
                      <a:lnTo>
                        <a:pt x="24" y="16"/>
                      </a:lnTo>
                      <a:lnTo>
                        <a:pt x="14" y="16"/>
                      </a:lnTo>
                      <a:lnTo>
                        <a:pt x="0" y="16"/>
                      </a:lnTo>
                      <a:lnTo>
                        <a:pt x="11" y="10"/>
                      </a:lnTo>
                      <a:lnTo>
                        <a:pt x="20" y="5"/>
                      </a:lnTo>
                      <a:lnTo>
                        <a:pt x="27" y="3"/>
                      </a:lnTo>
                      <a:lnTo>
                        <a:pt x="38" y="2"/>
                      </a:lnTo>
                      <a:lnTo>
                        <a:pt x="56" y="0"/>
                      </a:lnTo>
                      <a:lnTo>
                        <a:pt x="84" y="0"/>
                      </a:lnTo>
                      <a:lnTo>
                        <a:pt x="113" y="2"/>
                      </a:lnTo>
                      <a:lnTo>
                        <a:pt x="142" y="2"/>
                      </a:lnTo>
                      <a:lnTo>
                        <a:pt x="168" y="3"/>
                      </a:lnTo>
                      <a:lnTo>
                        <a:pt x="183" y="5"/>
                      </a:lnTo>
                      <a:lnTo>
                        <a:pt x="198" y="8"/>
                      </a:lnTo>
                      <a:lnTo>
                        <a:pt x="212" y="13"/>
                      </a:lnTo>
                      <a:lnTo>
                        <a:pt x="221" y="16"/>
                      </a:lnTo>
                      <a:lnTo>
                        <a:pt x="229" y="23"/>
                      </a:lnTo>
                      <a:lnTo>
                        <a:pt x="235" y="31"/>
                      </a:lnTo>
                      <a:lnTo>
                        <a:pt x="240" y="39"/>
                      </a:lnTo>
                      <a:lnTo>
                        <a:pt x="244" y="49"/>
                      </a:lnTo>
                      <a:lnTo>
                        <a:pt x="246" y="60"/>
                      </a:lnTo>
                      <a:lnTo>
                        <a:pt x="249" y="75"/>
                      </a:lnTo>
                      <a:lnTo>
                        <a:pt x="255" y="153"/>
                      </a:lnTo>
                      <a:lnTo>
                        <a:pt x="258" y="220"/>
                      </a:lnTo>
                      <a:lnTo>
                        <a:pt x="260" y="239"/>
                      </a:lnTo>
                      <a:lnTo>
                        <a:pt x="263" y="249"/>
                      </a:lnTo>
                      <a:lnTo>
                        <a:pt x="267" y="260"/>
                      </a:lnTo>
                      <a:lnTo>
                        <a:pt x="272" y="269"/>
                      </a:lnTo>
                      <a:lnTo>
                        <a:pt x="278" y="278"/>
                      </a:lnTo>
                      <a:lnTo>
                        <a:pt x="287" y="285"/>
                      </a:lnTo>
                      <a:lnTo>
                        <a:pt x="299" y="291"/>
                      </a:lnTo>
                      <a:lnTo>
                        <a:pt x="310" y="295"/>
                      </a:lnTo>
                      <a:lnTo>
                        <a:pt x="322" y="298"/>
                      </a:lnTo>
                      <a:lnTo>
                        <a:pt x="334" y="301"/>
                      </a:lnTo>
                      <a:lnTo>
                        <a:pt x="348" y="301"/>
                      </a:lnTo>
                      <a:lnTo>
                        <a:pt x="360" y="301"/>
                      </a:lnTo>
                      <a:lnTo>
                        <a:pt x="380" y="298"/>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66" name="Group 711">
                <a:extLst>
                  <a:ext uri="{FF2B5EF4-FFF2-40B4-BE49-F238E27FC236}">
                    <a16:creationId xmlns:a16="http://schemas.microsoft.com/office/drawing/2014/main" id="{C3AE96E4-B198-4D0F-9868-27D3EC436157}"/>
                  </a:ext>
                </a:extLst>
              </p:cNvPr>
              <p:cNvGrpSpPr>
                <a:grpSpLocks/>
              </p:cNvGrpSpPr>
              <p:nvPr/>
            </p:nvGrpSpPr>
            <p:grpSpPr bwMode="auto">
              <a:xfrm>
                <a:off x="3383" y="2189"/>
                <a:ext cx="201" cy="163"/>
                <a:chOff x="3383" y="2189"/>
                <a:chExt cx="201" cy="163"/>
              </a:xfrm>
            </p:grpSpPr>
            <p:sp>
              <p:nvSpPr>
                <p:cNvPr id="22837" name="Freeform 712">
                  <a:extLst>
                    <a:ext uri="{FF2B5EF4-FFF2-40B4-BE49-F238E27FC236}">
                      <a16:creationId xmlns:a16="http://schemas.microsoft.com/office/drawing/2014/main" id="{A7A71388-8B2E-43B9-A72B-F160E84E0C9B}"/>
                    </a:ext>
                  </a:extLst>
                </p:cNvPr>
                <p:cNvSpPr>
                  <a:spLocks/>
                </p:cNvSpPr>
                <p:nvPr/>
              </p:nvSpPr>
              <p:spPr bwMode="auto">
                <a:xfrm>
                  <a:off x="3383" y="2189"/>
                  <a:ext cx="201" cy="163"/>
                </a:xfrm>
                <a:custGeom>
                  <a:avLst/>
                  <a:gdLst>
                    <a:gd name="T0" fmla="*/ 1 w 401"/>
                    <a:gd name="T1" fmla="*/ 1 h 325"/>
                    <a:gd name="T2" fmla="*/ 1 w 401"/>
                    <a:gd name="T3" fmla="*/ 1 h 325"/>
                    <a:gd name="T4" fmla="*/ 1 w 401"/>
                    <a:gd name="T5" fmla="*/ 1 h 325"/>
                    <a:gd name="T6" fmla="*/ 1 w 401"/>
                    <a:gd name="T7" fmla="*/ 1 h 325"/>
                    <a:gd name="T8" fmla="*/ 1 w 401"/>
                    <a:gd name="T9" fmla="*/ 1 h 325"/>
                    <a:gd name="T10" fmla="*/ 1 w 401"/>
                    <a:gd name="T11" fmla="*/ 1 h 325"/>
                    <a:gd name="T12" fmla="*/ 1 w 401"/>
                    <a:gd name="T13" fmla="*/ 1 h 325"/>
                    <a:gd name="T14" fmla="*/ 1 w 401"/>
                    <a:gd name="T15" fmla="*/ 1 h 325"/>
                    <a:gd name="T16" fmla="*/ 1 w 401"/>
                    <a:gd name="T17" fmla="*/ 1 h 325"/>
                    <a:gd name="T18" fmla="*/ 1 w 401"/>
                    <a:gd name="T19" fmla="*/ 1 h 325"/>
                    <a:gd name="T20" fmla="*/ 1 w 401"/>
                    <a:gd name="T21" fmla="*/ 1 h 325"/>
                    <a:gd name="T22" fmla="*/ 1 w 401"/>
                    <a:gd name="T23" fmla="*/ 1 h 325"/>
                    <a:gd name="T24" fmla="*/ 1 w 401"/>
                    <a:gd name="T25" fmla="*/ 1 h 325"/>
                    <a:gd name="T26" fmla="*/ 1 w 401"/>
                    <a:gd name="T27" fmla="*/ 1 h 325"/>
                    <a:gd name="T28" fmla="*/ 1 w 401"/>
                    <a:gd name="T29" fmla="*/ 1 h 325"/>
                    <a:gd name="T30" fmla="*/ 1 w 401"/>
                    <a:gd name="T31" fmla="*/ 1 h 325"/>
                    <a:gd name="T32" fmla="*/ 1 w 401"/>
                    <a:gd name="T33" fmla="*/ 1 h 325"/>
                    <a:gd name="T34" fmla="*/ 1 w 401"/>
                    <a:gd name="T35" fmla="*/ 1 h 325"/>
                    <a:gd name="T36" fmla="*/ 0 w 401"/>
                    <a:gd name="T37" fmla="*/ 1 h 325"/>
                    <a:gd name="T38" fmla="*/ 1 w 401"/>
                    <a:gd name="T39" fmla="*/ 1 h 325"/>
                    <a:gd name="T40" fmla="*/ 1 w 401"/>
                    <a:gd name="T41" fmla="*/ 1 h 325"/>
                    <a:gd name="T42" fmla="*/ 1 w 401"/>
                    <a:gd name="T43" fmla="*/ 0 h 325"/>
                    <a:gd name="T44" fmla="*/ 1 w 401"/>
                    <a:gd name="T45" fmla="*/ 0 h 325"/>
                    <a:gd name="T46" fmla="*/ 1 w 401"/>
                    <a:gd name="T47" fmla="*/ 1 h 325"/>
                    <a:gd name="T48" fmla="*/ 1 w 401"/>
                    <a:gd name="T49" fmla="*/ 1 h 325"/>
                    <a:gd name="T50" fmla="*/ 1 w 401"/>
                    <a:gd name="T51" fmla="*/ 1 h 325"/>
                    <a:gd name="T52" fmla="*/ 1 w 401"/>
                    <a:gd name="T53" fmla="*/ 1 h 325"/>
                    <a:gd name="T54" fmla="*/ 1 w 401"/>
                    <a:gd name="T55" fmla="*/ 1 h 325"/>
                    <a:gd name="T56" fmla="*/ 1 w 401"/>
                    <a:gd name="T57" fmla="*/ 1 h 325"/>
                    <a:gd name="T58" fmla="*/ 1 w 401"/>
                    <a:gd name="T59" fmla="*/ 1 h 325"/>
                    <a:gd name="T60" fmla="*/ 1 w 401"/>
                    <a:gd name="T61" fmla="*/ 1 h 325"/>
                    <a:gd name="T62" fmla="*/ 1 w 401"/>
                    <a:gd name="T63" fmla="*/ 1 h 325"/>
                    <a:gd name="T64" fmla="*/ 1 w 401"/>
                    <a:gd name="T65" fmla="*/ 1 h 325"/>
                    <a:gd name="T66" fmla="*/ 1 w 401"/>
                    <a:gd name="T67" fmla="*/ 1 h 325"/>
                    <a:gd name="T68" fmla="*/ 1 w 401"/>
                    <a:gd name="T69" fmla="*/ 1 h 325"/>
                    <a:gd name="T70" fmla="*/ 1 w 401"/>
                    <a:gd name="T71" fmla="*/ 1 h 325"/>
                    <a:gd name="T72" fmla="*/ 1 w 401"/>
                    <a:gd name="T73" fmla="*/ 1 h 32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1"/>
                    <a:gd name="T112" fmla="*/ 0 h 325"/>
                    <a:gd name="T113" fmla="*/ 401 w 401"/>
                    <a:gd name="T114" fmla="*/ 325 h 32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1" h="325">
                      <a:moveTo>
                        <a:pt x="401" y="301"/>
                      </a:moveTo>
                      <a:lnTo>
                        <a:pt x="391" y="305"/>
                      </a:lnTo>
                      <a:lnTo>
                        <a:pt x="374" y="313"/>
                      </a:lnTo>
                      <a:lnTo>
                        <a:pt x="359" y="316"/>
                      </a:lnTo>
                      <a:lnTo>
                        <a:pt x="340" y="321"/>
                      </a:lnTo>
                      <a:lnTo>
                        <a:pt x="328" y="324"/>
                      </a:lnTo>
                      <a:lnTo>
                        <a:pt x="311" y="325"/>
                      </a:lnTo>
                      <a:lnTo>
                        <a:pt x="290" y="325"/>
                      </a:lnTo>
                      <a:lnTo>
                        <a:pt x="264" y="325"/>
                      </a:lnTo>
                      <a:lnTo>
                        <a:pt x="242" y="325"/>
                      </a:lnTo>
                      <a:lnTo>
                        <a:pt x="227" y="324"/>
                      </a:lnTo>
                      <a:lnTo>
                        <a:pt x="212" y="321"/>
                      </a:lnTo>
                      <a:lnTo>
                        <a:pt x="201" y="316"/>
                      </a:lnTo>
                      <a:lnTo>
                        <a:pt x="191" y="312"/>
                      </a:lnTo>
                      <a:lnTo>
                        <a:pt x="181" y="305"/>
                      </a:lnTo>
                      <a:lnTo>
                        <a:pt x="174" y="299"/>
                      </a:lnTo>
                      <a:lnTo>
                        <a:pt x="169" y="292"/>
                      </a:lnTo>
                      <a:lnTo>
                        <a:pt x="163" y="284"/>
                      </a:lnTo>
                      <a:lnTo>
                        <a:pt x="162" y="273"/>
                      </a:lnTo>
                      <a:lnTo>
                        <a:pt x="162" y="258"/>
                      </a:lnTo>
                      <a:lnTo>
                        <a:pt x="154" y="180"/>
                      </a:lnTo>
                      <a:lnTo>
                        <a:pt x="149" y="101"/>
                      </a:lnTo>
                      <a:lnTo>
                        <a:pt x="148" y="89"/>
                      </a:lnTo>
                      <a:lnTo>
                        <a:pt x="143" y="75"/>
                      </a:lnTo>
                      <a:lnTo>
                        <a:pt x="139" y="66"/>
                      </a:lnTo>
                      <a:lnTo>
                        <a:pt x="134" y="53"/>
                      </a:lnTo>
                      <a:lnTo>
                        <a:pt x="128" y="44"/>
                      </a:lnTo>
                      <a:lnTo>
                        <a:pt x="120" y="38"/>
                      </a:lnTo>
                      <a:lnTo>
                        <a:pt x="111" y="30"/>
                      </a:lnTo>
                      <a:lnTo>
                        <a:pt x="103" y="27"/>
                      </a:lnTo>
                      <a:lnTo>
                        <a:pt x="91" y="23"/>
                      </a:lnTo>
                      <a:lnTo>
                        <a:pt x="81" y="20"/>
                      </a:lnTo>
                      <a:lnTo>
                        <a:pt x="64" y="18"/>
                      </a:lnTo>
                      <a:lnTo>
                        <a:pt x="48" y="17"/>
                      </a:lnTo>
                      <a:lnTo>
                        <a:pt x="36" y="17"/>
                      </a:lnTo>
                      <a:lnTo>
                        <a:pt x="24" y="14"/>
                      </a:lnTo>
                      <a:lnTo>
                        <a:pt x="10" y="14"/>
                      </a:lnTo>
                      <a:lnTo>
                        <a:pt x="0" y="17"/>
                      </a:lnTo>
                      <a:lnTo>
                        <a:pt x="9" y="12"/>
                      </a:lnTo>
                      <a:lnTo>
                        <a:pt x="18" y="9"/>
                      </a:lnTo>
                      <a:lnTo>
                        <a:pt x="27" y="6"/>
                      </a:lnTo>
                      <a:lnTo>
                        <a:pt x="38" y="3"/>
                      </a:lnTo>
                      <a:lnTo>
                        <a:pt x="47" y="1"/>
                      </a:lnTo>
                      <a:lnTo>
                        <a:pt x="61" y="0"/>
                      </a:lnTo>
                      <a:lnTo>
                        <a:pt x="79" y="0"/>
                      </a:lnTo>
                      <a:lnTo>
                        <a:pt x="105" y="0"/>
                      </a:lnTo>
                      <a:lnTo>
                        <a:pt x="134" y="1"/>
                      </a:lnTo>
                      <a:lnTo>
                        <a:pt x="163" y="1"/>
                      </a:lnTo>
                      <a:lnTo>
                        <a:pt x="191" y="3"/>
                      </a:lnTo>
                      <a:lnTo>
                        <a:pt x="209" y="6"/>
                      </a:lnTo>
                      <a:lnTo>
                        <a:pt x="224" y="8"/>
                      </a:lnTo>
                      <a:lnTo>
                        <a:pt x="235" y="12"/>
                      </a:lnTo>
                      <a:lnTo>
                        <a:pt x="244" y="17"/>
                      </a:lnTo>
                      <a:lnTo>
                        <a:pt x="252" y="23"/>
                      </a:lnTo>
                      <a:lnTo>
                        <a:pt x="258" y="30"/>
                      </a:lnTo>
                      <a:lnTo>
                        <a:pt x="262" y="40"/>
                      </a:lnTo>
                      <a:lnTo>
                        <a:pt x="267" y="49"/>
                      </a:lnTo>
                      <a:lnTo>
                        <a:pt x="268" y="61"/>
                      </a:lnTo>
                      <a:lnTo>
                        <a:pt x="272" y="75"/>
                      </a:lnTo>
                      <a:lnTo>
                        <a:pt x="276" y="153"/>
                      </a:lnTo>
                      <a:lnTo>
                        <a:pt x="281" y="221"/>
                      </a:lnTo>
                      <a:lnTo>
                        <a:pt x="282" y="240"/>
                      </a:lnTo>
                      <a:lnTo>
                        <a:pt x="285" y="250"/>
                      </a:lnTo>
                      <a:lnTo>
                        <a:pt x="290" y="261"/>
                      </a:lnTo>
                      <a:lnTo>
                        <a:pt x="294" y="270"/>
                      </a:lnTo>
                      <a:lnTo>
                        <a:pt x="302" y="279"/>
                      </a:lnTo>
                      <a:lnTo>
                        <a:pt x="310" y="286"/>
                      </a:lnTo>
                      <a:lnTo>
                        <a:pt x="320" y="292"/>
                      </a:lnTo>
                      <a:lnTo>
                        <a:pt x="330" y="296"/>
                      </a:lnTo>
                      <a:lnTo>
                        <a:pt x="340" y="299"/>
                      </a:lnTo>
                      <a:lnTo>
                        <a:pt x="357" y="302"/>
                      </a:lnTo>
                      <a:lnTo>
                        <a:pt x="369" y="302"/>
                      </a:lnTo>
                      <a:lnTo>
                        <a:pt x="382" y="302"/>
                      </a:lnTo>
                      <a:lnTo>
                        <a:pt x="401" y="3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38" name="Freeform 713">
                  <a:extLst>
                    <a:ext uri="{FF2B5EF4-FFF2-40B4-BE49-F238E27FC236}">
                      <a16:creationId xmlns:a16="http://schemas.microsoft.com/office/drawing/2014/main" id="{0CA1DDD6-D5CC-45F2-A2C1-355C63791075}"/>
                    </a:ext>
                  </a:extLst>
                </p:cNvPr>
                <p:cNvSpPr>
                  <a:spLocks/>
                </p:cNvSpPr>
                <p:nvPr/>
              </p:nvSpPr>
              <p:spPr bwMode="auto">
                <a:xfrm>
                  <a:off x="3383" y="2189"/>
                  <a:ext cx="201" cy="163"/>
                </a:xfrm>
                <a:custGeom>
                  <a:avLst/>
                  <a:gdLst>
                    <a:gd name="T0" fmla="*/ 1 w 401"/>
                    <a:gd name="T1" fmla="*/ 1 h 325"/>
                    <a:gd name="T2" fmla="*/ 1 w 401"/>
                    <a:gd name="T3" fmla="*/ 1 h 325"/>
                    <a:gd name="T4" fmla="*/ 1 w 401"/>
                    <a:gd name="T5" fmla="*/ 1 h 325"/>
                    <a:gd name="T6" fmla="*/ 1 w 401"/>
                    <a:gd name="T7" fmla="*/ 1 h 325"/>
                    <a:gd name="T8" fmla="*/ 1 w 401"/>
                    <a:gd name="T9" fmla="*/ 1 h 325"/>
                    <a:gd name="T10" fmla="*/ 1 w 401"/>
                    <a:gd name="T11" fmla="*/ 1 h 325"/>
                    <a:gd name="T12" fmla="*/ 1 w 401"/>
                    <a:gd name="T13" fmla="*/ 1 h 325"/>
                    <a:gd name="T14" fmla="*/ 1 w 401"/>
                    <a:gd name="T15" fmla="*/ 1 h 325"/>
                    <a:gd name="T16" fmla="*/ 1 w 401"/>
                    <a:gd name="T17" fmla="*/ 1 h 325"/>
                    <a:gd name="T18" fmla="*/ 1 w 401"/>
                    <a:gd name="T19" fmla="*/ 1 h 325"/>
                    <a:gd name="T20" fmla="*/ 1 w 401"/>
                    <a:gd name="T21" fmla="*/ 1 h 325"/>
                    <a:gd name="T22" fmla="*/ 1 w 401"/>
                    <a:gd name="T23" fmla="*/ 1 h 325"/>
                    <a:gd name="T24" fmla="*/ 1 w 401"/>
                    <a:gd name="T25" fmla="*/ 1 h 325"/>
                    <a:gd name="T26" fmla="*/ 1 w 401"/>
                    <a:gd name="T27" fmla="*/ 1 h 325"/>
                    <a:gd name="T28" fmla="*/ 1 w 401"/>
                    <a:gd name="T29" fmla="*/ 1 h 325"/>
                    <a:gd name="T30" fmla="*/ 1 w 401"/>
                    <a:gd name="T31" fmla="*/ 1 h 325"/>
                    <a:gd name="T32" fmla="*/ 1 w 401"/>
                    <a:gd name="T33" fmla="*/ 1 h 325"/>
                    <a:gd name="T34" fmla="*/ 1 w 401"/>
                    <a:gd name="T35" fmla="*/ 1 h 325"/>
                    <a:gd name="T36" fmla="*/ 0 w 401"/>
                    <a:gd name="T37" fmla="*/ 1 h 325"/>
                    <a:gd name="T38" fmla="*/ 1 w 401"/>
                    <a:gd name="T39" fmla="*/ 1 h 325"/>
                    <a:gd name="T40" fmla="*/ 1 w 401"/>
                    <a:gd name="T41" fmla="*/ 1 h 325"/>
                    <a:gd name="T42" fmla="*/ 1 w 401"/>
                    <a:gd name="T43" fmla="*/ 0 h 325"/>
                    <a:gd name="T44" fmla="*/ 1 w 401"/>
                    <a:gd name="T45" fmla="*/ 0 h 325"/>
                    <a:gd name="T46" fmla="*/ 1 w 401"/>
                    <a:gd name="T47" fmla="*/ 1 h 325"/>
                    <a:gd name="T48" fmla="*/ 1 w 401"/>
                    <a:gd name="T49" fmla="*/ 1 h 325"/>
                    <a:gd name="T50" fmla="*/ 1 w 401"/>
                    <a:gd name="T51" fmla="*/ 1 h 325"/>
                    <a:gd name="T52" fmla="*/ 1 w 401"/>
                    <a:gd name="T53" fmla="*/ 1 h 325"/>
                    <a:gd name="T54" fmla="*/ 1 w 401"/>
                    <a:gd name="T55" fmla="*/ 1 h 325"/>
                    <a:gd name="T56" fmla="*/ 1 w 401"/>
                    <a:gd name="T57" fmla="*/ 1 h 325"/>
                    <a:gd name="T58" fmla="*/ 1 w 401"/>
                    <a:gd name="T59" fmla="*/ 1 h 325"/>
                    <a:gd name="T60" fmla="*/ 1 w 401"/>
                    <a:gd name="T61" fmla="*/ 1 h 325"/>
                    <a:gd name="T62" fmla="*/ 1 w 401"/>
                    <a:gd name="T63" fmla="*/ 1 h 325"/>
                    <a:gd name="T64" fmla="*/ 1 w 401"/>
                    <a:gd name="T65" fmla="*/ 1 h 325"/>
                    <a:gd name="T66" fmla="*/ 1 w 401"/>
                    <a:gd name="T67" fmla="*/ 1 h 325"/>
                    <a:gd name="T68" fmla="*/ 1 w 401"/>
                    <a:gd name="T69" fmla="*/ 1 h 325"/>
                    <a:gd name="T70" fmla="*/ 1 w 401"/>
                    <a:gd name="T71" fmla="*/ 1 h 325"/>
                    <a:gd name="T72" fmla="*/ 1 w 401"/>
                    <a:gd name="T73" fmla="*/ 1 h 32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1"/>
                    <a:gd name="T112" fmla="*/ 0 h 325"/>
                    <a:gd name="T113" fmla="*/ 401 w 401"/>
                    <a:gd name="T114" fmla="*/ 325 h 32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1" h="325">
                      <a:moveTo>
                        <a:pt x="401" y="301"/>
                      </a:moveTo>
                      <a:lnTo>
                        <a:pt x="391" y="305"/>
                      </a:lnTo>
                      <a:lnTo>
                        <a:pt x="374" y="313"/>
                      </a:lnTo>
                      <a:lnTo>
                        <a:pt x="359" y="316"/>
                      </a:lnTo>
                      <a:lnTo>
                        <a:pt x="340" y="321"/>
                      </a:lnTo>
                      <a:lnTo>
                        <a:pt x="328" y="324"/>
                      </a:lnTo>
                      <a:lnTo>
                        <a:pt x="311" y="325"/>
                      </a:lnTo>
                      <a:lnTo>
                        <a:pt x="290" y="325"/>
                      </a:lnTo>
                      <a:lnTo>
                        <a:pt x="264" y="325"/>
                      </a:lnTo>
                      <a:lnTo>
                        <a:pt x="242" y="325"/>
                      </a:lnTo>
                      <a:lnTo>
                        <a:pt x="227" y="324"/>
                      </a:lnTo>
                      <a:lnTo>
                        <a:pt x="212" y="321"/>
                      </a:lnTo>
                      <a:lnTo>
                        <a:pt x="201" y="316"/>
                      </a:lnTo>
                      <a:lnTo>
                        <a:pt x="191" y="312"/>
                      </a:lnTo>
                      <a:lnTo>
                        <a:pt x="181" y="305"/>
                      </a:lnTo>
                      <a:lnTo>
                        <a:pt x="174" y="299"/>
                      </a:lnTo>
                      <a:lnTo>
                        <a:pt x="169" y="292"/>
                      </a:lnTo>
                      <a:lnTo>
                        <a:pt x="163" y="284"/>
                      </a:lnTo>
                      <a:lnTo>
                        <a:pt x="162" y="273"/>
                      </a:lnTo>
                      <a:lnTo>
                        <a:pt x="162" y="258"/>
                      </a:lnTo>
                      <a:lnTo>
                        <a:pt x="154" y="180"/>
                      </a:lnTo>
                      <a:lnTo>
                        <a:pt x="149" y="101"/>
                      </a:lnTo>
                      <a:lnTo>
                        <a:pt x="148" y="89"/>
                      </a:lnTo>
                      <a:lnTo>
                        <a:pt x="143" y="75"/>
                      </a:lnTo>
                      <a:lnTo>
                        <a:pt x="139" y="66"/>
                      </a:lnTo>
                      <a:lnTo>
                        <a:pt x="134" y="53"/>
                      </a:lnTo>
                      <a:lnTo>
                        <a:pt x="128" y="44"/>
                      </a:lnTo>
                      <a:lnTo>
                        <a:pt x="120" y="38"/>
                      </a:lnTo>
                      <a:lnTo>
                        <a:pt x="111" y="30"/>
                      </a:lnTo>
                      <a:lnTo>
                        <a:pt x="103" y="27"/>
                      </a:lnTo>
                      <a:lnTo>
                        <a:pt x="91" y="23"/>
                      </a:lnTo>
                      <a:lnTo>
                        <a:pt x="81" y="20"/>
                      </a:lnTo>
                      <a:lnTo>
                        <a:pt x="64" y="18"/>
                      </a:lnTo>
                      <a:lnTo>
                        <a:pt x="48" y="17"/>
                      </a:lnTo>
                      <a:lnTo>
                        <a:pt x="36" y="17"/>
                      </a:lnTo>
                      <a:lnTo>
                        <a:pt x="24" y="14"/>
                      </a:lnTo>
                      <a:lnTo>
                        <a:pt x="10" y="14"/>
                      </a:lnTo>
                      <a:lnTo>
                        <a:pt x="0" y="17"/>
                      </a:lnTo>
                      <a:lnTo>
                        <a:pt x="9" y="12"/>
                      </a:lnTo>
                      <a:lnTo>
                        <a:pt x="18" y="9"/>
                      </a:lnTo>
                      <a:lnTo>
                        <a:pt x="27" y="6"/>
                      </a:lnTo>
                      <a:lnTo>
                        <a:pt x="38" y="3"/>
                      </a:lnTo>
                      <a:lnTo>
                        <a:pt x="47" y="1"/>
                      </a:lnTo>
                      <a:lnTo>
                        <a:pt x="61" y="0"/>
                      </a:lnTo>
                      <a:lnTo>
                        <a:pt x="79" y="0"/>
                      </a:lnTo>
                      <a:lnTo>
                        <a:pt x="105" y="0"/>
                      </a:lnTo>
                      <a:lnTo>
                        <a:pt x="134" y="1"/>
                      </a:lnTo>
                      <a:lnTo>
                        <a:pt x="163" y="1"/>
                      </a:lnTo>
                      <a:lnTo>
                        <a:pt x="191" y="3"/>
                      </a:lnTo>
                      <a:lnTo>
                        <a:pt x="209" y="6"/>
                      </a:lnTo>
                      <a:lnTo>
                        <a:pt x="224" y="8"/>
                      </a:lnTo>
                      <a:lnTo>
                        <a:pt x="235" y="12"/>
                      </a:lnTo>
                      <a:lnTo>
                        <a:pt x="244" y="17"/>
                      </a:lnTo>
                      <a:lnTo>
                        <a:pt x="252" y="23"/>
                      </a:lnTo>
                      <a:lnTo>
                        <a:pt x="258" y="30"/>
                      </a:lnTo>
                      <a:lnTo>
                        <a:pt x="262" y="40"/>
                      </a:lnTo>
                      <a:lnTo>
                        <a:pt x="267" y="49"/>
                      </a:lnTo>
                      <a:lnTo>
                        <a:pt x="268" y="61"/>
                      </a:lnTo>
                      <a:lnTo>
                        <a:pt x="272" y="75"/>
                      </a:lnTo>
                      <a:lnTo>
                        <a:pt x="276" y="153"/>
                      </a:lnTo>
                      <a:lnTo>
                        <a:pt x="281" y="221"/>
                      </a:lnTo>
                      <a:lnTo>
                        <a:pt x="282" y="240"/>
                      </a:lnTo>
                      <a:lnTo>
                        <a:pt x="285" y="250"/>
                      </a:lnTo>
                      <a:lnTo>
                        <a:pt x="290" y="261"/>
                      </a:lnTo>
                      <a:lnTo>
                        <a:pt x="294" y="270"/>
                      </a:lnTo>
                      <a:lnTo>
                        <a:pt x="302" y="279"/>
                      </a:lnTo>
                      <a:lnTo>
                        <a:pt x="310" y="286"/>
                      </a:lnTo>
                      <a:lnTo>
                        <a:pt x="320" y="292"/>
                      </a:lnTo>
                      <a:lnTo>
                        <a:pt x="330" y="296"/>
                      </a:lnTo>
                      <a:lnTo>
                        <a:pt x="340" y="299"/>
                      </a:lnTo>
                      <a:lnTo>
                        <a:pt x="357" y="302"/>
                      </a:lnTo>
                      <a:lnTo>
                        <a:pt x="369" y="302"/>
                      </a:lnTo>
                      <a:lnTo>
                        <a:pt x="382" y="302"/>
                      </a:lnTo>
                      <a:lnTo>
                        <a:pt x="401" y="301"/>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67" name="Group 714">
                <a:extLst>
                  <a:ext uri="{FF2B5EF4-FFF2-40B4-BE49-F238E27FC236}">
                    <a16:creationId xmlns:a16="http://schemas.microsoft.com/office/drawing/2014/main" id="{EDCD2EC2-23FF-4EB6-87D8-A80C22FF35FC}"/>
                  </a:ext>
                </a:extLst>
              </p:cNvPr>
              <p:cNvGrpSpPr>
                <a:grpSpLocks/>
              </p:cNvGrpSpPr>
              <p:nvPr/>
            </p:nvGrpSpPr>
            <p:grpSpPr bwMode="auto">
              <a:xfrm>
                <a:off x="3536" y="2189"/>
                <a:ext cx="202" cy="159"/>
                <a:chOff x="3536" y="2189"/>
                <a:chExt cx="202" cy="159"/>
              </a:xfrm>
            </p:grpSpPr>
            <p:sp>
              <p:nvSpPr>
                <p:cNvPr id="22835" name="Freeform 715">
                  <a:extLst>
                    <a:ext uri="{FF2B5EF4-FFF2-40B4-BE49-F238E27FC236}">
                      <a16:creationId xmlns:a16="http://schemas.microsoft.com/office/drawing/2014/main" id="{A1AC04D8-839C-4018-AD82-AA8F03E61699}"/>
                    </a:ext>
                  </a:extLst>
                </p:cNvPr>
                <p:cNvSpPr>
                  <a:spLocks/>
                </p:cNvSpPr>
                <p:nvPr/>
              </p:nvSpPr>
              <p:spPr bwMode="auto">
                <a:xfrm>
                  <a:off x="3536" y="2189"/>
                  <a:ext cx="202" cy="159"/>
                </a:xfrm>
                <a:custGeom>
                  <a:avLst/>
                  <a:gdLst>
                    <a:gd name="T0" fmla="*/ 0 w 405"/>
                    <a:gd name="T1" fmla="*/ 1 h 318"/>
                    <a:gd name="T2" fmla="*/ 0 w 405"/>
                    <a:gd name="T3" fmla="*/ 1 h 318"/>
                    <a:gd name="T4" fmla="*/ 0 w 405"/>
                    <a:gd name="T5" fmla="*/ 1 h 318"/>
                    <a:gd name="T6" fmla="*/ 0 w 405"/>
                    <a:gd name="T7" fmla="*/ 1 h 318"/>
                    <a:gd name="T8" fmla="*/ 0 w 405"/>
                    <a:gd name="T9" fmla="*/ 1 h 318"/>
                    <a:gd name="T10" fmla="*/ 0 w 405"/>
                    <a:gd name="T11" fmla="*/ 1 h 318"/>
                    <a:gd name="T12" fmla="*/ 0 w 405"/>
                    <a:gd name="T13" fmla="*/ 1 h 318"/>
                    <a:gd name="T14" fmla="*/ 0 w 405"/>
                    <a:gd name="T15" fmla="*/ 1 h 318"/>
                    <a:gd name="T16" fmla="*/ 0 w 405"/>
                    <a:gd name="T17" fmla="*/ 1 h 318"/>
                    <a:gd name="T18" fmla="*/ 0 w 405"/>
                    <a:gd name="T19" fmla="*/ 1 h 318"/>
                    <a:gd name="T20" fmla="*/ 0 w 405"/>
                    <a:gd name="T21" fmla="*/ 1 h 318"/>
                    <a:gd name="T22" fmla="*/ 0 w 405"/>
                    <a:gd name="T23" fmla="*/ 1 h 318"/>
                    <a:gd name="T24" fmla="*/ 0 w 405"/>
                    <a:gd name="T25" fmla="*/ 1 h 318"/>
                    <a:gd name="T26" fmla="*/ 0 w 405"/>
                    <a:gd name="T27" fmla="*/ 1 h 318"/>
                    <a:gd name="T28" fmla="*/ 0 w 405"/>
                    <a:gd name="T29" fmla="*/ 1 h 318"/>
                    <a:gd name="T30" fmla="*/ 0 w 405"/>
                    <a:gd name="T31" fmla="*/ 1 h 318"/>
                    <a:gd name="T32" fmla="*/ 0 w 405"/>
                    <a:gd name="T33" fmla="*/ 1 h 318"/>
                    <a:gd name="T34" fmla="*/ 0 w 405"/>
                    <a:gd name="T35" fmla="*/ 1 h 318"/>
                    <a:gd name="T36" fmla="*/ 0 w 405"/>
                    <a:gd name="T37" fmla="*/ 1 h 318"/>
                    <a:gd name="T38" fmla="*/ 0 w 405"/>
                    <a:gd name="T39" fmla="*/ 1 h 318"/>
                    <a:gd name="T40" fmla="*/ 0 w 405"/>
                    <a:gd name="T41" fmla="*/ 1 h 318"/>
                    <a:gd name="T42" fmla="*/ 0 w 405"/>
                    <a:gd name="T43" fmla="*/ 0 h 318"/>
                    <a:gd name="T44" fmla="*/ 0 w 405"/>
                    <a:gd name="T45" fmla="*/ 0 h 318"/>
                    <a:gd name="T46" fmla="*/ 0 w 405"/>
                    <a:gd name="T47" fmla="*/ 1 h 318"/>
                    <a:gd name="T48" fmla="*/ 0 w 405"/>
                    <a:gd name="T49" fmla="*/ 1 h 318"/>
                    <a:gd name="T50" fmla="*/ 0 w 405"/>
                    <a:gd name="T51" fmla="*/ 1 h 318"/>
                    <a:gd name="T52" fmla="*/ 0 w 405"/>
                    <a:gd name="T53" fmla="*/ 1 h 318"/>
                    <a:gd name="T54" fmla="*/ 0 w 405"/>
                    <a:gd name="T55" fmla="*/ 1 h 318"/>
                    <a:gd name="T56" fmla="*/ 0 w 405"/>
                    <a:gd name="T57" fmla="*/ 1 h 318"/>
                    <a:gd name="T58" fmla="*/ 0 w 405"/>
                    <a:gd name="T59" fmla="*/ 1 h 318"/>
                    <a:gd name="T60" fmla="*/ 0 w 405"/>
                    <a:gd name="T61" fmla="*/ 1 h 318"/>
                    <a:gd name="T62" fmla="*/ 0 w 405"/>
                    <a:gd name="T63" fmla="*/ 1 h 318"/>
                    <a:gd name="T64" fmla="*/ 0 w 405"/>
                    <a:gd name="T65" fmla="*/ 1 h 318"/>
                    <a:gd name="T66" fmla="*/ 0 w 405"/>
                    <a:gd name="T67" fmla="*/ 1 h 318"/>
                    <a:gd name="T68" fmla="*/ 0 w 405"/>
                    <a:gd name="T69" fmla="*/ 1 h 318"/>
                    <a:gd name="T70" fmla="*/ 0 w 405"/>
                    <a:gd name="T71" fmla="*/ 1 h 318"/>
                    <a:gd name="T72" fmla="*/ 0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87"/>
                      </a:moveTo>
                      <a:lnTo>
                        <a:pt x="390" y="298"/>
                      </a:lnTo>
                      <a:lnTo>
                        <a:pt x="379" y="304"/>
                      </a:lnTo>
                      <a:lnTo>
                        <a:pt x="368" y="308"/>
                      </a:lnTo>
                      <a:lnTo>
                        <a:pt x="353" y="312"/>
                      </a:lnTo>
                      <a:lnTo>
                        <a:pt x="335" y="315"/>
                      </a:lnTo>
                      <a:lnTo>
                        <a:pt x="310" y="316"/>
                      </a:lnTo>
                      <a:lnTo>
                        <a:pt x="295" y="318"/>
                      </a:lnTo>
                      <a:lnTo>
                        <a:pt x="271" y="318"/>
                      </a:lnTo>
                      <a:lnTo>
                        <a:pt x="246" y="316"/>
                      </a:lnTo>
                      <a:lnTo>
                        <a:pt x="231" y="315"/>
                      </a:lnTo>
                      <a:lnTo>
                        <a:pt x="217" y="312"/>
                      </a:lnTo>
                      <a:lnTo>
                        <a:pt x="206" y="308"/>
                      </a:lnTo>
                      <a:lnTo>
                        <a:pt x="193" y="302"/>
                      </a:lnTo>
                      <a:lnTo>
                        <a:pt x="183" y="298"/>
                      </a:lnTo>
                      <a:lnTo>
                        <a:pt x="177" y="292"/>
                      </a:lnTo>
                      <a:lnTo>
                        <a:pt x="171" y="284"/>
                      </a:lnTo>
                      <a:lnTo>
                        <a:pt x="167" y="276"/>
                      </a:lnTo>
                      <a:lnTo>
                        <a:pt x="165" y="266"/>
                      </a:lnTo>
                      <a:lnTo>
                        <a:pt x="165" y="250"/>
                      </a:lnTo>
                      <a:lnTo>
                        <a:pt x="156" y="174"/>
                      </a:lnTo>
                      <a:lnTo>
                        <a:pt x="151" y="98"/>
                      </a:lnTo>
                      <a:lnTo>
                        <a:pt x="150" y="85"/>
                      </a:lnTo>
                      <a:lnTo>
                        <a:pt x="147" y="73"/>
                      </a:lnTo>
                      <a:lnTo>
                        <a:pt x="142" y="64"/>
                      </a:lnTo>
                      <a:lnTo>
                        <a:pt x="138" y="53"/>
                      </a:lnTo>
                      <a:lnTo>
                        <a:pt x="132" y="43"/>
                      </a:lnTo>
                      <a:lnTo>
                        <a:pt x="124" y="37"/>
                      </a:lnTo>
                      <a:lnTo>
                        <a:pt x="115" y="30"/>
                      </a:lnTo>
                      <a:lnTo>
                        <a:pt x="104" y="26"/>
                      </a:lnTo>
                      <a:lnTo>
                        <a:pt x="93" y="23"/>
                      </a:lnTo>
                      <a:lnTo>
                        <a:pt x="80" y="20"/>
                      </a:lnTo>
                      <a:lnTo>
                        <a:pt x="67" y="18"/>
                      </a:lnTo>
                      <a:lnTo>
                        <a:pt x="51" y="15"/>
                      </a:lnTo>
                      <a:lnTo>
                        <a:pt x="37" y="15"/>
                      </a:lnTo>
                      <a:lnTo>
                        <a:pt x="25" y="14"/>
                      </a:lnTo>
                      <a:lnTo>
                        <a:pt x="11" y="14"/>
                      </a:lnTo>
                      <a:lnTo>
                        <a:pt x="0" y="15"/>
                      </a:lnTo>
                      <a:lnTo>
                        <a:pt x="9" y="12"/>
                      </a:lnTo>
                      <a:lnTo>
                        <a:pt x="18" y="9"/>
                      </a:lnTo>
                      <a:lnTo>
                        <a:pt x="28" y="5"/>
                      </a:lnTo>
                      <a:lnTo>
                        <a:pt x="38" y="3"/>
                      </a:lnTo>
                      <a:lnTo>
                        <a:pt x="47" y="1"/>
                      </a:lnTo>
                      <a:lnTo>
                        <a:pt x="61" y="0"/>
                      </a:lnTo>
                      <a:lnTo>
                        <a:pt x="80" y="0"/>
                      </a:lnTo>
                      <a:lnTo>
                        <a:pt x="109" y="0"/>
                      </a:lnTo>
                      <a:lnTo>
                        <a:pt x="138" y="1"/>
                      </a:lnTo>
                      <a:lnTo>
                        <a:pt x="167" y="1"/>
                      </a:lnTo>
                      <a:lnTo>
                        <a:pt x="194" y="3"/>
                      </a:lnTo>
                      <a:lnTo>
                        <a:pt x="211" y="5"/>
                      </a:lnTo>
                      <a:lnTo>
                        <a:pt x="226" y="8"/>
                      </a:lnTo>
                      <a:lnTo>
                        <a:pt x="238" y="12"/>
                      </a:lnTo>
                      <a:lnTo>
                        <a:pt x="249" y="15"/>
                      </a:lnTo>
                      <a:lnTo>
                        <a:pt x="255" y="21"/>
                      </a:lnTo>
                      <a:lnTo>
                        <a:pt x="263" y="29"/>
                      </a:lnTo>
                      <a:lnTo>
                        <a:pt x="267" y="38"/>
                      </a:lnTo>
                      <a:lnTo>
                        <a:pt x="271" y="46"/>
                      </a:lnTo>
                      <a:lnTo>
                        <a:pt x="274" y="58"/>
                      </a:lnTo>
                      <a:lnTo>
                        <a:pt x="275" y="73"/>
                      </a:lnTo>
                      <a:lnTo>
                        <a:pt x="281" y="148"/>
                      </a:lnTo>
                      <a:lnTo>
                        <a:pt x="283" y="215"/>
                      </a:lnTo>
                      <a:lnTo>
                        <a:pt x="286" y="232"/>
                      </a:lnTo>
                      <a:lnTo>
                        <a:pt x="287" y="244"/>
                      </a:lnTo>
                      <a:lnTo>
                        <a:pt x="292" y="253"/>
                      </a:lnTo>
                      <a:lnTo>
                        <a:pt x="298" y="263"/>
                      </a:lnTo>
                      <a:lnTo>
                        <a:pt x="306" y="272"/>
                      </a:lnTo>
                      <a:lnTo>
                        <a:pt x="315" y="279"/>
                      </a:lnTo>
                      <a:lnTo>
                        <a:pt x="326" y="284"/>
                      </a:lnTo>
                      <a:lnTo>
                        <a:pt x="335" y="289"/>
                      </a:lnTo>
                      <a:lnTo>
                        <a:pt x="347" y="292"/>
                      </a:lnTo>
                      <a:lnTo>
                        <a:pt x="362" y="293"/>
                      </a:lnTo>
                      <a:lnTo>
                        <a:pt x="376" y="295"/>
                      </a:lnTo>
                      <a:lnTo>
                        <a:pt x="387" y="293"/>
                      </a:lnTo>
                      <a:lnTo>
                        <a:pt x="405" y="2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36" name="Freeform 716">
                  <a:extLst>
                    <a:ext uri="{FF2B5EF4-FFF2-40B4-BE49-F238E27FC236}">
                      <a16:creationId xmlns:a16="http://schemas.microsoft.com/office/drawing/2014/main" id="{558BDA35-97DB-4FFD-A271-57678EEFC966}"/>
                    </a:ext>
                  </a:extLst>
                </p:cNvPr>
                <p:cNvSpPr>
                  <a:spLocks/>
                </p:cNvSpPr>
                <p:nvPr/>
              </p:nvSpPr>
              <p:spPr bwMode="auto">
                <a:xfrm>
                  <a:off x="3536" y="2189"/>
                  <a:ext cx="202" cy="159"/>
                </a:xfrm>
                <a:custGeom>
                  <a:avLst/>
                  <a:gdLst>
                    <a:gd name="T0" fmla="*/ 0 w 405"/>
                    <a:gd name="T1" fmla="*/ 1 h 318"/>
                    <a:gd name="T2" fmla="*/ 0 w 405"/>
                    <a:gd name="T3" fmla="*/ 1 h 318"/>
                    <a:gd name="T4" fmla="*/ 0 w 405"/>
                    <a:gd name="T5" fmla="*/ 1 h 318"/>
                    <a:gd name="T6" fmla="*/ 0 w 405"/>
                    <a:gd name="T7" fmla="*/ 1 h 318"/>
                    <a:gd name="T8" fmla="*/ 0 w 405"/>
                    <a:gd name="T9" fmla="*/ 1 h 318"/>
                    <a:gd name="T10" fmla="*/ 0 w 405"/>
                    <a:gd name="T11" fmla="*/ 1 h 318"/>
                    <a:gd name="T12" fmla="*/ 0 w 405"/>
                    <a:gd name="T13" fmla="*/ 1 h 318"/>
                    <a:gd name="T14" fmla="*/ 0 w 405"/>
                    <a:gd name="T15" fmla="*/ 1 h 318"/>
                    <a:gd name="T16" fmla="*/ 0 w 405"/>
                    <a:gd name="T17" fmla="*/ 1 h 318"/>
                    <a:gd name="T18" fmla="*/ 0 w 405"/>
                    <a:gd name="T19" fmla="*/ 1 h 318"/>
                    <a:gd name="T20" fmla="*/ 0 w 405"/>
                    <a:gd name="T21" fmla="*/ 1 h 318"/>
                    <a:gd name="T22" fmla="*/ 0 w 405"/>
                    <a:gd name="T23" fmla="*/ 1 h 318"/>
                    <a:gd name="T24" fmla="*/ 0 w 405"/>
                    <a:gd name="T25" fmla="*/ 1 h 318"/>
                    <a:gd name="T26" fmla="*/ 0 w 405"/>
                    <a:gd name="T27" fmla="*/ 1 h 318"/>
                    <a:gd name="T28" fmla="*/ 0 w 405"/>
                    <a:gd name="T29" fmla="*/ 1 h 318"/>
                    <a:gd name="T30" fmla="*/ 0 w 405"/>
                    <a:gd name="T31" fmla="*/ 1 h 318"/>
                    <a:gd name="T32" fmla="*/ 0 w 405"/>
                    <a:gd name="T33" fmla="*/ 1 h 318"/>
                    <a:gd name="T34" fmla="*/ 0 w 405"/>
                    <a:gd name="T35" fmla="*/ 1 h 318"/>
                    <a:gd name="T36" fmla="*/ 0 w 405"/>
                    <a:gd name="T37" fmla="*/ 1 h 318"/>
                    <a:gd name="T38" fmla="*/ 0 w 405"/>
                    <a:gd name="T39" fmla="*/ 1 h 318"/>
                    <a:gd name="T40" fmla="*/ 0 w 405"/>
                    <a:gd name="T41" fmla="*/ 1 h 318"/>
                    <a:gd name="T42" fmla="*/ 0 w 405"/>
                    <a:gd name="T43" fmla="*/ 0 h 318"/>
                    <a:gd name="T44" fmla="*/ 0 w 405"/>
                    <a:gd name="T45" fmla="*/ 0 h 318"/>
                    <a:gd name="T46" fmla="*/ 0 w 405"/>
                    <a:gd name="T47" fmla="*/ 1 h 318"/>
                    <a:gd name="T48" fmla="*/ 0 w 405"/>
                    <a:gd name="T49" fmla="*/ 1 h 318"/>
                    <a:gd name="T50" fmla="*/ 0 w 405"/>
                    <a:gd name="T51" fmla="*/ 1 h 318"/>
                    <a:gd name="T52" fmla="*/ 0 w 405"/>
                    <a:gd name="T53" fmla="*/ 1 h 318"/>
                    <a:gd name="T54" fmla="*/ 0 w 405"/>
                    <a:gd name="T55" fmla="*/ 1 h 318"/>
                    <a:gd name="T56" fmla="*/ 0 w 405"/>
                    <a:gd name="T57" fmla="*/ 1 h 318"/>
                    <a:gd name="T58" fmla="*/ 0 w 405"/>
                    <a:gd name="T59" fmla="*/ 1 h 318"/>
                    <a:gd name="T60" fmla="*/ 0 w 405"/>
                    <a:gd name="T61" fmla="*/ 1 h 318"/>
                    <a:gd name="T62" fmla="*/ 0 w 405"/>
                    <a:gd name="T63" fmla="*/ 1 h 318"/>
                    <a:gd name="T64" fmla="*/ 0 w 405"/>
                    <a:gd name="T65" fmla="*/ 1 h 318"/>
                    <a:gd name="T66" fmla="*/ 0 w 405"/>
                    <a:gd name="T67" fmla="*/ 1 h 318"/>
                    <a:gd name="T68" fmla="*/ 0 w 405"/>
                    <a:gd name="T69" fmla="*/ 1 h 318"/>
                    <a:gd name="T70" fmla="*/ 0 w 405"/>
                    <a:gd name="T71" fmla="*/ 1 h 318"/>
                    <a:gd name="T72" fmla="*/ 0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87"/>
                      </a:moveTo>
                      <a:lnTo>
                        <a:pt x="390" y="298"/>
                      </a:lnTo>
                      <a:lnTo>
                        <a:pt x="379" y="304"/>
                      </a:lnTo>
                      <a:lnTo>
                        <a:pt x="368" y="308"/>
                      </a:lnTo>
                      <a:lnTo>
                        <a:pt x="353" y="312"/>
                      </a:lnTo>
                      <a:lnTo>
                        <a:pt x="335" y="315"/>
                      </a:lnTo>
                      <a:lnTo>
                        <a:pt x="310" y="316"/>
                      </a:lnTo>
                      <a:lnTo>
                        <a:pt x="295" y="318"/>
                      </a:lnTo>
                      <a:lnTo>
                        <a:pt x="271" y="318"/>
                      </a:lnTo>
                      <a:lnTo>
                        <a:pt x="246" y="316"/>
                      </a:lnTo>
                      <a:lnTo>
                        <a:pt x="231" y="315"/>
                      </a:lnTo>
                      <a:lnTo>
                        <a:pt x="217" y="312"/>
                      </a:lnTo>
                      <a:lnTo>
                        <a:pt x="206" y="308"/>
                      </a:lnTo>
                      <a:lnTo>
                        <a:pt x="193" y="302"/>
                      </a:lnTo>
                      <a:lnTo>
                        <a:pt x="183" y="298"/>
                      </a:lnTo>
                      <a:lnTo>
                        <a:pt x="177" y="292"/>
                      </a:lnTo>
                      <a:lnTo>
                        <a:pt x="171" y="284"/>
                      </a:lnTo>
                      <a:lnTo>
                        <a:pt x="167" y="276"/>
                      </a:lnTo>
                      <a:lnTo>
                        <a:pt x="165" y="266"/>
                      </a:lnTo>
                      <a:lnTo>
                        <a:pt x="165" y="250"/>
                      </a:lnTo>
                      <a:lnTo>
                        <a:pt x="156" y="174"/>
                      </a:lnTo>
                      <a:lnTo>
                        <a:pt x="151" y="98"/>
                      </a:lnTo>
                      <a:lnTo>
                        <a:pt x="150" y="85"/>
                      </a:lnTo>
                      <a:lnTo>
                        <a:pt x="147" y="73"/>
                      </a:lnTo>
                      <a:lnTo>
                        <a:pt x="142" y="64"/>
                      </a:lnTo>
                      <a:lnTo>
                        <a:pt x="138" y="53"/>
                      </a:lnTo>
                      <a:lnTo>
                        <a:pt x="132" y="43"/>
                      </a:lnTo>
                      <a:lnTo>
                        <a:pt x="124" y="37"/>
                      </a:lnTo>
                      <a:lnTo>
                        <a:pt x="115" y="30"/>
                      </a:lnTo>
                      <a:lnTo>
                        <a:pt x="104" y="26"/>
                      </a:lnTo>
                      <a:lnTo>
                        <a:pt x="93" y="23"/>
                      </a:lnTo>
                      <a:lnTo>
                        <a:pt x="80" y="20"/>
                      </a:lnTo>
                      <a:lnTo>
                        <a:pt x="67" y="18"/>
                      </a:lnTo>
                      <a:lnTo>
                        <a:pt x="51" y="15"/>
                      </a:lnTo>
                      <a:lnTo>
                        <a:pt x="37" y="15"/>
                      </a:lnTo>
                      <a:lnTo>
                        <a:pt x="25" y="14"/>
                      </a:lnTo>
                      <a:lnTo>
                        <a:pt x="11" y="14"/>
                      </a:lnTo>
                      <a:lnTo>
                        <a:pt x="0" y="15"/>
                      </a:lnTo>
                      <a:lnTo>
                        <a:pt x="9" y="12"/>
                      </a:lnTo>
                      <a:lnTo>
                        <a:pt x="18" y="9"/>
                      </a:lnTo>
                      <a:lnTo>
                        <a:pt x="28" y="5"/>
                      </a:lnTo>
                      <a:lnTo>
                        <a:pt x="38" y="3"/>
                      </a:lnTo>
                      <a:lnTo>
                        <a:pt x="47" y="1"/>
                      </a:lnTo>
                      <a:lnTo>
                        <a:pt x="61" y="0"/>
                      </a:lnTo>
                      <a:lnTo>
                        <a:pt x="80" y="0"/>
                      </a:lnTo>
                      <a:lnTo>
                        <a:pt x="109" y="0"/>
                      </a:lnTo>
                      <a:lnTo>
                        <a:pt x="138" y="1"/>
                      </a:lnTo>
                      <a:lnTo>
                        <a:pt x="167" y="1"/>
                      </a:lnTo>
                      <a:lnTo>
                        <a:pt x="194" y="3"/>
                      </a:lnTo>
                      <a:lnTo>
                        <a:pt x="211" y="5"/>
                      </a:lnTo>
                      <a:lnTo>
                        <a:pt x="226" y="8"/>
                      </a:lnTo>
                      <a:lnTo>
                        <a:pt x="238" y="12"/>
                      </a:lnTo>
                      <a:lnTo>
                        <a:pt x="249" y="15"/>
                      </a:lnTo>
                      <a:lnTo>
                        <a:pt x="255" y="21"/>
                      </a:lnTo>
                      <a:lnTo>
                        <a:pt x="263" y="29"/>
                      </a:lnTo>
                      <a:lnTo>
                        <a:pt x="267" y="38"/>
                      </a:lnTo>
                      <a:lnTo>
                        <a:pt x="271" y="46"/>
                      </a:lnTo>
                      <a:lnTo>
                        <a:pt x="274" y="58"/>
                      </a:lnTo>
                      <a:lnTo>
                        <a:pt x="275" y="73"/>
                      </a:lnTo>
                      <a:lnTo>
                        <a:pt x="281" y="148"/>
                      </a:lnTo>
                      <a:lnTo>
                        <a:pt x="283" y="215"/>
                      </a:lnTo>
                      <a:lnTo>
                        <a:pt x="286" y="232"/>
                      </a:lnTo>
                      <a:lnTo>
                        <a:pt x="287" y="244"/>
                      </a:lnTo>
                      <a:lnTo>
                        <a:pt x="292" y="253"/>
                      </a:lnTo>
                      <a:lnTo>
                        <a:pt x="298" y="263"/>
                      </a:lnTo>
                      <a:lnTo>
                        <a:pt x="306" y="272"/>
                      </a:lnTo>
                      <a:lnTo>
                        <a:pt x="315" y="279"/>
                      </a:lnTo>
                      <a:lnTo>
                        <a:pt x="326" y="284"/>
                      </a:lnTo>
                      <a:lnTo>
                        <a:pt x="335" y="289"/>
                      </a:lnTo>
                      <a:lnTo>
                        <a:pt x="347" y="292"/>
                      </a:lnTo>
                      <a:lnTo>
                        <a:pt x="362" y="293"/>
                      </a:lnTo>
                      <a:lnTo>
                        <a:pt x="376" y="295"/>
                      </a:lnTo>
                      <a:lnTo>
                        <a:pt x="387" y="293"/>
                      </a:lnTo>
                      <a:lnTo>
                        <a:pt x="405" y="287"/>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68" name="Group 717">
                <a:extLst>
                  <a:ext uri="{FF2B5EF4-FFF2-40B4-BE49-F238E27FC236}">
                    <a16:creationId xmlns:a16="http://schemas.microsoft.com/office/drawing/2014/main" id="{24537CC7-1D39-4FB0-A9C6-99B069BCFD51}"/>
                  </a:ext>
                </a:extLst>
              </p:cNvPr>
              <p:cNvGrpSpPr>
                <a:grpSpLocks/>
              </p:cNvGrpSpPr>
              <p:nvPr/>
            </p:nvGrpSpPr>
            <p:grpSpPr bwMode="auto">
              <a:xfrm>
                <a:off x="4328" y="2193"/>
                <a:ext cx="242" cy="146"/>
                <a:chOff x="4328" y="2193"/>
                <a:chExt cx="242" cy="146"/>
              </a:xfrm>
            </p:grpSpPr>
            <p:sp>
              <p:nvSpPr>
                <p:cNvPr id="22833" name="Freeform 718">
                  <a:extLst>
                    <a:ext uri="{FF2B5EF4-FFF2-40B4-BE49-F238E27FC236}">
                      <a16:creationId xmlns:a16="http://schemas.microsoft.com/office/drawing/2014/main" id="{75B7F53B-C975-4F9C-997D-B4005F45E611}"/>
                    </a:ext>
                  </a:extLst>
                </p:cNvPr>
                <p:cNvSpPr>
                  <a:spLocks/>
                </p:cNvSpPr>
                <p:nvPr/>
              </p:nvSpPr>
              <p:spPr bwMode="auto">
                <a:xfrm>
                  <a:off x="4328" y="2193"/>
                  <a:ext cx="242" cy="146"/>
                </a:xfrm>
                <a:custGeom>
                  <a:avLst/>
                  <a:gdLst>
                    <a:gd name="T0" fmla="*/ 1 w 483"/>
                    <a:gd name="T1" fmla="*/ 1 h 291"/>
                    <a:gd name="T2" fmla="*/ 1 w 483"/>
                    <a:gd name="T3" fmla="*/ 1 h 291"/>
                    <a:gd name="T4" fmla="*/ 1 w 483"/>
                    <a:gd name="T5" fmla="*/ 1 h 291"/>
                    <a:gd name="T6" fmla="*/ 1 w 483"/>
                    <a:gd name="T7" fmla="*/ 1 h 291"/>
                    <a:gd name="T8" fmla="*/ 1 w 483"/>
                    <a:gd name="T9" fmla="*/ 1 h 291"/>
                    <a:gd name="T10" fmla="*/ 1 w 483"/>
                    <a:gd name="T11" fmla="*/ 1 h 291"/>
                    <a:gd name="T12" fmla="*/ 1 w 483"/>
                    <a:gd name="T13" fmla="*/ 1 h 291"/>
                    <a:gd name="T14" fmla="*/ 1 w 483"/>
                    <a:gd name="T15" fmla="*/ 1 h 291"/>
                    <a:gd name="T16" fmla="*/ 1 w 483"/>
                    <a:gd name="T17" fmla="*/ 1 h 291"/>
                    <a:gd name="T18" fmla="*/ 1 w 483"/>
                    <a:gd name="T19" fmla="*/ 1 h 291"/>
                    <a:gd name="T20" fmla="*/ 1 w 483"/>
                    <a:gd name="T21" fmla="*/ 1 h 291"/>
                    <a:gd name="T22" fmla="*/ 1 w 483"/>
                    <a:gd name="T23" fmla="*/ 1 h 291"/>
                    <a:gd name="T24" fmla="*/ 1 w 483"/>
                    <a:gd name="T25" fmla="*/ 1 h 291"/>
                    <a:gd name="T26" fmla="*/ 1 w 483"/>
                    <a:gd name="T27" fmla="*/ 1 h 291"/>
                    <a:gd name="T28" fmla="*/ 1 w 483"/>
                    <a:gd name="T29" fmla="*/ 1 h 291"/>
                    <a:gd name="T30" fmla="*/ 1 w 483"/>
                    <a:gd name="T31" fmla="*/ 1 h 291"/>
                    <a:gd name="T32" fmla="*/ 1 w 483"/>
                    <a:gd name="T33" fmla="*/ 0 h 291"/>
                    <a:gd name="T34" fmla="*/ 1 w 483"/>
                    <a:gd name="T35" fmla="*/ 1 h 291"/>
                    <a:gd name="T36" fmla="*/ 1 w 483"/>
                    <a:gd name="T37" fmla="*/ 1 h 291"/>
                    <a:gd name="T38" fmla="*/ 1 w 483"/>
                    <a:gd name="T39" fmla="*/ 1 h 291"/>
                    <a:gd name="T40" fmla="*/ 1 w 483"/>
                    <a:gd name="T41" fmla="*/ 1 h 291"/>
                    <a:gd name="T42" fmla="*/ 1 w 483"/>
                    <a:gd name="T43" fmla="*/ 1 h 291"/>
                    <a:gd name="T44" fmla="*/ 1 w 483"/>
                    <a:gd name="T45" fmla="*/ 1 h 291"/>
                    <a:gd name="T46" fmla="*/ 1 w 483"/>
                    <a:gd name="T47" fmla="*/ 1 h 291"/>
                    <a:gd name="T48" fmla="*/ 1 w 483"/>
                    <a:gd name="T49" fmla="*/ 1 h 291"/>
                    <a:gd name="T50" fmla="*/ 1 w 483"/>
                    <a:gd name="T51" fmla="*/ 1 h 291"/>
                    <a:gd name="T52" fmla="*/ 1 w 483"/>
                    <a:gd name="T53" fmla="*/ 1 h 291"/>
                    <a:gd name="T54" fmla="*/ 1 w 483"/>
                    <a:gd name="T55" fmla="*/ 1 h 291"/>
                    <a:gd name="T56" fmla="*/ 0 w 483"/>
                    <a:gd name="T57" fmla="*/ 1 h 291"/>
                    <a:gd name="T58" fmla="*/ 1 w 483"/>
                    <a:gd name="T59" fmla="*/ 1 h 291"/>
                    <a:gd name="T60" fmla="*/ 1 w 483"/>
                    <a:gd name="T61" fmla="*/ 1 h 291"/>
                    <a:gd name="T62" fmla="*/ 1 w 483"/>
                    <a:gd name="T63" fmla="*/ 1 h 291"/>
                    <a:gd name="T64" fmla="*/ 1 w 483"/>
                    <a:gd name="T65" fmla="*/ 1 h 291"/>
                    <a:gd name="T66" fmla="*/ 1 w 483"/>
                    <a:gd name="T67" fmla="*/ 1 h 291"/>
                    <a:gd name="T68" fmla="*/ 1 w 483"/>
                    <a:gd name="T69" fmla="*/ 1 h 291"/>
                    <a:gd name="T70" fmla="*/ 1 w 483"/>
                    <a:gd name="T71" fmla="*/ 1 h 291"/>
                    <a:gd name="T72" fmla="*/ 1 w 483"/>
                    <a:gd name="T73" fmla="*/ 1 h 291"/>
                    <a:gd name="T74" fmla="*/ 1 w 483"/>
                    <a:gd name="T75" fmla="*/ 1 h 291"/>
                    <a:gd name="T76" fmla="*/ 1 w 483"/>
                    <a:gd name="T77" fmla="*/ 1 h 291"/>
                    <a:gd name="T78" fmla="*/ 1 w 483"/>
                    <a:gd name="T79" fmla="*/ 1 h 291"/>
                    <a:gd name="T80" fmla="*/ 1 w 483"/>
                    <a:gd name="T81" fmla="*/ 1 h 291"/>
                    <a:gd name="T82" fmla="*/ 1 w 483"/>
                    <a:gd name="T83" fmla="*/ 1 h 29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3"/>
                    <a:gd name="T127" fmla="*/ 0 h 291"/>
                    <a:gd name="T128" fmla="*/ 483 w 483"/>
                    <a:gd name="T129" fmla="*/ 291 h 29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3" h="291">
                      <a:moveTo>
                        <a:pt x="308" y="120"/>
                      </a:moveTo>
                      <a:lnTo>
                        <a:pt x="334" y="102"/>
                      </a:lnTo>
                      <a:lnTo>
                        <a:pt x="360" y="82"/>
                      </a:lnTo>
                      <a:lnTo>
                        <a:pt x="382" y="65"/>
                      </a:lnTo>
                      <a:lnTo>
                        <a:pt x="404" y="55"/>
                      </a:lnTo>
                      <a:lnTo>
                        <a:pt x="422" y="48"/>
                      </a:lnTo>
                      <a:lnTo>
                        <a:pt x="441" y="42"/>
                      </a:lnTo>
                      <a:lnTo>
                        <a:pt x="460" y="39"/>
                      </a:lnTo>
                      <a:lnTo>
                        <a:pt x="483" y="36"/>
                      </a:lnTo>
                      <a:lnTo>
                        <a:pt x="479" y="30"/>
                      </a:lnTo>
                      <a:lnTo>
                        <a:pt x="468" y="22"/>
                      </a:lnTo>
                      <a:lnTo>
                        <a:pt x="456" y="13"/>
                      </a:lnTo>
                      <a:lnTo>
                        <a:pt x="436" y="9"/>
                      </a:lnTo>
                      <a:lnTo>
                        <a:pt x="421" y="4"/>
                      </a:lnTo>
                      <a:lnTo>
                        <a:pt x="404" y="3"/>
                      </a:lnTo>
                      <a:lnTo>
                        <a:pt x="389" y="1"/>
                      </a:lnTo>
                      <a:lnTo>
                        <a:pt x="367" y="0"/>
                      </a:lnTo>
                      <a:lnTo>
                        <a:pt x="350" y="1"/>
                      </a:lnTo>
                      <a:lnTo>
                        <a:pt x="337" y="4"/>
                      </a:lnTo>
                      <a:lnTo>
                        <a:pt x="320" y="12"/>
                      </a:lnTo>
                      <a:lnTo>
                        <a:pt x="308" y="19"/>
                      </a:lnTo>
                      <a:lnTo>
                        <a:pt x="294" y="29"/>
                      </a:lnTo>
                      <a:lnTo>
                        <a:pt x="170" y="125"/>
                      </a:lnTo>
                      <a:lnTo>
                        <a:pt x="68" y="213"/>
                      </a:lnTo>
                      <a:lnTo>
                        <a:pt x="54" y="224"/>
                      </a:lnTo>
                      <a:lnTo>
                        <a:pt x="45" y="230"/>
                      </a:lnTo>
                      <a:lnTo>
                        <a:pt x="34" y="235"/>
                      </a:lnTo>
                      <a:lnTo>
                        <a:pt x="22" y="238"/>
                      </a:lnTo>
                      <a:lnTo>
                        <a:pt x="0" y="241"/>
                      </a:lnTo>
                      <a:lnTo>
                        <a:pt x="10" y="261"/>
                      </a:lnTo>
                      <a:lnTo>
                        <a:pt x="30" y="281"/>
                      </a:lnTo>
                      <a:lnTo>
                        <a:pt x="48" y="287"/>
                      </a:lnTo>
                      <a:lnTo>
                        <a:pt x="62" y="291"/>
                      </a:lnTo>
                      <a:lnTo>
                        <a:pt x="80" y="290"/>
                      </a:lnTo>
                      <a:lnTo>
                        <a:pt x="92" y="290"/>
                      </a:lnTo>
                      <a:lnTo>
                        <a:pt x="115" y="282"/>
                      </a:lnTo>
                      <a:lnTo>
                        <a:pt x="124" y="276"/>
                      </a:lnTo>
                      <a:lnTo>
                        <a:pt x="138" y="265"/>
                      </a:lnTo>
                      <a:lnTo>
                        <a:pt x="150" y="258"/>
                      </a:lnTo>
                      <a:lnTo>
                        <a:pt x="170" y="242"/>
                      </a:lnTo>
                      <a:lnTo>
                        <a:pt x="196" y="220"/>
                      </a:lnTo>
                      <a:lnTo>
                        <a:pt x="308"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34" name="Freeform 719">
                  <a:extLst>
                    <a:ext uri="{FF2B5EF4-FFF2-40B4-BE49-F238E27FC236}">
                      <a16:creationId xmlns:a16="http://schemas.microsoft.com/office/drawing/2014/main" id="{4C510F34-1647-4E24-8FF7-5F66426DED7E}"/>
                    </a:ext>
                  </a:extLst>
                </p:cNvPr>
                <p:cNvSpPr>
                  <a:spLocks/>
                </p:cNvSpPr>
                <p:nvPr/>
              </p:nvSpPr>
              <p:spPr bwMode="auto">
                <a:xfrm>
                  <a:off x="4328" y="2193"/>
                  <a:ext cx="242" cy="146"/>
                </a:xfrm>
                <a:custGeom>
                  <a:avLst/>
                  <a:gdLst>
                    <a:gd name="T0" fmla="*/ 1 w 483"/>
                    <a:gd name="T1" fmla="*/ 1 h 291"/>
                    <a:gd name="T2" fmla="*/ 1 w 483"/>
                    <a:gd name="T3" fmla="*/ 1 h 291"/>
                    <a:gd name="T4" fmla="*/ 1 w 483"/>
                    <a:gd name="T5" fmla="*/ 1 h 291"/>
                    <a:gd name="T6" fmla="*/ 1 w 483"/>
                    <a:gd name="T7" fmla="*/ 1 h 291"/>
                    <a:gd name="T8" fmla="*/ 1 w 483"/>
                    <a:gd name="T9" fmla="*/ 1 h 291"/>
                    <a:gd name="T10" fmla="*/ 1 w 483"/>
                    <a:gd name="T11" fmla="*/ 1 h 291"/>
                    <a:gd name="T12" fmla="*/ 1 w 483"/>
                    <a:gd name="T13" fmla="*/ 1 h 291"/>
                    <a:gd name="T14" fmla="*/ 1 w 483"/>
                    <a:gd name="T15" fmla="*/ 1 h 291"/>
                    <a:gd name="T16" fmla="*/ 1 w 483"/>
                    <a:gd name="T17" fmla="*/ 1 h 291"/>
                    <a:gd name="T18" fmla="*/ 1 w 483"/>
                    <a:gd name="T19" fmla="*/ 1 h 291"/>
                    <a:gd name="T20" fmla="*/ 1 w 483"/>
                    <a:gd name="T21" fmla="*/ 1 h 291"/>
                    <a:gd name="T22" fmla="*/ 1 w 483"/>
                    <a:gd name="T23" fmla="*/ 1 h 291"/>
                    <a:gd name="T24" fmla="*/ 1 w 483"/>
                    <a:gd name="T25" fmla="*/ 1 h 291"/>
                    <a:gd name="T26" fmla="*/ 1 w 483"/>
                    <a:gd name="T27" fmla="*/ 1 h 291"/>
                    <a:gd name="T28" fmla="*/ 1 w 483"/>
                    <a:gd name="T29" fmla="*/ 1 h 291"/>
                    <a:gd name="T30" fmla="*/ 1 w 483"/>
                    <a:gd name="T31" fmla="*/ 1 h 291"/>
                    <a:gd name="T32" fmla="*/ 1 w 483"/>
                    <a:gd name="T33" fmla="*/ 0 h 291"/>
                    <a:gd name="T34" fmla="*/ 1 w 483"/>
                    <a:gd name="T35" fmla="*/ 1 h 291"/>
                    <a:gd name="T36" fmla="*/ 1 w 483"/>
                    <a:gd name="T37" fmla="*/ 1 h 291"/>
                    <a:gd name="T38" fmla="*/ 1 w 483"/>
                    <a:gd name="T39" fmla="*/ 1 h 291"/>
                    <a:gd name="T40" fmla="*/ 1 w 483"/>
                    <a:gd name="T41" fmla="*/ 1 h 291"/>
                    <a:gd name="T42" fmla="*/ 1 w 483"/>
                    <a:gd name="T43" fmla="*/ 1 h 291"/>
                    <a:gd name="T44" fmla="*/ 1 w 483"/>
                    <a:gd name="T45" fmla="*/ 1 h 291"/>
                    <a:gd name="T46" fmla="*/ 1 w 483"/>
                    <a:gd name="T47" fmla="*/ 1 h 291"/>
                    <a:gd name="T48" fmla="*/ 1 w 483"/>
                    <a:gd name="T49" fmla="*/ 1 h 291"/>
                    <a:gd name="T50" fmla="*/ 1 w 483"/>
                    <a:gd name="T51" fmla="*/ 1 h 291"/>
                    <a:gd name="T52" fmla="*/ 1 w 483"/>
                    <a:gd name="T53" fmla="*/ 1 h 291"/>
                    <a:gd name="T54" fmla="*/ 1 w 483"/>
                    <a:gd name="T55" fmla="*/ 1 h 291"/>
                    <a:gd name="T56" fmla="*/ 0 w 483"/>
                    <a:gd name="T57" fmla="*/ 1 h 291"/>
                    <a:gd name="T58" fmla="*/ 1 w 483"/>
                    <a:gd name="T59" fmla="*/ 1 h 291"/>
                    <a:gd name="T60" fmla="*/ 1 w 483"/>
                    <a:gd name="T61" fmla="*/ 1 h 291"/>
                    <a:gd name="T62" fmla="*/ 1 w 483"/>
                    <a:gd name="T63" fmla="*/ 1 h 291"/>
                    <a:gd name="T64" fmla="*/ 1 w 483"/>
                    <a:gd name="T65" fmla="*/ 1 h 291"/>
                    <a:gd name="T66" fmla="*/ 1 w 483"/>
                    <a:gd name="T67" fmla="*/ 1 h 291"/>
                    <a:gd name="T68" fmla="*/ 1 w 483"/>
                    <a:gd name="T69" fmla="*/ 1 h 291"/>
                    <a:gd name="T70" fmla="*/ 1 w 483"/>
                    <a:gd name="T71" fmla="*/ 1 h 291"/>
                    <a:gd name="T72" fmla="*/ 1 w 483"/>
                    <a:gd name="T73" fmla="*/ 1 h 291"/>
                    <a:gd name="T74" fmla="*/ 1 w 483"/>
                    <a:gd name="T75" fmla="*/ 1 h 291"/>
                    <a:gd name="T76" fmla="*/ 1 w 483"/>
                    <a:gd name="T77" fmla="*/ 1 h 291"/>
                    <a:gd name="T78" fmla="*/ 1 w 483"/>
                    <a:gd name="T79" fmla="*/ 1 h 291"/>
                    <a:gd name="T80" fmla="*/ 1 w 483"/>
                    <a:gd name="T81" fmla="*/ 1 h 291"/>
                    <a:gd name="T82" fmla="*/ 1 w 483"/>
                    <a:gd name="T83" fmla="*/ 1 h 29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3"/>
                    <a:gd name="T127" fmla="*/ 0 h 291"/>
                    <a:gd name="T128" fmla="*/ 483 w 483"/>
                    <a:gd name="T129" fmla="*/ 291 h 29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3" h="291">
                      <a:moveTo>
                        <a:pt x="308" y="120"/>
                      </a:moveTo>
                      <a:lnTo>
                        <a:pt x="334" y="102"/>
                      </a:lnTo>
                      <a:lnTo>
                        <a:pt x="360" y="82"/>
                      </a:lnTo>
                      <a:lnTo>
                        <a:pt x="382" y="65"/>
                      </a:lnTo>
                      <a:lnTo>
                        <a:pt x="404" y="55"/>
                      </a:lnTo>
                      <a:lnTo>
                        <a:pt x="422" y="48"/>
                      </a:lnTo>
                      <a:lnTo>
                        <a:pt x="441" y="42"/>
                      </a:lnTo>
                      <a:lnTo>
                        <a:pt x="460" y="39"/>
                      </a:lnTo>
                      <a:lnTo>
                        <a:pt x="483" y="36"/>
                      </a:lnTo>
                      <a:lnTo>
                        <a:pt x="479" y="30"/>
                      </a:lnTo>
                      <a:lnTo>
                        <a:pt x="468" y="22"/>
                      </a:lnTo>
                      <a:lnTo>
                        <a:pt x="456" y="13"/>
                      </a:lnTo>
                      <a:lnTo>
                        <a:pt x="436" y="9"/>
                      </a:lnTo>
                      <a:lnTo>
                        <a:pt x="421" y="4"/>
                      </a:lnTo>
                      <a:lnTo>
                        <a:pt x="404" y="3"/>
                      </a:lnTo>
                      <a:lnTo>
                        <a:pt x="389" y="1"/>
                      </a:lnTo>
                      <a:lnTo>
                        <a:pt x="367" y="0"/>
                      </a:lnTo>
                      <a:lnTo>
                        <a:pt x="350" y="1"/>
                      </a:lnTo>
                      <a:lnTo>
                        <a:pt x="337" y="4"/>
                      </a:lnTo>
                      <a:lnTo>
                        <a:pt x="320" y="12"/>
                      </a:lnTo>
                      <a:lnTo>
                        <a:pt x="308" y="19"/>
                      </a:lnTo>
                      <a:lnTo>
                        <a:pt x="294" y="29"/>
                      </a:lnTo>
                      <a:lnTo>
                        <a:pt x="170" y="125"/>
                      </a:lnTo>
                      <a:lnTo>
                        <a:pt x="68" y="213"/>
                      </a:lnTo>
                      <a:lnTo>
                        <a:pt x="54" y="224"/>
                      </a:lnTo>
                      <a:lnTo>
                        <a:pt x="45" y="230"/>
                      </a:lnTo>
                      <a:lnTo>
                        <a:pt x="34" y="235"/>
                      </a:lnTo>
                      <a:lnTo>
                        <a:pt x="22" y="238"/>
                      </a:lnTo>
                      <a:lnTo>
                        <a:pt x="0" y="241"/>
                      </a:lnTo>
                      <a:lnTo>
                        <a:pt x="10" y="261"/>
                      </a:lnTo>
                      <a:lnTo>
                        <a:pt x="30" y="281"/>
                      </a:lnTo>
                      <a:lnTo>
                        <a:pt x="48" y="287"/>
                      </a:lnTo>
                      <a:lnTo>
                        <a:pt x="62" y="291"/>
                      </a:lnTo>
                      <a:lnTo>
                        <a:pt x="80" y="290"/>
                      </a:lnTo>
                      <a:lnTo>
                        <a:pt x="92" y="290"/>
                      </a:lnTo>
                      <a:lnTo>
                        <a:pt x="115" y="282"/>
                      </a:lnTo>
                      <a:lnTo>
                        <a:pt x="124" y="276"/>
                      </a:lnTo>
                      <a:lnTo>
                        <a:pt x="138" y="265"/>
                      </a:lnTo>
                      <a:lnTo>
                        <a:pt x="150" y="258"/>
                      </a:lnTo>
                      <a:lnTo>
                        <a:pt x="170" y="242"/>
                      </a:lnTo>
                      <a:lnTo>
                        <a:pt x="196" y="220"/>
                      </a:lnTo>
                      <a:lnTo>
                        <a:pt x="308" y="120"/>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69" name="Group 720">
                <a:extLst>
                  <a:ext uri="{FF2B5EF4-FFF2-40B4-BE49-F238E27FC236}">
                    <a16:creationId xmlns:a16="http://schemas.microsoft.com/office/drawing/2014/main" id="{DADBE0D0-031C-4F5F-8A6C-B0E7E82B4AEE}"/>
                  </a:ext>
                </a:extLst>
              </p:cNvPr>
              <p:cNvGrpSpPr>
                <a:grpSpLocks/>
              </p:cNvGrpSpPr>
              <p:nvPr/>
            </p:nvGrpSpPr>
            <p:grpSpPr bwMode="auto">
              <a:xfrm>
                <a:off x="4489" y="2195"/>
                <a:ext cx="259" cy="144"/>
                <a:chOff x="4489" y="2195"/>
                <a:chExt cx="259" cy="144"/>
              </a:xfrm>
            </p:grpSpPr>
            <p:sp>
              <p:nvSpPr>
                <p:cNvPr id="22831" name="Freeform 721">
                  <a:extLst>
                    <a:ext uri="{FF2B5EF4-FFF2-40B4-BE49-F238E27FC236}">
                      <a16:creationId xmlns:a16="http://schemas.microsoft.com/office/drawing/2014/main" id="{BCA82F4D-ACBA-4A2B-A1DF-D560235CC556}"/>
                    </a:ext>
                  </a:extLst>
                </p:cNvPr>
                <p:cNvSpPr>
                  <a:spLocks/>
                </p:cNvSpPr>
                <p:nvPr/>
              </p:nvSpPr>
              <p:spPr bwMode="auto">
                <a:xfrm>
                  <a:off x="4489" y="2195"/>
                  <a:ext cx="259" cy="144"/>
                </a:xfrm>
                <a:custGeom>
                  <a:avLst/>
                  <a:gdLst>
                    <a:gd name="T0" fmla="*/ 0 w 520"/>
                    <a:gd name="T1" fmla="*/ 0 h 289"/>
                    <a:gd name="T2" fmla="*/ 0 w 520"/>
                    <a:gd name="T3" fmla="*/ 0 h 289"/>
                    <a:gd name="T4" fmla="*/ 0 w 520"/>
                    <a:gd name="T5" fmla="*/ 0 h 289"/>
                    <a:gd name="T6" fmla="*/ 0 w 520"/>
                    <a:gd name="T7" fmla="*/ 0 h 289"/>
                    <a:gd name="T8" fmla="*/ 0 w 520"/>
                    <a:gd name="T9" fmla="*/ 0 h 289"/>
                    <a:gd name="T10" fmla="*/ 0 w 520"/>
                    <a:gd name="T11" fmla="*/ 0 h 289"/>
                    <a:gd name="T12" fmla="*/ 0 w 520"/>
                    <a:gd name="T13" fmla="*/ 0 h 289"/>
                    <a:gd name="T14" fmla="*/ 0 w 520"/>
                    <a:gd name="T15" fmla="*/ 0 h 289"/>
                    <a:gd name="T16" fmla="*/ 0 w 520"/>
                    <a:gd name="T17" fmla="*/ 0 h 289"/>
                    <a:gd name="T18" fmla="*/ 0 w 520"/>
                    <a:gd name="T19" fmla="*/ 0 h 289"/>
                    <a:gd name="T20" fmla="*/ 0 w 520"/>
                    <a:gd name="T21" fmla="*/ 0 h 289"/>
                    <a:gd name="T22" fmla="*/ 0 w 520"/>
                    <a:gd name="T23" fmla="*/ 0 h 289"/>
                    <a:gd name="T24" fmla="*/ 0 w 520"/>
                    <a:gd name="T25" fmla="*/ 0 h 289"/>
                    <a:gd name="T26" fmla="*/ 0 w 520"/>
                    <a:gd name="T27" fmla="*/ 0 h 289"/>
                    <a:gd name="T28" fmla="*/ 0 w 520"/>
                    <a:gd name="T29" fmla="*/ 0 h 289"/>
                    <a:gd name="T30" fmla="*/ 0 w 520"/>
                    <a:gd name="T31" fmla="*/ 0 h 289"/>
                    <a:gd name="T32" fmla="*/ 0 w 520"/>
                    <a:gd name="T33" fmla="*/ 0 h 289"/>
                    <a:gd name="T34" fmla="*/ 0 w 520"/>
                    <a:gd name="T35" fmla="*/ 0 h 289"/>
                    <a:gd name="T36" fmla="*/ 0 w 520"/>
                    <a:gd name="T37" fmla="*/ 0 h 289"/>
                    <a:gd name="T38" fmla="*/ 0 w 520"/>
                    <a:gd name="T39" fmla="*/ 0 h 289"/>
                    <a:gd name="T40" fmla="*/ 0 w 520"/>
                    <a:gd name="T41" fmla="*/ 0 h 289"/>
                    <a:gd name="T42" fmla="*/ 0 w 520"/>
                    <a:gd name="T43" fmla="*/ 0 h 289"/>
                    <a:gd name="T44" fmla="*/ 0 w 520"/>
                    <a:gd name="T45" fmla="*/ 0 h 289"/>
                    <a:gd name="T46" fmla="*/ 0 w 520"/>
                    <a:gd name="T47" fmla="*/ 0 h 289"/>
                    <a:gd name="T48" fmla="*/ 0 w 520"/>
                    <a:gd name="T49" fmla="*/ 0 h 289"/>
                    <a:gd name="T50" fmla="*/ 0 w 520"/>
                    <a:gd name="T51" fmla="*/ 0 h 289"/>
                    <a:gd name="T52" fmla="*/ 0 w 520"/>
                    <a:gd name="T53" fmla="*/ 0 h 289"/>
                    <a:gd name="T54" fmla="*/ 0 w 520"/>
                    <a:gd name="T55" fmla="*/ 0 h 289"/>
                    <a:gd name="T56" fmla="*/ 0 w 520"/>
                    <a:gd name="T57" fmla="*/ 0 h 289"/>
                    <a:gd name="T58" fmla="*/ 0 w 520"/>
                    <a:gd name="T59" fmla="*/ 0 h 289"/>
                    <a:gd name="T60" fmla="*/ 0 w 520"/>
                    <a:gd name="T61" fmla="*/ 0 h 289"/>
                    <a:gd name="T62" fmla="*/ 0 w 520"/>
                    <a:gd name="T63" fmla="*/ 0 h 289"/>
                    <a:gd name="T64" fmla="*/ 0 w 520"/>
                    <a:gd name="T65" fmla="*/ 0 h 289"/>
                    <a:gd name="T66" fmla="*/ 0 w 520"/>
                    <a:gd name="T67" fmla="*/ 0 h 289"/>
                    <a:gd name="T68" fmla="*/ 0 w 520"/>
                    <a:gd name="T69" fmla="*/ 0 h 289"/>
                    <a:gd name="T70" fmla="*/ 0 w 520"/>
                    <a:gd name="T71" fmla="*/ 0 h 289"/>
                    <a:gd name="T72" fmla="*/ 0 w 520"/>
                    <a:gd name="T73" fmla="*/ 0 h 289"/>
                    <a:gd name="T74" fmla="*/ 0 w 520"/>
                    <a:gd name="T75" fmla="*/ 0 h 289"/>
                    <a:gd name="T76" fmla="*/ 0 w 520"/>
                    <a:gd name="T77" fmla="*/ 0 h 289"/>
                    <a:gd name="T78" fmla="*/ 0 w 520"/>
                    <a:gd name="T79" fmla="*/ 0 h 289"/>
                    <a:gd name="T80" fmla="*/ 0 w 520"/>
                    <a:gd name="T81" fmla="*/ 0 h 289"/>
                    <a:gd name="T82" fmla="*/ 0 w 520"/>
                    <a:gd name="T83" fmla="*/ 0 h 289"/>
                    <a:gd name="T84" fmla="*/ 0 w 520"/>
                    <a:gd name="T85" fmla="*/ 0 h 289"/>
                    <a:gd name="T86" fmla="*/ 0 w 520"/>
                    <a:gd name="T87" fmla="*/ 0 h 289"/>
                    <a:gd name="T88" fmla="*/ 0 w 520"/>
                    <a:gd name="T89" fmla="*/ 0 h 289"/>
                    <a:gd name="T90" fmla="*/ 0 w 520"/>
                    <a:gd name="T91" fmla="*/ 0 h 289"/>
                    <a:gd name="T92" fmla="*/ 0 w 520"/>
                    <a:gd name="T93" fmla="*/ 0 h 289"/>
                    <a:gd name="T94" fmla="*/ 0 w 520"/>
                    <a:gd name="T95" fmla="*/ 0 h 289"/>
                    <a:gd name="T96" fmla="*/ 0 w 520"/>
                    <a:gd name="T97" fmla="*/ 0 h 289"/>
                    <a:gd name="T98" fmla="*/ 0 w 520"/>
                    <a:gd name="T99" fmla="*/ 0 h 2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20"/>
                    <a:gd name="T151" fmla="*/ 0 h 289"/>
                    <a:gd name="T152" fmla="*/ 520 w 520"/>
                    <a:gd name="T153" fmla="*/ 289 h 2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20" h="289">
                      <a:moveTo>
                        <a:pt x="294" y="157"/>
                      </a:moveTo>
                      <a:lnTo>
                        <a:pt x="347" y="115"/>
                      </a:lnTo>
                      <a:lnTo>
                        <a:pt x="385" y="89"/>
                      </a:lnTo>
                      <a:lnTo>
                        <a:pt x="414" y="64"/>
                      </a:lnTo>
                      <a:lnTo>
                        <a:pt x="439" y="49"/>
                      </a:lnTo>
                      <a:lnTo>
                        <a:pt x="454" y="38"/>
                      </a:lnTo>
                      <a:lnTo>
                        <a:pt x="472" y="31"/>
                      </a:lnTo>
                      <a:lnTo>
                        <a:pt x="488" y="25"/>
                      </a:lnTo>
                      <a:lnTo>
                        <a:pt x="505" y="18"/>
                      </a:lnTo>
                      <a:lnTo>
                        <a:pt x="520" y="12"/>
                      </a:lnTo>
                      <a:lnTo>
                        <a:pt x="505" y="11"/>
                      </a:lnTo>
                      <a:lnTo>
                        <a:pt x="488" y="9"/>
                      </a:lnTo>
                      <a:lnTo>
                        <a:pt x="472" y="6"/>
                      </a:lnTo>
                      <a:lnTo>
                        <a:pt x="451" y="5"/>
                      </a:lnTo>
                      <a:lnTo>
                        <a:pt x="428" y="2"/>
                      </a:lnTo>
                      <a:lnTo>
                        <a:pt x="407" y="0"/>
                      </a:lnTo>
                      <a:lnTo>
                        <a:pt x="399" y="0"/>
                      </a:lnTo>
                      <a:lnTo>
                        <a:pt x="385" y="2"/>
                      </a:lnTo>
                      <a:lnTo>
                        <a:pt x="376" y="5"/>
                      </a:lnTo>
                      <a:lnTo>
                        <a:pt x="362" y="9"/>
                      </a:lnTo>
                      <a:lnTo>
                        <a:pt x="352" y="15"/>
                      </a:lnTo>
                      <a:lnTo>
                        <a:pt x="340" y="25"/>
                      </a:lnTo>
                      <a:lnTo>
                        <a:pt x="321" y="37"/>
                      </a:lnTo>
                      <a:lnTo>
                        <a:pt x="306" y="49"/>
                      </a:lnTo>
                      <a:lnTo>
                        <a:pt x="171" y="156"/>
                      </a:lnTo>
                      <a:lnTo>
                        <a:pt x="63" y="235"/>
                      </a:lnTo>
                      <a:lnTo>
                        <a:pt x="54" y="243"/>
                      </a:lnTo>
                      <a:lnTo>
                        <a:pt x="42" y="249"/>
                      </a:lnTo>
                      <a:lnTo>
                        <a:pt x="32" y="252"/>
                      </a:lnTo>
                      <a:lnTo>
                        <a:pt x="23" y="254"/>
                      </a:lnTo>
                      <a:lnTo>
                        <a:pt x="11" y="254"/>
                      </a:lnTo>
                      <a:lnTo>
                        <a:pt x="0" y="254"/>
                      </a:lnTo>
                      <a:lnTo>
                        <a:pt x="2" y="255"/>
                      </a:lnTo>
                      <a:lnTo>
                        <a:pt x="6" y="258"/>
                      </a:lnTo>
                      <a:lnTo>
                        <a:pt x="14" y="264"/>
                      </a:lnTo>
                      <a:lnTo>
                        <a:pt x="20" y="269"/>
                      </a:lnTo>
                      <a:lnTo>
                        <a:pt x="28" y="275"/>
                      </a:lnTo>
                      <a:lnTo>
                        <a:pt x="37" y="280"/>
                      </a:lnTo>
                      <a:lnTo>
                        <a:pt x="48" y="284"/>
                      </a:lnTo>
                      <a:lnTo>
                        <a:pt x="61" y="287"/>
                      </a:lnTo>
                      <a:lnTo>
                        <a:pt x="74" y="289"/>
                      </a:lnTo>
                      <a:lnTo>
                        <a:pt x="86" y="289"/>
                      </a:lnTo>
                      <a:lnTo>
                        <a:pt x="101" y="287"/>
                      </a:lnTo>
                      <a:lnTo>
                        <a:pt x="113" y="286"/>
                      </a:lnTo>
                      <a:lnTo>
                        <a:pt x="121" y="284"/>
                      </a:lnTo>
                      <a:lnTo>
                        <a:pt x="133" y="278"/>
                      </a:lnTo>
                      <a:lnTo>
                        <a:pt x="147" y="269"/>
                      </a:lnTo>
                      <a:lnTo>
                        <a:pt x="167" y="255"/>
                      </a:lnTo>
                      <a:lnTo>
                        <a:pt x="223" y="211"/>
                      </a:lnTo>
                      <a:lnTo>
                        <a:pt x="294" y="1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32" name="Freeform 722">
                  <a:extLst>
                    <a:ext uri="{FF2B5EF4-FFF2-40B4-BE49-F238E27FC236}">
                      <a16:creationId xmlns:a16="http://schemas.microsoft.com/office/drawing/2014/main" id="{587DD5CD-F4A7-456A-B036-55563558F3C5}"/>
                    </a:ext>
                  </a:extLst>
                </p:cNvPr>
                <p:cNvSpPr>
                  <a:spLocks/>
                </p:cNvSpPr>
                <p:nvPr/>
              </p:nvSpPr>
              <p:spPr bwMode="auto">
                <a:xfrm>
                  <a:off x="4489" y="2195"/>
                  <a:ext cx="259" cy="144"/>
                </a:xfrm>
                <a:custGeom>
                  <a:avLst/>
                  <a:gdLst>
                    <a:gd name="T0" fmla="*/ 0 w 520"/>
                    <a:gd name="T1" fmla="*/ 0 h 289"/>
                    <a:gd name="T2" fmla="*/ 0 w 520"/>
                    <a:gd name="T3" fmla="*/ 0 h 289"/>
                    <a:gd name="T4" fmla="*/ 0 w 520"/>
                    <a:gd name="T5" fmla="*/ 0 h 289"/>
                    <a:gd name="T6" fmla="*/ 0 w 520"/>
                    <a:gd name="T7" fmla="*/ 0 h 289"/>
                    <a:gd name="T8" fmla="*/ 0 w 520"/>
                    <a:gd name="T9" fmla="*/ 0 h 289"/>
                    <a:gd name="T10" fmla="*/ 0 w 520"/>
                    <a:gd name="T11" fmla="*/ 0 h 289"/>
                    <a:gd name="T12" fmla="*/ 0 w 520"/>
                    <a:gd name="T13" fmla="*/ 0 h 289"/>
                    <a:gd name="T14" fmla="*/ 0 w 520"/>
                    <a:gd name="T15" fmla="*/ 0 h 289"/>
                    <a:gd name="T16" fmla="*/ 0 w 520"/>
                    <a:gd name="T17" fmla="*/ 0 h 289"/>
                    <a:gd name="T18" fmla="*/ 0 w 520"/>
                    <a:gd name="T19" fmla="*/ 0 h 289"/>
                    <a:gd name="T20" fmla="*/ 0 w 520"/>
                    <a:gd name="T21" fmla="*/ 0 h 289"/>
                    <a:gd name="T22" fmla="*/ 0 w 520"/>
                    <a:gd name="T23" fmla="*/ 0 h 289"/>
                    <a:gd name="T24" fmla="*/ 0 w 520"/>
                    <a:gd name="T25" fmla="*/ 0 h 289"/>
                    <a:gd name="T26" fmla="*/ 0 w 520"/>
                    <a:gd name="T27" fmla="*/ 0 h 289"/>
                    <a:gd name="T28" fmla="*/ 0 w 520"/>
                    <a:gd name="T29" fmla="*/ 0 h 289"/>
                    <a:gd name="T30" fmla="*/ 0 w 520"/>
                    <a:gd name="T31" fmla="*/ 0 h 289"/>
                    <a:gd name="T32" fmla="*/ 0 w 520"/>
                    <a:gd name="T33" fmla="*/ 0 h 289"/>
                    <a:gd name="T34" fmla="*/ 0 w 520"/>
                    <a:gd name="T35" fmla="*/ 0 h 289"/>
                    <a:gd name="T36" fmla="*/ 0 w 520"/>
                    <a:gd name="T37" fmla="*/ 0 h 289"/>
                    <a:gd name="T38" fmla="*/ 0 w 520"/>
                    <a:gd name="T39" fmla="*/ 0 h 289"/>
                    <a:gd name="T40" fmla="*/ 0 w 520"/>
                    <a:gd name="T41" fmla="*/ 0 h 289"/>
                    <a:gd name="T42" fmla="*/ 0 w 520"/>
                    <a:gd name="T43" fmla="*/ 0 h 289"/>
                    <a:gd name="T44" fmla="*/ 0 w 520"/>
                    <a:gd name="T45" fmla="*/ 0 h 289"/>
                    <a:gd name="T46" fmla="*/ 0 w 520"/>
                    <a:gd name="T47" fmla="*/ 0 h 289"/>
                    <a:gd name="T48" fmla="*/ 0 w 520"/>
                    <a:gd name="T49" fmla="*/ 0 h 289"/>
                    <a:gd name="T50" fmla="*/ 0 w 520"/>
                    <a:gd name="T51" fmla="*/ 0 h 289"/>
                    <a:gd name="T52" fmla="*/ 0 w 520"/>
                    <a:gd name="T53" fmla="*/ 0 h 289"/>
                    <a:gd name="T54" fmla="*/ 0 w 520"/>
                    <a:gd name="T55" fmla="*/ 0 h 289"/>
                    <a:gd name="T56" fmla="*/ 0 w 520"/>
                    <a:gd name="T57" fmla="*/ 0 h 289"/>
                    <a:gd name="T58" fmla="*/ 0 w 520"/>
                    <a:gd name="T59" fmla="*/ 0 h 289"/>
                    <a:gd name="T60" fmla="*/ 0 w 520"/>
                    <a:gd name="T61" fmla="*/ 0 h 289"/>
                    <a:gd name="T62" fmla="*/ 0 w 520"/>
                    <a:gd name="T63" fmla="*/ 0 h 289"/>
                    <a:gd name="T64" fmla="*/ 0 w 520"/>
                    <a:gd name="T65" fmla="*/ 0 h 289"/>
                    <a:gd name="T66" fmla="*/ 0 w 520"/>
                    <a:gd name="T67" fmla="*/ 0 h 289"/>
                    <a:gd name="T68" fmla="*/ 0 w 520"/>
                    <a:gd name="T69" fmla="*/ 0 h 289"/>
                    <a:gd name="T70" fmla="*/ 0 w 520"/>
                    <a:gd name="T71" fmla="*/ 0 h 289"/>
                    <a:gd name="T72" fmla="*/ 0 w 520"/>
                    <a:gd name="T73" fmla="*/ 0 h 289"/>
                    <a:gd name="T74" fmla="*/ 0 w 520"/>
                    <a:gd name="T75" fmla="*/ 0 h 289"/>
                    <a:gd name="T76" fmla="*/ 0 w 520"/>
                    <a:gd name="T77" fmla="*/ 0 h 289"/>
                    <a:gd name="T78" fmla="*/ 0 w 520"/>
                    <a:gd name="T79" fmla="*/ 0 h 289"/>
                    <a:gd name="T80" fmla="*/ 0 w 520"/>
                    <a:gd name="T81" fmla="*/ 0 h 289"/>
                    <a:gd name="T82" fmla="*/ 0 w 520"/>
                    <a:gd name="T83" fmla="*/ 0 h 289"/>
                    <a:gd name="T84" fmla="*/ 0 w 520"/>
                    <a:gd name="T85" fmla="*/ 0 h 289"/>
                    <a:gd name="T86" fmla="*/ 0 w 520"/>
                    <a:gd name="T87" fmla="*/ 0 h 289"/>
                    <a:gd name="T88" fmla="*/ 0 w 520"/>
                    <a:gd name="T89" fmla="*/ 0 h 289"/>
                    <a:gd name="T90" fmla="*/ 0 w 520"/>
                    <a:gd name="T91" fmla="*/ 0 h 289"/>
                    <a:gd name="T92" fmla="*/ 0 w 520"/>
                    <a:gd name="T93" fmla="*/ 0 h 289"/>
                    <a:gd name="T94" fmla="*/ 0 w 520"/>
                    <a:gd name="T95" fmla="*/ 0 h 289"/>
                    <a:gd name="T96" fmla="*/ 0 w 520"/>
                    <a:gd name="T97" fmla="*/ 0 h 289"/>
                    <a:gd name="T98" fmla="*/ 0 w 520"/>
                    <a:gd name="T99" fmla="*/ 0 h 2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20"/>
                    <a:gd name="T151" fmla="*/ 0 h 289"/>
                    <a:gd name="T152" fmla="*/ 520 w 520"/>
                    <a:gd name="T153" fmla="*/ 289 h 2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20" h="289">
                      <a:moveTo>
                        <a:pt x="294" y="157"/>
                      </a:moveTo>
                      <a:lnTo>
                        <a:pt x="347" y="115"/>
                      </a:lnTo>
                      <a:lnTo>
                        <a:pt x="385" y="89"/>
                      </a:lnTo>
                      <a:lnTo>
                        <a:pt x="414" y="64"/>
                      </a:lnTo>
                      <a:lnTo>
                        <a:pt x="439" y="49"/>
                      </a:lnTo>
                      <a:lnTo>
                        <a:pt x="454" y="38"/>
                      </a:lnTo>
                      <a:lnTo>
                        <a:pt x="472" y="31"/>
                      </a:lnTo>
                      <a:lnTo>
                        <a:pt x="488" y="25"/>
                      </a:lnTo>
                      <a:lnTo>
                        <a:pt x="505" y="18"/>
                      </a:lnTo>
                      <a:lnTo>
                        <a:pt x="520" y="12"/>
                      </a:lnTo>
                      <a:lnTo>
                        <a:pt x="505" y="11"/>
                      </a:lnTo>
                      <a:lnTo>
                        <a:pt x="488" y="9"/>
                      </a:lnTo>
                      <a:lnTo>
                        <a:pt x="472" y="6"/>
                      </a:lnTo>
                      <a:lnTo>
                        <a:pt x="451" y="5"/>
                      </a:lnTo>
                      <a:lnTo>
                        <a:pt x="428" y="2"/>
                      </a:lnTo>
                      <a:lnTo>
                        <a:pt x="407" y="0"/>
                      </a:lnTo>
                      <a:lnTo>
                        <a:pt x="399" y="0"/>
                      </a:lnTo>
                      <a:lnTo>
                        <a:pt x="385" y="2"/>
                      </a:lnTo>
                      <a:lnTo>
                        <a:pt x="376" y="5"/>
                      </a:lnTo>
                      <a:lnTo>
                        <a:pt x="362" y="9"/>
                      </a:lnTo>
                      <a:lnTo>
                        <a:pt x="352" y="15"/>
                      </a:lnTo>
                      <a:lnTo>
                        <a:pt x="340" y="25"/>
                      </a:lnTo>
                      <a:lnTo>
                        <a:pt x="321" y="37"/>
                      </a:lnTo>
                      <a:lnTo>
                        <a:pt x="306" y="49"/>
                      </a:lnTo>
                      <a:lnTo>
                        <a:pt x="171" y="156"/>
                      </a:lnTo>
                      <a:lnTo>
                        <a:pt x="63" y="235"/>
                      </a:lnTo>
                      <a:lnTo>
                        <a:pt x="54" y="243"/>
                      </a:lnTo>
                      <a:lnTo>
                        <a:pt x="42" y="249"/>
                      </a:lnTo>
                      <a:lnTo>
                        <a:pt x="32" y="252"/>
                      </a:lnTo>
                      <a:lnTo>
                        <a:pt x="23" y="254"/>
                      </a:lnTo>
                      <a:lnTo>
                        <a:pt x="11" y="254"/>
                      </a:lnTo>
                      <a:lnTo>
                        <a:pt x="0" y="254"/>
                      </a:lnTo>
                      <a:lnTo>
                        <a:pt x="2" y="255"/>
                      </a:lnTo>
                      <a:lnTo>
                        <a:pt x="6" y="258"/>
                      </a:lnTo>
                      <a:lnTo>
                        <a:pt x="14" y="264"/>
                      </a:lnTo>
                      <a:lnTo>
                        <a:pt x="20" y="269"/>
                      </a:lnTo>
                      <a:lnTo>
                        <a:pt x="28" y="275"/>
                      </a:lnTo>
                      <a:lnTo>
                        <a:pt x="37" y="280"/>
                      </a:lnTo>
                      <a:lnTo>
                        <a:pt x="48" y="284"/>
                      </a:lnTo>
                      <a:lnTo>
                        <a:pt x="61" y="287"/>
                      </a:lnTo>
                      <a:lnTo>
                        <a:pt x="74" y="289"/>
                      </a:lnTo>
                      <a:lnTo>
                        <a:pt x="86" y="289"/>
                      </a:lnTo>
                      <a:lnTo>
                        <a:pt x="101" y="287"/>
                      </a:lnTo>
                      <a:lnTo>
                        <a:pt x="113" y="286"/>
                      </a:lnTo>
                      <a:lnTo>
                        <a:pt x="121" y="284"/>
                      </a:lnTo>
                      <a:lnTo>
                        <a:pt x="133" y="278"/>
                      </a:lnTo>
                      <a:lnTo>
                        <a:pt x="147" y="269"/>
                      </a:lnTo>
                      <a:lnTo>
                        <a:pt x="167" y="255"/>
                      </a:lnTo>
                      <a:lnTo>
                        <a:pt x="223" y="211"/>
                      </a:lnTo>
                      <a:lnTo>
                        <a:pt x="294" y="157"/>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70" name="Group 723">
                <a:extLst>
                  <a:ext uri="{FF2B5EF4-FFF2-40B4-BE49-F238E27FC236}">
                    <a16:creationId xmlns:a16="http://schemas.microsoft.com/office/drawing/2014/main" id="{3C82222E-99A5-4C2B-A6CB-10F74528B7D1}"/>
                  </a:ext>
                </a:extLst>
              </p:cNvPr>
              <p:cNvGrpSpPr>
                <a:grpSpLocks/>
              </p:cNvGrpSpPr>
              <p:nvPr/>
            </p:nvGrpSpPr>
            <p:grpSpPr bwMode="auto">
              <a:xfrm>
                <a:off x="4176" y="2190"/>
                <a:ext cx="259" cy="150"/>
                <a:chOff x="4176" y="2190"/>
                <a:chExt cx="259" cy="150"/>
              </a:xfrm>
            </p:grpSpPr>
            <p:sp>
              <p:nvSpPr>
                <p:cNvPr id="22829" name="Freeform 724">
                  <a:extLst>
                    <a:ext uri="{FF2B5EF4-FFF2-40B4-BE49-F238E27FC236}">
                      <a16:creationId xmlns:a16="http://schemas.microsoft.com/office/drawing/2014/main" id="{02C4BECF-8A5C-4B92-A882-45C42B0ACADD}"/>
                    </a:ext>
                  </a:extLst>
                </p:cNvPr>
                <p:cNvSpPr>
                  <a:spLocks/>
                </p:cNvSpPr>
                <p:nvPr/>
              </p:nvSpPr>
              <p:spPr bwMode="auto">
                <a:xfrm>
                  <a:off x="4176" y="2190"/>
                  <a:ext cx="259" cy="150"/>
                </a:xfrm>
                <a:custGeom>
                  <a:avLst/>
                  <a:gdLst>
                    <a:gd name="T0" fmla="*/ 1 w 518"/>
                    <a:gd name="T1" fmla="*/ 0 h 301"/>
                    <a:gd name="T2" fmla="*/ 1 w 518"/>
                    <a:gd name="T3" fmla="*/ 0 h 301"/>
                    <a:gd name="T4" fmla="*/ 1 w 518"/>
                    <a:gd name="T5" fmla="*/ 0 h 301"/>
                    <a:gd name="T6" fmla="*/ 1 w 518"/>
                    <a:gd name="T7" fmla="*/ 0 h 301"/>
                    <a:gd name="T8" fmla="*/ 1 w 518"/>
                    <a:gd name="T9" fmla="*/ 0 h 301"/>
                    <a:gd name="T10" fmla="*/ 1 w 518"/>
                    <a:gd name="T11" fmla="*/ 0 h 301"/>
                    <a:gd name="T12" fmla="*/ 1 w 518"/>
                    <a:gd name="T13" fmla="*/ 0 h 301"/>
                    <a:gd name="T14" fmla="*/ 1 w 518"/>
                    <a:gd name="T15" fmla="*/ 0 h 301"/>
                    <a:gd name="T16" fmla="*/ 1 w 518"/>
                    <a:gd name="T17" fmla="*/ 0 h 301"/>
                    <a:gd name="T18" fmla="*/ 1 w 518"/>
                    <a:gd name="T19" fmla="*/ 0 h 301"/>
                    <a:gd name="T20" fmla="*/ 1 w 518"/>
                    <a:gd name="T21" fmla="*/ 0 h 301"/>
                    <a:gd name="T22" fmla="*/ 1 w 518"/>
                    <a:gd name="T23" fmla="*/ 0 h 301"/>
                    <a:gd name="T24" fmla="*/ 1 w 518"/>
                    <a:gd name="T25" fmla="*/ 0 h 301"/>
                    <a:gd name="T26" fmla="*/ 1 w 518"/>
                    <a:gd name="T27" fmla="*/ 0 h 301"/>
                    <a:gd name="T28" fmla="*/ 1 w 518"/>
                    <a:gd name="T29" fmla="*/ 0 h 301"/>
                    <a:gd name="T30" fmla="*/ 1 w 518"/>
                    <a:gd name="T31" fmla="*/ 0 h 301"/>
                    <a:gd name="T32" fmla="*/ 1 w 518"/>
                    <a:gd name="T33" fmla="*/ 0 h 301"/>
                    <a:gd name="T34" fmla="*/ 1 w 518"/>
                    <a:gd name="T35" fmla="*/ 0 h 301"/>
                    <a:gd name="T36" fmla="*/ 1 w 518"/>
                    <a:gd name="T37" fmla="*/ 0 h 301"/>
                    <a:gd name="T38" fmla="*/ 1 w 518"/>
                    <a:gd name="T39" fmla="*/ 0 h 301"/>
                    <a:gd name="T40" fmla="*/ 1 w 518"/>
                    <a:gd name="T41" fmla="*/ 0 h 301"/>
                    <a:gd name="T42" fmla="*/ 1 w 518"/>
                    <a:gd name="T43" fmla="*/ 0 h 301"/>
                    <a:gd name="T44" fmla="*/ 1 w 518"/>
                    <a:gd name="T45" fmla="*/ 0 h 301"/>
                    <a:gd name="T46" fmla="*/ 1 w 518"/>
                    <a:gd name="T47" fmla="*/ 0 h 301"/>
                    <a:gd name="T48" fmla="*/ 0 w 518"/>
                    <a:gd name="T49" fmla="*/ 0 h 301"/>
                    <a:gd name="T50" fmla="*/ 1 w 518"/>
                    <a:gd name="T51" fmla="*/ 0 h 301"/>
                    <a:gd name="T52" fmla="*/ 1 w 518"/>
                    <a:gd name="T53" fmla="*/ 0 h 301"/>
                    <a:gd name="T54" fmla="*/ 1 w 518"/>
                    <a:gd name="T55" fmla="*/ 0 h 301"/>
                    <a:gd name="T56" fmla="*/ 1 w 518"/>
                    <a:gd name="T57" fmla="*/ 0 h 301"/>
                    <a:gd name="T58" fmla="*/ 1 w 518"/>
                    <a:gd name="T59" fmla="*/ 0 h 301"/>
                    <a:gd name="T60" fmla="*/ 1 w 518"/>
                    <a:gd name="T61" fmla="*/ 0 h 301"/>
                    <a:gd name="T62" fmla="*/ 1 w 518"/>
                    <a:gd name="T63" fmla="*/ 0 h 301"/>
                    <a:gd name="T64" fmla="*/ 1 w 518"/>
                    <a:gd name="T65" fmla="*/ 0 h 301"/>
                    <a:gd name="T66" fmla="*/ 1 w 518"/>
                    <a:gd name="T67" fmla="*/ 0 h 301"/>
                    <a:gd name="T68" fmla="*/ 1 w 518"/>
                    <a:gd name="T69" fmla="*/ 0 h 301"/>
                    <a:gd name="T70" fmla="*/ 1 w 518"/>
                    <a:gd name="T71" fmla="*/ 0 h 301"/>
                    <a:gd name="T72" fmla="*/ 1 w 518"/>
                    <a:gd name="T73" fmla="*/ 0 h 301"/>
                    <a:gd name="T74" fmla="*/ 1 w 518"/>
                    <a:gd name="T75" fmla="*/ 0 h 301"/>
                    <a:gd name="T76" fmla="*/ 1 w 518"/>
                    <a:gd name="T77" fmla="*/ 0 h 301"/>
                    <a:gd name="T78" fmla="*/ 1 w 518"/>
                    <a:gd name="T79" fmla="*/ 0 h 301"/>
                    <a:gd name="T80" fmla="*/ 1 w 518"/>
                    <a:gd name="T81" fmla="*/ 0 h 301"/>
                    <a:gd name="T82" fmla="*/ 1 w 518"/>
                    <a:gd name="T83" fmla="*/ 0 h 301"/>
                    <a:gd name="T84" fmla="*/ 1 w 518"/>
                    <a:gd name="T85" fmla="*/ 0 h 3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8"/>
                    <a:gd name="T130" fmla="*/ 0 h 301"/>
                    <a:gd name="T131" fmla="*/ 518 w 518"/>
                    <a:gd name="T132" fmla="*/ 301 h 3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8" h="301">
                      <a:moveTo>
                        <a:pt x="301" y="155"/>
                      </a:moveTo>
                      <a:lnTo>
                        <a:pt x="349" y="118"/>
                      </a:lnTo>
                      <a:lnTo>
                        <a:pt x="379" y="94"/>
                      </a:lnTo>
                      <a:lnTo>
                        <a:pt x="405" y="75"/>
                      </a:lnTo>
                      <a:lnTo>
                        <a:pt x="428" y="62"/>
                      </a:lnTo>
                      <a:lnTo>
                        <a:pt x="442" y="54"/>
                      </a:lnTo>
                      <a:lnTo>
                        <a:pt x="457" y="49"/>
                      </a:lnTo>
                      <a:lnTo>
                        <a:pt x="491" y="46"/>
                      </a:lnTo>
                      <a:lnTo>
                        <a:pt x="514" y="43"/>
                      </a:lnTo>
                      <a:lnTo>
                        <a:pt x="518" y="25"/>
                      </a:lnTo>
                      <a:lnTo>
                        <a:pt x="387" y="0"/>
                      </a:lnTo>
                      <a:lnTo>
                        <a:pt x="375" y="5"/>
                      </a:lnTo>
                      <a:lnTo>
                        <a:pt x="359" y="13"/>
                      </a:lnTo>
                      <a:lnTo>
                        <a:pt x="349" y="19"/>
                      </a:lnTo>
                      <a:lnTo>
                        <a:pt x="334" y="26"/>
                      </a:lnTo>
                      <a:lnTo>
                        <a:pt x="318" y="39"/>
                      </a:lnTo>
                      <a:lnTo>
                        <a:pt x="297" y="54"/>
                      </a:lnTo>
                      <a:lnTo>
                        <a:pt x="167" y="162"/>
                      </a:lnTo>
                      <a:lnTo>
                        <a:pt x="63" y="249"/>
                      </a:lnTo>
                      <a:lnTo>
                        <a:pt x="54" y="256"/>
                      </a:lnTo>
                      <a:lnTo>
                        <a:pt x="43" y="262"/>
                      </a:lnTo>
                      <a:lnTo>
                        <a:pt x="33" y="265"/>
                      </a:lnTo>
                      <a:lnTo>
                        <a:pt x="23" y="265"/>
                      </a:lnTo>
                      <a:lnTo>
                        <a:pt x="11" y="265"/>
                      </a:lnTo>
                      <a:lnTo>
                        <a:pt x="0" y="265"/>
                      </a:lnTo>
                      <a:lnTo>
                        <a:pt x="5" y="268"/>
                      </a:lnTo>
                      <a:lnTo>
                        <a:pt x="10" y="271"/>
                      </a:lnTo>
                      <a:lnTo>
                        <a:pt x="14" y="277"/>
                      </a:lnTo>
                      <a:lnTo>
                        <a:pt x="20" y="282"/>
                      </a:lnTo>
                      <a:lnTo>
                        <a:pt x="28" y="289"/>
                      </a:lnTo>
                      <a:lnTo>
                        <a:pt x="39" y="292"/>
                      </a:lnTo>
                      <a:lnTo>
                        <a:pt x="49" y="297"/>
                      </a:lnTo>
                      <a:lnTo>
                        <a:pt x="62" y="300"/>
                      </a:lnTo>
                      <a:lnTo>
                        <a:pt x="72" y="301"/>
                      </a:lnTo>
                      <a:lnTo>
                        <a:pt x="86" y="301"/>
                      </a:lnTo>
                      <a:lnTo>
                        <a:pt x="100" y="300"/>
                      </a:lnTo>
                      <a:lnTo>
                        <a:pt x="114" y="300"/>
                      </a:lnTo>
                      <a:lnTo>
                        <a:pt x="120" y="297"/>
                      </a:lnTo>
                      <a:lnTo>
                        <a:pt x="132" y="291"/>
                      </a:lnTo>
                      <a:lnTo>
                        <a:pt x="147" y="282"/>
                      </a:lnTo>
                      <a:lnTo>
                        <a:pt x="165" y="268"/>
                      </a:lnTo>
                      <a:lnTo>
                        <a:pt x="214" y="228"/>
                      </a:lnTo>
                      <a:lnTo>
                        <a:pt x="301" y="1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30" name="Freeform 725">
                  <a:extLst>
                    <a:ext uri="{FF2B5EF4-FFF2-40B4-BE49-F238E27FC236}">
                      <a16:creationId xmlns:a16="http://schemas.microsoft.com/office/drawing/2014/main" id="{E41420BF-C6AC-42B1-AC47-3E3CD6246F6D}"/>
                    </a:ext>
                  </a:extLst>
                </p:cNvPr>
                <p:cNvSpPr>
                  <a:spLocks/>
                </p:cNvSpPr>
                <p:nvPr/>
              </p:nvSpPr>
              <p:spPr bwMode="auto">
                <a:xfrm>
                  <a:off x="4176" y="2190"/>
                  <a:ext cx="259" cy="150"/>
                </a:xfrm>
                <a:custGeom>
                  <a:avLst/>
                  <a:gdLst>
                    <a:gd name="T0" fmla="*/ 1 w 518"/>
                    <a:gd name="T1" fmla="*/ 0 h 301"/>
                    <a:gd name="T2" fmla="*/ 1 w 518"/>
                    <a:gd name="T3" fmla="*/ 0 h 301"/>
                    <a:gd name="T4" fmla="*/ 1 w 518"/>
                    <a:gd name="T5" fmla="*/ 0 h 301"/>
                    <a:gd name="T6" fmla="*/ 1 w 518"/>
                    <a:gd name="T7" fmla="*/ 0 h 301"/>
                    <a:gd name="T8" fmla="*/ 1 w 518"/>
                    <a:gd name="T9" fmla="*/ 0 h 301"/>
                    <a:gd name="T10" fmla="*/ 1 w 518"/>
                    <a:gd name="T11" fmla="*/ 0 h 301"/>
                    <a:gd name="T12" fmla="*/ 1 w 518"/>
                    <a:gd name="T13" fmla="*/ 0 h 301"/>
                    <a:gd name="T14" fmla="*/ 1 w 518"/>
                    <a:gd name="T15" fmla="*/ 0 h 301"/>
                    <a:gd name="T16" fmla="*/ 1 w 518"/>
                    <a:gd name="T17" fmla="*/ 0 h 301"/>
                    <a:gd name="T18" fmla="*/ 1 w 518"/>
                    <a:gd name="T19" fmla="*/ 0 h 301"/>
                    <a:gd name="T20" fmla="*/ 1 w 518"/>
                    <a:gd name="T21" fmla="*/ 0 h 301"/>
                    <a:gd name="T22" fmla="*/ 1 w 518"/>
                    <a:gd name="T23" fmla="*/ 0 h 301"/>
                    <a:gd name="T24" fmla="*/ 1 w 518"/>
                    <a:gd name="T25" fmla="*/ 0 h 301"/>
                    <a:gd name="T26" fmla="*/ 1 w 518"/>
                    <a:gd name="T27" fmla="*/ 0 h 301"/>
                    <a:gd name="T28" fmla="*/ 1 w 518"/>
                    <a:gd name="T29" fmla="*/ 0 h 301"/>
                    <a:gd name="T30" fmla="*/ 1 w 518"/>
                    <a:gd name="T31" fmla="*/ 0 h 301"/>
                    <a:gd name="T32" fmla="*/ 1 w 518"/>
                    <a:gd name="T33" fmla="*/ 0 h 301"/>
                    <a:gd name="T34" fmla="*/ 1 w 518"/>
                    <a:gd name="T35" fmla="*/ 0 h 301"/>
                    <a:gd name="T36" fmla="*/ 1 w 518"/>
                    <a:gd name="T37" fmla="*/ 0 h 301"/>
                    <a:gd name="T38" fmla="*/ 1 w 518"/>
                    <a:gd name="T39" fmla="*/ 0 h 301"/>
                    <a:gd name="T40" fmla="*/ 1 w 518"/>
                    <a:gd name="T41" fmla="*/ 0 h 301"/>
                    <a:gd name="T42" fmla="*/ 1 w 518"/>
                    <a:gd name="T43" fmla="*/ 0 h 301"/>
                    <a:gd name="T44" fmla="*/ 1 w 518"/>
                    <a:gd name="T45" fmla="*/ 0 h 301"/>
                    <a:gd name="T46" fmla="*/ 1 w 518"/>
                    <a:gd name="T47" fmla="*/ 0 h 301"/>
                    <a:gd name="T48" fmla="*/ 0 w 518"/>
                    <a:gd name="T49" fmla="*/ 0 h 301"/>
                    <a:gd name="T50" fmla="*/ 1 w 518"/>
                    <a:gd name="T51" fmla="*/ 0 h 301"/>
                    <a:gd name="T52" fmla="*/ 1 w 518"/>
                    <a:gd name="T53" fmla="*/ 0 h 301"/>
                    <a:gd name="T54" fmla="*/ 1 w 518"/>
                    <a:gd name="T55" fmla="*/ 0 h 301"/>
                    <a:gd name="T56" fmla="*/ 1 w 518"/>
                    <a:gd name="T57" fmla="*/ 0 h 301"/>
                    <a:gd name="T58" fmla="*/ 1 w 518"/>
                    <a:gd name="T59" fmla="*/ 0 h 301"/>
                    <a:gd name="T60" fmla="*/ 1 w 518"/>
                    <a:gd name="T61" fmla="*/ 0 h 301"/>
                    <a:gd name="T62" fmla="*/ 1 w 518"/>
                    <a:gd name="T63" fmla="*/ 0 h 301"/>
                    <a:gd name="T64" fmla="*/ 1 w 518"/>
                    <a:gd name="T65" fmla="*/ 0 h 301"/>
                    <a:gd name="T66" fmla="*/ 1 w 518"/>
                    <a:gd name="T67" fmla="*/ 0 h 301"/>
                    <a:gd name="T68" fmla="*/ 1 w 518"/>
                    <a:gd name="T69" fmla="*/ 0 h 301"/>
                    <a:gd name="T70" fmla="*/ 1 w 518"/>
                    <a:gd name="T71" fmla="*/ 0 h 301"/>
                    <a:gd name="T72" fmla="*/ 1 w 518"/>
                    <a:gd name="T73" fmla="*/ 0 h 301"/>
                    <a:gd name="T74" fmla="*/ 1 w 518"/>
                    <a:gd name="T75" fmla="*/ 0 h 301"/>
                    <a:gd name="T76" fmla="*/ 1 w 518"/>
                    <a:gd name="T77" fmla="*/ 0 h 301"/>
                    <a:gd name="T78" fmla="*/ 1 w 518"/>
                    <a:gd name="T79" fmla="*/ 0 h 301"/>
                    <a:gd name="T80" fmla="*/ 1 w 518"/>
                    <a:gd name="T81" fmla="*/ 0 h 301"/>
                    <a:gd name="T82" fmla="*/ 1 w 518"/>
                    <a:gd name="T83" fmla="*/ 0 h 301"/>
                    <a:gd name="T84" fmla="*/ 1 w 518"/>
                    <a:gd name="T85" fmla="*/ 0 h 3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8"/>
                    <a:gd name="T130" fmla="*/ 0 h 301"/>
                    <a:gd name="T131" fmla="*/ 518 w 518"/>
                    <a:gd name="T132" fmla="*/ 301 h 3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8" h="301">
                      <a:moveTo>
                        <a:pt x="301" y="155"/>
                      </a:moveTo>
                      <a:lnTo>
                        <a:pt x="349" y="118"/>
                      </a:lnTo>
                      <a:lnTo>
                        <a:pt x="379" y="94"/>
                      </a:lnTo>
                      <a:lnTo>
                        <a:pt x="405" y="75"/>
                      </a:lnTo>
                      <a:lnTo>
                        <a:pt x="428" y="62"/>
                      </a:lnTo>
                      <a:lnTo>
                        <a:pt x="442" y="54"/>
                      </a:lnTo>
                      <a:lnTo>
                        <a:pt x="457" y="49"/>
                      </a:lnTo>
                      <a:lnTo>
                        <a:pt x="491" y="46"/>
                      </a:lnTo>
                      <a:lnTo>
                        <a:pt x="514" y="43"/>
                      </a:lnTo>
                      <a:lnTo>
                        <a:pt x="518" y="25"/>
                      </a:lnTo>
                      <a:lnTo>
                        <a:pt x="387" y="0"/>
                      </a:lnTo>
                      <a:lnTo>
                        <a:pt x="375" y="5"/>
                      </a:lnTo>
                      <a:lnTo>
                        <a:pt x="359" y="13"/>
                      </a:lnTo>
                      <a:lnTo>
                        <a:pt x="349" y="19"/>
                      </a:lnTo>
                      <a:lnTo>
                        <a:pt x="334" y="26"/>
                      </a:lnTo>
                      <a:lnTo>
                        <a:pt x="318" y="39"/>
                      </a:lnTo>
                      <a:lnTo>
                        <a:pt x="297" y="54"/>
                      </a:lnTo>
                      <a:lnTo>
                        <a:pt x="167" y="162"/>
                      </a:lnTo>
                      <a:lnTo>
                        <a:pt x="63" y="249"/>
                      </a:lnTo>
                      <a:lnTo>
                        <a:pt x="54" y="256"/>
                      </a:lnTo>
                      <a:lnTo>
                        <a:pt x="43" y="262"/>
                      </a:lnTo>
                      <a:lnTo>
                        <a:pt x="33" y="265"/>
                      </a:lnTo>
                      <a:lnTo>
                        <a:pt x="23" y="265"/>
                      </a:lnTo>
                      <a:lnTo>
                        <a:pt x="11" y="265"/>
                      </a:lnTo>
                      <a:lnTo>
                        <a:pt x="0" y="265"/>
                      </a:lnTo>
                      <a:lnTo>
                        <a:pt x="5" y="268"/>
                      </a:lnTo>
                      <a:lnTo>
                        <a:pt x="10" y="271"/>
                      </a:lnTo>
                      <a:lnTo>
                        <a:pt x="14" y="277"/>
                      </a:lnTo>
                      <a:lnTo>
                        <a:pt x="20" y="282"/>
                      </a:lnTo>
                      <a:lnTo>
                        <a:pt x="28" y="289"/>
                      </a:lnTo>
                      <a:lnTo>
                        <a:pt x="39" y="292"/>
                      </a:lnTo>
                      <a:lnTo>
                        <a:pt x="49" y="297"/>
                      </a:lnTo>
                      <a:lnTo>
                        <a:pt x="62" y="300"/>
                      </a:lnTo>
                      <a:lnTo>
                        <a:pt x="72" y="301"/>
                      </a:lnTo>
                      <a:lnTo>
                        <a:pt x="86" y="301"/>
                      </a:lnTo>
                      <a:lnTo>
                        <a:pt x="100" y="300"/>
                      </a:lnTo>
                      <a:lnTo>
                        <a:pt x="114" y="300"/>
                      </a:lnTo>
                      <a:lnTo>
                        <a:pt x="120" y="297"/>
                      </a:lnTo>
                      <a:lnTo>
                        <a:pt x="132" y="291"/>
                      </a:lnTo>
                      <a:lnTo>
                        <a:pt x="147" y="282"/>
                      </a:lnTo>
                      <a:lnTo>
                        <a:pt x="165" y="268"/>
                      </a:lnTo>
                      <a:lnTo>
                        <a:pt x="214" y="228"/>
                      </a:lnTo>
                      <a:lnTo>
                        <a:pt x="301" y="155"/>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71" name="Group 726">
                <a:extLst>
                  <a:ext uri="{FF2B5EF4-FFF2-40B4-BE49-F238E27FC236}">
                    <a16:creationId xmlns:a16="http://schemas.microsoft.com/office/drawing/2014/main" id="{753C3848-0BB0-432F-8BF8-9E3ED6BBD7E1}"/>
                  </a:ext>
                </a:extLst>
              </p:cNvPr>
              <p:cNvGrpSpPr>
                <a:grpSpLocks/>
              </p:cNvGrpSpPr>
              <p:nvPr/>
            </p:nvGrpSpPr>
            <p:grpSpPr bwMode="auto">
              <a:xfrm>
                <a:off x="4021" y="2194"/>
                <a:ext cx="236" cy="142"/>
                <a:chOff x="4021" y="2194"/>
                <a:chExt cx="236" cy="142"/>
              </a:xfrm>
            </p:grpSpPr>
            <p:sp>
              <p:nvSpPr>
                <p:cNvPr id="22827" name="Freeform 727">
                  <a:extLst>
                    <a:ext uri="{FF2B5EF4-FFF2-40B4-BE49-F238E27FC236}">
                      <a16:creationId xmlns:a16="http://schemas.microsoft.com/office/drawing/2014/main" id="{4F45C72D-1B9F-46EA-B926-AB3B593C2BD2}"/>
                    </a:ext>
                  </a:extLst>
                </p:cNvPr>
                <p:cNvSpPr>
                  <a:spLocks/>
                </p:cNvSpPr>
                <p:nvPr/>
              </p:nvSpPr>
              <p:spPr bwMode="auto">
                <a:xfrm>
                  <a:off x="4021" y="2194"/>
                  <a:ext cx="236" cy="142"/>
                </a:xfrm>
                <a:custGeom>
                  <a:avLst/>
                  <a:gdLst>
                    <a:gd name="T0" fmla="*/ 1 w 472"/>
                    <a:gd name="T1" fmla="*/ 1 h 284"/>
                    <a:gd name="T2" fmla="*/ 1 w 472"/>
                    <a:gd name="T3" fmla="*/ 1 h 284"/>
                    <a:gd name="T4" fmla="*/ 1 w 472"/>
                    <a:gd name="T5" fmla="*/ 1 h 284"/>
                    <a:gd name="T6" fmla="*/ 1 w 472"/>
                    <a:gd name="T7" fmla="*/ 1 h 284"/>
                    <a:gd name="T8" fmla="*/ 1 w 472"/>
                    <a:gd name="T9" fmla="*/ 1 h 284"/>
                    <a:gd name="T10" fmla="*/ 1 w 472"/>
                    <a:gd name="T11" fmla="*/ 1 h 284"/>
                    <a:gd name="T12" fmla="*/ 1 w 472"/>
                    <a:gd name="T13" fmla="*/ 1 h 284"/>
                    <a:gd name="T14" fmla="*/ 1 w 472"/>
                    <a:gd name="T15" fmla="*/ 1 h 284"/>
                    <a:gd name="T16" fmla="*/ 1 w 472"/>
                    <a:gd name="T17" fmla="*/ 1 h 284"/>
                    <a:gd name="T18" fmla="*/ 1 w 472"/>
                    <a:gd name="T19" fmla="*/ 1 h 284"/>
                    <a:gd name="T20" fmla="*/ 1 w 472"/>
                    <a:gd name="T21" fmla="*/ 1 h 284"/>
                    <a:gd name="T22" fmla="*/ 1 w 472"/>
                    <a:gd name="T23" fmla="*/ 1 h 284"/>
                    <a:gd name="T24" fmla="*/ 1 w 472"/>
                    <a:gd name="T25" fmla="*/ 1 h 284"/>
                    <a:gd name="T26" fmla="*/ 1 w 472"/>
                    <a:gd name="T27" fmla="*/ 1 h 284"/>
                    <a:gd name="T28" fmla="*/ 1 w 472"/>
                    <a:gd name="T29" fmla="*/ 1 h 284"/>
                    <a:gd name="T30" fmla="*/ 1 w 472"/>
                    <a:gd name="T31" fmla="*/ 1 h 284"/>
                    <a:gd name="T32" fmla="*/ 1 w 472"/>
                    <a:gd name="T33" fmla="*/ 0 h 284"/>
                    <a:gd name="T34" fmla="*/ 1 w 472"/>
                    <a:gd name="T35" fmla="*/ 1 h 284"/>
                    <a:gd name="T36" fmla="*/ 1 w 472"/>
                    <a:gd name="T37" fmla="*/ 1 h 284"/>
                    <a:gd name="T38" fmla="*/ 1 w 472"/>
                    <a:gd name="T39" fmla="*/ 1 h 284"/>
                    <a:gd name="T40" fmla="*/ 1 w 472"/>
                    <a:gd name="T41" fmla="*/ 1 h 284"/>
                    <a:gd name="T42" fmla="*/ 1 w 472"/>
                    <a:gd name="T43" fmla="*/ 1 h 284"/>
                    <a:gd name="T44" fmla="*/ 1 w 472"/>
                    <a:gd name="T45" fmla="*/ 1 h 284"/>
                    <a:gd name="T46" fmla="*/ 1 w 472"/>
                    <a:gd name="T47" fmla="*/ 1 h 284"/>
                    <a:gd name="T48" fmla="*/ 1 w 472"/>
                    <a:gd name="T49" fmla="*/ 1 h 284"/>
                    <a:gd name="T50" fmla="*/ 1 w 472"/>
                    <a:gd name="T51" fmla="*/ 1 h 284"/>
                    <a:gd name="T52" fmla="*/ 1 w 472"/>
                    <a:gd name="T53" fmla="*/ 1 h 284"/>
                    <a:gd name="T54" fmla="*/ 1 w 472"/>
                    <a:gd name="T55" fmla="*/ 1 h 284"/>
                    <a:gd name="T56" fmla="*/ 0 w 472"/>
                    <a:gd name="T57" fmla="*/ 1 h 284"/>
                    <a:gd name="T58" fmla="*/ 1 w 472"/>
                    <a:gd name="T59" fmla="*/ 1 h 284"/>
                    <a:gd name="T60" fmla="*/ 1 w 472"/>
                    <a:gd name="T61" fmla="*/ 1 h 284"/>
                    <a:gd name="T62" fmla="*/ 1 w 472"/>
                    <a:gd name="T63" fmla="*/ 1 h 284"/>
                    <a:gd name="T64" fmla="*/ 1 w 472"/>
                    <a:gd name="T65" fmla="*/ 1 h 284"/>
                    <a:gd name="T66" fmla="*/ 1 w 472"/>
                    <a:gd name="T67" fmla="*/ 1 h 284"/>
                    <a:gd name="T68" fmla="*/ 1 w 472"/>
                    <a:gd name="T69" fmla="*/ 1 h 284"/>
                    <a:gd name="T70" fmla="*/ 1 w 472"/>
                    <a:gd name="T71" fmla="*/ 1 h 284"/>
                    <a:gd name="T72" fmla="*/ 1 w 472"/>
                    <a:gd name="T73" fmla="*/ 1 h 284"/>
                    <a:gd name="T74" fmla="*/ 1 w 472"/>
                    <a:gd name="T75" fmla="*/ 1 h 284"/>
                    <a:gd name="T76" fmla="*/ 1 w 472"/>
                    <a:gd name="T77" fmla="*/ 1 h 284"/>
                    <a:gd name="T78" fmla="*/ 1 w 472"/>
                    <a:gd name="T79" fmla="*/ 1 h 284"/>
                    <a:gd name="T80" fmla="*/ 1 w 472"/>
                    <a:gd name="T81" fmla="*/ 1 h 284"/>
                    <a:gd name="T82" fmla="*/ 1 w 472"/>
                    <a:gd name="T83" fmla="*/ 1 h 284"/>
                    <a:gd name="T84" fmla="*/ 1 w 472"/>
                    <a:gd name="T85" fmla="*/ 1 h 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2"/>
                    <a:gd name="T130" fmla="*/ 0 h 284"/>
                    <a:gd name="T131" fmla="*/ 472 w 472"/>
                    <a:gd name="T132" fmla="*/ 284 h 2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2" h="284">
                      <a:moveTo>
                        <a:pt x="298" y="116"/>
                      </a:moveTo>
                      <a:lnTo>
                        <a:pt x="320" y="100"/>
                      </a:lnTo>
                      <a:lnTo>
                        <a:pt x="347" y="82"/>
                      </a:lnTo>
                      <a:lnTo>
                        <a:pt x="372" y="65"/>
                      </a:lnTo>
                      <a:lnTo>
                        <a:pt x="394" y="55"/>
                      </a:lnTo>
                      <a:lnTo>
                        <a:pt x="410" y="49"/>
                      </a:lnTo>
                      <a:lnTo>
                        <a:pt x="430" y="42"/>
                      </a:lnTo>
                      <a:lnTo>
                        <a:pt x="448" y="39"/>
                      </a:lnTo>
                      <a:lnTo>
                        <a:pt x="472" y="38"/>
                      </a:lnTo>
                      <a:lnTo>
                        <a:pt x="468" y="29"/>
                      </a:lnTo>
                      <a:lnTo>
                        <a:pt x="457" y="23"/>
                      </a:lnTo>
                      <a:lnTo>
                        <a:pt x="443" y="13"/>
                      </a:lnTo>
                      <a:lnTo>
                        <a:pt x="425" y="9"/>
                      </a:lnTo>
                      <a:lnTo>
                        <a:pt x="408" y="6"/>
                      </a:lnTo>
                      <a:lnTo>
                        <a:pt x="394" y="3"/>
                      </a:lnTo>
                      <a:lnTo>
                        <a:pt x="376" y="1"/>
                      </a:lnTo>
                      <a:lnTo>
                        <a:pt x="356" y="0"/>
                      </a:lnTo>
                      <a:lnTo>
                        <a:pt x="343" y="1"/>
                      </a:lnTo>
                      <a:lnTo>
                        <a:pt x="327" y="6"/>
                      </a:lnTo>
                      <a:lnTo>
                        <a:pt x="312" y="13"/>
                      </a:lnTo>
                      <a:lnTo>
                        <a:pt x="298" y="19"/>
                      </a:lnTo>
                      <a:lnTo>
                        <a:pt x="289" y="29"/>
                      </a:lnTo>
                      <a:lnTo>
                        <a:pt x="159" y="123"/>
                      </a:lnTo>
                      <a:lnTo>
                        <a:pt x="57" y="210"/>
                      </a:lnTo>
                      <a:lnTo>
                        <a:pt x="43" y="223"/>
                      </a:lnTo>
                      <a:lnTo>
                        <a:pt x="37" y="229"/>
                      </a:lnTo>
                      <a:lnTo>
                        <a:pt x="28" y="233"/>
                      </a:lnTo>
                      <a:lnTo>
                        <a:pt x="19" y="236"/>
                      </a:lnTo>
                      <a:lnTo>
                        <a:pt x="0" y="238"/>
                      </a:lnTo>
                      <a:lnTo>
                        <a:pt x="19" y="258"/>
                      </a:lnTo>
                      <a:lnTo>
                        <a:pt x="32" y="273"/>
                      </a:lnTo>
                      <a:lnTo>
                        <a:pt x="45" y="279"/>
                      </a:lnTo>
                      <a:lnTo>
                        <a:pt x="57" y="282"/>
                      </a:lnTo>
                      <a:lnTo>
                        <a:pt x="69" y="284"/>
                      </a:lnTo>
                      <a:lnTo>
                        <a:pt x="83" y="284"/>
                      </a:lnTo>
                      <a:lnTo>
                        <a:pt x="97" y="282"/>
                      </a:lnTo>
                      <a:lnTo>
                        <a:pt x="106" y="279"/>
                      </a:lnTo>
                      <a:lnTo>
                        <a:pt x="115" y="272"/>
                      </a:lnTo>
                      <a:lnTo>
                        <a:pt x="126" y="264"/>
                      </a:lnTo>
                      <a:lnTo>
                        <a:pt x="138" y="252"/>
                      </a:lnTo>
                      <a:lnTo>
                        <a:pt x="158" y="235"/>
                      </a:lnTo>
                      <a:lnTo>
                        <a:pt x="179" y="215"/>
                      </a:lnTo>
                      <a:lnTo>
                        <a:pt x="298" y="1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28" name="Freeform 728">
                  <a:extLst>
                    <a:ext uri="{FF2B5EF4-FFF2-40B4-BE49-F238E27FC236}">
                      <a16:creationId xmlns:a16="http://schemas.microsoft.com/office/drawing/2014/main" id="{B12BE2F9-615C-4AEC-865C-8E46B075CE1A}"/>
                    </a:ext>
                  </a:extLst>
                </p:cNvPr>
                <p:cNvSpPr>
                  <a:spLocks/>
                </p:cNvSpPr>
                <p:nvPr/>
              </p:nvSpPr>
              <p:spPr bwMode="auto">
                <a:xfrm>
                  <a:off x="4021" y="2194"/>
                  <a:ext cx="236" cy="142"/>
                </a:xfrm>
                <a:custGeom>
                  <a:avLst/>
                  <a:gdLst>
                    <a:gd name="T0" fmla="*/ 1 w 472"/>
                    <a:gd name="T1" fmla="*/ 1 h 284"/>
                    <a:gd name="T2" fmla="*/ 1 w 472"/>
                    <a:gd name="T3" fmla="*/ 1 h 284"/>
                    <a:gd name="T4" fmla="*/ 1 w 472"/>
                    <a:gd name="T5" fmla="*/ 1 h 284"/>
                    <a:gd name="T6" fmla="*/ 1 w 472"/>
                    <a:gd name="T7" fmla="*/ 1 h 284"/>
                    <a:gd name="T8" fmla="*/ 1 w 472"/>
                    <a:gd name="T9" fmla="*/ 1 h 284"/>
                    <a:gd name="T10" fmla="*/ 1 w 472"/>
                    <a:gd name="T11" fmla="*/ 1 h 284"/>
                    <a:gd name="T12" fmla="*/ 1 w 472"/>
                    <a:gd name="T13" fmla="*/ 1 h 284"/>
                    <a:gd name="T14" fmla="*/ 1 w 472"/>
                    <a:gd name="T15" fmla="*/ 1 h 284"/>
                    <a:gd name="T16" fmla="*/ 1 w 472"/>
                    <a:gd name="T17" fmla="*/ 1 h 284"/>
                    <a:gd name="T18" fmla="*/ 1 w 472"/>
                    <a:gd name="T19" fmla="*/ 1 h 284"/>
                    <a:gd name="T20" fmla="*/ 1 w 472"/>
                    <a:gd name="T21" fmla="*/ 1 h 284"/>
                    <a:gd name="T22" fmla="*/ 1 w 472"/>
                    <a:gd name="T23" fmla="*/ 1 h 284"/>
                    <a:gd name="T24" fmla="*/ 1 w 472"/>
                    <a:gd name="T25" fmla="*/ 1 h 284"/>
                    <a:gd name="T26" fmla="*/ 1 w 472"/>
                    <a:gd name="T27" fmla="*/ 1 h 284"/>
                    <a:gd name="T28" fmla="*/ 1 w 472"/>
                    <a:gd name="T29" fmla="*/ 1 h 284"/>
                    <a:gd name="T30" fmla="*/ 1 w 472"/>
                    <a:gd name="T31" fmla="*/ 1 h 284"/>
                    <a:gd name="T32" fmla="*/ 1 w 472"/>
                    <a:gd name="T33" fmla="*/ 0 h 284"/>
                    <a:gd name="T34" fmla="*/ 1 w 472"/>
                    <a:gd name="T35" fmla="*/ 1 h 284"/>
                    <a:gd name="T36" fmla="*/ 1 w 472"/>
                    <a:gd name="T37" fmla="*/ 1 h 284"/>
                    <a:gd name="T38" fmla="*/ 1 w 472"/>
                    <a:gd name="T39" fmla="*/ 1 h 284"/>
                    <a:gd name="T40" fmla="*/ 1 w 472"/>
                    <a:gd name="T41" fmla="*/ 1 h 284"/>
                    <a:gd name="T42" fmla="*/ 1 w 472"/>
                    <a:gd name="T43" fmla="*/ 1 h 284"/>
                    <a:gd name="T44" fmla="*/ 1 w 472"/>
                    <a:gd name="T45" fmla="*/ 1 h 284"/>
                    <a:gd name="T46" fmla="*/ 1 w 472"/>
                    <a:gd name="T47" fmla="*/ 1 h 284"/>
                    <a:gd name="T48" fmla="*/ 1 w 472"/>
                    <a:gd name="T49" fmla="*/ 1 h 284"/>
                    <a:gd name="T50" fmla="*/ 1 w 472"/>
                    <a:gd name="T51" fmla="*/ 1 h 284"/>
                    <a:gd name="T52" fmla="*/ 1 w 472"/>
                    <a:gd name="T53" fmla="*/ 1 h 284"/>
                    <a:gd name="T54" fmla="*/ 1 w 472"/>
                    <a:gd name="T55" fmla="*/ 1 h 284"/>
                    <a:gd name="T56" fmla="*/ 0 w 472"/>
                    <a:gd name="T57" fmla="*/ 1 h 284"/>
                    <a:gd name="T58" fmla="*/ 1 w 472"/>
                    <a:gd name="T59" fmla="*/ 1 h 284"/>
                    <a:gd name="T60" fmla="*/ 1 w 472"/>
                    <a:gd name="T61" fmla="*/ 1 h 284"/>
                    <a:gd name="T62" fmla="*/ 1 w 472"/>
                    <a:gd name="T63" fmla="*/ 1 h 284"/>
                    <a:gd name="T64" fmla="*/ 1 w 472"/>
                    <a:gd name="T65" fmla="*/ 1 h 284"/>
                    <a:gd name="T66" fmla="*/ 1 w 472"/>
                    <a:gd name="T67" fmla="*/ 1 h 284"/>
                    <a:gd name="T68" fmla="*/ 1 w 472"/>
                    <a:gd name="T69" fmla="*/ 1 h 284"/>
                    <a:gd name="T70" fmla="*/ 1 w 472"/>
                    <a:gd name="T71" fmla="*/ 1 h 284"/>
                    <a:gd name="T72" fmla="*/ 1 w 472"/>
                    <a:gd name="T73" fmla="*/ 1 h 284"/>
                    <a:gd name="T74" fmla="*/ 1 w 472"/>
                    <a:gd name="T75" fmla="*/ 1 h 284"/>
                    <a:gd name="T76" fmla="*/ 1 w 472"/>
                    <a:gd name="T77" fmla="*/ 1 h 284"/>
                    <a:gd name="T78" fmla="*/ 1 w 472"/>
                    <a:gd name="T79" fmla="*/ 1 h 284"/>
                    <a:gd name="T80" fmla="*/ 1 w 472"/>
                    <a:gd name="T81" fmla="*/ 1 h 284"/>
                    <a:gd name="T82" fmla="*/ 1 w 472"/>
                    <a:gd name="T83" fmla="*/ 1 h 284"/>
                    <a:gd name="T84" fmla="*/ 1 w 472"/>
                    <a:gd name="T85" fmla="*/ 1 h 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2"/>
                    <a:gd name="T130" fmla="*/ 0 h 284"/>
                    <a:gd name="T131" fmla="*/ 472 w 472"/>
                    <a:gd name="T132" fmla="*/ 284 h 2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2" h="284">
                      <a:moveTo>
                        <a:pt x="298" y="116"/>
                      </a:moveTo>
                      <a:lnTo>
                        <a:pt x="320" y="100"/>
                      </a:lnTo>
                      <a:lnTo>
                        <a:pt x="347" y="82"/>
                      </a:lnTo>
                      <a:lnTo>
                        <a:pt x="372" y="65"/>
                      </a:lnTo>
                      <a:lnTo>
                        <a:pt x="394" y="55"/>
                      </a:lnTo>
                      <a:lnTo>
                        <a:pt x="410" y="49"/>
                      </a:lnTo>
                      <a:lnTo>
                        <a:pt x="430" y="42"/>
                      </a:lnTo>
                      <a:lnTo>
                        <a:pt x="448" y="39"/>
                      </a:lnTo>
                      <a:lnTo>
                        <a:pt x="472" y="38"/>
                      </a:lnTo>
                      <a:lnTo>
                        <a:pt x="468" y="29"/>
                      </a:lnTo>
                      <a:lnTo>
                        <a:pt x="457" y="23"/>
                      </a:lnTo>
                      <a:lnTo>
                        <a:pt x="443" y="13"/>
                      </a:lnTo>
                      <a:lnTo>
                        <a:pt x="425" y="9"/>
                      </a:lnTo>
                      <a:lnTo>
                        <a:pt x="408" y="6"/>
                      </a:lnTo>
                      <a:lnTo>
                        <a:pt x="394" y="3"/>
                      </a:lnTo>
                      <a:lnTo>
                        <a:pt x="376" y="1"/>
                      </a:lnTo>
                      <a:lnTo>
                        <a:pt x="356" y="0"/>
                      </a:lnTo>
                      <a:lnTo>
                        <a:pt x="343" y="1"/>
                      </a:lnTo>
                      <a:lnTo>
                        <a:pt x="327" y="6"/>
                      </a:lnTo>
                      <a:lnTo>
                        <a:pt x="312" y="13"/>
                      </a:lnTo>
                      <a:lnTo>
                        <a:pt x="298" y="19"/>
                      </a:lnTo>
                      <a:lnTo>
                        <a:pt x="289" y="29"/>
                      </a:lnTo>
                      <a:lnTo>
                        <a:pt x="159" y="123"/>
                      </a:lnTo>
                      <a:lnTo>
                        <a:pt x="57" y="210"/>
                      </a:lnTo>
                      <a:lnTo>
                        <a:pt x="43" y="223"/>
                      </a:lnTo>
                      <a:lnTo>
                        <a:pt x="37" y="229"/>
                      </a:lnTo>
                      <a:lnTo>
                        <a:pt x="28" y="233"/>
                      </a:lnTo>
                      <a:lnTo>
                        <a:pt x="19" y="236"/>
                      </a:lnTo>
                      <a:lnTo>
                        <a:pt x="0" y="238"/>
                      </a:lnTo>
                      <a:lnTo>
                        <a:pt x="19" y="258"/>
                      </a:lnTo>
                      <a:lnTo>
                        <a:pt x="32" y="273"/>
                      </a:lnTo>
                      <a:lnTo>
                        <a:pt x="45" y="279"/>
                      </a:lnTo>
                      <a:lnTo>
                        <a:pt x="57" y="282"/>
                      </a:lnTo>
                      <a:lnTo>
                        <a:pt x="69" y="284"/>
                      </a:lnTo>
                      <a:lnTo>
                        <a:pt x="83" y="284"/>
                      </a:lnTo>
                      <a:lnTo>
                        <a:pt x="97" y="282"/>
                      </a:lnTo>
                      <a:lnTo>
                        <a:pt x="106" y="279"/>
                      </a:lnTo>
                      <a:lnTo>
                        <a:pt x="115" y="272"/>
                      </a:lnTo>
                      <a:lnTo>
                        <a:pt x="126" y="264"/>
                      </a:lnTo>
                      <a:lnTo>
                        <a:pt x="138" y="252"/>
                      </a:lnTo>
                      <a:lnTo>
                        <a:pt x="158" y="235"/>
                      </a:lnTo>
                      <a:lnTo>
                        <a:pt x="179" y="215"/>
                      </a:lnTo>
                      <a:lnTo>
                        <a:pt x="298" y="116"/>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72" name="Group 729">
                <a:extLst>
                  <a:ext uri="{FF2B5EF4-FFF2-40B4-BE49-F238E27FC236}">
                    <a16:creationId xmlns:a16="http://schemas.microsoft.com/office/drawing/2014/main" id="{B4C7DAEC-3C64-437D-BE0D-7A6ABC7AF8AA}"/>
                  </a:ext>
                </a:extLst>
              </p:cNvPr>
              <p:cNvGrpSpPr>
                <a:grpSpLocks/>
              </p:cNvGrpSpPr>
              <p:nvPr/>
            </p:nvGrpSpPr>
            <p:grpSpPr bwMode="auto">
              <a:xfrm>
                <a:off x="4501" y="2188"/>
                <a:ext cx="202" cy="159"/>
                <a:chOff x="4501" y="2188"/>
                <a:chExt cx="202" cy="159"/>
              </a:xfrm>
            </p:grpSpPr>
            <p:sp>
              <p:nvSpPr>
                <p:cNvPr id="22825" name="Freeform 730">
                  <a:extLst>
                    <a:ext uri="{FF2B5EF4-FFF2-40B4-BE49-F238E27FC236}">
                      <a16:creationId xmlns:a16="http://schemas.microsoft.com/office/drawing/2014/main" id="{EC43FC9A-3883-4562-9AD3-1BF06AECB299}"/>
                    </a:ext>
                  </a:extLst>
                </p:cNvPr>
                <p:cNvSpPr>
                  <a:spLocks/>
                </p:cNvSpPr>
                <p:nvPr/>
              </p:nvSpPr>
              <p:spPr bwMode="auto">
                <a:xfrm>
                  <a:off x="4501" y="2188"/>
                  <a:ext cx="202" cy="159"/>
                </a:xfrm>
                <a:custGeom>
                  <a:avLst/>
                  <a:gdLst>
                    <a:gd name="T0" fmla="*/ 0 w 405"/>
                    <a:gd name="T1" fmla="*/ 1 h 318"/>
                    <a:gd name="T2" fmla="*/ 0 w 405"/>
                    <a:gd name="T3" fmla="*/ 1 h 318"/>
                    <a:gd name="T4" fmla="*/ 0 w 405"/>
                    <a:gd name="T5" fmla="*/ 1 h 318"/>
                    <a:gd name="T6" fmla="*/ 0 w 405"/>
                    <a:gd name="T7" fmla="*/ 1 h 318"/>
                    <a:gd name="T8" fmla="*/ 0 w 405"/>
                    <a:gd name="T9" fmla="*/ 1 h 318"/>
                    <a:gd name="T10" fmla="*/ 0 w 405"/>
                    <a:gd name="T11" fmla="*/ 1 h 318"/>
                    <a:gd name="T12" fmla="*/ 0 w 405"/>
                    <a:gd name="T13" fmla="*/ 1 h 318"/>
                    <a:gd name="T14" fmla="*/ 0 w 405"/>
                    <a:gd name="T15" fmla="*/ 1 h 318"/>
                    <a:gd name="T16" fmla="*/ 0 w 405"/>
                    <a:gd name="T17" fmla="*/ 1 h 318"/>
                    <a:gd name="T18" fmla="*/ 0 w 405"/>
                    <a:gd name="T19" fmla="*/ 1 h 318"/>
                    <a:gd name="T20" fmla="*/ 0 w 405"/>
                    <a:gd name="T21" fmla="*/ 1 h 318"/>
                    <a:gd name="T22" fmla="*/ 0 w 405"/>
                    <a:gd name="T23" fmla="*/ 1 h 318"/>
                    <a:gd name="T24" fmla="*/ 0 w 405"/>
                    <a:gd name="T25" fmla="*/ 1 h 318"/>
                    <a:gd name="T26" fmla="*/ 0 w 405"/>
                    <a:gd name="T27" fmla="*/ 1 h 318"/>
                    <a:gd name="T28" fmla="*/ 0 w 405"/>
                    <a:gd name="T29" fmla="*/ 1 h 318"/>
                    <a:gd name="T30" fmla="*/ 0 w 405"/>
                    <a:gd name="T31" fmla="*/ 1 h 318"/>
                    <a:gd name="T32" fmla="*/ 0 w 405"/>
                    <a:gd name="T33" fmla="*/ 1 h 318"/>
                    <a:gd name="T34" fmla="*/ 0 w 405"/>
                    <a:gd name="T35" fmla="*/ 1 h 318"/>
                    <a:gd name="T36" fmla="*/ 0 w 405"/>
                    <a:gd name="T37" fmla="*/ 1 h 318"/>
                    <a:gd name="T38" fmla="*/ 0 w 405"/>
                    <a:gd name="T39" fmla="*/ 1 h 318"/>
                    <a:gd name="T40" fmla="*/ 0 w 405"/>
                    <a:gd name="T41" fmla="*/ 1 h 318"/>
                    <a:gd name="T42" fmla="*/ 0 w 405"/>
                    <a:gd name="T43" fmla="*/ 0 h 318"/>
                    <a:gd name="T44" fmla="*/ 0 w 405"/>
                    <a:gd name="T45" fmla="*/ 0 h 318"/>
                    <a:gd name="T46" fmla="*/ 0 w 405"/>
                    <a:gd name="T47" fmla="*/ 1 h 318"/>
                    <a:gd name="T48" fmla="*/ 0 w 405"/>
                    <a:gd name="T49" fmla="*/ 1 h 318"/>
                    <a:gd name="T50" fmla="*/ 0 w 405"/>
                    <a:gd name="T51" fmla="*/ 1 h 318"/>
                    <a:gd name="T52" fmla="*/ 0 w 405"/>
                    <a:gd name="T53" fmla="*/ 1 h 318"/>
                    <a:gd name="T54" fmla="*/ 0 w 405"/>
                    <a:gd name="T55" fmla="*/ 1 h 318"/>
                    <a:gd name="T56" fmla="*/ 0 w 405"/>
                    <a:gd name="T57" fmla="*/ 1 h 318"/>
                    <a:gd name="T58" fmla="*/ 0 w 405"/>
                    <a:gd name="T59" fmla="*/ 1 h 318"/>
                    <a:gd name="T60" fmla="*/ 0 w 405"/>
                    <a:gd name="T61" fmla="*/ 1 h 318"/>
                    <a:gd name="T62" fmla="*/ 0 w 405"/>
                    <a:gd name="T63" fmla="*/ 1 h 318"/>
                    <a:gd name="T64" fmla="*/ 0 w 405"/>
                    <a:gd name="T65" fmla="*/ 1 h 318"/>
                    <a:gd name="T66" fmla="*/ 0 w 405"/>
                    <a:gd name="T67" fmla="*/ 1 h 318"/>
                    <a:gd name="T68" fmla="*/ 0 w 405"/>
                    <a:gd name="T69" fmla="*/ 1 h 318"/>
                    <a:gd name="T70" fmla="*/ 0 w 405"/>
                    <a:gd name="T71" fmla="*/ 1 h 318"/>
                    <a:gd name="T72" fmla="*/ 0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92"/>
                      </a:moveTo>
                      <a:lnTo>
                        <a:pt x="389" y="297"/>
                      </a:lnTo>
                      <a:lnTo>
                        <a:pt x="376" y="303"/>
                      </a:lnTo>
                      <a:lnTo>
                        <a:pt x="360" y="307"/>
                      </a:lnTo>
                      <a:lnTo>
                        <a:pt x="344" y="310"/>
                      </a:lnTo>
                      <a:lnTo>
                        <a:pt x="325" y="314"/>
                      </a:lnTo>
                      <a:lnTo>
                        <a:pt x="308" y="317"/>
                      </a:lnTo>
                      <a:lnTo>
                        <a:pt x="292" y="318"/>
                      </a:lnTo>
                      <a:lnTo>
                        <a:pt x="270" y="318"/>
                      </a:lnTo>
                      <a:lnTo>
                        <a:pt x="246" y="317"/>
                      </a:lnTo>
                      <a:lnTo>
                        <a:pt x="229" y="315"/>
                      </a:lnTo>
                      <a:lnTo>
                        <a:pt x="215" y="312"/>
                      </a:lnTo>
                      <a:lnTo>
                        <a:pt x="203" y="309"/>
                      </a:lnTo>
                      <a:lnTo>
                        <a:pt x="191" y="303"/>
                      </a:lnTo>
                      <a:lnTo>
                        <a:pt x="182" y="298"/>
                      </a:lnTo>
                      <a:lnTo>
                        <a:pt x="177" y="292"/>
                      </a:lnTo>
                      <a:lnTo>
                        <a:pt x="171" y="285"/>
                      </a:lnTo>
                      <a:lnTo>
                        <a:pt x="163" y="277"/>
                      </a:lnTo>
                      <a:lnTo>
                        <a:pt x="159" y="265"/>
                      </a:lnTo>
                      <a:lnTo>
                        <a:pt x="159" y="251"/>
                      </a:lnTo>
                      <a:lnTo>
                        <a:pt x="156" y="175"/>
                      </a:lnTo>
                      <a:lnTo>
                        <a:pt x="151" y="97"/>
                      </a:lnTo>
                      <a:lnTo>
                        <a:pt x="148" y="86"/>
                      </a:lnTo>
                      <a:lnTo>
                        <a:pt x="146" y="74"/>
                      </a:lnTo>
                      <a:lnTo>
                        <a:pt x="142" y="65"/>
                      </a:lnTo>
                      <a:lnTo>
                        <a:pt x="137" y="54"/>
                      </a:lnTo>
                      <a:lnTo>
                        <a:pt x="131" y="43"/>
                      </a:lnTo>
                      <a:lnTo>
                        <a:pt x="124" y="37"/>
                      </a:lnTo>
                      <a:lnTo>
                        <a:pt x="114" y="31"/>
                      </a:lnTo>
                      <a:lnTo>
                        <a:pt x="104" y="26"/>
                      </a:lnTo>
                      <a:lnTo>
                        <a:pt x="91" y="23"/>
                      </a:lnTo>
                      <a:lnTo>
                        <a:pt x="81" y="20"/>
                      </a:lnTo>
                      <a:lnTo>
                        <a:pt x="65" y="19"/>
                      </a:lnTo>
                      <a:lnTo>
                        <a:pt x="49" y="16"/>
                      </a:lnTo>
                      <a:lnTo>
                        <a:pt x="36" y="16"/>
                      </a:lnTo>
                      <a:lnTo>
                        <a:pt x="24" y="14"/>
                      </a:lnTo>
                      <a:lnTo>
                        <a:pt x="10" y="14"/>
                      </a:lnTo>
                      <a:lnTo>
                        <a:pt x="0" y="16"/>
                      </a:lnTo>
                      <a:lnTo>
                        <a:pt x="9" y="11"/>
                      </a:lnTo>
                      <a:lnTo>
                        <a:pt x="18" y="10"/>
                      </a:lnTo>
                      <a:lnTo>
                        <a:pt x="27" y="5"/>
                      </a:lnTo>
                      <a:lnTo>
                        <a:pt x="38" y="2"/>
                      </a:lnTo>
                      <a:lnTo>
                        <a:pt x="47" y="2"/>
                      </a:lnTo>
                      <a:lnTo>
                        <a:pt x="61" y="0"/>
                      </a:lnTo>
                      <a:lnTo>
                        <a:pt x="79" y="0"/>
                      </a:lnTo>
                      <a:lnTo>
                        <a:pt x="108" y="0"/>
                      </a:lnTo>
                      <a:lnTo>
                        <a:pt x="137" y="2"/>
                      </a:lnTo>
                      <a:lnTo>
                        <a:pt x="166" y="2"/>
                      </a:lnTo>
                      <a:lnTo>
                        <a:pt x="194" y="3"/>
                      </a:lnTo>
                      <a:lnTo>
                        <a:pt x="209" y="5"/>
                      </a:lnTo>
                      <a:lnTo>
                        <a:pt x="224" y="8"/>
                      </a:lnTo>
                      <a:lnTo>
                        <a:pt x="237" y="11"/>
                      </a:lnTo>
                      <a:lnTo>
                        <a:pt x="247" y="16"/>
                      </a:lnTo>
                      <a:lnTo>
                        <a:pt x="253" y="22"/>
                      </a:lnTo>
                      <a:lnTo>
                        <a:pt x="261" y="29"/>
                      </a:lnTo>
                      <a:lnTo>
                        <a:pt x="266" y="37"/>
                      </a:lnTo>
                      <a:lnTo>
                        <a:pt x="270" y="46"/>
                      </a:lnTo>
                      <a:lnTo>
                        <a:pt x="272" y="58"/>
                      </a:lnTo>
                      <a:lnTo>
                        <a:pt x="273" y="74"/>
                      </a:lnTo>
                      <a:lnTo>
                        <a:pt x="279" y="149"/>
                      </a:lnTo>
                      <a:lnTo>
                        <a:pt x="281" y="214"/>
                      </a:lnTo>
                      <a:lnTo>
                        <a:pt x="284" y="233"/>
                      </a:lnTo>
                      <a:lnTo>
                        <a:pt x="289" y="245"/>
                      </a:lnTo>
                      <a:lnTo>
                        <a:pt x="292" y="254"/>
                      </a:lnTo>
                      <a:lnTo>
                        <a:pt x="296" y="263"/>
                      </a:lnTo>
                      <a:lnTo>
                        <a:pt x="304" y="272"/>
                      </a:lnTo>
                      <a:lnTo>
                        <a:pt x="313" y="278"/>
                      </a:lnTo>
                      <a:lnTo>
                        <a:pt x="324" y="285"/>
                      </a:lnTo>
                      <a:lnTo>
                        <a:pt x="333" y="289"/>
                      </a:lnTo>
                      <a:lnTo>
                        <a:pt x="347" y="292"/>
                      </a:lnTo>
                      <a:lnTo>
                        <a:pt x="360" y="294"/>
                      </a:lnTo>
                      <a:lnTo>
                        <a:pt x="373" y="295"/>
                      </a:lnTo>
                      <a:lnTo>
                        <a:pt x="385" y="294"/>
                      </a:lnTo>
                      <a:lnTo>
                        <a:pt x="405" y="292"/>
                      </a:ln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26" name="Freeform 731">
                  <a:extLst>
                    <a:ext uri="{FF2B5EF4-FFF2-40B4-BE49-F238E27FC236}">
                      <a16:creationId xmlns:a16="http://schemas.microsoft.com/office/drawing/2014/main" id="{43C1C01E-92A4-46DE-B559-12A0ED736608}"/>
                    </a:ext>
                  </a:extLst>
                </p:cNvPr>
                <p:cNvSpPr>
                  <a:spLocks/>
                </p:cNvSpPr>
                <p:nvPr/>
              </p:nvSpPr>
              <p:spPr bwMode="auto">
                <a:xfrm>
                  <a:off x="4501" y="2188"/>
                  <a:ext cx="202" cy="159"/>
                </a:xfrm>
                <a:custGeom>
                  <a:avLst/>
                  <a:gdLst>
                    <a:gd name="T0" fmla="*/ 0 w 405"/>
                    <a:gd name="T1" fmla="*/ 1 h 318"/>
                    <a:gd name="T2" fmla="*/ 0 w 405"/>
                    <a:gd name="T3" fmla="*/ 1 h 318"/>
                    <a:gd name="T4" fmla="*/ 0 w 405"/>
                    <a:gd name="T5" fmla="*/ 1 h 318"/>
                    <a:gd name="T6" fmla="*/ 0 w 405"/>
                    <a:gd name="T7" fmla="*/ 1 h 318"/>
                    <a:gd name="T8" fmla="*/ 0 w 405"/>
                    <a:gd name="T9" fmla="*/ 1 h 318"/>
                    <a:gd name="T10" fmla="*/ 0 w 405"/>
                    <a:gd name="T11" fmla="*/ 1 h 318"/>
                    <a:gd name="T12" fmla="*/ 0 w 405"/>
                    <a:gd name="T13" fmla="*/ 1 h 318"/>
                    <a:gd name="T14" fmla="*/ 0 w 405"/>
                    <a:gd name="T15" fmla="*/ 1 h 318"/>
                    <a:gd name="T16" fmla="*/ 0 w 405"/>
                    <a:gd name="T17" fmla="*/ 1 h 318"/>
                    <a:gd name="T18" fmla="*/ 0 w 405"/>
                    <a:gd name="T19" fmla="*/ 1 h 318"/>
                    <a:gd name="T20" fmla="*/ 0 w 405"/>
                    <a:gd name="T21" fmla="*/ 1 h 318"/>
                    <a:gd name="T22" fmla="*/ 0 w 405"/>
                    <a:gd name="T23" fmla="*/ 1 h 318"/>
                    <a:gd name="T24" fmla="*/ 0 w 405"/>
                    <a:gd name="T25" fmla="*/ 1 h 318"/>
                    <a:gd name="T26" fmla="*/ 0 w 405"/>
                    <a:gd name="T27" fmla="*/ 1 h 318"/>
                    <a:gd name="T28" fmla="*/ 0 w 405"/>
                    <a:gd name="T29" fmla="*/ 1 h 318"/>
                    <a:gd name="T30" fmla="*/ 0 w 405"/>
                    <a:gd name="T31" fmla="*/ 1 h 318"/>
                    <a:gd name="T32" fmla="*/ 0 w 405"/>
                    <a:gd name="T33" fmla="*/ 1 h 318"/>
                    <a:gd name="T34" fmla="*/ 0 w 405"/>
                    <a:gd name="T35" fmla="*/ 1 h 318"/>
                    <a:gd name="T36" fmla="*/ 0 w 405"/>
                    <a:gd name="T37" fmla="*/ 1 h 318"/>
                    <a:gd name="T38" fmla="*/ 0 w 405"/>
                    <a:gd name="T39" fmla="*/ 1 h 318"/>
                    <a:gd name="T40" fmla="*/ 0 w 405"/>
                    <a:gd name="T41" fmla="*/ 1 h 318"/>
                    <a:gd name="T42" fmla="*/ 0 w 405"/>
                    <a:gd name="T43" fmla="*/ 0 h 318"/>
                    <a:gd name="T44" fmla="*/ 0 w 405"/>
                    <a:gd name="T45" fmla="*/ 0 h 318"/>
                    <a:gd name="T46" fmla="*/ 0 w 405"/>
                    <a:gd name="T47" fmla="*/ 1 h 318"/>
                    <a:gd name="T48" fmla="*/ 0 w 405"/>
                    <a:gd name="T49" fmla="*/ 1 h 318"/>
                    <a:gd name="T50" fmla="*/ 0 w 405"/>
                    <a:gd name="T51" fmla="*/ 1 h 318"/>
                    <a:gd name="T52" fmla="*/ 0 w 405"/>
                    <a:gd name="T53" fmla="*/ 1 h 318"/>
                    <a:gd name="T54" fmla="*/ 0 w 405"/>
                    <a:gd name="T55" fmla="*/ 1 h 318"/>
                    <a:gd name="T56" fmla="*/ 0 w 405"/>
                    <a:gd name="T57" fmla="*/ 1 h 318"/>
                    <a:gd name="T58" fmla="*/ 0 w 405"/>
                    <a:gd name="T59" fmla="*/ 1 h 318"/>
                    <a:gd name="T60" fmla="*/ 0 w 405"/>
                    <a:gd name="T61" fmla="*/ 1 h 318"/>
                    <a:gd name="T62" fmla="*/ 0 w 405"/>
                    <a:gd name="T63" fmla="*/ 1 h 318"/>
                    <a:gd name="T64" fmla="*/ 0 w 405"/>
                    <a:gd name="T65" fmla="*/ 1 h 318"/>
                    <a:gd name="T66" fmla="*/ 0 w 405"/>
                    <a:gd name="T67" fmla="*/ 1 h 318"/>
                    <a:gd name="T68" fmla="*/ 0 w 405"/>
                    <a:gd name="T69" fmla="*/ 1 h 318"/>
                    <a:gd name="T70" fmla="*/ 0 w 405"/>
                    <a:gd name="T71" fmla="*/ 1 h 318"/>
                    <a:gd name="T72" fmla="*/ 0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92"/>
                      </a:moveTo>
                      <a:lnTo>
                        <a:pt x="389" y="297"/>
                      </a:lnTo>
                      <a:lnTo>
                        <a:pt x="376" y="303"/>
                      </a:lnTo>
                      <a:lnTo>
                        <a:pt x="360" y="307"/>
                      </a:lnTo>
                      <a:lnTo>
                        <a:pt x="344" y="310"/>
                      </a:lnTo>
                      <a:lnTo>
                        <a:pt x="325" y="314"/>
                      </a:lnTo>
                      <a:lnTo>
                        <a:pt x="308" y="317"/>
                      </a:lnTo>
                      <a:lnTo>
                        <a:pt x="292" y="318"/>
                      </a:lnTo>
                      <a:lnTo>
                        <a:pt x="270" y="318"/>
                      </a:lnTo>
                      <a:lnTo>
                        <a:pt x="246" y="317"/>
                      </a:lnTo>
                      <a:lnTo>
                        <a:pt x="229" y="315"/>
                      </a:lnTo>
                      <a:lnTo>
                        <a:pt x="215" y="312"/>
                      </a:lnTo>
                      <a:lnTo>
                        <a:pt x="203" y="309"/>
                      </a:lnTo>
                      <a:lnTo>
                        <a:pt x="191" y="303"/>
                      </a:lnTo>
                      <a:lnTo>
                        <a:pt x="182" y="298"/>
                      </a:lnTo>
                      <a:lnTo>
                        <a:pt x="177" y="292"/>
                      </a:lnTo>
                      <a:lnTo>
                        <a:pt x="171" y="285"/>
                      </a:lnTo>
                      <a:lnTo>
                        <a:pt x="163" y="277"/>
                      </a:lnTo>
                      <a:lnTo>
                        <a:pt x="159" y="265"/>
                      </a:lnTo>
                      <a:lnTo>
                        <a:pt x="159" y="251"/>
                      </a:lnTo>
                      <a:lnTo>
                        <a:pt x="156" y="175"/>
                      </a:lnTo>
                      <a:lnTo>
                        <a:pt x="151" y="97"/>
                      </a:lnTo>
                      <a:lnTo>
                        <a:pt x="148" y="86"/>
                      </a:lnTo>
                      <a:lnTo>
                        <a:pt x="146" y="74"/>
                      </a:lnTo>
                      <a:lnTo>
                        <a:pt x="142" y="65"/>
                      </a:lnTo>
                      <a:lnTo>
                        <a:pt x="137" y="54"/>
                      </a:lnTo>
                      <a:lnTo>
                        <a:pt x="131" y="43"/>
                      </a:lnTo>
                      <a:lnTo>
                        <a:pt x="124" y="37"/>
                      </a:lnTo>
                      <a:lnTo>
                        <a:pt x="114" y="31"/>
                      </a:lnTo>
                      <a:lnTo>
                        <a:pt x="104" y="26"/>
                      </a:lnTo>
                      <a:lnTo>
                        <a:pt x="91" y="23"/>
                      </a:lnTo>
                      <a:lnTo>
                        <a:pt x="81" y="20"/>
                      </a:lnTo>
                      <a:lnTo>
                        <a:pt x="65" y="19"/>
                      </a:lnTo>
                      <a:lnTo>
                        <a:pt x="49" y="16"/>
                      </a:lnTo>
                      <a:lnTo>
                        <a:pt x="36" y="16"/>
                      </a:lnTo>
                      <a:lnTo>
                        <a:pt x="24" y="14"/>
                      </a:lnTo>
                      <a:lnTo>
                        <a:pt x="10" y="14"/>
                      </a:lnTo>
                      <a:lnTo>
                        <a:pt x="0" y="16"/>
                      </a:lnTo>
                      <a:lnTo>
                        <a:pt x="9" y="11"/>
                      </a:lnTo>
                      <a:lnTo>
                        <a:pt x="18" y="10"/>
                      </a:lnTo>
                      <a:lnTo>
                        <a:pt x="27" y="5"/>
                      </a:lnTo>
                      <a:lnTo>
                        <a:pt x="38" y="2"/>
                      </a:lnTo>
                      <a:lnTo>
                        <a:pt x="47" y="2"/>
                      </a:lnTo>
                      <a:lnTo>
                        <a:pt x="61" y="0"/>
                      </a:lnTo>
                      <a:lnTo>
                        <a:pt x="79" y="0"/>
                      </a:lnTo>
                      <a:lnTo>
                        <a:pt x="108" y="0"/>
                      </a:lnTo>
                      <a:lnTo>
                        <a:pt x="137" y="2"/>
                      </a:lnTo>
                      <a:lnTo>
                        <a:pt x="166" y="2"/>
                      </a:lnTo>
                      <a:lnTo>
                        <a:pt x="194" y="3"/>
                      </a:lnTo>
                      <a:lnTo>
                        <a:pt x="209" y="5"/>
                      </a:lnTo>
                      <a:lnTo>
                        <a:pt x="224" y="8"/>
                      </a:lnTo>
                      <a:lnTo>
                        <a:pt x="237" y="11"/>
                      </a:lnTo>
                      <a:lnTo>
                        <a:pt x="247" y="16"/>
                      </a:lnTo>
                      <a:lnTo>
                        <a:pt x="253" y="22"/>
                      </a:lnTo>
                      <a:lnTo>
                        <a:pt x="261" y="29"/>
                      </a:lnTo>
                      <a:lnTo>
                        <a:pt x="266" y="37"/>
                      </a:lnTo>
                      <a:lnTo>
                        <a:pt x="270" y="46"/>
                      </a:lnTo>
                      <a:lnTo>
                        <a:pt x="272" y="58"/>
                      </a:lnTo>
                      <a:lnTo>
                        <a:pt x="273" y="74"/>
                      </a:lnTo>
                      <a:lnTo>
                        <a:pt x="279" y="149"/>
                      </a:lnTo>
                      <a:lnTo>
                        <a:pt x="281" y="214"/>
                      </a:lnTo>
                      <a:lnTo>
                        <a:pt x="284" y="233"/>
                      </a:lnTo>
                      <a:lnTo>
                        <a:pt x="289" y="245"/>
                      </a:lnTo>
                      <a:lnTo>
                        <a:pt x="292" y="254"/>
                      </a:lnTo>
                      <a:lnTo>
                        <a:pt x="296" y="263"/>
                      </a:lnTo>
                      <a:lnTo>
                        <a:pt x="304" y="272"/>
                      </a:lnTo>
                      <a:lnTo>
                        <a:pt x="313" y="278"/>
                      </a:lnTo>
                      <a:lnTo>
                        <a:pt x="324" y="285"/>
                      </a:lnTo>
                      <a:lnTo>
                        <a:pt x="333" y="289"/>
                      </a:lnTo>
                      <a:lnTo>
                        <a:pt x="347" y="292"/>
                      </a:lnTo>
                      <a:lnTo>
                        <a:pt x="360" y="294"/>
                      </a:lnTo>
                      <a:lnTo>
                        <a:pt x="373" y="295"/>
                      </a:lnTo>
                      <a:lnTo>
                        <a:pt x="385" y="294"/>
                      </a:lnTo>
                      <a:lnTo>
                        <a:pt x="405" y="29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73" name="Group 732">
                <a:extLst>
                  <a:ext uri="{FF2B5EF4-FFF2-40B4-BE49-F238E27FC236}">
                    <a16:creationId xmlns:a16="http://schemas.microsoft.com/office/drawing/2014/main" id="{0DCB5DDE-DFD3-4153-BD5B-F1B7B6A9AA67}"/>
                  </a:ext>
                </a:extLst>
              </p:cNvPr>
              <p:cNvGrpSpPr>
                <a:grpSpLocks/>
              </p:cNvGrpSpPr>
              <p:nvPr/>
            </p:nvGrpSpPr>
            <p:grpSpPr bwMode="auto">
              <a:xfrm>
                <a:off x="4357" y="2188"/>
                <a:ext cx="190" cy="162"/>
                <a:chOff x="4357" y="2188"/>
                <a:chExt cx="190" cy="162"/>
              </a:xfrm>
            </p:grpSpPr>
            <p:sp>
              <p:nvSpPr>
                <p:cNvPr id="22823" name="Freeform 733">
                  <a:extLst>
                    <a:ext uri="{FF2B5EF4-FFF2-40B4-BE49-F238E27FC236}">
                      <a16:creationId xmlns:a16="http://schemas.microsoft.com/office/drawing/2014/main" id="{A8695BC3-2EF6-4947-889B-F0AD51AA221B}"/>
                    </a:ext>
                  </a:extLst>
                </p:cNvPr>
                <p:cNvSpPr>
                  <a:spLocks/>
                </p:cNvSpPr>
                <p:nvPr/>
              </p:nvSpPr>
              <p:spPr bwMode="auto">
                <a:xfrm>
                  <a:off x="4357" y="2188"/>
                  <a:ext cx="190" cy="162"/>
                </a:xfrm>
                <a:custGeom>
                  <a:avLst/>
                  <a:gdLst>
                    <a:gd name="T0" fmla="*/ 1 w 380"/>
                    <a:gd name="T1" fmla="*/ 1 h 324"/>
                    <a:gd name="T2" fmla="*/ 1 w 380"/>
                    <a:gd name="T3" fmla="*/ 1 h 324"/>
                    <a:gd name="T4" fmla="*/ 1 w 380"/>
                    <a:gd name="T5" fmla="*/ 1 h 324"/>
                    <a:gd name="T6" fmla="*/ 1 w 380"/>
                    <a:gd name="T7" fmla="*/ 1 h 324"/>
                    <a:gd name="T8" fmla="*/ 1 w 380"/>
                    <a:gd name="T9" fmla="*/ 1 h 324"/>
                    <a:gd name="T10" fmla="*/ 1 w 380"/>
                    <a:gd name="T11" fmla="*/ 1 h 324"/>
                    <a:gd name="T12" fmla="*/ 1 w 380"/>
                    <a:gd name="T13" fmla="*/ 1 h 324"/>
                    <a:gd name="T14" fmla="*/ 1 w 380"/>
                    <a:gd name="T15" fmla="*/ 1 h 324"/>
                    <a:gd name="T16" fmla="*/ 1 w 380"/>
                    <a:gd name="T17" fmla="*/ 1 h 324"/>
                    <a:gd name="T18" fmla="*/ 1 w 380"/>
                    <a:gd name="T19" fmla="*/ 1 h 324"/>
                    <a:gd name="T20" fmla="*/ 1 w 380"/>
                    <a:gd name="T21" fmla="*/ 1 h 324"/>
                    <a:gd name="T22" fmla="*/ 1 w 380"/>
                    <a:gd name="T23" fmla="*/ 1 h 324"/>
                    <a:gd name="T24" fmla="*/ 1 w 380"/>
                    <a:gd name="T25" fmla="*/ 1 h 324"/>
                    <a:gd name="T26" fmla="*/ 1 w 380"/>
                    <a:gd name="T27" fmla="*/ 1 h 324"/>
                    <a:gd name="T28" fmla="*/ 1 w 380"/>
                    <a:gd name="T29" fmla="*/ 1 h 324"/>
                    <a:gd name="T30" fmla="*/ 1 w 380"/>
                    <a:gd name="T31" fmla="*/ 1 h 324"/>
                    <a:gd name="T32" fmla="*/ 1 w 380"/>
                    <a:gd name="T33" fmla="*/ 1 h 324"/>
                    <a:gd name="T34" fmla="*/ 0 w 380"/>
                    <a:gd name="T35" fmla="*/ 1 h 324"/>
                    <a:gd name="T36" fmla="*/ 1 w 380"/>
                    <a:gd name="T37" fmla="*/ 1 h 324"/>
                    <a:gd name="T38" fmla="*/ 1 w 380"/>
                    <a:gd name="T39" fmla="*/ 1 h 324"/>
                    <a:gd name="T40" fmla="*/ 1 w 380"/>
                    <a:gd name="T41" fmla="*/ 0 h 324"/>
                    <a:gd name="T42" fmla="*/ 1 w 380"/>
                    <a:gd name="T43" fmla="*/ 1 h 324"/>
                    <a:gd name="T44" fmla="*/ 1 w 380"/>
                    <a:gd name="T45" fmla="*/ 1 h 324"/>
                    <a:gd name="T46" fmla="*/ 1 w 380"/>
                    <a:gd name="T47" fmla="*/ 1 h 324"/>
                    <a:gd name="T48" fmla="*/ 1 w 380"/>
                    <a:gd name="T49" fmla="*/ 1 h 324"/>
                    <a:gd name="T50" fmla="*/ 1 w 380"/>
                    <a:gd name="T51" fmla="*/ 1 h 324"/>
                    <a:gd name="T52" fmla="*/ 1 w 380"/>
                    <a:gd name="T53" fmla="*/ 1 h 324"/>
                    <a:gd name="T54" fmla="*/ 1 w 380"/>
                    <a:gd name="T55" fmla="*/ 1 h 324"/>
                    <a:gd name="T56" fmla="*/ 1 w 380"/>
                    <a:gd name="T57" fmla="*/ 1 h 324"/>
                    <a:gd name="T58" fmla="*/ 1 w 380"/>
                    <a:gd name="T59" fmla="*/ 1 h 324"/>
                    <a:gd name="T60" fmla="*/ 1 w 380"/>
                    <a:gd name="T61" fmla="*/ 1 h 324"/>
                    <a:gd name="T62" fmla="*/ 1 w 380"/>
                    <a:gd name="T63" fmla="*/ 1 h 324"/>
                    <a:gd name="T64" fmla="*/ 1 w 380"/>
                    <a:gd name="T65" fmla="*/ 1 h 324"/>
                    <a:gd name="T66" fmla="*/ 1 w 380"/>
                    <a:gd name="T67" fmla="*/ 1 h 324"/>
                    <a:gd name="T68" fmla="*/ 1 w 380"/>
                    <a:gd name="T69" fmla="*/ 1 h 3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0"/>
                    <a:gd name="T106" fmla="*/ 0 h 324"/>
                    <a:gd name="T107" fmla="*/ 380 w 380"/>
                    <a:gd name="T108" fmla="*/ 324 h 32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0" h="324">
                      <a:moveTo>
                        <a:pt x="380" y="298"/>
                      </a:moveTo>
                      <a:lnTo>
                        <a:pt x="370" y="304"/>
                      </a:lnTo>
                      <a:lnTo>
                        <a:pt x="353" y="312"/>
                      </a:lnTo>
                      <a:lnTo>
                        <a:pt x="338" y="315"/>
                      </a:lnTo>
                      <a:lnTo>
                        <a:pt x="322" y="320"/>
                      </a:lnTo>
                      <a:lnTo>
                        <a:pt x="307" y="323"/>
                      </a:lnTo>
                      <a:lnTo>
                        <a:pt x="290" y="324"/>
                      </a:lnTo>
                      <a:lnTo>
                        <a:pt x="266" y="324"/>
                      </a:lnTo>
                      <a:lnTo>
                        <a:pt x="243" y="324"/>
                      </a:lnTo>
                      <a:lnTo>
                        <a:pt x="220" y="323"/>
                      </a:lnTo>
                      <a:lnTo>
                        <a:pt x="206" y="323"/>
                      </a:lnTo>
                      <a:lnTo>
                        <a:pt x="191" y="320"/>
                      </a:lnTo>
                      <a:lnTo>
                        <a:pt x="179" y="315"/>
                      </a:lnTo>
                      <a:lnTo>
                        <a:pt x="168" y="309"/>
                      </a:lnTo>
                      <a:lnTo>
                        <a:pt x="160" y="304"/>
                      </a:lnTo>
                      <a:lnTo>
                        <a:pt x="154" y="298"/>
                      </a:lnTo>
                      <a:lnTo>
                        <a:pt x="147" y="291"/>
                      </a:lnTo>
                      <a:lnTo>
                        <a:pt x="142" y="283"/>
                      </a:lnTo>
                      <a:lnTo>
                        <a:pt x="138" y="272"/>
                      </a:lnTo>
                      <a:lnTo>
                        <a:pt x="138" y="257"/>
                      </a:lnTo>
                      <a:lnTo>
                        <a:pt x="131" y="178"/>
                      </a:lnTo>
                      <a:lnTo>
                        <a:pt x="127" y="100"/>
                      </a:lnTo>
                      <a:lnTo>
                        <a:pt x="125" y="87"/>
                      </a:lnTo>
                      <a:lnTo>
                        <a:pt x="121" y="77"/>
                      </a:lnTo>
                      <a:lnTo>
                        <a:pt x="118" y="65"/>
                      </a:lnTo>
                      <a:lnTo>
                        <a:pt x="113" y="54"/>
                      </a:lnTo>
                      <a:lnTo>
                        <a:pt x="107" y="45"/>
                      </a:lnTo>
                      <a:lnTo>
                        <a:pt x="102" y="40"/>
                      </a:lnTo>
                      <a:lnTo>
                        <a:pt x="90" y="32"/>
                      </a:lnTo>
                      <a:lnTo>
                        <a:pt x="81" y="28"/>
                      </a:lnTo>
                      <a:lnTo>
                        <a:pt x="70" y="23"/>
                      </a:lnTo>
                      <a:lnTo>
                        <a:pt x="58" y="20"/>
                      </a:lnTo>
                      <a:lnTo>
                        <a:pt x="41" y="19"/>
                      </a:lnTo>
                      <a:lnTo>
                        <a:pt x="24" y="16"/>
                      </a:lnTo>
                      <a:lnTo>
                        <a:pt x="14" y="16"/>
                      </a:lnTo>
                      <a:lnTo>
                        <a:pt x="0" y="16"/>
                      </a:lnTo>
                      <a:lnTo>
                        <a:pt x="11" y="10"/>
                      </a:lnTo>
                      <a:lnTo>
                        <a:pt x="20" y="5"/>
                      </a:lnTo>
                      <a:lnTo>
                        <a:pt x="28" y="3"/>
                      </a:lnTo>
                      <a:lnTo>
                        <a:pt x="38" y="2"/>
                      </a:lnTo>
                      <a:lnTo>
                        <a:pt x="57" y="0"/>
                      </a:lnTo>
                      <a:lnTo>
                        <a:pt x="84" y="0"/>
                      </a:lnTo>
                      <a:lnTo>
                        <a:pt x="113" y="2"/>
                      </a:lnTo>
                      <a:lnTo>
                        <a:pt x="142" y="2"/>
                      </a:lnTo>
                      <a:lnTo>
                        <a:pt x="168" y="3"/>
                      </a:lnTo>
                      <a:lnTo>
                        <a:pt x="183" y="5"/>
                      </a:lnTo>
                      <a:lnTo>
                        <a:pt x="199" y="8"/>
                      </a:lnTo>
                      <a:lnTo>
                        <a:pt x="212" y="13"/>
                      </a:lnTo>
                      <a:lnTo>
                        <a:pt x="222" y="16"/>
                      </a:lnTo>
                      <a:lnTo>
                        <a:pt x="229" y="23"/>
                      </a:lnTo>
                      <a:lnTo>
                        <a:pt x="235" y="31"/>
                      </a:lnTo>
                      <a:lnTo>
                        <a:pt x="240" y="39"/>
                      </a:lnTo>
                      <a:lnTo>
                        <a:pt x="244" y="49"/>
                      </a:lnTo>
                      <a:lnTo>
                        <a:pt x="246" y="60"/>
                      </a:lnTo>
                      <a:lnTo>
                        <a:pt x="249" y="75"/>
                      </a:lnTo>
                      <a:lnTo>
                        <a:pt x="255" y="153"/>
                      </a:lnTo>
                      <a:lnTo>
                        <a:pt x="258" y="220"/>
                      </a:lnTo>
                      <a:lnTo>
                        <a:pt x="260" y="239"/>
                      </a:lnTo>
                      <a:lnTo>
                        <a:pt x="263" y="249"/>
                      </a:lnTo>
                      <a:lnTo>
                        <a:pt x="267" y="260"/>
                      </a:lnTo>
                      <a:lnTo>
                        <a:pt x="272" y="269"/>
                      </a:lnTo>
                      <a:lnTo>
                        <a:pt x="278" y="278"/>
                      </a:lnTo>
                      <a:lnTo>
                        <a:pt x="287" y="285"/>
                      </a:lnTo>
                      <a:lnTo>
                        <a:pt x="299" y="291"/>
                      </a:lnTo>
                      <a:lnTo>
                        <a:pt x="310" y="295"/>
                      </a:lnTo>
                      <a:lnTo>
                        <a:pt x="322" y="298"/>
                      </a:lnTo>
                      <a:lnTo>
                        <a:pt x="335" y="301"/>
                      </a:lnTo>
                      <a:lnTo>
                        <a:pt x="348" y="301"/>
                      </a:lnTo>
                      <a:lnTo>
                        <a:pt x="361" y="301"/>
                      </a:lnTo>
                      <a:lnTo>
                        <a:pt x="380" y="298"/>
                      </a:lnTo>
                      <a:close/>
                    </a:path>
                  </a:pathLst>
                </a:custGeom>
                <a:blipFill dpi="0" rotWithShape="0">
                  <a:blip r:embed="rId5"/>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24" name="Freeform 734">
                  <a:extLst>
                    <a:ext uri="{FF2B5EF4-FFF2-40B4-BE49-F238E27FC236}">
                      <a16:creationId xmlns:a16="http://schemas.microsoft.com/office/drawing/2014/main" id="{82D7A70A-368B-406B-B4E3-B66D2A702974}"/>
                    </a:ext>
                  </a:extLst>
                </p:cNvPr>
                <p:cNvSpPr>
                  <a:spLocks/>
                </p:cNvSpPr>
                <p:nvPr/>
              </p:nvSpPr>
              <p:spPr bwMode="auto">
                <a:xfrm>
                  <a:off x="4357" y="2188"/>
                  <a:ext cx="190" cy="162"/>
                </a:xfrm>
                <a:custGeom>
                  <a:avLst/>
                  <a:gdLst>
                    <a:gd name="T0" fmla="*/ 1 w 380"/>
                    <a:gd name="T1" fmla="*/ 1 h 324"/>
                    <a:gd name="T2" fmla="*/ 1 w 380"/>
                    <a:gd name="T3" fmla="*/ 1 h 324"/>
                    <a:gd name="T4" fmla="*/ 1 w 380"/>
                    <a:gd name="T5" fmla="*/ 1 h 324"/>
                    <a:gd name="T6" fmla="*/ 1 w 380"/>
                    <a:gd name="T7" fmla="*/ 1 h 324"/>
                    <a:gd name="T8" fmla="*/ 1 w 380"/>
                    <a:gd name="T9" fmla="*/ 1 h 324"/>
                    <a:gd name="T10" fmla="*/ 1 w 380"/>
                    <a:gd name="T11" fmla="*/ 1 h 324"/>
                    <a:gd name="T12" fmla="*/ 1 w 380"/>
                    <a:gd name="T13" fmla="*/ 1 h 324"/>
                    <a:gd name="T14" fmla="*/ 1 w 380"/>
                    <a:gd name="T15" fmla="*/ 1 h 324"/>
                    <a:gd name="T16" fmla="*/ 1 w 380"/>
                    <a:gd name="T17" fmla="*/ 1 h 324"/>
                    <a:gd name="T18" fmla="*/ 1 w 380"/>
                    <a:gd name="T19" fmla="*/ 1 h 324"/>
                    <a:gd name="T20" fmla="*/ 1 w 380"/>
                    <a:gd name="T21" fmla="*/ 1 h 324"/>
                    <a:gd name="T22" fmla="*/ 1 w 380"/>
                    <a:gd name="T23" fmla="*/ 1 h 324"/>
                    <a:gd name="T24" fmla="*/ 1 w 380"/>
                    <a:gd name="T25" fmla="*/ 1 h 324"/>
                    <a:gd name="T26" fmla="*/ 1 w 380"/>
                    <a:gd name="T27" fmla="*/ 1 h 324"/>
                    <a:gd name="T28" fmla="*/ 1 w 380"/>
                    <a:gd name="T29" fmla="*/ 1 h 324"/>
                    <a:gd name="T30" fmla="*/ 1 w 380"/>
                    <a:gd name="T31" fmla="*/ 1 h 324"/>
                    <a:gd name="T32" fmla="*/ 1 w 380"/>
                    <a:gd name="T33" fmla="*/ 1 h 324"/>
                    <a:gd name="T34" fmla="*/ 0 w 380"/>
                    <a:gd name="T35" fmla="*/ 1 h 324"/>
                    <a:gd name="T36" fmla="*/ 1 w 380"/>
                    <a:gd name="T37" fmla="*/ 1 h 324"/>
                    <a:gd name="T38" fmla="*/ 1 w 380"/>
                    <a:gd name="T39" fmla="*/ 1 h 324"/>
                    <a:gd name="T40" fmla="*/ 1 w 380"/>
                    <a:gd name="T41" fmla="*/ 0 h 324"/>
                    <a:gd name="T42" fmla="*/ 1 w 380"/>
                    <a:gd name="T43" fmla="*/ 1 h 324"/>
                    <a:gd name="T44" fmla="*/ 1 w 380"/>
                    <a:gd name="T45" fmla="*/ 1 h 324"/>
                    <a:gd name="T46" fmla="*/ 1 w 380"/>
                    <a:gd name="T47" fmla="*/ 1 h 324"/>
                    <a:gd name="T48" fmla="*/ 1 w 380"/>
                    <a:gd name="T49" fmla="*/ 1 h 324"/>
                    <a:gd name="T50" fmla="*/ 1 w 380"/>
                    <a:gd name="T51" fmla="*/ 1 h 324"/>
                    <a:gd name="T52" fmla="*/ 1 w 380"/>
                    <a:gd name="T53" fmla="*/ 1 h 324"/>
                    <a:gd name="T54" fmla="*/ 1 w 380"/>
                    <a:gd name="T55" fmla="*/ 1 h 324"/>
                    <a:gd name="T56" fmla="*/ 1 w 380"/>
                    <a:gd name="T57" fmla="*/ 1 h 324"/>
                    <a:gd name="T58" fmla="*/ 1 w 380"/>
                    <a:gd name="T59" fmla="*/ 1 h 324"/>
                    <a:gd name="T60" fmla="*/ 1 w 380"/>
                    <a:gd name="T61" fmla="*/ 1 h 324"/>
                    <a:gd name="T62" fmla="*/ 1 w 380"/>
                    <a:gd name="T63" fmla="*/ 1 h 324"/>
                    <a:gd name="T64" fmla="*/ 1 w 380"/>
                    <a:gd name="T65" fmla="*/ 1 h 324"/>
                    <a:gd name="T66" fmla="*/ 1 w 380"/>
                    <a:gd name="T67" fmla="*/ 1 h 324"/>
                    <a:gd name="T68" fmla="*/ 1 w 380"/>
                    <a:gd name="T69" fmla="*/ 1 h 3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0"/>
                    <a:gd name="T106" fmla="*/ 0 h 324"/>
                    <a:gd name="T107" fmla="*/ 380 w 380"/>
                    <a:gd name="T108" fmla="*/ 324 h 32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0" h="324">
                      <a:moveTo>
                        <a:pt x="380" y="298"/>
                      </a:moveTo>
                      <a:lnTo>
                        <a:pt x="370" y="304"/>
                      </a:lnTo>
                      <a:lnTo>
                        <a:pt x="353" y="312"/>
                      </a:lnTo>
                      <a:lnTo>
                        <a:pt x="338" y="315"/>
                      </a:lnTo>
                      <a:lnTo>
                        <a:pt x="322" y="320"/>
                      </a:lnTo>
                      <a:lnTo>
                        <a:pt x="307" y="323"/>
                      </a:lnTo>
                      <a:lnTo>
                        <a:pt x="290" y="324"/>
                      </a:lnTo>
                      <a:lnTo>
                        <a:pt x="266" y="324"/>
                      </a:lnTo>
                      <a:lnTo>
                        <a:pt x="243" y="324"/>
                      </a:lnTo>
                      <a:lnTo>
                        <a:pt x="220" y="323"/>
                      </a:lnTo>
                      <a:lnTo>
                        <a:pt x="206" y="323"/>
                      </a:lnTo>
                      <a:lnTo>
                        <a:pt x="191" y="320"/>
                      </a:lnTo>
                      <a:lnTo>
                        <a:pt x="179" y="315"/>
                      </a:lnTo>
                      <a:lnTo>
                        <a:pt x="168" y="309"/>
                      </a:lnTo>
                      <a:lnTo>
                        <a:pt x="160" y="304"/>
                      </a:lnTo>
                      <a:lnTo>
                        <a:pt x="154" y="298"/>
                      </a:lnTo>
                      <a:lnTo>
                        <a:pt x="147" y="291"/>
                      </a:lnTo>
                      <a:lnTo>
                        <a:pt x="142" y="283"/>
                      </a:lnTo>
                      <a:lnTo>
                        <a:pt x="138" y="272"/>
                      </a:lnTo>
                      <a:lnTo>
                        <a:pt x="138" y="257"/>
                      </a:lnTo>
                      <a:lnTo>
                        <a:pt x="131" y="178"/>
                      </a:lnTo>
                      <a:lnTo>
                        <a:pt x="127" y="100"/>
                      </a:lnTo>
                      <a:lnTo>
                        <a:pt x="125" y="87"/>
                      </a:lnTo>
                      <a:lnTo>
                        <a:pt x="121" y="77"/>
                      </a:lnTo>
                      <a:lnTo>
                        <a:pt x="118" y="65"/>
                      </a:lnTo>
                      <a:lnTo>
                        <a:pt x="113" y="54"/>
                      </a:lnTo>
                      <a:lnTo>
                        <a:pt x="107" y="45"/>
                      </a:lnTo>
                      <a:lnTo>
                        <a:pt x="102" y="40"/>
                      </a:lnTo>
                      <a:lnTo>
                        <a:pt x="90" y="32"/>
                      </a:lnTo>
                      <a:lnTo>
                        <a:pt x="81" y="28"/>
                      </a:lnTo>
                      <a:lnTo>
                        <a:pt x="70" y="23"/>
                      </a:lnTo>
                      <a:lnTo>
                        <a:pt x="58" y="20"/>
                      </a:lnTo>
                      <a:lnTo>
                        <a:pt x="41" y="19"/>
                      </a:lnTo>
                      <a:lnTo>
                        <a:pt x="24" y="16"/>
                      </a:lnTo>
                      <a:lnTo>
                        <a:pt x="14" y="16"/>
                      </a:lnTo>
                      <a:lnTo>
                        <a:pt x="0" y="16"/>
                      </a:lnTo>
                      <a:lnTo>
                        <a:pt x="11" y="10"/>
                      </a:lnTo>
                      <a:lnTo>
                        <a:pt x="20" y="5"/>
                      </a:lnTo>
                      <a:lnTo>
                        <a:pt x="28" y="3"/>
                      </a:lnTo>
                      <a:lnTo>
                        <a:pt x="38" y="2"/>
                      </a:lnTo>
                      <a:lnTo>
                        <a:pt x="57" y="0"/>
                      </a:lnTo>
                      <a:lnTo>
                        <a:pt x="84" y="0"/>
                      </a:lnTo>
                      <a:lnTo>
                        <a:pt x="113" y="2"/>
                      </a:lnTo>
                      <a:lnTo>
                        <a:pt x="142" y="2"/>
                      </a:lnTo>
                      <a:lnTo>
                        <a:pt x="168" y="3"/>
                      </a:lnTo>
                      <a:lnTo>
                        <a:pt x="183" y="5"/>
                      </a:lnTo>
                      <a:lnTo>
                        <a:pt x="199" y="8"/>
                      </a:lnTo>
                      <a:lnTo>
                        <a:pt x="212" y="13"/>
                      </a:lnTo>
                      <a:lnTo>
                        <a:pt x="222" y="16"/>
                      </a:lnTo>
                      <a:lnTo>
                        <a:pt x="229" y="23"/>
                      </a:lnTo>
                      <a:lnTo>
                        <a:pt x="235" y="31"/>
                      </a:lnTo>
                      <a:lnTo>
                        <a:pt x="240" y="39"/>
                      </a:lnTo>
                      <a:lnTo>
                        <a:pt x="244" y="49"/>
                      </a:lnTo>
                      <a:lnTo>
                        <a:pt x="246" y="60"/>
                      </a:lnTo>
                      <a:lnTo>
                        <a:pt x="249" y="75"/>
                      </a:lnTo>
                      <a:lnTo>
                        <a:pt x="255" y="153"/>
                      </a:lnTo>
                      <a:lnTo>
                        <a:pt x="258" y="220"/>
                      </a:lnTo>
                      <a:lnTo>
                        <a:pt x="260" y="239"/>
                      </a:lnTo>
                      <a:lnTo>
                        <a:pt x="263" y="249"/>
                      </a:lnTo>
                      <a:lnTo>
                        <a:pt x="267" y="260"/>
                      </a:lnTo>
                      <a:lnTo>
                        <a:pt x="272" y="269"/>
                      </a:lnTo>
                      <a:lnTo>
                        <a:pt x="278" y="278"/>
                      </a:lnTo>
                      <a:lnTo>
                        <a:pt x="287" y="285"/>
                      </a:lnTo>
                      <a:lnTo>
                        <a:pt x="299" y="291"/>
                      </a:lnTo>
                      <a:lnTo>
                        <a:pt x="310" y="295"/>
                      </a:lnTo>
                      <a:lnTo>
                        <a:pt x="322" y="298"/>
                      </a:lnTo>
                      <a:lnTo>
                        <a:pt x="335" y="301"/>
                      </a:lnTo>
                      <a:lnTo>
                        <a:pt x="348" y="301"/>
                      </a:lnTo>
                      <a:lnTo>
                        <a:pt x="361" y="301"/>
                      </a:lnTo>
                      <a:lnTo>
                        <a:pt x="380" y="29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74" name="Group 735">
                <a:extLst>
                  <a:ext uri="{FF2B5EF4-FFF2-40B4-BE49-F238E27FC236}">
                    <a16:creationId xmlns:a16="http://schemas.microsoft.com/office/drawing/2014/main" id="{B29472E6-1EC6-4093-87FA-05CBC72441BF}"/>
                  </a:ext>
                </a:extLst>
              </p:cNvPr>
              <p:cNvGrpSpPr>
                <a:grpSpLocks/>
              </p:cNvGrpSpPr>
              <p:nvPr/>
            </p:nvGrpSpPr>
            <p:grpSpPr bwMode="auto">
              <a:xfrm>
                <a:off x="4034" y="2189"/>
                <a:ext cx="201" cy="163"/>
                <a:chOff x="4034" y="2189"/>
                <a:chExt cx="201" cy="163"/>
              </a:xfrm>
            </p:grpSpPr>
            <p:sp>
              <p:nvSpPr>
                <p:cNvPr id="22821" name="Freeform 736">
                  <a:extLst>
                    <a:ext uri="{FF2B5EF4-FFF2-40B4-BE49-F238E27FC236}">
                      <a16:creationId xmlns:a16="http://schemas.microsoft.com/office/drawing/2014/main" id="{D4582DEE-83A8-43AE-88CA-45DD3D53E272}"/>
                    </a:ext>
                  </a:extLst>
                </p:cNvPr>
                <p:cNvSpPr>
                  <a:spLocks/>
                </p:cNvSpPr>
                <p:nvPr/>
              </p:nvSpPr>
              <p:spPr bwMode="auto">
                <a:xfrm>
                  <a:off x="4034" y="2189"/>
                  <a:ext cx="201" cy="163"/>
                </a:xfrm>
                <a:custGeom>
                  <a:avLst/>
                  <a:gdLst>
                    <a:gd name="T0" fmla="*/ 1 w 402"/>
                    <a:gd name="T1" fmla="*/ 1 h 325"/>
                    <a:gd name="T2" fmla="*/ 1 w 402"/>
                    <a:gd name="T3" fmla="*/ 1 h 325"/>
                    <a:gd name="T4" fmla="*/ 1 w 402"/>
                    <a:gd name="T5" fmla="*/ 1 h 325"/>
                    <a:gd name="T6" fmla="*/ 1 w 402"/>
                    <a:gd name="T7" fmla="*/ 1 h 325"/>
                    <a:gd name="T8" fmla="*/ 1 w 402"/>
                    <a:gd name="T9" fmla="*/ 1 h 325"/>
                    <a:gd name="T10" fmla="*/ 1 w 402"/>
                    <a:gd name="T11" fmla="*/ 1 h 325"/>
                    <a:gd name="T12" fmla="*/ 1 w 402"/>
                    <a:gd name="T13" fmla="*/ 1 h 325"/>
                    <a:gd name="T14" fmla="*/ 1 w 402"/>
                    <a:gd name="T15" fmla="*/ 1 h 325"/>
                    <a:gd name="T16" fmla="*/ 1 w 402"/>
                    <a:gd name="T17" fmla="*/ 1 h 325"/>
                    <a:gd name="T18" fmla="*/ 1 w 402"/>
                    <a:gd name="T19" fmla="*/ 1 h 325"/>
                    <a:gd name="T20" fmla="*/ 1 w 402"/>
                    <a:gd name="T21" fmla="*/ 1 h 325"/>
                    <a:gd name="T22" fmla="*/ 1 w 402"/>
                    <a:gd name="T23" fmla="*/ 1 h 325"/>
                    <a:gd name="T24" fmla="*/ 1 w 402"/>
                    <a:gd name="T25" fmla="*/ 1 h 325"/>
                    <a:gd name="T26" fmla="*/ 1 w 402"/>
                    <a:gd name="T27" fmla="*/ 1 h 325"/>
                    <a:gd name="T28" fmla="*/ 1 w 402"/>
                    <a:gd name="T29" fmla="*/ 1 h 325"/>
                    <a:gd name="T30" fmla="*/ 1 w 402"/>
                    <a:gd name="T31" fmla="*/ 1 h 325"/>
                    <a:gd name="T32" fmla="*/ 1 w 402"/>
                    <a:gd name="T33" fmla="*/ 1 h 325"/>
                    <a:gd name="T34" fmla="*/ 1 w 402"/>
                    <a:gd name="T35" fmla="*/ 1 h 325"/>
                    <a:gd name="T36" fmla="*/ 0 w 402"/>
                    <a:gd name="T37" fmla="*/ 1 h 325"/>
                    <a:gd name="T38" fmla="*/ 1 w 402"/>
                    <a:gd name="T39" fmla="*/ 1 h 325"/>
                    <a:gd name="T40" fmla="*/ 1 w 402"/>
                    <a:gd name="T41" fmla="*/ 1 h 325"/>
                    <a:gd name="T42" fmla="*/ 1 w 402"/>
                    <a:gd name="T43" fmla="*/ 0 h 325"/>
                    <a:gd name="T44" fmla="*/ 1 w 402"/>
                    <a:gd name="T45" fmla="*/ 0 h 325"/>
                    <a:gd name="T46" fmla="*/ 1 w 402"/>
                    <a:gd name="T47" fmla="*/ 1 h 325"/>
                    <a:gd name="T48" fmla="*/ 1 w 402"/>
                    <a:gd name="T49" fmla="*/ 1 h 325"/>
                    <a:gd name="T50" fmla="*/ 1 w 402"/>
                    <a:gd name="T51" fmla="*/ 1 h 325"/>
                    <a:gd name="T52" fmla="*/ 1 w 402"/>
                    <a:gd name="T53" fmla="*/ 1 h 325"/>
                    <a:gd name="T54" fmla="*/ 1 w 402"/>
                    <a:gd name="T55" fmla="*/ 1 h 325"/>
                    <a:gd name="T56" fmla="*/ 1 w 402"/>
                    <a:gd name="T57" fmla="*/ 1 h 325"/>
                    <a:gd name="T58" fmla="*/ 1 w 402"/>
                    <a:gd name="T59" fmla="*/ 1 h 325"/>
                    <a:gd name="T60" fmla="*/ 1 w 402"/>
                    <a:gd name="T61" fmla="*/ 1 h 325"/>
                    <a:gd name="T62" fmla="*/ 1 w 402"/>
                    <a:gd name="T63" fmla="*/ 1 h 325"/>
                    <a:gd name="T64" fmla="*/ 1 w 402"/>
                    <a:gd name="T65" fmla="*/ 1 h 325"/>
                    <a:gd name="T66" fmla="*/ 1 w 402"/>
                    <a:gd name="T67" fmla="*/ 1 h 325"/>
                    <a:gd name="T68" fmla="*/ 1 w 402"/>
                    <a:gd name="T69" fmla="*/ 1 h 325"/>
                    <a:gd name="T70" fmla="*/ 1 w 402"/>
                    <a:gd name="T71" fmla="*/ 1 h 325"/>
                    <a:gd name="T72" fmla="*/ 1 w 402"/>
                    <a:gd name="T73" fmla="*/ 1 h 32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2"/>
                    <a:gd name="T112" fmla="*/ 0 h 325"/>
                    <a:gd name="T113" fmla="*/ 402 w 402"/>
                    <a:gd name="T114" fmla="*/ 325 h 32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2" h="325">
                      <a:moveTo>
                        <a:pt x="402" y="301"/>
                      </a:moveTo>
                      <a:lnTo>
                        <a:pt x="391" y="305"/>
                      </a:lnTo>
                      <a:lnTo>
                        <a:pt x="375" y="313"/>
                      </a:lnTo>
                      <a:lnTo>
                        <a:pt x="359" y="316"/>
                      </a:lnTo>
                      <a:lnTo>
                        <a:pt x="341" y="321"/>
                      </a:lnTo>
                      <a:lnTo>
                        <a:pt x="329" y="324"/>
                      </a:lnTo>
                      <a:lnTo>
                        <a:pt x="312" y="325"/>
                      </a:lnTo>
                      <a:lnTo>
                        <a:pt x="291" y="325"/>
                      </a:lnTo>
                      <a:lnTo>
                        <a:pt x="265" y="325"/>
                      </a:lnTo>
                      <a:lnTo>
                        <a:pt x="243" y="325"/>
                      </a:lnTo>
                      <a:lnTo>
                        <a:pt x="228" y="324"/>
                      </a:lnTo>
                      <a:lnTo>
                        <a:pt x="213" y="321"/>
                      </a:lnTo>
                      <a:lnTo>
                        <a:pt x="202" y="316"/>
                      </a:lnTo>
                      <a:lnTo>
                        <a:pt x="191" y="312"/>
                      </a:lnTo>
                      <a:lnTo>
                        <a:pt x="182" y="305"/>
                      </a:lnTo>
                      <a:lnTo>
                        <a:pt x="174" y="299"/>
                      </a:lnTo>
                      <a:lnTo>
                        <a:pt x="170" y="292"/>
                      </a:lnTo>
                      <a:lnTo>
                        <a:pt x="164" y="284"/>
                      </a:lnTo>
                      <a:lnTo>
                        <a:pt x="162" y="273"/>
                      </a:lnTo>
                      <a:lnTo>
                        <a:pt x="162" y="258"/>
                      </a:lnTo>
                      <a:lnTo>
                        <a:pt x="155" y="180"/>
                      </a:lnTo>
                      <a:lnTo>
                        <a:pt x="150" y="101"/>
                      </a:lnTo>
                      <a:lnTo>
                        <a:pt x="148" y="89"/>
                      </a:lnTo>
                      <a:lnTo>
                        <a:pt x="144" y="75"/>
                      </a:lnTo>
                      <a:lnTo>
                        <a:pt x="139" y="66"/>
                      </a:lnTo>
                      <a:lnTo>
                        <a:pt x="135" y="53"/>
                      </a:lnTo>
                      <a:lnTo>
                        <a:pt x="129" y="44"/>
                      </a:lnTo>
                      <a:lnTo>
                        <a:pt x="121" y="38"/>
                      </a:lnTo>
                      <a:lnTo>
                        <a:pt x="112" y="30"/>
                      </a:lnTo>
                      <a:lnTo>
                        <a:pt x="104" y="27"/>
                      </a:lnTo>
                      <a:lnTo>
                        <a:pt x="92" y="23"/>
                      </a:lnTo>
                      <a:lnTo>
                        <a:pt x="81" y="20"/>
                      </a:lnTo>
                      <a:lnTo>
                        <a:pt x="64" y="18"/>
                      </a:lnTo>
                      <a:lnTo>
                        <a:pt x="49" y="17"/>
                      </a:lnTo>
                      <a:lnTo>
                        <a:pt x="37" y="17"/>
                      </a:lnTo>
                      <a:lnTo>
                        <a:pt x="25" y="14"/>
                      </a:lnTo>
                      <a:lnTo>
                        <a:pt x="11" y="14"/>
                      </a:lnTo>
                      <a:lnTo>
                        <a:pt x="0" y="17"/>
                      </a:lnTo>
                      <a:lnTo>
                        <a:pt x="9" y="12"/>
                      </a:lnTo>
                      <a:lnTo>
                        <a:pt x="19" y="9"/>
                      </a:lnTo>
                      <a:lnTo>
                        <a:pt x="28" y="6"/>
                      </a:lnTo>
                      <a:lnTo>
                        <a:pt x="38" y="3"/>
                      </a:lnTo>
                      <a:lnTo>
                        <a:pt x="48" y="1"/>
                      </a:lnTo>
                      <a:lnTo>
                        <a:pt x="61" y="0"/>
                      </a:lnTo>
                      <a:lnTo>
                        <a:pt x="80" y="0"/>
                      </a:lnTo>
                      <a:lnTo>
                        <a:pt x="106" y="0"/>
                      </a:lnTo>
                      <a:lnTo>
                        <a:pt x="135" y="1"/>
                      </a:lnTo>
                      <a:lnTo>
                        <a:pt x="164" y="1"/>
                      </a:lnTo>
                      <a:lnTo>
                        <a:pt x="191" y="3"/>
                      </a:lnTo>
                      <a:lnTo>
                        <a:pt x="210" y="6"/>
                      </a:lnTo>
                      <a:lnTo>
                        <a:pt x="225" y="8"/>
                      </a:lnTo>
                      <a:lnTo>
                        <a:pt x="236" y="12"/>
                      </a:lnTo>
                      <a:lnTo>
                        <a:pt x="245" y="17"/>
                      </a:lnTo>
                      <a:lnTo>
                        <a:pt x="252" y="23"/>
                      </a:lnTo>
                      <a:lnTo>
                        <a:pt x="258" y="30"/>
                      </a:lnTo>
                      <a:lnTo>
                        <a:pt x="263" y="40"/>
                      </a:lnTo>
                      <a:lnTo>
                        <a:pt x="268" y="49"/>
                      </a:lnTo>
                      <a:lnTo>
                        <a:pt x="269" y="61"/>
                      </a:lnTo>
                      <a:lnTo>
                        <a:pt x="272" y="75"/>
                      </a:lnTo>
                      <a:lnTo>
                        <a:pt x="277" y="153"/>
                      </a:lnTo>
                      <a:lnTo>
                        <a:pt x="281" y="221"/>
                      </a:lnTo>
                      <a:lnTo>
                        <a:pt x="283" y="240"/>
                      </a:lnTo>
                      <a:lnTo>
                        <a:pt x="286" y="250"/>
                      </a:lnTo>
                      <a:lnTo>
                        <a:pt x="291" y="261"/>
                      </a:lnTo>
                      <a:lnTo>
                        <a:pt x="295" y="270"/>
                      </a:lnTo>
                      <a:lnTo>
                        <a:pt x="303" y="279"/>
                      </a:lnTo>
                      <a:lnTo>
                        <a:pt x="310" y="286"/>
                      </a:lnTo>
                      <a:lnTo>
                        <a:pt x="321" y="292"/>
                      </a:lnTo>
                      <a:lnTo>
                        <a:pt x="330" y="296"/>
                      </a:lnTo>
                      <a:lnTo>
                        <a:pt x="341" y="299"/>
                      </a:lnTo>
                      <a:lnTo>
                        <a:pt x="358" y="302"/>
                      </a:lnTo>
                      <a:lnTo>
                        <a:pt x="370" y="302"/>
                      </a:lnTo>
                      <a:lnTo>
                        <a:pt x="382" y="302"/>
                      </a:lnTo>
                      <a:lnTo>
                        <a:pt x="402" y="301"/>
                      </a:lnTo>
                      <a:close/>
                    </a:path>
                  </a:pathLst>
                </a:custGeom>
                <a:blipFill dpi="0" rotWithShape="0">
                  <a:blip r:embed="rId6"/>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22" name="Freeform 737">
                  <a:extLst>
                    <a:ext uri="{FF2B5EF4-FFF2-40B4-BE49-F238E27FC236}">
                      <a16:creationId xmlns:a16="http://schemas.microsoft.com/office/drawing/2014/main" id="{3C9E4CFF-F8CD-4E43-B669-A25845F0FEB9}"/>
                    </a:ext>
                  </a:extLst>
                </p:cNvPr>
                <p:cNvSpPr>
                  <a:spLocks/>
                </p:cNvSpPr>
                <p:nvPr/>
              </p:nvSpPr>
              <p:spPr bwMode="auto">
                <a:xfrm>
                  <a:off x="4034" y="2189"/>
                  <a:ext cx="201" cy="163"/>
                </a:xfrm>
                <a:custGeom>
                  <a:avLst/>
                  <a:gdLst>
                    <a:gd name="T0" fmla="*/ 1 w 402"/>
                    <a:gd name="T1" fmla="*/ 1 h 325"/>
                    <a:gd name="T2" fmla="*/ 1 w 402"/>
                    <a:gd name="T3" fmla="*/ 1 h 325"/>
                    <a:gd name="T4" fmla="*/ 1 w 402"/>
                    <a:gd name="T5" fmla="*/ 1 h 325"/>
                    <a:gd name="T6" fmla="*/ 1 w 402"/>
                    <a:gd name="T7" fmla="*/ 1 h 325"/>
                    <a:gd name="T8" fmla="*/ 1 w 402"/>
                    <a:gd name="T9" fmla="*/ 1 h 325"/>
                    <a:gd name="T10" fmla="*/ 1 w 402"/>
                    <a:gd name="T11" fmla="*/ 1 h 325"/>
                    <a:gd name="T12" fmla="*/ 1 w 402"/>
                    <a:gd name="T13" fmla="*/ 1 h 325"/>
                    <a:gd name="T14" fmla="*/ 1 w 402"/>
                    <a:gd name="T15" fmla="*/ 1 h 325"/>
                    <a:gd name="T16" fmla="*/ 1 w 402"/>
                    <a:gd name="T17" fmla="*/ 1 h 325"/>
                    <a:gd name="T18" fmla="*/ 1 w 402"/>
                    <a:gd name="T19" fmla="*/ 1 h 325"/>
                    <a:gd name="T20" fmla="*/ 1 w 402"/>
                    <a:gd name="T21" fmla="*/ 1 h 325"/>
                    <a:gd name="T22" fmla="*/ 1 w 402"/>
                    <a:gd name="T23" fmla="*/ 1 h 325"/>
                    <a:gd name="T24" fmla="*/ 1 w 402"/>
                    <a:gd name="T25" fmla="*/ 1 h 325"/>
                    <a:gd name="T26" fmla="*/ 1 w 402"/>
                    <a:gd name="T27" fmla="*/ 1 h 325"/>
                    <a:gd name="T28" fmla="*/ 1 w 402"/>
                    <a:gd name="T29" fmla="*/ 1 h 325"/>
                    <a:gd name="T30" fmla="*/ 1 w 402"/>
                    <a:gd name="T31" fmla="*/ 1 h 325"/>
                    <a:gd name="T32" fmla="*/ 1 w 402"/>
                    <a:gd name="T33" fmla="*/ 1 h 325"/>
                    <a:gd name="T34" fmla="*/ 1 w 402"/>
                    <a:gd name="T35" fmla="*/ 1 h 325"/>
                    <a:gd name="T36" fmla="*/ 0 w 402"/>
                    <a:gd name="T37" fmla="*/ 1 h 325"/>
                    <a:gd name="T38" fmla="*/ 1 w 402"/>
                    <a:gd name="T39" fmla="*/ 1 h 325"/>
                    <a:gd name="T40" fmla="*/ 1 w 402"/>
                    <a:gd name="T41" fmla="*/ 1 h 325"/>
                    <a:gd name="T42" fmla="*/ 1 w 402"/>
                    <a:gd name="T43" fmla="*/ 0 h 325"/>
                    <a:gd name="T44" fmla="*/ 1 w 402"/>
                    <a:gd name="T45" fmla="*/ 0 h 325"/>
                    <a:gd name="T46" fmla="*/ 1 w 402"/>
                    <a:gd name="T47" fmla="*/ 1 h 325"/>
                    <a:gd name="T48" fmla="*/ 1 w 402"/>
                    <a:gd name="T49" fmla="*/ 1 h 325"/>
                    <a:gd name="T50" fmla="*/ 1 w 402"/>
                    <a:gd name="T51" fmla="*/ 1 h 325"/>
                    <a:gd name="T52" fmla="*/ 1 w 402"/>
                    <a:gd name="T53" fmla="*/ 1 h 325"/>
                    <a:gd name="T54" fmla="*/ 1 w 402"/>
                    <a:gd name="T55" fmla="*/ 1 h 325"/>
                    <a:gd name="T56" fmla="*/ 1 w 402"/>
                    <a:gd name="T57" fmla="*/ 1 h 325"/>
                    <a:gd name="T58" fmla="*/ 1 w 402"/>
                    <a:gd name="T59" fmla="*/ 1 h 325"/>
                    <a:gd name="T60" fmla="*/ 1 w 402"/>
                    <a:gd name="T61" fmla="*/ 1 h 325"/>
                    <a:gd name="T62" fmla="*/ 1 w 402"/>
                    <a:gd name="T63" fmla="*/ 1 h 325"/>
                    <a:gd name="T64" fmla="*/ 1 w 402"/>
                    <a:gd name="T65" fmla="*/ 1 h 325"/>
                    <a:gd name="T66" fmla="*/ 1 w 402"/>
                    <a:gd name="T67" fmla="*/ 1 h 325"/>
                    <a:gd name="T68" fmla="*/ 1 w 402"/>
                    <a:gd name="T69" fmla="*/ 1 h 325"/>
                    <a:gd name="T70" fmla="*/ 1 w 402"/>
                    <a:gd name="T71" fmla="*/ 1 h 325"/>
                    <a:gd name="T72" fmla="*/ 1 w 402"/>
                    <a:gd name="T73" fmla="*/ 1 h 32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2"/>
                    <a:gd name="T112" fmla="*/ 0 h 325"/>
                    <a:gd name="T113" fmla="*/ 402 w 402"/>
                    <a:gd name="T114" fmla="*/ 325 h 32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2" h="325">
                      <a:moveTo>
                        <a:pt x="402" y="301"/>
                      </a:moveTo>
                      <a:lnTo>
                        <a:pt x="391" y="305"/>
                      </a:lnTo>
                      <a:lnTo>
                        <a:pt x="375" y="313"/>
                      </a:lnTo>
                      <a:lnTo>
                        <a:pt x="359" y="316"/>
                      </a:lnTo>
                      <a:lnTo>
                        <a:pt x="341" y="321"/>
                      </a:lnTo>
                      <a:lnTo>
                        <a:pt x="329" y="324"/>
                      </a:lnTo>
                      <a:lnTo>
                        <a:pt x="312" y="325"/>
                      </a:lnTo>
                      <a:lnTo>
                        <a:pt x="291" y="325"/>
                      </a:lnTo>
                      <a:lnTo>
                        <a:pt x="265" y="325"/>
                      </a:lnTo>
                      <a:lnTo>
                        <a:pt x="243" y="325"/>
                      </a:lnTo>
                      <a:lnTo>
                        <a:pt x="228" y="324"/>
                      </a:lnTo>
                      <a:lnTo>
                        <a:pt x="213" y="321"/>
                      </a:lnTo>
                      <a:lnTo>
                        <a:pt x="202" y="316"/>
                      </a:lnTo>
                      <a:lnTo>
                        <a:pt x="191" y="312"/>
                      </a:lnTo>
                      <a:lnTo>
                        <a:pt x="182" y="305"/>
                      </a:lnTo>
                      <a:lnTo>
                        <a:pt x="174" y="299"/>
                      </a:lnTo>
                      <a:lnTo>
                        <a:pt x="170" y="292"/>
                      </a:lnTo>
                      <a:lnTo>
                        <a:pt x="164" y="284"/>
                      </a:lnTo>
                      <a:lnTo>
                        <a:pt x="162" y="273"/>
                      </a:lnTo>
                      <a:lnTo>
                        <a:pt x="162" y="258"/>
                      </a:lnTo>
                      <a:lnTo>
                        <a:pt x="155" y="180"/>
                      </a:lnTo>
                      <a:lnTo>
                        <a:pt x="150" y="101"/>
                      </a:lnTo>
                      <a:lnTo>
                        <a:pt x="148" y="89"/>
                      </a:lnTo>
                      <a:lnTo>
                        <a:pt x="144" y="75"/>
                      </a:lnTo>
                      <a:lnTo>
                        <a:pt x="139" y="66"/>
                      </a:lnTo>
                      <a:lnTo>
                        <a:pt x="135" y="53"/>
                      </a:lnTo>
                      <a:lnTo>
                        <a:pt x="129" y="44"/>
                      </a:lnTo>
                      <a:lnTo>
                        <a:pt x="121" y="38"/>
                      </a:lnTo>
                      <a:lnTo>
                        <a:pt x="112" y="30"/>
                      </a:lnTo>
                      <a:lnTo>
                        <a:pt x="104" y="27"/>
                      </a:lnTo>
                      <a:lnTo>
                        <a:pt x="92" y="23"/>
                      </a:lnTo>
                      <a:lnTo>
                        <a:pt x="81" y="20"/>
                      </a:lnTo>
                      <a:lnTo>
                        <a:pt x="64" y="18"/>
                      </a:lnTo>
                      <a:lnTo>
                        <a:pt x="49" y="17"/>
                      </a:lnTo>
                      <a:lnTo>
                        <a:pt x="37" y="17"/>
                      </a:lnTo>
                      <a:lnTo>
                        <a:pt x="25" y="14"/>
                      </a:lnTo>
                      <a:lnTo>
                        <a:pt x="11" y="14"/>
                      </a:lnTo>
                      <a:lnTo>
                        <a:pt x="0" y="17"/>
                      </a:lnTo>
                      <a:lnTo>
                        <a:pt x="9" y="12"/>
                      </a:lnTo>
                      <a:lnTo>
                        <a:pt x="19" y="9"/>
                      </a:lnTo>
                      <a:lnTo>
                        <a:pt x="28" y="6"/>
                      </a:lnTo>
                      <a:lnTo>
                        <a:pt x="38" y="3"/>
                      </a:lnTo>
                      <a:lnTo>
                        <a:pt x="48" y="1"/>
                      </a:lnTo>
                      <a:lnTo>
                        <a:pt x="61" y="0"/>
                      </a:lnTo>
                      <a:lnTo>
                        <a:pt x="80" y="0"/>
                      </a:lnTo>
                      <a:lnTo>
                        <a:pt x="106" y="0"/>
                      </a:lnTo>
                      <a:lnTo>
                        <a:pt x="135" y="1"/>
                      </a:lnTo>
                      <a:lnTo>
                        <a:pt x="164" y="1"/>
                      </a:lnTo>
                      <a:lnTo>
                        <a:pt x="191" y="3"/>
                      </a:lnTo>
                      <a:lnTo>
                        <a:pt x="210" y="6"/>
                      </a:lnTo>
                      <a:lnTo>
                        <a:pt x="225" y="8"/>
                      </a:lnTo>
                      <a:lnTo>
                        <a:pt x="236" y="12"/>
                      </a:lnTo>
                      <a:lnTo>
                        <a:pt x="245" y="17"/>
                      </a:lnTo>
                      <a:lnTo>
                        <a:pt x="252" y="23"/>
                      </a:lnTo>
                      <a:lnTo>
                        <a:pt x="258" y="30"/>
                      </a:lnTo>
                      <a:lnTo>
                        <a:pt x="263" y="40"/>
                      </a:lnTo>
                      <a:lnTo>
                        <a:pt x="268" y="49"/>
                      </a:lnTo>
                      <a:lnTo>
                        <a:pt x="269" y="61"/>
                      </a:lnTo>
                      <a:lnTo>
                        <a:pt x="272" y="75"/>
                      </a:lnTo>
                      <a:lnTo>
                        <a:pt x="277" y="153"/>
                      </a:lnTo>
                      <a:lnTo>
                        <a:pt x="281" y="221"/>
                      </a:lnTo>
                      <a:lnTo>
                        <a:pt x="283" y="240"/>
                      </a:lnTo>
                      <a:lnTo>
                        <a:pt x="286" y="250"/>
                      </a:lnTo>
                      <a:lnTo>
                        <a:pt x="291" y="261"/>
                      </a:lnTo>
                      <a:lnTo>
                        <a:pt x="295" y="270"/>
                      </a:lnTo>
                      <a:lnTo>
                        <a:pt x="303" y="279"/>
                      </a:lnTo>
                      <a:lnTo>
                        <a:pt x="310" y="286"/>
                      </a:lnTo>
                      <a:lnTo>
                        <a:pt x="321" y="292"/>
                      </a:lnTo>
                      <a:lnTo>
                        <a:pt x="330" y="296"/>
                      </a:lnTo>
                      <a:lnTo>
                        <a:pt x="341" y="299"/>
                      </a:lnTo>
                      <a:lnTo>
                        <a:pt x="358" y="302"/>
                      </a:lnTo>
                      <a:lnTo>
                        <a:pt x="370" y="302"/>
                      </a:lnTo>
                      <a:lnTo>
                        <a:pt x="382" y="302"/>
                      </a:lnTo>
                      <a:lnTo>
                        <a:pt x="402" y="30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75" name="Group 738">
                <a:extLst>
                  <a:ext uri="{FF2B5EF4-FFF2-40B4-BE49-F238E27FC236}">
                    <a16:creationId xmlns:a16="http://schemas.microsoft.com/office/drawing/2014/main" id="{7719453C-EFE3-4A8D-A17F-D662A7602929}"/>
                  </a:ext>
                </a:extLst>
              </p:cNvPr>
              <p:cNvGrpSpPr>
                <a:grpSpLocks/>
              </p:cNvGrpSpPr>
              <p:nvPr/>
            </p:nvGrpSpPr>
            <p:grpSpPr bwMode="auto">
              <a:xfrm>
                <a:off x="4186" y="2189"/>
                <a:ext cx="203" cy="159"/>
                <a:chOff x="4186" y="2189"/>
                <a:chExt cx="203" cy="159"/>
              </a:xfrm>
            </p:grpSpPr>
            <p:sp>
              <p:nvSpPr>
                <p:cNvPr id="22819" name="Freeform 739">
                  <a:extLst>
                    <a:ext uri="{FF2B5EF4-FFF2-40B4-BE49-F238E27FC236}">
                      <a16:creationId xmlns:a16="http://schemas.microsoft.com/office/drawing/2014/main" id="{87351EE1-FDAB-4336-BDE9-B1B0D00F107E}"/>
                    </a:ext>
                  </a:extLst>
                </p:cNvPr>
                <p:cNvSpPr>
                  <a:spLocks/>
                </p:cNvSpPr>
                <p:nvPr/>
              </p:nvSpPr>
              <p:spPr bwMode="auto">
                <a:xfrm>
                  <a:off x="4186" y="2189"/>
                  <a:ext cx="203" cy="159"/>
                </a:xfrm>
                <a:custGeom>
                  <a:avLst/>
                  <a:gdLst>
                    <a:gd name="T0" fmla="*/ 1 w 405"/>
                    <a:gd name="T1" fmla="*/ 1 h 318"/>
                    <a:gd name="T2" fmla="*/ 1 w 405"/>
                    <a:gd name="T3" fmla="*/ 1 h 318"/>
                    <a:gd name="T4" fmla="*/ 1 w 405"/>
                    <a:gd name="T5" fmla="*/ 1 h 318"/>
                    <a:gd name="T6" fmla="*/ 1 w 405"/>
                    <a:gd name="T7" fmla="*/ 1 h 318"/>
                    <a:gd name="T8" fmla="*/ 1 w 405"/>
                    <a:gd name="T9" fmla="*/ 1 h 318"/>
                    <a:gd name="T10" fmla="*/ 1 w 405"/>
                    <a:gd name="T11" fmla="*/ 1 h 318"/>
                    <a:gd name="T12" fmla="*/ 1 w 405"/>
                    <a:gd name="T13" fmla="*/ 1 h 318"/>
                    <a:gd name="T14" fmla="*/ 1 w 405"/>
                    <a:gd name="T15" fmla="*/ 1 h 318"/>
                    <a:gd name="T16" fmla="*/ 1 w 405"/>
                    <a:gd name="T17" fmla="*/ 1 h 318"/>
                    <a:gd name="T18" fmla="*/ 1 w 405"/>
                    <a:gd name="T19" fmla="*/ 1 h 318"/>
                    <a:gd name="T20" fmla="*/ 1 w 405"/>
                    <a:gd name="T21" fmla="*/ 1 h 318"/>
                    <a:gd name="T22" fmla="*/ 1 w 405"/>
                    <a:gd name="T23" fmla="*/ 1 h 318"/>
                    <a:gd name="T24" fmla="*/ 1 w 405"/>
                    <a:gd name="T25" fmla="*/ 1 h 318"/>
                    <a:gd name="T26" fmla="*/ 1 w 405"/>
                    <a:gd name="T27" fmla="*/ 1 h 318"/>
                    <a:gd name="T28" fmla="*/ 1 w 405"/>
                    <a:gd name="T29" fmla="*/ 1 h 318"/>
                    <a:gd name="T30" fmla="*/ 1 w 405"/>
                    <a:gd name="T31" fmla="*/ 1 h 318"/>
                    <a:gd name="T32" fmla="*/ 1 w 405"/>
                    <a:gd name="T33" fmla="*/ 1 h 318"/>
                    <a:gd name="T34" fmla="*/ 1 w 405"/>
                    <a:gd name="T35" fmla="*/ 1 h 318"/>
                    <a:gd name="T36" fmla="*/ 0 w 405"/>
                    <a:gd name="T37" fmla="*/ 1 h 318"/>
                    <a:gd name="T38" fmla="*/ 1 w 405"/>
                    <a:gd name="T39" fmla="*/ 1 h 318"/>
                    <a:gd name="T40" fmla="*/ 1 w 405"/>
                    <a:gd name="T41" fmla="*/ 1 h 318"/>
                    <a:gd name="T42" fmla="*/ 1 w 405"/>
                    <a:gd name="T43" fmla="*/ 0 h 318"/>
                    <a:gd name="T44" fmla="*/ 1 w 405"/>
                    <a:gd name="T45" fmla="*/ 0 h 318"/>
                    <a:gd name="T46" fmla="*/ 1 w 405"/>
                    <a:gd name="T47" fmla="*/ 1 h 318"/>
                    <a:gd name="T48" fmla="*/ 1 w 405"/>
                    <a:gd name="T49" fmla="*/ 1 h 318"/>
                    <a:gd name="T50" fmla="*/ 1 w 405"/>
                    <a:gd name="T51" fmla="*/ 1 h 318"/>
                    <a:gd name="T52" fmla="*/ 1 w 405"/>
                    <a:gd name="T53" fmla="*/ 1 h 318"/>
                    <a:gd name="T54" fmla="*/ 1 w 405"/>
                    <a:gd name="T55" fmla="*/ 1 h 318"/>
                    <a:gd name="T56" fmla="*/ 1 w 405"/>
                    <a:gd name="T57" fmla="*/ 1 h 318"/>
                    <a:gd name="T58" fmla="*/ 1 w 405"/>
                    <a:gd name="T59" fmla="*/ 1 h 318"/>
                    <a:gd name="T60" fmla="*/ 1 w 405"/>
                    <a:gd name="T61" fmla="*/ 1 h 318"/>
                    <a:gd name="T62" fmla="*/ 1 w 405"/>
                    <a:gd name="T63" fmla="*/ 1 h 318"/>
                    <a:gd name="T64" fmla="*/ 1 w 405"/>
                    <a:gd name="T65" fmla="*/ 1 h 318"/>
                    <a:gd name="T66" fmla="*/ 1 w 405"/>
                    <a:gd name="T67" fmla="*/ 1 h 318"/>
                    <a:gd name="T68" fmla="*/ 1 w 405"/>
                    <a:gd name="T69" fmla="*/ 1 h 318"/>
                    <a:gd name="T70" fmla="*/ 1 w 405"/>
                    <a:gd name="T71" fmla="*/ 1 h 318"/>
                    <a:gd name="T72" fmla="*/ 1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87"/>
                      </a:moveTo>
                      <a:lnTo>
                        <a:pt x="390" y="298"/>
                      </a:lnTo>
                      <a:lnTo>
                        <a:pt x="379" y="304"/>
                      </a:lnTo>
                      <a:lnTo>
                        <a:pt x="369" y="308"/>
                      </a:lnTo>
                      <a:lnTo>
                        <a:pt x="353" y="312"/>
                      </a:lnTo>
                      <a:lnTo>
                        <a:pt x="335" y="315"/>
                      </a:lnTo>
                      <a:lnTo>
                        <a:pt x="310" y="316"/>
                      </a:lnTo>
                      <a:lnTo>
                        <a:pt x="295" y="318"/>
                      </a:lnTo>
                      <a:lnTo>
                        <a:pt x="271" y="318"/>
                      </a:lnTo>
                      <a:lnTo>
                        <a:pt x="246" y="316"/>
                      </a:lnTo>
                      <a:lnTo>
                        <a:pt x="231" y="315"/>
                      </a:lnTo>
                      <a:lnTo>
                        <a:pt x="217" y="312"/>
                      </a:lnTo>
                      <a:lnTo>
                        <a:pt x="207" y="308"/>
                      </a:lnTo>
                      <a:lnTo>
                        <a:pt x="193" y="302"/>
                      </a:lnTo>
                      <a:lnTo>
                        <a:pt x="184" y="298"/>
                      </a:lnTo>
                      <a:lnTo>
                        <a:pt x="178" y="292"/>
                      </a:lnTo>
                      <a:lnTo>
                        <a:pt x="171" y="284"/>
                      </a:lnTo>
                      <a:lnTo>
                        <a:pt x="167" y="276"/>
                      </a:lnTo>
                      <a:lnTo>
                        <a:pt x="165" y="266"/>
                      </a:lnTo>
                      <a:lnTo>
                        <a:pt x="165" y="250"/>
                      </a:lnTo>
                      <a:lnTo>
                        <a:pt x="156" y="174"/>
                      </a:lnTo>
                      <a:lnTo>
                        <a:pt x="152" y="98"/>
                      </a:lnTo>
                      <a:lnTo>
                        <a:pt x="150" y="85"/>
                      </a:lnTo>
                      <a:lnTo>
                        <a:pt x="147" y="73"/>
                      </a:lnTo>
                      <a:lnTo>
                        <a:pt x="142" y="64"/>
                      </a:lnTo>
                      <a:lnTo>
                        <a:pt x="138" y="53"/>
                      </a:lnTo>
                      <a:lnTo>
                        <a:pt x="132" y="43"/>
                      </a:lnTo>
                      <a:lnTo>
                        <a:pt x="124" y="37"/>
                      </a:lnTo>
                      <a:lnTo>
                        <a:pt x="115" y="30"/>
                      </a:lnTo>
                      <a:lnTo>
                        <a:pt x="104" y="26"/>
                      </a:lnTo>
                      <a:lnTo>
                        <a:pt x="94" y="23"/>
                      </a:lnTo>
                      <a:lnTo>
                        <a:pt x="80" y="20"/>
                      </a:lnTo>
                      <a:lnTo>
                        <a:pt x="68" y="18"/>
                      </a:lnTo>
                      <a:lnTo>
                        <a:pt x="51" y="15"/>
                      </a:lnTo>
                      <a:lnTo>
                        <a:pt x="37" y="15"/>
                      </a:lnTo>
                      <a:lnTo>
                        <a:pt x="25" y="14"/>
                      </a:lnTo>
                      <a:lnTo>
                        <a:pt x="11" y="14"/>
                      </a:lnTo>
                      <a:lnTo>
                        <a:pt x="0" y="15"/>
                      </a:lnTo>
                      <a:lnTo>
                        <a:pt x="9" y="12"/>
                      </a:lnTo>
                      <a:lnTo>
                        <a:pt x="19" y="9"/>
                      </a:lnTo>
                      <a:lnTo>
                        <a:pt x="28" y="5"/>
                      </a:lnTo>
                      <a:lnTo>
                        <a:pt x="39" y="3"/>
                      </a:lnTo>
                      <a:lnTo>
                        <a:pt x="48" y="1"/>
                      </a:lnTo>
                      <a:lnTo>
                        <a:pt x="61" y="0"/>
                      </a:lnTo>
                      <a:lnTo>
                        <a:pt x="80" y="0"/>
                      </a:lnTo>
                      <a:lnTo>
                        <a:pt x="109" y="0"/>
                      </a:lnTo>
                      <a:lnTo>
                        <a:pt x="138" y="1"/>
                      </a:lnTo>
                      <a:lnTo>
                        <a:pt x="167" y="1"/>
                      </a:lnTo>
                      <a:lnTo>
                        <a:pt x="194" y="3"/>
                      </a:lnTo>
                      <a:lnTo>
                        <a:pt x="211" y="5"/>
                      </a:lnTo>
                      <a:lnTo>
                        <a:pt x="226" y="8"/>
                      </a:lnTo>
                      <a:lnTo>
                        <a:pt x="239" y="12"/>
                      </a:lnTo>
                      <a:lnTo>
                        <a:pt x="249" y="15"/>
                      </a:lnTo>
                      <a:lnTo>
                        <a:pt x="255" y="21"/>
                      </a:lnTo>
                      <a:lnTo>
                        <a:pt x="263" y="29"/>
                      </a:lnTo>
                      <a:lnTo>
                        <a:pt x="268" y="38"/>
                      </a:lnTo>
                      <a:lnTo>
                        <a:pt x="271" y="46"/>
                      </a:lnTo>
                      <a:lnTo>
                        <a:pt x="274" y="58"/>
                      </a:lnTo>
                      <a:lnTo>
                        <a:pt x="275" y="73"/>
                      </a:lnTo>
                      <a:lnTo>
                        <a:pt x="281" y="148"/>
                      </a:lnTo>
                      <a:lnTo>
                        <a:pt x="283" y="215"/>
                      </a:lnTo>
                      <a:lnTo>
                        <a:pt x="286" y="232"/>
                      </a:lnTo>
                      <a:lnTo>
                        <a:pt x="288" y="244"/>
                      </a:lnTo>
                      <a:lnTo>
                        <a:pt x="292" y="253"/>
                      </a:lnTo>
                      <a:lnTo>
                        <a:pt x="298" y="263"/>
                      </a:lnTo>
                      <a:lnTo>
                        <a:pt x="306" y="272"/>
                      </a:lnTo>
                      <a:lnTo>
                        <a:pt x="315" y="279"/>
                      </a:lnTo>
                      <a:lnTo>
                        <a:pt x="326" y="284"/>
                      </a:lnTo>
                      <a:lnTo>
                        <a:pt x="335" y="289"/>
                      </a:lnTo>
                      <a:lnTo>
                        <a:pt x="347" y="292"/>
                      </a:lnTo>
                      <a:lnTo>
                        <a:pt x="362" y="293"/>
                      </a:lnTo>
                      <a:lnTo>
                        <a:pt x="376" y="295"/>
                      </a:lnTo>
                      <a:lnTo>
                        <a:pt x="387" y="293"/>
                      </a:lnTo>
                      <a:lnTo>
                        <a:pt x="405" y="287"/>
                      </a:lnTo>
                      <a:close/>
                    </a:path>
                  </a:pathLst>
                </a:cu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20" name="Freeform 740">
                  <a:extLst>
                    <a:ext uri="{FF2B5EF4-FFF2-40B4-BE49-F238E27FC236}">
                      <a16:creationId xmlns:a16="http://schemas.microsoft.com/office/drawing/2014/main" id="{57C18235-808C-418D-940D-208455B472FD}"/>
                    </a:ext>
                  </a:extLst>
                </p:cNvPr>
                <p:cNvSpPr>
                  <a:spLocks/>
                </p:cNvSpPr>
                <p:nvPr/>
              </p:nvSpPr>
              <p:spPr bwMode="auto">
                <a:xfrm>
                  <a:off x="4186" y="2189"/>
                  <a:ext cx="203" cy="159"/>
                </a:xfrm>
                <a:custGeom>
                  <a:avLst/>
                  <a:gdLst>
                    <a:gd name="T0" fmla="*/ 1 w 405"/>
                    <a:gd name="T1" fmla="*/ 1 h 318"/>
                    <a:gd name="T2" fmla="*/ 1 w 405"/>
                    <a:gd name="T3" fmla="*/ 1 h 318"/>
                    <a:gd name="T4" fmla="*/ 1 w 405"/>
                    <a:gd name="T5" fmla="*/ 1 h 318"/>
                    <a:gd name="T6" fmla="*/ 1 w 405"/>
                    <a:gd name="T7" fmla="*/ 1 h 318"/>
                    <a:gd name="T8" fmla="*/ 1 w 405"/>
                    <a:gd name="T9" fmla="*/ 1 h 318"/>
                    <a:gd name="T10" fmla="*/ 1 w 405"/>
                    <a:gd name="T11" fmla="*/ 1 h 318"/>
                    <a:gd name="T12" fmla="*/ 1 w 405"/>
                    <a:gd name="T13" fmla="*/ 1 h 318"/>
                    <a:gd name="T14" fmla="*/ 1 w 405"/>
                    <a:gd name="T15" fmla="*/ 1 h 318"/>
                    <a:gd name="T16" fmla="*/ 1 w 405"/>
                    <a:gd name="T17" fmla="*/ 1 h 318"/>
                    <a:gd name="T18" fmla="*/ 1 w 405"/>
                    <a:gd name="T19" fmla="*/ 1 h 318"/>
                    <a:gd name="T20" fmla="*/ 1 w 405"/>
                    <a:gd name="T21" fmla="*/ 1 h 318"/>
                    <a:gd name="T22" fmla="*/ 1 w 405"/>
                    <a:gd name="T23" fmla="*/ 1 h 318"/>
                    <a:gd name="T24" fmla="*/ 1 w 405"/>
                    <a:gd name="T25" fmla="*/ 1 h 318"/>
                    <a:gd name="T26" fmla="*/ 1 w 405"/>
                    <a:gd name="T27" fmla="*/ 1 h 318"/>
                    <a:gd name="T28" fmla="*/ 1 w 405"/>
                    <a:gd name="T29" fmla="*/ 1 h 318"/>
                    <a:gd name="T30" fmla="*/ 1 w 405"/>
                    <a:gd name="T31" fmla="*/ 1 h 318"/>
                    <a:gd name="T32" fmla="*/ 1 w 405"/>
                    <a:gd name="T33" fmla="*/ 1 h 318"/>
                    <a:gd name="T34" fmla="*/ 1 w 405"/>
                    <a:gd name="T35" fmla="*/ 1 h 318"/>
                    <a:gd name="T36" fmla="*/ 0 w 405"/>
                    <a:gd name="T37" fmla="*/ 1 h 318"/>
                    <a:gd name="T38" fmla="*/ 1 w 405"/>
                    <a:gd name="T39" fmla="*/ 1 h 318"/>
                    <a:gd name="T40" fmla="*/ 1 w 405"/>
                    <a:gd name="T41" fmla="*/ 1 h 318"/>
                    <a:gd name="T42" fmla="*/ 1 w 405"/>
                    <a:gd name="T43" fmla="*/ 0 h 318"/>
                    <a:gd name="T44" fmla="*/ 1 w 405"/>
                    <a:gd name="T45" fmla="*/ 0 h 318"/>
                    <a:gd name="T46" fmla="*/ 1 w 405"/>
                    <a:gd name="T47" fmla="*/ 1 h 318"/>
                    <a:gd name="T48" fmla="*/ 1 w 405"/>
                    <a:gd name="T49" fmla="*/ 1 h 318"/>
                    <a:gd name="T50" fmla="*/ 1 w 405"/>
                    <a:gd name="T51" fmla="*/ 1 h 318"/>
                    <a:gd name="T52" fmla="*/ 1 w 405"/>
                    <a:gd name="T53" fmla="*/ 1 h 318"/>
                    <a:gd name="T54" fmla="*/ 1 w 405"/>
                    <a:gd name="T55" fmla="*/ 1 h 318"/>
                    <a:gd name="T56" fmla="*/ 1 w 405"/>
                    <a:gd name="T57" fmla="*/ 1 h 318"/>
                    <a:gd name="T58" fmla="*/ 1 w 405"/>
                    <a:gd name="T59" fmla="*/ 1 h 318"/>
                    <a:gd name="T60" fmla="*/ 1 w 405"/>
                    <a:gd name="T61" fmla="*/ 1 h 318"/>
                    <a:gd name="T62" fmla="*/ 1 w 405"/>
                    <a:gd name="T63" fmla="*/ 1 h 318"/>
                    <a:gd name="T64" fmla="*/ 1 w 405"/>
                    <a:gd name="T65" fmla="*/ 1 h 318"/>
                    <a:gd name="T66" fmla="*/ 1 w 405"/>
                    <a:gd name="T67" fmla="*/ 1 h 318"/>
                    <a:gd name="T68" fmla="*/ 1 w 405"/>
                    <a:gd name="T69" fmla="*/ 1 h 318"/>
                    <a:gd name="T70" fmla="*/ 1 w 405"/>
                    <a:gd name="T71" fmla="*/ 1 h 318"/>
                    <a:gd name="T72" fmla="*/ 1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87"/>
                      </a:moveTo>
                      <a:lnTo>
                        <a:pt x="390" y="298"/>
                      </a:lnTo>
                      <a:lnTo>
                        <a:pt x="379" y="304"/>
                      </a:lnTo>
                      <a:lnTo>
                        <a:pt x="369" y="308"/>
                      </a:lnTo>
                      <a:lnTo>
                        <a:pt x="353" y="312"/>
                      </a:lnTo>
                      <a:lnTo>
                        <a:pt x="335" y="315"/>
                      </a:lnTo>
                      <a:lnTo>
                        <a:pt x="310" y="316"/>
                      </a:lnTo>
                      <a:lnTo>
                        <a:pt x="295" y="318"/>
                      </a:lnTo>
                      <a:lnTo>
                        <a:pt x="271" y="318"/>
                      </a:lnTo>
                      <a:lnTo>
                        <a:pt x="246" y="316"/>
                      </a:lnTo>
                      <a:lnTo>
                        <a:pt x="231" y="315"/>
                      </a:lnTo>
                      <a:lnTo>
                        <a:pt x="217" y="312"/>
                      </a:lnTo>
                      <a:lnTo>
                        <a:pt x="207" y="308"/>
                      </a:lnTo>
                      <a:lnTo>
                        <a:pt x="193" y="302"/>
                      </a:lnTo>
                      <a:lnTo>
                        <a:pt x="184" y="298"/>
                      </a:lnTo>
                      <a:lnTo>
                        <a:pt x="178" y="292"/>
                      </a:lnTo>
                      <a:lnTo>
                        <a:pt x="171" y="284"/>
                      </a:lnTo>
                      <a:lnTo>
                        <a:pt x="167" y="276"/>
                      </a:lnTo>
                      <a:lnTo>
                        <a:pt x="165" y="266"/>
                      </a:lnTo>
                      <a:lnTo>
                        <a:pt x="165" y="250"/>
                      </a:lnTo>
                      <a:lnTo>
                        <a:pt x="156" y="174"/>
                      </a:lnTo>
                      <a:lnTo>
                        <a:pt x="152" y="98"/>
                      </a:lnTo>
                      <a:lnTo>
                        <a:pt x="150" y="85"/>
                      </a:lnTo>
                      <a:lnTo>
                        <a:pt x="147" y="73"/>
                      </a:lnTo>
                      <a:lnTo>
                        <a:pt x="142" y="64"/>
                      </a:lnTo>
                      <a:lnTo>
                        <a:pt x="138" y="53"/>
                      </a:lnTo>
                      <a:lnTo>
                        <a:pt x="132" y="43"/>
                      </a:lnTo>
                      <a:lnTo>
                        <a:pt x="124" y="37"/>
                      </a:lnTo>
                      <a:lnTo>
                        <a:pt x="115" y="30"/>
                      </a:lnTo>
                      <a:lnTo>
                        <a:pt x="104" y="26"/>
                      </a:lnTo>
                      <a:lnTo>
                        <a:pt x="94" y="23"/>
                      </a:lnTo>
                      <a:lnTo>
                        <a:pt x="80" y="20"/>
                      </a:lnTo>
                      <a:lnTo>
                        <a:pt x="68" y="18"/>
                      </a:lnTo>
                      <a:lnTo>
                        <a:pt x="51" y="15"/>
                      </a:lnTo>
                      <a:lnTo>
                        <a:pt x="37" y="15"/>
                      </a:lnTo>
                      <a:lnTo>
                        <a:pt x="25" y="14"/>
                      </a:lnTo>
                      <a:lnTo>
                        <a:pt x="11" y="14"/>
                      </a:lnTo>
                      <a:lnTo>
                        <a:pt x="0" y="15"/>
                      </a:lnTo>
                      <a:lnTo>
                        <a:pt x="9" y="12"/>
                      </a:lnTo>
                      <a:lnTo>
                        <a:pt x="19" y="9"/>
                      </a:lnTo>
                      <a:lnTo>
                        <a:pt x="28" y="5"/>
                      </a:lnTo>
                      <a:lnTo>
                        <a:pt x="39" y="3"/>
                      </a:lnTo>
                      <a:lnTo>
                        <a:pt x="48" y="1"/>
                      </a:lnTo>
                      <a:lnTo>
                        <a:pt x="61" y="0"/>
                      </a:lnTo>
                      <a:lnTo>
                        <a:pt x="80" y="0"/>
                      </a:lnTo>
                      <a:lnTo>
                        <a:pt x="109" y="0"/>
                      </a:lnTo>
                      <a:lnTo>
                        <a:pt x="138" y="1"/>
                      </a:lnTo>
                      <a:lnTo>
                        <a:pt x="167" y="1"/>
                      </a:lnTo>
                      <a:lnTo>
                        <a:pt x="194" y="3"/>
                      </a:lnTo>
                      <a:lnTo>
                        <a:pt x="211" y="5"/>
                      </a:lnTo>
                      <a:lnTo>
                        <a:pt x="226" y="8"/>
                      </a:lnTo>
                      <a:lnTo>
                        <a:pt x="239" y="12"/>
                      </a:lnTo>
                      <a:lnTo>
                        <a:pt x="249" y="15"/>
                      </a:lnTo>
                      <a:lnTo>
                        <a:pt x="255" y="21"/>
                      </a:lnTo>
                      <a:lnTo>
                        <a:pt x="263" y="29"/>
                      </a:lnTo>
                      <a:lnTo>
                        <a:pt x="268" y="38"/>
                      </a:lnTo>
                      <a:lnTo>
                        <a:pt x="271" y="46"/>
                      </a:lnTo>
                      <a:lnTo>
                        <a:pt x="274" y="58"/>
                      </a:lnTo>
                      <a:lnTo>
                        <a:pt x="275" y="73"/>
                      </a:lnTo>
                      <a:lnTo>
                        <a:pt x="281" y="148"/>
                      </a:lnTo>
                      <a:lnTo>
                        <a:pt x="283" y="215"/>
                      </a:lnTo>
                      <a:lnTo>
                        <a:pt x="286" y="232"/>
                      </a:lnTo>
                      <a:lnTo>
                        <a:pt x="288" y="244"/>
                      </a:lnTo>
                      <a:lnTo>
                        <a:pt x="292" y="253"/>
                      </a:lnTo>
                      <a:lnTo>
                        <a:pt x="298" y="263"/>
                      </a:lnTo>
                      <a:lnTo>
                        <a:pt x="306" y="272"/>
                      </a:lnTo>
                      <a:lnTo>
                        <a:pt x="315" y="279"/>
                      </a:lnTo>
                      <a:lnTo>
                        <a:pt x="326" y="284"/>
                      </a:lnTo>
                      <a:lnTo>
                        <a:pt x="335" y="289"/>
                      </a:lnTo>
                      <a:lnTo>
                        <a:pt x="347" y="292"/>
                      </a:lnTo>
                      <a:lnTo>
                        <a:pt x="362" y="293"/>
                      </a:lnTo>
                      <a:lnTo>
                        <a:pt x="376" y="295"/>
                      </a:lnTo>
                      <a:lnTo>
                        <a:pt x="387" y="293"/>
                      </a:lnTo>
                      <a:lnTo>
                        <a:pt x="405" y="287"/>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76" name="Group 741">
                <a:extLst>
                  <a:ext uri="{FF2B5EF4-FFF2-40B4-BE49-F238E27FC236}">
                    <a16:creationId xmlns:a16="http://schemas.microsoft.com/office/drawing/2014/main" id="{B40A1BB4-A032-4727-A4AA-7A628A3E67FB}"/>
                  </a:ext>
                </a:extLst>
              </p:cNvPr>
              <p:cNvGrpSpPr>
                <a:grpSpLocks/>
              </p:cNvGrpSpPr>
              <p:nvPr/>
            </p:nvGrpSpPr>
            <p:grpSpPr bwMode="auto">
              <a:xfrm>
                <a:off x="3678" y="2193"/>
                <a:ext cx="242" cy="146"/>
                <a:chOff x="3678" y="2193"/>
                <a:chExt cx="242" cy="146"/>
              </a:xfrm>
            </p:grpSpPr>
            <p:sp>
              <p:nvSpPr>
                <p:cNvPr id="22817" name="Freeform 742">
                  <a:extLst>
                    <a:ext uri="{FF2B5EF4-FFF2-40B4-BE49-F238E27FC236}">
                      <a16:creationId xmlns:a16="http://schemas.microsoft.com/office/drawing/2014/main" id="{866C6DC9-5FA9-4DD3-8C34-9D589771FA2D}"/>
                    </a:ext>
                  </a:extLst>
                </p:cNvPr>
                <p:cNvSpPr>
                  <a:spLocks/>
                </p:cNvSpPr>
                <p:nvPr/>
              </p:nvSpPr>
              <p:spPr bwMode="auto">
                <a:xfrm>
                  <a:off x="3678" y="2193"/>
                  <a:ext cx="242" cy="146"/>
                </a:xfrm>
                <a:custGeom>
                  <a:avLst/>
                  <a:gdLst>
                    <a:gd name="T0" fmla="*/ 1 w 483"/>
                    <a:gd name="T1" fmla="*/ 1 h 291"/>
                    <a:gd name="T2" fmla="*/ 1 w 483"/>
                    <a:gd name="T3" fmla="*/ 1 h 291"/>
                    <a:gd name="T4" fmla="*/ 1 w 483"/>
                    <a:gd name="T5" fmla="*/ 1 h 291"/>
                    <a:gd name="T6" fmla="*/ 1 w 483"/>
                    <a:gd name="T7" fmla="*/ 1 h 291"/>
                    <a:gd name="T8" fmla="*/ 1 w 483"/>
                    <a:gd name="T9" fmla="*/ 1 h 291"/>
                    <a:gd name="T10" fmla="*/ 1 w 483"/>
                    <a:gd name="T11" fmla="*/ 1 h 291"/>
                    <a:gd name="T12" fmla="*/ 1 w 483"/>
                    <a:gd name="T13" fmla="*/ 1 h 291"/>
                    <a:gd name="T14" fmla="*/ 1 w 483"/>
                    <a:gd name="T15" fmla="*/ 1 h 291"/>
                    <a:gd name="T16" fmla="*/ 1 w 483"/>
                    <a:gd name="T17" fmla="*/ 1 h 291"/>
                    <a:gd name="T18" fmla="*/ 1 w 483"/>
                    <a:gd name="T19" fmla="*/ 1 h 291"/>
                    <a:gd name="T20" fmla="*/ 1 w 483"/>
                    <a:gd name="T21" fmla="*/ 1 h 291"/>
                    <a:gd name="T22" fmla="*/ 1 w 483"/>
                    <a:gd name="T23" fmla="*/ 1 h 291"/>
                    <a:gd name="T24" fmla="*/ 1 w 483"/>
                    <a:gd name="T25" fmla="*/ 1 h 291"/>
                    <a:gd name="T26" fmla="*/ 1 w 483"/>
                    <a:gd name="T27" fmla="*/ 1 h 291"/>
                    <a:gd name="T28" fmla="*/ 1 w 483"/>
                    <a:gd name="T29" fmla="*/ 1 h 291"/>
                    <a:gd name="T30" fmla="*/ 1 w 483"/>
                    <a:gd name="T31" fmla="*/ 1 h 291"/>
                    <a:gd name="T32" fmla="*/ 1 w 483"/>
                    <a:gd name="T33" fmla="*/ 0 h 291"/>
                    <a:gd name="T34" fmla="*/ 1 w 483"/>
                    <a:gd name="T35" fmla="*/ 1 h 291"/>
                    <a:gd name="T36" fmla="*/ 1 w 483"/>
                    <a:gd name="T37" fmla="*/ 1 h 291"/>
                    <a:gd name="T38" fmla="*/ 1 w 483"/>
                    <a:gd name="T39" fmla="*/ 1 h 291"/>
                    <a:gd name="T40" fmla="*/ 1 w 483"/>
                    <a:gd name="T41" fmla="*/ 1 h 291"/>
                    <a:gd name="T42" fmla="*/ 1 w 483"/>
                    <a:gd name="T43" fmla="*/ 1 h 291"/>
                    <a:gd name="T44" fmla="*/ 1 w 483"/>
                    <a:gd name="T45" fmla="*/ 1 h 291"/>
                    <a:gd name="T46" fmla="*/ 1 w 483"/>
                    <a:gd name="T47" fmla="*/ 1 h 291"/>
                    <a:gd name="T48" fmla="*/ 1 w 483"/>
                    <a:gd name="T49" fmla="*/ 1 h 291"/>
                    <a:gd name="T50" fmla="*/ 1 w 483"/>
                    <a:gd name="T51" fmla="*/ 1 h 291"/>
                    <a:gd name="T52" fmla="*/ 1 w 483"/>
                    <a:gd name="T53" fmla="*/ 1 h 291"/>
                    <a:gd name="T54" fmla="*/ 1 w 483"/>
                    <a:gd name="T55" fmla="*/ 1 h 291"/>
                    <a:gd name="T56" fmla="*/ 0 w 483"/>
                    <a:gd name="T57" fmla="*/ 1 h 291"/>
                    <a:gd name="T58" fmla="*/ 1 w 483"/>
                    <a:gd name="T59" fmla="*/ 1 h 291"/>
                    <a:gd name="T60" fmla="*/ 1 w 483"/>
                    <a:gd name="T61" fmla="*/ 1 h 291"/>
                    <a:gd name="T62" fmla="*/ 1 w 483"/>
                    <a:gd name="T63" fmla="*/ 1 h 291"/>
                    <a:gd name="T64" fmla="*/ 1 w 483"/>
                    <a:gd name="T65" fmla="*/ 1 h 291"/>
                    <a:gd name="T66" fmla="*/ 1 w 483"/>
                    <a:gd name="T67" fmla="*/ 1 h 291"/>
                    <a:gd name="T68" fmla="*/ 1 w 483"/>
                    <a:gd name="T69" fmla="*/ 1 h 291"/>
                    <a:gd name="T70" fmla="*/ 1 w 483"/>
                    <a:gd name="T71" fmla="*/ 1 h 291"/>
                    <a:gd name="T72" fmla="*/ 1 w 483"/>
                    <a:gd name="T73" fmla="*/ 1 h 291"/>
                    <a:gd name="T74" fmla="*/ 1 w 483"/>
                    <a:gd name="T75" fmla="*/ 1 h 291"/>
                    <a:gd name="T76" fmla="*/ 1 w 483"/>
                    <a:gd name="T77" fmla="*/ 1 h 291"/>
                    <a:gd name="T78" fmla="*/ 1 w 483"/>
                    <a:gd name="T79" fmla="*/ 1 h 291"/>
                    <a:gd name="T80" fmla="*/ 1 w 483"/>
                    <a:gd name="T81" fmla="*/ 1 h 291"/>
                    <a:gd name="T82" fmla="*/ 1 w 483"/>
                    <a:gd name="T83" fmla="*/ 1 h 29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3"/>
                    <a:gd name="T127" fmla="*/ 0 h 291"/>
                    <a:gd name="T128" fmla="*/ 483 w 483"/>
                    <a:gd name="T129" fmla="*/ 291 h 29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3" h="291">
                      <a:moveTo>
                        <a:pt x="307" y="120"/>
                      </a:moveTo>
                      <a:lnTo>
                        <a:pt x="333" y="102"/>
                      </a:lnTo>
                      <a:lnTo>
                        <a:pt x="359" y="82"/>
                      </a:lnTo>
                      <a:lnTo>
                        <a:pt x="382" y="65"/>
                      </a:lnTo>
                      <a:lnTo>
                        <a:pt x="404" y="55"/>
                      </a:lnTo>
                      <a:lnTo>
                        <a:pt x="422" y="48"/>
                      </a:lnTo>
                      <a:lnTo>
                        <a:pt x="440" y="42"/>
                      </a:lnTo>
                      <a:lnTo>
                        <a:pt x="460" y="39"/>
                      </a:lnTo>
                      <a:lnTo>
                        <a:pt x="483" y="36"/>
                      </a:lnTo>
                      <a:lnTo>
                        <a:pt x="479" y="30"/>
                      </a:lnTo>
                      <a:lnTo>
                        <a:pt x="468" y="22"/>
                      </a:lnTo>
                      <a:lnTo>
                        <a:pt x="456" y="13"/>
                      </a:lnTo>
                      <a:lnTo>
                        <a:pt x="436" y="9"/>
                      </a:lnTo>
                      <a:lnTo>
                        <a:pt x="420" y="4"/>
                      </a:lnTo>
                      <a:lnTo>
                        <a:pt x="404" y="3"/>
                      </a:lnTo>
                      <a:lnTo>
                        <a:pt x="388" y="1"/>
                      </a:lnTo>
                      <a:lnTo>
                        <a:pt x="367" y="0"/>
                      </a:lnTo>
                      <a:lnTo>
                        <a:pt x="350" y="1"/>
                      </a:lnTo>
                      <a:lnTo>
                        <a:pt x="336" y="4"/>
                      </a:lnTo>
                      <a:lnTo>
                        <a:pt x="320" y="12"/>
                      </a:lnTo>
                      <a:lnTo>
                        <a:pt x="307" y="19"/>
                      </a:lnTo>
                      <a:lnTo>
                        <a:pt x="294" y="29"/>
                      </a:lnTo>
                      <a:lnTo>
                        <a:pt x="170" y="125"/>
                      </a:lnTo>
                      <a:lnTo>
                        <a:pt x="68" y="213"/>
                      </a:lnTo>
                      <a:lnTo>
                        <a:pt x="54" y="224"/>
                      </a:lnTo>
                      <a:lnTo>
                        <a:pt x="45" y="230"/>
                      </a:lnTo>
                      <a:lnTo>
                        <a:pt x="34" y="235"/>
                      </a:lnTo>
                      <a:lnTo>
                        <a:pt x="22" y="238"/>
                      </a:lnTo>
                      <a:lnTo>
                        <a:pt x="0" y="241"/>
                      </a:lnTo>
                      <a:lnTo>
                        <a:pt x="9" y="261"/>
                      </a:lnTo>
                      <a:lnTo>
                        <a:pt x="29" y="281"/>
                      </a:lnTo>
                      <a:lnTo>
                        <a:pt x="48" y="287"/>
                      </a:lnTo>
                      <a:lnTo>
                        <a:pt x="61" y="291"/>
                      </a:lnTo>
                      <a:lnTo>
                        <a:pt x="80" y="290"/>
                      </a:lnTo>
                      <a:lnTo>
                        <a:pt x="92" y="290"/>
                      </a:lnTo>
                      <a:lnTo>
                        <a:pt x="115" y="282"/>
                      </a:lnTo>
                      <a:lnTo>
                        <a:pt x="124" y="276"/>
                      </a:lnTo>
                      <a:lnTo>
                        <a:pt x="138" y="265"/>
                      </a:lnTo>
                      <a:lnTo>
                        <a:pt x="150" y="258"/>
                      </a:lnTo>
                      <a:lnTo>
                        <a:pt x="170" y="242"/>
                      </a:lnTo>
                      <a:lnTo>
                        <a:pt x="196" y="220"/>
                      </a:lnTo>
                      <a:lnTo>
                        <a:pt x="307"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18" name="Freeform 743">
                  <a:extLst>
                    <a:ext uri="{FF2B5EF4-FFF2-40B4-BE49-F238E27FC236}">
                      <a16:creationId xmlns:a16="http://schemas.microsoft.com/office/drawing/2014/main" id="{FC12BDCA-BCA8-499F-B455-21F0CD74530D}"/>
                    </a:ext>
                  </a:extLst>
                </p:cNvPr>
                <p:cNvSpPr>
                  <a:spLocks/>
                </p:cNvSpPr>
                <p:nvPr/>
              </p:nvSpPr>
              <p:spPr bwMode="auto">
                <a:xfrm>
                  <a:off x="3678" y="2193"/>
                  <a:ext cx="242" cy="146"/>
                </a:xfrm>
                <a:custGeom>
                  <a:avLst/>
                  <a:gdLst>
                    <a:gd name="T0" fmla="*/ 1 w 483"/>
                    <a:gd name="T1" fmla="*/ 1 h 291"/>
                    <a:gd name="T2" fmla="*/ 1 w 483"/>
                    <a:gd name="T3" fmla="*/ 1 h 291"/>
                    <a:gd name="T4" fmla="*/ 1 w 483"/>
                    <a:gd name="T5" fmla="*/ 1 h 291"/>
                    <a:gd name="T6" fmla="*/ 1 w 483"/>
                    <a:gd name="T7" fmla="*/ 1 h 291"/>
                    <a:gd name="T8" fmla="*/ 1 w 483"/>
                    <a:gd name="T9" fmla="*/ 1 h 291"/>
                    <a:gd name="T10" fmla="*/ 1 w 483"/>
                    <a:gd name="T11" fmla="*/ 1 h 291"/>
                    <a:gd name="T12" fmla="*/ 1 w 483"/>
                    <a:gd name="T13" fmla="*/ 1 h 291"/>
                    <a:gd name="T14" fmla="*/ 1 w 483"/>
                    <a:gd name="T15" fmla="*/ 1 h 291"/>
                    <a:gd name="T16" fmla="*/ 1 w 483"/>
                    <a:gd name="T17" fmla="*/ 1 h 291"/>
                    <a:gd name="T18" fmla="*/ 1 w 483"/>
                    <a:gd name="T19" fmla="*/ 1 h 291"/>
                    <a:gd name="T20" fmla="*/ 1 w 483"/>
                    <a:gd name="T21" fmla="*/ 1 h 291"/>
                    <a:gd name="T22" fmla="*/ 1 w 483"/>
                    <a:gd name="T23" fmla="*/ 1 h 291"/>
                    <a:gd name="T24" fmla="*/ 1 w 483"/>
                    <a:gd name="T25" fmla="*/ 1 h 291"/>
                    <a:gd name="T26" fmla="*/ 1 w 483"/>
                    <a:gd name="T27" fmla="*/ 1 h 291"/>
                    <a:gd name="T28" fmla="*/ 1 w 483"/>
                    <a:gd name="T29" fmla="*/ 1 h 291"/>
                    <a:gd name="T30" fmla="*/ 1 w 483"/>
                    <a:gd name="T31" fmla="*/ 1 h 291"/>
                    <a:gd name="T32" fmla="*/ 1 w 483"/>
                    <a:gd name="T33" fmla="*/ 0 h 291"/>
                    <a:gd name="T34" fmla="*/ 1 w 483"/>
                    <a:gd name="T35" fmla="*/ 1 h 291"/>
                    <a:gd name="T36" fmla="*/ 1 w 483"/>
                    <a:gd name="T37" fmla="*/ 1 h 291"/>
                    <a:gd name="T38" fmla="*/ 1 w 483"/>
                    <a:gd name="T39" fmla="*/ 1 h 291"/>
                    <a:gd name="T40" fmla="*/ 1 w 483"/>
                    <a:gd name="T41" fmla="*/ 1 h 291"/>
                    <a:gd name="T42" fmla="*/ 1 w 483"/>
                    <a:gd name="T43" fmla="*/ 1 h 291"/>
                    <a:gd name="T44" fmla="*/ 1 w 483"/>
                    <a:gd name="T45" fmla="*/ 1 h 291"/>
                    <a:gd name="T46" fmla="*/ 1 w 483"/>
                    <a:gd name="T47" fmla="*/ 1 h 291"/>
                    <a:gd name="T48" fmla="*/ 1 w 483"/>
                    <a:gd name="T49" fmla="*/ 1 h 291"/>
                    <a:gd name="T50" fmla="*/ 1 w 483"/>
                    <a:gd name="T51" fmla="*/ 1 h 291"/>
                    <a:gd name="T52" fmla="*/ 1 w 483"/>
                    <a:gd name="T53" fmla="*/ 1 h 291"/>
                    <a:gd name="T54" fmla="*/ 1 w 483"/>
                    <a:gd name="T55" fmla="*/ 1 h 291"/>
                    <a:gd name="T56" fmla="*/ 0 w 483"/>
                    <a:gd name="T57" fmla="*/ 1 h 291"/>
                    <a:gd name="T58" fmla="*/ 1 w 483"/>
                    <a:gd name="T59" fmla="*/ 1 h 291"/>
                    <a:gd name="T60" fmla="*/ 1 w 483"/>
                    <a:gd name="T61" fmla="*/ 1 h 291"/>
                    <a:gd name="T62" fmla="*/ 1 w 483"/>
                    <a:gd name="T63" fmla="*/ 1 h 291"/>
                    <a:gd name="T64" fmla="*/ 1 w 483"/>
                    <a:gd name="T65" fmla="*/ 1 h 291"/>
                    <a:gd name="T66" fmla="*/ 1 w 483"/>
                    <a:gd name="T67" fmla="*/ 1 h 291"/>
                    <a:gd name="T68" fmla="*/ 1 w 483"/>
                    <a:gd name="T69" fmla="*/ 1 h 291"/>
                    <a:gd name="T70" fmla="*/ 1 w 483"/>
                    <a:gd name="T71" fmla="*/ 1 h 291"/>
                    <a:gd name="T72" fmla="*/ 1 w 483"/>
                    <a:gd name="T73" fmla="*/ 1 h 291"/>
                    <a:gd name="T74" fmla="*/ 1 w 483"/>
                    <a:gd name="T75" fmla="*/ 1 h 291"/>
                    <a:gd name="T76" fmla="*/ 1 w 483"/>
                    <a:gd name="T77" fmla="*/ 1 h 291"/>
                    <a:gd name="T78" fmla="*/ 1 w 483"/>
                    <a:gd name="T79" fmla="*/ 1 h 291"/>
                    <a:gd name="T80" fmla="*/ 1 w 483"/>
                    <a:gd name="T81" fmla="*/ 1 h 291"/>
                    <a:gd name="T82" fmla="*/ 1 w 483"/>
                    <a:gd name="T83" fmla="*/ 1 h 29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3"/>
                    <a:gd name="T127" fmla="*/ 0 h 291"/>
                    <a:gd name="T128" fmla="*/ 483 w 483"/>
                    <a:gd name="T129" fmla="*/ 291 h 29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3" h="291">
                      <a:moveTo>
                        <a:pt x="307" y="120"/>
                      </a:moveTo>
                      <a:lnTo>
                        <a:pt x="333" y="102"/>
                      </a:lnTo>
                      <a:lnTo>
                        <a:pt x="359" y="82"/>
                      </a:lnTo>
                      <a:lnTo>
                        <a:pt x="382" y="65"/>
                      </a:lnTo>
                      <a:lnTo>
                        <a:pt x="404" y="55"/>
                      </a:lnTo>
                      <a:lnTo>
                        <a:pt x="422" y="48"/>
                      </a:lnTo>
                      <a:lnTo>
                        <a:pt x="440" y="42"/>
                      </a:lnTo>
                      <a:lnTo>
                        <a:pt x="460" y="39"/>
                      </a:lnTo>
                      <a:lnTo>
                        <a:pt x="483" y="36"/>
                      </a:lnTo>
                      <a:lnTo>
                        <a:pt x="479" y="30"/>
                      </a:lnTo>
                      <a:lnTo>
                        <a:pt x="468" y="22"/>
                      </a:lnTo>
                      <a:lnTo>
                        <a:pt x="456" y="13"/>
                      </a:lnTo>
                      <a:lnTo>
                        <a:pt x="436" y="9"/>
                      </a:lnTo>
                      <a:lnTo>
                        <a:pt x="420" y="4"/>
                      </a:lnTo>
                      <a:lnTo>
                        <a:pt x="404" y="3"/>
                      </a:lnTo>
                      <a:lnTo>
                        <a:pt x="388" y="1"/>
                      </a:lnTo>
                      <a:lnTo>
                        <a:pt x="367" y="0"/>
                      </a:lnTo>
                      <a:lnTo>
                        <a:pt x="350" y="1"/>
                      </a:lnTo>
                      <a:lnTo>
                        <a:pt x="336" y="4"/>
                      </a:lnTo>
                      <a:lnTo>
                        <a:pt x="320" y="12"/>
                      </a:lnTo>
                      <a:lnTo>
                        <a:pt x="307" y="19"/>
                      </a:lnTo>
                      <a:lnTo>
                        <a:pt x="294" y="29"/>
                      </a:lnTo>
                      <a:lnTo>
                        <a:pt x="170" y="125"/>
                      </a:lnTo>
                      <a:lnTo>
                        <a:pt x="68" y="213"/>
                      </a:lnTo>
                      <a:lnTo>
                        <a:pt x="54" y="224"/>
                      </a:lnTo>
                      <a:lnTo>
                        <a:pt x="45" y="230"/>
                      </a:lnTo>
                      <a:lnTo>
                        <a:pt x="34" y="235"/>
                      </a:lnTo>
                      <a:lnTo>
                        <a:pt x="22" y="238"/>
                      </a:lnTo>
                      <a:lnTo>
                        <a:pt x="0" y="241"/>
                      </a:lnTo>
                      <a:lnTo>
                        <a:pt x="9" y="261"/>
                      </a:lnTo>
                      <a:lnTo>
                        <a:pt x="29" y="281"/>
                      </a:lnTo>
                      <a:lnTo>
                        <a:pt x="48" y="287"/>
                      </a:lnTo>
                      <a:lnTo>
                        <a:pt x="61" y="291"/>
                      </a:lnTo>
                      <a:lnTo>
                        <a:pt x="80" y="290"/>
                      </a:lnTo>
                      <a:lnTo>
                        <a:pt x="92" y="290"/>
                      </a:lnTo>
                      <a:lnTo>
                        <a:pt x="115" y="282"/>
                      </a:lnTo>
                      <a:lnTo>
                        <a:pt x="124" y="276"/>
                      </a:lnTo>
                      <a:lnTo>
                        <a:pt x="138" y="265"/>
                      </a:lnTo>
                      <a:lnTo>
                        <a:pt x="150" y="258"/>
                      </a:lnTo>
                      <a:lnTo>
                        <a:pt x="170" y="242"/>
                      </a:lnTo>
                      <a:lnTo>
                        <a:pt x="196" y="220"/>
                      </a:lnTo>
                      <a:lnTo>
                        <a:pt x="307" y="120"/>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77" name="Group 744">
                <a:extLst>
                  <a:ext uri="{FF2B5EF4-FFF2-40B4-BE49-F238E27FC236}">
                    <a16:creationId xmlns:a16="http://schemas.microsoft.com/office/drawing/2014/main" id="{08D13730-98CB-4CB2-A2EA-016F48B0ECC7}"/>
                  </a:ext>
                </a:extLst>
              </p:cNvPr>
              <p:cNvGrpSpPr>
                <a:grpSpLocks/>
              </p:cNvGrpSpPr>
              <p:nvPr/>
            </p:nvGrpSpPr>
            <p:grpSpPr bwMode="auto">
              <a:xfrm>
                <a:off x="3839" y="2195"/>
                <a:ext cx="259" cy="144"/>
                <a:chOff x="3839" y="2195"/>
                <a:chExt cx="259" cy="144"/>
              </a:xfrm>
            </p:grpSpPr>
            <p:sp>
              <p:nvSpPr>
                <p:cNvPr id="22815" name="Freeform 745">
                  <a:extLst>
                    <a:ext uri="{FF2B5EF4-FFF2-40B4-BE49-F238E27FC236}">
                      <a16:creationId xmlns:a16="http://schemas.microsoft.com/office/drawing/2014/main" id="{30FC4CDA-FB5C-4A26-9B2E-0AA883C5F0C6}"/>
                    </a:ext>
                  </a:extLst>
                </p:cNvPr>
                <p:cNvSpPr>
                  <a:spLocks/>
                </p:cNvSpPr>
                <p:nvPr/>
              </p:nvSpPr>
              <p:spPr bwMode="auto">
                <a:xfrm>
                  <a:off x="3839" y="2195"/>
                  <a:ext cx="259" cy="144"/>
                </a:xfrm>
                <a:custGeom>
                  <a:avLst/>
                  <a:gdLst>
                    <a:gd name="T0" fmla="*/ 0 w 520"/>
                    <a:gd name="T1" fmla="*/ 0 h 289"/>
                    <a:gd name="T2" fmla="*/ 0 w 520"/>
                    <a:gd name="T3" fmla="*/ 0 h 289"/>
                    <a:gd name="T4" fmla="*/ 0 w 520"/>
                    <a:gd name="T5" fmla="*/ 0 h 289"/>
                    <a:gd name="T6" fmla="*/ 0 w 520"/>
                    <a:gd name="T7" fmla="*/ 0 h 289"/>
                    <a:gd name="T8" fmla="*/ 0 w 520"/>
                    <a:gd name="T9" fmla="*/ 0 h 289"/>
                    <a:gd name="T10" fmla="*/ 0 w 520"/>
                    <a:gd name="T11" fmla="*/ 0 h 289"/>
                    <a:gd name="T12" fmla="*/ 0 w 520"/>
                    <a:gd name="T13" fmla="*/ 0 h 289"/>
                    <a:gd name="T14" fmla="*/ 0 w 520"/>
                    <a:gd name="T15" fmla="*/ 0 h 289"/>
                    <a:gd name="T16" fmla="*/ 0 w 520"/>
                    <a:gd name="T17" fmla="*/ 0 h 289"/>
                    <a:gd name="T18" fmla="*/ 0 w 520"/>
                    <a:gd name="T19" fmla="*/ 0 h 289"/>
                    <a:gd name="T20" fmla="*/ 0 w 520"/>
                    <a:gd name="T21" fmla="*/ 0 h 289"/>
                    <a:gd name="T22" fmla="*/ 0 w 520"/>
                    <a:gd name="T23" fmla="*/ 0 h 289"/>
                    <a:gd name="T24" fmla="*/ 0 w 520"/>
                    <a:gd name="T25" fmla="*/ 0 h 289"/>
                    <a:gd name="T26" fmla="*/ 0 w 520"/>
                    <a:gd name="T27" fmla="*/ 0 h 289"/>
                    <a:gd name="T28" fmla="*/ 0 w 520"/>
                    <a:gd name="T29" fmla="*/ 0 h 289"/>
                    <a:gd name="T30" fmla="*/ 0 w 520"/>
                    <a:gd name="T31" fmla="*/ 0 h 289"/>
                    <a:gd name="T32" fmla="*/ 0 w 520"/>
                    <a:gd name="T33" fmla="*/ 0 h 289"/>
                    <a:gd name="T34" fmla="*/ 0 w 520"/>
                    <a:gd name="T35" fmla="*/ 0 h 289"/>
                    <a:gd name="T36" fmla="*/ 0 w 520"/>
                    <a:gd name="T37" fmla="*/ 0 h 289"/>
                    <a:gd name="T38" fmla="*/ 0 w 520"/>
                    <a:gd name="T39" fmla="*/ 0 h 289"/>
                    <a:gd name="T40" fmla="*/ 0 w 520"/>
                    <a:gd name="T41" fmla="*/ 0 h 289"/>
                    <a:gd name="T42" fmla="*/ 0 w 520"/>
                    <a:gd name="T43" fmla="*/ 0 h 289"/>
                    <a:gd name="T44" fmla="*/ 0 w 520"/>
                    <a:gd name="T45" fmla="*/ 0 h 289"/>
                    <a:gd name="T46" fmla="*/ 0 w 520"/>
                    <a:gd name="T47" fmla="*/ 0 h 289"/>
                    <a:gd name="T48" fmla="*/ 0 w 520"/>
                    <a:gd name="T49" fmla="*/ 0 h 289"/>
                    <a:gd name="T50" fmla="*/ 0 w 520"/>
                    <a:gd name="T51" fmla="*/ 0 h 289"/>
                    <a:gd name="T52" fmla="*/ 0 w 520"/>
                    <a:gd name="T53" fmla="*/ 0 h 289"/>
                    <a:gd name="T54" fmla="*/ 0 w 520"/>
                    <a:gd name="T55" fmla="*/ 0 h 289"/>
                    <a:gd name="T56" fmla="*/ 0 w 520"/>
                    <a:gd name="T57" fmla="*/ 0 h 289"/>
                    <a:gd name="T58" fmla="*/ 0 w 520"/>
                    <a:gd name="T59" fmla="*/ 0 h 289"/>
                    <a:gd name="T60" fmla="*/ 0 w 520"/>
                    <a:gd name="T61" fmla="*/ 0 h 289"/>
                    <a:gd name="T62" fmla="*/ 0 w 520"/>
                    <a:gd name="T63" fmla="*/ 0 h 289"/>
                    <a:gd name="T64" fmla="*/ 0 w 520"/>
                    <a:gd name="T65" fmla="*/ 0 h 289"/>
                    <a:gd name="T66" fmla="*/ 0 w 520"/>
                    <a:gd name="T67" fmla="*/ 0 h 289"/>
                    <a:gd name="T68" fmla="*/ 0 w 520"/>
                    <a:gd name="T69" fmla="*/ 0 h 289"/>
                    <a:gd name="T70" fmla="*/ 0 w 520"/>
                    <a:gd name="T71" fmla="*/ 0 h 289"/>
                    <a:gd name="T72" fmla="*/ 0 w 520"/>
                    <a:gd name="T73" fmla="*/ 0 h 289"/>
                    <a:gd name="T74" fmla="*/ 0 w 520"/>
                    <a:gd name="T75" fmla="*/ 0 h 289"/>
                    <a:gd name="T76" fmla="*/ 0 w 520"/>
                    <a:gd name="T77" fmla="*/ 0 h 289"/>
                    <a:gd name="T78" fmla="*/ 0 w 520"/>
                    <a:gd name="T79" fmla="*/ 0 h 289"/>
                    <a:gd name="T80" fmla="*/ 0 w 520"/>
                    <a:gd name="T81" fmla="*/ 0 h 289"/>
                    <a:gd name="T82" fmla="*/ 0 w 520"/>
                    <a:gd name="T83" fmla="*/ 0 h 289"/>
                    <a:gd name="T84" fmla="*/ 0 w 520"/>
                    <a:gd name="T85" fmla="*/ 0 h 289"/>
                    <a:gd name="T86" fmla="*/ 0 w 520"/>
                    <a:gd name="T87" fmla="*/ 0 h 289"/>
                    <a:gd name="T88" fmla="*/ 0 w 520"/>
                    <a:gd name="T89" fmla="*/ 0 h 289"/>
                    <a:gd name="T90" fmla="*/ 0 w 520"/>
                    <a:gd name="T91" fmla="*/ 0 h 289"/>
                    <a:gd name="T92" fmla="*/ 0 w 520"/>
                    <a:gd name="T93" fmla="*/ 0 h 289"/>
                    <a:gd name="T94" fmla="*/ 0 w 520"/>
                    <a:gd name="T95" fmla="*/ 0 h 289"/>
                    <a:gd name="T96" fmla="*/ 0 w 520"/>
                    <a:gd name="T97" fmla="*/ 0 h 289"/>
                    <a:gd name="T98" fmla="*/ 0 w 520"/>
                    <a:gd name="T99" fmla="*/ 0 h 2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20"/>
                    <a:gd name="T151" fmla="*/ 0 h 289"/>
                    <a:gd name="T152" fmla="*/ 520 w 520"/>
                    <a:gd name="T153" fmla="*/ 289 h 2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20" h="289">
                      <a:moveTo>
                        <a:pt x="293" y="157"/>
                      </a:moveTo>
                      <a:lnTo>
                        <a:pt x="347" y="115"/>
                      </a:lnTo>
                      <a:lnTo>
                        <a:pt x="385" y="89"/>
                      </a:lnTo>
                      <a:lnTo>
                        <a:pt x="414" y="64"/>
                      </a:lnTo>
                      <a:lnTo>
                        <a:pt x="439" y="49"/>
                      </a:lnTo>
                      <a:lnTo>
                        <a:pt x="454" y="38"/>
                      </a:lnTo>
                      <a:lnTo>
                        <a:pt x="472" y="31"/>
                      </a:lnTo>
                      <a:lnTo>
                        <a:pt x="488" y="25"/>
                      </a:lnTo>
                      <a:lnTo>
                        <a:pt x="504" y="18"/>
                      </a:lnTo>
                      <a:lnTo>
                        <a:pt x="520" y="12"/>
                      </a:lnTo>
                      <a:lnTo>
                        <a:pt x="504" y="11"/>
                      </a:lnTo>
                      <a:lnTo>
                        <a:pt x="488" y="9"/>
                      </a:lnTo>
                      <a:lnTo>
                        <a:pt x="472" y="6"/>
                      </a:lnTo>
                      <a:lnTo>
                        <a:pt x="451" y="5"/>
                      </a:lnTo>
                      <a:lnTo>
                        <a:pt x="428" y="2"/>
                      </a:lnTo>
                      <a:lnTo>
                        <a:pt x="407" y="0"/>
                      </a:lnTo>
                      <a:lnTo>
                        <a:pt x="399" y="0"/>
                      </a:lnTo>
                      <a:lnTo>
                        <a:pt x="385" y="2"/>
                      </a:lnTo>
                      <a:lnTo>
                        <a:pt x="376" y="5"/>
                      </a:lnTo>
                      <a:lnTo>
                        <a:pt x="362" y="9"/>
                      </a:lnTo>
                      <a:lnTo>
                        <a:pt x="352" y="15"/>
                      </a:lnTo>
                      <a:lnTo>
                        <a:pt x="339" y="25"/>
                      </a:lnTo>
                      <a:lnTo>
                        <a:pt x="321" y="37"/>
                      </a:lnTo>
                      <a:lnTo>
                        <a:pt x="306" y="49"/>
                      </a:lnTo>
                      <a:lnTo>
                        <a:pt x="171" y="156"/>
                      </a:lnTo>
                      <a:lnTo>
                        <a:pt x="63" y="235"/>
                      </a:lnTo>
                      <a:lnTo>
                        <a:pt x="54" y="243"/>
                      </a:lnTo>
                      <a:lnTo>
                        <a:pt x="41" y="249"/>
                      </a:lnTo>
                      <a:lnTo>
                        <a:pt x="32" y="252"/>
                      </a:lnTo>
                      <a:lnTo>
                        <a:pt x="23" y="254"/>
                      </a:lnTo>
                      <a:lnTo>
                        <a:pt x="11" y="254"/>
                      </a:lnTo>
                      <a:lnTo>
                        <a:pt x="0" y="254"/>
                      </a:lnTo>
                      <a:lnTo>
                        <a:pt x="2" y="255"/>
                      </a:lnTo>
                      <a:lnTo>
                        <a:pt x="6" y="258"/>
                      </a:lnTo>
                      <a:lnTo>
                        <a:pt x="14" y="264"/>
                      </a:lnTo>
                      <a:lnTo>
                        <a:pt x="20" y="269"/>
                      </a:lnTo>
                      <a:lnTo>
                        <a:pt x="28" y="275"/>
                      </a:lnTo>
                      <a:lnTo>
                        <a:pt x="37" y="280"/>
                      </a:lnTo>
                      <a:lnTo>
                        <a:pt x="48" y="284"/>
                      </a:lnTo>
                      <a:lnTo>
                        <a:pt x="61" y="287"/>
                      </a:lnTo>
                      <a:lnTo>
                        <a:pt x="73" y="289"/>
                      </a:lnTo>
                      <a:lnTo>
                        <a:pt x="86" y="289"/>
                      </a:lnTo>
                      <a:lnTo>
                        <a:pt x="101" y="287"/>
                      </a:lnTo>
                      <a:lnTo>
                        <a:pt x="113" y="286"/>
                      </a:lnTo>
                      <a:lnTo>
                        <a:pt x="121" y="284"/>
                      </a:lnTo>
                      <a:lnTo>
                        <a:pt x="133" y="278"/>
                      </a:lnTo>
                      <a:lnTo>
                        <a:pt x="147" y="269"/>
                      </a:lnTo>
                      <a:lnTo>
                        <a:pt x="167" y="255"/>
                      </a:lnTo>
                      <a:lnTo>
                        <a:pt x="223" y="211"/>
                      </a:lnTo>
                      <a:lnTo>
                        <a:pt x="293" y="1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16" name="Freeform 746">
                  <a:extLst>
                    <a:ext uri="{FF2B5EF4-FFF2-40B4-BE49-F238E27FC236}">
                      <a16:creationId xmlns:a16="http://schemas.microsoft.com/office/drawing/2014/main" id="{FFAF820B-7669-410A-9632-0254D6C69D5E}"/>
                    </a:ext>
                  </a:extLst>
                </p:cNvPr>
                <p:cNvSpPr>
                  <a:spLocks/>
                </p:cNvSpPr>
                <p:nvPr/>
              </p:nvSpPr>
              <p:spPr bwMode="auto">
                <a:xfrm>
                  <a:off x="3839" y="2195"/>
                  <a:ext cx="259" cy="144"/>
                </a:xfrm>
                <a:custGeom>
                  <a:avLst/>
                  <a:gdLst>
                    <a:gd name="T0" fmla="*/ 0 w 520"/>
                    <a:gd name="T1" fmla="*/ 0 h 289"/>
                    <a:gd name="T2" fmla="*/ 0 w 520"/>
                    <a:gd name="T3" fmla="*/ 0 h 289"/>
                    <a:gd name="T4" fmla="*/ 0 w 520"/>
                    <a:gd name="T5" fmla="*/ 0 h 289"/>
                    <a:gd name="T6" fmla="*/ 0 w 520"/>
                    <a:gd name="T7" fmla="*/ 0 h 289"/>
                    <a:gd name="T8" fmla="*/ 0 w 520"/>
                    <a:gd name="T9" fmla="*/ 0 h 289"/>
                    <a:gd name="T10" fmla="*/ 0 w 520"/>
                    <a:gd name="T11" fmla="*/ 0 h 289"/>
                    <a:gd name="T12" fmla="*/ 0 w 520"/>
                    <a:gd name="T13" fmla="*/ 0 h 289"/>
                    <a:gd name="T14" fmla="*/ 0 w 520"/>
                    <a:gd name="T15" fmla="*/ 0 h 289"/>
                    <a:gd name="T16" fmla="*/ 0 w 520"/>
                    <a:gd name="T17" fmla="*/ 0 h 289"/>
                    <a:gd name="T18" fmla="*/ 0 w 520"/>
                    <a:gd name="T19" fmla="*/ 0 h 289"/>
                    <a:gd name="T20" fmla="*/ 0 w 520"/>
                    <a:gd name="T21" fmla="*/ 0 h 289"/>
                    <a:gd name="T22" fmla="*/ 0 w 520"/>
                    <a:gd name="T23" fmla="*/ 0 h 289"/>
                    <a:gd name="T24" fmla="*/ 0 w 520"/>
                    <a:gd name="T25" fmla="*/ 0 h 289"/>
                    <a:gd name="T26" fmla="*/ 0 w 520"/>
                    <a:gd name="T27" fmla="*/ 0 h 289"/>
                    <a:gd name="T28" fmla="*/ 0 w 520"/>
                    <a:gd name="T29" fmla="*/ 0 h 289"/>
                    <a:gd name="T30" fmla="*/ 0 w 520"/>
                    <a:gd name="T31" fmla="*/ 0 h 289"/>
                    <a:gd name="T32" fmla="*/ 0 w 520"/>
                    <a:gd name="T33" fmla="*/ 0 h 289"/>
                    <a:gd name="T34" fmla="*/ 0 w 520"/>
                    <a:gd name="T35" fmla="*/ 0 h 289"/>
                    <a:gd name="T36" fmla="*/ 0 w 520"/>
                    <a:gd name="T37" fmla="*/ 0 h 289"/>
                    <a:gd name="T38" fmla="*/ 0 w 520"/>
                    <a:gd name="T39" fmla="*/ 0 h 289"/>
                    <a:gd name="T40" fmla="*/ 0 w 520"/>
                    <a:gd name="T41" fmla="*/ 0 h 289"/>
                    <a:gd name="T42" fmla="*/ 0 w 520"/>
                    <a:gd name="T43" fmla="*/ 0 h 289"/>
                    <a:gd name="T44" fmla="*/ 0 w 520"/>
                    <a:gd name="T45" fmla="*/ 0 h 289"/>
                    <a:gd name="T46" fmla="*/ 0 w 520"/>
                    <a:gd name="T47" fmla="*/ 0 h 289"/>
                    <a:gd name="T48" fmla="*/ 0 w 520"/>
                    <a:gd name="T49" fmla="*/ 0 h 289"/>
                    <a:gd name="T50" fmla="*/ 0 w 520"/>
                    <a:gd name="T51" fmla="*/ 0 h 289"/>
                    <a:gd name="T52" fmla="*/ 0 w 520"/>
                    <a:gd name="T53" fmla="*/ 0 h 289"/>
                    <a:gd name="T54" fmla="*/ 0 w 520"/>
                    <a:gd name="T55" fmla="*/ 0 h 289"/>
                    <a:gd name="T56" fmla="*/ 0 w 520"/>
                    <a:gd name="T57" fmla="*/ 0 h 289"/>
                    <a:gd name="T58" fmla="*/ 0 w 520"/>
                    <a:gd name="T59" fmla="*/ 0 h 289"/>
                    <a:gd name="T60" fmla="*/ 0 w 520"/>
                    <a:gd name="T61" fmla="*/ 0 h 289"/>
                    <a:gd name="T62" fmla="*/ 0 w 520"/>
                    <a:gd name="T63" fmla="*/ 0 h 289"/>
                    <a:gd name="T64" fmla="*/ 0 w 520"/>
                    <a:gd name="T65" fmla="*/ 0 h 289"/>
                    <a:gd name="T66" fmla="*/ 0 w 520"/>
                    <a:gd name="T67" fmla="*/ 0 h 289"/>
                    <a:gd name="T68" fmla="*/ 0 w 520"/>
                    <a:gd name="T69" fmla="*/ 0 h 289"/>
                    <a:gd name="T70" fmla="*/ 0 w 520"/>
                    <a:gd name="T71" fmla="*/ 0 h 289"/>
                    <a:gd name="T72" fmla="*/ 0 w 520"/>
                    <a:gd name="T73" fmla="*/ 0 h 289"/>
                    <a:gd name="T74" fmla="*/ 0 w 520"/>
                    <a:gd name="T75" fmla="*/ 0 h 289"/>
                    <a:gd name="T76" fmla="*/ 0 w 520"/>
                    <a:gd name="T77" fmla="*/ 0 h 289"/>
                    <a:gd name="T78" fmla="*/ 0 w 520"/>
                    <a:gd name="T79" fmla="*/ 0 h 289"/>
                    <a:gd name="T80" fmla="*/ 0 w 520"/>
                    <a:gd name="T81" fmla="*/ 0 h 289"/>
                    <a:gd name="T82" fmla="*/ 0 w 520"/>
                    <a:gd name="T83" fmla="*/ 0 h 289"/>
                    <a:gd name="T84" fmla="*/ 0 w 520"/>
                    <a:gd name="T85" fmla="*/ 0 h 289"/>
                    <a:gd name="T86" fmla="*/ 0 w 520"/>
                    <a:gd name="T87" fmla="*/ 0 h 289"/>
                    <a:gd name="T88" fmla="*/ 0 w 520"/>
                    <a:gd name="T89" fmla="*/ 0 h 289"/>
                    <a:gd name="T90" fmla="*/ 0 w 520"/>
                    <a:gd name="T91" fmla="*/ 0 h 289"/>
                    <a:gd name="T92" fmla="*/ 0 w 520"/>
                    <a:gd name="T93" fmla="*/ 0 h 289"/>
                    <a:gd name="T94" fmla="*/ 0 w 520"/>
                    <a:gd name="T95" fmla="*/ 0 h 289"/>
                    <a:gd name="T96" fmla="*/ 0 w 520"/>
                    <a:gd name="T97" fmla="*/ 0 h 289"/>
                    <a:gd name="T98" fmla="*/ 0 w 520"/>
                    <a:gd name="T99" fmla="*/ 0 h 2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20"/>
                    <a:gd name="T151" fmla="*/ 0 h 289"/>
                    <a:gd name="T152" fmla="*/ 520 w 520"/>
                    <a:gd name="T153" fmla="*/ 289 h 2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20" h="289">
                      <a:moveTo>
                        <a:pt x="293" y="157"/>
                      </a:moveTo>
                      <a:lnTo>
                        <a:pt x="347" y="115"/>
                      </a:lnTo>
                      <a:lnTo>
                        <a:pt x="385" y="89"/>
                      </a:lnTo>
                      <a:lnTo>
                        <a:pt x="414" y="64"/>
                      </a:lnTo>
                      <a:lnTo>
                        <a:pt x="439" y="49"/>
                      </a:lnTo>
                      <a:lnTo>
                        <a:pt x="454" y="38"/>
                      </a:lnTo>
                      <a:lnTo>
                        <a:pt x="472" y="31"/>
                      </a:lnTo>
                      <a:lnTo>
                        <a:pt x="488" y="25"/>
                      </a:lnTo>
                      <a:lnTo>
                        <a:pt x="504" y="18"/>
                      </a:lnTo>
                      <a:lnTo>
                        <a:pt x="520" y="12"/>
                      </a:lnTo>
                      <a:lnTo>
                        <a:pt x="504" y="11"/>
                      </a:lnTo>
                      <a:lnTo>
                        <a:pt x="488" y="9"/>
                      </a:lnTo>
                      <a:lnTo>
                        <a:pt x="472" y="6"/>
                      </a:lnTo>
                      <a:lnTo>
                        <a:pt x="451" y="5"/>
                      </a:lnTo>
                      <a:lnTo>
                        <a:pt x="428" y="2"/>
                      </a:lnTo>
                      <a:lnTo>
                        <a:pt x="407" y="0"/>
                      </a:lnTo>
                      <a:lnTo>
                        <a:pt x="399" y="0"/>
                      </a:lnTo>
                      <a:lnTo>
                        <a:pt x="385" y="2"/>
                      </a:lnTo>
                      <a:lnTo>
                        <a:pt x="376" y="5"/>
                      </a:lnTo>
                      <a:lnTo>
                        <a:pt x="362" y="9"/>
                      </a:lnTo>
                      <a:lnTo>
                        <a:pt x="352" y="15"/>
                      </a:lnTo>
                      <a:lnTo>
                        <a:pt x="339" y="25"/>
                      </a:lnTo>
                      <a:lnTo>
                        <a:pt x="321" y="37"/>
                      </a:lnTo>
                      <a:lnTo>
                        <a:pt x="306" y="49"/>
                      </a:lnTo>
                      <a:lnTo>
                        <a:pt x="171" y="156"/>
                      </a:lnTo>
                      <a:lnTo>
                        <a:pt x="63" y="235"/>
                      </a:lnTo>
                      <a:lnTo>
                        <a:pt x="54" y="243"/>
                      </a:lnTo>
                      <a:lnTo>
                        <a:pt x="41" y="249"/>
                      </a:lnTo>
                      <a:lnTo>
                        <a:pt x="32" y="252"/>
                      </a:lnTo>
                      <a:lnTo>
                        <a:pt x="23" y="254"/>
                      </a:lnTo>
                      <a:lnTo>
                        <a:pt x="11" y="254"/>
                      </a:lnTo>
                      <a:lnTo>
                        <a:pt x="0" y="254"/>
                      </a:lnTo>
                      <a:lnTo>
                        <a:pt x="2" y="255"/>
                      </a:lnTo>
                      <a:lnTo>
                        <a:pt x="6" y="258"/>
                      </a:lnTo>
                      <a:lnTo>
                        <a:pt x="14" y="264"/>
                      </a:lnTo>
                      <a:lnTo>
                        <a:pt x="20" y="269"/>
                      </a:lnTo>
                      <a:lnTo>
                        <a:pt x="28" y="275"/>
                      </a:lnTo>
                      <a:lnTo>
                        <a:pt x="37" y="280"/>
                      </a:lnTo>
                      <a:lnTo>
                        <a:pt x="48" y="284"/>
                      </a:lnTo>
                      <a:lnTo>
                        <a:pt x="61" y="287"/>
                      </a:lnTo>
                      <a:lnTo>
                        <a:pt x="73" y="289"/>
                      </a:lnTo>
                      <a:lnTo>
                        <a:pt x="86" y="289"/>
                      </a:lnTo>
                      <a:lnTo>
                        <a:pt x="101" y="287"/>
                      </a:lnTo>
                      <a:lnTo>
                        <a:pt x="113" y="286"/>
                      </a:lnTo>
                      <a:lnTo>
                        <a:pt x="121" y="284"/>
                      </a:lnTo>
                      <a:lnTo>
                        <a:pt x="133" y="278"/>
                      </a:lnTo>
                      <a:lnTo>
                        <a:pt x="147" y="269"/>
                      </a:lnTo>
                      <a:lnTo>
                        <a:pt x="167" y="255"/>
                      </a:lnTo>
                      <a:lnTo>
                        <a:pt x="223" y="211"/>
                      </a:lnTo>
                      <a:lnTo>
                        <a:pt x="293" y="157"/>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78" name="Group 747">
                <a:extLst>
                  <a:ext uri="{FF2B5EF4-FFF2-40B4-BE49-F238E27FC236}">
                    <a16:creationId xmlns:a16="http://schemas.microsoft.com/office/drawing/2014/main" id="{BA6A41D5-7807-4F9D-8721-75075305A1EB}"/>
                  </a:ext>
                </a:extLst>
              </p:cNvPr>
              <p:cNvGrpSpPr>
                <a:grpSpLocks/>
              </p:cNvGrpSpPr>
              <p:nvPr/>
            </p:nvGrpSpPr>
            <p:grpSpPr bwMode="auto">
              <a:xfrm>
                <a:off x="3526" y="2190"/>
                <a:ext cx="259" cy="150"/>
                <a:chOff x="3526" y="2190"/>
                <a:chExt cx="259" cy="150"/>
              </a:xfrm>
            </p:grpSpPr>
            <p:sp>
              <p:nvSpPr>
                <p:cNvPr id="22813" name="Freeform 748">
                  <a:extLst>
                    <a:ext uri="{FF2B5EF4-FFF2-40B4-BE49-F238E27FC236}">
                      <a16:creationId xmlns:a16="http://schemas.microsoft.com/office/drawing/2014/main" id="{03EFEDF6-8BDD-413A-B9F3-F2EE1EA1E7D3}"/>
                    </a:ext>
                  </a:extLst>
                </p:cNvPr>
                <p:cNvSpPr>
                  <a:spLocks/>
                </p:cNvSpPr>
                <p:nvPr/>
              </p:nvSpPr>
              <p:spPr bwMode="auto">
                <a:xfrm>
                  <a:off x="3526" y="2190"/>
                  <a:ext cx="259" cy="150"/>
                </a:xfrm>
                <a:custGeom>
                  <a:avLst/>
                  <a:gdLst>
                    <a:gd name="T0" fmla="*/ 1 w 518"/>
                    <a:gd name="T1" fmla="*/ 0 h 301"/>
                    <a:gd name="T2" fmla="*/ 1 w 518"/>
                    <a:gd name="T3" fmla="*/ 0 h 301"/>
                    <a:gd name="T4" fmla="*/ 1 w 518"/>
                    <a:gd name="T5" fmla="*/ 0 h 301"/>
                    <a:gd name="T6" fmla="*/ 1 w 518"/>
                    <a:gd name="T7" fmla="*/ 0 h 301"/>
                    <a:gd name="T8" fmla="*/ 1 w 518"/>
                    <a:gd name="T9" fmla="*/ 0 h 301"/>
                    <a:gd name="T10" fmla="*/ 1 w 518"/>
                    <a:gd name="T11" fmla="*/ 0 h 301"/>
                    <a:gd name="T12" fmla="*/ 1 w 518"/>
                    <a:gd name="T13" fmla="*/ 0 h 301"/>
                    <a:gd name="T14" fmla="*/ 1 w 518"/>
                    <a:gd name="T15" fmla="*/ 0 h 301"/>
                    <a:gd name="T16" fmla="*/ 1 w 518"/>
                    <a:gd name="T17" fmla="*/ 0 h 301"/>
                    <a:gd name="T18" fmla="*/ 1 w 518"/>
                    <a:gd name="T19" fmla="*/ 0 h 301"/>
                    <a:gd name="T20" fmla="*/ 1 w 518"/>
                    <a:gd name="T21" fmla="*/ 0 h 301"/>
                    <a:gd name="T22" fmla="*/ 1 w 518"/>
                    <a:gd name="T23" fmla="*/ 0 h 301"/>
                    <a:gd name="T24" fmla="*/ 1 w 518"/>
                    <a:gd name="T25" fmla="*/ 0 h 301"/>
                    <a:gd name="T26" fmla="*/ 1 w 518"/>
                    <a:gd name="T27" fmla="*/ 0 h 301"/>
                    <a:gd name="T28" fmla="*/ 1 w 518"/>
                    <a:gd name="T29" fmla="*/ 0 h 301"/>
                    <a:gd name="T30" fmla="*/ 1 w 518"/>
                    <a:gd name="T31" fmla="*/ 0 h 301"/>
                    <a:gd name="T32" fmla="*/ 1 w 518"/>
                    <a:gd name="T33" fmla="*/ 0 h 301"/>
                    <a:gd name="T34" fmla="*/ 1 w 518"/>
                    <a:gd name="T35" fmla="*/ 0 h 301"/>
                    <a:gd name="T36" fmla="*/ 1 w 518"/>
                    <a:gd name="T37" fmla="*/ 0 h 301"/>
                    <a:gd name="T38" fmla="*/ 1 w 518"/>
                    <a:gd name="T39" fmla="*/ 0 h 301"/>
                    <a:gd name="T40" fmla="*/ 1 w 518"/>
                    <a:gd name="T41" fmla="*/ 0 h 301"/>
                    <a:gd name="T42" fmla="*/ 1 w 518"/>
                    <a:gd name="T43" fmla="*/ 0 h 301"/>
                    <a:gd name="T44" fmla="*/ 1 w 518"/>
                    <a:gd name="T45" fmla="*/ 0 h 301"/>
                    <a:gd name="T46" fmla="*/ 1 w 518"/>
                    <a:gd name="T47" fmla="*/ 0 h 301"/>
                    <a:gd name="T48" fmla="*/ 0 w 518"/>
                    <a:gd name="T49" fmla="*/ 0 h 301"/>
                    <a:gd name="T50" fmla="*/ 1 w 518"/>
                    <a:gd name="T51" fmla="*/ 0 h 301"/>
                    <a:gd name="T52" fmla="*/ 1 w 518"/>
                    <a:gd name="T53" fmla="*/ 0 h 301"/>
                    <a:gd name="T54" fmla="*/ 1 w 518"/>
                    <a:gd name="T55" fmla="*/ 0 h 301"/>
                    <a:gd name="T56" fmla="*/ 1 w 518"/>
                    <a:gd name="T57" fmla="*/ 0 h 301"/>
                    <a:gd name="T58" fmla="*/ 1 w 518"/>
                    <a:gd name="T59" fmla="*/ 0 h 301"/>
                    <a:gd name="T60" fmla="*/ 1 w 518"/>
                    <a:gd name="T61" fmla="*/ 0 h 301"/>
                    <a:gd name="T62" fmla="*/ 1 w 518"/>
                    <a:gd name="T63" fmla="*/ 0 h 301"/>
                    <a:gd name="T64" fmla="*/ 1 w 518"/>
                    <a:gd name="T65" fmla="*/ 0 h 301"/>
                    <a:gd name="T66" fmla="*/ 1 w 518"/>
                    <a:gd name="T67" fmla="*/ 0 h 301"/>
                    <a:gd name="T68" fmla="*/ 1 w 518"/>
                    <a:gd name="T69" fmla="*/ 0 h 301"/>
                    <a:gd name="T70" fmla="*/ 1 w 518"/>
                    <a:gd name="T71" fmla="*/ 0 h 301"/>
                    <a:gd name="T72" fmla="*/ 1 w 518"/>
                    <a:gd name="T73" fmla="*/ 0 h 301"/>
                    <a:gd name="T74" fmla="*/ 1 w 518"/>
                    <a:gd name="T75" fmla="*/ 0 h 301"/>
                    <a:gd name="T76" fmla="*/ 1 w 518"/>
                    <a:gd name="T77" fmla="*/ 0 h 301"/>
                    <a:gd name="T78" fmla="*/ 1 w 518"/>
                    <a:gd name="T79" fmla="*/ 0 h 301"/>
                    <a:gd name="T80" fmla="*/ 1 w 518"/>
                    <a:gd name="T81" fmla="*/ 0 h 301"/>
                    <a:gd name="T82" fmla="*/ 1 w 518"/>
                    <a:gd name="T83" fmla="*/ 0 h 301"/>
                    <a:gd name="T84" fmla="*/ 1 w 518"/>
                    <a:gd name="T85" fmla="*/ 0 h 3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8"/>
                    <a:gd name="T130" fmla="*/ 0 h 301"/>
                    <a:gd name="T131" fmla="*/ 518 w 518"/>
                    <a:gd name="T132" fmla="*/ 301 h 3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8" h="301">
                      <a:moveTo>
                        <a:pt x="301" y="155"/>
                      </a:moveTo>
                      <a:lnTo>
                        <a:pt x="349" y="118"/>
                      </a:lnTo>
                      <a:lnTo>
                        <a:pt x="379" y="94"/>
                      </a:lnTo>
                      <a:lnTo>
                        <a:pt x="405" y="75"/>
                      </a:lnTo>
                      <a:lnTo>
                        <a:pt x="428" y="62"/>
                      </a:lnTo>
                      <a:lnTo>
                        <a:pt x="442" y="54"/>
                      </a:lnTo>
                      <a:lnTo>
                        <a:pt x="457" y="49"/>
                      </a:lnTo>
                      <a:lnTo>
                        <a:pt x="491" y="46"/>
                      </a:lnTo>
                      <a:lnTo>
                        <a:pt x="514" y="43"/>
                      </a:lnTo>
                      <a:lnTo>
                        <a:pt x="518" y="25"/>
                      </a:lnTo>
                      <a:lnTo>
                        <a:pt x="387" y="0"/>
                      </a:lnTo>
                      <a:lnTo>
                        <a:pt x="375" y="5"/>
                      </a:lnTo>
                      <a:lnTo>
                        <a:pt x="359" y="13"/>
                      </a:lnTo>
                      <a:lnTo>
                        <a:pt x="349" y="19"/>
                      </a:lnTo>
                      <a:lnTo>
                        <a:pt x="333" y="26"/>
                      </a:lnTo>
                      <a:lnTo>
                        <a:pt x="318" y="39"/>
                      </a:lnTo>
                      <a:lnTo>
                        <a:pt x="297" y="54"/>
                      </a:lnTo>
                      <a:lnTo>
                        <a:pt x="167" y="162"/>
                      </a:lnTo>
                      <a:lnTo>
                        <a:pt x="63" y="249"/>
                      </a:lnTo>
                      <a:lnTo>
                        <a:pt x="54" y="256"/>
                      </a:lnTo>
                      <a:lnTo>
                        <a:pt x="43" y="262"/>
                      </a:lnTo>
                      <a:lnTo>
                        <a:pt x="32" y="265"/>
                      </a:lnTo>
                      <a:lnTo>
                        <a:pt x="23" y="265"/>
                      </a:lnTo>
                      <a:lnTo>
                        <a:pt x="11" y="265"/>
                      </a:lnTo>
                      <a:lnTo>
                        <a:pt x="0" y="265"/>
                      </a:lnTo>
                      <a:lnTo>
                        <a:pt x="5" y="268"/>
                      </a:lnTo>
                      <a:lnTo>
                        <a:pt x="9" y="271"/>
                      </a:lnTo>
                      <a:lnTo>
                        <a:pt x="14" y="277"/>
                      </a:lnTo>
                      <a:lnTo>
                        <a:pt x="20" y="282"/>
                      </a:lnTo>
                      <a:lnTo>
                        <a:pt x="28" y="289"/>
                      </a:lnTo>
                      <a:lnTo>
                        <a:pt x="38" y="292"/>
                      </a:lnTo>
                      <a:lnTo>
                        <a:pt x="49" y="297"/>
                      </a:lnTo>
                      <a:lnTo>
                        <a:pt x="61" y="300"/>
                      </a:lnTo>
                      <a:lnTo>
                        <a:pt x="72" y="301"/>
                      </a:lnTo>
                      <a:lnTo>
                        <a:pt x="86" y="301"/>
                      </a:lnTo>
                      <a:lnTo>
                        <a:pt x="100" y="300"/>
                      </a:lnTo>
                      <a:lnTo>
                        <a:pt x="113" y="300"/>
                      </a:lnTo>
                      <a:lnTo>
                        <a:pt x="119" y="297"/>
                      </a:lnTo>
                      <a:lnTo>
                        <a:pt x="132" y="291"/>
                      </a:lnTo>
                      <a:lnTo>
                        <a:pt x="147" y="282"/>
                      </a:lnTo>
                      <a:lnTo>
                        <a:pt x="165" y="268"/>
                      </a:lnTo>
                      <a:lnTo>
                        <a:pt x="214" y="228"/>
                      </a:lnTo>
                      <a:lnTo>
                        <a:pt x="301" y="1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14" name="Freeform 749">
                  <a:extLst>
                    <a:ext uri="{FF2B5EF4-FFF2-40B4-BE49-F238E27FC236}">
                      <a16:creationId xmlns:a16="http://schemas.microsoft.com/office/drawing/2014/main" id="{806DDEE3-323C-4407-98A3-064FBAFF97D4}"/>
                    </a:ext>
                  </a:extLst>
                </p:cNvPr>
                <p:cNvSpPr>
                  <a:spLocks/>
                </p:cNvSpPr>
                <p:nvPr/>
              </p:nvSpPr>
              <p:spPr bwMode="auto">
                <a:xfrm>
                  <a:off x="3526" y="2190"/>
                  <a:ext cx="259" cy="150"/>
                </a:xfrm>
                <a:custGeom>
                  <a:avLst/>
                  <a:gdLst>
                    <a:gd name="T0" fmla="*/ 1 w 518"/>
                    <a:gd name="T1" fmla="*/ 0 h 301"/>
                    <a:gd name="T2" fmla="*/ 1 w 518"/>
                    <a:gd name="T3" fmla="*/ 0 h 301"/>
                    <a:gd name="T4" fmla="*/ 1 w 518"/>
                    <a:gd name="T5" fmla="*/ 0 h 301"/>
                    <a:gd name="T6" fmla="*/ 1 w 518"/>
                    <a:gd name="T7" fmla="*/ 0 h 301"/>
                    <a:gd name="T8" fmla="*/ 1 w 518"/>
                    <a:gd name="T9" fmla="*/ 0 h 301"/>
                    <a:gd name="T10" fmla="*/ 1 w 518"/>
                    <a:gd name="T11" fmla="*/ 0 h 301"/>
                    <a:gd name="T12" fmla="*/ 1 w 518"/>
                    <a:gd name="T13" fmla="*/ 0 h 301"/>
                    <a:gd name="T14" fmla="*/ 1 w 518"/>
                    <a:gd name="T15" fmla="*/ 0 h 301"/>
                    <a:gd name="T16" fmla="*/ 1 w 518"/>
                    <a:gd name="T17" fmla="*/ 0 h 301"/>
                    <a:gd name="T18" fmla="*/ 1 w 518"/>
                    <a:gd name="T19" fmla="*/ 0 h 301"/>
                    <a:gd name="T20" fmla="*/ 1 w 518"/>
                    <a:gd name="T21" fmla="*/ 0 h 301"/>
                    <a:gd name="T22" fmla="*/ 1 w 518"/>
                    <a:gd name="T23" fmla="*/ 0 h 301"/>
                    <a:gd name="T24" fmla="*/ 1 w 518"/>
                    <a:gd name="T25" fmla="*/ 0 h 301"/>
                    <a:gd name="T26" fmla="*/ 1 w 518"/>
                    <a:gd name="T27" fmla="*/ 0 h 301"/>
                    <a:gd name="T28" fmla="*/ 1 w 518"/>
                    <a:gd name="T29" fmla="*/ 0 h 301"/>
                    <a:gd name="T30" fmla="*/ 1 w 518"/>
                    <a:gd name="T31" fmla="*/ 0 h 301"/>
                    <a:gd name="T32" fmla="*/ 1 w 518"/>
                    <a:gd name="T33" fmla="*/ 0 h 301"/>
                    <a:gd name="T34" fmla="*/ 1 w 518"/>
                    <a:gd name="T35" fmla="*/ 0 h 301"/>
                    <a:gd name="T36" fmla="*/ 1 w 518"/>
                    <a:gd name="T37" fmla="*/ 0 h 301"/>
                    <a:gd name="T38" fmla="*/ 1 w 518"/>
                    <a:gd name="T39" fmla="*/ 0 h 301"/>
                    <a:gd name="T40" fmla="*/ 1 w 518"/>
                    <a:gd name="T41" fmla="*/ 0 h 301"/>
                    <a:gd name="T42" fmla="*/ 1 w 518"/>
                    <a:gd name="T43" fmla="*/ 0 h 301"/>
                    <a:gd name="T44" fmla="*/ 1 w 518"/>
                    <a:gd name="T45" fmla="*/ 0 h 301"/>
                    <a:gd name="T46" fmla="*/ 1 w 518"/>
                    <a:gd name="T47" fmla="*/ 0 h 301"/>
                    <a:gd name="T48" fmla="*/ 0 w 518"/>
                    <a:gd name="T49" fmla="*/ 0 h 301"/>
                    <a:gd name="T50" fmla="*/ 1 w 518"/>
                    <a:gd name="T51" fmla="*/ 0 h 301"/>
                    <a:gd name="T52" fmla="*/ 1 w 518"/>
                    <a:gd name="T53" fmla="*/ 0 h 301"/>
                    <a:gd name="T54" fmla="*/ 1 w 518"/>
                    <a:gd name="T55" fmla="*/ 0 h 301"/>
                    <a:gd name="T56" fmla="*/ 1 w 518"/>
                    <a:gd name="T57" fmla="*/ 0 h 301"/>
                    <a:gd name="T58" fmla="*/ 1 w 518"/>
                    <a:gd name="T59" fmla="*/ 0 h 301"/>
                    <a:gd name="T60" fmla="*/ 1 w 518"/>
                    <a:gd name="T61" fmla="*/ 0 h 301"/>
                    <a:gd name="T62" fmla="*/ 1 w 518"/>
                    <a:gd name="T63" fmla="*/ 0 h 301"/>
                    <a:gd name="T64" fmla="*/ 1 w 518"/>
                    <a:gd name="T65" fmla="*/ 0 h 301"/>
                    <a:gd name="T66" fmla="*/ 1 w 518"/>
                    <a:gd name="T67" fmla="*/ 0 h 301"/>
                    <a:gd name="T68" fmla="*/ 1 w 518"/>
                    <a:gd name="T69" fmla="*/ 0 h 301"/>
                    <a:gd name="T70" fmla="*/ 1 w 518"/>
                    <a:gd name="T71" fmla="*/ 0 h 301"/>
                    <a:gd name="T72" fmla="*/ 1 w 518"/>
                    <a:gd name="T73" fmla="*/ 0 h 301"/>
                    <a:gd name="T74" fmla="*/ 1 w 518"/>
                    <a:gd name="T75" fmla="*/ 0 h 301"/>
                    <a:gd name="T76" fmla="*/ 1 w 518"/>
                    <a:gd name="T77" fmla="*/ 0 h 301"/>
                    <a:gd name="T78" fmla="*/ 1 w 518"/>
                    <a:gd name="T79" fmla="*/ 0 h 301"/>
                    <a:gd name="T80" fmla="*/ 1 w 518"/>
                    <a:gd name="T81" fmla="*/ 0 h 301"/>
                    <a:gd name="T82" fmla="*/ 1 w 518"/>
                    <a:gd name="T83" fmla="*/ 0 h 301"/>
                    <a:gd name="T84" fmla="*/ 1 w 518"/>
                    <a:gd name="T85" fmla="*/ 0 h 3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8"/>
                    <a:gd name="T130" fmla="*/ 0 h 301"/>
                    <a:gd name="T131" fmla="*/ 518 w 518"/>
                    <a:gd name="T132" fmla="*/ 301 h 3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8" h="301">
                      <a:moveTo>
                        <a:pt x="301" y="155"/>
                      </a:moveTo>
                      <a:lnTo>
                        <a:pt x="349" y="118"/>
                      </a:lnTo>
                      <a:lnTo>
                        <a:pt x="379" y="94"/>
                      </a:lnTo>
                      <a:lnTo>
                        <a:pt x="405" y="75"/>
                      </a:lnTo>
                      <a:lnTo>
                        <a:pt x="428" y="62"/>
                      </a:lnTo>
                      <a:lnTo>
                        <a:pt x="442" y="54"/>
                      </a:lnTo>
                      <a:lnTo>
                        <a:pt x="457" y="49"/>
                      </a:lnTo>
                      <a:lnTo>
                        <a:pt x="491" y="46"/>
                      </a:lnTo>
                      <a:lnTo>
                        <a:pt x="514" y="43"/>
                      </a:lnTo>
                      <a:lnTo>
                        <a:pt x="518" y="25"/>
                      </a:lnTo>
                      <a:lnTo>
                        <a:pt x="387" y="0"/>
                      </a:lnTo>
                      <a:lnTo>
                        <a:pt x="375" y="5"/>
                      </a:lnTo>
                      <a:lnTo>
                        <a:pt x="359" y="13"/>
                      </a:lnTo>
                      <a:lnTo>
                        <a:pt x="349" y="19"/>
                      </a:lnTo>
                      <a:lnTo>
                        <a:pt x="333" y="26"/>
                      </a:lnTo>
                      <a:lnTo>
                        <a:pt x="318" y="39"/>
                      </a:lnTo>
                      <a:lnTo>
                        <a:pt x="297" y="54"/>
                      </a:lnTo>
                      <a:lnTo>
                        <a:pt x="167" y="162"/>
                      </a:lnTo>
                      <a:lnTo>
                        <a:pt x="63" y="249"/>
                      </a:lnTo>
                      <a:lnTo>
                        <a:pt x="54" y="256"/>
                      </a:lnTo>
                      <a:lnTo>
                        <a:pt x="43" y="262"/>
                      </a:lnTo>
                      <a:lnTo>
                        <a:pt x="32" y="265"/>
                      </a:lnTo>
                      <a:lnTo>
                        <a:pt x="23" y="265"/>
                      </a:lnTo>
                      <a:lnTo>
                        <a:pt x="11" y="265"/>
                      </a:lnTo>
                      <a:lnTo>
                        <a:pt x="0" y="265"/>
                      </a:lnTo>
                      <a:lnTo>
                        <a:pt x="5" y="268"/>
                      </a:lnTo>
                      <a:lnTo>
                        <a:pt x="9" y="271"/>
                      </a:lnTo>
                      <a:lnTo>
                        <a:pt x="14" y="277"/>
                      </a:lnTo>
                      <a:lnTo>
                        <a:pt x="20" y="282"/>
                      </a:lnTo>
                      <a:lnTo>
                        <a:pt x="28" y="289"/>
                      </a:lnTo>
                      <a:lnTo>
                        <a:pt x="38" y="292"/>
                      </a:lnTo>
                      <a:lnTo>
                        <a:pt x="49" y="297"/>
                      </a:lnTo>
                      <a:lnTo>
                        <a:pt x="61" y="300"/>
                      </a:lnTo>
                      <a:lnTo>
                        <a:pt x="72" y="301"/>
                      </a:lnTo>
                      <a:lnTo>
                        <a:pt x="86" y="301"/>
                      </a:lnTo>
                      <a:lnTo>
                        <a:pt x="100" y="300"/>
                      </a:lnTo>
                      <a:lnTo>
                        <a:pt x="113" y="300"/>
                      </a:lnTo>
                      <a:lnTo>
                        <a:pt x="119" y="297"/>
                      </a:lnTo>
                      <a:lnTo>
                        <a:pt x="132" y="291"/>
                      </a:lnTo>
                      <a:lnTo>
                        <a:pt x="147" y="282"/>
                      </a:lnTo>
                      <a:lnTo>
                        <a:pt x="165" y="268"/>
                      </a:lnTo>
                      <a:lnTo>
                        <a:pt x="214" y="228"/>
                      </a:lnTo>
                      <a:lnTo>
                        <a:pt x="301" y="155"/>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79" name="Group 750">
                <a:extLst>
                  <a:ext uri="{FF2B5EF4-FFF2-40B4-BE49-F238E27FC236}">
                    <a16:creationId xmlns:a16="http://schemas.microsoft.com/office/drawing/2014/main" id="{CB18A473-505E-428F-81C8-64957E04A015}"/>
                  </a:ext>
                </a:extLst>
              </p:cNvPr>
              <p:cNvGrpSpPr>
                <a:grpSpLocks/>
              </p:cNvGrpSpPr>
              <p:nvPr/>
            </p:nvGrpSpPr>
            <p:grpSpPr bwMode="auto">
              <a:xfrm>
                <a:off x="3371" y="2194"/>
                <a:ext cx="236" cy="142"/>
                <a:chOff x="3371" y="2194"/>
                <a:chExt cx="236" cy="142"/>
              </a:xfrm>
            </p:grpSpPr>
            <p:sp>
              <p:nvSpPr>
                <p:cNvPr id="22811" name="Freeform 751">
                  <a:extLst>
                    <a:ext uri="{FF2B5EF4-FFF2-40B4-BE49-F238E27FC236}">
                      <a16:creationId xmlns:a16="http://schemas.microsoft.com/office/drawing/2014/main" id="{A519269B-D448-4FBD-ABB6-07397439CB2C}"/>
                    </a:ext>
                  </a:extLst>
                </p:cNvPr>
                <p:cNvSpPr>
                  <a:spLocks/>
                </p:cNvSpPr>
                <p:nvPr/>
              </p:nvSpPr>
              <p:spPr bwMode="auto">
                <a:xfrm>
                  <a:off x="3371" y="2194"/>
                  <a:ext cx="236" cy="142"/>
                </a:xfrm>
                <a:custGeom>
                  <a:avLst/>
                  <a:gdLst>
                    <a:gd name="T0" fmla="*/ 1 w 472"/>
                    <a:gd name="T1" fmla="*/ 1 h 284"/>
                    <a:gd name="T2" fmla="*/ 1 w 472"/>
                    <a:gd name="T3" fmla="*/ 1 h 284"/>
                    <a:gd name="T4" fmla="*/ 1 w 472"/>
                    <a:gd name="T5" fmla="*/ 1 h 284"/>
                    <a:gd name="T6" fmla="*/ 1 w 472"/>
                    <a:gd name="T7" fmla="*/ 1 h 284"/>
                    <a:gd name="T8" fmla="*/ 1 w 472"/>
                    <a:gd name="T9" fmla="*/ 1 h 284"/>
                    <a:gd name="T10" fmla="*/ 1 w 472"/>
                    <a:gd name="T11" fmla="*/ 1 h 284"/>
                    <a:gd name="T12" fmla="*/ 1 w 472"/>
                    <a:gd name="T13" fmla="*/ 1 h 284"/>
                    <a:gd name="T14" fmla="*/ 1 w 472"/>
                    <a:gd name="T15" fmla="*/ 1 h 284"/>
                    <a:gd name="T16" fmla="*/ 1 w 472"/>
                    <a:gd name="T17" fmla="*/ 1 h 284"/>
                    <a:gd name="T18" fmla="*/ 1 w 472"/>
                    <a:gd name="T19" fmla="*/ 1 h 284"/>
                    <a:gd name="T20" fmla="*/ 1 w 472"/>
                    <a:gd name="T21" fmla="*/ 1 h 284"/>
                    <a:gd name="T22" fmla="*/ 1 w 472"/>
                    <a:gd name="T23" fmla="*/ 1 h 284"/>
                    <a:gd name="T24" fmla="*/ 1 w 472"/>
                    <a:gd name="T25" fmla="*/ 1 h 284"/>
                    <a:gd name="T26" fmla="*/ 1 w 472"/>
                    <a:gd name="T27" fmla="*/ 1 h 284"/>
                    <a:gd name="T28" fmla="*/ 1 w 472"/>
                    <a:gd name="T29" fmla="*/ 1 h 284"/>
                    <a:gd name="T30" fmla="*/ 1 w 472"/>
                    <a:gd name="T31" fmla="*/ 1 h 284"/>
                    <a:gd name="T32" fmla="*/ 1 w 472"/>
                    <a:gd name="T33" fmla="*/ 0 h 284"/>
                    <a:gd name="T34" fmla="*/ 1 w 472"/>
                    <a:gd name="T35" fmla="*/ 1 h 284"/>
                    <a:gd name="T36" fmla="*/ 1 w 472"/>
                    <a:gd name="T37" fmla="*/ 1 h 284"/>
                    <a:gd name="T38" fmla="*/ 1 w 472"/>
                    <a:gd name="T39" fmla="*/ 1 h 284"/>
                    <a:gd name="T40" fmla="*/ 1 w 472"/>
                    <a:gd name="T41" fmla="*/ 1 h 284"/>
                    <a:gd name="T42" fmla="*/ 1 w 472"/>
                    <a:gd name="T43" fmla="*/ 1 h 284"/>
                    <a:gd name="T44" fmla="*/ 1 w 472"/>
                    <a:gd name="T45" fmla="*/ 1 h 284"/>
                    <a:gd name="T46" fmla="*/ 1 w 472"/>
                    <a:gd name="T47" fmla="*/ 1 h 284"/>
                    <a:gd name="T48" fmla="*/ 1 w 472"/>
                    <a:gd name="T49" fmla="*/ 1 h 284"/>
                    <a:gd name="T50" fmla="*/ 1 w 472"/>
                    <a:gd name="T51" fmla="*/ 1 h 284"/>
                    <a:gd name="T52" fmla="*/ 1 w 472"/>
                    <a:gd name="T53" fmla="*/ 1 h 284"/>
                    <a:gd name="T54" fmla="*/ 1 w 472"/>
                    <a:gd name="T55" fmla="*/ 1 h 284"/>
                    <a:gd name="T56" fmla="*/ 0 w 472"/>
                    <a:gd name="T57" fmla="*/ 1 h 284"/>
                    <a:gd name="T58" fmla="*/ 1 w 472"/>
                    <a:gd name="T59" fmla="*/ 1 h 284"/>
                    <a:gd name="T60" fmla="*/ 1 w 472"/>
                    <a:gd name="T61" fmla="*/ 1 h 284"/>
                    <a:gd name="T62" fmla="*/ 1 w 472"/>
                    <a:gd name="T63" fmla="*/ 1 h 284"/>
                    <a:gd name="T64" fmla="*/ 1 w 472"/>
                    <a:gd name="T65" fmla="*/ 1 h 284"/>
                    <a:gd name="T66" fmla="*/ 1 w 472"/>
                    <a:gd name="T67" fmla="*/ 1 h 284"/>
                    <a:gd name="T68" fmla="*/ 1 w 472"/>
                    <a:gd name="T69" fmla="*/ 1 h 284"/>
                    <a:gd name="T70" fmla="*/ 1 w 472"/>
                    <a:gd name="T71" fmla="*/ 1 h 284"/>
                    <a:gd name="T72" fmla="*/ 1 w 472"/>
                    <a:gd name="T73" fmla="*/ 1 h 284"/>
                    <a:gd name="T74" fmla="*/ 1 w 472"/>
                    <a:gd name="T75" fmla="*/ 1 h 284"/>
                    <a:gd name="T76" fmla="*/ 1 w 472"/>
                    <a:gd name="T77" fmla="*/ 1 h 284"/>
                    <a:gd name="T78" fmla="*/ 1 w 472"/>
                    <a:gd name="T79" fmla="*/ 1 h 284"/>
                    <a:gd name="T80" fmla="*/ 1 w 472"/>
                    <a:gd name="T81" fmla="*/ 1 h 284"/>
                    <a:gd name="T82" fmla="*/ 1 w 472"/>
                    <a:gd name="T83" fmla="*/ 1 h 284"/>
                    <a:gd name="T84" fmla="*/ 1 w 472"/>
                    <a:gd name="T85" fmla="*/ 1 h 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2"/>
                    <a:gd name="T130" fmla="*/ 0 h 284"/>
                    <a:gd name="T131" fmla="*/ 472 w 472"/>
                    <a:gd name="T132" fmla="*/ 284 h 2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2" h="284">
                      <a:moveTo>
                        <a:pt x="298" y="116"/>
                      </a:moveTo>
                      <a:lnTo>
                        <a:pt x="319" y="100"/>
                      </a:lnTo>
                      <a:lnTo>
                        <a:pt x="347" y="82"/>
                      </a:lnTo>
                      <a:lnTo>
                        <a:pt x="371" y="65"/>
                      </a:lnTo>
                      <a:lnTo>
                        <a:pt x="394" y="55"/>
                      </a:lnTo>
                      <a:lnTo>
                        <a:pt x="410" y="49"/>
                      </a:lnTo>
                      <a:lnTo>
                        <a:pt x="429" y="42"/>
                      </a:lnTo>
                      <a:lnTo>
                        <a:pt x="448" y="39"/>
                      </a:lnTo>
                      <a:lnTo>
                        <a:pt x="472" y="38"/>
                      </a:lnTo>
                      <a:lnTo>
                        <a:pt x="468" y="29"/>
                      </a:lnTo>
                      <a:lnTo>
                        <a:pt x="457" y="23"/>
                      </a:lnTo>
                      <a:lnTo>
                        <a:pt x="443" y="13"/>
                      </a:lnTo>
                      <a:lnTo>
                        <a:pt x="425" y="9"/>
                      </a:lnTo>
                      <a:lnTo>
                        <a:pt x="408" y="6"/>
                      </a:lnTo>
                      <a:lnTo>
                        <a:pt x="394" y="3"/>
                      </a:lnTo>
                      <a:lnTo>
                        <a:pt x="376" y="1"/>
                      </a:lnTo>
                      <a:lnTo>
                        <a:pt x="356" y="0"/>
                      </a:lnTo>
                      <a:lnTo>
                        <a:pt x="342" y="1"/>
                      </a:lnTo>
                      <a:lnTo>
                        <a:pt x="327" y="6"/>
                      </a:lnTo>
                      <a:lnTo>
                        <a:pt x="312" y="13"/>
                      </a:lnTo>
                      <a:lnTo>
                        <a:pt x="298" y="19"/>
                      </a:lnTo>
                      <a:lnTo>
                        <a:pt x="289" y="29"/>
                      </a:lnTo>
                      <a:lnTo>
                        <a:pt x="159" y="123"/>
                      </a:lnTo>
                      <a:lnTo>
                        <a:pt x="57" y="210"/>
                      </a:lnTo>
                      <a:lnTo>
                        <a:pt x="43" y="223"/>
                      </a:lnTo>
                      <a:lnTo>
                        <a:pt x="37" y="229"/>
                      </a:lnTo>
                      <a:lnTo>
                        <a:pt x="28" y="233"/>
                      </a:lnTo>
                      <a:lnTo>
                        <a:pt x="18" y="236"/>
                      </a:lnTo>
                      <a:lnTo>
                        <a:pt x="0" y="238"/>
                      </a:lnTo>
                      <a:lnTo>
                        <a:pt x="18" y="258"/>
                      </a:lnTo>
                      <a:lnTo>
                        <a:pt x="32" y="273"/>
                      </a:lnTo>
                      <a:lnTo>
                        <a:pt x="44" y="279"/>
                      </a:lnTo>
                      <a:lnTo>
                        <a:pt x="57" y="282"/>
                      </a:lnTo>
                      <a:lnTo>
                        <a:pt x="69" y="284"/>
                      </a:lnTo>
                      <a:lnTo>
                        <a:pt x="83" y="284"/>
                      </a:lnTo>
                      <a:lnTo>
                        <a:pt x="96" y="282"/>
                      </a:lnTo>
                      <a:lnTo>
                        <a:pt x="106" y="279"/>
                      </a:lnTo>
                      <a:lnTo>
                        <a:pt x="115" y="272"/>
                      </a:lnTo>
                      <a:lnTo>
                        <a:pt x="125" y="264"/>
                      </a:lnTo>
                      <a:lnTo>
                        <a:pt x="138" y="252"/>
                      </a:lnTo>
                      <a:lnTo>
                        <a:pt x="157" y="235"/>
                      </a:lnTo>
                      <a:lnTo>
                        <a:pt x="179" y="215"/>
                      </a:lnTo>
                      <a:lnTo>
                        <a:pt x="298" y="1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12" name="Freeform 752">
                  <a:extLst>
                    <a:ext uri="{FF2B5EF4-FFF2-40B4-BE49-F238E27FC236}">
                      <a16:creationId xmlns:a16="http://schemas.microsoft.com/office/drawing/2014/main" id="{B9EEECBE-72AA-4D5F-A5D4-912D5AFFF14D}"/>
                    </a:ext>
                  </a:extLst>
                </p:cNvPr>
                <p:cNvSpPr>
                  <a:spLocks/>
                </p:cNvSpPr>
                <p:nvPr/>
              </p:nvSpPr>
              <p:spPr bwMode="auto">
                <a:xfrm>
                  <a:off x="3371" y="2194"/>
                  <a:ext cx="236" cy="142"/>
                </a:xfrm>
                <a:custGeom>
                  <a:avLst/>
                  <a:gdLst>
                    <a:gd name="T0" fmla="*/ 1 w 472"/>
                    <a:gd name="T1" fmla="*/ 1 h 284"/>
                    <a:gd name="T2" fmla="*/ 1 w 472"/>
                    <a:gd name="T3" fmla="*/ 1 h 284"/>
                    <a:gd name="T4" fmla="*/ 1 w 472"/>
                    <a:gd name="T5" fmla="*/ 1 h 284"/>
                    <a:gd name="T6" fmla="*/ 1 w 472"/>
                    <a:gd name="T7" fmla="*/ 1 h 284"/>
                    <a:gd name="T8" fmla="*/ 1 w 472"/>
                    <a:gd name="T9" fmla="*/ 1 h 284"/>
                    <a:gd name="T10" fmla="*/ 1 w 472"/>
                    <a:gd name="T11" fmla="*/ 1 h 284"/>
                    <a:gd name="T12" fmla="*/ 1 w 472"/>
                    <a:gd name="T13" fmla="*/ 1 h 284"/>
                    <a:gd name="T14" fmla="*/ 1 w 472"/>
                    <a:gd name="T15" fmla="*/ 1 h 284"/>
                    <a:gd name="T16" fmla="*/ 1 w 472"/>
                    <a:gd name="T17" fmla="*/ 1 h 284"/>
                    <a:gd name="T18" fmla="*/ 1 w 472"/>
                    <a:gd name="T19" fmla="*/ 1 h 284"/>
                    <a:gd name="T20" fmla="*/ 1 w 472"/>
                    <a:gd name="T21" fmla="*/ 1 h 284"/>
                    <a:gd name="T22" fmla="*/ 1 w 472"/>
                    <a:gd name="T23" fmla="*/ 1 h 284"/>
                    <a:gd name="T24" fmla="*/ 1 w 472"/>
                    <a:gd name="T25" fmla="*/ 1 h 284"/>
                    <a:gd name="T26" fmla="*/ 1 w 472"/>
                    <a:gd name="T27" fmla="*/ 1 h 284"/>
                    <a:gd name="T28" fmla="*/ 1 w 472"/>
                    <a:gd name="T29" fmla="*/ 1 h 284"/>
                    <a:gd name="T30" fmla="*/ 1 w 472"/>
                    <a:gd name="T31" fmla="*/ 1 h 284"/>
                    <a:gd name="T32" fmla="*/ 1 w 472"/>
                    <a:gd name="T33" fmla="*/ 0 h 284"/>
                    <a:gd name="T34" fmla="*/ 1 w 472"/>
                    <a:gd name="T35" fmla="*/ 1 h 284"/>
                    <a:gd name="T36" fmla="*/ 1 w 472"/>
                    <a:gd name="T37" fmla="*/ 1 h 284"/>
                    <a:gd name="T38" fmla="*/ 1 w 472"/>
                    <a:gd name="T39" fmla="*/ 1 h 284"/>
                    <a:gd name="T40" fmla="*/ 1 w 472"/>
                    <a:gd name="T41" fmla="*/ 1 h 284"/>
                    <a:gd name="T42" fmla="*/ 1 w 472"/>
                    <a:gd name="T43" fmla="*/ 1 h 284"/>
                    <a:gd name="T44" fmla="*/ 1 w 472"/>
                    <a:gd name="T45" fmla="*/ 1 h 284"/>
                    <a:gd name="T46" fmla="*/ 1 w 472"/>
                    <a:gd name="T47" fmla="*/ 1 h 284"/>
                    <a:gd name="T48" fmla="*/ 1 w 472"/>
                    <a:gd name="T49" fmla="*/ 1 h 284"/>
                    <a:gd name="T50" fmla="*/ 1 w 472"/>
                    <a:gd name="T51" fmla="*/ 1 h 284"/>
                    <a:gd name="T52" fmla="*/ 1 w 472"/>
                    <a:gd name="T53" fmla="*/ 1 h 284"/>
                    <a:gd name="T54" fmla="*/ 1 w 472"/>
                    <a:gd name="T55" fmla="*/ 1 h 284"/>
                    <a:gd name="T56" fmla="*/ 0 w 472"/>
                    <a:gd name="T57" fmla="*/ 1 h 284"/>
                    <a:gd name="T58" fmla="*/ 1 w 472"/>
                    <a:gd name="T59" fmla="*/ 1 h 284"/>
                    <a:gd name="T60" fmla="*/ 1 w 472"/>
                    <a:gd name="T61" fmla="*/ 1 h 284"/>
                    <a:gd name="T62" fmla="*/ 1 w 472"/>
                    <a:gd name="T63" fmla="*/ 1 h 284"/>
                    <a:gd name="T64" fmla="*/ 1 w 472"/>
                    <a:gd name="T65" fmla="*/ 1 h 284"/>
                    <a:gd name="T66" fmla="*/ 1 w 472"/>
                    <a:gd name="T67" fmla="*/ 1 h 284"/>
                    <a:gd name="T68" fmla="*/ 1 w 472"/>
                    <a:gd name="T69" fmla="*/ 1 h 284"/>
                    <a:gd name="T70" fmla="*/ 1 w 472"/>
                    <a:gd name="T71" fmla="*/ 1 h 284"/>
                    <a:gd name="T72" fmla="*/ 1 w 472"/>
                    <a:gd name="T73" fmla="*/ 1 h 284"/>
                    <a:gd name="T74" fmla="*/ 1 w 472"/>
                    <a:gd name="T75" fmla="*/ 1 h 284"/>
                    <a:gd name="T76" fmla="*/ 1 w 472"/>
                    <a:gd name="T77" fmla="*/ 1 h 284"/>
                    <a:gd name="T78" fmla="*/ 1 w 472"/>
                    <a:gd name="T79" fmla="*/ 1 h 284"/>
                    <a:gd name="T80" fmla="*/ 1 w 472"/>
                    <a:gd name="T81" fmla="*/ 1 h 284"/>
                    <a:gd name="T82" fmla="*/ 1 w 472"/>
                    <a:gd name="T83" fmla="*/ 1 h 284"/>
                    <a:gd name="T84" fmla="*/ 1 w 472"/>
                    <a:gd name="T85" fmla="*/ 1 h 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2"/>
                    <a:gd name="T130" fmla="*/ 0 h 284"/>
                    <a:gd name="T131" fmla="*/ 472 w 472"/>
                    <a:gd name="T132" fmla="*/ 284 h 2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2" h="284">
                      <a:moveTo>
                        <a:pt x="298" y="116"/>
                      </a:moveTo>
                      <a:lnTo>
                        <a:pt x="319" y="100"/>
                      </a:lnTo>
                      <a:lnTo>
                        <a:pt x="347" y="82"/>
                      </a:lnTo>
                      <a:lnTo>
                        <a:pt x="371" y="65"/>
                      </a:lnTo>
                      <a:lnTo>
                        <a:pt x="394" y="55"/>
                      </a:lnTo>
                      <a:lnTo>
                        <a:pt x="410" y="49"/>
                      </a:lnTo>
                      <a:lnTo>
                        <a:pt x="429" y="42"/>
                      </a:lnTo>
                      <a:lnTo>
                        <a:pt x="448" y="39"/>
                      </a:lnTo>
                      <a:lnTo>
                        <a:pt x="472" y="38"/>
                      </a:lnTo>
                      <a:lnTo>
                        <a:pt x="468" y="29"/>
                      </a:lnTo>
                      <a:lnTo>
                        <a:pt x="457" y="23"/>
                      </a:lnTo>
                      <a:lnTo>
                        <a:pt x="443" y="13"/>
                      </a:lnTo>
                      <a:lnTo>
                        <a:pt x="425" y="9"/>
                      </a:lnTo>
                      <a:lnTo>
                        <a:pt x="408" y="6"/>
                      </a:lnTo>
                      <a:lnTo>
                        <a:pt x="394" y="3"/>
                      </a:lnTo>
                      <a:lnTo>
                        <a:pt x="376" y="1"/>
                      </a:lnTo>
                      <a:lnTo>
                        <a:pt x="356" y="0"/>
                      </a:lnTo>
                      <a:lnTo>
                        <a:pt x="342" y="1"/>
                      </a:lnTo>
                      <a:lnTo>
                        <a:pt x="327" y="6"/>
                      </a:lnTo>
                      <a:lnTo>
                        <a:pt x="312" y="13"/>
                      </a:lnTo>
                      <a:lnTo>
                        <a:pt x="298" y="19"/>
                      </a:lnTo>
                      <a:lnTo>
                        <a:pt x="289" y="29"/>
                      </a:lnTo>
                      <a:lnTo>
                        <a:pt x="159" y="123"/>
                      </a:lnTo>
                      <a:lnTo>
                        <a:pt x="57" y="210"/>
                      </a:lnTo>
                      <a:lnTo>
                        <a:pt x="43" y="223"/>
                      </a:lnTo>
                      <a:lnTo>
                        <a:pt x="37" y="229"/>
                      </a:lnTo>
                      <a:lnTo>
                        <a:pt x="28" y="233"/>
                      </a:lnTo>
                      <a:lnTo>
                        <a:pt x="18" y="236"/>
                      </a:lnTo>
                      <a:lnTo>
                        <a:pt x="0" y="238"/>
                      </a:lnTo>
                      <a:lnTo>
                        <a:pt x="18" y="258"/>
                      </a:lnTo>
                      <a:lnTo>
                        <a:pt x="32" y="273"/>
                      </a:lnTo>
                      <a:lnTo>
                        <a:pt x="44" y="279"/>
                      </a:lnTo>
                      <a:lnTo>
                        <a:pt x="57" y="282"/>
                      </a:lnTo>
                      <a:lnTo>
                        <a:pt x="69" y="284"/>
                      </a:lnTo>
                      <a:lnTo>
                        <a:pt x="83" y="284"/>
                      </a:lnTo>
                      <a:lnTo>
                        <a:pt x="96" y="282"/>
                      </a:lnTo>
                      <a:lnTo>
                        <a:pt x="106" y="279"/>
                      </a:lnTo>
                      <a:lnTo>
                        <a:pt x="115" y="272"/>
                      </a:lnTo>
                      <a:lnTo>
                        <a:pt x="125" y="264"/>
                      </a:lnTo>
                      <a:lnTo>
                        <a:pt x="138" y="252"/>
                      </a:lnTo>
                      <a:lnTo>
                        <a:pt x="157" y="235"/>
                      </a:lnTo>
                      <a:lnTo>
                        <a:pt x="179" y="215"/>
                      </a:lnTo>
                      <a:lnTo>
                        <a:pt x="298" y="116"/>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80" name="Group 753">
                <a:extLst>
                  <a:ext uri="{FF2B5EF4-FFF2-40B4-BE49-F238E27FC236}">
                    <a16:creationId xmlns:a16="http://schemas.microsoft.com/office/drawing/2014/main" id="{1BCC7425-2C14-4D09-AC67-B4D51692E641}"/>
                  </a:ext>
                </a:extLst>
              </p:cNvPr>
              <p:cNvGrpSpPr>
                <a:grpSpLocks/>
              </p:cNvGrpSpPr>
              <p:nvPr/>
            </p:nvGrpSpPr>
            <p:grpSpPr bwMode="auto">
              <a:xfrm>
                <a:off x="3850" y="2188"/>
                <a:ext cx="202" cy="159"/>
                <a:chOff x="3850" y="2188"/>
                <a:chExt cx="202" cy="159"/>
              </a:xfrm>
            </p:grpSpPr>
            <p:sp>
              <p:nvSpPr>
                <p:cNvPr id="22809" name="Freeform 754">
                  <a:extLst>
                    <a:ext uri="{FF2B5EF4-FFF2-40B4-BE49-F238E27FC236}">
                      <a16:creationId xmlns:a16="http://schemas.microsoft.com/office/drawing/2014/main" id="{D6EF3DF4-FC33-46AA-BC17-3A4D26C128A2}"/>
                    </a:ext>
                  </a:extLst>
                </p:cNvPr>
                <p:cNvSpPr>
                  <a:spLocks/>
                </p:cNvSpPr>
                <p:nvPr/>
              </p:nvSpPr>
              <p:spPr bwMode="auto">
                <a:xfrm>
                  <a:off x="3850" y="2188"/>
                  <a:ext cx="202" cy="159"/>
                </a:xfrm>
                <a:custGeom>
                  <a:avLst/>
                  <a:gdLst>
                    <a:gd name="T0" fmla="*/ 0 w 405"/>
                    <a:gd name="T1" fmla="*/ 1 h 318"/>
                    <a:gd name="T2" fmla="*/ 0 w 405"/>
                    <a:gd name="T3" fmla="*/ 1 h 318"/>
                    <a:gd name="T4" fmla="*/ 0 w 405"/>
                    <a:gd name="T5" fmla="*/ 1 h 318"/>
                    <a:gd name="T6" fmla="*/ 0 w 405"/>
                    <a:gd name="T7" fmla="*/ 1 h 318"/>
                    <a:gd name="T8" fmla="*/ 0 w 405"/>
                    <a:gd name="T9" fmla="*/ 1 h 318"/>
                    <a:gd name="T10" fmla="*/ 0 w 405"/>
                    <a:gd name="T11" fmla="*/ 1 h 318"/>
                    <a:gd name="T12" fmla="*/ 0 w 405"/>
                    <a:gd name="T13" fmla="*/ 1 h 318"/>
                    <a:gd name="T14" fmla="*/ 0 w 405"/>
                    <a:gd name="T15" fmla="*/ 1 h 318"/>
                    <a:gd name="T16" fmla="*/ 0 w 405"/>
                    <a:gd name="T17" fmla="*/ 1 h 318"/>
                    <a:gd name="T18" fmla="*/ 0 w 405"/>
                    <a:gd name="T19" fmla="*/ 1 h 318"/>
                    <a:gd name="T20" fmla="*/ 0 w 405"/>
                    <a:gd name="T21" fmla="*/ 1 h 318"/>
                    <a:gd name="T22" fmla="*/ 0 w 405"/>
                    <a:gd name="T23" fmla="*/ 1 h 318"/>
                    <a:gd name="T24" fmla="*/ 0 w 405"/>
                    <a:gd name="T25" fmla="*/ 1 h 318"/>
                    <a:gd name="T26" fmla="*/ 0 w 405"/>
                    <a:gd name="T27" fmla="*/ 1 h 318"/>
                    <a:gd name="T28" fmla="*/ 0 w 405"/>
                    <a:gd name="T29" fmla="*/ 1 h 318"/>
                    <a:gd name="T30" fmla="*/ 0 w 405"/>
                    <a:gd name="T31" fmla="*/ 1 h 318"/>
                    <a:gd name="T32" fmla="*/ 0 w 405"/>
                    <a:gd name="T33" fmla="*/ 1 h 318"/>
                    <a:gd name="T34" fmla="*/ 0 w 405"/>
                    <a:gd name="T35" fmla="*/ 1 h 318"/>
                    <a:gd name="T36" fmla="*/ 0 w 405"/>
                    <a:gd name="T37" fmla="*/ 1 h 318"/>
                    <a:gd name="T38" fmla="*/ 0 w 405"/>
                    <a:gd name="T39" fmla="*/ 1 h 318"/>
                    <a:gd name="T40" fmla="*/ 0 w 405"/>
                    <a:gd name="T41" fmla="*/ 1 h 318"/>
                    <a:gd name="T42" fmla="*/ 0 w 405"/>
                    <a:gd name="T43" fmla="*/ 0 h 318"/>
                    <a:gd name="T44" fmla="*/ 0 w 405"/>
                    <a:gd name="T45" fmla="*/ 0 h 318"/>
                    <a:gd name="T46" fmla="*/ 0 w 405"/>
                    <a:gd name="T47" fmla="*/ 1 h 318"/>
                    <a:gd name="T48" fmla="*/ 0 w 405"/>
                    <a:gd name="T49" fmla="*/ 1 h 318"/>
                    <a:gd name="T50" fmla="*/ 0 w 405"/>
                    <a:gd name="T51" fmla="*/ 1 h 318"/>
                    <a:gd name="T52" fmla="*/ 0 w 405"/>
                    <a:gd name="T53" fmla="*/ 1 h 318"/>
                    <a:gd name="T54" fmla="*/ 0 w 405"/>
                    <a:gd name="T55" fmla="*/ 1 h 318"/>
                    <a:gd name="T56" fmla="*/ 0 w 405"/>
                    <a:gd name="T57" fmla="*/ 1 h 318"/>
                    <a:gd name="T58" fmla="*/ 0 w 405"/>
                    <a:gd name="T59" fmla="*/ 1 h 318"/>
                    <a:gd name="T60" fmla="*/ 0 w 405"/>
                    <a:gd name="T61" fmla="*/ 1 h 318"/>
                    <a:gd name="T62" fmla="*/ 0 w 405"/>
                    <a:gd name="T63" fmla="*/ 1 h 318"/>
                    <a:gd name="T64" fmla="*/ 0 w 405"/>
                    <a:gd name="T65" fmla="*/ 1 h 318"/>
                    <a:gd name="T66" fmla="*/ 0 w 405"/>
                    <a:gd name="T67" fmla="*/ 1 h 318"/>
                    <a:gd name="T68" fmla="*/ 0 w 405"/>
                    <a:gd name="T69" fmla="*/ 1 h 318"/>
                    <a:gd name="T70" fmla="*/ 0 w 405"/>
                    <a:gd name="T71" fmla="*/ 1 h 318"/>
                    <a:gd name="T72" fmla="*/ 0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92"/>
                      </a:moveTo>
                      <a:lnTo>
                        <a:pt x="390" y="297"/>
                      </a:lnTo>
                      <a:lnTo>
                        <a:pt x="376" y="303"/>
                      </a:lnTo>
                      <a:lnTo>
                        <a:pt x="361" y="307"/>
                      </a:lnTo>
                      <a:lnTo>
                        <a:pt x="344" y="310"/>
                      </a:lnTo>
                      <a:lnTo>
                        <a:pt x="325" y="314"/>
                      </a:lnTo>
                      <a:lnTo>
                        <a:pt x="309" y="317"/>
                      </a:lnTo>
                      <a:lnTo>
                        <a:pt x="292" y="318"/>
                      </a:lnTo>
                      <a:lnTo>
                        <a:pt x="270" y="318"/>
                      </a:lnTo>
                      <a:lnTo>
                        <a:pt x="246" y="317"/>
                      </a:lnTo>
                      <a:lnTo>
                        <a:pt x="229" y="315"/>
                      </a:lnTo>
                      <a:lnTo>
                        <a:pt x="215" y="312"/>
                      </a:lnTo>
                      <a:lnTo>
                        <a:pt x="203" y="309"/>
                      </a:lnTo>
                      <a:lnTo>
                        <a:pt x="191" y="303"/>
                      </a:lnTo>
                      <a:lnTo>
                        <a:pt x="182" y="298"/>
                      </a:lnTo>
                      <a:lnTo>
                        <a:pt x="177" y="292"/>
                      </a:lnTo>
                      <a:lnTo>
                        <a:pt x="171" y="285"/>
                      </a:lnTo>
                      <a:lnTo>
                        <a:pt x="164" y="277"/>
                      </a:lnTo>
                      <a:lnTo>
                        <a:pt x="159" y="265"/>
                      </a:lnTo>
                      <a:lnTo>
                        <a:pt x="159" y="251"/>
                      </a:lnTo>
                      <a:lnTo>
                        <a:pt x="156" y="175"/>
                      </a:lnTo>
                      <a:lnTo>
                        <a:pt x="151" y="97"/>
                      </a:lnTo>
                      <a:lnTo>
                        <a:pt x="148" y="86"/>
                      </a:lnTo>
                      <a:lnTo>
                        <a:pt x="147" y="74"/>
                      </a:lnTo>
                      <a:lnTo>
                        <a:pt x="142" y="65"/>
                      </a:lnTo>
                      <a:lnTo>
                        <a:pt x="138" y="54"/>
                      </a:lnTo>
                      <a:lnTo>
                        <a:pt x="131" y="43"/>
                      </a:lnTo>
                      <a:lnTo>
                        <a:pt x="124" y="37"/>
                      </a:lnTo>
                      <a:lnTo>
                        <a:pt x="115" y="31"/>
                      </a:lnTo>
                      <a:lnTo>
                        <a:pt x="104" y="26"/>
                      </a:lnTo>
                      <a:lnTo>
                        <a:pt x="92" y="23"/>
                      </a:lnTo>
                      <a:lnTo>
                        <a:pt x="81" y="20"/>
                      </a:lnTo>
                      <a:lnTo>
                        <a:pt x="66" y="19"/>
                      </a:lnTo>
                      <a:lnTo>
                        <a:pt x="49" y="16"/>
                      </a:lnTo>
                      <a:lnTo>
                        <a:pt x="37" y="16"/>
                      </a:lnTo>
                      <a:lnTo>
                        <a:pt x="25" y="14"/>
                      </a:lnTo>
                      <a:lnTo>
                        <a:pt x="11" y="14"/>
                      </a:lnTo>
                      <a:lnTo>
                        <a:pt x="0" y="16"/>
                      </a:lnTo>
                      <a:lnTo>
                        <a:pt x="9" y="11"/>
                      </a:lnTo>
                      <a:lnTo>
                        <a:pt x="18" y="10"/>
                      </a:lnTo>
                      <a:lnTo>
                        <a:pt x="28" y="5"/>
                      </a:lnTo>
                      <a:lnTo>
                        <a:pt x="38" y="2"/>
                      </a:lnTo>
                      <a:lnTo>
                        <a:pt x="47" y="2"/>
                      </a:lnTo>
                      <a:lnTo>
                        <a:pt x="61" y="0"/>
                      </a:lnTo>
                      <a:lnTo>
                        <a:pt x="80" y="0"/>
                      </a:lnTo>
                      <a:lnTo>
                        <a:pt x="109" y="0"/>
                      </a:lnTo>
                      <a:lnTo>
                        <a:pt x="138" y="2"/>
                      </a:lnTo>
                      <a:lnTo>
                        <a:pt x="167" y="2"/>
                      </a:lnTo>
                      <a:lnTo>
                        <a:pt x="194" y="3"/>
                      </a:lnTo>
                      <a:lnTo>
                        <a:pt x="209" y="5"/>
                      </a:lnTo>
                      <a:lnTo>
                        <a:pt x="225" y="8"/>
                      </a:lnTo>
                      <a:lnTo>
                        <a:pt x="237" y="11"/>
                      </a:lnTo>
                      <a:lnTo>
                        <a:pt x="248" y="16"/>
                      </a:lnTo>
                      <a:lnTo>
                        <a:pt x="254" y="22"/>
                      </a:lnTo>
                      <a:lnTo>
                        <a:pt x="261" y="29"/>
                      </a:lnTo>
                      <a:lnTo>
                        <a:pt x="266" y="37"/>
                      </a:lnTo>
                      <a:lnTo>
                        <a:pt x="270" y="46"/>
                      </a:lnTo>
                      <a:lnTo>
                        <a:pt x="272" y="58"/>
                      </a:lnTo>
                      <a:lnTo>
                        <a:pt x="274" y="74"/>
                      </a:lnTo>
                      <a:lnTo>
                        <a:pt x="280" y="149"/>
                      </a:lnTo>
                      <a:lnTo>
                        <a:pt x="281" y="214"/>
                      </a:lnTo>
                      <a:lnTo>
                        <a:pt x="284" y="233"/>
                      </a:lnTo>
                      <a:lnTo>
                        <a:pt x="289" y="245"/>
                      </a:lnTo>
                      <a:lnTo>
                        <a:pt x="292" y="254"/>
                      </a:lnTo>
                      <a:lnTo>
                        <a:pt x="296" y="263"/>
                      </a:lnTo>
                      <a:lnTo>
                        <a:pt x="304" y="272"/>
                      </a:lnTo>
                      <a:lnTo>
                        <a:pt x="313" y="278"/>
                      </a:lnTo>
                      <a:lnTo>
                        <a:pt x="324" y="285"/>
                      </a:lnTo>
                      <a:lnTo>
                        <a:pt x="333" y="289"/>
                      </a:lnTo>
                      <a:lnTo>
                        <a:pt x="347" y="292"/>
                      </a:lnTo>
                      <a:lnTo>
                        <a:pt x="361" y="294"/>
                      </a:lnTo>
                      <a:lnTo>
                        <a:pt x="373" y="295"/>
                      </a:lnTo>
                      <a:lnTo>
                        <a:pt x="385" y="294"/>
                      </a:lnTo>
                      <a:lnTo>
                        <a:pt x="405" y="2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10" name="Freeform 755">
                  <a:extLst>
                    <a:ext uri="{FF2B5EF4-FFF2-40B4-BE49-F238E27FC236}">
                      <a16:creationId xmlns:a16="http://schemas.microsoft.com/office/drawing/2014/main" id="{160A752A-CB39-4D86-A24A-16E11E22079D}"/>
                    </a:ext>
                  </a:extLst>
                </p:cNvPr>
                <p:cNvSpPr>
                  <a:spLocks/>
                </p:cNvSpPr>
                <p:nvPr/>
              </p:nvSpPr>
              <p:spPr bwMode="auto">
                <a:xfrm>
                  <a:off x="3850" y="2188"/>
                  <a:ext cx="202" cy="159"/>
                </a:xfrm>
                <a:custGeom>
                  <a:avLst/>
                  <a:gdLst>
                    <a:gd name="T0" fmla="*/ 0 w 405"/>
                    <a:gd name="T1" fmla="*/ 1 h 318"/>
                    <a:gd name="T2" fmla="*/ 0 w 405"/>
                    <a:gd name="T3" fmla="*/ 1 h 318"/>
                    <a:gd name="T4" fmla="*/ 0 w 405"/>
                    <a:gd name="T5" fmla="*/ 1 h 318"/>
                    <a:gd name="T6" fmla="*/ 0 w 405"/>
                    <a:gd name="T7" fmla="*/ 1 h 318"/>
                    <a:gd name="T8" fmla="*/ 0 w 405"/>
                    <a:gd name="T9" fmla="*/ 1 h 318"/>
                    <a:gd name="T10" fmla="*/ 0 w 405"/>
                    <a:gd name="T11" fmla="*/ 1 h 318"/>
                    <a:gd name="T12" fmla="*/ 0 w 405"/>
                    <a:gd name="T13" fmla="*/ 1 h 318"/>
                    <a:gd name="T14" fmla="*/ 0 w 405"/>
                    <a:gd name="T15" fmla="*/ 1 h 318"/>
                    <a:gd name="T16" fmla="*/ 0 w 405"/>
                    <a:gd name="T17" fmla="*/ 1 h 318"/>
                    <a:gd name="T18" fmla="*/ 0 w 405"/>
                    <a:gd name="T19" fmla="*/ 1 h 318"/>
                    <a:gd name="T20" fmla="*/ 0 w 405"/>
                    <a:gd name="T21" fmla="*/ 1 h 318"/>
                    <a:gd name="T22" fmla="*/ 0 w 405"/>
                    <a:gd name="T23" fmla="*/ 1 h 318"/>
                    <a:gd name="T24" fmla="*/ 0 w 405"/>
                    <a:gd name="T25" fmla="*/ 1 h 318"/>
                    <a:gd name="T26" fmla="*/ 0 w 405"/>
                    <a:gd name="T27" fmla="*/ 1 h 318"/>
                    <a:gd name="T28" fmla="*/ 0 w 405"/>
                    <a:gd name="T29" fmla="*/ 1 h 318"/>
                    <a:gd name="T30" fmla="*/ 0 w 405"/>
                    <a:gd name="T31" fmla="*/ 1 h 318"/>
                    <a:gd name="T32" fmla="*/ 0 w 405"/>
                    <a:gd name="T33" fmla="*/ 1 h 318"/>
                    <a:gd name="T34" fmla="*/ 0 w 405"/>
                    <a:gd name="T35" fmla="*/ 1 h 318"/>
                    <a:gd name="T36" fmla="*/ 0 w 405"/>
                    <a:gd name="T37" fmla="*/ 1 h 318"/>
                    <a:gd name="T38" fmla="*/ 0 w 405"/>
                    <a:gd name="T39" fmla="*/ 1 h 318"/>
                    <a:gd name="T40" fmla="*/ 0 w 405"/>
                    <a:gd name="T41" fmla="*/ 1 h 318"/>
                    <a:gd name="T42" fmla="*/ 0 w 405"/>
                    <a:gd name="T43" fmla="*/ 0 h 318"/>
                    <a:gd name="T44" fmla="*/ 0 w 405"/>
                    <a:gd name="T45" fmla="*/ 0 h 318"/>
                    <a:gd name="T46" fmla="*/ 0 w 405"/>
                    <a:gd name="T47" fmla="*/ 1 h 318"/>
                    <a:gd name="T48" fmla="*/ 0 w 405"/>
                    <a:gd name="T49" fmla="*/ 1 h 318"/>
                    <a:gd name="T50" fmla="*/ 0 w 405"/>
                    <a:gd name="T51" fmla="*/ 1 h 318"/>
                    <a:gd name="T52" fmla="*/ 0 w 405"/>
                    <a:gd name="T53" fmla="*/ 1 h 318"/>
                    <a:gd name="T54" fmla="*/ 0 w 405"/>
                    <a:gd name="T55" fmla="*/ 1 h 318"/>
                    <a:gd name="T56" fmla="*/ 0 w 405"/>
                    <a:gd name="T57" fmla="*/ 1 h 318"/>
                    <a:gd name="T58" fmla="*/ 0 w 405"/>
                    <a:gd name="T59" fmla="*/ 1 h 318"/>
                    <a:gd name="T60" fmla="*/ 0 w 405"/>
                    <a:gd name="T61" fmla="*/ 1 h 318"/>
                    <a:gd name="T62" fmla="*/ 0 w 405"/>
                    <a:gd name="T63" fmla="*/ 1 h 318"/>
                    <a:gd name="T64" fmla="*/ 0 w 405"/>
                    <a:gd name="T65" fmla="*/ 1 h 318"/>
                    <a:gd name="T66" fmla="*/ 0 w 405"/>
                    <a:gd name="T67" fmla="*/ 1 h 318"/>
                    <a:gd name="T68" fmla="*/ 0 w 405"/>
                    <a:gd name="T69" fmla="*/ 1 h 318"/>
                    <a:gd name="T70" fmla="*/ 0 w 405"/>
                    <a:gd name="T71" fmla="*/ 1 h 318"/>
                    <a:gd name="T72" fmla="*/ 0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92"/>
                      </a:moveTo>
                      <a:lnTo>
                        <a:pt x="390" y="297"/>
                      </a:lnTo>
                      <a:lnTo>
                        <a:pt x="376" y="303"/>
                      </a:lnTo>
                      <a:lnTo>
                        <a:pt x="361" y="307"/>
                      </a:lnTo>
                      <a:lnTo>
                        <a:pt x="344" y="310"/>
                      </a:lnTo>
                      <a:lnTo>
                        <a:pt x="325" y="314"/>
                      </a:lnTo>
                      <a:lnTo>
                        <a:pt x="309" y="317"/>
                      </a:lnTo>
                      <a:lnTo>
                        <a:pt x="292" y="318"/>
                      </a:lnTo>
                      <a:lnTo>
                        <a:pt x="270" y="318"/>
                      </a:lnTo>
                      <a:lnTo>
                        <a:pt x="246" y="317"/>
                      </a:lnTo>
                      <a:lnTo>
                        <a:pt x="229" y="315"/>
                      </a:lnTo>
                      <a:lnTo>
                        <a:pt x="215" y="312"/>
                      </a:lnTo>
                      <a:lnTo>
                        <a:pt x="203" y="309"/>
                      </a:lnTo>
                      <a:lnTo>
                        <a:pt x="191" y="303"/>
                      </a:lnTo>
                      <a:lnTo>
                        <a:pt x="182" y="298"/>
                      </a:lnTo>
                      <a:lnTo>
                        <a:pt x="177" y="292"/>
                      </a:lnTo>
                      <a:lnTo>
                        <a:pt x="171" y="285"/>
                      </a:lnTo>
                      <a:lnTo>
                        <a:pt x="164" y="277"/>
                      </a:lnTo>
                      <a:lnTo>
                        <a:pt x="159" y="265"/>
                      </a:lnTo>
                      <a:lnTo>
                        <a:pt x="159" y="251"/>
                      </a:lnTo>
                      <a:lnTo>
                        <a:pt x="156" y="175"/>
                      </a:lnTo>
                      <a:lnTo>
                        <a:pt x="151" y="97"/>
                      </a:lnTo>
                      <a:lnTo>
                        <a:pt x="148" y="86"/>
                      </a:lnTo>
                      <a:lnTo>
                        <a:pt x="147" y="74"/>
                      </a:lnTo>
                      <a:lnTo>
                        <a:pt x="142" y="65"/>
                      </a:lnTo>
                      <a:lnTo>
                        <a:pt x="138" y="54"/>
                      </a:lnTo>
                      <a:lnTo>
                        <a:pt x="131" y="43"/>
                      </a:lnTo>
                      <a:lnTo>
                        <a:pt x="124" y="37"/>
                      </a:lnTo>
                      <a:lnTo>
                        <a:pt x="115" y="31"/>
                      </a:lnTo>
                      <a:lnTo>
                        <a:pt x="104" y="26"/>
                      </a:lnTo>
                      <a:lnTo>
                        <a:pt x="92" y="23"/>
                      </a:lnTo>
                      <a:lnTo>
                        <a:pt x="81" y="20"/>
                      </a:lnTo>
                      <a:lnTo>
                        <a:pt x="66" y="19"/>
                      </a:lnTo>
                      <a:lnTo>
                        <a:pt x="49" y="16"/>
                      </a:lnTo>
                      <a:lnTo>
                        <a:pt x="37" y="16"/>
                      </a:lnTo>
                      <a:lnTo>
                        <a:pt x="25" y="14"/>
                      </a:lnTo>
                      <a:lnTo>
                        <a:pt x="11" y="14"/>
                      </a:lnTo>
                      <a:lnTo>
                        <a:pt x="0" y="16"/>
                      </a:lnTo>
                      <a:lnTo>
                        <a:pt x="9" y="11"/>
                      </a:lnTo>
                      <a:lnTo>
                        <a:pt x="18" y="10"/>
                      </a:lnTo>
                      <a:lnTo>
                        <a:pt x="28" y="5"/>
                      </a:lnTo>
                      <a:lnTo>
                        <a:pt x="38" y="2"/>
                      </a:lnTo>
                      <a:lnTo>
                        <a:pt x="47" y="2"/>
                      </a:lnTo>
                      <a:lnTo>
                        <a:pt x="61" y="0"/>
                      </a:lnTo>
                      <a:lnTo>
                        <a:pt x="80" y="0"/>
                      </a:lnTo>
                      <a:lnTo>
                        <a:pt x="109" y="0"/>
                      </a:lnTo>
                      <a:lnTo>
                        <a:pt x="138" y="2"/>
                      </a:lnTo>
                      <a:lnTo>
                        <a:pt x="167" y="2"/>
                      </a:lnTo>
                      <a:lnTo>
                        <a:pt x="194" y="3"/>
                      </a:lnTo>
                      <a:lnTo>
                        <a:pt x="209" y="5"/>
                      </a:lnTo>
                      <a:lnTo>
                        <a:pt x="225" y="8"/>
                      </a:lnTo>
                      <a:lnTo>
                        <a:pt x="237" y="11"/>
                      </a:lnTo>
                      <a:lnTo>
                        <a:pt x="248" y="16"/>
                      </a:lnTo>
                      <a:lnTo>
                        <a:pt x="254" y="22"/>
                      </a:lnTo>
                      <a:lnTo>
                        <a:pt x="261" y="29"/>
                      </a:lnTo>
                      <a:lnTo>
                        <a:pt x="266" y="37"/>
                      </a:lnTo>
                      <a:lnTo>
                        <a:pt x="270" y="46"/>
                      </a:lnTo>
                      <a:lnTo>
                        <a:pt x="272" y="58"/>
                      </a:lnTo>
                      <a:lnTo>
                        <a:pt x="274" y="74"/>
                      </a:lnTo>
                      <a:lnTo>
                        <a:pt x="280" y="149"/>
                      </a:lnTo>
                      <a:lnTo>
                        <a:pt x="281" y="214"/>
                      </a:lnTo>
                      <a:lnTo>
                        <a:pt x="284" y="233"/>
                      </a:lnTo>
                      <a:lnTo>
                        <a:pt x="289" y="245"/>
                      </a:lnTo>
                      <a:lnTo>
                        <a:pt x="292" y="254"/>
                      </a:lnTo>
                      <a:lnTo>
                        <a:pt x="296" y="263"/>
                      </a:lnTo>
                      <a:lnTo>
                        <a:pt x="304" y="272"/>
                      </a:lnTo>
                      <a:lnTo>
                        <a:pt x="313" y="278"/>
                      </a:lnTo>
                      <a:lnTo>
                        <a:pt x="324" y="285"/>
                      </a:lnTo>
                      <a:lnTo>
                        <a:pt x="333" y="289"/>
                      </a:lnTo>
                      <a:lnTo>
                        <a:pt x="347" y="292"/>
                      </a:lnTo>
                      <a:lnTo>
                        <a:pt x="361" y="294"/>
                      </a:lnTo>
                      <a:lnTo>
                        <a:pt x="373" y="295"/>
                      </a:lnTo>
                      <a:lnTo>
                        <a:pt x="385" y="294"/>
                      </a:lnTo>
                      <a:lnTo>
                        <a:pt x="405" y="292"/>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81" name="Group 756">
                <a:extLst>
                  <a:ext uri="{FF2B5EF4-FFF2-40B4-BE49-F238E27FC236}">
                    <a16:creationId xmlns:a16="http://schemas.microsoft.com/office/drawing/2014/main" id="{D7551093-948F-44EE-A62E-9D34E0224F77}"/>
                  </a:ext>
                </a:extLst>
              </p:cNvPr>
              <p:cNvGrpSpPr>
                <a:grpSpLocks/>
              </p:cNvGrpSpPr>
              <p:nvPr/>
            </p:nvGrpSpPr>
            <p:grpSpPr bwMode="auto">
              <a:xfrm>
                <a:off x="3706" y="2188"/>
                <a:ext cx="191" cy="162"/>
                <a:chOff x="3706" y="2188"/>
                <a:chExt cx="191" cy="162"/>
              </a:xfrm>
            </p:grpSpPr>
            <p:sp>
              <p:nvSpPr>
                <p:cNvPr id="22807" name="Freeform 757">
                  <a:extLst>
                    <a:ext uri="{FF2B5EF4-FFF2-40B4-BE49-F238E27FC236}">
                      <a16:creationId xmlns:a16="http://schemas.microsoft.com/office/drawing/2014/main" id="{7584300E-1674-4A38-B70A-6FE8D4FCEC39}"/>
                    </a:ext>
                  </a:extLst>
                </p:cNvPr>
                <p:cNvSpPr>
                  <a:spLocks/>
                </p:cNvSpPr>
                <p:nvPr/>
              </p:nvSpPr>
              <p:spPr bwMode="auto">
                <a:xfrm>
                  <a:off x="3706" y="2188"/>
                  <a:ext cx="191" cy="162"/>
                </a:xfrm>
                <a:custGeom>
                  <a:avLst/>
                  <a:gdLst>
                    <a:gd name="T0" fmla="*/ 1 w 380"/>
                    <a:gd name="T1" fmla="*/ 1 h 324"/>
                    <a:gd name="T2" fmla="*/ 1 w 380"/>
                    <a:gd name="T3" fmla="*/ 1 h 324"/>
                    <a:gd name="T4" fmla="*/ 1 w 380"/>
                    <a:gd name="T5" fmla="*/ 1 h 324"/>
                    <a:gd name="T6" fmla="*/ 1 w 380"/>
                    <a:gd name="T7" fmla="*/ 1 h 324"/>
                    <a:gd name="T8" fmla="*/ 1 w 380"/>
                    <a:gd name="T9" fmla="*/ 1 h 324"/>
                    <a:gd name="T10" fmla="*/ 1 w 380"/>
                    <a:gd name="T11" fmla="*/ 1 h 324"/>
                    <a:gd name="T12" fmla="*/ 1 w 380"/>
                    <a:gd name="T13" fmla="*/ 1 h 324"/>
                    <a:gd name="T14" fmla="*/ 1 w 380"/>
                    <a:gd name="T15" fmla="*/ 1 h 324"/>
                    <a:gd name="T16" fmla="*/ 1 w 380"/>
                    <a:gd name="T17" fmla="*/ 1 h 324"/>
                    <a:gd name="T18" fmla="*/ 1 w 380"/>
                    <a:gd name="T19" fmla="*/ 1 h 324"/>
                    <a:gd name="T20" fmla="*/ 1 w 380"/>
                    <a:gd name="T21" fmla="*/ 1 h 324"/>
                    <a:gd name="T22" fmla="*/ 1 w 380"/>
                    <a:gd name="T23" fmla="*/ 1 h 324"/>
                    <a:gd name="T24" fmla="*/ 1 w 380"/>
                    <a:gd name="T25" fmla="*/ 1 h 324"/>
                    <a:gd name="T26" fmla="*/ 1 w 380"/>
                    <a:gd name="T27" fmla="*/ 1 h 324"/>
                    <a:gd name="T28" fmla="*/ 1 w 380"/>
                    <a:gd name="T29" fmla="*/ 1 h 324"/>
                    <a:gd name="T30" fmla="*/ 1 w 380"/>
                    <a:gd name="T31" fmla="*/ 1 h 324"/>
                    <a:gd name="T32" fmla="*/ 1 w 380"/>
                    <a:gd name="T33" fmla="*/ 1 h 324"/>
                    <a:gd name="T34" fmla="*/ 0 w 380"/>
                    <a:gd name="T35" fmla="*/ 1 h 324"/>
                    <a:gd name="T36" fmla="*/ 1 w 380"/>
                    <a:gd name="T37" fmla="*/ 1 h 324"/>
                    <a:gd name="T38" fmla="*/ 1 w 380"/>
                    <a:gd name="T39" fmla="*/ 1 h 324"/>
                    <a:gd name="T40" fmla="*/ 1 w 380"/>
                    <a:gd name="T41" fmla="*/ 0 h 324"/>
                    <a:gd name="T42" fmla="*/ 1 w 380"/>
                    <a:gd name="T43" fmla="*/ 1 h 324"/>
                    <a:gd name="T44" fmla="*/ 1 w 380"/>
                    <a:gd name="T45" fmla="*/ 1 h 324"/>
                    <a:gd name="T46" fmla="*/ 1 w 380"/>
                    <a:gd name="T47" fmla="*/ 1 h 324"/>
                    <a:gd name="T48" fmla="*/ 1 w 380"/>
                    <a:gd name="T49" fmla="*/ 1 h 324"/>
                    <a:gd name="T50" fmla="*/ 1 w 380"/>
                    <a:gd name="T51" fmla="*/ 1 h 324"/>
                    <a:gd name="T52" fmla="*/ 1 w 380"/>
                    <a:gd name="T53" fmla="*/ 1 h 324"/>
                    <a:gd name="T54" fmla="*/ 1 w 380"/>
                    <a:gd name="T55" fmla="*/ 1 h 324"/>
                    <a:gd name="T56" fmla="*/ 1 w 380"/>
                    <a:gd name="T57" fmla="*/ 1 h 324"/>
                    <a:gd name="T58" fmla="*/ 1 w 380"/>
                    <a:gd name="T59" fmla="*/ 1 h 324"/>
                    <a:gd name="T60" fmla="*/ 1 w 380"/>
                    <a:gd name="T61" fmla="*/ 1 h 324"/>
                    <a:gd name="T62" fmla="*/ 1 w 380"/>
                    <a:gd name="T63" fmla="*/ 1 h 324"/>
                    <a:gd name="T64" fmla="*/ 1 w 380"/>
                    <a:gd name="T65" fmla="*/ 1 h 324"/>
                    <a:gd name="T66" fmla="*/ 1 w 380"/>
                    <a:gd name="T67" fmla="*/ 1 h 324"/>
                    <a:gd name="T68" fmla="*/ 1 w 380"/>
                    <a:gd name="T69" fmla="*/ 1 h 3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0"/>
                    <a:gd name="T106" fmla="*/ 0 h 324"/>
                    <a:gd name="T107" fmla="*/ 380 w 380"/>
                    <a:gd name="T108" fmla="*/ 324 h 32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0" h="324">
                      <a:moveTo>
                        <a:pt x="380" y="298"/>
                      </a:moveTo>
                      <a:lnTo>
                        <a:pt x="370" y="304"/>
                      </a:lnTo>
                      <a:lnTo>
                        <a:pt x="353" y="312"/>
                      </a:lnTo>
                      <a:lnTo>
                        <a:pt x="337" y="315"/>
                      </a:lnTo>
                      <a:lnTo>
                        <a:pt x="322" y="320"/>
                      </a:lnTo>
                      <a:lnTo>
                        <a:pt x="307" y="323"/>
                      </a:lnTo>
                      <a:lnTo>
                        <a:pt x="290" y="324"/>
                      </a:lnTo>
                      <a:lnTo>
                        <a:pt x="266" y="324"/>
                      </a:lnTo>
                      <a:lnTo>
                        <a:pt x="243" y="324"/>
                      </a:lnTo>
                      <a:lnTo>
                        <a:pt x="220" y="323"/>
                      </a:lnTo>
                      <a:lnTo>
                        <a:pt x="206" y="323"/>
                      </a:lnTo>
                      <a:lnTo>
                        <a:pt x="191" y="320"/>
                      </a:lnTo>
                      <a:lnTo>
                        <a:pt x="179" y="315"/>
                      </a:lnTo>
                      <a:lnTo>
                        <a:pt x="168" y="309"/>
                      </a:lnTo>
                      <a:lnTo>
                        <a:pt x="160" y="304"/>
                      </a:lnTo>
                      <a:lnTo>
                        <a:pt x="154" y="298"/>
                      </a:lnTo>
                      <a:lnTo>
                        <a:pt x="147" y="291"/>
                      </a:lnTo>
                      <a:lnTo>
                        <a:pt x="142" y="283"/>
                      </a:lnTo>
                      <a:lnTo>
                        <a:pt x="137" y="272"/>
                      </a:lnTo>
                      <a:lnTo>
                        <a:pt x="137" y="257"/>
                      </a:lnTo>
                      <a:lnTo>
                        <a:pt x="131" y="178"/>
                      </a:lnTo>
                      <a:lnTo>
                        <a:pt x="127" y="100"/>
                      </a:lnTo>
                      <a:lnTo>
                        <a:pt x="125" y="87"/>
                      </a:lnTo>
                      <a:lnTo>
                        <a:pt x="121" y="77"/>
                      </a:lnTo>
                      <a:lnTo>
                        <a:pt x="117" y="65"/>
                      </a:lnTo>
                      <a:lnTo>
                        <a:pt x="113" y="54"/>
                      </a:lnTo>
                      <a:lnTo>
                        <a:pt x="107" y="45"/>
                      </a:lnTo>
                      <a:lnTo>
                        <a:pt x="102" y="40"/>
                      </a:lnTo>
                      <a:lnTo>
                        <a:pt x="90" y="32"/>
                      </a:lnTo>
                      <a:lnTo>
                        <a:pt x="81" y="28"/>
                      </a:lnTo>
                      <a:lnTo>
                        <a:pt x="70" y="23"/>
                      </a:lnTo>
                      <a:lnTo>
                        <a:pt x="58" y="20"/>
                      </a:lnTo>
                      <a:lnTo>
                        <a:pt x="41" y="19"/>
                      </a:lnTo>
                      <a:lnTo>
                        <a:pt x="24" y="16"/>
                      </a:lnTo>
                      <a:lnTo>
                        <a:pt x="14" y="16"/>
                      </a:lnTo>
                      <a:lnTo>
                        <a:pt x="0" y="16"/>
                      </a:lnTo>
                      <a:lnTo>
                        <a:pt x="11" y="10"/>
                      </a:lnTo>
                      <a:lnTo>
                        <a:pt x="20" y="5"/>
                      </a:lnTo>
                      <a:lnTo>
                        <a:pt x="27" y="3"/>
                      </a:lnTo>
                      <a:lnTo>
                        <a:pt x="38" y="2"/>
                      </a:lnTo>
                      <a:lnTo>
                        <a:pt x="56" y="0"/>
                      </a:lnTo>
                      <a:lnTo>
                        <a:pt x="84" y="0"/>
                      </a:lnTo>
                      <a:lnTo>
                        <a:pt x="113" y="2"/>
                      </a:lnTo>
                      <a:lnTo>
                        <a:pt x="142" y="2"/>
                      </a:lnTo>
                      <a:lnTo>
                        <a:pt x="168" y="3"/>
                      </a:lnTo>
                      <a:lnTo>
                        <a:pt x="183" y="5"/>
                      </a:lnTo>
                      <a:lnTo>
                        <a:pt x="198" y="8"/>
                      </a:lnTo>
                      <a:lnTo>
                        <a:pt x="212" y="13"/>
                      </a:lnTo>
                      <a:lnTo>
                        <a:pt x="221" y="16"/>
                      </a:lnTo>
                      <a:lnTo>
                        <a:pt x="229" y="23"/>
                      </a:lnTo>
                      <a:lnTo>
                        <a:pt x="235" y="31"/>
                      </a:lnTo>
                      <a:lnTo>
                        <a:pt x="240" y="39"/>
                      </a:lnTo>
                      <a:lnTo>
                        <a:pt x="244" y="49"/>
                      </a:lnTo>
                      <a:lnTo>
                        <a:pt x="246" y="60"/>
                      </a:lnTo>
                      <a:lnTo>
                        <a:pt x="249" y="75"/>
                      </a:lnTo>
                      <a:lnTo>
                        <a:pt x="255" y="153"/>
                      </a:lnTo>
                      <a:lnTo>
                        <a:pt x="258" y="220"/>
                      </a:lnTo>
                      <a:lnTo>
                        <a:pt x="260" y="239"/>
                      </a:lnTo>
                      <a:lnTo>
                        <a:pt x="263" y="249"/>
                      </a:lnTo>
                      <a:lnTo>
                        <a:pt x="267" y="260"/>
                      </a:lnTo>
                      <a:lnTo>
                        <a:pt x="272" y="269"/>
                      </a:lnTo>
                      <a:lnTo>
                        <a:pt x="278" y="278"/>
                      </a:lnTo>
                      <a:lnTo>
                        <a:pt x="287" y="285"/>
                      </a:lnTo>
                      <a:lnTo>
                        <a:pt x="299" y="291"/>
                      </a:lnTo>
                      <a:lnTo>
                        <a:pt x="310" y="295"/>
                      </a:lnTo>
                      <a:lnTo>
                        <a:pt x="322" y="298"/>
                      </a:lnTo>
                      <a:lnTo>
                        <a:pt x="334" y="301"/>
                      </a:lnTo>
                      <a:lnTo>
                        <a:pt x="348" y="301"/>
                      </a:lnTo>
                      <a:lnTo>
                        <a:pt x="360" y="301"/>
                      </a:lnTo>
                      <a:lnTo>
                        <a:pt x="380" y="29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08" name="Freeform 758">
                  <a:extLst>
                    <a:ext uri="{FF2B5EF4-FFF2-40B4-BE49-F238E27FC236}">
                      <a16:creationId xmlns:a16="http://schemas.microsoft.com/office/drawing/2014/main" id="{9DD173AC-1E01-44AE-B020-86EB141A04B3}"/>
                    </a:ext>
                  </a:extLst>
                </p:cNvPr>
                <p:cNvSpPr>
                  <a:spLocks/>
                </p:cNvSpPr>
                <p:nvPr/>
              </p:nvSpPr>
              <p:spPr bwMode="auto">
                <a:xfrm>
                  <a:off x="3706" y="2188"/>
                  <a:ext cx="191" cy="162"/>
                </a:xfrm>
                <a:custGeom>
                  <a:avLst/>
                  <a:gdLst>
                    <a:gd name="T0" fmla="*/ 1 w 380"/>
                    <a:gd name="T1" fmla="*/ 1 h 324"/>
                    <a:gd name="T2" fmla="*/ 1 w 380"/>
                    <a:gd name="T3" fmla="*/ 1 h 324"/>
                    <a:gd name="T4" fmla="*/ 1 w 380"/>
                    <a:gd name="T5" fmla="*/ 1 h 324"/>
                    <a:gd name="T6" fmla="*/ 1 w 380"/>
                    <a:gd name="T7" fmla="*/ 1 h 324"/>
                    <a:gd name="T8" fmla="*/ 1 w 380"/>
                    <a:gd name="T9" fmla="*/ 1 h 324"/>
                    <a:gd name="T10" fmla="*/ 1 w 380"/>
                    <a:gd name="T11" fmla="*/ 1 h 324"/>
                    <a:gd name="T12" fmla="*/ 1 w 380"/>
                    <a:gd name="T13" fmla="*/ 1 h 324"/>
                    <a:gd name="T14" fmla="*/ 1 w 380"/>
                    <a:gd name="T15" fmla="*/ 1 h 324"/>
                    <a:gd name="T16" fmla="*/ 1 w 380"/>
                    <a:gd name="T17" fmla="*/ 1 h 324"/>
                    <a:gd name="T18" fmla="*/ 1 w 380"/>
                    <a:gd name="T19" fmla="*/ 1 h 324"/>
                    <a:gd name="T20" fmla="*/ 1 w 380"/>
                    <a:gd name="T21" fmla="*/ 1 h 324"/>
                    <a:gd name="T22" fmla="*/ 1 w 380"/>
                    <a:gd name="T23" fmla="*/ 1 h 324"/>
                    <a:gd name="T24" fmla="*/ 1 w 380"/>
                    <a:gd name="T25" fmla="*/ 1 h 324"/>
                    <a:gd name="T26" fmla="*/ 1 w 380"/>
                    <a:gd name="T27" fmla="*/ 1 h 324"/>
                    <a:gd name="T28" fmla="*/ 1 w 380"/>
                    <a:gd name="T29" fmla="*/ 1 h 324"/>
                    <a:gd name="T30" fmla="*/ 1 w 380"/>
                    <a:gd name="T31" fmla="*/ 1 h 324"/>
                    <a:gd name="T32" fmla="*/ 1 w 380"/>
                    <a:gd name="T33" fmla="*/ 1 h 324"/>
                    <a:gd name="T34" fmla="*/ 0 w 380"/>
                    <a:gd name="T35" fmla="*/ 1 h 324"/>
                    <a:gd name="T36" fmla="*/ 1 w 380"/>
                    <a:gd name="T37" fmla="*/ 1 h 324"/>
                    <a:gd name="T38" fmla="*/ 1 w 380"/>
                    <a:gd name="T39" fmla="*/ 1 h 324"/>
                    <a:gd name="T40" fmla="*/ 1 w 380"/>
                    <a:gd name="T41" fmla="*/ 0 h 324"/>
                    <a:gd name="T42" fmla="*/ 1 w 380"/>
                    <a:gd name="T43" fmla="*/ 1 h 324"/>
                    <a:gd name="T44" fmla="*/ 1 w 380"/>
                    <a:gd name="T45" fmla="*/ 1 h 324"/>
                    <a:gd name="T46" fmla="*/ 1 w 380"/>
                    <a:gd name="T47" fmla="*/ 1 h 324"/>
                    <a:gd name="T48" fmla="*/ 1 w 380"/>
                    <a:gd name="T49" fmla="*/ 1 h 324"/>
                    <a:gd name="T50" fmla="*/ 1 w 380"/>
                    <a:gd name="T51" fmla="*/ 1 h 324"/>
                    <a:gd name="T52" fmla="*/ 1 w 380"/>
                    <a:gd name="T53" fmla="*/ 1 h 324"/>
                    <a:gd name="T54" fmla="*/ 1 w 380"/>
                    <a:gd name="T55" fmla="*/ 1 h 324"/>
                    <a:gd name="T56" fmla="*/ 1 w 380"/>
                    <a:gd name="T57" fmla="*/ 1 h 324"/>
                    <a:gd name="T58" fmla="*/ 1 w 380"/>
                    <a:gd name="T59" fmla="*/ 1 h 324"/>
                    <a:gd name="T60" fmla="*/ 1 w 380"/>
                    <a:gd name="T61" fmla="*/ 1 h 324"/>
                    <a:gd name="T62" fmla="*/ 1 w 380"/>
                    <a:gd name="T63" fmla="*/ 1 h 324"/>
                    <a:gd name="T64" fmla="*/ 1 w 380"/>
                    <a:gd name="T65" fmla="*/ 1 h 324"/>
                    <a:gd name="T66" fmla="*/ 1 w 380"/>
                    <a:gd name="T67" fmla="*/ 1 h 324"/>
                    <a:gd name="T68" fmla="*/ 1 w 380"/>
                    <a:gd name="T69" fmla="*/ 1 h 3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0"/>
                    <a:gd name="T106" fmla="*/ 0 h 324"/>
                    <a:gd name="T107" fmla="*/ 380 w 380"/>
                    <a:gd name="T108" fmla="*/ 324 h 32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0" h="324">
                      <a:moveTo>
                        <a:pt x="380" y="298"/>
                      </a:moveTo>
                      <a:lnTo>
                        <a:pt x="370" y="304"/>
                      </a:lnTo>
                      <a:lnTo>
                        <a:pt x="353" y="312"/>
                      </a:lnTo>
                      <a:lnTo>
                        <a:pt x="337" y="315"/>
                      </a:lnTo>
                      <a:lnTo>
                        <a:pt x="322" y="320"/>
                      </a:lnTo>
                      <a:lnTo>
                        <a:pt x="307" y="323"/>
                      </a:lnTo>
                      <a:lnTo>
                        <a:pt x="290" y="324"/>
                      </a:lnTo>
                      <a:lnTo>
                        <a:pt x="266" y="324"/>
                      </a:lnTo>
                      <a:lnTo>
                        <a:pt x="243" y="324"/>
                      </a:lnTo>
                      <a:lnTo>
                        <a:pt x="220" y="323"/>
                      </a:lnTo>
                      <a:lnTo>
                        <a:pt x="206" y="323"/>
                      </a:lnTo>
                      <a:lnTo>
                        <a:pt x="191" y="320"/>
                      </a:lnTo>
                      <a:lnTo>
                        <a:pt x="179" y="315"/>
                      </a:lnTo>
                      <a:lnTo>
                        <a:pt x="168" y="309"/>
                      </a:lnTo>
                      <a:lnTo>
                        <a:pt x="160" y="304"/>
                      </a:lnTo>
                      <a:lnTo>
                        <a:pt x="154" y="298"/>
                      </a:lnTo>
                      <a:lnTo>
                        <a:pt x="147" y="291"/>
                      </a:lnTo>
                      <a:lnTo>
                        <a:pt x="142" y="283"/>
                      </a:lnTo>
                      <a:lnTo>
                        <a:pt x="137" y="272"/>
                      </a:lnTo>
                      <a:lnTo>
                        <a:pt x="137" y="257"/>
                      </a:lnTo>
                      <a:lnTo>
                        <a:pt x="131" y="178"/>
                      </a:lnTo>
                      <a:lnTo>
                        <a:pt x="127" y="100"/>
                      </a:lnTo>
                      <a:lnTo>
                        <a:pt x="125" y="87"/>
                      </a:lnTo>
                      <a:lnTo>
                        <a:pt x="121" y="77"/>
                      </a:lnTo>
                      <a:lnTo>
                        <a:pt x="117" y="65"/>
                      </a:lnTo>
                      <a:lnTo>
                        <a:pt x="113" y="54"/>
                      </a:lnTo>
                      <a:lnTo>
                        <a:pt x="107" y="45"/>
                      </a:lnTo>
                      <a:lnTo>
                        <a:pt x="102" y="40"/>
                      </a:lnTo>
                      <a:lnTo>
                        <a:pt x="90" y="32"/>
                      </a:lnTo>
                      <a:lnTo>
                        <a:pt x="81" y="28"/>
                      </a:lnTo>
                      <a:lnTo>
                        <a:pt x="70" y="23"/>
                      </a:lnTo>
                      <a:lnTo>
                        <a:pt x="58" y="20"/>
                      </a:lnTo>
                      <a:lnTo>
                        <a:pt x="41" y="19"/>
                      </a:lnTo>
                      <a:lnTo>
                        <a:pt x="24" y="16"/>
                      </a:lnTo>
                      <a:lnTo>
                        <a:pt x="14" y="16"/>
                      </a:lnTo>
                      <a:lnTo>
                        <a:pt x="0" y="16"/>
                      </a:lnTo>
                      <a:lnTo>
                        <a:pt x="11" y="10"/>
                      </a:lnTo>
                      <a:lnTo>
                        <a:pt x="20" y="5"/>
                      </a:lnTo>
                      <a:lnTo>
                        <a:pt x="27" y="3"/>
                      </a:lnTo>
                      <a:lnTo>
                        <a:pt x="38" y="2"/>
                      </a:lnTo>
                      <a:lnTo>
                        <a:pt x="56" y="0"/>
                      </a:lnTo>
                      <a:lnTo>
                        <a:pt x="84" y="0"/>
                      </a:lnTo>
                      <a:lnTo>
                        <a:pt x="113" y="2"/>
                      </a:lnTo>
                      <a:lnTo>
                        <a:pt x="142" y="2"/>
                      </a:lnTo>
                      <a:lnTo>
                        <a:pt x="168" y="3"/>
                      </a:lnTo>
                      <a:lnTo>
                        <a:pt x="183" y="5"/>
                      </a:lnTo>
                      <a:lnTo>
                        <a:pt x="198" y="8"/>
                      </a:lnTo>
                      <a:lnTo>
                        <a:pt x="212" y="13"/>
                      </a:lnTo>
                      <a:lnTo>
                        <a:pt x="221" y="16"/>
                      </a:lnTo>
                      <a:lnTo>
                        <a:pt x="229" y="23"/>
                      </a:lnTo>
                      <a:lnTo>
                        <a:pt x="235" y="31"/>
                      </a:lnTo>
                      <a:lnTo>
                        <a:pt x="240" y="39"/>
                      </a:lnTo>
                      <a:lnTo>
                        <a:pt x="244" y="49"/>
                      </a:lnTo>
                      <a:lnTo>
                        <a:pt x="246" y="60"/>
                      </a:lnTo>
                      <a:lnTo>
                        <a:pt x="249" y="75"/>
                      </a:lnTo>
                      <a:lnTo>
                        <a:pt x="255" y="153"/>
                      </a:lnTo>
                      <a:lnTo>
                        <a:pt x="258" y="220"/>
                      </a:lnTo>
                      <a:lnTo>
                        <a:pt x="260" y="239"/>
                      </a:lnTo>
                      <a:lnTo>
                        <a:pt x="263" y="249"/>
                      </a:lnTo>
                      <a:lnTo>
                        <a:pt x="267" y="260"/>
                      </a:lnTo>
                      <a:lnTo>
                        <a:pt x="272" y="269"/>
                      </a:lnTo>
                      <a:lnTo>
                        <a:pt x="278" y="278"/>
                      </a:lnTo>
                      <a:lnTo>
                        <a:pt x="287" y="285"/>
                      </a:lnTo>
                      <a:lnTo>
                        <a:pt x="299" y="291"/>
                      </a:lnTo>
                      <a:lnTo>
                        <a:pt x="310" y="295"/>
                      </a:lnTo>
                      <a:lnTo>
                        <a:pt x="322" y="298"/>
                      </a:lnTo>
                      <a:lnTo>
                        <a:pt x="334" y="301"/>
                      </a:lnTo>
                      <a:lnTo>
                        <a:pt x="348" y="301"/>
                      </a:lnTo>
                      <a:lnTo>
                        <a:pt x="360" y="301"/>
                      </a:lnTo>
                      <a:lnTo>
                        <a:pt x="380" y="298"/>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82" name="Group 759">
                <a:extLst>
                  <a:ext uri="{FF2B5EF4-FFF2-40B4-BE49-F238E27FC236}">
                    <a16:creationId xmlns:a16="http://schemas.microsoft.com/office/drawing/2014/main" id="{4C3C9487-BE25-4BBB-A614-266928800D54}"/>
                  </a:ext>
                </a:extLst>
              </p:cNvPr>
              <p:cNvGrpSpPr>
                <a:grpSpLocks/>
              </p:cNvGrpSpPr>
              <p:nvPr/>
            </p:nvGrpSpPr>
            <p:grpSpPr bwMode="auto">
              <a:xfrm>
                <a:off x="3383" y="2189"/>
                <a:ext cx="201" cy="163"/>
                <a:chOff x="3383" y="2189"/>
                <a:chExt cx="201" cy="163"/>
              </a:xfrm>
            </p:grpSpPr>
            <p:sp>
              <p:nvSpPr>
                <p:cNvPr id="22805" name="Freeform 760">
                  <a:extLst>
                    <a:ext uri="{FF2B5EF4-FFF2-40B4-BE49-F238E27FC236}">
                      <a16:creationId xmlns:a16="http://schemas.microsoft.com/office/drawing/2014/main" id="{705E8C7E-8EE0-4FB6-BD7A-50938F5C59BF}"/>
                    </a:ext>
                  </a:extLst>
                </p:cNvPr>
                <p:cNvSpPr>
                  <a:spLocks/>
                </p:cNvSpPr>
                <p:nvPr/>
              </p:nvSpPr>
              <p:spPr bwMode="auto">
                <a:xfrm>
                  <a:off x="3383" y="2189"/>
                  <a:ext cx="201" cy="163"/>
                </a:xfrm>
                <a:custGeom>
                  <a:avLst/>
                  <a:gdLst>
                    <a:gd name="T0" fmla="*/ 1 w 401"/>
                    <a:gd name="T1" fmla="*/ 1 h 325"/>
                    <a:gd name="T2" fmla="*/ 1 w 401"/>
                    <a:gd name="T3" fmla="*/ 1 h 325"/>
                    <a:gd name="T4" fmla="*/ 1 w 401"/>
                    <a:gd name="T5" fmla="*/ 1 h 325"/>
                    <a:gd name="T6" fmla="*/ 1 w 401"/>
                    <a:gd name="T7" fmla="*/ 1 h 325"/>
                    <a:gd name="T8" fmla="*/ 1 w 401"/>
                    <a:gd name="T9" fmla="*/ 1 h 325"/>
                    <a:gd name="T10" fmla="*/ 1 w 401"/>
                    <a:gd name="T11" fmla="*/ 1 h 325"/>
                    <a:gd name="T12" fmla="*/ 1 w 401"/>
                    <a:gd name="T13" fmla="*/ 1 h 325"/>
                    <a:gd name="T14" fmla="*/ 1 w 401"/>
                    <a:gd name="T15" fmla="*/ 1 h 325"/>
                    <a:gd name="T16" fmla="*/ 1 w 401"/>
                    <a:gd name="T17" fmla="*/ 1 h 325"/>
                    <a:gd name="T18" fmla="*/ 1 w 401"/>
                    <a:gd name="T19" fmla="*/ 1 h 325"/>
                    <a:gd name="T20" fmla="*/ 1 w 401"/>
                    <a:gd name="T21" fmla="*/ 1 h 325"/>
                    <a:gd name="T22" fmla="*/ 1 w 401"/>
                    <a:gd name="T23" fmla="*/ 1 h 325"/>
                    <a:gd name="T24" fmla="*/ 1 w 401"/>
                    <a:gd name="T25" fmla="*/ 1 h 325"/>
                    <a:gd name="T26" fmla="*/ 1 w 401"/>
                    <a:gd name="T27" fmla="*/ 1 h 325"/>
                    <a:gd name="T28" fmla="*/ 1 w 401"/>
                    <a:gd name="T29" fmla="*/ 1 h 325"/>
                    <a:gd name="T30" fmla="*/ 1 w 401"/>
                    <a:gd name="T31" fmla="*/ 1 h 325"/>
                    <a:gd name="T32" fmla="*/ 1 w 401"/>
                    <a:gd name="T33" fmla="*/ 1 h 325"/>
                    <a:gd name="T34" fmla="*/ 1 w 401"/>
                    <a:gd name="T35" fmla="*/ 1 h 325"/>
                    <a:gd name="T36" fmla="*/ 0 w 401"/>
                    <a:gd name="T37" fmla="*/ 1 h 325"/>
                    <a:gd name="T38" fmla="*/ 1 w 401"/>
                    <a:gd name="T39" fmla="*/ 1 h 325"/>
                    <a:gd name="T40" fmla="*/ 1 w 401"/>
                    <a:gd name="T41" fmla="*/ 1 h 325"/>
                    <a:gd name="T42" fmla="*/ 1 w 401"/>
                    <a:gd name="T43" fmla="*/ 0 h 325"/>
                    <a:gd name="T44" fmla="*/ 1 w 401"/>
                    <a:gd name="T45" fmla="*/ 0 h 325"/>
                    <a:gd name="T46" fmla="*/ 1 w 401"/>
                    <a:gd name="T47" fmla="*/ 1 h 325"/>
                    <a:gd name="T48" fmla="*/ 1 w 401"/>
                    <a:gd name="T49" fmla="*/ 1 h 325"/>
                    <a:gd name="T50" fmla="*/ 1 w 401"/>
                    <a:gd name="T51" fmla="*/ 1 h 325"/>
                    <a:gd name="T52" fmla="*/ 1 w 401"/>
                    <a:gd name="T53" fmla="*/ 1 h 325"/>
                    <a:gd name="T54" fmla="*/ 1 w 401"/>
                    <a:gd name="T55" fmla="*/ 1 h 325"/>
                    <a:gd name="T56" fmla="*/ 1 w 401"/>
                    <a:gd name="T57" fmla="*/ 1 h 325"/>
                    <a:gd name="T58" fmla="*/ 1 w 401"/>
                    <a:gd name="T59" fmla="*/ 1 h 325"/>
                    <a:gd name="T60" fmla="*/ 1 w 401"/>
                    <a:gd name="T61" fmla="*/ 1 h 325"/>
                    <a:gd name="T62" fmla="*/ 1 w 401"/>
                    <a:gd name="T63" fmla="*/ 1 h 325"/>
                    <a:gd name="T64" fmla="*/ 1 w 401"/>
                    <a:gd name="T65" fmla="*/ 1 h 325"/>
                    <a:gd name="T66" fmla="*/ 1 w 401"/>
                    <a:gd name="T67" fmla="*/ 1 h 325"/>
                    <a:gd name="T68" fmla="*/ 1 w 401"/>
                    <a:gd name="T69" fmla="*/ 1 h 325"/>
                    <a:gd name="T70" fmla="*/ 1 w 401"/>
                    <a:gd name="T71" fmla="*/ 1 h 325"/>
                    <a:gd name="T72" fmla="*/ 1 w 401"/>
                    <a:gd name="T73" fmla="*/ 1 h 32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1"/>
                    <a:gd name="T112" fmla="*/ 0 h 325"/>
                    <a:gd name="T113" fmla="*/ 401 w 401"/>
                    <a:gd name="T114" fmla="*/ 325 h 32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1" h="325">
                      <a:moveTo>
                        <a:pt x="401" y="301"/>
                      </a:moveTo>
                      <a:lnTo>
                        <a:pt x="391" y="305"/>
                      </a:lnTo>
                      <a:lnTo>
                        <a:pt x="374" y="313"/>
                      </a:lnTo>
                      <a:lnTo>
                        <a:pt x="359" y="316"/>
                      </a:lnTo>
                      <a:lnTo>
                        <a:pt x="340" y="321"/>
                      </a:lnTo>
                      <a:lnTo>
                        <a:pt x="328" y="324"/>
                      </a:lnTo>
                      <a:lnTo>
                        <a:pt x="311" y="325"/>
                      </a:lnTo>
                      <a:lnTo>
                        <a:pt x="290" y="325"/>
                      </a:lnTo>
                      <a:lnTo>
                        <a:pt x="264" y="325"/>
                      </a:lnTo>
                      <a:lnTo>
                        <a:pt x="242" y="325"/>
                      </a:lnTo>
                      <a:lnTo>
                        <a:pt x="227" y="324"/>
                      </a:lnTo>
                      <a:lnTo>
                        <a:pt x="212" y="321"/>
                      </a:lnTo>
                      <a:lnTo>
                        <a:pt x="201" y="316"/>
                      </a:lnTo>
                      <a:lnTo>
                        <a:pt x="191" y="312"/>
                      </a:lnTo>
                      <a:lnTo>
                        <a:pt x="181" y="305"/>
                      </a:lnTo>
                      <a:lnTo>
                        <a:pt x="174" y="299"/>
                      </a:lnTo>
                      <a:lnTo>
                        <a:pt x="169" y="292"/>
                      </a:lnTo>
                      <a:lnTo>
                        <a:pt x="163" y="284"/>
                      </a:lnTo>
                      <a:lnTo>
                        <a:pt x="162" y="273"/>
                      </a:lnTo>
                      <a:lnTo>
                        <a:pt x="162" y="258"/>
                      </a:lnTo>
                      <a:lnTo>
                        <a:pt x="154" y="180"/>
                      </a:lnTo>
                      <a:lnTo>
                        <a:pt x="149" y="101"/>
                      </a:lnTo>
                      <a:lnTo>
                        <a:pt x="148" y="89"/>
                      </a:lnTo>
                      <a:lnTo>
                        <a:pt x="143" y="75"/>
                      </a:lnTo>
                      <a:lnTo>
                        <a:pt x="139" y="66"/>
                      </a:lnTo>
                      <a:lnTo>
                        <a:pt x="134" y="53"/>
                      </a:lnTo>
                      <a:lnTo>
                        <a:pt x="128" y="44"/>
                      </a:lnTo>
                      <a:lnTo>
                        <a:pt x="120" y="38"/>
                      </a:lnTo>
                      <a:lnTo>
                        <a:pt x="111" y="30"/>
                      </a:lnTo>
                      <a:lnTo>
                        <a:pt x="103" y="27"/>
                      </a:lnTo>
                      <a:lnTo>
                        <a:pt x="91" y="23"/>
                      </a:lnTo>
                      <a:lnTo>
                        <a:pt x="81" y="20"/>
                      </a:lnTo>
                      <a:lnTo>
                        <a:pt x="64" y="18"/>
                      </a:lnTo>
                      <a:lnTo>
                        <a:pt x="48" y="17"/>
                      </a:lnTo>
                      <a:lnTo>
                        <a:pt x="36" y="17"/>
                      </a:lnTo>
                      <a:lnTo>
                        <a:pt x="24" y="14"/>
                      </a:lnTo>
                      <a:lnTo>
                        <a:pt x="10" y="14"/>
                      </a:lnTo>
                      <a:lnTo>
                        <a:pt x="0" y="17"/>
                      </a:lnTo>
                      <a:lnTo>
                        <a:pt x="9" y="12"/>
                      </a:lnTo>
                      <a:lnTo>
                        <a:pt x="18" y="9"/>
                      </a:lnTo>
                      <a:lnTo>
                        <a:pt x="27" y="6"/>
                      </a:lnTo>
                      <a:lnTo>
                        <a:pt x="38" y="3"/>
                      </a:lnTo>
                      <a:lnTo>
                        <a:pt x="47" y="1"/>
                      </a:lnTo>
                      <a:lnTo>
                        <a:pt x="61" y="0"/>
                      </a:lnTo>
                      <a:lnTo>
                        <a:pt x="79" y="0"/>
                      </a:lnTo>
                      <a:lnTo>
                        <a:pt x="105" y="0"/>
                      </a:lnTo>
                      <a:lnTo>
                        <a:pt x="134" y="1"/>
                      </a:lnTo>
                      <a:lnTo>
                        <a:pt x="163" y="1"/>
                      </a:lnTo>
                      <a:lnTo>
                        <a:pt x="191" y="3"/>
                      </a:lnTo>
                      <a:lnTo>
                        <a:pt x="209" y="6"/>
                      </a:lnTo>
                      <a:lnTo>
                        <a:pt x="224" y="8"/>
                      </a:lnTo>
                      <a:lnTo>
                        <a:pt x="235" y="12"/>
                      </a:lnTo>
                      <a:lnTo>
                        <a:pt x="244" y="17"/>
                      </a:lnTo>
                      <a:lnTo>
                        <a:pt x="252" y="23"/>
                      </a:lnTo>
                      <a:lnTo>
                        <a:pt x="258" y="30"/>
                      </a:lnTo>
                      <a:lnTo>
                        <a:pt x="262" y="40"/>
                      </a:lnTo>
                      <a:lnTo>
                        <a:pt x="267" y="49"/>
                      </a:lnTo>
                      <a:lnTo>
                        <a:pt x="268" y="61"/>
                      </a:lnTo>
                      <a:lnTo>
                        <a:pt x="272" y="75"/>
                      </a:lnTo>
                      <a:lnTo>
                        <a:pt x="276" y="153"/>
                      </a:lnTo>
                      <a:lnTo>
                        <a:pt x="281" y="221"/>
                      </a:lnTo>
                      <a:lnTo>
                        <a:pt x="282" y="240"/>
                      </a:lnTo>
                      <a:lnTo>
                        <a:pt x="285" y="250"/>
                      </a:lnTo>
                      <a:lnTo>
                        <a:pt x="290" y="261"/>
                      </a:lnTo>
                      <a:lnTo>
                        <a:pt x="294" y="270"/>
                      </a:lnTo>
                      <a:lnTo>
                        <a:pt x="302" y="279"/>
                      </a:lnTo>
                      <a:lnTo>
                        <a:pt x="310" y="286"/>
                      </a:lnTo>
                      <a:lnTo>
                        <a:pt x="320" y="292"/>
                      </a:lnTo>
                      <a:lnTo>
                        <a:pt x="330" y="296"/>
                      </a:lnTo>
                      <a:lnTo>
                        <a:pt x="340" y="299"/>
                      </a:lnTo>
                      <a:lnTo>
                        <a:pt x="357" y="302"/>
                      </a:lnTo>
                      <a:lnTo>
                        <a:pt x="369" y="302"/>
                      </a:lnTo>
                      <a:lnTo>
                        <a:pt x="382" y="302"/>
                      </a:lnTo>
                      <a:lnTo>
                        <a:pt x="401" y="3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06" name="Freeform 761">
                  <a:extLst>
                    <a:ext uri="{FF2B5EF4-FFF2-40B4-BE49-F238E27FC236}">
                      <a16:creationId xmlns:a16="http://schemas.microsoft.com/office/drawing/2014/main" id="{E549A1AA-DC7D-4DCD-89A0-CF3E7321090E}"/>
                    </a:ext>
                  </a:extLst>
                </p:cNvPr>
                <p:cNvSpPr>
                  <a:spLocks/>
                </p:cNvSpPr>
                <p:nvPr/>
              </p:nvSpPr>
              <p:spPr bwMode="auto">
                <a:xfrm>
                  <a:off x="3383" y="2189"/>
                  <a:ext cx="201" cy="163"/>
                </a:xfrm>
                <a:custGeom>
                  <a:avLst/>
                  <a:gdLst>
                    <a:gd name="T0" fmla="*/ 1 w 401"/>
                    <a:gd name="T1" fmla="*/ 1 h 325"/>
                    <a:gd name="T2" fmla="*/ 1 w 401"/>
                    <a:gd name="T3" fmla="*/ 1 h 325"/>
                    <a:gd name="T4" fmla="*/ 1 w 401"/>
                    <a:gd name="T5" fmla="*/ 1 h 325"/>
                    <a:gd name="T6" fmla="*/ 1 w 401"/>
                    <a:gd name="T7" fmla="*/ 1 h 325"/>
                    <a:gd name="T8" fmla="*/ 1 w 401"/>
                    <a:gd name="T9" fmla="*/ 1 h 325"/>
                    <a:gd name="T10" fmla="*/ 1 w 401"/>
                    <a:gd name="T11" fmla="*/ 1 h 325"/>
                    <a:gd name="T12" fmla="*/ 1 w 401"/>
                    <a:gd name="T13" fmla="*/ 1 h 325"/>
                    <a:gd name="T14" fmla="*/ 1 w 401"/>
                    <a:gd name="T15" fmla="*/ 1 h 325"/>
                    <a:gd name="T16" fmla="*/ 1 w 401"/>
                    <a:gd name="T17" fmla="*/ 1 h 325"/>
                    <a:gd name="T18" fmla="*/ 1 w 401"/>
                    <a:gd name="T19" fmla="*/ 1 h 325"/>
                    <a:gd name="T20" fmla="*/ 1 w 401"/>
                    <a:gd name="T21" fmla="*/ 1 h 325"/>
                    <a:gd name="T22" fmla="*/ 1 w 401"/>
                    <a:gd name="T23" fmla="*/ 1 h 325"/>
                    <a:gd name="T24" fmla="*/ 1 w 401"/>
                    <a:gd name="T25" fmla="*/ 1 h 325"/>
                    <a:gd name="T26" fmla="*/ 1 w 401"/>
                    <a:gd name="T27" fmla="*/ 1 h 325"/>
                    <a:gd name="T28" fmla="*/ 1 w 401"/>
                    <a:gd name="T29" fmla="*/ 1 h 325"/>
                    <a:gd name="T30" fmla="*/ 1 w 401"/>
                    <a:gd name="T31" fmla="*/ 1 h 325"/>
                    <a:gd name="T32" fmla="*/ 1 w 401"/>
                    <a:gd name="T33" fmla="*/ 1 h 325"/>
                    <a:gd name="T34" fmla="*/ 1 w 401"/>
                    <a:gd name="T35" fmla="*/ 1 h 325"/>
                    <a:gd name="T36" fmla="*/ 0 w 401"/>
                    <a:gd name="T37" fmla="*/ 1 h 325"/>
                    <a:gd name="T38" fmla="*/ 1 w 401"/>
                    <a:gd name="T39" fmla="*/ 1 h 325"/>
                    <a:gd name="T40" fmla="*/ 1 w 401"/>
                    <a:gd name="T41" fmla="*/ 1 h 325"/>
                    <a:gd name="T42" fmla="*/ 1 w 401"/>
                    <a:gd name="T43" fmla="*/ 0 h 325"/>
                    <a:gd name="T44" fmla="*/ 1 w 401"/>
                    <a:gd name="T45" fmla="*/ 0 h 325"/>
                    <a:gd name="T46" fmla="*/ 1 w 401"/>
                    <a:gd name="T47" fmla="*/ 1 h 325"/>
                    <a:gd name="T48" fmla="*/ 1 w 401"/>
                    <a:gd name="T49" fmla="*/ 1 h 325"/>
                    <a:gd name="T50" fmla="*/ 1 w 401"/>
                    <a:gd name="T51" fmla="*/ 1 h 325"/>
                    <a:gd name="T52" fmla="*/ 1 w 401"/>
                    <a:gd name="T53" fmla="*/ 1 h 325"/>
                    <a:gd name="T54" fmla="*/ 1 w 401"/>
                    <a:gd name="T55" fmla="*/ 1 h 325"/>
                    <a:gd name="T56" fmla="*/ 1 w 401"/>
                    <a:gd name="T57" fmla="*/ 1 h 325"/>
                    <a:gd name="T58" fmla="*/ 1 w 401"/>
                    <a:gd name="T59" fmla="*/ 1 h 325"/>
                    <a:gd name="T60" fmla="*/ 1 w 401"/>
                    <a:gd name="T61" fmla="*/ 1 h 325"/>
                    <a:gd name="T62" fmla="*/ 1 w 401"/>
                    <a:gd name="T63" fmla="*/ 1 h 325"/>
                    <a:gd name="T64" fmla="*/ 1 w 401"/>
                    <a:gd name="T65" fmla="*/ 1 h 325"/>
                    <a:gd name="T66" fmla="*/ 1 w 401"/>
                    <a:gd name="T67" fmla="*/ 1 h 325"/>
                    <a:gd name="T68" fmla="*/ 1 w 401"/>
                    <a:gd name="T69" fmla="*/ 1 h 325"/>
                    <a:gd name="T70" fmla="*/ 1 w 401"/>
                    <a:gd name="T71" fmla="*/ 1 h 325"/>
                    <a:gd name="T72" fmla="*/ 1 w 401"/>
                    <a:gd name="T73" fmla="*/ 1 h 32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1"/>
                    <a:gd name="T112" fmla="*/ 0 h 325"/>
                    <a:gd name="T113" fmla="*/ 401 w 401"/>
                    <a:gd name="T114" fmla="*/ 325 h 32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1" h="325">
                      <a:moveTo>
                        <a:pt x="401" y="301"/>
                      </a:moveTo>
                      <a:lnTo>
                        <a:pt x="391" y="305"/>
                      </a:lnTo>
                      <a:lnTo>
                        <a:pt x="374" y="313"/>
                      </a:lnTo>
                      <a:lnTo>
                        <a:pt x="359" y="316"/>
                      </a:lnTo>
                      <a:lnTo>
                        <a:pt x="340" y="321"/>
                      </a:lnTo>
                      <a:lnTo>
                        <a:pt x="328" y="324"/>
                      </a:lnTo>
                      <a:lnTo>
                        <a:pt x="311" y="325"/>
                      </a:lnTo>
                      <a:lnTo>
                        <a:pt x="290" y="325"/>
                      </a:lnTo>
                      <a:lnTo>
                        <a:pt x="264" y="325"/>
                      </a:lnTo>
                      <a:lnTo>
                        <a:pt x="242" y="325"/>
                      </a:lnTo>
                      <a:lnTo>
                        <a:pt x="227" y="324"/>
                      </a:lnTo>
                      <a:lnTo>
                        <a:pt x="212" y="321"/>
                      </a:lnTo>
                      <a:lnTo>
                        <a:pt x="201" y="316"/>
                      </a:lnTo>
                      <a:lnTo>
                        <a:pt x="191" y="312"/>
                      </a:lnTo>
                      <a:lnTo>
                        <a:pt x="181" y="305"/>
                      </a:lnTo>
                      <a:lnTo>
                        <a:pt x="174" y="299"/>
                      </a:lnTo>
                      <a:lnTo>
                        <a:pt x="169" y="292"/>
                      </a:lnTo>
                      <a:lnTo>
                        <a:pt x="163" y="284"/>
                      </a:lnTo>
                      <a:lnTo>
                        <a:pt x="162" y="273"/>
                      </a:lnTo>
                      <a:lnTo>
                        <a:pt x="162" y="258"/>
                      </a:lnTo>
                      <a:lnTo>
                        <a:pt x="154" y="180"/>
                      </a:lnTo>
                      <a:lnTo>
                        <a:pt x="149" y="101"/>
                      </a:lnTo>
                      <a:lnTo>
                        <a:pt x="148" y="89"/>
                      </a:lnTo>
                      <a:lnTo>
                        <a:pt x="143" y="75"/>
                      </a:lnTo>
                      <a:lnTo>
                        <a:pt x="139" y="66"/>
                      </a:lnTo>
                      <a:lnTo>
                        <a:pt x="134" y="53"/>
                      </a:lnTo>
                      <a:lnTo>
                        <a:pt x="128" y="44"/>
                      </a:lnTo>
                      <a:lnTo>
                        <a:pt x="120" y="38"/>
                      </a:lnTo>
                      <a:lnTo>
                        <a:pt x="111" y="30"/>
                      </a:lnTo>
                      <a:lnTo>
                        <a:pt x="103" y="27"/>
                      </a:lnTo>
                      <a:lnTo>
                        <a:pt x="91" y="23"/>
                      </a:lnTo>
                      <a:lnTo>
                        <a:pt x="81" y="20"/>
                      </a:lnTo>
                      <a:lnTo>
                        <a:pt x="64" y="18"/>
                      </a:lnTo>
                      <a:lnTo>
                        <a:pt x="48" y="17"/>
                      </a:lnTo>
                      <a:lnTo>
                        <a:pt x="36" y="17"/>
                      </a:lnTo>
                      <a:lnTo>
                        <a:pt x="24" y="14"/>
                      </a:lnTo>
                      <a:lnTo>
                        <a:pt x="10" y="14"/>
                      </a:lnTo>
                      <a:lnTo>
                        <a:pt x="0" y="17"/>
                      </a:lnTo>
                      <a:lnTo>
                        <a:pt x="9" y="12"/>
                      </a:lnTo>
                      <a:lnTo>
                        <a:pt x="18" y="9"/>
                      </a:lnTo>
                      <a:lnTo>
                        <a:pt x="27" y="6"/>
                      </a:lnTo>
                      <a:lnTo>
                        <a:pt x="38" y="3"/>
                      </a:lnTo>
                      <a:lnTo>
                        <a:pt x="47" y="1"/>
                      </a:lnTo>
                      <a:lnTo>
                        <a:pt x="61" y="0"/>
                      </a:lnTo>
                      <a:lnTo>
                        <a:pt x="79" y="0"/>
                      </a:lnTo>
                      <a:lnTo>
                        <a:pt x="105" y="0"/>
                      </a:lnTo>
                      <a:lnTo>
                        <a:pt x="134" y="1"/>
                      </a:lnTo>
                      <a:lnTo>
                        <a:pt x="163" y="1"/>
                      </a:lnTo>
                      <a:lnTo>
                        <a:pt x="191" y="3"/>
                      </a:lnTo>
                      <a:lnTo>
                        <a:pt x="209" y="6"/>
                      </a:lnTo>
                      <a:lnTo>
                        <a:pt x="224" y="8"/>
                      </a:lnTo>
                      <a:lnTo>
                        <a:pt x="235" y="12"/>
                      </a:lnTo>
                      <a:lnTo>
                        <a:pt x="244" y="17"/>
                      </a:lnTo>
                      <a:lnTo>
                        <a:pt x="252" y="23"/>
                      </a:lnTo>
                      <a:lnTo>
                        <a:pt x="258" y="30"/>
                      </a:lnTo>
                      <a:lnTo>
                        <a:pt x="262" y="40"/>
                      </a:lnTo>
                      <a:lnTo>
                        <a:pt x="267" y="49"/>
                      </a:lnTo>
                      <a:lnTo>
                        <a:pt x="268" y="61"/>
                      </a:lnTo>
                      <a:lnTo>
                        <a:pt x="272" y="75"/>
                      </a:lnTo>
                      <a:lnTo>
                        <a:pt x="276" y="153"/>
                      </a:lnTo>
                      <a:lnTo>
                        <a:pt x="281" y="221"/>
                      </a:lnTo>
                      <a:lnTo>
                        <a:pt x="282" y="240"/>
                      </a:lnTo>
                      <a:lnTo>
                        <a:pt x="285" y="250"/>
                      </a:lnTo>
                      <a:lnTo>
                        <a:pt x="290" y="261"/>
                      </a:lnTo>
                      <a:lnTo>
                        <a:pt x="294" y="270"/>
                      </a:lnTo>
                      <a:lnTo>
                        <a:pt x="302" y="279"/>
                      </a:lnTo>
                      <a:lnTo>
                        <a:pt x="310" y="286"/>
                      </a:lnTo>
                      <a:lnTo>
                        <a:pt x="320" y="292"/>
                      </a:lnTo>
                      <a:lnTo>
                        <a:pt x="330" y="296"/>
                      </a:lnTo>
                      <a:lnTo>
                        <a:pt x="340" y="299"/>
                      </a:lnTo>
                      <a:lnTo>
                        <a:pt x="357" y="302"/>
                      </a:lnTo>
                      <a:lnTo>
                        <a:pt x="369" y="302"/>
                      </a:lnTo>
                      <a:lnTo>
                        <a:pt x="382" y="302"/>
                      </a:lnTo>
                      <a:lnTo>
                        <a:pt x="401" y="301"/>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83" name="Group 762">
                <a:extLst>
                  <a:ext uri="{FF2B5EF4-FFF2-40B4-BE49-F238E27FC236}">
                    <a16:creationId xmlns:a16="http://schemas.microsoft.com/office/drawing/2014/main" id="{140C3EDF-CD6C-450F-9D72-36D61C3DA6B7}"/>
                  </a:ext>
                </a:extLst>
              </p:cNvPr>
              <p:cNvGrpSpPr>
                <a:grpSpLocks/>
              </p:cNvGrpSpPr>
              <p:nvPr/>
            </p:nvGrpSpPr>
            <p:grpSpPr bwMode="auto">
              <a:xfrm>
                <a:off x="3536" y="2189"/>
                <a:ext cx="202" cy="159"/>
                <a:chOff x="3536" y="2189"/>
                <a:chExt cx="202" cy="159"/>
              </a:xfrm>
            </p:grpSpPr>
            <p:sp>
              <p:nvSpPr>
                <p:cNvPr id="22803" name="Freeform 763">
                  <a:extLst>
                    <a:ext uri="{FF2B5EF4-FFF2-40B4-BE49-F238E27FC236}">
                      <a16:creationId xmlns:a16="http://schemas.microsoft.com/office/drawing/2014/main" id="{E0409EDA-C216-4E85-8896-34A51F28BF4A}"/>
                    </a:ext>
                  </a:extLst>
                </p:cNvPr>
                <p:cNvSpPr>
                  <a:spLocks/>
                </p:cNvSpPr>
                <p:nvPr/>
              </p:nvSpPr>
              <p:spPr bwMode="auto">
                <a:xfrm>
                  <a:off x="3536" y="2189"/>
                  <a:ext cx="202" cy="159"/>
                </a:xfrm>
                <a:custGeom>
                  <a:avLst/>
                  <a:gdLst>
                    <a:gd name="T0" fmla="*/ 0 w 405"/>
                    <a:gd name="T1" fmla="*/ 1 h 318"/>
                    <a:gd name="T2" fmla="*/ 0 w 405"/>
                    <a:gd name="T3" fmla="*/ 1 h 318"/>
                    <a:gd name="T4" fmla="*/ 0 w 405"/>
                    <a:gd name="T5" fmla="*/ 1 h 318"/>
                    <a:gd name="T6" fmla="*/ 0 w 405"/>
                    <a:gd name="T7" fmla="*/ 1 h 318"/>
                    <a:gd name="T8" fmla="*/ 0 w 405"/>
                    <a:gd name="T9" fmla="*/ 1 h 318"/>
                    <a:gd name="T10" fmla="*/ 0 w 405"/>
                    <a:gd name="T11" fmla="*/ 1 h 318"/>
                    <a:gd name="T12" fmla="*/ 0 w 405"/>
                    <a:gd name="T13" fmla="*/ 1 h 318"/>
                    <a:gd name="T14" fmla="*/ 0 w 405"/>
                    <a:gd name="T15" fmla="*/ 1 h 318"/>
                    <a:gd name="T16" fmla="*/ 0 w 405"/>
                    <a:gd name="T17" fmla="*/ 1 h 318"/>
                    <a:gd name="T18" fmla="*/ 0 w 405"/>
                    <a:gd name="T19" fmla="*/ 1 h 318"/>
                    <a:gd name="T20" fmla="*/ 0 w 405"/>
                    <a:gd name="T21" fmla="*/ 1 h 318"/>
                    <a:gd name="T22" fmla="*/ 0 w 405"/>
                    <a:gd name="T23" fmla="*/ 1 h 318"/>
                    <a:gd name="T24" fmla="*/ 0 w 405"/>
                    <a:gd name="T25" fmla="*/ 1 h 318"/>
                    <a:gd name="T26" fmla="*/ 0 w 405"/>
                    <a:gd name="T27" fmla="*/ 1 h 318"/>
                    <a:gd name="T28" fmla="*/ 0 w 405"/>
                    <a:gd name="T29" fmla="*/ 1 h 318"/>
                    <a:gd name="T30" fmla="*/ 0 w 405"/>
                    <a:gd name="T31" fmla="*/ 1 h 318"/>
                    <a:gd name="T32" fmla="*/ 0 w 405"/>
                    <a:gd name="T33" fmla="*/ 1 h 318"/>
                    <a:gd name="T34" fmla="*/ 0 w 405"/>
                    <a:gd name="T35" fmla="*/ 1 h 318"/>
                    <a:gd name="T36" fmla="*/ 0 w 405"/>
                    <a:gd name="T37" fmla="*/ 1 h 318"/>
                    <a:gd name="T38" fmla="*/ 0 w 405"/>
                    <a:gd name="T39" fmla="*/ 1 h 318"/>
                    <a:gd name="T40" fmla="*/ 0 w 405"/>
                    <a:gd name="T41" fmla="*/ 1 h 318"/>
                    <a:gd name="T42" fmla="*/ 0 w 405"/>
                    <a:gd name="T43" fmla="*/ 0 h 318"/>
                    <a:gd name="T44" fmla="*/ 0 w 405"/>
                    <a:gd name="T45" fmla="*/ 0 h 318"/>
                    <a:gd name="T46" fmla="*/ 0 w 405"/>
                    <a:gd name="T47" fmla="*/ 1 h 318"/>
                    <a:gd name="T48" fmla="*/ 0 w 405"/>
                    <a:gd name="T49" fmla="*/ 1 h 318"/>
                    <a:gd name="T50" fmla="*/ 0 w 405"/>
                    <a:gd name="T51" fmla="*/ 1 h 318"/>
                    <a:gd name="T52" fmla="*/ 0 w 405"/>
                    <a:gd name="T53" fmla="*/ 1 h 318"/>
                    <a:gd name="T54" fmla="*/ 0 w 405"/>
                    <a:gd name="T55" fmla="*/ 1 h 318"/>
                    <a:gd name="T56" fmla="*/ 0 w 405"/>
                    <a:gd name="T57" fmla="*/ 1 h 318"/>
                    <a:gd name="T58" fmla="*/ 0 w 405"/>
                    <a:gd name="T59" fmla="*/ 1 h 318"/>
                    <a:gd name="T60" fmla="*/ 0 w 405"/>
                    <a:gd name="T61" fmla="*/ 1 h 318"/>
                    <a:gd name="T62" fmla="*/ 0 w 405"/>
                    <a:gd name="T63" fmla="*/ 1 h 318"/>
                    <a:gd name="T64" fmla="*/ 0 w 405"/>
                    <a:gd name="T65" fmla="*/ 1 h 318"/>
                    <a:gd name="T66" fmla="*/ 0 w 405"/>
                    <a:gd name="T67" fmla="*/ 1 h 318"/>
                    <a:gd name="T68" fmla="*/ 0 w 405"/>
                    <a:gd name="T69" fmla="*/ 1 h 318"/>
                    <a:gd name="T70" fmla="*/ 0 w 405"/>
                    <a:gd name="T71" fmla="*/ 1 h 318"/>
                    <a:gd name="T72" fmla="*/ 0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87"/>
                      </a:moveTo>
                      <a:lnTo>
                        <a:pt x="390" y="298"/>
                      </a:lnTo>
                      <a:lnTo>
                        <a:pt x="379" y="304"/>
                      </a:lnTo>
                      <a:lnTo>
                        <a:pt x="368" y="308"/>
                      </a:lnTo>
                      <a:lnTo>
                        <a:pt x="353" y="312"/>
                      </a:lnTo>
                      <a:lnTo>
                        <a:pt x="335" y="315"/>
                      </a:lnTo>
                      <a:lnTo>
                        <a:pt x="310" y="316"/>
                      </a:lnTo>
                      <a:lnTo>
                        <a:pt x="295" y="318"/>
                      </a:lnTo>
                      <a:lnTo>
                        <a:pt x="271" y="318"/>
                      </a:lnTo>
                      <a:lnTo>
                        <a:pt x="246" y="316"/>
                      </a:lnTo>
                      <a:lnTo>
                        <a:pt x="231" y="315"/>
                      </a:lnTo>
                      <a:lnTo>
                        <a:pt x="217" y="312"/>
                      </a:lnTo>
                      <a:lnTo>
                        <a:pt x="206" y="308"/>
                      </a:lnTo>
                      <a:lnTo>
                        <a:pt x="193" y="302"/>
                      </a:lnTo>
                      <a:lnTo>
                        <a:pt x="183" y="298"/>
                      </a:lnTo>
                      <a:lnTo>
                        <a:pt x="177" y="292"/>
                      </a:lnTo>
                      <a:lnTo>
                        <a:pt x="171" y="284"/>
                      </a:lnTo>
                      <a:lnTo>
                        <a:pt x="167" y="276"/>
                      </a:lnTo>
                      <a:lnTo>
                        <a:pt x="165" y="266"/>
                      </a:lnTo>
                      <a:lnTo>
                        <a:pt x="165" y="250"/>
                      </a:lnTo>
                      <a:lnTo>
                        <a:pt x="156" y="174"/>
                      </a:lnTo>
                      <a:lnTo>
                        <a:pt x="151" y="98"/>
                      </a:lnTo>
                      <a:lnTo>
                        <a:pt x="150" y="85"/>
                      </a:lnTo>
                      <a:lnTo>
                        <a:pt x="147" y="73"/>
                      </a:lnTo>
                      <a:lnTo>
                        <a:pt x="142" y="64"/>
                      </a:lnTo>
                      <a:lnTo>
                        <a:pt x="138" y="53"/>
                      </a:lnTo>
                      <a:lnTo>
                        <a:pt x="132" y="43"/>
                      </a:lnTo>
                      <a:lnTo>
                        <a:pt x="124" y="37"/>
                      </a:lnTo>
                      <a:lnTo>
                        <a:pt x="115" y="30"/>
                      </a:lnTo>
                      <a:lnTo>
                        <a:pt x="104" y="26"/>
                      </a:lnTo>
                      <a:lnTo>
                        <a:pt x="93" y="23"/>
                      </a:lnTo>
                      <a:lnTo>
                        <a:pt x="80" y="20"/>
                      </a:lnTo>
                      <a:lnTo>
                        <a:pt x="67" y="18"/>
                      </a:lnTo>
                      <a:lnTo>
                        <a:pt x="51" y="15"/>
                      </a:lnTo>
                      <a:lnTo>
                        <a:pt x="37" y="15"/>
                      </a:lnTo>
                      <a:lnTo>
                        <a:pt x="25" y="14"/>
                      </a:lnTo>
                      <a:lnTo>
                        <a:pt x="11" y="14"/>
                      </a:lnTo>
                      <a:lnTo>
                        <a:pt x="0" y="15"/>
                      </a:lnTo>
                      <a:lnTo>
                        <a:pt x="9" y="12"/>
                      </a:lnTo>
                      <a:lnTo>
                        <a:pt x="18" y="9"/>
                      </a:lnTo>
                      <a:lnTo>
                        <a:pt x="28" y="5"/>
                      </a:lnTo>
                      <a:lnTo>
                        <a:pt x="38" y="3"/>
                      </a:lnTo>
                      <a:lnTo>
                        <a:pt x="47" y="1"/>
                      </a:lnTo>
                      <a:lnTo>
                        <a:pt x="61" y="0"/>
                      </a:lnTo>
                      <a:lnTo>
                        <a:pt x="80" y="0"/>
                      </a:lnTo>
                      <a:lnTo>
                        <a:pt x="109" y="0"/>
                      </a:lnTo>
                      <a:lnTo>
                        <a:pt x="138" y="1"/>
                      </a:lnTo>
                      <a:lnTo>
                        <a:pt x="167" y="1"/>
                      </a:lnTo>
                      <a:lnTo>
                        <a:pt x="194" y="3"/>
                      </a:lnTo>
                      <a:lnTo>
                        <a:pt x="211" y="5"/>
                      </a:lnTo>
                      <a:lnTo>
                        <a:pt x="226" y="8"/>
                      </a:lnTo>
                      <a:lnTo>
                        <a:pt x="238" y="12"/>
                      </a:lnTo>
                      <a:lnTo>
                        <a:pt x="249" y="15"/>
                      </a:lnTo>
                      <a:lnTo>
                        <a:pt x="255" y="21"/>
                      </a:lnTo>
                      <a:lnTo>
                        <a:pt x="263" y="29"/>
                      </a:lnTo>
                      <a:lnTo>
                        <a:pt x="267" y="38"/>
                      </a:lnTo>
                      <a:lnTo>
                        <a:pt x="271" y="46"/>
                      </a:lnTo>
                      <a:lnTo>
                        <a:pt x="274" y="58"/>
                      </a:lnTo>
                      <a:lnTo>
                        <a:pt x="275" y="73"/>
                      </a:lnTo>
                      <a:lnTo>
                        <a:pt x="281" y="148"/>
                      </a:lnTo>
                      <a:lnTo>
                        <a:pt x="283" y="215"/>
                      </a:lnTo>
                      <a:lnTo>
                        <a:pt x="286" y="232"/>
                      </a:lnTo>
                      <a:lnTo>
                        <a:pt x="287" y="244"/>
                      </a:lnTo>
                      <a:lnTo>
                        <a:pt x="292" y="253"/>
                      </a:lnTo>
                      <a:lnTo>
                        <a:pt x="298" y="263"/>
                      </a:lnTo>
                      <a:lnTo>
                        <a:pt x="306" y="272"/>
                      </a:lnTo>
                      <a:lnTo>
                        <a:pt x="315" y="279"/>
                      </a:lnTo>
                      <a:lnTo>
                        <a:pt x="326" y="284"/>
                      </a:lnTo>
                      <a:lnTo>
                        <a:pt x="335" y="289"/>
                      </a:lnTo>
                      <a:lnTo>
                        <a:pt x="347" y="292"/>
                      </a:lnTo>
                      <a:lnTo>
                        <a:pt x="362" y="293"/>
                      </a:lnTo>
                      <a:lnTo>
                        <a:pt x="376" y="295"/>
                      </a:lnTo>
                      <a:lnTo>
                        <a:pt x="387" y="293"/>
                      </a:lnTo>
                      <a:lnTo>
                        <a:pt x="405" y="2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04" name="Freeform 764">
                  <a:extLst>
                    <a:ext uri="{FF2B5EF4-FFF2-40B4-BE49-F238E27FC236}">
                      <a16:creationId xmlns:a16="http://schemas.microsoft.com/office/drawing/2014/main" id="{22B9685D-4E88-448E-A9A9-FFCC65AAA392}"/>
                    </a:ext>
                  </a:extLst>
                </p:cNvPr>
                <p:cNvSpPr>
                  <a:spLocks/>
                </p:cNvSpPr>
                <p:nvPr/>
              </p:nvSpPr>
              <p:spPr bwMode="auto">
                <a:xfrm>
                  <a:off x="3536" y="2189"/>
                  <a:ext cx="202" cy="159"/>
                </a:xfrm>
                <a:custGeom>
                  <a:avLst/>
                  <a:gdLst>
                    <a:gd name="T0" fmla="*/ 0 w 405"/>
                    <a:gd name="T1" fmla="*/ 1 h 318"/>
                    <a:gd name="T2" fmla="*/ 0 w 405"/>
                    <a:gd name="T3" fmla="*/ 1 h 318"/>
                    <a:gd name="T4" fmla="*/ 0 w 405"/>
                    <a:gd name="T5" fmla="*/ 1 h 318"/>
                    <a:gd name="T6" fmla="*/ 0 w 405"/>
                    <a:gd name="T7" fmla="*/ 1 h 318"/>
                    <a:gd name="T8" fmla="*/ 0 w 405"/>
                    <a:gd name="T9" fmla="*/ 1 h 318"/>
                    <a:gd name="T10" fmla="*/ 0 w 405"/>
                    <a:gd name="T11" fmla="*/ 1 h 318"/>
                    <a:gd name="T12" fmla="*/ 0 w 405"/>
                    <a:gd name="T13" fmla="*/ 1 h 318"/>
                    <a:gd name="T14" fmla="*/ 0 w 405"/>
                    <a:gd name="T15" fmla="*/ 1 h 318"/>
                    <a:gd name="T16" fmla="*/ 0 w 405"/>
                    <a:gd name="T17" fmla="*/ 1 h 318"/>
                    <a:gd name="T18" fmla="*/ 0 w 405"/>
                    <a:gd name="T19" fmla="*/ 1 h 318"/>
                    <a:gd name="T20" fmla="*/ 0 w 405"/>
                    <a:gd name="T21" fmla="*/ 1 h 318"/>
                    <a:gd name="T22" fmla="*/ 0 w 405"/>
                    <a:gd name="T23" fmla="*/ 1 h 318"/>
                    <a:gd name="T24" fmla="*/ 0 w 405"/>
                    <a:gd name="T25" fmla="*/ 1 h 318"/>
                    <a:gd name="T26" fmla="*/ 0 w 405"/>
                    <a:gd name="T27" fmla="*/ 1 h 318"/>
                    <a:gd name="T28" fmla="*/ 0 w 405"/>
                    <a:gd name="T29" fmla="*/ 1 h 318"/>
                    <a:gd name="T30" fmla="*/ 0 w 405"/>
                    <a:gd name="T31" fmla="*/ 1 h 318"/>
                    <a:gd name="T32" fmla="*/ 0 w 405"/>
                    <a:gd name="T33" fmla="*/ 1 h 318"/>
                    <a:gd name="T34" fmla="*/ 0 w 405"/>
                    <a:gd name="T35" fmla="*/ 1 h 318"/>
                    <a:gd name="T36" fmla="*/ 0 w 405"/>
                    <a:gd name="T37" fmla="*/ 1 h 318"/>
                    <a:gd name="T38" fmla="*/ 0 w 405"/>
                    <a:gd name="T39" fmla="*/ 1 h 318"/>
                    <a:gd name="T40" fmla="*/ 0 w 405"/>
                    <a:gd name="T41" fmla="*/ 1 h 318"/>
                    <a:gd name="T42" fmla="*/ 0 w 405"/>
                    <a:gd name="T43" fmla="*/ 0 h 318"/>
                    <a:gd name="T44" fmla="*/ 0 w 405"/>
                    <a:gd name="T45" fmla="*/ 0 h 318"/>
                    <a:gd name="T46" fmla="*/ 0 w 405"/>
                    <a:gd name="T47" fmla="*/ 1 h 318"/>
                    <a:gd name="T48" fmla="*/ 0 w 405"/>
                    <a:gd name="T49" fmla="*/ 1 h 318"/>
                    <a:gd name="T50" fmla="*/ 0 w 405"/>
                    <a:gd name="T51" fmla="*/ 1 h 318"/>
                    <a:gd name="T52" fmla="*/ 0 w 405"/>
                    <a:gd name="T53" fmla="*/ 1 h 318"/>
                    <a:gd name="T54" fmla="*/ 0 w 405"/>
                    <a:gd name="T55" fmla="*/ 1 h 318"/>
                    <a:gd name="T56" fmla="*/ 0 w 405"/>
                    <a:gd name="T57" fmla="*/ 1 h 318"/>
                    <a:gd name="T58" fmla="*/ 0 w 405"/>
                    <a:gd name="T59" fmla="*/ 1 h 318"/>
                    <a:gd name="T60" fmla="*/ 0 w 405"/>
                    <a:gd name="T61" fmla="*/ 1 h 318"/>
                    <a:gd name="T62" fmla="*/ 0 w 405"/>
                    <a:gd name="T63" fmla="*/ 1 h 318"/>
                    <a:gd name="T64" fmla="*/ 0 w 405"/>
                    <a:gd name="T65" fmla="*/ 1 h 318"/>
                    <a:gd name="T66" fmla="*/ 0 w 405"/>
                    <a:gd name="T67" fmla="*/ 1 h 318"/>
                    <a:gd name="T68" fmla="*/ 0 w 405"/>
                    <a:gd name="T69" fmla="*/ 1 h 318"/>
                    <a:gd name="T70" fmla="*/ 0 w 405"/>
                    <a:gd name="T71" fmla="*/ 1 h 318"/>
                    <a:gd name="T72" fmla="*/ 0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87"/>
                      </a:moveTo>
                      <a:lnTo>
                        <a:pt x="390" y="298"/>
                      </a:lnTo>
                      <a:lnTo>
                        <a:pt x="379" y="304"/>
                      </a:lnTo>
                      <a:lnTo>
                        <a:pt x="368" y="308"/>
                      </a:lnTo>
                      <a:lnTo>
                        <a:pt x="353" y="312"/>
                      </a:lnTo>
                      <a:lnTo>
                        <a:pt x="335" y="315"/>
                      </a:lnTo>
                      <a:lnTo>
                        <a:pt x="310" y="316"/>
                      </a:lnTo>
                      <a:lnTo>
                        <a:pt x="295" y="318"/>
                      </a:lnTo>
                      <a:lnTo>
                        <a:pt x="271" y="318"/>
                      </a:lnTo>
                      <a:lnTo>
                        <a:pt x="246" y="316"/>
                      </a:lnTo>
                      <a:lnTo>
                        <a:pt x="231" y="315"/>
                      </a:lnTo>
                      <a:lnTo>
                        <a:pt x="217" y="312"/>
                      </a:lnTo>
                      <a:lnTo>
                        <a:pt x="206" y="308"/>
                      </a:lnTo>
                      <a:lnTo>
                        <a:pt x="193" y="302"/>
                      </a:lnTo>
                      <a:lnTo>
                        <a:pt x="183" y="298"/>
                      </a:lnTo>
                      <a:lnTo>
                        <a:pt x="177" y="292"/>
                      </a:lnTo>
                      <a:lnTo>
                        <a:pt x="171" y="284"/>
                      </a:lnTo>
                      <a:lnTo>
                        <a:pt x="167" y="276"/>
                      </a:lnTo>
                      <a:lnTo>
                        <a:pt x="165" y="266"/>
                      </a:lnTo>
                      <a:lnTo>
                        <a:pt x="165" y="250"/>
                      </a:lnTo>
                      <a:lnTo>
                        <a:pt x="156" y="174"/>
                      </a:lnTo>
                      <a:lnTo>
                        <a:pt x="151" y="98"/>
                      </a:lnTo>
                      <a:lnTo>
                        <a:pt x="150" y="85"/>
                      </a:lnTo>
                      <a:lnTo>
                        <a:pt x="147" y="73"/>
                      </a:lnTo>
                      <a:lnTo>
                        <a:pt x="142" y="64"/>
                      </a:lnTo>
                      <a:lnTo>
                        <a:pt x="138" y="53"/>
                      </a:lnTo>
                      <a:lnTo>
                        <a:pt x="132" y="43"/>
                      </a:lnTo>
                      <a:lnTo>
                        <a:pt x="124" y="37"/>
                      </a:lnTo>
                      <a:lnTo>
                        <a:pt x="115" y="30"/>
                      </a:lnTo>
                      <a:lnTo>
                        <a:pt x="104" y="26"/>
                      </a:lnTo>
                      <a:lnTo>
                        <a:pt x="93" y="23"/>
                      </a:lnTo>
                      <a:lnTo>
                        <a:pt x="80" y="20"/>
                      </a:lnTo>
                      <a:lnTo>
                        <a:pt x="67" y="18"/>
                      </a:lnTo>
                      <a:lnTo>
                        <a:pt x="51" y="15"/>
                      </a:lnTo>
                      <a:lnTo>
                        <a:pt x="37" y="15"/>
                      </a:lnTo>
                      <a:lnTo>
                        <a:pt x="25" y="14"/>
                      </a:lnTo>
                      <a:lnTo>
                        <a:pt x="11" y="14"/>
                      </a:lnTo>
                      <a:lnTo>
                        <a:pt x="0" y="15"/>
                      </a:lnTo>
                      <a:lnTo>
                        <a:pt x="9" y="12"/>
                      </a:lnTo>
                      <a:lnTo>
                        <a:pt x="18" y="9"/>
                      </a:lnTo>
                      <a:lnTo>
                        <a:pt x="28" y="5"/>
                      </a:lnTo>
                      <a:lnTo>
                        <a:pt x="38" y="3"/>
                      </a:lnTo>
                      <a:lnTo>
                        <a:pt x="47" y="1"/>
                      </a:lnTo>
                      <a:lnTo>
                        <a:pt x="61" y="0"/>
                      </a:lnTo>
                      <a:lnTo>
                        <a:pt x="80" y="0"/>
                      </a:lnTo>
                      <a:lnTo>
                        <a:pt x="109" y="0"/>
                      </a:lnTo>
                      <a:lnTo>
                        <a:pt x="138" y="1"/>
                      </a:lnTo>
                      <a:lnTo>
                        <a:pt x="167" y="1"/>
                      </a:lnTo>
                      <a:lnTo>
                        <a:pt x="194" y="3"/>
                      </a:lnTo>
                      <a:lnTo>
                        <a:pt x="211" y="5"/>
                      </a:lnTo>
                      <a:lnTo>
                        <a:pt x="226" y="8"/>
                      </a:lnTo>
                      <a:lnTo>
                        <a:pt x="238" y="12"/>
                      </a:lnTo>
                      <a:lnTo>
                        <a:pt x="249" y="15"/>
                      </a:lnTo>
                      <a:lnTo>
                        <a:pt x="255" y="21"/>
                      </a:lnTo>
                      <a:lnTo>
                        <a:pt x="263" y="29"/>
                      </a:lnTo>
                      <a:lnTo>
                        <a:pt x="267" y="38"/>
                      </a:lnTo>
                      <a:lnTo>
                        <a:pt x="271" y="46"/>
                      </a:lnTo>
                      <a:lnTo>
                        <a:pt x="274" y="58"/>
                      </a:lnTo>
                      <a:lnTo>
                        <a:pt x="275" y="73"/>
                      </a:lnTo>
                      <a:lnTo>
                        <a:pt x="281" y="148"/>
                      </a:lnTo>
                      <a:lnTo>
                        <a:pt x="283" y="215"/>
                      </a:lnTo>
                      <a:lnTo>
                        <a:pt x="286" y="232"/>
                      </a:lnTo>
                      <a:lnTo>
                        <a:pt x="287" y="244"/>
                      </a:lnTo>
                      <a:lnTo>
                        <a:pt x="292" y="253"/>
                      </a:lnTo>
                      <a:lnTo>
                        <a:pt x="298" y="263"/>
                      </a:lnTo>
                      <a:lnTo>
                        <a:pt x="306" y="272"/>
                      </a:lnTo>
                      <a:lnTo>
                        <a:pt x="315" y="279"/>
                      </a:lnTo>
                      <a:lnTo>
                        <a:pt x="326" y="284"/>
                      </a:lnTo>
                      <a:lnTo>
                        <a:pt x="335" y="289"/>
                      </a:lnTo>
                      <a:lnTo>
                        <a:pt x="347" y="292"/>
                      </a:lnTo>
                      <a:lnTo>
                        <a:pt x="362" y="293"/>
                      </a:lnTo>
                      <a:lnTo>
                        <a:pt x="376" y="295"/>
                      </a:lnTo>
                      <a:lnTo>
                        <a:pt x="387" y="293"/>
                      </a:lnTo>
                      <a:lnTo>
                        <a:pt x="405" y="287"/>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84" name="Group 765">
                <a:extLst>
                  <a:ext uri="{FF2B5EF4-FFF2-40B4-BE49-F238E27FC236}">
                    <a16:creationId xmlns:a16="http://schemas.microsoft.com/office/drawing/2014/main" id="{DD446DC4-79D4-4EBA-B73C-F36FBDDFAC98}"/>
                  </a:ext>
                </a:extLst>
              </p:cNvPr>
              <p:cNvGrpSpPr>
                <a:grpSpLocks/>
              </p:cNvGrpSpPr>
              <p:nvPr/>
            </p:nvGrpSpPr>
            <p:grpSpPr bwMode="auto">
              <a:xfrm>
                <a:off x="2955" y="2127"/>
                <a:ext cx="475" cy="592"/>
                <a:chOff x="2955" y="2127"/>
                <a:chExt cx="475" cy="592"/>
              </a:xfrm>
            </p:grpSpPr>
            <p:sp>
              <p:nvSpPr>
                <p:cNvPr id="22785" name="Freeform 766">
                  <a:extLst>
                    <a:ext uri="{FF2B5EF4-FFF2-40B4-BE49-F238E27FC236}">
                      <a16:creationId xmlns:a16="http://schemas.microsoft.com/office/drawing/2014/main" id="{FE44A920-7411-4BF5-9D1B-4356A13AB2A8}"/>
                    </a:ext>
                  </a:extLst>
                </p:cNvPr>
                <p:cNvSpPr>
                  <a:spLocks/>
                </p:cNvSpPr>
                <p:nvPr/>
              </p:nvSpPr>
              <p:spPr bwMode="auto">
                <a:xfrm>
                  <a:off x="2955" y="2696"/>
                  <a:ext cx="20" cy="23"/>
                </a:xfrm>
                <a:custGeom>
                  <a:avLst/>
                  <a:gdLst>
                    <a:gd name="T0" fmla="*/ 0 w 40"/>
                    <a:gd name="T1" fmla="*/ 1 h 46"/>
                    <a:gd name="T2" fmla="*/ 1 w 40"/>
                    <a:gd name="T3" fmla="*/ 1 h 46"/>
                    <a:gd name="T4" fmla="*/ 1 w 40"/>
                    <a:gd name="T5" fmla="*/ 1 h 46"/>
                    <a:gd name="T6" fmla="*/ 1 w 40"/>
                    <a:gd name="T7" fmla="*/ 0 h 46"/>
                    <a:gd name="T8" fmla="*/ 0 w 40"/>
                    <a:gd name="T9" fmla="*/ 1 h 46"/>
                    <a:gd name="T10" fmla="*/ 0 60000 65536"/>
                    <a:gd name="T11" fmla="*/ 0 60000 65536"/>
                    <a:gd name="T12" fmla="*/ 0 60000 65536"/>
                    <a:gd name="T13" fmla="*/ 0 60000 65536"/>
                    <a:gd name="T14" fmla="*/ 0 60000 65536"/>
                    <a:gd name="T15" fmla="*/ 0 w 40"/>
                    <a:gd name="T16" fmla="*/ 0 h 46"/>
                    <a:gd name="T17" fmla="*/ 40 w 40"/>
                    <a:gd name="T18" fmla="*/ 46 h 46"/>
                  </a:gdLst>
                  <a:ahLst/>
                  <a:cxnLst>
                    <a:cxn ang="T10">
                      <a:pos x="T0" y="T1"/>
                    </a:cxn>
                    <a:cxn ang="T11">
                      <a:pos x="T2" y="T3"/>
                    </a:cxn>
                    <a:cxn ang="T12">
                      <a:pos x="T4" y="T5"/>
                    </a:cxn>
                    <a:cxn ang="T13">
                      <a:pos x="T6" y="T7"/>
                    </a:cxn>
                    <a:cxn ang="T14">
                      <a:pos x="T8" y="T9"/>
                    </a:cxn>
                  </a:cxnLst>
                  <a:rect l="T15" t="T16" r="T17" b="T18"/>
                  <a:pathLst>
                    <a:path w="40" h="46">
                      <a:moveTo>
                        <a:pt x="0" y="38"/>
                      </a:moveTo>
                      <a:lnTo>
                        <a:pt x="9" y="46"/>
                      </a:lnTo>
                      <a:lnTo>
                        <a:pt x="40" y="8"/>
                      </a:lnTo>
                      <a:lnTo>
                        <a:pt x="31"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786" name="Freeform 767">
                  <a:extLst>
                    <a:ext uri="{FF2B5EF4-FFF2-40B4-BE49-F238E27FC236}">
                      <a16:creationId xmlns:a16="http://schemas.microsoft.com/office/drawing/2014/main" id="{1784DB6E-91E2-449F-8751-997DE7DBD92D}"/>
                    </a:ext>
                  </a:extLst>
                </p:cNvPr>
                <p:cNvSpPr>
                  <a:spLocks/>
                </p:cNvSpPr>
                <p:nvPr/>
              </p:nvSpPr>
              <p:spPr bwMode="auto">
                <a:xfrm>
                  <a:off x="2982" y="2662"/>
                  <a:ext cx="20" cy="23"/>
                </a:xfrm>
                <a:custGeom>
                  <a:avLst/>
                  <a:gdLst>
                    <a:gd name="T0" fmla="*/ 0 w 40"/>
                    <a:gd name="T1" fmla="*/ 1 h 46"/>
                    <a:gd name="T2" fmla="*/ 1 w 40"/>
                    <a:gd name="T3" fmla="*/ 1 h 46"/>
                    <a:gd name="T4" fmla="*/ 1 w 40"/>
                    <a:gd name="T5" fmla="*/ 1 h 46"/>
                    <a:gd name="T6" fmla="*/ 1 w 40"/>
                    <a:gd name="T7" fmla="*/ 0 h 46"/>
                    <a:gd name="T8" fmla="*/ 0 w 40"/>
                    <a:gd name="T9" fmla="*/ 1 h 46"/>
                    <a:gd name="T10" fmla="*/ 0 60000 65536"/>
                    <a:gd name="T11" fmla="*/ 0 60000 65536"/>
                    <a:gd name="T12" fmla="*/ 0 60000 65536"/>
                    <a:gd name="T13" fmla="*/ 0 60000 65536"/>
                    <a:gd name="T14" fmla="*/ 0 60000 65536"/>
                    <a:gd name="T15" fmla="*/ 0 w 40"/>
                    <a:gd name="T16" fmla="*/ 0 h 46"/>
                    <a:gd name="T17" fmla="*/ 40 w 40"/>
                    <a:gd name="T18" fmla="*/ 46 h 46"/>
                  </a:gdLst>
                  <a:ahLst/>
                  <a:cxnLst>
                    <a:cxn ang="T10">
                      <a:pos x="T0" y="T1"/>
                    </a:cxn>
                    <a:cxn ang="T11">
                      <a:pos x="T2" y="T3"/>
                    </a:cxn>
                    <a:cxn ang="T12">
                      <a:pos x="T4" y="T5"/>
                    </a:cxn>
                    <a:cxn ang="T13">
                      <a:pos x="T6" y="T7"/>
                    </a:cxn>
                    <a:cxn ang="T14">
                      <a:pos x="T8" y="T9"/>
                    </a:cxn>
                  </a:cxnLst>
                  <a:rect l="T15" t="T16" r="T17" b="T18"/>
                  <a:pathLst>
                    <a:path w="40" h="46">
                      <a:moveTo>
                        <a:pt x="0" y="38"/>
                      </a:moveTo>
                      <a:lnTo>
                        <a:pt x="10" y="46"/>
                      </a:lnTo>
                      <a:lnTo>
                        <a:pt x="40" y="8"/>
                      </a:lnTo>
                      <a:lnTo>
                        <a:pt x="31"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787" name="Freeform 768">
                  <a:extLst>
                    <a:ext uri="{FF2B5EF4-FFF2-40B4-BE49-F238E27FC236}">
                      <a16:creationId xmlns:a16="http://schemas.microsoft.com/office/drawing/2014/main" id="{23B4218D-5A70-4F82-8B87-9B37F9D968B9}"/>
                    </a:ext>
                  </a:extLst>
                </p:cNvPr>
                <p:cNvSpPr>
                  <a:spLocks/>
                </p:cNvSpPr>
                <p:nvPr/>
              </p:nvSpPr>
              <p:spPr bwMode="auto">
                <a:xfrm>
                  <a:off x="3009" y="2629"/>
                  <a:ext cx="20" cy="23"/>
                </a:xfrm>
                <a:custGeom>
                  <a:avLst/>
                  <a:gdLst>
                    <a:gd name="T0" fmla="*/ 0 w 40"/>
                    <a:gd name="T1" fmla="*/ 1 h 46"/>
                    <a:gd name="T2" fmla="*/ 1 w 40"/>
                    <a:gd name="T3" fmla="*/ 1 h 46"/>
                    <a:gd name="T4" fmla="*/ 1 w 40"/>
                    <a:gd name="T5" fmla="*/ 1 h 46"/>
                    <a:gd name="T6" fmla="*/ 1 w 40"/>
                    <a:gd name="T7" fmla="*/ 0 h 46"/>
                    <a:gd name="T8" fmla="*/ 0 w 40"/>
                    <a:gd name="T9" fmla="*/ 1 h 46"/>
                    <a:gd name="T10" fmla="*/ 0 60000 65536"/>
                    <a:gd name="T11" fmla="*/ 0 60000 65536"/>
                    <a:gd name="T12" fmla="*/ 0 60000 65536"/>
                    <a:gd name="T13" fmla="*/ 0 60000 65536"/>
                    <a:gd name="T14" fmla="*/ 0 60000 65536"/>
                    <a:gd name="T15" fmla="*/ 0 w 40"/>
                    <a:gd name="T16" fmla="*/ 0 h 46"/>
                    <a:gd name="T17" fmla="*/ 40 w 40"/>
                    <a:gd name="T18" fmla="*/ 46 h 46"/>
                  </a:gdLst>
                  <a:ahLst/>
                  <a:cxnLst>
                    <a:cxn ang="T10">
                      <a:pos x="T0" y="T1"/>
                    </a:cxn>
                    <a:cxn ang="T11">
                      <a:pos x="T2" y="T3"/>
                    </a:cxn>
                    <a:cxn ang="T12">
                      <a:pos x="T4" y="T5"/>
                    </a:cxn>
                    <a:cxn ang="T13">
                      <a:pos x="T6" y="T7"/>
                    </a:cxn>
                    <a:cxn ang="T14">
                      <a:pos x="T8" y="T9"/>
                    </a:cxn>
                  </a:cxnLst>
                  <a:rect l="T15" t="T16" r="T17" b="T18"/>
                  <a:pathLst>
                    <a:path w="40" h="46">
                      <a:moveTo>
                        <a:pt x="0" y="38"/>
                      </a:moveTo>
                      <a:lnTo>
                        <a:pt x="9" y="46"/>
                      </a:lnTo>
                      <a:lnTo>
                        <a:pt x="40" y="7"/>
                      </a:lnTo>
                      <a:lnTo>
                        <a:pt x="30"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788" name="Freeform 769">
                  <a:extLst>
                    <a:ext uri="{FF2B5EF4-FFF2-40B4-BE49-F238E27FC236}">
                      <a16:creationId xmlns:a16="http://schemas.microsoft.com/office/drawing/2014/main" id="{C0C45B1E-FA6A-427E-B212-311ADFC8CD5C}"/>
                    </a:ext>
                  </a:extLst>
                </p:cNvPr>
                <p:cNvSpPr>
                  <a:spLocks/>
                </p:cNvSpPr>
                <p:nvPr/>
              </p:nvSpPr>
              <p:spPr bwMode="auto">
                <a:xfrm>
                  <a:off x="3036" y="2595"/>
                  <a:ext cx="20" cy="23"/>
                </a:xfrm>
                <a:custGeom>
                  <a:avLst/>
                  <a:gdLst>
                    <a:gd name="T0" fmla="*/ 0 w 40"/>
                    <a:gd name="T1" fmla="*/ 1 h 45"/>
                    <a:gd name="T2" fmla="*/ 1 w 40"/>
                    <a:gd name="T3" fmla="*/ 1 h 45"/>
                    <a:gd name="T4" fmla="*/ 1 w 40"/>
                    <a:gd name="T5" fmla="*/ 1 h 45"/>
                    <a:gd name="T6" fmla="*/ 1 w 40"/>
                    <a:gd name="T7" fmla="*/ 0 h 45"/>
                    <a:gd name="T8" fmla="*/ 0 w 40"/>
                    <a:gd name="T9" fmla="*/ 1 h 45"/>
                    <a:gd name="T10" fmla="*/ 0 60000 65536"/>
                    <a:gd name="T11" fmla="*/ 0 60000 65536"/>
                    <a:gd name="T12" fmla="*/ 0 60000 65536"/>
                    <a:gd name="T13" fmla="*/ 0 60000 65536"/>
                    <a:gd name="T14" fmla="*/ 0 60000 65536"/>
                    <a:gd name="T15" fmla="*/ 0 w 40"/>
                    <a:gd name="T16" fmla="*/ 0 h 45"/>
                    <a:gd name="T17" fmla="*/ 40 w 40"/>
                    <a:gd name="T18" fmla="*/ 45 h 45"/>
                  </a:gdLst>
                  <a:ahLst/>
                  <a:cxnLst>
                    <a:cxn ang="T10">
                      <a:pos x="T0" y="T1"/>
                    </a:cxn>
                    <a:cxn ang="T11">
                      <a:pos x="T2" y="T3"/>
                    </a:cxn>
                    <a:cxn ang="T12">
                      <a:pos x="T4" y="T5"/>
                    </a:cxn>
                    <a:cxn ang="T13">
                      <a:pos x="T6" y="T7"/>
                    </a:cxn>
                    <a:cxn ang="T14">
                      <a:pos x="T8" y="T9"/>
                    </a:cxn>
                  </a:cxnLst>
                  <a:rect l="T15" t="T16" r="T17" b="T18"/>
                  <a:pathLst>
                    <a:path w="40" h="45">
                      <a:moveTo>
                        <a:pt x="0" y="38"/>
                      </a:moveTo>
                      <a:lnTo>
                        <a:pt x="10" y="45"/>
                      </a:lnTo>
                      <a:lnTo>
                        <a:pt x="40" y="7"/>
                      </a:lnTo>
                      <a:lnTo>
                        <a:pt x="31"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789" name="Freeform 770">
                  <a:extLst>
                    <a:ext uri="{FF2B5EF4-FFF2-40B4-BE49-F238E27FC236}">
                      <a16:creationId xmlns:a16="http://schemas.microsoft.com/office/drawing/2014/main" id="{F8CCB112-9CF5-4C04-A356-5875B4A65F01}"/>
                    </a:ext>
                  </a:extLst>
                </p:cNvPr>
                <p:cNvSpPr>
                  <a:spLocks/>
                </p:cNvSpPr>
                <p:nvPr/>
              </p:nvSpPr>
              <p:spPr bwMode="auto">
                <a:xfrm>
                  <a:off x="3062" y="2562"/>
                  <a:ext cx="20" cy="23"/>
                </a:xfrm>
                <a:custGeom>
                  <a:avLst/>
                  <a:gdLst>
                    <a:gd name="T0" fmla="*/ 0 w 40"/>
                    <a:gd name="T1" fmla="*/ 1 h 46"/>
                    <a:gd name="T2" fmla="*/ 1 w 40"/>
                    <a:gd name="T3" fmla="*/ 1 h 46"/>
                    <a:gd name="T4" fmla="*/ 1 w 40"/>
                    <a:gd name="T5" fmla="*/ 1 h 46"/>
                    <a:gd name="T6" fmla="*/ 1 w 40"/>
                    <a:gd name="T7" fmla="*/ 0 h 46"/>
                    <a:gd name="T8" fmla="*/ 0 w 40"/>
                    <a:gd name="T9" fmla="*/ 1 h 46"/>
                    <a:gd name="T10" fmla="*/ 0 60000 65536"/>
                    <a:gd name="T11" fmla="*/ 0 60000 65536"/>
                    <a:gd name="T12" fmla="*/ 0 60000 65536"/>
                    <a:gd name="T13" fmla="*/ 0 60000 65536"/>
                    <a:gd name="T14" fmla="*/ 0 60000 65536"/>
                    <a:gd name="T15" fmla="*/ 0 w 40"/>
                    <a:gd name="T16" fmla="*/ 0 h 46"/>
                    <a:gd name="T17" fmla="*/ 40 w 40"/>
                    <a:gd name="T18" fmla="*/ 46 h 46"/>
                  </a:gdLst>
                  <a:ahLst/>
                  <a:cxnLst>
                    <a:cxn ang="T10">
                      <a:pos x="T0" y="T1"/>
                    </a:cxn>
                    <a:cxn ang="T11">
                      <a:pos x="T2" y="T3"/>
                    </a:cxn>
                    <a:cxn ang="T12">
                      <a:pos x="T4" y="T5"/>
                    </a:cxn>
                    <a:cxn ang="T13">
                      <a:pos x="T6" y="T7"/>
                    </a:cxn>
                    <a:cxn ang="T14">
                      <a:pos x="T8" y="T9"/>
                    </a:cxn>
                  </a:cxnLst>
                  <a:rect l="T15" t="T16" r="T17" b="T18"/>
                  <a:pathLst>
                    <a:path w="40" h="46">
                      <a:moveTo>
                        <a:pt x="0" y="38"/>
                      </a:moveTo>
                      <a:lnTo>
                        <a:pt x="9" y="46"/>
                      </a:lnTo>
                      <a:lnTo>
                        <a:pt x="40" y="7"/>
                      </a:lnTo>
                      <a:lnTo>
                        <a:pt x="30"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790" name="Freeform 771">
                  <a:extLst>
                    <a:ext uri="{FF2B5EF4-FFF2-40B4-BE49-F238E27FC236}">
                      <a16:creationId xmlns:a16="http://schemas.microsoft.com/office/drawing/2014/main" id="{2BD6691E-5EAB-4201-843D-F366786E4B57}"/>
                    </a:ext>
                  </a:extLst>
                </p:cNvPr>
                <p:cNvSpPr>
                  <a:spLocks/>
                </p:cNvSpPr>
                <p:nvPr/>
              </p:nvSpPr>
              <p:spPr bwMode="auto">
                <a:xfrm>
                  <a:off x="3089" y="2529"/>
                  <a:ext cx="20" cy="23"/>
                </a:xfrm>
                <a:custGeom>
                  <a:avLst/>
                  <a:gdLst>
                    <a:gd name="T0" fmla="*/ 0 w 40"/>
                    <a:gd name="T1" fmla="*/ 1 h 45"/>
                    <a:gd name="T2" fmla="*/ 1 w 40"/>
                    <a:gd name="T3" fmla="*/ 1 h 45"/>
                    <a:gd name="T4" fmla="*/ 1 w 40"/>
                    <a:gd name="T5" fmla="*/ 1 h 45"/>
                    <a:gd name="T6" fmla="*/ 1 w 40"/>
                    <a:gd name="T7" fmla="*/ 0 h 45"/>
                    <a:gd name="T8" fmla="*/ 0 w 40"/>
                    <a:gd name="T9" fmla="*/ 1 h 45"/>
                    <a:gd name="T10" fmla="*/ 0 60000 65536"/>
                    <a:gd name="T11" fmla="*/ 0 60000 65536"/>
                    <a:gd name="T12" fmla="*/ 0 60000 65536"/>
                    <a:gd name="T13" fmla="*/ 0 60000 65536"/>
                    <a:gd name="T14" fmla="*/ 0 60000 65536"/>
                    <a:gd name="T15" fmla="*/ 0 w 40"/>
                    <a:gd name="T16" fmla="*/ 0 h 45"/>
                    <a:gd name="T17" fmla="*/ 40 w 40"/>
                    <a:gd name="T18" fmla="*/ 45 h 45"/>
                  </a:gdLst>
                  <a:ahLst/>
                  <a:cxnLst>
                    <a:cxn ang="T10">
                      <a:pos x="T0" y="T1"/>
                    </a:cxn>
                    <a:cxn ang="T11">
                      <a:pos x="T2" y="T3"/>
                    </a:cxn>
                    <a:cxn ang="T12">
                      <a:pos x="T4" y="T5"/>
                    </a:cxn>
                    <a:cxn ang="T13">
                      <a:pos x="T6" y="T7"/>
                    </a:cxn>
                    <a:cxn ang="T14">
                      <a:pos x="T8" y="T9"/>
                    </a:cxn>
                  </a:cxnLst>
                  <a:rect l="T15" t="T16" r="T17" b="T18"/>
                  <a:pathLst>
                    <a:path w="40" h="45">
                      <a:moveTo>
                        <a:pt x="0" y="38"/>
                      </a:moveTo>
                      <a:lnTo>
                        <a:pt x="10" y="45"/>
                      </a:lnTo>
                      <a:lnTo>
                        <a:pt x="40" y="7"/>
                      </a:lnTo>
                      <a:lnTo>
                        <a:pt x="31"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791" name="Freeform 772">
                  <a:extLst>
                    <a:ext uri="{FF2B5EF4-FFF2-40B4-BE49-F238E27FC236}">
                      <a16:creationId xmlns:a16="http://schemas.microsoft.com/office/drawing/2014/main" id="{A8539D33-C577-4685-BBA1-89547876C232}"/>
                    </a:ext>
                  </a:extLst>
                </p:cNvPr>
                <p:cNvSpPr>
                  <a:spLocks/>
                </p:cNvSpPr>
                <p:nvPr/>
              </p:nvSpPr>
              <p:spPr bwMode="auto">
                <a:xfrm>
                  <a:off x="3116" y="2495"/>
                  <a:ext cx="20" cy="23"/>
                </a:xfrm>
                <a:custGeom>
                  <a:avLst/>
                  <a:gdLst>
                    <a:gd name="T0" fmla="*/ 0 w 40"/>
                    <a:gd name="T1" fmla="*/ 1 h 46"/>
                    <a:gd name="T2" fmla="*/ 1 w 40"/>
                    <a:gd name="T3" fmla="*/ 1 h 46"/>
                    <a:gd name="T4" fmla="*/ 1 w 40"/>
                    <a:gd name="T5" fmla="*/ 1 h 46"/>
                    <a:gd name="T6" fmla="*/ 1 w 40"/>
                    <a:gd name="T7" fmla="*/ 0 h 46"/>
                    <a:gd name="T8" fmla="*/ 0 w 40"/>
                    <a:gd name="T9" fmla="*/ 1 h 46"/>
                    <a:gd name="T10" fmla="*/ 0 60000 65536"/>
                    <a:gd name="T11" fmla="*/ 0 60000 65536"/>
                    <a:gd name="T12" fmla="*/ 0 60000 65536"/>
                    <a:gd name="T13" fmla="*/ 0 60000 65536"/>
                    <a:gd name="T14" fmla="*/ 0 60000 65536"/>
                    <a:gd name="T15" fmla="*/ 0 w 40"/>
                    <a:gd name="T16" fmla="*/ 0 h 46"/>
                    <a:gd name="T17" fmla="*/ 40 w 40"/>
                    <a:gd name="T18" fmla="*/ 46 h 46"/>
                  </a:gdLst>
                  <a:ahLst/>
                  <a:cxnLst>
                    <a:cxn ang="T10">
                      <a:pos x="T0" y="T1"/>
                    </a:cxn>
                    <a:cxn ang="T11">
                      <a:pos x="T2" y="T3"/>
                    </a:cxn>
                    <a:cxn ang="T12">
                      <a:pos x="T4" y="T5"/>
                    </a:cxn>
                    <a:cxn ang="T13">
                      <a:pos x="T6" y="T7"/>
                    </a:cxn>
                    <a:cxn ang="T14">
                      <a:pos x="T8" y="T9"/>
                    </a:cxn>
                  </a:cxnLst>
                  <a:rect l="T15" t="T16" r="T17" b="T18"/>
                  <a:pathLst>
                    <a:path w="40" h="46">
                      <a:moveTo>
                        <a:pt x="0" y="39"/>
                      </a:moveTo>
                      <a:lnTo>
                        <a:pt x="9" y="46"/>
                      </a:lnTo>
                      <a:lnTo>
                        <a:pt x="40" y="8"/>
                      </a:lnTo>
                      <a:lnTo>
                        <a:pt x="30" y="0"/>
                      </a:lnTo>
                      <a:lnTo>
                        <a:pt x="0" y="39"/>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792" name="Freeform 773">
                  <a:extLst>
                    <a:ext uri="{FF2B5EF4-FFF2-40B4-BE49-F238E27FC236}">
                      <a16:creationId xmlns:a16="http://schemas.microsoft.com/office/drawing/2014/main" id="{BBECE477-F68E-4F65-96CD-6D6D2EBC81C6}"/>
                    </a:ext>
                  </a:extLst>
                </p:cNvPr>
                <p:cNvSpPr>
                  <a:spLocks/>
                </p:cNvSpPr>
                <p:nvPr/>
              </p:nvSpPr>
              <p:spPr bwMode="auto">
                <a:xfrm>
                  <a:off x="3143" y="2462"/>
                  <a:ext cx="20" cy="23"/>
                </a:xfrm>
                <a:custGeom>
                  <a:avLst/>
                  <a:gdLst>
                    <a:gd name="T0" fmla="*/ 0 w 40"/>
                    <a:gd name="T1" fmla="*/ 1 h 46"/>
                    <a:gd name="T2" fmla="*/ 1 w 40"/>
                    <a:gd name="T3" fmla="*/ 1 h 46"/>
                    <a:gd name="T4" fmla="*/ 1 w 40"/>
                    <a:gd name="T5" fmla="*/ 1 h 46"/>
                    <a:gd name="T6" fmla="*/ 1 w 40"/>
                    <a:gd name="T7" fmla="*/ 0 h 46"/>
                    <a:gd name="T8" fmla="*/ 0 w 40"/>
                    <a:gd name="T9" fmla="*/ 1 h 46"/>
                    <a:gd name="T10" fmla="*/ 0 60000 65536"/>
                    <a:gd name="T11" fmla="*/ 0 60000 65536"/>
                    <a:gd name="T12" fmla="*/ 0 60000 65536"/>
                    <a:gd name="T13" fmla="*/ 0 60000 65536"/>
                    <a:gd name="T14" fmla="*/ 0 60000 65536"/>
                    <a:gd name="T15" fmla="*/ 0 w 40"/>
                    <a:gd name="T16" fmla="*/ 0 h 46"/>
                    <a:gd name="T17" fmla="*/ 40 w 40"/>
                    <a:gd name="T18" fmla="*/ 46 h 46"/>
                  </a:gdLst>
                  <a:ahLst/>
                  <a:cxnLst>
                    <a:cxn ang="T10">
                      <a:pos x="T0" y="T1"/>
                    </a:cxn>
                    <a:cxn ang="T11">
                      <a:pos x="T2" y="T3"/>
                    </a:cxn>
                    <a:cxn ang="T12">
                      <a:pos x="T4" y="T5"/>
                    </a:cxn>
                    <a:cxn ang="T13">
                      <a:pos x="T6" y="T7"/>
                    </a:cxn>
                    <a:cxn ang="T14">
                      <a:pos x="T8" y="T9"/>
                    </a:cxn>
                  </a:cxnLst>
                  <a:rect l="T15" t="T16" r="T17" b="T18"/>
                  <a:pathLst>
                    <a:path w="40" h="46">
                      <a:moveTo>
                        <a:pt x="0" y="38"/>
                      </a:moveTo>
                      <a:lnTo>
                        <a:pt x="9" y="46"/>
                      </a:lnTo>
                      <a:lnTo>
                        <a:pt x="40" y="8"/>
                      </a:lnTo>
                      <a:lnTo>
                        <a:pt x="31"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793" name="Freeform 774">
                  <a:extLst>
                    <a:ext uri="{FF2B5EF4-FFF2-40B4-BE49-F238E27FC236}">
                      <a16:creationId xmlns:a16="http://schemas.microsoft.com/office/drawing/2014/main" id="{41F33495-8D6B-4C5F-8819-2CBCE7C084F8}"/>
                    </a:ext>
                  </a:extLst>
                </p:cNvPr>
                <p:cNvSpPr>
                  <a:spLocks/>
                </p:cNvSpPr>
                <p:nvPr/>
              </p:nvSpPr>
              <p:spPr bwMode="auto">
                <a:xfrm>
                  <a:off x="3169" y="2429"/>
                  <a:ext cx="20" cy="23"/>
                </a:xfrm>
                <a:custGeom>
                  <a:avLst/>
                  <a:gdLst>
                    <a:gd name="T0" fmla="*/ 0 w 39"/>
                    <a:gd name="T1" fmla="*/ 1 h 45"/>
                    <a:gd name="T2" fmla="*/ 1 w 39"/>
                    <a:gd name="T3" fmla="*/ 1 h 45"/>
                    <a:gd name="T4" fmla="*/ 1 w 39"/>
                    <a:gd name="T5" fmla="*/ 1 h 45"/>
                    <a:gd name="T6" fmla="*/ 1 w 39"/>
                    <a:gd name="T7" fmla="*/ 0 h 45"/>
                    <a:gd name="T8" fmla="*/ 0 w 39"/>
                    <a:gd name="T9" fmla="*/ 1 h 45"/>
                    <a:gd name="T10" fmla="*/ 0 60000 65536"/>
                    <a:gd name="T11" fmla="*/ 0 60000 65536"/>
                    <a:gd name="T12" fmla="*/ 0 60000 65536"/>
                    <a:gd name="T13" fmla="*/ 0 60000 65536"/>
                    <a:gd name="T14" fmla="*/ 0 60000 65536"/>
                    <a:gd name="T15" fmla="*/ 0 w 39"/>
                    <a:gd name="T16" fmla="*/ 0 h 45"/>
                    <a:gd name="T17" fmla="*/ 39 w 39"/>
                    <a:gd name="T18" fmla="*/ 45 h 45"/>
                  </a:gdLst>
                  <a:ahLst/>
                  <a:cxnLst>
                    <a:cxn ang="T10">
                      <a:pos x="T0" y="T1"/>
                    </a:cxn>
                    <a:cxn ang="T11">
                      <a:pos x="T2" y="T3"/>
                    </a:cxn>
                    <a:cxn ang="T12">
                      <a:pos x="T4" y="T5"/>
                    </a:cxn>
                    <a:cxn ang="T13">
                      <a:pos x="T6" y="T7"/>
                    </a:cxn>
                    <a:cxn ang="T14">
                      <a:pos x="T8" y="T9"/>
                    </a:cxn>
                  </a:cxnLst>
                  <a:rect l="T15" t="T16" r="T17" b="T18"/>
                  <a:pathLst>
                    <a:path w="39" h="45">
                      <a:moveTo>
                        <a:pt x="0" y="38"/>
                      </a:moveTo>
                      <a:lnTo>
                        <a:pt x="9" y="45"/>
                      </a:lnTo>
                      <a:lnTo>
                        <a:pt x="39" y="7"/>
                      </a:lnTo>
                      <a:lnTo>
                        <a:pt x="30"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794" name="Freeform 775">
                  <a:extLst>
                    <a:ext uri="{FF2B5EF4-FFF2-40B4-BE49-F238E27FC236}">
                      <a16:creationId xmlns:a16="http://schemas.microsoft.com/office/drawing/2014/main" id="{50311C78-6DC7-4648-8D18-6E47B3209CB7}"/>
                    </a:ext>
                  </a:extLst>
                </p:cNvPr>
                <p:cNvSpPr>
                  <a:spLocks/>
                </p:cNvSpPr>
                <p:nvPr/>
              </p:nvSpPr>
              <p:spPr bwMode="auto">
                <a:xfrm>
                  <a:off x="3196" y="2395"/>
                  <a:ext cx="20" cy="23"/>
                </a:xfrm>
                <a:custGeom>
                  <a:avLst/>
                  <a:gdLst>
                    <a:gd name="T0" fmla="*/ 0 w 40"/>
                    <a:gd name="T1" fmla="*/ 1 h 46"/>
                    <a:gd name="T2" fmla="*/ 1 w 40"/>
                    <a:gd name="T3" fmla="*/ 1 h 46"/>
                    <a:gd name="T4" fmla="*/ 1 w 40"/>
                    <a:gd name="T5" fmla="*/ 1 h 46"/>
                    <a:gd name="T6" fmla="*/ 1 w 40"/>
                    <a:gd name="T7" fmla="*/ 0 h 46"/>
                    <a:gd name="T8" fmla="*/ 0 w 40"/>
                    <a:gd name="T9" fmla="*/ 1 h 46"/>
                    <a:gd name="T10" fmla="*/ 0 60000 65536"/>
                    <a:gd name="T11" fmla="*/ 0 60000 65536"/>
                    <a:gd name="T12" fmla="*/ 0 60000 65536"/>
                    <a:gd name="T13" fmla="*/ 0 60000 65536"/>
                    <a:gd name="T14" fmla="*/ 0 60000 65536"/>
                    <a:gd name="T15" fmla="*/ 0 w 40"/>
                    <a:gd name="T16" fmla="*/ 0 h 46"/>
                    <a:gd name="T17" fmla="*/ 40 w 40"/>
                    <a:gd name="T18" fmla="*/ 46 h 46"/>
                  </a:gdLst>
                  <a:ahLst/>
                  <a:cxnLst>
                    <a:cxn ang="T10">
                      <a:pos x="T0" y="T1"/>
                    </a:cxn>
                    <a:cxn ang="T11">
                      <a:pos x="T2" y="T3"/>
                    </a:cxn>
                    <a:cxn ang="T12">
                      <a:pos x="T4" y="T5"/>
                    </a:cxn>
                    <a:cxn ang="T13">
                      <a:pos x="T6" y="T7"/>
                    </a:cxn>
                    <a:cxn ang="T14">
                      <a:pos x="T8" y="T9"/>
                    </a:cxn>
                  </a:cxnLst>
                  <a:rect l="T15" t="T16" r="T17" b="T18"/>
                  <a:pathLst>
                    <a:path w="40" h="46">
                      <a:moveTo>
                        <a:pt x="0" y="39"/>
                      </a:moveTo>
                      <a:lnTo>
                        <a:pt x="9" y="46"/>
                      </a:lnTo>
                      <a:lnTo>
                        <a:pt x="40" y="8"/>
                      </a:lnTo>
                      <a:lnTo>
                        <a:pt x="31" y="0"/>
                      </a:lnTo>
                      <a:lnTo>
                        <a:pt x="0" y="39"/>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795" name="Freeform 776">
                  <a:extLst>
                    <a:ext uri="{FF2B5EF4-FFF2-40B4-BE49-F238E27FC236}">
                      <a16:creationId xmlns:a16="http://schemas.microsoft.com/office/drawing/2014/main" id="{FFE71F11-15D3-41F7-9F34-019FA5208F3A}"/>
                    </a:ext>
                  </a:extLst>
                </p:cNvPr>
                <p:cNvSpPr>
                  <a:spLocks/>
                </p:cNvSpPr>
                <p:nvPr/>
              </p:nvSpPr>
              <p:spPr bwMode="auto">
                <a:xfrm>
                  <a:off x="3223" y="2362"/>
                  <a:ext cx="20" cy="22"/>
                </a:xfrm>
                <a:custGeom>
                  <a:avLst/>
                  <a:gdLst>
                    <a:gd name="T0" fmla="*/ 0 w 39"/>
                    <a:gd name="T1" fmla="*/ 0 h 46"/>
                    <a:gd name="T2" fmla="*/ 1 w 39"/>
                    <a:gd name="T3" fmla="*/ 0 h 46"/>
                    <a:gd name="T4" fmla="*/ 1 w 39"/>
                    <a:gd name="T5" fmla="*/ 0 h 46"/>
                    <a:gd name="T6" fmla="*/ 1 w 39"/>
                    <a:gd name="T7" fmla="*/ 0 h 46"/>
                    <a:gd name="T8" fmla="*/ 0 w 39"/>
                    <a:gd name="T9" fmla="*/ 0 h 46"/>
                    <a:gd name="T10" fmla="*/ 0 60000 65536"/>
                    <a:gd name="T11" fmla="*/ 0 60000 65536"/>
                    <a:gd name="T12" fmla="*/ 0 60000 65536"/>
                    <a:gd name="T13" fmla="*/ 0 60000 65536"/>
                    <a:gd name="T14" fmla="*/ 0 60000 65536"/>
                    <a:gd name="T15" fmla="*/ 0 w 39"/>
                    <a:gd name="T16" fmla="*/ 0 h 46"/>
                    <a:gd name="T17" fmla="*/ 39 w 39"/>
                    <a:gd name="T18" fmla="*/ 46 h 46"/>
                  </a:gdLst>
                  <a:ahLst/>
                  <a:cxnLst>
                    <a:cxn ang="T10">
                      <a:pos x="T0" y="T1"/>
                    </a:cxn>
                    <a:cxn ang="T11">
                      <a:pos x="T2" y="T3"/>
                    </a:cxn>
                    <a:cxn ang="T12">
                      <a:pos x="T4" y="T5"/>
                    </a:cxn>
                    <a:cxn ang="T13">
                      <a:pos x="T6" y="T7"/>
                    </a:cxn>
                    <a:cxn ang="T14">
                      <a:pos x="T8" y="T9"/>
                    </a:cxn>
                  </a:cxnLst>
                  <a:rect l="T15" t="T16" r="T17" b="T18"/>
                  <a:pathLst>
                    <a:path w="39" h="46">
                      <a:moveTo>
                        <a:pt x="0" y="38"/>
                      </a:moveTo>
                      <a:lnTo>
                        <a:pt x="9" y="46"/>
                      </a:lnTo>
                      <a:lnTo>
                        <a:pt x="39" y="8"/>
                      </a:lnTo>
                      <a:lnTo>
                        <a:pt x="30"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796" name="Freeform 777">
                  <a:extLst>
                    <a:ext uri="{FF2B5EF4-FFF2-40B4-BE49-F238E27FC236}">
                      <a16:creationId xmlns:a16="http://schemas.microsoft.com/office/drawing/2014/main" id="{0F3FD7EF-10FB-4F44-9286-5D18580B8B35}"/>
                    </a:ext>
                  </a:extLst>
                </p:cNvPr>
                <p:cNvSpPr>
                  <a:spLocks/>
                </p:cNvSpPr>
                <p:nvPr/>
              </p:nvSpPr>
              <p:spPr bwMode="auto">
                <a:xfrm>
                  <a:off x="3250" y="2328"/>
                  <a:ext cx="19" cy="23"/>
                </a:xfrm>
                <a:custGeom>
                  <a:avLst/>
                  <a:gdLst>
                    <a:gd name="T0" fmla="*/ 0 w 40"/>
                    <a:gd name="T1" fmla="*/ 1 h 46"/>
                    <a:gd name="T2" fmla="*/ 0 w 40"/>
                    <a:gd name="T3" fmla="*/ 1 h 46"/>
                    <a:gd name="T4" fmla="*/ 0 w 40"/>
                    <a:gd name="T5" fmla="*/ 1 h 46"/>
                    <a:gd name="T6" fmla="*/ 0 w 40"/>
                    <a:gd name="T7" fmla="*/ 0 h 46"/>
                    <a:gd name="T8" fmla="*/ 0 w 40"/>
                    <a:gd name="T9" fmla="*/ 1 h 46"/>
                    <a:gd name="T10" fmla="*/ 0 60000 65536"/>
                    <a:gd name="T11" fmla="*/ 0 60000 65536"/>
                    <a:gd name="T12" fmla="*/ 0 60000 65536"/>
                    <a:gd name="T13" fmla="*/ 0 60000 65536"/>
                    <a:gd name="T14" fmla="*/ 0 60000 65536"/>
                    <a:gd name="T15" fmla="*/ 0 w 40"/>
                    <a:gd name="T16" fmla="*/ 0 h 46"/>
                    <a:gd name="T17" fmla="*/ 40 w 40"/>
                    <a:gd name="T18" fmla="*/ 46 h 46"/>
                  </a:gdLst>
                  <a:ahLst/>
                  <a:cxnLst>
                    <a:cxn ang="T10">
                      <a:pos x="T0" y="T1"/>
                    </a:cxn>
                    <a:cxn ang="T11">
                      <a:pos x="T2" y="T3"/>
                    </a:cxn>
                    <a:cxn ang="T12">
                      <a:pos x="T4" y="T5"/>
                    </a:cxn>
                    <a:cxn ang="T13">
                      <a:pos x="T6" y="T7"/>
                    </a:cxn>
                    <a:cxn ang="T14">
                      <a:pos x="T8" y="T9"/>
                    </a:cxn>
                  </a:cxnLst>
                  <a:rect l="T15" t="T16" r="T17" b="T18"/>
                  <a:pathLst>
                    <a:path w="40" h="46">
                      <a:moveTo>
                        <a:pt x="0" y="38"/>
                      </a:moveTo>
                      <a:lnTo>
                        <a:pt x="9" y="46"/>
                      </a:lnTo>
                      <a:lnTo>
                        <a:pt x="40" y="8"/>
                      </a:lnTo>
                      <a:lnTo>
                        <a:pt x="31"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797" name="Freeform 778">
                  <a:extLst>
                    <a:ext uri="{FF2B5EF4-FFF2-40B4-BE49-F238E27FC236}">
                      <a16:creationId xmlns:a16="http://schemas.microsoft.com/office/drawing/2014/main" id="{DCC0D659-F26E-40E8-BF12-F2B9C154BD7A}"/>
                    </a:ext>
                  </a:extLst>
                </p:cNvPr>
                <p:cNvSpPr>
                  <a:spLocks/>
                </p:cNvSpPr>
                <p:nvPr/>
              </p:nvSpPr>
              <p:spPr bwMode="auto">
                <a:xfrm>
                  <a:off x="3276" y="2295"/>
                  <a:ext cx="20" cy="23"/>
                </a:xfrm>
                <a:custGeom>
                  <a:avLst/>
                  <a:gdLst>
                    <a:gd name="T0" fmla="*/ 0 w 39"/>
                    <a:gd name="T1" fmla="*/ 1 h 46"/>
                    <a:gd name="T2" fmla="*/ 1 w 39"/>
                    <a:gd name="T3" fmla="*/ 1 h 46"/>
                    <a:gd name="T4" fmla="*/ 1 w 39"/>
                    <a:gd name="T5" fmla="*/ 1 h 46"/>
                    <a:gd name="T6" fmla="*/ 1 w 39"/>
                    <a:gd name="T7" fmla="*/ 0 h 46"/>
                    <a:gd name="T8" fmla="*/ 0 w 39"/>
                    <a:gd name="T9" fmla="*/ 1 h 46"/>
                    <a:gd name="T10" fmla="*/ 0 60000 65536"/>
                    <a:gd name="T11" fmla="*/ 0 60000 65536"/>
                    <a:gd name="T12" fmla="*/ 0 60000 65536"/>
                    <a:gd name="T13" fmla="*/ 0 60000 65536"/>
                    <a:gd name="T14" fmla="*/ 0 60000 65536"/>
                    <a:gd name="T15" fmla="*/ 0 w 39"/>
                    <a:gd name="T16" fmla="*/ 0 h 46"/>
                    <a:gd name="T17" fmla="*/ 39 w 39"/>
                    <a:gd name="T18" fmla="*/ 46 h 46"/>
                  </a:gdLst>
                  <a:ahLst/>
                  <a:cxnLst>
                    <a:cxn ang="T10">
                      <a:pos x="T0" y="T1"/>
                    </a:cxn>
                    <a:cxn ang="T11">
                      <a:pos x="T2" y="T3"/>
                    </a:cxn>
                    <a:cxn ang="T12">
                      <a:pos x="T4" y="T5"/>
                    </a:cxn>
                    <a:cxn ang="T13">
                      <a:pos x="T6" y="T7"/>
                    </a:cxn>
                    <a:cxn ang="T14">
                      <a:pos x="T8" y="T9"/>
                    </a:cxn>
                  </a:cxnLst>
                  <a:rect l="T15" t="T16" r="T17" b="T18"/>
                  <a:pathLst>
                    <a:path w="39" h="46">
                      <a:moveTo>
                        <a:pt x="0" y="38"/>
                      </a:moveTo>
                      <a:lnTo>
                        <a:pt x="9" y="46"/>
                      </a:lnTo>
                      <a:lnTo>
                        <a:pt x="39" y="8"/>
                      </a:lnTo>
                      <a:lnTo>
                        <a:pt x="30"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798" name="Freeform 779">
                  <a:extLst>
                    <a:ext uri="{FF2B5EF4-FFF2-40B4-BE49-F238E27FC236}">
                      <a16:creationId xmlns:a16="http://schemas.microsoft.com/office/drawing/2014/main" id="{A7357DDB-57E2-4B69-9A50-A3650AED042E}"/>
                    </a:ext>
                  </a:extLst>
                </p:cNvPr>
                <p:cNvSpPr>
                  <a:spLocks/>
                </p:cNvSpPr>
                <p:nvPr/>
              </p:nvSpPr>
              <p:spPr bwMode="auto">
                <a:xfrm>
                  <a:off x="3302" y="2262"/>
                  <a:ext cx="20" cy="22"/>
                </a:xfrm>
                <a:custGeom>
                  <a:avLst/>
                  <a:gdLst>
                    <a:gd name="T0" fmla="*/ 0 w 39"/>
                    <a:gd name="T1" fmla="*/ 0 h 46"/>
                    <a:gd name="T2" fmla="*/ 1 w 39"/>
                    <a:gd name="T3" fmla="*/ 0 h 46"/>
                    <a:gd name="T4" fmla="*/ 1 w 39"/>
                    <a:gd name="T5" fmla="*/ 0 h 46"/>
                    <a:gd name="T6" fmla="*/ 1 w 39"/>
                    <a:gd name="T7" fmla="*/ 0 h 46"/>
                    <a:gd name="T8" fmla="*/ 0 w 39"/>
                    <a:gd name="T9" fmla="*/ 0 h 46"/>
                    <a:gd name="T10" fmla="*/ 0 60000 65536"/>
                    <a:gd name="T11" fmla="*/ 0 60000 65536"/>
                    <a:gd name="T12" fmla="*/ 0 60000 65536"/>
                    <a:gd name="T13" fmla="*/ 0 60000 65536"/>
                    <a:gd name="T14" fmla="*/ 0 60000 65536"/>
                    <a:gd name="T15" fmla="*/ 0 w 39"/>
                    <a:gd name="T16" fmla="*/ 0 h 46"/>
                    <a:gd name="T17" fmla="*/ 39 w 39"/>
                    <a:gd name="T18" fmla="*/ 46 h 46"/>
                  </a:gdLst>
                  <a:ahLst/>
                  <a:cxnLst>
                    <a:cxn ang="T10">
                      <a:pos x="T0" y="T1"/>
                    </a:cxn>
                    <a:cxn ang="T11">
                      <a:pos x="T2" y="T3"/>
                    </a:cxn>
                    <a:cxn ang="T12">
                      <a:pos x="T4" y="T5"/>
                    </a:cxn>
                    <a:cxn ang="T13">
                      <a:pos x="T6" y="T7"/>
                    </a:cxn>
                    <a:cxn ang="T14">
                      <a:pos x="T8" y="T9"/>
                    </a:cxn>
                  </a:cxnLst>
                  <a:rect l="T15" t="T16" r="T17" b="T18"/>
                  <a:pathLst>
                    <a:path w="39" h="46">
                      <a:moveTo>
                        <a:pt x="0" y="38"/>
                      </a:moveTo>
                      <a:lnTo>
                        <a:pt x="9" y="46"/>
                      </a:lnTo>
                      <a:lnTo>
                        <a:pt x="39" y="8"/>
                      </a:lnTo>
                      <a:lnTo>
                        <a:pt x="30"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799" name="Freeform 780">
                  <a:extLst>
                    <a:ext uri="{FF2B5EF4-FFF2-40B4-BE49-F238E27FC236}">
                      <a16:creationId xmlns:a16="http://schemas.microsoft.com/office/drawing/2014/main" id="{5C283789-C8B4-44BC-892A-0B4FDA7932F6}"/>
                    </a:ext>
                  </a:extLst>
                </p:cNvPr>
                <p:cNvSpPr>
                  <a:spLocks/>
                </p:cNvSpPr>
                <p:nvPr/>
              </p:nvSpPr>
              <p:spPr bwMode="auto">
                <a:xfrm>
                  <a:off x="3329" y="2228"/>
                  <a:ext cx="20" cy="23"/>
                </a:xfrm>
                <a:custGeom>
                  <a:avLst/>
                  <a:gdLst>
                    <a:gd name="T0" fmla="*/ 0 w 40"/>
                    <a:gd name="T1" fmla="*/ 1 h 46"/>
                    <a:gd name="T2" fmla="*/ 1 w 40"/>
                    <a:gd name="T3" fmla="*/ 1 h 46"/>
                    <a:gd name="T4" fmla="*/ 1 w 40"/>
                    <a:gd name="T5" fmla="*/ 1 h 46"/>
                    <a:gd name="T6" fmla="*/ 1 w 40"/>
                    <a:gd name="T7" fmla="*/ 0 h 46"/>
                    <a:gd name="T8" fmla="*/ 0 w 40"/>
                    <a:gd name="T9" fmla="*/ 1 h 46"/>
                    <a:gd name="T10" fmla="*/ 0 60000 65536"/>
                    <a:gd name="T11" fmla="*/ 0 60000 65536"/>
                    <a:gd name="T12" fmla="*/ 0 60000 65536"/>
                    <a:gd name="T13" fmla="*/ 0 60000 65536"/>
                    <a:gd name="T14" fmla="*/ 0 60000 65536"/>
                    <a:gd name="T15" fmla="*/ 0 w 40"/>
                    <a:gd name="T16" fmla="*/ 0 h 46"/>
                    <a:gd name="T17" fmla="*/ 40 w 40"/>
                    <a:gd name="T18" fmla="*/ 46 h 46"/>
                  </a:gdLst>
                  <a:ahLst/>
                  <a:cxnLst>
                    <a:cxn ang="T10">
                      <a:pos x="T0" y="T1"/>
                    </a:cxn>
                    <a:cxn ang="T11">
                      <a:pos x="T2" y="T3"/>
                    </a:cxn>
                    <a:cxn ang="T12">
                      <a:pos x="T4" y="T5"/>
                    </a:cxn>
                    <a:cxn ang="T13">
                      <a:pos x="T6" y="T7"/>
                    </a:cxn>
                    <a:cxn ang="T14">
                      <a:pos x="T8" y="T9"/>
                    </a:cxn>
                  </a:cxnLst>
                  <a:rect l="T15" t="T16" r="T17" b="T18"/>
                  <a:pathLst>
                    <a:path w="40" h="46">
                      <a:moveTo>
                        <a:pt x="0" y="38"/>
                      </a:moveTo>
                      <a:lnTo>
                        <a:pt x="9" y="46"/>
                      </a:lnTo>
                      <a:lnTo>
                        <a:pt x="40" y="7"/>
                      </a:lnTo>
                      <a:lnTo>
                        <a:pt x="31"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00" name="Freeform 781">
                  <a:extLst>
                    <a:ext uri="{FF2B5EF4-FFF2-40B4-BE49-F238E27FC236}">
                      <a16:creationId xmlns:a16="http://schemas.microsoft.com/office/drawing/2014/main" id="{B1633D15-221C-4545-9981-DA319B3E74D4}"/>
                    </a:ext>
                  </a:extLst>
                </p:cNvPr>
                <p:cNvSpPr>
                  <a:spLocks/>
                </p:cNvSpPr>
                <p:nvPr/>
              </p:nvSpPr>
              <p:spPr bwMode="auto">
                <a:xfrm>
                  <a:off x="3356" y="2194"/>
                  <a:ext cx="20" cy="23"/>
                </a:xfrm>
                <a:custGeom>
                  <a:avLst/>
                  <a:gdLst>
                    <a:gd name="T0" fmla="*/ 0 w 39"/>
                    <a:gd name="T1" fmla="*/ 1 h 45"/>
                    <a:gd name="T2" fmla="*/ 1 w 39"/>
                    <a:gd name="T3" fmla="*/ 1 h 45"/>
                    <a:gd name="T4" fmla="*/ 1 w 39"/>
                    <a:gd name="T5" fmla="*/ 1 h 45"/>
                    <a:gd name="T6" fmla="*/ 1 w 39"/>
                    <a:gd name="T7" fmla="*/ 0 h 45"/>
                    <a:gd name="T8" fmla="*/ 0 w 39"/>
                    <a:gd name="T9" fmla="*/ 1 h 45"/>
                    <a:gd name="T10" fmla="*/ 0 60000 65536"/>
                    <a:gd name="T11" fmla="*/ 0 60000 65536"/>
                    <a:gd name="T12" fmla="*/ 0 60000 65536"/>
                    <a:gd name="T13" fmla="*/ 0 60000 65536"/>
                    <a:gd name="T14" fmla="*/ 0 60000 65536"/>
                    <a:gd name="T15" fmla="*/ 0 w 39"/>
                    <a:gd name="T16" fmla="*/ 0 h 45"/>
                    <a:gd name="T17" fmla="*/ 39 w 39"/>
                    <a:gd name="T18" fmla="*/ 45 h 45"/>
                  </a:gdLst>
                  <a:ahLst/>
                  <a:cxnLst>
                    <a:cxn ang="T10">
                      <a:pos x="T0" y="T1"/>
                    </a:cxn>
                    <a:cxn ang="T11">
                      <a:pos x="T2" y="T3"/>
                    </a:cxn>
                    <a:cxn ang="T12">
                      <a:pos x="T4" y="T5"/>
                    </a:cxn>
                    <a:cxn ang="T13">
                      <a:pos x="T6" y="T7"/>
                    </a:cxn>
                    <a:cxn ang="T14">
                      <a:pos x="T8" y="T9"/>
                    </a:cxn>
                  </a:cxnLst>
                  <a:rect l="T15" t="T16" r="T17" b="T18"/>
                  <a:pathLst>
                    <a:path w="39" h="45">
                      <a:moveTo>
                        <a:pt x="0" y="38"/>
                      </a:moveTo>
                      <a:lnTo>
                        <a:pt x="9" y="45"/>
                      </a:lnTo>
                      <a:lnTo>
                        <a:pt x="39" y="7"/>
                      </a:lnTo>
                      <a:lnTo>
                        <a:pt x="30"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01" name="Freeform 782">
                  <a:extLst>
                    <a:ext uri="{FF2B5EF4-FFF2-40B4-BE49-F238E27FC236}">
                      <a16:creationId xmlns:a16="http://schemas.microsoft.com/office/drawing/2014/main" id="{B1D4E24B-85CA-4FD7-88B2-6F9B92C5DBC6}"/>
                    </a:ext>
                  </a:extLst>
                </p:cNvPr>
                <p:cNvSpPr>
                  <a:spLocks/>
                </p:cNvSpPr>
                <p:nvPr/>
              </p:nvSpPr>
              <p:spPr bwMode="auto">
                <a:xfrm>
                  <a:off x="3383" y="2164"/>
                  <a:ext cx="18" cy="20"/>
                </a:xfrm>
                <a:custGeom>
                  <a:avLst/>
                  <a:gdLst>
                    <a:gd name="T0" fmla="*/ 0 w 37"/>
                    <a:gd name="T1" fmla="*/ 0 h 41"/>
                    <a:gd name="T2" fmla="*/ 0 w 37"/>
                    <a:gd name="T3" fmla="*/ 0 h 41"/>
                    <a:gd name="T4" fmla="*/ 0 w 37"/>
                    <a:gd name="T5" fmla="*/ 0 h 41"/>
                    <a:gd name="T6" fmla="*/ 0 w 37"/>
                    <a:gd name="T7" fmla="*/ 0 h 41"/>
                    <a:gd name="T8" fmla="*/ 0 w 37"/>
                    <a:gd name="T9" fmla="*/ 0 h 41"/>
                    <a:gd name="T10" fmla="*/ 0 60000 65536"/>
                    <a:gd name="T11" fmla="*/ 0 60000 65536"/>
                    <a:gd name="T12" fmla="*/ 0 60000 65536"/>
                    <a:gd name="T13" fmla="*/ 0 60000 65536"/>
                    <a:gd name="T14" fmla="*/ 0 60000 65536"/>
                    <a:gd name="T15" fmla="*/ 0 w 37"/>
                    <a:gd name="T16" fmla="*/ 0 h 41"/>
                    <a:gd name="T17" fmla="*/ 37 w 37"/>
                    <a:gd name="T18" fmla="*/ 41 h 41"/>
                  </a:gdLst>
                  <a:ahLst/>
                  <a:cxnLst>
                    <a:cxn ang="T10">
                      <a:pos x="T0" y="T1"/>
                    </a:cxn>
                    <a:cxn ang="T11">
                      <a:pos x="T2" y="T3"/>
                    </a:cxn>
                    <a:cxn ang="T12">
                      <a:pos x="T4" y="T5"/>
                    </a:cxn>
                    <a:cxn ang="T13">
                      <a:pos x="T6" y="T7"/>
                    </a:cxn>
                    <a:cxn ang="T14">
                      <a:pos x="T8" y="T9"/>
                    </a:cxn>
                  </a:cxnLst>
                  <a:rect l="T15" t="T16" r="T17" b="T18"/>
                  <a:pathLst>
                    <a:path w="37" h="41">
                      <a:moveTo>
                        <a:pt x="0" y="33"/>
                      </a:moveTo>
                      <a:lnTo>
                        <a:pt x="9" y="41"/>
                      </a:lnTo>
                      <a:lnTo>
                        <a:pt x="37" y="7"/>
                      </a:lnTo>
                      <a:lnTo>
                        <a:pt x="28" y="0"/>
                      </a:lnTo>
                      <a:lnTo>
                        <a:pt x="0" y="33"/>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02" name="Freeform 783">
                  <a:extLst>
                    <a:ext uri="{FF2B5EF4-FFF2-40B4-BE49-F238E27FC236}">
                      <a16:creationId xmlns:a16="http://schemas.microsoft.com/office/drawing/2014/main" id="{E968EA5B-4B46-4077-B710-D74DBDAC1348}"/>
                    </a:ext>
                  </a:extLst>
                </p:cNvPr>
                <p:cNvSpPr>
                  <a:spLocks/>
                </p:cNvSpPr>
                <p:nvPr/>
              </p:nvSpPr>
              <p:spPr bwMode="auto">
                <a:xfrm>
                  <a:off x="3376" y="2127"/>
                  <a:ext cx="54" cy="57"/>
                </a:xfrm>
                <a:custGeom>
                  <a:avLst/>
                  <a:gdLst>
                    <a:gd name="T0" fmla="*/ 1 w 107"/>
                    <a:gd name="T1" fmla="*/ 0 h 115"/>
                    <a:gd name="T2" fmla="*/ 1 w 107"/>
                    <a:gd name="T3" fmla="*/ 0 h 115"/>
                    <a:gd name="T4" fmla="*/ 0 w 107"/>
                    <a:gd name="T5" fmla="*/ 0 h 115"/>
                    <a:gd name="T6" fmla="*/ 1 w 107"/>
                    <a:gd name="T7" fmla="*/ 0 h 115"/>
                    <a:gd name="T8" fmla="*/ 0 60000 65536"/>
                    <a:gd name="T9" fmla="*/ 0 60000 65536"/>
                    <a:gd name="T10" fmla="*/ 0 60000 65536"/>
                    <a:gd name="T11" fmla="*/ 0 60000 65536"/>
                    <a:gd name="T12" fmla="*/ 0 w 107"/>
                    <a:gd name="T13" fmla="*/ 0 h 115"/>
                    <a:gd name="T14" fmla="*/ 107 w 107"/>
                    <a:gd name="T15" fmla="*/ 115 h 115"/>
                  </a:gdLst>
                  <a:ahLst/>
                  <a:cxnLst>
                    <a:cxn ang="T8">
                      <a:pos x="T0" y="T1"/>
                    </a:cxn>
                    <a:cxn ang="T9">
                      <a:pos x="T2" y="T3"/>
                    </a:cxn>
                    <a:cxn ang="T10">
                      <a:pos x="T4" y="T5"/>
                    </a:cxn>
                    <a:cxn ang="T11">
                      <a:pos x="T6" y="T7"/>
                    </a:cxn>
                  </a:cxnLst>
                  <a:rect l="T12" t="T13" r="T14" b="T15"/>
                  <a:pathLst>
                    <a:path w="107" h="115">
                      <a:moveTo>
                        <a:pt x="81" y="115"/>
                      </a:moveTo>
                      <a:lnTo>
                        <a:pt x="107" y="0"/>
                      </a:lnTo>
                      <a:lnTo>
                        <a:pt x="0" y="49"/>
                      </a:lnTo>
                      <a:lnTo>
                        <a:pt x="81" y="115"/>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gr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AA66B00B-DBB7-47CE-94F8-B5948CFD90C7}"/>
              </a:ext>
            </a:extLst>
          </p:cNvPr>
          <p:cNvSpPr>
            <a:spLocks noChangeArrowheads="1"/>
          </p:cNvSpPr>
          <p:nvPr/>
        </p:nvSpPr>
        <p:spPr bwMode="auto">
          <a:xfrm>
            <a:off x="457200" y="333375"/>
            <a:ext cx="838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cs-CZ" sz="2800" b="1">
                <a:solidFill>
                  <a:schemeClr val="tx1"/>
                </a:solidFill>
                <a:latin typeface="Times New Roman" panose="02020603050405020304" pitchFamily="18" charset="0"/>
              </a:rPr>
              <a:t>Příklad – využití reporterových testů</a:t>
            </a:r>
          </a:p>
        </p:txBody>
      </p:sp>
      <p:pic>
        <p:nvPicPr>
          <p:cNvPr id="26627" name="Picture 2">
            <a:extLst>
              <a:ext uri="{FF2B5EF4-FFF2-40B4-BE49-F238E27FC236}">
                <a16:creationId xmlns:a16="http://schemas.microsoft.com/office/drawing/2014/main" id="{FEB59EE1-CED6-4D5E-90E0-7346E259D8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2349500"/>
            <a:ext cx="6192837"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ovéPole 83">
            <a:extLst>
              <a:ext uri="{FF2B5EF4-FFF2-40B4-BE49-F238E27FC236}">
                <a16:creationId xmlns:a16="http://schemas.microsoft.com/office/drawing/2014/main" id="{9D1CFAE1-3B11-42A5-81A4-595A54E44146}"/>
              </a:ext>
            </a:extLst>
          </p:cNvPr>
          <p:cNvSpPr txBox="1">
            <a:spLocks noChangeArrowheads="1"/>
          </p:cNvSpPr>
          <p:nvPr/>
        </p:nvSpPr>
        <p:spPr bwMode="auto">
          <a:xfrm>
            <a:off x="539750" y="1052513"/>
            <a:ext cx="65960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a:solidFill>
                  <a:schemeClr val="tx1"/>
                </a:solidFill>
              </a:rPr>
              <a:t>Hladiny estrogenních látek (stanovení pomocí MVLN testu) na </a:t>
            </a:r>
          </a:p>
          <a:p>
            <a:pPr eaLnBrk="1" hangingPunct="1">
              <a:spcBef>
                <a:spcPct val="0"/>
              </a:spcBef>
              <a:buClrTx/>
              <a:buFontTx/>
              <a:buNone/>
            </a:pPr>
            <a:r>
              <a:rPr lang="cs-CZ" altLang="cs-CZ" sz="1800">
                <a:solidFill>
                  <a:schemeClr val="tx1"/>
                </a:solidFill>
              </a:rPr>
              <a:t>Přítoku a Odtoku ČOV Brno-Modřice</a:t>
            </a:r>
          </a:p>
          <a:p>
            <a:pPr eaLnBrk="1" hangingPunct="1">
              <a:spcBef>
                <a:spcPct val="0"/>
              </a:spcBef>
              <a:buClrTx/>
            </a:pPr>
            <a:r>
              <a:rPr lang="cs-CZ" altLang="cs-CZ" sz="1800">
                <a:solidFill>
                  <a:schemeClr val="tx1"/>
                </a:solidFill>
              </a:rPr>
              <a:t> Velká účinnost čištění</a:t>
            </a:r>
          </a:p>
          <a:p>
            <a:pPr eaLnBrk="1" hangingPunct="1">
              <a:spcBef>
                <a:spcPct val="0"/>
              </a:spcBef>
              <a:buClrTx/>
            </a:pPr>
            <a:r>
              <a:rPr lang="cs-CZ" altLang="cs-CZ" sz="1800">
                <a:solidFill>
                  <a:schemeClr val="tx1"/>
                </a:solidFill>
              </a:rPr>
              <a:t> Výsledné kncentrace (až 5 ng/L) jsou i tak biologicky účinné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558582DF-E627-4278-AA72-912E4F84A0D8}"/>
              </a:ext>
            </a:extLst>
          </p:cNvPr>
          <p:cNvSpPr>
            <a:spLocks noChangeArrowheads="1"/>
          </p:cNvSpPr>
          <p:nvPr/>
        </p:nvSpPr>
        <p:spPr bwMode="auto">
          <a:xfrm>
            <a:off x="304800" y="1600200"/>
            <a:ext cx="8610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cs-CZ" sz="4000" b="1">
                <a:solidFill>
                  <a:srgbClr val="FF3300"/>
                </a:solidFill>
              </a:rPr>
              <a:t>Budoucnost ekotoxikologie: </a:t>
            </a:r>
          </a:p>
          <a:p>
            <a:pPr algn="ctr"/>
            <a:r>
              <a:rPr lang="cs-CZ" altLang="cs-CZ" sz="4000" b="1">
                <a:solidFill>
                  <a:srgbClr val="FF3300"/>
                </a:solidFill>
              </a:rPr>
              <a:t>Big data a „omics“</a:t>
            </a:r>
            <a:endParaRPr lang="cs-CZ" altLang="cs-CZ" sz="2000">
              <a:solidFill>
                <a:srgbClr val="FF3300"/>
              </a:solidFill>
            </a:endParaRPr>
          </a:p>
        </p:txBody>
      </p:sp>
    </p:spTree>
  </p:cSld>
  <p:clrMapOvr>
    <a:masterClrMapping/>
  </p:clrMapOvr>
</p:sld>
</file>

<file path=ppt/theme/theme1.xml><?xml version="1.0" encoding="utf-8"?>
<a:theme xmlns:a="http://schemas.openxmlformats.org/drawingml/2006/main" name="Motiv sady Office">
  <a:themeElements>
    <a:clrScheme name="recetox">
      <a:dk1>
        <a:srgbClr val="58585A"/>
      </a:dk1>
      <a:lt1>
        <a:srgbClr val="FFFFFF"/>
      </a:lt1>
      <a:dk2>
        <a:srgbClr val="1F82C0"/>
      </a:dk2>
      <a:lt2>
        <a:srgbClr val="EEECE1"/>
      </a:lt2>
      <a:accent1>
        <a:srgbClr val="244061"/>
      </a:accent1>
      <a:accent2>
        <a:srgbClr val="953734"/>
      </a:accent2>
      <a:accent3>
        <a:srgbClr val="CBD300"/>
      </a:accent3>
      <a:accent4>
        <a:srgbClr val="BCC6E2"/>
      </a:accent4>
      <a:accent5>
        <a:srgbClr val="EA683E"/>
      </a:accent5>
      <a:accent6>
        <a:srgbClr val="FAC08F"/>
      </a:accent6>
      <a:hlink>
        <a:srgbClr val="CBD300"/>
      </a:hlink>
      <a:folHlink>
        <a:srgbClr val="EA683E"/>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5726</TotalTime>
  <Words>2676</Words>
  <Application>Microsoft Office PowerPoint</Application>
  <PresentationFormat>Předvádění na obrazovce (4:3)</PresentationFormat>
  <Paragraphs>457</Paragraphs>
  <Slides>54</Slides>
  <Notes>54</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54</vt:i4>
      </vt:variant>
    </vt:vector>
  </HeadingPairs>
  <TitlesOfParts>
    <vt:vector size="61" baseType="lpstr">
      <vt:lpstr>Arial</vt:lpstr>
      <vt:lpstr>Calibri</vt:lpstr>
      <vt:lpstr>Tahoma</vt:lpstr>
      <vt:lpstr>Times New Roman</vt:lpstr>
      <vt:lpstr>Verdana</vt:lpstr>
      <vt:lpstr>Wingdings</vt:lpstr>
      <vt:lpstr>Motiv sady Office</vt:lpstr>
      <vt:lpstr>Prezentace aplikace PowerPoint</vt:lpstr>
      <vt:lpstr>Přehled závěrečné přednášky</vt:lpstr>
      <vt:lpstr>Prezentace aplikace PowerPoint</vt:lpstr>
      <vt:lpstr>Počty obratlovců používaných pro hodnocení chemických látek v Evropě</vt:lpstr>
      <vt:lpstr>Prezentace aplikace PowerPoint</vt:lpstr>
      <vt:lpstr>Prezentace aplikace PowerPoint</vt:lpstr>
      <vt:lpstr>Prezentace aplikace PowerPoint</vt:lpstr>
      <vt:lpstr>Prezentace aplikace PowerPoint</vt:lpstr>
      <vt:lpstr>Prezentace aplikace PowerPoint</vt:lpstr>
      <vt:lpstr>Hazard assessment</vt:lpstr>
      <vt:lpstr>Extrémní rozvoj analytických technologií  „OMICS“</vt:lpstr>
      <vt:lpstr>Omics? … nejen obratlovci …</vt:lpstr>
      <vt:lpstr>Prezentace aplikace PowerPoint</vt:lpstr>
      <vt:lpstr>Hazard assessment</vt:lpstr>
      <vt:lpstr>Prezentace aplikace PowerPoint</vt:lpstr>
      <vt:lpstr>Ecotoxicity is a consequence of sequence of events</vt:lpstr>
      <vt:lpstr>Adverse Outcome Pathways – Dráhy škodlivého účinku</vt:lpstr>
      <vt:lpstr>AOP Example:  Fish population decline due to estrogen receptor modulation</vt:lpstr>
      <vt:lpstr>Prezentace aplikace PowerPoint</vt:lpstr>
      <vt:lpstr>Prezentace aplikace PowerPoint</vt:lpstr>
      <vt:lpstr>Strategické směřování – podpora OECD</vt:lpstr>
      <vt:lpstr>Prezentace aplikace PowerPoint</vt:lpstr>
      <vt:lpstr>Prezentace aplikace PowerPoint</vt:lpstr>
      <vt:lpstr>AOP Example: MIE aromatase inhibition</vt:lpstr>
      <vt:lpstr>Prezentace aplikace PowerPoint</vt:lpstr>
      <vt:lpstr>Regulatorní akceptace … pozitivní</vt:lpstr>
      <vt:lpstr>Related Projects &amp; Studies &amp; Databases</vt:lpstr>
      <vt:lpstr>Related Projects &amp; Studies &amp; Databases</vt:lpstr>
      <vt:lpstr>Prezentace aplikace PowerPoint</vt:lpstr>
      <vt:lpstr>SAR, QSAR</vt:lpstr>
      <vt:lpstr>SAR, QSAR  v ekotoxikologii</vt:lpstr>
      <vt:lpstr>Princip vývoje modelu QSAR</vt:lpstr>
      <vt:lpstr>SAR, QSAR  - příklady</vt:lpstr>
      <vt:lpstr>SAR, QSAR  - příklady</vt:lpstr>
      <vt:lpstr>Prezentace aplikace PowerPoint</vt:lpstr>
      <vt:lpstr>Adverse outcome pathways </vt:lpstr>
      <vt:lpstr>PBPK modely</vt:lpstr>
      <vt:lpstr>Kvantitativní mechanistické modelování </vt:lpstr>
      <vt:lpstr>Li (2011) BMC Systems Biology</vt:lpstr>
      <vt:lpstr>Li (2011) BMC Systems Biology</vt:lpstr>
      <vt:lpstr>Kvantitativní mechanistické modelování </vt:lpstr>
      <vt:lpstr>Kvantitativní mechanistické modelování </vt:lpstr>
      <vt:lpstr>Kvantitativní mechanistické modelování </vt:lpstr>
      <vt:lpstr>Prezentace aplikace PowerPoint</vt:lpstr>
      <vt:lpstr>NANOČÁSTICE</vt:lpstr>
      <vt:lpstr>Základní charakteristiky vyráběných NM</vt:lpstr>
      <vt:lpstr>Příklady - nanočástice</vt:lpstr>
      <vt:lpstr>(Eko)toxicita nanočástic – specifické vlastnosti</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SustrRadim</dc:creator>
  <cp:lastModifiedBy>Luděk Bláha</cp:lastModifiedBy>
  <cp:revision>200</cp:revision>
  <dcterms:created xsi:type="dcterms:W3CDTF">2010-05-17T15:27:49Z</dcterms:created>
  <dcterms:modified xsi:type="dcterms:W3CDTF">2021-12-09T12:45:54Z</dcterms:modified>
</cp:coreProperties>
</file>