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256" r:id="rId2"/>
    <p:sldId id="269" r:id="rId3"/>
    <p:sldId id="264" r:id="rId4"/>
    <p:sldId id="294" r:id="rId5"/>
    <p:sldId id="263" r:id="rId6"/>
    <p:sldId id="265" r:id="rId7"/>
    <p:sldId id="270" r:id="rId8"/>
    <p:sldId id="293" r:id="rId9"/>
    <p:sldId id="267" r:id="rId10"/>
    <p:sldId id="295" r:id="rId11"/>
    <p:sldId id="268" r:id="rId12"/>
    <p:sldId id="266" r:id="rId13"/>
    <p:sldId id="257" r:id="rId14"/>
    <p:sldId id="271" r:id="rId15"/>
    <p:sldId id="272" r:id="rId16"/>
    <p:sldId id="259" r:id="rId17"/>
    <p:sldId id="260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5" r:id="rId29"/>
    <p:sldId id="286" r:id="rId30"/>
    <p:sldId id="287" r:id="rId31"/>
    <p:sldId id="289" r:id="rId32"/>
    <p:sldId id="296" r:id="rId33"/>
    <p:sldId id="301" r:id="rId34"/>
    <p:sldId id="302" r:id="rId35"/>
    <p:sldId id="303" r:id="rId36"/>
    <p:sldId id="304" r:id="rId37"/>
    <p:sldId id="299" r:id="rId38"/>
    <p:sldId id="305" r:id="rId39"/>
    <p:sldId id="262" r:id="rId40"/>
    <p:sldId id="258" r:id="rId41"/>
    <p:sldId id="290" r:id="rId42"/>
    <p:sldId id="291" r:id="rId43"/>
    <p:sldId id="298" r:id="rId44"/>
    <p:sldId id="300" r:id="rId45"/>
  </p:sldIdLst>
  <p:sldSz cx="9144000" cy="6858000" type="screen4x3"/>
  <p:notesSz cx="6797675" cy="987425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78963" autoAdjust="0"/>
  </p:normalViewPr>
  <p:slideViewPr>
    <p:cSldViewPr showGuides="1">
      <p:cViewPr varScale="1">
        <p:scale>
          <a:sx n="59" d="100"/>
          <a:sy n="59" d="100"/>
        </p:scale>
        <p:origin x="84" y="5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066CEE-FD9E-4A64-AEFD-DA9D6F7862A7}" type="datetimeFigureOut">
              <a:rPr lang="cs-CZ" smtClean="0"/>
              <a:t>23.9.2021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4E5D1F-C367-4B48-8CC0-2D8FD2FD975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43629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B82F19-96F8-4C12-ACD8-56DFDA3D6043}" type="datetimeFigureOut">
              <a:rPr lang="cs-CZ" smtClean="0"/>
              <a:t>23.9.2021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B97771-CF2A-4DD2-BDF8-209E40473E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89545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22DB2A-8E77-475C-87A9-D1B51D44356A}" type="slidenum">
              <a:rPr lang="cs-CZ" altLang="cs-CZ">
                <a:solidFill>
                  <a:prstClr val="black"/>
                </a:solidFill>
              </a:rPr>
              <a:pPr/>
              <a:t>5</a:t>
            </a:fld>
            <a:endParaRPr lang="cs-CZ" altLang="cs-CZ">
              <a:solidFill>
                <a:prstClr val="black"/>
              </a:solidFill>
            </a:endParaRPr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97771-CF2A-4DD2-BDF8-209E40473ED4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54933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BB44F-3910-4E20-9C4B-00A45A11C24A}" type="datetimeFigureOut">
              <a:rPr lang="cs-CZ" smtClean="0"/>
              <a:t>23.9.2021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3045A-2768-4461-9F07-04727C03B1E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6324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BB44F-3910-4E20-9C4B-00A45A11C24A}" type="datetimeFigureOut">
              <a:rPr lang="cs-CZ" smtClean="0"/>
              <a:t>23.9.2021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3045A-2768-4461-9F07-04727C03B1E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30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BB44F-3910-4E20-9C4B-00A45A11C24A}" type="datetimeFigureOut">
              <a:rPr lang="cs-CZ" smtClean="0"/>
              <a:t>23.9.2021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3045A-2768-4461-9F07-04727C03B1E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7805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BB44F-3910-4E20-9C4B-00A45A11C24A}" type="datetimeFigureOut">
              <a:rPr lang="cs-CZ" smtClean="0"/>
              <a:t>23.9.2021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3045A-2768-4461-9F07-04727C03B1E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4624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BB44F-3910-4E20-9C4B-00A45A11C24A}" type="datetimeFigureOut">
              <a:rPr lang="cs-CZ" smtClean="0"/>
              <a:t>23.9.2021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3045A-2768-4461-9F07-04727C03B1E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1473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BB44F-3910-4E20-9C4B-00A45A11C24A}" type="datetimeFigureOut">
              <a:rPr lang="cs-CZ" smtClean="0"/>
              <a:t>23.9.2021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3045A-2768-4461-9F07-04727C03B1E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0257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BB44F-3910-4E20-9C4B-00A45A11C24A}" type="datetimeFigureOut">
              <a:rPr lang="cs-CZ" smtClean="0"/>
              <a:t>23.9.2021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3045A-2768-4461-9F07-04727C03B1E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4133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BB44F-3910-4E20-9C4B-00A45A11C24A}" type="datetimeFigureOut">
              <a:rPr lang="cs-CZ" smtClean="0"/>
              <a:t>23.9.2021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3045A-2768-4461-9F07-04727C03B1E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0155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BB44F-3910-4E20-9C4B-00A45A11C24A}" type="datetimeFigureOut">
              <a:rPr lang="cs-CZ" smtClean="0"/>
              <a:t>23.9.2021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3045A-2768-4461-9F07-04727C03B1E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7522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BB44F-3910-4E20-9C4B-00A45A11C24A}" type="datetimeFigureOut">
              <a:rPr lang="cs-CZ" smtClean="0"/>
              <a:t>23.9.2021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3045A-2768-4461-9F07-04727C03B1E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4391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BB44F-3910-4E20-9C4B-00A45A11C24A}" type="datetimeFigureOut">
              <a:rPr lang="cs-CZ" smtClean="0"/>
              <a:t>23.9.2021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3045A-2768-4461-9F07-04727C03B1E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5390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9BB44F-3910-4E20-9C4B-00A45A11C24A}" type="datetimeFigureOut">
              <a:rPr lang="cs-CZ" smtClean="0"/>
              <a:t>23.9.2021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A3045A-2768-4461-9F07-04727C03B1E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1742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 smtClean="0"/>
              <a:t>Leidenfrostův</a:t>
            </a:r>
            <a:r>
              <a:rPr lang="cs-CZ" dirty="0" smtClean="0"/>
              <a:t> jev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16860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Strojový překlad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Ale teď vypadal upozornění a nádherný zážitek. Tento puchýřky nejčistší již vědí, alkohol, jehož částice se pomalu a opatrně, spodní byla testována tímto nástrojem. Co očekáváte do budoucna? Budeme být vyhozen? jeden nebo </a:t>
            </a:r>
            <a:r>
              <a:rPr lang="cs-CZ" dirty="0" err="1"/>
              <a:t>dubtare</a:t>
            </a:r>
            <a:r>
              <a:rPr lang="cs-CZ" dirty="0"/>
              <a:t> věřit.</a:t>
            </a:r>
          </a:p>
        </p:txBody>
      </p:sp>
    </p:spTree>
    <p:extLst>
      <p:ext uri="{BB962C8B-B14F-4D97-AF65-F5344CB8AC3E}">
        <p14:creationId xmlns:p14="http://schemas.microsoft.com/office/powerpoint/2010/main" val="3822946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88640"/>
            <a:ext cx="8712968" cy="6192688"/>
          </a:xfrm>
        </p:spPr>
        <p:txBody>
          <a:bodyPr>
            <a:normAutofit lnSpcReduction="10000"/>
          </a:bodyPr>
          <a:lstStyle/>
          <a:p>
            <a:r>
              <a:rPr lang="cs-CZ" dirty="0"/>
              <a:t>Sed </a:t>
            </a:r>
            <a:r>
              <a:rPr lang="cs-CZ" dirty="0" err="1"/>
              <a:t>nihil</a:t>
            </a:r>
            <a:r>
              <a:rPr lang="cs-CZ" dirty="0"/>
              <a:t> minus. Ecce </a:t>
            </a:r>
            <a:r>
              <a:rPr lang="cs-CZ" dirty="0" err="1"/>
              <a:t>enim</a:t>
            </a:r>
            <a:r>
              <a:rPr lang="cs-CZ" dirty="0"/>
              <a:t>, </a:t>
            </a:r>
            <a:r>
              <a:rPr lang="cs-CZ" dirty="0" err="1"/>
              <a:t>simulac</a:t>
            </a:r>
            <a:r>
              <a:rPr lang="cs-CZ" dirty="0"/>
              <a:t> </a:t>
            </a:r>
            <a:r>
              <a:rPr lang="cs-CZ" dirty="0" err="1"/>
              <a:t>incidit</a:t>
            </a:r>
            <a:r>
              <a:rPr lang="cs-CZ" dirty="0"/>
              <a:t> in </a:t>
            </a:r>
            <a:r>
              <a:rPr lang="cs-CZ" dirty="0" err="1"/>
              <a:t>cavam</a:t>
            </a:r>
            <a:r>
              <a:rPr lang="cs-CZ" dirty="0"/>
              <a:t> </a:t>
            </a:r>
            <a:r>
              <a:rPr lang="cs-CZ" dirty="0" err="1"/>
              <a:t>hanc</a:t>
            </a:r>
            <a:r>
              <a:rPr lang="cs-CZ" dirty="0"/>
              <a:t> </a:t>
            </a:r>
            <a:r>
              <a:rPr lang="cs-CZ" dirty="0" err="1"/>
              <a:t>Igniti</a:t>
            </a:r>
            <a:r>
              <a:rPr lang="cs-CZ" dirty="0"/>
              <a:t> </a:t>
            </a:r>
            <a:r>
              <a:rPr lang="cs-CZ" dirty="0" err="1"/>
              <a:t>ferri</a:t>
            </a:r>
            <a:r>
              <a:rPr lang="cs-CZ" dirty="0"/>
              <a:t> </a:t>
            </a:r>
            <a:r>
              <a:rPr lang="cs-CZ" dirty="0" err="1"/>
              <a:t>superficiem</a:t>
            </a:r>
            <a:r>
              <a:rPr lang="cs-CZ" dirty="0"/>
              <a:t>, </a:t>
            </a:r>
            <a:r>
              <a:rPr lang="cs-CZ" dirty="0" err="1"/>
              <a:t>statim</a:t>
            </a:r>
            <a:r>
              <a:rPr lang="cs-CZ" dirty="0"/>
              <a:t> </a:t>
            </a:r>
            <a:r>
              <a:rPr lang="cs-CZ" dirty="0" err="1"/>
              <a:t>cogitur</a:t>
            </a:r>
            <a:r>
              <a:rPr lang="cs-CZ" dirty="0"/>
              <a:t> in </a:t>
            </a:r>
            <a:r>
              <a:rPr lang="cs-CZ" dirty="0" err="1"/>
              <a:t>globum</a:t>
            </a:r>
            <a:r>
              <a:rPr lang="cs-CZ" dirty="0"/>
              <a:t> </a:t>
            </a:r>
            <a:r>
              <a:rPr lang="cs-CZ" dirty="0" err="1"/>
              <a:t>pellucidum</a:t>
            </a:r>
            <a:r>
              <a:rPr lang="cs-CZ" dirty="0"/>
              <a:t> instar </a:t>
            </a:r>
            <a:r>
              <a:rPr lang="cs-CZ" dirty="0" err="1"/>
              <a:t>argenti</a:t>
            </a:r>
            <a:r>
              <a:rPr lang="cs-CZ" dirty="0"/>
              <a:t> </a:t>
            </a:r>
            <a:r>
              <a:rPr lang="cs-CZ" dirty="0" err="1"/>
              <a:t>vivi</a:t>
            </a:r>
            <a:r>
              <a:rPr lang="cs-CZ" dirty="0"/>
              <a:t>, </a:t>
            </a:r>
            <a:r>
              <a:rPr lang="cs-CZ" dirty="0" err="1"/>
              <a:t>atque</a:t>
            </a:r>
            <a:r>
              <a:rPr lang="cs-CZ" dirty="0"/>
              <a:t> </a:t>
            </a:r>
            <a:r>
              <a:rPr lang="cs-CZ" dirty="0" err="1"/>
              <a:t>ea</a:t>
            </a:r>
            <a:r>
              <a:rPr lang="cs-CZ" dirty="0"/>
              <a:t> </a:t>
            </a:r>
            <a:r>
              <a:rPr lang="cs-CZ" dirty="0" err="1"/>
              <a:t>specie</a:t>
            </a:r>
            <a:r>
              <a:rPr lang="cs-CZ" dirty="0"/>
              <a:t> </a:t>
            </a:r>
            <a:r>
              <a:rPr lang="cs-CZ" dirty="0" err="1"/>
              <a:t>ut</a:t>
            </a:r>
            <a:r>
              <a:rPr lang="cs-CZ" dirty="0"/>
              <a:t> </a:t>
            </a:r>
            <a:r>
              <a:rPr lang="cs-CZ" dirty="0" err="1"/>
              <a:t>illud</a:t>
            </a:r>
            <a:r>
              <a:rPr lang="cs-CZ" dirty="0"/>
              <a:t> </a:t>
            </a:r>
            <a:r>
              <a:rPr lang="cs-CZ" dirty="0" err="1"/>
              <a:t>decurrit</a:t>
            </a:r>
            <a:r>
              <a:rPr lang="cs-CZ" dirty="0"/>
              <a:t> super </a:t>
            </a:r>
            <a:r>
              <a:rPr lang="cs-CZ" dirty="0" err="1"/>
              <a:t>eam</a:t>
            </a:r>
            <a:r>
              <a:rPr lang="cs-CZ" dirty="0"/>
              <a:t>, sine </a:t>
            </a:r>
            <a:r>
              <a:rPr lang="cs-CZ" dirty="0" err="1"/>
              <a:t>ullo</a:t>
            </a:r>
            <a:r>
              <a:rPr lang="cs-CZ" dirty="0"/>
              <a:t> </a:t>
            </a:r>
            <a:r>
              <a:rPr lang="cs-CZ" dirty="0" err="1"/>
              <a:t>signe</a:t>
            </a:r>
            <a:r>
              <a:rPr lang="cs-CZ" dirty="0"/>
              <a:t> </a:t>
            </a:r>
            <a:r>
              <a:rPr lang="cs-CZ" dirty="0" err="1"/>
              <a:t>conceptae</a:t>
            </a:r>
            <a:r>
              <a:rPr lang="cs-CZ" dirty="0"/>
              <a:t> </a:t>
            </a:r>
            <a:r>
              <a:rPr lang="cs-CZ" dirty="0" err="1"/>
              <a:t>flammae</a:t>
            </a:r>
            <a:r>
              <a:rPr lang="cs-CZ" dirty="0"/>
              <a:t>. </a:t>
            </a:r>
            <a:r>
              <a:rPr lang="cs-CZ" dirty="0" err="1"/>
              <a:t>Postquam</a:t>
            </a:r>
            <a:r>
              <a:rPr lang="cs-CZ" dirty="0"/>
              <a:t> vero </a:t>
            </a:r>
            <a:r>
              <a:rPr lang="cs-CZ" dirty="0" err="1"/>
              <a:t>accessit</a:t>
            </a:r>
            <a:r>
              <a:rPr lang="cs-CZ" dirty="0"/>
              <a:t> </a:t>
            </a:r>
            <a:r>
              <a:rPr lang="cs-CZ" dirty="0" err="1"/>
              <a:t>iam</a:t>
            </a:r>
            <a:r>
              <a:rPr lang="cs-CZ" dirty="0"/>
              <a:t> </a:t>
            </a:r>
            <a:r>
              <a:rPr lang="cs-CZ" dirty="0" err="1"/>
              <a:t>decurrendo</a:t>
            </a:r>
            <a:r>
              <a:rPr lang="cs-CZ" dirty="0"/>
              <a:t> in </a:t>
            </a:r>
            <a:r>
              <a:rPr lang="cs-CZ" dirty="0" err="1"/>
              <a:t>locum</a:t>
            </a:r>
            <a:r>
              <a:rPr lang="cs-CZ" dirty="0"/>
              <a:t> </a:t>
            </a:r>
            <a:r>
              <a:rPr lang="cs-CZ" dirty="0" err="1"/>
              <a:t>frigidiorem</a:t>
            </a:r>
            <a:r>
              <a:rPr lang="cs-CZ" dirty="0"/>
              <a:t> </a:t>
            </a:r>
            <a:r>
              <a:rPr lang="cs-CZ" dirty="0" err="1"/>
              <a:t>ejusdem</a:t>
            </a:r>
            <a:r>
              <a:rPr lang="cs-CZ" dirty="0"/>
              <a:t>  </a:t>
            </a:r>
            <a:r>
              <a:rPr lang="cs-CZ" dirty="0" err="1"/>
              <a:t>ferri</a:t>
            </a:r>
            <a:r>
              <a:rPr lang="cs-CZ" dirty="0"/>
              <a:t>, </a:t>
            </a:r>
            <a:r>
              <a:rPr lang="cs-CZ" dirty="0" err="1"/>
              <a:t>iam</a:t>
            </a:r>
            <a:r>
              <a:rPr lang="cs-CZ" dirty="0"/>
              <a:t> </a:t>
            </a:r>
            <a:r>
              <a:rPr lang="cs-CZ" dirty="0" err="1"/>
              <a:t>cito</a:t>
            </a:r>
            <a:r>
              <a:rPr lang="cs-CZ" dirty="0"/>
              <a:t> in </a:t>
            </a:r>
            <a:r>
              <a:rPr lang="cs-CZ" dirty="0" err="1"/>
              <a:t>auras</a:t>
            </a:r>
            <a:r>
              <a:rPr lang="cs-CZ" dirty="0"/>
              <a:t> </a:t>
            </a:r>
            <a:r>
              <a:rPr lang="cs-CZ" dirty="0" err="1"/>
              <a:t>dissipatur</a:t>
            </a:r>
            <a:r>
              <a:rPr lang="cs-CZ" dirty="0"/>
              <a:t> sine </a:t>
            </a:r>
            <a:r>
              <a:rPr lang="cs-CZ" dirty="0" err="1"/>
              <a:t>ulla</a:t>
            </a:r>
            <a:r>
              <a:rPr lang="cs-CZ" dirty="0"/>
              <a:t> </a:t>
            </a:r>
            <a:r>
              <a:rPr lang="cs-CZ" dirty="0" err="1"/>
              <a:t>flammae</a:t>
            </a:r>
            <a:r>
              <a:rPr lang="cs-CZ" dirty="0"/>
              <a:t> </a:t>
            </a:r>
            <a:r>
              <a:rPr lang="cs-CZ" dirty="0" err="1"/>
              <a:t>excitatione</a:t>
            </a:r>
            <a:r>
              <a:rPr lang="cs-CZ" dirty="0"/>
              <a:t>. </a:t>
            </a:r>
            <a:r>
              <a:rPr lang="cs-CZ" dirty="0" err="1"/>
              <a:t>Quid</a:t>
            </a:r>
            <a:r>
              <a:rPr lang="cs-CZ" dirty="0"/>
              <a:t> hic </a:t>
            </a:r>
            <a:r>
              <a:rPr lang="cs-CZ" dirty="0" err="1"/>
              <a:t>rei</a:t>
            </a:r>
            <a:r>
              <a:rPr lang="cs-CZ" dirty="0"/>
              <a:t> </a:t>
            </a:r>
            <a:r>
              <a:rPr lang="cs-CZ" dirty="0" err="1"/>
              <a:t>est</a:t>
            </a:r>
            <a:r>
              <a:rPr lang="cs-CZ" dirty="0"/>
              <a:t>, </a:t>
            </a:r>
            <a:r>
              <a:rPr lang="cs-CZ" dirty="0" err="1"/>
              <a:t>auditores</a:t>
            </a:r>
            <a:r>
              <a:rPr lang="cs-CZ" dirty="0"/>
              <a:t>? </a:t>
            </a:r>
            <a:r>
              <a:rPr lang="cs-CZ" dirty="0" err="1"/>
              <a:t>Sulphur</a:t>
            </a:r>
            <a:r>
              <a:rPr lang="cs-CZ" dirty="0"/>
              <a:t>, </a:t>
            </a:r>
            <a:r>
              <a:rPr lang="cs-CZ" dirty="0" err="1"/>
              <a:t>pulvis</a:t>
            </a:r>
            <a:r>
              <a:rPr lang="cs-CZ" dirty="0"/>
              <a:t> </a:t>
            </a:r>
            <a:r>
              <a:rPr lang="cs-CZ" dirty="0" err="1"/>
              <a:t>pyrius</a:t>
            </a:r>
            <a:r>
              <a:rPr lang="cs-CZ" dirty="0"/>
              <a:t>, </a:t>
            </a:r>
            <a:r>
              <a:rPr lang="cs-CZ" dirty="0" err="1"/>
              <a:t>ligna</a:t>
            </a:r>
            <a:r>
              <a:rPr lang="cs-CZ" dirty="0"/>
              <a:t>, </a:t>
            </a:r>
            <a:r>
              <a:rPr lang="cs-CZ" dirty="0" err="1"/>
              <a:t>alia</a:t>
            </a:r>
            <a:r>
              <a:rPr lang="cs-CZ" dirty="0"/>
              <a:t>, </a:t>
            </a:r>
            <a:r>
              <a:rPr lang="cs-CZ" dirty="0" err="1"/>
              <a:t>huic</a:t>
            </a:r>
            <a:r>
              <a:rPr lang="cs-CZ" dirty="0"/>
              <a:t> </a:t>
            </a:r>
            <a:r>
              <a:rPr lang="cs-CZ" dirty="0" err="1"/>
              <a:t>apposita</a:t>
            </a:r>
            <a:r>
              <a:rPr lang="cs-CZ" dirty="0"/>
              <a:t> </a:t>
            </a:r>
            <a:r>
              <a:rPr lang="cs-CZ" dirty="0" err="1"/>
              <a:t>ferri</a:t>
            </a:r>
            <a:r>
              <a:rPr lang="cs-CZ" dirty="0"/>
              <a:t>, </a:t>
            </a:r>
            <a:r>
              <a:rPr lang="cs-CZ" dirty="0" err="1"/>
              <a:t>statim</a:t>
            </a:r>
            <a:r>
              <a:rPr lang="cs-CZ" dirty="0"/>
              <a:t> </a:t>
            </a:r>
            <a:r>
              <a:rPr lang="cs-CZ" dirty="0" err="1"/>
              <a:t>inflamatur</a:t>
            </a:r>
            <a:r>
              <a:rPr lang="cs-CZ" dirty="0"/>
              <a:t>. </a:t>
            </a:r>
            <a:r>
              <a:rPr lang="cs-CZ" dirty="0" err="1"/>
              <a:t>Alcohol</a:t>
            </a:r>
            <a:r>
              <a:rPr lang="cs-CZ" dirty="0"/>
              <a:t>, </a:t>
            </a:r>
            <a:r>
              <a:rPr lang="cs-CZ" dirty="0" err="1"/>
              <a:t>quod</a:t>
            </a:r>
            <a:r>
              <a:rPr lang="cs-CZ" dirty="0"/>
              <a:t> </a:t>
            </a:r>
            <a:r>
              <a:rPr lang="cs-CZ" dirty="0" err="1"/>
              <a:t>leniter</a:t>
            </a:r>
            <a:r>
              <a:rPr lang="cs-CZ" dirty="0"/>
              <a:t> </a:t>
            </a:r>
            <a:r>
              <a:rPr lang="cs-CZ" dirty="0" err="1"/>
              <a:t>calefactum</a:t>
            </a:r>
            <a:r>
              <a:rPr lang="cs-CZ" dirty="0"/>
              <a:t> omnium </a:t>
            </a:r>
            <a:r>
              <a:rPr lang="cs-CZ" dirty="0" err="1"/>
              <a:t>fere</a:t>
            </a:r>
            <a:r>
              <a:rPr lang="cs-CZ" dirty="0"/>
              <a:t> </a:t>
            </a:r>
            <a:r>
              <a:rPr lang="cs-CZ" dirty="0" err="1"/>
              <a:t>facillime</a:t>
            </a:r>
            <a:r>
              <a:rPr lang="cs-CZ" dirty="0"/>
              <a:t> </a:t>
            </a:r>
            <a:r>
              <a:rPr lang="cs-CZ" dirty="0" err="1"/>
              <a:t>accenditur</a:t>
            </a:r>
            <a:r>
              <a:rPr lang="cs-CZ" dirty="0"/>
              <a:t>, </a:t>
            </a:r>
            <a:r>
              <a:rPr lang="cs-CZ" dirty="0" err="1"/>
              <a:t>fert</a:t>
            </a:r>
            <a:r>
              <a:rPr lang="cs-CZ" dirty="0"/>
              <a:t> </a:t>
            </a:r>
            <a:r>
              <a:rPr lang="cs-CZ" dirty="0" err="1"/>
              <a:t>hunc</a:t>
            </a:r>
            <a:r>
              <a:rPr lang="cs-CZ" dirty="0"/>
              <a:t> </a:t>
            </a:r>
            <a:r>
              <a:rPr lang="cs-CZ" dirty="0" err="1"/>
              <a:t>Ignem</a:t>
            </a:r>
            <a:r>
              <a:rPr lang="cs-CZ" dirty="0"/>
              <a:t>, </a:t>
            </a:r>
            <a:r>
              <a:rPr lang="cs-CZ" dirty="0" err="1"/>
              <a:t>neque</a:t>
            </a:r>
            <a:r>
              <a:rPr lang="cs-CZ" dirty="0"/>
              <a:t> </a:t>
            </a:r>
            <a:r>
              <a:rPr lang="cs-CZ" dirty="0" err="1"/>
              <a:t>accenditur</a:t>
            </a:r>
            <a:r>
              <a:rPr lang="cs-CZ" dirty="0"/>
              <a:t> interim. Nodus hic </a:t>
            </a:r>
            <a:r>
              <a:rPr lang="cs-CZ" dirty="0" err="1"/>
              <a:t>vestro</a:t>
            </a:r>
            <a:r>
              <a:rPr lang="cs-CZ" dirty="0"/>
              <a:t> </a:t>
            </a:r>
            <a:r>
              <a:rPr lang="cs-CZ" dirty="0" err="1"/>
              <a:t>dignus</a:t>
            </a:r>
            <a:r>
              <a:rPr lang="cs-CZ" dirty="0"/>
              <a:t> </a:t>
            </a:r>
            <a:r>
              <a:rPr lang="cs-CZ" dirty="0" err="1"/>
              <a:t>acumine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25573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2" descr="http://upload.wikimedia.org/wikipedia/commons/8/88/Heat_transfer_leading_to_Leidenfrost_effect_for_water_at_1_at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361" y="620688"/>
            <a:ext cx="9141883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6752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885" y="1600200"/>
            <a:ext cx="7550229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4271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Kapky vody na pánvi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708" y="1340768"/>
            <a:ext cx="5400600" cy="5400600"/>
          </a:xfrm>
        </p:spPr>
      </p:pic>
    </p:spTree>
    <p:extLst>
      <p:ext uri="{BB962C8B-B14F-4D97-AF65-F5344CB8AC3E}">
        <p14:creationId xmlns:p14="http://schemas.microsoft.com/office/powerpoint/2010/main" val="1278390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Kapka lihu na spodní straně pánve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522712"/>
            <a:ext cx="5327055" cy="5335288"/>
          </a:xfrm>
        </p:spPr>
      </p:pic>
    </p:spTree>
    <p:extLst>
      <p:ext uri="{BB962C8B-B14F-4D97-AF65-F5344CB8AC3E}">
        <p14:creationId xmlns:p14="http://schemas.microsoft.com/office/powerpoint/2010/main" val="303734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Kapka lihu na tuhnoucím olovu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3" y="1484784"/>
            <a:ext cx="5402733" cy="5402733"/>
          </a:xfrm>
        </p:spPr>
      </p:pic>
    </p:spTree>
    <p:extLst>
      <p:ext uri="{BB962C8B-B14F-4D97-AF65-F5344CB8AC3E}">
        <p14:creationId xmlns:p14="http://schemas.microsoft.com/office/powerpoint/2010/main" val="4187726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Podlouhlá  kapka ?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484785"/>
            <a:ext cx="7394333" cy="5373215"/>
          </a:xfrm>
        </p:spPr>
      </p:pic>
    </p:spTree>
    <p:extLst>
      <p:ext uri="{BB962C8B-B14F-4D97-AF65-F5344CB8AC3E}">
        <p14:creationId xmlns:p14="http://schemas.microsoft.com/office/powerpoint/2010/main" val="2469681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Kapka benzínu na kapalném olovu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84785"/>
            <a:ext cx="8110514" cy="5373215"/>
          </a:xfrm>
        </p:spPr>
      </p:pic>
    </p:spTree>
    <p:extLst>
      <p:ext uri="{BB962C8B-B14F-4D97-AF65-F5344CB8AC3E}">
        <p14:creationId xmlns:p14="http://schemas.microsoft.com/office/powerpoint/2010/main" val="412677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Kapka vody vedle kapky benzínu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423120"/>
            <a:ext cx="5400600" cy="5400600"/>
          </a:xfrm>
        </p:spPr>
      </p:pic>
    </p:spTree>
    <p:extLst>
      <p:ext uri="{BB962C8B-B14F-4D97-AF65-F5344CB8AC3E}">
        <p14:creationId xmlns:p14="http://schemas.microsoft.com/office/powerpoint/2010/main" val="2671806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altLang="cs-CZ" dirty="0"/>
              <a:t>Johann </a:t>
            </a:r>
            <a:r>
              <a:rPr lang="en-GB" altLang="cs-CZ" dirty="0" err="1"/>
              <a:t>Gottlob</a:t>
            </a:r>
            <a:r>
              <a:rPr lang="en-GB" altLang="cs-CZ" dirty="0"/>
              <a:t> </a:t>
            </a:r>
            <a:r>
              <a:rPr lang="en-GB" altLang="cs-CZ" dirty="0" err="1"/>
              <a:t>Leidenfrost</a:t>
            </a:r>
            <a:r>
              <a:rPr lang="en-GB" altLang="cs-CZ" dirty="0"/>
              <a:t> </a:t>
            </a:r>
            <a:r>
              <a:rPr lang="cs-CZ" altLang="cs-CZ" dirty="0"/>
              <a:t>1715-1794</a:t>
            </a:r>
            <a:br>
              <a:rPr lang="cs-CZ" altLang="cs-CZ" dirty="0"/>
            </a:b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De </a:t>
            </a:r>
            <a:r>
              <a:rPr lang="cs-CZ" altLang="cs-CZ" dirty="0" err="1"/>
              <a:t>aquæ</a:t>
            </a:r>
            <a:r>
              <a:rPr lang="cs-CZ" altLang="cs-CZ" dirty="0"/>
              <a:t> </a:t>
            </a:r>
            <a:r>
              <a:rPr lang="cs-CZ" altLang="cs-CZ" dirty="0" err="1"/>
              <a:t>communis</a:t>
            </a:r>
            <a:r>
              <a:rPr lang="cs-CZ" altLang="cs-CZ" dirty="0"/>
              <a:t> </a:t>
            </a:r>
            <a:r>
              <a:rPr lang="cs-CZ" altLang="cs-CZ" dirty="0" err="1" smtClean="0"/>
              <a:t>nonnullis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qualitatibus</a:t>
            </a:r>
            <a:r>
              <a:rPr lang="cs-CZ" altLang="cs-CZ" dirty="0" smtClean="0"/>
              <a:t> </a:t>
            </a:r>
            <a:r>
              <a:rPr lang="cs-CZ" altLang="cs-CZ" dirty="0" err="1"/>
              <a:t>tractatus</a:t>
            </a:r>
            <a:r>
              <a:rPr lang="cs-CZ" altLang="cs-CZ" dirty="0" smtClean="0"/>
              <a:t>. 1756</a:t>
            </a:r>
          </a:p>
          <a:p>
            <a:r>
              <a:rPr lang="cs-CZ" altLang="cs-CZ" dirty="0" smtClean="0"/>
              <a:t>Nedávno 260-té výročí </a:t>
            </a:r>
            <a:endParaRPr lang="cs-CZ" alt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88372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385392"/>
            <a:ext cx="5472608" cy="5472608"/>
          </a:xfrm>
        </p:spPr>
      </p:pic>
    </p:spTree>
    <p:extLst>
      <p:ext uri="{BB962C8B-B14F-4D97-AF65-F5344CB8AC3E}">
        <p14:creationId xmlns:p14="http://schemas.microsoft.com/office/powerpoint/2010/main" val="1065339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393773"/>
            <a:ext cx="5472608" cy="5464227"/>
          </a:xfrm>
        </p:spPr>
      </p:pic>
    </p:spTree>
    <p:extLst>
      <p:ext uri="{BB962C8B-B14F-4D97-AF65-F5344CB8AC3E}">
        <p14:creationId xmlns:p14="http://schemas.microsoft.com/office/powerpoint/2010/main" val="1185253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457400"/>
            <a:ext cx="5400600" cy="5400600"/>
          </a:xfrm>
        </p:spPr>
      </p:pic>
    </p:spTree>
    <p:extLst>
      <p:ext uri="{BB962C8B-B14F-4D97-AF65-F5344CB8AC3E}">
        <p14:creationId xmlns:p14="http://schemas.microsoft.com/office/powerpoint/2010/main" val="898287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449053"/>
            <a:ext cx="5400600" cy="5408947"/>
          </a:xfrm>
        </p:spPr>
      </p:pic>
    </p:spTree>
    <p:extLst>
      <p:ext uri="{BB962C8B-B14F-4D97-AF65-F5344CB8AC3E}">
        <p14:creationId xmlns:p14="http://schemas.microsoft.com/office/powerpoint/2010/main" val="2764099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456254"/>
            <a:ext cx="5400600" cy="5400600"/>
          </a:xfrm>
        </p:spPr>
      </p:pic>
    </p:spTree>
    <p:extLst>
      <p:ext uri="{BB962C8B-B14F-4D97-AF65-F5344CB8AC3E}">
        <p14:creationId xmlns:p14="http://schemas.microsoft.com/office/powerpoint/2010/main" val="95548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449053"/>
            <a:ext cx="5400600" cy="5408947"/>
          </a:xfrm>
        </p:spPr>
      </p:pic>
    </p:spTree>
    <p:extLst>
      <p:ext uri="{BB962C8B-B14F-4D97-AF65-F5344CB8AC3E}">
        <p14:creationId xmlns:p14="http://schemas.microsoft.com/office/powerpoint/2010/main" val="2213969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450544"/>
            <a:ext cx="3744416" cy="5400600"/>
          </a:xfrm>
        </p:spPr>
      </p:pic>
    </p:spTree>
    <p:extLst>
      <p:ext uri="{BB962C8B-B14F-4D97-AF65-F5344CB8AC3E}">
        <p14:creationId xmlns:p14="http://schemas.microsoft.com/office/powerpoint/2010/main" val="786681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628800"/>
            <a:ext cx="7226484" cy="4998318"/>
          </a:xfrm>
        </p:spPr>
      </p:pic>
    </p:spTree>
    <p:extLst>
      <p:ext uri="{BB962C8B-B14F-4D97-AF65-F5344CB8AC3E}">
        <p14:creationId xmlns:p14="http://schemas.microsoft.com/office/powerpoint/2010/main" val="2511096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Voda na rozpálené plechové pánvi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" y="1484784"/>
            <a:ext cx="9176719" cy="5161905"/>
          </a:xfrm>
        </p:spPr>
      </p:pic>
    </p:spTree>
    <p:extLst>
      <p:ext uri="{BB962C8B-B14F-4D97-AF65-F5344CB8AC3E}">
        <p14:creationId xmlns:p14="http://schemas.microsoft.com/office/powerpoint/2010/main" val="203314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6225"/>
            <a:ext cx="9107487" cy="6305550"/>
          </a:xfrm>
        </p:spPr>
      </p:pic>
    </p:spTree>
    <p:extLst>
      <p:ext uri="{BB962C8B-B14F-4D97-AF65-F5344CB8AC3E}">
        <p14:creationId xmlns:p14="http://schemas.microsoft.com/office/powerpoint/2010/main" val="2050056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2" descr="http://upload.wikimedia.org/wikipedia/commons/thumb/2/2e/Johann_Gottlob_Leidenfrost2.jpg/640px-Johann_Gottlob_Leidenfrost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443" y="0"/>
            <a:ext cx="54484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3058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340769"/>
            <a:ext cx="3744416" cy="5517232"/>
          </a:xfrm>
          <a:prstGeom prst="rect">
            <a:avLst/>
          </a:prstGeo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Základní otázka </a:t>
            </a:r>
            <a:endParaRPr lang="cs-CZ" dirty="0"/>
          </a:p>
        </p:txBody>
      </p:sp>
      <p:sp>
        <p:nvSpPr>
          <p:cNvPr id="5" name="Šipka dolů 4"/>
          <p:cNvSpPr/>
          <p:nvPr/>
        </p:nvSpPr>
        <p:spPr>
          <a:xfrm rot="10800000">
            <a:off x="3357606" y="1897121"/>
            <a:ext cx="468052" cy="90240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Šipka dolů 7"/>
          <p:cNvSpPr/>
          <p:nvPr/>
        </p:nvSpPr>
        <p:spPr>
          <a:xfrm>
            <a:off x="5940152" y="1955138"/>
            <a:ext cx="432048" cy="89779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696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48880"/>
            <a:ext cx="8841646" cy="2323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443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49" y="150245"/>
            <a:ext cx="8070707" cy="6447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30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cs-CZ" dirty="0"/>
              <a:t>Je bezpečnější teplota kapalného kovu co nejnižší? Tedy co nejblíž  </a:t>
            </a:r>
            <a:r>
              <a:rPr lang="cs-CZ" dirty="0" err="1"/>
              <a:t>Leydenfrostově</a:t>
            </a:r>
            <a:r>
              <a:rPr lang="cs-CZ" dirty="0"/>
              <a:t> teplotě ochranné kapaliny, pro vodu cca 220 C, nebo pro bezpečnou teplotu je jiné kritérium? </a:t>
            </a:r>
          </a:p>
          <a:p>
            <a:pPr lvl="0"/>
            <a:r>
              <a:rPr lang="cs-CZ" dirty="0"/>
              <a:t>O kolik by měla být teplota taveniny při experimentu vyšší, než je její bod tání. Na jakých vlastnostech taveniny a parametrech experimentu tento interval závisí? Nebo je to víceméně jedno a záleží hlavně na tom, aby byl kov kapalný?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712926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cs-CZ" dirty="0"/>
              <a:t>Má-li být ruka chráněna parním filmem, znamená to, že je vystavena teplotě 100 C, protože to je teplota, při které pára vznikne? Je ve skutečnosti  při ponoru tato teplota v případě použití vody vyšší nebo nižší?</a:t>
            </a:r>
          </a:p>
          <a:p>
            <a:pPr lvl="0"/>
            <a:r>
              <a:rPr lang="cs-CZ" dirty="0"/>
              <a:t> Lze ponoření ruky do vařící vody považovat za test, zda-</a:t>
            </a:r>
            <a:r>
              <a:rPr lang="cs-CZ" dirty="0" err="1"/>
              <a:t>li</a:t>
            </a:r>
            <a:r>
              <a:rPr lang="cs-CZ" dirty="0"/>
              <a:t> je možné ruku ponořit do roztaveného kovu? Nebo naopak, znamená to, že se stejným komfortem by mělo být možné  stejně rychle a hluboko zanořit ruku i do vařící vody?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5554336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cs-CZ" dirty="0"/>
              <a:t> Jaká jsou fyzikální kritéria pro taveninu? Například tepelná kapacita, skupenské teplo, tepelná vodivost?</a:t>
            </a:r>
          </a:p>
          <a:p>
            <a:pPr lvl="0"/>
            <a:r>
              <a:rPr lang="cs-CZ" dirty="0"/>
              <a:t>Jaká jsou fyzikální kritéria pro ochrannou kapalinu? Například bod varu skupenské teplo výparné.</a:t>
            </a:r>
          </a:p>
          <a:p>
            <a:pPr lvl="0"/>
            <a:r>
              <a:rPr lang="cs-CZ" dirty="0"/>
              <a:t>Pomůže „prodloužit“ komfortní dobu ponoru do taveniny předchlazení povrchu kůže v ledové tříšti?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56867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cs-CZ" dirty="0"/>
              <a:t>Lze bleskovým dochlazením ruky v ledové tříšti „prodloužit“  komfortní dobu ponoru do taveniny</a:t>
            </a:r>
            <a:r>
              <a:rPr lang="cs-CZ" dirty="0" smtClean="0"/>
              <a:t>?</a:t>
            </a:r>
          </a:p>
          <a:p>
            <a:pPr lvl="0"/>
            <a:r>
              <a:rPr lang="cs-CZ" dirty="0" smtClean="0"/>
              <a:t>Může tam hrát roli i jiný než </a:t>
            </a:r>
            <a:r>
              <a:rPr lang="cs-CZ" dirty="0" err="1" smtClean="0"/>
              <a:t>Leidenfrostův</a:t>
            </a:r>
            <a:r>
              <a:rPr lang="cs-CZ" dirty="0" smtClean="0"/>
              <a:t> jev a termické jevy?</a:t>
            </a:r>
            <a:endParaRPr lang="cs-CZ" dirty="0"/>
          </a:p>
          <a:p>
            <a:pPr lvl="0"/>
            <a:r>
              <a:rPr lang="cs-CZ" dirty="0"/>
              <a:t>A jedna „neurofyziologická“ otázka: lze spoléhat na vněm teploty či signál bolesti jako na signál pro vytažení ruky z olova</a:t>
            </a:r>
            <a:r>
              <a:rPr lang="cs-CZ" dirty="0" smtClean="0"/>
              <a:t>?</a:t>
            </a:r>
          </a:p>
          <a:p>
            <a:pPr lvl="0"/>
            <a:r>
              <a:rPr lang="cs-CZ" dirty="0" smtClean="0"/>
              <a:t>Je možné použít k měření teploty bezkontaktní tzv. infračervený teploměr?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0746363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88" y="1205694"/>
            <a:ext cx="4446612" cy="4446612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56994"/>
            <a:ext cx="4098008" cy="6144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312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647745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412776"/>
            <a:ext cx="3528392" cy="5325875"/>
          </a:xfrm>
        </p:spPr>
      </p:pic>
    </p:spTree>
    <p:extLst>
      <p:ext uri="{BB962C8B-B14F-4D97-AF65-F5344CB8AC3E}">
        <p14:creationId xmlns:p14="http://schemas.microsoft.com/office/powerpoint/2010/main" val="1464153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272" y="-1040"/>
            <a:ext cx="5007008" cy="681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28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Autor příspěvku při pohledu do tyglíku s roztaveným olovem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459194"/>
            <a:ext cx="7776864" cy="5391960"/>
          </a:xfrm>
        </p:spPr>
      </p:pic>
    </p:spTree>
    <p:extLst>
      <p:ext uri="{BB962C8B-B14F-4D97-AF65-F5344CB8AC3E}">
        <p14:creationId xmlns:p14="http://schemas.microsoft.com/office/powerpoint/2010/main" val="570172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462753"/>
            <a:ext cx="4536504" cy="5395247"/>
          </a:xfrm>
        </p:spPr>
      </p:pic>
    </p:spTree>
    <p:extLst>
      <p:ext uri="{BB962C8B-B14F-4D97-AF65-F5344CB8AC3E}">
        <p14:creationId xmlns:p14="http://schemas.microsoft.com/office/powerpoint/2010/main" val="681298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484784"/>
            <a:ext cx="7594952" cy="5281945"/>
          </a:xfrm>
        </p:spPr>
      </p:pic>
    </p:spTree>
    <p:extLst>
      <p:ext uri="{BB962C8B-B14F-4D97-AF65-F5344CB8AC3E}">
        <p14:creationId xmlns:p14="http://schemas.microsoft.com/office/powerpoint/2010/main" val="962491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44624"/>
            <a:ext cx="6480720" cy="64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410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63062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10" name="Oval 6"/>
          <p:cNvSpPr>
            <a:spLocks noChangeArrowheads="1"/>
          </p:cNvSpPr>
          <p:nvPr/>
        </p:nvSpPr>
        <p:spPr bwMode="auto">
          <a:xfrm>
            <a:off x="5013589" y="1939924"/>
            <a:ext cx="3888432" cy="3671889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cs-CZ" altLang="cs-CZ" sz="3600">
                <a:solidFill>
                  <a:prstClr val="black"/>
                </a:solidFill>
              </a:rPr>
              <a:t>T</a:t>
            </a:r>
            <a:r>
              <a:rPr lang="cs-CZ" altLang="cs-CZ" sz="3600" baseline="-25000">
                <a:solidFill>
                  <a:prstClr val="black"/>
                </a:solidFill>
              </a:rPr>
              <a:t>1</a:t>
            </a:r>
            <a:endParaRPr lang="en-GB" altLang="cs-CZ" sz="3600">
              <a:solidFill>
                <a:prstClr val="black"/>
              </a:solidFill>
            </a:endParaRPr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62824" y="188640"/>
            <a:ext cx="8229600" cy="1143000"/>
          </a:xfrm>
        </p:spPr>
        <p:txBody>
          <a:bodyPr/>
          <a:lstStyle/>
          <a:p>
            <a:r>
              <a:rPr lang="cs-CZ" altLang="cs-CZ" dirty="0" err="1"/>
              <a:t>Leidenfrostův</a:t>
            </a:r>
            <a:r>
              <a:rPr lang="cs-CZ" altLang="cs-CZ" dirty="0"/>
              <a:t> jev</a:t>
            </a:r>
            <a:endParaRPr lang="en-GB" altLang="cs-CZ" dirty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268761"/>
            <a:ext cx="8229600" cy="4885978"/>
          </a:xfrm>
        </p:spPr>
        <p:txBody>
          <a:bodyPr/>
          <a:lstStyle/>
          <a:p>
            <a:endParaRPr lang="cs-CZ" altLang="cs-CZ" dirty="0"/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848142" y="5457349"/>
            <a:ext cx="8137525" cy="1079500"/>
          </a:xfrm>
          <a:prstGeom prst="rect">
            <a:avLst/>
          </a:prstGeom>
          <a:solidFill>
            <a:srgbClr val="99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cs-CZ" altLang="cs-CZ" sz="6600">
                <a:solidFill>
                  <a:prstClr val="black"/>
                </a:solidFill>
              </a:rPr>
              <a:t>T</a:t>
            </a:r>
            <a:r>
              <a:rPr lang="cs-CZ" altLang="cs-CZ" sz="6600" baseline="-25000">
                <a:solidFill>
                  <a:prstClr val="black"/>
                </a:solidFill>
              </a:rPr>
              <a:t>2</a:t>
            </a:r>
            <a:endParaRPr lang="en-GB" altLang="cs-CZ" sz="6600">
              <a:solidFill>
                <a:prstClr val="black"/>
              </a:solidFill>
            </a:endParaRPr>
          </a:p>
        </p:txBody>
      </p:sp>
      <p:sp>
        <p:nvSpPr>
          <p:cNvPr id="47111" name="Rectangle 7"/>
          <p:cNvSpPr>
            <a:spLocks noChangeArrowheads="1"/>
          </p:cNvSpPr>
          <p:nvPr/>
        </p:nvSpPr>
        <p:spPr bwMode="auto">
          <a:xfrm>
            <a:off x="2558362" y="5312887"/>
            <a:ext cx="5834062" cy="1444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>
              <a:solidFill>
                <a:prstClr val="black"/>
              </a:solidFill>
            </a:endParaRPr>
          </a:p>
        </p:txBody>
      </p:sp>
      <p:sp>
        <p:nvSpPr>
          <p:cNvPr id="47112" name="Line 8"/>
          <p:cNvSpPr>
            <a:spLocks noChangeShapeType="1"/>
          </p:cNvSpPr>
          <p:nvPr/>
        </p:nvSpPr>
        <p:spPr bwMode="auto">
          <a:xfrm>
            <a:off x="5894587" y="5312887"/>
            <a:ext cx="2142926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>
              <a:solidFill>
                <a:prstClr val="black"/>
              </a:solidFill>
            </a:endParaRPr>
          </a:p>
        </p:txBody>
      </p:sp>
      <p:sp>
        <p:nvSpPr>
          <p:cNvPr id="47116" name="Text Box 12"/>
          <p:cNvSpPr txBox="1">
            <a:spLocks noChangeArrowheads="1"/>
          </p:cNvSpPr>
          <p:nvPr/>
        </p:nvSpPr>
        <p:spPr bwMode="auto">
          <a:xfrm>
            <a:off x="6250134" y="4610205"/>
            <a:ext cx="152921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cs-CZ" altLang="cs-CZ" sz="4000" dirty="0">
                <a:solidFill>
                  <a:prstClr val="black"/>
                </a:solidFill>
              </a:rPr>
              <a:t>kapka</a:t>
            </a:r>
            <a:endParaRPr lang="en-GB" altLang="cs-CZ" sz="4000" dirty="0">
              <a:solidFill>
                <a:prstClr val="black"/>
              </a:solidFill>
            </a:endParaRPr>
          </a:p>
        </p:txBody>
      </p:sp>
      <p:sp>
        <p:nvSpPr>
          <p:cNvPr id="47117" name="Text Box 13"/>
          <p:cNvSpPr txBox="1">
            <a:spLocks noChangeArrowheads="1"/>
          </p:cNvSpPr>
          <p:nvPr/>
        </p:nvSpPr>
        <p:spPr bwMode="auto">
          <a:xfrm>
            <a:off x="4368771" y="4675348"/>
            <a:ext cx="641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dirty="0">
                <a:solidFill>
                  <a:prstClr val="black"/>
                </a:solidFill>
              </a:rPr>
              <a:t>pára</a:t>
            </a:r>
            <a:endParaRPr lang="en-GB" altLang="cs-CZ" dirty="0">
              <a:solidFill>
                <a:prstClr val="black"/>
              </a:solidFill>
            </a:endParaRPr>
          </a:p>
        </p:txBody>
      </p:sp>
      <p:sp>
        <p:nvSpPr>
          <p:cNvPr id="47118" name="Text Box 14"/>
          <p:cNvSpPr txBox="1">
            <a:spLocks noChangeArrowheads="1"/>
          </p:cNvSpPr>
          <p:nvPr/>
        </p:nvSpPr>
        <p:spPr bwMode="auto">
          <a:xfrm>
            <a:off x="6328696" y="4090573"/>
            <a:ext cx="127470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3200" dirty="0">
                <a:solidFill>
                  <a:prstClr val="black"/>
                </a:solidFill>
              </a:rPr>
              <a:t>T</a:t>
            </a:r>
            <a:r>
              <a:rPr lang="cs-CZ" altLang="cs-CZ" sz="3200" baseline="-25000" dirty="0">
                <a:solidFill>
                  <a:prstClr val="black"/>
                </a:solidFill>
              </a:rPr>
              <a:t>2</a:t>
            </a:r>
            <a:r>
              <a:rPr lang="en-US" altLang="cs-CZ" sz="3200" dirty="0">
                <a:solidFill>
                  <a:prstClr val="black"/>
                </a:solidFill>
              </a:rPr>
              <a:t>&gt;&gt;</a:t>
            </a:r>
            <a:r>
              <a:rPr lang="cs-CZ" altLang="cs-CZ" sz="3200" dirty="0">
                <a:solidFill>
                  <a:prstClr val="black"/>
                </a:solidFill>
              </a:rPr>
              <a:t>T</a:t>
            </a:r>
            <a:r>
              <a:rPr lang="cs-CZ" altLang="cs-CZ" sz="3200" baseline="-25000" dirty="0">
                <a:solidFill>
                  <a:prstClr val="black"/>
                </a:solidFill>
              </a:rPr>
              <a:t>1</a:t>
            </a:r>
            <a:endParaRPr lang="en-US" altLang="cs-CZ" sz="3200" dirty="0">
              <a:solidFill>
                <a:prstClr val="black"/>
              </a:solidFill>
            </a:endParaRPr>
          </a:p>
        </p:txBody>
      </p:sp>
      <p:sp>
        <p:nvSpPr>
          <p:cNvPr id="47119" name="Line 15"/>
          <p:cNvSpPr>
            <a:spLocks noChangeShapeType="1"/>
          </p:cNvSpPr>
          <p:nvPr/>
        </p:nvSpPr>
        <p:spPr bwMode="auto">
          <a:xfrm>
            <a:off x="5013589" y="4858704"/>
            <a:ext cx="2019478" cy="52641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>
              <a:solidFill>
                <a:prstClr val="black"/>
              </a:solidFill>
            </a:endParaRPr>
          </a:p>
        </p:txBody>
      </p:sp>
      <p:sp>
        <p:nvSpPr>
          <p:cNvPr id="47120" name="Text Box 16"/>
          <p:cNvSpPr txBox="1">
            <a:spLocks noChangeArrowheads="1"/>
          </p:cNvSpPr>
          <p:nvPr/>
        </p:nvSpPr>
        <p:spPr bwMode="auto">
          <a:xfrm>
            <a:off x="5297280" y="5611496"/>
            <a:ext cx="33210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dirty="0">
                <a:solidFill>
                  <a:prstClr val="black"/>
                </a:solidFill>
              </a:rPr>
              <a:t>Horký povrch</a:t>
            </a:r>
          </a:p>
          <a:p>
            <a:r>
              <a:rPr lang="cs-CZ" altLang="cs-CZ" dirty="0">
                <a:solidFill>
                  <a:prstClr val="black"/>
                </a:solidFill>
              </a:rPr>
              <a:t>(relativně vůči teplotě kapaliny)</a:t>
            </a:r>
            <a:endParaRPr lang="en-GB" altLang="cs-C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704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412776"/>
            <a:ext cx="6854825" cy="505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louk 1"/>
          <p:cNvSpPr/>
          <p:nvPr/>
        </p:nvSpPr>
        <p:spPr>
          <a:xfrm rot="4060321">
            <a:off x="4908409" y="3383903"/>
            <a:ext cx="1460333" cy="1394913"/>
          </a:xfrm>
          <a:prstGeom prst="arc">
            <a:avLst/>
          </a:prstGeom>
          <a:ln w="57150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ovéPole 2"/>
          <p:cNvSpPr txBox="1"/>
          <p:nvPr/>
        </p:nvSpPr>
        <p:spPr>
          <a:xfrm>
            <a:off x="3081730" y="3763709"/>
            <a:ext cx="2738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Směr proudění kapaliny</a:t>
            </a:r>
          </a:p>
          <a:p>
            <a:r>
              <a:rPr lang="cs-CZ" dirty="0" smtClean="0"/>
              <a:t>(</a:t>
            </a:r>
            <a:r>
              <a:rPr lang="cs-CZ" dirty="0" err="1" smtClean="0"/>
              <a:t>Marangoniho</a:t>
            </a:r>
            <a:r>
              <a:rPr lang="cs-CZ" dirty="0" smtClean="0"/>
              <a:t> proudění + unášení prouděním páry) </a:t>
            </a:r>
            <a:endParaRPr lang="cs-CZ" dirty="0"/>
          </a:p>
        </p:txBody>
      </p:sp>
      <p:sp>
        <p:nvSpPr>
          <p:cNvPr id="5" name="Oblouk 4"/>
          <p:cNvSpPr/>
          <p:nvPr/>
        </p:nvSpPr>
        <p:spPr>
          <a:xfrm rot="12624582">
            <a:off x="2473443" y="3558628"/>
            <a:ext cx="1460333" cy="1394913"/>
          </a:xfrm>
          <a:prstGeom prst="arc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341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Herman </a:t>
            </a:r>
            <a:r>
              <a:rPr lang="cs-CZ" dirty="0" err="1" smtClean="0"/>
              <a:t>Boerhaave</a:t>
            </a:r>
            <a:r>
              <a:rPr lang="cs-CZ" dirty="0" smtClean="0"/>
              <a:t> 1668-1738 </a:t>
            </a:r>
            <a:endParaRPr lang="cs-CZ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306" y="1628800"/>
            <a:ext cx="368338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0218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load.wikimedia.org/wikipedia/commons/5/50/Elementa_Chemiae-Boerhaa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19074"/>
            <a:ext cx="4495800" cy="6419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9585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74242"/>
          </a:xfrm>
        </p:spPr>
        <p:txBody>
          <a:bodyPr>
            <a:normAutofit fontScale="90000"/>
          </a:bodyPr>
          <a:lstStyle/>
          <a:p>
            <a:r>
              <a:rPr lang="cs-CZ" sz="4000" dirty="0" err="1"/>
              <a:t>H.Boerhaave</a:t>
            </a:r>
            <a:r>
              <a:rPr lang="cs-CZ" sz="4000" dirty="0"/>
              <a:t>, </a:t>
            </a:r>
            <a:r>
              <a:rPr lang="cs-CZ" sz="4000" dirty="0" err="1"/>
              <a:t>Elementa</a:t>
            </a:r>
            <a:r>
              <a:rPr lang="cs-CZ" sz="4000" dirty="0"/>
              <a:t> </a:t>
            </a:r>
            <a:r>
              <a:rPr lang="cs-CZ" sz="4000" dirty="0" err="1"/>
              <a:t>Chemiae</a:t>
            </a:r>
            <a:r>
              <a:rPr lang="cs-CZ" sz="4000" dirty="0"/>
              <a:t>. (</a:t>
            </a:r>
            <a:r>
              <a:rPr lang="cs-CZ" sz="4000" dirty="0" err="1"/>
              <a:t>Lugduni</a:t>
            </a:r>
            <a:r>
              <a:rPr lang="cs-CZ" sz="4000" dirty="0"/>
              <a:t> </a:t>
            </a:r>
            <a:r>
              <a:rPr lang="cs-CZ" sz="4000" dirty="0" err="1"/>
              <a:t>Batavorum</a:t>
            </a:r>
            <a:r>
              <a:rPr lang="cs-CZ" sz="4000" dirty="0"/>
              <a:t>, 1732), vol.1 </a:t>
            </a:r>
            <a:r>
              <a:rPr lang="cs-CZ" sz="4000" dirty="0" smtClean="0"/>
              <a:t>Experiment XIX</a:t>
            </a:r>
            <a:r>
              <a:rPr lang="cs-CZ" sz="4000" dirty="0"/>
              <a:t>, p.257 et </a:t>
            </a:r>
            <a:r>
              <a:rPr lang="cs-CZ" sz="4000" dirty="0" err="1"/>
              <a:t>seq</a:t>
            </a:r>
            <a:r>
              <a:rPr lang="cs-CZ" sz="4000" dirty="0"/>
              <a:t>. (a</a:t>
            </a:r>
            <a:r>
              <a:rPr lang="cs-CZ" sz="4000" dirty="0" smtClean="0"/>
              <a:t>) (1732) 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060848"/>
            <a:ext cx="8363272" cy="4536504"/>
          </a:xfrm>
        </p:spPr>
        <p:txBody>
          <a:bodyPr/>
          <a:lstStyle/>
          <a:p>
            <a:r>
              <a:rPr lang="cs-CZ" dirty="0" err="1"/>
              <a:t>Intenti</a:t>
            </a:r>
            <a:r>
              <a:rPr lang="cs-CZ" dirty="0"/>
              <a:t> vero </a:t>
            </a:r>
            <a:r>
              <a:rPr lang="cs-CZ" dirty="0" err="1"/>
              <a:t>spectetis</a:t>
            </a:r>
            <a:r>
              <a:rPr lang="cs-CZ" dirty="0"/>
              <a:t> </a:t>
            </a:r>
            <a:r>
              <a:rPr lang="cs-CZ" dirty="0" err="1"/>
              <a:t>iam</a:t>
            </a:r>
            <a:r>
              <a:rPr lang="cs-CZ" dirty="0"/>
              <a:t> hoc </a:t>
            </a:r>
            <a:r>
              <a:rPr lang="cs-CZ" dirty="0" err="1"/>
              <a:t>mirum</a:t>
            </a:r>
            <a:r>
              <a:rPr lang="cs-CZ" dirty="0"/>
              <a:t> </a:t>
            </a:r>
            <a:r>
              <a:rPr lang="cs-CZ" dirty="0" err="1"/>
              <a:t>Experimentum</a:t>
            </a:r>
            <a:r>
              <a:rPr lang="cs-CZ" dirty="0"/>
              <a:t>. </a:t>
            </a:r>
            <a:r>
              <a:rPr lang="cs-CZ" dirty="0" err="1"/>
              <a:t>Hac</a:t>
            </a:r>
            <a:r>
              <a:rPr lang="cs-CZ" dirty="0"/>
              <a:t>  in </a:t>
            </a:r>
            <a:r>
              <a:rPr lang="cs-CZ" dirty="0" err="1"/>
              <a:t>ampullula</a:t>
            </a:r>
            <a:r>
              <a:rPr lang="cs-CZ" dirty="0"/>
              <a:t>  </a:t>
            </a:r>
            <a:r>
              <a:rPr lang="cs-CZ" dirty="0" err="1"/>
              <a:t>sincerissimum</a:t>
            </a:r>
            <a:r>
              <a:rPr lang="cs-CZ" dirty="0"/>
              <a:t> </a:t>
            </a:r>
            <a:r>
              <a:rPr lang="cs-CZ" dirty="0" err="1"/>
              <a:t>iam</a:t>
            </a:r>
            <a:r>
              <a:rPr lang="cs-CZ" dirty="0"/>
              <a:t> </a:t>
            </a:r>
            <a:r>
              <a:rPr lang="cs-CZ" dirty="0" err="1"/>
              <a:t>teneo</a:t>
            </a:r>
            <a:r>
              <a:rPr lang="cs-CZ" dirty="0"/>
              <a:t> </a:t>
            </a:r>
            <a:r>
              <a:rPr lang="cs-CZ" dirty="0" err="1"/>
              <a:t>Alcohol</a:t>
            </a:r>
            <a:r>
              <a:rPr lang="cs-CZ" dirty="0"/>
              <a:t>, </a:t>
            </a:r>
            <a:r>
              <a:rPr lang="cs-CZ" dirty="0" err="1"/>
              <a:t>cuius</a:t>
            </a:r>
            <a:r>
              <a:rPr lang="cs-CZ" dirty="0"/>
              <a:t> </a:t>
            </a:r>
            <a:r>
              <a:rPr lang="cs-CZ" dirty="0" err="1"/>
              <a:t>particulum</a:t>
            </a:r>
            <a:r>
              <a:rPr lang="cs-CZ" dirty="0"/>
              <a:t>  lente, </a:t>
            </a:r>
            <a:r>
              <a:rPr lang="cs-CZ" dirty="0" err="1"/>
              <a:t>prudenter</a:t>
            </a:r>
            <a:r>
              <a:rPr lang="cs-CZ" dirty="0"/>
              <a:t>, </a:t>
            </a:r>
            <a:r>
              <a:rPr lang="cs-CZ" dirty="0" err="1"/>
              <a:t>fundo</a:t>
            </a:r>
            <a:r>
              <a:rPr lang="cs-CZ" dirty="0"/>
              <a:t> supra </a:t>
            </a:r>
            <a:r>
              <a:rPr lang="cs-CZ" dirty="0" err="1"/>
              <a:t>ignitum</a:t>
            </a:r>
            <a:r>
              <a:rPr lang="cs-CZ" dirty="0"/>
              <a:t> hoc </a:t>
            </a:r>
            <a:r>
              <a:rPr lang="cs-CZ" dirty="0" err="1"/>
              <a:t>ferrum</a:t>
            </a:r>
            <a:r>
              <a:rPr lang="cs-CZ" dirty="0"/>
              <a:t>. </a:t>
            </a:r>
            <a:r>
              <a:rPr lang="cs-CZ" dirty="0" err="1"/>
              <a:t>Quid</a:t>
            </a:r>
            <a:r>
              <a:rPr lang="cs-CZ" dirty="0"/>
              <a:t> </a:t>
            </a:r>
            <a:r>
              <a:rPr lang="cs-CZ" dirty="0" err="1"/>
              <a:t>expectatis</a:t>
            </a:r>
            <a:r>
              <a:rPr lang="cs-CZ" dirty="0"/>
              <a:t> futurum? </a:t>
            </a:r>
            <a:r>
              <a:rPr lang="cs-CZ" dirty="0" err="1"/>
              <a:t>an</a:t>
            </a:r>
            <a:r>
              <a:rPr lang="cs-CZ" dirty="0"/>
              <a:t> id </a:t>
            </a:r>
            <a:r>
              <a:rPr lang="cs-CZ" dirty="0" err="1"/>
              <a:t>accensum</a:t>
            </a:r>
            <a:r>
              <a:rPr lang="cs-CZ" dirty="0"/>
              <a:t> </a:t>
            </a:r>
            <a:r>
              <a:rPr lang="cs-CZ" dirty="0" err="1"/>
              <a:t>iri</a:t>
            </a:r>
            <a:r>
              <a:rPr lang="cs-CZ" dirty="0"/>
              <a:t>? </a:t>
            </a:r>
            <a:r>
              <a:rPr lang="cs-CZ" dirty="0" err="1"/>
              <a:t>neminem</a:t>
            </a:r>
            <a:r>
              <a:rPr lang="cs-CZ" dirty="0"/>
              <a:t> vel </a:t>
            </a:r>
            <a:r>
              <a:rPr lang="cs-CZ" dirty="0" err="1"/>
              <a:t>dubtare</a:t>
            </a:r>
            <a:r>
              <a:rPr lang="cs-CZ" dirty="0"/>
              <a:t> </a:t>
            </a:r>
            <a:r>
              <a:rPr lang="cs-CZ" dirty="0" err="1"/>
              <a:t>crediderim</a:t>
            </a:r>
            <a:r>
              <a:rPr lang="cs-CZ" dirty="0"/>
              <a:t> . </a:t>
            </a:r>
          </a:p>
        </p:txBody>
      </p:sp>
    </p:spTree>
    <p:extLst>
      <p:ext uri="{BB962C8B-B14F-4D97-AF65-F5344CB8AC3E}">
        <p14:creationId xmlns:p14="http://schemas.microsoft.com/office/powerpoint/2010/main" val="199823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6894</TotalTime>
  <Words>527</Words>
  <Application>Microsoft Office PowerPoint</Application>
  <PresentationFormat>Předvádění na obrazovce (4:3)</PresentationFormat>
  <Paragraphs>43</Paragraphs>
  <Slides>44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44</vt:i4>
      </vt:variant>
    </vt:vector>
  </HeadingPairs>
  <TitlesOfParts>
    <vt:vector size="47" baseType="lpstr">
      <vt:lpstr>Arial</vt:lpstr>
      <vt:lpstr>Calibri</vt:lpstr>
      <vt:lpstr>Motiv systému Office</vt:lpstr>
      <vt:lpstr>Leidenfrostův jev</vt:lpstr>
      <vt:lpstr>Johann Gottlob Leidenfrost 1715-1794 </vt:lpstr>
      <vt:lpstr>Prezentace aplikace PowerPoint</vt:lpstr>
      <vt:lpstr>Prezentace aplikace PowerPoint</vt:lpstr>
      <vt:lpstr>Leidenfrostův jev</vt:lpstr>
      <vt:lpstr>Prezentace aplikace PowerPoint</vt:lpstr>
      <vt:lpstr>Herman Boerhaave 1668-1738 </vt:lpstr>
      <vt:lpstr>Prezentace aplikace PowerPoint</vt:lpstr>
      <vt:lpstr>H.Boerhaave, Elementa Chemiae. (Lugduni Batavorum, 1732), vol.1 Experiment XIX, p.257 et seq. (a) (1732)  </vt:lpstr>
      <vt:lpstr>Strojový překlad</vt:lpstr>
      <vt:lpstr>Prezentace aplikace PowerPoint</vt:lpstr>
      <vt:lpstr>Prezentace aplikace PowerPoint</vt:lpstr>
      <vt:lpstr>Prezentace aplikace PowerPoint</vt:lpstr>
      <vt:lpstr>Kapky vody na pánvi</vt:lpstr>
      <vt:lpstr>Kapka lihu na spodní straně pánve</vt:lpstr>
      <vt:lpstr>Kapka lihu na tuhnoucím olovu</vt:lpstr>
      <vt:lpstr>Podlouhlá  kapka ?</vt:lpstr>
      <vt:lpstr>Kapka benzínu na kapalném olovu</vt:lpstr>
      <vt:lpstr>Kapka vody vedle kapky benzínu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Voda na rozpálené plechové pánvi</vt:lpstr>
      <vt:lpstr>Prezentace aplikace PowerPoint</vt:lpstr>
      <vt:lpstr>Základní otázka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Autor příspěvku při pohledu do tyglíku s roztaveným olovem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Leidenfrostův jev</dc:title>
  <dc:creator>PK</dc:creator>
  <cp:lastModifiedBy>Admin</cp:lastModifiedBy>
  <cp:revision>32</cp:revision>
  <cp:lastPrinted>2017-09-20T21:48:28Z</cp:lastPrinted>
  <dcterms:created xsi:type="dcterms:W3CDTF">2016-08-22T21:18:32Z</dcterms:created>
  <dcterms:modified xsi:type="dcterms:W3CDTF">2021-09-23T14:55:32Z</dcterms:modified>
</cp:coreProperties>
</file>