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1" r:id="rId4"/>
    <p:sldId id="257" r:id="rId5"/>
    <p:sldId id="262" r:id="rId6"/>
    <p:sldId id="259" r:id="rId7"/>
    <p:sldId id="260" r:id="rId8"/>
    <p:sldId id="263" r:id="rId9"/>
    <p:sldId id="264" r:id="rId10"/>
    <p:sldId id="265" r:id="rId11"/>
    <p:sldId id="266" r:id="rId12"/>
    <p:sldId id="269" r:id="rId13"/>
    <p:sldId id="270" r:id="rId14"/>
    <p:sldId id="271" r:id="rId15"/>
    <p:sldId id="272" r:id="rId16"/>
    <p:sldId id="273" r:id="rId17"/>
    <p:sldId id="277" r:id="rId18"/>
    <p:sldId id="276" r:id="rId19"/>
    <p:sldId id="275"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žena Švandová" initials="BŠ" lastIdx="1" clrIdx="0">
    <p:extLst>
      <p:ext uri="{19B8F6BF-5375-455C-9EA6-DF929625EA0E}">
        <p15:presenceInfo xmlns:p15="http://schemas.microsoft.com/office/powerpoint/2012/main" userId="Blažena Švand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3T18:02:59.862" idx="1">
    <p:pos x="-893" y="444"/>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EC53E-E1BD-4317-9D69-1226A2E1B9CF}" type="datetimeFigureOut">
              <a:rPr lang="cs-CZ" smtClean="0"/>
              <a:t>03.10.2021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80F48-1465-48DE-9426-DC02DF09649A}" type="slidenum">
              <a:rPr lang="cs-CZ" smtClean="0"/>
              <a:t>‹#›</a:t>
            </a:fld>
            <a:endParaRPr lang="cs-CZ"/>
          </a:p>
        </p:txBody>
      </p:sp>
    </p:spTree>
    <p:extLst>
      <p:ext uri="{BB962C8B-B14F-4D97-AF65-F5344CB8AC3E}">
        <p14:creationId xmlns:p14="http://schemas.microsoft.com/office/powerpoint/2010/main" val="56214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23BFBCF5-A809-477E-8F54-6B354FD19DB6}"/>
              </a:ext>
            </a:extLst>
          </p:cNvPr>
          <p:cNvSpPr txBox="1">
            <a:spLocks noGrp="1"/>
          </p:cNvSpPr>
          <p:nvPr>
            <p:ph type="sldNum" sz="quarter" idx="5"/>
          </p:nvPr>
        </p:nvSpPr>
        <p:spPr>
          <a:ln/>
        </p:spPr>
        <p:txBody>
          <a:bodyPr lIns="0" tIns="0" rIns="0" bIns="0" anchor="b" anchorCtr="0">
            <a:noAutofit/>
          </a:bodyPr>
          <a:lstStyle/>
          <a:p>
            <a:pPr lvl="0"/>
            <a:fld id="{F61E1B22-242C-4A76-9ABA-2890B0A2610D}" type="slidenum">
              <a:t>2</a:t>
            </a:fld>
            <a:endParaRPr lang="cs-CZ"/>
          </a:p>
        </p:txBody>
      </p:sp>
      <p:sp>
        <p:nvSpPr>
          <p:cNvPr id="2" name="Zástupný symbol pro obrázek snímku 1">
            <a:extLst>
              <a:ext uri="{FF2B5EF4-FFF2-40B4-BE49-F238E27FC236}">
                <a16:creationId xmlns:a16="http://schemas.microsoft.com/office/drawing/2014/main" id="{A6487057-D78C-499F-9287-783D1640B466}"/>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83122A8D-9FFA-442D-BDA7-CD14CEF44164}"/>
              </a:ext>
            </a:extLst>
          </p:cNvPr>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ABA6CA63-C9BA-4F7B-BD7C-E3324C09AB8E}"/>
              </a:ext>
            </a:extLst>
          </p:cNvPr>
          <p:cNvSpPr txBox="1">
            <a:spLocks noGrp="1"/>
          </p:cNvSpPr>
          <p:nvPr>
            <p:ph type="sldNum" sz="quarter" idx="5"/>
          </p:nvPr>
        </p:nvSpPr>
        <p:spPr>
          <a:ln/>
        </p:spPr>
        <p:txBody>
          <a:bodyPr lIns="0" tIns="0" rIns="0" bIns="0" anchor="b" anchorCtr="0">
            <a:noAutofit/>
          </a:bodyPr>
          <a:lstStyle/>
          <a:p>
            <a:pPr lvl="0"/>
            <a:fld id="{956F7F9B-A652-40C8-85A7-601C5F334E3A}" type="slidenum">
              <a:t>11</a:t>
            </a:fld>
            <a:endParaRPr lang="cs-CZ"/>
          </a:p>
        </p:txBody>
      </p:sp>
      <p:sp>
        <p:nvSpPr>
          <p:cNvPr id="2" name="Zástupný symbol pro obrázek snímku 1">
            <a:extLst>
              <a:ext uri="{FF2B5EF4-FFF2-40B4-BE49-F238E27FC236}">
                <a16:creationId xmlns:a16="http://schemas.microsoft.com/office/drawing/2014/main" id="{26165849-F54F-4D26-9ECC-2A2DC14DAC06}"/>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C772A93E-9ABF-4C2F-AA13-FDEC7FD5BD2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7F875738-FACF-4E0F-A3C0-66CDC717E351}"/>
              </a:ext>
            </a:extLst>
          </p:cNvPr>
          <p:cNvSpPr txBox="1">
            <a:spLocks noGrp="1"/>
          </p:cNvSpPr>
          <p:nvPr>
            <p:ph type="sldNum" sz="quarter" idx="5"/>
          </p:nvPr>
        </p:nvSpPr>
        <p:spPr>
          <a:ln/>
        </p:spPr>
        <p:txBody>
          <a:bodyPr lIns="0" tIns="0" rIns="0" bIns="0" anchor="b" anchorCtr="0">
            <a:noAutofit/>
          </a:bodyPr>
          <a:lstStyle/>
          <a:p>
            <a:pPr lvl="0"/>
            <a:fld id="{D7FD9E24-462E-4AB6-8F93-9BC9E6C22A85}" type="slidenum">
              <a:t>12</a:t>
            </a:fld>
            <a:endParaRPr lang="cs-CZ"/>
          </a:p>
        </p:txBody>
      </p:sp>
      <p:sp>
        <p:nvSpPr>
          <p:cNvPr id="2" name="Zástupný symbol pro obrázek snímku 1">
            <a:extLst>
              <a:ext uri="{FF2B5EF4-FFF2-40B4-BE49-F238E27FC236}">
                <a16:creationId xmlns:a16="http://schemas.microsoft.com/office/drawing/2014/main" id="{DF97ADF1-4D86-4881-8887-CD0B242DC54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6F74E76F-AB59-4C19-B149-4EC2A72D2D1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571E283D-B08F-4832-9DFC-613B7EF5B9A8}"/>
              </a:ext>
            </a:extLst>
          </p:cNvPr>
          <p:cNvSpPr txBox="1">
            <a:spLocks noGrp="1"/>
          </p:cNvSpPr>
          <p:nvPr>
            <p:ph type="sldNum" sz="quarter" idx="5"/>
          </p:nvPr>
        </p:nvSpPr>
        <p:spPr>
          <a:ln/>
        </p:spPr>
        <p:txBody>
          <a:bodyPr lIns="0" tIns="0" rIns="0" bIns="0" anchor="b" anchorCtr="0">
            <a:noAutofit/>
          </a:bodyPr>
          <a:lstStyle/>
          <a:p>
            <a:pPr lvl="0"/>
            <a:fld id="{34C460F4-DD15-4382-9348-43139430BE55}" type="slidenum">
              <a:t>13</a:t>
            </a:fld>
            <a:endParaRPr lang="cs-CZ"/>
          </a:p>
        </p:txBody>
      </p:sp>
      <p:sp>
        <p:nvSpPr>
          <p:cNvPr id="2" name="Zástupný symbol pro obrázek snímku 1">
            <a:extLst>
              <a:ext uri="{FF2B5EF4-FFF2-40B4-BE49-F238E27FC236}">
                <a16:creationId xmlns:a16="http://schemas.microsoft.com/office/drawing/2014/main" id="{257A4E04-4F13-4E03-89EE-40C7A82D5DA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03A565B6-1DD1-4C97-82F4-56C57A604B3E}"/>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Teistické náboženství uctívá božství, humanistické uctívá lidstvo. Humanismus je víra, že homo sapiens má jedinečnou posvátnou přirozenost, zásadně odlišnou od ostatních zvířat a jevů. Humanisté věří, že jedinečná povaha homo sapiens je nejdůležitější věc na světě, je dobrem, a dává smysl všemu, co se ve vesmíru děje. Nejdůležitější humanistickou sektou je dnes liberální humanismus, který má zato, že lidství je vlastnost jednotlivých lidí a z toho plyne svobody jednotlivce. </a:t>
            </a:r>
            <a:r>
              <a:rPr lang="cs-CZ" dirty="0" err="1"/>
              <a:t>Kedexem</a:t>
            </a:r>
            <a:r>
              <a:rPr lang="cs-CZ" dirty="0"/>
              <a:t> pro tuto svobodu jsou lidská práva…. Liberální víra ve svobodu a posvátnou přirozenost každého člověka je přímým dědictví tradiční křesťanské víry ve svobodnou a věčnou duši jednotlivce… Socialistický humanismus věřím, že lidství není individuální, ale kolektivní. Posvátný není vnitřní hlas jednotlivce, ale lidstvo jako celek. Jestliže liberální humanismus požaduje co největší svobodu pro jednotlivce, ideálem socialistického humanismu je </a:t>
            </a:r>
            <a:r>
              <a:rPr lang="cs-CZ" dirty="0" err="1"/>
              <a:t>riovnost</a:t>
            </a:r>
            <a:r>
              <a:rPr lang="cs-CZ" dirty="0"/>
              <a:t> mezi lidmi. …představa lidské rovnosti je moderní obdoba rovnosti před Bohem. …  (evoluční humanismus – nacisté – lidství není neměnné, může se rozvíjet nebo upadat. Nacisté chtěli bránit lidstvu před degenerací a podporovat jeho evoluci.  </a:t>
            </a:r>
          </a:p>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fld id="{70080F48-1465-48DE-9426-DC02DF09649A}" type="slidenum">
              <a:rPr lang="cs-CZ" smtClean="0"/>
              <a:t>14</a:t>
            </a:fld>
            <a:endParaRPr lang="cs-CZ"/>
          </a:p>
        </p:txBody>
      </p:sp>
    </p:spTree>
    <p:extLst>
      <p:ext uri="{BB962C8B-B14F-4D97-AF65-F5344CB8AC3E}">
        <p14:creationId xmlns:p14="http://schemas.microsoft.com/office/powerpoint/2010/main" val="1404371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Vědecká revoluce je smyčka se zpětnou vazbou. Aby se věda mohla vyvíjet, potřebuje nejen výzkum, ale i vzájemnou podporu politiky a hospodářství, bez níž by mohl výzkum jen stěží pokračovat. Vědecké objevy vytvářejí finance, které se vracejí zpět do výzkumu. Jak došlo k propojení vědy, politiky a hospodářství?</a:t>
            </a:r>
          </a:p>
          <a:p>
            <a:r>
              <a:rPr lang="cs-CZ" dirty="0"/>
              <a:t>Paní Dortová umí péci dorty a nikdo v okolí dorty nenabízí. Potřebuje k tomu místo na pekárnu a nějaké peníze na zařízení, mouku a další suroviny. Ale peníze nemá a stojí před dilematem</a:t>
            </a:r>
          </a:p>
          <a:p>
            <a:endParaRPr lang="cs-CZ" dirty="0"/>
          </a:p>
        </p:txBody>
      </p:sp>
      <p:sp>
        <p:nvSpPr>
          <p:cNvPr id="4" name="Zástupný symbol pro číslo snímku 3"/>
          <p:cNvSpPr>
            <a:spLocks noGrp="1"/>
          </p:cNvSpPr>
          <p:nvPr>
            <p:ph type="sldNum" sz="quarter" idx="5"/>
          </p:nvPr>
        </p:nvSpPr>
        <p:spPr/>
        <p:txBody>
          <a:bodyPr/>
          <a:lstStyle/>
          <a:p>
            <a:fld id="{70080F48-1465-48DE-9426-DC02DF09649A}" type="slidenum">
              <a:rPr lang="cs-CZ" smtClean="0"/>
              <a:t>15</a:t>
            </a:fld>
            <a:endParaRPr lang="cs-CZ"/>
          </a:p>
        </p:txBody>
      </p:sp>
    </p:spTree>
    <p:extLst>
      <p:ext uri="{BB962C8B-B14F-4D97-AF65-F5344CB8AC3E}">
        <p14:creationId xmlns:p14="http://schemas.microsoft.com/office/powerpoint/2010/main" val="980892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Trhy jako místa, kde se uskutečňuje směna, tu byly od nejstarších dob. Společnost s trhy je ale něco jin </a:t>
            </a:r>
            <a:r>
              <a:rPr lang="cs-CZ" dirty="0" err="1"/>
              <a:t>ého</a:t>
            </a:r>
            <a:r>
              <a:rPr lang="cs-CZ" dirty="0"/>
              <a:t> než tržní společnost. Tržní společnost vznikne, když práce, výrobní prostředky a například i půda-nemovitý majetek dostanou směnnou  hodnotu; když tržní hodnotu získá lidská práce, půda a (</a:t>
            </a:r>
            <a:r>
              <a:rPr lang="cs-CZ" dirty="0" err="1"/>
              <a:t>ná</a:t>
            </a:r>
            <a:r>
              <a:rPr lang="cs-CZ" dirty="0"/>
              <a:t>)stroje. Na trhy dohlíží stát, který se stává i garantem práva na majetek.</a:t>
            </a:r>
          </a:p>
        </p:txBody>
      </p:sp>
      <p:sp>
        <p:nvSpPr>
          <p:cNvPr id="4" name="Zástupný symbol pro číslo snímku 3"/>
          <p:cNvSpPr>
            <a:spLocks noGrp="1"/>
          </p:cNvSpPr>
          <p:nvPr>
            <p:ph type="sldNum" sz="quarter" idx="5"/>
          </p:nvPr>
        </p:nvSpPr>
        <p:spPr/>
        <p:txBody>
          <a:bodyPr/>
          <a:lstStyle/>
          <a:p>
            <a:fld id="{70080F48-1465-48DE-9426-DC02DF09649A}" type="slidenum">
              <a:rPr lang="cs-CZ" smtClean="0"/>
              <a:t>16</a:t>
            </a:fld>
            <a:endParaRPr lang="cs-CZ"/>
          </a:p>
        </p:txBody>
      </p:sp>
    </p:spTree>
    <p:extLst>
      <p:ext uri="{BB962C8B-B14F-4D97-AF65-F5344CB8AC3E}">
        <p14:creationId xmlns:p14="http://schemas.microsoft.com/office/powerpoint/2010/main" val="3253472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Teorie vlastnictví Johna Locka v jeho knize Druhé pojednání o vládě.</a:t>
            </a:r>
          </a:p>
          <a:p>
            <a:r>
              <a:rPr lang="cs-CZ" dirty="0"/>
              <a:t>„Je to vskutku práce, která propůjčuje každé věci odlišnou hodnotu“.. „bude jen skromným odhadem řeknu-li, že z produktů země užitečných pro život člověka  devět  desetin jsou výsledky práce“… </a:t>
            </a:r>
            <a:r>
              <a:rPr lang="cs-CZ" dirty="0" err="1"/>
              <a:t>tri</a:t>
            </a:r>
            <a:r>
              <a:rPr lang="cs-CZ" dirty="0"/>
              <a:t> a, </a:t>
            </a:r>
            <a:r>
              <a:rPr lang="cs-CZ" dirty="0" err="1"/>
              <a:t>kgterolu</a:t>
            </a:r>
            <a:r>
              <a:rPr lang="cs-CZ" dirty="0"/>
              <a:t> kousal můj kůň, rašelina, </a:t>
            </a:r>
            <a:r>
              <a:rPr lang="cs-CZ" dirty="0" err="1"/>
              <a:t>lgterou</a:t>
            </a:r>
            <a:r>
              <a:rPr lang="cs-CZ" dirty="0"/>
              <a:t> nařezal můj sluha, a ruda, </a:t>
            </a:r>
            <a:r>
              <a:rPr lang="cs-CZ" dirty="0" err="1"/>
              <a:t>ktgerou</a:t>
            </a:r>
            <a:r>
              <a:rPr lang="cs-CZ" dirty="0"/>
              <a:t> jsem nakopal na některém místě, kde mám na ně právo společně s jinými,  stává se mým vlastnictvím.“  Woodová: „</a:t>
            </a:r>
            <a:r>
              <a:rPr lang="cs-CZ" dirty="0" err="1"/>
              <a:t>Lockův</a:t>
            </a:r>
            <a:r>
              <a:rPr lang="cs-CZ" dirty="0"/>
              <a:t> závěr, z něhož nikoli náhodně prosakuje kolonialistovo pohrdání, zní, že nezdokonalená půda je pustina,, takže kdokoli, kdo ji vyjme ze společného vlastnění a přivlastní si ji, - ten, kdo oddělí půdu od obecního a ohradí si ji, - ab y ji zdokonalil, něco </a:t>
            </a:r>
            <a:r>
              <a:rPr lang="cs-CZ" dirty="0" err="1"/>
              <a:t>lidstv</a:t>
            </a:r>
            <a:r>
              <a:rPr lang="cs-CZ" dirty="0"/>
              <a:t> u dává a nikoli odebírá.“</a:t>
            </a:r>
          </a:p>
        </p:txBody>
      </p:sp>
      <p:sp>
        <p:nvSpPr>
          <p:cNvPr id="4" name="Zástupný symbol pro číslo snímku 3"/>
          <p:cNvSpPr>
            <a:spLocks noGrp="1"/>
          </p:cNvSpPr>
          <p:nvPr>
            <p:ph type="sldNum" sz="quarter" idx="5"/>
          </p:nvPr>
        </p:nvSpPr>
        <p:spPr/>
        <p:txBody>
          <a:bodyPr/>
          <a:lstStyle/>
          <a:p>
            <a:fld id="{70080F48-1465-48DE-9426-DC02DF09649A}" type="slidenum">
              <a:rPr lang="cs-CZ" smtClean="0"/>
              <a:t>17</a:t>
            </a:fld>
            <a:endParaRPr lang="cs-CZ"/>
          </a:p>
        </p:txBody>
      </p:sp>
    </p:spTree>
    <p:extLst>
      <p:ext uri="{BB962C8B-B14F-4D97-AF65-F5344CB8AC3E}">
        <p14:creationId xmlns:p14="http://schemas.microsoft.com/office/powerpoint/2010/main" val="217969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Místo přírodního výběru zákon inteligentního designu. --- povede k zániku homo sapiens</a:t>
            </a:r>
          </a:p>
        </p:txBody>
      </p:sp>
      <p:sp>
        <p:nvSpPr>
          <p:cNvPr id="4" name="Zástupný symbol pro číslo snímku 3"/>
          <p:cNvSpPr>
            <a:spLocks noGrp="1"/>
          </p:cNvSpPr>
          <p:nvPr>
            <p:ph type="sldNum" sz="quarter" idx="5"/>
          </p:nvPr>
        </p:nvSpPr>
        <p:spPr/>
        <p:txBody>
          <a:bodyPr/>
          <a:lstStyle/>
          <a:p>
            <a:fld id="{70080F48-1465-48DE-9426-DC02DF09649A}" type="slidenum">
              <a:rPr lang="cs-CZ" smtClean="0"/>
              <a:t>18</a:t>
            </a:fld>
            <a:endParaRPr lang="cs-CZ"/>
          </a:p>
        </p:txBody>
      </p:sp>
    </p:spTree>
    <p:extLst>
      <p:ext uri="{BB962C8B-B14F-4D97-AF65-F5344CB8AC3E}">
        <p14:creationId xmlns:p14="http://schemas.microsoft.com/office/powerpoint/2010/main" val="2279289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23BFBCF5-A809-477E-8F54-6B354FD19DB6}"/>
              </a:ext>
            </a:extLst>
          </p:cNvPr>
          <p:cNvSpPr txBox="1">
            <a:spLocks noGrp="1"/>
          </p:cNvSpPr>
          <p:nvPr>
            <p:ph type="sldNum" sz="quarter" idx="5"/>
          </p:nvPr>
        </p:nvSpPr>
        <p:spPr>
          <a:ln/>
        </p:spPr>
        <p:txBody>
          <a:bodyPr lIns="0" tIns="0" rIns="0" bIns="0" anchor="b" anchorCtr="0">
            <a:noAutofit/>
          </a:bodyPr>
          <a:lstStyle/>
          <a:p>
            <a:pPr lvl="0"/>
            <a:fld id="{F61E1B22-242C-4A76-9ABA-2890B0A2610D}" type="slidenum">
              <a:t>19</a:t>
            </a:fld>
            <a:endParaRPr lang="cs-CZ"/>
          </a:p>
        </p:txBody>
      </p:sp>
      <p:sp>
        <p:nvSpPr>
          <p:cNvPr id="2" name="Zástupný symbol pro obrázek snímku 1">
            <a:extLst>
              <a:ext uri="{FF2B5EF4-FFF2-40B4-BE49-F238E27FC236}">
                <a16:creationId xmlns:a16="http://schemas.microsoft.com/office/drawing/2014/main" id="{A6487057-D78C-499F-9287-783D1640B466}"/>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83122A8D-9FFA-442D-BDA7-CD14CEF44164}"/>
              </a:ext>
            </a:extLst>
          </p:cNvPr>
          <p:cNvSpPr txBox="1">
            <a:spLocks noGrp="1"/>
          </p:cNvSpPr>
          <p:nvPr>
            <p:ph type="body" sz="quarter" idx="1"/>
          </p:nvPr>
        </p:nvSpPr>
        <p:spPr/>
        <p:txBody>
          <a:bodyPr>
            <a:spAutoFit/>
          </a:bodyPr>
          <a:lstStyle/>
          <a:p>
            <a:r>
              <a:rPr lang="cs-CZ" dirty="0"/>
              <a:t>role bank</a:t>
            </a:r>
          </a:p>
        </p:txBody>
      </p:sp>
    </p:spTree>
    <p:extLst>
      <p:ext uri="{BB962C8B-B14F-4D97-AF65-F5344CB8AC3E}">
        <p14:creationId xmlns:p14="http://schemas.microsoft.com/office/powerpoint/2010/main" val="53199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AACA3C8E-6800-4005-BB45-A1A63B0B9699}"/>
              </a:ext>
            </a:extLst>
          </p:cNvPr>
          <p:cNvSpPr txBox="1">
            <a:spLocks noGrp="1"/>
          </p:cNvSpPr>
          <p:nvPr>
            <p:ph type="sldNum" sz="quarter" idx="5"/>
          </p:nvPr>
        </p:nvSpPr>
        <p:spPr>
          <a:ln/>
        </p:spPr>
        <p:txBody>
          <a:bodyPr lIns="0" tIns="0" rIns="0" bIns="0" anchor="b" anchorCtr="0">
            <a:noAutofit/>
          </a:bodyPr>
          <a:lstStyle/>
          <a:p>
            <a:pPr lvl="0"/>
            <a:fld id="{F8C5862F-A13C-48AF-B0EE-B47AB6D832E8}" type="slidenum">
              <a:t>3</a:t>
            </a:fld>
            <a:endParaRPr lang="cs-CZ"/>
          </a:p>
        </p:txBody>
      </p:sp>
      <p:sp>
        <p:nvSpPr>
          <p:cNvPr id="2" name="Zástupný symbol pro obrázek snímku 1">
            <a:extLst>
              <a:ext uri="{FF2B5EF4-FFF2-40B4-BE49-F238E27FC236}">
                <a16:creationId xmlns:a16="http://schemas.microsoft.com/office/drawing/2014/main" id="{B8A67024-7BF0-4D9F-94B2-4A2233FD55FA}"/>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D0671BF7-FD07-4BD1-B470-2DAAF79E045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318996A4-5084-46CC-87A6-535F9347A14C}"/>
              </a:ext>
            </a:extLst>
          </p:cNvPr>
          <p:cNvSpPr txBox="1">
            <a:spLocks noGrp="1"/>
          </p:cNvSpPr>
          <p:nvPr>
            <p:ph type="sldNum" sz="quarter" idx="5"/>
          </p:nvPr>
        </p:nvSpPr>
        <p:spPr>
          <a:ln/>
        </p:spPr>
        <p:txBody>
          <a:bodyPr lIns="0" tIns="0" rIns="0" bIns="0" anchor="b" anchorCtr="0">
            <a:noAutofit/>
          </a:bodyPr>
          <a:lstStyle/>
          <a:p>
            <a:pPr lvl="0"/>
            <a:fld id="{C1BA7B45-4C05-4CA5-8A9D-2F9C28A90688}" type="slidenum">
              <a:t>4</a:t>
            </a:fld>
            <a:endParaRPr lang="cs-CZ"/>
          </a:p>
        </p:txBody>
      </p:sp>
      <p:sp>
        <p:nvSpPr>
          <p:cNvPr id="2" name="Zástupný symbol pro obrázek snímku 1">
            <a:extLst>
              <a:ext uri="{FF2B5EF4-FFF2-40B4-BE49-F238E27FC236}">
                <a16:creationId xmlns:a16="http://schemas.microsoft.com/office/drawing/2014/main" id="{EA9088AF-DBC2-4E89-A87C-58F614F53453}"/>
              </a:ext>
            </a:extLst>
          </p:cNvPr>
          <p:cNvSpPr>
            <a:spLocks noGrp="1" noRot="1" noChangeAspect="1" noResize="1"/>
          </p:cNvSpPr>
          <p:nvPr>
            <p:ph type="sldImg"/>
          </p:nvPr>
        </p:nvSpPr>
        <p:spPr>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FA9835AB-54FF-45A8-A0A6-360D39FB7C67}"/>
              </a:ext>
            </a:extLst>
          </p:cNvPr>
          <p:cNvSpPr txBox="1">
            <a:spLocks noGrp="1"/>
          </p:cNvSpPr>
          <p:nvPr>
            <p:ph type="body" sz="quarter" idx="1"/>
          </p:nvPr>
        </p:nvSpPr>
        <p:spPr/>
        <p:txBody>
          <a:bodyPr>
            <a:spAutoFit/>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35C954E4-EDB6-4CB7-A002-C7CBF55664CB}"/>
              </a:ext>
            </a:extLst>
          </p:cNvPr>
          <p:cNvSpPr txBox="1">
            <a:spLocks noGrp="1"/>
          </p:cNvSpPr>
          <p:nvPr>
            <p:ph type="sldNum" sz="quarter" idx="5"/>
          </p:nvPr>
        </p:nvSpPr>
        <p:spPr>
          <a:ln/>
        </p:spPr>
        <p:txBody>
          <a:bodyPr lIns="0" tIns="0" rIns="0" bIns="0" anchor="b" anchorCtr="0">
            <a:noAutofit/>
          </a:bodyPr>
          <a:lstStyle/>
          <a:p>
            <a:pPr lvl="0"/>
            <a:fld id="{9EE535EA-4BC0-4CE9-B8AF-0E6E72F454B3}" type="slidenum">
              <a:t>5</a:t>
            </a:fld>
            <a:endParaRPr lang="cs-CZ"/>
          </a:p>
        </p:txBody>
      </p:sp>
      <p:sp>
        <p:nvSpPr>
          <p:cNvPr id="2" name="Zástupný symbol pro obrázek snímku 1">
            <a:extLst>
              <a:ext uri="{FF2B5EF4-FFF2-40B4-BE49-F238E27FC236}">
                <a16:creationId xmlns:a16="http://schemas.microsoft.com/office/drawing/2014/main" id="{D6737D9E-0202-4285-99CB-37A1C2B71DAF}"/>
              </a:ext>
            </a:extLst>
          </p:cNvPr>
          <p:cNvSpPr>
            <a:spLocks noGrp="1" noRot="1" noChangeAspect="1" noResize="1"/>
          </p:cNvSpPr>
          <p:nvPr>
            <p:ph type="sldImg"/>
          </p:nvPr>
        </p:nvSpPr>
        <p:spPr>
          <a:xfrm>
            <a:off x="2362320" y="812159"/>
            <a:ext cx="2834280" cy="4008959"/>
          </a:xfrm>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45AE9147-7F39-4652-B0A3-05608CF8297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96B4942C-53C1-40E8-9694-E378996D8AC7}"/>
              </a:ext>
            </a:extLst>
          </p:cNvPr>
          <p:cNvSpPr txBox="1">
            <a:spLocks noGrp="1"/>
          </p:cNvSpPr>
          <p:nvPr>
            <p:ph type="sldNum" sz="quarter" idx="5"/>
          </p:nvPr>
        </p:nvSpPr>
        <p:spPr>
          <a:ln/>
        </p:spPr>
        <p:txBody>
          <a:bodyPr lIns="0" tIns="0" rIns="0" bIns="0" anchor="b" anchorCtr="0">
            <a:noAutofit/>
          </a:bodyPr>
          <a:lstStyle/>
          <a:p>
            <a:pPr lvl="0"/>
            <a:fld id="{9D710CAB-7FBD-4EA3-9F01-E03A8098E582}" type="slidenum">
              <a:t>6</a:t>
            </a:fld>
            <a:endParaRPr lang="cs-CZ"/>
          </a:p>
        </p:txBody>
      </p:sp>
      <p:sp>
        <p:nvSpPr>
          <p:cNvPr id="2" name="Zástupný symbol pro obrázek snímku 1">
            <a:extLst>
              <a:ext uri="{FF2B5EF4-FFF2-40B4-BE49-F238E27FC236}">
                <a16:creationId xmlns:a16="http://schemas.microsoft.com/office/drawing/2014/main" id="{13DECB69-81A7-4891-91D6-C00D9CDC517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15E12B45-476C-48A9-83DC-0DC3A7FFE46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8CACA1BF-2778-4A37-925D-100052272D2A}"/>
              </a:ext>
            </a:extLst>
          </p:cNvPr>
          <p:cNvSpPr txBox="1">
            <a:spLocks noGrp="1"/>
          </p:cNvSpPr>
          <p:nvPr>
            <p:ph type="sldNum" sz="quarter" idx="5"/>
          </p:nvPr>
        </p:nvSpPr>
        <p:spPr>
          <a:ln/>
        </p:spPr>
        <p:txBody>
          <a:bodyPr lIns="0" tIns="0" rIns="0" bIns="0" anchor="b" anchorCtr="0">
            <a:noAutofit/>
          </a:bodyPr>
          <a:lstStyle/>
          <a:p>
            <a:pPr lvl="0"/>
            <a:fld id="{99A98A83-19B8-4C5A-B8A5-8ADF6A19AB9C}" type="slidenum">
              <a:t>7</a:t>
            </a:fld>
            <a:endParaRPr lang="cs-CZ"/>
          </a:p>
        </p:txBody>
      </p:sp>
      <p:sp>
        <p:nvSpPr>
          <p:cNvPr id="2" name="Zástupný symbol pro obrázek snímku 1">
            <a:extLst>
              <a:ext uri="{FF2B5EF4-FFF2-40B4-BE49-F238E27FC236}">
                <a16:creationId xmlns:a16="http://schemas.microsoft.com/office/drawing/2014/main" id="{74DB757C-3725-4B34-AF72-ABE9B6980B7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9532514B-86E1-42C6-B137-3B62C48F5C9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7AC773AC-DE67-4E97-A5EE-DC69FA35AE09}"/>
              </a:ext>
            </a:extLst>
          </p:cNvPr>
          <p:cNvSpPr txBox="1">
            <a:spLocks noGrp="1"/>
          </p:cNvSpPr>
          <p:nvPr>
            <p:ph type="sldNum" sz="quarter" idx="5"/>
          </p:nvPr>
        </p:nvSpPr>
        <p:spPr>
          <a:ln/>
        </p:spPr>
        <p:txBody>
          <a:bodyPr lIns="0" tIns="0" rIns="0" bIns="0" anchor="b" anchorCtr="0">
            <a:noAutofit/>
          </a:bodyPr>
          <a:lstStyle/>
          <a:p>
            <a:pPr lvl="0"/>
            <a:fld id="{4A434B9E-CDAE-4B72-992C-AB3F4D947EEC}" type="slidenum">
              <a:t>8</a:t>
            </a:fld>
            <a:endParaRPr lang="cs-CZ"/>
          </a:p>
        </p:txBody>
      </p:sp>
      <p:sp>
        <p:nvSpPr>
          <p:cNvPr id="2" name="Zástupný symbol pro obrázek snímku 1">
            <a:extLst>
              <a:ext uri="{FF2B5EF4-FFF2-40B4-BE49-F238E27FC236}">
                <a16:creationId xmlns:a16="http://schemas.microsoft.com/office/drawing/2014/main" id="{2CE52CD0-5F1E-4569-96ED-7DB91868FBA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85868BBE-02FB-4ABD-8607-F90D4FD972FD}"/>
              </a:ext>
            </a:extLst>
          </p:cNvPr>
          <p:cNvSpPr txBox="1">
            <a:spLocks noGrp="1"/>
          </p:cNvSpPr>
          <p:nvPr>
            <p:ph type="body" sz="quarter" idx="1"/>
          </p:nvPr>
        </p:nvSpPr>
        <p:spPr/>
        <p:txBody>
          <a:bodyPr/>
          <a:lstStyle/>
          <a:p>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1BF8ED22-C02E-4263-829F-F5C7DF9584BD}"/>
              </a:ext>
            </a:extLst>
          </p:cNvPr>
          <p:cNvSpPr txBox="1">
            <a:spLocks noGrp="1"/>
          </p:cNvSpPr>
          <p:nvPr>
            <p:ph type="sldNum" sz="quarter" idx="5"/>
          </p:nvPr>
        </p:nvSpPr>
        <p:spPr>
          <a:ln/>
        </p:spPr>
        <p:txBody>
          <a:bodyPr lIns="0" tIns="0" rIns="0" bIns="0" anchor="b" anchorCtr="0">
            <a:noAutofit/>
          </a:bodyPr>
          <a:lstStyle/>
          <a:p>
            <a:pPr lvl="0"/>
            <a:fld id="{4BD4D958-9B89-462B-9C7C-E665216EABB3}" type="slidenum">
              <a:t>9</a:t>
            </a:fld>
            <a:endParaRPr lang="cs-CZ"/>
          </a:p>
        </p:txBody>
      </p:sp>
      <p:sp>
        <p:nvSpPr>
          <p:cNvPr id="2" name="Zástupný symbol pro obrázek snímku 1">
            <a:extLst>
              <a:ext uri="{FF2B5EF4-FFF2-40B4-BE49-F238E27FC236}">
                <a16:creationId xmlns:a16="http://schemas.microsoft.com/office/drawing/2014/main" id="{C1079304-35ED-486F-AFD3-B3E160BC2C39}"/>
              </a:ext>
            </a:extLst>
          </p:cNvPr>
          <p:cNvSpPr>
            <a:spLocks noGrp="1" noRot="1" noChangeAspect="1" noResize="1"/>
          </p:cNvSpPr>
          <p:nvPr>
            <p:ph type="sldImg"/>
          </p:nvPr>
        </p:nvSpPr>
        <p:spPr>
          <a:xfrm>
            <a:off x="2362320" y="812159"/>
            <a:ext cx="2834280" cy="4008959"/>
          </a:xfrm>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DE5C970C-8D8A-4E7B-932D-98BC1720D8DB}"/>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C3AABC14-1974-4578-BD3C-0586BE0AEF26}"/>
              </a:ext>
            </a:extLst>
          </p:cNvPr>
          <p:cNvSpPr txBox="1">
            <a:spLocks noGrp="1"/>
          </p:cNvSpPr>
          <p:nvPr>
            <p:ph type="sldNum" sz="quarter" idx="5"/>
          </p:nvPr>
        </p:nvSpPr>
        <p:spPr>
          <a:ln/>
        </p:spPr>
        <p:txBody>
          <a:bodyPr lIns="0" tIns="0" rIns="0" bIns="0" anchor="b" anchorCtr="0">
            <a:noAutofit/>
          </a:bodyPr>
          <a:lstStyle/>
          <a:p>
            <a:pPr lvl="0"/>
            <a:fld id="{548F66A4-EF05-4DE6-8877-B72827727A68}" type="slidenum">
              <a:t>10</a:t>
            </a:fld>
            <a:endParaRPr lang="cs-CZ"/>
          </a:p>
        </p:txBody>
      </p:sp>
      <p:sp>
        <p:nvSpPr>
          <p:cNvPr id="2" name="Zástupný symbol pro obrázek snímku 1">
            <a:extLst>
              <a:ext uri="{FF2B5EF4-FFF2-40B4-BE49-F238E27FC236}">
                <a16:creationId xmlns:a16="http://schemas.microsoft.com/office/drawing/2014/main" id="{77169B19-5A35-4FA6-8D3C-DFA70AFD8A2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Zástupný symbol pro poznámky 2">
            <a:extLst>
              <a:ext uri="{FF2B5EF4-FFF2-40B4-BE49-F238E27FC236}">
                <a16:creationId xmlns:a16="http://schemas.microsoft.com/office/drawing/2014/main" id="{34456A23-E756-4BCC-9B78-A4EF62E0365A}"/>
              </a:ext>
            </a:extLst>
          </p:cNvPr>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E92D21-0049-4A86-90A5-F4700BFB262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4CF7DEA-F885-463C-9F23-AD2292B93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416AD32-E144-47B1-AC02-8323346FC48D}"/>
              </a:ext>
            </a:extLst>
          </p:cNvPr>
          <p:cNvSpPr>
            <a:spLocks noGrp="1"/>
          </p:cNvSpPr>
          <p:nvPr>
            <p:ph type="dt" sz="half" idx="10"/>
          </p:nvPr>
        </p:nvSpPr>
        <p:spPr/>
        <p:txBody>
          <a:bodyPr/>
          <a:lstStyle/>
          <a:p>
            <a:fld id="{7922D34C-5B08-4533-A0AE-F5D63AE276BD}" type="datetimeFigureOut">
              <a:rPr lang="cs-CZ" smtClean="0"/>
              <a:t>03.10.2021</a:t>
            </a:fld>
            <a:endParaRPr lang="cs-CZ"/>
          </a:p>
        </p:txBody>
      </p:sp>
      <p:sp>
        <p:nvSpPr>
          <p:cNvPr id="5" name="Zástupný symbol pro zápatí 4">
            <a:extLst>
              <a:ext uri="{FF2B5EF4-FFF2-40B4-BE49-F238E27FC236}">
                <a16:creationId xmlns:a16="http://schemas.microsoft.com/office/drawing/2014/main" id="{8D043335-CDF2-43F4-87D6-4B97C1DB85E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898470-2334-43B9-B6E4-94396B28EA0F}"/>
              </a:ext>
            </a:extLst>
          </p:cNvPr>
          <p:cNvSpPr>
            <a:spLocks noGrp="1"/>
          </p:cNvSpPr>
          <p:nvPr>
            <p:ph type="sldNum" sz="quarter" idx="12"/>
          </p:nvPr>
        </p:nvSpPr>
        <p:spPr/>
        <p:txBody>
          <a:bodyPr/>
          <a:lstStyle/>
          <a:p>
            <a:fld id="{F2B2386A-E405-46B3-9225-FA055C73A274}" type="slidenum">
              <a:rPr lang="cs-CZ" smtClean="0"/>
              <a:t>‹#›</a:t>
            </a:fld>
            <a:endParaRPr lang="cs-CZ"/>
          </a:p>
        </p:txBody>
      </p:sp>
    </p:spTree>
    <p:extLst>
      <p:ext uri="{BB962C8B-B14F-4D97-AF65-F5344CB8AC3E}">
        <p14:creationId xmlns:p14="http://schemas.microsoft.com/office/powerpoint/2010/main" val="96840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C13AB6-500A-4ED2-8647-B780FD4C150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421F48F-D62D-4DF0-BCB8-78FC045DEFC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8209264-C7C5-45DF-8D68-2736CAEBFC9B}"/>
              </a:ext>
            </a:extLst>
          </p:cNvPr>
          <p:cNvSpPr>
            <a:spLocks noGrp="1"/>
          </p:cNvSpPr>
          <p:nvPr>
            <p:ph type="dt" sz="half" idx="10"/>
          </p:nvPr>
        </p:nvSpPr>
        <p:spPr/>
        <p:txBody>
          <a:bodyPr/>
          <a:lstStyle/>
          <a:p>
            <a:fld id="{7922D34C-5B08-4533-A0AE-F5D63AE276BD}" type="datetimeFigureOut">
              <a:rPr lang="cs-CZ" smtClean="0"/>
              <a:t>03.10.2021</a:t>
            </a:fld>
            <a:endParaRPr lang="cs-CZ"/>
          </a:p>
        </p:txBody>
      </p:sp>
      <p:sp>
        <p:nvSpPr>
          <p:cNvPr id="5" name="Zástupný symbol pro zápatí 4">
            <a:extLst>
              <a:ext uri="{FF2B5EF4-FFF2-40B4-BE49-F238E27FC236}">
                <a16:creationId xmlns:a16="http://schemas.microsoft.com/office/drawing/2014/main" id="{658F568B-46FA-498B-A88C-E21A0A86DE1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2423437-F5D2-434D-87B8-816120C2AD0B}"/>
              </a:ext>
            </a:extLst>
          </p:cNvPr>
          <p:cNvSpPr>
            <a:spLocks noGrp="1"/>
          </p:cNvSpPr>
          <p:nvPr>
            <p:ph type="sldNum" sz="quarter" idx="12"/>
          </p:nvPr>
        </p:nvSpPr>
        <p:spPr/>
        <p:txBody>
          <a:bodyPr/>
          <a:lstStyle/>
          <a:p>
            <a:fld id="{F2B2386A-E405-46B3-9225-FA055C73A274}" type="slidenum">
              <a:rPr lang="cs-CZ" smtClean="0"/>
              <a:t>‹#›</a:t>
            </a:fld>
            <a:endParaRPr lang="cs-CZ"/>
          </a:p>
        </p:txBody>
      </p:sp>
    </p:spTree>
    <p:extLst>
      <p:ext uri="{BB962C8B-B14F-4D97-AF65-F5344CB8AC3E}">
        <p14:creationId xmlns:p14="http://schemas.microsoft.com/office/powerpoint/2010/main" val="74034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AF52758-D82B-409F-8DC1-592A99DBD9D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2511F2B-D2F4-4342-86A1-90308AB9966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DC6E1C0-B9C5-4557-9F0B-5F82399B60E0}"/>
              </a:ext>
            </a:extLst>
          </p:cNvPr>
          <p:cNvSpPr>
            <a:spLocks noGrp="1"/>
          </p:cNvSpPr>
          <p:nvPr>
            <p:ph type="dt" sz="half" idx="10"/>
          </p:nvPr>
        </p:nvSpPr>
        <p:spPr/>
        <p:txBody>
          <a:bodyPr/>
          <a:lstStyle/>
          <a:p>
            <a:fld id="{7922D34C-5B08-4533-A0AE-F5D63AE276BD}" type="datetimeFigureOut">
              <a:rPr lang="cs-CZ" smtClean="0"/>
              <a:t>03.10.2021</a:t>
            </a:fld>
            <a:endParaRPr lang="cs-CZ"/>
          </a:p>
        </p:txBody>
      </p:sp>
      <p:sp>
        <p:nvSpPr>
          <p:cNvPr id="5" name="Zástupný symbol pro zápatí 4">
            <a:extLst>
              <a:ext uri="{FF2B5EF4-FFF2-40B4-BE49-F238E27FC236}">
                <a16:creationId xmlns:a16="http://schemas.microsoft.com/office/drawing/2014/main" id="{77B64B7D-4FFC-4D4E-A64B-920B3410E08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F86E0C-936A-41AF-907D-85736EDF1D6A}"/>
              </a:ext>
            </a:extLst>
          </p:cNvPr>
          <p:cNvSpPr>
            <a:spLocks noGrp="1"/>
          </p:cNvSpPr>
          <p:nvPr>
            <p:ph type="sldNum" sz="quarter" idx="12"/>
          </p:nvPr>
        </p:nvSpPr>
        <p:spPr/>
        <p:txBody>
          <a:bodyPr/>
          <a:lstStyle/>
          <a:p>
            <a:fld id="{F2B2386A-E405-46B3-9225-FA055C73A274}" type="slidenum">
              <a:rPr lang="cs-CZ" smtClean="0"/>
              <a:t>‹#›</a:t>
            </a:fld>
            <a:endParaRPr lang="cs-CZ"/>
          </a:p>
        </p:txBody>
      </p:sp>
    </p:spTree>
    <p:extLst>
      <p:ext uri="{BB962C8B-B14F-4D97-AF65-F5344CB8AC3E}">
        <p14:creationId xmlns:p14="http://schemas.microsoft.com/office/powerpoint/2010/main" val="302892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B7DECB-240E-46A2-AAD9-629AD4E6C09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196BD5B-E99B-4D81-917E-7719E297373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20671E8-B520-4374-A27D-51F7EC8D6A95}"/>
              </a:ext>
            </a:extLst>
          </p:cNvPr>
          <p:cNvSpPr>
            <a:spLocks noGrp="1"/>
          </p:cNvSpPr>
          <p:nvPr>
            <p:ph type="dt" sz="half" idx="10"/>
          </p:nvPr>
        </p:nvSpPr>
        <p:spPr/>
        <p:txBody>
          <a:bodyPr/>
          <a:lstStyle/>
          <a:p>
            <a:fld id="{7922D34C-5B08-4533-A0AE-F5D63AE276BD}" type="datetimeFigureOut">
              <a:rPr lang="cs-CZ" smtClean="0"/>
              <a:t>03.10.2021</a:t>
            </a:fld>
            <a:endParaRPr lang="cs-CZ"/>
          </a:p>
        </p:txBody>
      </p:sp>
      <p:sp>
        <p:nvSpPr>
          <p:cNvPr id="5" name="Zástupný symbol pro zápatí 4">
            <a:extLst>
              <a:ext uri="{FF2B5EF4-FFF2-40B4-BE49-F238E27FC236}">
                <a16:creationId xmlns:a16="http://schemas.microsoft.com/office/drawing/2014/main" id="{586B7D88-7E05-47C1-A16E-24915FF470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6AE6102-13E9-4098-ABE0-DA7FFF8FF514}"/>
              </a:ext>
            </a:extLst>
          </p:cNvPr>
          <p:cNvSpPr>
            <a:spLocks noGrp="1"/>
          </p:cNvSpPr>
          <p:nvPr>
            <p:ph type="sldNum" sz="quarter" idx="12"/>
          </p:nvPr>
        </p:nvSpPr>
        <p:spPr/>
        <p:txBody>
          <a:bodyPr/>
          <a:lstStyle/>
          <a:p>
            <a:fld id="{F2B2386A-E405-46B3-9225-FA055C73A274}" type="slidenum">
              <a:rPr lang="cs-CZ" smtClean="0"/>
              <a:t>‹#›</a:t>
            </a:fld>
            <a:endParaRPr lang="cs-CZ"/>
          </a:p>
        </p:txBody>
      </p:sp>
    </p:spTree>
    <p:extLst>
      <p:ext uri="{BB962C8B-B14F-4D97-AF65-F5344CB8AC3E}">
        <p14:creationId xmlns:p14="http://schemas.microsoft.com/office/powerpoint/2010/main" val="10066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63061C-3387-4EA4-B9CA-1A7AED752E8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2388BA0-23F2-440B-8288-E1FE9FA6A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7A006D7-7A08-4303-8FAF-F5593A925417}"/>
              </a:ext>
            </a:extLst>
          </p:cNvPr>
          <p:cNvSpPr>
            <a:spLocks noGrp="1"/>
          </p:cNvSpPr>
          <p:nvPr>
            <p:ph type="dt" sz="half" idx="10"/>
          </p:nvPr>
        </p:nvSpPr>
        <p:spPr/>
        <p:txBody>
          <a:bodyPr/>
          <a:lstStyle/>
          <a:p>
            <a:fld id="{7922D34C-5B08-4533-A0AE-F5D63AE276BD}" type="datetimeFigureOut">
              <a:rPr lang="cs-CZ" smtClean="0"/>
              <a:t>03.10.2021</a:t>
            </a:fld>
            <a:endParaRPr lang="cs-CZ"/>
          </a:p>
        </p:txBody>
      </p:sp>
      <p:sp>
        <p:nvSpPr>
          <p:cNvPr id="5" name="Zástupný symbol pro zápatí 4">
            <a:extLst>
              <a:ext uri="{FF2B5EF4-FFF2-40B4-BE49-F238E27FC236}">
                <a16:creationId xmlns:a16="http://schemas.microsoft.com/office/drawing/2014/main" id="{3FB72BFD-E2E4-460D-B341-B76778E303F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A76AFE0-575D-487A-BBDF-790540C47184}"/>
              </a:ext>
            </a:extLst>
          </p:cNvPr>
          <p:cNvSpPr>
            <a:spLocks noGrp="1"/>
          </p:cNvSpPr>
          <p:nvPr>
            <p:ph type="sldNum" sz="quarter" idx="12"/>
          </p:nvPr>
        </p:nvSpPr>
        <p:spPr/>
        <p:txBody>
          <a:bodyPr/>
          <a:lstStyle/>
          <a:p>
            <a:fld id="{F2B2386A-E405-46B3-9225-FA055C73A274}" type="slidenum">
              <a:rPr lang="cs-CZ" smtClean="0"/>
              <a:t>‹#›</a:t>
            </a:fld>
            <a:endParaRPr lang="cs-CZ"/>
          </a:p>
        </p:txBody>
      </p:sp>
    </p:spTree>
    <p:extLst>
      <p:ext uri="{BB962C8B-B14F-4D97-AF65-F5344CB8AC3E}">
        <p14:creationId xmlns:p14="http://schemas.microsoft.com/office/powerpoint/2010/main" val="202726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4FDECC-8938-40D1-B9B1-0A3911085B8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87FA5F9-3832-4DD5-8C93-A33E1C19C70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28F7DEB-9496-4B23-B322-7E36A779CA7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9A88E3D-56A6-49E8-9A43-E4ADBD07BEDD}"/>
              </a:ext>
            </a:extLst>
          </p:cNvPr>
          <p:cNvSpPr>
            <a:spLocks noGrp="1"/>
          </p:cNvSpPr>
          <p:nvPr>
            <p:ph type="dt" sz="half" idx="10"/>
          </p:nvPr>
        </p:nvSpPr>
        <p:spPr/>
        <p:txBody>
          <a:bodyPr/>
          <a:lstStyle/>
          <a:p>
            <a:fld id="{7922D34C-5B08-4533-A0AE-F5D63AE276BD}" type="datetimeFigureOut">
              <a:rPr lang="cs-CZ" smtClean="0"/>
              <a:t>03.10.2021</a:t>
            </a:fld>
            <a:endParaRPr lang="cs-CZ"/>
          </a:p>
        </p:txBody>
      </p:sp>
      <p:sp>
        <p:nvSpPr>
          <p:cNvPr id="6" name="Zástupný symbol pro zápatí 5">
            <a:extLst>
              <a:ext uri="{FF2B5EF4-FFF2-40B4-BE49-F238E27FC236}">
                <a16:creationId xmlns:a16="http://schemas.microsoft.com/office/drawing/2014/main" id="{4E2B6552-92C1-4334-BE91-E3EBF3785C3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A41A088-D6E1-48F9-B52A-EFC857FB24C1}"/>
              </a:ext>
            </a:extLst>
          </p:cNvPr>
          <p:cNvSpPr>
            <a:spLocks noGrp="1"/>
          </p:cNvSpPr>
          <p:nvPr>
            <p:ph type="sldNum" sz="quarter" idx="12"/>
          </p:nvPr>
        </p:nvSpPr>
        <p:spPr/>
        <p:txBody>
          <a:bodyPr/>
          <a:lstStyle/>
          <a:p>
            <a:fld id="{F2B2386A-E405-46B3-9225-FA055C73A274}" type="slidenum">
              <a:rPr lang="cs-CZ" smtClean="0"/>
              <a:t>‹#›</a:t>
            </a:fld>
            <a:endParaRPr lang="cs-CZ"/>
          </a:p>
        </p:txBody>
      </p:sp>
    </p:spTree>
    <p:extLst>
      <p:ext uri="{BB962C8B-B14F-4D97-AF65-F5344CB8AC3E}">
        <p14:creationId xmlns:p14="http://schemas.microsoft.com/office/powerpoint/2010/main" val="144220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6E2A0-B26D-40ED-A9F6-67E7C707D16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67905EC-C572-4B4F-94C6-88B298F74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6D96142-6DA2-4C93-89EB-0D29DC96467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424ADD8-B89E-4E65-ACF6-E2CA8BF79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5C8F315-BB67-4350-A685-489B4FE2CB0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49CDC0E-EA6D-4320-B58F-A8AD64EDF90E}"/>
              </a:ext>
            </a:extLst>
          </p:cNvPr>
          <p:cNvSpPr>
            <a:spLocks noGrp="1"/>
          </p:cNvSpPr>
          <p:nvPr>
            <p:ph type="dt" sz="half" idx="10"/>
          </p:nvPr>
        </p:nvSpPr>
        <p:spPr/>
        <p:txBody>
          <a:bodyPr/>
          <a:lstStyle/>
          <a:p>
            <a:fld id="{7922D34C-5B08-4533-A0AE-F5D63AE276BD}" type="datetimeFigureOut">
              <a:rPr lang="cs-CZ" smtClean="0"/>
              <a:t>03.10.2021</a:t>
            </a:fld>
            <a:endParaRPr lang="cs-CZ"/>
          </a:p>
        </p:txBody>
      </p:sp>
      <p:sp>
        <p:nvSpPr>
          <p:cNvPr id="8" name="Zástupný symbol pro zápatí 7">
            <a:extLst>
              <a:ext uri="{FF2B5EF4-FFF2-40B4-BE49-F238E27FC236}">
                <a16:creationId xmlns:a16="http://schemas.microsoft.com/office/drawing/2014/main" id="{C2946B7E-8D03-435A-A7FB-AD619D2DAAD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D9AC248-A45B-46D4-8E93-1A792D547612}"/>
              </a:ext>
            </a:extLst>
          </p:cNvPr>
          <p:cNvSpPr>
            <a:spLocks noGrp="1"/>
          </p:cNvSpPr>
          <p:nvPr>
            <p:ph type="sldNum" sz="quarter" idx="12"/>
          </p:nvPr>
        </p:nvSpPr>
        <p:spPr/>
        <p:txBody>
          <a:bodyPr/>
          <a:lstStyle/>
          <a:p>
            <a:fld id="{F2B2386A-E405-46B3-9225-FA055C73A274}" type="slidenum">
              <a:rPr lang="cs-CZ" smtClean="0"/>
              <a:t>‹#›</a:t>
            </a:fld>
            <a:endParaRPr lang="cs-CZ"/>
          </a:p>
        </p:txBody>
      </p:sp>
    </p:spTree>
    <p:extLst>
      <p:ext uri="{BB962C8B-B14F-4D97-AF65-F5344CB8AC3E}">
        <p14:creationId xmlns:p14="http://schemas.microsoft.com/office/powerpoint/2010/main" val="237616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54763D-2182-4E48-B8A4-BC470E7CCA6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1995F98-7D31-4ED8-A486-2F7A7F4BB96B}"/>
              </a:ext>
            </a:extLst>
          </p:cNvPr>
          <p:cNvSpPr>
            <a:spLocks noGrp="1"/>
          </p:cNvSpPr>
          <p:nvPr>
            <p:ph type="dt" sz="half" idx="10"/>
          </p:nvPr>
        </p:nvSpPr>
        <p:spPr/>
        <p:txBody>
          <a:bodyPr/>
          <a:lstStyle/>
          <a:p>
            <a:fld id="{7922D34C-5B08-4533-A0AE-F5D63AE276BD}" type="datetimeFigureOut">
              <a:rPr lang="cs-CZ" smtClean="0"/>
              <a:t>03.10.2021</a:t>
            </a:fld>
            <a:endParaRPr lang="cs-CZ"/>
          </a:p>
        </p:txBody>
      </p:sp>
      <p:sp>
        <p:nvSpPr>
          <p:cNvPr id="4" name="Zástupný symbol pro zápatí 3">
            <a:extLst>
              <a:ext uri="{FF2B5EF4-FFF2-40B4-BE49-F238E27FC236}">
                <a16:creationId xmlns:a16="http://schemas.microsoft.com/office/drawing/2014/main" id="{D65EDB99-7ECB-4EEB-85FD-78E1CE8B94E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1C7E638-4106-4E8E-864D-5D65E75095BC}"/>
              </a:ext>
            </a:extLst>
          </p:cNvPr>
          <p:cNvSpPr>
            <a:spLocks noGrp="1"/>
          </p:cNvSpPr>
          <p:nvPr>
            <p:ph type="sldNum" sz="quarter" idx="12"/>
          </p:nvPr>
        </p:nvSpPr>
        <p:spPr/>
        <p:txBody>
          <a:bodyPr/>
          <a:lstStyle/>
          <a:p>
            <a:fld id="{F2B2386A-E405-46B3-9225-FA055C73A274}" type="slidenum">
              <a:rPr lang="cs-CZ" smtClean="0"/>
              <a:t>‹#›</a:t>
            </a:fld>
            <a:endParaRPr lang="cs-CZ"/>
          </a:p>
        </p:txBody>
      </p:sp>
    </p:spTree>
    <p:extLst>
      <p:ext uri="{BB962C8B-B14F-4D97-AF65-F5344CB8AC3E}">
        <p14:creationId xmlns:p14="http://schemas.microsoft.com/office/powerpoint/2010/main" val="26376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210AC92-723C-462A-B8D1-7E3AA0F392F8}"/>
              </a:ext>
            </a:extLst>
          </p:cNvPr>
          <p:cNvSpPr>
            <a:spLocks noGrp="1"/>
          </p:cNvSpPr>
          <p:nvPr>
            <p:ph type="dt" sz="half" idx="10"/>
          </p:nvPr>
        </p:nvSpPr>
        <p:spPr/>
        <p:txBody>
          <a:bodyPr/>
          <a:lstStyle/>
          <a:p>
            <a:fld id="{7922D34C-5B08-4533-A0AE-F5D63AE276BD}" type="datetimeFigureOut">
              <a:rPr lang="cs-CZ" smtClean="0"/>
              <a:t>03.10.2021</a:t>
            </a:fld>
            <a:endParaRPr lang="cs-CZ"/>
          </a:p>
        </p:txBody>
      </p:sp>
      <p:sp>
        <p:nvSpPr>
          <p:cNvPr id="3" name="Zástupný symbol pro zápatí 2">
            <a:extLst>
              <a:ext uri="{FF2B5EF4-FFF2-40B4-BE49-F238E27FC236}">
                <a16:creationId xmlns:a16="http://schemas.microsoft.com/office/drawing/2014/main" id="{E06A030A-B8B9-4269-A7C5-0BA25446CAB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AF35FA8-33BB-4701-A5CF-D3714FF6C535}"/>
              </a:ext>
            </a:extLst>
          </p:cNvPr>
          <p:cNvSpPr>
            <a:spLocks noGrp="1"/>
          </p:cNvSpPr>
          <p:nvPr>
            <p:ph type="sldNum" sz="quarter" idx="12"/>
          </p:nvPr>
        </p:nvSpPr>
        <p:spPr/>
        <p:txBody>
          <a:bodyPr/>
          <a:lstStyle/>
          <a:p>
            <a:fld id="{F2B2386A-E405-46B3-9225-FA055C73A274}" type="slidenum">
              <a:rPr lang="cs-CZ" smtClean="0"/>
              <a:t>‹#›</a:t>
            </a:fld>
            <a:endParaRPr lang="cs-CZ"/>
          </a:p>
        </p:txBody>
      </p:sp>
    </p:spTree>
    <p:extLst>
      <p:ext uri="{BB962C8B-B14F-4D97-AF65-F5344CB8AC3E}">
        <p14:creationId xmlns:p14="http://schemas.microsoft.com/office/powerpoint/2010/main" val="11779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183F9F-887E-490F-AAB3-FF3B6B3C14D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BCEEC0F-E0D1-4CEB-97D6-BB2539EC1B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4265859-054D-4227-9C78-B13C1614B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B711F26-21B8-4B47-8387-5B7F2460959F}"/>
              </a:ext>
            </a:extLst>
          </p:cNvPr>
          <p:cNvSpPr>
            <a:spLocks noGrp="1"/>
          </p:cNvSpPr>
          <p:nvPr>
            <p:ph type="dt" sz="half" idx="10"/>
          </p:nvPr>
        </p:nvSpPr>
        <p:spPr/>
        <p:txBody>
          <a:bodyPr/>
          <a:lstStyle/>
          <a:p>
            <a:fld id="{7922D34C-5B08-4533-A0AE-F5D63AE276BD}" type="datetimeFigureOut">
              <a:rPr lang="cs-CZ" smtClean="0"/>
              <a:t>03.10.2021</a:t>
            </a:fld>
            <a:endParaRPr lang="cs-CZ"/>
          </a:p>
        </p:txBody>
      </p:sp>
      <p:sp>
        <p:nvSpPr>
          <p:cNvPr id="6" name="Zástupný symbol pro zápatí 5">
            <a:extLst>
              <a:ext uri="{FF2B5EF4-FFF2-40B4-BE49-F238E27FC236}">
                <a16:creationId xmlns:a16="http://schemas.microsoft.com/office/drawing/2014/main" id="{B5E60140-4E16-49D7-AF9F-B25BA3D68D5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67023E8-B172-4FCA-8E02-20D241665D7C}"/>
              </a:ext>
            </a:extLst>
          </p:cNvPr>
          <p:cNvSpPr>
            <a:spLocks noGrp="1"/>
          </p:cNvSpPr>
          <p:nvPr>
            <p:ph type="sldNum" sz="quarter" idx="12"/>
          </p:nvPr>
        </p:nvSpPr>
        <p:spPr/>
        <p:txBody>
          <a:bodyPr/>
          <a:lstStyle/>
          <a:p>
            <a:fld id="{F2B2386A-E405-46B3-9225-FA055C73A274}" type="slidenum">
              <a:rPr lang="cs-CZ" smtClean="0"/>
              <a:t>‹#›</a:t>
            </a:fld>
            <a:endParaRPr lang="cs-CZ"/>
          </a:p>
        </p:txBody>
      </p:sp>
    </p:spTree>
    <p:extLst>
      <p:ext uri="{BB962C8B-B14F-4D97-AF65-F5344CB8AC3E}">
        <p14:creationId xmlns:p14="http://schemas.microsoft.com/office/powerpoint/2010/main" val="345192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6B7054-E295-4FDD-B242-385CA5AA3B7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89705AD-CCBC-49E1-B8A2-9AF49A61C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4F8F166-D530-4563-A20D-3B3C96623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DBA0DD6-650D-4E25-9683-E26D37B013B1}"/>
              </a:ext>
            </a:extLst>
          </p:cNvPr>
          <p:cNvSpPr>
            <a:spLocks noGrp="1"/>
          </p:cNvSpPr>
          <p:nvPr>
            <p:ph type="dt" sz="half" idx="10"/>
          </p:nvPr>
        </p:nvSpPr>
        <p:spPr/>
        <p:txBody>
          <a:bodyPr/>
          <a:lstStyle/>
          <a:p>
            <a:fld id="{7922D34C-5B08-4533-A0AE-F5D63AE276BD}" type="datetimeFigureOut">
              <a:rPr lang="cs-CZ" smtClean="0"/>
              <a:t>03.10.2021</a:t>
            </a:fld>
            <a:endParaRPr lang="cs-CZ"/>
          </a:p>
        </p:txBody>
      </p:sp>
      <p:sp>
        <p:nvSpPr>
          <p:cNvPr id="6" name="Zástupný symbol pro zápatí 5">
            <a:extLst>
              <a:ext uri="{FF2B5EF4-FFF2-40B4-BE49-F238E27FC236}">
                <a16:creationId xmlns:a16="http://schemas.microsoft.com/office/drawing/2014/main" id="{CF7B0AEC-1475-4E7E-994B-BED5CC04057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E94493F-9571-440B-B686-6F9D7D14DAC1}"/>
              </a:ext>
            </a:extLst>
          </p:cNvPr>
          <p:cNvSpPr>
            <a:spLocks noGrp="1"/>
          </p:cNvSpPr>
          <p:nvPr>
            <p:ph type="sldNum" sz="quarter" idx="12"/>
          </p:nvPr>
        </p:nvSpPr>
        <p:spPr/>
        <p:txBody>
          <a:bodyPr/>
          <a:lstStyle/>
          <a:p>
            <a:fld id="{F2B2386A-E405-46B3-9225-FA055C73A274}" type="slidenum">
              <a:rPr lang="cs-CZ" smtClean="0"/>
              <a:t>‹#›</a:t>
            </a:fld>
            <a:endParaRPr lang="cs-CZ"/>
          </a:p>
        </p:txBody>
      </p:sp>
    </p:spTree>
    <p:extLst>
      <p:ext uri="{BB962C8B-B14F-4D97-AF65-F5344CB8AC3E}">
        <p14:creationId xmlns:p14="http://schemas.microsoft.com/office/powerpoint/2010/main" val="392804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A9E1C74-DBA0-4D44-B9F0-B215A768B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62B5F30-795F-41BA-9220-406BC65C76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978445E-43BE-4EEE-B094-4F0DE07E9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2D34C-5B08-4533-A0AE-F5D63AE276BD}" type="datetimeFigureOut">
              <a:rPr lang="cs-CZ" smtClean="0"/>
              <a:t>03.10.2021</a:t>
            </a:fld>
            <a:endParaRPr lang="cs-CZ"/>
          </a:p>
        </p:txBody>
      </p:sp>
      <p:sp>
        <p:nvSpPr>
          <p:cNvPr id="5" name="Zástupný symbol pro zápatí 4">
            <a:extLst>
              <a:ext uri="{FF2B5EF4-FFF2-40B4-BE49-F238E27FC236}">
                <a16:creationId xmlns:a16="http://schemas.microsoft.com/office/drawing/2014/main" id="{1190859A-C125-45F6-88ED-253E7CBFF2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64C127F-19F3-4855-B678-9ECFB5E5B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2386A-E405-46B3-9225-FA055C73A274}" type="slidenum">
              <a:rPr lang="cs-CZ" smtClean="0"/>
              <a:t>‹#›</a:t>
            </a:fld>
            <a:endParaRPr lang="cs-CZ"/>
          </a:p>
        </p:txBody>
      </p:sp>
    </p:spTree>
    <p:extLst>
      <p:ext uri="{BB962C8B-B14F-4D97-AF65-F5344CB8AC3E}">
        <p14:creationId xmlns:p14="http://schemas.microsoft.com/office/powerpoint/2010/main" val="2684279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AE4F38-6504-4A3B-B08D-06D7C3275D9D}"/>
              </a:ext>
            </a:extLst>
          </p:cNvPr>
          <p:cNvSpPr>
            <a:spLocks noGrp="1"/>
          </p:cNvSpPr>
          <p:nvPr>
            <p:ph type="ctrTitle"/>
          </p:nvPr>
        </p:nvSpPr>
        <p:spPr/>
        <p:txBody>
          <a:bodyPr/>
          <a:lstStyle/>
          <a:p>
            <a:r>
              <a:rPr lang="cs-CZ" dirty="0"/>
              <a:t>Homo a kapitalismus</a:t>
            </a:r>
          </a:p>
        </p:txBody>
      </p:sp>
      <p:sp>
        <p:nvSpPr>
          <p:cNvPr id="3" name="Podnadpis 2">
            <a:extLst>
              <a:ext uri="{FF2B5EF4-FFF2-40B4-BE49-F238E27FC236}">
                <a16:creationId xmlns:a16="http://schemas.microsoft.com/office/drawing/2014/main" id="{43192E65-DD9E-4A35-A18C-FB95149D9A83}"/>
              </a:ext>
            </a:extLst>
          </p:cNvPr>
          <p:cNvSpPr>
            <a:spLocks noGrp="1"/>
          </p:cNvSpPr>
          <p:nvPr>
            <p:ph type="subTitle" idx="1"/>
          </p:nvPr>
        </p:nvSpPr>
        <p:spPr>
          <a:xfrm>
            <a:off x="0" y="3602038"/>
            <a:ext cx="12192000" cy="1655762"/>
          </a:xfrm>
        </p:spPr>
        <p:txBody>
          <a:bodyPr/>
          <a:lstStyle/>
          <a:p>
            <a:r>
              <a:rPr lang="cs-CZ" dirty="0"/>
              <a:t>Yuval Noah </a:t>
            </a:r>
            <a:r>
              <a:rPr lang="cs-CZ" dirty="0" err="1"/>
              <a:t>Harari</a:t>
            </a:r>
            <a:r>
              <a:rPr lang="cs-CZ" dirty="0"/>
              <a:t>, Karl </a:t>
            </a:r>
            <a:r>
              <a:rPr lang="cs-CZ" dirty="0" err="1"/>
              <a:t>Popper</a:t>
            </a:r>
            <a:r>
              <a:rPr lang="cs-CZ" dirty="0"/>
              <a:t>, Evelyn Woodová, Thomas More, John Locke, Janis </a:t>
            </a:r>
            <a:r>
              <a:rPr lang="cs-CZ" dirty="0" err="1"/>
              <a:t>Varufakis</a:t>
            </a:r>
            <a:endParaRPr lang="cs-CZ" dirty="0"/>
          </a:p>
        </p:txBody>
      </p:sp>
    </p:spTree>
    <p:extLst>
      <p:ext uri="{BB962C8B-B14F-4D97-AF65-F5344CB8AC3E}">
        <p14:creationId xmlns:p14="http://schemas.microsoft.com/office/powerpoint/2010/main" val="135077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4236BBD1-6060-4D8B-9F82-C70D4489BC75}"/>
              </a:ext>
            </a:extLst>
          </p:cNvPr>
          <p:cNvSpPr/>
          <p:nvPr/>
        </p:nvSpPr>
        <p:spPr>
          <a:xfrm>
            <a:off x="1028698" y="76199"/>
            <a:ext cx="2253816"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a:noFill/>
            <a:prstDash val="solid"/>
          </a:ln>
        </p:spPr>
        <p:txBody>
          <a:bodyPr wrap="none" lIns="95247" tIns="49529" rIns="95247" bIns="49529" anchor="t"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Zemědělská revoluce</a:t>
            </a:r>
          </a:p>
        </p:txBody>
      </p:sp>
      <p:sp>
        <p:nvSpPr>
          <p:cNvPr id="3" name="Volný tvar: obrazec 2">
            <a:extLst>
              <a:ext uri="{FF2B5EF4-FFF2-40B4-BE49-F238E27FC236}">
                <a16:creationId xmlns:a16="http://schemas.microsoft.com/office/drawing/2014/main" id="{6A1F8A40-BBDB-430A-BF78-AD37A4E9E884}"/>
              </a:ext>
            </a:extLst>
          </p:cNvPr>
          <p:cNvSpPr/>
          <p:nvPr/>
        </p:nvSpPr>
        <p:spPr>
          <a:xfrm>
            <a:off x="962407" y="601863"/>
            <a:ext cx="7200683" cy="14026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9 500 př.n.l.   Göbekli Tepe v  jihových. Turecku, nálezy v r. 1995;</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(2 500 př.n.l.   Anglie, Stonehenge);</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Dlouhodobá spolupráce tisíců nomádů; nález pšenice jednozrnky.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Göbekli Tepe - kulturní centrum; chrám postaven nejprve, vesnice</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kolem později, (bylo náboženství důvodem k přechodu na zemědělství?)</a:t>
            </a:r>
          </a:p>
        </p:txBody>
      </p:sp>
      <p:sp>
        <p:nvSpPr>
          <p:cNvPr id="4" name="Volný tvar: obrazec 3">
            <a:extLst>
              <a:ext uri="{FF2B5EF4-FFF2-40B4-BE49-F238E27FC236}">
                <a16:creationId xmlns:a16="http://schemas.microsoft.com/office/drawing/2014/main" id="{5D49A70D-C292-4C1A-AE0F-40CEB3DD16B0}"/>
              </a:ext>
            </a:extLst>
          </p:cNvPr>
          <p:cNvSpPr/>
          <p:nvPr/>
        </p:nvSpPr>
        <p:spPr>
          <a:xfrm>
            <a:off x="3771824" y="76199"/>
            <a:ext cx="5044645"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t"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Mýty umožňují spolupráci stále většího počtu lidí</a:t>
            </a:r>
          </a:p>
        </p:txBody>
      </p:sp>
      <p:pic>
        <p:nvPicPr>
          <p:cNvPr id="5" name="Obrázek 4">
            <a:extLst>
              <a:ext uri="{FF2B5EF4-FFF2-40B4-BE49-F238E27FC236}">
                <a16:creationId xmlns:a16="http://schemas.microsoft.com/office/drawing/2014/main" id="{FF6B552F-19F6-46BB-A239-3BE1B436DD82}"/>
              </a:ext>
            </a:extLst>
          </p:cNvPr>
          <p:cNvPicPr>
            <a:picLocks noChangeAspect="1"/>
          </p:cNvPicPr>
          <p:nvPr/>
        </p:nvPicPr>
        <p:blipFill>
          <a:blip r:embed="rId3">
            <a:lum/>
            <a:alphaModFix/>
          </a:blip>
          <a:srcRect/>
          <a:stretch>
            <a:fillRect/>
          </a:stretch>
        </p:blipFill>
        <p:spPr>
          <a:xfrm>
            <a:off x="8121203" y="601202"/>
            <a:ext cx="3118019" cy="1851229"/>
          </a:xfrm>
          <a:prstGeom prst="rect">
            <a:avLst/>
          </a:prstGeom>
          <a:noFill/>
          <a:ln>
            <a:noFill/>
          </a:ln>
        </p:spPr>
      </p:pic>
      <p:sp>
        <p:nvSpPr>
          <p:cNvPr id="6" name="Volný tvar: obrazec 5">
            <a:extLst>
              <a:ext uri="{FF2B5EF4-FFF2-40B4-BE49-F238E27FC236}">
                <a16:creationId xmlns:a16="http://schemas.microsoft.com/office/drawing/2014/main" id="{5D0E597E-84DC-491C-8901-AEF9B5A0040F}"/>
              </a:ext>
            </a:extLst>
          </p:cNvPr>
          <p:cNvSpPr/>
          <p:nvPr/>
        </p:nvSpPr>
        <p:spPr>
          <a:xfrm>
            <a:off x="1199001" y="3219288"/>
            <a:ext cx="10040222" cy="36824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b="1" u="sng" dirty="0">
                <a:solidFill>
                  <a:srgbClr val="000000"/>
                </a:solidFill>
                <a:latin typeface="Arial" pitchFamily="34"/>
                <a:ea typeface="Microsoft YaHei" pitchFamily="2"/>
                <a:cs typeface="Arial" pitchFamily="2"/>
              </a:rPr>
              <a:t>Růst center </a:t>
            </a:r>
            <a:r>
              <a:rPr lang="cs-CZ" sz="1693" u="sng" dirty="0">
                <a:solidFill>
                  <a:srgbClr val="000000"/>
                </a:solidFill>
                <a:latin typeface="Arial" pitchFamily="34"/>
                <a:ea typeface="Microsoft YaHei" pitchFamily="2"/>
                <a:cs typeface="Arial" pitchFamily="2"/>
              </a:rPr>
              <a:t> 					počet lidí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8 500 př.n.l.		Jericho			pár stovek</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7 000 př.n.l.	 	</a:t>
            </a:r>
            <a:r>
              <a:rPr lang="cs-CZ" sz="1693" dirty="0" err="1">
                <a:solidFill>
                  <a:srgbClr val="000000"/>
                </a:solidFill>
                <a:latin typeface="Arial" pitchFamily="34"/>
                <a:ea typeface="Microsoft YaHei" pitchFamily="2"/>
                <a:cs typeface="Arial" pitchFamily="2"/>
              </a:rPr>
              <a:t>Catal</a:t>
            </a:r>
            <a:r>
              <a:rPr lang="cs-CZ" sz="1693" dirty="0">
                <a:solidFill>
                  <a:srgbClr val="000000"/>
                </a:solidFill>
                <a:latin typeface="Arial" pitchFamily="34"/>
                <a:ea typeface="Microsoft YaHei" pitchFamily="2"/>
                <a:cs typeface="Arial" pitchFamily="2"/>
              </a:rPr>
              <a:t> </a:t>
            </a:r>
            <a:r>
              <a:rPr lang="cs-CZ" sz="1693" dirty="0" err="1">
                <a:solidFill>
                  <a:srgbClr val="000000"/>
                </a:solidFill>
                <a:latin typeface="Arial" pitchFamily="34"/>
                <a:ea typeface="Microsoft YaHei" pitchFamily="2"/>
                <a:cs typeface="Arial" pitchFamily="2"/>
              </a:rPr>
              <a:t>Höyük</a:t>
            </a:r>
            <a:r>
              <a:rPr lang="cs-CZ" sz="1693" dirty="0">
                <a:solidFill>
                  <a:srgbClr val="000000"/>
                </a:solidFill>
                <a:latin typeface="Arial" pitchFamily="34"/>
                <a:ea typeface="Microsoft YaHei" pitchFamily="2"/>
                <a:cs typeface="Arial" pitchFamily="2"/>
              </a:rPr>
              <a:t>		5000-10000</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5 000-4 000 př.n.l.		více měst			desítky tisíc</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3 100 př.n.l.		království faraonů		několik set tisíc</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2 250 př.n.l.		akkadská říše, král </a:t>
            </a:r>
            <a:r>
              <a:rPr lang="cs-CZ" sz="1693" dirty="0" err="1">
                <a:solidFill>
                  <a:srgbClr val="000000"/>
                </a:solidFill>
                <a:latin typeface="Arial" pitchFamily="34"/>
                <a:ea typeface="Microsoft YaHei" pitchFamily="2"/>
                <a:cs typeface="Arial" pitchFamily="2"/>
              </a:rPr>
              <a:t>Sargon</a:t>
            </a:r>
            <a:r>
              <a:rPr lang="cs-CZ" sz="1693" dirty="0">
                <a:solidFill>
                  <a:srgbClr val="000000"/>
                </a:solidFill>
                <a:latin typeface="Arial" pitchFamily="34"/>
                <a:ea typeface="Microsoft YaHei" pitchFamily="2"/>
                <a:cs typeface="Arial" pitchFamily="2"/>
              </a:rPr>
              <a:t>	1 000 000 a 5400 vojáků</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1 000-500 př.n.l.               říše	asyrská, babylonská, perská	miliony poddaných a desetitisíce vojáků</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600 př.n.l.		Sparta a Athény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221 př.n.l.		dynastie </a:t>
            </a:r>
            <a:r>
              <a:rPr lang="cs-CZ" sz="1693" dirty="0" err="1">
                <a:solidFill>
                  <a:srgbClr val="000000"/>
                </a:solidFill>
                <a:latin typeface="Arial" pitchFamily="34"/>
                <a:ea typeface="Microsoft YaHei" pitchFamily="2"/>
                <a:cs typeface="Arial" pitchFamily="2"/>
              </a:rPr>
              <a:t>Čchin</a:t>
            </a:r>
            <a:r>
              <a:rPr lang="cs-CZ" sz="1693" dirty="0">
                <a:solidFill>
                  <a:srgbClr val="000000"/>
                </a:solidFill>
                <a:latin typeface="Arial" pitchFamily="34"/>
                <a:ea typeface="Microsoft YaHei" pitchFamily="2"/>
                <a:cs typeface="Arial" pitchFamily="2"/>
              </a:rPr>
              <a:t> ovládla Čínu</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počátek n.l.		říše římská		100 000 000, 500 000 vojáků</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endParaRPr lang="cs-CZ" sz="1693" b="1" dirty="0">
              <a:solidFill>
                <a:srgbClr val="000000"/>
              </a:solidFill>
              <a:latin typeface="Arial" pitchFamily="34"/>
              <a:ea typeface="Microsoft YaHei" pitchFamily="2"/>
              <a:cs typeface="Arial" pitchFamily="2"/>
            </a:endParaRP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b="1" dirty="0">
                <a:solidFill>
                  <a:srgbClr val="000000"/>
                </a:solidFill>
                <a:latin typeface="Arial" pitchFamily="34"/>
                <a:ea typeface="Microsoft YaHei" pitchFamily="2"/>
                <a:cs typeface="Arial" pitchFamily="2"/>
              </a:rPr>
              <a:t>Nemáme biologický instinkt pro spolupráci - kultura a civilizace vzniká sdílením světa 3.</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dirty="0">
                <a:solidFill>
                  <a:srgbClr val="000000"/>
                </a:solidFill>
                <a:latin typeface="Arial" pitchFamily="34"/>
                <a:ea typeface="Microsoft YaHei" pitchFamily="2"/>
                <a:cs typeface="Arial" pitchFamily="2"/>
              </a:rPr>
              <a:t>!!!Vězení i koncentrační tábory fungují jen proto, že tisíce lidí, kteří se navzájem neznají, koordinují svou činnost</a:t>
            </a:r>
            <a:r>
              <a:rPr lang="cs-CZ" sz="1482" b="1" dirty="0">
                <a:solidFill>
                  <a:srgbClr val="000000"/>
                </a:solidFill>
                <a:latin typeface="Arial" pitchFamily="34"/>
                <a:ea typeface="Microsoft YaHei" pitchFamily="2"/>
                <a:cs typeface="Arial" pitchFamily="2"/>
              </a:rPr>
              <a:t> </a:t>
            </a:r>
            <a:r>
              <a:rPr lang="cs-CZ" sz="1482" dirty="0">
                <a:solidFill>
                  <a:srgbClr val="000000"/>
                </a:solidFill>
                <a:latin typeface="Arial" pitchFamily="34"/>
                <a:ea typeface="Microsoft YaHei" pitchFamily="2"/>
                <a:cs typeface="Arial" pitchFamily="2"/>
              </a:rPr>
              <a:t>(131). Je třeba, aby člověk jako součást společnosti neztratil přitom svou individualitu – VYVÁŽENOST!!!</a:t>
            </a:r>
          </a:p>
        </p:txBody>
      </p:sp>
      <p:sp>
        <p:nvSpPr>
          <p:cNvPr id="7" name="Volný tvar: obrazec 6">
            <a:extLst>
              <a:ext uri="{FF2B5EF4-FFF2-40B4-BE49-F238E27FC236}">
                <a16:creationId xmlns:a16="http://schemas.microsoft.com/office/drawing/2014/main" id="{0A6ACC8D-B71B-42AE-B9DB-5AE8F97748AA}"/>
              </a:ext>
            </a:extLst>
          </p:cNvPr>
          <p:cNvSpPr/>
          <p:nvPr/>
        </p:nvSpPr>
        <p:spPr>
          <a:xfrm>
            <a:off x="957834" y="1897228"/>
            <a:ext cx="10316921" cy="14026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Dělba práce a spolupráce mají za následek:</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-schopnosti jednotlivců už nejsou univerzální, ale specializované;</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-vznikají hospodářské cykly - je nutné plánování, přebytek potravin se skladuje; nájezdy na zemědělce;</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-vzniká třída lidí pracujících na polích a třídy těch, které jsou pracujícími na poli živeni: řemeslníci,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vládci, úředníci, ochránci pořádku a vojáci, církevní hodnostáři, umělci, myslitelé.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06137DF6-CC24-497A-8E10-7D10AFB3CF1D}"/>
              </a:ext>
            </a:extLst>
          </p:cNvPr>
          <p:cNvSpPr/>
          <p:nvPr/>
        </p:nvSpPr>
        <p:spPr>
          <a:xfrm>
            <a:off x="1023365" y="188972"/>
            <a:ext cx="2253816"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a:noFill/>
            <a:prstDash val="solid"/>
          </a:ln>
        </p:spPr>
        <p:txBody>
          <a:bodyPr wrap="none" lIns="95247" tIns="49529" rIns="95247" bIns="49529" anchor="t"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Zemědělská revoluce</a:t>
            </a:r>
          </a:p>
        </p:txBody>
      </p:sp>
      <p:sp>
        <p:nvSpPr>
          <p:cNvPr id="3" name="Volný tvar: obrazec 2">
            <a:extLst>
              <a:ext uri="{FF2B5EF4-FFF2-40B4-BE49-F238E27FC236}">
                <a16:creationId xmlns:a16="http://schemas.microsoft.com/office/drawing/2014/main" id="{BAE4276B-9376-4F0A-AB9F-F9E1C65D8ED2}"/>
              </a:ext>
            </a:extLst>
          </p:cNvPr>
          <p:cNvSpPr/>
          <p:nvPr/>
        </p:nvSpPr>
        <p:spPr>
          <a:xfrm>
            <a:off x="1088514" y="601863"/>
            <a:ext cx="4247952" cy="14026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u="sng">
                <a:solidFill>
                  <a:srgbClr val="000000"/>
                </a:solidFill>
                <a:latin typeface="Arial" pitchFamily="34"/>
                <a:ea typeface="Microsoft YaHei" pitchFamily="2"/>
                <a:cs typeface="Arial" pitchFamily="2"/>
              </a:rPr>
              <a:t>z hlediska pšenice:</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z bezvýznamné rostliny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se stala rostlina rozšířená po celém světě;</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dnes na ploše 2 250 000 km</a:t>
            </a:r>
            <a:r>
              <a:rPr lang="cs-CZ" sz="1693" baseline="33000">
                <a:solidFill>
                  <a:srgbClr val="000000"/>
                </a:solidFill>
                <a:latin typeface="Arial" pitchFamily="34"/>
                <a:ea typeface="Microsoft YaHei" pitchFamily="2"/>
                <a:cs typeface="Arial" pitchFamily="2"/>
              </a:rPr>
              <a:t>2</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(8x rozloha Británie);</a:t>
            </a:r>
          </a:p>
        </p:txBody>
      </p:sp>
      <p:sp>
        <p:nvSpPr>
          <p:cNvPr id="4" name="Volný tvar: obrazec 3">
            <a:extLst>
              <a:ext uri="{FF2B5EF4-FFF2-40B4-BE49-F238E27FC236}">
                <a16:creationId xmlns:a16="http://schemas.microsoft.com/office/drawing/2014/main" id="{97813CAD-885A-407E-8B68-6FD59873BFC8}"/>
              </a:ext>
            </a:extLst>
          </p:cNvPr>
          <p:cNvSpPr/>
          <p:nvPr/>
        </p:nvSpPr>
        <p:spPr>
          <a:xfrm>
            <a:off x="5981564" y="714530"/>
            <a:ext cx="5770725" cy="58314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u="sng" dirty="0">
                <a:solidFill>
                  <a:srgbClr val="000000"/>
                </a:solidFill>
                <a:latin typeface="Arial" pitchFamily="34"/>
                <a:ea typeface="Microsoft YaHei" pitchFamily="2"/>
                <a:cs typeface="Arial" pitchFamily="2"/>
              </a:rPr>
              <a:t>z hlediska člověka: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-mnohem jednotvárnější způsob života;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-málo pestrá strava;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-málo chůze, více postávání;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a:t>
            </a:r>
            <a:r>
              <a:rPr lang="cs-CZ" sz="1693" dirty="0" err="1">
                <a:solidFill>
                  <a:srgbClr val="000000"/>
                </a:solidFill>
                <a:latin typeface="Arial" pitchFamily="34"/>
                <a:ea typeface="Microsoft YaHei" pitchFamily="2"/>
                <a:cs typeface="Arial" pitchFamily="2"/>
              </a:rPr>
              <a:t>ohybání</a:t>
            </a:r>
            <a:r>
              <a:rPr lang="cs-CZ" sz="1693" dirty="0">
                <a:solidFill>
                  <a:srgbClr val="000000"/>
                </a:solidFill>
                <a:latin typeface="Arial" pitchFamily="34"/>
                <a:ea typeface="Microsoft YaHei" pitchFamily="2"/>
                <a:cs typeface="Arial" pitchFamily="2"/>
              </a:rPr>
              <a:t> zad (plení, okopávání);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-nošení těžkých břemen (zavlažování);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-hnojení a ochrana před nemocemi;</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-závislost na počasí - doby hojnosti a neúrody;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-děti místo kojení jedly více obilné kaše;</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-výskyt infekčních chorob a epidemií;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-proměna krajiny;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DEMOGRAFICKÁ EXPLOZE</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10 000 př.n.l. bylo na Zemi 5-8 milionů nomádů,</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Před 300 lety                     500 milionů obyvatel říší,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dnes            téměř 8 miliard obyvatel Země.</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u="sng" dirty="0">
                <a:solidFill>
                  <a:srgbClr val="000000"/>
                </a:solidFill>
                <a:latin typeface="Arial" pitchFamily="34"/>
                <a:ea typeface="Microsoft YaHei" pitchFamily="2"/>
                <a:cs typeface="Arial" pitchFamily="2"/>
              </a:rPr>
              <a:t> Z hlediska druhu je vítězem genom – DNA;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u="sng" dirty="0">
                <a:solidFill>
                  <a:srgbClr val="000000"/>
                </a:solidFill>
                <a:latin typeface="Arial" pitchFamily="34"/>
                <a:ea typeface="Microsoft YaHei" pitchFamily="2"/>
                <a:cs typeface="Arial" pitchFamily="2"/>
              </a:rPr>
              <a:t> z hlediska života jednotlivce došlo k výraznému  zhoršení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endParaRPr lang="cs-CZ" sz="1693" u="sng" dirty="0">
              <a:solidFill>
                <a:srgbClr val="000000"/>
              </a:solidFill>
              <a:latin typeface="Arial" pitchFamily="34"/>
              <a:ea typeface="Microsoft YaHei" pitchFamily="2"/>
              <a:cs typeface="Arial" pitchFamily="2"/>
            </a:endParaRP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Kdybyste si chtěli vybrat, byli byste raději</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vzácný divoký nosorožec na pokraji vyhynutí,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nebo vykrmované tele určené zítra na porážku?(121)</a:t>
            </a:r>
          </a:p>
        </p:txBody>
      </p:sp>
      <p:sp>
        <p:nvSpPr>
          <p:cNvPr id="5" name="Volný tvar: obrazec 4">
            <a:extLst>
              <a:ext uri="{FF2B5EF4-FFF2-40B4-BE49-F238E27FC236}">
                <a16:creationId xmlns:a16="http://schemas.microsoft.com/office/drawing/2014/main" id="{79FAF70F-98BC-4A15-AF69-A70B940FE9D6}"/>
              </a:ext>
            </a:extLst>
          </p:cNvPr>
          <p:cNvSpPr/>
          <p:nvPr/>
        </p:nvSpPr>
        <p:spPr>
          <a:xfrm>
            <a:off x="3538278" y="200527"/>
            <a:ext cx="3002419"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největší podvod v dějinách?</a:t>
            </a:r>
          </a:p>
        </p:txBody>
      </p:sp>
      <p:pic>
        <p:nvPicPr>
          <p:cNvPr id="6" name="Obrázek 5">
            <a:extLst>
              <a:ext uri="{FF2B5EF4-FFF2-40B4-BE49-F238E27FC236}">
                <a16:creationId xmlns:a16="http://schemas.microsoft.com/office/drawing/2014/main" id="{AC744B1A-6E95-4C62-ABA2-44EF2FD264F4}"/>
              </a:ext>
            </a:extLst>
          </p:cNvPr>
          <p:cNvPicPr>
            <a:picLocks noChangeAspect="1"/>
          </p:cNvPicPr>
          <p:nvPr/>
        </p:nvPicPr>
        <p:blipFill>
          <a:blip r:embed="rId3">
            <a:lum/>
            <a:alphaModFix/>
          </a:blip>
          <a:srcRect/>
          <a:stretch>
            <a:fillRect/>
          </a:stretch>
        </p:blipFill>
        <p:spPr>
          <a:xfrm>
            <a:off x="1181094" y="2209741"/>
            <a:ext cx="2914190" cy="1637113"/>
          </a:xfrm>
          <a:prstGeom prst="rect">
            <a:avLst/>
          </a:prstGeom>
          <a:noFill/>
          <a:ln>
            <a:noFill/>
          </a:ln>
        </p:spPr>
      </p:pic>
      <p:pic>
        <p:nvPicPr>
          <p:cNvPr id="7" name="Obrázek 6">
            <a:extLst>
              <a:ext uri="{FF2B5EF4-FFF2-40B4-BE49-F238E27FC236}">
                <a16:creationId xmlns:a16="http://schemas.microsoft.com/office/drawing/2014/main" id="{171247E4-B0F1-4C2B-A70E-73D6597A9515}"/>
              </a:ext>
            </a:extLst>
          </p:cNvPr>
          <p:cNvPicPr>
            <a:picLocks noChangeAspect="1"/>
          </p:cNvPicPr>
          <p:nvPr/>
        </p:nvPicPr>
        <p:blipFill>
          <a:blip r:embed="rId4">
            <a:lum/>
            <a:alphaModFix/>
          </a:blip>
          <a:srcRect/>
          <a:stretch>
            <a:fillRect/>
          </a:stretch>
        </p:blipFill>
        <p:spPr>
          <a:xfrm>
            <a:off x="2073372" y="4176029"/>
            <a:ext cx="3679599" cy="24531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5DBE3B58-7648-4CA3-BFC3-194DEC0BFB38}"/>
              </a:ext>
            </a:extLst>
          </p:cNvPr>
          <p:cNvSpPr/>
          <p:nvPr/>
        </p:nvSpPr>
        <p:spPr>
          <a:xfrm>
            <a:off x="1023365" y="76199"/>
            <a:ext cx="2253816"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a:noFill/>
            <a:prstDash val="solid"/>
          </a:ln>
        </p:spPr>
        <p:txBody>
          <a:bodyPr wrap="none" lIns="95247" tIns="49529" rIns="95247" bIns="49529" anchor="t"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Zemědělská revoluce</a:t>
            </a:r>
          </a:p>
        </p:txBody>
      </p:sp>
      <p:sp>
        <p:nvSpPr>
          <p:cNvPr id="3" name="Volný tvar: obrazec 2">
            <a:extLst>
              <a:ext uri="{FF2B5EF4-FFF2-40B4-BE49-F238E27FC236}">
                <a16:creationId xmlns:a16="http://schemas.microsoft.com/office/drawing/2014/main" id="{BA929317-663D-4C36-8FFC-9F9F6AD52A7E}"/>
              </a:ext>
            </a:extLst>
          </p:cNvPr>
          <p:cNvSpPr/>
          <p:nvPr/>
        </p:nvSpPr>
        <p:spPr>
          <a:xfrm>
            <a:off x="3753918" y="107566"/>
            <a:ext cx="2728305"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byrokracie, písmo a čísla</a:t>
            </a:r>
          </a:p>
        </p:txBody>
      </p:sp>
      <p:sp>
        <p:nvSpPr>
          <p:cNvPr id="4" name="Volný tvar: obrazec 3">
            <a:extLst>
              <a:ext uri="{FF2B5EF4-FFF2-40B4-BE49-F238E27FC236}">
                <a16:creationId xmlns:a16="http://schemas.microsoft.com/office/drawing/2014/main" id="{EC3F64FB-E679-4A87-9B7A-91FD4AEB99DA}"/>
              </a:ext>
            </a:extLst>
          </p:cNvPr>
          <p:cNvSpPr/>
          <p:nvPr/>
        </p:nvSpPr>
        <p:spPr>
          <a:xfrm>
            <a:off x="1802868" y="431226"/>
            <a:ext cx="7681584" cy="348678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Říše musí zvládat ohromné množství informací: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-zákony, jejich zachovávání,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-finanční transakce a daně,</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-dodávky vojenského materiálu,</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-soupis zboží a obchodních lodí,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-kalendář, svátky a oslavy vítězství, atd.</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endParaRPr lang="cs-CZ" sz="1693" dirty="0">
              <a:solidFill>
                <a:srgbClr val="000000"/>
              </a:solidFill>
              <a:latin typeface="Arial" pitchFamily="34"/>
              <a:ea typeface="Microsoft YaHei" pitchFamily="2"/>
              <a:cs typeface="Arial" pitchFamily="2"/>
            </a:endParaRP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3 500 př.n.l. Sumerové (151)</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vynalezli písmo,</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pořizovali záznamy na hliněných tabulkách,</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měli znaky pro čísla.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b="1" dirty="0">
                <a:solidFill>
                  <a:srgbClr val="000000"/>
                </a:solidFill>
                <a:latin typeface="Bookman Old Style" pitchFamily="18"/>
                <a:ea typeface="Microsoft YaHei" pitchFamily="2"/>
                <a:cs typeface="Arial" pitchFamily="2"/>
              </a:rPr>
              <a:t>29086 míra ječmen 37 měsíce </a:t>
            </a:r>
            <a:r>
              <a:rPr lang="cs-CZ" sz="1693" b="1" dirty="0" err="1">
                <a:solidFill>
                  <a:srgbClr val="000000"/>
                </a:solidFill>
                <a:latin typeface="Bookman Old Style" pitchFamily="18"/>
                <a:ea typeface="Microsoft YaHei" pitchFamily="2"/>
                <a:cs typeface="Arial" pitchFamily="2"/>
              </a:rPr>
              <a:t>Kušim</a:t>
            </a:r>
            <a:endParaRPr lang="cs-CZ" sz="1693" b="1" dirty="0">
              <a:solidFill>
                <a:srgbClr val="000000"/>
              </a:solidFill>
              <a:latin typeface="Bookman Old Style" pitchFamily="18"/>
              <a:ea typeface="Microsoft YaHei" pitchFamily="2"/>
              <a:cs typeface="Arial" pitchFamily="2"/>
            </a:endParaRP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Celkem 29086 měr ječmene bylo přijato během 37 měsíců. Podepsán </a:t>
            </a:r>
            <a:r>
              <a:rPr lang="cs-CZ" sz="1693" dirty="0" err="1">
                <a:solidFill>
                  <a:srgbClr val="000000"/>
                </a:solidFill>
                <a:latin typeface="Arial" pitchFamily="34"/>
                <a:ea typeface="Microsoft YaHei" pitchFamily="2"/>
                <a:cs typeface="Arial" pitchFamily="2"/>
              </a:rPr>
              <a:t>Kušim</a:t>
            </a:r>
            <a:r>
              <a:rPr lang="cs-CZ" sz="1693" dirty="0">
                <a:solidFill>
                  <a:srgbClr val="000000"/>
                </a:solidFill>
                <a:latin typeface="Arial" pitchFamily="34"/>
                <a:ea typeface="Microsoft YaHei" pitchFamily="2"/>
                <a:cs typeface="Arial" pitchFamily="2"/>
              </a:rPr>
              <a:t>.</a:t>
            </a:r>
          </a:p>
        </p:txBody>
      </p:sp>
      <p:sp>
        <p:nvSpPr>
          <p:cNvPr id="5" name="Volný tvar: obrazec 4">
            <a:extLst>
              <a:ext uri="{FF2B5EF4-FFF2-40B4-BE49-F238E27FC236}">
                <a16:creationId xmlns:a16="http://schemas.microsoft.com/office/drawing/2014/main" id="{7972D7A3-EFA3-4974-9D10-44E39E4E3D3A}"/>
              </a:ext>
            </a:extLst>
          </p:cNvPr>
          <p:cNvSpPr/>
          <p:nvPr/>
        </p:nvSpPr>
        <p:spPr>
          <a:xfrm>
            <a:off x="1718670" y="4167546"/>
            <a:ext cx="5374799" cy="14026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2 500 př.n.l. klínové písmo;</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Andské písmo kipu: uzlíky na provázcích;</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Egypťané: hieroglyfy;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katalogy, kalendáře, formuláře, tabulky;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školy pro písaře, knihovníky, účetní a úředníky;</a:t>
            </a:r>
          </a:p>
        </p:txBody>
      </p:sp>
      <p:pic>
        <p:nvPicPr>
          <p:cNvPr id="6" name="Obrázek 5">
            <a:extLst>
              <a:ext uri="{FF2B5EF4-FFF2-40B4-BE49-F238E27FC236}">
                <a16:creationId xmlns:a16="http://schemas.microsoft.com/office/drawing/2014/main" id="{BC3B3805-D219-44D9-B379-BD8E2863F760}"/>
              </a:ext>
            </a:extLst>
          </p:cNvPr>
          <p:cNvPicPr>
            <a:picLocks noChangeAspect="1"/>
          </p:cNvPicPr>
          <p:nvPr/>
        </p:nvPicPr>
        <p:blipFill>
          <a:blip r:embed="rId3">
            <a:lum/>
            <a:alphaModFix/>
          </a:blip>
          <a:srcRect/>
          <a:stretch>
            <a:fillRect/>
          </a:stretch>
        </p:blipFill>
        <p:spPr>
          <a:xfrm>
            <a:off x="9006117" y="468112"/>
            <a:ext cx="1910143" cy="2693713"/>
          </a:xfrm>
          <a:prstGeom prst="rect">
            <a:avLst/>
          </a:prstGeom>
          <a:noFill/>
          <a:ln>
            <a:noFill/>
          </a:ln>
        </p:spPr>
      </p:pic>
      <p:pic>
        <p:nvPicPr>
          <p:cNvPr id="7" name="Obrázek 6">
            <a:extLst>
              <a:ext uri="{FF2B5EF4-FFF2-40B4-BE49-F238E27FC236}">
                <a16:creationId xmlns:a16="http://schemas.microsoft.com/office/drawing/2014/main" id="{D70D99EC-C8D0-4705-96A8-3FD74B47FB5D}"/>
              </a:ext>
            </a:extLst>
          </p:cNvPr>
          <p:cNvPicPr>
            <a:picLocks noChangeAspect="1"/>
          </p:cNvPicPr>
          <p:nvPr/>
        </p:nvPicPr>
        <p:blipFill>
          <a:blip r:embed="rId4">
            <a:lum/>
            <a:alphaModFix/>
          </a:blip>
          <a:srcRect/>
          <a:stretch>
            <a:fillRect/>
          </a:stretch>
        </p:blipFill>
        <p:spPr>
          <a:xfrm>
            <a:off x="10003571" y="3947992"/>
            <a:ext cx="1342700" cy="1402626"/>
          </a:xfrm>
          <a:prstGeom prst="rect">
            <a:avLst/>
          </a:prstGeom>
          <a:noFill/>
          <a:ln>
            <a:noFill/>
          </a:ln>
        </p:spPr>
      </p:pic>
      <p:sp>
        <p:nvSpPr>
          <p:cNvPr id="8" name="TextovéPole 7">
            <a:extLst>
              <a:ext uri="{FF2B5EF4-FFF2-40B4-BE49-F238E27FC236}">
                <a16:creationId xmlns:a16="http://schemas.microsoft.com/office/drawing/2014/main" id="{E8542169-D973-46C1-85E9-633A0C9CFFF7}"/>
              </a:ext>
            </a:extLst>
          </p:cNvPr>
          <p:cNvSpPr txBox="1"/>
          <p:nvPr/>
        </p:nvSpPr>
        <p:spPr>
          <a:xfrm>
            <a:off x="534183" y="5712098"/>
            <a:ext cx="9803185" cy="1180528"/>
          </a:xfrm>
          <a:prstGeom prst="rect">
            <a:avLst/>
          </a:prstGeom>
          <a:noFill/>
          <a:ln>
            <a:noFill/>
          </a:ln>
        </p:spPr>
        <p:txBody>
          <a:bodyPr wrap="none" lIns="95247" tIns="47624" rIns="95247" bIns="47624" anchorCtr="0" compatLnSpc="0"/>
          <a:lstStyle/>
          <a:p>
            <a:pPr hangingPunct="0"/>
            <a:r>
              <a:rPr lang="cs-CZ" sz="1693" b="1" dirty="0">
                <a:solidFill>
                  <a:srgbClr val="000000"/>
                </a:solidFill>
                <a:latin typeface="Liberation Sans" pitchFamily="18"/>
                <a:ea typeface="Microsoft YaHei" pitchFamily="2"/>
                <a:cs typeface="Arial" pitchFamily="2"/>
              </a:rPr>
              <a:t>Jazyk = kodifikovaná podoba řeči,</a:t>
            </a:r>
          </a:p>
          <a:p>
            <a:pPr hangingPunct="0"/>
            <a:r>
              <a:rPr lang="cs-CZ" sz="1693" dirty="0">
                <a:solidFill>
                  <a:srgbClr val="000000"/>
                </a:solidFill>
                <a:latin typeface="Liberation Sans" pitchFamily="18"/>
                <a:ea typeface="Microsoft YaHei" pitchFamily="2"/>
                <a:cs typeface="Arial" pitchFamily="2"/>
              </a:rPr>
              <a:t>Poznámka (Janis </a:t>
            </a:r>
            <a:r>
              <a:rPr lang="cs-CZ" sz="1693" dirty="0" err="1">
                <a:solidFill>
                  <a:srgbClr val="000000"/>
                </a:solidFill>
                <a:latin typeface="Liberation Sans" pitchFamily="18"/>
                <a:ea typeface="Microsoft YaHei" pitchFamily="2"/>
                <a:cs typeface="Arial" pitchFamily="2"/>
              </a:rPr>
              <a:t>Varufakis</a:t>
            </a:r>
            <a:r>
              <a:rPr lang="cs-CZ" sz="1693" dirty="0">
                <a:solidFill>
                  <a:srgbClr val="000000"/>
                </a:solidFill>
                <a:latin typeface="Liberation Sans" pitchFamily="18"/>
                <a:ea typeface="Microsoft YaHei" pitchFamily="2"/>
                <a:cs typeface="Arial" pitchFamily="2"/>
              </a:rPr>
              <a:t>)</a:t>
            </a:r>
          </a:p>
          <a:p>
            <a:pPr hangingPunct="0"/>
            <a:r>
              <a:rPr lang="cs-CZ" sz="1693" dirty="0">
                <a:solidFill>
                  <a:srgbClr val="000000"/>
                </a:solidFill>
                <a:latin typeface="Liberation Sans" pitchFamily="18"/>
                <a:ea typeface="Microsoft YaHei" pitchFamily="2"/>
                <a:cs typeface="Arial" pitchFamily="2"/>
              </a:rPr>
              <a:t>civilizace, které nevytvářely přebytky, se vyjadřovali malbou, hudbou, ale nevynalezly písmo: severoameričtí Indiáni, </a:t>
            </a:r>
          </a:p>
          <a:p>
            <a:pPr hangingPunct="0"/>
            <a:r>
              <a:rPr lang="cs-CZ" sz="1693" dirty="0">
                <a:solidFill>
                  <a:srgbClr val="000000"/>
                </a:solidFill>
                <a:latin typeface="Liberation Sans" pitchFamily="18"/>
                <a:ea typeface="Microsoft YaHei" pitchFamily="2"/>
                <a:cs typeface="Arial" pitchFamily="2"/>
              </a:rPr>
              <a:t>Australští a novozélandští domorodci.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9353BDF0-01CE-49FB-AAD2-ED2A0401F233}"/>
              </a:ext>
            </a:extLst>
          </p:cNvPr>
          <p:cNvSpPr/>
          <p:nvPr/>
        </p:nvSpPr>
        <p:spPr>
          <a:xfrm>
            <a:off x="1027174" y="150618"/>
            <a:ext cx="2058868"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wrap="squar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Sjednocení lidstva</a:t>
            </a:r>
          </a:p>
        </p:txBody>
      </p:sp>
      <p:sp>
        <p:nvSpPr>
          <p:cNvPr id="3" name="TextovéPole 2">
            <a:extLst>
              <a:ext uri="{FF2B5EF4-FFF2-40B4-BE49-F238E27FC236}">
                <a16:creationId xmlns:a16="http://schemas.microsoft.com/office/drawing/2014/main" id="{500F04FB-B08E-47D4-B211-A0354B141429}"/>
              </a:ext>
            </a:extLst>
          </p:cNvPr>
          <p:cNvSpPr txBox="1"/>
          <p:nvPr/>
        </p:nvSpPr>
        <p:spPr>
          <a:xfrm>
            <a:off x="3743249" y="152396"/>
            <a:ext cx="6048212" cy="366512"/>
          </a:xfrm>
          <a:prstGeom prst="rect">
            <a:avLst/>
          </a:prstGeom>
          <a:noFill/>
          <a:ln>
            <a:noFill/>
          </a:ln>
        </p:spPr>
        <p:txBody>
          <a:bodyPr wrap="none" lIns="95247" tIns="47624" rIns="95247" bIns="47624" anchorCtr="0" compatLnSpc="0"/>
          <a:lstStyle/>
          <a:p>
            <a:pPr hangingPunct="0"/>
            <a:r>
              <a:rPr lang="cs-CZ" sz="1905">
                <a:latin typeface="Liberation Sans" pitchFamily="18"/>
                <a:ea typeface="Microsoft YaHei" pitchFamily="2"/>
                <a:cs typeface="Arial" pitchFamily="2"/>
              </a:rPr>
              <a:t>- </a:t>
            </a:r>
            <a:r>
              <a:rPr lang="cs-CZ" sz="1587">
                <a:latin typeface="Liberation Sans" pitchFamily="18"/>
                <a:ea typeface="Microsoft YaHei" pitchFamily="2"/>
                <a:cs typeface="Arial" pitchFamily="2"/>
              </a:rPr>
              <a:t>peníze jako sjednocující činitel globalizace světa</a:t>
            </a:r>
          </a:p>
        </p:txBody>
      </p:sp>
      <p:sp>
        <p:nvSpPr>
          <p:cNvPr id="4" name="TextovéPole 3">
            <a:extLst>
              <a:ext uri="{FF2B5EF4-FFF2-40B4-BE49-F238E27FC236}">
                <a16:creationId xmlns:a16="http://schemas.microsoft.com/office/drawing/2014/main" id="{ABCB1889-BC12-4C24-93AB-5CC5894E7C91}"/>
              </a:ext>
            </a:extLst>
          </p:cNvPr>
          <p:cNvSpPr txBox="1"/>
          <p:nvPr/>
        </p:nvSpPr>
        <p:spPr>
          <a:xfrm>
            <a:off x="1257292" y="685782"/>
            <a:ext cx="10058128" cy="1802585"/>
          </a:xfrm>
          <a:prstGeom prst="rect">
            <a:avLst/>
          </a:prstGeom>
          <a:noFill/>
          <a:ln>
            <a:noFill/>
          </a:ln>
        </p:spPr>
        <p:txBody>
          <a:bodyPr wrap="none" lIns="95247" tIns="47624" rIns="95247" bIns="47624" anchorCtr="0" compatLnSpc="0"/>
          <a:lstStyle/>
          <a:p>
            <a:pPr hangingPunct="0"/>
            <a:r>
              <a:rPr lang="cs-CZ" sz="1693" b="1" dirty="0">
                <a:solidFill>
                  <a:srgbClr val="000000"/>
                </a:solidFill>
                <a:latin typeface="Liberation Sans" pitchFamily="18"/>
                <a:ea typeface="Microsoft YaHei" pitchFamily="2"/>
                <a:cs typeface="Arial" pitchFamily="2"/>
              </a:rPr>
              <a:t>Proces globalizace</a:t>
            </a:r>
            <a:r>
              <a:rPr lang="cs-CZ" sz="1693" dirty="0">
                <a:solidFill>
                  <a:srgbClr val="000000"/>
                </a:solidFill>
                <a:latin typeface="Liberation Sans" pitchFamily="18"/>
                <a:ea typeface="Microsoft YaHei" pitchFamily="2"/>
                <a:cs typeface="Arial" pitchFamily="2"/>
              </a:rPr>
              <a:t>: staré říše zanikají, aby na jejich troskách vyrostly ještě větší říše.</a:t>
            </a:r>
          </a:p>
          <a:p>
            <a:pPr hangingPunct="0"/>
            <a:r>
              <a:rPr lang="cs-CZ" sz="1693" dirty="0">
                <a:solidFill>
                  <a:srgbClr val="000000"/>
                </a:solidFill>
                <a:latin typeface="Liberation Sans" pitchFamily="18"/>
                <a:ea typeface="Microsoft YaHei" pitchFamily="2"/>
                <a:cs typeface="Arial" pitchFamily="2"/>
              </a:rPr>
              <a:t>Před počátkem evropských dobyvatelských výprav v 15. stol.</a:t>
            </a:r>
          </a:p>
          <a:p>
            <a:pPr hangingPunct="0"/>
            <a:r>
              <a:rPr lang="cs-CZ" sz="1693" dirty="0">
                <a:solidFill>
                  <a:srgbClr val="000000"/>
                </a:solidFill>
                <a:latin typeface="Liberation Sans" pitchFamily="18"/>
                <a:ea typeface="Microsoft YaHei" pitchFamily="2"/>
                <a:cs typeface="Arial" pitchFamily="2"/>
              </a:rPr>
              <a:t>                 žilo 90% lidí v jediném afroasijském </a:t>
            </a:r>
            <a:r>
              <a:rPr lang="cs-CZ" sz="1693" dirty="0" err="1">
                <a:solidFill>
                  <a:srgbClr val="000000"/>
                </a:solidFill>
                <a:latin typeface="Liberation Sans" pitchFamily="18"/>
                <a:ea typeface="Microsoft YaHei" pitchFamily="2"/>
                <a:cs typeface="Arial" pitchFamily="2"/>
              </a:rPr>
              <a:t>megasvětě</a:t>
            </a:r>
            <a:r>
              <a:rPr lang="cs-CZ" sz="1693" dirty="0">
                <a:solidFill>
                  <a:srgbClr val="000000"/>
                </a:solidFill>
                <a:latin typeface="Liberation Sans" pitchFamily="18"/>
                <a:ea typeface="Microsoft YaHei" pitchFamily="2"/>
                <a:cs typeface="Arial" pitchFamily="2"/>
              </a:rPr>
              <a:t> propojeném kulturně politicky a ekonomicky.</a:t>
            </a:r>
          </a:p>
          <a:p>
            <a:pPr hangingPunct="0"/>
            <a:r>
              <a:rPr lang="cs-CZ" sz="1693" dirty="0">
                <a:solidFill>
                  <a:srgbClr val="000000"/>
                </a:solidFill>
                <a:latin typeface="Liberation Sans" pitchFamily="18"/>
                <a:ea typeface="Microsoft YaHei" pitchFamily="2"/>
                <a:cs typeface="Arial" pitchFamily="2"/>
              </a:rPr>
              <a:t>                Zbývající desetina lidí v </a:t>
            </a:r>
            <a:r>
              <a:rPr lang="cs-CZ" sz="1693" dirty="0" err="1">
                <a:solidFill>
                  <a:srgbClr val="000000"/>
                </a:solidFill>
                <a:latin typeface="Liberation Sans" pitchFamily="18"/>
                <a:ea typeface="Microsoft YaHei" pitchFamily="2"/>
                <a:cs typeface="Arial" pitchFamily="2"/>
              </a:rPr>
              <a:t>mezoamerickém</a:t>
            </a:r>
            <a:r>
              <a:rPr lang="cs-CZ" sz="1693" dirty="0">
                <a:solidFill>
                  <a:srgbClr val="000000"/>
                </a:solidFill>
                <a:latin typeface="Liberation Sans" pitchFamily="18"/>
                <a:ea typeface="Microsoft YaHei" pitchFamily="2"/>
                <a:cs typeface="Arial" pitchFamily="2"/>
              </a:rPr>
              <a:t> světě Střední a Severní Ameriky,</a:t>
            </a:r>
          </a:p>
          <a:p>
            <a:pPr hangingPunct="0"/>
            <a:r>
              <a:rPr lang="cs-CZ" sz="1693" dirty="0">
                <a:solidFill>
                  <a:srgbClr val="000000"/>
                </a:solidFill>
                <a:latin typeface="Liberation Sans" pitchFamily="18"/>
                <a:ea typeface="Microsoft YaHei" pitchFamily="2"/>
                <a:cs typeface="Arial" pitchFamily="2"/>
              </a:rPr>
              <a:t>                                   	   v andském světě Jižní Ameriky,</a:t>
            </a:r>
          </a:p>
          <a:p>
            <a:pPr hangingPunct="0"/>
            <a:r>
              <a:rPr lang="cs-CZ" sz="1693" dirty="0">
                <a:solidFill>
                  <a:srgbClr val="000000"/>
                </a:solidFill>
                <a:latin typeface="Liberation Sans" pitchFamily="18"/>
                <a:ea typeface="Microsoft YaHei" pitchFamily="2"/>
                <a:cs typeface="Arial" pitchFamily="2"/>
              </a:rPr>
              <a:t>		                   v australském světě v Austrálii a</a:t>
            </a:r>
          </a:p>
          <a:p>
            <a:pPr hangingPunct="0"/>
            <a:r>
              <a:rPr lang="cs-CZ" sz="1693" dirty="0">
                <a:solidFill>
                  <a:srgbClr val="000000"/>
                </a:solidFill>
                <a:latin typeface="Liberation Sans" pitchFamily="18"/>
                <a:ea typeface="Microsoft YaHei" pitchFamily="2"/>
                <a:cs typeface="Arial" pitchFamily="2"/>
              </a:rPr>
              <a:t>		                   v Oceánii (ostrovy v Pacifiku od Havaje po Nový Zéland)</a:t>
            </a:r>
          </a:p>
        </p:txBody>
      </p:sp>
      <p:sp>
        <p:nvSpPr>
          <p:cNvPr id="5" name="TextovéPole 4">
            <a:extLst>
              <a:ext uri="{FF2B5EF4-FFF2-40B4-BE49-F238E27FC236}">
                <a16:creationId xmlns:a16="http://schemas.microsoft.com/office/drawing/2014/main" id="{0F363276-53D0-4F5E-B9A1-61E12D4CEC03}"/>
              </a:ext>
            </a:extLst>
          </p:cNvPr>
          <p:cNvSpPr txBox="1"/>
          <p:nvPr/>
        </p:nvSpPr>
        <p:spPr>
          <a:xfrm>
            <a:off x="1090754" y="2725978"/>
            <a:ext cx="9905732" cy="1076103"/>
          </a:xfrm>
          <a:prstGeom prst="rect">
            <a:avLst/>
          </a:prstGeom>
          <a:noFill/>
          <a:ln>
            <a:noFill/>
          </a:ln>
        </p:spPr>
        <p:txBody>
          <a:bodyPr wrap="none" lIns="95247" tIns="47624" rIns="95247" bIns="47624" anchorCtr="0" compatLnSpc="0"/>
          <a:lstStyle/>
          <a:p>
            <a:pPr hangingPunct="0"/>
            <a:r>
              <a:rPr lang="cs-CZ" sz="1587" dirty="0">
                <a:latin typeface="Liberation Sans" pitchFamily="18"/>
                <a:ea typeface="Microsoft YaHei" pitchFamily="2"/>
                <a:cs typeface="Arial" pitchFamily="2"/>
              </a:rPr>
              <a:t>Na universálním sjednocování se podílely zejména:</a:t>
            </a:r>
          </a:p>
          <a:p>
            <a:pPr hangingPunct="0"/>
            <a:r>
              <a:rPr lang="cs-CZ" sz="1587" dirty="0">
                <a:latin typeface="Liberation Sans" pitchFamily="18"/>
                <a:ea typeface="Microsoft YaHei" pitchFamily="2"/>
                <a:cs typeface="Arial" pitchFamily="2"/>
              </a:rPr>
              <a:t>peníze    		kupci; opuštěna ekonomika systému závazků, služeb a protislužeb;</a:t>
            </a:r>
          </a:p>
          <a:p>
            <a:pPr hangingPunct="0"/>
            <a:r>
              <a:rPr lang="cs-CZ" sz="1587" dirty="0">
                <a:latin typeface="Liberation Sans" pitchFamily="18"/>
                <a:ea typeface="Microsoft YaHei" pitchFamily="2"/>
                <a:cs typeface="Arial" pitchFamily="2"/>
              </a:rPr>
              <a:t>politika    		dobyvatelé; „říše“ se už nezvětšují jen posouváním hranic, ale „prohlašuji toto území ...</a:t>
            </a:r>
          </a:p>
          <a:p>
            <a:pPr hangingPunct="0"/>
            <a:r>
              <a:rPr lang="cs-CZ" sz="1587" dirty="0">
                <a:latin typeface="Liberation Sans" pitchFamily="18"/>
                <a:ea typeface="Microsoft YaHei" pitchFamily="2"/>
                <a:cs typeface="Arial" pitchFamily="2"/>
              </a:rPr>
              <a:t>náboženství	proroci; tři univerzální náboženství: křesťanství, islám, budhismus;</a:t>
            </a:r>
          </a:p>
        </p:txBody>
      </p:sp>
      <p:sp>
        <p:nvSpPr>
          <p:cNvPr id="6" name="TextovéPole 5">
            <a:extLst>
              <a:ext uri="{FF2B5EF4-FFF2-40B4-BE49-F238E27FC236}">
                <a16:creationId xmlns:a16="http://schemas.microsoft.com/office/drawing/2014/main" id="{6BDA9358-220F-40E8-B7CE-5740D8BBBB88}"/>
              </a:ext>
            </a:extLst>
          </p:cNvPr>
          <p:cNvSpPr txBox="1"/>
          <p:nvPr/>
        </p:nvSpPr>
        <p:spPr>
          <a:xfrm>
            <a:off x="1090754" y="3983397"/>
            <a:ext cx="9905732" cy="2512246"/>
          </a:xfrm>
          <a:prstGeom prst="rect">
            <a:avLst/>
          </a:prstGeom>
          <a:noFill/>
          <a:ln>
            <a:noFill/>
          </a:ln>
        </p:spPr>
        <p:txBody>
          <a:bodyPr wrap="none" lIns="95247" tIns="47624" rIns="95247" bIns="47624" anchorCtr="0" compatLnSpc="0"/>
          <a:lstStyle/>
          <a:p>
            <a:pPr hangingPunct="0"/>
            <a:r>
              <a:rPr lang="cs-CZ" sz="1587" b="1" dirty="0">
                <a:latin typeface="Liberation Sans" pitchFamily="18"/>
                <a:ea typeface="Microsoft YaHei" pitchFamily="2"/>
                <a:cs typeface="Arial" pitchFamily="2"/>
              </a:rPr>
              <a:t>Vůně peněz</a:t>
            </a:r>
          </a:p>
          <a:p>
            <a:pPr hangingPunct="0"/>
            <a:r>
              <a:rPr lang="cs-CZ" sz="1587" dirty="0">
                <a:latin typeface="Liberation Sans" pitchFamily="18"/>
                <a:ea typeface="Microsoft YaHei" pitchFamily="2"/>
                <a:cs typeface="Arial" pitchFamily="2"/>
              </a:rPr>
              <a:t>stříbrný šekel  (8.33g stříbra)- v </a:t>
            </a:r>
            <a:r>
              <a:rPr lang="cs-CZ" sz="1587" dirty="0" err="1">
                <a:latin typeface="Liberation Sans" pitchFamily="18"/>
                <a:ea typeface="Microsoft YaHei" pitchFamily="2"/>
                <a:cs typeface="Arial" pitchFamily="2"/>
              </a:rPr>
              <a:t>Mezopotamii</a:t>
            </a:r>
            <a:r>
              <a:rPr lang="cs-CZ" sz="1587" dirty="0">
                <a:latin typeface="Liberation Sans" pitchFamily="18"/>
                <a:ea typeface="Microsoft YaHei" pitchFamily="2"/>
                <a:cs typeface="Arial" pitchFamily="2"/>
              </a:rPr>
              <a:t> v pol. 3. </a:t>
            </a:r>
            <a:r>
              <a:rPr lang="cs-CZ" sz="1587" dirty="0" err="1">
                <a:latin typeface="Liberation Sans" pitchFamily="18"/>
                <a:ea typeface="Microsoft YaHei" pitchFamily="2"/>
                <a:cs typeface="Arial" pitchFamily="2"/>
              </a:rPr>
              <a:t>tisícíletí</a:t>
            </a:r>
            <a:r>
              <a:rPr lang="cs-CZ" sz="1587" dirty="0">
                <a:latin typeface="Liberation Sans" pitchFamily="18"/>
                <a:ea typeface="Microsoft YaHei" pitchFamily="2"/>
                <a:cs typeface="Arial" pitchFamily="2"/>
              </a:rPr>
              <a:t> př.n.l.</a:t>
            </a:r>
          </a:p>
          <a:p>
            <a:pPr hangingPunct="0"/>
            <a:r>
              <a:rPr lang="cs-CZ" sz="1587" dirty="0">
                <a:latin typeface="Liberation Sans" pitchFamily="18"/>
                <a:ea typeface="Microsoft YaHei" pitchFamily="2"/>
                <a:cs typeface="Arial" pitchFamily="2"/>
              </a:rPr>
              <a:t>první mince v Lýdii, </a:t>
            </a:r>
            <a:r>
              <a:rPr lang="cs-CZ" sz="1587" dirty="0" err="1">
                <a:latin typeface="Liberation Sans" pitchFamily="18"/>
                <a:ea typeface="Microsoft YaHei" pitchFamily="2"/>
                <a:cs typeface="Arial" pitchFamily="2"/>
              </a:rPr>
              <a:t>záp</a:t>
            </a:r>
            <a:r>
              <a:rPr lang="cs-CZ" sz="1587" dirty="0">
                <a:latin typeface="Liberation Sans" pitchFamily="18"/>
                <a:ea typeface="Microsoft YaHei" pitchFamily="2"/>
                <a:cs typeface="Arial" pitchFamily="2"/>
              </a:rPr>
              <a:t>. Anatoli, 640 př.n.l.</a:t>
            </a:r>
          </a:p>
          <a:p>
            <a:pPr hangingPunct="0"/>
            <a:r>
              <a:rPr lang="cs-CZ" sz="1587" dirty="0">
                <a:latin typeface="Liberation Sans" pitchFamily="18"/>
                <a:ea typeface="Microsoft YaHei" pitchFamily="2"/>
                <a:cs typeface="Arial" pitchFamily="2"/>
              </a:rPr>
              <a:t>Peníze nejprve vydávali panovníci pro potřeby říší.</a:t>
            </a:r>
          </a:p>
          <a:p>
            <a:pPr hangingPunct="0"/>
            <a:r>
              <a:rPr lang="cs-CZ" sz="1587" dirty="0">
                <a:latin typeface="Liberation Sans" pitchFamily="18"/>
                <a:ea typeface="Microsoft YaHei" pitchFamily="2"/>
                <a:cs typeface="Arial" pitchFamily="2"/>
              </a:rPr>
              <a:t>Peníze jsou nejrozšířenější a nejefektivnější systém vzájemné důvěry. První vydavatelé</a:t>
            </a:r>
          </a:p>
          <a:p>
            <a:pPr hangingPunct="0"/>
            <a:r>
              <a:rPr lang="cs-CZ" sz="1587" dirty="0">
                <a:latin typeface="Liberation Sans" pitchFamily="18"/>
                <a:ea typeface="Microsoft YaHei" pitchFamily="2"/>
                <a:cs typeface="Arial" pitchFamily="2"/>
              </a:rPr>
              <a:t>Základní funkce peněz: směna, uchování hodnoty, univerzální platidlo.</a:t>
            </a:r>
          </a:p>
          <a:p>
            <a:pPr hangingPunct="0"/>
            <a:r>
              <a:rPr lang="cs-CZ" sz="1587" dirty="0" err="1">
                <a:latin typeface="Liberation Sans" pitchFamily="18"/>
                <a:ea typeface="Microsoft YaHei" pitchFamily="2"/>
                <a:cs typeface="Arial" pitchFamily="2"/>
              </a:rPr>
              <a:t>Hernán</a:t>
            </a:r>
            <a:r>
              <a:rPr lang="cs-CZ" sz="1587" dirty="0">
                <a:latin typeface="Liberation Sans" pitchFamily="18"/>
                <a:ea typeface="Microsoft YaHei" pitchFamily="2"/>
                <a:cs typeface="Arial" pitchFamily="2"/>
              </a:rPr>
              <a:t> </a:t>
            </a:r>
            <a:r>
              <a:rPr lang="cs-CZ" sz="1587" dirty="0" err="1">
                <a:latin typeface="Liberation Sans" pitchFamily="18"/>
                <a:ea typeface="Microsoft YaHei" pitchFamily="2"/>
                <a:cs typeface="Arial" pitchFamily="2"/>
              </a:rPr>
              <a:t>Cortés</a:t>
            </a:r>
            <a:r>
              <a:rPr lang="cs-CZ" sz="1587" dirty="0">
                <a:latin typeface="Liberation Sans" pitchFamily="18"/>
                <a:ea typeface="Microsoft YaHei" pitchFamily="2"/>
                <a:cs typeface="Arial" pitchFamily="2"/>
              </a:rPr>
              <a:t> r. 1519 Aztékům v Mexiku na otázku proč Španělé tolik touží po zlatě: </a:t>
            </a:r>
          </a:p>
          <a:p>
            <a:pPr hangingPunct="0"/>
            <a:r>
              <a:rPr lang="cs-CZ" sz="1587" dirty="0">
                <a:latin typeface="Liberation Sans" pitchFamily="18"/>
                <a:ea typeface="Microsoft YaHei" pitchFamily="2"/>
                <a:cs typeface="Arial" pitchFamily="2"/>
              </a:rPr>
              <a:t>„Protože já a moji druhové trpíme chorobou srdce, kterou vyléčí jen zlato“.</a:t>
            </a:r>
          </a:p>
          <a:p>
            <a:pPr hangingPunct="0"/>
            <a:r>
              <a:rPr lang="cs-CZ" sz="1587" dirty="0">
                <a:latin typeface="Liberation Sans" pitchFamily="18"/>
                <a:ea typeface="Microsoft YaHei" pitchFamily="2"/>
                <a:cs typeface="Arial" pitchFamily="2"/>
              </a:rPr>
              <a:t>Cenová rovnováha: jakmile obchod propojí dvě oblasti, nabídka a poptávka vyrovnají cenu zboží, </a:t>
            </a:r>
          </a:p>
          <a:p>
            <a:pPr hangingPunct="0"/>
            <a:r>
              <a:rPr lang="cs-CZ" sz="1587" dirty="0">
                <a:latin typeface="Liberation Sans" pitchFamily="18"/>
                <a:ea typeface="Microsoft YaHei" pitchFamily="2"/>
                <a:cs typeface="Arial" pitchFamily="2"/>
              </a:rPr>
              <a:t>které je možno převážet. (227)</a:t>
            </a:r>
          </a:p>
        </p:txBody>
      </p:sp>
      <p:pic>
        <p:nvPicPr>
          <p:cNvPr id="7" name="Obrázek 6">
            <a:extLst>
              <a:ext uri="{FF2B5EF4-FFF2-40B4-BE49-F238E27FC236}">
                <a16:creationId xmlns:a16="http://schemas.microsoft.com/office/drawing/2014/main" id="{3F90CAEC-1F4A-43E8-959C-A6E5983D13A7}"/>
              </a:ext>
            </a:extLst>
          </p:cNvPr>
          <p:cNvPicPr>
            <a:picLocks noChangeAspect="1"/>
          </p:cNvPicPr>
          <p:nvPr/>
        </p:nvPicPr>
        <p:blipFill>
          <a:blip r:embed="rId3">
            <a:lum/>
            <a:alphaModFix/>
          </a:blip>
          <a:srcRect/>
          <a:stretch>
            <a:fillRect/>
          </a:stretch>
        </p:blipFill>
        <p:spPr>
          <a:xfrm>
            <a:off x="9977427" y="152396"/>
            <a:ext cx="1007718" cy="493382"/>
          </a:xfrm>
          <a:prstGeom prst="rect">
            <a:avLst/>
          </a:prstGeom>
          <a:noFill/>
          <a:ln>
            <a:noFill/>
          </a:ln>
        </p:spPr>
      </p:pic>
      <p:pic>
        <p:nvPicPr>
          <p:cNvPr id="9" name="Obrázek 8">
            <a:extLst>
              <a:ext uri="{FF2B5EF4-FFF2-40B4-BE49-F238E27FC236}">
                <a16:creationId xmlns:a16="http://schemas.microsoft.com/office/drawing/2014/main" id="{F5EF56D2-798D-4BCB-94F9-B9348E4214E6}"/>
              </a:ext>
            </a:extLst>
          </p:cNvPr>
          <p:cNvPicPr>
            <a:picLocks noChangeAspect="1"/>
          </p:cNvPicPr>
          <p:nvPr/>
        </p:nvPicPr>
        <p:blipFill>
          <a:blip r:embed="rId4">
            <a:lum/>
            <a:alphaModFix/>
          </a:blip>
          <a:srcRect/>
          <a:stretch>
            <a:fillRect/>
          </a:stretch>
        </p:blipFill>
        <p:spPr>
          <a:xfrm>
            <a:off x="9791460" y="1954478"/>
            <a:ext cx="1007718" cy="1007718"/>
          </a:xfrm>
          <a:prstGeom prst="rect">
            <a:avLst/>
          </a:prstGeom>
          <a:noFill/>
          <a:ln>
            <a:noFill/>
          </a:ln>
        </p:spPr>
      </p:pic>
      <p:pic>
        <p:nvPicPr>
          <p:cNvPr id="10" name="Obrázek 9">
            <a:extLst>
              <a:ext uri="{FF2B5EF4-FFF2-40B4-BE49-F238E27FC236}">
                <a16:creationId xmlns:a16="http://schemas.microsoft.com/office/drawing/2014/main" id="{50082DD8-C047-4BD6-B513-5F38CDB667B0}"/>
              </a:ext>
            </a:extLst>
          </p:cNvPr>
          <p:cNvPicPr>
            <a:picLocks noChangeAspect="1"/>
          </p:cNvPicPr>
          <p:nvPr/>
        </p:nvPicPr>
        <p:blipFill>
          <a:blip r:embed="rId5">
            <a:lum/>
            <a:alphaModFix/>
          </a:blip>
          <a:srcRect/>
          <a:stretch>
            <a:fillRect/>
          </a:stretch>
        </p:blipFill>
        <p:spPr>
          <a:xfrm>
            <a:off x="8916900" y="4205939"/>
            <a:ext cx="2079587" cy="11712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B124521-A0D7-48D2-9F1A-7F7BF067FC24}"/>
              </a:ext>
            </a:extLst>
          </p:cNvPr>
          <p:cNvSpPr txBox="1"/>
          <p:nvPr/>
        </p:nvSpPr>
        <p:spPr>
          <a:xfrm>
            <a:off x="351691" y="121307"/>
            <a:ext cx="2278967" cy="369332"/>
          </a:xfrm>
          <a:prstGeom prst="rect">
            <a:avLst/>
          </a:prstGeom>
          <a:noFill/>
        </p:spPr>
        <p:txBody>
          <a:bodyPr wrap="square">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800" dirty="0">
                <a:solidFill>
                  <a:srgbClr val="000000"/>
                </a:solidFill>
                <a:highlight>
                  <a:srgbClr val="FF0000"/>
                </a:highlight>
                <a:latin typeface="Arial" pitchFamily="34"/>
                <a:ea typeface="Microsoft YaHei" pitchFamily="2"/>
                <a:cs typeface="Arial" pitchFamily="2"/>
              </a:rPr>
              <a:t>Sjednocení lidstva</a:t>
            </a:r>
          </a:p>
        </p:txBody>
      </p:sp>
      <p:pic>
        <p:nvPicPr>
          <p:cNvPr id="7" name="Obrázek 6">
            <a:extLst>
              <a:ext uri="{FF2B5EF4-FFF2-40B4-BE49-F238E27FC236}">
                <a16:creationId xmlns:a16="http://schemas.microsoft.com/office/drawing/2014/main" id="{3DFCD23C-EA72-4A16-8E52-91F6175ACB8A}"/>
              </a:ext>
            </a:extLst>
          </p:cNvPr>
          <p:cNvPicPr>
            <a:picLocks noChangeAspect="1"/>
          </p:cNvPicPr>
          <p:nvPr/>
        </p:nvPicPr>
        <p:blipFill>
          <a:blip r:embed="rId3"/>
          <a:stretch>
            <a:fillRect/>
          </a:stretch>
        </p:blipFill>
        <p:spPr>
          <a:xfrm>
            <a:off x="1177871" y="619932"/>
            <a:ext cx="2842450" cy="2811665"/>
          </a:xfrm>
          <a:prstGeom prst="rect">
            <a:avLst/>
          </a:prstGeom>
        </p:spPr>
      </p:pic>
      <p:sp>
        <p:nvSpPr>
          <p:cNvPr id="9" name="TextovéPole 8">
            <a:extLst>
              <a:ext uri="{FF2B5EF4-FFF2-40B4-BE49-F238E27FC236}">
                <a16:creationId xmlns:a16="http://schemas.microsoft.com/office/drawing/2014/main" id="{DA287074-D100-4DFA-A87A-F7F467570A1E}"/>
              </a:ext>
            </a:extLst>
          </p:cNvPr>
          <p:cNvSpPr txBox="1"/>
          <p:nvPr/>
        </p:nvSpPr>
        <p:spPr>
          <a:xfrm>
            <a:off x="3231396" y="121307"/>
            <a:ext cx="6803756" cy="369332"/>
          </a:xfrm>
          <a:prstGeom prst="rect">
            <a:avLst/>
          </a:prstGeom>
          <a:noFill/>
        </p:spPr>
        <p:txBody>
          <a:bodyPr wrap="square">
            <a:spAutoFit/>
          </a:bodyPr>
          <a:lstStyle/>
          <a:p>
            <a:r>
              <a:rPr lang="cs-CZ" dirty="0"/>
              <a:t>- náboženství</a:t>
            </a:r>
          </a:p>
        </p:txBody>
      </p:sp>
      <p:sp>
        <p:nvSpPr>
          <p:cNvPr id="11" name="TextovéPole 10">
            <a:extLst>
              <a:ext uri="{FF2B5EF4-FFF2-40B4-BE49-F238E27FC236}">
                <a16:creationId xmlns:a16="http://schemas.microsoft.com/office/drawing/2014/main" id="{BC9FA4CC-BE49-45EE-A7A0-C43139885D36}"/>
              </a:ext>
            </a:extLst>
          </p:cNvPr>
          <p:cNvSpPr txBox="1"/>
          <p:nvPr/>
        </p:nvSpPr>
        <p:spPr>
          <a:xfrm>
            <a:off x="4602997" y="619932"/>
            <a:ext cx="7718156" cy="2462213"/>
          </a:xfrm>
          <a:prstGeom prst="rect">
            <a:avLst/>
          </a:prstGeom>
          <a:noFill/>
        </p:spPr>
        <p:txBody>
          <a:bodyPr wrap="square">
            <a:spAutoFit/>
          </a:bodyPr>
          <a:lstStyle/>
          <a:p>
            <a:pPr marL="171450" indent="-171450">
              <a:buFontTx/>
              <a:buChar char="-"/>
            </a:pPr>
            <a:r>
              <a:rPr lang="cs-CZ" sz="2200" dirty="0"/>
              <a:t>Náboženství je soubor lidských hodnot a norem, který se zakládá na víře v nadlidský řád. Teorie relativity není náboženství, protože není zdrojem společenských hodnot a norem. Fotbal není náboženství, protože nikdo netvrdí, že jeho pravidla plynou z nařízení nadlidského zákona. Islám, komunismus a b </a:t>
            </a:r>
            <a:r>
              <a:rPr lang="cs-CZ" sz="2200" dirty="0" err="1"/>
              <a:t>udhismus</a:t>
            </a:r>
            <a:r>
              <a:rPr lang="cs-CZ" sz="2200" dirty="0"/>
              <a:t> jsou náboženství, protože propagují hodnoty a normy, které nelze uznat bez víry v nadlidský řád (280-281).</a:t>
            </a:r>
          </a:p>
        </p:txBody>
      </p:sp>
      <p:sp>
        <p:nvSpPr>
          <p:cNvPr id="13" name="TextovéPole 12">
            <a:extLst>
              <a:ext uri="{FF2B5EF4-FFF2-40B4-BE49-F238E27FC236}">
                <a16:creationId xmlns:a16="http://schemas.microsoft.com/office/drawing/2014/main" id="{A702668F-CAE2-4861-BB0C-7E8A9E932587}"/>
              </a:ext>
            </a:extLst>
          </p:cNvPr>
          <p:cNvSpPr txBox="1"/>
          <p:nvPr/>
        </p:nvSpPr>
        <p:spPr>
          <a:xfrm>
            <a:off x="351691" y="3211438"/>
            <a:ext cx="12037016" cy="3539430"/>
          </a:xfrm>
          <a:prstGeom prst="rect">
            <a:avLst/>
          </a:prstGeom>
          <a:noFill/>
        </p:spPr>
        <p:txBody>
          <a:bodyPr wrap="square">
            <a:spAutoFit/>
          </a:bodyPr>
          <a:lstStyle/>
          <a:p>
            <a:pPr marL="171450" indent="-171450">
              <a:buFontTx/>
              <a:buChar char="-"/>
            </a:pPr>
            <a:r>
              <a:rPr lang="cs-CZ" sz="2000" dirty="0"/>
              <a:t>Teistické náboženství uctívá božství, humanistické uctívá lidstvo. Humanismus je víra, že homo sapiens má jedinečnou posvátnou přirozenost, zásadně odlišnou od ostatních zvířat a jevů. Humanisté věří, že jedinečná povaha homo sapiens je nejdůležitější věc na světě, je dobrem, a dává smysl všemu, co se ve vesmíru děje. Nejdůležitější humanistickou sektou je dnes liberální humanismus: lidství je vlastnost jednotlivých lidí a z toho plynou svobody jednotlivce.. Kodexem pro tuto svobodu jsou lidská práva…. Liberální víra ve svobodu a posvátnou přirozenost každého člověka je přímým dědictví tradiční křesťanské víry ve svobodnou a věčnou duši jednotlivce… Socialistický humanismus věří, že lidství není individuální, ale kolektivní. Posvátný není vnitřní hlas jednotlivce, ale lidstvo jako celek. Jestliže liberální humanismus požaduje co největší svobodu pro jednotlivce, ideálem socialistického humanismu je rovnost mezi lidmi. …představa lidské rovnosti je moderní obdoba rovnosti před Bohem. …  (evoluční humanismus – nacisté – lidství není neměnné, může se rozvíjet nebo upadat. Nacisté chtěli bránit lidstvu před degenerací a podporovat jeho evoluci.  (284)</a:t>
            </a:r>
          </a:p>
        </p:txBody>
      </p:sp>
    </p:spTree>
    <p:extLst>
      <p:ext uri="{BB962C8B-B14F-4D97-AF65-F5344CB8AC3E}">
        <p14:creationId xmlns:p14="http://schemas.microsoft.com/office/powerpoint/2010/main" val="259188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AFC0313-51AD-42BC-89E7-4D9023AF898B}"/>
              </a:ext>
            </a:extLst>
          </p:cNvPr>
          <p:cNvSpPr txBox="1"/>
          <p:nvPr/>
        </p:nvSpPr>
        <p:spPr>
          <a:xfrm>
            <a:off x="483433" y="0"/>
            <a:ext cx="1944974" cy="369332"/>
          </a:xfrm>
          <a:prstGeom prst="rect">
            <a:avLst/>
          </a:prstGeom>
          <a:noFill/>
        </p:spPr>
        <p:txBody>
          <a:bodyPr wrap="square">
            <a:spAutoFit/>
          </a:bodyPr>
          <a:lstStyle/>
          <a:p>
            <a:r>
              <a:rPr lang="cs-CZ" dirty="0">
                <a:highlight>
                  <a:srgbClr val="C0C0C0"/>
                </a:highlight>
              </a:rPr>
              <a:t>Vědecká revoluce</a:t>
            </a:r>
          </a:p>
        </p:txBody>
      </p:sp>
      <p:pic>
        <p:nvPicPr>
          <p:cNvPr id="5" name="Obrázek 4">
            <a:extLst>
              <a:ext uri="{FF2B5EF4-FFF2-40B4-BE49-F238E27FC236}">
                <a16:creationId xmlns:a16="http://schemas.microsoft.com/office/drawing/2014/main" id="{2A0FA18C-163B-4CCF-85A9-AF5A75A92D3D}"/>
              </a:ext>
            </a:extLst>
          </p:cNvPr>
          <p:cNvPicPr>
            <a:picLocks noChangeAspect="1"/>
          </p:cNvPicPr>
          <p:nvPr/>
        </p:nvPicPr>
        <p:blipFill>
          <a:blip r:embed="rId3"/>
          <a:stretch>
            <a:fillRect/>
          </a:stretch>
        </p:blipFill>
        <p:spPr>
          <a:xfrm>
            <a:off x="483433" y="768869"/>
            <a:ext cx="2356109" cy="1752604"/>
          </a:xfrm>
          <a:prstGeom prst="rect">
            <a:avLst/>
          </a:prstGeom>
        </p:spPr>
      </p:pic>
      <p:sp>
        <p:nvSpPr>
          <p:cNvPr id="7" name="TextovéPole 6">
            <a:extLst>
              <a:ext uri="{FF2B5EF4-FFF2-40B4-BE49-F238E27FC236}">
                <a16:creationId xmlns:a16="http://schemas.microsoft.com/office/drawing/2014/main" id="{C95119DF-27B4-49A9-89B8-E08AAFE5D978}"/>
              </a:ext>
            </a:extLst>
          </p:cNvPr>
          <p:cNvSpPr txBox="1"/>
          <p:nvPr/>
        </p:nvSpPr>
        <p:spPr>
          <a:xfrm>
            <a:off x="258581" y="2790642"/>
            <a:ext cx="6093500" cy="646331"/>
          </a:xfrm>
          <a:prstGeom prst="rect">
            <a:avLst/>
          </a:prstGeom>
          <a:noFill/>
        </p:spPr>
        <p:txBody>
          <a:bodyPr wrap="square">
            <a:spAutoFit/>
          </a:bodyPr>
          <a:lstStyle/>
          <a:p>
            <a:r>
              <a:rPr lang="cs-CZ" dirty="0"/>
              <a:t>Vědecká revoluce by se mohla jmenovat s určitou nadsázkou </a:t>
            </a:r>
            <a:r>
              <a:rPr lang="cs-CZ" b="1" dirty="0"/>
              <a:t>kapitalistická revoluce</a:t>
            </a:r>
            <a:r>
              <a:rPr lang="cs-CZ" dirty="0"/>
              <a:t>. </a:t>
            </a:r>
          </a:p>
        </p:txBody>
      </p:sp>
      <p:sp>
        <p:nvSpPr>
          <p:cNvPr id="9" name="TextovéPole 8">
            <a:extLst>
              <a:ext uri="{FF2B5EF4-FFF2-40B4-BE49-F238E27FC236}">
                <a16:creationId xmlns:a16="http://schemas.microsoft.com/office/drawing/2014/main" id="{4A0A7C59-3E56-4320-84C0-FFF5F6A73EE8}"/>
              </a:ext>
            </a:extLst>
          </p:cNvPr>
          <p:cNvSpPr txBox="1"/>
          <p:nvPr/>
        </p:nvSpPr>
        <p:spPr>
          <a:xfrm>
            <a:off x="4740639" y="816965"/>
            <a:ext cx="6093500" cy="1754326"/>
          </a:xfrm>
          <a:prstGeom prst="rect">
            <a:avLst/>
          </a:prstGeom>
          <a:noFill/>
        </p:spPr>
        <p:txBody>
          <a:bodyPr wrap="square">
            <a:spAutoFit/>
          </a:bodyPr>
          <a:lstStyle/>
          <a:p>
            <a:r>
              <a:rPr lang="cs-CZ" dirty="0"/>
              <a:t>Vědecká revoluce je smyčka se zpětnou vazbou. Aby se věda mohla vyvíjet, potřebuje nejen výzkum, ale i vzájemnou podporu politiky a hospodářství, bez níž by mohl výzkum jen stěží pokračovat. Vědecké objevy vytvářejí finance, které se vracejí zpět do výzkumu. </a:t>
            </a:r>
          </a:p>
          <a:p>
            <a:r>
              <a:rPr lang="cs-CZ" b="1" dirty="0"/>
              <a:t>Jak došlo k propojení vědy, politiky a hospodářství?</a:t>
            </a:r>
          </a:p>
        </p:txBody>
      </p:sp>
      <p:pic>
        <p:nvPicPr>
          <p:cNvPr id="11" name="Obrázek 10">
            <a:extLst>
              <a:ext uri="{FF2B5EF4-FFF2-40B4-BE49-F238E27FC236}">
                <a16:creationId xmlns:a16="http://schemas.microsoft.com/office/drawing/2014/main" id="{C3A110B9-47EF-4260-8E27-75A2C5369E43}"/>
              </a:ext>
            </a:extLst>
          </p:cNvPr>
          <p:cNvPicPr>
            <a:picLocks noChangeAspect="1"/>
          </p:cNvPicPr>
          <p:nvPr/>
        </p:nvPicPr>
        <p:blipFill>
          <a:blip r:embed="rId4"/>
          <a:stretch>
            <a:fillRect/>
          </a:stretch>
        </p:blipFill>
        <p:spPr>
          <a:xfrm>
            <a:off x="14578" y="4038960"/>
            <a:ext cx="3767825" cy="2548328"/>
          </a:xfrm>
          <a:prstGeom prst="rect">
            <a:avLst/>
          </a:prstGeom>
        </p:spPr>
      </p:pic>
      <p:sp>
        <p:nvSpPr>
          <p:cNvPr id="15" name="TextovéPole 14">
            <a:extLst>
              <a:ext uri="{FF2B5EF4-FFF2-40B4-BE49-F238E27FC236}">
                <a16:creationId xmlns:a16="http://schemas.microsoft.com/office/drawing/2014/main" id="{2A08E6EE-F66C-4CBF-9DCD-81AD1F86ABB2}"/>
              </a:ext>
            </a:extLst>
          </p:cNvPr>
          <p:cNvSpPr txBox="1"/>
          <p:nvPr/>
        </p:nvSpPr>
        <p:spPr>
          <a:xfrm>
            <a:off x="4735557" y="4530936"/>
            <a:ext cx="6098582" cy="1477328"/>
          </a:xfrm>
          <a:prstGeom prst="rect">
            <a:avLst/>
          </a:prstGeom>
          <a:noFill/>
        </p:spPr>
        <p:txBody>
          <a:bodyPr wrap="square">
            <a:spAutoFit/>
          </a:bodyPr>
          <a:lstStyle/>
          <a:p>
            <a:r>
              <a:rPr lang="cs-CZ" dirty="0"/>
              <a:t>Paní Dortová umí péci dorty a nikdo v okolí dorty nenabízí. Potřebuje k realizaci podnikatelského záměru místo na pekárnu, na zařízení, na stroje, na mouku a další suroviny. Případně peníze na plat zaměstnanců. Ale peníze nemá a stojí před dilematem, jak začít.</a:t>
            </a:r>
          </a:p>
        </p:txBody>
      </p:sp>
    </p:spTree>
    <p:extLst>
      <p:ext uri="{BB962C8B-B14F-4D97-AF65-F5344CB8AC3E}">
        <p14:creationId xmlns:p14="http://schemas.microsoft.com/office/powerpoint/2010/main" val="3124644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27FBB2B-2E75-45B2-93A3-F6D39796145C}"/>
              </a:ext>
            </a:extLst>
          </p:cNvPr>
          <p:cNvSpPr txBox="1"/>
          <p:nvPr/>
        </p:nvSpPr>
        <p:spPr>
          <a:xfrm>
            <a:off x="1142999" y="167602"/>
            <a:ext cx="2424659" cy="369332"/>
          </a:xfrm>
          <a:prstGeom prst="rect">
            <a:avLst/>
          </a:prstGeom>
          <a:noFill/>
        </p:spPr>
        <p:txBody>
          <a:bodyPr wrap="square">
            <a:spAutoFit/>
          </a:bodyPr>
          <a:lstStyle/>
          <a:p>
            <a:r>
              <a:rPr lang="cs-CZ" dirty="0">
                <a:highlight>
                  <a:srgbClr val="C0C0C0"/>
                </a:highlight>
              </a:rPr>
              <a:t>Kapitalistická revoluce</a:t>
            </a:r>
          </a:p>
        </p:txBody>
      </p:sp>
      <p:pic>
        <p:nvPicPr>
          <p:cNvPr id="5" name="Obrázek 4">
            <a:extLst>
              <a:ext uri="{FF2B5EF4-FFF2-40B4-BE49-F238E27FC236}">
                <a16:creationId xmlns:a16="http://schemas.microsoft.com/office/drawing/2014/main" id="{C97C4148-F6CE-46CC-8F0A-278403838869}"/>
              </a:ext>
            </a:extLst>
          </p:cNvPr>
          <p:cNvPicPr>
            <a:picLocks noChangeAspect="1"/>
          </p:cNvPicPr>
          <p:nvPr/>
        </p:nvPicPr>
        <p:blipFill>
          <a:blip r:embed="rId3"/>
          <a:stretch>
            <a:fillRect/>
          </a:stretch>
        </p:blipFill>
        <p:spPr>
          <a:xfrm>
            <a:off x="0" y="854433"/>
            <a:ext cx="5278089" cy="4347980"/>
          </a:xfrm>
          <a:prstGeom prst="rect">
            <a:avLst/>
          </a:prstGeom>
        </p:spPr>
      </p:pic>
      <p:sp>
        <p:nvSpPr>
          <p:cNvPr id="7" name="TextovéPole 6">
            <a:extLst>
              <a:ext uri="{FF2B5EF4-FFF2-40B4-BE49-F238E27FC236}">
                <a16:creationId xmlns:a16="http://schemas.microsoft.com/office/drawing/2014/main" id="{454D8EFF-A0BA-49B3-A502-250573AB2CBF}"/>
              </a:ext>
            </a:extLst>
          </p:cNvPr>
          <p:cNvSpPr txBox="1"/>
          <p:nvPr/>
        </p:nvSpPr>
        <p:spPr>
          <a:xfrm>
            <a:off x="5658835" y="781654"/>
            <a:ext cx="6529355" cy="2246769"/>
          </a:xfrm>
          <a:prstGeom prst="rect">
            <a:avLst/>
          </a:prstGeom>
          <a:noFill/>
        </p:spPr>
        <p:txBody>
          <a:bodyPr wrap="square">
            <a:spAutoFit/>
          </a:bodyPr>
          <a:lstStyle/>
          <a:p>
            <a:r>
              <a:rPr lang="cs-CZ" sz="2000" dirty="0"/>
              <a:t>Cesta k (neomezenému) růstu se otevřela až </a:t>
            </a:r>
            <a:r>
              <a:rPr lang="cs-CZ" sz="2000" b="1" dirty="0"/>
              <a:t>po objevu důvěry v budoucnost</a:t>
            </a:r>
            <a:r>
              <a:rPr lang="cs-CZ" sz="2000" dirty="0"/>
              <a:t>. Teprve když zboží, které ještě neexistuje, je kryto zvláštním druhem peněz, kterému říkáme úvěr, lze budovat současnost na úkor budoucnosti. Všechno stojí na předpokladu, že zítra bude více prostředků než dnes. Jakmile lze podnik financovat budoucím příjmem, rázem se nám otevírají skvělé možnosti.</a:t>
            </a:r>
          </a:p>
        </p:txBody>
      </p:sp>
      <p:sp>
        <p:nvSpPr>
          <p:cNvPr id="9" name="TextovéPole 8">
            <a:extLst>
              <a:ext uri="{FF2B5EF4-FFF2-40B4-BE49-F238E27FC236}">
                <a16:creationId xmlns:a16="http://schemas.microsoft.com/office/drawing/2014/main" id="{3F3C15EB-732B-40A9-960D-9545FB42A262}"/>
              </a:ext>
            </a:extLst>
          </p:cNvPr>
          <p:cNvSpPr txBox="1"/>
          <p:nvPr/>
        </p:nvSpPr>
        <p:spPr>
          <a:xfrm>
            <a:off x="4433340" y="167602"/>
            <a:ext cx="6029793" cy="369332"/>
          </a:xfrm>
          <a:prstGeom prst="rect">
            <a:avLst/>
          </a:prstGeom>
          <a:noFill/>
        </p:spPr>
        <p:txBody>
          <a:bodyPr wrap="square">
            <a:spAutoFit/>
          </a:bodyPr>
          <a:lstStyle/>
          <a:p>
            <a:r>
              <a:rPr lang="cs-CZ" dirty="0"/>
              <a:t>-  role bank       a vznik tržní společnosti</a:t>
            </a:r>
          </a:p>
        </p:txBody>
      </p:sp>
      <p:sp>
        <p:nvSpPr>
          <p:cNvPr id="11" name="TextovéPole 10">
            <a:extLst>
              <a:ext uri="{FF2B5EF4-FFF2-40B4-BE49-F238E27FC236}">
                <a16:creationId xmlns:a16="http://schemas.microsoft.com/office/drawing/2014/main" id="{29F0F98B-860B-41C6-BDD8-0A438879098B}"/>
              </a:ext>
            </a:extLst>
          </p:cNvPr>
          <p:cNvSpPr txBox="1"/>
          <p:nvPr/>
        </p:nvSpPr>
        <p:spPr>
          <a:xfrm>
            <a:off x="5680278" y="3829578"/>
            <a:ext cx="6130976" cy="2554545"/>
          </a:xfrm>
          <a:prstGeom prst="rect">
            <a:avLst/>
          </a:prstGeom>
          <a:noFill/>
        </p:spPr>
        <p:txBody>
          <a:bodyPr wrap="square">
            <a:spAutoFit/>
          </a:bodyPr>
          <a:lstStyle/>
          <a:p>
            <a:r>
              <a:rPr lang="cs-CZ" sz="2000" dirty="0"/>
              <a:t>Trhy jako místa, kde se uskutečňuje směna, tu byly od nejstarších dob. Společnost s trhy je ale něco jiného než </a:t>
            </a:r>
            <a:r>
              <a:rPr lang="cs-CZ" sz="2000" b="1" dirty="0"/>
              <a:t>tržní společnost</a:t>
            </a:r>
            <a:r>
              <a:rPr lang="cs-CZ" sz="2000" dirty="0"/>
              <a:t>. Tržní společnost vznikne, když práce, výrobní prostředky a například i půda, budovy dostanou směnnou  hodnotu; když tržní hodnotu získá lidská práce, půda a (</a:t>
            </a:r>
            <a:r>
              <a:rPr lang="cs-CZ" sz="2000" dirty="0" err="1"/>
              <a:t>ná</a:t>
            </a:r>
            <a:r>
              <a:rPr lang="cs-CZ" sz="2000" dirty="0"/>
              <a:t>)stroje. (Janis </a:t>
            </a:r>
            <a:r>
              <a:rPr lang="cs-CZ" sz="2000" dirty="0" err="1"/>
              <a:t>Varufakis</a:t>
            </a:r>
            <a:r>
              <a:rPr lang="cs-CZ" sz="2000" dirty="0"/>
              <a:t> rozlišuje prožitkové a tržní hodnoty.). Na trhy dohlíží stát, který se stává i garantem práva na soukromý majetek.</a:t>
            </a:r>
          </a:p>
        </p:txBody>
      </p:sp>
    </p:spTree>
    <p:extLst>
      <p:ext uri="{BB962C8B-B14F-4D97-AF65-F5344CB8AC3E}">
        <p14:creationId xmlns:p14="http://schemas.microsoft.com/office/powerpoint/2010/main" val="43254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F2903CB-42FD-4303-A45D-923CE85DCD44}"/>
              </a:ext>
            </a:extLst>
          </p:cNvPr>
          <p:cNvSpPr txBox="1"/>
          <p:nvPr/>
        </p:nvSpPr>
        <p:spPr>
          <a:xfrm>
            <a:off x="333532" y="0"/>
            <a:ext cx="3473970" cy="369332"/>
          </a:xfrm>
          <a:prstGeom prst="rect">
            <a:avLst/>
          </a:prstGeom>
          <a:noFill/>
        </p:spPr>
        <p:txBody>
          <a:bodyPr wrap="square">
            <a:spAutoFit/>
          </a:bodyPr>
          <a:lstStyle/>
          <a:p>
            <a:r>
              <a:rPr lang="cs-CZ" dirty="0">
                <a:highlight>
                  <a:srgbClr val="C0C0C0"/>
                </a:highlight>
              </a:rPr>
              <a:t>Kapitalistická revoluce - Woodová</a:t>
            </a:r>
          </a:p>
        </p:txBody>
      </p:sp>
      <p:sp>
        <p:nvSpPr>
          <p:cNvPr id="5" name="TextovéPole 4">
            <a:extLst>
              <a:ext uri="{FF2B5EF4-FFF2-40B4-BE49-F238E27FC236}">
                <a16:creationId xmlns:a16="http://schemas.microsoft.com/office/drawing/2014/main" id="{3F7E0BE3-53BE-419E-A57B-7B2A8125B648}"/>
              </a:ext>
            </a:extLst>
          </p:cNvPr>
          <p:cNvSpPr txBox="1"/>
          <p:nvPr/>
        </p:nvSpPr>
        <p:spPr>
          <a:xfrm>
            <a:off x="3406514" y="0"/>
            <a:ext cx="6093500" cy="369332"/>
          </a:xfrm>
          <a:prstGeom prst="rect">
            <a:avLst/>
          </a:prstGeom>
          <a:noFill/>
        </p:spPr>
        <p:txBody>
          <a:bodyPr wrap="square">
            <a:spAutoFit/>
          </a:bodyPr>
          <a:lstStyle/>
          <a:p>
            <a:r>
              <a:rPr lang="cs-CZ" dirty="0"/>
              <a:t>-       -     jedinečné podmínky pro vznik kapitalismu v Anglii</a:t>
            </a:r>
          </a:p>
        </p:txBody>
      </p:sp>
      <p:sp>
        <p:nvSpPr>
          <p:cNvPr id="7" name="TextovéPole 6">
            <a:extLst>
              <a:ext uri="{FF2B5EF4-FFF2-40B4-BE49-F238E27FC236}">
                <a16:creationId xmlns:a16="http://schemas.microsoft.com/office/drawing/2014/main" id="{042EF5B3-F72C-4795-B628-75AB30E84A46}"/>
              </a:ext>
            </a:extLst>
          </p:cNvPr>
          <p:cNvSpPr txBox="1"/>
          <p:nvPr/>
        </p:nvSpPr>
        <p:spPr>
          <a:xfrm>
            <a:off x="154899" y="459273"/>
            <a:ext cx="12037101" cy="3145413"/>
          </a:xfrm>
          <a:prstGeom prst="rect">
            <a:avLst/>
          </a:prstGeom>
          <a:noFill/>
        </p:spPr>
        <p:txBody>
          <a:bodyPr wrap="square">
            <a:spAutoFit/>
          </a:bodyPr>
          <a:lstStyle/>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Thomas More (1478-1535):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Utopie  - </a:t>
            </a:r>
            <a:r>
              <a:rPr lang="cs-CZ" sz="1800" dirty="0">
                <a:effectLst/>
                <a:latin typeface="Calibri" panose="020F0502020204030204" pitchFamily="34" charset="0"/>
                <a:ea typeface="Calibri" panose="020F0502020204030204" pitchFamily="34" charset="0"/>
                <a:cs typeface="Times New Roman" panose="02020603050405020304" pitchFamily="18" charset="0"/>
              </a:rPr>
              <a:t>v kap. O společenských vztazích – příspěvek k etice o zdokonalování</a:t>
            </a:r>
            <a:endParaRPr lang="cs-CZ"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„Přesáhne-li náhodou přírůstek obyvatelstva na celém ostrově stanovenou mez, pak odepíší z každého města příslušný počet občanů a vyšlou je jako osadníky na nejbližší pevninu do kteréhokoli kraje, kde domorodcům zbývá hodně neobdělané půdy. Takovouto osadu zřizují podle svých vlastních zákonů, přiberou však do ní tamní domorodce, chtějí-li s nimi žít společně. Setkají-li se se souhlasem, snadno s nimi splývají v jediné životní společenství s týmiž mravy a to k dobru obou národů; svou civilizací totiž způsobí, že země, která se předtím zdála skoupá a neúrodná pro jeden národ, stane se bohatě postačující pro oba. Odmítají-li domorodci žít podle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utopijských</a:t>
            </a:r>
            <a:r>
              <a:rPr lang="cs-CZ" sz="1800" dirty="0">
                <a:effectLst/>
                <a:latin typeface="Calibri" panose="020F0502020204030204" pitchFamily="34" charset="0"/>
                <a:ea typeface="Calibri" panose="020F0502020204030204" pitchFamily="34" charset="0"/>
                <a:cs typeface="Times New Roman" panose="02020603050405020304" pitchFamily="18" charset="0"/>
              </a:rPr>
              <a:t> zákonů, vyženou je z toho území a sami se o ně rozdělí. Narazí-li osadníci na branný odpor, utkávají se válkou. Pokládají to totiž za zcela spravedlivý důvod k válce, jestliže některý národ takové půdy sice sám neužívá a vlastní ji jako prázdnou a neobdělanou, avšak nechce ji dopřát jí užívat a ji vlastnit jiným, kteří se z ní mají podle příkazu přírody živit.“</a:t>
            </a:r>
          </a:p>
        </p:txBody>
      </p:sp>
      <p:sp>
        <p:nvSpPr>
          <p:cNvPr id="9" name="TextovéPole 8">
            <a:extLst>
              <a:ext uri="{FF2B5EF4-FFF2-40B4-BE49-F238E27FC236}">
                <a16:creationId xmlns:a16="http://schemas.microsoft.com/office/drawing/2014/main" id="{141C89BF-35D8-4C8F-8AE7-AC7226ED01C2}"/>
              </a:ext>
            </a:extLst>
          </p:cNvPr>
          <p:cNvSpPr txBox="1"/>
          <p:nvPr/>
        </p:nvSpPr>
        <p:spPr>
          <a:xfrm>
            <a:off x="154899" y="3923676"/>
            <a:ext cx="12037101" cy="2677656"/>
          </a:xfrm>
          <a:prstGeom prst="rect">
            <a:avLst/>
          </a:prstGeom>
          <a:noFill/>
        </p:spPr>
        <p:txBody>
          <a:bodyPr wrap="square">
            <a:spAutoFit/>
          </a:bodyPr>
          <a:lstStyle/>
          <a:p>
            <a:r>
              <a:rPr lang="cs-CZ" sz="2100" dirty="0"/>
              <a:t>Teorie vlastnictví Johna Locka (1632-1704) v jeho knize </a:t>
            </a:r>
            <a:r>
              <a:rPr lang="cs-CZ" sz="2100" b="1" dirty="0"/>
              <a:t>Druhé pojednání o vládě</a:t>
            </a:r>
            <a:r>
              <a:rPr lang="cs-CZ" sz="2100" dirty="0"/>
              <a:t>.</a:t>
            </a:r>
          </a:p>
          <a:p>
            <a:r>
              <a:rPr lang="cs-CZ" sz="2100" dirty="0"/>
              <a:t>„Je to vskutku práce, která propůjčuje každé věci odlišnou hodnotu“.. „bude jen skromným odhadem řeknu-li, že z produktů země užitečných pro život člověka  devět  desetin jsou výsledky práce“… tráva kterou kousal můj kůň, rašelina, kterou nařezal můj sluha, a ruda, kterou jsem nakopal na některém místě, kde mám na ně právo společně s jinými,  stává se mým vlastnictvím.“  Woodová: „</a:t>
            </a:r>
            <a:r>
              <a:rPr lang="cs-CZ" sz="2100" dirty="0" err="1"/>
              <a:t>Lockův</a:t>
            </a:r>
            <a:r>
              <a:rPr lang="cs-CZ" sz="2100" dirty="0"/>
              <a:t> závěr, zní, že nezdokonalená půda je pustina, takže kdokoli, kdo ji vyjme ze společného vlastnění a přivlastní si ji, - ten, kdo oddělí půdu od obecního a ohradí si ji, - aby ji zdokonalil, něco lidstvu dává a nikoli odebírá.“</a:t>
            </a:r>
          </a:p>
          <a:p>
            <a:r>
              <a:rPr lang="cs-CZ" sz="2100" dirty="0"/>
              <a:t>(Příklad s vodou nabranou do džbánu.)</a:t>
            </a:r>
          </a:p>
        </p:txBody>
      </p:sp>
    </p:spTree>
    <p:extLst>
      <p:ext uri="{BB962C8B-B14F-4D97-AF65-F5344CB8AC3E}">
        <p14:creationId xmlns:p14="http://schemas.microsoft.com/office/powerpoint/2010/main" val="339264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519E67E-BFA7-482A-B565-9E0A408D16DC}"/>
              </a:ext>
            </a:extLst>
          </p:cNvPr>
          <p:cNvSpPr txBox="1"/>
          <p:nvPr/>
        </p:nvSpPr>
        <p:spPr>
          <a:xfrm>
            <a:off x="3046751" y="3102087"/>
            <a:ext cx="6093500" cy="1938992"/>
          </a:xfrm>
          <a:prstGeom prst="rect">
            <a:avLst/>
          </a:prstGeom>
          <a:noFill/>
        </p:spPr>
        <p:txBody>
          <a:bodyPr wrap="square">
            <a:spAutoFit/>
          </a:bodyPr>
          <a:lstStyle/>
          <a:p>
            <a:r>
              <a:rPr lang="cs-CZ" sz="2400" dirty="0"/>
              <a:t>Důsledky zdokonalování a růstu v budoucnosti:</a:t>
            </a:r>
          </a:p>
          <a:p>
            <a:r>
              <a:rPr lang="cs-CZ" sz="2400" dirty="0"/>
              <a:t>Místo přírodního výběru nastoupí </a:t>
            </a:r>
          </a:p>
          <a:p>
            <a:r>
              <a:rPr lang="cs-CZ" sz="2400" dirty="0"/>
              <a:t>zákon inteligentního designu. </a:t>
            </a:r>
          </a:p>
          <a:p>
            <a:r>
              <a:rPr lang="cs-CZ" sz="2400" dirty="0"/>
              <a:t>--- a možná povede k zániku homo sapiens jak ho známe dnes.</a:t>
            </a:r>
          </a:p>
        </p:txBody>
      </p:sp>
    </p:spTree>
    <p:extLst>
      <p:ext uri="{BB962C8B-B14F-4D97-AF65-F5344CB8AC3E}">
        <p14:creationId xmlns:p14="http://schemas.microsoft.com/office/powerpoint/2010/main" val="141055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4726C7-0E97-4881-9EE3-CCBD9E979699}"/>
              </a:ext>
            </a:extLst>
          </p:cNvPr>
          <p:cNvSpPr txBox="1">
            <a:spLocks noGrp="1"/>
          </p:cNvSpPr>
          <p:nvPr>
            <p:ph type="title" idx="4294967295"/>
          </p:nvPr>
        </p:nvSpPr>
        <p:spPr>
          <a:xfrm>
            <a:off x="401376" y="382992"/>
            <a:ext cx="8743714" cy="1305131"/>
          </a:xfrm>
        </p:spPr>
        <p:txBody>
          <a:bodyPr vert="horz" wrap="square" lIns="95247" tIns="49529" rIns="95247" bIns="49529" rtlCol="0" anchor="ctr" anchorCtr="0">
            <a:noAutofit/>
          </a:bodyPr>
          <a:lstStyle/>
          <a:p>
            <a:pPr lvl="0"/>
            <a:r>
              <a:rPr lang="cs-CZ" dirty="0">
                <a:solidFill>
                  <a:srgbClr val="000000"/>
                </a:solidFill>
              </a:rPr>
              <a:t>Yuval Noah </a:t>
            </a:r>
            <a:r>
              <a:rPr lang="cs-CZ" dirty="0" err="1">
                <a:solidFill>
                  <a:srgbClr val="000000"/>
                </a:solidFill>
              </a:rPr>
              <a:t>Harari</a:t>
            </a:r>
            <a:r>
              <a:rPr lang="cs-CZ" dirty="0">
                <a:solidFill>
                  <a:srgbClr val="000000"/>
                </a:solidFill>
              </a:rPr>
              <a:t>: </a:t>
            </a:r>
            <a:br>
              <a:rPr lang="cs-CZ" dirty="0">
                <a:solidFill>
                  <a:srgbClr val="000000"/>
                </a:solidFill>
              </a:rPr>
            </a:br>
            <a:r>
              <a:rPr lang="cs-CZ" dirty="0">
                <a:solidFill>
                  <a:srgbClr val="000000"/>
                </a:solidFill>
              </a:rPr>
              <a:t>    Homo deus – Stručné dějiny zítřka</a:t>
            </a:r>
          </a:p>
        </p:txBody>
      </p:sp>
      <p:sp>
        <p:nvSpPr>
          <p:cNvPr id="3" name="Podnadpis 2">
            <a:extLst>
              <a:ext uri="{FF2B5EF4-FFF2-40B4-BE49-F238E27FC236}">
                <a16:creationId xmlns:a16="http://schemas.microsoft.com/office/drawing/2014/main" id="{FCDF44C4-9514-4DEB-BEBB-20FD5A402380}"/>
              </a:ext>
            </a:extLst>
          </p:cNvPr>
          <p:cNvSpPr txBox="1">
            <a:spLocks noGrp="1"/>
          </p:cNvSpPr>
          <p:nvPr>
            <p:ph type="subTitle" idx="4294967295"/>
          </p:nvPr>
        </p:nvSpPr>
        <p:spPr>
          <a:xfrm>
            <a:off x="401376" y="1802963"/>
            <a:ext cx="8512714" cy="1519508"/>
          </a:xfrm>
        </p:spPr>
        <p:txBody>
          <a:bodyPr vert="horz" wrap="square" lIns="95247" tIns="49529" rIns="95247" bIns="49529" rtlCol="0" anchor="t" anchorCtr="0">
            <a:noAutofit/>
          </a:bodyPr>
          <a:lstStyle/>
          <a:p>
            <a:pPr marL="0" indent="0" algn="ctr">
              <a:spcBef>
                <a:spcPts val="633"/>
              </a:spcBef>
              <a:buNone/>
            </a:pPr>
            <a:r>
              <a:rPr lang="cs-CZ" sz="2540" dirty="0"/>
              <a:t>Přel. Alexander Tomský, Anna Pilátová, 2017, 1. angl. vyd. 2015</a:t>
            </a:r>
          </a:p>
          <a:p>
            <a:pPr marL="0" indent="0" algn="ctr">
              <a:spcBef>
                <a:spcPts val="633"/>
              </a:spcBef>
              <a:buNone/>
            </a:pPr>
            <a:endParaRPr lang="cs-CZ" sz="2540" dirty="0"/>
          </a:p>
        </p:txBody>
      </p:sp>
      <p:pic>
        <p:nvPicPr>
          <p:cNvPr id="4" name="Obrázek 3">
            <a:extLst>
              <a:ext uri="{FF2B5EF4-FFF2-40B4-BE49-F238E27FC236}">
                <a16:creationId xmlns:a16="http://schemas.microsoft.com/office/drawing/2014/main" id="{EA581629-58DC-4AFC-8EF1-F3EF845D3F2A}"/>
              </a:ext>
            </a:extLst>
          </p:cNvPr>
          <p:cNvPicPr>
            <a:picLocks noChangeAspect="1"/>
          </p:cNvPicPr>
          <p:nvPr/>
        </p:nvPicPr>
        <p:blipFill>
          <a:blip r:embed="rId3">
            <a:lum/>
            <a:alphaModFix/>
          </a:blip>
          <a:srcRect/>
          <a:stretch>
            <a:fillRect/>
          </a:stretch>
        </p:blipFill>
        <p:spPr>
          <a:xfrm>
            <a:off x="8914089" y="697508"/>
            <a:ext cx="3277911" cy="2063984"/>
          </a:xfrm>
          <a:prstGeom prst="rect">
            <a:avLst/>
          </a:prstGeom>
          <a:noFill/>
          <a:ln>
            <a:noFill/>
          </a:ln>
        </p:spPr>
      </p:pic>
      <p:sp>
        <p:nvSpPr>
          <p:cNvPr id="6" name="TextovéPole 5">
            <a:extLst>
              <a:ext uri="{FF2B5EF4-FFF2-40B4-BE49-F238E27FC236}">
                <a16:creationId xmlns:a16="http://schemas.microsoft.com/office/drawing/2014/main" id="{52F9B325-4523-4672-8909-5A313197E672}"/>
              </a:ext>
            </a:extLst>
          </p:cNvPr>
          <p:cNvSpPr txBox="1"/>
          <p:nvPr/>
        </p:nvSpPr>
        <p:spPr>
          <a:xfrm>
            <a:off x="401375" y="3322471"/>
            <a:ext cx="11162267" cy="3760068"/>
          </a:xfrm>
          <a:prstGeom prst="rect">
            <a:avLst/>
          </a:prstGeom>
          <a:noFill/>
        </p:spPr>
        <p:txBody>
          <a:bodyPr wrap="square">
            <a:spAutoFit/>
          </a:bodyPr>
          <a:lstStyle/>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Čím je udržována víra v 3. svět, když lidé nevěří náboženství? Je humanismus adekvátní náhradou? Prolomením genetického kódu má člověk další možnosti vývoje. Zůstane nadále humanistou, a bude sám sebe geneticky měnit v nadčlověka? Anebo se podřídí vyšším(u) </a:t>
            </a:r>
            <a:r>
              <a:rPr lang="cs-CZ" sz="2800" dirty="0" err="1">
                <a:effectLst/>
                <a:latin typeface="Calibri" panose="020F0502020204030204" pitchFamily="34" charset="0"/>
                <a:ea typeface="Calibri" panose="020F0502020204030204" pitchFamily="34" charset="0"/>
                <a:cs typeface="Times New Roman" panose="02020603050405020304" pitchFamily="18" charset="0"/>
              </a:rPr>
              <a:t>organizovan</a:t>
            </a:r>
            <a:r>
              <a:rPr lang="cs-CZ" sz="2800" dirty="0">
                <a:effectLst/>
                <a:latin typeface="Calibri" panose="020F0502020204030204" pitchFamily="34" charset="0"/>
                <a:ea typeface="Calibri" panose="020F0502020204030204" pitchFamily="34" charset="0"/>
                <a:cs typeface="Times New Roman" panose="02020603050405020304" pitchFamily="18" charset="0"/>
              </a:rPr>
              <a:t>(</a:t>
            </a:r>
            <a:r>
              <a:rPr lang="cs-CZ" sz="2800" dirty="0" err="1">
                <a:effectLst/>
                <a:latin typeface="Calibri" panose="020F0502020204030204" pitchFamily="34" charset="0"/>
                <a:ea typeface="Calibri" panose="020F0502020204030204" pitchFamily="34" charset="0"/>
                <a:cs typeface="Times New Roman" panose="02020603050405020304" pitchFamily="18" charset="0"/>
              </a:rPr>
              <a:t>ému</a:t>
            </a:r>
            <a:r>
              <a:rPr lang="cs-CZ" sz="2800" dirty="0">
                <a:effectLst/>
                <a:latin typeface="Calibri" panose="020F0502020204030204" pitchFamily="34" charset="0"/>
                <a:ea typeface="Calibri" panose="020F0502020204030204" pitchFamily="34" charset="0"/>
                <a:cs typeface="Times New Roman" panose="02020603050405020304" pitchFamily="18" charset="0"/>
              </a:rPr>
              <a:t>)</a:t>
            </a:r>
            <a:r>
              <a:rPr lang="cs-CZ" sz="2800" dirty="0" err="1">
                <a:effectLst/>
                <a:latin typeface="Calibri" panose="020F0502020204030204" pitchFamily="34" charset="0"/>
                <a:ea typeface="Calibri" panose="020F0502020204030204" pitchFamily="34" charset="0"/>
                <a:cs typeface="Times New Roman" panose="02020603050405020304" pitchFamily="18" charset="0"/>
              </a:rPr>
              <a:t>ým</a:t>
            </a:r>
            <a:r>
              <a:rPr lang="cs-CZ" sz="2800" dirty="0">
                <a:effectLst/>
                <a:latin typeface="Calibri" panose="020F0502020204030204" pitchFamily="34" charset="0"/>
                <a:ea typeface="Calibri" panose="020F0502020204030204" pitchFamily="34" charset="0"/>
                <a:cs typeface="Times New Roman" panose="02020603050405020304" pitchFamily="18" charset="0"/>
              </a:rPr>
              <a:t> entitám, které samovolně </a:t>
            </a:r>
            <a:r>
              <a:rPr lang="cs-CZ" sz="2800" dirty="0" err="1">
                <a:effectLst/>
                <a:latin typeface="Calibri" panose="020F0502020204030204" pitchFamily="34" charset="0"/>
                <a:ea typeface="Calibri" panose="020F0502020204030204" pitchFamily="34" charset="0"/>
                <a:cs typeface="Times New Roman" panose="02020603050405020304" pitchFamily="18" charset="0"/>
              </a:rPr>
              <a:t>vznikn</a:t>
            </a:r>
            <a:r>
              <a:rPr lang="cs-CZ" sz="2800" dirty="0">
                <a:effectLst/>
                <a:latin typeface="Calibri" panose="020F0502020204030204" pitchFamily="34" charset="0"/>
                <a:ea typeface="Calibri" panose="020F0502020204030204" pitchFamily="34" charset="0"/>
                <a:cs typeface="Times New Roman" panose="02020603050405020304" pitchFamily="18" charset="0"/>
              </a:rPr>
              <a:t>(e)ou v dostatečně bohatých propojených strukturách, například v neuronových sítích? Roli pravdy budou hrát informace a příslušný druh víry nazývá </a:t>
            </a:r>
            <a:r>
              <a:rPr lang="cs-CZ" sz="2800" dirty="0" err="1">
                <a:latin typeface="Calibri" panose="020F0502020204030204" pitchFamily="34" charset="0"/>
                <a:ea typeface="Calibri" panose="020F0502020204030204" pitchFamily="34" charset="0"/>
                <a:cs typeface="Times New Roman" panose="02020603050405020304" pitchFamily="18" charset="0"/>
              </a:rPr>
              <a:t>Y.N.</a:t>
            </a:r>
            <a:r>
              <a:rPr lang="cs-CZ" sz="2800" dirty="0" err="1">
                <a:effectLst/>
                <a:latin typeface="Calibri" panose="020F0502020204030204" pitchFamily="34" charset="0"/>
                <a:ea typeface="Calibri" panose="020F0502020204030204" pitchFamily="34" charset="0"/>
                <a:cs typeface="Times New Roman" panose="02020603050405020304" pitchFamily="18" charset="0"/>
              </a:rPr>
              <a:t>Harari</a:t>
            </a:r>
            <a:r>
              <a:rPr lang="cs-CZ" sz="2800" dirty="0">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effectLst/>
                <a:latin typeface="Calibri" panose="020F0502020204030204" pitchFamily="34" charset="0"/>
                <a:ea typeface="Calibri" panose="020F0502020204030204" pitchFamily="34" charset="0"/>
                <a:cs typeface="Times New Roman" panose="02020603050405020304" pitchFamily="18" charset="0"/>
              </a:rPr>
              <a:t>dataismus</a:t>
            </a:r>
            <a:r>
              <a:rPr lang="cs-CZ" sz="2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38714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4726C7-0E97-4881-9EE3-CCBD9E979699}"/>
              </a:ext>
            </a:extLst>
          </p:cNvPr>
          <p:cNvSpPr txBox="1">
            <a:spLocks noGrp="1"/>
          </p:cNvSpPr>
          <p:nvPr>
            <p:ph type="title" idx="4294967295"/>
          </p:nvPr>
        </p:nvSpPr>
        <p:spPr>
          <a:xfrm>
            <a:off x="168901" y="1003199"/>
            <a:ext cx="8743714" cy="1305131"/>
          </a:xfrm>
        </p:spPr>
        <p:txBody>
          <a:bodyPr vert="horz" wrap="square" lIns="95247" tIns="49529" rIns="95247" bIns="49529" rtlCol="0" anchor="ctr" anchorCtr="0">
            <a:noAutofit/>
          </a:bodyPr>
          <a:lstStyle/>
          <a:p>
            <a:r>
              <a:rPr lang="cs-CZ" dirty="0">
                <a:solidFill>
                  <a:srgbClr val="000000"/>
                </a:solidFill>
              </a:rPr>
              <a:t>Yuval Noah </a:t>
            </a:r>
            <a:r>
              <a:rPr lang="cs-CZ" dirty="0" err="1">
                <a:solidFill>
                  <a:srgbClr val="000000"/>
                </a:solidFill>
              </a:rPr>
              <a:t>Harari</a:t>
            </a:r>
            <a:r>
              <a:rPr lang="cs-CZ" dirty="0">
                <a:solidFill>
                  <a:srgbClr val="000000"/>
                </a:solidFill>
              </a:rPr>
              <a:t>: </a:t>
            </a:r>
            <a:br>
              <a:rPr lang="cs-CZ" dirty="0">
                <a:solidFill>
                  <a:srgbClr val="000000"/>
                </a:solidFill>
              </a:rPr>
            </a:br>
            <a:r>
              <a:rPr lang="cs-CZ" sz="3600" dirty="0">
                <a:solidFill>
                  <a:srgbClr val="000000"/>
                </a:solidFill>
              </a:rPr>
              <a:t>Homo sapiens - </a:t>
            </a:r>
            <a:r>
              <a:rPr lang="cs-CZ" sz="3600" dirty="0"/>
              <a:t>Od zvířete k božskému jedinci</a:t>
            </a:r>
            <a:endParaRPr lang="cs-CZ" dirty="0">
              <a:solidFill>
                <a:srgbClr val="000000"/>
              </a:solidFill>
            </a:endParaRPr>
          </a:p>
        </p:txBody>
      </p:sp>
      <p:sp>
        <p:nvSpPr>
          <p:cNvPr id="3" name="Podnadpis 2">
            <a:extLst>
              <a:ext uri="{FF2B5EF4-FFF2-40B4-BE49-F238E27FC236}">
                <a16:creationId xmlns:a16="http://schemas.microsoft.com/office/drawing/2014/main" id="{FCDF44C4-9514-4DEB-BEBB-20FD5A402380}"/>
              </a:ext>
            </a:extLst>
          </p:cNvPr>
          <p:cNvSpPr txBox="1">
            <a:spLocks noGrp="1"/>
          </p:cNvSpPr>
          <p:nvPr>
            <p:ph type="subTitle" idx="4294967295"/>
          </p:nvPr>
        </p:nvSpPr>
        <p:spPr>
          <a:xfrm>
            <a:off x="168901" y="2419995"/>
            <a:ext cx="10332273" cy="958529"/>
          </a:xfrm>
        </p:spPr>
        <p:txBody>
          <a:bodyPr vert="horz" wrap="square" lIns="95247" tIns="49529" rIns="95247" bIns="49529" rtlCol="0" anchor="t" anchorCtr="0">
            <a:noAutofit/>
          </a:bodyPr>
          <a:lstStyle/>
          <a:p>
            <a:pPr marL="0" indent="0">
              <a:spcBef>
                <a:spcPts val="633"/>
              </a:spcBef>
              <a:buNone/>
            </a:pPr>
            <a:r>
              <a:rPr lang="cs-CZ" sz="2540" dirty="0"/>
              <a:t>Přel. Anna Pilátová, 1. angl. vyd. 2012</a:t>
            </a:r>
          </a:p>
          <a:p>
            <a:pPr marL="0" indent="0">
              <a:spcBef>
                <a:spcPts val="633"/>
              </a:spcBef>
              <a:buNone/>
            </a:pPr>
            <a:r>
              <a:rPr lang="cs-CZ" sz="2540" dirty="0" err="1"/>
              <a:t>Harariho</a:t>
            </a:r>
            <a:r>
              <a:rPr lang="cs-CZ" sz="2540" dirty="0"/>
              <a:t> knihu považuji za veleúspěšnou popularizaci </a:t>
            </a:r>
            <a:r>
              <a:rPr lang="cs-CZ" sz="2540" dirty="0" err="1"/>
              <a:t>Popperova</a:t>
            </a:r>
            <a:r>
              <a:rPr lang="cs-CZ" sz="2540" dirty="0"/>
              <a:t> světa 3</a:t>
            </a:r>
          </a:p>
        </p:txBody>
      </p:sp>
      <p:pic>
        <p:nvPicPr>
          <p:cNvPr id="4" name="Obrázek 3">
            <a:extLst>
              <a:ext uri="{FF2B5EF4-FFF2-40B4-BE49-F238E27FC236}">
                <a16:creationId xmlns:a16="http://schemas.microsoft.com/office/drawing/2014/main" id="{EA581629-58DC-4AFC-8EF1-F3EF845D3F2A}"/>
              </a:ext>
            </a:extLst>
          </p:cNvPr>
          <p:cNvPicPr>
            <a:picLocks noChangeAspect="1"/>
          </p:cNvPicPr>
          <p:nvPr/>
        </p:nvPicPr>
        <p:blipFill>
          <a:blip r:embed="rId3">
            <a:lum/>
            <a:alphaModFix/>
          </a:blip>
          <a:srcRect/>
          <a:stretch>
            <a:fillRect/>
          </a:stretch>
        </p:blipFill>
        <p:spPr>
          <a:xfrm>
            <a:off x="9038366" y="772459"/>
            <a:ext cx="3153634" cy="1985731"/>
          </a:xfrm>
          <a:prstGeom prst="rect">
            <a:avLst/>
          </a:prstGeom>
          <a:noFill/>
          <a:ln>
            <a:noFill/>
          </a:ln>
        </p:spPr>
      </p:pic>
      <p:sp>
        <p:nvSpPr>
          <p:cNvPr id="6" name="TextovéPole 5">
            <a:extLst>
              <a:ext uri="{FF2B5EF4-FFF2-40B4-BE49-F238E27FC236}">
                <a16:creationId xmlns:a16="http://schemas.microsoft.com/office/drawing/2014/main" id="{52F9B325-4523-4672-8909-5A313197E672}"/>
              </a:ext>
            </a:extLst>
          </p:cNvPr>
          <p:cNvSpPr txBox="1"/>
          <p:nvPr/>
        </p:nvSpPr>
        <p:spPr>
          <a:xfrm>
            <a:off x="401375" y="3322471"/>
            <a:ext cx="11162267" cy="2940613"/>
          </a:xfrm>
          <a:prstGeom prst="rect">
            <a:avLst/>
          </a:prstGeom>
          <a:noFill/>
        </p:spPr>
        <p:txBody>
          <a:bodyPr wrap="square">
            <a:spAutoFit/>
          </a:bodyPr>
          <a:lstStyle/>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Jak si v pravěku jeden druh z rodu homo, homo sapiens, začal tvořit „svět 3“ a tím přežil neandrtálce i ostatní druhy rodu homo. Jakým vývojem procházel 3. svět v dějinách a jak byl zdokonalován, a jak se tento pokrok promítá do našeho dnešního způsobu života. Lidé jsou jen </a:t>
            </a:r>
            <a:r>
              <a:rPr lang="cs-CZ" sz="2800" dirty="0">
                <a:latin typeface="Calibri" panose="020F0502020204030204" pitchFamily="34" charset="0"/>
                <a:ea typeface="Calibri" panose="020F0502020204030204" pitchFamily="34" charset="0"/>
                <a:cs typeface="Times New Roman" panose="02020603050405020304" pitchFamily="18" charset="0"/>
              </a:rPr>
              <a:t>z určité části </a:t>
            </a:r>
            <a:r>
              <a:rPr lang="cs-CZ" sz="2800" dirty="0">
                <a:effectLst/>
                <a:latin typeface="Calibri" panose="020F0502020204030204" pitchFamily="34" charset="0"/>
                <a:ea typeface="Calibri" panose="020F0502020204030204" pitchFamily="34" charset="0"/>
                <a:cs typeface="Times New Roman" panose="02020603050405020304" pitchFamily="18" charset="0"/>
              </a:rPr>
              <a:t>naprogramováni geneticky. Lidská civilizace se řídí pravidly světa 3, který si lidé sami „svobodně“ postupně vytváří.</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BCBBC83B-81F7-4C62-9360-44C785CEBA50}"/>
              </a:ext>
            </a:extLst>
          </p:cNvPr>
          <p:cNvSpPr/>
          <p:nvPr/>
        </p:nvSpPr>
        <p:spPr>
          <a:xfrm>
            <a:off x="-344252" y="22224"/>
            <a:ext cx="192419"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FFFF"/>
          </a:solidFill>
          <a:ln>
            <a:noFill/>
            <a:prstDash val="solid"/>
          </a:ln>
        </p:spPr>
        <p:txBody>
          <a:bodyPr wrap="none" lIns="95247" tIns="49529" rIns="95247" bIns="49529" anchor="t"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endParaRPr lang="cs-CZ" sz="1693" dirty="0">
              <a:solidFill>
                <a:srgbClr val="000000"/>
              </a:solidFill>
              <a:latin typeface="Arial" pitchFamily="34"/>
              <a:ea typeface="Microsoft YaHei" pitchFamily="2"/>
              <a:cs typeface="Arial" pitchFamily="2"/>
            </a:endParaRPr>
          </a:p>
        </p:txBody>
      </p:sp>
      <p:sp>
        <p:nvSpPr>
          <p:cNvPr id="3" name="Volný tvar: obrazec 2">
            <a:extLst>
              <a:ext uri="{FF2B5EF4-FFF2-40B4-BE49-F238E27FC236}">
                <a16:creationId xmlns:a16="http://schemas.microsoft.com/office/drawing/2014/main" id="{A93E2A73-391B-4751-8797-ADF73184616A}"/>
              </a:ext>
            </a:extLst>
          </p:cNvPr>
          <p:cNvSpPr/>
          <p:nvPr/>
        </p:nvSpPr>
        <p:spPr>
          <a:xfrm>
            <a:off x="952499" y="123360"/>
            <a:ext cx="3295943" cy="40780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000" dirty="0">
                <a:solidFill>
                  <a:srgbClr val="000000"/>
                </a:solidFill>
                <a:latin typeface="Arial" pitchFamily="34"/>
                <a:ea typeface="Microsoft YaHei" pitchFamily="2"/>
                <a:cs typeface="Arial" pitchFamily="2"/>
              </a:rPr>
              <a:t>Co všechno by nebylo</a:t>
            </a:r>
          </a:p>
        </p:txBody>
      </p:sp>
      <p:sp>
        <p:nvSpPr>
          <p:cNvPr id="4" name="Volný tvar: obrazec 3">
            <a:extLst>
              <a:ext uri="{FF2B5EF4-FFF2-40B4-BE49-F238E27FC236}">
                <a16:creationId xmlns:a16="http://schemas.microsoft.com/office/drawing/2014/main" id="{B4AD8803-BB9A-429E-918E-B3FF638A80DF}"/>
              </a:ext>
            </a:extLst>
          </p:cNvPr>
          <p:cNvSpPr/>
          <p:nvPr/>
        </p:nvSpPr>
        <p:spPr>
          <a:xfrm>
            <a:off x="952500" y="708583"/>
            <a:ext cx="10210524" cy="42683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Fikce ovlivňuje dění v reálném světě. Vymyšlené konstrukce mají ohromnou moc.</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Co všechno by neexistovalo, kdyby lidé nesdíleli vymyšlené představy: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vlastnictví;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peníze;</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fotbal a jiné hry (homo </a:t>
            </a:r>
            <a:r>
              <a:rPr lang="cs-CZ" sz="1693" dirty="0" err="1">
                <a:solidFill>
                  <a:srgbClr val="000000"/>
                </a:solidFill>
                <a:latin typeface="Arial" pitchFamily="34"/>
                <a:ea typeface="Microsoft YaHei" pitchFamily="2"/>
                <a:cs typeface="Arial" pitchFamily="2"/>
              </a:rPr>
              <a:t>ludens</a:t>
            </a:r>
            <a:r>
              <a:rPr lang="cs-CZ" sz="1693" dirty="0">
                <a:solidFill>
                  <a:srgbClr val="000000"/>
                </a:solidFill>
                <a:latin typeface="Arial" pitchFamily="34"/>
                <a:ea typeface="Microsoft YaHei" pitchFamily="2"/>
                <a:cs typeface="Arial" pitchFamily="2"/>
              </a:rPr>
              <a:t>);</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obce, říše, města, státy;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náboženství, církve;</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všechny ideologie (nacionalismus, socialismus, liberalismus,...)</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firmy s.r.o. zvané korporace (Peugeot, 41- 45);</a:t>
            </a:r>
          </a:p>
          <a:p>
            <a:pPr>
              <a:buClr>
                <a:srgbClr val="000000"/>
              </a:buClr>
              <a:buSzPct val="100000"/>
              <a:buFont typeface="Arial" pitchFamily="34"/>
              <a:buChar cha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lidská práva; atd.</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Zatímco chování ostatních živých bytostí zůstává stejné,</a:t>
            </a:r>
          </a:p>
          <a:p>
            <a:pPr marL="483855" lvl="1">
              <a:tabLst>
                <a:tab pos="483855" algn="l"/>
                <a:tab pos="1451564" algn="l"/>
                <a:tab pos="2419274" algn="l"/>
                <a:tab pos="3386982" algn="l"/>
                <a:tab pos="4354693" algn="l"/>
                <a:tab pos="5322402" algn="l"/>
                <a:tab pos="6290111" algn="l"/>
                <a:tab pos="7257820" algn="l"/>
                <a:tab pos="8225531" algn="l"/>
                <a:tab pos="9193240" algn="l"/>
                <a:tab pos="10160950" algn="l"/>
                <a:tab pos="11128659" algn="l"/>
              </a:tabLst>
            </a:pPr>
            <a:r>
              <a:rPr lang="cs-CZ" sz="1693" dirty="0">
                <a:solidFill>
                  <a:srgbClr val="000000"/>
                </a:solidFill>
                <a:latin typeface="Arial" pitchFamily="34"/>
                <a:ea typeface="Microsoft YaHei" pitchFamily="2"/>
                <a:cs typeface="Arial" pitchFamily="2"/>
              </a:rPr>
              <a:t>homo sapiens je schopen měnit</a:t>
            </a:r>
          </a:p>
          <a:p>
            <a:pPr marL="483855" lvl="1">
              <a:tabLst>
                <a:tab pos="483855" algn="l"/>
                <a:tab pos="1451564" algn="l"/>
                <a:tab pos="2419274" algn="l"/>
                <a:tab pos="3386982" algn="l"/>
                <a:tab pos="4354693" algn="l"/>
                <a:tab pos="5322402" algn="l"/>
                <a:tab pos="6290111" algn="l"/>
                <a:tab pos="7257820" algn="l"/>
                <a:tab pos="8225531" algn="l"/>
                <a:tab pos="9193240" algn="l"/>
                <a:tab pos="10160950" algn="l"/>
                <a:tab pos="11128659" algn="l"/>
              </a:tabLst>
            </a:pPr>
            <a:r>
              <a:rPr lang="cs-CZ" sz="1693" dirty="0">
                <a:solidFill>
                  <a:srgbClr val="000000"/>
                </a:solidFill>
                <a:latin typeface="Arial" pitchFamily="34"/>
                <a:ea typeface="Microsoft YaHei" pitchFamily="2"/>
                <a:cs typeface="Arial" pitchFamily="2"/>
              </a:rPr>
              <a:t>- společnost, - povahu mezilidských vztahů,</a:t>
            </a:r>
          </a:p>
          <a:p>
            <a:pPr marL="483855" lvl="1">
              <a:tabLst>
                <a:tab pos="483855" algn="l"/>
                <a:tab pos="1451564" algn="l"/>
                <a:tab pos="2419274" algn="l"/>
                <a:tab pos="3386982" algn="l"/>
                <a:tab pos="4354693" algn="l"/>
                <a:tab pos="5322402" algn="l"/>
                <a:tab pos="6290111" algn="l"/>
                <a:tab pos="7257820" algn="l"/>
                <a:tab pos="8225531" algn="l"/>
                <a:tab pos="9193240" algn="l"/>
                <a:tab pos="10160950" algn="l"/>
                <a:tab pos="11128659" algn="l"/>
              </a:tabLst>
            </a:pPr>
            <a:r>
              <a:rPr lang="cs-CZ" sz="1693" dirty="0">
                <a:solidFill>
                  <a:srgbClr val="000000"/>
                </a:solidFill>
                <a:latin typeface="Arial" pitchFamily="34"/>
                <a:ea typeface="Microsoft YaHei" pitchFamily="2"/>
                <a:cs typeface="Arial" pitchFamily="2"/>
              </a:rPr>
              <a:t>- ekonomickou činnost během pouhých desítek let (49).</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Biologicky a geneticky jsme se skoro nezměnili, hlavní změnou je to,</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jak společně vytváříme svět 3.Člověk je tvor společenský - </a:t>
            </a:r>
            <a:r>
              <a:rPr lang="cs-CZ" sz="1693" dirty="0" err="1">
                <a:solidFill>
                  <a:srgbClr val="000000"/>
                </a:solidFill>
                <a:latin typeface="Arial" pitchFamily="34"/>
                <a:ea typeface="Microsoft YaHei" pitchFamily="2"/>
                <a:cs typeface="Arial" pitchFamily="2"/>
              </a:rPr>
              <a:t>zoon</a:t>
            </a:r>
            <a:r>
              <a:rPr lang="cs-CZ" sz="1693" dirty="0">
                <a:solidFill>
                  <a:srgbClr val="000000"/>
                </a:solidFill>
                <a:latin typeface="Arial" pitchFamily="34"/>
                <a:ea typeface="Microsoft YaHei" pitchFamily="2"/>
                <a:cs typeface="Arial" pitchFamily="2"/>
              </a:rPr>
              <a:t> </a:t>
            </a:r>
            <a:r>
              <a:rPr lang="cs-CZ" sz="1693" dirty="0" err="1">
                <a:solidFill>
                  <a:srgbClr val="000000"/>
                </a:solidFill>
                <a:latin typeface="Arial" pitchFamily="34"/>
                <a:ea typeface="Microsoft YaHei" pitchFamily="2"/>
                <a:cs typeface="Arial" pitchFamily="2"/>
              </a:rPr>
              <a:t>politikon</a:t>
            </a:r>
            <a:r>
              <a:rPr lang="cs-CZ" sz="1693" dirty="0">
                <a:solidFill>
                  <a:srgbClr val="000000"/>
                </a:solidFill>
                <a:latin typeface="Arial" pitchFamily="34"/>
                <a:ea typeface="Microsoft YaHei" pitchFamily="2"/>
                <a:cs typeface="Arial" pitchFamily="2"/>
              </a:rPr>
              <a:t>. 	</a:t>
            </a:r>
          </a:p>
        </p:txBody>
      </p:sp>
      <p:sp>
        <p:nvSpPr>
          <p:cNvPr id="5" name="Volný tvar: obrazec 4">
            <a:extLst>
              <a:ext uri="{FF2B5EF4-FFF2-40B4-BE49-F238E27FC236}">
                <a16:creationId xmlns:a16="http://schemas.microsoft.com/office/drawing/2014/main" id="{9FF610AF-3A93-4805-AA8E-01B9C14BB0B4}"/>
              </a:ext>
            </a:extLst>
          </p:cNvPr>
          <p:cNvSpPr/>
          <p:nvPr/>
        </p:nvSpPr>
        <p:spPr>
          <a:xfrm>
            <a:off x="952500" y="5334137"/>
            <a:ext cx="10864362" cy="14026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b="1" dirty="0">
                <a:solidFill>
                  <a:srgbClr val="000000"/>
                </a:solidFill>
                <a:latin typeface="Arial" pitchFamily="34"/>
                <a:ea typeface="Microsoft YaHei" pitchFamily="2"/>
                <a:cs typeface="Arial" pitchFamily="2"/>
              </a:rPr>
              <a:t>Teorie tří světů Karla Raymunda </a:t>
            </a:r>
            <a:r>
              <a:rPr lang="cs-CZ" sz="1693" b="1" dirty="0" err="1">
                <a:solidFill>
                  <a:srgbClr val="000000"/>
                </a:solidFill>
                <a:latin typeface="Arial" pitchFamily="34"/>
                <a:ea typeface="Microsoft YaHei" pitchFamily="2"/>
                <a:cs typeface="Arial" pitchFamily="2"/>
              </a:rPr>
              <a:t>Poppera</a:t>
            </a:r>
            <a:r>
              <a:rPr lang="cs-CZ" sz="1693" b="1" dirty="0">
                <a:solidFill>
                  <a:srgbClr val="000000"/>
                </a:solidFill>
                <a:latin typeface="Arial" pitchFamily="34"/>
                <a:ea typeface="Microsoft YaHei" pitchFamily="2"/>
                <a:cs typeface="Arial" pitchFamily="2"/>
              </a:rPr>
              <a:t> (1902-1994)	                </a:t>
            </a:r>
            <a:r>
              <a:rPr lang="cs-CZ" sz="1693" dirty="0">
                <a:solidFill>
                  <a:srgbClr val="000000"/>
                </a:solidFill>
                <a:latin typeface="Arial" pitchFamily="34"/>
                <a:ea typeface="Microsoft YaHei" pitchFamily="2"/>
                <a:cs typeface="Arial" pitchFamily="2"/>
              </a:rPr>
              <a:t>středověké dělení (první intuice Platon):</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svět1 - fyzický, smyslově vnímatelný svět;    objektivní (146);      	in </a:t>
            </a:r>
            <a:r>
              <a:rPr lang="cs-CZ" sz="1693" dirty="0" err="1">
                <a:solidFill>
                  <a:srgbClr val="000000"/>
                </a:solidFill>
                <a:latin typeface="Arial" pitchFamily="34"/>
                <a:ea typeface="Microsoft YaHei" pitchFamily="2"/>
                <a:cs typeface="Arial" pitchFamily="2"/>
              </a:rPr>
              <a:t>rebus</a:t>
            </a:r>
            <a:r>
              <a:rPr lang="cs-CZ" sz="1693" dirty="0">
                <a:solidFill>
                  <a:srgbClr val="000000"/>
                </a:solidFill>
                <a:latin typeface="Arial" pitchFamily="34"/>
                <a:ea typeface="Microsoft YaHei" pitchFamily="2"/>
                <a:cs typeface="Arial" pitchFamily="2"/>
              </a:rPr>
              <a:t>;</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svět2 - vnitřní svět našeho já;		      subjektivní;    		post </a:t>
            </a:r>
            <a:r>
              <a:rPr lang="cs-CZ" sz="1693" dirty="0" err="1">
                <a:solidFill>
                  <a:srgbClr val="000000"/>
                </a:solidFill>
                <a:latin typeface="Arial" pitchFamily="34"/>
                <a:ea typeface="Microsoft YaHei" pitchFamily="2"/>
                <a:cs typeface="Arial" pitchFamily="2"/>
              </a:rPr>
              <a:t>rem</a:t>
            </a:r>
            <a:r>
              <a:rPr lang="cs-CZ" sz="1693" dirty="0">
                <a:solidFill>
                  <a:srgbClr val="000000"/>
                </a:solidFill>
                <a:latin typeface="Arial" pitchFamily="34"/>
                <a:ea typeface="Microsoft YaHei" pitchFamily="2"/>
                <a:cs typeface="Arial" pitchFamily="2"/>
              </a:rPr>
              <a:t>;</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svět3 - společně lidmi sdílený vnitřní svět;    intersubjektivní (145);	ante </a:t>
            </a:r>
            <a:r>
              <a:rPr lang="cs-CZ" sz="1693" dirty="0" err="1">
                <a:solidFill>
                  <a:srgbClr val="000000"/>
                </a:solidFill>
                <a:latin typeface="Arial" pitchFamily="34"/>
                <a:ea typeface="Microsoft YaHei" pitchFamily="2"/>
                <a:cs typeface="Arial" pitchFamily="2"/>
              </a:rPr>
              <a:t>rem</a:t>
            </a:r>
            <a:r>
              <a:rPr lang="cs-CZ" sz="1693" dirty="0">
                <a:solidFill>
                  <a:srgbClr val="000000"/>
                </a:solidFill>
                <a:latin typeface="Arial" pitchFamily="34"/>
                <a:ea typeface="Microsoft YaHei" pitchFamily="2"/>
                <a:cs typeface="Arial" pitchFamily="2"/>
              </a:rPr>
              <a:t>;</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imaginární řád (141-145)</a:t>
            </a:r>
          </a:p>
        </p:txBody>
      </p:sp>
      <p:pic>
        <p:nvPicPr>
          <p:cNvPr id="6" name="Obrázek 5">
            <a:extLst>
              <a:ext uri="{FF2B5EF4-FFF2-40B4-BE49-F238E27FC236}">
                <a16:creationId xmlns:a16="http://schemas.microsoft.com/office/drawing/2014/main" id="{0B42EAD5-1538-4094-808F-93B8977CBDE0}"/>
              </a:ext>
            </a:extLst>
          </p:cNvPr>
          <p:cNvPicPr>
            <a:picLocks noChangeAspect="1"/>
          </p:cNvPicPr>
          <p:nvPr/>
        </p:nvPicPr>
        <p:blipFill>
          <a:blip r:embed="rId3">
            <a:lum/>
            <a:alphaModFix/>
          </a:blip>
          <a:srcRect/>
          <a:stretch>
            <a:fillRect/>
          </a:stretch>
        </p:blipFill>
        <p:spPr>
          <a:xfrm>
            <a:off x="8584766" y="1016160"/>
            <a:ext cx="3527202" cy="3960769"/>
          </a:xfrm>
          <a:prstGeom prst="rect">
            <a:avLst/>
          </a:prstGeom>
          <a:noFill/>
          <a:ln>
            <a:noFill/>
          </a:ln>
        </p:spPr>
      </p:pic>
      <p:sp>
        <p:nvSpPr>
          <p:cNvPr id="7" name="TextovéPole 6">
            <a:extLst>
              <a:ext uri="{FF2B5EF4-FFF2-40B4-BE49-F238E27FC236}">
                <a16:creationId xmlns:a16="http://schemas.microsoft.com/office/drawing/2014/main" id="{29BF6CCA-1C13-4ABA-83A3-1E16D7A22789}"/>
              </a:ext>
            </a:extLst>
          </p:cNvPr>
          <p:cNvSpPr txBox="1"/>
          <p:nvPr/>
        </p:nvSpPr>
        <p:spPr>
          <a:xfrm>
            <a:off x="6101576" y="76199"/>
            <a:ext cx="5137646" cy="533385"/>
          </a:xfrm>
          <a:prstGeom prst="rect">
            <a:avLst/>
          </a:prstGeom>
          <a:noFill/>
          <a:ln>
            <a:noFill/>
          </a:ln>
        </p:spPr>
        <p:txBody>
          <a:bodyPr wrap="none" lIns="95247" tIns="47624" rIns="95247" bIns="47624" anchorCtr="0" compatLnSpc="0"/>
          <a:lstStyle/>
          <a:p>
            <a:pPr hangingPunct="0"/>
            <a:r>
              <a:rPr lang="cs-CZ" sz="1482" dirty="0">
                <a:solidFill>
                  <a:srgbClr val="A50021"/>
                </a:solidFill>
                <a:latin typeface="Liberation Sans" pitchFamily="18"/>
                <a:ea typeface="Microsoft YaHei" pitchFamily="2"/>
                <a:cs typeface="Arial" pitchFamily="2"/>
              </a:rPr>
              <a:t>Proč si lidé neuvědomují, že řád, který řídí jejich život, </a:t>
            </a:r>
          </a:p>
          <a:p>
            <a:pPr hangingPunct="0"/>
            <a:r>
              <a:rPr lang="cs-CZ" sz="1482" dirty="0">
                <a:solidFill>
                  <a:srgbClr val="A50021"/>
                </a:solidFill>
                <a:latin typeface="Liberation Sans" pitchFamily="18"/>
                <a:ea typeface="Microsoft YaHei" pitchFamily="2"/>
                <a:cs typeface="Arial" pitchFamily="2"/>
              </a:rPr>
              <a:t>existuje jen ve sdílených představách?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14729FC8-72E2-4599-A004-61E4E0BB05CF}"/>
              </a:ext>
            </a:extLst>
          </p:cNvPr>
          <p:cNvSpPr/>
          <p:nvPr/>
        </p:nvSpPr>
        <p:spPr>
          <a:xfrm>
            <a:off x="1088132" y="150824"/>
            <a:ext cx="2378900" cy="37689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FFFF"/>
          </a:solidFill>
          <a:ln>
            <a:noFill/>
            <a:prstDash val="solid"/>
          </a:ln>
        </p:spPr>
        <p:txBody>
          <a:bodyPr wrap="squar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a:solidFill>
                  <a:srgbClr val="000000"/>
                </a:solidFill>
                <a:latin typeface="Arial" pitchFamily="34"/>
                <a:ea typeface="Microsoft YaHei" pitchFamily="2"/>
                <a:cs typeface="Arial" pitchFamily="2"/>
              </a:rPr>
              <a:t>Kognitivní revoluce</a:t>
            </a:r>
          </a:p>
        </p:txBody>
      </p:sp>
      <p:sp>
        <p:nvSpPr>
          <p:cNvPr id="3" name="Volný tvar: obrazec 2">
            <a:extLst>
              <a:ext uri="{FF2B5EF4-FFF2-40B4-BE49-F238E27FC236}">
                <a16:creationId xmlns:a16="http://schemas.microsoft.com/office/drawing/2014/main" id="{03135552-9542-4954-88DA-73D300236389}"/>
              </a:ext>
            </a:extLst>
          </p:cNvPr>
          <p:cNvSpPr/>
          <p:nvPr/>
        </p:nvSpPr>
        <p:spPr>
          <a:xfrm>
            <a:off x="1088132" y="677963"/>
            <a:ext cx="10097751" cy="60292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13,5 miliard let        	velký třesk, vznikl Vesmír;</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3,8 miliard let               vznikly na Zemi první živé organizmy;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6 milionů let               hominidé (ve </a:t>
            </a:r>
            <a:r>
              <a:rPr lang="cs-CZ" sz="2117" dirty="0" err="1">
                <a:solidFill>
                  <a:srgbClr val="000000"/>
                </a:solidFill>
                <a:latin typeface="Arial" pitchFamily="34"/>
                <a:ea typeface="Microsoft YaHei" pitchFamily="2"/>
                <a:cs typeface="Arial" pitchFamily="2"/>
              </a:rPr>
              <a:t>vých</a:t>
            </a:r>
            <a:r>
              <a:rPr lang="cs-CZ" sz="2117" dirty="0">
                <a:solidFill>
                  <a:srgbClr val="000000"/>
                </a:solidFill>
                <a:latin typeface="Arial" pitchFamily="34"/>
                <a:ea typeface="Microsoft YaHei" pitchFamily="2"/>
                <a:cs typeface="Arial" pitchFamily="2"/>
              </a:rPr>
              <a:t>. Africe </a:t>
            </a:r>
            <a:r>
              <a:rPr lang="cs-CZ" sz="2117" dirty="0" err="1">
                <a:solidFill>
                  <a:srgbClr val="000000"/>
                </a:solidFill>
                <a:latin typeface="Arial" pitchFamily="34"/>
                <a:ea typeface="Microsoft YaHei" pitchFamily="2"/>
                <a:cs typeface="Arial" pitchFamily="2"/>
              </a:rPr>
              <a:t>Australopithékus</a:t>
            </a:r>
            <a:r>
              <a:rPr lang="cs-CZ" sz="2117" dirty="0">
                <a:solidFill>
                  <a:srgbClr val="000000"/>
                </a:solidFill>
                <a:latin typeface="Arial" pitchFamily="34"/>
                <a:ea typeface="Microsoft YaHei" pitchFamily="2"/>
                <a:cs typeface="Arial" pitchFamily="2"/>
              </a:rPr>
              <a:t> (jižní opice));</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Mezi </a:t>
            </a:r>
            <a:r>
              <a:rPr lang="cs-CZ" sz="2117" b="1" dirty="0">
                <a:solidFill>
                  <a:srgbClr val="000000"/>
                </a:solidFill>
                <a:latin typeface="Arial" pitchFamily="34"/>
                <a:ea typeface="Microsoft YaHei" pitchFamily="2"/>
                <a:cs typeface="Arial" pitchFamily="2"/>
              </a:rPr>
              <a:t>čeleď</a:t>
            </a:r>
            <a:r>
              <a:rPr lang="cs-CZ" sz="2117" dirty="0">
                <a:solidFill>
                  <a:srgbClr val="000000"/>
                </a:solidFill>
                <a:latin typeface="Arial" pitchFamily="34"/>
                <a:ea typeface="Microsoft YaHei" pitchFamily="2"/>
                <a:cs typeface="Arial" pitchFamily="2"/>
              </a:rPr>
              <a:t> hominidy náleží např. šimpanzi.</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2,5 milionů let 	             </a:t>
            </a:r>
            <a:r>
              <a:rPr lang="cs-CZ" sz="2328" b="1" dirty="0">
                <a:solidFill>
                  <a:srgbClr val="000000"/>
                </a:solidFill>
                <a:latin typeface="Arial" pitchFamily="34"/>
                <a:ea typeface="Microsoft YaHei" pitchFamily="2"/>
                <a:cs typeface="Arial" pitchFamily="2"/>
              </a:rPr>
              <a:t>rod</a:t>
            </a:r>
            <a:r>
              <a:rPr lang="cs-CZ" sz="2117" b="1" dirty="0">
                <a:solidFill>
                  <a:srgbClr val="000000"/>
                </a:solidFill>
                <a:latin typeface="Arial" pitchFamily="34"/>
                <a:ea typeface="Microsoft YaHei" pitchFamily="2"/>
                <a:cs typeface="Arial" pitchFamily="2"/>
              </a:rPr>
              <a:t> </a:t>
            </a:r>
            <a:r>
              <a:rPr lang="cs-CZ" sz="2328" dirty="0">
                <a:solidFill>
                  <a:srgbClr val="000000"/>
                </a:solidFill>
                <a:latin typeface="Arial" pitchFamily="34"/>
                <a:ea typeface="Microsoft YaHei" pitchFamily="2"/>
                <a:cs typeface="Arial" pitchFamily="2"/>
              </a:rPr>
              <a:t>homo</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a:t>
            </a:r>
            <a:r>
              <a:rPr lang="cs-CZ" sz="2328" b="1" dirty="0">
                <a:solidFill>
                  <a:srgbClr val="000000"/>
                </a:solidFill>
                <a:latin typeface="Arial" pitchFamily="34"/>
                <a:ea typeface="Microsoft YaHei" pitchFamily="2"/>
                <a:cs typeface="Arial" pitchFamily="2"/>
              </a:rPr>
              <a:t>druh</a:t>
            </a:r>
            <a:r>
              <a:rPr lang="cs-CZ" sz="2117" b="1" dirty="0">
                <a:solidFill>
                  <a:srgbClr val="000000"/>
                </a:solidFill>
                <a:latin typeface="Arial" pitchFamily="34"/>
                <a:ea typeface="Microsoft YaHei" pitchFamily="2"/>
                <a:cs typeface="Arial" pitchFamily="2"/>
              </a:rPr>
              <a:t>y</a:t>
            </a:r>
            <a:r>
              <a:rPr lang="cs-CZ" sz="2117" dirty="0">
                <a:solidFill>
                  <a:srgbClr val="000000"/>
                </a:solidFill>
                <a:latin typeface="Arial" pitchFamily="34"/>
                <a:ea typeface="Microsoft YaHei" pitchFamily="2"/>
                <a:cs typeface="Arial" pitchFamily="2"/>
              </a:rPr>
              <a:t>:	sapiens, </a:t>
            </a:r>
            <a:r>
              <a:rPr lang="cs-CZ" sz="2117" dirty="0" err="1">
                <a:solidFill>
                  <a:srgbClr val="000000"/>
                </a:solidFill>
                <a:latin typeface="Arial" pitchFamily="34"/>
                <a:ea typeface="Microsoft YaHei" pitchFamily="2"/>
                <a:cs typeface="Arial" pitchFamily="2"/>
              </a:rPr>
              <a:t>pův</a:t>
            </a:r>
            <a:r>
              <a:rPr lang="cs-CZ" sz="2117" dirty="0">
                <a:solidFill>
                  <a:srgbClr val="000000"/>
                </a:solidFill>
                <a:latin typeface="Arial" pitchFamily="34"/>
                <a:ea typeface="Microsoft YaHei" pitchFamily="2"/>
                <a:cs typeface="Arial" pitchFamily="2"/>
              </a:rPr>
              <a:t>. z </a:t>
            </a:r>
            <a:r>
              <a:rPr lang="cs-CZ" sz="2117" dirty="0" err="1">
                <a:solidFill>
                  <a:srgbClr val="000000"/>
                </a:solidFill>
                <a:latin typeface="Arial" pitchFamily="34"/>
                <a:ea typeface="Microsoft YaHei" pitchFamily="2"/>
                <a:cs typeface="Arial" pitchFamily="2"/>
              </a:rPr>
              <a:t>vých</a:t>
            </a:r>
            <a:r>
              <a:rPr lang="cs-CZ" sz="2117" dirty="0">
                <a:solidFill>
                  <a:srgbClr val="000000"/>
                </a:solidFill>
                <a:latin typeface="Arial" pitchFamily="34"/>
                <a:ea typeface="Microsoft YaHei" pitchFamily="2"/>
                <a:cs typeface="Arial" pitchFamily="2"/>
              </a:rPr>
              <a:t>. Afriky, jako jediný druh přežil dodnes;</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vytlačil ostatní (křížení? porovnáváním genomu);</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a:t>
            </a:r>
            <a:r>
              <a:rPr lang="cs-CZ" sz="2117" dirty="0" err="1">
                <a:solidFill>
                  <a:srgbClr val="000000"/>
                </a:solidFill>
                <a:latin typeface="Arial" pitchFamily="34"/>
                <a:ea typeface="Microsoft YaHei" pitchFamily="2"/>
                <a:cs typeface="Arial" pitchFamily="2"/>
              </a:rPr>
              <a:t>ergaster</a:t>
            </a:r>
            <a:r>
              <a:rPr lang="cs-CZ" sz="2117" dirty="0">
                <a:solidFill>
                  <a:srgbClr val="000000"/>
                </a:solidFill>
                <a:latin typeface="Arial" pitchFamily="34"/>
                <a:ea typeface="Microsoft YaHei" pitchFamily="2"/>
                <a:cs typeface="Arial" pitchFamily="2"/>
              </a:rPr>
              <a:t> (pracující), </a:t>
            </a:r>
            <a:r>
              <a:rPr lang="cs-CZ" sz="2117" dirty="0" err="1">
                <a:solidFill>
                  <a:srgbClr val="000000"/>
                </a:solidFill>
                <a:latin typeface="Arial" pitchFamily="34"/>
                <a:ea typeface="Microsoft YaHei" pitchFamily="2"/>
                <a:cs typeface="Arial" pitchFamily="2"/>
              </a:rPr>
              <a:t>rudolfiensis</a:t>
            </a:r>
            <a:r>
              <a:rPr lang="cs-CZ" sz="2117" dirty="0">
                <a:solidFill>
                  <a:srgbClr val="000000"/>
                </a:solidFill>
                <a:latin typeface="Arial" pitchFamily="34"/>
                <a:ea typeface="Microsoft YaHei" pitchFamily="2"/>
                <a:cs typeface="Arial" pitchFamily="2"/>
              </a:rPr>
              <a:t> (od Rudolfova jezera)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a:t>
            </a:r>
            <a:r>
              <a:rPr lang="cs-CZ" sz="2117" dirty="0" err="1">
                <a:solidFill>
                  <a:srgbClr val="000000"/>
                </a:solidFill>
                <a:latin typeface="Arial" pitchFamily="34"/>
                <a:ea typeface="Microsoft YaHei" pitchFamily="2"/>
                <a:cs typeface="Arial" pitchFamily="2"/>
              </a:rPr>
              <a:t>erectus</a:t>
            </a:r>
            <a:r>
              <a:rPr lang="cs-CZ" sz="2117" dirty="0">
                <a:solidFill>
                  <a:srgbClr val="000000"/>
                </a:solidFill>
                <a:latin typeface="Arial" pitchFamily="34"/>
                <a:ea typeface="Microsoft YaHei" pitchFamily="2"/>
                <a:cs typeface="Arial" pitchFamily="2"/>
              </a:rPr>
              <a:t>, </a:t>
            </a:r>
            <a:r>
              <a:rPr lang="cs-CZ" sz="2117" dirty="0" err="1">
                <a:solidFill>
                  <a:srgbClr val="000000"/>
                </a:solidFill>
                <a:latin typeface="Arial" pitchFamily="34"/>
                <a:ea typeface="Microsoft YaHei" pitchFamily="2"/>
                <a:cs typeface="Arial" pitchFamily="2"/>
              </a:rPr>
              <a:t>Azie</a:t>
            </a:r>
            <a:r>
              <a:rPr lang="cs-CZ" sz="2117" dirty="0">
                <a:solidFill>
                  <a:srgbClr val="000000"/>
                </a:solidFill>
                <a:latin typeface="Arial" pitchFamily="34"/>
                <a:ea typeface="Microsoft YaHei" pitchFamily="2"/>
                <a:cs typeface="Arial" pitchFamily="2"/>
              </a:rPr>
              <a:t>, </a:t>
            </a:r>
            <a:r>
              <a:rPr lang="cs-CZ" sz="2117" dirty="0" err="1">
                <a:solidFill>
                  <a:srgbClr val="000000"/>
                </a:solidFill>
                <a:latin typeface="Arial" pitchFamily="34"/>
                <a:ea typeface="Microsoft YaHei" pitchFamily="2"/>
                <a:cs typeface="Arial" pitchFamily="2"/>
              </a:rPr>
              <a:t>posl</a:t>
            </a:r>
            <a:r>
              <a:rPr lang="cs-CZ" sz="2117" dirty="0">
                <a:solidFill>
                  <a:srgbClr val="000000"/>
                </a:solidFill>
                <a:latin typeface="Arial" pitchFamily="34"/>
                <a:ea typeface="Microsoft YaHei" pitchFamily="2"/>
                <a:cs typeface="Arial" pitchFamily="2"/>
              </a:rPr>
              <a:t>. nález z doby před 1 milionem let;</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a:t>
            </a:r>
            <a:r>
              <a:rPr lang="cs-CZ" sz="2117" dirty="0" err="1">
                <a:solidFill>
                  <a:srgbClr val="000000"/>
                </a:solidFill>
                <a:latin typeface="Arial" pitchFamily="34"/>
                <a:ea typeface="Microsoft YaHei" pitchFamily="2"/>
                <a:cs typeface="Arial" pitchFamily="2"/>
              </a:rPr>
              <a:t>soloensis</a:t>
            </a:r>
            <a:r>
              <a:rPr lang="cs-CZ" sz="2117" dirty="0">
                <a:solidFill>
                  <a:srgbClr val="000000"/>
                </a:solidFill>
                <a:latin typeface="Arial" pitchFamily="34"/>
                <a:ea typeface="Microsoft YaHei" pitchFamily="2"/>
                <a:cs typeface="Arial" pitchFamily="2"/>
              </a:rPr>
              <a:t>, indonéská Java;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poslední nález z doby před 50 000 lety;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a:t>
            </a:r>
            <a:r>
              <a:rPr lang="cs-CZ" sz="2117" dirty="0" err="1">
                <a:solidFill>
                  <a:srgbClr val="000000"/>
                </a:solidFill>
                <a:latin typeface="Arial" pitchFamily="34"/>
                <a:ea typeface="Microsoft YaHei" pitchFamily="2"/>
                <a:cs typeface="Arial" pitchFamily="2"/>
              </a:rPr>
              <a:t>denisova</a:t>
            </a:r>
            <a:r>
              <a:rPr lang="cs-CZ" sz="2117" dirty="0">
                <a:solidFill>
                  <a:srgbClr val="000000"/>
                </a:solidFill>
                <a:latin typeface="Arial" pitchFamily="34"/>
                <a:ea typeface="Microsoft YaHei" pitchFamily="2"/>
                <a:cs typeface="Arial" pitchFamily="2"/>
              </a:rPr>
              <a:t>, nález z r. 2010 na Sibiři; stáří před 40 000 lety;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v lidském je 6% jeho genomu;</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a:t>
            </a:r>
            <a:r>
              <a:rPr lang="cs-CZ" sz="2117" dirty="0" err="1">
                <a:solidFill>
                  <a:srgbClr val="000000"/>
                </a:solidFill>
                <a:latin typeface="Arial" pitchFamily="34"/>
                <a:ea typeface="Microsoft YaHei" pitchFamily="2"/>
                <a:cs typeface="Arial" pitchFamily="2"/>
              </a:rPr>
              <a:t>neandrthalensis</a:t>
            </a:r>
            <a:r>
              <a:rPr lang="cs-CZ" sz="2117" dirty="0">
                <a:solidFill>
                  <a:srgbClr val="000000"/>
                </a:solidFill>
                <a:latin typeface="Arial" pitchFamily="34"/>
                <a:ea typeface="Microsoft YaHei" pitchFamily="2"/>
                <a:cs typeface="Arial" pitchFamily="2"/>
              </a:rPr>
              <a:t>, Evropa, </a:t>
            </a:r>
            <a:r>
              <a:rPr lang="cs-CZ" sz="2117" dirty="0" err="1">
                <a:solidFill>
                  <a:srgbClr val="000000"/>
                </a:solidFill>
                <a:latin typeface="Arial" pitchFamily="34"/>
                <a:ea typeface="Microsoft YaHei" pitchFamily="2"/>
                <a:cs typeface="Arial" pitchFamily="2"/>
              </a:rPr>
              <a:t>záp.Azie</a:t>
            </a:r>
            <a:r>
              <a:rPr lang="cs-CZ" sz="2117" dirty="0">
                <a:solidFill>
                  <a:srgbClr val="000000"/>
                </a:solidFill>
                <a:latin typeface="Arial" pitchFamily="34"/>
                <a:ea typeface="Microsoft YaHei" pitchFamily="2"/>
                <a:cs typeface="Arial" pitchFamily="2"/>
              </a:rPr>
              <a:t>;</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poslední nález 30 000 let, jih Španělska;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větší, silnější než sapiens, v lidském 4% jeho genomu;</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a:t>
            </a:r>
            <a:r>
              <a:rPr lang="cs-CZ" sz="2117" dirty="0" err="1">
                <a:solidFill>
                  <a:srgbClr val="000000"/>
                </a:solidFill>
                <a:latin typeface="Arial" pitchFamily="34"/>
                <a:ea typeface="Microsoft YaHei" pitchFamily="2"/>
                <a:cs typeface="Arial" pitchFamily="2"/>
              </a:rPr>
              <a:t>floresiensis</a:t>
            </a:r>
            <a:r>
              <a:rPr lang="cs-CZ" sz="2117" dirty="0">
                <a:solidFill>
                  <a:srgbClr val="000000"/>
                </a:solidFill>
                <a:latin typeface="Arial" pitchFamily="34"/>
                <a:ea typeface="Microsoft YaHei" pitchFamily="2"/>
                <a:cs typeface="Arial" pitchFamily="2"/>
              </a:rPr>
              <a:t>, </a:t>
            </a:r>
            <a:r>
              <a:rPr lang="cs-CZ" sz="2117" dirty="0" err="1">
                <a:solidFill>
                  <a:srgbClr val="000000"/>
                </a:solidFill>
                <a:latin typeface="Arial" pitchFamily="34"/>
                <a:ea typeface="Microsoft YaHei" pitchFamily="2"/>
                <a:cs typeface="Arial" pitchFamily="2"/>
              </a:rPr>
              <a:t>Indonesie</a:t>
            </a:r>
            <a:r>
              <a:rPr lang="cs-CZ" sz="2117" dirty="0">
                <a:solidFill>
                  <a:srgbClr val="000000"/>
                </a:solidFill>
                <a:latin typeface="Arial" pitchFamily="34"/>
                <a:ea typeface="Microsoft YaHei" pitchFamily="2"/>
                <a:cs typeface="Arial" pitchFamily="2"/>
              </a:rPr>
              <a:t>,</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dirty="0">
                <a:solidFill>
                  <a:srgbClr val="000000"/>
                </a:solidFill>
                <a:latin typeface="Arial" pitchFamily="34"/>
                <a:ea typeface="Microsoft YaHei" pitchFamily="2"/>
                <a:cs typeface="Arial" pitchFamily="2"/>
              </a:rPr>
              <a:t>			(hobité) 25 kg, poslední nález z doby před 12 000 lety; </a:t>
            </a:r>
          </a:p>
        </p:txBody>
      </p:sp>
      <p:sp>
        <p:nvSpPr>
          <p:cNvPr id="4" name="Volný tvar: obrazec 3">
            <a:extLst>
              <a:ext uri="{FF2B5EF4-FFF2-40B4-BE49-F238E27FC236}">
                <a16:creationId xmlns:a16="http://schemas.microsoft.com/office/drawing/2014/main" id="{99EB687B-ED35-43BB-B5B4-4E8F40B43DEA}"/>
              </a:ext>
            </a:extLst>
          </p:cNvPr>
          <p:cNvSpPr/>
          <p:nvPr/>
        </p:nvSpPr>
        <p:spPr>
          <a:xfrm>
            <a:off x="3771825" y="150618"/>
            <a:ext cx="1954055"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nejstarší doklady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AD2C8480-D2D5-4DC6-902A-9ECE07C69FAD}"/>
              </a:ext>
            </a:extLst>
          </p:cNvPr>
          <p:cNvSpPr/>
          <p:nvPr/>
        </p:nvSpPr>
        <p:spPr>
          <a:xfrm>
            <a:off x="1279771" y="260217"/>
            <a:ext cx="2141606" cy="37689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FFFF"/>
          </a:solidFill>
          <a:ln>
            <a:noFill/>
            <a:prstDash val="solid"/>
          </a:ln>
        </p:spPr>
        <p:txBody>
          <a:bodyPr wrap="none" lIns="95247" tIns="49529" rIns="95247" bIns="49529" anchor="t"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a:solidFill>
                  <a:srgbClr val="000000"/>
                </a:solidFill>
                <a:latin typeface="Arial" pitchFamily="34"/>
                <a:ea typeface="Microsoft YaHei" pitchFamily="2"/>
                <a:cs typeface="Arial" pitchFamily="2"/>
              </a:rPr>
              <a:t>Kognitivní revoluce</a:t>
            </a:r>
          </a:p>
        </p:txBody>
      </p:sp>
      <p:sp>
        <p:nvSpPr>
          <p:cNvPr id="3" name="Volný tvar: obrazec 2">
            <a:extLst>
              <a:ext uri="{FF2B5EF4-FFF2-40B4-BE49-F238E27FC236}">
                <a16:creationId xmlns:a16="http://schemas.microsoft.com/office/drawing/2014/main" id="{A0BF9853-1854-4D6A-A694-23DC6C1D439D}"/>
              </a:ext>
            </a:extLst>
          </p:cNvPr>
          <p:cNvSpPr/>
          <p:nvPr/>
        </p:nvSpPr>
        <p:spPr>
          <a:xfrm>
            <a:off x="3918125" y="248151"/>
            <a:ext cx="2808455"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rozšiřování druhu sapiens</a:t>
            </a:r>
          </a:p>
        </p:txBody>
      </p:sp>
      <p:pic>
        <p:nvPicPr>
          <p:cNvPr id="4" name="Obrázek 3">
            <a:extLst>
              <a:ext uri="{FF2B5EF4-FFF2-40B4-BE49-F238E27FC236}">
                <a16:creationId xmlns:a16="http://schemas.microsoft.com/office/drawing/2014/main" id="{AE0212FB-28FA-4467-AFFB-FF49851C2B7C}"/>
              </a:ext>
            </a:extLst>
          </p:cNvPr>
          <p:cNvPicPr>
            <a:picLocks noChangeAspect="1"/>
          </p:cNvPicPr>
          <p:nvPr/>
        </p:nvPicPr>
        <p:blipFill>
          <a:blip r:embed="rId3">
            <a:lum/>
            <a:alphaModFix/>
          </a:blip>
          <a:srcRect/>
          <a:stretch>
            <a:fillRect/>
          </a:stretch>
        </p:blipFill>
        <p:spPr>
          <a:xfrm>
            <a:off x="952500" y="980668"/>
            <a:ext cx="10286722" cy="51547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E3C92292-72B3-4E59-9BB6-88C99F109955}"/>
              </a:ext>
            </a:extLst>
          </p:cNvPr>
          <p:cNvSpPr/>
          <p:nvPr/>
        </p:nvSpPr>
        <p:spPr>
          <a:xfrm>
            <a:off x="1434904" y="764647"/>
            <a:ext cx="9804317" cy="614238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5247" tIns="49529" rIns="95247" bIns="49529" anchor="t"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Srovnání	váha	objem mozku	energetický výdaj</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savci	60 kg	       200 cm</a:t>
            </a:r>
            <a:r>
              <a:rPr lang="cs-CZ" sz="1799" baseline="33000" dirty="0">
                <a:solidFill>
                  <a:srgbClr val="000000"/>
                </a:solidFill>
                <a:latin typeface="Arial" pitchFamily="34"/>
                <a:ea typeface="Microsoft YaHei" pitchFamily="2"/>
                <a:cs typeface="Arial" pitchFamily="2"/>
              </a:rPr>
              <a:t>3               </a:t>
            </a:r>
            <a:r>
              <a:rPr lang="cs-CZ" sz="1799" dirty="0">
                <a:solidFill>
                  <a:srgbClr val="000000"/>
                </a:solidFill>
                <a:latin typeface="Arial" pitchFamily="34"/>
                <a:ea typeface="Microsoft YaHei" pitchFamily="2"/>
                <a:cs typeface="Arial" pitchFamily="2"/>
              </a:rPr>
              <a:t>8% z veškerého</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člověk     60 kg  1200-1400 cm</a:t>
            </a:r>
            <a:r>
              <a:rPr lang="cs-CZ" sz="1799" baseline="33000" dirty="0">
                <a:solidFill>
                  <a:srgbClr val="000000"/>
                </a:solidFill>
                <a:latin typeface="Arial" pitchFamily="34"/>
                <a:ea typeface="Microsoft YaHei" pitchFamily="2"/>
                <a:cs typeface="Arial" pitchFamily="2"/>
              </a:rPr>
              <a:t>3             </a:t>
            </a:r>
            <a:r>
              <a:rPr lang="cs-CZ" sz="1799" dirty="0">
                <a:solidFill>
                  <a:srgbClr val="000000"/>
                </a:solidFill>
                <a:latin typeface="Arial" pitchFamily="34"/>
                <a:ea typeface="Microsoft YaHei" pitchFamily="2"/>
                <a:cs typeface="Arial" pitchFamily="2"/>
              </a:rPr>
              <a:t>25% z veškerého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vzpřímená chůze ;	- uvolnění rukou, užívání nástrojů, řemeslná zručnost;</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 zúžená pánev, předčasné rození dětí: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 sociální dovednosti;</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 schopnost učení;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400 000 let		- lidé si troufají zabít větší zvěř;</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300 000 let		- používání ohně: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  zkrácení střev;</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 vypalování lesů;</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100 000 let    	homo se dostává na konec potravního řetězce;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70 000 let 	homo sapiens z </a:t>
            </a:r>
            <a:r>
              <a:rPr lang="cs-CZ" sz="1799" dirty="0" err="1">
                <a:solidFill>
                  <a:srgbClr val="000000"/>
                </a:solidFill>
                <a:latin typeface="Arial" pitchFamily="34"/>
                <a:ea typeface="Microsoft YaHei" pitchFamily="2"/>
                <a:cs typeface="Arial" pitchFamily="2"/>
              </a:rPr>
              <a:t>vých</a:t>
            </a:r>
            <a:r>
              <a:rPr lang="cs-CZ" sz="1799" dirty="0">
                <a:solidFill>
                  <a:srgbClr val="000000"/>
                </a:solidFill>
                <a:latin typeface="Arial" pitchFamily="34"/>
                <a:ea typeface="Microsoft YaHei" pitchFamily="2"/>
                <a:cs typeface="Arial" pitchFamily="2"/>
              </a:rPr>
              <a:t>. Afriky migruje do </a:t>
            </a:r>
            <a:r>
              <a:rPr lang="cs-CZ" sz="1799" dirty="0" err="1">
                <a:solidFill>
                  <a:srgbClr val="000000"/>
                </a:solidFill>
                <a:latin typeface="Arial" pitchFamily="34"/>
                <a:ea typeface="Microsoft YaHei" pitchFamily="2"/>
                <a:cs typeface="Arial" pitchFamily="2"/>
              </a:rPr>
              <a:t>Arabie</a:t>
            </a:r>
            <a:r>
              <a:rPr lang="cs-CZ" sz="1799" dirty="0">
                <a:solidFill>
                  <a:srgbClr val="000000"/>
                </a:solidFill>
                <a:latin typeface="Arial" pitchFamily="34"/>
                <a:ea typeface="Microsoft YaHei" pitchFamily="2"/>
                <a:cs typeface="Arial" pitchFamily="2"/>
              </a:rPr>
              <a:t> a Evropy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vypadal jako my, ale struktura jejich mozku se od naší lišila;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70 000- 30 000 let   homo sapiens vítězí nad ostatními druhy homo;</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je nám velmi podobný, používá řeč;</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30 000 let     např</a:t>
            </a:r>
            <a:r>
              <a:rPr lang="cs-CZ" dirty="0">
                <a:solidFill>
                  <a:srgbClr val="000000"/>
                </a:solidFill>
                <a:latin typeface="Arial" pitchFamily="34"/>
                <a:ea typeface="Microsoft YaHei" pitchFamily="2"/>
                <a:cs typeface="Arial" pitchFamily="2"/>
              </a:rPr>
              <a:t>. hrob v ruském </a:t>
            </a:r>
            <a:r>
              <a:rPr lang="cs-CZ" dirty="0" err="1">
                <a:solidFill>
                  <a:srgbClr val="000000"/>
                </a:solidFill>
                <a:latin typeface="Arial" pitchFamily="34"/>
                <a:ea typeface="Microsoft YaHei" pitchFamily="2"/>
                <a:cs typeface="Arial" pitchFamily="2"/>
              </a:rPr>
              <a:t>Sungiru</a:t>
            </a:r>
            <a:r>
              <a:rPr lang="cs-CZ" dirty="0">
                <a:solidFill>
                  <a:srgbClr val="000000"/>
                </a:solidFill>
                <a:latin typeface="Arial" pitchFamily="34"/>
                <a:ea typeface="Microsoft YaHei" pitchFamily="2"/>
                <a:cs typeface="Arial" pitchFamily="2"/>
              </a:rPr>
              <a:t>, lovci mamutů  (74-75)</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endParaRPr lang="cs-CZ" sz="1482" dirty="0">
              <a:solidFill>
                <a:srgbClr val="000000"/>
              </a:solidFill>
              <a:latin typeface="Arial" pitchFamily="34"/>
              <a:ea typeface="Microsoft YaHei" pitchFamily="2"/>
              <a:cs typeface="Arial" pitchFamily="2"/>
            </a:endParaRPr>
          </a:p>
        </p:txBody>
      </p:sp>
      <p:sp>
        <p:nvSpPr>
          <p:cNvPr id="3" name="Volný tvar: obrazec 2">
            <a:extLst>
              <a:ext uri="{FF2B5EF4-FFF2-40B4-BE49-F238E27FC236}">
                <a16:creationId xmlns:a16="http://schemas.microsoft.com/office/drawing/2014/main" id="{80DF68AB-B364-4D34-A41A-B1ADB49A8552}"/>
              </a:ext>
            </a:extLst>
          </p:cNvPr>
          <p:cNvSpPr/>
          <p:nvPr/>
        </p:nvSpPr>
        <p:spPr>
          <a:xfrm>
            <a:off x="1078227" y="214117"/>
            <a:ext cx="2141606" cy="37689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FFFF"/>
          </a:solidFill>
          <a:ln>
            <a:noFill/>
            <a:prstDash val="solid"/>
          </a:ln>
        </p:spPr>
        <p:txBody>
          <a:bodyPr wrap="none" lIns="95247" tIns="49529" rIns="95247" bIns="49529" anchor="t"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a:solidFill>
                  <a:srgbClr val="000000"/>
                </a:solidFill>
                <a:latin typeface="Arial" pitchFamily="34"/>
                <a:ea typeface="Microsoft YaHei" pitchFamily="2"/>
                <a:cs typeface="Arial" pitchFamily="2"/>
              </a:rPr>
              <a:t>Kognitivní revoluce</a:t>
            </a:r>
          </a:p>
        </p:txBody>
      </p:sp>
      <p:sp>
        <p:nvSpPr>
          <p:cNvPr id="4" name="Volný tvar: obrazec 3">
            <a:extLst>
              <a:ext uri="{FF2B5EF4-FFF2-40B4-BE49-F238E27FC236}">
                <a16:creationId xmlns:a16="http://schemas.microsoft.com/office/drawing/2014/main" id="{9A5C44CE-85A6-4676-8A5D-3CC66A20F775}"/>
              </a:ext>
            </a:extLst>
          </p:cNvPr>
          <p:cNvSpPr/>
          <p:nvPr/>
        </p:nvSpPr>
        <p:spPr>
          <a:xfrm>
            <a:off x="3906314" y="207194"/>
            <a:ext cx="2391674"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vývoj mozku 2 mil. let</a:t>
            </a:r>
          </a:p>
        </p:txBody>
      </p:sp>
      <p:sp>
        <p:nvSpPr>
          <p:cNvPr id="5" name="Volný tvar: obrazec 4">
            <a:extLst>
              <a:ext uri="{FF2B5EF4-FFF2-40B4-BE49-F238E27FC236}">
                <a16:creationId xmlns:a16="http://schemas.microsoft.com/office/drawing/2014/main" id="{E79CD793-E3DC-4305-A738-E5449FA24B14}"/>
              </a:ext>
            </a:extLst>
          </p:cNvPr>
          <p:cNvSpPr/>
          <p:nvPr/>
        </p:nvSpPr>
        <p:spPr>
          <a:xfrm rot="10800000">
            <a:off x="1752215" y="651179"/>
            <a:ext cx="6724468" cy="1488908"/>
          </a:xfrm>
          <a:custGeom>
            <a:avLst/>
            <a:gdLst/>
            <a:ahLst/>
            <a:cxnLst>
              <a:cxn ang="3cd4">
                <a:pos x="hc" y="t"/>
              </a:cxn>
              <a:cxn ang="cd2">
                <a:pos x="l" y="vc"/>
              </a:cxn>
              <a:cxn ang="cd4">
                <a:pos x="hc" y="b"/>
              </a:cxn>
              <a:cxn ang="0">
                <a:pos x="r" y="vc"/>
              </a:cxn>
            </a:cxnLst>
            <a:rect l="l" t="t" r="r" b="b"/>
            <a:pathLst>
              <a:path w="17651" h="3909">
                <a:moveTo>
                  <a:pt x="15362" y="3205"/>
                </a:moveTo>
                <a:cubicBezTo>
                  <a:pt x="15785" y="3362"/>
                  <a:pt x="16177" y="3149"/>
                  <a:pt x="16567" y="3038"/>
                </a:cubicBezTo>
                <a:cubicBezTo>
                  <a:pt x="17007" y="2914"/>
                  <a:pt x="17357" y="2561"/>
                  <a:pt x="17572" y="2167"/>
                </a:cubicBezTo>
                <a:cubicBezTo>
                  <a:pt x="17762" y="1819"/>
                  <a:pt x="17582" y="1372"/>
                  <a:pt x="17304" y="1162"/>
                </a:cubicBezTo>
                <a:cubicBezTo>
                  <a:pt x="16955" y="899"/>
                  <a:pt x="16624" y="576"/>
                  <a:pt x="16199" y="459"/>
                </a:cubicBezTo>
                <a:cubicBezTo>
                  <a:pt x="15787" y="346"/>
                  <a:pt x="15349" y="374"/>
                  <a:pt x="14926" y="291"/>
                </a:cubicBezTo>
                <a:cubicBezTo>
                  <a:pt x="14521" y="212"/>
                  <a:pt x="14102" y="175"/>
                  <a:pt x="13687" y="191"/>
                </a:cubicBezTo>
                <a:cubicBezTo>
                  <a:pt x="13335" y="204"/>
                  <a:pt x="13032" y="77"/>
                  <a:pt x="12682" y="124"/>
                </a:cubicBezTo>
                <a:cubicBezTo>
                  <a:pt x="12238" y="183"/>
                  <a:pt x="11794" y="77"/>
                  <a:pt x="11343" y="90"/>
                </a:cubicBezTo>
                <a:cubicBezTo>
                  <a:pt x="10741" y="108"/>
                  <a:pt x="10138" y="98"/>
                  <a:pt x="9534" y="57"/>
                </a:cubicBezTo>
                <a:cubicBezTo>
                  <a:pt x="9045" y="25"/>
                  <a:pt x="8553" y="50"/>
                  <a:pt x="8061" y="24"/>
                </a:cubicBezTo>
                <a:cubicBezTo>
                  <a:pt x="7661" y="3"/>
                  <a:pt x="7256" y="24"/>
                  <a:pt x="6855" y="24"/>
                </a:cubicBezTo>
                <a:cubicBezTo>
                  <a:pt x="6521" y="24"/>
                  <a:pt x="6186" y="24"/>
                  <a:pt x="5850" y="24"/>
                </a:cubicBezTo>
                <a:cubicBezTo>
                  <a:pt x="5416" y="24"/>
                  <a:pt x="4976" y="-30"/>
                  <a:pt x="4544" y="24"/>
                </a:cubicBezTo>
                <a:cubicBezTo>
                  <a:pt x="4039" y="88"/>
                  <a:pt x="3548" y="161"/>
                  <a:pt x="3037" y="191"/>
                </a:cubicBezTo>
                <a:cubicBezTo>
                  <a:pt x="2505" y="222"/>
                  <a:pt x="1990" y="206"/>
                  <a:pt x="1530" y="425"/>
                </a:cubicBezTo>
                <a:cubicBezTo>
                  <a:pt x="1111" y="624"/>
                  <a:pt x="762" y="934"/>
                  <a:pt x="424" y="1263"/>
                </a:cubicBezTo>
                <a:cubicBezTo>
                  <a:pt x="111" y="1567"/>
                  <a:pt x="-66" y="2000"/>
                  <a:pt x="23" y="2401"/>
                </a:cubicBezTo>
                <a:cubicBezTo>
                  <a:pt x="112" y="2800"/>
                  <a:pt x="326" y="3250"/>
                  <a:pt x="759" y="3373"/>
                </a:cubicBezTo>
                <a:cubicBezTo>
                  <a:pt x="1105" y="3471"/>
                  <a:pt x="1466" y="3531"/>
                  <a:pt x="1831" y="3507"/>
                </a:cubicBezTo>
                <a:cubicBezTo>
                  <a:pt x="2379" y="3471"/>
                  <a:pt x="2926" y="3595"/>
                  <a:pt x="3472" y="3574"/>
                </a:cubicBezTo>
                <a:cubicBezTo>
                  <a:pt x="4080" y="3552"/>
                  <a:pt x="4678" y="3642"/>
                  <a:pt x="5281" y="3674"/>
                </a:cubicBezTo>
                <a:cubicBezTo>
                  <a:pt x="5695" y="3697"/>
                  <a:pt x="6108" y="3683"/>
                  <a:pt x="6520" y="3708"/>
                </a:cubicBezTo>
                <a:cubicBezTo>
                  <a:pt x="7502" y="3768"/>
                  <a:pt x="8487" y="3714"/>
                  <a:pt x="9467" y="3741"/>
                </a:cubicBezTo>
                <a:cubicBezTo>
                  <a:pt x="9936" y="3754"/>
                  <a:pt x="10404" y="3764"/>
                  <a:pt x="10874" y="3775"/>
                </a:cubicBezTo>
                <a:cubicBezTo>
                  <a:pt x="11469" y="3790"/>
                  <a:pt x="12053" y="3781"/>
                  <a:pt x="12649" y="3808"/>
                </a:cubicBezTo>
                <a:cubicBezTo>
                  <a:pt x="13144" y="3830"/>
                  <a:pt x="13631" y="3910"/>
                  <a:pt x="14123" y="3909"/>
                </a:cubicBezTo>
                <a:lnTo>
                  <a:pt x="14524" y="3909"/>
                </a:lnTo>
                <a:lnTo>
                  <a:pt x="14625" y="3808"/>
                </a:lnTo>
              </a:path>
            </a:pathLst>
          </a:custGeom>
          <a:noFill/>
          <a:ln w="0">
            <a:solidFill>
              <a:srgbClr val="3465A4"/>
            </a:solidFill>
            <a:prstDash val="solid"/>
          </a:ln>
        </p:spPr>
        <p:txBody>
          <a:bodyPr wrap="none" lIns="95247" tIns="47624" rIns="95247" bIns="47624" anchor="ctr" anchorCtr="0" compatLnSpc="0"/>
          <a:lstStyle/>
          <a:p>
            <a:pPr hangingPunct="0"/>
            <a:endParaRPr lang="cs-CZ" sz="1905">
              <a:latin typeface="Liberation Sans" pitchFamily="18"/>
              <a:ea typeface="Microsoft YaHei" pitchFamily="2"/>
              <a:cs typeface="Arial" pitchFamily="2"/>
            </a:endParaRPr>
          </a:p>
        </p:txBody>
      </p:sp>
      <p:sp>
        <p:nvSpPr>
          <p:cNvPr id="6" name="Volný tvar: obrazec 5">
            <a:extLst>
              <a:ext uri="{FF2B5EF4-FFF2-40B4-BE49-F238E27FC236}">
                <a16:creationId xmlns:a16="http://schemas.microsoft.com/office/drawing/2014/main" id="{9613000E-2447-43B7-9775-5CBA7C0FBF3E}"/>
              </a:ext>
            </a:extLst>
          </p:cNvPr>
          <p:cNvSpPr/>
          <p:nvPr/>
        </p:nvSpPr>
        <p:spPr>
          <a:xfrm>
            <a:off x="1169284" y="2432239"/>
            <a:ext cx="1735026" cy="81913"/>
          </a:xfrm>
          <a:custGeom>
            <a:avLst/>
            <a:gdLst/>
            <a:ahLst/>
            <a:cxnLst>
              <a:cxn ang="3cd4">
                <a:pos x="hc" y="t"/>
              </a:cxn>
              <a:cxn ang="cd2">
                <a:pos x="l" y="vc"/>
              </a:cxn>
              <a:cxn ang="cd4">
                <a:pos x="hc" y="b"/>
              </a:cxn>
              <a:cxn ang="0">
                <a:pos x="r" y="vc"/>
              </a:cxn>
            </a:cxnLst>
            <a:rect l="l" t="t" r="r" b="b"/>
            <a:pathLst>
              <a:path w="4555" h="216">
                <a:moveTo>
                  <a:pt x="0" y="13"/>
                </a:moveTo>
                <a:cubicBezTo>
                  <a:pt x="382" y="-26"/>
                  <a:pt x="761" y="34"/>
                  <a:pt x="1139" y="80"/>
                </a:cubicBezTo>
                <a:cubicBezTo>
                  <a:pt x="1520" y="126"/>
                  <a:pt x="1897" y="98"/>
                  <a:pt x="2278" y="147"/>
                </a:cubicBezTo>
                <a:cubicBezTo>
                  <a:pt x="2631" y="192"/>
                  <a:pt x="2989" y="226"/>
                  <a:pt x="3349" y="214"/>
                </a:cubicBezTo>
                <a:cubicBezTo>
                  <a:pt x="3682" y="202"/>
                  <a:pt x="4018" y="213"/>
                  <a:pt x="4354" y="214"/>
                </a:cubicBezTo>
                <a:lnTo>
                  <a:pt x="4555" y="181"/>
                </a:lnTo>
              </a:path>
            </a:pathLst>
          </a:custGeom>
          <a:noFill/>
          <a:ln w="0">
            <a:solidFill>
              <a:srgbClr val="3465A4"/>
            </a:solidFill>
            <a:prstDash val="solid"/>
          </a:ln>
        </p:spPr>
        <p:txBody>
          <a:bodyPr wrap="none" lIns="95247" tIns="47624" rIns="95247" bIns="47624" anchor="ctr" anchorCtr="0" compatLnSpc="0"/>
          <a:lstStyle/>
          <a:p>
            <a:pPr hangingPunct="0"/>
            <a:endParaRPr lang="cs-CZ" sz="1905">
              <a:latin typeface="Liberation Sans" pitchFamily="18"/>
              <a:ea typeface="Microsoft YaHei" pitchFamily="2"/>
              <a:cs typeface="Arial" pitchFamily="2"/>
            </a:endParaRPr>
          </a:p>
        </p:txBody>
      </p:sp>
      <p:sp>
        <p:nvSpPr>
          <p:cNvPr id="7" name="Volný tvar: obrazec 6">
            <a:extLst>
              <a:ext uri="{FF2B5EF4-FFF2-40B4-BE49-F238E27FC236}">
                <a16:creationId xmlns:a16="http://schemas.microsoft.com/office/drawing/2014/main" id="{D7C4A6F1-2882-4B9A-91CE-4772E68A771B}"/>
              </a:ext>
            </a:extLst>
          </p:cNvPr>
          <p:cNvSpPr/>
          <p:nvPr/>
        </p:nvSpPr>
        <p:spPr>
          <a:xfrm rot="421200">
            <a:off x="3930643" y="3767593"/>
            <a:ext cx="1813892" cy="197734"/>
          </a:xfrm>
          <a:custGeom>
            <a:avLst/>
            <a:gdLst/>
            <a:ahLst/>
            <a:cxnLst>
              <a:cxn ang="3cd4">
                <a:pos x="hc" y="t"/>
              </a:cxn>
              <a:cxn ang="cd2">
                <a:pos x="l" y="vc"/>
              </a:cxn>
              <a:cxn ang="cd4">
                <a:pos x="hc" y="b"/>
              </a:cxn>
              <a:cxn ang="0">
                <a:pos x="r" y="vc"/>
              </a:cxn>
            </a:cxnLst>
            <a:rect l="l" t="t" r="r" b="b"/>
            <a:pathLst>
              <a:path w="4762" h="520">
                <a:moveTo>
                  <a:pt x="0" y="519"/>
                </a:moveTo>
                <a:cubicBezTo>
                  <a:pt x="347" y="529"/>
                  <a:pt x="697" y="487"/>
                  <a:pt x="1031" y="392"/>
                </a:cubicBezTo>
                <a:cubicBezTo>
                  <a:pt x="1398" y="288"/>
                  <a:pt x="1777" y="240"/>
                  <a:pt x="2157" y="219"/>
                </a:cubicBezTo>
                <a:cubicBezTo>
                  <a:pt x="2516" y="199"/>
                  <a:pt x="2868" y="154"/>
                  <a:pt x="3225" y="122"/>
                </a:cubicBezTo>
                <a:cubicBezTo>
                  <a:pt x="3579" y="90"/>
                  <a:pt x="3932" y="9"/>
                  <a:pt x="4293" y="24"/>
                </a:cubicBezTo>
                <a:lnTo>
                  <a:pt x="4662" y="12"/>
                </a:lnTo>
                <a:lnTo>
                  <a:pt x="4762" y="0"/>
                </a:lnTo>
              </a:path>
            </a:pathLst>
          </a:custGeom>
          <a:noFill/>
          <a:ln w="0">
            <a:solidFill>
              <a:srgbClr val="3465A4"/>
            </a:solidFill>
            <a:prstDash val="solid"/>
          </a:ln>
        </p:spPr>
        <p:txBody>
          <a:bodyPr wrap="none" lIns="95247" tIns="47624" rIns="95247" bIns="47624" anchor="ctr" anchorCtr="0" compatLnSpc="0"/>
          <a:lstStyle/>
          <a:p>
            <a:pPr hangingPunct="0"/>
            <a:endParaRPr lang="cs-CZ" sz="1905">
              <a:latin typeface="Liberation Sans" pitchFamily="18"/>
              <a:ea typeface="Microsoft YaHei" pitchFamily="2"/>
              <a:cs typeface="Arial"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6EA1DE16-191F-4854-904A-70BC486CDCFC}"/>
              </a:ext>
            </a:extLst>
          </p:cNvPr>
          <p:cNvSpPr/>
          <p:nvPr/>
        </p:nvSpPr>
        <p:spPr>
          <a:xfrm>
            <a:off x="1038986" y="49530"/>
            <a:ext cx="2024587"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FFFF"/>
          </a:solidFill>
          <a:ln>
            <a:noFill/>
            <a:prstDash val="solid"/>
          </a:ln>
        </p:spPr>
        <p:txBody>
          <a:bodyPr wrap="none" lIns="95247" tIns="49529" rIns="95247" bIns="49529" anchor="t"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Kognitivní revoluce</a:t>
            </a:r>
          </a:p>
        </p:txBody>
      </p:sp>
      <p:sp>
        <p:nvSpPr>
          <p:cNvPr id="3" name="Volný tvar: obrazec 2">
            <a:extLst>
              <a:ext uri="{FF2B5EF4-FFF2-40B4-BE49-F238E27FC236}">
                <a16:creationId xmlns:a16="http://schemas.microsoft.com/office/drawing/2014/main" id="{D6BBF3FA-9255-4123-AC7E-7C939AE7289C}"/>
              </a:ext>
            </a:extLst>
          </p:cNvPr>
          <p:cNvSpPr/>
          <p:nvPr/>
        </p:nvSpPr>
        <p:spPr>
          <a:xfrm>
            <a:off x="3700579" y="51179"/>
            <a:ext cx="2282670"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vznik řeči a řeč fikce</a:t>
            </a:r>
          </a:p>
        </p:txBody>
      </p:sp>
      <p:sp>
        <p:nvSpPr>
          <p:cNvPr id="4" name="Volný tvar: obrazec 3">
            <a:extLst>
              <a:ext uri="{FF2B5EF4-FFF2-40B4-BE49-F238E27FC236}">
                <a16:creationId xmlns:a16="http://schemas.microsoft.com/office/drawing/2014/main" id="{AE956E0F-3E2A-4AD8-BA37-CA7D61842E27}"/>
              </a:ext>
            </a:extLst>
          </p:cNvPr>
          <p:cNvSpPr/>
          <p:nvPr/>
        </p:nvSpPr>
        <p:spPr>
          <a:xfrm>
            <a:off x="939928" y="837045"/>
            <a:ext cx="11252072" cy="395960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náhodná genetická mutace uzpůsobení hlasivek;</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potřeba se vzájemně domlouvat:</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 předávat si poznatky;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dirty="0">
                <a:solidFill>
                  <a:srgbClr val="000000"/>
                </a:solidFill>
                <a:latin typeface="Arial" pitchFamily="34"/>
                <a:ea typeface="Microsoft YaHei" pitchFamily="2"/>
                <a:cs typeface="Arial" pitchFamily="2"/>
              </a:rPr>
              <a:t>	- mluvit spolu jen tak (klevetit 35);</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b="1" dirty="0">
                <a:solidFill>
                  <a:srgbClr val="000000"/>
                </a:solidFill>
                <a:latin typeface="Arial" pitchFamily="34"/>
                <a:ea typeface="Microsoft YaHei" pitchFamily="2"/>
                <a:cs typeface="Arial" pitchFamily="2"/>
              </a:rPr>
              <a:t>               Možnost popisovat představy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799" b="1" dirty="0">
                <a:solidFill>
                  <a:srgbClr val="000000"/>
                </a:solidFill>
                <a:latin typeface="Arial" pitchFamily="34"/>
                <a:ea typeface="Microsoft YaHei" pitchFamily="2"/>
                <a:cs typeface="Arial" pitchFamily="2"/>
              </a:rPr>
              <a:t>	a </a:t>
            </a:r>
            <a:r>
              <a:rPr lang="cs-CZ" sz="1905" b="1" dirty="0">
                <a:solidFill>
                  <a:srgbClr val="000000"/>
                </a:solidFill>
                <a:latin typeface="Arial" pitchFamily="34"/>
                <a:ea typeface="Microsoft YaHei" pitchFamily="2"/>
                <a:cs typeface="Arial" pitchFamily="2"/>
              </a:rPr>
              <a:t>říkat co není</a:t>
            </a:r>
            <a:r>
              <a:rPr lang="cs-CZ" sz="1799" b="1" dirty="0">
                <a:solidFill>
                  <a:srgbClr val="000000"/>
                </a:solidFill>
                <a:latin typeface="Arial" pitchFamily="34"/>
                <a:ea typeface="Microsoft YaHei" pitchFamily="2"/>
                <a:cs typeface="Arial" pitchFamily="2"/>
              </a:rPr>
              <a:t>, je unikátním rysem lidské řeči.</a:t>
            </a:r>
          </a:p>
          <a:p>
            <a:pPr marL="0" lvl="1">
              <a:tabLst>
                <a:tab pos="0" algn="l"/>
                <a:tab pos="483855" algn="l"/>
                <a:tab pos="1451563" algn="l"/>
                <a:tab pos="2419274" algn="l"/>
                <a:tab pos="3386983" algn="l"/>
                <a:tab pos="4354693" algn="l"/>
                <a:tab pos="5322402" algn="l"/>
                <a:tab pos="6290112" algn="l"/>
                <a:tab pos="7257821" algn="l"/>
                <a:tab pos="8225531" algn="l"/>
                <a:tab pos="9193240" algn="l"/>
                <a:tab pos="10160950" algn="l"/>
              </a:tabLst>
            </a:pPr>
            <a:r>
              <a:rPr lang="cs-CZ" sz="1905" dirty="0">
                <a:solidFill>
                  <a:srgbClr val="000000"/>
                </a:solidFill>
                <a:latin typeface="Arial" pitchFamily="34"/>
                <a:ea typeface="Microsoft YaHei" pitchFamily="2"/>
                <a:cs typeface="Arial" pitchFamily="2"/>
              </a:rPr>
              <a:t>		 	                                   </a:t>
            </a:r>
            <a:r>
              <a:rPr lang="cs-CZ" sz="1693" dirty="0">
                <a:solidFill>
                  <a:srgbClr val="000000"/>
                </a:solidFill>
                <a:latin typeface="Arial" pitchFamily="34"/>
                <a:ea typeface="Microsoft YaHei" pitchFamily="2"/>
                <a:cs typeface="Arial" pitchFamily="2"/>
              </a:rPr>
              <a:t>Opici nikdy nepřesvědčíte, aby vám dala banán,</a:t>
            </a:r>
          </a:p>
          <a:p>
            <a:pPr marL="0" lvl="4">
              <a:tabLst>
                <a:tab pos="0" algn="l"/>
                <a:tab pos="967710" algn="l"/>
                <a:tab pos="1935419" algn="l"/>
                <a:tab pos="2903128" algn="l"/>
                <a:tab pos="3870838" algn="l"/>
                <a:tab pos="4838548" algn="l"/>
                <a:tab pos="5806256" algn="l"/>
                <a:tab pos="6773966" algn="l"/>
                <a:tab pos="7741676" algn="l"/>
                <a:tab pos="8709386" algn="l"/>
              </a:tabLst>
            </a:pPr>
            <a:r>
              <a:rPr lang="cs-CZ" sz="1693" dirty="0">
                <a:solidFill>
                  <a:srgbClr val="000000"/>
                </a:solidFill>
                <a:latin typeface="Arial" pitchFamily="34"/>
                <a:ea typeface="Microsoft YaHei" pitchFamily="2"/>
                <a:cs typeface="Arial" pitchFamily="2"/>
              </a:rPr>
              <a:t>		                                                nenamluvíte jí, že jich v opičím ráji bude mít kolik chce.</a:t>
            </a:r>
          </a:p>
          <a:p>
            <a:pPr marL="411467" lvl="4">
              <a:tabLst>
                <a:tab pos="411467" algn="l"/>
                <a:tab pos="1379177" algn="l"/>
                <a:tab pos="2346886" algn="l"/>
                <a:tab pos="3314595" algn="l"/>
                <a:tab pos="4282305" algn="l"/>
                <a:tab pos="5250015" algn="l"/>
                <a:tab pos="6217723" algn="l"/>
                <a:tab pos="7185433" algn="l"/>
                <a:tab pos="8153143" algn="l"/>
                <a:tab pos="9120853" algn="l"/>
                <a:tab pos="10088562" algn="l"/>
                <a:tab pos="11056272" algn="l"/>
              </a:tabLst>
            </a:pPr>
            <a:r>
              <a:rPr lang="cs-CZ" sz="1905" dirty="0">
                <a:solidFill>
                  <a:srgbClr val="000000"/>
                </a:solidFill>
                <a:latin typeface="Arial" pitchFamily="34"/>
                <a:ea typeface="Microsoft YaHei" pitchFamily="2"/>
                <a:cs typeface="Arial" pitchFamily="2"/>
              </a:rPr>
              <a:t>Schopnost společné řeči umožnila mít vedle vlastních představ i představy společně sdílené.</a:t>
            </a:r>
          </a:p>
          <a:p>
            <a:pPr marL="411467" lvl="4">
              <a:tabLst>
                <a:tab pos="411467" algn="l"/>
                <a:tab pos="1379177" algn="l"/>
                <a:tab pos="2346886" algn="l"/>
                <a:tab pos="3314595" algn="l"/>
                <a:tab pos="4282305" algn="l"/>
                <a:tab pos="5250015" algn="l"/>
                <a:tab pos="6217723" algn="l"/>
                <a:tab pos="7185433" algn="l"/>
                <a:tab pos="8153143" algn="l"/>
                <a:tab pos="9120853" algn="l"/>
                <a:tab pos="10088562" algn="l"/>
                <a:tab pos="11056272" algn="l"/>
              </a:tabLst>
            </a:pPr>
            <a:r>
              <a:rPr lang="cs-CZ" sz="1693" dirty="0">
                <a:solidFill>
                  <a:srgbClr val="000000"/>
                </a:solidFill>
                <a:latin typeface="Arial" pitchFamily="34"/>
                <a:ea typeface="Microsoft YaHei" pitchFamily="2"/>
                <a:cs typeface="Arial" pitchFamily="2"/>
              </a:rPr>
              <a:t>pavouci – tkaní sítí je dáno geneticky;</a:t>
            </a:r>
          </a:p>
          <a:p>
            <a:pPr marL="411467" lvl="4">
              <a:tabLst>
                <a:tab pos="411467" algn="l"/>
                <a:tab pos="1379177" algn="l"/>
                <a:tab pos="2346886" algn="l"/>
                <a:tab pos="3314595" algn="l"/>
                <a:tab pos="4282305" algn="l"/>
                <a:tab pos="5250015" algn="l"/>
                <a:tab pos="6217723" algn="l"/>
                <a:tab pos="7185433" algn="l"/>
                <a:tab pos="8153143" algn="l"/>
                <a:tab pos="9120853" algn="l"/>
                <a:tab pos="10088562" algn="l"/>
                <a:tab pos="11056272" algn="l"/>
              </a:tabLst>
            </a:pPr>
            <a:r>
              <a:rPr lang="cs-CZ" sz="1693" dirty="0">
                <a:solidFill>
                  <a:srgbClr val="000000"/>
                </a:solidFill>
                <a:latin typeface="Arial" pitchFamily="34"/>
                <a:ea typeface="Microsoft YaHei" pitchFamily="2"/>
                <a:cs typeface="Arial" pitchFamily="2"/>
              </a:rPr>
              <a:t>mravenci a včely - spolupracují podle geneticky daných pravidel;</a:t>
            </a:r>
          </a:p>
          <a:p>
            <a:pPr marL="411467" lvl="4">
              <a:tabLst>
                <a:tab pos="411467" algn="l"/>
                <a:tab pos="1379177" algn="l"/>
                <a:tab pos="2346886" algn="l"/>
                <a:tab pos="3314595" algn="l"/>
                <a:tab pos="4282305" algn="l"/>
                <a:tab pos="5250015" algn="l"/>
                <a:tab pos="6217723" algn="l"/>
                <a:tab pos="7185433" algn="l"/>
                <a:tab pos="8153143" algn="l"/>
                <a:tab pos="9120853" algn="l"/>
                <a:tab pos="10088562" algn="l"/>
                <a:tab pos="11056272" algn="l"/>
              </a:tabLst>
            </a:pPr>
            <a:r>
              <a:rPr lang="cs-CZ" sz="1693" dirty="0">
                <a:solidFill>
                  <a:srgbClr val="000000"/>
                </a:solidFill>
                <a:latin typeface="Arial" pitchFamily="34"/>
                <a:ea typeface="Microsoft YaHei" pitchFamily="2"/>
                <a:cs typeface="Arial" pitchFamily="2"/>
              </a:rPr>
              <a:t>vlci, opice, delfíni, ... - tvoří malé skupinky, ve kterých se jednotlivci znají;</a:t>
            </a:r>
          </a:p>
          <a:p>
            <a:pPr marL="411467" lvl="4">
              <a:tabLst>
                <a:tab pos="411467" algn="l"/>
                <a:tab pos="1379177" algn="l"/>
                <a:tab pos="2346886" algn="l"/>
                <a:tab pos="3314595" algn="l"/>
                <a:tab pos="4282305" algn="l"/>
                <a:tab pos="5250015" algn="l"/>
                <a:tab pos="6217723" algn="l"/>
                <a:tab pos="7185433" algn="l"/>
                <a:tab pos="8153143" algn="l"/>
                <a:tab pos="9120853" algn="l"/>
                <a:tab pos="10088562" algn="l"/>
                <a:tab pos="11056272" algn="l"/>
              </a:tabLst>
            </a:pPr>
            <a:r>
              <a:rPr lang="cs-CZ" sz="1693" dirty="0">
                <a:solidFill>
                  <a:srgbClr val="000000"/>
                </a:solidFill>
                <a:latin typeface="Arial" pitchFamily="34"/>
                <a:ea typeface="Microsoft YaHei" pitchFamily="2"/>
                <a:cs typeface="Arial" pitchFamily="2"/>
              </a:rPr>
              <a:t>lidé – spolupracují spolu téměř neomezené počty lidí, kteří se předem neznají;</a:t>
            </a:r>
          </a:p>
          <a:p>
            <a:pPr marL="411467" lvl="4">
              <a:tabLst>
                <a:tab pos="411467" algn="l"/>
                <a:tab pos="1379177" algn="l"/>
                <a:tab pos="2346886" algn="l"/>
                <a:tab pos="3314595" algn="l"/>
                <a:tab pos="4282305" algn="l"/>
                <a:tab pos="5250015" algn="l"/>
                <a:tab pos="6217723" algn="l"/>
                <a:tab pos="7185433" algn="l"/>
                <a:tab pos="8153143" algn="l"/>
                <a:tab pos="9120853" algn="l"/>
                <a:tab pos="10088562" algn="l"/>
                <a:tab pos="11056272" algn="l"/>
              </a:tabLst>
            </a:pPr>
            <a:r>
              <a:rPr lang="cs-CZ" sz="1905" dirty="0">
                <a:solidFill>
                  <a:srgbClr val="000000"/>
                </a:solidFill>
                <a:latin typeface="Arial" pitchFamily="34"/>
                <a:ea typeface="Microsoft YaHei" pitchFamily="2"/>
                <a:cs typeface="Arial" pitchFamily="2"/>
              </a:rPr>
              <a:t>Smyšlené představy zpětně působí na hmotný svět a mění ho – máme (svobodnou) vůli.</a:t>
            </a:r>
          </a:p>
        </p:txBody>
      </p:sp>
      <p:sp>
        <p:nvSpPr>
          <p:cNvPr id="5" name="Volný tvar: obrazec 4">
            <a:extLst>
              <a:ext uri="{FF2B5EF4-FFF2-40B4-BE49-F238E27FC236}">
                <a16:creationId xmlns:a16="http://schemas.microsoft.com/office/drawing/2014/main" id="{E746EA0B-1172-4AB8-A30F-228F9B9D8411}"/>
              </a:ext>
            </a:extLst>
          </p:cNvPr>
          <p:cNvSpPr/>
          <p:nvPr/>
        </p:nvSpPr>
        <p:spPr>
          <a:xfrm>
            <a:off x="2795206" y="5730466"/>
            <a:ext cx="6551403" cy="88158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t" anchorCtr="0" compatLnSpc="1">
            <a:spAutoFit/>
          </a:bodyPr>
          <a:lstStyle/>
          <a:p>
            <a:pPr algn="ct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b="1" dirty="0">
                <a:solidFill>
                  <a:srgbClr val="000000"/>
                </a:solidFill>
                <a:latin typeface="Arial" pitchFamily="34"/>
                <a:ea typeface="Microsoft YaHei" pitchFamily="2"/>
                <a:cs typeface="Arial" pitchFamily="2"/>
              </a:rPr>
              <a:t>Teprve společná vyprávění a sdílené představy umožňují, aby</a:t>
            </a:r>
          </a:p>
          <a:p>
            <a:pPr algn="ct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b="1" dirty="0">
                <a:solidFill>
                  <a:srgbClr val="000000"/>
                </a:solidFill>
                <a:latin typeface="Arial" pitchFamily="34"/>
                <a:ea typeface="Microsoft YaHei" pitchFamily="2"/>
                <a:cs typeface="Arial" pitchFamily="2"/>
              </a:rPr>
              <a:t>společnost spolupracovala,</a:t>
            </a:r>
          </a:p>
          <a:p>
            <a:pPr algn="ct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b="1" dirty="0">
                <a:solidFill>
                  <a:srgbClr val="000000"/>
                </a:solidFill>
                <a:latin typeface="Arial" pitchFamily="34"/>
                <a:ea typeface="Microsoft YaHei" pitchFamily="2"/>
                <a:cs typeface="Arial" pitchFamily="2"/>
              </a:rPr>
              <a:t>reagovala na změny, měnila sama sebe.</a:t>
            </a:r>
          </a:p>
        </p:txBody>
      </p:sp>
      <p:sp>
        <p:nvSpPr>
          <p:cNvPr id="6" name="Volný tvar: obrazec 5">
            <a:extLst>
              <a:ext uri="{FF2B5EF4-FFF2-40B4-BE49-F238E27FC236}">
                <a16:creationId xmlns:a16="http://schemas.microsoft.com/office/drawing/2014/main" id="{3C251790-BD0F-442E-B6B7-324FB8E607CA}"/>
              </a:ext>
            </a:extLst>
          </p:cNvPr>
          <p:cNvSpPr/>
          <p:nvPr/>
        </p:nvSpPr>
        <p:spPr>
          <a:xfrm>
            <a:off x="1409688" y="5257659"/>
            <a:ext cx="9115560" cy="4258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5247" tIns="49529" rIns="95247" bIns="49529" anchor="t" anchorCtr="0" compatLnSpc="1">
            <a:spAutoFit/>
          </a:bodyPr>
          <a:lstStyle/>
          <a:p>
            <a:pPr algn="ct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2117" b="1">
                <a:solidFill>
                  <a:srgbClr val="000000"/>
                </a:solidFill>
                <a:latin typeface="Arial" pitchFamily="34"/>
                <a:ea typeface="Microsoft YaHei" pitchFamily="2"/>
                <a:cs typeface="Arial" pitchFamily="2"/>
              </a:rPr>
              <a:t>Jen homo sapiens umí mluvit o věcech, které neexistují.</a:t>
            </a:r>
          </a:p>
        </p:txBody>
      </p:sp>
      <p:pic>
        <p:nvPicPr>
          <p:cNvPr id="7" name="Obrázek 6">
            <a:extLst>
              <a:ext uri="{FF2B5EF4-FFF2-40B4-BE49-F238E27FC236}">
                <a16:creationId xmlns:a16="http://schemas.microsoft.com/office/drawing/2014/main" id="{EABA62E5-0858-4E8F-9E8E-8FC2BC492BB7}"/>
              </a:ext>
            </a:extLst>
          </p:cNvPr>
          <p:cNvPicPr>
            <a:picLocks noChangeAspect="1"/>
          </p:cNvPicPr>
          <p:nvPr/>
        </p:nvPicPr>
        <p:blipFill>
          <a:blip r:embed="rId3">
            <a:lum/>
            <a:alphaModFix/>
          </a:blip>
          <a:srcRect/>
          <a:stretch>
            <a:fillRect/>
          </a:stretch>
        </p:blipFill>
        <p:spPr>
          <a:xfrm>
            <a:off x="7886514" y="722357"/>
            <a:ext cx="3293274" cy="1639779"/>
          </a:xfrm>
          <a:prstGeom prst="rect">
            <a:avLst/>
          </a:prstGeom>
          <a:noFill/>
          <a:ln>
            <a:noFill/>
          </a:ln>
        </p:spPr>
      </p:pic>
      <p:sp>
        <p:nvSpPr>
          <p:cNvPr id="8" name="TextovéPole 7">
            <a:extLst>
              <a:ext uri="{FF2B5EF4-FFF2-40B4-BE49-F238E27FC236}">
                <a16:creationId xmlns:a16="http://schemas.microsoft.com/office/drawing/2014/main" id="{B80A4166-6605-4B7E-BACB-808E23ECF269}"/>
              </a:ext>
            </a:extLst>
          </p:cNvPr>
          <p:cNvSpPr txBox="1"/>
          <p:nvPr/>
        </p:nvSpPr>
        <p:spPr>
          <a:xfrm>
            <a:off x="7193493" y="152396"/>
            <a:ext cx="1835989" cy="457188"/>
          </a:xfrm>
          <a:prstGeom prst="rect">
            <a:avLst/>
          </a:prstGeom>
          <a:noFill/>
          <a:ln>
            <a:noFill/>
          </a:ln>
        </p:spPr>
        <p:txBody>
          <a:bodyPr wrap="none" lIns="95247" tIns="47624" rIns="95247" bIns="47624" anchorCtr="0" compatLnSpc="0"/>
          <a:lstStyle/>
          <a:p>
            <a:pPr hangingPunct="0"/>
            <a:r>
              <a:rPr lang="cs-CZ" sz="2117" dirty="0">
                <a:solidFill>
                  <a:srgbClr val="FF0000"/>
                </a:solidFill>
                <a:latin typeface="Liberation Sans" pitchFamily="18"/>
                <a:ea typeface="Microsoft YaHei" pitchFamily="2"/>
                <a:cs typeface="Arial" pitchFamily="2"/>
              </a:rPr>
              <a:t>Je to lhaní?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F835BB34-41B6-4A09-A17D-216292D8F3CD}"/>
              </a:ext>
            </a:extLst>
          </p:cNvPr>
          <p:cNvSpPr/>
          <p:nvPr/>
        </p:nvSpPr>
        <p:spPr>
          <a:xfrm>
            <a:off x="1016126" y="382"/>
            <a:ext cx="2024587"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FFFF"/>
          </a:solidFill>
          <a:ln>
            <a:noFill/>
            <a:prstDash val="solid"/>
          </a:ln>
        </p:spPr>
        <p:txBody>
          <a:bodyPr wrap="none" lIns="95247" tIns="49529" rIns="95247" bIns="49529" anchor="t"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Kognitivní revoluce</a:t>
            </a:r>
          </a:p>
        </p:txBody>
      </p:sp>
      <p:sp>
        <p:nvSpPr>
          <p:cNvPr id="3" name="Volný tvar: obrazec 2">
            <a:extLst>
              <a:ext uri="{FF2B5EF4-FFF2-40B4-BE49-F238E27FC236}">
                <a16:creationId xmlns:a16="http://schemas.microsoft.com/office/drawing/2014/main" id="{AD9E1EF5-5D88-424E-A011-20C551767619}"/>
              </a:ext>
            </a:extLst>
          </p:cNvPr>
          <p:cNvSpPr/>
          <p:nvPr/>
        </p:nvSpPr>
        <p:spPr>
          <a:xfrm>
            <a:off x="3286443" y="-11684"/>
            <a:ext cx="3308592"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 co víme o lovcích a sběračích?</a:t>
            </a:r>
          </a:p>
        </p:txBody>
      </p:sp>
      <p:sp>
        <p:nvSpPr>
          <p:cNvPr id="4" name="Volný tvar: obrazec 3">
            <a:extLst>
              <a:ext uri="{FF2B5EF4-FFF2-40B4-BE49-F238E27FC236}">
                <a16:creationId xmlns:a16="http://schemas.microsoft.com/office/drawing/2014/main" id="{51E05BFF-C975-4548-8C8E-F57D4A96A275}"/>
              </a:ext>
            </a:extLst>
          </p:cNvPr>
          <p:cNvSpPr/>
          <p:nvPr/>
        </p:nvSpPr>
        <p:spPr>
          <a:xfrm>
            <a:off x="1333490" y="484219"/>
            <a:ext cx="11200824" cy="452886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Všechno si museli pamatovat,</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znali půdorys svého území, každý kámen a rostlinu,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střídání ročních dob a počasí,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zvyky zvířat, plodná období rostlin,</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rozlišovali jedlé rostliny od jedovatých,</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během několika minut vyrobili z pazourku hrot oštěpu,</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neznali infekční choroby, neexistovaly epidemie,</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měli domestikované psy - doklad z doby před 30 000 lety,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byli stále v pohybu, měli pestrou stravu a zajímavý život.</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Jednotlivě byli pravěcí lidé nejobratnější a nejerudovanější lidé v dějinách (65).</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Některé naše civilizační choroby pocházejí z toho, že máme stále ještě mozek lovců a sběračů (nadváha, stres,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Jakou měli spiritualitu???</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Vedli spolu války???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První ekologické katastrofy způsobené člověkem:</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45 000 - po kolonizaci Austrálie (</a:t>
            </a:r>
            <a:r>
              <a:rPr lang="cs-CZ" sz="1693" dirty="0" err="1">
                <a:solidFill>
                  <a:srgbClr val="000000"/>
                </a:solidFill>
                <a:latin typeface="Arial" pitchFamily="34"/>
                <a:ea typeface="Microsoft YaHei" pitchFamily="2"/>
                <a:cs typeface="Arial" pitchFamily="2"/>
              </a:rPr>
              <a:t>Aboridžinci</a:t>
            </a:r>
            <a:r>
              <a:rPr lang="cs-CZ" sz="1693" dirty="0">
                <a:solidFill>
                  <a:srgbClr val="000000"/>
                </a:solidFill>
                <a:latin typeface="Arial" pitchFamily="34"/>
                <a:ea typeface="Microsoft YaHei" pitchFamily="2"/>
                <a:cs typeface="Arial" pitchFamily="2"/>
              </a:rPr>
              <a:t>) vyhubení </a:t>
            </a:r>
            <a:r>
              <a:rPr lang="cs-CZ" sz="1693" dirty="0" err="1">
                <a:solidFill>
                  <a:srgbClr val="000000"/>
                </a:solidFill>
                <a:latin typeface="Arial" pitchFamily="34"/>
                <a:ea typeface="Microsoft YaHei" pitchFamily="2"/>
                <a:cs typeface="Arial" pitchFamily="2"/>
              </a:rPr>
              <a:t>diprotodonů</a:t>
            </a:r>
            <a:r>
              <a:rPr lang="cs-CZ" sz="1693" dirty="0">
                <a:solidFill>
                  <a:srgbClr val="000000"/>
                </a:solidFill>
                <a:latin typeface="Arial" pitchFamily="34"/>
                <a:ea typeface="Microsoft YaHei" pitchFamily="2"/>
                <a:cs typeface="Arial" pitchFamily="2"/>
              </a:rPr>
              <a:t>, vombatů (83), vačnatců, lvů(89)</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podobně si vedli Maoři na Novém Zélandu (86)</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dirty="0">
                <a:solidFill>
                  <a:srgbClr val="000000"/>
                </a:solidFill>
                <a:latin typeface="Arial" pitchFamily="34"/>
                <a:ea typeface="Microsoft YaHei" pitchFamily="2"/>
                <a:cs typeface="Arial" pitchFamily="2"/>
              </a:rPr>
              <a:t>     12 000 - vyhubeni velcí lvi, lenochodi a mamuti v Americe</a:t>
            </a:r>
          </a:p>
        </p:txBody>
      </p:sp>
      <p:pic>
        <p:nvPicPr>
          <p:cNvPr id="5" name="Obrázek 4">
            <a:extLst>
              <a:ext uri="{FF2B5EF4-FFF2-40B4-BE49-F238E27FC236}">
                <a16:creationId xmlns:a16="http://schemas.microsoft.com/office/drawing/2014/main" id="{AD509CED-E9AB-468B-BD3B-67AD253837E3}"/>
              </a:ext>
            </a:extLst>
          </p:cNvPr>
          <p:cNvPicPr>
            <a:picLocks noChangeAspect="1"/>
          </p:cNvPicPr>
          <p:nvPr/>
        </p:nvPicPr>
        <p:blipFill>
          <a:blip r:embed="rId3">
            <a:lum/>
            <a:alphaModFix/>
          </a:blip>
          <a:srcRect/>
          <a:stretch>
            <a:fillRect/>
          </a:stretch>
        </p:blipFill>
        <p:spPr>
          <a:xfrm>
            <a:off x="1559417" y="5198606"/>
            <a:ext cx="3109638" cy="1658828"/>
          </a:xfrm>
          <a:prstGeom prst="rect">
            <a:avLst/>
          </a:prstGeom>
          <a:noFill/>
          <a:ln>
            <a:noFill/>
          </a:ln>
        </p:spPr>
      </p:pic>
      <p:pic>
        <p:nvPicPr>
          <p:cNvPr id="6" name="Obrázek 5">
            <a:extLst>
              <a:ext uri="{FF2B5EF4-FFF2-40B4-BE49-F238E27FC236}">
                <a16:creationId xmlns:a16="http://schemas.microsoft.com/office/drawing/2014/main" id="{EF8E2D46-7836-4CF1-80D6-1F2391B831D1}"/>
              </a:ext>
            </a:extLst>
          </p:cNvPr>
          <p:cNvPicPr>
            <a:picLocks noChangeAspect="1"/>
          </p:cNvPicPr>
          <p:nvPr/>
        </p:nvPicPr>
        <p:blipFill>
          <a:blip r:embed="rId4">
            <a:lum/>
            <a:alphaModFix/>
          </a:blip>
          <a:srcRect/>
          <a:stretch>
            <a:fillRect/>
          </a:stretch>
        </p:blipFill>
        <p:spPr>
          <a:xfrm>
            <a:off x="7391987" y="4704843"/>
            <a:ext cx="3846853" cy="2152591"/>
          </a:xfrm>
          <a:prstGeom prst="rect">
            <a:avLst/>
          </a:prstGeom>
          <a:noFill/>
          <a:ln>
            <a:noFill/>
          </a:ln>
        </p:spPr>
      </p:pic>
      <p:pic>
        <p:nvPicPr>
          <p:cNvPr id="7" name="Obrázek 6">
            <a:extLst>
              <a:ext uri="{FF2B5EF4-FFF2-40B4-BE49-F238E27FC236}">
                <a16:creationId xmlns:a16="http://schemas.microsoft.com/office/drawing/2014/main" id="{758223A9-8746-4ADD-BD3B-DB58DD207983}"/>
              </a:ext>
            </a:extLst>
          </p:cNvPr>
          <p:cNvPicPr>
            <a:picLocks noChangeAspect="1"/>
          </p:cNvPicPr>
          <p:nvPr/>
        </p:nvPicPr>
        <p:blipFill>
          <a:blip r:embed="rId5">
            <a:lum/>
            <a:alphaModFix/>
          </a:blip>
          <a:srcRect/>
          <a:stretch>
            <a:fillRect/>
          </a:stretch>
        </p:blipFill>
        <p:spPr>
          <a:xfrm>
            <a:off x="7149297" y="404612"/>
            <a:ext cx="3604163" cy="1800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olný tvar: obrazec 1">
            <a:extLst>
              <a:ext uri="{FF2B5EF4-FFF2-40B4-BE49-F238E27FC236}">
                <a16:creationId xmlns:a16="http://schemas.microsoft.com/office/drawing/2014/main" id="{D4181DC1-239A-495A-9135-BA929A79E564}"/>
              </a:ext>
            </a:extLst>
          </p:cNvPr>
          <p:cNvSpPr/>
          <p:nvPr/>
        </p:nvSpPr>
        <p:spPr>
          <a:xfrm>
            <a:off x="1040128" y="128901"/>
            <a:ext cx="2253816" cy="3605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00"/>
          </a:solid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693">
                <a:solidFill>
                  <a:srgbClr val="000000"/>
                </a:solidFill>
                <a:latin typeface="Arial" pitchFamily="34"/>
                <a:ea typeface="Microsoft YaHei" pitchFamily="2"/>
                <a:cs typeface="Arial" pitchFamily="2"/>
              </a:rPr>
              <a:t>Zemědělská revoluce</a:t>
            </a:r>
          </a:p>
        </p:txBody>
      </p:sp>
      <p:sp>
        <p:nvSpPr>
          <p:cNvPr id="3" name="Volný tvar: obrazec 2">
            <a:extLst>
              <a:ext uri="{FF2B5EF4-FFF2-40B4-BE49-F238E27FC236}">
                <a16:creationId xmlns:a16="http://schemas.microsoft.com/office/drawing/2014/main" id="{54B41611-81CC-4C84-9377-E53F94137138}"/>
              </a:ext>
            </a:extLst>
          </p:cNvPr>
          <p:cNvSpPr/>
          <p:nvPr/>
        </p:nvSpPr>
        <p:spPr>
          <a:xfrm>
            <a:off x="952500" y="626604"/>
            <a:ext cx="5466440" cy="19246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10 000 př.Kr.  začíná přechod k zemědělství;</a:t>
            </a:r>
          </a:p>
          <a:p>
            <a:pPr algn="just">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  9 500-8 500  jihových. Turecko, záp. Irán a Levanta;	</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  9 000            domestikovány kozy;</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  8 000      	     hrách a čočka;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  5 000	     olivovník;</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  4 000     	     začala se pěstovat pšenice;</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                         rýže, kukuřice, brambory, ječmen;</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  3 500	    vinná réva; hlavní vlna domestikace u konce;</a:t>
            </a:r>
          </a:p>
        </p:txBody>
      </p:sp>
      <p:sp>
        <p:nvSpPr>
          <p:cNvPr id="4" name="Volný tvar: obrazec 3">
            <a:extLst>
              <a:ext uri="{FF2B5EF4-FFF2-40B4-BE49-F238E27FC236}">
                <a16:creationId xmlns:a16="http://schemas.microsoft.com/office/drawing/2014/main" id="{0C3FADD2-B411-4DFA-AEDA-5D094B186FB5}"/>
              </a:ext>
            </a:extLst>
          </p:cNvPr>
          <p:cNvSpPr/>
          <p:nvPr/>
        </p:nvSpPr>
        <p:spPr>
          <a:xfrm>
            <a:off x="6127484" y="674731"/>
            <a:ext cx="5222257" cy="169655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kukuřice, fazole …………………..	stř. Amerika;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pšenice, hrách …………………….	jih.Amerika a stř. Východ</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brambory, chov lam……………	Mexiko, Levanta;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rýže, proso, chov prasat……….	Čína;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dýně ………………………………..	sev. Amerika;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cukrová třtina, banány …………….Nová Quinea;</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proso, rýže, čirok, pšenice ……….záp. Afrika;  </a:t>
            </a:r>
          </a:p>
        </p:txBody>
      </p:sp>
      <p:pic>
        <p:nvPicPr>
          <p:cNvPr id="5" name="Obrázek 4">
            <a:extLst>
              <a:ext uri="{FF2B5EF4-FFF2-40B4-BE49-F238E27FC236}">
                <a16:creationId xmlns:a16="http://schemas.microsoft.com/office/drawing/2014/main" id="{58D4AADD-188B-4766-B9F3-11A163EE4C53}"/>
              </a:ext>
            </a:extLst>
          </p:cNvPr>
          <p:cNvPicPr>
            <a:picLocks noChangeAspect="1"/>
          </p:cNvPicPr>
          <p:nvPr/>
        </p:nvPicPr>
        <p:blipFill>
          <a:blip r:embed="rId3">
            <a:lum/>
            <a:alphaModFix/>
          </a:blip>
          <a:srcRect/>
          <a:stretch>
            <a:fillRect/>
          </a:stretch>
        </p:blipFill>
        <p:spPr>
          <a:xfrm>
            <a:off x="2368639" y="2565204"/>
            <a:ext cx="7374056" cy="3249461"/>
          </a:xfrm>
          <a:prstGeom prst="rect">
            <a:avLst/>
          </a:prstGeom>
          <a:noFill/>
          <a:ln>
            <a:noFill/>
          </a:ln>
        </p:spPr>
      </p:pic>
      <p:sp>
        <p:nvSpPr>
          <p:cNvPr id="6" name="Volný tvar: obrazec 5">
            <a:extLst>
              <a:ext uri="{FF2B5EF4-FFF2-40B4-BE49-F238E27FC236}">
                <a16:creationId xmlns:a16="http://schemas.microsoft.com/office/drawing/2014/main" id="{C457B891-0C96-4A25-8F58-388B912956CE}"/>
              </a:ext>
            </a:extLst>
          </p:cNvPr>
          <p:cNvSpPr/>
          <p:nvPr/>
        </p:nvSpPr>
        <p:spPr>
          <a:xfrm>
            <a:off x="6750401" y="5880177"/>
            <a:ext cx="3233251" cy="10123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5247" tIns="49529" rIns="95247" bIns="49529" anchor="ctr" anchorCtr="0" compatLnSpc="1">
            <a:spAutoFit/>
          </a:bodyPr>
          <a:lstStyle/>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500 mil. km</a:t>
            </a:r>
            <a:r>
              <a:rPr lang="cs-CZ" sz="1482" baseline="33000">
                <a:solidFill>
                  <a:srgbClr val="000000"/>
                </a:solidFill>
                <a:latin typeface="Arial" pitchFamily="34"/>
                <a:ea typeface="Microsoft YaHei" pitchFamily="2"/>
                <a:cs typeface="Arial" pitchFamily="2"/>
              </a:rPr>
              <a:t>2</a:t>
            </a:r>
            <a:r>
              <a:rPr lang="cs-CZ" sz="1482">
                <a:solidFill>
                  <a:srgbClr val="000000"/>
                </a:solidFill>
                <a:latin typeface="Arial" pitchFamily="34"/>
                <a:ea typeface="Microsoft YaHei" pitchFamily="2"/>
                <a:cs typeface="Arial" pitchFamily="2"/>
              </a:rPr>
              <a:t>.       povrch Země</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150 mil. km</a:t>
            </a:r>
            <a:r>
              <a:rPr lang="cs-CZ" sz="1482" baseline="33000">
                <a:solidFill>
                  <a:srgbClr val="000000"/>
                </a:solidFill>
                <a:latin typeface="Arial" pitchFamily="34"/>
                <a:ea typeface="Microsoft YaHei" pitchFamily="2"/>
                <a:cs typeface="Arial" pitchFamily="2"/>
              </a:rPr>
              <a:t>2</a:t>
            </a:r>
            <a:r>
              <a:rPr lang="cs-CZ" sz="1482">
                <a:solidFill>
                  <a:srgbClr val="000000"/>
                </a:solidFill>
                <a:latin typeface="Arial" pitchFamily="34"/>
                <a:ea typeface="Microsoft YaHei" pitchFamily="2"/>
                <a:cs typeface="Arial" pitchFamily="2"/>
              </a:rPr>
              <a:t>        souš</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nepatrná část vhodná k zemědělství</a:t>
            </a:r>
          </a:p>
          <a:p>
            <a:pPr>
              <a:tabLst>
                <a:tab pos="0" algn="l"/>
                <a:tab pos="967710" algn="l"/>
                <a:tab pos="1935419" algn="l"/>
                <a:tab pos="2903128" algn="l"/>
                <a:tab pos="3870838" algn="l"/>
                <a:tab pos="4838548" algn="l"/>
                <a:tab pos="5806256" algn="l"/>
                <a:tab pos="6773966" algn="l"/>
                <a:tab pos="7741676" algn="l"/>
                <a:tab pos="8709386" algn="l"/>
                <a:tab pos="9677095" algn="l"/>
                <a:tab pos="10644805" algn="l"/>
              </a:tabLst>
            </a:pPr>
            <a:r>
              <a:rPr lang="cs-CZ" sz="1482">
                <a:solidFill>
                  <a:srgbClr val="000000"/>
                </a:solidFill>
                <a:latin typeface="Arial" pitchFamily="34"/>
                <a:ea typeface="Microsoft YaHei" pitchFamily="2"/>
                <a:cs typeface="Arial" pitchFamily="2"/>
              </a:rPr>
              <a:t>  10,9 mil.km</a:t>
            </a:r>
            <a:r>
              <a:rPr lang="cs-CZ" sz="1482" baseline="33000">
                <a:solidFill>
                  <a:srgbClr val="000000"/>
                </a:solidFill>
                <a:latin typeface="Arial" pitchFamily="34"/>
                <a:ea typeface="Microsoft YaHei" pitchFamily="2"/>
                <a:cs typeface="Arial" pitchFamily="2"/>
              </a:rPr>
              <a:t>2           </a:t>
            </a:r>
            <a:r>
              <a:rPr lang="cs-CZ" sz="1482">
                <a:solidFill>
                  <a:srgbClr val="000000"/>
                </a:solidFill>
                <a:latin typeface="Arial" pitchFamily="34"/>
                <a:ea typeface="Microsoft YaHei" pitchFamily="2"/>
                <a:cs typeface="Arial" pitchFamily="2"/>
              </a:rPr>
              <a:t> v 15. stol.</a:t>
            </a:r>
          </a:p>
        </p:txBody>
      </p:sp>
      <p:sp>
        <p:nvSpPr>
          <p:cNvPr id="7" name="TextovéPole 6">
            <a:extLst>
              <a:ext uri="{FF2B5EF4-FFF2-40B4-BE49-F238E27FC236}">
                <a16:creationId xmlns:a16="http://schemas.microsoft.com/office/drawing/2014/main" id="{BFB24A3B-F8C3-4543-BDE1-88DF0F1CFBA1}"/>
              </a:ext>
            </a:extLst>
          </p:cNvPr>
          <p:cNvSpPr txBox="1"/>
          <p:nvPr/>
        </p:nvSpPr>
        <p:spPr>
          <a:xfrm>
            <a:off x="3771824" y="152396"/>
            <a:ext cx="4571877" cy="380990"/>
          </a:xfrm>
          <a:prstGeom prst="rect">
            <a:avLst/>
          </a:prstGeom>
          <a:noFill/>
          <a:ln>
            <a:noFill/>
          </a:ln>
        </p:spPr>
        <p:txBody>
          <a:bodyPr wrap="none" lIns="95247" tIns="47624" rIns="95247" bIns="47624" anchorCtr="0" compatLnSpc="0"/>
          <a:lstStyle/>
          <a:p>
            <a:pPr hangingPunct="0"/>
            <a:r>
              <a:rPr lang="cs-CZ" sz="1693">
                <a:latin typeface="Liberation Sans" pitchFamily="18"/>
                <a:ea typeface="Microsoft YaHei" pitchFamily="2"/>
                <a:cs typeface="Arial" pitchFamily="2"/>
              </a:rPr>
              <a:t>- počátek domestikace plodin a zvířat</a:t>
            </a:r>
          </a:p>
        </p:txBody>
      </p:sp>
      <p:sp>
        <p:nvSpPr>
          <p:cNvPr id="8" name="Volný tvar: obrazec 7">
            <a:extLst>
              <a:ext uri="{FF2B5EF4-FFF2-40B4-BE49-F238E27FC236}">
                <a16:creationId xmlns:a16="http://schemas.microsoft.com/office/drawing/2014/main" id="{55F58E27-2939-432B-A162-984EF555B689}"/>
              </a:ext>
            </a:extLst>
          </p:cNvPr>
          <p:cNvSpPr/>
          <p:nvPr/>
        </p:nvSpPr>
        <p:spPr>
          <a:xfrm rot="9054600">
            <a:off x="5676419" y="6961529"/>
            <a:ext cx="3188122" cy="2056963"/>
          </a:xfrm>
          <a:custGeom>
            <a:avLst/>
            <a:gdLst/>
            <a:ahLst/>
            <a:cxnLst>
              <a:cxn ang="3cd4">
                <a:pos x="hc" y="t"/>
              </a:cxn>
              <a:cxn ang="cd2">
                <a:pos x="l" y="vc"/>
              </a:cxn>
              <a:cxn ang="cd4">
                <a:pos x="hc" y="b"/>
              </a:cxn>
              <a:cxn ang="0">
                <a:pos x="r" y="vc"/>
              </a:cxn>
            </a:cxnLst>
            <a:rect l="l" t="t" r="r" b="b"/>
            <a:pathLst>
              <a:path w="8369" h="5400">
                <a:moveTo>
                  <a:pt x="5929" y="4285"/>
                </a:moveTo>
                <a:cubicBezTo>
                  <a:pt x="6345" y="4460"/>
                  <a:pt x="6635" y="4098"/>
                  <a:pt x="6963" y="3939"/>
                </a:cubicBezTo>
                <a:cubicBezTo>
                  <a:pt x="7305" y="3774"/>
                  <a:pt x="7672" y="3626"/>
                  <a:pt x="7942" y="3356"/>
                </a:cubicBezTo>
                <a:cubicBezTo>
                  <a:pt x="8263" y="3037"/>
                  <a:pt x="8350" y="2554"/>
                  <a:pt x="8368" y="2123"/>
                </a:cubicBezTo>
                <a:cubicBezTo>
                  <a:pt x="8383" y="1741"/>
                  <a:pt x="8169" y="1376"/>
                  <a:pt x="7960" y="1047"/>
                </a:cubicBezTo>
                <a:cubicBezTo>
                  <a:pt x="7773" y="753"/>
                  <a:pt x="7647" y="377"/>
                  <a:pt x="7309" y="221"/>
                </a:cubicBezTo>
                <a:cubicBezTo>
                  <a:pt x="6911" y="36"/>
                  <a:pt x="6431" y="-82"/>
                  <a:pt x="5998" y="69"/>
                </a:cubicBezTo>
                <a:cubicBezTo>
                  <a:pt x="5628" y="198"/>
                  <a:pt x="5307" y="435"/>
                  <a:pt x="4957" y="609"/>
                </a:cubicBezTo>
                <a:cubicBezTo>
                  <a:pt x="4640" y="767"/>
                  <a:pt x="4416" y="1026"/>
                  <a:pt x="4099" y="1202"/>
                </a:cubicBezTo>
                <a:cubicBezTo>
                  <a:pt x="3757" y="1393"/>
                  <a:pt x="3430" y="1605"/>
                  <a:pt x="3091" y="1801"/>
                </a:cubicBezTo>
                <a:cubicBezTo>
                  <a:pt x="2735" y="2007"/>
                  <a:pt x="2354" y="2178"/>
                  <a:pt x="2008" y="2404"/>
                </a:cubicBezTo>
                <a:cubicBezTo>
                  <a:pt x="1670" y="2624"/>
                  <a:pt x="1324" y="2826"/>
                  <a:pt x="971" y="3019"/>
                </a:cubicBezTo>
                <a:cubicBezTo>
                  <a:pt x="640" y="3201"/>
                  <a:pt x="314" y="3409"/>
                  <a:pt x="86" y="3703"/>
                </a:cubicBezTo>
                <a:cubicBezTo>
                  <a:pt x="-189" y="4057"/>
                  <a:pt x="274" y="4420"/>
                  <a:pt x="374" y="4769"/>
                </a:cubicBezTo>
                <a:cubicBezTo>
                  <a:pt x="503" y="5224"/>
                  <a:pt x="1007" y="5281"/>
                  <a:pt x="1356" y="5296"/>
                </a:cubicBezTo>
                <a:cubicBezTo>
                  <a:pt x="1782" y="5316"/>
                  <a:pt x="2165" y="5472"/>
                  <a:pt x="2618" y="5360"/>
                </a:cubicBezTo>
                <a:cubicBezTo>
                  <a:pt x="2980" y="5270"/>
                  <a:pt x="3360" y="5263"/>
                  <a:pt x="3685" y="5073"/>
                </a:cubicBezTo>
                <a:cubicBezTo>
                  <a:pt x="3994" y="4892"/>
                  <a:pt x="4290" y="4667"/>
                  <a:pt x="4654" y="4610"/>
                </a:cubicBezTo>
                <a:lnTo>
                  <a:pt x="4976" y="4431"/>
                </a:lnTo>
                <a:lnTo>
                  <a:pt x="5034" y="4399"/>
                </a:lnTo>
              </a:path>
            </a:pathLst>
          </a:custGeom>
          <a:noFill/>
          <a:ln w="0">
            <a:solidFill>
              <a:srgbClr val="3465A4"/>
            </a:solidFill>
            <a:prstDash val="solid"/>
          </a:ln>
        </p:spPr>
        <p:txBody>
          <a:bodyPr wrap="none" lIns="95247" tIns="47624" rIns="95247" bIns="47624" anchor="ctr" anchorCtr="0" compatLnSpc="0"/>
          <a:lstStyle/>
          <a:p>
            <a:pPr hangingPunct="0"/>
            <a:endParaRPr lang="cs-CZ" sz="1905">
              <a:latin typeface="Liberation Sans" pitchFamily="18"/>
              <a:ea typeface="Microsoft YaHei" pitchFamily="2"/>
              <a:cs typeface="Arial" pitchFamily="2"/>
            </a:endParaRPr>
          </a:p>
        </p:txBody>
      </p:sp>
      <p:sp>
        <p:nvSpPr>
          <p:cNvPr id="9" name="TextovéPole 8">
            <a:extLst>
              <a:ext uri="{FF2B5EF4-FFF2-40B4-BE49-F238E27FC236}">
                <a16:creationId xmlns:a16="http://schemas.microsoft.com/office/drawing/2014/main" id="{CB36D326-8082-4084-8A33-4B6DABADD47A}"/>
              </a:ext>
            </a:extLst>
          </p:cNvPr>
          <p:cNvSpPr txBox="1"/>
          <p:nvPr/>
        </p:nvSpPr>
        <p:spPr>
          <a:xfrm>
            <a:off x="2363686" y="6172034"/>
            <a:ext cx="4227462" cy="374132"/>
          </a:xfrm>
          <a:prstGeom prst="rect">
            <a:avLst/>
          </a:prstGeom>
          <a:noFill/>
          <a:ln>
            <a:noFill/>
          </a:ln>
        </p:spPr>
        <p:txBody>
          <a:bodyPr wrap="none" lIns="95247" tIns="47624" rIns="95247" bIns="47624" anchorCtr="0" compatLnSpc="0"/>
          <a:lstStyle/>
          <a:p>
            <a:pPr hangingPunct="0"/>
            <a:r>
              <a:rPr lang="cs-CZ" sz="1693">
                <a:latin typeface="Liberation Sans" pitchFamily="18"/>
                <a:ea typeface="Microsoft YaHei" pitchFamily="2"/>
                <a:cs typeface="Arial" pitchFamily="2"/>
              </a:rPr>
              <a:t>Až do novověku bylo 90% lidí zemědělci.</a:t>
            </a:r>
          </a:p>
        </p:txBody>
      </p:sp>
      <p:sp>
        <p:nvSpPr>
          <p:cNvPr id="10" name="Volný tvar: obrazec 9">
            <a:extLst>
              <a:ext uri="{FF2B5EF4-FFF2-40B4-BE49-F238E27FC236}">
                <a16:creationId xmlns:a16="http://schemas.microsoft.com/office/drawing/2014/main" id="{7F957BC2-3CAA-4751-83D9-7E6B0D96A5A0}"/>
              </a:ext>
            </a:extLst>
          </p:cNvPr>
          <p:cNvSpPr/>
          <p:nvPr/>
        </p:nvSpPr>
        <p:spPr>
          <a:xfrm>
            <a:off x="1156330" y="6546165"/>
            <a:ext cx="5282422" cy="218307"/>
          </a:xfrm>
          <a:custGeom>
            <a:avLst/>
            <a:gdLst/>
            <a:ahLst/>
            <a:cxnLst>
              <a:cxn ang="3cd4">
                <a:pos x="hc" y="t"/>
              </a:cxn>
              <a:cxn ang="cd2">
                <a:pos x="l" y="vc"/>
              </a:cxn>
              <a:cxn ang="cd4">
                <a:pos x="hc" y="b"/>
              </a:cxn>
              <a:cxn ang="0">
                <a:pos x="r" y="vc"/>
              </a:cxn>
            </a:cxnLst>
            <a:rect l="l" t="t" r="r" b="b"/>
            <a:pathLst>
              <a:path w="13866" h="574">
                <a:moveTo>
                  <a:pt x="0" y="33"/>
                </a:moveTo>
                <a:cubicBezTo>
                  <a:pt x="480" y="70"/>
                  <a:pt x="960" y="120"/>
                  <a:pt x="1441" y="167"/>
                </a:cubicBezTo>
                <a:cubicBezTo>
                  <a:pt x="1986" y="220"/>
                  <a:pt x="2534" y="194"/>
                  <a:pt x="3082" y="201"/>
                </a:cubicBezTo>
                <a:cubicBezTo>
                  <a:pt x="3452" y="205"/>
                  <a:pt x="3812" y="259"/>
                  <a:pt x="4187" y="301"/>
                </a:cubicBezTo>
                <a:cubicBezTo>
                  <a:pt x="4564" y="343"/>
                  <a:pt x="4924" y="355"/>
                  <a:pt x="5292" y="368"/>
                </a:cubicBezTo>
                <a:cubicBezTo>
                  <a:pt x="5748" y="383"/>
                  <a:pt x="6207" y="368"/>
                  <a:pt x="6665" y="368"/>
                </a:cubicBezTo>
                <a:cubicBezTo>
                  <a:pt x="7144" y="368"/>
                  <a:pt x="7627" y="318"/>
                  <a:pt x="8105" y="368"/>
                </a:cubicBezTo>
                <a:cubicBezTo>
                  <a:pt x="8530" y="412"/>
                  <a:pt x="8959" y="417"/>
                  <a:pt x="9378" y="502"/>
                </a:cubicBezTo>
                <a:cubicBezTo>
                  <a:pt x="9845" y="597"/>
                  <a:pt x="10316" y="559"/>
                  <a:pt x="10785" y="569"/>
                </a:cubicBezTo>
                <a:cubicBezTo>
                  <a:pt x="11386" y="582"/>
                  <a:pt x="11995" y="499"/>
                  <a:pt x="12593" y="569"/>
                </a:cubicBezTo>
                <a:cubicBezTo>
                  <a:pt x="13099" y="628"/>
                  <a:pt x="13344" y="183"/>
                  <a:pt x="13765" y="67"/>
                </a:cubicBezTo>
                <a:lnTo>
                  <a:pt x="13866" y="0"/>
                </a:lnTo>
              </a:path>
            </a:pathLst>
          </a:custGeom>
          <a:noFill/>
          <a:ln w="0">
            <a:solidFill>
              <a:srgbClr val="3465A4"/>
            </a:solidFill>
            <a:prstDash val="solid"/>
          </a:ln>
        </p:spPr>
        <p:txBody>
          <a:bodyPr wrap="none" lIns="95247" tIns="47624" rIns="95247" bIns="47624" anchor="ctr" anchorCtr="0" compatLnSpc="0"/>
          <a:lstStyle/>
          <a:p>
            <a:pPr hangingPunct="0"/>
            <a:endParaRPr lang="cs-CZ" sz="1905">
              <a:latin typeface="Liberation Sans" pitchFamily="18"/>
              <a:ea typeface="Microsoft YaHei" pitchFamily="2"/>
              <a:cs typeface="Arial" pitchFamily="2"/>
            </a:endParaRPr>
          </a:p>
        </p:txBody>
      </p:sp>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4005</Words>
  <Application>Microsoft Office PowerPoint</Application>
  <PresentationFormat>Širokoúhlá obrazovka</PresentationFormat>
  <Paragraphs>291</Paragraphs>
  <Slides>19</Slides>
  <Notes>18</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19</vt:i4>
      </vt:variant>
    </vt:vector>
  </HeadingPairs>
  <TitlesOfParts>
    <vt:vector size="25" baseType="lpstr">
      <vt:lpstr>Arial</vt:lpstr>
      <vt:lpstr>Bookman Old Style</vt:lpstr>
      <vt:lpstr>Calibri</vt:lpstr>
      <vt:lpstr>Calibri Light</vt:lpstr>
      <vt:lpstr>Liberation Sans</vt:lpstr>
      <vt:lpstr>Motiv Office</vt:lpstr>
      <vt:lpstr>Homo a kapitalismus</vt:lpstr>
      <vt:lpstr>Yuval Noah Harari:  Homo sapiens - Od zvířete k božskému jedinci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Yuval Noah Harari:      Homo deus – Stručné dějiny zítřka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Homo a kapitalismus</dc:title>
  <dc:creator>Blažena Švandová</dc:creator>
  <cp:lastModifiedBy>Blažena Švandová</cp:lastModifiedBy>
  <cp:revision>6</cp:revision>
  <dcterms:created xsi:type="dcterms:W3CDTF">2021-10-03T11:30:55Z</dcterms:created>
  <dcterms:modified xsi:type="dcterms:W3CDTF">2021-10-03T20:34:32Z</dcterms:modified>
</cp:coreProperties>
</file>