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9.jpg" ContentType="image/png"/>
  <Override PartName="/ppt/media/image11.jpg" ContentType="image/gif"/>
  <Override PartName="/ppt/media/image17.jpg" ContentType="image/gif"/>
  <Override PartName="/ppt/media/image18.jpg" ContentType="image/gif"/>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9" r:id="rId3"/>
    <p:sldId id="257" r:id="rId4"/>
    <p:sldId id="276" r:id="rId5"/>
    <p:sldId id="258" r:id="rId6"/>
    <p:sldId id="260" r:id="rId7"/>
    <p:sldId id="262" r:id="rId8"/>
    <p:sldId id="272" r:id="rId9"/>
    <p:sldId id="273" r:id="rId10"/>
    <p:sldId id="263" r:id="rId11"/>
    <p:sldId id="264" r:id="rId12"/>
    <p:sldId id="266" r:id="rId13"/>
    <p:sldId id="267" r:id="rId14"/>
    <p:sldId id="268" r:id="rId15"/>
    <p:sldId id="269" r:id="rId16"/>
    <p:sldId id="270" r:id="rId17"/>
    <p:sldId id="274" r:id="rId18"/>
    <p:sldId id="275" r:id="rId19"/>
    <p:sldId id="281" r:id="rId20"/>
    <p:sldId id="280" r:id="rId21"/>
    <p:sldId id="277" r:id="rId22"/>
    <p:sldId id="279"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5448" autoAdjust="0"/>
  </p:normalViewPr>
  <p:slideViewPr>
    <p:cSldViewPr showGuides="1">
      <p:cViewPr>
        <p:scale>
          <a:sx n="110" d="100"/>
          <a:sy n="110" d="100"/>
        </p:scale>
        <p:origin x="-7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F2CAB5-7920-4F1B-9ECC-6E6F776FADD1}" type="datetimeFigureOut">
              <a:rPr lang="en-US" smtClean="0"/>
              <a:t>9/27/2021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199C3C8-F83A-4640-BC1B-C1259817C0A0}" type="slidenum">
              <a:rPr lang="en-US" smtClean="0"/>
              <a:t>‹#›</a:t>
            </a:fld>
            <a:endParaRPr lang="en-US"/>
          </a:p>
        </p:txBody>
      </p:sp>
    </p:spTree>
    <p:extLst>
      <p:ext uri="{BB962C8B-B14F-4D97-AF65-F5344CB8AC3E}">
        <p14:creationId xmlns:p14="http://schemas.microsoft.com/office/powerpoint/2010/main" val="3927738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E9C0690-7725-4CA4-A4C4-C1C8467D7BC7}" type="datetimeFigureOut">
              <a:rPr lang="en-US" smtClean="0"/>
              <a:t>9/27/2021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4DA5D3E-3D80-4286-AB4A-5464D589EB3A}" type="slidenum">
              <a:rPr lang="en-US" smtClean="0"/>
              <a:t>‹#›</a:t>
            </a:fld>
            <a:endParaRPr lang="en-US"/>
          </a:p>
        </p:txBody>
      </p:sp>
    </p:spTree>
    <p:extLst>
      <p:ext uri="{BB962C8B-B14F-4D97-AF65-F5344CB8AC3E}">
        <p14:creationId xmlns:p14="http://schemas.microsoft.com/office/powerpoint/2010/main" val="14984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A5D3E-3D80-4286-AB4A-5464D589EB3A}" type="slidenum">
              <a:rPr lang="en-US" smtClean="0"/>
              <a:t>1</a:t>
            </a:fld>
            <a:endParaRPr lang="en-US"/>
          </a:p>
        </p:txBody>
      </p:sp>
    </p:spTree>
    <p:extLst>
      <p:ext uri="{BB962C8B-B14F-4D97-AF65-F5344CB8AC3E}">
        <p14:creationId xmlns:p14="http://schemas.microsoft.com/office/powerpoint/2010/main" val="1696828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A5D3E-3D80-4286-AB4A-5464D589EB3A}" type="slidenum">
              <a:rPr lang="en-US" smtClean="0"/>
              <a:t>13</a:t>
            </a:fld>
            <a:endParaRPr lang="en-US"/>
          </a:p>
        </p:txBody>
      </p:sp>
    </p:spTree>
    <p:extLst>
      <p:ext uri="{BB962C8B-B14F-4D97-AF65-F5344CB8AC3E}">
        <p14:creationId xmlns:p14="http://schemas.microsoft.com/office/powerpoint/2010/main" val="318066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A5D3E-3D80-4286-AB4A-5464D589EB3A}" type="slidenum">
              <a:rPr lang="en-US" smtClean="0"/>
              <a:t>14</a:t>
            </a:fld>
            <a:endParaRPr lang="en-US"/>
          </a:p>
        </p:txBody>
      </p:sp>
    </p:spTree>
    <p:extLst>
      <p:ext uri="{BB962C8B-B14F-4D97-AF65-F5344CB8AC3E}">
        <p14:creationId xmlns:p14="http://schemas.microsoft.com/office/powerpoint/2010/main" val="2920788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A5D3E-3D80-4286-AB4A-5464D589EB3A}" type="slidenum">
              <a:rPr lang="en-US" smtClean="0"/>
              <a:t>15</a:t>
            </a:fld>
            <a:endParaRPr lang="en-US"/>
          </a:p>
        </p:txBody>
      </p:sp>
    </p:spTree>
    <p:extLst>
      <p:ext uri="{BB962C8B-B14F-4D97-AF65-F5344CB8AC3E}">
        <p14:creationId xmlns:p14="http://schemas.microsoft.com/office/powerpoint/2010/main" val="1478336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A5D3E-3D80-4286-AB4A-5464D589EB3A}" type="slidenum">
              <a:rPr lang="en-US" smtClean="0"/>
              <a:t>16</a:t>
            </a:fld>
            <a:endParaRPr lang="en-US"/>
          </a:p>
        </p:txBody>
      </p:sp>
    </p:spTree>
    <p:extLst>
      <p:ext uri="{BB962C8B-B14F-4D97-AF65-F5344CB8AC3E}">
        <p14:creationId xmlns:p14="http://schemas.microsoft.com/office/powerpoint/2010/main" val="2229781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4DA5D3E-3D80-4286-AB4A-5464D589EB3A}" type="slidenum">
              <a:rPr lang="en-US" smtClean="0"/>
              <a:t>17</a:t>
            </a:fld>
            <a:endParaRPr lang="en-US"/>
          </a:p>
        </p:txBody>
      </p:sp>
    </p:spTree>
    <p:extLst>
      <p:ext uri="{BB962C8B-B14F-4D97-AF65-F5344CB8AC3E}">
        <p14:creationId xmlns:p14="http://schemas.microsoft.com/office/powerpoint/2010/main" val="1642433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cs-CZ" dirty="0"/>
              <a:t>Příklady turbulencí</a:t>
            </a:r>
          </a:p>
          <a:p>
            <a:pPr marL="0" lvl="0" indent="0" algn="l" rtl="0">
              <a:spcBef>
                <a:spcPts val="0"/>
              </a:spcBef>
              <a:spcAft>
                <a:spcPts val="0"/>
              </a:spcAft>
              <a:buClr>
                <a:schemeClr val="dk1"/>
              </a:buClr>
              <a:buSzPts val="1100"/>
              <a:buFont typeface="Arial"/>
              <a:buNone/>
            </a:pPr>
            <a:r>
              <a:rPr lang="cs-CZ" dirty="0"/>
              <a:t>Laminární a turbulentní voda proudí přes trup ponorky. Se zvyšující se relativní rychlostí vody dochází k turbulencím.</a:t>
            </a:r>
          </a:p>
          <a:p>
            <a:pPr marL="0" lvl="0" indent="0" algn="l" rtl="0">
              <a:spcBef>
                <a:spcPts val="0"/>
              </a:spcBef>
              <a:spcAft>
                <a:spcPts val="0"/>
              </a:spcAft>
              <a:buClr>
                <a:schemeClr val="dk1"/>
              </a:buClr>
              <a:buSzPts val="1100"/>
              <a:buFont typeface="Arial"/>
              <a:buNone/>
            </a:pPr>
            <a:endParaRPr lang="cs-CZ" dirty="0"/>
          </a:p>
          <a:p>
            <a:pPr marL="0" lvl="0" indent="0" algn="l" rtl="0">
              <a:spcBef>
                <a:spcPts val="0"/>
              </a:spcBef>
              <a:spcAft>
                <a:spcPts val="0"/>
              </a:spcAft>
              <a:buClr>
                <a:schemeClr val="dk1"/>
              </a:buClr>
              <a:buSzPts val="1100"/>
              <a:buFont typeface="Arial"/>
              <a:buNone/>
            </a:pPr>
            <a:r>
              <a:rPr lang="cs-CZ" dirty="0"/>
              <a:t>Turbulence ve špičkovém víru z křídla letadla procházejícího barevným kouřem</a:t>
            </a:r>
          </a:p>
          <a:p>
            <a:pPr marL="0" lvl="0" indent="0" algn="l" rtl="0">
              <a:spcBef>
                <a:spcPts val="0"/>
              </a:spcBef>
              <a:spcAft>
                <a:spcPts val="0"/>
              </a:spcAft>
              <a:buClr>
                <a:schemeClr val="dk1"/>
              </a:buClr>
              <a:buSzPts val="1100"/>
              <a:buFont typeface="Arial"/>
              <a:buNone/>
            </a:pPr>
            <a:endParaRPr lang="cs-CZ" dirty="0"/>
          </a:p>
          <a:p>
            <a:pPr marL="0" lvl="0" indent="0" algn="l" rtl="0">
              <a:spcBef>
                <a:spcPts val="0"/>
              </a:spcBef>
              <a:spcAft>
                <a:spcPts val="0"/>
              </a:spcAft>
              <a:buClr>
                <a:schemeClr val="dk1"/>
              </a:buClr>
              <a:buSzPts val="1100"/>
              <a:buFont typeface="Arial"/>
              <a:buNone/>
            </a:pPr>
            <a:r>
              <a:rPr lang="cs-CZ" dirty="0"/>
              <a:t>Z cigarety stoupá kouř. Prvních pár centimetrů je kouř laminární. Kouřový oblak se stává turbulentní, jeho Reynoldsovo číslo se zvyšuje se zvyšováním rychlosti proudění a charakteristickou délkou.</a:t>
            </a:r>
          </a:p>
          <a:p>
            <a:pPr marL="0" lvl="0" indent="0" algn="l" rtl="0">
              <a:spcBef>
                <a:spcPts val="0"/>
              </a:spcBef>
              <a:spcAft>
                <a:spcPts val="0"/>
              </a:spcAft>
              <a:buClr>
                <a:schemeClr val="dk1"/>
              </a:buClr>
              <a:buSzPts val="1100"/>
              <a:buFont typeface="Arial"/>
              <a:buNone/>
            </a:pPr>
            <a:endParaRPr lang="cs-CZ" dirty="0"/>
          </a:p>
          <a:p>
            <a:pPr marL="0" lvl="0" indent="0" algn="l" rtl="0">
              <a:spcBef>
                <a:spcPts val="0"/>
              </a:spcBef>
              <a:spcAft>
                <a:spcPts val="0"/>
              </a:spcAft>
              <a:buClr>
                <a:schemeClr val="dk1"/>
              </a:buClr>
              <a:buSzPts val="1100"/>
              <a:buFont typeface="Arial"/>
              <a:buNone/>
            </a:pPr>
            <a:r>
              <a:rPr lang="cs-CZ" dirty="0"/>
              <a:t>    </a:t>
            </a:r>
          </a:p>
          <a:p>
            <a:pPr marL="0" lvl="0" indent="0" algn="l" rtl="0">
              <a:spcBef>
                <a:spcPts val="0"/>
              </a:spcBef>
              <a:spcAft>
                <a:spcPts val="0"/>
              </a:spcAft>
              <a:buClr>
                <a:schemeClr val="dk1"/>
              </a:buClr>
              <a:buSzPts val="1100"/>
              <a:buFont typeface="Arial"/>
              <a:buNone/>
            </a:pPr>
            <a:r>
              <a:rPr lang="cs-CZ" dirty="0"/>
              <a:t>Turbulence v čistém vzduchu, k nimž dochází při letu letadlem, a také špatné astronomické vidění (rozmazání snímků pozorovaných atmosférou).</a:t>
            </a:r>
          </a:p>
          <a:p>
            <a:pPr marL="0" lvl="0" indent="0" algn="l" rtl="0">
              <a:spcBef>
                <a:spcPts val="0"/>
              </a:spcBef>
              <a:spcAft>
                <a:spcPts val="0"/>
              </a:spcAft>
              <a:buClr>
                <a:schemeClr val="dk1"/>
              </a:buClr>
              <a:buSzPts val="1100"/>
              <a:buFont typeface="Arial"/>
              <a:buNone/>
            </a:pPr>
            <a:r>
              <a:rPr lang="cs-CZ" dirty="0"/>
              <a:t>  Většina pozemské atmosférické cirkulace .	Oceánské a atmosférické smíšené vrstvy a intenzivní oceánské proudy.</a:t>
            </a:r>
          </a:p>
          <a:p>
            <a:pPr marL="0" lvl="0" indent="0" algn="l" rtl="0">
              <a:spcBef>
                <a:spcPts val="0"/>
              </a:spcBef>
              <a:spcAft>
                <a:spcPts val="0"/>
              </a:spcAft>
              <a:buClr>
                <a:schemeClr val="dk1"/>
              </a:buClr>
              <a:buSzPts val="1100"/>
              <a:buFont typeface="Arial"/>
              <a:buNone/>
            </a:pPr>
            <a:r>
              <a:rPr lang="cs-CZ" dirty="0"/>
              <a:t>    </a:t>
            </a:r>
          </a:p>
          <a:p>
            <a:pPr marL="0" lvl="0" indent="0" algn="l" rtl="0">
              <a:spcBef>
                <a:spcPts val="0"/>
              </a:spcBef>
              <a:spcAft>
                <a:spcPts val="0"/>
              </a:spcAft>
              <a:buClr>
                <a:schemeClr val="dk1"/>
              </a:buClr>
              <a:buSzPts val="1100"/>
              <a:buFont typeface="Arial"/>
              <a:buNone/>
            </a:pPr>
            <a:r>
              <a:rPr lang="cs-CZ" dirty="0"/>
              <a:t>Proudění v mnoha průmyslových zařízeních (jako jsou potrubí, potrubí, odlučovače, plynové pračky , dynamické výměníky tepla se škrábaným povrchem atd.) A strojích (například spalovacích motorech a plynových turbínách ).</a:t>
            </a:r>
          </a:p>
          <a:p>
            <a:pPr marL="0" lvl="0" indent="0" algn="l" rtl="0">
              <a:spcBef>
                <a:spcPts val="0"/>
              </a:spcBef>
              <a:spcAft>
                <a:spcPts val="0"/>
              </a:spcAft>
              <a:buClr>
                <a:schemeClr val="dk1"/>
              </a:buClr>
              <a:buSzPts val="1100"/>
              <a:buFont typeface="Arial"/>
              <a:buNone/>
            </a:pPr>
            <a:r>
              <a:rPr lang="cs-CZ" dirty="0"/>
              <a:t>   </a:t>
            </a:r>
          </a:p>
          <a:p>
            <a:pPr marL="0" lvl="0" indent="0" algn="l" rtl="0">
              <a:spcBef>
                <a:spcPts val="0"/>
              </a:spcBef>
              <a:spcAft>
                <a:spcPts val="0"/>
              </a:spcAft>
              <a:buClr>
                <a:schemeClr val="dk1"/>
              </a:buClr>
              <a:buSzPts val="1100"/>
              <a:buFont typeface="Arial"/>
              <a:buNone/>
            </a:pPr>
            <a:r>
              <a:rPr lang="cs-CZ" dirty="0"/>
              <a:t> Vnější tok přes všechny druhy vozidel, jako jsou auta, letadla, lodě a ponorky.</a:t>
            </a:r>
          </a:p>
          <a:p>
            <a:pPr marL="0" lvl="0" indent="0" algn="l" rtl="0">
              <a:spcBef>
                <a:spcPts val="0"/>
              </a:spcBef>
              <a:spcAft>
                <a:spcPts val="0"/>
              </a:spcAft>
              <a:buClr>
                <a:schemeClr val="dk1"/>
              </a:buClr>
              <a:buSzPts val="1100"/>
              <a:buFont typeface="Arial"/>
              <a:buNone/>
            </a:pPr>
            <a:endParaRPr lang="cs-CZ" dirty="0"/>
          </a:p>
          <a:p>
            <a:pPr marL="0" lvl="0" indent="0" algn="l" rtl="0">
              <a:spcBef>
                <a:spcPts val="0"/>
              </a:spcBef>
              <a:spcAft>
                <a:spcPts val="0"/>
              </a:spcAft>
              <a:buClr>
                <a:schemeClr val="dk1"/>
              </a:buClr>
              <a:buSzPts val="1100"/>
              <a:buFont typeface="Arial"/>
              <a:buNone/>
            </a:pPr>
            <a:r>
              <a:rPr lang="cs-CZ" dirty="0"/>
              <a:t> Pohyby hmoty ve hvězdné atmosféře.</a:t>
            </a:r>
          </a:p>
          <a:p>
            <a:pPr marL="0" lvl="0" indent="0" algn="l" rtl="0">
              <a:spcBef>
                <a:spcPts val="0"/>
              </a:spcBef>
              <a:spcAft>
                <a:spcPts val="0"/>
              </a:spcAft>
              <a:buClr>
                <a:schemeClr val="dk1"/>
              </a:buClr>
              <a:buSzPts val="1100"/>
              <a:buFont typeface="Arial"/>
              <a:buNone/>
            </a:pPr>
            <a:endParaRPr lang="cs-CZ" dirty="0"/>
          </a:p>
          <a:p>
            <a:pPr marL="0" lvl="0" indent="0" algn="l" rtl="0">
              <a:spcBef>
                <a:spcPts val="0"/>
              </a:spcBef>
              <a:spcAft>
                <a:spcPts val="0"/>
              </a:spcAft>
              <a:buClr>
                <a:schemeClr val="dk1"/>
              </a:buClr>
              <a:buSzPts val="1100"/>
              <a:buFont typeface="Arial"/>
              <a:buNone/>
            </a:pPr>
            <a:r>
              <a:rPr lang="cs-CZ" dirty="0"/>
              <a:t> Proud vycházející z trysky do klidové kapaliny. Jak tok vystupuje do této vnější tekutiny, vytvářejí se smykové vrstvy pocházející z okrajů trysky. Tyto vrstvy oddělují rychle se pohybující paprsek od vnější tekutiny a při určitém kritickém </a:t>
            </a:r>
            <a:r>
              <a:rPr lang="cs-CZ" dirty="0" err="1"/>
              <a:t>Reynoldsově</a:t>
            </a:r>
            <a:r>
              <a:rPr lang="cs-CZ" dirty="0"/>
              <a:t> čísle se stávají nestabilními a rozpadají se na turbulence.</a:t>
            </a:r>
          </a:p>
          <a:p>
            <a:pPr marL="0" lvl="0" indent="0" algn="l" rtl="0">
              <a:spcBef>
                <a:spcPts val="0"/>
              </a:spcBef>
              <a:spcAft>
                <a:spcPts val="0"/>
              </a:spcAft>
              <a:buClr>
                <a:schemeClr val="dk1"/>
              </a:buClr>
              <a:buSzPts val="1100"/>
              <a:buFont typeface="Arial"/>
              <a:buNone/>
            </a:pPr>
            <a:endParaRPr lang="cs-CZ" dirty="0"/>
          </a:p>
          <a:p>
            <a:pPr marL="0" lvl="0" indent="0" algn="l" rtl="0">
              <a:spcBef>
                <a:spcPts val="0"/>
              </a:spcBef>
              <a:spcAft>
                <a:spcPts val="0"/>
              </a:spcAft>
              <a:buClr>
                <a:schemeClr val="dk1"/>
              </a:buClr>
              <a:buSzPts val="1100"/>
              <a:buFont typeface="Arial"/>
              <a:buNone/>
            </a:pPr>
            <a:r>
              <a:rPr lang="cs-CZ" dirty="0"/>
              <a:t>Biologicky generované turbulence plynoucí z plavajících se zvířat ovlivňují míchání oceánů.</a:t>
            </a:r>
          </a:p>
          <a:p>
            <a:pPr marL="0" lvl="0" indent="0" algn="l" rtl="0">
              <a:spcBef>
                <a:spcPts val="0"/>
              </a:spcBef>
              <a:spcAft>
                <a:spcPts val="0"/>
              </a:spcAft>
              <a:buClr>
                <a:schemeClr val="dk1"/>
              </a:buClr>
              <a:buSzPts val="1100"/>
              <a:buFont typeface="Arial"/>
              <a:buNone/>
            </a:pPr>
            <a:endParaRPr lang="cs-CZ" dirty="0"/>
          </a:p>
          <a:p>
            <a:pPr marL="0" lvl="0" indent="0" algn="l" rtl="0">
              <a:spcBef>
                <a:spcPts val="0"/>
              </a:spcBef>
              <a:spcAft>
                <a:spcPts val="0"/>
              </a:spcAft>
              <a:buClr>
                <a:schemeClr val="dk1"/>
              </a:buClr>
              <a:buSzPts val="1100"/>
              <a:buFont typeface="Arial"/>
              <a:buNone/>
            </a:pPr>
            <a:r>
              <a:rPr lang="cs-CZ" dirty="0"/>
              <a:t>Sněhové ploty fungují tak, že vyvolávají turbulence ve větru a přinutily je odhodit velkou část sněhové zátěže poblíž plotu.</a:t>
            </a:r>
          </a:p>
          <a:p>
            <a:pPr marL="0" lvl="0" indent="0" algn="l" rtl="0">
              <a:spcBef>
                <a:spcPts val="0"/>
              </a:spcBef>
              <a:spcAft>
                <a:spcPts val="0"/>
              </a:spcAft>
              <a:buClr>
                <a:schemeClr val="dk1"/>
              </a:buClr>
              <a:buSzPts val="1100"/>
              <a:buFont typeface="Arial"/>
              <a:buNone/>
            </a:pPr>
            <a:r>
              <a:rPr lang="cs-CZ" dirty="0"/>
              <a:t>    </a:t>
            </a:r>
          </a:p>
          <a:p>
            <a:pPr marL="0" lvl="0" indent="0" algn="l" rtl="0">
              <a:spcBef>
                <a:spcPts val="0"/>
              </a:spcBef>
              <a:spcAft>
                <a:spcPts val="0"/>
              </a:spcAft>
              <a:buClr>
                <a:schemeClr val="dk1"/>
              </a:buClr>
              <a:buSzPts val="1100"/>
              <a:buFont typeface="Arial"/>
              <a:buNone/>
            </a:pPr>
            <a:r>
              <a:rPr lang="cs-CZ" dirty="0"/>
              <a:t>Mostní podpěry (mola) ve vodě. Když je tok řeky pomalý, voda hladce proudí kolem podpěrných nohou. Když je tok rychlejší, je s tokem spojeno vyšší Reynoldsovo číslo. Tok může začít laminárně, ale rychle se oddělí od nohy a stane se turbulentní.</a:t>
            </a:r>
          </a:p>
          <a:p>
            <a:pPr marL="0" lvl="0" indent="0" algn="l" rtl="0">
              <a:spcBef>
                <a:spcPts val="0"/>
              </a:spcBef>
              <a:spcAft>
                <a:spcPts val="0"/>
              </a:spcAft>
              <a:buClr>
                <a:schemeClr val="dk1"/>
              </a:buClr>
              <a:buSzPts val="1100"/>
              <a:buFont typeface="Arial"/>
              <a:buNone/>
            </a:pPr>
            <a:r>
              <a:rPr lang="cs-CZ" dirty="0"/>
              <a:t>   </a:t>
            </a:r>
          </a:p>
          <a:p>
            <a:pPr marL="0" lvl="0" indent="0" algn="l" rtl="0">
              <a:spcBef>
                <a:spcPts val="0"/>
              </a:spcBef>
              <a:spcAft>
                <a:spcPts val="0"/>
              </a:spcAft>
              <a:buClr>
                <a:schemeClr val="dk1"/>
              </a:buClr>
              <a:buSzPts val="1100"/>
              <a:buFont typeface="Arial"/>
              <a:buNone/>
            </a:pPr>
            <a:r>
              <a:rPr lang="cs-CZ" dirty="0"/>
              <a:t> V mnoha geofyzikálních proudech (řeky, atmosférická mezní vrstva) dominují turbulencím proudění koherentní struktury a turbulentní události. Turbulentní událost je série turbulentních fluktuací, které obsahují více energie, než je průměrná turbulence proudění. [9] [10]</a:t>
            </a:r>
          </a:p>
          <a:p>
            <a:pPr marL="0" lvl="0" indent="0" algn="l" rtl="0">
              <a:spcBef>
                <a:spcPts val="0"/>
              </a:spcBef>
              <a:spcAft>
                <a:spcPts val="0"/>
              </a:spcAft>
              <a:buClr>
                <a:schemeClr val="dk1"/>
              </a:buClr>
              <a:buSzPts val="1100"/>
              <a:buFont typeface="Arial"/>
              <a:buNone/>
            </a:pPr>
            <a:endParaRPr lang="cs-CZ" dirty="0"/>
          </a:p>
          <a:p>
            <a:pPr marL="0" lvl="0" indent="0" algn="l" rtl="0">
              <a:spcBef>
                <a:spcPts val="0"/>
              </a:spcBef>
              <a:spcAft>
                <a:spcPts val="0"/>
              </a:spcAft>
              <a:buClr>
                <a:schemeClr val="dk1"/>
              </a:buClr>
              <a:buSzPts val="1100"/>
              <a:buFont typeface="Arial"/>
              <a:buNone/>
            </a:pPr>
            <a:r>
              <a:rPr lang="cs-CZ" dirty="0"/>
              <a:t>Turbulentní události jsou spojeny s víry  a hrají klíčovou roli z hlediska čištění sedimentů, narůstání a transportu v řekách, jakož i míchání a disperze kontaminantů v řekách a ústí řek , a v atmosféře.</a:t>
            </a:r>
          </a:p>
          <a:p>
            <a:pPr marL="0" lvl="0" indent="0" algn="l" rtl="0">
              <a:spcBef>
                <a:spcPts val="0"/>
              </a:spcBef>
              <a:spcAft>
                <a:spcPts val="0"/>
              </a:spcAft>
              <a:buClr>
                <a:schemeClr val="dk1"/>
              </a:buClr>
              <a:buSzPts val="1100"/>
              <a:buFont typeface="Arial"/>
              <a:buNone/>
            </a:pPr>
            <a:endParaRPr lang="cs-CZ" dirty="0"/>
          </a:p>
          <a:p>
            <a:pPr marL="0" lvl="0" indent="0" algn="l" rtl="0">
              <a:spcBef>
                <a:spcPts val="0"/>
              </a:spcBef>
              <a:spcAft>
                <a:spcPts val="0"/>
              </a:spcAft>
              <a:buClr>
                <a:schemeClr val="dk1"/>
              </a:buClr>
              <a:buSzPts val="1100"/>
              <a:buFont typeface="Arial"/>
              <a:buNone/>
            </a:pPr>
            <a:r>
              <a:rPr lang="cs-CZ" dirty="0"/>
              <a:t>Nevyřešený problém ve fyzice :</a:t>
            </a:r>
          </a:p>
          <a:p>
            <a:pPr marL="0" lvl="0" indent="0" algn="l" rtl="0">
              <a:spcBef>
                <a:spcPts val="0"/>
              </a:spcBef>
              <a:spcAft>
                <a:spcPts val="0"/>
              </a:spcAft>
              <a:buClr>
                <a:schemeClr val="dk1"/>
              </a:buClr>
              <a:buSzPts val="1100"/>
              <a:buFont typeface="Arial"/>
              <a:buNone/>
            </a:pPr>
            <a:r>
              <a:rPr lang="cs-CZ" dirty="0"/>
              <a:t>Je možné vytvořit teoretický model k popisu chování turbulentního proudění - zejména jeho vnitřních struktur?</a:t>
            </a:r>
          </a:p>
          <a:p>
            <a:pPr marL="0" lvl="0" indent="0" algn="l" rtl="0">
              <a:spcBef>
                <a:spcPts val="0"/>
              </a:spcBef>
              <a:spcAft>
                <a:spcPts val="0"/>
              </a:spcAft>
              <a:buClr>
                <a:schemeClr val="dk1"/>
              </a:buClr>
              <a:buSzPts val="1100"/>
              <a:buFont typeface="Arial"/>
              <a:buNone/>
            </a:pPr>
            <a:r>
              <a:rPr lang="cs-CZ" dirty="0"/>
              <a:t>(více nevyřešených problémů ve fyzice)</a:t>
            </a:r>
          </a:p>
          <a:p>
            <a:pPr marL="0" lvl="0" indent="0" algn="l" rtl="0">
              <a:spcBef>
                <a:spcPts val="0"/>
              </a:spcBef>
              <a:spcAft>
                <a:spcPts val="0"/>
              </a:spcAft>
              <a:buClr>
                <a:schemeClr val="dk1"/>
              </a:buClr>
              <a:buSzPts val="1100"/>
              <a:buFont typeface="Arial"/>
              <a:buNone/>
            </a:pPr>
            <a:endParaRPr lang="cs-CZ" dirty="0"/>
          </a:p>
          <a:p>
            <a:pPr marL="0" lvl="0" indent="0" algn="l" rtl="0">
              <a:spcBef>
                <a:spcPts val="0"/>
              </a:spcBef>
              <a:spcAft>
                <a:spcPts val="0"/>
              </a:spcAft>
              <a:buClr>
                <a:schemeClr val="dk1"/>
              </a:buClr>
              <a:buSzPts val="1100"/>
              <a:buFont typeface="Arial"/>
              <a:buNone/>
            </a:pPr>
            <a:r>
              <a:rPr lang="cs-CZ" dirty="0"/>
              <a:t>	V lékařské oblasti kardiologie se stetoskop používá k detekci srdečních zvuků, které jsou důsledkem turbulentního průtoku krve. U normálních jedinců jsou srdeční zvuky produktem turbulentního toku, když se srdeční chlopně zavírají. Za určitých podmínek však může být turbulentní proudění slyšet z jiných důvodů, z nichž některé jsou patologické. Například u pokročilé aterosklerózy jsou v některých cévách, které byly zúženy chorobným procesem, slyšet podlitiny (a tedy turbulentní proudění).</a:t>
            </a:r>
          </a:p>
          <a:p>
            <a:pPr marL="0" lvl="0" indent="0" algn="l" rtl="0">
              <a:spcBef>
                <a:spcPts val="0"/>
              </a:spcBef>
              <a:spcAft>
                <a:spcPts val="0"/>
              </a:spcAft>
              <a:buClr>
                <a:schemeClr val="dk1"/>
              </a:buClr>
              <a:buSzPts val="1100"/>
              <a:buFont typeface="Arial"/>
              <a:buNone/>
            </a:pPr>
            <a:endParaRPr lang="cs-CZ" dirty="0"/>
          </a:p>
          <a:p>
            <a:pPr marL="0" lvl="0" indent="0" algn="l" rtl="0">
              <a:spcBef>
                <a:spcPts val="0"/>
              </a:spcBef>
              <a:spcAft>
                <a:spcPts val="0"/>
              </a:spcAft>
              <a:buClr>
                <a:schemeClr val="dk1"/>
              </a:buClr>
              <a:buSzPts val="1100"/>
              <a:buFont typeface="Arial"/>
              <a:buNone/>
            </a:pPr>
            <a:r>
              <a:rPr lang="cs-CZ" dirty="0"/>
              <a:t>	</a:t>
            </a:r>
          </a:p>
          <a:p>
            <a:endParaRPr lang="cs-CZ" dirty="0"/>
          </a:p>
        </p:txBody>
      </p:sp>
      <p:sp>
        <p:nvSpPr>
          <p:cNvPr id="4" name="Zástupný symbol pro číslo snímku 3"/>
          <p:cNvSpPr>
            <a:spLocks noGrp="1"/>
          </p:cNvSpPr>
          <p:nvPr>
            <p:ph type="sldNum" sz="quarter" idx="5"/>
          </p:nvPr>
        </p:nvSpPr>
        <p:spPr/>
        <p:txBody>
          <a:bodyPr/>
          <a:lstStyle/>
          <a:p>
            <a:fld id="{04DA5D3E-3D80-4286-AB4A-5464D589EB3A}" type="slidenum">
              <a:rPr lang="en-US" smtClean="0"/>
              <a:t>18</a:t>
            </a:fld>
            <a:endParaRPr lang="en-US"/>
          </a:p>
        </p:txBody>
      </p:sp>
    </p:spTree>
    <p:extLst>
      <p:ext uri="{BB962C8B-B14F-4D97-AF65-F5344CB8AC3E}">
        <p14:creationId xmlns:p14="http://schemas.microsoft.com/office/powerpoint/2010/main" val="134034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A5D3E-3D80-4286-AB4A-5464D589EB3A}" type="slidenum">
              <a:rPr lang="en-US" smtClean="0"/>
              <a:t>2</a:t>
            </a:fld>
            <a:endParaRPr lang="en-US"/>
          </a:p>
        </p:txBody>
      </p:sp>
    </p:spTree>
    <p:extLst>
      <p:ext uri="{BB962C8B-B14F-4D97-AF65-F5344CB8AC3E}">
        <p14:creationId xmlns:p14="http://schemas.microsoft.com/office/powerpoint/2010/main" val="2220100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A5D3E-3D80-4286-AB4A-5464D589EB3A}" type="slidenum">
              <a:rPr lang="en-US" smtClean="0"/>
              <a:t>3</a:t>
            </a:fld>
            <a:endParaRPr lang="en-US"/>
          </a:p>
        </p:txBody>
      </p:sp>
    </p:spTree>
    <p:extLst>
      <p:ext uri="{BB962C8B-B14F-4D97-AF65-F5344CB8AC3E}">
        <p14:creationId xmlns:p14="http://schemas.microsoft.com/office/powerpoint/2010/main" val="124153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A5D3E-3D80-4286-AB4A-5464D589EB3A}" type="slidenum">
              <a:rPr lang="en-US" smtClean="0"/>
              <a:t>5</a:t>
            </a:fld>
            <a:endParaRPr lang="en-US"/>
          </a:p>
        </p:txBody>
      </p:sp>
    </p:spTree>
    <p:extLst>
      <p:ext uri="{BB962C8B-B14F-4D97-AF65-F5344CB8AC3E}">
        <p14:creationId xmlns:p14="http://schemas.microsoft.com/office/powerpoint/2010/main" val="402394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A5D3E-3D80-4286-AB4A-5464D589EB3A}" type="slidenum">
              <a:rPr lang="en-US" smtClean="0"/>
              <a:t>6</a:t>
            </a:fld>
            <a:endParaRPr lang="en-US"/>
          </a:p>
        </p:txBody>
      </p:sp>
    </p:spTree>
    <p:extLst>
      <p:ext uri="{BB962C8B-B14F-4D97-AF65-F5344CB8AC3E}">
        <p14:creationId xmlns:p14="http://schemas.microsoft.com/office/powerpoint/2010/main" val="90067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A5D3E-3D80-4286-AB4A-5464D589EB3A}" type="slidenum">
              <a:rPr lang="en-US" smtClean="0"/>
              <a:t>7</a:t>
            </a:fld>
            <a:endParaRPr lang="en-US"/>
          </a:p>
        </p:txBody>
      </p:sp>
    </p:spTree>
    <p:extLst>
      <p:ext uri="{BB962C8B-B14F-4D97-AF65-F5344CB8AC3E}">
        <p14:creationId xmlns:p14="http://schemas.microsoft.com/office/powerpoint/2010/main" val="74722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A5D3E-3D80-4286-AB4A-5464D589EB3A}" type="slidenum">
              <a:rPr lang="en-US" smtClean="0"/>
              <a:t>10</a:t>
            </a:fld>
            <a:endParaRPr lang="en-US"/>
          </a:p>
        </p:txBody>
      </p:sp>
    </p:spTree>
    <p:extLst>
      <p:ext uri="{BB962C8B-B14F-4D97-AF65-F5344CB8AC3E}">
        <p14:creationId xmlns:p14="http://schemas.microsoft.com/office/powerpoint/2010/main" val="207732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A5D3E-3D80-4286-AB4A-5464D589EB3A}" type="slidenum">
              <a:rPr lang="en-US" smtClean="0"/>
              <a:t>11</a:t>
            </a:fld>
            <a:endParaRPr lang="en-US"/>
          </a:p>
        </p:txBody>
      </p:sp>
    </p:spTree>
    <p:extLst>
      <p:ext uri="{BB962C8B-B14F-4D97-AF65-F5344CB8AC3E}">
        <p14:creationId xmlns:p14="http://schemas.microsoft.com/office/powerpoint/2010/main" val="2020531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A5D3E-3D80-4286-AB4A-5464D589EB3A}" type="slidenum">
              <a:rPr lang="en-US" smtClean="0"/>
              <a:t>12</a:t>
            </a:fld>
            <a:endParaRPr lang="en-US"/>
          </a:p>
        </p:txBody>
      </p:sp>
    </p:spTree>
    <p:extLst>
      <p:ext uri="{BB962C8B-B14F-4D97-AF65-F5344CB8AC3E}">
        <p14:creationId xmlns:p14="http://schemas.microsoft.com/office/powerpoint/2010/main" val="84606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2168C3-F880-4538-9EF3-358C836C0521}"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BA5B-7738-4310-9706-28A3D160642E}" type="slidenum">
              <a:rPr lang="en-US" smtClean="0"/>
              <a:t>‹#›</a:t>
            </a:fld>
            <a:endParaRPr lang="en-US"/>
          </a:p>
        </p:txBody>
      </p:sp>
    </p:spTree>
    <p:extLst>
      <p:ext uri="{BB962C8B-B14F-4D97-AF65-F5344CB8AC3E}">
        <p14:creationId xmlns:p14="http://schemas.microsoft.com/office/powerpoint/2010/main" val="408259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168C3-F880-4538-9EF3-358C836C0521}"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BA5B-7738-4310-9706-28A3D160642E}" type="slidenum">
              <a:rPr lang="en-US" smtClean="0"/>
              <a:t>‹#›</a:t>
            </a:fld>
            <a:endParaRPr lang="en-US"/>
          </a:p>
        </p:txBody>
      </p:sp>
    </p:spTree>
    <p:extLst>
      <p:ext uri="{BB962C8B-B14F-4D97-AF65-F5344CB8AC3E}">
        <p14:creationId xmlns:p14="http://schemas.microsoft.com/office/powerpoint/2010/main" val="143851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168C3-F880-4538-9EF3-358C836C0521}"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BA5B-7738-4310-9706-28A3D160642E}" type="slidenum">
              <a:rPr lang="en-US" smtClean="0"/>
              <a:t>‹#›</a:t>
            </a:fld>
            <a:endParaRPr lang="en-US"/>
          </a:p>
        </p:txBody>
      </p:sp>
    </p:spTree>
    <p:extLst>
      <p:ext uri="{BB962C8B-B14F-4D97-AF65-F5344CB8AC3E}">
        <p14:creationId xmlns:p14="http://schemas.microsoft.com/office/powerpoint/2010/main" val="298172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168C3-F880-4538-9EF3-358C836C0521}"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BA5B-7738-4310-9706-28A3D160642E}" type="slidenum">
              <a:rPr lang="en-US" smtClean="0"/>
              <a:t>‹#›</a:t>
            </a:fld>
            <a:endParaRPr lang="en-US"/>
          </a:p>
        </p:txBody>
      </p:sp>
    </p:spTree>
    <p:extLst>
      <p:ext uri="{BB962C8B-B14F-4D97-AF65-F5344CB8AC3E}">
        <p14:creationId xmlns:p14="http://schemas.microsoft.com/office/powerpoint/2010/main" val="897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2168C3-F880-4538-9EF3-358C836C0521}"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BA5B-7738-4310-9706-28A3D160642E}" type="slidenum">
              <a:rPr lang="en-US" smtClean="0"/>
              <a:t>‹#›</a:t>
            </a:fld>
            <a:endParaRPr lang="en-US"/>
          </a:p>
        </p:txBody>
      </p:sp>
    </p:spTree>
    <p:extLst>
      <p:ext uri="{BB962C8B-B14F-4D97-AF65-F5344CB8AC3E}">
        <p14:creationId xmlns:p14="http://schemas.microsoft.com/office/powerpoint/2010/main" val="405584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2168C3-F880-4538-9EF3-358C836C0521}"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BA5B-7738-4310-9706-28A3D160642E}" type="slidenum">
              <a:rPr lang="en-US" smtClean="0"/>
              <a:t>‹#›</a:t>
            </a:fld>
            <a:endParaRPr lang="en-US"/>
          </a:p>
        </p:txBody>
      </p:sp>
    </p:spTree>
    <p:extLst>
      <p:ext uri="{BB962C8B-B14F-4D97-AF65-F5344CB8AC3E}">
        <p14:creationId xmlns:p14="http://schemas.microsoft.com/office/powerpoint/2010/main" val="199039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2168C3-F880-4538-9EF3-358C836C0521}"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3BA5B-7738-4310-9706-28A3D160642E}" type="slidenum">
              <a:rPr lang="en-US" smtClean="0"/>
              <a:t>‹#›</a:t>
            </a:fld>
            <a:endParaRPr lang="en-US"/>
          </a:p>
        </p:txBody>
      </p:sp>
    </p:spTree>
    <p:extLst>
      <p:ext uri="{BB962C8B-B14F-4D97-AF65-F5344CB8AC3E}">
        <p14:creationId xmlns:p14="http://schemas.microsoft.com/office/powerpoint/2010/main" val="408819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2168C3-F880-4538-9EF3-358C836C0521}"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3BA5B-7738-4310-9706-28A3D160642E}" type="slidenum">
              <a:rPr lang="en-US" smtClean="0"/>
              <a:t>‹#›</a:t>
            </a:fld>
            <a:endParaRPr lang="en-US"/>
          </a:p>
        </p:txBody>
      </p:sp>
    </p:spTree>
    <p:extLst>
      <p:ext uri="{BB962C8B-B14F-4D97-AF65-F5344CB8AC3E}">
        <p14:creationId xmlns:p14="http://schemas.microsoft.com/office/powerpoint/2010/main" val="14219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168C3-F880-4538-9EF3-358C836C0521}"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3BA5B-7738-4310-9706-28A3D160642E}" type="slidenum">
              <a:rPr lang="en-US" smtClean="0"/>
              <a:t>‹#›</a:t>
            </a:fld>
            <a:endParaRPr lang="en-US"/>
          </a:p>
        </p:txBody>
      </p:sp>
    </p:spTree>
    <p:extLst>
      <p:ext uri="{BB962C8B-B14F-4D97-AF65-F5344CB8AC3E}">
        <p14:creationId xmlns:p14="http://schemas.microsoft.com/office/powerpoint/2010/main" val="412927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168C3-F880-4538-9EF3-358C836C0521}"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BA5B-7738-4310-9706-28A3D160642E}" type="slidenum">
              <a:rPr lang="en-US" smtClean="0"/>
              <a:t>‹#›</a:t>
            </a:fld>
            <a:endParaRPr lang="en-US"/>
          </a:p>
        </p:txBody>
      </p:sp>
    </p:spTree>
    <p:extLst>
      <p:ext uri="{BB962C8B-B14F-4D97-AF65-F5344CB8AC3E}">
        <p14:creationId xmlns:p14="http://schemas.microsoft.com/office/powerpoint/2010/main" val="294763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168C3-F880-4538-9EF3-358C836C0521}"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BA5B-7738-4310-9706-28A3D160642E}" type="slidenum">
              <a:rPr lang="en-US" smtClean="0"/>
              <a:t>‹#›</a:t>
            </a:fld>
            <a:endParaRPr lang="en-US"/>
          </a:p>
        </p:txBody>
      </p:sp>
    </p:spTree>
    <p:extLst>
      <p:ext uri="{BB962C8B-B14F-4D97-AF65-F5344CB8AC3E}">
        <p14:creationId xmlns:p14="http://schemas.microsoft.com/office/powerpoint/2010/main" val="165803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168C3-F880-4538-9EF3-358C836C0521}" type="datetimeFigureOut">
              <a:rPr lang="en-US" smtClean="0"/>
              <a:t>9/27/2021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3BA5B-7738-4310-9706-28A3D160642E}" type="slidenum">
              <a:rPr lang="en-US" smtClean="0"/>
              <a:t>‹#›</a:t>
            </a:fld>
            <a:endParaRPr lang="en-US"/>
          </a:p>
        </p:txBody>
      </p:sp>
    </p:spTree>
    <p:extLst>
      <p:ext uri="{BB962C8B-B14F-4D97-AF65-F5344CB8AC3E}">
        <p14:creationId xmlns:p14="http://schemas.microsoft.com/office/powerpoint/2010/main" val="2763963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48.wmf"/><Relationship Id="rId18" Type="http://schemas.openxmlformats.org/officeDocument/2006/relationships/oleObject" Target="../embeddings/oleObject20.bin"/><Relationship Id="rId3" Type="http://schemas.openxmlformats.org/officeDocument/2006/relationships/notesSlide" Target="../notesSlides/notesSlide7.xml"/><Relationship Id="rId21" Type="http://schemas.openxmlformats.org/officeDocument/2006/relationships/image" Target="../media/image52.wmf"/><Relationship Id="rId7" Type="http://schemas.openxmlformats.org/officeDocument/2006/relationships/image" Target="../media/image45.wmf"/><Relationship Id="rId12" Type="http://schemas.openxmlformats.org/officeDocument/2006/relationships/oleObject" Target="../embeddings/oleObject17.bin"/><Relationship Id="rId17" Type="http://schemas.openxmlformats.org/officeDocument/2006/relationships/image" Target="../media/image50.wmf"/><Relationship Id="rId2" Type="http://schemas.openxmlformats.org/officeDocument/2006/relationships/slideLayout" Target="../slideLayouts/slideLayout2.xml"/><Relationship Id="rId16" Type="http://schemas.openxmlformats.org/officeDocument/2006/relationships/oleObject" Target="../embeddings/oleObject19.bin"/><Relationship Id="rId20" Type="http://schemas.openxmlformats.org/officeDocument/2006/relationships/oleObject" Target="../embeddings/oleObject21.bin"/><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47.wmf"/><Relationship Id="rId5" Type="http://schemas.openxmlformats.org/officeDocument/2006/relationships/image" Target="../media/image44.wmf"/><Relationship Id="rId15" Type="http://schemas.openxmlformats.org/officeDocument/2006/relationships/image" Target="../media/image49.wmf"/><Relationship Id="rId23" Type="http://schemas.openxmlformats.org/officeDocument/2006/relationships/image" Target="../media/image53.wmf"/><Relationship Id="rId10" Type="http://schemas.openxmlformats.org/officeDocument/2006/relationships/oleObject" Target="../embeddings/oleObject16.bin"/><Relationship Id="rId19" Type="http://schemas.openxmlformats.org/officeDocument/2006/relationships/image" Target="../media/image51.wmf"/><Relationship Id="rId4" Type="http://schemas.openxmlformats.org/officeDocument/2006/relationships/oleObject" Target="../embeddings/oleObject13.bin"/><Relationship Id="rId9" Type="http://schemas.openxmlformats.org/officeDocument/2006/relationships/image" Target="../media/image46.wmf"/><Relationship Id="rId14" Type="http://schemas.openxmlformats.org/officeDocument/2006/relationships/oleObject" Target="../embeddings/oleObject18.bin"/><Relationship Id="rId22"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8.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4.wmf"/><Relationship Id="rId11" Type="http://schemas.openxmlformats.org/officeDocument/2006/relationships/image" Target="../media/image58.png"/><Relationship Id="rId5" Type="http://schemas.openxmlformats.org/officeDocument/2006/relationships/oleObject" Target="../embeddings/oleObject23.bin"/><Relationship Id="rId10" Type="http://schemas.openxmlformats.org/officeDocument/2006/relationships/image" Target="../media/image56.wmf"/><Relationship Id="rId4" Type="http://schemas.openxmlformats.org/officeDocument/2006/relationships/image" Target="../media/image57.jpeg"/><Relationship Id="rId9"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9.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7.bin"/><Relationship Id="rId5" Type="http://schemas.openxmlformats.org/officeDocument/2006/relationships/image" Target="../media/image59.wmf"/><Relationship Id="rId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eynmanlectures.caltech.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feynmanlectures.caltech.edu/II_toc.html"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18" Type="http://schemas.openxmlformats.org/officeDocument/2006/relationships/image" Target="../media/image20.jpg"/><Relationship Id="rId3" Type="http://schemas.openxmlformats.org/officeDocument/2006/relationships/image" Target="../media/image5.jpg"/><Relationship Id="rId21" Type="http://schemas.openxmlformats.org/officeDocument/2006/relationships/image" Target="../media/image23.pn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jpg"/><Relationship Id="rId2" Type="http://schemas.openxmlformats.org/officeDocument/2006/relationships/image" Target="../media/image4.png"/><Relationship Id="rId16" Type="http://schemas.openxmlformats.org/officeDocument/2006/relationships/image" Target="../media/image18.jp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5" Type="http://schemas.openxmlformats.org/officeDocument/2006/relationships/image" Target="../media/image17.jpg"/><Relationship Id="rId10" Type="http://schemas.openxmlformats.org/officeDocument/2006/relationships/image" Target="../media/image12.jpg"/><Relationship Id="rId19" Type="http://schemas.openxmlformats.org/officeDocument/2006/relationships/image" Target="../media/image21.pn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wmf"/><Relationship Id="rId10" Type="http://schemas.openxmlformats.org/officeDocument/2006/relationships/image" Target="../media/image27.png"/><Relationship Id="rId4" Type="http://schemas.openxmlformats.org/officeDocument/2006/relationships/oleObject" Target="../embeddings/oleObject1.bin"/><Relationship Id="rId9" Type="http://schemas.openxmlformats.org/officeDocument/2006/relationships/image" Target="../media/image26.wmf"/></Relationships>
</file>

<file path=ppt/slides/_rels/slide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5.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4.bin"/><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36.pn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35.wmf"/><Relationship Id="rId5" Type="http://schemas.openxmlformats.org/officeDocument/2006/relationships/image" Target="../media/image38.png"/><Relationship Id="rId10" Type="http://schemas.openxmlformats.org/officeDocument/2006/relationships/oleObject" Target="../embeddings/oleObject8.bin"/><Relationship Id="rId4" Type="http://schemas.openxmlformats.org/officeDocument/2006/relationships/image" Target="../media/image37.png"/><Relationship Id="rId9" Type="http://schemas.openxmlformats.org/officeDocument/2006/relationships/image" Target="../media/image3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43.png"/><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41.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xmlns="" id="{870A1295-61BC-4214-AA3E-D39667302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3504" y="5116529"/>
            <a:ext cx="7944130" cy="1000655"/>
          </a:xfrm>
        </p:spPr>
        <p:txBody>
          <a:bodyPr anchor="t">
            <a:normAutofit/>
          </a:bodyPr>
          <a:lstStyle/>
          <a:p>
            <a:pPr algn="l"/>
            <a:r>
              <a:rPr lang="cs-CZ" sz="3500">
                <a:solidFill>
                  <a:schemeClr val="tx2"/>
                </a:solidFill>
              </a:rPr>
              <a:t>Feynman o „mokré“ vodě</a:t>
            </a:r>
            <a:endParaRPr lang="en-US" sz="3500">
              <a:solidFill>
                <a:schemeClr val="tx2"/>
              </a:solidFill>
            </a:endParaRPr>
          </a:p>
        </p:txBody>
      </p:sp>
      <p:pic>
        <p:nvPicPr>
          <p:cNvPr id="4" name="Obrázek 3">
            <a:extLst>
              <a:ext uri="{FF2B5EF4-FFF2-40B4-BE49-F238E27FC236}">
                <a16:creationId xmlns:a16="http://schemas.microsoft.com/office/drawing/2014/main" xmlns="" id="{1DFF0A7F-1A45-4BE8-A873-80C1C7B27FE9}"/>
              </a:ext>
            </a:extLst>
          </p:cNvPr>
          <p:cNvPicPr>
            <a:picLocks noChangeAspect="1"/>
          </p:cNvPicPr>
          <p:nvPr/>
        </p:nvPicPr>
        <p:blipFill rotWithShape="1">
          <a:blip r:embed="rId3"/>
          <a:srcRect t="6403" b="11180"/>
          <a:stretch/>
        </p:blipFill>
        <p:spPr>
          <a:xfrm>
            <a:off x="20" y="10"/>
            <a:ext cx="9143980" cy="4201449"/>
          </a:xfrm>
          <a:prstGeom prst="rect">
            <a:avLst/>
          </a:prstGeom>
        </p:spPr>
      </p:pic>
      <p:grpSp>
        <p:nvGrpSpPr>
          <p:cNvPr id="11" name="Group 10">
            <a:extLst>
              <a:ext uri="{FF2B5EF4-FFF2-40B4-BE49-F238E27FC236}">
                <a16:creationId xmlns:a16="http://schemas.microsoft.com/office/drawing/2014/main" xmlns="" id="{0B139475-2B26-4CA9-9413-DE741E49F7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941813"/>
            <a:ext cx="9141713" cy="1828800"/>
            <a:chOff x="-305" y="3144820"/>
            <a:chExt cx="9182100" cy="1551136"/>
          </a:xfrm>
        </p:grpSpPr>
        <p:sp useBgFill="1">
          <p:nvSpPr>
            <p:cNvPr id="12" name="Freeform: Shape 11">
              <a:extLst>
                <a:ext uri="{FF2B5EF4-FFF2-40B4-BE49-F238E27FC236}">
                  <a16:creationId xmlns:a16="http://schemas.microsoft.com/office/drawing/2014/main" xmlns="" id="{16C6BF63-6277-4C39-BE5D-3C341662CE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xmlns="" id="{6EA3BAD9-C130-4A9C-9086-20D132A6CF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2587D38B-9E07-4A8B-B285-5FEBF6A60D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5EF4DD4B-217B-4346-A2B8-4327936399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p:cNvSpPr>
            <a:spLocks noGrp="1"/>
          </p:cNvSpPr>
          <p:nvPr>
            <p:ph type="subTitle" idx="1"/>
          </p:nvPr>
        </p:nvSpPr>
        <p:spPr>
          <a:xfrm>
            <a:off x="596366" y="4656647"/>
            <a:ext cx="7062673" cy="484374"/>
          </a:xfrm>
        </p:spPr>
        <p:txBody>
          <a:bodyPr anchor="b">
            <a:noAutofit/>
          </a:bodyPr>
          <a:lstStyle/>
          <a:p>
            <a:pPr algn="l">
              <a:lnSpc>
                <a:spcPct val="90000"/>
              </a:lnSpc>
            </a:pPr>
            <a:r>
              <a:rPr lang="cs-CZ" sz="1800" dirty="0">
                <a:solidFill>
                  <a:schemeClr val="tx2"/>
                </a:solidFill>
              </a:rPr>
              <a:t>Jan Novotný</a:t>
            </a:r>
          </a:p>
          <a:p>
            <a:pPr algn="l">
              <a:lnSpc>
                <a:spcPct val="90000"/>
              </a:lnSpc>
            </a:pPr>
            <a:endParaRPr lang="cs-CZ" sz="1800" dirty="0">
              <a:solidFill>
                <a:schemeClr val="tx2"/>
              </a:solidFill>
            </a:endParaRPr>
          </a:p>
          <a:p>
            <a:pPr algn="l">
              <a:lnSpc>
                <a:spcPct val="90000"/>
              </a:lnSpc>
            </a:pPr>
            <a:r>
              <a:rPr lang="cs-CZ" sz="1800" dirty="0">
                <a:solidFill>
                  <a:schemeClr val="tx2"/>
                </a:solidFill>
              </a:rPr>
              <a:t>2021</a:t>
            </a:r>
            <a:endParaRPr lang="en-US" sz="1800" dirty="0">
              <a:solidFill>
                <a:schemeClr val="tx2"/>
              </a:solidFill>
            </a:endParaRPr>
          </a:p>
        </p:txBody>
      </p:sp>
    </p:spTree>
    <p:extLst>
      <p:ext uri="{BB962C8B-B14F-4D97-AF65-F5344CB8AC3E}">
        <p14:creationId xmlns:p14="http://schemas.microsoft.com/office/powerpoint/2010/main" val="277769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320738"/>
            <a:ext cx="8229600" cy="1143000"/>
          </a:xfrm>
        </p:spPr>
        <p:txBody>
          <a:bodyPr/>
          <a:lstStyle/>
          <a:p>
            <a:r>
              <a:rPr lang="cs-CZ" sz="3600" dirty="0" err="1"/>
              <a:t>Navierovy-Stokesovy</a:t>
            </a:r>
            <a:r>
              <a:rPr lang="cs-CZ" sz="3600" dirty="0"/>
              <a:t> rovnice </a:t>
            </a:r>
            <a:endParaRPr lang="en-US" sz="3600" dirty="0"/>
          </a:p>
        </p:txBody>
      </p:sp>
      <p:sp>
        <p:nvSpPr>
          <p:cNvPr id="3" name="Content Placeholder 2"/>
          <p:cNvSpPr>
            <a:spLocks noGrp="1"/>
          </p:cNvSpPr>
          <p:nvPr>
            <p:ph idx="1"/>
          </p:nvPr>
        </p:nvSpPr>
        <p:spPr>
          <a:xfrm>
            <a:off x="5152728" y="3000681"/>
            <a:ext cx="7859216" cy="756932"/>
          </a:xfrm>
        </p:spPr>
        <p:txBody>
          <a:bodyPr>
            <a:normAutofit/>
          </a:bodyPr>
          <a:lstStyle/>
          <a:p>
            <a:pPr marL="0" indent="0">
              <a:buNone/>
            </a:pPr>
            <a:r>
              <a:rPr lang="en-US" sz="2000" dirty="0"/>
              <a:t> </a:t>
            </a:r>
          </a:p>
        </p:txBody>
      </p:sp>
      <p:sp>
        <p:nvSpPr>
          <p:cNvPr id="4" name="Rectangle 2"/>
          <p:cNvSpPr>
            <a:spLocks noChangeArrowheads="1"/>
          </p:cNvSpPr>
          <p:nvPr/>
        </p:nvSpPr>
        <p:spPr bwMode="auto">
          <a:xfrm>
            <a:off x="-61664" y="-4117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93125677"/>
              </p:ext>
            </p:extLst>
          </p:nvPr>
        </p:nvGraphicFramePr>
        <p:xfrm>
          <a:off x="803275" y="708137"/>
          <a:ext cx="6816725" cy="1076325"/>
        </p:xfrm>
        <a:graphic>
          <a:graphicData uri="http://schemas.openxmlformats.org/presentationml/2006/ole">
            <mc:AlternateContent xmlns:mc="http://schemas.openxmlformats.org/markup-compatibility/2006">
              <mc:Choice xmlns:v="urn:schemas-microsoft-com:vml" Requires="v">
                <p:oleObj spid="_x0000_s5182" name="Equation" r:id="rId4" imgW="3860640" imgH="609480" progId="Equation.DSMT4">
                  <p:embed/>
                </p:oleObj>
              </mc:Choice>
              <mc:Fallback>
                <p:oleObj name="Equation" r:id="rId4" imgW="3860640" imgH="609480" progId="Equation.DSMT4">
                  <p:embed/>
                  <p:pic>
                    <p:nvPicPr>
                      <p:cNvPr id="0" name="Object 1"/>
                      <p:cNvPicPr>
                        <a:picLocks noChangeAspect="1" noChangeArrowheads="1"/>
                      </p:cNvPicPr>
                      <p:nvPr/>
                    </p:nvPicPr>
                    <p:blipFill>
                      <a:blip r:embed="rId5"/>
                      <a:srcRect/>
                      <a:stretch>
                        <a:fillRect/>
                      </a:stretch>
                    </p:blipFill>
                    <p:spPr bwMode="auto">
                      <a:xfrm>
                        <a:off x="803275" y="708137"/>
                        <a:ext cx="6816725" cy="1076325"/>
                      </a:xfrm>
                      <a:prstGeom prst="rect">
                        <a:avLst/>
                      </a:prstGeom>
                      <a:noFill/>
                      <a:ln>
                        <a:solidFill>
                          <a:schemeClr val="tx2"/>
                        </a:solidFill>
                      </a:ln>
                    </p:spPr>
                  </p:pic>
                </p:oleObj>
              </mc:Fallback>
            </mc:AlternateContent>
          </a:graphicData>
        </a:graphic>
      </p:graphicFrame>
      <p:sp>
        <p:nvSpPr>
          <p:cNvPr id="9" name="Rectangle 8"/>
          <p:cNvSpPr>
            <a:spLocks noChangeArrowheads="1"/>
          </p:cNvSpPr>
          <p:nvPr/>
        </p:nvSpPr>
        <p:spPr bwMode="auto">
          <a:xfrm>
            <a:off x="-61664" y="-41178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61664" y="3406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sz="7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61664" y="8455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389608853"/>
              </p:ext>
            </p:extLst>
          </p:nvPr>
        </p:nvGraphicFramePr>
        <p:xfrm>
          <a:off x="835397" y="1942219"/>
          <a:ext cx="3495675" cy="468312"/>
        </p:xfrm>
        <a:graphic>
          <a:graphicData uri="http://schemas.openxmlformats.org/presentationml/2006/ole">
            <mc:AlternateContent xmlns:mc="http://schemas.openxmlformats.org/markup-compatibility/2006">
              <mc:Choice xmlns:v="urn:schemas-microsoft-com:vml" Requires="v">
                <p:oleObj spid="_x0000_s5183" name="Equation" r:id="rId6" imgW="2234880" imgH="291960" progId="Equation.DSMT4">
                  <p:embed/>
                </p:oleObj>
              </mc:Choice>
              <mc:Fallback>
                <p:oleObj name="Equation" r:id="rId6" imgW="2234880" imgH="291960" progId="Equation.DSMT4">
                  <p:embed/>
                  <p:pic>
                    <p:nvPicPr>
                      <p:cNvPr id="0" name=""/>
                      <p:cNvPicPr/>
                      <p:nvPr/>
                    </p:nvPicPr>
                    <p:blipFill>
                      <a:blip r:embed="rId7"/>
                      <a:stretch>
                        <a:fillRect/>
                      </a:stretch>
                    </p:blipFill>
                    <p:spPr>
                      <a:xfrm>
                        <a:off x="835397" y="1942219"/>
                        <a:ext cx="3495675" cy="468312"/>
                      </a:xfrm>
                      <a:prstGeom prst="rect">
                        <a:avLst/>
                      </a:prstGeom>
                    </p:spPr>
                  </p:pic>
                </p:oleObj>
              </mc:Fallback>
            </mc:AlternateContent>
          </a:graphicData>
        </a:graphic>
      </p:graphicFrame>
      <p:sp>
        <p:nvSpPr>
          <p:cNvPr id="20"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10"/>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kt 24">
            <a:extLst>
              <a:ext uri="{FF2B5EF4-FFF2-40B4-BE49-F238E27FC236}">
                <a16:creationId xmlns:a16="http://schemas.microsoft.com/office/drawing/2014/main" xmlns="" id="{B43302A1-78E0-40C6-BA41-3ECCB28F2E97}"/>
              </a:ext>
            </a:extLst>
          </p:cNvPr>
          <p:cNvGraphicFramePr>
            <a:graphicFrameLocks noChangeAspect="1"/>
          </p:cNvGraphicFramePr>
          <p:nvPr>
            <p:extLst>
              <p:ext uri="{D42A27DB-BD31-4B8C-83A1-F6EECF244321}">
                <p14:modId xmlns:p14="http://schemas.microsoft.com/office/powerpoint/2010/main" val="3795344445"/>
              </p:ext>
            </p:extLst>
          </p:nvPr>
        </p:nvGraphicFramePr>
        <p:xfrm>
          <a:off x="4502150" y="3319463"/>
          <a:ext cx="139700" cy="215900"/>
        </p:xfrm>
        <a:graphic>
          <a:graphicData uri="http://schemas.openxmlformats.org/presentationml/2006/ole">
            <mc:AlternateContent xmlns:mc="http://schemas.openxmlformats.org/markup-compatibility/2006">
              <mc:Choice xmlns:v="urn:schemas-microsoft-com:vml" Requires="v">
                <p:oleObj spid="_x0000_s5184" name="Equation" r:id="rId8" imgW="139680" imgH="215640" progId="Equation.DSMT4">
                  <p:embed/>
                </p:oleObj>
              </mc:Choice>
              <mc:Fallback>
                <p:oleObj name="Equation" r:id="rId8" imgW="139680" imgH="215640" progId="Equation.DSMT4">
                  <p:embed/>
                  <p:pic>
                    <p:nvPicPr>
                      <p:cNvPr id="0" name=""/>
                      <p:cNvPicPr/>
                      <p:nvPr/>
                    </p:nvPicPr>
                    <p:blipFill>
                      <a:blip r:embed="rId9"/>
                      <a:stretch>
                        <a:fillRect/>
                      </a:stretch>
                    </p:blipFill>
                    <p:spPr>
                      <a:xfrm>
                        <a:off x="4502150" y="3319463"/>
                        <a:ext cx="139700" cy="2159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14311357"/>
              </p:ext>
            </p:extLst>
          </p:nvPr>
        </p:nvGraphicFramePr>
        <p:xfrm>
          <a:off x="1274578" y="3736048"/>
          <a:ext cx="1236662" cy="560387"/>
        </p:xfrm>
        <a:graphic>
          <a:graphicData uri="http://schemas.openxmlformats.org/presentationml/2006/ole">
            <mc:AlternateContent xmlns:mc="http://schemas.openxmlformats.org/markup-compatibility/2006">
              <mc:Choice xmlns:v="urn:schemas-microsoft-com:vml" Requires="v">
                <p:oleObj spid="_x0000_s5185" name="Equation" r:id="rId10" imgW="736560" imgH="330120" progId="Equation.DSMT4">
                  <p:embed/>
                </p:oleObj>
              </mc:Choice>
              <mc:Fallback>
                <p:oleObj name="Equation" r:id="rId10" imgW="736560" imgH="330120" progId="Equation.DSMT4">
                  <p:embed/>
                  <p:pic>
                    <p:nvPicPr>
                      <p:cNvPr id="0" name="Object 7"/>
                      <p:cNvPicPr>
                        <a:picLocks noChangeAspect="1" noChangeArrowheads="1"/>
                      </p:cNvPicPr>
                      <p:nvPr/>
                    </p:nvPicPr>
                    <p:blipFill>
                      <a:blip r:embed="rId11"/>
                      <a:srcRect/>
                      <a:stretch>
                        <a:fillRect/>
                      </a:stretch>
                    </p:blipFill>
                    <p:spPr bwMode="auto">
                      <a:xfrm>
                        <a:off x="1274578" y="3736048"/>
                        <a:ext cx="1236662" cy="560387"/>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63026851"/>
              </p:ext>
            </p:extLst>
          </p:nvPr>
        </p:nvGraphicFramePr>
        <p:xfrm>
          <a:off x="1259819" y="4291010"/>
          <a:ext cx="2808125" cy="744153"/>
        </p:xfrm>
        <a:graphic>
          <a:graphicData uri="http://schemas.openxmlformats.org/presentationml/2006/ole">
            <mc:AlternateContent xmlns:mc="http://schemas.openxmlformats.org/markup-compatibility/2006">
              <mc:Choice xmlns:v="urn:schemas-microsoft-com:vml" Requires="v">
                <p:oleObj spid="_x0000_s5186" name="Equation" r:id="rId12" imgW="1904760" imgH="507960" progId="Equation.DSMT4">
                  <p:embed/>
                </p:oleObj>
              </mc:Choice>
              <mc:Fallback>
                <p:oleObj name="Equation" r:id="rId12" imgW="1904760" imgH="507960" progId="Equation.DSMT4">
                  <p:embed/>
                  <p:pic>
                    <p:nvPicPr>
                      <p:cNvPr id="0" name="Object 6"/>
                      <p:cNvPicPr>
                        <a:picLocks noChangeAspect="1" noChangeArrowheads="1"/>
                      </p:cNvPicPr>
                      <p:nvPr/>
                    </p:nvPicPr>
                    <p:blipFill>
                      <a:blip r:embed="rId13"/>
                      <a:srcRect/>
                      <a:stretch>
                        <a:fillRect/>
                      </a:stretch>
                    </p:blipFill>
                    <p:spPr bwMode="auto">
                      <a:xfrm>
                        <a:off x="1259819" y="4291010"/>
                        <a:ext cx="2808125" cy="744153"/>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67715405"/>
              </p:ext>
            </p:extLst>
          </p:nvPr>
        </p:nvGraphicFramePr>
        <p:xfrm>
          <a:off x="1331078" y="5125589"/>
          <a:ext cx="1152690" cy="503287"/>
        </p:xfrm>
        <a:graphic>
          <a:graphicData uri="http://schemas.openxmlformats.org/presentationml/2006/ole">
            <mc:AlternateContent xmlns:mc="http://schemas.openxmlformats.org/markup-compatibility/2006">
              <mc:Choice xmlns:v="urn:schemas-microsoft-com:vml" Requires="v">
                <p:oleObj spid="_x0000_s5187" name="Equation" r:id="rId14" imgW="672808" imgH="291973" progId="Equation.DSMT4">
                  <p:embed/>
                </p:oleObj>
              </mc:Choice>
              <mc:Fallback>
                <p:oleObj name="Equation" r:id="rId14" imgW="672808" imgH="291973"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31078" y="5125589"/>
                        <a:ext cx="1152690" cy="503287"/>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958152825"/>
              </p:ext>
            </p:extLst>
          </p:nvPr>
        </p:nvGraphicFramePr>
        <p:xfrm>
          <a:off x="6491885" y="6267846"/>
          <a:ext cx="772679" cy="338047"/>
        </p:xfrm>
        <a:graphic>
          <a:graphicData uri="http://schemas.openxmlformats.org/presentationml/2006/ole">
            <mc:AlternateContent xmlns:mc="http://schemas.openxmlformats.org/markup-compatibility/2006">
              <mc:Choice xmlns:v="urn:schemas-microsoft-com:vml" Requires="v">
                <p:oleObj spid="_x0000_s5188" name="Equation" r:id="rId16" imgW="431640" imgH="190440" progId="Equation.DSMT4">
                  <p:embed/>
                </p:oleObj>
              </mc:Choice>
              <mc:Fallback>
                <p:oleObj name="Equation" r:id="rId16" imgW="431640" imgH="190440" progId="Equation.DSMT4">
                  <p:embed/>
                  <p:pic>
                    <p:nvPicPr>
                      <p:cNvPr id="0" name="Object 20"/>
                      <p:cNvPicPr>
                        <a:picLocks noChangeAspect="1" noChangeArrowheads="1"/>
                      </p:cNvPicPr>
                      <p:nvPr/>
                    </p:nvPicPr>
                    <p:blipFill>
                      <a:blip r:embed="rId17"/>
                      <a:srcRect/>
                      <a:stretch>
                        <a:fillRect/>
                      </a:stretch>
                    </p:blipFill>
                    <p:spPr bwMode="auto">
                      <a:xfrm>
                        <a:off x="6491885" y="6267846"/>
                        <a:ext cx="772679" cy="338047"/>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55919110"/>
              </p:ext>
            </p:extLst>
          </p:nvPr>
        </p:nvGraphicFramePr>
        <p:xfrm>
          <a:off x="6444487" y="5818583"/>
          <a:ext cx="850382" cy="477255"/>
        </p:xfrm>
        <a:graphic>
          <a:graphicData uri="http://schemas.openxmlformats.org/presentationml/2006/ole">
            <mc:AlternateContent xmlns:mc="http://schemas.openxmlformats.org/markup-compatibility/2006">
              <mc:Choice xmlns:v="urn:schemas-microsoft-com:vml" Requires="v">
                <p:oleObj spid="_x0000_s5189" name="Equation" r:id="rId18" imgW="495000" imgH="279360" progId="Equation.DSMT4">
                  <p:embed/>
                </p:oleObj>
              </mc:Choice>
              <mc:Fallback>
                <p:oleObj name="Equation" r:id="rId18" imgW="495000" imgH="279360" progId="Equation.DSMT4">
                  <p:embed/>
                  <p:pic>
                    <p:nvPicPr>
                      <p:cNvPr id="0" name="Object 19"/>
                      <p:cNvPicPr>
                        <a:picLocks noChangeAspect="1" noChangeArrowheads="1"/>
                      </p:cNvPicPr>
                      <p:nvPr/>
                    </p:nvPicPr>
                    <p:blipFill>
                      <a:blip r:embed="rId19"/>
                      <a:srcRect/>
                      <a:stretch>
                        <a:fillRect/>
                      </a:stretch>
                    </p:blipFill>
                    <p:spPr bwMode="auto">
                      <a:xfrm>
                        <a:off x="6444487" y="5818583"/>
                        <a:ext cx="850382" cy="477255"/>
                      </a:xfrm>
                      <a:prstGeom prst="rect">
                        <a:avLst/>
                      </a:prstGeom>
                      <a:noFill/>
                    </p:spPr>
                  </p:pic>
                </p:oleObj>
              </mc:Fallback>
            </mc:AlternateContent>
          </a:graphicData>
        </a:graphic>
      </p:graphicFrame>
      <p:sp>
        <p:nvSpPr>
          <p:cNvPr id="16" name="Rectangle 21"/>
          <p:cNvSpPr>
            <a:spLocks noChangeArrowheads="1"/>
          </p:cNvSpPr>
          <p:nvPr/>
        </p:nvSpPr>
        <p:spPr bwMode="auto">
          <a:xfrm>
            <a:off x="835397" y="5877450"/>
            <a:ext cx="31223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Calibri" pitchFamily="34" charset="0"/>
                <a:ea typeface="Calibri" pitchFamily="34" charset="0"/>
                <a:cs typeface="Times New Roman" pitchFamily="18" charset="0"/>
              </a:rPr>
              <a:t>Okrajová podmínka na stěnách </a:t>
            </a:r>
            <a:endParaRPr kumimoji="0" lang="cs-CZ" sz="3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1954883611"/>
              </p:ext>
            </p:extLst>
          </p:nvPr>
        </p:nvGraphicFramePr>
        <p:xfrm>
          <a:off x="5508104" y="2542099"/>
          <a:ext cx="1430337" cy="457200"/>
        </p:xfrm>
        <a:graphic>
          <a:graphicData uri="http://schemas.openxmlformats.org/presentationml/2006/ole">
            <mc:AlternateContent xmlns:mc="http://schemas.openxmlformats.org/markup-compatibility/2006">
              <mc:Choice xmlns:v="urn:schemas-microsoft-com:vml" Requires="v">
                <p:oleObj spid="_x0000_s5190" name="Equation" r:id="rId20" imgW="901440" imgH="291960" progId="Equation.DSMT4">
                  <p:embed/>
                </p:oleObj>
              </mc:Choice>
              <mc:Fallback>
                <p:oleObj name="Equation" r:id="rId20" imgW="901440" imgH="291960" progId="Equation.DSMT4">
                  <p:embed/>
                  <p:pic>
                    <p:nvPicPr>
                      <p:cNvPr id="0" name="Object 109"/>
                      <p:cNvPicPr>
                        <a:picLocks noChangeAspect="1" noChangeArrowheads="1"/>
                      </p:cNvPicPr>
                      <p:nvPr/>
                    </p:nvPicPr>
                    <p:blipFill>
                      <a:blip r:embed="rId21"/>
                      <a:srcRect/>
                      <a:stretch>
                        <a:fillRect/>
                      </a:stretch>
                    </p:blipFill>
                    <p:spPr bwMode="auto">
                      <a:xfrm>
                        <a:off x="5508104" y="2542099"/>
                        <a:ext cx="1430337" cy="457200"/>
                      </a:xfrm>
                      <a:prstGeom prst="rect">
                        <a:avLst/>
                      </a:prstGeom>
                      <a:noFill/>
                    </p:spPr>
                  </p:pic>
                </p:oleObj>
              </mc:Fallback>
            </mc:AlternateContent>
          </a:graphicData>
        </a:graphic>
      </p:graphicFrame>
      <p:sp>
        <p:nvSpPr>
          <p:cNvPr id="8" name="TextovéPole 7">
            <a:extLst>
              <a:ext uri="{FF2B5EF4-FFF2-40B4-BE49-F238E27FC236}">
                <a16:creationId xmlns:a16="http://schemas.microsoft.com/office/drawing/2014/main" xmlns="" id="{3E44B303-01FA-4491-AF25-6EF859BCA318}"/>
              </a:ext>
            </a:extLst>
          </p:cNvPr>
          <p:cNvSpPr txBox="1"/>
          <p:nvPr/>
        </p:nvSpPr>
        <p:spPr>
          <a:xfrm>
            <a:off x="709799" y="3135593"/>
            <a:ext cx="7385676" cy="646331"/>
          </a:xfrm>
          <a:prstGeom prst="rect">
            <a:avLst/>
          </a:prstGeom>
          <a:noFill/>
        </p:spPr>
        <p:txBody>
          <a:bodyPr wrap="none" rtlCol="0">
            <a:spAutoFit/>
          </a:bodyPr>
          <a:lstStyle/>
          <a:p>
            <a:r>
              <a:rPr lang="cs-CZ" sz="1800" dirty="0"/>
              <a:t>Tím d</a:t>
            </a:r>
            <a:r>
              <a:rPr lang="en-US" sz="1800" dirty="0" err="1"/>
              <a:t>ostává</a:t>
            </a:r>
            <a:r>
              <a:rPr lang="en-US" sz="1800" dirty="0"/>
              <a:t> </a:t>
            </a:r>
            <a:r>
              <a:rPr lang="en-US" sz="1800" dirty="0" err="1"/>
              <a:t>soubor</a:t>
            </a:r>
            <a:r>
              <a:rPr lang="en-US" sz="1800" dirty="0"/>
              <a:t> r</a:t>
            </a:r>
            <a:r>
              <a:rPr lang="cs-CZ" sz="1800" dirty="0" err="1"/>
              <a:t>ovn</a:t>
            </a:r>
            <a:r>
              <a:rPr lang="en-US" sz="1800" dirty="0" err="1"/>
              <a:t>ic</a:t>
            </a:r>
            <a:r>
              <a:rPr lang="en-US" sz="1800" dirty="0"/>
              <a:t> pro </a:t>
            </a:r>
            <a:r>
              <a:rPr lang="en-US" sz="1800" dirty="0" err="1"/>
              <a:t>nestlačitelnou</a:t>
            </a:r>
            <a:r>
              <a:rPr lang="en-US" sz="1800" dirty="0"/>
              <a:t> </a:t>
            </a:r>
            <a:r>
              <a:rPr lang="en-US" sz="1800" dirty="0" err="1"/>
              <a:t>tekutinu</a:t>
            </a:r>
            <a:r>
              <a:rPr lang="en-US" sz="1800" dirty="0"/>
              <a:t> s </a:t>
            </a:r>
            <a:r>
              <a:rPr lang="en-US" sz="1800" dirty="0" err="1"/>
              <a:t>konstantní</a:t>
            </a:r>
            <a:r>
              <a:rPr lang="en-US" sz="1800" dirty="0"/>
              <a:t> </a:t>
            </a:r>
            <a:r>
              <a:rPr lang="en-US" sz="1800" dirty="0" err="1"/>
              <a:t>vazkostí</a:t>
            </a:r>
            <a:r>
              <a:rPr lang="en-US" sz="1800" dirty="0"/>
              <a:t> µ</a:t>
            </a:r>
          </a:p>
          <a:p>
            <a:endParaRPr lang="cs-CZ" dirty="0"/>
          </a:p>
        </p:txBody>
      </p:sp>
      <p:sp>
        <p:nvSpPr>
          <p:cNvPr id="24" name="TextovéPole 23">
            <a:extLst>
              <a:ext uri="{FF2B5EF4-FFF2-40B4-BE49-F238E27FC236}">
                <a16:creationId xmlns:a16="http://schemas.microsoft.com/office/drawing/2014/main" xmlns="" id="{C248BB02-457B-4659-A1E5-295B91F1496A}"/>
              </a:ext>
            </a:extLst>
          </p:cNvPr>
          <p:cNvSpPr txBox="1"/>
          <p:nvPr/>
        </p:nvSpPr>
        <p:spPr>
          <a:xfrm>
            <a:off x="709799" y="2568288"/>
            <a:ext cx="4720990" cy="369332"/>
          </a:xfrm>
          <a:prstGeom prst="rect">
            <a:avLst/>
          </a:prstGeom>
          <a:noFill/>
        </p:spPr>
        <p:txBody>
          <a:bodyPr wrap="square">
            <a:spAutoFit/>
          </a:bodyPr>
          <a:lstStyle/>
          <a:p>
            <a:pPr marL="0" indent="0">
              <a:buNone/>
            </a:pPr>
            <a:r>
              <a:rPr lang="en-US" sz="1800" dirty="0"/>
              <a:t>Feynman </a:t>
            </a:r>
            <a:r>
              <a:rPr lang="cs-CZ" sz="1800" dirty="0"/>
              <a:t>ke zjednodušení rovnic </a:t>
            </a:r>
            <a:r>
              <a:rPr lang="en-US" sz="1800" dirty="0" err="1"/>
              <a:t>užívá</a:t>
            </a:r>
            <a:r>
              <a:rPr lang="en-US" sz="1800" dirty="0"/>
              <a:t> </a:t>
            </a:r>
            <a:r>
              <a:rPr lang="cs-CZ" sz="1800" dirty="0"/>
              <a:t>identity</a:t>
            </a:r>
            <a:endParaRPr lang="en-US" sz="1800" dirty="0"/>
          </a:p>
        </p:txBody>
      </p:sp>
      <p:graphicFrame>
        <p:nvGraphicFramePr>
          <p:cNvPr id="26" name="Objekt 25">
            <a:extLst>
              <a:ext uri="{FF2B5EF4-FFF2-40B4-BE49-F238E27FC236}">
                <a16:creationId xmlns:a16="http://schemas.microsoft.com/office/drawing/2014/main" xmlns="" id="{851EACC9-EBDA-43EC-B658-9D64C6F5DB99}"/>
              </a:ext>
            </a:extLst>
          </p:cNvPr>
          <p:cNvGraphicFramePr>
            <a:graphicFrameLocks noChangeAspect="1"/>
          </p:cNvGraphicFramePr>
          <p:nvPr>
            <p:extLst>
              <p:ext uri="{D42A27DB-BD31-4B8C-83A1-F6EECF244321}">
                <p14:modId xmlns:p14="http://schemas.microsoft.com/office/powerpoint/2010/main" val="3288556307"/>
              </p:ext>
            </p:extLst>
          </p:nvPr>
        </p:nvGraphicFramePr>
        <p:xfrm>
          <a:off x="1051833" y="6320088"/>
          <a:ext cx="1431935" cy="500041"/>
        </p:xfrm>
        <a:graphic>
          <a:graphicData uri="http://schemas.openxmlformats.org/presentationml/2006/ole">
            <mc:AlternateContent xmlns:mc="http://schemas.openxmlformats.org/markup-compatibility/2006">
              <mc:Choice xmlns:v="urn:schemas-microsoft-com:vml" Requires="v">
                <p:oleObj spid="_x0000_s5191" name="Equation" r:id="rId22" imgW="799920" imgH="279360" progId="Equation.DSMT4">
                  <p:embed/>
                </p:oleObj>
              </mc:Choice>
              <mc:Fallback>
                <p:oleObj name="Equation" r:id="rId22" imgW="799920" imgH="279360" progId="Equation.DSMT4">
                  <p:embed/>
                  <p:pic>
                    <p:nvPicPr>
                      <p:cNvPr id="0" name=""/>
                      <p:cNvPicPr/>
                      <p:nvPr/>
                    </p:nvPicPr>
                    <p:blipFill>
                      <a:blip r:embed="rId23"/>
                      <a:stretch>
                        <a:fillRect/>
                      </a:stretch>
                    </p:blipFill>
                    <p:spPr>
                      <a:xfrm>
                        <a:off x="1051833" y="6320088"/>
                        <a:ext cx="1431935" cy="500041"/>
                      </a:xfrm>
                      <a:prstGeom prst="rect">
                        <a:avLst/>
                      </a:prstGeom>
                    </p:spPr>
                  </p:pic>
                </p:oleObj>
              </mc:Fallback>
            </mc:AlternateContent>
          </a:graphicData>
        </a:graphic>
      </p:graphicFrame>
      <p:sp>
        <p:nvSpPr>
          <p:cNvPr id="27" name="TextovéPole 26">
            <a:extLst>
              <a:ext uri="{FF2B5EF4-FFF2-40B4-BE49-F238E27FC236}">
                <a16:creationId xmlns:a16="http://schemas.microsoft.com/office/drawing/2014/main" xmlns="" id="{EE1A1C01-6DC5-45A5-9F9F-F09C2CE945E6}"/>
              </a:ext>
            </a:extLst>
          </p:cNvPr>
          <p:cNvSpPr txBox="1"/>
          <p:nvPr/>
        </p:nvSpPr>
        <p:spPr>
          <a:xfrm>
            <a:off x="4244035" y="5895042"/>
            <a:ext cx="2143215" cy="369332"/>
          </a:xfrm>
          <a:prstGeom prst="rect">
            <a:avLst/>
          </a:prstGeom>
          <a:noFill/>
        </p:spPr>
        <p:txBody>
          <a:bodyPr wrap="none" rtlCol="0">
            <a:spAutoFit/>
          </a:bodyPr>
          <a:lstStyle/>
          <a:p>
            <a:r>
              <a:rPr lang="en-GB" dirty="0"/>
              <a:t>pro  ka</a:t>
            </a:r>
            <a:r>
              <a:rPr lang="cs-CZ" dirty="0"/>
              <a:t>ž</a:t>
            </a:r>
            <a:r>
              <a:rPr lang="en-GB" dirty="0" err="1"/>
              <a:t>dou</a:t>
            </a:r>
            <a:r>
              <a:rPr lang="en-GB" dirty="0"/>
              <a:t> </a:t>
            </a:r>
            <a:r>
              <a:rPr lang="en-GB" dirty="0" err="1"/>
              <a:t>tekutinu</a:t>
            </a:r>
            <a:endParaRPr lang="cs-CZ" dirty="0"/>
          </a:p>
        </p:txBody>
      </p:sp>
      <p:sp>
        <p:nvSpPr>
          <p:cNvPr id="28" name="TextovéPole 27">
            <a:extLst>
              <a:ext uri="{FF2B5EF4-FFF2-40B4-BE49-F238E27FC236}">
                <a16:creationId xmlns:a16="http://schemas.microsoft.com/office/drawing/2014/main" xmlns="" id="{307DF790-D0AB-4E11-97A0-515E2A556C01}"/>
              </a:ext>
            </a:extLst>
          </p:cNvPr>
          <p:cNvSpPr txBox="1"/>
          <p:nvPr/>
        </p:nvSpPr>
        <p:spPr>
          <a:xfrm>
            <a:off x="4261609" y="6262049"/>
            <a:ext cx="2092752" cy="369332"/>
          </a:xfrm>
          <a:prstGeom prst="rect">
            <a:avLst/>
          </a:prstGeom>
          <a:noFill/>
        </p:spPr>
        <p:txBody>
          <a:bodyPr wrap="none" rtlCol="0">
            <a:spAutoFit/>
          </a:bodyPr>
          <a:lstStyle/>
          <a:p>
            <a:r>
              <a:rPr lang="en-GB" dirty="0"/>
              <a:t>pro </a:t>
            </a:r>
            <a:r>
              <a:rPr lang="cs-CZ" dirty="0"/>
              <a:t>vazkou</a:t>
            </a:r>
            <a:r>
              <a:rPr lang="en-GB" dirty="0"/>
              <a:t> </a:t>
            </a:r>
            <a:r>
              <a:rPr lang="en-GB" dirty="0" err="1"/>
              <a:t>tekutinu</a:t>
            </a:r>
            <a:r>
              <a:rPr lang="en-GB" dirty="0"/>
              <a:t> </a:t>
            </a:r>
            <a:endParaRPr lang="cs-CZ" dirty="0"/>
          </a:p>
        </p:txBody>
      </p:sp>
      <p:cxnSp>
        <p:nvCxnSpPr>
          <p:cNvPr id="17" name="Přímá spojnice se šipkou 16">
            <a:extLst>
              <a:ext uri="{FF2B5EF4-FFF2-40B4-BE49-F238E27FC236}">
                <a16:creationId xmlns:a16="http://schemas.microsoft.com/office/drawing/2014/main" xmlns="" id="{4F22A098-3E5C-463A-8906-9B9B0E63EBC8}"/>
              </a:ext>
            </a:extLst>
          </p:cNvPr>
          <p:cNvCxnSpPr>
            <a:cxnSpLocks/>
          </p:cNvCxnSpPr>
          <p:nvPr/>
        </p:nvCxnSpPr>
        <p:spPr>
          <a:xfrm flipH="1">
            <a:off x="7199316" y="580152"/>
            <a:ext cx="470656" cy="25831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0" name="TextovéPole 29">
            <a:extLst>
              <a:ext uri="{FF2B5EF4-FFF2-40B4-BE49-F238E27FC236}">
                <a16:creationId xmlns:a16="http://schemas.microsoft.com/office/drawing/2014/main" xmlns="" id="{F024B7A4-DA4C-4544-93AB-38DDDEBEBA1E}"/>
              </a:ext>
            </a:extLst>
          </p:cNvPr>
          <p:cNvSpPr txBox="1"/>
          <p:nvPr/>
        </p:nvSpPr>
        <p:spPr>
          <a:xfrm>
            <a:off x="7669972" y="358565"/>
            <a:ext cx="1230786" cy="338554"/>
          </a:xfrm>
          <a:prstGeom prst="rect">
            <a:avLst/>
          </a:prstGeom>
          <a:noFill/>
        </p:spPr>
        <p:txBody>
          <a:bodyPr wrap="none" rtlCol="0">
            <a:spAutoFit/>
          </a:bodyPr>
          <a:lstStyle/>
          <a:p>
            <a:r>
              <a:rPr lang="cs-CZ" sz="1600" dirty="0" err="1"/>
              <a:t>koef.vazkosti</a:t>
            </a:r>
            <a:endParaRPr lang="cs-CZ" sz="1600" dirty="0"/>
          </a:p>
        </p:txBody>
      </p:sp>
      <p:sp>
        <p:nvSpPr>
          <p:cNvPr id="7" name="Obdélník 6">
            <a:extLst>
              <a:ext uri="{FF2B5EF4-FFF2-40B4-BE49-F238E27FC236}">
                <a16:creationId xmlns:a16="http://schemas.microsoft.com/office/drawing/2014/main" xmlns="" id="{8202D586-EE5F-40C9-A244-1F28DC56643F}"/>
              </a:ext>
            </a:extLst>
          </p:cNvPr>
          <p:cNvSpPr/>
          <p:nvPr/>
        </p:nvSpPr>
        <p:spPr>
          <a:xfrm>
            <a:off x="803275" y="3757613"/>
            <a:ext cx="3527797" cy="1871263"/>
          </a:xfrm>
          <a:prstGeom prst="rect">
            <a:avLst/>
          </a:prstGeom>
          <a:noFill/>
          <a:ln w="41275" cap="rnd">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0882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7188"/>
            <a:ext cx="8229600" cy="1143000"/>
          </a:xfrm>
        </p:spPr>
        <p:txBody>
          <a:bodyPr>
            <a:normAutofit/>
          </a:bodyPr>
          <a:lstStyle/>
          <a:p>
            <a:r>
              <a:rPr lang="cs-CZ" sz="3600" dirty="0"/>
              <a:t> </a:t>
            </a:r>
            <a:r>
              <a:rPr lang="en-US" sz="3200" dirty="0"/>
              <a:t>Hagen</a:t>
            </a:r>
            <a:r>
              <a:rPr lang="cs-CZ" sz="3200" dirty="0" err="1"/>
              <a:t>ův</a:t>
            </a:r>
            <a:r>
              <a:rPr lang="en-US" sz="3200" dirty="0"/>
              <a:t>-</a:t>
            </a:r>
            <a:r>
              <a:rPr lang="en-US" sz="3200" dirty="0" err="1"/>
              <a:t>Poiseuilleův</a:t>
            </a:r>
            <a:r>
              <a:rPr lang="en-US" sz="3200" dirty="0"/>
              <a:t> </a:t>
            </a:r>
            <a:r>
              <a:rPr lang="en-US" sz="3200" dirty="0" err="1"/>
              <a:t>zákon</a:t>
            </a:r>
            <a:endParaRPr lang="en-US" sz="3600" dirty="0"/>
          </a:p>
        </p:txBody>
      </p:sp>
      <p:pic>
        <p:nvPicPr>
          <p:cNvPr id="4" name="Picture 3" descr="https://ars.els-cdn.com/content/image/3-s2.0-B9780128024089000016-f01-25-9780128024089.jpg"/>
          <p:cNvPicPr/>
          <p:nvPr/>
        </p:nvPicPr>
        <p:blipFill>
          <a:blip r:embed="rId4">
            <a:extLst>
              <a:ext uri="{28A0092B-C50C-407E-A947-70E740481C1C}">
                <a14:useLocalDpi xmlns:a14="http://schemas.microsoft.com/office/drawing/2010/main" val="0"/>
              </a:ext>
            </a:extLst>
          </a:blip>
          <a:srcRect/>
          <a:stretch>
            <a:fillRect/>
          </a:stretch>
        </p:blipFill>
        <p:spPr bwMode="auto">
          <a:xfrm>
            <a:off x="766972" y="1315632"/>
            <a:ext cx="2503468" cy="1556816"/>
          </a:xfrm>
          <a:prstGeom prst="rect">
            <a:avLst/>
          </a:prstGeom>
          <a:noFill/>
          <a:ln>
            <a:noFill/>
          </a:ln>
        </p:spPr>
      </p:pic>
      <p:graphicFrame>
        <p:nvGraphicFramePr>
          <p:cNvPr id="3" name="Objekt 2">
            <a:extLst>
              <a:ext uri="{FF2B5EF4-FFF2-40B4-BE49-F238E27FC236}">
                <a16:creationId xmlns:a16="http://schemas.microsoft.com/office/drawing/2014/main" xmlns="" id="{55EE347F-5DCD-40DD-8027-2F8C351192EF}"/>
              </a:ext>
            </a:extLst>
          </p:cNvPr>
          <p:cNvGraphicFramePr>
            <a:graphicFrameLocks noChangeAspect="1"/>
          </p:cNvGraphicFramePr>
          <p:nvPr>
            <p:extLst>
              <p:ext uri="{D42A27DB-BD31-4B8C-83A1-F6EECF244321}">
                <p14:modId xmlns:p14="http://schemas.microsoft.com/office/powerpoint/2010/main" val="208747704"/>
              </p:ext>
            </p:extLst>
          </p:nvPr>
        </p:nvGraphicFramePr>
        <p:xfrm>
          <a:off x="5652122" y="2760401"/>
          <a:ext cx="1889125" cy="830262"/>
        </p:xfrm>
        <a:graphic>
          <a:graphicData uri="http://schemas.openxmlformats.org/presentationml/2006/ole">
            <mc:AlternateContent xmlns:mc="http://schemas.openxmlformats.org/markup-compatibility/2006">
              <mc:Choice xmlns:v="urn:schemas-microsoft-com:vml" Requires="v">
                <p:oleObj spid="_x0000_s6164" name="Equation" r:id="rId5" imgW="1155600" imgH="507960" progId="Equation.DSMT4">
                  <p:embed/>
                </p:oleObj>
              </mc:Choice>
              <mc:Fallback>
                <p:oleObj name="Equation" r:id="rId5" imgW="1155600" imgH="507960" progId="Equation.DSMT4">
                  <p:embed/>
                  <p:pic>
                    <p:nvPicPr>
                      <p:cNvPr id="0" name=""/>
                      <p:cNvPicPr/>
                      <p:nvPr/>
                    </p:nvPicPr>
                    <p:blipFill>
                      <a:blip r:embed="rId6"/>
                      <a:stretch>
                        <a:fillRect/>
                      </a:stretch>
                    </p:blipFill>
                    <p:spPr>
                      <a:xfrm>
                        <a:off x="5652122" y="2760401"/>
                        <a:ext cx="1889125" cy="830262"/>
                      </a:xfrm>
                      <a:prstGeom prst="rect">
                        <a:avLst/>
                      </a:prstGeom>
                      <a:ln>
                        <a:solidFill>
                          <a:schemeClr val="accent6">
                            <a:lumMod val="75000"/>
                          </a:schemeClr>
                        </a:solidFill>
                      </a:ln>
                    </p:spPr>
                  </p:pic>
                </p:oleObj>
              </mc:Fallback>
            </mc:AlternateContent>
          </a:graphicData>
        </a:graphic>
      </p:graphicFrame>
      <p:graphicFrame>
        <p:nvGraphicFramePr>
          <p:cNvPr id="5" name="Objekt 4">
            <a:extLst>
              <a:ext uri="{FF2B5EF4-FFF2-40B4-BE49-F238E27FC236}">
                <a16:creationId xmlns:a16="http://schemas.microsoft.com/office/drawing/2014/main" xmlns="" id="{3B6BC349-B2DB-4F1F-8C38-9C8CE35BD979}"/>
              </a:ext>
            </a:extLst>
          </p:cNvPr>
          <p:cNvGraphicFramePr>
            <a:graphicFrameLocks noChangeAspect="1"/>
          </p:cNvGraphicFramePr>
          <p:nvPr>
            <p:extLst>
              <p:ext uri="{D42A27DB-BD31-4B8C-83A1-F6EECF244321}">
                <p14:modId xmlns:p14="http://schemas.microsoft.com/office/powerpoint/2010/main" val="586250669"/>
              </p:ext>
            </p:extLst>
          </p:nvPr>
        </p:nvGraphicFramePr>
        <p:xfrm>
          <a:off x="1343063" y="2872448"/>
          <a:ext cx="2148816" cy="728412"/>
        </p:xfrm>
        <a:graphic>
          <a:graphicData uri="http://schemas.openxmlformats.org/presentationml/2006/ole">
            <mc:AlternateContent xmlns:mc="http://schemas.openxmlformats.org/markup-compatibility/2006">
              <mc:Choice xmlns:v="urn:schemas-microsoft-com:vml" Requires="v">
                <p:oleObj spid="_x0000_s6165" name="Equation" r:id="rId7" imgW="1498320" imgH="507960" progId="Equation.DSMT4">
                  <p:embed/>
                </p:oleObj>
              </mc:Choice>
              <mc:Fallback>
                <p:oleObj name="Equation" r:id="rId7" imgW="1498320" imgH="507960" progId="Equation.DSMT4">
                  <p:embed/>
                  <p:pic>
                    <p:nvPicPr>
                      <p:cNvPr id="0" name=""/>
                      <p:cNvPicPr/>
                      <p:nvPr/>
                    </p:nvPicPr>
                    <p:blipFill>
                      <a:blip r:embed="rId8"/>
                      <a:stretch>
                        <a:fillRect/>
                      </a:stretch>
                    </p:blipFill>
                    <p:spPr>
                      <a:xfrm>
                        <a:off x="1343063" y="2872448"/>
                        <a:ext cx="2148816" cy="728412"/>
                      </a:xfrm>
                      <a:prstGeom prst="rect">
                        <a:avLst/>
                      </a:prstGeom>
                    </p:spPr>
                  </p:pic>
                </p:oleObj>
              </mc:Fallback>
            </mc:AlternateContent>
          </a:graphicData>
        </a:graphic>
      </p:graphicFrame>
      <p:graphicFrame>
        <p:nvGraphicFramePr>
          <p:cNvPr id="7" name="Objekt 6">
            <a:extLst>
              <a:ext uri="{FF2B5EF4-FFF2-40B4-BE49-F238E27FC236}">
                <a16:creationId xmlns:a16="http://schemas.microsoft.com/office/drawing/2014/main" xmlns="" id="{4FC25822-345C-4743-9448-F9EE94DC8566}"/>
              </a:ext>
            </a:extLst>
          </p:cNvPr>
          <p:cNvGraphicFramePr>
            <a:graphicFrameLocks noChangeAspect="1"/>
          </p:cNvGraphicFramePr>
          <p:nvPr>
            <p:extLst>
              <p:ext uri="{D42A27DB-BD31-4B8C-83A1-F6EECF244321}">
                <p14:modId xmlns:p14="http://schemas.microsoft.com/office/powerpoint/2010/main" val="4211681115"/>
              </p:ext>
            </p:extLst>
          </p:nvPr>
        </p:nvGraphicFramePr>
        <p:xfrm>
          <a:off x="4153697" y="2822113"/>
          <a:ext cx="880864" cy="697351"/>
        </p:xfrm>
        <a:graphic>
          <a:graphicData uri="http://schemas.openxmlformats.org/presentationml/2006/ole">
            <mc:AlternateContent xmlns:mc="http://schemas.openxmlformats.org/markup-compatibility/2006">
              <mc:Choice xmlns:v="urn:schemas-microsoft-com:vml" Requires="v">
                <p:oleObj spid="_x0000_s6166" name="Equation" r:id="rId9" imgW="609480" imgH="482400" progId="Equation.DSMT4">
                  <p:embed/>
                </p:oleObj>
              </mc:Choice>
              <mc:Fallback>
                <p:oleObj name="Equation" r:id="rId9" imgW="609480" imgH="482400" progId="Equation.DSMT4">
                  <p:embed/>
                  <p:pic>
                    <p:nvPicPr>
                      <p:cNvPr id="0" name=""/>
                      <p:cNvPicPr/>
                      <p:nvPr/>
                    </p:nvPicPr>
                    <p:blipFill>
                      <a:blip r:embed="rId10"/>
                      <a:stretch>
                        <a:fillRect/>
                      </a:stretch>
                    </p:blipFill>
                    <p:spPr>
                      <a:xfrm>
                        <a:off x="4153697" y="2822113"/>
                        <a:ext cx="880864" cy="697351"/>
                      </a:xfrm>
                      <a:prstGeom prst="rect">
                        <a:avLst/>
                      </a:prstGeom>
                    </p:spPr>
                  </p:pic>
                </p:oleObj>
              </mc:Fallback>
            </mc:AlternateContent>
          </a:graphicData>
        </a:graphic>
      </p:graphicFrame>
      <p:pic>
        <p:nvPicPr>
          <p:cNvPr id="9" name="Obrázek 8">
            <a:extLst>
              <a:ext uri="{FF2B5EF4-FFF2-40B4-BE49-F238E27FC236}">
                <a16:creationId xmlns:a16="http://schemas.microsoft.com/office/drawing/2014/main" xmlns="" id="{4DDBB036-FCA8-4159-B94F-576D5FF77B7B}"/>
              </a:ext>
            </a:extLst>
          </p:cNvPr>
          <p:cNvPicPr>
            <a:picLocks noChangeAspect="1"/>
          </p:cNvPicPr>
          <p:nvPr/>
        </p:nvPicPr>
        <p:blipFill>
          <a:blip r:embed="rId11"/>
          <a:stretch>
            <a:fillRect/>
          </a:stretch>
        </p:blipFill>
        <p:spPr>
          <a:xfrm>
            <a:off x="1115616" y="4065661"/>
            <a:ext cx="7092280" cy="1476707"/>
          </a:xfrm>
          <a:prstGeom prst="rect">
            <a:avLst/>
          </a:prstGeom>
        </p:spPr>
      </p:pic>
      <p:sp>
        <p:nvSpPr>
          <p:cNvPr id="10" name="TextovéPole 9">
            <a:extLst>
              <a:ext uri="{FF2B5EF4-FFF2-40B4-BE49-F238E27FC236}">
                <a16:creationId xmlns:a16="http://schemas.microsoft.com/office/drawing/2014/main" xmlns="" id="{1CE6A925-0A54-450A-A8A9-883126727D5B}"/>
              </a:ext>
            </a:extLst>
          </p:cNvPr>
          <p:cNvSpPr txBox="1"/>
          <p:nvPr/>
        </p:nvSpPr>
        <p:spPr>
          <a:xfrm>
            <a:off x="1763688" y="5733256"/>
            <a:ext cx="1072730" cy="369332"/>
          </a:xfrm>
          <a:prstGeom prst="rect">
            <a:avLst/>
          </a:prstGeom>
          <a:noFill/>
        </p:spPr>
        <p:txBody>
          <a:bodyPr wrap="none" rtlCol="0">
            <a:spAutoFit/>
          </a:bodyPr>
          <a:lstStyle/>
          <a:p>
            <a:r>
              <a:rPr lang="en-GB" dirty="0" err="1"/>
              <a:t>lamin</a:t>
            </a:r>
            <a:r>
              <a:rPr lang="cs-CZ" dirty="0"/>
              <a:t>á</a:t>
            </a:r>
            <a:r>
              <a:rPr lang="en-GB" dirty="0" err="1"/>
              <a:t>rn</a:t>
            </a:r>
            <a:r>
              <a:rPr lang="cs-CZ" dirty="0"/>
              <a:t>í</a:t>
            </a:r>
          </a:p>
        </p:txBody>
      </p:sp>
      <p:sp>
        <p:nvSpPr>
          <p:cNvPr id="11" name="TextovéPole 10">
            <a:extLst>
              <a:ext uri="{FF2B5EF4-FFF2-40B4-BE49-F238E27FC236}">
                <a16:creationId xmlns:a16="http://schemas.microsoft.com/office/drawing/2014/main" xmlns="" id="{5F2FF4FF-3B37-4049-9956-633D0BE74DB8}"/>
              </a:ext>
            </a:extLst>
          </p:cNvPr>
          <p:cNvSpPr txBox="1"/>
          <p:nvPr/>
        </p:nvSpPr>
        <p:spPr>
          <a:xfrm>
            <a:off x="5940152" y="5719233"/>
            <a:ext cx="1246944" cy="369332"/>
          </a:xfrm>
          <a:prstGeom prst="rect">
            <a:avLst/>
          </a:prstGeom>
          <a:noFill/>
        </p:spPr>
        <p:txBody>
          <a:bodyPr wrap="none" rtlCol="0">
            <a:spAutoFit/>
          </a:bodyPr>
          <a:lstStyle/>
          <a:p>
            <a:r>
              <a:rPr lang="cs-CZ" dirty="0"/>
              <a:t>turbulentní</a:t>
            </a:r>
          </a:p>
        </p:txBody>
      </p:sp>
    </p:spTree>
    <p:extLst>
      <p:ext uri="{BB962C8B-B14F-4D97-AF65-F5344CB8AC3E}">
        <p14:creationId xmlns:p14="http://schemas.microsoft.com/office/powerpoint/2010/main" val="381758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79" y="3225"/>
            <a:ext cx="8229600" cy="1143000"/>
          </a:xfrm>
        </p:spPr>
        <p:txBody>
          <a:bodyPr>
            <a:normAutofit/>
          </a:bodyPr>
          <a:lstStyle/>
          <a:p>
            <a:r>
              <a:rPr lang="en-US" sz="3600" dirty="0"/>
              <a:t>Reynoldsovo </a:t>
            </a:r>
            <a:r>
              <a:rPr lang="en-US" sz="3600" dirty="0" err="1"/>
              <a:t>číslo</a:t>
            </a:r>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1286501550"/>
              </p:ext>
            </p:extLst>
          </p:nvPr>
        </p:nvGraphicFramePr>
        <p:xfrm>
          <a:off x="1691481" y="1146225"/>
          <a:ext cx="3732212" cy="1535112"/>
        </p:xfrm>
        <a:graphic>
          <a:graphicData uri="http://schemas.openxmlformats.org/presentationml/2006/ole">
            <mc:AlternateContent xmlns:mc="http://schemas.openxmlformats.org/markup-compatibility/2006">
              <mc:Choice xmlns:v="urn:schemas-microsoft-com:vml" Requires="v">
                <p:oleObj spid="_x0000_s7182" name="Equation" r:id="rId4" imgW="2463480" imgH="1015920" progId="Equation.DSMT4">
                  <p:embed/>
                </p:oleObj>
              </mc:Choice>
              <mc:Fallback>
                <p:oleObj name="Equation" r:id="rId4" imgW="2463480" imgH="1015920" progId="Equation.DSMT4">
                  <p:embed/>
                  <p:pic>
                    <p:nvPicPr>
                      <p:cNvPr id="0" name="Object 2"/>
                      <p:cNvPicPr>
                        <a:picLocks noChangeAspect="1" noChangeArrowheads="1"/>
                      </p:cNvPicPr>
                      <p:nvPr/>
                    </p:nvPicPr>
                    <p:blipFill>
                      <a:blip r:embed="rId5"/>
                      <a:srcRect/>
                      <a:stretch>
                        <a:fillRect/>
                      </a:stretch>
                    </p:blipFill>
                    <p:spPr bwMode="auto">
                      <a:xfrm>
                        <a:off x="1691481" y="1146225"/>
                        <a:ext cx="3732212" cy="1535112"/>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60994551"/>
              </p:ext>
            </p:extLst>
          </p:nvPr>
        </p:nvGraphicFramePr>
        <p:xfrm>
          <a:off x="6060185" y="1888235"/>
          <a:ext cx="1259632" cy="793102"/>
        </p:xfrm>
        <a:graphic>
          <a:graphicData uri="http://schemas.openxmlformats.org/presentationml/2006/ole">
            <mc:AlternateContent xmlns:mc="http://schemas.openxmlformats.org/markup-compatibility/2006">
              <mc:Choice xmlns:v="urn:schemas-microsoft-com:vml" Requires="v">
                <p:oleObj spid="_x0000_s7183" name="Equation" r:id="rId6" imgW="774360" imgH="482400" progId="Equation.DSMT4">
                  <p:embed/>
                </p:oleObj>
              </mc:Choice>
              <mc:Fallback>
                <p:oleObj name="Equation" r:id="rId6" imgW="774360" imgH="482400" progId="Equation.DSMT4">
                  <p:embed/>
                  <p:pic>
                    <p:nvPicPr>
                      <p:cNvPr id="0" name="Object 1"/>
                      <p:cNvPicPr>
                        <a:picLocks noChangeAspect="1" noChangeArrowheads="1"/>
                      </p:cNvPicPr>
                      <p:nvPr/>
                    </p:nvPicPr>
                    <p:blipFill>
                      <a:blip r:embed="rId7"/>
                      <a:srcRect/>
                      <a:stretch>
                        <a:fillRect/>
                      </a:stretch>
                    </p:blipFill>
                    <p:spPr bwMode="auto">
                      <a:xfrm>
                        <a:off x="6060185" y="1888235"/>
                        <a:ext cx="1259632" cy="793102"/>
                      </a:xfrm>
                      <a:prstGeom prst="rect">
                        <a:avLst/>
                      </a:prstGeom>
                      <a:noFill/>
                      <a:ln w="12700">
                        <a:solidFill>
                          <a:schemeClr val="accent2"/>
                        </a:solidFill>
                      </a:ln>
                    </p:spPr>
                  </p:pic>
                </p:oleObj>
              </mc:Fallback>
            </mc:AlternateContent>
          </a:graphicData>
        </a:graphic>
      </p:graphicFrame>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5656" y="2924944"/>
            <a:ext cx="6579686" cy="362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15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53752"/>
            <a:ext cx="8229600" cy="1143000"/>
          </a:xfrm>
        </p:spPr>
        <p:txBody>
          <a:bodyPr>
            <a:normAutofit/>
          </a:bodyPr>
          <a:lstStyle/>
          <a:p>
            <a:r>
              <a:rPr lang="cs-CZ" sz="3600" dirty="0"/>
              <a:t> Obtékání válce</a:t>
            </a:r>
            <a:endParaRPr lang="en-US" sz="3600" dirty="0"/>
          </a:p>
        </p:txBody>
      </p:sp>
      <p:pic>
        <p:nvPicPr>
          <p:cNvPr id="4" name="Picture 3"/>
          <p:cNvPicPr/>
          <p:nvPr/>
        </p:nvPicPr>
        <p:blipFill>
          <a:blip r:embed="rId3"/>
          <a:stretch>
            <a:fillRect/>
          </a:stretch>
        </p:blipFill>
        <p:spPr>
          <a:xfrm>
            <a:off x="1763688" y="1196752"/>
            <a:ext cx="5256584" cy="4968552"/>
          </a:xfrm>
          <a:prstGeom prst="rect">
            <a:avLst/>
          </a:prstGeom>
        </p:spPr>
      </p:pic>
    </p:spTree>
    <p:extLst>
      <p:ext uri="{BB962C8B-B14F-4D97-AF65-F5344CB8AC3E}">
        <p14:creationId xmlns:p14="http://schemas.microsoft.com/office/powerpoint/2010/main" val="500285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a:t>Problémy</a:t>
            </a:r>
            <a:r>
              <a:rPr lang="en-US" sz="4000" dirty="0"/>
              <a:t> pro 3.tisíciletí</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cs-CZ" sz="2400" dirty="0"/>
              <a:t>     </a:t>
            </a:r>
            <a:r>
              <a:rPr lang="en-US" sz="2400" dirty="0"/>
              <a:t>(</a:t>
            </a:r>
            <a:r>
              <a:rPr lang="en-US" sz="2400" dirty="0" err="1"/>
              <a:t>Millenium</a:t>
            </a:r>
            <a:r>
              <a:rPr lang="en-US" sz="2400" dirty="0"/>
              <a:t> Prize Problems) </a:t>
            </a:r>
            <a:endParaRPr lang="cs-CZ" sz="2400" dirty="0"/>
          </a:p>
          <a:p>
            <a:pPr>
              <a:buFontTx/>
              <a:buChar char="-"/>
            </a:pPr>
            <a:r>
              <a:rPr lang="en-US" sz="2400" dirty="0" err="1"/>
              <a:t>označení</a:t>
            </a:r>
            <a:r>
              <a:rPr lang="en-US" sz="2400" dirty="0"/>
              <a:t> pro </a:t>
            </a:r>
            <a:r>
              <a:rPr lang="cs-CZ" sz="2400" dirty="0"/>
              <a:t>7</a:t>
            </a:r>
            <a:r>
              <a:rPr lang="en-US" sz="2400" dirty="0"/>
              <a:t> </a:t>
            </a:r>
            <a:r>
              <a:rPr lang="en-US" sz="2400" dirty="0" err="1"/>
              <a:t>matematických</a:t>
            </a:r>
            <a:r>
              <a:rPr lang="en-US" sz="2400" dirty="0"/>
              <a:t> </a:t>
            </a:r>
            <a:r>
              <a:rPr lang="en-US" sz="2400" dirty="0" err="1"/>
              <a:t>problémů</a:t>
            </a:r>
            <a:r>
              <a:rPr lang="en-US" sz="2400" dirty="0"/>
              <a:t>, </a:t>
            </a:r>
            <a:r>
              <a:rPr lang="en-US" sz="2400" dirty="0" err="1"/>
              <a:t>které</a:t>
            </a:r>
            <a:r>
              <a:rPr lang="en-US" sz="2400" dirty="0"/>
              <a:t> v </a:t>
            </a:r>
            <a:r>
              <a:rPr lang="en-US" sz="2400" dirty="0" err="1"/>
              <a:t>roce</a:t>
            </a:r>
            <a:r>
              <a:rPr lang="en-US" sz="2400" dirty="0"/>
              <a:t> 2000 </a:t>
            </a:r>
            <a:r>
              <a:rPr lang="en-US" sz="2400" dirty="0" err="1"/>
              <a:t>vyhlásil</a:t>
            </a:r>
            <a:r>
              <a:rPr lang="en-US" sz="2400" dirty="0"/>
              <a:t> </a:t>
            </a:r>
            <a:r>
              <a:rPr lang="en-US" sz="2400" dirty="0" err="1"/>
              <a:t>Clayův</a:t>
            </a:r>
            <a:r>
              <a:rPr lang="en-US" sz="2400" dirty="0"/>
              <a:t> </a:t>
            </a:r>
            <a:r>
              <a:rPr lang="en-US" sz="2400" dirty="0" err="1"/>
              <a:t>matematický</a:t>
            </a:r>
            <a:r>
              <a:rPr lang="en-US" sz="2400" dirty="0"/>
              <a:t> </a:t>
            </a:r>
            <a:r>
              <a:rPr lang="en-US" sz="2400" dirty="0" err="1"/>
              <a:t>institut</a:t>
            </a:r>
            <a:r>
              <a:rPr lang="en-US" sz="2400" dirty="0"/>
              <a:t> </a:t>
            </a:r>
            <a:r>
              <a:rPr lang="en-US" sz="2400" dirty="0" err="1"/>
              <a:t>jako</a:t>
            </a:r>
            <a:r>
              <a:rPr lang="en-US" sz="2400" dirty="0"/>
              <a:t> </a:t>
            </a:r>
            <a:r>
              <a:rPr lang="en-US" sz="2400" dirty="0" err="1"/>
              <a:t>nejdůležitější</a:t>
            </a:r>
            <a:r>
              <a:rPr lang="en-US" sz="2400" dirty="0"/>
              <a:t> </a:t>
            </a:r>
            <a:r>
              <a:rPr lang="en-US" sz="2400" dirty="0" err="1"/>
              <a:t>otevřené</a:t>
            </a:r>
            <a:r>
              <a:rPr lang="en-US" sz="2400" dirty="0"/>
              <a:t> </a:t>
            </a:r>
            <a:r>
              <a:rPr lang="en-US" sz="2400" dirty="0" err="1"/>
              <a:t>problémy</a:t>
            </a:r>
            <a:r>
              <a:rPr lang="en-US" sz="2400" dirty="0"/>
              <a:t> </a:t>
            </a:r>
            <a:r>
              <a:rPr lang="en-US" sz="2400" dirty="0" err="1"/>
              <a:t>soudobé</a:t>
            </a:r>
            <a:r>
              <a:rPr lang="en-US" sz="2400" dirty="0"/>
              <a:t> </a:t>
            </a:r>
            <a:r>
              <a:rPr lang="en-US" sz="2400" dirty="0" err="1"/>
              <a:t>matematiky</a:t>
            </a:r>
            <a:r>
              <a:rPr lang="en-US" sz="2400" dirty="0"/>
              <a:t>. </a:t>
            </a:r>
            <a:endParaRPr lang="cs-CZ" sz="2400" dirty="0"/>
          </a:p>
          <a:p>
            <a:pPr>
              <a:buFontTx/>
              <a:buChar char="-"/>
            </a:pPr>
            <a:r>
              <a:rPr lang="en-US" sz="2400" dirty="0" err="1"/>
              <a:t>Jsou</a:t>
            </a:r>
            <a:r>
              <a:rPr lang="en-US" sz="2400" dirty="0"/>
              <a:t>  </a:t>
            </a:r>
            <a:r>
              <a:rPr lang="en-US" sz="2400" dirty="0" err="1"/>
              <a:t>obdobou</a:t>
            </a:r>
            <a:r>
              <a:rPr lang="en-US" sz="2400" dirty="0"/>
              <a:t> </a:t>
            </a:r>
            <a:r>
              <a:rPr lang="en-US" sz="2400" dirty="0" err="1"/>
              <a:t>Hilbertových</a:t>
            </a:r>
            <a:r>
              <a:rPr lang="en-US" sz="2400" dirty="0"/>
              <a:t> </a:t>
            </a:r>
            <a:r>
              <a:rPr lang="en-US" sz="2400" dirty="0" err="1"/>
              <a:t>problémů</a:t>
            </a:r>
            <a:r>
              <a:rPr lang="en-US" sz="2400" dirty="0"/>
              <a:t> </a:t>
            </a:r>
            <a:r>
              <a:rPr lang="en-US" sz="2400" dirty="0" err="1"/>
              <a:t>ze</a:t>
            </a:r>
            <a:r>
              <a:rPr lang="en-US" sz="2400" dirty="0"/>
              <a:t> </a:t>
            </a:r>
            <a:r>
              <a:rPr lang="en-US" sz="2400" dirty="0" err="1"/>
              <a:t>začátku</a:t>
            </a:r>
            <a:r>
              <a:rPr lang="en-US" sz="2400" dirty="0"/>
              <a:t> </a:t>
            </a:r>
            <a:r>
              <a:rPr lang="en-US" sz="2400" dirty="0" err="1"/>
              <a:t>dvacátého</a:t>
            </a:r>
            <a:r>
              <a:rPr lang="en-US" sz="2400" dirty="0"/>
              <a:t> </a:t>
            </a:r>
            <a:r>
              <a:rPr lang="en-US" sz="2400" dirty="0" err="1"/>
              <a:t>století</a:t>
            </a:r>
            <a:r>
              <a:rPr lang="en-US" sz="2400" dirty="0"/>
              <a:t>. </a:t>
            </a:r>
            <a:endParaRPr lang="cs-CZ" sz="2400" dirty="0"/>
          </a:p>
          <a:p>
            <a:pPr>
              <a:buFontTx/>
              <a:buChar char="-"/>
            </a:pPr>
            <a:r>
              <a:rPr lang="en-US" sz="2400" dirty="0"/>
              <a:t>Na </a:t>
            </a:r>
            <a:r>
              <a:rPr lang="en-US" sz="2400" dirty="0" err="1"/>
              <a:t>vyřešení</a:t>
            </a:r>
            <a:r>
              <a:rPr lang="en-US" sz="2400" dirty="0"/>
              <a:t> </a:t>
            </a:r>
            <a:r>
              <a:rPr lang="en-US" sz="2400" dirty="0" err="1"/>
              <a:t>každého</a:t>
            </a:r>
            <a:r>
              <a:rPr lang="en-US" sz="2400" dirty="0"/>
              <a:t> z </a:t>
            </a:r>
            <a:r>
              <a:rPr lang="en-US" sz="2400" dirty="0" err="1"/>
              <a:t>nich</a:t>
            </a:r>
            <a:r>
              <a:rPr lang="en-US" sz="2400" dirty="0"/>
              <a:t> </a:t>
            </a:r>
            <a:r>
              <a:rPr lang="en-US" sz="2400" dirty="0" err="1"/>
              <a:t>vypsal</a:t>
            </a:r>
            <a:r>
              <a:rPr lang="en-US" sz="2400" dirty="0"/>
              <a:t> </a:t>
            </a:r>
            <a:r>
              <a:rPr lang="en-US" sz="2400" dirty="0" err="1"/>
              <a:t>institut</a:t>
            </a:r>
            <a:r>
              <a:rPr lang="en-US" sz="2400" dirty="0"/>
              <a:t> </a:t>
            </a:r>
            <a:r>
              <a:rPr lang="en-US" sz="2400" dirty="0" err="1"/>
              <a:t>odměnu</a:t>
            </a:r>
            <a:r>
              <a:rPr lang="en-US" sz="2400" dirty="0"/>
              <a:t> </a:t>
            </a:r>
            <a:r>
              <a:rPr lang="en-US" sz="2400" dirty="0" err="1"/>
              <a:t>jednoho</a:t>
            </a:r>
            <a:r>
              <a:rPr lang="en-US" sz="2400" dirty="0"/>
              <a:t> </a:t>
            </a:r>
            <a:r>
              <a:rPr lang="en-US" sz="2400" dirty="0" err="1"/>
              <a:t>milionu</a:t>
            </a:r>
            <a:r>
              <a:rPr lang="en-US" sz="2400" dirty="0"/>
              <a:t> </a:t>
            </a:r>
            <a:r>
              <a:rPr lang="en-US" sz="2400" dirty="0" err="1"/>
              <a:t>dolarů</a:t>
            </a:r>
            <a:r>
              <a:rPr lang="en-US" sz="2400" dirty="0"/>
              <a:t>. </a:t>
            </a:r>
            <a:endParaRPr lang="cs-CZ" sz="2400" dirty="0"/>
          </a:p>
          <a:p>
            <a:pPr>
              <a:buFontTx/>
              <a:buChar char="-"/>
            </a:pPr>
            <a:r>
              <a:rPr lang="en-US" sz="2400" dirty="0"/>
              <a:t>Do </a:t>
            </a:r>
            <a:r>
              <a:rPr lang="en-US" sz="2400" dirty="0" err="1"/>
              <a:t>této</a:t>
            </a:r>
            <a:r>
              <a:rPr lang="en-US" sz="2400" dirty="0"/>
              <a:t> </a:t>
            </a:r>
            <a:r>
              <a:rPr lang="en-US" sz="2400" dirty="0" err="1"/>
              <a:t>chvíle</a:t>
            </a:r>
            <a:r>
              <a:rPr lang="en-US" sz="2400" dirty="0"/>
              <a:t> </a:t>
            </a:r>
            <a:r>
              <a:rPr lang="en-US" sz="2400" dirty="0" err="1"/>
              <a:t>byla</a:t>
            </a:r>
            <a:r>
              <a:rPr lang="en-US" sz="2400" dirty="0"/>
              <a:t> </a:t>
            </a:r>
            <a:r>
              <a:rPr lang="en-US" sz="2400" dirty="0" err="1"/>
              <a:t>vyřešena</a:t>
            </a:r>
            <a:r>
              <a:rPr lang="en-US" sz="2400" dirty="0"/>
              <a:t> </a:t>
            </a:r>
            <a:r>
              <a:rPr lang="en-US" sz="2400" dirty="0" err="1"/>
              <a:t>pouze</a:t>
            </a:r>
            <a:r>
              <a:rPr lang="en-US" sz="2400" dirty="0"/>
              <a:t> </a:t>
            </a:r>
            <a:r>
              <a:rPr lang="en-US" sz="2400" dirty="0" err="1"/>
              <a:t>Poincarého</a:t>
            </a:r>
            <a:r>
              <a:rPr lang="en-US" sz="2400" dirty="0"/>
              <a:t> </a:t>
            </a:r>
            <a:r>
              <a:rPr lang="en-US" sz="2400" dirty="0" err="1"/>
              <a:t>domněnka</a:t>
            </a:r>
            <a:r>
              <a:rPr lang="en-US" sz="2400" dirty="0"/>
              <a:t>.</a:t>
            </a:r>
          </a:p>
          <a:p>
            <a:endParaRPr lang="en-US" dirty="0"/>
          </a:p>
        </p:txBody>
      </p:sp>
    </p:spTree>
    <p:extLst>
      <p:ext uri="{BB962C8B-B14F-4D97-AF65-F5344CB8AC3E}">
        <p14:creationId xmlns:p14="http://schemas.microsoft.com/office/powerpoint/2010/main" val="301221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8639"/>
          </a:xfrm>
        </p:spPr>
        <p:txBody>
          <a:bodyPr>
            <a:normAutofit fontScale="90000"/>
          </a:bodyPr>
          <a:lstStyle/>
          <a:p>
            <a:r>
              <a:rPr lang="en-US" sz="3600" dirty="0" err="1"/>
              <a:t>Znění</a:t>
            </a:r>
            <a:r>
              <a:rPr lang="en-US" sz="3600" dirty="0"/>
              <a:t> </a:t>
            </a:r>
            <a:r>
              <a:rPr lang="en-US" sz="3600" dirty="0" err="1"/>
              <a:t>úloh</a:t>
            </a:r>
            <a:r>
              <a:rPr lang="en-US" dirty="0"/>
              <a:t/>
            </a:r>
            <a:br>
              <a:rPr lang="en-US" dirty="0"/>
            </a:br>
            <a:endParaRPr lang="en-US" dirty="0"/>
          </a:p>
        </p:txBody>
      </p:sp>
      <p:sp>
        <p:nvSpPr>
          <p:cNvPr id="3" name="Content Placeholder 2"/>
          <p:cNvSpPr>
            <a:spLocks noGrp="1"/>
          </p:cNvSpPr>
          <p:nvPr>
            <p:ph idx="1"/>
          </p:nvPr>
        </p:nvSpPr>
        <p:spPr>
          <a:xfrm>
            <a:off x="683568" y="1268760"/>
            <a:ext cx="8229600" cy="4525963"/>
          </a:xfrm>
        </p:spPr>
        <p:txBody>
          <a:bodyPr>
            <a:normAutofit/>
          </a:bodyPr>
          <a:lstStyle/>
          <a:p>
            <a:pPr marL="0" indent="0">
              <a:buNone/>
            </a:pPr>
            <a:r>
              <a:rPr lang="en-US" sz="2000" dirty="0"/>
              <a:t>1</a:t>
            </a:r>
            <a:r>
              <a:rPr lang="cs-CZ" sz="2000" dirty="0"/>
              <a:t> </a:t>
            </a:r>
            <a:r>
              <a:rPr lang="en-US" sz="2000" dirty="0" err="1"/>
              <a:t>Problém</a:t>
            </a:r>
            <a:r>
              <a:rPr lang="en-US" sz="2000" dirty="0"/>
              <a:t> P versus NP</a:t>
            </a:r>
          </a:p>
          <a:p>
            <a:pPr marL="0" indent="0">
              <a:buNone/>
            </a:pPr>
            <a:r>
              <a:rPr lang="en-US" sz="2000" dirty="0"/>
              <a:t>2</a:t>
            </a:r>
            <a:r>
              <a:rPr lang="cs-CZ" sz="2000" dirty="0"/>
              <a:t> </a:t>
            </a:r>
            <a:r>
              <a:rPr lang="en-US" sz="2000" dirty="0" err="1"/>
              <a:t>Hodgeova</a:t>
            </a:r>
            <a:r>
              <a:rPr lang="en-US" sz="2000" dirty="0"/>
              <a:t> </a:t>
            </a:r>
            <a:r>
              <a:rPr lang="en-US" sz="2000" dirty="0" err="1"/>
              <a:t>domněnka</a:t>
            </a:r>
            <a:endParaRPr lang="en-US" sz="2000" dirty="0"/>
          </a:p>
          <a:p>
            <a:pPr marL="0" indent="0">
              <a:buNone/>
            </a:pPr>
            <a:r>
              <a:rPr lang="en-US" sz="2000" dirty="0"/>
              <a:t>3</a:t>
            </a:r>
            <a:r>
              <a:rPr lang="cs-CZ" sz="2000" dirty="0"/>
              <a:t> </a:t>
            </a:r>
            <a:r>
              <a:rPr lang="en-US" sz="2000" dirty="0" err="1"/>
              <a:t>Poincarého</a:t>
            </a:r>
            <a:r>
              <a:rPr lang="en-US" sz="2000" dirty="0"/>
              <a:t> </a:t>
            </a:r>
            <a:r>
              <a:rPr lang="en-US" sz="2000" dirty="0" err="1"/>
              <a:t>domněnka</a:t>
            </a:r>
            <a:r>
              <a:rPr lang="cs-CZ" sz="2000" dirty="0"/>
              <a:t> </a:t>
            </a:r>
            <a:endParaRPr lang="en-US" sz="2000" dirty="0"/>
          </a:p>
          <a:p>
            <a:pPr marL="0" indent="0">
              <a:buNone/>
            </a:pPr>
            <a:r>
              <a:rPr lang="en-US" sz="2000" dirty="0"/>
              <a:t>4</a:t>
            </a:r>
            <a:r>
              <a:rPr lang="cs-CZ" sz="2000" dirty="0"/>
              <a:t> </a:t>
            </a:r>
            <a:r>
              <a:rPr lang="en-US" sz="2000" dirty="0" err="1"/>
              <a:t>Riemannova</a:t>
            </a:r>
            <a:r>
              <a:rPr lang="en-US" sz="2000" dirty="0"/>
              <a:t> </a:t>
            </a:r>
            <a:r>
              <a:rPr lang="en-US" sz="2000" dirty="0" err="1"/>
              <a:t>hypotéza</a:t>
            </a:r>
            <a:endParaRPr lang="en-US" sz="2000" dirty="0"/>
          </a:p>
          <a:p>
            <a:pPr marL="0" indent="0">
              <a:buNone/>
            </a:pPr>
            <a:r>
              <a:rPr lang="en-US" sz="2000" dirty="0"/>
              <a:t>5</a:t>
            </a:r>
            <a:r>
              <a:rPr lang="cs-CZ" sz="2000" dirty="0"/>
              <a:t> </a:t>
            </a:r>
            <a:r>
              <a:rPr lang="en-US" sz="2000" dirty="0" err="1"/>
              <a:t>Yangova-Millsova</a:t>
            </a:r>
            <a:r>
              <a:rPr lang="en-US" sz="2000" dirty="0"/>
              <a:t> </a:t>
            </a:r>
            <a:r>
              <a:rPr lang="en-US" sz="2000" dirty="0" err="1"/>
              <a:t>teorie</a:t>
            </a:r>
            <a:r>
              <a:rPr lang="en-US" sz="2000" dirty="0"/>
              <a:t> a </a:t>
            </a:r>
            <a:r>
              <a:rPr lang="en-US" sz="2000" dirty="0" err="1"/>
              <a:t>hypotéza</a:t>
            </a:r>
            <a:r>
              <a:rPr lang="en-US" sz="2000" dirty="0"/>
              <a:t> </a:t>
            </a:r>
            <a:r>
              <a:rPr lang="en-US" sz="2000" dirty="0" err="1"/>
              <a:t>hmotnostních</a:t>
            </a:r>
            <a:r>
              <a:rPr lang="en-US" sz="2000" dirty="0"/>
              <a:t> </a:t>
            </a:r>
            <a:r>
              <a:rPr lang="en-US" sz="2000" dirty="0" err="1"/>
              <a:t>rozdílů</a:t>
            </a:r>
            <a:endParaRPr lang="cs-CZ" sz="2000" dirty="0"/>
          </a:p>
          <a:p>
            <a:pPr marL="0" indent="0">
              <a:buNone/>
            </a:pPr>
            <a:endParaRPr lang="en-US" sz="2000" dirty="0"/>
          </a:p>
          <a:p>
            <a:pPr marL="0" indent="0">
              <a:buNone/>
            </a:pPr>
            <a:r>
              <a:rPr lang="en-US" sz="2000" b="1" dirty="0"/>
              <a:t>6</a:t>
            </a:r>
            <a:r>
              <a:rPr lang="cs-CZ" sz="2000" b="1" dirty="0"/>
              <a:t> </a:t>
            </a:r>
            <a:r>
              <a:rPr lang="en-US" sz="2000" b="1" dirty="0" err="1"/>
              <a:t>Navierovy-Stokesovy</a:t>
            </a:r>
            <a:r>
              <a:rPr lang="en-US" sz="2000" b="1" dirty="0"/>
              <a:t> </a:t>
            </a:r>
            <a:r>
              <a:rPr lang="en-US" sz="2000" b="1" dirty="0" err="1"/>
              <a:t>rovnice</a:t>
            </a:r>
            <a:endParaRPr lang="en-US" sz="2000" b="1" dirty="0"/>
          </a:p>
          <a:p>
            <a:pPr marL="0" indent="0">
              <a:buNone/>
            </a:pPr>
            <a:r>
              <a:rPr lang="cs-CZ" sz="1600" dirty="0"/>
              <a:t>(</a:t>
            </a:r>
            <a:r>
              <a:rPr lang="cs-CZ" sz="1600" dirty="0" err="1"/>
              <a:t>Navierovy-Stokesovy</a:t>
            </a:r>
            <a:r>
              <a:rPr lang="cs-CZ" sz="1600" dirty="0"/>
              <a:t> rovnice jsou parciální diferenciální rovnice, které popisují proudění kapalin a plynů. Byly formulovány již v 19. století, dosud však není jasné, zda pro dané počáteční podmínky existuje jejich řešení. Úspěšné vyřešení tohoto problému by například přispělo k porozumění turbulencím. )</a:t>
            </a:r>
          </a:p>
          <a:p>
            <a:pPr marL="0" indent="0">
              <a:buNone/>
            </a:pPr>
            <a:endParaRPr lang="en-US" sz="2800" dirty="0"/>
          </a:p>
          <a:p>
            <a:pPr marL="0" indent="0">
              <a:buNone/>
            </a:pPr>
            <a:r>
              <a:rPr lang="en-US" sz="2000" dirty="0"/>
              <a:t>7</a:t>
            </a:r>
            <a:r>
              <a:rPr lang="cs-CZ" sz="2000" dirty="0"/>
              <a:t> </a:t>
            </a:r>
            <a:r>
              <a:rPr lang="en-US" sz="2000" dirty="0" err="1"/>
              <a:t>Birchova</a:t>
            </a:r>
            <a:r>
              <a:rPr lang="en-US" sz="2000" dirty="0"/>
              <a:t> a </a:t>
            </a:r>
            <a:r>
              <a:rPr lang="en-US" sz="2000" dirty="0" err="1"/>
              <a:t>Swinnertonova-Dyerova</a:t>
            </a:r>
            <a:r>
              <a:rPr lang="en-US" sz="2000" dirty="0"/>
              <a:t> </a:t>
            </a:r>
            <a:r>
              <a:rPr lang="en-US" sz="2000" dirty="0" err="1"/>
              <a:t>domněnka</a:t>
            </a:r>
            <a:endParaRPr lang="en-US" sz="2000" dirty="0"/>
          </a:p>
          <a:p>
            <a:endParaRPr lang="en-US" dirty="0"/>
          </a:p>
        </p:txBody>
      </p:sp>
      <p:sp>
        <p:nvSpPr>
          <p:cNvPr id="4" name="Volný tvar: obrazec 3">
            <a:extLst>
              <a:ext uri="{FF2B5EF4-FFF2-40B4-BE49-F238E27FC236}">
                <a16:creationId xmlns:a16="http://schemas.microsoft.com/office/drawing/2014/main" xmlns="" id="{78BE9096-E4EB-4D2D-94CC-EDE3FC3741A6}"/>
              </a:ext>
            </a:extLst>
          </p:cNvPr>
          <p:cNvSpPr/>
          <p:nvPr/>
        </p:nvSpPr>
        <p:spPr>
          <a:xfrm>
            <a:off x="3401568" y="2157984"/>
            <a:ext cx="274925" cy="164592"/>
          </a:xfrm>
          <a:custGeom>
            <a:avLst/>
            <a:gdLst>
              <a:gd name="connsiteX0" fmla="*/ 0 w 274925"/>
              <a:gd name="connsiteY0" fmla="*/ 128016 h 164592"/>
              <a:gd name="connsiteX1" fmla="*/ 45720 w 274925"/>
              <a:gd name="connsiteY1" fmla="*/ 137160 h 164592"/>
              <a:gd name="connsiteX2" fmla="*/ 82296 w 274925"/>
              <a:gd name="connsiteY2" fmla="*/ 155448 h 164592"/>
              <a:gd name="connsiteX3" fmla="*/ 109728 w 274925"/>
              <a:gd name="connsiteY3" fmla="*/ 164592 h 164592"/>
              <a:gd name="connsiteX4" fmla="*/ 210312 w 274925"/>
              <a:gd name="connsiteY4" fmla="*/ 109728 h 164592"/>
              <a:gd name="connsiteX5" fmla="*/ 228600 w 274925"/>
              <a:gd name="connsiteY5" fmla="*/ 64008 h 164592"/>
              <a:gd name="connsiteX6" fmla="*/ 274320 w 274925"/>
              <a:gd name="connsiteY6" fmla="*/ 9144 h 164592"/>
              <a:gd name="connsiteX7" fmla="*/ 274320 w 274925"/>
              <a:gd name="connsiteY7" fmla="*/ 0 h 16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925" h="164592">
                <a:moveTo>
                  <a:pt x="0" y="128016"/>
                </a:moveTo>
                <a:cubicBezTo>
                  <a:pt x="15240" y="131064"/>
                  <a:pt x="30976" y="132245"/>
                  <a:pt x="45720" y="137160"/>
                </a:cubicBezTo>
                <a:cubicBezTo>
                  <a:pt x="58652" y="141471"/>
                  <a:pt x="69767" y="150078"/>
                  <a:pt x="82296" y="155448"/>
                </a:cubicBezTo>
                <a:cubicBezTo>
                  <a:pt x="91155" y="159245"/>
                  <a:pt x="100584" y="161544"/>
                  <a:pt x="109728" y="164592"/>
                </a:cubicBezTo>
                <a:cubicBezTo>
                  <a:pt x="149766" y="149578"/>
                  <a:pt x="186921" y="147154"/>
                  <a:pt x="210312" y="109728"/>
                </a:cubicBezTo>
                <a:cubicBezTo>
                  <a:pt x="219011" y="95809"/>
                  <a:pt x="219901" y="77927"/>
                  <a:pt x="228600" y="64008"/>
                </a:cubicBezTo>
                <a:cubicBezTo>
                  <a:pt x="279157" y="-16884"/>
                  <a:pt x="235810" y="86164"/>
                  <a:pt x="274320" y="9144"/>
                </a:cubicBezTo>
                <a:cubicBezTo>
                  <a:pt x="275683" y="6418"/>
                  <a:pt x="274320" y="3048"/>
                  <a:pt x="2743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29806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3200" dirty="0"/>
              <a:t>Perspektivy fyziky podle Feynmana</a:t>
            </a:r>
            <a:r>
              <a:rPr lang="en-US" sz="3200" dirty="0"/>
              <a:t/>
            </a:r>
            <a:br>
              <a:rPr lang="en-US" sz="3200" dirty="0"/>
            </a:br>
            <a:endParaRPr lang="en-US" sz="3200" dirty="0"/>
          </a:p>
        </p:txBody>
      </p:sp>
      <p:sp>
        <p:nvSpPr>
          <p:cNvPr id="5" name="TextovéPole 4">
            <a:extLst>
              <a:ext uri="{FF2B5EF4-FFF2-40B4-BE49-F238E27FC236}">
                <a16:creationId xmlns:a16="http://schemas.microsoft.com/office/drawing/2014/main" xmlns="" id="{FB05668D-8E8D-4BB4-803B-1138519F8A0E}"/>
              </a:ext>
            </a:extLst>
          </p:cNvPr>
          <p:cNvSpPr txBox="1"/>
          <p:nvPr/>
        </p:nvSpPr>
        <p:spPr>
          <a:xfrm>
            <a:off x="411488" y="1052736"/>
            <a:ext cx="8424936" cy="4524315"/>
          </a:xfrm>
          <a:prstGeom prst="rect">
            <a:avLst/>
          </a:prstGeom>
          <a:noFill/>
        </p:spPr>
        <p:txBody>
          <a:bodyPr wrap="square">
            <a:spAutoFit/>
          </a:bodyPr>
          <a:lstStyle/>
          <a:p>
            <a:r>
              <a:rPr lang="cs-CZ" dirty="0"/>
              <a:t>Hlavní poučení, které je třeba si z toho všeho zapamatovat, je skutečnost, že v jednoduché soustavě rovnic se skrývá obrovské množství různých možností proudění.</a:t>
            </a:r>
          </a:p>
          <a:p>
            <a:endParaRPr lang="cs-CZ" dirty="0"/>
          </a:p>
          <a:p>
            <a:r>
              <a:rPr lang="cs-CZ" dirty="0"/>
              <a:t>Viděli jsme, jak se jevy v celé jejich složitostí snadno a překvapivě vynoří z jednoduchých rovnic, které je popisují. </a:t>
            </a:r>
          </a:p>
          <a:p>
            <a:r>
              <a:rPr lang="cs-CZ" dirty="0"/>
              <a:t>Člověk si neuvědomuje možnosti jednoduchých rovnic a často dochází k závěru, že k vysvětlení složitosti okolního světa je třeba něco přinejmenším božského, ne pouhé rovnice.</a:t>
            </a:r>
          </a:p>
          <a:p>
            <a:endParaRPr lang="cs-CZ" dirty="0"/>
          </a:p>
          <a:p>
            <a:r>
              <a:rPr lang="cs-CZ" dirty="0"/>
              <a:t>Nová epocha probuzení lidského umu možná přinese metody, jak porozumět kvalitativnímu obsahu rovnic. Dnes to ještě neumíme. Nevidíme, že rovnice proudění vody obsahují jevy, jako spirálovitá struktura turbulence, kterou pozorujeme mezi rotujícími válci. Dnes nedokážeme usoudit, zda </a:t>
            </a:r>
            <a:r>
              <a:rPr lang="cs-CZ" dirty="0" err="1"/>
              <a:t>Schrödingerova</a:t>
            </a:r>
            <a:r>
              <a:rPr lang="cs-CZ" dirty="0"/>
              <a:t> rovnice obsahuje i žáby, i hudební skladatele, i morálku, nebo je neobsahuje. Také nedokážeme rozhodnout, zda kromě ní je třeba ještě něco navíc, něco jako Bůh. A proto na to může mít každý svůj vlastní názor.</a:t>
            </a:r>
          </a:p>
        </p:txBody>
      </p:sp>
      <p:sp>
        <p:nvSpPr>
          <p:cNvPr id="7" name="TextovéPole 6">
            <a:extLst>
              <a:ext uri="{FF2B5EF4-FFF2-40B4-BE49-F238E27FC236}">
                <a16:creationId xmlns:a16="http://schemas.microsoft.com/office/drawing/2014/main" xmlns="" id="{9AF60BA0-DB9C-4AFC-88E5-1CFB32701B62}"/>
              </a:ext>
            </a:extLst>
          </p:cNvPr>
          <p:cNvSpPr txBox="1"/>
          <p:nvPr/>
        </p:nvSpPr>
        <p:spPr>
          <a:xfrm>
            <a:off x="3995936" y="5949280"/>
            <a:ext cx="4572000" cy="369332"/>
          </a:xfrm>
          <a:prstGeom prst="rect">
            <a:avLst/>
          </a:prstGeom>
          <a:noFill/>
        </p:spPr>
        <p:txBody>
          <a:bodyPr wrap="square">
            <a:spAutoFit/>
          </a:bodyPr>
          <a:lstStyle/>
          <a:p>
            <a:r>
              <a:rPr lang="cs-CZ" dirty="0">
                <a:hlinkClick r:id="rId3"/>
              </a:rPr>
              <a:t>https://www.feynmanlectures.caltech.edu/</a:t>
            </a:r>
            <a:endParaRPr lang="cs-CZ" dirty="0"/>
          </a:p>
        </p:txBody>
      </p:sp>
    </p:spTree>
    <p:extLst>
      <p:ext uri="{BB962C8B-B14F-4D97-AF65-F5344CB8AC3E}">
        <p14:creationId xmlns:p14="http://schemas.microsoft.com/office/powerpoint/2010/main" val="133669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059EA80-4558-4F7F-9314-AA24F54475FD}"/>
              </a:ext>
            </a:extLst>
          </p:cNvPr>
          <p:cNvSpPr>
            <a:spLocks noGrp="1"/>
          </p:cNvSpPr>
          <p:nvPr>
            <p:ph type="title"/>
          </p:nvPr>
        </p:nvSpPr>
        <p:spPr>
          <a:xfrm>
            <a:off x="20568" y="-308845"/>
            <a:ext cx="8229600" cy="1143000"/>
          </a:xfrm>
        </p:spPr>
        <p:txBody>
          <a:bodyPr>
            <a:normAutofit/>
          </a:bodyPr>
          <a:lstStyle/>
          <a:p>
            <a:r>
              <a:rPr lang="cs-CZ" sz="3200" dirty="0"/>
              <a:t>Galerie osobností a aplikace</a:t>
            </a:r>
          </a:p>
        </p:txBody>
      </p:sp>
      <p:pic>
        <p:nvPicPr>
          <p:cNvPr id="5" name="Obrázek 4">
            <a:extLst>
              <a:ext uri="{FF2B5EF4-FFF2-40B4-BE49-F238E27FC236}">
                <a16:creationId xmlns:a16="http://schemas.microsoft.com/office/drawing/2014/main" xmlns="" id="{B68F05AE-2745-4D59-A03B-EDC13225AF56}"/>
              </a:ext>
            </a:extLst>
          </p:cNvPr>
          <p:cNvPicPr>
            <a:picLocks noChangeAspect="1"/>
          </p:cNvPicPr>
          <p:nvPr/>
        </p:nvPicPr>
        <p:blipFill>
          <a:blip r:embed="rId3"/>
          <a:stretch>
            <a:fillRect/>
          </a:stretch>
        </p:blipFill>
        <p:spPr>
          <a:xfrm>
            <a:off x="308600" y="692696"/>
            <a:ext cx="1572675" cy="1964096"/>
          </a:xfrm>
          <a:prstGeom prst="rect">
            <a:avLst/>
          </a:prstGeom>
        </p:spPr>
      </p:pic>
      <p:pic>
        <p:nvPicPr>
          <p:cNvPr id="8" name="Obrázek 7">
            <a:extLst>
              <a:ext uri="{FF2B5EF4-FFF2-40B4-BE49-F238E27FC236}">
                <a16:creationId xmlns:a16="http://schemas.microsoft.com/office/drawing/2014/main" xmlns="" id="{F2A9749F-65D9-489B-BFF5-0156F045AFD0}"/>
              </a:ext>
            </a:extLst>
          </p:cNvPr>
          <p:cNvPicPr>
            <a:picLocks noChangeAspect="1"/>
          </p:cNvPicPr>
          <p:nvPr/>
        </p:nvPicPr>
        <p:blipFill>
          <a:blip r:embed="rId4"/>
          <a:stretch>
            <a:fillRect/>
          </a:stretch>
        </p:blipFill>
        <p:spPr>
          <a:xfrm>
            <a:off x="6521803" y="692696"/>
            <a:ext cx="2301352" cy="1917793"/>
          </a:xfrm>
          <a:prstGeom prst="rect">
            <a:avLst/>
          </a:prstGeom>
        </p:spPr>
      </p:pic>
      <p:pic>
        <p:nvPicPr>
          <p:cNvPr id="9" name="Obrázek 8">
            <a:extLst>
              <a:ext uri="{FF2B5EF4-FFF2-40B4-BE49-F238E27FC236}">
                <a16:creationId xmlns:a16="http://schemas.microsoft.com/office/drawing/2014/main" xmlns="" id="{B80532A5-5C20-4BBB-A176-99D24047722A}"/>
              </a:ext>
            </a:extLst>
          </p:cNvPr>
          <p:cNvPicPr>
            <a:picLocks noChangeAspect="1"/>
          </p:cNvPicPr>
          <p:nvPr/>
        </p:nvPicPr>
        <p:blipFill>
          <a:blip r:embed="rId5"/>
          <a:stretch>
            <a:fillRect/>
          </a:stretch>
        </p:blipFill>
        <p:spPr>
          <a:xfrm>
            <a:off x="4355851" y="692696"/>
            <a:ext cx="1877920" cy="1877920"/>
          </a:xfrm>
          <a:prstGeom prst="rect">
            <a:avLst/>
          </a:prstGeom>
        </p:spPr>
      </p:pic>
      <p:pic>
        <p:nvPicPr>
          <p:cNvPr id="10" name="Obrázek 9">
            <a:extLst>
              <a:ext uri="{FF2B5EF4-FFF2-40B4-BE49-F238E27FC236}">
                <a16:creationId xmlns:a16="http://schemas.microsoft.com/office/drawing/2014/main" xmlns="" id="{D51CF4CC-D98B-4408-8D9D-12A05977C090}"/>
              </a:ext>
            </a:extLst>
          </p:cNvPr>
          <p:cNvPicPr>
            <a:picLocks noChangeAspect="1"/>
          </p:cNvPicPr>
          <p:nvPr/>
        </p:nvPicPr>
        <p:blipFill>
          <a:blip r:embed="rId6"/>
          <a:stretch>
            <a:fillRect/>
          </a:stretch>
        </p:blipFill>
        <p:spPr>
          <a:xfrm>
            <a:off x="296781" y="3777271"/>
            <a:ext cx="1682621" cy="2019145"/>
          </a:xfrm>
          <a:prstGeom prst="rect">
            <a:avLst/>
          </a:prstGeom>
        </p:spPr>
      </p:pic>
      <p:pic>
        <p:nvPicPr>
          <p:cNvPr id="11" name="Obrázek 10">
            <a:extLst>
              <a:ext uri="{FF2B5EF4-FFF2-40B4-BE49-F238E27FC236}">
                <a16:creationId xmlns:a16="http://schemas.microsoft.com/office/drawing/2014/main" xmlns="" id="{4ED0F56A-6106-4989-B00E-7F20C0F778D1}"/>
              </a:ext>
            </a:extLst>
          </p:cNvPr>
          <p:cNvPicPr>
            <a:picLocks noChangeAspect="1"/>
          </p:cNvPicPr>
          <p:nvPr/>
        </p:nvPicPr>
        <p:blipFill>
          <a:blip r:embed="rId7"/>
          <a:stretch>
            <a:fillRect/>
          </a:stretch>
        </p:blipFill>
        <p:spPr>
          <a:xfrm>
            <a:off x="2311661" y="3471071"/>
            <a:ext cx="1727069" cy="2519823"/>
          </a:xfrm>
          <a:prstGeom prst="rect">
            <a:avLst/>
          </a:prstGeom>
        </p:spPr>
      </p:pic>
      <p:sp>
        <p:nvSpPr>
          <p:cNvPr id="13" name="TextovéPole 12">
            <a:extLst>
              <a:ext uri="{FF2B5EF4-FFF2-40B4-BE49-F238E27FC236}">
                <a16:creationId xmlns:a16="http://schemas.microsoft.com/office/drawing/2014/main" xmlns="" id="{DE1A622F-E4C2-460C-A9B5-256D1942AC54}"/>
              </a:ext>
            </a:extLst>
          </p:cNvPr>
          <p:cNvSpPr txBox="1"/>
          <p:nvPr/>
        </p:nvSpPr>
        <p:spPr>
          <a:xfrm>
            <a:off x="2237883" y="6115986"/>
            <a:ext cx="2141984" cy="369332"/>
          </a:xfrm>
          <a:prstGeom prst="rect">
            <a:avLst/>
          </a:prstGeom>
          <a:noFill/>
        </p:spPr>
        <p:txBody>
          <a:bodyPr wrap="square">
            <a:spAutoFit/>
          </a:bodyPr>
          <a:lstStyle/>
          <a:p>
            <a:r>
              <a:rPr lang="cs-CZ" dirty="0"/>
              <a:t>Jean </a:t>
            </a:r>
            <a:r>
              <a:rPr lang="cs-CZ" dirty="0" err="1"/>
              <a:t>L.M.Poiseuille</a:t>
            </a:r>
            <a:endParaRPr lang="cs-CZ" dirty="0"/>
          </a:p>
        </p:txBody>
      </p:sp>
      <p:pic>
        <p:nvPicPr>
          <p:cNvPr id="14" name="Obrázek 13">
            <a:extLst>
              <a:ext uri="{FF2B5EF4-FFF2-40B4-BE49-F238E27FC236}">
                <a16:creationId xmlns:a16="http://schemas.microsoft.com/office/drawing/2014/main" xmlns="" id="{743FD1D9-1684-43F0-B470-A72D78D4EF2D}"/>
              </a:ext>
            </a:extLst>
          </p:cNvPr>
          <p:cNvPicPr>
            <a:picLocks noChangeAspect="1"/>
          </p:cNvPicPr>
          <p:nvPr/>
        </p:nvPicPr>
        <p:blipFill>
          <a:blip r:embed="rId8"/>
          <a:stretch>
            <a:fillRect/>
          </a:stretch>
        </p:blipFill>
        <p:spPr>
          <a:xfrm>
            <a:off x="4464350" y="3466479"/>
            <a:ext cx="1854401" cy="2434496"/>
          </a:xfrm>
          <a:prstGeom prst="rect">
            <a:avLst/>
          </a:prstGeom>
        </p:spPr>
      </p:pic>
      <p:sp>
        <p:nvSpPr>
          <p:cNvPr id="16" name="TextovéPole 15">
            <a:extLst>
              <a:ext uri="{FF2B5EF4-FFF2-40B4-BE49-F238E27FC236}">
                <a16:creationId xmlns:a16="http://schemas.microsoft.com/office/drawing/2014/main" xmlns="" id="{37306017-B93B-45DB-A84E-ED7A8ABC78D5}"/>
              </a:ext>
            </a:extLst>
          </p:cNvPr>
          <p:cNvSpPr txBox="1"/>
          <p:nvPr/>
        </p:nvSpPr>
        <p:spPr>
          <a:xfrm>
            <a:off x="4561279" y="6114144"/>
            <a:ext cx="2213992" cy="369332"/>
          </a:xfrm>
          <a:prstGeom prst="rect">
            <a:avLst/>
          </a:prstGeom>
          <a:noFill/>
        </p:spPr>
        <p:txBody>
          <a:bodyPr wrap="square">
            <a:spAutoFit/>
          </a:bodyPr>
          <a:lstStyle/>
          <a:p>
            <a:r>
              <a:rPr lang="cs-CZ" dirty="0" err="1"/>
              <a:t>Osborne</a:t>
            </a:r>
            <a:r>
              <a:rPr lang="cs-CZ" dirty="0"/>
              <a:t> </a:t>
            </a:r>
            <a:r>
              <a:rPr lang="cs-CZ" dirty="0" err="1"/>
              <a:t>Reynolds</a:t>
            </a:r>
            <a:endParaRPr lang="cs-CZ" dirty="0"/>
          </a:p>
        </p:txBody>
      </p:sp>
      <p:sp>
        <p:nvSpPr>
          <p:cNvPr id="17" name="TextovéPole 16">
            <a:extLst>
              <a:ext uri="{FF2B5EF4-FFF2-40B4-BE49-F238E27FC236}">
                <a16:creationId xmlns:a16="http://schemas.microsoft.com/office/drawing/2014/main" xmlns="" id="{E57C2183-8904-4941-8AC5-393E0056E0E0}"/>
              </a:ext>
            </a:extLst>
          </p:cNvPr>
          <p:cNvSpPr txBox="1"/>
          <p:nvPr/>
        </p:nvSpPr>
        <p:spPr>
          <a:xfrm>
            <a:off x="394906" y="2770980"/>
            <a:ext cx="1486369" cy="369332"/>
          </a:xfrm>
          <a:prstGeom prst="rect">
            <a:avLst/>
          </a:prstGeom>
          <a:noFill/>
        </p:spPr>
        <p:txBody>
          <a:bodyPr wrap="none" rtlCol="0">
            <a:spAutoFit/>
          </a:bodyPr>
          <a:lstStyle/>
          <a:p>
            <a:r>
              <a:rPr lang="cs-CZ" dirty="0"/>
              <a:t>Leonard Euler</a:t>
            </a:r>
          </a:p>
        </p:txBody>
      </p:sp>
      <p:sp>
        <p:nvSpPr>
          <p:cNvPr id="18" name="TextovéPole 17">
            <a:extLst>
              <a:ext uri="{FF2B5EF4-FFF2-40B4-BE49-F238E27FC236}">
                <a16:creationId xmlns:a16="http://schemas.microsoft.com/office/drawing/2014/main" xmlns="" id="{3A70E6A5-2290-44B7-89AF-5763F6588861}"/>
              </a:ext>
            </a:extLst>
          </p:cNvPr>
          <p:cNvSpPr txBox="1"/>
          <p:nvPr/>
        </p:nvSpPr>
        <p:spPr>
          <a:xfrm>
            <a:off x="4448499" y="2775429"/>
            <a:ext cx="2126864" cy="369332"/>
          </a:xfrm>
          <a:prstGeom prst="rect">
            <a:avLst/>
          </a:prstGeom>
          <a:noFill/>
        </p:spPr>
        <p:txBody>
          <a:bodyPr wrap="none" rtlCol="0">
            <a:spAutoFit/>
          </a:bodyPr>
          <a:lstStyle/>
          <a:p>
            <a:r>
              <a:rPr lang="cs-CZ" dirty="0"/>
              <a:t>Claude-Louis </a:t>
            </a:r>
            <a:r>
              <a:rPr lang="cs-CZ" dirty="0" err="1"/>
              <a:t>Navier</a:t>
            </a:r>
            <a:endParaRPr lang="cs-CZ" dirty="0"/>
          </a:p>
        </p:txBody>
      </p:sp>
      <p:sp>
        <p:nvSpPr>
          <p:cNvPr id="19" name="TextovéPole 18">
            <a:extLst>
              <a:ext uri="{FF2B5EF4-FFF2-40B4-BE49-F238E27FC236}">
                <a16:creationId xmlns:a16="http://schemas.microsoft.com/office/drawing/2014/main" xmlns="" id="{FFBEE5AE-4ADE-42D5-8A91-88807710F6A7}"/>
              </a:ext>
            </a:extLst>
          </p:cNvPr>
          <p:cNvSpPr txBox="1"/>
          <p:nvPr/>
        </p:nvSpPr>
        <p:spPr>
          <a:xfrm>
            <a:off x="6890968" y="2711398"/>
            <a:ext cx="1793633" cy="369332"/>
          </a:xfrm>
          <a:prstGeom prst="rect">
            <a:avLst/>
          </a:prstGeom>
          <a:noFill/>
        </p:spPr>
        <p:txBody>
          <a:bodyPr wrap="none" rtlCol="0">
            <a:spAutoFit/>
          </a:bodyPr>
          <a:lstStyle/>
          <a:p>
            <a:r>
              <a:rPr lang="cs-CZ" dirty="0"/>
              <a:t>George G. </a:t>
            </a:r>
            <a:r>
              <a:rPr lang="cs-CZ" dirty="0" err="1"/>
              <a:t>Stokes</a:t>
            </a:r>
            <a:endParaRPr lang="cs-CZ" dirty="0"/>
          </a:p>
        </p:txBody>
      </p:sp>
      <p:sp>
        <p:nvSpPr>
          <p:cNvPr id="20" name="TextovéPole 19">
            <a:extLst>
              <a:ext uri="{FF2B5EF4-FFF2-40B4-BE49-F238E27FC236}">
                <a16:creationId xmlns:a16="http://schemas.microsoft.com/office/drawing/2014/main" xmlns="" id="{68F08411-6566-4680-85BD-BEE48B03D975}"/>
              </a:ext>
            </a:extLst>
          </p:cNvPr>
          <p:cNvSpPr txBox="1"/>
          <p:nvPr/>
        </p:nvSpPr>
        <p:spPr>
          <a:xfrm>
            <a:off x="426156" y="6123624"/>
            <a:ext cx="1553246" cy="369332"/>
          </a:xfrm>
          <a:prstGeom prst="rect">
            <a:avLst/>
          </a:prstGeom>
          <a:noFill/>
        </p:spPr>
        <p:txBody>
          <a:bodyPr wrap="none" rtlCol="0">
            <a:spAutoFit/>
          </a:bodyPr>
          <a:lstStyle/>
          <a:p>
            <a:r>
              <a:rPr lang="cs-CZ" dirty="0" err="1"/>
              <a:t>Gotthilf</a:t>
            </a:r>
            <a:r>
              <a:rPr lang="cs-CZ" dirty="0"/>
              <a:t> </a:t>
            </a:r>
            <a:r>
              <a:rPr lang="cs-CZ" dirty="0" err="1"/>
              <a:t>Hagen</a:t>
            </a:r>
            <a:endParaRPr lang="cs-CZ" dirty="0"/>
          </a:p>
        </p:txBody>
      </p:sp>
      <p:pic>
        <p:nvPicPr>
          <p:cNvPr id="21" name="Obrázek 20">
            <a:extLst>
              <a:ext uri="{FF2B5EF4-FFF2-40B4-BE49-F238E27FC236}">
                <a16:creationId xmlns:a16="http://schemas.microsoft.com/office/drawing/2014/main" xmlns="" id="{93E2F4F3-C65E-4712-9BCE-8AD6E71AF716}"/>
              </a:ext>
            </a:extLst>
          </p:cNvPr>
          <p:cNvPicPr>
            <a:picLocks noChangeAspect="1"/>
          </p:cNvPicPr>
          <p:nvPr/>
        </p:nvPicPr>
        <p:blipFill>
          <a:blip r:embed="rId9"/>
          <a:stretch>
            <a:fillRect/>
          </a:stretch>
        </p:blipFill>
        <p:spPr>
          <a:xfrm>
            <a:off x="6877079" y="3531009"/>
            <a:ext cx="1978890" cy="2511668"/>
          </a:xfrm>
          <a:prstGeom prst="rect">
            <a:avLst/>
          </a:prstGeom>
        </p:spPr>
      </p:pic>
      <p:sp>
        <p:nvSpPr>
          <p:cNvPr id="23" name="TextovéPole 22">
            <a:extLst>
              <a:ext uri="{FF2B5EF4-FFF2-40B4-BE49-F238E27FC236}">
                <a16:creationId xmlns:a16="http://schemas.microsoft.com/office/drawing/2014/main" xmlns="" id="{144C39FD-3194-44C4-ABA2-0BCEC4C86700}"/>
              </a:ext>
            </a:extLst>
          </p:cNvPr>
          <p:cNvSpPr txBox="1"/>
          <p:nvPr/>
        </p:nvSpPr>
        <p:spPr>
          <a:xfrm>
            <a:off x="6986814" y="6123624"/>
            <a:ext cx="1877920" cy="369332"/>
          </a:xfrm>
          <a:prstGeom prst="rect">
            <a:avLst/>
          </a:prstGeom>
          <a:noFill/>
        </p:spPr>
        <p:txBody>
          <a:bodyPr wrap="square">
            <a:spAutoFit/>
          </a:bodyPr>
          <a:lstStyle/>
          <a:p>
            <a:r>
              <a:rPr lang="cs-CZ" dirty="0"/>
              <a:t>Vincenc Strouhal</a:t>
            </a:r>
          </a:p>
        </p:txBody>
      </p:sp>
      <p:pic>
        <p:nvPicPr>
          <p:cNvPr id="24" name="Obrázek 23">
            <a:extLst>
              <a:ext uri="{FF2B5EF4-FFF2-40B4-BE49-F238E27FC236}">
                <a16:creationId xmlns:a16="http://schemas.microsoft.com/office/drawing/2014/main" xmlns="" id="{E3E5DEAB-F7DF-44E1-B986-28344AB093FF}"/>
              </a:ext>
            </a:extLst>
          </p:cNvPr>
          <p:cNvPicPr>
            <a:picLocks noChangeAspect="1"/>
          </p:cNvPicPr>
          <p:nvPr/>
        </p:nvPicPr>
        <p:blipFill>
          <a:blip r:embed="rId10"/>
          <a:stretch>
            <a:fillRect/>
          </a:stretch>
        </p:blipFill>
        <p:spPr>
          <a:xfrm>
            <a:off x="2332225" y="716156"/>
            <a:ext cx="1572675" cy="2001586"/>
          </a:xfrm>
          <a:prstGeom prst="rect">
            <a:avLst/>
          </a:prstGeom>
        </p:spPr>
      </p:pic>
      <p:sp>
        <p:nvSpPr>
          <p:cNvPr id="25" name="TextovéPole 24">
            <a:extLst>
              <a:ext uri="{FF2B5EF4-FFF2-40B4-BE49-F238E27FC236}">
                <a16:creationId xmlns:a16="http://schemas.microsoft.com/office/drawing/2014/main" xmlns="" id="{47EE8AA0-1B85-45F4-AFB8-D80D3EB9C5CC}"/>
              </a:ext>
            </a:extLst>
          </p:cNvPr>
          <p:cNvSpPr txBox="1"/>
          <p:nvPr/>
        </p:nvSpPr>
        <p:spPr>
          <a:xfrm>
            <a:off x="2319850" y="2791024"/>
            <a:ext cx="1678665" cy="369332"/>
          </a:xfrm>
          <a:prstGeom prst="rect">
            <a:avLst/>
          </a:prstGeom>
          <a:noFill/>
        </p:spPr>
        <p:txBody>
          <a:bodyPr wrap="none" rtlCol="0">
            <a:spAutoFit/>
          </a:bodyPr>
          <a:lstStyle/>
          <a:p>
            <a:r>
              <a:rPr lang="cs-CZ" dirty="0"/>
              <a:t>Daniel Bernoulli</a:t>
            </a:r>
          </a:p>
        </p:txBody>
      </p:sp>
    </p:spTree>
    <p:extLst>
      <p:ext uri="{BB962C8B-B14F-4D97-AF65-F5344CB8AC3E}">
        <p14:creationId xmlns:p14="http://schemas.microsoft.com/office/powerpoint/2010/main" val="146369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xmlns="" id="{16B067B1-F4E5-4FDF-813D-C9E872E800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xmlns="" id="{CB6ADFF7-DB66-4DC2-8702-E72BE650ECC3}"/>
              </a:ext>
            </a:extLst>
          </p:cNvPr>
          <p:cNvPicPr>
            <a:picLocks noChangeAspect="1"/>
          </p:cNvPicPr>
          <p:nvPr/>
        </p:nvPicPr>
        <p:blipFill rotWithShape="1">
          <a:blip r:embed="rId3"/>
          <a:srcRect l="390" r="21834"/>
          <a:stretch/>
        </p:blipFill>
        <p:spPr>
          <a:xfrm>
            <a:off x="230831" y="261437"/>
            <a:ext cx="8682337" cy="6335126"/>
          </a:xfrm>
          <a:prstGeom prst="rect">
            <a:avLst/>
          </a:prstGeom>
        </p:spPr>
      </p:pic>
    </p:spTree>
    <p:extLst>
      <p:ext uri="{BB962C8B-B14F-4D97-AF65-F5344CB8AC3E}">
        <p14:creationId xmlns:p14="http://schemas.microsoft.com/office/powerpoint/2010/main" val="94538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11BE3FA7-0D70-4431-814F-D8C40576EA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Obrázek 6" descr="Obsah obrázku exteriér, voda, řeka&#10;&#10;Popis byl vytvořen automaticky">
            <a:extLst>
              <a:ext uri="{FF2B5EF4-FFF2-40B4-BE49-F238E27FC236}">
                <a16:creationId xmlns:a16="http://schemas.microsoft.com/office/drawing/2014/main" xmlns="" id="{9F2CA75A-2BA1-4514-A743-7FE693CCE8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1" r="31971" b="-2"/>
          <a:stretch/>
        </p:blipFill>
        <p:spPr>
          <a:xfrm>
            <a:off x="241298" y="557189"/>
            <a:ext cx="4251513" cy="5743618"/>
          </a:xfrm>
          <a:prstGeom prst="rect">
            <a:avLst/>
          </a:prstGeom>
        </p:spPr>
      </p:pic>
      <p:pic>
        <p:nvPicPr>
          <p:cNvPr id="5" name="Obrázek 4" descr="Obsah obrázku exteriér, voda, vlna, surfování&#10;&#10;Popis byl vytvořen automaticky">
            <a:extLst>
              <a:ext uri="{FF2B5EF4-FFF2-40B4-BE49-F238E27FC236}">
                <a16:creationId xmlns:a16="http://schemas.microsoft.com/office/drawing/2014/main" xmlns="" id="{EBEAA858-39A8-4F51-9578-F3094AC2A6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242" r="16180" b="-2"/>
          <a:stretch/>
        </p:blipFill>
        <p:spPr>
          <a:xfrm>
            <a:off x="4646531" y="557189"/>
            <a:ext cx="4256170" cy="5743618"/>
          </a:xfrm>
          <a:prstGeom prst="rect">
            <a:avLst/>
          </a:prstGeom>
        </p:spPr>
      </p:pic>
    </p:spTree>
    <p:extLst>
      <p:ext uri="{BB962C8B-B14F-4D97-AF65-F5344CB8AC3E}">
        <p14:creationId xmlns:p14="http://schemas.microsoft.com/office/powerpoint/2010/main" val="343086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obsah</a:t>
            </a:r>
            <a:endParaRPr lang="en-US" dirty="0"/>
          </a:p>
        </p:txBody>
      </p:sp>
      <p:sp>
        <p:nvSpPr>
          <p:cNvPr id="3" name="Content Placeholder 2"/>
          <p:cNvSpPr>
            <a:spLocks noGrp="1"/>
          </p:cNvSpPr>
          <p:nvPr>
            <p:ph idx="1"/>
          </p:nvPr>
        </p:nvSpPr>
        <p:spPr/>
        <p:txBody>
          <a:bodyPr>
            <a:normAutofit fontScale="85000" lnSpcReduction="20000"/>
          </a:bodyPr>
          <a:lstStyle/>
          <a:p>
            <a:pPr marL="357188" lvl="0" indent="-357188">
              <a:buFont typeface="+mj-lt"/>
              <a:buAutoNum type="arabicPeriod"/>
            </a:pPr>
            <a:r>
              <a:rPr lang="cs-CZ" dirty="0"/>
              <a:t>Feynman a jeho kniha</a:t>
            </a:r>
            <a:endParaRPr lang="en-US" dirty="0"/>
          </a:p>
          <a:p>
            <a:pPr marL="357188" lvl="0" indent="-357188">
              <a:buFont typeface="+mj-lt"/>
              <a:buAutoNum type="arabicPeriod"/>
            </a:pPr>
            <a:r>
              <a:rPr lang="cs-CZ" dirty="0"/>
              <a:t>Co je to „mokrá“ voda?</a:t>
            </a:r>
            <a:endParaRPr lang="en-US" dirty="0"/>
          </a:p>
          <a:p>
            <a:pPr marL="357188" lvl="0" indent="-357188">
              <a:buFont typeface="+mj-lt"/>
              <a:buAutoNum type="arabicPeriod"/>
            </a:pPr>
            <a:r>
              <a:rPr lang="cs-CZ" dirty="0"/>
              <a:t>Operátory grad, rot, div</a:t>
            </a:r>
            <a:endParaRPr lang="en-US" dirty="0"/>
          </a:p>
          <a:p>
            <a:pPr marL="357188" lvl="0" indent="-357188">
              <a:buFont typeface="+mj-lt"/>
              <a:buAutoNum type="arabicPeriod"/>
            </a:pPr>
            <a:r>
              <a:rPr lang="cs-CZ" dirty="0" err="1"/>
              <a:t>Navierovy-Stokesovy</a:t>
            </a:r>
            <a:r>
              <a:rPr lang="cs-CZ" dirty="0"/>
              <a:t> rovnice</a:t>
            </a:r>
            <a:endParaRPr lang="en-US" dirty="0"/>
          </a:p>
          <a:p>
            <a:pPr marL="357188" lvl="0" indent="-357188">
              <a:buFont typeface="+mj-lt"/>
              <a:buAutoNum type="arabicPeriod"/>
            </a:pPr>
            <a:r>
              <a:rPr lang="cs-CZ" dirty="0" err="1"/>
              <a:t>Hagenův</a:t>
            </a:r>
            <a:r>
              <a:rPr lang="cs-CZ" dirty="0"/>
              <a:t>- </a:t>
            </a:r>
            <a:r>
              <a:rPr lang="cs-CZ" dirty="0" err="1"/>
              <a:t>Poiseuilleův</a:t>
            </a:r>
            <a:r>
              <a:rPr lang="cs-CZ" dirty="0"/>
              <a:t> zákon</a:t>
            </a:r>
            <a:endParaRPr lang="en-US" dirty="0"/>
          </a:p>
          <a:p>
            <a:pPr marL="357188" lvl="0" indent="-357188">
              <a:buFont typeface="+mj-lt"/>
              <a:buAutoNum type="arabicPeriod"/>
            </a:pPr>
            <a:r>
              <a:rPr lang="cs-CZ" dirty="0"/>
              <a:t>Laminární a turbulentní proudění</a:t>
            </a:r>
            <a:endParaRPr lang="en-US" dirty="0"/>
          </a:p>
          <a:p>
            <a:pPr marL="357188" lvl="0" indent="-357188">
              <a:buFont typeface="+mj-lt"/>
              <a:buAutoNum type="arabicPeriod"/>
            </a:pPr>
            <a:r>
              <a:rPr lang="cs-CZ" dirty="0"/>
              <a:t>Reynoldsovo číslo</a:t>
            </a:r>
            <a:endParaRPr lang="en-US" dirty="0"/>
          </a:p>
          <a:p>
            <a:pPr marL="357188" lvl="0" indent="-357188">
              <a:buFont typeface="+mj-lt"/>
              <a:buAutoNum type="arabicPeriod"/>
            </a:pPr>
            <a:r>
              <a:rPr lang="cs-CZ" dirty="0"/>
              <a:t>Obtékání válce</a:t>
            </a:r>
            <a:endParaRPr lang="en-US" dirty="0"/>
          </a:p>
          <a:p>
            <a:pPr marL="357188" lvl="0" indent="-357188">
              <a:buFont typeface="+mj-lt"/>
              <a:buAutoNum type="arabicPeriod"/>
            </a:pPr>
            <a:r>
              <a:rPr lang="cs-CZ" dirty="0"/>
              <a:t>Problémy pro 3.tisíciletí</a:t>
            </a:r>
            <a:endParaRPr lang="en-US" dirty="0"/>
          </a:p>
          <a:p>
            <a:pPr marL="357188" lvl="0" indent="-357188">
              <a:buFont typeface="+mj-lt"/>
              <a:buAutoNum type="arabicPeriod"/>
            </a:pPr>
            <a:r>
              <a:rPr lang="cs-CZ" dirty="0"/>
              <a:t>Perspektivy fyziky podle </a:t>
            </a:r>
            <a:r>
              <a:rPr lang="cs-CZ" dirty="0" err="1"/>
              <a:t>Feynmana</a:t>
            </a:r>
            <a:endParaRPr lang="en-US" dirty="0"/>
          </a:p>
          <a:p>
            <a:endParaRPr lang="en-US" dirty="0"/>
          </a:p>
        </p:txBody>
      </p:sp>
    </p:spTree>
    <p:extLst>
      <p:ext uri="{BB962C8B-B14F-4D97-AF65-F5344CB8AC3E}">
        <p14:creationId xmlns:p14="http://schemas.microsoft.com/office/powerpoint/2010/main" val="1706236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černá&#10;&#10;Popis byl vytvořen automaticky">
            <a:extLst>
              <a:ext uri="{FF2B5EF4-FFF2-40B4-BE49-F238E27FC236}">
                <a16:creationId xmlns:a16="http://schemas.microsoft.com/office/drawing/2014/main" xmlns="" id="{014E7836-589B-40DD-A92C-045CBDE7D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45"/>
            <a:ext cx="9144000" cy="4304110"/>
          </a:xfrm>
          <a:prstGeom prst="rect">
            <a:avLst/>
          </a:prstGeom>
        </p:spPr>
      </p:pic>
    </p:spTree>
    <p:extLst>
      <p:ext uri="{BB962C8B-B14F-4D97-AF65-F5344CB8AC3E}">
        <p14:creationId xmlns:p14="http://schemas.microsoft.com/office/powerpoint/2010/main" val="370796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a:extLst>
              <a:ext uri="{FF2B5EF4-FFF2-40B4-BE49-F238E27FC236}">
                <a16:creationId xmlns:a16="http://schemas.microsoft.com/office/drawing/2014/main" xmlns="" id="{FE0806DE-E7A6-4A9C-82A6-27A78513F97C}"/>
              </a:ext>
            </a:extLst>
          </p:cNvPr>
          <p:cNvPicPr>
            <a:picLocks noChangeAspect="1"/>
          </p:cNvPicPr>
          <p:nvPr/>
        </p:nvPicPr>
        <p:blipFill>
          <a:blip r:embed="rId2"/>
          <a:stretch>
            <a:fillRect/>
          </a:stretch>
        </p:blipFill>
        <p:spPr>
          <a:xfrm>
            <a:off x="2268854" y="457200"/>
            <a:ext cx="4606291" cy="5943600"/>
          </a:xfrm>
          <a:prstGeom prst="rect">
            <a:avLst/>
          </a:prstGeom>
        </p:spPr>
      </p:pic>
    </p:spTree>
    <p:extLst>
      <p:ext uri="{BB962C8B-B14F-4D97-AF65-F5344CB8AC3E}">
        <p14:creationId xmlns:p14="http://schemas.microsoft.com/office/powerpoint/2010/main" val="2703263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Obrázek 20" descr="Obsah obrázku exteriér, příroda, voda, skála&#10;&#10;Popis byl vytvořen automaticky">
            <a:extLst>
              <a:ext uri="{FF2B5EF4-FFF2-40B4-BE49-F238E27FC236}">
                <a16:creationId xmlns:a16="http://schemas.microsoft.com/office/drawing/2014/main" xmlns="" id="{2E5390A3-A044-464D-8C2B-B839DF05E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783167"/>
            <a:ext cx="3968749" cy="5291665"/>
          </a:xfrm>
          <a:prstGeom prst="rect">
            <a:avLst/>
          </a:prstGeom>
        </p:spPr>
      </p:pic>
      <p:pic>
        <p:nvPicPr>
          <p:cNvPr id="23" name="Obrázek 22" descr="Obsah obrázku exteriér, voda, osoba, vodní sporty&#10;&#10;Popis byl vytvořen automaticky">
            <a:extLst>
              <a:ext uri="{FF2B5EF4-FFF2-40B4-BE49-F238E27FC236}">
                <a16:creationId xmlns:a16="http://schemas.microsoft.com/office/drawing/2014/main" xmlns="" id="{28924C4C-B54F-4C59-A7A2-B533F171A6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648" y="1940718"/>
            <a:ext cx="3968751" cy="2976563"/>
          </a:xfrm>
          <a:prstGeom prst="rect">
            <a:avLst/>
          </a:prstGeom>
        </p:spPr>
      </p:pic>
    </p:spTree>
    <p:extLst>
      <p:ext uri="{BB962C8B-B14F-4D97-AF65-F5344CB8AC3E}">
        <p14:creationId xmlns:p14="http://schemas.microsoft.com/office/powerpoint/2010/main" val="191255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1CB3254F-E6A7-40FE-BF94-E38A2F103642}"/>
              </a:ext>
            </a:extLst>
          </p:cNvPr>
          <p:cNvPicPr>
            <a:picLocks noChangeAspect="1"/>
          </p:cNvPicPr>
          <p:nvPr/>
        </p:nvPicPr>
        <p:blipFill>
          <a:blip r:embed="rId3"/>
          <a:stretch>
            <a:fillRect/>
          </a:stretch>
        </p:blipFill>
        <p:spPr>
          <a:xfrm>
            <a:off x="6252591" y="5633864"/>
            <a:ext cx="2644701" cy="877035"/>
          </a:xfrm>
          <a:prstGeom prst="rect">
            <a:avLst/>
          </a:prstGeom>
        </p:spPr>
      </p:pic>
      <p:sp>
        <p:nvSpPr>
          <p:cNvPr id="2" name="Title 1"/>
          <p:cNvSpPr>
            <a:spLocks noGrp="1"/>
          </p:cNvSpPr>
          <p:nvPr>
            <p:ph type="title"/>
          </p:nvPr>
        </p:nvSpPr>
        <p:spPr>
          <a:xfrm>
            <a:off x="291054" y="204030"/>
            <a:ext cx="8229600" cy="706090"/>
          </a:xfrm>
        </p:spPr>
        <p:txBody>
          <a:bodyPr>
            <a:normAutofit fontScale="90000"/>
          </a:bodyPr>
          <a:lstStyle/>
          <a:p>
            <a:r>
              <a:rPr lang="en-US" sz="3200" dirty="0"/>
              <a:t> </a:t>
            </a:r>
            <a:r>
              <a:rPr lang="cs-CZ" sz="3200" dirty="0"/>
              <a:t>Richard P. Feynman</a:t>
            </a:r>
            <a:br>
              <a:rPr lang="cs-CZ" sz="3200" dirty="0"/>
            </a:br>
            <a:endParaRPr lang="en-US" sz="3200" dirty="0"/>
          </a:p>
        </p:txBody>
      </p:sp>
      <p:pic>
        <p:nvPicPr>
          <p:cNvPr id="6" name="Obrázek 5" descr="Obsah obrázku text, osoba, tabule&#10;&#10;Popis byl vytvořen automaticky">
            <a:extLst>
              <a:ext uri="{FF2B5EF4-FFF2-40B4-BE49-F238E27FC236}">
                <a16:creationId xmlns:a16="http://schemas.microsoft.com/office/drawing/2014/main" xmlns="" id="{C1A86FE6-0DE3-4D7D-B460-BB9EAD266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0694" y="932831"/>
            <a:ext cx="3833963" cy="4779673"/>
          </a:xfrm>
          <a:prstGeom prst="rect">
            <a:avLst/>
          </a:prstGeom>
        </p:spPr>
      </p:pic>
      <p:sp>
        <p:nvSpPr>
          <p:cNvPr id="8" name="TextovéPole 7">
            <a:extLst>
              <a:ext uri="{FF2B5EF4-FFF2-40B4-BE49-F238E27FC236}">
                <a16:creationId xmlns:a16="http://schemas.microsoft.com/office/drawing/2014/main" xmlns="" id="{BC54529F-A2DD-4CCD-8E4A-A6E53DC3B73C}"/>
              </a:ext>
            </a:extLst>
          </p:cNvPr>
          <p:cNvSpPr txBox="1"/>
          <p:nvPr/>
        </p:nvSpPr>
        <p:spPr>
          <a:xfrm>
            <a:off x="3976324" y="562819"/>
            <a:ext cx="1191352" cy="369332"/>
          </a:xfrm>
          <a:prstGeom prst="rect">
            <a:avLst/>
          </a:prstGeom>
          <a:noFill/>
        </p:spPr>
        <p:txBody>
          <a:bodyPr wrap="none" rtlCol="0">
            <a:spAutoFit/>
          </a:bodyPr>
          <a:lstStyle/>
          <a:p>
            <a:r>
              <a:rPr lang="cs-CZ" dirty="0"/>
              <a:t>1918-1988</a:t>
            </a:r>
          </a:p>
        </p:txBody>
      </p:sp>
      <p:sp>
        <p:nvSpPr>
          <p:cNvPr id="9" name="TextovéPole 8">
            <a:extLst>
              <a:ext uri="{FF2B5EF4-FFF2-40B4-BE49-F238E27FC236}">
                <a16:creationId xmlns:a16="http://schemas.microsoft.com/office/drawing/2014/main" xmlns="" id="{1335AC98-51BA-4113-945D-6E0980E48E58}"/>
              </a:ext>
            </a:extLst>
          </p:cNvPr>
          <p:cNvSpPr txBox="1"/>
          <p:nvPr/>
        </p:nvSpPr>
        <p:spPr>
          <a:xfrm>
            <a:off x="107504" y="981904"/>
            <a:ext cx="2713307" cy="3139321"/>
          </a:xfrm>
          <a:prstGeom prst="rect">
            <a:avLst/>
          </a:prstGeom>
          <a:noFill/>
        </p:spPr>
        <p:txBody>
          <a:bodyPr wrap="none" rtlCol="0">
            <a:spAutoFit/>
          </a:bodyPr>
          <a:lstStyle/>
          <a:p>
            <a:r>
              <a:rPr lang="cs-CZ" dirty="0"/>
              <a:t>Kvantová elektrodynamika</a:t>
            </a:r>
          </a:p>
          <a:p>
            <a:r>
              <a:rPr lang="en-US" dirty="0"/>
              <a:t>The Nobel Prize  1965 </a:t>
            </a:r>
            <a:endParaRPr lang="cs-CZ" dirty="0"/>
          </a:p>
          <a:p>
            <a:endParaRPr lang="cs-CZ" dirty="0"/>
          </a:p>
          <a:p>
            <a:endParaRPr lang="cs-CZ" dirty="0"/>
          </a:p>
          <a:p>
            <a:r>
              <a:rPr lang="cs-CZ" dirty="0" err="1"/>
              <a:t>Feynmanovy</a:t>
            </a:r>
            <a:r>
              <a:rPr lang="cs-CZ" dirty="0"/>
              <a:t> diagramy</a:t>
            </a:r>
          </a:p>
          <a:p>
            <a:r>
              <a:rPr lang="cs-CZ" dirty="0"/>
              <a:t>Popularizace fyziky</a:t>
            </a:r>
          </a:p>
          <a:p>
            <a:endParaRPr lang="cs-CZ" dirty="0"/>
          </a:p>
          <a:p>
            <a:r>
              <a:rPr lang="cs-CZ" dirty="0"/>
              <a:t>Základní kurz přednášek</a:t>
            </a:r>
          </a:p>
          <a:p>
            <a:r>
              <a:rPr lang="cs-CZ" dirty="0"/>
              <a:t>na </a:t>
            </a:r>
            <a:r>
              <a:rPr lang="cs-CZ" dirty="0" err="1"/>
              <a:t>Caltechu</a:t>
            </a:r>
            <a:r>
              <a:rPr lang="cs-CZ" dirty="0"/>
              <a:t> 1961-63 </a:t>
            </a:r>
          </a:p>
          <a:p>
            <a:endParaRPr lang="cs-CZ" dirty="0"/>
          </a:p>
          <a:p>
            <a:endParaRPr lang="cs-CZ" dirty="0"/>
          </a:p>
        </p:txBody>
      </p:sp>
      <p:sp>
        <p:nvSpPr>
          <p:cNvPr id="13" name="TextovéPole 12">
            <a:extLst>
              <a:ext uri="{FF2B5EF4-FFF2-40B4-BE49-F238E27FC236}">
                <a16:creationId xmlns:a16="http://schemas.microsoft.com/office/drawing/2014/main" xmlns="" id="{DB0948B8-3BBD-4849-8642-C8B3DAB1FF15}"/>
              </a:ext>
            </a:extLst>
          </p:cNvPr>
          <p:cNvSpPr txBox="1"/>
          <p:nvPr/>
        </p:nvSpPr>
        <p:spPr>
          <a:xfrm>
            <a:off x="4932040" y="6350769"/>
            <a:ext cx="4572000" cy="307777"/>
          </a:xfrm>
          <a:prstGeom prst="rect">
            <a:avLst/>
          </a:prstGeom>
          <a:noFill/>
        </p:spPr>
        <p:txBody>
          <a:bodyPr wrap="square">
            <a:spAutoFit/>
          </a:bodyPr>
          <a:lstStyle/>
          <a:p>
            <a:r>
              <a:rPr lang="cs-CZ" sz="1400" dirty="0">
                <a:hlinkClick r:id="rId5"/>
              </a:rPr>
              <a:t>https://www.feynmanlectures.caltech.edu/II_toc.html</a:t>
            </a:r>
            <a:endParaRPr lang="cs-CZ" sz="1400" dirty="0"/>
          </a:p>
        </p:txBody>
      </p:sp>
    </p:spTree>
    <p:extLst>
      <p:ext uri="{BB962C8B-B14F-4D97-AF65-F5344CB8AC3E}">
        <p14:creationId xmlns:p14="http://schemas.microsoft.com/office/powerpoint/2010/main" val="90672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Obrázek 73">
            <a:extLst>
              <a:ext uri="{FF2B5EF4-FFF2-40B4-BE49-F238E27FC236}">
                <a16:creationId xmlns:a16="http://schemas.microsoft.com/office/drawing/2014/main" xmlns="" id="{FFBD859C-35E1-4223-A44E-CA0C7EEFCAF3}"/>
              </a:ext>
            </a:extLst>
          </p:cNvPr>
          <p:cNvPicPr>
            <a:picLocks noChangeAspect="1"/>
          </p:cNvPicPr>
          <p:nvPr/>
        </p:nvPicPr>
        <p:blipFill>
          <a:blip r:embed="rId2"/>
          <a:stretch>
            <a:fillRect/>
          </a:stretch>
        </p:blipFill>
        <p:spPr>
          <a:xfrm>
            <a:off x="5134525" y="3496461"/>
            <a:ext cx="1109568" cy="1438781"/>
          </a:xfrm>
          <a:prstGeom prst="rect">
            <a:avLst/>
          </a:prstGeom>
        </p:spPr>
      </p:pic>
      <p:pic>
        <p:nvPicPr>
          <p:cNvPr id="5" name="Obrázek 4" descr="Obsah obrázku text, elektronika&#10;&#10;Popis byl vytvořen automaticky">
            <a:extLst>
              <a:ext uri="{FF2B5EF4-FFF2-40B4-BE49-F238E27FC236}">
                <a16:creationId xmlns:a16="http://schemas.microsoft.com/office/drawing/2014/main" xmlns="" id="{AEE191B1-19AA-41EB-B7FF-92DB19206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556" y="4980293"/>
            <a:ext cx="952500" cy="1343025"/>
          </a:xfrm>
          <a:prstGeom prst="rect">
            <a:avLst/>
          </a:prstGeom>
        </p:spPr>
      </p:pic>
      <p:pic>
        <p:nvPicPr>
          <p:cNvPr id="7" name="Obrázek 6" descr="Obsah obrázku text, elektronika&#10;&#10;Popis byl vytvořen automaticky">
            <a:extLst>
              <a:ext uri="{FF2B5EF4-FFF2-40B4-BE49-F238E27FC236}">
                <a16:creationId xmlns:a16="http://schemas.microsoft.com/office/drawing/2014/main" xmlns="" id="{E0AB7371-6213-49E6-A3AE-BF6662EE1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094" y="4921134"/>
            <a:ext cx="952500" cy="1343025"/>
          </a:xfrm>
          <a:prstGeom prst="rect">
            <a:avLst/>
          </a:prstGeom>
        </p:spPr>
      </p:pic>
      <p:pic>
        <p:nvPicPr>
          <p:cNvPr id="9" name="Obrázek 8" descr="Obsah obrázku text, elektronika&#10;&#10;Popis byl vytvořen automaticky">
            <a:extLst>
              <a:ext uri="{FF2B5EF4-FFF2-40B4-BE49-F238E27FC236}">
                <a16:creationId xmlns:a16="http://schemas.microsoft.com/office/drawing/2014/main" xmlns="" id="{99BC4D68-B4FC-49F2-B440-8CD8510D6D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7651" y="4921135"/>
            <a:ext cx="952500" cy="1343025"/>
          </a:xfrm>
          <a:prstGeom prst="rect">
            <a:avLst/>
          </a:prstGeom>
        </p:spPr>
      </p:pic>
      <p:pic>
        <p:nvPicPr>
          <p:cNvPr id="11" name="Obrázek 10" descr="Obsah obrázku text, elektronika&#10;&#10;Popis byl vytvořen automaticky">
            <a:extLst>
              <a:ext uri="{FF2B5EF4-FFF2-40B4-BE49-F238E27FC236}">
                <a16:creationId xmlns:a16="http://schemas.microsoft.com/office/drawing/2014/main" xmlns="" id="{9DE2963A-8B52-4D18-91A2-68558E1B9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1189" y="4921135"/>
            <a:ext cx="952500" cy="1343025"/>
          </a:xfrm>
          <a:prstGeom prst="rect">
            <a:avLst/>
          </a:prstGeom>
        </p:spPr>
      </p:pic>
      <p:pic>
        <p:nvPicPr>
          <p:cNvPr id="13" name="Obrázek 12">
            <a:extLst>
              <a:ext uri="{FF2B5EF4-FFF2-40B4-BE49-F238E27FC236}">
                <a16:creationId xmlns:a16="http://schemas.microsoft.com/office/drawing/2014/main" xmlns="" id="{C7ADB85F-E93F-4FC9-B41C-74DDF01846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4727" y="4937271"/>
            <a:ext cx="952381" cy="1342857"/>
          </a:xfrm>
          <a:prstGeom prst="rect">
            <a:avLst/>
          </a:prstGeom>
        </p:spPr>
      </p:pic>
      <p:pic>
        <p:nvPicPr>
          <p:cNvPr id="15" name="Obrázek 14" descr="Obsah obrázku text, kočka&#10;&#10;Popis byl vytvořen automaticky">
            <a:extLst>
              <a:ext uri="{FF2B5EF4-FFF2-40B4-BE49-F238E27FC236}">
                <a16:creationId xmlns:a16="http://schemas.microsoft.com/office/drawing/2014/main" xmlns="" id="{9F8FE657-02E2-4079-9184-CE5BF1B2F7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2066" y="3534488"/>
            <a:ext cx="952500" cy="1343025"/>
          </a:xfrm>
          <a:prstGeom prst="rect">
            <a:avLst/>
          </a:prstGeom>
        </p:spPr>
      </p:pic>
      <p:pic>
        <p:nvPicPr>
          <p:cNvPr id="17" name="Obrázek 16">
            <a:extLst>
              <a:ext uri="{FF2B5EF4-FFF2-40B4-BE49-F238E27FC236}">
                <a16:creationId xmlns:a16="http://schemas.microsoft.com/office/drawing/2014/main" xmlns="" id="{090CD8A0-FDBE-4B53-A76D-6CAAE6DA69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45685" y="2205150"/>
            <a:ext cx="924288" cy="1294003"/>
          </a:xfrm>
          <a:prstGeom prst="rect">
            <a:avLst/>
          </a:prstGeom>
        </p:spPr>
      </p:pic>
      <p:pic>
        <p:nvPicPr>
          <p:cNvPr id="19" name="Obrázek 18">
            <a:extLst>
              <a:ext uri="{FF2B5EF4-FFF2-40B4-BE49-F238E27FC236}">
                <a16:creationId xmlns:a16="http://schemas.microsoft.com/office/drawing/2014/main" xmlns="" id="{A946A9C5-197B-404B-BFEE-9E5773BFED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21705" y="2165486"/>
            <a:ext cx="924288" cy="1330975"/>
          </a:xfrm>
          <a:prstGeom prst="rect">
            <a:avLst/>
          </a:prstGeom>
        </p:spPr>
      </p:pic>
      <p:pic>
        <p:nvPicPr>
          <p:cNvPr id="21" name="Obrázek 20">
            <a:extLst>
              <a:ext uri="{FF2B5EF4-FFF2-40B4-BE49-F238E27FC236}">
                <a16:creationId xmlns:a16="http://schemas.microsoft.com/office/drawing/2014/main" xmlns="" id="{C02F1C6C-3B9A-4B0F-9F8C-B0C933BF77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52134" y="2174729"/>
            <a:ext cx="924288" cy="1321732"/>
          </a:xfrm>
          <a:prstGeom prst="rect">
            <a:avLst/>
          </a:prstGeom>
        </p:spPr>
      </p:pic>
      <p:pic>
        <p:nvPicPr>
          <p:cNvPr id="23" name="Obrázek 22" descr="Obsah obrázku text&#10;&#10;Popis byl vytvořen automaticky">
            <a:extLst>
              <a:ext uri="{FF2B5EF4-FFF2-40B4-BE49-F238E27FC236}">
                <a16:creationId xmlns:a16="http://schemas.microsoft.com/office/drawing/2014/main" xmlns="" id="{D0518887-CE21-4424-A463-ABB9CE34CE3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23922" y="370032"/>
            <a:ext cx="952500" cy="1524000"/>
          </a:xfrm>
          <a:prstGeom prst="rect">
            <a:avLst/>
          </a:prstGeom>
        </p:spPr>
      </p:pic>
      <p:pic>
        <p:nvPicPr>
          <p:cNvPr id="25" name="Obrázek 24" descr="Obsah obrázku text&#10;&#10;Popis byl vytvořen automaticky">
            <a:extLst>
              <a:ext uri="{FF2B5EF4-FFF2-40B4-BE49-F238E27FC236}">
                <a16:creationId xmlns:a16="http://schemas.microsoft.com/office/drawing/2014/main" xmlns="" id="{B0386BE5-DC0A-471E-95E8-A5AA276AF7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0218" y="269333"/>
            <a:ext cx="952500" cy="1504950"/>
          </a:xfrm>
          <a:prstGeom prst="rect">
            <a:avLst/>
          </a:prstGeom>
        </p:spPr>
      </p:pic>
      <p:pic>
        <p:nvPicPr>
          <p:cNvPr id="27" name="Obrázek 26" descr="Obsah obrázku text, objekt v exteriéru, noční obloha&#10;&#10;Popis byl vytvořen automaticky">
            <a:extLst>
              <a:ext uri="{FF2B5EF4-FFF2-40B4-BE49-F238E27FC236}">
                <a16:creationId xmlns:a16="http://schemas.microsoft.com/office/drawing/2014/main" xmlns="" id="{EEB85358-1BB6-401F-A3C1-771F01A1E54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6354" y="2098209"/>
            <a:ext cx="952500" cy="1352550"/>
          </a:xfrm>
          <a:prstGeom prst="rect">
            <a:avLst/>
          </a:prstGeom>
        </p:spPr>
      </p:pic>
      <p:pic>
        <p:nvPicPr>
          <p:cNvPr id="29" name="Obrázek 28" descr="Obsah obrázku text, muž, osoba, pózování&#10;&#10;Popis byl vytvořen automaticky">
            <a:extLst>
              <a:ext uri="{FF2B5EF4-FFF2-40B4-BE49-F238E27FC236}">
                <a16:creationId xmlns:a16="http://schemas.microsoft.com/office/drawing/2014/main" xmlns="" id="{096B7F15-DD43-40D6-813A-09C149E3D40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08139" y="334624"/>
            <a:ext cx="952500" cy="1485900"/>
          </a:xfrm>
          <a:prstGeom prst="rect">
            <a:avLst/>
          </a:prstGeom>
        </p:spPr>
      </p:pic>
      <p:pic>
        <p:nvPicPr>
          <p:cNvPr id="31" name="Obrázek 30" descr="Obsah obrázku text&#10;&#10;Popis byl vytvořen automaticky">
            <a:extLst>
              <a:ext uri="{FF2B5EF4-FFF2-40B4-BE49-F238E27FC236}">
                <a16:creationId xmlns:a16="http://schemas.microsoft.com/office/drawing/2014/main" xmlns="" id="{6CA0DAD2-03E1-4E5A-B935-3C6C5478FF6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92883" y="288333"/>
            <a:ext cx="952500" cy="1524000"/>
          </a:xfrm>
          <a:prstGeom prst="rect">
            <a:avLst/>
          </a:prstGeom>
        </p:spPr>
      </p:pic>
      <p:pic>
        <p:nvPicPr>
          <p:cNvPr id="33" name="Obrázek 32" descr="Obsah obrázku text&#10;&#10;Popis byl vytvořen automaticky">
            <a:extLst>
              <a:ext uri="{FF2B5EF4-FFF2-40B4-BE49-F238E27FC236}">
                <a16:creationId xmlns:a16="http://schemas.microsoft.com/office/drawing/2014/main" xmlns="" id="{E8AB26AD-8696-4C26-9BBF-8AC66630D6A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12386" y="269333"/>
            <a:ext cx="952500" cy="1514475"/>
          </a:xfrm>
          <a:prstGeom prst="rect">
            <a:avLst/>
          </a:prstGeom>
        </p:spPr>
      </p:pic>
      <p:pic>
        <p:nvPicPr>
          <p:cNvPr id="35" name="Obrázek 34">
            <a:extLst>
              <a:ext uri="{FF2B5EF4-FFF2-40B4-BE49-F238E27FC236}">
                <a16:creationId xmlns:a16="http://schemas.microsoft.com/office/drawing/2014/main" xmlns="" id="{2EA0DE6D-B0EB-463E-92BA-94FDE636007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0990" y="5001462"/>
            <a:ext cx="952500" cy="1381125"/>
          </a:xfrm>
          <a:prstGeom prst="rect">
            <a:avLst/>
          </a:prstGeom>
        </p:spPr>
      </p:pic>
      <p:pic>
        <p:nvPicPr>
          <p:cNvPr id="69" name="Obrázek 68" descr="Obsah obrázku text, osoba&#10;&#10;Popis byl vytvořen automaticky">
            <a:extLst>
              <a:ext uri="{FF2B5EF4-FFF2-40B4-BE49-F238E27FC236}">
                <a16:creationId xmlns:a16="http://schemas.microsoft.com/office/drawing/2014/main" xmlns="" id="{DB8F4300-71A2-4020-B97E-F750F6AF2E1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884468" y="394008"/>
            <a:ext cx="952381" cy="1542857"/>
          </a:xfrm>
          <a:prstGeom prst="rect">
            <a:avLst/>
          </a:prstGeom>
        </p:spPr>
      </p:pic>
      <p:sp>
        <p:nvSpPr>
          <p:cNvPr id="71" name="TextovéPole 70">
            <a:extLst>
              <a:ext uri="{FF2B5EF4-FFF2-40B4-BE49-F238E27FC236}">
                <a16:creationId xmlns:a16="http://schemas.microsoft.com/office/drawing/2014/main" xmlns="" id="{5D9E1595-585F-48F3-B683-F312D9F69945}"/>
              </a:ext>
            </a:extLst>
          </p:cNvPr>
          <p:cNvSpPr txBox="1"/>
          <p:nvPr/>
        </p:nvSpPr>
        <p:spPr>
          <a:xfrm>
            <a:off x="626688" y="6481952"/>
            <a:ext cx="7640419" cy="369332"/>
          </a:xfrm>
          <a:prstGeom prst="rect">
            <a:avLst/>
          </a:prstGeom>
          <a:noFill/>
        </p:spPr>
        <p:txBody>
          <a:bodyPr wrap="square">
            <a:spAutoFit/>
          </a:bodyPr>
          <a:lstStyle/>
          <a:p>
            <a:r>
              <a:rPr lang="cs-CZ" dirty="0"/>
              <a:t>https://www.databazeknih.cz/vydane-knihy/richard-p-feynman-8377</a:t>
            </a:r>
          </a:p>
        </p:txBody>
      </p:sp>
      <p:pic>
        <p:nvPicPr>
          <p:cNvPr id="72" name="Obrázek 71">
            <a:extLst>
              <a:ext uri="{FF2B5EF4-FFF2-40B4-BE49-F238E27FC236}">
                <a16:creationId xmlns:a16="http://schemas.microsoft.com/office/drawing/2014/main" xmlns="" id="{338F7B3C-BE4C-4D17-A5C7-002FD6000ACD}"/>
              </a:ext>
            </a:extLst>
          </p:cNvPr>
          <p:cNvPicPr>
            <a:picLocks noChangeAspect="1"/>
          </p:cNvPicPr>
          <p:nvPr/>
        </p:nvPicPr>
        <p:blipFill>
          <a:blip r:embed="rId20"/>
          <a:stretch>
            <a:fillRect/>
          </a:stretch>
        </p:blipFill>
        <p:spPr>
          <a:xfrm>
            <a:off x="6836535" y="3578416"/>
            <a:ext cx="1072938" cy="1299097"/>
          </a:xfrm>
          <a:prstGeom prst="rect">
            <a:avLst/>
          </a:prstGeom>
        </p:spPr>
      </p:pic>
      <p:pic>
        <p:nvPicPr>
          <p:cNvPr id="73" name="Obrázek 72">
            <a:extLst>
              <a:ext uri="{FF2B5EF4-FFF2-40B4-BE49-F238E27FC236}">
                <a16:creationId xmlns:a16="http://schemas.microsoft.com/office/drawing/2014/main" xmlns="" id="{C0A9DD8A-1160-425C-ABDF-FF96E64AA2A7}"/>
              </a:ext>
            </a:extLst>
          </p:cNvPr>
          <p:cNvPicPr>
            <a:picLocks noChangeAspect="1"/>
          </p:cNvPicPr>
          <p:nvPr/>
        </p:nvPicPr>
        <p:blipFill>
          <a:blip r:embed="rId21"/>
          <a:stretch>
            <a:fillRect/>
          </a:stretch>
        </p:blipFill>
        <p:spPr>
          <a:xfrm>
            <a:off x="1574981" y="2257830"/>
            <a:ext cx="2504670" cy="2504670"/>
          </a:xfrm>
          <a:prstGeom prst="rect">
            <a:avLst/>
          </a:prstGeom>
        </p:spPr>
      </p:pic>
    </p:spTree>
    <p:extLst>
      <p:ext uri="{BB962C8B-B14F-4D97-AF65-F5344CB8AC3E}">
        <p14:creationId xmlns:p14="http://schemas.microsoft.com/office/powerpoint/2010/main" val="305090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23889"/>
            <a:ext cx="8229600" cy="1143000"/>
          </a:xfrm>
        </p:spPr>
        <p:txBody>
          <a:bodyPr>
            <a:normAutofit fontScale="90000"/>
          </a:bodyPr>
          <a:lstStyle/>
          <a:p>
            <a:r>
              <a:rPr lang="cs-CZ" sz="4000" dirty="0"/>
              <a:t>Co je podle </a:t>
            </a:r>
            <a:r>
              <a:rPr lang="cs-CZ" sz="4000" dirty="0" err="1"/>
              <a:t>Feynmana</a:t>
            </a:r>
            <a:r>
              <a:rPr lang="cs-CZ" sz="4000" dirty="0"/>
              <a:t> „mokrá“ voda?</a:t>
            </a:r>
            <a:r>
              <a:rPr lang="en-US" dirty="0"/>
              <a:t/>
            </a:r>
            <a:br>
              <a:rPr lang="en-US" dirty="0"/>
            </a:br>
            <a:endParaRPr lang="en-US" dirty="0"/>
          </a:p>
        </p:txBody>
      </p:sp>
      <p:sp>
        <p:nvSpPr>
          <p:cNvPr id="4" name="Content Placeholder 2"/>
          <p:cNvSpPr>
            <a:spLocks noGrp="1"/>
          </p:cNvSpPr>
          <p:nvPr>
            <p:ph idx="1"/>
          </p:nvPr>
        </p:nvSpPr>
        <p:spPr>
          <a:xfrm>
            <a:off x="526148" y="1143595"/>
            <a:ext cx="8285148" cy="1020599"/>
          </a:xfrm>
        </p:spPr>
        <p:txBody>
          <a:bodyPr>
            <a:noAutofit/>
          </a:bodyPr>
          <a:lstStyle/>
          <a:p>
            <a:pPr marL="0" indent="0">
              <a:buNone/>
            </a:pPr>
            <a:r>
              <a:rPr lang="cs-CZ" sz="2400" dirty="0"/>
              <a:t>Nestlačitelná tekutina s nezanedbatelnou vazkostí.</a:t>
            </a:r>
          </a:p>
          <a:p>
            <a:pPr marL="0" indent="0">
              <a:buNone/>
            </a:pPr>
            <a:r>
              <a:rPr lang="cs-CZ" sz="2400" dirty="0"/>
              <a:t>Studuje se v rámci  mechaniky kontinua – spojitého prostředí</a:t>
            </a:r>
            <a:endParaRPr lang="en-US" sz="2400" dirty="0"/>
          </a:p>
          <a:p>
            <a:pPr marL="0" indent="0">
              <a:buNone/>
            </a:pPr>
            <a:r>
              <a:rPr lang="cs-CZ" sz="2400" dirty="0"/>
              <a:t>   </a:t>
            </a:r>
            <a:endParaRPr lang="en-US" sz="2400" dirty="0"/>
          </a:p>
          <a:p>
            <a:pPr marL="0" indent="0">
              <a:buNone/>
            </a:pPr>
            <a:r>
              <a:rPr lang="cs-CZ" sz="2400" dirty="0"/>
              <a:t> </a:t>
            </a:r>
            <a:endParaRPr lang="en-US" sz="2400" dirty="0"/>
          </a:p>
          <a:p>
            <a:endParaRPr lang="en-U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4068994364"/>
              </p:ext>
            </p:extLst>
          </p:nvPr>
        </p:nvGraphicFramePr>
        <p:xfrm>
          <a:off x="1187624" y="2801277"/>
          <a:ext cx="1008112" cy="659855"/>
        </p:xfrm>
        <a:graphic>
          <a:graphicData uri="http://schemas.openxmlformats.org/presentationml/2006/ole">
            <mc:AlternateContent xmlns:mc="http://schemas.openxmlformats.org/markup-compatibility/2006">
              <mc:Choice xmlns:v="urn:schemas-microsoft-com:vml" Requires="v">
                <p:oleObj spid="_x0000_s1044" name="Equation" r:id="rId4" imgW="520474" imgH="342751" progId="Equation.DSMT4">
                  <p:embed/>
                </p:oleObj>
              </mc:Choice>
              <mc:Fallback>
                <p:oleObj name="Equation" r:id="rId4" imgW="520474" imgH="342751"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801277"/>
                        <a:ext cx="1008112" cy="659855"/>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97755537"/>
              </p:ext>
            </p:extLst>
          </p:nvPr>
        </p:nvGraphicFramePr>
        <p:xfrm>
          <a:off x="1246829" y="3464981"/>
          <a:ext cx="938323" cy="592625"/>
        </p:xfrm>
        <a:graphic>
          <a:graphicData uri="http://schemas.openxmlformats.org/presentationml/2006/ole">
            <mc:AlternateContent xmlns:mc="http://schemas.openxmlformats.org/markup-compatibility/2006">
              <mc:Choice xmlns:v="urn:schemas-microsoft-com:vml" Requires="v">
                <p:oleObj spid="_x0000_s1045" name="Equation" r:id="rId6" imgW="545863" imgH="342751" progId="Equation.DSMT4">
                  <p:embed/>
                </p:oleObj>
              </mc:Choice>
              <mc:Fallback>
                <p:oleObj name="Equation" r:id="rId6" imgW="545863" imgH="342751"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6829" y="3464981"/>
                        <a:ext cx="938323" cy="592625"/>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38572409"/>
              </p:ext>
            </p:extLst>
          </p:nvPr>
        </p:nvGraphicFramePr>
        <p:xfrm>
          <a:off x="1246829" y="4205760"/>
          <a:ext cx="997452" cy="641219"/>
        </p:xfrm>
        <a:graphic>
          <a:graphicData uri="http://schemas.openxmlformats.org/presentationml/2006/ole">
            <mc:AlternateContent xmlns:mc="http://schemas.openxmlformats.org/markup-compatibility/2006">
              <mc:Choice xmlns:v="urn:schemas-microsoft-com:vml" Requires="v">
                <p:oleObj spid="_x0000_s1046" name="Equation" r:id="rId8" imgW="533169" imgH="342751" progId="Equation.DSMT4">
                  <p:embed/>
                </p:oleObj>
              </mc:Choice>
              <mc:Fallback>
                <p:oleObj name="Equation" r:id="rId8" imgW="533169" imgH="342751"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6829" y="4205760"/>
                        <a:ext cx="997452" cy="641219"/>
                      </a:xfrm>
                      <a:prstGeom prst="rect">
                        <a:avLst/>
                      </a:prstGeom>
                      <a:noFill/>
                    </p:spPr>
                  </p:pic>
                </p:oleObj>
              </mc:Fallback>
            </mc:AlternateContent>
          </a:graphicData>
        </a:graphic>
      </p:graphicFrame>
      <p:sp>
        <p:nvSpPr>
          <p:cNvPr id="8" name="Rectangle 4"/>
          <p:cNvSpPr>
            <a:spLocks noChangeArrowheads="1"/>
          </p:cNvSpPr>
          <p:nvPr/>
        </p:nvSpPr>
        <p:spPr bwMode="auto">
          <a:xfrm>
            <a:off x="457200" y="27943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457200" y="35944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sz="7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TextovéPole 2">
            <a:extLst>
              <a:ext uri="{FF2B5EF4-FFF2-40B4-BE49-F238E27FC236}">
                <a16:creationId xmlns:a16="http://schemas.microsoft.com/office/drawing/2014/main" xmlns="" id="{D39EBE10-96E5-4D86-9AFD-52F123F1E99D}"/>
              </a:ext>
            </a:extLst>
          </p:cNvPr>
          <p:cNvSpPr txBox="1"/>
          <p:nvPr/>
        </p:nvSpPr>
        <p:spPr>
          <a:xfrm>
            <a:off x="2483768" y="2873598"/>
            <a:ext cx="1565300" cy="369332"/>
          </a:xfrm>
          <a:prstGeom prst="rect">
            <a:avLst/>
          </a:prstGeom>
          <a:noFill/>
        </p:spPr>
        <p:txBody>
          <a:bodyPr wrap="none" rtlCol="0">
            <a:spAutoFit/>
          </a:bodyPr>
          <a:lstStyle/>
          <a:p>
            <a:r>
              <a:rPr lang="cs-CZ" dirty="0"/>
              <a:t>rychlostní pole</a:t>
            </a:r>
          </a:p>
        </p:txBody>
      </p:sp>
      <p:sp>
        <p:nvSpPr>
          <p:cNvPr id="12" name="TextovéPole 11">
            <a:extLst>
              <a:ext uri="{FF2B5EF4-FFF2-40B4-BE49-F238E27FC236}">
                <a16:creationId xmlns:a16="http://schemas.microsoft.com/office/drawing/2014/main" xmlns="" id="{D466A4D7-87B8-4026-B7A9-2D18BF6341E1}"/>
              </a:ext>
            </a:extLst>
          </p:cNvPr>
          <p:cNvSpPr txBox="1"/>
          <p:nvPr/>
        </p:nvSpPr>
        <p:spPr>
          <a:xfrm>
            <a:off x="2483768" y="3576627"/>
            <a:ext cx="1714187" cy="369332"/>
          </a:xfrm>
          <a:prstGeom prst="rect">
            <a:avLst/>
          </a:prstGeom>
          <a:noFill/>
        </p:spPr>
        <p:txBody>
          <a:bodyPr wrap="none" rtlCol="0">
            <a:spAutoFit/>
          </a:bodyPr>
          <a:lstStyle/>
          <a:p>
            <a:r>
              <a:rPr lang="cs-CZ" dirty="0"/>
              <a:t>hustota tekutiny</a:t>
            </a:r>
          </a:p>
        </p:txBody>
      </p:sp>
      <p:sp>
        <p:nvSpPr>
          <p:cNvPr id="13" name="TextovéPole 12">
            <a:extLst>
              <a:ext uri="{FF2B5EF4-FFF2-40B4-BE49-F238E27FC236}">
                <a16:creationId xmlns:a16="http://schemas.microsoft.com/office/drawing/2014/main" xmlns="" id="{C206942F-722C-43EB-8AFD-85EAF4A7C495}"/>
              </a:ext>
            </a:extLst>
          </p:cNvPr>
          <p:cNvSpPr txBox="1"/>
          <p:nvPr/>
        </p:nvSpPr>
        <p:spPr>
          <a:xfrm>
            <a:off x="2581197" y="4341703"/>
            <a:ext cx="1519327" cy="369332"/>
          </a:xfrm>
          <a:prstGeom prst="rect">
            <a:avLst/>
          </a:prstGeom>
          <a:noFill/>
        </p:spPr>
        <p:txBody>
          <a:bodyPr wrap="none" rtlCol="0">
            <a:spAutoFit/>
          </a:bodyPr>
          <a:lstStyle/>
          <a:p>
            <a:r>
              <a:rPr lang="cs-CZ" dirty="0"/>
              <a:t>tlak v tekutině</a:t>
            </a:r>
          </a:p>
        </p:txBody>
      </p:sp>
      <p:sp>
        <p:nvSpPr>
          <p:cNvPr id="15" name="TextovéPole 14">
            <a:extLst>
              <a:ext uri="{FF2B5EF4-FFF2-40B4-BE49-F238E27FC236}">
                <a16:creationId xmlns:a16="http://schemas.microsoft.com/office/drawing/2014/main" xmlns="" id="{E35415C3-207B-4B6C-B4AF-929091DF0CC4}"/>
              </a:ext>
            </a:extLst>
          </p:cNvPr>
          <p:cNvSpPr txBox="1"/>
          <p:nvPr/>
        </p:nvSpPr>
        <p:spPr>
          <a:xfrm>
            <a:off x="827584" y="2345989"/>
            <a:ext cx="4572000" cy="369332"/>
          </a:xfrm>
          <a:prstGeom prst="rect">
            <a:avLst/>
          </a:prstGeom>
          <a:noFill/>
        </p:spPr>
        <p:txBody>
          <a:bodyPr wrap="square">
            <a:spAutoFit/>
          </a:bodyPr>
          <a:lstStyle/>
          <a:p>
            <a:r>
              <a:rPr lang="cs-CZ" dirty="0"/>
              <a:t>Základní veličiny:</a:t>
            </a:r>
          </a:p>
        </p:txBody>
      </p:sp>
      <p:pic>
        <p:nvPicPr>
          <p:cNvPr id="10" name="Obrázek 9">
            <a:extLst>
              <a:ext uri="{FF2B5EF4-FFF2-40B4-BE49-F238E27FC236}">
                <a16:creationId xmlns:a16="http://schemas.microsoft.com/office/drawing/2014/main" xmlns="" id="{E5E00F30-989F-45FE-B2BA-D9E73CCF275F}"/>
              </a:ext>
            </a:extLst>
          </p:cNvPr>
          <p:cNvPicPr>
            <a:picLocks noChangeAspect="1"/>
          </p:cNvPicPr>
          <p:nvPr/>
        </p:nvPicPr>
        <p:blipFill>
          <a:blip r:embed="rId10"/>
          <a:stretch>
            <a:fillRect/>
          </a:stretch>
        </p:blipFill>
        <p:spPr>
          <a:xfrm>
            <a:off x="4767524" y="2407308"/>
            <a:ext cx="3408125" cy="3289977"/>
          </a:xfrm>
          <a:prstGeom prst="rect">
            <a:avLst/>
          </a:prstGeom>
        </p:spPr>
      </p:pic>
    </p:spTree>
    <p:extLst>
      <p:ext uri="{BB962C8B-B14F-4D97-AF65-F5344CB8AC3E}">
        <p14:creationId xmlns:p14="http://schemas.microsoft.com/office/powerpoint/2010/main" val="288178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Skupina 24">
            <a:extLst>
              <a:ext uri="{FF2B5EF4-FFF2-40B4-BE49-F238E27FC236}">
                <a16:creationId xmlns:a16="http://schemas.microsoft.com/office/drawing/2014/main" xmlns="" id="{800CFAAC-CD19-4F87-B34F-B500A7E67BAA}"/>
              </a:ext>
            </a:extLst>
          </p:cNvPr>
          <p:cNvGrpSpPr/>
          <p:nvPr/>
        </p:nvGrpSpPr>
        <p:grpSpPr>
          <a:xfrm>
            <a:off x="3097681" y="4398284"/>
            <a:ext cx="4006508" cy="2302425"/>
            <a:chOff x="2431385" y="4074269"/>
            <a:chExt cx="4195836" cy="2575194"/>
          </a:xfrm>
        </p:grpSpPr>
        <p:pic>
          <p:nvPicPr>
            <p:cNvPr id="21" name="Obrázek 20" descr="Obsah obrázku text, obloha, čára, den&#10;&#10;Popis byl vytvořen automaticky">
              <a:extLst>
                <a:ext uri="{FF2B5EF4-FFF2-40B4-BE49-F238E27FC236}">
                  <a16:creationId xmlns:a16="http://schemas.microsoft.com/office/drawing/2014/main" xmlns="" id="{BB72C201-C279-4296-87CB-B7163B34FFDB}"/>
                </a:ext>
              </a:extLst>
            </p:cNvPr>
            <p:cNvPicPr>
              <a:picLocks noChangeAspect="1"/>
            </p:cNvPicPr>
            <p:nvPr/>
          </p:nvPicPr>
          <p:blipFill>
            <a:blip r:embed="rId4"/>
            <a:stretch>
              <a:fillRect/>
            </a:stretch>
          </p:blipFill>
          <p:spPr>
            <a:xfrm>
              <a:off x="2431385" y="4074269"/>
              <a:ext cx="4195836" cy="2575194"/>
            </a:xfrm>
            <a:prstGeom prst="rect">
              <a:avLst/>
            </a:prstGeom>
          </p:spPr>
        </p:pic>
        <p:sp>
          <p:nvSpPr>
            <p:cNvPr id="23" name="TextovéPole 22">
              <a:extLst>
                <a:ext uri="{FF2B5EF4-FFF2-40B4-BE49-F238E27FC236}">
                  <a16:creationId xmlns:a16="http://schemas.microsoft.com/office/drawing/2014/main" xmlns="" id="{396FF74F-87AC-4FA5-AEED-44506F664B5D}"/>
                </a:ext>
              </a:extLst>
            </p:cNvPr>
            <p:cNvSpPr txBox="1"/>
            <p:nvPr/>
          </p:nvSpPr>
          <p:spPr>
            <a:xfrm>
              <a:off x="5148064" y="4165756"/>
              <a:ext cx="357790" cy="369332"/>
            </a:xfrm>
            <a:prstGeom prst="rect">
              <a:avLst/>
            </a:prstGeom>
            <a:noFill/>
          </p:spPr>
          <p:txBody>
            <a:bodyPr wrap="none" rtlCol="0">
              <a:spAutoFit/>
            </a:bodyPr>
            <a:lstStyle/>
            <a:p>
              <a:r>
                <a:rPr lang="el-GR" sz="1800" dirty="0"/>
                <a:t>Ψ</a:t>
              </a:r>
              <a:endParaRPr lang="cs-CZ" dirty="0"/>
            </a:p>
          </p:txBody>
        </p:sp>
        <p:sp>
          <p:nvSpPr>
            <p:cNvPr id="24" name="TextovéPole 23">
              <a:extLst>
                <a:ext uri="{FF2B5EF4-FFF2-40B4-BE49-F238E27FC236}">
                  <a16:creationId xmlns:a16="http://schemas.microsoft.com/office/drawing/2014/main" xmlns="" id="{38F53C93-F92C-4DC9-B501-24462AAE5F1F}"/>
                </a:ext>
              </a:extLst>
            </p:cNvPr>
            <p:cNvSpPr txBox="1"/>
            <p:nvPr/>
          </p:nvSpPr>
          <p:spPr>
            <a:xfrm>
              <a:off x="3963868" y="5188915"/>
              <a:ext cx="359394" cy="369332"/>
            </a:xfrm>
            <a:prstGeom prst="rect">
              <a:avLst/>
            </a:prstGeom>
            <a:noFill/>
          </p:spPr>
          <p:txBody>
            <a:bodyPr wrap="none" rtlCol="0">
              <a:spAutoFit/>
            </a:bodyPr>
            <a:lstStyle/>
            <a:p>
              <a:r>
                <a:rPr lang="el-GR" dirty="0"/>
                <a:t>Φ</a:t>
              </a:r>
              <a:endParaRPr lang="cs-CZ" dirty="0"/>
            </a:p>
          </p:txBody>
        </p:sp>
      </p:grpSp>
      <p:graphicFrame>
        <p:nvGraphicFramePr>
          <p:cNvPr id="5" name="Object 4"/>
          <p:cNvGraphicFramePr>
            <a:graphicFrameLocks noChangeAspect="1"/>
          </p:cNvGraphicFramePr>
          <p:nvPr>
            <p:extLst>
              <p:ext uri="{D42A27DB-BD31-4B8C-83A1-F6EECF244321}">
                <p14:modId xmlns:p14="http://schemas.microsoft.com/office/powerpoint/2010/main" val="3645263280"/>
              </p:ext>
            </p:extLst>
          </p:nvPr>
        </p:nvGraphicFramePr>
        <p:xfrm>
          <a:off x="1201279" y="3345104"/>
          <a:ext cx="5091382" cy="1143000"/>
        </p:xfrm>
        <a:graphic>
          <a:graphicData uri="http://schemas.openxmlformats.org/presentationml/2006/ole">
            <mc:AlternateContent xmlns:mc="http://schemas.openxmlformats.org/markup-compatibility/2006">
              <mc:Choice xmlns:v="urn:schemas-microsoft-com:vml" Requires="v">
                <p:oleObj spid="_x0000_s2062" name="Equation" r:id="rId5" imgW="2247840" imgH="507960" progId="Equation.DSMT4">
                  <p:embed/>
                </p:oleObj>
              </mc:Choice>
              <mc:Fallback>
                <p:oleObj name="Equation" r:id="rId5" imgW="2247840" imgH="507960" progId="Equation.DSMT4">
                  <p:embed/>
                  <p:pic>
                    <p:nvPicPr>
                      <p:cNvPr id="0" name="Object 1"/>
                      <p:cNvPicPr>
                        <a:picLocks noChangeAspect="1" noChangeArrowheads="1"/>
                      </p:cNvPicPr>
                      <p:nvPr/>
                    </p:nvPicPr>
                    <p:blipFill>
                      <a:blip r:embed="rId6"/>
                      <a:srcRect/>
                      <a:stretch>
                        <a:fillRect/>
                      </a:stretch>
                    </p:blipFill>
                    <p:spPr bwMode="auto">
                      <a:xfrm>
                        <a:off x="1201279" y="3345104"/>
                        <a:ext cx="5091382" cy="1143000"/>
                      </a:xfrm>
                      <a:prstGeom prst="rect">
                        <a:avLst/>
                      </a:prstGeom>
                      <a:noFill/>
                    </p:spPr>
                  </p:pic>
                </p:oleObj>
              </mc:Fallback>
            </mc:AlternateContent>
          </a:graphicData>
        </a:graphic>
      </p:graphicFrame>
      <p:cxnSp>
        <p:nvCxnSpPr>
          <p:cNvPr id="14" name="Přímá spojnice se šipkou 13">
            <a:extLst>
              <a:ext uri="{FF2B5EF4-FFF2-40B4-BE49-F238E27FC236}">
                <a16:creationId xmlns:a16="http://schemas.microsoft.com/office/drawing/2014/main" xmlns="" id="{0C9B3611-DAF3-4C9F-8E46-7700E9F4BC6E}"/>
              </a:ext>
            </a:extLst>
          </p:cNvPr>
          <p:cNvCxnSpPr>
            <a:cxnSpLocks/>
          </p:cNvCxnSpPr>
          <p:nvPr/>
        </p:nvCxnSpPr>
        <p:spPr>
          <a:xfrm flipH="1">
            <a:off x="6201440" y="3281629"/>
            <a:ext cx="415030" cy="37331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351775"/>
            <a:ext cx="8229600" cy="540588"/>
          </a:xfrm>
        </p:spPr>
        <p:txBody>
          <a:bodyPr>
            <a:noAutofit/>
          </a:bodyPr>
          <a:lstStyle/>
          <a:p>
            <a:r>
              <a:rPr lang="cs-CZ" sz="3600" dirty="0"/>
              <a:t>Rovnice pohybu (newtonovská)</a:t>
            </a:r>
            <a:r>
              <a:rPr lang="en-US" sz="3600" dirty="0"/>
              <a:t/>
            </a:r>
            <a:br>
              <a:rPr lang="en-US" sz="3600" dirty="0"/>
            </a:br>
            <a:endParaRPr lang="en-US" sz="3600" dirty="0"/>
          </a:p>
        </p:txBody>
      </p:sp>
      <p:sp>
        <p:nvSpPr>
          <p:cNvPr id="3" name="Content Placeholder 2"/>
          <p:cNvSpPr>
            <a:spLocks noGrp="1"/>
          </p:cNvSpPr>
          <p:nvPr>
            <p:ph idx="1"/>
          </p:nvPr>
        </p:nvSpPr>
        <p:spPr>
          <a:xfrm>
            <a:off x="397500" y="758280"/>
            <a:ext cx="8096360" cy="1490791"/>
          </a:xfrm>
        </p:spPr>
        <p:txBody>
          <a:bodyPr>
            <a:normAutofit/>
          </a:bodyPr>
          <a:lstStyle/>
          <a:p>
            <a:r>
              <a:rPr lang="en-US" sz="2400" dirty="0" err="1"/>
              <a:t>Tekutiny</a:t>
            </a:r>
            <a:r>
              <a:rPr lang="en-US" sz="2400" dirty="0"/>
              <a:t> se </a:t>
            </a:r>
            <a:r>
              <a:rPr lang="en-US" sz="2400" dirty="0" err="1"/>
              <a:t>vyznačují</a:t>
            </a:r>
            <a:r>
              <a:rPr lang="en-US" sz="2400" dirty="0"/>
              <a:t> </a:t>
            </a:r>
            <a:r>
              <a:rPr lang="en-US" sz="2400" dirty="0" err="1"/>
              <a:t>tím</a:t>
            </a:r>
            <a:r>
              <a:rPr lang="en-US" sz="2400" dirty="0"/>
              <a:t>, </a:t>
            </a:r>
            <a:r>
              <a:rPr lang="en-US" sz="2400" dirty="0" err="1"/>
              <a:t>že</a:t>
            </a:r>
            <a:r>
              <a:rPr lang="en-US" sz="2400" dirty="0"/>
              <a:t> </a:t>
            </a:r>
            <a:r>
              <a:rPr lang="el-GR" sz="2400" dirty="0"/>
              <a:t>Ψ</a:t>
            </a:r>
            <a:r>
              <a:rPr lang="cs-CZ" sz="2400" dirty="0"/>
              <a:t> (</a:t>
            </a:r>
            <a:r>
              <a:rPr lang="en-US" sz="2400" dirty="0" err="1"/>
              <a:t>psí</a:t>
            </a:r>
            <a:r>
              <a:rPr lang="cs-CZ" sz="2400" dirty="0"/>
              <a:t>)</a:t>
            </a:r>
            <a:r>
              <a:rPr lang="en-US" sz="2400" dirty="0"/>
              <a:t> je v </a:t>
            </a:r>
            <a:r>
              <a:rPr lang="en-US" sz="2400" dirty="0" err="1"/>
              <a:t>klidu</a:t>
            </a:r>
            <a:r>
              <a:rPr lang="en-US" sz="2400" dirty="0"/>
              <a:t> </a:t>
            </a:r>
            <a:r>
              <a:rPr lang="en-US" sz="2400" dirty="0" err="1"/>
              <a:t>nulové</a:t>
            </a:r>
            <a:endParaRPr lang="en-US" sz="2400" dirty="0"/>
          </a:p>
          <a:p>
            <a:r>
              <a:rPr lang="cs-CZ" sz="2400" dirty="0"/>
              <a:t>Pro i</a:t>
            </a:r>
            <a:r>
              <a:rPr lang="en-US" sz="2400" dirty="0" err="1"/>
              <a:t>deální</a:t>
            </a:r>
            <a:r>
              <a:rPr lang="en-US" sz="2400" dirty="0"/>
              <a:t> </a:t>
            </a:r>
            <a:r>
              <a:rPr lang="en-US" sz="2400" dirty="0" err="1"/>
              <a:t>tekutin</a:t>
            </a:r>
            <a:r>
              <a:rPr lang="cs-CZ" sz="2400" dirty="0"/>
              <a:t>u</a:t>
            </a:r>
            <a:r>
              <a:rPr lang="en-US" sz="2400" dirty="0"/>
              <a:t> </a:t>
            </a:r>
            <a:r>
              <a:rPr lang="el-GR" sz="2400" dirty="0"/>
              <a:t>Ψ</a:t>
            </a:r>
            <a:r>
              <a:rPr lang="en-US" sz="2400" dirty="0"/>
              <a:t> je </a:t>
            </a:r>
            <a:r>
              <a:rPr lang="en-US" sz="2400" dirty="0" err="1"/>
              <a:t>nulové</a:t>
            </a:r>
            <a:r>
              <a:rPr lang="en-US" sz="2400" dirty="0"/>
              <a:t> i za </a:t>
            </a:r>
            <a:r>
              <a:rPr lang="en-US" sz="2400" dirty="0" err="1"/>
              <a:t>pohybu</a:t>
            </a:r>
            <a:r>
              <a:rPr lang="en-US" sz="2400" dirty="0"/>
              <a:t> – </a:t>
            </a:r>
            <a:r>
              <a:rPr lang="cs-CZ" sz="2400" dirty="0"/>
              <a:t>„</a:t>
            </a:r>
            <a:r>
              <a:rPr lang="en-US" sz="2400" dirty="0" err="1"/>
              <a:t>suchá</a:t>
            </a:r>
            <a:r>
              <a:rPr lang="cs-CZ" sz="2400" dirty="0"/>
              <a:t>“</a:t>
            </a:r>
            <a:r>
              <a:rPr lang="en-US" sz="2400" dirty="0"/>
              <a:t> </a:t>
            </a:r>
            <a:r>
              <a:rPr lang="en-US" sz="2400" dirty="0" err="1"/>
              <a:t>voda</a:t>
            </a:r>
            <a:endParaRPr lang="en-US" sz="2400" dirty="0"/>
          </a:p>
          <a:p>
            <a:r>
              <a:rPr lang="cs-CZ" sz="2400" dirty="0"/>
              <a:t>Pro v</a:t>
            </a:r>
            <a:r>
              <a:rPr lang="en-US" sz="2400" dirty="0" err="1"/>
              <a:t>azké</a:t>
            </a:r>
            <a:r>
              <a:rPr lang="en-US" sz="2400" dirty="0"/>
              <a:t> </a:t>
            </a:r>
            <a:r>
              <a:rPr lang="en-US" sz="2400" dirty="0" err="1"/>
              <a:t>tekutiny</a:t>
            </a:r>
            <a:r>
              <a:rPr lang="en-US" sz="2400" dirty="0"/>
              <a:t> </a:t>
            </a:r>
            <a:r>
              <a:rPr lang="el-GR" sz="2400" dirty="0"/>
              <a:t>Ψ</a:t>
            </a:r>
            <a:r>
              <a:rPr lang="en-US" sz="2400" dirty="0"/>
              <a:t> je za </a:t>
            </a:r>
            <a:r>
              <a:rPr lang="en-US" sz="2400" dirty="0" err="1"/>
              <a:t>pohybu</a:t>
            </a:r>
            <a:r>
              <a:rPr lang="cs-CZ" sz="2400" dirty="0"/>
              <a:t> </a:t>
            </a:r>
            <a:r>
              <a:rPr lang="en-US" sz="2400" dirty="0" err="1"/>
              <a:t>nenulové</a:t>
            </a:r>
            <a:endParaRPr lang="en-US" sz="2400" dirty="0"/>
          </a:p>
        </p:txBody>
      </p:sp>
      <p:sp>
        <p:nvSpPr>
          <p:cNvPr id="4" name="Rectangle 2"/>
          <p:cNvSpPr>
            <a:spLocks noChangeArrowheads="1"/>
          </p:cNvSpPr>
          <p:nvPr/>
        </p:nvSpPr>
        <p:spPr bwMode="auto">
          <a:xfrm>
            <a:off x="-679884" y="-3079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ovéPole 6">
            <a:extLst>
              <a:ext uri="{FF2B5EF4-FFF2-40B4-BE49-F238E27FC236}">
                <a16:creationId xmlns:a16="http://schemas.microsoft.com/office/drawing/2014/main" xmlns="" id="{35AC2482-093B-4909-B7CF-C17672A9ECCD}"/>
              </a:ext>
            </a:extLst>
          </p:cNvPr>
          <p:cNvSpPr txBox="1"/>
          <p:nvPr/>
        </p:nvSpPr>
        <p:spPr>
          <a:xfrm>
            <a:off x="3500021" y="2914750"/>
            <a:ext cx="784189" cy="584775"/>
          </a:xfrm>
          <a:prstGeom prst="rect">
            <a:avLst/>
          </a:prstGeom>
          <a:noFill/>
        </p:spPr>
        <p:txBody>
          <a:bodyPr wrap="none" rtlCol="0">
            <a:spAutoFit/>
          </a:bodyPr>
          <a:lstStyle/>
          <a:p>
            <a:pPr algn="ctr"/>
            <a:r>
              <a:rPr lang="cs-CZ" sz="1600" dirty="0"/>
              <a:t>plošné </a:t>
            </a:r>
          </a:p>
          <a:p>
            <a:pPr algn="ctr"/>
            <a:r>
              <a:rPr lang="cs-CZ" sz="1600" dirty="0"/>
              <a:t>síly</a:t>
            </a:r>
          </a:p>
        </p:txBody>
      </p:sp>
      <p:sp>
        <p:nvSpPr>
          <p:cNvPr id="9" name="TextovéPole 8">
            <a:extLst>
              <a:ext uri="{FF2B5EF4-FFF2-40B4-BE49-F238E27FC236}">
                <a16:creationId xmlns:a16="http://schemas.microsoft.com/office/drawing/2014/main" xmlns="" id="{DF49F2F0-6787-49EA-B8BF-5749CC09517F}"/>
              </a:ext>
            </a:extLst>
          </p:cNvPr>
          <p:cNvSpPr txBox="1"/>
          <p:nvPr/>
        </p:nvSpPr>
        <p:spPr>
          <a:xfrm>
            <a:off x="2417855" y="2914750"/>
            <a:ext cx="1018548" cy="584775"/>
          </a:xfrm>
          <a:prstGeom prst="rect">
            <a:avLst/>
          </a:prstGeom>
          <a:noFill/>
        </p:spPr>
        <p:txBody>
          <a:bodyPr wrap="none" rtlCol="0">
            <a:spAutoFit/>
          </a:bodyPr>
          <a:lstStyle/>
          <a:p>
            <a:pPr algn="ctr"/>
            <a:r>
              <a:rPr lang="cs-CZ" sz="1600" dirty="0"/>
              <a:t>o</a:t>
            </a:r>
            <a:r>
              <a:rPr lang="en-GB" sz="1600" dirty="0" err="1"/>
              <a:t>bjemov</a:t>
            </a:r>
            <a:r>
              <a:rPr lang="cs-CZ" sz="1600" dirty="0"/>
              <a:t>é</a:t>
            </a:r>
          </a:p>
          <a:p>
            <a:pPr algn="ctr"/>
            <a:r>
              <a:rPr lang="en-GB" sz="1600" dirty="0"/>
              <a:t> s</a:t>
            </a:r>
            <a:r>
              <a:rPr lang="cs-CZ" sz="1600" dirty="0"/>
              <a:t>í</a:t>
            </a:r>
            <a:r>
              <a:rPr lang="en-GB" sz="1600" dirty="0" err="1"/>
              <a:t>ly</a:t>
            </a:r>
            <a:endParaRPr lang="cs-CZ" sz="1600" dirty="0"/>
          </a:p>
        </p:txBody>
      </p:sp>
      <p:sp>
        <p:nvSpPr>
          <p:cNvPr id="10" name="TextovéPole 9">
            <a:extLst>
              <a:ext uri="{FF2B5EF4-FFF2-40B4-BE49-F238E27FC236}">
                <a16:creationId xmlns:a16="http://schemas.microsoft.com/office/drawing/2014/main" xmlns="" id="{D8180C4E-510B-4A17-A28E-A271294D2722}"/>
              </a:ext>
            </a:extLst>
          </p:cNvPr>
          <p:cNvSpPr txBox="1"/>
          <p:nvPr/>
        </p:nvSpPr>
        <p:spPr>
          <a:xfrm>
            <a:off x="4524992" y="2883511"/>
            <a:ext cx="1374672" cy="584775"/>
          </a:xfrm>
          <a:prstGeom prst="rect">
            <a:avLst/>
          </a:prstGeom>
          <a:noFill/>
        </p:spPr>
        <p:txBody>
          <a:bodyPr wrap="none" rtlCol="0">
            <a:spAutoFit/>
          </a:bodyPr>
          <a:lstStyle/>
          <a:p>
            <a:pPr algn="ctr"/>
            <a:r>
              <a:rPr lang="cs-CZ" sz="1600" dirty="0"/>
              <a:t>tlaková složka </a:t>
            </a:r>
          </a:p>
          <a:p>
            <a:pPr algn="ctr"/>
            <a:r>
              <a:rPr lang="cs-CZ" sz="1600" dirty="0"/>
              <a:t>plošných sil</a:t>
            </a:r>
          </a:p>
        </p:txBody>
      </p:sp>
      <p:sp>
        <p:nvSpPr>
          <p:cNvPr id="11" name="TextovéPole 10">
            <a:extLst>
              <a:ext uri="{FF2B5EF4-FFF2-40B4-BE49-F238E27FC236}">
                <a16:creationId xmlns:a16="http://schemas.microsoft.com/office/drawing/2014/main" xmlns="" id="{0C0B58A2-5152-4ECF-99EC-42EEAE85D2D6}"/>
              </a:ext>
            </a:extLst>
          </p:cNvPr>
          <p:cNvSpPr txBox="1"/>
          <p:nvPr/>
        </p:nvSpPr>
        <p:spPr>
          <a:xfrm>
            <a:off x="6058228" y="2760401"/>
            <a:ext cx="1494320" cy="830997"/>
          </a:xfrm>
          <a:prstGeom prst="rect">
            <a:avLst/>
          </a:prstGeom>
          <a:noFill/>
        </p:spPr>
        <p:txBody>
          <a:bodyPr wrap="none" rtlCol="0">
            <a:spAutoFit/>
          </a:bodyPr>
          <a:lstStyle/>
          <a:p>
            <a:pPr algn="ctr"/>
            <a:r>
              <a:rPr lang="cs-CZ" sz="1600" dirty="0"/>
              <a:t>smyková složka </a:t>
            </a:r>
          </a:p>
          <a:p>
            <a:pPr algn="ctr"/>
            <a:r>
              <a:rPr lang="cs-CZ" sz="1600" dirty="0"/>
              <a:t>plošných sil </a:t>
            </a:r>
          </a:p>
          <a:p>
            <a:pPr algn="ctr"/>
            <a:r>
              <a:rPr lang="cs-CZ" sz="1600" dirty="0"/>
              <a:t>(tření)</a:t>
            </a:r>
          </a:p>
        </p:txBody>
      </p:sp>
      <p:graphicFrame>
        <p:nvGraphicFramePr>
          <p:cNvPr id="8" name="Objekt 7">
            <a:extLst>
              <a:ext uri="{FF2B5EF4-FFF2-40B4-BE49-F238E27FC236}">
                <a16:creationId xmlns:a16="http://schemas.microsoft.com/office/drawing/2014/main" xmlns="" id="{5C75740B-283D-4F33-8216-C7F9F0BDE0A8}"/>
              </a:ext>
            </a:extLst>
          </p:cNvPr>
          <p:cNvGraphicFramePr>
            <a:graphicFrameLocks noChangeAspect="1"/>
          </p:cNvGraphicFramePr>
          <p:nvPr>
            <p:extLst>
              <p:ext uri="{D42A27DB-BD31-4B8C-83A1-F6EECF244321}">
                <p14:modId xmlns:p14="http://schemas.microsoft.com/office/powerpoint/2010/main" val="3679905132"/>
              </p:ext>
            </p:extLst>
          </p:nvPr>
        </p:nvGraphicFramePr>
        <p:xfrm>
          <a:off x="1003896" y="2128778"/>
          <a:ext cx="1191840" cy="881962"/>
        </p:xfrm>
        <a:graphic>
          <a:graphicData uri="http://schemas.openxmlformats.org/presentationml/2006/ole">
            <mc:AlternateContent xmlns:mc="http://schemas.openxmlformats.org/markup-compatibility/2006">
              <mc:Choice xmlns:v="urn:schemas-microsoft-com:vml" Requires="v">
                <p:oleObj spid="_x0000_s2063" name="Equation" r:id="rId7" imgW="634680" imgH="469800" progId="Equation.DSMT4">
                  <p:embed/>
                </p:oleObj>
              </mc:Choice>
              <mc:Fallback>
                <p:oleObj name="Equation" r:id="rId7" imgW="634680" imgH="469800" progId="Equation.DSMT4">
                  <p:embed/>
                  <p:pic>
                    <p:nvPicPr>
                      <p:cNvPr id="0" name=""/>
                      <p:cNvPicPr/>
                      <p:nvPr/>
                    </p:nvPicPr>
                    <p:blipFill>
                      <a:blip r:embed="rId8"/>
                      <a:stretch>
                        <a:fillRect/>
                      </a:stretch>
                    </p:blipFill>
                    <p:spPr>
                      <a:xfrm>
                        <a:off x="1003896" y="2128778"/>
                        <a:ext cx="1191840" cy="881962"/>
                      </a:xfrm>
                      <a:prstGeom prst="rect">
                        <a:avLst/>
                      </a:prstGeom>
                    </p:spPr>
                  </p:pic>
                </p:oleObj>
              </mc:Fallback>
            </mc:AlternateContent>
          </a:graphicData>
        </a:graphic>
      </p:graphicFrame>
      <p:sp>
        <p:nvSpPr>
          <p:cNvPr id="19" name="TextovéPole 18">
            <a:extLst>
              <a:ext uri="{FF2B5EF4-FFF2-40B4-BE49-F238E27FC236}">
                <a16:creationId xmlns:a16="http://schemas.microsoft.com/office/drawing/2014/main" xmlns="" id="{378B0AE6-EB31-4695-87FD-03A144C15B00}"/>
              </a:ext>
            </a:extLst>
          </p:cNvPr>
          <p:cNvSpPr txBox="1"/>
          <p:nvPr/>
        </p:nvSpPr>
        <p:spPr>
          <a:xfrm>
            <a:off x="2397817" y="2214103"/>
            <a:ext cx="4741164" cy="369332"/>
          </a:xfrm>
          <a:prstGeom prst="rect">
            <a:avLst/>
          </a:prstGeom>
          <a:noFill/>
        </p:spPr>
        <p:txBody>
          <a:bodyPr wrap="square">
            <a:spAutoFit/>
          </a:bodyPr>
          <a:lstStyle/>
          <a:p>
            <a:pPr marL="0" indent="0">
              <a:buNone/>
            </a:pPr>
            <a:r>
              <a:rPr lang="en-US" dirty="0"/>
              <a:t>2.Newton</a:t>
            </a:r>
            <a:r>
              <a:rPr lang="cs-CZ" dirty="0" err="1"/>
              <a:t>ův</a:t>
            </a:r>
            <a:r>
              <a:rPr lang="cs-CZ" dirty="0"/>
              <a:t> zá</a:t>
            </a:r>
            <a:r>
              <a:rPr lang="en-US" dirty="0"/>
              <a:t>ko</a:t>
            </a:r>
            <a:r>
              <a:rPr lang="cs-CZ" dirty="0"/>
              <a:t>n</a:t>
            </a:r>
            <a:endParaRPr lang="en-US" dirty="0"/>
          </a:p>
        </p:txBody>
      </p:sp>
    </p:spTree>
    <p:extLst>
      <p:ext uri="{BB962C8B-B14F-4D97-AF65-F5344CB8AC3E}">
        <p14:creationId xmlns:p14="http://schemas.microsoft.com/office/powerpoint/2010/main" val="185635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1143000"/>
          </a:xfrm>
        </p:spPr>
        <p:txBody>
          <a:bodyPr>
            <a:normAutofit fontScale="90000"/>
          </a:bodyPr>
          <a:lstStyle/>
          <a:p>
            <a:r>
              <a:rPr lang="cs-CZ" dirty="0"/>
              <a:t> </a:t>
            </a:r>
            <a:r>
              <a:rPr lang="cs-CZ" sz="3600" dirty="0"/>
              <a:t>Operátory  grad, div, rot </a:t>
            </a:r>
            <a:r>
              <a:rPr lang="en-US" dirty="0"/>
              <a:t/>
            </a:r>
            <a:br>
              <a:rPr lang="en-US" dirty="0"/>
            </a:b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Obrázek 6">
            <a:extLst>
              <a:ext uri="{FF2B5EF4-FFF2-40B4-BE49-F238E27FC236}">
                <a16:creationId xmlns:a16="http://schemas.microsoft.com/office/drawing/2014/main" xmlns="" id="{EAC4BBFC-BA29-436A-A5DB-EF656012AD1C}"/>
              </a:ext>
            </a:extLst>
          </p:cNvPr>
          <p:cNvPicPr>
            <a:picLocks noChangeAspect="1"/>
          </p:cNvPicPr>
          <p:nvPr/>
        </p:nvPicPr>
        <p:blipFill>
          <a:blip r:embed="rId3"/>
          <a:stretch>
            <a:fillRect/>
          </a:stretch>
        </p:blipFill>
        <p:spPr>
          <a:xfrm>
            <a:off x="848112" y="2755411"/>
            <a:ext cx="7380312" cy="2642152"/>
          </a:xfrm>
          <a:prstGeom prst="rect">
            <a:avLst/>
          </a:prstGeom>
        </p:spPr>
      </p:pic>
      <p:pic>
        <p:nvPicPr>
          <p:cNvPr id="9" name="Obrázek 8" descr="Obsah obrázku text&#10;&#10;Popis byl vytvořen automaticky">
            <a:extLst>
              <a:ext uri="{FF2B5EF4-FFF2-40B4-BE49-F238E27FC236}">
                <a16:creationId xmlns:a16="http://schemas.microsoft.com/office/drawing/2014/main" xmlns="" id="{8400FB1E-850A-4F01-9940-619538602C9C}"/>
              </a:ext>
            </a:extLst>
          </p:cNvPr>
          <p:cNvPicPr>
            <a:picLocks noChangeAspect="1"/>
          </p:cNvPicPr>
          <p:nvPr/>
        </p:nvPicPr>
        <p:blipFill>
          <a:blip r:embed="rId4"/>
          <a:stretch>
            <a:fillRect/>
          </a:stretch>
        </p:blipFill>
        <p:spPr>
          <a:xfrm>
            <a:off x="179512" y="1106754"/>
            <a:ext cx="8856984" cy="1666961"/>
          </a:xfrm>
          <a:prstGeom prst="rect">
            <a:avLst/>
          </a:prstGeom>
        </p:spPr>
      </p:pic>
    </p:spTree>
    <p:extLst>
      <p:ext uri="{BB962C8B-B14F-4D97-AF65-F5344CB8AC3E}">
        <p14:creationId xmlns:p14="http://schemas.microsoft.com/office/powerpoint/2010/main" val="199550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a:extLst>
              <a:ext uri="{FF2B5EF4-FFF2-40B4-BE49-F238E27FC236}">
                <a16:creationId xmlns:a16="http://schemas.microsoft.com/office/drawing/2014/main" xmlns="" id="{D763F26F-AD29-47C4-AA13-999A62473485}"/>
              </a:ext>
            </a:extLst>
          </p:cNvPr>
          <p:cNvPicPr>
            <a:picLocks noChangeAspect="1"/>
          </p:cNvPicPr>
          <p:nvPr/>
        </p:nvPicPr>
        <p:blipFill>
          <a:blip r:embed="rId3"/>
          <a:stretch>
            <a:fillRect/>
          </a:stretch>
        </p:blipFill>
        <p:spPr>
          <a:xfrm>
            <a:off x="5110103" y="2724992"/>
            <a:ext cx="3096948" cy="2695129"/>
          </a:xfrm>
          <a:prstGeom prst="rect">
            <a:avLst/>
          </a:prstGeom>
        </p:spPr>
      </p:pic>
      <p:pic>
        <p:nvPicPr>
          <p:cNvPr id="18" name="Obrázek 17">
            <a:extLst>
              <a:ext uri="{FF2B5EF4-FFF2-40B4-BE49-F238E27FC236}">
                <a16:creationId xmlns:a16="http://schemas.microsoft.com/office/drawing/2014/main" xmlns="" id="{9789C7A2-1433-49E4-A379-6C6613058AE7}"/>
              </a:ext>
            </a:extLst>
          </p:cNvPr>
          <p:cNvPicPr>
            <a:picLocks noChangeAspect="1"/>
          </p:cNvPicPr>
          <p:nvPr/>
        </p:nvPicPr>
        <p:blipFill>
          <a:blip r:embed="rId4"/>
          <a:stretch>
            <a:fillRect/>
          </a:stretch>
        </p:blipFill>
        <p:spPr>
          <a:xfrm>
            <a:off x="508101" y="2928382"/>
            <a:ext cx="3241606" cy="2461868"/>
          </a:xfrm>
          <a:prstGeom prst="rect">
            <a:avLst/>
          </a:prstGeom>
        </p:spPr>
      </p:pic>
      <p:pic>
        <p:nvPicPr>
          <p:cNvPr id="7" name="Obrázek 6">
            <a:extLst>
              <a:ext uri="{FF2B5EF4-FFF2-40B4-BE49-F238E27FC236}">
                <a16:creationId xmlns:a16="http://schemas.microsoft.com/office/drawing/2014/main" xmlns="" id="{F251B115-D151-4E38-9196-1793CFF55389}"/>
              </a:ext>
            </a:extLst>
          </p:cNvPr>
          <p:cNvPicPr>
            <a:picLocks noChangeAspect="1"/>
          </p:cNvPicPr>
          <p:nvPr/>
        </p:nvPicPr>
        <p:blipFill>
          <a:blip r:embed="rId5"/>
          <a:stretch>
            <a:fillRect/>
          </a:stretch>
        </p:blipFill>
        <p:spPr>
          <a:xfrm>
            <a:off x="147174" y="213629"/>
            <a:ext cx="8653501" cy="3066989"/>
          </a:xfrm>
          <a:prstGeom prst="rect">
            <a:avLst/>
          </a:prstGeom>
        </p:spPr>
      </p:pic>
      <p:sp>
        <p:nvSpPr>
          <p:cNvPr id="11" name="Rectangle 4">
            <a:extLst>
              <a:ext uri="{FF2B5EF4-FFF2-40B4-BE49-F238E27FC236}">
                <a16:creationId xmlns:a16="http://schemas.microsoft.com/office/drawing/2014/main" xmlns="" id="{D478F762-DC5B-44F9-AEEF-8D7323A16C2F}"/>
              </a:ext>
            </a:extLst>
          </p:cNvPr>
          <p:cNvSpPr>
            <a:spLocks noChangeArrowheads="1"/>
          </p:cNvSpPr>
          <p:nvPr/>
        </p:nvSpPr>
        <p:spPr bwMode="auto">
          <a:xfrm>
            <a:off x="5076056" y="5589240"/>
            <a:ext cx="5232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12" name="Objekt 11">
            <a:extLst>
              <a:ext uri="{FF2B5EF4-FFF2-40B4-BE49-F238E27FC236}">
                <a16:creationId xmlns:a16="http://schemas.microsoft.com/office/drawing/2014/main" xmlns="" id="{F054CFB4-9F92-4B53-9FE6-91689B2F9B85}"/>
              </a:ext>
            </a:extLst>
          </p:cNvPr>
          <p:cNvGraphicFramePr>
            <a:graphicFrameLocks noChangeAspect="1"/>
          </p:cNvGraphicFramePr>
          <p:nvPr>
            <p:extLst>
              <p:ext uri="{D42A27DB-BD31-4B8C-83A1-F6EECF244321}">
                <p14:modId xmlns:p14="http://schemas.microsoft.com/office/powerpoint/2010/main" val="710098419"/>
              </p:ext>
            </p:extLst>
          </p:nvPr>
        </p:nvGraphicFramePr>
        <p:xfrm>
          <a:off x="403225" y="5216525"/>
          <a:ext cx="2571750" cy="919163"/>
        </p:xfrm>
        <a:graphic>
          <a:graphicData uri="http://schemas.openxmlformats.org/presentationml/2006/ole">
            <mc:AlternateContent xmlns:mc="http://schemas.openxmlformats.org/markup-compatibility/2006">
              <mc:Choice xmlns:v="urn:schemas-microsoft-com:vml" Requires="v">
                <p:oleObj spid="_x0000_s3096" name="Equation" r:id="rId6" imgW="1511280" imgH="545760" progId="Equation.DSMT4">
                  <p:embed/>
                </p:oleObj>
              </mc:Choice>
              <mc:Fallback>
                <p:oleObj name="Equation" r:id="rId6" imgW="1511280" imgH="545760" progId="Equation.DSMT4">
                  <p:embed/>
                  <p:pic>
                    <p:nvPicPr>
                      <p:cNvPr id="0" name="Object 3"/>
                      <p:cNvPicPr>
                        <a:picLocks noChangeAspect="1" noChangeArrowheads="1"/>
                      </p:cNvPicPr>
                      <p:nvPr/>
                    </p:nvPicPr>
                    <p:blipFill>
                      <a:blip r:embed="rId7"/>
                      <a:srcRect/>
                      <a:stretch>
                        <a:fillRect/>
                      </a:stretch>
                    </p:blipFill>
                    <p:spPr bwMode="auto">
                      <a:xfrm>
                        <a:off x="403225" y="5216525"/>
                        <a:ext cx="2571750" cy="919163"/>
                      </a:xfrm>
                      <a:prstGeom prst="rect">
                        <a:avLst/>
                      </a:prstGeom>
                      <a:noFill/>
                    </p:spPr>
                  </p:pic>
                </p:oleObj>
              </mc:Fallback>
            </mc:AlternateContent>
          </a:graphicData>
        </a:graphic>
      </p:graphicFrame>
      <p:graphicFrame>
        <p:nvGraphicFramePr>
          <p:cNvPr id="14" name="Objekt 13">
            <a:extLst>
              <a:ext uri="{FF2B5EF4-FFF2-40B4-BE49-F238E27FC236}">
                <a16:creationId xmlns:a16="http://schemas.microsoft.com/office/drawing/2014/main" xmlns="" id="{A6C76F94-1F7C-44A7-95E0-1002C39522EF}"/>
              </a:ext>
            </a:extLst>
          </p:cNvPr>
          <p:cNvGraphicFramePr>
            <a:graphicFrameLocks noChangeAspect="1"/>
          </p:cNvGraphicFramePr>
          <p:nvPr>
            <p:extLst>
              <p:ext uri="{D42A27DB-BD31-4B8C-83A1-F6EECF244321}">
                <p14:modId xmlns:p14="http://schemas.microsoft.com/office/powerpoint/2010/main" val="1683527899"/>
              </p:ext>
            </p:extLst>
          </p:nvPr>
        </p:nvGraphicFramePr>
        <p:xfrm>
          <a:off x="5802596" y="5157509"/>
          <a:ext cx="2420015" cy="525224"/>
        </p:xfrm>
        <a:graphic>
          <a:graphicData uri="http://schemas.openxmlformats.org/presentationml/2006/ole">
            <mc:AlternateContent xmlns:mc="http://schemas.openxmlformats.org/markup-compatibility/2006">
              <mc:Choice xmlns:v="urn:schemas-microsoft-com:vml" Requires="v">
                <p:oleObj spid="_x0000_s3097" name="Equation" r:id="rId8" imgW="1383699" imgH="317362" progId="Equation.DSMT4">
                  <p:embed/>
                </p:oleObj>
              </mc:Choice>
              <mc:Fallback>
                <p:oleObj name="Equation" r:id="rId8" imgW="1383699" imgH="317362"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2596" y="5157509"/>
                        <a:ext cx="2420015" cy="525224"/>
                      </a:xfrm>
                      <a:prstGeom prst="rect">
                        <a:avLst/>
                      </a:prstGeom>
                      <a:noFill/>
                    </p:spPr>
                  </p:pic>
                </p:oleObj>
              </mc:Fallback>
            </mc:AlternateContent>
          </a:graphicData>
        </a:graphic>
      </p:graphicFrame>
      <p:sp>
        <p:nvSpPr>
          <p:cNvPr id="15" name="TextovéPole 14">
            <a:extLst>
              <a:ext uri="{FF2B5EF4-FFF2-40B4-BE49-F238E27FC236}">
                <a16:creationId xmlns:a16="http://schemas.microsoft.com/office/drawing/2014/main" xmlns="" id="{EEF951BC-9479-42FE-9E4D-F51611F503AC}"/>
              </a:ext>
            </a:extLst>
          </p:cNvPr>
          <p:cNvSpPr txBox="1"/>
          <p:nvPr/>
        </p:nvSpPr>
        <p:spPr>
          <a:xfrm>
            <a:off x="5823513" y="5673498"/>
            <a:ext cx="3823675" cy="307777"/>
          </a:xfrm>
          <a:prstGeom prst="rect">
            <a:avLst/>
          </a:prstGeom>
          <a:noFill/>
        </p:spPr>
        <p:txBody>
          <a:bodyPr wrap="square" rtlCol="0">
            <a:spAutoFit/>
          </a:bodyPr>
          <a:lstStyle/>
          <a:p>
            <a:r>
              <a:rPr lang="en-GB" sz="1400" dirty="0"/>
              <a:t>S</a:t>
            </a:r>
            <a:r>
              <a:rPr lang="cs-CZ" sz="1400" dirty="0" err="1"/>
              <a:t>tokes.věta</a:t>
            </a:r>
            <a:r>
              <a:rPr lang="cs-CZ" sz="1400" dirty="0"/>
              <a:t> s</a:t>
            </a:r>
            <a:r>
              <a:rPr lang="en-GB" sz="1400" dirty="0" err="1"/>
              <a:t>ouvislost</a:t>
            </a:r>
            <a:r>
              <a:rPr lang="en-GB" sz="1400" dirty="0"/>
              <a:t> </a:t>
            </a:r>
            <a:r>
              <a:rPr lang="en-GB" sz="1400" dirty="0" err="1"/>
              <a:t>rotace</a:t>
            </a:r>
            <a:r>
              <a:rPr lang="en-GB" sz="1400" dirty="0"/>
              <a:t> s </a:t>
            </a:r>
            <a:r>
              <a:rPr lang="en-GB" sz="1400" dirty="0" err="1"/>
              <a:t>cirkulac</a:t>
            </a:r>
            <a:r>
              <a:rPr lang="cs-CZ" sz="1400" dirty="0"/>
              <a:t>í</a:t>
            </a:r>
          </a:p>
        </p:txBody>
      </p:sp>
      <p:sp>
        <p:nvSpPr>
          <p:cNvPr id="16" name="TextovéPole 15">
            <a:extLst>
              <a:ext uri="{FF2B5EF4-FFF2-40B4-BE49-F238E27FC236}">
                <a16:creationId xmlns:a16="http://schemas.microsoft.com/office/drawing/2014/main" xmlns="" id="{DF1DEEDE-E6D4-4307-899E-FC069D6394D4}"/>
              </a:ext>
            </a:extLst>
          </p:cNvPr>
          <p:cNvSpPr txBox="1"/>
          <p:nvPr/>
        </p:nvSpPr>
        <p:spPr>
          <a:xfrm>
            <a:off x="331528" y="5817353"/>
            <a:ext cx="3823675" cy="307777"/>
          </a:xfrm>
          <a:prstGeom prst="rect">
            <a:avLst/>
          </a:prstGeom>
          <a:noFill/>
        </p:spPr>
        <p:txBody>
          <a:bodyPr wrap="square" rtlCol="0">
            <a:spAutoFit/>
          </a:bodyPr>
          <a:lstStyle/>
          <a:p>
            <a:r>
              <a:rPr lang="cs-CZ" sz="1400" dirty="0" err="1"/>
              <a:t>Gauss.věta</a:t>
            </a:r>
            <a:r>
              <a:rPr lang="cs-CZ" sz="1400" dirty="0"/>
              <a:t> s</a:t>
            </a:r>
            <a:r>
              <a:rPr lang="en-GB" sz="1400" dirty="0" err="1"/>
              <a:t>ouvislost</a:t>
            </a:r>
            <a:r>
              <a:rPr lang="en-GB" sz="1400" dirty="0"/>
              <a:t> </a:t>
            </a:r>
            <a:r>
              <a:rPr lang="cs-CZ" sz="1400" dirty="0"/>
              <a:t>divergence</a:t>
            </a:r>
            <a:r>
              <a:rPr lang="en-GB" sz="1400" dirty="0"/>
              <a:t> s </a:t>
            </a:r>
            <a:r>
              <a:rPr lang="cs-CZ" sz="1400" dirty="0"/>
              <a:t>tokem</a:t>
            </a:r>
          </a:p>
        </p:txBody>
      </p:sp>
      <p:cxnSp>
        <p:nvCxnSpPr>
          <p:cNvPr id="3" name="Přímá spojnice se šipkou 2">
            <a:extLst>
              <a:ext uri="{FF2B5EF4-FFF2-40B4-BE49-F238E27FC236}">
                <a16:creationId xmlns:a16="http://schemas.microsoft.com/office/drawing/2014/main" xmlns="" id="{E6ABB914-5F3C-43F6-AD8F-319AAADEC882}"/>
              </a:ext>
            </a:extLst>
          </p:cNvPr>
          <p:cNvCxnSpPr>
            <a:cxnSpLocks/>
          </p:cNvCxnSpPr>
          <p:nvPr/>
        </p:nvCxnSpPr>
        <p:spPr>
          <a:xfrm>
            <a:off x="1422152" y="598658"/>
            <a:ext cx="363006" cy="3071355"/>
          </a:xfrm>
          <a:prstGeom prst="straightConnector1">
            <a:avLst/>
          </a:prstGeom>
          <a:ln w="6350">
            <a:prstDash val="dash"/>
            <a:tailEnd type="triangle"/>
          </a:ln>
        </p:spPr>
        <p:style>
          <a:lnRef idx="1">
            <a:schemeClr val="accent6"/>
          </a:lnRef>
          <a:fillRef idx="0">
            <a:schemeClr val="accent6"/>
          </a:fillRef>
          <a:effectRef idx="0">
            <a:schemeClr val="accent6"/>
          </a:effectRef>
          <a:fontRef idx="minor">
            <a:schemeClr val="tx1"/>
          </a:fontRef>
        </p:style>
      </p:cxnSp>
      <p:cxnSp>
        <p:nvCxnSpPr>
          <p:cNvPr id="5" name="Přímá spojnice se šipkou 4">
            <a:extLst>
              <a:ext uri="{FF2B5EF4-FFF2-40B4-BE49-F238E27FC236}">
                <a16:creationId xmlns:a16="http://schemas.microsoft.com/office/drawing/2014/main" xmlns="" id="{EC5251AB-BE67-4ED3-A4F9-3A28051CC0F0}"/>
              </a:ext>
            </a:extLst>
          </p:cNvPr>
          <p:cNvCxnSpPr>
            <a:cxnSpLocks/>
          </p:cNvCxnSpPr>
          <p:nvPr/>
        </p:nvCxnSpPr>
        <p:spPr>
          <a:xfrm>
            <a:off x="1089549" y="1779972"/>
            <a:ext cx="5472608" cy="1890041"/>
          </a:xfrm>
          <a:prstGeom prst="straightConnector1">
            <a:avLst/>
          </a:prstGeom>
          <a:ln w="6350">
            <a:prstDash val="dash"/>
            <a:tailEnd type="triangle"/>
          </a:ln>
        </p:spPr>
        <p:style>
          <a:lnRef idx="1">
            <a:schemeClr val="accent6"/>
          </a:lnRef>
          <a:fillRef idx="0">
            <a:schemeClr val="accent6"/>
          </a:fillRef>
          <a:effectRef idx="0">
            <a:schemeClr val="accent6"/>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644214835"/>
              </p:ext>
            </p:extLst>
          </p:nvPr>
        </p:nvGraphicFramePr>
        <p:xfrm>
          <a:off x="3825853" y="5817353"/>
          <a:ext cx="1682251" cy="724302"/>
        </p:xfrm>
        <a:graphic>
          <a:graphicData uri="http://schemas.openxmlformats.org/presentationml/2006/ole">
            <mc:AlternateContent xmlns:mc="http://schemas.openxmlformats.org/markup-compatibility/2006">
              <mc:Choice xmlns:v="urn:schemas-microsoft-com:vml" Requires="v">
                <p:oleObj spid="_x0000_s3098" name="Equation" r:id="rId10" imgW="914400" imgH="393480" progId="Equation.DSMT4">
                  <p:embed/>
                </p:oleObj>
              </mc:Choice>
              <mc:Fallback>
                <p:oleObj name="Equation" r:id="rId10" imgW="914400" imgH="393480" progId="Equation.DSMT4">
                  <p:embed/>
                  <p:pic>
                    <p:nvPicPr>
                      <p:cNvPr id="0" name=""/>
                      <p:cNvPicPr/>
                      <p:nvPr/>
                    </p:nvPicPr>
                    <p:blipFill>
                      <a:blip r:embed="rId11"/>
                      <a:stretch>
                        <a:fillRect/>
                      </a:stretch>
                    </p:blipFill>
                    <p:spPr>
                      <a:xfrm>
                        <a:off x="3825853" y="5817353"/>
                        <a:ext cx="1682251" cy="724302"/>
                      </a:xfrm>
                      <a:prstGeom prst="rect">
                        <a:avLst/>
                      </a:prstGeom>
                    </p:spPr>
                  </p:pic>
                </p:oleObj>
              </mc:Fallback>
            </mc:AlternateContent>
          </a:graphicData>
        </a:graphic>
      </p:graphicFrame>
      <p:sp>
        <p:nvSpPr>
          <p:cNvPr id="13" name="TextovéPole 14">
            <a:extLst>
              <a:ext uri="{FF2B5EF4-FFF2-40B4-BE49-F238E27FC236}">
                <a16:creationId xmlns:a16="http://schemas.microsoft.com/office/drawing/2014/main" xmlns="" id="{EEF951BC-9479-42FE-9E4D-F51611F503AC}"/>
              </a:ext>
            </a:extLst>
          </p:cNvPr>
          <p:cNvSpPr txBox="1"/>
          <p:nvPr/>
        </p:nvSpPr>
        <p:spPr>
          <a:xfrm>
            <a:off x="3771775" y="6535744"/>
            <a:ext cx="1911837" cy="307777"/>
          </a:xfrm>
          <a:prstGeom prst="rect">
            <a:avLst/>
          </a:prstGeom>
          <a:noFill/>
        </p:spPr>
        <p:txBody>
          <a:bodyPr wrap="square" rtlCol="0">
            <a:spAutoFit/>
          </a:bodyPr>
          <a:lstStyle/>
          <a:p>
            <a:r>
              <a:rPr lang="cs-CZ" sz="1400" dirty="0" smtClean="0"/>
              <a:t>zobecněná </a:t>
            </a:r>
            <a:r>
              <a:rPr lang="en-GB" sz="1400" dirty="0" smtClean="0"/>
              <a:t>S</a:t>
            </a:r>
            <a:r>
              <a:rPr lang="cs-CZ" sz="1400" dirty="0" err="1" smtClean="0"/>
              <a:t>tokes.věta</a:t>
            </a:r>
            <a:endParaRPr lang="cs-CZ" sz="1400" dirty="0"/>
          </a:p>
        </p:txBody>
      </p:sp>
    </p:spTree>
    <p:extLst>
      <p:ext uri="{BB962C8B-B14F-4D97-AF65-F5344CB8AC3E}">
        <p14:creationId xmlns:p14="http://schemas.microsoft.com/office/powerpoint/2010/main" val="19449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xmlns="" id="{D586DB27-8CEB-413D-A31D-286DBF008F3A}"/>
              </a:ext>
            </a:extLst>
          </p:cNvPr>
          <p:cNvPicPr>
            <a:picLocks noChangeAspect="1"/>
          </p:cNvPicPr>
          <p:nvPr/>
        </p:nvPicPr>
        <p:blipFill>
          <a:blip r:embed="rId3"/>
          <a:stretch>
            <a:fillRect/>
          </a:stretch>
        </p:blipFill>
        <p:spPr>
          <a:xfrm>
            <a:off x="4902331" y="4167642"/>
            <a:ext cx="3635054" cy="1742111"/>
          </a:xfrm>
          <a:prstGeom prst="rect">
            <a:avLst/>
          </a:prstGeom>
        </p:spPr>
      </p:pic>
      <p:sp>
        <p:nvSpPr>
          <p:cNvPr id="2" name="Nadpis 1">
            <a:extLst>
              <a:ext uri="{FF2B5EF4-FFF2-40B4-BE49-F238E27FC236}">
                <a16:creationId xmlns:a16="http://schemas.microsoft.com/office/drawing/2014/main" xmlns="" id="{E799340C-619D-4F47-ADBA-15B5B618C85A}"/>
              </a:ext>
            </a:extLst>
          </p:cNvPr>
          <p:cNvSpPr>
            <a:spLocks noGrp="1"/>
          </p:cNvSpPr>
          <p:nvPr>
            <p:ph type="title"/>
          </p:nvPr>
        </p:nvSpPr>
        <p:spPr>
          <a:xfrm>
            <a:off x="323528" y="153729"/>
            <a:ext cx="8229600" cy="1143000"/>
          </a:xfrm>
        </p:spPr>
        <p:txBody>
          <a:bodyPr>
            <a:normAutofit/>
          </a:bodyPr>
          <a:lstStyle/>
          <a:p>
            <a:r>
              <a:rPr lang="cs-CZ" sz="2800" dirty="0"/>
              <a:t>Eulerovy rovnice (rovnice pohybu ideální tekutiny)</a:t>
            </a:r>
          </a:p>
        </p:txBody>
      </p:sp>
      <p:graphicFrame>
        <p:nvGraphicFramePr>
          <p:cNvPr id="4" name="Object 4">
            <a:extLst>
              <a:ext uri="{FF2B5EF4-FFF2-40B4-BE49-F238E27FC236}">
                <a16:creationId xmlns:a16="http://schemas.microsoft.com/office/drawing/2014/main" xmlns="" id="{27E1FD8C-C6E4-4660-BE21-28647B07F44B}"/>
              </a:ext>
            </a:extLst>
          </p:cNvPr>
          <p:cNvGraphicFramePr>
            <a:graphicFrameLocks noChangeAspect="1"/>
          </p:cNvGraphicFramePr>
          <p:nvPr>
            <p:extLst>
              <p:ext uri="{D42A27DB-BD31-4B8C-83A1-F6EECF244321}">
                <p14:modId xmlns:p14="http://schemas.microsoft.com/office/powerpoint/2010/main" val="2260308939"/>
              </p:ext>
            </p:extLst>
          </p:nvPr>
        </p:nvGraphicFramePr>
        <p:xfrm>
          <a:off x="2132872" y="1210468"/>
          <a:ext cx="3700939" cy="864096"/>
        </p:xfrm>
        <a:graphic>
          <a:graphicData uri="http://schemas.openxmlformats.org/presentationml/2006/ole">
            <mc:AlternateContent xmlns:mc="http://schemas.openxmlformats.org/markup-compatibility/2006">
              <mc:Choice xmlns:v="urn:schemas-microsoft-com:vml" Requires="v">
                <p:oleObj spid="_x0000_s4122" name="Equation" r:id="rId4" imgW="2159000" imgH="508000" progId="Equation.DSMT4">
                  <p:embed/>
                </p:oleObj>
              </mc:Choice>
              <mc:Fallback>
                <p:oleObj name="Equation" r:id="rId4" imgW="2159000" imgH="508000" progId="Equation.DSMT4">
                  <p:embed/>
                  <p:pic>
                    <p:nvPicPr>
                      <p:cNvPr id="21" name="Object 4">
                        <a:extLst>
                          <a:ext uri="{FF2B5EF4-FFF2-40B4-BE49-F238E27FC236}">
                            <a16:creationId xmlns:a16="http://schemas.microsoft.com/office/drawing/2014/main" xmlns="" id="{D076073E-8135-493D-A3B4-1C6A8864D9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872" y="1210468"/>
                        <a:ext cx="3700939" cy="864096"/>
                      </a:xfrm>
                      <a:prstGeom prst="rect">
                        <a:avLst/>
                      </a:prstGeom>
                      <a:noFill/>
                    </p:spPr>
                  </p:pic>
                </p:oleObj>
              </mc:Fallback>
            </mc:AlternateContent>
          </a:graphicData>
        </a:graphic>
      </p:graphicFrame>
      <p:graphicFrame>
        <p:nvGraphicFramePr>
          <p:cNvPr id="5" name="Objekt 4">
            <a:extLst>
              <a:ext uri="{FF2B5EF4-FFF2-40B4-BE49-F238E27FC236}">
                <a16:creationId xmlns:a16="http://schemas.microsoft.com/office/drawing/2014/main" xmlns="" id="{DD078C3D-5A40-4482-B6B4-CB73635D44BF}"/>
              </a:ext>
            </a:extLst>
          </p:cNvPr>
          <p:cNvGraphicFramePr>
            <a:graphicFrameLocks noChangeAspect="1"/>
          </p:cNvGraphicFramePr>
          <p:nvPr>
            <p:extLst>
              <p:ext uri="{D42A27DB-BD31-4B8C-83A1-F6EECF244321}">
                <p14:modId xmlns:p14="http://schemas.microsoft.com/office/powerpoint/2010/main" val="2270002871"/>
              </p:ext>
            </p:extLst>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4123" name="Equation" r:id="rId6" imgW="914400" imgH="216000" progId="Equation.DSMT4">
                  <p:embed/>
                </p:oleObj>
              </mc:Choice>
              <mc:Fallback>
                <p:oleObj name="Equation" r:id="rId6" imgW="914400" imgH="216000" progId="Equation.DSMT4">
                  <p:embed/>
                  <p:pic>
                    <p:nvPicPr>
                      <p:cNvPr id="0" name=""/>
                      <p:cNvPicPr/>
                      <p:nvPr/>
                    </p:nvPicPr>
                    <p:blipFill>
                      <a:blip r:embed="rId7"/>
                      <a:stretch>
                        <a:fillRect/>
                      </a:stretch>
                    </p:blipFill>
                    <p:spPr>
                      <a:xfrm>
                        <a:off x="4114800" y="3321050"/>
                        <a:ext cx="914400" cy="215900"/>
                      </a:xfrm>
                      <a:prstGeom prst="rect">
                        <a:avLst/>
                      </a:prstGeom>
                    </p:spPr>
                  </p:pic>
                </p:oleObj>
              </mc:Fallback>
            </mc:AlternateContent>
          </a:graphicData>
        </a:graphic>
      </p:graphicFrame>
      <p:graphicFrame>
        <p:nvGraphicFramePr>
          <p:cNvPr id="7" name="Objekt 6">
            <a:extLst>
              <a:ext uri="{FF2B5EF4-FFF2-40B4-BE49-F238E27FC236}">
                <a16:creationId xmlns:a16="http://schemas.microsoft.com/office/drawing/2014/main" xmlns="" id="{E24151F5-A3D8-4FB7-AB43-3FEBB737DEC5}"/>
              </a:ext>
            </a:extLst>
          </p:cNvPr>
          <p:cNvGraphicFramePr>
            <a:graphicFrameLocks noChangeAspect="1"/>
          </p:cNvGraphicFramePr>
          <p:nvPr>
            <p:extLst>
              <p:ext uri="{D42A27DB-BD31-4B8C-83A1-F6EECF244321}">
                <p14:modId xmlns:p14="http://schemas.microsoft.com/office/powerpoint/2010/main" val="78192339"/>
              </p:ext>
            </p:extLst>
          </p:nvPr>
        </p:nvGraphicFramePr>
        <p:xfrm>
          <a:off x="4114800" y="3322638"/>
          <a:ext cx="914400" cy="211137"/>
        </p:xfrm>
        <a:graphic>
          <a:graphicData uri="http://schemas.openxmlformats.org/presentationml/2006/ole">
            <mc:AlternateContent xmlns:mc="http://schemas.openxmlformats.org/markup-compatibility/2006">
              <mc:Choice xmlns:v="urn:schemas-microsoft-com:vml" Requires="v">
                <p:oleObj spid="_x0000_s4124" name="Equation" r:id="rId8" imgW="914400" imgH="211680" progId="Equation.DSMT4">
                  <p:embed/>
                </p:oleObj>
              </mc:Choice>
              <mc:Fallback>
                <p:oleObj name="Equation" r:id="rId8" imgW="914400" imgH="211680" progId="Equation.DSMT4">
                  <p:embed/>
                  <p:pic>
                    <p:nvPicPr>
                      <p:cNvPr id="0" name=""/>
                      <p:cNvPicPr/>
                      <p:nvPr/>
                    </p:nvPicPr>
                    <p:blipFill>
                      <a:blip r:embed="rId9"/>
                      <a:stretch>
                        <a:fillRect/>
                      </a:stretch>
                    </p:blipFill>
                    <p:spPr>
                      <a:xfrm>
                        <a:off x="4114800" y="3322638"/>
                        <a:ext cx="914400" cy="211137"/>
                      </a:xfrm>
                      <a:prstGeom prst="rect">
                        <a:avLst/>
                      </a:prstGeom>
                    </p:spPr>
                  </p:pic>
                </p:oleObj>
              </mc:Fallback>
            </mc:AlternateContent>
          </a:graphicData>
        </a:graphic>
      </p:graphicFrame>
      <p:graphicFrame>
        <p:nvGraphicFramePr>
          <p:cNvPr id="12" name="Objekt 11">
            <a:extLst>
              <a:ext uri="{FF2B5EF4-FFF2-40B4-BE49-F238E27FC236}">
                <a16:creationId xmlns:a16="http://schemas.microsoft.com/office/drawing/2014/main" xmlns="" id="{255A2FFC-BBC6-47E0-A0F0-0A8CC04B1E7F}"/>
              </a:ext>
            </a:extLst>
          </p:cNvPr>
          <p:cNvGraphicFramePr>
            <a:graphicFrameLocks noChangeAspect="1"/>
          </p:cNvGraphicFramePr>
          <p:nvPr>
            <p:extLst>
              <p:ext uri="{D42A27DB-BD31-4B8C-83A1-F6EECF244321}">
                <p14:modId xmlns:p14="http://schemas.microsoft.com/office/powerpoint/2010/main" val="2077694"/>
              </p:ext>
            </p:extLst>
          </p:nvPr>
        </p:nvGraphicFramePr>
        <p:xfrm>
          <a:off x="2164896" y="2353468"/>
          <a:ext cx="1203919" cy="499740"/>
        </p:xfrm>
        <a:graphic>
          <a:graphicData uri="http://schemas.openxmlformats.org/presentationml/2006/ole">
            <mc:AlternateContent xmlns:mc="http://schemas.openxmlformats.org/markup-compatibility/2006">
              <mc:Choice xmlns:v="urn:schemas-microsoft-com:vml" Requires="v">
                <p:oleObj spid="_x0000_s4125" name="Equation" r:id="rId10" imgW="672840" imgH="279360" progId="Equation.DSMT4">
                  <p:embed/>
                </p:oleObj>
              </mc:Choice>
              <mc:Fallback>
                <p:oleObj name="Equation" r:id="rId10" imgW="672840" imgH="279360" progId="Equation.DSMT4">
                  <p:embed/>
                  <p:pic>
                    <p:nvPicPr>
                      <p:cNvPr id="0" name=""/>
                      <p:cNvPicPr/>
                      <p:nvPr/>
                    </p:nvPicPr>
                    <p:blipFill>
                      <a:blip r:embed="rId11"/>
                      <a:stretch>
                        <a:fillRect/>
                      </a:stretch>
                    </p:blipFill>
                    <p:spPr>
                      <a:xfrm>
                        <a:off x="2164896" y="2353468"/>
                        <a:ext cx="1203919" cy="499740"/>
                      </a:xfrm>
                      <a:prstGeom prst="rect">
                        <a:avLst/>
                      </a:prstGeom>
                    </p:spPr>
                  </p:pic>
                </p:oleObj>
              </mc:Fallback>
            </mc:AlternateContent>
          </a:graphicData>
        </a:graphic>
      </p:graphicFrame>
      <p:sp>
        <p:nvSpPr>
          <p:cNvPr id="13" name="TextovéPole 12">
            <a:extLst>
              <a:ext uri="{FF2B5EF4-FFF2-40B4-BE49-F238E27FC236}">
                <a16:creationId xmlns:a16="http://schemas.microsoft.com/office/drawing/2014/main" xmlns="" id="{7DB1A4A4-05DE-4C49-BC17-8EF64676BC13}"/>
              </a:ext>
            </a:extLst>
          </p:cNvPr>
          <p:cNvSpPr txBox="1"/>
          <p:nvPr/>
        </p:nvSpPr>
        <p:spPr>
          <a:xfrm>
            <a:off x="4114800" y="2291283"/>
            <a:ext cx="4062074" cy="369332"/>
          </a:xfrm>
          <a:prstGeom prst="rect">
            <a:avLst/>
          </a:prstGeom>
          <a:noFill/>
        </p:spPr>
        <p:txBody>
          <a:bodyPr wrap="none" rtlCol="0">
            <a:spAutoFit/>
          </a:bodyPr>
          <a:lstStyle/>
          <a:p>
            <a:r>
              <a:rPr lang="cs-CZ" dirty="0"/>
              <a:t>r</a:t>
            </a:r>
            <a:r>
              <a:rPr lang="en-GB" dirty="0" err="1"/>
              <a:t>ce</a:t>
            </a:r>
            <a:r>
              <a:rPr lang="en-GB" dirty="0"/>
              <a:t> </a:t>
            </a:r>
            <a:r>
              <a:rPr lang="cs-CZ" dirty="0"/>
              <a:t>k</a:t>
            </a:r>
            <a:r>
              <a:rPr lang="en-GB" dirty="0" err="1"/>
              <a:t>ontinuity</a:t>
            </a:r>
            <a:r>
              <a:rPr lang="en-GB" dirty="0"/>
              <a:t> pro ne</a:t>
            </a:r>
            <a:r>
              <a:rPr lang="cs-CZ" dirty="0"/>
              <a:t>s</a:t>
            </a:r>
            <a:r>
              <a:rPr lang="en-GB" dirty="0" err="1"/>
              <a:t>tla</a:t>
            </a:r>
            <a:r>
              <a:rPr lang="cs-CZ" dirty="0"/>
              <a:t>č</a:t>
            </a:r>
            <a:r>
              <a:rPr lang="en-GB" dirty="0" err="1"/>
              <a:t>itelnou</a:t>
            </a:r>
            <a:r>
              <a:rPr lang="en-GB" dirty="0"/>
              <a:t> </a:t>
            </a:r>
            <a:r>
              <a:rPr lang="en-GB" dirty="0" err="1"/>
              <a:t>tekutinu</a:t>
            </a:r>
            <a:endParaRPr lang="cs-CZ" dirty="0"/>
          </a:p>
        </p:txBody>
      </p:sp>
      <p:sp>
        <p:nvSpPr>
          <p:cNvPr id="15" name="Content Placeholder 2">
            <a:extLst>
              <a:ext uri="{FF2B5EF4-FFF2-40B4-BE49-F238E27FC236}">
                <a16:creationId xmlns:a16="http://schemas.microsoft.com/office/drawing/2014/main" xmlns="" id="{7F8313B9-1425-4D5E-8229-71863B073198}"/>
              </a:ext>
            </a:extLst>
          </p:cNvPr>
          <p:cNvSpPr>
            <a:spLocks noGrp="1"/>
          </p:cNvSpPr>
          <p:nvPr>
            <p:ph idx="1"/>
          </p:nvPr>
        </p:nvSpPr>
        <p:spPr>
          <a:xfrm>
            <a:off x="606615" y="4364718"/>
            <a:ext cx="4320480" cy="1742111"/>
          </a:xfrm>
        </p:spPr>
        <p:txBody>
          <a:bodyPr>
            <a:normAutofit/>
          </a:bodyPr>
          <a:lstStyle/>
          <a:p>
            <a:pPr marL="0" indent="0">
              <a:buNone/>
            </a:pPr>
            <a:r>
              <a:rPr lang="cs-CZ" sz="1800" dirty="0"/>
              <a:t>Nesoulad:</a:t>
            </a:r>
          </a:p>
          <a:p>
            <a:pPr marL="182563" indent="-182563"/>
            <a:r>
              <a:rPr lang="en-US" sz="1800" dirty="0" err="1"/>
              <a:t>rozplývání</a:t>
            </a:r>
            <a:r>
              <a:rPr lang="en-US" sz="1800" dirty="0"/>
              <a:t> </a:t>
            </a:r>
            <a:r>
              <a:rPr lang="en-US" sz="1800" dirty="0" err="1"/>
              <a:t>vírů</a:t>
            </a:r>
            <a:r>
              <a:rPr lang="en-US" sz="1800" dirty="0"/>
              <a:t>, </a:t>
            </a:r>
            <a:endParaRPr lang="cs-CZ" sz="1800" dirty="0"/>
          </a:p>
          <a:p>
            <a:pPr marL="182563" indent="-182563"/>
            <a:r>
              <a:rPr lang="en-US" sz="1800" dirty="0" err="1"/>
              <a:t>d'Alembertův</a:t>
            </a:r>
            <a:r>
              <a:rPr lang="en-US" sz="1800" dirty="0"/>
              <a:t>  paradox u </a:t>
            </a:r>
            <a:r>
              <a:rPr lang="en-US" sz="1800" dirty="0" err="1"/>
              <a:t>ideální</a:t>
            </a:r>
            <a:r>
              <a:rPr lang="en-US" sz="1800" dirty="0"/>
              <a:t> </a:t>
            </a:r>
            <a:r>
              <a:rPr lang="en-US" sz="1800" dirty="0" err="1"/>
              <a:t>tekutiny</a:t>
            </a:r>
            <a:r>
              <a:rPr lang="en-US" sz="1800" dirty="0"/>
              <a:t>, </a:t>
            </a:r>
            <a:endParaRPr lang="cs-CZ" sz="1800" dirty="0"/>
          </a:p>
          <a:p>
            <a:pPr marL="182563" indent="-182563"/>
            <a:r>
              <a:rPr lang="en-US" sz="1800" dirty="0" err="1"/>
              <a:t>pokles</a:t>
            </a:r>
            <a:r>
              <a:rPr lang="en-US" sz="1800" dirty="0"/>
              <a:t> </a:t>
            </a:r>
            <a:r>
              <a:rPr lang="en-US" sz="1800" dirty="0" err="1"/>
              <a:t>tlaku</a:t>
            </a:r>
            <a:r>
              <a:rPr lang="en-US" sz="1800" dirty="0"/>
              <a:t> </a:t>
            </a:r>
            <a:r>
              <a:rPr lang="en-US" sz="1800" dirty="0" err="1"/>
              <a:t>ve</a:t>
            </a:r>
            <a:r>
              <a:rPr lang="en-US" sz="1800" dirty="0"/>
              <a:t> </a:t>
            </a:r>
            <a:r>
              <a:rPr lang="en-US" sz="1800" dirty="0" err="1"/>
              <a:t>vodorovné</a:t>
            </a:r>
            <a:r>
              <a:rPr lang="en-US" sz="1800" dirty="0"/>
              <a:t> </a:t>
            </a:r>
            <a:r>
              <a:rPr lang="en-US" sz="1800" dirty="0" err="1"/>
              <a:t>trubici</a:t>
            </a:r>
            <a:r>
              <a:rPr lang="en-US" sz="1800" dirty="0"/>
              <a:t>, </a:t>
            </a:r>
            <a:endParaRPr lang="cs-CZ" sz="1800" dirty="0"/>
          </a:p>
          <a:p>
            <a:pPr marL="182563" indent="-182563"/>
            <a:r>
              <a:rPr lang="en-US" sz="1800" dirty="0" err="1"/>
              <a:t>nerozlišení</a:t>
            </a:r>
            <a:r>
              <a:rPr lang="en-US" sz="1800" dirty="0"/>
              <a:t> </a:t>
            </a:r>
            <a:r>
              <a:rPr lang="en-US" sz="1800" dirty="0" err="1"/>
              <a:t>směru</a:t>
            </a:r>
            <a:r>
              <a:rPr lang="en-US" sz="1800" dirty="0"/>
              <a:t> </a:t>
            </a:r>
            <a:r>
              <a:rPr lang="en-US" sz="1800" dirty="0" err="1"/>
              <a:t>času</a:t>
            </a:r>
            <a:r>
              <a:rPr lang="cs-CZ" sz="1800" dirty="0"/>
              <a:t>.</a:t>
            </a:r>
            <a:endParaRPr lang="en-US" sz="1800" dirty="0"/>
          </a:p>
        </p:txBody>
      </p:sp>
      <p:sp>
        <p:nvSpPr>
          <p:cNvPr id="16" name="TextovéPole 15">
            <a:extLst>
              <a:ext uri="{FF2B5EF4-FFF2-40B4-BE49-F238E27FC236}">
                <a16:creationId xmlns:a16="http://schemas.microsoft.com/office/drawing/2014/main" xmlns="" id="{72D1920B-D4A4-4BCB-8020-944FB4C569BE}"/>
              </a:ext>
            </a:extLst>
          </p:cNvPr>
          <p:cNvSpPr txBox="1"/>
          <p:nvPr/>
        </p:nvSpPr>
        <p:spPr>
          <a:xfrm>
            <a:off x="683568" y="3193504"/>
            <a:ext cx="7272808" cy="923330"/>
          </a:xfrm>
          <a:prstGeom prst="rect">
            <a:avLst/>
          </a:prstGeom>
          <a:noFill/>
        </p:spPr>
        <p:txBody>
          <a:bodyPr wrap="square" rtlCol="0">
            <a:spAutoFit/>
          </a:bodyPr>
          <a:lstStyle/>
          <a:p>
            <a:r>
              <a:rPr lang="cs-CZ" dirty="0"/>
              <a:t>Tyto rovnice vyhovují pro hydrostatiku, ale u pohybujících se tekutin vedou k rozporu s realitou. </a:t>
            </a:r>
          </a:p>
          <a:p>
            <a:r>
              <a:rPr lang="cs-CZ" dirty="0"/>
              <a:t>Musíme proto doplnit viskózní síly – vazkost.</a:t>
            </a:r>
          </a:p>
        </p:txBody>
      </p:sp>
    </p:spTree>
    <p:extLst>
      <p:ext uri="{BB962C8B-B14F-4D97-AF65-F5344CB8AC3E}">
        <p14:creationId xmlns:p14="http://schemas.microsoft.com/office/powerpoint/2010/main" val="3580530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757</Words>
  <Application>Microsoft Office PowerPoint</Application>
  <PresentationFormat>On-screen Show (4:3)</PresentationFormat>
  <Paragraphs>167</Paragraphs>
  <Slides>22</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Office Theme</vt:lpstr>
      <vt:lpstr>Equation</vt:lpstr>
      <vt:lpstr>MathType 6.0 Equation</vt:lpstr>
      <vt:lpstr>Feynman o „mokré“ vodě</vt:lpstr>
      <vt:lpstr>obsah</vt:lpstr>
      <vt:lpstr> Richard P. Feynman </vt:lpstr>
      <vt:lpstr>PowerPoint Presentation</vt:lpstr>
      <vt:lpstr>Co je podle Feynmana „mokrá“ voda? </vt:lpstr>
      <vt:lpstr>Rovnice pohybu (newtonovská) </vt:lpstr>
      <vt:lpstr> Operátory  grad, div, rot  </vt:lpstr>
      <vt:lpstr>PowerPoint Presentation</vt:lpstr>
      <vt:lpstr>Eulerovy rovnice (rovnice pohybu ideální tekutiny)</vt:lpstr>
      <vt:lpstr>Navierovy-Stokesovy rovnice </vt:lpstr>
      <vt:lpstr> Hagenův-Poiseuilleův zákon</vt:lpstr>
      <vt:lpstr>Reynoldsovo číslo</vt:lpstr>
      <vt:lpstr> Obtékání válce</vt:lpstr>
      <vt:lpstr>Problémy pro 3.tisíciletí </vt:lpstr>
      <vt:lpstr>Znění úloh </vt:lpstr>
      <vt:lpstr>Perspektivy fyziky podle Feynmana </vt:lpstr>
      <vt:lpstr>Galerie osobností a aplikace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js-mu</dc:creator>
  <cp:lastModifiedBy>js-mu</cp:lastModifiedBy>
  <cp:revision>104</cp:revision>
  <cp:lastPrinted>2021-09-03T14:05:38Z</cp:lastPrinted>
  <dcterms:created xsi:type="dcterms:W3CDTF">2021-09-03T13:09:01Z</dcterms:created>
  <dcterms:modified xsi:type="dcterms:W3CDTF">2021-09-27T09:27:10Z</dcterms:modified>
</cp:coreProperties>
</file>