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15"/>
  </p:notesMasterIdLst>
  <p:sldIdLst>
    <p:sldId id="256" r:id="rId2"/>
    <p:sldId id="257" r:id="rId3"/>
    <p:sldId id="278" r:id="rId4"/>
    <p:sldId id="261" r:id="rId5"/>
    <p:sldId id="264" r:id="rId6"/>
    <p:sldId id="279" r:id="rId7"/>
    <p:sldId id="280" r:id="rId8"/>
    <p:sldId id="265" r:id="rId9"/>
    <p:sldId id="275" r:id="rId10"/>
    <p:sldId id="270" r:id="rId11"/>
    <p:sldId id="281" r:id="rId12"/>
    <p:sldId id="282" r:id="rId13"/>
    <p:sldId id="27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774" autoAdjust="0"/>
  </p:normalViewPr>
  <p:slideViewPr>
    <p:cSldViewPr snapToGrid="0">
      <p:cViewPr varScale="1">
        <p:scale>
          <a:sx n="64" d="100"/>
          <a:sy n="64" d="100"/>
        </p:scale>
        <p:origin x="13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B622F-B044-4930-A15A-1383D5C2234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2A032-F1C2-4061-A3EA-2A7F8C61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20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2A032-F1C2-4061-A3EA-2A7F8C616E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25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2A032-F1C2-4061-A3EA-2A7F8C616E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85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2A032-F1C2-4061-A3EA-2A7F8C616E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46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2A032-F1C2-4061-A3EA-2A7F8C616E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33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2A032-F1C2-4061-A3EA-2A7F8C616E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49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2A032-F1C2-4061-A3EA-2A7F8C616E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4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2A032-F1C2-4061-A3EA-2A7F8C616E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77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2A032-F1C2-4061-A3EA-2A7F8C616E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13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2A032-F1C2-4061-A3EA-2A7F8C616E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06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2A032-F1C2-4061-A3EA-2A7F8C616E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40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34D8-0EA2-4109-BA0D-4545D5F8925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8925-1069-4DFC-932E-D1DBC37072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0853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34D8-0EA2-4109-BA0D-4545D5F8925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8925-1069-4DFC-932E-D1DBC37072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1404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34D8-0EA2-4109-BA0D-4545D5F8925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8925-1069-4DFC-932E-D1DBC37072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282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34D8-0EA2-4109-BA0D-4545D5F8925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8925-1069-4DFC-932E-D1DBC37072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767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34D8-0EA2-4109-BA0D-4545D5F8925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8925-1069-4DFC-932E-D1DBC37072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723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34D8-0EA2-4109-BA0D-4545D5F8925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8925-1069-4DFC-932E-D1DBC37072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50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34D8-0EA2-4109-BA0D-4545D5F8925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8925-1069-4DFC-932E-D1DBC37072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4444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34D8-0EA2-4109-BA0D-4545D5F8925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8925-1069-4DFC-932E-D1DBC37072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41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34D8-0EA2-4109-BA0D-4545D5F8925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8925-1069-4DFC-932E-D1DBC37072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053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34D8-0EA2-4109-BA0D-4545D5F8925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ADC8925-1069-4DFC-932E-D1DBC37072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728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34D8-0EA2-4109-BA0D-4545D5F8925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8925-1069-4DFC-932E-D1DBC37072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6406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1EF634D8-0EA2-4109-BA0D-4545D5F8925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4ADC8925-1069-4DFC-932E-D1DBC37072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91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arthmagazine.org/sites/earthmagazine.org/files/2017-10/Oolite.pn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encrypted-tbn0.gstatic.com/images?q=tbn:ANd9GcTPRdL_kvzT9FDHBuKv4t3bFahOT6XPb19ASA&amp;usqp=CAU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 descr="Microbes influence ooid formation | EARTH Magazine">
            <a:extLst>
              <a:ext uri="{FF2B5EF4-FFF2-40B4-BE49-F238E27FC236}">
                <a16:creationId xmlns:a16="http://schemas.microsoft.com/office/drawing/2014/main" id="{DBA54508-F96E-4580-AD60-1A76DA2A6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F78FA41B-9A77-4FFE-A10F-9443EFDE60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65037"/>
            <a:ext cx="7534631" cy="26286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E81386-72DA-49E3-8273-771855122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5" y="2346834"/>
            <a:ext cx="6766928" cy="1645920"/>
          </a:xfrm>
        </p:spPr>
        <p:txBody>
          <a:bodyPr>
            <a:normAutofit/>
          </a:bodyPr>
          <a:lstStyle/>
          <a:p>
            <a:r>
              <a:rPr lang="en-US" sz="3400" b="1" cap="none" dirty="0" err="1"/>
              <a:t>Geochemická</a:t>
            </a:r>
            <a:r>
              <a:rPr lang="en-US" sz="3400" b="1" cap="none" dirty="0"/>
              <a:t> a </a:t>
            </a:r>
            <a:r>
              <a:rPr lang="en-US" sz="3400" b="1" cap="none" dirty="0" err="1"/>
              <a:t>sedimentologická</a:t>
            </a:r>
            <a:r>
              <a:rPr lang="en-US" sz="3400" b="1" cap="none" dirty="0"/>
              <a:t> </a:t>
            </a:r>
            <a:r>
              <a:rPr lang="en-US" sz="3400" b="1" cap="none" dirty="0" err="1"/>
              <a:t>characteristika</a:t>
            </a:r>
            <a:r>
              <a:rPr lang="en-US" sz="3400" b="1" cap="none" dirty="0"/>
              <a:t> </a:t>
            </a:r>
            <a:r>
              <a:rPr lang="en-US" sz="3400" b="1" cap="none" dirty="0" err="1"/>
              <a:t>ooidů</a:t>
            </a:r>
            <a:r>
              <a:rPr lang="en-US" sz="3400" b="1" cap="none" dirty="0"/>
              <a:t> z </a:t>
            </a:r>
            <a:r>
              <a:rPr lang="en-US" sz="3400" b="1" cap="none" dirty="0" err="1"/>
              <a:t>hraničního</a:t>
            </a:r>
            <a:r>
              <a:rPr lang="en-US" sz="3400" b="1" cap="none" dirty="0"/>
              <a:t> </a:t>
            </a:r>
            <a:r>
              <a:rPr lang="en-US" sz="3400" b="1" cap="none" dirty="0" err="1"/>
              <a:t>intevralu</a:t>
            </a:r>
            <a:r>
              <a:rPr lang="en-US" sz="3400" b="1" cap="none" dirty="0"/>
              <a:t> </a:t>
            </a:r>
            <a:r>
              <a:rPr lang="en-US" sz="3400" b="1" cap="none" dirty="0" err="1"/>
              <a:t>famen</a:t>
            </a:r>
            <a:r>
              <a:rPr lang="en-US" sz="3400" b="1" dirty="0"/>
              <a:t>/</a:t>
            </a:r>
            <a:r>
              <a:rPr lang="en-US" sz="3400" b="1" dirty="0" err="1"/>
              <a:t>tournai</a:t>
            </a:r>
            <a:endParaRPr lang="cs-CZ" sz="3400" cap="none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3376C99-00D5-43AD-BFB6-43D8AF75F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3" y="4074551"/>
            <a:ext cx="6702920" cy="530821"/>
          </a:xfrm>
        </p:spPr>
        <p:txBody>
          <a:bodyPr>
            <a:noAutofit/>
          </a:bodyPr>
          <a:lstStyle/>
          <a:p>
            <a:r>
              <a:rPr lang="cs-CZ" sz="1600" dirty="0"/>
              <a:t>Tereza Malá</a:t>
            </a:r>
          </a:p>
          <a:p>
            <a:r>
              <a:rPr lang="cs-CZ" sz="1600" dirty="0"/>
              <a:t>Školitel: Mgr. Tomáš </a:t>
            </a:r>
            <a:r>
              <a:rPr lang="cs-CZ" sz="1600" dirty="0" err="1"/>
              <a:t>Kumpan</a:t>
            </a:r>
            <a:r>
              <a:rPr lang="cs-CZ" sz="1600" dirty="0"/>
              <a:t>, Ph.D.</a:t>
            </a:r>
          </a:p>
        </p:txBody>
      </p:sp>
      <p:sp>
        <p:nvSpPr>
          <p:cNvPr id="9" name="TextovéPole 19">
            <a:extLst>
              <a:ext uri="{FF2B5EF4-FFF2-40B4-BE49-F238E27FC236}">
                <a16:creationId xmlns:a16="http://schemas.microsoft.com/office/drawing/2014/main" id="{D47E4B31-9A15-474E-8E74-48E899A9043D}"/>
              </a:ext>
            </a:extLst>
          </p:cNvPr>
          <p:cNvSpPr txBox="1"/>
          <p:nvPr/>
        </p:nvSpPr>
        <p:spPr>
          <a:xfrm>
            <a:off x="9348165" y="6211669"/>
            <a:ext cx="2843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Ooidy</a:t>
            </a:r>
            <a:r>
              <a:rPr lang="en-US" dirty="0"/>
              <a:t>. (EarthMagazine.org, 2017)</a:t>
            </a:r>
            <a:endParaRPr lang="cs-CZ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7E055A95-ED8C-4D39-90AC-C180FC6E96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5"/>
    </mc:Choice>
    <mc:Fallback xmlns="">
      <p:transition spd="slow" advTm="11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C9FBDF0A-8DBD-4774-8FC7-E8F6E340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694"/>
            <a:ext cx="2275390" cy="625475"/>
          </a:xfrm>
        </p:spPr>
        <p:txBody>
          <a:bodyPr>
            <a:noAutofit/>
          </a:bodyPr>
          <a:lstStyle/>
          <a:p>
            <a:pPr algn="ctr"/>
            <a:r>
              <a:rPr lang="en-US" dirty="0" err="1"/>
              <a:t>Výstupy</a:t>
            </a:r>
            <a:endParaRPr lang="cs-CZ" dirty="0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F3D30CDB-6FF6-4840-908A-28A34F2737F4}"/>
              </a:ext>
            </a:extLst>
          </p:cNvPr>
          <p:cNvSpPr txBox="1">
            <a:spLocks/>
          </p:cNvSpPr>
          <p:nvPr/>
        </p:nvSpPr>
        <p:spPr>
          <a:xfrm>
            <a:off x="800203" y="1114697"/>
            <a:ext cx="6283503" cy="4351338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Poznatky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ohledně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paleoenvironmentálního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významu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hangenberských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oolitů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Paralela</a:t>
            </a:r>
            <a:r>
              <a:rPr lang="en-US" sz="2800" dirty="0">
                <a:solidFill>
                  <a:schemeClr val="tx1"/>
                </a:solidFill>
              </a:rPr>
              <a:t> s </a:t>
            </a:r>
            <a:r>
              <a:rPr lang="en-US" sz="2800" dirty="0" err="1">
                <a:solidFill>
                  <a:schemeClr val="tx1"/>
                </a:solidFill>
              </a:rPr>
              <a:t>anachronistickými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faciemi</a:t>
            </a:r>
            <a:r>
              <a:rPr lang="en-US" sz="2800" dirty="0">
                <a:solidFill>
                  <a:schemeClr val="tx1"/>
                </a:solidFill>
              </a:rPr>
              <a:t> z </a:t>
            </a:r>
            <a:r>
              <a:rPr lang="en-US" sz="2800" dirty="0" err="1">
                <a:solidFill>
                  <a:schemeClr val="tx1"/>
                </a:solidFill>
              </a:rPr>
              <a:t>jiných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období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Důkazy</a:t>
            </a:r>
            <a:r>
              <a:rPr lang="en-US" sz="2800" dirty="0">
                <a:solidFill>
                  <a:schemeClr val="tx1"/>
                </a:solidFill>
              </a:rPr>
              <a:t> pro </a:t>
            </a:r>
            <a:r>
              <a:rPr lang="en-US" sz="2800" dirty="0" err="1">
                <a:solidFill>
                  <a:schemeClr val="tx1"/>
                </a:solidFill>
              </a:rPr>
              <a:t>mikrobiální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původ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ooidů</a:t>
            </a:r>
            <a:endParaRPr lang="en-US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4098" name="Picture 2" descr="Lithology, stratigraphy, facies and microfacies of the Çürük dag lower... |  Download Scientific Diagram">
            <a:extLst>
              <a:ext uri="{FF2B5EF4-FFF2-40B4-BE49-F238E27FC236}">
                <a16:creationId xmlns:a16="http://schemas.microsoft.com/office/drawing/2014/main" id="{5E596757-B9A5-4A73-8B33-3BA9F887C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177" y="267953"/>
            <a:ext cx="4802659" cy="513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8C317A-7CA7-4138-B3CB-8CB75CD11BEA}"/>
              </a:ext>
            </a:extLst>
          </p:cNvPr>
          <p:cNvSpPr txBox="1"/>
          <p:nvPr/>
        </p:nvSpPr>
        <p:spPr>
          <a:xfrm>
            <a:off x="7210742" y="5405323"/>
            <a:ext cx="4531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18.</a:t>
            </a:r>
            <a:r>
              <a:rPr lang="en-US" sz="1400" dirty="0"/>
              <a:t> </a:t>
            </a:r>
            <a:r>
              <a:rPr lang="en-US" sz="1400" dirty="0" err="1"/>
              <a:t>Anachronistické</a:t>
            </a:r>
            <a:r>
              <a:rPr lang="en-US" sz="1400" dirty="0"/>
              <a:t> facie </a:t>
            </a:r>
            <a:r>
              <a:rPr lang="en-US" sz="1400" dirty="0" err="1"/>
              <a:t>nejspodnějšího</a:t>
            </a:r>
            <a:r>
              <a:rPr lang="en-US" sz="1400" dirty="0"/>
              <a:t> </a:t>
            </a:r>
            <a:r>
              <a:rPr lang="en-US" sz="1400" dirty="0" err="1"/>
              <a:t>triasu</a:t>
            </a:r>
            <a:r>
              <a:rPr lang="en-US" sz="1400" dirty="0"/>
              <a:t>. (Baud </a:t>
            </a:r>
            <a:r>
              <a:rPr lang="en-US" sz="1400" i="1" dirty="0"/>
              <a:t>et al</a:t>
            </a:r>
            <a:r>
              <a:rPr lang="en-US" sz="1400" dirty="0"/>
              <a:t>., 2007).</a:t>
            </a:r>
          </a:p>
        </p:txBody>
      </p:sp>
      <p:pic>
        <p:nvPicPr>
          <p:cNvPr id="4100" name="Picture 4" descr="Early Triassic microbialites from the Changxing Region of Zhejiang  Province, South China | SpringerLink">
            <a:extLst>
              <a:ext uri="{FF2B5EF4-FFF2-40B4-BE49-F238E27FC236}">
                <a16:creationId xmlns:a16="http://schemas.microsoft.com/office/drawing/2014/main" id="{49EFED6D-5AF4-496F-A33D-664C9A81F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40791"/>
            <a:ext cx="3262313" cy="28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7D0CA4-CEB9-40A9-8BFC-7B3CEB29D749}"/>
              </a:ext>
            </a:extLst>
          </p:cNvPr>
          <p:cNvSpPr txBox="1"/>
          <p:nvPr/>
        </p:nvSpPr>
        <p:spPr>
          <a:xfrm>
            <a:off x="4092334" y="5398390"/>
            <a:ext cx="13337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17</a:t>
            </a:r>
            <a:r>
              <a:rPr lang="en-US" sz="1400" dirty="0"/>
              <a:t>. </a:t>
            </a:r>
            <a:r>
              <a:rPr lang="en-US" sz="1400" dirty="0" err="1"/>
              <a:t>Spodnotriaské</a:t>
            </a:r>
            <a:r>
              <a:rPr lang="en-US" sz="1400" dirty="0"/>
              <a:t> </a:t>
            </a:r>
            <a:r>
              <a:rPr lang="en-US" sz="1400" dirty="0" err="1"/>
              <a:t>mikrobiality</a:t>
            </a:r>
            <a:r>
              <a:rPr lang="en-US" sz="1400" dirty="0"/>
              <a:t>. (Huang </a:t>
            </a:r>
            <a:r>
              <a:rPr lang="en-US" sz="1400" i="1" dirty="0"/>
              <a:t>et al</a:t>
            </a:r>
            <a:r>
              <a:rPr lang="en-US" sz="1400" dirty="0"/>
              <a:t>., 2019).</a:t>
            </a: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97A3CFF3-D2A8-43BF-9394-FFEF9689E5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1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0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0"/>
    </mc:Choice>
    <mc:Fallback xmlns="">
      <p:transition spd="slow" advTm="2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A3DAE5-E20D-4F4B-BB1B-8219471B0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28533"/>
            <a:ext cx="10990385" cy="5459774"/>
          </a:xfrm>
        </p:spPr>
        <p:txBody>
          <a:bodyPr>
            <a:noAutofit/>
          </a:bodyPr>
          <a:lstStyle/>
          <a:p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Abdolmaleki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J., a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Tavakoli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V. (2016). Anachronistic facies in the early Triassic successions of the Persian Gulf and its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palaeoenvironmental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reconstruction. 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Palaeogeography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Palaeoclimatology, 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Palaeoecology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446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213-224.</a:t>
            </a:r>
          </a:p>
          <a:p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Azmy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K.,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Poty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E., &amp;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Mottequin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B. (2012).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Biochemostratigraphy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the upper Frasnian in the Namur–Dinant Basin, Belgium: implications for a global Frasnian–Famennian pre-event. 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Palaeogeography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Palaeoclimatology, 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Palaeoecology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313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93-106.</a:t>
            </a:r>
          </a:p>
          <a:p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Barvíková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T. (2019). 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Kompoziční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změny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vápencích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hranici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devon-karbon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(Masters thesis). Masaryk University.</a:t>
            </a:r>
          </a:p>
          <a:p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Baud, A.,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Richoz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S., a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Pruss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S. (2007). The lower Triassic anachronistic carbonate facies in space and time. 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Global and Planetary Change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55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(1-3), 81-89.</a:t>
            </a:r>
          </a:p>
          <a:p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Bertola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C.,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Boulvain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F., Da Silva, A. C. a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Poty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E. (2013). Sedimentology and magnetic susceptibility of Mississippian (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Tournaisian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carbonate sections in Belgium. 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Bulletin of Geosciences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88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(1), 69-82.</a:t>
            </a:r>
          </a:p>
          <a:p>
            <a:r>
              <a:rPr lang="fr-FR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Casier, J. G., </a:t>
            </a:r>
            <a:r>
              <a:rPr lang="fr-FR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Lethiers</a:t>
            </a:r>
            <a:r>
              <a:rPr lang="fr-FR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F., &amp; </a:t>
            </a:r>
            <a:r>
              <a:rPr lang="fr-FR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Préat</a:t>
            </a:r>
            <a:r>
              <a:rPr lang="fr-FR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A. (2002). </a:t>
            </a:r>
            <a:r>
              <a:rPr lang="fr-FR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Ostracods</a:t>
            </a:r>
            <a:r>
              <a:rPr lang="fr-FR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sedimentology</a:t>
            </a:r>
            <a:r>
              <a:rPr lang="fr-FR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fr-FR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Devonian-Carboniferous</a:t>
            </a:r>
            <a:r>
              <a:rPr lang="fr-FR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stratotype section (La Serre, Montagne Noire, France). </a:t>
            </a:r>
            <a:r>
              <a:rPr lang="fr-FR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Bulletin de l’Institut Royal des Sciences Naturelles de Belgique, Science de la Terre</a:t>
            </a:r>
            <a:r>
              <a:rPr lang="fr-FR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fr-FR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72</a:t>
            </a:r>
            <a:r>
              <a:rPr lang="fr-FR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43-68.</a:t>
            </a:r>
            <a:endParaRPr lang="en-US" sz="14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Cohen, K. M.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Finney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C.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Gibbard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P. L.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Fann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J.-X. (2013;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updated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ICS International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Chronostratigraphy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Chart, </a:t>
            </a:r>
            <a:r>
              <a:rPr lang="cs-CZ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Episodes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36: 199-204.</a:t>
            </a:r>
          </a:p>
          <a:p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ČÚZK. (2016). </a:t>
            </a:r>
            <a:r>
              <a:rPr lang="en-US" sz="1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Pozice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lomu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Mokrá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Mapa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].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Dostupné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http://lokality.geology.cz/3280. </a:t>
            </a:r>
          </a:p>
          <a:p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Diaz, M. R.,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Eberli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G. P.,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Blackwelder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P., Phillips, B. </a:t>
            </a:r>
            <a:r>
              <a:rPr lang="en-US" sz="14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Swart, P. K. (2017). Microbially mediated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organomineralization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the formation of ooids. 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Geology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(9), 771-774.</a:t>
            </a:r>
          </a:p>
          <a:p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earthmagazine.org. (2017). 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Ooilite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[Image]. Retrieved from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https://www.earthmagazine.org/sites/earthmagazine.org/files/2017-10/Oolite.png</a:t>
            </a:r>
            <a:endParaRPr lang="en-US" sz="14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Flajs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G. a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Feist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 (1988) Index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conodonts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trilobites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environment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DevonianCarboniferous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Boundary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beds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Serre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Montagne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Noire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France). Cour,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Forsch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.-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lnst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Senckenberg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100: 53-102.</a:t>
            </a:r>
            <a:endParaRPr lang="en-US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Han, Z., Zhang, X., Chi, N., Han, M., Woo, J., Lee, H. S. a Chen, J. (2015). Cambrian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oncoids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other microbial-related grains on the North China Platform. 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Carbonates and Evaporites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(4), 373-386.</a:t>
            </a:r>
            <a:endParaRPr lang="cs-CZ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FA00CFCE-8359-4AB3-A255-8F0233BDD8EC}"/>
              </a:ext>
            </a:extLst>
          </p:cNvPr>
          <p:cNvSpPr txBox="1">
            <a:spLocks/>
          </p:cNvSpPr>
          <p:nvPr/>
        </p:nvSpPr>
        <p:spPr>
          <a:xfrm>
            <a:off x="838200" y="269694"/>
            <a:ext cx="1859844" cy="625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Z</a:t>
            </a:r>
            <a:r>
              <a:rPr lang="cs-CZ"/>
              <a:t>droje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3340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725CEB1D-A440-4C66-9524-69C33D4E1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694"/>
            <a:ext cx="1859844" cy="62547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Z</a:t>
            </a:r>
            <a:r>
              <a:rPr lang="cs-CZ" dirty="0" err="1"/>
              <a:t>droje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A3DAE5-E20D-4F4B-BB1B-8219471B0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28533"/>
            <a:ext cx="10990385" cy="5459774"/>
          </a:xfrm>
        </p:spPr>
        <p:txBody>
          <a:bodyPr>
            <a:noAutofit/>
          </a:bodyPr>
          <a:lstStyle/>
          <a:p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Huang, Y. F., Bond, D. P., Wang, Y. B., Wang, T., Yi, Z. X., Yuan, A. H., ... a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Y. Q. (2019). Early Triassic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microbialites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from the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Changxing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Region of Zhejiang Province, South China. 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Journal of 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Palaeogeography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(1), 1-13.</a:t>
            </a:r>
            <a:endParaRPr lang="cs-CZ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Cháb, J.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Stráník, Z.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Eliáš, M. (2007). </a:t>
            </a:r>
            <a:r>
              <a:rPr lang="cs-CZ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Geologická mapa České republiky 1:500 000</a:t>
            </a:r>
            <a:r>
              <a:rPr lang="cs-CZ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Česká geologická služba. Praha. 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Chatterjee, N. (2012). 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Elektronová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mikrosonda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Massachusetts Institute of Technology: MIT.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Dostupné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https://bit.ly/3kMpMWO.</a:t>
            </a:r>
          </a:p>
          <a:p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Kalvoda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J.,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Kumpan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T.,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Holá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M.,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Bábek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O.,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Kanický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V., &amp;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Škoda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R. (2018). Fine-scale LA-ICP-MS study of redox oscillations and REEY cycling during the latest Devonian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Hangenberg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Crisis (Moravian Karst, Czech Republic). 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Palaeogeography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Palaeoclimatology, 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Palaeoecology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493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30-43.</a:t>
            </a:r>
          </a:p>
          <a:p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Kumpan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T.,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Bábek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O., Kalvoda, J., Frýda, J., </a:t>
            </a:r>
            <a:r>
              <a:rPr lang="en-US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</a:t>
            </a:r>
            <a:r>
              <a:rPr lang="en-US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rygar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 M. (2014a). A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high-resolution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multiproxy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stratigraphic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Devonian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Carboniferous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boundary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sections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Moravian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Karst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(Czech Republic) and a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correlation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Carnic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Alps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Austria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 </a:t>
            </a:r>
            <a:r>
              <a:rPr lang="cs-CZ" sz="14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Geological</a:t>
            </a:r>
            <a:r>
              <a:rPr lang="cs-CZ" sz="14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Magazine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cs-CZ" sz="14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151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(2), 201-215.</a:t>
            </a:r>
            <a:endParaRPr lang="en-US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umpan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T., B</a:t>
            </a:r>
            <a:r>
              <a:rPr lang="en-US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ábek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O., K</a:t>
            </a:r>
            <a:r>
              <a:rPr lang="en-US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alvoda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J., G</a:t>
            </a:r>
            <a:r>
              <a:rPr lang="en-US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rygar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 M., F</a:t>
            </a:r>
            <a:r>
              <a:rPr lang="en-US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rýda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(2014b):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-level and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environmental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changes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around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Devonian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Carboniferous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boundary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Namur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Dinant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Basin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Belgium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NE France): A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multi-proxy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stratigraphic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carbonate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ramp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archives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its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use in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regional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interregional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correlations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Sedimentary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Geology, 311: 43- 59</a:t>
            </a:r>
            <a:endParaRPr lang="en-US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Li, F., Yan, J.,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Burne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R. V., Chen, Z. Q.,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Algeo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T. J., Zhang, W., ... a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S. (2016). Paleo-seawater REE compositions and microbial signatures preserved in laminae of Lower Triassic ooids. 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Palaeogeography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Palaeoclimatology, 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Palaeoecology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486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96-107.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Malavieille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J. a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Konstantinovskaya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E. (2010). Impact of surface processes on the growth of orogenic wedges: insights from analog models and case studies. 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Geotectonics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44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(6), 541-558., </a:t>
            </a:r>
          </a:p>
          <a:p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Michigan State University Museum. (2004). 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Rugose coral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[Image]. Retrieved from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https://encrypted-tbn0.gstatic.com/images?q=tbn:ANd9GcTPRdL_kvzT9FDHBuKv4t3bFahOT6XPb19ASA&amp;usqp=CAU</a:t>
            </a:r>
            <a:endParaRPr lang="en-US" sz="14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Univerzita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Karlova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(2007). 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LA-ICP-MS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[Image]. Retrieved from https://web.natur.cuni.cz/ugmnz/icplab/pic/cell.jpg</a:t>
            </a:r>
          </a:p>
          <a:p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virtualmicroscope.org. </a:t>
            </a:r>
            <a:r>
              <a:rPr lang="en-US" sz="1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Phacops</a:t>
            </a:r>
            <a:r>
              <a:rPr lang="en-US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[Image]. Retrieved from https://www.virtualmicroscope.org/content/phacops-trilobite</a:t>
            </a:r>
          </a:p>
        </p:txBody>
      </p:sp>
    </p:spTree>
    <p:extLst>
      <p:ext uri="{BB962C8B-B14F-4D97-AF65-F5344CB8AC3E}">
        <p14:creationId xmlns:p14="http://schemas.microsoft.com/office/powerpoint/2010/main" val="3146765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539647-C90E-4F94-AB5B-567A76759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hoto, cake, different, filled&#10;&#10;Description automatically generated">
            <a:extLst>
              <a:ext uri="{FF2B5EF4-FFF2-40B4-BE49-F238E27FC236}">
                <a16:creationId xmlns:a16="http://schemas.microsoft.com/office/drawing/2014/main" id="{5AB7FD3E-A82E-4AE7-90C7-6ED73AF4BE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8" r="3" b="294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D1D977-48D1-4A2E-89A8-70536DA1F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770467"/>
            <a:ext cx="10782300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8800">
                <a:solidFill>
                  <a:schemeClr val="tx1"/>
                </a:solidFill>
              </a:rPr>
              <a:t>Děkuji za pozornost.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39701A9B-091D-48C0-9A75-54C7CE344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3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2"/>
    </mc:Choice>
    <mc:Fallback xmlns="">
      <p:transition spd="slow" advTm="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5FFA7C-80DF-432D-B983-954F94773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559"/>
            <a:ext cx="1546185" cy="72539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Téma</a:t>
            </a:r>
            <a:endParaRPr lang="cs-CZ" dirty="0"/>
          </a:p>
        </p:txBody>
      </p:sp>
      <p:pic>
        <p:nvPicPr>
          <p:cNvPr id="13" name="Zástupný symbol pro obsah 12">
            <a:extLst>
              <a:ext uri="{FF2B5EF4-FFF2-40B4-BE49-F238E27FC236}">
                <a16:creationId xmlns:a16="http://schemas.microsoft.com/office/drawing/2014/main" id="{85C4C732-72E1-401D-8599-4B6A712C7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25818"/>
          <a:stretch/>
        </p:blipFill>
        <p:spPr>
          <a:xfrm>
            <a:off x="4683067" y="652552"/>
            <a:ext cx="3859775" cy="34586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80C8273-D25E-4A61-ABB3-D56EF807DDC5}"/>
              </a:ext>
            </a:extLst>
          </p:cNvPr>
          <p:cNvGrpSpPr>
            <a:grpSpLocks noChangeAspect="1"/>
          </p:cNvGrpSpPr>
          <p:nvPr/>
        </p:nvGrpSpPr>
        <p:grpSpPr>
          <a:xfrm>
            <a:off x="4683069" y="4088630"/>
            <a:ext cx="6713085" cy="2083105"/>
            <a:chOff x="4919250" y="3560004"/>
            <a:chExt cx="3750246" cy="1163721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5495A24F-23D3-4DBC-B7A3-2BD17655E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82" t="30000" r="22487"/>
            <a:stretch/>
          </p:blipFill>
          <p:spPr>
            <a:xfrm>
              <a:off x="4919250" y="3560004"/>
              <a:ext cx="2156253" cy="1163721"/>
            </a:xfrm>
            <a:prstGeom prst="rect">
              <a:avLst/>
            </a:prstGeom>
          </p:spPr>
        </p:pic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223D8D95-377A-419A-ABCC-BACA8541176C}"/>
                </a:ext>
              </a:extLst>
            </p:cNvPr>
            <p:cNvCxnSpPr>
              <a:cxnSpLocks/>
            </p:cNvCxnSpPr>
            <p:nvPr/>
          </p:nvCxnSpPr>
          <p:spPr>
            <a:xfrm>
              <a:off x="4919250" y="3560004"/>
              <a:ext cx="375024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EF7822E-E389-4A7A-8EB1-C5EB977E3799}"/>
              </a:ext>
            </a:extLst>
          </p:cNvPr>
          <p:cNvSpPr txBox="1"/>
          <p:nvPr/>
        </p:nvSpPr>
        <p:spPr>
          <a:xfrm>
            <a:off x="4590993" y="6171735"/>
            <a:ext cx="320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1</a:t>
            </a:r>
            <a:r>
              <a:rPr lang="en-US" sz="1400" dirty="0"/>
              <a:t>. </a:t>
            </a:r>
            <a:r>
              <a:rPr lang="en-US" sz="1400" dirty="0" err="1"/>
              <a:t>Stratigrafie</a:t>
            </a:r>
            <a:r>
              <a:rPr lang="en-US" sz="1400" dirty="0"/>
              <a:t> Hranice </a:t>
            </a:r>
            <a:r>
              <a:rPr lang="en-US" sz="1400" dirty="0" err="1"/>
              <a:t>devon</a:t>
            </a:r>
            <a:r>
              <a:rPr lang="en-US" sz="1400" dirty="0"/>
              <a:t>/</a:t>
            </a:r>
            <a:r>
              <a:rPr lang="en-US" sz="1400" dirty="0" err="1"/>
              <a:t>karbon</a:t>
            </a:r>
            <a:r>
              <a:rPr lang="en-US" sz="1400" dirty="0"/>
              <a:t> (</a:t>
            </a:r>
            <a:r>
              <a:rPr lang="cs-CZ" sz="1400" dirty="0"/>
              <a:t>Cohen </a:t>
            </a:r>
            <a:r>
              <a:rPr lang="cs-CZ" sz="1400" i="1" dirty="0"/>
              <a:t>et al</a:t>
            </a:r>
            <a:r>
              <a:rPr lang="cs-CZ" sz="1400" dirty="0"/>
              <a:t>., 2013; upraveno)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DB12AE-BA47-41CF-A00C-F734A1673335}"/>
              </a:ext>
            </a:extLst>
          </p:cNvPr>
          <p:cNvSpPr txBox="1"/>
          <p:nvPr/>
        </p:nvSpPr>
        <p:spPr>
          <a:xfrm>
            <a:off x="11396154" y="2617795"/>
            <a:ext cx="7958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2</a:t>
            </a:r>
            <a:r>
              <a:rPr lang="en-US" sz="1400" dirty="0"/>
              <a:t>. </a:t>
            </a:r>
            <a:r>
              <a:rPr lang="en-US" sz="1400" dirty="0" err="1"/>
              <a:t>Ooility</a:t>
            </a:r>
            <a:r>
              <a:rPr lang="en-US" sz="1400" dirty="0"/>
              <a:t>. (Han </a:t>
            </a:r>
            <a:r>
              <a:rPr lang="en-US" sz="1400" i="1" dirty="0"/>
              <a:t>et al</a:t>
            </a:r>
            <a:r>
              <a:rPr lang="en-US" sz="1400" dirty="0"/>
              <a:t>., 2014)</a:t>
            </a:r>
          </a:p>
        </p:txBody>
      </p:sp>
      <p:pic>
        <p:nvPicPr>
          <p:cNvPr id="5" name="Picture 4" descr="A picture containing photo, cake, different, filled&#10;&#10;Description automatically generated">
            <a:extLst>
              <a:ext uri="{FF2B5EF4-FFF2-40B4-BE49-F238E27FC236}">
                <a16:creationId xmlns:a16="http://schemas.microsoft.com/office/drawing/2014/main" id="{CD07BDFB-9D83-409D-A000-0409A98BBA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36" y="645291"/>
            <a:ext cx="2782324" cy="3145662"/>
          </a:xfrm>
          <a:prstGeom prst="rect">
            <a:avLst/>
          </a:prstGeom>
        </p:spPr>
      </p:pic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74447C53-894D-47BA-87B4-22BAAF010E0C}"/>
              </a:ext>
            </a:extLst>
          </p:cNvPr>
          <p:cNvSpPr txBox="1">
            <a:spLocks/>
          </p:cNvSpPr>
          <p:nvPr/>
        </p:nvSpPr>
        <p:spPr>
          <a:xfrm>
            <a:off x="800203" y="1114697"/>
            <a:ext cx="3859775" cy="4351338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Hranice devon-karbon spojena s </a:t>
            </a:r>
            <a:r>
              <a:rPr lang="cs-CZ" sz="2800" dirty="0" err="1">
                <a:solidFill>
                  <a:schemeClr val="tx1"/>
                </a:solidFill>
              </a:rPr>
              <a:t>hangenberskou</a:t>
            </a:r>
            <a:r>
              <a:rPr lang="cs-CZ" sz="2800" dirty="0">
                <a:solidFill>
                  <a:schemeClr val="tx1"/>
                </a:solidFill>
              </a:rPr>
              <a:t> biotickou krizí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Náhlá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změna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sedimentace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cs-CZ" sz="2800" dirty="0">
                <a:solidFill>
                  <a:schemeClr val="tx1"/>
                </a:solidFill>
              </a:rPr>
              <a:t>v po krizovém intervalu </a:t>
            </a:r>
            <a:endParaRPr lang="en-US" sz="2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Výskyt oolitických </a:t>
            </a:r>
            <a:r>
              <a:rPr lang="en-US" sz="2400" dirty="0" err="1">
                <a:solidFill>
                  <a:schemeClr val="tx1"/>
                </a:solidFill>
              </a:rPr>
              <a:t>facií</a:t>
            </a:r>
            <a:endParaRPr lang="en-US" sz="2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Výzkum tzv. </a:t>
            </a:r>
            <a:r>
              <a:rPr lang="en-US" sz="2800" dirty="0">
                <a:solidFill>
                  <a:schemeClr val="tx1"/>
                </a:solidFill>
              </a:rPr>
              <a:t>a</a:t>
            </a:r>
            <a:r>
              <a:rPr lang="cs-CZ" sz="2800" dirty="0" err="1">
                <a:solidFill>
                  <a:schemeClr val="tx1"/>
                </a:solidFill>
              </a:rPr>
              <a:t>nachronistických</a:t>
            </a:r>
            <a:r>
              <a:rPr lang="cs-CZ" sz="2800" dirty="0">
                <a:solidFill>
                  <a:schemeClr val="tx1"/>
                </a:solidFill>
              </a:rPr>
              <a:t> facií</a:t>
            </a:r>
            <a:endParaRPr lang="en-US" sz="2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2050" name="Picture 2" descr="Phacops trilobite | Virtual Microscope">
            <a:extLst>
              <a:ext uri="{FF2B5EF4-FFF2-40B4-BE49-F238E27FC236}">
                <a16:creationId xmlns:a16="http://schemas.microsoft.com/office/drawing/2014/main" id="{BC5CA3E0-B898-4DCF-812F-B554F5BC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7694">
            <a:off x="8556756" y="4403282"/>
            <a:ext cx="1474405" cy="110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B0D40B-8F2E-4DC2-BD4F-FEC140E7EC8D}"/>
              </a:ext>
            </a:extLst>
          </p:cNvPr>
          <p:cNvSpPr txBox="1"/>
          <p:nvPr/>
        </p:nvSpPr>
        <p:spPr>
          <a:xfrm>
            <a:off x="8682450" y="5694681"/>
            <a:ext cx="14444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3</a:t>
            </a:r>
            <a:r>
              <a:rPr lang="en-US" sz="1400" i="1" dirty="0"/>
              <a:t>. </a:t>
            </a:r>
            <a:r>
              <a:rPr lang="en-US" sz="1400" i="1" dirty="0" err="1"/>
              <a:t>Phacops</a:t>
            </a:r>
            <a:r>
              <a:rPr lang="en-US" sz="1400" dirty="0"/>
              <a:t>., (virtualmicroscope.org; n.d.)</a:t>
            </a:r>
          </a:p>
        </p:txBody>
      </p:sp>
      <p:pic>
        <p:nvPicPr>
          <p:cNvPr id="2054" name="Picture 6" descr="The Paleontology Portal">
            <a:extLst>
              <a:ext uri="{FF2B5EF4-FFF2-40B4-BE49-F238E27FC236}">
                <a16:creationId xmlns:a16="http://schemas.microsoft.com/office/drawing/2014/main" id="{CA6DE97E-EAA5-407D-B824-BFCC4B3A4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795" y="4314842"/>
            <a:ext cx="1458863" cy="9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3FC361-4549-484F-9CB5-656DDC909285}"/>
              </a:ext>
            </a:extLst>
          </p:cNvPr>
          <p:cNvSpPr txBox="1"/>
          <p:nvPr/>
        </p:nvSpPr>
        <p:spPr>
          <a:xfrm>
            <a:off x="10254801" y="5394595"/>
            <a:ext cx="1889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4</a:t>
            </a:r>
            <a:r>
              <a:rPr lang="en-US" sz="1400" dirty="0"/>
              <a:t>. </a:t>
            </a:r>
            <a:r>
              <a:rPr lang="en-US" sz="1400" dirty="0" err="1"/>
              <a:t>Rugózní</a:t>
            </a:r>
            <a:r>
              <a:rPr lang="en-US" sz="1400" dirty="0"/>
              <a:t> </a:t>
            </a:r>
            <a:r>
              <a:rPr lang="en-US" sz="1400" dirty="0" err="1"/>
              <a:t>korál</a:t>
            </a:r>
            <a:r>
              <a:rPr lang="en-US" sz="1400" dirty="0"/>
              <a:t>, (Michigan State University Museum, 2004)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36E6DE-4141-4E34-9F4E-AEEE934E78CD}"/>
              </a:ext>
            </a:extLst>
          </p:cNvPr>
          <p:cNvSpPr txBox="1"/>
          <p:nvPr/>
        </p:nvSpPr>
        <p:spPr>
          <a:xfrm>
            <a:off x="8507348" y="3788814"/>
            <a:ext cx="1750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Hangenberská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krize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B033E3FB-93FB-4B83-8ADC-0FB91EFAE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81373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2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58"/>
    </mc:Choice>
    <mc:Fallback xmlns="">
      <p:transition spd="slow" advTm="30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5FFA7C-80DF-432D-B983-954F94773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559"/>
            <a:ext cx="2498124" cy="72539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Cíle</a:t>
            </a:r>
            <a:r>
              <a:rPr lang="en-US" dirty="0"/>
              <a:t> </a:t>
            </a:r>
            <a:r>
              <a:rPr lang="en-US" dirty="0" err="1"/>
              <a:t>práce</a:t>
            </a:r>
            <a:endParaRPr lang="cs-CZ" dirty="0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74447C53-894D-47BA-87B4-22BAAF010E0C}"/>
              </a:ext>
            </a:extLst>
          </p:cNvPr>
          <p:cNvSpPr txBox="1">
            <a:spLocks/>
          </p:cNvSpPr>
          <p:nvPr/>
        </p:nvSpPr>
        <p:spPr>
          <a:xfrm>
            <a:off x="800203" y="1114697"/>
            <a:ext cx="10515600" cy="4351338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Objasnit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paleoenvironmentální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podmínky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sedimentace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oolitických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sedimentů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Najít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důkazy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mikrobiálního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původu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ooidů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9A7A73-C677-4980-9D1B-CC3346515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148" y="2027677"/>
            <a:ext cx="5224502" cy="396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02A8FE6-D6D5-448E-B344-61A35778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82" y="3125817"/>
            <a:ext cx="6463390" cy="286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0B2F7C-5AD1-4A37-AD4E-09ABA15248F9}"/>
              </a:ext>
            </a:extLst>
          </p:cNvPr>
          <p:cNvSpPr txBox="1"/>
          <p:nvPr/>
        </p:nvSpPr>
        <p:spPr>
          <a:xfrm>
            <a:off x="228288" y="6009049"/>
            <a:ext cx="5049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5</a:t>
            </a:r>
            <a:r>
              <a:rPr lang="en-US" sz="1400" dirty="0"/>
              <a:t>. </a:t>
            </a:r>
            <a:r>
              <a:rPr lang="en-US" sz="1400" dirty="0" err="1"/>
              <a:t>Anachronistické</a:t>
            </a:r>
            <a:r>
              <a:rPr lang="en-US" sz="1400" dirty="0"/>
              <a:t> </a:t>
            </a:r>
            <a:r>
              <a:rPr lang="en-US" sz="1400" dirty="0" err="1"/>
              <a:t>oolitické</a:t>
            </a:r>
            <a:r>
              <a:rPr lang="en-US" sz="1400" dirty="0"/>
              <a:t> </a:t>
            </a:r>
            <a:r>
              <a:rPr lang="en-US" sz="1400" dirty="0" err="1"/>
              <a:t>sedimenty</a:t>
            </a:r>
            <a:r>
              <a:rPr lang="en-US" sz="1400" dirty="0"/>
              <a:t> (</a:t>
            </a:r>
            <a:r>
              <a:rPr lang="en-US" sz="1400" dirty="0" err="1"/>
              <a:t>Abdomaleki</a:t>
            </a:r>
            <a:r>
              <a:rPr lang="en-US" sz="1400" dirty="0"/>
              <a:t> a </a:t>
            </a:r>
            <a:r>
              <a:rPr lang="en-US" sz="1400" dirty="0" err="1"/>
              <a:t>Tavakoli</a:t>
            </a:r>
            <a:r>
              <a:rPr lang="en-US" sz="1400" dirty="0"/>
              <a:t>, 2016)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0B604E-6E5D-4179-8CC2-E34BD07BC802}"/>
              </a:ext>
            </a:extLst>
          </p:cNvPr>
          <p:cNvSpPr txBox="1"/>
          <p:nvPr/>
        </p:nvSpPr>
        <p:spPr>
          <a:xfrm>
            <a:off x="6840148" y="6009049"/>
            <a:ext cx="5049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6.</a:t>
            </a:r>
            <a:r>
              <a:rPr lang="en-US" sz="1400" dirty="0"/>
              <a:t> </a:t>
            </a:r>
            <a:r>
              <a:rPr lang="en-US" sz="1400" dirty="0" err="1"/>
              <a:t>Mikrobiální</a:t>
            </a:r>
            <a:r>
              <a:rPr lang="en-US" sz="1400" dirty="0"/>
              <a:t> facie. A, B – </a:t>
            </a:r>
            <a:r>
              <a:rPr lang="en-US" sz="1400" dirty="0" err="1"/>
              <a:t>stromatolity</a:t>
            </a:r>
            <a:r>
              <a:rPr lang="en-US" sz="1400" dirty="0"/>
              <a:t>; C-E – </a:t>
            </a:r>
            <a:r>
              <a:rPr lang="en-US" sz="1400" dirty="0" err="1"/>
              <a:t>onkoidy</a:t>
            </a:r>
            <a:r>
              <a:rPr lang="en-US" sz="1400" dirty="0"/>
              <a:t>; F-K – </a:t>
            </a:r>
            <a:r>
              <a:rPr lang="en-US" sz="1400" dirty="0" err="1"/>
              <a:t>trombolitické</a:t>
            </a:r>
            <a:r>
              <a:rPr lang="en-US" sz="1400" dirty="0"/>
              <a:t> facie. (</a:t>
            </a:r>
            <a:r>
              <a:rPr lang="en-US" sz="1400" dirty="0" err="1"/>
              <a:t>Abdomaleki</a:t>
            </a:r>
            <a:r>
              <a:rPr lang="en-US" sz="1400" dirty="0"/>
              <a:t> a </a:t>
            </a:r>
            <a:r>
              <a:rPr lang="en-US" sz="1400" dirty="0" err="1"/>
              <a:t>Tavakoli</a:t>
            </a:r>
            <a:r>
              <a:rPr lang="en-US" sz="1400" dirty="0"/>
              <a:t>, 2016) 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22730A2E-8487-4F07-A2B6-EBAEB5FFFF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9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87"/>
    </mc:Choice>
    <mc:Fallback xmlns="">
      <p:transition spd="slow" advTm="18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F0D458-153A-409B-91B0-81386762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175"/>
            <a:ext cx="5006546" cy="635791"/>
          </a:xfrm>
        </p:spPr>
        <p:txBody>
          <a:bodyPr>
            <a:noAutofit/>
          </a:bodyPr>
          <a:lstStyle/>
          <a:p>
            <a:pPr algn="ctr"/>
            <a:r>
              <a:rPr lang="cs-CZ" dirty="0" err="1"/>
              <a:t>Studovan</a:t>
            </a:r>
            <a:r>
              <a:rPr lang="en-US" dirty="0"/>
              <a:t>é</a:t>
            </a:r>
            <a:r>
              <a:rPr lang="cs-CZ" dirty="0"/>
              <a:t> lokalit</a:t>
            </a:r>
            <a:r>
              <a:rPr lang="en-US" dirty="0"/>
              <a:t>y</a:t>
            </a:r>
            <a:endParaRPr lang="cs-CZ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7689A5-76AA-4912-ACCB-AB2D4776A907}"/>
              </a:ext>
            </a:extLst>
          </p:cNvPr>
          <p:cNvSpPr txBox="1"/>
          <p:nvPr/>
        </p:nvSpPr>
        <p:spPr>
          <a:xfrm>
            <a:off x="5324447" y="2676107"/>
            <a:ext cx="13908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7</a:t>
            </a:r>
            <a:r>
              <a:rPr lang="en-US" sz="1400" dirty="0"/>
              <a:t>. </a:t>
            </a:r>
            <a:r>
              <a:rPr lang="en-US" sz="1400" dirty="0" err="1"/>
              <a:t>Pozice</a:t>
            </a:r>
            <a:r>
              <a:rPr lang="en-US" sz="1400" dirty="0"/>
              <a:t> </a:t>
            </a:r>
            <a:r>
              <a:rPr lang="en-US" sz="1400" dirty="0" err="1"/>
              <a:t>lomu</a:t>
            </a:r>
            <a:r>
              <a:rPr lang="en-US" sz="1400" dirty="0"/>
              <a:t> </a:t>
            </a:r>
            <a:r>
              <a:rPr lang="en-US" sz="1400" dirty="0" err="1"/>
              <a:t>Mokrá</a:t>
            </a:r>
            <a:r>
              <a:rPr lang="en-US" sz="1400" dirty="0"/>
              <a:t>. (ČÚZK, 2016; </a:t>
            </a:r>
            <a:r>
              <a:rPr lang="cs-CZ" sz="1400" dirty="0"/>
              <a:t>Cháb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.</a:t>
            </a:r>
            <a:r>
              <a:rPr lang="cs-CZ" sz="1400" dirty="0"/>
              <a:t>, 2007; upraveno</a:t>
            </a:r>
            <a:r>
              <a:rPr lang="en-US" sz="1400" dirty="0"/>
              <a:t>)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BD15C7-1380-487A-AE90-C11D6AFF6DA1}"/>
              </a:ext>
            </a:extLst>
          </p:cNvPr>
          <p:cNvSpPr txBox="1"/>
          <p:nvPr/>
        </p:nvSpPr>
        <p:spPr>
          <a:xfrm>
            <a:off x="7397626" y="6249238"/>
            <a:ext cx="4505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9</a:t>
            </a:r>
            <a:r>
              <a:rPr lang="en-US" sz="1400" dirty="0"/>
              <a:t>. </a:t>
            </a:r>
            <a:r>
              <a:rPr lang="en-US" sz="1400" dirty="0" err="1"/>
              <a:t>Pozice</a:t>
            </a:r>
            <a:r>
              <a:rPr lang="en-US" sz="1400" dirty="0"/>
              <a:t> </a:t>
            </a:r>
            <a:r>
              <a:rPr lang="en-US" sz="1400" dirty="0" err="1"/>
              <a:t>profilu</a:t>
            </a:r>
            <a:r>
              <a:rPr lang="en-US" sz="1400" dirty="0"/>
              <a:t> Gendron-</a:t>
            </a:r>
            <a:r>
              <a:rPr lang="en-US" sz="1400" dirty="0" err="1"/>
              <a:t>Celles</a:t>
            </a:r>
            <a:r>
              <a:rPr lang="en-US" sz="1400" dirty="0"/>
              <a:t>. (</a:t>
            </a:r>
            <a:r>
              <a:rPr lang="en-US" sz="1400" dirty="0" err="1"/>
              <a:t>Azmy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., 2012; </a:t>
            </a:r>
            <a:r>
              <a:rPr lang="en-US" sz="1400" dirty="0" err="1"/>
              <a:t>upraveno</a:t>
            </a:r>
            <a:r>
              <a:rPr lang="en-US" sz="1400" dirty="0"/>
              <a:t>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71B81F8-6F5D-4A11-8E43-EF4069982866}"/>
              </a:ext>
            </a:extLst>
          </p:cNvPr>
          <p:cNvGrpSpPr>
            <a:grpSpLocks noChangeAspect="1"/>
          </p:cNvGrpSpPr>
          <p:nvPr/>
        </p:nvGrpSpPr>
        <p:grpSpPr>
          <a:xfrm>
            <a:off x="2755203" y="3923038"/>
            <a:ext cx="4642423" cy="2934962"/>
            <a:chOff x="3701976" y="2394952"/>
            <a:chExt cx="5076749" cy="3209544"/>
          </a:xfrm>
        </p:grpSpPr>
        <p:pic>
          <p:nvPicPr>
            <p:cNvPr id="36" name="Picture 35" descr="Diagram, map&#10;&#10;Description automatically generated">
              <a:extLst>
                <a:ext uri="{FF2B5EF4-FFF2-40B4-BE49-F238E27FC236}">
                  <a16:creationId xmlns:a16="http://schemas.microsoft.com/office/drawing/2014/main" id="{FBB1354F-F110-4CBC-8839-F5AF4AB7C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976" y="2394952"/>
              <a:ext cx="5076749" cy="3209544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1625ADC-8ED7-4C75-9797-915731801DDE}"/>
                </a:ext>
              </a:extLst>
            </p:cNvPr>
            <p:cNvGrpSpPr/>
            <p:nvPr/>
          </p:nvGrpSpPr>
          <p:grpSpPr>
            <a:xfrm>
              <a:off x="5453665" y="4744234"/>
              <a:ext cx="1165447" cy="341310"/>
              <a:chOff x="5453665" y="4744234"/>
              <a:chExt cx="1165447" cy="341310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CF5FD7C-E2AE-47E2-BCF9-9F52FA86402C}"/>
                  </a:ext>
                </a:extLst>
              </p:cNvPr>
              <p:cNvSpPr txBox="1"/>
              <p:nvPr/>
            </p:nvSpPr>
            <p:spPr>
              <a:xfrm>
                <a:off x="5453665" y="4808545"/>
                <a:ext cx="11654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Gendron-</a:t>
                </a:r>
                <a:r>
                  <a:rPr lang="en-US" sz="12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Celles</a:t>
                </a:r>
                <a:endParaRPr lang="en-US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77B3762-EA7B-42D8-BF06-CC77A78108DA}"/>
                  </a:ext>
                </a:extLst>
              </p:cNvPr>
              <p:cNvSpPr/>
              <p:nvPr/>
            </p:nvSpPr>
            <p:spPr>
              <a:xfrm>
                <a:off x="5943427" y="4744234"/>
                <a:ext cx="129500" cy="1369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18DFB43-C066-483A-962C-13295460C87F}"/>
              </a:ext>
            </a:extLst>
          </p:cNvPr>
          <p:cNvSpPr txBox="1"/>
          <p:nvPr/>
        </p:nvSpPr>
        <p:spPr>
          <a:xfrm>
            <a:off x="7442318" y="4448195"/>
            <a:ext cx="4749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8</a:t>
            </a:r>
            <a:r>
              <a:rPr lang="en-US" sz="1400" dirty="0"/>
              <a:t>. </a:t>
            </a:r>
            <a:r>
              <a:rPr lang="en-US" sz="1400" dirty="0" err="1"/>
              <a:t>Pozice</a:t>
            </a:r>
            <a:r>
              <a:rPr lang="en-US" sz="1400" dirty="0"/>
              <a:t> </a:t>
            </a:r>
            <a:r>
              <a:rPr lang="en-US" sz="1400" dirty="0" err="1"/>
              <a:t>Profilu</a:t>
            </a:r>
            <a:r>
              <a:rPr lang="en-US" sz="1400" dirty="0"/>
              <a:t> La Serre. (</a:t>
            </a:r>
            <a:r>
              <a:rPr lang="en-US" sz="1400" dirty="0" err="1"/>
              <a:t>Malavielle</a:t>
            </a:r>
            <a:r>
              <a:rPr lang="en-US" sz="1400" dirty="0"/>
              <a:t> a </a:t>
            </a:r>
            <a:r>
              <a:rPr lang="en-US" sz="1400" dirty="0" err="1"/>
              <a:t>Konstantinovskaya</a:t>
            </a:r>
            <a:r>
              <a:rPr lang="en-US" sz="1400" dirty="0"/>
              <a:t>, 2010; </a:t>
            </a:r>
            <a:r>
              <a:rPr lang="en-US" sz="1400" dirty="0" err="1"/>
              <a:t>upraveno</a:t>
            </a:r>
            <a:r>
              <a:rPr lang="en-US" sz="1400" dirty="0"/>
              <a:t>)</a:t>
            </a:r>
          </a:p>
        </p:txBody>
      </p:sp>
      <p:pic>
        <p:nvPicPr>
          <p:cNvPr id="47" name="Picture 46" descr="Map&#10;&#10;Description automatically generated">
            <a:extLst>
              <a:ext uri="{FF2B5EF4-FFF2-40B4-BE49-F238E27FC236}">
                <a16:creationId xmlns:a16="http://schemas.microsoft.com/office/drawing/2014/main" id="{053B89DD-E09D-4574-A446-B89D337430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5" b="3720"/>
          <a:stretch/>
        </p:blipFill>
        <p:spPr>
          <a:xfrm>
            <a:off x="7465155" y="59886"/>
            <a:ext cx="4642422" cy="438830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1C29F-0A89-4408-88FF-8257D9920300}"/>
              </a:ext>
            </a:extLst>
          </p:cNvPr>
          <p:cNvGrpSpPr>
            <a:grpSpLocks noChangeAspect="1"/>
          </p:cNvGrpSpPr>
          <p:nvPr/>
        </p:nvGrpSpPr>
        <p:grpSpPr>
          <a:xfrm>
            <a:off x="120694" y="743873"/>
            <a:ext cx="5229720" cy="3133440"/>
            <a:chOff x="622479" y="1039151"/>
            <a:chExt cx="4502521" cy="269773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BD8C1A9-3467-498F-9EFA-2E29FCADFD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479" y="1039151"/>
              <a:ext cx="4502521" cy="2697731"/>
              <a:chOff x="4043568" y="1268543"/>
              <a:chExt cx="7211618" cy="4320914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B0842F0-90B3-49FE-B17D-1F2BFC9D7BF9}"/>
                  </a:ext>
                </a:extLst>
              </p:cNvPr>
              <p:cNvGrpSpPr/>
              <p:nvPr/>
            </p:nvGrpSpPr>
            <p:grpSpPr>
              <a:xfrm>
                <a:off x="4043568" y="1268543"/>
                <a:ext cx="7211618" cy="4320914"/>
                <a:chOff x="4043568" y="1268543"/>
                <a:chExt cx="7211618" cy="4320914"/>
              </a:xfrm>
            </p:grpSpPr>
            <p:pic>
              <p:nvPicPr>
                <p:cNvPr id="53" name="Picture 52" descr="Map&#10;&#10;Description automatically generated">
                  <a:extLst>
                    <a:ext uri="{FF2B5EF4-FFF2-40B4-BE49-F238E27FC236}">
                      <a16:creationId xmlns:a16="http://schemas.microsoft.com/office/drawing/2014/main" id="{F5D18D99-5BE7-4F1C-B2D8-B8DBE23BB9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110" r="-1"/>
                <a:stretch/>
              </p:blipFill>
              <p:spPr>
                <a:xfrm>
                  <a:off x="4043568" y="1268543"/>
                  <a:ext cx="7211618" cy="4320914"/>
                </a:xfrm>
                <a:prstGeom prst="rect">
                  <a:avLst/>
                </a:prstGeom>
              </p:spPr>
            </p:pic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06AC5DE5-F95D-4E65-8DF1-CA4604F42F58}"/>
                    </a:ext>
                  </a:extLst>
                </p:cNvPr>
                <p:cNvGrpSpPr/>
                <p:nvPr/>
              </p:nvGrpSpPr>
              <p:grpSpPr>
                <a:xfrm>
                  <a:off x="4194319" y="1916656"/>
                  <a:ext cx="6815859" cy="3530876"/>
                  <a:chOff x="4194319" y="1916656"/>
                  <a:chExt cx="6815859" cy="3530876"/>
                </a:xfrm>
              </p:grpSpPr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A39F72BF-6568-4E3E-9D9D-CBBAE725FF2F}"/>
                      </a:ext>
                    </a:extLst>
                  </p:cNvPr>
                  <p:cNvSpPr txBox="1"/>
                  <p:nvPr/>
                </p:nvSpPr>
                <p:spPr>
                  <a:xfrm>
                    <a:off x="4194319" y="5017700"/>
                    <a:ext cx="1863303" cy="429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Brno-</a:t>
                    </a:r>
                    <a:r>
                      <a:rPr lang="en-US" sz="1200" b="1" dirty="0" err="1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Vinohrady</a:t>
                    </a:r>
                    <a:endParaRPr lang="en-US" sz="12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36528E9A-EEB7-4D45-98E9-5F87DECCECC9}"/>
                      </a:ext>
                    </a:extLst>
                  </p:cNvPr>
                  <p:cNvGrpSpPr/>
                  <p:nvPr/>
                </p:nvGrpSpPr>
                <p:grpSpPr>
                  <a:xfrm>
                    <a:off x="10138958" y="1916656"/>
                    <a:ext cx="871220" cy="334314"/>
                    <a:chOff x="10138958" y="1916656"/>
                    <a:chExt cx="871220" cy="334314"/>
                  </a:xfrm>
                </p:grpSpPr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652FAF42-8934-42A0-AC9E-AAF390BF80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138958" y="1956375"/>
                      <a:ext cx="871220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04BD4157-A84A-4516-B8FE-99ADDF3B82A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347325" y="1916656"/>
                      <a:ext cx="599973" cy="33431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km</a:t>
                      </a:r>
                    </a:p>
                  </p:txBody>
                </p:sp>
              </p:grpSp>
            </p:grp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38ADF6C-B496-4630-ADDD-8831422B61F3}"/>
                  </a:ext>
                </a:extLst>
              </p:cNvPr>
              <p:cNvGrpSpPr/>
              <p:nvPr/>
            </p:nvGrpSpPr>
            <p:grpSpPr>
              <a:xfrm>
                <a:off x="10586121" y="1408043"/>
                <a:ext cx="507877" cy="3487971"/>
                <a:chOff x="10586121" y="1408043"/>
                <a:chExt cx="507877" cy="3487971"/>
              </a:xfrm>
            </p:grpSpPr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8EB0EEAF-0FC7-4AC3-9051-5FB1C7BECF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093998" y="1408043"/>
                  <a:ext cx="0" cy="548332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707351A-014B-426F-8F8E-9471C1FCF00C}"/>
                    </a:ext>
                  </a:extLst>
                </p:cNvPr>
                <p:cNvSpPr txBox="1"/>
                <p:nvPr/>
              </p:nvSpPr>
              <p:spPr>
                <a:xfrm>
                  <a:off x="10586121" y="4561700"/>
                  <a:ext cx="361177" cy="33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</a:t>
                  </a:r>
                </a:p>
              </p:txBody>
            </p:sp>
          </p:grp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EC58A9A-EA6C-4553-903C-FB4CAD37F6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197" y="1039151"/>
              <a:ext cx="1404894" cy="80947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C8B98BA-E28A-4DDC-8F5B-4C8C9BCBCC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" r="65640" b="59460"/>
          <a:stretch/>
        </p:blipFill>
        <p:spPr>
          <a:xfrm>
            <a:off x="7463267" y="61059"/>
            <a:ext cx="2314866" cy="1728450"/>
          </a:xfrm>
          <a:prstGeom prst="rect">
            <a:avLst/>
          </a:prstGeom>
        </p:spPr>
      </p:pic>
      <p:pic>
        <p:nvPicPr>
          <p:cNvPr id="3074" name="Picture 2" descr="Geologická mapa České republiky - Geologie České republiky">
            <a:extLst>
              <a:ext uri="{FF2B5EF4-FFF2-40B4-BE49-F238E27FC236}">
                <a16:creationId xmlns:a16="http://schemas.microsoft.com/office/drawing/2014/main" id="{D6A63563-A390-424D-8357-09F848E76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5" t="12843" r="1" b="65059"/>
          <a:stretch/>
        </p:blipFill>
        <p:spPr bwMode="auto">
          <a:xfrm>
            <a:off x="1375205" y="761447"/>
            <a:ext cx="314806" cy="31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A4F343-437C-4772-A3BB-22000F41E0C7}"/>
              </a:ext>
            </a:extLst>
          </p:cNvPr>
          <p:cNvGrpSpPr/>
          <p:nvPr/>
        </p:nvGrpSpPr>
        <p:grpSpPr>
          <a:xfrm>
            <a:off x="142405" y="761447"/>
            <a:ext cx="1596444" cy="923853"/>
            <a:chOff x="108470" y="761446"/>
            <a:chExt cx="1596444" cy="923853"/>
          </a:xfrm>
        </p:grpSpPr>
        <p:pic>
          <p:nvPicPr>
            <p:cNvPr id="61" name="Zástupný symbol pro obsah 4">
              <a:extLst>
                <a:ext uri="{FF2B5EF4-FFF2-40B4-BE49-F238E27FC236}">
                  <a16:creationId xmlns:a16="http://schemas.microsoft.com/office/drawing/2014/main" id="{39AFC4DC-EED5-4A2D-90C9-77310F596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70" y="761446"/>
              <a:ext cx="1596444" cy="923853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9DFEF62-9BB1-4EB7-81BA-40514C430A8F}"/>
                </a:ext>
              </a:extLst>
            </p:cNvPr>
            <p:cNvSpPr/>
            <p:nvPr/>
          </p:nvSpPr>
          <p:spPr>
            <a:xfrm>
              <a:off x="1127164" y="1379664"/>
              <a:ext cx="77074" cy="963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1" name="Video 20">
            <a:hlinkClick r:id="" action="ppaction://media"/>
            <a:extLst>
              <a:ext uri="{FF2B5EF4-FFF2-40B4-BE49-F238E27FC236}">
                <a16:creationId xmlns:a16="http://schemas.microsoft.com/office/drawing/2014/main" id="{19AD73AA-0A4C-46FF-8763-BA051B4AE3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1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0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8"/>
    </mc:Choice>
    <mc:Fallback xmlns="">
      <p:transition spd="slow" advTm="17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>
            <a:extLst>
              <a:ext uri="{FF2B5EF4-FFF2-40B4-BE49-F238E27FC236}">
                <a16:creationId xmlns:a16="http://schemas.microsoft.com/office/drawing/2014/main" id="{0A932A71-E62D-4804-9D0C-DD12BF44EEE1}"/>
              </a:ext>
            </a:extLst>
          </p:cNvPr>
          <p:cNvSpPr txBox="1">
            <a:spLocks/>
          </p:cNvSpPr>
          <p:nvPr/>
        </p:nvSpPr>
        <p:spPr>
          <a:xfrm>
            <a:off x="838200" y="175175"/>
            <a:ext cx="10515600" cy="635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8DA2C41C-9E94-46BC-BDD5-1250CE00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27575"/>
            <a:ext cx="5674360" cy="635791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La Serre – </a:t>
            </a:r>
            <a:r>
              <a:rPr lang="en-US" dirty="0" err="1"/>
              <a:t>stratigrafie</a:t>
            </a:r>
            <a:endParaRPr lang="cs-CZ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2B28D6-0CFA-4030-B50C-4D46ACB8D27F}"/>
              </a:ext>
            </a:extLst>
          </p:cNvPr>
          <p:cNvSpPr txBox="1"/>
          <p:nvPr/>
        </p:nvSpPr>
        <p:spPr>
          <a:xfrm>
            <a:off x="7305373" y="5588124"/>
            <a:ext cx="4602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10</a:t>
            </a:r>
            <a:r>
              <a:rPr lang="en-US" sz="1400" dirty="0"/>
              <a:t>. Log </a:t>
            </a:r>
            <a:r>
              <a:rPr lang="en-US" sz="1400" dirty="0" err="1"/>
              <a:t>profilu</a:t>
            </a:r>
            <a:r>
              <a:rPr lang="en-US" sz="1400" dirty="0"/>
              <a:t> La Serre. (</a:t>
            </a:r>
            <a:r>
              <a:rPr lang="en-US" sz="1400" dirty="0" err="1"/>
              <a:t>Flajs</a:t>
            </a:r>
            <a:r>
              <a:rPr lang="en-US" sz="1400" dirty="0"/>
              <a:t> and Feist, 1988; </a:t>
            </a:r>
            <a:r>
              <a:rPr lang="en-US" sz="1400" dirty="0" err="1"/>
              <a:t>upraveno</a:t>
            </a:r>
            <a:r>
              <a:rPr lang="en-US" sz="1400" dirty="0"/>
              <a:t>).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3961ABFC-5761-4987-A499-6741994D30AC}"/>
              </a:ext>
            </a:extLst>
          </p:cNvPr>
          <p:cNvSpPr txBox="1">
            <a:spLocks/>
          </p:cNvSpPr>
          <p:nvPr/>
        </p:nvSpPr>
        <p:spPr>
          <a:xfrm>
            <a:off x="800203" y="1114697"/>
            <a:ext cx="6463185" cy="4351338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chemeClr val="tx1"/>
                </a:solidFill>
              </a:rPr>
              <a:t>Biodetritické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vápence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po </a:t>
            </a:r>
            <a:r>
              <a:rPr lang="cs-CZ" sz="2800" dirty="0">
                <a:solidFill>
                  <a:schemeClr val="tx1"/>
                </a:solidFill>
              </a:rPr>
              <a:t>krizové</a:t>
            </a:r>
            <a:r>
              <a:rPr lang="en-US" sz="2800" dirty="0">
                <a:solidFill>
                  <a:schemeClr val="tx1"/>
                </a:solidFill>
              </a:rPr>
              <a:t>m</a:t>
            </a:r>
            <a:r>
              <a:rPr lang="cs-CZ" sz="2800" dirty="0">
                <a:solidFill>
                  <a:schemeClr val="tx1"/>
                </a:solidFill>
              </a:rPr>
              <a:t> interval</a:t>
            </a:r>
            <a:r>
              <a:rPr lang="en-US" sz="2800" dirty="0">
                <a:solidFill>
                  <a:schemeClr val="tx1"/>
                </a:solidFill>
              </a:rPr>
              <a:t>u</a:t>
            </a:r>
            <a:r>
              <a:rPr lang="cs-CZ" sz="2800" dirty="0">
                <a:solidFill>
                  <a:schemeClr val="tx1"/>
                </a:solidFill>
              </a:rPr>
              <a:t> vystřídány oolity</a:t>
            </a:r>
            <a:endParaRPr lang="en-US" sz="2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</a:rPr>
              <a:t>Šikmo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zvrstvené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bioklastické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peloidální</a:t>
            </a:r>
            <a:r>
              <a:rPr lang="en-US" sz="2600" dirty="0">
                <a:solidFill>
                  <a:schemeClr val="tx1"/>
                </a:solidFill>
              </a:rPr>
              <a:t> a </a:t>
            </a:r>
            <a:r>
              <a:rPr lang="en-US" sz="2600" dirty="0" err="1">
                <a:solidFill>
                  <a:schemeClr val="tx1"/>
                </a:solidFill>
              </a:rPr>
              <a:t>ooilitické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packstony</a:t>
            </a:r>
            <a:r>
              <a:rPr lang="en-US" sz="2600" dirty="0">
                <a:solidFill>
                  <a:schemeClr val="tx1"/>
                </a:solidFill>
              </a:rPr>
              <a:t> (</a:t>
            </a:r>
            <a:r>
              <a:rPr lang="en-US" sz="2600" dirty="0" err="1">
                <a:solidFill>
                  <a:schemeClr val="tx1"/>
                </a:solidFill>
              </a:rPr>
              <a:t>Caiser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i="1" dirty="0">
                <a:solidFill>
                  <a:schemeClr val="tx1"/>
                </a:solidFill>
              </a:rPr>
              <a:t>et al</a:t>
            </a:r>
            <a:r>
              <a:rPr lang="en-US" sz="2600" dirty="0">
                <a:solidFill>
                  <a:schemeClr val="tx1"/>
                </a:solidFill>
              </a:rPr>
              <a:t>., 2002)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</a:rPr>
              <a:t>Hrubnutí</a:t>
            </a:r>
            <a:r>
              <a:rPr lang="en-US" sz="2600" dirty="0">
                <a:solidFill>
                  <a:schemeClr val="tx1"/>
                </a:solidFill>
              </a:rPr>
              <a:t> do </a:t>
            </a:r>
            <a:r>
              <a:rPr lang="en-US" sz="2600" dirty="0" err="1">
                <a:solidFill>
                  <a:schemeClr val="tx1"/>
                </a:solidFill>
              </a:rPr>
              <a:t>nadloží</a:t>
            </a:r>
            <a:r>
              <a:rPr lang="en-US" sz="2600" dirty="0">
                <a:solidFill>
                  <a:schemeClr val="tx1"/>
                </a:solidFill>
              </a:rPr>
              <a:t>, </a:t>
            </a:r>
            <a:r>
              <a:rPr lang="en-US" sz="2600" dirty="0" err="1">
                <a:solidFill>
                  <a:schemeClr val="tx1"/>
                </a:solidFill>
              </a:rPr>
              <a:t>brekciace</a:t>
            </a:r>
            <a:r>
              <a:rPr lang="en-US" sz="2600" dirty="0">
                <a:solidFill>
                  <a:schemeClr val="tx1"/>
                </a:solidFill>
              </a:rPr>
              <a:t> -&gt; </a:t>
            </a:r>
            <a:r>
              <a:rPr lang="en-US" sz="2600" dirty="0" err="1">
                <a:solidFill>
                  <a:schemeClr val="tx1"/>
                </a:solidFill>
              </a:rPr>
              <a:t>dynamické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procesy</a:t>
            </a:r>
            <a:r>
              <a:rPr lang="en-US" sz="2600" dirty="0">
                <a:solidFill>
                  <a:schemeClr val="tx1"/>
                </a:solidFill>
              </a:rPr>
              <a:t> (</a:t>
            </a:r>
            <a:r>
              <a:rPr lang="en-US" sz="2600" dirty="0" err="1">
                <a:solidFill>
                  <a:schemeClr val="tx1"/>
                </a:solidFill>
              </a:rPr>
              <a:t>Caiser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i="1" dirty="0">
                <a:solidFill>
                  <a:schemeClr val="tx1"/>
                </a:solidFill>
              </a:rPr>
              <a:t>et al</a:t>
            </a:r>
            <a:r>
              <a:rPr lang="en-US" sz="2600" dirty="0">
                <a:solidFill>
                  <a:schemeClr val="tx1"/>
                </a:solidFill>
              </a:rPr>
              <a:t>., 2002)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</a:rPr>
              <a:t>Regresní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cs-CZ" sz="2600" dirty="0">
                <a:solidFill>
                  <a:schemeClr val="tx1"/>
                </a:solidFill>
              </a:rPr>
              <a:t>charakter</a:t>
            </a:r>
            <a:r>
              <a:rPr lang="en-US" sz="2600" dirty="0">
                <a:solidFill>
                  <a:schemeClr val="tx1"/>
                </a:solidFill>
              </a:rPr>
              <a:t> (</a:t>
            </a:r>
            <a:r>
              <a:rPr lang="en-US" sz="2600" dirty="0" err="1">
                <a:solidFill>
                  <a:schemeClr val="tx1"/>
                </a:solidFill>
              </a:rPr>
              <a:t>Casier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i="1" dirty="0">
                <a:solidFill>
                  <a:schemeClr val="tx1"/>
                </a:solidFill>
              </a:rPr>
              <a:t>et al</a:t>
            </a:r>
            <a:r>
              <a:rPr lang="en-US" sz="2600" dirty="0">
                <a:solidFill>
                  <a:schemeClr val="tx1"/>
                </a:solidFill>
              </a:rPr>
              <a:t>., 2002), </a:t>
            </a:r>
            <a:r>
              <a:rPr lang="en-US" sz="2600" dirty="0" err="1">
                <a:solidFill>
                  <a:schemeClr val="tx1"/>
                </a:solidFill>
              </a:rPr>
              <a:t>anomální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salinita</a:t>
            </a:r>
            <a:r>
              <a:rPr lang="en-US" sz="2600" dirty="0">
                <a:solidFill>
                  <a:schemeClr val="tx1"/>
                </a:solidFill>
              </a:rPr>
              <a:t>/</a:t>
            </a:r>
            <a:r>
              <a:rPr lang="en-US" sz="2600" dirty="0" err="1">
                <a:solidFill>
                  <a:schemeClr val="tx1"/>
                </a:solidFill>
              </a:rPr>
              <a:t>euxinie</a:t>
            </a:r>
            <a:r>
              <a:rPr lang="en-US" sz="2600" dirty="0">
                <a:solidFill>
                  <a:schemeClr val="tx1"/>
                </a:solidFill>
              </a:rPr>
              <a:t>? (</a:t>
            </a:r>
            <a:r>
              <a:rPr lang="en-US" sz="2600" dirty="0" err="1">
                <a:solidFill>
                  <a:schemeClr val="tx1"/>
                </a:solidFill>
              </a:rPr>
              <a:t>Flajs</a:t>
            </a:r>
            <a:r>
              <a:rPr lang="en-US" sz="2600" dirty="0">
                <a:solidFill>
                  <a:schemeClr val="tx1"/>
                </a:solidFill>
              </a:rPr>
              <a:t> a Feist, 1988)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Návrat</a:t>
            </a:r>
            <a:r>
              <a:rPr lang="en-US" sz="2800" dirty="0">
                <a:solidFill>
                  <a:schemeClr val="tx1"/>
                </a:solidFill>
              </a:rPr>
              <a:t> k </a:t>
            </a:r>
            <a:r>
              <a:rPr lang="en-US" sz="2800" dirty="0" err="1">
                <a:solidFill>
                  <a:schemeClr val="tx1"/>
                </a:solidFill>
              </a:rPr>
              <a:t>hlíznatým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vápencům</a:t>
            </a:r>
            <a:r>
              <a:rPr lang="en-US" sz="2800" dirty="0">
                <a:solidFill>
                  <a:schemeClr val="tx1"/>
                </a:solidFill>
              </a:rPr>
              <a:t> -&gt; </a:t>
            </a:r>
            <a:r>
              <a:rPr lang="en-US" sz="2800" dirty="0" err="1">
                <a:solidFill>
                  <a:schemeClr val="tx1"/>
                </a:solidFill>
              </a:rPr>
              <a:t>transgrese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Zejména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radiální</a:t>
            </a:r>
            <a:r>
              <a:rPr lang="en-US" sz="2800" dirty="0">
                <a:solidFill>
                  <a:schemeClr val="tx1"/>
                </a:solidFill>
              </a:rPr>
              <a:t> a </a:t>
            </a:r>
            <a:r>
              <a:rPr lang="en-US" sz="2800" dirty="0" err="1">
                <a:solidFill>
                  <a:schemeClr val="tx1"/>
                </a:solidFill>
              </a:rPr>
              <a:t>superficiální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ooidy</a:t>
            </a:r>
            <a:endParaRPr lang="en-US" sz="2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7" name="Video 26">
            <a:hlinkClick r:id="" action="ppaction://media"/>
            <a:extLst>
              <a:ext uri="{FF2B5EF4-FFF2-40B4-BE49-F238E27FC236}">
                <a16:creationId xmlns:a16="http://schemas.microsoft.com/office/drawing/2014/main" id="{19F3D17C-AE6A-4C37-999F-57CEB1E85B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A76DA15-8CF9-4C16-8D7A-0F5D83C32848}"/>
              </a:ext>
            </a:extLst>
          </p:cNvPr>
          <p:cNvGrpSpPr/>
          <p:nvPr/>
        </p:nvGrpSpPr>
        <p:grpSpPr>
          <a:xfrm>
            <a:off x="7406973" y="992607"/>
            <a:ext cx="4500547" cy="4595517"/>
            <a:chOff x="7406973" y="992607"/>
            <a:chExt cx="4500547" cy="459551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8AA54CE-F125-42F5-BEFD-F2C1100D3128}"/>
                </a:ext>
              </a:extLst>
            </p:cNvPr>
            <p:cNvGrpSpPr/>
            <p:nvPr/>
          </p:nvGrpSpPr>
          <p:grpSpPr>
            <a:xfrm>
              <a:off x="7406973" y="992607"/>
              <a:ext cx="4500547" cy="4595517"/>
              <a:chOff x="7305373" y="963366"/>
              <a:chExt cx="4500547" cy="459551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6A2F3A6-58B4-46E1-A951-C5BF428EAC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079" t="35023" r="36431" b="9632"/>
              <a:stretch/>
            </p:blipFill>
            <p:spPr bwMode="auto">
              <a:xfrm>
                <a:off x="7305373" y="963366"/>
                <a:ext cx="4500547" cy="459551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F332E5E-7A13-419E-AD48-C8FDA4360F34}"/>
                  </a:ext>
                </a:extLst>
              </p:cNvPr>
              <p:cNvGrpSpPr/>
              <p:nvPr/>
            </p:nvGrpSpPr>
            <p:grpSpPr>
              <a:xfrm>
                <a:off x="7347356" y="1414717"/>
                <a:ext cx="4458564" cy="2136263"/>
                <a:chOff x="7347356" y="1414717"/>
                <a:chExt cx="4458564" cy="2136263"/>
              </a:xfrm>
            </p:grpSpPr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DCC7FCA6-2DD5-4732-8A4E-7312F58ED5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89341" y="3277779"/>
                  <a:ext cx="4416579" cy="2924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87AB613-425F-48EE-A6A5-B09924F73F84}"/>
                    </a:ext>
                  </a:extLst>
                </p:cNvPr>
                <p:cNvSpPr txBox="1"/>
                <p:nvPr/>
              </p:nvSpPr>
              <p:spPr>
                <a:xfrm>
                  <a:off x="9862689" y="3243203"/>
                  <a:ext cx="190124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err="1">
                      <a:solidFill>
                        <a:srgbClr val="FF0000"/>
                      </a:solidFill>
                    </a:rPr>
                    <a:t>Krizový</a:t>
                  </a:r>
                  <a:r>
                    <a:rPr lang="en-US" sz="1400" b="1" dirty="0">
                      <a:solidFill>
                        <a:srgbClr val="FF0000"/>
                      </a:solidFill>
                    </a:rPr>
                    <a:t> interval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770DE96B-05CC-466E-99A8-F6E7581F0D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47356" y="1414717"/>
                  <a:ext cx="4416579" cy="2924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EF2CC9B-F92D-4575-B56E-0D1D85148B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89341" y="3512308"/>
                  <a:ext cx="4416579" cy="2924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255060-A9D5-429F-BB1A-4C280EFE7789}"/>
                </a:ext>
              </a:extLst>
            </p:cNvPr>
            <p:cNvSpPr txBox="1"/>
            <p:nvPr/>
          </p:nvSpPr>
          <p:spPr>
            <a:xfrm>
              <a:off x="9606446" y="2776931"/>
              <a:ext cx="11860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</a:rPr>
                <a:t>Oolitické</a:t>
              </a:r>
              <a:r>
                <a:rPr lang="en-US" sz="1400" b="1" dirty="0">
                  <a:solidFill>
                    <a:srgbClr val="FF0000"/>
                  </a:solidFill>
                </a:rPr>
                <a:t> facie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99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5"/>
    </mc:Choice>
    <mc:Fallback xmlns="">
      <p:transition spd="slow" advTm="40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>
            <a:extLst>
              <a:ext uri="{FF2B5EF4-FFF2-40B4-BE49-F238E27FC236}">
                <a16:creationId xmlns:a16="http://schemas.microsoft.com/office/drawing/2014/main" id="{0A932A71-E62D-4804-9D0C-DD12BF44EEE1}"/>
              </a:ext>
            </a:extLst>
          </p:cNvPr>
          <p:cNvSpPr txBox="1">
            <a:spLocks/>
          </p:cNvSpPr>
          <p:nvPr/>
        </p:nvSpPr>
        <p:spPr>
          <a:xfrm>
            <a:off x="838200" y="175175"/>
            <a:ext cx="10515600" cy="635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8DA2C41C-9E94-46BC-BDD5-1250CE00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27575"/>
            <a:ext cx="5278120" cy="635791"/>
          </a:xfrm>
        </p:spPr>
        <p:txBody>
          <a:bodyPr>
            <a:noAutofit/>
          </a:bodyPr>
          <a:lstStyle/>
          <a:p>
            <a:pPr algn="ctr"/>
            <a:r>
              <a:rPr lang="en-US" dirty="0" err="1"/>
              <a:t>Mokrá</a:t>
            </a:r>
            <a:r>
              <a:rPr lang="en-US" dirty="0"/>
              <a:t> – </a:t>
            </a:r>
            <a:r>
              <a:rPr lang="en-US" dirty="0" err="1"/>
              <a:t>stratigrafie</a:t>
            </a:r>
            <a:endParaRPr lang="cs-CZ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321EBD-12D0-47E9-9C7B-A02EB20D3B01}"/>
              </a:ext>
            </a:extLst>
          </p:cNvPr>
          <p:cNvSpPr txBox="1"/>
          <p:nvPr/>
        </p:nvSpPr>
        <p:spPr>
          <a:xfrm>
            <a:off x="7580027" y="6102819"/>
            <a:ext cx="4048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11</a:t>
            </a:r>
            <a:r>
              <a:rPr lang="en-US" sz="1400" dirty="0"/>
              <a:t>. </a:t>
            </a:r>
            <a:r>
              <a:rPr lang="en-US" sz="1400" dirty="0" err="1"/>
              <a:t>Profil</a:t>
            </a:r>
            <a:r>
              <a:rPr lang="en-US" sz="1400" dirty="0"/>
              <a:t> </a:t>
            </a:r>
            <a:r>
              <a:rPr lang="en-US" sz="1400" dirty="0" err="1"/>
              <a:t>Lesní</a:t>
            </a:r>
            <a:r>
              <a:rPr lang="en-US" sz="1400" dirty="0"/>
              <a:t> </a:t>
            </a:r>
            <a:r>
              <a:rPr lang="en-US" sz="1400" dirty="0" err="1"/>
              <a:t>lom</a:t>
            </a:r>
            <a:r>
              <a:rPr lang="en-US" sz="1400" dirty="0"/>
              <a:t>, </a:t>
            </a:r>
            <a:r>
              <a:rPr lang="en-US" sz="1400" dirty="0" err="1"/>
              <a:t>ekvivalent</a:t>
            </a:r>
            <a:r>
              <a:rPr lang="en-US" sz="1400" dirty="0"/>
              <a:t> k profile v </a:t>
            </a:r>
            <a:r>
              <a:rPr lang="en-US" sz="1400" dirty="0" err="1"/>
              <a:t>lomu</a:t>
            </a:r>
            <a:r>
              <a:rPr lang="en-US" sz="1400" dirty="0"/>
              <a:t> </a:t>
            </a:r>
            <a:r>
              <a:rPr lang="en-US" sz="1400" dirty="0" err="1"/>
              <a:t>Mokrá</a:t>
            </a:r>
            <a:r>
              <a:rPr lang="en-US" sz="1400" dirty="0"/>
              <a:t>. (</a:t>
            </a:r>
            <a:r>
              <a:rPr lang="en-US" sz="1400" dirty="0" err="1"/>
              <a:t>Kumpan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., 2014a; </a:t>
            </a:r>
            <a:r>
              <a:rPr lang="en-US" sz="1400" dirty="0" err="1"/>
              <a:t>upraveno</a:t>
            </a:r>
            <a:r>
              <a:rPr lang="en-US" sz="1400" dirty="0"/>
              <a:t>)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32F95B7F-0E66-4713-BE5E-CF09F95E1DD0}"/>
              </a:ext>
            </a:extLst>
          </p:cNvPr>
          <p:cNvSpPr txBox="1">
            <a:spLocks/>
          </p:cNvSpPr>
          <p:nvPr/>
        </p:nvSpPr>
        <p:spPr>
          <a:xfrm>
            <a:off x="800203" y="1114697"/>
            <a:ext cx="6589138" cy="4351338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Kalciturbidity</a:t>
            </a:r>
            <a:r>
              <a:rPr lang="en-US" sz="2800" dirty="0">
                <a:solidFill>
                  <a:schemeClr val="tx1"/>
                </a:solidFill>
              </a:rPr>
              <a:t> (</a:t>
            </a:r>
            <a:r>
              <a:rPr lang="en-US" sz="2800" dirty="0" err="1">
                <a:solidFill>
                  <a:schemeClr val="tx1"/>
                </a:solidFill>
              </a:rPr>
              <a:t>hádsko-říčské</a:t>
            </a:r>
            <a:r>
              <a:rPr lang="en-US" sz="2800" dirty="0">
                <a:solidFill>
                  <a:schemeClr val="tx1"/>
                </a:solidFill>
              </a:rPr>
              <a:t> – </a:t>
            </a:r>
            <a:r>
              <a:rPr lang="en-US" sz="2800" dirty="0" err="1">
                <a:solidFill>
                  <a:schemeClr val="tx1"/>
                </a:solidFill>
              </a:rPr>
              <a:t>famen</a:t>
            </a:r>
            <a:r>
              <a:rPr lang="en-US" sz="2800" dirty="0">
                <a:solidFill>
                  <a:schemeClr val="tx1"/>
                </a:solidFill>
              </a:rPr>
              <a:t>; </a:t>
            </a:r>
            <a:r>
              <a:rPr lang="en-US" sz="2800" dirty="0" err="1">
                <a:solidFill>
                  <a:schemeClr val="tx1"/>
                </a:solidFill>
              </a:rPr>
              <a:t>tournai-visé</a:t>
            </a:r>
            <a:r>
              <a:rPr lang="en-US" sz="2800" dirty="0">
                <a:solidFill>
                  <a:schemeClr val="tx1"/>
                </a:solidFill>
              </a:rPr>
              <a:t> a </a:t>
            </a:r>
            <a:r>
              <a:rPr lang="en-US" sz="2800" dirty="0" err="1">
                <a:solidFill>
                  <a:schemeClr val="tx1"/>
                </a:solidFill>
              </a:rPr>
              <a:t>křtinské</a:t>
            </a:r>
            <a:r>
              <a:rPr lang="en-US" sz="2800" dirty="0">
                <a:solidFill>
                  <a:schemeClr val="tx1"/>
                </a:solidFill>
              </a:rPr>
              <a:t> – </a:t>
            </a:r>
            <a:r>
              <a:rPr lang="en-US" sz="2800" dirty="0" err="1">
                <a:solidFill>
                  <a:schemeClr val="tx1"/>
                </a:solidFill>
              </a:rPr>
              <a:t>spodní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tournai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Laminit</a:t>
            </a:r>
            <a:r>
              <a:rPr lang="en-US" sz="2800" dirty="0">
                <a:solidFill>
                  <a:schemeClr val="tx1"/>
                </a:solidFill>
              </a:rPr>
              <a:t> s </a:t>
            </a:r>
            <a:r>
              <a:rPr lang="en-US" sz="2800" dirty="0" err="1">
                <a:solidFill>
                  <a:schemeClr val="tx1"/>
                </a:solidFill>
              </a:rPr>
              <a:t>černou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břidlicí</a:t>
            </a:r>
            <a:endParaRPr lang="en-US" sz="2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</a:rPr>
              <a:t>Hlavní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krizový</a:t>
            </a:r>
            <a:r>
              <a:rPr lang="en-US" sz="2600" dirty="0">
                <a:solidFill>
                  <a:schemeClr val="tx1"/>
                </a:solidFill>
              </a:rPr>
              <a:t> interval, </a:t>
            </a:r>
            <a:r>
              <a:rPr lang="en-US" sz="2600" dirty="0" err="1">
                <a:solidFill>
                  <a:schemeClr val="tx1"/>
                </a:solidFill>
              </a:rPr>
              <a:t>transgresní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povaha</a:t>
            </a:r>
            <a:r>
              <a:rPr lang="en-US" sz="2600" dirty="0">
                <a:solidFill>
                  <a:schemeClr val="tx1"/>
                </a:solidFill>
              </a:rPr>
              <a:t> (</a:t>
            </a:r>
            <a:r>
              <a:rPr lang="en-US" sz="2600" dirty="0" err="1">
                <a:solidFill>
                  <a:schemeClr val="tx1"/>
                </a:solidFill>
              </a:rPr>
              <a:t>Kumpan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i="1" dirty="0">
                <a:solidFill>
                  <a:schemeClr val="tx1"/>
                </a:solidFill>
              </a:rPr>
              <a:t>et al</a:t>
            </a:r>
            <a:r>
              <a:rPr lang="en-US" sz="2600" dirty="0">
                <a:solidFill>
                  <a:schemeClr val="tx1"/>
                </a:solidFill>
              </a:rPr>
              <a:t>., 2014a)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</a:rPr>
              <a:t>Obsahuje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oolitickou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mikrofacii</a:t>
            </a:r>
            <a:r>
              <a:rPr lang="en-US" sz="2600" dirty="0">
                <a:solidFill>
                  <a:schemeClr val="tx1"/>
                </a:solidFill>
              </a:rPr>
              <a:t> (</a:t>
            </a:r>
            <a:r>
              <a:rPr lang="en-US" sz="2600" dirty="0" err="1">
                <a:solidFill>
                  <a:schemeClr val="tx1"/>
                </a:solidFill>
              </a:rPr>
              <a:t>peloidální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grainstone</a:t>
            </a:r>
            <a:r>
              <a:rPr lang="en-US" sz="2600" dirty="0">
                <a:solidFill>
                  <a:schemeClr val="tx1"/>
                </a:solidFill>
              </a:rPr>
              <a:t>) (</a:t>
            </a:r>
            <a:r>
              <a:rPr lang="en-US" sz="2600" dirty="0" err="1">
                <a:solidFill>
                  <a:schemeClr val="tx1"/>
                </a:solidFill>
              </a:rPr>
              <a:t>Kalvoda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i="1" dirty="0">
                <a:solidFill>
                  <a:schemeClr val="tx1"/>
                </a:solidFill>
              </a:rPr>
              <a:t>et al</a:t>
            </a:r>
            <a:r>
              <a:rPr lang="en-US" sz="2600" dirty="0">
                <a:solidFill>
                  <a:schemeClr val="tx1"/>
                </a:solidFill>
              </a:rPr>
              <a:t>., 2018)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Na </a:t>
            </a:r>
            <a:r>
              <a:rPr lang="en-US" sz="2800" dirty="0" err="1">
                <a:solidFill>
                  <a:schemeClr val="tx1"/>
                </a:solidFill>
              </a:rPr>
              <a:t>bázi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karbonu</a:t>
            </a:r>
            <a:r>
              <a:rPr lang="en-US" sz="2800" dirty="0">
                <a:solidFill>
                  <a:schemeClr val="tx1"/>
                </a:solidFill>
              </a:rPr>
              <a:t> se </a:t>
            </a:r>
            <a:r>
              <a:rPr lang="en-US" sz="2800" dirty="0" err="1">
                <a:solidFill>
                  <a:schemeClr val="tx1"/>
                </a:solidFill>
              </a:rPr>
              <a:t>vyskytuje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oolitický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bioklastický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kalkarenit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zachycující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regresi</a:t>
            </a:r>
            <a:r>
              <a:rPr lang="en-US" sz="2800" dirty="0">
                <a:solidFill>
                  <a:schemeClr val="tx1"/>
                </a:solidFill>
              </a:rPr>
              <a:t> (</a:t>
            </a:r>
            <a:r>
              <a:rPr lang="en-US" sz="2800" dirty="0" err="1">
                <a:solidFill>
                  <a:schemeClr val="tx1"/>
                </a:solidFill>
              </a:rPr>
              <a:t>Kalvoda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tx1"/>
                </a:solidFill>
              </a:rPr>
              <a:t>et al</a:t>
            </a:r>
            <a:r>
              <a:rPr lang="en-US" sz="2800" dirty="0">
                <a:solidFill>
                  <a:schemeClr val="tx1"/>
                </a:solidFill>
              </a:rPr>
              <a:t>., 2018)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3A6AD8-EF1A-40E1-83A5-44B38AB6DCE7}"/>
              </a:ext>
            </a:extLst>
          </p:cNvPr>
          <p:cNvSpPr txBox="1"/>
          <p:nvPr/>
        </p:nvSpPr>
        <p:spPr>
          <a:xfrm>
            <a:off x="10807307" y="4469158"/>
            <a:ext cx="1296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FF0000"/>
                </a:solidFill>
              </a:rPr>
              <a:t>Hlavní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 err="1">
                <a:solidFill>
                  <a:srgbClr val="FF0000"/>
                </a:solidFill>
              </a:rPr>
              <a:t>krizový</a:t>
            </a:r>
            <a:r>
              <a:rPr lang="en-US" sz="1200" b="1" dirty="0">
                <a:solidFill>
                  <a:srgbClr val="FF0000"/>
                </a:solidFill>
              </a:rPr>
              <a:t> interval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B2C9F1-D35B-4E26-A41E-D8597C392063}"/>
              </a:ext>
            </a:extLst>
          </p:cNvPr>
          <p:cNvSpPr txBox="1"/>
          <p:nvPr/>
        </p:nvSpPr>
        <p:spPr>
          <a:xfrm>
            <a:off x="10798771" y="3854638"/>
            <a:ext cx="1186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Oolitické</a:t>
            </a:r>
            <a:r>
              <a:rPr lang="en-US" sz="1400" b="1" dirty="0">
                <a:solidFill>
                  <a:srgbClr val="FF0000"/>
                </a:solidFill>
              </a:rPr>
              <a:t> facie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E19986-2B69-4AE7-8198-5748087AD1DF}"/>
              </a:ext>
            </a:extLst>
          </p:cNvPr>
          <p:cNvSpPr/>
          <p:nvPr/>
        </p:nvSpPr>
        <p:spPr>
          <a:xfrm>
            <a:off x="10476089" y="5550575"/>
            <a:ext cx="322682" cy="5545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1CC875C-F95C-4396-B93E-4A1B1E3C5079}"/>
              </a:ext>
            </a:extLst>
          </p:cNvPr>
          <p:cNvGrpSpPr/>
          <p:nvPr/>
        </p:nvGrpSpPr>
        <p:grpSpPr>
          <a:xfrm>
            <a:off x="7710866" y="327575"/>
            <a:ext cx="3096441" cy="5794161"/>
            <a:chOff x="7710866" y="327575"/>
            <a:chExt cx="3096441" cy="579416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C5FF942-0409-425C-88B3-DE5270092A35}"/>
                </a:ext>
              </a:extLst>
            </p:cNvPr>
            <p:cNvGrpSpPr/>
            <p:nvPr/>
          </p:nvGrpSpPr>
          <p:grpSpPr>
            <a:xfrm>
              <a:off x="7710866" y="327575"/>
              <a:ext cx="3096441" cy="5794161"/>
              <a:chOff x="7147154" y="493070"/>
              <a:chExt cx="3096441" cy="579416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067B60A-BF16-48A8-96D1-01775236A7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0000" t="16254" r="49711" b="16254"/>
              <a:stretch/>
            </p:blipFill>
            <p:spPr>
              <a:xfrm>
                <a:off x="7147154" y="493070"/>
                <a:ext cx="3096441" cy="5794161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D374658-7A4C-4A83-87A6-69AFA7B59E3F}"/>
                  </a:ext>
                </a:extLst>
              </p:cNvPr>
              <p:cNvGrpSpPr/>
              <p:nvPr/>
            </p:nvGrpSpPr>
            <p:grpSpPr>
              <a:xfrm>
                <a:off x="7147154" y="3612817"/>
                <a:ext cx="3096441" cy="1406973"/>
                <a:chOff x="7259634" y="3493811"/>
                <a:chExt cx="4325372" cy="1406973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1A6A609A-049E-41C3-984A-48E733886D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59634" y="4900784"/>
                  <a:ext cx="43253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545D3517-8881-4E94-97C6-D9B92A63EC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59634" y="4548430"/>
                  <a:ext cx="43253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CDE536BD-ACA7-44D1-B17F-3416D4295E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59634" y="3493811"/>
                  <a:ext cx="4325372" cy="598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01CA9F-A026-4008-8013-BD3C8636FF32}"/>
                </a:ext>
              </a:extLst>
            </p:cNvPr>
            <p:cNvSpPr/>
            <p:nvPr/>
          </p:nvSpPr>
          <p:spPr>
            <a:xfrm>
              <a:off x="10462996" y="881834"/>
              <a:ext cx="335775" cy="55454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59BE273-9DB4-4881-AABE-D58A16905269}"/>
                </a:ext>
              </a:extLst>
            </p:cNvPr>
            <p:cNvSpPr/>
            <p:nvPr/>
          </p:nvSpPr>
          <p:spPr>
            <a:xfrm>
              <a:off x="10469542" y="5542075"/>
              <a:ext cx="335775" cy="55454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Video 27">
            <a:hlinkClick r:id="" action="ppaction://media"/>
            <a:extLst>
              <a:ext uri="{FF2B5EF4-FFF2-40B4-BE49-F238E27FC236}">
                <a16:creationId xmlns:a16="http://schemas.microsoft.com/office/drawing/2014/main" id="{A558F662-F4F7-48C1-8D7F-0B47FEA734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64"/>
    </mc:Choice>
    <mc:Fallback xmlns="">
      <p:transition spd="slow" advTm="51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>
            <a:extLst>
              <a:ext uri="{FF2B5EF4-FFF2-40B4-BE49-F238E27FC236}">
                <a16:creationId xmlns:a16="http://schemas.microsoft.com/office/drawing/2014/main" id="{0A932A71-E62D-4804-9D0C-DD12BF44EEE1}"/>
              </a:ext>
            </a:extLst>
          </p:cNvPr>
          <p:cNvSpPr txBox="1">
            <a:spLocks/>
          </p:cNvSpPr>
          <p:nvPr/>
        </p:nvSpPr>
        <p:spPr>
          <a:xfrm>
            <a:off x="838200" y="175175"/>
            <a:ext cx="10515600" cy="635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8DA2C41C-9E94-46BC-BDD5-1250CE00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27575"/>
            <a:ext cx="7609703" cy="635791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Gendron-</a:t>
            </a:r>
            <a:r>
              <a:rPr lang="en-US" dirty="0" err="1"/>
              <a:t>Celles</a:t>
            </a:r>
            <a:r>
              <a:rPr lang="en-US" dirty="0"/>
              <a:t> – </a:t>
            </a:r>
            <a:r>
              <a:rPr lang="en-US" dirty="0" err="1"/>
              <a:t>stratigrafie</a:t>
            </a:r>
            <a:endParaRPr lang="cs-CZ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51872C-6BA8-4AFE-963E-7B335A5F3456}"/>
              </a:ext>
            </a:extLst>
          </p:cNvPr>
          <p:cNvSpPr txBox="1"/>
          <p:nvPr/>
        </p:nvSpPr>
        <p:spPr>
          <a:xfrm>
            <a:off x="11020612" y="98542"/>
            <a:ext cx="9820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12</a:t>
            </a:r>
            <a:r>
              <a:rPr lang="en-US" sz="1400" dirty="0"/>
              <a:t>. </a:t>
            </a:r>
            <a:r>
              <a:rPr lang="en-US" sz="1400" dirty="0" err="1"/>
              <a:t>Profil</a:t>
            </a:r>
            <a:r>
              <a:rPr lang="en-US" sz="1400" dirty="0"/>
              <a:t> Gendron-</a:t>
            </a:r>
            <a:r>
              <a:rPr lang="en-US" sz="1400" dirty="0" err="1"/>
              <a:t>Celles</a:t>
            </a:r>
            <a:r>
              <a:rPr lang="en-US" sz="1400" dirty="0"/>
              <a:t>. (</a:t>
            </a:r>
            <a:r>
              <a:rPr lang="en-US" sz="1400" dirty="0" err="1"/>
              <a:t>Barvíková</a:t>
            </a:r>
            <a:r>
              <a:rPr lang="en-US" sz="1400" dirty="0"/>
              <a:t>, 2019; </a:t>
            </a:r>
            <a:r>
              <a:rPr lang="en-US" sz="1400" dirty="0" err="1"/>
              <a:t>upraveno</a:t>
            </a:r>
            <a:r>
              <a:rPr lang="en-US" sz="1400" dirty="0"/>
              <a:t>)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CF175F82-2074-42C8-B9E0-CB45EBCB862D}"/>
              </a:ext>
            </a:extLst>
          </p:cNvPr>
          <p:cNvSpPr txBox="1">
            <a:spLocks/>
          </p:cNvSpPr>
          <p:nvPr/>
        </p:nvSpPr>
        <p:spPr>
          <a:xfrm>
            <a:off x="800203" y="1114697"/>
            <a:ext cx="6589138" cy="4351338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Prostředí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karbonátové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rampy</a:t>
            </a:r>
            <a:r>
              <a:rPr lang="en-US" sz="2800" dirty="0">
                <a:solidFill>
                  <a:schemeClr val="tx1"/>
                </a:solidFill>
              </a:rPr>
              <a:t>; </a:t>
            </a:r>
            <a:r>
              <a:rPr lang="en-US" sz="2800" dirty="0" err="1">
                <a:solidFill>
                  <a:schemeClr val="tx1"/>
                </a:solidFill>
              </a:rPr>
              <a:t>továrna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typu</a:t>
            </a:r>
            <a:r>
              <a:rPr lang="en-US" sz="2800" dirty="0">
                <a:solidFill>
                  <a:schemeClr val="tx1"/>
                </a:solidFill>
              </a:rPr>
              <a:t> C </a:t>
            </a:r>
            <a:r>
              <a:rPr lang="en-IE" sz="2800" dirty="0">
                <a:solidFill>
                  <a:schemeClr val="tx1"/>
                </a:solidFill>
              </a:rPr>
              <a:t>(</a:t>
            </a:r>
            <a:r>
              <a:rPr lang="en-IE" sz="2800" dirty="0" err="1">
                <a:solidFill>
                  <a:schemeClr val="tx1"/>
                </a:solidFill>
              </a:rPr>
              <a:t>Bertola</a:t>
            </a:r>
            <a:r>
              <a:rPr lang="en-IE" sz="2800" dirty="0">
                <a:solidFill>
                  <a:schemeClr val="tx1"/>
                </a:solidFill>
              </a:rPr>
              <a:t> </a:t>
            </a:r>
            <a:r>
              <a:rPr lang="en-IE" sz="2800" i="1" dirty="0">
                <a:solidFill>
                  <a:schemeClr val="tx1"/>
                </a:solidFill>
              </a:rPr>
              <a:t>et al</a:t>
            </a:r>
            <a:r>
              <a:rPr lang="en-IE" sz="2800" dirty="0">
                <a:solidFill>
                  <a:schemeClr val="tx1"/>
                </a:solidFill>
              </a:rPr>
              <a:t>., 2013)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Comblain</a:t>
            </a:r>
            <a:r>
              <a:rPr lang="en-US" sz="2800" dirty="0">
                <a:solidFill>
                  <a:schemeClr val="tx1"/>
                </a:solidFill>
              </a:rPr>
              <a:t>-au-Pont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E" sz="2600" dirty="0" err="1">
                <a:solidFill>
                  <a:schemeClr val="tx1"/>
                </a:solidFill>
              </a:rPr>
              <a:t>hlubokomořské</a:t>
            </a:r>
            <a:r>
              <a:rPr lang="en-IE" sz="2600" dirty="0">
                <a:solidFill>
                  <a:schemeClr val="tx1"/>
                </a:solidFill>
              </a:rPr>
              <a:t> </a:t>
            </a:r>
            <a:r>
              <a:rPr lang="en-IE" sz="2600" dirty="0" err="1">
                <a:solidFill>
                  <a:schemeClr val="tx1"/>
                </a:solidFill>
              </a:rPr>
              <a:t>vápence</a:t>
            </a:r>
            <a:r>
              <a:rPr lang="en-IE" sz="2600" dirty="0">
                <a:solidFill>
                  <a:schemeClr val="tx1"/>
                </a:solidFill>
              </a:rPr>
              <a:t> a </a:t>
            </a:r>
            <a:r>
              <a:rPr lang="en-IE" sz="2600" dirty="0" err="1">
                <a:solidFill>
                  <a:schemeClr val="tx1"/>
                </a:solidFill>
              </a:rPr>
              <a:t>krinoidové</a:t>
            </a:r>
            <a:r>
              <a:rPr lang="en-IE" sz="2600" dirty="0">
                <a:solidFill>
                  <a:schemeClr val="tx1"/>
                </a:solidFill>
              </a:rPr>
              <a:t> a </a:t>
            </a:r>
            <a:r>
              <a:rPr lang="en-IE" sz="2600" dirty="0" err="1">
                <a:solidFill>
                  <a:schemeClr val="tx1"/>
                </a:solidFill>
              </a:rPr>
              <a:t>brachiopodové</a:t>
            </a:r>
            <a:r>
              <a:rPr lang="en-IE" sz="2600" dirty="0">
                <a:solidFill>
                  <a:schemeClr val="tx1"/>
                </a:solidFill>
              </a:rPr>
              <a:t> </a:t>
            </a:r>
            <a:r>
              <a:rPr lang="en-IE" sz="2600" dirty="0" err="1">
                <a:solidFill>
                  <a:schemeClr val="tx1"/>
                </a:solidFill>
              </a:rPr>
              <a:t>jílovce</a:t>
            </a:r>
            <a:r>
              <a:rPr lang="en-IE" sz="2600" dirty="0">
                <a:solidFill>
                  <a:schemeClr val="tx1"/>
                </a:solidFill>
              </a:rPr>
              <a:t>, </a:t>
            </a:r>
            <a:r>
              <a:rPr lang="en-IE" sz="2600" dirty="0" err="1">
                <a:solidFill>
                  <a:schemeClr val="tx1"/>
                </a:solidFill>
              </a:rPr>
              <a:t>bouřkové</a:t>
            </a:r>
            <a:r>
              <a:rPr lang="en-IE" sz="2600" dirty="0">
                <a:solidFill>
                  <a:schemeClr val="tx1"/>
                </a:solidFill>
              </a:rPr>
              <a:t> </a:t>
            </a:r>
            <a:r>
              <a:rPr lang="en-IE" sz="2600" dirty="0" err="1">
                <a:solidFill>
                  <a:schemeClr val="tx1"/>
                </a:solidFill>
              </a:rPr>
              <a:t>sedimenty</a:t>
            </a:r>
            <a:r>
              <a:rPr lang="en-IE" sz="2600" dirty="0">
                <a:solidFill>
                  <a:schemeClr val="tx1"/>
                </a:solidFill>
              </a:rPr>
              <a:t> (</a:t>
            </a:r>
            <a:r>
              <a:rPr lang="en-IE" sz="2600" dirty="0" err="1">
                <a:solidFill>
                  <a:schemeClr val="tx1"/>
                </a:solidFill>
              </a:rPr>
              <a:t>Bertola</a:t>
            </a:r>
            <a:r>
              <a:rPr lang="en-IE" sz="2600" dirty="0">
                <a:solidFill>
                  <a:schemeClr val="tx1"/>
                </a:solidFill>
              </a:rPr>
              <a:t> </a:t>
            </a:r>
            <a:r>
              <a:rPr lang="en-IE" sz="2600" i="1" dirty="0">
                <a:solidFill>
                  <a:schemeClr val="tx1"/>
                </a:solidFill>
              </a:rPr>
              <a:t>et al</a:t>
            </a:r>
            <a:r>
              <a:rPr lang="en-IE" sz="2600" dirty="0">
                <a:solidFill>
                  <a:schemeClr val="tx1"/>
                </a:solidFill>
              </a:rPr>
              <a:t>., 2013; </a:t>
            </a:r>
            <a:r>
              <a:rPr lang="en-IE" sz="2600" dirty="0" err="1">
                <a:solidFill>
                  <a:schemeClr val="tx1"/>
                </a:solidFill>
              </a:rPr>
              <a:t>Kumpan</a:t>
            </a:r>
            <a:r>
              <a:rPr lang="en-IE" sz="2600" dirty="0">
                <a:solidFill>
                  <a:schemeClr val="tx1"/>
                </a:solidFill>
              </a:rPr>
              <a:t> </a:t>
            </a:r>
            <a:r>
              <a:rPr lang="en-IE" sz="2600" i="1" dirty="0">
                <a:solidFill>
                  <a:schemeClr val="tx1"/>
                </a:solidFill>
              </a:rPr>
              <a:t>et al</a:t>
            </a:r>
            <a:r>
              <a:rPr lang="en-IE" sz="2600" dirty="0">
                <a:solidFill>
                  <a:schemeClr val="tx1"/>
                </a:solidFill>
              </a:rPr>
              <a:t>., 2014b)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Povrch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nucené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regrese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bázi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souvrství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Hastiere</a:t>
            </a:r>
            <a:r>
              <a:rPr lang="en-US" sz="2800" dirty="0">
                <a:solidFill>
                  <a:schemeClr val="tx1"/>
                </a:solidFill>
              </a:rPr>
              <a:t> (</a:t>
            </a:r>
            <a:r>
              <a:rPr lang="en-US" sz="2800" dirty="0" err="1">
                <a:solidFill>
                  <a:schemeClr val="tx1"/>
                </a:solidFill>
              </a:rPr>
              <a:t>báze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zóny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kockeli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</a:rPr>
              <a:t>Jediný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oolitický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horizont</a:t>
            </a:r>
            <a:r>
              <a:rPr lang="en-US" sz="2600" dirty="0">
                <a:solidFill>
                  <a:schemeClr val="tx1"/>
                </a:solidFill>
              </a:rPr>
              <a:t> (</a:t>
            </a:r>
            <a:r>
              <a:rPr lang="en-US" sz="2600" dirty="0" err="1">
                <a:solidFill>
                  <a:schemeClr val="tx1"/>
                </a:solidFill>
              </a:rPr>
              <a:t>oolitický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grainstone</a:t>
            </a:r>
            <a:r>
              <a:rPr lang="en-US" sz="2600" dirty="0">
                <a:solidFill>
                  <a:schemeClr val="tx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tx1"/>
                </a:solidFill>
              </a:rPr>
              <a:t>Souvrství</a:t>
            </a:r>
            <a:r>
              <a:rPr lang="en-US" sz="3000" dirty="0">
                <a:solidFill>
                  <a:schemeClr val="tx1"/>
                </a:solidFill>
              </a:rPr>
              <a:t> je </a:t>
            </a:r>
            <a:r>
              <a:rPr lang="en-US" sz="3000" dirty="0" err="1">
                <a:solidFill>
                  <a:schemeClr val="tx1"/>
                </a:solidFill>
              </a:rPr>
              <a:t>ukončeno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transgresí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7E9420-BA3A-43B5-8AB6-3E63D8C4DFFB}"/>
              </a:ext>
            </a:extLst>
          </p:cNvPr>
          <p:cNvSpPr txBox="1"/>
          <p:nvPr/>
        </p:nvSpPr>
        <p:spPr>
          <a:xfrm>
            <a:off x="11038114" y="4291074"/>
            <a:ext cx="873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Oolitický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horizont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315928-6BA2-4D67-BDF8-3B2BA2A636D8}"/>
              </a:ext>
            </a:extLst>
          </p:cNvPr>
          <p:cNvGrpSpPr/>
          <p:nvPr/>
        </p:nvGrpSpPr>
        <p:grpSpPr>
          <a:xfrm>
            <a:off x="8600303" y="201540"/>
            <a:ext cx="2437811" cy="6390634"/>
            <a:chOff x="8600303" y="430921"/>
            <a:chExt cx="2437811" cy="63906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FD35A0-2007-482C-9F81-17074BE81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493" t="25395" r="56161" b="7747"/>
            <a:stretch/>
          </p:blipFill>
          <p:spPr>
            <a:xfrm>
              <a:off x="8600303" y="430921"/>
              <a:ext cx="2437811" cy="6390634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53347A7-71E7-4887-8AEF-69C52D737732}"/>
                </a:ext>
              </a:extLst>
            </p:cNvPr>
            <p:cNvCxnSpPr>
              <a:cxnSpLocks/>
            </p:cNvCxnSpPr>
            <p:nvPr/>
          </p:nvCxnSpPr>
          <p:spPr>
            <a:xfrm>
              <a:off x="8600303" y="4782065"/>
              <a:ext cx="243781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C76DA4E-ABA6-445E-BB34-1A452D22B75B}"/>
              </a:ext>
            </a:extLst>
          </p:cNvPr>
          <p:cNvSpPr txBox="1"/>
          <p:nvPr/>
        </p:nvSpPr>
        <p:spPr>
          <a:xfrm>
            <a:off x="11038114" y="4814294"/>
            <a:ext cx="873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Hlavní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krizový</a:t>
            </a:r>
            <a:r>
              <a:rPr lang="en-US" sz="1400" b="1" dirty="0">
                <a:solidFill>
                  <a:srgbClr val="FF0000"/>
                </a:solidFill>
              </a:rPr>
              <a:t> interval?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26" name="Video 25">
            <a:hlinkClick r:id="" action="ppaction://media"/>
            <a:extLst>
              <a:ext uri="{FF2B5EF4-FFF2-40B4-BE49-F238E27FC236}">
                <a16:creationId xmlns:a16="http://schemas.microsoft.com/office/drawing/2014/main" id="{1F1BEE91-0DF4-4575-850B-18B20C5C4D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1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89"/>
    </mc:Choice>
    <mc:Fallback xmlns="">
      <p:transition spd="slow" advTm="37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5624DD6-D579-461C-B7F8-0B4DE370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694"/>
            <a:ext cx="2310114" cy="625475"/>
          </a:xfrm>
        </p:spPr>
        <p:txBody>
          <a:bodyPr>
            <a:noAutofit/>
          </a:bodyPr>
          <a:lstStyle/>
          <a:p>
            <a:pPr algn="ctr"/>
            <a:r>
              <a:rPr lang="en-US" dirty="0" err="1"/>
              <a:t>Metody</a:t>
            </a:r>
            <a:endParaRPr lang="cs-CZ" dirty="0"/>
          </a:p>
        </p:txBody>
      </p:sp>
      <p:pic>
        <p:nvPicPr>
          <p:cNvPr id="1028" name="Picture 4" descr="Front view of the laser ablation system">
            <a:extLst>
              <a:ext uri="{FF2B5EF4-FFF2-40B4-BE49-F238E27FC236}">
                <a16:creationId xmlns:a16="http://schemas.microsoft.com/office/drawing/2014/main" id="{164E3CFD-F209-43D2-95FB-F61EE3107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364" y="3267530"/>
            <a:ext cx="4155894" cy="31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9E69C4-CF9A-47A4-88CB-5FF1FD1959AB}"/>
              </a:ext>
            </a:extLst>
          </p:cNvPr>
          <p:cNvSpPr txBox="1"/>
          <p:nvPr/>
        </p:nvSpPr>
        <p:spPr>
          <a:xfrm>
            <a:off x="7430364" y="6446822"/>
            <a:ext cx="4198437" cy="31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14</a:t>
            </a:r>
            <a:r>
              <a:rPr lang="en-US" sz="1400" dirty="0"/>
              <a:t>. LA-ICP-MS. (</a:t>
            </a:r>
            <a:r>
              <a:rPr lang="en-US" sz="1400" dirty="0" err="1"/>
              <a:t>Univerzita</a:t>
            </a:r>
            <a:r>
              <a:rPr lang="en-US" sz="1400" dirty="0"/>
              <a:t> </a:t>
            </a:r>
            <a:r>
              <a:rPr lang="en-US" sz="1400" dirty="0" err="1"/>
              <a:t>Karlova</a:t>
            </a:r>
            <a:r>
              <a:rPr lang="en-US" sz="1400" dirty="0"/>
              <a:t>, 2007)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DAF2C-2DA1-4C7E-881F-ED6A03917A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84" t="25185" r="20166" b="13474"/>
          <a:stretch/>
        </p:blipFill>
        <p:spPr>
          <a:xfrm>
            <a:off x="7389342" y="688771"/>
            <a:ext cx="4196916" cy="2091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623998-AFC0-4339-8D51-385F6EC9FA9E}"/>
              </a:ext>
            </a:extLst>
          </p:cNvPr>
          <p:cNvSpPr txBox="1"/>
          <p:nvPr/>
        </p:nvSpPr>
        <p:spPr>
          <a:xfrm>
            <a:off x="7389341" y="2741612"/>
            <a:ext cx="419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13</a:t>
            </a:r>
            <a:r>
              <a:rPr lang="en-US" sz="1400" dirty="0"/>
              <a:t>. </a:t>
            </a:r>
            <a:r>
              <a:rPr lang="en-US" sz="1400" dirty="0" err="1"/>
              <a:t>Ooidy</a:t>
            </a:r>
            <a:r>
              <a:rPr lang="en-US" sz="1400" dirty="0"/>
              <a:t> se </a:t>
            </a:r>
            <a:r>
              <a:rPr lang="en-US" sz="1400" dirty="0" err="1"/>
              <a:t>stopami</a:t>
            </a:r>
            <a:r>
              <a:rPr lang="en-US" sz="1400" dirty="0"/>
              <a:t> po LA-ICP-MS. (Li </a:t>
            </a:r>
            <a:r>
              <a:rPr lang="en-US" sz="1400" i="1" dirty="0"/>
              <a:t>et al</a:t>
            </a:r>
            <a:r>
              <a:rPr lang="en-US" sz="1400" dirty="0"/>
              <a:t>., 2016)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5702CC1A-BFEF-420A-9068-C8F222F1F0DE}"/>
              </a:ext>
            </a:extLst>
          </p:cNvPr>
          <p:cNvSpPr txBox="1">
            <a:spLocks/>
          </p:cNvSpPr>
          <p:nvPr/>
        </p:nvSpPr>
        <p:spPr>
          <a:xfrm>
            <a:off x="800203" y="1114697"/>
            <a:ext cx="6589138" cy="4351338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Laserová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ablace</a:t>
            </a:r>
            <a:r>
              <a:rPr lang="en-US" sz="2800" dirty="0">
                <a:solidFill>
                  <a:schemeClr val="tx1"/>
                </a:solidFill>
              </a:rPr>
              <a:t> (LA-ICP-MS)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chemeClr val="tx1"/>
                </a:solidFill>
              </a:rPr>
              <a:t>In situ </a:t>
            </a:r>
            <a:r>
              <a:rPr lang="en-US" sz="2600" dirty="0" err="1">
                <a:solidFill>
                  <a:schemeClr val="tx1"/>
                </a:solidFill>
              </a:rPr>
              <a:t>koncentrace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stopových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prvků</a:t>
            </a:r>
            <a:r>
              <a:rPr lang="en-US" sz="2600" dirty="0">
                <a:solidFill>
                  <a:schemeClr val="tx1"/>
                </a:solidFill>
              </a:rPr>
              <a:t> a </a:t>
            </a:r>
            <a:r>
              <a:rPr lang="en-US" sz="2600" dirty="0" err="1">
                <a:solidFill>
                  <a:schemeClr val="tx1"/>
                </a:solidFill>
              </a:rPr>
              <a:t>prvků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vzácných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zemin</a:t>
            </a:r>
            <a:endParaRPr lang="en-US" sz="2600" i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Prvky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vzácných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zemin</a:t>
            </a:r>
            <a:endParaRPr lang="en-US" sz="2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Y/Ho, </a:t>
            </a:r>
            <a:r>
              <a:rPr lang="en-US" sz="2600" dirty="0" err="1">
                <a:solidFill>
                  <a:schemeClr val="tx1"/>
                </a:solidFill>
              </a:rPr>
              <a:t>anomálie</a:t>
            </a:r>
            <a:r>
              <a:rPr lang="en-US" sz="2600" dirty="0">
                <a:solidFill>
                  <a:schemeClr val="tx1"/>
                </a:solidFill>
              </a:rPr>
              <a:t> Eu, Ce, </a:t>
            </a:r>
            <a:r>
              <a:rPr lang="en-US" sz="2600" dirty="0" err="1">
                <a:solidFill>
                  <a:schemeClr val="tx1"/>
                </a:solidFill>
              </a:rPr>
              <a:t>poměrné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zastoupení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lehkých</a:t>
            </a:r>
            <a:r>
              <a:rPr lang="en-US" sz="2600" dirty="0">
                <a:solidFill>
                  <a:schemeClr val="tx1"/>
                </a:solidFill>
              </a:rPr>
              <a:t>, </a:t>
            </a:r>
            <a:r>
              <a:rPr lang="en-US" sz="2600" dirty="0" err="1">
                <a:solidFill>
                  <a:schemeClr val="tx1"/>
                </a:solidFill>
              </a:rPr>
              <a:t>těžkých</a:t>
            </a:r>
            <a:r>
              <a:rPr lang="en-US" sz="2600" dirty="0">
                <a:solidFill>
                  <a:schemeClr val="tx1"/>
                </a:solidFill>
              </a:rPr>
              <a:t> a </a:t>
            </a:r>
            <a:r>
              <a:rPr lang="en-US" sz="2600" dirty="0" err="1">
                <a:solidFill>
                  <a:schemeClr val="tx1"/>
                </a:solidFill>
              </a:rPr>
              <a:t>středních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prvků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vzácných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zemin</a:t>
            </a:r>
            <a:r>
              <a:rPr lang="en-US" sz="2600" dirty="0">
                <a:solidFill>
                  <a:schemeClr val="tx1"/>
                </a:solidFill>
              </a:rPr>
              <a:t>, </a:t>
            </a:r>
            <a:r>
              <a:rPr lang="en-US" sz="2600" dirty="0" err="1">
                <a:solidFill>
                  <a:schemeClr val="tx1"/>
                </a:solidFill>
              </a:rPr>
              <a:t>srovnání</a:t>
            </a:r>
            <a:r>
              <a:rPr lang="en-US" sz="2600" dirty="0">
                <a:solidFill>
                  <a:schemeClr val="tx1"/>
                </a:solidFill>
              </a:rPr>
              <a:t> s </a:t>
            </a:r>
            <a:r>
              <a:rPr lang="en-US" sz="2600" dirty="0" err="1">
                <a:solidFill>
                  <a:schemeClr val="tx1"/>
                </a:solidFill>
              </a:rPr>
              <a:t>prvkovým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složením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mořské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vody</a:t>
            </a:r>
            <a:r>
              <a:rPr lang="en-US" sz="2600" dirty="0">
                <a:solidFill>
                  <a:schemeClr val="tx1"/>
                </a:solidFill>
              </a:rPr>
              <a:t>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Stopové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prvky</a:t>
            </a:r>
            <a:endParaRPr lang="en-US" sz="2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Proxy </a:t>
            </a:r>
            <a:r>
              <a:rPr lang="en-US" sz="2600" dirty="0" err="1">
                <a:solidFill>
                  <a:schemeClr val="tx1"/>
                </a:solidFill>
              </a:rPr>
              <a:t>kontaminace</a:t>
            </a:r>
            <a:r>
              <a:rPr lang="en-US" sz="2600" dirty="0">
                <a:solidFill>
                  <a:schemeClr val="tx1"/>
                </a:solidFill>
              </a:rPr>
              <a:t> (Al, Zr, Th, </a:t>
            </a:r>
            <a:r>
              <a:rPr lang="en-US" sz="2600" dirty="0" err="1">
                <a:solidFill>
                  <a:schemeClr val="tx1"/>
                </a:solidFill>
              </a:rPr>
              <a:t>Ti</a:t>
            </a:r>
            <a:r>
              <a:rPr lang="en-US" sz="2600" dirty="0">
                <a:solidFill>
                  <a:schemeClr val="tx1"/>
                </a:solidFill>
              </a:rPr>
              <a:t>…)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</a:rPr>
              <a:t>Redoxní</a:t>
            </a:r>
            <a:r>
              <a:rPr lang="en-US" sz="2600" dirty="0">
                <a:solidFill>
                  <a:schemeClr val="tx1"/>
                </a:solidFill>
              </a:rPr>
              <a:t> proxy (U, V, Mo)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</a:rPr>
              <a:t>Paleoproduktivita</a:t>
            </a:r>
            <a:r>
              <a:rPr lang="en-US" sz="2600" dirty="0">
                <a:solidFill>
                  <a:schemeClr val="tx1"/>
                </a:solidFill>
              </a:rPr>
              <a:t> (Cu, Ni)</a:t>
            </a:r>
          </a:p>
        </p:txBody>
      </p: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4C1C4287-09F4-413E-8B36-9B8D87B407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1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3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60"/>
    </mc:Choice>
    <mc:Fallback xmlns="">
      <p:transition spd="slow" advTm="3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5624DD6-D579-461C-B7F8-0B4DE370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694"/>
            <a:ext cx="2263815" cy="625475"/>
          </a:xfrm>
        </p:spPr>
        <p:txBody>
          <a:bodyPr>
            <a:noAutofit/>
          </a:bodyPr>
          <a:lstStyle/>
          <a:p>
            <a:pPr algn="ctr"/>
            <a:r>
              <a:rPr lang="en-US" dirty="0" err="1"/>
              <a:t>Metody</a:t>
            </a:r>
            <a:endParaRPr lang="cs-CZ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9E69C4-CF9A-47A4-88CB-5FF1FD1959AB}"/>
              </a:ext>
            </a:extLst>
          </p:cNvPr>
          <p:cNvSpPr txBox="1"/>
          <p:nvPr/>
        </p:nvSpPr>
        <p:spPr>
          <a:xfrm>
            <a:off x="7684705" y="5940073"/>
            <a:ext cx="40484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15</a:t>
            </a:r>
            <a:r>
              <a:rPr lang="en-US" sz="1400" dirty="0"/>
              <a:t>. </a:t>
            </a:r>
            <a:r>
              <a:rPr lang="en-US" sz="1400" dirty="0" err="1"/>
              <a:t>Ooidy</a:t>
            </a:r>
            <a:r>
              <a:rPr lang="en-US" sz="1400" dirty="0"/>
              <a:t> pod SEM </a:t>
            </a:r>
            <a:r>
              <a:rPr lang="en-US" sz="1400" dirty="0" err="1"/>
              <a:t>analýzou.N</a:t>
            </a:r>
            <a:r>
              <a:rPr lang="en-US" sz="1400" dirty="0"/>
              <a:t> – </a:t>
            </a:r>
            <a:r>
              <a:rPr lang="en-US" sz="1400" dirty="0" err="1"/>
              <a:t>amorfní</a:t>
            </a:r>
            <a:r>
              <a:rPr lang="en-US" sz="1400" dirty="0"/>
              <a:t> </a:t>
            </a:r>
            <a:r>
              <a:rPr lang="en-US" sz="1400" dirty="0" err="1"/>
              <a:t>karbonát</a:t>
            </a:r>
            <a:r>
              <a:rPr lang="en-US" sz="1400" dirty="0"/>
              <a:t>, EPS – </a:t>
            </a:r>
            <a:r>
              <a:rPr lang="en-US" sz="1400" dirty="0" err="1"/>
              <a:t>extracelulární</a:t>
            </a:r>
            <a:r>
              <a:rPr lang="en-US" sz="1400" dirty="0"/>
              <a:t> </a:t>
            </a:r>
            <a:r>
              <a:rPr lang="en-US" sz="1400" dirty="0" err="1"/>
              <a:t>polymery</a:t>
            </a:r>
            <a:r>
              <a:rPr lang="en-US" sz="1400" dirty="0"/>
              <a:t>. (Li </a:t>
            </a:r>
            <a:r>
              <a:rPr lang="en-US" sz="1400" i="1" dirty="0"/>
              <a:t>et al</a:t>
            </a:r>
            <a:r>
              <a:rPr lang="en-US" sz="1400" dirty="0"/>
              <a:t>., 2016) 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635BED6-88A6-4C0F-9CB1-A6C81D488656}"/>
              </a:ext>
            </a:extLst>
          </p:cNvPr>
          <p:cNvSpPr txBox="1">
            <a:spLocks/>
          </p:cNvSpPr>
          <p:nvPr/>
        </p:nvSpPr>
        <p:spPr>
          <a:xfrm>
            <a:off x="800203" y="1114697"/>
            <a:ext cx="6589138" cy="4351338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Optická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mikroskopie</a:t>
            </a:r>
            <a:r>
              <a:rPr lang="en-US" sz="2800" dirty="0">
                <a:solidFill>
                  <a:schemeClr val="tx1"/>
                </a:solidFill>
              </a:rPr>
              <a:t> + </a:t>
            </a:r>
            <a:r>
              <a:rPr lang="en-US" sz="2800" dirty="0" err="1">
                <a:solidFill>
                  <a:schemeClr val="tx1"/>
                </a:solidFill>
              </a:rPr>
              <a:t>elektronová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mikroskopie</a:t>
            </a:r>
            <a:r>
              <a:rPr lang="en-US" sz="2800" dirty="0">
                <a:solidFill>
                  <a:schemeClr val="tx1"/>
                </a:solidFill>
              </a:rPr>
              <a:t> (SEM)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</a:rPr>
              <a:t>Mikrobiální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mikrostruktury</a:t>
            </a:r>
            <a:r>
              <a:rPr lang="en-US" sz="2600" dirty="0">
                <a:solidFill>
                  <a:schemeClr val="tx1"/>
                </a:solidFill>
              </a:rPr>
              <a:t> (</a:t>
            </a:r>
            <a:r>
              <a:rPr lang="en-US" sz="2600" dirty="0" err="1">
                <a:solidFill>
                  <a:schemeClr val="tx1"/>
                </a:solidFill>
              </a:rPr>
              <a:t>biogenní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precipitáty</a:t>
            </a:r>
            <a:r>
              <a:rPr lang="en-US" sz="2600" dirty="0">
                <a:solidFill>
                  <a:schemeClr val="tx1"/>
                </a:solidFill>
              </a:rPr>
              <a:t>, globule S0, </a:t>
            </a:r>
            <a:r>
              <a:rPr lang="en-US" sz="2600" dirty="0" err="1">
                <a:solidFill>
                  <a:schemeClr val="tx1"/>
                </a:solidFill>
              </a:rPr>
              <a:t>extracelulární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polymery</a:t>
            </a:r>
            <a:r>
              <a:rPr lang="en-US" sz="2600" dirty="0">
                <a:solidFill>
                  <a:schemeClr val="tx1"/>
                </a:solidFill>
              </a:rPr>
              <a:t> EPS…)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</a:rPr>
              <a:t>Diagenetické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mikrostruktury</a:t>
            </a:r>
            <a:endParaRPr lang="en-US" sz="2600" dirty="0">
              <a:solidFill>
                <a:schemeClr val="tx1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/>
                </a:solidFill>
              </a:rPr>
              <a:t>Žilky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poškozená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vnitřní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struktura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korodovaná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zrna</a:t>
            </a:r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6A2DE1-A0F9-4856-8FF1-8587550836A1}"/>
              </a:ext>
            </a:extLst>
          </p:cNvPr>
          <p:cNvSpPr txBox="1"/>
          <p:nvPr/>
        </p:nvSpPr>
        <p:spPr>
          <a:xfrm>
            <a:off x="7835084" y="5261288"/>
            <a:ext cx="3213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Obr</a:t>
            </a:r>
            <a:r>
              <a:rPr lang="en-US" sz="1400" b="1" dirty="0"/>
              <a:t>. 16</a:t>
            </a:r>
            <a:r>
              <a:rPr lang="en-US" sz="1400" dirty="0"/>
              <a:t>. </a:t>
            </a:r>
            <a:r>
              <a:rPr lang="en-US" sz="1400" dirty="0" err="1"/>
              <a:t>Elektronová</a:t>
            </a:r>
            <a:r>
              <a:rPr lang="en-US" sz="1400" dirty="0"/>
              <a:t> </a:t>
            </a:r>
            <a:r>
              <a:rPr lang="en-US" sz="1400" dirty="0" err="1"/>
              <a:t>mikrosonda</a:t>
            </a:r>
            <a:r>
              <a:rPr lang="en-US" sz="1400" dirty="0"/>
              <a:t>. (Chatterjee, 2012).</a:t>
            </a:r>
          </a:p>
        </p:txBody>
      </p:sp>
      <p:pic>
        <p:nvPicPr>
          <p:cNvPr id="12" name="Picture 2" descr="Electron Microprobe Analysis | Earth, Atmospheric, and Planetary Sciences |  MIT OpenCourseWare">
            <a:extLst>
              <a:ext uri="{FF2B5EF4-FFF2-40B4-BE49-F238E27FC236}">
                <a16:creationId xmlns:a16="http://schemas.microsoft.com/office/drawing/2014/main" id="{8467C3C8-F37E-4916-AA81-DD99E88B9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626" y="407885"/>
            <a:ext cx="3760506" cy="485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96911E-4B0C-4EC5-9895-340AD1C2D7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95" t="22278" r="37341" b="43127"/>
          <a:stretch/>
        </p:blipFill>
        <p:spPr>
          <a:xfrm>
            <a:off x="800202" y="4155311"/>
            <a:ext cx="6884503" cy="2432995"/>
          </a:xfrm>
          <a:prstGeom prst="rect">
            <a:avLst/>
          </a:prstGeom>
        </p:spPr>
      </p:pic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28D0F5ED-791E-4742-BC09-2027A6BB6E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3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76"/>
    </mc:Choice>
    <mc:Fallback xmlns="">
      <p:transition spd="slow" advTm="23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44E3BB9A-3BF5-4BE4-90CF-48BFABC785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823</Words>
  <Application>Microsoft Office PowerPoint</Application>
  <PresentationFormat>Širokoúhlá obrazovka</PresentationFormat>
  <Paragraphs>117</Paragraphs>
  <Slides>13</Slides>
  <Notes>10</Notes>
  <HiddenSlides>0</HiddenSlides>
  <MMClips>11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Metropolitan</vt:lpstr>
      <vt:lpstr>Geochemická a sedimentologická characteristika ooidů z hraničního intevralu famen/tournai</vt:lpstr>
      <vt:lpstr>Téma</vt:lpstr>
      <vt:lpstr>Cíle práce</vt:lpstr>
      <vt:lpstr>Studované lokality</vt:lpstr>
      <vt:lpstr>La Serre – stratigrafie</vt:lpstr>
      <vt:lpstr>Mokrá – stratigrafie</vt:lpstr>
      <vt:lpstr>Gendron-Celles – stratigrafie</vt:lpstr>
      <vt:lpstr>Metody</vt:lpstr>
      <vt:lpstr>Metody</vt:lpstr>
      <vt:lpstr>Výstupy</vt:lpstr>
      <vt:lpstr>Prezentace aplikace PowerPoint</vt:lpstr>
      <vt:lpstr>Zdroje</vt:lpstr>
      <vt:lpstr>Děkuji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Geochemická a sedimentologická characteristika ooidů z hraničního intevralu famen/tournai</dc:title>
  <dc:creator>Tereza Mala</dc:creator>
  <cp:lastModifiedBy>Uživatel systému Windows</cp:lastModifiedBy>
  <cp:revision>69</cp:revision>
  <dcterms:created xsi:type="dcterms:W3CDTF">2020-11-20T15:21:53Z</dcterms:created>
  <dcterms:modified xsi:type="dcterms:W3CDTF">2020-11-25T08:05:30Z</dcterms:modified>
</cp:coreProperties>
</file>