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04" r:id="rId2"/>
    <p:sldId id="257" r:id="rId3"/>
    <p:sldId id="258" r:id="rId4"/>
    <p:sldId id="290" r:id="rId5"/>
    <p:sldId id="291" r:id="rId6"/>
    <p:sldId id="293" r:id="rId7"/>
    <p:sldId id="309" r:id="rId8"/>
    <p:sldId id="294" r:id="rId9"/>
    <p:sldId id="310" r:id="rId10"/>
    <p:sldId id="316" r:id="rId11"/>
    <p:sldId id="311" r:id="rId12"/>
    <p:sldId id="312" r:id="rId13"/>
    <p:sldId id="318" r:id="rId14"/>
    <p:sldId id="313" r:id="rId15"/>
    <p:sldId id="317" r:id="rId16"/>
    <p:sldId id="297" r:id="rId17"/>
    <p:sldId id="298" r:id="rId18"/>
    <p:sldId id="300" r:id="rId19"/>
    <p:sldId id="315" r:id="rId20"/>
    <p:sldId id="299" r:id="rId21"/>
    <p:sldId id="301" r:id="rId22"/>
    <p:sldId id="302" r:id="rId23"/>
    <p:sldId id="314" r:id="rId24"/>
    <p:sldId id="259" r:id="rId2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71" autoAdjust="0"/>
  </p:normalViewPr>
  <p:slideViewPr>
    <p:cSldViewPr>
      <p:cViewPr>
        <p:scale>
          <a:sx n="100" d="100"/>
          <a:sy n="100" d="100"/>
        </p:scale>
        <p:origin x="-480" y="11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43445-8839-49E9-9473-5E36B5E0E162}" type="datetimeFigureOut">
              <a:rPr lang="cs-CZ" smtClean="0"/>
              <a:t>26.8.2013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DFA23-C347-4BE3-95FF-7B729C6603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4820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9C855-BE9D-4981-8B24-FCA0F679D4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4571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14EBA-1E4E-4308-A18A-7C9AC278818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50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84C22-7DB9-47A0-AB5A-7960B08FCE6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413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4F95A-31E9-4203-9B7E-9281C0A29E3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6033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0E25E-61DC-4FDC-B8C6-9351671C6FE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2554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A507F-82C5-4193-BF50-B6362EC18BC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027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57515-E7FD-498E-91F5-FE3B1A62DF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931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2AF9D-572E-48FF-8130-3B287046B9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988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61A20-6EA7-4AAA-A190-6C832A6D7D6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5519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26858-51DF-46B0-B0E5-34D65DF61EB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548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B0825-64EA-4E36-9C3D-426741025A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669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CA3BBB-B8C1-4D79-A879-A37BCF959D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vp.c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141663"/>
            <a:ext cx="7488311" cy="352769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cs-CZ" sz="2000" dirty="0" smtClean="0"/>
              <a:t>Registrační číslo: CZ.1.07/1.5.00/34.0807</a:t>
            </a:r>
          </a:p>
          <a:p>
            <a:pPr algn="l" eaLnBrk="1" hangingPunct="1">
              <a:lnSpc>
                <a:spcPct val="80000"/>
              </a:lnSpc>
            </a:pPr>
            <a:r>
              <a:rPr lang="cs-CZ" sz="2000" dirty="0" smtClean="0"/>
              <a:t>Název projektu: EU peníze středním školám</a:t>
            </a:r>
          </a:p>
          <a:p>
            <a:pPr algn="l" eaLnBrk="1" hangingPunct="1">
              <a:lnSpc>
                <a:spcPct val="80000"/>
              </a:lnSpc>
            </a:pPr>
            <a:r>
              <a:rPr lang="cs-CZ" sz="2000" b="1" dirty="0" smtClean="0"/>
              <a:t>Gymnázium a Střední odborná škola, Podbořany, </a:t>
            </a:r>
          </a:p>
          <a:p>
            <a:pPr algn="l" eaLnBrk="1" hangingPunct="1">
              <a:lnSpc>
                <a:spcPct val="80000"/>
              </a:lnSpc>
            </a:pPr>
            <a:r>
              <a:rPr lang="cs-CZ" sz="2000" b="1" dirty="0" smtClean="0"/>
              <a:t>příspěvková organizace</a:t>
            </a:r>
          </a:p>
          <a:p>
            <a:pPr eaLnBrk="1" hangingPunct="1">
              <a:lnSpc>
                <a:spcPct val="80000"/>
              </a:lnSpc>
            </a:pPr>
            <a:endParaRPr lang="cs-CZ" sz="2000" dirty="0" smtClean="0"/>
          </a:p>
          <a:p>
            <a:pPr algn="l" eaLnBrk="1" hangingPunct="1">
              <a:lnSpc>
                <a:spcPct val="80000"/>
              </a:lnSpc>
            </a:pPr>
            <a:r>
              <a:rPr lang="cs-CZ" sz="2000" dirty="0" err="1"/>
              <a:t>Šablona:III</a:t>
            </a:r>
            <a:r>
              <a:rPr lang="cs-CZ" sz="2000" dirty="0"/>
              <a:t>/2 - Inovace a zkvalitnění výuky prostřednictvím ICT</a:t>
            </a:r>
            <a:endParaRPr lang="cs-CZ" sz="2000" dirty="0" smtClean="0"/>
          </a:p>
          <a:p>
            <a:pPr algn="l" eaLnBrk="1" hangingPunct="1">
              <a:lnSpc>
                <a:spcPct val="80000"/>
              </a:lnSpc>
            </a:pPr>
            <a:r>
              <a:rPr lang="cs-CZ" sz="2000" dirty="0" smtClean="0"/>
              <a:t>Sada: Kuželosečky v gymnaziálním učivu</a:t>
            </a:r>
          </a:p>
          <a:p>
            <a:pPr algn="l" eaLnBrk="1" hangingPunct="1">
              <a:lnSpc>
                <a:spcPct val="80000"/>
              </a:lnSpc>
            </a:pPr>
            <a:r>
              <a:rPr lang="cs-CZ" sz="2000" u="sng" dirty="0" smtClean="0"/>
              <a:t>Ověření ve výuce</a:t>
            </a:r>
          </a:p>
          <a:p>
            <a:pPr algn="l" eaLnBrk="1" hangingPunct="1">
              <a:lnSpc>
                <a:spcPct val="80000"/>
              </a:lnSpc>
            </a:pPr>
            <a:r>
              <a:rPr lang="cs-CZ" sz="2000" dirty="0"/>
              <a:t>	</a:t>
            </a:r>
            <a:r>
              <a:rPr lang="cs-CZ" sz="2000" dirty="0" smtClean="0"/>
              <a:t>Třída: septima a oktáva		Datum: 20. 5. 2013</a:t>
            </a:r>
          </a:p>
          <a:p>
            <a:pPr algn="l" eaLnBrk="1" hangingPunct="1">
              <a:lnSpc>
                <a:spcPct val="80000"/>
              </a:lnSpc>
            </a:pPr>
            <a:endParaRPr lang="cs-CZ" sz="2000" dirty="0" smtClean="0"/>
          </a:p>
          <a:p>
            <a:pPr eaLnBrk="1" hangingPunct="1">
              <a:lnSpc>
                <a:spcPct val="80000"/>
              </a:lnSpc>
            </a:pPr>
            <a:r>
              <a:rPr lang="cs-CZ" sz="1100" i="1" dirty="0"/>
              <a:t>Autorem materiálu a všech jeho částí, není-li uvedeno jinak, je Marie Honzlová. </a:t>
            </a:r>
            <a:br>
              <a:rPr lang="cs-CZ" sz="1100" i="1" dirty="0"/>
            </a:br>
            <a:r>
              <a:rPr lang="cs-CZ" sz="1100" i="1" dirty="0"/>
              <a:t>Dostupné z Metodického portálu </a:t>
            </a:r>
            <a:r>
              <a:rPr lang="cs-CZ" sz="1100" i="1" dirty="0" smtClean="0">
                <a:hlinkClick r:id="rId2"/>
              </a:rPr>
              <a:t>www.rvp.cz</a:t>
            </a:r>
            <a:r>
              <a:rPr lang="cs-CZ" sz="1100" i="1" dirty="0" smtClean="0"/>
              <a:t>; </a:t>
            </a:r>
            <a:r>
              <a:rPr lang="cs-CZ" sz="1100" i="1" dirty="0"/>
              <a:t>ISSN 1802-4785. </a:t>
            </a:r>
            <a:r>
              <a:rPr lang="cs-CZ" sz="1100" i="1" dirty="0" smtClean="0"/>
              <a:t/>
            </a:r>
            <a:br>
              <a:rPr lang="cs-CZ" sz="1100" i="1" dirty="0" smtClean="0"/>
            </a:br>
            <a:r>
              <a:rPr lang="cs-CZ" sz="1100" i="1" dirty="0" smtClean="0"/>
              <a:t>Provozuje </a:t>
            </a:r>
            <a:r>
              <a:rPr lang="cs-CZ" sz="1100" i="1" dirty="0"/>
              <a:t>Národní ústav pro vzdělávání, školské poradenské zařízení a zařízení pro další vzdělávání pedagogických pracovníků (NÚV).</a:t>
            </a:r>
          </a:p>
          <a:p>
            <a:pPr algn="l" eaLnBrk="1" hangingPunct="1">
              <a:lnSpc>
                <a:spcPct val="80000"/>
              </a:lnSpc>
            </a:pPr>
            <a:endParaRPr lang="cs-CZ" sz="2000" dirty="0" smtClean="0"/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1916832"/>
            <a:ext cx="7772400" cy="863600"/>
          </a:xfrm>
        </p:spPr>
        <p:txBody>
          <a:bodyPr/>
          <a:lstStyle/>
          <a:p>
            <a:pPr eaLnBrk="1" hangingPunct="1"/>
            <a:r>
              <a:rPr lang="cs-CZ" sz="3200" dirty="0" smtClean="0"/>
              <a:t>DIGITÁLNÍ UČEBNÍ MATERIÁL</a:t>
            </a:r>
            <a:br>
              <a:rPr lang="cs-CZ" sz="3200" dirty="0" smtClean="0"/>
            </a:br>
            <a:r>
              <a:rPr lang="cs-CZ" sz="3200" dirty="0" smtClean="0"/>
              <a:t>zpracovaný v rámci projektu</a:t>
            </a:r>
          </a:p>
        </p:txBody>
      </p:sp>
      <p:pic>
        <p:nvPicPr>
          <p:cNvPr id="2052" name="obrázek 2" descr="Logolink_horizontal_zaklad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60350"/>
            <a:ext cx="57515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83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31853"/>
            <a:ext cx="7488832" cy="5837239"/>
          </a:xfrm>
        </p:spPr>
      </p:pic>
    </p:spTree>
    <p:extLst>
      <p:ext uri="{BB962C8B-B14F-4D97-AF65-F5344CB8AC3E}">
        <p14:creationId xmlns:p14="http://schemas.microsoft.com/office/powerpoint/2010/main" val="353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2. </a:t>
            </a:r>
            <a:r>
              <a:rPr lang="cs-CZ" dirty="0"/>
              <a:t>z</a:t>
            </a:r>
            <a:r>
              <a:rPr lang="cs-CZ" dirty="0" smtClean="0"/>
              <a:t>působ řešení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363272" cy="499715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Určíme vzdálenost </a:t>
                </a:r>
                <a:r>
                  <a:rPr lang="cs-CZ" dirty="0"/>
                  <a:t>středu kružnice </a:t>
                </a:r>
                <a:r>
                  <a:rPr lang="cs-CZ" dirty="0" smtClean="0"/>
                  <a:t/>
                </a:r>
                <a:br>
                  <a:rPr lang="cs-CZ" dirty="0" smtClean="0"/>
                </a:br>
                <a:r>
                  <a:rPr lang="cs-CZ" dirty="0" smtClean="0"/>
                  <a:t>od </a:t>
                </a:r>
                <a:r>
                  <a:rPr lang="cs-CZ" dirty="0"/>
                  <a:t>přímky</a:t>
                </a:r>
                <a:r>
                  <a:rPr lang="cs-CZ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dirty="0" smtClean="0"/>
                  <a:t>Rovnici kružnice upravíme na středový tvar: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 b="0" i="0" smtClean="0">
                                <a:latin typeface="Cambria Math"/>
                              </a:rPr>
                              <m:t>x</m:t>
                            </m:r>
                            <m:r>
                              <a:rPr lang="cs-CZ" b="0" i="0" smtClean="0">
                                <a:latin typeface="Cambria Math"/>
                              </a:rPr>
                              <m:t> −1</m:t>
                            </m:r>
                          </m:e>
                        </m:d>
                      </m:e>
                      <m:sup>
                        <m:r>
                          <a:rPr lang="cs-CZ" b="0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0" smtClean="0"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 b="0" i="0" smtClean="0">
                                <a:latin typeface="Cambria Math"/>
                              </a:rPr>
                              <m:t>y</m:t>
                            </m:r>
                            <m:r>
                              <a:rPr lang="cs-CZ" b="0" i="0" smtClean="0">
                                <a:latin typeface="Cambria Math"/>
                              </a:rPr>
                              <m:t>+3</m:t>
                            </m:r>
                          </m:e>
                        </m:d>
                      </m:e>
                      <m:sup>
                        <m:r>
                          <a:rPr lang="cs-CZ" b="0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0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dirty="0" smtClean="0"/>
                  <a:t>Souřadnice středu kružnice:</a:t>
                </a:r>
                <a:br>
                  <a:rPr lang="cs-CZ" dirty="0" smtClean="0"/>
                </a:br>
                <a:r>
                  <a:rPr lang="cs-CZ" dirty="0" smtClean="0"/>
                  <a:t>		S[1, - 3].</a:t>
                </a:r>
                <a:endParaRPr lang="cs-CZ" dirty="0"/>
              </a:p>
              <a:p>
                <a:pPr marL="0" indent="0">
                  <a:buNone/>
                </a:pPr>
                <a:r>
                  <a:rPr lang="cs-CZ" dirty="0" smtClean="0"/>
                  <a:t>Vzdálenost středu S od přímky p:</a:t>
                </a:r>
              </a:p>
              <a:p>
                <a:pPr marL="0" indent="0">
                  <a:buNone/>
                </a:pPr>
                <a:r>
                  <a:rPr lang="cs-CZ" dirty="0"/>
                  <a:t>	</a:t>
                </a:r>
                <a:r>
                  <a:rPr lang="cs-CZ" dirty="0" smtClean="0"/>
                  <a:t>	v(S, p)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0" smtClean="0">
                                <a:latin typeface="Cambria Math"/>
                              </a:rPr>
                              <m:t>4+</m:t>
                            </m:r>
                            <m:r>
                              <m:rPr>
                                <m:sty m:val="p"/>
                              </m:rPr>
                              <a:rPr lang="cs-CZ" b="0" i="0" smtClean="0">
                                <a:latin typeface="Cambria Math"/>
                              </a:rPr>
                              <m:t>c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b="0" i="0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363272" cy="4997152"/>
              </a:xfrm>
              <a:blipFill rotWithShape="1">
                <a:blip r:embed="rId2"/>
                <a:stretch>
                  <a:fillRect l="-1822" t="-158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892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052736"/>
                <a:ext cx="8507288" cy="514116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Vzdálenost středu kružnice od přímky porovnáme s velikostí poloměru kružnice.</a:t>
                </a:r>
              </a:p>
              <a:p>
                <a:pPr marL="0" indent="0">
                  <a:buNone/>
                </a:pPr>
                <a:r>
                  <a:rPr lang="cs-CZ" dirty="0"/>
                  <a:t>v(S, p)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>
                                <a:latin typeface="Cambria Math"/>
                              </a:rPr>
                              <m:t>4</m:t>
                            </m:r>
                            <m:r>
                              <a:rPr lang="cs-CZ" b="0">
                                <a:latin typeface="Cambria Math"/>
                              </a:rPr>
                              <m:t>+</m:t>
                            </m:r>
                            <m:r>
                              <a:rPr lang="cs-CZ" b="0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b="0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cs-CZ" dirty="0" smtClean="0"/>
                  <a:t> = 1 pokud </a:t>
                </a:r>
                <a:r>
                  <a:rPr lang="cs-CZ" dirty="0"/>
                  <a:t>c </a:t>
                </a:r>
                <a:r>
                  <a:rPr lang="cs-CZ" dirty="0">
                    <a:latin typeface="Cambria Math"/>
                    <a:ea typeface="Cambria Math"/>
                  </a:rPr>
                  <a:t>= -4 -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cs-CZ" b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dirty="0">
                    <a:latin typeface="Cambria Math"/>
                    <a:ea typeface="Cambria Math"/>
                  </a:rPr>
                  <a:t> </a:t>
                </a:r>
                <a:r>
                  <a:rPr lang="cs-CZ" dirty="0" smtClean="0">
                    <a:latin typeface="Cambria Math"/>
                    <a:ea typeface="Cambria Math"/>
                  </a:rPr>
                  <a:t/>
                </a:r>
                <a:br>
                  <a:rPr lang="cs-CZ" dirty="0" smtClean="0">
                    <a:latin typeface="Cambria Math"/>
                    <a:ea typeface="Cambria Math"/>
                  </a:rPr>
                </a:br>
                <a:r>
                  <a:rPr lang="cs-CZ" dirty="0" smtClean="0">
                    <a:latin typeface="Cambria Math"/>
                    <a:ea typeface="Cambria Math"/>
                  </a:rPr>
                  <a:t>			     </a:t>
                </a:r>
                <a:r>
                  <a:rPr lang="cs-CZ" dirty="0"/>
                  <a:t>nebo </a:t>
                </a:r>
                <a:r>
                  <a:rPr lang="cs-CZ" dirty="0" smtClean="0">
                    <a:latin typeface="Cambria Math"/>
                    <a:ea typeface="Cambria Math"/>
                  </a:rPr>
                  <a:t>   </a:t>
                </a:r>
                <a:r>
                  <a:rPr lang="cs-CZ" dirty="0" smtClean="0"/>
                  <a:t>c</a:t>
                </a:r>
                <a:r>
                  <a:rPr lang="cs-CZ" dirty="0" smtClean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= -4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 smtClean="0"/>
                  <a:t>,</a:t>
                </a:r>
              </a:p>
              <a:p>
                <a:pPr marL="0" indent="0">
                  <a:buNone/>
                </a:pPr>
                <a:r>
                  <a:rPr lang="cs-CZ" dirty="0"/>
                  <a:t>v(S, p)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i="1">
                                <a:latin typeface="Cambria Math"/>
                              </a:rPr>
                              <m:t>4</m:t>
                            </m:r>
                            <m:r>
                              <a:rPr lang="cs-CZ">
                                <a:latin typeface="Cambria Math"/>
                              </a:rPr>
                              <m:t>+</m:t>
                            </m:r>
                            <m:r>
                              <a:rPr lang="cs-CZ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cs-CZ" dirty="0"/>
                  <a:t> </a:t>
                </a:r>
                <a:r>
                  <a:rPr lang="cs-CZ" dirty="0" smtClean="0"/>
                  <a:t>&lt; 1 </a:t>
                </a:r>
                <a:r>
                  <a:rPr lang="cs-CZ" dirty="0"/>
                  <a:t>pokud c </a:t>
                </a:r>
                <a:r>
                  <a:rPr lang="cs-CZ" b="1" dirty="0" smtClean="0">
                    <a:latin typeface="Cambria Math"/>
                    <a:ea typeface="Cambria Math"/>
                  </a:rPr>
                  <a:t>∊ </a:t>
                </a:r>
                <a:r>
                  <a:rPr lang="cs-CZ" dirty="0">
                    <a:latin typeface="Cambria Math"/>
                    <a:ea typeface="Cambria Math"/>
                  </a:rPr>
                  <a:t>(-4 -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>
                    <a:latin typeface="Cambria Math"/>
                    <a:ea typeface="Cambria Math"/>
                  </a:rPr>
                  <a:t>, -4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>
                    <a:latin typeface="Cambria Math"/>
                    <a:ea typeface="Cambria Math"/>
                  </a:rPr>
                  <a:t>)</a:t>
                </a:r>
                <a:r>
                  <a:rPr lang="cs-CZ" dirty="0" smtClean="0">
                    <a:latin typeface="Cambria Math"/>
                    <a:ea typeface="Cambria Math"/>
                  </a:rPr>
                  <a:t>,</a:t>
                </a:r>
                <a:endParaRPr lang="cs-CZ" dirty="0"/>
              </a:p>
              <a:p>
                <a:pPr marL="0" indent="0">
                  <a:buNone/>
                </a:pPr>
                <a:r>
                  <a:rPr lang="cs-CZ" dirty="0"/>
                  <a:t>v(S, p)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i="1">
                                <a:latin typeface="Cambria Math"/>
                              </a:rPr>
                              <m:t>4</m:t>
                            </m:r>
                            <m:r>
                              <a:rPr lang="cs-CZ">
                                <a:latin typeface="Cambria Math"/>
                              </a:rPr>
                              <m:t>+</m:t>
                            </m:r>
                            <m:r>
                              <a:rPr lang="cs-CZ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cs-CZ" dirty="0"/>
                  <a:t> </a:t>
                </a:r>
                <a:r>
                  <a:rPr lang="cs-CZ" dirty="0" smtClean="0"/>
                  <a:t>&gt; </a:t>
                </a:r>
                <a:r>
                  <a:rPr lang="cs-CZ" dirty="0"/>
                  <a:t>1 pokud </a:t>
                </a:r>
                <a:r>
                  <a:rPr lang="cs-CZ" dirty="0" smtClean="0"/>
                  <a:t/>
                </a:r>
                <a:br>
                  <a:rPr lang="cs-CZ" dirty="0" smtClean="0"/>
                </a:br>
                <a:r>
                  <a:rPr lang="cs-CZ" dirty="0" smtClean="0"/>
                  <a:t>		c </a:t>
                </a:r>
                <a:r>
                  <a:rPr lang="cs-CZ" dirty="0">
                    <a:latin typeface="Cambria Math"/>
                    <a:ea typeface="Cambria Math"/>
                  </a:rPr>
                  <a:t>∊ (-∞, -4 -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cs-CZ" b="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i="1" dirty="0"/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∪ (-4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/>
                  <a:t>, </a:t>
                </a:r>
                <a:r>
                  <a:rPr lang="cs-CZ" dirty="0">
                    <a:latin typeface="Cambria Math"/>
                    <a:ea typeface="Cambria Math"/>
                  </a:rPr>
                  <a:t>∞).</a:t>
                </a:r>
                <a:endParaRPr lang="cs-CZ" dirty="0"/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052736"/>
                <a:ext cx="8507288" cy="5141168"/>
              </a:xfrm>
              <a:blipFill rotWithShape="1">
                <a:blip r:embed="rId2"/>
                <a:stretch>
                  <a:fillRect l="-1864" t="-15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316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Výsledek stejný jako u 1. způsobu </a:t>
            </a:r>
            <a:br>
              <a:rPr lang="cs-CZ" dirty="0" smtClean="0"/>
            </a:br>
            <a:r>
              <a:rPr lang="cs-CZ" dirty="0" smtClean="0"/>
              <a:t>řešení příkladu.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302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cs-CZ" sz="4000" dirty="0" smtClean="0"/>
              <a:t>Určení </a:t>
            </a:r>
            <a:r>
              <a:rPr lang="cs-CZ" sz="4000" dirty="0" smtClean="0"/>
              <a:t>bodu dotyku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 smtClean="0"/>
              <a:t>kružnice </a:t>
            </a:r>
            <a:r>
              <a:rPr lang="cs-CZ" sz="4000" dirty="0" smtClean="0"/>
              <a:t>a přímky </a:t>
            </a:r>
            <a:r>
              <a:rPr lang="cs-CZ" sz="4000" dirty="0" smtClean="0"/>
              <a:t>(tečny)</a:t>
            </a:r>
            <a:endParaRPr lang="cs-CZ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2060848"/>
                <a:ext cx="8229600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	k</a:t>
                </a:r>
                <a:r>
                  <a:rPr lang="cs-CZ" b="1" dirty="0"/>
                  <a:t>: </a:t>
                </a:r>
                <a:r>
                  <a:rPr lang="cs-CZ" dirty="0"/>
                  <a:t>x</a:t>
                </a:r>
                <a:r>
                  <a:rPr lang="cs-CZ" baseline="30000" dirty="0"/>
                  <a:t>2</a:t>
                </a:r>
                <a:r>
                  <a:rPr lang="cs-CZ" dirty="0"/>
                  <a:t> + y</a:t>
                </a:r>
                <a:r>
                  <a:rPr lang="cs-CZ" baseline="30000" dirty="0"/>
                  <a:t>2 </a:t>
                </a:r>
                <a:r>
                  <a:rPr lang="cs-CZ" dirty="0"/>
                  <a:t>– 2x + 6y +  9 = </a:t>
                </a:r>
                <a:r>
                  <a:rPr lang="cs-CZ" dirty="0" smtClean="0"/>
                  <a:t>0</a:t>
                </a:r>
              </a:p>
              <a:p>
                <a:pPr marL="0" indent="0">
                  <a:buNone/>
                </a:pPr>
                <a:r>
                  <a:rPr lang="cs-CZ" dirty="0" smtClean="0"/>
                  <a:t>	t</a:t>
                </a:r>
                <a:r>
                  <a:rPr lang="cs-CZ" baseline="-25000" dirty="0" smtClean="0"/>
                  <a:t>1</a:t>
                </a:r>
                <a:r>
                  <a:rPr lang="cs-CZ" dirty="0" smtClean="0"/>
                  <a:t>: </a:t>
                </a:r>
                <a:r>
                  <a:rPr lang="cs-CZ" dirty="0"/>
                  <a:t>x – y –</a:t>
                </a:r>
                <a:r>
                  <a:rPr lang="cs-CZ" dirty="0" smtClean="0"/>
                  <a:t> 4</a:t>
                </a:r>
                <a:r>
                  <a:rPr lang="cs-CZ" dirty="0" smtClean="0">
                    <a:latin typeface="Cambria Math"/>
                    <a:ea typeface="Cambria Math"/>
                  </a:rPr>
                  <a:t> </a:t>
                </a:r>
                <a:r>
                  <a:rPr lang="cs-CZ" dirty="0"/>
                  <a:t>–</a:t>
                </a:r>
                <a:r>
                  <a:rPr lang="cs-CZ" dirty="0" smtClean="0">
                    <a:latin typeface="Cambria Math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i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 smtClean="0"/>
                  <a:t> </a:t>
                </a:r>
                <a:r>
                  <a:rPr lang="cs-CZ" dirty="0"/>
                  <a:t>= 0 </a:t>
                </a:r>
                <a:r>
                  <a:rPr lang="cs-CZ" dirty="0" smtClean="0"/>
                  <a:t>  </a:t>
                </a:r>
              </a:p>
              <a:p>
                <a:pPr marL="0" indent="0">
                  <a:buNone/>
                </a:pPr>
                <a:r>
                  <a:rPr lang="cs-CZ" dirty="0" smtClean="0"/>
                  <a:t>	t</a:t>
                </a:r>
                <a:r>
                  <a:rPr lang="cs-CZ" baseline="-25000" dirty="0" smtClean="0"/>
                  <a:t>2</a:t>
                </a:r>
                <a:r>
                  <a:rPr lang="cs-CZ" dirty="0" smtClean="0"/>
                  <a:t>: </a:t>
                </a:r>
                <a:r>
                  <a:rPr lang="cs-CZ" dirty="0"/>
                  <a:t>x – y –</a:t>
                </a:r>
                <a:r>
                  <a:rPr lang="cs-CZ" dirty="0" smtClean="0"/>
                  <a:t> 4</a:t>
                </a:r>
                <a:r>
                  <a:rPr lang="cs-CZ" dirty="0" smtClean="0">
                    <a:latin typeface="Cambria Math"/>
                    <a:ea typeface="Cambria Math"/>
                  </a:rPr>
                  <a:t> </a:t>
                </a:r>
                <a:r>
                  <a:rPr lang="cs-CZ" dirty="0"/>
                  <a:t>+</a:t>
                </a:r>
                <a:r>
                  <a:rPr lang="cs-CZ" dirty="0" smtClean="0">
                    <a:latin typeface="Cambria Math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i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cs-CZ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dirty="0" smtClean="0"/>
                  <a:t>= 0</a:t>
                </a:r>
              </a:p>
              <a:p>
                <a:pPr marL="0" indent="0">
                  <a:buNone/>
                </a:pPr>
                <a:r>
                  <a:rPr lang="cs-CZ" dirty="0" smtClean="0"/>
                  <a:t>Řešíme kvadratické rovnice s D = 0:</a:t>
                </a:r>
              </a:p>
              <a:p>
                <a:pPr marL="0" indent="0">
                  <a:buNone/>
                </a:pPr>
                <a:r>
                  <a:rPr lang="cs-CZ" dirty="0" smtClean="0"/>
                  <a:t>	x</a:t>
                </a:r>
                <a:r>
                  <a:rPr lang="cs-CZ" baseline="-25000" dirty="0" smtClean="0"/>
                  <a:t>1</a:t>
                </a:r>
                <a:r>
                  <a:rPr lang="cs-CZ" dirty="0" smtClean="0"/>
                  <a:t> = </a:t>
                </a:r>
                <a:r>
                  <a:rPr lang="cs-CZ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2 + </m:t>
                        </m:r>
                        <m:rad>
                          <m:radPr>
                            <m:degHide m:val="on"/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>
                    <a:latin typeface="Cambria Math"/>
                    <a:ea typeface="Cambria Math"/>
                  </a:rPr>
                  <a:t>	</a:t>
                </a:r>
                <a:r>
                  <a:rPr lang="cs-CZ" dirty="0" smtClean="0">
                    <a:latin typeface="Cambria Math"/>
                    <a:ea typeface="Cambria Math"/>
                  </a:rPr>
                  <a:t>		</a:t>
                </a:r>
                <a:r>
                  <a:rPr lang="cs-CZ" dirty="0" smtClean="0"/>
                  <a:t>x</a:t>
                </a:r>
                <a:r>
                  <a:rPr lang="cs-CZ" baseline="-25000" dirty="0" smtClean="0"/>
                  <a:t>2</a:t>
                </a:r>
                <a:r>
                  <a:rPr lang="cs-CZ" dirty="0" smtClean="0"/>
                  <a:t> </a:t>
                </a:r>
                <a:r>
                  <a:rPr lang="cs-CZ" dirty="0"/>
                  <a:t>= 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2</m:t>
                        </m:r>
                        <m:r>
                          <a:rPr lang="cs-CZ" b="0" i="1" smtClean="0">
                            <a:latin typeface="Cambria Math"/>
                          </a:rPr>
                          <m:t> −</m:t>
                        </m:r>
                        <m:r>
                          <a:rPr lang="cs-CZ" i="1">
                            <a:latin typeface="Cambria Math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cs-CZ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>
                    <a:latin typeface="Cambria Math"/>
                    <a:ea typeface="Cambria Math"/>
                  </a:rPr>
                  <a:t>	</a:t>
                </a:r>
                <a:endParaRPr lang="cs-CZ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cs-CZ" dirty="0">
                    <a:latin typeface="Cambria Math"/>
                    <a:ea typeface="Cambria Math"/>
                  </a:rPr>
                  <a:t>	</a:t>
                </a:r>
                <a:r>
                  <a:rPr lang="cs-CZ" dirty="0" smtClean="0"/>
                  <a:t>y</a:t>
                </a:r>
                <a:r>
                  <a:rPr lang="cs-CZ" baseline="-25000" dirty="0" smtClean="0"/>
                  <a:t>1</a:t>
                </a:r>
                <a:r>
                  <a:rPr lang="cs-CZ" dirty="0" smtClean="0"/>
                  <a:t> </a:t>
                </a:r>
                <a:r>
                  <a:rPr lang="cs-CZ" dirty="0"/>
                  <a:t>= 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−6 −</m:t>
                        </m:r>
                        <m:r>
                          <a:rPr lang="cs-CZ" i="1">
                            <a:latin typeface="Cambria Math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cs-CZ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>
                    <a:latin typeface="Cambria Math"/>
                    <a:ea typeface="Cambria Math"/>
                  </a:rPr>
                  <a:t>		</a:t>
                </a:r>
                <a:r>
                  <a:rPr lang="cs-CZ" dirty="0" smtClean="0"/>
                  <a:t>y</a:t>
                </a:r>
                <a:r>
                  <a:rPr lang="cs-CZ" baseline="-25000" dirty="0" smtClean="0"/>
                  <a:t>2</a:t>
                </a:r>
                <a:r>
                  <a:rPr lang="cs-CZ" dirty="0" smtClean="0"/>
                  <a:t> </a:t>
                </a:r>
                <a:r>
                  <a:rPr lang="cs-CZ" dirty="0"/>
                  <a:t>= 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− 6 +</m:t>
                        </m:r>
                        <m:r>
                          <a:rPr lang="cs-CZ" i="1">
                            <a:latin typeface="Cambria Math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cs-CZ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>
                    <a:latin typeface="Cambria Math"/>
                    <a:ea typeface="Cambria Math"/>
                  </a:rPr>
                  <a:t>	</a:t>
                </a:r>
                <a:endParaRPr lang="cs-CZ" dirty="0"/>
              </a:p>
              <a:p>
                <a:pPr marL="0" indent="0">
                  <a:buNone/>
                </a:pPr>
                <a:endParaRPr lang="cs-CZ" dirty="0"/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2060848"/>
                <a:ext cx="8229600" cy="4525963"/>
              </a:xfrm>
              <a:blipFill rotWithShape="1">
                <a:blip r:embed="rId2"/>
                <a:stretch>
                  <a:fillRect l="-1852" t="-17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517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Pokud </a:t>
                </a:r>
                <a:r>
                  <a:rPr lang="cs-CZ" dirty="0"/>
                  <a:t>c </a:t>
                </a:r>
                <a:r>
                  <a:rPr lang="cs-CZ" dirty="0">
                    <a:latin typeface="Cambria Math"/>
                    <a:ea typeface="Cambria Math"/>
                  </a:rPr>
                  <a:t>= -4 -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cs-CZ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dirty="0">
                    <a:latin typeface="Cambria Math"/>
                    <a:ea typeface="Cambria Math"/>
                  </a:rPr>
                  <a:t> </a:t>
                </a:r>
                <a:r>
                  <a:rPr lang="cs-CZ" dirty="0" smtClean="0"/>
                  <a:t>nebo </a:t>
                </a:r>
                <a:r>
                  <a:rPr lang="cs-CZ" dirty="0" smtClean="0">
                    <a:latin typeface="Cambria Math"/>
                    <a:ea typeface="Cambria Math"/>
                  </a:rPr>
                  <a:t>   </a:t>
                </a:r>
                <a:r>
                  <a:rPr lang="cs-CZ" dirty="0"/>
                  <a:t>c</a:t>
                </a:r>
                <a:r>
                  <a:rPr lang="cs-CZ" dirty="0">
                    <a:latin typeface="Cambria Math"/>
                    <a:ea typeface="Cambria Math"/>
                  </a:rPr>
                  <a:t> = -4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/>
                  <a:t>,</a:t>
                </a:r>
                <a:r>
                  <a:rPr lang="cs-CZ" dirty="0" smtClean="0"/>
                  <a:t> je přímka tečnou kružnice.</a:t>
                </a:r>
              </a:p>
              <a:p>
                <a:pPr marL="0" indent="0">
                  <a:buNone/>
                </a:pPr>
                <a:endParaRPr lang="cs-CZ" dirty="0" smtClean="0"/>
              </a:p>
              <a:p>
                <a:pPr marL="0" indent="0">
                  <a:buNone/>
                </a:pPr>
                <a:r>
                  <a:rPr lang="cs-CZ" dirty="0" smtClean="0"/>
                  <a:t>Body dotyku:</a:t>
                </a:r>
                <a:br>
                  <a:rPr lang="cs-CZ" dirty="0" smtClean="0"/>
                </a:br>
                <a:r>
                  <a:rPr lang="cs-CZ" dirty="0" smtClean="0"/>
                  <a:t>	T</a:t>
                </a:r>
                <a:r>
                  <a:rPr lang="cs-CZ" baseline="-25000" dirty="0" smtClean="0"/>
                  <a:t>1</a:t>
                </a:r>
                <a:r>
                  <a:rPr lang="cs-CZ" dirty="0" smtClean="0"/>
                  <a:t>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2 + </m:t>
                        </m:r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cs-CZ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>
                    <a:latin typeface="Cambria Math"/>
                    <a:ea typeface="Cambria Math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−6 − </m:t>
                        </m:r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cs-CZ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 smtClean="0"/>
                  <a:t>] tečny t</a:t>
                </a:r>
                <a:r>
                  <a:rPr lang="cs-CZ" baseline="-25000" dirty="0" smtClean="0"/>
                  <a:t>1</a:t>
                </a:r>
                <a:r>
                  <a:rPr lang="cs-CZ" dirty="0" smtClean="0"/>
                  <a:t>,</a:t>
                </a:r>
              </a:p>
              <a:p>
                <a:pPr marL="0" indent="0">
                  <a:buNone/>
                </a:pPr>
                <a:r>
                  <a:rPr lang="cs-CZ" dirty="0" smtClean="0"/>
                  <a:t>	T</a:t>
                </a:r>
                <a:r>
                  <a:rPr lang="cs-CZ" baseline="-25000" dirty="0" smtClean="0"/>
                  <a:t>2</a:t>
                </a:r>
                <a:r>
                  <a:rPr lang="cs-CZ" dirty="0" smtClean="0"/>
                  <a:t>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2 − </m:t>
                        </m:r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cs-CZ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− 6 + </m:t>
                        </m:r>
                        <m:rad>
                          <m:radPr>
                            <m:degHide m:val="on"/>
                            <m:ctrlPr>
                              <a:rPr lang="cs-CZ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cs-CZ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dirty="0" smtClean="0"/>
                  <a:t>] tečny t</a:t>
                </a:r>
                <a:r>
                  <a:rPr lang="cs-CZ" baseline="-25000" dirty="0" smtClean="0"/>
                  <a:t>2</a:t>
                </a:r>
                <a:r>
                  <a:rPr lang="cs-CZ" dirty="0" smtClean="0"/>
                  <a:t>.</a:t>
                </a: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6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33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Rovnice </a:t>
            </a:r>
            <a:r>
              <a:rPr lang="cs-CZ" b="1" dirty="0" smtClean="0"/>
              <a:t>tečny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700808"/>
                <a:ext cx="7992888" cy="439248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/>
                </a:r>
                <a:br>
                  <a:rPr lang="cs-CZ" dirty="0" smtClean="0"/>
                </a:br>
                <a:r>
                  <a:rPr lang="cs-CZ" dirty="0" smtClean="0"/>
                  <a:t>kružnice k:</a:t>
                </a:r>
                <a:br>
                  <a:rPr lang="cs-CZ" dirty="0" smtClean="0"/>
                </a:br>
                <a:r>
                  <a:rPr lang="cs-CZ" dirty="0" smtClean="0"/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cs-CZ" b="0" i="1" dirty="0" smtClean="0">
                                <a:latin typeface="Cambria Math"/>
                              </a:rPr>
                              <m:t> −</m:t>
                            </m:r>
                            <m:r>
                              <a:rPr lang="cs-CZ" b="0" i="1" dirty="0" smtClean="0">
                                <a:latin typeface="Cambria Math"/>
                              </a:rPr>
                              <m:t>𝑚</m:t>
                            </m:r>
                          </m:e>
                        </m:d>
                      </m:e>
                      <m:sup>
                        <m:r>
                          <a:rPr lang="cs-CZ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0" dirty="0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dirty="0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cs-CZ" i="1" dirty="0">
                                <a:latin typeface="Cambria Math"/>
                              </a:rPr>
                              <m:t> −</m:t>
                            </m:r>
                            <m:r>
                              <a:rPr lang="cs-CZ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  <m:sup>
                        <m:r>
                          <a:rPr lang="cs-CZ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0" dirty="0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dirty="0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cs-CZ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cs-CZ" dirty="0" smtClean="0"/>
              </a:p>
              <a:p>
                <a:pPr marL="0" indent="0">
                  <a:buNone/>
                </a:pPr>
                <a:r>
                  <a:rPr lang="cs-CZ" dirty="0" smtClean="0"/>
                  <a:t>v </a:t>
                </a:r>
                <a:r>
                  <a:rPr lang="cs-CZ" dirty="0"/>
                  <a:t>bodě T</a:t>
                </a:r>
                <a14:m>
                  <m:oMath xmlns:m="http://schemas.openxmlformats.org/officeDocument/2006/math">
                    <m:r>
                      <a:rPr lang="cs-CZ" i="1" dirty="0" smtClean="0">
                        <a:latin typeface="Cambria Math"/>
                      </a:rPr>
                      <m:t>[</m:t>
                    </m:r>
                    <m:r>
                      <a:rPr lang="cs-CZ" i="1" dirty="0" smtClean="0">
                        <a:latin typeface="Cambria Math"/>
                      </a:rPr>
                      <m:t>𝑥</m:t>
                    </m:r>
                    <m:r>
                      <a:rPr lang="cs-CZ" i="1" baseline="-25000" dirty="0">
                        <a:latin typeface="Cambria Math"/>
                      </a:rPr>
                      <m:t>0</m:t>
                    </m:r>
                    <m:r>
                      <a:rPr lang="cs-CZ" i="1" dirty="0">
                        <a:latin typeface="Cambria Math"/>
                      </a:rPr>
                      <m:t>, </m:t>
                    </m:r>
                    <m:r>
                      <a:rPr lang="cs-CZ" i="1" dirty="0">
                        <a:latin typeface="Cambria Math"/>
                      </a:rPr>
                      <m:t>𝑦</m:t>
                    </m:r>
                    <m:r>
                      <a:rPr lang="cs-CZ" i="1" baseline="-25000" dirty="0">
                        <a:latin typeface="Cambria Math"/>
                      </a:rPr>
                      <m:t>0</m:t>
                    </m:r>
                    <m:r>
                      <a:rPr lang="cs-CZ" i="1" dirty="0">
                        <a:latin typeface="Cambria Math"/>
                      </a:rPr>
                      <m:t>] </m:t>
                    </m:r>
                  </m:oMath>
                </a14:m>
                <a:endParaRPr lang="cs-CZ" dirty="0" smtClean="0"/>
              </a:p>
              <a:p>
                <a:pPr marL="0" indent="0">
                  <a:buNone/>
                </a:pPr>
                <a:endParaRPr lang="cs-CZ" b="1" dirty="0" smtClean="0"/>
              </a:p>
              <a:p>
                <a:pPr marL="0" indent="0">
                  <a:buNone/>
                </a:pPr>
                <a:r>
                  <a:rPr lang="cs-CZ" b="1" dirty="0" smtClean="0"/>
                  <a:t>t: </a:t>
                </a:r>
                <a:br>
                  <a:rPr lang="cs-CZ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s-CZ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dirty="0" smtClean="0">
                              <a:latin typeface="Cambria Math"/>
                            </a:rPr>
                            <m:t>𝑥</m:t>
                          </m:r>
                          <m:r>
                            <a:rPr lang="cs-CZ" b="0" i="1" dirty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0" i="1" dirty="0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d>
                        <m:dPr>
                          <m:ctrlPr>
                            <a:rPr lang="cs-CZ" i="1" dirty="0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cs-CZ" b="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cs-CZ" b="0" i="1" dirty="0" smtClean="0">
                              <a:latin typeface="Cambria Math"/>
                            </a:rPr>
                            <m:t> −</m:t>
                          </m:r>
                          <m:r>
                            <a:rPr lang="cs-CZ" b="0" i="1" dirty="0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cs-CZ" b="0" i="1" dirty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dirty="0" smtClean="0">
                              <a:latin typeface="Cambria Math"/>
                            </a:rPr>
                            <m:t>𝑦</m:t>
                          </m:r>
                          <m:r>
                            <a:rPr lang="cs-CZ" i="1" dirty="0">
                              <a:latin typeface="Cambria Math"/>
                            </a:rPr>
                            <m:t> −</m:t>
                          </m:r>
                          <m:r>
                            <a:rPr lang="cs-CZ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d>
                        <m:dPr>
                          <m:ctrlPr>
                            <a:rPr lang="cs-CZ" i="1" dirty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b="0" i="1" dirty="0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cs-CZ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cs-CZ" i="1" dirty="0">
                              <a:latin typeface="Cambria Math"/>
                            </a:rPr>
                            <m:t> −</m:t>
                          </m:r>
                          <m:r>
                            <a:rPr lang="cs-CZ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cs-CZ" dirty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cs-CZ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i="1" dirty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cs-CZ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700808"/>
                <a:ext cx="7992888" cy="4392488"/>
              </a:xfrm>
              <a:blipFill rotWithShape="1">
                <a:blip r:embed="rId2"/>
                <a:stretch>
                  <a:fillRect l="-19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664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Příklad č. 2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276872"/>
                <a:ext cx="8208912" cy="273630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Napište rovnici tečny kružnice </a:t>
                </a:r>
                <a:br>
                  <a:rPr lang="cs-CZ" dirty="0" smtClean="0"/>
                </a:br>
                <a:r>
                  <a:rPr lang="cs-CZ" dirty="0" smtClean="0"/>
                  <a:t>		</a:t>
                </a:r>
                <a:r>
                  <a:rPr lang="cs-CZ" dirty="0"/>
                  <a:t>k</a:t>
                </a:r>
                <a:r>
                  <a:rPr lang="cs-CZ" b="1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>
                                <a:latin typeface="Cambria Math"/>
                              </a:rPr>
                              <m:t>x</m:t>
                            </m:r>
                            <m:r>
                              <a:rPr lang="cs-CZ">
                                <a:latin typeface="Cambria Math"/>
                              </a:rPr>
                              <m:t> −</m:t>
                            </m:r>
                            <m:r>
                              <a:rPr lang="cs-CZ" b="0" i="1" smtClean="0">
                                <a:latin typeface="Cambria Math"/>
                              </a:rPr>
                              <m:t>5</m:t>
                            </m:r>
                          </m:e>
                        </m:d>
                      </m:e>
                      <m:sup>
                        <m:r>
                          <a:rPr lang="cs-CZ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cs-CZ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>
                                <a:latin typeface="Cambria Math"/>
                              </a:rPr>
                              <m:t>y</m:t>
                            </m:r>
                            <m:r>
                              <a:rPr lang="cs-CZ" b="0" i="1" smtClean="0">
                                <a:latin typeface="Cambria Math"/>
                              </a:rPr>
                              <m:t> −10</m:t>
                            </m:r>
                          </m:e>
                        </m:d>
                      </m:e>
                      <m:sup>
                        <m:r>
                          <a:rPr lang="cs-CZ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>
                        <a:latin typeface="Cambria Math"/>
                      </a:rPr>
                      <m:t>=</m:t>
                    </m:r>
                    <m:r>
                      <a:rPr lang="cs-CZ" b="0" i="0" smtClean="0">
                        <a:latin typeface="Cambria Math"/>
                      </a:rPr>
                      <m:t>9</m:t>
                    </m:r>
                  </m:oMath>
                </a14:m>
                <a:r>
                  <a:rPr lang="cs-CZ" dirty="0"/>
                  <a:t/>
                </a:r>
                <a:br>
                  <a:rPr lang="cs-CZ" dirty="0"/>
                </a:br>
                <a:r>
                  <a:rPr lang="cs-CZ" dirty="0" smtClean="0"/>
                  <a:t>v jejím bodě </a:t>
                </a:r>
                <a:br>
                  <a:rPr lang="cs-CZ" dirty="0" smtClean="0"/>
                </a:br>
                <a:r>
                  <a:rPr lang="cs-CZ" dirty="0" smtClean="0"/>
                  <a:t>		T[2, ?].</a:t>
                </a:r>
                <a:r>
                  <a:rPr lang="cs-CZ" dirty="0"/>
                  <a:t/>
                </a:r>
                <a:br>
                  <a:rPr lang="cs-CZ" dirty="0"/>
                </a:br>
                <a:r>
                  <a:rPr lang="cs-CZ" dirty="0" smtClean="0"/>
                  <a:t> </a:t>
                </a:r>
                <a:endParaRPr lang="cs-CZ" dirty="0"/>
              </a:p>
              <a:p>
                <a:pPr marL="0" indent="0">
                  <a:buNone/>
                </a:pPr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276872"/>
                <a:ext cx="8208912" cy="2736304"/>
              </a:xfrm>
              <a:blipFill rotWithShape="1">
                <a:blip r:embed="rId2"/>
                <a:stretch>
                  <a:fillRect l="-1932" t="-290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734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i="1" dirty="0"/>
              <a:t>Řešení: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8064896" cy="475252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Nejprve je nutné zjistit chybějící souřadnici bodu T.</a:t>
            </a:r>
          </a:p>
          <a:p>
            <a:pPr marL="0" indent="0">
              <a:buNone/>
            </a:pPr>
            <a:r>
              <a:rPr lang="cs-CZ" dirty="0"/>
              <a:t>T</a:t>
            </a:r>
            <a:r>
              <a:rPr lang="cs-CZ" dirty="0" smtClean="0"/>
              <a:t> </a:t>
            </a:r>
            <a:r>
              <a:rPr lang="cs-CZ" dirty="0" smtClean="0">
                <a:latin typeface="Cambria Math"/>
                <a:ea typeface="Cambria Math"/>
              </a:rPr>
              <a:t>∊ k: (2 – 5)</a:t>
            </a:r>
            <a:r>
              <a:rPr lang="cs-CZ" baseline="30000" dirty="0" smtClean="0">
                <a:latin typeface="Cambria Math"/>
                <a:ea typeface="Cambria Math"/>
              </a:rPr>
              <a:t>2  </a:t>
            </a:r>
            <a:r>
              <a:rPr lang="cs-CZ" dirty="0" smtClean="0">
                <a:latin typeface="Cambria Math"/>
                <a:ea typeface="Cambria Math"/>
              </a:rPr>
              <a:t>+ (y – 10)</a:t>
            </a:r>
            <a:r>
              <a:rPr lang="cs-CZ" baseline="30000" dirty="0" smtClean="0">
                <a:latin typeface="Cambria Math"/>
                <a:ea typeface="Cambria Math"/>
              </a:rPr>
              <a:t>2 </a:t>
            </a:r>
            <a:r>
              <a:rPr lang="cs-CZ" dirty="0" smtClean="0">
                <a:latin typeface="Cambria Math"/>
                <a:ea typeface="Cambria Math"/>
              </a:rPr>
              <a:t>= 9</a:t>
            </a:r>
          </a:p>
          <a:p>
            <a:pPr marL="0" indent="0">
              <a:buNone/>
            </a:pPr>
            <a:r>
              <a:rPr lang="cs-CZ" dirty="0" smtClean="0">
                <a:latin typeface="Arial" pitchFamily="34" charset="0"/>
                <a:ea typeface="Cambria Math"/>
                <a:cs typeface="Arial" pitchFamily="34" charset="0"/>
              </a:rPr>
              <a:t>Řešením </a:t>
            </a:r>
            <a:r>
              <a:rPr lang="cs-CZ" dirty="0" smtClean="0">
                <a:latin typeface="Arial" pitchFamily="34" charset="0"/>
                <a:ea typeface="Cambria Math"/>
                <a:cs typeface="Arial" pitchFamily="34" charset="0"/>
              </a:rPr>
              <a:t>rovnice je y = 10, tj. T </a:t>
            </a:r>
            <a:r>
              <a:rPr lang="en-US" dirty="0" smtClean="0">
                <a:latin typeface="Arial" pitchFamily="34" charset="0"/>
                <a:ea typeface="Cambria Math"/>
                <a:cs typeface="Arial" pitchFamily="34" charset="0"/>
              </a:rPr>
              <a:t>[</a:t>
            </a:r>
            <a:r>
              <a:rPr lang="cs-CZ" dirty="0" smtClean="0">
                <a:latin typeface="Arial" pitchFamily="34" charset="0"/>
                <a:ea typeface="Cambria Math"/>
                <a:cs typeface="Arial" pitchFamily="34" charset="0"/>
              </a:rPr>
              <a:t>2, 10</a:t>
            </a:r>
            <a:r>
              <a:rPr lang="en-US" dirty="0" smtClean="0">
                <a:latin typeface="Arial" pitchFamily="34" charset="0"/>
                <a:ea typeface="Cambria Math"/>
                <a:cs typeface="Arial" pitchFamily="34" charset="0"/>
              </a:rPr>
              <a:t>]</a:t>
            </a:r>
            <a:r>
              <a:rPr lang="cs-CZ" dirty="0" smtClean="0">
                <a:latin typeface="Arial" pitchFamily="34" charset="0"/>
                <a:ea typeface="Cambria Math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cs-CZ" dirty="0" smtClean="0"/>
              <a:t>Souřadnice bodu T dosadíme do rovnice tečny.</a:t>
            </a:r>
          </a:p>
          <a:p>
            <a:pPr marL="0" indent="0">
              <a:buNone/>
            </a:pPr>
            <a:r>
              <a:rPr lang="cs-CZ" dirty="0" smtClean="0"/>
              <a:t>t</a:t>
            </a:r>
            <a:r>
              <a:rPr lang="cs-CZ" dirty="0"/>
              <a:t>:</a:t>
            </a:r>
            <a:r>
              <a:rPr lang="cs-CZ" b="1" dirty="0"/>
              <a:t> </a:t>
            </a:r>
            <a:r>
              <a:rPr lang="cs-CZ" dirty="0">
                <a:latin typeface="Cambria Math"/>
                <a:ea typeface="Cambria Math"/>
              </a:rPr>
              <a:t>(x – 5)</a:t>
            </a:r>
            <a:r>
              <a:rPr lang="cs-CZ" baseline="30000" dirty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(</a:t>
            </a:r>
            <a:r>
              <a:rPr lang="cs-CZ" dirty="0">
                <a:latin typeface="Cambria Math"/>
                <a:ea typeface="Cambria Math"/>
              </a:rPr>
              <a:t>2 – 5</a:t>
            </a:r>
            <a:r>
              <a:rPr lang="cs-CZ" dirty="0" smtClean="0">
                <a:latin typeface="Cambria Math"/>
                <a:ea typeface="Cambria Math"/>
              </a:rPr>
              <a:t>)</a:t>
            </a:r>
            <a:r>
              <a:rPr lang="cs-CZ" baseline="30000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+ </a:t>
            </a:r>
            <a:r>
              <a:rPr lang="cs-CZ" dirty="0">
                <a:latin typeface="Cambria Math"/>
                <a:ea typeface="Cambria Math"/>
              </a:rPr>
              <a:t>(y – 10</a:t>
            </a:r>
            <a:r>
              <a:rPr lang="cs-CZ" dirty="0" smtClean="0">
                <a:latin typeface="Cambria Math"/>
                <a:ea typeface="Cambria Math"/>
              </a:rPr>
              <a:t>)(10 </a:t>
            </a:r>
            <a:r>
              <a:rPr lang="cs-CZ" dirty="0">
                <a:latin typeface="Cambria Math"/>
                <a:ea typeface="Cambria Math"/>
              </a:rPr>
              <a:t>– 10)</a:t>
            </a:r>
            <a:r>
              <a:rPr lang="cs-CZ" baseline="30000" dirty="0" smtClean="0">
                <a:latin typeface="Cambria Math"/>
                <a:ea typeface="Cambria Math"/>
              </a:rPr>
              <a:t> </a:t>
            </a:r>
            <a:r>
              <a:rPr lang="cs-CZ" dirty="0">
                <a:latin typeface="Cambria Math"/>
                <a:ea typeface="Cambria Math"/>
              </a:rPr>
              <a:t>= </a:t>
            </a:r>
            <a:r>
              <a:rPr lang="cs-CZ" dirty="0" smtClean="0">
                <a:latin typeface="Cambria Math"/>
                <a:ea typeface="Cambria Math"/>
              </a:rPr>
              <a:t>9</a:t>
            </a:r>
            <a:endParaRPr lang="cs-CZ" dirty="0" smtClean="0">
              <a:latin typeface="Arial" pitchFamily="34" charset="0"/>
              <a:ea typeface="Cambria Math"/>
              <a:cs typeface="Arial" pitchFamily="34" charset="0"/>
            </a:endParaRPr>
          </a:p>
          <a:p>
            <a:pPr marL="0" indent="0">
              <a:buNone/>
            </a:pPr>
            <a:r>
              <a:rPr lang="cs-CZ" dirty="0" smtClean="0">
                <a:latin typeface="Arial" pitchFamily="34" charset="0"/>
                <a:ea typeface="Cambria Math"/>
                <a:cs typeface="Arial" pitchFamily="34" charset="0"/>
              </a:rPr>
              <a:t>Po úpravě	</a:t>
            </a:r>
            <a:r>
              <a:rPr lang="cs-CZ" b="1" dirty="0" smtClean="0">
                <a:latin typeface="Arial" pitchFamily="34" charset="0"/>
                <a:ea typeface="Cambria Math"/>
                <a:cs typeface="Arial" pitchFamily="34" charset="0"/>
              </a:rPr>
              <a:t>t: x – 2 = 0</a:t>
            </a:r>
            <a:endParaRPr lang="cs-CZ" b="1" dirty="0">
              <a:latin typeface="Arial" pitchFamily="34" charset="0"/>
              <a:ea typeface="Cambria Math"/>
              <a:cs typeface="Arial" pitchFamily="34" charset="0"/>
            </a:endParaRPr>
          </a:p>
          <a:p>
            <a:pPr marL="0" indent="0">
              <a:buNone/>
            </a:pPr>
            <a:r>
              <a:rPr lang="cs-CZ" b="1" dirty="0"/>
              <a:t/>
            </a:r>
            <a:br>
              <a:rPr lang="cs-CZ" b="1" dirty="0"/>
            </a:br>
            <a:endParaRPr lang="cs-CZ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7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52736"/>
            <a:ext cx="6984776" cy="5448343"/>
          </a:xfrm>
        </p:spPr>
      </p:pic>
    </p:spTree>
    <p:extLst>
      <p:ext uri="{BB962C8B-B14F-4D97-AF65-F5344CB8AC3E}">
        <p14:creationId xmlns:p14="http://schemas.microsoft.com/office/powerpoint/2010/main" val="12431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8208912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dirty="0" smtClean="0"/>
              <a:t>TÉMA: Kružnice a přímka</a:t>
            </a:r>
          </a:p>
          <a:p>
            <a:pPr eaLnBrk="1" hangingPunct="1">
              <a:buFontTx/>
              <a:buNone/>
            </a:pPr>
            <a:endParaRPr lang="cs-CZ" sz="2800" dirty="0" smtClean="0"/>
          </a:p>
          <a:p>
            <a:pPr eaLnBrk="1" hangingPunct="1">
              <a:buFontTx/>
              <a:buNone/>
            </a:pPr>
            <a:r>
              <a:rPr lang="cs-CZ" sz="2800" dirty="0" smtClean="0"/>
              <a:t>PŘEDMĚT: matematika</a:t>
            </a:r>
          </a:p>
          <a:p>
            <a:pPr eaLnBrk="1" hangingPunct="1">
              <a:buFontTx/>
              <a:buNone/>
            </a:pPr>
            <a:endParaRPr lang="cs-CZ" sz="2800" dirty="0" smtClean="0"/>
          </a:p>
          <a:p>
            <a:pPr eaLnBrk="1" hangingPunct="1">
              <a:buFontTx/>
              <a:buNone/>
            </a:pPr>
            <a:r>
              <a:rPr lang="cs-CZ" sz="2800" dirty="0" smtClean="0"/>
              <a:t>KLÍČOVÁ SLOVA: kružnice, tečna kružnice, bod </a:t>
            </a:r>
            <a:r>
              <a:rPr lang="cs-CZ" sz="2800" dirty="0"/>
              <a:t>dotyku, </a:t>
            </a:r>
            <a:r>
              <a:rPr lang="cs-CZ" sz="2800" dirty="0" smtClean="0"/>
              <a:t>sečna kružnice</a:t>
            </a:r>
          </a:p>
          <a:p>
            <a:pPr eaLnBrk="1" hangingPunct="1">
              <a:buFontTx/>
              <a:buNone/>
            </a:pPr>
            <a:endParaRPr lang="cs-CZ" sz="2800" dirty="0" smtClean="0"/>
          </a:p>
          <a:p>
            <a:pPr eaLnBrk="1" hangingPunct="1">
              <a:buFontTx/>
              <a:buNone/>
            </a:pPr>
            <a:r>
              <a:rPr lang="cs-CZ" sz="2800" dirty="0" smtClean="0"/>
              <a:t>JMÉNO AUTORA: Mgr. Marie Honzlová</a:t>
            </a:r>
          </a:p>
          <a:p>
            <a:pPr eaLnBrk="1" hangingPunct="1">
              <a:buFontTx/>
              <a:buNone/>
            </a:pP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Příklad č. 3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899592" y="2636912"/>
                <a:ext cx="7560840" cy="1828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dirty="0"/>
                  <a:t>Bodem M </a:t>
                </a:r>
                <a:r>
                  <a:rPr lang="cs-CZ" dirty="0" smtClean="0"/>
                  <a:t>[2, 1] veďte tečny ke kružnici </a:t>
                </a:r>
                <a:br>
                  <a:rPr lang="cs-CZ" dirty="0" smtClean="0"/>
                </a:br>
                <a:r>
                  <a:rPr lang="cs-CZ" dirty="0" smtClean="0"/>
                  <a:t> </a:t>
                </a:r>
                <a:r>
                  <a:rPr lang="cs-CZ" dirty="0"/>
                  <a:t>k</a:t>
                </a:r>
                <a:r>
                  <a:rPr lang="cs-CZ" b="1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>
                                <a:latin typeface="Cambria Math"/>
                              </a:rPr>
                              <m:t>x</m:t>
                            </m:r>
                            <m:r>
                              <a:rPr lang="cs-CZ">
                                <a:latin typeface="Cambria Math"/>
                              </a:rPr>
                              <m:t> −</m:t>
                            </m:r>
                            <m:r>
                              <a:rPr lang="cs-CZ" i="1">
                                <a:latin typeface="Cambria Math"/>
                              </a:rPr>
                              <m:t>5</m:t>
                            </m:r>
                          </m:e>
                        </m:d>
                      </m:e>
                      <m:sup>
                        <m:r>
                          <a:rPr lang="cs-CZ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cs-CZ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>
                                <a:latin typeface="Cambria Math"/>
                              </a:rPr>
                              <m:t>y</m:t>
                            </m:r>
                            <m:r>
                              <a:rPr lang="cs-CZ" i="1">
                                <a:latin typeface="Cambria Math"/>
                              </a:rPr>
                              <m:t> −10</m:t>
                            </m:r>
                          </m:e>
                        </m:d>
                      </m:e>
                      <m:sup>
                        <m:r>
                          <a:rPr lang="cs-CZ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>
                        <a:latin typeface="Cambria Math"/>
                      </a:rPr>
                      <m:t>=9</m:t>
                    </m:r>
                  </m:oMath>
                </a14:m>
                <a:r>
                  <a:rPr lang="cs-CZ" dirty="0" smtClean="0"/>
                  <a:t>.</a:t>
                </a:r>
                <a:r>
                  <a:rPr lang="cs-CZ" dirty="0"/>
                  <a:t/>
                </a:r>
                <a:br>
                  <a:rPr lang="cs-CZ" dirty="0"/>
                </a:b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9592" y="2636912"/>
                <a:ext cx="7560840" cy="1828800"/>
              </a:xfrm>
              <a:blipFill rotWithShape="1">
                <a:blip r:embed="rId2"/>
                <a:stretch>
                  <a:fillRect l="-2097" t="-4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58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i="1" dirty="0"/>
              <a:t>Řešení: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340768"/>
                <a:ext cx="8352928" cy="504056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Po dosazení souřadnic bodu M</a:t>
                </a:r>
                <a:r>
                  <a:rPr lang="cs-CZ" dirty="0"/>
                  <a:t> [2, 1] do rovnice </a:t>
                </a:r>
                <a:r>
                  <a:rPr lang="cs-CZ" dirty="0" smtClean="0"/>
                  <a:t>kružnice </a:t>
                </a:r>
                <a:r>
                  <a:rPr lang="cs-CZ" dirty="0"/>
                  <a:t>jsme zjistili, že bod M není bodem </a:t>
                </a:r>
                <a:r>
                  <a:rPr lang="cs-CZ" dirty="0" smtClean="0"/>
                  <a:t>kružnice.</a:t>
                </a:r>
                <a:endParaRPr lang="cs-CZ" dirty="0"/>
              </a:p>
              <a:p>
                <a:pPr marL="0" indent="0">
                  <a:buNone/>
                </a:pPr>
                <a:r>
                  <a:rPr lang="cs-CZ" dirty="0" smtClean="0"/>
                  <a:t>Hledaná tečna je určena bodem M a bodem </a:t>
                </a:r>
                <a:r>
                  <a:rPr lang="cs-CZ" dirty="0"/>
                  <a:t>T[x</a:t>
                </a:r>
                <a:r>
                  <a:rPr lang="cs-CZ" baseline="-25000" dirty="0"/>
                  <a:t>0</a:t>
                </a:r>
                <a:r>
                  <a:rPr lang="cs-CZ" dirty="0"/>
                  <a:t>, y</a:t>
                </a:r>
                <a:r>
                  <a:rPr lang="cs-CZ" baseline="-25000" dirty="0"/>
                  <a:t>0</a:t>
                </a:r>
                <a:r>
                  <a:rPr lang="cs-CZ" dirty="0"/>
                  <a:t>] </a:t>
                </a:r>
                <a:r>
                  <a:rPr lang="cs-CZ" dirty="0" smtClean="0"/>
                  <a:t>kružnice.</a:t>
                </a:r>
              </a:p>
              <a:p>
                <a:pPr marL="0" indent="0">
                  <a:buNone/>
                </a:pPr>
                <a:r>
                  <a:rPr lang="cs-CZ" dirty="0" smtClean="0"/>
                  <a:t> t: </a:t>
                </a:r>
                <a:r>
                  <a:rPr lang="cs-CZ" dirty="0">
                    <a:latin typeface="Cambria Math"/>
                    <a:ea typeface="Cambria Math"/>
                  </a:rPr>
                  <a:t>(x – 5)</a:t>
                </a:r>
                <a:r>
                  <a:rPr lang="cs-CZ" baseline="30000" dirty="0">
                    <a:latin typeface="Cambria Math"/>
                    <a:ea typeface="Cambria Math"/>
                  </a:rPr>
                  <a:t> </a:t>
                </a:r>
                <a:r>
                  <a:rPr lang="cs-CZ" dirty="0" smtClean="0">
                    <a:latin typeface="Cambria Math"/>
                    <a:ea typeface="Cambria Math"/>
                  </a:rPr>
                  <a:t>(x</a:t>
                </a:r>
                <a:r>
                  <a:rPr lang="cs-CZ" baseline="-25000" dirty="0" smtClean="0">
                    <a:latin typeface="Cambria Math"/>
                    <a:ea typeface="Cambria Math"/>
                  </a:rPr>
                  <a:t>0</a:t>
                </a:r>
                <a:r>
                  <a:rPr lang="cs-CZ" dirty="0" smtClean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– 5)</a:t>
                </a:r>
                <a:r>
                  <a:rPr lang="cs-CZ" baseline="30000" dirty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+ (y – 10</a:t>
                </a:r>
                <a:r>
                  <a:rPr lang="cs-CZ" dirty="0" smtClean="0">
                    <a:latin typeface="Cambria Math"/>
                    <a:ea typeface="Cambria Math"/>
                  </a:rPr>
                  <a:t>)(y</a:t>
                </a:r>
                <a:r>
                  <a:rPr lang="cs-CZ" baseline="-25000" dirty="0" smtClean="0">
                    <a:latin typeface="Cambria Math"/>
                    <a:ea typeface="Cambria Math"/>
                  </a:rPr>
                  <a:t>0</a:t>
                </a:r>
                <a:r>
                  <a:rPr lang="cs-CZ" dirty="0" smtClean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– 10)</a:t>
                </a:r>
                <a:r>
                  <a:rPr lang="cs-CZ" baseline="30000" dirty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= 9</a:t>
                </a:r>
              </a:p>
              <a:p>
                <a:pPr marL="0" indent="0">
                  <a:buNone/>
                </a:pPr>
                <a:r>
                  <a:rPr lang="cs-CZ" dirty="0" smtClean="0"/>
                  <a:t>T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dirty="0" smtClean="0"/>
                  <a:t>k: </a:t>
                </a:r>
                <a:r>
                  <a:rPr lang="cs-CZ" dirty="0" smtClean="0">
                    <a:latin typeface="Cambria Math"/>
                    <a:ea typeface="Cambria Math"/>
                  </a:rPr>
                  <a:t>(x</a:t>
                </a:r>
                <a:r>
                  <a:rPr lang="cs-CZ" baseline="-25000" dirty="0" smtClean="0">
                    <a:latin typeface="Cambria Math"/>
                    <a:ea typeface="Cambria Math"/>
                  </a:rPr>
                  <a:t>0</a:t>
                </a:r>
                <a:r>
                  <a:rPr lang="cs-CZ" dirty="0" smtClean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– 5)</a:t>
                </a:r>
                <a:r>
                  <a:rPr lang="cs-CZ" baseline="30000" dirty="0">
                    <a:latin typeface="Cambria Math"/>
                    <a:ea typeface="Cambria Math"/>
                  </a:rPr>
                  <a:t>2  </a:t>
                </a:r>
                <a:r>
                  <a:rPr lang="cs-CZ" dirty="0">
                    <a:latin typeface="Cambria Math"/>
                    <a:ea typeface="Cambria Math"/>
                  </a:rPr>
                  <a:t>+ (</a:t>
                </a:r>
                <a:r>
                  <a:rPr lang="cs-CZ" dirty="0" smtClean="0">
                    <a:latin typeface="Cambria Math"/>
                    <a:ea typeface="Cambria Math"/>
                  </a:rPr>
                  <a:t>y</a:t>
                </a:r>
                <a:r>
                  <a:rPr lang="cs-CZ" baseline="-25000" dirty="0" smtClean="0">
                    <a:latin typeface="Cambria Math"/>
                    <a:ea typeface="Cambria Math"/>
                  </a:rPr>
                  <a:t>0</a:t>
                </a:r>
                <a:r>
                  <a:rPr lang="cs-CZ" dirty="0" smtClean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– 10)</a:t>
                </a:r>
                <a:r>
                  <a:rPr lang="cs-CZ" baseline="30000" dirty="0">
                    <a:latin typeface="Cambria Math"/>
                    <a:ea typeface="Cambria Math"/>
                  </a:rPr>
                  <a:t>2 </a:t>
                </a:r>
                <a:r>
                  <a:rPr lang="cs-CZ" dirty="0">
                    <a:latin typeface="Cambria Math"/>
                    <a:ea typeface="Cambria Math"/>
                  </a:rPr>
                  <a:t>= 9</a:t>
                </a:r>
              </a:p>
              <a:p>
                <a:pPr marL="0" indent="0">
                  <a:buNone/>
                </a:pPr>
                <a:r>
                  <a:rPr lang="cs-CZ" dirty="0" smtClean="0"/>
                  <a:t>M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cs-CZ" dirty="0" smtClean="0"/>
                  <a:t> t: </a:t>
                </a:r>
                <a:r>
                  <a:rPr lang="cs-CZ" dirty="0" smtClean="0">
                    <a:latin typeface="Cambria Math"/>
                    <a:ea typeface="Cambria Math"/>
                  </a:rPr>
                  <a:t>(2 </a:t>
                </a:r>
                <a:r>
                  <a:rPr lang="cs-CZ" dirty="0">
                    <a:latin typeface="Cambria Math"/>
                    <a:ea typeface="Cambria Math"/>
                  </a:rPr>
                  <a:t>– 5)</a:t>
                </a:r>
                <a:r>
                  <a:rPr lang="cs-CZ" baseline="30000" dirty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(x</a:t>
                </a:r>
                <a:r>
                  <a:rPr lang="cs-CZ" baseline="-25000" dirty="0">
                    <a:latin typeface="Cambria Math"/>
                    <a:ea typeface="Cambria Math"/>
                  </a:rPr>
                  <a:t>0</a:t>
                </a:r>
                <a:r>
                  <a:rPr lang="cs-CZ" dirty="0">
                    <a:latin typeface="Cambria Math"/>
                    <a:ea typeface="Cambria Math"/>
                  </a:rPr>
                  <a:t> – 5)</a:t>
                </a:r>
                <a:r>
                  <a:rPr lang="cs-CZ" baseline="30000" dirty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+ </a:t>
                </a:r>
                <a:r>
                  <a:rPr lang="cs-CZ" dirty="0" smtClean="0">
                    <a:latin typeface="Cambria Math"/>
                    <a:ea typeface="Cambria Math"/>
                  </a:rPr>
                  <a:t>(1 </a:t>
                </a:r>
                <a:r>
                  <a:rPr lang="cs-CZ" dirty="0">
                    <a:latin typeface="Cambria Math"/>
                    <a:ea typeface="Cambria Math"/>
                  </a:rPr>
                  <a:t>– 10)(y</a:t>
                </a:r>
                <a:r>
                  <a:rPr lang="cs-CZ" baseline="-25000" dirty="0">
                    <a:latin typeface="Cambria Math"/>
                    <a:ea typeface="Cambria Math"/>
                  </a:rPr>
                  <a:t>0</a:t>
                </a:r>
                <a:r>
                  <a:rPr lang="cs-CZ" dirty="0">
                    <a:latin typeface="Cambria Math"/>
                    <a:ea typeface="Cambria Math"/>
                  </a:rPr>
                  <a:t> – 10)</a:t>
                </a:r>
                <a:r>
                  <a:rPr lang="cs-CZ" baseline="30000" dirty="0">
                    <a:latin typeface="Cambria Math"/>
                    <a:ea typeface="Cambria Math"/>
                  </a:rPr>
                  <a:t> </a:t>
                </a:r>
                <a:r>
                  <a:rPr lang="cs-CZ" dirty="0">
                    <a:latin typeface="Cambria Math"/>
                    <a:ea typeface="Cambria Math"/>
                  </a:rPr>
                  <a:t>= 9</a:t>
                </a:r>
              </a:p>
              <a:p>
                <a:pPr marL="0" indent="0">
                  <a:buNone/>
                </a:pPr>
                <a:r>
                  <a:rPr lang="cs-CZ" dirty="0" smtClean="0">
                    <a:latin typeface="Cambria Math"/>
                    <a:ea typeface="Cambria Math"/>
                  </a:rPr>
                  <a:t>	</a:t>
                </a:r>
                <a:r>
                  <a:rPr lang="cs-CZ" dirty="0">
                    <a:latin typeface="Cambria Math"/>
                    <a:ea typeface="Cambria Math"/>
                  </a:rPr>
                  <a:t>⇒ </a:t>
                </a:r>
                <a:r>
                  <a:rPr lang="cs-CZ" dirty="0" smtClean="0">
                    <a:latin typeface="Cambria Math"/>
                    <a:ea typeface="Cambria Math"/>
                  </a:rPr>
                  <a:t>x</a:t>
                </a:r>
                <a:r>
                  <a:rPr lang="cs-CZ" baseline="-25000" dirty="0" smtClean="0">
                    <a:latin typeface="Cambria Math"/>
                    <a:ea typeface="Cambria Math"/>
                  </a:rPr>
                  <a:t>0 </a:t>
                </a:r>
                <a:r>
                  <a:rPr lang="cs-CZ" dirty="0" smtClean="0">
                    <a:latin typeface="Cambria Math"/>
                    <a:ea typeface="Cambria Math"/>
                  </a:rPr>
                  <a:t>+ 3</a:t>
                </a:r>
                <a:r>
                  <a:rPr lang="cs-CZ" dirty="0">
                    <a:latin typeface="Cambria Math"/>
                    <a:ea typeface="Cambria Math"/>
                  </a:rPr>
                  <a:t> </a:t>
                </a:r>
                <a:r>
                  <a:rPr lang="cs-CZ" dirty="0" smtClean="0">
                    <a:latin typeface="Cambria Math"/>
                    <a:ea typeface="Cambria Math"/>
                  </a:rPr>
                  <a:t>y</a:t>
                </a:r>
                <a:r>
                  <a:rPr lang="cs-CZ" baseline="-25000" dirty="0" smtClean="0">
                    <a:latin typeface="Cambria Math"/>
                    <a:ea typeface="Cambria Math"/>
                  </a:rPr>
                  <a:t>0 </a:t>
                </a:r>
                <a:r>
                  <a:rPr lang="cs-CZ" dirty="0" smtClean="0">
                    <a:latin typeface="Cambria Math"/>
                    <a:ea typeface="Cambria Math"/>
                  </a:rPr>
                  <a:t>– 32 = 0 </a:t>
                </a: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340768"/>
                <a:ext cx="8352928" cy="5040560"/>
              </a:xfrm>
              <a:blipFill rotWithShape="1">
                <a:blip r:embed="rId2"/>
                <a:stretch>
                  <a:fillRect l="-1898" t="-1572" b="-25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831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620688"/>
                <a:ext cx="8280920" cy="576064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Řešením dvou rovnic s neznámými x</a:t>
                </a:r>
                <a:r>
                  <a:rPr lang="cs-CZ" baseline="-25000" dirty="0" smtClean="0"/>
                  <a:t>0</a:t>
                </a:r>
                <a:r>
                  <a:rPr lang="cs-CZ" dirty="0" smtClean="0"/>
                  <a:t> a y</a:t>
                </a:r>
                <a:r>
                  <a:rPr lang="cs-CZ" baseline="-25000" dirty="0" smtClean="0"/>
                  <a:t>0</a:t>
                </a:r>
              </a:p>
              <a:p>
                <a:pPr marL="0" indent="0">
                  <a:buNone/>
                </a:pPr>
                <a:r>
                  <a:rPr lang="cs-CZ" dirty="0" smtClean="0"/>
                  <a:t>získáme souřadnice dvou bodů dotyku tečen vedených z bodu M ke kružnici k:</a:t>
                </a:r>
              </a:p>
              <a:p>
                <a:pPr marL="0" indent="0">
                  <a:buNone/>
                </a:pPr>
                <a:r>
                  <a:rPr lang="cs-CZ" dirty="0" smtClean="0"/>
                  <a:t>T</a:t>
                </a:r>
                <a:r>
                  <a:rPr lang="cs-CZ" baseline="-25000" dirty="0" smtClean="0"/>
                  <a:t>1</a:t>
                </a:r>
                <a:r>
                  <a:rPr lang="cs-CZ" dirty="0" smtClean="0"/>
                  <a:t>[2, 10] a T</a:t>
                </a:r>
                <a:r>
                  <a:rPr lang="cs-CZ" baseline="-25000" dirty="0" smtClean="0"/>
                  <a:t>2</a:t>
                </a:r>
                <a:r>
                  <a:rPr lang="cs-CZ" dirty="0" smtClean="0"/>
                  <a:t>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0" smtClean="0">
                            <a:latin typeface="Cambria Math"/>
                          </a:rPr>
                          <m:t>37</m:t>
                        </m:r>
                      </m:num>
                      <m:den>
                        <m:r>
                          <a:rPr lang="cs-CZ" b="0" i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0" dirty="0" smtClean="0">
                            <a:latin typeface="Cambria Math"/>
                          </a:rPr>
                          <m:t>41</m:t>
                        </m:r>
                      </m:num>
                      <m:den>
                        <m:r>
                          <a:rPr lang="cs-CZ" b="0" i="0" dirty="0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dirty="0" smtClean="0"/>
                  <a:t>].</a:t>
                </a:r>
              </a:p>
              <a:p>
                <a:pPr marL="0" indent="0">
                  <a:buNone/>
                </a:pPr>
                <a:r>
                  <a:rPr lang="cs-CZ" dirty="0" smtClean="0"/>
                  <a:t>Souřadnice bodů dotyku dosadíme </a:t>
                </a:r>
                <a:br>
                  <a:rPr lang="cs-CZ" dirty="0" smtClean="0"/>
                </a:br>
                <a:r>
                  <a:rPr lang="cs-CZ" dirty="0" smtClean="0"/>
                  <a:t>do rovnice tečny a upravíme.</a:t>
                </a:r>
              </a:p>
              <a:p>
                <a:pPr marL="0" indent="0">
                  <a:buNone/>
                </a:pPr>
                <a:r>
                  <a:rPr lang="cs-CZ" b="1" dirty="0" smtClean="0"/>
                  <a:t>Hledané tečny mají rovnice:</a:t>
                </a:r>
              </a:p>
              <a:p>
                <a:pPr marL="0" indent="0">
                  <a:buNone/>
                </a:pPr>
                <a:r>
                  <a:rPr lang="cs-CZ" b="1" dirty="0" smtClean="0"/>
                  <a:t>	t</a:t>
                </a:r>
                <a:r>
                  <a:rPr lang="cs-CZ" b="1" baseline="-25000" dirty="0" smtClean="0"/>
                  <a:t>1</a:t>
                </a:r>
                <a:r>
                  <a:rPr lang="cs-CZ" b="1" dirty="0" smtClean="0"/>
                  <a:t>: x – 2  = 0</a:t>
                </a:r>
              </a:p>
              <a:p>
                <a:pPr marL="0" indent="0">
                  <a:buNone/>
                </a:pPr>
                <a:r>
                  <a:rPr lang="cs-CZ" b="1" dirty="0" smtClean="0"/>
                  <a:t>	t</a:t>
                </a:r>
                <a:r>
                  <a:rPr lang="cs-CZ" b="1" baseline="-25000" dirty="0" smtClean="0"/>
                  <a:t>2</a:t>
                </a:r>
                <a:r>
                  <a:rPr lang="cs-CZ" b="1" dirty="0" smtClean="0"/>
                  <a:t>: </a:t>
                </a:r>
                <a:r>
                  <a:rPr lang="cs-CZ" b="1" dirty="0"/>
                  <a:t>4x –</a:t>
                </a:r>
                <a:r>
                  <a:rPr lang="cs-CZ" b="1" dirty="0" smtClean="0"/>
                  <a:t> 3y – 5 </a:t>
                </a:r>
                <a:r>
                  <a:rPr lang="cs-CZ" b="1" dirty="0"/>
                  <a:t>= 0</a:t>
                </a:r>
              </a:p>
              <a:p>
                <a:pPr marL="0" indent="0">
                  <a:buNone/>
                </a:pPr>
                <a:endParaRPr lang="cs-CZ" dirty="0" smtClean="0"/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620688"/>
                <a:ext cx="8280920" cy="5760640"/>
              </a:xfrm>
              <a:blipFill rotWithShape="1">
                <a:blip r:embed="rId2"/>
                <a:stretch>
                  <a:fillRect l="-1915" t="-1376" r="-23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254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48680"/>
            <a:ext cx="7430979" cy="5793507"/>
          </a:xfrm>
        </p:spPr>
      </p:pic>
    </p:spTree>
    <p:extLst>
      <p:ext uri="{BB962C8B-B14F-4D97-AF65-F5344CB8AC3E}">
        <p14:creationId xmlns:p14="http://schemas.microsoft.com/office/powerpoint/2010/main" val="379722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dirty="0" smtClean="0"/>
              <a:t>ZDROJE:</a:t>
            </a:r>
          </a:p>
          <a:p>
            <a:pPr eaLnBrk="1" hangingPunct="1">
              <a:buFontTx/>
              <a:buNone/>
            </a:pPr>
            <a:endParaRPr lang="cs-CZ" dirty="0" smtClean="0"/>
          </a:p>
          <a:p>
            <a:pPr eaLnBrk="1" hangingPunct="1">
              <a:buFontTx/>
              <a:buNone/>
            </a:pPr>
            <a:r>
              <a:rPr lang="cs-CZ" sz="2800" dirty="0"/>
              <a:t>ŠEDIVÝ, J. </a:t>
            </a:r>
            <a:r>
              <a:rPr lang="cs-CZ" sz="2800" i="1" dirty="0"/>
              <a:t>Matematika pro III. ročník gymnázií</a:t>
            </a:r>
            <a:r>
              <a:rPr lang="cs-CZ" sz="2800" dirty="0"/>
              <a:t>. </a:t>
            </a:r>
            <a:br>
              <a:rPr lang="cs-CZ" sz="2800" dirty="0"/>
            </a:br>
            <a:r>
              <a:rPr lang="cs-CZ" sz="2800" dirty="0"/>
              <a:t>1. vyd. </a:t>
            </a:r>
            <a:r>
              <a:rPr lang="cs-CZ" sz="2800" dirty="0" smtClean="0"/>
              <a:t>Praha: </a:t>
            </a:r>
            <a:r>
              <a:rPr lang="cs-CZ" sz="2800" dirty="0"/>
              <a:t>SPN, 1986. s. </a:t>
            </a:r>
            <a:r>
              <a:rPr lang="cs-CZ" sz="2800" dirty="0" smtClean="0"/>
              <a:t>215–217</a:t>
            </a:r>
            <a:r>
              <a:rPr lang="cs-CZ" sz="2800" dirty="0" smtClean="0"/>
              <a:t>.</a:t>
            </a:r>
            <a:endParaRPr lang="cs-CZ" sz="2800" dirty="0"/>
          </a:p>
          <a:p>
            <a:pPr eaLnBrk="1" hangingPunct="1">
              <a:buFontTx/>
              <a:buNone/>
            </a:pPr>
            <a:endParaRPr lang="cs-CZ" sz="2800" dirty="0"/>
          </a:p>
          <a:p>
            <a:pPr eaLnBrk="1" hangingPunct="1">
              <a:buFontTx/>
              <a:buNone/>
            </a:pPr>
            <a:r>
              <a:rPr lang="cs-CZ" sz="2800" dirty="0"/>
              <a:t>KOČANDRLE, M., BOČEK, L. </a:t>
            </a:r>
            <a:r>
              <a:rPr lang="cs-CZ" sz="2800" i="1" dirty="0"/>
              <a:t>Matematika pro gymnázia, Analytická geometrie. 2</a:t>
            </a:r>
            <a:r>
              <a:rPr lang="cs-CZ" sz="2800" dirty="0"/>
              <a:t>. vyd</a:t>
            </a:r>
            <a:r>
              <a:rPr lang="cs-CZ" sz="2800" i="1" dirty="0"/>
              <a:t>.</a:t>
            </a:r>
            <a:r>
              <a:rPr lang="cs-CZ" sz="2800" dirty="0"/>
              <a:t> </a:t>
            </a:r>
            <a:r>
              <a:rPr lang="cs-CZ" sz="2800" dirty="0" smtClean="0"/>
              <a:t>Praha: </a:t>
            </a:r>
            <a:r>
              <a:rPr lang="cs-CZ" sz="2800" dirty="0"/>
              <a:t>Prometheus,1995. ISBN 8071961639. s. </a:t>
            </a:r>
            <a:r>
              <a:rPr lang="cs-CZ" sz="2800" smtClean="0"/>
              <a:t>145–154</a:t>
            </a:r>
            <a:r>
              <a:rPr lang="cs-CZ" sz="2800" dirty="0" smtClean="0"/>
              <a:t>.</a:t>
            </a:r>
            <a:endParaRPr lang="cs-CZ" sz="2800" dirty="0"/>
          </a:p>
          <a:p>
            <a:pPr eaLnBrk="1" hangingPunct="1">
              <a:buFontTx/>
              <a:buNone/>
            </a:pPr>
            <a:endParaRPr lang="cs-CZ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628800"/>
            <a:ext cx="8064896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b="1" dirty="0" smtClean="0"/>
              <a:t>Metodický pokyn:</a:t>
            </a:r>
          </a:p>
          <a:p>
            <a:pPr eaLnBrk="1" hangingPunct="1">
              <a:buFontTx/>
              <a:buNone/>
            </a:pPr>
            <a:endParaRPr lang="cs-CZ" b="1" dirty="0" smtClean="0"/>
          </a:p>
          <a:p>
            <a:pPr eaLnBrk="1" hangingPunct="1">
              <a:buFontTx/>
              <a:buNone/>
            </a:pPr>
            <a:r>
              <a:rPr lang="cs-CZ" sz="2800" dirty="0" smtClean="0"/>
              <a:t>Úkolem materiálu je </a:t>
            </a:r>
            <a:r>
              <a:rPr lang="cs-CZ" sz="2800" dirty="0" smtClean="0"/>
              <a:t>analyticky řešit </a:t>
            </a:r>
            <a:r>
              <a:rPr lang="cs-CZ" sz="2800" dirty="0" smtClean="0"/>
              <a:t>problém vzájemné polohy přímky a kružnice.</a:t>
            </a:r>
          </a:p>
          <a:p>
            <a:pPr eaLnBrk="1" hangingPunct="1">
              <a:buFontTx/>
              <a:buNone/>
            </a:pPr>
            <a:r>
              <a:rPr lang="cs-CZ" sz="2800" dirty="0" smtClean="0"/>
              <a:t>Hlavní pozornost je věnována rovnici tečny kružnice.</a:t>
            </a:r>
            <a:endParaRPr lang="cs-CZ" dirty="0" smtClean="0"/>
          </a:p>
          <a:p>
            <a:pPr eaLnBrk="1" hangingPunct="1">
              <a:buFontTx/>
              <a:buNone/>
            </a:pPr>
            <a:r>
              <a:rPr lang="cs-CZ" dirty="0" smtClean="0"/>
              <a:t> </a:t>
            </a:r>
            <a:endParaRPr lang="cs-CZ" dirty="0"/>
          </a:p>
          <a:p>
            <a:pPr eaLnBrk="1" hangingPunct="1">
              <a:buFontTx/>
              <a:buNone/>
            </a:pPr>
            <a:r>
              <a:rPr lang="cs-CZ" dirty="0" smtClean="0"/>
              <a:t> 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858218"/>
          </a:xfrm>
        </p:spPr>
        <p:txBody>
          <a:bodyPr/>
          <a:lstStyle/>
          <a:p>
            <a:r>
              <a:rPr lang="cs-CZ" b="1" dirty="0" smtClean="0"/>
              <a:t>Vzájemná poloha </a:t>
            </a:r>
            <a:br>
              <a:rPr lang="cs-CZ" b="1" dirty="0" smtClean="0"/>
            </a:br>
            <a:r>
              <a:rPr lang="cs-CZ" b="1" dirty="0" smtClean="0"/>
              <a:t>přímky a kružnice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2636912"/>
                <a:ext cx="7776864" cy="3024336"/>
              </a:xfrm>
            </p:spPr>
            <p:txBody>
              <a:bodyPr/>
              <a:lstStyle/>
              <a:p>
                <a:r>
                  <a:rPr lang="cs-CZ" dirty="0" smtClean="0"/>
                  <a:t>Žádný společný bod (vnější přímka kružnice), v(p, S)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cs-CZ" dirty="0" smtClean="0"/>
                  <a:t> r</a:t>
                </a:r>
              </a:p>
              <a:p>
                <a:pPr marL="0" indent="0">
                  <a:buNone/>
                </a:pPr>
                <a:endParaRPr lang="cs-CZ" dirty="0" smtClean="0"/>
              </a:p>
              <a:p>
                <a:r>
                  <a:rPr lang="cs-CZ" dirty="0" smtClean="0"/>
                  <a:t>Jeden společný bod (tečna), </a:t>
                </a:r>
                <a:r>
                  <a:rPr lang="cs-CZ" dirty="0"/>
                  <a:t>v(p, S) </a:t>
                </a:r>
                <a:r>
                  <a:rPr lang="cs-CZ" dirty="0" smtClean="0"/>
                  <a:t>= r</a:t>
                </a:r>
                <a:endParaRPr lang="cs-CZ" dirty="0"/>
              </a:p>
              <a:p>
                <a:endParaRPr lang="cs-CZ" dirty="0" smtClean="0"/>
              </a:p>
              <a:p>
                <a:r>
                  <a:rPr lang="cs-CZ" dirty="0" smtClean="0"/>
                  <a:t>Dva společné body (sečna), </a:t>
                </a:r>
                <a:r>
                  <a:rPr lang="cs-CZ" dirty="0"/>
                  <a:t>v(p, S)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cs-CZ" dirty="0" smtClean="0"/>
                  <a:t> </a:t>
                </a:r>
                <a:r>
                  <a:rPr lang="cs-CZ" dirty="0"/>
                  <a:t>r</a:t>
                </a: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2636912"/>
                <a:ext cx="7776864" cy="3024336"/>
              </a:xfrm>
              <a:blipFill rotWithShape="1">
                <a:blip r:embed="rId2"/>
                <a:stretch>
                  <a:fillRect l="-1804" t="-2621" b="-193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225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Příklad č. 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2636912"/>
            <a:ext cx="7344816" cy="223224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Určete vzájemnou polohu kružnice </a:t>
            </a:r>
            <a:br>
              <a:rPr lang="cs-CZ" dirty="0" smtClean="0"/>
            </a:br>
            <a:r>
              <a:rPr lang="cs-CZ" dirty="0" smtClean="0"/>
              <a:t>k: x</a:t>
            </a:r>
            <a:r>
              <a:rPr lang="cs-CZ" baseline="30000" dirty="0" smtClean="0"/>
              <a:t>2</a:t>
            </a:r>
            <a:r>
              <a:rPr lang="cs-CZ" dirty="0" smtClean="0"/>
              <a:t> + y</a:t>
            </a:r>
            <a:r>
              <a:rPr lang="cs-CZ" baseline="30000" dirty="0" smtClean="0"/>
              <a:t>2 </a:t>
            </a:r>
            <a:r>
              <a:rPr lang="cs-CZ" dirty="0" smtClean="0"/>
              <a:t>– 2x + 6y +  9 = 0</a:t>
            </a:r>
            <a:br>
              <a:rPr lang="cs-CZ" dirty="0" smtClean="0"/>
            </a:br>
            <a:r>
              <a:rPr lang="cs-CZ" dirty="0" smtClean="0"/>
              <a:t>a přímky p: x – y + c = 0 v závislosti </a:t>
            </a:r>
            <a:br>
              <a:rPr lang="cs-CZ" dirty="0" smtClean="0"/>
            </a:br>
            <a:r>
              <a:rPr lang="cs-CZ" dirty="0" smtClean="0"/>
              <a:t>na hodnotě parametru c.</a:t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998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cs-CZ" i="1" dirty="0"/>
              <a:t>Řešení:</a:t>
            </a:r>
            <a:br>
              <a:rPr lang="cs-CZ" i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19256" cy="4569371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Řešíme-li vzájemnou polohu přímky </a:t>
            </a:r>
            <a:br>
              <a:rPr lang="cs-CZ" dirty="0" smtClean="0"/>
            </a:br>
            <a:r>
              <a:rPr lang="cs-CZ" dirty="0" smtClean="0"/>
              <a:t>a kružnice tak, můžeme hledat jejich společné body nebo posuzujeme vzdálenost středu kružnice od přímky. </a:t>
            </a:r>
            <a:br>
              <a:rPr lang="cs-CZ" dirty="0" smtClean="0"/>
            </a:b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24598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1. způsob řešení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Hledáme průsečíky k a p, tj</a:t>
            </a:r>
            <a:r>
              <a:rPr lang="cs-CZ" dirty="0"/>
              <a:t>. řešíme soustavu dvou rovnic se dvěma neznámými (souřadnice průsečíku). </a:t>
            </a:r>
          </a:p>
          <a:p>
            <a:pPr marL="0" indent="0">
              <a:buNone/>
            </a:pPr>
            <a:r>
              <a:rPr lang="cs-CZ" dirty="0"/>
              <a:t>p: x – y + c = 0 	</a:t>
            </a:r>
            <a:r>
              <a:rPr lang="cs-CZ" dirty="0">
                <a:latin typeface="Cambria Math"/>
                <a:ea typeface="Cambria Math"/>
              </a:rPr>
              <a:t>⇒	</a:t>
            </a:r>
            <a:r>
              <a:rPr lang="cs-CZ" dirty="0"/>
              <a:t>y = </a:t>
            </a:r>
            <a:r>
              <a:rPr lang="cs-CZ" dirty="0" smtClean="0"/>
              <a:t>x + c</a:t>
            </a:r>
          </a:p>
          <a:p>
            <a:pPr marL="0" indent="0">
              <a:buNone/>
            </a:pPr>
            <a:r>
              <a:rPr lang="cs-CZ" dirty="0" smtClean="0"/>
              <a:t>k</a:t>
            </a:r>
            <a:r>
              <a:rPr lang="cs-CZ" b="1" dirty="0" smtClean="0"/>
              <a:t>: </a:t>
            </a:r>
            <a:r>
              <a:rPr lang="cs-CZ" dirty="0"/>
              <a:t>x</a:t>
            </a:r>
            <a:r>
              <a:rPr lang="cs-CZ" baseline="30000" dirty="0"/>
              <a:t>2</a:t>
            </a:r>
            <a:r>
              <a:rPr lang="cs-CZ" dirty="0"/>
              <a:t> + y</a:t>
            </a:r>
            <a:r>
              <a:rPr lang="cs-CZ" baseline="30000" dirty="0"/>
              <a:t>2 </a:t>
            </a:r>
            <a:r>
              <a:rPr lang="cs-CZ" dirty="0"/>
              <a:t>– 2x + 6y +  9 = </a:t>
            </a:r>
            <a:r>
              <a:rPr lang="cs-CZ" dirty="0" smtClean="0"/>
              <a:t>0</a:t>
            </a:r>
          </a:p>
          <a:p>
            <a:pPr marL="0" indent="0">
              <a:buNone/>
            </a:pP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Po </a:t>
            </a:r>
            <a:r>
              <a:rPr lang="cs-CZ" dirty="0"/>
              <a:t>dosazení a úpravě máme rovnici: </a:t>
            </a:r>
            <a:br>
              <a:rPr lang="cs-CZ" dirty="0"/>
            </a:br>
            <a:r>
              <a:rPr lang="cs-CZ" dirty="0"/>
              <a:t>	</a:t>
            </a:r>
            <a:r>
              <a:rPr lang="cs-CZ" dirty="0" smtClean="0"/>
              <a:t>2x</a:t>
            </a:r>
            <a:r>
              <a:rPr lang="cs-CZ" baseline="30000" dirty="0" smtClean="0"/>
              <a:t>2 </a:t>
            </a:r>
            <a:r>
              <a:rPr lang="cs-CZ" dirty="0"/>
              <a:t>+ </a:t>
            </a:r>
            <a:r>
              <a:rPr lang="cs-CZ" dirty="0" smtClean="0"/>
              <a:t>2(c + 2)x </a:t>
            </a:r>
            <a:r>
              <a:rPr lang="cs-CZ" dirty="0"/>
              <a:t>+ </a:t>
            </a:r>
            <a:r>
              <a:rPr lang="cs-CZ" dirty="0" smtClean="0"/>
              <a:t>c</a:t>
            </a:r>
            <a:r>
              <a:rPr lang="cs-CZ" baseline="30000" dirty="0" smtClean="0"/>
              <a:t>2 </a:t>
            </a:r>
            <a:r>
              <a:rPr lang="cs-CZ" dirty="0" smtClean="0"/>
              <a:t>+</a:t>
            </a:r>
            <a:r>
              <a:rPr lang="cs-CZ" baseline="30000" dirty="0" smtClean="0"/>
              <a:t> </a:t>
            </a:r>
            <a:r>
              <a:rPr lang="cs-CZ" dirty="0" smtClean="0"/>
              <a:t>6c + 9 </a:t>
            </a:r>
            <a:r>
              <a:rPr lang="cs-CZ" dirty="0"/>
              <a:t>= 0</a:t>
            </a:r>
          </a:p>
        </p:txBody>
      </p:sp>
    </p:spTree>
    <p:extLst>
      <p:ext uri="{BB962C8B-B14F-4D97-AF65-F5344CB8AC3E}">
        <p14:creationId xmlns:p14="http://schemas.microsoft.com/office/powerpoint/2010/main" val="276682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1196752"/>
                <a:ext cx="7272808" cy="453650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Diskriminant této rovnice</a:t>
                </a:r>
              </a:p>
              <a:p>
                <a:pPr marL="0" indent="0">
                  <a:buNone/>
                </a:pPr>
                <a:r>
                  <a:rPr lang="cs-CZ" dirty="0"/>
                  <a:t>	D = - </a:t>
                </a:r>
                <a:r>
                  <a:rPr lang="cs-CZ" dirty="0" smtClean="0"/>
                  <a:t>4(c</a:t>
                </a:r>
                <a:r>
                  <a:rPr lang="cs-CZ" baseline="30000" dirty="0" smtClean="0"/>
                  <a:t>2 </a:t>
                </a:r>
                <a:r>
                  <a:rPr lang="cs-CZ" dirty="0" smtClean="0"/>
                  <a:t>+ 8c + 14).</a:t>
                </a:r>
              </a:p>
              <a:p>
                <a:pPr marL="0" indent="0">
                  <a:buNone/>
                </a:pPr>
                <a:r>
                  <a:rPr lang="cs-CZ" dirty="0" smtClean="0"/>
                  <a:t>Po úpravě:</a:t>
                </a:r>
                <a:br>
                  <a:rPr lang="cs-CZ" dirty="0" smtClean="0"/>
                </a:br>
                <a:r>
                  <a:rPr lang="cs-CZ" dirty="0" smtClean="0"/>
                  <a:t>	D = - 4(c +4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/>
                  <a:t>).</a:t>
                </a:r>
                <a:r>
                  <a:rPr lang="cs-CZ" dirty="0" smtClean="0"/>
                  <a:t>(</a:t>
                </a:r>
                <a:r>
                  <a:rPr lang="cs-CZ" dirty="0"/>
                  <a:t>c +4 </a:t>
                </a:r>
                <a:r>
                  <a:rPr lang="cs-CZ" dirty="0" smtClean="0"/>
                  <a:t>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i="1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/>
                  <a:t>).</a:t>
                </a:r>
                <a:endParaRPr lang="cs-CZ" dirty="0" smtClean="0"/>
              </a:p>
              <a:p>
                <a:pPr marL="0" indent="0">
                  <a:buNone/>
                </a:pPr>
                <a:r>
                  <a:rPr lang="cs-CZ" dirty="0" smtClean="0"/>
                  <a:t>Provedeme diskuzi znaménka D na parametru c.</a:t>
                </a:r>
              </a:p>
              <a:p>
                <a:pPr marL="0" indent="0">
                  <a:buNone/>
                </a:pPr>
                <a:endParaRPr lang="cs-CZ" sz="2400" i="1" dirty="0" smtClean="0"/>
              </a:p>
              <a:p>
                <a:pPr marL="0" indent="0">
                  <a:buNone/>
                </a:pPr>
                <a:r>
                  <a:rPr lang="cs-CZ" sz="2400" i="1" dirty="0" smtClean="0"/>
                  <a:t>(Doporučení: nerovnice řešte graficky.)</a:t>
                </a:r>
                <a:endParaRPr lang="cs-CZ" sz="2400" i="1" dirty="0"/>
              </a:p>
              <a:p>
                <a:pPr marL="0" indent="0">
                  <a:buNone/>
                </a:pPr>
                <a:endParaRPr lang="cs-CZ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1196752"/>
                <a:ext cx="7272808" cy="4536504"/>
              </a:xfrm>
              <a:blipFill rotWithShape="1">
                <a:blip r:embed="rId2"/>
                <a:stretch>
                  <a:fillRect l="-2096" t="-17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908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507288" cy="4525963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cs-CZ" b="1" dirty="0" smtClean="0"/>
                  <a:t>Přímka a kružnice </a:t>
                </a:r>
                <a:r>
                  <a:rPr lang="cs-CZ" b="1" dirty="0"/>
                  <a:t>nemají </a:t>
                </a:r>
                <a:r>
                  <a:rPr lang="cs-CZ" b="1" dirty="0" smtClean="0"/>
                  <a:t>žádný společný bod, pokud </a:t>
                </a:r>
                <a:br>
                  <a:rPr lang="cs-CZ" b="1" dirty="0" smtClean="0"/>
                </a:br>
                <a:r>
                  <a:rPr lang="cs-CZ" b="1" dirty="0" smtClean="0"/>
                  <a:t>	c </a:t>
                </a:r>
                <a:r>
                  <a:rPr lang="cs-CZ" b="1" dirty="0" smtClean="0">
                    <a:latin typeface="Cambria Math"/>
                    <a:ea typeface="Cambria Math"/>
                  </a:rPr>
                  <a:t>∊ (-∞, -4 -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cs-CZ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i="1" dirty="0" smtClean="0"/>
                  <a:t> </a:t>
                </a:r>
                <a:r>
                  <a:rPr lang="cs-CZ" dirty="0" smtClean="0">
                    <a:latin typeface="Cambria Math"/>
                    <a:ea typeface="Cambria Math"/>
                  </a:rPr>
                  <a:t>∪ </a:t>
                </a:r>
                <a:r>
                  <a:rPr lang="cs-CZ" b="1" dirty="0" smtClean="0">
                    <a:latin typeface="Cambria Math"/>
                    <a:ea typeface="Cambria Math"/>
                  </a:rPr>
                  <a:t>(-</a:t>
                </a:r>
                <a:r>
                  <a:rPr lang="cs-CZ" b="1" dirty="0">
                    <a:latin typeface="Cambria Math"/>
                    <a:ea typeface="Cambria Math"/>
                  </a:rPr>
                  <a:t>4 </a:t>
                </a:r>
                <a:r>
                  <a:rPr lang="cs-CZ" b="1" dirty="0" smtClean="0">
                    <a:latin typeface="Cambria Math"/>
                    <a:ea typeface="Cambria Math"/>
                  </a:rPr>
                  <a:t>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 smtClean="0"/>
                  <a:t>, </a:t>
                </a:r>
                <a:r>
                  <a:rPr lang="cs-CZ" b="1" dirty="0" smtClean="0">
                    <a:latin typeface="Cambria Math"/>
                    <a:ea typeface="Cambria Math"/>
                  </a:rPr>
                  <a:t>∞).</a:t>
                </a:r>
                <a:endParaRPr lang="cs-CZ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cs-CZ" b="1" dirty="0" smtClean="0"/>
                  <a:t>Přímka je sečnou kružnice, pokud</a:t>
                </a:r>
                <a:br>
                  <a:rPr lang="cs-CZ" b="1" dirty="0" smtClean="0"/>
                </a:br>
                <a:r>
                  <a:rPr lang="cs-CZ" b="1" dirty="0"/>
                  <a:t>	</a:t>
                </a:r>
                <a:r>
                  <a:rPr lang="cs-CZ" b="1" dirty="0" smtClean="0"/>
                  <a:t>c </a:t>
                </a:r>
                <a:r>
                  <a:rPr lang="cs-CZ" b="1" dirty="0">
                    <a:latin typeface="Cambria Math"/>
                    <a:ea typeface="Cambria Math"/>
                  </a:rPr>
                  <a:t>∊ </a:t>
                </a:r>
                <a:r>
                  <a:rPr lang="cs-CZ" b="1" dirty="0" smtClean="0">
                    <a:latin typeface="Cambria Math"/>
                    <a:ea typeface="Cambria Math"/>
                  </a:rPr>
                  <a:t>(-</a:t>
                </a:r>
                <a:r>
                  <a:rPr lang="cs-CZ" b="1" dirty="0">
                    <a:latin typeface="Cambria Math"/>
                    <a:ea typeface="Cambria Math"/>
                  </a:rPr>
                  <a:t>4 -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b="1" dirty="0" smtClean="0">
                    <a:latin typeface="Cambria Math"/>
                    <a:ea typeface="Cambria Math"/>
                  </a:rPr>
                  <a:t>, -</a:t>
                </a:r>
                <a:r>
                  <a:rPr lang="cs-CZ" b="1" dirty="0">
                    <a:latin typeface="Cambria Math"/>
                    <a:ea typeface="Cambria Math"/>
                  </a:rPr>
                  <a:t>4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b="1" dirty="0" smtClean="0">
                    <a:latin typeface="Cambria Math"/>
                    <a:ea typeface="Cambria Math"/>
                  </a:rPr>
                  <a:t>).</a:t>
                </a:r>
                <a:endParaRPr lang="cs-CZ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cs-CZ" b="1" dirty="0" smtClean="0"/>
                  <a:t>Přímka </a:t>
                </a:r>
                <a:r>
                  <a:rPr lang="cs-CZ" b="1" dirty="0"/>
                  <a:t>je </a:t>
                </a:r>
                <a:r>
                  <a:rPr lang="cs-CZ" b="1" dirty="0" smtClean="0"/>
                  <a:t>tečnou </a:t>
                </a:r>
                <a:r>
                  <a:rPr lang="cs-CZ" b="1" dirty="0"/>
                  <a:t>kružnice, </a:t>
                </a:r>
                <a:r>
                  <a:rPr lang="cs-CZ" b="1" dirty="0" smtClean="0"/>
                  <a:t>pokud</a:t>
                </a:r>
                <a:br>
                  <a:rPr lang="cs-CZ" b="1" dirty="0" smtClean="0"/>
                </a:br>
                <a:r>
                  <a:rPr lang="cs-CZ" b="1" dirty="0" smtClean="0"/>
                  <a:t>	c </a:t>
                </a:r>
                <a:r>
                  <a:rPr lang="cs-CZ" b="1" dirty="0" smtClean="0">
                    <a:latin typeface="Cambria Math"/>
                    <a:ea typeface="Cambria Math"/>
                  </a:rPr>
                  <a:t>= -</a:t>
                </a:r>
                <a:r>
                  <a:rPr lang="cs-CZ" b="1" dirty="0">
                    <a:latin typeface="Cambria Math"/>
                    <a:ea typeface="Cambria Math"/>
                  </a:rPr>
                  <a:t>4 -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  <m:r>
                      <a:rPr lang="cs-CZ" b="1" i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b="1" dirty="0" smtClean="0">
                    <a:latin typeface="Cambria Math"/>
                    <a:ea typeface="Cambria Math"/>
                  </a:rPr>
                  <a:t> nebo </a:t>
                </a:r>
                <a:r>
                  <a:rPr lang="cs-CZ" b="1" dirty="0"/>
                  <a:t>c </a:t>
                </a:r>
                <a:r>
                  <a:rPr lang="cs-CZ" b="1" dirty="0" smtClean="0">
                    <a:latin typeface="Cambria Math"/>
                    <a:ea typeface="Cambria Math"/>
                  </a:rPr>
                  <a:t>= </a:t>
                </a:r>
                <a:r>
                  <a:rPr lang="cs-CZ" b="1" dirty="0">
                    <a:latin typeface="Cambria Math"/>
                    <a:ea typeface="Cambria Math"/>
                  </a:rPr>
                  <a:t>-4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dirty="0" smtClean="0"/>
                  <a:t>.</a:t>
                </a: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507288" cy="4525963"/>
              </a:xfrm>
              <a:blipFill rotWithShape="1">
                <a:blip r:embed="rId2"/>
                <a:stretch>
                  <a:fillRect l="-1576" t="-17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695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1479</TotalTime>
  <Words>534</Words>
  <Application>Microsoft Office PowerPoint</Application>
  <PresentationFormat>Předvádění na obrazovce (4:3)</PresentationFormat>
  <Paragraphs>111</Paragraphs>
  <Slides>24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Výchozí návrh</vt:lpstr>
      <vt:lpstr>DIGITÁLNÍ UČEBNÍ MATERIÁL zpracovaný v rámci projektu</vt:lpstr>
      <vt:lpstr>Prezentace aplikace PowerPoint</vt:lpstr>
      <vt:lpstr>Prezentace aplikace PowerPoint</vt:lpstr>
      <vt:lpstr>Vzájemná poloha  přímky a kružnice</vt:lpstr>
      <vt:lpstr>Příklad č. 1</vt:lpstr>
      <vt:lpstr>Řešení: </vt:lpstr>
      <vt:lpstr>1. způsob řešení </vt:lpstr>
      <vt:lpstr>Prezentace aplikace PowerPoint</vt:lpstr>
      <vt:lpstr>Závěr</vt:lpstr>
      <vt:lpstr>Prezentace aplikace PowerPoint</vt:lpstr>
      <vt:lpstr>2. způsob řešení </vt:lpstr>
      <vt:lpstr>Prezentace aplikace PowerPoint</vt:lpstr>
      <vt:lpstr>Prezentace aplikace PowerPoint</vt:lpstr>
      <vt:lpstr>Určení bodu dotyku kružnice a přímky (tečny)</vt:lpstr>
      <vt:lpstr>Závěr:</vt:lpstr>
      <vt:lpstr>Rovnice tečny</vt:lpstr>
      <vt:lpstr>Příklad č. 2</vt:lpstr>
      <vt:lpstr>Řešení:</vt:lpstr>
      <vt:lpstr>Prezentace aplikace PowerPoint</vt:lpstr>
      <vt:lpstr>Příklad č. 3</vt:lpstr>
      <vt:lpstr>Řešení:</vt:lpstr>
      <vt:lpstr>Prezentace aplikace PowerPoint</vt:lpstr>
      <vt:lpstr>Prezentace aplikace PowerPoint</vt:lpstr>
      <vt:lpstr>Prezentace aplikace PowerPoint</vt:lpstr>
    </vt:vector>
  </TitlesOfParts>
  <Company>Gymnázium Podbořany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DIGITÁLNÍ UČEBNÍ MATERIÁL zpracovaný v rámci projektu</dc:title>
  <dc:creator>Jana Romová</dc:creator>
  <dc:description>Autorem materiálu a všech jeho částí, není-li uvedeno jinak, je Marie Honzlová. 
Dostupné z Metodického portálu www.rvp.cz; ISSN 1802-4785. 
Provozuje Národní ústav pro vzdělávání, školské poradenské zařízení a zařízení pro další vzdělávání pedagogických pracovníků (NÚV).</dc:description>
  <cp:lastModifiedBy>Krobot Ivo</cp:lastModifiedBy>
  <cp:revision>136</cp:revision>
  <dcterms:created xsi:type="dcterms:W3CDTF">2012-06-06T13:31:55Z</dcterms:created>
  <dcterms:modified xsi:type="dcterms:W3CDTF">2013-08-26T09:08:46Z</dcterms:modified>
</cp:coreProperties>
</file>