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F429D-811B-486E-9332-A49D26BD39D7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BB3A2-B4DA-4EF8-A9AE-E24FB064F46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98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0651D-50AD-4FBE-8486-448AFAC6D9E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736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42FBDB-1DAB-4600-BEC0-409F947D5B8B}" type="datetimeFigureOut">
              <a:rPr lang="cs-CZ" smtClean="0"/>
              <a:t>10.8.2014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8E0498-7A38-4314-8ED5-9C31406F011F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467544" y="2106588"/>
            <a:ext cx="8136904" cy="4562772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20688"/>
            <a:ext cx="6081712" cy="148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446312"/>
              </p:ext>
            </p:extLst>
          </p:nvPr>
        </p:nvGraphicFramePr>
        <p:xfrm>
          <a:off x="568412" y="2132611"/>
          <a:ext cx="8040216" cy="4611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108"/>
                <a:gridCol w="4020108"/>
              </a:tblGrid>
              <a:tr h="746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Název školy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Střední škola informatiky, poštovnictví a finančnictví Brno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CZ.1.07/1.5.00/34.0550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Arial" pitchFamily="34" charset="0"/>
                        </a:rPr>
                        <a:t>Název materiálu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VY_42_INOVACE_3_17_Exponenciální rovnice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Mgr. Michaela Zderčíková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Tematická oblast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Exponenciální rovnice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2. ročník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Datum tvorby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září  2013 – srpen 2014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44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Anotace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Materiál je určen pro  výuku tematického celku Řešení rovnic a nerovnic.</a:t>
                      </a: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6829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Metodický pokyn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Materiál obsahuje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jak teoretickou k výuce či samostudiu, tak příklady k procvičení. 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28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188640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43608" y="1052736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Příklady k </a:t>
            </a:r>
            <a:r>
              <a:rPr lang="cs-CZ" sz="2400" dirty="0" smtClean="0"/>
              <a:t>procvičení – řešte metodou substituce: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ovéPole 3"/>
              <p:cNvSpPr txBox="1"/>
              <p:nvPr/>
            </p:nvSpPr>
            <p:spPr>
              <a:xfrm>
                <a:off x="1050386" y="1628800"/>
                <a:ext cx="34158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a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−8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=32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86" y="1628800"/>
                <a:ext cx="3415807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1043608" y="2340361"/>
                <a:ext cx="29952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b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=162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340361"/>
                <a:ext cx="2995243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1043608" y="3032861"/>
                <a:ext cx="32772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c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25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</m:t>
                      </m:r>
                      <m:r>
                        <a:rPr lang="cs-CZ" sz="2400" b="0" i="1" smtClean="0">
                          <a:latin typeface="Cambria Math"/>
                        </a:rPr>
                        <m:t>3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25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=10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032861"/>
                <a:ext cx="3277244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/>
              <p:cNvSpPr txBox="1"/>
              <p:nvPr/>
            </p:nvSpPr>
            <p:spPr>
              <a:xfrm>
                <a:off x="1017360" y="3717032"/>
                <a:ext cx="4042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=13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360" y="3717032"/>
                <a:ext cx="4042838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ovéPole 7"/>
              <p:cNvSpPr txBox="1"/>
              <p:nvPr/>
            </p:nvSpPr>
            <p:spPr>
              <a:xfrm>
                <a:off x="1056963" y="4430477"/>
                <a:ext cx="28291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e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16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r>
                        <a:rPr lang="cs-CZ" sz="2400" b="0" i="1" smtClean="0">
                          <a:latin typeface="Cambria Math"/>
                        </a:rPr>
                        <m:t>3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+4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963" y="4430477"/>
                <a:ext cx="282910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/>
              <p:cNvSpPr txBox="1"/>
              <p:nvPr/>
            </p:nvSpPr>
            <p:spPr>
              <a:xfrm>
                <a:off x="1056963" y="5229200"/>
                <a:ext cx="32811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f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121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=22+9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11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963" y="5229200"/>
                <a:ext cx="3281155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ovéPole 9"/>
              <p:cNvSpPr txBox="1"/>
              <p:nvPr/>
            </p:nvSpPr>
            <p:spPr>
              <a:xfrm>
                <a:off x="6649515" y="1664823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=2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515" y="1664823"/>
                <a:ext cx="97039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6658744" y="2340361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=4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44" y="2340361"/>
                <a:ext cx="97039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ovéPole 11"/>
              <p:cNvSpPr txBox="1"/>
              <p:nvPr/>
            </p:nvSpPr>
            <p:spPr>
              <a:xfrm>
                <a:off x="6658744" y="2948405"/>
                <a:ext cx="983731" cy="6202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44" y="2948405"/>
                <a:ext cx="983731" cy="62023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ovéPole 12"/>
              <p:cNvSpPr txBox="1"/>
              <p:nvPr/>
            </p:nvSpPr>
            <p:spPr>
              <a:xfrm>
                <a:off x="6649515" y="3698087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=3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515" y="3698087"/>
                <a:ext cx="97039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ovéPole 13"/>
              <p:cNvSpPr txBox="1"/>
              <p:nvPr/>
            </p:nvSpPr>
            <p:spPr>
              <a:xfrm>
                <a:off x="6672081" y="4430477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81" y="4430477"/>
                <a:ext cx="97039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ovéPole 14"/>
              <p:cNvSpPr txBox="1"/>
              <p:nvPr/>
            </p:nvSpPr>
            <p:spPr>
              <a:xfrm>
                <a:off x="6658744" y="5229200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744" y="5229200"/>
                <a:ext cx="97039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48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cs-CZ" dirty="0"/>
              <a:t>Exponenciální rovnice</a:t>
            </a:r>
          </a:p>
        </p:txBody>
      </p:sp>
      <p:sp>
        <p:nvSpPr>
          <p:cNvPr id="4" name="Obdélník 3"/>
          <p:cNvSpPr/>
          <p:nvPr/>
        </p:nvSpPr>
        <p:spPr>
          <a:xfrm>
            <a:off x="1043608" y="1052736"/>
            <a:ext cx="8100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cs-CZ" sz="3200" dirty="0"/>
              <a:t>Zopakujte si pravidla pro počítání s mocninami: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115616" y="1637511"/>
                <a:ext cx="1800200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cs-CZ" sz="2800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cs-CZ" sz="280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cs-CZ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>
                                  <a:latin typeface="Cambria Math"/>
                                </a:rPr>
                                <m:t>8</m:t>
                              </m:r>
                            </m:e>
                            <m:sup>
                              <m:r>
                                <a:rPr lang="cs-CZ" sz="280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cs-CZ" sz="2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637511"/>
                <a:ext cx="1800200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3942442" y="1683356"/>
                <a:ext cx="1789208" cy="719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 dirty="0"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ctrlPr>
                                <a:rPr lang="cs-CZ" sz="2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800" i="1" dirty="0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cs-CZ" sz="2800" i="1" dirty="0"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  <m:r>
                        <a:rPr lang="cs-CZ" sz="2800" dirty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cs-CZ" sz="2800" i="1" dirty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800" i="1" dirty="0">
                              <a:latin typeface="Cambria Math"/>
                            </a:rPr>
                            <m:t>5</m:t>
                          </m:r>
                        </m:deg>
                        <m:e>
                          <m:sSup>
                            <m:sSupPr>
                              <m:ctrlPr>
                                <a:rPr lang="cs-CZ" sz="2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 dirty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800" i="1" dirty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442" y="1683356"/>
                <a:ext cx="1789208" cy="7199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délník 7"/>
              <p:cNvSpPr/>
              <p:nvPr/>
            </p:nvSpPr>
            <p:spPr>
              <a:xfrm>
                <a:off x="6876256" y="1637511"/>
                <a:ext cx="1571136" cy="995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cs-CZ" sz="2400" i="1"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24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4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1637511"/>
                <a:ext cx="1571136" cy="9951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1178756" y="2632655"/>
                <a:ext cx="1673920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den>
                      </m:f>
                      <m:r>
                        <a:rPr lang="cs-CZ" sz="28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6" y="2632655"/>
                <a:ext cx="1673920" cy="8989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3734956" y="2584565"/>
                <a:ext cx="3088538" cy="995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i="1">
                              <a:latin typeface="Cambria Math"/>
                            </a:rPr>
                            <m:t>   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i="1"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cs-CZ" sz="2400" i="1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cs-CZ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i="1"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cs-CZ" sz="2400" i="1"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i="1">
                              <a:latin typeface="Cambria Math"/>
                            </a:rPr>
                            <m:t>25</m:t>
                          </m:r>
                        </m:num>
                        <m:den>
                          <m:r>
                            <a:rPr lang="cs-CZ" sz="2400" i="1">
                              <a:latin typeface="Cambria Math"/>
                            </a:rPr>
                            <m:t>81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956" y="2584565"/>
                <a:ext cx="3088538" cy="9951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043608" y="3861048"/>
                <a:ext cx="5027145" cy="5522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cs-CZ" sz="2800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800" i="1" dirty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800" dirty="0"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800" i="1" dirty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−2</m:t>
                          </m:r>
                          <m:r>
                            <a:rPr lang="cs-CZ" sz="2800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cs-CZ" sz="2800" i="1" dirty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cs-CZ" sz="2800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cs-CZ" sz="2800" i="1" dirty="0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e>
                          </m:d>
                        </m:sup>
                      </m:sSup>
                      <m:r>
                        <a:rPr lang="cs-CZ" sz="2800" dirty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 dirty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800" i="1" dirty="0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861048"/>
                <a:ext cx="5027145" cy="5522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élník 11"/>
              <p:cNvSpPr/>
              <p:nvPr/>
            </p:nvSpPr>
            <p:spPr>
              <a:xfrm>
                <a:off x="1053169" y="4653136"/>
                <a:ext cx="5094985" cy="541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800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𝑥</m:t>
                          </m:r>
                          <m:r>
                            <a:rPr lang="cs-CZ" sz="2800" i="1">
                              <a:latin typeface="Cambria Math"/>
                            </a:rPr>
                            <m:t>+2</m:t>
                          </m:r>
                        </m:sup>
                      </m:sSup>
                      <m:r>
                        <a:rPr lang="cs-CZ" sz="280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  <m:r>
                            <a:rPr lang="cs-CZ" sz="28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800" i="1">
                              <a:latin typeface="Cambria Math"/>
                              <a:ea typeface="Cambria Math"/>
                            </a:rPr>
                            <m:t>+2)</m:t>
                          </m:r>
                        </m:sup>
                      </m:sSup>
                      <m:r>
                        <a:rPr lang="cs-CZ" sz="28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2</m:t>
                          </m:r>
                          <m:r>
                            <a:rPr lang="cs-CZ" sz="2800" i="1">
                              <a:latin typeface="Cambria Math"/>
                            </a:rPr>
                            <m:t>𝑥</m:t>
                          </m:r>
                          <m:r>
                            <a:rPr lang="cs-CZ" sz="2800" i="1">
                              <a:latin typeface="Cambria Math"/>
                            </a:rPr>
                            <m:t>+4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169" y="4653136"/>
                <a:ext cx="5094985" cy="541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/>
              <p:cNvSpPr/>
              <p:nvPr/>
            </p:nvSpPr>
            <p:spPr>
              <a:xfrm>
                <a:off x="1079526" y="5517232"/>
                <a:ext cx="4327082" cy="9569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latin typeface="Cambria Math"/>
                                </a:rPr>
                                <m:t>5</m:t>
                              </m:r>
                            </m:e>
                            <m:sup>
                              <m:r>
                                <a:rPr lang="cs-CZ" sz="2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cs-CZ" sz="2800" i="1">
                                  <a:latin typeface="Cambria Math"/>
                                </a:rPr>
                                <m:t>+4</m:t>
                              </m:r>
                            </m:sup>
                          </m:sSup>
                        </m:den>
                      </m:f>
                      <m:r>
                        <a:rPr lang="cs-CZ" sz="28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−2</m:t>
                          </m:r>
                          <m:r>
                            <a:rPr lang="cs-CZ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cs-CZ" sz="2800" i="1">
                              <a:latin typeface="Cambria Math"/>
                            </a:rPr>
                            <m:t>(</m:t>
                          </m:r>
                          <m:r>
                            <a:rPr lang="cs-CZ" sz="2800" i="1">
                              <a:latin typeface="Cambria Math"/>
                            </a:rPr>
                            <m:t>𝑥</m:t>
                          </m:r>
                          <m:r>
                            <a:rPr lang="cs-CZ" sz="2800" i="1">
                              <a:latin typeface="Cambria Math"/>
                            </a:rPr>
                            <m:t>+4)</m:t>
                          </m:r>
                        </m:sup>
                      </m:sSup>
                      <m:r>
                        <a:rPr lang="cs-CZ" sz="28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i="1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cs-CZ" sz="2800" i="1">
                              <a:latin typeface="Cambria Math"/>
                            </a:rPr>
                            <m:t>−6−</m:t>
                          </m:r>
                          <m:r>
                            <a:rPr lang="cs-CZ" sz="2800" i="1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13" name="Obdélní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26" y="5517232"/>
                <a:ext cx="4327082" cy="95692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6001991" y="4066022"/>
            <a:ext cx="3096344" cy="193899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solidFill>
                  <a:schemeClr val="accent1"/>
                </a:solidFill>
              </a:rPr>
              <a:t>TYTO PRAVIDLA VYUŽÍVÁME PŘI ŘEŠENÍ EXPONENCIÁLNÍCH ROVNIC </a:t>
            </a:r>
            <a:endParaRPr lang="cs-CZ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0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274638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115616" y="141277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Jsou rovnice, ve kterých se vyskytují mocniny s neznámou v </a:t>
            </a:r>
            <a:r>
              <a:rPr lang="cs-CZ" sz="2800" dirty="0" smtClean="0">
                <a:solidFill>
                  <a:schemeClr val="accent1"/>
                </a:solidFill>
              </a:rPr>
              <a:t>exponentu</a:t>
            </a:r>
            <a:r>
              <a:rPr lang="cs-CZ" sz="2800" dirty="0"/>
              <a:t> </a:t>
            </a:r>
            <a:r>
              <a:rPr lang="cs-CZ" sz="2800" dirty="0" smtClean="0"/>
              <a:t>neboli </a:t>
            </a:r>
            <a:r>
              <a:rPr lang="cs-CZ" sz="2800" dirty="0" smtClean="0">
                <a:solidFill>
                  <a:schemeClr val="accent1"/>
                </a:solidFill>
              </a:rPr>
              <a:t>mocniteli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15616" y="2636912"/>
            <a:ext cx="7718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Při řešení exponenciálních rovnic platí následující věta: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428792" y="3324157"/>
                <a:ext cx="6843091" cy="144994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Pro</m:t>
                      </m:r>
                      <m:r>
                        <a:rPr lang="cs-CZ" sz="24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ka</m:t>
                      </m:r>
                      <m:r>
                        <a:rPr lang="cs-CZ" sz="2400" b="0" i="0" smtClean="0">
                          <a:latin typeface="Cambria Math"/>
                        </a:rPr>
                        <m:t>ž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d</m:t>
                      </m:r>
                      <m:r>
                        <a:rPr lang="cs-CZ" sz="2400" b="0" i="0" smtClean="0">
                          <a:latin typeface="Cambria Math"/>
                        </a:rPr>
                        <m:t>é </m:t>
                      </m:r>
                      <m:r>
                        <a:rPr lang="cs-CZ" sz="2400" b="0" i="1" smtClean="0">
                          <a:latin typeface="Cambria Math"/>
                        </a:rPr>
                        <m:t>𝑎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1" i="0" smtClean="0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\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e>
                      </m:d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  <a:ea typeface="Cambria Math"/>
                        </a:rPr>
                        <m:t>a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  <a:ea typeface="Cambria Math"/>
                        </a:rPr>
                        <m:t>pro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  <a:ea typeface="Cambria Math"/>
                        </a:rPr>
                        <m:t>v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š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  <a:ea typeface="Cambria Math"/>
                        </a:rPr>
                        <m:t>echna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𝐑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  <a:ea typeface="Cambria Math"/>
                        </a:rPr>
                        <m:t>plat</m:t>
                      </m:r>
                      <m:r>
                        <a:rPr lang="cs-CZ" sz="2400" b="1" i="0" smtClean="0">
                          <a:latin typeface="Cambria Math"/>
                          <a:ea typeface="Cambria Math"/>
                        </a:rPr>
                        <m:t>í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:</m:t>
                      </m:r>
                    </m:oMath>
                  </m:oMathPara>
                </a14:m>
                <a:endParaRPr lang="cs-CZ" sz="2400" b="0" i="0" dirty="0" smtClean="0">
                  <a:latin typeface="Cambria Math"/>
                  <a:ea typeface="Cambria Math"/>
                </a:endParaRPr>
              </a:p>
              <a:p>
                <a:pPr algn="ctr"/>
                <a:endParaRPr lang="cs-CZ" sz="2800" i="1" dirty="0" smtClean="0">
                  <a:latin typeface="Cambria Math"/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800" b="0" i="0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</m:sup>
                      </m:sSup>
                      <m:r>
                        <a:rPr lang="cs-CZ" sz="2800" b="0" i="0" smtClean="0">
                          <a:latin typeface="Cambria Math"/>
                          <a:ea typeface="Cambria Math"/>
                        </a:rPr>
                        <m:t> </m:t>
                      </m:r>
                      <m:groupChr>
                        <m:groupChrPr>
                          <m:chr m:val="⇔"/>
                          <m:pos m:val="top"/>
                          <m:ctrlPr>
                            <a:rPr lang="cs-CZ" sz="2800" i="1" smtClean="0">
                              <a:latin typeface="Cambria Math"/>
                              <a:ea typeface="Cambria Math"/>
                            </a:rPr>
                          </m:ctrlPr>
                        </m:groupChrPr>
                        <m:e/>
                      </m:groupCh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800" b="0" i="1" smtClean="0">
                          <a:latin typeface="Cambria Math"/>
                          <a:ea typeface="Cambria Math"/>
                        </a:rPr>
                        <m:t>𝑦</m:t>
                      </m:r>
                    </m:oMath>
                  </m:oMathPara>
                </a14:m>
                <a:endParaRPr lang="cs-CZ" sz="28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792" y="3324157"/>
                <a:ext cx="6843091" cy="144994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446181" y="5229200"/>
                <a:ext cx="2808312" cy="65838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8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groupChr>
                        <m:groupChrPr>
                          <m:chr m:val="⇔"/>
                          <m:pos m:val="top"/>
                          <m:ctrlPr>
                            <a:rPr lang="cs-CZ" sz="2800" b="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r>
                        <a:rPr lang="cs-CZ" sz="2800" b="0" i="1" smtClean="0">
                          <a:latin typeface="Cambria Math"/>
                        </a:rPr>
                        <m:t>𝑥</m:t>
                      </m:r>
                      <m:r>
                        <a:rPr lang="cs-CZ" sz="2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181" y="5229200"/>
                <a:ext cx="2808312" cy="6583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1435608" y="5235043"/>
            <a:ext cx="123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PLATÍ: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88859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274638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1164459"/>
                <a:ext cx="5904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Příklad 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400" dirty="0" smtClean="0"/>
                  <a:t>: Řešte v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</a:rPr>
                      <m:t>𝐑</m:t>
                    </m:r>
                  </m:oMath>
                </a14:m>
                <a:r>
                  <a:rPr lang="cs-CZ" sz="2400" dirty="0" smtClean="0"/>
                  <a:t> exponenciální rovnice: </a:t>
                </a:r>
                <a:endParaRPr lang="cs-CZ" sz="24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64459"/>
                <a:ext cx="590465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548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43608" y="1833268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a)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=27</m:t>
                    </m:r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833268"/>
                <a:ext cx="2664296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3432" t="-10667" b="-30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ovéPole 5"/>
          <p:cNvSpPr txBox="1"/>
          <p:nvPr/>
        </p:nvSpPr>
        <p:spPr>
          <a:xfrm>
            <a:off x="4644008" y="1798547"/>
            <a:ext cx="4289680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cap="all" dirty="0" smtClean="0">
                <a:solidFill>
                  <a:schemeClr val="accent1"/>
                </a:solidFill>
              </a:rPr>
              <a:t>Rovnici upravíme tak, aby na obou stranách byl stejný základ.</a:t>
            </a:r>
            <a:endParaRPr lang="cs-CZ" cap="all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435608" y="2590743"/>
                <a:ext cx="24482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608" y="2590743"/>
                <a:ext cx="2448272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4644008" y="2636910"/>
                <a:ext cx="4289680" cy="45070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cs-CZ" cap="all" dirty="0" smtClean="0">
                    <a:solidFill>
                      <a:schemeClr val="accent1"/>
                    </a:solidFill>
                  </a:rPr>
                  <a:t>Využijeme </a:t>
                </a:r>
                <a:r>
                  <a:rPr lang="cs-CZ" cap="all" dirty="0">
                    <a:solidFill>
                      <a:schemeClr val="accent1"/>
                    </a:solidFill>
                  </a:rPr>
                  <a:t> </a:t>
                </a:r>
                <a:r>
                  <a:rPr lang="cs-CZ" cap="all" dirty="0" smtClean="0">
                    <a:solidFill>
                      <a:schemeClr val="accent1"/>
                    </a:solidFill>
                  </a:rPr>
                  <a:t>věty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b="0" i="0" cap="all" smtClean="0">
                        <a:solidFill>
                          <a:schemeClr val="accent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𝑦</m:t>
                        </m:r>
                      </m:sup>
                    </m:sSup>
                    <m:groupChr>
                      <m:groupChrPr>
                        <m:chr m:val="⇔"/>
                        <m:pos m:val="top"/>
                        <m:ctrlP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cs-CZ" b="0" i="1" cap="all" smtClean="0">
                        <a:solidFill>
                          <a:schemeClr val="accent1"/>
                        </a:solidFill>
                        <a:latin typeface="Cambria Math"/>
                      </a:rPr>
                      <m:t>𝑥</m:t>
                    </m:r>
                    <m:r>
                      <a:rPr lang="cs-CZ" b="0" i="1" cap="all" smtClean="0">
                        <a:solidFill>
                          <a:schemeClr val="accent1"/>
                        </a:solidFill>
                        <a:latin typeface="Cambria Math"/>
                      </a:rPr>
                      <m:t>=</m:t>
                    </m:r>
                    <m:r>
                      <a:rPr lang="cs-CZ" b="0" i="1" cap="all" smtClean="0">
                        <a:solidFill>
                          <a:schemeClr val="accent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cs-CZ" cap="all" dirty="0" smtClean="0">
                    <a:solidFill>
                      <a:schemeClr val="accent1"/>
                    </a:solidFill>
                  </a:rPr>
                  <a:t> </a:t>
                </a:r>
                <a:endParaRPr lang="cs-CZ" cap="all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636910"/>
                <a:ext cx="4289680" cy="450701"/>
              </a:xfrm>
              <a:prstGeom prst="rect">
                <a:avLst/>
              </a:prstGeom>
              <a:blipFill rotWithShape="1">
                <a:blip r:embed="rId5"/>
                <a:stretch>
                  <a:fillRect l="-987" t="-33333" b="-47436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867656" y="3247701"/>
                <a:ext cx="15841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  <m:r>
                        <a:rPr lang="cs-CZ" sz="2400" b="0" i="1" smtClean="0">
                          <a:latin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656" y="3247701"/>
                <a:ext cx="1584176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2227495" y="3861048"/>
                <a:ext cx="1224337" cy="461665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495" y="3861048"/>
                <a:ext cx="1224337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1043608" y="4437111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b)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0,25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=16</m:t>
                    </m:r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437111"/>
                <a:ext cx="2664296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3432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639955" y="5072970"/>
                <a:ext cx="20882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    0,25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 = 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955" y="5072970"/>
                <a:ext cx="2088232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867656" y="5568145"/>
                <a:ext cx="2272296" cy="995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656" y="5568145"/>
                <a:ext cx="2272296" cy="99514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4881070" y="6065717"/>
                <a:ext cx="1241750" cy="461665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070" y="6065717"/>
                <a:ext cx="1241750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92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 animBg="1"/>
      <p:bldP spid="7" grpId="0"/>
      <p:bldP spid="8" grpId="0" animBg="1"/>
      <p:bldP spid="9" grpId="0"/>
      <p:bldP spid="10" grpId="0" animBg="1"/>
      <p:bldP spid="13" grpId="0"/>
      <p:bldP spid="14" grpId="0"/>
      <p:bldP spid="15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274638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1391946"/>
                <a:ext cx="2664296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a)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cs-CZ" sz="2400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4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391946"/>
                <a:ext cx="2664296" cy="647357"/>
              </a:xfrm>
              <a:prstGeom prst="rect">
                <a:avLst/>
              </a:prstGeom>
              <a:blipFill rotWithShape="1">
                <a:blip r:embed="rId2"/>
                <a:stretch>
                  <a:fillRect l="-3432" b="-46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ovéPole 4"/>
          <p:cNvSpPr txBox="1"/>
          <p:nvPr/>
        </p:nvSpPr>
        <p:spPr>
          <a:xfrm>
            <a:off x="1043608" y="10527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Příklady k procvičení: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037323" y="2201907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b)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𝑧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=256</m:t>
                    </m:r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323" y="2201907"/>
                <a:ext cx="2664296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3432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043608" y="2780928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c)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𝑣</m:t>
                        </m:r>
                        <m:r>
                          <a:rPr lang="cs-CZ" sz="2400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=1</m:t>
                    </m:r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80928"/>
                <a:ext cx="2664296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3432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1043608" y="3356991"/>
                <a:ext cx="3672408" cy="759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d)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  <m:r>
                          <a:rPr lang="cs-CZ" sz="2400" b="0" i="1" smtClean="0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24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cs-CZ" sz="24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cs-CZ" sz="2400" b="0" i="1" smtClean="0">
                                            <a:latin typeface="Cambria Math"/>
                                          </a:rPr>
                                          <m:t>7</m:t>
                                        </m:r>
                                      </m:num>
                                      <m:den>
                                        <m:r>
                                          <a:rPr lang="cs-CZ" sz="2400" b="0" i="1" smtClean="0">
                                            <a:latin typeface="Cambria Math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𝑥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356991"/>
                <a:ext cx="3672408" cy="759375"/>
              </a:xfrm>
              <a:prstGeom prst="rect">
                <a:avLst/>
              </a:prstGeom>
              <a:blipFill rotWithShape="1">
                <a:blip r:embed="rId5"/>
                <a:stretch>
                  <a:fillRect l="-2488" b="-56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043608" y="4221088"/>
                <a:ext cx="34563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e)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  <m:r>
                          <a:rPr lang="cs-CZ" sz="2400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cs-CZ" sz="24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p>
                    </m:sSup>
                    <m:r>
                      <a:rPr lang="cs-CZ" sz="2400" b="0" i="0" smtClean="0">
                        <a:latin typeface="Cambria Math"/>
                      </a:rPr>
                      <m:t>=36</m:t>
                    </m:r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221088"/>
                <a:ext cx="3456384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2646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084424" y="4797152"/>
                <a:ext cx="3775608" cy="716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f)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0,4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sz="2400" b="0" i="1" smtClean="0">
                        <a:latin typeface="Cambria Math"/>
                        <a:ea typeface="Cambria Math"/>
                      </a:rPr>
                      <m:t>∙2,5</m:t>
                    </m:r>
                    <m:r>
                      <a:rPr lang="cs-CZ" sz="24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cs-CZ" sz="2400" b="0" i="1" smtClean="0">
                                    <a:latin typeface="Cambria Math"/>
                                  </a:rPr>
                                  <m:t>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𝑥</m:t>
                        </m:r>
                        <m:r>
                          <a:rPr lang="cs-CZ" sz="2400" b="0" i="1" smtClean="0">
                            <a:latin typeface="Cambria Math"/>
                          </a:rPr>
                          <m:t>+4</m:t>
                        </m:r>
                      </m:sup>
                    </m:sSup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424" y="4797152"/>
                <a:ext cx="3775608" cy="716478"/>
              </a:xfrm>
              <a:prstGeom prst="rect">
                <a:avLst/>
              </a:prstGeom>
              <a:blipFill rotWithShape="1">
                <a:blip r:embed="rId7"/>
                <a:stretch>
                  <a:fillRect l="-2585" b="-59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104058" y="5649407"/>
                <a:ext cx="2664296" cy="688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g)	</a:t>
                </a:r>
                <a14:m>
                  <m:oMath xmlns:m="http://schemas.openxmlformats.org/officeDocument/2006/math">
                    <m:r>
                      <a:rPr lang="cs-CZ" sz="2400" b="0" i="0" smtClean="0">
                        <a:latin typeface="Cambria Math"/>
                      </a:rPr>
                      <m:t>36=</m:t>
                    </m:r>
                    <m:f>
                      <m:f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400" b="0" i="1" smtClean="0">
                                <a:latin typeface="Cambria Math"/>
                              </a:rPr>
                              <m:t>6</m:t>
                            </m:r>
                          </m:e>
                          <m:sup>
                            <m:r>
                              <a:rPr lang="cs-CZ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cs-CZ" sz="2400" b="0" i="1" smtClean="0">
                                <a:latin typeface="Cambria Math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2400" b="0" i="1" smtClean="0">
                                <a:latin typeface="Cambria Math"/>
                              </a:rPr>
                              <m:t>6</m:t>
                            </m:r>
                          </m:e>
                        </m:rad>
                      </m:den>
                    </m:f>
                  </m:oMath>
                </a14:m>
                <a:endParaRPr lang="cs-CZ" sz="2400" b="0" dirty="0" smtClean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058" y="5649407"/>
                <a:ext cx="2664296" cy="688522"/>
              </a:xfrm>
              <a:prstGeom prst="rect">
                <a:avLst/>
              </a:prstGeom>
              <a:blipFill rotWithShape="1">
                <a:blip r:embed="rId8"/>
                <a:stretch>
                  <a:fillRect l="-3432" b="-5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5436096" y="1391946"/>
                <a:ext cx="26642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=−4</m:t>
                          </m:r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391946"/>
                <a:ext cx="2664296" cy="4001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5436096" y="2191701"/>
                <a:ext cx="2511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=2</m:t>
                          </m:r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191701"/>
                <a:ext cx="2511896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426603" y="2795514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0" dirty="0" smtClean="0"/>
                  <a:t>  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0" i="1" smtClean="0">
                            <a:latin typeface="Cambria Math"/>
                          </a:rPr>
                          <m:t>𝑣</m:t>
                        </m:r>
                        <m:r>
                          <a:rPr lang="cs-CZ" sz="2000" b="0" i="1" smtClean="0">
                            <a:latin typeface="Cambria Math"/>
                          </a:rPr>
                          <m:t>=−1</m:t>
                        </m:r>
                      </m:e>
                    </m:d>
                  </m:oMath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603" y="2795514"/>
                <a:ext cx="2664296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436218" y="3338939"/>
                <a:ext cx="2664296" cy="777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=−</m:t>
                          </m:r>
                          <m:f>
                            <m:fPr>
                              <m:ctrlPr>
                                <a:rPr lang="cs-CZ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cs-CZ" sz="20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218" y="3338939"/>
                <a:ext cx="2664296" cy="777264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5426603" y="4221087"/>
                <a:ext cx="26642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603" y="4221087"/>
                <a:ext cx="2664296" cy="40011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5446807" y="4924558"/>
                <a:ext cx="26642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=5</m:t>
                          </m:r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807" y="4924558"/>
                <a:ext cx="2664296" cy="40011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5446807" y="5738824"/>
                <a:ext cx="2664296" cy="777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000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cs-CZ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000" b="0" i="1" smtClean="0">
                                  <a:latin typeface="Cambria Math"/>
                                </a:rPr>
                                <m:t>15</m:t>
                              </m:r>
                            </m:num>
                            <m:den>
                              <m:r>
                                <a:rPr lang="cs-CZ" sz="20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cs-CZ" sz="2000" b="0" dirty="0" smtClean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807" y="5738824"/>
                <a:ext cx="2664296" cy="777264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949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188640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43608" y="1153261"/>
                <a:ext cx="5904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Příklad 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cs-CZ" sz="2400" dirty="0" smtClean="0"/>
                  <a:t>: Řešte v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</a:rPr>
                      <m:t>𝐑</m:t>
                    </m:r>
                  </m:oMath>
                </a14:m>
                <a:r>
                  <a:rPr lang="cs-CZ" sz="2400" dirty="0" smtClean="0"/>
                  <a:t> exponenciální rovnici: </a:t>
                </a:r>
                <a:endParaRPr lang="cs-CZ" sz="24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53261"/>
                <a:ext cx="590465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548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1577842" y="1676452"/>
                <a:ext cx="3608424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4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+3</m:t>
                          </m:r>
                        </m:sup>
                      </m:sSup>
                      <m:r>
                        <a:rPr lang="cs-CZ" sz="24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7842" y="1676452"/>
                <a:ext cx="3608424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043608" y="2336128"/>
                <a:ext cx="4459361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dirty="0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p>
                      </m:sSup>
                      <m:r>
                        <a:rPr lang="cs-CZ" sz="2400" b="0" i="0" dirty="0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dirty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dirty="0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 b="0" i="0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336128"/>
                <a:ext cx="4459361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6107819" y="1838707"/>
                <a:ext cx="2448272" cy="461665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400" b="0" i="0" cap="all" smtClean="0">
                          <a:solidFill>
                            <a:schemeClr val="accent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cap="all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cap="all" dirty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cap="all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cap="all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cap="all" dirty="0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cs-CZ" sz="2400" cap="all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819" y="1838707"/>
                <a:ext cx="2448272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1338001" y="3039075"/>
                <a:ext cx="3632726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cs-CZ" sz="2400" b="0" i="0" dirty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cs-CZ" sz="2400" b="0" i="0" dirty="0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cs-CZ" sz="2400" b="0" i="0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001" y="3039075"/>
                <a:ext cx="363272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6084168" y="2444878"/>
                <a:ext cx="2849519" cy="830997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cs-CZ" sz="240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400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cs-CZ" sz="2400" cap="all" dirty="0" smtClean="0">
                    <a:solidFill>
                      <a:schemeClr val="accent1"/>
                    </a:solidFill>
                  </a:rPr>
                  <a:t> Je u všech členů nalevo</a:t>
                </a:r>
                <a:endParaRPr lang="cs-CZ" sz="2400" cap="all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444878"/>
                <a:ext cx="2849519" cy="830997"/>
              </a:xfrm>
              <a:prstGeom prst="rect">
                <a:avLst/>
              </a:prstGeom>
              <a:blipFill rotWithShape="1">
                <a:blip r:embed="rId7"/>
                <a:stretch>
                  <a:fillRect l="-2754" t="-4255" b="-13475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793381" y="3895003"/>
                <a:ext cx="3177346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400" b="0" i="0" dirty="0" smtClean="0">
                              <a:latin typeface="Cambria Math"/>
                              <a:ea typeface="Cambria Math"/>
                            </a:rPr>
                            <m:t>2+</m:t>
                          </m:r>
                          <m:f>
                            <m:f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cs-CZ" sz="2400" b="0" i="0" dirty="0" smtClean="0">
                              <a:latin typeface="Cambria Math"/>
                              <a:ea typeface="Cambria Math"/>
                            </a:rPr>
                            <m:t>+8</m:t>
                          </m:r>
                        </m:e>
                      </m:d>
                      <m:r>
                        <a:rPr lang="cs-CZ" sz="2400" b="0" i="0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381" y="3895003"/>
                <a:ext cx="3177346" cy="92217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2727036" y="4918450"/>
                <a:ext cx="2243691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21</m:t>
                              </m:r>
                            </m:num>
                            <m:den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cs-CZ" sz="2400" b="0" i="0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21</m:t>
                          </m:r>
                        </m:num>
                        <m:den>
                          <m: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036" y="4918450"/>
                <a:ext cx="2243691" cy="92217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3680873" y="5840626"/>
                <a:ext cx="116859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4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0873" y="5840626"/>
                <a:ext cx="1168590" cy="78380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5895795" y="5378961"/>
                <a:ext cx="14746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795" y="5378961"/>
                <a:ext cx="1474699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5985073" y="6001695"/>
                <a:ext cx="1296144" cy="461665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073" y="6001695"/>
                <a:ext cx="1296144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610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188640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43608" y="10527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Příklady k procvičení: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50386" y="1628800"/>
                <a:ext cx="40607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cs-CZ" sz="2400" b="0" i="0" smtClean="0">
                              <a:latin typeface="Cambria Math"/>
                            </a:rPr>
                            <m:t>a</m:t>
                          </m:r>
                          <m:r>
                            <a:rPr lang="cs-CZ" sz="2400" b="0" i="0" smtClean="0">
                              <a:latin typeface="Cambria Math"/>
                            </a:rPr>
                            <m:t>)  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=7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86" y="1628800"/>
                <a:ext cx="4060791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043608" y="2242865"/>
                <a:ext cx="2862579" cy="8693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b</m:t>
                      </m:r>
                      <m:r>
                        <a:rPr lang="cs-CZ" sz="2400" b="0" i="0" smtClean="0"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27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ad>
                            <m:radPr>
                              <m:degHide m:val="on"/>
                              <m:ctrlP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9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  <m:r>
                        <a:rPr lang="cs-CZ" sz="2400" b="0" i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242865"/>
                <a:ext cx="2862579" cy="8693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043608" y="3112206"/>
                <a:ext cx="3294107" cy="118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c</m:t>
                      </m:r>
                      <m:r>
                        <a:rPr lang="cs-CZ" sz="2400" b="0" i="0" smtClean="0">
                          <a:latin typeface="Cambria Math"/>
                        </a:rPr>
                        <m:t>)   </m:t>
                      </m:r>
                      <m:rad>
                        <m:radPr>
                          <m:ctrlPr>
                            <a:rPr lang="cs-CZ" sz="2400" i="1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i="1">
                              <a:latin typeface="Cambria Math"/>
                            </a:rPr>
                            <m:t>5</m:t>
                          </m:r>
                        </m:deg>
                        <m:e>
                          <m:sSup>
                            <m:sSup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cs-CZ" sz="2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400" i="1">
                                          <a:latin typeface="Cambria Math"/>
                                        </a:rPr>
                                        <m:t>4</m:t>
                                      </m:r>
                                    </m:num>
                                    <m:den>
                                      <m:r>
                                        <a:rPr lang="cs-CZ" sz="2400" i="1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cs-CZ" sz="2400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cs-CZ" sz="2400" i="1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rad>
                      <m:r>
                        <a:rPr lang="cs-CZ" sz="24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400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cs-CZ" sz="2400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𝑥</m:t>
                          </m:r>
                          <m:r>
                            <a:rPr lang="cs-CZ" sz="2400" i="1">
                              <a:latin typeface="Cambria Math"/>
                            </a:rPr>
                            <m:t>+3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112206"/>
                <a:ext cx="3294107" cy="11835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/>
              <p:cNvSpPr txBox="1"/>
              <p:nvPr/>
            </p:nvSpPr>
            <p:spPr>
              <a:xfrm>
                <a:off x="1050386" y="4581128"/>
                <a:ext cx="3984681" cy="556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d</m:t>
                      </m:r>
                      <m:r>
                        <a:rPr lang="cs-CZ" sz="2400" b="0" i="0" smtClean="0">
                          <a:latin typeface="Cambria Math"/>
                        </a:rPr>
                        <m:t>) </m:t>
                      </m:r>
                      <m:rad>
                        <m:radPr>
                          <m:degHide m:val="on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cs-CZ" sz="2400" dirty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sz="2400" i="1" dirty="0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cs-CZ" sz="240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3−5</m:t>
                              </m:r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rad>
                      <m:r>
                        <a:rPr lang="cs-CZ" sz="2400" b="0" i="1" dirty="0" smtClean="0">
                          <a:latin typeface="Cambria Math"/>
                          <a:ea typeface="Cambria Math"/>
                        </a:rPr>
                        <m:t>=4∙</m:t>
                      </m:r>
                      <m:rad>
                        <m:radPr>
                          <m:degHide m:val="on"/>
                          <m:ctrlPr>
                            <a:rPr lang="cs-CZ" sz="2400" b="0" i="1" dirty="0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5−7</m:t>
                              </m:r>
                              <m:r>
                                <a:rPr lang="cs-CZ" sz="2400" b="0" i="1" dirty="0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3" name="TextovéPol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86" y="4581128"/>
                <a:ext cx="3984681" cy="55669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/>
              <p:cNvSpPr txBox="1"/>
              <p:nvPr/>
            </p:nvSpPr>
            <p:spPr>
              <a:xfrm>
                <a:off x="1042512" y="5445224"/>
                <a:ext cx="3850349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400" b="0" i="0" smtClean="0">
                          <a:latin typeface="Cambria Math"/>
                        </a:rPr>
                        <m:t>e</m:t>
                      </m:r>
                      <m:r>
                        <a:rPr lang="cs-CZ" sz="2400" b="0" i="0" smtClean="0">
                          <a:latin typeface="Cambria Math"/>
                        </a:rPr>
                        <m:t>)</m:t>
                      </m: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400" b="0" i="1" smtClean="0">
                              <a:latin typeface="Cambria Math"/>
                            </a:rPr>
                            <m:t>125</m:t>
                          </m:r>
                        </m:den>
                      </m:f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g>
                        <m:e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25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rad>
                      <m:r>
                        <a:rPr lang="cs-CZ" sz="2400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125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cs-CZ" sz="24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512" y="5445224"/>
                <a:ext cx="3850349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6649515" y="1664823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515" y="1664823"/>
                <a:ext cx="97039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ovéPole 15"/>
              <p:cNvSpPr txBox="1"/>
              <p:nvPr/>
            </p:nvSpPr>
            <p:spPr>
              <a:xfrm>
                <a:off x="6588843" y="2488946"/>
                <a:ext cx="1197636" cy="708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=−</m:t>
                          </m:r>
                          <m:f>
                            <m:f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cs-CZ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843" y="2488946"/>
                <a:ext cx="1197636" cy="7087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6599438" y="3519304"/>
                <a:ext cx="1143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=−4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438" y="3519304"/>
                <a:ext cx="114351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6649515" y="4768487"/>
                <a:ext cx="10986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=12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515" y="4768487"/>
                <a:ext cx="1098634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6681931" y="5653646"/>
                <a:ext cx="97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cs-CZ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1931" y="5653646"/>
                <a:ext cx="97039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87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ál 20"/>
          <p:cNvSpPr/>
          <p:nvPr/>
        </p:nvSpPr>
        <p:spPr>
          <a:xfrm>
            <a:off x="1719646" y="3589787"/>
            <a:ext cx="1781706" cy="70330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vál 18"/>
          <p:cNvSpPr/>
          <p:nvPr/>
        </p:nvSpPr>
        <p:spPr>
          <a:xfrm>
            <a:off x="4788024" y="5805264"/>
            <a:ext cx="1152128" cy="8393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 txBox="1">
            <a:spLocks/>
          </p:cNvSpPr>
          <p:nvPr/>
        </p:nvSpPr>
        <p:spPr>
          <a:xfrm>
            <a:off x="1435608" y="188640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043608" y="1153261"/>
                <a:ext cx="5904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Příklad 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cs-CZ" sz="2400" dirty="0" smtClean="0"/>
                  <a:t>: Řešte v 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latin typeface="Cambria Math"/>
                      </a:rPr>
                      <m:t>𝐑</m:t>
                    </m:r>
                  </m:oMath>
                </a14:m>
                <a:r>
                  <a:rPr lang="cs-CZ" sz="2400" dirty="0" smtClean="0"/>
                  <a:t> exponenciální rovnici: </a:t>
                </a:r>
                <a:endParaRPr lang="cs-CZ" sz="24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153261"/>
                <a:ext cx="5904656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548" t="-10526" b="-28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ovéPole 3"/>
          <p:cNvSpPr txBox="1"/>
          <p:nvPr/>
        </p:nvSpPr>
        <p:spPr>
          <a:xfrm>
            <a:off x="4644008" y="1634367"/>
            <a:ext cx="4289680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cap="all" dirty="0" smtClean="0">
                <a:solidFill>
                  <a:schemeClr val="accent1"/>
                </a:solidFill>
              </a:rPr>
              <a:t>Rovnici upravíme tak,  aby se v ní vyskytoval  jen základ 2. </a:t>
            </a:r>
            <a:endParaRPr lang="cs-CZ" cap="all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1187624" y="1726701"/>
                <a:ext cx="28788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−10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=24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726701"/>
                <a:ext cx="2878801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972297" y="2477723"/>
                <a:ext cx="36717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−10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dirty="0" smtClean="0">
                          <a:latin typeface="Cambria Math"/>
                        </a:rPr>
                        <m:t>=24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297" y="2477723"/>
                <a:ext cx="3671711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1023452" y="3128122"/>
                <a:ext cx="36717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cs-CZ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−10</m:t>
                      </m:r>
                      <m:r>
                        <a:rPr lang="cs-CZ" sz="24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400" dirty="0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4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dirty="0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400" b="0" i="0" dirty="0" smtClean="0">
                          <a:latin typeface="Cambria Math"/>
                        </a:rPr>
                        <m:t>=24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452" y="3128122"/>
                <a:ext cx="3671711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715319" y="2523889"/>
            <a:ext cx="4218369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cap="all" dirty="0" smtClean="0">
                <a:solidFill>
                  <a:schemeClr val="accent1"/>
                </a:solidFill>
              </a:rPr>
              <a:t>Využijeme pravidla o mocninách</a:t>
            </a:r>
            <a:endParaRPr lang="cs-CZ" cap="all" dirty="0">
              <a:solidFill>
                <a:schemeClr val="accent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644009" y="3144339"/>
            <a:ext cx="4392488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cap="all" dirty="0" smtClean="0">
                <a:solidFill>
                  <a:schemeClr val="accent1"/>
                </a:solidFill>
              </a:rPr>
              <a:t>ROVNICI Řešíme metodou substituce</a:t>
            </a:r>
            <a:endParaRPr lang="cs-CZ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1719646" y="3717032"/>
                <a:ext cx="1781706" cy="46166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𝑠𝑢𝑏</m:t>
                      </m:r>
                      <m:r>
                        <a:rPr lang="cs-CZ" sz="2400" b="0" i="1" smtClean="0">
                          <a:latin typeface="Cambria Math"/>
                        </a:rPr>
                        <m:t>. </m:t>
                      </m:r>
                      <m:r>
                        <a:rPr lang="cs-CZ" sz="2400" b="0" i="1" smtClean="0">
                          <a:latin typeface="Cambria Math"/>
                        </a:rPr>
                        <m:t>𝑦</m:t>
                      </m:r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46" y="3717032"/>
                <a:ext cx="1781706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0390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451453" y="4293096"/>
                <a:ext cx="2815707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−10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cs-CZ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=24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453" y="4293096"/>
                <a:ext cx="2815707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4699454" y="3728071"/>
                <a:ext cx="4403862" cy="369332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cs-CZ" cap="all" dirty="0" smtClean="0">
                    <a:solidFill>
                      <a:schemeClr val="accent1"/>
                    </a:solidFill>
                  </a:rPr>
                  <a:t>Všude v rovnici nahradíme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cap="all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cap="all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b="0" i="1" cap="all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cs-CZ" cap="all" dirty="0" smtClean="0">
                    <a:solidFill>
                      <a:schemeClr val="accent1"/>
                    </a:solidFill>
                  </a:rPr>
                  <a:t> za </a:t>
                </a:r>
                <a14:m>
                  <m:oMath xmlns:m="http://schemas.openxmlformats.org/officeDocument/2006/math">
                    <m:r>
                      <a:rPr lang="cs-CZ" b="0" i="1" cap="all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cs-CZ" b="0" i="1" cap="all" smtClean="0">
                        <a:solidFill>
                          <a:schemeClr val="accent1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cs-CZ" cap="all" dirty="0" smtClean="0">
                    <a:solidFill>
                      <a:schemeClr val="accent1"/>
                    </a:solidFill>
                  </a:rPr>
                  <a:t> </a:t>
                </a:r>
                <a:endParaRPr lang="cs-CZ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454" y="3728071"/>
                <a:ext cx="4403862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963" t="-4615" b="-2000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4699454" y="4500332"/>
            <a:ext cx="440386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cap="all" dirty="0" smtClean="0">
                <a:solidFill>
                  <a:schemeClr val="accent1"/>
                </a:solidFill>
              </a:rPr>
              <a:t>Řešíme rovnici o nové neznámé.</a:t>
            </a:r>
            <a:endParaRPr lang="cs-CZ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ovéPole 14"/>
              <p:cNvSpPr txBox="1"/>
              <p:nvPr/>
            </p:nvSpPr>
            <p:spPr>
              <a:xfrm>
                <a:off x="1404614" y="5067952"/>
                <a:ext cx="27996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400" b="0" i="0" smtClean="0">
                          <a:latin typeface="Cambria Math"/>
                        </a:rPr>
                        <m:t>−</m:t>
                      </m:r>
                      <m:r>
                        <a:rPr lang="cs-CZ" sz="2400" b="0" i="1" smtClean="0">
                          <a:latin typeface="Cambria Math"/>
                        </a:rPr>
                        <m:t>5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cs-CZ" sz="2400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cs-CZ" sz="2400" b="0" i="0" smtClean="0">
                          <a:latin typeface="Cambria Math"/>
                          <a:ea typeface="Cambria Math"/>
                        </a:rPr>
                        <m:t>−24=0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5" name="TextovéPol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614" y="5067952"/>
                <a:ext cx="2799677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/>
              <p:cNvSpPr txBox="1"/>
              <p:nvPr/>
            </p:nvSpPr>
            <p:spPr>
              <a:xfrm>
                <a:off x="1295806" y="5661248"/>
                <a:ext cx="5980933" cy="870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cs-CZ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cs-CZ" sz="24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/>
                            </a:rPr>
                            <m:t>5±</m:t>
                          </m:r>
                          <m:rad>
                            <m:radPr>
                              <m:degHide m:val="on"/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25−4</m:t>
                              </m:r>
                              <m:r>
                                <a:rPr lang="cs-CZ" sz="2400" b="0" i="1" smtClean="0">
                                  <a:latin typeface="Cambria Math"/>
                                  <a:ea typeface="Cambria Math"/>
                                </a:rPr>
                                <m:t>∙24</m:t>
                              </m:r>
                            </m:e>
                          </m:rad>
                        </m:num>
                        <m:den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groupChr>
                        <m:groupChrPr>
                          <m:chr m:val="⇒"/>
                          <m:pos m:val="top"/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r>
                        <a:rPr lang="cs-CZ" sz="24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cs-CZ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400" b="0" i="0" smtClean="0">
                          <a:latin typeface="Cambria Math"/>
                        </a:rPr>
                        <m:t>=8</m:t>
                      </m:r>
                      <m:r>
                        <a:rPr lang="en-US" sz="2400" b="0" i="0" smtClean="0">
                          <a:latin typeface="Cambria Math"/>
                        </a:rPr>
                        <m:t>;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cs-CZ" sz="2400" b="0" i="0" smtClean="0">
                          <a:latin typeface="Cambria Math"/>
                        </a:rPr>
                        <m:t>=−3.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806" y="5661248"/>
                <a:ext cx="5980933" cy="87068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ovéPole 17"/>
              <p:cNvSpPr txBox="1"/>
              <p:nvPr/>
            </p:nvSpPr>
            <p:spPr>
              <a:xfrm>
                <a:off x="6084168" y="6459985"/>
                <a:ext cx="2736304" cy="369332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cs-CZ" cap="all" dirty="0" smtClean="0">
                    <a:solidFill>
                      <a:schemeClr val="accent1"/>
                    </a:solidFill>
                  </a:rPr>
                  <a:t>Kořen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cs-CZ" b="0" i="1" cap="all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2 </m:t>
                        </m:r>
                      </m:sub>
                    </m:sSub>
                  </m:oMath>
                </a14:m>
                <a:r>
                  <a:rPr lang="cs-CZ" cap="all" dirty="0" smtClean="0">
                    <a:solidFill>
                      <a:schemeClr val="accent1"/>
                    </a:solidFill>
                  </a:rPr>
                  <a:t>Nevyhovuje.</a:t>
                </a:r>
                <a:endParaRPr lang="cs-CZ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8" name="TextovéPol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6459985"/>
                <a:ext cx="2736304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1322" t="-4615" b="-2000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297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2" grpId="0"/>
      <p:bldP spid="3" grpId="0"/>
      <p:bldP spid="4" grpId="0" animBg="1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5" grpId="0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1435608" y="188640"/>
            <a:ext cx="7498080" cy="77809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cs-CZ" dirty="0" smtClean="0"/>
              <a:t>Exponenciální rovnice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1259632" y="1614791"/>
                <a:ext cx="1781706" cy="461665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𝑠𝑢𝑏</m:t>
                      </m:r>
                      <m:r>
                        <a:rPr lang="cs-CZ" sz="2400" b="0" i="1" smtClean="0">
                          <a:latin typeface="Cambria Math"/>
                        </a:rPr>
                        <m:t>. </m:t>
                      </m:r>
                      <m:r>
                        <a:rPr lang="cs-CZ" sz="2400" b="0" i="1" smtClean="0">
                          <a:latin typeface="Cambria Math"/>
                        </a:rPr>
                        <m:t>𝑦</m:t>
                      </m:r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614791"/>
                <a:ext cx="1781706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8974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850242" y="2134731"/>
                <a:ext cx="1164119" cy="461665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𝑦</m:t>
                      </m:r>
                      <m:r>
                        <a:rPr lang="cs-CZ" sz="2400" b="0" i="1" smtClean="0"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242" y="2134731"/>
                <a:ext cx="116411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8974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4016059" y="1936700"/>
                <a:ext cx="11685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8=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059" y="1936700"/>
                <a:ext cx="116859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3041338" y="1614791"/>
                <a:ext cx="88924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i="0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cs-CZ" sz="5400" dirty="0"/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338" y="1614791"/>
                <a:ext cx="889248" cy="9233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/>
              <p:cNvSpPr txBox="1"/>
              <p:nvPr/>
            </p:nvSpPr>
            <p:spPr>
              <a:xfrm>
                <a:off x="7164289" y="1933878"/>
                <a:ext cx="1012521" cy="46166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/>
                        </a:rPr>
                        <m:t>𝑥</m:t>
                      </m:r>
                      <m:r>
                        <a:rPr lang="cs-CZ" sz="24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9" y="1933878"/>
                <a:ext cx="1012521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1259632" y="3068960"/>
                <a:ext cx="727280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 smtClean="0"/>
                  <a:t>Řešením exponenciální rovnice je jeden kořen </a:t>
                </a:r>
                <a14:m>
                  <m:oMath xmlns:m="http://schemas.openxmlformats.org/officeDocument/2006/math">
                    <m:r>
                      <a:rPr lang="cs-CZ" sz="2400" i="1">
                        <a:latin typeface="Cambria Math"/>
                      </a:rPr>
                      <m:t>𝑥</m:t>
                    </m:r>
                    <m:r>
                      <a:rPr lang="cs-CZ" sz="2400" i="1">
                        <a:latin typeface="Cambria Math"/>
                      </a:rPr>
                      <m:t>=3.</m:t>
                    </m:r>
                  </m:oMath>
                </a14:m>
                <a:endParaRPr lang="cs-CZ" sz="2400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068960"/>
                <a:ext cx="7272808" cy="738664"/>
              </a:xfrm>
              <a:prstGeom prst="rect">
                <a:avLst/>
              </a:prstGeom>
              <a:blipFill rotWithShape="1">
                <a:blip r:embed="rId7"/>
                <a:stretch>
                  <a:fillRect l="-1341" t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élník 11"/>
              <p:cNvSpPr/>
              <p:nvPr/>
            </p:nvSpPr>
            <p:spPr>
              <a:xfrm>
                <a:off x="5013142" y="1924800"/>
                <a:ext cx="1712264" cy="577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cs-CZ" sz="240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sSup>
                        <m:sSupPr>
                          <m:ctrlPr>
                            <a:rPr lang="cs-CZ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  </m:t>
                          </m:r>
                          <m:r>
                            <a:rPr lang="cs-CZ" sz="24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4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400" i="1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3142" y="1924800"/>
                <a:ext cx="1712264" cy="577530"/>
              </a:xfrm>
              <a:prstGeom prst="rect">
                <a:avLst/>
              </a:prstGeom>
              <a:blipFill rotWithShape="1">
                <a:blip r:embed="rId8"/>
                <a:stretch>
                  <a:fillRect l="-8897" t="-31915" b="-478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/>
              <p:cNvSpPr/>
              <p:nvPr/>
            </p:nvSpPr>
            <p:spPr>
              <a:xfrm>
                <a:off x="6633260" y="1936700"/>
                <a:ext cx="470910" cy="570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cs-CZ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3" name="Obdélní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260" y="1936700"/>
                <a:ext cx="470910" cy="570092"/>
              </a:xfrm>
              <a:prstGeom prst="rect">
                <a:avLst/>
              </a:prstGeom>
              <a:blipFill rotWithShape="1">
                <a:blip r:embed="rId9"/>
                <a:stretch>
                  <a:fillRect l="-40260" t="-33333" r="-46753" b="-483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15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/>
      <p:bldP spid="9" grpId="0" animBg="1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347</TotalTime>
  <Words>1169</Words>
  <Application>Microsoft Office PowerPoint</Application>
  <PresentationFormat>Předvádění na obrazovce (4:3)</PresentationFormat>
  <Paragraphs>128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Exponenciální 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Michaela Zderčíková</dc:creator>
  <cp:lastModifiedBy>Michaela Zderčíková</cp:lastModifiedBy>
  <cp:revision>49</cp:revision>
  <dcterms:created xsi:type="dcterms:W3CDTF">2014-08-06T18:18:33Z</dcterms:created>
  <dcterms:modified xsi:type="dcterms:W3CDTF">2014-08-10T11:03:45Z</dcterms:modified>
</cp:coreProperties>
</file>