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78" r:id="rId8"/>
    <p:sldId id="267" r:id="rId9"/>
    <p:sldId id="270" r:id="rId10"/>
    <p:sldId id="279" r:id="rId11"/>
    <p:sldId id="271" r:id="rId12"/>
    <p:sldId id="277" r:id="rId13"/>
    <p:sldId id="272" r:id="rId14"/>
    <p:sldId id="273" r:id="rId15"/>
    <p:sldId id="274" r:id="rId16"/>
    <p:sldId id="275" r:id="rId17"/>
    <p:sldId id="276" r:id="rId18"/>
    <p:sldId id="280" r:id="rId19"/>
    <p:sldId id="281" r:id="rId20"/>
    <p:sldId id="282" r:id="rId21"/>
    <p:sldId id="283" r:id="rId22"/>
    <p:sldId id="284" r:id="rId23"/>
    <p:sldId id="285" r:id="rId24"/>
    <p:sldId id="290" r:id="rId25"/>
    <p:sldId id="292" r:id="rId26"/>
    <p:sldId id="293" r:id="rId27"/>
    <p:sldId id="291" r:id="rId28"/>
    <p:sldId id="294" r:id="rId29"/>
    <p:sldId id="286" r:id="rId30"/>
    <p:sldId id="287" r:id="rId31"/>
    <p:sldId id="288" r:id="rId32"/>
    <p:sldId id="289" r:id="rId33"/>
    <p:sldId id="258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216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5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20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1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25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5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37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12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15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38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91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27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69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A5C8-43AA-44F4-9090-10B0A78FD14B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004C-73B2-43D7-991B-F8A95697F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59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EYGrElVyHn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EYGrElVyHn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DNA supercoiling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2800" dirty="0" smtClean="0"/>
              <a:t>Open local structures in negatively supercoiled DNA</a:t>
            </a:r>
            <a:endParaRPr lang="cs-CZ" altLang="cs-CZ" sz="2800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89318" y="879159"/>
            <a:ext cx="943324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FF0000"/>
                </a:solidFill>
              </a:rPr>
              <a:t>Intramolecular quadruplexes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cs typeface="Arial" panose="020B0604020202020204" pitchFamily="34" charset="0"/>
              </a:rPr>
              <a:t>G:C-rich motifs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cs typeface="Arial" panose="020B0604020202020204" pitchFamily="34" charset="0"/>
              </a:rPr>
              <a:t>G-quadruplexes		C-quadruplexes (i-motifs)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/>
              <a:t>(K</a:t>
            </a:r>
            <a:r>
              <a:rPr lang="cs-CZ" altLang="cs-CZ" sz="2000" baseline="30000" dirty="0" smtClean="0"/>
              <a:t>+</a:t>
            </a:r>
            <a:r>
              <a:rPr lang="cs-CZ" altLang="cs-CZ" sz="2000" dirty="0" smtClean="0"/>
              <a:t>-stabilized)		(weakly acidic pH)</a:t>
            </a: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Courier" pitchFamily="49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49394" t="-350" r="4282" b="350"/>
          <a:stretch/>
        </p:blipFill>
        <p:spPr>
          <a:xfrm>
            <a:off x="2390213" y="2956171"/>
            <a:ext cx="860402" cy="1410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03" y="2933231"/>
            <a:ext cx="1159516" cy="14332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226" y="2824479"/>
            <a:ext cx="1052654" cy="1792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199" y="2337752"/>
            <a:ext cx="1673937" cy="1726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920" y="2043429"/>
            <a:ext cx="2296160" cy="27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2800" dirty="0" smtClean="0"/>
              <a:t>Open local structures in negatively supercoiled DNA</a:t>
            </a:r>
            <a:endParaRPr lang="cs-CZ" altLang="cs-CZ" sz="2800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037398" y="848679"/>
            <a:ext cx="76819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FF0000"/>
                </a:solidFill>
              </a:rPr>
              <a:t>Lef-handed Z-DNA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cs typeface="Arial" panose="020B0604020202020204" pitchFamily="34" charset="0"/>
              </a:rPr>
              <a:t>(Pu-Py)</a:t>
            </a:r>
            <a:r>
              <a:rPr lang="cs-CZ" altLang="cs-CZ" sz="2000" baseline="-25000" dirty="0" smtClean="0">
                <a:cs typeface="Arial" panose="020B0604020202020204" pitchFamily="34" charset="0"/>
              </a:rPr>
              <a:t>n</a:t>
            </a:r>
            <a:r>
              <a:rPr lang="cs-CZ" altLang="cs-CZ" sz="2000" dirty="0" smtClean="0">
                <a:cs typeface="Arial" panose="020B0604020202020204" pitchFamily="34" charset="0"/>
              </a:rPr>
              <a:t> </a:t>
            </a:r>
            <a:r>
              <a:rPr lang="cs-CZ" altLang="cs-CZ" sz="2000" dirty="0">
                <a:cs typeface="Arial" panose="020B0604020202020204" pitchFamily="34" charset="0"/>
              </a:rPr>
              <a:t>segment </a:t>
            </a:r>
            <a:r>
              <a:rPr lang="cs-CZ" altLang="cs-CZ" sz="2000" dirty="0" smtClean="0">
                <a:cs typeface="Arial" panose="020B0604020202020204" pitchFamily="34" charset="0"/>
              </a:rPr>
              <a:t>within </a:t>
            </a:r>
            <a:r>
              <a:rPr lang="cs-CZ" altLang="cs-CZ" sz="2000" dirty="0">
                <a:cs typeface="Arial" panose="020B0604020202020204" pitchFamily="34" charset="0"/>
              </a:rPr>
              <a:t>negatively supercoiled DNA</a:t>
            </a:r>
            <a:r>
              <a:rPr lang="cs-CZ" altLang="cs-CZ" sz="2000" dirty="0" smtClean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Courier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4400" y="2428240"/>
            <a:ext cx="2389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local reduction of twist </a:t>
            </a:r>
          </a:p>
          <a:p>
            <a:r>
              <a:rPr lang="cs-CZ" dirty="0" smtClean="0"/>
              <a:t>(to negative values)</a:t>
            </a:r>
            <a:endParaRPr lang="cs-CZ" dirty="0"/>
          </a:p>
        </p:txBody>
      </p:sp>
      <p:sp>
        <p:nvSpPr>
          <p:cNvPr id="27" name="TextBox 26"/>
          <p:cNvSpPr txBox="1"/>
          <p:nvPr/>
        </p:nvSpPr>
        <p:spPr>
          <a:xfrm>
            <a:off x="9235440" y="3688080"/>
            <a:ext cx="204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partial relaxation of negative superturns</a:t>
            </a:r>
          </a:p>
          <a:p>
            <a:endParaRPr lang="cs-CZ" dirty="0" smtClean="0"/>
          </a:p>
          <a:p>
            <a:r>
              <a:rPr lang="cs-CZ" dirty="0" smtClean="0"/>
              <a:t>(cca 2 superturns per 14 bp of Z-DNA structure)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80" y="3198177"/>
            <a:ext cx="2435860" cy="3146319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2" t="4635" r="3094" b="9366"/>
          <a:stretch/>
        </p:blipFill>
        <p:spPr bwMode="auto">
          <a:xfrm>
            <a:off x="2550160" y="2362463"/>
            <a:ext cx="2214880" cy="387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DNA supercoiling and nucleosome formation</a:t>
            </a:r>
            <a:endParaRPr lang="cs-CZ" dirty="0"/>
          </a:p>
        </p:txBody>
      </p:sp>
      <p:pic>
        <p:nvPicPr>
          <p:cNvPr id="13314" name="Picture 2" descr="0606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" y="1530032"/>
            <a:ext cx="3166745" cy="48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ubs.rsc.org/services/images/RSCpubs.ePlatform.Service.FreeContent.ImageService.svc/ImageService/Articleimage/2014/CC/c4cc04789c/c4cc04789c-f1_hi-r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93" y="2352357"/>
            <a:ext cx="7913148" cy="31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DNA supercoiling and replication/transcription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880" y="1480185"/>
            <a:ext cx="10515600" cy="4351338"/>
          </a:xfrm>
        </p:spPr>
        <p:txBody>
          <a:bodyPr/>
          <a:lstStyle/>
          <a:p>
            <a:r>
              <a:rPr lang="cs-CZ" dirty="0" smtClean="0"/>
              <a:t>local untwisting of duplex in replication fork/transcription complex induces formation of superturns</a:t>
            </a:r>
          </a:p>
        </p:txBody>
      </p:sp>
      <p:pic>
        <p:nvPicPr>
          <p:cNvPr id="4" name="Picture 12" descr="https://i.ytimg.com/vi/qj_eYWgQ90k/hq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48" y="2777663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i.ytimg.com/vi/yMKGzq5c8i4/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13258" r="13149" b="12668"/>
          <a:stretch/>
        </p:blipFill>
        <p:spPr bwMode="auto">
          <a:xfrm>
            <a:off x="843280" y="2672079"/>
            <a:ext cx="4704080" cy="361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30080" y="5801360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(link to video)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7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DNA supercoiling and replication/transcription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520825"/>
            <a:ext cx="10515600" cy="4351338"/>
          </a:xfrm>
        </p:spPr>
        <p:txBody>
          <a:bodyPr/>
          <a:lstStyle/>
          <a:p>
            <a:r>
              <a:rPr lang="cs-CZ" dirty="0" smtClean="0"/>
              <a:t>local untwisting of duplex in replication fork/transcription complex induces formation of supercoils</a:t>
            </a:r>
          </a:p>
        </p:txBody>
      </p:sp>
      <p:pic>
        <p:nvPicPr>
          <p:cNvPr id="6" name="Picture 2" descr="http://www.nature.com/nrm/journal/v12/n12/images/nrm3228-f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7"/>
          <a:stretch/>
        </p:blipFill>
        <p:spPr bwMode="auto">
          <a:xfrm>
            <a:off x="1527454" y="2908265"/>
            <a:ext cx="8764436" cy="31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DNA supercoiling and replication/transcription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520825"/>
            <a:ext cx="10515600" cy="4351338"/>
          </a:xfrm>
        </p:spPr>
        <p:txBody>
          <a:bodyPr/>
          <a:lstStyle/>
          <a:p>
            <a:r>
              <a:rPr lang="cs-CZ" dirty="0" smtClean="0"/>
              <a:t>local untwisting of duplex in replication fork/transcription complex induces formation of supercoils</a:t>
            </a:r>
          </a:p>
        </p:txBody>
      </p:sp>
      <p:pic>
        <p:nvPicPr>
          <p:cNvPr id="5" name="Picture 4" descr="http://www.nature.com/nrm/journal/v12/n12/images/nrm3228-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4"/>
          <a:stretch/>
        </p:blipFill>
        <p:spPr bwMode="auto">
          <a:xfrm>
            <a:off x="1363589" y="3088804"/>
            <a:ext cx="9233291" cy="27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Topoisomers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20" y="1683385"/>
            <a:ext cx="10515600" cy="4351338"/>
          </a:xfrm>
        </p:spPr>
        <p:txBody>
          <a:bodyPr/>
          <a:lstStyle/>
          <a:p>
            <a:r>
              <a:rPr lang="cs-CZ" dirty="0" smtClean="0"/>
              <a:t>molecules of circular duplex DNA differing in Lk value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432" y="3339782"/>
            <a:ext cx="4600575" cy="2657475"/>
          </a:xfrm>
          <a:prstGeom prst="rect">
            <a:avLst/>
          </a:prstGeom>
        </p:spPr>
      </p:pic>
      <p:pic>
        <p:nvPicPr>
          <p:cNvPr id="5" name="Picture 2" descr="http://www.udel.edu/chem/bahnson/chem645/websites/Sapra/pic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2869951"/>
            <a:ext cx="5486400" cy="19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1440" y="2621280"/>
            <a:ext cx="491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separation of palsmid molecules differing in |Wr| in agarose gel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11115040" y="345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11064240" y="382016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±1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11084560" y="415544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±2</a:t>
            </a:r>
            <a:endParaRPr lang="cs-CZ" dirty="0"/>
          </a:p>
        </p:txBody>
      </p:sp>
      <p:sp>
        <p:nvSpPr>
          <p:cNvPr id="10" name="TextBox 9"/>
          <p:cNvSpPr txBox="1"/>
          <p:nvPr/>
        </p:nvSpPr>
        <p:spPr>
          <a:xfrm>
            <a:off x="11094720" y="4470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±3</a:t>
            </a:r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10160000" y="4998720"/>
            <a:ext cx="5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etc.</a:t>
            </a:r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6441440" y="6207760"/>
            <a:ext cx="464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bundle of unresolved topoisomers of high |Wr|</a:t>
            </a:r>
            <a:endParaRPr lang="cs-CZ" dirty="0"/>
          </a:p>
        </p:txBody>
      </p:sp>
      <p:cxnSp>
        <p:nvCxnSpPr>
          <p:cNvPr id="14" name="Straight Arrow Connector 13"/>
          <p:cNvCxnSpPr>
            <a:stCxn id="4" idx="2"/>
          </p:cNvCxnSpPr>
          <p:nvPr/>
        </p:nvCxnSpPr>
        <p:spPr>
          <a:xfrm flipV="1">
            <a:off x="8808720" y="5425440"/>
            <a:ext cx="477520" cy="571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061200" y="5506721"/>
            <a:ext cx="1137920" cy="5689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3440" y="4673600"/>
            <a:ext cx="491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electron microscopy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3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Superhelicity and intercalation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520" y="1663065"/>
            <a:ext cx="10515600" cy="4351338"/>
          </a:xfrm>
        </p:spPr>
        <p:txBody>
          <a:bodyPr/>
          <a:lstStyle/>
          <a:p>
            <a:r>
              <a:rPr lang="cs-CZ" dirty="0" smtClean="0"/>
              <a:t>intercalators: planar ligands intercalating between base pairs in duplex DNA</a:t>
            </a:r>
          </a:p>
          <a:p>
            <a:r>
              <a:rPr lang="cs-CZ" dirty="0" smtClean="0"/>
              <a:t>stacking interaction 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94" y="3139122"/>
            <a:ext cx="3433445" cy="3401456"/>
          </a:xfrm>
          <a:prstGeom prst="rect">
            <a:avLst/>
          </a:prstGeom>
        </p:spPr>
      </p:pic>
      <p:pic>
        <p:nvPicPr>
          <p:cNvPr id="5" name="Picture 6" descr="http://online-media.uni-marburg.de/chemie/bioorganic/vorlesung1/grafik/k513image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98" y="2303784"/>
            <a:ext cx="5489562" cy="43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mgm.stanford.edu/biochem201/Slides/DNA%20Topology/073%20EB%20Interca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36" y="1430020"/>
            <a:ext cx="5658603" cy="491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Superhelicity and intercalation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520" y="1663065"/>
            <a:ext cx="3703320" cy="4351338"/>
          </a:xfrm>
        </p:spPr>
        <p:txBody>
          <a:bodyPr/>
          <a:lstStyle/>
          <a:p>
            <a:r>
              <a:rPr lang="cs-CZ" dirty="0" smtClean="0"/>
              <a:t>characteristic changes in DNA conformation: </a:t>
            </a:r>
          </a:p>
          <a:p>
            <a:r>
              <a:rPr lang="cs-CZ" dirty="0" smtClean="0"/>
              <a:t>extension in length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untwisting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Superhelicity and intercalation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520" y="1663065"/>
            <a:ext cx="370332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increasing concentration of an intercalator:</a:t>
            </a:r>
          </a:p>
          <a:p>
            <a:r>
              <a:rPr lang="cs-CZ" b="1" dirty="0" smtClean="0"/>
              <a:t>gradual relaxation of negative superturns</a:t>
            </a:r>
          </a:p>
          <a:p>
            <a:r>
              <a:rPr lang="cs-CZ" b="1" dirty="0" smtClean="0"/>
              <a:t>formation of positive superturns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intercalation reduces Lk</a:t>
            </a:r>
            <a:r>
              <a:rPr lang="cs-CZ" b="1" baseline="-25000" dirty="0" smtClean="0">
                <a:solidFill>
                  <a:srgbClr val="FF0000"/>
                </a:solidFill>
              </a:rPr>
              <a:t>0</a:t>
            </a:r>
            <a:r>
              <a:rPr lang="cs-CZ" b="1" dirty="0" smtClean="0">
                <a:solidFill>
                  <a:srgbClr val="FF0000"/>
                </a:solidFill>
              </a:rPr>
              <a:t> value!</a:t>
            </a:r>
          </a:p>
          <a:p>
            <a:r>
              <a:rPr lang="cs-CZ" dirty="0" smtClean="0"/>
              <a:t>(even in unconstrained relaxed DNA, number of double helix turns is reduced)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cmgm.stanford.edu/biochem/biochem201/Slides/DNA%20Topology/074%20S.D%3E%20by%20Sedim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41" y="2236728"/>
            <a:ext cx="6116320" cy="42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4720" y="4416475"/>
            <a:ext cx="995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Lk </a:t>
            </a:r>
            <a:r>
              <a:rPr lang="en-US" b="1" dirty="0">
                <a:solidFill>
                  <a:srgbClr val="0000FF"/>
                </a:solidFill>
              </a:rPr>
              <a:t>&lt;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smtClean="0">
                <a:solidFill>
                  <a:srgbClr val="0000FF"/>
                </a:solidFill>
              </a:rPr>
              <a:t>Lk</a:t>
            </a:r>
            <a:r>
              <a:rPr lang="cs-CZ" b="1" baseline="-25000" dirty="0" smtClean="0">
                <a:solidFill>
                  <a:srgbClr val="0000FF"/>
                </a:solidFill>
              </a:rPr>
              <a:t>0</a:t>
            </a: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9469120" y="4396155"/>
            <a:ext cx="985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Lk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cs-CZ" b="1" dirty="0">
                <a:solidFill>
                  <a:srgbClr val="0000FF"/>
                </a:solidFill>
              </a:rPr>
              <a:t> Lk</a:t>
            </a:r>
            <a:r>
              <a:rPr lang="cs-CZ" b="1" baseline="-25000" dirty="0">
                <a:solidFill>
                  <a:srgbClr val="0000FF"/>
                </a:solidFill>
              </a:rPr>
              <a:t>0 </a:t>
            </a:r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7650480" y="5259755"/>
            <a:ext cx="100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Lk </a:t>
            </a:r>
            <a:r>
              <a:rPr lang="cs-CZ" b="1" dirty="0" smtClean="0">
                <a:solidFill>
                  <a:srgbClr val="0000FF"/>
                </a:solidFill>
              </a:rPr>
              <a:t>= Lk</a:t>
            </a:r>
            <a:r>
              <a:rPr lang="cs-CZ" b="1" baseline="-25000" dirty="0" smtClean="0">
                <a:solidFill>
                  <a:srgbClr val="0000FF"/>
                </a:solidFill>
              </a:rPr>
              <a:t>0</a:t>
            </a:r>
            <a:r>
              <a:rPr lang="en-US" b="1" baseline="-25000" dirty="0" smtClean="0">
                <a:solidFill>
                  <a:srgbClr val="0000FF"/>
                </a:solidFill>
              </a:rPr>
              <a:t> </a:t>
            </a:r>
            <a:endParaRPr lang="cs-CZ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40400" y="2133600"/>
            <a:ext cx="4632960" cy="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75120" y="1676400"/>
            <a:ext cx="273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Lk</a:t>
            </a:r>
            <a:r>
              <a:rPr lang="cs-CZ" baseline="-25000" dirty="0" smtClean="0">
                <a:solidFill>
                  <a:srgbClr val="0000FF"/>
                </a:solidFill>
              </a:rPr>
              <a:t>0</a:t>
            </a:r>
            <a:r>
              <a:rPr lang="cs-CZ" dirty="0" smtClean="0">
                <a:solidFill>
                  <a:srgbClr val="0000FF"/>
                </a:solidFill>
              </a:rPr>
              <a:t> decreases, Lk constant!</a:t>
            </a: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3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5" y="356417"/>
            <a:ext cx="10515600" cy="1325563"/>
          </a:xfrm>
        </p:spPr>
        <p:txBody>
          <a:bodyPr/>
          <a:lstStyle/>
          <a:p>
            <a:r>
              <a:rPr lang="cs-CZ" dirty="0" smtClean="0"/>
              <a:t>Jerome Vinograd, 1965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195" y="1463699"/>
            <a:ext cx="8301984" cy="4351338"/>
          </a:xfrm>
        </p:spPr>
        <p:txBody>
          <a:bodyPr/>
          <a:lstStyle/>
          <a:p>
            <a:r>
              <a:rPr lang="cs-CZ" dirty="0" smtClean="0"/>
              <a:t>sedimentation equilibrium experiments with viral DNA</a:t>
            </a:r>
          </a:p>
          <a:p>
            <a:r>
              <a:rPr lang="cs-CZ" dirty="0" smtClean="0"/>
              <a:t>circular DNAs can exist in two distinct forms differing in buoyant density</a:t>
            </a:r>
          </a:p>
          <a:p>
            <a:r>
              <a:rPr lang="cs-CZ" dirty="0" smtClean="0"/>
              <a:t>  </a:t>
            </a:r>
            <a:r>
              <a:rPr lang="cs-CZ" dirty="0" smtClean="0"/>
              <a:t>supercoiled </a:t>
            </a:r>
            <a:r>
              <a:rPr lang="cs-CZ" dirty="0" smtClean="0"/>
              <a:t>(</a:t>
            </a:r>
            <a:r>
              <a:rPr lang="cs-CZ" dirty="0" smtClean="0"/>
              <a:t>compact </a:t>
            </a:r>
            <a:r>
              <a:rPr lang="cs-CZ" dirty="0" smtClean="0"/>
              <a:t>) and relaxed (loose)</a:t>
            </a:r>
            <a:endParaRPr lang="cs-CZ" dirty="0"/>
          </a:p>
        </p:txBody>
      </p:sp>
      <p:pic>
        <p:nvPicPr>
          <p:cNvPr id="5122" name="Picture 2" descr="http://caltech.discoverygarden.ca/islandora/object/ct1%3A5579/datastream/JPG/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333" y="230813"/>
            <a:ext cx="2432807" cy="261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43686" y="3432451"/>
            <a:ext cx="2350142" cy="3928424"/>
          </a:xfrm>
          <a:prstGeom prst="rect">
            <a:avLst/>
          </a:prstGeom>
        </p:spPr>
      </p:pic>
      <p:pic>
        <p:nvPicPr>
          <p:cNvPr id="8" name="Picture 10" descr="http://openi.nlm.nih.gov/imgs/512/394/2853108/2853108_gkp1161f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16" y="4177719"/>
            <a:ext cx="2716651" cy="26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iotechniques.com/multimedia/archive/00003/BTN_A_000112902_O_F00_3774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 r="81710"/>
          <a:stretch/>
        </p:blipFill>
        <p:spPr bwMode="auto">
          <a:xfrm>
            <a:off x="9985793" y="4345578"/>
            <a:ext cx="557490" cy="22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0511" y="3833769"/>
            <a:ext cx="208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electron microscopy</a:t>
            </a:r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5747857" y="38435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AFM</a:t>
            </a:r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9641747" y="3777842"/>
            <a:ext cx="165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agarose gel elfo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2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152" y="864454"/>
            <a:ext cx="3580448" cy="5563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Superhelicity and intercalation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520" y="1663065"/>
            <a:ext cx="5166360" cy="4351338"/>
          </a:xfrm>
        </p:spPr>
        <p:txBody>
          <a:bodyPr>
            <a:normAutofit/>
          </a:bodyPr>
          <a:lstStyle/>
          <a:p>
            <a:r>
              <a:rPr lang="cs-CZ" b="1" dirty="0" smtClean="0"/>
              <a:t>preparation of topoisomers:</a:t>
            </a:r>
          </a:p>
          <a:p>
            <a:r>
              <a:rPr lang="cs-CZ" dirty="0" smtClean="0"/>
              <a:t>an intercalator is used to modulate superhelicity level</a:t>
            </a:r>
          </a:p>
          <a:p>
            <a:r>
              <a:rPr lang="cs-CZ" dirty="0" smtClean="0"/>
              <a:t>topoisomerase removes superturns existing at the given intercalator concentration</a:t>
            </a:r>
          </a:p>
          <a:p>
            <a:r>
              <a:rPr lang="cs-CZ" dirty="0" smtClean="0"/>
              <a:t>negative superturns which were absorbed by intercalation are restored after the intercalator removal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2D electrophoresis of topoisomers </a:t>
            </a:r>
            <a:br>
              <a:rPr lang="cs-CZ" dirty="0" smtClean="0"/>
            </a:br>
            <a:r>
              <a:rPr lang="cs-CZ" dirty="0" smtClean="0"/>
              <a:t>and detection of structural transitions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40" y="2089785"/>
            <a:ext cx="933196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open local structures are formed in scDNA with sufficiently negative superhelix density</a:t>
            </a:r>
          </a:p>
          <a:p>
            <a:r>
              <a:rPr lang="cs-CZ" sz="2400" dirty="0" smtClean="0"/>
              <a:t>they absorb a part of the superhelical stress, which is reflected in reduction of Wr (number of superturns)</a:t>
            </a:r>
          </a:p>
          <a:p>
            <a:r>
              <a:rPr lang="cs-CZ" sz="2400" dirty="0" smtClean="0"/>
              <a:t>decrease of the negative superhelicity causes the open structures to disintegrate and B-DNA duplex to reform</a:t>
            </a:r>
          </a:p>
          <a:p>
            <a:r>
              <a:rPr lang="cs-CZ" sz="2400" dirty="0" smtClean="0"/>
              <a:t>negative superhelicity reduction can be attained by intercalation</a:t>
            </a:r>
          </a:p>
        </p:txBody>
      </p:sp>
    </p:spTree>
    <p:extLst>
      <p:ext uri="{BB962C8B-B14F-4D97-AF65-F5344CB8AC3E}">
        <p14:creationId xmlns:p14="http://schemas.microsoft.com/office/powerpoint/2010/main" val="31457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t="3176" r="3616"/>
          <a:stretch/>
        </p:blipFill>
        <p:spPr>
          <a:xfrm>
            <a:off x="5344160" y="2265680"/>
            <a:ext cx="5080000" cy="4026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2D electrophoresis of topoisomers </a:t>
            </a:r>
            <a:br>
              <a:rPr lang="cs-CZ" dirty="0" smtClean="0"/>
            </a:br>
            <a:r>
              <a:rPr lang="cs-CZ" dirty="0" smtClean="0"/>
              <a:t>and detection of structural transitions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60" y="2038985"/>
            <a:ext cx="420116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topoisomers are prepared and separated in first dimension </a:t>
            </a:r>
          </a:p>
          <a:p>
            <a:r>
              <a:rPr lang="cs-CZ" sz="2400" dirty="0" smtClean="0"/>
              <a:t>then the gel is soaked with chloroquine (CQ) to remove certain number of superturns (e.g., 4) and second dimension is run</a:t>
            </a:r>
          </a:p>
        </p:txBody>
      </p:sp>
      <p:pic>
        <p:nvPicPr>
          <p:cNvPr id="26626" name="Picture 2" descr="https://upload.wikimedia.org/wikipedia/commons/thumb/f/f1/Chloroquine.svg/220px-Chloroquin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589208"/>
            <a:ext cx="2465706" cy="15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4720" y="1899920"/>
            <a:ext cx="327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slowest in absence of CQ (Wr=0) 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02880" y="3911600"/>
            <a:ext cx="5588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88960" y="3576320"/>
            <a:ext cx="276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slowest in the presence of CQ (-Wr reduced by 4</a:t>
            </a:r>
            <a:r>
              <a:rPr lang="en-US" dirty="0" smtClean="0">
                <a:solidFill>
                  <a:srgbClr val="FF0000"/>
                </a:solidFill>
              </a:rPr>
              <a:t> to 0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8640" y="1899920"/>
            <a:ext cx="271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4 positive superturns in CQ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920480" y="2238772"/>
            <a:ext cx="186184" cy="4231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11" idx="1"/>
          </p:cNvCxnSpPr>
          <p:nvPr/>
        </p:nvCxnSpPr>
        <p:spPr>
          <a:xfrm>
            <a:off x="8020553" y="2084586"/>
            <a:ext cx="14808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454640" y="2621280"/>
            <a:ext cx="143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resolution of </a:t>
            </a:r>
          </a:p>
          <a:p>
            <a:r>
              <a:rPr lang="cs-CZ" sz="1600" dirty="0" smtClean="0">
                <a:solidFill>
                  <a:srgbClr val="0000FF"/>
                </a:solidFill>
              </a:rPr>
              <a:t>± topoisomers unresolved without CQ  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39680" y="4307840"/>
            <a:ext cx="143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resolution of </a:t>
            </a:r>
          </a:p>
          <a:p>
            <a:r>
              <a:rPr lang="cs-CZ" sz="1600" dirty="0" smtClean="0">
                <a:solidFill>
                  <a:srgbClr val="0000FF"/>
                </a:solidFill>
              </a:rPr>
              <a:t>negative topoisomers unresolved without CQ  </a:t>
            </a:r>
            <a:endParaRPr lang="cs-CZ" sz="1600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91680" y="3901440"/>
            <a:ext cx="3972560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13600" y="292608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Wr</a:t>
            </a:r>
            <a:r>
              <a:rPr lang="en-US" dirty="0" smtClean="0">
                <a:solidFill>
                  <a:srgbClr val="0000FF"/>
                </a:solidFill>
              </a:rPr>
              <a:t>&gt;0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4720" y="434848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Wr</a:t>
            </a:r>
            <a:r>
              <a:rPr lang="en-US" dirty="0" smtClean="0">
                <a:solidFill>
                  <a:srgbClr val="0000FF"/>
                </a:solidFill>
              </a:rPr>
              <a:t>&lt;0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2960" y="6051788"/>
            <a:ext cx="465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without structural transition</a:t>
            </a:r>
            <a:r>
              <a:rPr lang="cs-CZ" b="1" dirty="0" smtClean="0">
                <a:solidFill>
                  <a:srgbClr val="00B050"/>
                </a:solidFill>
              </a:rPr>
              <a:t>: C-shaped pattern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36560" y="2753360"/>
            <a:ext cx="1605280" cy="71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1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4" grpId="0"/>
      <p:bldP spid="26" grpId="0"/>
      <p:bldP spid="28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2D electrophoresis of topoisomers </a:t>
            </a:r>
            <a:br>
              <a:rPr lang="cs-CZ" dirty="0" smtClean="0"/>
            </a:br>
            <a:r>
              <a:rPr lang="cs-CZ" dirty="0" smtClean="0"/>
              <a:t>and detection of structural transitions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60" y="2038985"/>
            <a:ext cx="420116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topoisomers are prepared and separated in first dimension </a:t>
            </a:r>
          </a:p>
          <a:p>
            <a:r>
              <a:rPr lang="cs-CZ" sz="2400" dirty="0" smtClean="0"/>
              <a:t>then the gel is soaked with chloroquine (CQ) to remove certain number of superturns (e.g., 4) and second dimension is run</a:t>
            </a:r>
          </a:p>
        </p:txBody>
      </p:sp>
      <p:pic>
        <p:nvPicPr>
          <p:cNvPr id="26626" name="Picture 2" descr="https://upload.wikimedia.org/wikipedia/commons/thumb/f/f1/Chloroquine.svg/220px-Chloroqu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589208"/>
            <a:ext cx="2465706" cy="15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721600" y="6315948"/>
            <a:ext cx="435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with structural transition</a:t>
            </a:r>
            <a:r>
              <a:rPr lang="cs-CZ" b="1" dirty="0" smtClean="0">
                <a:solidFill>
                  <a:srgbClr val="00B050"/>
                </a:solidFill>
              </a:rPr>
              <a:t>: G-shaped pattern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132" y="2220277"/>
            <a:ext cx="5945188" cy="4108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8400" y="1696720"/>
            <a:ext cx="642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these two molecules are not resolved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(Wr=-2 or Wr=-2 + another two superturns absorbed by cruciform)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4960" y="6207760"/>
            <a:ext cx="209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superturns removed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4240" y="5303520"/>
            <a:ext cx="439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cruciform removed, 2 superturns maintained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39200" y="3586480"/>
            <a:ext cx="1412240" cy="6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Box 29"/>
          <p:cNvSpPr txBox="1"/>
          <p:nvPr/>
        </p:nvSpPr>
        <p:spPr>
          <a:xfrm>
            <a:off x="10271760" y="3444240"/>
            <a:ext cx="1757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resolution of topoisomers with and without the transition</a:t>
            </a:r>
            <a:endParaRPr lang="cs-CZ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Chemical probing of non-B structures (to recall)</a:t>
            </a:r>
            <a:endParaRPr lang="cs-CZ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the open local structures contain unpaired bases, unstacked base pairs or otherwise distorted sites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loops, junctions...</a:t>
            </a:r>
          </a:p>
          <a:p>
            <a:r>
              <a:rPr lang="cs-CZ" dirty="0" smtClean="0"/>
              <a:t>increased chemical reactivity of the nucleobases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 descr="http://www.mls.sci.hiroshima-u.ac.jp/smg/education/gene-jpeg/cruci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" y="3078782"/>
            <a:ext cx="2221865" cy="18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fasebj.org/content/22/6/1625/F1.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3345" b="44020"/>
          <a:stretch/>
        </p:blipFill>
        <p:spPr bwMode="auto">
          <a:xfrm>
            <a:off x="3271520" y="3142945"/>
            <a:ext cx="3281680" cy="17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020" y="2753360"/>
            <a:ext cx="12954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204" y="2973375"/>
            <a:ext cx="1732915" cy="20135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0" y="6085840"/>
            <a:ext cx="2241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Left-handed (Z-form) duplex</a:t>
            </a:r>
            <a:endParaRPr lang="cs-CZ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66000" y="2722880"/>
            <a:ext cx="1195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Quadruplexes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042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2800" b="1"/>
              <a:t>Chemicals selectively reacting with unpaired bases:</a:t>
            </a:r>
          </a:p>
        </p:txBody>
      </p:sp>
      <p:graphicFrame>
        <p:nvGraphicFramePr>
          <p:cNvPr id="52227" name="Object 4"/>
          <p:cNvGraphicFramePr>
            <a:graphicFrameLocks noChangeAspect="1"/>
          </p:cNvGraphicFramePr>
          <p:nvPr/>
        </p:nvGraphicFramePr>
        <p:xfrm>
          <a:off x="5113338" y="1495425"/>
          <a:ext cx="4418012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ISIS/Draw Sketch" r:id="rId3" imgW="4732243" imgH="1312463" progId="ISISServer">
                  <p:embed/>
                </p:oleObj>
              </mc:Choice>
              <mc:Fallback>
                <p:oleObj name="ISIS/Draw Sketch" r:id="rId3" imgW="4732243" imgH="131246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1495425"/>
                        <a:ext cx="4418012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960563" y="1846264"/>
            <a:ext cx="3143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osmium tetroxide complexes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(Os,L)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(T, more slowly 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2019300" y="3290889"/>
            <a:ext cx="2165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chloroacetaldehyde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(CAA)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(A, 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1978025" y="4978401"/>
            <a:ext cx="2368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diethyl pyrocarbonate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(DEPC)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(A, 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522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152775"/>
            <a:ext cx="1098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009901"/>
            <a:ext cx="20256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4530725"/>
            <a:ext cx="27432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4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Using the Maxam-Gilbert technique, it is possible to determine with a high preciseness which nucleotides are forming the local structure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838326" y="1516064"/>
            <a:ext cx="4352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/>
              <a:t> modification of supercoiled DNA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/>
              <a:t> restriction cleavage, radiactive labeling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/>
              <a:t> hot piperidine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/>
              <a:t> sequencing PAGE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4376" y="2151063"/>
            <a:ext cx="8372475" cy="4525962"/>
            <a:chOff x="290" y="1355"/>
            <a:chExt cx="5274" cy="2851"/>
          </a:xfrm>
        </p:grpSpPr>
        <p:graphicFrame>
          <p:nvGraphicFramePr>
            <p:cNvPr id="54292" name="Object 5"/>
            <p:cNvGraphicFramePr>
              <a:graphicFrameLocks noChangeAspect="1"/>
            </p:cNvGraphicFramePr>
            <p:nvPr/>
          </p:nvGraphicFramePr>
          <p:xfrm>
            <a:off x="4617" y="1355"/>
            <a:ext cx="947" cy="2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4" name="CorelPhotoPaint.Image.9" r:id="rId3" imgW="3236571" imgH="6094488" progId="CorelPhotoPaint.Image.9">
                    <p:embed/>
                  </p:oleObj>
                </mc:Choice>
                <mc:Fallback>
                  <p:oleObj name="CorelPhotoPaint.Image.9" r:id="rId3" imgW="3236571" imgH="6094488" progId="CorelPhotoPaint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6261" r="1189"/>
                        <a:stretch>
                          <a:fillRect/>
                        </a:stretch>
                      </p:blipFill>
                      <p:spPr bwMode="auto">
                        <a:xfrm>
                          <a:off x="4617" y="1355"/>
                          <a:ext cx="947" cy="2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93" name="Text Box 6"/>
            <p:cNvSpPr txBox="1">
              <a:spLocks noChangeArrowheads="1"/>
            </p:cNvSpPr>
            <p:nvPr/>
          </p:nvSpPr>
          <p:spPr bwMode="auto">
            <a:xfrm>
              <a:off x="290" y="2199"/>
              <a:ext cx="166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the structure can be deduced from the modification pattern</a:t>
              </a:r>
            </a:p>
          </p:txBody>
        </p:sp>
        <p:graphicFrame>
          <p:nvGraphicFramePr>
            <p:cNvPr id="54294" name="Object 7"/>
            <p:cNvGraphicFramePr>
              <a:graphicFrameLocks noChangeAspect="1"/>
            </p:cNvGraphicFramePr>
            <p:nvPr/>
          </p:nvGraphicFramePr>
          <p:xfrm>
            <a:off x="1970" y="1564"/>
            <a:ext cx="1444" cy="1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5" name="CorelPhotoPaint.Image.9" r:id="rId5" imgW="2930286" imgH="3552000" progId="CorelPhotoPaint.Image.9">
                    <p:embed/>
                  </p:oleObj>
                </mc:Choice>
                <mc:Fallback>
                  <p:oleObj name="CorelPhotoPaint.Image.9" r:id="rId5" imgW="2930286" imgH="3552000" progId="CorelPhotoPaint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0" y="1564"/>
                          <a:ext cx="1444" cy="1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91151" y="2401889"/>
            <a:ext cx="2582863" cy="4035425"/>
            <a:chOff x="2436" y="1513"/>
            <a:chExt cx="1627" cy="2542"/>
          </a:xfrm>
        </p:grpSpPr>
        <p:sp>
          <p:nvSpPr>
            <p:cNvPr id="54290" name="AutoShape 9"/>
            <p:cNvSpPr>
              <a:spLocks/>
            </p:cNvSpPr>
            <p:nvPr/>
          </p:nvSpPr>
          <p:spPr bwMode="auto">
            <a:xfrm rot="-5400000">
              <a:off x="3167" y="3159"/>
              <a:ext cx="165" cy="1627"/>
            </a:xfrm>
            <a:prstGeom prst="leftBrace">
              <a:avLst>
                <a:gd name="adj1" fmla="val 82172"/>
                <a:gd name="adj2" fmla="val 50000"/>
              </a:avLst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600"/>
            </a:p>
          </p:txBody>
        </p:sp>
        <p:sp>
          <p:nvSpPr>
            <p:cNvPr id="54291" name="AutoShape 10"/>
            <p:cNvSpPr>
              <a:spLocks/>
            </p:cNvSpPr>
            <p:nvPr/>
          </p:nvSpPr>
          <p:spPr bwMode="auto">
            <a:xfrm rot="9194292">
              <a:off x="2589" y="1513"/>
              <a:ext cx="244" cy="902"/>
            </a:xfrm>
            <a:prstGeom prst="leftBrace">
              <a:avLst>
                <a:gd name="adj1" fmla="val 30806"/>
                <a:gd name="adj2" fmla="val 50000"/>
              </a:avLst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60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47925" y="2747964"/>
            <a:ext cx="6769100" cy="3565525"/>
            <a:chOff x="582" y="1731"/>
            <a:chExt cx="4264" cy="2246"/>
          </a:xfrm>
        </p:grpSpPr>
        <p:sp>
          <p:nvSpPr>
            <p:cNvPr id="54285" name="Freeform 12"/>
            <p:cNvSpPr>
              <a:spLocks/>
            </p:cNvSpPr>
            <p:nvPr/>
          </p:nvSpPr>
          <p:spPr bwMode="auto">
            <a:xfrm>
              <a:off x="2013" y="1731"/>
              <a:ext cx="292" cy="134"/>
            </a:xfrm>
            <a:custGeom>
              <a:avLst/>
              <a:gdLst>
                <a:gd name="T0" fmla="*/ 0 w 292"/>
                <a:gd name="T1" fmla="*/ 134 h 134"/>
                <a:gd name="T2" fmla="*/ 91 w 292"/>
                <a:gd name="T3" fmla="*/ 33 h 134"/>
                <a:gd name="T4" fmla="*/ 164 w 292"/>
                <a:gd name="T5" fmla="*/ 15 h 134"/>
                <a:gd name="T6" fmla="*/ 292 w 292"/>
                <a:gd name="T7" fmla="*/ 125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"/>
                <a:gd name="T13" fmla="*/ 0 h 134"/>
                <a:gd name="T14" fmla="*/ 292 w 292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" h="134">
                  <a:moveTo>
                    <a:pt x="0" y="134"/>
                  </a:moveTo>
                  <a:cubicBezTo>
                    <a:pt x="15" y="117"/>
                    <a:pt x="64" y="53"/>
                    <a:pt x="91" y="33"/>
                  </a:cubicBezTo>
                  <a:cubicBezTo>
                    <a:pt x="118" y="13"/>
                    <a:pt x="131" y="0"/>
                    <a:pt x="164" y="15"/>
                  </a:cubicBezTo>
                  <a:cubicBezTo>
                    <a:pt x="197" y="30"/>
                    <a:pt x="272" y="107"/>
                    <a:pt x="292" y="12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86" name="Freeform 13"/>
            <p:cNvSpPr>
              <a:spLocks/>
            </p:cNvSpPr>
            <p:nvPr/>
          </p:nvSpPr>
          <p:spPr bwMode="auto">
            <a:xfrm>
              <a:off x="2241" y="2468"/>
              <a:ext cx="338" cy="94"/>
            </a:xfrm>
            <a:custGeom>
              <a:avLst/>
              <a:gdLst>
                <a:gd name="T0" fmla="*/ 0 w 338"/>
                <a:gd name="T1" fmla="*/ 0 h 94"/>
                <a:gd name="T2" fmla="*/ 92 w 338"/>
                <a:gd name="T3" fmla="*/ 64 h 94"/>
                <a:gd name="T4" fmla="*/ 220 w 338"/>
                <a:gd name="T5" fmla="*/ 9 h 94"/>
                <a:gd name="T6" fmla="*/ 338 w 338"/>
                <a:gd name="T7" fmla="*/ 94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94"/>
                <a:gd name="T14" fmla="*/ 338 w 338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94">
                  <a:moveTo>
                    <a:pt x="0" y="0"/>
                  </a:moveTo>
                  <a:cubicBezTo>
                    <a:pt x="15" y="11"/>
                    <a:pt x="55" y="62"/>
                    <a:pt x="92" y="64"/>
                  </a:cubicBezTo>
                  <a:cubicBezTo>
                    <a:pt x="129" y="66"/>
                    <a:pt x="179" y="4"/>
                    <a:pt x="220" y="9"/>
                  </a:cubicBezTo>
                  <a:cubicBezTo>
                    <a:pt x="261" y="14"/>
                    <a:pt x="314" y="76"/>
                    <a:pt x="338" y="94"/>
                  </a:cubicBezTo>
                </a:path>
              </a:pathLst>
            </a:custGeom>
            <a:noFill/>
            <a:ln w="57150" cmpd="sng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87" name="Text Box 14"/>
            <p:cNvSpPr txBox="1">
              <a:spLocks noChangeArrowheads="1"/>
            </p:cNvSpPr>
            <p:nvPr/>
          </p:nvSpPr>
          <p:spPr bwMode="auto">
            <a:xfrm>
              <a:off x="582" y="3573"/>
              <a:ext cx="35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Courier" pitchFamily="49" charset="0"/>
                </a:rPr>
                <a:t>TTTTTTTTTTTTTTTTT</a:t>
              </a:r>
              <a:r>
                <a:rPr lang="cs-CZ" altLang="cs-CZ" sz="1800" b="1">
                  <a:solidFill>
                    <a:srgbClr val="FF0000"/>
                  </a:solidFill>
                  <a:latin typeface="Courier" pitchFamily="49" charset="0"/>
                </a:rPr>
                <a:t>TTTTTTT</a:t>
              </a:r>
              <a:r>
                <a:rPr lang="cs-CZ" altLang="cs-CZ" sz="1800">
                  <a:latin typeface="Courier" pitchFamily="49" charset="0"/>
                </a:rPr>
                <a:t>TTTTTTTTTTTT</a:t>
              </a:r>
              <a:r>
                <a:rPr lang="cs-CZ" altLang="cs-CZ" sz="1800" b="1">
                  <a:solidFill>
                    <a:srgbClr val="0033CC"/>
                  </a:solidFill>
                  <a:latin typeface="Courier" pitchFamily="49" charset="0"/>
                </a:rPr>
                <a:t>TTTT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Courier" pitchFamily="49" charset="0"/>
                </a:rPr>
                <a:t>AAAAAAAAAAAAAAAAAAAAAAAAAAAAAAAAAAAAAAAA</a:t>
              </a:r>
            </a:p>
          </p:txBody>
        </p:sp>
        <p:sp>
          <p:nvSpPr>
            <p:cNvPr id="54288" name="Rectangle 15"/>
            <p:cNvSpPr>
              <a:spLocks noChangeArrowheads="1"/>
            </p:cNvSpPr>
            <p:nvPr/>
          </p:nvSpPr>
          <p:spPr bwMode="auto">
            <a:xfrm>
              <a:off x="4626" y="2313"/>
              <a:ext cx="220" cy="29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600"/>
            </a:p>
          </p:txBody>
        </p:sp>
        <p:sp>
          <p:nvSpPr>
            <p:cNvPr id="54289" name="Rectangle 16"/>
            <p:cNvSpPr>
              <a:spLocks noChangeArrowheads="1"/>
            </p:cNvSpPr>
            <p:nvPr/>
          </p:nvSpPr>
          <p:spPr bwMode="auto">
            <a:xfrm>
              <a:off x="4607" y="3262"/>
              <a:ext cx="220" cy="211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600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859089" y="5659438"/>
            <a:ext cx="5108575" cy="927100"/>
            <a:chOff x="841" y="3565"/>
            <a:chExt cx="3218" cy="584"/>
          </a:xfrm>
        </p:grpSpPr>
        <p:grpSp>
          <p:nvGrpSpPr>
            <p:cNvPr id="54280" name="Group 18"/>
            <p:cNvGrpSpPr>
              <a:grpSpLocks/>
            </p:cNvGrpSpPr>
            <p:nvPr/>
          </p:nvGrpSpPr>
          <p:grpSpPr bwMode="auto">
            <a:xfrm>
              <a:off x="841" y="3565"/>
              <a:ext cx="2898" cy="584"/>
              <a:chOff x="841" y="3565"/>
              <a:chExt cx="2898" cy="584"/>
            </a:xfrm>
          </p:grpSpPr>
          <p:sp>
            <p:nvSpPr>
              <p:cNvPr id="54282" name="Rectangle 19"/>
              <p:cNvSpPr>
                <a:spLocks noChangeArrowheads="1"/>
              </p:cNvSpPr>
              <p:nvPr/>
            </p:nvSpPr>
            <p:spPr bwMode="auto">
              <a:xfrm>
                <a:off x="2679" y="3565"/>
                <a:ext cx="1060" cy="211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solidFill>
                    <a:srgbClr val="FF0066"/>
                  </a:solidFill>
                </a:endParaRPr>
              </a:p>
            </p:txBody>
          </p:sp>
          <p:sp>
            <p:nvSpPr>
              <p:cNvPr id="54283" name="Rectangle 20"/>
              <p:cNvSpPr>
                <a:spLocks noChangeArrowheads="1"/>
              </p:cNvSpPr>
              <p:nvPr/>
            </p:nvSpPr>
            <p:spPr bwMode="auto">
              <a:xfrm>
                <a:off x="841" y="3938"/>
                <a:ext cx="1060" cy="211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solidFill>
                    <a:srgbClr val="FF0066"/>
                  </a:solidFill>
                </a:endParaRPr>
              </a:p>
            </p:txBody>
          </p:sp>
          <p:cxnSp>
            <p:nvCxnSpPr>
              <p:cNvPr id="54284" name="AutoShape 21"/>
              <p:cNvCxnSpPr>
                <a:cxnSpLocks noChangeShapeType="1"/>
                <a:stCxn id="54282" idx="0"/>
                <a:endCxn id="54283" idx="0"/>
              </p:cNvCxnSpPr>
              <p:nvPr/>
            </p:nvCxnSpPr>
            <p:spPr bwMode="auto">
              <a:xfrm rot="-5400000" flipH="1" flipV="1">
                <a:off x="2103" y="2833"/>
                <a:ext cx="373" cy="1838"/>
              </a:xfrm>
              <a:prstGeom prst="curvedConnector3">
                <a:avLst>
                  <a:gd name="adj1" fmla="val -38606"/>
                </a:avLst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4281" name="Line 22"/>
            <p:cNvSpPr>
              <a:spLocks noChangeShapeType="1"/>
            </p:cNvSpPr>
            <p:nvPr/>
          </p:nvSpPr>
          <p:spPr bwMode="auto">
            <a:xfrm>
              <a:off x="2414" y="3776"/>
              <a:ext cx="1645" cy="0"/>
            </a:xfrm>
            <a:prstGeom prst="line">
              <a:avLst/>
            </a:prstGeom>
            <a:noFill/>
            <a:ln w="57150">
              <a:pattFill prst="dkDnDiag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396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Single-strand selective enzymes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55130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only detection of a open structure, not identification at the sequence level</a:t>
            </a:r>
          </a:p>
          <a:p>
            <a:r>
              <a:rPr lang="cs-CZ" sz="2400" dirty="0" smtClean="0"/>
              <a:t>often sufficient: evidence of formation of a expected structure</a:t>
            </a:r>
          </a:p>
          <a:p>
            <a:r>
              <a:rPr lang="cs-CZ" sz="2400" dirty="0" smtClean="0"/>
              <a:t>nucleases S1, P1, mung bean... cleave ss DNA (or RNA)</a:t>
            </a:r>
          </a:p>
          <a:p>
            <a:r>
              <a:rPr lang="cs-CZ" sz="2400" dirty="0" smtClean="0"/>
              <a:t>scDNA cleaved by S1, then restriction cleavage to map S1 celavage site</a:t>
            </a:r>
            <a:endParaRPr lang="cs-CZ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170"/>
          <a:stretch/>
        </p:blipFill>
        <p:spPr>
          <a:xfrm>
            <a:off x="1167968" y="3996339"/>
            <a:ext cx="543485" cy="15831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7248" y="4798979"/>
            <a:ext cx="3088640" cy="50800"/>
            <a:chOff x="3108960" y="4358640"/>
            <a:chExt cx="3088640" cy="50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108960" y="43586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19120" y="44094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own Arrow 9"/>
          <p:cNvSpPr/>
          <p:nvPr/>
        </p:nvSpPr>
        <p:spPr>
          <a:xfrm rot="10800000">
            <a:off x="1391488" y="5576219"/>
            <a:ext cx="193040" cy="3352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50288" y="4834539"/>
            <a:ext cx="7416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7608" y="4473860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S1</a:t>
            </a:r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3779088" y="4778659"/>
            <a:ext cx="365760" cy="91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Box 14"/>
          <p:cNvSpPr txBox="1"/>
          <p:nvPr/>
        </p:nvSpPr>
        <p:spPr>
          <a:xfrm>
            <a:off x="1300048" y="5886100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S1</a:t>
            </a:r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 rot="17921112">
            <a:off x="1184410" y="5091481"/>
            <a:ext cx="274691" cy="754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126244" y="4833350"/>
            <a:ext cx="1236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restriction site</a:t>
            </a:r>
            <a:endParaRPr lang="cs-CZ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60679" y="4831297"/>
            <a:ext cx="7416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076" y="4431706"/>
            <a:ext cx="117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restrictase</a:t>
            </a:r>
            <a:endParaRPr lang="cs-CZ" dirty="0"/>
          </a:p>
        </p:txBody>
      </p:sp>
      <p:grpSp>
        <p:nvGrpSpPr>
          <p:cNvPr id="20" name="Group 19"/>
          <p:cNvGrpSpPr/>
          <p:nvPr/>
        </p:nvGrpSpPr>
        <p:grpSpPr>
          <a:xfrm>
            <a:off x="7975384" y="5000017"/>
            <a:ext cx="721144" cy="48639"/>
            <a:chOff x="3108960" y="4358640"/>
            <a:chExt cx="3088640" cy="50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108960" y="43586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119120" y="44094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616756" y="4452024"/>
            <a:ext cx="1595769" cy="47586"/>
            <a:chOff x="3108960" y="4358640"/>
            <a:chExt cx="3088640" cy="508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108960" y="43586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19120" y="44094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own Arrow 25"/>
          <p:cNvSpPr/>
          <p:nvPr/>
        </p:nvSpPr>
        <p:spPr>
          <a:xfrm>
            <a:off x="3848857" y="4392931"/>
            <a:ext cx="193040" cy="3352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Box 26"/>
          <p:cNvSpPr txBox="1"/>
          <p:nvPr/>
        </p:nvSpPr>
        <p:spPr>
          <a:xfrm>
            <a:off x="3345991" y="4000447"/>
            <a:ext cx="117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restrictase</a:t>
            </a:r>
            <a:endParaRPr lang="cs-CZ" dirty="0"/>
          </a:p>
        </p:txBody>
      </p:sp>
      <p:pic>
        <p:nvPicPr>
          <p:cNvPr id="30722" name="Picture 2" descr="http://www.nature.com/onc/journal/v23/n12/images/1207324f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68233" r="68501" b="10107"/>
          <a:stretch/>
        </p:blipFill>
        <p:spPr bwMode="auto">
          <a:xfrm>
            <a:off x="10515601" y="3784058"/>
            <a:ext cx="1167318" cy="18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9511922" y="4759961"/>
            <a:ext cx="7416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47957" y="4428464"/>
            <a:ext cx="117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agarose elfo</a:t>
            </a:r>
            <a:endParaRPr lang="cs-CZ" dirty="0"/>
          </a:p>
        </p:txBody>
      </p:sp>
      <p:sp>
        <p:nvSpPr>
          <p:cNvPr id="31" name="TextBox 30"/>
          <p:cNvSpPr txBox="1"/>
          <p:nvPr/>
        </p:nvSpPr>
        <p:spPr>
          <a:xfrm>
            <a:off x="9497440" y="5790337"/>
            <a:ext cx="26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distinct bands indicate site-specific cleavage by S1</a:t>
            </a:r>
            <a:endParaRPr lang="cs-CZ" dirty="0"/>
          </a:p>
        </p:txBody>
      </p:sp>
      <p:sp>
        <p:nvSpPr>
          <p:cNvPr id="32" name="Rectangle 31"/>
          <p:cNvSpPr/>
          <p:nvPr/>
        </p:nvSpPr>
        <p:spPr>
          <a:xfrm>
            <a:off x="9123950" y="4437542"/>
            <a:ext cx="138160" cy="7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7923232" y="4987965"/>
            <a:ext cx="138160" cy="7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5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Combination of chemical probes with S1 nuclease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34810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chemical probes work within wider range of conditions than enzymes</a:t>
            </a:r>
          </a:p>
          <a:p>
            <a:r>
              <a:rPr lang="cs-CZ" sz="2400" dirty="0" smtClean="0"/>
              <a:t>modification of scDNA</a:t>
            </a:r>
          </a:p>
          <a:p>
            <a:r>
              <a:rPr lang="cs-CZ" sz="2400" dirty="0" smtClean="0"/>
              <a:t>then restrictase cleavage</a:t>
            </a:r>
          </a:p>
          <a:p>
            <a:r>
              <a:rPr lang="cs-CZ" sz="2400" dirty="0" smtClean="0"/>
              <a:t>chemical modification of bases in structure that existed in scDNA prevent formation of B-DNA</a:t>
            </a:r>
          </a:p>
          <a:p>
            <a:r>
              <a:rPr lang="cs-CZ" sz="2400" dirty="0" smtClean="0"/>
              <a:t>then S1 cleavage in the modified site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170"/>
          <a:stretch/>
        </p:blipFill>
        <p:spPr>
          <a:xfrm>
            <a:off x="1167968" y="4280819"/>
            <a:ext cx="543485" cy="15831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7248" y="5093619"/>
            <a:ext cx="3088640" cy="50800"/>
            <a:chOff x="3108960" y="4358640"/>
            <a:chExt cx="3088640" cy="50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108960" y="43586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19120" y="44094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own Arrow 9"/>
          <p:cNvSpPr/>
          <p:nvPr/>
        </p:nvSpPr>
        <p:spPr>
          <a:xfrm rot="10800000">
            <a:off x="1391488" y="5860699"/>
            <a:ext cx="193040" cy="3352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50288" y="5119019"/>
            <a:ext cx="7416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08648" y="4788820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S1</a:t>
            </a:r>
            <a:endParaRPr lang="cs-CZ" dirty="0"/>
          </a:p>
        </p:txBody>
      </p:sp>
      <p:sp>
        <p:nvSpPr>
          <p:cNvPr id="15" name="TextBox 14"/>
          <p:cNvSpPr txBox="1"/>
          <p:nvPr/>
        </p:nvSpPr>
        <p:spPr>
          <a:xfrm>
            <a:off x="1005408" y="6211669"/>
            <a:ext cx="146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chemical modification</a:t>
            </a:r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 rot="17921112">
            <a:off x="1184410" y="5375961"/>
            <a:ext cx="274691" cy="754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126244" y="5117830"/>
            <a:ext cx="1236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restriction site</a:t>
            </a:r>
            <a:endParaRPr lang="cs-CZ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60679" y="5115777"/>
            <a:ext cx="7416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08156" y="4787306"/>
            <a:ext cx="117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restrictase</a:t>
            </a:r>
            <a:endParaRPr lang="cs-CZ" dirty="0"/>
          </a:p>
        </p:txBody>
      </p:sp>
      <p:grpSp>
        <p:nvGrpSpPr>
          <p:cNvPr id="20" name="Group 19"/>
          <p:cNvGrpSpPr/>
          <p:nvPr/>
        </p:nvGrpSpPr>
        <p:grpSpPr>
          <a:xfrm>
            <a:off x="7975384" y="5284497"/>
            <a:ext cx="721144" cy="48639"/>
            <a:chOff x="3108960" y="4358640"/>
            <a:chExt cx="3088640" cy="50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108960" y="43586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119120" y="44094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616756" y="4736504"/>
            <a:ext cx="1595769" cy="47586"/>
            <a:chOff x="3108960" y="4358640"/>
            <a:chExt cx="3088640" cy="508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108960" y="43586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19120" y="4409440"/>
              <a:ext cx="307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own Arrow 25"/>
          <p:cNvSpPr/>
          <p:nvPr/>
        </p:nvSpPr>
        <p:spPr>
          <a:xfrm>
            <a:off x="3848857" y="4677411"/>
            <a:ext cx="193040" cy="3352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Box 26"/>
          <p:cNvSpPr txBox="1"/>
          <p:nvPr/>
        </p:nvSpPr>
        <p:spPr>
          <a:xfrm>
            <a:off x="3732071" y="4173167"/>
            <a:ext cx="117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S1</a:t>
            </a:r>
            <a:endParaRPr lang="cs-CZ" dirty="0"/>
          </a:p>
        </p:txBody>
      </p:sp>
      <p:pic>
        <p:nvPicPr>
          <p:cNvPr id="30722" name="Picture 2" descr="http://www.nature.com/onc/journal/v23/n12/images/1207324f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68233" r="68501" b="10107"/>
          <a:stretch/>
        </p:blipFill>
        <p:spPr bwMode="auto">
          <a:xfrm>
            <a:off x="10515601" y="4068538"/>
            <a:ext cx="1167318" cy="18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9511922" y="5044441"/>
            <a:ext cx="7416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47957" y="4712944"/>
            <a:ext cx="117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agarose elfo</a:t>
            </a:r>
            <a:endParaRPr lang="cs-CZ" dirty="0"/>
          </a:p>
        </p:txBody>
      </p:sp>
      <p:sp>
        <p:nvSpPr>
          <p:cNvPr id="31" name="TextBox 30"/>
          <p:cNvSpPr txBox="1"/>
          <p:nvPr/>
        </p:nvSpPr>
        <p:spPr>
          <a:xfrm>
            <a:off x="9497440" y="6074817"/>
            <a:ext cx="26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distinct bands indicate site-specific modification</a:t>
            </a:r>
            <a:endParaRPr lang="cs-CZ" dirty="0"/>
          </a:p>
        </p:txBody>
      </p:sp>
      <p:sp>
        <p:nvSpPr>
          <p:cNvPr id="32" name="Rectangle 31"/>
          <p:cNvSpPr/>
          <p:nvPr/>
        </p:nvSpPr>
        <p:spPr>
          <a:xfrm>
            <a:off x="5984510" y="5087782"/>
            <a:ext cx="138160" cy="7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3026112" y="5099725"/>
            <a:ext cx="138160" cy="7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5-Point Star 3"/>
          <p:cNvSpPr/>
          <p:nvPr/>
        </p:nvSpPr>
        <p:spPr>
          <a:xfrm>
            <a:off x="1361440" y="5679440"/>
            <a:ext cx="193040" cy="1524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5-Point Star 33"/>
          <p:cNvSpPr/>
          <p:nvPr/>
        </p:nvSpPr>
        <p:spPr>
          <a:xfrm>
            <a:off x="1351280" y="5588000"/>
            <a:ext cx="193040" cy="1524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5-Point Star 34"/>
          <p:cNvSpPr/>
          <p:nvPr/>
        </p:nvSpPr>
        <p:spPr>
          <a:xfrm>
            <a:off x="1341120" y="5455920"/>
            <a:ext cx="193040" cy="1524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5-Point Star 35"/>
          <p:cNvSpPr/>
          <p:nvPr/>
        </p:nvSpPr>
        <p:spPr>
          <a:xfrm>
            <a:off x="1442720" y="5527040"/>
            <a:ext cx="193040" cy="1524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5-Point Star 36"/>
          <p:cNvSpPr/>
          <p:nvPr/>
        </p:nvSpPr>
        <p:spPr>
          <a:xfrm>
            <a:off x="3779520" y="4998720"/>
            <a:ext cx="193040" cy="1524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5-Point Star 37"/>
          <p:cNvSpPr/>
          <p:nvPr/>
        </p:nvSpPr>
        <p:spPr>
          <a:xfrm>
            <a:off x="3881120" y="4988560"/>
            <a:ext cx="193040" cy="1524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5-Point Star 38"/>
          <p:cNvSpPr/>
          <p:nvPr/>
        </p:nvSpPr>
        <p:spPr>
          <a:xfrm>
            <a:off x="3962400" y="4958080"/>
            <a:ext cx="193040" cy="1524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5-Point Star 39"/>
          <p:cNvSpPr/>
          <p:nvPr/>
        </p:nvSpPr>
        <p:spPr>
          <a:xfrm flipH="1">
            <a:off x="3942080" y="4927600"/>
            <a:ext cx="101600" cy="28448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Rectangle 40"/>
          <p:cNvSpPr/>
          <p:nvPr/>
        </p:nvSpPr>
        <p:spPr>
          <a:xfrm>
            <a:off x="9123950" y="4711862"/>
            <a:ext cx="138160" cy="7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ectangle 41"/>
          <p:cNvSpPr/>
          <p:nvPr/>
        </p:nvSpPr>
        <p:spPr>
          <a:xfrm>
            <a:off x="7862272" y="5282605"/>
            <a:ext cx="138160" cy="7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5-Point Star 42"/>
          <p:cNvSpPr/>
          <p:nvPr/>
        </p:nvSpPr>
        <p:spPr>
          <a:xfrm>
            <a:off x="7548880" y="4663440"/>
            <a:ext cx="193040" cy="1524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5-Point Star 43"/>
          <p:cNvSpPr/>
          <p:nvPr/>
        </p:nvSpPr>
        <p:spPr>
          <a:xfrm>
            <a:off x="7599680" y="4704080"/>
            <a:ext cx="193040" cy="1524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5-Point Star 44"/>
          <p:cNvSpPr/>
          <p:nvPr/>
        </p:nvSpPr>
        <p:spPr>
          <a:xfrm>
            <a:off x="8575040" y="5171440"/>
            <a:ext cx="193040" cy="1524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5-Point Star 45"/>
          <p:cNvSpPr/>
          <p:nvPr/>
        </p:nvSpPr>
        <p:spPr>
          <a:xfrm>
            <a:off x="8595360" y="5222240"/>
            <a:ext cx="193040" cy="1524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4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Topoisomerases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80" y="1835785"/>
            <a:ext cx="11038840" cy="4351338"/>
          </a:xfrm>
        </p:spPr>
        <p:txBody>
          <a:bodyPr/>
          <a:lstStyle/>
          <a:p>
            <a:r>
              <a:rPr lang="cs-CZ" dirty="0" smtClean="0"/>
              <a:t>enzymes relaxing (or introducing) superhelical stress in DNA: changing Lk</a:t>
            </a:r>
          </a:p>
          <a:p>
            <a:r>
              <a:rPr lang="cs-CZ" dirty="0" smtClean="0"/>
              <a:t>solving the „knotty problem“ in replication, transcription</a:t>
            </a:r>
          </a:p>
          <a:p>
            <a:endParaRPr lang="cs-CZ" dirty="0"/>
          </a:p>
        </p:txBody>
      </p:sp>
      <p:pic>
        <p:nvPicPr>
          <p:cNvPr id="4" name="Picture 12" descr="https://i.ytimg.com/vi/qj_eYWgQ90k/hq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28" y="3552154"/>
            <a:ext cx="2496252" cy="18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živatel\Documents\dokumenty\prezentace\knihy-Biochemie\přednášky VUT\nature01407-i1.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10" y="3362779"/>
            <a:ext cx="6667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6800" y="550672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(video)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6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Double helical DNA behaves like a rubber rod</a:t>
            </a:r>
            <a:endParaRPr lang="cs-CZ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4238897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some torsional and bending elasticity </a:t>
            </a:r>
          </a:p>
          <a:p>
            <a:r>
              <a:rPr lang="cs-CZ" dirty="0" smtClean="0"/>
              <a:t>„shape memory“ </a:t>
            </a:r>
          </a:p>
          <a:p>
            <a:r>
              <a:rPr lang="cs-CZ" dirty="0" smtClean="0"/>
              <a:t>tendency to keep B-conformation</a:t>
            </a:r>
          </a:p>
          <a:p>
            <a:r>
              <a:rPr lang="cs-CZ" dirty="0" smtClean="0"/>
              <a:t>tendency to keep the </a:t>
            </a:r>
            <a:r>
              <a:rPr lang="cs-CZ" dirty="0" smtClean="0"/>
              <a:t>axis </a:t>
            </a:r>
            <a:r>
              <a:rPr lang="cs-CZ" dirty="0" smtClean="0"/>
              <a:t>straight</a:t>
            </a:r>
          </a:p>
          <a:p>
            <a:r>
              <a:rPr lang="cs-CZ" dirty="0" smtClean="0"/>
              <a:t>Interplay between twisting and bending deformations</a:t>
            </a:r>
          </a:p>
          <a:p>
            <a:endParaRPr lang="cs-CZ" dirty="0"/>
          </a:p>
        </p:txBody>
      </p:sp>
      <p:pic>
        <p:nvPicPr>
          <p:cNvPr id="7" name="Picture 4" descr="http://www.maths.uq.edu.au/%7Einfinity/Infinity7/images/supercoil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690005"/>
            <a:ext cx="4634139" cy="43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Topoisomerase 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1713865"/>
            <a:ext cx="436372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creating and sealing a single-strand break </a:t>
            </a:r>
          </a:p>
          <a:p>
            <a:r>
              <a:rPr lang="cs-CZ" sz="2400" dirty="0" smtClean="0"/>
              <a:t>only relaxation</a:t>
            </a:r>
          </a:p>
          <a:p>
            <a:r>
              <a:rPr lang="cs-CZ" sz="2400" dirty="0" smtClean="0"/>
              <a:t>no ATP needed: transesterification, covalent binding of the enzyme to DNA (phosphoester of a Tyr residue)</a:t>
            </a:r>
          </a:p>
          <a:p>
            <a:r>
              <a:rPr lang="cs-CZ" sz="2400" dirty="0" smtClean="0"/>
              <a:t>relax either only negative superturns (</a:t>
            </a:r>
            <a:r>
              <a:rPr lang="cs-CZ" sz="2400" i="1" dirty="0" smtClean="0"/>
              <a:t>E. coli </a:t>
            </a:r>
            <a:r>
              <a:rPr lang="cs-CZ" sz="2400" dirty="0" smtClean="0"/>
              <a:t>topo I), or both positive and negative (topo I from wheat germ)</a:t>
            </a:r>
          </a:p>
          <a:p>
            <a:endParaRPr lang="cs-CZ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342" y="674369"/>
            <a:ext cx="5011484" cy="2708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210" y="3747770"/>
            <a:ext cx="3440430" cy="2348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478" y="3545840"/>
            <a:ext cx="2199234" cy="23904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7440" y="6275308"/>
            <a:ext cx="519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Lk changed by 1 (one strand threaded through a ssb)</a:t>
            </a:r>
            <a:endParaRPr lang="cs-CZ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Topoisomerase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1713865"/>
            <a:ext cx="436372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creating and sealing a double-strand break </a:t>
            </a:r>
          </a:p>
          <a:p>
            <a:r>
              <a:rPr lang="cs-CZ" sz="2400" dirty="0" smtClean="0"/>
              <a:t>relaxing or introducing superhelicity (DNA gyrase)</a:t>
            </a:r>
          </a:p>
          <a:p>
            <a:r>
              <a:rPr lang="cs-CZ" sz="2400" dirty="0" smtClean="0"/>
              <a:t>ATP consumption (conformational changes of the protein)</a:t>
            </a:r>
          </a:p>
          <a:p>
            <a:endParaRPr lang="cs-CZ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87440" y="6275308"/>
            <a:ext cx="534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Lk changed by 2 (double helix threaded through a dsb)</a:t>
            </a:r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79" y="413702"/>
            <a:ext cx="6381969" cy="2766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4" y="3351530"/>
            <a:ext cx="2505971" cy="2388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172" y="3375342"/>
            <a:ext cx="2419668" cy="23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Other processes catalyezd by topoisomerases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45" y="4614544"/>
            <a:ext cx="7739498" cy="1613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97" y="1729104"/>
            <a:ext cx="6653708" cy="1379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332" y="1741487"/>
            <a:ext cx="3130868" cy="1452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800" y="1513840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</a:rPr>
              <a:t>Topoisomerase I:</a:t>
            </a:r>
            <a:endParaRPr lang="cs-CZ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600" y="416560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</a:rPr>
              <a:t>Topoisomerase II:</a:t>
            </a:r>
            <a:endParaRPr lang="cs-CZ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352800"/>
            <a:ext cx="320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knotting/unknotting of ss circles</a:t>
            </a:r>
            <a:endParaRPr lang="cs-CZ" dirty="0"/>
          </a:p>
        </p:txBody>
      </p:sp>
      <p:sp>
        <p:nvSpPr>
          <p:cNvPr id="10" name="TextBox 9"/>
          <p:cNvSpPr txBox="1"/>
          <p:nvPr/>
        </p:nvSpPr>
        <p:spPr>
          <a:xfrm>
            <a:off x="4561841" y="336296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catenation/decatenation of nicked circles</a:t>
            </a:r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8006081" y="3139440"/>
            <a:ext cx="351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circular duplex formation of two complementary ss circles (=relaxation of negatively scDNA!)</a:t>
            </a:r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741680" y="6156960"/>
            <a:ext cx="365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knotting/unknotting of duplex circles</a:t>
            </a:r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5191760" y="6242149"/>
            <a:ext cx="412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catenation/decatenation of duplex circles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2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nature.com/nrm/journal/v12/n12/images/nrm3228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60" y="1570392"/>
            <a:ext cx="6553200" cy="506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3144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Importance of decatenation activity in replication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324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Superhelicity is a property of DNA without free ends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866" y="1985016"/>
            <a:ext cx="6661558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circular duplex DNA (plasmids)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linear molecules with constrained (anchored) ends (chromatin loops)</a:t>
            </a:r>
          </a:p>
          <a:p>
            <a:endParaRPr lang="cs-CZ" dirty="0"/>
          </a:p>
          <a:p>
            <a:r>
              <a:rPr lang="cs-CZ" dirty="0" smtClean="0"/>
              <a:t>linear and circular nicked DNAs are inherently relaxed</a:t>
            </a:r>
          </a:p>
          <a:p>
            <a:endParaRPr lang="cs-CZ" dirty="0"/>
          </a:p>
          <a:p>
            <a:r>
              <a:rPr lang="cs-CZ" dirty="0" smtClean="0"/>
              <a:t>plectonemic and toroidal supercoils</a:t>
            </a:r>
          </a:p>
          <a:p>
            <a:endParaRPr lang="cs-CZ" dirty="0" smtClean="0"/>
          </a:p>
          <a:p>
            <a:r>
              <a:rPr lang="cs-CZ" dirty="0" smtClean="0"/>
              <a:t>superhelicity </a:t>
            </a:r>
            <a:r>
              <a:rPr lang="cs-CZ" dirty="0" smtClean="0"/>
              <a:t>absorbed </a:t>
            </a:r>
            <a:r>
              <a:rPr lang="cs-CZ" dirty="0" smtClean="0"/>
              <a:t>in nucleosomes and other protein-DNA complexes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8" descr="http://openi.nlm.nih.gov/imgs/512/29/545790/545790_gb-2004-5-12-25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78" y="1094505"/>
            <a:ext cx="3288466" cy="333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mun.ca/biology/desmid/brian/BIOL2060/BIOL2060-18/18_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15" y="4613945"/>
            <a:ext cx="3116131" cy="20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610" y="1524798"/>
            <a:ext cx="327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rgbClr val="FF0000"/>
                </a:solidFill>
              </a:rPr>
              <a:t>Lk= Tw+Wr</a:t>
            </a:r>
            <a:endParaRPr lang="cs-CZ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8225871">
            <a:off x="1799000" y="727845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Linking number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8225871">
            <a:off x="3285714" y="980913"/>
            <a:ext cx="66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Twist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8225871">
            <a:off x="4280401" y="965533"/>
            <a:ext cx="83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Writhe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703" y="2615367"/>
            <a:ext cx="183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How many times a strand is crossing a strand 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2404406" y="3136882"/>
            <a:ext cx="229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Number of crossing points in duplex DNA (=number of double helix turns)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4234044" y="2635407"/>
            <a:ext cx="229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Number of superturns</a:t>
            </a:r>
            <a:endParaRPr lang="cs-CZ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82221" y="2313363"/>
            <a:ext cx="251670" cy="3271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318805" y="2390262"/>
            <a:ext cx="15380" cy="6445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12108" y="2374883"/>
            <a:ext cx="274040" cy="2656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522720" y="333714"/>
            <a:ext cx="5567680" cy="56606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/>
              <a:t>relaxed DNA</a:t>
            </a:r>
            <a:r>
              <a:rPr lang="cs-CZ" sz="1800" dirty="0" smtClean="0"/>
              <a:t>: </a:t>
            </a:r>
            <a:r>
              <a:rPr lang="cs-CZ" sz="1800" b="1" dirty="0" smtClean="0">
                <a:solidFill>
                  <a:srgbClr val="0000FF"/>
                </a:solidFill>
              </a:rPr>
              <a:t>Lk = N/</a:t>
            </a:r>
            <a:r>
              <a:rPr lang="en-US" sz="1800" b="1" dirty="0" smtClean="0">
                <a:solidFill>
                  <a:srgbClr val="0000FF"/>
                </a:solidFill>
              </a:rPr>
              <a:t>10</a:t>
            </a:r>
            <a:r>
              <a:rPr lang="cs-CZ" sz="1800" b="1" dirty="0" smtClean="0">
                <a:solidFill>
                  <a:srgbClr val="0000FF"/>
                </a:solidFill>
              </a:rPr>
              <a:t>.5 = Lk</a:t>
            </a:r>
            <a:r>
              <a:rPr lang="cs-CZ" sz="1800" b="1" baseline="-25000" dirty="0" smtClean="0">
                <a:solidFill>
                  <a:srgbClr val="0000FF"/>
                </a:solidFill>
              </a:rPr>
              <a:t>0</a:t>
            </a:r>
            <a:r>
              <a:rPr lang="cs-CZ" sz="1800" dirty="0" smtClean="0"/>
              <a:t>, where N=number of base pairs</a:t>
            </a:r>
          </a:p>
          <a:p>
            <a:pPr marL="0" indent="0">
              <a:buNone/>
            </a:pPr>
            <a:r>
              <a:rPr lang="cs-CZ" sz="1800" dirty="0" smtClean="0"/>
              <a:t>equation </a:t>
            </a:r>
            <a:r>
              <a:rPr lang="cs-CZ" sz="1800" dirty="0" smtClean="0">
                <a:solidFill>
                  <a:srgbClr val="FF0000"/>
                </a:solidFill>
              </a:rPr>
              <a:t>Lk= Tw+Wr</a:t>
            </a:r>
            <a:r>
              <a:rPr lang="cs-CZ" sz="1800" dirty="0" smtClean="0"/>
              <a:t> is valid even for relaxed DNA;</a:t>
            </a:r>
          </a:p>
          <a:p>
            <a:pPr marL="0" indent="0">
              <a:buNone/>
            </a:pPr>
            <a:r>
              <a:rPr lang="cs-CZ" sz="1800" dirty="0" smtClean="0"/>
              <a:t>when relaxed DNA lies on a plane, Wr=0, Lk</a:t>
            </a:r>
            <a:r>
              <a:rPr lang="cs-CZ" sz="1800" baseline="-25000" dirty="0" smtClean="0"/>
              <a:t>0</a:t>
            </a:r>
            <a:r>
              <a:rPr lang="cs-CZ" sz="1800" dirty="0" smtClean="0"/>
              <a:t>=Tw= N/10.5 </a:t>
            </a:r>
            <a:endParaRPr lang="cs-CZ" sz="1800" baseline="-25000" dirty="0" smtClean="0"/>
          </a:p>
          <a:p>
            <a:pPr marL="0" indent="0">
              <a:buNone/>
            </a:pPr>
            <a:r>
              <a:rPr lang="cs-CZ" sz="1800" dirty="0" smtClean="0"/>
              <a:t>(definition of relaxed DNA; Wr may be </a:t>
            </a:r>
            <a:r>
              <a:rPr lang="cs-CZ" sz="1800" b="1" dirty="0" smtClean="0"/>
              <a:t>≠0</a:t>
            </a:r>
            <a:r>
              <a:rPr lang="cs-CZ" sz="1800" dirty="0" smtClean="0"/>
              <a:t>)</a:t>
            </a:r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supercoiled DNA: </a:t>
            </a:r>
            <a:r>
              <a:rPr lang="cs-CZ" sz="1800" b="1" dirty="0" smtClean="0">
                <a:solidFill>
                  <a:srgbClr val="0000FF"/>
                </a:solidFill>
              </a:rPr>
              <a:t>Lk ≠ Lk</a:t>
            </a:r>
            <a:r>
              <a:rPr lang="cs-CZ" sz="1800" b="1" baseline="-25000" dirty="0" smtClean="0">
                <a:solidFill>
                  <a:srgbClr val="0000FF"/>
                </a:solidFill>
              </a:rPr>
              <a:t>0</a:t>
            </a:r>
          </a:p>
          <a:p>
            <a:pPr marL="0" indent="0">
              <a:buNone/>
            </a:pPr>
            <a:r>
              <a:rPr lang="cs-CZ" sz="1800" dirty="0" smtClean="0"/>
              <a:t>(definition of supercoiled DNA)</a:t>
            </a:r>
          </a:p>
          <a:p>
            <a:pPr marL="0" indent="0">
              <a:buNone/>
            </a:pPr>
            <a:r>
              <a:rPr lang="cs-CZ" sz="1800" dirty="0" smtClean="0"/>
              <a:t>negatively scDNA:</a:t>
            </a:r>
            <a:r>
              <a:rPr lang="cs-CZ" sz="1800" b="1" dirty="0" smtClean="0">
                <a:solidFill>
                  <a:srgbClr val="0000FF"/>
                </a:solidFill>
              </a:rPr>
              <a:t> Lk </a:t>
            </a:r>
            <a:r>
              <a:rPr lang="en-US" sz="1800" b="1" dirty="0" smtClean="0">
                <a:solidFill>
                  <a:srgbClr val="0000FF"/>
                </a:solidFill>
              </a:rPr>
              <a:t>&lt;</a:t>
            </a:r>
            <a:r>
              <a:rPr lang="cs-CZ" sz="1800" b="1" dirty="0" smtClean="0">
                <a:solidFill>
                  <a:srgbClr val="0000FF"/>
                </a:solidFill>
              </a:rPr>
              <a:t> Lk</a:t>
            </a:r>
            <a:r>
              <a:rPr lang="cs-CZ" sz="18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1800" b="1" baseline="-25000" dirty="0" smtClean="0">
                <a:solidFill>
                  <a:srgbClr val="0000FF"/>
                </a:solidFill>
              </a:rPr>
              <a:t> </a:t>
            </a:r>
            <a:r>
              <a:rPr lang="cs-CZ" sz="1800" dirty="0" smtClean="0"/>
              <a:t>(linking deficit)</a:t>
            </a:r>
          </a:p>
          <a:p>
            <a:pPr marL="0" indent="0">
              <a:buNone/>
            </a:pPr>
            <a:r>
              <a:rPr lang="cs-CZ" sz="1800" dirty="0" smtClean="0"/>
              <a:t>positively scDNA:</a:t>
            </a:r>
            <a:r>
              <a:rPr lang="cs-CZ" sz="1800" b="1" dirty="0" smtClean="0">
                <a:solidFill>
                  <a:srgbClr val="0000FF"/>
                </a:solidFill>
              </a:rPr>
              <a:t>  Lk </a:t>
            </a:r>
            <a:r>
              <a:rPr lang="en-US" sz="1800" b="1" dirty="0" smtClean="0">
                <a:solidFill>
                  <a:srgbClr val="0000FF"/>
                </a:solidFill>
              </a:rPr>
              <a:t>&gt;</a:t>
            </a:r>
            <a:r>
              <a:rPr lang="cs-CZ" sz="1800" b="1" dirty="0" smtClean="0">
                <a:solidFill>
                  <a:srgbClr val="0000FF"/>
                </a:solidFill>
              </a:rPr>
              <a:t> Lk</a:t>
            </a:r>
            <a:r>
              <a:rPr lang="cs-CZ" sz="1800" b="1" baseline="-25000" dirty="0" smtClean="0">
                <a:solidFill>
                  <a:srgbClr val="0000FF"/>
                </a:solidFill>
              </a:rPr>
              <a:t>0 </a:t>
            </a:r>
            <a:r>
              <a:rPr lang="cs-CZ" sz="1800" dirty="0" smtClean="0"/>
              <a:t>(linking extent)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00FF"/>
                </a:solidFill>
              </a:rPr>
              <a:t>Lk - Lk</a:t>
            </a:r>
            <a:r>
              <a:rPr lang="cs-CZ" sz="1800" b="1" baseline="-25000" dirty="0" smtClean="0">
                <a:solidFill>
                  <a:srgbClr val="0000FF"/>
                </a:solidFill>
              </a:rPr>
              <a:t>0</a:t>
            </a:r>
            <a:r>
              <a:rPr lang="cs-CZ" sz="1800" b="1" dirty="0" smtClean="0">
                <a:solidFill>
                  <a:srgbClr val="0000FF"/>
                </a:solidFill>
              </a:rPr>
              <a:t> = </a:t>
            </a:r>
            <a:r>
              <a:rPr lang="cs-CZ" sz="18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cs-CZ" sz="1800" b="1" dirty="0" smtClean="0">
                <a:solidFill>
                  <a:srgbClr val="0000FF"/>
                </a:solidFill>
              </a:rPr>
              <a:t>Lk </a:t>
            </a:r>
            <a:r>
              <a:rPr lang="cs-CZ" sz="1800" dirty="0" smtClean="0"/>
              <a:t>(superhelicity level)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cs-CZ" sz="1800" b="1" dirty="0" smtClean="0">
                <a:solidFill>
                  <a:srgbClr val="0000FF"/>
                </a:solidFill>
              </a:rPr>
              <a:t>Lk/Lk</a:t>
            </a:r>
            <a:r>
              <a:rPr lang="cs-CZ" sz="1800" b="1" baseline="-25000" dirty="0" smtClean="0">
                <a:solidFill>
                  <a:srgbClr val="0000FF"/>
                </a:solidFill>
              </a:rPr>
              <a:t>0 </a:t>
            </a:r>
            <a:r>
              <a:rPr lang="cs-CZ" sz="1800" b="1" dirty="0" smtClean="0">
                <a:solidFill>
                  <a:srgbClr val="0000FF"/>
                </a:solidFill>
              </a:rPr>
              <a:t>= </a:t>
            </a:r>
            <a:r>
              <a:rPr lang="cs-CZ" sz="18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s </a:t>
            </a:r>
            <a:r>
              <a:rPr lang="cs-CZ" sz="1800" dirty="0" smtClean="0"/>
              <a:t>(superhelix density: superhelicity level normalized on DNA molecule size)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cs-CZ" dirty="0" smtClean="0">
                <a:solidFill>
                  <a:srgbClr val="0000FF"/>
                </a:solidFill>
              </a:rPr>
              <a:t>Lk= </a:t>
            </a:r>
            <a:r>
              <a:rPr lang="cs-CZ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cs-CZ" dirty="0" smtClean="0">
                <a:solidFill>
                  <a:srgbClr val="0000FF"/>
                </a:solidFill>
              </a:rPr>
              <a:t>Tw+</a:t>
            </a:r>
            <a:r>
              <a:rPr lang="cs-CZ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cs-CZ" dirty="0" smtClean="0">
                <a:solidFill>
                  <a:srgbClr val="0000FF"/>
                </a:solidFill>
              </a:rPr>
              <a:t>Wr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Lk cannot be changed without interrupting at least one DNA strand</a:t>
            </a:r>
            <a:endParaRPr lang="cs-CZ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baseline="-25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cs-CZ" sz="1800" b="1" baseline="-25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04" y="4358641"/>
            <a:ext cx="4020413" cy="23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chemistry.umeche.maine.edu/CHY431/Nucleic/Supercoil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14" y="4714920"/>
            <a:ext cx="1556206" cy="20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7" y="1063625"/>
            <a:ext cx="1876425" cy="2800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595" y="81280"/>
            <a:ext cx="3829050" cy="2962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0264"/>
          <a:stretch/>
        </p:blipFill>
        <p:spPr>
          <a:xfrm>
            <a:off x="4285297" y="3007360"/>
            <a:ext cx="4962525" cy="3017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040" y="568960"/>
            <a:ext cx="946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</a:rPr>
              <a:t>relaxed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400" y="568960"/>
            <a:ext cx="2441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</a:rPr>
              <a:t>positively supercoiled</a:t>
            </a:r>
          </a:p>
          <a:p>
            <a:r>
              <a:rPr lang="cs-CZ" sz="2000" dirty="0" smtClean="0"/>
              <a:t>(with linking excess)</a:t>
            </a:r>
            <a:endParaRPr lang="cs-CZ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10080" y="1796098"/>
            <a:ext cx="2830195" cy="14446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42160" y="2875280"/>
            <a:ext cx="2367280" cy="1778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43680" y="5957669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duplex </a:t>
            </a:r>
          </a:p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globally untwisted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3760" y="5957669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duplex</a:t>
            </a:r>
          </a:p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locally </a:t>
            </a:r>
            <a:r>
              <a:rPr lang="cs-CZ" sz="1600" dirty="0" smtClean="0">
                <a:solidFill>
                  <a:srgbClr val="FF0000"/>
                </a:solidFill>
              </a:rPr>
              <a:t>untwisted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0960" y="5934670"/>
            <a:ext cx="187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duplex </a:t>
            </a:r>
          </a:p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twisted normally, supercoils formed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040" y="4439920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B050"/>
                </a:solidFill>
              </a:rPr>
              <a:t>In real situation, superhelicity distributed between </a:t>
            </a:r>
          </a:p>
          <a:p>
            <a:r>
              <a:rPr lang="cs-CZ" sz="1600" dirty="0" smtClean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cs-CZ" sz="1600" dirty="0" smtClean="0">
                <a:solidFill>
                  <a:srgbClr val="00B050"/>
                </a:solidFill>
              </a:rPr>
              <a:t>Tw (locally or globally) </a:t>
            </a:r>
          </a:p>
          <a:p>
            <a:r>
              <a:rPr lang="cs-CZ" sz="1600" dirty="0" smtClean="0">
                <a:solidFill>
                  <a:srgbClr val="00B050"/>
                </a:solidFill>
              </a:rPr>
              <a:t>and </a:t>
            </a:r>
            <a:r>
              <a:rPr lang="cs-CZ" sz="1600" dirty="0" smtClean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cs-CZ" sz="1600" dirty="0" smtClean="0">
                <a:solidFill>
                  <a:srgbClr val="00B050"/>
                </a:solidFill>
              </a:rPr>
              <a:t>Wr </a:t>
            </a:r>
            <a:endParaRPr lang="cs-CZ" sz="1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5520" y="3393440"/>
            <a:ext cx="251113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</a:rPr>
              <a:t>negatively supercoiled</a:t>
            </a:r>
          </a:p>
          <a:p>
            <a:r>
              <a:rPr lang="cs-CZ" sz="2000" dirty="0" smtClean="0"/>
              <a:t>(with linking deficit)</a:t>
            </a:r>
            <a:endParaRPr lang="cs-CZ" sz="20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332480" y="2915920"/>
            <a:ext cx="6055360" cy="40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265920" y="853440"/>
            <a:ext cx="257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positive superhelical stress forces the right-handed double helix </a:t>
            </a:r>
          </a:p>
          <a:p>
            <a:r>
              <a:rPr lang="cs-CZ" dirty="0" smtClean="0"/>
              <a:t>to close</a:t>
            </a:r>
            <a:endParaRPr lang="cs-CZ" dirty="0"/>
          </a:p>
        </p:txBody>
      </p:sp>
      <p:sp>
        <p:nvSpPr>
          <p:cNvPr id="27" name="TextBox 26"/>
          <p:cNvSpPr txBox="1"/>
          <p:nvPr/>
        </p:nvSpPr>
        <p:spPr>
          <a:xfrm>
            <a:off x="9347200" y="3515360"/>
            <a:ext cx="257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negative superhelical stress forces the right-handed double helix </a:t>
            </a:r>
          </a:p>
          <a:p>
            <a:r>
              <a:rPr lang="cs-CZ" dirty="0" smtClean="0"/>
              <a:t>to open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7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local structures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40" y="156146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formed in appropriate sequence motifs </a:t>
            </a:r>
          </a:p>
          <a:p>
            <a:r>
              <a:rPr lang="cs-CZ" sz="2400" dirty="0" smtClean="0"/>
              <a:t>characterized by locally reduced twist, compared to B-DNA</a:t>
            </a:r>
          </a:p>
          <a:p>
            <a:r>
              <a:rPr lang="cs-CZ" sz="2400" dirty="0" smtClean="0"/>
              <a:t>paranemic: possible to form/abolish without mutual rotation of opposite strands</a:t>
            </a:r>
            <a:endParaRPr lang="cs-CZ" sz="2400" dirty="0"/>
          </a:p>
        </p:txBody>
      </p:sp>
      <p:pic>
        <p:nvPicPr>
          <p:cNvPr id="21506" name="Picture 2" descr="http://www.mls.sci.hiroshima-u.ac.jp/smg/education/gene-jpeg/cruci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" y="3444542"/>
            <a:ext cx="2221865" cy="18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fasebj.org/content/22/6/1625/F1.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3345" b="44020"/>
          <a:stretch/>
        </p:blipFill>
        <p:spPr bwMode="auto">
          <a:xfrm>
            <a:off x="3180080" y="3508705"/>
            <a:ext cx="3281680" cy="17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140" y="3088640"/>
            <a:ext cx="1295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7484" y="3308655"/>
            <a:ext cx="1732915" cy="2013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3440" y="6319520"/>
            <a:ext cx="2241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Left-handed (Z-form) duplex</a:t>
            </a:r>
            <a:endParaRPr lang="cs-CZ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647680" y="3484880"/>
            <a:ext cx="1195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Quadruplexes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811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39947"/>
              </p:ext>
            </p:extLst>
          </p:nvPr>
        </p:nvGraphicFramePr>
        <p:xfrm>
          <a:off x="884556" y="4470083"/>
          <a:ext cx="26193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CorelPhotoPaint.Image.9" r:id="rId3" imgW="2619761" imgH="658119" progId="CorelPhotoPaint.Image.9">
                  <p:embed/>
                </p:oleObj>
              </mc:Choice>
              <mc:Fallback>
                <p:oleObj name="CorelPhotoPaint.Image.9" r:id="rId3" imgW="2619761" imgH="658119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556" y="4470083"/>
                        <a:ext cx="26193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63469"/>
              </p:ext>
            </p:extLst>
          </p:nvPr>
        </p:nvGraphicFramePr>
        <p:xfrm>
          <a:off x="3494405" y="4304984"/>
          <a:ext cx="24130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CorelPhotoPaint.Image.9" r:id="rId5" imgW="2413714" imgH="1101574" progId="CorelPhotoPaint.Image.9">
                  <p:embed/>
                </p:oleObj>
              </mc:Choice>
              <mc:Fallback>
                <p:oleObj name="CorelPhotoPaint.Image.9" r:id="rId5" imgW="2413714" imgH="1101574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405" y="4304984"/>
                        <a:ext cx="24130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687157"/>
              </p:ext>
            </p:extLst>
          </p:nvPr>
        </p:nvGraphicFramePr>
        <p:xfrm>
          <a:off x="1825943" y="3322321"/>
          <a:ext cx="31924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CorelPhotoPaint.Image.9" r:id="rId7" imgW="3643429" imgH="2258286" progId="CorelPhotoPaint.Image.9">
                  <p:embed/>
                </p:oleObj>
              </mc:Choice>
              <mc:Fallback>
                <p:oleObj name="CorelPhotoPaint.Image.9" r:id="rId7" imgW="3643429" imgH="2258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668" b="75124"/>
                      <a:stretch>
                        <a:fillRect/>
                      </a:stretch>
                    </p:blipFill>
                    <p:spPr bwMode="auto">
                      <a:xfrm>
                        <a:off x="1825943" y="3322321"/>
                        <a:ext cx="31924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716406" y="1300164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cruciform DNA</a:t>
            </a:r>
            <a:r>
              <a:rPr lang="cs-CZ" altLang="cs-CZ" sz="2000" dirty="0"/>
              <a:t> </a:t>
            </a:r>
            <a:endParaRPr lang="cs-CZ" altLang="cs-CZ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/>
              <a:t>inverted repeat (sequences with dyad symmetry)</a:t>
            </a:r>
            <a:endParaRPr lang="cs-CZ" altLang="cs-CZ" sz="2000" dirty="0"/>
          </a:p>
        </p:txBody>
      </p:sp>
      <p:sp>
        <p:nvSpPr>
          <p:cNvPr id="49158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/>
              <a:t>Open local structures in negatively supercoiled DNA</a:t>
            </a: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4100831" y="5703570"/>
            <a:ext cx="1571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unpaired bases</a:t>
            </a:r>
          </a:p>
        </p:txBody>
      </p:sp>
      <p:sp>
        <p:nvSpPr>
          <p:cNvPr id="49160" name="Line 11"/>
          <p:cNvSpPr>
            <a:spLocks noChangeShapeType="1"/>
          </p:cNvSpPr>
          <p:nvPr/>
        </p:nvSpPr>
        <p:spPr bwMode="auto">
          <a:xfrm flipV="1">
            <a:off x="4935855" y="540512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0832" y="2658110"/>
            <a:ext cx="3031808" cy="3047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0960" y="5699760"/>
            <a:ext cx="23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local reduction of twist</a:t>
            </a:r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9753600" y="3027680"/>
            <a:ext cx="204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partial relaxation of negative superturns</a:t>
            </a:r>
          </a:p>
          <a:p>
            <a:endParaRPr lang="cs-CZ" dirty="0" smtClean="0"/>
          </a:p>
          <a:p>
            <a:r>
              <a:rPr lang="cs-CZ" dirty="0" smtClean="0"/>
              <a:t>(cca 1 superturn per 10 bp of cruciform struture)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0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2800" dirty="0" smtClean="0"/>
              <a:t>Open local structures in negatively supercoiled DNA</a:t>
            </a:r>
            <a:endParaRPr lang="cs-CZ" altLang="cs-CZ" sz="2800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89318" y="879159"/>
            <a:ext cx="76819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Intramolecular </a:t>
            </a:r>
            <a:r>
              <a:rPr lang="cs-CZ" altLang="cs-CZ" sz="2000" dirty="0" smtClean="0">
                <a:solidFill>
                  <a:srgbClr val="FF0000"/>
                </a:solidFill>
              </a:rPr>
              <a:t>triplex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cs typeface="Arial" panose="020B0604020202020204" pitchFamily="34" charset="0"/>
              </a:rPr>
              <a:t>homoPu•homoPy </a:t>
            </a:r>
            <a:r>
              <a:rPr lang="cs-CZ" altLang="cs-CZ" sz="2000" dirty="0">
                <a:cs typeface="Arial" panose="020B0604020202020204" pitchFamily="34" charset="0"/>
              </a:rPr>
              <a:t>segment </a:t>
            </a:r>
            <a:r>
              <a:rPr lang="cs-CZ" altLang="cs-CZ" sz="2000" dirty="0" smtClean="0">
                <a:cs typeface="Arial" panose="020B0604020202020204" pitchFamily="34" charset="0"/>
              </a:rPr>
              <a:t>with mirror symmetry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cs typeface="Arial" panose="020B0604020202020204" pitchFamily="34" charset="0"/>
              </a:rPr>
              <a:t>TAT (H*-DNA) – stabilized by Mg</a:t>
            </a:r>
            <a:r>
              <a:rPr lang="cs-CZ" altLang="cs-CZ" sz="2000" baseline="30000" dirty="0" smtClean="0">
                <a:cs typeface="Arial" panose="020B0604020202020204" pitchFamily="34" charset="0"/>
              </a:rPr>
              <a:t>2+</a:t>
            </a:r>
            <a:r>
              <a:rPr lang="cs-CZ" altLang="cs-CZ" sz="2000" dirty="0" smtClean="0">
                <a:cs typeface="Arial" panose="020B0604020202020204" pitchFamily="34" charset="0"/>
              </a:rPr>
              <a:t>; C</a:t>
            </a:r>
            <a:r>
              <a:rPr lang="cs-CZ" altLang="cs-CZ" sz="2000" baseline="30000" dirty="0" smtClean="0">
                <a:cs typeface="Arial" panose="020B0604020202020204" pitchFamily="34" charset="0"/>
              </a:rPr>
              <a:t>+</a:t>
            </a:r>
            <a:r>
              <a:rPr lang="cs-CZ" altLang="cs-CZ" sz="2000" dirty="0" smtClean="0">
                <a:cs typeface="Arial" panose="020B0604020202020204" pitchFamily="34" charset="0"/>
              </a:rPr>
              <a:t>GC (H-DNA) – stabilized in weakly acidic media)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Courier" pitchFamily="49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547303" y="373634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ourier" pitchFamily="49" charset="0"/>
            </a:endParaRP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167378"/>
              </p:ext>
            </p:extLst>
          </p:nvPr>
        </p:nvGraphicFramePr>
        <p:xfrm>
          <a:off x="1971041" y="3044190"/>
          <a:ext cx="2930525" cy="355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CorelPhotoPaint.Image.9" r:id="rId3" imgW="2930286" imgH="3552000" progId="CorelPhotoPaint.Image.9">
                  <p:embed/>
                </p:oleObj>
              </mc:Choice>
              <mc:Fallback>
                <p:oleObj name="CorelPhotoPaint.Image.9" r:id="rId3" imgW="2930286" imgH="3552000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041" y="3044190"/>
                        <a:ext cx="2930525" cy="355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70076"/>
              </p:ext>
            </p:extLst>
          </p:nvPr>
        </p:nvGraphicFramePr>
        <p:xfrm>
          <a:off x="5456555" y="3036570"/>
          <a:ext cx="2719388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CorelPhotoPaint.Image.9" r:id="rId5" imgW="2720000" imgH="2363429" progId="CorelPhotoPaint.Image.9">
                  <p:embed/>
                </p:oleObj>
              </mc:Choice>
              <mc:Fallback>
                <p:oleObj name="CorelPhotoPaint.Image.9" r:id="rId5" imgW="2720000" imgH="2363429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555" y="3036570"/>
                        <a:ext cx="2719388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55179" y="3422016"/>
            <a:ext cx="655637" cy="1552575"/>
            <a:chOff x="172" y="2131"/>
            <a:chExt cx="413" cy="978"/>
          </a:xfrm>
        </p:grpSpPr>
        <p:sp>
          <p:nvSpPr>
            <p:cNvPr id="51223" name="Freeform 8"/>
            <p:cNvSpPr>
              <a:spLocks/>
            </p:cNvSpPr>
            <p:nvPr/>
          </p:nvSpPr>
          <p:spPr bwMode="auto">
            <a:xfrm>
              <a:off x="181" y="2132"/>
              <a:ext cx="396" cy="977"/>
            </a:xfrm>
            <a:custGeom>
              <a:avLst/>
              <a:gdLst>
                <a:gd name="T0" fmla="*/ 331 w 396"/>
                <a:gd name="T1" fmla="*/ 53 h 977"/>
                <a:gd name="T2" fmla="*/ 139 w 396"/>
                <a:gd name="T3" fmla="*/ 8 h 977"/>
                <a:gd name="T4" fmla="*/ 2 w 396"/>
                <a:gd name="T5" fmla="*/ 99 h 977"/>
                <a:gd name="T6" fmla="*/ 148 w 396"/>
                <a:gd name="T7" fmla="*/ 236 h 977"/>
                <a:gd name="T8" fmla="*/ 331 w 396"/>
                <a:gd name="T9" fmla="*/ 373 h 977"/>
                <a:gd name="T10" fmla="*/ 358 w 396"/>
                <a:gd name="T11" fmla="*/ 465 h 977"/>
                <a:gd name="T12" fmla="*/ 102 w 396"/>
                <a:gd name="T13" fmla="*/ 638 h 977"/>
                <a:gd name="T14" fmla="*/ 11 w 396"/>
                <a:gd name="T15" fmla="*/ 702 h 977"/>
                <a:gd name="T16" fmla="*/ 111 w 396"/>
                <a:gd name="T17" fmla="*/ 803 h 977"/>
                <a:gd name="T18" fmla="*/ 221 w 396"/>
                <a:gd name="T19" fmla="*/ 894 h 977"/>
                <a:gd name="T20" fmla="*/ 313 w 396"/>
                <a:gd name="T21" fmla="*/ 977 h 9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6"/>
                <a:gd name="T34" fmla="*/ 0 h 977"/>
                <a:gd name="T35" fmla="*/ 396 w 396"/>
                <a:gd name="T36" fmla="*/ 977 h 9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6" h="977">
                  <a:moveTo>
                    <a:pt x="331" y="53"/>
                  </a:moveTo>
                  <a:cubicBezTo>
                    <a:pt x="262" y="26"/>
                    <a:pt x="194" y="0"/>
                    <a:pt x="139" y="8"/>
                  </a:cubicBezTo>
                  <a:cubicBezTo>
                    <a:pt x="84" y="16"/>
                    <a:pt x="0" y="61"/>
                    <a:pt x="2" y="99"/>
                  </a:cubicBezTo>
                  <a:cubicBezTo>
                    <a:pt x="4" y="137"/>
                    <a:pt x="93" y="190"/>
                    <a:pt x="148" y="236"/>
                  </a:cubicBezTo>
                  <a:cubicBezTo>
                    <a:pt x="203" y="282"/>
                    <a:pt x="296" y="335"/>
                    <a:pt x="331" y="373"/>
                  </a:cubicBezTo>
                  <a:cubicBezTo>
                    <a:pt x="366" y="411"/>
                    <a:pt x="396" y="421"/>
                    <a:pt x="358" y="465"/>
                  </a:cubicBezTo>
                  <a:cubicBezTo>
                    <a:pt x="320" y="509"/>
                    <a:pt x="160" y="599"/>
                    <a:pt x="102" y="638"/>
                  </a:cubicBezTo>
                  <a:cubicBezTo>
                    <a:pt x="44" y="677"/>
                    <a:pt x="10" y="675"/>
                    <a:pt x="11" y="702"/>
                  </a:cubicBezTo>
                  <a:cubicBezTo>
                    <a:pt x="12" y="729"/>
                    <a:pt x="76" y="771"/>
                    <a:pt x="111" y="803"/>
                  </a:cubicBezTo>
                  <a:cubicBezTo>
                    <a:pt x="146" y="835"/>
                    <a:pt x="188" y="865"/>
                    <a:pt x="221" y="894"/>
                  </a:cubicBezTo>
                  <a:cubicBezTo>
                    <a:pt x="254" y="923"/>
                    <a:pt x="299" y="963"/>
                    <a:pt x="313" y="977"/>
                  </a:cubicBezTo>
                </a:path>
              </a:pathLst>
            </a:custGeom>
            <a:noFill/>
            <a:ln w="57150" cmpd="sng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24" name="Freeform 9"/>
            <p:cNvSpPr>
              <a:spLocks/>
            </p:cNvSpPr>
            <p:nvPr/>
          </p:nvSpPr>
          <p:spPr bwMode="auto">
            <a:xfrm>
              <a:off x="199" y="2514"/>
              <a:ext cx="386" cy="430"/>
            </a:xfrm>
            <a:custGeom>
              <a:avLst/>
              <a:gdLst>
                <a:gd name="T0" fmla="*/ 321 w 386"/>
                <a:gd name="T1" fmla="*/ 0 h 430"/>
                <a:gd name="T2" fmla="*/ 348 w 386"/>
                <a:gd name="T3" fmla="*/ 92 h 430"/>
                <a:gd name="T4" fmla="*/ 92 w 386"/>
                <a:gd name="T5" fmla="*/ 265 h 430"/>
                <a:gd name="T6" fmla="*/ 1 w 386"/>
                <a:gd name="T7" fmla="*/ 329 h 430"/>
                <a:gd name="T8" fmla="*/ 101 w 386"/>
                <a:gd name="T9" fmla="*/ 430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6"/>
                <a:gd name="T16" fmla="*/ 0 h 430"/>
                <a:gd name="T17" fmla="*/ 386 w 386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6" h="430">
                  <a:moveTo>
                    <a:pt x="321" y="0"/>
                  </a:moveTo>
                  <a:cubicBezTo>
                    <a:pt x="326" y="15"/>
                    <a:pt x="386" y="48"/>
                    <a:pt x="348" y="92"/>
                  </a:cubicBezTo>
                  <a:cubicBezTo>
                    <a:pt x="310" y="136"/>
                    <a:pt x="150" y="226"/>
                    <a:pt x="92" y="265"/>
                  </a:cubicBezTo>
                  <a:cubicBezTo>
                    <a:pt x="34" y="304"/>
                    <a:pt x="0" y="302"/>
                    <a:pt x="1" y="329"/>
                  </a:cubicBezTo>
                  <a:cubicBezTo>
                    <a:pt x="2" y="356"/>
                    <a:pt x="84" y="413"/>
                    <a:pt x="101" y="430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25" name="Freeform 10"/>
            <p:cNvSpPr>
              <a:spLocks/>
            </p:cNvSpPr>
            <p:nvPr/>
          </p:nvSpPr>
          <p:spPr bwMode="auto">
            <a:xfrm>
              <a:off x="172" y="2131"/>
              <a:ext cx="329" cy="99"/>
            </a:xfrm>
            <a:custGeom>
              <a:avLst/>
              <a:gdLst>
                <a:gd name="T0" fmla="*/ 329 w 329"/>
                <a:gd name="T1" fmla="*/ 53 h 99"/>
                <a:gd name="T2" fmla="*/ 137 w 329"/>
                <a:gd name="T3" fmla="*/ 8 h 99"/>
                <a:gd name="T4" fmla="*/ 0 w 329"/>
                <a:gd name="T5" fmla="*/ 99 h 99"/>
                <a:gd name="T6" fmla="*/ 0 60000 65536"/>
                <a:gd name="T7" fmla="*/ 0 60000 65536"/>
                <a:gd name="T8" fmla="*/ 0 60000 65536"/>
                <a:gd name="T9" fmla="*/ 0 w 329"/>
                <a:gd name="T10" fmla="*/ 0 h 99"/>
                <a:gd name="T11" fmla="*/ 329 w 329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" h="99">
                  <a:moveTo>
                    <a:pt x="329" y="53"/>
                  </a:moveTo>
                  <a:cubicBezTo>
                    <a:pt x="260" y="26"/>
                    <a:pt x="192" y="0"/>
                    <a:pt x="137" y="8"/>
                  </a:cubicBezTo>
                  <a:cubicBezTo>
                    <a:pt x="82" y="16"/>
                    <a:pt x="23" y="84"/>
                    <a:pt x="0" y="99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61504" y="3109279"/>
            <a:ext cx="1430337" cy="2251075"/>
            <a:chOff x="507" y="1943"/>
            <a:chExt cx="901" cy="1418"/>
          </a:xfrm>
        </p:grpSpPr>
        <p:sp>
          <p:nvSpPr>
            <p:cNvPr id="51217" name="Text Box 12"/>
            <p:cNvSpPr txBox="1">
              <a:spLocks noChangeArrowheads="1"/>
            </p:cNvSpPr>
            <p:nvPr/>
          </p:nvSpPr>
          <p:spPr bwMode="auto">
            <a:xfrm>
              <a:off x="1095" y="3104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51218" name="Text Box 13"/>
            <p:cNvSpPr txBox="1">
              <a:spLocks noChangeArrowheads="1"/>
            </p:cNvSpPr>
            <p:nvPr/>
          </p:nvSpPr>
          <p:spPr bwMode="auto">
            <a:xfrm>
              <a:off x="774" y="194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51219" name="Text Box 14"/>
            <p:cNvSpPr txBox="1">
              <a:spLocks noChangeArrowheads="1"/>
            </p:cNvSpPr>
            <p:nvPr/>
          </p:nvSpPr>
          <p:spPr bwMode="auto">
            <a:xfrm>
              <a:off x="617" y="195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51220" name="Text Box 15"/>
            <p:cNvSpPr txBox="1">
              <a:spLocks noChangeArrowheads="1"/>
            </p:cNvSpPr>
            <p:nvPr/>
          </p:nvSpPr>
          <p:spPr bwMode="auto">
            <a:xfrm>
              <a:off x="507" y="198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51221" name="Text Box 16"/>
            <p:cNvSpPr txBox="1">
              <a:spLocks noChangeArrowheads="1"/>
            </p:cNvSpPr>
            <p:nvPr/>
          </p:nvSpPr>
          <p:spPr bwMode="auto">
            <a:xfrm>
              <a:off x="946" y="313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51222" name="Text Box 17"/>
            <p:cNvSpPr txBox="1">
              <a:spLocks noChangeArrowheads="1"/>
            </p:cNvSpPr>
            <p:nvPr/>
          </p:nvSpPr>
          <p:spPr bwMode="auto">
            <a:xfrm>
              <a:off x="1204" y="313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</a:rPr>
                <a:t>T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55240" y="3001328"/>
            <a:ext cx="1150938" cy="1655762"/>
            <a:chOff x="944" y="1875"/>
            <a:chExt cx="725" cy="1043"/>
          </a:xfrm>
        </p:grpSpPr>
        <p:sp>
          <p:nvSpPr>
            <p:cNvPr id="51210" name="Text Box 19"/>
            <p:cNvSpPr txBox="1">
              <a:spLocks noChangeArrowheads="1"/>
            </p:cNvSpPr>
            <p:nvPr/>
          </p:nvSpPr>
          <p:spPr bwMode="auto">
            <a:xfrm>
              <a:off x="1313" y="2234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51211" name="Text Box 20"/>
            <p:cNvSpPr txBox="1">
              <a:spLocks noChangeArrowheads="1"/>
            </p:cNvSpPr>
            <p:nvPr/>
          </p:nvSpPr>
          <p:spPr bwMode="auto">
            <a:xfrm>
              <a:off x="1449" y="2370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51212" name="Text Box 21"/>
            <p:cNvSpPr txBox="1">
              <a:spLocks noChangeArrowheads="1"/>
            </p:cNvSpPr>
            <p:nvPr/>
          </p:nvSpPr>
          <p:spPr bwMode="auto">
            <a:xfrm>
              <a:off x="1329" y="204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51213" name="Text Box 22"/>
            <p:cNvSpPr txBox="1">
              <a:spLocks noChangeArrowheads="1"/>
            </p:cNvSpPr>
            <p:nvPr/>
          </p:nvSpPr>
          <p:spPr bwMode="auto">
            <a:xfrm>
              <a:off x="1382" y="268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51214" name="Text Box 23"/>
            <p:cNvSpPr txBox="1">
              <a:spLocks noChangeArrowheads="1"/>
            </p:cNvSpPr>
            <p:nvPr/>
          </p:nvSpPr>
          <p:spPr bwMode="auto">
            <a:xfrm>
              <a:off x="1208" y="2540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51215" name="Text Box 24"/>
            <p:cNvSpPr txBox="1">
              <a:spLocks noChangeArrowheads="1"/>
            </p:cNvSpPr>
            <p:nvPr/>
          </p:nvSpPr>
          <p:spPr bwMode="auto">
            <a:xfrm>
              <a:off x="1173" y="187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51216" name="Text Box 25"/>
            <p:cNvSpPr txBox="1">
              <a:spLocks noChangeArrowheads="1"/>
            </p:cNvSpPr>
            <p:nvPr/>
          </p:nvSpPr>
          <p:spPr bwMode="auto">
            <a:xfrm>
              <a:off x="944" y="1984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0033CC"/>
                  </a:solidFill>
                </a:rPr>
                <a:t>A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47840" y="5374640"/>
            <a:ext cx="23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local reduction of twist</a:t>
            </a:r>
            <a:endParaRPr lang="cs-CZ" dirty="0"/>
          </a:p>
        </p:txBody>
      </p:sp>
      <p:sp>
        <p:nvSpPr>
          <p:cNvPr id="27" name="TextBox 26"/>
          <p:cNvSpPr txBox="1"/>
          <p:nvPr/>
        </p:nvSpPr>
        <p:spPr>
          <a:xfrm>
            <a:off x="8188960" y="3169920"/>
            <a:ext cx="204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partial relaxation of negative superturns</a:t>
            </a:r>
          </a:p>
          <a:p>
            <a:endParaRPr lang="cs-CZ" dirty="0" smtClean="0"/>
          </a:p>
          <a:p>
            <a:r>
              <a:rPr lang="cs-CZ" dirty="0" smtClean="0"/>
              <a:t>(cca 1 superturn per 10 bp of cruciform struture)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1416</Words>
  <Application>Microsoft Office PowerPoint</Application>
  <PresentationFormat>Widescreen</PresentationFormat>
  <Paragraphs>264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Courier</vt:lpstr>
      <vt:lpstr>Symbol</vt:lpstr>
      <vt:lpstr>Wingdings</vt:lpstr>
      <vt:lpstr>Office Theme</vt:lpstr>
      <vt:lpstr>CorelPhotoPaint.Image.9</vt:lpstr>
      <vt:lpstr>ISIS/Draw Sketch</vt:lpstr>
      <vt:lpstr>DNA supercoiling</vt:lpstr>
      <vt:lpstr>Jerome Vinograd, 1965</vt:lpstr>
      <vt:lpstr>Double helical DNA behaves like a rubber rod</vt:lpstr>
      <vt:lpstr>Superhelicity is a property of DNA without free ends</vt:lpstr>
      <vt:lpstr>PowerPoint Presentation</vt:lpstr>
      <vt:lpstr>PowerPoint Presentation</vt:lpstr>
      <vt:lpstr>Open local structures </vt:lpstr>
      <vt:lpstr>Open local structures in negatively supercoiled DNA</vt:lpstr>
      <vt:lpstr>Open local structures in negatively supercoiled DNA</vt:lpstr>
      <vt:lpstr>Open local structures in negatively supercoiled DNA</vt:lpstr>
      <vt:lpstr>Open local structures in negatively supercoiled DNA</vt:lpstr>
      <vt:lpstr>DNA supercoiling and nucleosome formation</vt:lpstr>
      <vt:lpstr>DNA supercoiling and replication/transcription</vt:lpstr>
      <vt:lpstr>DNA supercoiling and replication/transcription</vt:lpstr>
      <vt:lpstr>DNA supercoiling and replication/transcription</vt:lpstr>
      <vt:lpstr>Topoisomers</vt:lpstr>
      <vt:lpstr>Superhelicity and intercalation</vt:lpstr>
      <vt:lpstr>Superhelicity and intercalation</vt:lpstr>
      <vt:lpstr>Superhelicity and intercalation</vt:lpstr>
      <vt:lpstr>Superhelicity and intercalation</vt:lpstr>
      <vt:lpstr>2D electrophoresis of topoisomers  and detection of structural transitions</vt:lpstr>
      <vt:lpstr>2D electrophoresis of topoisomers  and detection of structural transitions</vt:lpstr>
      <vt:lpstr>2D electrophoresis of topoisomers  and detection of structural transitions</vt:lpstr>
      <vt:lpstr>Chemical probing of non-B structures (to recall)</vt:lpstr>
      <vt:lpstr>Chemicals selectively reacting with unpaired bases:</vt:lpstr>
      <vt:lpstr>Using the Maxam-Gilbert technique, it is possible to determine with a high preciseness which nucleotides are forming the local structure</vt:lpstr>
      <vt:lpstr>Single-strand selective enzymes</vt:lpstr>
      <vt:lpstr>Combination of chemical probes with S1 nuclease</vt:lpstr>
      <vt:lpstr>Topoisomerases</vt:lpstr>
      <vt:lpstr>Topoisomerase I</vt:lpstr>
      <vt:lpstr>Topoisomerase II</vt:lpstr>
      <vt:lpstr>Other processes catalyezd by topoisomerases</vt:lpstr>
      <vt:lpstr>Importance of decatenation activity in replication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</dc:creator>
  <cp:lastModifiedBy>MF</cp:lastModifiedBy>
  <cp:revision>50</cp:revision>
  <dcterms:created xsi:type="dcterms:W3CDTF">2015-10-19T06:33:59Z</dcterms:created>
  <dcterms:modified xsi:type="dcterms:W3CDTF">2015-10-21T06:03:50Z</dcterms:modified>
</cp:coreProperties>
</file>