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559" r:id="rId2"/>
    <p:sldId id="585" r:id="rId3"/>
    <p:sldId id="702" r:id="rId4"/>
    <p:sldId id="678" r:id="rId5"/>
    <p:sldId id="681" r:id="rId6"/>
    <p:sldId id="682" r:id="rId7"/>
    <p:sldId id="683" r:id="rId8"/>
    <p:sldId id="684" r:id="rId9"/>
    <p:sldId id="689" r:id="rId10"/>
    <p:sldId id="690" r:id="rId11"/>
    <p:sldId id="651" r:id="rId12"/>
    <p:sldId id="579" r:id="rId13"/>
    <p:sldId id="630" r:id="rId14"/>
    <p:sldId id="676" r:id="rId15"/>
    <p:sldId id="597" r:id="rId16"/>
    <p:sldId id="647" r:id="rId17"/>
    <p:sldId id="691" r:id="rId18"/>
    <p:sldId id="599" r:id="rId19"/>
    <p:sldId id="601" r:id="rId20"/>
    <p:sldId id="600" r:id="rId21"/>
    <p:sldId id="602" r:id="rId22"/>
    <p:sldId id="603" r:id="rId23"/>
    <p:sldId id="692" r:id="rId24"/>
    <p:sldId id="606" r:id="rId25"/>
    <p:sldId id="607" r:id="rId26"/>
    <p:sldId id="609" r:id="rId27"/>
    <p:sldId id="652" r:id="rId28"/>
    <p:sldId id="670" r:id="rId29"/>
    <p:sldId id="612" r:id="rId30"/>
    <p:sldId id="685" r:id="rId31"/>
    <p:sldId id="686" r:id="rId32"/>
    <p:sldId id="616" r:id="rId33"/>
    <p:sldId id="617" r:id="rId34"/>
    <p:sldId id="620" r:id="rId35"/>
    <p:sldId id="621" r:id="rId36"/>
    <p:sldId id="622" r:id="rId37"/>
    <p:sldId id="697" r:id="rId38"/>
    <p:sldId id="624" r:id="rId39"/>
    <p:sldId id="625" r:id="rId40"/>
    <p:sldId id="645" r:id="rId41"/>
    <p:sldId id="626" r:id="rId42"/>
    <p:sldId id="627" r:id="rId43"/>
    <p:sldId id="628" r:id="rId44"/>
    <p:sldId id="649" r:id="rId45"/>
    <p:sldId id="641" r:id="rId46"/>
    <p:sldId id="646" r:id="rId47"/>
    <p:sldId id="696" r:id="rId48"/>
    <p:sldId id="701" r:id="rId49"/>
    <p:sldId id="650" r:id="rId50"/>
    <p:sldId id="687" r:id="rId51"/>
  </p:sldIdLst>
  <p:sldSz cx="9144000" cy="6858000" type="screen4x3"/>
  <p:notesSz cx="6837363" cy="9659938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rgbClr val="9900CC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rgbClr val="9900CC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rgbClr val="9900CC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rgbClr val="9900CC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rgbClr val="9900CC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rgbClr val="9900CC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rgbClr val="9900CC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rgbClr val="9900CC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rgbClr val="9900CC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3912DE"/>
    <a:srgbClr val="A4F0FA"/>
    <a:srgbClr val="1E1543"/>
    <a:srgbClr val="3B22CE"/>
    <a:srgbClr val="0099FF"/>
    <a:srgbClr val="FFFF00"/>
    <a:srgbClr val="FFFF66"/>
    <a:srgbClr val="FFCC00"/>
    <a:srgbClr val="0025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62" autoAdjust="0"/>
    <p:restoredTop sz="94065" autoAdjust="0"/>
  </p:normalViewPr>
  <p:slideViewPr>
    <p:cSldViewPr>
      <p:cViewPr varScale="1">
        <p:scale>
          <a:sx n="60" d="100"/>
          <a:sy n="60" d="100"/>
        </p:scale>
        <p:origin x="1014" y="66"/>
      </p:cViewPr>
      <p:guideLst>
        <p:guide orient="horz" pos="2160"/>
        <p:guide pos="2880"/>
      </p:guideLst>
    </p:cSldViewPr>
  </p:slideViewPr>
  <p:outlineViewPr>
    <p:cViewPr>
      <p:scale>
        <a:sx n="20" d="100"/>
        <a:sy n="20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4.xml"/><Relationship Id="rId1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85.wmf"/><Relationship Id="rId1" Type="http://schemas.openxmlformats.org/officeDocument/2006/relationships/image" Target="../media/image84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93.png"/><Relationship Id="rId1" Type="http://schemas.openxmlformats.org/officeDocument/2006/relationships/image" Target="../media/image92.png"/><Relationship Id="rId5" Type="http://schemas.openxmlformats.org/officeDocument/2006/relationships/image" Target="../media/image94.png"/><Relationship Id="rId4" Type="http://schemas.openxmlformats.org/officeDocument/2006/relationships/image" Target="../media/image8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72.wmf"/><Relationship Id="rId1" Type="http://schemas.openxmlformats.org/officeDocument/2006/relationships/image" Target="../media/image71.wmf"/><Relationship Id="rId6" Type="http://schemas.openxmlformats.org/officeDocument/2006/relationships/image" Target="../media/image76.wmf"/><Relationship Id="rId5" Type="http://schemas.openxmlformats.org/officeDocument/2006/relationships/image" Target="../media/image75.wmf"/><Relationship Id="rId4" Type="http://schemas.openxmlformats.org/officeDocument/2006/relationships/image" Target="../media/image74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image" Target="../media/image80.png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72.wmf"/><Relationship Id="rId1" Type="http://schemas.openxmlformats.org/officeDocument/2006/relationships/image" Target="../media/image71.wmf"/><Relationship Id="rId6" Type="http://schemas.openxmlformats.org/officeDocument/2006/relationships/image" Target="../media/image76.wmf"/><Relationship Id="rId5" Type="http://schemas.openxmlformats.org/officeDocument/2006/relationships/image" Target="../media/image75.wmf"/><Relationship Id="rId4" Type="http://schemas.openxmlformats.org/officeDocument/2006/relationships/image" Target="../media/image7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2275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75088" y="0"/>
            <a:ext cx="2962275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77338"/>
            <a:ext cx="2962275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75088" y="9177338"/>
            <a:ext cx="2962275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6C1CEBB5-64BB-43BE-81C0-B479E64FC7E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34004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2275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75088" y="0"/>
            <a:ext cx="2962275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7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03300" y="725488"/>
            <a:ext cx="4830763" cy="3622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1225" y="4589463"/>
            <a:ext cx="5014913" cy="434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77338"/>
            <a:ext cx="2962275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75088" y="9177338"/>
            <a:ext cx="2962275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EAD3591-FEB9-4F1D-81E0-990A77999C1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94359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tralala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AD3591-FEB9-4F1D-81E0-990A77999C19}" type="slidenum">
              <a:rPr lang="cs-CZ" smtClean="0"/>
              <a:pPr>
                <a:defRPr/>
              </a:pPr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0120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F27F1-7BDA-4CBC-B03D-3EFCBA68F64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1849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71D5A8-01F1-407D-9004-B771A76D542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5821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3CD41-BBF0-41A0-BBB5-EF6BC8E1222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3426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D2B18-B0D7-4627-8740-E0E7DF9F6B5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927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5C54F-B7EF-4B8B-82E1-780A385EC05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530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F1A48-B617-43CF-AE02-FD07C6FFB9F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5720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CA0BF-1F6D-4F8A-863C-B52614BCCBE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610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4654F-10FA-440C-896E-1A77E2A739E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8986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49193-A5D3-4643-846C-919479C0C2A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888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4348F-BA08-4606-A053-0545234E802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5297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E325A-1213-4680-9A1C-3AD40B4993F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0084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4EAD4-829E-49FA-BC65-B9A4E7E321F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5154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1E1543"/>
            </a:gs>
            <a:gs pos="50000">
              <a:srgbClr val="0066FF"/>
            </a:gs>
            <a:gs pos="100000">
              <a:srgbClr val="1E154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DA4BD78A-E4EA-4233-B213-972DBE55E10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.m4a"/><Relationship Id="rId7" Type="http://schemas.openxmlformats.org/officeDocument/2006/relationships/oleObject" Target="../embeddings/oleObject1.bin"/><Relationship Id="rId2" Type="http://schemas.microsoft.com/office/2007/relationships/media" Target="../media/media1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4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4.png"/><Relationship Id="rId2" Type="http://schemas.microsoft.com/office/2007/relationships/media" Target="../media/media12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3.m4a"/><Relationship Id="rId7" Type="http://schemas.openxmlformats.org/officeDocument/2006/relationships/image" Target="../media/image18.jpeg"/><Relationship Id="rId2" Type="http://schemas.microsoft.com/office/2007/relationships/media" Target="../media/media13.m4a"/><Relationship Id="rId1" Type="http://schemas.openxmlformats.org/officeDocument/2006/relationships/tags" Target="../tags/tag5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6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4.pn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4.pn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7" Type="http://schemas.openxmlformats.org/officeDocument/2006/relationships/image" Target="../media/image4.png"/><Relationship Id="rId2" Type="http://schemas.microsoft.com/office/2007/relationships/media" Target="../media/media24.m4a"/><Relationship Id="rId1" Type="http://schemas.openxmlformats.org/officeDocument/2006/relationships/tags" Target="../tags/tag7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7" Type="http://schemas.openxmlformats.org/officeDocument/2006/relationships/image" Target="../media/image4.png"/><Relationship Id="rId2" Type="http://schemas.microsoft.com/office/2007/relationships/media" Target="../media/media25.m4a"/><Relationship Id="rId1" Type="http://schemas.openxmlformats.org/officeDocument/2006/relationships/tags" Target="../tags/tag8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4.pn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hyperlink" Target="https://www.ncbi.nlm.nih.gov/pubmed/?term=Subirana%20JA%5bAuthor%5d&amp;cauthor=true&amp;cauthor_uid=11880632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microsoft.com/office/2007/relationships/media" Target="../media/media29.m4a"/><Relationship Id="rId7" Type="http://schemas.openxmlformats.org/officeDocument/2006/relationships/image" Target="../media/image45.wmf"/><Relationship Id="rId2" Type="http://schemas.openxmlformats.org/officeDocument/2006/relationships/tags" Target="../tags/tag9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7.jpeg"/><Relationship Id="rId4" Type="http://schemas.openxmlformats.org/officeDocument/2006/relationships/audio" Target="../media/media29.m4a"/><Relationship Id="rId9" Type="http://schemas.openxmlformats.org/officeDocument/2006/relationships/image" Target="../media/image46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4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media32.m4a"/><Relationship Id="rId7" Type="http://schemas.openxmlformats.org/officeDocument/2006/relationships/image" Target="../media/image54.png"/><Relationship Id="rId2" Type="http://schemas.microsoft.com/office/2007/relationships/media" Target="../media/media32.m4a"/><Relationship Id="rId1" Type="http://schemas.openxmlformats.org/officeDocument/2006/relationships/tags" Target="../tags/tag1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microsoft.com/office/2007/relationships/media" Target="../media/media33.m4a"/><Relationship Id="rId7" Type="http://schemas.openxmlformats.org/officeDocument/2006/relationships/image" Target="../media/image58.png"/><Relationship Id="rId2" Type="http://schemas.openxmlformats.org/officeDocument/2006/relationships/tags" Target="../tags/tag1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.png"/><Relationship Id="rId4" Type="http://schemas.openxmlformats.org/officeDocument/2006/relationships/audio" Target="../media/media33.m4a"/><Relationship Id="rId9" Type="http://schemas.openxmlformats.org/officeDocument/2006/relationships/image" Target="../media/image56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microsoft.com/office/2007/relationships/media" Target="../media/media34.m4a"/><Relationship Id="rId7" Type="http://schemas.openxmlformats.org/officeDocument/2006/relationships/oleObject" Target="../embeddings/oleObject6.bin"/><Relationship Id="rId2" Type="http://schemas.openxmlformats.org/officeDocument/2006/relationships/tags" Target="../tags/tag1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0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.png"/><Relationship Id="rId4" Type="http://schemas.openxmlformats.org/officeDocument/2006/relationships/audio" Target="../media/media34.m4a"/><Relationship Id="rId9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3" Type="http://schemas.microsoft.com/office/2007/relationships/media" Target="../media/media35.m4a"/><Relationship Id="rId7" Type="http://schemas.openxmlformats.org/officeDocument/2006/relationships/oleObject" Target="../embeddings/oleObject7.bin"/><Relationship Id="rId2" Type="http://schemas.openxmlformats.org/officeDocument/2006/relationships/tags" Target="../tags/tag1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3.emf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.png"/><Relationship Id="rId4" Type="http://schemas.openxmlformats.org/officeDocument/2006/relationships/audio" Target="../media/media35.m4a"/><Relationship Id="rId9" Type="http://schemas.openxmlformats.org/officeDocument/2006/relationships/image" Target="../media/image64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audio" Target="../media/media36.m4a"/><Relationship Id="rId7" Type="http://schemas.openxmlformats.org/officeDocument/2006/relationships/image" Target="../media/image67.jpeg"/><Relationship Id="rId2" Type="http://schemas.microsoft.com/office/2007/relationships/media" Target="../media/media36.m4a"/><Relationship Id="rId1" Type="http://schemas.openxmlformats.org/officeDocument/2006/relationships/tags" Target="../tags/tag14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m4a"/><Relationship Id="rId7" Type="http://schemas.openxmlformats.org/officeDocument/2006/relationships/image" Target="../media/image4.png"/><Relationship Id="rId2" Type="http://schemas.microsoft.com/office/2007/relationships/media" Target="../media/media37.m4a"/><Relationship Id="rId1" Type="http://schemas.openxmlformats.org/officeDocument/2006/relationships/tags" Target="../tags/tag15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73.wmf"/><Relationship Id="rId18" Type="http://schemas.openxmlformats.org/officeDocument/2006/relationships/image" Target="../media/image75.wmf"/><Relationship Id="rId3" Type="http://schemas.microsoft.com/office/2007/relationships/media" Target="../media/media38.m4a"/><Relationship Id="rId21" Type="http://schemas.openxmlformats.org/officeDocument/2006/relationships/image" Target="../media/image4.png"/><Relationship Id="rId7" Type="http://schemas.openxmlformats.org/officeDocument/2006/relationships/image" Target="../media/image71.wmf"/><Relationship Id="rId12" Type="http://schemas.openxmlformats.org/officeDocument/2006/relationships/oleObject" Target="../embeddings/oleObject10.bin"/><Relationship Id="rId17" Type="http://schemas.openxmlformats.org/officeDocument/2006/relationships/oleObject" Target="../embeddings/oleObject12.bin"/><Relationship Id="rId2" Type="http://schemas.openxmlformats.org/officeDocument/2006/relationships/tags" Target="../tags/tag16.xml"/><Relationship Id="rId16" Type="http://schemas.openxmlformats.org/officeDocument/2006/relationships/image" Target="../media/image74.wmf"/><Relationship Id="rId20" Type="http://schemas.openxmlformats.org/officeDocument/2006/relationships/image" Target="../media/image76.wmf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78.png"/><Relationship Id="rId5" Type="http://schemas.openxmlformats.org/officeDocument/2006/relationships/slideLayout" Target="../slideLayouts/slideLayout7.xml"/><Relationship Id="rId15" Type="http://schemas.openxmlformats.org/officeDocument/2006/relationships/oleObject" Target="../embeddings/oleObject11.bin"/><Relationship Id="rId10" Type="http://schemas.openxmlformats.org/officeDocument/2006/relationships/image" Target="../media/image72.wmf"/><Relationship Id="rId19" Type="http://schemas.openxmlformats.org/officeDocument/2006/relationships/oleObject" Target="../embeddings/oleObject13.bin"/><Relationship Id="rId4" Type="http://schemas.openxmlformats.org/officeDocument/2006/relationships/audio" Target="../media/media38.m4a"/><Relationship Id="rId9" Type="http://schemas.openxmlformats.org/officeDocument/2006/relationships/oleObject" Target="../embeddings/oleObject9.bin"/><Relationship Id="rId14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audio" Target="../media/media39.m4a"/><Relationship Id="rId7" Type="http://schemas.openxmlformats.org/officeDocument/2006/relationships/oleObject" Target="../embeddings/oleObject14.bin"/><Relationship Id="rId2" Type="http://schemas.microsoft.com/office/2007/relationships/media" Target="../media/media39.m4a"/><Relationship Id="rId1" Type="http://schemas.openxmlformats.org/officeDocument/2006/relationships/vmlDrawing" Target="../drawings/vmlDrawing8.vml"/><Relationship Id="rId6" Type="http://schemas.openxmlformats.org/officeDocument/2006/relationships/image" Target="../media/image83.png"/><Relationship Id="rId11" Type="http://schemas.openxmlformats.org/officeDocument/2006/relationships/image" Target="../media/image4.png"/><Relationship Id="rId5" Type="http://schemas.openxmlformats.org/officeDocument/2006/relationships/image" Target="../media/image82.png"/><Relationship Id="rId10" Type="http://schemas.openxmlformats.org/officeDocument/2006/relationships/image" Target="../media/image81.png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15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73.wmf"/><Relationship Id="rId18" Type="http://schemas.openxmlformats.org/officeDocument/2006/relationships/image" Target="../media/image75.wmf"/><Relationship Id="rId3" Type="http://schemas.microsoft.com/office/2007/relationships/media" Target="../media/media40.m4a"/><Relationship Id="rId21" Type="http://schemas.openxmlformats.org/officeDocument/2006/relationships/image" Target="../media/image4.png"/><Relationship Id="rId7" Type="http://schemas.openxmlformats.org/officeDocument/2006/relationships/image" Target="../media/image71.wmf"/><Relationship Id="rId12" Type="http://schemas.openxmlformats.org/officeDocument/2006/relationships/oleObject" Target="../embeddings/oleObject18.bin"/><Relationship Id="rId17" Type="http://schemas.openxmlformats.org/officeDocument/2006/relationships/oleObject" Target="../embeddings/oleObject20.bin"/><Relationship Id="rId2" Type="http://schemas.openxmlformats.org/officeDocument/2006/relationships/tags" Target="../tags/tag17.xml"/><Relationship Id="rId16" Type="http://schemas.openxmlformats.org/officeDocument/2006/relationships/image" Target="../media/image74.wmf"/><Relationship Id="rId20" Type="http://schemas.openxmlformats.org/officeDocument/2006/relationships/image" Target="../media/image76.wmf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78.png"/><Relationship Id="rId5" Type="http://schemas.openxmlformats.org/officeDocument/2006/relationships/slideLayout" Target="../slideLayouts/slideLayout7.xml"/><Relationship Id="rId15" Type="http://schemas.openxmlformats.org/officeDocument/2006/relationships/oleObject" Target="../embeddings/oleObject19.bin"/><Relationship Id="rId10" Type="http://schemas.openxmlformats.org/officeDocument/2006/relationships/image" Target="../media/image72.wmf"/><Relationship Id="rId19" Type="http://schemas.openxmlformats.org/officeDocument/2006/relationships/oleObject" Target="../embeddings/oleObject21.bin"/><Relationship Id="rId4" Type="http://schemas.openxmlformats.org/officeDocument/2006/relationships/audio" Target="../media/media40.m4a"/><Relationship Id="rId9" Type="http://schemas.openxmlformats.org/officeDocument/2006/relationships/oleObject" Target="../embeddings/oleObject17.bin"/><Relationship Id="rId14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oleObject" Target="../embeddings/oleObject23.bin"/><Relationship Id="rId3" Type="http://schemas.microsoft.com/office/2007/relationships/media" Target="../media/media41.m4a"/><Relationship Id="rId7" Type="http://schemas.openxmlformats.org/officeDocument/2006/relationships/image" Target="../media/image84.wmf"/><Relationship Id="rId12" Type="http://schemas.openxmlformats.org/officeDocument/2006/relationships/image" Target="../media/image90.jpeg"/><Relationship Id="rId2" Type="http://schemas.openxmlformats.org/officeDocument/2006/relationships/tags" Target="../tags/tag18.xml"/><Relationship Id="rId16" Type="http://schemas.openxmlformats.org/officeDocument/2006/relationships/image" Target="../media/image4.png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8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91.jpeg"/><Relationship Id="rId10" Type="http://schemas.openxmlformats.org/officeDocument/2006/relationships/image" Target="../media/image88.png"/><Relationship Id="rId4" Type="http://schemas.openxmlformats.org/officeDocument/2006/relationships/audio" Target="../media/media41.m4a"/><Relationship Id="rId9" Type="http://schemas.openxmlformats.org/officeDocument/2006/relationships/image" Target="../media/image87.png"/><Relationship Id="rId14" Type="http://schemas.openxmlformats.org/officeDocument/2006/relationships/image" Target="../media/image85.w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13" Type="http://schemas.openxmlformats.org/officeDocument/2006/relationships/image" Target="../media/image80.png"/><Relationship Id="rId18" Type="http://schemas.openxmlformats.org/officeDocument/2006/relationships/image" Target="../media/image98.png"/><Relationship Id="rId3" Type="http://schemas.openxmlformats.org/officeDocument/2006/relationships/audio" Target="../media/media42.m4a"/><Relationship Id="rId7" Type="http://schemas.openxmlformats.org/officeDocument/2006/relationships/image" Target="../media/image97.png"/><Relationship Id="rId12" Type="http://schemas.openxmlformats.org/officeDocument/2006/relationships/oleObject" Target="../embeddings/oleObject26.bin"/><Relationship Id="rId17" Type="http://schemas.openxmlformats.org/officeDocument/2006/relationships/image" Target="../media/image94.png"/><Relationship Id="rId2" Type="http://schemas.microsoft.com/office/2007/relationships/media" Target="../media/media42.m4a"/><Relationship Id="rId16" Type="http://schemas.openxmlformats.org/officeDocument/2006/relationships/oleObject" Target="../embeddings/oleObject28.bin"/><Relationship Id="rId20" Type="http://schemas.openxmlformats.org/officeDocument/2006/relationships/image" Target="../media/image4.png"/><Relationship Id="rId1" Type="http://schemas.openxmlformats.org/officeDocument/2006/relationships/vmlDrawing" Target="../drawings/vmlDrawing11.vml"/><Relationship Id="rId6" Type="http://schemas.openxmlformats.org/officeDocument/2006/relationships/image" Target="../media/image96.png"/><Relationship Id="rId11" Type="http://schemas.openxmlformats.org/officeDocument/2006/relationships/image" Target="../media/image93.png"/><Relationship Id="rId5" Type="http://schemas.openxmlformats.org/officeDocument/2006/relationships/image" Target="../media/image95.png"/><Relationship Id="rId15" Type="http://schemas.openxmlformats.org/officeDocument/2006/relationships/image" Target="../media/image81.png"/><Relationship Id="rId10" Type="http://schemas.openxmlformats.org/officeDocument/2006/relationships/oleObject" Target="../embeddings/oleObject25.bin"/><Relationship Id="rId19" Type="http://schemas.openxmlformats.org/officeDocument/2006/relationships/image" Target="../media/image9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2.png"/><Relationship Id="rId14" Type="http://schemas.openxmlformats.org/officeDocument/2006/relationships/oleObject" Target="../embeddings/oleObject27.bin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13" Type="http://schemas.openxmlformats.org/officeDocument/2006/relationships/image" Target="../media/image106.jpeg"/><Relationship Id="rId3" Type="http://schemas.microsoft.com/office/2007/relationships/media" Target="../media/media43.m4a"/><Relationship Id="rId7" Type="http://schemas.openxmlformats.org/officeDocument/2006/relationships/image" Target="../media/image100.wmf"/><Relationship Id="rId12" Type="http://schemas.openxmlformats.org/officeDocument/2006/relationships/image" Target="../media/image105.jpeg"/><Relationship Id="rId2" Type="http://schemas.openxmlformats.org/officeDocument/2006/relationships/tags" Target="../tags/tag19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9.bin"/><Relationship Id="rId11" Type="http://schemas.openxmlformats.org/officeDocument/2006/relationships/image" Target="../media/image104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03.jpeg"/><Relationship Id="rId4" Type="http://schemas.openxmlformats.org/officeDocument/2006/relationships/audio" Target="../media/media43.m4a"/><Relationship Id="rId9" Type="http://schemas.openxmlformats.org/officeDocument/2006/relationships/image" Target="../media/image102.jpeg"/><Relationship Id="rId1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3" Type="http://schemas.microsoft.com/office/2007/relationships/media" Target="../media/media44.m4a"/><Relationship Id="rId7" Type="http://schemas.openxmlformats.org/officeDocument/2006/relationships/image" Target="../media/image109.jpeg"/><Relationship Id="rId12" Type="http://schemas.openxmlformats.org/officeDocument/2006/relationships/image" Target="../media/image4.png"/><Relationship Id="rId2" Type="http://schemas.openxmlformats.org/officeDocument/2006/relationships/tags" Target="../tags/tag20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08.jpeg"/><Relationship Id="rId11" Type="http://schemas.openxmlformats.org/officeDocument/2006/relationships/image" Target="../media/image111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10.png"/><Relationship Id="rId4" Type="http://schemas.openxmlformats.org/officeDocument/2006/relationships/audio" Target="../media/media44.m4a"/><Relationship Id="rId9" Type="http://schemas.openxmlformats.org/officeDocument/2006/relationships/image" Target="../media/image107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5.m4a"/><Relationship Id="rId7" Type="http://schemas.openxmlformats.org/officeDocument/2006/relationships/image" Target="../media/image4.png"/><Relationship Id="rId2" Type="http://schemas.microsoft.com/office/2007/relationships/media" Target="../media/media45.m4a"/><Relationship Id="rId1" Type="http://schemas.openxmlformats.org/officeDocument/2006/relationships/tags" Target="../tags/tag21.xml"/><Relationship Id="rId6" Type="http://schemas.openxmlformats.org/officeDocument/2006/relationships/image" Target="../media/image113.png"/><Relationship Id="rId5" Type="http://schemas.openxmlformats.org/officeDocument/2006/relationships/image" Target="../media/image112.jpeg"/><Relationship Id="rId4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4.png"/><Relationship Id="rId5" Type="http://schemas.openxmlformats.org/officeDocument/2006/relationships/image" Target="../media/image115.tiff"/><Relationship Id="rId4" Type="http://schemas.openxmlformats.org/officeDocument/2006/relationships/image" Target="../media/image114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7.m4a"/><Relationship Id="rId7" Type="http://schemas.openxmlformats.org/officeDocument/2006/relationships/image" Target="../media/image4.png"/><Relationship Id="rId2" Type="http://schemas.microsoft.com/office/2007/relationships/media" Target="../media/media47.m4a"/><Relationship Id="rId1" Type="http://schemas.openxmlformats.org/officeDocument/2006/relationships/tags" Target="../tags/tag22.xml"/><Relationship Id="rId6" Type="http://schemas.openxmlformats.org/officeDocument/2006/relationships/image" Target="../media/image116.emf"/><Relationship Id="rId5" Type="http://schemas.openxmlformats.org/officeDocument/2006/relationships/image" Target="../media/image114.emf"/><Relationship Id="rId4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media48.m4a"/><Relationship Id="rId7" Type="http://schemas.openxmlformats.org/officeDocument/2006/relationships/image" Target="../media/image4.png"/><Relationship Id="rId2" Type="http://schemas.microsoft.com/office/2007/relationships/media" Target="../media/media48.m4a"/><Relationship Id="rId1" Type="http://schemas.openxmlformats.org/officeDocument/2006/relationships/tags" Target="../tags/tag23.xml"/><Relationship Id="rId6" Type="http://schemas.openxmlformats.org/officeDocument/2006/relationships/image" Target="../media/image116.emf"/><Relationship Id="rId5" Type="http://schemas.openxmlformats.org/officeDocument/2006/relationships/image" Target="../media/image114.emf"/><Relationship Id="rId4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4.pn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4.pn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7"/>
          <a:stretch>
            <a:fillRect/>
          </a:stretch>
        </p:blipFill>
        <p:spPr bwMode="auto">
          <a:xfrm>
            <a:off x="1729583" y="1422505"/>
            <a:ext cx="5924550" cy="253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5110425"/>
              </p:ext>
            </p:extLst>
          </p:nvPr>
        </p:nvGraphicFramePr>
        <p:xfrm>
          <a:off x="277044" y="1435892"/>
          <a:ext cx="1242864" cy="7557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3" name="Fotografie" r:id="rId7" imgW="1714739" imgH="914286" progId="MSPhotoEd.3">
                  <p:embed/>
                </p:oleObj>
              </mc:Choice>
              <mc:Fallback>
                <p:oleObj name="Fotografie" r:id="rId7" imgW="1714739" imgH="914286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044" y="1435892"/>
                        <a:ext cx="1242864" cy="7557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164433" y="4179666"/>
            <a:ext cx="705485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cs-CZ" sz="2400" dirty="0" smtClean="0">
                <a:solidFill>
                  <a:srgbClr val="FFFFFF"/>
                </a:solidFill>
                <a:latin typeface="+mj-lt"/>
              </a:rPr>
              <a:t>Michaela Vorlíčková   mifi@ibp.cz   </a:t>
            </a:r>
          </a:p>
          <a:p>
            <a:pPr algn="ctr" eaLnBrk="1" hangingPunct="1"/>
            <a:r>
              <a:rPr lang="cs-CZ" sz="2400" dirty="0" smtClean="0">
                <a:solidFill>
                  <a:srgbClr val="FFFFFF"/>
                </a:solidFill>
                <a:latin typeface="+mj-lt"/>
              </a:rPr>
              <a:t>Institute </a:t>
            </a:r>
            <a:r>
              <a:rPr lang="cs-CZ" sz="2400" dirty="0" err="1">
                <a:solidFill>
                  <a:srgbClr val="FFFFFF"/>
                </a:solidFill>
                <a:latin typeface="+mj-lt"/>
              </a:rPr>
              <a:t>of</a:t>
            </a:r>
            <a:r>
              <a:rPr lang="cs-CZ" sz="2400" dirty="0">
                <a:solidFill>
                  <a:srgbClr val="FFFFFF"/>
                </a:solidFill>
                <a:latin typeface="+mj-lt"/>
              </a:rPr>
              <a:t> </a:t>
            </a:r>
            <a:r>
              <a:rPr lang="cs-CZ" sz="2400" dirty="0" err="1" smtClean="0">
                <a:solidFill>
                  <a:srgbClr val="FFFFFF"/>
                </a:solidFill>
                <a:latin typeface="+mj-lt"/>
              </a:rPr>
              <a:t>Biophysics</a:t>
            </a:r>
            <a:endParaRPr lang="cs-CZ" sz="2400" dirty="0" smtClean="0">
              <a:solidFill>
                <a:srgbClr val="FFFFFF"/>
              </a:solidFill>
              <a:latin typeface="+mj-lt"/>
            </a:endParaRPr>
          </a:p>
          <a:p>
            <a:pPr algn="ctr" eaLnBrk="1" hangingPunct="1"/>
            <a:r>
              <a:rPr lang="cs-CZ" sz="2400" dirty="0" smtClean="0">
                <a:solidFill>
                  <a:srgbClr val="FFFFFF"/>
                </a:solidFill>
                <a:latin typeface="+mj-lt"/>
              </a:rPr>
              <a:t>Czech </a:t>
            </a:r>
            <a:r>
              <a:rPr lang="cs-CZ" sz="2400" dirty="0" err="1" smtClean="0">
                <a:solidFill>
                  <a:srgbClr val="FFFFFF"/>
                </a:solidFill>
                <a:latin typeface="+mj-lt"/>
              </a:rPr>
              <a:t>Academy</a:t>
            </a:r>
            <a:r>
              <a:rPr lang="cs-CZ" sz="2400" dirty="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cs-CZ" sz="2400" dirty="0" err="1" smtClean="0">
                <a:solidFill>
                  <a:srgbClr val="FFFFFF"/>
                </a:solidFill>
                <a:latin typeface="+mj-lt"/>
              </a:rPr>
              <a:t>of</a:t>
            </a:r>
            <a:r>
              <a:rPr lang="cs-CZ" sz="2400" dirty="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cs-CZ" sz="2400" dirty="0" err="1" smtClean="0">
                <a:solidFill>
                  <a:srgbClr val="FFFFFF"/>
                </a:solidFill>
                <a:latin typeface="+mj-lt"/>
              </a:rPr>
              <a:t>Sciences</a:t>
            </a:r>
            <a:r>
              <a:rPr lang="cs-CZ" sz="2400" dirty="0" smtClean="0">
                <a:solidFill>
                  <a:srgbClr val="FFFFFF"/>
                </a:solidFill>
                <a:latin typeface="+mj-lt"/>
              </a:rPr>
              <a:t> Brno</a:t>
            </a:r>
            <a:r>
              <a:rPr lang="cs-CZ" sz="2800" dirty="0" smtClean="0">
                <a:solidFill>
                  <a:srgbClr val="FFFFFF"/>
                </a:solidFill>
                <a:latin typeface="+mj-lt"/>
              </a:rPr>
              <a:t> </a:t>
            </a:r>
            <a:endParaRPr lang="cs-CZ" sz="28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687" y="4347642"/>
            <a:ext cx="8382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7532687" y="4338911"/>
            <a:ext cx="838200" cy="5334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055" name="TextovéPole 1"/>
          <p:cNvSpPr txBox="1">
            <a:spLocks noChangeArrowheads="1"/>
          </p:cNvSpPr>
          <p:nvPr/>
        </p:nvSpPr>
        <p:spPr bwMode="auto">
          <a:xfrm>
            <a:off x="1619672" y="5943880"/>
            <a:ext cx="58166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400" dirty="0" err="1">
                <a:solidFill>
                  <a:srgbClr val="A4F0FA"/>
                </a:solidFill>
              </a:rPr>
              <a:t>Laboratory</a:t>
            </a:r>
            <a:r>
              <a:rPr lang="cs-CZ" sz="2400" dirty="0">
                <a:solidFill>
                  <a:srgbClr val="A4F0FA"/>
                </a:solidFill>
              </a:rPr>
              <a:t> </a:t>
            </a:r>
            <a:r>
              <a:rPr lang="cs-CZ" sz="2400" dirty="0" err="1">
                <a:solidFill>
                  <a:srgbClr val="A4F0FA"/>
                </a:solidFill>
              </a:rPr>
              <a:t>of</a:t>
            </a:r>
            <a:r>
              <a:rPr lang="cs-CZ" sz="2400" dirty="0">
                <a:solidFill>
                  <a:srgbClr val="A4F0FA"/>
                </a:solidFill>
              </a:rPr>
              <a:t> </a:t>
            </a:r>
            <a:r>
              <a:rPr lang="cs-CZ" sz="2400" dirty="0" err="1" smtClean="0">
                <a:solidFill>
                  <a:srgbClr val="A4F0FA"/>
                </a:solidFill>
              </a:rPr>
              <a:t>Biophysics</a:t>
            </a:r>
            <a:r>
              <a:rPr lang="cs-CZ" sz="2400" dirty="0" smtClean="0">
                <a:solidFill>
                  <a:srgbClr val="A4F0FA"/>
                </a:solidFill>
              </a:rPr>
              <a:t> </a:t>
            </a:r>
            <a:r>
              <a:rPr lang="cs-CZ" sz="2400" dirty="0" err="1" smtClean="0">
                <a:solidFill>
                  <a:srgbClr val="A4F0FA"/>
                </a:solidFill>
              </a:rPr>
              <a:t>of</a:t>
            </a:r>
            <a:r>
              <a:rPr lang="cs-CZ" sz="2400" dirty="0" smtClean="0">
                <a:solidFill>
                  <a:srgbClr val="A4F0FA"/>
                </a:solidFill>
              </a:rPr>
              <a:t> </a:t>
            </a:r>
            <a:r>
              <a:rPr lang="cs-CZ" sz="2400" dirty="0" err="1">
                <a:solidFill>
                  <a:srgbClr val="A4F0FA"/>
                </a:solidFill>
              </a:rPr>
              <a:t>N</a:t>
            </a:r>
            <a:r>
              <a:rPr lang="cs-CZ" sz="2400" dirty="0" err="1" smtClean="0">
                <a:solidFill>
                  <a:srgbClr val="A4F0FA"/>
                </a:solidFill>
              </a:rPr>
              <a:t>ucleic</a:t>
            </a:r>
            <a:r>
              <a:rPr lang="cs-CZ" sz="2400" dirty="0" smtClean="0">
                <a:solidFill>
                  <a:srgbClr val="A4F0FA"/>
                </a:solidFill>
              </a:rPr>
              <a:t> </a:t>
            </a:r>
            <a:r>
              <a:rPr lang="cs-CZ" sz="2400" dirty="0" err="1">
                <a:solidFill>
                  <a:srgbClr val="A4F0FA"/>
                </a:solidFill>
              </a:rPr>
              <a:t>A</a:t>
            </a:r>
            <a:r>
              <a:rPr lang="cs-CZ" sz="2400" dirty="0" err="1" smtClean="0">
                <a:solidFill>
                  <a:srgbClr val="A4F0FA"/>
                </a:solidFill>
              </a:rPr>
              <a:t>cids</a:t>
            </a:r>
            <a:endParaRPr lang="en-US" sz="2400" dirty="0">
              <a:solidFill>
                <a:srgbClr val="A4F0FA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420144" y="238259"/>
            <a:ext cx="85434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A4F0FA"/>
                </a:solidFill>
              </a:rPr>
              <a:t>CD </a:t>
            </a:r>
            <a:r>
              <a:rPr lang="cs-CZ" sz="3200" dirty="0" err="1">
                <a:solidFill>
                  <a:srgbClr val="A4F0FA"/>
                </a:solidFill>
              </a:rPr>
              <a:t>S</a:t>
            </a:r>
            <a:r>
              <a:rPr lang="cs-CZ" sz="3200" dirty="0" err="1" smtClean="0">
                <a:solidFill>
                  <a:srgbClr val="A4F0FA"/>
                </a:solidFill>
              </a:rPr>
              <a:t>pectroscopy</a:t>
            </a:r>
            <a:r>
              <a:rPr lang="cs-CZ" sz="3200" dirty="0" smtClean="0">
                <a:solidFill>
                  <a:srgbClr val="A4F0FA"/>
                </a:solidFill>
              </a:rPr>
              <a:t> and </a:t>
            </a:r>
            <a:r>
              <a:rPr lang="cs-CZ" sz="3200" dirty="0" err="1" smtClean="0">
                <a:solidFill>
                  <a:srgbClr val="A4F0FA"/>
                </a:solidFill>
              </a:rPr>
              <a:t>its</a:t>
            </a:r>
            <a:r>
              <a:rPr lang="cs-CZ" sz="3200" dirty="0" smtClean="0">
                <a:solidFill>
                  <a:srgbClr val="A4F0FA"/>
                </a:solidFill>
              </a:rPr>
              <a:t> </a:t>
            </a:r>
            <a:r>
              <a:rPr lang="en-GB" sz="3200" dirty="0" smtClean="0">
                <a:solidFill>
                  <a:srgbClr val="A4F0FA"/>
                </a:solidFill>
              </a:rPr>
              <a:t>Role in </a:t>
            </a:r>
            <a:r>
              <a:rPr lang="en-GB" sz="3200" dirty="0">
                <a:solidFill>
                  <a:srgbClr val="A4F0FA"/>
                </a:solidFill>
              </a:rPr>
              <a:t>the </a:t>
            </a:r>
            <a:r>
              <a:rPr lang="cs-CZ" sz="3200" dirty="0" smtClean="0">
                <a:solidFill>
                  <a:srgbClr val="A4F0FA"/>
                </a:solidFill>
              </a:rPr>
              <a:t>H</a:t>
            </a:r>
            <a:r>
              <a:rPr lang="en-GB" sz="3200" dirty="0" err="1" smtClean="0">
                <a:solidFill>
                  <a:srgbClr val="A4F0FA"/>
                </a:solidFill>
              </a:rPr>
              <a:t>istory</a:t>
            </a:r>
            <a:r>
              <a:rPr lang="en-GB" sz="3200" dirty="0" smtClean="0">
                <a:solidFill>
                  <a:srgbClr val="A4F0FA"/>
                </a:solidFill>
              </a:rPr>
              <a:t> </a:t>
            </a:r>
            <a:r>
              <a:rPr lang="en-GB" sz="3200" dirty="0">
                <a:solidFill>
                  <a:srgbClr val="A4F0FA"/>
                </a:solidFill>
              </a:rPr>
              <a:t>of our </a:t>
            </a:r>
            <a:r>
              <a:rPr lang="cs-CZ" sz="3200" dirty="0" smtClean="0">
                <a:solidFill>
                  <a:srgbClr val="A4F0FA"/>
                </a:solidFill>
              </a:rPr>
              <a:t>K</a:t>
            </a:r>
            <a:r>
              <a:rPr lang="en-GB" sz="3200" dirty="0" err="1" smtClean="0">
                <a:solidFill>
                  <a:srgbClr val="A4F0FA"/>
                </a:solidFill>
              </a:rPr>
              <a:t>nowledge</a:t>
            </a:r>
            <a:r>
              <a:rPr lang="en-GB" sz="3200" dirty="0" smtClean="0">
                <a:solidFill>
                  <a:srgbClr val="A4F0FA"/>
                </a:solidFill>
              </a:rPr>
              <a:t> o</a:t>
            </a:r>
            <a:r>
              <a:rPr lang="cs-CZ" sz="3200" dirty="0" smtClean="0">
                <a:solidFill>
                  <a:srgbClr val="A4F0FA"/>
                </a:solidFill>
              </a:rPr>
              <a:t>f</a:t>
            </a:r>
            <a:r>
              <a:rPr lang="en-GB" sz="3200" dirty="0" smtClean="0">
                <a:solidFill>
                  <a:srgbClr val="A4F0FA"/>
                </a:solidFill>
              </a:rPr>
              <a:t> </a:t>
            </a:r>
            <a:r>
              <a:rPr lang="en-GB" sz="3200" dirty="0">
                <a:solidFill>
                  <a:srgbClr val="A4F0FA"/>
                </a:solidFill>
              </a:rPr>
              <a:t>DNA </a:t>
            </a:r>
            <a:r>
              <a:rPr lang="cs-CZ" sz="3200" dirty="0" smtClean="0">
                <a:solidFill>
                  <a:srgbClr val="A4F0FA"/>
                </a:solidFill>
              </a:rPr>
              <a:t>C</a:t>
            </a:r>
            <a:r>
              <a:rPr lang="en-GB" sz="3200" dirty="0" err="1" smtClean="0">
                <a:solidFill>
                  <a:srgbClr val="A4F0FA"/>
                </a:solidFill>
              </a:rPr>
              <a:t>onformation</a:t>
            </a:r>
            <a:endParaRPr lang="en-US" sz="3200" dirty="0">
              <a:solidFill>
                <a:srgbClr val="A4F0FA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275856" y="5482524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FFFF"/>
                </a:solidFill>
              </a:rPr>
              <a:t> Czech Republic</a:t>
            </a:r>
            <a:endParaRPr lang="en-GB" sz="2400" dirty="0">
              <a:solidFill>
                <a:srgbClr val="FFFFFF"/>
              </a:solidFill>
            </a:endParaRPr>
          </a:p>
        </p:txBody>
      </p:sp>
      <p:pic>
        <p:nvPicPr>
          <p:cNvPr id="8" name="Zvuk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77126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37"/>
    </mc:Choice>
    <mc:Fallback xmlns="">
      <p:transition spd="slow" advTm="29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050" descr="V:\mifi-obr\obr2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36"/>
          <a:stretch>
            <a:fillRect/>
          </a:stretch>
        </p:blipFill>
        <p:spPr bwMode="auto">
          <a:xfrm>
            <a:off x="1981200" y="457200"/>
            <a:ext cx="511175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33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42"/>
    </mc:Choice>
    <mc:Fallback xmlns="">
      <p:transition spd="slow" advTm="21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pPr eaLnBrk="1" hangingPunct="1"/>
            <a:r>
              <a:rPr lang="cs-CZ" dirty="0" err="1" smtClean="0">
                <a:solidFill>
                  <a:srgbClr val="FFFFFF"/>
                </a:solidFill>
              </a:rPr>
              <a:t>Conditions</a:t>
            </a:r>
            <a:r>
              <a:rPr lang="cs-CZ" dirty="0" smtClean="0">
                <a:solidFill>
                  <a:srgbClr val="FFFFFF"/>
                </a:solidFill>
              </a:rPr>
              <a:t> </a:t>
            </a:r>
            <a:r>
              <a:rPr lang="cs-CZ" dirty="0" err="1" smtClean="0">
                <a:solidFill>
                  <a:srgbClr val="FFFFFF"/>
                </a:solidFill>
              </a:rPr>
              <a:t>of</a:t>
            </a:r>
            <a:r>
              <a:rPr lang="cs-CZ" dirty="0" smtClean="0">
                <a:solidFill>
                  <a:srgbClr val="FFFFFF"/>
                </a:solidFill>
              </a:rPr>
              <a:t> </a:t>
            </a:r>
            <a:r>
              <a:rPr lang="cs-CZ" dirty="0" err="1" smtClean="0">
                <a:solidFill>
                  <a:srgbClr val="FFFFFF"/>
                </a:solidFill>
              </a:rPr>
              <a:t>the</a:t>
            </a:r>
            <a:r>
              <a:rPr lang="cs-CZ" dirty="0" smtClean="0">
                <a:solidFill>
                  <a:srgbClr val="FFFFFF"/>
                </a:solidFill>
              </a:rPr>
              <a:t> </a:t>
            </a:r>
            <a:r>
              <a:rPr lang="cs-CZ" dirty="0" err="1" smtClean="0">
                <a:solidFill>
                  <a:srgbClr val="FFFFFF"/>
                </a:solidFill>
              </a:rPr>
              <a:t>origin</a:t>
            </a:r>
            <a:r>
              <a:rPr lang="cs-CZ" dirty="0" smtClean="0">
                <a:solidFill>
                  <a:srgbClr val="FFFFFF"/>
                </a:solidFill>
              </a:rPr>
              <a:t> </a:t>
            </a:r>
            <a:r>
              <a:rPr lang="cs-CZ" dirty="0" err="1" smtClean="0">
                <a:solidFill>
                  <a:srgbClr val="FFFFFF"/>
                </a:solidFill>
              </a:rPr>
              <a:t>of</a:t>
            </a:r>
            <a:r>
              <a:rPr lang="cs-CZ" dirty="0" smtClean="0">
                <a:solidFill>
                  <a:srgbClr val="FFFFFF"/>
                </a:solidFill>
              </a:rPr>
              <a:t> CD</a:t>
            </a:r>
            <a:br>
              <a:rPr lang="cs-CZ" dirty="0" smtClean="0">
                <a:solidFill>
                  <a:srgbClr val="FFFFFF"/>
                </a:solidFill>
              </a:rPr>
            </a:br>
            <a:r>
              <a:rPr lang="cs-CZ" dirty="0" smtClean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93554" y="3542821"/>
            <a:ext cx="22204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400" b="1" dirty="0" smtClean="0">
                <a:solidFill>
                  <a:srgbClr val="2BF53E"/>
                </a:solidFill>
                <a:latin typeface="Times New Roman" pitchFamily="18" charset="0"/>
              </a:rPr>
              <a:t>ABSORPTION</a:t>
            </a:r>
            <a:endParaRPr lang="cs-CZ" sz="2400" b="1" dirty="0">
              <a:solidFill>
                <a:srgbClr val="2BF53E"/>
              </a:solidFill>
              <a:latin typeface="Times New Roman" pitchFamily="18" charset="0"/>
            </a:endParaRPr>
          </a:p>
        </p:txBody>
      </p:sp>
      <p:grpSp>
        <p:nvGrpSpPr>
          <p:cNvPr id="16389" name="Group 5"/>
          <p:cNvGrpSpPr>
            <a:grpSpLocks/>
          </p:cNvGrpSpPr>
          <p:nvPr/>
        </p:nvGrpSpPr>
        <p:grpSpPr bwMode="auto">
          <a:xfrm>
            <a:off x="1716087" y="4257676"/>
            <a:ext cx="1965325" cy="1173163"/>
            <a:chOff x="1709" y="1956"/>
            <a:chExt cx="1238" cy="739"/>
          </a:xfrm>
        </p:grpSpPr>
        <p:sp>
          <p:nvSpPr>
            <p:cNvPr id="16432" name="Text Box 6"/>
            <p:cNvSpPr txBox="1">
              <a:spLocks noChangeArrowheads="1"/>
            </p:cNvSpPr>
            <p:nvPr/>
          </p:nvSpPr>
          <p:spPr bwMode="auto">
            <a:xfrm>
              <a:off x="1709" y="2404"/>
              <a:ext cx="123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sz="2400" b="1" dirty="0" smtClean="0">
                  <a:solidFill>
                    <a:srgbClr val="FF3300"/>
                  </a:solidFill>
                  <a:latin typeface="Times New Roman" pitchFamily="18" charset="0"/>
                </a:rPr>
                <a:t>CHIRALITY</a:t>
              </a:r>
              <a:endParaRPr lang="cs-CZ" sz="2400" b="1" dirty="0">
                <a:solidFill>
                  <a:srgbClr val="FF3300"/>
                </a:solidFill>
                <a:latin typeface="Times New Roman" pitchFamily="18" charset="0"/>
              </a:endParaRPr>
            </a:p>
          </p:txBody>
        </p:sp>
        <p:sp>
          <p:nvSpPr>
            <p:cNvPr id="16433" name="Text Box 7"/>
            <p:cNvSpPr txBox="1">
              <a:spLocks noChangeArrowheads="1"/>
            </p:cNvSpPr>
            <p:nvPr/>
          </p:nvSpPr>
          <p:spPr bwMode="auto">
            <a:xfrm>
              <a:off x="2186" y="1956"/>
              <a:ext cx="22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sz="2400" b="1" dirty="0">
                  <a:solidFill>
                    <a:srgbClr val="FF3300"/>
                  </a:solidFill>
                  <a:latin typeface="Times New Roman" pitchFamily="18" charset="0"/>
                </a:rPr>
                <a:t>+</a:t>
              </a:r>
            </a:p>
          </p:txBody>
        </p:sp>
      </p:grpSp>
      <p:sp>
        <p:nvSpPr>
          <p:cNvPr id="16390" name="Text Box 8"/>
          <p:cNvSpPr txBox="1">
            <a:spLocks noChangeArrowheads="1"/>
          </p:cNvSpPr>
          <p:nvPr/>
        </p:nvSpPr>
        <p:spPr bwMode="auto">
          <a:xfrm>
            <a:off x="5329238" y="3336925"/>
            <a:ext cx="98937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400" b="1" dirty="0" smtClean="0">
                <a:solidFill>
                  <a:srgbClr val="2BF53E"/>
                </a:solidFill>
                <a:latin typeface="Times New Roman" pitchFamily="18" charset="0"/>
              </a:rPr>
              <a:t>BASE</a:t>
            </a:r>
            <a:endParaRPr lang="cs-CZ" sz="2400" b="1" dirty="0">
              <a:solidFill>
                <a:srgbClr val="2BF53E"/>
              </a:solidFill>
              <a:latin typeface="Times New Roman" pitchFamily="18" charset="0"/>
            </a:endParaRPr>
          </a:p>
        </p:txBody>
      </p:sp>
      <p:sp>
        <p:nvSpPr>
          <p:cNvPr id="16391" name="Text Box 9"/>
          <p:cNvSpPr txBox="1">
            <a:spLocks noChangeArrowheads="1"/>
          </p:cNvSpPr>
          <p:nvPr/>
        </p:nvSpPr>
        <p:spPr bwMode="auto">
          <a:xfrm>
            <a:off x="6043613" y="4849813"/>
            <a:ext cx="14606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400" dirty="0">
                <a:solidFill>
                  <a:srgbClr val="FF3300"/>
                </a:solidFill>
                <a:latin typeface="Times New Roman" pitchFamily="18" charset="0"/>
              </a:rPr>
              <a:t>* </a:t>
            </a:r>
            <a:r>
              <a:rPr lang="cs-CZ" sz="2400" dirty="0" smtClean="0">
                <a:solidFill>
                  <a:srgbClr val="FF3300"/>
                </a:solidFill>
                <a:latin typeface="Times New Roman" pitchFamily="18" charset="0"/>
              </a:rPr>
              <a:t>SUGAR</a:t>
            </a:r>
            <a:endParaRPr lang="cs-CZ" sz="2400" dirty="0">
              <a:solidFill>
                <a:srgbClr val="FF3300"/>
              </a:solidFill>
              <a:latin typeface="Times New Roman" pitchFamily="18" charset="0"/>
            </a:endParaRPr>
          </a:p>
        </p:txBody>
      </p:sp>
      <p:grpSp>
        <p:nvGrpSpPr>
          <p:cNvPr id="16392" name="Group 10"/>
          <p:cNvGrpSpPr>
            <a:grpSpLocks/>
          </p:cNvGrpSpPr>
          <p:nvPr/>
        </p:nvGrpSpPr>
        <p:grpSpPr bwMode="auto">
          <a:xfrm>
            <a:off x="1143000" y="2930525"/>
            <a:ext cx="3097213" cy="3241675"/>
            <a:chOff x="838" y="1524"/>
            <a:chExt cx="1951" cy="2042"/>
          </a:xfrm>
        </p:grpSpPr>
        <p:sp>
          <p:nvSpPr>
            <p:cNvPr id="16430" name="Text Box 11"/>
            <p:cNvSpPr txBox="1">
              <a:spLocks noChangeArrowheads="1"/>
            </p:cNvSpPr>
            <p:nvPr/>
          </p:nvSpPr>
          <p:spPr bwMode="auto">
            <a:xfrm>
              <a:off x="2361" y="2373"/>
              <a:ext cx="39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sz="2400" b="1" dirty="0">
                  <a:solidFill>
                    <a:srgbClr val="FFFFFF"/>
                  </a:solidFill>
                  <a:latin typeface="Times New Roman" pitchFamily="18" charset="0"/>
                </a:rPr>
                <a:t>CD</a:t>
              </a:r>
            </a:p>
          </p:txBody>
        </p:sp>
        <p:sp>
          <p:nvSpPr>
            <p:cNvPr id="222220" name="Oval 12"/>
            <p:cNvSpPr>
              <a:spLocks noChangeArrowheads="1"/>
            </p:cNvSpPr>
            <p:nvPr/>
          </p:nvSpPr>
          <p:spPr bwMode="auto">
            <a:xfrm>
              <a:off x="838" y="1524"/>
              <a:ext cx="1951" cy="2042"/>
            </a:xfrm>
            <a:prstGeom prst="ellipse">
              <a:avLst/>
            </a:prstGeom>
            <a:noFill/>
            <a:ln w="44450">
              <a:solidFill>
                <a:schemeClr val="tx2">
                  <a:lumMod val="9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16393" name="Line 13"/>
          <p:cNvSpPr>
            <a:spLocks noChangeShapeType="1"/>
          </p:cNvSpPr>
          <p:nvPr/>
        </p:nvSpPr>
        <p:spPr bwMode="auto">
          <a:xfrm>
            <a:off x="6308725" y="3578225"/>
            <a:ext cx="0" cy="1584325"/>
          </a:xfrm>
          <a:prstGeom prst="line">
            <a:avLst/>
          </a:prstGeom>
          <a:noFill/>
          <a:ln w="444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22222" name="Group 14"/>
          <p:cNvGrpSpPr>
            <a:grpSpLocks/>
          </p:cNvGrpSpPr>
          <p:nvPr/>
        </p:nvGrpSpPr>
        <p:grpSpPr bwMode="auto">
          <a:xfrm rot="-2005771">
            <a:off x="5799909" y="3069647"/>
            <a:ext cx="2063750" cy="1974851"/>
            <a:chOff x="3364" y="1875"/>
            <a:chExt cx="1300" cy="1244"/>
          </a:xfrm>
        </p:grpSpPr>
        <p:sp>
          <p:nvSpPr>
            <p:cNvPr id="16427" name="Text Box 15"/>
            <p:cNvSpPr txBox="1">
              <a:spLocks noChangeArrowheads="1"/>
            </p:cNvSpPr>
            <p:nvPr/>
          </p:nvSpPr>
          <p:spPr bwMode="auto">
            <a:xfrm>
              <a:off x="3364" y="1875"/>
              <a:ext cx="62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sz="2400" b="1" dirty="0" smtClean="0">
                  <a:solidFill>
                    <a:srgbClr val="2BF53E"/>
                  </a:solidFill>
                  <a:latin typeface="Times New Roman" pitchFamily="18" charset="0"/>
                </a:rPr>
                <a:t>BASE</a:t>
              </a:r>
              <a:endParaRPr lang="cs-CZ" sz="2400" b="1" dirty="0">
                <a:solidFill>
                  <a:srgbClr val="2BF53E"/>
                </a:solidFill>
                <a:latin typeface="Times New Roman" pitchFamily="18" charset="0"/>
              </a:endParaRPr>
            </a:p>
          </p:txBody>
        </p:sp>
        <p:sp>
          <p:nvSpPr>
            <p:cNvPr id="16428" name="Text Box 16"/>
            <p:cNvSpPr txBox="1">
              <a:spLocks noChangeArrowheads="1"/>
            </p:cNvSpPr>
            <p:nvPr/>
          </p:nvSpPr>
          <p:spPr bwMode="auto">
            <a:xfrm>
              <a:off x="3744" y="2828"/>
              <a:ext cx="92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sz="2400" dirty="0">
                  <a:solidFill>
                    <a:srgbClr val="FF3300"/>
                  </a:solidFill>
                  <a:latin typeface="Times New Roman" pitchFamily="18" charset="0"/>
                </a:rPr>
                <a:t>* </a:t>
              </a:r>
              <a:r>
                <a:rPr lang="cs-CZ" sz="2400" dirty="0" smtClean="0">
                  <a:solidFill>
                    <a:srgbClr val="FF3300"/>
                  </a:solidFill>
                  <a:latin typeface="Times New Roman" pitchFamily="18" charset="0"/>
                </a:rPr>
                <a:t>SUGAR</a:t>
              </a:r>
              <a:endParaRPr lang="cs-CZ" sz="2400" dirty="0">
                <a:solidFill>
                  <a:srgbClr val="FF3300"/>
                </a:solidFill>
                <a:latin typeface="Times New Roman" pitchFamily="18" charset="0"/>
              </a:endParaRPr>
            </a:p>
          </p:txBody>
        </p:sp>
        <p:sp>
          <p:nvSpPr>
            <p:cNvPr id="16429" name="Line 17"/>
            <p:cNvSpPr>
              <a:spLocks noChangeShapeType="1"/>
            </p:cNvSpPr>
            <p:nvPr/>
          </p:nvSpPr>
          <p:spPr bwMode="auto">
            <a:xfrm>
              <a:off x="3974" y="2028"/>
              <a:ext cx="0" cy="998"/>
            </a:xfrm>
            <a:prstGeom prst="line">
              <a:avLst/>
            </a:prstGeom>
            <a:noFill/>
            <a:ln w="444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2226" name="Group 18"/>
          <p:cNvGrpSpPr>
            <a:grpSpLocks/>
          </p:cNvGrpSpPr>
          <p:nvPr/>
        </p:nvGrpSpPr>
        <p:grpSpPr bwMode="auto">
          <a:xfrm rot="-4250517">
            <a:off x="6155466" y="2592546"/>
            <a:ext cx="2063751" cy="1974849"/>
            <a:chOff x="3364" y="1875"/>
            <a:chExt cx="1300" cy="1244"/>
          </a:xfrm>
        </p:grpSpPr>
        <p:sp>
          <p:nvSpPr>
            <p:cNvPr id="16424" name="Text Box 19"/>
            <p:cNvSpPr txBox="1">
              <a:spLocks noChangeArrowheads="1"/>
            </p:cNvSpPr>
            <p:nvPr/>
          </p:nvSpPr>
          <p:spPr bwMode="auto">
            <a:xfrm>
              <a:off x="3364" y="1875"/>
              <a:ext cx="62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sz="2400" b="1" dirty="0" smtClean="0">
                  <a:solidFill>
                    <a:srgbClr val="2BF53E"/>
                  </a:solidFill>
                  <a:latin typeface="Times New Roman" pitchFamily="18" charset="0"/>
                </a:rPr>
                <a:t>BASE</a:t>
              </a:r>
              <a:endParaRPr lang="cs-CZ" sz="2400" b="1" dirty="0">
                <a:solidFill>
                  <a:srgbClr val="2BF53E"/>
                </a:solidFill>
                <a:latin typeface="Times New Roman" pitchFamily="18" charset="0"/>
              </a:endParaRPr>
            </a:p>
          </p:txBody>
        </p:sp>
        <p:sp>
          <p:nvSpPr>
            <p:cNvPr id="16425" name="Text Box 20"/>
            <p:cNvSpPr txBox="1">
              <a:spLocks noChangeArrowheads="1"/>
            </p:cNvSpPr>
            <p:nvPr/>
          </p:nvSpPr>
          <p:spPr bwMode="auto">
            <a:xfrm>
              <a:off x="3744" y="2828"/>
              <a:ext cx="92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sz="2400" dirty="0">
                  <a:solidFill>
                    <a:srgbClr val="FF3300"/>
                  </a:solidFill>
                  <a:latin typeface="Times New Roman" pitchFamily="18" charset="0"/>
                </a:rPr>
                <a:t>* </a:t>
              </a:r>
              <a:r>
                <a:rPr lang="cs-CZ" sz="2400" dirty="0" smtClean="0">
                  <a:solidFill>
                    <a:srgbClr val="FF3300"/>
                  </a:solidFill>
                  <a:latin typeface="Times New Roman" pitchFamily="18" charset="0"/>
                </a:rPr>
                <a:t>SUGAR</a:t>
              </a:r>
              <a:endParaRPr lang="cs-CZ" sz="2400" dirty="0">
                <a:solidFill>
                  <a:srgbClr val="FF3300"/>
                </a:solidFill>
                <a:latin typeface="Times New Roman" pitchFamily="18" charset="0"/>
              </a:endParaRPr>
            </a:p>
          </p:txBody>
        </p:sp>
        <p:sp>
          <p:nvSpPr>
            <p:cNvPr id="16426" name="Line 21"/>
            <p:cNvSpPr>
              <a:spLocks noChangeShapeType="1"/>
            </p:cNvSpPr>
            <p:nvPr/>
          </p:nvSpPr>
          <p:spPr bwMode="auto">
            <a:xfrm>
              <a:off x="3974" y="2028"/>
              <a:ext cx="0" cy="998"/>
            </a:xfrm>
            <a:prstGeom prst="line">
              <a:avLst/>
            </a:prstGeom>
            <a:noFill/>
            <a:ln w="444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2230" name="Group 22"/>
          <p:cNvGrpSpPr>
            <a:grpSpLocks/>
          </p:cNvGrpSpPr>
          <p:nvPr/>
        </p:nvGrpSpPr>
        <p:grpSpPr bwMode="auto">
          <a:xfrm rot="-6410034">
            <a:off x="6111624" y="2064311"/>
            <a:ext cx="2060576" cy="1974851"/>
            <a:chOff x="3365" y="1875"/>
            <a:chExt cx="1298" cy="1244"/>
          </a:xfrm>
        </p:grpSpPr>
        <p:sp>
          <p:nvSpPr>
            <p:cNvPr id="16421" name="Text Box 23"/>
            <p:cNvSpPr txBox="1">
              <a:spLocks noChangeArrowheads="1"/>
            </p:cNvSpPr>
            <p:nvPr/>
          </p:nvSpPr>
          <p:spPr bwMode="auto">
            <a:xfrm>
              <a:off x="3365" y="1875"/>
              <a:ext cx="62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sz="2400" b="1" dirty="0" smtClean="0">
                  <a:solidFill>
                    <a:srgbClr val="2BF53E"/>
                  </a:solidFill>
                  <a:latin typeface="Times New Roman" pitchFamily="18" charset="0"/>
                </a:rPr>
                <a:t>BASE</a:t>
              </a:r>
              <a:endParaRPr lang="cs-CZ" sz="2400" b="1" dirty="0">
                <a:solidFill>
                  <a:srgbClr val="2BF53E"/>
                </a:solidFill>
                <a:latin typeface="Times New Roman" pitchFamily="18" charset="0"/>
              </a:endParaRPr>
            </a:p>
          </p:txBody>
        </p:sp>
        <p:sp>
          <p:nvSpPr>
            <p:cNvPr id="16422" name="Text Box 24"/>
            <p:cNvSpPr txBox="1">
              <a:spLocks noChangeArrowheads="1"/>
            </p:cNvSpPr>
            <p:nvPr/>
          </p:nvSpPr>
          <p:spPr bwMode="auto">
            <a:xfrm>
              <a:off x="3743" y="2828"/>
              <a:ext cx="92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sz="2400" dirty="0">
                  <a:solidFill>
                    <a:srgbClr val="FF3300"/>
                  </a:solidFill>
                  <a:latin typeface="Times New Roman" pitchFamily="18" charset="0"/>
                </a:rPr>
                <a:t>* </a:t>
              </a:r>
              <a:r>
                <a:rPr lang="cs-CZ" sz="2400" dirty="0" smtClean="0">
                  <a:solidFill>
                    <a:srgbClr val="FF3300"/>
                  </a:solidFill>
                  <a:latin typeface="Times New Roman" pitchFamily="18" charset="0"/>
                </a:rPr>
                <a:t>SUGAR</a:t>
              </a:r>
              <a:endParaRPr lang="cs-CZ" sz="2400" dirty="0">
                <a:solidFill>
                  <a:srgbClr val="FF3300"/>
                </a:solidFill>
                <a:latin typeface="Times New Roman" pitchFamily="18" charset="0"/>
              </a:endParaRPr>
            </a:p>
          </p:txBody>
        </p:sp>
        <p:sp>
          <p:nvSpPr>
            <p:cNvPr id="16423" name="Line 25"/>
            <p:cNvSpPr>
              <a:spLocks noChangeShapeType="1"/>
            </p:cNvSpPr>
            <p:nvPr/>
          </p:nvSpPr>
          <p:spPr bwMode="auto">
            <a:xfrm>
              <a:off x="3974" y="2028"/>
              <a:ext cx="0" cy="998"/>
            </a:xfrm>
            <a:prstGeom prst="line">
              <a:avLst/>
            </a:prstGeom>
            <a:noFill/>
            <a:ln w="444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2234" name="Group 26"/>
          <p:cNvGrpSpPr>
            <a:grpSpLocks/>
          </p:cNvGrpSpPr>
          <p:nvPr/>
        </p:nvGrpSpPr>
        <p:grpSpPr bwMode="auto">
          <a:xfrm rot="-8551045">
            <a:off x="5779505" y="1627983"/>
            <a:ext cx="2062163" cy="1974849"/>
            <a:chOff x="3365" y="1875"/>
            <a:chExt cx="1299" cy="1244"/>
          </a:xfrm>
        </p:grpSpPr>
        <p:sp>
          <p:nvSpPr>
            <p:cNvPr id="16418" name="Text Box 27"/>
            <p:cNvSpPr txBox="1">
              <a:spLocks noChangeArrowheads="1"/>
            </p:cNvSpPr>
            <p:nvPr/>
          </p:nvSpPr>
          <p:spPr bwMode="auto">
            <a:xfrm>
              <a:off x="3365" y="1875"/>
              <a:ext cx="62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sz="2400" b="1" dirty="0" smtClean="0">
                  <a:solidFill>
                    <a:srgbClr val="2BF53E"/>
                  </a:solidFill>
                  <a:latin typeface="Times New Roman" pitchFamily="18" charset="0"/>
                </a:rPr>
                <a:t>BASE</a:t>
              </a:r>
              <a:endParaRPr lang="cs-CZ" sz="2400" b="1" dirty="0">
                <a:solidFill>
                  <a:srgbClr val="2BF53E"/>
                </a:solidFill>
                <a:latin typeface="Times New Roman" pitchFamily="18" charset="0"/>
              </a:endParaRPr>
            </a:p>
          </p:txBody>
        </p:sp>
        <p:sp>
          <p:nvSpPr>
            <p:cNvPr id="16419" name="Text Box 28"/>
            <p:cNvSpPr txBox="1">
              <a:spLocks noChangeArrowheads="1"/>
            </p:cNvSpPr>
            <p:nvPr/>
          </p:nvSpPr>
          <p:spPr bwMode="auto">
            <a:xfrm>
              <a:off x="3744" y="2828"/>
              <a:ext cx="92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sz="2400" dirty="0">
                  <a:solidFill>
                    <a:srgbClr val="FF3300"/>
                  </a:solidFill>
                  <a:latin typeface="Times New Roman" pitchFamily="18" charset="0"/>
                </a:rPr>
                <a:t>* </a:t>
              </a:r>
              <a:r>
                <a:rPr lang="cs-CZ" sz="2400" dirty="0" smtClean="0">
                  <a:solidFill>
                    <a:srgbClr val="FF3300"/>
                  </a:solidFill>
                  <a:latin typeface="Times New Roman" pitchFamily="18" charset="0"/>
                </a:rPr>
                <a:t>SUGAR</a:t>
              </a:r>
              <a:endParaRPr lang="cs-CZ" sz="2400" dirty="0">
                <a:solidFill>
                  <a:srgbClr val="FF3300"/>
                </a:solidFill>
                <a:latin typeface="Times New Roman" pitchFamily="18" charset="0"/>
              </a:endParaRPr>
            </a:p>
          </p:txBody>
        </p:sp>
        <p:sp>
          <p:nvSpPr>
            <p:cNvPr id="16420" name="Line 29"/>
            <p:cNvSpPr>
              <a:spLocks noChangeShapeType="1"/>
            </p:cNvSpPr>
            <p:nvPr/>
          </p:nvSpPr>
          <p:spPr bwMode="auto">
            <a:xfrm>
              <a:off x="3974" y="2028"/>
              <a:ext cx="0" cy="998"/>
            </a:xfrm>
            <a:prstGeom prst="line">
              <a:avLst/>
            </a:prstGeom>
            <a:noFill/>
            <a:ln w="444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2238" name="Group 30"/>
          <p:cNvGrpSpPr>
            <a:grpSpLocks/>
          </p:cNvGrpSpPr>
          <p:nvPr/>
        </p:nvGrpSpPr>
        <p:grpSpPr bwMode="auto">
          <a:xfrm rot="8830879">
            <a:off x="4707689" y="1617017"/>
            <a:ext cx="2063751" cy="1974849"/>
            <a:chOff x="3365" y="1875"/>
            <a:chExt cx="1300" cy="1244"/>
          </a:xfrm>
        </p:grpSpPr>
        <p:sp>
          <p:nvSpPr>
            <p:cNvPr id="16415" name="Text Box 31"/>
            <p:cNvSpPr txBox="1">
              <a:spLocks noChangeArrowheads="1"/>
            </p:cNvSpPr>
            <p:nvPr/>
          </p:nvSpPr>
          <p:spPr bwMode="auto">
            <a:xfrm>
              <a:off x="3365" y="1875"/>
              <a:ext cx="62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sz="2400" b="1" dirty="0" smtClean="0">
                  <a:solidFill>
                    <a:srgbClr val="2BF53E"/>
                  </a:solidFill>
                  <a:latin typeface="Times New Roman" pitchFamily="18" charset="0"/>
                </a:rPr>
                <a:t>BASE</a:t>
              </a:r>
              <a:endParaRPr lang="cs-CZ" sz="2400" b="1" dirty="0">
                <a:solidFill>
                  <a:srgbClr val="2BF53E"/>
                </a:solidFill>
                <a:latin typeface="Times New Roman" pitchFamily="18" charset="0"/>
              </a:endParaRPr>
            </a:p>
          </p:txBody>
        </p:sp>
        <p:sp>
          <p:nvSpPr>
            <p:cNvPr id="16416" name="Text Box 32"/>
            <p:cNvSpPr txBox="1">
              <a:spLocks noChangeArrowheads="1"/>
            </p:cNvSpPr>
            <p:nvPr/>
          </p:nvSpPr>
          <p:spPr bwMode="auto">
            <a:xfrm>
              <a:off x="3745" y="2828"/>
              <a:ext cx="92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sz="2400" dirty="0">
                  <a:solidFill>
                    <a:srgbClr val="FF3300"/>
                  </a:solidFill>
                  <a:latin typeface="Times New Roman" pitchFamily="18" charset="0"/>
                </a:rPr>
                <a:t>* </a:t>
              </a:r>
              <a:r>
                <a:rPr lang="cs-CZ" sz="2400" dirty="0" smtClean="0">
                  <a:solidFill>
                    <a:srgbClr val="FF3300"/>
                  </a:solidFill>
                  <a:latin typeface="Times New Roman" pitchFamily="18" charset="0"/>
                </a:rPr>
                <a:t>SUGAR</a:t>
              </a:r>
              <a:endParaRPr lang="cs-CZ" sz="2400" dirty="0">
                <a:solidFill>
                  <a:srgbClr val="FF3300"/>
                </a:solidFill>
                <a:latin typeface="Times New Roman" pitchFamily="18" charset="0"/>
              </a:endParaRPr>
            </a:p>
          </p:txBody>
        </p:sp>
        <p:sp>
          <p:nvSpPr>
            <p:cNvPr id="16417" name="Line 33"/>
            <p:cNvSpPr>
              <a:spLocks noChangeShapeType="1"/>
            </p:cNvSpPr>
            <p:nvPr/>
          </p:nvSpPr>
          <p:spPr bwMode="auto">
            <a:xfrm>
              <a:off x="3974" y="2028"/>
              <a:ext cx="0" cy="998"/>
            </a:xfrm>
            <a:prstGeom prst="line">
              <a:avLst/>
            </a:prstGeom>
            <a:noFill/>
            <a:ln w="444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2242" name="Group 34"/>
          <p:cNvGrpSpPr>
            <a:grpSpLocks/>
          </p:cNvGrpSpPr>
          <p:nvPr/>
        </p:nvGrpSpPr>
        <p:grpSpPr bwMode="auto">
          <a:xfrm rot="6408719">
            <a:off x="4367617" y="2171444"/>
            <a:ext cx="2062163" cy="1974849"/>
            <a:chOff x="3365" y="1875"/>
            <a:chExt cx="1299" cy="1244"/>
          </a:xfrm>
        </p:grpSpPr>
        <p:sp>
          <p:nvSpPr>
            <p:cNvPr id="16412" name="Text Box 35"/>
            <p:cNvSpPr txBox="1">
              <a:spLocks noChangeArrowheads="1"/>
            </p:cNvSpPr>
            <p:nvPr/>
          </p:nvSpPr>
          <p:spPr bwMode="auto">
            <a:xfrm>
              <a:off x="3365" y="1875"/>
              <a:ext cx="62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sz="2400" b="1" dirty="0" smtClean="0">
                  <a:solidFill>
                    <a:srgbClr val="2BF53E"/>
                  </a:solidFill>
                  <a:latin typeface="Times New Roman" pitchFamily="18" charset="0"/>
                </a:rPr>
                <a:t>BASE</a:t>
              </a:r>
              <a:endParaRPr lang="cs-CZ" sz="2400" b="1" dirty="0">
                <a:solidFill>
                  <a:srgbClr val="2BF53E"/>
                </a:solidFill>
                <a:latin typeface="Times New Roman" pitchFamily="18" charset="0"/>
              </a:endParaRPr>
            </a:p>
          </p:txBody>
        </p:sp>
        <p:sp>
          <p:nvSpPr>
            <p:cNvPr id="16413" name="Text Box 36"/>
            <p:cNvSpPr txBox="1">
              <a:spLocks noChangeArrowheads="1"/>
            </p:cNvSpPr>
            <p:nvPr/>
          </p:nvSpPr>
          <p:spPr bwMode="auto">
            <a:xfrm>
              <a:off x="3744" y="2828"/>
              <a:ext cx="92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sz="2400" dirty="0">
                  <a:solidFill>
                    <a:srgbClr val="FF3300"/>
                  </a:solidFill>
                  <a:latin typeface="Times New Roman" pitchFamily="18" charset="0"/>
                </a:rPr>
                <a:t>* </a:t>
              </a:r>
              <a:r>
                <a:rPr lang="cs-CZ" sz="2400" dirty="0" smtClean="0">
                  <a:solidFill>
                    <a:srgbClr val="FF3300"/>
                  </a:solidFill>
                  <a:latin typeface="Times New Roman" pitchFamily="18" charset="0"/>
                </a:rPr>
                <a:t>SUGAR</a:t>
              </a:r>
              <a:endParaRPr lang="cs-CZ" sz="2400" dirty="0">
                <a:solidFill>
                  <a:srgbClr val="FF3300"/>
                </a:solidFill>
                <a:latin typeface="Times New Roman" pitchFamily="18" charset="0"/>
              </a:endParaRPr>
            </a:p>
          </p:txBody>
        </p:sp>
        <p:sp>
          <p:nvSpPr>
            <p:cNvPr id="16414" name="Line 37"/>
            <p:cNvSpPr>
              <a:spLocks noChangeShapeType="1"/>
            </p:cNvSpPr>
            <p:nvPr/>
          </p:nvSpPr>
          <p:spPr bwMode="auto">
            <a:xfrm>
              <a:off x="3974" y="2028"/>
              <a:ext cx="0" cy="998"/>
            </a:xfrm>
            <a:prstGeom prst="line">
              <a:avLst/>
            </a:prstGeom>
            <a:noFill/>
            <a:ln w="444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2246" name="Group 38"/>
          <p:cNvGrpSpPr>
            <a:grpSpLocks/>
          </p:cNvGrpSpPr>
          <p:nvPr/>
        </p:nvGrpSpPr>
        <p:grpSpPr bwMode="auto">
          <a:xfrm rot="10800000">
            <a:off x="5237161" y="1509714"/>
            <a:ext cx="2058988" cy="1974849"/>
            <a:chOff x="3365" y="1875"/>
            <a:chExt cx="1297" cy="1244"/>
          </a:xfrm>
        </p:grpSpPr>
        <p:sp>
          <p:nvSpPr>
            <p:cNvPr id="16409" name="Text Box 39"/>
            <p:cNvSpPr txBox="1">
              <a:spLocks noChangeArrowheads="1"/>
            </p:cNvSpPr>
            <p:nvPr/>
          </p:nvSpPr>
          <p:spPr bwMode="auto">
            <a:xfrm>
              <a:off x="3365" y="1875"/>
              <a:ext cx="62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sz="2400" b="1" dirty="0" smtClean="0">
                  <a:solidFill>
                    <a:srgbClr val="2BF53E"/>
                  </a:solidFill>
                  <a:latin typeface="Times New Roman" pitchFamily="18" charset="0"/>
                </a:rPr>
                <a:t>BASE</a:t>
              </a:r>
              <a:endParaRPr lang="cs-CZ" sz="2400" b="1" dirty="0">
                <a:solidFill>
                  <a:srgbClr val="2BF53E"/>
                </a:solidFill>
                <a:latin typeface="Times New Roman" pitchFamily="18" charset="0"/>
              </a:endParaRPr>
            </a:p>
          </p:txBody>
        </p:sp>
        <p:sp>
          <p:nvSpPr>
            <p:cNvPr id="16410" name="Text Box 40"/>
            <p:cNvSpPr txBox="1">
              <a:spLocks noChangeArrowheads="1"/>
            </p:cNvSpPr>
            <p:nvPr/>
          </p:nvSpPr>
          <p:spPr bwMode="auto">
            <a:xfrm>
              <a:off x="3742" y="2828"/>
              <a:ext cx="92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sz="2400" dirty="0">
                  <a:solidFill>
                    <a:srgbClr val="FF3300"/>
                  </a:solidFill>
                  <a:latin typeface="Times New Roman" pitchFamily="18" charset="0"/>
                </a:rPr>
                <a:t>* </a:t>
              </a:r>
              <a:r>
                <a:rPr lang="cs-CZ" sz="2400" dirty="0" smtClean="0">
                  <a:solidFill>
                    <a:srgbClr val="FF3300"/>
                  </a:solidFill>
                  <a:latin typeface="Times New Roman" pitchFamily="18" charset="0"/>
                </a:rPr>
                <a:t>SUGAR</a:t>
              </a:r>
              <a:endParaRPr lang="cs-CZ" sz="2400" dirty="0">
                <a:solidFill>
                  <a:srgbClr val="FF3300"/>
                </a:solidFill>
                <a:latin typeface="Times New Roman" pitchFamily="18" charset="0"/>
              </a:endParaRPr>
            </a:p>
          </p:txBody>
        </p:sp>
        <p:sp>
          <p:nvSpPr>
            <p:cNvPr id="16411" name="Line 41"/>
            <p:cNvSpPr>
              <a:spLocks noChangeShapeType="1"/>
            </p:cNvSpPr>
            <p:nvPr/>
          </p:nvSpPr>
          <p:spPr bwMode="auto">
            <a:xfrm>
              <a:off x="3974" y="2028"/>
              <a:ext cx="0" cy="998"/>
            </a:xfrm>
            <a:prstGeom prst="line">
              <a:avLst/>
            </a:prstGeom>
            <a:noFill/>
            <a:ln w="444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2250" name="Group 42"/>
          <p:cNvGrpSpPr>
            <a:grpSpLocks/>
          </p:cNvGrpSpPr>
          <p:nvPr/>
        </p:nvGrpSpPr>
        <p:grpSpPr bwMode="auto">
          <a:xfrm rot="4191412">
            <a:off x="4391705" y="2774905"/>
            <a:ext cx="2063751" cy="1974851"/>
            <a:chOff x="3365" y="1875"/>
            <a:chExt cx="1300" cy="1244"/>
          </a:xfrm>
        </p:grpSpPr>
        <p:sp>
          <p:nvSpPr>
            <p:cNvPr id="16406" name="Text Box 43"/>
            <p:cNvSpPr txBox="1">
              <a:spLocks noChangeArrowheads="1"/>
            </p:cNvSpPr>
            <p:nvPr/>
          </p:nvSpPr>
          <p:spPr bwMode="auto">
            <a:xfrm>
              <a:off x="3365" y="1875"/>
              <a:ext cx="62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sz="2400" b="1" dirty="0" smtClean="0">
                  <a:solidFill>
                    <a:srgbClr val="2BF53E"/>
                  </a:solidFill>
                  <a:latin typeface="Times New Roman" pitchFamily="18" charset="0"/>
                </a:rPr>
                <a:t>BASE</a:t>
              </a:r>
              <a:endParaRPr lang="cs-CZ" sz="2400" b="1" dirty="0">
                <a:solidFill>
                  <a:srgbClr val="2BF53E"/>
                </a:solidFill>
                <a:latin typeface="Times New Roman" pitchFamily="18" charset="0"/>
              </a:endParaRPr>
            </a:p>
          </p:txBody>
        </p:sp>
        <p:sp>
          <p:nvSpPr>
            <p:cNvPr id="16407" name="Text Box 44"/>
            <p:cNvSpPr txBox="1">
              <a:spLocks noChangeArrowheads="1"/>
            </p:cNvSpPr>
            <p:nvPr/>
          </p:nvSpPr>
          <p:spPr bwMode="auto">
            <a:xfrm>
              <a:off x="3745" y="2828"/>
              <a:ext cx="92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sz="2400" dirty="0">
                  <a:solidFill>
                    <a:srgbClr val="FF3300"/>
                  </a:solidFill>
                  <a:latin typeface="Times New Roman" pitchFamily="18" charset="0"/>
                </a:rPr>
                <a:t>* </a:t>
              </a:r>
              <a:r>
                <a:rPr lang="cs-CZ" sz="2400" dirty="0" smtClean="0">
                  <a:solidFill>
                    <a:srgbClr val="FF3300"/>
                  </a:solidFill>
                  <a:latin typeface="Times New Roman" pitchFamily="18" charset="0"/>
                </a:rPr>
                <a:t>SUGAR</a:t>
              </a:r>
              <a:endParaRPr lang="cs-CZ" sz="2400" dirty="0">
                <a:solidFill>
                  <a:srgbClr val="FF3300"/>
                </a:solidFill>
                <a:latin typeface="Times New Roman" pitchFamily="18" charset="0"/>
              </a:endParaRPr>
            </a:p>
          </p:txBody>
        </p:sp>
        <p:sp>
          <p:nvSpPr>
            <p:cNvPr id="16408" name="Line 45"/>
            <p:cNvSpPr>
              <a:spLocks noChangeShapeType="1"/>
            </p:cNvSpPr>
            <p:nvPr/>
          </p:nvSpPr>
          <p:spPr bwMode="auto">
            <a:xfrm>
              <a:off x="3974" y="2028"/>
              <a:ext cx="0" cy="998"/>
            </a:xfrm>
            <a:prstGeom prst="line">
              <a:avLst/>
            </a:prstGeom>
            <a:noFill/>
            <a:ln w="444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2254" name="Group 46"/>
          <p:cNvGrpSpPr>
            <a:grpSpLocks/>
          </p:cNvGrpSpPr>
          <p:nvPr/>
        </p:nvGrpSpPr>
        <p:grpSpPr bwMode="auto">
          <a:xfrm rot="1966729">
            <a:off x="4719601" y="3147194"/>
            <a:ext cx="2166939" cy="1974849"/>
            <a:chOff x="3299" y="1875"/>
            <a:chExt cx="1365" cy="1244"/>
          </a:xfrm>
        </p:grpSpPr>
        <p:sp>
          <p:nvSpPr>
            <p:cNvPr id="16403" name="Text Box 47"/>
            <p:cNvSpPr txBox="1">
              <a:spLocks noChangeArrowheads="1"/>
            </p:cNvSpPr>
            <p:nvPr/>
          </p:nvSpPr>
          <p:spPr bwMode="auto">
            <a:xfrm>
              <a:off x="3299" y="1875"/>
              <a:ext cx="75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sz="2400" b="1" dirty="0" smtClean="0">
                  <a:solidFill>
                    <a:srgbClr val="2BF53E"/>
                  </a:solidFill>
                  <a:latin typeface="Times New Roman" pitchFamily="18" charset="0"/>
                </a:rPr>
                <a:t>BASEE</a:t>
              </a:r>
              <a:endParaRPr lang="cs-CZ" sz="2400" b="1" dirty="0">
                <a:solidFill>
                  <a:srgbClr val="2BF53E"/>
                </a:solidFill>
                <a:latin typeface="Times New Roman" pitchFamily="18" charset="0"/>
              </a:endParaRPr>
            </a:p>
          </p:txBody>
        </p:sp>
        <p:sp>
          <p:nvSpPr>
            <p:cNvPr id="16404" name="Text Box 48"/>
            <p:cNvSpPr txBox="1">
              <a:spLocks noChangeArrowheads="1"/>
            </p:cNvSpPr>
            <p:nvPr/>
          </p:nvSpPr>
          <p:spPr bwMode="auto">
            <a:xfrm>
              <a:off x="3744" y="2828"/>
              <a:ext cx="92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sz="2400" dirty="0">
                  <a:solidFill>
                    <a:srgbClr val="FF3300"/>
                  </a:solidFill>
                  <a:latin typeface="Times New Roman" pitchFamily="18" charset="0"/>
                </a:rPr>
                <a:t>* </a:t>
              </a:r>
              <a:r>
                <a:rPr lang="cs-CZ" sz="2400" dirty="0" smtClean="0">
                  <a:solidFill>
                    <a:srgbClr val="FF3300"/>
                  </a:solidFill>
                  <a:latin typeface="Times New Roman" pitchFamily="18" charset="0"/>
                </a:rPr>
                <a:t>SUGAR</a:t>
              </a:r>
              <a:endParaRPr lang="cs-CZ" sz="2400" dirty="0">
                <a:solidFill>
                  <a:srgbClr val="FF3300"/>
                </a:solidFill>
                <a:latin typeface="Times New Roman" pitchFamily="18" charset="0"/>
              </a:endParaRPr>
            </a:p>
          </p:txBody>
        </p:sp>
        <p:sp>
          <p:nvSpPr>
            <p:cNvPr id="16405" name="Line 49"/>
            <p:cNvSpPr>
              <a:spLocks noChangeShapeType="1"/>
            </p:cNvSpPr>
            <p:nvPr/>
          </p:nvSpPr>
          <p:spPr bwMode="auto">
            <a:xfrm>
              <a:off x="3974" y="2028"/>
              <a:ext cx="0" cy="998"/>
            </a:xfrm>
            <a:prstGeom prst="line">
              <a:avLst/>
            </a:prstGeom>
            <a:noFill/>
            <a:ln w="444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656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33"/>
    </mc:Choice>
    <mc:Fallback xmlns="">
      <p:transition spd="slow" advTm="33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2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2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2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2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2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2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2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2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2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2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2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2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2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2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2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2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9041833"/>
              </p:ext>
            </p:extLst>
          </p:nvPr>
        </p:nvGraphicFramePr>
        <p:xfrm>
          <a:off x="2267744" y="186571"/>
          <a:ext cx="5400600" cy="6649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840" name="Document" r:id="rId5" imgW="4699096" imgH="6507643" progId="Word.Document.8">
                  <p:embed/>
                </p:oleObj>
              </mc:Choice>
              <mc:Fallback>
                <p:oleObj name="Document" r:id="rId5" imgW="4699096" imgH="6507643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 t="2242" b="2719"/>
                      <a:stretch>
                        <a:fillRect/>
                      </a:stretch>
                    </p:blipFill>
                    <p:spPr bwMode="auto">
                      <a:xfrm>
                        <a:off x="2267744" y="186571"/>
                        <a:ext cx="5400600" cy="664952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ovéPole 6"/>
          <p:cNvSpPr txBox="1"/>
          <p:nvPr/>
        </p:nvSpPr>
        <p:spPr>
          <a:xfrm>
            <a:off x="7740352" y="2636912"/>
            <a:ext cx="1296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-2840" y="5157192"/>
            <a:ext cx="234026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1150" dirty="0" smtClean="0">
                <a:solidFill>
                  <a:srgbClr val="A4F0F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Kypr, J., </a:t>
            </a:r>
            <a:r>
              <a:rPr lang="cs-CZ" altLang="cs-CZ" sz="1150" dirty="0" err="1" smtClean="0">
                <a:solidFill>
                  <a:srgbClr val="A4F0F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Kejnovska</a:t>
            </a:r>
            <a:r>
              <a:rPr lang="cs-CZ" altLang="cs-CZ" sz="1150" dirty="0">
                <a:solidFill>
                  <a:srgbClr val="A4F0F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, I., </a:t>
            </a:r>
            <a:r>
              <a:rPr lang="cs-CZ" altLang="cs-CZ" sz="1150" dirty="0" err="1">
                <a:solidFill>
                  <a:srgbClr val="A4F0F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Renciuk</a:t>
            </a:r>
            <a:r>
              <a:rPr lang="cs-CZ" altLang="cs-CZ" sz="1150" dirty="0">
                <a:solidFill>
                  <a:srgbClr val="A4F0F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, D., </a:t>
            </a:r>
            <a:r>
              <a:rPr lang="cs-CZ" altLang="cs-CZ" sz="1150" dirty="0" err="1">
                <a:solidFill>
                  <a:srgbClr val="A4F0F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Vorlickova</a:t>
            </a:r>
            <a:r>
              <a:rPr lang="cs-CZ" altLang="cs-CZ" sz="1150" dirty="0">
                <a:solidFill>
                  <a:srgbClr val="A4F0F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, M</a:t>
            </a:r>
            <a:r>
              <a:rPr lang="cs-CZ" altLang="cs-CZ" sz="1150" dirty="0" smtClean="0">
                <a:solidFill>
                  <a:srgbClr val="A4F0F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.:</a:t>
            </a:r>
          </a:p>
          <a:p>
            <a:r>
              <a:rPr lang="cs-CZ" altLang="cs-CZ" sz="115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Circular</a:t>
            </a:r>
            <a:r>
              <a:rPr lang="cs-CZ" altLang="cs-CZ" sz="1150" dirty="0" smtClean="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cs-CZ" altLang="cs-CZ" sz="115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dichroism</a:t>
            </a:r>
            <a:r>
              <a:rPr lang="cs-CZ" altLang="cs-CZ" sz="1150" dirty="0" smtClean="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and </a:t>
            </a:r>
            <a:r>
              <a:rPr lang="cs-CZ" altLang="cs-CZ" sz="115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conformational</a:t>
            </a:r>
            <a:r>
              <a:rPr lang="cs-CZ" altLang="cs-CZ" sz="1150" dirty="0" smtClean="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cs-CZ" altLang="cs-CZ" sz="115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polymorphism</a:t>
            </a:r>
            <a:r>
              <a:rPr lang="cs-CZ" altLang="cs-CZ" sz="1150" dirty="0" smtClean="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cs-CZ" altLang="cs-CZ" sz="115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of</a:t>
            </a:r>
            <a:r>
              <a:rPr lang="cs-CZ" altLang="cs-CZ" sz="1150" dirty="0" smtClean="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DNA. </a:t>
            </a:r>
            <a:r>
              <a:rPr lang="cs-CZ" altLang="cs-CZ" sz="1150" dirty="0" err="1" smtClean="0">
                <a:solidFill>
                  <a:srgbClr val="A4F0F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Nucleic</a:t>
            </a:r>
            <a:r>
              <a:rPr lang="cs-CZ" altLang="cs-CZ" sz="1150" dirty="0" smtClean="0">
                <a:solidFill>
                  <a:srgbClr val="A4F0F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cs-CZ" altLang="cs-CZ" sz="1150" dirty="0" err="1">
                <a:solidFill>
                  <a:srgbClr val="A4F0F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Acids</a:t>
            </a:r>
            <a:r>
              <a:rPr lang="cs-CZ" altLang="cs-CZ" sz="1150" dirty="0">
                <a:solidFill>
                  <a:srgbClr val="A4F0F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Res. </a:t>
            </a:r>
            <a:r>
              <a:rPr lang="cs-CZ" altLang="cs-CZ" sz="1150" b="1" dirty="0">
                <a:solidFill>
                  <a:srgbClr val="A4F0F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37 </a:t>
            </a:r>
            <a:r>
              <a:rPr lang="cs-CZ" altLang="cs-CZ" sz="1150" dirty="0">
                <a:solidFill>
                  <a:srgbClr val="A4F0F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(2009) 1713-1725.</a:t>
            </a:r>
            <a:endParaRPr lang="cs-CZ" sz="1150" dirty="0">
              <a:solidFill>
                <a:srgbClr val="A4F0FA"/>
              </a:solidFill>
            </a:endParaRPr>
          </a:p>
        </p:txBody>
      </p:sp>
      <p:sp>
        <p:nvSpPr>
          <p:cNvPr id="5" name="Obdélník 4"/>
          <p:cNvSpPr/>
          <p:nvPr/>
        </p:nvSpPr>
        <p:spPr bwMode="auto">
          <a:xfrm>
            <a:off x="4283968" y="3530290"/>
            <a:ext cx="1584176" cy="36004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</a:t>
            </a:r>
            <a:r>
              <a:rPr kumimoji="0" lang="cs-CZ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Tetraplexes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04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19"/>
    </mc:Choice>
    <mc:Fallback xmlns="">
      <p:transition spd="slow" advTm="37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2fibry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57" y="1484784"/>
            <a:ext cx="26670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 descr="03fibry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763" y="1484784"/>
            <a:ext cx="26670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04fibry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484784"/>
            <a:ext cx="26670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1909" name="Text Box 5"/>
          <p:cNvSpPr txBox="1">
            <a:spLocks noChangeArrowheads="1"/>
          </p:cNvSpPr>
          <p:nvPr/>
        </p:nvSpPr>
        <p:spPr bwMode="auto">
          <a:xfrm>
            <a:off x="1390702" y="5157192"/>
            <a:ext cx="74410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3200" dirty="0" smtClean="0">
                <a:solidFill>
                  <a:srgbClr val="FF3300"/>
                </a:solidFill>
              </a:rPr>
              <a:t>  A</a:t>
            </a:r>
          </a:p>
          <a:p>
            <a:pPr eaLnBrk="1" hangingPunct="1"/>
            <a:r>
              <a:rPr lang="cs-CZ" sz="1600" dirty="0" smtClean="0">
                <a:solidFill>
                  <a:srgbClr val="FFFFFF"/>
                </a:solidFill>
              </a:rPr>
              <a:t>        </a:t>
            </a:r>
            <a:endParaRPr lang="cs-CZ" sz="1600" dirty="0">
              <a:solidFill>
                <a:srgbClr val="FFFFFF"/>
              </a:solidFill>
            </a:endParaRPr>
          </a:p>
        </p:txBody>
      </p:sp>
      <p:sp>
        <p:nvSpPr>
          <p:cNvPr id="251910" name="Text Box 6"/>
          <p:cNvSpPr txBox="1">
            <a:spLocks noChangeArrowheads="1"/>
          </p:cNvSpPr>
          <p:nvPr/>
        </p:nvSpPr>
        <p:spPr bwMode="auto">
          <a:xfrm>
            <a:off x="4341759" y="5177273"/>
            <a:ext cx="4587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3200" dirty="0" smtClean="0">
                <a:solidFill>
                  <a:srgbClr val="FF3300"/>
                </a:solidFill>
              </a:rPr>
              <a:t>B</a:t>
            </a:r>
          </a:p>
        </p:txBody>
      </p:sp>
      <p:sp>
        <p:nvSpPr>
          <p:cNvPr id="251911" name="Text Box 7"/>
          <p:cNvSpPr txBox="1">
            <a:spLocks noChangeArrowheads="1"/>
          </p:cNvSpPr>
          <p:nvPr/>
        </p:nvSpPr>
        <p:spPr bwMode="auto">
          <a:xfrm>
            <a:off x="6876256" y="5177273"/>
            <a:ext cx="18540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3200" dirty="0" smtClean="0">
                <a:solidFill>
                  <a:srgbClr val="FF3300"/>
                </a:solidFill>
              </a:rPr>
              <a:t>C,D,T…</a:t>
            </a:r>
            <a:endParaRPr lang="cs-CZ" sz="3200" dirty="0">
              <a:solidFill>
                <a:srgbClr val="FF3300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467544" y="5661248"/>
            <a:ext cx="84276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Long DNA </a:t>
            </a:r>
            <a:r>
              <a:rPr lang="cs-CZ" dirty="0" err="1">
                <a:solidFill>
                  <a:srgbClr val="FFFFFF"/>
                </a:solidFill>
              </a:rPr>
              <a:t>molecules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can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be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oriented</a:t>
            </a:r>
            <a:r>
              <a:rPr lang="cs-CZ" dirty="0">
                <a:solidFill>
                  <a:srgbClr val="FFFFFF"/>
                </a:solidFill>
              </a:rPr>
              <a:t> by </a:t>
            </a:r>
            <a:r>
              <a:rPr lang="cs-CZ" dirty="0" err="1">
                <a:solidFill>
                  <a:srgbClr val="FFFFFF"/>
                </a:solidFill>
              </a:rPr>
              <a:t>mechanical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stroking</a:t>
            </a:r>
            <a:r>
              <a:rPr lang="cs-CZ" dirty="0">
                <a:solidFill>
                  <a:srgbClr val="FFFFFF"/>
                </a:solidFill>
              </a:rPr>
              <a:t>. X </a:t>
            </a:r>
            <a:r>
              <a:rPr lang="cs-CZ" dirty="0" err="1">
                <a:solidFill>
                  <a:srgbClr val="FFFFFF"/>
                </a:solidFill>
              </a:rPr>
              <a:t>ray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diffraction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 smtClean="0">
                <a:solidFill>
                  <a:srgbClr val="FFFFFF"/>
                </a:solidFill>
              </a:rPr>
              <a:t>pattern</a:t>
            </a:r>
            <a:r>
              <a:rPr lang="cs-CZ" dirty="0" smtClean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obtained</a:t>
            </a:r>
            <a:r>
              <a:rPr lang="cs-CZ" dirty="0">
                <a:solidFill>
                  <a:srgbClr val="FFFFFF"/>
                </a:solidFill>
              </a:rPr>
              <a:t> on these </a:t>
            </a:r>
            <a:r>
              <a:rPr lang="cs-CZ" dirty="0" err="1">
                <a:solidFill>
                  <a:srgbClr val="FFFFFF"/>
                </a:solidFill>
              </a:rPr>
              <a:t>semicrystaline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matter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enables</a:t>
            </a:r>
            <a:r>
              <a:rPr lang="cs-CZ" dirty="0">
                <a:solidFill>
                  <a:srgbClr val="FFFFFF"/>
                </a:solidFill>
              </a:rPr>
              <a:t> to </a:t>
            </a:r>
            <a:r>
              <a:rPr lang="cs-CZ" dirty="0" err="1">
                <a:solidFill>
                  <a:srgbClr val="FFFFFF"/>
                </a:solidFill>
              </a:rPr>
              <a:t>determine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some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periodicities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of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the</a:t>
            </a:r>
            <a:r>
              <a:rPr lang="cs-CZ" dirty="0">
                <a:solidFill>
                  <a:srgbClr val="FFFFFF"/>
                </a:solidFill>
              </a:rPr>
              <a:t>  DNA arrangement</a:t>
            </a:r>
          </a:p>
          <a:p>
            <a:r>
              <a:rPr lang="cs-CZ" dirty="0">
                <a:solidFill>
                  <a:srgbClr val="FFFFFF"/>
                </a:solidFill>
              </a:rPr>
              <a:t>M. Wilkins, R. Franklin, W+C</a:t>
            </a:r>
            <a:endParaRPr lang="en-GB" dirty="0">
              <a:solidFill>
                <a:srgbClr val="FFFFFF"/>
              </a:solidFill>
            </a:endParaRPr>
          </a:p>
          <a:p>
            <a:endParaRPr lang="en-GB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204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96"/>
    </mc:Choice>
    <mc:Fallback xmlns="">
      <p:transition spd="slow" advTm="26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1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1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51909" grpId="0"/>
      <p:bldP spid="251910" grpId="0" autoUpdateAnimBg="0"/>
      <p:bldP spid="251911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05BCA 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96752"/>
            <a:ext cx="4479116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907704" y="4941168"/>
            <a:ext cx="662473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4F0FA"/>
                </a:solidFill>
              </a:rPr>
              <a:t>Tunis-Schneider, M.J.B.</a:t>
            </a:r>
            <a:r>
              <a:rPr lang="cs-CZ" dirty="0">
                <a:solidFill>
                  <a:srgbClr val="A4F0FA"/>
                </a:solidFill>
              </a:rPr>
              <a:t>,</a:t>
            </a:r>
            <a:r>
              <a:rPr lang="en-US" dirty="0">
                <a:solidFill>
                  <a:srgbClr val="A4F0FA"/>
                </a:solidFill>
              </a:rPr>
              <a:t> </a:t>
            </a:r>
            <a:r>
              <a:rPr lang="en-US" dirty="0" err="1">
                <a:solidFill>
                  <a:srgbClr val="A4F0FA"/>
                </a:solidFill>
              </a:rPr>
              <a:t>Maestre</a:t>
            </a:r>
            <a:r>
              <a:rPr lang="en-US" dirty="0">
                <a:solidFill>
                  <a:srgbClr val="A4F0FA"/>
                </a:solidFill>
              </a:rPr>
              <a:t>, M.F.</a:t>
            </a:r>
            <a:r>
              <a:rPr lang="cs-CZ" dirty="0">
                <a:solidFill>
                  <a:srgbClr val="A4F0FA"/>
                </a:solidFill>
              </a:rPr>
              <a:t>:</a:t>
            </a:r>
            <a:r>
              <a:rPr lang="cs-CZ" dirty="0">
                <a:solidFill>
                  <a:srgbClr val="FF0000"/>
                </a:solidFill>
              </a:rPr>
              <a:t> </a:t>
            </a:r>
          </a:p>
          <a:p>
            <a:r>
              <a:rPr lang="en-US" dirty="0">
                <a:solidFill>
                  <a:srgbClr val="FFFFFF"/>
                </a:solidFill>
              </a:rPr>
              <a:t>Circular dichroism spectra of oriented and </a:t>
            </a:r>
            <a:r>
              <a:rPr lang="en-US" dirty="0" err="1">
                <a:solidFill>
                  <a:srgbClr val="FFFFFF"/>
                </a:solidFill>
              </a:rPr>
              <a:t>unoriented</a:t>
            </a:r>
            <a:r>
              <a:rPr lang="en-US" dirty="0">
                <a:solidFill>
                  <a:srgbClr val="FFFFFF"/>
                </a:solidFill>
              </a:rPr>
              <a:t> deoxyribonucleic acid films - a preliminary study.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>
                <a:solidFill>
                  <a:srgbClr val="A4F0FA"/>
                </a:solidFill>
              </a:rPr>
              <a:t>J. Mol. </a:t>
            </a:r>
            <a:r>
              <a:rPr lang="cs-CZ" dirty="0" err="1">
                <a:solidFill>
                  <a:srgbClr val="A4F0FA"/>
                </a:solidFill>
              </a:rPr>
              <a:t>Biol</a:t>
            </a:r>
            <a:r>
              <a:rPr lang="cs-CZ" dirty="0">
                <a:solidFill>
                  <a:srgbClr val="A4F0FA"/>
                </a:solidFill>
              </a:rPr>
              <a:t>. 52 (1970) 521-541.</a:t>
            </a:r>
          </a:p>
          <a:p>
            <a:pPr eaLnBrk="1" hangingPunct="1">
              <a:spcBef>
                <a:spcPts val="0"/>
              </a:spcBef>
            </a:pPr>
            <a:endParaRPr lang="cs-CZ" sz="2000" dirty="0">
              <a:solidFill>
                <a:srgbClr val="FF0000"/>
              </a:solidFill>
            </a:endParaRPr>
          </a:p>
          <a:p>
            <a:endParaRPr lang="en-GB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4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23"/>
    </mc:Choice>
    <mc:Fallback xmlns="">
      <p:transition spd="slow" advTm="30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Oval 3"/>
          <p:cNvSpPr>
            <a:spLocks noChangeArrowheads="1"/>
          </p:cNvSpPr>
          <p:nvPr/>
        </p:nvSpPr>
        <p:spPr bwMode="auto">
          <a:xfrm>
            <a:off x="2362200" y="2057400"/>
            <a:ext cx="381000" cy="4572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2853572" y="5839287"/>
            <a:ext cx="62376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400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cs-CZ" sz="2400" dirty="0" err="1" smtClean="0">
                <a:solidFill>
                  <a:srgbClr val="FF0066"/>
                </a:solidFill>
                <a:latin typeface="Times New Roman" pitchFamily="18" charset="0"/>
              </a:rPr>
              <a:t>Cooperative</a:t>
            </a:r>
            <a:r>
              <a:rPr lang="cs-CZ" sz="2400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cs-CZ" sz="2400" dirty="0" err="1" smtClean="0">
                <a:solidFill>
                  <a:srgbClr val="FF0066"/>
                </a:solidFill>
                <a:latin typeface="Times New Roman" pitchFamily="18" charset="0"/>
              </a:rPr>
              <a:t>changes</a:t>
            </a:r>
            <a:r>
              <a:rPr lang="cs-CZ" sz="2400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cs-CZ" sz="2400" dirty="0" err="1" smtClean="0">
                <a:solidFill>
                  <a:srgbClr val="FF0066"/>
                </a:solidFill>
                <a:latin typeface="Times New Roman" pitchFamily="18" charset="0"/>
              </a:rPr>
              <a:t>between</a:t>
            </a:r>
            <a:r>
              <a:rPr lang="cs-CZ" sz="2400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cs-CZ" sz="2400" dirty="0" err="1" smtClean="0">
                <a:solidFill>
                  <a:srgbClr val="FF0066"/>
                </a:solidFill>
                <a:latin typeface="Times New Roman" pitchFamily="18" charset="0"/>
              </a:rPr>
              <a:t>discrete</a:t>
            </a:r>
            <a:r>
              <a:rPr lang="cs-CZ" sz="2400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cs-CZ" sz="2400" dirty="0" err="1" smtClean="0">
                <a:solidFill>
                  <a:srgbClr val="FF0066"/>
                </a:solidFill>
                <a:latin typeface="Times New Roman" pitchFamily="18" charset="0"/>
              </a:rPr>
              <a:t>structures</a:t>
            </a:r>
            <a:endParaRPr lang="cs-CZ" sz="2400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24580" name="Oval 5"/>
          <p:cNvSpPr>
            <a:spLocks noChangeArrowheads="1"/>
          </p:cNvSpPr>
          <p:nvPr/>
        </p:nvSpPr>
        <p:spPr bwMode="auto">
          <a:xfrm>
            <a:off x="6858000" y="1524000"/>
            <a:ext cx="381000" cy="4572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0066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1" name="Rectangle 6"/>
          <p:cNvSpPr>
            <a:spLocks noChangeArrowheads="1"/>
          </p:cNvSpPr>
          <p:nvPr/>
        </p:nvSpPr>
        <p:spPr bwMode="auto">
          <a:xfrm>
            <a:off x="2286000" y="2057400"/>
            <a:ext cx="533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4582" name="Picture 7" descr="06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3"/>
          <a:stretch>
            <a:fillRect/>
          </a:stretch>
        </p:blipFill>
        <p:spPr bwMode="auto">
          <a:xfrm>
            <a:off x="4152900" y="815610"/>
            <a:ext cx="4419600" cy="501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Rectangle 8"/>
          <p:cNvSpPr>
            <a:spLocks noChangeArrowheads="1"/>
          </p:cNvSpPr>
          <p:nvPr/>
        </p:nvSpPr>
        <p:spPr bwMode="auto">
          <a:xfrm>
            <a:off x="7543800" y="1676400"/>
            <a:ext cx="457200" cy="381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4" name="Rectangle 9"/>
          <p:cNvSpPr>
            <a:spLocks noChangeArrowheads="1"/>
          </p:cNvSpPr>
          <p:nvPr/>
        </p:nvSpPr>
        <p:spPr bwMode="auto">
          <a:xfrm>
            <a:off x="4267200" y="1066800"/>
            <a:ext cx="4191000" cy="457200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4586" name="Picture 11" descr="06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54"/>
          <a:stretch>
            <a:fillRect/>
          </a:stretch>
        </p:blipFill>
        <p:spPr bwMode="auto">
          <a:xfrm>
            <a:off x="517438" y="1283127"/>
            <a:ext cx="3050232" cy="4283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7" name="Text Box 12"/>
          <p:cNvSpPr txBox="1">
            <a:spLocks noChangeArrowheads="1"/>
          </p:cNvSpPr>
          <p:nvPr/>
        </p:nvSpPr>
        <p:spPr bwMode="auto">
          <a:xfrm>
            <a:off x="489446" y="1383514"/>
            <a:ext cx="320472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dirty="0" smtClean="0">
                <a:solidFill>
                  <a:srgbClr val="3333CC"/>
                </a:solidFill>
                <a:latin typeface="Times New Roman" pitchFamily="18" charset="0"/>
              </a:rPr>
              <a:t>    Non-</a:t>
            </a:r>
            <a:r>
              <a:rPr lang="cs-CZ" dirty="0" err="1" smtClean="0">
                <a:solidFill>
                  <a:srgbClr val="3333CC"/>
                </a:solidFill>
                <a:latin typeface="Times New Roman" pitchFamily="18" charset="0"/>
              </a:rPr>
              <a:t>cooperative</a:t>
            </a:r>
            <a:r>
              <a:rPr lang="cs-CZ" dirty="0" smtClean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cs-CZ" dirty="0" err="1" smtClean="0">
                <a:solidFill>
                  <a:srgbClr val="3333CC"/>
                </a:solidFill>
                <a:latin typeface="Times New Roman" pitchFamily="18" charset="0"/>
              </a:rPr>
              <a:t>changes</a:t>
            </a:r>
            <a:endParaRPr lang="cs-CZ" dirty="0">
              <a:solidFill>
                <a:srgbClr val="3333CC"/>
              </a:solidFill>
              <a:latin typeface="Times New Roman" pitchFamily="18" charset="0"/>
            </a:endParaRPr>
          </a:p>
          <a:p>
            <a:pPr eaLnBrk="1" hangingPunct="1"/>
            <a:r>
              <a:rPr lang="cs-CZ" dirty="0" err="1" smtClean="0">
                <a:solidFill>
                  <a:srgbClr val="3333CC"/>
                </a:solidFill>
                <a:latin typeface="Times New Roman" pitchFamily="18" charset="0"/>
              </a:rPr>
              <a:t>within</a:t>
            </a:r>
            <a:r>
              <a:rPr lang="cs-CZ" dirty="0" smtClean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cs-CZ" dirty="0" err="1" smtClean="0">
                <a:solidFill>
                  <a:srgbClr val="3333CC"/>
                </a:solidFill>
                <a:latin typeface="Times New Roman" pitchFamily="18" charset="0"/>
              </a:rPr>
              <a:t>the</a:t>
            </a:r>
            <a:r>
              <a:rPr lang="cs-CZ" dirty="0" smtClean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cs-CZ" dirty="0" err="1" smtClean="0">
                <a:solidFill>
                  <a:srgbClr val="3333CC"/>
                </a:solidFill>
                <a:latin typeface="Times New Roman" pitchFamily="18" charset="0"/>
              </a:rPr>
              <a:t>same</a:t>
            </a:r>
            <a:r>
              <a:rPr lang="cs-CZ" dirty="0" smtClean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cs-CZ" dirty="0" err="1" smtClean="0">
                <a:solidFill>
                  <a:srgbClr val="3333CC"/>
                </a:solidFill>
                <a:latin typeface="Times New Roman" pitchFamily="18" charset="0"/>
              </a:rPr>
              <a:t>global</a:t>
            </a:r>
            <a:r>
              <a:rPr lang="cs-CZ" dirty="0" smtClean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cs-CZ" dirty="0" err="1" smtClean="0">
                <a:solidFill>
                  <a:srgbClr val="3333CC"/>
                </a:solidFill>
                <a:latin typeface="Times New Roman" pitchFamily="18" charset="0"/>
              </a:rPr>
              <a:t>structure</a:t>
            </a:r>
            <a:endParaRPr lang="cs-CZ" dirty="0" smtClean="0">
              <a:solidFill>
                <a:srgbClr val="3333CC"/>
              </a:solidFill>
              <a:latin typeface="Times New Roman" pitchFamily="18" charset="0"/>
            </a:endParaRPr>
          </a:p>
        </p:txBody>
      </p:sp>
      <p:sp>
        <p:nvSpPr>
          <p:cNvPr id="24588" name="Oval 13"/>
          <p:cNvSpPr>
            <a:spLocks noChangeArrowheads="1"/>
          </p:cNvSpPr>
          <p:nvPr/>
        </p:nvSpPr>
        <p:spPr bwMode="auto">
          <a:xfrm>
            <a:off x="1761569" y="2323194"/>
            <a:ext cx="609600" cy="533400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9" name="Rectangle 14"/>
          <p:cNvSpPr>
            <a:spLocks noChangeArrowheads="1"/>
          </p:cNvSpPr>
          <p:nvPr/>
        </p:nvSpPr>
        <p:spPr bwMode="auto">
          <a:xfrm>
            <a:off x="809069" y="2083570"/>
            <a:ext cx="2514600" cy="3352800"/>
          </a:xfrm>
          <a:prstGeom prst="rect">
            <a:avLst/>
          </a:prstGeom>
          <a:noFill/>
          <a:ln w="19050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ovéPole 1"/>
          <p:cNvSpPr txBox="1"/>
          <p:nvPr/>
        </p:nvSpPr>
        <p:spPr>
          <a:xfrm>
            <a:off x="2852911" y="6318682"/>
            <a:ext cx="72749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A4F0FA"/>
                </a:solidFill>
              </a:rPr>
              <a:t>Ivanov, V. I</a:t>
            </a:r>
            <a:r>
              <a:rPr lang="en-GB" sz="1200" dirty="0" smtClean="0">
                <a:solidFill>
                  <a:srgbClr val="A4F0FA"/>
                </a:solidFill>
              </a:rPr>
              <a:t>.,</a:t>
            </a:r>
            <a:r>
              <a:rPr lang="cs-CZ" sz="1200" dirty="0" smtClean="0">
                <a:solidFill>
                  <a:srgbClr val="A4F0FA"/>
                </a:solidFill>
              </a:rPr>
              <a:t> </a:t>
            </a:r>
            <a:r>
              <a:rPr lang="en-GB" sz="1200" dirty="0" err="1" smtClean="0">
                <a:solidFill>
                  <a:srgbClr val="A4F0FA"/>
                </a:solidFill>
              </a:rPr>
              <a:t>Minchenkova</a:t>
            </a:r>
            <a:r>
              <a:rPr lang="en-GB" sz="1200" dirty="0">
                <a:solidFill>
                  <a:srgbClr val="A4F0FA"/>
                </a:solidFill>
              </a:rPr>
              <a:t>, L. E</a:t>
            </a:r>
            <a:r>
              <a:rPr lang="en-GB" sz="1200" dirty="0" smtClean="0">
                <a:solidFill>
                  <a:srgbClr val="A4F0FA"/>
                </a:solidFill>
              </a:rPr>
              <a:t>.,</a:t>
            </a:r>
            <a:r>
              <a:rPr lang="cs-CZ" sz="1200" dirty="0" smtClean="0">
                <a:solidFill>
                  <a:srgbClr val="A4F0FA"/>
                </a:solidFill>
              </a:rPr>
              <a:t> </a:t>
            </a:r>
            <a:r>
              <a:rPr lang="en-GB" sz="1200" dirty="0" err="1" smtClean="0">
                <a:solidFill>
                  <a:srgbClr val="A4F0FA"/>
                </a:solidFill>
              </a:rPr>
              <a:t>Minyat</a:t>
            </a:r>
            <a:r>
              <a:rPr lang="en-GB" sz="1200" dirty="0">
                <a:solidFill>
                  <a:srgbClr val="A4F0FA"/>
                </a:solidFill>
              </a:rPr>
              <a:t>, E. </a:t>
            </a:r>
            <a:r>
              <a:rPr lang="en-GB" sz="1200" dirty="0" smtClean="0">
                <a:solidFill>
                  <a:srgbClr val="A4F0FA"/>
                </a:solidFill>
              </a:rPr>
              <a:t>E,</a:t>
            </a:r>
            <a:r>
              <a:rPr lang="cs-CZ" sz="1200" dirty="0">
                <a:solidFill>
                  <a:srgbClr val="A4F0FA"/>
                </a:solidFill>
              </a:rPr>
              <a:t> </a:t>
            </a:r>
            <a:r>
              <a:rPr lang="en-GB" sz="1200" dirty="0" smtClean="0">
                <a:solidFill>
                  <a:srgbClr val="A4F0FA"/>
                </a:solidFill>
              </a:rPr>
              <a:t>Frank-</a:t>
            </a:r>
            <a:r>
              <a:rPr lang="en-GB" sz="1200" dirty="0" err="1" smtClean="0">
                <a:solidFill>
                  <a:srgbClr val="A4F0FA"/>
                </a:solidFill>
              </a:rPr>
              <a:t>Kamenetskii</a:t>
            </a:r>
            <a:r>
              <a:rPr lang="en-GB" sz="1200" dirty="0">
                <a:solidFill>
                  <a:srgbClr val="A4F0FA"/>
                </a:solidFill>
              </a:rPr>
              <a:t>, M. D.,</a:t>
            </a:r>
          </a:p>
          <a:p>
            <a:r>
              <a:rPr lang="en-GB" sz="1200" dirty="0" err="1">
                <a:solidFill>
                  <a:srgbClr val="A4F0FA"/>
                </a:solidFill>
              </a:rPr>
              <a:t>Schyolkina</a:t>
            </a:r>
            <a:r>
              <a:rPr lang="en-GB" sz="1200" dirty="0">
                <a:solidFill>
                  <a:srgbClr val="A4F0FA"/>
                </a:solidFill>
              </a:rPr>
              <a:t>,  A. K</a:t>
            </a:r>
            <a:r>
              <a:rPr lang="en-GB" sz="1200" dirty="0" smtClean="0">
                <a:solidFill>
                  <a:srgbClr val="A4F0FA"/>
                </a:solidFill>
              </a:rPr>
              <a:t>.</a:t>
            </a:r>
            <a:r>
              <a:rPr lang="cs-CZ" sz="1200" dirty="0" smtClean="0">
                <a:solidFill>
                  <a:srgbClr val="A4F0FA"/>
                </a:solidFill>
              </a:rPr>
              <a:t>:</a:t>
            </a:r>
            <a:r>
              <a:rPr lang="en-US" sz="1200" dirty="0" smtClean="0"/>
              <a:t>.</a:t>
            </a:r>
            <a:r>
              <a:rPr lang="en-US" sz="1200" dirty="0" smtClean="0">
                <a:solidFill>
                  <a:srgbClr val="FFFFFF"/>
                </a:solidFill>
              </a:rPr>
              <a:t> The B to A transition of DNA in solution</a:t>
            </a:r>
            <a:r>
              <a:rPr lang="cs-CZ" sz="1200" dirty="0" smtClean="0">
                <a:solidFill>
                  <a:srgbClr val="FFFFFF"/>
                </a:solidFill>
              </a:rPr>
              <a:t>. J. Mol. </a:t>
            </a:r>
            <a:r>
              <a:rPr lang="cs-CZ" sz="1200" dirty="0" err="1" smtClean="0">
                <a:solidFill>
                  <a:srgbClr val="FFFFFF"/>
                </a:solidFill>
              </a:rPr>
              <a:t>Biol</a:t>
            </a:r>
            <a:r>
              <a:rPr lang="cs-CZ" sz="1200" dirty="0" smtClean="0">
                <a:solidFill>
                  <a:srgbClr val="FFFFFF"/>
                </a:solidFill>
              </a:rPr>
              <a:t>. 87 (1974) </a:t>
            </a:r>
            <a:r>
              <a:rPr lang="en-GB" sz="1200" dirty="0" smtClean="0">
                <a:solidFill>
                  <a:srgbClr val="A4F0FA"/>
                </a:solidFill>
              </a:rPr>
              <a:t>817-833</a:t>
            </a:r>
            <a:r>
              <a:rPr lang="cs-CZ" sz="1200" dirty="0" smtClean="0">
                <a:solidFill>
                  <a:srgbClr val="A4F0FA"/>
                </a:solidFill>
              </a:rPr>
              <a:t>.</a:t>
            </a:r>
            <a:endParaRPr lang="en-GB" sz="1200" dirty="0">
              <a:solidFill>
                <a:srgbClr val="A4F0FA"/>
              </a:solidFill>
            </a:endParaRPr>
          </a:p>
          <a:p>
            <a:endParaRPr lang="cs-CZ" dirty="0">
              <a:solidFill>
                <a:srgbClr val="A4F0FA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285999" y="2705990"/>
            <a:ext cx="67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3B22CE"/>
                </a:solidFill>
              </a:rPr>
              <a:t>B</a:t>
            </a:r>
          </a:p>
          <a:p>
            <a:endParaRPr lang="cs-CZ" dirty="0">
              <a:solidFill>
                <a:srgbClr val="3B22CE"/>
              </a:solidFill>
            </a:endParaRPr>
          </a:p>
          <a:p>
            <a:endParaRPr lang="cs-CZ" dirty="0" smtClean="0">
              <a:solidFill>
                <a:srgbClr val="3B22CE"/>
              </a:solidFill>
            </a:endParaRPr>
          </a:p>
          <a:p>
            <a:endParaRPr lang="cs-CZ" dirty="0">
              <a:solidFill>
                <a:srgbClr val="3B22CE"/>
              </a:solidFill>
            </a:endParaRPr>
          </a:p>
          <a:p>
            <a:endParaRPr lang="cs-CZ" dirty="0" smtClean="0">
              <a:solidFill>
                <a:srgbClr val="3B22CE"/>
              </a:solidFill>
            </a:endParaRPr>
          </a:p>
          <a:p>
            <a:r>
              <a:rPr lang="cs-CZ" dirty="0" smtClean="0">
                <a:solidFill>
                  <a:srgbClr val="3B22CE"/>
                </a:solidFill>
              </a:rPr>
              <a:t>C,D</a:t>
            </a:r>
            <a:endParaRPr lang="en-GB" dirty="0">
              <a:solidFill>
                <a:srgbClr val="3B22CE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038760" y="3604015"/>
            <a:ext cx="338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3B22CE"/>
                </a:solidFill>
              </a:rPr>
              <a:t>B</a:t>
            </a:r>
            <a:endParaRPr lang="en-GB" dirty="0">
              <a:solidFill>
                <a:srgbClr val="3B22CE"/>
              </a:solidFill>
            </a:endParaRPr>
          </a:p>
          <a:p>
            <a:endParaRPr lang="en-GB" dirty="0"/>
          </a:p>
        </p:txBody>
      </p:sp>
      <p:sp>
        <p:nvSpPr>
          <p:cNvPr id="6" name="TextovéPole 5"/>
          <p:cNvSpPr txBox="1"/>
          <p:nvPr/>
        </p:nvSpPr>
        <p:spPr>
          <a:xfrm>
            <a:off x="7022362" y="1251281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3B22CE"/>
                </a:solidFill>
              </a:rPr>
              <a:t>A</a:t>
            </a:r>
            <a:endParaRPr lang="en-GB" dirty="0">
              <a:solidFill>
                <a:srgbClr val="3B22CE"/>
              </a:solidFill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7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935"/>
    </mc:Choice>
    <mc:Fallback xmlns="">
      <p:transition spd="slow" advTm="54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88640"/>
            <a:ext cx="5804739" cy="396044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059" y="4293096"/>
            <a:ext cx="3168352" cy="199153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691680" y="4411701"/>
            <a:ext cx="23397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rgbClr val="FFFFFF"/>
                </a:solidFill>
              </a:rPr>
              <a:t>Kypr, J., </a:t>
            </a:r>
            <a:r>
              <a:rPr lang="cs-CZ" sz="1200" dirty="0" err="1" smtClean="0">
                <a:solidFill>
                  <a:srgbClr val="FFFFFF"/>
                </a:solidFill>
              </a:rPr>
              <a:t>Chladkova</a:t>
            </a:r>
            <a:r>
              <a:rPr lang="cs-CZ" sz="1200" dirty="0" smtClean="0">
                <a:solidFill>
                  <a:srgbClr val="FFFFFF"/>
                </a:solidFill>
              </a:rPr>
              <a:t>, J., </a:t>
            </a:r>
            <a:r>
              <a:rPr lang="cs-CZ" sz="1200" dirty="0" err="1" smtClean="0">
                <a:solidFill>
                  <a:srgbClr val="FFFFFF"/>
                </a:solidFill>
              </a:rPr>
              <a:t>Zimulova</a:t>
            </a:r>
            <a:r>
              <a:rPr lang="cs-CZ" sz="1200" dirty="0" smtClean="0">
                <a:solidFill>
                  <a:srgbClr val="FFFFFF"/>
                </a:solidFill>
              </a:rPr>
              <a:t>, M. </a:t>
            </a:r>
            <a:r>
              <a:rPr lang="cs-CZ" sz="1200" dirty="0" err="1" smtClean="0">
                <a:solidFill>
                  <a:srgbClr val="FFFFFF"/>
                </a:solidFill>
              </a:rPr>
              <a:t>Vorlickova</a:t>
            </a:r>
            <a:r>
              <a:rPr lang="cs-CZ" sz="1200" dirty="0" smtClean="0">
                <a:solidFill>
                  <a:srgbClr val="FFFFFF"/>
                </a:solidFill>
              </a:rPr>
              <a:t>, M.:</a:t>
            </a:r>
          </a:p>
          <a:p>
            <a:r>
              <a:rPr lang="en-GB" sz="1200" dirty="0" smtClean="0">
                <a:solidFill>
                  <a:srgbClr val="A4F0FA"/>
                </a:solidFill>
              </a:rPr>
              <a:t>Aqueous </a:t>
            </a:r>
            <a:r>
              <a:rPr lang="en-GB" sz="1200" dirty="0" err="1" smtClean="0">
                <a:solidFill>
                  <a:srgbClr val="A4F0FA"/>
                </a:solidFill>
              </a:rPr>
              <a:t>trifluoroethanol</a:t>
            </a:r>
            <a:r>
              <a:rPr lang="en-GB" sz="1200" dirty="0" smtClean="0">
                <a:solidFill>
                  <a:srgbClr val="A4F0FA"/>
                </a:solidFill>
              </a:rPr>
              <a:t> solutions simulate the environment  of DNA in the </a:t>
            </a:r>
            <a:r>
              <a:rPr lang="en-GB" sz="1200" dirty="0" err="1" smtClean="0">
                <a:solidFill>
                  <a:srgbClr val="A4F0FA"/>
                </a:solidFill>
              </a:rPr>
              <a:t>cr</a:t>
            </a:r>
            <a:r>
              <a:rPr lang="cs-CZ" sz="1200" dirty="0" smtClean="0">
                <a:solidFill>
                  <a:srgbClr val="A4F0FA"/>
                </a:solidFill>
              </a:rPr>
              <a:t>y</a:t>
            </a:r>
            <a:r>
              <a:rPr lang="en-GB" sz="1200" dirty="0" err="1" smtClean="0">
                <a:solidFill>
                  <a:srgbClr val="A4F0FA"/>
                </a:solidFill>
              </a:rPr>
              <a:t>staline</a:t>
            </a:r>
            <a:r>
              <a:rPr lang="en-GB" sz="1200" dirty="0" smtClean="0">
                <a:solidFill>
                  <a:srgbClr val="A4F0FA"/>
                </a:solidFill>
              </a:rPr>
              <a:t> state.</a:t>
            </a:r>
            <a:endParaRPr lang="cs-CZ" sz="1200" dirty="0" smtClean="0">
              <a:solidFill>
                <a:srgbClr val="A4F0FA"/>
              </a:solidFill>
            </a:endParaRPr>
          </a:p>
          <a:p>
            <a:r>
              <a:rPr lang="cs-CZ" sz="1200" dirty="0" err="1" smtClean="0">
                <a:solidFill>
                  <a:srgbClr val="FFFFFF"/>
                </a:solidFill>
              </a:rPr>
              <a:t>Nucleic</a:t>
            </a:r>
            <a:r>
              <a:rPr lang="cs-CZ" sz="1200" dirty="0" smtClean="0">
                <a:solidFill>
                  <a:srgbClr val="FFFFFF"/>
                </a:solidFill>
              </a:rPr>
              <a:t> </a:t>
            </a:r>
            <a:r>
              <a:rPr lang="cs-CZ" sz="1200" dirty="0" err="1" smtClean="0">
                <a:solidFill>
                  <a:srgbClr val="FFFFFF"/>
                </a:solidFill>
              </a:rPr>
              <a:t>Acids</a:t>
            </a:r>
            <a:r>
              <a:rPr lang="cs-CZ" sz="1200" dirty="0" smtClean="0">
                <a:solidFill>
                  <a:srgbClr val="FFFFFF"/>
                </a:solidFill>
              </a:rPr>
              <a:t> Res. 27 (1999) 3466-3473.</a:t>
            </a:r>
            <a:endParaRPr lang="en-GB" sz="1200" dirty="0" smtClean="0">
              <a:solidFill>
                <a:srgbClr val="FFFFFF"/>
              </a:solidFill>
            </a:endParaRPr>
          </a:p>
          <a:p>
            <a:endParaRPr lang="cs-CZ" sz="1200" dirty="0">
              <a:solidFill>
                <a:srgbClr val="FFFFFF"/>
              </a:solidFill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5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86"/>
    </mc:Choice>
    <mc:Fallback xmlns="">
      <p:transition spd="slow" advTm="20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5603" name="Picture 3" descr="V:\Iva\učebnicováB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609600"/>
            <a:ext cx="3733800" cy="563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4" name="Picture 4" descr="U:\MIFI\obrazky\sbírka\ucebnicova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609600"/>
            <a:ext cx="3733800" cy="563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3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883"/>
    </mc:Choice>
    <mc:Fallback xmlns="">
      <p:transition spd="slow" advTm="113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232" x="6350" y="5270500"/>
          <p14:tracePt t="6249" x="12700" y="5270500"/>
          <p14:tracePt t="6263" x="31750" y="5270500"/>
          <p14:tracePt t="6279" x="50800" y="5276850"/>
          <p14:tracePt t="6296" x="76200" y="5276850"/>
          <p14:tracePt t="6312" x="114300" y="5283200"/>
          <p14:tracePt t="6329" x="146050" y="5289550"/>
          <p14:tracePt t="6347" x="196850" y="5295900"/>
          <p14:tracePt t="6362" x="260350" y="5302250"/>
          <p14:tracePt t="6379" x="355600" y="5308600"/>
          <p14:tracePt t="6380" x="400050" y="5308600"/>
          <p14:tracePt t="6396" x="527050" y="5321300"/>
          <p14:tracePt t="6413" x="685800" y="5321300"/>
          <p14:tracePt t="6429" x="787400" y="5321300"/>
          <p14:tracePt t="6445" x="895350" y="5321300"/>
          <p14:tracePt t="6463" x="990600" y="5321300"/>
          <p14:tracePt t="6479" x="1123950" y="5321300"/>
          <p14:tracePt t="6496" x="1282700" y="5321300"/>
          <p14:tracePt t="6512" x="1466850" y="5308600"/>
          <p14:tracePt t="6529" x="1676400" y="5289550"/>
          <p14:tracePt t="6545" x="1892300" y="5251450"/>
          <p14:tracePt t="6563" x="2044700" y="5207000"/>
          <p14:tracePt t="6579" x="2146300" y="5175250"/>
          <p14:tracePt t="6596" x="2247900" y="5143500"/>
          <p14:tracePt t="6613" x="2311400" y="5124450"/>
          <p14:tracePt t="6630" x="2393950" y="5092700"/>
          <p14:tracePt t="6646" x="2419350" y="5080000"/>
          <p14:tracePt t="6662" x="2463800" y="5060950"/>
          <p14:tracePt t="6679" x="2533650" y="5022850"/>
          <p14:tracePt t="6696" x="2628900" y="4984750"/>
          <p14:tracePt t="6712" x="2692400" y="4953000"/>
          <p14:tracePt t="6730" x="2781300" y="4914900"/>
          <p14:tracePt t="6746" x="2863850" y="4883150"/>
          <p14:tracePt t="6762" x="2940050" y="4857750"/>
          <p14:tracePt t="6779" x="3003550" y="4819650"/>
          <p14:tracePt t="6780" x="3035300" y="4794250"/>
          <p14:tracePt t="6796" x="3136900" y="4718050"/>
          <p14:tracePt t="6813" x="3270250" y="4603750"/>
          <p14:tracePt t="6828" x="3397250" y="4508500"/>
          <p14:tracePt t="6846" x="3486150" y="4445000"/>
          <p14:tracePt t="6862" x="3543300" y="4406900"/>
          <p14:tracePt t="6879" x="3556000" y="4381500"/>
          <p14:tracePt t="6896" x="3562350" y="4368800"/>
          <p14:tracePt t="6912" x="3562350" y="4362450"/>
          <p14:tracePt t="6960" x="3568700" y="4362450"/>
          <p14:tracePt t="7023" x="3575050" y="4362450"/>
          <p14:tracePt t="7070" x="3575050" y="4356100"/>
          <p14:tracePt t="7436" x="3575050" y="4343400"/>
          <p14:tracePt t="7444" x="3581400" y="4343400"/>
          <p14:tracePt t="7452" x="3587750" y="4330700"/>
          <p14:tracePt t="7463" x="3587750" y="4324350"/>
          <p14:tracePt t="7480" x="3594100" y="4318000"/>
          <p14:tracePt t="7496" x="3606800" y="4305300"/>
          <p14:tracePt t="7513" x="3606800" y="4292600"/>
          <p14:tracePt t="7528" x="3613150" y="4286250"/>
          <p14:tracePt t="7570" x="3613150" y="4279900"/>
          <p14:tracePt t="11017" x="3619500" y="4279900"/>
          <p14:tracePt t="12746" x="3625850" y="4279900"/>
          <p14:tracePt t="12754" x="3651250" y="4273550"/>
          <p14:tracePt t="12762" x="3689350" y="4267200"/>
          <p14:tracePt t="12779" x="3765550" y="4254500"/>
          <p14:tracePt t="12796" x="3873500" y="4235450"/>
          <p14:tracePt t="12813" x="3962400" y="4235450"/>
          <p14:tracePt t="12829" x="4025900" y="4235450"/>
          <p14:tracePt t="12845" x="4070350" y="4235450"/>
          <p14:tracePt t="12863" x="4184650" y="4235450"/>
          <p14:tracePt t="12879" x="4235450" y="4235450"/>
          <p14:tracePt t="12896" x="4248150" y="4241800"/>
          <p14:tracePt t="14594" x="4248150" y="4248150"/>
          <p14:tracePt t="14632" x="4241800" y="4248150"/>
          <p14:tracePt t="14640" x="4241800" y="4254500"/>
          <p14:tracePt t="14655" x="4235450" y="4254500"/>
          <p14:tracePt t="14665" x="4229100" y="4260850"/>
          <p14:tracePt t="14679" x="4210050" y="4273550"/>
          <p14:tracePt t="14695" x="4203700" y="4279900"/>
          <p14:tracePt t="14712" x="4197350" y="4286250"/>
          <p14:tracePt t="14782" x="4216400" y="4286250"/>
          <p14:tracePt t="14791" x="4241800" y="4286250"/>
          <p14:tracePt t="14799" x="4267200" y="4279900"/>
          <p14:tracePt t="14812" x="4362450" y="4254500"/>
          <p14:tracePt t="14829" x="4476750" y="4235450"/>
          <p14:tracePt t="14846" x="4578350" y="4216400"/>
          <p14:tracePt t="14862" x="4635500" y="4210050"/>
          <p14:tracePt t="14879" x="4686300" y="4210050"/>
          <p14:tracePt t="14896" x="4711700" y="4210050"/>
          <p14:tracePt t="14913" x="4730750" y="4210050"/>
          <p14:tracePt t="14930" x="4749800" y="4216400"/>
          <p14:tracePt t="15134" x="4749800" y="4222750"/>
          <p14:tracePt t="15180" x="4749800" y="4229100"/>
          <p14:tracePt t="16096" x="4743450" y="4235450"/>
          <p14:tracePt t="16112" x="4737100" y="4235450"/>
          <p14:tracePt t="16128" x="4737100" y="4241800"/>
          <p14:tracePt t="16166" x="4737100" y="4248150"/>
          <p14:tracePt t="16966" x="4730750" y="4254500"/>
          <p14:tracePt t="16974" x="4724400" y="4254500"/>
          <p14:tracePt t="16983" x="4718050" y="4260850"/>
          <p14:tracePt t="16996" x="4705350" y="4273550"/>
          <p14:tracePt t="17012" x="4692650" y="4279900"/>
          <p14:tracePt t="17029" x="4679950" y="4286250"/>
          <p14:tracePt t="17045" x="4673600" y="4292600"/>
          <p14:tracePt t="17062" x="4667250" y="4298950"/>
          <p14:tracePt t="17096" x="4667250" y="4305300"/>
          <p14:tracePt t="19895" x="4648200" y="4305300"/>
          <p14:tracePt t="19902" x="4635500" y="4305300"/>
          <p14:tracePt t="19912" x="4622800" y="4298950"/>
          <p14:tracePt t="19929" x="4578350" y="4286250"/>
          <p14:tracePt t="19946" x="4527550" y="4273550"/>
          <p14:tracePt t="19962" x="4489450" y="4273550"/>
          <p14:tracePt t="19979" x="4413250" y="4273550"/>
          <p14:tracePt t="19996" x="4235450" y="4273550"/>
          <p14:tracePt t="20012" x="4064000" y="4286250"/>
          <p14:tracePt t="20029" x="3937000" y="4298950"/>
          <p14:tracePt t="20046" x="3873500" y="4305300"/>
          <p14:tracePt t="20062" x="3867150" y="4305300"/>
          <p14:tracePt t="20097" x="3873500" y="4311650"/>
          <p14:tracePt t="20112" x="3905250" y="4318000"/>
          <p14:tracePt t="20129" x="3943350" y="4318000"/>
          <p14:tracePt t="20146" x="3994150" y="4318000"/>
          <p14:tracePt t="20162" x="4095750" y="4318000"/>
          <p14:tracePt t="20179" x="4298950" y="4305300"/>
          <p14:tracePt t="20196" x="4502150" y="4279900"/>
          <p14:tracePt t="20212" x="4591050" y="4267200"/>
          <p14:tracePt t="20229" x="4641850" y="4254500"/>
          <p14:tracePt t="20300" x="4635500" y="4254500"/>
          <p14:tracePt t="20309" x="4610100" y="4254500"/>
          <p14:tracePt t="20317" x="4597400" y="4260850"/>
          <p14:tracePt t="20331" x="4572000" y="4267200"/>
          <p14:tracePt t="20346" x="4476750" y="4318000"/>
          <p14:tracePt t="20362" x="4394200" y="4356100"/>
          <p14:tracePt t="20379" x="4330700" y="4381500"/>
          <p14:tracePt t="20396" x="4324350" y="4394200"/>
          <p14:tracePt t="20412" x="4318000" y="4400550"/>
          <p14:tracePt t="21154" x="4305300" y="4413250"/>
          <p14:tracePt t="21170" x="4298950" y="4419600"/>
          <p14:tracePt t="21178" x="4292600" y="4425950"/>
          <p14:tracePt t="21186" x="4286250" y="4425950"/>
          <p14:tracePt t="21200" x="4286250" y="4432300"/>
          <p14:tracePt t="21216" x="4279900" y="4438650"/>
          <p14:tracePt t="21240" x="4279900" y="4445000"/>
          <p14:tracePt t="21249" x="4273550" y="4445000"/>
          <p14:tracePt t="21383" x="4273550" y="4451350"/>
          <p14:tracePt t="21389" x="4267200" y="4451350"/>
          <p14:tracePt t="21399" x="4260850" y="4457700"/>
          <p14:tracePt t="21413" x="4254500" y="4464050"/>
          <p14:tracePt t="21429" x="4248150" y="4470400"/>
          <p14:tracePt t="21446" x="4241800" y="4476750"/>
          <p14:tracePt t="21462" x="4229100" y="4489450"/>
          <p14:tracePt t="21479" x="4216400" y="4502150"/>
          <p14:tracePt t="21496" x="4197350" y="4521200"/>
          <p14:tracePt t="21512" x="4191000" y="4527550"/>
          <p14:tracePt t="21530" x="4171950" y="4546600"/>
          <p14:tracePt t="21546" x="4165600" y="4559300"/>
          <p14:tracePt t="21562" x="4159250" y="4572000"/>
          <p14:tracePt t="21579" x="4146550" y="4578350"/>
          <p14:tracePt t="21596" x="4133850" y="4591050"/>
          <p14:tracePt t="21612" x="4121150" y="4597400"/>
          <p14:tracePt t="21629" x="4114800" y="4603750"/>
          <p14:tracePt t="21646" x="4108450" y="4603750"/>
          <p14:tracePt t="21756" x="4108450" y="4610100"/>
          <p14:tracePt t="21805" x="4095750" y="4616450"/>
          <p14:tracePt t="21812" x="4089400" y="4616450"/>
          <p14:tracePt t="21820" x="4083050" y="4629150"/>
          <p14:tracePt t="21829" x="4076700" y="4629150"/>
          <p14:tracePt t="21846" x="4057650" y="4641850"/>
          <p14:tracePt t="21862" x="4044950" y="4648200"/>
          <p14:tracePt t="21879" x="4032250" y="4660900"/>
          <p14:tracePt t="21897" x="4013200" y="4673600"/>
          <p14:tracePt t="21912" x="3994150" y="4686300"/>
          <p14:tracePt t="21929" x="3987800" y="4692650"/>
          <p14:tracePt t="22132" x="3981450" y="4692650"/>
          <p14:tracePt t="22149" x="3975100" y="4699000"/>
          <p14:tracePt t="22156" x="3968750" y="4699000"/>
          <p14:tracePt t="22181" x="3962400" y="4699000"/>
          <p14:tracePt t="22188" x="3956050" y="4699000"/>
          <p14:tracePt t="22291" x="3949700" y="4699000"/>
          <p14:tracePt t="22298" x="3937000" y="4705350"/>
          <p14:tracePt t="22313" x="3917950" y="4711700"/>
          <p14:tracePt t="22329" x="3892550" y="4724400"/>
          <p14:tracePt t="22346" x="3860800" y="4743450"/>
          <p14:tracePt t="22362" x="3835400" y="4743450"/>
          <p14:tracePt t="22379" x="3835400" y="4749800"/>
          <p14:tracePt t="22396" x="3829050" y="4749800"/>
          <p14:tracePt t="22412" x="3816350" y="4749800"/>
          <p14:tracePt t="22429" x="3803650" y="4749800"/>
          <p14:tracePt t="22430" x="3790950" y="4749800"/>
          <p14:tracePt t="22446" x="3765550" y="4749800"/>
          <p14:tracePt t="22462" x="3727450" y="4743450"/>
          <p14:tracePt t="22480" x="3708400" y="4743450"/>
          <p14:tracePt t="22495" x="3695700" y="4737100"/>
          <p14:tracePt t="22512" x="3689350" y="4737100"/>
          <p14:tracePt t="22529" x="3683000" y="4730750"/>
          <p14:tracePt t="22546" x="3663950" y="4730750"/>
          <p14:tracePt t="22562" x="3619500" y="4724400"/>
          <p14:tracePt t="22579" x="3511550" y="4711700"/>
          <p14:tracePt t="22596" x="3454400" y="4699000"/>
          <p14:tracePt t="22612" x="3416300" y="4686300"/>
          <p14:tracePt t="22629" x="3403600" y="4679950"/>
          <p14:tracePt t="24082" x="3403600" y="4692650"/>
          <p14:tracePt t="24091" x="3403600" y="4699000"/>
          <p14:tracePt t="24099" x="3403600" y="4705350"/>
          <p14:tracePt t="24114" x="3403600" y="4711700"/>
          <p14:tracePt t="24129" x="3403600" y="4730750"/>
          <p14:tracePt t="24146" x="3403600" y="4737100"/>
          <p14:tracePt t="24162" x="3403600" y="4743450"/>
          <p14:tracePt t="24451" x="3397250" y="4743450"/>
          <p14:tracePt t="24881" x="3390900" y="4743450"/>
          <p14:tracePt t="24888" x="3384550" y="4743450"/>
          <p14:tracePt t="24904" x="3371850" y="4743450"/>
          <p14:tracePt t="24927" x="3365500" y="4737100"/>
          <p14:tracePt t="24966" x="3359150" y="4737100"/>
          <p14:tracePt t="24974" x="3352800" y="4737100"/>
          <p14:tracePt t="24983" x="3340100" y="4737100"/>
          <p14:tracePt t="24996" x="3321050" y="4730750"/>
          <p14:tracePt t="25013" x="3295650" y="4724400"/>
          <p14:tracePt t="25030" x="3225800" y="4705350"/>
          <p14:tracePt t="25046" x="3181350" y="4692650"/>
          <p14:tracePt t="25062" x="3117850" y="4679950"/>
          <p14:tracePt t="25079" x="3009900" y="4648200"/>
          <p14:tracePt t="25096" x="2857500" y="4622800"/>
          <p14:tracePt t="25112" x="2641600" y="4584700"/>
          <p14:tracePt t="25128" x="2489200" y="4559300"/>
          <p14:tracePt t="25146" x="2330450" y="4533900"/>
          <p14:tracePt t="25162" x="2324100" y="4502150"/>
          <p14:tracePt t="25179" x="2336800" y="4438650"/>
          <p14:tracePt t="25196" x="2482850" y="4191000"/>
          <p14:tracePt t="25212" x="2724150" y="3924300"/>
          <p14:tracePt t="25229" x="2997200" y="3683000"/>
          <p14:tracePt t="25245" x="3333750" y="3486150"/>
          <p14:tracePt t="25262" x="3511550" y="3416300"/>
          <p14:tracePt t="25279" x="3587750" y="3378200"/>
          <p14:tracePt t="25295" x="3619500" y="3340100"/>
          <p14:tracePt t="25312" x="3619500" y="3314700"/>
          <p14:tracePt t="25329" x="3613150" y="3302000"/>
          <p14:tracePt t="25345" x="3594100" y="3289300"/>
          <p14:tracePt t="25362" x="3511550" y="3276600"/>
          <p14:tracePt t="25379" x="3371850" y="3257550"/>
          <p14:tracePt t="25396" x="2952750" y="3238500"/>
          <p14:tracePt t="25413" x="2692400" y="3232150"/>
          <p14:tracePt t="25429" x="2527300" y="3225800"/>
          <p14:tracePt t="25446" x="2438400" y="3219450"/>
          <p14:tracePt t="25462" x="2400300" y="3213100"/>
          <p14:tracePt t="25479" x="2393950" y="3206750"/>
          <p14:tracePt t="25496" x="2387600" y="3206750"/>
          <p14:tracePt t="25554" x="2393950" y="3206750"/>
          <p14:tracePt t="25563" x="2413000" y="3206750"/>
          <p14:tracePt t="25570" x="2444750" y="3206750"/>
          <p14:tracePt t="25579" x="2489200" y="3206750"/>
          <p14:tracePt t="25596" x="2597150" y="3206750"/>
          <p14:tracePt t="25612" x="2755900" y="3187700"/>
          <p14:tracePt t="25629" x="2959100" y="3143250"/>
          <p14:tracePt t="25646" x="3060700" y="3105150"/>
          <p14:tracePt t="25662" x="3079750" y="3098800"/>
          <p14:tracePt t="25680" x="3073400" y="3098800"/>
          <p14:tracePt t="25697" x="3028950" y="3111500"/>
          <p14:tracePt t="25713" x="2971800" y="3130550"/>
          <p14:tracePt t="25730" x="2940050" y="3143250"/>
          <p14:tracePt t="25762" x="2921000" y="3149600"/>
          <p14:tracePt t="25780" x="2857500" y="3181350"/>
          <p14:tracePt t="25796" x="2755900" y="3213100"/>
          <p14:tracePt t="25812" x="2705100" y="3225800"/>
          <p14:tracePt t="25829" x="2654300" y="3232150"/>
          <p14:tracePt t="25846" x="2635250" y="3232150"/>
          <p14:tracePt t="25862" x="2628900" y="3238500"/>
          <p14:tracePt t="25898" x="2635250" y="3238500"/>
          <p14:tracePt t="25914" x="2673350" y="3238500"/>
          <p14:tracePt t="25930" x="2705100" y="3238500"/>
          <p14:tracePt t="25946" x="2736850" y="3238500"/>
          <p14:tracePt t="25962" x="2762250" y="3244850"/>
          <p14:tracePt t="25979" x="2768600" y="3244850"/>
          <p14:tracePt t="25996" x="2781300" y="3244850"/>
          <p14:tracePt t="26012" x="2794000" y="3251200"/>
          <p14:tracePt t="26029" x="2800350" y="3251200"/>
          <p14:tracePt t="26047" x="2800350" y="3263900"/>
          <p14:tracePt t="26063" x="2800350" y="3346450"/>
          <p14:tracePt t="26079" x="2806700" y="3594100"/>
          <p14:tracePt t="26095" x="2832100" y="3790950"/>
          <p14:tracePt t="26112" x="2857500" y="3949700"/>
          <p14:tracePt t="26129" x="2901950" y="4127500"/>
          <p14:tracePt t="26146" x="2908300" y="4241800"/>
          <p14:tracePt t="26162" x="2933700" y="4349750"/>
          <p14:tracePt t="26179" x="2940050" y="4400550"/>
          <p14:tracePt t="26180" x="2940050" y="4419600"/>
          <p14:tracePt t="26196" x="2940050" y="4483100"/>
          <p14:tracePt t="26213" x="2940050" y="4610100"/>
          <p14:tracePt t="26229" x="2895600" y="4851400"/>
          <p14:tracePt t="26246" x="2806700" y="5099050"/>
          <p14:tracePt t="26263" x="2768600" y="5207000"/>
          <p14:tracePt t="26279" x="2755900" y="5251450"/>
          <p14:tracePt t="26296" x="2755900" y="5257800"/>
          <p14:tracePt t="26328" x="2749550" y="5245100"/>
          <p14:tracePt t="26398" x="2749550" y="5251450"/>
          <p14:tracePt t="26414" x="2755900" y="5251450"/>
          <p14:tracePt t="26470" x="2755900" y="5257800"/>
          <p14:tracePt t="26478" x="2755900" y="5270500"/>
          <p14:tracePt t="26486" x="2762250" y="5289550"/>
          <p14:tracePt t="26496" x="2774950" y="5327650"/>
          <p14:tracePt t="26513" x="2794000" y="5359400"/>
          <p14:tracePt t="26516" x="2800350" y="5372100"/>
          <p14:tracePt t="26529" x="2806700" y="5384800"/>
          <p14:tracePt t="26573" x="2800350" y="5353050"/>
          <p14:tracePt t="26580" x="2787650" y="5334000"/>
          <p14:tracePt t="26587" x="2774950" y="5308600"/>
          <p14:tracePt t="26598" x="2768600" y="5289550"/>
          <p14:tracePt t="26612" x="2749550" y="5270500"/>
          <p14:tracePt t="26629" x="2749550" y="5264150"/>
          <p14:tracePt t="26924" x="2743200" y="5251450"/>
          <p14:tracePt t="26932" x="2730500" y="5238750"/>
          <p14:tracePt t="26946" x="2724150" y="5226050"/>
          <p14:tracePt t="26962" x="2692400" y="5200650"/>
          <p14:tracePt t="26980" x="2673350" y="5181600"/>
          <p14:tracePt t="26996" x="2647950" y="5162550"/>
          <p14:tracePt t="27012" x="2635250" y="5156200"/>
          <p14:tracePt t="27029" x="2628900" y="5143500"/>
          <p14:tracePt t="27046" x="2622550" y="5137150"/>
          <p14:tracePt t="27063" x="2616200" y="5137150"/>
          <p14:tracePt t="27190" x="2628900" y="5137150"/>
          <p14:tracePt t="27198" x="2641600" y="5137150"/>
          <p14:tracePt t="27213" x="2660650" y="5143500"/>
          <p14:tracePt t="27230" x="2743200" y="5175250"/>
          <p14:tracePt t="27246" x="2762250" y="5181600"/>
          <p14:tracePt t="27263" x="2781300" y="5181600"/>
          <p14:tracePt t="27279" x="2794000" y="5181600"/>
          <p14:tracePt t="27295" x="2806700" y="5181600"/>
          <p14:tracePt t="27312" x="2819400" y="5181600"/>
          <p14:tracePt t="27362" x="2813050" y="5181600"/>
          <p14:tracePt t="27370" x="2794000" y="5181600"/>
          <p14:tracePt t="27379" x="2768600" y="5168900"/>
          <p14:tracePt t="27395" x="2698750" y="5149850"/>
          <p14:tracePt t="27412" x="2603500" y="5092700"/>
          <p14:tracePt t="27429" x="2501900" y="5029200"/>
          <p14:tracePt t="27446" x="2451100" y="4997450"/>
          <p14:tracePt t="27462" x="2432050" y="4984750"/>
          <p14:tracePt t="27582" x="2438400" y="4984750"/>
          <p14:tracePt t="27590" x="2457450" y="4984750"/>
          <p14:tracePt t="27599" x="2470150" y="4984750"/>
          <p14:tracePt t="27613" x="2520950" y="4991100"/>
          <p14:tracePt t="27628" x="2571750" y="5003800"/>
          <p14:tracePt t="27645" x="2584450" y="5010150"/>
          <p14:tracePt t="27663" x="2584450" y="5016500"/>
          <p14:tracePt t="27738" x="2571750" y="5016500"/>
          <p14:tracePt t="27746" x="2565400" y="5016500"/>
          <p14:tracePt t="27754" x="2546350" y="5016500"/>
          <p14:tracePt t="27763" x="2520950" y="5010150"/>
          <p14:tracePt t="27779" x="2451100" y="4984750"/>
          <p14:tracePt t="27796" x="2400300" y="4959350"/>
          <p14:tracePt t="27812" x="2368550" y="4940300"/>
          <p14:tracePt t="27910" x="2374900" y="4940300"/>
          <p14:tracePt t="27918" x="2387600" y="4940300"/>
          <p14:tracePt t="27930" x="2413000" y="4953000"/>
          <p14:tracePt t="27946" x="2482850" y="4978400"/>
          <p14:tracePt t="27964" x="2533650" y="4991100"/>
          <p14:tracePt t="27980" x="2616200" y="4997450"/>
          <p14:tracePt t="28090" x="2603500" y="4997450"/>
          <p14:tracePt t="28098" x="2590800" y="4997450"/>
          <p14:tracePt t="28106" x="2565400" y="4984750"/>
          <p14:tracePt t="28115" x="2540000" y="4978400"/>
          <p14:tracePt t="28129" x="2501900" y="4972050"/>
          <p14:tracePt t="28146" x="2470150" y="4959350"/>
          <p14:tracePt t="28163" x="2463800" y="4959350"/>
          <p14:tracePt t="28208" x="2470150" y="4959350"/>
          <p14:tracePt t="28216" x="2489200" y="4959350"/>
          <p14:tracePt t="28229" x="2514600" y="4959350"/>
          <p14:tracePt t="28245" x="2552700" y="4959350"/>
          <p14:tracePt t="28263" x="2597150" y="4959350"/>
          <p14:tracePt t="28279" x="2609850" y="4959350"/>
          <p14:tracePt t="28364" x="2603500" y="4959350"/>
          <p14:tracePt t="28372" x="2584450" y="4946650"/>
          <p14:tracePt t="28383" x="2571750" y="4940300"/>
          <p14:tracePt t="28396" x="2527300" y="4914900"/>
          <p14:tracePt t="28412" x="2419350" y="4864100"/>
          <p14:tracePt t="28429" x="2324100" y="4838700"/>
          <p14:tracePt t="28446" x="2292350" y="4838700"/>
          <p14:tracePt t="28462" x="2286000" y="4838700"/>
          <p14:tracePt t="28560" x="2298700" y="4838700"/>
          <p14:tracePt t="28576" x="2311400" y="4838700"/>
          <p14:tracePt t="28584" x="2330450" y="4838700"/>
          <p14:tracePt t="28597" x="2349500" y="4838700"/>
          <p14:tracePt t="28613" x="2387600" y="4838700"/>
          <p14:tracePt t="28630" x="2425700" y="4838700"/>
          <p14:tracePt t="28772" x="2419350" y="4838700"/>
          <p14:tracePt t="28780" x="2406650" y="4845050"/>
          <p14:tracePt t="28787" x="2406650" y="4851400"/>
          <p14:tracePt t="28798" x="2393950" y="4851400"/>
          <p14:tracePt t="28814" x="2387600" y="4851400"/>
          <p14:tracePt t="28830" x="2381250" y="4857750"/>
          <p14:tracePt t="28848" x="2374900" y="4857750"/>
          <p14:tracePt t="28880" x="2374900" y="4864100"/>
          <p14:tracePt t="28896" x="2387600" y="4870450"/>
          <p14:tracePt t="28904" x="2393950" y="4870450"/>
          <p14:tracePt t="28913" x="2406650" y="4883150"/>
          <p14:tracePt t="28929" x="2438400" y="4902200"/>
          <p14:tracePt t="28945" x="2476500" y="4921250"/>
          <p14:tracePt t="28962" x="2520950" y="4940300"/>
          <p14:tracePt t="28979" x="2584450" y="4959350"/>
          <p14:tracePt t="28996" x="2622550" y="4978400"/>
          <p14:tracePt t="29012" x="2679700" y="4997450"/>
          <p14:tracePt t="29029" x="2711450" y="5016500"/>
          <p14:tracePt t="29046" x="2743200" y="5048250"/>
          <p14:tracePt t="29063" x="2749550" y="5060950"/>
          <p14:tracePt t="29096" x="2749550" y="5067300"/>
          <p14:tracePt t="29133" x="2749550" y="5073650"/>
          <p14:tracePt t="29154" x="2749550" y="5080000"/>
          <p14:tracePt t="29162" x="2749550" y="5086350"/>
          <p14:tracePt t="29194" x="2749550" y="5092700"/>
          <p14:tracePt t="29202" x="2755900" y="5099050"/>
          <p14:tracePt t="29213" x="2755900" y="5105400"/>
          <p14:tracePt t="29229" x="2755900" y="5111750"/>
          <p14:tracePt t="29246" x="2762250" y="5124450"/>
          <p14:tracePt t="29262" x="2768600" y="5130800"/>
          <p14:tracePt t="29279" x="2774950" y="5137150"/>
          <p14:tracePt t="29516" x="2768600" y="5137150"/>
          <p14:tracePt t="29522" x="2762250" y="5137150"/>
          <p14:tracePt t="29531" x="2749550" y="5143500"/>
          <p14:tracePt t="29546" x="2736850" y="5143500"/>
          <p14:tracePt t="29563" x="2724150" y="5143500"/>
          <p14:tracePt t="29579" x="2698750" y="5143500"/>
          <p14:tracePt t="29596" x="2686050" y="5143500"/>
          <p14:tracePt t="29612" x="2654300" y="5143500"/>
          <p14:tracePt t="29629" x="2628900" y="5143500"/>
          <p14:tracePt t="29646" x="2584450" y="5143500"/>
          <p14:tracePt t="29664" x="2559050" y="5143500"/>
          <p14:tracePt t="29680" x="2533650" y="5143500"/>
          <p14:tracePt t="29697" x="2527300" y="5143500"/>
          <p14:tracePt t="29734" x="2520950" y="5143500"/>
          <p14:tracePt t="29750" x="2514600" y="5143500"/>
          <p14:tracePt t="29766" x="2508250" y="5143500"/>
          <p14:tracePt t="29780" x="2495550" y="5143500"/>
          <p14:tracePt t="29796" x="2482850" y="5137150"/>
          <p14:tracePt t="29813" x="2438400" y="5130800"/>
          <p14:tracePt t="29829" x="2419350" y="5130800"/>
          <p14:tracePt t="29846" x="2393950" y="5124450"/>
          <p14:tracePt t="29862" x="2368550" y="5118100"/>
          <p14:tracePt t="29879" x="2343150" y="5105400"/>
          <p14:tracePt t="29896" x="2330450" y="5105400"/>
          <p14:tracePt t="29929" x="2324100" y="5105400"/>
          <p14:tracePt t="30056" x="2317750" y="5105400"/>
          <p14:tracePt t="30180" x="2324100" y="5105400"/>
          <p14:tracePt t="30188" x="2330450" y="5105400"/>
          <p14:tracePt t="30198" x="2349500" y="5105400"/>
          <p14:tracePt t="30213" x="2393950" y="5118100"/>
          <p14:tracePt t="30229" x="2432050" y="5130800"/>
          <p14:tracePt t="30246" x="2470150" y="5137150"/>
          <p14:tracePt t="30262" x="2495550" y="5149850"/>
          <p14:tracePt t="30279" x="2508250" y="5156200"/>
          <p14:tracePt t="30296" x="2540000" y="5162550"/>
          <p14:tracePt t="30312" x="2584450" y="5175250"/>
          <p14:tracePt t="30330" x="2647950" y="5187950"/>
          <p14:tracePt t="30346" x="2686050" y="5200650"/>
          <p14:tracePt t="30362" x="2705100" y="5213350"/>
          <p14:tracePt t="30379" x="2711450" y="5219700"/>
          <p14:tracePt t="30396" x="2717800" y="5226050"/>
          <p14:tracePt t="30412" x="2730500" y="5226050"/>
          <p14:tracePt t="30535" x="2724150" y="5226050"/>
          <p14:tracePt t="30540" x="2698750" y="5219700"/>
          <p14:tracePt t="30551" x="2673350" y="5213350"/>
          <p14:tracePt t="30564" x="2565400" y="5168900"/>
          <p14:tracePt t="30581" x="2457450" y="5118100"/>
          <p14:tracePt t="30597" x="2343150" y="5067300"/>
          <p14:tracePt t="30612" x="2260600" y="5029200"/>
          <p14:tracePt t="30629" x="2216150" y="5010150"/>
          <p14:tracePt t="30647" x="2203450" y="5003800"/>
          <p14:tracePt t="30662" x="2197100" y="5003800"/>
          <p14:tracePt t="30712" x="2190750" y="5003800"/>
          <p14:tracePt t="30720" x="2184400" y="5003800"/>
          <p14:tracePt t="30752" x="2178050" y="5003800"/>
          <p14:tracePt t="30855" x="2190750" y="5003800"/>
          <p14:tracePt t="30862" x="2209800" y="5003800"/>
          <p14:tracePt t="30870" x="2228850" y="5003800"/>
          <p14:tracePt t="30879" x="2241550" y="5010150"/>
          <p14:tracePt t="30897" x="2279650" y="5010150"/>
          <p14:tracePt t="30913" x="2298700" y="5016500"/>
          <p14:tracePt t="30929" x="2317750" y="5022850"/>
          <p14:tracePt t="30946" x="2336800" y="5029200"/>
          <p14:tracePt t="30962" x="2368550" y="5029200"/>
          <p14:tracePt t="30979" x="2438400" y="5035550"/>
          <p14:tracePt t="30995" x="2527300" y="5035550"/>
          <p14:tracePt t="31012" x="2571750" y="5035550"/>
          <p14:tracePt t="31029" x="2603500" y="5035550"/>
          <p14:tracePt t="31047" x="2616200" y="5035550"/>
          <p14:tracePt t="31062" x="2628900" y="5035550"/>
          <p14:tracePt t="31080" x="2705100" y="5048250"/>
          <p14:tracePt t="31096" x="2762250" y="5060950"/>
          <p14:tracePt t="31112" x="2838450" y="5067300"/>
          <p14:tracePt t="31129" x="2863850" y="5073650"/>
          <p14:tracePt t="31255" x="2870200" y="5073650"/>
          <p14:tracePt t="32028" x="2863850" y="5073650"/>
          <p14:tracePt t="32036" x="2857500" y="5073650"/>
          <p14:tracePt t="32060" x="2857500" y="5080000"/>
          <p14:tracePt t="32067" x="2851150" y="5080000"/>
          <p14:tracePt t="32079" x="2851150" y="5086350"/>
          <p14:tracePt t="32096" x="2838450" y="5086350"/>
          <p14:tracePt t="32112" x="2838450" y="5092700"/>
          <p14:tracePt t="32154" x="2832100" y="5092700"/>
          <p14:tracePt t="32162" x="2825750" y="5092700"/>
          <p14:tracePt t="32179" x="2819400" y="5092700"/>
          <p14:tracePt t="32196" x="2813050" y="5092700"/>
          <p14:tracePt t="32212" x="2806700" y="5092700"/>
          <p14:tracePt t="32230" x="2794000" y="5092700"/>
          <p14:tracePt t="32245" x="2774950" y="5092700"/>
          <p14:tracePt t="32262" x="2749550" y="5092700"/>
          <p14:tracePt t="32279" x="2698750" y="5086350"/>
          <p14:tracePt t="32296" x="2679700" y="5086350"/>
          <p14:tracePt t="32313" x="2673350" y="5086350"/>
          <p14:tracePt t="32364" x="2667000" y="5086350"/>
          <p14:tracePt t="32372" x="2660650" y="5086350"/>
          <p14:tracePt t="32382" x="2647950" y="5086350"/>
          <p14:tracePt t="32396" x="2635250" y="5086350"/>
          <p14:tracePt t="32412" x="2616200" y="5086350"/>
          <p14:tracePt t="32466" x="2603500" y="5086350"/>
          <p14:tracePt t="32475" x="2584450" y="5092700"/>
          <p14:tracePt t="32483" x="2565400" y="5092700"/>
          <p14:tracePt t="32497" x="2527300" y="5099050"/>
          <p14:tracePt t="32512" x="2463800" y="5105400"/>
          <p14:tracePt t="32530" x="2381250" y="5105400"/>
          <p14:tracePt t="32600" x="2374900" y="5105400"/>
          <p14:tracePt t="32608" x="2368550" y="5105400"/>
          <p14:tracePt t="32616" x="2362200" y="5105400"/>
          <p14:tracePt t="32630" x="2343150" y="5105400"/>
          <p14:tracePt t="32646" x="2336800" y="5105400"/>
          <p14:tracePt t="32663" x="2330450" y="5105400"/>
          <p14:tracePt t="32818" x="2324100" y="5105400"/>
          <p14:tracePt t="32826" x="2317750" y="5111750"/>
          <p14:tracePt t="32834" x="2311400" y="5118100"/>
          <p14:tracePt t="32847" x="2305050" y="5130800"/>
          <p14:tracePt t="32862" x="2273300" y="5168900"/>
          <p14:tracePt t="32880" x="2228850" y="5200650"/>
          <p14:tracePt t="32896" x="2197100" y="5213350"/>
          <p14:tracePt t="32912" x="2178050" y="5213350"/>
          <p14:tracePt t="32929" x="2171700" y="5213350"/>
          <p14:tracePt t="32945" x="2152650" y="5200650"/>
          <p14:tracePt t="32962" x="2114550" y="5162550"/>
          <p14:tracePt t="32980" x="2025650" y="5099050"/>
          <p14:tracePt t="32996" x="1892300" y="5016500"/>
          <p14:tracePt t="33012" x="1816100" y="4965700"/>
          <p14:tracePt t="33014" x="1778000" y="4940300"/>
          <p14:tracePt t="33029" x="1771650" y="4933950"/>
          <p14:tracePt t="33062" x="1784350" y="4933950"/>
          <p14:tracePt t="33079" x="1816100" y="4933950"/>
          <p14:tracePt t="33096" x="1828800" y="4940300"/>
          <p14:tracePt t="33162" x="1828800" y="4946650"/>
          <p14:tracePt t="33170" x="1835150" y="4946650"/>
          <p14:tracePt t="33179" x="1847850" y="4953000"/>
          <p14:tracePt t="33197" x="1873250" y="4959350"/>
          <p14:tracePt t="33212" x="1936750" y="4978400"/>
          <p14:tracePt t="33229" x="2000250" y="4997450"/>
          <p14:tracePt t="33246" x="2038350" y="5016500"/>
          <p14:tracePt t="33264" x="2063750" y="5022850"/>
          <p14:tracePt t="33279" x="2070100" y="5022850"/>
          <p14:tracePt t="33296" x="2082800" y="5029200"/>
          <p14:tracePt t="33312" x="2095500" y="5029200"/>
          <p14:tracePt t="33329" x="2133600" y="5029200"/>
          <p14:tracePt t="33346" x="2190750" y="5029200"/>
          <p14:tracePt t="33362" x="2273300" y="5035550"/>
          <p14:tracePt t="33379" x="2317750" y="5041900"/>
          <p14:tracePt t="33396" x="2349500" y="5054600"/>
          <p14:tracePt t="33412" x="2368550" y="5060950"/>
          <p14:tracePt t="33430" x="2381250" y="5060950"/>
          <p14:tracePt t="33446" x="2400300" y="5060950"/>
          <p14:tracePt t="33462" x="2432050" y="5067300"/>
          <p14:tracePt t="33479" x="2482850" y="5067300"/>
          <p14:tracePt t="33496" x="2514600" y="5067300"/>
          <p14:tracePt t="33512" x="2552700" y="5073650"/>
          <p14:tracePt t="33529" x="2565400" y="5080000"/>
          <p14:tracePt t="33546" x="2578100" y="5080000"/>
          <p14:tracePt t="33563" x="2584450" y="5080000"/>
          <p14:tracePt t="33579" x="2609850" y="5086350"/>
          <p14:tracePt t="33596" x="2654300" y="5099050"/>
          <p14:tracePt t="33612" x="2730500" y="5118100"/>
          <p14:tracePt t="33629" x="2787650" y="5130800"/>
          <p14:tracePt t="33646" x="2876550" y="5156200"/>
          <p14:tracePt t="33664" x="2933700" y="5162550"/>
          <p14:tracePt t="33680" x="2952750" y="5162550"/>
          <p14:tracePt t="33696" x="2959100" y="5162550"/>
          <p14:tracePt t="33713" x="2971800" y="5162550"/>
          <p14:tracePt t="33729" x="2990850" y="5162550"/>
          <p14:tracePt t="33745" x="3035300" y="5175250"/>
          <p14:tracePt t="33763" x="3060700" y="5175250"/>
          <p14:tracePt t="33779" x="3067050" y="5175250"/>
          <p14:tracePt t="33946" x="3054350" y="5175250"/>
          <p14:tracePt t="33954" x="3035300" y="5175250"/>
          <p14:tracePt t="33963" x="3022600" y="5175250"/>
          <p14:tracePt t="33980" x="2990850" y="5168900"/>
          <p14:tracePt t="33997" x="2965450" y="5168900"/>
          <p14:tracePt t="34012" x="2921000" y="5156200"/>
          <p14:tracePt t="34029" x="2882900" y="5149850"/>
          <p14:tracePt t="34047" x="2844800" y="5137150"/>
          <p14:tracePt t="34062" x="2794000" y="5118100"/>
          <p14:tracePt t="34079" x="2736850" y="5105400"/>
          <p14:tracePt t="34098" x="2609850" y="5060950"/>
          <p14:tracePt t="34113" x="2533650" y="5035550"/>
          <p14:tracePt t="34130" x="2508250" y="5029200"/>
          <p14:tracePt t="34146" x="2495550" y="5022850"/>
          <p14:tracePt t="34162" x="2489200" y="5022850"/>
          <p14:tracePt t="34180" x="2425700" y="5022850"/>
          <p14:tracePt t="34196" x="2349500" y="5022850"/>
          <p14:tracePt t="34212" x="2254250" y="5022850"/>
          <p14:tracePt t="34229" x="2184400" y="5010150"/>
          <p14:tracePt t="34246" x="2171700" y="5010150"/>
          <p14:tracePt t="34306" x="2178050" y="5010150"/>
          <p14:tracePt t="34315" x="2184400" y="5010150"/>
          <p14:tracePt t="34322" x="2197100" y="5010150"/>
          <p14:tracePt t="34338" x="2203450" y="5010150"/>
          <p14:tracePt t="34347" x="2216150" y="5010150"/>
          <p14:tracePt t="34362" x="2273300" y="5016500"/>
          <p14:tracePt t="34379" x="2343150" y="5029200"/>
          <p14:tracePt t="34395" x="2501900" y="5054600"/>
          <p14:tracePt t="34412" x="2641600" y="5073650"/>
          <p14:tracePt t="34429" x="2813050" y="5073650"/>
          <p14:tracePt t="34446" x="2940050" y="5073650"/>
          <p14:tracePt t="34462" x="2952750" y="5073650"/>
          <p14:tracePt t="34535" x="2965450" y="5067300"/>
          <p14:tracePt t="34540" x="2990850" y="5035550"/>
          <p14:tracePt t="34549" x="3022600" y="4984750"/>
          <p14:tracePt t="34564" x="3048000" y="4946650"/>
          <p14:tracePt t="34580" x="3130550" y="4756150"/>
          <p14:tracePt t="34596" x="3162300" y="4603750"/>
          <p14:tracePt t="34612" x="3181350" y="4514850"/>
          <p14:tracePt t="34629" x="3200400" y="4387850"/>
          <p14:tracePt t="34646" x="3238500" y="4260850"/>
          <p14:tracePt t="34662" x="3251200" y="4146550"/>
          <p14:tracePt t="34680" x="3257550" y="4038600"/>
          <p14:tracePt t="34696" x="3251200" y="3949700"/>
          <p14:tracePt t="34713" x="3200400" y="3873500"/>
          <p14:tracePt t="34729" x="3143250" y="3829050"/>
          <p14:tracePt t="34745" x="3105150" y="3816350"/>
          <p14:tracePt t="34762" x="3067050" y="3797300"/>
          <p14:tracePt t="34779" x="2965450" y="3765550"/>
          <p14:tracePt t="34795" x="2838450" y="3733800"/>
          <p14:tracePt t="34812" x="2667000" y="3689350"/>
          <p14:tracePt t="34830" x="2451100" y="3651250"/>
          <p14:tracePt t="34846" x="2247900" y="3644900"/>
          <p14:tracePt t="34863" x="2139950" y="3670300"/>
          <p14:tracePt t="34879" x="2044700" y="3733800"/>
          <p14:tracePt t="34895" x="1962150" y="3816350"/>
          <p14:tracePt t="34912" x="1873250" y="3924300"/>
          <p14:tracePt t="34929" x="1822450" y="3994150"/>
          <p14:tracePt t="34945" x="1765300" y="4064000"/>
          <p14:tracePt t="34962" x="1714500" y="4133850"/>
          <p14:tracePt t="34979" x="1695450" y="4197350"/>
          <p14:tracePt t="34996" x="1631950" y="4337050"/>
          <p14:tracePt t="35012" x="1581150" y="4432300"/>
          <p14:tracePt t="35028" x="1555750" y="4495800"/>
          <p14:tracePt t="35046" x="1524000" y="4610100"/>
          <p14:tracePt t="35062" x="1504950" y="4762500"/>
          <p14:tracePt t="35079" x="1517650" y="4876800"/>
          <p14:tracePt t="35081" x="1536700" y="4927600"/>
          <p14:tracePt t="35096" x="1593850" y="5041900"/>
          <p14:tracePt t="35112" x="1676400" y="5156200"/>
          <p14:tracePt t="35129" x="1771650" y="5295900"/>
          <p14:tracePt t="35146" x="1828800" y="5365750"/>
          <p14:tracePt t="35162" x="1892300" y="5473700"/>
          <p14:tracePt t="35179" x="1962150" y="5581650"/>
          <p14:tracePt t="35195" x="2025650" y="5657850"/>
          <p14:tracePt t="35212" x="2114550" y="5734050"/>
          <p14:tracePt t="35229" x="2286000" y="5842000"/>
          <p14:tracePt t="35246" x="2419350" y="5886450"/>
          <p14:tracePt t="35262" x="2552700" y="5930900"/>
          <p14:tracePt t="35279" x="2654300" y="5981700"/>
          <p14:tracePt t="35296" x="2730500" y="6013450"/>
          <p14:tracePt t="35312" x="2762250" y="6019800"/>
          <p14:tracePt t="35328" x="2863850" y="6045200"/>
          <p14:tracePt t="35346" x="3003550" y="6045200"/>
          <p14:tracePt t="35362" x="3117850" y="6013450"/>
          <p14:tracePt t="35379" x="3219450" y="5956300"/>
          <p14:tracePt t="35396" x="3295650" y="5892800"/>
          <p14:tracePt t="35413" x="3333750" y="5829300"/>
          <p14:tracePt t="35429" x="3352800" y="5778500"/>
          <p14:tracePt t="35446" x="3352800" y="5740400"/>
          <p14:tracePt t="35464" x="3371850" y="5664200"/>
          <p14:tracePt t="35479" x="3403600" y="5556250"/>
          <p14:tracePt t="35495" x="3435350" y="5441950"/>
          <p14:tracePt t="35512" x="3473450" y="5308600"/>
          <p14:tracePt t="35528" x="3498850" y="5232400"/>
          <p14:tracePt t="35545" x="3524250" y="5130800"/>
          <p14:tracePt t="35562" x="3530600" y="5060950"/>
          <p14:tracePt t="35579" x="3536950" y="5003800"/>
          <p14:tracePt t="35582" x="3536950" y="4991100"/>
          <p14:tracePt t="35595" x="3536950" y="4965700"/>
          <p14:tracePt t="35612" x="3536950" y="4889500"/>
          <p14:tracePt t="35629" x="3524250" y="4673600"/>
          <p14:tracePt t="35645" x="3498850" y="4578350"/>
          <p14:tracePt t="35663" x="3441700" y="4470400"/>
          <p14:tracePt t="35679" x="3403600" y="4419600"/>
          <p14:tracePt t="35696" x="3365500" y="4387850"/>
          <p14:tracePt t="35712" x="3327400" y="4368800"/>
          <p14:tracePt t="35729" x="3289300" y="4343400"/>
          <p14:tracePt t="35746" x="3263900" y="4318000"/>
          <p14:tracePt t="35762" x="3225800" y="4286250"/>
          <p14:tracePt t="35779" x="3162300" y="4248150"/>
          <p14:tracePt t="35796" x="3098800" y="4216400"/>
          <p14:tracePt t="35812" x="3041650" y="4191000"/>
          <p14:tracePt t="35829" x="3016250" y="4178300"/>
          <p14:tracePt t="35845" x="3003550" y="4178300"/>
          <p14:tracePt t="35862" x="2997200" y="4171950"/>
          <p14:tracePt t="35880" x="2946400" y="4159250"/>
          <p14:tracePt t="35896" x="2889250" y="4152900"/>
          <p14:tracePt t="35913" x="2832100" y="4146550"/>
          <p14:tracePt t="35929" x="2749550" y="4133850"/>
          <p14:tracePt t="35946" x="2711450" y="4133850"/>
          <p14:tracePt t="35962" x="2679700" y="4127500"/>
          <p14:tracePt t="35979" x="2667000" y="4127500"/>
          <p14:tracePt t="35996" x="2641600" y="4127500"/>
          <p14:tracePt t="36013" x="2603500" y="4127500"/>
          <p14:tracePt t="36029" x="2527300" y="4127500"/>
          <p14:tracePt t="36046" x="2438400" y="4127500"/>
          <p14:tracePt t="36063" x="2343150" y="4127500"/>
          <p14:tracePt t="36079" x="2241550" y="4140200"/>
          <p14:tracePt t="36097" x="2152650" y="4152900"/>
          <p14:tracePt t="36116" x="2051050" y="4171950"/>
          <p14:tracePt t="36130" x="2012950" y="4178300"/>
          <p14:tracePt t="36146" x="1987550" y="4191000"/>
          <p14:tracePt t="36162" x="1955800" y="4210050"/>
          <p14:tracePt t="36179" x="1936750" y="4229100"/>
          <p14:tracePt t="36196" x="1911350" y="4241800"/>
          <p14:tracePt t="36212" x="1898650" y="4267200"/>
          <p14:tracePt t="36229" x="1892300" y="4286250"/>
          <p14:tracePt t="36245" x="1892300" y="4305300"/>
          <p14:tracePt t="36262" x="1955800" y="4432300"/>
          <p14:tracePt t="36279" x="2127250" y="4756150"/>
          <p14:tracePt t="36295" x="2235200" y="5067300"/>
          <p14:tracePt t="36312" x="2254250" y="5219700"/>
          <p14:tracePt t="36329" x="2254250" y="5340350"/>
          <p14:tracePt t="36346" x="2254250" y="5505450"/>
          <p14:tracePt t="36362" x="2254250" y="5645150"/>
          <p14:tracePt t="36379" x="2279650" y="5715000"/>
          <p14:tracePt t="36380" x="2305050" y="5759450"/>
          <p14:tracePt t="36396" x="2330450" y="5784850"/>
          <p14:tracePt t="36412" x="2355850" y="5784850"/>
          <p14:tracePt t="36446" x="2355850" y="5765800"/>
          <p14:tracePt t="36462" x="2355850" y="5740400"/>
          <p14:tracePt t="36479" x="2355850" y="5734050"/>
          <p14:tracePt t="36496" x="2387600" y="5734050"/>
          <p14:tracePt t="36512" x="2463800" y="5734050"/>
          <p14:tracePt t="36529" x="2616200" y="5765800"/>
          <p14:tracePt t="36546" x="2749550" y="5778500"/>
          <p14:tracePt t="36563" x="2781300" y="5778500"/>
          <p14:tracePt t="36580" x="2781300" y="5765800"/>
          <p14:tracePt t="36596" x="2781300" y="5746750"/>
          <p14:tracePt t="36612" x="2781300" y="5721350"/>
          <p14:tracePt t="36629" x="2781300" y="5715000"/>
          <p14:tracePt t="36732" x="2768600" y="5708650"/>
          <p14:tracePt t="36740" x="2755900" y="5708650"/>
          <p14:tracePt t="36749" x="2724150" y="5702300"/>
          <p14:tracePt t="36763" x="2667000" y="5702300"/>
          <p14:tracePt t="36780" x="2419350" y="5676900"/>
          <p14:tracePt t="36796" x="2247900" y="5638800"/>
          <p14:tracePt t="36812" x="2108200" y="5600700"/>
          <p14:tracePt t="36829" x="2044700" y="5568950"/>
          <p14:tracePt t="36846" x="2025650" y="5556250"/>
          <p14:tracePt t="36862" x="2019300" y="5556250"/>
          <p14:tracePt t="36879" x="2012950" y="5549900"/>
          <p14:tracePt t="36895" x="1987550" y="5530850"/>
          <p14:tracePt t="36912" x="1885950" y="5486400"/>
          <p14:tracePt t="36929" x="1841500" y="5467350"/>
          <p14:tracePt t="36946" x="1816100" y="5448300"/>
          <p14:tracePt t="36962" x="1809750" y="5448300"/>
          <p14:tracePt t="37258" x="1809750" y="5441950"/>
          <p14:tracePt t="37272" x="1803400" y="5441950"/>
          <p14:tracePt t="37282" x="1797050" y="5441950"/>
          <p14:tracePt t="37304" x="1790700" y="5441950"/>
          <p14:tracePt t="37360" x="1790700" y="5435600"/>
          <p14:tracePt t="37366" x="1784350" y="5422900"/>
          <p14:tracePt t="37383" x="1778000" y="5416550"/>
          <p14:tracePt t="37397" x="1771650" y="5410200"/>
          <p14:tracePt t="37414" x="1765300" y="5397500"/>
          <p14:tracePt t="37429" x="1765300" y="5391150"/>
          <p14:tracePt t="38940" x="1771650" y="5391150"/>
          <p14:tracePt t="38948" x="1771650" y="5397500"/>
          <p14:tracePt t="38962" x="1790700" y="5403850"/>
          <p14:tracePt t="38978" x="1803400" y="5410200"/>
          <p14:tracePt t="38996" x="1816100" y="5422900"/>
          <p14:tracePt t="39012" x="1822450" y="5422900"/>
          <p14:tracePt t="39029" x="1828800" y="5435600"/>
          <p14:tracePt t="39046" x="1835150" y="5441950"/>
          <p14:tracePt t="39063" x="1854200" y="5454650"/>
          <p14:tracePt t="39079" x="1892300" y="5473700"/>
          <p14:tracePt t="39095" x="1993900" y="5511800"/>
          <p14:tracePt t="39112" x="2152650" y="5549900"/>
          <p14:tracePt t="39129" x="2254250" y="5588000"/>
          <p14:tracePt t="39145" x="2298700" y="5607050"/>
          <p14:tracePt t="39162" x="2317750" y="5626100"/>
          <p14:tracePt t="39179" x="2324100" y="5626100"/>
          <p14:tracePt t="39196" x="2330450" y="5632450"/>
          <p14:tracePt t="39212" x="2336800" y="5638800"/>
          <p14:tracePt t="39230" x="2387600" y="5645150"/>
          <p14:tracePt t="39246" x="2438400" y="5657850"/>
          <p14:tracePt t="39262" x="2495550" y="5664200"/>
          <p14:tracePt t="39279" x="2584450" y="5670550"/>
          <p14:tracePt t="39296" x="2622550" y="5676900"/>
          <p14:tracePt t="39312" x="2654300" y="5683250"/>
          <p14:tracePt t="39330" x="2673350" y="5689600"/>
          <p14:tracePt t="39345" x="2692400" y="5695950"/>
          <p14:tracePt t="39362" x="2717800" y="5702300"/>
          <p14:tracePt t="39380" x="2819400" y="5708650"/>
          <p14:tracePt t="39396" x="2908300" y="5708650"/>
          <p14:tracePt t="39413" x="2959100" y="5708650"/>
          <p14:tracePt t="39428" x="2990850" y="5708650"/>
          <p14:tracePt t="39445" x="3003550" y="5708650"/>
          <p14:tracePt t="39463" x="3022600" y="5702300"/>
          <p14:tracePt t="39480" x="3041650" y="5695950"/>
          <p14:tracePt t="39496" x="3067050" y="5689600"/>
          <p14:tracePt t="39512" x="3086100" y="5676900"/>
          <p14:tracePt t="39529" x="3111500" y="5664200"/>
          <p14:tracePt t="39546" x="3124200" y="5645150"/>
          <p14:tracePt t="39562" x="3130550" y="5632450"/>
          <p14:tracePt t="39579" x="3143250" y="5626100"/>
          <p14:tracePt t="39596" x="3149600" y="5613400"/>
          <p14:tracePt t="39612" x="3162300" y="5607050"/>
          <p14:tracePt t="39615" x="3162300" y="5600700"/>
          <p14:tracePt t="39630" x="3175000" y="5588000"/>
          <p14:tracePt t="39646" x="3181350" y="5575300"/>
          <p14:tracePt t="39679" x="3181350" y="5568950"/>
          <p14:tracePt t="39696" x="3181350" y="5562600"/>
          <p14:tracePt t="39787" x="3175000" y="5568950"/>
          <p14:tracePt t="39794" x="3155950" y="5588000"/>
          <p14:tracePt t="39802" x="3143250" y="5607050"/>
          <p14:tracePt t="39813" x="3111500" y="5626100"/>
          <p14:tracePt t="39830" x="3016250" y="5683250"/>
          <p14:tracePt t="39846" x="2952750" y="5695950"/>
          <p14:tracePt t="39862" x="2876550" y="5695950"/>
          <p14:tracePt t="39879" x="2762250" y="5689600"/>
          <p14:tracePt t="39896" x="2660650" y="5651500"/>
          <p14:tracePt t="39912" x="2489200" y="5562600"/>
          <p14:tracePt t="39929" x="2260600" y="5448300"/>
          <p14:tracePt t="39945" x="2012950" y="5321300"/>
          <p14:tracePt t="39962" x="1911350" y="5270500"/>
          <p14:tracePt t="39979" x="1847850" y="5226050"/>
          <p14:tracePt t="40068" x="1841500" y="5219700"/>
          <p14:tracePt t="40076" x="1841500" y="5213350"/>
          <p14:tracePt t="40084" x="1841500" y="5207000"/>
          <p14:tracePt t="40096" x="1835150" y="5207000"/>
          <p14:tracePt t="40217" x="1835150" y="5226050"/>
          <p14:tracePt t="40224" x="1835150" y="5245100"/>
          <p14:tracePt t="40233" x="1835150" y="5321300"/>
          <p14:tracePt t="40247" x="1847850" y="5410200"/>
          <p14:tracePt t="40263" x="1917700" y="5581650"/>
          <p14:tracePt t="40280" x="2146300" y="5880100"/>
          <p14:tracePt t="40296" x="2317750" y="5994400"/>
          <p14:tracePt t="40313" x="2463800" y="6057900"/>
          <p14:tracePt t="40329" x="2508250" y="6057900"/>
          <p14:tracePt t="40345" x="2514600" y="6057900"/>
          <p14:tracePt t="40396" x="2520950" y="6057900"/>
          <p14:tracePt t="40412" x="2540000" y="6057900"/>
          <p14:tracePt t="40419" x="2559050" y="6057900"/>
          <p14:tracePt t="40429" x="2578100" y="6057900"/>
          <p14:tracePt t="40445" x="2647950" y="6045200"/>
          <p14:tracePt t="40462" x="2724150" y="6019800"/>
          <p14:tracePt t="40479" x="2800350" y="5994400"/>
          <p14:tracePt t="40495" x="2882900" y="5937250"/>
          <p14:tracePt t="40512" x="2940050" y="5905500"/>
          <p14:tracePt t="40530" x="2984500" y="5867400"/>
          <p14:tracePt t="40546" x="2997200" y="5854700"/>
          <p14:tracePt t="40562" x="3003550" y="5835650"/>
          <p14:tracePt t="40579" x="3016250" y="5803900"/>
          <p14:tracePt t="40596" x="3035300" y="5778500"/>
          <p14:tracePt t="40612" x="3060700" y="5740400"/>
          <p14:tracePt t="40629" x="3092450" y="5695950"/>
          <p14:tracePt t="40646" x="3105150" y="5676900"/>
          <p14:tracePt t="40663" x="3117850" y="5651500"/>
          <p14:tracePt t="40679" x="3130550" y="5632450"/>
          <p14:tracePt t="40696" x="3136900" y="5613400"/>
          <p14:tracePt t="40712" x="3155950" y="5588000"/>
          <p14:tracePt t="40729" x="3194050" y="5530850"/>
          <p14:tracePt t="40746" x="3257550" y="5448300"/>
          <p14:tracePt t="40763" x="3282950" y="5403850"/>
          <p14:tracePt t="40779" x="3295650" y="5384800"/>
          <p14:tracePt t="40850" x="3289300" y="5384800"/>
          <p14:tracePt t="40883" x="3282950" y="5384800"/>
          <p14:tracePt t="40890" x="3276600" y="5384800"/>
          <p14:tracePt t="40922" x="3270250" y="5384800"/>
          <p14:tracePt t="40928" x="3263900" y="5384800"/>
          <p14:tracePt t="40936" x="3257550" y="5391150"/>
          <p14:tracePt t="40946" x="3251200" y="5403850"/>
          <p14:tracePt t="40962" x="3206750" y="5422900"/>
          <p14:tracePt t="40979" x="3181350" y="5422900"/>
          <p14:tracePt t="40995" x="3175000" y="5422900"/>
          <p14:tracePt t="41013" x="3168650" y="5416550"/>
          <p14:tracePt t="41029" x="3168650" y="5410200"/>
          <p14:tracePt t="41045" x="3168650" y="5397500"/>
          <p14:tracePt t="41079" x="3162300" y="5397500"/>
          <p14:tracePt t="41096" x="3136900" y="5384800"/>
          <p14:tracePt t="41112" x="3009900" y="5245100"/>
          <p14:tracePt t="41129" x="2914650" y="5130800"/>
          <p14:tracePt t="41187" x="2908300" y="5130800"/>
          <p14:tracePt t="41196" x="2895600" y="5130800"/>
          <p14:tracePt t="41202" x="2870200" y="5137150"/>
          <p14:tracePt t="41212" x="2838450" y="5143500"/>
          <p14:tracePt t="41229" x="2749550" y="5162550"/>
          <p14:tracePt t="41246" x="2679700" y="5162550"/>
          <p14:tracePt t="41262" x="2578100" y="5162550"/>
          <p14:tracePt t="41279" x="2457450" y="5156200"/>
          <p14:tracePt t="41296" x="2393950" y="5156200"/>
          <p14:tracePt t="41360" x="2393950" y="5175250"/>
          <p14:tracePt t="41368" x="2400300" y="5187950"/>
          <p14:tracePt t="41380" x="2406650" y="5207000"/>
          <p14:tracePt t="41396" x="2406650" y="5226050"/>
          <p14:tracePt t="41412" x="2413000" y="5257800"/>
          <p14:tracePt t="41430" x="2419350" y="5289550"/>
          <p14:tracePt t="41447" x="2419350" y="5295900"/>
          <p14:tracePt t="41479" x="2432050" y="5295900"/>
          <p14:tracePt t="41496" x="2470150" y="5283200"/>
          <p14:tracePt t="41512" x="2495550" y="5270500"/>
          <p14:tracePt t="41564" x="2495550" y="5276850"/>
          <p14:tracePt t="41572" x="2495550" y="5283200"/>
          <p14:tracePt t="41587" x="2501900" y="5283200"/>
          <p14:tracePt t="41610" x="2508250" y="5283200"/>
          <p14:tracePt t="41618" x="2514600" y="5270500"/>
          <p14:tracePt t="41629" x="2520950" y="5257800"/>
          <p14:tracePt t="41646" x="2527300" y="5251450"/>
          <p14:tracePt t="41662" x="2533650" y="5245100"/>
          <p14:tracePt t="41682" x="2540000" y="5245100"/>
          <p14:tracePt t="41703" x="2540000" y="5251450"/>
          <p14:tracePt t="41712" x="2540000" y="5270500"/>
          <p14:tracePt t="41729" x="2540000" y="5334000"/>
          <p14:tracePt t="41746" x="2540000" y="5429250"/>
          <p14:tracePt t="41762" x="2540000" y="5543550"/>
          <p14:tracePt t="41779" x="2540000" y="5588000"/>
          <p14:tracePt t="41796" x="2540000" y="5600700"/>
          <p14:tracePt t="41829" x="2533650" y="5588000"/>
          <p14:tracePt t="41846" x="2527300" y="5562600"/>
          <p14:tracePt t="41862" x="2527300" y="5549900"/>
          <p14:tracePt t="41879" x="2527300" y="5537200"/>
          <p14:tracePt t="41912" x="2527300" y="5530850"/>
          <p14:tracePt t="41929" x="2546350" y="5454650"/>
          <p14:tracePt t="41946" x="2647950" y="4997450"/>
          <p14:tracePt t="41962" x="2698750" y="4699000"/>
          <p14:tracePt t="41979" x="2705100" y="4521200"/>
          <p14:tracePt t="41996" x="2705100" y="4464050"/>
          <p14:tracePt t="42013" x="2705100" y="4445000"/>
          <p14:tracePt t="42049" x="2705100" y="4451350"/>
          <p14:tracePt t="42063" x="2705100" y="4464050"/>
          <p14:tracePt t="42080" x="2705100" y="4502150"/>
          <p14:tracePt t="42096" x="2705100" y="4514850"/>
          <p14:tracePt t="42112" x="2705100" y="4533900"/>
          <p14:tracePt t="42129" x="2705100" y="4552950"/>
          <p14:tracePt t="42206" x="2698750" y="4552950"/>
          <p14:tracePt t="42220" x="2692400" y="4552950"/>
          <p14:tracePt t="42244" x="2686050" y="4552950"/>
          <p14:tracePt t="42252" x="2679700" y="4552950"/>
          <p14:tracePt t="42276" x="2679700" y="4540250"/>
          <p14:tracePt t="42284" x="2673350" y="4540250"/>
          <p14:tracePt t="42296" x="2667000" y="4533900"/>
          <p14:tracePt t="42312" x="2654300" y="4527550"/>
          <p14:tracePt t="42330" x="2622550" y="4527550"/>
          <p14:tracePt t="42345" x="2609850" y="4527550"/>
          <p14:tracePt t="42362" x="2590800" y="4514850"/>
          <p14:tracePt t="42379" x="2571750" y="4495800"/>
          <p14:tracePt t="42395" x="2540000" y="4483100"/>
          <p14:tracePt t="42412" x="2520950" y="4470400"/>
          <p14:tracePt t="42429" x="2489200" y="4464050"/>
          <p14:tracePt t="42448" x="2444750" y="4464050"/>
          <p14:tracePt t="42462" x="2432050" y="4464050"/>
          <p14:tracePt t="42496" x="2451100" y="4445000"/>
          <p14:tracePt t="42512" x="2590800" y="4330700"/>
          <p14:tracePt t="42529" x="2908300" y="4140200"/>
          <p14:tracePt t="42546" x="3162300" y="4006850"/>
          <p14:tracePt t="42563" x="3308350" y="3917950"/>
          <p14:tracePt t="42579" x="3346450" y="3911600"/>
          <p14:tracePt t="42612" x="3346450" y="3930650"/>
          <p14:tracePt t="42629" x="3333750" y="4019550"/>
          <p14:tracePt t="42646" x="3327400" y="4133850"/>
          <p14:tracePt t="42663" x="3308350" y="4222750"/>
          <p14:tracePt t="42679" x="3308350" y="4343400"/>
          <p14:tracePt t="42696" x="3282950" y="4514850"/>
          <p14:tracePt t="42712" x="3213100" y="4768850"/>
          <p14:tracePt t="42730" x="3073400" y="5181600"/>
          <p14:tracePt t="42746" x="2959100" y="5454650"/>
          <p14:tracePt t="42762" x="2901950" y="5613400"/>
          <p14:tracePt t="42779" x="2876550" y="5702300"/>
          <p14:tracePt t="42796" x="2870200" y="5765800"/>
          <p14:tracePt t="42812" x="2870200" y="5791200"/>
          <p14:tracePt t="42829" x="2870200" y="5797550"/>
          <p14:tracePt t="42846" x="2863850" y="5803900"/>
          <p14:tracePt t="42862" x="2857500" y="5803900"/>
          <p14:tracePt t="42879" x="2851150" y="5810250"/>
          <p14:tracePt t="42896" x="2832100" y="5822950"/>
          <p14:tracePt t="42912" x="2781300" y="5899150"/>
          <p14:tracePt t="42929" x="2724150" y="6007100"/>
          <p14:tracePt t="42946" x="2654300" y="6159500"/>
          <p14:tracePt t="42963" x="2628900" y="6242050"/>
          <p14:tracePt t="42964" x="2622550" y="6273800"/>
          <p14:tracePt t="42979" x="2616200" y="6318250"/>
          <p14:tracePt t="42995" x="2616200" y="6343650"/>
          <p14:tracePt t="43034" x="2609850" y="6343650"/>
          <p14:tracePt t="43046" x="2603500" y="6337300"/>
          <p14:tracePt t="43062" x="2590800" y="6318250"/>
          <p14:tracePt t="43079" x="2590800" y="6305550"/>
          <p14:tracePt t="43096" x="2584450" y="6299200"/>
          <p14:tracePt t="43112" x="2571750" y="6299200"/>
          <p14:tracePt t="43128" x="2565400" y="6299200"/>
          <p14:tracePt t="43146" x="2559050" y="6299200"/>
          <p14:tracePt t="43230" x="2552700" y="6299200"/>
          <p14:tracePt t="43238" x="2540000" y="6299200"/>
          <p14:tracePt t="43248" x="2533650" y="6299200"/>
          <p14:tracePt t="43262" x="2520950" y="6280150"/>
          <p14:tracePt t="43279" x="2514600" y="6261100"/>
          <p14:tracePt t="43296" x="2508250" y="6216650"/>
          <p14:tracePt t="43312" x="2508250" y="6191250"/>
          <p14:tracePt t="43329" x="2508250" y="6146800"/>
          <p14:tracePt t="43346" x="2508250" y="6096000"/>
          <p14:tracePt t="43362" x="2508250" y="6064250"/>
          <p14:tracePt t="43379" x="2508250" y="6032500"/>
          <p14:tracePt t="43396" x="2508250" y="6013450"/>
          <p14:tracePt t="43412" x="2508250" y="5994400"/>
          <p14:tracePt t="43428" x="2508250" y="5962650"/>
          <p14:tracePt t="43445" x="2527300" y="5924550"/>
          <p14:tracePt t="43462" x="2540000" y="5861050"/>
          <p14:tracePt t="43479" x="2559050" y="5810250"/>
          <p14:tracePt t="43496" x="2578100" y="5708650"/>
          <p14:tracePt t="43513" x="2584450" y="5638800"/>
          <p14:tracePt t="43529" x="2597150" y="5568950"/>
          <p14:tracePt t="43546" x="2603500" y="5524500"/>
          <p14:tracePt t="43562" x="2609850" y="5480050"/>
          <p14:tracePt t="43579" x="2616200" y="5410200"/>
          <p14:tracePt t="43596" x="2622550" y="5372100"/>
          <p14:tracePt t="43612" x="2622550" y="5321300"/>
          <p14:tracePt t="43629" x="2628900" y="5295900"/>
          <p14:tracePt t="43646" x="2628900" y="5270500"/>
          <p14:tracePt t="43662" x="2635250" y="5257800"/>
          <p14:tracePt t="43679" x="2641600" y="5219700"/>
          <p14:tracePt t="43696" x="2647950" y="5175250"/>
          <p14:tracePt t="43712" x="2654300" y="5143500"/>
          <p14:tracePt t="43729" x="2654300" y="5111750"/>
          <p14:tracePt t="43746" x="2660650" y="5092700"/>
          <p14:tracePt t="43762" x="2660650" y="5067300"/>
          <p14:tracePt t="43779" x="2667000" y="5041900"/>
          <p14:tracePt t="43796" x="2667000" y="5035550"/>
          <p14:tracePt t="44068" x="2667000" y="5041900"/>
          <p14:tracePt t="44076" x="2667000" y="5048250"/>
          <p14:tracePt t="44083" x="2660650" y="5048250"/>
          <p14:tracePt t="44096" x="2654300" y="5054600"/>
          <p14:tracePt t="44113" x="2654300" y="5067300"/>
          <p14:tracePt t="44130" x="2660650" y="5067300"/>
          <p14:tracePt t="44147" x="2673350" y="5067300"/>
          <p14:tracePt t="44162" x="2679700" y="5060950"/>
          <p14:tracePt t="44179" x="2679700" y="5054600"/>
          <p14:tracePt t="44215" x="2679700" y="5041900"/>
          <p14:tracePt t="44230" x="2679700" y="5029200"/>
          <p14:tracePt t="44246" x="2679700" y="5003800"/>
          <p14:tracePt t="44262" x="2679700" y="4991100"/>
          <p14:tracePt t="44280" x="2679700" y="4978400"/>
          <p14:tracePt t="44297" x="2679700" y="4972050"/>
          <p14:tracePt t="44313" x="2679700" y="4965700"/>
          <p14:tracePt t="44329" x="2679700" y="4959350"/>
          <p14:tracePt t="44365" x="2673350" y="4959350"/>
          <p14:tracePt t="44379" x="2673350" y="4953000"/>
          <p14:tracePt t="44420" x="2667000" y="4953000"/>
          <p14:tracePt t="44498" x="2660650" y="4953000"/>
          <p14:tracePt t="44514" x="2654300" y="4953000"/>
          <p14:tracePt t="44546" x="2654300" y="4940300"/>
          <p14:tracePt t="44554" x="2654300" y="4933950"/>
          <p14:tracePt t="44563" x="2654300" y="4914900"/>
          <p14:tracePt t="44579" x="2654300" y="4895850"/>
          <p14:tracePt t="44596" x="2654300" y="4857750"/>
          <p14:tracePt t="44613" x="2654300" y="4838700"/>
          <p14:tracePt t="44630" x="2654300" y="4806950"/>
          <p14:tracePt t="44646" x="2660650" y="4775200"/>
          <p14:tracePt t="44663" x="2660650" y="4743450"/>
          <p14:tracePt t="44667" x="2660650" y="4711700"/>
          <p14:tracePt t="44679" x="2673350" y="4622800"/>
          <p14:tracePt t="44697" x="2679700" y="4546600"/>
          <p14:tracePt t="44713" x="2692400" y="4476750"/>
          <p14:tracePt t="44730" x="2705100" y="4406900"/>
          <p14:tracePt t="44747" x="2705100" y="4356100"/>
          <p14:tracePt t="44763" x="2705100" y="4324350"/>
          <p14:tracePt t="44779" x="2705100" y="4292600"/>
          <p14:tracePt t="44781" x="2705100" y="4273550"/>
          <p14:tracePt t="44797" x="2711450" y="4235450"/>
          <p14:tracePt t="44813" x="2724150" y="4165600"/>
          <p14:tracePt t="44829" x="2730500" y="4121150"/>
          <p14:tracePt t="44846" x="2743200" y="4076700"/>
          <p14:tracePt t="44863" x="2743200" y="4051300"/>
          <p14:tracePt t="44880" x="2743200" y="4038600"/>
          <p14:tracePt t="44913" x="2743200" y="4025900"/>
          <p14:tracePt t="44930" x="2743200" y="4019550"/>
          <p14:tracePt t="44962" x="2749550" y="4019550"/>
          <p14:tracePt t="44979" x="2749550" y="4013200"/>
          <p14:tracePt t="44996" x="2749550" y="4006850"/>
          <p14:tracePt t="45055" x="2749550" y="4000500"/>
          <p14:tracePt t="45063" x="2749550" y="3994150"/>
          <p14:tracePt t="45070" x="2749550" y="3987800"/>
          <p14:tracePt t="45086" x="2755900" y="3987800"/>
          <p14:tracePt t="45102" x="2755900" y="3981450"/>
          <p14:tracePt t="45408" x="2768600" y="3981450"/>
          <p14:tracePt t="45416" x="2781300" y="3981450"/>
          <p14:tracePt t="45430" x="2800350" y="3981450"/>
          <p14:tracePt t="45446" x="2806700" y="3981450"/>
          <p14:tracePt t="45463" x="2825750" y="3987800"/>
          <p14:tracePt t="45479" x="2832100" y="3987800"/>
          <p14:tracePt t="45496" x="2832100" y="3994150"/>
          <p14:tracePt t="46513" x="2838450" y="3994150"/>
          <p14:tracePt t="46534" x="2844800" y="4006850"/>
          <p14:tracePt t="46542" x="2857500" y="4019550"/>
          <p14:tracePt t="46549" x="2863850" y="4038600"/>
          <p14:tracePt t="46562" x="2876550" y="4057650"/>
          <p14:tracePt t="46579" x="2889250" y="4083050"/>
          <p14:tracePt t="46596" x="2895600" y="4108450"/>
          <p14:tracePt t="46613" x="2901950" y="4127500"/>
          <p14:tracePt t="46629" x="2908300" y="4152900"/>
          <p14:tracePt t="46646" x="2921000" y="4171950"/>
          <p14:tracePt t="46662" x="2921000" y="4216400"/>
          <p14:tracePt t="46679" x="2921000" y="4229100"/>
          <p14:tracePt t="46696" x="2927350" y="4235450"/>
          <p14:tracePt t="46713" x="2927350" y="4241800"/>
          <p14:tracePt t="47146" x="2927350" y="4254500"/>
          <p14:tracePt t="47154" x="2921000" y="4267200"/>
          <p14:tracePt t="47163" x="2914650" y="4267200"/>
          <p14:tracePt t="47180" x="2901950" y="4292600"/>
          <p14:tracePt t="47196" x="2895600" y="4311650"/>
          <p14:tracePt t="47212" x="2889250" y="4318000"/>
          <p14:tracePt t="47230" x="2882900" y="4337050"/>
          <p14:tracePt t="47245" x="2882900" y="4343400"/>
          <p14:tracePt t="47262" x="2882900" y="4362450"/>
          <p14:tracePt t="47280" x="2876550" y="4381500"/>
          <p14:tracePt t="47295" x="2870200" y="4400550"/>
          <p14:tracePt t="47312" x="2863850" y="4413250"/>
          <p14:tracePt t="47329" x="2863850" y="4419600"/>
          <p14:tracePt t="47428" x="2857500" y="4419600"/>
          <p14:tracePt t="47436" x="2857500" y="4432300"/>
          <p14:tracePt t="47447" x="2857500" y="4445000"/>
          <p14:tracePt t="47463" x="2851150" y="4476750"/>
          <p14:tracePt t="47479" x="2851150" y="4502150"/>
          <p14:tracePt t="47495" x="2844800" y="4521200"/>
          <p14:tracePt t="47512" x="2838450" y="4533900"/>
          <p14:tracePt t="47529" x="2838450" y="4552950"/>
          <p14:tracePt t="47546" x="2832100" y="4616450"/>
          <p14:tracePt t="47562" x="2832100" y="4660900"/>
          <p14:tracePt t="47579" x="2832100" y="4692650"/>
          <p14:tracePt t="47596" x="2838450" y="4705350"/>
          <p14:tracePt t="47612" x="2838450" y="4711700"/>
          <p14:tracePt t="47724" x="2838450" y="4718050"/>
          <p14:tracePt t="47732" x="2838450" y="4724400"/>
          <p14:tracePt t="47750" x="2838450" y="4730750"/>
          <p14:tracePt t="47772" x="2832100" y="4737100"/>
          <p14:tracePt t="47961" x="2825750" y="4737100"/>
          <p14:tracePt t="47968" x="2819400" y="4743450"/>
          <p14:tracePt t="47979" x="2806700" y="4756150"/>
          <p14:tracePt t="47996" x="2787650" y="4775200"/>
          <p14:tracePt t="48012" x="2774950" y="4794250"/>
          <p14:tracePt t="48031" x="2762250" y="4819650"/>
          <p14:tracePt t="48046" x="2743200" y="4838700"/>
          <p14:tracePt t="48063" x="2724150" y="4864100"/>
          <p14:tracePt t="48079" x="2711450" y="4895850"/>
          <p14:tracePt t="48096" x="2692400" y="4921250"/>
          <p14:tracePt t="48112" x="2686050" y="4940300"/>
          <p14:tracePt t="48129" x="2667000" y="4972050"/>
          <p14:tracePt t="48146" x="2647950" y="4991100"/>
          <p14:tracePt t="48163" x="2628900" y="5022850"/>
          <p14:tracePt t="48179" x="2616200" y="5035550"/>
          <p14:tracePt t="48196" x="2616200" y="5041900"/>
          <p14:tracePt t="48344" x="2616200" y="5029200"/>
          <p14:tracePt t="48350" x="2616200" y="5016500"/>
          <p14:tracePt t="48363" x="2616200" y="5010150"/>
          <p14:tracePt t="48379" x="2616200" y="4940300"/>
          <p14:tracePt t="48396" x="2635250" y="4864100"/>
          <p14:tracePt t="48412" x="2654300" y="4781550"/>
          <p14:tracePt t="48429" x="2667000" y="4692650"/>
          <p14:tracePt t="48446" x="2686050" y="4591050"/>
          <p14:tracePt t="48462" x="2692400" y="4559300"/>
          <p14:tracePt t="48479" x="2692400" y="4546600"/>
          <p14:tracePt t="48496" x="2692400" y="4533900"/>
          <p14:tracePt t="48512" x="2698750" y="4521200"/>
          <p14:tracePt t="48529" x="2698750" y="4495800"/>
          <p14:tracePt t="48546" x="2705100" y="4457700"/>
          <p14:tracePt t="48562" x="2705100" y="4438650"/>
          <p14:tracePt t="48579" x="2705100" y="4425950"/>
          <p14:tracePt t="48596" x="2705100" y="4413250"/>
          <p14:tracePt t="48612" x="2711450" y="4394200"/>
          <p14:tracePt t="48629" x="2724150" y="4349750"/>
          <p14:tracePt t="48647" x="2755900" y="4279900"/>
          <p14:tracePt t="48662" x="2774950" y="4210050"/>
          <p14:tracePt t="48679" x="2794000" y="4140200"/>
          <p14:tracePt t="48696" x="2800350" y="4127500"/>
          <p14:tracePt t="48712" x="2800350" y="4121150"/>
          <p14:tracePt t="48729" x="2800350" y="4114800"/>
          <p14:tracePt t="48876" x="2806700" y="4108450"/>
          <p14:tracePt t="48884" x="2813050" y="4095750"/>
          <p14:tracePt t="48896" x="2819400" y="4076700"/>
          <p14:tracePt t="48912" x="2825750" y="4064000"/>
          <p14:tracePt t="48930" x="2825750" y="4044950"/>
          <p14:tracePt t="49150" x="2825750" y="4051300"/>
          <p14:tracePt t="49158" x="2819400" y="4057650"/>
          <p14:tracePt t="49167" x="2819400" y="4064000"/>
          <p14:tracePt t="49180" x="2819400" y="4070350"/>
          <p14:tracePt t="49196" x="2819400" y="4076700"/>
          <p14:tracePt t="49212" x="2819400" y="4083050"/>
          <p14:tracePt t="49229" x="2813050" y="4083050"/>
          <p14:tracePt t="49260" x="2806700" y="4083050"/>
          <p14:tracePt t="49266" x="2806700" y="4089400"/>
          <p14:tracePt t="49290" x="2806700" y="4095750"/>
          <p14:tracePt t="49580" x="2800350" y="4095750"/>
          <p14:tracePt t="49587" x="2794000" y="4108450"/>
          <p14:tracePt t="49598" x="2787650" y="4121150"/>
          <p14:tracePt t="49612" x="2781300" y="4133850"/>
          <p14:tracePt t="49629" x="2781300" y="4140200"/>
          <p14:tracePt t="49646" x="2774950" y="4146550"/>
          <p14:tracePt t="51068" x="2774950" y="4152900"/>
          <p14:tracePt t="51076" x="2806700" y="4191000"/>
          <p14:tracePt t="51084" x="2825750" y="4210050"/>
          <p14:tracePt t="51095" x="2857500" y="4235450"/>
          <p14:tracePt t="51113" x="2946400" y="4330700"/>
          <p14:tracePt t="51129" x="2946400" y="4343400"/>
          <p14:tracePt t="51146" x="2978150" y="4375150"/>
          <p14:tracePt t="51162" x="3003550" y="4406900"/>
          <p14:tracePt t="51180" x="3009900" y="4425950"/>
          <p14:tracePt t="51195" x="3016250" y="4432300"/>
          <p14:tracePt t="51311" x="3016250" y="4438650"/>
          <p14:tracePt t="51335" x="3016250" y="4445000"/>
          <p14:tracePt t="51834" x="3022600" y="4445000"/>
          <p14:tracePt t="51850" x="3028950" y="4445000"/>
          <p14:tracePt t="51858" x="3035300" y="4445000"/>
          <p14:tracePt t="51866" x="3041650" y="4445000"/>
          <p14:tracePt t="51883" x="3054350" y="4445000"/>
          <p14:tracePt t="51898" x="3086100" y="4451350"/>
          <p14:tracePt t="51914" x="3111500" y="4451350"/>
          <p14:tracePt t="51930" x="3149600" y="4457700"/>
          <p14:tracePt t="51946" x="3175000" y="4470400"/>
          <p14:tracePt t="51963" x="3219450" y="4483100"/>
          <p14:tracePt t="51980" x="3276600" y="4502150"/>
          <p14:tracePt t="51995" x="3359150" y="4533900"/>
          <p14:tracePt t="52013" x="3492500" y="4559300"/>
          <p14:tracePt t="52029" x="3727450" y="4591050"/>
          <p14:tracePt t="52046" x="3886200" y="4616450"/>
          <p14:tracePt t="52063" x="4076700" y="4641850"/>
          <p14:tracePt t="52079" x="4298950" y="4667250"/>
          <p14:tracePt t="52096" x="4489450" y="4692650"/>
          <p14:tracePt t="52113" x="4743450" y="4730750"/>
          <p14:tracePt t="52130" x="4921250" y="4768850"/>
          <p14:tracePt t="52145" x="5168900" y="4794250"/>
          <p14:tracePt t="52162" x="5346700" y="4813300"/>
          <p14:tracePt t="52180" x="5581650" y="4819650"/>
          <p14:tracePt t="52196" x="5759450" y="4819650"/>
          <p14:tracePt t="52212" x="5899150" y="4819650"/>
          <p14:tracePt t="52229" x="6057900" y="4819650"/>
          <p14:tracePt t="52246" x="6165850" y="4819650"/>
          <p14:tracePt t="52262" x="6261100" y="4819650"/>
          <p14:tracePt t="52279" x="6407150" y="4819650"/>
          <p14:tracePt t="52296" x="6572250" y="4819650"/>
          <p14:tracePt t="52312" x="6699250" y="4819650"/>
          <p14:tracePt t="52329" x="6781800" y="4819650"/>
          <p14:tracePt t="52345" x="6915150" y="4819650"/>
          <p14:tracePt t="52363" x="6985000" y="4819650"/>
          <p14:tracePt t="52379" x="7035800" y="4819650"/>
          <p14:tracePt t="52395" x="7054850" y="4819650"/>
          <p14:tracePt t="52501" x="7048500" y="4819650"/>
          <p14:tracePt t="52508" x="7042150" y="4819650"/>
          <p14:tracePt t="52518" x="7035800" y="4819650"/>
          <p14:tracePt t="52530" x="7029450" y="4819650"/>
          <p14:tracePt t="52594" x="7023100" y="4813300"/>
          <p14:tracePt t="52602" x="7016750" y="4813300"/>
          <p14:tracePt t="52612" x="7010400" y="4813300"/>
          <p14:tracePt t="52630" x="6997700" y="4813300"/>
          <p14:tracePt t="52646" x="6991350" y="4806950"/>
          <p14:tracePt t="52662" x="6985000" y="4806950"/>
          <p14:tracePt t="52859" x="6985000" y="4800600"/>
          <p14:tracePt t="52867" x="6985000" y="4794250"/>
          <p14:tracePt t="52879" x="6985000" y="4775200"/>
          <p14:tracePt t="52896" x="6985000" y="4730750"/>
          <p14:tracePt t="52913" x="6991350" y="4679950"/>
          <p14:tracePt t="52929" x="6997700" y="4616450"/>
          <p14:tracePt t="52947" x="7023100" y="4540250"/>
          <p14:tracePt t="52962" x="7067550" y="4438650"/>
          <p14:tracePt t="52979" x="7112000" y="4330700"/>
          <p14:tracePt t="52996" x="7156450" y="4229100"/>
          <p14:tracePt t="53012" x="7188200" y="4159250"/>
          <p14:tracePt t="53029" x="7194550" y="4121150"/>
          <p14:tracePt t="53046" x="7200900" y="4083050"/>
          <p14:tracePt t="53062" x="7200900" y="4038600"/>
          <p14:tracePt t="53079" x="7200900" y="4000500"/>
          <p14:tracePt t="53096" x="7162800" y="3924300"/>
          <p14:tracePt t="53112" x="7137400" y="3841750"/>
          <p14:tracePt t="53129" x="7118350" y="3733800"/>
          <p14:tracePt t="53147" x="7092950" y="3632200"/>
          <p14:tracePt t="53162" x="7061200" y="3517900"/>
          <p14:tracePt t="53179" x="7004050" y="3397250"/>
          <p14:tracePt t="53196" x="6915150" y="3295650"/>
          <p14:tracePt t="53212" x="6724650" y="3276600"/>
          <p14:tracePt t="53229" x="6629400" y="3270250"/>
          <p14:tracePt t="53246" x="6534150" y="3270250"/>
          <p14:tracePt t="53262" x="6496050" y="3257550"/>
          <p14:tracePt t="53279" x="6470650" y="3251200"/>
          <p14:tracePt t="53296" x="6451600" y="3244850"/>
          <p14:tracePt t="53312" x="6438900" y="3244850"/>
          <p14:tracePt t="53354" x="6419850" y="3232150"/>
          <p14:tracePt t="53362" x="6375400" y="3200400"/>
          <p14:tracePt t="53370" x="6305550" y="3130550"/>
          <p14:tracePt t="53379" x="6267450" y="3086100"/>
          <p14:tracePt t="53396" x="6038850" y="2755900"/>
          <p14:tracePt t="53413" x="5937250" y="2520950"/>
          <p14:tracePt t="53429" x="5873750" y="2260600"/>
          <p14:tracePt t="53446" x="5854700" y="2063750"/>
          <p14:tracePt t="53462" x="5848350" y="1936750"/>
          <p14:tracePt t="53480" x="5784850" y="1854200"/>
          <p14:tracePt t="53496" x="5721350" y="1765300"/>
          <p14:tracePt t="53512" x="5657850" y="1651000"/>
          <p14:tracePt t="53529" x="5588000" y="1485900"/>
          <p14:tracePt t="53545" x="5524500" y="1333500"/>
          <p14:tracePt t="53562" x="5505450" y="1263650"/>
          <p14:tracePt t="53580" x="5492750" y="1219200"/>
          <p14:tracePt t="53595" x="5486400" y="1212850"/>
          <p14:tracePt t="53612" x="5486400" y="1206500"/>
          <p14:tracePt t="53768" x="5486400" y="1212850"/>
          <p14:tracePt t="53776" x="5492750" y="1219200"/>
          <p14:tracePt t="53784" x="5505450" y="1238250"/>
          <p14:tracePt t="53797" x="5524500" y="1263650"/>
          <p14:tracePt t="53813" x="5556250" y="1308100"/>
          <p14:tracePt t="53816" x="5575300" y="1339850"/>
          <p14:tracePt t="53829" x="5600700" y="1365250"/>
          <p14:tracePt t="53846" x="5740400" y="1473200"/>
          <p14:tracePt t="53863" x="6000750" y="1689100"/>
          <p14:tracePt t="53879" x="6261100" y="1911350"/>
          <p14:tracePt t="53896" x="6692900" y="2311400"/>
          <p14:tracePt t="53912" x="6997700" y="2590800"/>
          <p14:tracePt t="53929" x="7289800" y="2882900"/>
          <p14:tracePt t="53946" x="7423150" y="3041650"/>
          <p14:tracePt t="53962" x="7505700" y="3187700"/>
          <p14:tracePt t="53979" x="7556500" y="3340100"/>
          <p14:tracePt t="53996" x="7575550" y="3429000"/>
          <p14:tracePt t="54013" x="7594600" y="3568700"/>
          <p14:tracePt t="54029" x="7600950" y="3613150"/>
          <p14:tracePt t="54046" x="7613650" y="3663950"/>
          <p14:tracePt t="54062" x="7632700" y="3740150"/>
          <p14:tracePt t="54079" x="7639050" y="3784600"/>
          <p14:tracePt t="54095" x="7651750" y="3848100"/>
          <p14:tracePt t="54112" x="7658100" y="3886200"/>
          <p14:tracePt t="54129" x="7658100" y="3994150"/>
          <p14:tracePt t="54146" x="7645400" y="4102100"/>
          <p14:tracePt t="54163" x="7632700" y="4210050"/>
          <p14:tracePt t="54179" x="7607300" y="4330700"/>
          <p14:tracePt t="54195" x="7594600" y="4432300"/>
          <p14:tracePt t="54212" x="7594600" y="4470400"/>
          <p14:tracePt t="54229" x="7588250" y="4495800"/>
          <p14:tracePt t="54245" x="7588250" y="4502150"/>
          <p14:tracePt t="54263" x="7581900" y="4508500"/>
          <p14:tracePt t="54279" x="7581900" y="4521200"/>
          <p14:tracePt t="54296" x="7562850" y="4540250"/>
          <p14:tracePt t="54312" x="7537450" y="4572000"/>
          <p14:tracePt t="54329" x="7505700" y="4584700"/>
          <p14:tracePt t="54332" x="7493000" y="4584700"/>
          <p14:tracePt t="54345" x="7473950" y="4584700"/>
          <p14:tracePt t="54363" x="7461250" y="4584700"/>
          <p14:tracePt t="54382" x="7454900" y="4584700"/>
          <p14:tracePt t="54398" x="7448550" y="4584700"/>
          <p14:tracePt t="54413" x="7442200" y="4584700"/>
          <p14:tracePt t="54429" x="7423150" y="4591050"/>
          <p14:tracePt t="54446" x="7404100" y="4597400"/>
          <p14:tracePt t="54463" x="7359650" y="4616450"/>
          <p14:tracePt t="54479" x="7264400" y="4654550"/>
          <p14:tracePt t="54496" x="6991350" y="4800600"/>
          <p14:tracePt t="54512" x="6838950" y="4914900"/>
          <p14:tracePt t="54529" x="6750050" y="4984750"/>
          <p14:tracePt t="54546" x="6699250" y="5041900"/>
          <p14:tracePt t="54562" x="6692900" y="5060950"/>
          <p14:tracePt t="54579" x="6686550" y="5086350"/>
          <p14:tracePt t="54595" x="6680200" y="5118100"/>
          <p14:tracePt t="54613" x="6680200" y="5137150"/>
          <p14:tracePt t="54629" x="6661150" y="5175250"/>
          <p14:tracePt t="54646" x="6654800" y="5187950"/>
          <p14:tracePt t="54662" x="6654800" y="5194300"/>
          <p14:tracePt t="54679" x="6648450" y="5207000"/>
          <p14:tracePt t="54695" x="6642100" y="5245100"/>
          <p14:tracePt t="54713" x="6629400" y="5283200"/>
          <p14:tracePt t="54729" x="6629400" y="5314950"/>
          <p14:tracePt t="54745" x="6623050" y="5321300"/>
          <p14:tracePt t="54762" x="6623050" y="5327650"/>
          <p14:tracePt t="54827" x="6623050" y="5334000"/>
          <p14:tracePt t="54880" x="6616700" y="5334000"/>
          <p14:tracePt t="54888" x="6597650" y="5334000"/>
          <p14:tracePt t="54898" x="6540500" y="5334000"/>
          <p14:tracePt t="54912" x="6451600" y="5334000"/>
          <p14:tracePt t="54929" x="6413500" y="5340350"/>
          <p14:tracePt t="54946" x="6407150" y="5340350"/>
          <p14:tracePt t="54962" x="6375400" y="5346700"/>
          <p14:tracePt t="54979" x="6343650" y="5346700"/>
          <p14:tracePt t="54996" x="6311900" y="5346700"/>
          <p14:tracePt t="55013" x="6299200" y="5334000"/>
          <p14:tracePt t="55029" x="6292850" y="5327650"/>
          <p14:tracePt t="55067" x="6273800" y="5327650"/>
          <p14:tracePt t="55076" x="6248400" y="5340350"/>
          <p14:tracePt t="55084" x="6178550" y="5378450"/>
          <p14:tracePt t="55096" x="6089650" y="5429250"/>
          <p14:tracePt t="55112" x="5962650" y="5486400"/>
          <p14:tracePt t="55130" x="5905500" y="5518150"/>
          <p14:tracePt t="55145" x="5905500" y="5524500"/>
          <p14:tracePt t="55194" x="5899150" y="5524500"/>
          <p14:tracePt t="55202" x="5892800" y="5524500"/>
          <p14:tracePt t="55212" x="5886450" y="5524500"/>
          <p14:tracePt t="55229" x="5854700" y="5518150"/>
          <p14:tracePt t="55245" x="5835650" y="5505450"/>
          <p14:tracePt t="55262" x="5816600" y="5499100"/>
          <p14:tracePt t="55279" x="5797550" y="5499100"/>
          <p14:tracePt t="55280" x="5791200" y="5499100"/>
          <p14:tracePt t="55296" x="5778500" y="5499100"/>
          <p14:tracePt t="55312" x="5778500" y="5492750"/>
          <p14:tracePt t="55404" x="5778500" y="5511800"/>
          <p14:tracePt t="55412" x="5784850" y="5530850"/>
          <p14:tracePt t="55420" x="5797550" y="5549900"/>
          <p14:tracePt t="55429" x="5810250" y="5568950"/>
          <p14:tracePt t="55446" x="5848350" y="5600700"/>
          <p14:tracePt t="55462" x="5886450" y="5632450"/>
          <p14:tracePt t="55479" x="5905500" y="5651500"/>
          <p14:tracePt t="55496" x="5956300" y="5670550"/>
          <p14:tracePt t="55512" x="5981700" y="5683250"/>
          <p14:tracePt t="55530" x="6076950" y="5721350"/>
          <p14:tracePt t="55546" x="6140450" y="5746750"/>
          <p14:tracePt t="55563" x="6223000" y="5784850"/>
          <p14:tracePt t="55579" x="6280150" y="5822950"/>
          <p14:tracePt t="55596" x="6318250" y="5861050"/>
          <p14:tracePt t="55613" x="6343650" y="5886450"/>
          <p14:tracePt t="55629" x="6407150" y="5918200"/>
          <p14:tracePt t="55646" x="6477000" y="5943600"/>
          <p14:tracePt t="55662" x="6527800" y="5943600"/>
          <p14:tracePt t="55680" x="6623050" y="5918200"/>
          <p14:tracePt t="55696" x="6711950" y="5892800"/>
          <p14:tracePt t="55712" x="6781800" y="5880100"/>
          <p14:tracePt t="55729" x="6845300" y="5880100"/>
          <p14:tracePt t="55746" x="6896100" y="5880100"/>
          <p14:tracePt t="55762" x="6927850" y="5880100"/>
          <p14:tracePt t="55780" x="6946900" y="5880100"/>
          <p14:tracePt t="55796" x="6959600" y="5867400"/>
          <p14:tracePt t="55814" x="6997700" y="5848350"/>
          <p14:tracePt t="55829" x="7048500" y="5803900"/>
          <p14:tracePt t="55846" x="7086600" y="5778500"/>
          <p14:tracePt t="55862" x="7105650" y="5765800"/>
          <p14:tracePt t="55879" x="7112000" y="5753100"/>
          <p14:tracePt t="55913" x="7112000" y="5740400"/>
          <p14:tracePt t="55930" x="7137400" y="5715000"/>
          <p14:tracePt t="55946" x="7156450" y="5683250"/>
          <p14:tracePt t="55962" x="7162800" y="5657850"/>
          <p14:tracePt t="55979" x="7162800" y="5645150"/>
          <p14:tracePt t="55996" x="7162800" y="5632450"/>
          <p14:tracePt t="56013" x="7137400" y="5619750"/>
          <p14:tracePt t="56029" x="7124700" y="5613400"/>
          <p14:tracePt t="56045" x="7112000" y="5607050"/>
          <p14:tracePt t="56062" x="7105650" y="5607050"/>
          <p14:tracePt t="56164" x="7099300" y="5607050"/>
          <p14:tracePt t="56172" x="7092950" y="5600700"/>
          <p14:tracePt t="56188" x="7086600" y="5594350"/>
          <p14:tracePt t="56197" x="7073900" y="5588000"/>
          <p14:tracePt t="56213" x="7061200" y="5588000"/>
          <p14:tracePt t="56228" x="7042150" y="5581650"/>
          <p14:tracePt t="56246" x="7016750" y="5568950"/>
          <p14:tracePt t="56262" x="6997700" y="5562600"/>
          <p14:tracePt t="56279" x="6985000" y="5556250"/>
          <p14:tracePt t="56312" x="6985000" y="5549900"/>
          <p14:tracePt t="56494" x="6978650" y="5549900"/>
          <p14:tracePt t="56572" x="6972300" y="5549900"/>
          <p14:tracePt t="56610" x="6965950" y="5549900"/>
          <p14:tracePt t="56650" x="6965950" y="5556250"/>
          <p14:tracePt t="56658" x="6965950" y="5568950"/>
          <p14:tracePt t="56666" x="6965950" y="5588000"/>
          <p14:tracePt t="56679" x="6965950" y="5607050"/>
          <p14:tracePt t="56696" x="6965950" y="5619750"/>
          <p14:tracePt t="56798" x="6965950" y="5632450"/>
          <p14:tracePt t="56806" x="6959600" y="5638800"/>
          <p14:tracePt t="56815" x="6959600" y="5645150"/>
          <p14:tracePt t="56829" x="6953250" y="5683250"/>
          <p14:tracePt t="56846" x="6940550" y="5708650"/>
          <p14:tracePt t="56862" x="6934200" y="5734050"/>
          <p14:tracePt t="56879" x="6934200" y="5753100"/>
          <p14:tracePt t="56896" x="6934200" y="5759450"/>
          <p14:tracePt t="56912" x="6927850" y="5759450"/>
          <p14:tracePt t="56929" x="6921500" y="5772150"/>
          <p14:tracePt t="56945" x="6915150" y="5778500"/>
          <p14:tracePt t="56962" x="6908800" y="5797550"/>
          <p14:tracePt t="56979" x="6889750" y="5835650"/>
          <p14:tracePt t="56996" x="6883400" y="5848350"/>
          <p14:tracePt t="57012" x="6883400" y="5854700"/>
          <p14:tracePt t="57029" x="6883400" y="5861050"/>
          <p14:tracePt t="57062" x="6877050" y="5861050"/>
          <p14:tracePt t="57079" x="6870700" y="5867400"/>
          <p14:tracePt t="57096" x="6864350" y="5892800"/>
          <p14:tracePt t="57112" x="6851650" y="5918200"/>
          <p14:tracePt t="57129" x="6845300" y="5937250"/>
          <p14:tracePt t="57145" x="6832600" y="5949950"/>
          <p14:tracePt t="57162" x="6832600" y="5956300"/>
          <p14:tracePt t="57179" x="6826250" y="5962650"/>
          <p14:tracePt t="57195" x="6819900" y="5969000"/>
          <p14:tracePt t="57212" x="6819900" y="5988050"/>
          <p14:tracePt t="57229" x="6813550" y="5994400"/>
          <p14:tracePt t="57246" x="6813550" y="6000750"/>
          <p14:tracePt t="57338" x="6807200" y="6000750"/>
          <p14:tracePt t="57346" x="6800850" y="6007100"/>
          <p14:tracePt t="57363" x="6794500" y="6007100"/>
          <p14:tracePt t="57378" x="6788150" y="6013450"/>
          <p14:tracePt t="57465" x="6769100" y="5994400"/>
          <p14:tracePt t="57471" x="6756400" y="5988050"/>
          <p14:tracePt t="57481" x="6743700" y="5969000"/>
          <p14:tracePt t="57496" x="6737350" y="5949950"/>
          <p14:tracePt t="57512" x="6731000" y="5943600"/>
          <p14:tracePt t="57529" x="6724650" y="5937250"/>
          <p14:tracePt t="57546" x="6724650" y="5918200"/>
          <p14:tracePt t="57562" x="6705600" y="5886450"/>
          <p14:tracePt t="57578" x="6686550" y="5861050"/>
          <p14:tracePt t="57596" x="6635750" y="5810250"/>
          <p14:tracePt t="57612" x="6623050" y="5797550"/>
          <p14:tracePt t="57629" x="6616700" y="5791200"/>
          <p14:tracePt t="57689" x="6616700" y="5803900"/>
          <p14:tracePt t="57698" x="6610350" y="5835650"/>
          <p14:tracePt t="57707" x="6597650" y="5861050"/>
          <p14:tracePt t="57715" x="6584950" y="5892800"/>
          <p14:tracePt t="57730" x="6572250" y="5975350"/>
          <p14:tracePt t="57746" x="6553200" y="6051550"/>
          <p14:tracePt t="57762" x="6521450" y="6134100"/>
          <p14:tracePt t="57779" x="6496050" y="6159500"/>
          <p14:tracePt t="57795" x="6483350" y="6172200"/>
          <p14:tracePt t="57813" x="6464300" y="6172200"/>
          <p14:tracePt t="57829" x="6451600" y="6172200"/>
          <p14:tracePt t="57847" x="6432550" y="6172200"/>
          <p14:tracePt t="57863" x="6413500" y="6165850"/>
          <p14:tracePt t="57864" x="6400800" y="6159500"/>
          <p14:tracePt t="57879" x="6350000" y="6134100"/>
          <p14:tracePt t="57896" x="6299200" y="6115050"/>
          <p14:tracePt t="57912" x="6248400" y="6108700"/>
          <p14:tracePt t="57929" x="6203950" y="6096000"/>
          <p14:tracePt t="57946" x="6178550" y="6089650"/>
          <p14:tracePt t="57980" x="6178550" y="6083300"/>
          <p14:tracePt t="58020" x="6159500" y="6064250"/>
          <p14:tracePt t="58028" x="6146800" y="6045200"/>
          <p14:tracePt t="58036" x="6127750" y="6019800"/>
          <p14:tracePt t="58046" x="6108700" y="5994400"/>
          <p14:tracePt t="58063" x="6083300" y="5949950"/>
          <p14:tracePt t="58079" x="6045200" y="5886450"/>
          <p14:tracePt t="58095" x="6019800" y="5848350"/>
          <p14:tracePt t="58112" x="6013450" y="5822950"/>
          <p14:tracePt t="58129" x="5994400" y="5797550"/>
          <p14:tracePt t="58145" x="5988050" y="5791200"/>
          <p14:tracePt t="58413" x="5988050" y="5797550"/>
          <p14:tracePt t="58420" x="6007100" y="5810250"/>
          <p14:tracePt t="58429" x="6026150" y="5829300"/>
          <p14:tracePt t="58447" x="6070600" y="5867400"/>
          <p14:tracePt t="58462" x="6121400" y="5899150"/>
          <p14:tracePt t="58480" x="6172200" y="5949950"/>
          <p14:tracePt t="58496" x="6223000" y="5975350"/>
          <p14:tracePt t="58513" x="6248400" y="5988050"/>
          <p14:tracePt t="58529" x="6280150" y="6000750"/>
          <p14:tracePt t="58546" x="6311900" y="6007100"/>
          <p14:tracePt t="58562" x="6343650" y="6013450"/>
          <p14:tracePt t="58579" x="6369050" y="6019800"/>
          <p14:tracePt t="58596" x="6381750" y="6026150"/>
          <p14:tracePt t="58612" x="6394450" y="6032500"/>
          <p14:tracePt t="58630" x="6419850" y="6038850"/>
          <p14:tracePt t="58646" x="6457950" y="6038850"/>
          <p14:tracePt t="58662" x="6496050" y="6045200"/>
          <p14:tracePt t="58679" x="6540500" y="6045200"/>
          <p14:tracePt t="58696" x="6604000" y="6045200"/>
          <p14:tracePt t="58713" x="6648450" y="6045200"/>
          <p14:tracePt t="58729" x="6724650" y="6038850"/>
          <p14:tracePt t="58746" x="6756400" y="6038850"/>
          <p14:tracePt t="58762" x="6794500" y="6038850"/>
          <p14:tracePt t="58780" x="6813550" y="6038850"/>
          <p14:tracePt t="58796" x="6826250" y="6032500"/>
          <p14:tracePt t="58813" x="6851650" y="6026150"/>
          <p14:tracePt t="58829" x="6889750" y="6019800"/>
          <p14:tracePt t="58847" x="6934200" y="6007100"/>
          <p14:tracePt t="58863" x="6985000" y="5988050"/>
          <p14:tracePt t="58880" x="7086600" y="5943600"/>
          <p14:tracePt t="58897" x="7131050" y="5930900"/>
          <p14:tracePt t="58912" x="7156450" y="5905500"/>
          <p14:tracePt t="58929" x="7200900" y="5867400"/>
          <p14:tracePt t="58946" x="7270750" y="5810250"/>
          <p14:tracePt t="58963" x="7334250" y="5772150"/>
          <p14:tracePt t="58980" x="7391400" y="5727700"/>
          <p14:tracePt t="58998" x="7423150" y="5702300"/>
          <p14:tracePt t="59012" x="7473950" y="5645150"/>
          <p14:tracePt t="59030" x="7543800" y="5549900"/>
          <p14:tracePt t="59046" x="7588250" y="5480050"/>
          <p14:tracePt t="59062" x="7626350" y="5410200"/>
          <p14:tracePt t="59079" x="7689850" y="5314950"/>
          <p14:tracePt t="59095" x="7747000" y="5219700"/>
          <p14:tracePt t="59112" x="7791450" y="5118100"/>
          <p14:tracePt t="59130" x="7804150" y="5054600"/>
          <p14:tracePt t="59146" x="7804150" y="5016500"/>
          <p14:tracePt t="59162" x="7804150" y="4972050"/>
          <p14:tracePt t="59179" x="7804150" y="4946650"/>
          <p14:tracePt t="59196" x="7804150" y="4914900"/>
          <p14:tracePt t="59213" x="7804150" y="4889500"/>
          <p14:tracePt t="59229" x="7804150" y="4857750"/>
          <p14:tracePt t="59246" x="7810500" y="4813300"/>
          <p14:tracePt t="59262" x="7816850" y="4762500"/>
          <p14:tracePt t="59280" x="7842250" y="4692650"/>
          <p14:tracePt t="59296" x="7842250" y="4660900"/>
          <p14:tracePt t="59312" x="7842250" y="4648200"/>
          <p14:tracePt t="59429" x="7842250" y="4673600"/>
          <p14:tracePt t="59436" x="7842250" y="4705350"/>
          <p14:tracePt t="59447" x="7829550" y="4762500"/>
          <p14:tracePt t="59463" x="7823200" y="4876800"/>
          <p14:tracePt t="59479" x="7816850" y="4984750"/>
          <p14:tracePt t="59496" x="7810500" y="5054600"/>
          <p14:tracePt t="59512" x="7810500" y="5111750"/>
          <p14:tracePt t="59529" x="7804150" y="5168900"/>
          <p14:tracePt t="59546" x="7797800" y="5213350"/>
          <p14:tracePt t="59562" x="7797800" y="5289550"/>
          <p14:tracePt t="59579" x="7797800" y="5353050"/>
          <p14:tracePt t="59596" x="7791450" y="5429250"/>
          <p14:tracePt t="59613" x="7785100" y="5473700"/>
          <p14:tracePt t="59629" x="7766050" y="5511800"/>
          <p14:tracePt t="59647" x="7759700" y="5530850"/>
          <p14:tracePt t="59662" x="7740650" y="5549900"/>
          <p14:tracePt t="59680" x="7702550" y="5594350"/>
          <p14:tracePt t="59696" x="7677150" y="5651500"/>
          <p14:tracePt t="59712" x="7632700" y="5734050"/>
          <p14:tracePt t="59729" x="7588250" y="5791200"/>
          <p14:tracePt t="59746" x="7543800" y="5842000"/>
          <p14:tracePt t="59762" x="7512050" y="5861050"/>
          <p14:tracePt t="59780" x="7461250" y="5899150"/>
          <p14:tracePt t="59796" x="7404100" y="5924550"/>
          <p14:tracePt t="59812" x="7366000" y="5943600"/>
          <p14:tracePt t="59829" x="7302500" y="5988050"/>
          <p14:tracePt t="59846" x="7245350" y="6032500"/>
          <p14:tracePt t="59863" x="7169150" y="6064250"/>
          <p14:tracePt t="59880" x="7112000" y="6083300"/>
          <p14:tracePt t="59896" x="7061200" y="6096000"/>
          <p14:tracePt t="59899" x="7029450" y="6102350"/>
          <p14:tracePt t="59912" x="7004050" y="6108700"/>
          <p14:tracePt t="59930" x="6864350" y="6121400"/>
          <p14:tracePt t="59946" x="6788150" y="6121400"/>
          <p14:tracePt t="59963" x="6711950" y="6121400"/>
          <p14:tracePt t="59979" x="6642100" y="6121400"/>
          <p14:tracePt t="59996" x="6559550" y="6115050"/>
          <p14:tracePt t="60012" x="6508750" y="6102350"/>
          <p14:tracePt t="60029" x="6451600" y="6076950"/>
          <p14:tracePt t="60046" x="6375400" y="6019800"/>
          <p14:tracePt t="60063" x="6318250" y="5969000"/>
          <p14:tracePt t="60079" x="6242050" y="5911850"/>
          <p14:tracePt t="60095" x="6159500" y="5854700"/>
          <p14:tracePt t="60112" x="6083300" y="5803900"/>
          <p14:tracePt t="60129" x="6045200" y="5778500"/>
          <p14:tracePt t="60146" x="6026150" y="5759450"/>
          <p14:tracePt t="60162" x="6013450" y="5753100"/>
          <p14:tracePt t="60179" x="5988050" y="5734050"/>
          <p14:tracePt t="60180" x="5975350" y="5721350"/>
          <p14:tracePt t="60196" x="5911850" y="5676900"/>
          <p14:tracePt t="60213" x="5848350" y="5632450"/>
          <p14:tracePt t="60228" x="5791200" y="5600700"/>
          <p14:tracePt t="60246" x="5772150" y="5575300"/>
          <p14:tracePt t="60262" x="5765800" y="5568950"/>
          <p14:tracePt t="60279" x="5765800" y="5549900"/>
          <p14:tracePt t="60295" x="5765800" y="5530850"/>
          <p14:tracePt t="60312" x="5759450" y="5486400"/>
          <p14:tracePt t="60329" x="5753100" y="5435600"/>
          <p14:tracePt t="60345" x="5740400" y="5372100"/>
          <p14:tracePt t="60362" x="5734050" y="5340350"/>
          <p14:tracePt t="60379" x="5734050" y="5276850"/>
          <p14:tracePt t="60396" x="5734050" y="5226050"/>
          <p14:tracePt t="60413" x="5740400" y="5118100"/>
          <p14:tracePt t="60416" x="5740400" y="5073650"/>
          <p14:tracePt t="60430" x="5753100" y="4984750"/>
          <p14:tracePt t="60446" x="5765800" y="4927600"/>
          <p14:tracePt t="60463" x="5784850" y="4876800"/>
          <p14:tracePt t="60479" x="5822950" y="4806950"/>
          <p14:tracePt t="60496" x="5848350" y="4749800"/>
          <p14:tracePt t="60513" x="5886450" y="4679950"/>
          <p14:tracePt t="60529" x="5911850" y="4635500"/>
          <p14:tracePt t="60546" x="5937250" y="4591050"/>
          <p14:tracePt t="60562" x="5981700" y="4546600"/>
          <p14:tracePt t="60581" x="6045200" y="4470400"/>
          <p14:tracePt t="60596" x="6083300" y="4438650"/>
          <p14:tracePt t="60612" x="6121400" y="4419600"/>
          <p14:tracePt t="60630" x="6165850" y="4394200"/>
          <p14:tracePt t="60646" x="6223000" y="4368800"/>
          <p14:tracePt t="60663" x="6273800" y="4349750"/>
          <p14:tracePt t="60680" x="6324600" y="4337050"/>
          <p14:tracePt t="60696" x="6394450" y="4324350"/>
          <p14:tracePt t="60712" x="6445250" y="4305300"/>
          <p14:tracePt t="60729" x="6496050" y="4286250"/>
          <p14:tracePt t="60746" x="6540500" y="4273550"/>
          <p14:tracePt t="60762" x="6584950" y="4260850"/>
          <p14:tracePt t="60779" x="6616700" y="4260850"/>
          <p14:tracePt t="60796" x="6654800" y="4260850"/>
          <p14:tracePt t="60813" x="6775450" y="4260850"/>
          <p14:tracePt t="60829" x="6946900" y="4260850"/>
          <p14:tracePt t="60830" x="6997700" y="4260850"/>
          <p14:tracePt t="60845" x="7213600" y="4267200"/>
          <p14:tracePt t="60862" x="7359650" y="4279900"/>
          <p14:tracePt t="60879" x="7429500" y="4292600"/>
          <p14:tracePt t="60896" x="7454900" y="4298950"/>
          <p14:tracePt t="60932" x="7454900" y="4318000"/>
          <p14:tracePt t="60946" x="7454900" y="4324350"/>
          <p14:tracePt t="60963" x="7493000" y="4400550"/>
          <p14:tracePt t="60979" x="7600950" y="4527550"/>
          <p14:tracePt t="60995" x="7670800" y="4610100"/>
          <p14:tracePt t="61013" x="7740650" y="4679950"/>
          <p14:tracePt t="61029" x="7772400" y="4737100"/>
          <p14:tracePt t="61046" x="7785100" y="4768850"/>
          <p14:tracePt t="61062" x="7797800" y="4813300"/>
          <p14:tracePt t="61080" x="7829550" y="4978400"/>
          <p14:tracePt t="61096" x="7854950" y="5086350"/>
          <p14:tracePt t="61113" x="7861300" y="5207000"/>
          <p14:tracePt t="61129" x="7861300" y="5314950"/>
          <p14:tracePt t="61146" x="7861300" y="5492750"/>
          <p14:tracePt t="61162" x="7842250" y="5626100"/>
          <p14:tracePt t="61179" x="7797800" y="5778500"/>
          <p14:tracePt t="61195" x="7759700" y="5899150"/>
          <p14:tracePt t="61213" x="7721600" y="5969000"/>
          <p14:tracePt t="61230" x="7658100" y="6121400"/>
          <p14:tracePt t="61246" x="7632700" y="6172200"/>
          <p14:tracePt t="61262" x="7581900" y="6254750"/>
          <p14:tracePt t="61280" x="7550150" y="6299200"/>
          <p14:tracePt t="61296" x="7493000" y="6343650"/>
          <p14:tracePt t="61312" x="7454900" y="6381750"/>
          <p14:tracePt t="61329" x="7410450" y="6419850"/>
          <p14:tracePt t="61346" x="7334250" y="6477000"/>
          <p14:tracePt t="61362" x="7258050" y="6527800"/>
          <p14:tracePt t="61379" x="7207250" y="6553200"/>
          <p14:tracePt t="61395" x="7150100" y="6572250"/>
          <p14:tracePt t="61413" x="7073900" y="6584950"/>
          <p14:tracePt t="61429" x="7016750" y="6597650"/>
          <p14:tracePt t="61446" x="6978650" y="6604000"/>
          <p14:tracePt t="61463" x="6902450" y="6610350"/>
          <p14:tracePt t="61480" x="6832600" y="6623050"/>
          <p14:tracePt t="61496" x="6794500" y="6623050"/>
          <p14:tracePt t="61513" x="6769100" y="6623050"/>
          <p14:tracePt t="61529" x="6750050" y="6623050"/>
          <p14:tracePt t="61546" x="6731000" y="6610350"/>
          <p14:tracePt t="61563" x="6692900" y="6604000"/>
          <p14:tracePt t="61578" x="6673850" y="6591300"/>
          <p14:tracePt t="61596" x="6623050" y="6565900"/>
          <p14:tracePt t="61613" x="6591300" y="6553200"/>
          <p14:tracePt t="61629" x="6565900" y="6546850"/>
          <p14:tracePt t="61645" x="6546850" y="6540500"/>
          <p14:tracePt t="61662" x="6534150" y="6527800"/>
          <p14:tracePt t="61679" x="6521450" y="6527800"/>
          <p14:tracePt t="61696" x="6483350" y="6515100"/>
          <p14:tracePt t="61712" x="6464300" y="6508750"/>
          <p14:tracePt t="61730" x="6445250" y="6489700"/>
          <p14:tracePt t="61747" x="6432550" y="6477000"/>
          <p14:tracePt t="61763" x="6413500" y="6457950"/>
          <p14:tracePt t="61779" x="6381750" y="6413500"/>
          <p14:tracePt t="61796" x="6356350" y="6362700"/>
          <p14:tracePt t="61813" x="6337300" y="6330950"/>
          <p14:tracePt t="61830" x="6318250" y="6299200"/>
          <p14:tracePt t="61846" x="6286500" y="6261100"/>
          <p14:tracePt t="61863" x="6254750" y="6223000"/>
          <p14:tracePt t="61880" x="6191250" y="6172200"/>
          <p14:tracePt t="61896" x="6153150" y="6127750"/>
          <p14:tracePt t="61913" x="6121400" y="6083300"/>
          <p14:tracePt t="61929" x="6096000" y="6051550"/>
          <p14:tracePt t="61946" x="6096000" y="6045200"/>
          <p14:tracePt t="61963" x="6089650" y="6045200"/>
          <p14:tracePt t="62077" x="6089650" y="6038850"/>
          <p14:tracePt t="62114" x="6083300" y="6032500"/>
          <p14:tracePt t="62123" x="6076950" y="6019800"/>
          <p14:tracePt t="62131" x="6064250" y="6007100"/>
          <p14:tracePt t="62146" x="6057900" y="5981700"/>
          <p14:tracePt t="62162" x="6045200" y="5943600"/>
          <p14:tracePt t="62179" x="6038850" y="5918200"/>
          <p14:tracePt t="62196" x="6032500" y="5892800"/>
          <p14:tracePt t="62213" x="6026150" y="5873750"/>
          <p14:tracePt t="62228" x="6026150" y="5861050"/>
          <p14:tracePt t="62245" x="6019800" y="5848350"/>
          <p14:tracePt t="62263" x="6013450" y="5816600"/>
          <p14:tracePt t="62279" x="5994400" y="5778500"/>
          <p14:tracePt t="62295" x="5981700" y="5772150"/>
          <p14:tracePt t="62329" x="5981700" y="5765800"/>
          <p14:tracePt t="62624" x="5981700" y="5772150"/>
          <p14:tracePt t="62629" x="6000750" y="5778500"/>
          <p14:tracePt t="62646" x="6026150" y="5803900"/>
          <p14:tracePt t="62663" x="6038850" y="5816600"/>
          <p14:tracePt t="62679" x="6064250" y="5842000"/>
          <p14:tracePt t="62696" x="6096000" y="5867400"/>
          <p14:tracePt t="62713" x="6134100" y="5899150"/>
          <p14:tracePt t="62729" x="6178550" y="5937250"/>
          <p14:tracePt t="62746" x="6235700" y="5994400"/>
          <p14:tracePt t="62764" x="6330950" y="6076950"/>
          <p14:tracePt t="62779" x="6394450" y="6127750"/>
          <p14:tracePt t="62797" x="6438900" y="6146800"/>
          <p14:tracePt t="62813" x="6470650" y="6159500"/>
          <p14:tracePt t="62829" x="6502400" y="6172200"/>
          <p14:tracePt t="62845" x="6527800" y="6172200"/>
          <p14:tracePt t="62862" x="6572250" y="6172200"/>
          <p14:tracePt t="62879" x="6629400" y="6172200"/>
          <p14:tracePt t="62896" x="6673850" y="6172200"/>
          <p14:tracePt t="62912" x="6724650" y="6178550"/>
          <p14:tracePt t="62929" x="6800850" y="6191250"/>
          <p14:tracePt t="62945" x="6838950" y="6197600"/>
          <p14:tracePt t="62962" x="6877050" y="6203950"/>
          <p14:tracePt t="62979" x="6915150" y="6203950"/>
          <p14:tracePt t="62995" x="6959600" y="6203950"/>
          <p14:tracePt t="63012" x="7010400" y="6203950"/>
          <p14:tracePt t="63029" x="7080250" y="6184900"/>
          <p14:tracePt t="63046" x="7131050" y="6159500"/>
          <p14:tracePt t="63063" x="7162800" y="6140450"/>
          <p14:tracePt t="63079" x="7175500" y="6127750"/>
          <p14:tracePt t="63095" x="7200900" y="6102350"/>
          <p14:tracePt t="63113" x="7239000" y="6070600"/>
          <p14:tracePt t="63129" x="7289800" y="6032500"/>
          <p14:tracePt t="63146" x="7366000" y="5988050"/>
          <p14:tracePt t="63163" x="7429500" y="5949950"/>
          <p14:tracePt t="63179" x="7480300" y="5905500"/>
          <p14:tracePt t="63195" x="7486650" y="5899150"/>
          <p14:tracePt t="63350" x="7480300" y="5899150"/>
          <p14:tracePt t="63358" x="7473950" y="5905500"/>
          <p14:tracePt t="63366" x="7442200" y="5937250"/>
          <p14:tracePt t="63380" x="7404100" y="5962650"/>
          <p14:tracePt t="63398" x="7302500" y="6032500"/>
          <p14:tracePt t="63412" x="7264400" y="6051550"/>
          <p14:tracePt t="63430" x="7112000" y="6121400"/>
          <p14:tracePt t="63447" x="7054850" y="6146800"/>
          <p14:tracePt t="63463" x="6972300" y="6159500"/>
          <p14:tracePt t="63479" x="6896100" y="6165850"/>
          <p14:tracePt t="63496" x="6800850" y="6165850"/>
          <p14:tracePt t="63512" x="6711950" y="6165850"/>
          <p14:tracePt t="63529" x="6667500" y="6165850"/>
          <p14:tracePt t="63546" x="6604000" y="6165850"/>
          <p14:tracePt t="63563" x="6597650" y="6165850"/>
          <p14:tracePt t="63578" x="6597650" y="6172200"/>
          <p14:tracePt t="63618" x="6591300" y="6172200"/>
          <p14:tracePt t="63630" x="6584950" y="6172200"/>
          <p14:tracePt t="63646" x="6559550" y="6159500"/>
          <p14:tracePt t="63662" x="6546850" y="6140450"/>
          <p14:tracePt t="63665" x="6540500" y="6140450"/>
          <p14:tracePt t="63680" x="6534150" y="6134100"/>
          <p14:tracePt t="63697" x="6534150" y="6121400"/>
          <p14:tracePt t="63713" x="6534150" y="6089650"/>
          <p14:tracePt t="63729" x="6534150" y="6064250"/>
          <p14:tracePt t="63746" x="6534150" y="6007100"/>
          <p14:tracePt t="63762" x="6534150" y="5949950"/>
          <p14:tracePt t="63779" x="6534150" y="5924550"/>
          <p14:tracePt t="63796" x="6534150" y="5905500"/>
          <p14:tracePt t="63812" x="6534150" y="5899150"/>
          <p14:tracePt t="63829" x="6534150" y="5892800"/>
          <p14:tracePt t="63900" x="6527800" y="5892800"/>
          <p14:tracePt t="63906" x="6521450" y="5911850"/>
          <p14:tracePt t="63916" x="6508750" y="5949950"/>
          <p14:tracePt t="63930" x="6489700" y="6019800"/>
          <p14:tracePt t="63946" x="6470650" y="6070600"/>
          <p14:tracePt t="63963" x="6457950" y="6115050"/>
          <p14:tracePt t="63979" x="6451600" y="6121400"/>
          <p14:tracePt t="63995" x="6445250" y="6134100"/>
          <p14:tracePt t="64080" x="6445250" y="6121400"/>
          <p14:tracePt t="64085" x="6451600" y="6108700"/>
          <p14:tracePt t="64096" x="6457950" y="6089650"/>
          <p14:tracePt t="64112" x="6496050" y="6000750"/>
          <p14:tracePt t="64129" x="6546850" y="5867400"/>
          <p14:tracePt t="64147" x="6584950" y="5746750"/>
          <p14:tracePt t="64162" x="6597650" y="5715000"/>
          <p14:tracePt t="64179" x="6597650" y="5708650"/>
          <p14:tracePt t="64213" x="6597650" y="5715000"/>
          <p14:tracePt t="64229" x="6591300" y="5740400"/>
          <p14:tracePt t="64246" x="6584950" y="5765800"/>
          <p14:tracePt t="64262" x="6584950" y="5778500"/>
          <p14:tracePt t="64279" x="6584950" y="5810250"/>
          <p14:tracePt t="64295" x="6584950" y="5848350"/>
          <p14:tracePt t="64312" x="6584950" y="5899150"/>
          <p14:tracePt t="64328" x="6584950" y="5981700"/>
          <p14:tracePt t="64346" x="6584950" y="6076950"/>
          <p14:tracePt t="64362" x="6584950" y="6096000"/>
          <p14:tracePt t="64407" x="6591300" y="6064250"/>
          <p14:tracePt t="64416" x="6597650" y="6032500"/>
          <p14:tracePt t="64429" x="6597650" y="6000750"/>
          <p14:tracePt t="64446" x="6610350" y="5943600"/>
          <p14:tracePt t="64462" x="6610350" y="5937250"/>
          <p14:tracePt t="64588" x="6610350" y="5949950"/>
          <p14:tracePt t="64596" x="6610350" y="5969000"/>
          <p14:tracePt t="64604" x="6597650" y="6026150"/>
          <p14:tracePt t="64615" x="6591300" y="6051550"/>
          <p14:tracePt t="64630" x="6584950" y="6089650"/>
          <p14:tracePt t="64646" x="6578600" y="6096000"/>
          <p14:tracePt t="64698" x="6578600" y="6083300"/>
          <p14:tracePt t="64706" x="6572250" y="6070600"/>
          <p14:tracePt t="64715" x="6572250" y="6064250"/>
          <p14:tracePt t="64729" x="6565900" y="6057900"/>
          <p14:tracePt t="64746" x="6565900" y="6045200"/>
          <p14:tracePt t="64762" x="6565900" y="6038850"/>
          <p14:tracePt t="64779" x="6565900" y="6019800"/>
          <p14:tracePt t="64796" x="6559550" y="5988050"/>
          <p14:tracePt t="64812" x="6559550" y="5975350"/>
          <p14:tracePt t="64925" x="6559550" y="5969000"/>
          <p14:tracePt t="64933" x="6559550" y="5956300"/>
          <p14:tracePt t="64949" x="6559550" y="5943600"/>
          <p14:tracePt t="64963" x="6565900" y="5930900"/>
          <p14:tracePt t="64979" x="6572250" y="5918200"/>
          <p14:tracePt t="64996" x="6629400" y="5810250"/>
          <p14:tracePt t="65012" x="6667500" y="5740400"/>
          <p14:tracePt t="65029" x="6686550" y="5695950"/>
          <p14:tracePt t="65046" x="6692900" y="5670550"/>
          <p14:tracePt t="65062" x="6699250" y="5664200"/>
          <p14:tracePt t="65079" x="6711950" y="5651500"/>
          <p14:tracePt t="65096" x="6724650" y="5619750"/>
          <p14:tracePt t="65113" x="6743700" y="5588000"/>
          <p14:tracePt t="65129" x="6756400" y="5562600"/>
          <p14:tracePt t="65145" x="6769100" y="5537200"/>
          <p14:tracePt t="65162" x="6775450" y="5524500"/>
          <p14:tracePt t="65179" x="6775450" y="5505450"/>
          <p14:tracePt t="65196" x="6781800" y="5480050"/>
          <p14:tracePt t="65212" x="6788150" y="5448300"/>
          <p14:tracePt t="65229" x="6788150" y="5441950"/>
          <p14:tracePt t="65245" x="6788150" y="5435600"/>
          <p14:tracePt t="65263" x="6788150" y="5429250"/>
          <p14:tracePt t="65279" x="6794500" y="5422900"/>
          <p14:tracePt t="65296" x="6794500" y="5410200"/>
          <p14:tracePt t="65312" x="6794500" y="5403850"/>
          <p14:tracePt t="65329" x="6794500" y="5391150"/>
          <p14:tracePt t="65362" x="6794500" y="5384800"/>
          <p14:tracePt t="65394" x="6794500" y="5378450"/>
          <p14:tracePt t="65401" x="6788150" y="5378450"/>
          <p14:tracePt t="65418" x="6781800" y="5378450"/>
          <p14:tracePt t="65544" x="6775450" y="5378450"/>
          <p14:tracePt t="67103" x="6769100" y="5378450"/>
          <p14:tracePt t="67110" x="6769100" y="5384800"/>
          <p14:tracePt t="67124" x="6762750" y="5384800"/>
          <p14:tracePt t="67164" x="6762750" y="5391150"/>
          <p14:tracePt t="67242" x="6756400" y="5397500"/>
          <p14:tracePt t="67258" x="6756400" y="5403850"/>
          <p14:tracePt t="67267" x="6750050" y="5403850"/>
          <p14:tracePt t="67641" x="6750050" y="5410200"/>
          <p14:tracePt t="68221" x="6750050" y="5397500"/>
          <p14:tracePt t="68228" x="6750050" y="5391150"/>
          <p14:tracePt t="68244" x="6750050" y="5378450"/>
          <p14:tracePt t="68252" x="6750050" y="5365750"/>
          <p14:tracePt t="68267" x="6750050" y="5346700"/>
          <p14:tracePt t="68279" x="6756400" y="5340350"/>
          <p14:tracePt t="68296" x="6756400" y="5302250"/>
          <p14:tracePt t="68312" x="6762750" y="5283200"/>
          <p14:tracePt t="68329" x="6762750" y="5270500"/>
          <p14:tracePt t="68345" x="6762750" y="5257800"/>
          <p14:tracePt t="68379" x="6762750" y="5238750"/>
          <p14:tracePt t="68396" x="6762750" y="5226050"/>
          <p14:tracePt t="68413" x="6762750" y="5213350"/>
          <p14:tracePt t="68429" x="6762750" y="5200650"/>
          <p14:tracePt t="68446" x="6762750" y="5181600"/>
          <p14:tracePt t="68462" x="6769100" y="5162550"/>
          <p14:tracePt t="68479" x="6781800" y="5105400"/>
          <p14:tracePt t="68496" x="6794500" y="5067300"/>
          <p14:tracePt t="68513" x="6807200" y="5029200"/>
          <p14:tracePt t="68529" x="6813550" y="4991100"/>
          <p14:tracePt t="68546" x="6819900" y="4972050"/>
          <p14:tracePt t="68562" x="6826250" y="4933950"/>
          <p14:tracePt t="68579" x="6832600" y="4902200"/>
          <p14:tracePt t="68596" x="6845300" y="4857750"/>
          <p14:tracePt t="68612" x="6845300" y="4832350"/>
          <p14:tracePt t="68629" x="6851650" y="4813300"/>
          <p14:tracePt t="68646" x="6858000" y="4806950"/>
          <p14:tracePt t="68662" x="6858000" y="4800600"/>
          <p14:tracePt t="68679" x="6858000" y="4781550"/>
          <p14:tracePt t="68696" x="6864350" y="4762500"/>
          <p14:tracePt t="68712" x="6870700" y="4749800"/>
          <p14:tracePt t="68729" x="6877050" y="4730750"/>
          <p14:tracePt t="68745" x="6877050" y="4718050"/>
          <p14:tracePt t="68762" x="6883400" y="4705350"/>
          <p14:tracePt t="68779" x="6889750" y="4692650"/>
          <p14:tracePt t="68795" x="6896100" y="4673600"/>
          <p14:tracePt t="68813" x="6902450" y="4654550"/>
          <p14:tracePt t="68829" x="6902450" y="4635500"/>
          <p14:tracePt t="68846" x="6902450" y="4616450"/>
          <p14:tracePt t="68862" x="6908800" y="4610100"/>
          <p14:tracePt t="68880" x="6908800" y="4597400"/>
          <p14:tracePt t="68897" x="6908800" y="4584700"/>
          <p14:tracePt t="68913" x="6915150" y="4578350"/>
          <p14:tracePt t="68929" x="6915150" y="4559300"/>
          <p14:tracePt t="68962" x="6915150" y="4546600"/>
          <p14:tracePt t="68996" x="6915150" y="4540250"/>
          <p14:tracePt t="69012" x="6915150" y="4527550"/>
          <p14:tracePt t="69046" x="6915150" y="4521200"/>
          <p14:tracePt t="69062" x="6915150" y="4514850"/>
          <p14:tracePt t="69848" x="6915150" y="4521200"/>
          <p14:tracePt t="69880" x="6915150" y="4527550"/>
          <p14:tracePt t="69888" x="6908800" y="4527550"/>
          <p14:tracePt t="69898" x="6908800" y="4533900"/>
          <p14:tracePt t="69936" x="6908800" y="4540250"/>
          <p14:tracePt t="70006" x="6902450" y="4540250"/>
          <p14:tracePt t="70023" x="6902450" y="4546600"/>
          <p14:tracePt t="70031" x="6902450" y="4552950"/>
          <p14:tracePt t="70038" x="6896100" y="4552950"/>
          <p14:tracePt t="70046" x="6889750" y="4559300"/>
          <p14:tracePt t="70063" x="6883400" y="4572000"/>
          <p14:tracePt t="70079" x="6870700" y="4591050"/>
          <p14:tracePt t="70096" x="6870700" y="4603750"/>
          <p14:tracePt t="70112" x="6851650" y="4629150"/>
          <p14:tracePt t="70129" x="6845300" y="4648200"/>
          <p14:tracePt t="70146" x="6826250" y="4667250"/>
          <p14:tracePt t="70162" x="6819900" y="4686300"/>
          <p14:tracePt t="70179" x="6807200" y="4699000"/>
          <p14:tracePt t="70195" x="6800850" y="4724400"/>
          <p14:tracePt t="70213" x="6781800" y="4756150"/>
          <p14:tracePt t="70229" x="6762750" y="4794250"/>
          <p14:tracePt t="70246" x="6743700" y="4826000"/>
          <p14:tracePt t="70262" x="6737350" y="4857750"/>
          <p14:tracePt t="70280" x="6724650" y="4876800"/>
          <p14:tracePt t="70296" x="6718300" y="4889500"/>
          <p14:tracePt t="70312" x="6718300" y="4895850"/>
          <p14:tracePt t="70330" x="6711950" y="4908550"/>
          <p14:tracePt t="70346" x="6699250" y="4914900"/>
          <p14:tracePt t="70362" x="6699250" y="4927600"/>
          <p14:tracePt t="70379" x="6692900" y="4946650"/>
          <p14:tracePt t="70396" x="6673850" y="4991100"/>
          <p14:tracePt t="70412" x="6661150" y="5029200"/>
          <p14:tracePt t="70429" x="6654800" y="5048250"/>
          <p14:tracePt t="70446" x="6654800" y="5060950"/>
          <p14:tracePt t="70463" x="6654800" y="5067300"/>
          <p14:tracePt t="70480" x="6654800" y="5073650"/>
          <p14:tracePt t="70496" x="6648450" y="5092700"/>
          <p14:tracePt t="70513" x="6642100" y="5118100"/>
          <p14:tracePt t="70514" x="6642100" y="5137150"/>
          <p14:tracePt t="70530" x="6642100" y="5162550"/>
          <p14:tracePt t="70546" x="6642100" y="5187950"/>
          <p14:tracePt t="70562" x="6642100" y="5207000"/>
          <p14:tracePt t="70579" x="6642100" y="5213350"/>
          <p14:tracePt t="70597" x="6642100" y="5219700"/>
          <p14:tracePt t="70613" x="6642100" y="5226050"/>
          <p14:tracePt t="70633" x="6642100" y="5232400"/>
          <p14:tracePt t="70648" x="6642100" y="5245100"/>
          <p14:tracePt t="70664" x="6642100" y="5270500"/>
          <p14:tracePt t="70679" x="6642100" y="5314950"/>
          <p14:tracePt t="70696" x="6642100" y="5346700"/>
          <p14:tracePt t="70712" x="6635750" y="5378450"/>
          <p14:tracePt t="70729" x="6635750" y="5397500"/>
          <p14:tracePt t="70745" x="6629400" y="5410200"/>
          <p14:tracePt t="70762" x="6623050" y="5422900"/>
          <p14:tracePt t="70778" x="6616700" y="5435600"/>
          <p14:tracePt t="71798" x="6623050" y="5435600"/>
          <p14:tracePt t="71822" x="6629400" y="5435600"/>
          <p14:tracePt t="71830" x="6635750" y="5435600"/>
          <p14:tracePt t="71846" x="6635750" y="5441950"/>
          <p14:tracePt t="71860" x="6642100" y="5441950"/>
          <p14:tracePt t="71884" x="6648450" y="5448300"/>
          <p14:tracePt t="71900" x="6654800" y="5448300"/>
          <p14:tracePt t="72886" x="6654800" y="5454650"/>
          <p14:tracePt t="72902" x="6654800" y="5461000"/>
          <p14:tracePt t="72909" x="6654800" y="5467350"/>
          <p14:tracePt t="72933" x="6654800" y="5480050"/>
          <p14:tracePt t="72942" x="6654800" y="5492750"/>
          <p14:tracePt t="72950" x="6661150" y="5505450"/>
          <p14:tracePt t="72962" x="6661150" y="5524500"/>
          <p14:tracePt t="72978" x="6673850" y="5575300"/>
          <p14:tracePt t="72996" x="6699250" y="5626100"/>
          <p14:tracePt t="73013" x="6705600" y="5657850"/>
          <p14:tracePt t="73029" x="6711950" y="5664200"/>
          <p14:tracePt t="73046" x="6711950" y="5670550"/>
          <p14:tracePt t="73062" x="6711950" y="5676900"/>
          <p14:tracePt t="73646" x="6711950" y="5683250"/>
          <p14:tracePt t="73654" x="6711950" y="5689600"/>
          <p14:tracePt t="73663" x="6705600" y="5689600"/>
          <p14:tracePt t="73679" x="6699250" y="5702300"/>
          <p14:tracePt t="73712" x="6692900" y="5702300"/>
          <p14:tracePt t="73740" x="6686550" y="5708650"/>
          <p14:tracePt t="73748" x="6686550" y="5715000"/>
          <p14:tracePt t="73762" x="6680200" y="5721350"/>
          <p14:tracePt t="73779" x="6661150" y="5734050"/>
          <p14:tracePt t="73795" x="6654800" y="5734050"/>
          <p14:tracePt t="73813" x="6642100" y="5740400"/>
          <p14:tracePt t="73829" x="6635750" y="5746750"/>
          <p14:tracePt t="73845" x="6623050" y="5753100"/>
          <p14:tracePt t="73879" x="6604000" y="5753100"/>
          <p14:tracePt t="74092" x="6597650" y="5759450"/>
          <p14:tracePt t="74100" x="6591300" y="5765800"/>
          <p14:tracePt t="74113" x="6584950" y="5772150"/>
          <p14:tracePt t="74129" x="6559550" y="5772150"/>
          <p14:tracePt t="74147" x="6534150" y="5797550"/>
          <p14:tracePt t="74163" x="6521450" y="5803900"/>
          <p14:tracePt t="74180" x="6508750" y="5816600"/>
          <p14:tracePt t="74196" x="6496050" y="5829300"/>
          <p14:tracePt t="74213" x="6483350" y="5835650"/>
          <p14:tracePt t="74229" x="6483350" y="5842000"/>
          <p14:tracePt t="74246" x="6477000" y="5848350"/>
          <p14:tracePt t="74262" x="6470650" y="5848350"/>
          <p14:tracePt t="74296" x="6470650" y="5854700"/>
          <p14:tracePt t="74390" x="6464300" y="5861050"/>
          <p14:tracePt t="74938" x="6470650" y="5861050"/>
          <p14:tracePt t="74946" x="6477000" y="5861050"/>
          <p14:tracePt t="74962" x="6483350" y="5861050"/>
          <p14:tracePt t="74970" x="6489700" y="5861050"/>
          <p14:tracePt t="75033" x="6489700" y="5854700"/>
          <p14:tracePt t="75070" x="6483350" y="5854700"/>
          <p14:tracePt t="75078" x="6477000" y="5854700"/>
          <p14:tracePt t="75086" x="6464300" y="5861050"/>
          <p14:tracePt t="75096" x="6451600" y="5867400"/>
          <p14:tracePt t="75112" x="6432550" y="5880100"/>
          <p14:tracePt t="75129" x="6407150" y="5899150"/>
          <p14:tracePt t="75146" x="6400800" y="5905500"/>
          <p14:tracePt t="75162" x="6388100" y="5918200"/>
          <p14:tracePt t="75180" x="6369050" y="5930900"/>
          <p14:tracePt t="75196" x="6362700" y="5943600"/>
          <p14:tracePt t="75213" x="6350000" y="5956300"/>
          <p14:tracePt t="75229" x="6337300" y="5969000"/>
          <p14:tracePt t="75246" x="6330950" y="5975350"/>
          <p14:tracePt t="75262" x="6324600" y="5988050"/>
          <p14:tracePt t="75279" x="6324600" y="6000750"/>
          <p14:tracePt t="75295" x="6330950" y="6007100"/>
          <p14:tracePt t="75312" x="6369050" y="6013450"/>
          <p14:tracePt t="75330" x="6572250" y="6013450"/>
          <p14:tracePt t="75345" x="6705600" y="6019800"/>
          <p14:tracePt t="75362" x="6762750" y="6019800"/>
          <p14:tracePt t="75399" x="6756400" y="6026150"/>
          <p14:tracePt t="75413" x="6750050" y="6026150"/>
          <p14:tracePt t="75429" x="6737350" y="6038850"/>
          <p14:tracePt t="75462" x="6724650" y="6038850"/>
          <p14:tracePt t="75479" x="6686550" y="6038850"/>
          <p14:tracePt t="75496" x="6604000" y="6038850"/>
          <p14:tracePt t="75512" x="6438900" y="6007100"/>
          <p14:tracePt t="75529" x="6292850" y="5962650"/>
          <p14:tracePt t="75546" x="6134100" y="5905500"/>
          <p14:tracePt t="75562" x="6089650" y="5880100"/>
          <p14:tracePt t="75580" x="6083300" y="5842000"/>
          <p14:tracePt t="75597" x="6083300" y="5810250"/>
          <p14:tracePt t="75612" x="6076950" y="5797550"/>
          <p14:tracePt t="75629" x="6051550" y="5778500"/>
          <p14:tracePt t="75645" x="6038850" y="5778500"/>
          <p14:tracePt t="75662" x="6019800" y="5778500"/>
          <p14:tracePt t="75679" x="6013450" y="5778500"/>
          <p14:tracePt t="75744" x="6007100" y="5778500"/>
          <p14:tracePt t="75760" x="6000750" y="5791200"/>
          <p14:tracePt t="75768" x="6000750" y="5797550"/>
          <p14:tracePt t="75779" x="5994400" y="5816600"/>
          <p14:tracePt t="75796" x="5994400" y="5842000"/>
          <p14:tracePt t="75812" x="5994400" y="5892800"/>
          <p14:tracePt t="75814" x="5994400" y="5905500"/>
          <p14:tracePt t="75829" x="6019800" y="5943600"/>
          <p14:tracePt t="75846" x="6064250" y="5956300"/>
          <p14:tracePt t="75862" x="6153150" y="5981700"/>
          <p14:tracePt t="75879" x="6254750" y="5994400"/>
          <p14:tracePt t="75896" x="6432550" y="6013450"/>
          <p14:tracePt t="75912" x="6584950" y="6057900"/>
          <p14:tracePt t="75929" x="6699250" y="6102350"/>
          <p14:tracePt t="75945" x="6731000" y="6115050"/>
          <p14:tracePt t="75964" x="6731000" y="6127750"/>
          <p14:tracePt t="75978" x="6686550" y="6127750"/>
          <p14:tracePt t="75995" x="6610350" y="6127750"/>
          <p14:tracePt t="76012" x="6451600" y="6108700"/>
          <p14:tracePt t="76029" x="6242050" y="6045200"/>
          <p14:tracePt t="76046" x="5772150" y="5899150"/>
          <p14:tracePt t="76062" x="5099050" y="5676900"/>
          <p14:tracePt t="76079" x="4362450" y="5416550"/>
          <p14:tracePt t="76096" x="3530600" y="5137150"/>
          <p14:tracePt t="76113" x="3168650" y="5041900"/>
          <p14:tracePt t="76128" x="3003550" y="5003800"/>
          <p14:tracePt t="76145" x="2895600" y="4991100"/>
          <p14:tracePt t="76162" x="2787650" y="4991100"/>
          <p14:tracePt t="76178" x="2628900" y="4991100"/>
          <p14:tracePt t="76196" x="2527300" y="4991100"/>
          <p14:tracePt t="76199" x="2463800" y="4991100"/>
          <p14:tracePt t="76212" x="2406650" y="4991100"/>
          <p14:tracePt t="76229" x="2165350" y="4991100"/>
          <p14:tracePt t="76245" x="1911350" y="4978400"/>
          <p14:tracePt t="76262" x="1657350" y="4972050"/>
          <p14:tracePt t="76279" x="1409700" y="4940300"/>
          <p14:tracePt t="76296" x="1212850" y="4921250"/>
          <p14:tracePt t="76312" x="1092200" y="4908550"/>
          <p14:tracePt t="76329" x="1060450" y="4902200"/>
          <p14:tracePt t="76346" x="1054100" y="4902200"/>
          <p14:tracePt t="76362" x="1047750" y="4902200"/>
          <p14:tracePt t="76378" x="1022350" y="4927600"/>
          <p14:tracePt t="76395" x="1003300" y="4946650"/>
          <p14:tracePt t="76412" x="958850" y="4978400"/>
          <p14:tracePt t="76429" x="927100" y="4997450"/>
          <p14:tracePt t="76445" x="920750" y="5010150"/>
          <p14:tracePt t="76462" x="920750" y="5022850"/>
          <p14:tracePt t="76479" x="920750" y="5054600"/>
          <p14:tracePt t="76495" x="914400" y="5099050"/>
          <p14:tracePt t="76513" x="914400" y="5162550"/>
          <p14:tracePt t="76529" x="914400" y="5238750"/>
          <p14:tracePt t="76546" x="914400" y="5276850"/>
          <p14:tracePt t="76562" x="920750" y="5314950"/>
          <p14:tracePt t="76579" x="939800" y="5359400"/>
          <p14:tracePt t="76595" x="977900" y="5391150"/>
          <p14:tracePt t="76612" x="1016000" y="5422900"/>
          <p14:tracePt t="76629" x="1060450" y="5435600"/>
          <p14:tracePt t="76645" x="1073150" y="5441950"/>
          <p14:tracePt t="76662" x="1085850" y="5448300"/>
          <p14:tracePt t="76680" x="1111250" y="5454650"/>
          <p14:tracePt t="76696" x="1149350" y="5461000"/>
          <p14:tracePt t="76700" x="1181100" y="5467350"/>
          <p14:tracePt t="76712" x="1206500" y="5467350"/>
          <p14:tracePt t="76730" x="1263650" y="5480050"/>
          <p14:tracePt t="76746" x="1270000" y="5480050"/>
          <p14:tracePt t="76794" x="1270000" y="5486400"/>
          <p14:tracePt t="76799" x="1276350" y="5492750"/>
          <p14:tracePt t="76812" x="1282700" y="5505450"/>
          <p14:tracePt t="76829" x="1314450" y="5549900"/>
          <p14:tracePt t="76846" x="1384300" y="5638800"/>
          <p14:tracePt t="76862" x="1479550" y="5702300"/>
          <p14:tracePt t="76879" x="1581150" y="5746750"/>
          <p14:tracePt t="76896" x="1720850" y="5784850"/>
          <p14:tracePt t="76912" x="1771650" y="5784850"/>
          <p14:tracePt t="76929" x="1809750" y="5784850"/>
          <p14:tracePt t="76946" x="1866900" y="5797550"/>
          <p14:tracePt t="76962" x="1936750" y="5822950"/>
          <p14:tracePt t="76979" x="2082800" y="5880100"/>
          <p14:tracePt t="76996" x="2279650" y="5943600"/>
          <p14:tracePt t="77012" x="2381250" y="5975350"/>
          <p14:tracePt t="77029" x="2457450" y="5975350"/>
          <p14:tracePt t="77045" x="2501900" y="5975350"/>
          <p14:tracePt t="77062" x="2546350" y="5937250"/>
          <p14:tracePt t="77079" x="2571750" y="5905500"/>
          <p14:tracePt t="77095" x="2609850" y="5848350"/>
          <p14:tracePt t="77113" x="2635250" y="5816600"/>
          <p14:tracePt t="77129" x="2698750" y="5759450"/>
          <p14:tracePt t="77130" x="2743200" y="5721350"/>
          <p14:tracePt t="77146" x="2838450" y="5670550"/>
          <p14:tracePt t="77162" x="2914650" y="5613400"/>
          <p14:tracePt t="77179" x="2959100" y="5568950"/>
          <p14:tracePt t="77195" x="2984500" y="5537200"/>
          <p14:tracePt t="77212" x="3016250" y="5505450"/>
          <p14:tracePt t="77229" x="3028950" y="5486400"/>
          <p14:tracePt t="77246" x="3060700" y="5441950"/>
          <p14:tracePt t="77262" x="3079750" y="5422900"/>
          <p14:tracePt t="77279" x="3092450" y="5416550"/>
          <p14:tracePt t="77334" x="3092450" y="5429250"/>
          <p14:tracePt t="77342" x="3092450" y="5448300"/>
          <p14:tracePt t="77349" x="3092450" y="5492750"/>
          <p14:tracePt t="77362" x="3092450" y="5524500"/>
          <p14:tracePt t="77380" x="3086100" y="5657850"/>
          <p14:tracePt t="77396" x="3060700" y="5715000"/>
          <p14:tracePt t="77412" x="3035300" y="5778500"/>
          <p14:tracePt t="77429" x="2984500" y="5861050"/>
          <p14:tracePt t="77446" x="2851150" y="5956300"/>
          <p14:tracePt t="77463" x="2730500" y="5994400"/>
          <p14:tracePt t="77479" x="2622550" y="6007100"/>
          <p14:tracePt t="77496" x="2514600" y="5994400"/>
          <p14:tracePt t="77513" x="2413000" y="5956300"/>
          <p14:tracePt t="77529" x="2292350" y="5835650"/>
          <p14:tracePt t="77545" x="2216150" y="5759450"/>
          <p14:tracePt t="77563" x="2133600" y="5689600"/>
          <p14:tracePt t="77579" x="2082800" y="5651500"/>
          <p14:tracePt t="77596" x="2038350" y="5626100"/>
          <p14:tracePt t="77613" x="2032000" y="5619750"/>
          <p14:tracePt t="77694" x="2025650" y="5619750"/>
          <p14:tracePt t="77708" x="2025650" y="5638800"/>
          <p14:tracePt t="77716" x="2025650" y="5651500"/>
          <p14:tracePt t="77729" x="2025650" y="5670550"/>
          <p14:tracePt t="77746" x="2025650" y="5715000"/>
          <p14:tracePt t="77762" x="2044700" y="5759450"/>
          <p14:tracePt t="77779" x="2070100" y="5778500"/>
          <p14:tracePt t="77780" x="2089150" y="5791200"/>
          <p14:tracePt t="77795" x="2101850" y="5791200"/>
          <p14:tracePt t="77829" x="2108200" y="5791200"/>
          <p14:tracePt t="77857" x="2120900" y="5791200"/>
          <p14:tracePt t="77866" x="2127250" y="5791200"/>
          <p14:tracePt t="77879" x="2133600" y="5791200"/>
          <p14:tracePt t="77896" x="2171700" y="5797550"/>
          <p14:tracePt t="77912" x="2190750" y="5803900"/>
          <p14:tracePt t="77929" x="2197100" y="5810250"/>
          <p14:tracePt t="77946" x="2203450" y="5810250"/>
          <p14:tracePt t="77962" x="2216150" y="5803900"/>
          <p14:tracePt t="77979" x="2235200" y="5778500"/>
          <p14:tracePt t="77995" x="2266950" y="5740400"/>
          <p14:tracePt t="78014" x="2292350" y="5702300"/>
          <p14:tracePt t="78030" x="2298700" y="5695950"/>
          <p14:tracePt t="78046" x="2317750" y="5683250"/>
          <p14:tracePt t="78062" x="2324100" y="5670550"/>
          <p14:tracePt t="78078" x="2343150" y="5664200"/>
          <p14:tracePt t="78096" x="2381250" y="5645150"/>
          <p14:tracePt t="78112" x="2406650" y="5619750"/>
          <p14:tracePt t="78129" x="2425700" y="5613400"/>
          <p14:tracePt t="78146" x="2425700" y="5607050"/>
          <p14:tracePt t="78193" x="2432050" y="5607050"/>
          <p14:tracePt t="78209" x="2432050" y="5613400"/>
          <p14:tracePt t="78217" x="2444750" y="5619750"/>
          <p14:tracePt t="78229" x="2457450" y="5632450"/>
          <p14:tracePt t="78245" x="2476500" y="5657850"/>
          <p14:tracePt t="78262" x="2476500" y="5676900"/>
          <p14:tracePt t="78280" x="2476500" y="5689600"/>
          <p14:tracePt t="78296" x="2463800" y="5715000"/>
          <p14:tracePt t="78312" x="2438400" y="5734050"/>
          <p14:tracePt t="78329" x="2387600" y="5759450"/>
          <p14:tracePt t="78345" x="2286000" y="5778500"/>
          <p14:tracePt t="78363" x="2203450" y="5778500"/>
          <p14:tracePt t="78379" x="2089150" y="5740400"/>
          <p14:tracePt t="78395" x="1987550" y="5695950"/>
          <p14:tracePt t="78412" x="1879600" y="5607050"/>
          <p14:tracePt t="78430" x="1797050" y="5511800"/>
          <p14:tracePt t="78446" x="1778000" y="5486400"/>
          <p14:tracePt t="78462" x="1778000" y="5480050"/>
          <p14:tracePt t="78479" x="1771650" y="5473700"/>
          <p14:tracePt t="78513" x="1771650" y="5467350"/>
          <p14:tracePt t="78595" x="1771650" y="5473700"/>
          <p14:tracePt t="78603" x="1784350" y="5492750"/>
          <p14:tracePt t="78613" x="1803400" y="5505450"/>
          <p14:tracePt t="78629" x="1822450" y="5537200"/>
          <p14:tracePt t="78646" x="1854200" y="5568950"/>
          <p14:tracePt t="78662" x="1898650" y="5594350"/>
          <p14:tracePt t="78680" x="2019300" y="5632450"/>
          <p14:tracePt t="78696" x="2108200" y="5651500"/>
          <p14:tracePt t="78712" x="2222500" y="5651500"/>
          <p14:tracePt t="78729" x="2355850" y="5676900"/>
          <p14:tracePt t="78746" x="2476500" y="5708650"/>
          <p14:tracePt t="78762" x="2584450" y="5740400"/>
          <p14:tracePt t="78778" x="2698750" y="5772150"/>
          <p14:tracePt t="78796" x="2781300" y="5778500"/>
          <p14:tracePt t="78813" x="2787650" y="5778500"/>
          <p14:tracePt t="78829" x="2813050" y="5753100"/>
          <p14:tracePt t="78845" x="2832100" y="5721350"/>
          <p14:tracePt t="78862" x="2870200" y="5683250"/>
          <p14:tracePt t="78879" x="2946400" y="5632450"/>
          <p14:tracePt t="78896" x="3022600" y="5613400"/>
          <p14:tracePt t="78912" x="3060700" y="5613400"/>
          <p14:tracePt t="78929" x="3086100" y="5613400"/>
          <p14:tracePt t="79032" x="3105150" y="5638800"/>
          <p14:tracePt t="79040" x="3117850" y="5676900"/>
          <p14:tracePt t="79049" x="3124200" y="5702300"/>
          <p14:tracePt t="79062" x="3130550" y="5734050"/>
          <p14:tracePt t="79079" x="3130550" y="5784850"/>
          <p14:tracePt t="79095" x="3111500" y="5810250"/>
          <p14:tracePt t="79113" x="3086100" y="5816600"/>
          <p14:tracePt t="79129" x="3009900" y="5822950"/>
          <p14:tracePt t="79145" x="2895600" y="5810250"/>
          <p14:tracePt t="79163" x="2794000" y="5778500"/>
          <p14:tracePt t="79178" x="2686050" y="5734050"/>
          <p14:tracePt t="79196" x="2540000" y="5708650"/>
          <p14:tracePt t="79212" x="2501900" y="5708650"/>
          <p14:tracePt t="79229" x="2444750" y="5708650"/>
          <p14:tracePt t="79245" x="2406650" y="5708650"/>
          <p14:tracePt t="79262" x="2381250" y="5708650"/>
          <p14:tracePt t="79279" x="2381250" y="5702300"/>
          <p14:tracePt t="79331" x="2374900" y="5702300"/>
          <p14:tracePt t="79339" x="2374900" y="5695950"/>
          <p14:tracePt t="79347" x="2368550" y="5695950"/>
          <p14:tracePt t="79363" x="2368550" y="5689600"/>
          <p14:tracePt t="79556" x="2368550" y="5702300"/>
          <p14:tracePt t="79564" x="2374900" y="5721350"/>
          <p14:tracePt t="79572" x="2419350" y="5759450"/>
          <p14:tracePt t="79581" x="2451100" y="5778500"/>
          <p14:tracePt t="79597" x="2578100" y="5848350"/>
          <p14:tracePt t="79612" x="2692400" y="5886450"/>
          <p14:tracePt t="79629" x="2743200" y="5899150"/>
          <p14:tracePt t="79645" x="2768600" y="5899150"/>
          <p14:tracePt t="79663" x="2774950" y="5899150"/>
          <p14:tracePt t="79680" x="2794000" y="5892800"/>
          <p14:tracePt t="79697" x="2813050" y="5861050"/>
          <p14:tracePt t="79698" x="2844800" y="5842000"/>
          <p14:tracePt t="79712" x="2870200" y="5810250"/>
          <p14:tracePt t="79729" x="2965450" y="5759450"/>
          <p14:tracePt t="79746" x="3016250" y="5746750"/>
          <p14:tracePt t="79762" x="3035300" y="5734050"/>
          <p14:tracePt t="79892" x="3035300" y="5740400"/>
          <p14:tracePt t="79956" x="3041650" y="5740400"/>
          <p14:tracePt t="80254" x="3041650" y="5734050"/>
          <p14:tracePt t="84434" x="3060700" y="5727700"/>
          <p14:tracePt t="84443" x="3067050" y="5721350"/>
          <p14:tracePt t="84450" x="3073400" y="5715000"/>
          <p14:tracePt t="84463" x="3079750" y="5715000"/>
          <p14:tracePt t="84479" x="3086100" y="5708650"/>
          <p14:tracePt t="84495" x="3092450" y="5708650"/>
          <p14:tracePt t="84512" x="3111500" y="5689600"/>
          <p14:tracePt t="84529" x="3124200" y="5676900"/>
          <p14:tracePt t="84545" x="3130550" y="5670550"/>
          <p14:tracePt t="84873" x="3136900" y="5670550"/>
          <p14:tracePt t="84881" x="3143250" y="5670550"/>
          <p14:tracePt t="84904" x="3149600" y="5670550"/>
          <p14:tracePt t="87042" x="3162300" y="5670550"/>
          <p14:tracePt t="87050" x="3200400" y="5670550"/>
          <p14:tracePt t="87062" x="3238500" y="5664200"/>
          <p14:tracePt t="87079" x="3397250" y="5664200"/>
          <p14:tracePt t="87096" x="3511550" y="5664200"/>
          <p14:tracePt t="87113" x="3619500" y="5664200"/>
          <p14:tracePt t="87129" x="3714750" y="5664200"/>
          <p14:tracePt t="87145" x="3784600" y="5664200"/>
          <p14:tracePt t="87163" x="3854450" y="5664200"/>
          <p14:tracePt t="87178" x="3917950" y="5664200"/>
          <p14:tracePt t="87195" x="4089400" y="5664200"/>
          <p14:tracePt t="87212" x="4235450" y="5664200"/>
          <p14:tracePt t="87228" x="4419600" y="5664200"/>
          <p14:tracePt t="87246" x="4533900" y="5664200"/>
          <p14:tracePt t="87262" x="4540250" y="5664200"/>
          <p14:tracePt t="87299" x="4546600" y="5664200"/>
          <p14:tracePt t="87313" x="4552950" y="5664200"/>
          <p14:tracePt t="87329" x="4578350" y="5664200"/>
          <p14:tracePt t="87345" x="4667250" y="5657850"/>
          <p14:tracePt t="87362" x="4813300" y="5651500"/>
          <p14:tracePt t="87379" x="4972050" y="5626100"/>
          <p14:tracePt t="87396" x="5111750" y="5613400"/>
          <p14:tracePt t="87412" x="5276850" y="5607050"/>
          <p14:tracePt t="87429" x="5461000" y="5588000"/>
          <p14:tracePt t="87446" x="5638800" y="5581650"/>
          <p14:tracePt t="87462" x="5886450" y="5581650"/>
          <p14:tracePt t="87479" x="6235700" y="5575300"/>
          <p14:tracePt t="87496" x="6369050" y="5575300"/>
          <p14:tracePt t="87512" x="6489700" y="5575300"/>
          <p14:tracePt t="87529" x="6521450" y="5575300"/>
          <p14:tracePt t="87546" x="6572250" y="5575300"/>
          <p14:tracePt t="87562" x="6610350" y="5575300"/>
          <p14:tracePt t="87579" x="6680200" y="5581650"/>
          <p14:tracePt t="87596" x="6756400" y="5594350"/>
          <p14:tracePt t="87613" x="6794500" y="5607050"/>
          <p14:tracePt t="87856" x="6800850" y="5613400"/>
          <p14:tracePt t="87863" x="6807200" y="5626100"/>
          <p14:tracePt t="87872" x="6819900" y="5632450"/>
          <p14:tracePt t="87880" x="6819900" y="5638800"/>
          <p14:tracePt t="87895" x="6826250" y="5651500"/>
          <p14:tracePt t="87913" x="6838950" y="5657850"/>
          <p14:tracePt t="87929" x="6838950" y="5664200"/>
          <p14:tracePt t="87980" x="6838950" y="5670550"/>
          <p14:tracePt t="87987" x="6845300" y="5670550"/>
          <p14:tracePt t="87997" x="6851650" y="5676900"/>
          <p14:tracePt t="88012" x="6851650" y="5689600"/>
          <p14:tracePt t="88029" x="6858000" y="5695950"/>
          <p14:tracePt t="88045" x="6858000" y="5702300"/>
          <p14:tracePt t="88063" x="6858000" y="5708650"/>
          <p14:tracePt t="88079" x="6864350" y="5708650"/>
          <p14:tracePt t="88146" x="6864350" y="5715000"/>
          <p14:tracePt t="88302" x="6858000" y="5715000"/>
          <p14:tracePt t="88310" x="6851650" y="5715000"/>
          <p14:tracePt t="88318" x="6845300" y="5715000"/>
          <p14:tracePt t="88333" x="6845300" y="5708650"/>
          <p14:tracePt t="88349" x="6838950" y="5708650"/>
          <p14:tracePt t="88654" x="6832600" y="5715000"/>
          <p14:tracePt t="88662" x="6832600" y="5721350"/>
          <p14:tracePt t="88687" x="6826250" y="5727700"/>
          <p14:tracePt t="88702" x="6826250" y="5734050"/>
          <p14:tracePt t="88710" x="6819900" y="5734050"/>
          <p14:tracePt t="91254" x="6819900" y="5746750"/>
          <p14:tracePt t="91263" x="6813550" y="5765800"/>
          <p14:tracePt t="91270" x="6807200" y="5778500"/>
          <p14:tracePt t="91279" x="6807200" y="5791200"/>
          <p14:tracePt t="91298" x="6800850" y="5803900"/>
          <p14:tracePt t="91312" x="6800850" y="5822950"/>
          <p14:tracePt t="91329" x="6794500" y="5835650"/>
          <p14:tracePt t="91345" x="6788150" y="5842000"/>
          <p14:tracePt t="91362" x="6788150" y="5854700"/>
          <p14:tracePt t="91380" x="6788150" y="5861050"/>
          <p14:tracePt t="91396" x="6781800" y="5867400"/>
          <p14:tracePt t="91413" x="6781800" y="5880100"/>
          <p14:tracePt t="91429" x="6781800" y="5892800"/>
          <p14:tracePt t="91447" x="6775450" y="5899150"/>
          <p14:tracePt t="91462" x="6775450" y="5905500"/>
          <p14:tracePt t="91479" x="6769100" y="5911850"/>
          <p14:tracePt t="91496" x="6769100" y="5924550"/>
          <p14:tracePt t="91520" x="6769100" y="5930900"/>
          <p14:tracePt t="91529" x="6762750" y="5930900"/>
          <p14:tracePt t="91545" x="6762750" y="5937250"/>
          <p14:tracePt t="91563" x="6756400" y="5937250"/>
          <p14:tracePt t="92428" x="6756400" y="5943600"/>
          <p14:tracePt t="93463" x="6750050" y="5949950"/>
          <p14:tracePt t="93884" x="6750050" y="5956300"/>
          <p14:tracePt t="93900" x="6750050" y="5975350"/>
          <p14:tracePt t="93908" x="6750050" y="5988050"/>
          <p14:tracePt t="93916" x="6750050" y="6007100"/>
          <p14:tracePt t="93930" x="6750050" y="6026150"/>
          <p14:tracePt t="93947" x="6743700" y="6064250"/>
          <p14:tracePt t="93963" x="6737350" y="6083300"/>
          <p14:tracePt t="93979" x="6737350" y="6089650"/>
          <p14:tracePt t="93996" x="6731000" y="6096000"/>
          <p14:tracePt t="94012" x="6731000" y="6102350"/>
          <p14:tracePt t="94029" x="6731000" y="6108700"/>
          <p14:tracePt t="94362" x="6724650" y="6108700"/>
          <p14:tracePt t="94542" x="6718300" y="6108700"/>
          <p14:tracePt t="94550" x="6711950" y="6121400"/>
          <p14:tracePt t="94563" x="6705600" y="6127750"/>
          <p14:tracePt t="94579" x="6692900" y="6146800"/>
          <p14:tracePt t="94595" x="6686550" y="6153150"/>
          <p14:tracePt t="94832" x="6680200" y="6153150"/>
          <p14:tracePt t="94879" x="6680200" y="6146800"/>
          <p14:tracePt t="95034" x="6686550" y="6146800"/>
          <p14:tracePt t="95074" x="6692900" y="6146800"/>
          <p14:tracePt t="95082" x="6692900" y="6153150"/>
          <p14:tracePt t="95099" x="6699250" y="6153150"/>
          <p14:tracePt t="95136" x="6699250" y="6159500"/>
          <p14:tracePt t="95152" x="6699250" y="6165850"/>
          <p14:tracePt t="95185" x="6699250" y="6172200"/>
          <p14:tracePt t="95270" x="6705600" y="6172200"/>
          <p14:tracePt t="95294" x="6705600" y="6178550"/>
          <p14:tracePt t="95332" x="6711950" y="6178550"/>
          <p14:tracePt t="95466" x="6718300" y="6184900"/>
          <p14:tracePt t="95530" x="6724650" y="6184900"/>
          <p14:tracePt t="95574" x="6731000" y="6184900"/>
          <p14:tracePt t="95724" x="6737350" y="6184900"/>
          <p14:tracePt t="97392" x="6737350" y="6191250"/>
          <p14:tracePt t="97400" x="6737350" y="6197600"/>
          <p14:tracePt t="97437" x="6737350" y="6203950"/>
          <p14:tracePt t="98802" x="6737350" y="6210300"/>
          <p14:tracePt t="98808" x="6737350" y="6216650"/>
          <p14:tracePt t="98824" x="6737350" y="6223000"/>
          <p14:tracePt t="98833" x="6731000" y="6229350"/>
          <p14:tracePt t="98856" x="6731000" y="6235700"/>
          <p14:tracePt t="98872" x="6724650" y="6242050"/>
          <p14:tracePt t="99177" x="6731000" y="6242050"/>
          <p14:tracePt t="99270" x="6724650" y="6242050"/>
          <p14:tracePt t="99286" x="6711950" y="6248400"/>
          <p14:tracePt t="99294" x="6692900" y="6248400"/>
          <p14:tracePt t="99302" x="6686550" y="6254750"/>
          <p14:tracePt t="99312" x="6673850" y="6261100"/>
          <p14:tracePt t="99329" x="6642100" y="6286500"/>
          <p14:tracePt t="99345" x="6623050" y="6305550"/>
          <p14:tracePt t="99363" x="6604000" y="6330950"/>
          <p14:tracePt t="99396" x="6604000" y="6343650"/>
          <p14:tracePt t="99413" x="6604000" y="6350000"/>
          <p14:tracePt t="99429" x="6648450" y="6362700"/>
          <p14:tracePt t="99446" x="6756400" y="6369050"/>
          <p14:tracePt t="99463" x="6902450" y="6369050"/>
          <p14:tracePt t="99478" x="6997700" y="6369050"/>
          <p14:tracePt t="99495" x="7016750" y="6369050"/>
          <p14:tracePt t="99529" x="7016750" y="6362700"/>
          <p14:tracePt t="99547" x="6972300" y="6337300"/>
          <p14:tracePt t="99562" x="6921500" y="6318250"/>
          <p14:tracePt t="99578" x="6877050" y="6305550"/>
          <p14:tracePt t="99596" x="6838950" y="6305550"/>
          <p14:tracePt t="99612" x="6781800" y="6305550"/>
          <p14:tracePt t="99629" x="6756400" y="6305550"/>
          <p14:tracePt t="99645" x="6750050" y="6305550"/>
          <p14:tracePt t="99678" x="6762750" y="6305550"/>
          <p14:tracePt t="99696" x="6775450" y="6311900"/>
          <p14:tracePt t="99712" x="6807200" y="6311900"/>
          <p14:tracePt t="99729" x="6832600" y="6311900"/>
          <p14:tracePt t="99898" x="6826250" y="6311900"/>
          <p14:tracePt t="99936" x="6819900" y="6311900"/>
          <p14:tracePt t="99944" x="6819900" y="6318250"/>
          <p14:tracePt t="99952" x="6819900" y="6324600"/>
          <p14:tracePt t="99968" x="6819900" y="6330950"/>
          <p14:tracePt t="99979" x="6819900" y="6337300"/>
          <p14:tracePt t="99997" x="6819900" y="6343650"/>
          <p14:tracePt t="100012" x="6826250" y="6350000"/>
          <p14:tracePt t="100030" x="6851650" y="6356350"/>
          <p14:tracePt t="100046" x="6870700" y="6356350"/>
          <p14:tracePt t="100062" x="6896100" y="6356350"/>
          <p14:tracePt t="100079" x="6915150" y="6356350"/>
          <p14:tracePt t="100112" x="6921500" y="6356350"/>
          <p14:tracePt t="100130" x="6921500" y="6350000"/>
          <p14:tracePt t="100146" x="6927850" y="6343650"/>
          <p14:tracePt t="100162" x="6927850" y="6337300"/>
          <p14:tracePt t="100179" x="6927850" y="6330950"/>
          <p14:tracePt t="100289" x="6934200" y="6330950"/>
          <p14:tracePt t="100296" x="6940550" y="6324600"/>
          <p14:tracePt t="100312" x="6946900" y="6318250"/>
          <p14:tracePt t="100320" x="6953250" y="6311900"/>
          <p14:tracePt t="100329" x="6965950" y="6311900"/>
          <p14:tracePt t="100346" x="6978650" y="6311900"/>
          <p14:tracePt t="100363" x="6991350" y="6305550"/>
          <p14:tracePt t="100468" x="6997700" y="6305550"/>
          <p14:tracePt t="100499" x="7004050" y="6305550"/>
          <p14:tracePt t="100852" x="7010400" y="6305550"/>
          <p14:tracePt t="100860" x="7016750" y="6305550"/>
          <p14:tracePt t="100876" x="7023100" y="6305550"/>
          <p14:tracePt t="101346" x="7023100" y="6311900"/>
          <p14:tracePt t="101362" x="7023100" y="6318250"/>
          <p14:tracePt t="101400" x="7023100" y="6324600"/>
          <p14:tracePt t="101408" x="7016750" y="6324600"/>
          <p14:tracePt t="101416" x="7016750" y="6330950"/>
          <p14:tracePt t="101430" x="7010400" y="6330950"/>
          <p14:tracePt t="101446" x="7010400" y="6337300"/>
          <p14:tracePt t="101462" x="7010400" y="6350000"/>
          <p14:tracePt t="101479" x="7004050" y="6356350"/>
          <p14:tracePt t="101496" x="7004050" y="6362700"/>
          <p14:tracePt t="101768" x="6997700" y="6362700"/>
          <p14:tracePt t="102012" x="6997700" y="6369050"/>
          <p14:tracePt t="102018" x="6997700" y="6375400"/>
          <p14:tracePt t="102029" x="6991350" y="6381750"/>
          <p14:tracePt t="102050" x="6985000" y="6388100"/>
          <p14:tracePt t="102064" x="6985000" y="6394450"/>
          <p14:tracePt t="102079" x="6978650" y="6394450"/>
          <p14:tracePt t="102096" x="6978650" y="6400800"/>
          <p14:tracePt t="102112" x="6978650" y="6407150"/>
          <p14:tracePt t="102364" x="6972300" y="6407150"/>
          <p14:tracePt t="102372" x="6965950" y="6407150"/>
          <p14:tracePt t="102382" x="6959600" y="6413500"/>
          <p14:tracePt t="102397" x="6934200" y="6419850"/>
          <p14:tracePt t="102414" x="6915150" y="6419850"/>
          <p14:tracePt t="102429" x="6902450" y="6432550"/>
          <p14:tracePt t="102447" x="6896100" y="6432550"/>
          <p14:tracePt t="102463" x="6883400" y="6438900"/>
          <p14:tracePt t="102479" x="6870700" y="6438900"/>
          <p14:tracePt t="102497" x="6858000" y="6445250"/>
          <p14:tracePt t="102576" x="6864350" y="6445250"/>
          <p14:tracePt t="102585" x="6870700" y="6445250"/>
          <p14:tracePt t="102598" x="6902450" y="6432550"/>
          <p14:tracePt t="102612" x="6927850" y="6419850"/>
          <p14:tracePt t="102630" x="6978650" y="6407150"/>
          <p14:tracePt t="102646" x="7004050" y="6400800"/>
          <p14:tracePt t="102663" x="7016750" y="6400800"/>
          <p14:tracePt t="102700" x="7016750" y="6394450"/>
          <p14:tracePt t="102756" x="7010400" y="6394450"/>
          <p14:tracePt t="102762" x="6985000" y="6394450"/>
          <p14:tracePt t="102770" x="6940550" y="6388100"/>
          <p14:tracePt t="102779" x="6927850" y="6388100"/>
          <p14:tracePt t="102796" x="6788150" y="6388100"/>
          <p14:tracePt t="102812" x="6635750" y="6369050"/>
          <p14:tracePt t="102829" x="6559550" y="6362700"/>
          <p14:tracePt t="102846" x="6527800" y="6356350"/>
          <p14:tracePt t="102879" x="6521450" y="6356350"/>
          <p14:tracePt t="102895" x="6445250" y="6400800"/>
          <p14:tracePt t="102913" x="6292850" y="6426200"/>
          <p14:tracePt t="102929" x="6076950" y="6432550"/>
          <p14:tracePt t="102945" x="5911850" y="6432550"/>
          <p14:tracePt t="102963" x="5867400" y="6432550"/>
          <p14:tracePt t="102996" x="5924550" y="6432550"/>
          <p14:tracePt t="103013" x="6064250" y="6407150"/>
          <p14:tracePt t="103030" x="6178550" y="6375400"/>
          <p14:tracePt t="103046" x="6337300" y="6337300"/>
          <p14:tracePt t="103062" x="6502400" y="6299200"/>
          <p14:tracePt t="103079" x="6667500" y="6261100"/>
          <p14:tracePt t="103095" x="6877050" y="6203950"/>
          <p14:tracePt t="103114" x="7092950" y="6121400"/>
          <p14:tracePt t="103129" x="7270750" y="6051550"/>
          <p14:tracePt t="103146" x="7308850" y="6019800"/>
          <p14:tracePt t="103178" x="7308850" y="6013450"/>
          <p14:tracePt t="103217" x="7302500" y="6013450"/>
          <p14:tracePt t="103232" x="7296150" y="6013450"/>
          <p14:tracePt t="103240" x="7289800" y="6013450"/>
          <p14:tracePt t="103256" x="7283450" y="6013450"/>
          <p14:tracePt t="103265" x="7277100" y="6013450"/>
          <p14:tracePt t="103279" x="7270750" y="6013450"/>
          <p14:tracePt t="103296" x="7232650" y="6013450"/>
          <p14:tracePt t="103312" x="7207250" y="6013450"/>
          <p14:tracePt t="103329" x="7188200" y="6013450"/>
          <p14:tracePt t="103345" x="7175500" y="6013450"/>
          <p14:tracePt t="103362" x="7169150" y="6013450"/>
          <p14:tracePt t="103379" x="7156450" y="6013450"/>
          <p14:tracePt t="103554" x="7150100" y="6013450"/>
          <p14:tracePt t="103562" x="7143750" y="6013450"/>
          <p14:tracePt t="103569" x="7137400" y="6013450"/>
          <p14:tracePt t="103579" x="7131050" y="6013450"/>
          <p14:tracePt t="103597" x="7118350" y="6013450"/>
          <p14:tracePt t="103874" x="7105650" y="6013450"/>
          <p14:tracePt t="103882" x="7099300" y="6019800"/>
          <p14:tracePt t="103896" x="7092950" y="6019800"/>
          <p14:tracePt t="103912" x="7080250" y="6026150"/>
          <p14:tracePt t="103931" x="7073900" y="6026150"/>
          <p14:tracePt t="103947" x="7067550" y="6026150"/>
          <p14:tracePt t="103984" x="7067550" y="6032500"/>
          <p14:tracePt t="104007" x="7061200" y="6038850"/>
          <p14:tracePt t="104023" x="7054850" y="6038850"/>
          <p14:tracePt t="104032" x="7048500" y="6045200"/>
          <p14:tracePt t="104046" x="7042150" y="6045200"/>
          <p14:tracePt t="104062" x="7035800" y="6051550"/>
          <p14:tracePt t="104079" x="7035800" y="6057900"/>
          <p14:tracePt t="104142" x="7029450" y="6057900"/>
          <p14:tracePt t="104172" x="7023100" y="6064250"/>
          <p14:tracePt t="104181" x="7023100" y="6070600"/>
          <p14:tracePt t="104188" x="7016750" y="6076950"/>
          <p14:tracePt t="104212" x="7016750" y="6083300"/>
          <p14:tracePt t="104220" x="7010400" y="6083300"/>
          <p14:tracePt t="104230" x="7010400" y="6089650"/>
          <p14:tracePt t="104275" x="7004050" y="6089650"/>
          <p14:tracePt t="104290" x="7004050" y="6096000"/>
          <p14:tracePt t="104306" x="7004050" y="6102350"/>
          <p14:tracePt t="104320" x="6997700" y="6102350"/>
          <p14:tracePt t="104329" x="6997700" y="6108700"/>
          <p14:tracePt t="104346" x="6991350" y="6108700"/>
          <p14:tracePt t="104363" x="6985000" y="6108700"/>
          <p14:tracePt t="104379" x="6985000" y="6115050"/>
          <p14:tracePt t="104424" x="6978650" y="6121400"/>
          <p14:tracePt t="104430" x="6972300" y="6121400"/>
          <p14:tracePt t="104447" x="6965950" y="6127750"/>
          <p14:tracePt t="104463" x="6953250" y="6140450"/>
          <p14:tracePt t="104479" x="6946900" y="6140450"/>
          <p14:tracePt t="104496" x="6940550" y="6153150"/>
          <p14:tracePt t="104512" x="6934200" y="6153150"/>
          <p14:tracePt t="104650" x="6927850" y="6153150"/>
          <p14:tracePt t="104658" x="6921500" y="6153150"/>
          <p14:tracePt t="104666" x="6921500" y="6159500"/>
          <p14:tracePt t="104687" x="6915150" y="6159500"/>
          <p14:tracePt t="104948" x="6915150" y="6172200"/>
          <p14:tracePt t="104962" x="6915150" y="6178550"/>
          <p14:tracePt t="104969" x="6921500" y="6184900"/>
          <p14:tracePt t="104979" x="6921500" y="6191250"/>
          <p14:tracePt t="104996" x="6921500" y="6197600"/>
          <p14:tracePt t="105013" x="6921500" y="6203950"/>
          <p14:tracePt t="105030" x="6921500" y="6210300"/>
          <p14:tracePt t="105047" x="6921500" y="6216650"/>
          <p14:tracePt t="105063" x="6921500" y="6223000"/>
          <p14:tracePt t="105080" x="6921500" y="6235700"/>
          <p14:tracePt t="105112" x="6915150" y="6235700"/>
          <p14:tracePt t="105228" x="6908800" y="6223000"/>
          <p14:tracePt t="105244" x="6908800" y="6216650"/>
          <p14:tracePt t="105252" x="6908800" y="6203950"/>
          <p14:tracePt t="105263" x="6908800" y="6197600"/>
          <p14:tracePt t="105279" x="6908800" y="6184900"/>
          <p14:tracePt t="105296" x="6908800" y="6165850"/>
          <p14:tracePt t="105313" x="6908800" y="6159500"/>
          <p14:tracePt t="105316" x="6908800" y="6153150"/>
          <p14:tracePt t="105332" x="6908800" y="6146800"/>
          <p14:tracePt t="105346" x="6908800" y="6140450"/>
          <p14:tracePt t="105362" x="6908800" y="6134100"/>
          <p14:tracePt t="105480" x="6915150" y="6134100"/>
          <p14:tracePt t="105652" x="6908800" y="6134100"/>
          <p14:tracePt t="105660" x="6902450" y="6140450"/>
          <p14:tracePt t="105676" x="6896100" y="6140450"/>
          <p14:tracePt t="105786" x="6889750" y="6140450"/>
          <p14:tracePt t="105864" x="6889750" y="6146800"/>
          <p14:tracePt t="105918" x="6889750" y="6159500"/>
          <p14:tracePt t="105926" x="6889750" y="6165850"/>
          <p14:tracePt t="105934" x="6889750" y="6178550"/>
          <p14:tracePt t="105947" x="6889750" y="6191250"/>
          <p14:tracePt t="105962" x="6896100" y="6210300"/>
          <p14:tracePt t="105980" x="6896100" y="6229350"/>
          <p14:tracePt t="105996" x="6902450" y="6235700"/>
          <p14:tracePt t="106083" x="6902450" y="6242050"/>
          <p14:tracePt t="106091" x="6902450" y="6248400"/>
          <p14:tracePt t="106818" x="6908800" y="6248400"/>
          <p14:tracePt t="106826" x="6915150" y="6248400"/>
          <p14:tracePt t="106834" x="6921500" y="6248400"/>
          <p14:tracePt t="106850" x="6927850" y="6248400"/>
          <p14:tracePt t="106862" x="6934200" y="6248400"/>
          <p14:tracePt t="106880" x="6934200" y="6254750"/>
          <p14:tracePt t="106895" x="6946900" y="6267450"/>
          <p14:tracePt t="106913" x="6953250" y="6273800"/>
          <p14:tracePt t="106929" x="6953250" y="6280150"/>
          <p14:tracePt t="107398" x="6959600" y="6280150"/>
          <p14:tracePt t="107422" x="6965950" y="6280150"/>
          <p14:tracePt t="107452" x="6972300" y="6280150"/>
          <p14:tracePt t="107467" x="6978650" y="6280150"/>
          <p14:tracePt t="107618" x="6985000" y="6280150"/>
          <p14:tracePt t="107626" x="6985000" y="6286500"/>
          <p14:tracePt t="107634" x="6985000" y="6292850"/>
          <p14:tracePt t="107649" x="6985000" y="6299200"/>
          <p14:tracePt t="107666" x="6991350" y="6299200"/>
          <p14:tracePt t="107681" x="6991350" y="6305550"/>
          <p14:tracePt t="107695" x="6997700" y="6311900"/>
          <p14:tracePt t="107734" x="6997700" y="6318250"/>
          <p14:tracePt t="107773" x="7004050" y="6318250"/>
          <p14:tracePt t="108182" x="7010400" y="6318250"/>
          <p14:tracePt t="108228" x="7016750" y="6318250"/>
          <p14:tracePt t="108244" x="7016750" y="6324600"/>
          <p14:tracePt t="108315" x="7023100" y="6324600"/>
          <p14:tracePt t="108338" x="7029450" y="6330950"/>
          <p14:tracePt t="108424" x="7035800" y="6337300"/>
          <p14:tracePt t="108440" x="7042150" y="6343650"/>
          <p14:tracePt t="108449" x="7048500" y="6343650"/>
          <p14:tracePt t="108462" x="7048500" y="6350000"/>
          <p14:tracePt t="108478" x="7061200" y="6362700"/>
          <p14:tracePt t="108512" x="7067550" y="6369050"/>
          <p14:tracePt t="108530" x="7073900" y="6375400"/>
          <p14:tracePt t="108620" x="7080250" y="6375400"/>
          <p14:tracePt t="108628" x="7086600" y="6375400"/>
          <p14:tracePt t="108636" x="7086600" y="6381750"/>
          <p14:tracePt t="108650" x="7092950" y="6381750"/>
          <p14:tracePt t="110791" x="7086600" y="6381750"/>
          <p14:tracePt t="110906" x="7080250" y="6381750"/>
          <p14:tracePt t="110914" x="7067550" y="6381750"/>
          <p14:tracePt t="110938" x="7054850" y="6381750"/>
          <p14:tracePt t="111048" x="7048500" y="6381750"/>
          <p14:tracePt t="111070" x="7042150" y="6381750"/>
          <p14:tracePt t="111164" x="7035800" y="6375400"/>
          <p14:tracePt t="111172" x="7035800" y="6369050"/>
          <p14:tracePt t="111196" x="7029450" y="6369050"/>
          <p14:tracePt t="111728" x="7029450" y="6362700"/>
          <p14:tracePt t="111736" x="7029450" y="6356350"/>
          <p14:tracePt t="111752" x="7029450" y="635000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reeform 2"/>
          <p:cNvSpPr>
            <a:spLocks/>
          </p:cNvSpPr>
          <p:nvPr/>
        </p:nvSpPr>
        <p:spPr bwMode="auto">
          <a:xfrm flipV="1">
            <a:off x="2241550" y="1773238"/>
            <a:ext cx="4779963" cy="3824287"/>
          </a:xfrm>
          <a:custGeom>
            <a:avLst/>
            <a:gdLst>
              <a:gd name="T0" fmla="*/ 0 w 3010"/>
              <a:gd name="T1" fmla="*/ 2147483647 h 2409"/>
              <a:gd name="T2" fmla="*/ 2147483647 w 3010"/>
              <a:gd name="T3" fmla="*/ 2147483647 h 2409"/>
              <a:gd name="T4" fmla="*/ 2147483647 w 3010"/>
              <a:gd name="T5" fmla="*/ 2147483647 h 2409"/>
              <a:gd name="T6" fmla="*/ 2147483647 w 3010"/>
              <a:gd name="T7" fmla="*/ 2147483647 h 2409"/>
              <a:gd name="T8" fmla="*/ 2147483647 w 3010"/>
              <a:gd name="T9" fmla="*/ 2147483647 h 24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10" h="2409">
                <a:moveTo>
                  <a:pt x="0" y="1397"/>
                </a:moveTo>
                <a:cubicBezTo>
                  <a:pt x="129" y="1187"/>
                  <a:pt x="503" y="0"/>
                  <a:pt x="775" y="130"/>
                </a:cubicBezTo>
                <a:cubicBezTo>
                  <a:pt x="1047" y="260"/>
                  <a:pt x="1360" y="1940"/>
                  <a:pt x="1635" y="2175"/>
                </a:cubicBezTo>
                <a:cubicBezTo>
                  <a:pt x="1910" y="2409"/>
                  <a:pt x="2195" y="1653"/>
                  <a:pt x="2424" y="1533"/>
                </a:cubicBezTo>
                <a:cubicBezTo>
                  <a:pt x="2653" y="1413"/>
                  <a:pt x="2888" y="1470"/>
                  <a:pt x="3010" y="1453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6627" name="Group 3"/>
          <p:cNvGrpSpPr>
            <a:grpSpLocks/>
          </p:cNvGrpSpPr>
          <p:nvPr/>
        </p:nvGrpSpPr>
        <p:grpSpPr bwMode="auto">
          <a:xfrm>
            <a:off x="2127895" y="1052513"/>
            <a:ext cx="5036493" cy="4360803"/>
            <a:chOff x="1202" y="663"/>
            <a:chExt cx="3628" cy="2903"/>
          </a:xfrm>
        </p:grpSpPr>
        <p:sp>
          <p:nvSpPr>
            <p:cNvPr id="26636" name="Line 4"/>
            <p:cNvSpPr>
              <a:spLocks noChangeShapeType="1"/>
            </p:cNvSpPr>
            <p:nvPr/>
          </p:nvSpPr>
          <p:spPr bwMode="auto">
            <a:xfrm>
              <a:off x="1202" y="3566"/>
              <a:ext cx="36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7" name="Line 5"/>
            <p:cNvSpPr>
              <a:spLocks noChangeShapeType="1"/>
            </p:cNvSpPr>
            <p:nvPr/>
          </p:nvSpPr>
          <p:spPr bwMode="auto">
            <a:xfrm rot="-5400000">
              <a:off x="-250" y="2115"/>
              <a:ext cx="29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628" name="Text Box 6"/>
          <p:cNvSpPr txBox="1">
            <a:spLocks noChangeArrowheads="1"/>
          </p:cNvSpPr>
          <p:nvPr/>
        </p:nvSpPr>
        <p:spPr bwMode="auto">
          <a:xfrm rot="-5400000">
            <a:off x="1642826" y="1434456"/>
            <a:ext cx="50847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Symbol" pitchFamily="18" charset="2"/>
              </a:rPr>
              <a:t>De</a:t>
            </a:r>
            <a:endParaRPr lang="cs-CZ" sz="2400" b="1" dirty="0">
              <a:solidFill>
                <a:schemeClr val="bg1">
                  <a:lumMod val="20000"/>
                  <a:lumOff val="80000"/>
                </a:schemeClr>
              </a:solidFill>
              <a:latin typeface="Symbol" pitchFamily="18" charset="2"/>
            </a:endParaRPr>
          </a:p>
        </p:txBody>
      </p:sp>
      <p:sp>
        <p:nvSpPr>
          <p:cNvPr id="26629" name="Text Box 7"/>
          <p:cNvSpPr txBox="1">
            <a:spLocks noChangeArrowheads="1"/>
          </p:cNvSpPr>
          <p:nvPr/>
        </p:nvSpPr>
        <p:spPr bwMode="auto">
          <a:xfrm>
            <a:off x="2217249" y="5365387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chemeClr val="tx1"/>
                </a:solidFill>
                <a:latin typeface="Times New Roman" pitchFamily="18" charset="0"/>
              </a:rPr>
              <a:t>220</a:t>
            </a:r>
            <a:endParaRPr lang="cs-CZ" sz="14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6630" name="Text Box 8"/>
          <p:cNvSpPr txBox="1">
            <a:spLocks noChangeArrowheads="1"/>
          </p:cNvSpPr>
          <p:nvPr/>
        </p:nvSpPr>
        <p:spPr bwMode="auto">
          <a:xfrm>
            <a:off x="6426689" y="5392556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chemeClr val="tx1"/>
                </a:solidFill>
                <a:latin typeface="Times New Roman" pitchFamily="18" charset="0"/>
              </a:rPr>
              <a:t>300</a:t>
            </a:r>
            <a:endParaRPr lang="cs-CZ" sz="14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32457" name="Freeform 9"/>
          <p:cNvSpPr>
            <a:spLocks/>
          </p:cNvSpPr>
          <p:nvPr/>
        </p:nvSpPr>
        <p:spPr bwMode="auto">
          <a:xfrm>
            <a:off x="2235200" y="981075"/>
            <a:ext cx="4779963" cy="3824288"/>
          </a:xfrm>
          <a:custGeom>
            <a:avLst/>
            <a:gdLst>
              <a:gd name="T0" fmla="*/ 0 w 3010"/>
              <a:gd name="T1" fmla="*/ 2147483647 h 2409"/>
              <a:gd name="T2" fmla="*/ 2147483647 w 3010"/>
              <a:gd name="T3" fmla="*/ 2147483647 h 2409"/>
              <a:gd name="T4" fmla="*/ 2147483647 w 3010"/>
              <a:gd name="T5" fmla="*/ 2147483647 h 2409"/>
              <a:gd name="T6" fmla="*/ 2147483647 w 3010"/>
              <a:gd name="T7" fmla="*/ 2147483647 h 2409"/>
              <a:gd name="T8" fmla="*/ 2147483647 w 3010"/>
              <a:gd name="T9" fmla="*/ 2147483647 h 24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10" h="2409">
                <a:moveTo>
                  <a:pt x="0" y="1397"/>
                </a:moveTo>
                <a:cubicBezTo>
                  <a:pt x="129" y="1187"/>
                  <a:pt x="503" y="0"/>
                  <a:pt x="775" y="130"/>
                </a:cubicBezTo>
                <a:cubicBezTo>
                  <a:pt x="1047" y="260"/>
                  <a:pt x="1360" y="1940"/>
                  <a:pt x="1635" y="2175"/>
                </a:cubicBezTo>
                <a:cubicBezTo>
                  <a:pt x="1910" y="2409"/>
                  <a:pt x="2195" y="1653"/>
                  <a:pt x="2424" y="1533"/>
                </a:cubicBezTo>
                <a:cubicBezTo>
                  <a:pt x="2653" y="1413"/>
                  <a:pt x="2888" y="1470"/>
                  <a:pt x="3010" y="1453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2" name="Line 10"/>
          <p:cNvSpPr>
            <a:spLocks noChangeShapeType="1"/>
          </p:cNvSpPr>
          <p:nvPr/>
        </p:nvSpPr>
        <p:spPr bwMode="auto">
          <a:xfrm flipH="1">
            <a:off x="2209800" y="3276600"/>
            <a:ext cx="472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459" name="Text Box 11"/>
          <p:cNvSpPr txBox="1">
            <a:spLocks noChangeArrowheads="1"/>
          </p:cNvSpPr>
          <p:nvPr/>
        </p:nvSpPr>
        <p:spPr bwMode="auto">
          <a:xfrm>
            <a:off x="7162800" y="1524000"/>
            <a:ext cx="441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chemeClr val="tx1"/>
                </a:solidFill>
                <a:latin typeface="Times New Roman" pitchFamily="18" charset="0"/>
              </a:rPr>
              <a:t>R</a:t>
            </a:r>
            <a:endParaRPr lang="cs-CZ" sz="2800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32460" name="Text Box 12"/>
          <p:cNvSpPr txBox="1">
            <a:spLocks noChangeArrowheads="1"/>
          </p:cNvSpPr>
          <p:nvPr/>
        </p:nvSpPr>
        <p:spPr bwMode="auto">
          <a:xfrm>
            <a:off x="7162800" y="3886200"/>
            <a:ext cx="4206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L</a:t>
            </a:r>
            <a:endParaRPr lang="cs-CZ" sz="28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32461" name="Text Box 13"/>
          <p:cNvSpPr txBox="1">
            <a:spLocks noChangeArrowheads="1"/>
          </p:cNvSpPr>
          <p:nvPr/>
        </p:nvSpPr>
        <p:spPr bwMode="auto">
          <a:xfrm>
            <a:off x="-184150" y="304800"/>
            <a:ext cx="9785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400">
                <a:solidFill>
                  <a:srgbClr val="FFFF00"/>
                </a:solidFill>
              </a:rPr>
              <a:t>GCGCGCGCGCGCGCGCGCGCGCGCGCGCGCGCGCGCGCGCGC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6476122" y="4873612"/>
            <a:ext cx="410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Symbol" pitchFamily="18" charset="2"/>
              </a:rPr>
              <a:t>l</a:t>
            </a:r>
            <a:endParaRPr lang="en-US" sz="3200" dirty="0">
              <a:solidFill>
                <a:schemeClr val="bg1">
                  <a:lumMod val="20000"/>
                  <a:lumOff val="80000"/>
                </a:schemeClr>
              </a:solidFill>
              <a:latin typeface="Symbol" pitchFamily="18" charset="2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23528" y="5791201"/>
            <a:ext cx="793583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A4F0FA"/>
                </a:solidFill>
              </a:rPr>
              <a:t>Pohl, F.M., </a:t>
            </a:r>
            <a:r>
              <a:rPr lang="cs-CZ" dirty="0" err="1" smtClean="0">
                <a:solidFill>
                  <a:srgbClr val="A4F0FA"/>
                </a:solidFill>
              </a:rPr>
              <a:t>Jovin</a:t>
            </a:r>
            <a:r>
              <a:rPr lang="cs-CZ" dirty="0">
                <a:solidFill>
                  <a:srgbClr val="A4F0FA"/>
                </a:solidFill>
              </a:rPr>
              <a:t> </a:t>
            </a:r>
            <a:r>
              <a:rPr lang="cs-CZ" dirty="0" smtClean="0">
                <a:solidFill>
                  <a:srgbClr val="A4F0FA"/>
                </a:solidFill>
              </a:rPr>
              <a:t>T.M.: </a:t>
            </a:r>
            <a:r>
              <a:rPr lang="en-US" sz="1400" dirty="0" smtClean="0">
                <a:solidFill>
                  <a:srgbClr val="FFFFFF"/>
                </a:solidFill>
              </a:rPr>
              <a:t>Salt-induced </a:t>
            </a:r>
            <a:r>
              <a:rPr lang="en-US" sz="1400" dirty="0">
                <a:solidFill>
                  <a:srgbClr val="FFFFFF"/>
                </a:solidFill>
              </a:rPr>
              <a:t>co-operative conformational change of a synthetic DNA: Equilibrium and kinetic studies with poly(</a:t>
            </a:r>
            <a:r>
              <a:rPr lang="en-US" sz="1400" dirty="0" err="1">
                <a:solidFill>
                  <a:srgbClr val="FFFFFF"/>
                </a:solidFill>
              </a:rPr>
              <a:t>dG-dC</a:t>
            </a:r>
            <a:r>
              <a:rPr lang="en-US" sz="1400" dirty="0" smtClean="0">
                <a:solidFill>
                  <a:srgbClr val="FFFFFF"/>
                </a:solidFill>
              </a:rPr>
              <a:t>)</a:t>
            </a:r>
            <a:r>
              <a:rPr lang="cs-CZ" sz="1400" dirty="0" smtClean="0">
                <a:solidFill>
                  <a:srgbClr val="FFFFFF"/>
                </a:solidFill>
              </a:rPr>
              <a:t> </a:t>
            </a:r>
            <a:r>
              <a:rPr lang="cs-CZ" sz="1600" dirty="0" err="1" smtClean="0">
                <a:solidFill>
                  <a:srgbClr val="A4F0FA"/>
                </a:solidFill>
              </a:rPr>
              <a:t>J.Mol</a:t>
            </a:r>
            <a:r>
              <a:rPr lang="cs-CZ" sz="1600" dirty="0" smtClean="0">
                <a:solidFill>
                  <a:srgbClr val="A4F0FA"/>
                </a:solidFill>
              </a:rPr>
              <a:t>. </a:t>
            </a:r>
            <a:r>
              <a:rPr lang="cs-CZ" sz="1600" dirty="0" err="1" smtClean="0">
                <a:solidFill>
                  <a:srgbClr val="A4F0FA"/>
                </a:solidFill>
              </a:rPr>
              <a:t>Biol</a:t>
            </a:r>
            <a:r>
              <a:rPr lang="cs-CZ" sz="1600" dirty="0" smtClean="0">
                <a:solidFill>
                  <a:srgbClr val="A4F0FA"/>
                </a:solidFill>
              </a:rPr>
              <a:t>. 67 (1972) </a:t>
            </a:r>
            <a:r>
              <a:rPr lang="cs-CZ" sz="1600" dirty="0">
                <a:solidFill>
                  <a:srgbClr val="A4F0FA"/>
                </a:solidFill>
              </a:rPr>
              <a:t>375-396</a:t>
            </a:r>
            <a:r>
              <a:rPr lang="cs-CZ" sz="1600" dirty="0" smtClean="0">
                <a:solidFill>
                  <a:srgbClr val="A4F0FA"/>
                </a:solidFill>
              </a:rPr>
              <a:t> </a:t>
            </a:r>
            <a:endParaRPr lang="en-US" sz="1600" dirty="0">
              <a:solidFill>
                <a:srgbClr val="A4F0FA"/>
              </a:solidFill>
            </a:endParaRPr>
          </a:p>
          <a:p>
            <a:endParaRPr lang="cs-CZ" dirty="0">
              <a:solidFill>
                <a:srgbClr val="A4F0FA"/>
              </a:solidFill>
            </a:endParaRPr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160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173"/>
    </mc:Choice>
    <mc:Fallback xmlns="">
      <p:transition spd="slow" advTm="77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2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32457" grpId="0" animBg="1"/>
      <p:bldP spid="232459" grpId="0" autoUpdateAnimBg="0"/>
      <p:bldP spid="232460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026" descr="V:\mifi-obr\sejmou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17344"/>
            <a:ext cx="28956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1027" descr="V:\mifi-obr\sejmout000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20593"/>
            <a:ext cx="2971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804248" y="64851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467544" y="6309320"/>
            <a:ext cx="7127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719572" y="6201598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rgbClr val="A4F0FA"/>
                </a:solidFill>
              </a:rPr>
              <a:t>Rodley</a:t>
            </a:r>
            <a:r>
              <a:rPr lang="cs-CZ" sz="1600" dirty="0">
                <a:solidFill>
                  <a:srgbClr val="A4F0FA"/>
                </a:solidFill>
              </a:rPr>
              <a:t> </a:t>
            </a:r>
            <a:r>
              <a:rPr lang="cs-CZ" sz="1600" i="1" dirty="0">
                <a:solidFill>
                  <a:srgbClr val="A4F0FA"/>
                </a:solidFill>
              </a:rPr>
              <a:t>et al.</a:t>
            </a:r>
            <a:r>
              <a:rPr lang="cs-CZ" sz="1600" dirty="0">
                <a:solidFill>
                  <a:srgbClr val="A4F0FA"/>
                </a:solidFill>
              </a:rPr>
              <a:t>, 1976; </a:t>
            </a:r>
            <a:r>
              <a:rPr lang="cs-CZ" sz="1600" dirty="0" err="1">
                <a:solidFill>
                  <a:srgbClr val="A4F0FA"/>
                </a:solidFill>
              </a:rPr>
              <a:t>Sasisekharan</a:t>
            </a:r>
            <a:r>
              <a:rPr lang="cs-CZ" sz="1600" dirty="0">
                <a:solidFill>
                  <a:srgbClr val="A4F0FA"/>
                </a:solidFill>
              </a:rPr>
              <a:t> and </a:t>
            </a:r>
            <a:r>
              <a:rPr lang="cs-CZ" sz="1600" dirty="0" err="1">
                <a:solidFill>
                  <a:srgbClr val="A4F0FA"/>
                </a:solidFill>
              </a:rPr>
              <a:t>Pattabiraman</a:t>
            </a:r>
            <a:r>
              <a:rPr lang="cs-CZ" sz="1600" dirty="0">
                <a:solidFill>
                  <a:srgbClr val="A4F0FA"/>
                </a:solidFill>
              </a:rPr>
              <a:t>, 1976, 1978; </a:t>
            </a:r>
            <a:r>
              <a:rPr lang="cs-CZ" sz="1600" dirty="0" err="1">
                <a:solidFill>
                  <a:srgbClr val="A4F0FA"/>
                </a:solidFill>
              </a:rPr>
              <a:t>Bates</a:t>
            </a:r>
            <a:r>
              <a:rPr lang="cs-CZ" sz="1600" dirty="0">
                <a:solidFill>
                  <a:srgbClr val="A4F0FA"/>
                </a:solidFill>
              </a:rPr>
              <a:t> </a:t>
            </a:r>
            <a:r>
              <a:rPr lang="cs-CZ" sz="1600" i="1" dirty="0">
                <a:solidFill>
                  <a:srgbClr val="A4F0FA"/>
                </a:solidFill>
              </a:rPr>
              <a:t>et al.</a:t>
            </a:r>
            <a:r>
              <a:rPr lang="cs-CZ" sz="1600" dirty="0">
                <a:solidFill>
                  <a:srgbClr val="A4F0FA"/>
                </a:solidFill>
              </a:rPr>
              <a:t>, 1977, 1980a; </a:t>
            </a:r>
            <a:r>
              <a:rPr lang="cs-CZ" sz="1600" dirty="0" err="1" smtClean="0">
                <a:solidFill>
                  <a:srgbClr val="A4F0FA"/>
                </a:solidFill>
              </a:rPr>
              <a:t>Albiser</a:t>
            </a:r>
            <a:r>
              <a:rPr lang="cs-CZ" sz="1600" dirty="0" smtClean="0">
                <a:solidFill>
                  <a:srgbClr val="A4F0FA"/>
                </a:solidFill>
              </a:rPr>
              <a:t> and </a:t>
            </a:r>
            <a:r>
              <a:rPr lang="cs-CZ" sz="1600" dirty="0" err="1" smtClean="0">
                <a:solidFill>
                  <a:srgbClr val="A4F0FA"/>
                </a:solidFill>
              </a:rPr>
              <a:t>Premilat</a:t>
            </a:r>
            <a:r>
              <a:rPr lang="cs-CZ" sz="1600" dirty="0" smtClean="0">
                <a:solidFill>
                  <a:srgbClr val="A4F0FA"/>
                </a:solidFill>
              </a:rPr>
              <a:t>, 1980, 1982; </a:t>
            </a:r>
            <a:r>
              <a:rPr lang="cs-CZ" sz="1600" dirty="0" err="1" smtClean="0">
                <a:solidFill>
                  <a:srgbClr val="A4F0FA"/>
                </a:solidFill>
              </a:rPr>
              <a:t>Millane</a:t>
            </a:r>
            <a:r>
              <a:rPr lang="cs-CZ" sz="1600" dirty="0" smtClean="0">
                <a:solidFill>
                  <a:srgbClr val="A4F0FA"/>
                </a:solidFill>
              </a:rPr>
              <a:t> and </a:t>
            </a:r>
            <a:r>
              <a:rPr lang="cs-CZ" sz="1600" dirty="0" err="1" smtClean="0">
                <a:solidFill>
                  <a:srgbClr val="A4F0FA"/>
                </a:solidFill>
              </a:rPr>
              <a:t>Rodley</a:t>
            </a:r>
            <a:r>
              <a:rPr lang="cs-CZ" sz="1600" dirty="0" smtClean="0">
                <a:solidFill>
                  <a:srgbClr val="A4F0FA"/>
                </a:solidFill>
              </a:rPr>
              <a:t>, 1981; </a:t>
            </a:r>
            <a:endParaRPr lang="cs-CZ" sz="1600" dirty="0">
              <a:solidFill>
                <a:srgbClr val="A4F0FA"/>
              </a:solidFill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3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24"/>
    </mc:Choice>
    <mc:Fallback xmlns="">
      <p:transition spd="slow" advTm="19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U:\MIFI\obrazky\sbírka\kolostruktu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6695"/>
            <a:ext cx="64770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76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761"/>
    </mc:Choice>
    <mc:Fallback xmlns="">
      <p:transition spd="slow" advTm="108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0974" x="203200" y="5245100"/>
          <p14:tracePt t="41008" x="209550" y="5245100"/>
          <p14:tracePt t="41015" x="222250" y="5245100"/>
          <p14:tracePt t="41032" x="247650" y="5251450"/>
          <p14:tracePt t="41049" x="285750" y="5264150"/>
          <p14:tracePt t="41065" x="317500" y="5276850"/>
          <p14:tracePt t="41082" x="349250" y="5283200"/>
          <p14:tracePt t="41098" x="368300" y="5289550"/>
          <p14:tracePt t="41116" x="412750" y="5295900"/>
          <p14:tracePt t="41132" x="438150" y="5302250"/>
          <p14:tracePt t="41149" x="476250" y="5308600"/>
          <p14:tracePt t="41165" x="514350" y="5308600"/>
          <p14:tracePt t="41182" x="577850" y="5308600"/>
          <p14:tracePt t="41199" x="641350" y="5321300"/>
          <p14:tracePt t="41217" x="749300" y="5334000"/>
          <p14:tracePt t="41233" x="946150" y="5359400"/>
          <p14:tracePt t="41248" x="1022350" y="5378450"/>
          <p14:tracePt t="41266" x="1092200" y="5384800"/>
          <p14:tracePt t="41282" x="1168400" y="5397500"/>
          <p14:tracePt t="41298" x="1238250" y="5410200"/>
          <p14:tracePt t="41315" x="1365250" y="5416550"/>
          <p14:tracePt t="41332" x="1517650" y="5429250"/>
          <p14:tracePt t="41349" x="1682750" y="5441950"/>
          <p14:tracePt t="41366" x="1930400" y="5461000"/>
          <p14:tracePt t="41382" x="2101850" y="5486400"/>
          <p14:tracePt t="41398" x="2165350" y="5492750"/>
          <p14:tracePt t="41415" x="2216150" y="5492750"/>
          <p14:tracePt t="41432" x="2260600" y="5492750"/>
          <p14:tracePt t="41449" x="2355850" y="5492750"/>
          <p14:tracePt t="41467" x="2546350" y="5492750"/>
          <p14:tracePt t="41483" x="2686050" y="5492750"/>
          <p14:tracePt t="41499" x="2832100" y="5492750"/>
          <p14:tracePt t="41516" x="2914650" y="5492750"/>
          <p14:tracePt t="41532" x="2990850" y="5492750"/>
          <p14:tracePt t="41548" x="3079750" y="5492750"/>
          <p14:tracePt t="41566" x="3136900" y="5492750"/>
          <p14:tracePt t="41582" x="3213100" y="5492750"/>
          <p14:tracePt t="41599" x="3365500" y="5492750"/>
          <p14:tracePt t="41617" x="3524250" y="5492750"/>
          <p14:tracePt t="41632" x="3740150" y="5492750"/>
          <p14:tracePt t="41649" x="3835400" y="5492750"/>
          <p14:tracePt t="41665" x="3924300" y="5486400"/>
          <p14:tracePt t="41682" x="3943350" y="5486400"/>
          <p14:tracePt t="41698" x="3956050" y="5486400"/>
          <p14:tracePt t="41715" x="3968750" y="5486400"/>
          <p14:tracePt t="41732" x="3987800" y="5486400"/>
          <p14:tracePt t="41749" x="4051300" y="5473700"/>
          <p14:tracePt t="41766" x="4114800" y="5467350"/>
          <p14:tracePt t="41782" x="4191000" y="5454650"/>
          <p14:tracePt t="41799" x="4298950" y="5454650"/>
          <p14:tracePt t="41816" x="4343400" y="5454650"/>
          <p14:tracePt t="41833" x="4356100" y="5454650"/>
          <p14:tracePt t="41868" x="4362450" y="5454650"/>
          <p14:tracePt t="41876" x="4375150" y="5454650"/>
          <p14:tracePt t="41885" x="4400550" y="5454650"/>
          <p14:tracePt t="41899" x="4476750" y="5448300"/>
          <p14:tracePt t="41916" x="4572000" y="5441950"/>
          <p14:tracePt t="41932" x="4641850" y="5435600"/>
          <p14:tracePt t="41949" x="4756150" y="5429250"/>
          <p14:tracePt t="41966" x="4813300" y="5422900"/>
          <p14:tracePt t="41982" x="4857750" y="5416550"/>
          <p14:tracePt t="41999" x="4902200" y="5410200"/>
          <p14:tracePt t="42016" x="4927600" y="5410200"/>
          <p14:tracePt t="42032" x="4953000" y="5403850"/>
          <p14:tracePt t="42049" x="5010150" y="5403850"/>
          <p14:tracePt t="42066" x="5080000" y="5397500"/>
          <p14:tracePt t="42082" x="5149850" y="5397500"/>
          <p14:tracePt t="42099" x="5207000" y="5391150"/>
          <p14:tracePt t="42116" x="5257800" y="5384800"/>
          <p14:tracePt t="42133" x="5327650" y="5378450"/>
          <p14:tracePt t="42149" x="5359400" y="5372100"/>
          <p14:tracePt t="42166" x="5384800" y="5372100"/>
          <p14:tracePt t="42182" x="5403850" y="5365750"/>
          <p14:tracePt t="42216" x="5410200" y="5365750"/>
          <p14:tracePt t="42776" x="5416550" y="5365750"/>
          <p14:tracePt t="42799" x="5422900" y="5372100"/>
          <p14:tracePt t="42814" x="5429250" y="5372100"/>
          <p14:tracePt t="42870" x="5435600" y="5372100"/>
          <p14:tracePt t="42885" x="5435600" y="5378450"/>
          <p14:tracePt t="42901" x="5441950" y="5384800"/>
          <p14:tracePt t="42915" x="5448300" y="5384800"/>
          <p14:tracePt t="42947" x="5454650" y="5391150"/>
          <p14:tracePt t="42956" x="5461000" y="5391150"/>
          <p14:tracePt t="42971" x="5467350" y="5397500"/>
          <p14:tracePt t="42982" x="5467350" y="5403850"/>
          <p14:tracePt t="42999" x="5486400" y="5410200"/>
          <p14:tracePt t="43017" x="5505450" y="5422900"/>
          <p14:tracePt t="43033" x="5505450" y="5429250"/>
          <p14:tracePt t="43048" x="5511800" y="5429250"/>
          <p14:tracePt t="43095" x="5518150" y="5435600"/>
          <p14:tracePt t="43118" x="5524500" y="5435600"/>
          <p14:tracePt t="43127" x="5530850" y="5435600"/>
          <p14:tracePt t="43143" x="5537200" y="5435600"/>
          <p14:tracePt t="43785" x="5543550" y="5435600"/>
          <p14:tracePt t="43806" x="5549900" y="5435600"/>
          <p14:tracePt t="43832" x="5556250" y="5435600"/>
          <p14:tracePt t="43839" x="5562600" y="5435600"/>
          <p14:tracePt t="43872" x="5568950" y="5435600"/>
          <p14:tracePt t="43879" x="5575300" y="5435600"/>
          <p14:tracePt t="43886" x="5581650" y="5435600"/>
          <p14:tracePt t="43910" x="5588000" y="5435600"/>
          <p14:tracePt t="43918" x="5594350" y="5435600"/>
          <p14:tracePt t="43933" x="5607050" y="5429250"/>
          <p14:tracePt t="43949" x="5619750" y="5429250"/>
          <p14:tracePt t="43966" x="5632450" y="5429250"/>
          <p14:tracePt t="43983" x="5638800" y="5429250"/>
          <p14:tracePt t="43999" x="5651500" y="5422900"/>
          <p14:tracePt t="44016" x="5676900" y="5422900"/>
          <p14:tracePt t="44032" x="5695950" y="5422900"/>
          <p14:tracePt t="44048" x="5727700" y="5422900"/>
          <p14:tracePt t="44065" x="5759450" y="5422900"/>
          <p14:tracePt t="44081" x="5784850" y="5422900"/>
          <p14:tracePt t="44099" x="5797550" y="5422900"/>
          <p14:tracePt t="44115" x="5803900" y="5422900"/>
          <p14:tracePt t="44132" x="5810250" y="5422900"/>
          <p14:tracePt t="44149" x="5816600" y="5422900"/>
          <p14:tracePt t="44166" x="5822950" y="5422900"/>
          <p14:tracePt t="44182" x="5835650" y="5422900"/>
          <p14:tracePt t="44223" x="5835650" y="5416550"/>
          <p14:tracePt t="45193" x="5842000" y="5416550"/>
          <p14:tracePt t="45234" x="5848350" y="5416550"/>
          <p14:tracePt t="45247" x="5854700" y="5416550"/>
          <p14:tracePt t="45256" x="5854700" y="5410200"/>
          <p14:tracePt t="45266" x="5861050" y="5410200"/>
          <p14:tracePt t="45283" x="5867400" y="5410200"/>
          <p14:tracePt t="45299" x="5880100" y="5410200"/>
          <p14:tracePt t="45332" x="5886450" y="5410200"/>
          <p14:tracePt t="45349" x="5899150" y="5410200"/>
          <p14:tracePt t="45366" x="5911850" y="5410200"/>
          <p14:tracePt t="45382" x="5930900" y="5410200"/>
          <p14:tracePt t="45399" x="5949950" y="5410200"/>
          <p14:tracePt t="45416" x="5956300" y="5410200"/>
          <p14:tracePt t="45432" x="5969000" y="5410200"/>
          <p14:tracePt t="45448" x="5975350" y="5410200"/>
          <p14:tracePt t="45452" x="5981700" y="5410200"/>
          <p14:tracePt t="45467" x="6000750" y="5410200"/>
          <p14:tracePt t="45481" x="6007100" y="5410200"/>
          <p14:tracePt t="45499" x="6026150" y="5410200"/>
          <p14:tracePt t="45515" x="6032500" y="5410200"/>
          <p14:tracePt t="45532" x="6038850" y="5410200"/>
          <p14:tracePt t="45549" x="6038850" y="5416550"/>
          <p14:tracePt t="45566" x="6045200" y="5416550"/>
          <p14:tracePt t="45582" x="6051550" y="5416550"/>
          <p14:tracePt t="45598" x="6057900" y="5416550"/>
          <p14:tracePt t="45616" x="6070600" y="5416550"/>
          <p14:tracePt t="45632" x="6083300" y="5416550"/>
          <p14:tracePt t="45648" x="6096000" y="5416550"/>
          <p14:tracePt t="45666" x="6108700" y="5416550"/>
          <p14:tracePt t="45682" x="6127750" y="5416550"/>
          <p14:tracePt t="45699" x="6146800" y="5416550"/>
          <p14:tracePt t="45716" x="6153150" y="5416550"/>
          <p14:tracePt t="45733" x="6172200" y="5416550"/>
          <p14:tracePt t="45749" x="6178550" y="5416550"/>
          <p14:tracePt t="45765" x="6184900" y="5416550"/>
          <p14:tracePt t="45803" x="6191250" y="5416550"/>
          <p14:tracePt t="45820" x="6197600" y="5416550"/>
          <p14:tracePt t="45844" x="6210300" y="5416550"/>
          <p14:tracePt t="45852" x="6216650" y="5416550"/>
          <p14:tracePt t="45866" x="6223000" y="5416550"/>
          <p14:tracePt t="45883" x="6235700" y="5416550"/>
          <p14:tracePt t="45915" x="6242050" y="5416550"/>
          <p14:tracePt t="45932" x="6248400" y="5410200"/>
          <p14:tracePt t="45966" x="6261100" y="5410200"/>
          <p14:tracePt t="45982" x="6267450" y="5403850"/>
          <p14:tracePt t="45999" x="6273800" y="5397500"/>
          <p14:tracePt t="46016" x="6280150" y="5397500"/>
          <p14:tracePt t="46032" x="6286500" y="5391150"/>
          <p14:tracePt t="46066" x="6292850" y="5391150"/>
          <p14:tracePt t="46657" x="6292850" y="5384800"/>
          <p14:tracePt t="46679" x="6299200" y="5384800"/>
          <p14:tracePt t="46687" x="6305550" y="5378450"/>
          <p14:tracePt t="46699" x="6311900" y="5378450"/>
          <p14:tracePt t="46717" x="6324600" y="5378450"/>
          <p14:tracePt t="46732" x="6343650" y="5365750"/>
          <p14:tracePt t="46749" x="6356350" y="5359400"/>
          <p14:tracePt t="46766" x="6369050" y="5359400"/>
          <p14:tracePt t="46782" x="6375400" y="5353050"/>
          <p14:tracePt t="46798" x="6375400" y="5346700"/>
          <p14:tracePt t="46816" x="6388100" y="5340350"/>
          <p14:tracePt t="46832" x="6407150" y="5327650"/>
          <p14:tracePt t="46848" x="6438900" y="5302250"/>
          <p14:tracePt t="46867" x="6483350" y="5283200"/>
          <p14:tracePt t="46883" x="6489700" y="5270500"/>
          <p14:tracePt t="46915" x="6496050" y="5270500"/>
          <p14:tracePt t="46933" x="6502400" y="5264150"/>
          <p14:tracePt t="46949" x="6508750" y="5251450"/>
          <p14:tracePt t="46966" x="6515100" y="5245100"/>
          <p14:tracePt t="46982" x="6527800" y="5232400"/>
          <p14:tracePt t="46985" x="6534150" y="5226050"/>
          <p14:tracePt t="46999" x="6546850" y="5213350"/>
          <p14:tracePt t="47017" x="6578600" y="5162550"/>
          <p14:tracePt t="47032" x="6623050" y="5099050"/>
          <p14:tracePt t="47048" x="6661150" y="5029200"/>
          <p14:tracePt t="47066" x="6711950" y="4959350"/>
          <p14:tracePt t="47082" x="6737350" y="4914900"/>
          <p14:tracePt t="47098" x="6756400" y="4883150"/>
          <p14:tracePt t="47116" x="6775450" y="4851400"/>
          <p14:tracePt t="47133" x="6794500" y="4806950"/>
          <p14:tracePt t="47149" x="6819900" y="4756150"/>
          <p14:tracePt t="47167" x="6858000" y="4692650"/>
          <p14:tracePt t="47182" x="6921500" y="4603750"/>
          <p14:tracePt t="47198" x="6953250" y="4552950"/>
          <p14:tracePt t="47215" x="6978650" y="4508500"/>
          <p14:tracePt t="47232" x="6985000" y="4489450"/>
          <p14:tracePt t="47249" x="6997700" y="4457700"/>
          <p14:tracePt t="47266" x="7004050" y="4438650"/>
          <p14:tracePt t="47283" x="7023100" y="4381500"/>
          <p14:tracePt t="47299" x="7042150" y="4318000"/>
          <p14:tracePt t="47316" x="7061200" y="4273550"/>
          <p14:tracePt t="47332" x="7080250" y="4235450"/>
          <p14:tracePt t="47349" x="7099300" y="4203700"/>
          <p14:tracePt t="47366" x="7124700" y="4159250"/>
          <p14:tracePt t="47382" x="7150100" y="4114800"/>
          <p14:tracePt t="47399" x="7175500" y="4076700"/>
          <p14:tracePt t="47415" x="7194550" y="4038600"/>
          <p14:tracePt t="47432" x="7200900" y="4019550"/>
          <p14:tracePt t="47448" x="7200900" y="4000500"/>
          <p14:tracePt t="47466" x="7175500" y="3968750"/>
          <p14:tracePt t="47482" x="7105650" y="3911600"/>
          <p14:tracePt t="47498" x="7042150" y="3841750"/>
          <p14:tracePt t="47516" x="6940550" y="3721100"/>
          <p14:tracePt t="47532" x="6832600" y="3543300"/>
          <p14:tracePt t="47548" x="6756400" y="3498850"/>
          <p14:tracePt t="47566" x="6686550" y="3435350"/>
          <p14:tracePt t="47582" x="6591300" y="3340100"/>
          <p14:tracePt t="47599" x="6483350" y="3263900"/>
          <p14:tracePt t="47616" x="6337300" y="3187700"/>
          <p14:tracePt t="47632" x="6159500" y="3067050"/>
          <p14:tracePt t="47649" x="6038850" y="2978150"/>
          <p14:tracePt t="47665" x="5880100" y="2825750"/>
          <p14:tracePt t="47682" x="5702300" y="2660650"/>
          <p14:tracePt t="47699" x="5562600" y="2571750"/>
          <p14:tracePt t="47715" x="5556250" y="2432050"/>
          <p14:tracePt t="47732" x="5588000" y="2184400"/>
          <p14:tracePt t="47749" x="5588000" y="2025650"/>
          <p14:tracePt t="47767" x="5524500" y="1835150"/>
          <p14:tracePt t="47783" x="5435600" y="1581150"/>
          <p14:tracePt t="47799" x="5378450" y="1460500"/>
          <p14:tracePt t="47816" x="5308600" y="1390650"/>
          <p14:tracePt t="47832" x="5207000" y="1352550"/>
          <p14:tracePt t="47849" x="5073650" y="1282700"/>
          <p14:tracePt t="47866" x="4908550" y="1206500"/>
          <p14:tracePt t="47882" x="4667250" y="1111250"/>
          <p14:tracePt t="47899" x="4425950" y="1022350"/>
          <p14:tracePt t="47916" x="4191000" y="939800"/>
          <p14:tracePt t="47932" x="3949700" y="863600"/>
          <p14:tracePt t="47948" x="3841750" y="844550"/>
          <p14:tracePt t="47965" x="3676650" y="825500"/>
          <p14:tracePt t="47982" x="3562350" y="825500"/>
          <p14:tracePt t="47998" x="3384550" y="825500"/>
          <p14:tracePt t="48016" x="3232150" y="838200"/>
          <p14:tracePt t="48032" x="3117850" y="863600"/>
          <p14:tracePt t="48049" x="3054350" y="908050"/>
          <p14:tracePt t="48065" x="3041650" y="920750"/>
          <p14:tracePt t="48082" x="3041650" y="946150"/>
          <p14:tracePt t="48099" x="3041650" y="1009650"/>
          <p14:tracePt t="48116" x="3060700" y="1130300"/>
          <p14:tracePt t="48132" x="3111500" y="1244600"/>
          <p14:tracePt t="48149" x="3181350" y="1320800"/>
          <p14:tracePt t="48166" x="3314700" y="1416050"/>
          <p14:tracePt t="48183" x="3556000" y="1479550"/>
          <p14:tracePt t="48199" x="3790950" y="1498600"/>
          <p14:tracePt t="48216" x="4051300" y="1498600"/>
          <p14:tracePt t="48232" x="4210050" y="1492250"/>
          <p14:tracePt t="48249" x="4349750" y="1479550"/>
          <p14:tracePt t="48265" x="4432300" y="1473200"/>
          <p14:tracePt t="48283" x="4464050" y="1466850"/>
          <p14:tracePt t="48299" x="4483100" y="1466850"/>
          <p14:tracePt t="48316" x="4508500" y="1454150"/>
          <p14:tracePt t="48332" x="4552950" y="1428750"/>
          <p14:tracePt t="48350" x="4616450" y="1403350"/>
          <p14:tracePt t="48365" x="4686300" y="1371600"/>
          <p14:tracePt t="48382" x="4711700" y="1358900"/>
          <p14:tracePt t="48399" x="4718050" y="1352550"/>
          <p14:tracePt t="48432" x="4718050" y="1346200"/>
          <p14:tracePt t="48479" x="4711700" y="1339850"/>
          <p14:tracePt t="48487" x="4699000" y="1333500"/>
          <p14:tracePt t="48499" x="4686300" y="1327150"/>
          <p14:tracePt t="48516" x="4641850" y="1314450"/>
          <p14:tracePt t="48533" x="4559300" y="1295400"/>
          <p14:tracePt t="48549" x="4451350" y="1289050"/>
          <p14:tracePt t="48566" x="4362450" y="1282700"/>
          <p14:tracePt t="48582" x="4330700" y="1282700"/>
          <p14:tracePt t="48599" x="4292600" y="1301750"/>
          <p14:tracePt t="48616" x="4260850" y="1333500"/>
          <p14:tracePt t="48632" x="4222750" y="1384300"/>
          <p14:tracePt t="48648" x="4197350" y="1441450"/>
          <p14:tracePt t="48667" x="4178300" y="1511300"/>
          <p14:tracePt t="48683" x="4178300" y="1574800"/>
          <p14:tracePt t="48699" x="4191000" y="1606550"/>
          <p14:tracePt t="48716" x="4267200" y="1657350"/>
          <p14:tracePt t="48732" x="4400550" y="1689100"/>
          <p14:tracePt t="48748" x="4540250" y="1714500"/>
          <p14:tracePt t="48766" x="4768850" y="1727200"/>
          <p14:tracePt t="48782" x="4921250" y="1714500"/>
          <p14:tracePt t="48799" x="5029200" y="1676400"/>
          <p14:tracePt t="48816" x="5073650" y="1651000"/>
          <p14:tracePt t="48832" x="5092700" y="1625600"/>
          <p14:tracePt t="48848" x="5099050" y="1606550"/>
          <p14:tracePt t="48866" x="5099050" y="1587500"/>
          <p14:tracePt t="48882" x="5099050" y="1581150"/>
          <p14:tracePt t="48899" x="5099050" y="1568450"/>
          <p14:tracePt t="48933" x="5092700" y="1549400"/>
          <p14:tracePt t="48949" x="5086350" y="1543050"/>
          <p14:tracePt t="48965" x="5073650" y="1536700"/>
          <p14:tracePt t="56383" x="5092700" y="1562100"/>
          <p14:tracePt t="56391" x="5111750" y="1587500"/>
          <p14:tracePt t="56401" x="5149850" y="1612900"/>
          <p14:tracePt t="56416" x="5207000" y="1657350"/>
          <p14:tracePt t="56432" x="5270500" y="1695450"/>
          <p14:tracePt t="56449" x="5334000" y="1739900"/>
          <p14:tracePt t="56466" x="5403850" y="1790700"/>
          <p14:tracePt t="56482" x="5530850" y="1879600"/>
          <p14:tracePt t="56499" x="5759450" y="2019300"/>
          <p14:tracePt t="56517" x="6038850" y="2171700"/>
          <p14:tracePt t="56532" x="6096000" y="2203450"/>
          <p14:tracePt t="56549" x="6273800" y="2336800"/>
          <p14:tracePt t="56566" x="6311900" y="2381250"/>
          <p14:tracePt t="56582" x="6324600" y="2400300"/>
          <p14:tracePt t="56598" x="6343650" y="2425700"/>
          <p14:tracePt t="56616" x="6381750" y="2457450"/>
          <p14:tracePt t="56633" x="6496050" y="2552700"/>
          <p14:tracePt t="56649" x="6559550" y="2590800"/>
          <p14:tracePt t="56666" x="6635750" y="2635250"/>
          <p14:tracePt t="56681" x="6686550" y="2654300"/>
          <p14:tracePt t="56699" x="6718300" y="2667000"/>
          <p14:tracePt t="56716" x="6756400" y="2692400"/>
          <p14:tracePt t="56732" x="6800850" y="2730500"/>
          <p14:tracePt t="56749" x="6858000" y="2768600"/>
          <p14:tracePt t="56765" x="6953250" y="2838450"/>
          <p14:tracePt t="56783" x="7073900" y="2927350"/>
          <p14:tracePt t="56799" x="7124700" y="2959100"/>
          <p14:tracePt t="56815" x="7169150" y="2990850"/>
          <p14:tracePt t="56832" x="7194550" y="3009900"/>
          <p14:tracePt t="56849" x="7219950" y="3035300"/>
          <p14:tracePt t="56865" x="7245350" y="3048000"/>
          <p14:tracePt t="56882" x="7264400" y="3067050"/>
          <p14:tracePt t="56898" x="7296150" y="3079750"/>
          <p14:tracePt t="56915" x="7321550" y="3086100"/>
          <p14:tracePt t="56932" x="7353300" y="3092450"/>
          <p14:tracePt t="56949" x="7378700" y="3092450"/>
          <p14:tracePt t="56965" x="7391400" y="3092450"/>
          <p14:tracePt t="56983" x="7416800" y="3092450"/>
          <p14:tracePt t="56998" x="7423150" y="3098800"/>
          <p14:tracePt t="57017" x="7435850" y="3098800"/>
          <p14:tracePt t="57032" x="7448550" y="3098800"/>
          <p14:tracePt t="57049" x="7454900" y="3098800"/>
          <p14:tracePt t="57066" x="7461250" y="3098800"/>
          <p14:tracePt t="57082" x="7467600" y="3092450"/>
          <p14:tracePt t="57127" x="7467600" y="3086100"/>
          <p14:tracePt t="57174" x="7461250" y="3086100"/>
          <p14:tracePt t="57181" x="7454900" y="3086100"/>
          <p14:tracePt t="57190" x="7442200" y="3086100"/>
          <p14:tracePt t="57199" x="7435850" y="3086100"/>
          <p14:tracePt t="57216" x="7423150" y="3092450"/>
          <p14:tracePt t="57232" x="7410450" y="3092450"/>
          <p14:tracePt t="57248" x="7404100" y="3092450"/>
          <p14:tracePt t="57265" x="7397750" y="3098800"/>
          <p14:tracePt t="57283" x="7353300" y="3130550"/>
          <p14:tracePt t="57299" x="7308850" y="3168650"/>
          <p14:tracePt t="57316" x="7270750" y="3219450"/>
          <p14:tracePt t="57332" x="7232650" y="3302000"/>
          <p14:tracePt t="57349" x="7213600" y="3384550"/>
          <p14:tracePt t="57366" x="7200900" y="3486150"/>
          <p14:tracePt t="57382" x="7200900" y="3543300"/>
          <p14:tracePt t="57399" x="7200900" y="3581400"/>
          <p14:tracePt t="57416" x="7226300" y="3619500"/>
          <p14:tracePt t="57432" x="7296150" y="3702050"/>
          <p14:tracePt t="57448" x="7435850" y="3797300"/>
          <p14:tracePt t="57466" x="7581900" y="3892550"/>
          <p14:tracePt t="57483" x="7715250" y="3949700"/>
          <p14:tracePt t="57499" x="7747000" y="3962400"/>
          <p14:tracePt t="57516" x="7747000" y="3949700"/>
          <p14:tracePt t="57533" x="7715250" y="3797300"/>
          <p14:tracePt t="57549" x="7658100" y="3663950"/>
          <p14:tracePt t="57566" x="7620000" y="3581400"/>
          <p14:tracePt t="57582" x="7588250" y="3460750"/>
          <p14:tracePt t="57599" x="7588250" y="3371850"/>
          <p14:tracePt t="57615" x="7588250" y="3244850"/>
          <p14:tracePt t="57632" x="7588250" y="3149600"/>
          <p14:tracePt t="57648" x="7569200" y="2959100"/>
          <p14:tracePt t="57666" x="7499350" y="2667000"/>
          <p14:tracePt t="57683" x="7346950" y="2368550"/>
          <p14:tracePt t="57699" x="7258050" y="2260600"/>
          <p14:tracePt t="57715" x="7219950" y="2222500"/>
          <p14:tracePt t="57732" x="7194550" y="2209800"/>
          <p14:tracePt t="57749" x="7194550" y="2203450"/>
          <p14:tracePt t="57766" x="7175500" y="2203450"/>
          <p14:tracePt t="57782" x="7150100" y="2203450"/>
          <p14:tracePt t="57799" x="7073900" y="2209800"/>
          <p14:tracePt t="57816" x="7010400" y="2228850"/>
          <p14:tracePt t="57832" x="6959600" y="2260600"/>
          <p14:tracePt t="57849" x="6921500" y="2305050"/>
          <p14:tracePt t="57866" x="6902450" y="2349500"/>
          <p14:tracePt t="57882" x="6883400" y="2400300"/>
          <p14:tracePt t="57899" x="6883400" y="2438400"/>
          <p14:tracePt t="57915" x="6883400" y="2463800"/>
          <p14:tracePt t="57950" x="6889750" y="2463800"/>
          <p14:tracePt t="57966" x="6896100" y="2463800"/>
          <p14:tracePt t="57983" x="6902450" y="2463800"/>
          <p14:tracePt t="58159" x="6908800" y="2463800"/>
          <p14:tracePt t="58184" x="6921500" y="2463800"/>
          <p14:tracePt t="58192" x="6940550" y="2463800"/>
          <p14:tracePt t="58201" x="6946900" y="2463800"/>
          <p14:tracePt t="58216" x="6978650" y="2463800"/>
          <p14:tracePt t="58232" x="6997700" y="2463800"/>
          <p14:tracePt t="58285" x="7004050" y="2463800"/>
          <p14:tracePt t="58294" x="7010400" y="2463800"/>
          <p14:tracePt t="58302" x="7016750" y="2463800"/>
          <p14:tracePt t="58317" x="7035800" y="2463800"/>
          <p14:tracePt t="58332" x="7061200" y="2463800"/>
          <p14:tracePt t="58349" x="7073900" y="2463800"/>
          <p14:tracePt t="58366" x="7086600" y="2463800"/>
          <p14:tracePt t="58553" x="7080250" y="2476500"/>
          <p14:tracePt t="58559" x="7073900" y="2495550"/>
          <p14:tracePt t="58568" x="7067550" y="2508250"/>
          <p14:tracePt t="58583" x="7061200" y="2527300"/>
          <p14:tracePt t="58599" x="7061200" y="2540000"/>
          <p14:tracePt t="58616" x="7061200" y="2552700"/>
          <p14:tracePt t="58633" x="7061200" y="2565400"/>
          <p14:tracePt t="58649" x="7067550" y="2571750"/>
          <p14:tracePt t="58666" x="7080250" y="2584450"/>
          <p14:tracePt t="58683" x="7112000" y="2590800"/>
          <p14:tracePt t="58699" x="7118350" y="2590800"/>
          <p14:tracePt t="58756" x="7137400" y="2590800"/>
          <p14:tracePt t="58763" x="7156450" y="2584450"/>
          <p14:tracePt t="58770" x="7156450" y="2578100"/>
          <p14:tracePt t="58786" x="7162800" y="2571750"/>
          <p14:tracePt t="63178" x="7162800" y="2578100"/>
          <p14:tracePt t="63186" x="7162800" y="2590800"/>
          <p14:tracePt t="63200" x="7156450" y="2609850"/>
          <p14:tracePt t="63216" x="7156450" y="2628900"/>
          <p14:tracePt t="63232" x="7143750" y="2654300"/>
          <p14:tracePt t="63249" x="7124700" y="2686050"/>
          <p14:tracePt t="63266" x="7112000" y="2730500"/>
          <p14:tracePt t="63282" x="7092950" y="2774950"/>
          <p14:tracePt t="63299" x="7086600" y="2806700"/>
          <p14:tracePt t="63317" x="7067550" y="2844800"/>
          <p14:tracePt t="63333" x="7029450" y="2914650"/>
          <p14:tracePt t="63349" x="6997700" y="2952750"/>
          <p14:tracePt t="63367" x="6953250" y="3009900"/>
          <p14:tracePt t="63382" x="6915150" y="3067050"/>
          <p14:tracePt t="63399" x="6883400" y="3105150"/>
          <p14:tracePt t="63416" x="6826250" y="3162300"/>
          <p14:tracePt t="63432" x="6769100" y="3219450"/>
          <p14:tracePt t="63449" x="6711950" y="3257550"/>
          <p14:tracePt t="63466" x="6565900" y="3352800"/>
          <p14:tracePt t="63482" x="6502400" y="3397250"/>
          <p14:tracePt t="63499" x="6407150" y="3479800"/>
          <p14:tracePt t="63515" x="6330950" y="3568700"/>
          <p14:tracePt t="63532" x="6210300" y="3676650"/>
          <p14:tracePt t="63549" x="6153150" y="3733800"/>
          <p14:tracePt t="63565" x="6096000" y="3784600"/>
          <p14:tracePt t="63583" x="6007100" y="3854450"/>
          <p14:tracePt t="63599" x="5943600" y="3892550"/>
          <p14:tracePt t="63616" x="5848350" y="3943350"/>
          <p14:tracePt t="63632" x="5759450" y="3981450"/>
          <p14:tracePt t="63649" x="5657850" y="4013200"/>
          <p14:tracePt t="63665" x="5543550" y="4025900"/>
          <p14:tracePt t="63682" x="5461000" y="4032250"/>
          <p14:tracePt t="63699" x="5391150" y="4038600"/>
          <p14:tracePt t="63716" x="5264150" y="4057650"/>
          <p14:tracePt t="63733" x="5111750" y="4083050"/>
          <p14:tracePt t="63749" x="5016500" y="4095750"/>
          <p14:tracePt t="63765" x="4914900" y="4102100"/>
          <p14:tracePt t="63782" x="4794250" y="4114800"/>
          <p14:tracePt t="63799" x="4699000" y="4127500"/>
          <p14:tracePt t="63815" x="4622800" y="4133850"/>
          <p14:tracePt t="63833" x="4540250" y="4140200"/>
          <p14:tracePt t="63850" x="4514850" y="4140200"/>
          <p14:tracePt t="63866" x="4470400" y="4152900"/>
          <p14:tracePt t="63882" x="4368800" y="4171950"/>
          <p14:tracePt t="63898" x="4203700" y="4248150"/>
          <p14:tracePt t="63916" x="4070350" y="4311650"/>
          <p14:tracePt t="63932" x="3905250" y="4438650"/>
          <p14:tracePt t="63950" x="3803650" y="4527550"/>
          <p14:tracePt t="63966" x="3683000" y="4667250"/>
          <p14:tracePt t="63967" x="3644900" y="4724400"/>
          <p14:tracePt t="63983" x="3524250" y="4889500"/>
          <p14:tracePt t="63999" x="3346450" y="5086350"/>
          <p14:tracePt t="64016" x="3194050" y="5226050"/>
          <p14:tracePt t="64032" x="3060700" y="5359400"/>
          <p14:tracePt t="64048" x="2908300" y="5530850"/>
          <p14:tracePt t="64065" x="2794000" y="5664200"/>
          <p14:tracePt t="64082" x="2743200" y="5734050"/>
          <p14:tracePt t="64099" x="2711450" y="5772150"/>
          <p14:tracePt t="64116" x="2692400" y="5797550"/>
          <p14:tracePt t="64132" x="2686050" y="5803900"/>
          <p14:tracePt t="64149" x="2667000" y="5816600"/>
          <p14:tracePt t="64166" x="2635250" y="5835650"/>
          <p14:tracePt t="64182" x="2597150" y="5861050"/>
          <p14:tracePt t="64199" x="2540000" y="5880100"/>
          <p14:tracePt t="64214" x="2514600" y="5899150"/>
          <p14:tracePt t="64232" x="2495550" y="5905500"/>
          <p14:tracePt t="64304" x="2489200" y="5905500"/>
          <p14:tracePt t="64382" x="2489200" y="5892800"/>
          <p14:tracePt t="64396" x="2489200" y="5886450"/>
          <p14:tracePt t="64405" x="2489200" y="5880100"/>
          <p14:tracePt t="64416" x="2489200" y="5873750"/>
          <p14:tracePt t="64433" x="2489200" y="5861050"/>
          <p14:tracePt t="64547" x="2482850" y="5861050"/>
          <p14:tracePt t="64554" x="2476500" y="5861050"/>
          <p14:tracePt t="64565" x="2476500" y="5873750"/>
          <p14:tracePt t="64582" x="2463800" y="5892800"/>
          <p14:tracePt t="64599" x="2457450" y="5918200"/>
          <p14:tracePt t="64615" x="2438400" y="5943600"/>
          <p14:tracePt t="64632" x="2425700" y="5981700"/>
          <p14:tracePt t="64648" x="2425700" y="5988050"/>
          <p14:tracePt t="64666" x="2425700" y="5994400"/>
          <p14:tracePt t="64703" x="2425700" y="5988050"/>
          <p14:tracePt t="64717" x="2425700" y="5975350"/>
          <p14:tracePt t="64732" x="2444750" y="5924550"/>
          <p14:tracePt t="64749" x="2470150" y="5848350"/>
          <p14:tracePt t="64766" x="2489200" y="5791200"/>
          <p14:tracePt t="64782" x="2489200" y="5753100"/>
          <p14:tracePt t="64799" x="2495550" y="5746750"/>
          <p14:tracePt t="64816" x="2495550" y="5740400"/>
          <p14:tracePt t="64899" x="2495550" y="5746750"/>
          <p14:tracePt t="64905" x="2495550" y="5753100"/>
          <p14:tracePt t="64917" x="2495550" y="5772150"/>
          <p14:tracePt t="64932" x="2482850" y="5797550"/>
          <p14:tracePt t="64949" x="2476500" y="5842000"/>
          <p14:tracePt t="64966" x="2470150" y="5918200"/>
          <p14:tracePt t="64982" x="2470150" y="5975350"/>
          <p14:tracePt t="64999" x="2470150" y="6007100"/>
          <p14:tracePt t="65015" x="2470150" y="6013450"/>
          <p14:tracePt t="65049" x="2476500" y="6013450"/>
          <p14:tracePt t="65066" x="2495550" y="5981700"/>
          <p14:tracePt t="65082" x="2520950" y="5949950"/>
          <p14:tracePt t="65098" x="2546350" y="5905500"/>
          <p14:tracePt t="65115" x="2552700" y="5867400"/>
          <p14:tracePt t="65132" x="2559050" y="5835650"/>
          <p14:tracePt t="65149" x="2559050" y="5822950"/>
          <p14:tracePt t="65165" x="2559050" y="5816600"/>
          <p14:tracePt t="65199" x="2559050" y="5810250"/>
          <p14:tracePt t="65268" x="2559050" y="5816600"/>
          <p14:tracePt t="65273" x="2559050" y="5829300"/>
          <p14:tracePt t="65282" x="2559050" y="5842000"/>
          <p14:tracePt t="65299" x="2552700" y="5880100"/>
          <p14:tracePt t="65316" x="2546350" y="5918200"/>
          <p14:tracePt t="65332" x="2540000" y="5962650"/>
          <p14:tracePt t="65348" x="2540000" y="5994400"/>
          <p14:tracePt t="65367" x="2540000" y="6019800"/>
          <p14:tracePt t="65399" x="2546350" y="6019800"/>
          <p14:tracePt t="65407" x="2552700" y="6019800"/>
          <p14:tracePt t="65416" x="2559050" y="6019800"/>
          <p14:tracePt t="65432" x="2578100" y="5988050"/>
          <p14:tracePt t="65449" x="2603500" y="5943600"/>
          <p14:tracePt t="65467" x="2616200" y="5905500"/>
          <p14:tracePt t="65482" x="2622550" y="5880100"/>
          <p14:tracePt t="65499" x="2628900" y="5861050"/>
          <p14:tracePt t="65516" x="2628900" y="5854700"/>
          <p14:tracePt t="65822" x="2635250" y="5854700"/>
          <p14:tracePt t="66480" x="2641600" y="5842000"/>
          <p14:tracePt t="66487" x="2660650" y="5829300"/>
          <p14:tracePt t="66500" x="2673350" y="5810250"/>
          <p14:tracePt t="66515" x="2692400" y="5797550"/>
          <p14:tracePt t="66532" x="2698750" y="5784850"/>
          <p14:tracePt t="66549" x="2705100" y="5772150"/>
          <p14:tracePt t="66566" x="2711450" y="5772150"/>
          <p14:tracePt t="66582" x="2711450" y="5759450"/>
          <p14:tracePt t="66599" x="2717800" y="5759450"/>
          <p14:tracePt t="66615" x="2724150" y="5753100"/>
          <p14:tracePt t="70862" x="2730500" y="5746750"/>
          <p14:tracePt t="70869" x="2736850" y="5740400"/>
          <p14:tracePt t="70883" x="2743200" y="5740400"/>
          <p14:tracePt t="70899" x="2755900" y="5727700"/>
          <p14:tracePt t="70915" x="2762250" y="5721350"/>
          <p14:tracePt t="70933" x="2781300" y="5702300"/>
          <p14:tracePt t="70949" x="2806700" y="5683250"/>
          <p14:tracePt t="70966" x="2819400" y="5664200"/>
          <p14:tracePt t="70982" x="2838450" y="5645150"/>
          <p14:tracePt t="70999" x="2838450" y="5638800"/>
          <p14:tracePt t="71035" x="2838450" y="5632450"/>
          <p14:tracePt t="71040" x="2844800" y="5632450"/>
          <p14:tracePt t="71050" x="2851150" y="5619750"/>
          <p14:tracePt t="71065" x="2863850" y="5600700"/>
          <p14:tracePt t="71081" x="2882900" y="5562600"/>
          <p14:tracePt t="71098" x="2908300" y="5530850"/>
          <p14:tracePt t="71116" x="2927350" y="5492750"/>
          <p14:tracePt t="71132" x="2927350" y="5480050"/>
          <p14:tracePt t="71149" x="2933700" y="5473700"/>
          <p14:tracePt t="71165" x="2933700" y="5467350"/>
          <p14:tracePt t="71183" x="2952750" y="5435600"/>
          <p14:tracePt t="71199" x="2978150" y="5403850"/>
          <p14:tracePt t="71216" x="2997200" y="5359400"/>
          <p14:tracePt t="71232" x="3009900" y="5327650"/>
          <p14:tracePt t="71249" x="3028950" y="5289550"/>
          <p14:tracePt t="71265" x="3035300" y="5270500"/>
          <p14:tracePt t="71282" x="3041650" y="5257800"/>
          <p14:tracePt t="71299" x="3041650" y="5251450"/>
          <p14:tracePt t="71317" x="3041650" y="5238750"/>
          <p14:tracePt t="71332" x="3048000" y="5219700"/>
          <p14:tracePt t="71349" x="3054350" y="5213350"/>
          <p14:tracePt t="71365" x="3054350" y="5207000"/>
          <p14:tracePt t="71382" x="3054350" y="5194300"/>
          <p14:tracePt t="71398" x="3054350" y="5187950"/>
          <p14:tracePt t="71415" x="3054350" y="5175250"/>
          <p14:tracePt t="72123" x="3060700" y="5175250"/>
          <p14:tracePt t="72177" x="3060700" y="5168900"/>
          <p14:tracePt t="72193" x="3060700" y="5162550"/>
          <p14:tracePt t="72202" x="3060700" y="5156200"/>
          <p14:tracePt t="72216" x="3060700" y="5130800"/>
          <p14:tracePt t="72232" x="3060700" y="5105400"/>
          <p14:tracePt t="72249" x="3060700" y="5073650"/>
          <p14:tracePt t="72265" x="3060700" y="5048250"/>
          <p14:tracePt t="72283" x="3060700" y="5016500"/>
          <p14:tracePt t="72298" x="3054350" y="4991100"/>
          <p14:tracePt t="72317" x="3048000" y="4972050"/>
          <p14:tracePt t="72332" x="3048000" y="4965700"/>
          <p14:tracePt t="72349" x="3048000" y="4959350"/>
          <p14:tracePt t="72382" x="3048000" y="4946650"/>
          <p14:tracePt t="72399" x="3041650" y="4940300"/>
          <p14:tracePt t="72415" x="3041650" y="4921250"/>
          <p14:tracePt t="72432" x="3041650" y="4914900"/>
          <p14:tracePt t="72449" x="3041650" y="4902200"/>
          <p14:tracePt t="72467" x="3041650" y="4870450"/>
          <p14:tracePt t="72483" x="3041650" y="4851400"/>
          <p14:tracePt t="72499" x="3041650" y="4826000"/>
          <p14:tracePt t="72515" x="3041650" y="4806950"/>
          <p14:tracePt t="72548" x="3041650" y="4787900"/>
          <p14:tracePt t="72566" x="3041650" y="4781550"/>
          <p14:tracePt t="72582" x="3041650" y="4762500"/>
          <p14:tracePt t="72599" x="3041650" y="4749800"/>
          <p14:tracePt t="72616" x="3041650" y="4737100"/>
          <p14:tracePt t="72632" x="3041650" y="4724400"/>
          <p14:tracePt t="72649" x="3041650" y="4718050"/>
          <p14:tracePt t="72666" x="3041650" y="4705350"/>
          <p14:tracePt t="72682" x="3041650" y="4692650"/>
          <p14:tracePt t="72699" x="3041650" y="4686300"/>
          <p14:tracePt t="72716" x="3041650" y="4679950"/>
          <p14:tracePt t="72733" x="3041650" y="4660900"/>
          <p14:tracePt t="72749" x="3041650" y="4654550"/>
          <p14:tracePt t="72766" x="3035300" y="4641850"/>
          <p14:tracePt t="72799" x="3035300" y="4635500"/>
          <p14:tracePt t="73099" x="3035300" y="4622800"/>
          <p14:tracePt t="73106" x="3028950" y="4603750"/>
          <p14:tracePt t="73116" x="3022600" y="4578350"/>
          <p14:tracePt t="73133" x="3016250" y="4514850"/>
          <p14:tracePt t="73149" x="3009900" y="4438650"/>
          <p14:tracePt t="73166" x="3003550" y="4356100"/>
          <p14:tracePt t="73182" x="2978150" y="4216400"/>
          <p14:tracePt t="73199" x="2946400" y="4108450"/>
          <p14:tracePt t="73215" x="2914650" y="4013200"/>
          <p14:tracePt t="73217" x="2889250" y="3975100"/>
          <p14:tracePt t="73233" x="2844800" y="3905250"/>
          <p14:tracePt t="73249" x="2806700" y="3848100"/>
          <p14:tracePt t="73266" x="2787650" y="3816350"/>
          <p14:tracePt t="73282" x="2774950" y="3797300"/>
          <p14:tracePt t="73299" x="2774950" y="3790950"/>
          <p14:tracePt t="73335" x="2768600" y="3790950"/>
          <p14:tracePt t="73349" x="2762250" y="3784600"/>
          <p14:tracePt t="73367" x="2717800" y="3759200"/>
          <p14:tracePt t="73383" x="2654300" y="3752850"/>
          <p14:tracePt t="73398" x="2559050" y="3752850"/>
          <p14:tracePt t="73416" x="2495550" y="3752850"/>
          <p14:tracePt t="73432" x="2438400" y="3778250"/>
          <p14:tracePt t="73449" x="2425700" y="3784600"/>
          <p14:tracePt t="73466" x="2425700" y="3771900"/>
          <p14:tracePt t="73483" x="2425700" y="3206750"/>
          <p14:tracePt t="73499" x="2425700" y="2730500"/>
          <p14:tracePt t="73516" x="2425700" y="2463800"/>
          <p14:tracePt t="73532" x="2387600" y="2247900"/>
          <p14:tracePt t="73549" x="2355850" y="2139950"/>
          <p14:tracePt t="73566" x="2336800" y="2063750"/>
          <p14:tracePt t="73582" x="2330450" y="2012950"/>
          <p14:tracePt t="73598" x="2330450" y="1949450"/>
          <p14:tracePt t="73616" x="2349500" y="1879600"/>
          <p14:tracePt t="73633" x="2400300" y="1720850"/>
          <p14:tracePt t="73649" x="2406650" y="1644650"/>
          <p14:tracePt t="73666" x="2413000" y="1606550"/>
          <p14:tracePt t="73682" x="2413000" y="1581150"/>
          <p14:tracePt t="73699" x="2413000" y="1574800"/>
          <p14:tracePt t="73716" x="2406650" y="1562100"/>
          <p14:tracePt t="73732" x="2400300" y="1555750"/>
          <p14:tracePt t="73749" x="2387600" y="1549400"/>
          <p14:tracePt t="73765" x="2381250" y="1543050"/>
          <p14:tracePt t="73782" x="2368550" y="1543050"/>
          <p14:tracePt t="73799" x="2355850" y="1562100"/>
          <p14:tracePt t="73816" x="2324100" y="1606550"/>
          <p14:tracePt t="73833" x="2273300" y="1720850"/>
          <p14:tracePt t="73848" x="2247900" y="1809750"/>
          <p14:tracePt t="73866" x="2241550" y="1911350"/>
          <p14:tracePt t="73883" x="2266950" y="1936750"/>
          <p14:tracePt t="73899" x="2292350" y="1943100"/>
          <p14:tracePt t="73915" x="2349500" y="1943100"/>
          <p14:tracePt t="73932" x="2406650" y="1943100"/>
          <p14:tracePt t="73949" x="2508250" y="1943100"/>
          <p14:tracePt t="73966" x="2584450" y="1943100"/>
          <p14:tracePt t="73982" x="2641600" y="1955800"/>
          <p14:tracePt t="74000" x="2686050" y="1955800"/>
          <p14:tracePt t="74016" x="2711450" y="1943100"/>
          <p14:tracePt t="74032" x="2736850" y="1911350"/>
          <p14:tracePt t="74049" x="2755900" y="1885950"/>
          <p14:tracePt t="74065" x="2755900" y="1860550"/>
          <p14:tracePt t="74117" x="2755900" y="1879600"/>
          <p14:tracePt t="74125" x="2736850" y="1911350"/>
          <p14:tracePt t="74135" x="2717800" y="1949450"/>
          <p14:tracePt t="74150" x="2698750" y="2019300"/>
          <p14:tracePt t="74166" x="2679700" y="2133600"/>
          <p14:tracePt t="74182" x="2673350" y="2216150"/>
          <p14:tracePt t="74199" x="2673350" y="2260600"/>
          <p14:tracePt t="74215" x="2673350" y="2298700"/>
          <p14:tracePt t="74232" x="2673350" y="2305050"/>
          <p14:tracePt t="74440" x="2673350" y="2311400"/>
          <p14:tracePt t="74446" x="2673350" y="2324100"/>
          <p14:tracePt t="74453" x="2673350" y="2349500"/>
          <p14:tracePt t="74467" x="2673350" y="2374900"/>
          <p14:tracePt t="74482" x="2673350" y="2425700"/>
          <p14:tracePt t="74499" x="2673350" y="2495550"/>
          <p14:tracePt t="74517" x="2673350" y="2546350"/>
          <p14:tracePt t="74518" x="2673350" y="2590800"/>
          <p14:tracePt t="74533" x="2679700" y="2635250"/>
          <p14:tracePt t="74549" x="2686050" y="2692400"/>
          <p14:tracePt t="74566" x="2692400" y="2730500"/>
          <p14:tracePt t="74583" x="2698750" y="2774950"/>
          <p14:tracePt t="74599" x="2705100" y="2806700"/>
          <p14:tracePt t="74616" x="2711450" y="2838450"/>
          <p14:tracePt t="74633" x="2717800" y="2876550"/>
          <p14:tracePt t="74649" x="2717800" y="2901950"/>
          <p14:tracePt t="74666" x="2717800" y="2914650"/>
          <p14:tracePt t="74683" x="2717800" y="2946400"/>
          <p14:tracePt t="74699" x="2717800" y="3003550"/>
          <p14:tracePt t="74715" x="2717800" y="3028950"/>
          <p14:tracePt t="74732" x="2717800" y="3048000"/>
          <p14:tracePt t="74749" x="2717800" y="3060700"/>
          <p14:tracePt t="74767" x="2717800" y="3067050"/>
          <p14:tracePt t="75057" x="2717800" y="3073400"/>
          <p14:tracePt t="75066" x="2717800" y="3086100"/>
          <p14:tracePt t="75073" x="2717800" y="3105150"/>
          <p14:tracePt t="75083" x="2717800" y="3117850"/>
          <p14:tracePt t="75100" x="2724150" y="3130550"/>
          <p14:tracePt t="75115" x="2724150" y="3143250"/>
          <p14:tracePt t="75132" x="2730500" y="3162300"/>
          <p14:tracePt t="76965" x="2724150" y="3162300"/>
          <p14:tracePt t="76973" x="2717800" y="3155950"/>
          <p14:tracePt t="76983" x="2711450" y="3149600"/>
          <p14:tracePt t="76998" x="2705100" y="3143250"/>
          <p14:tracePt t="77016" x="2698750" y="3136900"/>
          <p14:tracePt t="77051" x="2686050" y="3136900"/>
          <p14:tracePt t="77067" x="2660650" y="3149600"/>
          <p14:tracePt t="77082" x="2641600" y="3162300"/>
          <p14:tracePt t="77099" x="2546350" y="3238500"/>
          <p14:tracePt t="77116" x="2508250" y="3282950"/>
          <p14:tracePt t="77132" x="2476500" y="3340100"/>
          <p14:tracePt t="77149" x="2457450" y="3384550"/>
          <p14:tracePt t="77165" x="2457450" y="3422650"/>
          <p14:tracePt t="77182" x="2457450" y="3460750"/>
          <p14:tracePt t="77198" x="2457450" y="3505200"/>
          <p14:tracePt t="77215" x="2463800" y="3556000"/>
          <p14:tracePt t="77233" x="2508250" y="3695700"/>
          <p14:tracePt t="77249" x="2552700" y="3778250"/>
          <p14:tracePt t="77266" x="2603500" y="3829050"/>
          <p14:tracePt t="77282" x="2628900" y="3841750"/>
          <p14:tracePt t="77298" x="2686050" y="3816350"/>
          <p14:tracePt t="77316" x="2749550" y="3721100"/>
          <p14:tracePt t="77332" x="2819400" y="3581400"/>
          <p14:tracePt t="77349" x="2832100" y="3511550"/>
          <p14:tracePt t="77365" x="2832100" y="3479800"/>
          <p14:tracePt t="77382" x="2832100" y="3467100"/>
          <p14:tracePt t="77399" x="2825750" y="3454400"/>
          <p14:tracePt t="77416" x="2800350" y="3422650"/>
          <p14:tracePt t="77432" x="2749550" y="3371850"/>
          <p14:tracePt t="77449" x="2654300" y="3302000"/>
          <p14:tracePt t="77465" x="2590800" y="3263900"/>
          <p14:tracePt t="77482" x="2540000" y="3263900"/>
          <p14:tracePt t="77498" x="2520950" y="3263900"/>
          <p14:tracePt t="77515" x="2501900" y="3276600"/>
          <p14:tracePt t="77532" x="2470150" y="3321050"/>
          <p14:tracePt t="77549" x="2444750" y="3371850"/>
          <p14:tracePt t="77565" x="2400300" y="3467100"/>
          <p14:tracePt t="77583" x="2317750" y="3625850"/>
          <p14:tracePt t="77599" x="2260600" y="3733800"/>
          <p14:tracePt t="77615" x="2216150" y="3854450"/>
          <p14:tracePt t="77632" x="2197100" y="3956050"/>
          <p14:tracePt t="77649" x="2197100" y="4064000"/>
          <p14:tracePt t="77666" x="2222500" y="4140200"/>
          <p14:tracePt t="77683" x="2286000" y="4229100"/>
          <p14:tracePt t="77699" x="2355850" y="4279900"/>
          <p14:tracePt t="77716" x="2393950" y="4292600"/>
          <p14:tracePt t="77733" x="2425700" y="4292600"/>
          <p14:tracePt t="77749" x="2444750" y="4279900"/>
          <p14:tracePt t="77766" x="2508250" y="4229100"/>
          <p14:tracePt t="77783" x="2552700" y="4171950"/>
          <p14:tracePt t="77799" x="2609850" y="4089400"/>
          <p14:tracePt t="77817" x="2647950" y="3981450"/>
          <p14:tracePt t="77832" x="2654300" y="3917950"/>
          <p14:tracePt t="77848" x="2654300" y="3854450"/>
          <p14:tracePt t="77865" x="2641600" y="3778250"/>
          <p14:tracePt t="77882" x="2616200" y="3746500"/>
          <p14:tracePt t="77899" x="2603500" y="3721100"/>
          <p14:tracePt t="77916" x="2590800" y="3714750"/>
          <p14:tracePt t="77932" x="2578100" y="3702050"/>
          <p14:tracePt t="77948" x="2559050" y="3695700"/>
          <p14:tracePt t="77966" x="2540000" y="3695700"/>
          <p14:tracePt t="77983" x="2495550" y="3746500"/>
          <p14:tracePt t="77999" x="2463800" y="3797300"/>
          <p14:tracePt t="78016" x="2419350" y="3860800"/>
          <p14:tracePt t="78032" x="2381250" y="3937000"/>
          <p14:tracePt t="78049" x="2343150" y="4038600"/>
          <p14:tracePt t="78066" x="2330450" y="4108450"/>
          <p14:tracePt t="78082" x="2330450" y="4165600"/>
          <p14:tracePt t="78099" x="2330450" y="4197350"/>
          <p14:tracePt t="78116" x="2349500" y="4235450"/>
          <p14:tracePt t="78132" x="2425700" y="4267200"/>
          <p14:tracePt t="78149" x="2533650" y="4279900"/>
          <p14:tracePt t="78166" x="2609850" y="4279900"/>
          <p14:tracePt t="78182" x="2660650" y="4260850"/>
          <p14:tracePt t="78198" x="2692400" y="4222750"/>
          <p14:tracePt t="78216" x="2717800" y="4171950"/>
          <p14:tracePt t="78233" x="2730500" y="4038600"/>
          <p14:tracePt t="78249" x="2730500" y="3975100"/>
          <p14:tracePt t="78266" x="2724150" y="3930650"/>
          <p14:tracePt t="78282" x="2698750" y="3886200"/>
          <p14:tracePt t="78299" x="2698750" y="3879850"/>
          <p14:tracePt t="78315" x="2679700" y="3873500"/>
          <p14:tracePt t="78332" x="2673350" y="3867150"/>
          <p14:tracePt t="78349" x="2660650" y="3867150"/>
          <p14:tracePt t="78366" x="2647950" y="3867150"/>
          <p14:tracePt t="78382" x="2622550" y="3867150"/>
          <p14:tracePt t="78415" x="2622550" y="3873500"/>
          <p14:tracePt t="79979" x="2622550" y="3886200"/>
          <p14:tracePt t="79987" x="2628900" y="3905250"/>
          <p14:tracePt t="80000" x="2635250" y="3917950"/>
          <p14:tracePt t="80016" x="2654300" y="3943350"/>
          <p14:tracePt t="80032" x="2705100" y="4000500"/>
          <p14:tracePt t="80049" x="2749550" y="4057650"/>
          <p14:tracePt t="80066" x="2800350" y="4114800"/>
          <p14:tracePt t="80082" x="2851150" y="4165600"/>
          <p14:tracePt t="80099" x="2901950" y="4241800"/>
          <p14:tracePt t="80116" x="2965450" y="4318000"/>
          <p14:tracePt t="80132" x="3041650" y="4406900"/>
          <p14:tracePt t="80148" x="3130550" y="4508500"/>
          <p14:tracePt t="80165" x="3289300" y="4648200"/>
          <p14:tracePt t="80169" x="3352800" y="4705350"/>
          <p14:tracePt t="80183" x="3448050" y="4794250"/>
          <p14:tracePt t="80199" x="3549650" y="4883150"/>
          <p14:tracePt t="80215" x="3638550" y="4972050"/>
          <p14:tracePt t="80232" x="3752850" y="5086350"/>
          <p14:tracePt t="80249" x="3854450" y="5162550"/>
          <p14:tracePt t="80266" x="3949700" y="5245100"/>
          <p14:tracePt t="80282" x="4044950" y="5314950"/>
          <p14:tracePt t="80299" x="4140200" y="5378450"/>
          <p14:tracePt t="80316" x="4178300" y="5403850"/>
          <p14:tracePt t="80332" x="4216400" y="5429250"/>
          <p14:tracePt t="80349" x="4254500" y="5454650"/>
          <p14:tracePt t="80365" x="4286250" y="5473700"/>
          <p14:tracePt t="80382" x="4330700" y="5499100"/>
          <p14:tracePt t="80399" x="4375150" y="5518150"/>
          <p14:tracePt t="80416" x="4438650" y="5537200"/>
          <p14:tracePt t="80433" x="4495800" y="5543550"/>
          <p14:tracePt t="80449" x="4508500" y="5543550"/>
          <p14:tracePt t="80466" x="4514850" y="5530850"/>
          <p14:tracePt t="80482" x="4521200" y="5505450"/>
          <p14:tracePt t="80499" x="4521200" y="5461000"/>
          <p14:tracePt t="80516" x="4521200" y="5422900"/>
          <p14:tracePt t="80532" x="4502150" y="5397500"/>
          <p14:tracePt t="80549" x="4489450" y="5384800"/>
          <p14:tracePt t="80566" x="4470400" y="5365750"/>
          <p14:tracePt t="80582" x="4457700" y="5346700"/>
          <p14:tracePt t="80599" x="4432300" y="5327650"/>
          <p14:tracePt t="80616" x="4413250" y="5321300"/>
          <p14:tracePt t="80632" x="4394200" y="5321300"/>
          <p14:tracePt t="80648" x="4381500" y="5321300"/>
          <p14:tracePt t="80666" x="4362450" y="5340350"/>
          <p14:tracePt t="80669" x="4343400" y="5365750"/>
          <p14:tracePt t="80683" x="4298950" y="5441950"/>
          <p14:tracePt t="80699" x="4248150" y="5518150"/>
          <p14:tracePt t="80715" x="4203700" y="5588000"/>
          <p14:tracePt t="80732" x="4178300" y="5657850"/>
          <p14:tracePt t="80749" x="4165600" y="5727700"/>
          <p14:tracePt t="80765" x="4165600" y="5784850"/>
          <p14:tracePt t="80782" x="4165600" y="5822950"/>
          <p14:tracePt t="80799" x="4171950" y="5822950"/>
          <p14:tracePt t="80832" x="4178300" y="5810250"/>
          <p14:tracePt t="80849" x="4178300" y="5778500"/>
          <p14:tracePt t="80865" x="4178300" y="5746750"/>
          <p14:tracePt t="80882" x="4184650" y="5721350"/>
          <p14:tracePt t="80916" x="4184650" y="5715000"/>
          <p14:tracePt t="81019" x="4171950" y="5715000"/>
          <p14:tracePt t="81027" x="4171950" y="5721350"/>
          <p14:tracePt t="81036" x="4165600" y="5727700"/>
          <p14:tracePt t="81049" x="4159250" y="5727700"/>
          <p14:tracePt t="81067" x="4152900" y="5740400"/>
          <p14:tracePt t="81082" x="4146550" y="5746750"/>
          <p14:tracePt t="81099" x="4140200" y="5746750"/>
          <p14:tracePt t="81334" x="4140200" y="5740400"/>
          <p14:tracePt t="81341" x="4140200" y="5734050"/>
          <p14:tracePt t="81740" x="4140200" y="5727700"/>
          <p14:tracePt t="81747" x="4140200" y="5715000"/>
          <p14:tracePt t="81755" x="4146550" y="5708650"/>
          <p14:tracePt t="81765" x="4146550" y="5702300"/>
          <p14:tracePt t="81783" x="4159250" y="5695950"/>
          <p14:tracePt t="81799" x="4165600" y="5689600"/>
          <p14:tracePt t="81817" x="4165600" y="5683250"/>
          <p14:tracePt t="81951" x="4171950" y="5683250"/>
          <p14:tracePt t="85152" x="4184650" y="5689600"/>
          <p14:tracePt t="85159" x="4184650" y="5695950"/>
          <p14:tracePt t="85168" x="4191000" y="5702300"/>
          <p14:tracePt t="85183" x="4197350" y="5708650"/>
          <p14:tracePt t="85237" x="4197350" y="5715000"/>
          <p14:tracePt t="85245" x="4203700" y="5727700"/>
          <p14:tracePt t="85252" x="4210050" y="5734050"/>
          <p14:tracePt t="85266" x="4210050" y="5740400"/>
          <p14:tracePt t="85282" x="4216400" y="5753100"/>
          <p14:tracePt t="85347" x="4216400" y="5759450"/>
          <p14:tracePt t="85355" x="4222750" y="5759450"/>
          <p14:tracePt t="85366" x="4229100" y="5772150"/>
          <p14:tracePt t="85382" x="4254500" y="5784850"/>
          <p14:tracePt t="85400" x="4273550" y="5803900"/>
          <p14:tracePt t="85416" x="4292600" y="5816600"/>
          <p14:tracePt t="85432" x="4305300" y="5829300"/>
          <p14:tracePt t="85449" x="4324350" y="5861050"/>
          <p14:tracePt t="85466" x="4343400" y="5873750"/>
          <p14:tracePt t="85482" x="4362450" y="5899150"/>
          <p14:tracePt t="85498" x="4400550" y="5918200"/>
          <p14:tracePt t="85515" x="4432300" y="5930900"/>
          <p14:tracePt t="85532" x="4438650" y="5937250"/>
          <p14:tracePt t="85591" x="4438650" y="5943600"/>
          <p14:tracePt t="85677" x="4445000" y="5943600"/>
          <p14:tracePt t="85683" x="4464050" y="5943600"/>
          <p14:tracePt t="85700" x="4508500" y="5943600"/>
          <p14:tracePt t="85716" x="4591050" y="5949950"/>
          <p14:tracePt t="85732" x="4679950" y="5949950"/>
          <p14:tracePt t="85749" x="4743450" y="5949950"/>
          <p14:tracePt t="85765" x="4845050" y="5962650"/>
          <p14:tracePt t="85782" x="4927600" y="5988050"/>
          <p14:tracePt t="85785" x="5010150" y="6013450"/>
          <p14:tracePt t="85799" x="5099050" y="6038850"/>
          <p14:tracePt t="85815" x="5232400" y="6070600"/>
          <p14:tracePt t="85832" x="5403850" y="6115050"/>
          <p14:tracePt t="85833" x="5480050" y="6121400"/>
          <p14:tracePt t="85849" x="5575300" y="6134100"/>
          <p14:tracePt t="85865" x="5607050" y="6134100"/>
          <p14:tracePt t="85882" x="5613400" y="6134100"/>
          <p14:tracePt t="86029" x="5619750" y="6134100"/>
          <p14:tracePt t="86043" x="5626100" y="6134100"/>
          <p14:tracePt t="86067" x="5632450" y="6134100"/>
          <p14:tracePt t="86084" x="5638800" y="6134100"/>
          <p14:tracePt t="86115" x="5645150" y="6134100"/>
          <p14:tracePt t="86131" x="5651500" y="6134100"/>
          <p14:tracePt t="86137" x="5657850" y="6134100"/>
          <p14:tracePt t="86161" x="5664200" y="6134100"/>
          <p14:tracePt t="86186" x="5670550" y="6127750"/>
          <p14:tracePt t="87469" x="5676900" y="6127750"/>
          <p14:tracePt t="87507" x="5683250" y="6127750"/>
          <p14:tracePt t="87547" x="5689600" y="6127750"/>
          <p14:tracePt t="87569" x="5695950" y="6127750"/>
          <p14:tracePt t="87577" x="5708650" y="6127750"/>
          <p14:tracePt t="87586" x="5721350" y="6127750"/>
          <p14:tracePt t="87599" x="5734050" y="6127750"/>
          <p14:tracePt t="87616" x="5753100" y="6134100"/>
          <p14:tracePt t="87633" x="5816600" y="6140450"/>
          <p14:tracePt t="87649" x="5867400" y="6146800"/>
          <p14:tracePt t="87665" x="5911850" y="6159500"/>
          <p14:tracePt t="87682" x="5943600" y="6165850"/>
          <p14:tracePt t="87698" x="5962650" y="6172200"/>
          <p14:tracePt t="87732" x="5969000" y="6172200"/>
          <p14:tracePt t="87757" x="5975350" y="6172200"/>
          <p14:tracePt t="87767" x="5981700" y="6172200"/>
          <p14:tracePt t="87783" x="5988050" y="6178550"/>
          <p14:tracePt t="87799" x="5994400" y="6184900"/>
          <p14:tracePt t="87816" x="6007100" y="6184900"/>
          <p14:tracePt t="87832" x="6013450" y="6184900"/>
          <p14:tracePt t="87849" x="6019800" y="6191250"/>
          <p14:tracePt t="87867" x="6026150" y="6191250"/>
          <p14:tracePt t="87891" x="6032500" y="6191250"/>
          <p14:tracePt t="87907" x="6038850" y="6191250"/>
          <p14:tracePt t="87921" x="6045200" y="6191250"/>
          <p14:tracePt t="87937" x="6045200" y="6197600"/>
          <p14:tracePt t="88039" x="6051550" y="6197600"/>
          <p14:tracePt t="88047" x="6057900" y="6197600"/>
          <p14:tracePt t="88055" x="6064250" y="6203950"/>
          <p14:tracePt t="88067" x="6076950" y="6203950"/>
          <p14:tracePt t="88083" x="6102350" y="6210300"/>
          <p14:tracePt t="88099" x="6134100" y="6216650"/>
          <p14:tracePt t="88117" x="6153150" y="6229350"/>
          <p14:tracePt t="88132" x="6165850" y="6235700"/>
          <p14:tracePt t="88275" x="6172200" y="6235700"/>
          <p14:tracePt t="88291" x="6184900" y="6235700"/>
          <p14:tracePt t="88305" x="6197600" y="6235700"/>
          <p14:tracePt t="88314" x="6210300" y="6235700"/>
          <p14:tracePt t="88321" x="6223000" y="6235700"/>
          <p14:tracePt t="88331" x="6242050" y="6235700"/>
          <p14:tracePt t="88350" x="6280150" y="6235700"/>
          <p14:tracePt t="88367" x="6362700" y="6235700"/>
          <p14:tracePt t="88382" x="6400800" y="6242050"/>
          <p14:tracePt t="88399" x="6451600" y="6254750"/>
          <p14:tracePt t="88415" x="6470650" y="6261100"/>
          <p14:tracePt t="88432" x="6496050" y="6273800"/>
          <p14:tracePt t="88449" x="6527800" y="6286500"/>
          <p14:tracePt t="88466" x="6546850" y="6292850"/>
          <p14:tracePt t="88482" x="6572250" y="6305550"/>
          <p14:tracePt t="88499" x="6578600" y="6305550"/>
          <p14:tracePt t="88515" x="6584950" y="6305550"/>
          <p14:tracePt t="88532" x="6591300" y="6305550"/>
          <p14:tracePt t="88579" x="6597650" y="6305550"/>
          <p14:tracePt t="88595" x="6604000" y="6305550"/>
          <p14:tracePt t="88612" x="6610350" y="6305550"/>
          <p14:tracePt t="88627" x="6616700" y="6305550"/>
          <p14:tracePt t="88642" x="6623050" y="6305550"/>
          <p14:tracePt t="88650" x="6629400" y="6305550"/>
          <p14:tracePt t="88666" x="6635750" y="6305550"/>
          <p14:tracePt t="88683" x="6661150" y="6311900"/>
          <p14:tracePt t="88699" x="6692900" y="6324600"/>
          <p14:tracePt t="88716" x="6711950" y="6324600"/>
          <p14:tracePt t="88732" x="6731000" y="6330950"/>
          <p14:tracePt t="88748" x="6750050" y="6330950"/>
          <p14:tracePt t="88765" x="6756400" y="6337300"/>
          <p14:tracePt t="88782" x="6762750" y="6337300"/>
          <p14:tracePt t="89315" x="6762750" y="6343650"/>
          <p14:tracePt t="90723" x="6769100" y="6343650"/>
          <p14:tracePt t="90731" x="6788150" y="6343650"/>
          <p14:tracePt t="90739" x="6800850" y="6343650"/>
          <p14:tracePt t="90749" x="6819900" y="6343650"/>
          <p14:tracePt t="90765" x="6858000" y="6343650"/>
          <p14:tracePt t="90783" x="6908800" y="6362700"/>
          <p14:tracePt t="90799" x="6940550" y="6375400"/>
          <p14:tracePt t="90816" x="6972300" y="6388100"/>
          <p14:tracePt t="90879" x="6972300" y="6394450"/>
          <p14:tracePt t="90886" x="6972300" y="6400800"/>
          <p14:tracePt t="90899" x="6972300" y="6407150"/>
          <p14:tracePt t="90916" x="6978650" y="6419850"/>
          <p14:tracePt t="90932" x="6978650" y="6426200"/>
          <p14:tracePt t="90949" x="6978650" y="6445250"/>
          <p14:tracePt t="90965" x="6915150" y="6464300"/>
          <p14:tracePt t="90982" x="6565900" y="6470650"/>
          <p14:tracePt t="90999" x="6191250" y="6464300"/>
          <p14:tracePt t="91015" x="5969000" y="6457950"/>
          <p14:tracePt t="91032" x="5810250" y="6457950"/>
          <p14:tracePt t="91049" x="5772150" y="6457950"/>
          <p14:tracePt t="91084" x="5772150" y="6451600"/>
          <p14:tracePt t="91100" x="5765800" y="6426200"/>
          <p14:tracePt t="91116" x="5689600" y="6343650"/>
          <p14:tracePt t="91132" x="5588000" y="6261100"/>
          <p14:tracePt t="91149" x="5454650" y="6191250"/>
          <p14:tracePt t="91166" x="5391150" y="6165850"/>
          <p14:tracePt t="91182" x="5365750" y="6159500"/>
          <p14:tracePt t="91239" x="5372100" y="6159500"/>
          <p14:tracePt t="91247" x="5378450" y="6159500"/>
          <p14:tracePt t="91255" x="5391150" y="6159500"/>
          <p14:tracePt t="91265" x="5403850" y="6165850"/>
          <p14:tracePt t="91282" x="5448300" y="6165850"/>
          <p14:tracePt t="91299" x="5524500" y="6165850"/>
          <p14:tracePt t="91316" x="5632450" y="6165850"/>
          <p14:tracePt t="91332" x="5810250" y="6165850"/>
          <p14:tracePt t="91349" x="5867400" y="6165850"/>
          <p14:tracePt t="91366" x="5867400" y="6159500"/>
          <p14:tracePt t="91382" x="5867400" y="6153150"/>
          <p14:tracePt t="91398" x="5867400" y="6127750"/>
          <p14:tracePt t="91416" x="5854700" y="6102350"/>
          <p14:tracePt t="91433" x="5835650" y="6089650"/>
          <p14:tracePt t="91449" x="5816600" y="6076950"/>
          <p14:tracePt t="91465" x="5746750" y="6057900"/>
          <p14:tracePt t="91483" x="5607050" y="6045200"/>
          <p14:tracePt t="91499" x="5499100" y="6045200"/>
          <p14:tracePt t="91516" x="5467350" y="6045200"/>
          <p14:tracePt t="91532" x="5461000" y="6045200"/>
          <p14:tracePt t="91565" x="5461000" y="6070600"/>
          <p14:tracePt t="91582" x="5461000" y="6115050"/>
          <p14:tracePt t="91599" x="5486400" y="6140450"/>
          <p14:tracePt t="91616" x="5524500" y="6159500"/>
          <p14:tracePt t="91632" x="5588000" y="6159500"/>
          <p14:tracePt t="91648" x="5651500" y="6159500"/>
          <p14:tracePt t="91665" x="5721350" y="6153150"/>
          <p14:tracePt t="91682" x="5778500" y="6127750"/>
          <p14:tracePt t="91698" x="5778500" y="6108700"/>
          <p14:tracePt t="91717" x="5784850" y="6096000"/>
          <p14:tracePt t="91732" x="5784850" y="6089650"/>
          <p14:tracePt t="91748" x="5784850" y="6083300"/>
          <p14:tracePt t="91782" x="5778500" y="6083300"/>
          <p14:tracePt t="91799" x="5753100" y="6083300"/>
          <p14:tracePt t="91816" x="5676900" y="6083300"/>
          <p14:tracePt t="91832" x="5619750" y="6083300"/>
          <p14:tracePt t="91849" x="5575300" y="6083300"/>
          <p14:tracePt t="91865" x="5562600" y="6083300"/>
          <p14:tracePt t="91882" x="5556250" y="6096000"/>
          <p14:tracePt t="91898" x="5549900" y="6115050"/>
          <p14:tracePt t="91916" x="5549900" y="6121400"/>
          <p14:tracePt t="91932" x="5549900" y="6127750"/>
          <p14:tracePt t="91949" x="5549900" y="6134100"/>
          <p14:tracePt t="91966" x="5556250" y="6140450"/>
          <p14:tracePt t="91983" x="5600700" y="6146800"/>
          <p14:tracePt t="91998" x="5695950" y="6146800"/>
          <p14:tracePt t="92016" x="5759450" y="6146800"/>
          <p14:tracePt t="92031" x="5842000" y="6115050"/>
          <p14:tracePt t="92049" x="5873750" y="6089650"/>
          <p14:tracePt t="92066" x="5892800" y="6076950"/>
          <p14:tracePt t="92082" x="5899150" y="6051550"/>
          <p14:tracePt t="92099" x="5905500" y="6026150"/>
          <p14:tracePt t="92117" x="5899150" y="6007100"/>
          <p14:tracePt t="92133" x="5861050" y="5975350"/>
          <p14:tracePt t="92149" x="5797550" y="5949950"/>
          <p14:tracePt t="92165" x="5670550" y="5924550"/>
          <p14:tracePt t="92182" x="5562600" y="5918200"/>
          <p14:tracePt t="92199" x="5441950" y="5918200"/>
          <p14:tracePt t="92216" x="5403850" y="5918200"/>
          <p14:tracePt t="92232" x="5378450" y="5943600"/>
          <p14:tracePt t="92249" x="5378450" y="5956300"/>
          <p14:tracePt t="92266" x="5378450" y="6007100"/>
          <p14:tracePt t="92282" x="5378450" y="6057900"/>
          <p14:tracePt t="92299" x="5378450" y="6083300"/>
          <p14:tracePt t="92315" x="5391150" y="6127750"/>
          <p14:tracePt t="92332" x="5429250" y="6165850"/>
          <p14:tracePt t="92349" x="5480050" y="6184900"/>
          <p14:tracePt t="92365" x="5581650" y="6191250"/>
          <p14:tracePt t="92382" x="5765800" y="6184900"/>
          <p14:tracePt t="92399" x="5848350" y="6134100"/>
          <p14:tracePt t="92415" x="5905500" y="6070600"/>
          <p14:tracePt t="92432" x="5937250" y="5988050"/>
          <p14:tracePt t="92449" x="5943600" y="5930900"/>
          <p14:tracePt t="92466" x="5937250" y="5854700"/>
          <p14:tracePt t="92482" x="5905500" y="5803900"/>
          <p14:tracePt t="92499" x="5829300" y="5765800"/>
          <p14:tracePt t="92516" x="5759450" y="5753100"/>
          <p14:tracePt t="92532" x="5600700" y="5753100"/>
          <p14:tracePt t="92548" x="5441950" y="5753100"/>
          <p14:tracePt t="92565" x="5353050" y="5772150"/>
          <p14:tracePt t="92582" x="5302250" y="5816600"/>
          <p14:tracePt t="92598" x="5276850" y="5873750"/>
          <p14:tracePt t="92616" x="5264150" y="5937250"/>
          <p14:tracePt t="92632" x="5264150" y="6007100"/>
          <p14:tracePt t="92649" x="5270500" y="6051550"/>
          <p14:tracePt t="92666" x="5302250" y="6089650"/>
          <p14:tracePt t="92682" x="5353050" y="6115050"/>
          <p14:tracePt t="92698" x="5429250" y="6121400"/>
          <p14:tracePt t="92716" x="5492750" y="6121400"/>
          <p14:tracePt t="92732" x="5594350" y="6108700"/>
          <p14:tracePt t="92748" x="5664200" y="6076950"/>
          <p14:tracePt t="92766" x="5746750" y="5969000"/>
          <p14:tracePt t="92782" x="5765800" y="5911850"/>
          <p14:tracePt t="92798" x="5765800" y="5861050"/>
          <p14:tracePt t="92815" x="5765800" y="5810250"/>
          <p14:tracePt t="92832" x="5740400" y="5778500"/>
          <p14:tracePt t="92849" x="5689600" y="5746750"/>
          <p14:tracePt t="92865" x="5638800" y="5740400"/>
          <p14:tracePt t="92881" x="5568950" y="5740400"/>
          <p14:tracePt t="92899" x="5422900" y="5784850"/>
          <p14:tracePt t="92915" x="5378450" y="5816600"/>
          <p14:tracePt t="92932" x="5353050" y="5854700"/>
          <p14:tracePt t="92949" x="5340350" y="5918200"/>
          <p14:tracePt t="92966" x="5340350" y="5962650"/>
          <p14:tracePt t="92982" x="5359400" y="5994400"/>
          <p14:tracePt t="92999" x="5378450" y="6019800"/>
          <p14:tracePt t="93015" x="5429250" y="6032500"/>
          <p14:tracePt t="93032" x="5499100" y="6032500"/>
          <p14:tracePt t="93049" x="5568950" y="6032500"/>
          <p14:tracePt t="93065" x="5676900" y="6000750"/>
          <p14:tracePt t="93082" x="5740400" y="5981700"/>
          <p14:tracePt t="93099" x="5772150" y="5969000"/>
          <p14:tracePt t="93117" x="5803900" y="5962650"/>
          <p14:tracePt t="93132" x="5822950" y="5962650"/>
          <p14:tracePt t="93149" x="5835650" y="5962650"/>
          <p14:tracePt t="93166" x="5854700" y="5962650"/>
          <p14:tracePt t="93182" x="5873750" y="5962650"/>
          <p14:tracePt t="93199" x="5918200" y="5962650"/>
          <p14:tracePt t="93216" x="5949950" y="5969000"/>
          <p14:tracePt t="93231" x="6007100" y="5975350"/>
          <p14:tracePt t="93248" x="6070600" y="5981700"/>
          <p14:tracePt t="93267" x="6191250" y="5988050"/>
          <p14:tracePt t="93282" x="6267450" y="5994400"/>
          <p14:tracePt t="93299" x="6350000" y="6013450"/>
          <p14:tracePt t="93316" x="6407150" y="6026150"/>
          <p14:tracePt t="93332" x="6438900" y="6032500"/>
          <p14:tracePt t="93349" x="6457950" y="6032500"/>
          <p14:tracePt t="93366" x="6483350" y="6038850"/>
          <p14:tracePt t="93382" x="6515100" y="6051550"/>
          <p14:tracePt t="93398" x="6553200" y="6057900"/>
          <p14:tracePt t="93416" x="6623050" y="6064250"/>
          <p14:tracePt t="93432" x="6692900" y="6064250"/>
          <p14:tracePt t="93449" x="6756400" y="6064250"/>
          <p14:tracePt t="93466" x="6838950" y="6064250"/>
          <p14:tracePt t="93482" x="6915150" y="6064250"/>
          <p14:tracePt t="93499" x="6997700" y="6064250"/>
          <p14:tracePt t="93517" x="7080250" y="6064250"/>
          <p14:tracePt t="93532" x="7112000" y="6064250"/>
          <p14:tracePt t="93549" x="7131050" y="6064250"/>
          <p14:tracePt t="93566" x="7150100" y="6064250"/>
          <p14:tracePt t="93582" x="7156450" y="6064250"/>
          <p14:tracePt t="93599" x="7169150" y="6064250"/>
          <p14:tracePt t="93616" x="7181850" y="6064250"/>
          <p14:tracePt t="93632" x="7200900" y="6064250"/>
          <p14:tracePt t="93649" x="7207250" y="6064250"/>
          <p14:tracePt t="93665" x="7219950" y="6064250"/>
          <p14:tracePt t="93683" x="7226300" y="6064250"/>
          <p14:tracePt t="93699" x="7232650" y="6064250"/>
          <p14:tracePt t="93715" x="7232650" y="6057900"/>
          <p14:tracePt t="93732" x="7239000" y="6057900"/>
          <p14:tracePt t="93748" x="7245350" y="6051550"/>
          <p14:tracePt t="93767" x="7251700" y="6045200"/>
          <p14:tracePt t="94902" x="7258050" y="6045200"/>
          <p14:tracePt t="94910" x="7264400" y="6045200"/>
          <p14:tracePt t="94925" x="7270750" y="6045200"/>
          <p14:tracePt t="94934" x="7277100" y="6045200"/>
          <p14:tracePt t="94956" x="7283450" y="6045200"/>
          <p14:tracePt t="94982" x="7289800" y="6045200"/>
          <p14:tracePt t="95005" x="7296150" y="6045200"/>
          <p14:tracePt t="95035" x="7302500" y="6045200"/>
          <p14:tracePt t="95279" x="7315200" y="6045200"/>
          <p14:tracePt t="95287" x="7321550" y="6045200"/>
          <p14:tracePt t="95299" x="7327900" y="6045200"/>
          <p14:tracePt t="95317" x="7346950" y="6045200"/>
          <p14:tracePt t="95349" x="7353300" y="6045200"/>
          <p14:tracePt t="95366" x="7366000" y="6045200"/>
          <p14:tracePt t="95382" x="7385050" y="6038850"/>
          <p14:tracePt t="95398" x="7391400" y="6032500"/>
          <p14:tracePt t="95416" x="7397750" y="6032500"/>
          <p14:tracePt t="95432" x="7397750" y="6013450"/>
          <p14:tracePt t="95449" x="7410450" y="5981700"/>
          <p14:tracePt t="95466" x="7410450" y="5962650"/>
          <p14:tracePt t="95482" x="7397750" y="5943600"/>
          <p14:tracePt t="95499" x="7327900" y="5918200"/>
          <p14:tracePt t="95516" x="7219950" y="5911850"/>
          <p14:tracePt t="95532" x="7143750" y="5911850"/>
          <p14:tracePt t="95548" x="7061200" y="5937250"/>
          <p14:tracePt t="95565" x="7023100" y="5969000"/>
          <p14:tracePt t="95583" x="6978650" y="6064250"/>
          <p14:tracePt t="95599" x="6965950" y="6121400"/>
          <p14:tracePt t="95616" x="6965950" y="6159500"/>
          <p14:tracePt t="95632" x="6965950" y="6184900"/>
          <p14:tracePt t="95649" x="6972300" y="6203950"/>
          <p14:tracePt t="95665" x="6991350" y="6203950"/>
          <p14:tracePt t="95682" x="7035800" y="6210300"/>
          <p14:tracePt t="95698" x="7099300" y="6203950"/>
          <p14:tracePt t="95715" x="7188200" y="6159500"/>
          <p14:tracePt t="95732" x="7277100" y="6096000"/>
          <p14:tracePt t="95749" x="7391400" y="5969000"/>
          <p14:tracePt t="95765" x="7410450" y="5943600"/>
          <p14:tracePt t="95782" x="7416800" y="5918200"/>
          <p14:tracePt t="95798" x="7416800" y="5911850"/>
          <p14:tracePt t="95833" x="7410450" y="5905500"/>
          <p14:tracePt t="95849" x="7372350" y="5899150"/>
          <p14:tracePt t="95865" x="7296150" y="5892800"/>
          <p14:tracePt t="95882" x="7207250" y="5892800"/>
          <p14:tracePt t="95898" x="7156450" y="5892800"/>
          <p14:tracePt t="95916" x="7092950" y="5905500"/>
          <p14:tracePt t="95932" x="7073900" y="5937250"/>
          <p14:tracePt t="95949" x="7054850" y="5962650"/>
          <p14:tracePt t="95967" x="7048500" y="6000750"/>
          <p14:tracePt t="95969" x="7048500" y="6007100"/>
          <p14:tracePt t="95983" x="7048500" y="6032500"/>
          <p14:tracePt t="95999" x="7048500" y="6051550"/>
          <p14:tracePt t="96015" x="7048500" y="6064250"/>
          <p14:tracePt t="96032" x="7061200" y="6070600"/>
          <p14:tracePt t="96049" x="7073900" y="6076950"/>
          <p14:tracePt t="96066" x="7086600" y="6076950"/>
          <p14:tracePt t="96083" x="7131050" y="6076950"/>
          <p14:tracePt t="96099" x="7162800" y="6051550"/>
          <p14:tracePt t="96116" x="7169150" y="6045200"/>
          <p14:tracePt t="96132" x="7169150" y="6038850"/>
          <p14:tracePt t="96149" x="7169150" y="6032500"/>
          <p14:tracePt t="98112" x="7169150" y="6019800"/>
          <p14:tracePt t="98119" x="7162800" y="6000750"/>
          <p14:tracePt t="98132" x="7143750" y="5956300"/>
          <p14:tracePt t="98149" x="7112000" y="5905500"/>
          <p14:tracePt t="98166" x="7080250" y="5886450"/>
          <p14:tracePt t="98182" x="7067550" y="5873750"/>
          <p14:tracePt t="99037" x="7067550" y="5861050"/>
          <p14:tracePt t="99043" x="7092950" y="5816600"/>
          <p14:tracePt t="99050" x="7150100" y="5715000"/>
          <p14:tracePt t="99065" x="7353300" y="5302250"/>
          <p14:tracePt t="99081" x="7537450" y="4953000"/>
          <p14:tracePt t="99099" x="7639050" y="4826000"/>
          <p14:tracePt t="99116" x="7664450" y="4800600"/>
          <p14:tracePt t="102090" x="0" y="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026" descr="06Ols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12893"/>
            <a:ext cx="3837087" cy="553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691680" y="5949280"/>
            <a:ext cx="91450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rgbClr val="A4F0FA"/>
                </a:solidFill>
              </a:rPr>
              <a:t>Vilma Olson: </a:t>
            </a:r>
          </a:p>
          <a:p>
            <a:r>
              <a:rPr lang="en-US" sz="1400" dirty="0" smtClean="0">
                <a:solidFill>
                  <a:srgbClr val="FFFFFF"/>
                </a:solidFill>
              </a:rPr>
              <a:t>Spatial </a:t>
            </a:r>
            <a:r>
              <a:rPr lang="en-US" sz="1400" dirty="0">
                <a:solidFill>
                  <a:srgbClr val="FFFFFF"/>
                </a:solidFill>
              </a:rPr>
              <a:t>configuration of ordered polynucleotide chains: A </a:t>
            </a:r>
            <a:r>
              <a:rPr lang="en-US" sz="1400" dirty="0" smtClean="0">
                <a:solidFill>
                  <a:srgbClr val="FFFFFF"/>
                </a:solidFill>
              </a:rPr>
              <a:t>novel</a:t>
            </a:r>
            <a:r>
              <a:rPr lang="cs-CZ" sz="1400" dirty="0" smtClean="0">
                <a:solidFill>
                  <a:srgbClr val="FFFFFF"/>
                </a:solidFill>
              </a:rPr>
              <a:t> double helix. </a:t>
            </a:r>
          </a:p>
          <a:p>
            <a:r>
              <a:rPr lang="pl-PL" sz="1400" dirty="0" smtClean="0">
                <a:solidFill>
                  <a:srgbClr val="A4F0FA"/>
                </a:solidFill>
              </a:rPr>
              <a:t>Proc</a:t>
            </a:r>
            <a:r>
              <a:rPr lang="pl-PL" sz="1400" dirty="0">
                <a:solidFill>
                  <a:srgbClr val="A4F0FA"/>
                </a:solidFill>
              </a:rPr>
              <a:t>. Natl. Acad. Sci. </a:t>
            </a:r>
            <a:r>
              <a:rPr lang="pl-PL" sz="1400" dirty="0" smtClean="0">
                <a:solidFill>
                  <a:srgbClr val="A4F0FA"/>
                </a:solidFill>
              </a:rPr>
              <a:t>USA 74 (1977) </a:t>
            </a:r>
            <a:r>
              <a:rPr lang="en-US" sz="1400" dirty="0" smtClean="0">
                <a:solidFill>
                  <a:srgbClr val="A4F0FA"/>
                </a:solidFill>
              </a:rPr>
              <a:t>1775-1779</a:t>
            </a:r>
            <a:r>
              <a:rPr lang="cs-CZ" sz="1400" dirty="0" smtClean="0">
                <a:solidFill>
                  <a:srgbClr val="A4F0FA"/>
                </a:solidFill>
              </a:rPr>
              <a:t>.</a:t>
            </a:r>
            <a:endParaRPr lang="pl-PL" sz="1400" dirty="0">
              <a:solidFill>
                <a:srgbClr val="A4F0FA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97"/>
    </mc:Choice>
    <mc:Fallback xmlns="">
      <p:transition spd="slow" advTm="25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09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4664"/>
            <a:ext cx="2098174" cy="4958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 descr="0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" t="3546" r="362" b="3088"/>
          <a:stretch/>
        </p:blipFill>
        <p:spPr bwMode="auto">
          <a:xfrm>
            <a:off x="898294" y="404664"/>
            <a:ext cx="4578871" cy="503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5409923" y="4509120"/>
            <a:ext cx="5254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4400" dirty="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898294" y="5661248"/>
            <a:ext cx="77061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>
                <a:solidFill>
                  <a:srgbClr val="A4F0FA"/>
                </a:solidFill>
              </a:rPr>
              <a:t>Wang</a:t>
            </a:r>
            <a:r>
              <a:rPr lang="cs-CZ" sz="1400" dirty="0">
                <a:solidFill>
                  <a:srgbClr val="A4F0FA"/>
                </a:solidFill>
              </a:rPr>
              <a:t>, A. H.; </a:t>
            </a:r>
            <a:r>
              <a:rPr lang="cs-CZ" sz="1400" dirty="0" err="1">
                <a:solidFill>
                  <a:srgbClr val="A4F0FA"/>
                </a:solidFill>
              </a:rPr>
              <a:t>Quigley</a:t>
            </a:r>
            <a:r>
              <a:rPr lang="cs-CZ" sz="1400" dirty="0">
                <a:solidFill>
                  <a:srgbClr val="A4F0FA"/>
                </a:solidFill>
              </a:rPr>
              <a:t>, G. J.; </a:t>
            </a:r>
            <a:r>
              <a:rPr lang="cs-CZ" sz="1400" dirty="0" err="1">
                <a:solidFill>
                  <a:srgbClr val="A4F0FA"/>
                </a:solidFill>
              </a:rPr>
              <a:t>Kolpak</a:t>
            </a:r>
            <a:r>
              <a:rPr lang="cs-CZ" sz="1400" dirty="0">
                <a:solidFill>
                  <a:srgbClr val="A4F0FA"/>
                </a:solidFill>
              </a:rPr>
              <a:t>, F. J.; </a:t>
            </a:r>
            <a:r>
              <a:rPr lang="cs-CZ" sz="1400" dirty="0" err="1">
                <a:solidFill>
                  <a:srgbClr val="A4F0FA"/>
                </a:solidFill>
              </a:rPr>
              <a:t>Crawford</a:t>
            </a:r>
            <a:r>
              <a:rPr lang="cs-CZ" sz="1400" dirty="0">
                <a:solidFill>
                  <a:srgbClr val="A4F0FA"/>
                </a:solidFill>
              </a:rPr>
              <a:t>, J. L.; van Boom, J. H.; van der </a:t>
            </a:r>
            <a:r>
              <a:rPr lang="cs-CZ" sz="1400" dirty="0" err="1">
                <a:solidFill>
                  <a:srgbClr val="A4F0FA"/>
                </a:solidFill>
              </a:rPr>
              <a:t>Marel</a:t>
            </a:r>
            <a:r>
              <a:rPr lang="cs-CZ" sz="1400" dirty="0">
                <a:solidFill>
                  <a:srgbClr val="A4F0FA"/>
                </a:solidFill>
              </a:rPr>
              <a:t>, G.; </a:t>
            </a:r>
            <a:r>
              <a:rPr lang="cs-CZ" sz="1400" dirty="0" err="1">
                <a:solidFill>
                  <a:srgbClr val="A4F0FA"/>
                </a:solidFill>
              </a:rPr>
              <a:t>Rich</a:t>
            </a:r>
            <a:r>
              <a:rPr lang="cs-CZ" sz="1400" dirty="0">
                <a:solidFill>
                  <a:srgbClr val="A4F0FA"/>
                </a:solidFill>
              </a:rPr>
              <a:t>, A</a:t>
            </a:r>
            <a:r>
              <a:rPr lang="cs-CZ" sz="1400" dirty="0" smtClean="0">
                <a:solidFill>
                  <a:srgbClr val="A4F0FA"/>
                </a:solidFill>
              </a:rPr>
              <a:t>. </a:t>
            </a:r>
            <a:r>
              <a:rPr lang="cs-CZ" sz="1400" dirty="0" err="1" smtClean="0">
                <a:solidFill>
                  <a:srgbClr val="FFFFFF"/>
                </a:solidFill>
              </a:rPr>
              <a:t>Molecular</a:t>
            </a:r>
            <a:r>
              <a:rPr lang="cs-CZ" sz="1400" dirty="0" smtClean="0">
                <a:solidFill>
                  <a:srgbClr val="FFFFFF"/>
                </a:solidFill>
              </a:rPr>
              <a:t> </a:t>
            </a:r>
            <a:r>
              <a:rPr lang="cs-CZ" sz="1400" dirty="0" err="1">
                <a:solidFill>
                  <a:srgbClr val="FFFFFF"/>
                </a:solidFill>
              </a:rPr>
              <a:t>structure</a:t>
            </a:r>
            <a:r>
              <a:rPr lang="cs-CZ" sz="1400" dirty="0">
                <a:solidFill>
                  <a:srgbClr val="FFFFFF"/>
                </a:solidFill>
              </a:rPr>
              <a:t> </a:t>
            </a:r>
            <a:r>
              <a:rPr lang="cs-CZ" sz="1400" dirty="0" err="1">
                <a:solidFill>
                  <a:srgbClr val="FFFFFF"/>
                </a:solidFill>
              </a:rPr>
              <a:t>of</a:t>
            </a:r>
            <a:r>
              <a:rPr lang="cs-CZ" sz="1400" dirty="0">
                <a:solidFill>
                  <a:srgbClr val="FFFFFF"/>
                </a:solidFill>
              </a:rPr>
              <a:t> a </a:t>
            </a:r>
            <a:r>
              <a:rPr lang="cs-CZ" sz="1400" dirty="0" err="1">
                <a:solidFill>
                  <a:srgbClr val="FFFFFF"/>
                </a:solidFill>
              </a:rPr>
              <a:t>left-handed</a:t>
            </a:r>
            <a:r>
              <a:rPr lang="cs-CZ" sz="1400" dirty="0">
                <a:solidFill>
                  <a:srgbClr val="FFFFFF"/>
                </a:solidFill>
              </a:rPr>
              <a:t> double </a:t>
            </a:r>
            <a:r>
              <a:rPr lang="cs-CZ" sz="1400" dirty="0" err="1">
                <a:solidFill>
                  <a:srgbClr val="FFFFFF"/>
                </a:solidFill>
              </a:rPr>
              <a:t>helical</a:t>
            </a:r>
            <a:r>
              <a:rPr lang="cs-CZ" sz="1400" dirty="0">
                <a:solidFill>
                  <a:srgbClr val="FFFFFF"/>
                </a:solidFill>
              </a:rPr>
              <a:t> DNA fragment </a:t>
            </a:r>
            <a:r>
              <a:rPr lang="cs-CZ" sz="1400" dirty="0" err="1">
                <a:solidFill>
                  <a:srgbClr val="FFFFFF"/>
                </a:solidFill>
              </a:rPr>
              <a:t>at</a:t>
            </a:r>
            <a:r>
              <a:rPr lang="cs-CZ" sz="1400" dirty="0">
                <a:solidFill>
                  <a:srgbClr val="FFFFFF"/>
                </a:solidFill>
              </a:rPr>
              <a:t> </a:t>
            </a:r>
            <a:r>
              <a:rPr lang="cs-CZ" sz="1400" dirty="0" err="1">
                <a:solidFill>
                  <a:srgbClr val="FFFFFF"/>
                </a:solidFill>
              </a:rPr>
              <a:t>atomic</a:t>
            </a:r>
            <a:r>
              <a:rPr lang="cs-CZ" sz="1400" dirty="0">
                <a:solidFill>
                  <a:srgbClr val="FFFFFF"/>
                </a:solidFill>
              </a:rPr>
              <a:t> </a:t>
            </a:r>
            <a:r>
              <a:rPr lang="cs-CZ" sz="1400" dirty="0" err="1" smtClean="0">
                <a:solidFill>
                  <a:srgbClr val="FFFFFF"/>
                </a:solidFill>
              </a:rPr>
              <a:t>resolution</a:t>
            </a:r>
            <a:r>
              <a:rPr lang="cs-CZ" sz="1400" dirty="0" smtClean="0">
                <a:solidFill>
                  <a:srgbClr val="FFFFFF"/>
                </a:solidFill>
              </a:rPr>
              <a:t>.</a:t>
            </a:r>
            <a:r>
              <a:rPr lang="cs-CZ" sz="1400" dirty="0" smtClean="0">
                <a:solidFill>
                  <a:srgbClr val="0099FF"/>
                </a:solidFill>
              </a:rPr>
              <a:t> </a:t>
            </a:r>
            <a:r>
              <a:rPr lang="cs-CZ" sz="1400" dirty="0" err="1">
                <a:solidFill>
                  <a:srgbClr val="A4F0FA"/>
                </a:solidFill>
              </a:rPr>
              <a:t>Nature</a:t>
            </a:r>
            <a:r>
              <a:rPr lang="cs-CZ" sz="1400" dirty="0">
                <a:solidFill>
                  <a:srgbClr val="A4F0FA"/>
                </a:solidFill>
              </a:rPr>
              <a:t>. </a:t>
            </a:r>
            <a:r>
              <a:rPr lang="cs-CZ" sz="1400" b="1" dirty="0">
                <a:solidFill>
                  <a:srgbClr val="A4F0FA"/>
                </a:solidFill>
              </a:rPr>
              <a:t>282</a:t>
            </a:r>
            <a:r>
              <a:rPr lang="cs-CZ" sz="1400" dirty="0">
                <a:solidFill>
                  <a:srgbClr val="A4F0FA"/>
                </a:solidFill>
              </a:rPr>
              <a:t> (1979) </a:t>
            </a:r>
            <a:r>
              <a:rPr lang="cs-CZ" sz="1400" dirty="0" smtClean="0">
                <a:solidFill>
                  <a:srgbClr val="A4F0FA"/>
                </a:solidFill>
              </a:rPr>
              <a:t>680–686</a:t>
            </a:r>
            <a:r>
              <a:rPr lang="cs-CZ" sz="1400" dirty="0">
                <a:solidFill>
                  <a:srgbClr val="A4F0FA"/>
                </a:solidFill>
              </a:rPr>
              <a:t>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87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80"/>
    </mc:Choice>
    <mc:Fallback xmlns="">
      <p:transition spd="slow" advTm="32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11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999" y="271449"/>
            <a:ext cx="2766837" cy="584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 descr="10B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" t="3293" r="-195" b="-418"/>
          <a:stretch/>
        </p:blipFill>
        <p:spPr bwMode="auto">
          <a:xfrm>
            <a:off x="1323118" y="196812"/>
            <a:ext cx="3085221" cy="597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4384161" y="4221088"/>
            <a:ext cx="5572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4400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3" name="Obdélník 2"/>
          <p:cNvSpPr/>
          <p:nvPr/>
        </p:nvSpPr>
        <p:spPr>
          <a:xfrm>
            <a:off x="971600" y="6099301"/>
            <a:ext cx="90364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err="1" smtClean="0">
                <a:solidFill>
                  <a:srgbClr val="A4F0FA"/>
                </a:solidFill>
              </a:rPr>
              <a:t>Wing</a:t>
            </a:r>
            <a:r>
              <a:rPr lang="cs-CZ" sz="1400" dirty="0" smtClean="0">
                <a:solidFill>
                  <a:srgbClr val="A4F0FA"/>
                </a:solidFill>
              </a:rPr>
              <a:t>, R., </a:t>
            </a:r>
            <a:r>
              <a:rPr lang="cs-CZ" sz="1400" dirty="0" err="1" smtClean="0">
                <a:solidFill>
                  <a:srgbClr val="A4F0FA"/>
                </a:solidFill>
              </a:rPr>
              <a:t>Drew</a:t>
            </a:r>
            <a:r>
              <a:rPr lang="cs-CZ" sz="1400" dirty="0" smtClean="0">
                <a:solidFill>
                  <a:srgbClr val="A4F0FA"/>
                </a:solidFill>
              </a:rPr>
              <a:t>, H., </a:t>
            </a:r>
            <a:r>
              <a:rPr lang="cs-CZ" sz="1400" dirty="0" err="1" smtClean="0">
                <a:solidFill>
                  <a:srgbClr val="A4F0FA"/>
                </a:solidFill>
              </a:rPr>
              <a:t>Takano</a:t>
            </a:r>
            <a:r>
              <a:rPr lang="cs-CZ" sz="1400" dirty="0" smtClean="0">
                <a:solidFill>
                  <a:srgbClr val="A4F0FA"/>
                </a:solidFill>
              </a:rPr>
              <a:t>, T., </a:t>
            </a:r>
            <a:r>
              <a:rPr lang="cs-CZ" sz="1400" dirty="0" err="1" smtClean="0">
                <a:solidFill>
                  <a:srgbClr val="A4F0FA"/>
                </a:solidFill>
              </a:rPr>
              <a:t>Broka</a:t>
            </a:r>
            <a:r>
              <a:rPr lang="cs-CZ" sz="1400" dirty="0" smtClean="0">
                <a:solidFill>
                  <a:srgbClr val="A4F0FA"/>
                </a:solidFill>
              </a:rPr>
              <a:t>, Ch., </a:t>
            </a:r>
            <a:r>
              <a:rPr lang="cs-CZ" sz="1400" dirty="0" err="1" smtClean="0">
                <a:solidFill>
                  <a:srgbClr val="A4F0FA"/>
                </a:solidFill>
              </a:rPr>
              <a:t>Tanaka</a:t>
            </a:r>
            <a:r>
              <a:rPr lang="cs-CZ" sz="1400" dirty="0" smtClean="0">
                <a:solidFill>
                  <a:srgbClr val="A4F0FA"/>
                </a:solidFill>
              </a:rPr>
              <a:t>, S., </a:t>
            </a:r>
            <a:r>
              <a:rPr lang="cs-CZ" sz="1400" dirty="0" err="1" smtClean="0">
                <a:solidFill>
                  <a:srgbClr val="A4F0FA"/>
                </a:solidFill>
              </a:rPr>
              <a:t>Itakura</a:t>
            </a:r>
            <a:r>
              <a:rPr lang="cs-CZ" sz="1400" dirty="0" smtClean="0">
                <a:solidFill>
                  <a:srgbClr val="A4F0FA"/>
                </a:solidFill>
              </a:rPr>
              <a:t>, K., </a:t>
            </a:r>
            <a:r>
              <a:rPr lang="cs-CZ" sz="1400" dirty="0" err="1" smtClean="0">
                <a:solidFill>
                  <a:srgbClr val="A4F0FA"/>
                </a:solidFill>
              </a:rPr>
              <a:t>Dickerson</a:t>
            </a:r>
            <a:r>
              <a:rPr lang="cs-CZ" sz="1400" dirty="0" smtClean="0">
                <a:solidFill>
                  <a:srgbClr val="A4F0FA"/>
                </a:solidFill>
              </a:rPr>
              <a:t>, R.E.:</a:t>
            </a:r>
            <a:endParaRPr lang="cs-CZ" sz="1400" dirty="0">
              <a:solidFill>
                <a:srgbClr val="A4F0FA"/>
              </a:solidFill>
            </a:endParaRPr>
          </a:p>
          <a:p>
            <a:r>
              <a:rPr lang="en-US" sz="1400" dirty="0">
                <a:solidFill>
                  <a:srgbClr val="FFFFFF"/>
                </a:solidFill>
              </a:rPr>
              <a:t>Crystal structure analysis of a complete turn of </a:t>
            </a:r>
            <a:r>
              <a:rPr lang="en-US" sz="1400" dirty="0" smtClean="0">
                <a:solidFill>
                  <a:srgbClr val="FFFFFF"/>
                </a:solidFill>
              </a:rPr>
              <a:t>B-DNA</a:t>
            </a:r>
            <a:r>
              <a:rPr lang="cs-CZ" sz="1400" dirty="0">
                <a:solidFill>
                  <a:srgbClr val="FFFFFF"/>
                </a:solidFill>
              </a:rPr>
              <a:t> </a:t>
            </a:r>
            <a:r>
              <a:rPr lang="cs-CZ" sz="1400" dirty="0">
                <a:solidFill>
                  <a:srgbClr val="A4F0FA"/>
                </a:solidFill>
              </a:rPr>
              <a:t> </a:t>
            </a:r>
            <a:r>
              <a:rPr lang="cs-CZ" sz="1400" dirty="0" err="1" smtClean="0">
                <a:solidFill>
                  <a:srgbClr val="A4F0FA"/>
                </a:solidFill>
              </a:rPr>
              <a:t>Nature</a:t>
            </a:r>
            <a:r>
              <a:rPr lang="cs-CZ" sz="1400" dirty="0" smtClean="0">
                <a:solidFill>
                  <a:srgbClr val="A4F0FA"/>
                </a:solidFill>
              </a:rPr>
              <a:t> 287 (1980) 755–758.</a:t>
            </a:r>
            <a:endParaRPr lang="cs-CZ" sz="1400" dirty="0">
              <a:solidFill>
                <a:srgbClr val="A4F0FA"/>
              </a:solidFill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56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70"/>
    </mc:Choice>
    <mc:Fallback xmlns="">
      <p:transition spd="slow" advTm="36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V:\mifi-obr\sejmout0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65532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4495800" y="6400800"/>
            <a:ext cx="16002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9900CC"/>
              </a:solidFill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7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43"/>
    </mc:Choice>
    <mc:Fallback xmlns="">
      <p:transition spd="slow" advTm="13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V:\mifi-obr\obr7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73" b="19411"/>
          <a:stretch>
            <a:fillRect/>
          </a:stretch>
        </p:blipFill>
        <p:spPr bwMode="auto">
          <a:xfrm>
            <a:off x="4932040" y="332656"/>
            <a:ext cx="3581400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 descr="12Ivanov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4252913" cy="5867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004048" y="5122838"/>
            <a:ext cx="40324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>
                <a:solidFill>
                  <a:srgbClr val="A4F0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Valery</a:t>
            </a:r>
            <a:r>
              <a:rPr lang="cs-CZ" sz="1400" dirty="0">
                <a:solidFill>
                  <a:srgbClr val="A4F0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smtClean="0">
                <a:solidFill>
                  <a:srgbClr val="A4F0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Ivanov, </a:t>
            </a:r>
            <a:r>
              <a:rPr lang="cs-CZ" sz="1400" dirty="0" err="1" smtClean="0">
                <a:solidFill>
                  <a:srgbClr val="A4F0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Elvira</a:t>
            </a:r>
            <a:r>
              <a:rPr lang="cs-CZ" sz="1400" dirty="0" smtClean="0">
                <a:solidFill>
                  <a:srgbClr val="A4F0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>
                <a:solidFill>
                  <a:srgbClr val="A4F0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cs-CZ" sz="1400" dirty="0" smtClean="0">
                <a:solidFill>
                  <a:srgbClr val="A4F0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400" dirty="0" err="1" smtClean="0">
                <a:solidFill>
                  <a:srgbClr val="A4F0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Minyat</a:t>
            </a:r>
            <a:endParaRPr lang="cs-CZ" sz="1400" dirty="0">
              <a:solidFill>
                <a:srgbClr val="A4F0F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transitions between left- and </a:t>
            </a:r>
            <a:r>
              <a:rPr lang="en-US" sz="1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right-</a:t>
            </a:r>
            <a:r>
              <a:rPr lang="cs-CZ" sz="1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anded</a:t>
            </a:r>
            <a:r>
              <a:rPr lang="en-US" sz="1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forms of poly(</a:t>
            </a:r>
            <a:r>
              <a:rPr lang="en-US" sz="1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dG-dC</a:t>
            </a:r>
            <a:r>
              <a:rPr lang="en-US" sz="1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40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 err="1" smtClean="0">
                <a:solidFill>
                  <a:srgbClr val="A4F0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Nucleic</a:t>
            </a:r>
            <a:r>
              <a:rPr lang="cs-CZ" sz="1400" dirty="0" smtClean="0">
                <a:solidFill>
                  <a:srgbClr val="A4F0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 smtClean="0">
                <a:solidFill>
                  <a:srgbClr val="A4F0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Acids</a:t>
            </a:r>
            <a:r>
              <a:rPr lang="cs-CZ" sz="1400" dirty="0" smtClean="0">
                <a:solidFill>
                  <a:srgbClr val="A4F0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Res. 9 (1981) </a:t>
            </a:r>
            <a:r>
              <a:rPr lang="cs-CZ" sz="1400" dirty="0">
                <a:solidFill>
                  <a:srgbClr val="A4F0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4783-4798</a:t>
            </a:r>
          </a:p>
        </p:txBody>
      </p:sp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339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633"/>
    </mc:Choice>
    <mc:Fallback xmlns="">
      <p:transition spd="slow" advTm="67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232" x="190500" y="5270500"/>
          <p14:tracePt t="20601" x="196850" y="5270500"/>
          <p14:tracePt t="20609" x="209550" y="5270500"/>
          <p14:tracePt t="20616" x="222250" y="5276850"/>
          <p14:tracePt t="20628" x="228600" y="5276850"/>
          <p14:tracePt t="20645" x="247650" y="5276850"/>
          <p14:tracePt t="20662" x="254000" y="5276850"/>
          <p14:tracePt t="20678" x="260350" y="5276850"/>
          <p14:tracePt t="20695" x="279400" y="5283200"/>
          <p14:tracePt t="20712" x="298450" y="5283200"/>
          <p14:tracePt t="20728" x="323850" y="5295900"/>
          <p14:tracePt t="20745" x="361950" y="5308600"/>
          <p14:tracePt t="20762" x="393700" y="5321300"/>
          <p14:tracePt t="20778" x="444500" y="5327650"/>
          <p14:tracePt t="20794" x="539750" y="5346700"/>
          <p14:tracePt t="20812" x="609600" y="5346700"/>
          <p14:tracePt t="20828" x="736600" y="5346700"/>
          <p14:tracePt t="20845" x="863600" y="5346700"/>
          <p14:tracePt t="20862" x="1098550" y="5346700"/>
          <p14:tracePt t="20878" x="1289050" y="5346700"/>
          <p14:tracePt t="20895" x="1511300" y="5384800"/>
          <p14:tracePt t="20912" x="1752600" y="5448300"/>
          <p14:tracePt t="20928" x="1854200" y="5467350"/>
          <p14:tracePt t="20945" x="1962150" y="5486400"/>
          <p14:tracePt t="20962" x="2038350" y="5492750"/>
          <p14:tracePt t="20978" x="2190750" y="5499100"/>
          <p14:tracePt t="20996" x="2355850" y="5499100"/>
          <p14:tracePt t="21012" x="2616200" y="5492750"/>
          <p14:tracePt t="21028" x="2940050" y="5492750"/>
          <p14:tracePt t="21045" x="3149600" y="5492750"/>
          <p14:tracePt t="21062" x="3365500" y="5492750"/>
          <p14:tracePt t="21078" x="3429000" y="5486400"/>
          <p14:tracePt t="21095" x="3467100" y="5473700"/>
          <p14:tracePt t="21112" x="3524250" y="5467350"/>
          <p14:tracePt t="21129" x="3575050" y="5461000"/>
          <p14:tracePt t="21146" x="3721100" y="5422900"/>
          <p14:tracePt t="21162" x="3841750" y="5397500"/>
          <p14:tracePt t="21179" x="4025900" y="5372100"/>
          <p14:tracePt t="21196" x="4102100" y="5359400"/>
          <p14:tracePt t="21212" x="4146550" y="5346700"/>
          <p14:tracePt t="21229" x="4165600" y="5340350"/>
          <p14:tracePt t="21246" x="4191000" y="5334000"/>
          <p14:tracePt t="21262" x="4229100" y="5321300"/>
          <p14:tracePt t="21279" x="4279900" y="5302250"/>
          <p14:tracePt t="21296" x="4343400" y="5283200"/>
          <p14:tracePt t="21312" x="4368800" y="5276850"/>
          <p14:tracePt t="21329" x="4375150" y="5270500"/>
          <p14:tracePt t="21362" x="4381500" y="5264150"/>
          <p14:tracePt t="21378" x="4406900" y="5264150"/>
          <p14:tracePt t="21396" x="4457700" y="5251450"/>
          <p14:tracePt t="21399" x="4483100" y="5251450"/>
          <p14:tracePt t="21412" x="4508500" y="5245100"/>
          <p14:tracePt t="21429" x="4597400" y="5226050"/>
          <p14:tracePt t="21444" x="4686300" y="5200650"/>
          <p14:tracePt t="21462" x="4711700" y="5194300"/>
          <p14:tracePt t="21478" x="4718050" y="5194300"/>
          <p14:tracePt t="21526" x="4724400" y="5187950"/>
          <p14:tracePt t="21532" x="4730750" y="5187950"/>
          <p14:tracePt t="21546" x="4775200" y="5175250"/>
          <p14:tracePt t="21563" x="4826000" y="5168900"/>
          <p14:tracePt t="21579" x="4870450" y="5162550"/>
          <p14:tracePt t="21596" x="4940300" y="5149850"/>
          <p14:tracePt t="21612" x="4972050" y="5143500"/>
          <p14:tracePt t="21628" x="4991100" y="5143500"/>
          <p14:tracePt t="21645" x="4997450" y="5143500"/>
          <p14:tracePt t="21885" x="4997450" y="5137150"/>
          <p14:tracePt t="22339" x="5003800" y="5137150"/>
          <p14:tracePt t="22347" x="5035550" y="5137150"/>
          <p14:tracePt t="22355" x="5060950" y="5137150"/>
          <p14:tracePt t="22362" x="5092700" y="5137150"/>
          <p14:tracePt t="22378" x="5124450" y="5137150"/>
          <p14:tracePt t="22395" x="5137150" y="5137150"/>
          <p14:tracePt t="27140" x="5124450" y="5143500"/>
          <p14:tracePt t="27145" x="5105400" y="5162550"/>
          <p14:tracePt t="27162" x="5086350" y="5187950"/>
          <p14:tracePt t="27178" x="5048250" y="5226050"/>
          <p14:tracePt t="27195" x="4978400" y="5295900"/>
          <p14:tracePt t="27211" x="4902200" y="5359400"/>
          <p14:tracePt t="27228" x="4876800" y="5378450"/>
          <p14:tracePt t="27245" x="4851400" y="5391150"/>
          <p14:tracePt t="27262" x="4851400" y="5397500"/>
          <p14:tracePt t="27405" x="4845050" y="5384800"/>
          <p14:tracePt t="27413" x="4838700" y="5359400"/>
          <p14:tracePt t="27421" x="4826000" y="5334000"/>
          <p14:tracePt t="27429" x="4806950" y="5302250"/>
          <p14:tracePt t="27445" x="4775200" y="5238750"/>
          <p14:tracePt t="27462" x="4756150" y="5213350"/>
          <p14:tracePt t="27479" x="4749800" y="5194300"/>
          <p14:tracePt t="27495" x="4749800" y="5162550"/>
          <p14:tracePt t="27511" x="4762500" y="5054600"/>
          <p14:tracePt t="27529" x="4806950" y="4857750"/>
          <p14:tracePt t="27545" x="4806950" y="4762500"/>
          <p14:tracePt t="27562" x="4800600" y="4654550"/>
          <p14:tracePt t="27579" x="4787900" y="4584700"/>
          <p14:tracePt t="27595" x="4768850" y="4514850"/>
          <p14:tracePt t="27612" x="4762500" y="4349750"/>
          <p14:tracePt t="27629" x="4737100" y="4165600"/>
          <p14:tracePt t="27645" x="4699000" y="4044950"/>
          <p14:tracePt t="27646" x="4660900" y="3968750"/>
          <p14:tracePt t="27662" x="4584700" y="3829050"/>
          <p14:tracePt t="27678" x="4546600" y="3778250"/>
          <p14:tracePt t="27695" x="4527550" y="3708400"/>
          <p14:tracePt t="27712" x="4521200" y="3606800"/>
          <p14:tracePt t="27729" x="4521200" y="3441700"/>
          <p14:tracePt t="27745" x="4521200" y="3270250"/>
          <p14:tracePt t="27762" x="4508500" y="3130550"/>
          <p14:tracePt t="27778" x="4476750" y="3022600"/>
          <p14:tracePt t="27795" x="4419600" y="2908300"/>
          <p14:tracePt t="27812" x="4394200" y="2870200"/>
          <p14:tracePt t="27829" x="4381500" y="2825750"/>
          <p14:tracePt t="27845" x="4368800" y="2774950"/>
          <p14:tracePt t="27863" x="4356100" y="2705100"/>
          <p14:tracePt t="27878" x="4337050" y="2647950"/>
          <p14:tracePt t="27896" x="4311650" y="2609850"/>
          <p14:tracePt t="27912" x="4279900" y="2552700"/>
          <p14:tracePt t="27929" x="4267200" y="2508250"/>
          <p14:tracePt t="27945" x="4254500" y="2438400"/>
          <p14:tracePt t="27962" x="4235450" y="2362200"/>
          <p14:tracePt t="27979" x="4229100" y="2279650"/>
          <p14:tracePt t="27995" x="4222750" y="2203450"/>
          <p14:tracePt t="28011" x="4216400" y="2152650"/>
          <p14:tracePt t="28028" x="4203700" y="2120900"/>
          <p14:tracePt t="28032" x="4197350" y="2114550"/>
          <p14:tracePt t="28046" x="4191000" y="2101850"/>
          <p14:tracePt t="28062" x="4165600" y="2051050"/>
          <p14:tracePt t="28078" x="4165600" y="2012950"/>
          <p14:tracePt t="28095" x="4146550" y="1981200"/>
          <p14:tracePt t="28112" x="4127500" y="1943100"/>
          <p14:tracePt t="28129" x="4127500" y="1936750"/>
          <p14:tracePt t="28161" x="4127500" y="1905000"/>
          <p14:tracePt t="28179" x="4127500" y="1822450"/>
          <p14:tracePt t="28195" x="4127500" y="1765300"/>
          <p14:tracePt t="28212" x="4127500" y="1727200"/>
          <p14:tracePt t="28229" x="4127500" y="1708150"/>
          <p14:tracePt t="28407" x="4133850" y="1708150"/>
          <p14:tracePt t="28423" x="4140200" y="1708150"/>
          <p14:tracePt t="28453" x="4140200" y="1701800"/>
          <p14:tracePt t="28540" x="4140200" y="1708150"/>
          <p14:tracePt t="28547" x="4140200" y="1714500"/>
          <p14:tracePt t="28562" x="4140200" y="1720850"/>
          <p14:tracePt t="28579" x="4140200" y="1727200"/>
          <p14:tracePt t="28595" x="4140200" y="1733550"/>
          <p14:tracePt t="28612" x="4140200" y="1746250"/>
          <p14:tracePt t="28628" x="4146550" y="1752600"/>
          <p14:tracePt t="28645" x="4146550" y="1771650"/>
          <p14:tracePt t="28735" x="4146550" y="1778000"/>
          <p14:tracePt t="28743" x="4146550" y="1784350"/>
          <p14:tracePt t="28759" x="4146550" y="1790700"/>
          <p14:tracePt t="28775" x="4146550" y="1797050"/>
          <p14:tracePt t="28783" x="4146550" y="1803400"/>
          <p14:tracePt t="28805" x="4146550" y="1809750"/>
          <p14:tracePt t="28814" x="4152900" y="1816100"/>
          <p14:tracePt t="28829" x="4152900" y="1828800"/>
          <p14:tracePt t="28845" x="4152900" y="1847850"/>
          <p14:tracePt t="28862" x="4152900" y="1866900"/>
          <p14:tracePt t="28879" x="4152900" y="1905000"/>
          <p14:tracePt t="28895" x="4152900" y="1943100"/>
          <p14:tracePt t="28912" x="4152900" y="2000250"/>
          <p14:tracePt t="28929" x="4152900" y="2038350"/>
          <p14:tracePt t="28945" x="4152900" y="2070100"/>
          <p14:tracePt t="28963" x="4152900" y="2095500"/>
          <p14:tracePt t="28979" x="4152900" y="2114550"/>
          <p14:tracePt t="28995" x="4152900" y="2133600"/>
          <p14:tracePt t="29012" x="4152900" y="2171700"/>
          <p14:tracePt t="29028" x="4152900" y="2216150"/>
          <p14:tracePt t="29046" x="4152900" y="2241550"/>
          <p14:tracePt t="29049" x="4152900" y="2260600"/>
          <p14:tracePt t="29065" x="4152900" y="2266950"/>
          <p14:tracePt t="29079" x="4152900" y="2273300"/>
          <p14:tracePt t="29095" x="4152900" y="2292350"/>
          <p14:tracePt t="29112" x="4152900" y="2298700"/>
          <p14:tracePt t="29129" x="4152900" y="2311400"/>
          <p14:tracePt t="29145" x="4152900" y="2317750"/>
          <p14:tracePt t="29161" x="4152900" y="2330450"/>
          <p14:tracePt t="29179" x="4152900" y="2343150"/>
          <p14:tracePt t="29195" x="4152900" y="2349500"/>
          <p14:tracePt t="29211" x="4152900" y="2355850"/>
          <p14:tracePt t="29212" x="4152900" y="2362200"/>
          <p14:tracePt t="29229" x="4152900" y="2368550"/>
          <p14:tracePt t="29245" x="4152900" y="2374900"/>
          <p14:tracePt t="29262" x="4152900" y="2381250"/>
          <p14:tracePt t="29279" x="4152900" y="2393950"/>
          <p14:tracePt t="29441" x="4159250" y="2368550"/>
          <p14:tracePt t="29446" x="4178300" y="2324100"/>
          <p14:tracePt t="29463" x="4191000" y="2235200"/>
          <p14:tracePt t="29479" x="4197350" y="2184400"/>
          <p14:tracePt t="29496" x="4203700" y="2095500"/>
          <p14:tracePt t="29512" x="4210050" y="2057400"/>
          <p14:tracePt t="29529" x="4210050" y="2012950"/>
          <p14:tracePt t="29545" x="4210050" y="1987550"/>
          <p14:tracePt t="29561" x="4210050" y="1911350"/>
          <p14:tracePt t="29564" x="4216400" y="1879600"/>
          <p14:tracePt t="29579" x="4216400" y="1854200"/>
          <p14:tracePt t="29595" x="4222750" y="1828800"/>
          <p14:tracePt t="29612" x="4222750" y="1816100"/>
          <p14:tracePt t="29650" x="4222750" y="1809750"/>
          <p14:tracePt t="30277" x="4210050" y="1809750"/>
          <p14:tracePt t="30285" x="4203700" y="1809750"/>
          <p14:tracePt t="30309" x="4197350" y="1809750"/>
          <p14:tracePt t="30364" x="4191000" y="1809750"/>
          <p14:tracePt t="30370" x="4178300" y="1809750"/>
          <p14:tracePt t="30379" x="4159250" y="1816100"/>
          <p14:tracePt t="30395" x="4121150" y="1816100"/>
          <p14:tracePt t="30412" x="4114800" y="1816100"/>
          <p14:tracePt t="30445" x="4108450" y="1816100"/>
          <p14:tracePt t="30512" x="4095750" y="1803400"/>
          <p14:tracePt t="30520" x="4083050" y="1803400"/>
          <p14:tracePt t="30530" x="4076700" y="1790700"/>
          <p14:tracePt t="30546" x="4057650" y="1778000"/>
          <p14:tracePt t="30562" x="4044950" y="1765300"/>
          <p14:tracePt t="30579" x="4038600" y="1765300"/>
          <p14:tracePt t="30595" x="4032250" y="1765300"/>
          <p14:tracePt t="30647" x="4032250" y="1746250"/>
          <p14:tracePt t="30652" x="4038600" y="1727200"/>
          <p14:tracePt t="30662" x="4044950" y="1695450"/>
          <p14:tracePt t="30678" x="4057650" y="1644650"/>
          <p14:tracePt t="30695" x="4064000" y="1625600"/>
          <p14:tracePt t="30712" x="4064000" y="1619250"/>
          <p14:tracePt t="30778" x="4051300" y="1619250"/>
          <p14:tracePt t="30787" x="4038600" y="1619250"/>
          <p14:tracePt t="30796" x="4025900" y="1619250"/>
          <p14:tracePt t="30813" x="3987800" y="1625600"/>
          <p14:tracePt t="30829" x="3956050" y="1625600"/>
          <p14:tracePt t="30845" x="3930650" y="1638300"/>
          <p14:tracePt t="30861" x="3905250" y="1638300"/>
          <p14:tracePt t="30878" x="3898900" y="1657350"/>
          <p14:tracePt t="30896" x="3886200" y="1714500"/>
          <p14:tracePt t="30911" x="3879850" y="1784350"/>
          <p14:tracePt t="30929" x="3860800" y="1860550"/>
          <p14:tracePt t="30945" x="3835400" y="1917700"/>
          <p14:tracePt t="30962" x="3810000" y="1955800"/>
          <p14:tracePt t="30979" x="3797300" y="1993900"/>
          <p14:tracePt t="30995" x="3778250" y="2019300"/>
          <p14:tracePt t="31012" x="3765550" y="2070100"/>
          <p14:tracePt t="31028" x="3752850" y="2127250"/>
          <p14:tracePt t="31045" x="3752850" y="2184400"/>
          <p14:tracePt t="31062" x="3752850" y="2228850"/>
          <p14:tracePt t="31079" x="3752850" y="2273300"/>
          <p14:tracePt t="31095" x="3759200" y="2324100"/>
          <p14:tracePt t="31111" x="3765550" y="2362200"/>
          <p14:tracePt t="31129" x="3765550" y="2393950"/>
          <p14:tracePt t="31146" x="3765550" y="2470150"/>
          <p14:tracePt t="31162" x="3765550" y="2546350"/>
          <p14:tracePt t="31179" x="3759200" y="2609850"/>
          <p14:tracePt t="31195" x="3746500" y="2654300"/>
          <p14:tracePt t="31212" x="3733800" y="2692400"/>
          <p14:tracePt t="31228" x="3714750" y="2717800"/>
          <p14:tracePt t="31245" x="3708400" y="2743200"/>
          <p14:tracePt t="31262" x="3702050" y="2768600"/>
          <p14:tracePt t="31278" x="3695700" y="2787650"/>
          <p14:tracePt t="31295" x="3689350" y="2806700"/>
          <p14:tracePt t="31312" x="3689350" y="2819400"/>
          <p14:tracePt t="31329" x="3689350" y="2838450"/>
          <p14:tracePt t="31380" x="3689350" y="2825750"/>
          <p14:tracePt t="31389" x="3695700" y="2806700"/>
          <p14:tracePt t="31398" x="3695700" y="2755900"/>
          <p14:tracePt t="31413" x="3702050" y="2698750"/>
          <p14:tracePt t="31429" x="3708400" y="2647950"/>
          <p14:tracePt t="31445" x="3708400" y="2616200"/>
          <p14:tracePt t="31463" x="3714750" y="2571750"/>
          <p14:tracePt t="31479" x="3752850" y="2457450"/>
          <p14:tracePt t="31495" x="3848100" y="2241550"/>
          <p14:tracePt t="31512" x="3956050" y="1930400"/>
          <p14:tracePt t="31529" x="4000500" y="1727200"/>
          <p14:tracePt t="31545" x="4032250" y="1612900"/>
          <p14:tracePt t="31561" x="4038600" y="1574800"/>
          <p14:tracePt t="31578" x="4044950" y="1574800"/>
          <p14:tracePt t="31657" x="4051300" y="1574800"/>
          <p14:tracePt t="31662" x="4051300" y="1568450"/>
          <p14:tracePt t="31679" x="4064000" y="1562100"/>
          <p14:tracePt t="31695" x="4076700" y="1549400"/>
          <p14:tracePt t="31711" x="4089400" y="1536700"/>
          <p14:tracePt t="31729" x="4114800" y="1517650"/>
          <p14:tracePt t="31780" x="4114800" y="1524000"/>
          <p14:tracePt t="31789" x="4108450" y="1543050"/>
          <p14:tracePt t="31797" x="4108450" y="1562100"/>
          <p14:tracePt t="31812" x="4102100" y="1638300"/>
          <p14:tracePt t="31828" x="4102100" y="1689100"/>
          <p14:tracePt t="31845" x="4102100" y="1739900"/>
          <p14:tracePt t="31861" x="4114800" y="1778000"/>
          <p14:tracePt t="31878" x="4127500" y="1797050"/>
          <p14:tracePt t="31895" x="4133850" y="1822450"/>
          <p14:tracePt t="31912" x="4140200" y="1860550"/>
          <p14:tracePt t="31928" x="4140200" y="1917700"/>
          <p14:tracePt t="31945" x="4140200" y="1981200"/>
          <p14:tracePt t="31962" x="4140200" y="2063750"/>
          <p14:tracePt t="31979" x="4140200" y="2171700"/>
          <p14:tracePt t="31995" x="4146550" y="2260600"/>
          <p14:tracePt t="32012" x="4171950" y="2330450"/>
          <p14:tracePt t="32028" x="4178300" y="2368550"/>
          <p14:tracePt t="32045" x="4184650" y="2381250"/>
          <p14:tracePt t="32062" x="4184650" y="2400300"/>
          <p14:tracePt t="32079" x="4184650" y="2432050"/>
          <p14:tracePt t="32095" x="4184650" y="2476500"/>
          <p14:tracePt t="32112" x="4171950" y="2533650"/>
          <p14:tracePt t="32128" x="4171950" y="2584450"/>
          <p14:tracePt t="32145" x="4171950" y="2635250"/>
          <p14:tracePt t="32162" x="4171950" y="2673350"/>
          <p14:tracePt t="32179" x="4171950" y="2698750"/>
          <p14:tracePt t="32195" x="4171950" y="2724150"/>
          <p14:tracePt t="32213" x="4171950" y="2743200"/>
          <p14:tracePt t="32229" x="4171950" y="2774950"/>
          <p14:tracePt t="32245" x="4171950" y="2787650"/>
          <p14:tracePt t="32261" x="4171950" y="2794000"/>
          <p14:tracePt t="32329" x="4171950" y="2787650"/>
          <p14:tracePt t="32377" x="4171950" y="2800350"/>
          <p14:tracePt t="32391" x="4171950" y="2806700"/>
          <p14:tracePt t="32400" x="4171950" y="2813050"/>
          <p14:tracePt t="32430" x="4178300" y="2787650"/>
          <p14:tracePt t="32439" x="4191000" y="2755900"/>
          <p14:tracePt t="32448" x="4197350" y="2730500"/>
          <p14:tracePt t="32463" x="4203700" y="2692400"/>
          <p14:tracePt t="32478" x="4210050" y="2679700"/>
          <p14:tracePt t="32541" x="4210050" y="2698750"/>
          <p14:tracePt t="32549" x="4210050" y="2705100"/>
          <p14:tracePt t="32562" x="4210050" y="2711450"/>
          <p14:tracePt t="32579" x="4203700" y="2724150"/>
          <p14:tracePt t="32602" x="4210050" y="2717800"/>
          <p14:tracePt t="32612" x="4235450" y="2692400"/>
          <p14:tracePt t="32629" x="4267200" y="2673350"/>
          <p14:tracePt t="32645" x="4324350" y="2673350"/>
          <p14:tracePt t="32662" x="4419600" y="2673350"/>
          <p14:tracePt t="32679" x="4572000" y="2673350"/>
          <p14:tracePt t="32695" x="4724400" y="2673350"/>
          <p14:tracePt t="32697" x="4749800" y="2673350"/>
          <p14:tracePt t="32712" x="4768850" y="2673350"/>
          <p14:tracePt t="32728" x="4781550" y="2641600"/>
          <p14:tracePt t="32745" x="4800600" y="2603500"/>
          <p14:tracePt t="32762" x="4826000" y="2565400"/>
          <p14:tracePt t="32779" x="4851400" y="2546350"/>
          <p14:tracePt t="32795" x="4921250" y="2520950"/>
          <p14:tracePt t="32811" x="5073650" y="2501900"/>
          <p14:tracePt t="32828" x="5187950" y="2489200"/>
          <p14:tracePt t="32846" x="5251450" y="2476500"/>
          <p14:tracePt t="32862" x="5257800" y="2463800"/>
          <p14:tracePt t="32878" x="5264150" y="2451100"/>
          <p14:tracePt t="32895" x="5264150" y="2425700"/>
          <p14:tracePt t="32912" x="5270500" y="2387600"/>
          <p14:tracePt t="32929" x="5289550" y="2336800"/>
          <p14:tracePt t="32946" x="5321300" y="2292350"/>
          <p14:tracePt t="32962" x="5321300" y="2273300"/>
          <p14:tracePt t="32978" x="5327650" y="2260600"/>
          <p14:tracePt t="33065" x="5340350" y="2260600"/>
          <p14:tracePt t="33073" x="5346700" y="2254250"/>
          <p14:tracePt t="33081" x="5353050" y="2254250"/>
          <p14:tracePt t="33098" x="5365750" y="2254250"/>
          <p14:tracePt t="33112" x="5378450" y="2254250"/>
          <p14:tracePt t="33129" x="5410200" y="2254250"/>
          <p14:tracePt t="33145" x="5486400" y="2254250"/>
          <p14:tracePt t="33162" x="5638800" y="2279650"/>
          <p14:tracePt t="33178" x="5753100" y="2298700"/>
          <p14:tracePt t="33195" x="5784850" y="2311400"/>
          <p14:tracePt t="33212" x="5784850" y="2336800"/>
          <p14:tracePt t="33228" x="5765800" y="2387600"/>
          <p14:tracePt t="33244" x="5734050" y="2476500"/>
          <p14:tracePt t="33262" x="5721350" y="2584450"/>
          <p14:tracePt t="33278" x="5721350" y="2717800"/>
          <p14:tracePt t="33295" x="5759450" y="2819400"/>
          <p14:tracePt t="33312" x="5835650" y="2914650"/>
          <p14:tracePt t="33328" x="5886450" y="2997200"/>
          <p14:tracePt t="33347" x="5937250" y="3105150"/>
          <p14:tracePt t="33362" x="5956300" y="3206750"/>
          <p14:tracePt t="33379" x="5962650" y="3314700"/>
          <p14:tracePt t="33395" x="5962650" y="3409950"/>
          <p14:tracePt t="33412" x="5962650" y="3505200"/>
          <p14:tracePt t="33428" x="5962650" y="3587750"/>
          <p14:tracePt t="33445" x="5962650" y="3689350"/>
          <p14:tracePt t="33462" x="5975350" y="3841750"/>
          <p14:tracePt t="33478" x="6013450" y="3968750"/>
          <p14:tracePt t="33495" x="6064250" y="4064000"/>
          <p14:tracePt t="33512" x="6153150" y="4197350"/>
          <p14:tracePt t="33529" x="6242050" y="4286250"/>
          <p14:tracePt t="33545" x="6311900" y="4337050"/>
          <p14:tracePt t="33562" x="6324600" y="4356100"/>
          <p14:tracePt t="33578" x="6330950" y="4356100"/>
          <p14:tracePt t="33596" x="6324600" y="4292600"/>
          <p14:tracePt t="33612" x="6286500" y="4171950"/>
          <p14:tracePt t="33628" x="6216650" y="4006850"/>
          <p14:tracePt t="33645" x="6153150" y="3911600"/>
          <p14:tracePt t="33662" x="6076950" y="3822700"/>
          <p14:tracePt t="33679" x="5988050" y="3689350"/>
          <p14:tracePt t="33695" x="5880100" y="3498850"/>
          <p14:tracePt t="33712" x="5822950" y="3321050"/>
          <p14:tracePt t="33728" x="5784850" y="3130550"/>
          <p14:tracePt t="33745" x="5778500" y="3067050"/>
          <p14:tracePt t="33762" x="5772150" y="3016250"/>
          <p14:tracePt t="33779" x="5772150" y="3009900"/>
          <p14:tracePt t="33795" x="5759450" y="3009900"/>
          <p14:tracePt t="33812" x="5746750" y="3009900"/>
          <p14:tracePt t="33829" x="5734050" y="3009900"/>
          <p14:tracePt t="33846" x="5721350" y="3003550"/>
          <p14:tracePt t="33862" x="5702300" y="3003550"/>
          <p14:tracePt t="33879" x="5702300" y="2997200"/>
          <p14:tracePt t="33895" x="5695950" y="2990850"/>
          <p14:tracePt t="33912" x="5689600" y="2984500"/>
          <p14:tracePt t="33929" x="5689600" y="2978150"/>
          <p14:tracePt t="33945" x="5689600" y="2965450"/>
          <p14:tracePt t="33962" x="5689600" y="2952750"/>
          <p14:tracePt t="33979" x="5702300" y="2927350"/>
          <p14:tracePt t="33996" x="5740400" y="2863850"/>
          <p14:tracePt t="34012" x="5778500" y="2787650"/>
          <p14:tracePt t="34029" x="5822950" y="2686050"/>
          <p14:tracePt t="34045" x="5848350" y="2571750"/>
          <p14:tracePt t="34062" x="5854700" y="2495550"/>
          <p14:tracePt t="34078" x="5854700" y="2387600"/>
          <p14:tracePt t="34095" x="5854700" y="2330450"/>
          <p14:tracePt t="34112" x="5854700" y="2286000"/>
          <p14:tracePt t="34128" x="5854700" y="2222500"/>
          <p14:tracePt t="34145" x="5848350" y="2165350"/>
          <p14:tracePt t="34162" x="5842000" y="2101850"/>
          <p14:tracePt t="34179" x="5829300" y="2057400"/>
          <p14:tracePt t="34195" x="5829300" y="2019300"/>
          <p14:tracePt t="34212" x="5829300" y="1987550"/>
          <p14:tracePt t="34229" x="5829300" y="1962150"/>
          <p14:tracePt t="34245" x="5829300" y="1930400"/>
          <p14:tracePt t="34263" x="5835650" y="1866900"/>
          <p14:tracePt t="34279" x="5835650" y="1841500"/>
          <p14:tracePt t="34295" x="5842000" y="1803400"/>
          <p14:tracePt t="34312" x="5848350" y="1784350"/>
          <p14:tracePt t="34328" x="5854700" y="1758950"/>
          <p14:tracePt t="34345" x="5867400" y="1733550"/>
          <p14:tracePt t="34362" x="5880100" y="1714500"/>
          <p14:tracePt t="34379" x="5892800" y="1682750"/>
          <p14:tracePt t="34395" x="5905500" y="1663700"/>
          <p14:tracePt t="34412" x="5905500" y="1657350"/>
          <p14:tracePt t="34429" x="5905500" y="1651000"/>
          <p14:tracePt t="34446" x="5905500" y="1644650"/>
          <p14:tracePt t="34521" x="5867400" y="1657350"/>
          <p14:tracePt t="34529" x="5810250" y="1670050"/>
          <p14:tracePt t="34537" x="5759450" y="1695450"/>
          <p14:tracePt t="34545" x="5670550" y="1739900"/>
          <p14:tracePt t="34562" x="5454650" y="1822450"/>
          <p14:tracePt t="34578" x="5181600" y="1905000"/>
          <p14:tracePt t="34595" x="4972050" y="1949450"/>
          <p14:tracePt t="34612" x="4749800" y="1993900"/>
          <p14:tracePt t="34628" x="4654550" y="2019300"/>
          <p14:tracePt t="34646" x="4572000" y="2044700"/>
          <p14:tracePt t="34663" x="4533900" y="2082800"/>
          <p14:tracePt t="34679" x="4495800" y="2120900"/>
          <p14:tracePt t="34695" x="4400550" y="2190750"/>
          <p14:tracePt t="34712" x="4318000" y="2228850"/>
          <p14:tracePt t="34729" x="4248150" y="2241550"/>
          <p14:tracePt t="34745" x="4165600" y="2241550"/>
          <p14:tracePt t="34761" x="4083050" y="2222500"/>
          <p14:tracePt t="34778" x="4019550" y="2152650"/>
          <p14:tracePt t="34794" x="4000500" y="2114550"/>
          <p14:tracePt t="34812" x="3994150" y="2101850"/>
          <p14:tracePt t="34829" x="3987800" y="2095500"/>
          <p14:tracePt t="34845" x="3968750" y="2089150"/>
          <p14:tracePt t="34862" x="3949700" y="2076450"/>
          <p14:tracePt t="34878" x="3905250" y="2025650"/>
          <p14:tracePt t="34895" x="3886200" y="1943100"/>
          <p14:tracePt t="34912" x="3879850" y="1771650"/>
          <p14:tracePt t="34928" x="3873500" y="1695450"/>
          <p14:tracePt t="34945" x="3873500" y="1638300"/>
          <p14:tracePt t="34961" x="3854450" y="1593850"/>
          <p14:tracePt t="34978" x="3841750" y="1574800"/>
          <p14:tracePt t="34995" x="3829050" y="1562100"/>
          <p14:tracePt t="35011" x="3822700" y="1555750"/>
          <p14:tracePt t="35028" x="3822700" y="1543050"/>
          <p14:tracePt t="35044" x="3829050" y="1524000"/>
          <p14:tracePt t="35063" x="3848100" y="1498600"/>
          <p14:tracePt t="35078" x="3860800" y="1479550"/>
          <p14:tracePt t="35095" x="3860800" y="1473200"/>
          <p14:tracePt t="35112" x="3860800" y="1466850"/>
          <p14:tracePt t="35155" x="3854450" y="1473200"/>
          <p14:tracePt t="35164" x="3848100" y="1485900"/>
          <p14:tracePt t="35178" x="3829050" y="1536700"/>
          <p14:tracePt t="35195" x="3822700" y="1587500"/>
          <p14:tracePt t="35212" x="3822700" y="1663700"/>
          <p14:tracePt t="35229" x="3822700" y="1708150"/>
          <p14:tracePt t="35245" x="3829050" y="1733550"/>
          <p14:tracePt t="35262" x="3841750" y="1752600"/>
          <p14:tracePt t="35279" x="3848100" y="1752600"/>
          <p14:tracePt t="35297" x="3860800" y="1752600"/>
          <p14:tracePt t="35312" x="3886200" y="1720850"/>
          <p14:tracePt t="35329" x="3911600" y="1701800"/>
          <p14:tracePt t="35345" x="3924300" y="1682750"/>
          <p14:tracePt t="35362" x="3937000" y="1670050"/>
          <p14:tracePt t="35378" x="3962400" y="1657350"/>
          <p14:tracePt t="35395" x="3975100" y="1651000"/>
          <p14:tracePt t="35412" x="3981450" y="1644650"/>
          <p14:tracePt t="35460" x="3975100" y="1644650"/>
          <p14:tracePt t="35469" x="3975100" y="1651000"/>
          <p14:tracePt t="35478" x="3968750" y="1663700"/>
          <p14:tracePt t="35495" x="3943350" y="1701800"/>
          <p14:tracePt t="35512" x="3905250" y="1790700"/>
          <p14:tracePt t="35528" x="3879850" y="1860550"/>
          <p14:tracePt t="35545" x="3860800" y="1905000"/>
          <p14:tracePt t="35562" x="3854450" y="1917700"/>
          <p14:tracePt t="35595" x="3854450" y="1911350"/>
          <p14:tracePt t="35612" x="3867150" y="1873250"/>
          <p14:tracePt t="35628" x="3892550" y="1828800"/>
          <p14:tracePt t="35645" x="3905250" y="1797050"/>
          <p14:tracePt t="35661" x="3911600" y="1771650"/>
          <p14:tracePt t="35679" x="3917950" y="1765300"/>
          <p14:tracePt t="35719" x="3911600" y="1778000"/>
          <p14:tracePt t="35727" x="3898900" y="1797050"/>
          <p14:tracePt t="35734" x="3841750" y="1860550"/>
          <p14:tracePt t="35745" x="3803650" y="1898650"/>
          <p14:tracePt t="35761" x="3657600" y="2012950"/>
          <p14:tracePt t="35778" x="3530600" y="2101850"/>
          <p14:tracePt t="35795" x="3441700" y="2178050"/>
          <p14:tracePt t="35812" x="3302000" y="2330450"/>
          <p14:tracePt t="35829" x="3238500" y="2419350"/>
          <p14:tracePt t="35845" x="3194050" y="2482850"/>
          <p14:tracePt t="35861" x="3143250" y="2546350"/>
          <p14:tracePt t="35878" x="3124200" y="2565400"/>
          <p14:tracePt t="35895" x="3117850" y="2565400"/>
          <p14:tracePt t="35912" x="3098800" y="2565400"/>
          <p14:tracePt t="35928" x="3073400" y="2552700"/>
          <p14:tracePt t="35945" x="3048000" y="2514600"/>
          <p14:tracePt t="35962" x="3028950" y="2489200"/>
          <p14:tracePt t="35979" x="3003550" y="2482850"/>
          <p14:tracePt t="35995" x="2952750" y="2482850"/>
          <p14:tracePt t="36012" x="2901950" y="2482850"/>
          <p14:tracePt t="36029" x="2851150" y="2482850"/>
          <p14:tracePt t="36045" x="2838450" y="2482850"/>
          <p14:tracePt t="36079" x="2844800" y="2463800"/>
          <p14:tracePt t="36095" x="2857500" y="2413000"/>
          <p14:tracePt t="36112" x="2857500" y="2349500"/>
          <p14:tracePt t="36129" x="2863850" y="2317750"/>
          <p14:tracePt t="36145" x="2863850" y="2298700"/>
          <p14:tracePt t="36162" x="2863850" y="2292350"/>
          <p14:tracePt t="36219" x="2863850" y="2286000"/>
          <p14:tracePt t="36226" x="2870200" y="2286000"/>
          <p14:tracePt t="36234" x="2882900" y="2286000"/>
          <p14:tracePt t="36245" x="2882900" y="2279650"/>
          <p14:tracePt t="36262" x="2901950" y="2279650"/>
          <p14:tracePt t="36278" x="2914650" y="2298700"/>
          <p14:tracePt t="36295" x="2940050" y="2336800"/>
          <p14:tracePt t="36311" x="2952750" y="2393950"/>
          <p14:tracePt t="36329" x="2984500" y="2501900"/>
          <p14:tracePt t="36345" x="2997200" y="2527300"/>
          <p14:tracePt t="36362" x="3009900" y="2527300"/>
          <p14:tracePt t="36379" x="3022600" y="2520950"/>
          <p14:tracePt t="36395" x="3054350" y="2476500"/>
          <p14:tracePt t="36412" x="3079750" y="2438400"/>
          <p14:tracePt t="36429" x="3105150" y="2387600"/>
          <p14:tracePt t="36445" x="3124200" y="2343150"/>
          <p14:tracePt t="36462" x="3130550" y="2305050"/>
          <p14:tracePt t="36478" x="3136900" y="2266950"/>
          <p14:tracePt t="36495" x="3136900" y="2209800"/>
          <p14:tracePt t="36511" x="3136900" y="2165350"/>
          <p14:tracePt t="36528" x="3136900" y="2146300"/>
          <p14:tracePt t="36545" x="3136900" y="2139950"/>
          <p14:tracePt t="36594" x="3136900" y="2152650"/>
          <p14:tracePt t="36602" x="3136900" y="2165350"/>
          <p14:tracePt t="36612" x="3130550" y="2190750"/>
          <p14:tracePt t="36628" x="3117850" y="2235200"/>
          <p14:tracePt t="36646" x="3111500" y="2266950"/>
          <p14:tracePt t="36662" x="3105150" y="2292350"/>
          <p14:tracePt t="36678" x="3105150" y="2317750"/>
          <p14:tracePt t="36681" x="3105150" y="2324100"/>
          <p14:tracePt t="36696" x="3105150" y="2355850"/>
          <p14:tracePt t="36711" x="3105150" y="2368550"/>
          <p14:tracePt t="36729" x="3105150" y="2393950"/>
          <p14:tracePt t="36745" x="3111500" y="2406650"/>
          <p14:tracePt t="36806" x="3111500" y="2400300"/>
          <p14:tracePt t="36815" x="3117850" y="2400300"/>
          <p14:tracePt t="36829" x="3130550" y="2387600"/>
          <p14:tracePt t="36845" x="3143250" y="2368550"/>
          <p14:tracePt t="36862" x="3155950" y="2343150"/>
          <p14:tracePt t="36879" x="3155950" y="2336800"/>
          <p14:tracePt t="36941" x="3162300" y="2343150"/>
          <p14:tracePt t="36946" x="3162300" y="2355850"/>
          <p14:tracePt t="36965" x="3162300" y="2368550"/>
          <p14:tracePt t="36979" x="3168650" y="2374900"/>
          <p14:tracePt t="37019" x="3175000" y="2387600"/>
          <p14:tracePt t="37027" x="3175000" y="2406650"/>
          <p14:tracePt t="37033" x="3175000" y="2425700"/>
          <p14:tracePt t="37046" x="3181350" y="2451100"/>
          <p14:tracePt t="37062" x="3194050" y="2533650"/>
          <p14:tracePt t="37080" x="3238500" y="2686050"/>
          <p14:tracePt t="37095" x="3270250" y="2806700"/>
          <p14:tracePt t="37111" x="3308350" y="2921000"/>
          <p14:tracePt t="37128" x="3333750" y="3009900"/>
          <p14:tracePt t="37145" x="3340100" y="3035300"/>
          <p14:tracePt t="37162" x="3346450" y="3035300"/>
          <p14:tracePt t="37195" x="3352800" y="3048000"/>
          <p14:tracePt t="37213" x="3359150" y="3067050"/>
          <p14:tracePt t="37229" x="3378200" y="3149600"/>
          <p14:tracePt t="37245" x="3422650" y="3282950"/>
          <p14:tracePt t="37262" x="3467100" y="3454400"/>
          <p14:tracePt t="37278" x="3498850" y="3651250"/>
          <p14:tracePt t="37295" x="3549650" y="3898900"/>
          <p14:tracePt t="37311" x="3581400" y="4089400"/>
          <p14:tracePt t="37328" x="3594100" y="4273550"/>
          <p14:tracePt t="37345" x="3594100" y="4387850"/>
          <p14:tracePt t="37362" x="3625850" y="4724400"/>
          <p14:tracePt t="37379" x="3663950" y="4921250"/>
          <p14:tracePt t="37395" x="3670300" y="5073650"/>
          <p14:tracePt t="37412" x="3676650" y="5187950"/>
          <p14:tracePt t="37428" x="3683000" y="5346700"/>
          <p14:tracePt t="37445" x="3695700" y="5480050"/>
          <p14:tracePt t="37462" x="3702050" y="5594350"/>
          <p14:tracePt t="37478" x="3708400" y="5664200"/>
          <p14:tracePt t="37496" x="3708400" y="5721350"/>
          <p14:tracePt t="37511" x="3708400" y="5759450"/>
          <p14:tracePt t="37529" x="3708400" y="5772150"/>
          <p14:tracePt t="37545" x="3708400" y="5784850"/>
          <p14:tracePt t="37562" x="3702050" y="5791200"/>
          <p14:tracePt t="37578" x="3689350" y="5797550"/>
          <p14:tracePt t="37652" x="3683000" y="5797550"/>
          <p14:tracePt t="37660" x="3683000" y="5791200"/>
          <p14:tracePt t="37669" x="3676650" y="5778500"/>
          <p14:tracePt t="37684" x="3676650" y="5765800"/>
          <p14:tracePt t="37698" x="3670300" y="5765800"/>
          <p14:tracePt t="37769" x="3670300" y="5753100"/>
          <p14:tracePt t="37776" x="3689350" y="5721350"/>
          <p14:tracePt t="37784" x="3708400" y="5664200"/>
          <p14:tracePt t="37795" x="3733800" y="5607050"/>
          <p14:tracePt t="37811" x="3752850" y="5537200"/>
          <p14:tracePt t="37828" x="3759200" y="5499100"/>
          <p14:tracePt t="37845" x="3765550" y="5454650"/>
          <p14:tracePt t="37862" x="3765550" y="5384800"/>
          <p14:tracePt t="37879" x="3765550" y="5346700"/>
          <p14:tracePt t="37895" x="3765550" y="5264150"/>
          <p14:tracePt t="37911" x="3752850" y="5162550"/>
          <p14:tracePt t="37928" x="3740150" y="5118100"/>
          <p14:tracePt t="37948" x="3733800" y="5086350"/>
          <p14:tracePt t="37962" x="3727450" y="5067300"/>
          <p14:tracePt t="37978" x="3727450" y="5060950"/>
          <p14:tracePt t="37995" x="3721100" y="5060950"/>
          <p14:tracePt t="38011" x="3714750" y="5060950"/>
          <p14:tracePt t="38044" x="3708400" y="5060950"/>
          <p14:tracePt t="38050" x="3702050" y="5054600"/>
          <p14:tracePt t="38066" x="3695700" y="5054600"/>
          <p14:tracePt t="38079" x="3683000" y="5048250"/>
          <p14:tracePt t="38095" x="3651250" y="5048250"/>
          <p14:tracePt t="38112" x="3625850" y="5035550"/>
          <p14:tracePt t="38128" x="3587750" y="5022850"/>
          <p14:tracePt t="38145" x="3575050" y="5010150"/>
          <p14:tracePt t="38209" x="3568700" y="5010150"/>
          <p14:tracePt t="38239" x="3562350" y="5010150"/>
          <p14:tracePt t="38255" x="3556000" y="5010150"/>
          <p14:tracePt t="38263" x="3549650" y="5010150"/>
          <p14:tracePt t="38279" x="3543300" y="5010150"/>
          <p14:tracePt t="38287" x="3536950" y="5010150"/>
          <p14:tracePt t="38302" x="3530600" y="5016500"/>
          <p14:tracePt t="38311" x="3524250" y="5016500"/>
          <p14:tracePt t="38329" x="3505200" y="5029200"/>
          <p14:tracePt t="38345" x="3486150" y="5041900"/>
          <p14:tracePt t="38362" x="3467100" y="5054600"/>
          <p14:tracePt t="38378" x="3454400" y="5073650"/>
          <p14:tracePt t="38395" x="3435350" y="5086350"/>
          <p14:tracePt t="38412" x="3435350" y="5092700"/>
          <p14:tracePt t="38428" x="3422650" y="5105400"/>
          <p14:tracePt t="38445" x="3416300" y="5118100"/>
          <p14:tracePt t="38462" x="3409950" y="5137150"/>
          <p14:tracePt t="38479" x="3390900" y="5162550"/>
          <p14:tracePt t="38495" x="3378200" y="5200650"/>
          <p14:tracePt t="38512" x="3352800" y="5257800"/>
          <p14:tracePt t="38528" x="3352800" y="5289550"/>
          <p14:tracePt t="38545" x="3352800" y="5308600"/>
          <p14:tracePt t="38562" x="3346450" y="5321300"/>
          <p14:tracePt t="38578" x="3346450" y="5334000"/>
          <p14:tracePt t="38595" x="3340100" y="5346700"/>
          <p14:tracePt t="38612" x="3340100" y="5353050"/>
          <p14:tracePt t="38628" x="3340100" y="5372100"/>
          <p14:tracePt t="38645" x="3340100" y="5403850"/>
          <p14:tracePt t="38662" x="3340100" y="5422900"/>
          <p14:tracePt t="38679" x="3340100" y="5441950"/>
          <p14:tracePt t="38695" x="3333750" y="5448300"/>
          <p14:tracePt t="38712" x="3327400" y="5461000"/>
          <p14:tracePt t="38729" x="3327400" y="5473700"/>
          <p14:tracePt t="38745" x="3327400" y="5492750"/>
          <p14:tracePt t="38762" x="3327400" y="5518150"/>
          <p14:tracePt t="38779" x="3327400" y="5556250"/>
          <p14:tracePt t="38795" x="3327400" y="5588000"/>
          <p14:tracePt t="38812" x="3321050" y="5607050"/>
          <p14:tracePt t="38828" x="3321050" y="5613400"/>
          <p14:tracePt t="38845" x="3314700" y="5619750"/>
          <p14:tracePt t="38862" x="3314700" y="5626100"/>
          <p14:tracePt t="38879" x="3314700" y="5645150"/>
          <p14:tracePt t="38896" x="3308350" y="5676900"/>
          <p14:tracePt t="38912" x="3308350" y="5695950"/>
          <p14:tracePt t="38928" x="3302000" y="5702300"/>
          <p14:tracePt t="38945" x="3295650" y="5715000"/>
          <p14:tracePt t="38962" x="3289300" y="5715000"/>
          <p14:tracePt t="38979" x="3289300" y="5721350"/>
          <p14:tracePt t="38995" x="3289300" y="5734050"/>
          <p14:tracePt t="39011" x="3276600" y="5740400"/>
          <p14:tracePt t="39028" x="3276600" y="5746750"/>
          <p14:tracePt t="39045" x="3276600" y="5753100"/>
          <p14:tracePt t="39062" x="3263900" y="5759450"/>
          <p14:tracePt t="39079" x="3263900" y="5765800"/>
          <p14:tracePt t="39112" x="3251200" y="5765800"/>
          <p14:tracePt t="39128" x="3232150" y="5765800"/>
          <p14:tracePt t="39145" x="3219450" y="5765800"/>
          <p14:tracePt t="39235" x="3213100" y="5765800"/>
          <p14:tracePt t="39242" x="3206750" y="5765800"/>
          <p14:tracePt t="39249" x="3200400" y="5759450"/>
          <p14:tracePt t="39262" x="3200400" y="5753100"/>
          <p14:tracePt t="39278" x="3187700" y="5740400"/>
          <p14:tracePt t="39295" x="3187700" y="5734050"/>
          <p14:tracePt t="39312" x="3181350" y="5708650"/>
          <p14:tracePt t="39329" x="3162300" y="5683250"/>
          <p14:tracePt t="39345" x="3143250" y="5657850"/>
          <p14:tracePt t="39362" x="3130550" y="5638800"/>
          <p14:tracePt t="39379" x="3111500" y="5613400"/>
          <p14:tracePt t="39395" x="3105150" y="5613400"/>
          <p14:tracePt t="39412" x="3105150" y="5607050"/>
          <p14:tracePt t="39453" x="3105150" y="5600700"/>
          <p14:tracePt t="39476" x="3105150" y="5588000"/>
          <p14:tracePt t="39484" x="3105150" y="5581650"/>
          <p14:tracePt t="39500" x="3098800" y="5562600"/>
          <p14:tracePt t="39512" x="3098800" y="5556250"/>
          <p14:tracePt t="39528" x="3092450" y="5530850"/>
          <p14:tracePt t="39563" x="3092450" y="5518150"/>
          <p14:tracePt t="39578" x="3092450" y="5505450"/>
          <p14:tracePt t="39595" x="3092450" y="5492750"/>
          <p14:tracePt t="39611" x="3092450" y="5473700"/>
          <p14:tracePt t="39628" x="3092450" y="5454650"/>
          <p14:tracePt t="39645" x="3092450" y="5435600"/>
          <p14:tracePt t="39662" x="3092450" y="5416550"/>
          <p14:tracePt t="39678" x="3092450" y="5397500"/>
          <p14:tracePt t="39695" x="3092450" y="5384800"/>
          <p14:tracePt t="39712" x="3092450" y="5378450"/>
          <p14:tracePt t="39728" x="3092450" y="5365750"/>
          <p14:tracePt t="39745" x="3092450" y="5359400"/>
          <p14:tracePt t="39762" x="3092450" y="5353050"/>
          <p14:tracePt t="39779" x="3092450" y="5346700"/>
          <p14:tracePt t="39795" x="3092450" y="5334000"/>
          <p14:tracePt t="39812" x="3092450" y="5321300"/>
          <p14:tracePt t="39829" x="3092450" y="5289550"/>
          <p14:tracePt t="39845" x="3092450" y="5270500"/>
          <p14:tracePt t="39861" x="3092450" y="5257800"/>
          <p14:tracePt t="39878" x="3086100" y="5238750"/>
          <p14:tracePt t="39895" x="3086100" y="5226050"/>
          <p14:tracePt t="39913" x="3086100" y="5213350"/>
          <p14:tracePt t="39928" x="3086100" y="5207000"/>
          <p14:tracePt t="39945" x="3086100" y="5181600"/>
          <p14:tracePt t="39962" x="3086100" y="5156200"/>
          <p14:tracePt t="39978" x="3086100" y="5124450"/>
          <p14:tracePt t="39995" x="3079750" y="5105400"/>
          <p14:tracePt t="40011" x="3079750" y="5092700"/>
          <p14:tracePt t="40028" x="3079750" y="5080000"/>
          <p14:tracePt t="40045" x="3079750" y="5073650"/>
          <p14:tracePt t="40062" x="3079750" y="5054600"/>
          <p14:tracePt t="40078" x="3079750" y="5041900"/>
          <p14:tracePt t="40095" x="3073400" y="5029200"/>
          <p14:tracePt t="40111" x="3067050" y="5010150"/>
          <p14:tracePt t="40128" x="3060700" y="5003800"/>
          <p14:tracePt t="40145" x="3060700" y="4984750"/>
          <p14:tracePt t="40162" x="3060700" y="4965700"/>
          <p14:tracePt t="40178" x="3060700" y="4946650"/>
          <p14:tracePt t="40195" x="3060700" y="4921250"/>
          <p14:tracePt t="40212" x="3048000" y="4870450"/>
          <p14:tracePt t="40229" x="3028950" y="4826000"/>
          <p14:tracePt t="40245" x="3022600" y="4781550"/>
          <p14:tracePt t="40261" x="3009900" y="4749800"/>
          <p14:tracePt t="40278" x="3009900" y="4724400"/>
          <p14:tracePt t="40295" x="3009900" y="4699000"/>
          <p14:tracePt t="40312" x="3009900" y="4673600"/>
          <p14:tracePt t="40329" x="3009900" y="4654550"/>
          <p14:tracePt t="40344" x="2997200" y="4610100"/>
          <p14:tracePt t="40361" x="2997200" y="4591050"/>
          <p14:tracePt t="40379" x="2990850" y="4565650"/>
          <p14:tracePt t="40395" x="2990850" y="4546600"/>
          <p14:tracePt t="40411" x="2990850" y="4527550"/>
          <p14:tracePt t="40428" x="2990850" y="4514850"/>
          <p14:tracePt t="40445" x="2990850" y="4502150"/>
          <p14:tracePt t="40462" x="2984500" y="4476750"/>
          <p14:tracePt t="40479" x="2978150" y="4457700"/>
          <p14:tracePt t="40495" x="2978150" y="4438650"/>
          <p14:tracePt t="40512" x="2978150" y="4419600"/>
          <p14:tracePt t="40529" x="2971800" y="4394200"/>
          <p14:tracePt t="40546" x="2965450" y="4362450"/>
          <p14:tracePt t="40561" x="2952750" y="4343400"/>
          <p14:tracePt t="40579" x="2946400" y="4330700"/>
          <p14:tracePt t="40596" x="2927350" y="4311650"/>
          <p14:tracePt t="40612" x="2927350" y="4298950"/>
          <p14:tracePt t="40629" x="2921000" y="4292600"/>
          <p14:tracePt t="40645" x="2921000" y="4279900"/>
          <p14:tracePt t="40661" x="2914650" y="4273550"/>
          <p14:tracePt t="40678" x="2914650" y="4260850"/>
          <p14:tracePt t="40695" x="2908300" y="4260850"/>
          <p14:tracePt t="40714" x="2895600" y="4248150"/>
          <p14:tracePt t="40728" x="2895600" y="4235450"/>
          <p14:tracePt t="40745" x="2889250" y="4229100"/>
          <p14:tracePt t="40761" x="2882900" y="4222750"/>
          <p14:tracePt t="40778" x="2876550" y="4216400"/>
          <p14:tracePt t="40795" x="2870200" y="4216400"/>
          <p14:tracePt t="40811" x="2863850" y="4216400"/>
          <p14:tracePt t="40828" x="2863850" y="4210050"/>
          <p14:tracePt t="40878" x="2857500" y="4210050"/>
          <p14:tracePt t="40886" x="2851150" y="4210050"/>
          <p14:tracePt t="40900" x="2844800" y="4210050"/>
          <p14:tracePt t="40916" x="2838450" y="4210050"/>
          <p14:tracePt t="40932" x="2832100" y="4210050"/>
          <p14:tracePt t="40945" x="2825750" y="4216400"/>
          <p14:tracePt t="40962" x="2813050" y="4235450"/>
          <p14:tracePt t="40979" x="2800350" y="4248150"/>
          <p14:tracePt t="40980" x="2794000" y="4254500"/>
          <p14:tracePt t="40995" x="2787650" y="4254500"/>
          <p14:tracePt t="41012" x="2774950" y="4267200"/>
          <p14:tracePt t="41029" x="2768600" y="4292600"/>
          <p14:tracePt t="41045" x="2749550" y="4337050"/>
          <p14:tracePt t="41062" x="2730500" y="4394200"/>
          <p14:tracePt t="41078" x="2705100" y="4508500"/>
          <p14:tracePt t="41095" x="2692400" y="4565650"/>
          <p14:tracePt t="41112" x="2660650" y="4667250"/>
          <p14:tracePt t="41128" x="2647950" y="4705350"/>
          <p14:tracePt t="41145" x="2635250" y="4737100"/>
          <p14:tracePt t="41162" x="2628900" y="4768850"/>
          <p14:tracePt t="41179" x="2622550" y="4800600"/>
          <p14:tracePt t="41195" x="2616200" y="4832350"/>
          <p14:tracePt t="41212" x="2609850" y="4857750"/>
          <p14:tracePt t="41229" x="2609850" y="4864100"/>
          <p14:tracePt t="41301" x="2609850" y="4857750"/>
          <p14:tracePt t="41308" x="2603500" y="4857750"/>
          <p14:tracePt t="41316" x="2597150" y="4851400"/>
          <p14:tracePt t="41332" x="2590800" y="4845050"/>
          <p14:tracePt t="41362" x="2590800" y="4838700"/>
          <p14:tracePt t="41370" x="2597150" y="4832350"/>
          <p14:tracePt t="41379" x="2622550" y="4806950"/>
          <p14:tracePt t="41395" x="2698750" y="4705350"/>
          <p14:tracePt t="41628" x="2717800" y="4705350"/>
          <p14:tracePt t="41637" x="2774950" y="4711700"/>
          <p14:tracePt t="41646" x="2851150" y="4724400"/>
          <p14:tracePt t="41662" x="3079750" y="4724400"/>
          <p14:tracePt t="41678" x="3321050" y="4724400"/>
          <p14:tracePt t="41695" x="3625850" y="4705350"/>
          <p14:tracePt t="41712" x="3829050" y="4654550"/>
          <p14:tracePt t="41730" x="4013200" y="4552950"/>
          <p14:tracePt t="41745" x="4051300" y="4514850"/>
          <p14:tracePt t="41748" x="4076700" y="4489450"/>
          <p14:tracePt t="41763" x="4083050" y="4464050"/>
          <p14:tracePt t="41795" x="4089400" y="4457700"/>
          <p14:tracePt t="41812" x="4095750" y="4457700"/>
          <p14:tracePt t="41873" x="4102100" y="4464050"/>
          <p14:tracePt t="41881" x="4114800" y="4470400"/>
          <p14:tracePt t="41897" x="4171950" y="4470400"/>
          <p14:tracePt t="41912" x="4267200" y="4470400"/>
          <p14:tracePt t="41930" x="4438650" y="4400550"/>
          <p14:tracePt t="41945" x="4591050" y="4330700"/>
          <p14:tracePt t="41961" x="4768850" y="4260850"/>
          <p14:tracePt t="41979" x="4984750" y="4184650"/>
          <p14:tracePt t="41996" x="5391150" y="4114800"/>
          <p14:tracePt t="42012" x="5765800" y="4108450"/>
          <p14:tracePt t="42028" x="6070600" y="4108450"/>
          <p14:tracePt t="42045" x="6330950" y="4108450"/>
          <p14:tracePt t="42061" x="6521450" y="4108450"/>
          <p14:tracePt t="42079" x="6610350" y="4089400"/>
          <p14:tracePt t="42095" x="6642100" y="4070350"/>
          <p14:tracePt t="42112" x="6642100" y="4064000"/>
          <p14:tracePt t="42128" x="6642100" y="4051300"/>
          <p14:tracePt t="42145" x="6642100" y="4038600"/>
          <p14:tracePt t="42162" x="6635750" y="4032250"/>
          <p14:tracePt t="42178" x="6629400" y="4032250"/>
          <p14:tracePt t="42311" x="6623050" y="4032250"/>
          <p14:tracePt t="42319" x="6610350" y="4032250"/>
          <p14:tracePt t="42329" x="6584950" y="4032250"/>
          <p14:tracePt t="42346" x="6477000" y="4032250"/>
          <p14:tracePt t="42363" x="6350000" y="4032250"/>
          <p14:tracePt t="42379" x="6216650" y="4006850"/>
          <p14:tracePt t="42395" x="6184900" y="3994150"/>
          <p14:tracePt t="42429" x="6203950" y="3981450"/>
          <p14:tracePt t="42446" x="6254750" y="3975100"/>
          <p14:tracePt t="42463" x="6267450" y="3975100"/>
          <p14:tracePt t="42539" x="6273800" y="3981450"/>
          <p14:tracePt t="42545" x="6305550" y="3987800"/>
          <p14:tracePt t="42552" x="6318250" y="3987800"/>
          <p14:tracePt t="42562" x="6407150" y="4006850"/>
          <p14:tracePt t="42579" x="6578600" y="4032250"/>
          <p14:tracePt t="42595" x="6769100" y="4057650"/>
          <p14:tracePt t="42611" x="6991350" y="4095750"/>
          <p14:tracePt t="42628" x="7162800" y="4095750"/>
          <p14:tracePt t="42645" x="7270750" y="4095750"/>
          <p14:tracePt t="42662" x="7404100" y="4089400"/>
          <p14:tracePt t="42678" x="7429500" y="4076700"/>
          <p14:tracePt t="42694" x="7454900" y="4070350"/>
          <p14:tracePt t="42712" x="7467600" y="4064000"/>
          <p14:tracePt t="42745" x="7467600" y="4057650"/>
          <p14:tracePt t="42875" x="7454900" y="4051300"/>
          <p14:tracePt t="42882" x="7442200" y="4025900"/>
          <p14:tracePt t="42895" x="7423150" y="4019550"/>
          <p14:tracePt t="42913" x="7404100" y="4006850"/>
          <p14:tracePt t="42929" x="7372350" y="3994150"/>
          <p14:tracePt t="42945" x="7346950" y="3981450"/>
          <p14:tracePt t="42962" x="7346950" y="3968750"/>
          <p14:tracePt t="42978" x="7346950" y="3924300"/>
          <p14:tracePt t="42995" x="7346950" y="3790950"/>
          <p14:tracePt t="43012" x="7245350" y="3581400"/>
          <p14:tracePt t="43028" x="7092950" y="3378200"/>
          <p14:tracePt t="43046" x="6927850" y="3136900"/>
          <p14:tracePt t="43062" x="6775450" y="2806700"/>
          <p14:tracePt t="43079" x="6705600" y="2641600"/>
          <p14:tracePt t="43095" x="6610350" y="2482850"/>
          <p14:tracePt t="43112" x="6527800" y="2355850"/>
          <p14:tracePt t="43128" x="6464300" y="2260600"/>
          <p14:tracePt t="43145" x="6394450" y="2159000"/>
          <p14:tracePt t="43163" x="6362700" y="2082800"/>
          <p14:tracePt t="43178" x="6305550" y="2012950"/>
          <p14:tracePt t="43195" x="6248400" y="1955800"/>
          <p14:tracePt t="43212" x="6178550" y="1911350"/>
          <p14:tracePt t="43229" x="6102350" y="1854200"/>
          <p14:tracePt t="43245" x="6064250" y="1822450"/>
          <p14:tracePt t="43262" x="6038850" y="1778000"/>
          <p14:tracePt t="43279" x="6026150" y="1733550"/>
          <p14:tracePt t="43282" x="6026150" y="1708150"/>
          <p14:tracePt t="43295" x="6026150" y="1689100"/>
          <p14:tracePt t="43313" x="6038850" y="1631950"/>
          <p14:tracePt t="43329" x="6051550" y="1612900"/>
          <p14:tracePt t="43345" x="6051550" y="1606550"/>
          <p14:tracePt t="43362" x="6051550" y="1600200"/>
          <p14:tracePt t="43439" x="6057900" y="1600200"/>
          <p14:tracePt t="43447" x="6070600" y="1600200"/>
          <p14:tracePt t="43452" x="6083300" y="1600200"/>
          <p14:tracePt t="43462" x="6102350" y="1606550"/>
          <p14:tracePt t="43478" x="6134100" y="1619250"/>
          <p14:tracePt t="43496" x="6140450" y="1638300"/>
          <p14:tracePt t="43511" x="6159500" y="1682750"/>
          <p14:tracePt t="43529" x="6184900" y="1746250"/>
          <p14:tracePt t="43546" x="6216650" y="1816100"/>
          <p14:tracePt t="43562" x="6324600" y="2051050"/>
          <p14:tracePt t="43579" x="6400800" y="2165350"/>
          <p14:tracePt t="43595" x="6515100" y="2292350"/>
          <p14:tracePt t="43612" x="6635750" y="2425700"/>
          <p14:tracePt t="43628" x="6769100" y="2527300"/>
          <p14:tracePt t="43645" x="6864350" y="2584450"/>
          <p14:tracePt t="43661" x="6940550" y="2609850"/>
          <p14:tracePt t="43679" x="6959600" y="2628900"/>
          <p14:tracePt t="43712" x="6965950" y="2628900"/>
          <p14:tracePt t="43776" x="6972300" y="2628900"/>
          <p14:tracePt t="43790" x="6985000" y="2628900"/>
          <p14:tracePt t="43799" x="6991350" y="2635250"/>
          <p14:tracePt t="43812" x="6997700" y="2635250"/>
          <p14:tracePt t="43829" x="7023100" y="2654300"/>
          <p14:tracePt t="43846" x="7035800" y="2660650"/>
          <p14:tracePt t="43862" x="7035800" y="2667000"/>
          <p14:tracePt t="43878" x="7042150" y="2673350"/>
          <p14:tracePt t="44000" x="7023100" y="2686050"/>
          <p14:tracePt t="44009" x="6985000" y="2698750"/>
          <p14:tracePt t="44016" x="6940550" y="2724150"/>
          <p14:tracePt t="44029" x="6889750" y="2749550"/>
          <p14:tracePt t="44045" x="6731000" y="2787650"/>
          <p14:tracePt t="44062" x="6667500" y="2800350"/>
          <p14:tracePt t="44078" x="6299200" y="2832100"/>
          <p14:tracePt t="44094" x="5664200" y="2857500"/>
          <p14:tracePt t="44112" x="5314950" y="2857500"/>
          <p14:tracePt t="44129" x="5105400" y="2844800"/>
          <p14:tracePt t="44145" x="4883150" y="2825750"/>
          <p14:tracePt t="44162" x="4711700" y="2819400"/>
          <p14:tracePt t="44178" x="4527550" y="2819400"/>
          <p14:tracePt t="44195" x="4362450" y="2819400"/>
          <p14:tracePt t="44212" x="4038600" y="2781300"/>
          <p14:tracePt t="44228" x="3841750" y="2762250"/>
          <p14:tracePt t="44245" x="3638550" y="2749550"/>
          <p14:tracePt t="44261" x="3479800" y="2736850"/>
          <p14:tracePt t="44278" x="3333750" y="2736850"/>
          <p14:tracePt t="44295" x="3276600" y="2736850"/>
          <p14:tracePt t="44298" x="3270250" y="2736850"/>
          <p14:tracePt t="44331" x="3263900" y="2736850"/>
          <p14:tracePt t="44339" x="3251200" y="2736850"/>
          <p14:tracePt t="44347" x="3232150" y="2736850"/>
          <p14:tracePt t="44363" x="3194050" y="2730500"/>
          <p14:tracePt t="44379" x="3136900" y="2730500"/>
          <p14:tracePt t="44396" x="3086100" y="2730500"/>
          <p14:tracePt t="44412" x="3054350" y="2730500"/>
          <p14:tracePt t="44429" x="3022600" y="2724150"/>
          <p14:tracePt t="44445" x="2990850" y="2711450"/>
          <p14:tracePt t="44462" x="2901950" y="2616200"/>
          <p14:tracePt t="44479" x="2844800" y="2552700"/>
          <p14:tracePt t="44495" x="2787650" y="2501900"/>
          <p14:tracePt t="44512" x="2736850" y="2451100"/>
          <p14:tracePt t="44529" x="2730500" y="2438400"/>
          <p14:tracePt t="44545" x="2730500" y="2419350"/>
          <p14:tracePt t="44562" x="2730500" y="2393950"/>
          <p14:tracePt t="44579" x="2724150" y="2349500"/>
          <p14:tracePt t="44595" x="2724150" y="2305050"/>
          <p14:tracePt t="44612" x="2692400" y="2216150"/>
          <p14:tracePt t="44628" x="2686050" y="2178050"/>
          <p14:tracePt t="44645" x="2686050" y="2152650"/>
          <p14:tracePt t="44661" x="2686050" y="2127250"/>
          <p14:tracePt t="44678" x="2686050" y="2120900"/>
          <p14:tracePt t="44695" x="2686050" y="2108200"/>
          <p14:tracePt t="44711" x="2686050" y="2101850"/>
          <p14:tracePt t="44728" x="2686050" y="2089150"/>
          <p14:tracePt t="44745" x="2679700" y="2070100"/>
          <p14:tracePt t="44762" x="2679700" y="2044700"/>
          <p14:tracePt t="44778" x="2679700" y="2025650"/>
          <p14:tracePt t="44795" x="2679700" y="2006600"/>
          <p14:tracePt t="44811" x="2679700" y="2000250"/>
          <p14:tracePt t="44828" x="2686050" y="1993900"/>
          <p14:tracePt t="44845" x="2686050" y="1987550"/>
          <p14:tracePt t="44861" x="2692400" y="1981200"/>
          <p14:tracePt t="44879" x="2698750" y="1981200"/>
          <p14:tracePt t="44940" x="2698750" y="1974850"/>
          <p14:tracePt t="45190" x="2692400" y="1974850"/>
          <p14:tracePt t="45230" x="2686050" y="1974850"/>
          <p14:tracePt t="45294" x="2679700" y="1974850"/>
          <p14:tracePt t="45300" x="2679700" y="1981200"/>
          <p14:tracePt t="45316" x="2679700" y="1987550"/>
          <p14:tracePt t="45333" x="2679700" y="1993900"/>
          <p14:tracePt t="45346" x="2673350" y="1993900"/>
          <p14:tracePt t="45370" x="2667000" y="1993900"/>
          <p14:tracePt t="45451" x="2667000" y="2000250"/>
          <p14:tracePt t="45481" x="2667000" y="2006600"/>
          <p14:tracePt t="45566" x="2660650" y="2006600"/>
          <p14:tracePt t="45684" x="2660650" y="2012950"/>
          <p14:tracePt t="45692" x="2654300" y="2012950"/>
          <p14:tracePt t="45748" x="2654300" y="2019300"/>
          <p14:tracePt t="45762" x="2647950" y="2019300"/>
          <p14:tracePt t="45779" x="2647950" y="2025650"/>
          <p14:tracePt t="45856" x="2641600" y="2025650"/>
          <p14:tracePt t="45865" x="2635250" y="2032000"/>
          <p14:tracePt t="45880" x="2628900" y="2038350"/>
          <p14:tracePt t="45895" x="2628900" y="2044700"/>
          <p14:tracePt t="45912" x="2622550" y="2051050"/>
          <p14:tracePt t="45958" x="2616200" y="2051050"/>
          <p14:tracePt t="45966" x="2616200" y="2057400"/>
          <p14:tracePt t="45978" x="2616200" y="2063750"/>
          <p14:tracePt t="45995" x="2603500" y="2070100"/>
          <p14:tracePt t="46012" x="2597150" y="2082800"/>
          <p14:tracePt t="46045" x="2597150" y="2089150"/>
          <p14:tracePt t="46085" x="2597150" y="2095500"/>
          <p14:tracePt t="46100" x="2597150" y="2101850"/>
          <p14:tracePt t="46108" x="2590800" y="2101850"/>
          <p14:tracePt t="46123" x="2584450" y="2114550"/>
          <p14:tracePt t="46131" x="2584450" y="2120900"/>
          <p14:tracePt t="46145" x="2584450" y="2127250"/>
          <p14:tracePt t="46162" x="2571750" y="2146300"/>
          <p14:tracePt t="46179" x="2565400" y="2159000"/>
          <p14:tracePt t="46194" x="2559050" y="2184400"/>
          <p14:tracePt t="46212" x="2552700" y="2197100"/>
          <p14:tracePt t="46229" x="2546350" y="2216150"/>
          <p14:tracePt t="46245" x="2540000" y="2235200"/>
          <p14:tracePt t="46262" x="2533650" y="2241550"/>
          <p14:tracePt t="46278" x="2527300" y="2254250"/>
          <p14:tracePt t="46295" x="2508250" y="2286000"/>
          <p14:tracePt t="46312" x="2501900" y="2317750"/>
          <p14:tracePt t="46329" x="2501900" y="2336800"/>
          <p14:tracePt t="46345" x="2495550" y="2355850"/>
          <p14:tracePt t="46362" x="2495550" y="2368550"/>
          <p14:tracePt t="46366" x="2489200" y="2374900"/>
          <p14:tracePt t="46378" x="2489200" y="2381250"/>
          <p14:tracePt t="46412" x="2482850" y="2413000"/>
          <p14:tracePt t="46429" x="2476500" y="2451100"/>
          <p14:tracePt t="46445" x="2470150" y="2489200"/>
          <p14:tracePt t="46462" x="2463800" y="2533650"/>
          <p14:tracePt t="46479" x="2463800" y="2559050"/>
          <p14:tracePt t="46495" x="2463800" y="2578100"/>
          <p14:tracePt t="46513" x="2457450" y="2584450"/>
          <p14:tracePt t="46529" x="2457450" y="2590800"/>
          <p14:tracePt t="46546" x="2451100" y="2616200"/>
          <p14:tracePt t="46562" x="2444750" y="2654300"/>
          <p14:tracePt t="46578" x="2444750" y="2692400"/>
          <p14:tracePt t="46595" x="2444750" y="2724150"/>
          <p14:tracePt t="46612" x="2444750" y="2755900"/>
          <p14:tracePt t="46629" x="2438400" y="2768600"/>
          <p14:tracePt t="46645" x="2425700" y="2787650"/>
          <p14:tracePt t="46662" x="2419350" y="2794000"/>
          <p14:tracePt t="46679" x="2406650" y="2825750"/>
          <p14:tracePt t="46695" x="2393950" y="2844800"/>
          <p14:tracePt t="46712" x="2387600" y="2870200"/>
          <p14:tracePt t="46729" x="2374900" y="2876550"/>
          <p14:tracePt t="46746" x="2355850" y="2908300"/>
          <p14:tracePt t="46762" x="2343150" y="2908300"/>
          <p14:tracePt t="46779" x="2324100" y="2921000"/>
          <p14:tracePt t="46795" x="2311400" y="2927350"/>
          <p14:tracePt t="46797" x="2305050" y="2927350"/>
          <p14:tracePt t="46812" x="2298700" y="2933700"/>
          <p14:tracePt t="46908" x="2292350" y="2927350"/>
          <p14:tracePt t="46915" x="2279650" y="2901950"/>
          <p14:tracePt t="46931" x="2266950" y="2876550"/>
          <p14:tracePt t="46945" x="2260600" y="2851150"/>
          <p14:tracePt t="46962" x="2260600" y="2819400"/>
          <p14:tracePt t="46978" x="2260600" y="2794000"/>
          <p14:tracePt t="46996" x="2260600" y="2768600"/>
          <p14:tracePt t="47012" x="2260600" y="2730500"/>
          <p14:tracePt t="47028" x="2260600" y="2698750"/>
          <p14:tracePt t="47046" x="2260600" y="2673350"/>
          <p14:tracePt t="47047" x="2260600" y="2654300"/>
          <p14:tracePt t="47062" x="2260600" y="2628900"/>
          <p14:tracePt t="47079" x="2260600" y="2590800"/>
          <p14:tracePt t="47095" x="2260600" y="2559050"/>
          <p14:tracePt t="47112" x="2260600" y="2540000"/>
          <p14:tracePt t="47129" x="2260600" y="2520950"/>
          <p14:tracePt t="47145" x="2260600" y="2495550"/>
          <p14:tracePt t="47161" x="2260600" y="2476500"/>
          <p14:tracePt t="47178" x="2260600" y="2451100"/>
          <p14:tracePt t="47195" x="2260600" y="2419350"/>
          <p14:tracePt t="47212" x="2260600" y="2374900"/>
          <p14:tracePt t="47228" x="2254250" y="2330450"/>
          <p14:tracePt t="47245" x="2241550" y="2279650"/>
          <p14:tracePt t="47261" x="2235200" y="2260600"/>
          <p14:tracePt t="47278" x="2228850" y="2228850"/>
          <p14:tracePt t="47295" x="2228850" y="2209800"/>
          <p14:tracePt t="47312" x="2222500" y="2209800"/>
          <p14:tracePt t="47329" x="2209800" y="2190750"/>
          <p14:tracePt t="47345" x="2197100" y="2171700"/>
          <p14:tracePt t="47362" x="2190750" y="2159000"/>
          <p14:tracePt t="47379" x="2184400" y="2146300"/>
          <p14:tracePt t="47395" x="2171700" y="2133600"/>
          <p14:tracePt t="47412" x="2165350" y="2120900"/>
          <p14:tracePt t="47428" x="2159000" y="2120900"/>
          <p14:tracePt t="47446" x="2139950" y="2114550"/>
          <p14:tracePt t="47463" x="2127250" y="2114550"/>
          <p14:tracePt t="47478" x="2114550" y="2114550"/>
          <p14:tracePt t="47495" x="2101850" y="2114550"/>
          <p14:tracePt t="47512" x="2076450" y="2114550"/>
          <p14:tracePt t="47529" x="2057400" y="2114550"/>
          <p14:tracePt t="47545" x="2032000" y="2114550"/>
          <p14:tracePt t="47562" x="2006600" y="2114550"/>
          <p14:tracePt t="47578" x="1974850" y="2127250"/>
          <p14:tracePt t="47595" x="1949450" y="2139950"/>
          <p14:tracePt t="47612" x="1936750" y="2146300"/>
          <p14:tracePt t="47629" x="1905000" y="2159000"/>
          <p14:tracePt t="47646" x="1879600" y="2184400"/>
          <p14:tracePt t="47661" x="1847850" y="2209800"/>
          <p14:tracePt t="47678" x="1816100" y="2235200"/>
          <p14:tracePt t="47695" x="1765300" y="2260600"/>
          <p14:tracePt t="47712" x="1727200" y="2273300"/>
          <p14:tracePt t="47728" x="1701800" y="2279650"/>
          <p14:tracePt t="47744" x="1682750" y="2279650"/>
          <p14:tracePt t="47762" x="1657350" y="2279650"/>
          <p14:tracePt t="47778" x="1625600" y="2286000"/>
          <p14:tracePt t="47796" x="1606550" y="2286000"/>
          <p14:tracePt t="47812" x="1593850" y="2286000"/>
          <p14:tracePt t="47828" x="1568450" y="2286000"/>
          <p14:tracePt t="47845" x="1543050" y="2292350"/>
          <p14:tracePt t="47862" x="1504950" y="2292350"/>
          <p14:tracePt t="47878" x="1479550" y="2286000"/>
          <p14:tracePt t="47895" x="1454150" y="2273300"/>
          <p14:tracePt t="47912" x="1435100" y="2266950"/>
          <p14:tracePt t="47929" x="1422400" y="2260600"/>
          <p14:tracePt t="47945" x="1416050" y="2254250"/>
          <p14:tracePt t="47962" x="1397000" y="2247900"/>
          <p14:tracePt t="47978" x="1371600" y="2241550"/>
          <p14:tracePt t="47995" x="1333500" y="2235200"/>
          <p14:tracePt t="48012" x="1295400" y="2228850"/>
          <p14:tracePt t="48030" x="1282700" y="2222500"/>
          <p14:tracePt t="48045" x="1276350" y="2222500"/>
          <p14:tracePt t="48080" x="1270000" y="2222500"/>
          <p14:tracePt t="48097" x="1257300" y="2222500"/>
          <p14:tracePt t="48112" x="1219200" y="2235200"/>
          <p14:tracePt t="48129" x="1187450" y="2254250"/>
          <p14:tracePt t="48145" x="1149350" y="2279650"/>
          <p14:tracePt t="48161" x="1130300" y="2298700"/>
          <p14:tracePt t="48178" x="1117600" y="2305050"/>
          <p14:tracePt t="48195" x="1117600" y="2311400"/>
          <p14:tracePt t="48211" x="1111250" y="2324100"/>
          <p14:tracePt t="48229" x="1098550" y="2349500"/>
          <p14:tracePt t="48245" x="1073150" y="2393950"/>
          <p14:tracePt t="48262" x="1060450" y="2419350"/>
          <p14:tracePt t="48279" x="1047750" y="2438400"/>
          <p14:tracePt t="48295" x="1041400" y="2444750"/>
          <p14:tracePt t="48312" x="1041400" y="2451100"/>
          <p14:tracePt t="48605" x="1047750" y="2444750"/>
          <p14:tracePt t="48621" x="1054100" y="2438400"/>
          <p14:tracePt t="48683" x="1060450" y="2432050"/>
          <p14:tracePt t="48691" x="1079500" y="2413000"/>
          <p14:tracePt t="48699" x="1098550" y="2393950"/>
          <p14:tracePt t="48713" x="1136650" y="2355850"/>
          <p14:tracePt t="48730" x="1238250" y="2254250"/>
          <p14:tracePt t="48746" x="1263650" y="2235200"/>
          <p14:tracePt t="48762" x="1301750" y="2209800"/>
          <p14:tracePt t="48778" x="1320800" y="2203450"/>
          <p14:tracePt t="48796" x="1339850" y="2203450"/>
          <p14:tracePt t="48812" x="1384300" y="2203450"/>
          <p14:tracePt t="48828" x="1530350" y="2203450"/>
          <p14:tracePt t="48846" x="1676400" y="2203450"/>
          <p14:tracePt t="48862" x="1784350" y="2209800"/>
          <p14:tracePt t="48879" x="1873250" y="2222500"/>
          <p14:tracePt t="48896" x="1968500" y="2254250"/>
          <p14:tracePt t="48912" x="2006600" y="2254250"/>
          <p14:tracePt t="48929" x="2082800" y="2254250"/>
          <p14:tracePt t="48946" x="2190750" y="2235200"/>
          <p14:tracePt t="48962" x="2343150" y="2184400"/>
          <p14:tracePt t="48980" x="2444750" y="2152650"/>
          <p14:tracePt t="48995" x="2501900" y="2120900"/>
          <p14:tracePt t="49013" x="2533650" y="2101850"/>
          <p14:tracePt t="49029" x="2533650" y="2095500"/>
          <p14:tracePt t="49067" x="2546350" y="2095500"/>
          <p14:tracePt t="49075" x="2565400" y="2089150"/>
          <p14:tracePt t="49083" x="2628900" y="2076450"/>
          <p14:tracePt t="49095" x="2654300" y="2076450"/>
          <p14:tracePt t="49112" x="2717800" y="2063750"/>
          <p14:tracePt t="49129" x="2724150" y="2063750"/>
          <p14:tracePt t="49162" x="2717800" y="2057400"/>
          <p14:tracePt t="49179" x="2711450" y="2057400"/>
          <p14:tracePt t="49196" x="2705100" y="2057400"/>
          <p14:tracePt t="49271" x="2692400" y="2057400"/>
          <p14:tracePt t="49279" x="2686050" y="2070100"/>
          <p14:tracePt t="49288" x="2673350" y="2095500"/>
          <p14:tracePt t="49296" x="2660650" y="2114550"/>
          <p14:tracePt t="49313" x="2641600" y="2146300"/>
          <p14:tracePt t="49329" x="2622550" y="2178050"/>
          <p14:tracePt t="49346" x="2603500" y="2209800"/>
          <p14:tracePt t="49363" x="2597150" y="2228850"/>
          <p14:tracePt t="49379" x="2578100" y="2241550"/>
          <p14:tracePt t="49395" x="2571750" y="2247900"/>
          <p14:tracePt t="49442" x="2571750" y="2254250"/>
          <p14:tracePt t="49451" x="2565400" y="2254250"/>
          <p14:tracePt t="49463" x="2552700" y="2260600"/>
          <p14:tracePt t="49479" x="2540000" y="2279650"/>
          <p14:tracePt t="49495" x="2527300" y="2286000"/>
          <p14:tracePt t="49512" x="2520950" y="2286000"/>
          <p14:tracePt t="49569" x="2508250" y="2286000"/>
          <p14:tracePt t="49577" x="2501900" y="2279650"/>
          <p14:tracePt t="49585" x="2489200" y="2273300"/>
          <p14:tracePt t="49595" x="2470150" y="2260600"/>
          <p14:tracePt t="49612" x="2419350" y="2241550"/>
          <p14:tracePt t="49628" x="2393950" y="2228850"/>
          <p14:tracePt t="49644" x="2381250" y="2222500"/>
          <p14:tracePt t="49663" x="2374900" y="2203450"/>
          <p14:tracePt t="49679" x="2374900" y="2178050"/>
          <p14:tracePt t="49695" x="2368550" y="2152650"/>
          <p14:tracePt t="49711" x="2355850" y="2095500"/>
          <p14:tracePt t="49729" x="2330450" y="2038350"/>
          <p14:tracePt t="49745" x="2311400" y="1993900"/>
          <p14:tracePt t="49762" x="2286000" y="1943100"/>
          <p14:tracePt t="49779" x="2273300" y="1911350"/>
          <p14:tracePt t="49795" x="2266950" y="1885950"/>
          <p14:tracePt t="49813" x="2260600" y="1841500"/>
          <p14:tracePt t="49829" x="2254250" y="1790700"/>
          <p14:tracePt t="49845" x="2241550" y="1733550"/>
          <p14:tracePt t="49862" x="2235200" y="1689100"/>
          <p14:tracePt t="49878" x="2228850" y="1644650"/>
          <p14:tracePt t="49895" x="2216150" y="1593850"/>
          <p14:tracePt t="49913" x="2184400" y="1504950"/>
          <p14:tracePt t="49928" x="2139950" y="1403350"/>
          <p14:tracePt t="49945" x="2070100" y="1289050"/>
          <p14:tracePt t="49962" x="2025650" y="1206500"/>
          <p14:tracePt t="49979" x="1993900" y="1143000"/>
          <p14:tracePt t="49996" x="1949450" y="1060450"/>
          <p14:tracePt t="50011" x="1936750" y="1016000"/>
          <p14:tracePt t="50028" x="1924050" y="990600"/>
          <p14:tracePt t="50046" x="1917700" y="946150"/>
          <p14:tracePt t="50062" x="1917700" y="927100"/>
          <p14:tracePt t="50079" x="1911350" y="889000"/>
          <p14:tracePt t="50095" x="1898650" y="844550"/>
          <p14:tracePt t="50111" x="1879600" y="793750"/>
          <p14:tracePt t="50128" x="1873250" y="768350"/>
          <p14:tracePt t="50145" x="1866900" y="755650"/>
          <p14:tracePt t="50178" x="1866900" y="749300"/>
          <p14:tracePt t="50195" x="1866900" y="742950"/>
          <p14:tracePt t="50211" x="1866900" y="736600"/>
          <p14:tracePt t="50229" x="1879600" y="711200"/>
          <p14:tracePt t="50244" x="1892300" y="698500"/>
          <p14:tracePt t="50262" x="1905000" y="685800"/>
          <p14:tracePt t="50279" x="1911350" y="666750"/>
          <p14:tracePt t="50295" x="1924050" y="660400"/>
          <p14:tracePt t="50312" x="1930400" y="647700"/>
          <p14:tracePt t="50329" x="1936750" y="647700"/>
          <p14:tracePt t="50362" x="1943100" y="641350"/>
          <p14:tracePt t="50407" x="1949450" y="635000"/>
          <p14:tracePt t="50563" x="1949450" y="647700"/>
          <p14:tracePt t="50571" x="1949450" y="660400"/>
          <p14:tracePt t="50579" x="1949450" y="673100"/>
          <p14:tracePt t="50595" x="1949450" y="685800"/>
          <p14:tracePt t="50612" x="1949450" y="698500"/>
          <p14:tracePt t="50628" x="1949450" y="711200"/>
          <p14:tracePt t="50645" x="1949450" y="717550"/>
          <p14:tracePt t="50678" x="1955800" y="717550"/>
          <p14:tracePt t="50696" x="1974850" y="711200"/>
          <p14:tracePt t="50713" x="2000250" y="673100"/>
          <p14:tracePt t="50728" x="2032000" y="628650"/>
          <p14:tracePt t="50745" x="2051050" y="584200"/>
          <p14:tracePt t="50761" x="2070100" y="539750"/>
          <p14:tracePt t="50778" x="2076450" y="520700"/>
          <p14:tracePt t="50795" x="2076450" y="514350"/>
          <p14:tracePt t="50853" x="2076450" y="527050"/>
          <p14:tracePt t="50860" x="2063750" y="539750"/>
          <p14:tracePt t="50868" x="2057400" y="558800"/>
          <p14:tracePt t="50879" x="2044700" y="584200"/>
          <p14:tracePt t="50895" x="2038350" y="622300"/>
          <p14:tracePt t="50912" x="2032000" y="654050"/>
          <p14:tracePt t="50930" x="2032000" y="660400"/>
          <p14:tracePt t="50945" x="2032000" y="673100"/>
          <p14:tracePt t="50963" x="2038350" y="673100"/>
          <p14:tracePt t="50978" x="2044700" y="666750"/>
          <p14:tracePt t="50995" x="2051050" y="666750"/>
          <p14:tracePt t="51012" x="2057400" y="654050"/>
          <p14:tracePt t="51028" x="2063750" y="641350"/>
          <p14:tracePt t="51045" x="2063750" y="628650"/>
          <p14:tracePt t="51061" x="2070100" y="615950"/>
          <p14:tracePt t="51078" x="2070100" y="603250"/>
          <p14:tracePt t="51112" x="2057400" y="603250"/>
          <p14:tracePt t="51145" x="2051050" y="603250"/>
          <p14:tracePt t="51162" x="2038350" y="609600"/>
          <p14:tracePt t="51179" x="2019300" y="635000"/>
          <p14:tracePt t="51195" x="1993900" y="666750"/>
          <p14:tracePt t="51212" x="1987550" y="717550"/>
          <p14:tracePt t="51229" x="1987550" y="723900"/>
          <p14:tracePt t="51245" x="1987550" y="730250"/>
          <p14:tracePt t="51262" x="1993900" y="730250"/>
          <p14:tracePt t="51279" x="2000250" y="711200"/>
          <p14:tracePt t="51297" x="2032000" y="679450"/>
          <p14:tracePt t="51311" x="2051050" y="635000"/>
          <p14:tracePt t="51328" x="2057400" y="609600"/>
          <p14:tracePt t="51345" x="2057400" y="590550"/>
          <p14:tracePt t="51384" x="2051050" y="590550"/>
          <p14:tracePt t="51396" x="2032000" y="603250"/>
          <p14:tracePt t="51412" x="1968500" y="647700"/>
          <p14:tracePt t="51429" x="1924050" y="679450"/>
          <p14:tracePt t="51445" x="1898650" y="704850"/>
          <p14:tracePt t="51462" x="1892300" y="717550"/>
          <p14:tracePt t="51465" x="1885950" y="717550"/>
          <p14:tracePt t="51479" x="1885950" y="723900"/>
          <p14:tracePt t="51503" x="1892300" y="723900"/>
          <p14:tracePt t="51543" x="1898650" y="717550"/>
          <p14:tracePt t="51551" x="1898650" y="704850"/>
          <p14:tracePt t="51562" x="1905000" y="692150"/>
          <p14:tracePt t="51579" x="1905000" y="673100"/>
          <p14:tracePt t="51596" x="1905000" y="654050"/>
          <p14:tracePt t="51612" x="1905000" y="647700"/>
          <p14:tracePt t="51645" x="1905000" y="660400"/>
          <p14:tracePt t="51662" x="1892300" y="698500"/>
          <p14:tracePt t="51679" x="1885950" y="723900"/>
          <p14:tracePt t="51695" x="1879600" y="762000"/>
          <p14:tracePt t="51712" x="1885950" y="793750"/>
          <p14:tracePt t="51729" x="1898650" y="800100"/>
          <p14:tracePt t="51745" x="1905000" y="800100"/>
          <p14:tracePt t="51762" x="1911350" y="793750"/>
          <p14:tracePt t="51778" x="1930400" y="762000"/>
          <p14:tracePt t="51795" x="1949450" y="717550"/>
          <p14:tracePt t="51811" x="1955800" y="673100"/>
          <p14:tracePt t="51829" x="1962150" y="641350"/>
          <p14:tracePt t="51846" x="1962150" y="635000"/>
          <p14:tracePt t="51862" x="1962150" y="628650"/>
          <p14:tracePt t="51878" x="1943100" y="628650"/>
          <p14:tracePt t="51895" x="1924050" y="647700"/>
          <p14:tracePt t="51912" x="1905000" y="660400"/>
          <p14:tracePt t="51928" x="1905000" y="673100"/>
          <p14:tracePt t="51945" x="1905000" y="679450"/>
          <p14:tracePt t="51962" x="1905000" y="685800"/>
          <p14:tracePt t="51964" x="1905000" y="692150"/>
          <p14:tracePt t="51978" x="1905000" y="698500"/>
          <p14:tracePt t="51995" x="1905000" y="704850"/>
          <p14:tracePt t="52012" x="1911350" y="711200"/>
          <p14:tracePt t="52029" x="1917700" y="704850"/>
          <p14:tracePt t="52045" x="1949450" y="679450"/>
          <p14:tracePt t="52061" x="1962150" y="660400"/>
          <p14:tracePt t="52078" x="1968500" y="635000"/>
          <p14:tracePt t="52095" x="1974850" y="622300"/>
          <p14:tracePt t="52111" x="1974850" y="609600"/>
          <p14:tracePt t="52169" x="1968500" y="615950"/>
          <p14:tracePt t="52177" x="1962150" y="615950"/>
          <p14:tracePt t="52184" x="1955800" y="622300"/>
          <p14:tracePt t="52195" x="1949450" y="635000"/>
          <p14:tracePt t="52212" x="1943100" y="647700"/>
          <p14:tracePt t="52228" x="1930400" y="666750"/>
          <p14:tracePt t="52245" x="1917700" y="698500"/>
          <p14:tracePt t="52262" x="1905000" y="781050"/>
          <p14:tracePt t="52278" x="1905000" y="819150"/>
          <p14:tracePt t="52295" x="1905000" y="838200"/>
          <p14:tracePt t="52311" x="1905000" y="844550"/>
          <p14:tracePt t="52345" x="1911350" y="844550"/>
          <p14:tracePt t="52361" x="1911350" y="838200"/>
          <p14:tracePt t="52379" x="1911350" y="831850"/>
          <p14:tracePt t="52410" x="1911350" y="869950"/>
          <p14:tracePt t="52419" x="1905000" y="914400"/>
          <p14:tracePt t="52428" x="1885950" y="977900"/>
          <p14:tracePt t="52445" x="1873250" y="1047750"/>
          <p14:tracePt t="52462" x="1854200" y="1155700"/>
          <p14:tracePt t="52478" x="1828800" y="1225550"/>
          <p14:tracePt t="52496" x="1790700" y="1314450"/>
          <p14:tracePt t="52512" x="1752600" y="1377950"/>
          <p14:tracePt t="52529" x="1714500" y="1492250"/>
          <p14:tracePt t="52544" x="1657350" y="1644650"/>
          <p14:tracePt t="52562" x="1612900" y="1765300"/>
          <p14:tracePt t="52578" x="1562100" y="1917700"/>
          <p14:tracePt t="52595" x="1536700" y="2000250"/>
          <p14:tracePt t="52612" x="1517650" y="2038350"/>
          <p14:tracePt t="52628" x="1492250" y="2070100"/>
          <p14:tracePt t="52645" x="1466850" y="2089150"/>
          <p14:tracePt t="52662" x="1428750" y="2152650"/>
          <p14:tracePt t="52678" x="1371600" y="2305050"/>
          <p14:tracePt t="52695" x="1333500" y="2438400"/>
          <p14:tracePt t="52712" x="1308100" y="2609850"/>
          <p14:tracePt t="52729" x="1295400" y="2743200"/>
          <p14:tracePt t="52745" x="1289050" y="2825750"/>
          <p14:tracePt t="52762" x="1263650" y="2889250"/>
          <p14:tracePt t="52778" x="1250950" y="2927350"/>
          <p14:tracePt t="52795" x="1225550" y="3003550"/>
          <p14:tracePt t="52812" x="1181100" y="3130550"/>
          <p14:tracePt t="52829" x="1143000" y="3251200"/>
          <p14:tracePt t="52845" x="1111250" y="3352800"/>
          <p14:tracePt t="52862" x="1092200" y="3397250"/>
          <p14:tracePt t="52880" x="1066800" y="3429000"/>
          <p14:tracePt t="52895" x="1047750" y="3454400"/>
          <p14:tracePt t="52913" x="1009650" y="3549650"/>
          <p14:tracePt t="52929" x="996950" y="3619500"/>
          <p14:tracePt t="52945" x="990600" y="3721100"/>
          <p14:tracePt t="52962" x="984250" y="3835400"/>
          <p14:tracePt t="52979" x="984250" y="3987800"/>
          <p14:tracePt t="52996" x="984250" y="4064000"/>
          <p14:tracePt t="53012" x="984250" y="4133850"/>
          <p14:tracePt t="53028" x="965200" y="4248150"/>
          <p14:tracePt t="53044" x="939800" y="4356100"/>
          <p14:tracePt t="53062" x="920750" y="4508500"/>
          <p14:tracePt t="53078" x="914400" y="4622800"/>
          <p14:tracePt t="53095" x="914400" y="4749800"/>
          <p14:tracePt t="53112" x="914400" y="4838700"/>
          <p14:tracePt t="53128" x="914400" y="4876800"/>
          <p14:tracePt t="53145" x="914400" y="4908550"/>
          <p14:tracePt t="53162" x="908050" y="4978400"/>
          <p14:tracePt t="53178" x="908050" y="5054600"/>
          <p14:tracePt t="53195" x="901700" y="5130800"/>
          <p14:tracePt t="53211" x="901700" y="5181600"/>
          <p14:tracePt t="53228" x="895350" y="5232400"/>
          <p14:tracePt t="53245" x="895350" y="5289550"/>
          <p14:tracePt t="53261" x="889000" y="5346700"/>
          <p14:tracePt t="53278" x="889000" y="5410200"/>
          <p14:tracePt t="53295" x="889000" y="5473700"/>
          <p14:tracePt t="53312" x="889000" y="5594350"/>
          <p14:tracePt t="53329" x="895350" y="5651500"/>
          <p14:tracePt t="53345" x="901700" y="5676900"/>
          <p14:tracePt t="53362" x="901700" y="5708650"/>
          <p14:tracePt t="53379" x="901700" y="5727700"/>
          <p14:tracePt t="53395" x="908050" y="5765800"/>
          <p14:tracePt t="53413" x="920750" y="5854700"/>
          <p14:tracePt t="53429" x="939800" y="5930900"/>
          <p14:tracePt t="53445" x="946150" y="6000750"/>
          <p14:tracePt t="53462" x="946150" y="6026150"/>
          <p14:tracePt t="53478" x="952500" y="6051550"/>
          <p14:tracePt t="53496" x="952500" y="6076950"/>
          <p14:tracePt t="53512" x="952500" y="6108700"/>
          <p14:tracePt t="53528" x="965200" y="6153150"/>
          <p14:tracePt t="53545" x="984250" y="6178550"/>
          <p14:tracePt t="53562" x="984250" y="6184900"/>
          <p14:tracePt t="53595" x="984250" y="6178550"/>
          <p14:tracePt t="53612" x="990600" y="6127750"/>
          <p14:tracePt t="53629" x="990600" y="6064250"/>
          <p14:tracePt t="53645" x="990600" y="6007100"/>
          <p14:tracePt t="53662" x="990600" y="5994400"/>
          <p14:tracePt t="53678" x="990600" y="5988050"/>
          <p14:tracePt t="53695" x="996950" y="5981700"/>
          <p14:tracePt t="53712" x="1009650" y="5975350"/>
          <p14:tracePt t="53728" x="1009650" y="5956300"/>
          <p14:tracePt t="53745" x="1028700" y="5930900"/>
          <p14:tracePt t="53762" x="1041400" y="5880100"/>
          <p14:tracePt t="53778" x="1047750" y="5829300"/>
          <p14:tracePt t="53795" x="1054100" y="5803900"/>
          <p14:tracePt t="53829" x="1060450" y="5803900"/>
          <p14:tracePt t="53845" x="1066800" y="5816600"/>
          <p14:tracePt t="53862" x="1066800" y="5835650"/>
          <p14:tracePt t="53879" x="1066800" y="5854700"/>
          <p14:tracePt t="53896" x="1066800" y="5873750"/>
          <p14:tracePt t="53912" x="1066800" y="5886450"/>
          <p14:tracePt t="53928" x="1066800" y="5892800"/>
          <p14:tracePt t="53953" x="1066800" y="5873750"/>
          <p14:tracePt t="53962" x="1073150" y="5854700"/>
          <p14:tracePt t="53978" x="1085850" y="5797550"/>
          <p14:tracePt t="53995" x="1104900" y="5740400"/>
          <p14:tracePt t="54013" x="1123950" y="5689600"/>
          <p14:tracePt t="54029" x="1136650" y="5632450"/>
          <p14:tracePt t="54047" x="1143000" y="5562600"/>
          <p14:tracePt t="54062" x="1143000" y="5549900"/>
          <p14:tracePt t="54127" x="1143000" y="5556250"/>
          <p14:tracePt t="54133" x="1143000" y="5575300"/>
          <p14:tracePt t="54146" x="1136650" y="5600700"/>
          <p14:tracePt t="54162" x="1111250" y="5670550"/>
          <p14:tracePt t="54179" x="1092200" y="5727700"/>
          <p14:tracePt t="54195" x="1079500" y="5778500"/>
          <p14:tracePt t="54212" x="1079500" y="5803900"/>
          <p14:tracePt t="54242" x="1079500" y="5797550"/>
          <p14:tracePt t="54250" x="1079500" y="5778500"/>
          <p14:tracePt t="54262" x="1085850" y="5759450"/>
          <p14:tracePt t="54279" x="1092200" y="5740400"/>
          <p14:tracePt t="54295" x="1098550" y="5708650"/>
          <p14:tracePt t="54312" x="1111250" y="5664200"/>
          <p14:tracePt t="54329" x="1117600" y="5638800"/>
          <p14:tracePt t="54345" x="1123950" y="5619750"/>
          <p14:tracePt t="54408" x="1117600" y="5626100"/>
          <p14:tracePt t="54414" x="1111250" y="5632450"/>
          <p14:tracePt t="54429" x="1111250" y="5638800"/>
          <p14:tracePt t="54445" x="1104900" y="5645150"/>
          <p14:tracePt t="54462" x="1098550" y="5664200"/>
          <p14:tracePt t="54509" x="1098550" y="5651500"/>
          <p14:tracePt t="54517" x="1098550" y="5613400"/>
          <p14:tracePt t="54529" x="1111250" y="5543550"/>
          <p14:tracePt t="54546" x="1130300" y="5416550"/>
          <p14:tracePt t="54562" x="1162050" y="5232400"/>
          <p14:tracePt t="54578" x="1168400" y="5105400"/>
          <p14:tracePt t="54595" x="1181100" y="4984750"/>
          <p14:tracePt t="54612" x="1206500" y="4845050"/>
          <p14:tracePt t="54629" x="1276350" y="4667250"/>
          <p14:tracePt t="54645" x="1416050" y="4381500"/>
          <p14:tracePt t="54661" x="1536700" y="4165600"/>
          <p14:tracePt t="54678" x="1644650" y="3975100"/>
          <p14:tracePt t="54695" x="1727200" y="3803650"/>
          <p14:tracePt t="54713" x="1822450" y="3524250"/>
          <p14:tracePt t="54729" x="1924050" y="3251200"/>
          <p14:tracePt t="54746" x="2089150" y="2863850"/>
          <p14:tracePt t="54762" x="2228850" y="2501900"/>
          <p14:tracePt t="54779" x="2286000" y="2317750"/>
          <p14:tracePt t="54796" x="2324100" y="2203450"/>
          <p14:tracePt t="54812" x="2362200" y="2152650"/>
          <p14:tracePt t="54828" x="2387600" y="2114550"/>
          <p14:tracePt t="54845" x="2438400" y="2051050"/>
          <p14:tracePt t="54863" x="2540000" y="1911350"/>
          <p14:tracePt t="54879" x="2603500" y="1828800"/>
          <p14:tracePt t="54895" x="2641600" y="1765300"/>
          <p14:tracePt t="54913" x="2686050" y="1689100"/>
          <p14:tracePt t="54929" x="2724150" y="1612900"/>
          <p14:tracePt t="54946" x="2749550" y="1581150"/>
          <p14:tracePt t="54963" x="2813050" y="1530350"/>
          <p14:tracePt t="54979" x="2819400" y="1517650"/>
          <p14:tracePt t="55027" x="2819400" y="1524000"/>
          <p14:tracePt t="55034" x="2813050" y="1562100"/>
          <p14:tracePt t="55045" x="2806700" y="1600200"/>
          <p14:tracePt t="55062" x="2806700" y="1695450"/>
          <p14:tracePt t="55078" x="2806700" y="1746250"/>
          <p14:tracePt t="55095" x="2806700" y="1784350"/>
          <p14:tracePt t="55112" x="2800350" y="1797050"/>
          <p14:tracePt t="55128" x="2787650" y="1803400"/>
          <p14:tracePt t="55145" x="2762250" y="1835150"/>
          <p14:tracePt t="55162" x="2711450" y="1879600"/>
          <p14:tracePt t="55179" x="2686050" y="1917700"/>
          <p14:tracePt t="55195" x="2660650" y="1943100"/>
          <p14:tracePt t="55212" x="2654300" y="1949450"/>
          <p14:tracePt t="55245" x="2654300" y="1955800"/>
          <p14:tracePt t="55262" x="2641600" y="1968500"/>
          <p14:tracePt t="55278" x="2609850" y="2000250"/>
          <p14:tracePt t="55295" x="2552700" y="2063750"/>
          <p14:tracePt t="55312" x="2489200" y="2120900"/>
          <p14:tracePt t="55329" x="2451100" y="2159000"/>
          <p14:tracePt t="55345" x="2444750" y="2171700"/>
          <p14:tracePt t="55362" x="2438400" y="2171700"/>
          <p14:tracePt t="55411" x="2432050" y="2178050"/>
          <p14:tracePt t="55419" x="2425700" y="2184400"/>
          <p14:tracePt t="55429" x="2413000" y="2203450"/>
          <p14:tracePt t="55446" x="2381250" y="2235200"/>
          <p14:tracePt t="55461" x="2362200" y="2260600"/>
          <p14:tracePt t="55478" x="2362200" y="2266950"/>
          <p14:tracePt t="55535" x="2362200" y="2260600"/>
          <p14:tracePt t="55542" x="2362200" y="2254250"/>
          <p14:tracePt t="55637" x="2374900" y="2241550"/>
          <p14:tracePt t="55644" x="2374900" y="2228850"/>
          <p14:tracePt t="55653" x="2381250" y="2228850"/>
          <p14:tracePt t="55662" x="2387600" y="2222500"/>
          <p14:tracePt t="55678" x="2400300" y="2209800"/>
          <p14:tracePt t="55695" x="2406650" y="2209800"/>
          <p14:tracePt t="55711" x="2413000" y="2209800"/>
          <p14:tracePt t="55729" x="2413000" y="2228850"/>
          <p14:tracePt t="55745" x="2425700" y="2254250"/>
          <p14:tracePt t="55762" x="2438400" y="2279650"/>
          <p14:tracePt t="55779" x="2444750" y="2279650"/>
          <p14:tracePt t="55795" x="2451100" y="2279650"/>
          <p14:tracePt t="55873" x="2457450" y="2279650"/>
          <p14:tracePt t="55967" x="2432050" y="2279650"/>
          <p14:tracePt t="55975" x="2400300" y="2273300"/>
          <p14:tracePt t="55982" x="2355850" y="2266950"/>
          <p14:tracePt t="55996" x="2286000" y="2260600"/>
          <p14:tracePt t="56013" x="2235200" y="2247900"/>
          <p14:tracePt t="56029" x="2203450" y="2241550"/>
          <p14:tracePt t="56045" x="2159000" y="2235200"/>
          <p14:tracePt t="56061" x="2120900" y="2235200"/>
          <p14:tracePt t="56079" x="2012950" y="2235200"/>
          <p14:tracePt t="56095" x="1905000" y="2228850"/>
          <p14:tracePt t="56112" x="1765300" y="2203450"/>
          <p14:tracePt t="56128" x="1708150" y="2178050"/>
          <p14:tracePt t="56145" x="1701800" y="2178050"/>
          <p14:tracePt t="56193" x="1701800" y="2171700"/>
          <p14:tracePt t="56217" x="1695450" y="2165350"/>
          <p14:tracePt t="56225" x="1682750" y="2159000"/>
          <p14:tracePt t="56234" x="1670050" y="2146300"/>
          <p14:tracePt t="56245" x="1663700" y="2139950"/>
          <p14:tracePt t="56262" x="1651000" y="2127250"/>
          <p14:tracePt t="56279" x="1638300" y="2120900"/>
          <p14:tracePt t="56295" x="1606550" y="2114550"/>
          <p14:tracePt t="56311" x="1581150" y="2108200"/>
          <p14:tracePt t="56328" x="1568450" y="2108200"/>
          <p14:tracePt t="56345" x="1562100" y="2108200"/>
          <p14:tracePt t="56521" x="1555750" y="2108200"/>
          <p14:tracePt t="56528" x="1549400" y="2108200"/>
          <p14:tracePt t="56537" x="1536700" y="2108200"/>
          <p14:tracePt t="56547" x="1511300" y="2108200"/>
          <p14:tracePt t="56562" x="1473200" y="2127250"/>
          <p14:tracePt t="56578" x="1460500" y="2139950"/>
          <p14:tracePt t="56595" x="1441450" y="2146300"/>
          <p14:tracePt t="56611" x="1428750" y="2178050"/>
          <p14:tracePt t="56628" x="1422400" y="2209800"/>
          <p14:tracePt t="56646" x="1422400" y="2260600"/>
          <p14:tracePt t="56662" x="1422400" y="2273300"/>
          <p14:tracePt t="56679" x="1428750" y="2311400"/>
          <p14:tracePt t="56695" x="1435100" y="2324100"/>
          <p14:tracePt t="56711" x="1435100" y="2336800"/>
          <p14:tracePt t="56745" x="1441450" y="2336800"/>
          <p14:tracePt t="56763" x="1447800" y="2336800"/>
          <p14:tracePt t="56780" x="1454150" y="2330450"/>
          <p14:tracePt t="56795" x="1466850" y="2298700"/>
          <p14:tracePt t="56812" x="1473200" y="2266950"/>
          <p14:tracePt t="56828" x="1485900" y="2216150"/>
          <p14:tracePt t="56845" x="1492250" y="2171700"/>
          <p14:tracePt t="56862" x="1492250" y="2146300"/>
          <p14:tracePt t="56879" x="1498600" y="2108200"/>
          <p14:tracePt t="56895" x="1498600" y="2076450"/>
          <p14:tracePt t="56912" x="1498600" y="2070100"/>
          <p14:tracePt t="57023" x="1498600" y="2089150"/>
          <p14:tracePt t="57030" x="1504950" y="2127250"/>
          <p14:tracePt t="57039" x="1511300" y="2171700"/>
          <p14:tracePt t="57048" x="1530350" y="2235200"/>
          <p14:tracePt t="57063" x="1549400" y="2349500"/>
          <p14:tracePt t="57079" x="1593850" y="2438400"/>
          <p14:tracePt t="57095" x="1625600" y="2501900"/>
          <p14:tracePt t="57112" x="1631950" y="2508250"/>
          <p14:tracePt t="57128" x="1644650" y="2508250"/>
          <p14:tracePt t="57145" x="1644650" y="2482850"/>
          <p14:tracePt t="57162" x="1638300" y="2438400"/>
          <p14:tracePt t="57178" x="1631950" y="2425700"/>
          <p14:tracePt t="57225" x="1625600" y="2413000"/>
          <p14:tracePt t="57234" x="1625600" y="2387600"/>
          <p14:tracePt t="57245" x="1625600" y="2374900"/>
          <p14:tracePt t="57261" x="1612900" y="2317750"/>
          <p14:tracePt t="57278" x="1612900" y="2235200"/>
          <p14:tracePt t="57296" x="1612900" y="2190750"/>
          <p14:tracePt t="57311" x="1612900" y="2165350"/>
          <p14:tracePt t="57337" x="1606550" y="2165350"/>
          <p14:tracePt t="57358" x="1606550" y="2178050"/>
          <p14:tracePt t="57366" x="1606550" y="2190750"/>
          <p14:tracePt t="57378" x="1606550" y="2216150"/>
          <p14:tracePt t="57395" x="1612900" y="2254250"/>
          <p14:tracePt t="57412" x="1625600" y="2279650"/>
          <p14:tracePt t="57429" x="1657350" y="2298700"/>
          <p14:tracePt t="57445" x="1695450" y="2305050"/>
          <p14:tracePt t="57461" x="1720850" y="2305050"/>
          <p14:tracePt t="57479" x="1746250" y="2311400"/>
          <p14:tracePt t="57495" x="1758950" y="2324100"/>
          <p14:tracePt t="57511" x="1765300" y="2330450"/>
          <p14:tracePt t="57649" x="1771650" y="2324100"/>
          <p14:tracePt t="57657" x="1784350" y="2317750"/>
          <p14:tracePt t="57673" x="1790700" y="2311400"/>
          <p14:tracePt t="57681" x="1797050" y="2305050"/>
          <p14:tracePt t="57696" x="1803400" y="2305050"/>
          <p14:tracePt t="60203" x="1809750" y="2305050"/>
          <p14:tracePt t="60210" x="1828800" y="2317750"/>
          <p14:tracePt t="60216" x="1835150" y="2336800"/>
          <p14:tracePt t="60229" x="1847850" y="2343150"/>
          <p14:tracePt t="60245" x="1860550" y="2362200"/>
          <p14:tracePt t="60261" x="1866900" y="2368550"/>
          <p14:tracePt t="60279" x="1873250" y="2381250"/>
          <p14:tracePt t="60296" x="1930400" y="2444750"/>
          <p14:tracePt t="60312" x="1993900" y="2489200"/>
          <p14:tracePt t="60329" x="2038350" y="2520950"/>
          <p14:tracePt t="60345" x="2089150" y="2546350"/>
          <p14:tracePt t="60362" x="2184400" y="2571750"/>
          <p14:tracePt t="60378" x="2266950" y="2603500"/>
          <p14:tracePt t="60396" x="2419350" y="2654300"/>
          <p14:tracePt t="60413" x="2546350" y="2698750"/>
          <p14:tracePt t="60429" x="2622550" y="2730500"/>
          <p14:tracePt t="60445" x="2705100" y="2774950"/>
          <p14:tracePt t="60462" x="2749550" y="2787650"/>
          <p14:tracePt t="60479" x="2781300" y="2800350"/>
          <p14:tracePt t="60495" x="2787650" y="2800350"/>
          <p14:tracePt t="60657" x="2800350" y="2800350"/>
          <p14:tracePt t="60663" x="2813050" y="2800350"/>
          <p14:tracePt t="60680" x="2851150" y="2806700"/>
          <p14:tracePt t="60695" x="2863850" y="2806700"/>
          <p14:tracePt t="60712" x="2882900" y="2819400"/>
          <p14:tracePt t="60728" x="2908300" y="2825750"/>
          <p14:tracePt t="60745" x="2933700" y="2838450"/>
          <p14:tracePt t="60761" x="2978150" y="2851150"/>
          <p14:tracePt t="60778" x="3048000" y="2876550"/>
          <p14:tracePt t="60795" x="3086100" y="2882900"/>
          <p14:tracePt t="60812" x="3187700" y="2908300"/>
          <p14:tracePt t="60829" x="3238500" y="2914650"/>
          <p14:tracePt t="60845" x="3251200" y="2921000"/>
          <p14:tracePt t="60862" x="3257550" y="2921000"/>
          <p14:tracePt t="60895" x="3270250" y="2921000"/>
          <p14:tracePt t="60912" x="3276600" y="2927350"/>
          <p14:tracePt t="60928" x="3282950" y="2927350"/>
          <p14:tracePt t="60945" x="3289300" y="2927350"/>
          <p14:tracePt t="60984" x="3295650" y="2927350"/>
          <p14:tracePt t="60993" x="3295650" y="2933700"/>
          <p14:tracePt t="61001" x="3295650" y="2946400"/>
          <p14:tracePt t="61017" x="3295650" y="2959100"/>
          <p14:tracePt t="61029" x="3295650" y="2971800"/>
          <p14:tracePt t="61045" x="3289300" y="2984500"/>
          <p14:tracePt t="61062" x="3282950" y="3009900"/>
          <p14:tracePt t="61079" x="3276600" y="3016250"/>
          <p14:tracePt t="61095" x="3270250" y="3028950"/>
          <p14:tracePt t="61112" x="3263900" y="3035300"/>
          <p14:tracePt t="61128" x="3257550" y="304165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3" name="Text Box 3"/>
          <p:cNvSpPr txBox="1">
            <a:spLocks noChangeArrowheads="1"/>
          </p:cNvSpPr>
          <p:nvPr/>
        </p:nvSpPr>
        <p:spPr bwMode="auto">
          <a:xfrm>
            <a:off x="680593" y="332656"/>
            <a:ext cx="8496944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800" dirty="0" smtClean="0">
                <a:solidFill>
                  <a:srgbClr val="FFFF66"/>
                </a:solidFill>
              </a:rPr>
              <a:t>ATATATATATATATATATATATATATATATATATATA</a:t>
            </a:r>
            <a:endParaRPr lang="cs-CZ" sz="2800" dirty="0">
              <a:solidFill>
                <a:srgbClr val="FFFF66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971600" y="6237312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rgbClr val="A4F0FA"/>
                </a:solidFill>
                <a:latin typeface="+mn-lt"/>
                <a:cs typeface="Times New Roman" panose="02020603050405020304" pitchFamily="18" charset="0"/>
              </a:rPr>
              <a:t>Vorlíčková, M., Sklenář, V., Kypr, J.: </a:t>
            </a:r>
            <a:r>
              <a:rPr lang="en-GB" sz="1400" dirty="0">
                <a:solidFill>
                  <a:srgbClr val="FFFFFF"/>
                </a:solidFill>
                <a:latin typeface="+mn-lt"/>
              </a:rPr>
              <a:t>Salt-induced Conformational Transition </a:t>
            </a:r>
            <a:r>
              <a:rPr lang="en-GB" sz="1400" dirty="0" smtClean="0">
                <a:solidFill>
                  <a:srgbClr val="FFFFFF"/>
                </a:solidFill>
                <a:latin typeface="+mn-lt"/>
              </a:rPr>
              <a:t>of</a:t>
            </a:r>
            <a:r>
              <a:rPr lang="cs-CZ" sz="1400" dirty="0" smtClean="0">
                <a:solidFill>
                  <a:srgbClr val="FFFFFF"/>
                </a:solidFill>
                <a:latin typeface="+mn-lt"/>
              </a:rPr>
              <a:t> </a:t>
            </a:r>
            <a:r>
              <a:rPr lang="en-GB" sz="1400" dirty="0" smtClean="0">
                <a:solidFill>
                  <a:srgbClr val="FFFFFF"/>
                </a:solidFill>
                <a:latin typeface="+mn-lt"/>
              </a:rPr>
              <a:t>Poly[d(A-T</a:t>
            </a:r>
            <a:r>
              <a:rPr lang="en-GB" sz="1400" dirty="0">
                <a:solidFill>
                  <a:srgbClr val="FFFFFF"/>
                </a:solidFill>
                <a:latin typeface="+mn-lt"/>
              </a:rPr>
              <a:t>)] </a:t>
            </a:r>
            <a:r>
              <a:rPr lang="cs-CZ" sz="1400" i="1" dirty="0" smtClean="0">
                <a:solidFill>
                  <a:srgbClr val="A4F0FA"/>
                </a:solidFill>
                <a:latin typeface="+mn-lt"/>
                <a:cs typeface="Times New Roman" panose="02020603050405020304" pitchFamily="18" charset="0"/>
              </a:rPr>
              <a:t>J</a:t>
            </a:r>
            <a:r>
              <a:rPr lang="cs-CZ" sz="1400" i="1" dirty="0">
                <a:solidFill>
                  <a:srgbClr val="A4F0FA"/>
                </a:solidFill>
                <a:latin typeface="+mn-lt"/>
                <a:cs typeface="Times New Roman" panose="02020603050405020304" pitchFamily="18" charset="0"/>
              </a:rPr>
              <a:t>.  Mol. </a:t>
            </a:r>
            <a:r>
              <a:rPr lang="cs-CZ" sz="1400" i="1" dirty="0" err="1">
                <a:solidFill>
                  <a:srgbClr val="A4F0FA"/>
                </a:solidFill>
                <a:latin typeface="+mn-lt"/>
                <a:cs typeface="Times New Roman" panose="02020603050405020304" pitchFamily="18" charset="0"/>
              </a:rPr>
              <a:t>Biol</a:t>
            </a:r>
            <a:r>
              <a:rPr lang="cs-CZ" sz="1400" i="1" dirty="0">
                <a:solidFill>
                  <a:srgbClr val="A4F0FA"/>
                </a:solidFill>
                <a:latin typeface="+mn-lt"/>
                <a:cs typeface="Times New Roman" panose="02020603050405020304" pitchFamily="18" charset="0"/>
              </a:rPr>
              <a:t>.</a:t>
            </a:r>
            <a:r>
              <a:rPr lang="cs-CZ" sz="1400" dirty="0">
                <a:solidFill>
                  <a:srgbClr val="A4F0FA"/>
                </a:solidFill>
                <a:latin typeface="+mn-lt"/>
                <a:cs typeface="Times New Roman" panose="02020603050405020304" pitchFamily="18" charset="0"/>
              </a:rPr>
              <a:t> 166 (1983) </a:t>
            </a:r>
            <a:r>
              <a:rPr lang="cs-CZ" sz="1400" dirty="0" smtClean="0">
                <a:solidFill>
                  <a:srgbClr val="A4F0FA"/>
                </a:solidFill>
                <a:latin typeface="+mn-lt"/>
                <a:cs typeface="Times New Roman" panose="02020603050405020304" pitchFamily="18" charset="0"/>
              </a:rPr>
              <a:t>85-92</a:t>
            </a:r>
            <a:endParaRPr lang="cs-CZ" sz="1400" dirty="0">
              <a:solidFill>
                <a:srgbClr val="A4F0FA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3794" name="Picture 2" descr="13BZ,B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26962"/>
            <a:ext cx="6510338" cy="490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6660232" y="4615060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3912DE"/>
                </a:solidFill>
              </a:rPr>
              <a:t>X</a:t>
            </a:r>
            <a:endParaRPr lang="en-GB" sz="2400" dirty="0">
              <a:solidFill>
                <a:srgbClr val="3912DE"/>
              </a:solidFill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2081434" y="4381594"/>
            <a:ext cx="3600400" cy="1656184"/>
            <a:chOff x="2079811" y="4479434"/>
            <a:chExt cx="3600400" cy="1656184"/>
          </a:xfrm>
        </p:grpSpPr>
        <p:grpSp>
          <p:nvGrpSpPr>
            <p:cNvPr id="16" name="Skupina 15"/>
            <p:cNvGrpSpPr/>
            <p:nvPr/>
          </p:nvGrpSpPr>
          <p:grpSpPr>
            <a:xfrm>
              <a:off x="2079811" y="4479434"/>
              <a:ext cx="3600400" cy="1656184"/>
              <a:chOff x="3635896" y="548680"/>
              <a:chExt cx="3600400" cy="1656184"/>
            </a:xfrm>
          </p:grpSpPr>
          <p:grpSp>
            <p:nvGrpSpPr>
              <p:cNvPr id="17" name="Skupina 16"/>
              <p:cNvGrpSpPr/>
              <p:nvPr/>
            </p:nvGrpSpPr>
            <p:grpSpPr>
              <a:xfrm>
                <a:off x="3635896" y="548680"/>
                <a:ext cx="3600400" cy="1656184"/>
                <a:chOff x="3635896" y="548680"/>
                <a:chExt cx="3600400" cy="1656184"/>
              </a:xfrm>
            </p:grpSpPr>
            <p:grpSp>
              <p:nvGrpSpPr>
                <p:cNvPr id="19" name="Skupina 18"/>
                <p:cNvGrpSpPr/>
                <p:nvPr/>
              </p:nvGrpSpPr>
              <p:grpSpPr>
                <a:xfrm>
                  <a:off x="3635896" y="548680"/>
                  <a:ext cx="3600400" cy="1656184"/>
                  <a:chOff x="2555776" y="548680"/>
                  <a:chExt cx="4680520" cy="2149624"/>
                </a:xfrm>
              </p:grpSpPr>
              <p:pic>
                <p:nvPicPr>
                  <p:cNvPr id="21" name="Picture 2" descr="V:\mifi-obr\obr5.tif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7457" t="24652" r="33206" b="48102"/>
                  <a:stretch/>
                </p:blipFill>
                <p:spPr bwMode="auto">
                  <a:xfrm>
                    <a:off x="2555776" y="548680"/>
                    <a:ext cx="4680520" cy="151216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2" name="Picture 2" descr="V:\mifi-obr\obr5.tif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7457" t="71361" r="33208" b="17153"/>
                  <a:stretch/>
                </p:blipFill>
                <p:spPr bwMode="auto">
                  <a:xfrm>
                    <a:off x="2555776" y="2060848"/>
                    <a:ext cx="4680520" cy="63745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20" name="Obdélník 19"/>
                <p:cNvSpPr/>
                <p:nvPr/>
              </p:nvSpPr>
              <p:spPr bwMode="auto">
                <a:xfrm>
                  <a:off x="6300192" y="620688"/>
                  <a:ext cx="792088" cy="864096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 smtClean="0">
                    <a:ln>
                      <a:noFill/>
                    </a:ln>
                    <a:solidFill>
                      <a:srgbClr val="9900CC"/>
                    </a:solidFill>
                    <a:effectLst/>
                    <a:latin typeface="Arial" charset="0"/>
                  </a:endParaRPr>
                </a:p>
              </p:txBody>
            </p:sp>
          </p:grpSp>
          <p:cxnSp>
            <p:nvCxnSpPr>
              <p:cNvPr id="18" name="Přímá spojnice 17"/>
              <p:cNvCxnSpPr/>
              <p:nvPr/>
            </p:nvCxnSpPr>
            <p:spPr bwMode="auto">
              <a:xfrm>
                <a:off x="3635896" y="557463"/>
                <a:ext cx="36004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3" name="TextovéPole 2"/>
            <p:cNvSpPr txBox="1"/>
            <p:nvPr/>
          </p:nvSpPr>
          <p:spPr>
            <a:xfrm>
              <a:off x="4461013" y="4529998"/>
              <a:ext cx="9361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aseline="30000" dirty="0">
                  <a:solidFill>
                    <a:srgbClr val="3B22CE"/>
                  </a:solidFill>
                </a:rPr>
                <a:t>31</a:t>
              </a:r>
              <a:r>
                <a:rPr lang="en-GB" sz="1400" dirty="0">
                  <a:solidFill>
                    <a:srgbClr val="3B22CE"/>
                  </a:solidFill>
                </a:rPr>
                <a:t>P NMR</a:t>
              </a:r>
            </a:p>
          </p:txBody>
        </p:sp>
      </p:grpSp>
      <p:sp>
        <p:nvSpPr>
          <p:cNvPr id="4" name="TextovéPole 3"/>
          <p:cNvSpPr txBox="1"/>
          <p:nvPr/>
        </p:nvSpPr>
        <p:spPr>
          <a:xfrm>
            <a:off x="4255767" y="1606394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3B22CE"/>
                </a:solidFill>
              </a:rPr>
              <a:t>Z</a:t>
            </a:r>
            <a:endParaRPr lang="en-GB" sz="2400" dirty="0">
              <a:solidFill>
                <a:srgbClr val="3B22CE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975082" y="5204760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 smtClean="0">
                <a:solidFill>
                  <a:srgbClr val="1E1543"/>
                </a:solidFill>
              </a:rPr>
              <a:t>ApT</a:t>
            </a:r>
            <a:endParaRPr lang="en-GB" sz="1200" dirty="0">
              <a:solidFill>
                <a:srgbClr val="1E1543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358418" y="5197091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 smtClean="0">
                <a:solidFill>
                  <a:srgbClr val="1E1543"/>
                </a:solidFill>
              </a:rPr>
              <a:t>TpA</a:t>
            </a:r>
            <a:endParaRPr lang="en-GB" sz="1200" dirty="0">
              <a:solidFill>
                <a:srgbClr val="1E1543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909054" y="4492227"/>
            <a:ext cx="6266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 smtClean="0">
                <a:solidFill>
                  <a:srgbClr val="1E1543"/>
                </a:solidFill>
              </a:rPr>
              <a:t>mC</a:t>
            </a:r>
            <a:r>
              <a:rPr lang="cs-CZ" sz="1100" b="1" dirty="0" smtClean="0">
                <a:solidFill>
                  <a:srgbClr val="1E1543"/>
                </a:solidFill>
              </a:rPr>
              <a:t>-G</a:t>
            </a:r>
            <a:endParaRPr lang="en-GB" sz="1100" b="1" dirty="0">
              <a:solidFill>
                <a:srgbClr val="1E1543"/>
              </a:solidFill>
            </a:endParaRPr>
          </a:p>
        </p:txBody>
      </p:sp>
      <p:pic>
        <p:nvPicPr>
          <p:cNvPr id="11" name="Zvuk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628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20"/>
    </mc:Choice>
    <mc:Fallback xmlns="">
      <p:transition spd="slow" advTm="51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4" grpId="0"/>
    </p:bldLst>
  </p:timing>
  <p:extLst>
    <p:ext uri="{3A86A75C-4F4B-4683-9AE1-C65F6400EC91}">
      <p14:laserTraceLst xmlns:p14="http://schemas.microsoft.com/office/powerpoint/2010/main">
        <p14:tracePtLst>
          <p14:tracePt t="2208" x="3302000" y="3073400"/>
          <p14:tracePt t="2215" x="3340100" y="3111500"/>
          <p14:tracePt t="2229" x="3378200" y="3136900"/>
          <p14:tracePt t="2246" x="3390900" y="3136900"/>
          <p14:tracePt t="2262" x="3397250" y="3136900"/>
          <p14:tracePt t="3068" x="3403600" y="3136900"/>
          <p14:tracePt t="3083" x="3409950" y="3130550"/>
          <p14:tracePt t="3099" x="3409950" y="3124200"/>
          <p14:tracePt t="3107" x="3416300" y="3117850"/>
          <p14:tracePt t="3116" x="3422650" y="3111500"/>
          <p14:tracePt t="3128" x="3429000" y="3105150"/>
          <p14:tracePt t="3145" x="3435350" y="3098800"/>
          <p14:tracePt t="3201" x="3435350" y="3092450"/>
          <p14:tracePt t="3217" x="3441700" y="3086100"/>
          <p14:tracePt t="3231" x="3441700" y="3079750"/>
          <p14:tracePt t="3256" x="3448050" y="3073400"/>
          <p14:tracePt t="3263" x="3448050" y="3067050"/>
          <p14:tracePt t="3280" x="3454400" y="3054350"/>
          <p14:tracePt t="3287" x="3454400" y="3041650"/>
          <p14:tracePt t="3296" x="3460750" y="3041650"/>
          <p14:tracePt t="3311" x="3467100" y="3016250"/>
          <p14:tracePt t="3329" x="3486150" y="2990850"/>
          <p14:tracePt t="3345" x="3498850" y="2971800"/>
          <p14:tracePt t="3362" x="3498850" y="2959100"/>
          <p14:tracePt t="3378" x="3505200" y="2946400"/>
          <p14:tracePt t="3395" x="3511550" y="2927350"/>
          <p14:tracePt t="3413" x="3524250" y="2895600"/>
          <p14:tracePt t="3429" x="3536950" y="2870200"/>
          <p14:tracePt t="3445" x="3543300" y="2851150"/>
          <p14:tracePt t="3463" x="3549650" y="2838450"/>
          <p14:tracePt t="3479" x="3549650" y="2825750"/>
          <p14:tracePt t="3496" x="3556000" y="2819400"/>
          <p14:tracePt t="3512" x="3556000" y="2806700"/>
          <p14:tracePt t="3586" x="3556000" y="2800350"/>
          <p14:tracePt t="3593" x="3556000" y="2794000"/>
          <p14:tracePt t="3607" x="3556000" y="2787650"/>
          <p14:tracePt t="3624" x="3556000" y="2781300"/>
          <p14:tracePt t="3632" x="3556000" y="2774950"/>
          <p14:tracePt t="3656" x="3556000" y="2768600"/>
          <p14:tracePt t="3680" x="3556000" y="2762250"/>
          <p14:tracePt t="3852" x="3556000" y="2755900"/>
          <p14:tracePt t="3876" x="3556000" y="2749550"/>
          <p14:tracePt t="3891" x="3556000" y="2743200"/>
          <p14:tracePt t="4024" x="3556000" y="2736850"/>
          <p14:tracePt t="4032" x="3556000" y="2724150"/>
          <p14:tracePt t="4048" x="3556000" y="2717800"/>
          <p14:tracePt t="4062" x="3556000" y="2711450"/>
          <p14:tracePt t="4079" x="3556000" y="2705100"/>
          <p14:tracePt t="4368" x="3556000" y="2698750"/>
          <p14:tracePt t="4448" x="3556000" y="2692400"/>
          <p14:tracePt t="4456" x="3556000" y="2679700"/>
          <p14:tracePt t="4463" x="3549650" y="2667000"/>
          <p14:tracePt t="4479" x="3543300" y="2667000"/>
          <p14:tracePt t="4495" x="3536950" y="2654300"/>
          <p14:tracePt t="4529" x="3530600" y="2654300"/>
          <p14:tracePt t="6264" x="3530600" y="2647950"/>
          <p14:tracePt t="6280" x="3524250" y="2647950"/>
          <p14:tracePt t="6296" x="3524250" y="2641600"/>
          <p14:tracePt t="6404" x="3524250" y="2635250"/>
          <p14:tracePt t="6419" x="3530600" y="2628900"/>
          <p14:tracePt t="6427" x="3530600" y="2622550"/>
          <p14:tracePt t="6436" x="3530600" y="2616200"/>
          <p14:tracePt t="6446" x="3536950" y="2616200"/>
          <p14:tracePt t="6462" x="3543300" y="2609850"/>
          <p14:tracePt t="6479" x="3549650" y="2609850"/>
          <p14:tracePt t="6512" x="3549650" y="2603500"/>
          <p14:tracePt t="6609" x="3556000" y="2603500"/>
          <p14:tracePt t="6632" x="3562350" y="2603500"/>
          <p14:tracePt t="6906" x="3562350" y="2597150"/>
          <p14:tracePt t="6914" x="3562350" y="2590800"/>
          <p14:tracePt t="6921" x="3562350" y="2584450"/>
          <p14:tracePt t="6946" x="3562350" y="2578100"/>
          <p14:tracePt t="6960" x="3562350" y="2571750"/>
          <p14:tracePt t="6975" x="3562350" y="2565400"/>
          <p14:tracePt t="6983" x="3562350" y="2552700"/>
          <p14:tracePt t="6996" x="3568700" y="2546350"/>
          <p14:tracePt t="7012" x="3581400" y="2520950"/>
          <p14:tracePt t="7029" x="3587750" y="2514600"/>
          <p14:tracePt t="7046" x="3587750" y="2508250"/>
          <p14:tracePt t="7220" x="3587750" y="2489200"/>
          <p14:tracePt t="7228" x="3587750" y="2463800"/>
          <p14:tracePt t="7243" x="3581400" y="2451100"/>
          <p14:tracePt t="7249" x="3581400" y="2444750"/>
          <p14:tracePt t="7384" x="3581400" y="2451100"/>
          <p14:tracePt t="7462" x="3587750" y="2444750"/>
          <p14:tracePt t="7469" x="3600450" y="2438400"/>
          <p14:tracePt t="7479" x="3606800" y="2425700"/>
          <p14:tracePt t="7496" x="3625850" y="2406650"/>
          <p14:tracePt t="7512" x="3651250" y="2387600"/>
          <p14:tracePt t="7529" x="3651250" y="2381250"/>
          <p14:tracePt t="7545" x="3657600" y="2381250"/>
          <p14:tracePt t="7562" x="3670300" y="2374900"/>
          <p14:tracePt t="7579" x="3689350" y="2368550"/>
          <p14:tracePt t="7666" x="3695700" y="2368550"/>
          <p14:tracePt t="7682" x="3702050" y="2368550"/>
          <p14:tracePt t="7822" x="3708400" y="2374900"/>
          <p14:tracePt t="7831" x="3714750" y="2374900"/>
          <p14:tracePt t="7838" x="3727450" y="2387600"/>
          <p14:tracePt t="7847" x="3740150" y="2393950"/>
          <p14:tracePt t="7863" x="3759200" y="2400300"/>
          <p14:tracePt t="7879" x="3771900" y="2406650"/>
          <p14:tracePt t="7896" x="3784600" y="2419350"/>
          <p14:tracePt t="7913" x="3790950" y="2419350"/>
          <p14:tracePt t="7929" x="3790950" y="2425700"/>
          <p14:tracePt t="7946" x="3797300" y="2425700"/>
          <p14:tracePt t="7962" x="3803650" y="2425700"/>
          <p14:tracePt t="9068" x="3803650" y="2419350"/>
          <p14:tracePt t="9075" x="3810000" y="2419350"/>
          <p14:tracePt t="9082" x="3810000" y="2413000"/>
          <p14:tracePt t="9099" x="3816350" y="2413000"/>
          <p14:tracePt t="9632" x="3822700" y="2413000"/>
          <p14:tracePt t="9646" x="3829050" y="2406650"/>
          <p14:tracePt t="9661" x="3835400" y="2400300"/>
          <p14:tracePt t="9788" x="3841750" y="2400300"/>
          <p14:tracePt t="9804" x="3848100" y="2400300"/>
          <p14:tracePt t="10124" x="3860800" y="2400300"/>
          <p14:tracePt t="10131" x="3873500" y="2413000"/>
          <p14:tracePt t="10147" x="3892550" y="2425700"/>
          <p14:tracePt t="10163" x="3917950" y="2438400"/>
          <p14:tracePt t="10180" x="3949700" y="2451100"/>
          <p14:tracePt t="10197" x="3981450" y="2463800"/>
          <p14:tracePt t="10212" x="3994150" y="2463800"/>
          <p14:tracePt t="10229" x="4006850" y="2470150"/>
          <p14:tracePt t="10246" x="4019550" y="2470150"/>
          <p14:tracePt t="10262" x="4025900" y="2476500"/>
          <p14:tracePt t="10279" x="4025900" y="2482850"/>
          <p14:tracePt t="10296" x="4032250" y="2482850"/>
          <p14:tracePt t="10312" x="4038600" y="2482850"/>
          <p14:tracePt t="10328" x="4044950" y="2489200"/>
          <p14:tracePt t="10346" x="4051300" y="2489200"/>
          <p14:tracePt t="10362" x="4064000" y="2489200"/>
          <p14:tracePt t="10379" x="4076700" y="2489200"/>
          <p14:tracePt t="10396" x="4089400" y="2489200"/>
          <p14:tracePt t="10412" x="4102100" y="2495550"/>
          <p14:tracePt t="10430" x="4114800" y="2501900"/>
          <p14:tracePt t="10445" x="4121150" y="2508250"/>
          <p14:tracePt t="10462" x="4133850" y="2520950"/>
          <p14:tracePt t="10479" x="4146550" y="2520950"/>
          <p14:tracePt t="10496" x="4159250" y="2527300"/>
          <p14:tracePt t="10513" x="4191000" y="2533650"/>
          <p14:tracePt t="10529" x="4241800" y="2540000"/>
          <p14:tracePt t="10546" x="4298950" y="2559050"/>
          <p14:tracePt t="10564" x="4406900" y="2597150"/>
          <p14:tracePt t="10579" x="4457700" y="2616200"/>
          <p14:tracePt t="10595" x="4495800" y="2641600"/>
          <p14:tracePt t="10613" x="4508500" y="2641600"/>
          <p14:tracePt t="10954" x="4514850" y="2641600"/>
          <p14:tracePt t="10962" x="4521200" y="2654300"/>
          <p14:tracePt t="10969" x="4533900" y="2660650"/>
          <p14:tracePt t="10978" x="4540250" y="2667000"/>
          <p14:tracePt t="10995" x="4552950" y="2667000"/>
          <p14:tracePt t="11013" x="4559300" y="2673350"/>
          <p14:tracePt t="11063" x="4565650" y="2673350"/>
          <p14:tracePt t="11080" x="4572000" y="2673350"/>
          <p14:tracePt t="11595" x="4578350" y="2673350"/>
          <p14:tracePt t="11604" x="4591050" y="2673350"/>
          <p14:tracePt t="11612" x="4603750" y="2673350"/>
          <p14:tracePt t="11629" x="4635500" y="2673350"/>
          <p14:tracePt t="11645" x="4673600" y="2673350"/>
          <p14:tracePt t="11661" x="4705350" y="2673350"/>
          <p14:tracePt t="11678" x="4718050" y="2673350"/>
          <p14:tracePt t="11695" x="4743450" y="2673350"/>
          <p14:tracePt t="11712" x="4762500" y="2679700"/>
          <p14:tracePt t="11730" x="4813300" y="2711450"/>
          <p14:tracePt t="11746" x="4838700" y="2717800"/>
          <p14:tracePt t="11762" x="4857750" y="2724150"/>
          <p14:tracePt t="11778" x="4864100" y="2724150"/>
          <p14:tracePt t="11796" x="4876800" y="2730500"/>
          <p14:tracePt t="11812" x="4895850" y="2736850"/>
          <p14:tracePt t="11829" x="4914900" y="2736850"/>
          <p14:tracePt t="11846" x="4933950" y="2736850"/>
          <p14:tracePt t="11862" x="4959350" y="2755900"/>
          <p14:tracePt t="11879" x="4965700" y="2762250"/>
          <p14:tracePt t="11910" x="4972050" y="2768600"/>
          <p14:tracePt t="11918" x="4972050" y="2774950"/>
          <p14:tracePt t="11964" x="4978400" y="2774950"/>
          <p14:tracePt t="11980" x="4978400" y="2781300"/>
          <p14:tracePt t="12004" x="4984750" y="2781300"/>
          <p14:tracePt t="12028" x="4984750" y="2787650"/>
          <p14:tracePt t="12042" x="4984750" y="2794000"/>
          <p14:tracePt t="12049" x="4984750" y="2806700"/>
          <p14:tracePt t="12062" x="4984750" y="2813050"/>
          <p14:tracePt t="12079" x="4984750" y="2819400"/>
          <p14:tracePt t="12095" x="4978400" y="2819400"/>
          <p14:tracePt t="12216" x="4978400" y="2832100"/>
          <p14:tracePt t="12223" x="4978400" y="2851150"/>
          <p14:tracePt t="12233" x="4984750" y="2863850"/>
          <p14:tracePt t="12246" x="5003800" y="2876550"/>
          <p14:tracePt t="12262" x="5022850" y="2895600"/>
          <p14:tracePt t="12279" x="5041900" y="2908300"/>
          <p14:tracePt t="12296" x="5060950" y="2908300"/>
          <p14:tracePt t="12312" x="5067300" y="2914650"/>
          <p14:tracePt t="12328" x="5092700" y="2927350"/>
          <p14:tracePt t="12345" x="5105400" y="2940050"/>
          <p14:tracePt t="12362" x="5118100" y="2959100"/>
          <p14:tracePt t="12379" x="5130800" y="2997200"/>
          <p14:tracePt t="12396" x="5143500" y="3003550"/>
          <p14:tracePt t="12412" x="5149850" y="3009900"/>
          <p14:tracePt t="12474" x="5156200" y="3009900"/>
          <p14:tracePt t="12482" x="5156200" y="3016250"/>
          <p14:tracePt t="12498" x="5156200" y="3022600"/>
          <p14:tracePt t="12513" x="5156200" y="3028950"/>
          <p14:tracePt t="12536" x="5156200" y="3035300"/>
          <p14:tracePt t="12622" x="5156200" y="3041650"/>
          <p14:tracePt t="12654" x="5156200" y="3048000"/>
          <p14:tracePt t="13366" x="5156200" y="3054350"/>
          <p14:tracePt t="13397" x="5162550" y="3060700"/>
          <p14:tracePt t="13477" x="5168900" y="3060700"/>
          <p14:tracePt t="13844" x="5175250" y="3060700"/>
          <p14:tracePt t="13860" x="5181600" y="3060700"/>
          <p14:tracePt t="13867" x="5194300" y="3060700"/>
          <p14:tracePt t="13883" x="5200650" y="3067050"/>
          <p14:tracePt t="13896" x="5207000" y="3067050"/>
          <p14:tracePt t="13913" x="5207000" y="3073400"/>
          <p14:tracePt t="13929" x="5213350" y="3073400"/>
          <p14:tracePt t="13946" x="5226050" y="3086100"/>
          <p14:tracePt t="13962" x="5232400" y="3098800"/>
          <p14:tracePt t="13978" x="5238750" y="3105150"/>
          <p14:tracePt t="13995" x="5251450" y="3105150"/>
          <p14:tracePt t="14012" x="5257800" y="3105150"/>
          <p14:tracePt t="14029" x="5270500" y="3105150"/>
          <p14:tracePt t="14045" x="5276850" y="3105150"/>
          <p14:tracePt t="14158" x="5276850" y="3111500"/>
          <p14:tracePt t="14190" x="5283200" y="3111500"/>
          <p14:tracePt t="14195" x="5289550" y="3111500"/>
          <p14:tracePt t="14203" x="5295900" y="3111500"/>
          <p14:tracePt t="14212" x="5308600" y="3111500"/>
          <p14:tracePt t="14229" x="5353050" y="3111500"/>
          <p14:tracePt t="14246" x="5435600" y="3111500"/>
          <p14:tracePt t="14263" x="5556250" y="3124200"/>
          <p14:tracePt t="14279" x="5772150" y="3136900"/>
          <p14:tracePt t="14296" x="6013450" y="3155950"/>
          <p14:tracePt t="14313" x="6273800" y="3155950"/>
          <p14:tracePt t="14329" x="6445250" y="3136900"/>
          <p14:tracePt t="14346" x="6597650" y="3086100"/>
          <p14:tracePt t="14363" x="6794500" y="3022600"/>
          <p14:tracePt t="14379" x="6972300" y="2965450"/>
          <p14:tracePt t="14396" x="7131050" y="2921000"/>
          <p14:tracePt t="14412" x="7270750" y="2895600"/>
          <p14:tracePt t="14429" x="7340600" y="2882900"/>
          <p14:tracePt t="14446" x="7346950" y="2870200"/>
          <p14:tracePt t="14463" x="7327900" y="2819400"/>
          <p14:tracePt t="14479" x="7264400" y="2781300"/>
          <p14:tracePt t="14496" x="7213600" y="2743200"/>
          <p14:tracePt t="14513" x="7194550" y="2736850"/>
          <p14:tracePt t="14529" x="7188200" y="2724150"/>
          <p14:tracePt t="14572" x="7181850" y="2724150"/>
          <p14:tracePt t="14589" x="7162800" y="2724150"/>
          <p14:tracePt t="14597" x="7156450" y="2724150"/>
          <p14:tracePt t="14612" x="7124700" y="2736850"/>
          <p14:tracePt t="14629" x="7067550" y="2749550"/>
          <p14:tracePt t="14646" x="7042150" y="2762250"/>
          <p14:tracePt t="14662" x="7010400" y="2781300"/>
          <p14:tracePt t="14678" x="6991350" y="2806700"/>
          <p14:tracePt t="14697" x="6978650" y="2825750"/>
          <p14:tracePt t="14712" x="6959600" y="2844800"/>
          <p14:tracePt t="14729" x="6927850" y="2933700"/>
          <p14:tracePt t="14745" x="6915150" y="2984500"/>
          <p14:tracePt t="14762" x="6896100" y="3035300"/>
          <p14:tracePt t="14778" x="6877050" y="3086100"/>
          <p14:tracePt t="14796" x="6864350" y="3136900"/>
          <p14:tracePt t="14813" x="6858000" y="3162300"/>
          <p14:tracePt t="14829" x="6845300" y="3206750"/>
          <p14:tracePt t="14845" x="6832600" y="3289300"/>
          <p14:tracePt t="14861" x="6832600" y="3352800"/>
          <p14:tracePt t="14878" x="6832600" y="3384550"/>
          <p14:tracePt t="14895" x="6832600" y="3422650"/>
          <p14:tracePt t="14913" x="6813550" y="3454400"/>
          <p14:tracePt t="14929" x="6800850" y="3505200"/>
          <p14:tracePt t="14945" x="6781800" y="3568700"/>
          <p14:tracePt t="14963" x="6775450" y="3689350"/>
          <p14:tracePt t="14979" x="6794500" y="3797300"/>
          <p14:tracePt t="14996" x="6813550" y="3886200"/>
          <p14:tracePt t="15012" x="6813550" y="3949700"/>
          <p14:tracePt t="15029" x="6807200" y="4013200"/>
          <p14:tracePt t="15045" x="6762750" y="4076700"/>
          <p14:tracePt t="15063" x="6686550" y="4159250"/>
          <p14:tracePt t="15079" x="6597650" y="4241800"/>
          <p14:tracePt t="15095" x="6553200" y="4330700"/>
          <p14:tracePt t="15113" x="6521450" y="4464050"/>
          <p14:tracePt t="15129" x="6521450" y="4540250"/>
          <p14:tracePt t="15145" x="6534150" y="4667250"/>
          <p14:tracePt t="15162" x="6540500" y="4737100"/>
          <p14:tracePt t="15179" x="6540500" y="4819650"/>
          <p14:tracePt t="15195" x="6540500" y="4889500"/>
          <p14:tracePt t="15212" x="6527800" y="4946650"/>
          <p14:tracePt t="15229" x="6502400" y="5022850"/>
          <p14:tracePt t="15246" x="6477000" y="5080000"/>
          <p14:tracePt t="15262" x="6464300" y="5105400"/>
          <p14:tracePt t="15279" x="6451600" y="5149850"/>
          <p14:tracePt t="15295" x="6438900" y="5207000"/>
          <p14:tracePt t="15312" x="6413500" y="5283200"/>
          <p14:tracePt t="15329" x="6400800" y="5334000"/>
          <p14:tracePt t="15345" x="6394450" y="5378450"/>
          <p14:tracePt t="15362" x="6375400" y="5416550"/>
          <p14:tracePt t="15379" x="6356350" y="5454650"/>
          <p14:tracePt t="15395" x="6350000" y="5473700"/>
          <p14:tracePt t="15412" x="6343650" y="5492750"/>
          <p14:tracePt t="15429" x="6337300" y="5505450"/>
          <p14:tracePt t="15446" x="6330950" y="5524500"/>
          <p14:tracePt t="15462" x="6318250" y="5543550"/>
          <p14:tracePt t="15479" x="6299200" y="5562600"/>
          <p14:tracePt t="15496" x="6292850" y="5568950"/>
          <p14:tracePt t="15512" x="6280150" y="5568950"/>
          <p14:tracePt t="15529" x="6273800" y="5581650"/>
          <p14:tracePt t="15546" x="6261100" y="5588000"/>
          <p14:tracePt t="15562" x="6242050" y="5594350"/>
          <p14:tracePt t="15579" x="6223000" y="5600700"/>
          <p14:tracePt t="15596" x="6210300" y="5607050"/>
          <p14:tracePt t="15612" x="6197600" y="5607050"/>
          <p14:tracePt t="15629" x="6165850" y="5607050"/>
          <p14:tracePt t="15646" x="6140450" y="5607050"/>
          <p14:tracePt t="15662" x="6115050" y="5600700"/>
          <p14:tracePt t="15679" x="6102350" y="5594350"/>
          <p14:tracePt t="15696" x="6096000" y="5594350"/>
          <p14:tracePt t="15729" x="6096000" y="5588000"/>
          <p14:tracePt t="15746" x="6096000" y="5575300"/>
          <p14:tracePt t="15762" x="6064250" y="5549900"/>
          <p14:tracePt t="15779" x="6038850" y="5530850"/>
          <p14:tracePt t="15795" x="6013450" y="5511800"/>
          <p14:tracePt t="15813" x="6000750" y="5499100"/>
          <p14:tracePt t="15829" x="6000750" y="5492750"/>
          <p14:tracePt t="15845" x="6000750" y="5486400"/>
          <p14:tracePt t="15879" x="6000750" y="5480050"/>
          <p14:tracePt t="15896" x="5994400" y="5473700"/>
          <p14:tracePt t="15912" x="5988050" y="5461000"/>
          <p14:tracePt t="15929" x="5981700" y="5448300"/>
          <p14:tracePt t="15946" x="5975350" y="5429250"/>
          <p14:tracePt t="15962" x="5975350" y="5416550"/>
          <p14:tracePt t="15979" x="5969000" y="5397500"/>
          <p14:tracePt t="15996" x="5969000" y="5378450"/>
          <p14:tracePt t="16000" x="5969000" y="5365750"/>
          <p14:tracePt t="16015" x="5969000" y="5353050"/>
          <p14:tracePt t="16029" x="5962650" y="5334000"/>
          <p14:tracePt t="16046" x="5962650" y="5321300"/>
          <p14:tracePt t="16063" x="5956300" y="5302250"/>
          <p14:tracePt t="16079" x="5956300" y="5289550"/>
          <p14:tracePt t="16096" x="5956300" y="5276850"/>
          <p14:tracePt t="16113" x="5949950" y="5245100"/>
          <p14:tracePt t="16129" x="5949950" y="5232400"/>
          <p14:tracePt t="16145" x="5949950" y="5226050"/>
          <p14:tracePt t="16162" x="5956300" y="5200650"/>
          <p14:tracePt t="16179" x="5956300" y="5181600"/>
          <p14:tracePt t="16195" x="5956300" y="5156200"/>
          <p14:tracePt t="16212" x="5956300" y="5137150"/>
          <p14:tracePt t="16228" x="5956300" y="5105400"/>
          <p14:tracePt t="16247" x="5956300" y="5080000"/>
          <p14:tracePt t="16263" x="5956300" y="5035550"/>
          <p14:tracePt t="16279" x="5956300" y="5010150"/>
          <p14:tracePt t="16296" x="5956300" y="4984750"/>
          <p14:tracePt t="16312" x="5962650" y="4953000"/>
          <p14:tracePt t="16329" x="5962650" y="4927600"/>
          <p14:tracePt t="16345" x="5962650" y="4908550"/>
          <p14:tracePt t="16362" x="5962650" y="4876800"/>
          <p14:tracePt t="16378" x="5962650" y="4838700"/>
          <p14:tracePt t="16395" x="5962650" y="4794250"/>
          <p14:tracePt t="16412" x="5949950" y="4705350"/>
          <p14:tracePt t="16428" x="5949950" y="4660900"/>
          <p14:tracePt t="16445" x="5956300" y="4622800"/>
          <p14:tracePt t="16462" x="5956300" y="4584700"/>
          <p14:tracePt t="16479" x="5956300" y="4552950"/>
          <p14:tracePt t="16495" x="5956300" y="4527550"/>
          <p14:tracePt t="16512" x="5956300" y="4508500"/>
          <p14:tracePt t="16529" x="5956300" y="4457700"/>
          <p14:tracePt t="16545" x="5962650" y="4438650"/>
          <p14:tracePt t="16562" x="5962650" y="4400550"/>
          <p14:tracePt t="16579" x="5969000" y="4375150"/>
          <p14:tracePt t="16596" x="5975350" y="4356100"/>
          <p14:tracePt t="16612" x="5975350" y="4337050"/>
          <p14:tracePt t="16629" x="5975350" y="4318000"/>
          <p14:tracePt t="16646" x="5975350" y="4311650"/>
          <p14:tracePt t="16662" x="5975350" y="4298950"/>
          <p14:tracePt t="16953" x="5975350" y="4292600"/>
          <p14:tracePt t="16960" x="5975350" y="4279900"/>
          <p14:tracePt t="16967" x="5975350" y="4267200"/>
          <p14:tracePt t="16980" x="5975350" y="4260850"/>
          <p14:tracePt t="16996" x="5975350" y="4241800"/>
          <p14:tracePt t="17012" x="5975350" y="4210050"/>
          <p14:tracePt t="17029" x="5975350" y="4191000"/>
          <p14:tracePt t="17032" x="5975350" y="4184650"/>
          <p14:tracePt t="17046" x="5975350" y="4178300"/>
          <p14:tracePt t="17063" x="5981700" y="4152900"/>
          <p14:tracePt t="17079" x="5981700" y="4146550"/>
          <p14:tracePt t="17548" x="5981700" y="4140200"/>
          <p14:tracePt t="17556" x="5981700" y="4127500"/>
          <p14:tracePt t="17566" x="5981700" y="4121150"/>
          <p14:tracePt t="17580" x="5981700" y="4108450"/>
          <p14:tracePt t="17596" x="5988050" y="4095750"/>
          <p14:tracePt t="17612" x="5988050" y="4089400"/>
          <p14:tracePt t="17629" x="5988050" y="4076700"/>
          <p14:tracePt t="17665" x="5988050" y="4070350"/>
          <p14:tracePt t="17689" x="5988050" y="4064000"/>
          <p14:tracePt t="17720" x="5988050" y="4057650"/>
          <p14:tracePt t="17744" x="5988050" y="4051300"/>
          <p14:tracePt t="17752" x="5994400" y="4044950"/>
          <p14:tracePt t="17781" x="5994400" y="4038600"/>
          <p14:tracePt t="17797" x="5994400" y="4032250"/>
          <p14:tracePt t="17813" x="5994400" y="4025900"/>
          <p14:tracePt t="17861" x="5994400" y="4019550"/>
          <p14:tracePt t="17986" x="6000750" y="4019550"/>
          <p14:tracePt t="18128" x="6000750" y="4013200"/>
          <p14:tracePt t="18143" x="6000750" y="4006850"/>
          <p14:tracePt t="18149" x="6000750" y="4000500"/>
          <p14:tracePt t="18163" x="6000750" y="3994150"/>
          <p14:tracePt t="18566" x="6000750" y="3987800"/>
          <p14:tracePt t="18574" x="6000750" y="3975100"/>
          <p14:tracePt t="18590" x="6000750" y="3968750"/>
          <p14:tracePt t="18598" x="6000750" y="3962400"/>
          <p14:tracePt t="18613" x="6000750" y="3956050"/>
          <p14:tracePt t="18629" x="6000750" y="3949700"/>
          <p14:tracePt t="18872" x="6000750" y="3943350"/>
          <p14:tracePt t="18893" x="6007100" y="3943350"/>
          <p14:tracePt t="18909" x="6007100" y="3937000"/>
          <p14:tracePt t="18917" x="6013450" y="3937000"/>
          <p14:tracePt t="19608" x="6013450" y="3930650"/>
          <p14:tracePt t="19630" x="6013450" y="3924300"/>
          <p14:tracePt t="20022" x="6013450" y="3911600"/>
          <p14:tracePt t="20030" x="6013450" y="3905250"/>
          <p14:tracePt t="20037" x="6019800" y="3898900"/>
          <p14:tracePt t="20053" x="6019800" y="3892550"/>
          <p14:tracePt t="20202" x="6019800" y="3886200"/>
          <p14:tracePt t="20884" x="6019800" y="3879850"/>
          <p14:tracePt t="20892" x="6019800" y="3873500"/>
          <p14:tracePt t="20906" x="6019800" y="3867150"/>
          <p14:tracePt t="21182" x="6019800" y="3860800"/>
          <p14:tracePt t="21212" x="6013450" y="3854450"/>
          <p14:tracePt t="21227" x="6007100" y="3854450"/>
          <p14:tracePt t="21236" x="6007100" y="3848100"/>
          <p14:tracePt t="21251" x="6000750" y="3841750"/>
          <p14:tracePt t="21267" x="5994400" y="3841750"/>
          <p14:tracePt t="25144" x="5988050" y="3854450"/>
          <p14:tracePt t="25152" x="5988050" y="3867150"/>
          <p14:tracePt t="25162" x="5975350" y="3879850"/>
          <p14:tracePt t="25179" x="5956300" y="3911600"/>
          <p14:tracePt t="25195" x="5924550" y="3962400"/>
          <p14:tracePt t="25213" x="5880100" y="4032250"/>
          <p14:tracePt t="25229" x="5848350" y="4095750"/>
          <p14:tracePt t="25246" x="5797550" y="4197350"/>
          <p14:tracePt t="25262" x="5740400" y="4292600"/>
          <p14:tracePt t="25279" x="5683250" y="4394200"/>
          <p14:tracePt t="25296" x="5651500" y="4457700"/>
          <p14:tracePt t="25312" x="5600700" y="4546600"/>
          <p14:tracePt t="25329" x="5562600" y="4648200"/>
          <p14:tracePt t="25347" x="5530850" y="4711700"/>
          <p14:tracePt t="25362" x="5473700" y="4794250"/>
          <p14:tracePt t="25379" x="5461000" y="4806950"/>
          <p14:tracePt t="25395" x="5448300" y="4813300"/>
          <p14:tracePt t="25413" x="5441950" y="4826000"/>
          <p14:tracePt t="25428" x="5422900" y="4838700"/>
          <p14:tracePt t="25445" x="5397500" y="4857750"/>
          <p14:tracePt t="25462" x="5372100" y="4883150"/>
          <p14:tracePt t="25480" x="5321300" y="4908550"/>
          <p14:tracePt t="25496" x="5302250" y="4921250"/>
          <p14:tracePt t="25512" x="5276850" y="4927600"/>
          <p14:tracePt t="25529" x="5257800" y="4927600"/>
          <p14:tracePt t="25546" x="5226050" y="4927600"/>
          <p14:tracePt t="25562" x="5207000" y="4933950"/>
          <p14:tracePt t="25578" x="5168900" y="4978400"/>
          <p14:tracePt t="25596" x="5162550" y="4984750"/>
          <p14:tracePt t="25612" x="5156200" y="4991100"/>
          <p14:tracePt t="25629" x="5149850" y="4997450"/>
          <p14:tracePt t="25646" x="5137150" y="5010150"/>
          <p14:tracePt t="25662" x="5130800" y="5022850"/>
          <p14:tracePt t="25678" x="5111750" y="5041900"/>
          <p14:tracePt t="25696" x="5099050" y="5048250"/>
          <p14:tracePt t="25712" x="5086350" y="5060950"/>
          <p14:tracePt t="25745" x="5073650" y="5073650"/>
          <p14:tracePt t="25762" x="5048250" y="5080000"/>
          <p14:tracePt t="25779" x="5022850" y="5099050"/>
          <p14:tracePt t="25796" x="4991100" y="5118100"/>
          <p14:tracePt t="25812" x="4972050" y="5130800"/>
          <p14:tracePt t="25829" x="4959350" y="5143500"/>
          <p14:tracePt t="25846" x="4953000" y="5149850"/>
          <p14:tracePt t="25862" x="4940300" y="5162550"/>
          <p14:tracePt t="25879" x="4921250" y="5181600"/>
          <p14:tracePt t="25895" x="4908550" y="5187950"/>
          <p14:tracePt t="25912" x="4895850" y="5187950"/>
          <p14:tracePt t="25929" x="4883150" y="5187950"/>
          <p14:tracePt t="25946" x="4876800" y="5187950"/>
          <p14:tracePt t="25962" x="4864100" y="5187950"/>
          <p14:tracePt t="25979" x="4851400" y="5187950"/>
          <p14:tracePt t="25995" x="4832350" y="5187950"/>
          <p14:tracePt t="26090" x="4826000" y="5187950"/>
          <p14:tracePt t="26105" x="4819650" y="5187950"/>
          <p14:tracePt t="26130" x="4806950" y="5187950"/>
          <p14:tracePt t="26137" x="4800600" y="5187950"/>
          <p14:tracePt t="26147" x="4794250" y="5187950"/>
          <p14:tracePt t="26163" x="4775200" y="5194300"/>
          <p14:tracePt t="26179" x="4768850" y="5194300"/>
          <p14:tracePt t="26255" x="4762500" y="5194300"/>
          <p14:tracePt t="26264" x="4756150" y="5194300"/>
          <p14:tracePt t="26271" x="4743450" y="5194300"/>
          <p14:tracePt t="26281" x="4724400" y="5194300"/>
          <p14:tracePt t="26295" x="4699000" y="5194300"/>
          <p14:tracePt t="26312" x="4692650" y="5194300"/>
          <p14:tracePt t="26412" x="4692650" y="5187950"/>
          <p14:tracePt t="26428" x="4692650" y="5181600"/>
          <p14:tracePt t="26451" x="4692650" y="5175250"/>
          <p14:tracePt t="26473" x="4692650" y="5168900"/>
          <p14:tracePt t="27015" x="4692650" y="5162550"/>
          <p14:tracePt t="27062" x="4692650" y="5156200"/>
          <p14:tracePt t="27086" x="4692650" y="5149850"/>
          <p14:tracePt t="27250" x="4692650" y="5143500"/>
          <p14:tracePt t="27312" x="4699000" y="5143500"/>
          <p14:tracePt t="27320" x="4705350" y="5130800"/>
          <p14:tracePt t="27344" x="4705350" y="5118100"/>
          <p14:tracePt t="27352" x="4711700" y="5111750"/>
          <p14:tracePt t="27363" x="4718050" y="5105400"/>
          <p14:tracePt t="27379" x="4730750" y="5092700"/>
          <p14:tracePt t="27396" x="4730750" y="5086350"/>
          <p14:tracePt t="27413" x="4737100" y="5080000"/>
          <p14:tracePt t="27461" x="4737100" y="5073650"/>
          <p14:tracePt t="29817" x="4737100" y="5067300"/>
          <p14:tracePt t="29825" x="4730750" y="5060950"/>
          <p14:tracePt t="29833" x="4724400" y="5054600"/>
          <p14:tracePt t="29850" x="4718050" y="5054600"/>
          <p14:tracePt t="30054" x="4711700" y="5054600"/>
          <p14:tracePt t="30061" x="4711700" y="5048250"/>
          <p14:tracePt t="30075" x="4705350" y="5048250"/>
          <p14:tracePt t="39047" x="4711700" y="5048250"/>
          <p14:tracePt t="39053" x="4724400" y="5054600"/>
          <p14:tracePt t="39063" x="4730750" y="5060950"/>
          <p14:tracePt t="39079" x="4743450" y="5060950"/>
          <p14:tracePt t="39096" x="4756150" y="5067300"/>
          <p14:tracePt t="39112" x="4762500" y="5067300"/>
          <p14:tracePt t="39129" x="4768850" y="5073650"/>
          <p14:tracePt t="39147" x="4775200" y="5073650"/>
          <p14:tracePt t="39162" x="4781550" y="5073650"/>
          <p14:tracePt t="39179" x="4813300" y="5080000"/>
          <p14:tracePt t="39196" x="4851400" y="5086350"/>
          <p14:tracePt t="39212" x="4895850" y="5092700"/>
          <p14:tracePt t="39229" x="4933950" y="5099050"/>
          <p14:tracePt t="39245" x="4965700" y="5105400"/>
          <p14:tracePt t="39262" x="4991100" y="5105400"/>
          <p14:tracePt t="39279" x="5022850" y="5105400"/>
          <p14:tracePt t="39297" x="5073650" y="5105400"/>
          <p14:tracePt t="39312" x="5086350" y="5105400"/>
          <p14:tracePt t="39329" x="5149850" y="5092700"/>
          <p14:tracePt t="39346" x="5168900" y="5092700"/>
          <p14:tracePt t="39362" x="5175250" y="5092700"/>
          <p14:tracePt t="39430" x="5181600" y="5092700"/>
          <p14:tracePt t="39437" x="5194300" y="5092700"/>
          <p14:tracePt t="39446" x="5200650" y="5092700"/>
          <p14:tracePt t="39462" x="5219700" y="5092700"/>
          <p14:tracePt t="39479" x="5245100" y="5092700"/>
          <p14:tracePt t="39495" x="5270500" y="5092700"/>
          <p14:tracePt t="39512" x="5289550" y="5092700"/>
          <p14:tracePt t="39529" x="5314950" y="5092700"/>
          <p14:tracePt t="39545" x="5334000" y="5099050"/>
          <p14:tracePt t="39562" x="5340350" y="5105400"/>
          <p14:tracePt t="39744" x="5334000" y="5105400"/>
          <p14:tracePt t="39752" x="5327650" y="5105400"/>
          <p14:tracePt t="39781" x="5327650" y="5111750"/>
          <p14:tracePt t="39789" x="5321300" y="5111750"/>
          <p14:tracePt t="39814" x="5314950" y="5118100"/>
          <p14:tracePt t="40692" x="5314950" y="5124450"/>
          <p14:tracePt t="40707" x="5308600" y="5124450"/>
          <p14:tracePt t="40777" x="5302250" y="5130800"/>
          <p14:tracePt t="40793" x="5295900" y="5137150"/>
          <p14:tracePt t="40816" x="5289550" y="5137150"/>
          <p14:tracePt t="40824" x="5289550" y="5143500"/>
          <p14:tracePt t="40832" x="5283200" y="5143500"/>
          <p14:tracePt t="40846" x="5283200" y="5149850"/>
          <p14:tracePt t="40862" x="5276850" y="5149850"/>
          <p14:tracePt t="40879" x="5276850" y="5156200"/>
          <p14:tracePt t="40909" x="5270500" y="5162550"/>
          <p14:tracePt t="40926" x="5264150" y="5168900"/>
          <p14:tracePt t="40967" x="5257800" y="5168900"/>
          <p14:tracePt t="41537" x="5257800" y="517525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14zvyra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7650163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9731" name="Text Box 3"/>
          <p:cNvSpPr txBox="1">
            <a:spLocks noChangeArrowheads="1"/>
          </p:cNvSpPr>
          <p:nvPr/>
        </p:nvSpPr>
        <p:spPr bwMode="auto">
          <a:xfrm>
            <a:off x="1981200" y="2286000"/>
            <a:ext cx="354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8EC4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</a:t>
            </a:r>
          </a:p>
        </p:txBody>
      </p:sp>
      <p:sp>
        <p:nvSpPr>
          <p:cNvPr id="329732" name="Text Box 4"/>
          <p:cNvSpPr txBox="1">
            <a:spLocks noChangeArrowheads="1"/>
          </p:cNvSpPr>
          <p:nvPr/>
        </p:nvSpPr>
        <p:spPr bwMode="auto">
          <a:xfrm>
            <a:off x="3184525" y="2297113"/>
            <a:ext cx="608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</a:t>
            </a:r>
            <a:r>
              <a:rPr lang="cs-CZ"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-</a:t>
            </a:r>
            <a:r>
              <a:rPr lang="cs-CZ" sz="200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</a:t>
            </a:r>
          </a:p>
        </p:txBody>
      </p:sp>
      <p:sp>
        <p:nvSpPr>
          <p:cNvPr id="329733" name="Text Box 5"/>
          <p:cNvSpPr txBox="1">
            <a:spLocks noChangeArrowheads="1"/>
          </p:cNvSpPr>
          <p:nvPr/>
        </p:nvSpPr>
        <p:spPr bwMode="auto">
          <a:xfrm>
            <a:off x="5334000" y="1295400"/>
            <a:ext cx="354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</a:t>
            </a:r>
          </a:p>
        </p:txBody>
      </p:sp>
      <p:sp>
        <p:nvSpPr>
          <p:cNvPr id="329734" name="Text Box 6"/>
          <p:cNvSpPr txBox="1">
            <a:spLocks noChangeArrowheads="1"/>
          </p:cNvSpPr>
          <p:nvPr/>
        </p:nvSpPr>
        <p:spPr bwMode="auto">
          <a:xfrm>
            <a:off x="6934200" y="3657600"/>
            <a:ext cx="608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</a:t>
            </a:r>
            <a:r>
              <a:rPr lang="cs-CZ"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-</a:t>
            </a:r>
            <a:r>
              <a:rPr lang="cs-CZ" sz="20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X</a:t>
            </a:r>
          </a:p>
        </p:txBody>
      </p:sp>
      <p:sp>
        <p:nvSpPr>
          <p:cNvPr id="329735" name="Text Box 7"/>
          <p:cNvSpPr txBox="1">
            <a:spLocks noChangeArrowheads="1"/>
          </p:cNvSpPr>
          <p:nvPr/>
        </p:nvSpPr>
        <p:spPr bwMode="auto">
          <a:xfrm>
            <a:off x="3260725" y="3821113"/>
            <a:ext cx="608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</a:t>
            </a:r>
            <a:r>
              <a:rPr lang="cs-CZ"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-</a:t>
            </a:r>
            <a:r>
              <a:rPr lang="cs-CZ" sz="20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X</a:t>
            </a:r>
          </a:p>
        </p:txBody>
      </p:sp>
      <p:sp>
        <p:nvSpPr>
          <p:cNvPr id="329736" name="Text Box 8"/>
          <p:cNvSpPr txBox="1">
            <a:spLocks noChangeArrowheads="1"/>
          </p:cNvSpPr>
          <p:nvPr/>
        </p:nvSpPr>
        <p:spPr bwMode="auto">
          <a:xfrm>
            <a:off x="5867400" y="4800600"/>
            <a:ext cx="354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X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533400" y="301910"/>
            <a:ext cx="784887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FF66"/>
                </a:solidFill>
              </a:rPr>
              <a:t>ATATATATATATATATATATATATATATATATATATA</a:t>
            </a:r>
          </a:p>
          <a:p>
            <a:endParaRPr lang="en-GB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7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47"/>
    </mc:Choice>
    <mc:Fallback xmlns="">
      <p:transition spd="slow" advTm="61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07" x="5251450" y="5175250"/>
          <p14:tracePt t="1516" x="5232400" y="5168900"/>
          <p14:tracePt t="1526" x="5200650" y="5149850"/>
          <p14:tracePt t="1542" x="5156200" y="5130800"/>
          <p14:tracePt t="1559" x="5137150" y="5124450"/>
          <p14:tracePt t="1876" x="5130800" y="5124450"/>
          <p14:tracePt t="1916" x="5130800" y="5149850"/>
          <p14:tracePt t="1924" x="5137150" y="5168900"/>
          <p14:tracePt t="1929" x="5149850" y="5194300"/>
          <p14:tracePt t="1942" x="5156200" y="5226050"/>
          <p14:tracePt t="1959" x="5168900" y="5270500"/>
          <p14:tracePt t="1976" x="5181600" y="5302250"/>
          <p14:tracePt t="1979" x="5194300" y="5321300"/>
          <p14:tracePt t="1992" x="5200650" y="5340350"/>
          <p14:tracePt t="2009" x="5219700" y="5384800"/>
          <p14:tracePt t="2025" x="5238750" y="5416550"/>
          <p14:tracePt t="2043" x="5245100" y="5435600"/>
          <p14:tracePt t="2059" x="5251450" y="5448300"/>
          <p14:tracePt t="2075" x="5251450" y="5473700"/>
          <p14:tracePt t="2092" x="5257800" y="5499100"/>
          <p14:tracePt t="2109" x="5270500" y="5543550"/>
          <p14:tracePt t="2126" x="5283200" y="5594350"/>
          <p14:tracePt t="2142" x="5295900" y="5613400"/>
          <p14:tracePt t="2159" x="5295900" y="5619750"/>
          <p14:tracePt t="2298" x="5289550" y="5619750"/>
          <p14:tracePt t="2306" x="5289550" y="5613400"/>
          <p14:tracePt t="2313" x="5283200" y="5613400"/>
          <p14:tracePt t="2326" x="5276850" y="5613400"/>
          <p14:tracePt t="2343" x="5276850" y="5607050"/>
          <p14:tracePt t="2359" x="5270500" y="5607050"/>
          <p14:tracePt t="2612" x="5264150" y="5607050"/>
          <p14:tracePt t="2635" x="5257800" y="5613400"/>
          <p14:tracePt t="2644" x="5251450" y="5613400"/>
          <p14:tracePt t="2651" x="5245100" y="5626100"/>
          <p14:tracePt t="2661" x="5238750" y="5632450"/>
          <p14:tracePt t="2676" x="5238750" y="5638800"/>
          <p14:tracePt t="2692" x="5232400" y="5645150"/>
          <p14:tracePt t="2709" x="5226050" y="5651500"/>
          <p14:tracePt t="2742" x="5226050" y="5657850"/>
          <p14:tracePt t="2800" x="5219700" y="5657850"/>
          <p14:tracePt t="2807" x="5213350" y="5657850"/>
          <p14:tracePt t="2815" x="5207000" y="5657850"/>
          <p14:tracePt t="2832" x="5200650" y="5657850"/>
          <p14:tracePt t="2842" x="5187950" y="5657850"/>
          <p14:tracePt t="2859" x="5181600" y="5651500"/>
          <p14:tracePt t="2875" x="5168900" y="5651500"/>
          <p14:tracePt t="2892" x="5149850" y="5651500"/>
          <p14:tracePt t="2909" x="5118100" y="5638800"/>
          <p14:tracePt t="2927" x="5105400" y="5632450"/>
          <p14:tracePt t="2942" x="5099050" y="5632450"/>
          <p14:tracePt t="2959" x="5086350" y="5632450"/>
          <p14:tracePt t="2975" x="5054600" y="5626100"/>
          <p14:tracePt t="2993" x="5029200" y="5626100"/>
          <p14:tracePt t="3009" x="4997450" y="5626100"/>
          <p14:tracePt t="3012" x="4984750" y="5626100"/>
          <p14:tracePt t="3025" x="4978400" y="5626100"/>
          <p14:tracePt t="3042" x="4972050" y="5626100"/>
          <p14:tracePt t="3097" x="4965700" y="5626100"/>
          <p14:tracePt t="3106" x="4959350" y="5626100"/>
          <p14:tracePt t="3120" x="4946650" y="5626100"/>
          <p14:tracePt t="3128" x="4940300" y="5619750"/>
          <p14:tracePt t="3143" x="4921250" y="5619750"/>
          <p14:tracePt t="3159" x="4908550" y="5613400"/>
          <p14:tracePt t="3175" x="4902200" y="5607050"/>
          <p14:tracePt t="3192" x="4889500" y="5607050"/>
          <p14:tracePt t="3208" x="4883150" y="5607050"/>
          <p14:tracePt t="3225" x="4857750" y="5600700"/>
          <p14:tracePt t="3241" x="4845050" y="5600700"/>
          <p14:tracePt t="3259" x="4826000" y="5594350"/>
          <p14:tracePt t="3275" x="4806950" y="5594350"/>
          <p14:tracePt t="3293" x="4781550" y="5588000"/>
          <p14:tracePt t="3309" x="4762500" y="5581650"/>
          <p14:tracePt t="3325" x="4756150" y="5575300"/>
          <p14:tracePt t="3342" x="4743450" y="5575300"/>
          <p14:tracePt t="3376" x="4737100" y="5575300"/>
          <p14:tracePt t="3392" x="4730750" y="5575300"/>
          <p14:tracePt t="3411" x="4724400" y="5568950"/>
          <p14:tracePt t="3426" x="4711700" y="5568950"/>
          <p14:tracePt t="3442" x="4705350" y="5568950"/>
          <p14:tracePt t="3460" x="4699000" y="5562600"/>
          <p14:tracePt t="3475" x="4686300" y="5562600"/>
          <p14:tracePt t="3492" x="4673600" y="5562600"/>
          <p14:tracePt t="3509" x="4660900" y="5556250"/>
          <p14:tracePt t="3511" x="4648200" y="5549900"/>
          <p14:tracePt t="3526" x="4641850" y="5549900"/>
          <p14:tracePt t="3542" x="4635500" y="5543550"/>
          <p14:tracePt t="3559" x="4629150" y="5543550"/>
          <p14:tracePt t="3622" x="4622800" y="5543550"/>
          <p14:tracePt t="3630" x="4616450" y="5543550"/>
          <p14:tracePt t="3642" x="4610100" y="5543550"/>
          <p14:tracePt t="3659" x="4603750" y="5543550"/>
          <p14:tracePt t="3676" x="4597400" y="5537200"/>
          <p14:tracePt t="3692" x="4584700" y="5530850"/>
          <p14:tracePt t="3708" x="4578350" y="5530850"/>
          <p14:tracePt t="3726" x="4572000" y="5524500"/>
          <p14:tracePt t="3742" x="4565650" y="5524500"/>
          <p14:tracePt t="3786" x="4559300" y="5524500"/>
          <p14:tracePt t="3795" x="4552950" y="5524500"/>
          <p14:tracePt t="3810" x="4527550" y="5524500"/>
          <p14:tracePt t="3825" x="4502150" y="5524500"/>
          <p14:tracePt t="3842" x="4464050" y="5524500"/>
          <p14:tracePt t="3859" x="4445000" y="5518150"/>
          <p14:tracePt t="3875" x="4419600" y="5511800"/>
          <p14:tracePt t="3892" x="4387850" y="5505450"/>
          <p14:tracePt t="3909" x="4368800" y="5505450"/>
          <p14:tracePt t="3925" x="4349750" y="5499100"/>
          <p14:tracePt t="3943" x="4305300" y="5499100"/>
          <p14:tracePt t="3959" x="4273550" y="5499100"/>
          <p14:tracePt t="3975" x="4254500" y="5499100"/>
          <p14:tracePt t="3992" x="4235450" y="5499100"/>
          <p14:tracePt t="4009" x="4229100" y="5499100"/>
          <p14:tracePt t="4043" x="4222750" y="5499100"/>
          <p14:tracePt t="4060" x="4178300" y="5467350"/>
          <p14:tracePt t="4075" x="4083050" y="5416550"/>
          <p14:tracePt t="4092" x="3905250" y="5327650"/>
          <p14:tracePt t="4109" x="3771900" y="5251450"/>
          <p14:tracePt t="4127" x="3695700" y="5213350"/>
          <p14:tracePt t="4142" x="3632200" y="5175250"/>
          <p14:tracePt t="4158" x="3619500" y="5168900"/>
          <p14:tracePt t="4175" x="3606800" y="5168900"/>
          <p14:tracePt t="4193" x="3594100" y="5162550"/>
          <p14:tracePt t="4209" x="3575050" y="5162550"/>
          <p14:tracePt t="4225" x="3524250" y="5162550"/>
          <p14:tracePt t="4242" x="3448050" y="5162550"/>
          <p14:tracePt t="4259" x="3384550" y="5156200"/>
          <p14:tracePt t="4275" x="3276600" y="5124450"/>
          <p14:tracePt t="4292" x="3181350" y="5092700"/>
          <p14:tracePt t="4308" x="3035300" y="5029200"/>
          <p14:tracePt t="4326" x="2876550" y="4946650"/>
          <p14:tracePt t="4341" x="2749550" y="4883150"/>
          <p14:tracePt t="4359" x="2647950" y="4838700"/>
          <p14:tracePt t="4375" x="2565400" y="4813300"/>
          <p14:tracePt t="4392" x="2527300" y="4806950"/>
          <p14:tracePt t="4409" x="2489200" y="4794250"/>
          <p14:tracePt t="4425" x="2463800" y="4775200"/>
          <p14:tracePt t="4442" x="2432050" y="4737100"/>
          <p14:tracePt t="4459" x="2393950" y="4616450"/>
          <p14:tracePt t="4475" x="2387600" y="4527550"/>
          <p14:tracePt t="4492" x="2387600" y="4419600"/>
          <p14:tracePt t="4509" x="2387600" y="4279900"/>
          <p14:tracePt t="4525" x="2387600" y="4171950"/>
          <p14:tracePt t="4542" x="2387600" y="4057650"/>
          <p14:tracePt t="4546" x="2387600" y="4000500"/>
          <p14:tracePt t="4559" x="2374900" y="3962400"/>
          <p14:tracePt t="4576" x="2305050" y="3854450"/>
          <p14:tracePt t="4592" x="2159000" y="3619500"/>
          <p14:tracePt t="4609" x="2114550" y="3524250"/>
          <p14:tracePt t="4625" x="2082800" y="3429000"/>
          <p14:tracePt t="4642" x="2082800" y="3384550"/>
          <p14:tracePt t="4659" x="2089150" y="3333750"/>
          <p14:tracePt t="4675" x="2089150" y="3302000"/>
          <p14:tracePt t="4692" x="2089150" y="3289300"/>
          <p14:tracePt t="4710" x="2070100" y="3251200"/>
          <p14:tracePt t="4725" x="2038350" y="3187700"/>
          <p14:tracePt t="4742" x="2019300" y="3155950"/>
          <p14:tracePt t="4758" x="2019300" y="3130550"/>
          <p14:tracePt t="4775" x="2044700" y="3105150"/>
          <p14:tracePt t="4792" x="2108200" y="3073400"/>
          <p14:tracePt t="4808" x="2159000" y="3041650"/>
          <p14:tracePt t="4826" x="2178050" y="3028950"/>
          <p14:tracePt t="4843" x="2203450" y="3016250"/>
          <p14:tracePt t="4859" x="2235200" y="2997200"/>
          <p14:tracePt t="4876" x="2266950" y="2978150"/>
          <p14:tracePt t="4892" x="2336800" y="2952750"/>
          <p14:tracePt t="4910" x="2381250" y="2927350"/>
          <p14:tracePt t="4925" x="2406650" y="2901950"/>
          <p14:tracePt t="4942" x="2413000" y="2889250"/>
          <p14:tracePt t="4959" x="2413000" y="2882900"/>
          <p14:tracePt t="4975" x="2413000" y="2870200"/>
          <p14:tracePt t="4992" x="2413000" y="2851150"/>
          <p14:tracePt t="5009" x="2413000" y="2832100"/>
          <p14:tracePt t="5025" x="2406650" y="2800350"/>
          <p14:tracePt t="5042" x="2374900" y="2736850"/>
          <p14:tracePt t="5059" x="2362200" y="2692400"/>
          <p14:tracePt t="5075" x="2349500" y="2647950"/>
          <p14:tracePt t="5078" x="2349500" y="2622550"/>
          <p14:tracePt t="5093" x="2330450" y="2578100"/>
          <p14:tracePt t="5109" x="2317750" y="2546350"/>
          <p14:tracePt t="5126" x="2292350" y="2514600"/>
          <p14:tracePt t="5142" x="2273300" y="2495550"/>
          <p14:tracePt t="5158" x="2235200" y="2482850"/>
          <p14:tracePt t="5176" x="2197100" y="2470150"/>
          <p14:tracePt t="5192" x="2159000" y="2463800"/>
          <p14:tracePt t="5209" x="2139950" y="2463800"/>
          <p14:tracePt t="5225" x="2133600" y="2463800"/>
          <p14:tracePt t="5242" x="2114550" y="2463800"/>
          <p14:tracePt t="5258" x="2089150" y="2476500"/>
          <p14:tracePt t="5275" x="2038350" y="2489200"/>
          <p14:tracePt t="5292" x="1981200" y="2495550"/>
          <p14:tracePt t="5309" x="1936750" y="2501900"/>
          <p14:tracePt t="5326" x="1917700" y="2501900"/>
          <p14:tracePt t="5343" x="1911350" y="2508250"/>
          <p14:tracePt t="5359" x="1905000" y="2527300"/>
          <p14:tracePt t="5375" x="1892300" y="2559050"/>
          <p14:tracePt t="5392" x="1879600" y="2590800"/>
          <p14:tracePt t="5409" x="1873250" y="2622550"/>
          <p14:tracePt t="5425" x="1866900" y="2667000"/>
          <p14:tracePt t="5442" x="1854200" y="2705100"/>
          <p14:tracePt t="5459" x="1841500" y="2774950"/>
          <p14:tracePt t="5475" x="1828800" y="2838450"/>
          <p14:tracePt t="5492" x="1828800" y="2965450"/>
          <p14:tracePt t="5509" x="1854200" y="3194050"/>
          <p14:tracePt t="5525" x="1866900" y="3302000"/>
          <p14:tracePt t="5542" x="1873250" y="3416300"/>
          <p14:tracePt t="5559" x="1892300" y="3517900"/>
          <p14:tracePt t="5575" x="1892300" y="3644900"/>
          <p14:tracePt t="5592" x="1892300" y="3784600"/>
          <p14:tracePt t="5609" x="1873250" y="3924300"/>
          <p14:tracePt t="5625" x="1841500" y="4000500"/>
          <p14:tracePt t="5642" x="1809750" y="4051300"/>
          <p14:tracePt t="5658" x="1758950" y="4121150"/>
          <p14:tracePt t="5675" x="1689100" y="4203700"/>
          <p14:tracePt t="5692" x="1606550" y="4324350"/>
          <p14:tracePt t="5708" x="1555750" y="4438650"/>
          <p14:tracePt t="5726" x="1517650" y="4502150"/>
          <p14:tracePt t="5742" x="1517650" y="4508500"/>
          <p14:tracePt t="5761" x="1511300" y="4502150"/>
          <p14:tracePt t="5776" x="1498600" y="4464050"/>
          <p14:tracePt t="5792" x="1460500" y="4356100"/>
          <p14:tracePt t="5809" x="1403350" y="4241800"/>
          <p14:tracePt t="5825" x="1308100" y="4114800"/>
          <p14:tracePt t="5842" x="1276350" y="4070350"/>
          <p14:tracePt t="5859" x="1270000" y="4044950"/>
          <p14:tracePt t="5875" x="1282700" y="4006850"/>
          <p14:tracePt t="5892" x="1333500" y="3956050"/>
          <p14:tracePt t="5909" x="1390650" y="3879850"/>
          <p14:tracePt t="5926" x="1504950" y="3740150"/>
          <p14:tracePt t="5942" x="1606550" y="3600450"/>
          <p14:tracePt t="5959" x="1682750" y="3473450"/>
          <p14:tracePt t="5975" x="1784350" y="3359150"/>
          <p14:tracePt t="5992" x="1841500" y="3302000"/>
          <p14:tracePt t="6009" x="1955800" y="3219450"/>
          <p14:tracePt t="6025" x="2025650" y="3187700"/>
          <p14:tracePt t="6041" x="2082800" y="3162300"/>
          <p14:tracePt t="6059" x="2197100" y="3130550"/>
          <p14:tracePt t="6075" x="2393950" y="3079750"/>
          <p14:tracePt t="6092" x="2635250" y="3060700"/>
          <p14:tracePt t="6108" x="2832100" y="3060700"/>
          <p14:tracePt t="6126" x="2889250" y="3060700"/>
          <p14:tracePt t="6159" x="2832100" y="3086100"/>
          <p14:tracePt t="6175" x="2755900" y="3149600"/>
          <p14:tracePt t="6192" x="2717800" y="3200400"/>
          <p14:tracePt t="6209" x="2705100" y="3270250"/>
          <p14:tracePt t="6225" x="2705100" y="3321050"/>
          <p14:tracePt t="6242" x="2743200" y="3346450"/>
          <p14:tracePt t="6259" x="2774950" y="3365500"/>
          <p14:tracePt t="6340" x="2774950" y="3359150"/>
          <p14:tracePt t="6354" x="2774950" y="3352800"/>
          <p14:tracePt t="6369" x="2774950" y="3346450"/>
          <p14:tracePt t="6378" x="2774950" y="3333750"/>
          <p14:tracePt t="6393" x="2774950" y="3314700"/>
          <p14:tracePt t="6409" x="2832100" y="3251200"/>
          <p14:tracePt t="6426" x="3048000" y="2984500"/>
          <p14:tracePt t="6442" x="3270250" y="2622550"/>
          <p14:tracePt t="6459" x="3448050" y="2286000"/>
          <p14:tracePt t="6475" x="3613150" y="2012950"/>
          <p14:tracePt t="6492" x="3714750" y="1924050"/>
          <p14:tracePt t="6508" x="3771900" y="1892300"/>
          <p14:tracePt t="6525" x="3816350" y="1885950"/>
          <p14:tracePt t="6542" x="4025900" y="1943100"/>
          <p14:tracePt t="6558" x="4241800" y="1987550"/>
          <p14:tracePt t="6575" x="4381500" y="1993900"/>
          <p14:tracePt t="6592" x="4489450" y="1993900"/>
          <p14:tracePt t="6609" x="4521200" y="1974850"/>
          <p14:tracePt t="6625" x="4521200" y="1968500"/>
          <p14:tracePt t="6642" x="4489450" y="1955800"/>
          <p14:tracePt t="6660" x="4381500" y="1962150"/>
          <p14:tracePt t="6676" x="4318000" y="1981200"/>
          <p14:tracePt t="6692" x="4305300" y="1987550"/>
          <p14:tracePt t="6709" x="4298950" y="1987550"/>
          <p14:tracePt t="6725" x="4292600" y="1987550"/>
          <p14:tracePt t="6742" x="4267200" y="1981200"/>
          <p14:tracePt t="6759" x="4222750" y="1962150"/>
          <p14:tracePt t="6775" x="4133850" y="1962150"/>
          <p14:tracePt t="6793" x="4019550" y="1981200"/>
          <p14:tracePt t="6810" x="3949700" y="2044700"/>
          <p14:tracePt t="6825" x="3930650" y="2108200"/>
          <p14:tracePt t="6842" x="3930650" y="2152650"/>
          <p14:tracePt t="6859" x="3937000" y="2190750"/>
          <p14:tracePt t="6875" x="3949700" y="2209800"/>
          <p14:tracePt t="6892" x="3956050" y="2228850"/>
          <p14:tracePt t="6909" x="3981450" y="2247900"/>
          <p14:tracePt t="6925" x="4019550" y="2254250"/>
          <p14:tracePt t="6942" x="4076700" y="2266950"/>
          <p14:tracePt t="6958" x="4121150" y="2279650"/>
          <p14:tracePt t="6975" x="4184650" y="2279650"/>
          <p14:tracePt t="6992" x="4248150" y="2279650"/>
          <p14:tracePt t="7008" x="4413250" y="2241550"/>
          <p14:tracePt t="7025" x="4616450" y="2146300"/>
          <p14:tracePt t="7043" x="4953000" y="1917700"/>
          <p14:tracePt t="7060" x="5086350" y="1797050"/>
          <p14:tracePt t="7075" x="5200650" y="1689100"/>
          <p14:tracePt t="7092" x="5334000" y="1568450"/>
          <p14:tracePt t="7109" x="5397500" y="1504950"/>
          <p14:tracePt t="7125" x="5410200" y="1473200"/>
          <p14:tracePt t="7142" x="5359400" y="1454150"/>
          <p14:tracePt t="7159" x="5270500" y="1447800"/>
          <p14:tracePt t="7176" x="5156200" y="1441450"/>
          <p14:tracePt t="7192" x="5124450" y="1441450"/>
          <p14:tracePt t="7208" x="5118100" y="1447800"/>
          <p14:tracePt t="7225" x="5137150" y="1454150"/>
          <p14:tracePt t="7242" x="5207000" y="1454150"/>
          <p14:tracePt t="7259" x="5302250" y="1435100"/>
          <p14:tracePt t="7277" x="5384800" y="1416050"/>
          <p14:tracePt t="7292" x="5435600" y="1403350"/>
          <p14:tracePt t="7308" x="5454650" y="1397000"/>
          <p14:tracePt t="7427" x="5461000" y="1397000"/>
          <p14:tracePt t="7435" x="5467350" y="1390650"/>
          <p14:tracePt t="7444" x="5473700" y="1390650"/>
          <p14:tracePt t="7459" x="5492750" y="1384300"/>
          <p14:tracePt t="7476" x="5505450" y="1384300"/>
          <p14:tracePt t="7492" x="5511800" y="1377950"/>
          <p14:tracePt t="7529" x="5486400" y="1403350"/>
          <p14:tracePt t="7543" x="5448300" y="1454150"/>
          <p14:tracePt t="7559" x="5200650" y="1682750"/>
          <p14:tracePt t="7577" x="5041900" y="1790700"/>
          <p14:tracePt t="7592" x="4953000" y="1860550"/>
          <p14:tracePt t="7609" x="4908550" y="1911350"/>
          <p14:tracePt t="7626" x="4864100" y="2006600"/>
          <p14:tracePt t="7642" x="4762500" y="2209800"/>
          <p14:tracePt t="7658" x="4552950" y="2495550"/>
          <p14:tracePt t="7675" x="4159250" y="2838450"/>
          <p14:tracePt t="7691" x="3676650" y="3098800"/>
          <p14:tracePt t="7709" x="2825750" y="3403600"/>
          <p14:tracePt t="7726" x="2374900" y="3467100"/>
          <p14:tracePt t="7742" x="2114550" y="3467100"/>
          <p14:tracePt t="7759" x="1987550" y="3460750"/>
          <p14:tracePt t="7776" x="1816100" y="3416300"/>
          <p14:tracePt t="7792" x="1600200" y="3397250"/>
          <p14:tracePt t="7809" x="1403350" y="3397250"/>
          <p14:tracePt t="7826" x="1187450" y="3397250"/>
          <p14:tracePt t="7842" x="1117600" y="3409950"/>
          <p14:tracePt t="7858" x="1111250" y="3416300"/>
          <p14:tracePt t="7876" x="1111250" y="3422650"/>
          <p14:tracePt t="7944" x="1104900" y="3416300"/>
          <p14:tracePt t="7952" x="1092200" y="3390900"/>
          <p14:tracePt t="7961" x="1092200" y="3371850"/>
          <p14:tracePt t="7975" x="1092200" y="3346450"/>
          <p14:tracePt t="7992" x="1098550" y="3333750"/>
          <p14:tracePt t="8009" x="1098550" y="3327400"/>
          <p14:tracePt t="8025" x="1117600" y="3321050"/>
          <p14:tracePt t="8043" x="1149350" y="3289300"/>
          <p14:tracePt t="8059" x="1193800" y="3257550"/>
          <p14:tracePt t="8076" x="1320800" y="3200400"/>
          <p14:tracePt t="8093" x="1682750" y="3054350"/>
          <p14:tracePt t="8109" x="1936750" y="3016250"/>
          <p14:tracePt t="8126" x="2190750" y="3016250"/>
          <p14:tracePt t="8142" x="2387600" y="3060700"/>
          <p14:tracePt t="8160" x="2501900" y="3117850"/>
          <p14:tracePt t="8176" x="2584450" y="3181350"/>
          <p14:tracePt t="8193" x="2698750" y="3219450"/>
          <p14:tracePt t="8209" x="2838450" y="3225800"/>
          <p14:tracePt t="8226" x="3060700" y="3225800"/>
          <p14:tracePt t="8243" x="3435350" y="3168650"/>
          <p14:tracePt t="8260" x="3721100" y="3117850"/>
          <p14:tracePt t="8276" x="3879850" y="3105150"/>
          <p14:tracePt t="8292" x="3968750" y="3105150"/>
          <p14:tracePt t="8309" x="3987800" y="3105150"/>
          <p14:tracePt t="8325" x="3994150" y="3105150"/>
          <p14:tracePt t="8341" x="3994150" y="3098800"/>
          <p14:tracePt t="8358" x="4038600" y="3054350"/>
          <p14:tracePt t="8376" x="4070350" y="3003550"/>
          <p14:tracePt t="8391" x="4102100" y="2940050"/>
          <p14:tracePt t="8408" x="4127500" y="2889250"/>
          <p14:tracePt t="8425" x="4133850" y="2844800"/>
          <p14:tracePt t="8442" x="4152900" y="2819400"/>
          <p14:tracePt t="8459" x="4171950" y="2762250"/>
          <p14:tracePt t="8476" x="4178300" y="2679700"/>
          <p14:tracePt t="8493" x="4191000" y="2520950"/>
          <p14:tracePt t="8508" x="4184650" y="2413000"/>
          <p14:tracePt t="8525" x="4152900" y="2292350"/>
          <p14:tracePt t="8542" x="4095750" y="2171700"/>
          <p14:tracePt t="8559" x="4051300" y="2095500"/>
          <p14:tracePt t="8575" x="4025900" y="2032000"/>
          <p14:tracePt t="8592" x="4000500" y="1987550"/>
          <p14:tracePt t="8609" x="3943350" y="1898650"/>
          <p14:tracePt t="8625" x="3879850" y="1803400"/>
          <p14:tracePt t="8642" x="3816350" y="1720850"/>
          <p14:tracePt t="8659" x="3771900" y="1644650"/>
          <p14:tracePt t="8675" x="3733800" y="1581150"/>
          <p14:tracePt t="8692" x="3721100" y="1543050"/>
          <p14:tracePt t="8709" x="3708400" y="1492250"/>
          <p14:tracePt t="8725" x="3702050" y="1422400"/>
          <p14:tracePt t="8742" x="3702050" y="1352550"/>
          <p14:tracePt t="8759" x="3714750" y="1282700"/>
          <p14:tracePt t="8775" x="3733800" y="1244600"/>
          <p14:tracePt t="8792" x="3765550" y="1206500"/>
          <p14:tracePt t="8808" x="3803650" y="1174750"/>
          <p14:tracePt t="8825" x="3854450" y="1143000"/>
          <p14:tracePt t="8842" x="3949700" y="1092200"/>
          <p14:tracePt t="8859" x="4038600" y="1060450"/>
          <p14:tracePt t="8876" x="4114800" y="1054100"/>
          <p14:tracePt t="8892" x="4178300" y="1047750"/>
          <p14:tracePt t="8909" x="4298950" y="1047750"/>
          <p14:tracePt t="8925" x="4438650" y="1047750"/>
          <p14:tracePt t="8942" x="4610100" y="1066800"/>
          <p14:tracePt t="8959" x="4749800" y="1092200"/>
          <p14:tracePt t="8975" x="4819650" y="1117600"/>
          <p14:tracePt t="8993" x="4889500" y="1168400"/>
          <p14:tracePt t="9009" x="4914900" y="1193800"/>
          <p14:tracePt t="9025" x="4940300" y="1225550"/>
          <p14:tracePt t="9042" x="4965700" y="1263650"/>
          <p14:tracePt t="9059" x="5022850" y="1308100"/>
          <p14:tracePt t="9075" x="5092700" y="1371600"/>
          <p14:tracePt t="9149" x="5137150" y="1441450"/>
          <p14:tracePt t="9157" x="5162550" y="1517650"/>
          <p14:tracePt t="9165" x="5194300" y="1555750"/>
          <p14:tracePt t="9176" x="5213350" y="1587500"/>
          <p14:tracePt t="9192" x="5238750" y="1638300"/>
          <p14:tracePt t="9267" x="5232400" y="1638300"/>
          <p14:tracePt t="9276" x="5219700" y="1638300"/>
          <p14:tracePt t="9283" x="5213350" y="1638300"/>
          <p14:tracePt t="9292" x="5207000" y="1638300"/>
          <p14:tracePt t="9309" x="5207000" y="1657350"/>
          <p14:tracePt t="9325" x="5276850" y="1739900"/>
          <p14:tracePt t="9342" x="5441950" y="1943100"/>
          <p14:tracePt t="9359" x="5822950" y="2336800"/>
          <p14:tracePt t="9375" x="6159500" y="2616200"/>
          <p14:tracePt t="9392" x="6438900" y="2844800"/>
          <p14:tracePt t="9408" x="6527800" y="2921000"/>
          <p14:tracePt t="9425" x="6546850" y="2971800"/>
          <p14:tracePt t="9442" x="6553200" y="3003550"/>
          <p14:tracePt t="9459" x="6597650" y="3079750"/>
          <p14:tracePt t="9475" x="6667500" y="3168650"/>
          <p14:tracePt t="9493" x="6750050" y="3251200"/>
          <p14:tracePt t="9509" x="6781800" y="3270250"/>
          <p14:tracePt t="9526" x="6794500" y="3282950"/>
          <p14:tracePt t="9620" x="6794500" y="3289300"/>
          <p14:tracePt t="9657" x="6788150" y="3282950"/>
          <p14:tracePt t="9666" x="6775450" y="3270250"/>
          <p14:tracePt t="9675" x="6750050" y="3251200"/>
          <p14:tracePt t="9692" x="6705600" y="3206750"/>
          <p14:tracePt t="9709" x="6667500" y="3187700"/>
          <p14:tracePt t="9725" x="6648450" y="3187700"/>
          <p14:tracePt t="9742" x="6635750" y="3181350"/>
          <p14:tracePt t="9759" x="6584950" y="3175000"/>
          <p14:tracePt t="9775" x="6508750" y="3155950"/>
          <p14:tracePt t="9791" x="6445250" y="3130550"/>
          <p14:tracePt t="9809" x="6375400" y="3105150"/>
          <p14:tracePt t="9826" x="6292850" y="3048000"/>
          <p14:tracePt t="9842" x="6242050" y="3028950"/>
          <p14:tracePt t="9859" x="6242050" y="3022600"/>
          <p14:tracePt t="9892" x="6242050" y="3041650"/>
          <p14:tracePt t="9909" x="6242050" y="3092450"/>
          <p14:tracePt t="9925" x="6235700" y="3124200"/>
          <p14:tracePt t="9942" x="6223000" y="3143250"/>
          <p14:tracePt t="9959" x="6216650" y="3149600"/>
          <p14:tracePt t="9975" x="6216650" y="3155950"/>
          <p14:tracePt t="9992" x="6203950" y="3162300"/>
          <p14:tracePt t="10009" x="6197600" y="3168650"/>
          <p14:tracePt t="10025" x="6178550" y="3181350"/>
          <p14:tracePt t="10042" x="6153150" y="3187700"/>
          <p14:tracePt t="10058" x="6134100" y="3187700"/>
          <p14:tracePt t="10076" x="6121400" y="3187700"/>
          <p14:tracePt t="10092" x="6102350" y="3162300"/>
          <p14:tracePt t="10109" x="6070600" y="3098800"/>
          <p14:tracePt t="10125" x="6032500" y="2984500"/>
          <p14:tracePt t="10141" x="5988050" y="2863850"/>
          <p14:tracePt t="10144" x="5969000" y="2800350"/>
          <p14:tracePt t="10159" x="5918200" y="2692400"/>
          <p14:tracePt t="10175" x="5848350" y="2616200"/>
          <p14:tracePt t="10191" x="5778500" y="2559050"/>
          <p14:tracePt t="10209" x="5651500" y="2463800"/>
          <p14:tracePt t="10225" x="5588000" y="2413000"/>
          <p14:tracePt t="10241" x="5568950" y="2374900"/>
          <p14:tracePt t="10258" x="5568950" y="2324100"/>
          <p14:tracePt t="10275" x="5607050" y="2222500"/>
          <p14:tracePt t="10291" x="5670550" y="2063750"/>
          <p14:tracePt t="10309" x="5676900" y="2000250"/>
          <p14:tracePt t="10326" x="5676900" y="1968500"/>
          <p14:tracePt t="10342" x="5632450" y="1905000"/>
          <p14:tracePt t="10359" x="5581650" y="1847850"/>
          <p14:tracePt t="10375" x="5543550" y="1816100"/>
          <p14:tracePt t="10392" x="5524500" y="1765300"/>
          <p14:tracePt t="10409" x="5524500" y="1638300"/>
          <p14:tracePt t="10426" x="5524500" y="1562100"/>
          <p14:tracePt t="10441" x="5524500" y="1454150"/>
          <p14:tracePt t="10458" x="5492750" y="1371600"/>
          <p14:tracePt t="10475" x="5448300" y="1327150"/>
          <p14:tracePt t="10491" x="5321300" y="1231900"/>
          <p14:tracePt t="10508" x="5238750" y="1200150"/>
          <p14:tracePt t="10525" x="5168900" y="1155700"/>
          <p14:tracePt t="10544" x="5143500" y="1111250"/>
          <p14:tracePt t="10559" x="5143500" y="1098550"/>
          <p14:tracePt t="10575" x="5143500" y="1092200"/>
          <p14:tracePt t="10592" x="5143500" y="1085850"/>
          <p14:tracePt t="10645" x="5137150" y="1085850"/>
          <p14:tracePt t="10659" x="5118100" y="1098550"/>
          <p14:tracePt t="10667" x="5105400" y="1111250"/>
          <p14:tracePt t="10676" x="5099050" y="1123950"/>
          <p14:tracePt t="10692" x="5073650" y="1162050"/>
          <p14:tracePt t="10709" x="5054600" y="1263650"/>
          <p14:tracePt t="10725" x="5048250" y="1358900"/>
          <p14:tracePt t="10742" x="5048250" y="1479550"/>
          <p14:tracePt t="10759" x="5067300" y="1638300"/>
          <p14:tracePt t="10775" x="5099050" y="1758950"/>
          <p14:tracePt t="10792" x="5149850" y="1917700"/>
          <p14:tracePt t="10809" x="5181600" y="2044700"/>
          <p14:tracePt t="10825" x="5187950" y="2146300"/>
          <p14:tracePt t="10842" x="5194300" y="2260600"/>
          <p14:tracePt t="10858" x="5200650" y="2413000"/>
          <p14:tracePt t="10875" x="5200650" y="2508250"/>
          <p14:tracePt t="10892" x="5200650" y="2584450"/>
          <p14:tracePt t="10909" x="5207000" y="2660650"/>
          <p14:tracePt t="10925" x="5219700" y="2755900"/>
          <p14:tracePt t="10943" x="5245100" y="2851150"/>
          <p14:tracePt t="10959" x="5257800" y="2908300"/>
          <p14:tracePt t="10977" x="5257800" y="2940050"/>
          <p14:tracePt t="10992" x="5257800" y="2971800"/>
          <p14:tracePt t="11008" x="5245100" y="3003550"/>
          <p14:tracePt t="11025" x="5238750" y="3035300"/>
          <p14:tracePt t="11042" x="5232400" y="3073400"/>
          <p14:tracePt t="11059" x="5207000" y="3187700"/>
          <p14:tracePt t="11076" x="5200650" y="3276600"/>
          <p14:tracePt t="11092" x="5187950" y="3346450"/>
          <p14:tracePt t="11109" x="5181600" y="3352800"/>
          <p14:tracePt t="11126" x="5175250" y="3359150"/>
          <p14:tracePt t="11141" x="5168900" y="3359150"/>
          <p14:tracePt t="11159" x="5143500" y="3359150"/>
          <p14:tracePt t="11175" x="5118100" y="3365500"/>
          <p14:tracePt t="11192" x="5080000" y="3378200"/>
          <p14:tracePt t="11209" x="5029200" y="3384550"/>
          <p14:tracePt t="11225" x="5003800" y="3378200"/>
          <p14:tracePt t="11242" x="4959350" y="3295650"/>
          <p14:tracePt t="11258" x="4921250" y="3155950"/>
          <p14:tracePt t="11276" x="4870450" y="2990850"/>
          <p14:tracePt t="11292" x="4781550" y="2743200"/>
          <p14:tracePt t="11308" x="4679950" y="2559050"/>
          <p14:tracePt t="11325" x="4629150" y="2482850"/>
          <p14:tracePt t="11342" x="4616450" y="2470150"/>
          <p14:tracePt t="11359" x="4610100" y="2463800"/>
          <p14:tracePt t="11375" x="4603750" y="2457450"/>
          <p14:tracePt t="11392" x="4597400" y="2444750"/>
          <p14:tracePt t="11408" x="4591050" y="2413000"/>
          <p14:tracePt t="11425" x="4578350" y="2393950"/>
          <p14:tracePt t="11442" x="4578350" y="2387600"/>
          <p14:tracePt t="11466" x="4572000" y="2387600"/>
          <p14:tracePt t="11476" x="4559300" y="2406650"/>
          <p14:tracePt t="11493" x="4540250" y="2438400"/>
          <p14:tracePt t="11508" x="4527550" y="2476500"/>
          <p14:tracePt t="11525" x="4495800" y="2540000"/>
          <p14:tracePt t="11542" x="4476750" y="2590800"/>
          <p14:tracePt t="11558" x="4470400" y="2628900"/>
          <p14:tracePt t="11575" x="4457700" y="2711450"/>
          <p14:tracePt t="11592" x="4451350" y="2882900"/>
          <p14:tracePt t="11609" x="4451350" y="3003550"/>
          <p14:tracePt t="11625" x="4451350" y="3162300"/>
          <p14:tracePt t="11642" x="4445000" y="3276600"/>
          <p14:tracePt t="11658" x="4438650" y="3333750"/>
          <p14:tracePt t="11675" x="4425950" y="3397250"/>
          <p14:tracePt t="11678" x="4419600" y="3422650"/>
          <p14:tracePt t="11693" x="4419600" y="3486150"/>
          <p14:tracePt t="11709" x="4413250" y="3524250"/>
          <p14:tracePt t="11726" x="4406900" y="3568700"/>
          <p14:tracePt t="11742" x="4400550" y="3600450"/>
          <p14:tracePt t="11759" x="4400550" y="3644900"/>
          <p14:tracePt t="11776" x="4394200" y="3683000"/>
          <p14:tracePt t="11792" x="4387850" y="3708400"/>
          <p14:tracePt t="11809" x="4381500" y="3759200"/>
          <p14:tracePt t="11825" x="4362450" y="3822700"/>
          <p14:tracePt t="11842" x="4330700" y="3905250"/>
          <p14:tracePt t="11859" x="4286250" y="4032250"/>
          <p14:tracePt t="11875" x="4279900" y="4108450"/>
          <p14:tracePt t="11892" x="4279900" y="4216400"/>
          <p14:tracePt t="11908" x="4286250" y="4318000"/>
          <p14:tracePt t="11925" x="4286250" y="4425950"/>
          <p14:tracePt t="11941" x="4279900" y="4464050"/>
          <p14:tracePt t="11959" x="4222750" y="4565650"/>
          <p14:tracePt t="11975" x="4197350" y="4629150"/>
          <p14:tracePt t="11992" x="4171950" y="4667250"/>
          <p14:tracePt t="12008" x="4159250" y="4724400"/>
          <p14:tracePt t="12025" x="4152900" y="4768850"/>
          <p14:tracePt t="12042" x="4152900" y="4819650"/>
          <p14:tracePt t="12059" x="4165600" y="4870450"/>
          <p14:tracePt t="12076" x="4178300" y="4933950"/>
          <p14:tracePt t="12092" x="4178300" y="4978400"/>
          <p14:tracePt t="12093" x="4178300" y="5003800"/>
          <p14:tracePt t="12109" x="4178300" y="5029200"/>
          <p14:tracePt t="12125" x="4178300" y="5048250"/>
          <p14:tracePt t="12142" x="4171950" y="5060950"/>
          <p14:tracePt t="12158" x="4171950" y="5067300"/>
          <p14:tracePt t="12175" x="4171950" y="5080000"/>
          <p14:tracePt t="12192" x="4171950" y="5105400"/>
          <p14:tracePt t="12208" x="4171950" y="5111750"/>
          <p14:tracePt t="12225" x="4171950" y="5124450"/>
          <p14:tracePt t="12242" x="4165600" y="5137150"/>
          <p14:tracePt t="12258" x="4159250" y="5137150"/>
          <p14:tracePt t="12276" x="4152900" y="5149850"/>
          <p14:tracePt t="12292" x="4146550" y="5156200"/>
          <p14:tracePt t="12308" x="4140200" y="5162550"/>
          <p14:tracePt t="12325" x="4133850" y="5168900"/>
          <p14:tracePt t="12342" x="4114800" y="5181600"/>
          <p14:tracePt t="12359" x="4102100" y="5181600"/>
          <p14:tracePt t="12376" x="4089400" y="5162550"/>
          <p14:tracePt t="12392" x="4076700" y="5118100"/>
          <p14:tracePt t="12408" x="4064000" y="5060950"/>
          <p14:tracePt t="12425" x="4051300" y="5003800"/>
          <p14:tracePt t="12442" x="4038600" y="4933950"/>
          <p14:tracePt t="12458" x="4019550" y="4876800"/>
          <p14:tracePt t="12475" x="4019550" y="4838700"/>
          <p14:tracePt t="12493" x="4019550" y="4775200"/>
          <p14:tracePt t="12509" x="4019550" y="4730750"/>
          <p14:tracePt t="12525" x="4019550" y="4673600"/>
          <p14:tracePt t="12542" x="4019550" y="4565650"/>
          <p14:tracePt t="12558" x="4025900" y="4464050"/>
          <p14:tracePt t="12575" x="4025900" y="4362450"/>
          <p14:tracePt t="12592" x="4019550" y="4292600"/>
          <p14:tracePt t="12610" x="4013200" y="4203700"/>
          <p14:tracePt t="12625" x="4013200" y="4146550"/>
          <p14:tracePt t="12642" x="4013200" y="4083050"/>
          <p14:tracePt t="12659" x="4013200" y="3975100"/>
          <p14:tracePt t="12675" x="4000500" y="3867150"/>
          <p14:tracePt t="12692" x="4000500" y="3771900"/>
          <p14:tracePt t="12695" x="3994150" y="3727450"/>
          <p14:tracePt t="12709" x="3994150" y="3695700"/>
          <p14:tracePt t="12726" x="3968750" y="3619500"/>
          <p14:tracePt t="12742" x="3949700" y="3594100"/>
          <p14:tracePt t="12759" x="3930650" y="3568700"/>
          <p14:tracePt t="12776" x="3917950" y="3562350"/>
          <p14:tracePt t="12837" x="3917950" y="3549650"/>
          <p14:tracePt t="12861" x="3917950" y="3543300"/>
          <p14:tracePt t="12932" x="3917950" y="3556000"/>
          <p14:tracePt t="12939" x="3917950" y="3581400"/>
          <p14:tracePt t="12947" x="3911600" y="3600450"/>
          <p14:tracePt t="12959" x="3905250" y="3619500"/>
          <p14:tracePt t="12977" x="3886200" y="3689350"/>
          <p14:tracePt t="12992" x="3879850" y="3708400"/>
          <p14:tracePt t="13009" x="3854450" y="3848100"/>
          <p14:tracePt t="13025" x="3854450" y="3917950"/>
          <p14:tracePt t="13041" x="3854450" y="4032250"/>
          <p14:tracePt t="13058" x="3886200" y="4197350"/>
          <p14:tracePt t="13075" x="3911600" y="4318000"/>
          <p14:tracePt t="13092" x="3937000" y="4489450"/>
          <p14:tracePt t="13108" x="3943350" y="4603750"/>
          <p14:tracePt t="13127" x="3962400" y="4724400"/>
          <p14:tracePt t="13143" x="4006850" y="4902200"/>
          <p14:tracePt t="13158" x="4032250" y="4972050"/>
          <p14:tracePt t="13175" x="4038600" y="5010150"/>
          <p14:tracePt t="13192" x="4038600" y="5029200"/>
          <p14:tracePt t="13284" x="4044950" y="5022850"/>
          <p14:tracePt t="13291" x="4051300" y="5003800"/>
          <p14:tracePt t="13299" x="4064000" y="4984750"/>
          <p14:tracePt t="13309" x="4070350" y="4972050"/>
          <p14:tracePt t="13325" x="4102100" y="4914900"/>
          <p14:tracePt t="13342" x="4133850" y="4851400"/>
          <p14:tracePt t="13359" x="4197350" y="4775200"/>
          <p14:tracePt t="13375" x="4229100" y="4724400"/>
          <p14:tracePt t="13394" x="4273550" y="4578350"/>
          <p14:tracePt t="13409" x="4298950" y="4413250"/>
          <p14:tracePt t="13425" x="4298950" y="4229100"/>
          <p14:tracePt t="13442" x="4298950" y="4000500"/>
          <p14:tracePt t="13458" x="4298950" y="3790950"/>
          <p14:tracePt t="13475" x="4292600" y="3549650"/>
          <p14:tracePt t="13492" x="4292600" y="3384550"/>
          <p14:tracePt t="13508" x="4292600" y="3263900"/>
          <p14:tracePt t="13525" x="4324350" y="2933700"/>
          <p14:tracePt t="13542" x="4311650" y="2724150"/>
          <p14:tracePt t="13559" x="4286250" y="2590800"/>
          <p14:tracePt t="13575" x="4229100" y="2489200"/>
          <p14:tracePt t="13592" x="4184650" y="2432050"/>
          <p14:tracePt t="13609" x="4165600" y="2413000"/>
          <p14:tracePt t="13675" x="4159250" y="2413000"/>
          <p14:tracePt t="13684" x="4152900" y="2413000"/>
          <p14:tracePt t="13692" x="4133850" y="2406650"/>
          <p14:tracePt t="13709" x="4108450" y="2400300"/>
          <p14:tracePt t="13726" x="4095750" y="2400300"/>
          <p14:tracePt t="13758" x="4089400" y="2400300"/>
          <p14:tracePt t="13799" x="4076700" y="2400300"/>
          <p14:tracePt t="13807" x="4057650" y="2413000"/>
          <p14:tracePt t="13815" x="4038600" y="2432050"/>
          <p14:tracePt t="13826" x="4019550" y="2451100"/>
          <p14:tracePt t="13844" x="4013200" y="2470150"/>
          <p14:tracePt t="13858" x="4000500" y="2470150"/>
          <p14:tracePt t="13875" x="3968750" y="2470150"/>
          <p14:tracePt t="13892" x="3937000" y="2476500"/>
          <p14:tracePt t="13909" x="3873500" y="2482850"/>
          <p14:tracePt t="13926" x="3841750" y="2482850"/>
          <p14:tracePt t="13942" x="3835400" y="2482850"/>
          <p14:tracePt t="13958" x="3822700" y="2470150"/>
          <p14:tracePt t="13975" x="3803650" y="2457450"/>
          <p14:tracePt t="13991" x="3797300" y="2451100"/>
          <p14:tracePt t="14009" x="3797300" y="2438400"/>
          <p14:tracePt t="14025" x="3829050" y="2355850"/>
          <p14:tracePt t="14042" x="3860800" y="2266950"/>
          <p14:tracePt t="14059" x="3867150" y="2178050"/>
          <p14:tracePt t="14075" x="3867150" y="2152650"/>
          <p14:tracePt t="14092" x="3860800" y="2133600"/>
          <p14:tracePt t="14109" x="3854450" y="2120900"/>
          <p14:tracePt t="14125" x="3860800" y="2101850"/>
          <p14:tracePt t="14142" x="3981450" y="2025650"/>
          <p14:tracePt t="14158" x="4235450" y="1898650"/>
          <p14:tracePt t="14175" x="4724400" y="1714500"/>
          <p14:tracePt t="14191" x="5410200" y="1460500"/>
          <p14:tracePt t="14208" x="5594350" y="1397000"/>
          <p14:tracePt t="14225" x="5651500" y="1371600"/>
          <p14:tracePt t="14242" x="5664200" y="1352550"/>
          <p14:tracePt t="14259" x="5670550" y="1346200"/>
          <p14:tracePt t="14275" x="5689600" y="1327150"/>
          <p14:tracePt t="14292" x="5708650" y="1314450"/>
          <p14:tracePt t="14309" x="5835650" y="1276350"/>
          <p14:tracePt t="14325" x="5969000" y="1250950"/>
          <p14:tracePt t="14342" x="6191250" y="1193800"/>
          <p14:tracePt t="14359" x="6343650" y="1149350"/>
          <p14:tracePt t="14375" x="6407150" y="1117600"/>
          <p14:tracePt t="14392" x="6413500" y="1104900"/>
          <p14:tracePt t="14425" x="6407150" y="1098550"/>
          <p14:tracePt t="14442" x="6400800" y="1098550"/>
          <p14:tracePt t="14497" x="6394450" y="1098550"/>
          <p14:tracePt t="14505" x="6362700" y="1111250"/>
          <p14:tracePt t="14513" x="6350000" y="1117600"/>
          <p14:tracePt t="14526" x="6286500" y="1136650"/>
          <p14:tracePt t="14542" x="6184900" y="1174750"/>
          <p14:tracePt t="14559" x="6026150" y="1231900"/>
          <p14:tracePt t="14575" x="6007100" y="1238250"/>
          <p14:tracePt t="15209" x="6000750" y="1238250"/>
          <p14:tracePt t="15217" x="5994400" y="1244600"/>
          <p14:tracePt t="15227" x="5981700" y="1257300"/>
          <p14:tracePt t="15242" x="5918200" y="1289050"/>
          <p14:tracePt t="15259" x="5816600" y="1352550"/>
          <p14:tracePt t="15276" x="5505450" y="1562100"/>
          <p14:tracePt t="15291" x="5232400" y="1790700"/>
          <p14:tracePt t="15308" x="5048250" y="1981200"/>
          <p14:tracePt t="15325" x="4914900" y="2133600"/>
          <p14:tracePt t="15342" x="4813300" y="2247900"/>
          <p14:tracePt t="15359" x="4699000" y="2381250"/>
          <p14:tracePt t="15375" x="4610100" y="2463800"/>
          <p14:tracePt t="15392" x="4495800" y="2546350"/>
          <p14:tracePt t="15409" x="4375150" y="2597150"/>
          <p14:tracePt t="15426" x="4273550" y="2622550"/>
          <p14:tracePt t="15442" x="4121150" y="2673350"/>
          <p14:tracePt t="15459" x="3956050" y="2705100"/>
          <p14:tracePt t="15475" x="3867150" y="2717800"/>
          <p14:tracePt t="15492" x="3759200" y="2724150"/>
          <p14:tracePt t="15509" x="3638550" y="2730500"/>
          <p14:tracePt t="15525" x="3517900" y="2743200"/>
          <p14:tracePt t="15542" x="3416300" y="2743200"/>
          <p14:tracePt t="15559" x="3295650" y="2743200"/>
          <p14:tracePt t="15575" x="3251200" y="2743200"/>
          <p14:tracePt t="15592" x="3200400" y="2743200"/>
          <p14:tracePt t="15609" x="3149600" y="2730500"/>
          <p14:tracePt t="15626" x="3079750" y="2724150"/>
          <p14:tracePt t="15642" x="2965450" y="2711450"/>
          <p14:tracePt t="15659" x="2838450" y="2711450"/>
          <p14:tracePt t="15676" x="2679700" y="2711450"/>
          <p14:tracePt t="15692" x="2571750" y="2705100"/>
          <p14:tracePt t="15708" x="2520950" y="2705100"/>
          <p14:tracePt t="15725" x="2501900" y="2705100"/>
          <p14:tracePt t="15742" x="2482850" y="2717800"/>
          <p14:tracePt t="15759" x="2457450" y="2743200"/>
          <p14:tracePt t="15775" x="2400300" y="2781300"/>
          <p14:tracePt t="15792" x="2305050" y="2832100"/>
          <p14:tracePt t="15808" x="2190750" y="2876550"/>
          <p14:tracePt t="15825" x="2082800" y="2914650"/>
          <p14:tracePt t="15842" x="2019300" y="2927350"/>
          <p14:tracePt t="15859" x="1993900" y="2933700"/>
          <p14:tracePt t="15876" x="1968500" y="2940050"/>
          <p14:tracePt t="15892" x="1943100" y="2946400"/>
          <p14:tracePt t="15909" x="1917700" y="2946400"/>
          <p14:tracePt t="15925" x="1885950" y="2946400"/>
          <p14:tracePt t="16228" x="1885950" y="2940050"/>
          <p14:tracePt t="16236" x="1892300" y="2940050"/>
          <p14:tracePt t="16330" x="1898650" y="2940050"/>
          <p14:tracePt t="16345" x="1917700" y="2940050"/>
          <p14:tracePt t="16354" x="1924050" y="2940050"/>
          <p14:tracePt t="16362" x="1943100" y="2940050"/>
          <p14:tracePt t="16377" x="1955800" y="2940050"/>
          <p14:tracePt t="16392" x="1987550" y="2940050"/>
          <p14:tracePt t="16409" x="2012950" y="2940050"/>
          <p14:tracePt t="16426" x="2025650" y="2940050"/>
          <p14:tracePt t="16442" x="2038350" y="2940050"/>
          <p14:tracePt t="16459" x="2051050" y="2940050"/>
          <p14:tracePt t="16492" x="2057400" y="2940050"/>
          <p14:tracePt t="16549" x="2063750" y="2940050"/>
          <p14:tracePt t="16877" x="2070100" y="2940050"/>
          <p14:tracePt t="16885" x="2089150" y="2940050"/>
          <p14:tracePt t="16895" x="2101850" y="2946400"/>
          <p14:tracePt t="16909" x="2120900" y="2952750"/>
          <p14:tracePt t="16926" x="2139950" y="2965450"/>
          <p14:tracePt t="16942" x="2159000" y="2965450"/>
          <p14:tracePt t="16959" x="2165350" y="2965450"/>
          <p14:tracePt t="16975" x="2171700" y="2971800"/>
          <p14:tracePt t="16992" x="2178050" y="2971800"/>
          <p14:tracePt t="17008" x="2203450" y="2978150"/>
          <p14:tracePt t="17025" x="2235200" y="2990850"/>
          <p14:tracePt t="17042" x="2260600" y="2997200"/>
          <p14:tracePt t="17058" x="2273300" y="3009900"/>
          <p14:tracePt t="17076" x="2292350" y="3022600"/>
          <p14:tracePt t="17092" x="2317750" y="3028950"/>
          <p14:tracePt t="17109" x="2343150" y="3041650"/>
          <p14:tracePt t="17126" x="2362200" y="3048000"/>
          <p14:tracePt t="17142" x="2387600" y="3054350"/>
          <p14:tracePt t="17160" x="2413000" y="3054350"/>
          <p14:tracePt t="17175" x="2451100" y="3060700"/>
          <p14:tracePt t="17192" x="2482850" y="3067050"/>
          <p14:tracePt t="17209" x="2533650" y="3079750"/>
          <p14:tracePt t="17225" x="2565400" y="3086100"/>
          <p14:tracePt t="17242" x="2590800" y="3092450"/>
          <p14:tracePt t="17259" x="2609850" y="3098800"/>
          <p14:tracePt t="17275" x="2635250" y="3105150"/>
          <p14:tracePt t="17292" x="2667000" y="3111500"/>
          <p14:tracePt t="17309" x="2743200" y="3124200"/>
          <p14:tracePt t="17325" x="2838450" y="3130550"/>
          <p14:tracePt t="17342" x="2889250" y="3143250"/>
          <p14:tracePt t="17359" x="2933700" y="3149600"/>
          <p14:tracePt t="17375" x="2946400" y="3162300"/>
          <p14:tracePt t="17392" x="2952750" y="3162300"/>
          <p14:tracePt t="17425" x="2959100" y="3162300"/>
          <p14:tracePt t="17441" x="2984500" y="3168650"/>
          <p14:tracePt t="17458" x="3009900" y="3181350"/>
          <p14:tracePt t="17475" x="3041650" y="3187700"/>
          <p14:tracePt t="17492" x="3060700" y="3200400"/>
          <p14:tracePt t="17508" x="3067050" y="3200400"/>
          <p14:tracePt t="17589" x="3073400" y="3200400"/>
          <p14:tracePt t="17605" x="3073400" y="3206750"/>
          <p14:tracePt t="17621" x="3079750" y="3206750"/>
          <p14:tracePt t="17637" x="3079750" y="3213100"/>
          <p14:tracePt t="17691" x="3073400" y="3213100"/>
          <p14:tracePt t="17698" x="3060700" y="3213100"/>
          <p14:tracePt t="17715" x="3054350" y="3213100"/>
          <p14:tracePt t="17725" x="3048000" y="3213100"/>
          <p14:tracePt t="17742" x="3041650" y="3213100"/>
          <p14:tracePt t="17758" x="3035300" y="3213100"/>
          <p14:tracePt t="17776" x="3028950" y="3213100"/>
          <p14:tracePt t="17793" x="2978150" y="3194050"/>
          <p14:tracePt t="17809" x="2921000" y="3168650"/>
          <p14:tracePt t="17825" x="2819400" y="3130550"/>
          <p14:tracePt t="17842" x="2762250" y="3111500"/>
          <p14:tracePt t="17859" x="2755900" y="3105150"/>
          <p14:tracePt t="17903" x="2762250" y="3105150"/>
          <p14:tracePt t="17912" x="2768600" y="3105150"/>
          <p14:tracePt t="17925" x="2774950" y="3105150"/>
          <p14:tracePt t="17942" x="2794000" y="3105150"/>
          <p14:tracePt t="17959" x="2889250" y="3117850"/>
          <p14:tracePt t="17975" x="3092450" y="3149600"/>
          <p14:tracePt t="17992" x="3282950" y="3187700"/>
          <p14:tracePt t="18008" x="3365500" y="3225800"/>
          <p14:tracePt t="18045" x="3340100" y="3225800"/>
          <p14:tracePt t="18059" x="3289300" y="3225800"/>
          <p14:tracePt t="18076" x="3257550" y="3213100"/>
          <p14:tracePt t="18092" x="3200400" y="3200400"/>
          <p14:tracePt t="18108" x="3149600" y="3200400"/>
          <p14:tracePt t="18125" x="3092450" y="3200400"/>
          <p14:tracePt t="18142" x="3016250" y="3200400"/>
          <p14:tracePt t="18159" x="2933700" y="3206750"/>
          <p14:tracePt t="18175" x="2921000" y="3219450"/>
          <p14:tracePt t="18192" x="2921000" y="3225800"/>
          <p14:tracePt t="18209" x="2997200" y="3238500"/>
          <p14:tracePt t="18225" x="3124200" y="3238500"/>
          <p14:tracePt t="18242" x="3251200" y="3232150"/>
          <p14:tracePt t="18258" x="3352800" y="3219450"/>
          <p14:tracePt t="18275" x="3365500" y="3200400"/>
          <p14:tracePt t="18292" x="3371850" y="3194050"/>
          <p14:tracePt t="18309" x="3371850" y="3181350"/>
          <p14:tracePt t="18325" x="3346450" y="3149600"/>
          <p14:tracePt t="18342" x="3302000" y="3143250"/>
          <p14:tracePt t="18359" x="3225800" y="3136900"/>
          <p14:tracePt t="18376" x="3155950" y="3136900"/>
          <p14:tracePt t="18393" x="3073400" y="3155950"/>
          <p14:tracePt t="18409" x="3041650" y="3168650"/>
          <p14:tracePt t="18427" x="3022600" y="3200400"/>
          <p14:tracePt t="18442" x="3022600" y="3232150"/>
          <p14:tracePt t="18459" x="3048000" y="3263900"/>
          <p14:tracePt t="18475" x="3086100" y="3289300"/>
          <p14:tracePt t="18492" x="3111500" y="3302000"/>
          <p14:tracePt t="18508" x="3117850" y="3302000"/>
          <p14:tracePt t="18525" x="3124200" y="3302000"/>
          <p14:tracePt t="18541" x="3124200" y="3289300"/>
          <p14:tracePt t="18558" x="3130550" y="3251200"/>
          <p14:tracePt t="18575" x="3130550" y="3213100"/>
          <p14:tracePt t="18592" x="3092450" y="3143250"/>
          <p14:tracePt t="18609" x="3054350" y="3105150"/>
          <p14:tracePt t="18625" x="3009900" y="3079750"/>
          <p14:tracePt t="18642" x="2978150" y="3060700"/>
          <p14:tracePt t="18676" x="2971800" y="3060700"/>
          <p14:tracePt t="18726" x="2965450" y="3060700"/>
          <p14:tracePt t="18733" x="2946400" y="3060700"/>
          <p14:tracePt t="18742" x="2921000" y="3054350"/>
          <p14:tracePt t="18759" x="2882900" y="3048000"/>
          <p14:tracePt t="18775" x="2851150" y="3041650"/>
          <p14:tracePt t="18868" x="2857500" y="3041650"/>
          <p14:tracePt t="18889" x="2863850" y="3048000"/>
          <p14:tracePt t="18897" x="2870200" y="3054350"/>
          <p14:tracePt t="18908" x="2882900" y="3067050"/>
          <p14:tracePt t="18926" x="2895600" y="3086100"/>
          <p14:tracePt t="18942" x="2933700" y="3098800"/>
          <p14:tracePt t="18958" x="2959100" y="3105150"/>
          <p14:tracePt t="18975" x="3009900" y="3117850"/>
          <p14:tracePt t="18992" x="3060700" y="3130550"/>
          <p14:tracePt t="19009" x="3079750" y="3136900"/>
          <p14:tracePt t="19025" x="3105150" y="3143250"/>
          <p14:tracePt t="19517" x="3111500" y="3143250"/>
          <p14:tracePt t="19525" x="3111500" y="3130550"/>
          <p14:tracePt t="19539" x="3111500" y="3124200"/>
          <p14:tracePt t="19547" x="3111500" y="3117850"/>
          <p14:tracePt t="19560" x="3105150" y="3117850"/>
          <p14:tracePt t="19576" x="3098800" y="3111500"/>
          <p14:tracePt t="19592" x="3092450" y="3105150"/>
          <p14:tracePt t="19609" x="3086100" y="3105150"/>
          <p14:tracePt t="19626" x="3079750" y="3105150"/>
          <p14:tracePt t="19642" x="3067050" y="3105150"/>
          <p14:tracePt t="19719" x="3067050" y="3111500"/>
          <p14:tracePt t="19736" x="3067050" y="3117850"/>
          <p14:tracePt t="19743" x="3067050" y="3124200"/>
          <p14:tracePt t="19751" x="3073400" y="3124200"/>
          <p14:tracePt t="19761" x="3073400" y="3130550"/>
          <p14:tracePt t="19775" x="3079750" y="3136900"/>
          <p14:tracePt t="19792" x="3079750" y="3143250"/>
          <p14:tracePt t="19821" x="3086100" y="3143250"/>
          <p14:tracePt t="19862" x="3086100" y="3136900"/>
          <p14:tracePt t="19870" x="3079750" y="3124200"/>
          <p14:tracePt t="19885" x="3067050" y="3111500"/>
          <p14:tracePt t="19894" x="3054350" y="3098800"/>
          <p14:tracePt t="19908" x="3035300" y="3086100"/>
          <p14:tracePt t="19925" x="3016250" y="3067050"/>
          <p14:tracePt t="19942" x="3003550" y="3060700"/>
          <p14:tracePt t="20017" x="2997200" y="3060700"/>
          <p14:tracePt t="20057" x="3003550" y="3067050"/>
          <p14:tracePt t="20065" x="3009900" y="3073400"/>
          <p14:tracePt t="20076" x="3028950" y="3073400"/>
          <p14:tracePt t="20091" x="3073400" y="3086100"/>
          <p14:tracePt t="20108" x="3117850" y="3098800"/>
          <p14:tracePt t="20127" x="3124200" y="3098800"/>
          <p14:tracePt t="20142" x="3124200" y="3105150"/>
          <p14:tracePt t="20197" x="3111500" y="3105150"/>
          <p14:tracePt t="20205" x="3105150" y="3105150"/>
          <p14:tracePt t="20213" x="3092450" y="3105150"/>
          <p14:tracePt t="20226" x="3054350" y="3098800"/>
          <p14:tracePt t="20242" x="2990850" y="3079750"/>
          <p14:tracePt t="20259" x="2844800" y="3028950"/>
          <p14:tracePt t="20275" x="2800350" y="3016250"/>
          <p14:tracePt t="20292" x="2794000" y="3016250"/>
          <p14:tracePt t="20369" x="2800350" y="3016250"/>
          <p14:tracePt t="20385" x="2806700" y="3016250"/>
          <p14:tracePt t="20393" x="2819400" y="3022600"/>
          <p14:tracePt t="20401" x="2825750" y="3028950"/>
          <p14:tracePt t="20410" x="2844800" y="3035300"/>
          <p14:tracePt t="20426" x="2895600" y="3054350"/>
          <p14:tracePt t="20441" x="2959100" y="3079750"/>
          <p14:tracePt t="20458" x="3048000" y="3098800"/>
          <p14:tracePt t="20475" x="3117850" y="3124200"/>
          <p14:tracePt t="20491" x="3168650" y="3143250"/>
          <p14:tracePt t="20509" x="3175000" y="3149600"/>
          <p14:tracePt t="20525" x="3175000" y="3155950"/>
          <p14:tracePt t="20542" x="3175000" y="3168650"/>
          <p14:tracePt t="20559" x="3162300" y="3194050"/>
          <p14:tracePt t="20575" x="3155950" y="3213100"/>
          <p14:tracePt t="20592" x="3143250" y="3219450"/>
          <p14:tracePt t="20609" x="3117850" y="3232150"/>
          <p14:tracePt t="20625" x="3073400" y="3232150"/>
          <p14:tracePt t="20642" x="2984500" y="3225800"/>
          <p14:tracePt t="20659" x="2844800" y="3187700"/>
          <p14:tracePt t="20675" x="2774950" y="3149600"/>
          <p14:tracePt t="20692" x="2762250" y="3143250"/>
          <p14:tracePt t="20709" x="2762250" y="3136900"/>
          <p14:tracePt t="20754" x="2755900" y="3136900"/>
          <p14:tracePt t="20762" x="2749550" y="3136900"/>
          <p14:tracePt t="20775" x="2743200" y="3130550"/>
          <p14:tracePt t="20840" x="2755900" y="3130550"/>
          <p14:tracePt t="20847" x="2768600" y="3130550"/>
          <p14:tracePt t="20859" x="2787650" y="3130550"/>
          <p14:tracePt t="20876" x="2819400" y="3130550"/>
          <p14:tracePt t="20891" x="2832100" y="3130550"/>
          <p14:tracePt t="20909" x="2838450" y="3130550"/>
          <p14:tracePt t="20925" x="2838450" y="3136900"/>
          <p14:tracePt t="20941" x="2851150" y="3149600"/>
          <p14:tracePt t="20958" x="2857500" y="3162300"/>
          <p14:tracePt t="20975" x="2863850" y="3168650"/>
          <p14:tracePt t="21052" x="2857500" y="3162300"/>
          <p14:tracePt t="21060" x="2851150" y="3143250"/>
          <p14:tracePt t="21067" x="2851150" y="3130550"/>
          <p14:tracePt t="21076" x="2838450" y="3117850"/>
          <p14:tracePt t="21092" x="2838450" y="3098800"/>
          <p14:tracePt t="21108" x="2838450" y="3092450"/>
          <p14:tracePt t="21125" x="2838450" y="3086100"/>
          <p14:tracePt t="21158" x="2844800" y="3086100"/>
          <p14:tracePt t="21177" x="2863850" y="3086100"/>
          <p14:tracePt t="21192" x="2895600" y="3086100"/>
          <p14:tracePt t="21208" x="2921000" y="3086100"/>
          <p14:tracePt t="21225" x="2933700" y="3086100"/>
          <p14:tracePt t="21242" x="2946400" y="3086100"/>
          <p14:tracePt t="21259" x="2971800" y="3086100"/>
          <p14:tracePt t="21276" x="3009900" y="3105150"/>
          <p14:tracePt t="21293" x="3111500" y="3136900"/>
          <p14:tracePt t="21309" x="3143250" y="3155950"/>
          <p14:tracePt t="21325" x="3155950" y="3168650"/>
          <p14:tracePt t="21358" x="3155950" y="3175000"/>
          <p14:tracePt t="21375" x="3168650" y="3187700"/>
          <p14:tracePt t="21393" x="3181350" y="3187700"/>
          <p14:tracePt t="21409" x="3194050" y="3200400"/>
          <p14:tracePt t="21425" x="3225800" y="3206750"/>
          <p14:tracePt t="21545" x="3232150" y="3206750"/>
          <p14:tracePt t="21553" x="3244850" y="3213100"/>
          <p14:tracePt t="21562" x="3251200" y="3213100"/>
          <p14:tracePt t="21576" x="3263900" y="3219450"/>
          <p14:tracePt t="21670" x="3270250" y="3225800"/>
          <p14:tracePt t="21677" x="3282950" y="3225800"/>
          <p14:tracePt t="21692" x="3295650" y="3232150"/>
          <p14:tracePt t="21709" x="3321050" y="3251200"/>
          <p14:tracePt t="21726" x="3327400" y="3251200"/>
          <p14:tracePt t="21857" x="3333750" y="3257550"/>
          <p14:tracePt t="21865" x="3333750" y="3263900"/>
          <p14:tracePt t="21876" x="3333750" y="3270250"/>
          <p14:tracePt t="21892" x="3340100" y="3276600"/>
          <p14:tracePt t="21909" x="3340100" y="3282950"/>
          <p14:tracePt t="22007" x="3352800" y="3289300"/>
          <p14:tracePt t="22016" x="3365500" y="3295650"/>
          <p14:tracePt t="22026" x="3371850" y="3295650"/>
          <p14:tracePt t="22042" x="3403600" y="3308350"/>
          <p14:tracePt t="22059" x="3422650" y="3321050"/>
          <p14:tracePt t="22075" x="3435350" y="3327400"/>
          <p14:tracePt t="22092" x="3448050" y="3340100"/>
          <p14:tracePt t="22109" x="3454400" y="3359150"/>
          <p14:tracePt t="22125" x="3467100" y="3371850"/>
          <p14:tracePt t="22142" x="3473450" y="3378200"/>
          <p14:tracePt t="22158" x="3486150" y="3390900"/>
          <p14:tracePt t="22175" x="3505200" y="3390900"/>
          <p14:tracePt t="22192" x="3517900" y="3397250"/>
          <p14:tracePt t="22257" x="3517900" y="3403600"/>
          <p14:tracePt t="22265" x="3511550" y="3409950"/>
          <p14:tracePt t="22276" x="3505200" y="3409950"/>
          <p14:tracePt t="22292" x="3467100" y="3416300"/>
          <p14:tracePt t="22309" x="3435350" y="3416300"/>
          <p14:tracePt t="22325" x="3397250" y="3416300"/>
          <p14:tracePt t="22342" x="3378200" y="3416300"/>
          <p14:tracePt t="22344" x="3371850" y="3409950"/>
          <p14:tracePt t="22359" x="3365500" y="3403600"/>
          <p14:tracePt t="22375" x="3352800" y="3397250"/>
          <p14:tracePt t="22392" x="3333750" y="3390900"/>
          <p14:tracePt t="22409" x="3295650" y="3371850"/>
          <p14:tracePt t="22425" x="3244850" y="3359150"/>
          <p14:tracePt t="22442" x="3168650" y="3340100"/>
          <p14:tracePt t="22459" x="3098800" y="3327400"/>
          <p14:tracePt t="22475" x="3067050" y="3321050"/>
          <p14:tracePt t="22556" x="3060700" y="3321050"/>
          <p14:tracePt t="22564" x="3048000" y="3321050"/>
          <p14:tracePt t="22576" x="3041650" y="3321050"/>
          <p14:tracePt t="22593" x="3003550" y="3321050"/>
          <p14:tracePt t="22609" x="2965450" y="3308350"/>
          <p14:tracePt t="22625" x="2933700" y="3295650"/>
          <p14:tracePt t="22642" x="2914650" y="3289300"/>
          <p14:tracePt t="22659" x="2889250" y="3276600"/>
          <p14:tracePt t="22676" x="2832100" y="3251200"/>
          <p14:tracePt t="22692" x="2787650" y="3232150"/>
          <p14:tracePt t="22708" x="2743200" y="3213100"/>
          <p14:tracePt t="22725" x="2717800" y="3194050"/>
          <p14:tracePt t="22741" x="2692400" y="3175000"/>
          <p14:tracePt t="22758" x="2654300" y="3155950"/>
          <p14:tracePt t="22776" x="2616200" y="3124200"/>
          <p14:tracePt t="22792" x="2571750" y="3098800"/>
          <p14:tracePt t="22809" x="2540000" y="3067050"/>
          <p14:tracePt t="22825" x="2520950" y="3054350"/>
          <p14:tracePt t="22842" x="2514600" y="3041650"/>
          <p14:tracePt t="22859" x="2514600" y="3028950"/>
          <p14:tracePt t="22923" x="2527300" y="3028950"/>
          <p14:tracePt t="22931" x="2540000" y="3028950"/>
          <p14:tracePt t="22942" x="2578100" y="3041650"/>
          <p14:tracePt t="22958" x="2635250" y="3060700"/>
          <p14:tracePt t="22975" x="2692400" y="3086100"/>
          <p14:tracePt t="22991" x="2794000" y="3098800"/>
          <p14:tracePt t="23009" x="2908300" y="3124200"/>
          <p14:tracePt t="23026" x="2984500" y="3143250"/>
          <p14:tracePt t="23042" x="3079750" y="3175000"/>
          <p14:tracePt t="23058" x="3162300" y="3206750"/>
          <p14:tracePt t="23075" x="3194050" y="3225800"/>
          <p14:tracePt t="23091" x="3200400" y="3232150"/>
          <p14:tracePt t="23109" x="3206750" y="3238500"/>
          <p14:tracePt t="23126" x="3213100" y="3238500"/>
          <p14:tracePt t="23142" x="3238500" y="3251200"/>
          <p14:tracePt t="23159" x="3289300" y="3276600"/>
          <p14:tracePt t="23175" x="3321050" y="3289300"/>
          <p14:tracePt t="23192" x="3333750" y="3295650"/>
          <p14:tracePt t="23243" x="3340100" y="3302000"/>
          <p14:tracePt t="23251" x="3346450" y="3308350"/>
          <p14:tracePt t="23260" x="3352800" y="3308350"/>
          <p14:tracePt t="23275" x="3397250" y="3327400"/>
          <p14:tracePt t="23291" x="3429000" y="3346450"/>
          <p14:tracePt t="23309" x="3441700" y="3365500"/>
          <p14:tracePt t="23325" x="3448050" y="3371850"/>
          <p14:tracePt t="23342" x="3454400" y="3384550"/>
          <p14:tracePt t="23358" x="3460750" y="3403600"/>
          <p14:tracePt t="23375" x="3479800" y="3429000"/>
          <p14:tracePt t="23392" x="3511550" y="3460750"/>
          <p14:tracePt t="23409" x="3568700" y="3505200"/>
          <p14:tracePt t="23425" x="3587750" y="3524250"/>
          <p14:tracePt t="23442" x="3594100" y="3543300"/>
          <p14:tracePt t="23460" x="3594100" y="3562350"/>
          <p14:tracePt t="23476" x="3594100" y="3581400"/>
          <p14:tracePt t="23492" x="3594100" y="3600450"/>
          <p14:tracePt t="23509" x="3606800" y="3625850"/>
          <p14:tracePt t="23525" x="3625850" y="3676650"/>
          <p14:tracePt t="23542" x="3632200" y="3689350"/>
          <p14:tracePt t="23558" x="3632200" y="3708400"/>
          <p14:tracePt t="23575" x="3632200" y="3727450"/>
          <p14:tracePt t="23592" x="3638550" y="3759200"/>
          <p14:tracePt t="23608" x="3657600" y="3778250"/>
          <p14:tracePt t="23625" x="3670300" y="3810000"/>
          <p14:tracePt t="23642" x="3676650" y="3835400"/>
          <p14:tracePt t="23659" x="3676650" y="3854450"/>
          <p14:tracePt t="23675" x="3676650" y="3873500"/>
          <p14:tracePt t="23691" x="3676650" y="3892550"/>
          <p14:tracePt t="23709" x="3676650" y="3911600"/>
          <p14:tracePt t="23726" x="3676650" y="3930650"/>
          <p14:tracePt t="23742" x="3683000" y="3956050"/>
          <p14:tracePt t="23759" x="3689350" y="3981450"/>
          <p14:tracePt t="23775" x="3695700" y="4000500"/>
          <p14:tracePt t="23792" x="3702050" y="4025900"/>
          <p14:tracePt t="23809" x="3708400" y="4044950"/>
          <p14:tracePt t="23826" x="3708400" y="4064000"/>
          <p14:tracePt t="23843" x="3714750" y="4095750"/>
          <p14:tracePt t="23859" x="3714750" y="4121150"/>
          <p14:tracePt t="23875" x="3714750" y="4152900"/>
          <p14:tracePt t="23879" x="3714750" y="4165600"/>
          <p14:tracePt t="23892" x="3714750" y="4203700"/>
          <p14:tracePt t="23910" x="3721100" y="4248150"/>
          <p14:tracePt t="23925" x="3721100" y="4286250"/>
          <p14:tracePt t="23942" x="3721100" y="4330700"/>
          <p14:tracePt t="23959" x="3721100" y="4368800"/>
          <p14:tracePt t="23976" x="3727450" y="4413250"/>
          <p14:tracePt t="23992" x="3740150" y="4457700"/>
          <p14:tracePt t="24009" x="3752850" y="4508500"/>
          <p14:tracePt t="24025" x="3759200" y="4540250"/>
          <p14:tracePt t="24042" x="3765550" y="4565650"/>
          <p14:tracePt t="24059" x="3765550" y="4591050"/>
          <p14:tracePt t="24076" x="3765550" y="4610100"/>
          <p14:tracePt t="24092" x="3765550" y="4629150"/>
          <p14:tracePt t="24108" x="3765550" y="4648200"/>
          <p14:tracePt t="24125" x="3771900" y="4673600"/>
          <p14:tracePt t="24142" x="3771900" y="4692650"/>
          <p14:tracePt t="24159" x="3778250" y="4743450"/>
          <p14:tracePt t="24175" x="3784600" y="4768850"/>
          <p14:tracePt t="24192" x="3803650" y="4819650"/>
          <p14:tracePt t="24209" x="3810000" y="4845050"/>
          <p14:tracePt t="24225" x="3835400" y="4889500"/>
          <p14:tracePt t="24242" x="3854450" y="4914900"/>
          <p14:tracePt t="24259" x="3860800" y="4933950"/>
          <p14:tracePt t="24275" x="3867150" y="4953000"/>
          <p14:tracePt t="24292" x="3873500" y="4972050"/>
          <p14:tracePt t="24294" x="3879850" y="4984750"/>
          <p14:tracePt t="24309" x="3905250" y="5010150"/>
          <p14:tracePt t="24326" x="3943350" y="5035550"/>
          <p14:tracePt t="24342" x="3987800" y="5054600"/>
          <p14:tracePt t="24359" x="4038600" y="5080000"/>
          <p14:tracePt t="24375" x="4070350" y="5099050"/>
          <p14:tracePt t="24392" x="4102100" y="5118100"/>
          <p14:tracePt t="24409" x="4133850" y="5137150"/>
          <p14:tracePt t="24425" x="4197350" y="5162550"/>
          <p14:tracePt t="24442" x="4260850" y="5181600"/>
          <p14:tracePt t="24458" x="4330700" y="5194300"/>
          <p14:tracePt t="24475" x="4470400" y="5207000"/>
          <p14:tracePt t="24491" x="4673600" y="5238750"/>
          <p14:tracePt t="24509" x="4749800" y="5238750"/>
          <p14:tracePt t="24525" x="4794250" y="5238750"/>
          <p14:tracePt t="24542" x="4806950" y="5238750"/>
          <p14:tracePt t="24559" x="4819650" y="5238750"/>
          <p14:tracePt t="24575" x="4845050" y="5238750"/>
          <p14:tracePt t="24592" x="4921250" y="5238750"/>
          <p14:tracePt t="24609" x="5010150" y="5238750"/>
          <p14:tracePt t="24625" x="5181600" y="5238750"/>
          <p14:tracePt t="24642" x="5276850" y="5238750"/>
          <p14:tracePt t="24658" x="5340350" y="5238750"/>
          <p14:tracePt t="24677" x="5384800" y="5238750"/>
          <p14:tracePt t="24692" x="5416550" y="5245100"/>
          <p14:tracePt t="24709" x="5467350" y="5245100"/>
          <p14:tracePt t="24725" x="5524500" y="5245100"/>
          <p14:tracePt t="24742" x="5581650" y="5245100"/>
          <p14:tracePt t="24759" x="5645150" y="5245100"/>
          <p14:tracePt t="24775" x="5651500" y="5251450"/>
          <p14:tracePt t="24792" x="5645150" y="5251450"/>
          <p14:tracePt t="24809" x="5524500" y="5251450"/>
          <p14:tracePt t="24826" x="5391150" y="5187950"/>
          <p14:tracePt t="24841" x="5302250" y="5092700"/>
          <p14:tracePt t="24859" x="5232400" y="4927600"/>
          <p14:tracePt t="24875" x="5181600" y="4756150"/>
          <p14:tracePt t="24892" x="5124450" y="4527550"/>
          <p14:tracePt t="24896" x="5092700" y="4445000"/>
          <p14:tracePt t="24909" x="5010150" y="4324350"/>
          <p14:tracePt t="24925" x="4806950" y="4089400"/>
          <p14:tracePt t="24943" x="4254500" y="3416300"/>
          <p14:tracePt t="24959" x="3886200" y="2952750"/>
          <p14:tracePt t="24975" x="3562350" y="2457450"/>
          <p14:tracePt t="24992" x="3435350" y="2184400"/>
          <p14:tracePt t="25008" x="3390900" y="1962150"/>
          <p14:tracePt t="25025" x="3390900" y="1841500"/>
          <p14:tracePt t="25041" x="3390900" y="1765300"/>
          <p14:tracePt t="25059" x="3390900" y="1689100"/>
          <p14:tracePt t="25075" x="3352800" y="1574800"/>
          <p14:tracePt t="25092" x="3270250" y="1498600"/>
          <p14:tracePt t="25109" x="3206750" y="1435100"/>
          <p14:tracePt t="25125" x="3117850" y="1384300"/>
          <p14:tracePt t="25142" x="3079750" y="1365250"/>
          <p14:tracePt t="25158" x="3041650" y="1346200"/>
          <p14:tracePt t="25175" x="2978150" y="1314450"/>
          <p14:tracePt t="25193" x="2914650" y="1289050"/>
          <p14:tracePt t="25209" x="2825750" y="1276350"/>
          <p14:tracePt t="25225" x="2781300" y="1276350"/>
          <p14:tracePt t="25242" x="2743200" y="1308100"/>
          <p14:tracePt t="25259" x="2711450" y="1339850"/>
          <p14:tracePt t="25275" x="2698750" y="1390650"/>
          <p14:tracePt t="25292" x="2673350" y="1492250"/>
          <p14:tracePt t="25309" x="2641600" y="1606550"/>
          <p14:tracePt t="25325" x="2565400" y="1720850"/>
          <p14:tracePt t="25342" x="2508250" y="1784350"/>
          <p14:tracePt t="25359" x="2413000" y="1860550"/>
          <p14:tracePt t="25375" x="2400300" y="1879600"/>
          <p14:tracePt t="25392" x="2393950" y="1924050"/>
          <p14:tracePt t="25409" x="2425700" y="1974850"/>
          <p14:tracePt t="25425" x="2508250" y="2063750"/>
          <p14:tracePt t="25442" x="2647950" y="2152650"/>
          <p14:tracePt t="25459" x="2870200" y="2286000"/>
          <p14:tracePt t="25477" x="2927350" y="2317750"/>
          <p14:tracePt t="25492" x="2952750" y="2336800"/>
          <p14:tracePt t="25509" x="3016250" y="2368550"/>
          <p14:tracePt t="25525" x="3162300" y="2432050"/>
          <p14:tracePt t="25542" x="3403600" y="2438400"/>
          <p14:tracePt t="25559" x="3746500" y="2413000"/>
          <p14:tracePt t="25575" x="3994150" y="2311400"/>
          <p14:tracePt t="25593" x="4152900" y="2082800"/>
          <p14:tracePt t="25609" x="4165600" y="1898650"/>
          <p14:tracePt t="25625" x="4127500" y="1765300"/>
          <p14:tracePt t="25642" x="4064000" y="1638300"/>
          <p14:tracePt t="25659" x="4006850" y="1517650"/>
          <p14:tracePt t="25676" x="3981450" y="1416050"/>
          <p14:tracePt t="25692" x="3981450" y="1257300"/>
          <p14:tracePt t="25709" x="4006850" y="1149350"/>
          <p14:tracePt t="25725" x="4044950" y="1003300"/>
          <p14:tracePt t="25742" x="4057650" y="971550"/>
          <p14:tracePt t="25758" x="4057650" y="965200"/>
          <p14:tracePt t="25792" x="4064000" y="977900"/>
          <p14:tracePt t="25809" x="4089400" y="1047750"/>
          <p14:tracePt t="25827" x="4152900" y="1187450"/>
          <p14:tracePt t="25842" x="4178300" y="1263650"/>
          <p14:tracePt t="25859" x="4235450" y="1530350"/>
          <p14:tracePt t="25875" x="4318000" y="1809750"/>
          <p14:tracePt t="25892" x="4445000" y="2222500"/>
          <p14:tracePt t="25910" x="4552950" y="2609850"/>
          <p14:tracePt t="25925" x="4673600" y="3098800"/>
          <p14:tracePt t="25942" x="4705350" y="3441700"/>
          <p14:tracePt t="25959" x="4679950" y="3702050"/>
          <p14:tracePt t="25976" x="4578350" y="4032250"/>
          <p14:tracePt t="25992" x="4445000" y="4330700"/>
          <p14:tracePt t="26008" x="4318000" y="4597400"/>
          <p14:tracePt t="26025" x="4286250" y="4692650"/>
          <p14:tracePt t="26042" x="4286250" y="4724400"/>
          <p14:tracePt t="26059" x="4286250" y="4730750"/>
          <p14:tracePt t="26075" x="4279900" y="4730750"/>
          <p14:tracePt t="26092" x="4267200" y="4730750"/>
          <p14:tracePt t="26109" x="4210050" y="4756150"/>
          <p14:tracePt t="26126" x="4171950" y="4768850"/>
          <p14:tracePt t="26142" x="4159250" y="4787900"/>
          <p14:tracePt t="26159" x="4146550" y="4794250"/>
          <p14:tracePt t="26175" x="4127500" y="4794250"/>
          <p14:tracePt t="26192" x="4070350" y="4794250"/>
          <p14:tracePt t="26208" x="3975100" y="4768850"/>
          <p14:tracePt t="26225" x="3892550" y="4730750"/>
          <p14:tracePt t="26242" x="3854450" y="4711700"/>
          <p14:tracePt t="26260" x="3848100" y="4705350"/>
          <p14:tracePt t="26275" x="3848100" y="4699000"/>
          <p14:tracePt t="26309" x="3848100" y="4692650"/>
          <p14:tracePt t="26346" x="3848100" y="4699000"/>
          <p14:tracePt t="26354" x="3848100" y="4711700"/>
          <p14:tracePt t="26361" x="3848100" y="4737100"/>
          <p14:tracePt t="26376" x="3892550" y="4800600"/>
          <p14:tracePt t="26392" x="3994150" y="4908550"/>
          <p14:tracePt t="26409" x="4089400" y="5016500"/>
          <p14:tracePt t="26425" x="4140200" y="5086350"/>
          <p14:tracePt t="26442" x="4178300" y="5156200"/>
          <p14:tracePt t="26459" x="4210050" y="5194300"/>
          <p14:tracePt t="26475" x="4254500" y="5238750"/>
          <p14:tracePt t="26492" x="4362450" y="5295900"/>
          <p14:tracePt t="26509" x="4559300" y="5346700"/>
          <p14:tracePt t="26526" x="4730750" y="5372100"/>
          <p14:tracePt t="26541" x="4870450" y="5397500"/>
          <p14:tracePt t="26559" x="4940300" y="5403850"/>
          <p14:tracePt t="26575" x="4972050" y="5403850"/>
          <p14:tracePt t="26592" x="4997450" y="5410200"/>
          <p14:tracePt t="26608" x="5048250" y="5416550"/>
          <p14:tracePt t="26625" x="5187950" y="5441950"/>
          <p14:tracePt t="26643" x="5562600" y="5499100"/>
          <p14:tracePt t="26658" x="5759450" y="5530850"/>
          <p14:tracePt t="26675" x="5854700" y="5537200"/>
          <p14:tracePt t="26691" x="5880100" y="5530850"/>
          <p14:tracePt t="26725" x="5880100" y="5524500"/>
          <p14:tracePt t="26746" x="5880100" y="5518150"/>
          <p14:tracePt t="26759" x="5892800" y="5511800"/>
          <p14:tracePt t="26775" x="5918200" y="5486400"/>
          <p14:tracePt t="26793" x="5994400" y="5448300"/>
          <p14:tracePt t="26808" x="6083300" y="5359400"/>
          <p14:tracePt t="26825" x="6235700" y="5156200"/>
          <p14:tracePt t="26842" x="6305550" y="4883150"/>
          <p14:tracePt t="26859" x="6343650" y="4502150"/>
          <p14:tracePt t="26875" x="6356350" y="4089400"/>
          <p14:tracePt t="26892" x="6311900" y="3721100"/>
          <p14:tracePt t="26909" x="6273800" y="3441700"/>
          <p14:tracePt t="26925" x="6261100" y="3238500"/>
          <p14:tracePt t="26942" x="6311900" y="3022600"/>
          <p14:tracePt t="26958" x="6381750" y="2889250"/>
          <p14:tracePt t="26975" x="6483350" y="2749550"/>
          <p14:tracePt t="26991" x="6553200" y="2667000"/>
          <p14:tracePt t="27009" x="6578600" y="2616200"/>
          <p14:tracePt t="27026" x="6578600" y="2597150"/>
          <p14:tracePt t="27042" x="6572250" y="2584450"/>
          <p14:tracePt t="27075" x="6572250" y="2578100"/>
          <p14:tracePt t="27092" x="6578600" y="2546350"/>
          <p14:tracePt t="27109" x="6610350" y="2520950"/>
          <p14:tracePt t="27125" x="6616700" y="2508250"/>
          <p14:tracePt t="27159" x="6610350" y="2527300"/>
          <p14:tracePt t="27175" x="6591300" y="2590800"/>
          <p14:tracePt t="27192" x="6572250" y="2654300"/>
          <p14:tracePt t="27208" x="6559550" y="2717800"/>
          <p14:tracePt t="27225" x="6540500" y="2832100"/>
          <p14:tracePt t="27242" x="6527800" y="2921000"/>
          <p14:tracePt t="27259" x="6502400" y="3041650"/>
          <p14:tracePt t="27275" x="6489700" y="3149600"/>
          <p14:tracePt t="27293" x="6445250" y="3346450"/>
          <p14:tracePt t="27309" x="6419850" y="3505200"/>
          <p14:tracePt t="27326" x="6407150" y="3632200"/>
          <p14:tracePt t="27342" x="6407150" y="3790950"/>
          <p14:tracePt t="27358" x="6407150" y="3911600"/>
          <p14:tracePt t="27375" x="6407150" y="3975100"/>
          <p14:tracePt t="27392" x="6407150" y="4083050"/>
          <p14:tracePt t="27409" x="6407150" y="4222750"/>
          <p14:tracePt t="27426" x="6388100" y="4286250"/>
          <p14:tracePt t="27442" x="6337300" y="4368800"/>
          <p14:tracePt t="27458" x="6292850" y="4476750"/>
          <p14:tracePt t="27475" x="6242050" y="4578350"/>
          <p14:tracePt t="27493" x="6216650" y="4648200"/>
          <p14:tracePt t="27509" x="6184900" y="4718050"/>
          <p14:tracePt t="27525" x="6165850" y="4832350"/>
          <p14:tracePt t="27542" x="6134100" y="4946650"/>
          <p14:tracePt t="27559" x="6032500" y="5130800"/>
          <p14:tracePt t="27576" x="5981700" y="5181600"/>
          <p14:tracePt t="27591" x="5949950" y="5207000"/>
          <p14:tracePt t="27608" x="5930900" y="5219700"/>
          <p14:tracePt t="27625" x="5924550" y="5232400"/>
          <p14:tracePt t="27641" x="5911850" y="5238750"/>
          <p14:tracePt t="27659" x="5886450" y="5264150"/>
          <p14:tracePt t="27675" x="5867400" y="5283200"/>
          <p14:tracePt t="27692" x="5835650" y="5302250"/>
          <p14:tracePt t="27708" x="5822950" y="5308600"/>
          <p14:tracePt t="27725" x="5816600" y="5308600"/>
          <p14:tracePt t="27742" x="5810250" y="5308600"/>
          <p14:tracePt t="27759" x="5803900" y="5257800"/>
          <p14:tracePt t="27775" x="5778500" y="5149850"/>
          <p14:tracePt t="27793" x="5708650" y="4933950"/>
          <p14:tracePt t="27809" x="5645150" y="4806950"/>
          <p14:tracePt t="27825" x="5588000" y="4692650"/>
          <p14:tracePt t="27842" x="5562600" y="4610100"/>
          <p14:tracePt t="27858" x="5562600" y="4533900"/>
          <p14:tracePt t="27875" x="5575300" y="4457700"/>
          <p14:tracePt t="27892" x="5594350" y="4356100"/>
          <p14:tracePt t="27909" x="5619750" y="4197350"/>
          <p14:tracePt t="27925" x="5638800" y="3968750"/>
          <p14:tracePt t="27942" x="5638800" y="3879850"/>
          <p14:tracePt t="27959" x="5626100" y="3771900"/>
          <p14:tracePt t="27975" x="5619750" y="3714750"/>
          <p14:tracePt t="27992" x="5613400" y="3670300"/>
          <p14:tracePt t="28009" x="5607050" y="3625850"/>
          <p14:tracePt t="28025" x="5607050" y="3568700"/>
          <p14:tracePt t="28042" x="5607050" y="3505200"/>
          <p14:tracePt t="28059" x="5607050" y="3403600"/>
          <p14:tracePt t="28075" x="5607050" y="3359150"/>
          <p14:tracePt t="28092" x="5607050" y="3302000"/>
          <p14:tracePt t="28108" x="5607050" y="3244850"/>
          <p14:tracePt t="28125" x="5575300" y="3181350"/>
          <p14:tracePt t="28142" x="5530850" y="3117850"/>
          <p14:tracePt t="28158" x="5511800" y="3092450"/>
          <p14:tracePt t="28175" x="5499100" y="3067050"/>
          <p14:tracePt t="28208" x="5492750" y="3067050"/>
          <p14:tracePt t="28240" x="5486400" y="3067050"/>
          <p14:tracePt t="28247" x="5473700" y="3067050"/>
          <p14:tracePt t="28259" x="5461000" y="3067050"/>
          <p14:tracePt t="28276" x="5429250" y="3086100"/>
          <p14:tracePt t="28292" x="5384800" y="3111500"/>
          <p14:tracePt t="28309" x="5340350" y="3162300"/>
          <p14:tracePt t="28327" x="5314950" y="3187700"/>
          <p14:tracePt t="28342" x="5283200" y="3244850"/>
          <p14:tracePt t="28359" x="5245100" y="3314700"/>
          <p14:tracePt t="28376" x="5213350" y="3416300"/>
          <p14:tracePt t="28392" x="5207000" y="3505200"/>
          <p14:tracePt t="28409" x="5200650" y="3594100"/>
          <p14:tracePt t="28426" x="5200650" y="3670300"/>
          <p14:tracePt t="28441" x="5200650" y="3752850"/>
          <p14:tracePt t="28459" x="5200650" y="3905250"/>
          <p14:tracePt t="28476" x="5200650" y="4000500"/>
          <p14:tracePt t="28492" x="5200650" y="4057650"/>
          <p14:tracePt t="28508" x="5200650" y="4165600"/>
          <p14:tracePt t="28525" x="5200650" y="4241800"/>
          <p14:tracePt t="28541" x="5200650" y="4279900"/>
          <p14:tracePt t="28559" x="5194300" y="4298950"/>
          <p14:tracePt t="28576" x="5168900" y="4324350"/>
          <p14:tracePt t="28592" x="5156200" y="4324350"/>
          <p14:tracePt t="28609" x="5092700" y="4324350"/>
          <p14:tracePt t="28625" x="5067300" y="4311650"/>
          <p14:tracePt t="28642" x="5041900" y="4286250"/>
          <p14:tracePt t="28659" x="5029200" y="4254500"/>
          <p14:tracePt t="28675" x="5016500" y="4216400"/>
          <p14:tracePt t="28692" x="5003800" y="4165600"/>
          <p14:tracePt t="28693" x="4997450" y="4140200"/>
          <p14:tracePt t="28709" x="4984750" y="4083050"/>
          <p14:tracePt t="28726" x="4959350" y="3987800"/>
          <p14:tracePt t="28742" x="4946650" y="3924300"/>
          <p14:tracePt t="28759" x="4921250" y="3803650"/>
          <p14:tracePt t="28775" x="4902200" y="3683000"/>
          <p14:tracePt t="28792" x="4883150" y="3568700"/>
          <p14:tracePt t="28809" x="4876800" y="3403600"/>
          <p14:tracePt t="28825" x="4876800" y="3251200"/>
          <p14:tracePt t="28842" x="4857750" y="3092450"/>
          <p14:tracePt t="28843" x="4851400" y="3009900"/>
          <p14:tracePt t="28859" x="4806950" y="2882900"/>
          <p14:tracePt t="28875" x="4775200" y="2825750"/>
          <p14:tracePt t="28892" x="4711700" y="2755900"/>
          <p14:tracePt t="28909" x="4635500" y="2698750"/>
          <p14:tracePt t="28925" x="4616450" y="2686050"/>
          <p14:tracePt t="28942" x="4610100" y="2679700"/>
          <p14:tracePt t="28975" x="4610100" y="2673350"/>
          <p14:tracePt t="28992" x="4591050" y="2647950"/>
          <p14:tracePt t="29008" x="4559300" y="2597150"/>
          <p14:tracePt t="29026" x="4495800" y="2520950"/>
          <p14:tracePt t="29042" x="4425950" y="2432050"/>
          <p14:tracePt t="29059" x="4362450" y="2374900"/>
          <p14:tracePt t="29075" x="4267200" y="2279650"/>
          <p14:tracePt t="29093" x="4165600" y="2146300"/>
          <p14:tracePt t="29109" x="4114800" y="2070100"/>
          <p14:tracePt t="29125" x="4057650" y="1968500"/>
          <p14:tracePt t="29142" x="4032250" y="1885950"/>
          <p14:tracePt t="29158" x="4019550" y="1835150"/>
          <p14:tracePt t="29175" x="4006850" y="1797050"/>
          <p14:tracePt t="29192" x="3968750" y="1708150"/>
          <p14:tracePt t="29209" x="3917950" y="1619250"/>
          <p14:tracePt t="29225" x="3854450" y="1517650"/>
          <p14:tracePt t="29242" x="3752850" y="1377950"/>
          <p14:tracePt t="29259" x="3733800" y="1346200"/>
          <p14:tracePt t="29275" x="3733800" y="1333500"/>
          <p14:tracePt t="29292" x="3752850" y="1327150"/>
          <p14:tracePt t="29309" x="3829050" y="1320800"/>
          <p14:tracePt t="29326" x="3968750" y="1301750"/>
          <p14:tracePt t="29342" x="4146550" y="1289050"/>
          <p14:tracePt t="29359" x="4464050" y="1257300"/>
          <p14:tracePt t="29375" x="4629150" y="1250950"/>
          <p14:tracePt t="29392" x="4743450" y="1250950"/>
          <p14:tracePt t="29409" x="4851400" y="1250950"/>
          <p14:tracePt t="29425" x="4946650" y="1250950"/>
          <p14:tracePt t="29442" x="4991100" y="1238250"/>
          <p14:tracePt t="29459" x="5010150" y="1212850"/>
          <p14:tracePt t="29475" x="5016500" y="1212850"/>
          <p14:tracePt t="29510" x="5016500" y="1206500"/>
          <p14:tracePt t="29539" x="5016500" y="1200150"/>
          <p14:tracePt t="29580" x="5010150" y="1200150"/>
          <p14:tracePt t="29788" x="5010150" y="1206500"/>
          <p14:tracePt t="29797" x="5016500" y="1206500"/>
          <p14:tracePt t="29809" x="5022850" y="1206500"/>
          <p14:tracePt t="29877" x="5029200" y="1206500"/>
          <p14:tracePt t="29883" x="5029200" y="1212850"/>
          <p14:tracePt t="29893" x="5041900" y="1231900"/>
          <p14:tracePt t="29909" x="5073650" y="1270000"/>
          <p14:tracePt t="29925" x="5111750" y="1295400"/>
          <p14:tracePt t="29943" x="5124450" y="1308100"/>
          <p14:tracePt t="30065" x="5130800" y="1308100"/>
          <p14:tracePt t="30071" x="5130800" y="1314450"/>
          <p14:tracePt t="30112" x="5137150" y="1314450"/>
          <p14:tracePt t="30503" x="5143500" y="1314450"/>
          <p14:tracePt t="30511" x="5156200" y="1314450"/>
          <p14:tracePt t="30517" x="5156200" y="1308100"/>
          <p14:tracePt t="30526" x="5162550" y="1308100"/>
          <p14:tracePt t="30543" x="5175250" y="1301750"/>
          <p14:tracePt t="30575" x="5181600" y="1301750"/>
          <p14:tracePt t="30636" x="5187950" y="1295400"/>
          <p14:tracePt t="30643" x="5194300" y="1295400"/>
          <p14:tracePt t="30660" x="5200650" y="1295400"/>
          <p14:tracePt t="30675" x="5207000" y="1295400"/>
          <p14:tracePt t="30794" x="5213350" y="1295400"/>
          <p14:tracePt t="30809" x="5226050" y="1295400"/>
          <p14:tracePt t="30823" x="5232400" y="1295400"/>
          <p14:tracePt t="30831" x="5238750" y="1295400"/>
          <p14:tracePt t="30966" x="5245100" y="1295400"/>
          <p14:tracePt t="30981" x="5251450" y="1295400"/>
          <p14:tracePt t="30989" x="5257800" y="1295400"/>
          <p14:tracePt t="31011" x="5264150" y="1301750"/>
          <p14:tracePt t="31018" x="5270500" y="1301750"/>
          <p14:tracePt t="31028" x="5270500" y="1308100"/>
          <p14:tracePt t="31043" x="5283200" y="1308100"/>
          <p14:tracePt t="31097" x="5289550" y="1314450"/>
          <p14:tracePt t="31105" x="5289550" y="1320800"/>
          <p14:tracePt t="31113" x="5295900" y="1320800"/>
          <p14:tracePt t="31129" x="5302250" y="1320800"/>
          <p14:tracePt t="31145" x="5302250" y="1327150"/>
          <p14:tracePt t="31920" x="5314950" y="1333500"/>
          <p14:tracePt t="31927" x="5321300" y="1346200"/>
          <p14:tracePt t="31943" x="5334000" y="1358900"/>
          <p14:tracePt t="31959" x="5340350" y="1371600"/>
          <p14:tracePt t="31976" x="5346700" y="1371600"/>
          <p14:tracePt t="31992" x="5346700" y="1377950"/>
          <p14:tracePt t="32025" x="5346700" y="1384300"/>
          <p14:tracePt t="32042" x="5353050" y="1384300"/>
          <p14:tracePt t="32059" x="5359400" y="1397000"/>
          <p14:tracePt t="32172" x="5365750" y="1409700"/>
          <p14:tracePt t="32179" x="5372100" y="1422400"/>
          <p14:tracePt t="32197" x="5372100" y="1435100"/>
          <p14:tracePt t="32209" x="5372100" y="1454150"/>
          <p14:tracePt t="32225" x="5384800" y="1466850"/>
          <p14:tracePt t="32242" x="5384800" y="1479550"/>
          <p14:tracePt t="32258" x="5391150" y="1485900"/>
          <p14:tracePt t="32275" x="5391150" y="1498600"/>
          <p14:tracePt t="32292" x="5391150" y="1504950"/>
          <p14:tracePt t="32309" x="5397500" y="1517650"/>
          <p14:tracePt t="32325" x="5397500" y="1524000"/>
          <p14:tracePt t="32342" x="5403850" y="1530350"/>
          <p14:tracePt t="32358" x="5403850" y="1536700"/>
          <p14:tracePt t="32437" x="5410200" y="1536700"/>
          <p14:tracePt t="32445" x="5410200" y="1543050"/>
          <p14:tracePt t="32460" x="5410200" y="1549400"/>
          <p14:tracePt t="32475" x="5416550" y="1562100"/>
          <p14:tracePt t="32492" x="5422900" y="1568450"/>
          <p14:tracePt t="32563" x="5422900" y="1574800"/>
          <p14:tracePt t="32571" x="5429250" y="1587500"/>
          <p14:tracePt t="32578" x="5429250" y="1600200"/>
          <p14:tracePt t="32591" x="5441950" y="1606550"/>
          <p14:tracePt t="32609" x="5461000" y="1625600"/>
          <p14:tracePt t="32625" x="5467350" y="1638300"/>
          <p14:tracePt t="32642" x="5467350" y="1644650"/>
          <p14:tracePt t="32658" x="5473700" y="1651000"/>
          <p14:tracePt t="32675" x="5473700" y="1657350"/>
          <p14:tracePt t="32709" x="5473700" y="1670050"/>
          <p14:tracePt t="32726" x="5480050" y="1676400"/>
          <p14:tracePt t="32743" x="5492750" y="1695450"/>
          <p14:tracePt t="32759" x="5492750" y="1708150"/>
          <p14:tracePt t="32775" x="5492750" y="1720850"/>
          <p14:tracePt t="32792" x="5492750" y="1733550"/>
          <p14:tracePt t="32809" x="5499100" y="1752600"/>
          <p14:tracePt t="32825" x="5505450" y="1771650"/>
          <p14:tracePt t="32842" x="5511800" y="1790700"/>
          <p14:tracePt t="32859" x="5518150" y="1822450"/>
          <p14:tracePt t="32875" x="5518150" y="1835150"/>
          <p14:tracePt t="32892" x="5524500" y="1847850"/>
          <p14:tracePt t="32909" x="5524500" y="1866900"/>
          <p14:tracePt t="32925" x="5530850" y="1879600"/>
          <p14:tracePt t="32942" x="5556250" y="1911350"/>
          <p14:tracePt t="32959" x="5568950" y="1936750"/>
          <p14:tracePt t="32975" x="5581650" y="1962150"/>
          <p14:tracePt t="32993" x="5588000" y="1993900"/>
          <p14:tracePt t="33009" x="5588000" y="2006600"/>
          <p14:tracePt t="33026" x="5588000" y="2019300"/>
          <p14:tracePt t="33042" x="5594350" y="2038350"/>
          <p14:tracePt t="33059" x="5594350" y="2063750"/>
          <p14:tracePt t="33076" x="5600700" y="2089150"/>
          <p14:tracePt t="33092" x="5600700" y="2114550"/>
          <p14:tracePt t="33109" x="5607050" y="2127250"/>
          <p14:tracePt t="33125" x="5607050" y="2139950"/>
          <p14:tracePt t="33142" x="5613400" y="2152650"/>
          <p14:tracePt t="33158" x="5613400" y="2171700"/>
          <p14:tracePt t="33175" x="5613400" y="2197100"/>
          <p14:tracePt t="33192" x="5626100" y="2216150"/>
          <p14:tracePt t="33209" x="5632450" y="2254250"/>
          <p14:tracePt t="33225" x="5632450" y="2279650"/>
          <p14:tracePt t="33243" x="5645150" y="2324100"/>
          <p14:tracePt t="33259" x="5651500" y="2349500"/>
          <p14:tracePt t="33275" x="5651500" y="2374900"/>
          <p14:tracePt t="33292" x="5664200" y="2419350"/>
          <p14:tracePt t="33309" x="5676900" y="2463800"/>
          <p14:tracePt t="33325" x="5695950" y="2495550"/>
          <p14:tracePt t="33342" x="5715000" y="2533650"/>
          <p14:tracePt t="33359" x="5734050" y="2565400"/>
          <p14:tracePt t="33376" x="5746750" y="2597150"/>
          <p14:tracePt t="33393" x="5753100" y="2616200"/>
          <p14:tracePt t="33408" x="5753100" y="2622550"/>
          <p14:tracePt t="33426" x="5753100" y="2641600"/>
          <p14:tracePt t="33442" x="5765800" y="2686050"/>
          <p14:tracePt t="33459" x="5797550" y="2736850"/>
          <p14:tracePt t="33476" x="5816600" y="2768600"/>
          <p14:tracePt t="33492" x="5842000" y="2794000"/>
          <p14:tracePt t="33508" x="5848350" y="2794000"/>
          <p14:tracePt t="33586" x="5848350" y="2800350"/>
          <p14:tracePt t="33595" x="5848350" y="2806700"/>
          <p14:tracePt t="33611" x="5848350" y="2813050"/>
          <p14:tracePt t="33619" x="5848350" y="2819400"/>
          <p14:tracePt t="33643" x="5854700" y="2825750"/>
          <p14:tracePt t="34106" x="5861050" y="2825750"/>
          <p14:tracePt t="34121" x="5867400" y="2825750"/>
          <p14:tracePt t="34129" x="5873750" y="2825750"/>
          <p14:tracePt t="34240" x="5880100" y="2825750"/>
          <p14:tracePt t="34269" x="5886450" y="2825750"/>
          <p14:tracePt t="34277" x="5892800" y="2825750"/>
          <p14:tracePt t="34309" x="5899150" y="2825750"/>
          <p14:tracePt t="34396" x="5911850" y="2825750"/>
          <p14:tracePt t="34412" x="5918200" y="2825750"/>
          <p14:tracePt t="34417" x="5924550" y="2825750"/>
          <p14:tracePt t="34427" x="5930900" y="2825750"/>
          <p14:tracePt t="34732" x="5924550" y="2825750"/>
          <p14:tracePt t="35131" x="5930900" y="2825750"/>
          <p14:tracePt t="35156" x="5937250" y="2825750"/>
          <p14:tracePt t="35257" x="5949950" y="2819400"/>
          <p14:tracePt t="35263" x="5956300" y="2819400"/>
          <p14:tracePt t="35277" x="5969000" y="2819400"/>
          <p14:tracePt t="35293" x="5988050" y="2819400"/>
          <p14:tracePt t="35309" x="6000750" y="2813050"/>
          <p14:tracePt t="35389" x="6007100" y="2813050"/>
          <p14:tracePt t="35397" x="6013450" y="2813050"/>
          <p14:tracePt t="35410" x="6026150" y="2813050"/>
          <p14:tracePt t="35426" x="6051550" y="2813050"/>
          <p14:tracePt t="35443" x="6102350" y="2819400"/>
          <p14:tracePt t="35459" x="6134100" y="2819400"/>
          <p14:tracePt t="35476" x="6153150" y="2825750"/>
          <p14:tracePt t="35492" x="6159500" y="2825750"/>
          <p14:tracePt t="35509" x="6165850" y="2825750"/>
          <p14:tracePt t="35526" x="6178550" y="2825750"/>
          <p14:tracePt t="35543" x="6191250" y="2825750"/>
          <p14:tracePt t="35559" x="6210300" y="2825750"/>
          <p14:tracePt t="35576" x="6242050" y="2825750"/>
          <p14:tracePt t="35579" x="6261100" y="2825750"/>
          <p14:tracePt t="35593" x="6273800" y="2825750"/>
          <p14:tracePt t="35610" x="6292850" y="2825750"/>
          <p14:tracePt t="35626" x="6311900" y="2825750"/>
          <p14:tracePt t="35659" x="6324600" y="2825750"/>
          <p14:tracePt t="35676" x="6330950" y="2825750"/>
          <p14:tracePt t="35692" x="6350000" y="2825750"/>
          <p14:tracePt t="35709" x="6369050" y="2825750"/>
          <p14:tracePt t="35726" x="6413500" y="2819400"/>
          <p14:tracePt t="35742" x="6445250" y="2806700"/>
          <p14:tracePt t="35759" x="6457950" y="2806700"/>
          <p14:tracePt t="35775" x="6470650" y="2806700"/>
          <p14:tracePt t="35809" x="6483350" y="2800350"/>
          <p14:tracePt t="35826" x="6496050" y="2800350"/>
          <p14:tracePt t="35842" x="6508750" y="2794000"/>
          <p14:tracePt t="35859" x="6546850" y="2794000"/>
          <p14:tracePt t="35875" x="6565900" y="2794000"/>
          <p14:tracePt t="35892" x="6591300" y="2794000"/>
          <p14:tracePt t="35977" x="6604000" y="2794000"/>
          <p14:tracePt t="35986" x="6610350" y="2794000"/>
          <p14:tracePt t="35995" x="6623050" y="2794000"/>
          <p14:tracePt t="36009" x="6642100" y="2794000"/>
          <p14:tracePt t="36026" x="6654800" y="2794000"/>
          <p14:tracePt t="36042" x="6673850" y="2794000"/>
          <p14:tracePt t="36059" x="6692900" y="2794000"/>
          <p14:tracePt t="36076" x="6699250" y="2794000"/>
          <p14:tracePt t="36125" x="6705600" y="2794000"/>
          <p14:tracePt t="36143" x="6718300" y="2800350"/>
          <p14:tracePt t="36149" x="6724650" y="2800350"/>
          <p14:tracePt t="36159" x="6737350" y="2800350"/>
          <p14:tracePt t="36175" x="6743700" y="2806700"/>
          <p14:tracePt t="36191" x="6756400" y="2806700"/>
          <p14:tracePt t="36208" x="6762750" y="2813050"/>
          <p14:tracePt t="36225" x="6769100" y="2819400"/>
          <p14:tracePt t="36241" x="6775450" y="2819400"/>
          <p14:tracePt t="36259" x="6788150" y="2832100"/>
          <p14:tracePt t="36276" x="6794500" y="2832100"/>
          <p14:tracePt t="36292" x="6807200" y="2838450"/>
          <p14:tracePt t="36309" x="6819900" y="2844800"/>
          <p14:tracePt t="36326" x="6826250" y="2851150"/>
          <p14:tracePt t="36342" x="6838950" y="2851150"/>
          <p14:tracePt t="36383" x="6838950" y="2857500"/>
          <p14:tracePt t="36400" x="6845300" y="2863850"/>
          <p14:tracePt t="36408" x="6845300" y="2870200"/>
          <p14:tracePt t="36431" x="6851650" y="2870200"/>
          <p14:tracePt t="36469" x="6851650" y="2876550"/>
          <p14:tracePt t="36478" x="6858000" y="2876550"/>
          <p14:tracePt t="36485" x="6858000" y="2882900"/>
          <p14:tracePt t="36501" x="6864350" y="2889250"/>
          <p14:tracePt t="36510" x="6864350" y="2895600"/>
          <p14:tracePt t="36525" x="6864350" y="2901950"/>
          <p14:tracePt t="36542" x="6870700" y="2901950"/>
          <p14:tracePt t="36559" x="6870700" y="2914650"/>
          <p14:tracePt t="36575" x="6870700" y="2921000"/>
          <p14:tracePt t="36592" x="6870700" y="2933700"/>
          <p14:tracePt t="36625" x="6877050" y="2959100"/>
          <p14:tracePt t="36643" x="6883400" y="2971800"/>
          <p14:tracePt t="36675" x="6883400" y="2978150"/>
          <p14:tracePt t="36693" x="6883400" y="2984500"/>
          <p14:tracePt t="36721" x="6889750" y="2984500"/>
          <p14:tracePt t="36729" x="6889750" y="2990850"/>
          <p14:tracePt t="36742" x="6889750" y="2997200"/>
          <p14:tracePt t="36759" x="6889750" y="3003550"/>
          <p14:tracePt t="36776" x="6889750" y="3009900"/>
          <p14:tracePt t="36792" x="6889750" y="3016250"/>
          <p14:tracePt t="36815" x="6889750" y="3022600"/>
          <p14:tracePt t="36845" x="6889750" y="3035300"/>
          <p14:tracePt t="36853" x="6889750" y="3054350"/>
          <p14:tracePt t="36862" x="6896100" y="3079750"/>
          <p14:tracePt t="36876" x="6896100" y="3105150"/>
          <p14:tracePt t="36892" x="6902450" y="3175000"/>
          <p14:tracePt t="36909" x="6902450" y="3213100"/>
          <p14:tracePt t="36925" x="6902450" y="3232150"/>
          <p14:tracePt t="36942" x="6902450" y="3257550"/>
          <p14:tracePt t="36958" x="6902450" y="3289300"/>
          <p14:tracePt t="36975" x="6902450" y="3327400"/>
          <p14:tracePt t="36993" x="6902450" y="3340100"/>
          <p14:tracePt t="37009" x="6902450" y="3346450"/>
          <p14:tracePt t="37082" x="6902450" y="3352800"/>
          <p14:tracePt t="37143" x="6902450" y="3359150"/>
          <p14:tracePt t="37168" x="6902450" y="3365500"/>
          <p14:tracePt t="37246" x="6896100" y="3365500"/>
          <p14:tracePt t="37254" x="6889750" y="3365500"/>
          <p14:tracePt t="37316" x="6896100" y="3378200"/>
          <p14:tracePt t="37323" x="6908800" y="3390900"/>
          <p14:tracePt t="37331" x="6921500" y="3409950"/>
          <p14:tracePt t="37342" x="6927850" y="3416300"/>
          <p14:tracePt t="37359" x="6934200" y="3416300"/>
          <p14:tracePt t="37375" x="6940550" y="3416300"/>
          <p14:tracePt t="37417" x="6940550" y="3422650"/>
          <p14:tracePt t="37488" x="6946900" y="3429000"/>
          <p14:tracePt t="37496" x="6953250" y="3435350"/>
          <p14:tracePt t="37509" x="6972300" y="3460750"/>
          <p14:tracePt t="37525" x="7067550" y="3581400"/>
          <p14:tracePt t="37543" x="7105650" y="3638550"/>
          <p14:tracePt t="37560" x="7105650" y="3651250"/>
          <p14:tracePt t="37575" x="7112000" y="3683000"/>
          <p14:tracePt t="37592" x="7124700" y="3746500"/>
          <p14:tracePt t="37609" x="7137400" y="3848100"/>
          <p14:tracePt t="37625" x="7137400" y="3911600"/>
          <p14:tracePt t="37642" x="7137400" y="3956050"/>
          <p14:tracePt t="37645" x="7137400" y="3981450"/>
          <p14:tracePt t="37659" x="7137400" y="4013200"/>
          <p14:tracePt t="37675" x="7137400" y="4076700"/>
          <p14:tracePt t="37692" x="7143750" y="4127500"/>
          <p14:tracePt t="37709" x="7162800" y="4222750"/>
          <p14:tracePt t="37725" x="7169150" y="4260850"/>
          <p14:tracePt t="37742" x="7169150" y="4305300"/>
          <p14:tracePt t="37759" x="7169150" y="4324350"/>
          <p14:tracePt t="37777" x="7169150" y="4349750"/>
          <p14:tracePt t="37791" x="7162800" y="4387850"/>
          <p14:tracePt t="37809" x="7150100" y="4457700"/>
          <p14:tracePt t="37826" x="7150100" y="4470400"/>
          <p14:tracePt t="37842" x="7150100" y="4540250"/>
          <p14:tracePt t="37859" x="7150100" y="4591050"/>
          <p14:tracePt t="37875" x="7137400" y="4641850"/>
          <p14:tracePt t="37892" x="7131050" y="4660900"/>
          <p14:tracePt t="37908" x="7124700" y="4679950"/>
          <p14:tracePt t="37925" x="7124700" y="4686300"/>
          <p14:tracePt t="37944" x="7124700" y="4699000"/>
          <p14:tracePt t="37981" x="7124700" y="4705350"/>
          <p14:tracePt t="37989" x="7124700" y="4711700"/>
          <p14:tracePt t="37997" x="7124700" y="4718050"/>
          <p14:tracePt t="38009" x="7124700" y="4724400"/>
          <p14:tracePt t="38026" x="7124700" y="4730750"/>
          <p14:tracePt t="38042" x="7124700" y="4743450"/>
          <p14:tracePt t="38059" x="7124700" y="4756150"/>
          <p14:tracePt t="38075" x="7124700" y="4762500"/>
          <p14:tracePt t="38131" x="7124700" y="4768850"/>
          <p14:tracePt t="38137" x="7131050" y="4775200"/>
          <p14:tracePt t="38145" x="7137400" y="4787900"/>
          <p14:tracePt t="38162" x="7137400" y="4794250"/>
          <p14:tracePt t="38175" x="7143750" y="4800600"/>
          <p14:tracePt t="38194" x="7150100" y="4806950"/>
          <p14:tracePt t="38208" x="7150100" y="4813300"/>
          <p14:tracePt t="38225" x="7150100" y="4819650"/>
          <p14:tracePt t="38242" x="7162800" y="4826000"/>
          <p14:tracePt t="38259" x="7175500" y="4832350"/>
          <p14:tracePt t="38275" x="7188200" y="4838700"/>
          <p14:tracePt t="38292" x="7188200" y="4851400"/>
          <p14:tracePt t="38308" x="7200900" y="4864100"/>
          <p14:tracePt t="38325" x="7200900" y="4870450"/>
          <p14:tracePt t="38341" x="7207250" y="4876800"/>
          <p14:tracePt t="38359" x="7213600" y="4883150"/>
          <p14:tracePt t="38375" x="7219950" y="4883150"/>
          <p14:tracePt t="38392" x="7226300" y="4889500"/>
          <p14:tracePt t="38425" x="7226300" y="4895850"/>
          <p14:tracePt t="38442" x="7232650" y="4895850"/>
          <p14:tracePt t="38537" x="7232650" y="4902200"/>
          <p14:tracePt t="38553" x="7239000" y="4908550"/>
          <p14:tracePt t="38569" x="7239000" y="4914900"/>
          <p14:tracePt t="38583" x="7245350" y="4914900"/>
          <p14:tracePt t="38598" x="7245350" y="4921250"/>
          <p14:tracePt t="38608" x="7251700" y="4921250"/>
          <p14:tracePt t="38625" x="7251700" y="4927600"/>
          <p14:tracePt t="38641" x="7258050" y="4933950"/>
          <p14:tracePt t="38658" x="7264400" y="4933950"/>
          <p14:tracePt t="38675" x="7264400" y="4946650"/>
          <p14:tracePt t="38692" x="7270750" y="4946650"/>
          <p14:tracePt t="38709" x="7296150" y="4946650"/>
          <p14:tracePt t="38726" x="7308850" y="4946650"/>
          <p14:tracePt t="38742" x="7321550" y="4953000"/>
          <p14:tracePt t="38759" x="7327900" y="4965700"/>
          <p14:tracePt t="38775" x="7340600" y="4972050"/>
          <p14:tracePt t="38792" x="7359650" y="4997450"/>
          <p14:tracePt t="38808" x="7378700" y="5003800"/>
          <p14:tracePt t="38825" x="7404100" y="5010150"/>
          <p14:tracePt t="38843" x="7435850" y="5010150"/>
          <p14:tracePt t="38859" x="7454900" y="5010150"/>
          <p14:tracePt t="38875" x="7480300" y="5010150"/>
          <p14:tracePt t="38892" x="7493000" y="5016500"/>
          <p14:tracePt t="38909" x="7499350" y="5016500"/>
          <p14:tracePt t="38942" x="7512050" y="5022850"/>
          <p14:tracePt t="38959" x="7537450" y="5029200"/>
          <p14:tracePt t="38976" x="7581900" y="5041900"/>
          <p14:tracePt t="38992" x="7613650" y="5041900"/>
          <p14:tracePt t="39009" x="7639050" y="5048250"/>
          <p14:tracePt t="39025" x="7651750" y="5054600"/>
          <p14:tracePt t="39042" x="7664450" y="5054600"/>
          <p14:tracePt t="39059" x="7670800" y="5054600"/>
          <p14:tracePt t="39075" x="7677150" y="5054600"/>
          <p14:tracePt t="39092" x="7689850" y="5054600"/>
          <p14:tracePt t="39109" x="7708900" y="5054600"/>
          <p14:tracePt t="39125" x="7727950" y="5054600"/>
          <p14:tracePt t="39142" x="7734300" y="5054600"/>
          <p14:tracePt t="39288" x="7734300" y="5048250"/>
          <p14:tracePt t="39296" x="7740650" y="5048250"/>
          <p14:tracePt t="39309" x="7740650" y="5041900"/>
          <p14:tracePt t="39325" x="7740650" y="5035550"/>
          <p14:tracePt t="39343" x="7747000" y="5029200"/>
          <p14:tracePt t="39359" x="7759700" y="5022850"/>
          <p14:tracePt t="39376" x="7785100" y="5022850"/>
          <p14:tracePt t="39392" x="7791450" y="5022850"/>
          <p14:tracePt t="39425" x="7785100" y="5016500"/>
          <p14:tracePt t="39442" x="7772400" y="5016500"/>
          <p14:tracePt t="39459" x="7772400" y="5003800"/>
          <p14:tracePt t="39476" x="7766050" y="5003800"/>
          <p14:tracePt t="39547" x="7766050" y="4997450"/>
          <p14:tracePt t="39555" x="7747000" y="4978400"/>
          <p14:tracePt t="39563" x="7721600" y="4965700"/>
          <p14:tracePt t="39575" x="7689850" y="4946650"/>
          <p14:tracePt t="39592" x="7626350" y="4883150"/>
          <p14:tracePt t="39609" x="7569200" y="4813300"/>
          <p14:tracePt t="39625" x="7562850" y="4768850"/>
          <p14:tracePt t="39642" x="7562850" y="4730750"/>
          <p14:tracePt t="39658" x="7562850" y="4679950"/>
          <p14:tracePt t="39675" x="7550150" y="4616450"/>
          <p14:tracePt t="39692" x="7537450" y="4546600"/>
          <p14:tracePt t="39708" x="7531100" y="4495800"/>
          <p14:tracePt t="39725" x="7512050" y="4438650"/>
          <p14:tracePt t="39742" x="7493000" y="4394200"/>
          <p14:tracePt t="39759" x="7480300" y="4343400"/>
          <p14:tracePt t="39776" x="7480300" y="4324350"/>
          <p14:tracePt t="39791" x="7473950" y="4318000"/>
          <p14:tracePt t="39809" x="7467600" y="4305300"/>
          <p14:tracePt t="39825" x="7454900" y="4298950"/>
          <p14:tracePt t="39842" x="7448550" y="4292600"/>
          <p14:tracePt t="39858" x="7442200" y="4292600"/>
          <p14:tracePt t="40002" x="7442200" y="4286250"/>
          <p14:tracePt t="40009" x="7442200" y="4273550"/>
          <p14:tracePt t="40017" x="7442200" y="4260850"/>
          <p14:tracePt t="40027" x="7442200" y="4248150"/>
          <p14:tracePt t="40042" x="7454900" y="4235450"/>
          <p14:tracePt t="40214" x="7448550" y="4222750"/>
          <p14:tracePt t="40221" x="7442200" y="4210050"/>
          <p14:tracePt t="40230" x="7429500" y="4197350"/>
          <p14:tracePt t="40242" x="7429500" y="4184650"/>
          <p14:tracePt t="40258" x="7429500" y="4165600"/>
          <p14:tracePt t="40276" x="7429500" y="4102100"/>
          <p14:tracePt t="40292" x="7429500" y="4057650"/>
          <p14:tracePt t="40308" x="7435850" y="3943350"/>
          <p14:tracePt t="40325" x="7435850" y="3879850"/>
          <p14:tracePt t="40342" x="7435850" y="3784600"/>
          <p14:tracePt t="40359" x="7435850" y="3676650"/>
          <p14:tracePt t="40376" x="7366000" y="3524250"/>
          <p14:tracePt t="40393" x="7162800" y="3270250"/>
          <p14:tracePt t="40409" x="6972300" y="3130550"/>
          <p14:tracePt t="40426" x="6788150" y="2952750"/>
          <p14:tracePt t="40442" x="6680200" y="2806700"/>
          <p14:tracePt t="40459" x="6546850" y="2501900"/>
          <p14:tracePt t="40475" x="6432550" y="1911350"/>
          <p14:tracePt t="40492" x="6400800" y="1720850"/>
          <p14:tracePt t="40794" x="6369050" y="1771650"/>
          <p14:tracePt t="40801" x="6286500" y="1854200"/>
          <p14:tracePt t="40810" x="6197600" y="1930400"/>
          <p14:tracePt t="40826" x="6140450" y="2165350"/>
          <p14:tracePt t="40843" x="5981700" y="2584450"/>
          <p14:tracePt t="40858" x="5924550" y="2717800"/>
          <p14:tracePt t="40925" x="5924550" y="2724150"/>
          <p14:tracePt t="40934" x="5924550" y="2730500"/>
          <p14:tracePt t="40942" x="5918200" y="2730500"/>
          <p14:tracePt t="40990" x="5918200" y="2749550"/>
          <p14:tracePt t="40997" x="5911850" y="2762250"/>
          <p14:tracePt t="41010" x="5899150" y="2774950"/>
          <p14:tracePt t="41025" x="5880100" y="2781300"/>
          <p14:tracePt t="41042" x="5867400" y="2794000"/>
          <p14:tracePt t="41083" x="5867400" y="2800350"/>
          <p14:tracePt t="41092" x="5880100" y="2813050"/>
          <p14:tracePt t="41108" x="5905500" y="2825750"/>
          <p14:tracePt t="41125" x="5918200" y="2863850"/>
          <p14:tracePt t="41142" x="5937250" y="2908300"/>
          <p14:tracePt t="41159" x="5981700" y="2971800"/>
          <p14:tracePt t="41175" x="6121400" y="3098800"/>
          <p14:tracePt t="41192" x="6578600" y="3371850"/>
          <p14:tracePt t="41209" x="7073900" y="3536950"/>
          <p14:tracePt t="41225" x="7759700" y="3695700"/>
          <p14:tracePt t="41242" x="8350250" y="3810000"/>
          <p14:tracePt t="41258" x="8553450" y="3841750"/>
          <p14:tracePt t="41275" x="8585200" y="3841750"/>
          <p14:tracePt t="41412" x="8578850" y="3841750"/>
          <p14:tracePt t="41420" x="8559800" y="3841750"/>
          <p14:tracePt t="41428" x="8515350" y="3835400"/>
          <p14:tracePt t="41443" x="8470900" y="3829050"/>
          <p14:tracePt t="41459" x="8401050" y="3829050"/>
          <p14:tracePt t="41476" x="8337550" y="3829050"/>
          <p14:tracePt t="41492" x="8286750" y="3829050"/>
          <p14:tracePt t="41508" x="8185150" y="3829050"/>
          <p14:tracePt t="41526" x="8077200" y="3829050"/>
          <p14:tracePt t="41543" x="7962900" y="3835400"/>
          <p14:tracePt t="41559" x="7804150" y="3835400"/>
          <p14:tracePt t="41577" x="7442200" y="3797300"/>
          <p14:tracePt t="41592" x="7226300" y="3765550"/>
          <p14:tracePt t="41608" x="6921500" y="3714750"/>
          <p14:tracePt t="41625" x="6775450" y="3689350"/>
          <p14:tracePt t="41642" x="6705600" y="3670300"/>
          <p14:tracePt t="41658" x="6635750" y="3663950"/>
          <p14:tracePt t="41675" x="6565900" y="3644900"/>
          <p14:tracePt t="41693" x="6451600" y="3625850"/>
          <p14:tracePt t="41709" x="6330950" y="3594100"/>
          <p14:tracePt t="41725" x="6146800" y="3549650"/>
          <p14:tracePt t="41742" x="6007100" y="3498850"/>
          <p14:tracePt t="41759" x="5880100" y="3448050"/>
          <p14:tracePt t="41775" x="5759450" y="3416300"/>
          <p14:tracePt t="41792" x="5683250" y="3409950"/>
          <p14:tracePt t="41809" x="5524500" y="3403600"/>
          <p14:tracePt t="41825" x="5334000" y="3403600"/>
          <p14:tracePt t="41842" x="5162550" y="3403600"/>
          <p14:tracePt t="41858" x="4946650" y="3403600"/>
          <p14:tracePt t="41876" x="4876800" y="3403600"/>
          <p14:tracePt t="41892" x="4813300" y="3403600"/>
          <p14:tracePt t="41908" x="4718050" y="3403600"/>
          <p14:tracePt t="41925" x="4610100" y="3403600"/>
          <p14:tracePt t="41942" x="4451350" y="3397250"/>
          <p14:tracePt t="41959" x="4254500" y="3352800"/>
          <p14:tracePt t="41977" x="4089400" y="3302000"/>
          <p14:tracePt t="41992" x="4000500" y="3251200"/>
          <p14:tracePt t="42008" x="3905250" y="3194050"/>
          <p14:tracePt t="42025" x="3867150" y="3181350"/>
          <p14:tracePt t="42042" x="3835400" y="3168650"/>
          <p14:tracePt t="42058" x="3765550" y="3155950"/>
          <p14:tracePt t="42075" x="3663950" y="3130550"/>
          <p14:tracePt t="42092" x="3511550" y="3098800"/>
          <p14:tracePt t="42109" x="3162300" y="2984500"/>
          <p14:tracePt t="42125" x="2870200" y="2863850"/>
          <p14:tracePt t="42141" x="2711450" y="2800350"/>
          <p14:tracePt t="42158" x="2609850" y="2755900"/>
          <p14:tracePt t="42175" x="2571750" y="2730500"/>
          <p14:tracePt t="42192" x="2546350" y="2717800"/>
          <p14:tracePt t="42209" x="2489200" y="2705100"/>
          <p14:tracePt t="42225" x="2362200" y="2692400"/>
          <p14:tracePt t="42242" x="2139950" y="2641600"/>
          <p14:tracePt t="42258" x="1987550" y="2609850"/>
          <p14:tracePt t="42275" x="1847850" y="2578100"/>
          <p14:tracePt t="42292" x="1746250" y="2546350"/>
          <p14:tracePt t="42309" x="1720850" y="2546350"/>
          <p14:tracePt t="42325" x="1701800" y="2546350"/>
          <p14:tracePt t="42342" x="1682750" y="2546350"/>
          <p14:tracePt t="42359" x="1625600" y="2540000"/>
          <p14:tracePt t="42375" x="1581150" y="2533650"/>
          <p14:tracePt t="42392" x="1530350" y="2527300"/>
          <p14:tracePt t="42409" x="1473200" y="2514600"/>
          <p14:tracePt t="42425" x="1428750" y="2508250"/>
          <p14:tracePt t="42442" x="1397000" y="2501900"/>
          <p14:tracePt t="42459" x="1377950" y="2501900"/>
          <p14:tracePt t="42475" x="1371600" y="2501900"/>
          <p14:tracePt t="42508" x="1365250" y="2501900"/>
          <p14:tracePt t="42526" x="1358900" y="2508250"/>
          <p14:tracePt t="42542" x="1352550" y="2508250"/>
          <p14:tracePt t="42559" x="1352550" y="2514600"/>
          <p14:tracePt t="42579" x="1358900" y="2514600"/>
          <p14:tracePt t="42593" x="1377950" y="2514600"/>
          <p14:tracePt t="42609" x="1397000" y="2520950"/>
          <p14:tracePt t="42625" x="1416050" y="2520950"/>
          <p14:tracePt t="42642" x="1454150" y="2520950"/>
          <p14:tracePt t="42658" x="1492250" y="2520950"/>
          <p14:tracePt t="42676" x="1524000" y="2520950"/>
          <p14:tracePt t="42692" x="1562100" y="2520950"/>
          <p14:tracePt t="42709" x="1593850" y="2520950"/>
          <p14:tracePt t="42725" x="1651000" y="2533650"/>
          <p14:tracePt t="42728" x="1670050" y="2533650"/>
          <p14:tracePt t="42742" x="1695450" y="2540000"/>
          <p14:tracePt t="42758" x="1746250" y="2546350"/>
          <p14:tracePt t="42775" x="1752600" y="2546350"/>
          <p14:tracePt t="42899" x="1752600" y="2552700"/>
          <p14:tracePt t="43063" x="1752600" y="2559050"/>
          <p14:tracePt t="43071" x="1752600" y="2565400"/>
          <p14:tracePt t="43080" x="1746250" y="2565400"/>
          <p14:tracePt t="43104" x="1746250" y="2571750"/>
          <p14:tracePt t="43119" x="1746250" y="2578100"/>
          <p14:tracePt t="43128" x="1746250" y="2584450"/>
          <p14:tracePt t="43145" x="1746250" y="2590800"/>
          <p14:tracePt t="43159" x="1746250" y="2597150"/>
          <p14:tracePt t="43206" x="1752600" y="2603500"/>
          <p14:tracePt t="43213" x="1758950" y="2603500"/>
          <p14:tracePt t="43226" x="1771650" y="2609850"/>
          <p14:tracePt t="43243" x="1809750" y="2647950"/>
          <p14:tracePt t="43259" x="1841500" y="2667000"/>
          <p14:tracePt t="43276" x="1854200" y="2686050"/>
          <p14:tracePt t="43292" x="1873250" y="2686050"/>
          <p14:tracePt t="43308" x="1885950" y="2711450"/>
          <p14:tracePt t="43325" x="1898650" y="2711450"/>
          <p14:tracePt t="43341" x="1911350" y="2717800"/>
          <p14:tracePt t="43359" x="1936750" y="2724150"/>
          <p14:tracePt t="43375" x="1949450" y="2724150"/>
          <p14:tracePt t="43393" x="1962150" y="2724150"/>
          <p14:tracePt t="43447" x="1968500" y="2724150"/>
          <p14:tracePt t="43455" x="1981200" y="2717800"/>
          <p14:tracePt t="43463" x="1987550" y="2717800"/>
          <p14:tracePt t="43475" x="2000250" y="2711450"/>
          <p14:tracePt t="43492" x="2012950" y="2705100"/>
          <p14:tracePt t="43508" x="2032000" y="2686050"/>
          <p14:tracePt t="43542" x="2038350" y="2686050"/>
          <p14:tracePt t="43558" x="2044700" y="2679700"/>
          <p14:tracePt t="43575" x="2082800" y="2667000"/>
          <p14:tracePt t="43592" x="2127250" y="2660650"/>
          <p14:tracePt t="43609" x="2184400" y="2654300"/>
          <p14:tracePt t="43625" x="2222500" y="2654300"/>
          <p14:tracePt t="43660" x="2216150" y="2660650"/>
          <p14:tracePt t="43676" x="2203450" y="2667000"/>
          <p14:tracePt t="43692" x="2190750" y="2673350"/>
          <p14:tracePt t="43709" x="2178050" y="2679700"/>
          <p14:tracePt t="43742" x="2178050" y="2686050"/>
          <p14:tracePt t="43878" x="2178050" y="2679700"/>
          <p14:tracePt t="43886" x="2184400" y="2667000"/>
          <p14:tracePt t="43895" x="2190750" y="2667000"/>
          <p14:tracePt t="43909" x="2203450" y="2647950"/>
          <p14:tracePt t="43926" x="2209800" y="2635250"/>
          <p14:tracePt t="43942" x="2209800" y="2622550"/>
          <p14:tracePt t="43958" x="2209800" y="2616200"/>
          <p14:tracePt t="43976" x="2203450" y="2603500"/>
          <p14:tracePt t="43992" x="2190750" y="2597150"/>
          <p14:tracePt t="44009" x="2171700" y="2597150"/>
          <p14:tracePt t="44026" x="2133600" y="2597150"/>
          <p14:tracePt t="44042" x="2076450" y="2597150"/>
          <p14:tracePt t="44059" x="2032000" y="2597150"/>
          <p14:tracePt t="44075" x="2025650" y="2603500"/>
          <p14:tracePt t="44092" x="2025650" y="2616200"/>
          <p14:tracePt t="44109" x="2032000" y="2635250"/>
          <p14:tracePt t="44125" x="2076450" y="2667000"/>
          <p14:tracePt t="44142" x="2127250" y="2686050"/>
          <p14:tracePt t="44159" x="2184400" y="2698750"/>
          <p14:tracePt t="44175" x="2216150" y="2698750"/>
          <p14:tracePt t="44192" x="2235200" y="2698750"/>
          <p14:tracePt t="44209" x="2260600" y="2679700"/>
          <p14:tracePt t="44226" x="2311400" y="2641600"/>
          <p14:tracePt t="44242" x="2336800" y="2609850"/>
          <p14:tracePt t="44259" x="2362200" y="2584450"/>
          <p14:tracePt t="44262" x="2368550" y="2578100"/>
          <p14:tracePt t="44275" x="2368550" y="2571750"/>
          <p14:tracePt t="44292" x="2368550" y="2565400"/>
          <p14:tracePt t="44309" x="2343150" y="2559050"/>
          <p14:tracePt t="44325" x="2305050" y="2546350"/>
          <p14:tracePt t="44341" x="2273300" y="2546350"/>
          <p14:tracePt t="44359" x="2222500" y="2546350"/>
          <p14:tracePt t="44375" x="2209800" y="2559050"/>
          <p14:tracePt t="44392" x="2190750" y="2578100"/>
          <p14:tracePt t="44409" x="2184400" y="2616200"/>
          <p14:tracePt t="44425" x="2184400" y="2660650"/>
          <p14:tracePt t="44442" x="2184400" y="2705100"/>
          <p14:tracePt t="44458" x="2197100" y="2749550"/>
          <p14:tracePt t="44475" x="2203450" y="2749550"/>
          <p14:tracePt t="44492" x="2228850" y="2749550"/>
          <p14:tracePt t="44508" x="2241550" y="2749550"/>
          <p14:tracePt t="44525" x="2286000" y="2736850"/>
          <p14:tracePt t="44542" x="2305050" y="2724150"/>
          <p14:tracePt t="44559" x="2317750" y="2705100"/>
          <p14:tracePt t="44576" x="2317750" y="2692400"/>
          <p14:tracePt t="44592" x="2317750" y="2686050"/>
          <p14:tracePt t="44609" x="2317750" y="2679700"/>
          <p14:tracePt t="44626" x="2305050" y="2660650"/>
          <p14:tracePt t="44642" x="2286000" y="2654300"/>
          <p14:tracePt t="44659" x="2260600" y="2647950"/>
          <p14:tracePt t="44675" x="2254250" y="2647950"/>
          <p14:tracePt t="44914" x="2247900" y="2647950"/>
          <p14:tracePt t="45006" x="2241550" y="2647950"/>
          <p14:tracePt t="45030" x="2235200" y="2641600"/>
          <p14:tracePt t="45037" x="2228850" y="2641600"/>
          <p14:tracePt t="45053" x="2228850" y="2635250"/>
          <p14:tracePt t="45099" x="2222500" y="2635250"/>
          <p14:tracePt t="45106" x="2216150" y="2635250"/>
          <p14:tracePt t="45115" x="2209800" y="2647950"/>
          <p14:tracePt t="45125" x="2203450" y="2660650"/>
          <p14:tracePt t="45142" x="2190750" y="2698750"/>
          <p14:tracePt t="45159" x="2184400" y="2743200"/>
          <p14:tracePt t="45175" x="2184400" y="2762250"/>
          <p14:tracePt t="45216" x="2184400" y="2755900"/>
          <p14:tracePt t="45226" x="2190750" y="2749550"/>
          <p14:tracePt t="45242" x="2197100" y="2736850"/>
          <p14:tracePt t="45259" x="2197100" y="2730500"/>
          <p14:tracePt t="45275" x="2203450" y="2724150"/>
          <p14:tracePt t="45293" x="2209800" y="2717800"/>
          <p14:tracePt t="45373" x="2209800" y="2711450"/>
          <p14:tracePt t="45381" x="2209800" y="2705100"/>
          <p14:tracePt t="45392" x="2203450" y="2705100"/>
          <p14:tracePt t="45409" x="2197100" y="2692400"/>
          <p14:tracePt t="45425" x="2184400" y="2686050"/>
          <p14:tracePt t="45515" x="2178050" y="2686050"/>
          <p14:tracePt t="45539" x="2178050" y="2692400"/>
          <p14:tracePt t="45553" x="2178050" y="2698750"/>
          <p14:tracePt t="45712" x="2171700" y="2692400"/>
          <p14:tracePt t="45719" x="2165350" y="2686050"/>
          <p14:tracePt t="45729" x="2159000" y="2686050"/>
          <p14:tracePt t="45742" x="2152650" y="2686050"/>
          <p14:tracePt t="45759" x="2146300" y="2679700"/>
          <p14:tracePt t="45835" x="2146300" y="2673350"/>
          <p14:tracePt t="45937" x="2146300" y="2667000"/>
          <p14:tracePt t="45945" x="2146300" y="2660650"/>
          <p14:tracePt t="45962" x="2146300" y="2654300"/>
          <p14:tracePt t="46001" x="2139950" y="2654300"/>
          <p14:tracePt t="46010" x="2133600" y="2660650"/>
          <p14:tracePt t="46016" x="2127250" y="2673350"/>
          <p14:tracePt t="46026" x="2120900" y="2679700"/>
          <p14:tracePt t="46042" x="2108200" y="2698750"/>
          <p14:tracePt t="46059" x="2101850" y="2705100"/>
          <p14:tracePt t="46075" x="2101850" y="2717800"/>
          <p14:tracePt t="46109" x="2108200" y="2717800"/>
          <p14:tracePt t="46125" x="2114550" y="2717800"/>
          <p14:tracePt t="46142" x="2133600" y="2711450"/>
          <p14:tracePt t="46158" x="2146300" y="2705100"/>
          <p14:tracePt t="46176" x="2152650" y="2698750"/>
          <p14:tracePt t="46192" x="2152650" y="2692400"/>
          <p14:tracePt t="46208" x="2159000" y="2686050"/>
          <p14:tracePt t="46225" x="2159000" y="2673350"/>
          <p14:tracePt t="46243" x="2159000" y="2667000"/>
          <p14:tracePt t="46258" x="2146300" y="2660650"/>
          <p14:tracePt t="46275" x="2133600" y="2660650"/>
          <p14:tracePt t="46291" x="2120900" y="2660650"/>
          <p14:tracePt t="46308" x="2101850" y="2667000"/>
          <p14:tracePt t="46325" x="2095500" y="2673350"/>
          <p14:tracePt t="46341" x="2082800" y="2692400"/>
          <p14:tracePt t="46359" x="2082800" y="2698750"/>
          <p14:tracePt t="46375" x="2082800" y="2711450"/>
          <p14:tracePt t="46391" x="2082800" y="2717800"/>
          <p14:tracePt t="46409" x="2101850" y="2730500"/>
          <p14:tracePt t="46426" x="2114550" y="2730500"/>
          <p14:tracePt t="46442" x="2133600" y="2730500"/>
          <p14:tracePt t="46459" x="2152650" y="2717800"/>
          <p14:tracePt t="46475" x="2184400" y="2692400"/>
          <p14:tracePt t="46492" x="2203450" y="2673350"/>
          <p14:tracePt t="46509" x="2235200" y="2628900"/>
          <p14:tracePt t="46525" x="2241550" y="2616200"/>
          <p14:tracePt t="46542" x="2241550" y="2603500"/>
          <p14:tracePt t="46575" x="2222500" y="2597150"/>
          <p14:tracePt t="46592" x="2203450" y="2597150"/>
          <p14:tracePt t="46609" x="2171700" y="2597150"/>
          <p14:tracePt t="46626" x="2159000" y="2603500"/>
          <p14:tracePt t="46642" x="2133600" y="2628900"/>
          <p14:tracePt t="46659" x="2095500" y="2660650"/>
          <p14:tracePt t="46675" x="2063750" y="2705100"/>
          <p14:tracePt t="46692" x="2057400" y="2736850"/>
          <p14:tracePt t="46709" x="2051050" y="2755900"/>
          <p14:tracePt t="46725" x="2051050" y="2768600"/>
          <p14:tracePt t="46742" x="2076450" y="2774950"/>
          <p14:tracePt t="46758" x="2120900" y="2774950"/>
          <p14:tracePt t="46775" x="2171700" y="2774950"/>
          <p14:tracePt t="46792" x="2247900" y="2717800"/>
          <p14:tracePt t="46809" x="2279650" y="2692400"/>
          <p14:tracePt t="46825" x="2292350" y="2660650"/>
          <p14:tracePt t="46842" x="2298700" y="2628900"/>
          <p14:tracePt t="46859" x="2298700" y="2603500"/>
          <p14:tracePt t="46875" x="2292350" y="2578100"/>
          <p14:tracePt t="46892" x="2286000" y="2571750"/>
          <p14:tracePt t="46909" x="2247900" y="2559050"/>
          <p14:tracePt t="46926" x="2216150" y="2559050"/>
          <p14:tracePt t="46942" x="2178050" y="2559050"/>
          <p14:tracePt t="46958" x="2159000" y="2559050"/>
          <p14:tracePt t="46975" x="2139950" y="2571750"/>
          <p14:tracePt t="46991" x="2127250" y="2597150"/>
          <p14:tracePt t="47008" x="2120900" y="2628900"/>
          <p14:tracePt t="47025" x="2114550" y="2654300"/>
          <p14:tracePt t="47042" x="2101850" y="2686050"/>
          <p14:tracePt t="47059" x="2101850" y="2705100"/>
          <p14:tracePt t="47092" x="2114550" y="2705100"/>
          <p14:tracePt t="47109" x="2146300" y="2705100"/>
          <p14:tracePt t="47125" x="2190750" y="2667000"/>
          <p14:tracePt t="47142" x="2228850" y="2616200"/>
          <p14:tracePt t="47159" x="2254250" y="2571750"/>
          <p14:tracePt t="47175" x="2260600" y="2552700"/>
          <p14:tracePt t="47191" x="2260600" y="2546350"/>
          <p14:tracePt t="47208" x="2260600" y="2540000"/>
          <p14:tracePt t="47277" x="2266950" y="2540000"/>
          <p14:tracePt t="47285" x="2273300" y="2540000"/>
          <p14:tracePt t="47295" x="2286000" y="2540000"/>
          <p14:tracePt t="47309" x="2317750" y="2527300"/>
          <p14:tracePt t="47325" x="2362200" y="2508250"/>
          <p14:tracePt t="47342" x="2419350" y="2482850"/>
          <p14:tracePt t="47358" x="2476500" y="2457450"/>
          <p14:tracePt t="47375" x="2495550" y="2438400"/>
          <p14:tracePt t="47392" x="2508250" y="2432050"/>
          <p14:tracePt t="47409" x="2520950" y="2419350"/>
          <p14:tracePt t="47425" x="2533650" y="2393950"/>
          <p14:tracePt t="47442" x="2559050" y="2368550"/>
          <p14:tracePt t="47458" x="2571750" y="2343150"/>
          <p14:tracePt t="47476" x="2590800" y="2324100"/>
          <p14:tracePt t="47491" x="2597150" y="2305050"/>
          <p14:tracePt t="47508" x="2603500" y="2298700"/>
          <p14:tracePt t="47525" x="2609850" y="2292350"/>
          <p14:tracePt t="47542" x="2622550" y="2266950"/>
          <p14:tracePt t="47559" x="2660650" y="2228850"/>
          <p14:tracePt t="47576" x="2717800" y="2184400"/>
          <p14:tracePt t="47592" x="2800350" y="2127250"/>
          <p14:tracePt t="47609" x="2946400" y="2051050"/>
          <p14:tracePt t="47625" x="3073400" y="1993900"/>
          <p14:tracePt t="47641" x="3117850" y="1968500"/>
          <p14:tracePt t="47658" x="3162300" y="1943100"/>
          <p14:tracePt t="47675" x="3194050" y="1924050"/>
          <p14:tracePt t="47692" x="3232150" y="1892300"/>
          <p14:tracePt t="47709" x="3314700" y="1828800"/>
          <p14:tracePt t="47725" x="3448050" y="1765300"/>
          <p14:tracePt t="47742" x="3625850" y="1701800"/>
          <p14:tracePt t="47759" x="3835400" y="1644650"/>
          <p14:tracePt t="47775" x="4121150" y="1606550"/>
          <p14:tracePt t="47793" x="4343400" y="1581150"/>
          <p14:tracePt t="47809" x="4406900" y="1568450"/>
          <p14:tracePt t="47826" x="4419600" y="1568450"/>
          <p14:tracePt t="47842" x="4419600" y="1562100"/>
          <p14:tracePt t="48021" x="4425950" y="1562100"/>
          <p14:tracePt t="48029" x="4438650" y="1549400"/>
          <p14:tracePt t="48042" x="4451350" y="1536700"/>
          <p14:tracePt t="48059" x="4476750" y="1517650"/>
          <p14:tracePt t="48076" x="4502150" y="1498600"/>
          <p14:tracePt t="48092" x="4521200" y="1485900"/>
          <p14:tracePt t="48108" x="4565650" y="1454150"/>
          <p14:tracePt t="48126" x="4616450" y="1435100"/>
          <p14:tracePt t="48142" x="4686300" y="1409700"/>
          <p14:tracePt t="48158" x="4838700" y="1384300"/>
          <p14:tracePt t="48176" x="4965700" y="1384300"/>
          <p14:tracePt t="48193" x="5137150" y="1384300"/>
          <p14:tracePt t="48209" x="5232400" y="1377950"/>
          <p14:tracePt t="48225" x="5283200" y="1371600"/>
          <p14:tracePt t="48243" x="5314950" y="1358900"/>
          <p14:tracePt t="48259" x="5353050" y="1346200"/>
          <p14:tracePt t="48275" x="5372100" y="1339850"/>
          <p14:tracePt t="48292" x="5416550" y="1333500"/>
          <p14:tracePt t="48308" x="5441950" y="1327150"/>
          <p14:tracePt t="48326" x="5467350" y="1320800"/>
          <p14:tracePt t="48329" x="5480050" y="1320800"/>
          <p14:tracePt t="48342" x="5499100" y="1320800"/>
          <p14:tracePt t="48358" x="5511800" y="1320800"/>
          <p14:tracePt t="48376" x="5524500" y="1320800"/>
          <p14:tracePt t="48393" x="5543550" y="1314450"/>
          <p14:tracePt t="48409" x="5549900" y="1314450"/>
          <p14:tracePt t="48425" x="5556250" y="1314450"/>
          <p14:tracePt t="48516" x="5562600" y="1320800"/>
          <p14:tracePt t="48523" x="5568950" y="1320800"/>
          <p14:tracePt t="48529" x="5568950" y="1327150"/>
          <p14:tracePt t="48542" x="5575300" y="1333500"/>
          <p14:tracePt t="48558" x="5581650" y="1339850"/>
          <p14:tracePt t="48639" x="5581650" y="1346200"/>
          <p14:tracePt t="48655" x="5581650" y="1352550"/>
          <p14:tracePt t="48663" x="5575300" y="1352550"/>
          <p14:tracePt t="48676" x="5568950" y="1352550"/>
          <p14:tracePt t="48692" x="5568950" y="1358900"/>
          <p14:tracePt t="48708" x="5556250" y="1365250"/>
          <p14:tracePt t="48844" x="5549900" y="1365250"/>
          <p14:tracePt t="48891" x="5543550" y="1365250"/>
          <p14:tracePt t="48970" x="5537200" y="1365250"/>
          <p14:tracePt t="49118" x="5530850" y="1365250"/>
          <p14:tracePt t="49126" x="5524500" y="1365250"/>
          <p14:tracePt t="49133" x="5511800" y="1371600"/>
          <p14:tracePt t="49142" x="5499100" y="1371600"/>
          <p14:tracePt t="49159" x="5480050" y="1377950"/>
          <p14:tracePt t="49175" x="5473700" y="1377950"/>
          <p14:tracePt t="49193" x="5467350" y="1377950"/>
          <p14:tracePt t="49258" x="5454650" y="1377950"/>
          <p14:tracePt t="49267" x="5448300" y="1377950"/>
          <p14:tracePt t="49281" x="5435600" y="1377950"/>
          <p14:tracePt t="49296" x="5429250" y="1377950"/>
          <p14:tracePt t="49309" x="5422900" y="1377950"/>
          <p14:tracePt t="49326" x="5416550" y="1377950"/>
          <p14:tracePt t="49391" x="5410200" y="1377950"/>
          <p14:tracePt t="49399" x="5397500" y="1384300"/>
          <p14:tracePt t="49408" x="5391150" y="1390650"/>
          <p14:tracePt t="49425" x="5378450" y="1403350"/>
          <p14:tracePt t="49442" x="5359400" y="1416050"/>
          <p14:tracePt t="49458" x="5340350" y="1428750"/>
          <p14:tracePt t="49475" x="5321300" y="1435100"/>
          <p14:tracePt t="49492" x="5308600" y="1441450"/>
          <p14:tracePt t="49580" x="5302250" y="1454150"/>
          <p14:tracePt t="49587" x="5295900" y="1473200"/>
          <p14:tracePt t="49603" x="5289550" y="1479550"/>
          <p14:tracePt t="49612" x="5289550" y="1485900"/>
          <p14:tracePt t="49628" x="5283200" y="1485900"/>
          <p14:tracePt t="49854" x="5283200" y="1479550"/>
          <p14:tracePt t="49869" x="5289550" y="1479550"/>
          <p14:tracePt t="49878" x="5289550" y="1473200"/>
          <p14:tracePt t="49893" x="5295900" y="1466850"/>
          <p14:tracePt t="49909" x="5302250" y="1460500"/>
          <p14:tracePt t="49926" x="5314950" y="1447800"/>
          <p14:tracePt t="49943" x="5321300" y="1441450"/>
          <p14:tracePt t="49959" x="5334000" y="1435100"/>
          <p14:tracePt t="50136" x="5334000" y="1428750"/>
          <p14:tracePt t="50300" x="5334000" y="1422400"/>
          <p14:tracePt t="50315" x="5334000" y="1416050"/>
          <p14:tracePt t="50355" x="5334000" y="1409700"/>
          <p14:tracePt t="50560" x="5340350" y="1403350"/>
          <p14:tracePt t="50568" x="5346700" y="1397000"/>
          <p14:tracePt t="50577" x="5353050" y="1390650"/>
          <p14:tracePt t="50592" x="5365750" y="1384300"/>
          <p14:tracePt t="50609" x="5372100" y="1377950"/>
          <p14:tracePt t="50625" x="5378450" y="1377950"/>
          <p14:tracePt t="50659" x="5397500" y="1371600"/>
          <p14:tracePt t="50676" x="5416550" y="1365250"/>
          <p14:tracePt t="50692" x="5441950" y="1358900"/>
          <p14:tracePt t="50747" x="5441950" y="1352550"/>
          <p14:tracePt t="50755" x="5435600" y="1352550"/>
          <p14:tracePt t="50762" x="5429250" y="1352550"/>
          <p14:tracePt t="50848" x="5441950" y="1352550"/>
          <p14:tracePt t="50856" x="5441950" y="1346200"/>
          <p14:tracePt t="50871" x="5448300" y="1346200"/>
          <p14:tracePt t="50880" x="5448300" y="1339850"/>
          <p14:tracePt t="50893" x="5454650" y="1339850"/>
          <p14:tracePt t="50912" x="5461000" y="1333500"/>
          <p14:tracePt t="50929" x="5461000" y="1327150"/>
          <p14:tracePt t="50982" x="5467350" y="1327150"/>
          <p14:tracePt t="50989" x="5480050" y="1339850"/>
          <p14:tracePt t="50997" x="5492750" y="1358900"/>
          <p14:tracePt t="51009" x="5505450" y="1365250"/>
          <p14:tracePt t="51025" x="5556250" y="1422400"/>
          <p14:tracePt t="51042" x="5588000" y="1454150"/>
          <p14:tracePt t="51059" x="5619750" y="1511300"/>
          <p14:tracePt t="51075" x="5651500" y="1543050"/>
          <p14:tracePt t="51092" x="5676900" y="1574800"/>
          <p14:tracePt t="51108" x="5702300" y="1606550"/>
          <p14:tracePt t="51126" x="5740400" y="1638300"/>
          <p14:tracePt t="51142" x="5772150" y="1676400"/>
          <p14:tracePt t="51159" x="5829300" y="1739900"/>
          <p14:tracePt t="51175" x="5880100" y="1790700"/>
          <p14:tracePt t="51193" x="5975350" y="1866900"/>
          <p14:tracePt t="51209" x="6038850" y="1943100"/>
          <p14:tracePt t="51225" x="6108700" y="2025650"/>
          <p14:tracePt t="51242" x="6159500" y="2120900"/>
          <p14:tracePt t="51259" x="6254750" y="2292350"/>
          <p14:tracePt t="51275" x="6324600" y="2425700"/>
          <p14:tracePt t="51292" x="6375400" y="2546350"/>
          <p14:tracePt t="51309" x="6457950" y="2762250"/>
          <p14:tracePt t="51325" x="6515100" y="2870200"/>
          <p14:tracePt t="51342" x="6572250" y="2965450"/>
          <p14:tracePt t="51359" x="6597650" y="3035300"/>
          <p14:tracePt t="51375" x="6629400" y="3117850"/>
          <p14:tracePt t="51392" x="6699250" y="3251200"/>
          <p14:tracePt t="51409" x="6743700" y="3352800"/>
          <p14:tracePt t="51412" x="6762750" y="3390900"/>
          <p14:tracePt t="51425" x="6794500" y="3460750"/>
          <p14:tracePt t="51442" x="6832600" y="3543300"/>
          <p14:tracePt t="51459" x="6896100" y="3702050"/>
          <p14:tracePt t="51475" x="6915150" y="3790950"/>
          <p14:tracePt t="51491" x="6940550" y="3879850"/>
          <p14:tracePt t="51508" x="6946900" y="3949700"/>
          <p14:tracePt t="51525" x="6972300" y="4025900"/>
          <p14:tracePt t="51543" x="6985000" y="4095750"/>
          <p14:tracePt t="51558" x="7004050" y="4146550"/>
          <p14:tracePt t="51575" x="7023100" y="4229100"/>
          <p14:tracePt t="51591" x="7035800" y="4298950"/>
          <p14:tracePt t="51609" x="7048500" y="4387850"/>
          <p14:tracePt t="51625" x="7061200" y="4438650"/>
          <p14:tracePt t="51642" x="7086600" y="4483100"/>
          <p14:tracePt t="51659" x="7124700" y="4521200"/>
          <p14:tracePt t="51675" x="7162800" y="4552950"/>
          <p14:tracePt t="51692" x="7194550" y="4572000"/>
          <p14:tracePt t="51709" x="7239000" y="4616450"/>
          <p14:tracePt t="51726" x="7251700" y="4629150"/>
          <p14:tracePt t="51742" x="7283450" y="4654550"/>
          <p14:tracePt t="51758" x="7308850" y="4673600"/>
          <p14:tracePt t="51776" x="7334250" y="4686300"/>
          <p14:tracePt t="51792" x="7366000" y="4705350"/>
          <p14:tracePt t="51809" x="7385050" y="4711700"/>
          <p14:tracePt t="51825" x="7404100" y="4718050"/>
          <p14:tracePt t="51842" x="7410450" y="4718050"/>
          <p14:tracePt t="51860" x="7429500" y="4724400"/>
          <p14:tracePt t="51876" x="7435850" y="4724400"/>
          <p14:tracePt t="51892" x="7442200" y="4724400"/>
          <p14:tracePt t="52249" x="7448550" y="4724400"/>
          <p14:tracePt t="52257" x="7461250" y="4724400"/>
          <p14:tracePt t="52266" x="7467600" y="4724400"/>
          <p14:tracePt t="52276" x="7473950" y="4724400"/>
          <p14:tracePt t="52292" x="7480300" y="4724400"/>
          <p14:tracePt t="52309" x="7486650" y="4724400"/>
          <p14:tracePt t="52326" x="7499350" y="4724400"/>
          <p14:tracePt t="52342" x="7499350" y="4718050"/>
          <p14:tracePt t="52359" x="7505700" y="4718050"/>
          <p14:tracePt t="52376" x="7512050" y="4711700"/>
          <p14:tracePt t="52409" x="7531100" y="4705350"/>
          <p14:tracePt t="52425" x="7543800" y="4699000"/>
          <p14:tracePt t="52442" x="7556500" y="4692650"/>
          <p14:tracePt t="52459" x="7569200" y="4686300"/>
          <p14:tracePt t="52475" x="7594600" y="4686300"/>
          <p14:tracePt t="52493" x="7607300" y="4679950"/>
          <p14:tracePt t="52508" x="7613650" y="4679950"/>
          <p14:tracePt t="52525" x="7613650" y="4673600"/>
          <p14:tracePt t="52542" x="7626350" y="4673600"/>
          <p14:tracePt t="52559" x="7639050" y="4667250"/>
          <p14:tracePt t="52576" x="7658100" y="4667250"/>
          <p14:tracePt t="52592" x="7689850" y="4660900"/>
          <p14:tracePt t="52609" x="7708900" y="4660900"/>
          <p14:tracePt t="52720" x="7715250" y="4660900"/>
          <p14:tracePt t="53259" x="7721600" y="4660900"/>
          <p14:tracePt t="53267" x="7727950" y="4654550"/>
          <p14:tracePt t="53276" x="7727950" y="4648200"/>
          <p14:tracePt t="53323" x="7734300" y="4648200"/>
          <p14:tracePt t="53495" x="7727950" y="4648200"/>
          <p14:tracePt t="53737" x="7721600" y="4648200"/>
          <p14:tracePt t="53745" x="7715250" y="4654550"/>
          <p14:tracePt t="53769" x="7715250" y="4667250"/>
          <p14:tracePt t="53779" x="7708900" y="4673600"/>
          <p14:tracePt t="53793" x="7702550" y="4679950"/>
          <p14:tracePt t="53809" x="7696200" y="4686300"/>
          <p14:tracePt t="53826" x="7696200" y="4699000"/>
          <p14:tracePt t="53843" x="7689850" y="4699000"/>
          <p14:tracePt t="53887" x="7683500" y="4705350"/>
          <p14:tracePt t="53903" x="7683500" y="4711700"/>
          <p14:tracePt t="53910" x="7683500" y="4718050"/>
          <p14:tracePt t="53933" x="7677150" y="4718050"/>
          <p14:tracePt t="54286" x="7670800" y="4718050"/>
          <p14:tracePt t="54293" x="7670800" y="4724400"/>
          <p14:tracePt t="54381" x="7664450" y="4730750"/>
          <p14:tracePt t="54387" x="7658100" y="4737100"/>
          <p14:tracePt t="54396" x="7651750" y="4743450"/>
          <p14:tracePt t="54408" x="7639050" y="4756150"/>
          <p14:tracePt t="54426" x="7626350" y="4762500"/>
          <p14:tracePt t="54443" x="7620000" y="4768850"/>
          <p14:tracePt t="54465" x="7613650" y="4768850"/>
          <p14:tracePt t="54481" x="7607300" y="4768850"/>
          <p14:tracePt t="54505" x="7600950" y="4768850"/>
          <p14:tracePt t="54513" x="7594600" y="4768850"/>
          <p14:tracePt t="54526" x="7588250" y="4768850"/>
          <p14:tracePt t="54542" x="7581900" y="4768850"/>
          <p14:tracePt t="54559" x="7575550" y="4775200"/>
          <p14:tracePt t="54576" x="7569200" y="4775200"/>
          <p14:tracePt t="54599" x="7556500" y="4775200"/>
          <p14:tracePt t="54623" x="7550150" y="4775200"/>
          <p14:tracePt t="54640" x="7543800" y="4775200"/>
          <p14:tracePt t="54647" x="7537450" y="4775200"/>
          <p14:tracePt t="54659" x="7524750" y="4775200"/>
          <p14:tracePt t="54675" x="7512050" y="4775200"/>
          <p14:tracePt t="54692" x="7480300" y="4781550"/>
          <p14:tracePt t="54709" x="7461250" y="4781550"/>
          <p14:tracePt t="54725" x="7461250" y="4787900"/>
          <p14:tracePt t="54779" x="7454900" y="4787900"/>
          <p14:tracePt t="54820" x="7448550" y="4787900"/>
          <p14:tracePt t="54835" x="7442200" y="4787900"/>
          <p14:tracePt t="54841" x="7435850" y="4794250"/>
          <p14:tracePt t="54850" x="7429500" y="4794250"/>
          <p14:tracePt t="54865" x="7416800" y="4794250"/>
          <p14:tracePt t="54876" x="7416800" y="4800600"/>
          <p14:tracePt t="54892" x="7404100" y="4800600"/>
          <p14:tracePt t="54909" x="7391400" y="4813300"/>
          <p14:tracePt t="54925" x="7378700" y="4819650"/>
          <p14:tracePt t="54942" x="7372350" y="4826000"/>
          <p14:tracePt t="54959" x="7359650" y="4838700"/>
          <p14:tracePt t="54975" x="7346950" y="4845050"/>
          <p14:tracePt t="54991" x="7334250" y="4845050"/>
          <p14:tracePt t="55008" x="7334250" y="4851400"/>
          <p14:tracePt t="55053" x="7327900" y="4851400"/>
          <p14:tracePt t="55101" x="7321550" y="4851400"/>
          <p14:tracePt t="55115" x="7315200" y="4851400"/>
          <p14:tracePt t="55131" x="7308850" y="4851400"/>
          <p14:tracePt t="55139" x="7302500" y="4851400"/>
          <p14:tracePt t="55163" x="7296150" y="4851400"/>
          <p14:tracePt t="55407" x="7289800" y="4851400"/>
          <p14:tracePt t="55523" x="7289800" y="4857750"/>
          <p14:tracePt t="56402" x="7296150" y="4857750"/>
          <p14:tracePt t="56620" x="7296150" y="4851400"/>
          <p14:tracePt t="56667" x="7296150" y="4845050"/>
          <p14:tracePt t="56675" x="7289800" y="4845050"/>
          <p14:tracePt t="56683" x="7283450" y="4838700"/>
          <p14:tracePt t="56713" x="7277100" y="4838700"/>
          <p14:tracePt t="56762" x="7270750" y="4838700"/>
          <p14:tracePt t="56777" x="7264400" y="4838700"/>
          <p14:tracePt t="56783" x="7258050" y="4832350"/>
          <p14:tracePt t="56792" x="7251700" y="4832350"/>
          <p14:tracePt t="56823" x="7245350" y="4832350"/>
          <p14:tracePt t="56847" x="7245350" y="4826000"/>
          <p14:tracePt t="57159" x="7245350" y="4819650"/>
          <p14:tracePt t="57167" x="7251700" y="4819650"/>
          <p14:tracePt t="57176" x="7258050" y="4813300"/>
          <p14:tracePt t="57191" x="7264400" y="4806950"/>
          <p14:tracePt t="57412" x="7258050" y="4806950"/>
          <p14:tracePt t="57427" x="7251700" y="4806950"/>
          <p14:tracePt t="57443" x="7251700" y="4800600"/>
          <p14:tracePt t="57448" x="7245350" y="4800600"/>
          <p14:tracePt t="57536" x="7239000" y="4800600"/>
          <p14:tracePt t="57559" x="7232650" y="4794250"/>
          <p14:tracePt t="57576" x="7226300" y="4794250"/>
          <p14:tracePt t="57615" x="7219950" y="4794250"/>
          <p14:tracePt t="58091" x="7226300" y="4794250"/>
          <p14:tracePt t="58107" x="7232650" y="4794250"/>
          <p14:tracePt t="58115" x="7239000" y="4794250"/>
          <p14:tracePt t="58126" x="7251700" y="4794250"/>
          <p14:tracePt t="58143" x="7264400" y="4794250"/>
          <p14:tracePt t="58158" x="7277100" y="4794250"/>
          <p14:tracePt t="58234" x="7283450" y="4794250"/>
          <p14:tracePt t="58295" x="7289800" y="4794250"/>
          <p14:tracePt t="59072" x="7277100" y="4794250"/>
          <p14:tracePt t="59079" x="7270750" y="4794250"/>
          <p14:tracePt t="59092" x="7264400" y="4794250"/>
          <p14:tracePt t="59109" x="7258050" y="4794250"/>
          <p14:tracePt t="59125" x="7245350" y="4794250"/>
          <p14:tracePt t="59141" x="7245350" y="4800600"/>
          <p14:tracePt t="59252" x="7245350" y="4794250"/>
          <p14:tracePt t="59267" x="7251700" y="4794250"/>
          <p14:tracePt t="59393" x="7251700" y="4787900"/>
          <p14:tracePt t="59447" x="7251700" y="4781550"/>
          <p14:tracePt t="59456" x="7258050" y="4775200"/>
          <p14:tracePt t="59463" x="7264400" y="4775200"/>
          <p14:tracePt t="59479" x="7264400" y="4768850"/>
          <p14:tracePt t="59501" x="7270750" y="4768850"/>
          <p14:tracePt t="61156" x="7270750" y="4762500"/>
          <p14:tracePt t="61162" x="7277100" y="4737100"/>
          <p14:tracePt t="61177" x="7277100" y="4724400"/>
          <p14:tracePt t="61195" x="7283450" y="4718050"/>
          <p14:tracePt t="61233" x="7283450" y="4711700"/>
          <p14:tracePt t="61242" x="7283450" y="4705350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1060880" y="5177653"/>
            <a:ext cx="73363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dirty="0" err="1" smtClean="0">
                <a:solidFill>
                  <a:srgbClr val="FFFF00"/>
                </a:solidFill>
                <a:latin typeface="Times New Roman" pitchFamily="18" charset="0"/>
              </a:rPr>
              <a:t>Antiparallel</a:t>
            </a:r>
            <a:r>
              <a:rPr lang="cs-CZ" dirty="0" smtClean="0">
                <a:solidFill>
                  <a:srgbClr val="FFFF00"/>
                </a:solidFill>
                <a:latin typeface="Times New Roman" pitchFamily="18" charset="0"/>
              </a:rPr>
              <a:t> duplex </a:t>
            </a:r>
            <a:r>
              <a:rPr lang="cs-CZ" dirty="0" err="1" smtClean="0">
                <a:solidFill>
                  <a:srgbClr val="FFFF00"/>
                </a:solidFill>
                <a:latin typeface="Times New Roman" pitchFamily="18" charset="0"/>
              </a:rPr>
              <a:t>of</a:t>
            </a:r>
            <a:r>
              <a:rPr lang="cs-CZ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cs-CZ" dirty="0" err="1" smtClean="0">
                <a:solidFill>
                  <a:srgbClr val="FFFF00"/>
                </a:solidFill>
                <a:latin typeface="Times New Roman" pitchFamily="18" charset="0"/>
              </a:rPr>
              <a:t>alternating</a:t>
            </a:r>
            <a:r>
              <a:rPr lang="cs-CZ" dirty="0" smtClean="0">
                <a:solidFill>
                  <a:srgbClr val="FFFF00"/>
                </a:solidFill>
                <a:latin typeface="Times New Roman" pitchFamily="18" charset="0"/>
              </a:rPr>
              <a:t> A-T fragment </a:t>
            </a:r>
            <a:r>
              <a:rPr lang="cs-CZ" dirty="0" err="1" smtClean="0">
                <a:solidFill>
                  <a:srgbClr val="FFFF00"/>
                </a:solidFill>
                <a:latin typeface="Times New Roman" pitchFamily="18" charset="0"/>
              </a:rPr>
              <a:t>with</a:t>
            </a:r>
            <a:r>
              <a:rPr lang="cs-CZ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cs-CZ" dirty="0" err="1" smtClean="0">
                <a:solidFill>
                  <a:srgbClr val="FFFF00"/>
                </a:solidFill>
                <a:latin typeface="Times New Roman" pitchFamily="18" charset="0"/>
              </a:rPr>
              <a:t>Hoogsteen</a:t>
            </a:r>
            <a:r>
              <a:rPr lang="cs-CZ" dirty="0" smtClean="0">
                <a:solidFill>
                  <a:srgbClr val="FFFF00"/>
                </a:solidFill>
                <a:latin typeface="Times New Roman" pitchFamily="18" charset="0"/>
              </a:rPr>
              <a:t> base </a:t>
            </a:r>
            <a:r>
              <a:rPr lang="cs-CZ" dirty="0" err="1" smtClean="0">
                <a:solidFill>
                  <a:srgbClr val="FFFF00"/>
                </a:solidFill>
                <a:latin typeface="Times New Roman" pitchFamily="18" charset="0"/>
              </a:rPr>
              <a:t>pairing</a:t>
            </a:r>
            <a:r>
              <a:rPr lang="cs-CZ" dirty="0" smtClean="0">
                <a:solidFill>
                  <a:srgbClr val="FFFF00"/>
                </a:solidFill>
                <a:latin typeface="Times New Roman" pitchFamily="18" charset="0"/>
              </a:rPr>
              <a:t>.</a:t>
            </a:r>
            <a:endParaRPr lang="cs-CZ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974725" y="61341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827584" y="6010274"/>
            <a:ext cx="839510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1400" dirty="0" err="1" smtClean="0">
                <a:solidFill>
                  <a:srgbClr val="A4F0FA"/>
                </a:solidFill>
                <a:latin typeface="+mn-lt"/>
              </a:rPr>
              <a:t>Abrescia</a:t>
            </a:r>
            <a:r>
              <a:rPr lang="cs-CZ" sz="1400" dirty="0" smtClean="0">
                <a:solidFill>
                  <a:srgbClr val="A4F0FA"/>
                </a:solidFill>
                <a:latin typeface="+mn-lt"/>
              </a:rPr>
              <a:t>, N.G.A., Thompson, A.,</a:t>
            </a:r>
            <a:r>
              <a:rPr lang="cs-CZ" sz="1400" baseline="30000" dirty="0" smtClean="0">
                <a:solidFill>
                  <a:srgbClr val="A4F0FA"/>
                </a:solidFill>
                <a:latin typeface="+mn-lt"/>
              </a:rPr>
              <a:t> </a:t>
            </a:r>
            <a:r>
              <a:rPr lang="cs-CZ" sz="1400" dirty="0" err="1" smtClean="0">
                <a:solidFill>
                  <a:srgbClr val="A4F0FA"/>
                </a:solidFill>
                <a:latin typeface="+mn-lt"/>
              </a:rPr>
              <a:t>Huynh-Dinh</a:t>
            </a:r>
            <a:r>
              <a:rPr lang="cs-CZ" sz="1400" dirty="0" smtClean="0">
                <a:solidFill>
                  <a:srgbClr val="A4F0FA"/>
                </a:solidFill>
                <a:latin typeface="+mn-lt"/>
              </a:rPr>
              <a:t>, T.,</a:t>
            </a:r>
            <a:r>
              <a:rPr lang="cs-CZ" sz="1400" dirty="0" smtClean="0">
                <a:solidFill>
                  <a:srgbClr val="A4F0FA"/>
                </a:solidFill>
                <a:latin typeface="+mn-lt"/>
                <a:hlinkClick r:id="rId4"/>
              </a:rPr>
              <a:t> </a:t>
            </a:r>
            <a:r>
              <a:rPr lang="cs-CZ" sz="1400" dirty="0" err="1" smtClean="0">
                <a:solidFill>
                  <a:srgbClr val="A4F0FA"/>
                </a:solidFill>
                <a:latin typeface="+mn-lt"/>
              </a:rPr>
              <a:t>Subirana</a:t>
            </a:r>
            <a:r>
              <a:rPr lang="cs-CZ" sz="1400" dirty="0" smtClean="0">
                <a:solidFill>
                  <a:srgbClr val="A4F0FA"/>
                </a:solidFill>
                <a:latin typeface="+mn-lt"/>
              </a:rPr>
              <a:t>, J.A.:  </a:t>
            </a:r>
            <a:r>
              <a:rPr lang="cs-CZ" sz="1400" dirty="0" err="1" smtClean="0">
                <a:solidFill>
                  <a:srgbClr val="FFFFFF"/>
                </a:solidFill>
                <a:latin typeface="+mn-lt"/>
              </a:rPr>
              <a:t>Alternating</a:t>
            </a:r>
            <a:r>
              <a:rPr lang="cs-CZ" sz="1400" dirty="0" smtClean="0">
                <a:solidFill>
                  <a:srgbClr val="FFFFFF"/>
                </a:solidFill>
                <a:latin typeface="+mn-lt"/>
              </a:rPr>
              <a:t> A-T fragment </a:t>
            </a:r>
            <a:r>
              <a:rPr lang="cs-CZ" sz="1400" dirty="0" err="1" smtClean="0">
                <a:solidFill>
                  <a:srgbClr val="FFFFFF"/>
                </a:solidFill>
                <a:latin typeface="+mn-lt"/>
              </a:rPr>
              <a:t>with</a:t>
            </a:r>
            <a:r>
              <a:rPr lang="cs-CZ" sz="1400" dirty="0" smtClean="0">
                <a:solidFill>
                  <a:srgbClr val="FFFFFF"/>
                </a:solidFill>
                <a:latin typeface="+mn-lt"/>
              </a:rPr>
              <a:t> </a:t>
            </a:r>
            <a:r>
              <a:rPr lang="cs-CZ" sz="1400" dirty="0" err="1" smtClean="0">
                <a:solidFill>
                  <a:srgbClr val="FFFFFF"/>
                </a:solidFill>
                <a:latin typeface="+mn-lt"/>
              </a:rPr>
              <a:t>Hoogsteen</a:t>
            </a:r>
            <a:r>
              <a:rPr lang="cs-CZ" sz="1400" dirty="0" smtClean="0">
                <a:solidFill>
                  <a:srgbClr val="FFFFFF"/>
                </a:solidFill>
                <a:latin typeface="+mn-lt"/>
              </a:rPr>
              <a:t> base </a:t>
            </a:r>
            <a:r>
              <a:rPr lang="cs-CZ" sz="1400" dirty="0" err="1" smtClean="0">
                <a:solidFill>
                  <a:srgbClr val="FFFFFF"/>
                </a:solidFill>
                <a:latin typeface="+mn-lt"/>
              </a:rPr>
              <a:t>pairing</a:t>
            </a:r>
            <a:r>
              <a:rPr lang="cs-CZ" sz="1400" dirty="0" smtClean="0">
                <a:solidFill>
                  <a:srgbClr val="FFFFFF"/>
                </a:solidFill>
                <a:latin typeface="+mn-lt"/>
              </a:rPr>
              <a:t>. </a:t>
            </a:r>
            <a:r>
              <a:rPr lang="cs-CZ" sz="1400" dirty="0" err="1" smtClean="0">
                <a:solidFill>
                  <a:srgbClr val="A4F0FA"/>
                </a:solidFill>
                <a:latin typeface="+mn-lt"/>
              </a:rPr>
              <a:t>Proc.Nat.Acad.Sci.USA</a:t>
            </a:r>
            <a:r>
              <a:rPr lang="cs-CZ" sz="1400" dirty="0" smtClean="0">
                <a:solidFill>
                  <a:srgbClr val="A4F0FA"/>
                </a:solidFill>
                <a:latin typeface="+mn-lt"/>
              </a:rPr>
              <a:t> , </a:t>
            </a:r>
            <a:r>
              <a:rPr lang="cs-CZ" sz="1400" b="1" dirty="0" smtClean="0">
                <a:solidFill>
                  <a:srgbClr val="A4F0FA"/>
                </a:solidFill>
                <a:latin typeface="+mn-lt"/>
              </a:rPr>
              <a:t>99 (2002)</a:t>
            </a:r>
            <a:r>
              <a:rPr lang="cs-CZ" sz="1400" dirty="0" smtClean="0">
                <a:solidFill>
                  <a:srgbClr val="A4F0FA"/>
                </a:solidFill>
                <a:latin typeface="+mn-lt"/>
              </a:rPr>
              <a:t> 2806 – 2811.</a:t>
            </a:r>
            <a:endParaRPr lang="cs-CZ" sz="1400" dirty="0">
              <a:solidFill>
                <a:srgbClr val="A4F0FA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37894" name="Picture 6" descr="V:\mifi-obr\Fig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93" y="1403608"/>
            <a:ext cx="4652419" cy="2764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3857625" y="24479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3789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417401"/>
            <a:ext cx="1945522" cy="2779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2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26"/>
    </mc:Choice>
    <mc:Fallback xmlns="">
      <p:transition spd="slow" advTm="18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 bwMode="auto">
          <a:xfrm>
            <a:off x="279608" y="322515"/>
            <a:ext cx="7920880" cy="597666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rgbClr val="9900CC"/>
              </a:solidFill>
              <a:effectLst/>
              <a:latin typeface="Arial" charset="0"/>
            </a:endParaRPr>
          </a:p>
        </p:txBody>
      </p:sp>
      <p:grpSp>
        <p:nvGrpSpPr>
          <p:cNvPr id="6" name="Skupina 5"/>
          <p:cNvGrpSpPr/>
          <p:nvPr/>
        </p:nvGrpSpPr>
        <p:grpSpPr>
          <a:xfrm>
            <a:off x="2214296" y="719260"/>
            <a:ext cx="3725855" cy="5197017"/>
            <a:chOff x="827584" y="3212976"/>
            <a:chExt cx="4176464" cy="3540833"/>
          </a:xfrm>
        </p:grpSpPr>
        <p:grpSp>
          <p:nvGrpSpPr>
            <p:cNvPr id="7" name="Skupina 6"/>
            <p:cNvGrpSpPr/>
            <p:nvPr/>
          </p:nvGrpSpPr>
          <p:grpSpPr>
            <a:xfrm>
              <a:off x="1547664" y="3212976"/>
              <a:ext cx="3456384" cy="3540833"/>
              <a:chOff x="1547664" y="3212976"/>
              <a:chExt cx="3456384" cy="3540833"/>
            </a:xfrm>
          </p:grpSpPr>
          <p:pic>
            <p:nvPicPr>
              <p:cNvPr id="9" name="Obrázek 8"/>
              <p:cNvPicPr>
                <a:picLocks noChangeAspect="1"/>
              </p:cNvPicPr>
              <p:nvPr/>
            </p:nvPicPr>
            <p:blipFill rotWithShape="1">
              <a:blip r:embed="rId4"/>
              <a:srcRect l="42535" t="25131" r="12952" b="49661"/>
              <a:stretch/>
            </p:blipFill>
            <p:spPr>
              <a:xfrm>
                <a:off x="2123728" y="3212976"/>
                <a:ext cx="2880320" cy="3468825"/>
              </a:xfrm>
              <a:prstGeom prst="rect">
                <a:avLst/>
              </a:prstGeom>
            </p:spPr>
          </p:pic>
          <p:pic>
            <p:nvPicPr>
              <p:cNvPr id="10" name="Obrázek 9"/>
              <p:cNvPicPr>
                <a:picLocks noChangeAspect="1"/>
              </p:cNvPicPr>
              <p:nvPr/>
            </p:nvPicPr>
            <p:blipFill rotWithShape="1">
              <a:blip r:embed="rId4"/>
              <a:srcRect l="27822" t="25117" r="63275" b="49152"/>
              <a:stretch/>
            </p:blipFill>
            <p:spPr>
              <a:xfrm>
                <a:off x="1547664" y="3212976"/>
                <a:ext cx="576064" cy="3540833"/>
              </a:xfrm>
              <a:prstGeom prst="rect">
                <a:avLst/>
              </a:prstGeom>
            </p:spPr>
          </p:pic>
        </p:grpSp>
        <p:pic>
          <p:nvPicPr>
            <p:cNvPr id="8" name="Obrázek 7"/>
            <p:cNvPicPr>
              <a:picLocks noChangeAspect="1"/>
            </p:cNvPicPr>
            <p:nvPr/>
          </p:nvPicPr>
          <p:blipFill rotWithShape="1">
            <a:blip r:embed="rId4"/>
            <a:srcRect l="13348" t="44887" r="15431" b="49216"/>
            <a:stretch/>
          </p:blipFill>
          <p:spPr>
            <a:xfrm>
              <a:off x="827584" y="4673048"/>
              <a:ext cx="3888432" cy="548680"/>
            </a:xfrm>
            <a:prstGeom prst="rect">
              <a:avLst/>
            </a:prstGeom>
          </p:spPr>
        </p:pic>
      </p:grpSp>
      <p:sp>
        <p:nvSpPr>
          <p:cNvPr id="11" name="Obdélník 10"/>
          <p:cNvSpPr/>
          <p:nvPr/>
        </p:nvSpPr>
        <p:spPr bwMode="auto">
          <a:xfrm>
            <a:off x="2811269" y="3573016"/>
            <a:ext cx="2480811" cy="24482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rgbClr val="9900CC"/>
              </a:solidFill>
              <a:effectLst/>
              <a:latin typeface="Arial" charset="0"/>
            </a:endParaRPr>
          </a:p>
        </p:txBody>
      </p:sp>
      <p:grpSp>
        <p:nvGrpSpPr>
          <p:cNvPr id="12" name="Skupina 11"/>
          <p:cNvGrpSpPr/>
          <p:nvPr/>
        </p:nvGrpSpPr>
        <p:grpSpPr>
          <a:xfrm>
            <a:off x="555305" y="681575"/>
            <a:ext cx="2255964" cy="2930235"/>
            <a:chOff x="279203" y="643851"/>
            <a:chExt cx="1340469" cy="2111664"/>
          </a:xfrm>
        </p:grpSpPr>
        <p:pic>
          <p:nvPicPr>
            <p:cNvPr id="13" name="Obrázek 12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949" b="52783"/>
            <a:stretch/>
          </p:blipFill>
          <p:spPr bwMode="auto">
            <a:xfrm>
              <a:off x="279203" y="643851"/>
              <a:ext cx="1340469" cy="17770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Obrázek 13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5" t="90756" r="60286" b="-1560"/>
            <a:stretch/>
          </p:blipFill>
          <p:spPr bwMode="auto">
            <a:xfrm>
              <a:off x="474968" y="2348880"/>
              <a:ext cx="1139939" cy="40663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Obrázek 1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5" t="47833" r="29802" b="-1560"/>
          <a:stretch/>
        </p:blipFill>
        <p:spPr bwMode="auto">
          <a:xfrm>
            <a:off x="877070" y="3619419"/>
            <a:ext cx="2950906" cy="2596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Obrázek 15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69" r="16088"/>
          <a:stretch/>
        </p:blipFill>
        <p:spPr bwMode="auto">
          <a:xfrm>
            <a:off x="4213839" y="3417083"/>
            <a:ext cx="1540872" cy="27282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Obrázek 1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50" t="96850" r="30700" b="-1320"/>
          <a:stretch/>
        </p:blipFill>
        <p:spPr bwMode="auto">
          <a:xfrm>
            <a:off x="4644008" y="5990622"/>
            <a:ext cx="1296144" cy="216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Obrázek 1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50" t="96850" r="30700" b="-1320"/>
          <a:stretch/>
        </p:blipFill>
        <p:spPr bwMode="auto">
          <a:xfrm>
            <a:off x="1035432" y="3308955"/>
            <a:ext cx="1296144" cy="2160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" name="Přímá spojnice 19"/>
          <p:cNvCxnSpPr/>
          <p:nvPr/>
        </p:nvCxnSpPr>
        <p:spPr bwMode="auto">
          <a:xfrm flipV="1">
            <a:off x="1035432" y="3611810"/>
            <a:ext cx="2792544" cy="760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Přímá spojnice 23"/>
          <p:cNvCxnSpPr/>
          <p:nvPr/>
        </p:nvCxnSpPr>
        <p:spPr bwMode="auto">
          <a:xfrm>
            <a:off x="3203848" y="692696"/>
            <a:ext cx="172819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ovéPole 25"/>
          <p:cNvSpPr txBox="1"/>
          <p:nvPr/>
        </p:nvSpPr>
        <p:spPr>
          <a:xfrm>
            <a:off x="4205312" y="899295"/>
            <a:ext cx="702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smtClean="0">
                <a:solidFill>
                  <a:schemeClr val="tx1"/>
                </a:solidFill>
              </a:rPr>
              <a:t>(TA)n</a:t>
            </a:r>
            <a:endParaRPr lang="en-GB" sz="1400" b="1" dirty="0">
              <a:solidFill>
                <a:schemeClr val="tx1"/>
              </a:solidFill>
            </a:endParaRPr>
          </a:p>
        </p:txBody>
      </p:sp>
      <p:grpSp>
        <p:nvGrpSpPr>
          <p:cNvPr id="27" name="Skupina 26"/>
          <p:cNvGrpSpPr/>
          <p:nvPr/>
        </p:nvGrpSpPr>
        <p:grpSpPr>
          <a:xfrm>
            <a:off x="5758379" y="719260"/>
            <a:ext cx="2022004" cy="2948323"/>
            <a:chOff x="2411761" y="2636912"/>
            <a:chExt cx="1978416" cy="2232248"/>
          </a:xfrm>
        </p:grpSpPr>
        <p:grpSp>
          <p:nvGrpSpPr>
            <p:cNvPr id="28" name="Skupina 27"/>
            <p:cNvGrpSpPr/>
            <p:nvPr/>
          </p:nvGrpSpPr>
          <p:grpSpPr>
            <a:xfrm>
              <a:off x="2411761" y="2636912"/>
              <a:ext cx="1978416" cy="2232248"/>
              <a:chOff x="2411761" y="2636912"/>
              <a:chExt cx="1978416" cy="2232248"/>
            </a:xfrm>
          </p:grpSpPr>
          <p:pic>
            <p:nvPicPr>
              <p:cNvPr id="30" name="Obrázek 29"/>
              <p:cNvPicPr/>
              <p:nvPr/>
            </p:nvPicPr>
            <p:blipFill rotWithShape="1">
              <a:blip r:embed="rId7"/>
              <a:srcRect l="36387" t="30042" r="34406" b="35581"/>
              <a:stretch/>
            </p:blipFill>
            <p:spPr>
              <a:xfrm>
                <a:off x="2771800" y="2636912"/>
                <a:ext cx="1618377" cy="2231842"/>
              </a:xfrm>
              <a:prstGeom prst="rect">
                <a:avLst/>
              </a:prstGeom>
            </p:spPr>
          </p:pic>
          <p:pic>
            <p:nvPicPr>
              <p:cNvPr id="31" name="Obrázek 30"/>
              <p:cNvPicPr/>
              <p:nvPr/>
            </p:nvPicPr>
            <p:blipFill rotWithShape="1">
              <a:blip r:embed="rId7"/>
              <a:srcRect l="1300" t="29946" r="90902" b="35671"/>
              <a:stretch/>
            </p:blipFill>
            <p:spPr>
              <a:xfrm>
                <a:off x="2411761" y="2636912"/>
                <a:ext cx="432047" cy="2232248"/>
              </a:xfrm>
              <a:prstGeom prst="rect">
                <a:avLst/>
              </a:prstGeom>
            </p:spPr>
          </p:pic>
        </p:grpSp>
        <p:sp>
          <p:nvSpPr>
            <p:cNvPr id="29" name="Obdélník 28"/>
            <p:cNvSpPr/>
            <p:nvPr/>
          </p:nvSpPr>
          <p:spPr bwMode="auto">
            <a:xfrm>
              <a:off x="2915816" y="2636912"/>
              <a:ext cx="1474361" cy="216024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rgbClr val="9900CC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35" name="Přímá spojnice 34"/>
          <p:cNvCxnSpPr/>
          <p:nvPr/>
        </p:nvCxnSpPr>
        <p:spPr bwMode="auto">
          <a:xfrm flipV="1">
            <a:off x="6151045" y="718676"/>
            <a:ext cx="1613459" cy="55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Přímá spojnice 37"/>
          <p:cNvCxnSpPr/>
          <p:nvPr/>
        </p:nvCxnSpPr>
        <p:spPr bwMode="auto">
          <a:xfrm flipV="1">
            <a:off x="7734637" y="718676"/>
            <a:ext cx="9741" cy="48839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Přímá spojnice 24"/>
          <p:cNvCxnSpPr/>
          <p:nvPr/>
        </p:nvCxnSpPr>
        <p:spPr bwMode="auto">
          <a:xfrm flipV="1">
            <a:off x="5759982" y="3416967"/>
            <a:ext cx="0" cy="227955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Přímá spojnice 33"/>
          <p:cNvCxnSpPr/>
          <p:nvPr/>
        </p:nvCxnSpPr>
        <p:spPr bwMode="auto">
          <a:xfrm>
            <a:off x="4240048" y="3416967"/>
            <a:ext cx="1608787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TextovéPole 36"/>
          <p:cNvSpPr txBox="1"/>
          <p:nvPr/>
        </p:nvSpPr>
        <p:spPr>
          <a:xfrm>
            <a:off x="6553940" y="4612486"/>
            <a:ext cx="969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3912DE"/>
                </a:solidFill>
              </a:rPr>
              <a:t>Z </a:t>
            </a:r>
            <a:r>
              <a:rPr lang="cs-CZ" dirty="0" err="1" smtClean="0">
                <a:solidFill>
                  <a:srgbClr val="3912DE"/>
                </a:solidFill>
              </a:rPr>
              <a:t>forms</a:t>
            </a:r>
            <a:endParaRPr lang="en-GB" dirty="0">
              <a:solidFill>
                <a:srgbClr val="3912DE"/>
              </a:solidFill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62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34"/>
    </mc:Choice>
    <mc:Fallback xmlns="">
      <p:transition spd="slow" advTm="35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 2"/>
          <p:cNvGrpSpPr>
            <a:grpSpLocks/>
          </p:cNvGrpSpPr>
          <p:nvPr/>
        </p:nvGrpSpPr>
        <p:grpSpPr bwMode="auto">
          <a:xfrm>
            <a:off x="463550" y="2062163"/>
            <a:ext cx="2989263" cy="3814762"/>
            <a:chOff x="3628" y="1299"/>
            <a:chExt cx="1883" cy="2403"/>
          </a:xfrm>
        </p:grpSpPr>
        <p:sp>
          <p:nvSpPr>
            <p:cNvPr id="38991" name="Text Box 3"/>
            <p:cNvSpPr txBox="1">
              <a:spLocks noChangeArrowheads="1"/>
            </p:cNvSpPr>
            <p:nvPr/>
          </p:nvSpPr>
          <p:spPr bwMode="auto">
            <a:xfrm>
              <a:off x="4126" y="1344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G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92" name="Freeform 4"/>
            <p:cNvSpPr>
              <a:spLocks/>
            </p:cNvSpPr>
            <p:nvPr/>
          </p:nvSpPr>
          <p:spPr bwMode="auto">
            <a:xfrm>
              <a:off x="4014" y="1299"/>
              <a:ext cx="136" cy="544"/>
            </a:xfrm>
            <a:custGeom>
              <a:avLst/>
              <a:gdLst>
                <a:gd name="T0" fmla="*/ 13 w 182"/>
                <a:gd name="T1" fmla="*/ 21 h 817"/>
                <a:gd name="T2" fmla="*/ 0 w 182"/>
                <a:gd name="T3" fmla="*/ 21 h 817"/>
                <a:gd name="T4" fmla="*/ 0 w 182"/>
                <a:gd name="T5" fmla="*/ 0 h 817"/>
                <a:gd name="T6" fmla="*/ 13 w 182"/>
                <a:gd name="T7" fmla="*/ 0 h 8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2"/>
                <a:gd name="T13" fmla="*/ 0 h 817"/>
                <a:gd name="T14" fmla="*/ 182 w 182"/>
                <a:gd name="T15" fmla="*/ 817 h 8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2" h="817">
                  <a:moveTo>
                    <a:pt x="182" y="817"/>
                  </a:moveTo>
                  <a:lnTo>
                    <a:pt x="0" y="817"/>
                  </a:lnTo>
                  <a:lnTo>
                    <a:pt x="0" y="0"/>
                  </a:lnTo>
                  <a:lnTo>
                    <a:pt x="182" y="0"/>
                  </a:lnTo>
                </a:path>
              </a:pathLst>
            </a:cu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93" name="Text Box 5"/>
            <p:cNvSpPr txBox="1">
              <a:spLocks noChangeArrowheads="1"/>
            </p:cNvSpPr>
            <p:nvPr/>
          </p:nvSpPr>
          <p:spPr bwMode="auto">
            <a:xfrm>
              <a:off x="4263" y="1344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C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94" name="Text Box 6"/>
            <p:cNvSpPr txBox="1">
              <a:spLocks noChangeArrowheads="1"/>
            </p:cNvSpPr>
            <p:nvPr/>
          </p:nvSpPr>
          <p:spPr bwMode="auto">
            <a:xfrm>
              <a:off x="4399" y="1344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G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95" name="Text Box 7"/>
            <p:cNvSpPr txBox="1">
              <a:spLocks noChangeArrowheads="1"/>
            </p:cNvSpPr>
            <p:nvPr/>
          </p:nvSpPr>
          <p:spPr bwMode="auto">
            <a:xfrm>
              <a:off x="4535" y="1344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C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96" name="Text Box 8"/>
            <p:cNvSpPr txBox="1">
              <a:spLocks noChangeArrowheads="1"/>
            </p:cNvSpPr>
            <p:nvPr/>
          </p:nvSpPr>
          <p:spPr bwMode="auto">
            <a:xfrm>
              <a:off x="4671" y="1344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G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97" name="Text Box 9"/>
            <p:cNvSpPr txBox="1">
              <a:spLocks noChangeArrowheads="1"/>
            </p:cNvSpPr>
            <p:nvPr/>
          </p:nvSpPr>
          <p:spPr bwMode="auto">
            <a:xfrm>
              <a:off x="4807" y="1344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C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98" name="Text Box 10"/>
            <p:cNvSpPr txBox="1">
              <a:spLocks noChangeArrowheads="1"/>
            </p:cNvSpPr>
            <p:nvPr/>
          </p:nvSpPr>
          <p:spPr bwMode="auto">
            <a:xfrm>
              <a:off x="4104" y="1571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C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99" name="Text Box 11"/>
            <p:cNvSpPr txBox="1">
              <a:spLocks noChangeArrowheads="1"/>
            </p:cNvSpPr>
            <p:nvPr/>
          </p:nvSpPr>
          <p:spPr bwMode="auto">
            <a:xfrm>
              <a:off x="4240" y="1571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G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9000" name="Text Box 12"/>
            <p:cNvSpPr txBox="1">
              <a:spLocks noChangeArrowheads="1"/>
            </p:cNvSpPr>
            <p:nvPr/>
          </p:nvSpPr>
          <p:spPr bwMode="auto">
            <a:xfrm>
              <a:off x="4376" y="1571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C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9001" name="Text Box 13"/>
            <p:cNvSpPr txBox="1">
              <a:spLocks noChangeArrowheads="1"/>
            </p:cNvSpPr>
            <p:nvPr/>
          </p:nvSpPr>
          <p:spPr bwMode="auto">
            <a:xfrm>
              <a:off x="4512" y="1571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G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9002" name="Text Box 14"/>
            <p:cNvSpPr txBox="1">
              <a:spLocks noChangeArrowheads="1"/>
            </p:cNvSpPr>
            <p:nvPr/>
          </p:nvSpPr>
          <p:spPr bwMode="auto">
            <a:xfrm>
              <a:off x="4648" y="1571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C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9003" name="Text Box 15"/>
            <p:cNvSpPr txBox="1">
              <a:spLocks noChangeArrowheads="1"/>
            </p:cNvSpPr>
            <p:nvPr/>
          </p:nvSpPr>
          <p:spPr bwMode="auto">
            <a:xfrm>
              <a:off x="4784" y="1571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G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9004" name="Text Box 16"/>
            <p:cNvSpPr txBox="1">
              <a:spLocks noChangeArrowheads="1"/>
            </p:cNvSpPr>
            <p:nvPr/>
          </p:nvSpPr>
          <p:spPr bwMode="auto">
            <a:xfrm>
              <a:off x="3628" y="1347"/>
              <a:ext cx="340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2800" b="1">
                  <a:solidFill>
                    <a:srgbClr val="FFFFFF"/>
                  </a:solidFill>
                  <a:latin typeface="Times New Roman" pitchFamily="18" charset="0"/>
                </a:rPr>
                <a:t>…</a:t>
              </a:r>
              <a:endParaRPr lang="cs-CZ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9005" name="Freeform 17"/>
            <p:cNvSpPr>
              <a:spLocks/>
            </p:cNvSpPr>
            <p:nvPr/>
          </p:nvSpPr>
          <p:spPr bwMode="auto">
            <a:xfrm rot="10800000">
              <a:off x="4966" y="1299"/>
              <a:ext cx="136" cy="544"/>
            </a:xfrm>
            <a:custGeom>
              <a:avLst/>
              <a:gdLst>
                <a:gd name="T0" fmla="*/ 13 w 182"/>
                <a:gd name="T1" fmla="*/ 21 h 817"/>
                <a:gd name="T2" fmla="*/ 0 w 182"/>
                <a:gd name="T3" fmla="*/ 21 h 817"/>
                <a:gd name="T4" fmla="*/ 0 w 182"/>
                <a:gd name="T5" fmla="*/ 0 h 817"/>
                <a:gd name="T6" fmla="*/ 13 w 182"/>
                <a:gd name="T7" fmla="*/ 0 h 8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2"/>
                <a:gd name="T13" fmla="*/ 0 h 817"/>
                <a:gd name="T14" fmla="*/ 182 w 182"/>
                <a:gd name="T15" fmla="*/ 817 h 8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2" h="817">
                  <a:moveTo>
                    <a:pt x="182" y="817"/>
                  </a:moveTo>
                  <a:lnTo>
                    <a:pt x="0" y="817"/>
                  </a:lnTo>
                  <a:lnTo>
                    <a:pt x="0" y="0"/>
                  </a:lnTo>
                  <a:lnTo>
                    <a:pt x="182" y="0"/>
                  </a:lnTo>
                </a:path>
              </a:pathLst>
            </a:cu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006" name="Text Box 18"/>
            <p:cNvSpPr txBox="1">
              <a:spLocks noChangeArrowheads="1"/>
            </p:cNvSpPr>
            <p:nvPr/>
          </p:nvSpPr>
          <p:spPr bwMode="auto">
            <a:xfrm>
              <a:off x="5148" y="1347"/>
              <a:ext cx="340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2800" b="1">
                  <a:solidFill>
                    <a:srgbClr val="FFFFFF"/>
                  </a:solidFill>
                  <a:latin typeface="Times New Roman" pitchFamily="18" charset="0"/>
                </a:rPr>
                <a:t>…</a:t>
              </a:r>
              <a:endParaRPr lang="cs-CZ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9007" name="Text Box 19"/>
            <p:cNvSpPr txBox="1">
              <a:spLocks noChangeArrowheads="1"/>
            </p:cNvSpPr>
            <p:nvPr/>
          </p:nvSpPr>
          <p:spPr bwMode="auto">
            <a:xfrm>
              <a:off x="4148" y="2251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A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9008" name="Freeform 20"/>
            <p:cNvSpPr>
              <a:spLocks/>
            </p:cNvSpPr>
            <p:nvPr/>
          </p:nvSpPr>
          <p:spPr bwMode="auto">
            <a:xfrm>
              <a:off x="4036" y="2206"/>
              <a:ext cx="136" cy="544"/>
            </a:xfrm>
            <a:custGeom>
              <a:avLst/>
              <a:gdLst>
                <a:gd name="T0" fmla="*/ 13 w 182"/>
                <a:gd name="T1" fmla="*/ 21 h 817"/>
                <a:gd name="T2" fmla="*/ 0 w 182"/>
                <a:gd name="T3" fmla="*/ 21 h 817"/>
                <a:gd name="T4" fmla="*/ 0 w 182"/>
                <a:gd name="T5" fmla="*/ 0 h 817"/>
                <a:gd name="T6" fmla="*/ 13 w 182"/>
                <a:gd name="T7" fmla="*/ 0 h 8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2"/>
                <a:gd name="T13" fmla="*/ 0 h 817"/>
                <a:gd name="T14" fmla="*/ 182 w 182"/>
                <a:gd name="T15" fmla="*/ 817 h 8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2" h="817">
                  <a:moveTo>
                    <a:pt x="182" y="817"/>
                  </a:moveTo>
                  <a:lnTo>
                    <a:pt x="0" y="817"/>
                  </a:lnTo>
                  <a:lnTo>
                    <a:pt x="0" y="0"/>
                  </a:lnTo>
                  <a:lnTo>
                    <a:pt x="182" y="0"/>
                  </a:lnTo>
                </a:path>
              </a:pathLst>
            </a:cu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009" name="Text Box 21"/>
            <p:cNvSpPr txBox="1">
              <a:spLocks noChangeArrowheads="1"/>
            </p:cNvSpPr>
            <p:nvPr/>
          </p:nvSpPr>
          <p:spPr bwMode="auto">
            <a:xfrm>
              <a:off x="4285" y="2251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T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9010" name="Text Box 22"/>
            <p:cNvSpPr txBox="1">
              <a:spLocks noChangeArrowheads="1"/>
            </p:cNvSpPr>
            <p:nvPr/>
          </p:nvSpPr>
          <p:spPr bwMode="auto">
            <a:xfrm>
              <a:off x="4421" y="2251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A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9011" name="Text Box 23"/>
            <p:cNvSpPr txBox="1">
              <a:spLocks noChangeArrowheads="1"/>
            </p:cNvSpPr>
            <p:nvPr/>
          </p:nvSpPr>
          <p:spPr bwMode="auto">
            <a:xfrm>
              <a:off x="4557" y="2251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T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9012" name="Text Box 24"/>
            <p:cNvSpPr txBox="1">
              <a:spLocks noChangeArrowheads="1"/>
            </p:cNvSpPr>
            <p:nvPr/>
          </p:nvSpPr>
          <p:spPr bwMode="auto">
            <a:xfrm>
              <a:off x="4693" y="2251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A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9013" name="Text Box 25"/>
            <p:cNvSpPr txBox="1">
              <a:spLocks noChangeArrowheads="1"/>
            </p:cNvSpPr>
            <p:nvPr/>
          </p:nvSpPr>
          <p:spPr bwMode="auto">
            <a:xfrm>
              <a:off x="4829" y="2251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T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9014" name="Text Box 26"/>
            <p:cNvSpPr txBox="1">
              <a:spLocks noChangeArrowheads="1"/>
            </p:cNvSpPr>
            <p:nvPr/>
          </p:nvSpPr>
          <p:spPr bwMode="auto">
            <a:xfrm>
              <a:off x="4126" y="2478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T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9015" name="Text Box 27"/>
            <p:cNvSpPr txBox="1">
              <a:spLocks noChangeArrowheads="1"/>
            </p:cNvSpPr>
            <p:nvPr/>
          </p:nvSpPr>
          <p:spPr bwMode="auto">
            <a:xfrm>
              <a:off x="4262" y="2478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A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9016" name="Text Box 28"/>
            <p:cNvSpPr txBox="1">
              <a:spLocks noChangeArrowheads="1"/>
            </p:cNvSpPr>
            <p:nvPr/>
          </p:nvSpPr>
          <p:spPr bwMode="auto">
            <a:xfrm>
              <a:off x="4398" y="2478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T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9017" name="Text Box 29"/>
            <p:cNvSpPr txBox="1">
              <a:spLocks noChangeArrowheads="1"/>
            </p:cNvSpPr>
            <p:nvPr/>
          </p:nvSpPr>
          <p:spPr bwMode="auto">
            <a:xfrm>
              <a:off x="4534" y="2478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A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9018" name="Text Box 30"/>
            <p:cNvSpPr txBox="1">
              <a:spLocks noChangeArrowheads="1"/>
            </p:cNvSpPr>
            <p:nvPr/>
          </p:nvSpPr>
          <p:spPr bwMode="auto">
            <a:xfrm>
              <a:off x="4670" y="2478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T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9019" name="Text Box 31"/>
            <p:cNvSpPr txBox="1">
              <a:spLocks noChangeArrowheads="1"/>
            </p:cNvSpPr>
            <p:nvPr/>
          </p:nvSpPr>
          <p:spPr bwMode="auto">
            <a:xfrm>
              <a:off x="4806" y="2478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A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9020" name="Text Box 32"/>
            <p:cNvSpPr txBox="1">
              <a:spLocks noChangeArrowheads="1"/>
            </p:cNvSpPr>
            <p:nvPr/>
          </p:nvSpPr>
          <p:spPr bwMode="auto">
            <a:xfrm>
              <a:off x="3650" y="2254"/>
              <a:ext cx="340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2800" b="1">
                  <a:solidFill>
                    <a:srgbClr val="FFFFFF"/>
                  </a:solidFill>
                  <a:latin typeface="Times New Roman" pitchFamily="18" charset="0"/>
                </a:rPr>
                <a:t>…</a:t>
              </a:r>
              <a:endParaRPr lang="cs-CZ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9021" name="Freeform 33"/>
            <p:cNvSpPr>
              <a:spLocks/>
            </p:cNvSpPr>
            <p:nvPr/>
          </p:nvSpPr>
          <p:spPr bwMode="auto">
            <a:xfrm rot="10800000">
              <a:off x="4988" y="2206"/>
              <a:ext cx="136" cy="544"/>
            </a:xfrm>
            <a:custGeom>
              <a:avLst/>
              <a:gdLst>
                <a:gd name="T0" fmla="*/ 13 w 182"/>
                <a:gd name="T1" fmla="*/ 21 h 817"/>
                <a:gd name="T2" fmla="*/ 0 w 182"/>
                <a:gd name="T3" fmla="*/ 21 h 817"/>
                <a:gd name="T4" fmla="*/ 0 w 182"/>
                <a:gd name="T5" fmla="*/ 0 h 817"/>
                <a:gd name="T6" fmla="*/ 13 w 182"/>
                <a:gd name="T7" fmla="*/ 0 h 8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2"/>
                <a:gd name="T13" fmla="*/ 0 h 817"/>
                <a:gd name="T14" fmla="*/ 182 w 182"/>
                <a:gd name="T15" fmla="*/ 817 h 8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2" h="817">
                  <a:moveTo>
                    <a:pt x="182" y="817"/>
                  </a:moveTo>
                  <a:lnTo>
                    <a:pt x="0" y="817"/>
                  </a:lnTo>
                  <a:lnTo>
                    <a:pt x="0" y="0"/>
                  </a:lnTo>
                  <a:lnTo>
                    <a:pt x="182" y="0"/>
                  </a:lnTo>
                </a:path>
              </a:pathLst>
            </a:cu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022" name="Text Box 34"/>
            <p:cNvSpPr txBox="1">
              <a:spLocks noChangeArrowheads="1"/>
            </p:cNvSpPr>
            <p:nvPr/>
          </p:nvSpPr>
          <p:spPr bwMode="auto">
            <a:xfrm>
              <a:off x="5170" y="2254"/>
              <a:ext cx="340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2800" b="1">
                  <a:solidFill>
                    <a:srgbClr val="FFFFFF"/>
                  </a:solidFill>
                  <a:latin typeface="Times New Roman" pitchFamily="18" charset="0"/>
                </a:rPr>
                <a:t>…</a:t>
              </a:r>
              <a:endParaRPr lang="cs-CZ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9023" name="Text Box 35"/>
            <p:cNvSpPr txBox="1">
              <a:spLocks noChangeArrowheads="1"/>
            </p:cNvSpPr>
            <p:nvPr/>
          </p:nvSpPr>
          <p:spPr bwMode="auto">
            <a:xfrm>
              <a:off x="4149" y="3203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A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9024" name="Freeform 36"/>
            <p:cNvSpPr>
              <a:spLocks/>
            </p:cNvSpPr>
            <p:nvPr/>
          </p:nvSpPr>
          <p:spPr bwMode="auto">
            <a:xfrm>
              <a:off x="4037" y="3158"/>
              <a:ext cx="136" cy="544"/>
            </a:xfrm>
            <a:custGeom>
              <a:avLst/>
              <a:gdLst>
                <a:gd name="T0" fmla="*/ 13 w 182"/>
                <a:gd name="T1" fmla="*/ 21 h 817"/>
                <a:gd name="T2" fmla="*/ 0 w 182"/>
                <a:gd name="T3" fmla="*/ 21 h 817"/>
                <a:gd name="T4" fmla="*/ 0 w 182"/>
                <a:gd name="T5" fmla="*/ 0 h 817"/>
                <a:gd name="T6" fmla="*/ 13 w 182"/>
                <a:gd name="T7" fmla="*/ 0 h 8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2"/>
                <a:gd name="T13" fmla="*/ 0 h 817"/>
                <a:gd name="T14" fmla="*/ 182 w 182"/>
                <a:gd name="T15" fmla="*/ 817 h 8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2" h="817">
                  <a:moveTo>
                    <a:pt x="182" y="817"/>
                  </a:moveTo>
                  <a:lnTo>
                    <a:pt x="0" y="817"/>
                  </a:lnTo>
                  <a:lnTo>
                    <a:pt x="0" y="0"/>
                  </a:lnTo>
                  <a:lnTo>
                    <a:pt x="182" y="0"/>
                  </a:lnTo>
                </a:path>
              </a:pathLst>
            </a:cu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025" name="Text Box 37"/>
            <p:cNvSpPr txBox="1">
              <a:spLocks noChangeArrowheads="1"/>
            </p:cNvSpPr>
            <p:nvPr/>
          </p:nvSpPr>
          <p:spPr bwMode="auto">
            <a:xfrm>
              <a:off x="4286" y="3203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C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9026" name="Text Box 38"/>
            <p:cNvSpPr txBox="1">
              <a:spLocks noChangeArrowheads="1"/>
            </p:cNvSpPr>
            <p:nvPr/>
          </p:nvSpPr>
          <p:spPr bwMode="auto">
            <a:xfrm>
              <a:off x="4422" y="3203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A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9027" name="Text Box 39"/>
            <p:cNvSpPr txBox="1">
              <a:spLocks noChangeArrowheads="1"/>
            </p:cNvSpPr>
            <p:nvPr/>
          </p:nvSpPr>
          <p:spPr bwMode="auto">
            <a:xfrm>
              <a:off x="4558" y="3203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C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9028" name="Text Box 40"/>
            <p:cNvSpPr txBox="1">
              <a:spLocks noChangeArrowheads="1"/>
            </p:cNvSpPr>
            <p:nvPr/>
          </p:nvSpPr>
          <p:spPr bwMode="auto">
            <a:xfrm>
              <a:off x="4694" y="3203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A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9029" name="Text Box 41"/>
            <p:cNvSpPr txBox="1">
              <a:spLocks noChangeArrowheads="1"/>
            </p:cNvSpPr>
            <p:nvPr/>
          </p:nvSpPr>
          <p:spPr bwMode="auto">
            <a:xfrm>
              <a:off x="4830" y="3203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C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9030" name="Text Box 42"/>
            <p:cNvSpPr txBox="1">
              <a:spLocks noChangeArrowheads="1"/>
            </p:cNvSpPr>
            <p:nvPr/>
          </p:nvSpPr>
          <p:spPr bwMode="auto">
            <a:xfrm>
              <a:off x="4127" y="3430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T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9031" name="Text Box 43"/>
            <p:cNvSpPr txBox="1">
              <a:spLocks noChangeArrowheads="1"/>
            </p:cNvSpPr>
            <p:nvPr/>
          </p:nvSpPr>
          <p:spPr bwMode="auto">
            <a:xfrm>
              <a:off x="4263" y="3430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G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9032" name="Text Box 44"/>
            <p:cNvSpPr txBox="1">
              <a:spLocks noChangeArrowheads="1"/>
            </p:cNvSpPr>
            <p:nvPr/>
          </p:nvSpPr>
          <p:spPr bwMode="auto">
            <a:xfrm>
              <a:off x="4399" y="3430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T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9033" name="Text Box 45"/>
            <p:cNvSpPr txBox="1">
              <a:spLocks noChangeArrowheads="1"/>
            </p:cNvSpPr>
            <p:nvPr/>
          </p:nvSpPr>
          <p:spPr bwMode="auto">
            <a:xfrm>
              <a:off x="4535" y="3430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G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9034" name="Text Box 46"/>
            <p:cNvSpPr txBox="1">
              <a:spLocks noChangeArrowheads="1"/>
            </p:cNvSpPr>
            <p:nvPr/>
          </p:nvSpPr>
          <p:spPr bwMode="auto">
            <a:xfrm>
              <a:off x="4671" y="3430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T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9035" name="Text Box 47"/>
            <p:cNvSpPr txBox="1">
              <a:spLocks noChangeArrowheads="1"/>
            </p:cNvSpPr>
            <p:nvPr/>
          </p:nvSpPr>
          <p:spPr bwMode="auto">
            <a:xfrm>
              <a:off x="4807" y="3430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G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9036" name="Text Box 48"/>
            <p:cNvSpPr txBox="1">
              <a:spLocks noChangeArrowheads="1"/>
            </p:cNvSpPr>
            <p:nvPr/>
          </p:nvSpPr>
          <p:spPr bwMode="auto">
            <a:xfrm>
              <a:off x="3651" y="3206"/>
              <a:ext cx="340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2800" b="1">
                  <a:solidFill>
                    <a:srgbClr val="FFFFFF"/>
                  </a:solidFill>
                  <a:latin typeface="Times New Roman" pitchFamily="18" charset="0"/>
                </a:rPr>
                <a:t>…</a:t>
              </a:r>
              <a:endParaRPr lang="cs-CZ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9037" name="Freeform 49"/>
            <p:cNvSpPr>
              <a:spLocks/>
            </p:cNvSpPr>
            <p:nvPr/>
          </p:nvSpPr>
          <p:spPr bwMode="auto">
            <a:xfrm rot="10800000">
              <a:off x="4989" y="3158"/>
              <a:ext cx="136" cy="544"/>
            </a:xfrm>
            <a:custGeom>
              <a:avLst/>
              <a:gdLst>
                <a:gd name="T0" fmla="*/ 13 w 182"/>
                <a:gd name="T1" fmla="*/ 21 h 817"/>
                <a:gd name="T2" fmla="*/ 0 w 182"/>
                <a:gd name="T3" fmla="*/ 21 h 817"/>
                <a:gd name="T4" fmla="*/ 0 w 182"/>
                <a:gd name="T5" fmla="*/ 0 h 817"/>
                <a:gd name="T6" fmla="*/ 13 w 182"/>
                <a:gd name="T7" fmla="*/ 0 h 8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2"/>
                <a:gd name="T13" fmla="*/ 0 h 817"/>
                <a:gd name="T14" fmla="*/ 182 w 182"/>
                <a:gd name="T15" fmla="*/ 817 h 8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2" h="817">
                  <a:moveTo>
                    <a:pt x="182" y="817"/>
                  </a:moveTo>
                  <a:lnTo>
                    <a:pt x="0" y="817"/>
                  </a:lnTo>
                  <a:lnTo>
                    <a:pt x="0" y="0"/>
                  </a:lnTo>
                  <a:lnTo>
                    <a:pt x="182" y="0"/>
                  </a:lnTo>
                </a:path>
              </a:pathLst>
            </a:cu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038" name="Text Box 50"/>
            <p:cNvSpPr txBox="1">
              <a:spLocks noChangeArrowheads="1"/>
            </p:cNvSpPr>
            <p:nvPr/>
          </p:nvSpPr>
          <p:spPr bwMode="auto">
            <a:xfrm>
              <a:off x="5171" y="3206"/>
              <a:ext cx="340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2800" b="1">
                  <a:solidFill>
                    <a:srgbClr val="FFFFFF"/>
                  </a:solidFill>
                  <a:latin typeface="Times New Roman" pitchFamily="18" charset="0"/>
                </a:rPr>
                <a:t>…</a:t>
              </a:r>
              <a:endParaRPr lang="cs-CZ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38915" name="Text Box 51"/>
          <p:cNvSpPr txBox="1">
            <a:spLocks noChangeArrowheads="1"/>
          </p:cNvSpPr>
          <p:nvPr/>
        </p:nvSpPr>
        <p:spPr bwMode="auto">
          <a:xfrm>
            <a:off x="5638800" y="838200"/>
            <a:ext cx="3125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cs-CZ" sz="2400" b="1">
                <a:solidFill>
                  <a:srgbClr val="FFFFCC"/>
                </a:solidFill>
                <a:latin typeface="Times New Roman" pitchFamily="18" charset="0"/>
              </a:rPr>
              <a:t>(Pu)</a:t>
            </a:r>
            <a:r>
              <a:rPr lang="cs-CZ" sz="2400" b="1" baseline="-25000">
                <a:solidFill>
                  <a:srgbClr val="FFFFCC"/>
                </a:solidFill>
                <a:latin typeface="Times New Roman" pitchFamily="18" charset="0"/>
              </a:rPr>
              <a:t>n</a:t>
            </a:r>
            <a:r>
              <a:rPr lang="cs-CZ" sz="2400" b="1">
                <a:solidFill>
                  <a:srgbClr val="FFFFCC"/>
                </a:solidFill>
                <a:latin typeface="Times New Roman" pitchFamily="18" charset="0"/>
              </a:rPr>
              <a:t> . (Py)</a:t>
            </a:r>
            <a:r>
              <a:rPr lang="cs-CZ" sz="2400" b="1" baseline="-25000">
                <a:solidFill>
                  <a:srgbClr val="FFFFCC"/>
                </a:solidFill>
                <a:latin typeface="Times New Roman" pitchFamily="18" charset="0"/>
              </a:rPr>
              <a:t>n </a:t>
            </a:r>
            <a:r>
              <a:rPr lang="cs-CZ" sz="2400" b="1">
                <a:solidFill>
                  <a:srgbClr val="FFFFCC"/>
                </a:solidFill>
                <a:latin typeface="Times New Roman" pitchFamily="18" charset="0"/>
              </a:rPr>
              <a:t>complexes</a:t>
            </a:r>
          </a:p>
        </p:txBody>
      </p:sp>
      <p:sp>
        <p:nvSpPr>
          <p:cNvPr id="38916" name="Text Box 52"/>
          <p:cNvSpPr txBox="1">
            <a:spLocks noChangeArrowheads="1"/>
          </p:cNvSpPr>
          <p:nvPr/>
        </p:nvSpPr>
        <p:spPr bwMode="auto">
          <a:xfrm>
            <a:off x="722313" y="742950"/>
            <a:ext cx="2878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cs-CZ" sz="2400" b="1">
                <a:solidFill>
                  <a:srgbClr val="FFFFCC"/>
                </a:solidFill>
                <a:latin typeface="Times New Roman" pitchFamily="18" charset="0"/>
              </a:rPr>
              <a:t>Alternating (Pu-Py)</a:t>
            </a:r>
            <a:r>
              <a:rPr lang="cs-CZ" sz="2400" b="1" baseline="-25000">
                <a:solidFill>
                  <a:srgbClr val="FFFFCC"/>
                </a:solidFill>
                <a:latin typeface="Times New Roman" pitchFamily="18" charset="0"/>
              </a:rPr>
              <a:t>n</a:t>
            </a:r>
          </a:p>
        </p:txBody>
      </p:sp>
      <p:sp>
        <p:nvSpPr>
          <p:cNvPr id="38917" name="Text Box 53"/>
          <p:cNvSpPr txBox="1">
            <a:spLocks noChangeArrowheads="1"/>
          </p:cNvSpPr>
          <p:nvPr/>
        </p:nvSpPr>
        <p:spPr bwMode="auto">
          <a:xfrm>
            <a:off x="3702050" y="2276475"/>
            <a:ext cx="2159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 anchorCtr="1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b="1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8918" name="Text Box 54"/>
          <p:cNvSpPr txBox="1">
            <a:spLocks noChangeArrowheads="1"/>
          </p:cNvSpPr>
          <p:nvPr/>
        </p:nvSpPr>
        <p:spPr bwMode="auto">
          <a:xfrm>
            <a:off x="4062413" y="2276475"/>
            <a:ext cx="2159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 anchorCtr="1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38919" name="Text Box 55"/>
          <p:cNvSpPr txBox="1">
            <a:spLocks noChangeArrowheads="1"/>
          </p:cNvSpPr>
          <p:nvPr/>
        </p:nvSpPr>
        <p:spPr bwMode="auto">
          <a:xfrm>
            <a:off x="4419600" y="2286000"/>
            <a:ext cx="2159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 anchorCtr="1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b="1">
                <a:solidFill>
                  <a:srgbClr val="FF3300"/>
                </a:solidFill>
              </a:rPr>
              <a:t>Z</a:t>
            </a:r>
          </a:p>
        </p:txBody>
      </p:sp>
      <p:sp>
        <p:nvSpPr>
          <p:cNvPr id="38920" name="Text Box 56"/>
          <p:cNvSpPr txBox="1">
            <a:spLocks noChangeArrowheads="1"/>
          </p:cNvSpPr>
          <p:nvPr/>
        </p:nvSpPr>
        <p:spPr bwMode="auto">
          <a:xfrm>
            <a:off x="3702050" y="3729038"/>
            <a:ext cx="21590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 anchorCtr="1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b="1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8921" name="Text Box 57"/>
          <p:cNvSpPr txBox="1">
            <a:spLocks noChangeArrowheads="1"/>
          </p:cNvSpPr>
          <p:nvPr/>
        </p:nvSpPr>
        <p:spPr bwMode="auto">
          <a:xfrm>
            <a:off x="4062413" y="3729038"/>
            <a:ext cx="21590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 anchorCtr="1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38922" name="Text Box 58"/>
          <p:cNvSpPr txBox="1">
            <a:spLocks noChangeArrowheads="1"/>
          </p:cNvSpPr>
          <p:nvPr/>
        </p:nvSpPr>
        <p:spPr bwMode="auto">
          <a:xfrm>
            <a:off x="4421188" y="3729038"/>
            <a:ext cx="21590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 anchorCtr="1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b="1">
                <a:solidFill>
                  <a:srgbClr val="66FF66"/>
                </a:solidFill>
              </a:rPr>
              <a:t>X</a:t>
            </a:r>
          </a:p>
        </p:txBody>
      </p:sp>
      <p:sp>
        <p:nvSpPr>
          <p:cNvPr id="38923" name="Text Box 59"/>
          <p:cNvSpPr txBox="1">
            <a:spLocks noChangeArrowheads="1"/>
          </p:cNvSpPr>
          <p:nvPr/>
        </p:nvSpPr>
        <p:spPr bwMode="auto">
          <a:xfrm>
            <a:off x="4781550" y="3729038"/>
            <a:ext cx="21590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 anchorCtr="1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b="1">
                <a:solidFill>
                  <a:srgbClr val="FF3300"/>
                </a:solidFill>
              </a:rPr>
              <a:t>Z</a:t>
            </a:r>
          </a:p>
        </p:txBody>
      </p:sp>
      <p:sp>
        <p:nvSpPr>
          <p:cNvPr id="38924" name="Text Box 60"/>
          <p:cNvSpPr txBox="1">
            <a:spLocks noChangeArrowheads="1"/>
          </p:cNvSpPr>
          <p:nvPr/>
        </p:nvSpPr>
        <p:spPr bwMode="auto">
          <a:xfrm>
            <a:off x="3702050" y="5241925"/>
            <a:ext cx="2159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 anchorCtr="1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b="1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8925" name="Text Box 61"/>
          <p:cNvSpPr txBox="1">
            <a:spLocks noChangeArrowheads="1"/>
          </p:cNvSpPr>
          <p:nvPr/>
        </p:nvSpPr>
        <p:spPr bwMode="auto">
          <a:xfrm>
            <a:off x="4062413" y="4825408"/>
            <a:ext cx="215900" cy="1180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 anchorCtr="1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 b="1" dirty="0" smtClean="0">
              <a:solidFill>
                <a:srgbClr val="FFFFFF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cs-CZ" b="1" dirty="0" smtClean="0">
                <a:solidFill>
                  <a:srgbClr val="FFFFFF"/>
                </a:solidFill>
              </a:rPr>
              <a:t>A</a:t>
            </a:r>
            <a:endParaRPr lang="cs-CZ" b="1" dirty="0">
              <a:solidFill>
                <a:srgbClr val="FFFFFF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cs-CZ" b="1" dirty="0">
              <a:solidFill>
                <a:srgbClr val="0066FF"/>
              </a:solidFill>
            </a:endParaRPr>
          </a:p>
        </p:txBody>
      </p:sp>
      <p:sp>
        <p:nvSpPr>
          <p:cNvPr id="38926" name="Text Box 62"/>
          <p:cNvSpPr txBox="1">
            <a:spLocks noChangeArrowheads="1"/>
          </p:cNvSpPr>
          <p:nvPr/>
        </p:nvSpPr>
        <p:spPr bwMode="auto">
          <a:xfrm>
            <a:off x="4421188" y="5241925"/>
            <a:ext cx="2159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 anchorCtr="1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b="1">
                <a:solidFill>
                  <a:srgbClr val="FF3300"/>
                </a:solidFill>
              </a:rPr>
              <a:t>Z</a:t>
            </a:r>
          </a:p>
        </p:txBody>
      </p:sp>
      <p:sp>
        <p:nvSpPr>
          <p:cNvPr id="38927" name="Text Box 63"/>
          <p:cNvSpPr txBox="1">
            <a:spLocks noChangeArrowheads="1"/>
          </p:cNvSpPr>
          <p:nvPr/>
        </p:nvSpPr>
        <p:spPr bwMode="auto">
          <a:xfrm>
            <a:off x="4781550" y="5241925"/>
            <a:ext cx="2159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 anchorCtr="1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b="1">
                <a:solidFill>
                  <a:srgbClr val="66FF66"/>
                </a:solidFill>
              </a:rPr>
              <a:t>X</a:t>
            </a:r>
          </a:p>
        </p:txBody>
      </p:sp>
      <p:sp>
        <p:nvSpPr>
          <p:cNvPr id="38928" name="Line 64"/>
          <p:cNvSpPr>
            <a:spLocks noChangeShapeType="1"/>
          </p:cNvSpPr>
          <p:nvPr/>
        </p:nvSpPr>
        <p:spPr bwMode="auto">
          <a:xfrm>
            <a:off x="5143500" y="1557338"/>
            <a:ext cx="0" cy="4535487"/>
          </a:xfrm>
          <a:prstGeom prst="line">
            <a:avLst/>
          </a:prstGeom>
          <a:noFill/>
          <a:ln w="31750">
            <a:solidFill>
              <a:srgbClr val="FFFF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8929" name="Group 65"/>
          <p:cNvGrpSpPr>
            <a:grpSpLocks/>
          </p:cNvGrpSpPr>
          <p:nvPr/>
        </p:nvGrpSpPr>
        <p:grpSpPr bwMode="auto">
          <a:xfrm>
            <a:off x="5970588" y="2062163"/>
            <a:ext cx="2989262" cy="3814762"/>
            <a:chOff x="3628" y="1299"/>
            <a:chExt cx="1883" cy="2403"/>
          </a:xfrm>
        </p:grpSpPr>
        <p:sp>
          <p:nvSpPr>
            <p:cNvPr id="38943" name="Text Box 66"/>
            <p:cNvSpPr txBox="1">
              <a:spLocks noChangeArrowheads="1"/>
            </p:cNvSpPr>
            <p:nvPr/>
          </p:nvSpPr>
          <p:spPr bwMode="auto">
            <a:xfrm>
              <a:off x="4126" y="1344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G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44" name="Freeform 67"/>
            <p:cNvSpPr>
              <a:spLocks/>
            </p:cNvSpPr>
            <p:nvPr/>
          </p:nvSpPr>
          <p:spPr bwMode="auto">
            <a:xfrm>
              <a:off x="4014" y="1299"/>
              <a:ext cx="136" cy="544"/>
            </a:xfrm>
            <a:custGeom>
              <a:avLst/>
              <a:gdLst>
                <a:gd name="T0" fmla="*/ 13 w 182"/>
                <a:gd name="T1" fmla="*/ 21 h 817"/>
                <a:gd name="T2" fmla="*/ 0 w 182"/>
                <a:gd name="T3" fmla="*/ 21 h 817"/>
                <a:gd name="T4" fmla="*/ 0 w 182"/>
                <a:gd name="T5" fmla="*/ 0 h 817"/>
                <a:gd name="T6" fmla="*/ 13 w 182"/>
                <a:gd name="T7" fmla="*/ 0 h 8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2"/>
                <a:gd name="T13" fmla="*/ 0 h 817"/>
                <a:gd name="T14" fmla="*/ 182 w 182"/>
                <a:gd name="T15" fmla="*/ 817 h 8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2" h="817">
                  <a:moveTo>
                    <a:pt x="182" y="817"/>
                  </a:moveTo>
                  <a:lnTo>
                    <a:pt x="0" y="817"/>
                  </a:lnTo>
                  <a:lnTo>
                    <a:pt x="0" y="0"/>
                  </a:lnTo>
                  <a:lnTo>
                    <a:pt x="182" y="0"/>
                  </a:lnTo>
                </a:path>
              </a:pathLst>
            </a:cu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45" name="Text Box 68"/>
            <p:cNvSpPr txBox="1">
              <a:spLocks noChangeArrowheads="1"/>
            </p:cNvSpPr>
            <p:nvPr/>
          </p:nvSpPr>
          <p:spPr bwMode="auto">
            <a:xfrm>
              <a:off x="4263" y="1344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G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46" name="Text Box 69"/>
            <p:cNvSpPr txBox="1">
              <a:spLocks noChangeArrowheads="1"/>
            </p:cNvSpPr>
            <p:nvPr/>
          </p:nvSpPr>
          <p:spPr bwMode="auto">
            <a:xfrm>
              <a:off x="4399" y="1344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G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47" name="Text Box 70"/>
            <p:cNvSpPr txBox="1">
              <a:spLocks noChangeArrowheads="1"/>
            </p:cNvSpPr>
            <p:nvPr/>
          </p:nvSpPr>
          <p:spPr bwMode="auto">
            <a:xfrm>
              <a:off x="4535" y="1344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G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48" name="Text Box 71"/>
            <p:cNvSpPr txBox="1">
              <a:spLocks noChangeArrowheads="1"/>
            </p:cNvSpPr>
            <p:nvPr/>
          </p:nvSpPr>
          <p:spPr bwMode="auto">
            <a:xfrm>
              <a:off x="4671" y="1344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G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49" name="Text Box 72"/>
            <p:cNvSpPr txBox="1">
              <a:spLocks noChangeArrowheads="1"/>
            </p:cNvSpPr>
            <p:nvPr/>
          </p:nvSpPr>
          <p:spPr bwMode="auto">
            <a:xfrm>
              <a:off x="4807" y="1344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G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50" name="Text Box 73"/>
            <p:cNvSpPr txBox="1">
              <a:spLocks noChangeArrowheads="1"/>
            </p:cNvSpPr>
            <p:nvPr/>
          </p:nvSpPr>
          <p:spPr bwMode="auto">
            <a:xfrm>
              <a:off x="4104" y="1571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C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51" name="Text Box 74"/>
            <p:cNvSpPr txBox="1">
              <a:spLocks noChangeArrowheads="1"/>
            </p:cNvSpPr>
            <p:nvPr/>
          </p:nvSpPr>
          <p:spPr bwMode="auto">
            <a:xfrm>
              <a:off x="4240" y="1571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C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52" name="Text Box 75"/>
            <p:cNvSpPr txBox="1">
              <a:spLocks noChangeArrowheads="1"/>
            </p:cNvSpPr>
            <p:nvPr/>
          </p:nvSpPr>
          <p:spPr bwMode="auto">
            <a:xfrm>
              <a:off x="4376" y="1571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C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53" name="Text Box 76"/>
            <p:cNvSpPr txBox="1">
              <a:spLocks noChangeArrowheads="1"/>
            </p:cNvSpPr>
            <p:nvPr/>
          </p:nvSpPr>
          <p:spPr bwMode="auto">
            <a:xfrm>
              <a:off x="4512" y="1571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C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54" name="Text Box 77"/>
            <p:cNvSpPr txBox="1">
              <a:spLocks noChangeArrowheads="1"/>
            </p:cNvSpPr>
            <p:nvPr/>
          </p:nvSpPr>
          <p:spPr bwMode="auto">
            <a:xfrm>
              <a:off x="4648" y="1571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C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55" name="Text Box 78"/>
            <p:cNvSpPr txBox="1">
              <a:spLocks noChangeArrowheads="1"/>
            </p:cNvSpPr>
            <p:nvPr/>
          </p:nvSpPr>
          <p:spPr bwMode="auto">
            <a:xfrm>
              <a:off x="4784" y="1571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C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56" name="Text Box 79"/>
            <p:cNvSpPr txBox="1">
              <a:spLocks noChangeArrowheads="1"/>
            </p:cNvSpPr>
            <p:nvPr/>
          </p:nvSpPr>
          <p:spPr bwMode="auto">
            <a:xfrm>
              <a:off x="3628" y="1347"/>
              <a:ext cx="340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2800" b="1">
                  <a:solidFill>
                    <a:srgbClr val="FFFFFF"/>
                  </a:solidFill>
                  <a:latin typeface="Times New Roman" pitchFamily="18" charset="0"/>
                </a:rPr>
                <a:t>…</a:t>
              </a:r>
              <a:endParaRPr lang="cs-CZ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8957" name="Freeform 80"/>
            <p:cNvSpPr>
              <a:spLocks/>
            </p:cNvSpPr>
            <p:nvPr/>
          </p:nvSpPr>
          <p:spPr bwMode="auto">
            <a:xfrm rot="10800000">
              <a:off x="4966" y="1299"/>
              <a:ext cx="136" cy="544"/>
            </a:xfrm>
            <a:custGeom>
              <a:avLst/>
              <a:gdLst>
                <a:gd name="T0" fmla="*/ 13 w 182"/>
                <a:gd name="T1" fmla="*/ 21 h 817"/>
                <a:gd name="T2" fmla="*/ 0 w 182"/>
                <a:gd name="T3" fmla="*/ 21 h 817"/>
                <a:gd name="T4" fmla="*/ 0 w 182"/>
                <a:gd name="T5" fmla="*/ 0 h 817"/>
                <a:gd name="T6" fmla="*/ 13 w 182"/>
                <a:gd name="T7" fmla="*/ 0 h 8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2"/>
                <a:gd name="T13" fmla="*/ 0 h 817"/>
                <a:gd name="T14" fmla="*/ 182 w 182"/>
                <a:gd name="T15" fmla="*/ 817 h 8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2" h="817">
                  <a:moveTo>
                    <a:pt x="182" y="817"/>
                  </a:moveTo>
                  <a:lnTo>
                    <a:pt x="0" y="817"/>
                  </a:lnTo>
                  <a:lnTo>
                    <a:pt x="0" y="0"/>
                  </a:lnTo>
                  <a:lnTo>
                    <a:pt x="182" y="0"/>
                  </a:lnTo>
                </a:path>
              </a:pathLst>
            </a:cu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58" name="Text Box 81"/>
            <p:cNvSpPr txBox="1">
              <a:spLocks noChangeArrowheads="1"/>
            </p:cNvSpPr>
            <p:nvPr/>
          </p:nvSpPr>
          <p:spPr bwMode="auto">
            <a:xfrm>
              <a:off x="5148" y="1347"/>
              <a:ext cx="340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2800" b="1">
                  <a:solidFill>
                    <a:srgbClr val="FFFFFF"/>
                  </a:solidFill>
                  <a:latin typeface="Times New Roman" pitchFamily="18" charset="0"/>
                </a:rPr>
                <a:t>…</a:t>
              </a:r>
              <a:endParaRPr lang="cs-CZ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8959" name="Text Box 82"/>
            <p:cNvSpPr txBox="1">
              <a:spLocks noChangeArrowheads="1"/>
            </p:cNvSpPr>
            <p:nvPr/>
          </p:nvSpPr>
          <p:spPr bwMode="auto">
            <a:xfrm>
              <a:off x="4148" y="2251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A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60" name="Freeform 83"/>
            <p:cNvSpPr>
              <a:spLocks/>
            </p:cNvSpPr>
            <p:nvPr/>
          </p:nvSpPr>
          <p:spPr bwMode="auto">
            <a:xfrm>
              <a:off x="4036" y="2206"/>
              <a:ext cx="136" cy="544"/>
            </a:xfrm>
            <a:custGeom>
              <a:avLst/>
              <a:gdLst>
                <a:gd name="T0" fmla="*/ 13 w 182"/>
                <a:gd name="T1" fmla="*/ 21 h 817"/>
                <a:gd name="T2" fmla="*/ 0 w 182"/>
                <a:gd name="T3" fmla="*/ 21 h 817"/>
                <a:gd name="T4" fmla="*/ 0 w 182"/>
                <a:gd name="T5" fmla="*/ 0 h 817"/>
                <a:gd name="T6" fmla="*/ 13 w 182"/>
                <a:gd name="T7" fmla="*/ 0 h 8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2"/>
                <a:gd name="T13" fmla="*/ 0 h 817"/>
                <a:gd name="T14" fmla="*/ 182 w 182"/>
                <a:gd name="T15" fmla="*/ 817 h 8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2" h="817">
                  <a:moveTo>
                    <a:pt x="182" y="817"/>
                  </a:moveTo>
                  <a:lnTo>
                    <a:pt x="0" y="817"/>
                  </a:lnTo>
                  <a:lnTo>
                    <a:pt x="0" y="0"/>
                  </a:lnTo>
                  <a:lnTo>
                    <a:pt x="182" y="0"/>
                  </a:lnTo>
                </a:path>
              </a:pathLst>
            </a:cu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61" name="Text Box 84"/>
            <p:cNvSpPr txBox="1">
              <a:spLocks noChangeArrowheads="1"/>
            </p:cNvSpPr>
            <p:nvPr/>
          </p:nvSpPr>
          <p:spPr bwMode="auto">
            <a:xfrm>
              <a:off x="4285" y="2251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A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62" name="Text Box 85"/>
            <p:cNvSpPr txBox="1">
              <a:spLocks noChangeArrowheads="1"/>
            </p:cNvSpPr>
            <p:nvPr/>
          </p:nvSpPr>
          <p:spPr bwMode="auto">
            <a:xfrm>
              <a:off x="4421" y="2251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A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63" name="Text Box 86"/>
            <p:cNvSpPr txBox="1">
              <a:spLocks noChangeArrowheads="1"/>
            </p:cNvSpPr>
            <p:nvPr/>
          </p:nvSpPr>
          <p:spPr bwMode="auto">
            <a:xfrm>
              <a:off x="4557" y="2251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A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64" name="Text Box 87"/>
            <p:cNvSpPr txBox="1">
              <a:spLocks noChangeArrowheads="1"/>
            </p:cNvSpPr>
            <p:nvPr/>
          </p:nvSpPr>
          <p:spPr bwMode="auto">
            <a:xfrm>
              <a:off x="4693" y="2251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A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65" name="Text Box 88"/>
            <p:cNvSpPr txBox="1">
              <a:spLocks noChangeArrowheads="1"/>
            </p:cNvSpPr>
            <p:nvPr/>
          </p:nvSpPr>
          <p:spPr bwMode="auto">
            <a:xfrm>
              <a:off x="4829" y="2251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A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66" name="Text Box 89"/>
            <p:cNvSpPr txBox="1">
              <a:spLocks noChangeArrowheads="1"/>
            </p:cNvSpPr>
            <p:nvPr/>
          </p:nvSpPr>
          <p:spPr bwMode="auto">
            <a:xfrm>
              <a:off x="4126" y="2478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T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67" name="Text Box 90"/>
            <p:cNvSpPr txBox="1">
              <a:spLocks noChangeArrowheads="1"/>
            </p:cNvSpPr>
            <p:nvPr/>
          </p:nvSpPr>
          <p:spPr bwMode="auto">
            <a:xfrm>
              <a:off x="4262" y="2478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T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68" name="Text Box 91"/>
            <p:cNvSpPr txBox="1">
              <a:spLocks noChangeArrowheads="1"/>
            </p:cNvSpPr>
            <p:nvPr/>
          </p:nvSpPr>
          <p:spPr bwMode="auto">
            <a:xfrm>
              <a:off x="4398" y="2478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T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69" name="Text Box 92"/>
            <p:cNvSpPr txBox="1">
              <a:spLocks noChangeArrowheads="1"/>
            </p:cNvSpPr>
            <p:nvPr/>
          </p:nvSpPr>
          <p:spPr bwMode="auto">
            <a:xfrm>
              <a:off x="4534" y="2478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T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70" name="Text Box 93"/>
            <p:cNvSpPr txBox="1">
              <a:spLocks noChangeArrowheads="1"/>
            </p:cNvSpPr>
            <p:nvPr/>
          </p:nvSpPr>
          <p:spPr bwMode="auto">
            <a:xfrm>
              <a:off x="4670" y="2478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T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71" name="Text Box 94"/>
            <p:cNvSpPr txBox="1">
              <a:spLocks noChangeArrowheads="1"/>
            </p:cNvSpPr>
            <p:nvPr/>
          </p:nvSpPr>
          <p:spPr bwMode="auto">
            <a:xfrm>
              <a:off x="4806" y="2478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T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72" name="Text Box 95"/>
            <p:cNvSpPr txBox="1">
              <a:spLocks noChangeArrowheads="1"/>
            </p:cNvSpPr>
            <p:nvPr/>
          </p:nvSpPr>
          <p:spPr bwMode="auto">
            <a:xfrm>
              <a:off x="3650" y="2254"/>
              <a:ext cx="340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2800" b="1">
                  <a:solidFill>
                    <a:srgbClr val="FFFFFF"/>
                  </a:solidFill>
                  <a:latin typeface="Times New Roman" pitchFamily="18" charset="0"/>
                </a:rPr>
                <a:t>…</a:t>
              </a:r>
              <a:endParaRPr lang="cs-CZ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8973" name="Freeform 96"/>
            <p:cNvSpPr>
              <a:spLocks/>
            </p:cNvSpPr>
            <p:nvPr/>
          </p:nvSpPr>
          <p:spPr bwMode="auto">
            <a:xfrm rot="10800000">
              <a:off x="4988" y="2206"/>
              <a:ext cx="136" cy="544"/>
            </a:xfrm>
            <a:custGeom>
              <a:avLst/>
              <a:gdLst>
                <a:gd name="T0" fmla="*/ 13 w 182"/>
                <a:gd name="T1" fmla="*/ 21 h 817"/>
                <a:gd name="T2" fmla="*/ 0 w 182"/>
                <a:gd name="T3" fmla="*/ 21 h 817"/>
                <a:gd name="T4" fmla="*/ 0 w 182"/>
                <a:gd name="T5" fmla="*/ 0 h 817"/>
                <a:gd name="T6" fmla="*/ 13 w 182"/>
                <a:gd name="T7" fmla="*/ 0 h 8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2"/>
                <a:gd name="T13" fmla="*/ 0 h 817"/>
                <a:gd name="T14" fmla="*/ 182 w 182"/>
                <a:gd name="T15" fmla="*/ 817 h 8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2" h="817">
                  <a:moveTo>
                    <a:pt x="182" y="817"/>
                  </a:moveTo>
                  <a:lnTo>
                    <a:pt x="0" y="817"/>
                  </a:lnTo>
                  <a:lnTo>
                    <a:pt x="0" y="0"/>
                  </a:lnTo>
                  <a:lnTo>
                    <a:pt x="182" y="0"/>
                  </a:lnTo>
                </a:path>
              </a:pathLst>
            </a:cu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74" name="Text Box 97"/>
            <p:cNvSpPr txBox="1">
              <a:spLocks noChangeArrowheads="1"/>
            </p:cNvSpPr>
            <p:nvPr/>
          </p:nvSpPr>
          <p:spPr bwMode="auto">
            <a:xfrm>
              <a:off x="5170" y="2254"/>
              <a:ext cx="340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2800" b="1">
                  <a:solidFill>
                    <a:srgbClr val="FFFFFF"/>
                  </a:solidFill>
                  <a:latin typeface="Times New Roman" pitchFamily="18" charset="0"/>
                </a:rPr>
                <a:t>…</a:t>
              </a:r>
              <a:endParaRPr lang="cs-CZ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8975" name="Text Box 98"/>
            <p:cNvSpPr txBox="1">
              <a:spLocks noChangeArrowheads="1"/>
            </p:cNvSpPr>
            <p:nvPr/>
          </p:nvSpPr>
          <p:spPr bwMode="auto">
            <a:xfrm>
              <a:off x="4149" y="3203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A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76" name="Freeform 99"/>
            <p:cNvSpPr>
              <a:spLocks/>
            </p:cNvSpPr>
            <p:nvPr/>
          </p:nvSpPr>
          <p:spPr bwMode="auto">
            <a:xfrm>
              <a:off x="4037" y="3158"/>
              <a:ext cx="136" cy="544"/>
            </a:xfrm>
            <a:custGeom>
              <a:avLst/>
              <a:gdLst>
                <a:gd name="T0" fmla="*/ 13 w 182"/>
                <a:gd name="T1" fmla="*/ 21 h 817"/>
                <a:gd name="T2" fmla="*/ 0 w 182"/>
                <a:gd name="T3" fmla="*/ 21 h 817"/>
                <a:gd name="T4" fmla="*/ 0 w 182"/>
                <a:gd name="T5" fmla="*/ 0 h 817"/>
                <a:gd name="T6" fmla="*/ 13 w 182"/>
                <a:gd name="T7" fmla="*/ 0 h 8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2"/>
                <a:gd name="T13" fmla="*/ 0 h 817"/>
                <a:gd name="T14" fmla="*/ 182 w 182"/>
                <a:gd name="T15" fmla="*/ 817 h 8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2" h="817">
                  <a:moveTo>
                    <a:pt x="182" y="817"/>
                  </a:moveTo>
                  <a:lnTo>
                    <a:pt x="0" y="817"/>
                  </a:lnTo>
                  <a:lnTo>
                    <a:pt x="0" y="0"/>
                  </a:lnTo>
                  <a:lnTo>
                    <a:pt x="182" y="0"/>
                  </a:lnTo>
                </a:path>
              </a:pathLst>
            </a:cu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77" name="Text Box 100"/>
            <p:cNvSpPr txBox="1">
              <a:spLocks noChangeArrowheads="1"/>
            </p:cNvSpPr>
            <p:nvPr/>
          </p:nvSpPr>
          <p:spPr bwMode="auto">
            <a:xfrm>
              <a:off x="4286" y="3203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G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78" name="Text Box 101"/>
            <p:cNvSpPr txBox="1">
              <a:spLocks noChangeArrowheads="1"/>
            </p:cNvSpPr>
            <p:nvPr/>
          </p:nvSpPr>
          <p:spPr bwMode="auto">
            <a:xfrm>
              <a:off x="4422" y="3203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A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79" name="Text Box 102"/>
            <p:cNvSpPr txBox="1">
              <a:spLocks noChangeArrowheads="1"/>
            </p:cNvSpPr>
            <p:nvPr/>
          </p:nvSpPr>
          <p:spPr bwMode="auto">
            <a:xfrm>
              <a:off x="4558" y="3203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G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80" name="Text Box 103"/>
            <p:cNvSpPr txBox="1">
              <a:spLocks noChangeArrowheads="1"/>
            </p:cNvSpPr>
            <p:nvPr/>
          </p:nvSpPr>
          <p:spPr bwMode="auto">
            <a:xfrm>
              <a:off x="4694" y="3203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A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81" name="Text Box 104"/>
            <p:cNvSpPr txBox="1">
              <a:spLocks noChangeArrowheads="1"/>
            </p:cNvSpPr>
            <p:nvPr/>
          </p:nvSpPr>
          <p:spPr bwMode="auto">
            <a:xfrm>
              <a:off x="4830" y="3203"/>
              <a:ext cx="13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G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82" name="Text Box 105"/>
            <p:cNvSpPr txBox="1">
              <a:spLocks noChangeArrowheads="1"/>
            </p:cNvSpPr>
            <p:nvPr/>
          </p:nvSpPr>
          <p:spPr bwMode="auto">
            <a:xfrm>
              <a:off x="4127" y="3430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T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83" name="Text Box 106"/>
            <p:cNvSpPr txBox="1">
              <a:spLocks noChangeArrowheads="1"/>
            </p:cNvSpPr>
            <p:nvPr/>
          </p:nvSpPr>
          <p:spPr bwMode="auto">
            <a:xfrm>
              <a:off x="4263" y="3430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C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84" name="Text Box 107"/>
            <p:cNvSpPr txBox="1">
              <a:spLocks noChangeArrowheads="1"/>
            </p:cNvSpPr>
            <p:nvPr/>
          </p:nvSpPr>
          <p:spPr bwMode="auto">
            <a:xfrm>
              <a:off x="4399" y="3430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T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85" name="Text Box 108"/>
            <p:cNvSpPr txBox="1">
              <a:spLocks noChangeArrowheads="1"/>
            </p:cNvSpPr>
            <p:nvPr/>
          </p:nvSpPr>
          <p:spPr bwMode="auto">
            <a:xfrm>
              <a:off x="4535" y="3430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C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86" name="Text Box 109"/>
            <p:cNvSpPr txBox="1">
              <a:spLocks noChangeArrowheads="1"/>
            </p:cNvSpPr>
            <p:nvPr/>
          </p:nvSpPr>
          <p:spPr bwMode="auto">
            <a:xfrm>
              <a:off x="4671" y="3430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T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87" name="Text Box 110"/>
            <p:cNvSpPr txBox="1">
              <a:spLocks noChangeArrowheads="1"/>
            </p:cNvSpPr>
            <p:nvPr/>
          </p:nvSpPr>
          <p:spPr bwMode="auto">
            <a:xfrm>
              <a:off x="4807" y="3430"/>
              <a:ext cx="18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C</a:t>
              </a:r>
              <a:endParaRPr lang="cs-CZ" b="1">
                <a:solidFill>
                  <a:srgbClr val="FFFFFF"/>
                </a:solidFill>
              </a:endParaRPr>
            </a:p>
          </p:txBody>
        </p:sp>
        <p:sp>
          <p:nvSpPr>
            <p:cNvPr id="38988" name="Text Box 111"/>
            <p:cNvSpPr txBox="1">
              <a:spLocks noChangeArrowheads="1"/>
            </p:cNvSpPr>
            <p:nvPr/>
          </p:nvSpPr>
          <p:spPr bwMode="auto">
            <a:xfrm>
              <a:off x="3651" y="3206"/>
              <a:ext cx="340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2800" b="1">
                  <a:solidFill>
                    <a:srgbClr val="FFFFFF"/>
                  </a:solidFill>
                  <a:latin typeface="Times New Roman" pitchFamily="18" charset="0"/>
                </a:rPr>
                <a:t>…</a:t>
              </a:r>
              <a:endParaRPr lang="cs-CZ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8989" name="Freeform 112"/>
            <p:cNvSpPr>
              <a:spLocks/>
            </p:cNvSpPr>
            <p:nvPr/>
          </p:nvSpPr>
          <p:spPr bwMode="auto">
            <a:xfrm rot="10800000">
              <a:off x="4989" y="3158"/>
              <a:ext cx="136" cy="544"/>
            </a:xfrm>
            <a:custGeom>
              <a:avLst/>
              <a:gdLst>
                <a:gd name="T0" fmla="*/ 13 w 182"/>
                <a:gd name="T1" fmla="*/ 21 h 817"/>
                <a:gd name="T2" fmla="*/ 0 w 182"/>
                <a:gd name="T3" fmla="*/ 21 h 817"/>
                <a:gd name="T4" fmla="*/ 0 w 182"/>
                <a:gd name="T5" fmla="*/ 0 h 817"/>
                <a:gd name="T6" fmla="*/ 13 w 182"/>
                <a:gd name="T7" fmla="*/ 0 h 8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2"/>
                <a:gd name="T13" fmla="*/ 0 h 817"/>
                <a:gd name="T14" fmla="*/ 182 w 182"/>
                <a:gd name="T15" fmla="*/ 817 h 8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2" h="817">
                  <a:moveTo>
                    <a:pt x="182" y="817"/>
                  </a:moveTo>
                  <a:lnTo>
                    <a:pt x="0" y="817"/>
                  </a:lnTo>
                  <a:lnTo>
                    <a:pt x="0" y="0"/>
                  </a:lnTo>
                  <a:lnTo>
                    <a:pt x="182" y="0"/>
                  </a:lnTo>
                </a:path>
              </a:pathLst>
            </a:cu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90" name="Text Box 113"/>
            <p:cNvSpPr txBox="1">
              <a:spLocks noChangeArrowheads="1"/>
            </p:cNvSpPr>
            <p:nvPr/>
          </p:nvSpPr>
          <p:spPr bwMode="auto">
            <a:xfrm>
              <a:off x="5171" y="3206"/>
              <a:ext cx="340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2800" b="1">
                  <a:solidFill>
                    <a:srgbClr val="FFFFFF"/>
                  </a:solidFill>
                  <a:latin typeface="Times New Roman" pitchFamily="18" charset="0"/>
                </a:rPr>
                <a:t>…</a:t>
              </a:r>
              <a:endParaRPr lang="cs-CZ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33" name="Group 135"/>
          <p:cNvGrpSpPr>
            <a:grpSpLocks/>
          </p:cNvGrpSpPr>
          <p:nvPr/>
        </p:nvGrpSpPr>
        <p:grpSpPr bwMode="auto">
          <a:xfrm>
            <a:off x="3275856" y="1522412"/>
            <a:ext cx="5576888" cy="5108575"/>
            <a:chOff x="2045" y="1000"/>
            <a:chExt cx="3513" cy="3173"/>
          </a:xfrm>
        </p:grpSpPr>
        <p:grpSp>
          <p:nvGrpSpPr>
            <p:cNvPr id="38931" name="Group 114"/>
            <p:cNvGrpSpPr>
              <a:grpSpLocks/>
            </p:cNvGrpSpPr>
            <p:nvPr/>
          </p:nvGrpSpPr>
          <p:grpSpPr bwMode="auto">
            <a:xfrm>
              <a:off x="2045" y="1000"/>
              <a:ext cx="1993" cy="3173"/>
              <a:chOff x="3629" y="952"/>
              <a:chExt cx="1993" cy="3173"/>
            </a:xfrm>
          </p:grpSpPr>
          <p:grpSp>
            <p:nvGrpSpPr>
              <p:cNvPr id="38933" name="Group 115"/>
              <p:cNvGrpSpPr>
                <a:grpSpLocks/>
              </p:cNvGrpSpPr>
              <p:nvPr/>
            </p:nvGrpSpPr>
            <p:grpSpPr bwMode="auto">
              <a:xfrm>
                <a:off x="3634" y="952"/>
                <a:ext cx="1988" cy="3173"/>
                <a:chOff x="1714" y="952"/>
                <a:chExt cx="1988" cy="3173"/>
              </a:xfrm>
            </p:grpSpPr>
            <p:grpSp>
              <p:nvGrpSpPr>
                <p:cNvPr id="38935" name="Group 119"/>
                <p:cNvGrpSpPr>
                  <a:grpSpLocks/>
                </p:cNvGrpSpPr>
                <p:nvPr/>
              </p:nvGrpSpPr>
              <p:grpSpPr bwMode="auto">
                <a:xfrm>
                  <a:off x="1714" y="952"/>
                  <a:ext cx="1988" cy="3173"/>
                  <a:chOff x="2098" y="904"/>
                  <a:chExt cx="1988" cy="3173"/>
                </a:xfrm>
              </p:grpSpPr>
              <p:grpSp>
                <p:nvGrpSpPr>
                  <p:cNvPr id="38937" name="Group 120"/>
                  <p:cNvGrpSpPr>
                    <a:grpSpLocks/>
                  </p:cNvGrpSpPr>
                  <p:nvPr/>
                </p:nvGrpSpPr>
                <p:grpSpPr bwMode="auto">
                  <a:xfrm>
                    <a:off x="2098" y="904"/>
                    <a:ext cx="1988" cy="3173"/>
                    <a:chOff x="2098" y="904"/>
                    <a:chExt cx="1988" cy="3173"/>
                  </a:xfrm>
                </p:grpSpPr>
                <p:grpSp>
                  <p:nvGrpSpPr>
                    <p:cNvPr id="38939" name="Group 12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98" y="904"/>
                      <a:ext cx="1988" cy="3173"/>
                      <a:chOff x="2098" y="904"/>
                      <a:chExt cx="1988" cy="3173"/>
                    </a:xfrm>
                  </p:grpSpPr>
                  <p:graphicFrame>
                    <p:nvGraphicFramePr>
                      <p:cNvPr id="38941" name="Object 122"/>
                      <p:cNvGraphicFramePr>
                        <a:graphicFrameLocks noChangeAspect="1"/>
                      </p:cNvGraphicFramePr>
                      <p:nvPr/>
                    </p:nvGraphicFramePr>
                    <p:xfrm>
                      <a:off x="2098" y="904"/>
                      <a:ext cx="1988" cy="3173"/>
                    </p:xfrm>
                    <a:graphic>
                      <a:graphicData uri="http://schemas.openxmlformats.org/presentationml/2006/ole">
                        <mc:AlternateContent xmlns:mc="http://schemas.openxmlformats.org/markup-compatibility/2006">
                          <mc:Choice xmlns:v="urn:schemas-microsoft-com:vml" Requires="v">
                            <p:oleObj spid="_x0000_s60034" name="SPW 8.0 Graph" r:id="rId6" imgW="3156480" imgH="5570280" progId="SigmaPlotGraphicObject.7">
                              <p:embed/>
                            </p:oleObj>
                          </mc:Choice>
                          <mc:Fallback>
                            <p:oleObj name="SPW 8.0 Graph" r:id="rId6" imgW="3156480" imgH="5570280" progId="SigmaPlotGraphicObject.7">
                              <p:embed/>
                              <p:pic>
                                <p:nvPicPr>
                                  <p:cNvPr id="0" name=""/>
                                  <p:cNvPicPr>
                                    <a:picLocks noChangeAspect="1" noChangeArrowheads="1"/>
                                  </p:cNvPicPr>
                                  <p:nvPr/>
                                </p:nvPicPr>
                                <p:blipFill>
                                  <a:blip r:embed="rId7">
                                    <a:extLst>
                                      <a:ext uri="{28A0092B-C50C-407E-A947-70E740481C1C}">
                                        <a14:useLocalDpi xmlns:a14="http://schemas.microsoft.com/office/drawing/2010/main" val="0"/>
                                      </a:ext>
                                    </a:extLst>
                                  </a:blip>
                                  <a:srcRect b="9575"/>
                                  <a:stretch>
                                    <a:fillRect/>
                                  </a:stretch>
                                </p:blipFill>
                                <p:spPr bwMode="auto">
                                  <a:xfrm>
                                    <a:off x="2098" y="904"/>
                                    <a:ext cx="1988" cy="3173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ln>
                                    <a:noFill/>
                                  </a:ln>
                                  <a:effectLst/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chemeClr val="accent1"/>
                                        </a:solidFill>
                                      </a14:hiddenFill>
                                    </a:ext>
                                    <a:ext uri="{91240B29-F687-4F45-9708-019B960494DF}">
                                      <a14:hiddenLine xmlns:a14="http://schemas.microsoft.com/office/drawing/2010/main" w="9525">
                                        <a:solidFill>
                                          <a:schemeClr val="tx1"/>
                                        </a:solidFill>
                                        <a:miter lim="800000"/>
                                        <a:headEnd/>
                                        <a:tailEnd/>
                                      </a14:hiddenLine>
                                    </a:ext>
                                    <a:ext uri="{AF507438-7753-43E0-B8FC-AC1667EBCBE1}">
                                      <a14:hiddenEffects xmlns:a14="http://schemas.microsoft.com/office/drawing/2010/main">
                                        <a:effectLst>
                                          <a:outerShdw dist="35921" dir="2700000" algn="ctr" rotWithShape="0">
                                            <a:schemeClr val="bg2"/>
                                          </a:outerShdw>
                                        </a:effectLst>
                                      </a14:hiddenEffects>
                                    </a:ext>
                                  </a:extLst>
                                </p:spPr>
                              </p:pic>
                            </p:oleObj>
                          </mc:Fallback>
                        </mc:AlternateContent>
                      </a:graphicData>
                    </a:graphic>
                  </p:graphicFrame>
                  <p:sp>
                    <p:nvSpPr>
                      <p:cNvPr id="38942" name="Text Box 123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784" y="1152"/>
                        <a:ext cx="1066" cy="1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 eaLnBrk="0" hangingPunct="0">
                          <a:defRPr>
                            <a:solidFill>
                              <a:srgbClr val="9900CC"/>
                            </a:solidFill>
                            <a:latin typeface="Arial" pitchFamily="34" charset="0"/>
                          </a:defRPr>
                        </a:lvl1pPr>
                        <a:lvl2pPr marL="742950" indent="-285750" eaLnBrk="0" hangingPunct="0">
                          <a:defRPr>
                            <a:solidFill>
                              <a:srgbClr val="9900CC"/>
                            </a:solidFill>
                            <a:latin typeface="Arial" pitchFamily="34" charset="0"/>
                          </a:defRPr>
                        </a:lvl2pPr>
                        <a:lvl3pPr marL="1143000" indent="-228600" eaLnBrk="0" hangingPunct="0">
                          <a:defRPr>
                            <a:solidFill>
                              <a:srgbClr val="9900CC"/>
                            </a:solidFill>
                            <a:latin typeface="Arial" pitchFamily="34" charset="0"/>
                          </a:defRPr>
                        </a:lvl3pPr>
                        <a:lvl4pPr marL="1600200" indent="-228600" eaLnBrk="0" hangingPunct="0">
                          <a:defRPr>
                            <a:solidFill>
                              <a:srgbClr val="9900CC"/>
                            </a:solidFill>
                            <a:latin typeface="Arial" pitchFamily="34" charset="0"/>
                          </a:defRPr>
                        </a:lvl4pPr>
                        <a:lvl5pPr marL="2057400" indent="-228600" eaLnBrk="0" hangingPunct="0">
                          <a:defRPr>
                            <a:solidFill>
                              <a:srgbClr val="9900CC"/>
                            </a:solidFill>
                            <a:latin typeface="Arial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rgbClr val="9900CC"/>
                            </a:solidFill>
                            <a:latin typeface="Arial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rgbClr val="9900CC"/>
                            </a:solidFill>
                            <a:latin typeface="Arial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rgbClr val="9900CC"/>
                            </a:solidFill>
                            <a:latin typeface="Arial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rgbClr val="9900CC"/>
                            </a:solidFill>
                            <a:latin typeface="Arial" pitchFamily="34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cs-CZ" sz="1200" dirty="0" smtClean="0">
                            <a:solidFill>
                              <a:srgbClr val="000099"/>
                            </a:solidFill>
                            <a:latin typeface="Times New Roman" pitchFamily="18" charset="0"/>
                          </a:rPr>
                          <a:t>(</a:t>
                        </a:r>
                        <a:r>
                          <a:rPr lang="cs-CZ" sz="1200" dirty="0" err="1" smtClean="0">
                            <a:solidFill>
                              <a:srgbClr val="000099"/>
                            </a:solidFill>
                            <a:latin typeface="Times New Roman" pitchFamily="18" charset="0"/>
                          </a:rPr>
                          <a:t>dG</a:t>
                        </a:r>
                        <a:r>
                          <a:rPr lang="cs-CZ" sz="1200" dirty="0" smtClean="0">
                            <a:solidFill>
                              <a:srgbClr val="000099"/>
                            </a:solidFill>
                            <a:latin typeface="Times New Roman" pitchFamily="18" charset="0"/>
                          </a:rPr>
                          <a:t>)n. (</a:t>
                        </a:r>
                        <a:r>
                          <a:rPr lang="cs-CZ" sz="1200" dirty="0" err="1" smtClean="0">
                            <a:solidFill>
                              <a:srgbClr val="000099"/>
                            </a:solidFill>
                            <a:latin typeface="Times New Roman" pitchFamily="18" charset="0"/>
                          </a:rPr>
                          <a:t>dC</a:t>
                        </a:r>
                        <a:r>
                          <a:rPr lang="cs-CZ" sz="1200" dirty="0" smtClean="0">
                            <a:solidFill>
                              <a:srgbClr val="000099"/>
                            </a:solidFill>
                            <a:latin typeface="Times New Roman" pitchFamily="18" charset="0"/>
                          </a:rPr>
                          <a:t>)n</a:t>
                        </a:r>
                        <a:endParaRPr lang="en-US" sz="2400" dirty="0">
                          <a:solidFill>
                            <a:schemeClr val="tx1"/>
                          </a:solidFill>
                          <a:latin typeface="Times New Roman" pitchFamily="18" charset="0"/>
                        </a:endParaRPr>
                      </a:p>
                    </p:txBody>
                  </p:sp>
                </p:grpSp>
                <p:sp>
                  <p:nvSpPr>
                    <p:cNvPr id="38940" name="Text Box 12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832" y="2400"/>
                      <a:ext cx="946" cy="17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>
                          <a:solidFill>
                            <a:srgbClr val="9900CC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rgbClr val="9900CC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rgbClr val="9900CC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rgbClr val="9900CC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rgbClr val="9900CC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rgbClr val="9900CC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rgbClr val="9900CC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rgbClr val="9900CC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rgbClr val="9900CC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eaLnBrk="1" hangingPunct="1"/>
                      <a:r>
                        <a:rPr lang="cs-CZ" sz="1200" dirty="0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(</a:t>
                      </a:r>
                      <a:r>
                        <a:rPr lang="cs-CZ" sz="1200" dirty="0" err="1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dA</a:t>
                      </a:r>
                      <a:r>
                        <a:rPr lang="cs-CZ" sz="1200" dirty="0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)n.(</a:t>
                      </a:r>
                      <a:r>
                        <a:rPr lang="cs-CZ" sz="1200" dirty="0" err="1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dT</a:t>
                      </a:r>
                      <a:r>
                        <a:rPr lang="cs-CZ" sz="1200" dirty="0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)n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sp>
                <p:nvSpPr>
                  <p:cNvPr id="38938" name="Rectangle 125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3360"/>
                    <a:ext cx="624" cy="607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aphicFrame>
              <p:nvGraphicFramePr>
                <p:cNvPr id="38936" name="Object 129"/>
                <p:cNvGraphicFramePr>
                  <a:graphicFrameLocks noChangeAspect="1"/>
                </p:cNvGraphicFramePr>
                <p:nvPr/>
              </p:nvGraphicFramePr>
              <p:xfrm>
                <a:off x="2640" y="1680"/>
                <a:ext cx="576" cy="47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60035" name="SPW 8.0 Graph" r:id="rId8" imgW="1699560" imgH="4795920" progId="SigmaPlotGraphicObject.7">
                        <p:embed/>
                      </p:oleObj>
                    </mc:Choice>
                    <mc:Fallback>
                      <p:oleObj name="SPW 8.0 Graph" r:id="rId8" imgW="1699560" imgH="4795920" progId="SigmaPlotGraphicObject.7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 t="84210" r="46219"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640" y="1680"/>
                              <a:ext cx="576" cy="477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38934" name="Text Box 130"/>
              <p:cNvSpPr txBox="1">
                <a:spLocks noChangeArrowheads="1"/>
              </p:cNvSpPr>
              <p:nvPr/>
            </p:nvSpPr>
            <p:spPr bwMode="auto">
              <a:xfrm>
                <a:off x="3629" y="3784"/>
                <a:ext cx="1224" cy="17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rgbClr val="9900CC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rgbClr val="9900CC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rgbClr val="9900CC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rgbClr val="9900CC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rgbClr val="9900CC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9900CC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9900CC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9900CC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9900CC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cs-CZ" sz="1200" dirty="0">
                    <a:solidFill>
                      <a:srgbClr val="000099"/>
                    </a:solidFill>
                    <a:latin typeface="Times New Roman" pitchFamily="18" charset="0"/>
                  </a:rPr>
                  <a:t>   </a:t>
                </a:r>
                <a:r>
                  <a:rPr lang="cs-CZ" sz="1200" dirty="0" smtClean="0">
                    <a:solidFill>
                      <a:srgbClr val="000099"/>
                    </a:solidFill>
                    <a:latin typeface="Times New Roman" pitchFamily="18" charset="0"/>
                  </a:rPr>
                  <a:t>(</a:t>
                </a:r>
                <a:r>
                  <a:rPr lang="cs-CZ" sz="1200" dirty="0" err="1" smtClean="0">
                    <a:solidFill>
                      <a:srgbClr val="000099"/>
                    </a:solidFill>
                    <a:latin typeface="Times New Roman" pitchFamily="18" charset="0"/>
                  </a:rPr>
                  <a:t>dA-dG</a:t>
                </a:r>
                <a:r>
                  <a:rPr lang="cs-CZ" sz="1200" dirty="0" smtClean="0">
                    <a:solidFill>
                      <a:srgbClr val="000099"/>
                    </a:solidFill>
                    <a:latin typeface="Times New Roman" pitchFamily="18" charset="0"/>
                  </a:rPr>
                  <a:t>)n.(</a:t>
                </a:r>
                <a:r>
                  <a:rPr lang="cs-CZ" sz="1200" dirty="0" err="1" smtClean="0">
                    <a:solidFill>
                      <a:srgbClr val="000099"/>
                    </a:solidFill>
                    <a:latin typeface="Times New Roman" pitchFamily="18" charset="0"/>
                  </a:rPr>
                  <a:t>dC-dT</a:t>
                </a:r>
                <a:r>
                  <a:rPr lang="cs-CZ" sz="1200" dirty="0" smtClean="0">
                    <a:solidFill>
                      <a:srgbClr val="000099"/>
                    </a:solidFill>
                    <a:latin typeface="Times New Roman" pitchFamily="18" charset="0"/>
                  </a:rPr>
                  <a:t>)n</a:t>
                </a:r>
                <a:endParaRPr lang="en-US" sz="2400" dirty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8932" name="Rectangle 134"/>
            <p:cNvSpPr>
              <a:spLocks noChangeArrowheads="1"/>
            </p:cNvSpPr>
            <p:nvPr/>
          </p:nvSpPr>
          <p:spPr bwMode="auto">
            <a:xfrm>
              <a:off x="2054" y="1005"/>
              <a:ext cx="3504" cy="3168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27" name="Picture 7" descr="V:\mifi-obr\sejmout000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r="33333" b="52931"/>
          <a:stretch>
            <a:fillRect/>
          </a:stretch>
        </p:blipFill>
        <p:spPr bwMode="auto">
          <a:xfrm>
            <a:off x="5138738" y="4431505"/>
            <a:ext cx="1210468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14050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073"/>
    </mc:Choice>
    <mc:Fallback xmlns="">
      <p:transition spd="slow" advTm="102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21674" y="272301"/>
            <a:ext cx="8857617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Cir</a:t>
            </a:r>
            <a:r>
              <a:rPr lang="cs-CZ" sz="2800" dirty="0" err="1" smtClean="0">
                <a:solidFill>
                  <a:srgbClr val="FFFF00"/>
                </a:solidFill>
              </a:rPr>
              <a:t>cular</a:t>
            </a:r>
            <a:r>
              <a:rPr lang="cs-CZ" sz="2800" dirty="0" smtClean="0">
                <a:solidFill>
                  <a:srgbClr val="FFFF00"/>
                </a:solidFill>
              </a:rPr>
              <a:t> </a:t>
            </a:r>
            <a:r>
              <a:rPr lang="cs-CZ" sz="2800" dirty="0" err="1" smtClean="0">
                <a:solidFill>
                  <a:srgbClr val="FFFF00"/>
                </a:solidFill>
              </a:rPr>
              <a:t>dichroism</a:t>
            </a:r>
            <a:r>
              <a:rPr lang="cs-CZ" sz="2800" dirty="0" smtClean="0">
                <a:solidFill>
                  <a:srgbClr val="FFFF00"/>
                </a:solidFill>
              </a:rPr>
              <a:t> and </a:t>
            </a:r>
            <a:r>
              <a:rPr lang="cs-CZ" sz="2800" dirty="0" err="1" smtClean="0">
                <a:solidFill>
                  <a:srgbClr val="FFFF00"/>
                </a:solidFill>
              </a:rPr>
              <a:t>optical</a:t>
            </a:r>
            <a:r>
              <a:rPr lang="cs-CZ" sz="2800" dirty="0" smtClean="0">
                <a:solidFill>
                  <a:srgbClr val="FFFF00"/>
                </a:solidFill>
              </a:rPr>
              <a:t> </a:t>
            </a:r>
            <a:r>
              <a:rPr lang="cs-CZ" sz="2800" dirty="0" err="1" smtClean="0">
                <a:solidFill>
                  <a:srgbClr val="FFFF00"/>
                </a:solidFill>
              </a:rPr>
              <a:t>activity</a:t>
            </a:r>
            <a:r>
              <a:rPr lang="cs-CZ" sz="2800" dirty="0" smtClean="0">
                <a:solidFill>
                  <a:srgbClr val="FFFF00"/>
                </a:solidFill>
              </a:rPr>
              <a:t> </a:t>
            </a:r>
            <a:r>
              <a:rPr lang="cs-CZ" sz="2800" dirty="0" err="1" smtClean="0">
                <a:solidFill>
                  <a:srgbClr val="FFFF00"/>
                </a:solidFill>
              </a:rPr>
              <a:t>of</a:t>
            </a:r>
            <a:r>
              <a:rPr lang="cs-CZ" sz="2800" dirty="0" smtClean="0">
                <a:solidFill>
                  <a:srgbClr val="FFFF00"/>
                </a:solidFill>
              </a:rPr>
              <a:t> </a:t>
            </a:r>
            <a:r>
              <a:rPr lang="cs-CZ" sz="2800" dirty="0" err="1" smtClean="0">
                <a:solidFill>
                  <a:srgbClr val="FFFF00"/>
                </a:solidFill>
              </a:rPr>
              <a:t>biopolymers</a:t>
            </a:r>
            <a:endParaRPr lang="cs-CZ" sz="2800" dirty="0" smtClean="0">
              <a:solidFill>
                <a:srgbClr val="FFFF00"/>
              </a:solidFill>
            </a:endParaRPr>
          </a:p>
          <a:p>
            <a:pPr algn="ctr"/>
            <a:r>
              <a:rPr lang="cs-CZ" sz="2000" dirty="0" smtClean="0">
                <a:solidFill>
                  <a:srgbClr val="FFFF00"/>
                </a:solidFill>
              </a:rPr>
              <a:t>) CD – </a:t>
            </a:r>
            <a:r>
              <a:rPr lang="cs-CZ" sz="2000" dirty="0" err="1" smtClean="0">
                <a:solidFill>
                  <a:srgbClr val="FFFF00"/>
                </a:solidFill>
              </a:rPr>
              <a:t>principle</a:t>
            </a:r>
            <a:r>
              <a:rPr lang="cs-CZ" sz="2000" dirty="0" smtClean="0">
                <a:solidFill>
                  <a:srgbClr val="FFFF00"/>
                </a:solidFill>
              </a:rPr>
              <a:t>, </a:t>
            </a:r>
            <a:r>
              <a:rPr lang="cs-CZ" sz="2000" dirty="0" err="1" smtClean="0">
                <a:solidFill>
                  <a:srgbClr val="FFFF00"/>
                </a:solidFill>
              </a:rPr>
              <a:t>quantities</a:t>
            </a:r>
            <a:r>
              <a:rPr lang="cs-CZ" sz="2000" dirty="0" smtClean="0">
                <a:solidFill>
                  <a:srgbClr val="FFFF00"/>
                </a:solidFill>
              </a:rPr>
              <a:t> - </a:t>
            </a:r>
            <a:r>
              <a:rPr lang="cs-CZ" sz="2000" dirty="0" err="1" smtClean="0">
                <a:solidFill>
                  <a:srgbClr val="FFFF00"/>
                </a:solidFill>
              </a:rPr>
              <a:t>ellipticity</a:t>
            </a:r>
            <a:r>
              <a:rPr lang="cs-CZ" sz="2000" dirty="0" smtClean="0">
                <a:solidFill>
                  <a:srgbClr val="FFFF00"/>
                </a:solidFill>
              </a:rPr>
              <a:t>, </a:t>
            </a:r>
            <a:r>
              <a:rPr lang="cs-CZ" sz="2000" dirty="0" smtClean="0">
                <a:solidFill>
                  <a:srgbClr val="FFFF00"/>
                </a:solidFill>
                <a:cs typeface="Arial" pitchFamily="34" charset="0"/>
              </a:rPr>
              <a:t>Δ</a:t>
            </a:r>
            <a:r>
              <a:rPr lang="cs-CZ" sz="2000" dirty="0" smtClean="0">
                <a:solidFill>
                  <a:srgbClr val="FFFF00"/>
                </a:solidFill>
              </a:rPr>
              <a:t>A, </a:t>
            </a:r>
            <a:r>
              <a:rPr lang="cs-CZ" sz="2000" dirty="0" err="1" smtClean="0">
                <a:solidFill>
                  <a:srgbClr val="FFFF00"/>
                </a:solidFill>
                <a:cs typeface="Arial" pitchFamily="34" charset="0"/>
              </a:rPr>
              <a:t>Δε</a:t>
            </a:r>
            <a:r>
              <a:rPr lang="cs-CZ" sz="2000" dirty="0" smtClean="0">
                <a:solidFill>
                  <a:srgbClr val="FFFF00"/>
                </a:solidFill>
              </a:rPr>
              <a:t>, </a:t>
            </a:r>
            <a:r>
              <a:rPr lang="cs-CZ" sz="2000" dirty="0" err="1" smtClean="0">
                <a:solidFill>
                  <a:srgbClr val="FFFF00"/>
                </a:solidFill>
              </a:rPr>
              <a:t>relation</a:t>
            </a:r>
            <a:r>
              <a:rPr lang="cs-CZ" sz="2000" dirty="0" smtClean="0">
                <a:solidFill>
                  <a:srgbClr val="FFFF00"/>
                </a:solidFill>
              </a:rPr>
              <a:t> </a:t>
            </a:r>
            <a:r>
              <a:rPr lang="cs-CZ" sz="2000" dirty="0" err="1" smtClean="0">
                <a:solidFill>
                  <a:srgbClr val="FFFF00"/>
                </a:solidFill>
              </a:rPr>
              <a:t>between</a:t>
            </a:r>
            <a:r>
              <a:rPr lang="cs-CZ" sz="2000" dirty="0" smtClean="0">
                <a:solidFill>
                  <a:srgbClr val="FFFF00"/>
                </a:solidFill>
              </a:rPr>
              <a:t> ORD and CD</a:t>
            </a:r>
          </a:p>
          <a:p>
            <a:pPr algn="ctr"/>
            <a:endParaRPr lang="cs-CZ" sz="2800" dirty="0">
              <a:solidFill>
                <a:srgbClr val="FFFF00"/>
              </a:solidFill>
            </a:endParaRP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-35615" y="1133060"/>
            <a:ext cx="9110797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dirty="0" err="1" smtClean="0">
                <a:solidFill>
                  <a:srgbClr val="FFFF00"/>
                </a:solidFill>
              </a:rPr>
              <a:t>Optical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activity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sz="1400" dirty="0" err="1" smtClean="0">
                <a:solidFill>
                  <a:srgbClr val="FFFFFF"/>
                </a:solidFill>
              </a:rPr>
              <a:t>property</a:t>
            </a:r>
            <a:r>
              <a:rPr lang="cs-CZ" sz="1400" dirty="0" smtClean="0">
                <a:solidFill>
                  <a:srgbClr val="FFFFFF"/>
                </a:solidFill>
              </a:rPr>
              <a:t> </a:t>
            </a:r>
            <a:r>
              <a:rPr lang="cs-CZ" sz="1400" dirty="0" err="1" smtClean="0">
                <a:solidFill>
                  <a:srgbClr val="FFFFFF"/>
                </a:solidFill>
              </a:rPr>
              <a:t>of</a:t>
            </a:r>
            <a:r>
              <a:rPr lang="cs-CZ" sz="1400" dirty="0" smtClean="0">
                <a:solidFill>
                  <a:srgbClr val="FFFFFF"/>
                </a:solidFill>
              </a:rPr>
              <a:t> a </a:t>
            </a:r>
            <a:r>
              <a:rPr lang="cs-CZ" sz="1400" dirty="0" err="1" smtClean="0">
                <a:solidFill>
                  <a:srgbClr val="FFFFFF"/>
                </a:solidFill>
              </a:rPr>
              <a:t>chiral</a:t>
            </a:r>
            <a:r>
              <a:rPr lang="cs-CZ" sz="1400" dirty="0" smtClean="0">
                <a:solidFill>
                  <a:srgbClr val="FFFFFF"/>
                </a:solidFill>
              </a:rPr>
              <a:t> </a:t>
            </a:r>
            <a:r>
              <a:rPr lang="cs-CZ" sz="1400" dirty="0" err="1" smtClean="0">
                <a:solidFill>
                  <a:srgbClr val="FFFFFF"/>
                </a:solidFill>
              </a:rPr>
              <a:t>molecule</a:t>
            </a:r>
            <a:r>
              <a:rPr lang="cs-CZ" sz="1400" dirty="0" smtClean="0">
                <a:solidFill>
                  <a:srgbClr val="FFFFFF"/>
                </a:solidFill>
              </a:rPr>
              <a:t> </a:t>
            </a:r>
          </a:p>
          <a:p>
            <a:pPr eaLnBrk="1" hangingPunct="1"/>
            <a:endParaRPr lang="cs-CZ" sz="1400" dirty="0">
              <a:solidFill>
                <a:srgbClr val="FFFFFF"/>
              </a:solidFill>
            </a:endParaRPr>
          </a:p>
          <a:p>
            <a:pPr eaLnBrk="1" hangingPunct="1"/>
            <a:r>
              <a:rPr lang="cs-CZ" dirty="0" err="1" smtClean="0">
                <a:solidFill>
                  <a:srgbClr val="FFFF00"/>
                </a:solidFill>
              </a:rPr>
              <a:t>Chiral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molecules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>
                <a:solidFill>
                  <a:srgbClr val="FFFF00"/>
                </a:solidFill>
              </a:rPr>
              <a:t>(</a:t>
            </a:r>
            <a:r>
              <a:rPr lang="cs-CZ" dirty="0" err="1" smtClean="0">
                <a:solidFill>
                  <a:srgbClr val="FFFF00"/>
                </a:solidFill>
              </a:rPr>
              <a:t>aminoacids</a:t>
            </a:r>
            <a:r>
              <a:rPr lang="cs-CZ" dirty="0" smtClean="0">
                <a:solidFill>
                  <a:srgbClr val="FFFF00"/>
                </a:solidFill>
              </a:rPr>
              <a:t>, </a:t>
            </a:r>
            <a:r>
              <a:rPr lang="cs-CZ" dirty="0" err="1" smtClean="0">
                <a:solidFill>
                  <a:srgbClr val="FFFF00"/>
                </a:solidFill>
              </a:rPr>
              <a:t>sugars</a:t>
            </a:r>
            <a:r>
              <a:rPr lang="cs-CZ" sz="1400" dirty="0" smtClean="0">
                <a:solidFill>
                  <a:srgbClr val="FFFF00"/>
                </a:solidFill>
              </a:rPr>
              <a:t>) </a:t>
            </a:r>
            <a:r>
              <a:rPr lang="cs-CZ" sz="1400" dirty="0">
                <a:solidFill>
                  <a:srgbClr val="FFFFFF"/>
                </a:solidFill>
              </a:rPr>
              <a:t>are </a:t>
            </a:r>
            <a:r>
              <a:rPr lang="en-US" sz="1400" dirty="0">
                <a:solidFill>
                  <a:srgbClr val="FFFFFF"/>
                </a:solidFill>
              </a:rPr>
              <a:t>those lacking mirror </a:t>
            </a:r>
            <a:r>
              <a:rPr lang="en-US" sz="1400" dirty="0" smtClean="0">
                <a:solidFill>
                  <a:srgbClr val="FFFFFF"/>
                </a:solidFill>
              </a:rPr>
              <a:t>symmetry</a:t>
            </a:r>
            <a:endParaRPr lang="cs-CZ" dirty="0" smtClean="0">
              <a:solidFill>
                <a:srgbClr val="FFFFFF"/>
              </a:solidFill>
            </a:endParaRPr>
          </a:p>
          <a:p>
            <a:pPr eaLnBrk="1" hangingPunct="1">
              <a:spcAft>
                <a:spcPts val="600"/>
              </a:spcAft>
            </a:pPr>
            <a:endParaRPr lang="cs-CZ" dirty="0" smtClean="0">
              <a:solidFill>
                <a:srgbClr val="FFFF00"/>
              </a:solidFill>
            </a:endParaRPr>
          </a:p>
          <a:p>
            <a:pPr eaLnBrk="1" hangingPunct="1">
              <a:spcAft>
                <a:spcPts val="600"/>
              </a:spcAft>
            </a:pPr>
            <a:r>
              <a:rPr lang="cs-CZ" dirty="0" err="1" smtClean="0">
                <a:solidFill>
                  <a:srgbClr val="FFFF00"/>
                </a:solidFill>
              </a:rPr>
              <a:t>Optical</a:t>
            </a:r>
            <a:r>
              <a:rPr lang="cs-CZ" dirty="0" smtClean="0">
                <a:solidFill>
                  <a:srgbClr val="FFFF00"/>
                </a:solidFill>
              </a:rPr>
              <a:t> ro</a:t>
            </a:r>
            <a:r>
              <a:rPr lang="en-US" dirty="0" err="1" smtClean="0">
                <a:solidFill>
                  <a:srgbClr val="FFFF00"/>
                </a:solidFill>
              </a:rPr>
              <a:t>tation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of the plane of </a:t>
            </a:r>
            <a:r>
              <a:rPr lang="en-US" dirty="0" smtClean="0">
                <a:solidFill>
                  <a:srgbClr val="FFFF00"/>
                </a:solidFill>
              </a:rPr>
              <a:t>polarization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sz="1400" dirty="0" smtClean="0">
                <a:solidFill>
                  <a:srgbClr val="FFFFFF"/>
                </a:solidFill>
              </a:rPr>
              <a:t>(</a:t>
            </a:r>
            <a:r>
              <a:rPr lang="cs-CZ" sz="1400" dirty="0" err="1" smtClean="0">
                <a:solidFill>
                  <a:srgbClr val="FFFFFF"/>
                </a:solidFill>
              </a:rPr>
              <a:t>difference</a:t>
            </a:r>
            <a:r>
              <a:rPr lang="cs-CZ" sz="1400" dirty="0" smtClean="0">
                <a:solidFill>
                  <a:srgbClr val="FFFFFF"/>
                </a:solidFill>
              </a:rPr>
              <a:t> in </a:t>
            </a:r>
            <a:r>
              <a:rPr lang="cs-CZ" sz="1400" dirty="0" err="1" smtClean="0">
                <a:solidFill>
                  <a:srgbClr val="FFFF66"/>
                </a:solidFill>
              </a:rPr>
              <a:t>refraction</a:t>
            </a:r>
            <a:r>
              <a:rPr lang="cs-CZ" sz="1400" dirty="0" smtClean="0">
                <a:solidFill>
                  <a:srgbClr val="FFFF66"/>
                </a:solidFill>
              </a:rPr>
              <a:t> </a:t>
            </a:r>
            <a:r>
              <a:rPr lang="cs-CZ" sz="1400" dirty="0" err="1" smtClean="0">
                <a:solidFill>
                  <a:srgbClr val="FFFF66"/>
                </a:solidFill>
              </a:rPr>
              <a:t>indexes</a:t>
            </a:r>
            <a:r>
              <a:rPr lang="cs-CZ" sz="1400" dirty="0" smtClean="0">
                <a:solidFill>
                  <a:srgbClr val="FFFF66"/>
                </a:solidFill>
              </a:rPr>
              <a:t> </a:t>
            </a:r>
            <a:r>
              <a:rPr lang="cs-CZ" sz="1400" dirty="0" smtClean="0">
                <a:solidFill>
                  <a:srgbClr val="FFFFFF"/>
                </a:solidFill>
              </a:rPr>
              <a:t>–</a:t>
            </a:r>
            <a:r>
              <a:rPr lang="cs-CZ" sz="1400" dirty="0" err="1" smtClean="0">
                <a:solidFill>
                  <a:srgbClr val="FFFFFF"/>
                </a:solidFill>
              </a:rPr>
              <a:t>difference</a:t>
            </a:r>
            <a:r>
              <a:rPr lang="cs-CZ" sz="1400" dirty="0" smtClean="0">
                <a:solidFill>
                  <a:srgbClr val="FFFFFF"/>
                </a:solidFill>
              </a:rPr>
              <a:t> in </a:t>
            </a:r>
            <a:r>
              <a:rPr lang="cs-CZ" sz="1400" dirty="0" err="1" smtClean="0">
                <a:solidFill>
                  <a:srgbClr val="FFFFFF"/>
                </a:solidFill>
              </a:rPr>
              <a:t>propagation</a:t>
            </a:r>
            <a:r>
              <a:rPr lang="cs-CZ" sz="1400" dirty="0" smtClean="0">
                <a:solidFill>
                  <a:srgbClr val="FFFFFF"/>
                </a:solidFill>
              </a:rPr>
              <a:t> </a:t>
            </a:r>
            <a:r>
              <a:rPr lang="cs-CZ" sz="1400" dirty="0" err="1" smtClean="0">
                <a:solidFill>
                  <a:srgbClr val="FFFFFF"/>
                </a:solidFill>
              </a:rPr>
              <a:t>velocity</a:t>
            </a:r>
            <a:r>
              <a:rPr lang="cs-CZ" sz="1400" dirty="0" smtClean="0">
                <a:solidFill>
                  <a:srgbClr val="FFFFFF"/>
                </a:solidFill>
              </a:rPr>
              <a:t>) </a:t>
            </a:r>
            <a:r>
              <a:rPr lang="en-US" sz="1400" dirty="0" smtClean="0">
                <a:solidFill>
                  <a:srgbClr val="FFFFFF"/>
                </a:solidFill>
              </a:rPr>
              <a:t>may </a:t>
            </a:r>
            <a:r>
              <a:rPr lang="en-US" sz="1400" dirty="0">
                <a:solidFill>
                  <a:srgbClr val="FFFFFF"/>
                </a:solidFill>
              </a:rPr>
              <a:t>be either </a:t>
            </a:r>
            <a:r>
              <a:rPr lang="en-US" sz="1400" dirty="0" smtClean="0">
                <a:solidFill>
                  <a:srgbClr val="FFFFFF"/>
                </a:solidFill>
              </a:rPr>
              <a:t>to </a:t>
            </a:r>
            <a:r>
              <a:rPr lang="en-US" sz="1400" dirty="0">
                <a:solidFill>
                  <a:srgbClr val="FFFFFF"/>
                </a:solidFill>
              </a:rPr>
              <a:t>the right </a:t>
            </a:r>
            <a:r>
              <a:rPr lang="en-US" sz="1400" dirty="0" smtClean="0">
                <a:solidFill>
                  <a:srgbClr val="FFFFFF"/>
                </a:solidFill>
              </a:rPr>
              <a:t>(</a:t>
            </a:r>
            <a:r>
              <a:rPr lang="cs-CZ" sz="1400" dirty="0" err="1" smtClean="0">
                <a:solidFill>
                  <a:srgbClr val="FFFF00"/>
                </a:solidFill>
              </a:rPr>
              <a:t>dextrorotatory</a:t>
            </a:r>
            <a:r>
              <a:rPr lang="cs-CZ" sz="1400" dirty="0" smtClean="0">
                <a:solidFill>
                  <a:srgbClr val="FFFF00"/>
                </a:solidFill>
              </a:rPr>
              <a:t> -D</a:t>
            </a:r>
            <a:r>
              <a:rPr lang="cs-CZ" sz="1400" dirty="0" smtClean="0">
                <a:solidFill>
                  <a:srgbClr val="FFFFFF"/>
                </a:solidFill>
              </a:rPr>
              <a:t>)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cs-CZ" sz="1400" dirty="0" smtClean="0">
                <a:solidFill>
                  <a:srgbClr val="FFFFFF"/>
                </a:solidFill>
              </a:rPr>
              <a:t>                           </a:t>
            </a:r>
          </a:p>
          <a:p>
            <a:pPr eaLnBrk="1" hangingPunct="1"/>
            <a:r>
              <a:rPr lang="cs-CZ" sz="1400" dirty="0" err="1" smtClean="0">
                <a:solidFill>
                  <a:srgbClr val="FFFFFF"/>
                </a:solidFill>
              </a:rPr>
              <a:t>or</a:t>
            </a:r>
            <a:r>
              <a:rPr lang="cs-CZ" sz="1400" dirty="0" smtClean="0">
                <a:solidFill>
                  <a:srgbClr val="FFFFFF"/>
                </a:solidFill>
              </a:rPr>
              <a:t> to </a:t>
            </a:r>
            <a:r>
              <a:rPr lang="en-US" sz="1400" dirty="0" err="1" smtClean="0">
                <a:solidFill>
                  <a:srgbClr val="FFFFFF"/>
                </a:solidFill>
              </a:rPr>
              <a:t>th</a:t>
            </a:r>
            <a:r>
              <a:rPr lang="cs-CZ" sz="1400" dirty="0" smtClean="0">
                <a:solidFill>
                  <a:srgbClr val="FFFFFF"/>
                </a:solidFill>
              </a:rPr>
              <a:t>e </a:t>
            </a:r>
            <a:r>
              <a:rPr lang="en-US" sz="1400" dirty="0" smtClean="0">
                <a:solidFill>
                  <a:srgbClr val="FFFFFF"/>
                </a:solidFill>
              </a:rPr>
              <a:t>left </a:t>
            </a:r>
            <a:r>
              <a:rPr lang="en-US" sz="1400" dirty="0" smtClean="0">
                <a:solidFill>
                  <a:srgbClr val="FFFF00"/>
                </a:solidFill>
              </a:rPr>
              <a:t>(</a:t>
            </a:r>
            <a:r>
              <a:rPr lang="cs-CZ" sz="1400" dirty="0" err="1" smtClean="0">
                <a:solidFill>
                  <a:srgbClr val="FFFF00"/>
                </a:solidFill>
              </a:rPr>
              <a:t>levorotatory</a:t>
            </a:r>
            <a:r>
              <a:rPr lang="cs-CZ" sz="1400" dirty="0" smtClean="0">
                <a:solidFill>
                  <a:srgbClr val="FFFF00"/>
                </a:solidFill>
              </a:rPr>
              <a:t> –L</a:t>
            </a:r>
            <a:r>
              <a:rPr lang="cs-CZ" sz="1400" dirty="0" smtClean="0">
                <a:solidFill>
                  <a:srgbClr val="FFFFFF"/>
                </a:solidFill>
              </a:rPr>
              <a:t>)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>
                <a:solidFill>
                  <a:srgbClr val="FFFFFF"/>
                </a:solidFill>
              </a:rPr>
              <a:t>depending </a:t>
            </a:r>
            <a:r>
              <a:rPr lang="en-US" sz="1400" dirty="0" smtClean="0">
                <a:solidFill>
                  <a:srgbClr val="FFFFFF"/>
                </a:solidFill>
              </a:rPr>
              <a:t>on</a:t>
            </a:r>
            <a:r>
              <a:rPr lang="cs-CZ" sz="1400" dirty="0" smtClean="0">
                <a:solidFill>
                  <a:srgbClr val="FFFFFF"/>
                </a:solidFill>
              </a:rPr>
              <a:t> </a:t>
            </a:r>
            <a:r>
              <a:rPr lang="cs-CZ" sz="1400" dirty="0" err="1" smtClean="0">
                <a:solidFill>
                  <a:srgbClr val="FFFFFF"/>
                </a:solidFill>
              </a:rPr>
              <a:t>the</a:t>
            </a:r>
            <a:r>
              <a:rPr lang="cs-CZ" sz="1400" dirty="0" smtClean="0">
                <a:solidFill>
                  <a:srgbClr val="FFFFFF"/>
                </a:solidFill>
              </a:rPr>
              <a:t> stereoisomer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cs-CZ" sz="1400" dirty="0" smtClean="0">
                <a:solidFill>
                  <a:srgbClr val="FFFFFF"/>
                </a:solidFill>
              </a:rPr>
              <a:t>(</a:t>
            </a:r>
            <a:r>
              <a:rPr lang="cs-CZ" sz="1400" dirty="0" err="1" smtClean="0">
                <a:solidFill>
                  <a:srgbClr val="FFFFFF"/>
                </a:solidFill>
              </a:rPr>
              <a:t>enantiomer</a:t>
            </a:r>
            <a:r>
              <a:rPr lang="cs-CZ" sz="1400" dirty="0" smtClean="0">
                <a:solidFill>
                  <a:srgbClr val="FFFFFF"/>
                </a:solidFill>
              </a:rPr>
              <a:t>) </a:t>
            </a:r>
            <a:r>
              <a:rPr lang="en-US" sz="1400" dirty="0" smtClean="0">
                <a:solidFill>
                  <a:srgbClr val="FFFFFF"/>
                </a:solidFill>
              </a:rPr>
              <a:t>present</a:t>
            </a:r>
            <a:endParaRPr lang="cs-CZ" dirty="0" smtClean="0">
              <a:solidFill>
                <a:srgbClr val="FFFF00"/>
              </a:solidFill>
            </a:endParaRPr>
          </a:p>
        </p:txBody>
      </p:sp>
      <p:pic>
        <p:nvPicPr>
          <p:cNvPr id="6148" name="Picture 4" descr="U:\MIFI\obrazky\sbírka\Macek-poekresl.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2" r="57790"/>
          <a:stretch/>
        </p:blipFill>
        <p:spPr bwMode="auto">
          <a:xfrm>
            <a:off x="5326834" y="3328310"/>
            <a:ext cx="2326951" cy="3401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Obrázek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4" t="59302" r="41042" b="20795"/>
          <a:stretch>
            <a:fillRect/>
          </a:stretch>
        </p:blipFill>
        <p:spPr bwMode="auto">
          <a:xfrm>
            <a:off x="5508104" y="5467428"/>
            <a:ext cx="1842104" cy="1091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07582" y="3350961"/>
            <a:ext cx="507605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rgbClr val="FFFF00"/>
                </a:solidFill>
              </a:rPr>
              <a:t>Specific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rotation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>
                <a:solidFill>
                  <a:srgbClr val="FFFFFF"/>
                </a:solidFill>
              </a:rPr>
              <a:t>– </a:t>
            </a:r>
            <a:r>
              <a:rPr lang="cs-CZ" dirty="0" err="1">
                <a:solidFill>
                  <a:srgbClr val="FFFFFF"/>
                </a:solidFill>
              </a:rPr>
              <a:t>characteristic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quantity</a:t>
            </a:r>
            <a:endParaRPr lang="cs-CZ" dirty="0">
              <a:solidFill>
                <a:srgbClr val="FFFFFF"/>
              </a:solidFill>
            </a:endParaRPr>
          </a:p>
          <a:p>
            <a:endParaRPr lang="cs-CZ" dirty="0" smtClean="0">
              <a:solidFill>
                <a:srgbClr val="FFFF00"/>
              </a:solidFill>
            </a:endParaRPr>
          </a:p>
          <a:p>
            <a:r>
              <a:rPr lang="en-GB" dirty="0">
                <a:solidFill>
                  <a:srgbClr val="FFFF00"/>
                </a:solidFill>
              </a:rPr>
              <a:t>[α]</a:t>
            </a:r>
            <a:r>
              <a:rPr lang="cs-CZ" baseline="30000" dirty="0">
                <a:solidFill>
                  <a:srgbClr val="FFFF00"/>
                </a:solidFill>
              </a:rPr>
              <a:t>T</a:t>
            </a:r>
            <a:r>
              <a:rPr lang="en-GB" baseline="-25000" dirty="0">
                <a:solidFill>
                  <a:srgbClr val="FFFF00"/>
                </a:solidFill>
              </a:rPr>
              <a:t>λ</a:t>
            </a:r>
            <a:r>
              <a:rPr lang="en-GB" dirty="0">
                <a:solidFill>
                  <a:srgbClr val="FFFF00"/>
                </a:solidFill>
              </a:rPr>
              <a:t> = α/</a:t>
            </a:r>
            <a:r>
              <a:rPr lang="cs-CZ" dirty="0">
                <a:solidFill>
                  <a:srgbClr val="FFFF00"/>
                </a:solidFill>
              </a:rPr>
              <a:t>c</a:t>
            </a:r>
            <a:r>
              <a:rPr lang="en-GB" dirty="0">
                <a:solidFill>
                  <a:srgbClr val="FFFF00"/>
                </a:solidFill>
              </a:rPr>
              <a:t>l </a:t>
            </a:r>
            <a:endParaRPr lang="cs-CZ" dirty="0">
              <a:solidFill>
                <a:srgbClr val="FFFF00"/>
              </a:solidFill>
            </a:endParaRPr>
          </a:p>
          <a:p>
            <a:endParaRPr lang="cs-CZ" dirty="0" smtClean="0">
              <a:solidFill>
                <a:srgbClr val="FFFF00"/>
              </a:solidFill>
            </a:endParaRPr>
          </a:p>
          <a:p>
            <a:r>
              <a:rPr lang="cs-CZ" dirty="0" err="1" smtClean="0">
                <a:solidFill>
                  <a:srgbClr val="FFFF00"/>
                </a:solidFill>
              </a:rPr>
              <a:t>Optical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rotatory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dispersion</a:t>
            </a:r>
            <a:r>
              <a:rPr lang="cs-CZ" dirty="0" smtClean="0">
                <a:solidFill>
                  <a:srgbClr val="FFFF00"/>
                </a:solidFill>
              </a:rPr>
              <a:t> - ORD</a:t>
            </a:r>
            <a:endParaRPr lang="cs-CZ" dirty="0" smtClean="0"/>
          </a:p>
          <a:p>
            <a:r>
              <a:rPr lang="cs-CZ" sz="1400" dirty="0" err="1" smtClean="0">
                <a:solidFill>
                  <a:srgbClr val="FFFFFF"/>
                </a:solidFill>
              </a:rPr>
              <a:t>is</a:t>
            </a:r>
            <a:r>
              <a:rPr lang="cs-CZ" sz="1400" dirty="0" smtClean="0">
                <a:solidFill>
                  <a:srgbClr val="FFFFFF"/>
                </a:solidFill>
              </a:rPr>
              <a:t> </a:t>
            </a:r>
            <a:r>
              <a:rPr lang="cs-CZ" sz="1400" dirty="0" err="1" smtClean="0">
                <a:solidFill>
                  <a:srgbClr val="FFFFFF"/>
                </a:solidFill>
              </a:rPr>
              <a:t>the</a:t>
            </a:r>
            <a:r>
              <a:rPr lang="cs-CZ" sz="1400" dirty="0" smtClean="0">
                <a:solidFill>
                  <a:srgbClr val="FFFFFF"/>
                </a:solidFill>
              </a:rPr>
              <a:t> </a:t>
            </a:r>
            <a:r>
              <a:rPr lang="cs-CZ" sz="1400" dirty="0" err="1" smtClean="0">
                <a:solidFill>
                  <a:srgbClr val="FFFFFF"/>
                </a:solidFill>
              </a:rPr>
              <a:t>dependednce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>
                <a:solidFill>
                  <a:srgbClr val="FFFFFF"/>
                </a:solidFill>
              </a:rPr>
              <a:t>of specific rotation </a:t>
            </a:r>
            <a:r>
              <a:rPr lang="cs-CZ" sz="1400" dirty="0" smtClean="0">
                <a:solidFill>
                  <a:srgbClr val="FFFFFF"/>
                </a:solidFill>
              </a:rPr>
              <a:t>on </a:t>
            </a:r>
            <a:r>
              <a:rPr lang="cs-CZ" sz="1400" dirty="0" err="1" smtClean="0">
                <a:solidFill>
                  <a:srgbClr val="FFFFFF"/>
                </a:solidFill>
              </a:rPr>
              <a:t>the</a:t>
            </a:r>
            <a:r>
              <a:rPr lang="cs-CZ" sz="1400" dirty="0" smtClean="0">
                <a:solidFill>
                  <a:srgbClr val="FFFFFF"/>
                </a:solidFill>
              </a:rPr>
              <a:t>  </a:t>
            </a:r>
            <a:r>
              <a:rPr lang="cs-CZ" sz="1400" dirty="0" err="1">
                <a:solidFill>
                  <a:srgbClr val="FFFFFF"/>
                </a:solidFill>
              </a:rPr>
              <a:t>wavelength</a:t>
            </a:r>
            <a:endParaRPr lang="en-GB" sz="1400" dirty="0">
              <a:solidFill>
                <a:srgbClr val="FFFFFF"/>
              </a:solidFill>
            </a:endParaRP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64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707"/>
    </mc:Choice>
    <mc:Fallback xmlns="">
      <p:transition spd="slow" advTm="105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WINDOWS\Plocha\149D-inse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66056"/>
            <a:ext cx="36576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304800" y="152400"/>
            <a:ext cx="88392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400" dirty="0">
                <a:solidFill>
                  <a:srgbClr val="FFFF00"/>
                </a:solidFill>
                <a:latin typeface="Times New Roman" pitchFamily="18" charset="0"/>
              </a:rPr>
              <a:t>                                               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DNA Triplex</a:t>
            </a:r>
            <a:endParaRPr lang="cs-CZ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cs-CZ" sz="2400" dirty="0">
                <a:solidFill>
                  <a:srgbClr val="FFFF00"/>
                </a:solidFill>
                <a:latin typeface="Times New Roman" pitchFamily="18" charset="0"/>
              </a:rPr>
              <a:t>              </a:t>
            </a:r>
            <a:r>
              <a:rPr lang="cs-CZ" dirty="0">
                <a:solidFill>
                  <a:schemeClr val="tx1"/>
                </a:solidFill>
                <a:latin typeface="Times New Roman" pitchFamily="18" charset="0"/>
              </a:rPr>
              <a:t>                                                                                                   </a:t>
            </a:r>
            <a:endParaRPr lang="en-US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cs-CZ" dirty="0">
                <a:solidFill>
                  <a:srgbClr val="FFFFFF"/>
                </a:solidFill>
                <a:latin typeface="Times New Roman" pitchFamily="18" charset="0"/>
              </a:rPr>
              <a:t>                                                                                                                      </a:t>
            </a:r>
            <a:endParaRPr lang="cs-CZ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5220072" y="5938916"/>
            <a:ext cx="2514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12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Radhakrishnan</a:t>
            </a:r>
            <a:r>
              <a:rPr lang="de-DE" sz="1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I., Patel, D.J.</a:t>
            </a:r>
            <a:r>
              <a:rPr lang="cs-CZ" sz="1200" i="1" dirty="0">
                <a:solidFill>
                  <a:schemeClr val="bg1"/>
                </a:solidFill>
                <a:latin typeface="Times New Roman" pitchFamily="18" charset="0"/>
              </a:rPr>
              <a:t> (1994)</a:t>
            </a: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2819400" y="574596"/>
            <a:ext cx="3989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Pyrimidine</a:t>
            </a:r>
            <a:r>
              <a:rPr lang="cs-CZ" sz="2400" dirty="0">
                <a:solidFill>
                  <a:srgbClr val="FFFFFF"/>
                </a:solidFill>
                <a:latin typeface="Times New Roman" pitchFamily="18" charset="0"/>
              </a:rPr>
              <a:t>.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Purine. Pyrimidine</a:t>
            </a:r>
            <a:endParaRPr lang="cs-CZ" sz="24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42" name="Picture 7" descr="V:\mifi-obr\sejmout00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r="33333" b="52931"/>
          <a:stretch>
            <a:fillRect/>
          </a:stretch>
        </p:blipFill>
        <p:spPr bwMode="auto">
          <a:xfrm>
            <a:off x="914400" y="1600200"/>
            <a:ext cx="1905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943" name="Group 8"/>
          <p:cNvGrpSpPr>
            <a:grpSpLocks/>
          </p:cNvGrpSpPr>
          <p:nvPr/>
        </p:nvGrpSpPr>
        <p:grpSpPr bwMode="auto">
          <a:xfrm>
            <a:off x="152400" y="4953000"/>
            <a:ext cx="3962400" cy="1676400"/>
            <a:chOff x="2016" y="1248"/>
            <a:chExt cx="2496" cy="816"/>
          </a:xfrm>
        </p:grpSpPr>
        <p:pic>
          <p:nvPicPr>
            <p:cNvPr id="39944" name="Picture 9" descr="V:\mifi-obr\sejmout0004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06" t="45679" r="38461" b="34567"/>
            <a:stretch>
              <a:fillRect/>
            </a:stretch>
          </p:blipFill>
          <p:spPr bwMode="auto">
            <a:xfrm>
              <a:off x="2016" y="1248"/>
              <a:ext cx="124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5" name="Picture 10" descr="V:\mifi-obr\sejmout0004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85" t="44444" r="1282" b="34567"/>
            <a:stretch>
              <a:fillRect/>
            </a:stretch>
          </p:blipFill>
          <p:spPr bwMode="auto">
            <a:xfrm>
              <a:off x="3264" y="1248"/>
              <a:ext cx="124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42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35"/>
    </mc:Choice>
    <mc:Fallback xmlns="">
      <p:transition spd="slow" advTm="10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WINDOWS\Plocha\135D-mode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30775"/>
            <a:ext cx="31623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3200400" y="228600"/>
            <a:ext cx="2251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4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DNA TRIPLEX</a:t>
            </a:r>
            <a:r>
              <a:rPr lang="cs-CZ" sz="2400">
                <a:solidFill>
                  <a:srgbClr val="FFFF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228600" y="768866"/>
            <a:ext cx="78743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 smtClean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                  </a:t>
            </a:r>
            <a:r>
              <a:rPr lang="cs-CZ" dirty="0" smtClean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T </a:t>
            </a:r>
            <a:r>
              <a:rPr lang="cs-CZ" dirty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C </a:t>
            </a:r>
            <a:r>
              <a:rPr lang="cs-CZ" dirty="0" err="1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C</a:t>
            </a:r>
            <a:r>
              <a:rPr lang="cs-CZ" dirty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 T C </a:t>
            </a:r>
            <a:r>
              <a:rPr lang="cs-CZ" dirty="0" err="1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C</a:t>
            </a:r>
            <a:r>
              <a:rPr lang="cs-CZ" dirty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 T </a:t>
            </a:r>
            <a:r>
              <a:rPr lang="cs-CZ" dirty="0" err="1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T</a:t>
            </a:r>
            <a:r>
              <a:rPr lang="cs-CZ" dirty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cs-CZ" dirty="0" err="1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T</a:t>
            </a:r>
            <a:r>
              <a:rPr lang="cs-CZ" dirty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cs-CZ" dirty="0" err="1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T</a:t>
            </a:r>
            <a:r>
              <a:rPr lang="cs-CZ" dirty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cs-CZ" dirty="0" err="1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T</a:t>
            </a:r>
            <a:r>
              <a:rPr lang="cs-CZ" dirty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cs-CZ" dirty="0" err="1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T</a:t>
            </a:r>
            <a:r>
              <a:rPr lang="cs-CZ" dirty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 A G </a:t>
            </a:r>
            <a:r>
              <a:rPr lang="cs-CZ" dirty="0" err="1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G</a:t>
            </a:r>
            <a:r>
              <a:rPr lang="cs-CZ" dirty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 A G </a:t>
            </a:r>
            <a:r>
              <a:rPr lang="cs-CZ" dirty="0" err="1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G</a:t>
            </a:r>
            <a:r>
              <a:rPr lang="cs-CZ" dirty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 A T </a:t>
            </a:r>
            <a:r>
              <a:rPr lang="cs-CZ" dirty="0" err="1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T</a:t>
            </a:r>
            <a:r>
              <a:rPr lang="cs-CZ" dirty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cs-CZ" dirty="0" err="1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T</a:t>
            </a:r>
            <a:r>
              <a:rPr lang="cs-CZ" dirty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cs-CZ" dirty="0" err="1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T</a:t>
            </a:r>
            <a:r>
              <a:rPr lang="cs-CZ" dirty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cs-CZ" dirty="0" err="1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T</a:t>
            </a:r>
            <a:r>
              <a:rPr lang="cs-CZ" dirty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cs-CZ" dirty="0" err="1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T</a:t>
            </a:r>
            <a:r>
              <a:rPr lang="cs-CZ" dirty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 G </a:t>
            </a:r>
            <a:r>
              <a:rPr lang="cs-CZ" dirty="0" err="1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G</a:t>
            </a:r>
            <a:r>
              <a:rPr lang="cs-CZ" dirty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 T G </a:t>
            </a:r>
            <a:r>
              <a:rPr lang="cs-CZ" dirty="0" err="1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G</a:t>
            </a:r>
            <a:r>
              <a:rPr lang="cs-CZ" dirty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 T</a:t>
            </a:r>
            <a:r>
              <a:rPr lang="cs-CZ" dirty="0">
                <a:solidFill>
                  <a:srgbClr val="FFFFFF"/>
                </a:solidFill>
                <a:effectDag name="">
                  <a:cont type="tree" name="">
                    <a:effect ref="fillLine"/>
                    <a:outerShdw dist="38100" dir="13500000" algn="br">
                      <a:srgbClr val="3B3BB1"/>
                    </a:outerShdw>
                  </a:cont>
                  <a:cont type="tree" name="">
                    <a:effect ref="fillLine"/>
                    <a:outerShdw dist="38100" dir="2700000" algn="tl">
                      <a:srgbClr val="000046"/>
                    </a:outerShdw>
                  </a:cont>
                  <a:effect ref="fillLine"/>
                </a:effectDag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5469237" y="5850375"/>
            <a:ext cx="2514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12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Radhakrishnan</a:t>
            </a:r>
            <a:r>
              <a:rPr lang="cs-CZ" sz="1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I., Patel, D.J.</a:t>
            </a:r>
            <a:r>
              <a:rPr lang="cs-CZ" sz="1200" i="1" dirty="0">
                <a:solidFill>
                  <a:schemeClr val="bg1"/>
                </a:solidFill>
                <a:latin typeface="Times New Roman" pitchFamily="18" charset="0"/>
              </a:rPr>
              <a:t> (</a:t>
            </a:r>
            <a:r>
              <a:rPr lang="cs-CZ" sz="1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1993</a:t>
            </a:r>
            <a:r>
              <a:rPr lang="cs-CZ" sz="1200" i="1" dirty="0">
                <a:solidFill>
                  <a:schemeClr val="bg1"/>
                </a:solidFill>
                <a:latin typeface="Times New Roman" pitchFamily="18" charset="0"/>
              </a:rPr>
              <a:t>)</a:t>
            </a:r>
            <a:r>
              <a:rPr lang="cs-CZ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457200" y="6248400"/>
            <a:ext cx="3432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Pyrimidine</a:t>
            </a:r>
            <a:r>
              <a:rPr lang="cs-CZ" sz="2400" dirty="0">
                <a:solidFill>
                  <a:srgbClr val="FFFFFF"/>
                </a:solidFill>
                <a:latin typeface="Times New Roman" pitchFamily="18" charset="0"/>
              </a:rPr>
              <a:t>.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Purine. Purine</a:t>
            </a:r>
            <a:endParaRPr lang="cs-CZ" sz="24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67" name="Line 7"/>
          <p:cNvSpPr>
            <a:spLocks noChangeShapeType="1"/>
          </p:cNvSpPr>
          <p:nvPr/>
        </p:nvSpPr>
        <p:spPr bwMode="auto">
          <a:xfrm flipV="1">
            <a:off x="4191000" y="5029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0968" name="Picture 8" descr="V:\mifi-obr\sejmout00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r="33333" b="52931"/>
          <a:stretch>
            <a:fillRect/>
          </a:stretch>
        </p:blipFill>
        <p:spPr bwMode="auto">
          <a:xfrm>
            <a:off x="1371600" y="1371600"/>
            <a:ext cx="1905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69" name="Group 9"/>
          <p:cNvGrpSpPr>
            <a:grpSpLocks/>
          </p:cNvGrpSpPr>
          <p:nvPr/>
        </p:nvGrpSpPr>
        <p:grpSpPr bwMode="auto">
          <a:xfrm>
            <a:off x="152400" y="3733800"/>
            <a:ext cx="4343400" cy="2286000"/>
            <a:chOff x="1824" y="720"/>
            <a:chExt cx="2736" cy="1344"/>
          </a:xfrm>
        </p:grpSpPr>
        <p:pic>
          <p:nvPicPr>
            <p:cNvPr id="40970" name="Picture 10" descr="V:\mifi-obr\sejmout0004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02" t="65433"/>
            <a:stretch>
              <a:fillRect/>
            </a:stretch>
          </p:blipFill>
          <p:spPr bwMode="auto">
            <a:xfrm>
              <a:off x="3216" y="720"/>
              <a:ext cx="1344" cy="1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71" name="Picture 11" descr="V:\mifi-obr\sejmout0004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41" t="65433" r="37180"/>
            <a:stretch>
              <a:fillRect/>
            </a:stretch>
          </p:blipFill>
          <p:spPr bwMode="auto">
            <a:xfrm>
              <a:off x="1824" y="720"/>
              <a:ext cx="1392" cy="1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22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06"/>
    </mc:Choice>
    <mc:Fallback xmlns="">
      <p:transition spd="slow" advTm="10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5" y="161435"/>
            <a:ext cx="8839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3" name="Picture 11" descr="U:\MIFI\presentace\Bez názvu 1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829" y="3422673"/>
            <a:ext cx="661988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4" name="Picture 12" descr="U:\MIFI\presentace\Bez názvu 2.tif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" t="-1199" r="8168" b="1199"/>
          <a:stretch/>
        </p:blipFill>
        <p:spPr bwMode="auto">
          <a:xfrm>
            <a:off x="6156176" y="3247254"/>
            <a:ext cx="1522124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5" name="Picture 13" descr="U:\MIFI\presentace\Bez názvu 3.tif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2" t="-95" r="4039" b="7224"/>
          <a:stretch/>
        </p:blipFill>
        <p:spPr bwMode="auto">
          <a:xfrm>
            <a:off x="6044098" y="3273697"/>
            <a:ext cx="1746280" cy="133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04800" y="166300"/>
            <a:ext cx="27122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419872" y="4888636"/>
            <a:ext cx="27122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82555" y="5004639"/>
            <a:ext cx="852405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1400" dirty="0" smtClean="0">
                <a:solidFill>
                  <a:srgbClr val="FFFF00"/>
                </a:solidFill>
              </a:rPr>
              <a:t>A  </a:t>
            </a:r>
            <a:r>
              <a:rPr lang="pt-BR" sz="1200" dirty="0" smtClean="0">
                <a:solidFill>
                  <a:srgbClr val="A4F0FA"/>
                </a:solidFill>
              </a:rPr>
              <a:t>Casasnovas</a:t>
            </a:r>
            <a:r>
              <a:rPr lang="cs-CZ" sz="1200" dirty="0" smtClean="0">
                <a:solidFill>
                  <a:srgbClr val="A4F0FA"/>
                </a:solidFill>
              </a:rPr>
              <a:t>, J.M., </a:t>
            </a:r>
            <a:r>
              <a:rPr lang="pt-BR" sz="1200" dirty="0" smtClean="0">
                <a:solidFill>
                  <a:srgbClr val="A4F0FA"/>
                </a:solidFill>
              </a:rPr>
              <a:t> </a:t>
            </a:r>
            <a:r>
              <a:rPr lang="pt-BR" sz="1200" dirty="0">
                <a:solidFill>
                  <a:srgbClr val="A4F0FA"/>
                </a:solidFill>
              </a:rPr>
              <a:t>et </a:t>
            </a:r>
            <a:r>
              <a:rPr lang="pt-BR" sz="1200" dirty="0" smtClean="0">
                <a:solidFill>
                  <a:srgbClr val="A4F0FA"/>
                </a:solidFill>
              </a:rPr>
              <a:t>al</a:t>
            </a:r>
            <a:r>
              <a:rPr lang="cs-CZ" sz="1200" dirty="0" smtClean="0">
                <a:solidFill>
                  <a:srgbClr val="A4F0FA"/>
                </a:solidFill>
              </a:rPr>
              <a:t>.  </a:t>
            </a:r>
            <a:r>
              <a:rPr lang="cs-CZ" sz="1200" dirty="0" err="1" smtClean="0">
                <a:solidFill>
                  <a:srgbClr val="A4F0FA"/>
                </a:solidFill>
              </a:rPr>
              <a:t>Azorin</a:t>
            </a:r>
            <a:r>
              <a:rPr lang="cs-CZ" sz="1200" dirty="0" smtClean="0">
                <a:solidFill>
                  <a:srgbClr val="A4F0FA"/>
                </a:solidFill>
              </a:rPr>
              <a:t>, F.:</a:t>
            </a:r>
            <a:r>
              <a:rPr lang="pt-BR" sz="1200" dirty="0" smtClean="0"/>
              <a:t>. </a:t>
            </a:r>
            <a:r>
              <a:rPr lang="en-US" sz="1200" dirty="0">
                <a:solidFill>
                  <a:srgbClr val="FFFFFF"/>
                </a:solidFill>
              </a:rPr>
              <a:t>Structural polymorphism of d(GA</a:t>
            </a:r>
            <a:r>
              <a:rPr lang="en-US" sz="1200" b="1" dirty="0">
                <a:solidFill>
                  <a:srgbClr val="FFFFFF"/>
                </a:solidFill>
              </a:rPr>
              <a:t>.</a:t>
            </a:r>
            <a:r>
              <a:rPr lang="en-US" sz="1200" dirty="0">
                <a:solidFill>
                  <a:srgbClr val="FFFFFF"/>
                </a:solidFill>
              </a:rPr>
              <a:t>TC)</a:t>
            </a:r>
            <a:r>
              <a:rPr lang="en-US" sz="1200" baseline="-25000" dirty="0">
                <a:solidFill>
                  <a:srgbClr val="FFFFFF"/>
                </a:solidFill>
              </a:rPr>
              <a:t>n</a:t>
            </a:r>
            <a:r>
              <a:rPr lang="en-US" sz="1200" dirty="0">
                <a:solidFill>
                  <a:srgbClr val="FFFFFF"/>
                </a:solidFill>
              </a:rPr>
              <a:t> DNA sequences.  Intramolecular and intermolecular associations of the individual strands</a:t>
            </a:r>
            <a:r>
              <a:rPr lang="en-US" sz="1200" dirty="0" smtClean="0">
                <a:solidFill>
                  <a:srgbClr val="FFFFFF"/>
                </a:solidFill>
              </a:rPr>
              <a:t>.</a:t>
            </a:r>
            <a:r>
              <a:rPr lang="pt-BR" sz="1200" dirty="0" smtClean="0">
                <a:solidFill>
                  <a:srgbClr val="FFFFFF"/>
                </a:solidFill>
              </a:rPr>
              <a:t> </a:t>
            </a:r>
            <a:r>
              <a:rPr lang="pt-BR" sz="1200" dirty="0" smtClean="0">
                <a:solidFill>
                  <a:srgbClr val="A4F0FA"/>
                </a:solidFill>
              </a:rPr>
              <a:t>J</a:t>
            </a:r>
            <a:r>
              <a:rPr lang="pt-BR" sz="1200" dirty="0">
                <a:solidFill>
                  <a:srgbClr val="A4F0FA"/>
                </a:solidFill>
              </a:rPr>
              <a:t>. Mol. </a:t>
            </a:r>
            <a:r>
              <a:rPr lang="pt-BR" sz="1200" dirty="0" smtClean="0">
                <a:solidFill>
                  <a:srgbClr val="A4F0FA"/>
                </a:solidFill>
              </a:rPr>
              <a:t>B</a:t>
            </a:r>
            <a:r>
              <a:rPr lang="cs-CZ" sz="1200" dirty="0" err="1" smtClean="0">
                <a:solidFill>
                  <a:srgbClr val="A4F0FA"/>
                </a:solidFill>
              </a:rPr>
              <a:t>iol</a:t>
            </a:r>
            <a:r>
              <a:rPr lang="cs-CZ" sz="1200" dirty="0" smtClean="0">
                <a:solidFill>
                  <a:srgbClr val="A4F0FA"/>
                </a:solidFill>
              </a:rPr>
              <a:t>.</a:t>
            </a:r>
            <a:r>
              <a:rPr lang="pt-BR" sz="1200" dirty="0" smtClean="0">
                <a:solidFill>
                  <a:srgbClr val="A4F0FA"/>
                </a:solidFill>
              </a:rPr>
              <a:t> 233</a:t>
            </a:r>
            <a:r>
              <a:rPr lang="cs-CZ" sz="1200" dirty="0" smtClean="0">
                <a:solidFill>
                  <a:srgbClr val="A4F0FA"/>
                </a:solidFill>
              </a:rPr>
              <a:t> </a:t>
            </a:r>
            <a:r>
              <a:rPr lang="pt-BR" sz="1200" dirty="0">
                <a:solidFill>
                  <a:srgbClr val="A4F0FA"/>
                </a:solidFill>
              </a:rPr>
              <a:t>(1993)</a:t>
            </a:r>
            <a:r>
              <a:rPr lang="pt-BR" sz="1200" dirty="0" smtClean="0">
                <a:solidFill>
                  <a:srgbClr val="A4F0FA"/>
                </a:solidFill>
              </a:rPr>
              <a:t> </a:t>
            </a:r>
            <a:r>
              <a:rPr lang="pt-BR" sz="1200" dirty="0">
                <a:solidFill>
                  <a:srgbClr val="A4F0FA"/>
                </a:solidFill>
              </a:rPr>
              <a:t>671-6811</a:t>
            </a:r>
            <a:r>
              <a:rPr lang="pt-BR" sz="1200" dirty="0" smtClean="0"/>
              <a:t>.</a:t>
            </a:r>
            <a:endParaRPr lang="cs-CZ" sz="1200" dirty="0" smtClean="0"/>
          </a:p>
          <a:p>
            <a:pPr>
              <a:spcAft>
                <a:spcPts val="600"/>
              </a:spcAft>
            </a:pPr>
            <a:r>
              <a:rPr lang="cs-CZ" sz="1400" dirty="0">
                <a:solidFill>
                  <a:srgbClr val="FFFF00"/>
                </a:solidFill>
              </a:rPr>
              <a:t>B</a:t>
            </a:r>
            <a:r>
              <a:rPr lang="cs-CZ" sz="1200" dirty="0" smtClean="0">
                <a:solidFill>
                  <a:srgbClr val="FFFF00"/>
                </a:solidFill>
              </a:rPr>
              <a:t>   </a:t>
            </a:r>
            <a:r>
              <a:rPr lang="cs-CZ" sz="1200" dirty="0" err="1" smtClean="0">
                <a:solidFill>
                  <a:srgbClr val="A4F0FA"/>
                </a:solidFill>
              </a:rPr>
              <a:t>Rippe</a:t>
            </a:r>
            <a:r>
              <a:rPr lang="cs-CZ" sz="1200" dirty="0">
                <a:solidFill>
                  <a:srgbClr val="A4F0FA"/>
                </a:solidFill>
              </a:rPr>
              <a:t>, K., </a:t>
            </a:r>
            <a:r>
              <a:rPr lang="cs-CZ" sz="1200" dirty="0" err="1">
                <a:solidFill>
                  <a:srgbClr val="A4F0FA"/>
                </a:solidFill>
              </a:rPr>
              <a:t>Fritch</a:t>
            </a:r>
            <a:r>
              <a:rPr lang="cs-CZ" sz="1200" dirty="0">
                <a:solidFill>
                  <a:srgbClr val="A4F0FA"/>
                </a:solidFill>
              </a:rPr>
              <a:t>, V., </a:t>
            </a:r>
            <a:r>
              <a:rPr lang="cs-CZ" sz="1200" dirty="0" err="1">
                <a:solidFill>
                  <a:srgbClr val="A4F0FA"/>
                </a:solidFill>
              </a:rPr>
              <a:t>Westhof</a:t>
            </a:r>
            <a:r>
              <a:rPr lang="cs-CZ" sz="1200" dirty="0">
                <a:solidFill>
                  <a:srgbClr val="A4F0FA"/>
                </a:solidFill>
              </a:rPr>
              <a:t>, E., </a:t>
            </a:r>
            <a:r>
              <a:rPr lang="cs-CZ" sz="1200" dirty="0" err="1">
                <a:solidFill>
                  <a:srgbClr val="A4F0FA"/>
                </a:solidFill>
              </a:rPr>
              <a:t>Jovin</a:t>
            </a:r>
            <a:r>
              <a:rPr lang="cs-CZ" sz="1200" dirty="0">
                <a:solidFill>
                  <a:srgbClr val="A4F0FA"/>
                </a:solidFill>
              </a:rPr>
              <a:t>, T.M.: </a:t>
            </a:r>
            <a:r>
              <a:rPr lang="cs-CZ" sz="1200" dirty="0" err="1">
                <a:solidFill>
                  <a:srgbClr val="FFFFFF"/>
                </a:solidFill>
              </a:rPr>
              <a:t>Alternating</a:t>
            </a:r>
            <a:r>
              <a:rPr lang="cs-CZ" sz="1200" dirty="0">
                <a:solidFill>
                  <a:srgbClr val="FFFFFF"/>
                </a:solidFill>
              </a:rPr>
              <a:t> d(G-A) </a:t>
            </a:r>
            <a:r>
              <a:rPr lang="cs-CZ" sz="1200" dirty="0" err="1">
                <a:solidFill>
                  <a:srgbClr val="FFFFFF"/>
                </a:solidFill>
              </a:rPr>
              <a:t>sequences</a:t>
            </a:r>
            <a:r>
              <a:rPr lang="cs-CZ" sz="1200" dirty="0">
                <a:solidFill>
                  <a:srgbClr val="FFFFFF"/>
                </a:solidFill>
              </a:rPr>
              <a:t> </a:t>
            </a:r>
            <a:r>
              <a:rPr lang="cs-CZ" sz="1200" dirty="0" err="1">
                <a:solidFill>
                  <a:srgbClr val="FFFFFF"/>
                </a:solidFill>
              </a:rPr>
              <a:t>form</a:t>
            </a:r>
            <a:r>
              <a:rPr lang="cs-CZ" sz="1200" dirty="0">
                <a:solidFill>
                  <a:srgbClr val="FFFFFF"/>
                </a:solidFill>
              </a:rPr>
              <a:t> a </a:t>
            </a:r>
            <a:r>
              <a:rPr lang="cs-CZ" sz="1200" dirty="0" err="1">
                <a:solidFill>
                  <a:srgbClr val="FFFFFF"/>
                </a:solidFill>
              </a:rPr>
              <a:t>parallel-stranded</a:t>
            </a:r>
            <a:r>
              <a:rPr lang="cs-CZ" sz="1200" dirty="0">
                <a:solidFill>
                  <a:srgbClr val="FFFFFF"/>
                </a:solidFill>
              </a:rPr>
              <a:t> DNA </a:t>
            </a:r>
            <a:r>
              <a:rPr lang="cs-CZ" sz="1200" dirty="0" err="1">
                <a:solidFill>
                  <a:srgbClr val="FFFFFF"/>
                </a:solidFill>
              </a:rPr>
              <a:t>homoduplex</a:t>
            </a:r>
            <a:r>
              <a:rPr lang="cs-CZ" sz="1200" dirty="0">
                <a:solidFill>
                  <a:srgbClr val="FFFFFF"/>
                </a:solidFill>
              </a:rPr>
              <a:t>.</a:t>
            </a:r>
            <a:r>
              <a:rPr lang="cs-CZ" sz="1200" dirty="0"/>
              <a:t>  </a:t>
            </a:r>
            <a:r>
              <a:rPr lang="cs-CZ" sz="1200" dirty="0">
                <a:solidFill>
                  <a:srgbClr val="A4F0FA"/>
                </a:solidFill>
              </a:rPr>
              <a:t>EMBO J. 11 (1992) 3777-3786</a:t>
            </a:r>
            <a:r>
              <a:rPr lang="cs-CZ" sz="1200" dirty="0" smtClean="0">
                <a:solidFill>
                  <a:srgbClr val="A4F0FA"/>
                </a:solidFill>
              </a:rPr>
              <a:t>.</a:t>
            </a:r>
          </a:p>
          <a:p>
            <a:pPr>
              <a:spcAft>
                <a:spcPts val="600"/>
              </a:spcAft>
            </a:pPr>
            <a:r>
              <a:rPr lang="cs-CZ" sz="1400" dirty="0" smtClean="0">
                <a:solidFill>
                  <a:srgbClr val="FFFF00"/>
                </a:solidFill>
              </a:rPr>
              <a:t>C</a:t>
            </a:r>
            <a:r>
              <a:rPr lang="cs-CZ" sz="1200" dirty="0" smtClean="0">
                <a:solidFill>
                  <a:srgbClr val="FFFF00"/>
                </a:solidFill>
              </a:rPr>
              <a:t>   </a:t>
            </a:r>
            <a:r>
              <a:rPr lang="cs-CZ" sz="1200" dirty="0" err="1" smtClean="0">
                <a:solidFill>
                  <a:srgbClr val="A4F0FA"/>
                </a:solidFill>
              </a:rPr>
              <a:t>Dolinnaya</a:t>
            </a:r>
            <a:r>
              <a:rPr lang="cs-CZ" sz="1200" dirty="0">
                <a:solidFill>
                  <a:srgbClr val="A4F0FA"/>
                </a:solidFill>
              </a:rPr>
              <a:t>, N. G., </a:t>
            </a:r>
            <a:r>
              <a:rPr lang="cs-CZ" sz="1200" dirty="0" err="1">
                <a:solidFill>
                  <a:srgbClr val="A4F0FA"/>
                </a:solidFill>
              </a:rPr>
              <a:t>Fresco</a:t>
            </a:r>
            <a:r>
              <a:rPr lang="cs-CZ" sz="1200" dirty="0">
                <a:solidFill>
                  <a:srgbClr val="A4F0FA"/>
                </a:solidFill>
              </a:rPr>
              <a:t>, J. R: </a:t>
            </a:r>
            <a:r>
              <a:rPr lang="en-US" sz="1200" dirty="0">
                <a:solidFill>
                  <a:srgbClr val="FFFFFF"/>
                </a:solidFill>
              </a:rPr>
              <a:t>Single-stranded nucleic acid helical secondary structure stabilized by ionic bonds: d(A+-G)10</a:t>
            </a:r>
            <a:r>
              <a:rPr lang="cs-CZ" sz="1200" dirty="0">
                <a:solidFill>
                  <a:srgbClr val="FFFFFF"/>
                </a:solidFill>
              </a:rPr>
              <a:t>. </a:t>
            </a:r>
            <a:r>
              <a:rPr lang="pl-PL" sz="1200" dirty="0">
                <a:solidFill>
                  <a:srgbClr val="A4F0FA"/>
                </a:solidFill>
              </a:rPr>
              <a:t>Proc. Natl. Acad. Sci. USA 89 (1992) </a:t>
            </a:r>
            <a:r>
              <a:rPr lang="cs-CZ" sz="1200" dirty="0">
                <a:solidFill>
                  <a:srgbClr val="A4F0FA"/>
                </a:solidFill>
              </a:rPr>
              <a:t>9242-9246</a:t>
            </a:r>
            <a:r>
              <a:rPr lang="cs-CZ" sz="1200" dirty="0" smtClean="0">
                <a:solidFill>
                  <a:srgbClr val="A4F0FA"/>
                </a:solidFill>
              </a:rPr>
              <a:t>.</a:t>
            </a:r>
          </a:p>
          <a:p>
            <a:pPr>
              <a:spcAft>
                <a:spcPts val="600"/>
              </a:spcAft>
            </a:pPr>
            <a:r>
              <a:rPr lang="cs-CZ" sz="1400" dirty="0">
                <a:solidFill>
                  <a:srgbClr val="FFFF00"/>
                </a:solidFill>
              </a:rPr>
              <a:t>C</a:t>
            </a:r>
            <a:r>
              <a:rPr lang="cs-CZ" sz="1200" b="1" dirty="0">
                <a:solidFill>
                  <a:srgbClr val="FFFF00"/>
                </a:solidFill>
              </a:rPr>
              <a:t> </a:t>
            </a:r>
            <a:r>
              <a:rPr lang="cs-CZ" sz="1200" dirty="0" err="1" smtClean="0">
                <a:solidFill>
                  <a:srgbClr val="A4F0FA"/>
                </a:solidFill>
                <a:cs typeface="Times New Roman" panose="02020603050405020304" pitchFamily="18" charset="0"/>
              </a:rPr>
              <a:t>Vorlícková</a:t>
            </a:r>
            <a:r>
              <a:rPr lang="cs-CZ" sz="1200" dirty="0">
                <a:solidFill>
                  <a:srgbClr val="A4F0FA"/>
                </a:solidFill>
                <a:cs typeface="Times New Roman" panose="02020603050405020304" pitchFamily="18" charset="0"/>
              </a:rPr>
              <a:t>, M., </a:t>
            </a:r>
            <a:r>
              <a:rPr lang="cs-CZ" sz="1200" dirty="0" err="1">
                <a:solidFill>
                  <a:srgbClr val="A4F0FA"/>
                </a:solidFill>
                <a:cs typeface="Times New Roman" panose="02020603050405020304" pitchFamily="18" charset="0"/>
              </a:rPr>
              <a:t>Kejnovská</a:t>
            </a:r>
            <a:r>
              <a:rPr lang="cs-CZ" sz="1200" dirty="0">
                <a:solidFill>
                  <a:srgbClr val="A4F0FA"/>
                </a:solidFill>
                <a:cs typeface="Times New Roman" panose="02020603050405020304" pitchFamily="18" charset="0"/>
              </a:rPr>
              <a:t>, I., Kovanda, J., Kypr, J.: </a:t>
            </a:r>
            <a:r>
              <a:rPr lang="en-US" sz="1200" dirty="0">
                <a:solidFill>
                  <a:srgbClr val="FFFFFF"/>
                </a:solidFill>
                <a:cs typeface="Times New Roman" panose="02020603050405020304" pitchFamily="18" charset="0"/>
              </a:rPr>
              <a:t>Dimerization of the guanine-adenine repeat</a:t>
            </a:r>
            <a:r>
              <a:rPr lang="cs-CZ" sz="12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strands</a:t>
            </a:r>
            <a:r>
              <a:rPr lang="cs-CZ" sz="12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of</a:t>
            </a:r>
            <a:r>
              <a:rPr lang="cs-CZ" sz="1200" dirty="0">
                <a:solidFill>
                  <a:srgbClr val="FFFFFF"/>
                </a:solidFill>
                <a:cs typeface="Times New Roman" panose="02020603050405020304" pitchFamily="18" charset="0"/>
              </a:rPr>
              <a:t> DNA.</a:t>
            </a:r>
            <a:r>
              <a:rPr lang="cs-CZ" sz="1200" dirty="0">
                <a:solidFill>
                  <a:srgbClr val="A4F0FA"/>
                </a:solidFill>
                <a:cs typeface="Times New Roman" panose="02020603050405020304" pitchFamily="18" charset="0"/>
              </a:rPr>
              <a:t> </a:t>
            </a:r>
            <a:r>
              <a:rPr lang="en-US" sz="1200" dirty="0">
                <a:solidFill>
                  <a:srgbClr val="A4F0FA"/>
                </a:solidFill>
                <a:cs typeface="Times New Roman" panose="02020603050405020304" pitchFamily="18" charset="0"/>
              </a:rPr>
              <a:t>Nucleic Acids Research, 1999, Vol. 27, No. 2 581–586</a:t>
            </a:r>
            <a:r>
              <a:rPr lang="cs-CZ" sz="1200" dirty="0">
                <a:solidFill>
                  <a:srgbClr val="A4F0FA"/>
                </a:solidFill>
                <a:cs typeface="Times New Roman" panose="02020603050405020304" pitchFamily="18" charset="0"/>
              </a:rPr>
              <a:t>.</a:t>
            </a:r>
          </a:p>
          <a:p>
            <a:endParaRPr lang="cs-CZ" sz="1200" dirty="0"/>
          </a:p>
          <a:p>
            <a:endParaRPr lang="cs-CZ" sz="1200" dirty="0">
              <a:solidFill>
                <a:srgbClr val="A4F0FA"/>
              </a:solidFill>
            </a:endParaRPr>
          </a:p>
          <a:p>
            <a:endParaRPr lang="cs-CZ" sz="1200" dirty="0">
              <a:solidFill>
                <a:srgbClr val="A4F0FA"/>
              </a:solidFill>
            </a:endParaRPr>
          </a:p>
          <a:p>
            <a:endParaRPr lang="cs-CZ" sz="12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827584" y="980728"/>
            <a:ext cx="23042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000" dirty="0">
              <a:solidFill>
                <a:srgbClr val="3912DE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419872" y="3555561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407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01"/>
    </mc:Choice>
    <mc:Fallback xmlns="">
      <p:transition spd="slow" advTm="63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9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9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9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20" y="1308837"/>
            <a:ext cx="3581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2057400" y="441255"/>
            <a:ext cx="4724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cs-CZ" sz="2800" b="1" dirty="0" err="1">
                <a:solidFill>
                  <a:schemeClr val="bg1"/>
                </a:solidFill>
                <a:latin typeface="Times New Roman" pitchFamily="18" charset="0"/>
              </a:rPr>
              <a:t>Quadruplexes</a:t>
            </a:r>
            <a:r>
              <a:rPr lang="cs-CZ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7"/>
          <a:stretch/>
        </p:blipFill>
        <p:spPr bwMode="auto">
          <a:xfrm>
            <a:off x="4571620" y="1308837"/>
            <a:ext cx="339276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2819400" y="5562600"/>
            <a:ext cx="19383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tx1"/>
                </a:solidFill>
                <a:latin typeface="Times New Roman" pitchFamily="18" charset="0"/>
              </a:rPr>
              <a:t>Kang, C.H. et al.(1994)</a:t>
            </a:r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179512" y="893152"/>
            <a:ext cx="8915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frequently occur in promoters </a:t>
            </a:r>
            <a:r>
              <a:rPr lang="cs-CZ" sz="2000" dirty="0" err="1">
                <a:solidFill>
                  <a:schemeClr val="bg1"/>
                </a:solidFill>
                <a:latin typeface="Times New Roman" pitchFamily="18" charset="0"/>
              </a:rPr>
              <a:t>of</a:t>
            </a:r>
            <a:r>
              <a:rPr lang="cs-CZ" sz="2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Times New Roman" pitchFamily="18" charset="0"/>
              </a:rPr>
              <a:t>genes</a:t>
            </a:r>
            <a:r>
              <a:rPr lang="cs-CZ" sz="2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and were shown to control </a:t>
            </a:r>
            <a:r>
              <a:rPr lang="cs-CZ" sz="2000" dirty="0" err="1">
                <a:solidFill>
                  <a:schemeClr val="bg1"/>
                </a:solidFill>
                <a:latin typeface="Times New Roman" pitchFamily="18" charset="0"/>
              </a:rPr>
              <a:t>their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expression.</a:t>
            </a:r>
            <a:r>
              <a:rPr lang="cs-CZ" sz="2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  <a:p>
            <a:pPr eaLnBrk="1" hangingPunct="1"/>
            <a:endParaRPr lang="cs-CZ" sz="20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graphicFrame>
        <p:nvGraphicFramePr>
          <p:cNvPr id="29704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7944526"/>
              </p:ext>
            </p:extLst>
          </p:nvPr>
        </p:nvGraphicFramePr>
        <p:xfrm>
          <a:off x="2507870" y="4760342"/>
          <a:ext cx="4127500" cy="205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61" name="Dokument" r:id="rId8" imgW="5715000" imgH="2843784" progId="Word.Document.8">
                  <p:embed/>
                </p:oleObj>
              </mc:Choice>
              <mc:Fallback>
                <p:oleObj name="Dokument" r:id="rId8" imgW="5715000" imgH="284378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7870" y="4760342"/>
                        <a:ext cx="4127500" cy="205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18458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71"/>
    </mc:Choice>
    <mc:Fallback xmlns="">
      <p:transition spd="slow" advTm="23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V:\mifi-obr\UDF062-inse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45" y="2971800"/>
            <a:ext cx="1905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710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0188172"/>
              </p:ext>
            </p:extLst>
          </p:nvPr>
        </p:nvGraphicFramePr>
        <p:xfrm>
          <a:off x="2061369" y="1395022"/>
          <a:ext cx="4953000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09" name="SPW 8.0 Graph" r:id="rId7" imgW="6792840" imgH="6810120" progId="SigmaPlotGraphicObject.7">
                  <p:embed/>
                </p:oleObj>
              </mc:Choice>
              <mc:Fallback>
                <p:oleObj name="SPW 8.0 Graph" r:id="rId7" imgW="6792840" imgH="6810120" progId="SigmaPlotGraphicObjec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1369" y="1395022"/>
                        <a:ext cx="4953000" cy="548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762000" y="152400"/>
            <a:ext cx="7551738" cy="8223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400">
                <a:solidFill>
                  <a:schemeClr val="tx1"/>
                </a:solidFill>
                <a:latin typeface="Times New Roman" pitchFamily="18" charset="0"/>
              </a:rPr>
              <a:t>CD spectra reflecting formation of a </a:t>
            </a:r>
            <a:r>
              <a:rPr lang="cs-CZ" sz="2400">
                <a:solidFill>
                  <a:srgbClr val="00FFFF"/>
                </a:solidFill>
                <a:latin typeface="Times New Roman" pitchFamily="18" charset="0"/>
              </a:rPr>
              <a:t>parallel</a:t>
            </a:r>
            <a:r>
              <a:rPr lang="cs-CZ" sz="2400">
                <a:solidFill>
                  <a:schemeClr val="tx1"/>
                </a:solidFill>
                <a:latin typeface="Times New Roman" pitchFamily="18" charset="0"/>
              </a:rPr>
              <a:t> and </a:t>
            </a:r>
            <a:r>
              <a:rPr lang="cs-CZ" sz="2400">
                <a:solidFill>
                  <a:srgbClr val="66FF33"/>
                </a:solidFill>
                <a:latin typeface="Times New Roman" pitchFamily="18" charset="0"/>
              </a:rPr>
              <a:t>antiparallel</a:t>
            </a:r>
          </a:p>
          <a:p>
            <a:pPr eaLnBrk="1" hangingPunct="1"/>
            <a:r>
              <a:rPr lang="cs-CZ" sz="2400">
                <a:solidFill>
                  <a:schemeClr val="tx1"/>
                </a:solidFill>
                <a:latin typeface="Times New Roman" pitchFamily="18" charset="0"/>
              </a:rPr>
              <a:t>                            guanine quadruplex</a:t>
            </a:r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152400" y="54102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>
                <a:solidFill>
                  <a:schemeClr val="tx1"/>
                </a:solidFill>
                <a:latin typeface="Times New Roman" pitchFamily="18" charset="0"/>
              </a:rPr>
              <a:t>  </a:t>
            </a:r>
            <a:endParaRPr lang="cs-CZ" baseline="-250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6705600" y="5486400"/>
            <a:ext cx="641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>
                <a:solidFill>
                  <a:schemeClr val="tx1"/>
                </a:solidFill>
                <a:latin typeface="Times New Roman" pitchFamily="18" charset="0"/>
              </a:rPr>
              <a:t>        </a:t>
            </a:r>
            <a:endParaRPr lang="cs-CZ" baseline="-2500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21511" name="Picture 7" descr="V:\mifi-obr\UD0014-inse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0"/>
            <a:ext cx="172878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3999397" y="5745684"/>
            <a:ext cx="722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 dirty="0">
                <a:solidFill>
                  <a:srgbClr val="00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RNA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3991172" y="5365750"/>
            <a:ext cx="2727325" cy="411163"/>
            <a:chOff x="2368" y="3456"/>
            <a:chExt cx="1718" cy="259"/>
          </a:xfrm>
        </p:grpSpPr>
        <p:sp>
          <p:nvSpPr>
            <p:cNvPr id="4109" name="Text Box 13"/>
            <p:cNvSpPr txBox="1">
              <a:spLocks noChangeArrowheads="1"/>
            </p:cNvSpPr>
            <p:nvPr/>
          </p:nvSpPr>
          <p:spPr bwMode="auto">
            <a:xfrm>
              <a:off x="2368" y="3456"/>
              <a:ext cx="46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2000" dirty="0">
                  <a:solidFill>
                    <a:srgbClr val="00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DNA</a:t>
              </a:r>
            </a:p>
          </p:txBody>
        </p:sp>
        <p:sp>
          <p:nvSpPr>
            <p:cNvPr id="4110" name="Text Box 14"/>
            <p:cNvSpPr txBox="1">
              <a:spLocks noChangeArrowheads="1"/>
            </p:cNvSpPr>
            <p:nvPr/>
          </p:nvSpPr>
          <p:spPr bwMode="auto">
            <a:xfrm>
              <a:off x="3622" y="3465"/>
              <a:ext cx="46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2000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DNA</a:t>
              </a:r>
            </a:p>
          </p:txBody>
        </p:sp>
      </p:grpSp>
      <p:sp>
        <p:nvSpPr>
          <p:cNvPr id="4" name="Ovál 3"/>
          <p:cNvSpPr/>
          <p:nvPr/>
        </p:nvSpPr>
        <p:spPr bwMode="auto">
          <a:xfrm>
            <a:off x="4562294" y="2561329"/>
            <a:ext cx="273236" cy="29148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rgbClr val="9900CC"/>
              </a:solidFill>
              <a:effectLst/>
              <a:latin typeface="Arial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545580" y="2522403"/>
            <a:ext cx="327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70C0"/>
                </a:solidFill>
              </a:rPr>
              <a:t>K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0234" y="5543971"/>
            <a:ext cx="223938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>
                <a:solidFill>
                  <a:srgbClr val="A4F0FA"/>
                </a:solidFill>
              </a:rPr>
              <a:t>Penazova</a:t>
            </a:r>
            <a:r>
              <a:rPr lang="cs-CZ" sz="1200" dirty="0">
                <a:solidFill>
                  <a:srgbClr val="A4F0FA"/>
                </a:solidFill>
              </a:rPr>
              <a:t>, H</a:t>
            </a:r>
            <a:r>
              <a:rPr lang="cs-CZ" sz="1200" dirty="0" smtClean="0">
                <a:solidFill>
                  <a:srgbClr val="A4F0FA"/>
                </a:solidFill>
              </a:rPr>
              <a:t>.,</a:t>
            </a:r>
            <a:r>
              <a:rPr lang="cs-CZ" sz="1200" dirty="0">
                <a:solidFill>
                  <a:srgbClr val="A4F0FA"/>
                </a:solidFill>
              </a:rPr>
              <a:t> </a:t>
            </a:r>
            <a:r>
              <a:rPr lang="cs-CZ" sz="1200" dirty="0" err="1" smtClean="0">
                <a:solidFill>
                  <a:srgbClr val="A4F0FA"/>
                </a:solidFill>
              </a:rPr>
              <a:t>Vorlickova</a:t>
            </a:r>
            <a:r>
              <a:rPr lang="cs-CZ" sz="1200" dirty="0">
                <a:solidFill>
                  <a:srgbClr val="A4F0FA"/>
                </a:solidFill>
              </a:rPr>
              <a:t>, M</a:t>
            </a:r>
            <a:r>
              <a:rPr lang="cs-CZ" sz="1200" dirty="0" smtClean="0">
                <a:solidFill>
                  <a:srgbClr val="A4F0FA"/>
                </a:solidFill>
              </a:rPr>
              <a:t>.</a:t>
            </a:r>
          </a:p>
          <a:p>
            <a:r>
              <a:rPr lang="en-US" sz="1100" dirty="0">
                <a:solidFill>
                  <a:srgbClr val="FFFFFF"/>
                </a:solidFill>
              </a:rPr>
              <a:t>Guanine </a:t>
            </a:r>
            <a:r>
              <a:rPr lang="en-US" sz="1100" dirty="0" err="1">
                <a:solidFill>
                  <a:srgbClr val="FFFFFF"/>
                </a:solidFill>
              </a:rPr>
              <a:t>tetraplex</a:t>
            </a:r>
            <a:r>
              <a:rPr lang="en-US" sz="1100" dirty="0">
                <a:solidFill>
                  <a:srgbClr val="FFFFFF"/>
                </a:solidFill>
              </a:rPr>
              <a:t> formation by short DNA fragments containing runs of guanine and cytosine.</a:t>
            </a:r>
          </a:p>
          <a:p>
            <a:r>
              <a:rPr lang="cs-CZ" sz="1200" dirty="0" err="1">
                <a:solidFill>
                  <a:srgbClr val="A4F0FA"/>
                </a:solidFill>
              </a:rPr>
              <a:t>Biophys</a:t>
            </a:r>
            <a:r>
              <a:rPr lang="cs-CZ" sz="1200" dirty="0">
                <a:solidFill>
                  <a:srgbClr val="A4F0FA"/>
                </a:solidFill>
              </a:rPr>
              <a:t>. J</a:t>
            </a:r>
            <a:r>
              <a:rPr lang="cs-CZ" sz="1200" dirty="0" smtClean="0">
                <a:solidFill>
                  <a:srgbClr val="A4F0FA"/>
                </a:solidFill>
              </a:rPr>
              <a:t>. 73 (1997) </a:t>
            </a:r>
            <a:r>
              <a:rPr lang="cs-CZ" sz="1200" dirty="0">
                <a:solidFill>
                  <a:srgbClr val="A4F0FA"/>
                </a:solidFill>
              </a:rPr>
              <a:t>2054-2063</a:t>
            </a:r>
          </a:p>
          <a:p>
            <a:endParaRPr lang="cs-CZ" sz="1200" dirty="0"/>
          </a:p>
          <a:p>
            <a:endParaRPr lang="cs-CZ" dirty="0"/>
          </a:p>
        </p:txBody>
      </p:sp>
      <p:pic>
        <p:nvPicPr>
          <p:cNvPr id="9" name="Zvuk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95184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85"/>
    </mc:Choice>
    <mc:Fallback xmlns="">
      <p:transition spd="slow" advTm="64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5085" y="818429"/>
            <a:ext cx="1136511" cy="2781347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 bwMode="auto">
          <a:xfrm>
            <a:off x="1105731" y="6333137"/>
            <a:ext cx="5355096" cy="28803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9900CC"/>
              </a:solidFill>
              <a:effectLst/>
              <a:latin typeface="Arial" charset="0"/>
            </a:endParaRPr>
          </a:p>
        </p:txBody>
      </p:sp>
      <p:graphicFrame>
        <p:nvGraphicFramePr>
          <p:cNvPr id="25190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7562753"/>
              </p:ext>
            </p:extLst>
          </p:nvPr>
        </p:nvGraphicFramePr>
        <p:xfrm>
          <a:off x="1105731" y="740062"/>
          <a:ext cx="5355096" cy="559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850" name="SPW 7.0 Graph" r:id="rId7" imgW="5859360" imgH="4332240" progId="SigmaPlotGraphicObject.5">
                  <p:embed/>
                </p:oleObj>
              </mc:Choice>
              <mc:Fallback>
                <p:oleObj name="SPW 7.0 Graph" r:id="rId7" imgW="5859360" imgH="4332240" progId="SigmaPlotGraphicObject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7805" r="8371" b="8017"/>
                      <a:stretch>
                        <a:fillRect/>
                      </a:stretch>
                    </p:blipFill>
                    <p:spPr bwMode="auto">
                      <a:xfrm>
                        <a:off x="1105731" y="740062"/>
                        <a:ext cx="5355096" cy="5592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1907" name="Text Box 3"/>
          <p:cNvSpPr txBox="1">
            <a:spLocks noChangeArrowheads="1"/>
          </p:cNvSpPr>
          <p:nvPr/>
        </p:nvSpPr>
        <p:spPr bwMode="auto">
          <a:xfrm>
            <a:off x="2339752" y="6254456"/>
            <a:ext cx="2286000" cy="3667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dirty="0">
                <a:solidFill>
                  <a:schemeClr val="tx1"/>
                </a:solidFill>
                <a:latin typeface="Times New Roman" pitchFamily="18" charset="0"/>
              </a:rPr>
              <a:t>WAVELENGTH 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</a:rPr>
              <a:t>[nm]</a:t>
            </a:r>
            <a:endParaRPr lang="cs-CZ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51908" name="Text Box 4"/>
          <p:cNvSpPr txBox="1">
            <a:spLocks noChangeArrowheads="1"/>
          </p:cNvSpPr>
          <p:nvPr/>
        </p:nvSpPr>
        <p:spPr bwMode="auto">
          <a:xfrm>
            <a:off x="395536" y="86591"/>
            <a:ext cx="7237413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Fragment</a:t>
            </a:r>
            <a:r>
              <a:rPr lang="cs-CZ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cs-CZ" dirty="0" err="1" smtClean="0">
                <a:solidFill>
                  <a:srgbClr val="FFFF00"/>
                </a:solidFill>
                <a:latin typeface="Times New Roman" pitchFamily="18" charset="0"/>
              </a:rPr>
              <a:t>of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cs-CZ" dirty="0">
                <a:solidFill>
                  <a:srgbClr val="FFFF00"/>
                </a:solidFill>
                <a:latin typeface="Times New Roman" pitchFamily="18" charset="0"/>
              </a:rPr>
              <a:t>Pu-27 </a:t>
            </a:r>
            <a:r>
              <a:rPr lang="cs-CZ" dirty="0" err="1" smtClean="0">
                <a:solidFill>
                  <a:srgbClr val="FFFF00"/>
                </a:solidFill>
                <a:latin typeface="Times New Roman" pitchFamily="18" charset="0"/>
              </a:rPr>
              <a:t>promoter</a:t>
            </a:r>
            <a:r>
              <a:rPr lang="cs-CZ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</a:rPr>
              <a:t>c-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</a:rPr>
              <a:t>myc</a:t>
            </a:r>
            <a:r>
              <a:rPr lang="cs-CZ" dirty="0">
                <a:solidFill>
                  <a:srgbClr val="FFFF00"/>
                </a:solidFill>
                <a:latin typeface="Times New Roman" pitchFamily="18" charset="0"/>
              </a:rPr>
              <a:t>: </a:t>
            </a:r>
            <a:r>
              <a:rPr lang="cs-CZ" dirty="0" smtClean="0">
                <a:solidFill>
                  <a:srgbClr val="FFFF00"/>
                </a:solidFill>
                <a:latin typeface="Times New Roman" pitchFamily="18" charset="0"/>
              </a:rPr>
              <a:t>  (1998)</a:t>
            </a:r>
            <a:endParaRPr lang="cs-CZ" dirty="0">
              <a:solidFill>
                <a:srgbClr val="FFFF00"/>
              </a:solidFill>
              <a:latin typeface="Times New Roman" pitchFamily="18" charset="0"/>
            </a:endParaRPr>
          </a:p>
          <a:p>
            <a:r>
              <a:rPr lang="cs-CZ" dirty="0">
                <a:solidFill>
                  <a:srgbClr val="FFFF00"/>
                </a:solidFill>
                <a:latin typeface="Times New Roman" pitchFamily="18" charset="0"/>
              </a:rPr>
              <a:t>       </a:t>
            </a:r>
            <a:r>
              <a:rPr lang="cs-CZ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cs-CZ" sz="2400" dirty="0">
                <a:solidFill>
                  <a:srgbClr val="FFFF00"/>
                </a:solidFill>
                <a:latin typeface="Times New Roman" pitchFamily="18" charset="0"/>
              </a:rPr>
              <a:t>T</a:t>
            </a:r>
            <a:r>
              <a:rPr lang="cs-CZ" sz="2400" dirty="0" smtClean="0">
                <a:solidFill>
                  <a:srgbClr val="FFFF00"/>
                </a:solidFill>
                <a:latin typeface="Times New Roman" pitchFamily="18" charset="0"/>
              </a:rPr>
              <a:t>GGGGAGGGTGGGGAGGGTGGGGAAGG</a:t>
            </a:r>
            <a:endParaRPr lang="cs-CZ" sz="1600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13" name="Picture 6" descr="V:\mifi-obr\G_Q_Elsevier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8" t="16231" r="68547" b="63525"/>
          <a:stretch>
            <a:fillRect/>
          </a:stretch>
        </p:blipFill>
        <p:spPr bwMode="auto">
          <a:xfrm>
            <a:off x="4806529" y="1268760"/>
            <a:ext cx="12954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1913" name="Line 9"/>
          <p:cNvSpPr>
            <a:spLocks noChangeShapeType="1"/>
          </p:cNvSpPr>
          <p:nvPr/>
        </p:nvSpPr>
        <p:spPr bwMode="auto">
          <a:xfrm>
            <a:off x="7106423" y="1674553"/>
            <a:ext cx="1193010" cy="155894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" name="Line 9"/>
          <p:cNvSpPr>
            <a:spLocks noChangeShapeType="1"/>
          </p:cNvSpPr>
          <p:nvPr/>
        </p:nvSpPr>
        <p:spPr bwMode="auto">
          <a:xfrm flipH="1">
            <a:off x="7091221" y="1626522"/>
            <a:ext cx="1213228" cy="1670734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ovéPole 4"/>
          <p:cNvSpPr txBox="1"/>
          <p:nvPr/>
        </p:nvSpPr>
        <p:spPr>
          <a:xfrm>
            <a:off x="4355977" y="1441856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 </a:t>
            </a:r>
            <a:r>
              <a:rPr lang="en-GB" sz="2400" dirty="0">
                <a:solidFill>
                  <a:srgbClr val="A4F0FA"/>
                </a:solidFill>
              </a:rPr>
              <a:t>K</a:t>
            </a:r>
            <a:r>
              <a:rPr lang="en-GB" sz="2400" baseline="30000" dirty="0">
                <a:solidFill>
                  <a:srgbClr val="A4F0FA"/>
                </a:solidFill>
              </a:rPr>
              <a:t>+</a:t>
            </a:r>
            <a:endParaRPr lang="en-GB" sz="2400" dirty="0">
              <a:solidFill>
                <a:srgbClr val="A4F0FA"/>
              </a:solidFill>
            </a:endParaRPr>
          </a:p>
        </p:txBody>
      </p:sp>
      <p:grpSp>
        <p:nvGrpSpPr>
          <p:cNvPr id="31" name="Skupina 30"/>
          <p:cNvGrpSpPr/>
          <p:nvPr/>
        </p:nvGrpSpPr>
        <p:grpSpPr>
          <a:xfrm>
            <a:off x="6822247" y="3969893"/>
            <a:ext cx="1968416" cy="1971836"/>
            <a:chOff x="3131840" y="3645024"/>
            <a:chExt cx="1968416" cy="1971836"/>
          </a:xfrm>
        </p:grpSpPr>
        <p:grpSp>
          <p:nvGrpSpPr>
            <p:cNvPr id="32" name="Skupina 31"/>
            <p:cNvGrpSpPr/>
            <p:nvPr/>
          </p:nvGrpSpPr>
          <p:grpSpPr>
            <a:xfrm>
              <a:off x="3131840" y="3645024"/>
              <a:ext cx="1968416" cy="1971836"/>
              <a:chOff x="6275128" y="3915743"/>
              <a:chExt cx="1885524" cy="1871551"/>
            </a:xfrm>
          </p:grpSpPr>
          <p:sp>
            <p:nvSpPr>
              <p:cNvPr id="48" name="Obdélník 47"/>
              <p:cNvSpPr/>
              <p:nvPr/>
            </p:nvSpPr>
            <p:spPr bwMode="auto">
              <a:xfrm>
                <a:off x="6275128" y="3915743"/>
                <a:ext cx="1885524" cy="1871551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1800" b="0" i="0" u="none" strike="noStrike" cap="none" normalizeH="0" baseline="0" smtClean="0">
                  <a:ln>
                    <a:noFill/>
                  </a:ln>
                  <a:solidFill>
                    <a:srgbClr val="9900CC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50" name="Skupina 49"/>
              <p:cNvGrpSpPr/>
              <p:nvPr/>
            </p:nvGrpSpPr>
            <p:grpSpPr>
              <a:xfrm>
                <a:off x="6861843" y="4190311"/>
                <a:ext cx="1151593" cy="1301291"/>
                <a:chOff x="1463635" y="144721"/>
                <a:chExt cx="1254760" cy="1689159"/>
              </a:xfrm>
            </p:grpSpPr>
            <p:sp>
              <p:nvSpPr>
                <p:cNvPr id="51" name="Kosoúhelník 50"/>
                <p:cNvSpPr/>
                <p:nvPr/>
              </p:nvSpPr>
              <p:spPr>
                <a:xfrm>
                  <a:off x="1474737" y="162560"/>
                  <a:ext cx="1241612" cy="461009"/>
                </a:xfrm>
                <a:prstGeom prst="parallelogram">
                  <a:avLst>
                    <a:gd name="adj" fmla="val 102315"/>
                  </a:avLst>
                </a:prstGeom>
                <a:noFill/>
                <a:ln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endParaRPr lang="cs-CZ"/>
                </a:p>
              </p:txBody>
            </p:sp>
            <p:sp>
              <p:nvSpPr>
                <p:cNvPr id="52" name="Kosoúhelník 51"/>
                <p:cNvSpPr/>
                <p:nvPr/>
              </p:nvSpPr>
              <p:spPr>
                <a:xfrm>
                  <a:off x="1469834" y="1374823"/>
                  <a:ext cx="1241612" cy="453389"/>
                </a:xfrm>
                <a:prstGeom prst="parallelogram">
                  <a:avLst>
                    <a:gd name="adj" fmla="val 102315"/>
                  </a:avLst>
                </a:prstGeom>
                <a:noFill/>
                <a:ln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endParaRPr lang="cs-CZ"/>
                </a:p>
              </p:txBody>
            </p:sp>
            <p:sp>
              <p:nvSpPr>
                <p:cNvPr id="53" name="Kosoúhelník 52"/>
                <p:cNvSpPr/>
                <p:nvPr/>
              </p:nvSpPr>
              <p:spPr>
                <a:xfrm>
                  <a:off x="1468715" y="775682"/>
                  <a:ext cx="1241612" cy="454659"/>
                </a:xfrm>
                <a:prstGeom prst="parallelogram">
                  <a:avLst>
                    <a:gd name="adj" fmla="val 102315"/>
                  </a:avLst>
                </a:prstGeom>
                <a:noFill/>
                <a:ln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endParaRPr lang="cs-CZ"/>
                </a:p>
              </p:txBody>
            </p:sp>
            <p:cxnSp>
              <p:nvCxnSpPr>
                <p:cNvPr id="56" name="Přímá spojnice se šipkou 55"/>
                <p:cNvCxnSpPr/>
                <p:nvPr/>
              </p:nvCxnSpPr>
              <p:spPr>
                <a:xfrm flipH="1">
                  <a:off x="1463635" y="614680"/>
                  <a:ext cx="5080" cy="121920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Přímá spojnice se šipkou 57"/>
                <p:cNvCxnSpPr/>
                <p:nvPr/>
              </p:nvCxnSpPr>
              <p:spPr>
                <a:xfrm>
                  <a:off x="2354003" y="592724"/>
                  <a:ext cx="15240" cy="121920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Přímá spojnice se šipkou 60"/>
                <p:cNvCxnSpPr/>
                <p:nvPr/>
              </p:nvCxnSpPr>
              <p:spPr>
                <a:xfrm>
                  <a:off x="2718395" y="157480"/>
                  <a:ext cx="0" cy="123444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Přímá spojnice se šipkou 61"/>
                <p:cNvCxnSpPr/>
                <p:nvPr/>
              </p:nvCxnSpPr>
              <p:spPr>
                <a:xfrm flipH="1">
                  <a:off x="1851578" y="144721"/>
                  <a:ext cx="5080" cy="1214119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3" name="Přímá spojnice se šipkou 32"/>
            <p:cNvCxnSpPr/>
            <p:nvPr/>
          </p:nvCxnSpPr>
          <p:spPr bwMode="auto">
            <a:xfrm flipV="1">
              <a:off x="4118295" y="3951355"/>
              <a:ext cx="9277" cy="995254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Přímá spojnice se šipkou 33"/>
            <p:cNvCxnSpPr/>
            <p:nvPr/>
          </p:nvCxnSpPr>
          <p:spPr bwMode="auto">
            <a:xfrm flipV="1">
              <a:off x="3754813" y="4322965"/>
              <a:ext cx="9277" cy="995254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" name="Skupina 62"/>
          <p:cNvGrpSpPr/>
          <p:nvPr/>
        </p:nvGrpSpPr>
        <p:grpSpPr>
          <a:xfrm>
            <a:off x="7149608" y="4105349"/>
            <a:ext cx="710105" cy="1584635"/>
            <a:chOff x="5774701" y="3490841"/>
            <a:chExt cx="710105" cy="1644609"/>
          </a:xfrm>
        </p:grpSpPr>
        <p:sp>
          <p:nvSpPr>
            <p:cNvPr id="64" name="Oblouk 63"/>
            <p:cNvSpPr/>
            <p:nvPr/>
          </p:nvSpPr>
          <p:spPr>
            <a:xfrm flipH="1">
              <a:off x="5904379" y="3490841"/>
              <a:ext cx="580427" cy="562243"/>
            </a:xfrm>
            <a:prstGeom prst="arc">
              <a:avLst>
                <a:gd name="adj1" fmla="val 11988237"/>
                <a:gd name="adj2" fmla="val 20204866"/>
              </a:avLst>
            </a:prstGeom>
            <a:ln w="25400">
              <a:solidFill>
                <a:sysClr val="windowText" lastClr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t"/>
            <a:lstStyle/>
            <a:p>
              <a:endParaRPr lang="cs-CZ"/>
            </a:p>
          </p:txBody>
        </p:sp>
        <p:sp>
          <p:nvSpPr>
            <p:cNvPr id="65" name="Oblouk 64"/>
            <p:cNvSpPr/>
            <p:nvPr/>
          </p:nvSpPr>
          <p:spPr>
            <a:xfrm rot="16522049" flipH="1">
              <a:off x="5220521" y="4049947"/>
              <a:ext cx="1639683" cy="531323"/>
            </a:xfrm>
            <a:prstGeom prst="arc">
              <a:avLst>
                <a:gd name="adj1" fmla="val 11589870"/>
                <a:gd name="adj2" fmla="val 612379"/>
              </a:avLst>
            </a:prstGeom>
            <a:ln w="25400">
              <a:solidFill>
                <a:sysClr val="windowText" lastClr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t"/>
            <a:lstStyle/>
            <a:p>
              <a:endParaRPr lang="cs-CZ"/>
            </a:p>
          </p:txBody>
        </p:sp>
      </p:grpSp>
      <p:pic>
        <p:nvPicPr>
          <p:cNvPr id="9" name="Zvuk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31794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83"/>
    </mc:Choice>
    <mc:Fallback xmlns="">
      <p:transition spd="slow" advTm="56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51913" grpId="0" animBg="1"/>
      <p:bldP spid="5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2" descr="V:\mifi-obr\Figure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709" y="1085037"/>
            <a:ext cx="3105080" cy="245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2931" name="Picture 3" descr="V:\mifi-obr\Fig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065" y="497314"/>
            <a:ext cx="3219400" cy="222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2932" name="Picture 4" descr="V:\mifi-obr\Figure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712" y="2858818"/>
            <a:ext cx="3237244" cy="237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2933" name="Text Box 5"/>
          <p:cNvSpPr txBox="1">
            <a:spLocks noChangeArrowheads="1"/>
          </p:cNvSpPr>
          <p:nvPr/>
        </p:nvSpPr>
        <p:spPr bwMode="auto">
          <a:xfrm>
            <a:off x="5203561" y="5805264"/>
            <a:ext cx="34624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A4F0FA"/>
                </a:solidFill>
                <a:latin typeface="Times New Roman" pitchFamily="18" charset="0"/>
              </a:rPr>
              <a:t>Parkinson, G.N., </a:t>
            </a:r>
            <a:r>
              <a:rPr lang="cs-CZ" sz="1600" dirty="0" err="1">
                <a:solidFill>
                  <a:srgbClr val="A4F0FA"/>
                </a:solidFill>
                <a:latin typeface="Times New Roman" pitchFamily="18" charset="0"/>
              </a:rPr>
              <a:t>Lee</a:t>
            </a:r>
            <a:r>
              <a:rPr lang="cs-CZ" sz="1600" dirty="0">
                <a:solidFill>
                  <a:srgbClr val="A4F0FA"/>
                </a:solidFill>
                <a:latin typeface="Times New Roman" pitchFamily="18" charset="0"/>
              </a:rPr>
              <a:t>, M.P.H, </a:t>
            </a:r>
            <a:r>
              <a:rPr lang="cs-CZ" sz="1600" dirty="0" err="1">
                <a:solidFill>
                  <a:srgbClr val="A4F0FA"/>
                </a:solidFill>
                <a:latin typeface="Times New Roman" pitchFamily="18" charset="0"/>
              </a:rPr>
              <a:t>Neidle</a:t>
            </a:r>
            <a:r>
              <a:rPr lang="cs-CZ" sz="1600" dirty="0">
                <a:solidFill>
                  <a:srgbClr val="A4F0FA"/>
                </a:solidFill>
                <a:latin typeface="Times New Roman" pitchFamily="18" charset="0"/>
              </a:rPr>
              <a:t>, S.</a:t>
            </a:r>
          </a:p>
          <a:p>
            <a:r>
              <a:rPr lang="cs-CZ" sz="1600" i="1" dirty="0" err="1">
                <a:solidFill>
                  <a:srgbClr val="A4F0FA"/>
                </a:solidFill>
                <a:latin typeface="Times New Roman" pitchFamily="18" charset="0"/>
              </a:rPr>
              <a:t>Nature</a:t>
            </a:r>
            <a:r>
              <a:rPr lang="cs-CZ" sz="1600" dirty="0">
                <a:solidFill>
                  <a:srgbClr val="A4F0FA"/>
                </a:solidFill>
                <a:latin typeface="Times New Roman" pitchFamily="18" charset="0"/>
              </a:rPr>
              <a:t> </a:t>
            </a:r>
            <a:r>
              <a:rPr lang="cs-CZ" sz="1600" b="1" dirty="0">
                <a:solidFill>
                  <a:srgbClr val="A4F0FA"/>
                </a:solidFill>
                <a:latin typeface="Times New Roman" pitchFamily="18" charset="0"/>
              </a:rPr>
              <a:t>417</a:t>
            </a:r>
            <a:r>
              <a:rPr lang="cs-CZ" sz="1600" dirty="0">
                <a:solidFill>
                  <a:srgbClr val="A4F0FA"/>
                </a:solidFill>
                <a:latin typeface="Times New Roman" pitchFamily="18" charset="0"/>
              </a:rPr>
              <a:t> (2002) 876-880.</a:t>
            </a:r>
          </a:p>
        </p:txBody>
      </p:sp>
      <p:sp>
        <p:nvSpPr>
          <p:cNvPr id="252934" name="Text Box 6"/>
          <p:cNvSpPr txBox="1">
            <a:spLocks noChangeArrowheads="1"/>
          </p:cNvSpPr>
          <p:nvPr/>
        </p:nvSpPr>
        <p:spPr bwMode="auto">
          <a:xfrm>
            <a:off x="5638800" y="152400"/>
            <a:ext cx="3282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FFFF00"/>
                </a:solidFill>
                <a:latin typeface="Times New Roman" pitchFamily="18" charset="0"/>
              </a:rPr>
              <a:t>d(TAGGGTTAGGGT)              </a:t>
            </a:r>
            <a:r>
              <a:rPr lang="cs-CZ" sz="1200" dirty="0">
                <a:solidFill>
                  <a:schemeClr val="tx1"/>
                </a:solidFill>
                <a:latin typeface="Times New Roman" pitchFamily="18" charset="0"/>
              </a:rPr>
              <a:t>12</a:t>
            </a:r>
          </a:p>
        </p:txBody>
      </p:sp>
      <p:sp>
        <p:nvSpPr>
          <p:cNvPr id="252935" name="Text Box 7"/>
          <p:cNvSpPr txBox="1">
            <a:spLocks noChangeArrowheads="1"/>
          </p:cNvSpPr>
          <p:nvPr/>
        </p:nvSpPr>
        <p:spPr bwMode="auto">
          <a:xfrm>
            <a:off x="5537200" y="5231319"/>
            <a:ext cx="32439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FFFF00"/>
                </a:solidFill>
                <a:latin typeface="Times New Roman" pitchFamily="18" charset="0"/>
              </a:rPr>
              <a:t>d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</a:rPr>
              <a:t>[</a:t>
            </a:r>
            <a:r>
              <a:rPr lang="cs-CZ" dirty="0">
                <a:solidFill>
                  <a:srgbClr val="FFFF00"/>
                </a:solidFill>
                <a:latin typeface="Times New Roman" pitchFamily="18" charset="0"/>
              </a:rPr>
              <a:t>AGGG(TTAGGG)3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</a:rPr>
              <a:t>]</a:t>
            </a:r>
            <a:r>
              <a:rPr lang="cs-CZ" dirty="0">
                <a:solidFill>
                  <a:srgbClr val="FFFF00"/>
                </a:solidFill>
                <a:latin typeface="Times New Roman" pitchFamily="18" charset="0"/>
              </a:rPr>
              <a:t>                </a:t>
            </a:r>
            <a:endParaRPr lang="cs-CZ" sz="12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grpSp>
        <p:nvGrpSpPr>
          <p:cNvPr id="3" name="Skupina 2"/>
          <p:cNvGrpSpPr/>
          <p:nvPr/>
        </p:nvGrpSpPr>
        <p:grpSpPr>
          <a:xfrm>
            <a:off x="1758353" y="3789040"/>
            <a:ext cx="3069150" cy="2728442"/>
            <a:chOff x="1787589" y="3580878"/>
            <a:chExt cx="3117257" cy="3086160"/>
          </a:xfrm>
        </p:grpSpPr>
        <p:pic>
          <p:nvPicPr>
            <p:cNvPr id="8" name="Picture 11" descr="V:\mifi-obr\Fig8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1" t="13930" b="24324"/>
            <a:stretch>
              <a:fillRect/>
            </a:stretch>
          </p:blipFill>
          <p:spPr bwMode="auto">
            <a:xfrm>
              <a:off x="1809699" y="3580878"/>
              <a:ext cx="2571946" cy="2224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ovéPole 1"/>
            <p:cNvSpPr txBox="1"/>
            <p:nvPr/>
          </p:nvSpPr>
          <p:spPr>
            <a:xfrm>
              <a:off x="1787589" y="5805264"/>
              <a:ext cx="311725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 err="1" smtClean="0">
                  <a:solidFill>
                    <a:srgbClr val="A4F0FA"/>
                  </a:solidFill>
                  <a:latin typeface="Times New Roman" pitchFamily="18" charset="0"/>
                </a:rPr>
                <a:t>Phan</a:t>
              </a:r>
              <a:r>
                <a:rPr lang="cs-CZ" sz="1600" dirty="0">
                  <a:solidFill>
                    <a:srgbClr val="A4F0FA"/>
                  </a:solidFill>
                  <a:latin typeface="Times New Roman" pitchFamily="18" charset="0"/>
                </a:rPr>
                <a:t>, A.T. et al.: </a:t>
              </a:r>
            </a:p>
            <a:p>
              <a:r>
                <a:rPr lang="cs-CZ" sz="1600" i="1" dirty="0">
                  <a:solidFill>
                    <a:srgbClr val="A4F0FA"/>
                  </a:solidFill>
                  <a:latin typeface="Times New Roman" pitchFamily="18" charset="0"/>
                </a:rPr>
                <a:t>J.Am.Chem.Soc.</a:t>
              </a:r>
              <a:r>
                <a:rPr lang="cs-CZ" sz="1600" b="1" dirty="0">
                  <a:solidFill>
                    <a:srgbClr val="A4F0FA"/>
                  </a:solidFill>
                  <a:latin typeface="Times New Roman" pitchFamily="18" charset="0"/>
                </a:rPr>
                <a:t>126</a:t>
              </a:r>
              <a:r>
                <a:rPr lang="cs-CZ" sz="1600" dirty="0">
                  <a:solidFill>
                    <a:srgbClr val="A4F0FA"/>
                  </a:solidFill>
                  <a:latin typeface="Times New Roman" pitchFamily="18" charset="0"/>
                </a:rPr>
                <a:t>(2004)8710</a:t>
              </a:r>
            </a:p>
            <a:p>
              <a:endParaRPr lang="cs-CZ" dirty="0"/>
            </a:p>
          </p:txBody>
        </p:sp>
      </p:grpSp>
      <p:pic>
        <p:nvPicPr>
          <p:cNvPr id="9" name="Zvuk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978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02"/>
    </mc:Choice>
    <mc:Fallback xmlns="">
      <p:transition spd="slow" advTm="27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4"/>
          <p:cNvSpPr txBox="1">
            <a:spLocks noChangeArrowheads="1"/>
          </p:cNvSpPr>
          <p:nvPr/>
        </p:nvSpPr>
        <p:spPr bwMode="auto">
          <a:xfrm>
            <a:off x="1066800" y="457200"/>
            <a:ext cx="5464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sz="2400" dirty="0" err="1">
                <a:solidFill>
                  <a:srgbClr val="FFFFFF"/>
                </a:solidFill>
                <a:latin typeface="Times New Roman" pitchFamily="18" charset="0"/>
              </a:rPr>
              <a:t>Human</a:t>
            </a:r>
            <a:r>
              <a:rPr lang="cs-CZ" sz="24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cs-CZ" sz="2400" dirty="0" err="1">
                <a:solidFill>
                  <a:srgbClr val="FFFFFF"/>
                </a:solidFill>
                <a:latin typeface="Times New Roman" pitchFamily="18" charset="0"/>
              </a:rPr>
              <a:t>telomeric</a:t>
            </a:r>
            <a:r>
              <a:rPr lang="cs-CZ" sz="2400" dirty="0">
                <a:solidFill>
                  <a:srgbClr val="FFFFFF"/>
                </a:solidFill>
                <a:latin typeface="Times New Roman" pitchFamily="18" charset="0"/>
              </a:rPr>
              <a:t> DNA </a:t>
            </a:r>
            <a:r>
              <a:rPr lang="cs-CZ" sz="2400" dirty="0" err="1">
                <a:solidFill>
                  <a:srgbClr val="FFFFFF"/>
                </a:solidFill>
                <a:latin typeface="Times New Roman" pitchFamily="18" charset="0"/>
              </a:rPr>
              <a:t>forms</a:t>
            </a:r>
            <a:r>
              <a:rPr lang="cs-CZ" sz="24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cs-CZ" sz="2400" dirty="0" err="1">
                <a:solidFill>
                  <a:srgbClr val="FFFFFF"/>
                </a:solidFill>
                <a:latin typeface="Times New Roman" pitchFamily="18" charset="0"/>
              </a:rPr>
              <a:t>quadruplex</a:t>
            </a:r>
            <a:endParaRPr lang="cs-CZ" sz="240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grpSp>
        <p:nvGrpSpPr>
          <p:cNvPr id="48131" name="Group 12"/>
          <p:cNvGrpSpPr>
            <a:grpSpLocks/>
          </p:cNvGrpSpPr>
          <p:nvPr/>
        </p:nvGrpSpPr>
        <p:grpSpPr bwMode="auto">
          <a:xfrm>
            <a:off x="776288" y="1360488"/>
            <a:ext cx="6172200" cy="2590800"/>
            <a:chOff x="287" y="912"/>
            <a:chExt cx="3936" cy="1680"/>
          </a:xfrm>
        </p:grpSpPr>
        <p:grpSp>
          <p:nvGrpSpPr>
            <p:cNvPr id="48139" name="Group 10"/>
            <p:cNvGrpSpPr>
              <a:grpSpLocks/>
            </p:cNvGrpSpPr>
            <p:nvPr/>
          </p:nvGrpSpPr>
          <p:grpSpPr bwMode="auto">
            <a:xfrm>
              <a:off x="287" y="912"/>
              <a:ext cx="3936" cy="1680"/>
              <a:chOff x="287" y="912"/>
              <a:chExt cx="3936" cy="1680"/>
            </a:xfrm>
          </p:grpSpPr>
          <p:grpSp>
            <p:nvGrpSpPr>
              <p:cNvPr id="48141" name="Group 8"/>
              <p:cNvGrpSpPr>
                <a:grpSpLocks/>
              </p:cNvGrpSpPr>
              <p:nvPr/>
            </p:nvGrpSpPr>
            <p:grpSpPr bwMode="auto">
              <a:xfrm>
                <a:off x="287" y="912"/>
                <a:ext cx="3936" cy="1680"/>
                <a:chOff x="287" y="912"/>
                <a:chExt cx="3936" cy="1680"/>
              </a:xfrm>
            </p:grpSpPr>
            <p:pic>
              <p:nvPicPr>
                <p:cNvPr id="48143" name="Picture 5" descr="Y:\mifi-obr\scan_obr-1000.jpg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7511" b="9807"/>
                <a:stretch>
                  <a:fillRect/>
                </a:stretch>
              </p:blipFill>
              <p:spPr bwMode="auto">
                <a:xfrm>
                  <a:off x="287" y="912"/>
                  <a:ext cx="3936" cy="16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8144" name="Rectangle 7"/>
                <p:cNvSpPr>
                  <a:spLocks noChangeArrowheads="1"/>
                </p:cNvSpPr>
                <p:nvPr/>
              </p:nvSpPr>
              <p:spPr bwMode="auto">
                <a:xfrm>
                  <a:off x="672" y="912"/>
                  <a:ext cx="240" cy="1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8142" name="Rectangle 9"/>
              <p:cNvSpPr>
                <a:spLocks noChangeArrowheads="1"/>
              </p:cNvSpPr>
              <p:nvPr/>
            </p:nvSpPr>
            <p:spPr bwMode="auto">
              <a:xfrm>
                <a:off x="1536" y="912"/>
                <a:ext cx="480" cy="14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8140" name="Rectangle 11"/>
            <p:cNvSpPr>
              <a:spLocks noChangeArrowheads="1"/>
            </p:cNvSpPr>
            <p:nvPr/>
          </p:nvSpPr>
          <p:spPr bwMode="auto">
            <a:xfrm>
              <a:off x="816" y="912"/>
              <a:ext cx="480" cy="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8132" name="Text Box 14"/>
          <p:cNvSpPr txBox="1">
            <a:spLocks noChangeArrowheads="1"/>
          </p:cNvSpPr>
          <p:nvPr/>
        </p:nvSpPr>
        <p:spPr bwMode="auto">
          <a:xfrm>
            <a:off x="609600" y="4648200"/>
            <a:ext cx="260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40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48133" name="Rectangle 16"/>
          <p:cNvSpPr>
            <a:spLocks noChangeArrowheads="1"/>
          </p:cNvSpPr>
          <p:nvPr/>
        </p:nvSpPr>
        <p:spPr bwMode="auto">
          <a:xfrm>
            <a:off x="776288" y="3684588"/>
            <a:ext cx="6172200" cy="7048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4" name="Text Box 15"/>
          <p:cNvSpPr txBox="1">
            <a:spLocks noChangeArrowheads="1"/>
          </p:cNvSpPr>
          <p:nvPr/>
        </p:nvSpPr>
        <p:spPr bwMode="auto">
          <a:xfrm>
            <a:off x="4343400" y="4114800"/>
            <a:ext cx="1828800" cy="2746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000" i="1">
                <a:solidFill>
                  <a:schemeClr val="tx1"/>
                </a:solidFill>
                <a:latin typeface="Times New Roman" pitchFamily="18" charset="0"/>
              </a:rPr>
              <a:t>Xu, Y.: Chem. Soc. Rev. (2011</a:t>
            </a:r>
            <a:r>
              <a:rPr lang="cs-CZ" sz="1200">
                <a:solidFill>
                  <a:schemeClr val="tx1"/>
                </a:solidFill>
                <a:latin typeface="Times New Roman" pitchFamily="18" charset="0"/>
              </a:rPr>
              <a:t>)</a:t>
            </a:r>
          </a:p>
        </p:txBody>
      </p:sp>
      <p:pic>
        <p:nvPicPr>
          <p:cNvPr id="132098" name="Picture 2" descr="C:\WINDOWS\Plocha\143D-mode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675" y="3276600"/>
            <a:ext cx="26812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13" name="Text Box 17"/>
          <p:cNvSpPr txBox="1">
            <a:spLocks noChangeArrowheads="1"/>
          </p:cNvSpPr>
          <p:nvPr/>
        </p:nvSpPr>
        <p:spPr bwMode="auto">
          <a:xfrm>
            <a:off x="1040022" y="5891247"/>
            <a:ext cx="50831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2400" dirty="0">
                <a:solidFill>
                  <a:srgbClr val="FFFFFF"/>
                </a:solidFill>
                <a:latin typeface="Times New Roman" pitchFamily="18" charset="0"/>
              </a:rPr>
              <a:t>T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he telomere </a:t>
            </a:r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quadruplex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became a target for developing anticancer drugs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32114" name="Text Box 18"/>
          <p:cNvSpPr txBox="1">
            <a:spLocks noChangeArrowheads="1"/>
          </p:cNvSpPr>
          <p:nvPr/>
        </p:nvSpPr>
        <p:spPr bwMode="auto">
          <a:xfrm>
            <a:off x="940593" y="4648200"/>
            <a:ext cx="53133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Telomeric</a:t>
            </a: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DNA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is associated with aging</a:t>
            </a:r>
          </a:p>
        </p:txBody>
      </p:sp>
      <p:sp>
        <p:nvSpPr>
          <p:cNvPr id="2" name="Obdélník 1"/>
          <p:cNvSpPr/>
          <p:nvPr/>
        </p:nvSpPr>
        <p:spPr>
          <a:xfrm>
            <a:off x="4343400" y="4214813"/>
            <a:ext cx="1806575" cy="1746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ovéPole 2"/>
          <p:cNvSpPr txBox="1"/>
          <p:nvPr/>
        </p:nvSpPr>
        <p:spPr>
          <a:xfrm>
            <a:off x="434937" y="5032999"/>
            <a:ext cx="5711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rgbClr val="A4F0FA"/>
                </a:solidFill>
              </a:rPr>
              <a:t>Telomerase</a:t>
            </a:r>
            <a:r>
              <a:rPr lang="cs-CZ" dirty="0" smtClean="0">
                <a:solidFill>
                  <a:srgbClr val="A4F0FA"/>
                </a:solidFill>
              </a:rPr>
              <a:t> – </a:t>
            </a:r>
            <a:r>
              <a:rPr lang="cs-CZ" dirty="0" err="1" smtClean="0">
                <a:solidFill>
                  <a:srgbClr val="A4F0FA"/>
                </a:solidFill>
              </a:rPr>
              <a:t>does</a:t>
            </a:r>
            <a:r>
              <a:rPr lang="cs-CZ" dirty="0" smtClean="0">
                <a:solidFill>
                  <a:srgbClr val="A4F0FA"/>
                </a:solidFill>
              </a:rPr>
              <a:t> not </a:t>
            </a:r>
            <a:r>
              <a:rPr lang="cs-CZ" dirty="0" err="1" smtClean="0">
                <a:solidFill>
                  <a:srgbClr val="A4F0FA"/>
                </a:solidFill>
              </a:rPr>
              <a:t>get</a:t>
            </a:r>
            <a:r>
              <a:rPr lang="cs-CZ" dirty="0" smtClean="0">
                <a:solidFill>
                  <a:srgbClr val="A4F0FA"/>
                </a:solidFill>
              </a:rPr>
              <a:t> </a:t>
            </a:r>
            <a:r>
              <a:rPr lang="cs-CZ" dirty="0" err="1" smtClean="0">
                <a:solidFill>
                  <a:srgbClr val="A4F0FA"/>
                </a:solidFill>
              </a:rPr>
              <a:t>older</a:t>
            </a:r>
            <a:r>
              <a:rPr lang="cs-CZ" dirty="0" smtClean="0">
                <a:solidFill>
                  <a:srgbClr val="A4F0FA"/>
                </a:solidFill>
              </a:rPr>
              <a:t> – </a:t>
            </a:r>
            <a:r>
              <a:rPr lang="cs-CZ" dirty="0" err="1" smtClean="0">
                <a:solidFill>
                  <a:srgbClr val="A4F0FA"/>
                </a:solidFill>
              </a:rPr>
              <a:t>ageless</a:t>
            </a:r>
            <a:r>
              <a:rPr lang="cs-CZ" dirty="0" smtClean="0">
                <a:solidFill>
                  <a:srgbClr val="A4F0FA"/>
                </a:solidFill>
              </a:rPr>
              <a:t>, </a:t>
            </a:r>
            <a:r>
              <a:rPr lang="cs-CZ" dirty="0" err="1" smtClean="0">
                <a:solidFill>
                  <a:srgbClr val="A4F0FA"/>
                </a:solidFill>
              </a:rPr>
              <a:t>immortal</a:t>
            </a:r>
            <a:endParaRPr lang="en-GB" dirty="0">
              <a:solidFill>
                <a:srgbClr val="A4F0FA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1240" y="5389471"/>
            <a:ext cx="6488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rgbClr val="A4F0FA"/>
                </a:solidFill>
              </a:rPr>
              <a:t>Quadruplex</a:t>
            </a:r>
            <a:r>
              <a:rPr lang="cs-CZ" dirty="0" smtClean="0">
                <a:solidFill>
                  <a:srgbClr val="A4F0FA"/>
                </a:solidFill>
              </a:rPr>
              <a:t> </a:t>
            </a:r>
            <a:r>
              <a:rPr lang="cs-CZ" dirty="0" err="1" smtClean="0">
                <a:solidFill>
                  <a:srgbClr val="A4F0FA"/>
                </a:solidFill>
              </a:rPr>
              <a:t>does</a:t>
            </a:r>
            <a:r>
              <a:rPr lang="cs-CZ" dirty="0" smtClean="0">
                <a:solidFill>
                  <a:srgbClr val="A4F0FA"/>
                </a:solidFill>
              </a:rPr>
              <a:t> not </a:t>
            </a:r>
            <a:r>
              <a:rPr lang="cs-CZ" dirty="0" err="1" smtClean="0">
                <a:solidFill>
                  <a:srgbClr val="A4F0FA"/>
                </a:solidFill>
              </a:rPr>
              <a:t>allow</a:t>
            </a:r>
            <a:r>
              <a:rPr lang="cs-CZ" dirty="0" smtClean="0">
                <a:solidFill>
                  <a:srgbClr val="A4F0FA"/>
                </a:solidFill>
              </a:rPr>
              <a:t> </a:t>
            </a:r>
            <a:r>
              <a:rPr lang="cs-CZ" dirty="0" err="1" smtClean="0">
                <a:solidFill>
                  <a:srgbClr val="A4F0FA"/>
                </a:solidFill>
              </a:rPr>
              <a:t>telomerase</a:t>
            </a:r>
            <a:r>
              <a:rPr lang="cs-CZ" dirty="0" smtClean="0">
                <a:solidFill>
                  <a:srgbClr val="A4F0FA"/>
                </a:solidFill>
              </a:rPr>
              <a:t> to </a:t>
            </a:r>
            <a:r>
              <a:rPr lang="cs-CZ" dirty="0" err="1" smtClean="0">
                <a:solidFill>
                  <a:srgbClr val="A4F0FA"/>
                </a:solidFill>
              </a:rPr>
              <a:t>get</a:t>
            </a:r>
            <a:r>
              <a:rPr lang="cs-CZ" dirty="0" smtClean="0">
                <a:solidFill>
                  <a:srgbClr val="A4F0FA"/>
                </a:solidFill>
              </a:rPr>
              <a:t> on </a:t>
            </a:r>
            <a:r>
              <a:rPr lang="cs-CZ" dirty="0" err="1" smtClean="0">
                <a:solidFill>
                  <a:srgbClr val="A4F0FA"/>
                </a:solidFill>
              </a:rPr>
              <a:t>the</a:t>
            </a:r>
            <a:r>
              <a:rPr lang="cs-CZ" dirty="0" smtClean="0">
                <a:solidFill>
                  <a:srgbClr val="A4F0FA"/>
                </a:solidFill>
              </a:rPr>
              <a:t> </a:t>
            </a:r>
            <a:r>
              <a:rPr lang="cs-CZ" dirty="0" err="1" smtClean="0">
                <a:solidFill>
                  <a:srgbClr val="A4F0FA"/>
                </a:solidFill>
              </a:rPr>
              <a:t>sequence</a:t>
            </a:r>
            <a:endParaRPr lang="en-GB" dirty="0">
              <a:solidFill>
                <a:srgbClr val="A4F0FA"/>
              </a:solidFill>
            </a:endParaRPr>
          </a:p>
        </p:txBody>
      </p:sp>
      <p:pic>
        <p:nvPicPr>
          <p:cNvPr id="10" name="Zvuk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860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24"/>
    </mc:Choice>
    <mc:Fallback xmlns="">
      <p:transition spd="slow" advTm="66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2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32113" grpId="0" autoUpdateAnimBg="0"/>
      <p:bldP spid="132114" grpId="0" autoUpdateAnimBg="0"/>
      <p:bldP spid="3" grpId="0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050"/>
          <p:cNvSpPr>
            <a:spLocks noChangeArrowheads="1"/>
          </p:cNvSpPr>
          <p:nvPr/>
        </p:nvSpPr>
        <p:spPr bwMode="auto">
          <a:xfrm>
            <a:off x="381000" y="762000"/>
            <a:ext cx="8077200" cy="426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5" name="Text Box 2051"/>
          <p:cNvSpPr txBox="1">
            <a:spLocks noChangeArrowheads="1"/>
          </p:cNvSpPr>
          <p:nvPr/>
        </p:nvSpPr>
        <p:spPr bwMode="auto">
          <a:xfrm>
            <a:off x="693861" y="69875"/>
            <a:ext cx="784041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A4F0FA"/>
                </a:solidFill>
              </a:rPr>
              <a:t>Vorlíčková, M., Chládková, J., </a:t>
            </a:r>
            <a:r>
              <a:rPr lang="cs-CZ" sz="1200" dirty="0" err="1" smtClean="0">
                <a:solidFill>
                  <a:srgbClr val="A4F0FA"/>
                </a:solidFill>
              </a:rPr>
              <a:t>Kejnovská</a:t>
            </a:r>
            <a:r>
              <a:rPr lang="cs-CZ" sz="1200" dirty="0" smtClean="0">
                <a:solidFill>
                  <a:srgbClr val="A4F0FA"/>
                </a:solidFill>
              </a:rPr>
              <a:t>, I., Fialová, M., Kypr, J.:</a:t>
            </a:r>
          </a:p>
          <a:p>
            <a:pPr eaLnBrk="1" hangingPunct="1"/>
            <a:r>
              <a:rPr lang="cs-CZ" sz="1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Guanine </a:t>
            </a:r>
            <a:r>
              <a:rPr lang="cs-CZ" sz="1400" dirty="0" err="1">
                <a:solidFill>
                  <a:srgbClr val="FFFFFF"/>
                </a:solidFill>
                <a:latin typeface="Times New Roman" pitchFamily="18" charset="0"/>
              </a:rPr>
              <a:t>quadruplex</a:t>
            </a:r>
            <a:r>
              <a:rPr lang="cs-CZ" sz="14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cs-CZ" sz="1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topology</a:t>
            </a:r>
            <a:r>
              <a:rPr lang="cs-CZ" sz="1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cs-CZ" sz="1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human</a:t>
            </a:r>
            <a:r>
              <a:rPr lang="cs-CZ" sz="1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telomere</a:t>
            </a:r>
            <a:r>
              <a:rPr lang="cs-CZ" sz="1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DNA </a:t>
            </a:r>
            <a:r>
              <a:rPr lang="cs-CZ" sz="1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cs-CZ" sz="1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governed</a:t>
            </a:r>
            <a:r>
              <a:rPr lang="cs-CZ" sz="1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by </a:t>
            </a:r>
            <a:r>
              <a:rPr lang="cs-CZ" sz="1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cs-CZ" sz="1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number</a:t>
            </a:r>
            <a:r>
              <a:rPr lang="cs-CZ" sz="1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cs-CZ" sz="1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(TTAGGG) </a:t>
            </a:r>
            <a:r>
              <a:rPr lang="cs-CZ" sz="1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repeats</a:t>
            </a:r>
            <a:r>
              <a:rPr lang="cs-CZ" sz="1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cs-CZ" sz="1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cs-CZ" sz="1400" dirty="0">
              <a:solidFill>
                <a:srgbClr val="FFFF00"/>
              </a:solidFill>
              <a:latin typeface="Times New Roman" pitchFamily="18" charset="0"/>
            </a:endParaRPr>
          </a:p>
          <a:p>
            <a:pPr eaLnBrk="1" hangingPunct="1"/>
            <a:r>
              <a:rPr lang="cs-CZ" sz="1600" dirty="0" err="1" smtClean="0">
                <a:solidFill>
                  <a:srgbClr val="A4F0FA"/>
                </a:solidFill>
                <a:latin typeface="+mn-lt"/>
                <a:cs typeface="Times New Roman" pitchFamily="18" charset="0"/>
              </a:rPr>
              <a:t>Nucleic</a:t>
            </a:r>
            <a:r>
              <a:rPr lang="cs-CZ" sz="1600" dirty="0" smtClean="0">
                <a:solidFill>
                  <a:srgbClr val="A4F0FA"/>
                </a:solidFill>
                <a:latin typeface="+mn-lt"/>
                <a:cs typeface="Times New Roman" pitchFamily="18" charset="0"/>
              </a:rPr>
              <a:t> </a:t>
            </a:r>
            <a:r>
              <a:rPr lang="cs-CZ" sz="1600" dirty="0" err="1">
                <a:solidFill>
                  <a:srgbClr val="A4F0FA"/>
                </a:solidFill>
                <a:latin typeface="+mn-lt"/>
                <a:cs typeface="Times New Roman" pitchFamily="18" charset="0"/>
              </a:rPr>
              <a:t>Acids</a:t>
            </a:r>
            <a:r>
              <a:rPr lang="cs-CZ" sz="1600" dirty="0">
                <a:solidFill>
                  <a:srgbClr val="A4F0FA"/>
                </a:solidFill>
                <a:latin typeface="+mn-lt"/>
                <a:cs typeface="Times New Roman" pitchFamily="18" charset="0"/>
              </a:rPr>
              <a:t> Res.  </a:t>
            </a:r>
            <a:r>
              <a:rPr lang="cs-CZ" sz="1600" b="1" dirty="0">
                <a:solidFill>
                  <a:srgbClr val="A4F0FA"/>
                </a:solidFill>
                <a:latin typeface="+mn-lt"/>
                <a:cs typeface="Times New Roman" pitchFamily="18" charset="0"/>
              </a:rPr>
              <a:t>33</a:t>
            </a:r>
            <a:r>
              <a:rPr lang="cs-CZ" sz="1600" dirty="0">
                <a:solidFill>
                  <a:srgbClr val="A4F0FA"/>
                </a:solidFill>
                <a:latin typeface="+mn-lt"/>
                <a:cs typeface="Times New Roman" pitchFamily="18" charset="0"/>
              </a:rPr>
              <a:t> </a:t>
            </a:r>
            <a:r>
              <a:rPr lang="cs-CZ" sz="1600" b="1" dirty="0">
                <a:solidFill>
                  <a:srgbClr val="A4F0FA"/>
                </a:solidFill>
                <a:latin typeface="+mn-lt"/>
                <a:cs typeface="Times New Roman" pitchFamily="18" charset="0"/>
              </a:rPr>
              <a:t>(2005) </a:t>
            </a:r>
            <a:r>
              <a:rPr lang="cs-CZ" sz="1600" dirty="0">
                <a:solidFill>
                  <a:srgbClr val="A4F0FA"/>
                </a:solidFill>
                <a:latin typeface="+mn-lt"/>
                <a:cs typeface="Times New Roman" pitchFamily="18" charset="0"/>
              </a:rPr>
              <a:t>5851-5860</a:t>
            </a:r>
            <a:r>
              <a:rPr lang="cs-CZ" sz="1600" dirty="0">
                <a:solidFill>
                  <a:srgbClr val="A4F0FA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49156" name="Object 2052"/>
          <p:cNvGraphicFramePr>
            <a:graphicFrameLocks noChangeAspect="1"/>
          </p:cNvGraphicFramePr>
          <p:nvPr/>
        </p:nvGraphicFramePr>
        <p:xfrm>
          <a:off x="1295400" y="4876800"/>
          <a:ext cx="6858000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656" name="SPW 8.0 Graph" r:id="rId6" imgW="6244200" imgH="4777560" progId="SigmaPlotGraphicObject.7">
                  <p:embed/>
                </p:oleObj>
              </mc:Choice>
              <mc:Fallback>
                <p:oleObj name="SPW 8.0 Graph" r:id="rId6" imgW="6244200" imgH="4777560" progId="SigmaPlotGraphicObjec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4876800"/>
                        <a:ext cx="6858000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7" name="Text Box 2053"/>
          <p:cNvSpPr txBox="1">
            <a:spLocks noChangeArrowheads="1"/>
          </p:cNvSpPr>
          <p:nvPr/>
        </p:nvSpPr>
        <p:spPr bwMode="auto">
          <a:xfrm>
            <a:off x="3810000" y="4648200"/>
            <a:ext cx="1676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>
                <a:solidFill>
                  <a:schemeClr val="tx1"/>
                </a:solidFill>
                <a:latin typeface="Times New Roman" pitchFamily="18" charset="0"/>
              </a:rPr>
              <a:t>w</a:t>
            </a:r>
            <a:r>
              <a:rPr lang="cs-CZ" sz="1600">
                <a:solidFill>
                  <a:schemeClr val="tx1"/>
                </a:solidFill>
                <a:latin typeface="Times New Roman" pitchFamily="18" charset="0"/>
              </a:rPr>
              <a:t>aveleng</a:t>
            </a:r>
            <a:r>
              <a:rPr lang="en-US" sz="1600">
                <a:solidFill>
                  <a:schemeClr val="tx1"/>
                </a:solidFill>
                <a:latin typeface="Times New Roman" pitchFamily="18" charset="0"/>
              </a:rPr>
              <a:t>th [nm]</a:t>
            </a:r>
            <a:endParaRPr lang="cs-CZ" sz="16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19142" name="Line 2054"/>
          <p:cNvSpPr>
            <a:spLocks noChangeShapeType="1"/>
          </p:cNvSpPr>
          <p:nvPr/>
        </p:nvSpPr>
        <p:spPr bwMode="auto">
          <a:xfrm flipH="1">
            <a:off x="4495800" y="5181600"/>
            <a:ext cx="0" cy="1447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9159" name="Picture 205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447800"/>
            <a:ext cx="541338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9160" name="Object 2056"/>
          <p:cNvGraphicFramePr>
            <a:graphicFrameLocks noChangeAspect="1"/>
          </p:cNvGraphicFramePr>
          <p:nvPr/>
        </p:nvGraphicFramePr>
        <p:xfrm>
          <a:off x="381000" y="762000"/>
          <a:ext cx="8382000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657" name="SPW 8.0 Graph" r:id="rId9" imgW="11642040" imgH="5721120" progId="SigmaPlotGraphicObject.7">
                  <p:embed/>
                </p:oleObj>
              </mc:Choice>
              <mc:Fallback>
                <p:oleObj name="SPW 8.0 Graph" r:id="rId9" imgW="11642040" imgH="5721120" progId="SigmaPlotGraphicObjec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-2803"/>
                      <a:stretch>
                        <a:fillRect/>
                      </a:stretch>
                    </p:blipFill>
                    <p:spPr bwMode="auto">
                      <a:xfrm>
                        <a:off x="381000" y="762000"/>
                        <a:ext cx="8382000" cy="43434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61" name="Text Box 2057"/>
          <p:cNvSpPr txBox="1">
            <a:spLocks noChangeArrowheads="1"/>
          </p:cNvSpPr>
          <p:nvPr/>
        </p:nvSpPr>
        <p:spPr bwMode="auto">
          <a:xfrm>
            <a:off x="2286000" y="685800"/>
            <a:ext cx="4049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chemeClr val="tx1"/>
                </a:solidFill>
                <a:latin typeface="Times New Roman" pitchFamily="18" charset="0"/>
              </a:rPr>
              <a:t>     </a:t>
            </a:r>
            <a:r>
              <a:rPr lang="cs-CZ" sz="2400">
                <a:solidFill>
                  <a:schemeClr val="tx1"/>
                </a:solidFill>
                <a:latin typeface="Times New Roman" pitchFamily="18" charset="0"/>
              </a:rPr>
              <a:t>G3(TTAG3)</a:t>
            </a:r>
            <a:r>
              <a:rPr lang="cs-CZ" sz="2400" baseline="-25000">
                <a:solidFill>
                  <a:schemeClr val="tx1"/>
                </a:solidFill>
                <a:latin typeface="Times New Roman" pitchFamily="18" charset="0"/>
              </a:rPr>
              <a:t>n</a:t>
            </a:r>
            <a:r>
              <a:rPr lang="cs-CZ" sz="2400">
                <a:solidFill>
                  <a:schemeClr val="tx1"/>
                </a:solidFill>
                <a:latin typeface="Times New Roman" pitchFamily="18" charset="0"/>
              </a:rPr>
              <a:t> in 150 mM K</a:t>
            </a:r>
            <a:r>
              <a:rPr lang="cs-CZ" sz="2400" baseline="30000">
                <a:solidFill>
                  <a:schemeClr val="tx1"/>
                </a:solidFill>
                <a:latin typeface="Times New Roman" pitchFamily="18" charset="0"/>
              </a:rPr>
              <a:t>+</a:t>
            </a:r>
            <a:endParaRPr lang="cs-CZ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219146" name="Picture 205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447800"/>
            <a:ext cx="4778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9147" name="Line 2059"/>
          <p:cNvSpPr>
            <a:spLocks noChangeShapeType="1"/>
          </p:cNvSpPr>
          <p:nvPr/>
        </p:nvSpPr>
        <p:spPr bwMode="auto">
          <a:xfrm>
            <a:off x="5715000" y="1828800"/>
            <a:ext cx="0" cy="533400"/>
          </a:xfrm>
          <a:prstGeom prst="line">
            <a:avLst/>
          </a:prstGeom>
          <a:noFill/>
          <a:ln w="9525">
            <a:solidFill>
              <a:srgbClr val="CC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19148" name="Object 2060"/>
          <p:cNvGraphicFramePr>
            <a:graphicFrameLocks noChangeAspect="1"/>
          </p:cNvGraphicFramePr>
          <p:nvPr/>
        </p:nvGraphicFramePr>
        <p:xfrm>
          <a:off x="5105400" y="2438400"/>
          <a:ext cx="1143000" cy="169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658" name="SPW 8.0 Graph" r:id="rId12" imgW="2041560" imgH="5433120" progId="SigmaPlotGraphicObject.7">
                  <p:embed/>
                </p:oleObj>
              </mc:Choice>
              <mc:Fallback>
                <p:oleObj name="SPW 8.0 Graph" r:id="rId12" imgW="2041560" imgH="5433120" progId="SigmaPlotGraphicObjec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556" t="21207" r="5556"/>
                      <a:stretch>
                        <a:fillRect/>
                      </a:stretch>
                    </p:blipFill>
                    <p:spPr bwMode="auto">
                      <a:xfrm>
                        <a:off x="5105400" y="2438400"/>
                        <a:ext cx="1143000" cy="169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9149" name="Picture 206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19200"/>
            <a:ext cx="533400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19150" name="Object 2062"/>
          <p:cNvGraphicFramePr>
            <a:graphicFrameLocks noChangeAspect="1"/>
          </p:cNvGraphicFramePr>
          <p:nvPr/>
        </p:nvGraphicFramePr>
        <p:xfrm>
          <a:off x="2819400" y="1676400"/>
          <a:ext cx="1301750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659" name="SPW 8.0 Graph" r:id="rId15" imgW="2041560" imgH="5370120" progId="SigmaPlotGraphicObject.7">
                  <p:embed/>
                </p:oleObj>
              </mc:Choice>
              <mc:Fallback>
                <p:oleObj name="SPW 8.0 Graph" r:id="rId15" imgW="2041560" imgH="5370120" progId="SigmaPlotGraphicObjec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499"/>
                      <a:stretch>
                        <a:fillRect/>
                      </a:stretch>
                    </p:blipFill>
                    <p:spPr bwMode="auto">
                      <a:xfrm>
                        <a:off x="2819400" y="1676400"/>
                        <a:ext cx="1301750" cy="251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9151" name="Line 2063"/>
          <p:cNvSpPr>
            <a:spLocks noChangeShapeType="1"/>
          </p:cNvSpPr>
          <p:nvPr/>
        </p:nvSpPr>
        <p:spPr bwMode="auto">
          <a:xfrm>
            <a:off x="3581400" y="1676400"/>
            <a:ext cx="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19152" name="Group 2064"/>
          <p:cNvGrpSpPr>
            <a:grpSpLocks/>
          </p:cNvGrpSpPr>
          <p:nvPr/>
        </p:nvGrpSpPr>
        <p:grpSpPr bwMode="auto">
          <a:xfrm>
            <a:off x="3733800" y="5181600"/>
            <a:ext cx="0" cy="1447800"/>
            <a:chOff x="2352" y="3264"/>
            <a:chExt cx="0" cy="912"/>
          </a:xfrm>
        </p:grpSpPr>
        <p:sp>
          <p:nvSpPr>
            <p:cNvPr id="49185" name="Line 2065"/>
            <p:cNvSpPr>
              <a:spLocks noChangeShapeType="1"/>
            </p:cNvSpPr>
            <p:nvPr/>
          </p:nvSpPr>
          <p:spPr bwMode="auto">
            <a:xfrm>
              <a:off x="2352" y="3264"/>
              <a:ext cx="0" cy="76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86" name="Line 2066"/>
            <p:cNvSpPr>
              <a:spLocks noChangeShapeType="1"/>
            </p:cNvSpPr>
            <p:nvPr/>
          </p:nvSpPr>
          <p:spPr bwMode="auto">
            <a:xfrm>
              <a:off x="2352" y="4032"/>
              <a:ext cx="0" cy="144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169" name="Line 2067"/>
          <p:cNvSpPr>
            <a:spLocks noChangeShapeType="1"/>
          </p:cNvSpPr>
          <p:nvPr/>
        </p:nvSpPr>
        <p:spPr bwMode="auto">
          <a:xfrm>
            <a:off x="5334000" y="990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70" name="Line 2068"/>
          <p:cNvSpPr>
            <a:spLocks noChangeShapeType="1"/>
          </p:cNvSpPr>
          <p:nvPr/>
        </p:nvSpPr>
        <p:spPr bwMode="auto">
          <a:xfrm>
            <a:off x="6629400" y="990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71" name="Text Box 2069"/>
          <p:cNvSpPr txBox="1">
            <a:spLocks noChangeArrowheads="1"/>
          </p:cNvSpPr>
          <p:nvPr/>
        </p:nvSpPr>
        <p:spPr bwMode="auto">
          <a:xfrm>
            <a:off x="7010400" y="838200"/>
            <a:ext cx="182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1400">
                <a:solidFill>
                  <a:schemeClr val="tx1"/>
                </a:solidFill>
                <a:latin typeface="Times New Roman" pitchFamily="18" charset="0"/>
              </a:rPr>
              <a:t>1mM Na phosphate</a:t>
            </a:r>
          </a:p>
        </p:txBody>
      </p:sp>
      <p:grpSp>
        <p:nvGrpSpPr>
          <p:cNvPr id="219158" name="Group 2070"/>
          <p:cNvGrpSpPr>
            <a:grpSpLocks/>
          </p:cNvGrpSpPr>
          <p:nvPr/>
        </p:nvGrpSpPr>
        <p:grpSpPr bwMode="auto">
          <a:xfrm>
            <a:off x="2743200" y="1219200"/>
            <a:ext cx="1473200" cy="609600"/>
            <a:chOff x="1440" y="720"/>
            <a:chExt cx="928" cy="384"/>
          </a:xfrm>
        </p:grpSpPr>
        <p:graphicFrame>
          <p:nvGraphicFramePr>
            <p:cNvPr id="49181" name="Object 2071"/>
            <p:cNvGraphicFramePr>
              <a:graphicFrameLocks noChangeAspect="1"/>
            </p:cNvGraphicFramePr>
            <p:nvPr/>
          </p:nvGraphicFramePr>
          <p:xfrm>
            <a:off x="1440" y="720"/>
            <a:ext cx="384" cy="3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660" name="SPW 8.0 Graph" r:id="rId17" imgW="1214280" imgH="1206720" progId="SigmaPlotGraphicObject.7">
                    <p:embed/>
                  </p:oleObj>
                </mc:Choice>
                <mc:Fallback>
                  <p:oleObj name="SPW 8.0 Graph" r:id="rId17" imgW="1214280" imgH="1206720" progId="SigmaPlotGraphicObject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0" y="720"/>
                          <a:ext cx="384" cy="3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9182" name="Object 2072"/>
            <p:cNvGraphicFramePr>
              <a:graphicFrameLocks noChangeAspect="1"/>
            </p:cNvGraphicFramePr>
            <p:nvPr/>
          </p:nvGraphicFramePr>
          <p:xfrm>
            <a:off x="2016" y="720"/>
            <a:ext cx="352" cy="3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661" name="SPW 8.0 Graph" r:id="rId19" imgW="1215000" imgH="1675800" progId="SigmaPlotGraphicObject.7">
                    <p:embed/>
                  </p:oleObj>
                </mc:Choice>
                <mc:Fallback>
                  <p:oleObj name="SPW 8.0 Graph" r:id="rId19" imgW="1215000" imgH="1675800" progId="SigmaPlotGraphicObject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16" y="720"/>
                          <a:ext cx="352" cy="3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9183" name="Line 2073"/>
            <p:cNvSpPr>
              <a:spLocks noChangeShapeType="1"/>
            </p:cNvSpPr>
            <p:nvPr/>
          </p:nvSpPr>
          <p:spPr bwMode="auto">
            <a:xfrm>
              <a:off x="1824" y="912"/>
              <a:ext cx="19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84" name="Line 2074"/>
            <p:cNvSpPr>
              <a:spLocks noChangeShapeType="1"/>
            </p:cNvSpPr>
            <p:nvPr/>
          </p:nvSpPr>
          <p:spPr bwMode="auto">
            <a:xfrm flipH="1">
              <a:off x="1824" y="864"/>
              <a:ext cx="19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173" name="Text Box 2075"/>
          <p:cNvSpPr txBox="1">
            <a:spLocks noChangeArrowheads="1"/>
          </p:cNvSpPr>
          <p:nvPr/>
        </p:nvSpPr>
        <p:spPr bwMode="auto">
          <a:xfrm>
            <a:off x="1143000" y="5029200"/>
            <a:ext cx="979488" cy="4572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1200" b="1">
                <a:solidFill>
                  <a:srgbClr val="FFFF66"/>
                </a:solidFill>
                <a:latin typeface="Times New Roman" pitchFamily="18" charset="0"/>
              </a:rPr>
              <a:t>Number of</a:t>
            </a:r>
          </a:p>
          <a:p>
            <a:pPr eaLnBrk="1" hangingPunct="1"/>
            <a:r>
              <a:rPr lang="cs-CZ" sz="1200" b="1">
                <a:solidFill>
                  <a:srgbClr val="FFFF66"/>
                </a:solidFill>
                <a:latin typeface="Times New Roman" pitchFamily="18" charset="0"/>
              </a:rPr>
              <a:t>G3 blocks</a:t>
            </a:r>
          </a:p>
        </p:txBody>
      </p:sp>
      <p:sp>
        <p:nvSpPr>
          <p:cNvPr id="219164" name="Text Box 2076"/>
          <p:cNvSpPr txBox="1">
            <a:spLocks noChangeArrowheads="1"/>
          </p:cNvSpPr>
          <p:nvPr/>
        </p:nvSpPr>
        <p:spPr bwMode="auto">
          <a:xfrm>
            <a:off x="3489325" y="5116513"/>
            <a:ext cx="4511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cs-CZ" sz="1400" b="1" dirty="0">
                <a:solidFill>
                  <a:schemeClr val="accent6"/>
                </a:solidFill>
                <a:latin typeface="Arial" charset="0"/>
              </a:rPr>
              <a:t>2</a:t>
            </a:r>
          </a:p>
        </p:txBody>
      </p:sp>
      <p:sp>
        <p:nvSpPr>
          <p:cNvPr id="219165" name="Text Box 2077"/>
          <p:cNvSpPr txBox="1">
            <a:spLocks noChangeArrowheads="1"/>
          </p:cNvSpPr>
          <p:nvPr/>
        </p:nvSpPr>
        <p:spPr bwMode="auto">
          <a:xfrm>
            <a:off x="3747775" y="5088523"/>
            <a:ext cx="471795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sz="1600" dirty="0">
                <a:solidFill>
                  <a:schemeClr val="accent6"/>
                </a:solidFill>
                <a:latin typeface="Arial" charset="0"/>
              </a:rPr>
              <a:t>3  </a:t>
            </a:r>
            <a:r>
              <a:rPr lang="cs-CZ" sz="1600" dirty="0">
                <a:latin typeface="Arial" charset="0"/>
              </a:rPr>
              <a:t>   </a:t>
            </a:r>
            <a:r>
              <a:rPr lang="cs-CZ" sz="1600" dirty="0">
                <a:solidFill>
                  <a:schemeClr val="accent6"/>
                </a:solidFill>
                <a:latin typeface="Arial" charset="0"/>
              </a:rPr>
              <a:t>4      5     6     7     8    9     10   12  14   16  </a:t>
            </a:r>
            <a:r>
              <a:rPr lang="cs-CZ" sz="1600" dirty="0" smtClean="0">
                <a:solidFill>
                  <a:schemeClr val="accent6"/>
                </a:solidFill>
                <a:latin typeface="Arial" charset="0"/>
              </a:rPr>
              <a:t> </a:t>
            </a:r>
            <a:endParaRPr lang="cs-CZ" sz="1600" dirty="0">
              <a:solidFill>
                <a:schemeClr val="accent6"/>
              </a:solidFill>
              <a:latin typeface="Arial" charset="0"/>
            </a:endParaRPr>
          </a:p>
        </p:txBody>
      </p:sp>
      <p:sp>
        <p:nvSpPr>
          <p:cNvPr id="219167" name="Line 2079"/>
          <p:cNvSpPr>
            <a:spLocks noChangeShapeType="1"/>
          </p:cNvSpPr>
          <p:nvPr/>
        </p:nvSpPr>
        <p:spPr bwMode="auto">
          <a:xfrm>
            <a:off x="4800600" y="5257800"/>
            <a:ext cx="0" cy="1219200"/>
          </a:xfrm>
          <a:prstGeom prst="line">
            <a:avLst/>
          </a:prstGeom>
          <a:noFill/>
          <a:ln w="9525">
            <a:solidFill>
              <a:srgbClr val="CC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9172" name="Line 2084"/>
          <p:cNvSpPr>
            <a:spLocks noChangeShapeType="1"/>
          </p:cNvSpPr>
          <p:nvPr/>
        </p:nvSpPr>
        <p:spPr bwMode="auto">
          <a:xfrm flipH="1">
            <a:off x="4495800" y="2209800"/>
            <a:ext cx="0" cy="6858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9175" name="Line 2087"/>
          <p:cNvSpPr>
            <a:spLocks noChangeShapeType="1"/>
          </p:cNvSpPr>
          <p:nvPr/>
        </p:nvSpPr>
        <p:spPr bwMode="auto">
          <a:xfrm>
            <a:off x="5715000" y="1905000"/>
            <a:ext cx="0" cy="609600"/>
          </a:xfrm>
          <a:prstGeom prst="line">
            <a:avLst/>
          </a:prstGeom>
          <a:noFill/>
          <a:ln w="9525">
            <a:solidFill>
              <a:srgbClr val="99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9181" name="Text Box 2093"/>
          <p:cNvSpPr txBox="1">
            <a:spLocks noChangeArrowheads="1"/>
          </p:cNvSpPr>
          <p:nvPr/>
        </p:nvSpPr>
        <p:spPr bwMode="auto">
          <a:xfrm>
            <a:off x="6248400" y="1066800"/>
            <a:ext cx="2743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2" name="TextovéPole 1"/>
          <p:cNvSpPr txBox="1">
            <a:spLocks noChangeArrowheads="1"/>
          </p:cNvSpPr>
          <p:nvPr/>
        </p:nvSpPr>
        <p:spPr bwMode="auto">
          <a:xfrm>
            <a:off x="5380038" y="1676400"/>
            <a:ext cx="6651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>
                <a:solidFill>
                  <a:srgbClr val="B22BFD"/>
                </a:solidFill>
              </a:rPr>
              <a:t>3+1</a:t>
            </a:r>
            <a:endParaRPr lang="en-US">
              <a:solidFill>
                <a:srgbClr val="B22BFD"/>
              </a:solidFill>
            </a:endParaRPr>
          </a:p>
        </p:txBody>
      </p:sp>
      <p:pic>
        <p:nvPicPr>
          <p:cNvPr id="9" name="Zvuk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40483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699"/>
    </mc:Choice>
    <mc:Fallback xmlns="">
      <p:transition spd="slow" advTm="102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19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9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19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9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219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19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9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19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19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9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219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21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19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19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19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19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19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19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219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19142" grpId="0" animBg="1"/>
      <p:bldP spid="219147" grpId="0" animBg="1"/>
      <p:bldP spid="219151" grpId="0" animBg="1"/>
      <p:bldP spid="219167" grpId="0" animBg="1"/>
      <p:bldP spid="219172" grpId="0" animBg="1"/>
      <p:bldP spid="219175" grpId="0" animBg="1"/>
      <p:bldP spid="219181" grpId="0" autoUpdateAnimBg="0"/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1524000" y="3276600"/>
            <a:ext cx="1905000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535" tIns="30270" rIns="60535" bIns="30270">
            <a:spAutoFit/>
          </a:bodyPr>
          <a:lstStyle/>
          <a:p>
            <a:pPr algn="ctr" defTabSz="742950">
              <a:spcBef>
                <a:spcPct val="50000"/>
              </a:spcBef>
            </a:pPr>
            <a:r>
              <a:rPr lang="cs-CZ" sz="1600" b="1">
                <a:solidFill>
                  <a:srgbClr val="FF66FF"/>
                </a:solidFill>
              </a:rPr>
              <a:t>A</a:t>
            </a:r>
            <a:r>
              <a:rPr lang="cs-CZ" sz="1600">
                <a:solidFill>
                  <a:schemeClr val="tx1"/>
                </a:solidFill>
              </a:rPr>
              <a:t>G</a:t>
            </a:r>
            <a:r>
              <a:rPr lang="cs-CZ" sz="1600" baseline="-25000">
                <a:solidFill>
                  <a:schemeClr val="tx1"/>
                </a:solidFill>
              </a:rPr>
              <a:t>3</a:t>
            </a:r>
            <a:r>
              <a:rPr lang="cs-CZ" sz="1600">
                <a:solidFill>
                  <a:schemeClr val="tx1"/>
                </a:solidFill>
              </a:rPr>
              <a:t>(TTAG</a:t>
            </a:r>
            <a:r>
              <a:rPr lang="cs-CZ" sz="1600" baseline="-25000">
                <a:solidFill>
                  <a:schemeClr val="tx1"/>
                </a:solidFill>
              </a:rPr>
              <a:t>3</a:t>
            </a:r>
            <a:r>
              <a:rPr lang="cs-CZ" sz="1600">
                <a:solidFill>
                  <a:schemeClr val="tx1"/>
                </a:solidFill>
              </a:rPr>
              <a:t>)</a:t>
            </a:r>
            <a:r>
              <a:rPr lang="cs-CZ" sz="1600" baseline="-25000">
                <a:solidFill>
                  <a:schemeClr val="tx1"/>
                </a:solidFill>
              </a:rPr>
              <a:t>3</a:t>
            </a:r>
            <a:r>
              <a:rPr lang="cs-CZ" sz="1600">
                <a:solidFill>
                  <a:srgbClr val="FF66FF"/>
                </a:solidFill>
              </a:rPr>
              <a:t>  </a:t>
            </a:r>
            <a:r>
              <a:rPr lang="cs-CZ" sz="1600" b="1">
                <a:solidFill>
                  <a:srgbClr val="FF66FF"/>
                </a:solidFill>
              </a:rPr>
              <a:t>TA</a:t>
            </a:r>
            <a:r>
              <a:rPr lang="cs-CZ" sz="1600">
                <a:solidFill>
                  <a:schemeClr val="tx1"/>
                </a:solidFill>
              </a:rPr>
              <a:t>G</a:t>
            </a:r>
            <a:r>
              <a:rPr lang="cs-CZ" sz="1600" baseline="-25000">
                <a:solidFill>
                  <a:schemeClr val="tx1"/>
                </a:solidFill>
              </a:rPr>
              <a:t>3</a:t>
            </a:r>
            <a:r>
              <a:rPr lang="cs-CZ" sz="1600">
                <a:solidFill>
                  <a:schemeClr val="tx1"/>
                </a:solidFill>
              </a:rPr>
              <a:t>(TTAG</a:t>
            </a:r>
            <a:r>
              <a:rPr lang="cs-CZ" sz="1600" baseline="-25000">
                <a:solidFill>
                  <a:schemeClr val="tx1"/>
                </a:solidFill>
              </a:rPr>
              <a:t>3</a:t>
            </a:r>
            <a:r>
              <a:rPr lang="cs-CZ" sz="1600">
                <a:solidFill>
                  <a:schemeClr val="tx1"/>
                </a:solidFill>
              </a:rPr>
              <a:t>)</a:t>
            </a:r>
            <a:r>
              <a:rPr lang="cs-CZ" sz="1600" baseline="-25000">
                <a:solidFill>
                  <a:schemeClr val="tx1"/>
                </a:solidFill>
              </a:rPr>
              <a:t>3   </a:t>
            </a:r>
            <a:r>
              <a:rPr lang="cs-CZ" sz="1600">
                <a:solidFill>
                  <a:schemeClr val="tx1"/>
                </a:solidFill>
              </a:rPr>
              <a:t> </a:t>
            </a:r>
            <a:r>
              <a:rPr lang="cs-CZ" sz="1600">
                <a:solidFill>
                  <a:srgbClr val="FF66FF"/>
                </a:solidFill>
              </a:rPr>
              <a:t>             </a:t>
            </a:r>
            <a:r>
              <a:rPr lang="cs-CZ" sz="1600" b="1">
                <a:solidFill>
                  <a:srgbClr val="FF66FF"/>
                </a:solidFill>
              </a:rPr>
              <a:t>AAA</a:t>
            </a:r>
            <a:r>
              <a:rPr lang="cs-CZ" sz="1600">
                <a:solidFill>
                  <a:schemeClr val="tx1"/>
                </a:solidFill>
              </a:rPr>
              <a:t>G</a:t>
            </a:r>
            <a:r>
              <a:rPr lang="cs-CZ" sz="1600" baseline="-25000">
                <a:solidFill>
                  <a:schemeClr val="tx1"/>
                </a:solidFill>
              </a:rPr>
              <a:t>3</a:t>
            </a:r>
            <a:r>
              <a:rPr lang="cs-CZ" sz="1600">
                <a:solidFill>
                  <a:schemeClr val="tx1"/>
                </a:solidFill>
              </a:rPr>
              <a:t>(TTAG</a:t>
            </a:r>
            <a:r>
              <a:rPr lang="cs-CZ" sz="1600" baseline="-25000">
                <a:solidFill>
                  <a:schemeClr val="tx1"/>
                </a:solidFill>
              </a:rPr>
              <a:t>3</a:t>
            </a:r>
            <a:r>
              <a:rPr lang="cs-CZ" sz="1600">
                <a:solidFill>
                  <a:schemeClr val="tx1"/>
                </a:solidFill>
              </a:rPr>
              <a:t>)</a:t>
            </a:r>
            <a:r>
              <a:rPr lang="cs-CZ" sz="1600" baseline="-25000">
                <a:solidFill>
                  <a:schemeClr val="tx1"/>
                </a:solidFill>
              </a:rPr>
              <a:t>3</a:t>
            </a:r>
            <a:r>
              <a:rPr lang="cs-CZ" sz="1600" b="1">
                <a:solidFill>
                  <a:srgbClr val="FF66FF"/>
                </a:solidFill>
              </a:rPr>
              <a:t>AA</a:t>
            </a:r>
            <a:r>
              <a:rPr lang="cs-CZ" sz="1600">
                <a:solidFill>
                  <a:schemeClr val="tx1"/>
                </a:solidFill>
              </a:rPr>
              <a:t>   </a:t>
            </a:r>
          </a:p>
          <a:p>
            <a:pPr algn="ctr" defTabSz="742950">
              <a:spcBef>
                <a:spcPct val="50000"/>
              </a:spcBef>
            </a:pPr>
            <a:endParaRPr lang="cs-CZ" sz="1600">
              <a:solidFill>
                <a:schemeClr val="tx1"/>
              </a:solidFill>
            </a:endParaRPr>
          </a:p>
        </p:txBody>
      </p:sp>
      <p:pic>
        <p:nvPicPr>
          <p:cNvPr id="50180" name="Picture 4" descr="U:\Iva_U\2007\Mifi_Albany\3+1_lsa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291" y="943137"/>
            <a:ext cx="2211288" cy="211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 descr="U:\Iva_U\2007\Mifi_Albany\3+1_sam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763" y="1039103"/>
            <a:ext cx="2086128" cy="2023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5551361" y="3313713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535" tIns="30270" rIns="60535" bIns="30270">
            <a:spAutoFit/>
          </a:bodyPr>
          <a:lstStyle/>
          <a:p>
            <a:pPr defTabSz="742950">
              <a:spcBef>
                <a:spcPct val="50000"/>
              </a:spcBef>
            </a:pPr>
            <a:r>
              <a:rPr lang="cs-CZ" sz="1600" b="1" dirty="0">
                <a:solidFill>
                  <a:srgbClr val="FF66FF"/>
                </a:solidFill>
              </a:rPr>
              <a:t>TA</a:t>
            </a:r>
            <a:r>
              <a:rPr lang="cs-CZ" sz="1600" dirty="0">
                <a:solidFill>
                  <a:schemeClr val="tx1"/>
                </a:solidFill>
              </a:rPr>
              <a:t>G</a:t>
            </a:r>
            <a:r>
              <a:rPr lang="cs-CZ" sz="1600" baseline="-25000" dirty="0">
                <a:solidFill>
                  <a:schemeClr val="tx1"/>
                </a:solidFill>
              </a:rPr>
              <a:t>3</a:t>
            </a:r>
            <a:r>
              <a:rPr lang="cs-CZ" sz="1600" dirty="0">
                <a:solidFill>
                  <a:schemeClr val="tx1"/>
                </a:solidFill>
              </a:rPr>
              <a:t>(TTAG</a:t>
            </a:r>
            <a:r>
              <a:rPr lang="cs-CZ" sz="1600" baseline="-25000" dirty="0">
                <a:solidFill>
                  <a:schemeClr val="tx1"/>
                </a:solidFill>
              </a:rPr>
              <a:t>3</a:t>
            </a:r>
            <a:r>
              <a:rPr lang="cs-CZ" sz="1600" dirty="0">
                <a:solidFill>
                  <a:schemeClr val="tx1"/>
                </a:solidFill>
              </a:rPr>
              <a:t>)</a:t>
            </a:r>
            <a:r>
              <a:rPr lang="cs-CZ" sz="1600" baseline="-25000" dirty="0">
                <a:solidFill>
                  <a:schemeClr val="tx1"/>
                </a:solidFill>
              </a:rPr>
              <a:t>3</a:t>
            </a:r>
            <a:r>
              <a:rPr lang="cs-CZ" sz="1600" b="1" dirty="0">
                <a:solidFill>
                  <a:srgbClr val="FF66FF"/>
                </a:solidFill>
              </a:rPr>
              <a:t>TT</a:t>
            </a:r>
            <a:r>
              <a:rPr lang="cs-CZ" sz="1600" dirty="0">
                <a:solidFill>
                  <a:srgbClr val="FF66FF"/>
                </a:solidFill>
              </a:rPr>
              <a:t>  </a:t>
            </a:r>
            <a:endParaRPr lang="cs-CZ" sz="1600" dirty="0">
              <a:solidFill>
                <a:schemeClr val="tx1"/>
              </a:solidFill>
            </a:endParaRP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5920195" y="460544"/>
            <a:ext cx="833438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535" tIns="30270" rIns="60535" bIns="30270">
            <a:spAutoFit/>
          </a:bodyPr>
          <a:lstStyle>
            <a:lvl1pPr defTabSz="7429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defTabSz="7429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defTabSz="7429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defTabSz="7429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defTabSz="7429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defTabSz="742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defTabSz="742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defTabSz="742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defTabSz="742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400" dirty="0">
                <a:solidFill>
                  <a:srgbClr val="FFFF00"/>
                </a:solidFill>
                <a:latin typeface="Times New Roman" pitchFamily="18" charset="0"/>
              </a:rPr>
              <a:t>3 + 1</a:t>
            </a:r>
          </a:p>
        </p:txBody>
      </p:sp>
      <p:sp>
        <p:nvSpPr>
          <p:cNvPr id="50184" name="Rectangle 8"/>
          <p:cNvSpPr>
            <a:spLocks noChangeArrowheads="1"/>
          </p:cNvSpPr>
          <p:nvPr/>
        </p:nvSpPr>
        <p:spPr bwMode="auto">
          <a:xfrm>
            <a:off x="6553200" y="2819400"/>
            <a:ext cx="196850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535" tIns="30270" rIns="60535" bIns="30270">
            <a:spAutoFit/>
          </a:bodyPr>
          <a:lstStyle/>
          <a:p>
            <a:pPr defTabSz="742950">
              <a:spcBef>
                <a:spcPct val="50000"/>
              </a:spcBef>
            </a:pPr>
            <a:r>
              <a:rPr lang="cs-CZ" sz="1200" baseline="-25000">
                <a:solidFill>
                  <a:schemeClr val="tx1"/>
                </a:solidFill>
              </a:rPr>
              <a:t>   </a:t>
            </a:r>
            <a:endParaRPr lang="cs-CZ" sz="1200">
              <a:solidFill>
                <a:schemeClr val="tx1"/>
              </a:solidFill>
            </a:endParaRPr>
          </a:p>
        </p:txBody>
      </p:sp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609600" y="4419600"/>
            <a:ext cx="40386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400" dirty="0" err="1">
                <a:solidFill>
                  <a:srgbClr val="A4F0FA"/>
                </a:solidFill>
              </a:rPr>
              <a:t>Luu</a:t>
            </a:r>
            <a:r>
              <a:rPr lang="cs-CZ" sz="1400" dirty="0">
                <a:solidFill>
                  <a:srgbClr val="A4F0FA"/>
                </a:solidFill>
              </a:rPr>
              <a:t>, K.N., </a:t>
            </a:r>
            <a:r>
              <a:rPr lang="cs-CZ" sz="1400" dirty="0" err="1">
                <a:solidFill>
                  <a:srgbClr val="A4F0FA"/>
                </a:solidFill>
              </a:rPr>
              <a:t>Phan</a:t>
            </a:r>
            <a:r>
              <a:rPr lang="cs-CZ" sz="1400" dirty="0">
                <a:solidFill>
                  <a:srgbClr val="A4F0FA"/>
                </a:solidFill>
              </a:rPr>
              <a:t>, A.T., </a:t>
            </a:r>
            <a:r>
              <a:rPr lang="cs-CZ" sz="1400" dirty="0" err="1">
                <a:solidFill>
                  <a:srgbClr val="A4F0FA"/>
                </a:solidFill>
              </a:rPr>
              <a:t>Kuryavyi</a:t>
            </a:r>
            <a:r>
              <a:rPr lang="cs-CZ" sz="1400" dirty="0">
                <a:solidFill>
                  <a:srgbClr val="A4F0FA"/>
                </a:solidFill>
              </a:rPr>
              <a:t>, V., </a:t>
            </a:r>
            <a:r>
              <a:rPr lang="cs-CZ" sz="1400" dirty="0" err="1">
                <a:solidFill>
                  <a:srgbClr val="A4F0FA"/>
                </a:solidFill>
              </a:rPr>
              <a:t>Lacroix</a:t>
            </a:r>
            <a:r>
              <a:rPr lang="cs-CZ" sz="1400" dirty="0">
                <a:solidFill>
                  <a:srgbClr val="A4F0FA"/>
                </a:solidFill>
              </a:rPr>
              <a:t>, L.,      Patel, D.J. (2006)  </a:t>
            </a:r>
            <a:r>
              <a:rPr lang="cs-CZ" sz="1400" dirty="0" err="1">
                <a:solidFill>
                  <a:srgbClr val="A4F0FA"/>
                </a:solidFill>
              </a:rPr>
              <a:t>J.Am.Chem.Soc</a:t>
            </a:r>
            <a:r>
              <a:rPr lang="cs-CZ" sz="1400" dirty="0">
                <a:solidFill>
                  <a:srgbClr val="A4F0FA"/>
                </a:solidFill>
              </a:rPr>
              <a:t>., 128, 9963-9970.</a:t>
            </a:r>
          </a:p>
          <a:p>
            <a:pPr>
              <a:spcBef>
                <a:spcPct val="50000"/>
              </a:spcBef>
            </a:pPr>
            <a:r>
              <a:rPr lang="cs-CZ" sz="1400" dirty="0" err="1">
                <a:solidFill>
                  <a:srgbClr val="A4F0FA"/>
                </a:solidFill>
                <a:cs typeface="Times New Roman" pitchFamily="18" charset="0"/>
              </a:rPr>
              <a:t>Ambrus</a:t>
            </a:r>
            <a:r>
              <a:rPr lang="cs-CZ" sz="1400" dirty="0">
                <a:solidFill>
                  <a:srgbClr val="A4F0FA"/>
                </a:solidFill>
                <a:cs typeface="Times New Roman" pitchFamily="18" charset="0"/>
              </a:rPr>
              <a:t>, A., </a:t>
            </a:r>
            <a:r>
              <a:rPr lang="cs-CZ" sz="1400" dirty="0" err="1">
                <a:solidFill>
                  <a:srgbClr val="A4F0FA"/>
                </a:solidFill>
                <a:cs typeface="Times New Roman" pitchFamily="18" charset="0"/>
              </a:rPr>
              <a:t>Chen</a:t>
            </a:r>
            <a:r>
              <a:rPr lang="cs-CZ" sz="1400" dirty="0">
                <a:solidFill>
                  <a:srgbClr val="A4F0FA"/>
                </a:solidFill>
                <a:cs typeface="Times New Roman" pitchFamily="18" charset="0"/>
              </a:rPr>
              <a:t>, D., </a:t>
            </a:r>
            <a:r>
              <a:rPr lang="cs-CZ" sz="1400" dirty="0" err="1">
                <a:solidFill>
                  <a:srgbClr val="A4F0FA"/>
                </a:solidFill>
                <a:cs typeface="Times New Roman" pitchFamily="18" charset="0"/>
              </a:rPr>
              <a:t>Dai</a:t>
            </a:r>
            <a:r>
              <a:rPr lang="cs-CZ" sz="1400" dirty="0">
                <a:solidFill>
                  <a:srgbClr val="A4F0FA"/>
                </a:solidFill>
                <a:cs typeface="Times New Roman" pitchFamily="18" charset="0"/>
              </a:rPr>
              <a:t>, J., </a:t>
            </a:r>
            <a:r>
              <a:rPr lang="cs-CZ" sz="1400" dirty="0" err="1">
                <a:solidFill>
                  <a:srgbClr val="A4F0FA"/>
                </a:solidFill>
                <a:cs typeface="Times New Roman" pitchFamily="18" charset="0"/>
              </a:rPr>
              <a:t>Bialis</a:t>
            </a:r>
            <a:r>
              <a:rPr lang="cs-CZ" sz="1400" dirty="0">
                <a:solidFill>
                  <a:srgbClr val="A4F0FA"/>
                </a:solidFill>
                <a:cs typeface="Times New Roman" pitchFamily="18" charset="0"/>
              </a:rPr>
              <a:t>, T.,  Jones, R.A., </a:t>
            </a:r>
            <a:r>
              <a:rPr lang="cs-CZ" sz="1400" dirty="0" err="1">
                <a:solidFill>
                  <a:srgbClr val="A4F0FA"/>
                </a:solidFill>
                <a:cs typeface="Times New Roman" pitchFamily="18" charset="0"/>
              </a:rPr>
              <a:t>Yang</a:t>
            </a:r>
            <a:r>
              <a:rPr lang="cs-CZ" sz="1400" dirty="0">
                <a:solidFill>
                  <a:srgbClr val="A4F0FA"/>
                </a:solidFill>
                <a:cs typeface="Times New Roman" pitchFamily="18" charset="0"/>
              </a:rPr>
              <a:t>, D. (2006) </a:t>
            </a:r>
            <a:r>
              <a:rPr lang="cs-CZ" sz="1400" dirty="0" err="1">
                <a:solidFill>
                  <a:srgbClr val="A4F0FA"/>
                </a:solidFill>
                <a:cs typeface="Times New Roman" pitchFamily="18" charset="0"/>
              </a:rPr>
              <a:t>Nucleic</a:t>
            </a:r>
            <a:r>
              <a:rPr lang="cs-CZ" sz="1400" dirty="0">
                <a:solidFill>
                  <a:srgbClr val="A4F0FA"/>
                </a:solidFill>
                <a:cs typeface="Times New Roman" pitchFamily="18" charset="0"/>
              </a:rPr>
              <a:t> </a:t>
            </a:r>
            <a:r>
              <a:rPr lang="cs-CZ" sz="1400" dirty="0" err="1">
                <a:solidFill>
                  <a:srgbClr val="A4F0FA"/>
                </a:solidFill>
                <a:cs typeface="Times New Roman" pitchFamily="18" charset="0"/>
              </a:rPr>
              <a:t>Acids</a:t>
            </a:r>
            <a:r>
              <a:rPr lang="cs-CZ" sz="1400" dirty="0">
                <a:solidFill>
                  <a:srgbClr val="A4F0FA"/>
                </a:solidFill>
                <a:cs typeface="Times New Roman" pitchFamily="18" charset="0"/>
              </a:rPr>
              <a:t> Res. 34, 2723–2735.</a:t>
            </a:r>
            <a:r>
              <a:rPr lang="cs-CZ" sz="1400" dirty="0">
                <a:solidFill>
                  <a:srgbClr val="A4F0FA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50186" name="Rectangle 10"/>
          <p:cNvSpPr>
            <a:spLocks noChangeArrowheads="1"/>
          </p:cNvSpPr>
          <p:nvPr/>
        </p:nvSpPr>
        <p:spPr bwMode="auto">
          <a:xfrm>
            <a:off x="5410200" y="4648200"/>
            <a:ext cx="3657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400" dirty="0" err="1">
                <a:solidFill>
                  <a:srgbClr val="A4F0FA"/>
                </a:solidFill>
              </a:rPr>
              <a:t>Phan</a:t>
            </a:r>
            <a:r>
              <a:rPr lang="cs-CZ" sz="1400" dirty="0">
                <a:solidFill>
                  <a:srgbClr val="A4F0FA"/>
                </a:solidFill>
              </a:rPr>
              <a:t>, A. T., </a:t>
            </a:r>
            <a:r>
              <a:rPr lang="cs-CZ" sz="1400" dirty="0" err="1">
                <a:solidFill>
                  <a:srgbClr val="A4F0FA"/>
                </a:solidFill>
              </a:rPr>
              <a:t>Luu</a:t>
            </a:r>
            <a:r>
              <a:rPr lang="cs-CZ" sz="1400" dirty="0">
                <a:solidFill>
                  <a:srgbClr val="A4F0FA"/>
                </a:solidFill>
              </a:rPr>
              <a:t>, K.N., Patel, D.J. (2006) </a:t>
            </a:r>
            <a:r>
              <a:rPr lang="cs-CZ" sz="1400" dirty="0" err="1">
                <a:solidFill>
                  <a:srgbClr val="A4F0FA"/>
                </a:solidFill>
              </a:rPr>
              <a:t>Nucleic</a:t>
            </a:r>
            <a:r>
              <a:rPr lang="cs-CZ" sz="1400" dirty="0">
                <a:solidFill>
                  <a:srgbClr val="A4F0FA"/>
                </a:solidFill>
              </a:rPr>
              <a:t> </a:t>
            </a:r>
            <a:r>
              <a:rPr lang="cs-CZ" sz="1400" dirty="0" err="1">
                <a:solidFill>
                  <a:srgbClr val="A4F0FA"/>
                </a:solidFill>
              </a:rPr>
              <a:t>Acids</a:t>
            </a:r>
            <a:r>
              <a:rPr lang="cs-CZ" sz="1400" dirty="0">
                <a:solidFill>
                  <a:srgbClr val="A4F0FA"/>
                </a:solidFill>
              </a:rPr>
              <a:t> Res., 34, 5715-5719.</a:t>
            </a:r>
          </a:p>
        </p:txBody>
      </p:sp>
      <p:grpSp>
        <p:nvGrpSpPr>
          <p:cNvPr id="50187" name="Group 11"/>
          <p:cNvGrpSpPr>
            <a:grpSpLocks/>
          </p:cNvGrpSpPr>
          <p:nvPr/>
        </p:nvGrpSpPr>
        <p:grpSpPr bwMode="auto">
          <a:xfrm>
            <a:off x="4114800" y="3352800"/>
            <a:ext cx="914400" cy="274638"/>
            <a:chOff x="4848" y="2688"/>
            <a:chExt cx="576" cy="173"/>
          </a:xfrm>
        </p:grpSpPr>
        <p:graphicFrame>
          <p:nvGraphicFramePr>
            <p:cNvPr id="50197" name="Object 12"/>
            <p:cNvGraphicFramePr>
              <a:graphicFrameLocks noChangeAspect="1"/>
            </p:cNvGraphicFramePr>
            <p:nvPr/>
          </p:nvGraphicFramePr>
          <p:xfrm>
            <a:off x="4848" y="2736"/>
            <a:ext cx="576" cy="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214" name="Fotografie" r:id="rId7" imgW="9285714" imgH="1571844" progId="MSPhotoEd.3">
                    <p:embed/>
                  </p:oleObj>
                </mc:Choice>
                <mc:Fallback>
                  <p:oleObj name="Fotografie" r:id="rId7" imgW="9285714" imgH="1571844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48" y="2736"/>
                          <a:ext cx="576" cy="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0198" name="Text Box 13"/>
            <p:cNvSpPr txBox="1">
              <a:spLocks noChangeArrowheads="1"/>
            </p:cNvSpPr>
            <p:nvPr/>
          </p:nvSpPr>
          <p:spPr bwMode="auto">
            <a:xfrm>
              <a:off x="4992" y="2688"/>
              <a:ext cx="26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sz="1200" i="1">
                  <a:solidFill>
                    <a:schemeClr val="tx1"/>
                  </a:solidFill>
                  <a:latin typeface="Times New Roman" pitchFamily="18" charset="0"/>
                </a:rPr>
                <a:t>anti</a:t>
              </a:r>
            </a:p>
          </p:txBody>
        </p:sp>
      </p:grpSp>
      <p:grpSp>
        <p:nvGrpSpPr>
          <p:cNvPr id="50188" name="Group 14"/>
          <p:cNvGrpSpPr>
            <a:grpSpLocks/>
          </p:cNvGrpSpPr>
          <p:nvPr/>
        </p:nvGrpSpPr>
        <p:grpSpPr bwMode="auto">
          <a:xfrm>
            <a:off x="4191000" y="2971800"/>
            <a:ext cx="914400" cy="274638"/>
            <a:chOff x="5040" y="96"/>
            <a:chExt cx="576" cy="173"/>
          </a:xfrm>
        </p:grpSpPr>
        <p:grpSp>
          <p:nvGrpSpPr>
            <p:cNvPr id="50193" name="Group 15"/>
            <p:cNvGrpSpPr>
              <a:grpSpLocks/>
            </p:cNvGrpSpPr>
            <p:nvPr/>
          </p:nvGrpSpPr>
          <p:grpSpPr bwMode="auto">
            <a:xfrm>
              <a:off x="5040" y="96"/>
              <a:ext cx="576" cy="173"/>
              <a:chOff x="4752" y="2688"/>
              <a:chExt cx="576" cy="173"/>
            </a:xfrm>
          </p:grpSpPr>
          <p:graphicFrame>
            <p:nvGraphicFramePr>
              <p:cNvPr id="50195" name="Object 16"/>
              <p:cNvGraphicFramePr>
                <a:graphicFrameLocks noChangeAspect="1"/>
              </p:cNvGraphicFramePr>
              <p:nvPr/>
            </p:nvGraphicFramePr>
            <p:xfrm>
              <a:off x="4752" y="2736"/>
              <a:ext cx="576" cy="10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7215" name="Fotografie" r:id="rId9" imgW="9285714" imgH="1571844" progId="MSPhotoEd.3">
                      <p:embed/>
                    </p:oleObj>
                  </mc:Choice>
                  <mc:Fallback>
                    <p:oleObj name="Fotografie" r:id="rId9" imgW="9285714" imgH="1571844" progId="MSPhotoEd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52" y="2736"/>
                            <a:ext cx="576" cy="10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0196" name="Text Box 17"/>
              <p:cNvSpPr txBox="1">
                <a:spLocks noChangeArrowheads="1"/>
              </p:cNvSpPr>
              <p:nvPr/>
            </p:nvSpPr>
            <p:spPr bwMode="auto">
              <a:xfrm>
                <a:off x="4896" y="2688"/>
                <a:ext cx="116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rgbClr val="9900CC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rgbClr val="9900CC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rgbClr val="9900CC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rgbClr val="9900CC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rgbClr val="9900CC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9900CC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9900CC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9900CC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9900CC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sz="1200" i="1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50194" name="Rectangle 18"/>
            <p:cNvSpPr>
              <a:spLocks noChangeArrowheads="1"/>
            </p:cNvSpPr>
            <p:nvPr/>
          </p:nvSpPr>
          <p:spPr bwMode="auto">
            <a:xfrm>
              <a:off x="5184" y="96"/>
              <a:ext cx="24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sz="1200" i="1">
                  <a:solidFill>
                    <a:schemeClr val="tx1"/>
                  </a:solidFill>
                </a:rPr>
                <a:t>syn</a:t>
              </a:r>
            </a:p>
          </p:txBody>
        </p:sp>
      </p:grpSp>
      <p:sp>
        <p:nvSpPr>
          <p:cNvPr id="50189" name="Oval 19"/>
          <p:cNvSpPr>
            <a:spLocks noChangeArrowheads="1"/>
          </p:cNvSpPr>
          <p:nvPr/>
        </p:nvSpPr>
        <p:spPr bwMode="auto">
          <a:xfrm>
            <a:off x="381000" y="46482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A4F0FA"/>
              </a:solidFill>
            </a:endParaRPr>
          </a:p>
        </p:txBody>
      </p:sp>
      <p:sp>
        <p:nvSpPr>
          <p:cNvPr id="50190" name="Oval 20"/>
          <p:cNvSpPr>
            <a:spLocks noChangeArrowheads="1"/>
          </p:cNvSpPr>
          <p:nvPr/>
        </p:nvSpPr>
        <p:spPr bwMode="auto">
          <a:xfrm>
            <a:off x="381000" y="52578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A4F0FA"/>
              </a:solidFill>
            </a:endParaRPr>
          </a:p>
        </p:txBody>
      </p:sp>
      <p:sp>
        <p:nvSpPr>
          <p:cNvPr id="50191" name="Oval 21"/>
          <p:cNvSpPr>
            <a:spLocks noChangeArrowheads="1"/>
          </p:cNvSpPr>
          <p:nvPr/>
        </p:nvSpPr>
        <p:spPr bwMode="auto">
          <a:xfrm>
            <a:off x="5155163" y="479551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44758" name="Text Box 22"/>
          <p:cNvSpPr txBox="1">
            <a:spLocks noChangeArrowheads="1"/>
          </p:cNvSpPr>
          <p:nvPr/>
        </p:nvSpPr>
        <p:spPr bwMode="auto">
          <a:xfrm>
            <a:off x="4327525" y="1644650"/>
            <a:ext cx="685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3600" dirty="0">
                <a:solidFill>
                  <a:srgbClr val="A4F0F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</a:t>
            </a:r>
            <a:r>
              <a:rPr lang="cs-CZ" sz="3600" baseline="30000" dirty="0">
                <a:solidFill>
                  <a:srgbClr val="A4F0F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+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177120" y="424329"/>
            <a:ext cx="903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cs-CZ" sz="2400" dirty="0">
                <a:solidFill>
                  <a:srgbClr val="FFFF00"/>
                </a:solidFill>
                <a:latin typeface="Times New Roman" pitchFamily="18" charset="0"/>
              </a:rPr>
              <a:t>3 + 1</a:t>
            </a:r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59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73"/>
    </mc:Choice>
    <mc:Fallback xmlns="">
      <p:transition spd="slow" advTm="18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-119063" y="304800"/>
            <a:ext cx="926306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Cir</a:t>
            </a:r>
            <a:r>
              <a:rPr lang="cs-CZ" sz="2800" dirty="0" err="1">
                <a:solidFill>
                  <a:srgbClr val="FFFF00"/>
                </a:solidFill>
              </a:rPr>
              <a:t>cular</a:t>
            </a:r>
            <a:r>
              <a:rPr lang="cs-CZ" sz="2800" dirty="0">
                <a:solidFill>
                  <a:srgbClr val="FFFF00"/>
                </a:solidFill>
              </a:rPr>
              <a:t> </a:t>
            </a:r>
            <a:r>
              <a:rPr lang="cs-CZ" sz="2800" dirty="0" err="1">
                <a:solidFill>
                  <a:srgbClr val="FFFF00"/>
                </a:solidFill>
              </a:rPr>
              <a:t>dichroism</a:t>
            </a:r>
            <a:r>
              <a:rPr lang="cs-CZ" sz="2800" dirty="0">
                <a:solidFill>
                  <a:srgbClr val="FFFF00"/>
                </a:solidFill>
              </a:rPr>
              <a:t> and </a:t>
            </a:r>
            <a:r>
              <a:rPr lang="cs-CZ" sz="2800" dirty="0" err="1">
                <a:solidFill>
                  <a:srgbClr val="FFFF00"/>
                </a:solidFill>
              </a:rPr>
              <a:t>optical</a:t>
            </a:r>
            <a:r>
              <a:rPr lang="cs-CZ" sz="2800" dirty="0">
                <a:solidFill>
                  <a:srgbClr val="FFFF00"/>
                </a:solidFill>
              </a:rPr>
              <a:t> </a:t>
            </a:r>
            <a:r>
              <a:rPr lang="cs-CZ" sz="2800" dirty="0" err="1">
                <a:solidFill>
                  <a:srgbClr val="FFFF00"/>
                </a:solidFill>
              </a:rPr>
              <a:t>activity</a:t>
            </a:r>
            <a:r>
              <a:rPr lang="cs-CZ" sz="2800" dirty="0">
                <a:solidFill>
                  <a:srgbClr val="FFFF00"/>
                </a:solidFill>
              </a:rPr>
              <a:t> </a:t>
            </a:r>
            <a:r>
              <a:rPr lang="cs-CZ" sz="2800" dirty="0" err="1">
                <a:solidFill>
                  <a:srgbClr val="FFFF00"/>
                </a:solidFill>
              </a:rPr>
              <a:t>of</a:t>
            </a:r>
            <a:r>
              <a:rPr lang="cs-CZ" sz="2800" dirty="0">
                <a:solidFill>
                  <a:srgbClr val="FFFF00"/>
                </a:solidFill>
              </a:rPr>
              <a:t> </a:t>
            </a:r>
            <a:r>
              <a:rPr lang="cs-CZ" sz="2800" dirty="0" err="1">
                <a:solidFill>
                  <a:srgbClr val="FFFF00"/>
                </a:solidFill>
              </a:rPr>
              <a:t>biopolymers</a:t>
            </a:r>
            <a:endParaRPr lang="cs-CZ" sz="2800" dirty="0">
              <a:solidFill>
                <a:srgbClr val="FFFF00"/>
              </a:solidFill>
            </a:endParaRPr>
          </a:p>
          <a:p>
            <a:pPr algn="ctr"/>
            <a:endParaRPr lang="cs-CZ" sz="2800" b="1" dirty="0">
              <a:solidFill>
                <a:srgbClr val="FFFF00"/>
              </a:solidFill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609600" y="838200"/>
            <a:ext cx="813886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dirty="0" smtClean="0">
                <a:solidFill>
                  <a:srgbClr val="FFFF00"/>
                </a:solidFill>
              </a:rPr>
              <a:t>CD </a:t>
            </a:r>
            <a:r>
              <a:rPr lang="cs-CZ" dirty="0" err="1" smtClean="0">
                <a:solidFill>
                  <a:srgbClr val="FFFF00"/>
                </a:solidFill>
              </a:rPr>
              <a:t>phenomenon</a:t>
            </a:r>
            <a:r>
              <a:rPr lang="cs-CZ" dirty="0" smtClean="0">
                <a:solidFill>
                  <a:srgbClr val="FFFF00"/>
                </a:solidFill>
              </a:rPr>
              <a:t> – </a:t>
            </a:r>
            <a:r>
              <a:rPr lang="cs-CZ" dirty="0" err="1" smtClean="0">
                <a:solidFill>
                  <a:srgbClr val="FFFF00"/>
                </a:solidFill>
              </a:rPr>
              <a:t>different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absorption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of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the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left-handed</a:t>
            </a:r>
            <a:r>
              <a:rPr lang="cs-CZ" dirty="0" smtClean="0">
                <a:solidFill>
                  <a:srgbClr val="FFFF00"/>
                </a:solidFill>
              </a:rPr>
              <a:t> and </a:t>
            </a:r>
            <a:r>
              <a:rPr lang="cs-CZ" dirty="0" err="1" smtClean="0">
                <a:solidFill>
                  <a:srgbClr val="FFFF00"/>
                </a:solidFill>
              </a:rPr>
              <a:t>right-haned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circularly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polarized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light</a:t>
            </a:r>
            <a:r>
              <a:rPr lang="cs-CZ" dirty="0" smtClean="0">
                <a:solidFill>
                  <a:srgbClr val="FFFF00"/>
                </a:solidFill>
              </a:rPr>
              <a:t>.  </a:t>
            </a:r>
            <a:endParaRPr lang="cs-CZ" dirty="0">
              <a:solidFill>
                <a:srgbClr val="FFFF00"/>
              </a:solidFill>
            </a:endParaRPr>
          </a:p>
        </p:txBody>
      </p:sp>
      <p:pic>
        <p:nvPicPr>
          <p:cNvPr id="7173" name="Picture 6" descr="U:\MIFI\obrazky\sbírka\Macek-poekresl.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4" b="10170"/>
          <a:stretch>
            <a:fillRect/>
          </a:stretch>
        </p:blipFill>
        <p:spPr bwMode="auto">
          <a:xfrm>
            <a:off x="1519907" y="1858794"/>
            <a:ext cx="63182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 Box 7"/>
          <p:cNvSpPr txBox="1">
            <a:spLocks noChangeArrowheads="1"/>
          </p:cNvSpPr>
          <p:nvPr/>
        </p:nvSpPr>
        <p:spPr bwMode="auto">
          <a:xfrm>
            <a:off x="1143000" y="6291982"/>
            <a:ext cx="8001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en-US" dirty="0">
                <a:solidFill>
                  <a:srgbClr val="FFFF00"/>
                </a:solidFill>
                <a:cs typeface="Arial" pitchFamily="34" charset="0"/>
              </a:rPr>
              <a:t>C</a:t>
            </a:r>
            <a:r>
              <a:rPr lang="cs-CZ" dirty="0" err="1" smtClean="0">
                <a:solidFill>
                  <a:srgbClr val="FFFF00"/>
                </a:solidFill>
                <a:latin typeface="Times New Roman" pitchFamily="18" charset="0"/>
              </a:rPr>
              <a:t>ircular</a:t>
            </a:r>
            <a:r>
              <a:rPr lang="cs-CZ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cs-CZ" dirty="0" err="1" smtClean="0">
                <a:solidFill>
                  <a:srgbClr val="FFFF00"/>
                </a:solidFill>
                <a:latin typeface="Times New Roman" pitchFamily="18" charset="0"/>
              </a:rPr>
              <a:t>dichroism</a:t>
            </a:r>
            <a:r>
              <a:rPr lang="cs-CZ" dirty="0" smtClean="0">
                <a:solidFill>
                  <a:srgbClr val="FFFF00"/>
                </a:solidFill>
                <a:latin typeface="Times New Roman" pitchFamily="18" charset="0"/>
              </a:rPr>
              <a:t>   </a:t>
            </a:r>
            <a:r>
              <a:rPr lang="en-US" dirty="0" smtClean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cs-CZ" dirty="0" err="1">
                <a:solidFill>
                  <a:srgbClr val="FFFF00"/>
                </a:solidFill>
                <a:cs typeface="Arial" pitchFamily="34" charset="0"/>
              </a:rPr>
              <a:t>Δε</a:t>
            </a:r>
            <a:r>
              <a:rPr lang="en-US" dirty="0">
                <a:solidFill>
                  <a:srgbClr val="FFFF00"/>
                </a:solidFill>
                <a:cs typeface="Arial" pitchFamily="34" charset="0"/>
              </a:rPr>
              <a:t>               </a:t>
            </a:r>
            <a:r>
              <a:rPr lang="cs-CZ" dirty="0" err="1">
                <a:solidFill>
                  <a:srgbClr val="FFFF00"/>
                </a:solidFill>
                <a:cs typeface="Arial" pitchFamily="34" charset="0"/>
              </a:rPr>
              <a:t>Δε</a:t>
            </a:r>
            <a:r>
              <a:rPr lang="en-US" dirty="0">
                <a:solidFill>
                  <a:srgbClr val="FFFF00"/>
                </a:solidFill>
                <a:cs typeface="Arial" pitchFamily="34" charset="0"/>
              </a:rPr>
              <a:t> = </a:t>
            </a:r>
            <a:r>
              <a:rPr lang="cs-CZ" dirty="0">
                <a:solidFill>
                  <a:srgbClr val="FFFF00"/>
                </a:solidFill>
                <a:cs typeface="Arial" pitchFamily="34" charset="0"/>
              </a:rPr>
              <a:t>ε</a:t>
            </a:r>
            <a:r>
              <a:rPr lang="en-US" baseline="-25000" dirty="0">
                <a:solidFill>
                  <a:srgbClr val="FFFF00"/>
                </a:solidFill>
                <a:cs typeface="Arial" pitchFamily="34" charset="0"/>
              </a:rPr>
              <a:t>L </a:t>
            </a:r>
            <a:r>
              <a:rPr lang="en-US" dirty="0">
                <a:solidFill>
                  <a:srgbClr val="FFFF00"/>
                </a:solidFill>
                <a:cs typeface="Arial" pitchFamily="34" charset="0"/>
              </a:rPr>
              <a:t>–</a:t>
            </a:r>
            <a:r>
              <a:rPr lang="en-US" baseline="-25000" dirty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cs-CZ" dirty="0">
                <a:solidFill>
                  <a:srgbClr val="FFFF00"/>
                </a:solidFill>
                <a:cs typeface="Arial" pitchFamily="34" charset="0"/>
              </a:rPr>
              <a:t>ε</a:t>
            </a:r>
            <a:r>
              <a:rPr lang="en-US" baseline="-25000" dirty="0">
                <a:solidFill>
                  <a:srgbClr val="FFFF00"/>
                </a:solidFill>
                <a:cs typeface="Arial" pitchFamily="34" charset="0"/>
              </a:rPr>
              <a:t> R    =   </a:t>
            </a:r>
            <a:r>
              <a:rPr lang="cs-CZ" dirty="0">
                <a:solidFill>
                  <a:srgbClr val="FFFF00"/>
                </a:solidFill>
                <a:cs typeface="Arial" pitchFamily="34" charset="0"/>
              </a:rPr>
              <a:t>Δ</a:t>
            </a:r>
            <a:r>
              <a:rPr lang="en-US" dirty="0" smtClean="0">
                <a:solidFill>
                  <a:srgbClr val="FFFF00"/>
                </a:solidFill>
                <a:cs typeface="Arial" pitchFamily="34" charset="0"/>
              </a:rPr>
              <a:t>A/c</a:t>
            </a:r>
            <a:r>
              <a:rPr lang="cs-CZ" dirty="0" smtClean="0">
                <a:solidFill>
                  <a:srgbClr val="FFFF00"/>
                </a:solidFill>
                <a:cs typeface="Arial" pitchFamily="34" charset="0"/>
              </a:rPr>
              <a:t>l,   </a:t>
            </a:r>
            <a:r>
              <a:rPr lang="en-GB" sz="2000" dirty="0" smtClean="0">
                <a:solidFill>
                  <a:srgbClr val="FFFF00"/>
                </a:solidFill>
              </a:rPr>
              <a:t>θ</a:t>
            </a:r>
            <a:r>
              <a:rPr lang="cs-CZ" sz="2000" dirty="0" smtClean="0">
                <a:solidFill>
                  <a:srgbClr val="FFFF00"/>
                </a:solidFill>
              </a:rPr>
              <a:t>=</a:t>
            </a:r>
            <a:r>
              <a:rPr lang="cs-CZ" dirty="0" smtClean="0">
                <a:solidFill>
                  <a:srgbClr val="FFFF00"/>
                </a:solidFill>
              </a:rPr>
              <a:t>3300</a:t>
            </a:r>
            <a:r>
              <a:rPr lang="cs-CZ" dirty="0" smtClean="0">
                <a:solidFill>
                  <a:srgbClr val="FFFF66"/>
                </a:solidFill>
              </a:rPr>
              <a:t>.</a:t>
            </a:r>
            <a:r>
              <a:rPr lang="cs-CZ" b="1" dirty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cs-CZ" dirty="0" err="1">
                <a:solidFill>
                  <a:srgbClr val="FFFF00"/>
                </a:solidFill>
                <a:cs typeface="Arial" pitchFamily="34" charset="0"/>
              </a:rPr>
              <a:t>Δε</a:t>
            </a:r>
            <a:r>
              <a:rPr lang="en-US" sz="2000" dirty="0">
                <a:solidFill>
                  <a:srgbClr val="FFFF00"/>
                </a:solidFill>
                <a:cs typeface="Arial" pitchFamily="34" charset="0"/>
              </a:rPr>
              <a:t> </a:t>
            </a:r>
            <a:endParaRPr lang="cs-CZ" sz="2000" dirty="0">
              <a:solidFill>
                <a:srgbClr val="FFFF66"/>
              </a:solidFill>
              <a:cs typeface="Arial" pitchFamily="34" charset="0"/>
            </a:endParaRPr>
          </a:p>
        </p:txBody>
      </p:sp>
      <p:sp>
        <p:nvSpPr>
          <p:cNvPr id="7175" name="Text Box 10"/>
          <p:cNvSpPr txBox="1">
            <a:spLocks noChangeArrowheads="1"/>
          </p:cNvSpPr>
          <p:nvPr/>
        </p:nvSpPr>
        <p:spPr bwMode="auto">
          <a:xfrm>
            <a:off x="438416" y="5922650"/>
            <a:ext cx="84812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dirty="0" err="1" smtClean="0">
                <a:solidFill>
                  <a:srgbClr val="FFFF00"/>
                </a:solidFill>
                <a:cs typeface="Arial" pitchFamily="34" charset="0"/>
              </a:rPr>
              <a:t>quantity</a:t>
            </a:r>
            <a:r>
              <a:rPr lang="cs-CZ" dirty="0" smtClean="0">
                <a:solidFill>
                  <a:srgbClr val="FFFF00"/>
                </a:solidFill>
                <a:cs typeface="Arial" pitchFamily="34" charset="0"/>
              </a:rPr>
              <a:t>- </a:t>
            </a:r>
            <a:r>
              <a:rPr lang="cs-CZ" dirty="0" err="1" smtClean="0">
                <a:solidFill>
                  <a:srgbClr val="FFFF00"/>
                </a:solidFill>
                <a:cs typeface="Arial" pitchFamily="34" charset="0"/>
              </a:rPr>
              <a:t>ellipticity</a:t>
            </a:r>
            <a:r>
              <a:rPr lang="en-US" b="1" dirty="0" smtClean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cs-CZ" b="1" dirty="0" smtClean="0">
                <a:solidFill>
                  <a:srgbClr val="FFFF00"/>
                </a:solidFill>
                <a:latin typeface="Times New Roman" pitchFamily="18" charset="0"/>
              </a:rPr>
              <a:t>       </a:t>
            </a:r>
            <a:r>
              <a:rPr lang="cs-CZ" dirty="0" smtClean="0">
                <a:solidFill>
                  <a:srgbClr val="FFFF00"/>
                </a:solidFill>
                <a:latin typeface="Symbol" panose="05050102010706020507" pitchFamily="18" charset="2"/>
                <a:cs typeface="Arial" pitchFamily="34" charset="0"/>
              </a:rPr>
              <a:t>F</a:t>
            </a:r>
            <a:r>
              <a:rPr lang="en-US" dirty="0" smtClean="0">
                <a:solidFill>
                  <a:srgbClr val="FFFF00"/>
                </a:solidFill>
                <a:cs typeface="Arial" pitchFamily="34" charset="0"/>
              </a:rPr>
              <a:t>  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[</a:t>
            </a:r>
            <a:r>
              <a:rPr lang="en-GB" dirty="0">
                <a:solidFill>
                  <a:srgbClr val="FFFF66"/>
                </a:solidFill>
              </a:rPr>
              <a:t>θ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]</a:t>
            </a:r>
            <a:r>
              <a:rPr lang="en-US" dirty="0" smtClean="0">
                <a:solidFill>
                  <a:srgbClr val="FFFF00"/>
                </a:solidFill>
                <a:cs typeface="Arial" pitchFamily="34" charset="0"/>
              </a:rPr>
              <a:t>   </a:t>
            </a:r>
            <a:r>
              <a:rPr lang="cs-CZ" dirty="0" smtClean="0">
                <a:solidFill>
                  <a:srgbClr val="FFFF00"/>
                </a:solidFill>
                <a:latin typeface="Times New Roman" pitchFamily="18" charset="0"/>
              </a:rPr>
              <a:t>  </a:t>
            </a:r>
            <a:r>
              <a:rPr lang="en-US" dirty="0" smtClean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cs typeface="Arial" pitchFamily="34" charset="0"/>
              </a:rPr>
              <a:t>tg</a:t>
            </a:r>
            <a:r>
              <a:rPr lang="en-GB" dirty="0">
                <a:solidFill>
                  <a:srgbClr val="FFFF66"/>
                </a:solidFill>
              </a:rPr>
              <a:t> θ</a:t>
            </a:r>
            <a:r>
              <a:rPr lang="en-US" dirty="0" smtClean="0">
                <a:solidFill>
                  <a:srgbClr val="FFFF00"/>
                </a:solidFill>
                <a:cs typeface="Arial" pitchFamily="34" charset="0"/>
              </a:rPr>
              <a:t>    </a:t>
            </a:r>
            <a:r>
              <a:rPr lang="en-US" dirty="0">
                <a:solidFill>
                  <a:srgbClr val="FFFF00"/>
                </a:solidFill>
                <a:cs typeface="Arial" pitchFamily="34" charset="0"/>
              </a:rPr>
              <a:t>= b/a  =</a:t>
            </a:r>
            <a:r>
              <a:rPr lang="en-US" dirty="0">
                <a:cs typeface="Arial" pitchFamily="34" charset="0"/>
              </a:rPr>
              <a:t> </a:t>
            </a:r>
            <a:r>
              <a:rPr lang="cs-CZ" dirty="0">
                <a:solidFill>
                  <a:srgbClr val="FFFF00"/>
                </a:solidFill>
                <a:cs typeface="Arial" pitchFamily="34" charset="0"/>
              </a:rPr>
              <a:t>ε</a:t>
            </a:r>
            <a:r>
              <a:rPr lang="en-US" baseline="-25000" dirty="0">
                <a:solidFill>
                  <a:srgbClr val="FFFF00"/>
                </a:solidFill>
                <a:cs typeface="Arial" pitchFamily="34" charset="0"/>
              </a:rPr>
              <a:t>L </a:t>
            </a:r>
            <a:r>
              <a:rPr lang="en-US" dirty="0">
                <a:solidFill>
                  <a:srgbClr val="FFFF00"/>
                </a:solidFill>
                <a:cs typeface="Arial" pitchFamily="34" charset="0"/>
              </a:rPr>
              <a:t>–</a:t>
            </a:r>
            <a:r>
              <a:rPr lang="en-US" baseline="-25000" dirty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cs-CZ" dirty="0">
                <a:solidFill>
                  <a:srgbClr val="FFFF00"/>
                </a:solidFill>
                <a:cs typeface="Arial" pitchFamily="34" charset="0"/>
              </a:rPr>
              <a:t>ε</a:t>
            </a:r>
            <a:r>
              <a:rPr lang="en-US" baseline="-25000" dirty="0">
                <a:solidFill>
                  <a:srgbClr val="FFFF00"/>
                </a:solidFill>
                <a:cs typeface="Arial" pitchFamily="34" charset="0"/>
              </a:rPr>
              <a:t> R/ </a:t>
            </a:r>
            <a:r>
              <a:rPr lang="cs-CZ" dirty="0">
                <a:solidFill>
                  <a:srgbClr val="FFFF00"/>
                </a:solidFill>
                <a:cs typeface="Arial" pitchFamily="34" charset="0"/>
              </a:rPr>
              <a:t>ε</a:t>
            </a:r>
            <a:r>
              <a:rPr lang="en-US" baseline="-25000" dirty="0">
                <a:solidFill>
                  <a:srgbClr val="FFFF00"/>
                </a:solidFill>
                <a:cs typeface="Arial" pitchFamily="34" charset="0"/>
              </a:rPr>
              <a:t>L </a:t>
            </a:r>
            <a:r>
              <a:rPr lang="en-US" dirty="0">
                <a:solidFill>
                  <a:srgbClr val="FFFF00"/>
                </a:solidFill>
                <a:cs typeface="Arial" pitchFamily="34" charset="0"/>
              </a:rPr>
              <a:t>+</a:t>
            </a:r>
            <a:r>
              <a:rPr lang="en-US" baseline="-25000" dirty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cs-CZ" dirty="0">
                <a:solidFill>
                  <a:srgbClr val="FFFF00"/>
                </a:solidFill>
                <a:cs typeface="Arial" pitchFamily="34" charset="0"/>
              </a:rPr>
              <a:t>ε</a:t>
            </a:r>
            <a:r>
              <a:rPr lang="en-US" baseline="-25000" dirty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en-US" baseline="-25000" dirty="0" smtClean="0">
                <a:solidFill>
                  <a:srgbClr val="FFFF00"/>
                </a:solidFill>
                <a:cs typeface="Arial" pitchFamily="34" charset="0"/>
              </a:rPr>
              <a:t>R</a:t>
            </a:r>
            <a:r>
              <a:rPr lang="cs-CZ" baseline="-25000" dirty="0" smtClean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cs typeface="Arial" pitchFamily="34" charset="0"/>
              </a:rPr>
              <a:t>=</a:t>
            </a:r>
            <a:r>
              <a:rPr lang="cs-CZ" dirty="0" smtClean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cs-CZ" dirty="0" err="1" smtClean="0">
                <a:solidFill>
                  <a:srgbClr val="FFFF00"/>
                </a:solidFill>
                <a:cs typeface="Arial" pitchFamily="34" charset="0"/>
              </a:rPr>
              <a:t>difference</a:t>
            </a:r>
            <a:r>
              <a:rPr lang="cs-CZ" dirty="0" smtClean="0">
                <a:solidFill>
                  <a:srgbClr val="FFFF00"/>
                </a:solidFill>
                <a:cs typeface="Arial" pitchFamily="34" charset="0"/>
              </a:rPr>
              <a:t>/sum</a:t>
            </a:r>
            <a:endParaRPr lang="cs-CZ" baseline="-25000" dirty="0">
              <a:solidFill>
                <a:srgbClr val="FFFF00"/>
              </a:solidFill>
              <a:cs typeface="Arial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66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817"/>
    </mc:Choice>
    <mc:Fallback xmlns="">
      <p:transition spd="slow" advTm="101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050"/>
          <p:cNvSpPr>
            <a:spLocks noChangeArrowheads="1"/>
          </p:cNvSpPr>
          <p:nvPr/>
        </p:nvSpPr>
        <p:spPr bwMode="auto">
          <a:xfrm>
            <a:off x="381000" y="762000"/>
            <a:ext cx="8077200" cy="426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5" name="Text Box 2051"/>
          <p:cNvSpPr txBox="1">
            <a:spLocks noChangeArrowheads="1"/>
          </p:cNvSpPr>
          <p:nvPr/>
        </p:nvSpPr>
        <p:spPr bwMode="auto">
          <a:xfrm>
            <a:off x="693861" y="69875"/>
            <a:ext cx="784041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A4F0FA"/>
                </a:solidFill>
              </a:rPr>
              <a:t>Vorlíčková, M., Chládková, J., </a:t>
            </a:r>
            <a:r>
              <a:rPr lang="cs-CZ" sz="1200" dirty="0" err="1" smtClean="0">
                <a:solidFill>
                  <a:srgbClr val="A4F0FA"/>
                </a:solidFill>
              </a:rPr>
              <a:t>Kejnovská</a:t>
            </a:r>
            <a:r>
              <a:rPr lang="cs-CZ" sz="1200" dirty="0" smtClean="0">
                <a:solidFill>
                  <a:srgbClr val="A4F0FA"/>
                </a:solidFill>
              </a:rPr>
              <a:t>, I., Fialová, M., Kypr, J.:</a:t>
            </a:r>
          </a:p>
          <a:p>
            <a:pPr eaLnBrk="1" hangingPunct="1"/>
            <a:r>
              <a:rPr lang="cs-CZ" sz="1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Guanine </a:t>
            </a:r>
            <a:r>
              <a:rPr lang="cs-CZ" sz="1400" dirty="0" err="1">
                <a:solidFill>
                  <a:srgbClr val="FFFFFF"/>
                </a:solidFill>
                <a:latin typeface="Times New Roman" pitchFamily="18" charset="0"/>
              </a:rPr>
              <a:t>quadruplex</a:t>
            </a:r>
            <a:r>
              <a:rPr lang="cs-CZ" sz="14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cs-CZ" sz="1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topology</a:t>
            </a:r>
            <a:r>
              <a:rPr lang="cs-CZ" sz="1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cs-CZ" sz="1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human</a:t>
            </a:r>
            <a:r>
              <a:rPr lang="cs-CZ" sz="1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telomere</a:t>
            </a:r>
            <a:r>
              <a:rPr lang="cs-CZ" sz="1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DNA </a:t>
            </a:r>
            <a:r>
              <a:rPr lang="cs-CZ" sz="1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cs-CZ" sz="1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governed</a:t>
            </a:r>
            <a:r>
              <a:rPr lang="cs-CZ" sz="1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by </a:t>
            </a:r>
            <a:r>
              <a:rPr lang="cs-CZ" sz="1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cs-CZ" sz="1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number</a:t>
            </a:r>
            <a:r>
              <a:rPr lang="cs-CZ" sz="1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cs-CZ" sz="1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(TTAGGG) </a:t>
            </a:r>
            <a:r>
              <a:rPr lang="cs-CZ" sz="1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repeats</a:t>
            </a:r>
            <a:r>
              <a:rPr lang="cs-CZ" sz="1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cs-CZ" sz="1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cs-CZ" sz="1400" dirty="0">
              <a:solidFill>
                <a:srgbClr val="FFFF00"/>
              </a:solidFill>
              <a:latin typeface="Times New Roman" pitchFamily="18" charset="0"/>
            </a:endParaRPr>
          </a:p>
          <a:p>
            <a:pPr eaLnBrk="1" hangingPunct="1"/>
            <a:r>
              <a:rPr lang="cs-CZ" sz="1600" dirty="0" err="1" smtClean="0">
                <a:solidFill>
                  <a:srgbClr val="A4F0FA"/>
                </a:solidFill>
                <a:latin typeface="+mn-lt"/>
                <a:cs typeface="Times New Roman" pitchFamily="18" charset="0"/>
              </a:rPr>
              <a:t>Nucleic</a:t>
            </a:r>
            <a:r>
              <a:rPr lang="cs-CZ" sz="1600" dirty="0" smtClean="0">
                <a:solidFill>
                  <a:srgbClr val="A4F0FA"/>
                </a:solidFill>
                <a:latin typeface="+mn-lt"/>
                <a:cs typeface="Times New Roman" pitchFamily="18" charset="0"/>
              </a:rPr>
              <a:t> </a:t>
            </a:r>
            <a:r>
              <a:rPr lang="cs-CZ" sz="1600" dirty="0" err="1">
                <a:solidFill>
                  <a:srgbClr val="A4F0FA"/>
                </a:solidFill>
                <a:latin typeface="+mn-lt"/>
                <a:cs typeface="Times New Roman" pitchFamily="18" charset="0"/>
              </a:rPr>
              <a:t>Acids</a:t>
            </a:r>
            <a:r>
              <a:rPr lang="cs-CZ" sz="1600" dirty="0">
                <a:solidFill>
                  <a:srgbClr val="A4F0FA"/>
                </a:solidFill>
                <a:latin typeface="+mn-lt"/>
                <a:cs typeface="Times New Roman" pitchFamily="18" charset="0"/>
              </a:rPr>
              <a:t> Res.  </a:t>
            </a:r>
            <a:r>
              <a:rPr lang="cs-CZ" sz="1600" b="1" dirty="0">
                <a:solidFill>
                  <a:srgbClr val="A4F0FA"/>
                </a:solidFill>
                <a:latin typeface="+mn-lt"/>
                <a:cs typeface="Times New Roman" pitchFamily="18" charset="0"/>
              </a:rPr>
              <a:t>33</a:t>
            </a:r>
            <a:r>
              <a:rPr lang="cs-CZ" sz="1600" dirty="0">
                <a:solidFill>
                  <a:srgbClr val="A4F0FA"/>
                </a:solidFill>
                <a:latin typeface="+mn-lt"/>
                <a:cs typeface="Times New Roman" pitchFamily="18" charset="0"/>
              </a:rPr>
              <a:t> (2005) 5851-5860</a:t>
            </a:r>
            <a:r>
              <a:rPr lang="cs-CZ" sz="1600" dirty="0">
                <a:solidFill>
                  <a:srgbClr val="A4F0FA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49156" name="Object 2052"/>
          <p:cNvGraphicFramePr>
            <a:graphicFrameLocks noChangeAspect="1"/>
          </p:cNvGraphicFramePr>
          <p:nvPr/>
        </p:nvGraphicFramePr>
        <p:xfrm>
          <a:off x="1295400" y="4876800"/>
          <a:ext cx="6858000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350" name="SPW 8.0 Graph" r:id="rId6" imgW="6244200" imgH="4777560" progId="SigmaPlotGraphicObject.7">
                  <p:embed/>
                </p:oleObj>
              </mc:Choice>
              <mc:Fallback>
                <p:oleObj name="SPW 8.0 Graph" r:id="rId6" imgW="6244200" imgH="4777560" progId="SigmaPlotGraphicObjec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4876800"/>
                        <a:ext cx="6858000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7" name="Text Box 2053"/>
          <p:cNvSpPr txBox="1">
            <a:spLocks noChangeArrowheads="1"/>
          </p:cNvSpPr>
          <p:nvPr/>
        </p:nvSpPr>
        <p:spPr bwMode="auto">
          <a:xfrm>
            <a:off x="3810000" y="4648200"/>
            <a:ext cx="1676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>
                <a:solidFill>
                  <a:schemeClr val="tx1"/>
                </a:solidFill>
                <a:latin typeface="Times New Roman" pitchFamily="18" charset="0"/>
              </a:rPr>
              <a:t>w</a:t>
            </a:r>
            <a:r>
              <a:rPr lang="cs-CZ" sz="1600">
                <a:solidFill>
                  <a:schemeClr val="tx1"/>
                </a:solidFill>
                <a:latin typeface="Times New Roman" pitchFamily="18" charset="0"/>
              </a:rPr>
              <a:t>aveleng</a:t>
            </a:r>
            <a:r>
              <a:rPr lang="en-US" sz="1600">
                <a:solidFill>
                  <a:schemeClr val="tx1"/>
                </a:solidFill>
                <a:latin typeface="Times New Roman" pitchFamily="18" charset="0"/>
              </a:rPr>
              <a:t>th [nm]</a:t>
            </a:r>
            <a:endParaRPr lang="cs-CZ" sz="160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49159" name="Picture 205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447800"/>
            <a:ext cx="541338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9160" name="Object 2056"/>
          <p:cNvGraphicFramePr>
            <a:graphicFrameLocks noChangeAspect="1"/>
          </p:cNvGraphicFramePr>
          <p:nvPr/>
        </p:nvGraphicFramePr>
        <p:xfrm>
          <a:off x="381000" y="762000"/>
          <a:ext cx="8382000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351" name="SPW 8.0 Graph" r:id="rId9" imgW="11642040" imgH="5721120" progId="SigmaPlotGraphicObject.7">
                  <p:embed/>
                </p:oleObj>
              </mc:Choice>
              <mc:Fallback>
                <p:oleObj name="SPW 8.0 Graph" r:id="rId9" imgW="11642040" imgH="5721120" progId="SigmaPlotGraphicObjec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-2803"/>
                      <a:stretch>
                        <a:fillRect/>
                      </a:stretch>
                    </p:blipFill>
                    <p:spPr bwMode="auto">
                      <a:xfrm>
                        <a:off x="381000" y="762000"/>
                        <a:ext cx="8382000" cy="43434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61" name="Text Box 2057"/>
          <p:cNvSpPr txBox="1">
            <a:spLocks noChangeArrowheads="1"/>
          </p:cNvSpPr>
          <p:nvPr/>
        </p:nvSpPr>
        <p:spPr bwMode="auto">
          <a:xfrm>
            <a:off x="2286000" y="685800"/>
            <a:ext cx="4049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chemeClr val="tx1"/>
                </a:solidFill>
                <a:latin typeface="Times New Roman" pitchFamily="18" charset="0"/>
              </a:rPr>
              <a:t>     </a:t>
            </a:r>
            <a:r>
              <a:rPr lang="cs-CZ" sz="2400">
                <a:solidFill>
                  <a:schemeClr val="tx1"/>
                </a:solidFill>
                <a:latin typeface="Times New Roman" pitchFamily="18" charset="0"/>
              </a:rPr>
              <a:t>G3(TTAG3)</a:t>
            </a:r>
            <a:r>
              <a:rPr lang="cs-CZ" sz="2400" baseline="-25000">
                <a:solidFill>
                  <a:schemeClr val="tx1"/>
                </a:solidFill>
                <a:latin typeface="Times New Roman" pitchFamily="18" charset="0"/>
              </a:rPr>
              <a:t>n</a:t>
            </a:r>
            <a:r>
              <a:rPr lang="cs-CZ" sz="2400">
                <a:solidFill>
                  <a:schemeClr val="tx1"/>
                </a:solidFill>
                <a:latin typeface="Times New Roman" pitchFamily="18" charset="0"/>
              </a:rPr>
              <a:t> in 150 mM K</a:t>
            </a:r>
            <a:r>
              <a:rPr lang="cs-CZ" sz="2400" baseline="30000">
                <a:solidFill>
                  <a:schemeClr val="tx1"/>
                </a:solidFill>
                <a:latin typeface="Times New Roman" pitchFamily="18" charset="0"/>
              </a:rPr>
              <a:t>+</a:t>
            </a:r>
            <a:endParaRPr lang="cs-CZ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219146" name="Picture 205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447800"/>
            <a:ext cx="4778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19148" name="Object 2060"/>
          <p:cNvGraphicFramePr>
            <a:graphicFrameLocks noChangeAspect="1"/>
          </p:cNvGraphicFramePr>
          <p:nvPr/>
        </p:nvGraphicFramePr>
        <p:xfrm>
          <a:off x="5105400" y="2438400"/>
          <a:ext cx="1143000" cy="169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352" name="SPW 8.0 Graph" r:id="rId12" imgW="2041560" imgH="5433120" progId="SigmaPlotGraphicObject.7">
                  <p:embed/>
                </p:oleObj>
              </mc:Choice>
              <mc:Fallback>
                <p:oleObj name="SPW 8.0 Graph" r:id="rId12" imgW="2041560" imgH="5433120" progId="SigmaPlotGraphicObjec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556" t="21207" r="5556"/>
                      <a:stretch>
                        <a:fillRect/>
                      </a:stretch>
                    </p:blipFill>
                    <p:spPr bwMode="auto">
                      <a:xfrm>
                        <a:off x="5105400" y="2438400"/>
                        <a:ext cx="1143000" cy="169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9149" name="Picture 206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19200"/>
            <a:ext cx="533400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19150" name="Object 2062"/>
          <p:cNvGraphicFramePr>
            <a:graphicFrameLocks noChangeAspect="1"/>
          </p:cNvGraphicFramePr>
          <p:nvPr/>
        </p:nvGraphicFramePr>
        <p:xfrm>
          <a:off x="2819400" y="1676400"/>
          <a:ext cx="1301750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353" name="SPW 8.0 Graph" r:id="rId15" imgW="2041560" imgH="5370120" progId="SigmaPlotGraphicObject.7">
                  <p:embed/>
                </p:oleObj>
              </mc:Choice>
              <mc:Fallback>
                <p:oleObj name="SPW 8.0 Graph" r:id="rId15" imgW="2041560" imgH="5370120" progId="SigmaPlotGraphicObjec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499"/>
                      <a:stretch>
                        <a:fillRect/>
                      </a:stretch>
                    </p:blipFill>
                    <p:spPr bwMode="auto">
                      <a:xfrm>
                        <a:off x="2819400" y="1676400"/>
                        <a:ext cx="1301750" cy="251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69" name="Line 2067"/>
          <p:cNvSpPr>
            <a:spLocks noChangeShapeType="1"/>
          </p:cNvSpPr>
          <p:nvPr/>
        </p:nvSpPr>
        <p:spPr bwMode="auto">
          <a:xfrm>
            <a:off x="5334000" y="990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70" name="Line 2068"/>
          <p:cNvSpPr>
            <a:spLocks noChangeShapeType="1"/>
          </p:cNvSpPr>
          <p:nvPr/>
        </p:nvSpPr>
        <p:spPr bwMode="auto">
          <a:xfrm>
            <a:off x="6629400" y="990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71" name="Text Box 2069"/>
          <p:cNvSpPr txBox="1">
            <a:spLocks noChangeArrowheads="1"/>
          </p:cNvSpPr>
          <p:nvPr/>
        </p:nvSpPr>
        <p:spPr bwMode="auto">
          <a:xfrm>
            <a:off x="7010400" y="838200"/>
            <a:ext cx="182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1400">
                <a:solidFill>
                  <a:schemeClr val="tx1"/>
                </a:solidFill>
                <a:latin typeface="Times New Roman" pitchFamily="18" charset="0"/>
              </a:rPr>
              <a:t>1mM Na phosphate</a:t>
            </a:r>
          </a:p>
        </p:txBody>
      </p:sp>
      <p:grpSp>
        <p:nvGrpSpPr>
          <p:cNvPr id="219158" name="Group 2070"/>
          <p:cNvGrpSpPr>
            <a:grpSpLocks/>
          </p:cNvGrpSpPr>
          <p:nvPr/>
        </p:nvGrpSpPr>
        <p:grpSpPr bwMode="auto">
          <a:xfrm>
            <a:off x="2743200" y="1219200"/>
            <a:ext cx="1473200" cy="609600"/>
            <a:chOff x="1440" y="720"/>
            <a:chExt cx="928" cy="384"/>
          </a:xfrm>
        </p:grpSpPr>
        <p:graphicFrame>
          <p:nvGraphicFramePr>
            <p:cNvPr id="49181" name="Object 2071"/>
            <p:cNvGraphicFramePr>
              <a:graphicFrameLocks noChangeAspect="1"/>
            </p:cNvGraphicFramePr>
            <p:nvPr/>
          </p:nvGraphicFramePr>
          <p:xfrm>
            <a:off x="1440" y="720"/>
            <a:ext cx="384" cy="3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354" name="SPW 8.0 Graph" r:id="rId17" imgW="1214280" imgH="1206720" progId="SigmaPlotGraphicObject.7">
                    <p:embed/>
                  </p:oleObj>
                </mc:Choice>
                <mc:Fallback>
                  <p:oleObj name="SPW 8.0 Graph" r:id="rId17" imgW="1214280" imgH="1206720" progId="SigmaPlotGraphicObject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0" y="720"/>
                          <a:ext cx="384" cy="3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9182" name="Object 2072"/>
            <p:cNvGraphicFramePr>
              <a:graphicFrameLocks noChangeAspect="1"/>
            </p:cNvGraphicFramePr>
            <p:nvPr/>
          </p:nvGraphicFramePr>
          <p:xfrm>
            <a:off x="2016" y="720"/>
            <a:ext cx="352" cy="3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355" name="SPW 8.0 Graph" r:id="rId19" imgW="1215000" imgH="1675800" progId="SigmaPlotGraphicObject.7">
                    <p:embed/>
                  </p:oleObj>
                </mc:Choice>
                <mc:Fallback>
                  <p:oleObj name="SPW 8.0 Graph" r:id="rId19" imgW="1215000" imgH="1675800" progId="SigmaPlotGraphicObject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16" y="720"/>
                          <a:ext cx="352" cy="3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9183" name="Line 2073"/>
            <p:cNvSpPr>
              <a:spLocks noChangeShapeType="1"/>
            </p:cNvSpPr>
            <p:nvPr/>
          </p:nvSpPr>
          <p:spPr bwMode="auto">
            <a:xfrm>
              <a:off x="1824" y="912"/>
              <a:ext cx="19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84" name="Line 2074"/>
            <p:cNvSpPr>
              <a:spLocks noChangeShapeType="1"/>
            </p:cNvSpPr>
            <p:nvPr/>
          </p:nvSpPr>
          <p:spPr bwMode="auto">
            <a:xfrm flipH="1">
              <a:off x="1824" y="864"/>
              <a:ext cx="19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173" name="Text Box 2075"/>
          <p:cNvSpPr txBox="1">
            <a:spLocks noChangeArrowheads="1"/>
          </p:cNvSpPr>
          <p:nvPr/>
        </p:nvSpPr>
        <p:spPr bwMode="auto">
          <a:xfrm>
            <a:off x="1143000" y="5029200"/>
            <a:ext cx="979488" cy="4572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1200" b="1">
                <a:solidFill>
                  <a:srgbClr val="FFFF66"/>
                </a:solidFill>
                <a:latin typeface="Times New Roman" pitchFamily="18" charset="0"/>
              </a:rPr>
              <a:t>Number of</a:t>
            </a:r>
          </a:p>
          <a:p>
            <a:pPr eaLnBrk="1" hangingPunct="1"/>
            <a:r>
              <a:rPr lang="cs-CZ" sz="1200" b="1">
                <a:solidFill>
                  <a:srgbClr val="FFFF66"/>
                </a:solidFill>
                <a:latin typeface="Times New Roman" pitchFamily="18" charset="0"/>
              </a:rPr>
              <a:t>G3 blocks</a:t>
            </a:r>
          </a:p>
        </p:txBody>
      </p:sp>
      <p:sp>
        <p:nvSpPr>
          <p:cNvPr id="219164" name="Text Box 2076"/>
          <p:cNvSpPr txBox="1">
            <a:spLocks noChangeArrowheads="1"/>
          </p:cNvSpPr>
          <p:nvPr/>
        </p:nvSpPr>
        <p:spPr bwMode="auto">
          <a:xfrm>
            <a:off x="3489325" y="5116513"/>
            <a:ext cx="4511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cs-CZ" sz="1400" b="1" dirty="0" smtClean="0">
                <a:solidFill>
                  <a:schemeClr val="accent6"/>
                </a:solidFill>
                <a:latin typeface="Arial" charset="0"/>
              </a:rPr>
              <a:t> 2</a:t>
            </a:r>
            <a:endParaRPr lang="cs-CZ" sz="1400" b="1" dirty="0">
              <a:solidFill>
                <a:schemeClr val="accent6"/>
              </a:solidFill>
              <a:latin typeface="Arial" charset="0"/>
            </a:endParaRPr>
          </a:p>
        </p:txBody>
      </p:sp>
      <p:sp>
        <p:nvSpPr>
          <p:cNvPr id="219165" name="Text Box 2077"/>
          <p:cNvSpPr txBox="1">
            <a:spLocks noChangeArrowheads="1"/>
          </p:cNvSpPr>
          <p:nvPr/>
        </p:nvSpPr>
        <p:spPr bwMode="auto">
          <a:xfrm>
            <a:off x="3747775" y="5088523"/>
            <a:ext cx="437331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sz="16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sz="1600" dirty="0" smtClean="0">
                <a:solidFill>
                  <a:schemeClr val="accent6"/>
                </a:solidFill>
                <a:latin typeface="Arial" charset="0"/>
              </a:rPr>
              <a:t>3  </a:t>
            </a:r>
            <a:r>
              <a:rPr lang="cs-CZ" sz="1600" dirty="0" smtClean="0">
                <a:latin typeface="Arial" charset="0"/>
              </a:rPr>
              <a:t>  </a:t>
            </a:r>
            <a:r>
              <a:rPr lang="cs-CZ" sz="1600" dirty="0" smtClean="0">
                <a:solidFill>
                  <a:schemeClr val="accent6"/>
                </a:solidFill>
                <a:latin typeface="Arial" charset="0"/>
              </a:rPr>
              <a:t>4     5    </a:t>
            </a:r>
            <a:r>
              <a:rPr lang="cs-CZ" sz="1600" dirty="0">
                <a:solidFill>
                  <a:schemeClr val="accent6"/>
                </a:solidFill>
                <a:latin typeface="Arial" charset="0"/>
              </a:rPr>
              <a:t>6     7   </a:t>
            </a:r>
            <a:r>
              <a:rPr lang="cs-CZ" sz="1600" dirty="0" smtClean="0">
                <a:solidFill>
                  <a:schemeClr val="accent6"/>
                </a:solidFill>
                <a:latin typeface="Arial" charset="0"/>
              </a:rPr>
              <a:t>  8    </a:t>
            </a:r>
            <a:r>
              <a:rPr lang="cs-CZ" sz="1600" dirty="0">
                <a:solidFill>
                  <a:schemeClr val="accent6"/>
                </a:solidFill>
                <a:latin typeface="Arial" charset="0"/>
              </a:rPr>
              <a:t>9   </a:t>
            </a:r>
            <a:r>
              <a:rPr lang="cs-CZ" sz="1600" dirty="0" smtClean="0">
                <a:solidFill>
                  <a:schemeClr val="accent6"/>
                </a:solidFill>
                <a:latin typeface="Arial" charset="0"/>
              </a:rPr>
              <a:t>10   12  </a:t>
            </a:r>
            <a:r>
              <a:rPr lang="cs-CZ" sz="1600" dirty="0">
                <a:solidFill>
                  <a:schemeClr val="accent6"/>
                </a:solidFill>
                <a:latin typeface="Arial" charset="0"/>
              </a:rPr>
              <a:t>14   16  </a:t>
            </a:r>
            <a:r>
              <a:rPr lang="cs-CZ" sz="1600" dirty="0" smtClean="0">
                <a:solidFill>
                  <a:schemeClr val="accent6"/>
                </a:solidFill>
                <a:latin typeface="Arial" charset="0"/>
              </a:rPr>
              <a:t> </a:t>
            </a:r>
            <a:endParaRPr lang="cs-CZ" sz="1600" dirty="0">
              <a:solidFill>
                <a:schemeClr val="accent6"/>
              </a:solidFill>
              <a:latin typeface="Arial" charset="0"/>
            </a:endParaRPr>
          </a:p>
        </p:txBody>
      </p:sp>
      <p:sp>
        <p:nvSpPr>
          <p:cNvPr id="219181" name="Text Box 2093"/>
          <p:cNvSpPr txBox="1">
            <a:spLocks noChangeArrowheads="1"/>
          </p:cNvSpPr>
          <p:nvPr/>
        </p:nvSpPr>
        <p:spPr bwMode="auto">
          <a:xfrm>
            <a:off x="6248400" y="1066800"/>
            <a:ext cx="2743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2" name="TextovéPole 1"/>
          <p:cNvSpPr txBox="1">
            <a:spLocks noChangeArrowheads="1"/>
          </p:cNvSpPr>
          <p:nvPr/>
        </p:nvSpPr>
        <p:spPr bwMode="auto">
          <a:xfrm>
            <a:off x="5380038" y="1676400"/>
            <a:ext cx="6651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>
                <a:solidFill>
                  <a:srgbClr val="B22BFD"/>
                </a:solidFill>
              </a:rPr>
              <a:t>3+1</a:t>
            </a:r>
            <a:endParaRPr lang="en-US">
              <a:solidFill>
                <a:srgbClr val="B22BFD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153150" y="1197303"/>
            <a:ext cx="2365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How does the structure of the long </a:t>
            </a:r>
            <a:r>
              <a:rPr lang="cs-CZ" sz="1400" dirty="0" err="1">
                <a:solidFill>
                  <a:srgbClr val="0000FF"/>
                </a:solidFill>
                <a:latin typeface="Times New Roman" pitchFamily="18" charset="0"/>
              </a:rPr>
              <a:t>telomere</a:t>
            </a:r>
            <a:r>
              <a:rPr lang="cs-CZ" sz="1400" dirty="0">
                <a:solidFill>
                  <a:srgbClr val="0000FF"/>
                </a:solidFill>
                <a:latin typeface="Times New Roman" pitchFamily="18" charset="0"/>
              </a:rPr>
              <a:t> DNA</a:t>
            </a:r>
            <a:r>
              <a:rPr lang="en-US" sz="1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look like? </a:t>
            </a:r>
            <a:endParaRPr lang="cs-CZ" sz="1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86684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0"/>
    </mc:Choice>
    <mc:Fallback xmlns="">
      <p:transition spd="slow" advTm="7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0107556"/>
              </p:ext>
            </p:extLst>
          </p:nvPr>
        </p:nvGraphicFramePr>
        <p:xfrm>
          <a:off x="158140" y="764705"/>
          <a:ext cx="8763000" cy="59261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242" name="SPW 8.0 Graph" r:id="rId6" imgW="9553320" imgH="6726960" progId="SigmaPlotGraphicObject.7">
                  <p:embed/>
                </p:oleObj>
              </mc:Choice>
              <mc:Fallback>
                <p:oleObj name="SPW 8.0 Graph" r:id="rId6" imgW="9553320" imgH="6726960" progId="SigmaPlotGraphicObjec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140" y="764705"/>
                        <a:ext cx="8763000" cy="59261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97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994" y="3244979"/>
            <a:ext cx="5730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4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201" y="4017981"/>
            <a:ext cx="1147763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4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856" y="4805627"/>
            <a:ext cx="1785938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452" y="5553162"/>
            <a:ext cx="2359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7" descr="obr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 t="35561" r="63702" b="14357"/>
          <a:stretch>
            <a:fillRect/>
          </a:stretch>
        </p:blipFill>
        <p:spPr bwMode="auto">
          <a:xfrm>
            <a:off x="999717" y="2801678"/>
            <a:ext cx="2209800" cy="3359075"/>
          </a:xfrm>
          <a:prstGeom prst="rect">
            <a:avLst/>
          </a:prstGeom>
          <a:solidFill>
            <a:srgbClr val="33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52" name="Rectangle 8"/>
          <p:cNvSpPr>
            <a:spLocks noChangeArrowheads="1"/>
          </p:cNvSpPr>
          <p:nvPr/>
        </p:nvSpPr>
        <p:spPr bwMode="auto">
          <a:xfrm>
            <a:off x="987184" y="3097745"/>
            <a:ext cx="1981200" cy="914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59753" name="Rectangle 9"/>
          <p:cNvSpPr>
            <a:spLocks noChangeArrowheads="1"/>
          </p:cNvSpPr>
          <p:nvPr/>
        </p:nvSpPr>
        <p:spPr bwMode="auto">
          <a:xfrm>
            <a:off x="973752" y="4072791"/>
            <a:ext cx="1981200" cy="8382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59754" name="Rectangle 10"/>
          <p:cNvSpPr>
            <a:spLocks noChangeArrowheads="1"/>
          </p:cNvSpPr>
          <p:nvPr/>
        </p:nvSpPr>
        <p:spPr bwMode="auto">
          <a:xfrm>
            <a:off x="1017037" y="4973010"/>
            <a:ext cx="1963879" cy="550711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59755" name="Rectangle 11"/>
          <p:cNvSpPr>
            <a:spLocks noChangeArrowheads="1"/>
          </p:cNvSpPr>
          <p:nvPr/>
        </p:nvSpPr>
        <p:spPr bwMode="auto">
          <a:xfrm>
            <a:off x="987184" y="5612821"/>
            <a:ext cx="1981200" cy="533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aphicFrame>
        <p:nvGraphicFramePr>
          <p:cNvPr id="5223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5109996"/>
              </p:ext>
            </p:extLst>
          </p:nvPr>
        </p:nvGraphicFramePr>
        <p:xfrm>
          <a:off x="5950832" y="1248799"/>
          <a:ext cx="2286000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243" r:id="rId13" imgW="2628900" imgH="660400" progId="Equation.3">
                  <p:embed/>
                </p:oleObj>
              </mc:Choice>
              <mc:Fallback>
                <p:oleObj r:id="rId13" imgW="2628900" imgH="660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0832" y="1248799"/>
                        <a:ext cx="2286000" cy="65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9757" name="Text Box 13"/>
          <p:cNvSpPr txBox="1">
            <a:spLocks noChangeArrowheads="1"/>
          </p:cNvSpPr>
          <p:nvPr/>
        </p:nvSpPr>
        <p:spPr bwMode="auto">
          <a:xfrm>
            <a:off x="5874632" y="1208020"/>
            <a:ext cx="2438400" cy="1562100"/>
          </a:xfrm>
          <a:prstGeom prst="rect">
            <a:avLst/>
          </a:prstGeom>
          <a:solidFill>
            <a:srgbClr val="0000FF"/>
          </a:solid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2400" dirty="0">
                <a:solidFill>
                  <a:srgbClr val="FFFF00"/>
                </a:solidFill>
                <a:latin typeface="Times New Roman" pitchFamily="18" charset="0"/>
              </a:rPr>
              <a:t>L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ong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telomere molecules have a beads on a string</a:t>
            </a:r>
            <a:r>
              <a:rPr lang="cs-CZ" sz="2400" dirty="0">
                <a:solidFill>
                  <a:srgbClr val="FFFF00"/>
                </a:solidFill>
                <a:latin typeface="Times New Roman" pitchFamily="18" charset="0"/>
              </a:rPr>
              <a:t>-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like arrangement</a:t>
            </a:r>
            <a:r>
              <a:rPr lang="cs-CZ" sz="24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5874632" y="1203656"/>
            <a:ext cx="2777033" cy="1752600"/>
            <a:chOff x="3744" y="724"/>
            <a:chExt cx="1701" cy="997"/>
          </a:xfrm>
        </p:grpSpPr>
        <p:pic>
          <p:nvPicPr>
            <p:cNvPr id="52243" name="Picture 15" descr="AFM_tel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88" r="28738" b="55556"/>
            <a:stretch>
              <a:fillRect/>
            </a:stretch>
          </p:blipFill>
          <p:spPr bwMode="auto">
            <a:xfrm>
              <a:off x="3744" y="724"/>
              <a:ext cx="1536" cy="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44" name="Text Box 16"/>
            <p:cNvSpPr txBox="1">
              <a:spLocks noChangeArrowheads="1"/>
            </p:cNvSpPr>
            <p:nvPr/>
          </p:nvSpPr>
          <p:spPr bwMode="auto">
            <a:xfrm>
              <a:off x="3755" y="800"/>
              <a:ext cx="1690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sz="1200" b="1" dirty="0" err="1">
                  <a:solidFill>
                    <a:srgbClr val="FFFF00"/>
                  </a:solidFill>
                  <a:latin typeface="Times New Roman" pitchFamily="18" charset="0"/>
                </a:rPr>
                <a:t>Xu</a:t>
              </a:r>
              <a:r>
                <a:rPr lang="cs-CZ" sz="1200" b="1" dirty="0">
                  <a:solidFill>
                    <a:srgbClr val="FFFF00"/>
                  </a:solidFill>
                  <a:latin typeface="Times New Roman" pitchFamily="18" charset="0"/>
                </a:rPr>
                <a:t>, </a:t>
              </a:r>
              <a:r>
                <a:rPr lang="cs-CZ" sz="1200" b="1" dirty="0" err="1" smtClean="0">
                  <a:solidFill>
                    <a:srgbClr val="FFFF00"/>
                  </a:solidFill>
                  <a:latin typeface="Times New Roman" pitchFamily="18" charset="0"/>
                </a:rPr>
                <a:t>Yet</a:t>
              </a:r>
              <a:r>
                <a:rPr lang="cs-CZ" sz="1200" b="1" dirty="0" smtClean="0">
                  <a:solidFill>
                    <a:srgbClr val="FFFF00"/>
                  </a:solidFill>
                  <a:latin typeface="Times New Roman" pitchFamily="18" charset="0"/>
                </a:rPr>
                <a:t> </a:t>
              </a:r>
              <a:r>
                <a:rPr lang="cs-CZ" sz="1200" b="1" dirty="0">
                  <a:solidFill>
                    <a:srgbClr val="FFFF00"/>
                  </a:solidFill>
                  <a:latin typeface="Times New Roman" pitchFamily="18" charset="0"/>
                </a:rPr>
                <a:t>al. </a:t>
              </a:r>
            </a:p>
            <a:p>
              <a:pPr eaLnBrk="1" hangingPunct="1"/>
              <a:r>
                <a:rPr lang="cs-CZ" sz="1200" b="1" dirty="0" err="1">
                  <a:solidFill>
                    <a:srgbClr val="FFFF00"/>
                  </a:solidFill>
                  <a:latin typeface="Times New Roman" pitchFamily="18" charset="0"/>
                </a:rPr>
                <a:t>Angev</a:t>
              </a:r>
              <a:r>
                <a:rPr lang="cs-CZ" sz="1200" b="1" dirty="0">
                  <a:solidFill>
                    <a:srgbClr val="FFFF00"/>
                  </a:solidFill>
                  <a:latin typeface="Times New Roman" pitchFamily="18" charset="0"/>
                </a:rPr>
                <a:t>. Chemie (</a:t>
              </a:r>
              <a:r>
                <a:rPr lang="cs-CZ" sz="1400" b="1" dirty="0">
                  <a:solidFill>
                    <a:srgbClr val="FFFF00"/>
                  </a:solidFill>
                  <a:latin typeface="Times New Roman" pitchFamily="18" charset="0"/>
                </a:rPr>
                <a:t>2009</a:t>
              </a:r>
              <a:r>
                <a:rPr lang="cs-CZ" sz="1200" b="1" dirty="0">
                  <a:solidFill>
                    <a:srgbClr val="FFFF00"/>
                  </a:solidFill>
                  <a:latin typeface="Times New Roman" pitchFamily="18" charset="0"/>
                </a:rPr>
                <a:t>)</a:t>
              </a:r>
            </a:p>
          </p:txBody>
        </p:sp>
      </p:grpSp>
      <p:sp>
        <p:nvSpPr>
          <p:cNvPr id="52239" name="Text Box 17"/>
          <p:cNvSpPr txBox="1">
            <a:spLocks noChangeArrowheads="1"/>
          </p:cNvSpPr>
          <p:nvPr/>
        </p:nvSpPr>
        <p:spPr bwMode="auto">
          <a:xfrm>
            <a:off x="1014558" y="105440"/>
            <a:ext cx="87055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rgbClr val="A4F0FA"/>
                </a:solidFill>
              </a:rPr>
              <a:t>Vorlíčková, M., Chládková, J., </a:t>
            </a:r>
            <a:r>
              <a:rPr lang="cs-CZ" sz="1200" dirty="0" err="1">
                <a:solidFill>
                  <a:srgbClr val="A4F0FA"/>
                </a:solidFill>
              </a:rPr>
              <a:t>Kejnovská</a:t>
            </a:r>
            <a:r>
              <a:rPr lang="cs-CZ" sz="1200" dirty="0">
                <a:solidFill>
                  <a:srgbClr val="A4F0FA"/>
                </a:solidFill>
              </a:rPr>
              <a:t>, I., Fialová, M., Kypr, J.:</a:t>
            </a:r>
          </a:p>
          <a:p>
            <a:pPr eaLnBrk="1" hangingPunct="1"/>
            <a:r>
              <a:rPr lang="cs-CZ" sz="1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Guanine </a:t>
            </a:r>
            <a:r>
              <a:rPr lang="cs-CZ" sz="1200" dirty="0" err="1">
                <a:solidFill>
                  <a:srgbClr val="FFFFFF"/>
                </a:solidFill>
                <a:latin typeface="Times New Roman" pitchFamily="18" charset="0"/>
              </a:rPr>
              <a:t>quadruplex</a:t>
            </a:r>
            <a:r>
              <a:rPr lang="cs-CZ" sz="12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cs-CZ" sz="12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topology</a:t>
            </a:r>
            <a:r>
              <a:rPr lang="cs-CZ" sz="1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2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cs-CZ" sz="1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2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human</a:t>
            </a:r>
            <a:r>
              <a:rPr lang="cs-CZ" sz="1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2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telomere</a:t>
            </a:r>
            <a:r>
              <a:rPr lang="cs-CZ" sz="1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DNA </a:t>
            </a:r>
            <a:r>
              <a:rPr lang="cs-CZ" sz="12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cs-CZ" sz="1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2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governed</a:t>
            </a:r>
            <a:r>
              <a:rPr lang="cs-CZ" sz="1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by </a:t>
            </a:r>
            <a:r>
              <a:rPr lang="cs-CZ" sz="12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cs-CZ" sz="1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2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number</a:t>
            </a:r>
            <a:r>
              <a:rPr lang="cs-CZ" sz="1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2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cs-CZ" sz="1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(TTAGGG) </a:t>
            </a:r>
            <a:r>
              <a:rPr lang="cs-CZ" sz="12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repeats</a:t>
            </a:r>
            <a:r>
              <a:rPr lang="cs-CZ" sz="1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cs-CZ" sz="1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cs-CZ" sz="1200" dirty="0">
              <a:solidFill>
                <a:srgbClr val="FFFF00"/>
              </a:solidFill>
              <a:latin typeface="Times New Roman" pitchFamily="18" charset="0"/>
            </a:endParaRPr>
          </a:p>
          <a:p>
            <a:pPr eaLnBrk="1" hangingPunct="1"/>
            <a:r>
              <a:rPr lang="cs-CZ" sz="1200" dirty="0" err="1">
                <a:solidFill>
                  <a:srgbClr val="A4F0FA"/>
                </a:solidFill>
                <a:cs typeface="Times New Roman" pitchFamily="18" charset="0"/>
              </a:rPr>
              <a:t>Nucleic</a:t>
            </a:r>
            <a:r>
              <a:rPr lang="cs-CZ" sz="1200" dirty="0">
                <a:solidFill>
                  <a:srgbClr val="A4F0FA"/>
                </a:solidFill>
                <a:cs typeface="Times New Roman" pitchFamily="18" charset="0"/>
              </a:rPr>
              <a:t> </a:t>
            </a:r>
            <a:r>
              <a:rPr lang="cs-CZ" sz="1200" dirty="0" err="1">
                <a:solidFill>
                  <a:srgbClr val="A4F0FA"/>
                </a:solidFill>
                <a:cs typeface="Times New Roman" pitchFamily="18" charset="0"/>
              </a:rPr>
              <a:t>Acids</a:t>
            </a:r>
            <a:r>
              <a:rPr lang="cs-CZ" sz="1200" dirty="0">
                <a:solidFill>
                  <a:srgbClr val="A4F0FA"/>
                </a:solidFill>
                <a:cs typeface="Times New Roman" pitchFamily="18" charset="0"/>
              </a:rPr>
              <a:t> Res.  </a:t>
            </a:r>
            <a:r>
              <a:rPr lang="cs-CZ" sz="1200" b="1" dirty="0">
                <a:solidFill>
                  <a:srgbClr val="A4F0FA"/>
                </a:solidFill>
                <a:cs typeface="Times New Roman" pitchFamily="18" charset="0"/>
              </a:rPr>
              <a:t>33</a:t>
            </a:r>
            <a:r>
              <a:rPr lang="cs-CZ" sz="1200" dirty="0">
                <a:solidFill>
                  <a:srgbClr val="A4F0FA"/>
                </a:solidFill>
                <a:cs typeface="Times New Roman" pitchFamily="18" charset="0"/>
              </a:rPr>
              <a:t> (2005) 5851-5860</a:t>
            </a:r>
            <a:r>
              <a:rPr lang="cs-CZ" sz="1200" dirty="0">
                <a:solidFill>
                  <a:srgbClr val="A4F0FA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endParaRPr lang="cs-CZ" sz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9771" name="Text Box 27"/>
          <p:cNvSpPr txBox="1">
            <a:spLocks noChangeArrowheads="1"/>
          </p:cNvSpPr>
          <p:nvPr/>
        </p:nvSpPr>
        <p:spPr bwMode="auto">
          <a:xfrm>
            <a:off x="158141" y="6382119"/>
            <a:ext cx="8763000" cy="4572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                   </a:t>
            </a:r>
            <a:r>
              <a:rPr lang="cs-CZ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What</a:t>
            </a:r>
            <a:r>
              <a:rPr lang="cs-CZ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cs-CZ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is</a:t>
            </a:r>
            <a:r>
              <a:rPr lang="cs-CZ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cs-CZ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the</a:t>
            </a:r>
            <a:r>
              <a:rPr lang="cs-CZ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cs-CZ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structure</a:t>
            </a:r>
            <a:r>
              <a:rPr lang="cs-CZ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cs-CZ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of</a:t>
            </a:r>
            <a:r>
              <a:rPr lang="cs-CZ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cs-CZ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the</a:t>
            </a:r>
            <a:r>
              <a:rPr lang="cs-CZ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cs-CZ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bead</a:t>
            </a:r>
            <a:r>
              <a:rPr lang="cs-CZ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?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 bwMode="auto">
          <a:xfrm>
            <a:off x="2339752" y="2910409"/>
            <a:ext cx="216024" cy="1486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rgbClr val="9900CC"/>
              </a:solidFill>
              <a:effectLst/>
              <a:latin typeface="Arial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869641" y="2839213"/>
            <a:ext cx="763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 smtClean="0">
                <a:solidFill>
                  <a:schemeClr val="tx1"/>
                </a:solidFill>
              </a:rPr>
              <a:t>enthalpy</a:t>
            </a:r>
            <a:endParaRPr lang="en-GB" sz="1200" dirty="0">
              <a:solidFill>
                <a:schemeClr val="tx1"/>
              </a:solidFill>
            </a:endParaRPr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53785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45"/>
    </mc:Choice>
    <mc:Fallback xmlns="">
      <p:transition spd="slow" advTm="65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9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9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9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9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59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59752" grpId="0" animBg="1" autoUpdateAnimBg="0"/>
      <p:bldP spid="159753" grpId="0" animBg="1" autoUpdateAnimBg="0"/>
      <p:bldP spid="159754" grpId="0" animBg="1" autoUpdateAnimBg="0"/>
      <p:bldP spid="159755" grpId="0" animBg="1" autoUpdateAnimBg="0"/>
      <p:bldP spid="159757" grpId="0" animBg="1" autoUpdateAnimBg="0"/>
      <p:bldP spid="159771" grpId="0" animBg="1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1212183" y="3130274"/>
            <a:ext cx="680097" cy="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0535" tIns="30270" rIns="60535" bIns="30270">
            <a:spAutoFit/>
          </a:bodyPr>
          <a:lstStyle/>
          <a:p>
            <a:pPr defTabSz="742950"/>
            <a:r>
              <a:rPr lang="cs-CZ" sz="2400" dirty="0">
                <a:solidFill>
                  <a:srgbClr val="FFFF00"/>
                </a:solidFill>
                <a:latin typeface="Times New Roman" pitchFamily="18" charset="0"/>
              </a:rPr>
              <a:t>3 </a:t>
            </a:r>
            <a:r>
              <a:rPr lang="cs-CZ" sz="2400" dirty="0" smtClean="0">
                <a:solidFill>
                  <a:srgbClr val="FFFF00"/>
                </a:solidFill>
                <a:latin typeface="Times New Roman" pitchFamily="18" charset="0"/>
              </a:rPr>
              <a:t>+1</a:t>
            </a:r>
            <a:endParaRPr lang="cs-CZ" sz="2400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273664" y="4846638"/>
            <a:ext cx="1971675" cy="615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535" tIns="30270" rIns="60535" bIns="30270">
            <a:spAutoFit/>
          </a:bodyPr>
          <a:lstStyle/>
          <a:p>
            <a:pPr algn="ctr" defTabSz="742950">
              <a:spcBef>
                <a:spcPts val="0"/>
              </a:spcBef>
            </a:pPr>
            <a:r>
              <a:rPr lang="cs-CZ" sz="1200" dirty="0">
                <a:solidFill>
                  <a:srgbClr val="FF00FF"/>
                </a:solidFill>
                <a:latin typeface="Times New Roman" pitchFamily="18" charset="0"/>
              </a:rPr>
              <a:t>A</a:t>
            </a:r>
            <a:r>
              <a:rPr lang="cs-CZ" sz="1200" dirty="0">
                <a:solidFill>
                  <a:srgbClr val="A4F0FA"/>
                </a:solidFill>
                <a:latin typeface="Times New Roman" pitchFamily="18" charset="0"/>
              </a:rPr>
              <a:t>G</a:t>
            </a:r>
            <a:r>
              <a:rPr lang="cs-CZ" sz="1200" baseline="-25000" dirty="0">
                <a:solidFill>
                  <a:srgbClr val="A4F0FA"/>
                </a:solidFill>
                <a:latin typeface="Times New Roman" pitchFamily="18" charset="0"/>
              </a:rPr>
              <a:t>3</a:t>
            </a:r>
            <a:r>
              <a:rPr lang="cs-CZ" sz="1200" dirty="0">
                <a:solidFill>
                  <a:srgbClr val="A4F0FA"/>
                </a:solidFill>
                <a:latin typeface="Times New Roman" pitchFamily="18" charset="0"/>
              </a:rPr>
              <a:t>(TTAG</a:t>
            </a:r>
            <a:r>
              <a:rPr lang="cs-CZ" sz="1200" baseline="-25000" dirty="0">
                <a:solidFill>
                  <a:srgbClr val="A4F0FA"/>
                </a:solidFill>
                <a:latin typeface="Times New Roman" pitchFamily="18" charset="0"/>
              </a:rPr>
              <a:t>3</a:t>
            </a:r>
            <a:r>
              <a:rPr lang="cs-CZ" sz="1200" dirty="0">
                <a:solidFill>
                  <a:srgbClr val="A4F0FA"/>
                </a:solidFill>
                <a:latin typeface="Times New Roman" pitchFamily="18" charset="0"/>
              </a:rPr>
              <a:t>)</a:t>
            </a:r>
            <a:r>
              <a:rPr lang="cs-CZ" sz="1200" baseline="-25000" dirty="0">
                <a:solidFill>
                  <a:srgbClr val="A4F0FA"/>
                </a:solidFill>
                <a:latin typeface="Times New Roman" pitchFamily="18" charset="0"/>
              </a:rPr>
              <a:t>3</a:t>
            </a:r>
            <a:r>
              <a:rPr lang="cs-CZ" sz="1200" dirty="0">
                <a:solidFill>
                  <a:srgbClr val="FF66FF"/>
                </a:solidFill>
                <a:latin typeface="Times New Roman" pitchFamily="18" charset="0"/>
              </a:rPr>
              <a:t>  </a:t>
            </a:r>
            <a:r>
              <a:rPr lang="cs-CZ" sz="1200" dirty="0">
                <a:solidFill>
                  <a:srgbClr val="FF00FF"/>
                </a:solidFill>
                <a:latin typeface="Times New Roman" pitchFamily="18" charset="0"/>
              </a:rPr>
              <a:t>TA</a:t>
            </a:r>
            <a:r>
              <a:rPr lang="cs-CZ" sz="1200" dirty="0">
                <a:solidFill>
                  <a:srgbClr val="A4F0FA"/>
                </a:solidFill>
                <a:latin typeface="Times New Roman" pitchFamily="18" charset="0"/>
              </a:rPr>
              <a:t>G</a:t>
            </a:r>
            <a:r>
              <a:rPr lang="cs-CZ" sz="1200" baseline="-25000" dirty="0">
                <a:solidFill>
                  <a:srgbClr val="A4F0FA"/>
                </a:solidFill>
                <a:latin typeface="Times New Roman" pitchFamily="18" charset="0"/>
              </a:rPr>
              <a:t>3</a:t>
            </a:r>
            <a:r>
              <a:rPr lang="cs-CZ" sz="1200" dirty="0">
                <a:solidFill>
                  <a:srgbClr val="A4F0FA"/>
                </a:solidFill>
                <a:latin typeface="Times New Roman" pitchFamily="18" charset="0"/>
              </a:rPr>
              <a:t>(TTAG</a:t>
            </a:r>
            <a:r>
              <a:rPr lang="cs-CZ" sz="1200" baseline="-25000" dirty="0">
                <a:solidFill>
                  <a:srgbClr val="A4F0FA"/>
                </a:solidFill>
                <a:latin typeface="Times New Roman" pitchFamily="18" charset="0"/>
              </a:rPr>
              <a:t>3</a:t>
            </a:r>
            <a:r>
              <a:rPr lang="cs-CZ" sz="1200" dirty="0">
                <a:solidFill>
                  <a:srgbClr val="A4F0FA"/>
                </a:solidFill>
                <a:latin typeface="Times New Roman" pitchFamily="18" charset="0"/>
              </a:rPr>
              <a:t>)</a:t>
            </a:r>
            <a:r>
              <a:rPr lang="cs-CZ" sz="1200" baseline="-25000" dirty="0">
                <a:solidFill>
                  <a:srgbClr val="A4F0FA"/>
                </a:solidFill>
                <a:latin typeface="Times New Roman" pitchFamily="18" charset="0"/>
              </a:rPr>
              <a:t>3</a:t>
            </a:r>
            <a:r>
              <a:rPr lang="cs-CZ" sz="1200" baseline="-25000" dirty="0">
                <a:solidFill>
                  <a:schemeClr val="tx1"/>
                </a:solidFill>
                <a:latin typeface="Times New Roman" pitchFamily="18" charset="0"/>
              </a:rPr>
              <a:t>   </a:t>
            </a:r>
            <a:r>
              <a:rPr lang="cs-CZ" sz="12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</a:p>
          <a:p>
            <a:pPr algn="ctr" defTabSz="742950">
              <a:spcBef>
                <a:spcPts val="0"/>
              </a:spcBef>
            </a:pPr>
            <a:r>
              <a:rPr lang="cs-CZ" sz="1200" dirty="0">
                <a:solidFill>
                  <a:srgbClr val="FF66FF"/>
                </a:solidFill>
                <a:latin typeface="Times New Roman" pitchFamily="18" charset="0"/>
              </a:rPr>
              <a:t>  AAA</a:t>
            </a:r>
            <a:r>
              <a:rPr lang="cs-CZ" sz="1200" dirty="0">
                <a:solidFill>
                  <a:srgbClr val="A4F0FA"/>
                </a:solidFill>
                <a:latin typeface="Times New Roman" pitchFamily="18" charset="0"/>
              </a:rPr>
              <a:t>G</a:t>
            </a:r>
            <a:r>
              <a:rPr lang="cs-CZ" sz="1200" baseline="-25000" dirty="0">
                <a:solidFill>
                  <a:srgbClr val="A4F0FA"/>
                </a:solidFill>
                <a:latin typeface="Times New Roman" pitchFamily="18" charset="0"/>
              </a:rPr>
              <a:t>3</a:t>
            </a:r>
            <a:r>
              <a:rPr lang="cs-CZ" sz="1200" dirty="0">
                <a:solidFill>
                  <a:srgbClr val="A4F0FA"/>
                </a:solidFill>
                <a:latin typeface="Times New Roman" pitchFamily="18" charset="0"/>
              </a:rPr>
              <a:t>(TTAG</a:t>
            </a:r>
            <a:r>
              <a:rPr lang="cs-CZ" sz="1200" baseline="-25000" dirty="0">
                <a:solidFill>
                  <a:srgbClr val="A4F0FA"/>
                </a:solidFill>
                <a:latin typeface="Times New Roman" pitchFamily="18" charset="0"/>
              </a:rPr>
              <a:t>3</a:t>
            </a:r>
            <a:r>
              <a:rPr lang="cs-CZ" sz="1200" dirty="0">
                <a:solidFill>
                  <a:srgbClr val="A4F0FA"/>
                </a:solidFill>
                <a:latin typeface="Times New Roman" pitchFamily="18" charset="0"/>
              </a:rPr>
              <a:t>)</a:t>
            </a:r>
            <a:r>
              <a:rPr lang="cs-CZ" sz="1200" baseline="-25000" dirty="0">
                <a:solidFill>
                  <a:srgbClr val="A4F0FA"/>
                </a:solidFill>
                <a:latin typeface="Times New Roman" pitchFamily="18" charset="0"/>
              </a:rPr>
              <a:t>3</a:t>
            </a:r>
            <a:r>
              <a:rPr lang="cs-CZ" sz="1200" dirty="0">
                <a:solidFill>
                  <a:srgbClr val="FF66FF"/>
                </a:solidFill>
                <a:latin typeface="Times New Roman" pitchFamily="18" charset="0"/>
              </a:rPr>
              <a:t>AA</a:t>
            </a:r>
            <a:r>
              <a:rPr lang="cs-CZ" sz="1200" dirty="0">
                <a:solidFill>
                  <a:schemeClr val="tx1"/>
                </a:solidFill>
                <a:latin typeface="Times New Roman" pitchFamily="18" charset="0"/>
              </a:rPr>
              <a:t>   </a:t>
            </a:r>
          </a:p>
        </p:txBody>
      </p:sp>
      <p:pic>
        <p:nvPicPr>
          <p:cNvPr id="53253" name="Picture 5" descr="U:\Iva_U\2007\Mifi_Albany\3+1_lsa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04" y="3400443"/>
            <a:ext cx="1512888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6" descr="U:\Iva_U\2007\Mifi_Albany\3+1_sam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942" y="2647434"/>
            <a:ext cx="13779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3078418" y="4198337"/>
            <a:ext cx="1447800" cy="245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535" tIns="30270" rIns="60535" bIns="30270">
            <a:spAutoFit/>
          </a:bodyPr>
          <a:lstStyle/>
          <a:p>
            <a:pPr defTabSz="742950">
              <a:spcBef>
                <a:spcPct val="50000"/>
              </a:spcBef>
            </a:pPr>
            <a:r>
              <a:rPr lang="cs-CZ" sz="1200" dirty="0">
                <a:solidFill>
                  <a:srgbClr val="FF00FF"/>
                </a:solidFill>
                <a:latin typeface="Times New Roman" pitchFamily="18" charset="0"/>
              </a:rPr>
              <a:t>TA</a:t>
            </a:r>
            <a:r>
              <a:rPr lang="cs-CZ" sz="1200" dirty="0">
                <a:solidFill>
                  <a:srgbClr val="A4F0FA"/>
                </a:solidFill>
                <a:latin typeface="Times New Roman" pitchFamily="18" charset="0"/>
              </a:rPr>
              <a:t>G</a:t>
            </a:r>
            <a:r>
              <a:rPr lang="cs-CZ" sz="1200" baseline="-25000" dirty="0">
                <a:solidFill>
                  <a:srgbClr val="A4F0FA"/>
                </a:solidFill>
                <a:latin typeface="Times New Roman" pitchFamily="18" charset="0"/>
              </a:rPr>
              <a:t>3</a:t>
            </a:r>
            <a:r>
              <a:rPr lang="cs-CZ" sz="1200" dirty="0">
                <a:solidFill>
                  <a:srgbClr val="A4F0FA"/>
                </a:solidFill>
                <a:latin typeface="Times New Roman" pitchFamily="18" charset="0"/>
              </a:rPr>
              <a:t>(TTAG</a:t>
            </a:r>
            <a:r>
              <a:rPr lang="cs-CZ" sz="1200" baseline="-25000" dirty="0">
                <a:solidFill>
                  <a:srgbClr val="A4F0FA"/>
                </a:solidFill>
                <a:latin typeface="Times New Roman" pitchFamily="18" charset="0"/>
              </a:rPr>
              <a:t>3</a:t>
            </a:r>
            <a:r>
              <a:rPr lang="cs-CZ" sz="1200" dirty="0">
                <a:solidFill>
                  <a:srgbClr val="A4F0FA"/>
                </a:solidFill>
                <a:latin typeface="Times New Roman" pitchFamily="18" charset="0"/>
              </a:rPr>
              <a:t>)</a:t>
            </a:r>
            <a:r>
              <a:rPr lang="cs-CZ" sz="1200" baseline="-25000" dirty="0">
                <a:solidFill>
                  <a:srgbClr val="A4F0FA"/>
                </a:solidFill>
                <a:latin typeface="Times New Roman" pitchFamily="18" charset="0"/>
              </a:rPr>
              <a:t>3</a:t>
            </a:r>
            <a:r>
              <a:rPr lang="cs-CZ" sz="1200" dirty="0">
                <a:solidFill>
                  <a:srgbClr val="FF00FF"/>
                </a:solidFill>
                <a:latin typeface="Times New Roman" pitchFamily="18" charset="0"/>
              </a:rPr>
              <a:t>TT</a:t>
            </a:r>
            <a:r>
              <a:rPr lang="cs-CZ" sz="1200" dirty="0">
                <a:solidFill>
                  <a:srgbClr val="FF66FF"/>
                </a:solidFill>
                <a:latin typeface="Times New Roman" pitchFamily="18" charset="0"/>
              </a:rPr>
              <a:t>  </a:t>
            </a:r>
            <a:endParaRPr lang="cs-CZ" sz="12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3537982" y="2359086"/>
            <a:ext cx="833438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535" tIns="30270" rIns="60535" bIns="30270">
            <a:spAutoFit/>
          </a:bodyPr>
          <a:lstStyle>
            <a:lvl1pPr defTabSz="7429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defTabSz="7429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defTabSz="7429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defTabSz="7429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defTabSz="7429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defTabSz="742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defTabSz="742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defTabSz="742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defTabSz="742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400" dirty="0">
                <a:solidFill>
                  <a:srgbClr val="FFFF00"/>
                </a:solidFill>
                <a:latin typeface="Times New Roman" pitchFamily="18" charset="0"/>
              </a:rPr>
              <a:t>3 + 1</a:t>
            </a:r>
          </a:p>
        </p:txBody>
      </p:sp>
      <p:pic>
        <p:nvPicPr>
          <p:cNvPr id="53257" name="Picture 9" descr="U:\Iva_U\2007\Mifi_Albany\chai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388" y="387917"/>
            <a:ext cx="13398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8" name="Rectangle 10"/>
          <p:cNvSpPr>
            <a:spLocks noChangeArrowheads="1"/>
          </p:cNvSpPr>
          <p:nvPr/>
        </p:nvSpPr>
        <p:spPr bwMode="auto">
          <a:xfrm>
            <a:off x="7149325" y="-46864"/>
            <a:ext cx="1069975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0535" tIns="30270" rIns="60535" bIns="30270">
            <a:spAutoFit/>
          </a:bodyPr>
          <a:lstStyle/>
          <a:p>
            <a:pPr defTabSz="742950"/>
            <a:r>
              <a:rPr lang="cs-CZ" sz="2400" dirty="0">
                <a:solidFill>
                  <a:srgbClr val="FFFF00"/>
                </a:solidFill>
                <a:latin typeface="Times New Roman" pitchFamily="18" charset="0"/>
              </a:rPr>
              <a:t>CHAIR</a:t>
            </a:r>
          </a:p>
        </p:txBody>
      </p:sp>
      <p:sp>
        <p:nvSpPr>
          <p:cNvPr id="53259" name="Rectangle 11"/>
          <p:cNvSpPr>
            <a:spLocks noChangeArrowheads="1"/>
          </p:cNvSpPr>
          <p:nvPr/>
        </p:nvSpPr>
        <p:spPr bwMode="auto">
          <a:xfrm>
            <a:off x="7120659" y="1908728"/>
            <a:ext cx="1074949" cy="245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0535" tIns="30270" rIns="60535" bIns="30270">
            <a:spAutoFit/>
          </a:bodyPr>
          <a:lstStyle/>
          <a:p>
            <a:pPr defTabSz="742950">
              <a:spcBef>
                <a:spcPct val="50000"/>
              </a:spcBef>
            </a:pPr>
            <a:r>
              <a:rPr lang="cs-CZ" sz="1200" dirty="0">
                <a:solidFill>
                  <a:srgbClr val="FF00FF"/>
                </a:solidFill>
                <a:latin typeface="Times New Roman" pitchFamily="18" charset="0"/>
              </a:rPr>
              <a:t>A</a:t>
            </a:r>
            <a:r>
              <a:rPr lang="cs-CZ" sz="1200" dirty="0">
                <a:solidFill>
                  <a:srgbClr val="A4F0FA"/>
                </a:solidFill>
                <a:latin typeface="Times New Roman" pitchFamily="18" charset="0"/>
              </a:rPr>
              <a:t>G</a:t>
            </a:r>
            <a:r>
              <a:rPr lang="cs-CZ" sz="1200" baseline="-25000" dirty="0">
                <a:solidFill>
                  <a:srgbClr val="A4F0FA"/>
                </a:solidFill>
                <a:latin typeface="Times New Roman" pitchFamily="18" charset="0"/>
              </a:rPr>
              <a:t>3</a:t>
            </a:r>
            <a:r>
              <a:rPr lang="cs-CZ" sz="1200" dirty="0">
                <a:solidFill>
                  <a:srgbClr val="A4F0FA"/>
                </a:solidFill>
                <a:latin typeface="Times New Roman" pitchFamily="18" charset="0"/>
              </a:rPr>
              <a:t>(TTAG</a:t>
            </a:r>
            <a:r>
              <a:rPr lang="cs-CZ" sz="1200" baseline="-25000" dirty="0">
                <a:solidFill>
                  <a:srgbClr val="A4F0FA"/>
                </a:solidFill>
                <a:latin typeface="Times New Roman" pitchFamily="18" charset="0"/>
              </a:rPr>
              <a:t>3</a:t>
            </a:r>
            <a:r>
              <a:rPr lang="cs-CZ" sz="1200" dirty="0">
                <a:solidFill>
                  <a:srgbClr val="A4F0FA"/>
                </a:solidFill>
                <a:latin typeface="Times New Roman" pitchFamily="18" charset="0"/>
              </a:rPr>
              <a:t>)</a:t>
            </a:r>
            <a:r>
              <a:rPr lang="cs-CZ" sz="1200" baseline="-25000" dirty="0">
                <a:solidFill>
                  <a:srgbClr val="A4F0FA"/>
                </a:solidFill>
                <a:latin typeface="Times New Roman" pitchFamily="18" charset="0"/>
              </a:rPr>
              <a:t>3</a:t>
            </a:r>
            <a:r>
              <a:rPr lang="cs-CZ" sz="1200" baseline="-25000" dirty="0">
                <a:solidFill>
                  <a:schemeClr val="tx1"/>
                </a:solidFill>
                <a:latin typeface="Times New Roman" pitchFamily="18" charset="0"/>
              </a:rPr>
              <a:t>   </a:t>
            </a:r>
            <a:endParaRPr lang="cs-CZ" sz="12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3260" name="Rectangle 12"/>
          <p:cNvSpPr>
            <a:spLocks noChangeArrowheads="1"/>
          </p:cNvSpPr>
          <p:nvPr/>
        </p:nvSpPr>
        <p:spPr bwMode="auto">
          <a:xfrm>
            <a:off x="735869" y="80999"/>
            <a:ext cx="1370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FFFF00"/>
                </a:solidFill>
                <a:latin typeface="Times New Roman" pitchFamily="18" charset="0"/>
              </a:rPr>
              <a:t>BASKET</a:t>
            </a:r>
          </a:p>
        </p:txBody>
      </p:sp>
      <p:graphicFrame>
        <p:nvGraphicFramePr>
          <p:cNvPr id="53261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7764344"/>
              </p:ext>
            </p:extLst>
          </p:nvPr>
        </p:nvGraphicFramePr>
        <p:xfrm>
          <a:off x="654292" y="490640"/>
          <a:ext cx="1357313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451" name="Fotografie" r:id="rId8" imgW="17033078" imgH="19123810" progId="MSPhotoEd.3">
                  <p:embed/>
                </p:oleObj>
              </mc:Choice>
              <mc:Fallback>
                <p:oleObj name="Fotografie" r:id="rId8" imgW="17033078" imgH="1912381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292" y="490640"/>
                        <a:ext cx="1357313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62" name="Rectangle 14"/>
          <p:cNvSpPr>
            <a:spLocks noChangeArrowheads="1"/>
          </p:cNvSpPr>
          <p:nvPr/>
        </p:nvSpPr>
        <p:spPr bwMode="auto">
          <a:xfrm>
            <a:off x="2773618" y="4346818"/>
            <a:ext cx="205740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100" dirty="0" err="1">
                <a:solidFill>
                  <a:srgbClr val="FFFFFF"/>
                </a:solidFill>
                <a:latin typeface="Times New Roman" pitchFamily="18" charset="0"/>
              </a:rPr>
              <a:t>Phan</a:t>
            </a:r>
            <a:r>
              <a:rPr lang="cs-CZ" sz="1100" dirty="0">
                <a:solidFill>
                  <a:srgbClr val="FFFFFF"/>
                </a:solidFill>
                <a:latin typeface="Times New Roman" pitchFamily="18" charset="0"/>
              </a:rPr>
              <a:t>, </a:t>
            </a:r>
            <a:r>
              <a:rPr lang="cs-CZ" sz="1100" dirty="0" err="1">
                <a:solidFill>
                  <a:srgbClr val="FFFFFF"/>
                </a:solidFill>
                <a:latin typeface="Times New Roman" pitchFamily="18" charset="0"/>
              </a:rPr>
              <a:t>at</a:t>
            </a:r>
            <a:r>
              <a:rPr lang="cs-CZ" sz="1100" dirty="0">
                <a:solidFill>
                  <a:srgbClr val="FFFFFF"/>
                </a:solidFill>
                <a:latin typeface="Times New Roman" pitchFamily="18" charset="0"/>
              </a:rPr>
              <a:t> al.: </a:t>
            </a:r>
            <a:r>
              <a:rPr lang="cs-CZ" sz="1100" dirty="0" err="1">
                <a:solidFill>
                  <a:srgbClr val="FFFFFF"/>
                </a:solidFill>
                <a:latin typeface="Times New Roman" pitchFamily="18" charset="0"/>
              </a:rPr>
              <a:t>Nucleic</a:t>
            </a:r>
            <a:r>
              <a:rPr lang="cs-CZ" sz="11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cs-CZ" sz="1100" dirty="0" err="1">
                <a:solidFill>
                  <a:srgbClr val="FFFFFF"/>
                </a:solidFill>
                <a:latin typeface="Times New Roman" pitchFamily="18" charset="0"/>
              </a:rPr>
              <a:t>Acids</a:t>
            </a:r>
            <a:r>
              <a:rPr lang="cs-CZ" sz="1100" dirty="0">
                <a:solidFill>
                  <a:srgbClr val="FFFFFF"/>
                </a:solidFill>
                <a:latin typeface="Times New Roman" pitchFamily="18" charset="0"/>
              </a:rPr>
              <a:t> Res. 34 (2006) 5715-5719</a:t>
            </a:r>
            <a:r>
              <a:rPr lang="cs-CZ" sz="1400" dirty="0">
                <a:solidFill>
                  <a:srgbClr val="FFFF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53263" name="Rectangle 15"/>
          <p:cNvSpPr>
            <a:spLocks noChangeArrowheads="1"/>
          </p:cNvSpPr>
          <p:nvPr/>
        </p:nvSpPr>
        <p:spPr bwMode="auto">
          <a:xfrm>
            <a:off x="6699694" y="2110644"/>
            <a:ext cx="2550756" cy="1220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cs-CZ" sz="1100" dirty="0">
                <a:solidFill>
                  <a:srgbClr val="FFFFFF"/>
                </a:solidFill>
                <a:latin typeface="Times New Roman" pitchFamily="18" charset="0"/>
              </a:rPr>
              <a:t>He et al.:</a:t>
            </a:r>
            <a:r>
              <a:rPr lang="cs-CZ" sz="1100" dirty="0" err="1">
                <a:solidFill>
                  <a:srgbClr val="FFFFFF"/>
                </a:solidFill>
                <a:latin typeface="Times New Roman" pitchFamily="18" charset="0"/>
              </a:rPr>
              <a:t>Nucleic</a:t>
            </a:r>
            <a:r>
              <a:rPr lang="cs-CZ" sz="11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cs-CZ" sz="1100" dirty="0" err="1">
                <a:solidFill>
                  <a:srgbClr val="FFFFFF"/>
                </a:solidFill>
                <a:latin typeface="Times New Roman" pitchFamily="18" charset="0"/>
              </a:rPr>
              <a:t>Acids</a:t>
            </a:r>
            <a:r>
              <a:rPr lang="cs-CZ" sz="1100" dirty="0">
                <a:solidFill>
                  <a:srgbClr val="FFFFFF"/>
                </a:solidFill>
                <a:latin typeface="Times New Roman" pitchFamily="18" charset="0"/>
              </a:rPr>
              <a:t> Res. 32 (2004) </a:t>
            </a:r>
            <a:r>
              <a:rPr lang="cs-CZ" sz="1100" dirty="0" smtClean="0">
                <a:solidFill>
                  <a:srgbClr val="FFFFFF"/>
                </a:solidFill>
                <a:latin typeface="Times New Roman" pitchFamily="18" charset="0"/>
              </a:rPr>
              <a:t>            5359-5367</a:t>
            </a:r>
            <a:r>
              <a:rPr lang="cs-CZ" sz="1100" dirty="0">
                <a:solidFill>
                  <a:srgbClr val="FFFFFF"/>
                </a:solidFill>
                <a:latin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cs-CZ" sz="1100" dirty="0" err="1">
                <a:solidFill>
                  <a:srgbClr val="FFFFFF"/>
                </a:solidFill>
                <a:latin typeface="Times New Roman" pitchFamily="18" charset="0"/>
              </a:rPr>
              <a:t>Matsugami</a:t>
            </a:r>
            <a:r>
              <a:rPr lang="cs-CZ" sz="1100" dirty="0">
                <a:solidFill>
                  <a:srgbClr val="FFFFFF"/>
                </a:solidFill>
                <a:latin typeface="Times New Roman" pitchFamily="18" charset="0"/>
              </a:rPr>
              <a:t>, et al.:. </a:t>
            </a:r>
            <a:r>
              <a:rPr lang="cs-CZ" sz="1100" dirty="0" err="1">
                <a:solidFill>
                  <a:srgbClr val="FFFFFF"/>
                </a:solidFill>
                <a:latin typeface="Times New Roman" pitchFamily="18" charset="0"/>
              </a:rPr>
              <a:t>Nucleic</a:t>
            </a:r>
            <a:r>
              <a:rPr lang="cs-CZ" sz="11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cs-CZ" sz="1100" dirty="0" err="1">
                <a:solidFill>
                  <a:srgbClr val="FFFFFF"/>
                </a:solidFill>
                <a:latin typeface="Times New Roman" pitchFamily="18" charset="0"/>
              </a:rPr>
              <a:t>acids</a:t>
            </a:r>
            <a:r>
              <a:rPr lang="cs-CZ" sz="11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cs-CZ" sz="1100" dirty="0" err="1">
                <a:solidFill>
                  <a:srgbClr val="FFFFFF"/>
                </a:solidFill>
                <a:latin typeface="Times New Roman" pitchFamily="18" charset="0"/>
              </a:rPr>
              <a:t>symp</a:t>
            </a:r>
            <a:r>
              <a:rPr lang="cs-CZ" sz="1100" dirty="0">
                <a:solidFill>
                  <a:srgbClr val="FFFFFF"/>
                </a:solidFill>
                <a:latin typeface="Times New Roman" pitchFamily="18" charset="0"/>
              </a:rPr>
              <a:t>. </a:t>
            </a:r>
            <a:r>
              <a:rPr lang="cs-CZ" sz="1100" dirty="0" err="1" smtClean="0">
                <a:solidFill>
                  <a:srgbClr val="FFFFFF"/>
                </a:solidFill>
                <a:latin typeface="Times New Roman" pitchFamily="18" charset="0"/>
              </a:rPr>
              <a:t>Series</a:t>
            </a:r>
            <a:r>
              <a:rPr lang="cs-CZ" sz="1100" dirty="0" smtClean="0">
                <a:solidFill>
                  <a:srgbClr val="FFFFFF"/>
                </a:solidFill>
                <a:latin typeface="Times New Roman" pitchFamily="18" charset="0"/>
              </a:rPr>
              <a:t>         </a:t>
            </a:r>
            <a:r>
              <a:rPr lang="cs-CZ" sz="1100" dirty="0">
                <a:solidFill>
                  <a:srgbClr val="FFFFFF"/>
                </a:solidFill>
                <a:latin typeface="Times New Roman" pitchFamily="18" charset="0"/>
              </a:rPr>
              <a:t>50 (2006) 45-46.</a:t>
            </a:r>
          </a:p>
          <a:p>
            <a:pPr>
              <a:spcBef>
                <a:spcPts val="600"/>
              </a:spcBef>
            </a:pPr>
            <a:r>
              <a:rPr lang="cs-CZ" sz="1100" dirty="0" err="1">
                <a:solidFill>
                  <a:srgbClr val="FFFFFF"/>
                </a:solidFill>
                <a:latin typeface="Times New Roman" pitchFamily="18" charset="0"/>
              </a:rPr>
              <a:t>Xu</a:t>
            </a:r>
            <a:r>
              <a:rPr lang="cs-CZ" sz="1100" dirty="0">
                <a:solidFill>
                  <a:srgbClr val="FFFFFF"/>
                </a:solidFill>
                <a:latin typeface="Times New Roman" pitchFamily="18" charset="0"/>
              </a:rPr>
              <a:t> et al.: </a:t>
            </a:r>
            <a:r>
              <a:rPr lang="cs-CZ" sz="1100" dirty="0" err="1">
                <a:solidFill>
                  <a:srgbClr val="FFFFFF"/>
                </a:solidFill>
                <a:latin typeface="Times New Roman" pitchFamily="18" charset="0"/>
              </a:rPr>
              <a:t>Bioorg</a:t>
            </a:r>
            <a:r>
              <a:rPr lang="cs-CZ" sz="1100" dirty="0">
                <a:solidFill>
                  <a:srgbClr val="FFFFFF"/>
                </a:solidFill>
                <a:latin typeface="Times New Roman" pitchFamily="18" charset="0"/>
              </a:rPr>
              <a:t>.</a:t>
            </a:r>
            <a:r>
              <a:rPr lang="en-US" sz="1100" dirty="0">
                <a:solidFill>
                  <a:srgbClr val="FFFFFF"/>
                </a:solidFill>
                <a:latin typeface="Times New Roman" pitchFamily="18" charset="0"/>
              </a:rPr>
              <a:t>&amp;</a:t>
            </a:r>
            <a:r>
              <a:rPr lang="cs-CZ" sz="11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cs-CZ" sz="1100" dirty="0" err="1">
                <a:solidFill>
                  <a:srgbClr val="FFFFFF"/>
                </a:solidFill>
                <a:latin typeface="Times New Roman" pitchFamily="18" charset="0"/>
              </a:rPr>
              <a:t>Medicinal</a:t>
            </a:r>
            <a:r>
              <a:rPr lang="cs-CZ" sz="11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cs-CZ" sz="1100" dirty="0" err="1">
                <a:solidFill>
                  <a:srgbClr val="FFFFFF"/>
                </a:solidFill>
                <a:latin typeface="Times New Roman" pitchFamily="18" charset="0"/>
              </a:rPr>
              <a:t>Chem</a:t>
            </a:r>
            <a:r>
              <a:rPr lang="cs-CZ" sz="1100" dirty="0">
                <a:solidFill>
                  <a:srgbClr val="FFFFFF"/>
                </a:solidFill>
                <a:latin typeface="Times New Roman" pitchFamily="18" charset="0"/>
              </a:rPr>
              <a:t>.</a:t>
            </a:r>
          </a:p>
          <a:p>
            <a:pPr>
              <a:lnSpc>
                <a:spcPct val="30000"/>
              </a:lnSpc>
              <a:spcBef>
                <a:spcPts val="600"/>
              </a:spcBef>
            </a:pPr>
            <a:r>
              <a:rPr lang="cs-CZ" sz="1100" dirty="0">
                <a:solidFill>
                  <a:srgbClr val="FFFFFF"/>
                </a:solidFill>
                <a:latin typeface="Times New Roman" pitchFamily="18" charset="0"/>
              </a:rPr>
              <a:t>14 (2006)5584 – 5591.</a:t>
            </a:r>
          </a:p>
        </p:txBody>
      </p:sp>
      <p:sp>
        <p:nvSpPr>
          <p:cNvPr id="53264" name="Rectangle 16"/>
          <p:cNvSpPr>
            <a:spLocks noChangeArrowheads="1"/>
          </p:cNvSpPr>
          <p:nvPr/>
        </p:nvSpPr>
        <p:spPr bwMode="auto">
          <a:xfrm>
            <a:off x="2311079" y="6420261"/>
            <a:ext cx="25146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100" dirty="0">
                <a:solidFill>
                  <a:srgbClr val="FFFFFF"/>
                </a:solidFill>
                <a:latin typeface="Times New Roman" pitchFamily="18" charset="0"/>
              </a:rPr>
              <a:t>Lim, et al.: </a:t>
            </a:r>
            <a:r>
              <a:rPr lang="cs-CZ" sz="1100" dirty="0" err="1">
                <a:solidFill>
                  <a:srgbClr val="FFFFFF"/>
                </a:solidFill>
                <a:latin typeface="Times New Roman" pitchFamily="18" charset="0"/>
              </a:rPr>
              <a:t>J.Am.Chem.Soc</a:t>
            </a:r>
            <a:r>
              <a:rPr lang="cs-CZ" sz="1100" dirty="0">
                <a:solidFill>
                  <a:srgbClr val="FFFFFF"/>
                </a:solidFill>
                <a:latin typeface="Times New Roman" pitchFamily="18" charset="0"/>
              </a:rPr>
              <a:t>. </a:t>
            </a:r>
            <a:r>
              <a:rPr lang="cs-CZ" sz="1100" dirty="0" smtClean="0">
                <a:solidFill>
                  <a:srgbClr val="FFFFFF"/>
                </a:solidFill>
                <a:latin typeface="Times New Roman" pitchFamily="18" charset="0"/>
              </a:rPr>
              <a:t>131           </a:t>
            </a:r>
            <a:r>
              <a:rPr lang="cs-CZ" sz="1100" dirty="0">
                <a:solidFill>
                  <a:srgbClr val="FFFFFF"/>
                </a:solidFill>
                <a:latin typeface="Times New Roman" pitchFamily="18" charset="0"/>
              </a:rPr>
              <a:t>(2009) 4301–4309.</a:t>
            </a:r>
          </a:p>
        </p:txBody>
      </p:sp>
      <p:graphicFrame>
        <p:nvGraphicFramePr>
          <p:cNvPr id="53265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8190151"/>
              </p:ext>
            </p:extLst>
          </p:nvPr>
        </p:nvGraphicFramePr>
        <p:xfrm>
          <a:off x="2630840" y="4893428"/>
          <a:ext cx="1330325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452" name="Fotografie" r:id="rId10" imgW="16961905" imgH="17533333" progId="MSPhotoEd.3">
                  <p:embed/>
                </p:oleObj>
              </mc:Choice>
              <mc:Fallback>
                <p:oleObj name="Fotografie" r:id="rId10" imgW="16961905" imgH="17533333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0840" y="4893428"/>
                        <a:ext cx="1330325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3266" name="Group 18"/>
          <p:cNvGrpSpPr>
            <a:grpSpLocks/>
          </p:cNvGrpSpPr>
          <p:nvPr/>
        </p:nvGrpSpPr>
        <p:grpSpPr bwMode="auto">
          <a:xfrm>
            <a:off x="8059737" y="6023895"/>
            <a:ext cx="914400" cy="274638"/>
            <a:chOff x="4848" y="2688"/>
            <a:chExt cx="576" cy="173"/>
          </a:xfrm>
        </p:grpSpPr>
        <p:graphicFrame>
          <p:nvGraphicFramePr>
            <p:cNvPr id="53282" name="Object 19"/>
            <p:cNvGraphicFramePr>
              <a:graphicFrameLocks noChangeAspect="1"/>
            </p:cNvGraphicFramePr>
            <p:nvPr/>
          </p:nvGraphicFramePr>
          <p:xfrm>
            <a:off x="4848" y="2736"/>
            <a:ext cx="576" cy="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9453" name="Fotografie" r:id="rId12" imgW="9285714" imgH="1571844" progId="MSPhotoEd.3">
                    <p:embed/>
                  </p:oleObj>
                </mc:Choice>
                <mc:Fallback>
                  <p:oleObj name="Fotografie" r:id="rId12" imgW="9285714" imgH="1571844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48" y="2736"/>
                          <a:ext cx="576" cy="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3283" name="Text Box 20"/>
            <p:cNvSpPr txBox="1">
              <a:spLocks noChangeArrowheads="1"/>
            </p:cNvSpPr>
            <p:nvPr/>
          </p:nvSpPr>
          <p:spPr bwMode="auto">
            <a:xfrm>
              <a:off x="5021" y="2688"/>
              <a:ext cx="26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sz="1200" i="1" dirty="0">
                  <a:solidFill>
                    <a:schemeClr val="tx1"/>
                  </a:solidFill>
                  <a:latin typeface="Times New Roman" pitchFamily="18" charset="0"/>
                </a:rPr>
                <a:t>anti</a:t>
              </a:r>
            </a:p>
          </p:txBody>
        </p:sp>
      </p:grpSp>
      <p:grpSp>
        <p:nvGrpSpPr>
          <p:cNvPr id="53267" name="Group 21"/>
          <p:cNvGrpSpPr>
            <a:grpSpLocks/>
          </p:cNvGrpSpPr>
          <p:nvPr/>
        </p:nvGrpSpPr>
        <p:grpSpPr bwMode="auto">
          <a:xfrm>
            <a:off x="8059737" y="6306206"/>
            <a:ext cx="914400" cy="274638"/>
            <a:chOff x="4752" y="2688"/>
            <a:chExt cx="576" cy="173"/>
          </a:xfrm>
        </p:grpSpPr>
        <p:graphicFrame>
          <p:nvGraphicFramePr>
            <p:cNvPr id="53280" name="Object 22"/>
            <p:cNvGraphicFramePr>
              <a:graphicFrameLocks noChangeAspect="1"/>
            </p:cNvGraphicFramePr>
            <p:nvPr/>
          </p:nvGraphicFramePr>
          <p:xfrm>
            <a:off x="4752" y="2736"/>
            <a:ext cx="576" cy="1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9454" name="Fotografie" r:id="rId14" imgW="9285714" imgH="1571844" progId="MSPhotoEd.3">
                    <p:embed/>
                  </p:oleObj>
                </mc:Choice>
                <mc:Fallback>
                  <p:oleObj name="Fotografie" r:id="rId14" imgW="9285714" imgH="1571844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52" y="2736"/>
                          <a:ext cx="576" cy="1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3281" name="Text Box 23"/>
            <p:cNvSpPr txBox="1">
              <a:spLocks noChangeArrowheads="1"/>
            </p:cNvSpPr>
            <p:nvPr/>
          </p:nvSpPr>
          <p:spPr bwMode="auto">
            <a:xfrm>
              <a:off x="4896" y="2688"/>
              <a:ext cx="2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sz="1200" i="1" dirty="0">
                  <a:solidFill>
                    <a:schemeClr val="tx1"/>
                  </a:solidFill>
                  <a:latin typeface="Times New Roman" pitchFamily="18" charset="0"/>
                </a:rPr>
                <a:t>syn</a:t>
              </a:r>
            </a:p>
          </p:txBody>
        </p:sp>
      </p:grpSp>
      <p:graphicFrame>
        <p:nvGraphicFramePr>
          <p:cNvPr id="53268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61405"/>
              </p:ext>
            </p:extLst>
          </p:nvPr>
        </p:nvGraphicFramePr>
        <p:xfrm>
          <a:off x="3709481" y="502237"/>
          <a:ext cx="1447800" cy="1414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455" name="Fotografie" r:id="rId16" imgW="18052395" imgH="17638095" progId="MSPhotoEd.3">
                  <p:embed/>
                </p:oleObj>
              </mc:Choice>
              <mc:Fallback>
                <p:oleObj name="Fotografie" r:id="rId16" imgW="18052395" imgH="1763809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9481" y="502237"/>
                        <a:ext cx="1447800" cy="1414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70" name="Text Box 26"/>
          <p:cNvSpPr txBox="1">
            <a:spLocks noChangeArrowheads="1"/>
          </p:cNvSpPr>
          <p:nvPr/>
        </p:nvSpPr>
        <p:spPr bwMode="auto">
          <a:xfrm>
            <a:off x="4031903" y="4995311"/>
            <a:ext cx="2411698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cs-CZ" sz="2400" dirty="0">
                <a:solidFill>
                  <a:srgbClr val="FFFF00"/>
                </a:solidFill>
                <a:latin typeface="Times New Roman" pitchFamily="18" charset="0"/>
              </a:rPr>
              <a:t>BASKET</a:t>
            </a:r>
          </a:p>
          <a:p>
            <a:pPr eaLnBrk="1" hangingPunct="1">
              <a:lnSpc>
                <a:spcPct val="75000"/>
              </a:lnSpc>
            </a:pPr>
            <a:r>
              <a:rPr lang="cs-CZ" dirty="0" err="1">
                <a:solidFill>
                  <a:srgbClr val="FFFF00"/>
                </a:solidFill>
                <a:latin typeface="Times New Roman" pitchFamily="18" charset="0"/>
              </a:rPr>
              <a:t>two</a:t>
            </a:r>
            <a:r>
              <a:rPr lang="cs-CZ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cs-CZ" dirty="0" err="1" smtClean="0">
                <a:solidFill>
                  <a:srgbClr val="FFFF00"/>
                </a:solidFill>
                <a:latin typeface="Times New Roman" pitchFamily="18" charset="0"/>
              </a:rPr>
              <a:t>tetrads</a:t>
            </a:r>
            <a:endParaRPr lang="cs-CZ" dirty="0" smtClean="0">
              <a:solidFill>
                <a:srgbClr val="FFFF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75000"/>
              </a:lnSpc>
            </a:pPr>
            <a:endParaRPr lang="cs-CZ" dirty="0">
              <a:solidFill>
                <a:srgbClr val="FFFF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75000"/>
              </a:lnSpc>
            </a:pPr>
            <a:r>
              <a:rPr lang="cs-CZ" dirty="0" smtClean="0">
                <a:solidFill>
                  <a:srgbClr val="FFFF00"/>
                </a:solidFill>
                <a:latin typeface="Times New Roman" pitchFamily="18" charset="0"/>
              </a:rPr>
              <a:t>                   </a:t>
            </a:r>
            <a:r>
              <a:rPr lang="cs-CZ" dirty="0" err="1" smtClean="0">
                <a:solidFill>
                  <a:srgbClr val="FFFF00"/>
                </a:solidFill>
                <a:latin typeface="Times New Roman" pitchFamily="18" charset="0"/>
              </a:rPr>
              <a:t>acidic</a:t>
            </a:r>
            <a:r>
              <a:rPr lang="cs-CZ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cs-CZ" dirty="0" err="1">
                <a:solidFill>
                  <a:srgbClr val="FFFF00"/>
                </a:solidFill>
                <a:latin typeface="Times New Roman" pitchFamily="18" charset="0"/>
              </a:rPr>
              <a:t>f</a:t>
            </a:r>
            <a:r>
              <a:rPr lang="cs-CZ" dirty="0" err="1" smtClean="0">
                <a:solidFill>
                  <a:srgbClr val="FFFF00"/>
                </a:solidFill>
                <a:latin typeface="Times New Roman" pitchFamily="18" charset="0"/>
              </a:rPr>
              <a:t>orm</a:t>
            </a:r>
            <a:endParaRPr lang="cs-CZ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53271" name="Text Box 27"/>
          <p:cNvSpPr txBox="1">
            <a:spLocks noChangeArrowheads="1"/>
          </p:cNvSpPr>
          <p:nvPr/>
        </p:nvSpPr>
        <p:spPr bwMode="auto">
          <a:xfrm>
            <a:off x="3755964" y="1801530"/>
            <a:ext cx="11549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FF00FF"/>
                </a:solidFill>
                <a:latin typeface="Times New Roman" pitchFamily="18" charset="0"/>
              </a:rPr>
              <a:t>A</a:t>
            </a:r>
            <a:r>
              <a:rPr lang="cs-CZ" sz="1200" dirty="0" smtClean="0">
                <a:solidFill>
                  <a:srgbClr val="A4F0FA"/>
                </a:solidFill>
                <a:latin typeface="Times New Roman" pitchFamily="18" charset="0"/>
              </a:rPr>
              <a:t>G</a:t>
            </a:r>
            <a:r>
              <a:rPr lang="cs-CZ" sz="1200" baseline="-25000" dirty="0" smtClean="0">
                <a:solidFill>
                  <a:srgbClr val="A4F0FA"/>
                </a:solidFill>
                <a:latin typeface="Times New Roman" pitchFamily="18" charset="0"/>
              </a:rPr>
              <a:t>3</a:t>
            </a:r>
            <a:r>
              <a:rPr lang="cs-CZ" sz="1200" dirty="0" smtClean="0">
                <a:solidFill>
                  <a:srgbClr val="A4F0FA"/>
                </a:solidFill>
                <a:latin typeface="Times New Roman" pitchFamily="18" charset="0"/>
              </a:rPr>
              <a:t>(TTAG</a:t>
            </a:r>
            <a:r>
              <a:rPr lang="cs-CZ" sz="1200" baseline="-25000" dirty="0" smtClean="0">
                <a:solidFill>
                  <a:srgbClr val="A4F0FA"/>
                </a:solidFill>
                <a:latin typeface="Times New Roman" pitchFamily="18" charset="0"/>
              </a:rPr>
              <a:t>3</a:t>
            </a:r>
            <a:r>
              <a:rPr lang="cs-CZ" sz="1200" dirty="0">
                <a:solidFill>
                  <a:srgbClr val="A4F0FA"/>
                </a:solidFill>
                <a:latin typeface="Times New Roman" pitchFamily="18" charset="0"/>
              </a:rPr>
              <a:t>)</a:t>
            </a:r>
            <a:r>
              <a:rPr lang="cs-CZ" sz="1200" baseline="-25000" dirty="0" smtClean="0">
                <a:solidFill>
                  <a:srgbClr val="A4F0FA"/>
                </a:solidFill>
                <a:latin typeface="Times New Roman" pitchFamily="18" charset="0"/>
              </a:rPr>
              <a:t> </a:t>
            </a:r>
            <a:r>
              <a:rPr lang="cs-CZ" sz="1200" baseline="-25000" dirty="0">
                <a:solidFill>
                  <a:srgbClr val="A4F0FA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53272" name="Text Box 28"/>
          <p:cNvSpPr txBox="1">
            <a:spLocks noChangeArrowheads="1"/>
          </p:cNvSpPr>
          <p:nvPr/>
        </p:nvSpPr>
        <p:spPr bwMode="auto">
          <a:xfrm>
            <a:off x="-495720" y="5603150"/>
            <a:ext cx="1676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chemeClr val="tx1"/>
                </a:solidFill>
                <a:latin typeface="Times New Roman" pitchFamily="18" charset="0"/>
              </a:rPr>
              <a:t>    </a:t>
            </a:r>
            <a:endParaRPr lang="cs-CZ" sz="1200" baseline="-250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3273" name="Text Box 29"/>
          <p:cNvSpPr txBox="1">
            <a:spLocks noChangeArrowheads="1"/>
          </p:cNvSpPr>
          <p:nvPr/>
        </p:nvSpPr>
        <p:spPr bwMode="auto">
          <a:xfrm>
            <a:off x="2678368" y="6188177"/>
            <a:ext cx="1123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200" dirty="0">
                <a:solidFill>
                  <a:srgbClr val="A4F0FA"/>
                </a:solidFill>
                <a:latin typeface="Times New Roman" pitchFamily="18" charset="0"/>
              </a:rPr>
              <a:t>G</a:t>
            </a:r>
            <a:r>
              <a:rPr lang="cs-CZ" sz="1200" baseline="-25000" dirty="0">
                <a:solidFill>
                  <a:srgbClr val="A4F0FA"/>
                </a:solidFill>
                <a:latin typeface="Times New Roman" pitchFamily="18" charset="0"/>
              </a:rPr>
              <a:t>3</a:t>
            </a:r>
            <a:r>
              <a:rPr lang="cs-CZ" sz="1200" dirty="0">
                <a:solidFill>
                  <a:srgbClr val="A4F0FA"/>
                </a:solidFill>
                <a:latin typeface="Times New Roman" pitchFamily="18" charset="0"/>
              </a:rPr>
              <a:t>(TTAG</a:t>
            </a:r>
            <a:r>
              <a:rPr lang="cs-CZ" sz="1200" baseline="-25000" dirty="0">
                <a:solidFill>
                  <a:srgbClr val="A4F0FA"/>
                </a:solidFill>
                <a:latin typeface="Times New Roman" pitchFamily="18" charset="0"/>
              </a:rPr>
              <a:t>3</a:t>
            </a:r>
            <a:r>
              <a:rPr lang="cs-CZ" sz="1200" dirty="0">
                <a:solidFill>
                  <a:srgbClr val="A4F0FA"/>
                </a:solidFill>
                <a:latin typeface="Times New Roman" pitchFamily="18" charset="0"/>
              </a:rPr>
              <a:t>) </a:t>
            </a:r>
            <a:r>
              <a:rPr lang="cs-CZ" sz="1200" baseline="-25000" dirty="0">
                <a:solidFill>
                  <a:srgbClr val="A4F0FA"/>
                </a:solidFill>
                <a:latin typeface="Times New Roman" pitchFamily="18" charset="0"/>
              </a:rPr>
              <a:t>3</a:t>
            </a:r>
            <a:r>
              <a:rPr lang="cs-CZ" sz="1200" dirty="0">
                <a:solidFill>
                  <a:srgbClr val="FF00FF"/>
                </a:solidFill>
                <a:latin typeface="Times New Roman" pitchFamily="18" charset="0"/>
              </a:rPr>
              <a:t>T</a:t>
            </a:r>
          </a:p>
        </p:txBody>
      </p:sp>
      <p:sp>
        <p:nvSpPr>
          <p:cNvPr id="53274" name="Text Box 30"/>
          <p:cNvSpPr txBox="1">
            <a:spLocks noChangeArrowheads="1"/>
          </p:cNvSpPr>
          <p:nvPr/>
        </p:nvSpPr>
        <p:spPr bwMode="auto">
          <a:xfrm>
            <a:off x="239174" y="5452147"/>
            <a:ext cx="2301875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cs-CZ" sz="1100" dirty="0" err="1">
                <a:solidFill>
                  <a:srgbClr val="FFFFFF"/>
                </a:solidFill>
                <a:latin typeface="Times New Roman" pitchFamily="18" charset="0"/>
              </a:rPr>
              <a:t>Luu</a:t>
            </a:r>
            <a:r>
              <a:rPr lang="cs-CZ" sz="1100" dirty="0">
                <a:solidFill>
                  <a:srgbClr val="FFFFFF"/>
                </a:solidFill>
                <a:latin typeface="Times New Roman" pitchFamily="18" charset="0"/>
              </a:rPr>
              <a:t>, et al.: </a:t>
            </a:r>
            <a:r>
              <a:rPr lang="cs-CZ" sz="1100" dirty="0" err="1">
                <a:solidFill>
                  <a:srgbClr val="FFFFFF"/>
                </a:solidFill>
                <a:latin typeface="Times New Roman" pitchFamily="18" charset="0"/>
              </a:rPr>
              <a:t>J.Am.Chem.Soc</a:t>
            </a:r>
            <a:r>
              <a:rPr lang="cs-CZ" sz="1100" dirty="0">
                <a:solidFill>
                  <a:srgbClr val="FFFFFF"/>
                </a:solidFill>
                <a:latin typeface="Times New Roman" pitchFamily="18" charset="0"/>
              </a:rPr>
              <a:t>., 128 (2006) 9963-9970.</a:t>
            </a:r>
          </a:p>
          <a:p>
            <a:pPr eaLnBrk="1" hangingPunct="1">
              <a:spcBef>
                <a:spcPts val="600"/>
              </a:spcBef>
            </a:pPr>
            <a:r>
              <a:rPr lang="cs-CZ" sz="11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Ambrus</a:t>
            </a:r>
            <a:r>
              <a:rPr lang="cs-CZ" sz="11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100" dirty="0">
                <a:solidFill>
                  <a:srgbClr val="FFFFFF"/>
                </a:solidFill>
                <a:latin typeface="Times New Roman" pitchFamily="18" charset="0"/>
              </a:rPr>
              <a:t>et al.:</a:t>
            </a:r>
            <a:r>
              <a:rPr lang="cs-CZ" sz="11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1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Nucleic</a:t>
            </a:r>
            <a:r>
              <a:rPr lang="cs-CZ" sz="11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1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Acids</a:t>
            </a:r>
            <a:r>
              <a:rPr lang="cs-CZ" sz="11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Res. 34 </a:t>
            </a:r>
            <a:r>
              <a:rPr lang="cs-CZ" sz="1100" dirty="0">
                <a:solidFill>
                  <a:srgbClr val="FFFFFF"/>
                </a:solidFill>
                <a:latin typeface="Times New Roman" pitchFamily="18" charset="0"/>
              </a:rPr>
              <a:t>(2006)</a:t>
            </a:r>
            <a:r>
              <a:rPr lang="cs-CZ" sz="11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2723–2735.</a:t>
            </a:r>
            <a:r>
              <a:rPr lang="cs-CZ" sz="11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53275" name="Text Box 31"/>
          <p:cNvSpPr txBox="1">
            <a:spLocks noChangeArrowheads="1"/>
          </p:cNvSpPr>
          <p:nvPr/>
        </p:nvSpPr>
        <p:spPr bwMode="auto">
          <a:xfrm>
            <a:off x="3568379" y="1992443"/>
            <a:ext cx="176522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1100" dirty="0" smtClean="0">
                <a:solidFill>
                  <a:srgbClr val="FFFFFF"/>
                </a:solidFill>
                <a:latin typeface="Times New Roman" pitchFamily="18" charset="0"/>
              </a:rPr>
              <a:t>Parkinson, </a:t>
            </a:r>
            <a:r>
              <a:rPr lang="cs-CZ" sz="1100" dirty="0" err="1" smtClean="0">
                <a:solidFill>
                  <a:srgbClr val="FFFFFF"/>
                </a:solidFill>
                <a:latin typeface="Times New Roman" pitchFamily="18" charset="0"/>
              </a:rPr>
              <a:t>Lee</a:t>
            </a:r>
            <a:r>
              <a:rPr lang="cs-CZ" sz="1100" dirty="0" smtClean="0">
                <a:solidFill>
                  <a:srgbClr val="FFFFFF"/>
                </a:solidFill>
                <a:latin typeface="Times New Roman" pitchFamily="18" charset="0"/>
              </a:rPr>
              <a:t>, </a:t>
            </a:r>
            <a:r>
              <a:rPr lang="cs-CZ" sz="1100" dirty="0" err="1" smtClean="0">
                <a:solidFill>
                  <a:srgbClr val="FFFFFF"/>
                </a:solidFill>
                <a:latin typeface="Times New Roman" pitchFamily="18" charset="0"/>
              </a:rPr>
              <a:t>Neidle</a:t>
            </a:r>
            <a:r>
              <a:rPr lang="cs-CZ" sz="1100" dirty="0" smtClean="0">
                <a:solidFill>
                  <a:srgbClr val="FFFFFF"/>
                </a:solidFill>
                <a:latin typeface="Times New Roman" pitchFamily="18" charset="0"/>
              </a:rPr>
              <a:t>:</a:t>
            </a:r>
          </a:p>
          <a:p>
            <a:pPr eaLnBrk="1" hangingPunct="1"/>
            <a:r>
              <a:rPr lang="cs-CZ" sz="1100" dirty="0" err="1" smtClean="0">
                <a:solidFill>
                  <a:srgbClr val="FFFFFF"/>
                </a:solidFill>
                <a:latin typeface="Times New Roman" pitchFamily="18" charset="0"/>
              </a:rPr>
              <a:t>Nature</a:t>
            </a:r>
            <a:r>
              <a:rPr lang="cs-CZ" sz="1100" dirty="0" smtClean="0">
                <a:solidFill>
                  <a:srgbClr val="FFFFFF"/>
                </a:solidFill>
                <a:latin typeface="Times New Roman" pitchFamily="18" charset="0"/>
              </a:rPr>
              <a:t> 417 (2002) 876-880.</a:t>
            </a:r>
            <a:endParaRPr lang="cs-CZ" sz="110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3276" name="Text Box 32"/>
          <p:cNvSpPr txBox="1">
            <a:spLocks noChangeArrowheads="1"/>
          </p:cNvSpPr>
          <p:nvPr/>
        </p:nvSpPr>
        <p:spPr bwMode="auto">
          <a:xfrm>
            <a:off x="-14725" y="2521425"/>
            <a:ext cx="2987675" cy="82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cs-CZ" sz="1100" dirty="0" err="1">
                <a:solidFill>
                  <a:srgbClr val="FFFFFF"/>
                </a:solidFill>
                <a:latin typeface="Times New Roman" pitchFamily="18" charset="0"/>
              </a:rPr>
              <a:t>Balagurumoorthy</a:t>
            </a:r>
            <a:r>
              <a:rPr lang="cs-CZ" sz="1100" dirty="0">
                <a:solidFill>
                  <a:srgbClr val="FFFFFF"/>
                </a:solidFill>
                <a:latin typeface="Times New Roman" pitchFamily="18" charset="0"/>
              </a:rPr>
              <a:t>, </a:t>
            </a:r>
            <a:r>
              <a:rPr lang="cs-CZ" sz="1100" dirty="0" err="1">
                <a:solidFill>
                  <a:srgbClr val="FFFFFF"/>
                </a:solidFill>
                <a:latin typeface="Times New Roman" pitchFamily="18" charset="0"/>
              </a:rPr>
              <a:t>Brahmachari</a:t>
            </a:r>
            <a:r>
              <a:rPr lang="cs-CZ" sz="1100" dirty="0">
                <a:solidFill>
                  <a:srgbClr val="FFFFFF"/>
                </a:solidFill>
                <a:latin typeface="Times New Roman" pitchFamily="18" charset="0"/>
              </a:rPr>
              <a:t>: J. </a:t>
            </a:r>
            <a:r>
              <a:rPr lang="cs-CZ" sz="1100" dirty="0" err="1">
                <a:solidFill>
                  <a:srgbClr val="FFFFFF"/>
                </a:solidFill>
                <a:latin typeface="Times New Roman" pitchFamily="18" charset="0"/>
              </a:rPr>
              <a:t>Biol</a:t>
            </a:r>
            <a:r>
              <a:rPr lang="cs-CZ" sz="1100" dirty="0">
                <a:solidFill>
                  <a:srgbClr val="FFFFFF"/>
                </a:solidFill>
                <a:latin typeface="Times New Roman" pitchFamily="18" charset="0"/>
              </a:rPr>
              <a:t>. </a:t>
            </a:r>
            <a:r>
              <a:rPr lang="cs-CZ" sz="1100" dirty="0" err="1">
                <a:solidFill>
                  <a:srgbClr val="FFFFFF"/>
                </a:solidFill>
                <a:latin typeface="Times New Roman" pitchFamily="18" charset="0"/>
              </a:rPr>
              <a:t>Chem</a:t>
            </a:r>
            <a:r>
              <a:rPr lang="cs-CZ" sz="1100" dirty="0">
                <a:solidFill>
                  <a:srgbClr val="FFFFFF"/>
                </a:solidFill>
                <a:latin typeface="Times New Roman" pitchFamily="18" charset="0"/>
              </a:rPr>
              <a:t>. 269 (1994) 21858-21869. </a:t>
            </a:r>
          </a:p>
          <a:p>
            <a:pPr eaLnBrk="1" hangingPunct="1">
              <a:spcBef>
                <a:spcPct val="30000"/>
              </a:spcBef>
            </a:pPr>
            <a:r>
              <a:rPr lang="cs-CZ" sz="1100" dirty="0" err="1">
                <a:solidFill>
                  <a:srgbClr val="FFFFFF"/>
                </a:solidFill>
                <a:latin typeface="Times New Roman" pitchFamily="18" charset="0"/>
              </a:rPr>
              <a:t>Redon</a:t>
            </a:r>
            <a:r>
              <a:rPr lang="cs-CZ" sz="1100" dirty="0">
                <a:solidFill>
                  <a:srgbClr val="FFFFFF"/>
                </a:solidFill>
                <a:latin typeface="Times New Roman" pitchFamily="18" charset="0"/>
              </a:rPr>
              <a:t> et al.: </a:t>
            </a:r>
            <a:r>
              <a:rPr lang="cs-CZ" sz="1100" dirty="0" err="1">
                <a:solidFill>
                  <a:srgbClr val="FFFFFF"/>
                </a:solidFill>
                <a:latin typeface="Times New Roman" pitchFamily="18" charset="0"/>
              </a:rPr>
              <a:t>Nucleic</a:t>
            </a:r>
            <a:r>
              <a:rPr lang="cs-CZ" sz="11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cs-CZ" sz="1100" dirty="0" err="1">
                <a:solidFill>
                  <a:srgbClr val="FFFFFF"/>
                </a:solidFill>
                <a:latin typeface="Times New Roman" pitchFamily="18" charset="0"/>
              </a:rPr>
              <a:t>Acids</a:t>
            </a:r>
            <a:r>
              <a:rPr lang="cs-CZ" sz="1100" dirty="0">
                <a:solidFill>
                  <a:srgbClr val="FFFFFF"/>
                </a:solidFill>
                <a:latin typeface="Times New Roman" pitchFamily="18" charset="0"/>
              </a:rPr>
              <a:t> Res. 31 (2003) 1605-1613</a:t>
            </a:r>
            <a:r>
              <a:rPr lang="cs-CZ" sz="1100" dirty="0" smtClean="0">
                <a:solidFill>
                  <a:srgbClr val="FFFFFF"/>
                </a:solidFill>
                <a:latin typeface="Times New Roman" pitchFamily="18" charset="0"/>
              </a:rPr>
              <a:t>.</a:t>
            </a:r>
            <a:endParaRPr lang="cs-CZ" sz="140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3278" name="Text Box 34"/>
          <p:cNvSpPr txBox="1">
            <a:spLocks noChangeArrowheads="1"/>
          </p:cNvSpPr>
          <p:nvPr/>
        </p:nvSpPr>
        <p:spPr bwMode="auto">
          <a:xfrm>
            <a:off x="3398248" y="99814"/>
            <a:ext cx="2301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400" dirty="0">
                <a:solidFill>
                  <a:srgbClr val="FFFF00"/>
                </a:solidFill>
                <a:latin typeface="Times New Roman" pitchFamily="18" charset="0"/>
              </a:rPr>
              <a:t>   PARALLEL</a:t>
            </a:r>
          </a:p>
        </p:txBody>
      </p:sp>
      <p:pic>
        <p:nvPicPr>
          <p:cNvPr id="33" name="Obrázek 3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10944" y="2632873"/>
            <a:ext cx="1327151" cy="1616107"/>
          </a:xfrm>
          <a:prstGeom prst="rect">
            <a:avLst/>
          </a:prstGeom>
        </p:spPr>
      </p:pic>
      <p:pic>
        <p:nvPicPr>
          <p:cNvPr id="34" name="Obrázek 3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21872" y="4736273"/>
            <a:ext cx="1280633" cy="1533821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647763" y="1885126"/>
            <a:ext cx="1619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cs-CZ" dirty="0" smtClean="0">
                <a:solidFill>
                  <a:schemeClr val="tx1"/>
                </a:solidFill>
                <a:latin typeface="Times New Roman" pitchFamily="18" charset="0"/>
              </a:rPr>
              <a:t>     </a:t>
            </a:r>
            <a:r>
              <a:rPr lang="cs-CZ" sz="1100" dirty="0" smtClean="0">
                <a:solidFill>
                  <a:srgbClr val="A4F0FA"/>
                </a:solidFill>
                <a:latin typeface="Times New Roman" pitchFamily="18" charset="0"/>
              </a:rPr>
              <a:t>G</a:t>
            </a:r>
            <a:r>
              <a:rPr lang="cs-CZ" sz="1100" baseline="-25000" dirty="0" smtClean="0">
                <a:solidFill>
                  <a:srgbClr val="A4F0FA"/>
                </a:solidFill>
                <a:latin typeface="Times New Roman" pitchFamily="18" charset="0"/>
              </a:rPr>
              <a:t>3</a:t>
            </a:r>
            <a:r>
              <a:rPr lang="cs-CZ" sz="1100" dirty="0" smtClean="0">
                <a:solidFill>
                  <a:srgbClr val="A4F0FA"/>
                </a:solidFill>
                <a:latin typeface="Times New Roman" pitchFamily="18" charset="0"/>
              </a:rPr>
              <a:t>(TTAG</a:t>
            </a:r>
            <a:r>
              <a:rPr lang="cs-CZ" sz="1100" baseline="-25000" dirty="0" smtClean="0">
                <a:solidFill>
                  <a:srgbClr val="A4F0FA"/>
                </a:solidFill>
                <a:latin typeface="Times New Roman" pitchFamily="18" charset="0"/>
              </a:rPr>
              <a:t>3</a:t>
            </a:r>
            <a:r>
              <a:rPr lang="cs-CZ" sz="1100" dirty="0" smtClean="0">
                <a:solidFill>
                  <a:srgbClr val="A4F0FA"/>
                </a:solidFill>
                <a:latin typeface="Times New Roman" pitchFamily="18" charset="0"/>
              </a:rPr>
              <a:t>)</a:t>
            </a:r>
            <a:r>
              <a:rPr lang="cs-CZ" sz="1100" baseline="-25000" dirty="0" smtClean="0">
                <a:solidFill>
                  <a:srgbClr val="A4F0FA"/>
                </a:solidFill>
                <a:latin typeface="Times New Roman" pitchFamily="18" charset="0"/>
              </a:rPr>
              <a:t>3</a:t>
            </a:r>
            <a:endParaRPr lang="cs-CZ" sz="1100" baseline="-25000" dirty="0">
              <a:solidFill>
                <a:srgbClr val="A4F0FA"/>
              </a:solidFill>
              <a:latin typeface="Times New Roman" pitchFamily="18" charset="0"/>
            </a:endParaRPr>
          </a:p>
          <a:p>
            <a:pPr eaLnBrk="1" hangingPunct="1"/>
            <a:r>
              <a:rPr lang="cs-CZ" sz="1100" dirty="0" smtClean="0">
                <a:solidFill>
                  <a:srgbClr val="FF00FF"/>
                </a:solidFill>
                <a:latin typeface="Times New Roman" pitchFamily="18" charset="0"/>
              </a:rPr>
              <a:t>     A</a:t>
            </a:r>
            <a:r>
              <a:rPr lang="cs-CZ" sz="1100" dirty="0" smtClean="0">
                <a:solidFill>
                  <a:srgbClr val="A4F0FA"/>
                </a:solidFill>
                <a:latin typeface="Times New Roman" pitchFamily="18" charset="0"/>
              </a:rPr>
              <a:t>G</a:t>
            </a:r>
            <a:r>
              <a:rPr lang="cs-CZ" sz="1100" baseline="-25000" dirty="0" smtClean="0">
                <a:solidFill>
                  <a:srgbClr val="A4F0FA"/>
                </a:solidFill>
                <a:latin typeface="Times New Roman" pitchFamily="18" charset="0"/>
              </a:rPr>
              <a:t>3</a:t>
            </a:r>
            <a:r>
              <a:rPr lang="cs-CZ" sz="1100" dirty="0" smtClean="0">
                <a:solidFill>
                  <a:srgbClr val="A4F0FA"/>
                </a:solidFill>
                <a:latin typeface="Times New Roman" pitchFamily="18" charset="0"/>
              </a:rPr>
              <a:t>(TTAG</a:t>
            </a:r>
            <a:r>
              <a:rPr lang="cs-CZ" sz="1100" baseline="-25000" dirty="0" smtClean="0">
                <a:solidFill>
                  <a:srgbClr val="A4F0FA"/>
                </a:solidFill>
                <a:latin typeface="Times New Roman" pitchFamily="18" charset="0"/>
              </a:rPr>
              <a:t>3</a:t>
            </a:r>
            <a:r>
              <a:rPr lang="cs-CZ" sz="1100" dirty="0" smtClean="0">
                <a:solidFill>
                  <a:srgbClr val="A4F0FA"/>
                </a:solidFill>
                <a:latin typeface="Times New Roman" pitchFamily="18" charset="0"/>
              </a:rPr>
              <a:t>)</a:t>
            </a:r>
            <a:r>
              <a:rPr lang="cs-CZ" sz="1100" baseline="-25000" dirty="0" smtClean="0">
                <a:solidFill>
                  <a:srgbClr val="A4F0FA"/>
                </a:solidFill>
                <a:latin typeface="Times New Roman" pitchFamily="18" charset="0"/>
              </a:rPr>
              <a:t>3</a:t>
            </a:r>
            <a:r>
              <a:rPr lang="cs-CZ" sz="11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cs-CZ" sz="1100" dirty="0" smtClean="0">
                <a:solidFill>
                  <a:srgbClr val="FF00FF"/>
                </a:solidFill>
                <a:latin typeface="Times New Roman" pitchFamily="18" charset="0"/>
              </a:rPr>
              <a:t>TTA</a:t>
            </a:r>
            <a:r>
              <a:rPr lang="cs-CZ" sz="1100" dirty="0" smtClean="0">
                <a:solidFill>
                  <a:srgbClr val="A4F0FA"/>
                </a:solidFill>
                <a:latin typeface="Times New Roman" pitchFamily="18" charset="0"/>
              </a:rPr>
              <a:t>G</a:t>
            </a:r>
            <a:r>
              <a:rPr lang="cs-CZ" sz="1100" baseline="-25000" dirty="0" smtClean="0">
                <a:solidFill>
                  <a:srgbClr val="A4F0FA"/>
                </a:solidFill>
                <a:latin typeface="Times New Roman" pitchFamily="18" charset="0"/>
              </a:rPr>
              <a:t>3</a:t>
            </a:r>
            <a:r>
              <a:rPr lang="cs-CZ" sz="1100" dirty="0" smtClean="0">
                <a:solidFill>
                  <a:srgbClr val="A4F0FA"/>
                </a:solidFill>
                <a:latin typeface="Times New Roman" pitchFamily="18" charset="0"/>
              </a:rPr>
              <a:t>(TTAG</a:t>
            </a:r>
            <a:r>
              <a:rPr lang="cs-CZ" sz="1100" baseline="-25000" dirty="0" smtClean="0">
                <a:solidFill>
                  <a:srgbClr val="A4F0FA"/>
                </a:solidFill>
                <a:latin typeface="Times New Roman" pitchFamily="18" charset="0"/>
              </a:rPr>
              <a:t>3</a:t>
            </a:r>
            <a:r>
              <a:rPr lang="cs-CZ" sz="1100" dirty="0" smtClean="0">
                <a:solidFill>
                  <a:srgbClr val="A4F0FA"/>
                </a:solidFill>
                <a:latin typeface="Times New Roman" pitchFamily="18" charset="0"/>
              </a:rPr>
              <a:t>)</a:t>
            </a:r>
            <a:r>
              <a:rPr lang="cs-CZ" sz="1100" baseline="-25000" dirty="0" smtClean="0">
                <a:solidFill>
                  <a:srgbClr val="A4F0FA"/>
                </a:solidFill>
                <a:latin typeface="Times New Roman" pitchFamily="18" charset="0"/>
              </a:rPr>
              <a:t>3</a:t>
            </a:r>
            <a:endParaRPr lang="en-GB" sz="1100" dirty="0">
              <a:solidFill>
                <a:srgbClr val="A4F0FA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990428" y="6561537"/>
            <a:ext cx="33456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Galer</a:t>
            </a:r>
            <a:r>
              <a:rPr lang="cs-CZ" sz="11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sz="11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cs-CZ" sz="11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 </a:t>
            </a:r>
            <a:r>
              <a:rPr lang="cs-CZ" sz="11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Angewandte</a:t>
            </a:r>
            <a:r>
              <a:rPr lang="cs-CZ" sz="11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1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Chem</a:t>
            </a:r>
            <a:r>
              <a:rPr lang="cs-CZ" sz="11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55 (2016) 1993-1997.</a:t>
            </a:r>
            <a:endParaRPr lang="en-GB" sz="11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447227" y="6245087"/>
            <a:ext cx="1841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FF00FF"/>
                </a:solidFill>
                <a:latin typeface="Times New Roman" pitchFamily="18" charset="0"/>
              </a:rPr>
              <a:t>TA</a:t>
            </a:r>
            <a:r>
              <a:rPr lang="cs-CZ" sz="1200" dirty="0">
                <a:solidFill>
                  <a:srgbClr val="A4F0FA"/>
                </a:solidFill>
                <a:latin typeface="Times New Roman" pitchFamily="18" charset="0"/>
              </a:rPr>
              <a:t>G</a:t>
            </a:r>
            <a:r>
              <a:rPr lang="cs-CZ" sz="1200" baseline="-25000" dirty="0">
                <a:solidFill>
                  <a:srgbClr val="A4F0FA"/>
                </a:solidFill>
                <a:latin typeface="Times New Roman" pitchFamily="18" charset="0"/>
              </a:rPr>
              <a:t>3</a:t>
            </a:r>
            <a:r>
              <a:rPr lang="cs-CZ" sz="1200" dirty="0">
                <a:solidFill>
                  <a:srgbClr val="A4F0FA"/>
                </a:solidFill>
                <a:latin typeface="Times New Roman" pitchFamily="18" charset="0"/>
              </a:rPr>
              <a:t>(TTAG</a:t>
            </a:r>
            <a:r>
              <a:rPr lang="cs-CZ" sz="1200" baseline="-25000" dirty="0">
                <a:solidFill>
                  <a:srgbClr val="A4F0FA"/>
                </a:solidFill>
                <a:latin typeface="Times New Roman" pitchFamily="18" charset="0"/>
              </a:rPr>
              <a:t>3</a:t>
            </a:r>
            <a:r>
              <a:rPr lang="cs-CZ" sz="1200" dirty="0">
                <a:solidFill>
                  <a:srgbClr val="A4F0FA"/>
                </a:solidFill>
                <a:latin typeface="Times New Roman" pitchFamily="18" charset="0"/>
              </a:rPr>
              <a:t>)</a:t>
            </a:r>
            <a:r>
              <a:rPr lang="cs-CZ" sz="1200" baseline="-25000" dirty="0">
                <a:solidFill>
                  <a:schemeClr val="tx1"/>
                </a:solidFill>
                <a:latin typeface="Times New Roman" pitchFamily="18" charset="0"/>
              </a:rPr>
              <a:t>3</a:t>
            </a:r>
            <a:endParaRPr lang="en-GB" sz="1200" dirty="0"/>
          </a:p>
        </p:txBody>
      </p:sp>
      <p:sp>
        <p:nvSpPr>
          <p:cNvPr id="5" name="Obdélník 4"/>
          <p:cNvSpPr/>
          <p:nvPr/>
        </p:nvSpPr>
        <p:spPr>
          <a:xfrm>
            <a:off x="5564791" y="2319763"/>
            <a:ext cx="8194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cs-CZ" sz="2400" dirty="0" smtClean="0">
                <a:solidFill>
                  <a:srgbClr val="FFFF00"/>
                </a:solidFill>
                <a:latin typeface="Times New Roman" pitchFamily="18" charset="0"/>
              </a:rPr>
              <a:t>2 </a:t>
            </a:r>
            <a:r>
              <a:rPr lang="cs-CZ" sz="2400" dirty="0">
                <a:solidFill>
                  <a:srgbClr val="FFFF00"/>
                </a:solidFill>
                <a:latin typeface="Times New Roman" pitchFamily="18" charset="0"/>
              </a:rPr>
              <a:t>+ </a:t>
            </a:r>
            <a:r>
              <a:rPr lang="cs-CZ" sz="2400" dirty="0" smtClean="0">
                <a:solidFill>
                  <a:srgbClr val="FFFF00"/>
                </a:solidFill>
                <a:latin typeface="Times New Roman" pitchFamily="18" charset="0"/>
              </a:rPr>
              <a:t>2</a:t>
            </a:r>
            <a:endParaRPr lang="cs-CZ" sz="2400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910957" y="4464630"/>
            <a:ext cx="36362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 et al.: </a:t>
            </a:r>
            <a:r>
              <a:rPr lang="cs-CZ" sz="12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Nucleic</a:t>
            </a:r>
            <a:r>
              <a:rPr lang="cs-CZ" sz="12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2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Acids</a:t>
            </a:r>
            <a:r>
              <a:rPr lang="cs-CZ" sz="12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Res. 41 (2013) 10556-10562.</a:t>
            </a:r>
            <a:endParaRPr lang="en-GB" sz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213875" y="4273155"/>
            <a:ext cx="15212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rgbClr val="FF00FF"/>
                </a:solidFill>
                <a:latin typeface="Times New Roman" pitchFamily="18" charset="0"/>
              </a:rPr>
              <a:t>TTA</a:t>
            </a:r>
            <a:r>
              <a:rPr lang="cs-CZ" sz="1200" dirty="0" smtClean="0">
                <a:solidFill>
                  <a:srgbClr val="A4F0FA"/>
                </a:solidFill>
                <a:latin typeface="Times New Roman" pitchFamily="18" charset="0"/>
              </a:rPr>
              <a:t>G</a:t>
            </a:r>
            <a:r>
              <a:rPr lang="cs-CZ" sz="1200" baseline="-25000" dirty="0" smtClean="0">
                <a:solidFill>
                  <a:srgbClr val="A4F0FA"/>
                </a:solidFill>
                <a:latin typeface="Times New Roman" pitchFamily="18" charset="0"/>
              </a:rPr>
              <a:t>3</a:t>
            </a:r>
            <a:r>
              <a:rPr lang="cs-CZ" sz="1200" dirty="0" smtClean="0">
                <a:solidFill>
                  <a:srgbClr val="A4F0FA"/>
                </a:solidFill>
                <a:latin typeface="Times New Roman" pitchFamily="18" charset="0"/>
              </a:rPr>
              <a:t>(TTAG</a:t>
            </a:r>
            <a:r>
              <a:rPr lang="cs-CZ" sz="1200" baseline="-25000" dirty="0" smtClean="0">
                <a:solidFill>
                  <a:srgbClr val="A4F0FA"/>
                </a:solidFill>
                <a:latin typeface="Times New Roman" pitchFamily="18" charset="0"/>
              </a:rPr>
              <a:t>3</a:t>
            </a:r>
            <a:r>
              <a:rPr lang="cs-CZ" sz="1200" dirty="0" smtClean="0">
                <a:solidFill>
                  <a:srgbClr val="A4F0FA"/>
                </a:solidFill>
                <a:latin typeface="Times New Roman" pitchFamily="18" charset="0"/>
              </a:rPr>
              <a:t>)</a:t>
            </a:r>
            <a:r>
              <a:rPr lang="cs-CZ" sz="1200" baseline="-25000" dirty="0" smtClean="0">
                <a:solidFill>
                  <a:srgbClr val="A4F0FA"/>
                </a:solidFill>
                <a:latin typeface="Times New Roman" pitchFamily="18" charset="0"/>
              </a:rPr>
              <a:t>3</a:t>
            </a:r>
            <a:r>
              <a:rPr lang="cs-CZ" sz="1200" dirty="0">
                <a:solidFill>
                  <a:srgbClr val="FF00FF"/>
                </a:solidFill>
                <a:latin typeface="Times New Roman" pitchFamily="18" charset="0"/>
              </a:rPr>
              <a:t>TTA</a:t>
            </a:r>
            <a:endParaRPr lang="en-GB" sz="1200" dirty="0"/>
          </a:p>
        </p:txBody>
      </p:sp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74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42"/>
    </mc:Choice>
    <mc:Fallback xmlns="">
      <p:transition spd="slow" advTm="20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2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0895444"/>
              </p:ext>
            </p:extLst>
          </p:nvPr>
        </p:nvGraphicFramePr>
        <p:xfrm>
          <a:off x="279626" y="314030"/>
          <a:ext cx="4357688" cy="6294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956" name="SPW 8.0 Graph" r:id="rId6" imgW="5491800" imgH="6802200" progId="SigmaPlotGraphicObject.7">
                  <p:embed/>
                </p:oleObj>
              </mc:Choice>
              <mc:Fallback>
                <p:oleObj name="SPW 8.0 Graph" r:id="rId6" imgW="5491800" imgH="6802200" progId="SigmaPlotGraphicObjec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-2" r="37"/>
                      <a:stretch>
                        <a:fillRect/>
                      </a:stretch>
                    </p:blipFill>
                    <p:spPr bwMode="auto">
                      <a:xfrm>
                        <a:off x="279626" y="314030"/>
                        <a:ext cx="4357688" cy="62949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9507" name="Picture 3" descr="telomern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3" t="37393" r="929" b="40164"/>
          <a:stretch>
            <a:fillRect/>
          </a:stretch>
        </p:blipFill>
        <p:spPr bwMode="auto">
          <a:xfrm>
            <a:off x="5586065" y="2341240"/>
            <a:ext cx="3352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08" name="Picture 4" descr="telomern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3" t="58656" r="931" b="22444"/>
          <a:stretch>
            <a:fillRect/>
          </a:stretch>
        </p:blipFill>
        <p:spPr bwMode="auto">
          <a:xfrm>
            <a:off x="5594817" y="3515691"/>
            <a:ext cx="3352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09" name="Picture 5" descr="telomerni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9" t="2861" r="5" b="66150"/>
          <a:stretch/>
        </p:blipFill>
        <p:spPr bwMode="auto">
          <a:xfrm>
            <a:off x="5577313" y="423715"/>
            <a:ext cx="3352800" cy="1925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1127125" y="40798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149511" name="Picture 7" descr="telomerni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3" t="37276" r="40741" b="42526"/>
          <a:stretch>
            <a:fillRect/>
          </a:stretch>
        </p:blipFill>
        <p:spPr bwMode="auto">
          <a:xfrm>
            <a:off x="4588888" y="2321548"/>
            <a:ext cx="11017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12" name="Picture 8" descr="telomerni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9" t="2957" r="40329" b="69780"/>
          <a:stretch>
            <a:fillRect/>
          </a:stretch>
        </p:blipFill>
        <p:spPr bwMode="auto">
          <a:xfrm>
            <a:off x="4522181" y="421242"/>
            <a:ext cx="1066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13" name="Picture 9" descr="telomerni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3" t="59837" r="40741" b="22444"/>
          <a:stretch>
            <a:fillRect/>
          </a:stretch>
        </p:blipFill>
        <p:spPr bwMode="auto">
          <a:xfrm>
            <a:off x="4604217" y="3506502"/>
            <a:ext cx="990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2" name="Text Box 13"/>
          <p:cNvSpPr txBox="1">
            <a:spLocks noChangeArrowheads="1"/>
          </p:cNvSpPr>
          <p:nvPr/>
        </p:nvSpPr>
        <p:spPr bwMode="auto">
          <a:xfrm>
            <a:off x="1252013" y="717996"/>
            <a:ext cx="1433541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1400" dirty="0" err="1" smtClean="0">
                <a:solidFill>
                  <a:schemeClr val="tx1"/>
                </a:solidFill>
                <a:latin typeface="Times New Roman" pitchFamily="18" charset="0"/>
              </a:rPr>
              <a:t>nucleoside</a:t>
            </a:r>
            <a:r>
              <a:rPr lang="cs-CZ" sz="14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cs-CZ" sz="1400" dirty="0" err="1" smtClean="0">
                <a:solidFill>
                  <a:schemeClr val="tx1"/>
                </a:solidFill>
                <a:latin typeface="Times New Roman" pitchFamily="18" charset="0"/>
              </a:rPr>
              <a:t>conc</a:t>
            </a:r>
            <a:r>
              <a:rPr lang="cs-CZ" sz="1400" dirty="0" smtClean="0">
                <a:solidFill>
                  <a:schemeClr val="tx1"/>
                </a:solidFill>
                <a:latin typeface="Times New Roman" pitchFamily="18" charset="0"/>
              </a:rPr>
              <a:t>:</a:t>
            </a:r>
            <a:endParaRPr lang="cs-CZ" sz="1400" dirty="0">
              <a:solidFill>
                <a:schemeClr val="tx1"/>
              </a:solidFill>
              <a:latin typeface="Times New Roman" pitchFamily="18" charset="0"/>
            </a:endParaRPr>
          </a:p>
          <a:p>
            <a:pPr eaLnBrk="1" hangingPunct="1"/>
            <a:r>
              <a:rPr lang="cs-CZ" sz="1400" dirty="0">
                <a:solidFill>
                  <a:srgbClr val="FF3300"/>
                </a:solidFill>
                <a:latin typeface="Times New Roman" pitchFamily="18" charset="0"/>
              </a:rPr>
              <a:t> 200 </a:t>
            </a:r>
            <a:r>
              <a:rPr lang="cs-CZ" sz="1400" dirty="0" err="1">
                <a:solidFill>
                  <a:srgbClr val="FF3300"/>
                </a:solidFill>
                <a:latin typeface="Times New Roman" pitchFamily="18" charset="0"/>
              </a:rPr>
              <a:t>mM</a:t>
            </a:r>
            <a:endParaRPr lang="cs-CZ" sz="1400" dirty="0">
              <a:solidFill>
                <a:srgbClr val="FF3300"/>
              </a:solidFill>
              <a:latin typeface="Times New Roman" pitchFamily="18" charset="0"/>
            </a:endParaRPr>
          </a:p>
          <a:p>
            <a:pPr eaLnBrk="1" hangingPunct="1"/>
            <a:r>
              <a:rPr lang="cs-CZ" sz="1400" dirty="0">
                <a:solidFill>
                  <a:srgbClr val="CC0099"/>
                </a:solidFill>
                <a:latin typeface="Times New Roman" pitchFamily="18" charset="0"/>
              </a:rPr>
              <a:t> </a:t>
            </a:r>
            <a:r>
              <a:rPr lang="cs-CZ" sz="1400" dirty="0">
                <a:solidFill>
                  <a:srgbClr val="FF3399"/>
                </a:solidFill>
                <a:latin typeface="Times New Roman" pitchFamily="18" charset="0"/>
              </a:rPr>
              <a:t>120 </a:t>
            </a:r>
            <a:r>
              <a:rPr lang="cs-CZ" sz="1400" dirty="0" err="1">
                <a:solidFill>
                  <a:srgbClr val="FF3399"/>
                </a:solidFill>
                <a:latin typeface="Times New Roman" pitchFamily="18" charset="0"/>
              </a:rPr>
              <a:t>mM</a:t>
            </a:r>
            <a:endParaRPr lang="cs-CZ" sz="1400" dirty="0">
              <a:solidFill>
                <a:srgbClr val="FF3399"/>
              </a:solidFill>
              <a:latin typeface="Times New Roman" pitchFamily="18" charset="0"/>
            </a:endParaRPr>
          </a:p>
          <a:p>
            <a:pPr eaLnBrk="1" hangingPunct="1"/>
            <a:r>
              <a:rPr lang="cs-CZ" sz="1400" dirty="0">
                <a:solidFill>
                  <a:srgbClr val="800080"/>
                </a:solidFill>
                <a:latin typeface="Times New Roman" pitchFamily="18" charset="0"/>
              </a:rPr>
              <a:t> 55 </a:t>
            </a:r>
            <a:r>
              <a:rPr lang="cs-CZ" sz="1400" dirty="0" err="1">
                <a:solidFill>
                  <a:srgbClr val="800080"/>
                </a:solidFill>
                <a:latin typeface="Times New Roman" pitchFamily="18" charset="0"/>
              </a:rPr>
              <a:t>mM</a:t>
            </a:r>
            <a:endParaRPr lang="cs-CZ" sz="1400" dirty="0">
              <a:solidFill>
                <a:srgbClr val="800080"/>
              </a:solidFill>
              <a:latin typeface="Times New Roman" pitchFamily="18" charset="0"/>
            </a:endParaRPr>
          </a:p>
          <a:p>
            <a:pPr eaLnBrk="1" hangingPunct="1"/>
            <a:r>
              <a:rPr lang="cs-CZ" sz="1400" dirty="0">
                <a:solidFill>
                  <a:srgbClr val="0000FF"/>
                </a:solidFill>
                <a:latin typeface="Times New Roman" pitchFamily="18" charset="0"/>
              </a:rPr>
              <a:t> 16 </a:t>
            </a:r>
            <a:r>
              <a:rPr lang="cs-CZ" sz="1400" dirty="0" err="1">
                <a:solidFill>
                  <a:srgbClr val="0000FF"/>
                </a:solidFill>
                <a:latin typeface="Times New Roman" pitchFamily="18" charset="0"/>
              </a:rPr>
              <a:t>mM</a:t>
            </a:r>
            <a:endParaRPr lang="cs-CZ" sz="1400" dirty="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r>
              <a:rPr lang="cs-CZ" sz="1400" dirty="0">
                <a:solidFill>
                  <a:schemeClr val="tx1"/>
                </a:solidFill>
                <a:latin typeface="Times New Roman" pitchFamily="18" charset="0"/>
              </a:rPr>
              <a:t> 0.8 </a:t>
            </a:r>
            <a:r>
              <a:rPr lang="cs-CZ" sz="1400" dirty="0" err="1">
                <a:solidFill>
                  <a:schemeClr val="tx1"/>
                </a:solidFill>
                <a:latin typeface="Times New Roman" pitchFamily="18" charset="0"/>
              </a:rPr>
              <a:t>mM</a:t>
            </a:r>
            <a:endParaRPr lang="cs-CZ" sz="1400" dirty="0">
              <a:solidFill>
                <a:schemeClr val="tx1"/>
              </a:solidFill>
              <a:latin typeface="Times New Roman" pitchFamily="18" charset="0"/>
            </a:endParaRPr>
          </a:p>
          <a:p>
            <a:pPr eaLnBrk="1" hangingPunct="1"/>
            <a:r>
              <a:rPr lang="cs-CZ" sz="1400" dirty="0">
                <a:solidFill>
                  <a:schemeClr val="tx1"/>
                </a:solidFill>
                <a:latin typeface="Times New Roman" pitchFamily="18" charset="0"/>
              </a:rPr>
              <a:t>( 0.1 </a:t>
            </a:r>
            <a:r>
              <a:rPr lang="cs-CZ" sz="1400" dirty="0" err="1">
                <a:solidFill>
                  <a:schemeClr val="tx1"/>
                </a:solidFill>
                <a:latin typeface="Times New Roman" pitchFamily="18" charset="0"/>
              </a:rPr>
              <a:t>mM</a:t>
            </a:r>
            <a:r>
              <a:rPr lang="cs-CZ" sz="1400" dirty="0">
                <a:solidFill>
                  <a:schemeClr val="tx1"/>
                </a:solidFill>
                <a:latin typeface="Times New Roman" pitchFamily="18" charset="0"/>
              </a:rPr>
              <a:t>)</a:t>
            </a:r>
          </a:p>
          <a:p>
            <a:pPr eaLnBrk="1" hangingPunct="1"/>
            <a:endParaRPr lang="cs-CZ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49518" name="Line 14"/>
          <p:cNvSpPr>
            <a:spLocks noChangeShapeType="1"/>
          </p:cNvSpPr>
          <p:nvPr/>
        </p:nvSpPr>
        <p:spPr bwMode="auto">
          <a:xfrm>
            <a:off x="2819400" y="3886200"/>
            <a:ext cx="1447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19" name="Line 15"/>
          <p:cNvSpPr>
            <a:spLocks noChangeShapeType="1"/>
          </p:cNvSpPr>
          <p:nvPr/>
        </p:nvSpPr>
        <p:spPr bwMode="auto">
          <a:xfrm>
            <a:off x="2950096" y="3068960"/>
            <a:ext cx="1371600" cy="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20" name="Line 16"/>
          <p:cNvSpPr>
            <a:spLocks noChangeShapeType="1"/>
          </p:cNvSpPr>
          <p:nvPr/>
        </p:nvSpPr>
        <p:spPr bwMode="auto">
          <a:xfrm>
            <a:off x="2819400" y="1447800"/>
            <a:ext cx="13716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21" name="Text Box 17"/>
          <p:cNvSpPr txBox="1">
            <a:spLocks noChangeArrowheads="1"/>
          </p:cNvSpPr>
          <p:nvPr/>
        </p:nvSpPr>
        <p:spPr bwMode="auto">
          <a:xfrm>
            <a:off x="1660525" y="1870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49526" name="Text Box 22"/>
          <p:cNvSpPr txBox="1">
            <a:spLocks noChangeArrowheads="1"/>
          </p:cNvSpPr>
          <p:nvPr/>
        </p:nvSpPr>
        <p:spPr bwMode="auto">
          <a:xfrm>
            <a:off x="-134644" y="9221"/>
            <a:ext cx="93599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      D</a:t>
            </a:r>
            <a:r>
              <a:rPr lang="en-US" sz="1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ifferent</a:t>
            </a:r>
            <a:r>
              <a:rPr lang="en-US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quadruplex</a:t>
            </a:r>
            <a:r>
              <a:rPr 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 structures </a:t>
            </a:r>
            <a:r>
              <a:rPr lang="cs-CZ" sz="1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observed</a:t>
            </a:r>
            <a:r>
              <a:rPr lang="cs-CZ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cs-CZ" sz="1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for</a:t>
            </a:r>
            <a:r>
              <a:rPr lang="cs-CZ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cs-CZ" sz="1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the</a:t>
            </a:r>
            <a:r>
              <a:rPr lang="cs-CZ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cs-CZ" sz="1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same</a:t>
            </a:r>
            <a:r>
              <a:rPr lang="cs-CZ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cs-CZ" sz="1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sequence</a:t>
            </a:r>
            <a:r>
              <a:rPr lang="cs-CZ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cs-CZ" sz="1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at</a:t>
            </a:r>
            <a:r>
              <a:rPr lang="cs-CZ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cs-CZ" sz="1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the</a:t>
            </a:r>
            <a:r>
              <a:rPr lang="cs-CZ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cs-CZ" sz="1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same</a:t>
            </a:r>
            <a:r>
              <a:rPr lang="cs-CZ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cs-CZ" sz="1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solvent</a:t>
            </a:r>
            <a:r>
              <a:rPr lang="cs-CZ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cs-CZ" sz="1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conditions</a:t>
            </a:r>
            <a:endParaRPr lang="en-US" sz="1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49528" name="Text Box 24"/>
          <p:cNvSpPr txBox="1">
            <a:spLocks noChangeArrowheads="1"/>
          </p:cNvSpPr>
          <p:nvPr/>
        </p:nvSpPr>
        <p:spPr bwMode="auto">
          <a:xfrm>
            <a:off x="4545306" y="4523971"/>
            <a:ext cx="4393559" cy="64633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The</a:t>
            </a:r>
            <a:r>
              <a:rPr lang="cs-CZ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a</a:t>
            </a:r>
            <a:r>
              <a:rPr lang="en-US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rrangement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 of the human telomere </a:t>
            </a:r>
            <a:r>
              <a:rPr lang="en-US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quadruplex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cs-CZ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is</a:t>
            </a:r>
            <a:r>
              <a:rPr lang="cs-CZ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polymorphic</a:t>
            </a:r>
            <a:endParaRPr lang="cs-CZ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3" name="TextovéPole 2"/>
          <p:cNvSpPr txBox="1">
            <a:spLocks noChangeArrowheads="1"/>
          </p:cNvSpPr>
          <p:nvPr/>
        </p:nvSpPr>
        <p:spPr bwMode="auto">
          <a:xfrm>
            <a:off x="2306214" y="4876741"/>
            <a:ext cx="19609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dirty="0">
                <a:solidFill>
                  <a:srgbClr val="0070C0"/>
                </a:solidFill>
              </a:rPr>
              <a:t>   </a:t>
            </a:r>
            <a:r>
              <a:rPr lang="cs-CZ" sz="2000" dirty="0" smtClean="0">
                <a:solidFill>
                  <a:srgbClr val="0070C0"/>
                </a:solidFill>
              </a:rPr>
              <a:t>AG</a:t>
            </a:r>
            <a:r>
              <a:rPr lang="cs-CZ" sz="2000" baseline="-25000" dirty="0" smtClean="0">
                <a:solidFill>
                  <a:srgbClr val="0070C0"/>
                </a:solidFill>
              </a:rPr>
              <a:t>3</a:t>
            </a:r>
            <a:r>
              <a:rPr lang="cs-CZ" sz="2000" dirty="0" smtClean="0">
                <a:solidFill>
                  <a:srgbClr val="0070C0"/>
                </a:solidFill>
              </a:rPr>
              <a:t>(TTAG</a:t>
            </a:r>
            <a:r>
              <a:rPr lang="cs-CZ" sz="2000" baseline="-25000" dirty="0" smtClean="0">
                <a:solidFill>
                  <a:srgbClr val="0070C0"/>
                </a:solidFill>
              </a:rPr>
              <a:t>3</a:t>
            </a:r>
            <a:r>
              <a:rPr lang="cs-CZ" sz="2000" dirty="0" smtClean="0">
                <a:solidFill>
                  <a:srgbClr val="0070C0"/>
                </a:solidFill>
              </a:rPr>
              <a:t>)</a:t>
            </a:r>
            <a:r>
              <a:rPr lang="cs-CZ" sz="2000" baseline="-25000" dirty="0" smtClean="0">
                <a:solidFill>
                  <a:srgbClr val="0070C0"/>
                </a:solidFill>
              </a:rPr>
              <a:t>16</a:t>
            </a:r>
            <a:endParaRPr lang="en-US" sz="2000" baseline="-25000" dirty="0">
              <a:solidFill>
                <a:srgbClr val="0070C0"/>
              </a:solidFill>
            </a:endParaRPr>
          </a:p>
        </p:txBody>
      </p:sp>
      <p:sp>
        <p:nvSpPr>
          <p:cNvPr id="6" name="Rectangle 147"/>
          <p:cNvSpPr>
            <a:spLocks noChangeArrowheads="1"/>
          </p:cNvSpPr>
          <p:nvPr/>
        </p:nvSpPr>
        <p:spPr bwMode="auto">
          <a:xfrm>
            <a:off x="524669" y="361564"/>
            <a:ext cx="403243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8528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 bwMode="auto">
          <a:xfrm>
            <a:off x="3174722" y="5245159"/>
            <a:ext cx="1110977" cy="36004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rgbClr val="9900CC"/>
              </a:solidFill>
              <a:effectLst/>
              <a:latin typeface="Arial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651974" y="5438747"/>
            <a:ext cx="471601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 smtClean="0">
                <a:solidFill>
                  <a:srgbClr val="A4F0FA"/>
                </a:solidFill>
              </a:rPr>
              <a:t>Renciuk</a:t>
            </a:r>
            <a:r>
              <a:rPr lang="cs-CZ" sz="1400" dirty="0">
                <a:solidFill>
                  <a:srgbClr val="A4F0FA"/>
                </a:solidFill>
              </a:rPr>
              <a:t>, </a:t>
            </a:r>
            <a:r>
              <a:rPr lang="cs-CZ" sz="1400" dirty="0" smtClean="0">
                <a:solidFill>
                  <a:srgbClr val="A4F0FA"/>
                </a:solidFill>
              </a:rPr>
              <a:t>D., </a:t>
            </a:r>
            <a:r>
              <a:rPr lang="cs-CZ" sz="1400" dirty="0" err="1" smtClean="0">
                <a:solidFill>
                  <a:srgbClr val="A4F0FA"/>
                </a:solidFill>
              </a:rPr>
              <a:t>Kejnovska</a:t>
            </a:r>
            <a:r>
              <a:rPr lang="cs-CZ" sz="1400" dirty="0" smtClean="0">
                <a:solidFill>
                  <a:srgbClr val="A4F0FA"/>
                </a:solidFill>
              </a:rPr>
              <a:t>, I., </a:t>
            </a:r>
            <a:r>
              <a:rPr lang="cs-CZ" sz="1400" dirty="0" err="1" smtClean="0">
                <a:solidFill>
                  <a:srgbClr val="A4F0FA"/>
                </a:solidFill>
              </a:rPr>
              <a:t>Skolakova</a:t>
            </a:r>
            <a:r>
              <a:rPr lang="cs-CZ" sz="1400" dirty="0" smtClean="0">
                <a:solidFill>
                  <a:srgbClr val="A4F0FA"/>
                </a:solidFill>
              </a:rPr>
              <a:t>, P., </a:t>
            </a:r>
            <a:r>
              <a:rPr lang="cs-CZ" sz="1400" dirty="0" err="1" smtClean="0">
                <a:solidFill>
                  <a:srgbClr val="A4F0FA"/>
                </a:solidFill>
              </a:rPr>
              <a:t>Bednarova</a:t>
            </a:r>
            <a:r>
              <a:rPr lang="cs-CZ" sz="1400" dirty="0" smtClean="0">
                <a:solidFill>
                  <a:srgbClr val="A4F0FA"/>
                </a:solidFill>
              </a:rPr>
              <a:t>, K., </a:t>
            </a:r>
            <a:r>
              <a:rPr lang="cs-CZ" sz="1400" dirty="0" err="1" smtClean="0">
                <a:solidFill>
                  <a:srgbClr val="A4F0FA"/>
                </a:solidFill>
              </a:rPr>
              <a:t>Vorlickova</a:t>
            </a:r>
            <a:r>
              <a:rPr lang="cs-CZ" sz="1400" dirty="0" smtClean="0">
                <a:solidFill>
                  <a:srgbClr val="A4F0FA"/>
                </a:solidFill>
              </a:rPr>
              <a:t>, M.:</a:t>
            </a:r>
          </a:p>
          <a:p>
            <a:r>
              <a:rPr lang="en-US" sz="1400" dirty="0">
                <a:solidFill>
                  <a:srgbClr val="FFFFFF"/>
                </a:solidFill>
              </a:rPr>
              <a:t>Arrangements of human telomere DNA </a:t>
            </a:r>
            <a:r>
              <a:rPr lang="en-US" sz="1400" dirty="0" err="1">
                <a:solidFill>
                  <a:srgbClr val="FFFFFF"/>
                </a:solidFill>
              </a:rPr>
              <a:t>quadruplex</a:t>
            </a:r>
            <a:endParaRPr lang="en-US" sz="1400" dirty="0">
              <a:solidFill>
                <a:srgbClr val="FFFFFF"/>
              </a:solidFill>
            </a:endParaRPr>
          </a:p>
          <a:p>
            <a:r>
              <a:rPr lang="en-US" sz="1400" dirty="0">
                <a:solidFill>
                  <a:srgbClr val="FFFFFF"/>
                </a:solidFill>
              </a:rPr>
              <a:t>in physiologically relevant K+ </a:t>
            </a:r>
            <a:r>
              <a:rPr lang="en-US" sz="1400" dirty="0" smtClean="0">
                <a:solidFill>
                  <a:srgbClr val="FFFFFF"/>
                </a:solidFill>
              </a:rPr>
              <a:t>solutions</a:t>
            </a:r>
            <a:endParaRPr lang="cs-CZ" sz="1400" dirty="0" smtClean="0">
              <a:solidFill>
                <a:srgbClr val="FFFFFF"/>
              </a:solidFill>
            </a:endParaRPr>
          </a:p>
          <a:p>
            <a:r>
              <a:rPr lang="cs-CZ" sz="1400" dirty="0" err="1">
                <a:solidFill>
                  <a:srgbClr val="A4F0FA"/>
                </a:solidFill>
              </a:rPr>
              <a:t>Nucleic</a:t>
            </a:r>
            <a:r>
              <a:rPr lang="cs-CZ" sz="1400" dirty="0">
                <a:solidFill>
                  <a:srgbClr val="A4F0FA"/>
                </a:solidFill>
              </a:rPr>
              <a:t> </a:t>
            </a:r>
            <a:r>
              <a:rPr lang="cs-CZ" sz="1400" dirty="0" err="1">
                <a:solidFill>
                  <a:srgbClr val="A4F0FA"/>
                </a:solidFill>
              </a:rPr>
              <a:t>Acids</a:t>
            </a:r>
            <a:r>
              <a:rPr lang="cs-CZ" sz="1400" dirty="0">
                <a:solidFill>
                  <a:srgbClr val="A4F0FA"/>
                </a:solidFill>
              </a:rPr>
              <a:t> </a:t>
            </a:r>
            <a:r>
              <a:rPr lang="cs-CZ" sz="1400" dirty="0" err="1">
                <a:solidFill>
                  <a:srgbClr val="A4F0FA"/>
                </a:solidFill>
              </a:rPr>
              <a:t>Research</a:t>
            </a:r>
            <a:r>
              <a:rPr lang="cs-CZ" sz="1400" dirty="0">
                <a:solidFill>
                  <a:srgbClr val="A4F0FA"/>
                </a:solidFill>
              </a:rPr>
              <a:t> </a:t>
            </a:r>
            <a:r>
              <a:rPr lang="cs-CZ" sz="1400" b="1" dirty="0">
                <a:solidFill>
                  <a:srgbClr val="A4F0FA"/>
                </a:solidFill>
              </a:rPr>
              <a:t>37 </a:t>
            </a:r>
            <a:r>
              <a:rPr lang="cs-CZ" sz="1400" dirty="0">
                <a:solidFill>
                  <a:srgbClr val="A4F0FA"/>
                </a:solidFill>
              </a:rPr>
              <a:t>(2009) 6625-6634</a:t>
            </a:r>
          </a:p>
          <a:p>
            <a:endParaRPr lang="cs-CZ" sz="1100" dirty="0">
              <a:solidFill>
                <a:srgbClr val="FFFFFF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131840" y="48767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sp>
        <p:nvSpPr>
          <p:cNvPr id="7" name="TextovéPole 6"/>
          <p:cNvSpPr txBox="1"/>
          <p:nvPr/>
        </p:nvSpPr>
        <p:spPr>
          <a:xfrm>
            <a:off x="2987824" y="4680716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8" name="TextovéPole 7"/>
          <p:cNvSpPr txBox="1"/>
          <p:nvPr/>
        </p:nvSpPr>
        <p:spPr>
          <a:xfrm>
            <a:off x="2685554" y="5373216"/>
            <a:ext cx="950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9" name="TextovéPole 8"/>
          <p:cNvSpPr txBox="1"/>
          <p:nvPr/>
        </p:nvSpPr>
        <p:spPr>
          <a:xfrm>
            <a:off x="3311860" y="1988840"/>
            <a:ext cx="879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10" name="Obdélník 9"/>
          <p:cNvSpPr/>
          <p:nvPr/>
        </p:nvSpPr>
        <p:spPr>
          <a:xfrm>
            <a:off x="3076878" y="4522798"/>
            <a:ext cx="428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>
                <a:solidFill>
                  <a:srgbClr val="00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</a:t>
            </a:r>
            <a:r>
              <a:rPr lang="cs-CZ" baseline="30000" dirty="0">
                <a:solidFill>
                  <a:srgbClr val="00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+</a:t>
            </a:r>
          </a:p>
        </p:txBody>
      </p:sp>
      <p:pic>
        <p:nvPicPr>
          <p:cNvPr id="11" name="Zvuk 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9293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94"/>
    </mc:Choice>
    <mc:Fallback xmlns="">
      <p:transition spd="slow" advTm="53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149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149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9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6" dur="500"/>
                                        <p:tgtEl>
                                          <p:spTgt spid="149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9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9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1" dur="500"/>
                                        <p:tgtEl>
                                          <p:spTgt spid="149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9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9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49518" grpId="0" animBg="1"/>
      <p:bldP spid="149519" grpId="0" animBg="1"/>
      <p:bldP spid="149520" grpId="0" animBg="1"/>
      <p:bldP spid="14952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27i-tet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" r="61937"/>
          <a:stretch>
            <a:fillRect/>
          </a:stretch>
        </p:blipFill>
        <p:spPr bwMode="auto">
          <a:xfrm>
            <a:off x="254402" y="642706"/>
            <a:ext cx="1799828" cy="3441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4343400" y="5410200"/>
            <a:ext cx="285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4405313" y="5370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5061" name="Line 8"/>
          <p:cNvSpPr>
            <a:spLocks noChangeShapeType="1"/>
          </p:cNvSpPr>
          <p:nvPr/>
        </p:nvSpPr>
        <p:spPr bwMode="auto">
          <a:xfrm flipH="1">
            <a:off x="7848600" y="46482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2" name="Line 9"/>
          <p:cNvSpPr>
            <a:spLocks noChangeShapeType="1"/>
          </p:cNvSpPr>
          <p:nvPr/>
        </p:nvSpPr>
        <p:spPr bwMode="auto">
          <a:xfrm>
            <a:off x="7924800" y="46482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3" name="Line 10"/>
          <p:cNvSpPr>
            <a:spLocks noChangeShapeType="1"/>
          </p:cNvSpPr>
          <p:nvPr/>
        </p:nvSpPr>
        <p:spPr bwMode="auto">
          <a:xfrm>
            <a:off x="6172200" y="4648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4" name="Line 11"/>
          <p:cNvSpPr>
            <a:spLocks noChangeShapeType="1"/>
          </p:cNvSpPr>
          <p:nvPr/>
        </p:nvSpPr>
        <p:spPr bwMode="auto">
          <a:xfrm flipH="1">
            <a:off x="4419600" y="46482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5" name="Text Box 15"/>
          <p:cNvSpPr txBox="1">
            <a:spLocks noChangeArrowheads="1"/>
          </p:cNvSpPr>
          <p:nvPr/>
        </p:nvSpPr>
        <p:spPr bwMode="auto">
          <a:xfrm>
            <a:off x="8153400" y="5638800"/>
            <a:ext cx="701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5066" name="Text Box 16"/>
          <p:cNvSpPr txBox="1">
            <a:spLocks noChangeArrowheads="1"/>
          </p:cNvSpPr>
          <p:nvPr/>
        </p:nvSpPr>
        <p:spPr bwMode="auto">
          <a:xfrm>
            <a:off x="8289925" y="5553075"/>
            <a:ext cx="2730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800" b="1">
                <a:solidFill>
                  <a:srgbClr val="FFFF00"/>
                </a:solidFill>
                <a:latin typeface="Times New Roman" pitchFamily="18" charset="0"/>
              </a:rPr>
              <a:t> </a:t>
            </a:r>
            <a:endParaRPr lang="cs-CZ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45067" name="Text Box 17"/>
          <p:cNvSpPr txBox="1">
            <a:spLocks noChangeArrowheads="1"/>
          </p:cNvSpPr>
          <p:nvPr/>
        </p:nvSpPr>
        <p:spPr bwMode="auto">
          <a:xfrm>
            <a:off x="3920468" y="90487"/>
            <a:ext cx="3581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2800" b="1" dirty="0">
                <a:solidFill>
                  <a:schemeClr val="bg1"/>
                </a:solidFill>
                <a:latin typeface="Times New Roman" pitchFamily="18" charset="0"/>
              </a:rPr>
              <a:t>         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</a:rPr>
              <a:t>i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</a:rPr>
              <a:t> - </a:t>
            </a:r>
            <a:r>
              <a:rPr lang="cs-CZ" sz="2800" b="1" dirty="0" err="1" smtClean="0">
                <a:solidFill>
                  <a:srgbClr val="FFFFFF"/>
                </a:solidFill>
                <a:latin typeface="Times New Roman" pitchFamily="18" charset="0"/>
              </a:rPr>
              <a:t>motif</a:t>
            </a:r>
            <a:endParaRPr lang="cs-CZ" sz="28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5068" name="Text Box 12"/>
          <p:cNvSpPr txBox="1">
            <a:spLocks noChangeArrowheads="1"/>
          </p:cNvSpPr>
          <p:nvPr/>
        </p:nvSpPr>
        <p:spPr bwMode="auto">
          <a:xfrm>
            <a:off x="-70145" y="6033757"/>
            <a:ext cx="3886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1400" dirty="0">
                <a:solidFill>
                  <a:srgbClr val="A4F0FA"/>
                </a:solidFill>
                <a:latin typeface="Times New Roman" pitchFamily="18" charset="0"/>
                <a:cs typeface="Times New Roman" pitchFamily="18" charset="0"/>
              </a:rPr>
              <a:t>Two </a:t>
            </a:r>
            <a:r>
              <a:rPr lang="en-US" sz="1400" dirty="0" smtClean="0">
                <a:solidFill>
                  <a:srgbClr val="A4F0FA"/>
                </a:solidFill>
                <a:latin typeface="Times New Roman" pitchFamily="18" charset="0"/>
                <a:cs typeface="Times New Roman" pitchFamily="18" charset="0"/>
              </a:rPr>
              <a:t>parallel </a:t>
            </a:r>
            <a:r>
              <a:rPr lang="en-US" sz="1400" dirty="0">
                <a:solidFill>
                  <a:srgbClr val="A4F0FA"/>
                </a:solidFill>
                <a:latin typeface="Times New Roman" pitchFamily="18" charset="0"/>
                <a:cs typeface="Times New Roman" pitchFamily="18" charset="0"/>
              </a:rPr>
              <a:t>duplexes </a:t>
            </a:r>
            <a:r>
              <a:rPr lang="cs-CZ" sz="1400" dirty="0" err="1" smtClean="0">
                <a:solidFill>
                  <a:srgbClr val="A4F0FA"/>
                </a:solidFill>
                <a:latin typeface="Times New Roman" pitchFamily="18" charset="0"/>
                <a:cs typeface="Times New Roman" pitchFamily="18" charset="0"/>
              </a:rPr>
              <a:t>bound</a:t>
            </a:r>
            <a:r>
              <a:rPr lang="cs-CZ" sz="1400" dirty="0" smtClean="0">
                <a:solidFill>
                  <a:srgbClr val="A4F0FA"/>
                </a:solidFill>
                <a:latin typeface="Times New Roman" pitchFamily="18" charset="0"/>
                <a:cs typeface="Times New Roman" pitchFamily="18" charset="0"/>
              </a:rPr>
              <a:t> by </a:t>
            </a:r>
            <a:r>
              <a:rPr lang="en-US" sz="1200" dirty="0" smtClean="0">
                <a:solidFill>
                  <a:srgbClr val="A4F0FA"/>
                </a:solidFill>
              </a:rPr>
              <a:t>C.C</a:t>
            </a:r>
            <a:r>
              <a:rPr lang="en-US" sz="1200" baseline="30000" dirty="0" smtClean="0">
                <a:solidFill>
                  <a:srgbClr val="A4F0FA"/>
                </a:solidFill>
              </a:rPr>
              <a:t>+</a:t>
            </a:r>
            <a:r>
              <a:rPr lang="cs-CZ" sz="1200" dirty="0">
                <a:solidFill>
                  <a:srgbClr val="A4F0FA"/>
                </a:solidFill>
              </a:rPr>
              <a:t> </a:t>
            </a:r>
            <a:r>
              <a:rPr lang="cs-CZ" sz="1400" dirty="0" err="1" smtClean="0">
                <a:solidFill>
                  <a:srgbClr val="A4F0FA"/>
                </a:solidFill>
                <a:latin typeface="Times New Roman" pitchFamily="18" charset="0"/>
                <a:cs typeface="Times New Roman" pitchFamily="18" charset="0"/>
              </a:rPr>
              <a:t>pairs</a:t>
            </a:r>
            <a:r>
              <a:rPr lang="cs-CZ" sz="1400" dirty="0" smtClean="0">
                <a:solidFill>
                  <a:srgbClr val="A4F0FA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/>
            <a:r>
              <a:rPr lang="en-US" sz="1400" dirty="0" smtClean="0">
                <a:solidFill>
                  <a:srgbClr val="A4F0FA"/>
                </a:solidFill>
                <a:latin typeface="Times New Roman" pitchFamily="18" charset="0"/>
                <a:cs typeface="Times New Roman" pitchFamily="18" charset="0"/>
              </a:rPr>
              <a:t>are </a:t>
            </a:r>
            <a:r>
              <a:rPr lang="en-US" sz="1400" dirty="0">
                <a:solidFill>
                  <a:srgbClr val="A4F0FA"/>
                </a:solidFill>
                <a:latin typeface="Times New Roman" pitchFamily="18" charset="0"/>
                <a:cs typeface="Times New Roman" pitchFamily="18" charset="0"/>
              </a:rPr>
              <a:t>intercalated in the antiparallel fashion</a:t>
            </a:r>
            <a:r>
              <a:rPr lang="en-US" sz="1400" dirty="0">
                <a:solidFill>
                  <a:srgbClr val="A4F0FA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45069" name="Picture 5" descr="U:\MIFI\obrazky\sbírka\C.C+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1" y="4400233"/>
            <a:ext cx="26670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70" name="Group 14"/>
          <p:cNvGrpSpPr>
            <a:grpSpLocks/>
          </p:cNvGrpSpPr>
          <p:nvPr/>
        </p:nvGrpSpPr>
        <p:grpSpPr bwMode="auto">
          <a:xfrm>
            <a:off x="3756025" y="609600"/>
            <a:ext cx="4130675" cy="6131768"/>
            <a:chOff x="2256" y="384"/>
            <a:chExt cx="2746" cy="3381"/>
          </a:xfrm>
        </p:grpSpPr>
        <p:graphicFrame>
          <p:nvGraphicFramePr>
            <p:cNvPr id="45074" name="Object 2"/>
            <p:cNvGraphicFramePr>
              <a:graphicFrameLocks noChangeAspect="1"/>
            </p:cNvGraphicFramePr>
            <p:nvPr/>
          </p:nvGraphicFramePr>
          <p:xfrm>
            <a:off x="2256" y="384"/>
            <a:ext cx="2746" cy="33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925" name="SPW 8.0 Graph" r:id="rId8" imgW="8793720" imgH="8238600" progId="SigmaPlotGraphicObject.7">
                    <p:embed/>
                  </p:oleObj>
                </mc:Choice>
                <mc:Fallback>
                  <p:oleObj name="SPW 8.0 Graph" r:id="rId8" imgW="8793720" imgH="8238600" progId="SigmaPlotGraphicObject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23892"/>
                        <a:stretch>
                          <a:fillRect/>
                        </a:stretch>
                      </p:blipFill>
                      <p:spPr bwMode="auto">
                        <a:xfrm>
                          <a:off x="2256" y="384"/>
                          <a:ext cx="2746" cy="33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075" name="Oval 16"/>
            <p:cNvSpPr>
              <a:spLocks noChangeArrowheads="1"/>
            </p:cNvSpPr>
            <p:nvPr/>
          </p:nvSpPr>
          <p:spPr bwMode="auto">
            <a:xfrm>
              <a:off x="3253" y="2821"/>
              <a:ext cx="1008" cy="6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071" name="Rectangle 18"/>
          <p:cNvSpPr>
            <a:spLocks noChangeArrowheads="1"/>
          </p:cNvSpPr>
          <p:nvPr/>
        </p:nvSpPr>
        <p:spPr bwMode="auto">
          <a:xfrm>
            <a:off x="2089024" y="2266704"/>
            <a:ext cx="1628901" cy="164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cs-CZ" sz="1100" dirty="0" err="1" smtClean="0">
                <a:solidFill>
                  <a:srgbClr val="A4F0FA"/>
                </a:solidFill>
              </a:rPr>
              <a:t>Gehring</a:t>
            </a:r>
            <a:r>
              <a:rPr lang="cs-CZ" sz="1100" dirty="0" smtClean="0">
                <a:solidFill>
                  <a:srgbClr val="A4F0FA"/>
                </a:solidFill>
              </a:rPr>
              <a:t>, K., </a:t>
            </a:r>
            <a:r>
              <a:rPr lang="cs-CZ" sz="1100" dirty="0" err="1" smtClean="0">
                <a:solidFill>
                  <a:srgbClr val="A4F0FA"/>
                </a:solidFill>
              </a:rPr>
              <a:t>Leroy</a:t>
            </a:r>
            <a:r>
              <a:rPr lang="cs-CZ" sz="1100" dirty="0" smtClean="0">
                <a:solidFill>
                  <a:srgbClr val="A4F0FA"/>
                </a:solidFill>
              </a:rPr>
              <a:t>, J.L., </a:t>
            </a:r>
            <a:r>
              <a:rPr lang="cs-CZ" sz="1100" dirty="0" err="1" smtClean="0">
                <a:solidFill>
                  <a:srgbClr val="A4F0FA"/>
                </a:solidFill>
              </a:rPr>
              <a:t>Gueron</a:t>
            </a:r>
            <a:r>
              <a:rPr lang="cs-CZ" sz="1100" dirty="0" smtClean="0">
                <a:solidFill>
                  <a:srgbClr val="A4F0FA"/>
                </a:solidFill>
              </a:rPr>
              <a:t>, M.:</a:t>
            </a:r>
          </a:p>
          <a:p>
            <a:pPr eaLnBrk="0" hangingPunct="0"/>
            <a:r>
              <a:rPr lang="en-US" sz="1100" dirty="0" smtClean="0">
                <a:solidFill>
                  <a:srgbClr val="FFFFFF"/>
                </a:solidFill>
              </a:rPr>
              <a:t>A</a:t>
            </a:r>
            <a:r>
              <a:rPr lang="en-US" sz="1100" dirty="0" smtClean="0">
                <a:solidFill>
                  <a:srgbClr val="A4F0FA"/>
                </a:solidFill>
              </a:rPr>
              <a:t> </a:t>
            </a:r>
            <a:r>
              <a:rPr lang="en-US" sz="1100" dirty="0">
                <a:solidFill>
                  <a:srgbClr val="FFFFFF"/>
                </a:solidFill>
              </a:rPr>
              <a:t>tetrameric DNA structure with protonated </a:t>
            </a:r>
            <a:r>
              <a:rPr lang="en-US" sz="1100" dirty="0" err="1">
                <a:solidFill>
                  <a:srgbClr val="FFFFFF"/>
                </a:solidFill>
              </a:rPr>
              <a:t>cytosine.cytosine</a:t>
            </a:r>
            <a:r>
              <a:rPr lang="en-US" sz="1100" dirty="0">
                <a:solidFill>
                  <a:srgbClr val="FFFFFF"/>
                </a:solidFill>
              </a:rPr>
              <a:t> base pairs</a:t>
            </a:r>
            <a:r>
              <a:rPr lang="en-US" sz="1100" dirty="0" smtClean="0">
                <a:solidFill>
                  <a:srgbClr val="FFFFFF"/>
                </a:solidFill>
              </a:rPr>
              <a:t>.</a:t>
            </a:r>
            <a:r>
              <a:rPr lang="cs-CZ" sz="1100" dirty="0" smtClean="0">
                <a:solidFill>
                  <a:srgbClr val="A4F0FA"/>
                </a:solidFill>
              </a:rPr>
              <a:t> </a:t>
            </a:r>
            <a:r>
              <a:rPr lang="cs-CZ" sz="1100" dirty="0" err="1" smtClean="0">
                <a:solidFill>
                  <a:srgbClr val="A4F0FA"/>
                </a:solidFill>
              </a:rPr>
              <a:t>Nature</a:t>
            </a:r>
            <a:r>
              <a:rPr lang="cs-CZ" sz="1100" dirty="0" smtClean="0">
                <a:solidFill>
                  <a:srgbClr val="A4F0FA"/>
                </a:solidFill>
              </a:rPr>
              <a:t> 363 (1993) 561-565</a:t>
            </a:r>
            <a:r>
              <a:rPr lang="cs-CZ" sz="1200" dirty="0" smtClean="0">
                <a:solidFill>
                  <a:srgbClr val="A4F0FA"/>
                </a:solidFill>
              </a:rPr>
              <a:t>.</a:t>
            </a:r>
            <a:endParaRPr lang="en-US" sz="1200" dirty="0">
              <a:solidFill>
                <a:srgbClr val="FFFFFF"/>
              </a:solidFill>
            </a:endParaRPr>
          </a:p>
          <a:p>
            <a:pPr eaLnBrk="0" hangingPunct="0"/>
            <a:endParaRPr lang="cs-CZ" sz="1200" i="1" dirty="0">
              <a:solidFill>
                <a:schemeClr val="bg1"/>
              </a:solidFill>
            </a:endParaRPr>
          </a:p>
        </p:txBody>
      </p:sp>
      <p:pic>
        <p:nvPicPr>
          <p:cNvPr id="45072" name="Picture 19" descr="spac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7350" y="3976688"/>
            <a:ext cx="11112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3" name="Picture 2" descr="V:\mifi-obr\UDF043-inset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062" y="3371893"/>
            <a:ext cx="1770692" cy="280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Přímá spojnice se šipkou 3"/>
          <p:cNvCxnSpPr/>
          <p:nvPr/>
        </p:nvCxnSpPr>
        <p:spPr bwMode="auto">
          <a:xfrm flipV="1">
            <a:off x="5868144" y="1844824"/>
            <a:ext cx="1243" cy="17281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Přímá spojnice se šipkou 34"/>
          <p:cNvCxnSpPr/>
          <p:nvPr/>
        </p:nvCxnSpPr>
        <p:spPr bwMode="auto">
          <a:xfrm flipV="1">
            <a:off x="7451077" y="2266704"/>
            <a:ext cx="1243" cy="5390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Ovál 16"/>
          <p:cNvSpPr/>
          <p:nvPr/>
        </p:nvSpPr>
        <p:spPr bwMode="auto">
          <a:xfrm>
            <a:off x="1691680" y="4971760"/>
            <a:ext cx="362550" cy="329447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rgbClr val="9900CC"/>
              </a:solidFill>
              <a:effectLst/>
              <a:latin typeface="Arial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07648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80"/>
    </mc:Choice>
    <mc:Fallback xmlns="">
      <p:transition spd="slow" advTm="61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 bwMode="auto">
          <a:xfrm>
            <a:off x="0" y="6597352"/>
            <a:ext cx="9252520" cy="14476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9900CC"/>
              </a:solidFill>
              <a:effectLst/>
              <a:latin typeface="Arial" charset="0"/>
            </a:endParaRPr>
          </a:p>
        </p:txBody>
      </p:sp>
      <p:pic>
        <p:nvPicPr>
          <p:cNvPr id="46082" name="Picture 2" descr="28PY copy (1)"/>
          <p:cNvPicPr>
            <a:picLocks noGrp="1" noChangeAspect="1" noChangeArrowheads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7475"/>
            <a:ext cx="9144000" cy="6502400"/>
          </a:xfrm>
          <a:noFill/>
        </p:spPr>
      </p:pic>
      <p:sp>
        <p:nvSpPr>
          <p:cNvPr id="139267" name="Rectangle 3"/>
          <p:cNvSpPr>
            <a:spLocks noChangeArrowheads="1"/>
          </p:cNvSpPr>
          <p:nvPr/>
        </p:nvSpPr>
        <p:spPr bwMode="auto">
          <a:xfrm>
            <a:off x="827088" y="6284913"/>
            <a:ext cx="744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</a:rPr>
              <a:t>TCCCCACCTTCCCCACCCTCCCCACCCTCCCCA</a:t>
            </a:r>
            <a:r>
              <a:rPr lang="cs-CZ" b="1" dirty="0">
                <a:solidFill>
                  <a:schemeClr val="tx1"/>
                </a:solidFill>
              </a:rPr>
              <a:t> 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476375" y="188913"/>
            <a:ext cx="6191250" cy="6507162"/>
            <a:chOff x="930" y="119"/>
            <a:chExt cx="3900" cy="4099"/>
          </a:xfrm>
        </p:grpSpPr>
        <p:sp>
          <p:nvSpPr>
            <p:cNvPr id="139269" name="Rectangle 5"/>
            <p:cNvSpPr>
              <a:spLocks noChangeArrowheads="1"/>
            </p:cNvSpPr>
            <p:nvPr/>
          </p:nvSpPr>
          <p:spPr bwMode="auto">
            <a:xfrm>
              <a:off x="2608" y="3991"/>
              <a:ext cx="2222" cy="227"/>
            </a:xfrm>
            <a:prstGeom prst="rect">
              <a:avLst/>
            </a:prstGeom>
            <a:noFill/>
            <a:ln w="254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 sz="24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39270" name="Rectangle 6"/>
            <p:cNvSpPr>
              <a:spLocks noChangeArrowheads="1"/>
            </p:cNvSpPr>
            <p:nvPr/>
          </p:nvSpPr>
          <p:spPr bwMode="auto">
            <a:xfrm>
              <a:off x="930" y="119"/>
              <a:ext cx="999" cy="3131"/>
            </a:xfrm>
            <a:prstGeom prst="rect">
              <a:avLst/>
            </a:prstGeom>
            <a:noFill/>
            <a:ln w="254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 sz="24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059113" y="188913"/>
            <a:ext cx="4826000" cy="6507162"/>
            <a:chOff x="1927" y="119"/>
            <a:chExt cx="3040" cy="4099"/>
          </a:xfrm>
        </p:grpSpPr>
        <p:sp>
          <p:nvSpPr>
            <p:cNvPr id="139272" name="Rectangle 8"/>
            <p:cNvSpPr>
              <a:spLocks noChangeArrowheads="1"/>
            </p:cNvSpPr>
            <p:nvPr/>
          </p:nvSpPr>
          <p:spPr bwMode="auto">
            <a:xfrm>
              <a:off x="1973" y="119"/>
              <a:ext cx="1043" cy="3131"/>
            </a:xfrm>
            <a:prstGeom prst="rect">
              <a:avLst/>
            </a:prstGeom>
            <a:noFill/>
            <a:ln w="254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 sz="24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39273" name="Rectangle 9"/>
            <p:cNvSpPr>
              <a:spLocks noChangeArrowheads="1"/>
            </p:cNvSpPr>
            <p:nvPr/>
          </p:nvSpPr>
          <p:spPr bwMode="auto">
            <a:xfrm>
              <a:off x="1927" y="3991"/>
              <a:ext cx="3040" cy="227"/>
            </a:xfrm>
            <a:prstGeom prst="rect">
              <a:avLst/>
            </a:prstGeom>
            <a:noFill/>
            <a:ln w="254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 sz="24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2195513" y="188913"/>
            <a:ext cx="5907087" cy="6507162"/>
            <a:chOff x="1383" y="119"/>
            <a:chExt cx="3721" cy="4099"/>
          </a:xfrm>
        </p:grpSpPr>
        <p:sp>
          <p:nvSpPr>
            <p:cNvPr id="139275" name="Rectangle 11"/>
            <p:cNvSpPr>
              <a:spLocks noChangeArrowheads="1"/>
            </p:cNvSpPr>
            <p:nvPr/>
          </p:nvSpPr>
          <p:spPr bwMode="auto">
            <a:xfrm>
              <a:off x="3016" y="119"/>
              <a:ext cx="1089" cy="3131"/>
            </a:xfrm>
            <a:prstGeom prst="rect">
              <a:avLst/>
            </a:prstGeom>
            <a:noFill/>
            <a:ln w="254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 sz="24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39276" name="Rectangle 12"/>
            <p:cNvSpPr>
              <a:spLocks noChangeArrowheads="1"/>
            </p:cNvSpPr>
            <p:nvPr/>
          </p:nvSpPr>
          <p:spPr bwMode="auto">
            <a:xfrm>
              <a:off x="1383" y="3991"/>
              <a:ext cx="3721" cy="227"/>
            </a:xfrm>
            <a:prstGeom prst="rect">
              <a:avLst/>
            </a:prstGeom>
            <a:noFill/>
            <a:ln w="254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 sz="24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900113" y="188913"/>
            <a:ext cx="7272337" cy="6507162"/>
            <a:chOff x="567" y="119"/>
            <a:chExt cx="4581" cy="4099"/>
          </a:xfrm>
        </p:grpSpPr>
        <p:sp>
          <p:nvSpPr>
            <p:cNvPr id="139278" name="Rectangle 14"/>
            <p:cNvSpPr>
              <a:spLocks noChangeArrowheads="1"/>
            </p:cNvSpPr>
            <p:nvPr/>
          </p:nvSpPr>
          <p:spPr bwMode="auto">
            <a:xfrm>
              <a:off x="4105" y="119"/>
              <a:ext cx="1043" cy="3131"/>
            </a:xfrm>
            <a:prstGeom prst="rect">
              <a:avLst/>
            </a:prstGeom>
            <a:noFill/>
            <a:ln w="254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 sz="24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39279" name="Rectangle 15"/>
            <p:cNvSpPr>
              <a:spLocks noChangeArrowheads="1"/>
            </p:cNvSpPr>
            <p:nvPr/>
          </p:nvSpPr>
          <p:spPr bwMode="auto">
            <a:xfrm>
              <a:off x="567" y="3991"/>
              <a:ext cx="4537" cy="227"/>
            </a:xfrm>
            <a:prstGeom prst="rect">
              <a:avLst/>
            </a:prstGeom>
            <a:noFill/>
            <a:ln w="254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 sz="24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46088" name="Text Box 16"/>
          <p:cNvSpPr txBox="1">
            <a:spLocks noChangeArrowheads="1"/>
          </p:cNvSpPr>
          <p:nvPr/>
        </p:nvSpPr>
        <p:spPr bwMode="auto">
          <a:xfrm>
            <a:off x="288925" y="5829300"/>
            <a:ext cx="2825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>
                <a:solidFill>
                  <a:schemeClr val="tx1"/>
                </a:solidFill>
                <a:latin typeface="Times New Roman" pitchFamily="18" charset="0"/>
              </a:rPr>
              <a:t>Fragmenty promotoru c-myc</a:t>
            </a:r>
          </a:p>
        </p:txBody>
      </p:sp>
      <p:pic>
        <p:nvPicPr>
          <p:cNvPr id="139281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"/>
            <a:ext cx="6705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82" name="Rectangle 18"/>
          <p:cNvSpPr>
            <a:spLocks noChangeArrowheads="1"/>
          </p:cNvSpPr>
          <p:nvPr/>
        </p:nvSpPr>
        <p:spPr bwMode="auto">
          <a:xfrm>
            <a:off x="381000" y="5867400"/>
            <a:ext cx="28194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cs-CZ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39283" name="Rectangle 19"/>
          <p:cNvSpPr>
            <a:spLocks noChangeArrowheads="1"/>
          </p:cNvSpPr>
          <p:nvPr/>
        </p:nvSpPr>
        <p:spPr bwMode="auto">
          <a:xfrm>
            <a:off x="5715000" y="5638800"/>
            <a:ext cx="2819400" cy="685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cs-CZ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94835" y="5955048"/>
            <a:ext cx="91861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chemeClr val="accent6"/>
                </a:solidFill>
              </a:rPr>
              <a:t>                                           </a:t>
            </a:r>
            <a:r>
              <a:rPr lang="en-US" sz="1600" dirty="0" smtClean="0">
                <a:solidFill>
                  <a:schemeClr val="tx1"/>
                </a:solidFill>
              </a:rPr>
              <a:t>Human c-</a:t>
            </a:r>
            <a:r>
              <a:rPr lang="en-US" sz="1600" i="1" dirty="0" err="1" smtClean="0">
                <a:solidFill>
                  <a:schemeClr val="tx1"/>
                </a:solidFill>
              </a:rPr>
              <a:t>myc</a:t>
            </a:r>
            <a:r>
              <a:rPr lang="cs-CZ" sz="1600" i="1" dirty="0" smtClean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Promoter</a:t>
            </a:r>
            <a:r>
              <a:rPr lang="cs-CZ" sz="1600" dirty="0" smtClean="0">
                <a:solidFill>
                  <a:schemeClr val="tx1"/>
                </a:solidFill>
              </a:rPr>
              <a:t> Fragment</a:t>
            </a:r>
            <a:endParaRPr lang="cs-CZ" sz="1600" dirty="0">
              <a:solidFill>
                <a:schemeClr val="tx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975897" y="5631882"/>
            <a:ext cx="3286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>
                <a:solidFill>
                  <a:srgbClr val="3B22CE"/>
                </a:solidFill>
              </a:rPr>
              <a:t>Simonsson</a:t>
            </a:r>
            <a:r>
              <a:rPr lang="cs-CZ" sz="1200" dirty="0">
                <a:solidFill>
                  <a:srgbClr val="3B22CE"/>
                </a:solidFill>
              </a:rPr>
              <a:t>, T., Přibylová, M., Vorlíčková, M.: </a:t>
            </a:r>
            <a:r>
              <a:rPr lang="en-US" sz="1200" dirty="0" err="1" smtClean="0">
                <a:solidFill>
                  <a:srgbClr val="3B22CE"/>
                </a:solidFill>
              </a:rPr>
              <a:t>Biochem</a:t>
            </a:r>
            <a:r>
              <a:rPr lang="cs-CZ" sz="1200" dirty="0" smtClean="0">
                <a:solidFill>
                  <a:srgbClr val="3B22CE"/>
                </a:solidFill>
              </a:rPr>
              <a:t>.</a:t>
            </a:r>
            <a:r>
              <a:rPr lang="en-US" sz="1200" dirty="0" smtClean="0">
                <a:solidFill>
                  <a:srgbClr val="3B22CE"/>
                </a:solidFill>
              </a:rPr>
              <a:t> </a:t>
            </a:r>
            <a:r>
              <a:rPr lang="en-US" sz="1200" dirty="0" err="1" smtClean="0">
                <a:solidFill>
                  <a:srgbClr val="3B22CE"/>
                </a:solidFill>
              </a:rPr>
              <a:t>Biophys</a:t>
            </a:r>
            <a:r>
              <a:rPr lang="cs-CZ" sz="1200" dirty="0" smtClean="0">
                <a:solidFill>
                  <a:srgbClr val="3B22CE"/>
                </a:solidFill>
              </a:rPr>
              <a:t>.</a:t>
            </a:r>
            <a:r>
              <a:rPr lang="en-US" sz="1200" dirty="0" smtClean="0">
                <a:solidFill>
                  <a:srgbClr val="3B22CE"/>
                </a:solidFill>
              </a:rPr>
              <a:t> </a:t>
            </a:r>
            <a:r>
              <a:rPr lang="en-US" sz="1200" dirty="0">
                <a:solidFill>
                  <a:srgbClr val="3B22CE"/>
                </a:solidFill>
              </a:rPr>
              <a:t>Res</a:t>
            </a:r>
            <a:r>
              <a:rPr lang="cs-CZ" sz="1200" dirty="0">
                <a:solidFill>
                  <a:srgbClr val="3B22CE"/>
                </a:solidFill>
              </a:rPr>
              <a:t>.</a:t>
            </a:r>
            <a:r>
              <a:rPr lang="en-US" sz="1200" dirty="0" err="1">
                <a:solidFill>
                  <a:srgbClr val="3B22CE"/>
                </a:solidFill>
              </a:rPr>
              <a:t>Commun</a:t>
            </a:r>
            <a:r>
              <a:rPr lang="cs-CZ" sz="1200" dirty="0" smtClean="0">
                <a:solidFill>
                  <a:srgbClr val="3B22CE"/>
                </a:solidFill>
              </a:rPr>
              <a:t>.</a:t>
            </a:r>
            <a:r>
              <a:rPr lang="en-US" sz="1200" dirty="0" smtClean="0">
                <a:solidFill>
                  <a:srgbClr val="3B22CE"/>
                </a:solidFill>
              </a:rPr>
              <a:t>278</a:t>
            </a:r>
            <a:r>
              <a:rPr lang="cs-CZ" sz="1200" dirty="0" smtClean="0">
                <a:solidFill>
                  <a:srgbClr val="3B22CE"/>
                </a:solidFill>
              </a:rPr>
              <a:t> </a:t>
            </a:r>
            <a:r>
              <a:rPr lang="en-US" sz="1200" dirty="0">
                <a:solidFill>
                  <a:srgbClr val="3B22CE"/>
                </a:solidFill>
              </a:rPr>
              <a:t>(2000) 158–166</a:t>
            </a:r>
            <a:endParaRPr lang="en-GB" sz="1200" dirty="0">
              <a:solidFill>
                <a:srgbClr val="3B22CE"/>
              </a:solidFill>
            </a:endParaRPr>
          </a:p>
        </p:txBody>
      </p:sp>
      <p:pic>
        <p:nvPicPr>
          <p:cNvPr id="8" name="Zvuk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301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639"/>
    </mc:Choice>
    <mc:Fallback xmlns="">
      <p:transition spd="slow" advTm="52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9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9" t="-171" r="-1633" b="59577"/>
          <a:stretch/>
        </p:blipFill>
        <p:spPr bwMode="auto">
          <a:xfrm>
            <a:off x="4303879" y="1274142"/>
            <a:ext cx="2808312" cy="23263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0" y="87276"/>
            <a:ext cx="91440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1150" dirty="0">
                <a:solidFill>
                  <a:srgbClr val="A4F0FA"/>
                </a:solidFill>
              </a:rPr>
              <a:t>)  Š</a:t>
            </a:r>
            <a:r>
              <a:rPr lang="en-GB" sz="1150" dirty="0" err="1">
                <a:solidFill>
                  <a:srgbClr val="A4F0FA"/>
                </a:solidFill>
              </a:rPr>
              <a:t>kol</a:t>
            </a:r>
            <a:r>
              <a:rPr lang="cs-CZ" sz="1150" dirty="0" err="1">
                <a:solidFill>
                  <a:srgbClr val="A4F0FA"/>
                </a:solidFill>
              </a:rPr>
              <a:t>áková</a:t>
            </a:r>
            <a:r>
              <a:rPr lang="cs-CZ" sz="1150" dirty="0">
                <a:solidFill>
                  <a:srgbClr val="A4F0FA"/>
                </a:solidFill>
              </a:rPr>
              <a:t>, P., </a:t>
            </a:r>
            <a:r>
              <a:rPr lang="en-GB" sz="1150" dirty="0">
                <a:solidFill>
                  <a:srgbClr val="A4F0FA"/>
                </a:solidFill>
              </a:rPr>
              <a:t>Ren</a:t>
            </a:r>
            <a:r>
              <a:rPr lang="cs-CZ" sz="1150" dirty="0" err="1">
                <a:solidFill>
                  <a:srgbClr val="A4F0FA"/>
                </a:solidFill>
              </a:rPr>
              <a:t>čiuk</a:t>
            </a:r>
            <a:r>
              <a:rPr lang="cs-CZ" sz="1150" dirty="0">
                <a:solidFill>
                  <a:srgbClr val="A4F0FA"/>
                </a:solidFill>
              </a:rPr>
              <a:t>, D.,  Palacký, J., </a:t>
            </a:r>
            <a:r>
              <a:rPr lang="cs-CZ" sz="1150" dirty="0" err="1">
                <a:solidFill>
                  <a:srgbClr val="A4F0FA"/>
                </a:solidFill>
              </a:rPr>
              <a:t>Krafčík</a:t>
            </a:r>
            <a:r>
              <a:rPr lang="cs-CZ" sz="1150" dirty="0">
                <a:solidFill>
                  <a:srgbClr val="A4F0FA"/>
                </a:solidFill>
              </a:rPr>
              <a:t>, D., </a:t>
            </a:r>
            <a:r>
              <a:rPr lang="en-GB" sz="1150" dirty="0" err="1">
                <a:solidFill>
                  <a:srgbClr val="A4F0FA"/>
                </a:solidFill>
              </a:rPr>
              <a:t>Dvo</a:t>
            </a:r>
            <a:r>
              <a:rPr lang="cs-CZ" sz="1150" dirty="0" err="1">
                <a:solidFill>
                  <a:srgbClr val="A4F0FA"/>
                </a:solidFill>
              </a:rPr>
              <a:t>řáková</a:t>
            </a:r>
            <a:r>
              <a:rPr lang="cs-CZ" sz="1150" dirty="0">
                <a:solidFill>
                  <a:srgbClr val="A4F0FA"/>
                </a:solidFill>
              </a:rPr>
              <a:t>, Z., </a:t>
            </a:r>
            <a:r>
              <a:rPr lang="cs-CZ" sz="1150" dirty="0" err="1">
                <a:solidFill>
                  <a:srgbClr val="A4F0FA"/>
                </a:solidFill>
              </a:rPr>
              <a:t>Kejnovská</a:t>
            </a:r>
            <a:r>
              <a:rPr lang="cs-CZ" sz="1150" dirty="0">
                <a:solidFill>
                  <a:srgbClr val="A4F0FA"/>
                </a:solidFill>
              </a:rPr>
              <a:t>. I., Bednářová, K.,  Vorlíčková, M.: </a:t>
            </a:r>
            <a:r>
              <a:rPr lang="en-US" sz="1150" dirty="0">
                <a:solidFill>
                  <a:srgbClr val="FFFFFF"/>
                </a:solidFill>
              </a:rPr>
              <a:t>Systematic investigation of sequence requirements</a:t>
            </a:r>
            <a:r>
              <a:rPr lang="cs-CZ" sz="1150" dirty="0">
                <a:solidFill>
                  <a:srgbClr val="FFFFFF"/>
                </a:solidFill>
              </a:rPr>
              <a:t>  </a:t>
            </a:r>
            <a:r>
              <a:rPr lang="en-GB" sz="1150" dirty="0">
                <a:solidFill>
                  <a:srgbClr val="FFFFFF"/>
                </a:solidFill>
              </a:rPr>
              <a:t>for DNA </a:t>
            </a:r>
            <a:r>
              <a:rPr lang="en-GB" sz="1150" dirty="0" err="1">
                <a:solidFill>
                  <a:srgbClr val="FFFFFF"/>
                </a:solidFill>
              </a:rPr>
              <a:t>i</a:t>
            </a:r>
            <a:r>
              <a:rPr lang="en-GB" sz="1150" dirty="0">
                <a:solidFill>
                  <a:srgbClr val="FFFFFF"/>
                </a:solidFill>
              </a:rPr>
              <a:t>-motif formation</a:t>
            </a:r>
            <a:r>
              <a:rPr lang="cs-CZ" sz="1150" dirty="0">
                <a:solidFill>
                  <a:srgbClr val="FFFFFF"/>
                </a:solidFill>
              </a:rPr>
              <a:t>. </a:t>
            </a:r>
            <a:r>
              <a:rPr lang="en-US" sz="1150" dirty="0">
                <a:solidFill>
                  <a:srgbClr val="A4F0FA"/>
                </a:solidFill>
              </a:rPr>
              <a:t>Nucleic Acids Research</a:t>
            </a:r>
            <a:r>
              <a:rPr lang="cs-CZ" sz="1150" dirty="0">
                <a:solidFill>
                  <a:srgbClr val="A4F0FA"/>
                </a:solidFill>
              </a:rPr>
              <a:t> 47 (</a:t>
            </a:r>
            <a:r>
              <a:rPr lang="en-US" sz="1150" dirty="0">
                <a:solidFill>
                  <a:srgbClr val="A4F0FA"/>
                </a:solidFill>
              </a:rPr>
              <a:t>2019</a:t>
            </a:r>
            <a:r>
              <a:rPr lang="cs-CZ" sz="1150" dirty="0">
                <a:solidFill>
                  <a:srgbClr val="A4F0FA"/>
                </a:solidFill>
              </a:rPr>
              <a:t>)</a:t>
            </a:r>
            <a:r>
              <a:rPr lang="en-US" sz="1150" b="1" dirty="0">
                <a:solidFill>
                  <a:srgbClr val="A4F0FA"/>
                </a:solidFill>
              </a:rPr>
              <a:t> </a:t>
            </a:r>
            <a:r>
              <a:rPr lang="en-US" sz="1150" dirty="0">
                <a:solidFill>
                  <a:srgbClr val="A4F0FA"/>
                </a:solidFill>
              </a:rPr>
              <a:t>2177–2189</a:t>
            </a:r>
            <a:r>
              <a:rPr lang="cs-CZ" sz="1150" dirty="0">
                <a:solidFill>
                  <a:srgbClr val="A4F0FA"/>
                </a:solidFill>
              </a:rPr>
              <a:t>.</a:t>
            </a:r>
            <a:endParaRPr lang="en-GB" sz="1150" dirty="0">
              <a:solidFill>
                <a:srgbClr val="A4F0FA"/>
              </a:solidFill>
            </a:endParaRPr>
          </a:p>
          <a:p>
            <a:pPr>
              <a:spcAft>
                <a:spcPts val="600"/>
              </a:spcAft>
            </a:pPr>
            <a:r>
              <a:rPr lang="cs-CZ" sz="1150" dirty="0" smtClean="0">
                <a:solidFill>
                  <a:srgbClr val="A4F0FA"/>
                </a:solidFill>
              </a:rPr>
              <a:t>)  </a:t>
            </a:r>
            <a:r>
              <a:rPr lang="en-GB" sz="1150" dirty="0" err="1" smtClean="0">
                <a:solidFill>
                  <a:srgbClr val="A4F0FA"/>
                </a:solidFill>
              </a:rPr>
              <a:t>Dvořáková</a:t>
            </a:r>
            <a:r>
              <a:rPr lang="en-GB" sz="1150" dirty="0" smtClean="0">
                <a:solidFill>
                  <a:srgbClr val="A4F0FA"/>
                </a:solidFill>
              </a:rPr>
              <a:t>,</a:t>
            </a:r>
            <a:r>
              <a:rPr lang="cs-CZ" sz="1150" dirty="0" smtClean="0">
                <a:solidFill>
                  <a:srgbClr val="A4F0FA"/>
                </a:solidFill>
              </a:rPr>
              <a:t> Z., </a:t>
            </a:r>
            <a:r>
              <a:rPr lang="en-GB" sz="1150" dirty="0" err="1" smtClean="0">
                <a:solidFill>
                  <a:srgbClr val="A4F0FA"/>
                </a:solidFill>
              </a:rPr>
              <a:t>Renčiuk</a:t>
            </a:r>
            <a:r>
              <a:rPr lang="en-GB" sz="1150" dirty="0" smtClean="0">
                <a:solidFill>
                  <a:srgbClr val="A4F0FA"/>
                </a:solidFill>
              </a:rPr>
              <a:t>,</a:t>
            </a:r>
            <a:r>
              <a:rPr lang="cs-CZ" sz="1150" dirty="0" smtClean="0">
                <a:solidFill>
                  <a:srgbClr val="A4F0FA"/>
                </a:solidFill>
              </a:rPr>
              <a:t> D.,</a:t>
            </a:r>
            <a:r>
              <a:rPr lang="en-GB" sz="1150" dirty="0" smtClean="0">
                <a:solidFill>
                  <a:srgbClr val="A4F0FA"/>
                </a:solidFill>
              </a:rPr>
              <a:t> </a:t>
            </a:r>
            <a:r>
              <a:rPr lang="en-GB" sz="1150" dirty="0" err="1" smtClean="0">
                <a:solidFill>
                  <a:srgbClr val="A4F0FA"/>
                </a:solidFill>
              </a:rPr>
              <a:t>Kejnovská</a:t>
            </a:r>
            <a:r>
              <a:rPr lang="en-GB" sz="1150" dirty="0" smtClean="0">
                <a:solidFill>
                  <a:srgbClr val="A4F0FA"/>
                </a:solidFill>
              </a:rPr>
              <a:t>,</a:t>
            </a:r>
            <a:r>
              <a:rPr lang="cs-CZ" sz="1150" dirty="0" smtClean="0">
                <a:solidFill>
                  <a:srgbClr val="A4F0FA"/>
                </a:solidFill>
              </a:rPr>
              <a:t> I., </a:t>
            </a:r>
            <a:r>
              <a:rPr lang="en-GB" sz="1150" dirty="0" err="1" smtClean="0">
                <a:solidFill>
                  <a:srgbClr val="A4F0FA"/>
                </a:solidFill>
              </a:rPr>
              <a:t>Školáková</a:t>
            </a:r>
            <a:r>
              <a:rPr lang="cs-CZ" sz="1150" dirty="0" smtClean="0">
                <a:solidFill>
                  <a:srgbClr val="A4F0FA"/>
                </a:solidFill>
              </a:rPr>
              <a:t>, P.,</a:t>
            </a:r>
            <a:r>
              <a:rPr lang="en-GB" sz="1150" dirty="0" smtClean="0">
                <a:solidFill>
                  <a:srgbClr val="A4F0FA"/>
                </a:solidFill>
              </a:rPr>
              <a:t> </a:t>
            </a:r>
            <a:r>
              <a:rPr lang="en-GB" sz="1150" dirty="0" err="1" smtClean="0">
                <a:solidFill>
                  <a:srgbClr val="A4F0FA"/>
                </a:solidFill>
              </a:rPr>
              <a:t>Bednářová</a:t>
            </a:r>
            <a:r>
              <a:rPr lang="en-GB" sz="1150" dirty="0" smtClean="0">
                <a:solidFill>
                  <a:srgbClr val="A4F0FA"/>
                </a:solidFill>
              </a:rPr>
              <a:t>,</a:t>
            </a:r>
            <a:r>
              <a:rPr lang="cs-CZ" sz="1150" dirty="0" smtClean="0">
                <a:solidFill>
                  <a:srgbClr val="A4F0FA"/>
                </a:solidFill>
              </a:rPr>
              <a:t> K.,</a:t>
            </a:r>
            <a:r>
              <a:rPr lang="en-GB" sz="1150" dirty="0" smtClean="0">
                <a:solidFill>
                  <a:srgbClr val="A4F0FA"/>
                </a:solidFill>
              </a:rPr>
              <a:t> </a:t>
            </a:r>
            <a:r>
              <a:rPr lang="en-GB" sz="1150" dirty="0" err="1" smtClean="0">
                <a:solidFill>
                  <a:srgbClr val="A4F0FA"/>
                </a:solidFill>
              </a:rPr>
              <a:t>Sagi</a:t>
            </a:r>
            <a:r>
              <a:rPr lang="en-GB" sz="1150" dirty="0" smtClean="0">
                <a:solidFill>
                  <a:srgbClr val="A4F0FA"/>
                </a:solidFill>
              </a:rPr>
              <a:t>,</a:t>
            </a:r>
            <a:r>
              <a:rPr lang="cs-CZ" sz="1150" dirty="0" smtClean="0">
                <a:solidFill>
                  <a:srgbClr val="A4F0FA"/>
                </a:solidFill>
              </a:rPr>
              <a:t> J. </a:t>
            </a:r>
            <a:r>
              <a:rPr lang="en-GB" sz="1150" dirty="0" smtClean="0">
                <a:solidFill>
                  <a:srgbClr val="A4F0FA"/>
                </a:solidFill>
              </a:rPr>
              <a:t>Vorlíčková</a:t>
            </a:r>
            <a:r>
              <a:rPr lang="cs-CZ" sz="1150" dirty="0" smtClean="0">
                <a:solidFill>
                  <a:srgbClr val="A4F0FA"/>
                </a:solidFill>
              </a:rPr>
              <a:t>, M.: </a:t>
            </a:r>
            <a:r>
              <a:rPr lang="en-GB" sz="1150" dirty="0" err="1">
                <a:solidFill>
                  <a:srgbClr val="FFFFFF"/>
                </a:solidFill>
              </a:rPr>
              <a:t>i</a:t>
            </a:r>
            <a:r>
              <a:rPr lang="en-GB" sz="1150" dirty="0">
                <a:solidFill>
                  <a:srgbClr val="FFFFFF"/>
                </a:solidFill>
              </a:rPr>
              <a:t>-Motif of cytosine-rich human telomere DNA fragments containing natural base </a:t>
            </a:r>
            <a:r>
              <a:rPr lang="en-GB" sz="1150" dirty="0" smtClean="0">
                <a:solidFill>
                  <a:srgbClr val="FFFFFF"/>
                </a:solidFill>
              </a:rPr>
              <a:t>lesions</a:t>
            </a:r>
            <a:r>
              <a:rPr lang="cs-CZ" sz="1150" dirty="0" smtClean="0">
                <a:solidFill>
                  <a:srgbClr val="FFFFFF"/>
                </a:solidFill>
              </a:rPr>
              <a:t>. </a:t>
            </a:r>
            <a:r>
              <a:rPr lang="en-US" sz="1150" dirty="0">
                <a:solidFill>
                  <a:srgbClr val="A4F0FA"/>
                </a:solidFill>
              </a:rPr>
              <a:t>Nucleic Acids Research</a:t>
            </a:r>
            <a:r>
              <a:rPr lang="cs-CZ" sz="1150" dirty="0">
                <a:solidFill>
                  <a:srgbClr val="A4F0FA"/>
                </a:solidFill>
              </a:rPr>
              <a:t> </a:t>
            </a:r>
            <a:r>
              <a:rPr lang="en-US" sz="1150" dirty="0">
                <a:solidFill>
                  <a:srgbClr val="A4F0FA"/>
                </a:solidFill>
              </a:rPr>
              <a:t>Nucleic Acids Research</a:t>
            </a:r>
            <a:r>
              <a:rPr lang="cs-CZ" sz="1150" dirty="0">
                <a:solidFill>
                  <a:srgbClr val="A4F0FA"/>
                </a:solidFill>
              </a:rPr>
              <a:t> </a:t>
            </a:r>
            <a:r>
              <a:rPr lang="cs-CZ" sz="1150" dirty="0" smtClean="0">
                <a:solidFill>
                  <a:srgbClr val="A4F0FA"/>
                </a:solidFill>
              </a:rPr>
              <a:t>46 (2018) 1624-1634.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3383868" y="890089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</a:rPr>
              <a:t>(C3Tx)3Cn</a:t>
            </a:r>
            <a:endParaRPr lang="en-GB" sz="2000" b="1" dirty="0">
              <a:solidFill>
                <a:srgbClr val="FF0000"/>
              </a:solidFill>
            </a:endParaRPr>
          </a:p>
        </p:txBody>
      </p:sp>
      <p:pic>
        <p:nvPicPr>
          <p:cNvPr id="5" name="Obrázek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0" t="40419"/>
          <a:stretch/>
        </p:blipFill>
        <p:spPr bwMode="auto">
          <a:xfrm>
            <a:off x="1720814" y="1304237"/>
            <a:ext cx="2626784" cy="23162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720814" y="3770386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 smtClean="0">
                <a:solidFill>
                  <a:srgbClr val="FFFFFF"/>
                </a:solidFill>
              </a:rPr>
              <a:t>Three</a:t>
            </a:r>
            <a:r>
              <a:rPr lang="cs-CZ" sz="1200" dirty="0" smtClean="0">
                <a:solidFill>
                  <a:srgbClr val="FFFFFF"/>
                </a:solidFill>
              </a:rPr>
              <a:t> </a:t>
            </a:r>
            <a:r>
              <a:rPr lang="cs-CZ" sz="1200" dirty="0" err="1" smtClean="0">
                <a:solidFill>
                  <a:srgbClr val="FFFFFF"/>
                </a:solidFill>
              </a:rPr>
              <a:t>nucleotides</a:t>
            </a:r>
            <a:r>
              <a:rPr lang="cs-CZ" sz="1200" dirty="0" smtClean="0">
                <a:solidFill>
                  <a:srgbClr val="FFFFFF"/>
                </a:solidFill>
              </a:rPr>
              <a:t> in </a:t>
            </a:r>
            <a:r>
              <a:rPr lang="cs-CZ" sz="1200" dirty="0" err="1" smtClean="0">
                <a:solidFill>
                  <a:srgbClr val="FFFFFF"/>
                </a:solidFill>
              </a:rPr>
              <a:t>the</a:t>
            </a:r>
            <a:r>
              <a:rPr lang="cs-CZ" sz="1200" dirty="0" smtClean="0">
                <a:solidFill>
                  <a:srgbClr val="FFFFFF"/>
                </a:solidFill>
              </a:rPr>
              <a:t> </a:t>
            </a:r>
            <a:r>
              <a:rPr lang="cs-CZ" sz="1200" dirty="0" err="1" smtClean="0">
                <a:solidFill>
                  <a:srgbClr val="FFFFFF"/>
                </a:solidFill>
              </a:rPr>
              <a:t>loop</a:t>
            </a:r>
            <a:r>
              <a:rPr lang="cs-CZ" sz="1200" dirty="0" smtClean="0">
                <a:solidFill>
                  <a:srgbClr val="FFFFFF"/>
                </a:solidFill>
              </a:rPr>
              <a:t> are </a:t>
            </a:r>
            <a:r>
              <a:rPr lang="cs-CZ" sz="1200" dirty="0" err="1" smtClean="0">
                <a:solidFill>
                  <a:srgbClr val="FFFFFF"/>
                </a:solidFill>
              </a:rPr>
              <a:t>optimal</a:t>
            </a:r>
            <a:r>
              <a:rPr lang="cs-CZ" sz="1200" dirty="0" smtClean="0">
                <a:solidFill>
                  <a:srgbClr val="FFFFFF"/>
                </a:solidFill>
              </a:rPr>
              <a:t> </a:t>
            </a:r>
            <a:r>
              <a:rPr lang="cs-CZ" sz="1200" dirty="0" err="1" smtClean="0">
                <a:solidFill>
                  <a:srgbClr val="FFFFFF"/>
                </a:solidFill>
              </a:rPr>
              <a:t>for</a:t>
            </a:r>
            <a:r>
              <a:rPr lang="cs-CZ" sz="1200" dirty="0" smtClean="0">
                <a:solidFill>
                  <a:srgbClr val="FFFFFF"/>
                </a:solidFill>
              </a:rPr>
              <a:t> </a:t>
            </a:r>
            <a:r>
              <a:rPr lang="cs-CZ" sz="1200" dirty="0" err="1" smtClean="0">
                <a:solidFill>
                  <a:srgbClr val="FFFFFF"/>
                </a:solidFill>
              </a:rPr>
              <a:t>intramolecular</a:t>
            </a:r>
            <a:r>
              <a:rPr lang="cs-CZ" sz="1200" dirty="0" smtClean="0">
                <a:solidFill>
                  <a:srgbClr val="FFFFFF"/>
                </a:solidFill>
              </a:rPr>
              <a:t> </a:t>
            </a:r>
            <a:r>
              <a:rPr lang="cs-CZ" sz="1200" dirty="0" err="1" smtClean="0">
                <a:solidFill>
                  <a:srgbClr val="FFFFFF"/>
                </a:solidFill>
              </a:rPr>
              <a:t>iM</a:t>
            </a:r>
            <a:r>
              <a:rPr lang="cs-CZ" sz="1200" dirty="0" smtClean="0">
                <a:solidFill>
                  <a:srgbClr val="FFFFFF"/>
                </a:solidFill>
              </a:rPr>
              <a:t> </a:t>
            </a:r>
            <a:r>
              <a:rPr lang="cs-CZ" sz="1200" dirty="0" err="1" smtClean="0">
                <a:solidFill>
                  <a:srgbClr val="FFFFFF"/>
                </a:solidFill>
              </a:rPr>
              <a:t>formationare</a:t>
            </a:r>
            <a:r>
              <a:rPr lang="cs-CZ" sz="1200" dirty="0" smtClean="0">
                <a:solidFill>
                  <a:srgbClr val="FFFFFF"/>
                </a:solidFill>
              </a:rPr>
              <a:t> </a:t>
            </a:r>
          </a:p>
          <a:p>
            <a:r>
              <a:rPr lang="cs-CZ" sz="1200" dirty="0" smtClean="0">
                <a:solidFill>
                  <a:srgbClr val="FFFFFF"/>
                </a:solidFill>
              </a:rPr>
              <a:t>Single </a:t>
            </a:r>
            <a:r>
              <a:rPr lang="cs-CZ" sz="1200" dirty="0" err="1">
                <a:solidFill>
                  <a:srgbClr val="FFFFFF"/>
                </a:solidFill>
              </a:rPr>
              <a:t>n</a:t>
            </a:r>
            <a:r>
              <a:rPr lang="cs-CZ" sz="1200" dirty="0" err="1" smtClean="0">
                <a:solidFill>
                  <a:srgbClr val="FFFFFF"/>
                </a:solidFill>
              </a:rPr>
              <a:t>ucleotides</a:t>
            </a:r>
            <a:r>
              <a:rPr lang="cs-CZ" sz="1200" dirty="0" smtClean="0">
                <a:solidFill>
                  <a:srgbClr val="FFFFFF"/>
                </a:solidFill>
              </a:rPr>
              <a:t> in </a:t>
            </a:r>
            <a:r>
              <a:rPr lang="cs-CZ" sz="1200" dirty="0" err="1" smtClean="0">
                <a:solidFill>
                  <a:srgbClr val="FFFFFF"/>
                </a:solidFill>
              </a:rPr>
              <a:t>the</a:t>
            </a:r>
            <a:r>
              <a:rPr lang="cs-CZ" sz="1200" dirty="0" smtClean="0">
                <a:solidFill>
                  <a:srgbClr val="FFFFFF"/>
                </a:solidFill>
              </a:rPr>
              <a:t> </a:t>
            </a:r>
            <a:r>
              <a:rPr lang="cs-CZ" sz="1200" dirty="0" err="1" smtClean="0">
                <a:solidFill>
                  <a:srgbClr val="FFFFFF"/>
                </a:solidFill>
              </a:rPr>
              <a:t>loop</a:t>
            </a:r>
            <a:r>
              <a:rPr lang="cs-CZ" sz="1200" dirty="0" smtClean="0">
                <a:solidFill>
                  <a:srgbClr val="FFFFFF"/>
                </a:solidFill>
              </a:rPr>
              <a:t> </a:t>
            </a:r>
            <a:r>
              <a:rPr lang="cs-CZ" sz="1200" dirty="0" err="1" smtClean="0">
                <a:solidFill>
                  <a:srgbClr val="FFFFFF"/>
                </a:solidFill>
              </a:rPr>
              <a:t>result</a:t>
            </a:r>
            <a:r>
              <a:rPr lang="cs-CZ" sz="1200" dirty="0" smtClean="0">
                <a:solidFill>
                  <a:srgbClr val="FFFFFF"/>
                </a:solidFill>
              </a:rPr>
              <a:t> in </a:t>
            </a:r>
            <a:r>
              <a:rPr lang="cs-CZ" sz="1200" dirty="0" err="1" smtClean="0">
                <a:solidFill>
                  <a:srgbClr val="FFFFFF"/>
                </a:solidFill>
              </a:rPr>
              <a:t>bimolecular</a:t>
            </a:r>
            <a:r>
              <a:rPr lang="cs-CZ" sz="1200" dirty="0" smtClean="0">
                <a:solidFill>
                  <a:srgbClr val="FFFFFF"/>
                </a:solidFill>
              </a:rPr>
              <a:t> </a:t>
            </a:r>
            <a:r>
              <a:rPr lang="cs-CZ" sz="1200" dirty="0" err="1" smtClean="0">
                <a:solidFill>
                  <a:srgbClr val="FFFFFF"/>
                </a:solidFill>
              </a:rPr>
              <a:t>iM</a:t>
            </a:r>
            <a:endParaRPr lang="cs-CZ" sz="1200" dirty="0" smtClean="0">
              <a:solidFill>
                <a:srgbClr val="FFFFFF"/>
              </a:solidFill>
            </a:endParaRPr>
          </a:p>
          <a:p>
            <a:r>
              <a:rPr lang="cs-CZ" sz="1200" dirty="0" err="1" smtClean="0">
                <a:solidFill>
                  <a:srgbClr val="FFFFFF"/>
                </a:solidFill>
              </a:rPr>
              <a:t>One</a:t>
            </a:r>
            <a:r>
              <a:rPr lang="cs-CZ" sz="1200" dirty="0" smtClean="0">
                <a:solidFill>
                  <a:srgbClr val="FFFFFF"/>
                </a:solidFill>
              </a:rPr>
              <a:t> C </a:t>
            </a:r>
            <a:r>
              <a:rPr lang="cs-CZ" sz="1200" dirty="0" err="1" smtClean="0">
                <a:solidFill>
                  <a:srgbClr val="FFFFFF"/>
                </a:solidFill>
              </a:rPr>
              <a:t>is</a:t>
            </a:r>
            <a:r>
              <a:rPr lang="cs-CZ" sz="1200" dirty="0" smtClean="0">
                <a:solidFill>
                  <a:srgbClr val="FFFFFF"/>
                </a:solidFill>
              </a:rPr>
              <a:t> </a:t>
            </a:r>
            <a:r>
              <a:rPr lang="cs-CZ" sz="1200" dirty="0" err="1" smtClean="0">
                <a:solidFill>
                  <a:srgbClr val="FFFFFF"/>
                </a:solidFill>
              </a:rPr>
              <a:t>spent</a:t>
            </a:r>
            <a:r>
              <a:rPr lang="cs-CZ" sz="1200" dirty="0" smtClean="0">
                <a:solidFill>
                  <a:srgbClr val="FFFFFF"/>
                </a:solidFill>
              </a:rPr>
              <a:t> </a:t>
            </a:r>
            <a:r>
              <a:rPr lang="cs-CZ" sz="1200" dirty="0" err="1" smtClean="0">
                <a:solidFill>
                  <a:srgbClr val="FFFFFF"/>
                </a:solidFill>
              </a:rPr>
              <a:t>for</a:t>
            </a:r>
            <a:r>
              <a:rPr lang="cs-CZ" sz="1200" dirty="0" smtClean="0">
                <a:solidFill>
                  <a:srgbClr val="FFFFFF"/>
                </a:solidFill>
              </a:rPr>
              <a:t> </a:t>
            </a:r>
            <a:r>
              <a:rPr lang="cs-CZ" sz="1200" dirty="0" err="1" smtClean="0">
                <a:solidFill>
                  <a:srgbClr val="FFFFFF"/>
                </a:solidFill>
              </a:rPr>
              <a:t>loop</a:t>
            </a:r>
            <a:r>
              <a:rPr lang="cs-CZ" sz="1200" dirty="0" smtClean="0">
                <a:solidFill>
                  <a:srgbClr val="FFFFFF"/>
                </a:solidFill>
              </a:rPr>
              <a:t> in </a:t>
            </a:r>
            <a:r>
              <a:rPr lang="cs-CZ" sz="1200" dirty="0" err="1" smtClean="0">
                <a:solidFill>
                  <a:srgbClr val="FFFFFF"/>
                </a:solidFill>
              </a:rPr>
              <a:t>the</a:t>
            </a:r>
            <a:r>
              <a:rPr lang="cs-CZ" sz="1200" dirty="0" smtClean="0">
                <a:solidFill>
                  <a:srgbClr val="FFFFFF"/>
                </a:solidFill>
              </a:rPr>
              <a:t> case </a:t>
            </a:r>
            <a:r>
              <a:rPr lang="cs-CZ" sz="1200" dirty="0" err="1" smtClean="0">
                <a:solidFill>
                  <a:srgbClr val="FFFFFF"/>
                </a:solidFill>
              </a:rPr>
              <a:t>of</a:t>
            </a:r>
            <a:r>
              <a:rPr lang="cs-CZ" sz="1200" dirty="0" smtClean="0">
                <a:solidFill>
                  <a:srgbClr val="FFFFFF"/>
                </a:solidFill>
              </a:rPr>
              <a:t> </a:t>
            </a:r>
            <a:r>
              <a:rPr lang="cs-CZ" sz="1200" dirty="0" err="1" smtClean="0">
                <a:solidFill>
                  <a:srgbClr val="FFFFFF"/>
                </a:solidFill>
              </a:rPr>
              <a:t>two</a:t>
            </a:r>
            <a:r>
              <a:rPr lang="cs-CZ" sz="1200" dirty="0" smtClean="0">
                <a:solidFill>
                  <a:srgbClr val="FFFFFF"/>
                </a:solidFill>
              </a:rPr>
              <a:t> non-C </a:t>
            </a:r>
            <a:r>
              <a:rPr lang="cs-CZ" sz="1200" dirty="0" err="1" smtClean="0">
                <a:solidFill>
                  <a:srgbClr val="FFFFFF"/>
                </a:solidFill>
              </a:rPr>
              <a:t>nucleotides</a:t>
            </a:r>
            <a:r>
              <a:rPr lang="cs-CZ" sz="1200" dirty="0" smtClean="0">
                <a:solidFill>
                  <a:srgbClr val="FFFFFF"/>
                </a:solidFill>
              </a:rPr>
              <a:t> in </a:t>
            </a:r>
            <a:r>
              <a:rPr lang="cs-CZ" sz="1200" dirty="0" err="1" smtClean="0">
                <a:solidFill>
                  <a:srgbClr val="FFFFFF"/>
                </a:solidFill>
              </a:rPr>
              <a:t>the</a:t>
            </a:r>
            <a:r>
              <a:rPr lang="cs-CZ" sz="1200" dirty="0" smtClean="0">
                <a:solidFill>
                  <a:srgbClr val="FFFFFF"/>
                </a:solidFill>
              </a:rPr>
              <a:t> </a:t>
            </a:r>
            <a:r>
              <a:rPr lang="cs-CZ" sz="1200" dirty="0" err="1" smtClean="0">
                <a:solidFill>
                  <a:srgbClr val="FFFFFF"/>
                </a:solidFill>
              </a:rPr>
              <a:t>loop</a:t>
            </a:r>
            <a:endParaRPr lang="en-GB" sz="1200" dirty="0">
              <a:solidFill>
                <a:srgbClr val="FFFFFF"/>
              </a:solidFill>
            </a:endParaRPr>
          </a:p>
        </p:txBody>
      </p:sp>
      <p:pic>
        <p:nvPicPr>
          <p:cNvPr id="7" name="Obrázek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7" t="457" r="71971" b="46067"/>
          <a:stretch/>
        </p:blipFill>
        <p:spPr bwMode="auto">
          <a:xfrm>
            <a:off x="1683071" y="4682207"/>
            <a:ext cx="1150620" cy="17830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Obrázek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4" t="457" r="33593" b="49477"/>
          <a:stretch/>
        </p:blipFill>
        <p:spPr bwMode="auto">
          <a:xfrm>
            <a:off x="3544458" y="4682207"/>
            <a:ext cx="1127125" cy="16687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0" name="Přímá spojnice se šipkou 9"/>
          <p:cNvCxnSpPr/>
          <p:nvPr/>
        </p:nvCxnSpPr>
        <p:spPr bwMode="auto">
          <a:xfrm>
            <a:off x="2896151" y="5402833"/>
            <a:ext cx="487717" cy="0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 bwMode="auto">
          <a:xfrm>
            <a:off x="1447448" y="4756817"/>
            <a:ext cx="1675849" cy="150623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Přímá spojnice 15"/>
          <p:cNvCxnSpPr/>
          <p:nvPr/>
        </p:nvCxnSpPr>
        <p:spPr bwMode="auto">
          <a:xfrm flipH="1">
            <a:off x="1447448" y="4784693"/>
            <a:ext cx="1533447" cy="157810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ovéPole 18"/>
          <p:cNvSpPr txBox="1"/>
          <p:nvPr/>
        </p:nvSpPr>
        <p:spPr>
          <a:xfrm>
            <a:off x="4671583" y="5279103"/>
            <a:ext cx="321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 smtClean="0">
                <a:solidFill>
                  <a:srgbClr val="FFFFFF"/>
                </a:solidFill>
              </a:rPr>
              <a:t>Strictly</a:t>
            </a:r>
            <a:r>
              <a:rPr lang="cs-CZ" sz="1200" dirty="0" smtClean="0">
                <a:solidFill>
                  <a:srgbClr val="FFFFFF"/>
                </a:solidFill>
              </a:rPr>
              <a:t> </a:t>
            </a:r>
            <a:r>
              <a:rPr lang="cs-CZ" sz="1200" dirty="0" err="1" smtClean="0">
                <a:solidFill>
                  <a:srgbClr val="FFFFFF"/>
                </a:solidFill>
              </a:rPr>
              <a:t>alternating</a:t>
            </a:r>
            <a:r>
              <a:rPr lang="cs-CZ" sz="1200" dirty="0" smtClean="0">
                <a:solidFill>
                  <a:srgbClr val="FFFFFF"/>
                </a:solidFill>
              </a:rPr>
              <a:t> </a:t>
            </a:r>
            <a:r>
              <a:rPr lang="cs-CZ" sz="1200" dirty="0">
                <a:solidFill>
                  <a:srgbClr val="FFFFFF"/>
                </a:solidFill>
              </a:rPr>
              <a:t>C</a:t>
            </a:r>
            <a:r>
              <a:rPr lang="cs-CZ" sz="1200" dirty="0" smtClean="0">
                <a:solidFill>
                  <a:srgbClr val="FFFFFF"/>
                </a:solidFill>
              </a:rPr>
              <a:t>.C+ </a:t>
            </a:r>
            <a:r>
              <a:rPr lang="cs-CZ" sz="1200" dirty="0" err="1" smtClean="0">
                <a:solidFill>
                  <a:srgbClr val="FFFFFF"/>
                </a:solidFill>
              </a:rPr>
              <a:t>pairing</a:t>
            </a:r>
            <a:endParaRPr lang="cs-CZ" sz="1200" dirty="0" smtClean="0">
              <a:solidFill>
                <a:srgbClr val="FFFFFF"/>
              </a:solidFill>
            </a:endParaRPr>
          </a:p>
          <a:p>
            <a:r>
              <a:rPr lang="cs-CZ" sz="1200" dirty="0" err="1" smtClean="0">
                <a:solidFill>
                  <a:srgbClr val="FFFFFF"/>
                </a:solidFill>
              </a:rPr>
              <a:t>Is</a:t>
            </a:r>
            <a:r>
              <a:rPr lang="cs-CZ" sz="1200" dirty="0" smtClean="0">
                <a:solidFill>
                  <a:srgbClr val="FFFFFF"/>
                </a:solidFill>
              </a:rPr>
              <a:t> </a:t>
            </a:r>
            <a:r>
              <a:rPr lang="cs-CZ" sz="1200" dirty="0" err="1" smtClean="0">
                <a:solidFill>
                  <a:srgbClr val="FFFFFF"/>
                </a:solidFill>
              </a:rPr>
              <a:t>required</a:t>
            </a:r>
            <a:r>
              <a:rPr lang="cs-CZ" sz="1200" dirty="0" smtClean="0">
                <a:solidFill>
                  <a:srgbClr val="FFFFFF"/>
                </a:solidFill>
              </a:rPr>
              <a:t> </a:t>
            </a:r>
            <a:r>
              <a:rPr lang="cs-CZ" sz="1200" dirty="0" err="1" smtClean="0">
                <a:solidFill>
                  <a:srgbClr val="FFFFFF"/>
                </a:solidFill>
              </a:rPr>
              <a:t>for</a:t>
            </a:r>
            <a:r>
              <a:rPr lang="cs-CZ" sz="1200" dirty="0" smtClean="0">
                <a:solidFill>
                  <a:srgbClr val="FFFFFF"/>
                </a:solidFill>
              </a:rPr>
              <a:t> </a:t>
            </a:r>
            <a:r>
              <a:rPr lang="cs-CZ" sz="1200" dirty="0" err="1" smtClean="0">
                <a:solidFill>
                  <a:srgbClr val="FFFFFF"/>
                </a:solidFill>
              </a:rPr>
              <a:t>iM</a:t>
            </a:r>
            <a:r>
              <a:rPr lang="cs-CZ" sz="1200" dirty="0" smtClean="0">
                <a:solidFill>
                  <a:srgbClr val="FFFFFF"/>
                </a:solidFill>
              </a:rPr>
              <a:t> stability </a:t>
            </a:r>
            <a:endParaRPr lang="en-GB" sz="1200" dirty="0">
              <a:solidFill>
                <a:srgbClr val="FFFFFF"/>
              </a:solidFill>
            </a:endParaRPr>
          </a:p>
        </p:txBody>
      </p:sp>
      <p:pic>
        <p:nvPicPr>
          <p:cNvPr id="13" name="Zvuk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1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44"/>
    </mc:Choice>
    <mc:Fallback xmlns="">
      <p:transition spd="slow" advTm="28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5"/>
          <a:srcRect l="-6687" t="-426" r="40150" b="426"/>
          <a:stretch/>
        </p:blipFill>
        <p:spPr>
          <a:xfrm>
            <a:off x="602588" y="1264177"/>
            <a:ext cx="4968552" cy="550931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8884" y="178126"/>
            <a:ext cx="91440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1150" dirty="0">
                <a:solidFill>
                  <a:srgbClr val="A4F0FA"/>
                </a:solidFill>
              </a:rPr>
              <a:t>)  Š</a:t>
            </a:r>
            <a:r>
              <a:rPr lang="en-GB" sz="1150" dirty="0" err="1">
                <a:solidFill>
                  <a:srgbClr val="A4F0FA"/>
                </a:solidFill>
              </a:rPr>
              <a:t>kol</a:t>
            </a:r>
            <a:r>
              <a:rPr lang="cs-CZ" sz="1150" dirty="0" err="1">
                <a:solidFill>
                  <a:srgbClr val="A4F0FA"/>
                </a:solidFill>
              </a:rPr>
              <a:t>áková</a:t>
            </a:r>
            <a:r>
              <a:rPr lang="cs-CZ" sz="1150" dirty="0">
                <a:solidFill>
                  <a:srgbClr val="A4F0FA"/>
                </a:solidFill>
              </a:rPr>
              <a:t>, P., </a:t>
            </a:r>
            <a:r>
              <a:rPr lang="en-GB" sz="1150" dirty="0">
                <a:solidFill>
                  <a:srgbClr val="A4F0FA"/>
                </a:solidFill>
              </a:rPr>
              <a:t>Ren</a:t>
            </a:r>
            <a:r>
              <a:rPr lang="cs-CZ" sz="1150" dirty="0" err="1">
                <a:solidFill>
                  <a:srgbClr val="A4F0FA"/>
                </a:solidFill>
              </a:rPr>
              <a:t>čiuk</a:t>
            </a:r>
            <a:r>
              <a:rPr lang="cs-CZ" sz="1150" dirty="0">
                <a:solidFill>
                  <a:srgbClr val="A4F0FA"/>
                </a:solidFill>
              </a:rPr>
              <a:t>, D.,  Palacký, J., </a:t>
            </a:r>
            <a:r>
              <a:rPr lang="cs-CZ" sz="1150" dirty="0" err="1">
                <a:solidFill>
                  <a:srgbClr val="A4F0FA"/>
                </a:solidFill>
              </a:rPr>
              <a:t>Krafčík</a:t>
            </a:r>
            <a:r>
              <a:rPr lang="cs-CZ" sz="1150" dirty="0">
                <a:solidFill>
                  <a:srgbClr val="A4F0FA"/>
                </a:solidFill>
              </a:rPr>
              <a:t>, D., </a:t>
            </a:r>
            <a:r>
              <a:rPr lang="en-GB" sz="1150" dirty="0" err="1">
                <a:solidFill>
                  <a:srgbClr val="A4F0FA"/>
                </a:solidFill>
              </a:rPr>
              <a:t>Dvo</a:t>
            </a:r>
            <a:r>
              <a:rPr lang="cs-CZ" sz="1150" dirty="0" err="1">
                <a:solidFill>
                  <a:srgbClr val="A4F0FA"/>
                </a:solidFill>
              </a:rPr>
              <a:t>řáková</a:t>
            </a:r>
            <a:r>
              <a:rPr lang="cs-CZ" sz="1150" dirty="0">
                <a:solidFill>
                  <a:srgbClr val="A4F0FA"/>
                </a:solidFill>
              </a:rPr>
              <a:t>, Z., </a:t>
            </a:r>
            <a:r>
              <a:rPr lang="cs-CZ" sz="1150" dirty="0" err="1">
                <a:solidFill>
                  <a:srgbClr val="A4F0FA"/>
                </a:solidFill>
              </a:rPr>
              <a:t>Kejnovská</a:t>
            </a:r>
            <a:r>
              <a:rPr lang="cs-CZ" sz="1150" dirty="0">
                <a:solidFill>
                  <a:srgbClr val="A4F0FA"/>
                </a:solidFill>
              </a:rPr>
              <a:t>. I., Bednářová, K.,  Vorlíčková, M.: </a:t>
            </a:r>
            <a:r>
              <a:rPr lang="en-US" sz="1150" dirty="0">
                <a:solidFill>
                  <a:srgbClr val="FFFFFF"/>
                </a:solidFill>
              </a:rPr>
              <a:t>Systematic investigation of sequence requirements</a:t>
            </a:r>
            <a:r>
              <a:rPr lang="cs-CZ" sz="1150" dirty="0">
                <a:solidFill>
                  <a:srgbClr val="FFFFFF"/>
                </a:solidFill>
              </a:rPr>
              <a:t>  </a:t>
            </a:r>
            <a:r>
              <a:rPr lang="en-GB" sz="1150" dirty="0">
                <a:solidFill>
                  <a:srgbClr val="FFFFFF"/>
                </a:solidFill>
              </a:rPr>
              <a:t>for DNA </a:t>
            </a:r>
            <a:r>
              <a:rPr lang="en-GB" sz="1150" dirty="0" err="1">
                <a:solidFill>
                  <a:srgbClr val="FFFFFF"/>
                </a:solidFill>
              </a:rPr>
              <a:t>i</a:t>
            </a:r>
            <a:r>
              <a:rPr lang="en-GB" sz="1150" dirty="0">
                <a:solidFill>
                  <a:srgbClr val="FFFFFF"/>
                </a:solidFill>
              </a:rPr>
              <a:t>-motif formation</a:t>
            </a:r>
            <a:r>
              <a:rPr lang="cs-CZ" sz="1150" dirty="0">
                <a:solidFill>
                  <a:srgbClr val="FFFFFF"/>
                </a:solidFill>
              </a:rPr>
              <a:t>. </a:t>
            </a:r>
            <a:r>
              <a:rPr lang="en-US" sz="1150" dirty="0">
                <a:solidFill>
                  <a:srgbClr val="A4F0FA"/>
                </a:solidFill>
              </a:rPr>
              <a:t>Nucleic Acids Research</a:t>
            </a:r>
            <a:r>
              <a:rPr lang="cs-CZ" sz="1150" dirty="0">
                <a:solidFill>
                  <a:srgbClr val="A4F0FA"/>
                </a:solidFill>
              </a:rPr>
              <a:t> 47 (</a:t>
            </a:r>
            <a:r>
              <a:rPr lang="en-US" sz="1150" dirty="0">
                <a:solidFill>
                  <a:srgbClr val="A4F0FA"/>
                </a:solidFill>
              </a:rPr>
              <a:t>2019</a:t>
            </a:r>
            <a:r>
              <a:rPr lang="cs-CZ" sz="1150" dirty="0">
                <a:solidFill>
                  <a:srgbClr val="A4F0FA"/>
                </a:solidFill>
              </a:rPr>
              <a:t>)</a:t>
            </a:r>
            <a:r>
              <a:rPr lang="en-US" sz="1150" b="1" dirty="0">
                <a:solidFill>
                  <a:srgbClr val="A4F0FA"/>
                </a:solidFill>
              </a:rPr>
              <a:t> </a:t>
            </a:r>
            <a:r>
              <a:rPr lang="en-US" sz="1150" dirty="0">
                <a:solidFill>
                  <a:srgbClr val="A4F0FA"/>
                </a:solidFill>
              </a:rPr>
              <a:t>2177–2189</a:t>
            </a:r>
            <a:r>
              <a:rPr lang="cs-CZ" sz="1150" dirty="0">
                <a:solidFill>
                  <a:srgbClr val="A4F0FA"/>
                </a:solidFill>
              </a:rPr>
              <a:t>.</a:t>
            </a:r>
            <a:endParaRPr lang="en-GB" sz="1150" dirty="0">
              <a:solidFill>
                <a:srgbClr val="A4F0FA"/>
              </a:solidFill>
            </a:endParaRPr>
          </a:p>
          <a:p>
            <a:pPr>
              <a:spcAft>
                <a:spcPts val="600"/>
              </a:spcAft>
            </a:pPr>
            <a:r>
              <a:rPr lang="cs-CZ" sz="1150" dirty="0" smtClean="0">
                <a:solidFill>
                  <a:srgbClr val="A4F0FA"/>
                </a:solidFill>
              </a:rPr>
              <a:t>)  </a:t>
            </a:r>
            <a:r>
              <a:rPr lang="en-GB" sz="1150" dirty="0" err="1" smtClean="0">
                <a:solidFill>
                  <a:srgbClr val="A4F0FA"/>
                </a:solidFill>
              </a:rPr>
              <a:t>Dvořáková</a:t>
            </a:r>
            <a:r>
              <a:rPr lang="en-GB" sz="1150" dirty="0" smtClean="0">
                <a:solidFill>
                  <a:srgbClr val="A4F0FA"/>
                </a:solidFill>
              </a:rPr>
              <a:t>,</a:t>
            </a:r>
            <a:r>
              <a:rPr lang="cs-CZ" sz="1150" dirty="0" smtClean="0">
                <a:solidFill>
                  <a:srgbClr val="A4F0FA"/>
                </a:solidFill>
              </a:rPr>
              <a:t> Z., </a:t>
            </a:r>
            <a:r>
              <a:rPr lang="en-GB" sz="1150" dirty="0" err="1" smtClean="0">
                <a:solidFill>
                  <a:srgbClr val="A4F0FA"/>
                </a:solidFill>
              </a:rPr>
              <a:t>Renčiuk</a:t>
            </a:r>
            <a:r>
              <a:rPr lang="en-GB" sz="1150" dirty="0" smtClean="0">
                <a:solidFill>
                  <a:srgbClr val="A4F0FA"/>
                </a:solidFill>
              </a:rPr>
              <a:t>,</a:t>
            </a:r>
            <a:r>
              <a:rPr lang="cs-CZ" sz="1150" dirty="0" smtClean="0">
                <a:solidFill>
                  <a:srgbClr val="A4F0FA"/>
                </a:solidFill>
              </a:rPr>
              <a:t> D.,</a:t>
            </a:r>
            <a:r>
              <a:rPr lang="en-GB" sz="1150" dirty="0" smtClean="0">
                <a:solidFill>
                  <a:srgbClr val="A4F0FA"/>
                </a:solidFill>
              </a:rPr>
              <a:t> </a:t>
            </a:r>
            <a:r>
              <a:rPr lang="en-GB" sz="1150" dirty="0" err="1" smtClean="0">
                <a:solidFill>
                  <a:srgbClr val="A4F0FA"/>
                </a:solidFill>
              </a:rPr>
              <a:t>Kejnovská</a:t>
            </a:r>
            <a:r>
              <a:rPr lang="en-GB" sz="1150" dirty="0" smtClean="0">
                <a:solidFill>
                  <a:srgbClr val="A4F0FA"/>
                </a:solidFill>
              </a:rPr>
              <a:t>,</a:t>
            </a:r>
            <a:r>
              <a:rPr lang="cs-CZ" sz="1150" dirty="0" smtClean="0">
                <a:solidFill>
                  <a:srgbClr val="A4F0FA"/>
                </a:solidFill>
              </a:rPr>
              <a:t> I., </a:t>
            </a:r>
            <a:r>
              <a:rPr lang="en-GB" sz="1150" dirty="0" err="1" smtClean="0">
                <a:solidFill>
                  <a:srgbClr val="A4F0FA"/>
                </a:solidFill>
              </a:rPr>
              <a:t>Školáková</a:t>
            </a:r>
            <a:r>
              <a:rPr lang="cs-CZ" sz="1150" dirty="0" smtClean="0">
                <a:solidFill>
                  <a:srgbClr val="A4F0FA"/>
                </a:solidFill>
              </a:rPr>
              <a:t>, P.,</a:t>
            </a:r>
            <a:r>
              <a:rPr lang="en-GB" sz="1150" dirty="0" smtClean="0">
                <a:solidFill>
                  <a:srgbClr val="A4F0FA"/>
                </a:solidFill>
              </a:rPr>
              <a:t> </a:t>
            </a:r>
            <a:r>
              <a:rPr lang="en-GB" sz="1150" dirty="0" err="1" smtClean="0">
                <a:solidFill>
                  <a:srgbClr val="A4F0FA"/>
                </a:solidFill>
              </a:rPr>
              <a:t>Bednářová</a:t>
            </a:r>
            <a:r>
              <a:rPr lang="en-GB" sz="1150" dirty="0" smtClean="0">
                <a:solidFill>
                  <a:srgbClr val="A4F0FA"/>
                </a:solidFill>
              </a:rPr>
              <a:t>,</a:t>
            </a:r>
            <a:r>
              <a:rPr lang="cs-CZ" sz="1150" dirty="0" smtClean="0">
                <a:solidFill>
                  <a:srgbClr val="A4F0FA"/>
                </a:solidFill>
              </a:rPr>
              <a:t> K.,</a:t>
            </a:r>
            <a:r>
              <a:rPr lang="en-GB" sz="1150" dirty="0" smtClean="0">
                <a:solidFill>
                  <a:srgbClr val="A4F0FA"/>
                </a:solidFill>
              </a:rPr>
              <a:t> </a:t>
            </a:r>
            <a:r>
              <a:rPr lang="en-GB" sz="1150" dirty="0" err="1" smtClean="0">
                <a:solidFill>
                  <a:srgbClr val="A4F0FA"/>
                </a:solidFill>
              </a:rPr>
              <a:t>Sagi</a:t>
            </a:r>
            <a:r>
              <a:rPr lang="en-GB" sz="1150" dirty="0" smtClean="0">
                <a:solidFill>
                  <a:srgbClr val="A4F0FA"/>
                </a:solidFill>
              </a:rPr>
              <a:t>,</a:t>
            </a:r>
            <a:r>
              <a:rPr lang="cs-CZ" sz="1150" dirty="0" smtClean="0">
                <a:solidFill>
                  <a:srgbClr val="A4F0FA"/>
                </a:solidFill>
              </a:rPr>
              <a:t> J. </a:t>
            </a:r>
            <a:r>
              <a:rPr lang="en-GB" sz="1150" dirty="0" smtClean="0">
                <a:solidFill>
                  <a:srgbClr val="A4F0FA"/>
                </a:solidFill>
              </a:rPr>
              <a:t>Vorlíčková</a:t>
            </a:r>
            <a:r>
              <a:rPr lang="cs-CZ" sz="1150" dirty="0" smtClean="0">
                <a:solidFill>
                  <a:srgbClr val="A4F0FA"/>
                </a:solidFill>
              </a:rPr>
              <a:t>, M.: </a:t>
            </a:r>
            <a:r>
              <a:rPr lang="en-GB" sz="1150" dirty="0" err="1">
                <a:solidFill>
                  <a:srgbClr val="FFFFFF"/>
                </a:solidFill>
              </a:rPr>
              <a:t>i</a:t>
            </a:r>
            <a:r>
              <a:rPr lang="en-GB" sz="1150" dirty="0">
                <a:solidFill>
                  <a:srgbClr val="FFFFFF"/>
                </a:solidFill>
              </a:rPr>
              <a:t>-Motif of cytosine-rich human telomere DNA fragments containing natural base </a:t>
            </a:r>
            <a:r>
              <a:rPr lang="en-GB" sz="1150" dirty="0" smtClean="0">
                <a:solidFill>
                  <a:srgbClr val="FFFFFF"/>
                </a:solidFill>
              </a:rPr>
              <a:t>lesions</a:t>
            </a:r>
            <a:r>
              <a:rPr lang="cs-CZ" sz="1150" dirty="0" smtClean="0">
                <a:solidFill>
                  <a:srgbClr val="FFFFFF"/>
                </a:solidFill>
              </a:rPr>
              <a:t>. </a:t>
            </a:r>
            <a:r>
              <a:rPr lang="en-US" sz="1150" dirty="0">
                <a:solidFill>
                  <a:srgbClr val="A4F0FA"/>
                </a:solidFill>
              </a:rPr>
              <a:t>Nucleic Acids Research</a:t>
            </a:r>
            <a:r>
              <a:rPr lang="cs-CZ" sz="1150" dirty="0">
                <a:solidFill>
                  <a:srgbClr val="A4F0FA"/>
                </a:solidFill>
              </a:rPr>
              <a:t> </a:t>
            </a:r>
            <a:r>
              <a:rPr lang="en-US" sz="1150" dirty="0">
                <a:solidFill>
                  <a:srgbClr val="A4F0FA"/>
                </a:solidFill>
              </a:rPr>
              <a:t>Nucleic Acids Research</a:t>
            </a:r>
            <a:r>
              <a:rPr lang="cs-CZ" sz="1150" dirty="0">
                <a:solidFill>
                  <a:srgbClr val="A4F0FA"/>
                </a:solidFill>
              </a:rPr>
              <a:t> </a:t>
            </a:r>
            <a:r>
              <a:rPr lang="cs-CZ" sz="1150" dirty="0" smtClean="0">
                <a:solidFill>
                  <a:srgbClr val="A4F0FA"/>
                </a:solidFill>
              </a:rPr>
              <a:t>46 (2018) 1624-1634.</a:t>
            </a:r>
          </a:p>
        </p:txBody>
      </p:sp>
      <p:pic>
        <p:nvPicPr>
          <p:cNvPr id="13" name="Obrázek 12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6" r="-2141"/>
          <a:stretch/>
        </p:blipFill>
        <p:spPr bwMode="auto">
          <a:xfrm>
            <a:off x="5571140" y="1284169"/>
            <a:ext cx="3119112" cy="548932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bdélník 4"/>
          <p:cNvSpPr/>
          <p:nvPr/>
        </p:nvSpPr>
        <p:spPr>
          <a:xfrm>
            <a:off x="3131840" y="954722"/>
            <a:ext cx="1351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(CnT3)3Cn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8" name="Zvuk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398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78"/>
    </mc:Choice>
    <mc:Fallback xmlns="">
      <p:transition spd="slow" advTm="23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5"/>
          <a:srcRect l="-6687" t="-426" r="40150" b="426"/>
          <a:stretch/>
        </p:blipFill>
        <p:spPr>
          <a:xfrm>
            <a:off x="602588" y="1264177"/>
            <a:ext cx="4968552" cy="550931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8884" y="178126"/>
            <a:ext cx="91440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1150" dirty="0">
                <a:solidFill>
                  <a:srgbClr val="A4F0FA"/>
                </a:solidFill>
              </a:rPr>
              <a:t>)  Š</a:t>
            </a:r>
            <a:r>
              <a:rPr lang="en-GB" sz="1150" dirty="0" err="1">
                <a:solidFill>
                  <a:srgbClr val="A4F0FA"/>
                </a:solidFill>
              </a:rPr>
              <a:t>kol</a:t>
            </a:r>
            <a:r>
              <a:rPr lang="cs-CZ" sz="1150" dirty="0" err="1">
                <a:solidFill>
                  <a:srgbClr val="A4F0FA"/>
                </a:solidFill>
              </a:rPr>
              <a:t>áková</a:t>
            </a:r>
            <a:r>
              <a:rPr lang="cs-CZ" sz="1150" dirty="0">
                <a:solidFill>
                  <a:srgbClr val="A4F0FA"/>
                </a:solidFill>
              </a:rPr>
              <a:t>, P., </a:t>
            </a:r>
            <a:r>
              <a:rPr lang="en-GB" sz="1150" dirty="0">
                <a:solidFill>
                  <a:srgbClr val="A4F0FA"/>
                </a:solidFill>
              </a:rPr>
              <a:t>Ren</a:t>
            </a:r>
            <a:r>
              <a:rPr lang="cs-CZ" sz="1150" dirty="0" err="1">
                <a:solidFill>
                  <a:srgbClr val="A4F0FA"/>
                </a:solidFill>
              </a:rPr>
              <a:t>čiuk</a:t>
            </a:r>
            <a:r>
              <a:rPr lang="cs-CZ" sz="1150" dirty="0">
                <a:solidFill>
                  <a:srgbClr val="A4F0FA"/>
                </a:solidFill>
              </a:rPr>
              <a:t>, D.,  Palacký, J., </a:t>
            </a:r>
            <a:r>
              <a:rPr lang="cs-CZ" sz="1150" dirty="0" err="1">
                <a:solidFill>
                  <a:srgbClr val="A4F0FA"/>
                </a:solidFill>
              </a:rPr>
              <a:t>Krafčík</a:t>
            </a:r>
            <a:r>
              <a:rPr lang="cs-CZ" sz="1150" dirty="0">
                <a:solidFill>
                  <a:srgbClr val="A4F0FA"/>
                </a:solidFill>
              </a:rPr>
              <a:t>, D., </a:t>
            </a:r>
            <a:r>
              <a:rPr lang="en-GB" sz="1150" dirty="0" err="1">
                <a:solidFill>
                  <a:srgbClr val="A4F0FA"/>
                </a:solidFill>
              </a:rPr>
              <a:t>Dvo</a:t>
            </a:r>
            <a:r>
              <a:rPr lang="cs-CZ" sz="1150" dirty="0" err="1">
                <a:solidFill>
                  <a:srgbClr val="A4F0FA"/>
                </a:solidFill>
              </a:rPr>
              <a:t>řáková</a:t>
            </a:r>
            <a:r>
              <a:rPr lang="cs-CZ" sz="1150" dirty="0">
                <a:solidFill>
                  <a:srgbClr val="A4F0FA"/>
                </a:solidFill>
              </a:rPr>
              <a:t>, Z., </a:t>
            </a:r>
            <a:r>
              <a:rPr lang="cs-CZ" sz="1150" dirty="0" err="1">
                <a:solidFill>
                  <a:srgbClr val="A4F0FA"/>
                </a:solidFill>
              </a:rPr>
              <a:t>Kejnovská</a:t>
            </a:r>
            <a:r>
              <a:rPr lang="cs-CZ" sz="1150" dirty="0">
                <a:solidFill>
                  <a:srgbClr val="A4F0FA"/>
                </a:solidFill>
              </a:rPr>
              <a:t>. I., Bednářová, K.,  Vorlíčková, M.: </a:t>
            </a:r>
            <a:r>
              <a:rPr lang="en-US" sz="1150" dirty="0">
                <a:solidFill>
                  <a:srgbClr val="FFFFFF"/>
                </a:solidFill>
              </a:rPr>
              <a:t>Systematic investigation of sequence requirements</a:t>
            </a:r>
            <a:r>
              <a:rPr lang="cs-CZ" sz="1150" dirty="0">
                <a:solidFill>
                  <a:srgbClr val="FFFFFF"/>
                </a:solidFill>
              </a:rPr>
              <a:t>  </a:t>
            </a:r>
            <a:r>
              <a:rPr lang="en-GB" sz="1150" dirty="0">
                <a:solidFill>
                  <a:srgbClr val="FFFFFF"/>
                </a:solidFill>
              </a:rPr>
              <a:t>for DNA </a:t>
            </a:r>
            <a:r>
              <a:rPr lang="en-GB" sz="1150" dirty="0" err="1">
                <a:solidFill>
                  <a:srgbClr val="FFFFFF"/>
                </a:solidFill>
              </a:rPr>
              <a:t>i</a:t>
            </a:r>
            <a:r>
              <a:rPr lang="en-GB" sz="1150" dirty="0">
                <a:solidFill>
                  <a:srgbClr val="FFFFFF"/>
                </a:solidFill>
              </a:rPr>
              <a:t>-motif formation</a:t>
            </a:r>
            <a:r>
              <a:rPr lang="cs-CZ" sz="1150" dirty="0">
                <a:solidFill>
                  <a:srgbClr val="FFFFFF"/>
                </a:solidFill>
              </a:rPr>
              <a:t>. </a:t>
            </a:r>
            <a:r>
              <a:rPr lang="en-US" sz="1150" dirty="0">
                <a:solidFill>
                  <a:srgbClr val="A4F0FA"/>
                </a:solidFill>
              </a:rPr>
              <a:t>Nucleic Acids Research</a:t>
            </a:r>
            <a:r>
              <a:rPr lang="cs-CZ" sz="1150" dirty="0">
                <a:solidFill>
                  <a:srgbClr val="A4F0FA"/>
                </a:solidFill>
              </a:rPr>
              <a:t> 47 (</a:t>
            </a:r>
            <a:r>
              <a:rPr lang="en-US" sz="1150" dirty="0">
                <a:solidFill>
                  <a:srgbClr val="A4F0FA"/>
                </a:solidFill>
              </a:rPr>
              <a:t>2019</a:t>
            </a:r>
            <a:r>
              <a:rPr lang="cs-CZ" sz="1150" dirty="0">
                <a:solidFill>
                  <a:srgbClr val="A4F0FA"/>
                </a:solidFill>
              </a:rPr>
              <a:t>)</a:t>
            </a:r>
            <a:r>
              <a:rPr lang="en-US" sz="1150" b="1" dirty="0">
                <a:solidFill>
                  <a:srgbClr val="A4F0FA"/>
                </a:solidFill>
              </a:rPr>
              <a:t> </a:t>
            </a:r>
            <a:r>
              <a:rPr lang="en-US" sz="1150" dirty="0">
                <a:solidFill>
                  <a:srgbClr val="A4F0FA"/>
                </a:solidFill>
              </a:rPr>
              <a:t>2177–2189</a:t>
            </a:r>
            <a:r>
              <a:rPr lang="cs-CZ" sz="1150" dirty="0">
                <a:solidFill>
                  <a:srgbClr val="A4F0FA"/>
                </a:solidFill>
              </a:rPr>
              <a:t>.</a:t>
            </a:r>
            <a:endParaRPr lang="en-GB" sz="1150" dirty="0">
              <a:solidFill>
                <a:srgbClr val="A4F0FA"/>
              </a:solidFill>
            </a:endParaRPr>
          </a:p>
          <a:p>
            <a:pPr>
              <a:spcAft>
                <a:spcPts val="600"/>
              </a:spcAft>
            </a:pPr>
            <a:r>
              <a:rPr lang="cs-CZ" sz="1150" dirty="0" smtClean="0">
                <a:solidFill>
                  <a:srgbClr val="A4F0FA"/>
                </a:solidFill>
              </a:rPr>
              <a:t>)  </a:t>
            </a:r>
            <a:r>
              <a:rPr lang="en-GB" sz="1150" dirty="0" err="1" smtClean="0">
                <a:solidFill>
                  <a:srgbClr val="A4F0FA"/>
                </a:solidFill>
              </a:rPr>
              <a:t>Dvořáková</a:t>
            </a:r>
            <a:r>
              <a:rPr lang="en-GB" sz="1150" dirty="0" smtClean="0">
                <a:solidFill>
                  <a:srgbClr val="A4F0FA"/>
                </a:solidFill>
              </a:rPr>
              <a:t>,</a:t>
            </a:r>
            <a:r>
              <a:rPr lang="cs-CZ" sz="1150" dirty="0" smtClean="0">
                <a:solidFill>
                  <a:srgbClr val="A4F0FA"/>
                </a:solidFill>
              </a:rPr>
              <a:t> Z., </a:t>
            </a:r>
            <a:r>
              <a:rPr lang="en-GB" sz="1150" dirty="0" err="1" smtClean="0">
                <a:solidFill>
                  <a:srgbClr val="A4F0FA"/>
                </a:solidFill>
              </a:rPr>
              <a:t>Renčiuk</a:t>
            </a:r>
            <a:r>
              <a:rPr lang="en-GB" sz="1150" dirty="0" smtClean="0">
                <a:solidFill>
                  <a:srgbClr val="A4F0FA"/>
                </a:solidFill>
              </a:rPr>
              <a:t>,</a:t>
            </a:r>
            <a:r>
              <a:rPr lang="cs-CZ" sz="1150" dirty="0" smtClean="0">
                <a:solidFill>
                  <a:srgbClr val="A4F0FA"/>
                </a:solidFill>
              </a:rPr>
              <a:t> D.,</a:t>
            </a:r>
            <a:r>
              <a:rPr lang="en-GB" sz="1150" dirty="0" smtClean="0">
                <a:solidFill>
                  <a:srgbClr val="A4F0FA"/>
                </a:solidFill>
              </a:rPr>
              <a:t> </a:t>
            </a:r>
            <a:r>
              <a:rPr lang="en-GB" sz="1150" dirty="0" err="1" smtClean="0">
                <a:solidFill>
                  <a:srgbClr val="A4F0FA"/>
                </a:solidFill>
              </a:rPr>
              <a:t>Kejnovská</a:t>
            </a:r>
            <a:r>
              <a:rPr lang="en-GB" sz="1150" dirty="0" smtClean="0">
                <a:solidFill>
                  <a:srgbClr val="A4F0FA"/>
                </a:solidFill>
              </a:rPr>
              <a:t>,</a:t>
            </a:r>
            <a:r>
              <a:rPr lang="cs-CZ" sz="1150" dirty="0" smtClean="0">
                <a:solidFill>
                  <a:srgbClr val="A4F0FA"/>
                </a:solidFill>
              </a:rPr>
              <a:t> I., </a:t>
            </a:r>
            <a:r>
              <a:rPr lang="en-GB" sz="1150" dirty="0" err="1" smtClean="0">
                <a:solidFill>
                  <a:srgbClr val="A4F0FA"/>
                </a:solidFill>
              </a:rPr>
              <a:t>Školáková</a:t>
            </a:r>
            <a:r>
              <a:rPr lang="cs-CZ" sz="1150" dirty="0" smtClean="0">
                <a:solidFill>
                  <a:srgbClr val="A4F0FA"/>
                </a:solidFill>
              </a:rPr>
              <a:t>, P.,</a:t>
            </a:r>
            <a:r>
              <a:rPr lang="en-GB" sz="1150" dirty="0" smtClean="0">
                <a:solidFill>
                  <a:srgbClr val="A4F0FA"/>
                </a:solidFill>
              </a:rPr>
              <a:t> </a:t>
            </a:r>
            <a:r>
              <a:rPr lang="en-GB" sz="1150" dirty="0" err="1" smtClean="0">
                <a:solidFill>
                  <a:srgbClr val="A4F0FA"/>
                </a:solidFill>
              </a:rPr>
              <a:t>Bednářová</a:t>
            </a:r>
            <a:r>
              <a:rPr lang="en-GB" sz="1150" dirty="0" smtClean="0">
                <a:solidFill>
                  <a:srgbClr val="A4F0FA"/>
                </a:solidFill>
              </a:rPr>
              <a:t>,</a:t>
            </a:r>
            <a:r>
              <a:rPr lang="cs-CZ" sz="1150" dirty="0" smtClean="0">
                <a:solidFill>
                  <a:srgbClr val="A4F0FA"/>
                </a:solidFill>
              </a:rPr>
              <a:t> K.,</a:t>
            </a:r>
            <a:r>
              <a:rPr lang="en-GB" sz="1150" dirty="0" smtClean="0">
                <a:solidFill>
                  <a:srgbClr val="A4F0FA"/>
                </a:solidFill>
              </a:rPr>
              <a:t> </a:t>
            </a:r>
            <a:r>
              <a:rPr lang="en-GB" sz="1150" dirty="0" err="1" smtClean="0">
                <a:solidFill>
                  <a:srgbClr val="A4F0FA"/>
                </a:solidFill>
              </a:rPr>
              <a:t>Sagi</a:t>
            </a:r>
            <a:r>
              <a:rPr lang="en-GB" sz="1150" dirty="0" smtClean="0">
                <a:solidFill>
                  <a:srgbClr val="A4F0FA"/>
                </a:solidFill>
              </a:rPr>
              <a:t>,</a:t>
            </a:r>
            <a:r>
              <a:rPr lang="cs-CZ" sz="1150" dirty="0" smtClean="0">
                <a:solidFill>
                  <a:srgbClr val="A4F0FA"/>
                </a:solidFill>
              </a:rPr>
              <a:t> J. </a:t>
            </a:r>
            <a:r>
              <a:rPr lang="en-GB" sz="1150" dirty="0" smtClean="0">
                <a:solidFill>
                  <a:srgbClr val="A4F0FA"/>
                </a:solidFill>
              </a:rPr>
              <a:t>Vorlíčková</a:t>
            </a:r>
            <a:r>
              <a:rPr lang="cs-CZ" sz="1150" dirty="0" smtClean="0">
                <a:solidFill>
                  <a:srgbClr val="A4F0FA"/>
                </a:solidFill>
              </a:rPr>
              <a:t>, M.: </a:t>
            </a:r>
            <a:r>
              <a:rPr lang="en-GB" sz="1150" dirty="0" err="1">
                <a:solidFill>
                  <a:srgbClr val="FFFFFF"/>
                </a:solidFill>
              </a:rPr>
              <a:t>i</a:t>
            </a:r>
            <a:r>
              <a:rPr lang="en-GB" sz="1150" dirty="0">
                <a:solidFill>
                  <a:srgbClr val="FFFFFF"/>
                </a:solidFill>
              </a:rPr>
              <a:t>-Motif of cytosine-rich human telomere DNA fragments containing natural base </a:t>
            </a:r>
            <a:r>
              <a:rPr lang="en-GB" sz="1150" dirty="0" smtClean="0">
                <a:solidFill>
                  <a:srgbClr val="FFFFFF"/>
                </a:solidFill>
              </a:rPr>
              <a:t>lesions</a:t>
            </a:r>
            <a:r>
              <a:rPr lang="cs-CZ" sz="1150" dirty="0" smtClean="0">
                <a:solidFill>
                  <a:srgbClr val="FFFFFF"/>
                </a:solidFill>
              </a:rPr>
              <a:t>. </a:t>
            </a:r>
            <a:r>
              <a:rPr lang="en-US" sz="1150" dirty="0">
                <a:solidFill>
                  <a:srgbClr val="A4F0FA"/>
                </a:solidFill>
              </a:rPr>
              <a:t>Nucleic Acids Research</a:t>
            </a:r>
            <a:r>
              <a:rPr lang="cs-CZ" sz="1150" dirty="0">
                <a:solidFill>
                  <a:srgbClr val="A4F0FA"/>
                </a:solidFill>
              </a:rPr>
              <a:t> </a:t>
            </a:r>
            <a:r>
              <a:rPr lang="en-US" sz="1150" dirty="0">
                <a:solidFill>
                  <a:srgbClr val="A4F0FA"/>
                </a:solidFill>
              </a:rPr>
              <a:t>Nucleic Acids Research</a:t>
            </a:r>
            <a:r>
              <a:rPr lang="cs-CZ" sz="1150" dirty="0">
                <a:solidFill>
                  <a:srgbClr val="A4F0FA"/>
                </a:solidFill>
              </a:rPr>
              <a:t> </a:t>
            </a:r>
            <a:r>
              <a:rPr lang="cs-CZ" sz="1150" dirty="0" smtClean="0">
                <a:solidFill>
                  <a:srgbClr val="A4F0FA"/>
                </a:solidFill>
              </a:rPr>
              <a:t>46 (2018) 1624-1634.</a:t>
            </a:r>
          </a:p>
        </p:txBody>
      </p:sp>
      <p:pic>
        <p:nvPicPr>
          <p:cNvPr id="13" name="Obrázek 12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6" r="-2141"/>
          <a:stretch/>
        </p:blipFill>
        <p:spPr bwMode="auto">
          <a:xfrm>
            <a:off x="5571140" y="1284169"/>
            <a:ext cx="3119112" cy="548932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bdélník 4"/>
          <p:cNvSpPr/>
          <p:nvPr/>
        </p:nvSpPr>
        <p:spPr>
          <a:xfrm>
            <a:off x="3131840" y="954722"/>
            <a:ext cx="1351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(CnT3)3Cn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7" name="Obrázek 6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54"/>
          <a:stretch/>
        </p:blipFill>
        <p:spPr bwMode="auto">
          <a:xfrm>
            <a:off x="48884" y="1284169"/>
            <a:ext cx="5544616" cy="5495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149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22"/>
    </mc:Choice>
    <mc:Fallback xmlns="">
      <p:transition spd="slow" advTm="21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6" t="18522" r="28656"/>
          <a:stretch/>
        </p:blipFill>
        <p:spPr>
          <a:xfrm>
            <a:off x="3995936" y="332656"/>
            <a:ext cx="4326933" cy="439248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103694"/>
            <a:ext cx="3672408" cy="275430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547664" y="1064013"/>
            <a:ext cx="26642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FF"/>
                </a:solidFill>
              </a:rPr>
              <a:t>Iva </a:t>
            </a:r>
            <a:r>
              <a:rPr lang="cs-CZ" dirty="0" err="1" smtClean="0">
                <a:solidFill>
                  <a:srgbClr val="FFFFFF"/>
                </a:solidFill>
              </a:rPr>
              <a:t>Kejnovská</a:t>
            </a:r>
            <a:endParaRPr lang="cs-CZ" dirty="0" smtClean="0">
              <a:solidFill>
                <a:srgbClr val="FFFFFF"/>
              </a:solidFill>
            </a:endParaRPr>
          </a:p>
          <a:p>
            <a:r>
              <a:rPr lang="cs-CZ" dirty="0" smtClean="0">
                <a:solidFill>
                  <a:srgbClr val="FFFFFF"/>
                </a:solidFill>
              </a:rPr>
              <a:t>Jan Palacký</a:t>
            </a:r>
          </a:p>
          <a:p>
            <a:r>
              <a:rPr lang="cs-CZ" dirty="0" smtClean="0">
                <a:solidFill>
                  <a:srgbClr val="FFFFFF"/>
                </a:solidFill>
              </a:rPr>
              <a:t>Petra </a:t>
            </a:r>
            <a:r>
              <a:rPr lang="cs-CZ" dirty="0" err="1" smtClean="0">
                <a:solidFill>
                  <a:srgbClr val="FFFFFF"/>
                </a:solidFill>
              </a:rPr>
              <a:t>Školáková</a:t>
            </a:r>
            <a:endParaRPr lang="cs-CZ" dirty="0" smtClean="0">
              <a:solidFill>
                <a:srgbClr val="FFFFFF"/>
              </a:solidFill>
            </a:endParaRPr>
          </a:p>
          <a:p>
            <a:r>
              <a:rPr lang="cs-CZ" dirty="0" smtClean="0">
                <a:solidFill>
                  <a:srgbClr val="FFFFFF"/>
                </a:solidFill>
              </a:rPr>
              <a:t>Klára Bednářová</a:t>
            </a:r>
          </a:p>
          <a:p>
            <a:r>
              <a:rPr lang="cs-CZ" dirty="0" smtClean="0">
                <a:solidFill>
                  <a:srgbClr val="FFFFFF"/>
                </a:solidFill>
              </a:rPr>
              <a:t>Zuzana Dvořáková</a:t>
            </a:r>
          </a:p>
          <a:p>
            <a:r>
              <a:rPr lang="cs-CZ" dirty="0" smtClean="0">
                <a:solidFill>
                  <a:srgbClr val="FFFFFF"/>
                </a:solidFill>
              </a:rPr>
              <a:t>Daniel </a:t>
            </a:r>
            <a:r>
              <a:rPr lang="cs-CZ" dirty="0" err="1" smtClean="0">
                <a:solidFill>
                  <a:srgbClr val="FFFFFF"/>
                </a:solidFill>
              </a:rPr>
              <a:t>Renčiuk</a:t>
            </a:r>
            <a:endParaRPr lang="cs-CZ" dirty="0" smtClean="0">
              <a:solidFill>
                <a:srgbClr val="FFFFFF"/>
              </a:solidFill>
            </a:endParaRPr>
          </a:p>
          <a:p>
            <a:endParaRPr lang="cs-CZ" dirty="0">
              <a:solidFill>
                <a:srgbClr val="FFFFFF"/>
              </a:solidFill>
            </a:endParaRPr>
          </a:p>
          <a:p>
            <a:r>
              <a:rPr lang="cs-CZ" dirty="0">
                <a:solidFill>
                  <a:srgbClr val="FFFFFF"/>
                </a:solidFill>
              </a:rPr>
              <a:t>Jaroslav Kypr</a:t>
            </a:r>
          </a:p>
          <a:p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572000" y="5046215"/>
            <a:ext cx="25202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FF"/>
                </a:solidFill>
              </a:rPr>
              <a:t>Jean-Louis </a:t>
            </a:r>
            <a:r>
              <a:rPr lang="cs-CZ" dirty="0" err="1" smtClean="0">
                <a:solidFill>
                  <a:srgbClr val="FFFFFF"/>
                </a:solidFill>
              </a:rPr>
              <a:t>Mergny</a:t>
            </a:r>
            <a:endParaRPr lang="cs-CZ" dirty="0" smtClean="0">
              <a:solidFill>
                <a:srgbClr val="FFFFFF"/>
              </a:solidFill>
            </a:endParaRPr>
          </a:p>
          <a:p>
            <a:r>
              <a:rPr lang="cs-CZ" dirty="0" smtClean="0">
                <a:solidFill>
                  <a:srgbClr val="FFFFFF"/>
                </a:solidFill>
              </a:rPr>
              <a:t>Jiří </a:t>
            </a:r>
            <a:r>
              <a:rPr lang="cs-CZ" dirty="0" err="1" smtClean="0">
                <a:solidFill>
                  <a:srgbClr val="FFFFFF"/>
                </a:solidFill>
              </a:rPr>
              <a:t>Šponer</a:t>
            </a:r>
            <a:endParaRPr lang="cs-CZ" dirty="0" smtClean="0">
              <a:solidFill>
                <a:srgbClr val="FFFFFF"/>
              </a:solidFill>
            </a:endParaRPr>
          </a:p>
          <a:p>
            <a:r>
              <a:rPr lang="cs-CZ" dirty="0" smtClean="0">
                <a:solidFill>
                  <a:srgbClr val="FFFFFF"/>
                </a:solidFill>
              </a:rPr>
              <a:t>Lukáš </a:t>
            </a:r>
            <a:r>
              <a:rPr lang="cs-CZ" dirty="0" err="1" smtClean="0">
                <a:solidFill>
                  <a:srgbClr val="FFFFFF"/>
                </a:solidFill>
              </a:rPr>
              <a:t>Trantírek</a:t>
            </a:r>
            <a:r>
              <a:rPr lang="cs-CZ" dirty="0" smtClean="0">
                <a:solidFill>
                  <a:srgbClr val="FFFFFF"/>
                </a:solidFill>
              </a:rPr>
              <a:t> </a:t>
            </a:r>
          </a:p>
          <a:p>
            <a:r>
              <a:rPr lang="cs-CZ" dirty="0" smtClean="0">
                <a:solidFill>
                  <a:srgbClr val="FFFFFF"/>
                </a:solidFill>
              </a:rPr>
              <a:t>Jiří  Fajkus</a:t>
            </a:r>
          </a:p>
          <a:p>
            <a:r>
              <a:rPr lang="cs-CZ" dirty="0" smtClean="0">
                <a:solidFill>
                  <a:srgbClr val="FFFFFF"/>
                </a:solidFill>
              </a:rPr>
              <a:t>Miroslav Fojta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7236296" y="609329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FF"/>
                </a:solidFill>
              </a:rPr>
              <a:t>mifi@ibp.cz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9" name="Zvuk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5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6"/>
    </mc:Choice>
    <mc:Fallback xmlns="">
      <p:transition spd="slow" advTm="5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074" descr="V:\mifi-obr\nové obr pro CD presentaci\obrA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710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5395" name="Picture 3075" descr="V:\mifi-obr\nové obr pro CD presentaci\obrC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429" y="-9832"/>
            <a:ext cx="7194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5396" name="Line 3076"/>
          <p:cNvSpPr>
            <a:spLocks noChangeShapeType="1"/>
          </p:cNvSpPr>
          <p:nvPr/>
        </p:nvSpPr>
        <p:spPr bwMode="auto">
          <a:xfrm>
            <a:off x="4394199" y="190500"/>
            <a:ext cx="0" cy="647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5397" name="Text Box 3077"/>
          <p:cNvSpPr txBox="1">
            <a:spLocks noChangeArrowheads="1"/>
          </p:cNvSpPr>
          <p:nvPr/>
        </p:nvSpPr>
        <p:spPr bwMode="auto">
          <a:xfrm>
            <a:off x="981075" y="976289"/>
            <a:ext cx="6477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[</a:t>
            </a:r>
            <a:r>
              <a:rPr lang="cs-CZ" sz="2400" dirty="0">
                <a:solidFill>
                  <a:schemeClr val="bg1">
                    <a:lumMod val="75000"/>
                  </a:schemeClr>
                </a:solidFill>
                <a:cs typeface="Arial" pitchFamily="34" charset="0"/>
              </a:rPr>
              <a:t>α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cs typeface="Arial" pitchFamily="34" charset="0"/>
              </a:rPr>
              <a:t>]</a:t>
            </a:r>
            <a:endParaRPr lang="cs-CZ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15398" name="Text Box 3078"/>
          <p:cNvSpPr txBox="1">
            <a:spLocks noChangeArrowheads="1"/>
          </p:cNvSpPr>
          <p:nvPr/>
        </p:nvSpPr>
        <p:spPr bwMode="auto">
          <a:xfrm>
            <a:off x="6842125" y="3468688"/>
            <a:ext cx="928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400" dirty="0">
                <a:solidFill>
                  <a:schemeClr val="bg1">
                    <a:lumMod val="75000"/>
                  </a:schemeClr>
                </a:solidFill>
                <a:cs typeface="Arial" pitchFamily="34" charset="0"/>
              </a:rPr>
              <a:t>λ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cs typeface="Arial" pitchFamily="34" charset="0"/>
              </a:rPr>
              <a:t>[nm]</a:t>
            </a:r>
            <a:endParaRPr lang="cs-CZ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5273327" y="745457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>
                <a:solidFill>
                  <a:schemeClr val="bg1">
                    <a:lumMod val="75000"/>
                  </a:schemeClr>
                </a:solidFill>
              </a:rPr>
              <a:t>Cotton</a:t>
            </a:r>
            <a:r>
              <a:rPr lang="cs-CZ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cs-CZ" sz="2400" dirty="0" err="1" smtClean="0">
                <a:solidFill>
                  <a:schemeClr val="bg1">
                    <a:lumMod val="75000"/>
                  </a:schemeClr>
                </a:solidFill>
              </a:rPr>
              <a:t>effect</a:t>
            </a:r>
            <a:endParaRPr lang="cs-CZ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547664" y="57593"/>
            <a:ext cx="34766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>
                <a:solidFill>
                  <a:schemeClr val="bg1">
                    <a:lumMod val="75000"/>
                  </a:schemeClr>
                </a:solidFill>
              </a:rPr>
              <a:t>Optical</a:t>
            </a:r>
            <a:r>
              <a:rPr lang="cs-CZ" sz="20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cs-CZ" sz="2000" dirty="0" err="1" smtClean="0">
                <a:solidFill>
                  <a:schemeClr val="bg1">
                    <a:lumMod val="75000"/>
                  </a:schemeClr>
                </a:solidFill>
              </a:rPr>
              <a:t>rotatory</a:t>
            </a:r>
            <a:r>
              <a:rPr lang="cs-CZ" sz="20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cs-CZ" sz="2000" dirty="0" err="1" smtClean="0">
                <a:solidFill>
                  <a:schemeClr val="bg1">
                    <a:lumMod val="75000"/>
                  </a:schemeClr>
                </a:solidFill>
              </a:rPr>
              <a:t>dispersion</a:t>
            </a:r>
            <a:r>
              <a:rPr lang="cs-CZ" sz="2000" dirty="0" smtClean="0">
                <a:solidFill>
                  <a:schemeClr val="bg1">
                    <a:lumMod val="75000"/>
                  </a:schemeClr>
                </a:solidFill>
              </a:rPr>
              <a:t>                    (ORD) </a:t>
            </a:r>
            <a:r>
              <a:rPr lang="cs-CZ" sz="1400" dirty="0" err="1" smtClean="0">
                <a:solidFill>
                  <a:schemeClr val="tx1"/>
                </a:solidFill>
              </a:rPr>
              <a:t>is</a:t>
            </a:r>
            <a:r>
              <a:rPr lang="cs-CZ" sz="1400" dirty="0" smtClean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the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dependednce</a:t>
            </a:r>
            <a:r>
              <a:rPr lang="en-US" sz="1400" dirty="0">
                <a:solidFill>
                  <a:schemeClr val="tx1"/>
                </a:solidFill>
              </a:rPr>
              <a:t> of specific rotation </a:t>
            </a:r>
            <a:r>
              <a:rPr lang="cs-CZ" sz="1400" dirty="0">
                <a:solidFill>
                  <a:schemeClr val="tx1"/>
                </a:solidFill>
              </a:rPr>
              <a:t>on </a:t>
            </a:r>
            <a:r>
              <a:rPr lang="cs-CZ" sz="1400" dirty="0" err="1">
                <a:solidFill>
                  <a:schemeClr val="tx1"/>
                </a:solidFill>
              </a:rPr>
              <a:t>the</a:t>
            </a:r>
            <a:r>
              <a:rPr lang="cs-CZ" sz="1400" dirty="0">
                <a:solidFill>
                  <a:schemeClr val="tx1"/>
                </a:solidFill>
              </a:rPr>
              <a:t>  </a:t>
            </a:r>
            <a:r>
              <a:rPr lang="cs-CZ" sz="1400" dirty="0" err="1" smtClean="0">
                <a:solidFill>
                  <a:schemeClr val="tx1"/>
                </a:solidFill>
              </a:rPr>
              <a:t>wavelength</a:t>
            </a:r>
            <a:endParaRPr lang="cs-CZ" sz="1400" dirty="0">
              <a:solidFill>
                <a:schemeClr val="tx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274015" y="4913174"/>
            <a:ext cx="360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Cotton effect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is the characteristic change in optical rotatory dispersion </a:t>
            </a:r>
            <a:r>
              <a:rPr lang="cs-CZ" dirty="0" smtClean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and/or 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circular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dichroism</a:t>
            </a:r>
            <a:r>
              <a:rPr lang="cs-CZ" b="1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in the vicinity of an absorption band of a substance.</a:t>
            </a:r>
            <a:endParaRPr lang="en-GB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767793" y="3042890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chemeClr val="tx1"/>
                </a:solidFill>
              </a:rPr>
              <a:t>dextrorotatory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824337" y="3608700"/>
            <a:ext cx="1911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solidFill>
                  <a:schemeClr val="tx1"/>
                </a:solidFill>
              </a:rPr>
              <a:t>levorotatory</a:t>
            </a:r>
            <a:endParaRPr lang="en-GB" sz="1600" dirty="0">
              <a:solidFill>
                <a:schemeClr val="tx1"/>
              </a:solidFill>
            </a:endParaRPr>
          </a:p>
        </p:txBody>
      </p:sp>
      <p:pic>
        <p:nvPicPr>
          <p:cNvPr id="9" name="Zvuk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357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70"/>
    </mc:Choice>
    <mc:Fallback xmlns="">
      <p:transition spd="slow" advTm="27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5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5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5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15396" grpId="0" animBg="1"/>
      <p:bldP spid="2" grpId="0"/>
    </p:bldLst>
  </p:timing>
  <p:extLst mod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685800" y="0"/>
            <a:ext cx="7750175" cy="735586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CHIROPTICKÉ METODY</a:t>
            </a:r>
            <a:endParaRPr lang="cs-CZ" sz="16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sz="1600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Optical</a:t>
            </a:r>
            <a:r>
              <a:rPr lang="cs-CZ" sz="16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600" b="1" u="sng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cs-CZ" sz="1600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otatory</a:t>
            </a:r>
            <a:r>
              <a:rPr lang="cs-CZ" sz="16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600" b="1" u="sng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cs-CZ" sz="1600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ispersion</a:t>
            </a:r>
            <a:r>
              <a:rPr lang="cs-CZ" sz="16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ORD</a:t>
            </a:r>
            <a:endParaRPr lang="cs-CZ" sz="1600" b="1" u="sng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cs-CZ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Závislost úhlu stočení roviny polarizace lineárně polarizovaného světla průchodem opticky aktivní látkou na vlnové délce procházejícího záření.</a:t>
            </a:r>
            <a:r>
              <a:rPr lang="cs-CZ" sz="1600" b="1" dirty="0">
                <a:solidFill>
                  <a:srgbClr val="FFFF00"/>
                </a:solidFill>
                <a:latin typeface="Times New Roman" pitchFamily="18" charset="0"/>
              </a:rPr>
              <a:t>     (</a:t>
            </a:r>
            <a:r>
              <a:rPr lang="cs-CZ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180-800 </a:t>
            </a:r>
            <a:r>
              <a:rPr lang="cs-CZ" sz="1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nm</a:t>
            </a:r>
            <a:r>
              <a:rPr lang="cs-CZ" sz="1600" b="1" dirty="0">
                <a:solidFill>
                  <a:srgbClr val="FFFF00"/>
                </a:solidFill>
                <a:latin typeface="Times New Roman" pitchFamily="18" charset="0"/>
              </a:rPr>
              <a:t>)</a:t>
            </a:r>
          </a:p>
          <a:p>
            <a:pPr algn="just" eaLnBrk="1" hangingPunct="1">
              <a:spcBef>
                <a:spcPct val="50000"/>
              </a:spcBef>
            </a:pPr>
            <a:r>
              <a:rPr lang="cs-CZ" sz="1600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Circular</a:t>
            </a:r>
            <a:r>
              <a:rPr lang="cs-CZ" sz="16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600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Dichroism</a:t>
            </a:r>
            <a:r>
              <a:rPr lang="cs-CZ" sz="16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-CD</a:t>
            </a:r>
            <a:endParaRPr lang="cs-CZ" sz="1600" b="1" u="sng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cs-CZ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Závislost rozdílu absorpce pro vlevo a vpravo kruhově polarizované světlo na vlnové délce absorbovaného záření v oblasti energií elektronových přechodů.</a:t>
            </a:r>
            <a:r>
              <a:rPr lang="cs-CZ" sz="1600" b="1" dirty="0">
                <a:solidFill>
                  <a:srgbClr val="FFFF00"/>
                </a:solidFill>
                <a:latin typeface="Times New Roman" pitchFamily="18" charset="0"/>
              </a:rPr>
              <a:t>  (</a:t>
            </a:r>
            <a:r>
              <a:rPr lang="cs-CZ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180-1000 </a:t>
            </a:r>
            <a:r>
              <a:rPr lang="cs-CZ" sz="1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nm</a:t>
            </a:r>
            <a:r>
              <a:rPr lang="cs-CZ" sz="1600" b="1" dirty="0">
                <a:solidFill>
                  <a:srgbClr val="FFFF00"/>
                </a:solidFill>
                <a:latin typeface="Times New Roman" pitchFamily="18" charset="0"/>
              </a:rPr>
              <a:t>)</a:t>
            </a:r>
          </a:p>
          <a:p>
            <a:pPr algn="just" eaLnBrk="1" hangingPunct="1">
              <a:spcBef>
                <a:spcPct val="50000"/>
              </a:spcBef>
            </a:pPr>
            <a:r>
              <a:rPr lang="cs-CZ" sz="1600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Infrared</a:t>
            </a:r>
            <a:r>
              <a:rPr lang="cs-CZ" sz="16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600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Circular</a:t>
            </a:r>
            <a:r>
              <a:rPr lang="cs-CZ" sz="16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600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Dichroism</a:t>
            </a:r>
            <a:r>
              <a:rPr lang="cs-CZ" sz="16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-IRCD </a:t>
            </a:r>
            <a:r>
              <a:rPr lang="cs-CZ" sz="1600" b="1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(VCD)</a:t>
            </a:r>
            <a:endParaRPr lang="cs-CZ" sz="1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cs-CZ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Závislost rozdílu absorpce pro vlevo a vpravo kruhově polarizované světlo na vlnové délce absorbovaného záření v oblasti energií vibračních přechodů.</a:t>
            </a:r>
            <a:r>
              <a:rPr lang="cs-CZ" sz="1600" b="1" dirty="0">
                <a:solidFill>
                  <a:srgbClr val="FFFF00"/>
                </a:solidFill>
                <a:latin typeface="Times New Roman" pitchFamily="18" charset="0"/>
              </a:rPr>
              <a:t>   (</a:t>
            </a:r>
            <a:r>
              <a:rPr lang="cs-CZ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1-5 um</a:t>
            </a:r>
            <a:r>
              <a:rPr lang="cs-CZ" sz="1600" b="1" dirty="0">
                <a:solidFill>
                  <a:srgbClr val="FFFF00"/>
                </a:solidFill>
                <a:latin typeface="Times New Roman" pitchFamily="18" charset="0"/>
              </a:rPr>
              <a:t>)</a:t>
            </a:r>
          </a:p>
          <a:p>
            <a:pPr algn="just" eaLnBrk="1" hangingPunct="1">
              <a:spcBef>
                <a:spcPct val="50000"/>
              </a:spcBef>
            </a:pPr>
            <a:r>
              <a:rPr lang="cs-CZ" sz="16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Fluorescence </a:t>
            </a:r>
            <a:r>
              <a:rPr lang="cs-CZ" sz="1600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Detected</a:t>
            </a:r>
            <a:r>
              <a:rPr lang="cs-CZ" sz="16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600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circular</a:t>
            </a:r>
            <a:r>
              <a:rPr lang="cs-CZ" sz="16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600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Dichroism</a:t>
            </a:r>
            <a:r>
              <a:rPr lang="cs-CZ" sz="16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-FDCD</a:t>
            </a:r>
            <a:endParaRPr lang="cs-CZ" sz="1600" b="1" u="sng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cs-CZ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Závislost rozdílu intenzity fluorescence, excitované vlevo a vpravo kruhově polarizovaným světlem na vlnové délce excitačního záření.</a:t>
            </a:r>
            <a:r>
              <a:rPr lang="cs-CZ" sz="1600" b="1" dirty="0">
                <a:solidFill>
                  <a:srgbClr val="FFFF00"/>
                </a:solidFill>
                <a:latin typeface="Times New Roman" pitchFamily="18" charset="0"/>
              </a:rPr>
              <a:t>    (</a:t>
            </a:r>
            <a:r>
              <a:rPr lang="cs-CZ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~ 200 </a:t>
            </a:r>
            <a:r>
              <a:rPr lang="cs-CZ" sz="1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nm</a:t>
            </a:r>
            <a:r>
              <a:rPr lang="cs-CZ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až vlnová délka emise</a:t>
            </a:r>
            <a:r>
              <a:rPr lang="cs-CZ" sz="1600" b="1" dirty="0">
                <a:solidFill>
                  <a:srgbClr val="FFFF00"/>
                </a:solidFill>
                <a:latin typeface="Times New Roman" pitchFamily="18" charset="0"/>
              </a:rPr>
              <a:t>)</a:t>
            </a:r>
          </a:p>
          <a:p>
            <a:pPr algn="just" eaLnBrk="1" hangingPunct="1">
              <a:spcBef>
                <a:spcPct val="50000"/>
              </a:spcBef>
            </a:pPr>
            <a:r>
              <a:rPr lang="cs-CZ" sz="1600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Circulary</a:t>
            </a:r>
            <a:r>
              <a:rPr lang="cs-CZ" sz="16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600" b="1" u="sng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cs-CZ" sz="1600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olarized</a:t>
            </a:r>
            <a:r>
              <a:rPr lang="cs-CZ" sz="16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Luminiscence </a:t>
            </a:r>
            <a:r>
              <a:rPr lang="cs-CZ" sz="1600" b="1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cs-CZ" sz="1600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emission</a:t>
            </a:r>
            <a:r>
              <a:rPr lang="cs-CZ" sz="16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 - CPL </a:t>
            </a:r>
            <a:r>
              <a:rPr lang="cs-CZ" sz="1600" b="1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(CPE)</a:t>
            </a:r>
            <a:endParaRPr lang="cs-CZ" sz="1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cs-CZ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Spektrální průběh rozdílu intenzit (spontánní) emise vlevo a vpravo cirkulárně polarizovaného světla.</a:t>
            </a:r>
            <a:r>
              <a:rPr lang="cs-CZ" sz="1600" b="1" dirty="0">
                <a:solidFill>
                  <a:srgbClr val="FFFF00"/>
                </a:solidFill>
                <a:latin typeface="Times New Roman" pitchFamily="18" charset="0"/>
              </a:rPr>
              <a:t>  (</a:t>
            </a:r>
            <a:r>
              <a:rPr lang="cs-CZ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Interval vlnových délek emise chromoforu</a:t>
            </a:r>
            <a:r>
              <a:rPr lang="cs-CZ" sz="1600" b="1" dirty="0">
                <a:solidFill>
                  <a:srgbClr val="FFFF00"/>
                </a:solidFill>
                <a:latin typeface="Times New Roman" pitchFamily="18" charset="0"/>
              </a:rPr>
              <a:t>)</a:t>
            </a:r>
          </a:p>
          <a:p>
            <a:pPr algn="just" eaLnBrk="1" hangingPunct="1">
              <a:spcBef>
                <a:spcPct val="50000"/>
              </a:spcBef>
            </a:pPr>
            <a:r>
              <a:rPr lang="cs-CZ" sz="1600" b="1" u="sng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Circular</a:t>
            </a:r>
            <a:r>
              <a:rPr lang="cs-CZ" sz="16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600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Diferential</a:t>
            </a:r>
            <a:r>
              <a:rPr lang="cs-CZ" sz="16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600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Raman</a:t>
            </a:r>
            <a:r>
              <a:rPr lang="cs-CZ" sz="16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600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Dispersion</a:t>
            </a:r>
            <a:r>
              <a:rPr lang="cs-CZ" sz="16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cs-CZ" sz="1600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Raman</a:t>
            </a:r>
            <a:r>
              <a:rPr lang="cs-CZ" sz="16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600" b="1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CID</a:t>
            </a:r>
          </a:p>
          <a:p>
            <a:pPr algn="just" eaLnBrk="1" hangingPunct="1">
              <a:spcBef>
                <a:spcPct val="50000"/>
              </a:spcBef>
            </a:pPr>
            <a:r>
              <a:rPr lang="cs-CZ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Spektrální průběh rozdílů intenzit </a:t>
            </a:r>
            <a:r>
              <a:rPr lang="cs-CZ" sz="1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Ramanova</a:t>
            </a:r>
            <a:r>
              <a:rPr lang="cs-CZ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rozptylu vlevo a vpravo kruhově polarizovaného dopadajícího záření.</a:t>
            </a:r>
            <a:r>
              <a:rPr lang="cs-CZ" sz="1600" b="1" dirty="0">
                <a:solidFill>
                  <a:srgbClr val="FFFF00"/>
                </a:solidFill>
                <a:latin typeface="Times New Roman" pitchFamily="18" charset="0"/>
              </a:rPr>
              <a:t>   (</a:t>
            </a:r>
            <a:r>
              <a:rPr lang="cs-CZ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Interval vlnových délek </a:t>
            </a:r>
            <a:r>
              <a:rPr lang="cs-CZ" sz="1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Ramanova</a:t>
            </a:r>
            <a:r>
              <a:rPr lang="cs-CZ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jevu</a:t>
            </a:r>
            <a:r>
              <a:rPr lang="cs-CZ" sz="1600" b="1" dirty="0">
                <a:solidFill>
                  <a:srgbClr val="FFFF00"/>
                </a:solidFill>
                <a:latin typeface="Times New Roman" pitchFamily="18" charset="0"/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endParaRPr lang="cs-CZ" sz="16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7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1"/>
    </mc:Choice>
    <mc:Fallback xmlns="">
      <p:transition spd="slow" advTm="5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V:\mifi-obr\nové obr pro CD presentaci\obrF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337" y="188640"/>
            <a:ext cx="6934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Line 3"/>
          <p:cNvSpPr>
            <a:spLocks noChangeShapeType="1"/>
          </p:cNvSpPr>
          <p:nvPr/>
        </p:nvSpPr>
        <p:spPr bwMode="auto">
          <a:xfrm>
            <a:off x="4267200" y="381000"/>
            <a:ext cx="0" cy="685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ovéPole 1"/>
          <p:cNvSpPr txBox="1"/>
          <p:nvPr/>
        </p:nvSpPr>
        <p:spPr>
          <a:xfrm>
            <a:off x="5076056" y="1412776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>
                <a:solidFill>
                  <a:schemeClr val="bg1">
                    <a:lumMod val="75000"/>
                  </a:schemeClr>
                </a:solidFill>
              </a:rPr>
              <a:t>Cotton</a:t>
            </a:r>
            <a:r>
              <a:rPr lang="cs-CZ" sz="2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cs-CZ" sz="2400" dirty="0" err="1">
                <a:solidFill>
                  <a:schemeClr val="bg1">
                    <a:lumMod val="75000"/>
                  </a:schemeClr>
                </a:solidFill>
              </a:rPr>
              <a:t>effect</a:t>
            </a:r>
            <a:endParaRPr lang="cs-CZ" sz="2400" dirty="0">
              <a:solidFill>
                <a:schemeClr val="bg1">
                  <a:lumMod val="75000"/>
                </a:schemeClr>
              </a:solidFill>
            </a:endParaRPr>
          </a:p>
          <a:p>
            <a:endParaRPr lang="cs-CZ" sz="24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6963545" y="371703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cs-CZ">
                <a:cs typeface="Arial" pitchFamily="34" charset="0"/>
              </a:rPr>
              <a:t>λ</a:t>
            </a:r>
            <a:r>
              <a:rPr lang="en-US">
                <a:cs typeface="Arial" pitchFamily="34" charset="0"/>
              </a:rPr>
              <a:t>[nm]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1259632" y="116632"/>
            <a:ext cx="3361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chemeClr val="bg1">
                    <a:lumMod val="75000"/>
                  </a:schemeClr>
                </a:solidFill>
              </a:rPr>
              <a:t>Optical</a:t>
            </a:r>
            <a:r>
              <a:rPr lang="cs-CZ" sz="2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cs-CZ" sz="2000" dirty="0" err="1">
                <a:solidFill>
                  <a:schemeClr val="bg1">
                    <a:lumMod val="75000"/>
                  </a:schemeClr>
                </a:solidFill>
              </a:rPr>
              <a:t>rotatory</a:t>
            </a:r>
            <a:r>
              <a:rPr lang="cs-CZ" sz="2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cs-CZ" sz="2000" dirty="0" err="1">
                <a:solidFill>
                  <a:schemeClr val="bg1">
                    <a:lumMod val="75000"/>
                  </a:schemeClr>
                </a:solidFill>
              </a:rPr>
              <a:t>dispersion</a:t>
            </a:r>
            <a:endParaRPr lang="cs-CZ" sz="2000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71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1"/>
    </mc:Choice>
    <mc:Fallback xmlns="">
      <p:transition spd="slow" advTm="3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074" descr="V:\mifi-obr\obr12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-106363"/>
            <a:ext cx="9047163" cy="707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3075"/>
          <p:cNvSpPr txBox="1">
            <a:spLocks noChangeArrowheads="1"/>
          </p:cNvSpPr>
          <p:nvPr/>
        </p:nvSpPr>
        <p:spPr bwMode="auto">
          <a:xfrm>
            <a:off x="3946525" y="3311525"/>
            <a:ext cx="35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400">
                <a:solidFill>
                  <a:srgbClr val="FF3300"/>
                </a:solidFill>
                <a:latin typeface="Symbol" pitchFamily="18" charset="2"/>
              </a:rPr>
              <a:t>l</a:t>
            </a:r>
          </a:p>
        </p:txBody>
      </p:sp>
      <p:sp>
        <p:nvSpPr>
          <p:cNvPr id="10244" name="Text Box 3076"/>
          <p:cNvSpPr txBox="1">
            <a:spLocks noChangeArrowheads="1"/>
          </p:cNvSpPr>
          <p:nvPr/>
        </p:nvSpPr>
        <p:spPr bwMode="auto">
          <a:xfrm>
            <a:off x="2667000" y="1981200"/>
            <a:ext cx="819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000">
                <a:solidFill>
                  <a:srgbClr val="FF3300"/>
                </a:solidFill>
              </a:rPr>
              <a:t>ORD </a:t>
            </a:r>
          </a:p>
          <a:p>
            <a:pPr eaLnBrk="1" hangingPunct="1"/>
            <a:r>
              <a:rPr lang="cs-CZ" sz="2000">
                <a:solidFill>
                  <a:srgbClr val="FF3300"/>
                </a:solidFill>
              </a:rPr>
              <a:t>  +</a:t>
            </a:r>
          </a:p>
        </p:txBody>
      </p:sp>
      <p:sp>
        <p:nvSpPr>
          <p:cNvPr id="10245" name="Text Box 3077"/>
          <p:cNvSpPr txBox="1">
            <a:spLocks noChangeArrowheads="1"/>
          </p:cNvSpPr>
          <p:nvPr/>
        </p:nvSpPr>
        <p:spPr bwMode="auto">
          <a:xfrm>
            <a:off x="1828800" y="228600"/>
            <a:ext cx="552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000">
                <a:solidFill>
                  <a:srgbClr val="FF3300"/>
                </a:solidFill>
              </a:rPr>
              <a:t>CD</a:t>
            </a:r>
          </a:p>
        </p:txBody>
      </p:sp>
      <p:sp>
        <p:nvSpPr>
          <p:cNvPr id="10246" name="Text Box 3078"/>
          <p:cNvSpPr txBox="1">
            <a:spLocks noChangeArrowheads="1"/>
          </p:cNvSpPr>
          <p:nvPr/>
        </p:nvSpPr>
        <p:spPr bwMode="auto">
          <a:xfrm>
            <a:off x="7315200" y="3886200"/>
            <a:ext cx="819150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000">
                <a:solidFill>
                  <a:srgbClr val="FF3300"/>
                </a:solidFill>
              </a:rPr>
              <a:t>ORD </a:t>
            </a:r>
          </a:p>
          <a:p>
            <a:pPr eaLnBrk="1" hangingPunct="1"/>
            <a:r>
              <a:rPr lang="cs-CZ" sz="2000">
                <a:solidFill>
                  <a:srgbClr val="FF3300"/>
                </a:solidFill>
              </a:rPr>
              <a:t>   -</a:t>
            </a:r>
          </a:p>
          <a:p>
            <a:pPr eaLnBrk="1" hangingPunct="1"/>
            <a:endParaRPr lang="cs-CZ"/>
          </a:p>
        </p:txBody>
      </p:sp>
      <p:sp>
        <p:nvSpPr>
          <p:cNvPr id="10247" name="Text Box 3079"/>
          <p:cNvSpPr txBox="1">
            <a:spLocks noChangeArrowheads="1"/>
          </p:cNvSpPr>
          <p:nvPr/>
        </p:nvSpPr>
        <p:spPr bwMode="auto">
          <a:xfrm>
            <a:off x="6400800" y="5867400"/>
            <a:ext cx="552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000">
                <a:solidFill>
                  <a:srgbClr val="FF3300"/>
                </a:solidFill>
              </a:rPr>
              <a:t>CD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88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55"/>
    </mc:Choice>
    <mc:Fallback xmlns="">
      <p:transition spd="slow" advTm="20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V:\mifi-obr\obr1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7620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2574925" y="2093913"/>
            <a:ext cx="8691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dirty="0" smtClean="0">
                <a:cs typeface="Arial" pitchFamily="34" charset="0"/>
              </a:rPr>
              <a:t>α</a:t>
            </a:r>
            <a:r>
              <a:rPr lang="cs-CZ" dirty="0" smtClean="0"/>
              <a:t>-helix</a:t>
            </a:r>
            <a:endParaRPr lang="cs-CZ" dirty="0"/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5013325" y="2093913"/>
            <a:ext cx="9589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dirty="0" smtClean="0">
                <a:cs typeface="Arial" pitchFamily="34" charset="0"/>
              </a:rPr>
              <a:t>β</a:t>
            </a:r>
            <a:r>
              <a:rPr lang="cs-CZ" dirty="0" smtClean="0"/>
              <a:t>-</a:t>
            </a:r>
            <a:r>
              <a:rPr lang="cs-CZ" dirty="0" err="1" smtClean="0"/>
              <a:t>sheet</a:t>
            </a:r>
            <a:endParaRPr lang="cs-CZ" dirty="0"/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7299325" y="2017713"/>
            <a:ext cx="79220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dirty="0" smtClean="0">
                <a:cs typeface="Arial" pitchFamily="34" charset="0"/>
              </a:rPr>
              <a:t>β</a:t>
            </a:r>
            <a:r>
              <a:rPr lang="cs-CZ" dirty="0" smtClean="0"/>
              <a:t>-</a:t>
            </a:r>
            <a:r>
              <a:rPr lang="cs-CZ" dirty="0" err="1" smtClean="0"/>
              <a:t>turn</a:t>
            </a:r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3139083" y="332656"/>
            <a:ext cx="2895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FF66"/>
                </a:solidFill>
              </a:rPr>
              <a:t>CD </a:t>
            </a:r>
            <a:r>
              <a:rPr lang="cs-CZ" sz="2800" dirty="0" err="1" smtClean="0">
                <a:solidFill>
                  <a:srgbClr val="FFFF66"/>
                </a:solidFill>
              </a:rPr>
              <a:t>of</a:t>
            </a:r>
            <a:r>
              <a:rPr lang="cs-CZ" sz="2800" dirty="0" smtClean="0">
                <a:solidFill>
                  <a:srgbClr val="FFFF66"/>
                </a:solidFill>
              </a:rPr>
              <a:t> </a:t>
            </a:r>
            <a:r>
              <a:rPr lang="cs-CZ" sz="2800" dirty="0" err="1" smtClean="0">
                <a:solidFill>
                  <a:srgbClr val="FFFF66"/>
                </a:solidFill>
              </a:rPr>
              <a:t>proteins</a:t>
            </a:r>
            <a:endParaRPr lang="cs-CZ" sz="2800" dirty="0">
              <a:solidFill>
                <a:srgbClr val="FFFF66"/>
              </a:solidFill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34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40"/>
    </mc:Choice>
    <mc:Fallback xmlns="">
      <p:transition spd="slow" advTm="29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err="1" smtClean="0">
                <a:solidFill>
                  <a:srgbClr val="FFFFFF"/>
                </a:solidFill>
              </a:rPr>
              <a:t>Preconditions</a:t>
            </a:r>
            <a:r>
              <a:rPr lang="cs-CZ" dirty="0" smtClean="0">
                <a:solidFill>
                  <a:srgbClr val="FFFFFF"/>
                </a:solidFill>
              </a:rPr>
              <a:t> </a:t>
            </a:r>
            <a:r>
              <a:rPr lang="cs-CZ" dirty="0" err="1" smtClean="0">
                <a:solidFill>
                  <a:srgbClr val="FFFFFF"/>
                </a:solidFill>
              </a:rPr>
              <a:t>for</a:t>
            </a:r>
            <a:r>
              <a:rPr lang="cs-CZ" dirty="0" smtClean="0">
                <a:solidFill>
                  <a:srgbClr val="FFFFFF"/>
                </a:solidFill>
              </a:rPr>
              <a:t> </a:t>
            </a:r>
            <a:r>
              <a:rPr lang="cs-CZ" dirty="0" err="1" smtClean="0">
                <a:solidFill>
                  <a:srgbClr val="FFFFFF"/>
                </a:solidFill>
              </a:rPr>
              <a:t>an</a:t>
            </a:r>
            <a:r>
              <a:rPr lang="cs-CZ" dirty="0" smtClean="0">
                <a:solidFill>
                  <a:srgbClr val="FFFFFF"/>
                </a:solidFill>
              </a:rPr>
              <a:t> </a:t>
            </a:r>
            <a:r>
              <a:rPr lang="cs-CZ" dirty="0" err="1" smtClean="0">
                <a:solidFill>
                  <a:srgbClr val="FFFFFF"/>
                </a:solidFill>
              </a:rPr>
              <a:t>appearance</a:t>
            </a:r>
            <a:r>
              <a:rPr lang="cs-CZ" dirty="0" smtClean="0">
                <a:solidFill>
                  <a:srgbClr val="FFFFFF"/>
                </a:solidFill>
              </a:rPr>
              <a:t> </a:t>
            </a:r>
            <a:r>
              <a:rPr lang="cs-CZ" dirty="0" err="1" smtClean="0">
                <a:solidFill>
                  <a:srgbClr val="FFFFFF"/>
                </a:solidFill>
              </a:rPr>
              <a:t>of</a:t>
            </a:r>
            <a:r>
              <a:rPr lang="cs-CZ" dirty="0" smtClean="0">
                <a:solidFill>
                  <a:srgbClr val="FFFFFF"/>
                </a:solidFill>
              </a:rPr>
              <a:t> CD </a:t>
            </a:r>
            <a:r>
              <a:rPr lang="cs-CZ" dirty="0" err="1" smtClean="0">
                <a:solidFill>
                  <a:srgbClr val="FFFFFF"/>
                </a:solidFill>
              </a:rPr>
              <a:t>of</a:t>
            </a:r>
            <a:r>
              <a:rPr lang="cs-CZ" dirty="0" smtClean="0">
                <a:solidFill>
                  <a:srgbClr val="FFFFFF"/>
                </a:solidFill>
              </a:rPr>
              <a:t> DNA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dirty="0" smtClean="0"/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1477675" y="3574290"/>
            <a:ext cx="23246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400" b="1" dirty="0" smtClean="0">
                <a:solidFill>
                  <a:srgbClr val="2BF53E"/>
                </a:solidFill>
                <a:latin typeface="Times New Roman" pitchFamily="18" charset="0"/>
              </a:rPr>
              <a:t>ABSORBANCE</a:t>
            </a:r>
            <a:endParaRPr lang="cs-CZ" sz="2400" b="1" dirty="0">
              <a:solidFill>
                <a:srgbClr val="2BF53E"/>
              </a:solidFill>
              <a:latin typeface="Times New Roman" pitchFamily="18" charset="0"/>
            </a:endParaRPr>
          </a:p>
        </p:txBody>
      </p:sp>
      <p:grpSp>
        <p:nvGrpSpPr>
          <p:cNvPr id="220165" name="Group 5"/>
          <p:cNvGrpSpPr>
            <a:grpSpLocks/>
          </p:cNvGrpSpPr>
          <p:nvPr/>
        </p:nvGrpSpPr>
        <p:grpSpPr bwMode="auto">
          <a:xfrm>
            <a:off x="1904999" y="4267201"/>
            <a:ext cx="1965325" cy="1182688"/>
            <a:chOff x="1828" y="1962"/>
            <a:chExt cx="1238" cy="745"/>
          </a:xfrm>
        </p:grpSpPr>
        <p:sp>
          <p:nvSpPr>
            <p:cNvPr id="14348" name="Text Box 6"/>
            <p:cNvSpPr txBox="1">
              <a:spLocks noChangeArrowheads="1"/>
            </p:cNvSpPr>
            <p:nvPr/>
          </p:nvSpPr>
          <p:spPr bwMode="auto">
            <a:xfrm>
              <a:off x="1828" y="2416"/>
              <a:ext cx="123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sz="2400" b="1" dirty="0" smtClean="0">
                  <a:solidFill>
                    <a:srgbClr val="FF3300"/>
                  </a:solidFill>
                  <a:latin typeface="Times New Roman" pitchFamily="18" charset="0"/>
                </a:rPr>
                <a:t>CHIRALITY</a:t>
              </a:r>
              <a:endParaRPr lang="cs-CZ" sz="2400" b="1" dirty="0">
                <a:solidFill>
                  <a:srgbClr val="FF3300"/>
                </a:solidFill>
                <a:latin typeface="Times New Roman" pitchFamily="18" charset="0"/>
              </a:endParaRPr>
            </a:p>
          </p:txBody>
        </p:sp>
        <p:sp>
          <p:nvSpPr>
            <p:cNvPr id="14349" name="Text Box 7"/>
            <p:cNvSpPr txBox="1">
              <a:spLocks noChangeArrowheads="1"/>
            </p:cNvSpPr>
            <p:nvPr/>
          </p:nvSpPr>
          <p:spPr bwMode="auto">
            <a:xfrm>
              <a:off x="2291" y="1962"/>
              <a:ext cx="22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sz="2400" b="1" dirty="0">
                  <a:solidFill>
                    <a:srgbClr val="FF3300"/>
                  </a:solidFill>
                  <a:latin typeface="Times New Roman" pitchFamily="18" charset="0"/>
                </a:rPr>
                <a:t>+</a:t>
              </a:r>
            </a:p>
          </p:txBody>
        </p:sp>
      </p:grpSp>
      <p:sp>
        <p:nvSpPr>
          <p:cNvPr id="220168" name="Text Box 8"/>
          <p:cNvSpPr txBox="1">
            <a:spLocks noChangeArrowheads="1"/>
          </p:cNvSpPr>
          <p:nvPr/>
        </p:nvSpPr>
        <p:spPr bwMode="auto">
          <a:xfrm>
            <a:off x="5364088" y="3605213"/>
            <a:ext cx="98937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400" b="1" dirty="0" smtClean="0">
                <a:solidFill>
                  <a:srgbClr val="2BF53E"/>
                </a:solidFill>
                <a:latin typeface="Times New Roman" pitchFamily="18" charset="0"/>
              </a:rPr>
              <a:t>BASE</a:t>
            </a:r>
            <a:endParaRPr lang="cs-CZ" sz="2400" b="1" dirty="0">
              <a:solidFill>
                <a:srgbClr val="2BF53E"/>
              </a:solidFill>
              <a:latin typeface="Times New Roman" pitchFamily="18" charset="0"/>
            </a:endParaRPr>
          </a:p>
        </p:txBody>
      </p:sp>
      <p:sp>
        <p:nvSpPr>
          <p:cNvPr id="220169" name="Text Box 9"/>
          <p:cNvSpPr txBox="1">
            <a:spLocks noChangeArrowheads="1"/>
          </p:cNvSpPr>
          <p:nvPr/>
        </p:nvSpPr>
        <p:spPr bwMode="auto">
          <a:xfrm>
            <a:off x="6018587" y="5147243"/>
            <a:ext cx="14606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9900C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9900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9900CC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400" dirty="0">
                <a:solidFill>
                  <a:srgbClr val="FF3300"/>
                </a:solidFill>
                <a:latin typeface="Times New Roman" pitchFamily="18" charset="0"/>
              </a:rPr>
              <a:t>* </a:t>
            </a:r>
            <a:r>
              <a:rPr lang="cs-CZ" sz="2400" dirty="0" smtClean="0">
                <a:solidFill>
                  <a:srgbClr val="FF3300"/>
                </a:solidFill>
                <a:latin typeface="Times New Roman" pitchFamily="18" charset="0"/>
              </a:rPr>
              <a:t>SUGAR</a:t>
            </a:r>
            <a:endParaRPr lang="cs-CZ" sz="2400" dirty="0">
              <a:solidFill>
                <a:srgbClr val="FF3300"/>
              </a:solidFill>
              <a:latin typeface="Times New Roman" pitchFamily="18" charset="0"/>
            </a:endParaRPr>
          </a:p>
        </p:txBody>
      </p:sp>
      <p:grpSp>
        <p:nvGrpSpPr>
          <p:cNvPr id="220170" name="Group 10"/>
          <p:cNvGrpSpPr>
            <a:grpSpLocks/>
          </p:cNvGrpSpPr>
          <p:nvPr/>
        </p:nvGrpSpPr>
        <p:grpSpPr bwMode="auto">
          <a:xfrm>
            <a:off x="1143000" y="2930525"/>
            <a:ext cx="3097213" cy="3241675"/>
            <a:chOff x="838" y="1524"/>
            <a:chExt cx="1951" cy="2042"/>
          </a:xfrm>
        </p:grpSpPr>
        <p:sp>
          <p:nvSpPr>
            <p:cNvPr id="14346" name="Text Box 11"/>
            <p:cNvSpPr txBox="1">
              <a:spLocks noChangeArrowheads="1"/>
            </p:cNvSpPr>
            <p:nvPr/>
          </p:nvSpPr>
          <p:spPr bwMode="auto">
            <a:xfrm>
              <a:off x="2361" y="2373"/>
              <a:ext cx="39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9900CC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9900CC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sz="2400" b="1" dirty="0">
                  <a:solidFill>
                    <a:srgbClr val="FFFFFF"/>
                  </a:solidFill>
                  <a:latin typeface="Times New Roman" pitchFamily="18" charset="0"/>
                </a:rPr>
                <a:t>CD</a:t>
              </a:r>
            </a:p>
          </p:txBody>
        </p:sp>
        <p:sp>
          <p:nvSpPr>
            <p:cNvPr id="220172" name="Oval 12"/>
            <p:cNvSpPr>
              <a:spLocks noChangeArrowheads="1"/>
            </p:cNvSpPr>
            <p:nvPr/>
          </p:nvSpPr>
          <p:spPr bwMode="auto">
            <a:xfrm>
              <a:off x="838" y="1524"/>
              <a:ext cx="1951" cy="2042"/>
            </a:xfrm>
            <a:prstGeom prst="ellipse">
              <a:avLst/>
            </a:prstGeom>
            <a:noFill/>
            <a:ln w="44450">
              <a:solidFill>
                <a:schemeClr val="tx2">
                  <a:lumMod val="9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220173" name="Line 13"/>
          <p:cNvSpPr>
            <a:spLocks noChangeShapeType="1"/>
          </p:cNvSpPr>
          <p:nvPr/>
        </p:nvSpPr>
        <p:spPr bwMode="auto">
          <a:xfrm>
            <a:off x="6300192" y="3833813"/>
            <a:ext cx="0" cy="1584325"/>
          </a:xfrm>
          <a:prstGeom prst="line">
            <a:avLst/>
          </a:prstGeom>
          <a:noFill/>
          <a:ln w="44450">
            <a:solidFill>
              <a:schemeClr val="tx2">
                <a:lumMod val="9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pic>
        <p:nvPicPr>
          <p:cNvPr id="14" name="Picture 2" descr="http://biology-forums.com/gallery/33_23_06_11_4_12_30.jpeg"/>
          <p:cNvPicPr>
            <a:picLocks noChangeAspect="1" noChangeArrowheads="1"/>
          </p:cNvPicPr>
          <p:nvPr/>
        </p:nvPicPr>
        <p:blipFill rotWithShape="1">
          <a:blip r:embed="rId5" cstate="print"/>
          <a:srcRect r="21489"/>
          <a:stretch/>
        </p:blipFill>
        <p:spPr bwMode="auto">
          <a:xfrm>
            <a:off x="6513774" y="1465134"/>
            <a:ext cx="2507701" cy="2232248"/>
          </a:xfrm>
          <a:prstGeom prst="rect">
            <a:avLst/>
          </a:prstGeom>
          <a:noFill/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157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76"/>
    </mc:Choice>
    <mc:Fallback xmlns="">
      <p:transition spd="slow" advTm="39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0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0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0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0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20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0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340" grpId="0"/>
      <p:bldP spid="220168" grpId="0" autoUpdateAnimBg="0"/>
      <p:bldP spid="22016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1|5|2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4|1.1|5.9|17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|26.7|3|8|2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5|2.4|1.7|3.8|1|5.4|3.3|7.9|4.4|8.3|5|7.9|-78.3|8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3.2|10.7|5.8|4.1|3.8|11.5|3.1|18.8|5.6|4.2|5.9|24.1|-181.3|196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|5|3.8|8.4|3.9|1.9|4|1.3|2.6|9.3|6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6.8|0.8|5.4|3.7|0.8|6|2|1.6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5.8|6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3|2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|1.6|1.6|1.3|12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6.7|2|7.2|5.9|4.7|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|1.2|1|1.7|0.8|0.9|0.8|0.9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1|0.9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|8.6|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|1.8|33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1|2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6|83.7"/>
</p:tagLst>
</file>

<file path=ppt/theme/theme1.xml><?xml version="1.0" encoding="utf-8"?>
<a:theme xmlns:a="http://schemas.openxmlformats.org/drawingml/2006/main" name="Výchozí návrh">
  <a:themeElements>
    <a:clrScheme name="Výchozí návrh 13">
      <a:dk1>
        <a:srgbClr val="000000"/>
      </a:dk1>
      <a:lt1>
        <a:srgbClr val="5196E1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B3C9EE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rgbClr val="9900CC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rgbClr val="9900CC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3">
        <a:dk1>
          <a:srgbClr val="000000"/>
        </a:dk1>
        <a:lt1>
          <a:srgbClr val="5196E1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B3C9EE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17980</TotalTime>
  <Words>2640</Words>
  <Application>Microsoft Office PowerPoint</Application>
  <PresentationFormat>Předvádění na obrazovce (4:3)</PresentationFormat>
  <Paragraphs>439</Paragraphs>
  <Slides>50</Slides>
  <Notes>1</Notes>
  <HiddenSlides>0</HiddenSlides>
  <MMClips>50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6</vt:i4>
      </vt:variant>
      <vt:variant>
        <vt:lpstr>Nadpisy snímků</vt:lpstr>
      </vt:variant>
      <vt:variant>
        <vt:i4>50</vt:i4>
      </vt:variant>
    </vt:vector>
  </HeadingPairs>
  <TitlesOfParts>
    <vt:vector size="61" baseType="lpstr">
      <vt:lpstr>Arial</vt:lpstr>
      <vt:lpstr>Arial Unicode MS</vt:lpstr>
      <vt:lpstr>Symbol</vt:lpstr>
      <vt:lpstr>Times New Roman</vt:lpstr>
      <vt:lpstr>Výchozí návrh</vt:lpstr>
      <vt:lpstr>Fotografie</vt:lpstr>
      <vt:lpstr>Document</vt:lpstr>
      <vt:lpstr>SPW 8.0 Graph</vt:lpstr>
      <vt:lpstr>Dokument</vt:lpstr>
      <vt:lpstr>SPW 7.0 Graph</vt:lpstr>
      <vt:lpstr>Editor rovnic 3.0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Preconditions for an appearance of CD of DNA</vt:lpstr>
      <vt:lpstr>Prezentace aplikace PowerPoint</vt:lpstr>
      <vt:lpstr>Conditions of the origin of CD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BFÚ AV ČR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Karel Soucek</dc:creator>
  <cp:lastModifiedBy>Mirek</cp:lastModifiedBy>
  <cp:revision>963</cp:revision>
  <dcterms:created xsi:type="dcterms:W3CDTF">2002-08-14T14:24:40Z</dcterms:created>
  <dcterms:modified xsi:type="dcterms:W3CDTF">2021-12-06T20:20:48Z</dcterms:modified>
</cp:coreProperties>
</file>