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75"/>
  </p:notesMasterIdLst>
  <p:handoutMasterIdLst>
    <p:handoutMasterId r:id="rId76"/>
  </p:handoutMasterIdLst>
  <p:sldIdLst>
    <p:sldId id="260" r:id="rId2"/>
    <p:sldId id="375" r:id="rId3"/>
    <p:sldId id="374" r:id="rId4"/>
    <p:sldId id="371" r:id="rId5"/>
    <p:sldId id="372" r:id="rId6"/>
    <p:sldId id="373" r:id="rId7"/>
    <p:sldId id="264" r:id="rId8"/>
    <p:sldId id="376" r:id="rId9"/>
    <p:sldId id="463" r:id="rId10"/>
    <p:sldId id="392" r:id="rId11"/>
    <p:sldId id="380" r:id="rId12"/>
    <p:sldId id="379" r:id="rId13"/>
    <p:sldId id="385" r:id="rId14"/>
    <p:sldId id="384" r:id="rId15"/>
    <p:sldId id="383" r:id="rId16"/>
    <p:sldId id="382" r:id="rId17"/>
    <p:sldId id="393" r:id="rId18"/>
    <p:sldId id="400" r:id="rId19"/>
    <p:sldId id="269" r:id="rId20"/>
    <p:sldId id="270" r:id="rId21"/>
    <p:sldId id="271" r:id="rId22"/>
    <p:sldId id="272" r:id="rId23"/>
    <p:sldId id="466" r:id="rId24"/>
    <p:sldId id="464" r:id="rId25"/>
    <p:sldId id="402" r:id="rId26"/>
    <p:sldId id="257" r:id="rId27"/>
    <p:sldId id="401" r:id="rId28"/>
    <p:sldId id="396" r:id="rId29"/>
    <p:sldId id="397" r:id="rId30"/>
    <p:sldId id="273" r:id="rId31"/>
    <p:sldId id="394" r:id="rId32"/>
    <p:sldId id="398" r:id="rId33"/>
    <p:sldId id="399" r:id="rId34"/>
    <p:sldId id="412" r:id="rId35"/>
    <p:sldId id="438" r:id="rId36"/>
    <p:sldId id="433" r:id="rId37"/>
    <p:sldId id="431" r:id="rId38"/>
    <p:sldId id="435" r:id="rId39"/>
    <p:sldId id="434" r:id="rId40"/>
    <p:sldId id="437" r:id="rId41"/>
    <p:sldId id="436" r:id="rId42"/>
    <p:sldId id="411" r:id="rId43"/>
    <p:sldId id="313" r:id="rId44"/>
    <p:sldId id="445" r:id="rId45"/>
    <p:sldId id="422" r:id="rId46"/>
    <p:sldId id="413" r:id="rId47"/>
    <p:sldId id="414" r:id="rId48"/>
    <p:sldId id="415" r:id="rId49"/>
    <p:sldId id="416" r:id="rId50"/>
    <p:sldId id="444" r:id="rId51"/>
    <p:sldId id="418" r:id="rId52"/>
    <p:sldId id="274" r:id="rId53"/>
    <p:sldId id="409" r:id="rId54"/>
    <p:sldId id="403" r:id="rId55"/>
    <p:sldId id="410" r:id="rId56"/>
    <p:sldId id="455" r:id="rId57"/>
    <p:sldId id="406" r:id="rId58"/>
    <p:sldId id="404" r:id="rId59"/>
    <p:sldId id="420" r:id="rId60"/>
    <p:sldId id="467" r:id="rId61"/>
    <p:sldId id="460" r:id="rId62"/>
    <p:sldId id="468" r:id="rId63"/>
    <p:sldId id="446" r:id="rId64"/>
    <p:sldId id="456" r:id="rId65"/>
    <p:sldId id="425" r:id="rId66"/>
    <p:sldId id="452" r:id="rId67"/>
    <p:sldId id="430" r:id="rId68"/>
    <p:sldId id="423" r:id="rId69"/>
    <p:sldId id="450" r:id="rId70"/>
    <p:sldId id="469" r:id="rId71"/>
    <p:sldId id="470" r:id="rId72"/>
    <p:sldId id="453" r:id="rId73"/>
    <p:sldId id="454" r:id="rId7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p15:clr>
            <a:srgbClr val="A4A3A4"/>
          </p15:clr>
        </p15:guide>
        <p15:guide id="2" orient="horz" pos="1272">
          <p15:clr>
            <a:srgbClr val="A4A3A4"/>
          </p15:clr>
        </p15:guide>
        <p15:guide id="3" orient="horz" pos="715">
          <p15:clr>
            <a:srgbClr val="A4A3A4"/>
          </p15:clr>
        </p15:guide>
        <p15:guide id="4" orient="horz" pos="3861">
          <p15:clr>
            <a:srgbClr val="A4A3A4"/>
          </p15:clr>
        </p15:guide>
        <p15:guide id="5" orient="horz" pos="3944">
          <p15:clr>
            <a:srgbClr val="A4A3A4"/>
          </p15:clr>
        </p15:guide>
        <p15:guide id="6" pos="321">
          <p15:clr>
            <a:srgbClr val="A4A3A4"/>
          </p15:clr>
        </p15:guide>
        <p15:guide id="7" pos="5418">
          <p15:clr>
            <a:srgbClr val="A4A3A4"/>
          </p15:clr>
        </p15:guide>
        <p15:guide id="8" pos="682">
          <p15:clr>
            <a:srgbClr val="A4A3A4"/>
          </p15:clr>
        </p15:guide>
        <p15:guide id="9" pos="2766">
          <p15:clr>
            <a:srgbClr val="A4A3A4"/>
          </p15:clr>
        </p15:guide>
        <p15:guide id="10" pos="297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64" autoAdjust="0"/>
    <p:restoredTop sz="94662" autoAdjust="0"/>
  </p:normalViewPr>
  <p:slideViewPr>
    <p:cSldViewPr snapToGrid="0">
      <p:cViewPr varScale="1">
        <p:scale>
          <a:sx n="67" d="100"/>
          <a:sy n="67" d="100"/>
        </p:scale>
        <p:origin x="648" y="72"/>
      </p:cViewPr>
      <p:guideLst>
        <p:guide orient="horz" pos="1120"/>
        <p:guide orient="horz" pos="1272"/>
        <p:guide orient="horz" pos="715"/>
        <p:guide orient="horz" pos="3861"/>
        <p:guide orient="horz" pos="3944"/>
        <p:guide pos="321"/>
        <p:guide pos="5418"/>
        <p:guide pos="682"/>
        <p:guide pos="2766"/>
        <p:guide pos="2976"/>
      </p:guideLst>
    </p:cSldViewPr>
  </p:slideViewPr>
  <p:outlineViewPr>
    <p:cViewPr>
      <p:scale>
        <a:sx n="33" d="100"/>
        <a:sy n="33" d="100"/>
      </p:scale>
      <p:origin x="0" y="30432"/>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dirty="0"/>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dirty="0"/>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dirty="0"/>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dirty="0"/>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dirty="0"/>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dirty="0"/>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dirty="0"/>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dirty="0"/>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did students notice? What they liked about this? </a:t>
            </a:r>
          </a:p>
        </p:txBody>
      </p:sp>
      <p:sp>
        <p:nvSpPr>
          <p:cNvPr id="4" name="Slide Number Placeholder 3"/>
          <p:cNvSpPr>
            <a:spLocks noGrp="1"/>
          </p:cNvSpPr>
          <p:nvPr>
            <p:ph type="sldNum" sz="quarter" idx="10"/>
          </p:nvPr>
        </p:nvSpPr>
        <p:spPr/>
        <p:txBody>
          <a:bodyPr/>
          <a:lstStyle/>
          <a:p>
            <a:fld id="{6CFD7B2C-F5A0-458D-9536-F3035C43D22D}" type="slidenum">
              <a:rPr lang="en-GB" smtClean="0"/>
              <a:t>43</a:t>
            </a:fld>
            <a:endParaRPr lang="en-GB"/>
          </a:p>
        </p:txBody>
      </p:sp>
    </p:spTree>
    <p:extLst>
      <p:ext uri="{BB962C8B-B14F-4D97-AF65-F5344CB8AC3E}">
        <p14:creationId xmlns:p14="http://schemas.microsoft.com/office/powerpoint/2010/main" val="163143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did students notice? What they liked about this? </a:t>
            </a:r>
          </a:p>
        </p:txBody>
      </p:sp>
      <p:sp>
        <p:nvSpPr>
          <p:cNvPr id="4" name="Slide Number Placeholder 3"/>
          <p:cNvSpPr>
            <a:spLocks noGrp="1"/>
          </p:cNvSpPr>
          <p:nvPr>
            <p:ph type="sldNum" sz="quarter" idx="10"/>
          </p:nvPr>
        </p:nvSpPr>
        <p:spPr/>
        <p:txBody>
          <a:bodyPr/>
          <a:lstStyle/>
          <a:p>
            <a:fld id="{6CFD7B2C-F5A0-458D-9536-F3035C43D22D}" type="slidenum">
              <a:rPr lang="en-GB" smtClean="0"/>
              <a:t>44</a:t>
            </a:fld>
            <a:endParaRPr lang="en-GB"/>
          </a:p>
        </p:txBody>
      </p:sp>
    </p:spTree>
    <p:extLst>
      <p:ext uri="{BB962C8B-B14F-4D97-AF65-F5344CB8AC3E}">
        <p14:creationId xmlns:p14="http://schemas.microsoft.com/office/powerpoint/2010/main" val="1631432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48</a:t>
            </a:fld>
            <a:endParaRPr lang="cs-CZ" altLang="cs-CZ" dirty="0"/>
          </a:p>
        </p:txBody>
      </p:sp>
    </p:spTree>
    <p:extLst>
      <p:ext uri="{BB962C8B-B14F-4D97-AF65-F5344CB8AC3E}">
        <p14:creationId xmlns:p14="http://schemas.microsoft.com/office/powerpoint/2010/main" val="888656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5548" name="Rectangle 12"/>
          <p:cNvSpPr>
            <a:spLocks noGrp="1" noChangeArrowheads="1"/>
          </p:cNvSpPr>
          <p:nvPr>
            <p:ph type="ctrTitle"/>
          </p:nvPr>
        </p:nvSpPr>
        <p:spPr>
          <a:xfrm>
            <a:off x="1082675" y="2565401"/>
            <a:ext cx="7518400" cy="2663825"/>
          </a:xfrm>
        </p:spPr>
        <p:txBody>
          <a:bodyPr tIns="0" bIns="0" anchor="ctr"/>
          <a:lstStyle>
            <a:lvl1pPr>
              <a:defRPr sz="3200"/>
            </a:lvl1pPr>
          </a:lstStyle>
          <a:p>
            <a:pPr lvl="0"/>
            <a:r>
              <a:rPr lang="en-GB" altLang="cs-CZ" noProof="0" dirty="0" err="1"/>
              <a:t>Kliknutím</a:t>
            </a:r>
            <a:r>
              <a:rPr lang="en-GB" altLang="cs-CZ" noProof="0" dirty="0"/>
              <a:t> </a:t>
            </a:r>
            <a:r>
              <a:rPr lang="en-GB" altLang="cs-CZ" noProof="0" dirty="0" err="1"/>
              <a:t>lze</a:t>
            </a:r>
            <a:r>
              <a:rPr lang="en-GB" altLang="cs-CZ" noProof="0" dirty="0"/>
              <a:t> </a:t>
            </a:r>
            <a:r>
              <a:rPr lang="en-GB" altLang="cs-CZ" noProof="0" dirty="0" err="1"/>
              <a:t>upravit</a:t>
            </a:r>
            <a:r>
              <a:rPr lang="en-GB" altLang="cs-CZ" noProof="0" dirty="0"/>
              <a:t> </a:t>
            </a:r>
            <a:r>
              <a:rPr lang="en-GB" altLang="cs-CZ" noProof="0" dirty="0" err="1"/>
              <a:t>styl</a:t>
            </a:r>
            <a:r>
              <a:rPr lang="en-GB" altLang="cs-CZ" noProof="0" dirty="0"/>
              <a:t>.</a:t>
            </a:r>
          </a:p>
        </p:txBody>
      </p:sp>
      <p:sp>
        <p:nvSpPr>
          <p:cNvPr id="8" name="Rectangle 18"/>
          <p:cNvSpPr>
            <a:spLocks noGrp="1" noChangeArrowheads="1"/>
          </p:cNvSpPr>
          <p:nvPr>
            <p:ph type="sldNum" sz="quarter" idx="4"/>
          </p:nvPr>
        </p:nvSpPr>
        <p:spPr bwMode="auto">
          <a:xfrm>
            <a:off x="6858000" y="6248400"/>
            <a:ext cx="1841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defRPr>
            </a:lvl1pPr>
          </a:lstStyle>
          <a:p>
            <a:fld id="{0DE708CC-0C3F-4567-9698-B54C0F35BD31}" type="slidenum">
              <a:rPr lang="cs-CZ" altLang="cs-CZ" smtClean="0"/>
              <a:pPr/>
              <a:t>‹#›</a:t>
            </a:fld>
            <a:endParaRPr lang="cs-CZ" altLang="cs-CZ" dirty="0"/>
          </a:p>
        </p:txBody>
      </p:sp>
      <p:sp>
        <p:nvSpPr>
          <p:cNvPr id="5"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a:t>
            </a:r>
            <a:r>
              <a:rPr lang="en-GB" noProof="0" dirty="0"/>
              <a:t>.</a:t>
            </a:r>
          </a:p>
        </p:txBody>
      </p:sp>
      <p:sp>
        <p:nvSpPr>
          <p:cNvPr id="3" name="Zástupný symbol pro svislý text 2"/>
          <p:cNvSpPr>
            <a:spLocks noGrp="1"/>
          </p:cNvSpPr>
          <p:nvPr>
            <p:ph type="body" orient="vert" idx="1"/>
          </p:nvPr>
        </p:nvSpPr>
        <p:spPr/>
        <p:txBody>
          <a:bodyPr vert="eaVert"/>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a:p>
            <a:pPr lvl="1"/>
            <a:r>
              <a:rPr lang="en-GB" noProof="0" dirty="0" err="1"/>
              <a:t>Druhá</a:t>
            </a:r>
            <a:r>
              <a:rPr lang="en-GB" noProof="0" dirty="0"/>
              <a:t> </a:t>
            </a:r>
            <a:r>
              <a:rPr lang="en-GB" noProof="0" dirty="0" err="1"/>
              <a:t>úroveň</a:t>
            </a:r>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BFD44865-E482-4274-BA0A-6D969A5DE30D}"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13906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97689" y="1125539"/>
            <a:ext cx="1703387" cy="5006975"/>
          </a:xfrm>
        </p:spPr>
        <p:txBody>
          <a:bodyPr vert="eaVert"/>
          <a:lstStyle/>
          <a:p>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a:t>
            </a:r>
            <a:r>
              <a:rPr lang="en-GB" noProof="0" dirty="0"/>
              <a:t>.</a:t>
            </a:r>
          </a:p>
        </p:txBody>
      </p:sp>
      <p:sp>
        <p:nvSpPr>
          <p:cNvPr id="3" name="Zástupný symbol pro svislý text 2"/>
          <p:cNvSpPr>
            <a:spLocks noGrp="1"/>
          </p:cNvSpPr>
          <p:nvPr>
            <p:ph type="body" orient="vert" idx="1"/>
          </p:nvPr>
        </p:nvSpPr>
        <p:spPr>
          <a:xfrm>
            <a:off x="509588" y="1125539"/>
            <a:ext cx="6037861" cy="5006975"/>
          </a:xfrm>
        </p:spPr>
        <p:txBody>
          <a:bodyPr vert="eaVert"/>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a:p>
            <a:pPr lvl="1"/>
            <a:r>
              <a:rPr lang="en-GB" noProof="0" dirty="0" err="1"/>
              <a:t>Druhá</a:t>
            </a:r>
            <a:r>
              <a:rPr lang="en-GB" noProof="0" dirty="0"/>
              <a:t> </a:t>
            </a:r>
            <a:r>
              <a:rPr lang="en-GB" noProof="0" dirty="0" err="1"/>
              <a:t>úroveň</a:t>
            </a:r>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67153075-B133-4825-BEAD-9495BA665D34}"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2752727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51DA1452-14A6-4437-A235-23E56DA83E26}" type="slidenum">
              <a:rPr lang="cs-CZ"/>
              <a:pPr>
                <a:defRPr/>
              </a:pPr>
              <a:t>‹#›</a:t>
            </a:fld>
            <a:endParaRPr lang="cs-CZ"/>
          </a:p>
        </p:txBody>
      </p:sp>
    </p:spTree>
    <p:extLst>
      <p:ext uri="{BB962C8B-B14F-4D97-AF65-F5344CB8AC3E}">
        <p14:creationId xmlns:p14="http://schemas.microsoft.com/office/powerpoint/2010/main" val="349770090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a:t>
            </a:r>
            <a:r>
              <a:rPr lang="en-GB" noProof="0" dirty="0"/>
              <a:t>.</a:t>
            </a:r>
          </a:p>
        </p:txBody>
      </p:sp>
      <p:sp>
        <p:nvSpPr>
          <p:cNvPr id="3" name="Zástupný symbol pro obsah 2"/>
          <p:cNvSpPr>
            <a:spLocks noGrp="1"/>
          </p:cNvSpPr>
          <p:nvPr>
            <p:ph idx="1"/>
          </p:nvPr>
        </p:nvSpPr>
        <p:spPr/>
        <p:txBody>
          <a:bodyPr/>
          <a:lstStyle>
            <a:lvl1pPr marL="342900" indent="-342900">
              <a:buClr>
                <a:srgbClr val="00287D"/>
              </a:buClr>
              <a:buSzPct val="100000"/>
              <a:buFont typeface="Wingdings" panose="05000000000000000000" pitchFamily="2" charset="2"/>
              <a:buChar char="§"/>
              <a:defRPr/>
            </a:lvl1pPr>
            <a:lvl2pPr marL="742950" indent="-285750">
              <a:buClr>
                <a:srgbClr val="00287D"/>
              </a:buClr>
              <a:buFont typeface="Wingdings" panose="05000000000000000000" pitchFamily="2" charset="2"/>
              <a:buChar char="§"/>
              <a:defRPr/>
            </a:lvl2pPr>
            <a:lvl3pPr marL="914400" indent="0">
              <a:buNone/>
              <a:defRPr/>
            </a:lvl3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a:p>
            <a:pPr lvl="1"/>
            <a:r>
              <a:rPr lang="en-GB" noProof="0" dirty="0" err="1"/>
              <a:t>Druhá</a:t>
            </a:r>
            <a:r>
              <a:rPr lang="en-GB" noProof="0" dirty="0"/>
              <a:t> </a:t>
            </a:r>
            <a:r>
              <a:rPr lang="en-GB" noProof="0" dirty="0" err="1"/>
              <a:t>úroveň</a:t>
            </a:r>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268604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509589" y="4406901"/>
            <a:ext cx="8091487" cy="1362075"/>
          </a:xfrm>
        </p:spPr>
        <p:txBody>
          <a:bodyPr anchor="t"/>
          <a:lstStyle>
            <a:lvl1pPr algn="l">
              <a:defRPr sz="4000" b="1" cap="all"/>
            </a:lvl1pPr>
          </a:lstStyle>
          <a:p>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a:t>
            </a:r>
            <a:r>
              <a:rPr lang="en-GB" noProof="0" dirty="0"/>
              <a:t>.</a:t>
            </a:r>
          </a:p>
        </p:txBody>
      </p:sp>
      <p:sp>
        <p:nvSpPr>
          <p:cNvPr id="3" name="Zástupný symbol pro text 2"/>
          <p:cNvSpPr>
            <a:spLocks noGrp="1"/>
          </p:cNvSpPr>
          <p:nvPr>
            <p:ph type="body" idx="1"/>
          </p:nvPr>
        </p:nvSpPr>
        <p:spPr>
          <a:xfrm>
            <a:off x="509589" y="2906713"/>
            <a:ext cx="80914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p:txBody>
      </p:sp>
      <p:sp>
        <p:nvSpPr>
          <p:cNvPr id="5" name="Zástupný symbol pro číslo snímku 4"/>
          <p:cNvSpPr>
            <a:spLocks noGrp="1"/>
          </p:cNvSpPr>
          <p:nvPr>
            <p:ph type="sldNum" sz="quarter" idx="11"/>
          </p:nvPr>
        </p:nvSpPr>
        <p:spPr/>
        <p:txBody>
          <a:bodyPr/>
          <a:lstStyle>
            <a:lvl1pPr>
              <a:defRPr/>
            </a:lvl1pPr>
          </a:lstStyle>
          <a:p>
            <a:fld id="{B7F5D36C-8A95-44A1-B2E3-4B4CEE4AA93A}"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2563645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a:t>
            </a:r>
            <a:r>
              <a:rPr lang="en-GB" noProof="0" dirty="0"/>
              <a:t>.</a:t>
            </a:r>
          </a:p>
        </p:txBody>
      </p:sp>
      <p:sp>
        <p:nvSpPr>
          <p:cNvPr id="3" name="Zástupný symbol pro obsah 2"/>
          <p:cNvSpPr>
            <a:spLocks noGrp="1"/>
          </p:cNvSpPr>
          <p:nvPr>
            <p:ph sz="half" idx="1"/>
          </p:nvPr>
        </p:nvSpPr>
        <p:spPr>
          <a:xfrm>
            <a:off x="509588" y="2019301"/>
            <a:ext cx="3876944"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a:p>
            <a:pPr lvl="1"/>
            <a:r>
              <a:rPr lang="en-GB" noProof="0" dirty="0" err="1"/>
              <a:t>Druhá</a:t>
            </a:r>
            <a:r>
              <a:rPr lang="en-GB" noProof="0" dirty="0"/>
              <a:t> </a:t>
            </a:r>
            <a:r>
              <a:rPr lang="en-GB" noProof="0" dirty="0" err="1"/>
              <a:t>úroveň</a:t>
            </a:r>
            <a:endParaRPr lang="en-GB" noProof="0" dirty="0"/>
          </a:p>
        </p:txBody>
      </p:sp>
      <p:sp>
        <p:nvSpPr>
          <p:cNvPr id="4" name="Zástupný symbol pro obsah 3"/>
          <p:cNvSpPr>
            <a:spLocks noGrp="1"/>
          </p:cNvSpPr>
          <p:nvPr>
            <p:ph sz="half" idx="2"/>
          </p:nvPr>
        </p:nvSpPr>
        <p:spPr>
          <a:xfrm>
            <a:off x="4724131" y="2019301"/>
            <a:ext cx="3876944"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a:p>
            <a:pPr lvl="1"/>
            <a:r>
              <a:rPr lang="en-GB" noProof="0" dirty="0" err="1"/>
              <a:t>Druhá</a:t>
            </a:r>
            <a:r>
              <a:rPr lang="en-GB" noProof="0" dirty="0"/>
              <a:t> </a:t>
            </a:r>
            <a:r>
              <a:rPr lang="en-GB" noProof="0" dirty="0" err="1"/>
              <a:t>úroveň</a:t>
            </a:r>
            <a:endParaRPr lang="en-GB" noProof="0" dirty="0"/>
          </a:p>
        </p:txBody>
      </p:sp>
      <p:sp>
        <p:nvSpPr>
          <p:cNvPr id="6" name="Zástupný symbol pro číslo snímku 5"/>
          <p:cNvSpPr>
            <a:spLocks noGrp="1"/>
          </p:cNvSpPr>
          <p:nvPr>
            <p:ph type="sldNum" sz="quarter" idx="11"/>
          </p:nvPr>
        </p:nvSpPr>
        <p:spPr/>
        <p:txBody>
          <a:bodyPr/>
          <a:lstStyle>
            <a:lvl1pPr>
              <a:defRPr/>
            </a:lvl1pPr>
          </a:lstStyle>
          <a:p>
            <a:fld id="{91152B74-69A5-4C0F-AF65-094CC50B2C3C}" type="slidenum">
              <a:rPr lang="cs-CZ" altLang="cs-CZ"/>
              <a:pPr/>
              <a:t>‹#›</a:t>
            </a:fld>
            <a:endParaRPr lang="cs-CZ" altLang="cs-CZ" dirty="0"/>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2240045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9589" y="1134533"/>
            <a:ext cx="8091487" cy="643467"/>
          </a:xfrm>
        </p:spPr>
        <p:txBody>
          <a:bodyPr/>
          <a:lstStyle>
            <a:lvl1pPr>
              <a:defRPr/>
            </a:lvl1pPr>
          </a:lstStyle>
          <a:p>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a:t>
            </a:r>
            <a:r>
              <a:rPr lang="en-GB" noProof="0" dirty="0"/>
              <a:t>.</a:t>
            </a:r>
          </a:p>
        </p:txBody>
      </p:sp>
      <p:sp>
        <p:nvSpPr>
          <p:cNvPr id="3" name="Zástupný symbol pro text 2"/>
          <p:cNvSpPr>
            <a:spLocks noGrp="1"/>
          </p:cNvSpPr>
          <p:nvPr>
            <p:ph type="body" idx="1"/>
          </p:nvPr>
        </p:nvSpPr>
        <p:spPr>
          <a:xfrm>
            <a:off x="512369" y="2019300"/>
            <a:ext cx="387865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p:txBody>
      </p:sp>
      <p:sp>
        <p:nvSpPr>
          <p:cNvPr id="4" name="Zástupný symbol pro obsah 3"/>
          <p:cNvSpPr>
            <a:spLocks noGrp="1"/>
          </p:cNvSpPr>
          <p:nvPr>
            <p:ph sz="half" idx="2"/>
          </p:nvPr>
        </p:nvSpPr>
        <p:spPr>
          <a:xfrm>
            <a:off x="509588" y="2915728"/>
            <a:ext cx="3874282" cy="32104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a:p>
            <a:pPr lvl="1"/>
            <a:r>
              <a:rPr lang="en-GB" noProof="0" dirty="0" err="1"/>
              <a:t>Druhá</a:t>
            </a:r>
            <a:r>
              <a:rPr lang="en-GB" noProof="0" dirty="0"/>
              <a:t> </a:t>
            </a:r>
            <a:r>
              <a:rPr lang="en-GB" noProof="0" dirty="0" err="1"/>
              <a:t>úroveň</a:t>
            </a:r>
            <a:endParaRPr lang="en-GB" noProof="0" dirty="0"/>
          </a:p>
        </p:txBody>
      </p:sp>
      <p:sp>
        <p:nvSpPr>
          <p:cNvPr id="5" name="Zástupný symbol pro text 4"/>
          <p:cNvSpPr>
            <a:spLocks noGrp="1"/>
          </p:cNvSpPr>
          <p:nvPr>
            <p:ph type="body" sz="quarter" idx="3"/>
          </p:nvPr>
        </p:nvSpPr>
        <p:spPr>
          <a:xfrm>
            <a:off x="4723119" y="2019300"/>
            <a:ext cx="387795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p:txBody>
      </p:sp>
      <p:sp>
        <p:nvSpPr>
          <p:cNvPr id="6" name="Zástupný symbol pro obsah 5"/>
          <p:cNvSpPr>
            <a:spLocks noGrp="1"/>
          </p:cNvSpPr>
          <p:nvPr>
            <p:ph sz="quarter" idx="4"/>
          </p:nvPr>
        </p:nvSpPr>
        <p:spPr>
          <a:xfrm>
            <a:off x="4722963" y="2938734"/>
            <a:ext cx="3878113" cy="31911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a:p>
            <a:pPr lvl="1"/>
            <a:r>
              <a:rPr lang="en-GB" noProof="0" dirty="0" err="1"/>
              <a:t>Druhá</a:t>
            </a:r>
            <a:r>
              <a:rPr lang="en-GB" noProof="0" dirty="0"/>
              <a:t> </a:t>
            </a:r>
            <a:r>
              <a:rPr lang="en-GB" noProof="0" dirty="0" err="1"/>
              <a:t>úroveň</a:t>
            </a:r>
            <a:endParaRPr lang="en-GB" noProof="0" dirty="0"/>
          </a:p>
        </p:txBody>
      </p:sp>
      <p:sp>
        <p:nvSpPr>
          <p:cNvPr id="8" name="Zástupný symbol pro číslo snímku 7"/>
          <p:cNvSpPr>
            <a:spLocks noGrp="1"/>
          </p:cNvSpPr>
          <p:nvPr>
            <p:ph type="sldNum" sz="quarter" idx="11"/>
          </p:nvPr>
        </p:nvSpPr>
        <p:spPr/>
        <p:txBody>
          <a:bodyPr/>
          <a:lstStyle>
            <a:lvl1pPr>
              <a:defRPr/>
            </a:lvl1pPr>
          </a:lstStyle>
          <a:p>
            <a:fld id="{C595CD6F-6F72-494C-9F75-EA7F2E402090}" type="slidenum">
              <a:rPr lang="cs-CZ" altLang="cs-CZ"/>
              <a:pPr/>
              <a:t>‹#›</a:t>
            </a:fld>
            <a:endParaRPr lang="cs-CZ" altLang="cs-CZ" dirty="0"/>
          </a:p>
        </p:txBody>
      </p:sp>
      <p:sp>
        <p:nvSpPr>
          <p:cNvPr id="9" name="Rectangle 17"/>
          <p:cNvSpPr>
            <a:spLocks noGrp="1" noChangeArrowheads="1"/>
          </p:cNvSpPr>
          <p:nvPr>
            <p:ph type="ftr" sz="quarter" idx="12"/>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3525317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a:t>
            </a:r>
            <a:r>
              <a:rPr lang="en-GB" noProof="0" dirty="0"/>
              <a:t>.</a:t>
            </a:r>
          </a:p>
        </p:txBody>
      </p:sp>
      <p:sp>
        <p:nvSpPr>
          <p:cNvPr id="3" name="Zástupný symbol pro zápatí 2"/>
          <p:cNvSpPr>
            <a:spLocks noGrp="1"/>
          </p:cNvSpPr>
          <p:nvPr>
            <p:ph type="ftr" sz="quarter" idx="10"/>
          </p:nvPr>
        </p:nvSpPr>
        <p:spPr>
          <a:xfrm>
            <a:off x="422694" y="6248400"/>
            <a:ext cx="6305910" cy="457200"/>
          </a:xfrm>
          <a:prstGeom prst="rect">
            <a:avLst/>
          </a:prstGeom>
        </p:spPr>
        <p:txBody>
          <a:bodyPr/>
          <a:lstStyle>
            <a:lvl1pPr>
              <a:defRPr/>
            </a:lvl1pPr>
          </a:lstStyle>
          <a:p>
            <a:r>
              <a:rPr lang="en-US" altLang="cs-CZ" dirty="0"/>
              <a:t>Define footer - Name of the presentation / Your name / Unit, Office</a:t>
            </a:r>
            <a:endParaRPr lang="cs-CZ" altLang="cs-CZ" dirty="0"/>
          </a:p>
        </p:txBody>
      </p:sp>
      <p:sp>
        <p:nvSpPr>
          <p:cNvPr id="4" name="Zástupný symbol pro číslo snímku 3"/>
          <p:cNvSpPr>
            <a:spLocks noGrp="1"/>
          </p:cNvSpPr>
          <p:nvPr>
            <p:ph type="sldNum" sz="quarter" idx="11"/>
          </p:nvPr>
        </p:nvSpPr>
        <p:spPr/>
        <p:txBody>
          <a:bodyPr/>
          <a:lstStyle>
            <a:lvl1pPr>
              <a:defRPr/>
            </a:lvl1pPr>
          </a:lstStyle>
          <a:p>
            <a:fld id="{927DA5A4-BFC5-452F-9F43-ADC3A6F1509E}" type="slidenum">
              <a:rPr lang="cs-CZ" altLang="cs-CZ"/>
              <a:pPr/>
              <a:t>‹#›</a:t>
            </a:fld>
            <a:endParaRPr lang="cs-CZ" altLang="cs-CZ" dirty="0"/>
          </a:p>
        </p:txBody>
      </p:sp>
      <p:sp>
        <p:nvSpPr>
          <p:cNvPr id="5" name="Zástupný symbol pro text 3"/>
          <p:cNvSpPr>
            <a:spLocks noGrp="1"/>
          </p:cNvSpPr>
          <p:nvPr>
            <p:ph type="body" sz="half" idx="2"/>
          </p:nvPr>
        </p:nvSpPr>
        <p:spPr>
          <a:xfrm>
            <a:off x="509588" y="2019300"/>
            <a:ext cx="8091487" cy="4106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p:txBody>
      </p:sp>
    </p:spTree>
    <p:extLst>
      <p:ext uri="{BB962C8B-B14F-4D97-AF65-F5344CB8AC3E}">
        <p14:creationId xmlns:p14="http://schemas.microsoft.com/office/powerpoint/2010/main" val="3710002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2954064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9588" y="1134534"/>
            <a:ext cx="8091487" cy="643465"/>
          </a:xfrm>
        </p:spPr>
        <p:txBody>
          <a:bodyPr/>
          <a:lstStyle>
            <a:lvl1pPr algn="l">
              <a:defRPr sz="2000" b="1"/>
            </a:lvl1pPr>
          </a:lstStyle>
          <a:p>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a:t>
            </a:r>
            <a:r>
              <a:rPr lang="en-GB" noProof="0" dirty="0"/>
              <a:t>.</a:t>
            </a:r>
          </a:p>
        </p:txBody>
      </p:sp>
      <p:sp>
        <p:nvSpPr>
          <p:cNvPr id="3" name="Zástupný symbol pro obsah 2"/>
          <p:cNvSpPr>
            <a:spLocks noGrp="1"/>
          </p:cNvSpPr>
          <p:nvPr>
            <p:ph idx="1"/>
          </p:nvPr>
        </p:nvSpPr>
        <p:spPr>
          <a:xfrm>
            <a:off x="3575051" y="2019300"/>
            <a:ext cx="5026025" cy="41068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a:p>
            <a:pPr lvl="1"/>
            <a:r>
              <a:rPr lang="en-GB" noProof="0" dirty="0" err="1"/>
              <a:t>Druhá</a:t>
            </a:r>
            <a:r>
              <a:rPr lang="en-GB" noProof="0" dirty="0"/>
              <a:t> </a:t>
            </a:r>
            <a:r>
              <a:rPr lang="en-GB" noProof="0" dirty="0" err="1"/>
              <a:t>úroveň</a:t>
            </a:r>
            <a:endParaRPr lang="en-GB" noProof="0" dirty="0"/>
          </a:p>
        </p:txBody>
      </p:sp>
      <p:sp>
        <p:nvSpPr>
          <p:cNvPr id="4" name="Zástupný symbol pro text 3"/>
          <p:cNvSpPr>
            <a:spLocks noGrp="1"/>
          </p:cNvSpPr>
          <p:nvPr>
            <p:ph type="body" sz="half" idx="2"/>
          </p:nvPr>
        </p:nvSpPr>
        <p:spPr>
          <a:xfrm>
            <a:off x="509588" y="2019300"/>
            <a:ext cx="2746884" cy="4106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p:txBody>
      </p:sp>
      <p:sp>
        <p:nvSpPr>
          <p:cNvPr id="6" name="Zástupný symbol pro číslo snímku 5"/>
          <p:cNvSpPr>
            <a:spLocks noGrp="1"/>
          </p:cNvSpPr>
          <p:nvPr>
            <p:ph type="sldNum" sz="quarter" idx="11"/>
          </p:nvPr>
        </p:nvSpPr>
        <p:spPr/>
        <p:txBody>
          <a:bodyPr/>
          <a:lstStyle>
            <a:lvl1pPr>
              <a:defRPr/>
            </a:lvl1pPr>
          </a:lstStyle>
          <a:p>
            <a:fld id="{EA562BE3-FB3A-4F01-A26A-8D36CDF01ADA}" type="slidenum">
              <a:rPr lang="cs-CZ" altLang="cs-CZ"/>
              <a:pPr/>
              <a:t>‹#›</a:t>
            </a:fld>
            <a:endParaRPr lang="cs-CZ" altLang="cs-CZ" dirty="0"/>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231545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5087507"/>
            <a:ext cx="5486400" cy="566739"/>
          </a:xfrm>
        </p:spPr>
        <p:txBody>
          <a:bodyPr/>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1134533"/>
            <a:ext cx="5486400" cy="38745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a:t>Kliknutím na ikonu přidáte obrázek.</a:t>
            </a:r>
          </a:p>
        </p:txBody>
      </p:sp>
      <p:sp>
        <p:nvSpPr>
          <p:cNvPr id="4" name="Zástupný symbol pro text 3"/>
          <p:cNvSpPr>
            <a:spLocks noGrp="1"/>
          </p:cNvSpPr>
          <p:nvPr>
            <p:ph type="body" sz="half" idx="2"/>
          </p:nvPr>
        </p:nvSpPr>
        <p:spPr>
          <a:xfrm>
            <a:off x="1792288" y="5654246"/>
            <a:ext cx="5486400" cy="4756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6" name="Zástupný symbol pro číslo snímku 5"/>
          <p:cNvSpPr>
            <a:spLocks noGrp="1"/>
          </p:cNvSpPr>
          <p:nvPr>
            <p:ph type="sldNum" sz="quarter" idx="11"/>
          </p:nvPr>
        </p:nvSpPr>
        <p:spPr/>
        <p:txBody>
          <a:bodyPr/>
          <a:lstStyle>
            <a:lvl1pPr>
              <a:defRPr/>
            </a:lvl1pPr>
          </a:lstStyle>
          <a:p>
            <a:fld id="{2268BFBB-FD49-4E22-AEFE-2646EB3E88CA}" type="slidenum">
              <a:rPr lang="cs-CZ" altLang="cs-CZ"/>
              <a:pPr/>
              <a:t>‹#›</a:t>
            </a:fld>
            <a:endParaRPr lang="cs-CZ" altLang="cs-CZ" dirty="0"/>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695320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64521" name="Rectangle 9"/>
          <p:cNvSpPr>
            <a:spLocks noGrp="1" noChangeArrowheads="1"/>
          </p:cNvSpPr>
          <p:nvPr>
            <p:ph type="title"/>
          </p:nvPr>
        </p:nvSpPr>
        <p:spPr bwMode="auto">
          <a:xfrm>
            <a:off x="509589" y="1125539"/>
            <a:ext cx="808663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p>
            <a:pPr lvl="0"/>
            <a:r>
              <a:rPr lang="en-GB" altLang="cs-CZ" noProof="0" dirty="0" err="1"/>
              <a:t>Klepnutím</a:t>
            </a:r>
            <a:r>
              <a:rPr lang="en-GB" altLang="cs-CZ" noProof="0" dirty="0"/>
              <a:t> </a:t>
            </a:r>
            <a:r>
              <a:rPr lang="en-GB" altLang="cs-CZ" noProof="0" dirty="0" err="1"/>
              <a:t>lze</a:t>
            </a:r>
            <a:r>
              <a:rPr lang="en-GB" altLang="cs-CZ" noProof="0" dirty="0"/>
              <a:t> </a:t>
            </a:r>
            <a:r>
              <a:rPr lang="en-GB" altLang="cs-CZ" noProof="0" dirty="0" err="1"/>
              <a:t>upravit</a:t>
            </a:r>
            <a:r>
              <a:rPr lang="en-GB" altLang="cs-CZ" noProof="0" dirty="0"/>
              <a:t> </a:t>
            </a:r>
            <a:r>
              <a:rPr lang="en-GB" altLang="cs-CZ" noProof="0" dirty="0" err="1"/>
              <a:t>styl</a:t>
            </a:r>
            <a:r>
              <a:rPr lang="en-GB" altLang="cs-CZ" noProof="0" dirty="0"/>
              <a:t> </a:t>
            </a:r>
            <a:r>
              <a:rPr lang="en-GB" altLang="cs-CZ" noProof="0" dirty="0" err="1"/>
              <a:t>předlohy</a:t>
            </a:r>
            <a:r>
              <a:rPr lang="en-GB" altLang="cs-CZ" noProof="0" dirty="0"/>
              <a:t> </a:t>
            </a:r>
            <a:r>
              <a:rPr lang="en-GB" altLang="cs-CZ" noProof="0" dirty="0" err="1"/>
              <a:t>nadpisů</a:t>
            </a:r>
            <a:r>
              <a:rPr lang="en-GB" altLang="cs-CZ" noProof="0" dirty="0"/>
              <a:t>.</a:t>
            </a:r>
          </a:p>
        </p:txBody>
      </p:sp>
      <p:sp>
        <p:nvSpPr>
          <p:cNvPr id="64522" name="Rectangle 10"/>
          <p:cNvSpPr>
            <a:spLocks noGrp="1" noChangeArrowheads="1"/>
          </p:cNvSpPr>
          <p:nvPr>
            <p:ph type="body" idx="1"/>
          </p:nvPr>
        </p:nvSpPr>
        <p:spPr bwMode="auto">
          <a:xfrm>
            <a:off x="509589" y="2017713"/>
            <a:ext cx="808232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cs-CZ" noProof="0" dirty="0" err="1"/>
              <a:t>Klepnutím</a:t>
            </a:r>
            <a:r>
              <a:rPr lang="en-GB" altLang="cs-CZ" noProof="0" dirty="0"/>
              <a:t> </a:t>
            </a:r>
            <a:r>
              <a:rPr lang="en-GB" altLang="cs-CZ" noProof="0" dirty="0" err="1"/>
              <a:t>lze</a:t>
            </a:r>
            <a:r>
              <a:rPr lang="en-GB" altLang="cs-CZ" noProof="0" dirty="0"/>
              <a:t> </a:t>
            </a:r>
            <a:r>
              <a:rPr lang="en-GB" altLang="cs-CZ" noProof="0" dirty="0" err="1"/>
              <a:t>upravit</a:t>
            </a:r>
            <a:r>
              <a:rPr lang="en-GB" altLang="cs-CZ" noProof="0" dirty="0"/>
              <a:t> </a:t>
            </a:r>
            <a:r>
              <a:rPr lang="en-GB" altLang="cs-CZ" noProof="0" dirty="0" err="1"/>
              <a:t>styly</a:t>
            </a:r>
            <a:r>
              <a:rPr lang="en-GB" altLang="cs-CZ" noProof="0" dirty="0"/>
              <a:t> </a:t>
            </a:r>
            <a:r>
              <a:rPr lang="en-GB" altLang="cs-CZ" noProof="0" dirty="0" err="1"/>
              <a:t>předlohy</a:t>
            </a:r>
            <a:r>
              <a:rPr lang="en-GB" altLang="cs-CZ" noProof="0" dirty="0"/>
              <a:t> </a:t>
            </a:r>
            <a:r>
              <a:rPr lang="en-GB" altLang="cs-CZ" noProof="0" dirty="0" err="1"/>
              <a:t>textu</a:t>
            </a:r>
            <a:r>
              <a:rPr lang="en-GB" altLang="cs-CZ" noProof="0" dirty="0"/>
              <a:t>.</a:t>
            </a:r>
          </a:p>
          <a:p>
            <a:pPr lvl="1"/>
            <a:r>
              <a:rPr lang="en-GB" altLang="cs-CZ" noProof="0" dirty="0" err="1"/>
              <a:t>Druhá</a:t>
            </a:r>
            <a:r>
              <a:rPr lang="en-GB" altLang="cs-CZ" noProof="0" dirty="0"/>
              <a:t> </a:t>
            </a:r>
            <a:r>
              <a:rPr lang="en-GB" altLang="cs-CZ" noProof="0" dirty="0" err="1"/>
              <a:t>úroveň</a:t>
            </a:r>
            <a:endParaRPr lang="en-GB" altLang="cs-CZ" noProof="0" dirty="0"/>
          </a:p>
        </p:txBody>
      </p:sp>
      <p:sp>
        <p:nvSpPr>
          <p:cNvPr id="64530" name="Rectangle 18"/>
          <p:cNvSpPr>
            <a:spLocks noGrp="1" noChangeArrowheads="1"/>
          </p:cNvSpPr>
          <p:nvPr>
            <p:ph type="sldNum" sz="quarter" idx="4"/>
          </p:nvPr>
        </p:nvSpPr>
        <p:spPr bwMode="auto">
          <a:xfrm>
            <a:off x="6858000" y="6248400"/>
            <a:ext cx="1841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latin typeface="+mj-lt"/>
              </a:defRPr>
            </a:lvl1pPr>
          </a:lstStyle>
          <a:p>
            <a:fld id="{0DE708CC-0C3F-4567-9698-B54C0F35BD31}" type="slidenum">
              <a:rPr lang="cs-CZ" altLang="cs-CZ" smtClean="0"/>
              <a:pPr/>
              <a:t>‹#›</a:t>
            </a:fld>
            <a:endParaRPr lang="cs-CZ" altLang="cs-CZ" dirty="0"/>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latin typeface="+mj-lt"/>
              </a:defRPr>
            </a:lvl1pPr>
          </a:lstStyle>
          <a:p>
            <a:r>
              <a:rPr lang="en-US" altLang="cs-CZ" dirty="0"/>
              <a:t>Define footer - Name of the presentation / Your name / Unit, Office</a:t>
            </a:r>
            <a:endParaRPr lang="cs-CZ" altLang="cs-CZ" dirty="0"/>
          </a:p>
        </p:txBody>
      </p:sp>
    </p:spTree>
  </p:cSld>
  <p:clrMap bg1="lt1" tx1="dk1" bg2="lt2" tx2="dk2" accent1="accent1" accent2="accent2" accent3="accent3" accent4="accent4" accent5="accent5" accent6="accent6" hlink="hlink" folHlink="folHlink"/>
  <p:sldLayoutIdLst>
    <p:sldLayoutId id="2147483658"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dt="0"/>
  <p:txStyles>
    <p:title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342900" indent="-342900" algn="l" rtl="0" eaLnBrk="1" fontAlgn="base" hangingPunct="1">
        <a:spcBef>
          <a:spcPct val="20000"/>
        </a:spcBef>
        <a:spcAft>
          <a:spcPct val="0"/>
        </a:spcAft>
        <a:buClr>
          <a:srgbClr val="00287D"/>
        </a:buClr>
        <a:buSzPct val="10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0287D"/>
        </a:buClr>
        <a:buSzPct val="8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5"/>
        </a:buBlip>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5"/>
        </a:buBlip>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just-the-word.com/" TargetMode="External"/><Relationship Id="rId7"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www.englishvocabularyexercises.com/AWL/index.htm" TargetMode="External"/><Relationship Id="rId5" Type="http://schemas.openxmlformats.org/officeDocument/2006/relationships/hyperlink" Target="http://www.uefap.com/vocab/vocfram.htm" TargetMode="External"/><Relationship Id="rId4" Type="http://schemas.openxmlformats.org/officeDocument/2006/relationships/hyperlink" Target="http://www.phrasebank.manchester.ac.uk/"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5.png"/><Relationship Id="rId4" Type="http://schemas.openxmlformats.org/officeDocument/2006/relationships/image" Target="../media/image14.png"/></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www.dlsweb.rmit.edu.au/lsu/content/4_WritingSkills/writing_pdf/vocabulary.pdf" TargetMode="External"/><Relationship Id="rId2" Type="http://schemas.openxmlformats.org/officeDocument/2006/relationships/hyperlink" Target="http://www.uefap.com/writing/feature/intro.htm"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subTitle" idx="1"/>
          </p:nvPr>
        </p:nvSpPr>
        <p:spPr>
          <a:xfrm>
            <a:off x="3690552" y="3368278"/>
            <a:ext cx="4971535" cy="977900"/>
          </a:xfrm>
        </p:spPr>
        <p:txBody>
          <a:bodyPr/>
          <a:lstStyle/>
          <a:p>
            <a:pPr algn="r"/>
            <a:endParaRPr lang="en-GB" altLang="cs-CZ" sz="2800" b="1" dirty="0">
              <a:solidFill>
                <a:srgbClr val="00287D"/>
              </a:solidFill>
              <a:latin typeface="Arial Narrow" panose="020B0606020202030204" pitchFamily="34" charset="0"/>
            </a:endParaRPr>
          </a:p>
        </p:txBody>
      </p:sp>
      <p:pic>
        <p:nvPicPr>
          <p:cNvPr id="19460" name="Picture 4" descr="castle of writing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408" y="1881945"/>
            <a:ext cx="3667983" cy="4474496"/>
          </a:xfrm>
          <a:prstGeom prst="rect">
            <a:avLst/>
          </a:prstGeom>
          <a:noFill/>
          <a:ln w="38100">
            <a:solidFill>
              <a:srgbClr val="00287D"/>
            </a:solidFill>
            <a:miter lim="800000"/>
            <a:headEnd/>
            <a:tailEnd/>
          </a:ln>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ctrTitle"/>
          </p:nvPr>
        </p:nvSpPr>
        <p:spPr>
          <a:xfrm>
            <a:off x="3245262" y="1683124"/>
            <a:ext cx="5640859" cy="1685154"/>
          </a:xfrm>
        </p:spPr>
        <p:txBody>
          <a:bodyPr/>
          <a:lstStyle/>
          <a:p>
            <a:pPr algn="r"/>
            <a:r>
              <a:rPr lang="cs-CZ" sz="4400" dirty="0">
                <a:latin typeface="Arial Narrow" panose="020B0606020202030204" pitchFamily="34" charset="0"/>
              </a:rPr>
              <a:t>S4001 </a:t>
            </a:r>
            <a:br>
              <a:rPr lang="cs-CZ" sz="4400" dirty="0">
                <a:latin typeface="Arial Narrow" panose="020B0606020202030204" pitchFamily="34" charset="0"/>
              </a:rPr>
            </a:br>
            <a:r>
              <a:rPr lang="cs-CZ" sz="4400" dirty="0">
                <a:latin typeface="Arial Narrow" panose="020B0606020202030204" pitchFamily="34" charset="0"/>
              </a:rPr>
              <a:t>International Performance </a:t>
            </a:r>
            <a:br>
              <a:rPr lang="cs-CZ" sz="4400" dirty="0">
                <a:latin typeface="Arial Narrow" panose="020B0606020202030204" pitchFamily="34" charset="0"/>
              </a:rPr>
            </a:br>
            <a:r>
              <a:rPr lang="cs-CZ" sz="4400" dirty="0" err="1">
                <a:latin typeface="Arial Narrow" panose="020B0606020202030204" pitchFamily="34" charset="0"/>
              </a:rPr>
              <a:t>Course</a:t>
            </a:r>
            <a:endParaRPr lang="cs-CZ" sz="4400" dirty="0">
              <a:latin typeface="Arial Narrow" panose="020B0606020202030204" pitchFamily="34" charset="0"/>
            </a:endParaRPr>
          </a:p>
        </p:txBody>
      </p:sp>
      <p:sp>
        <p:nvSpPr>
          <p:cNvPr id="3" name="TextovéPole 2"/>
          <p:cNvSpPr txBox="1"/>
          <p:nvPr/>
        </p:nvSpPr>
        <p:spPr>
          <a:xfrm>
            <a:off x="4116391" y="4753021"/>
            <a:ext cx="3756454" cy="461665"/>
          </a:xfrm>
          <a:prstGeom prst="rect">
            <a:avLst/>
          </a:prstGeom>
          <a:noFill/>
        </p:spPr>
        <p:txBody>
          <a:bodyPr wrap="square" rtlCol="0">
            <a:spAutoFit/>
          </a:bodyPr>
          <a:lstStyle/>
          <a:p>
            <a:pPr algn="r"/>
            <a:r>
              <a:rPr lang="cs-CZ" dirty="0" err="1">
                <a:solidFill>
                  <a:srgbClr val="00287D"/>
                </a:solidFill>
                <a:latin typeface="Arial Narrow" panose="020B0606020202030204" pitchFamily="34" charset="0"/>
              </a:rPr>
              <a:t>Autumn</a:t>
            </a:r>
            <a:r>
              <a:rPr lang="cs-CZ" dirty="0">
                <a:solidFill>
                  <a:srgbClr val="00287D"/>
                </a:solidFill>
                <a:latin typeface="Arial Narrow" panose="020B0606020202030204" pitchFamily="34" charset="0"/>
              </a:rPr>
              <a:t> Term 2021</a:t>
            </a: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937958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190156" y="827903"/>
            <a:ext cx="8661400" cy="5486400"/>
          </a:xfrm>
        </p:spPr>
        <p:txBody>
          <a:bodyPr/>
          <a:lstStyle/>
          <a:p>
            <a:pPr>
              <a:lnSpc>
                <a:spcPct val="90000"/>
              </a:lnSpc>
              <a:buFontTx/>
              <a:buNone/>
            </a:pPr>
            <a:r>
              <a:rPr lang="en-GB" altLang="cs-CZ" sz="2200" dirty="0">
                <a:solidFill>
                  <a:srgbClr val="00287D"/>
                </a:solidFill>
                <a:latin typeface="Arial Narrow" pitchFamily="34" charset="0"/>
              </a:rPr>
              <a:t>neatly presented   		cohesive 	with full forms of words</a:t>
            </a:r>
          </a:p>
          <a:p>
            <a:pPr>
              <a:lnSpc>
                <a:spcPct val="90000"/>
              </a:lnSpc>
              <a:buFontTx/>
              <a:buNone/>
            </a:pPr>
            <a:r>
              <a:rPr lang="en-GB" altLang="cs-CZ" sz="2200" dirty="0">
                <a:solidFill>
                  <a:srgbClr val="00287D"/>
                </a:solidFill>
                <a:latin typeface="Arial Narrow" pitchFamily="34" charset="0"/>
              </a:rPr>
              <a:t>objective    			correct   		without redundancies </a:t>
            </a:r>
          </a:p>
          <a:p>
            <a:pPr>
              <a:lnSpc>
                <a:spcPct val="90000"/>
              </a:lnSpc>
              <a:buFontTx/>
              <a:buNone/>
            </a:pPr>
            <a:r>
              <a:rPr lang="en-GB" altLang="cs-CZ" sz="2200" dirty="0">
                <a:solidFill>
                  <a:srgbClr val="00287D"/>
                </a:solidFill>
                <a:latin typeface="Arial Narrow" pitchFamily="34" charset="0"/>
              </a:rPr>
              <a:t>explicit         			factual 		with flowing structure </a:t>
            </a:r>
          </a:p>
          <a:p>
            <a:pPr>
              <a:lnSpc>
                <a:spcPct val="90000"/>
              </a:lnSpc>
              <a:buFontTx/>
              <a:buNone/>
            </a:pPr>
            <a:r>
              <a:rPr lang="en-GB" altLang="cs-CZ" sz="2200" dirty="0">
                <a:solidFill>
                  <a:srgbClr val="00287D"/>
                </a:solidFill>
                <a:latin typeface="Arial Narrow" pitchFamily="34" charset="0"/>
              </a:rPr>
              <a:t>hedged   			unambiguous 	without clichés </a:t>
            </a:r>
          </a:p>
          <a:p>
            <a:pPr>
              <a:lnSpc>
                <a:spcPct val="90000"/>
              </a:lnSpc>
              <a:buFontTx/>
              <a:buNone/>
            </a:pPr>
            <a:r>
              <a:rPr lang="en-GB" altLang="cs-CZ" sz="2200" dirty="0">
                <a:solidFill>
                  <a:srgbClr val="00287D"/>
                </a:solidFill>
                <a:latin typeface="Arial Narrow" pitchFamily="34" charset="0"/>
              </a:rPr>
              <a:t>frequent third person pronouns	accurate		responsible</a:t>
            </a:r>
          </a:p>
          <a:p>
            <a:pPr>
              <a:lnSpc>
                <a:spcPct val="90000"/>
              </a:lnSpc>
              <a:buFontTx/>
              <a:buNone/>
            </a:pPr>
            <a:r>
              <a:rPr lang="en-GB" altLang="cs-CZ" sz="2200" dirty="0">
                <a:solidFill>
                  <a:srgbClr val="00287D"/>
                </a:solidFill>
                <a:latin typeface="Arial Narrow" pitchFamily="34" charset="0"/>
              </a:rPr>
              <a:t>well structured 			neutral		backed up by evidence </a:t>
            </a:r>
          </a:p>
          <a:p>
            <a:pPr>
              <a:lnSpc>
                <a:spcPct val="90000"/>
              </a:lnSpc>
              <a:buFontTx/>
              <a:buNone/>
            </a:pPr>
            <a:r>
              <a:rPr lang="en-GB" altLang="cs-CZ" sz="2200" dirty="0">
                <a:solidFill>
                  <a:srgbClr val="00287D"/>
                </a:solidFill>
                <a:latin typeface="Arial Narrow" pitchFamily="34" charset="0"/>
              </a:rPr>
              <a:t>professionally acceptable         	revised		understandable</a:t>
            </a:r>
          </a:p>
          <a:p>
            <a:pPr>
              <a:lnSpc>
                <a:spcPct val="90000"/>
              </a:lnSpc>
              <a:buNone/>
            </a:pPr>
            <a:r>
              <a:rPr lang="en-GB" altLang="cs-CZ" sz="2200" dirty="0">
                <a:solidFill>
                  <a:srgbClr val="00287D"/>
                </a:solidFill>
                <a:latin typeface="Arial Narrow" pitchFamily="34" charset="0"/>
              </a:rPr>
              <a:t>linear structure 			timeless		specific</a:t>
            </a:r>
          </a:p>
          <a:p>
            <a:pPr>
              <a:lnSpc>
                <a:spcPct val="90000"/>
              </a:lnSpc>
              <a:buFontTx/>
              <a:buNone/>
            </a:pPr>
            <a:r>
              <a:rPr lang="en-GB" altLang="cs-CZ" sz="2200" dirty="0">
                <a:solidFill>
                  <a:srgbClr val="00287D"/>
                </a:solidFill>
                <a:latin typeface="Arial Narrow" pitchFamily="34" charset="0"/>
              </a:rPr>
              <a:t>without colloquialisms 		re-drafted	referenced		</a:t>
            </a:r>
          </a:p>
          <a:p>
            <a:pPr>
              <a:lnSpc>
                <a:spcPct val="90000"/>
              </a:lnSpc>
              <a:buNone/>
            </a:pPr>
            <a:r>
              <a:rPr lang="en-GB" altLang="cs-CZ" sz="2200" dirty="0">
                <a:solidFill>
                  <a:srgbClr val="00287D"/>
                </a:solidFill>
                <a:latin typeface="Arial Narrow" pitchFamily="34" charset="0"/>
              </a:rPr>
              <a:t>precise 				clear 		nominalised            </a:t>
            </a:r>
          </a:p>
          <a:p>
            <a:pPr>
              <a:lnSpc>
                <a:spcPct val="90000"/>
              </a:lnSpc>
              <a:buNone/>
            </a:pPr>
            <a:r>
              <a:rPr lang="en-GB" altLang="cs-CZ" sz="2200" dirty="0">
                <a:solidFill>
                  <a:srgbClr val="00287D"/>
                </a:solidFill>
                <a:latin typeface="Arial Narrow" pitchFamily="34" charset="0"/>
              </a:rPr>
              <a:t>claiming authority			formal 		tentative</a:t>
            </a:r>
          </a:p>
          <a:p>
            <a:pPr>
              <a:lnSpc>
                <a:spcPct val="90000"/>
              </a:lnSpc>
              <a:buNone/>
            </a:pPr>
            <a:r>
              <a:rPr lang="en-GB" altLang="cs-CZ" sz="2200" dirty="0">
                <a:solidFill>
                  <a:srgbClr val="00287D"/>
                </a:solidFill>
                <a:latin typeface="Arial Narrow" pitchFamily="34" charset="0"/>
              </a:rPr>
              <a:t>more frequent passive voice        	impersonal 	no negative forms </a:t>
            </a:r>
          </a:p>
          <a:p>
            <a:pPr>
              <a:lnSpc>
                <a:spcPct val="90000"/>
              </a:lnSpc>
              <a:buNone/>
            </a:pPr>
            <a:r>
              <a:rPr lang="en-GB" altLang="cs-CZ" sz="2200" dirty="0">
                <a:solidFill>
                  <a:srgbClr val="00287D"/>
                </a:solidFill>
                <a:latin typeface="Arial Narrow" pitchFamily="34" charset="0"/>
              </a:rPr>
              <a:t>with explicit links between presented ideas		coherent</a:t>
            </a:r>
          </a:p>
          <a:p>
            <a:pPr>
              <a:lnSpc>
                <a:spcPct val="90000"/>
              </a:lnSpc>
              <a:buFontTx/>
              <a:buNone/>
            </a:pPr>
            <a:r>
              <a:rPr lang="en-GB" altLang="cs-CZ" sz="2200" dirty="0">
                <a:solidFill>
                  <a:srgbClr val="00287D"/>
                </a:solidFill>
                <a:latin typeface="Arial Narrow" pitchFamily="34" charset="0"/>
              </a:rPr>
              <a:t>with clear understanding of the subject matter 	concise</a:t>
            </a:r>
          </a:p>
          <a:p>
            <a:pPr>
              <a:lnSpc>
                <a:spcPct val="90000"/>
              </a:lnSpc>
              <a:buFontTx/>
              <a:buNone/>
            </a:pPr>
            <a:r>
              <a:rPr lang="en-GB" altLang="cs-CZ" sz="2200" dirty="0">
                <a:solidFill>
                  <a:srgbClr val="00287D"/>
                </a:solidFill>
                <a:latin typeface="Arial Narrow" pitchFamily="34" charset="0"/>
              </a:rPr>
              <a:t>relevant within the discourse of your discipline</a:t>
            </a: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190977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r>
              <a:rPr lang="cs-CZ" altLang="cs-CZ" sz="2800" dirty="0">
                <a:latin typeface="Arial Narrow" pitchFamily="34" charset="0"/>
              </a:rPr>
              <a:t>style</a:t>
            </a:r>
          </a:p>
        </p:txBody>
      </p:sp>
      <p:sp>
        <p:nvSpPr>
          <p:cNvPr id="20483" name="Rectangle 3"/>
          <p:cNvSpPr>
            <a:spLocks noGrp="1" noChangeArrowheads="1"/>
          </p:cNvSpPr>
          <p:nvPr>
            <p:ph type="body" idx="1"/>
          </p:nvPr>
        </p:nvSpPr>
        <p:spPr>
          <a:xfrm>
            <a:off x="449992" y="1338102"/>
            <a:ext cx="7772400" cy="4796686"/>
          </a:xfrm>
        </p:spPr>
        <p:txBody>
          <a:bodyPr/>
          <a:lstStyle/>
          <a:p>
            <a:pPr marL="0" indent="0">
              <a:buNone/>
            </a:pPr>
            <a:endParaRPr lang="cs-CZ" sz="1800" dirty="0"/>
          </a:p>
          <a:p>
            <a:pPr marL="0" indent="0">
              <a:buNone/>
            </a:pPr>
            <a:endParaRPr lang="cs-CZ" altLang="cs-CZ" sz="3600" dirty="0">
              <a:solidFill>
                <a:srgbClr val="00287D"/>
              </a:solidFill>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en-GB" altLang="cs-CZ" dirty="0">
              <a:latin typeface="Arial Narrow" pitchFamily="34" charset="0"/>
            </a:endParaRPr>
          </a:p>
          <a:p>
            <a:pPr>
              <a:buFontTx/>
              <a:buNone/>
            </a:pPr>
            <a:endParaRPr lang="en-GB" altLang="cs-CZ" dirty="0">
              <a:latin typeface="Arial Narrow" pitchFamily="34"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133" y="1150667"/>
            <a:ext cx="5608267" cy="4522456"/>
          </a:xfrm>
          <a:prstGeom prst="rect">
            <a:avLst/>
          </a:prstGeom>
          <a:noFill/>
          <a:ln w="38100">
            <a:solidFill>
              <a:srgbClr val="DDDDDD"/>
            </a:solidFill>
            <a:miter lim="800000"/>
            <a:headEnd/>
            <a:tailEnd/>
          </a:ln>
          <a:extLst>
            <a:ext uri="{909E8E84-426E-40DD-AFC4-6F175D3DCCD1}">
              <a14:hiddenFill xmlns:a14="http://schemas.microsoft.com/office/drawing/2010/main">
                <a:solidFill>
                  <a:srgbClr val="FFFFFF"/>
                </a:solidFill>
              </a14:hiddenFill>
            </a:ext>
          </a:extLst>
        </p:spPr>
      </p:pic>
      <p:sp>
        <p:nvSpPr>
          <p:cNvPr id="2" name="Obdélník 1"/>
          <p:cNvSpPr/>
          <p:nvPr/>
        </p:nvSpPr>
        <p:spPr>
          <a:xfrm>
            <a:off x="2351388" y="5616458"/>
            <a:ext cx="4572000" cy="461665"/>
          </a:xfrm>
          <a:prstGeom prst="rect">
            <a:avLst/>
          </a:prstGeom>
        </p:spPr>
        <p:txBody>
          <a:bodyPr>
            <a:spAutoFit/>
          </a:bodyPr>
          <a:lstStyle/>
          <a:p>
            <a:r>
              <a:rPr lang="en-GB" altLang="cs-CZ" dirty="0"/>
              <a:t> </a:t>
            </a:r>
            <a:r>
              <a:rPr lang="en-GB" altLang="cs-CZ" sz="1100" dirty="0">
                <a:latin typeface="Arial Narrow" pitchFamily="34" charset="0"/>
              </a:rPr>
              <a:t>(Adapted from: http://www.chemistry-blog.com/category/fun/page/2/)</a:t>
            </a:r>
            <a:endParaRPr lang="cs-CZ" sz="1100" dirty="0"/>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692928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r>
              <a:rPr lang="cs-CZ" altLang="cs-CZ" sz="2800" dirty="0">
                <a:latin typeface="Arial Narrow" pitchFamily="34" charset="0"/>
              </a:rPr>
              <a:t>style</a:t>
            </a:r>
          </a:p>
        </p:txBody>
      </p:sp>
      <p:sp>
        <p:nvSpPr>
          <p:cNvPr id="20483" name="Rectangle 3"/>
          <p:cNvSpPr>
            <a:spLocks noGrp="1" noChangeArrowheads="1"/>
          </p:cNvSpPr>
          <p:nvPr>
            <p:ph type="body" idx="1"/>
          </p:nvPr>
        </p:nvSpPr>
        <p:spPr>
          <a:xfrm>
            <a:off x="449992" y="1338102"/>
            <a:ext cx="7772400" cy="4796686"/>
          </a:xfrm>
        </p:spPr>
        <p:txBody>
          <a:bodyPr/>
          <a:lstStyle/>
          <a:p>
            <a:pPr marL="0" indent="0">
              <a:buNone/>
            </a:pPr>
            <a:endParaRPr lang="cs-CZ" sz="1800" dirty="0"/>
          </a:p>
          <a:p>
            <a:pPr marL="0" indent="0">
              <a:buNone/>
            </a:pPr>
            <a:r>
              <a:rPr lang="cs-CZ" sz="2000" dirty="0">
                <a:solidFill>
                  <a:srgbClr val="00287D"/>
                </a:solidFill>
                <a:latin typeface="Arial Narrow" panose="020B0606020202030204" pitchFamily="34" charset="0"/>
              </a:rPr>
              <a:t>a) </a:t>
            </a:r>
            <a:r>
              <a:rPr lang="en-GB" sz="2000" dirty="0">
                <a:solidFill>
                  <a:srgbClr val="00287D"/>
                </a:solidFill>
                <a:latin typeface="Arial Narrow" panose="020B0606020202030204" pitchFamily="34" charset="0"/>
              </a:rPr>
              <a:t>It rained cats and dogs yesterday, didn´t it?</a:t>
            </a:r>
            <a:endParaRPr lang="cs-CZ" sz="2000" dirty="0">
              <a:solidFill>
                <a:srgbClr val="00287D"/>
              </a:solidFill>
              <a:latin typeface="Arial Narrow" panose="020B0606020202030204" pitchFamily="34" charset="0"/>
            </a:endParaRPr>
          </a:p>
          <a:p>
            <a:pPr marL="457200" indent="-457200">
              <a:buAutoNum type="alphaLcParenR"/>
            </a:pPr>
            <a:endParaRPr lang="cs-CZ" sz="2000" dirty="0">
              <a:solidFill>
                <a:srgbClr val="00287D"/>
              </a:solidFill>
              <a:latin typeface="Arial Narrow" panose="020B0606020202030204" pitchFamily="34" charset="0"/>
            </a:endParaRPr>
          </a:p>
          <a:p>
            <a:pPr marL="0" indent="0">
              <a:buNone/>
            </a:pPr>
            <a:r>
              <a:rPr lang="en-GB" sz="2000" dirty="0">
                <a:solidFill>
                  <a:srgbClr val="00287D"/>
                </a:solidFill>
                <a:latin typeface="Arial Narrow" panose="020B0606020202030204" pitchFamily="34" charset="0"/>
              </a:rPr>
              <a:t>b) What a downpour last night!</a:t>
            </a:r>
            <a:endParaRPr lang="cs-CZ" sz="2000" dirty="0">
              <a:solidFill>
                <a:srgbClr val="00287D"/>
              </a:solidFill>
              <a:latin typeface="Arial Narrow" panose="020B0606020202030204" pitchFamily="34" charset="0"/>
            </a:endParaRPr>
          </a:p>
          <a:p>
            <a:pPr marL="0" indent="0">
              <a:buNone/>
            </a:pPr>
            <a:endParaRPr lang="cs-CZ" sz="2000" dirty="0">
              <a:solidFill>
                <a:srgbClr val="00287D"/>
              </a:solidFill>
              <a:latin typeface="Arial Narrow" panose="020B0606020202030204" pitchFamily="34" charset="0"/>
            </a:endParaRPr>
          </a:p>
          <a:p>
            <a:pPr marL="0" indent="0">
              <a:buNone/>
            </a:pPr>
            <a:r>
              <a:rPr lang="en-GB" sz="2000" dirty="0">
                <a:solidFill>
                  <a:srgbClr val="00287D"/>
                </a:solidFill>
                <a:latin typeface="Arial Narrow" panose="020B0606020202030204" pitchFamily="34" charset="0"/>
              </a:rPr>
              <a:t>c) The UK Meteorology Office monitored a heavy rainfall with the rate of precipitation reading 46 millimetres per hour on 24th March 2011 in North Cumbria.</a:t>
            </a:r>
            <a:endParaRPr lang="cs-CZ" sz="2000" dirty="0">
              <a:solidFill>
                <a:srgbClr val="00287D"/>
              </a:solidFill>
              <a:latin typeface="Arial Narrow" panose="020B0606020202030204" pitchFamily="34" charset="0"/>
            </a:endParaRPr>
          </a:p>
          <a:p>
            <a:pPr marL="0" indent="0">
              <a:buNone/>
            </a:pPr>
            <a:endParaRPr lang="cs-CZ" sz="2000" dirty="0">
              <a:solidFill>
                <a:srgbClr val="00287D"/>
              </a:solidFill>
              <a:latin typeface="Arial Narrow" panose="020B0606020202030204" pitchFamily="34" charset="0"/>
            </a:endParaRPr>
          </a:p>
          <a:p>
            <a:pPr marL="0" indent="0">
              <a:buNone/>
            </a:pPr>
            <a:r>
              <a:rPr lang="en-GB" sz="2000" dirty="0">
                <a:solidFill>
                  <a:srgbClr val="00287D"/>
                </a:solidFill>
                <a:latin typeface="Arial Narrow" panose="020B0606020202030204" pitchFamily="34" charset="0"/>
              </a:rPr>
              <a:t>d) She was standing there in the storm waiting for deafening thunder to come, feeling the water cooling the air and thinking of how heavy the drops of water must be so that they could fall down from the dark clouds and make her feel refreshed and so light that she could fly, and make her full of energy, make her appreciate the eternal life it delivers, when finally she realised this precipitation was indeed a friend, her only true friend.                                                                                </a:t>
            </a:r>
            <a:endParaRPr lang="cs-CZ" sz="2000" dirty="0">
              <a:solidFill>
                <a:srgbClr val="00287D"/>
              </a:solidFill>
              <a:latin typeface="Arial Narrow" panose="020B0606020202030204" pitchFamily="34" charset="0"/>
            </a:endParaRPr>
          </a:p>
          <a:p>
            <a:pPr marL="0" indent="0">
              <a:buNone/>
            </a:pPr>
            <a:endParaRPr lang="cs-CZ" altLang="cs-CZ" sz="3600" dirty="0">
              <a:solidFill>
                <a:srgbClr val="00287D"/>
              </a:solidFill>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en-GB" altLang="cs-CZ" dirty="0">
              <a:latin typeface="Arial Narrow" pitchFamily="34" charset="0"/>
            </a:endParaRPr>
          </a:p>
          <a:p>
            <a:pPr>
              <a:buFontTx/>
              <a:buNone/>
            </a:pPr>
            <a:endParaRPr lang="en-GB" altLang="cs-CZ" dirty="0">
              <a:latin typeface="Arial Narrow"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211712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r>
              <a:rPr lang="cs-CZ" altLang="cs-CZ" sz="2800" dirty="0">
                <a:latin typeface="Arial Narrow" pitchFamily="34" charset="0"/>
              </a:rPr>
              <a:t>style</a:t>
            </a:r>
          </a:p>
        </p:txBody>
      </p:sp>
      <p:sp>
        <p:nvSpPr>
          <p:cNvPr id="20483" name="Rectangle 3"/>
          <p:cNvSpPr>
            <a:spLocks noGrp="1" noChangeArrowheads="1"/>
          </p:cNvSpPr>
          <p:nvPr>
            <p:ph type="body" idx="1"/>
          </p:nvPr>
        </p:nvSpPr>
        <p:spPr>
          <a:xfrm>
            <a:off x="449992" y="1338102"/>
            <a:ext cx="7772400" cy="4796686"/>
          </a:xfrm>
        </p:spPr>
        <p:txBody>
          <a:bodyPr/>
          <a:lstStyle/>
          <a:p>
            <a:pPr marL="0" indent="0">
              <a:buNone/>
            </a:pPr>
            <a:endParaRPr lang="cs-CZ" sz="1800" dirty="0"/>
          </a:p>
          <a:p>
            <a:pPr marL="0" indent="0">
              <a:buNone/>
            </a:pPr>
            <a:endParaRPr lang="cs-CZ" sz="1800" dirty="0">
              <a:solidFill>
                <a:srgbClr val="00287D"/>
              </a:solidFill>
              <a:latin typeface="Arial Narrow" panose="020B0606020202030204" pitchFamily="34" charset="0"/>
            </a:endParaRPr>
          </a:p>
          <a:p>
            <a:pPr marL="0" indent="0">
              <a:buNone/>
            </a:pPr>
            <a:endParaRPr lang="cs-CZ" sz="1800" dirty="0">
              <a:solidFill>
                <a:srgbClr val="00287D"/>
              </a:solidFill>
              <a:latin typeface="Arial Narrow" panose="020B0606020202030204" pitchFamily="34" charset="0"/>
            </a:endParaRPr>
          </a:p>
          <a:p>
            <a:pPr marL="0" indent="0">
              <a:buNone/>
            </a:pPr>
            <a:endParaRPr lang="cs-CZ" sz="1800" dirty="0">
              <a:solidFill>
                <a:srgbClr val="00287D"/>
              </a:solidFill>
              <a:latin typeface="Arial Narrow" panose="020B0606020202030204" pitchFamily="34" charset="0"/>
            </a:endParaRPr>
          </a:p>
          <a:p>
            <a:pPr marL="0" indent="0">
              <a:buNone/>
            </a:pPr>
            <a:endParaRPr lang="cs-CZ" sz="1800" dirty="0">
              <a:solidFill>
                <a:srgbClr val="00287D"/>
              </a:solidFill>
              <a:latin typeface="Arial Narrow" panose="020B0606020202030204" pitchFamily="34" charset="0"/>
            </a:endParaRPr>
          </a:p>
          <a:p>
            <a:pPr marL="0" indent="0">
              <a:buNone/>
            </a:pPr>
            <a:endParaRPr lang="cs-CZ" sz="1800" dirty="0">
              <a:solidFill>
                <a:srgbClr val="00287D"/>
              </a:solidFill>
              <a:latin typeface="Arial Narrow" panose="020B0606020202030204" pitchFamily="34" charset="0"/>
            </a:endParaRPr>
          </a:p>
          <a:p>
            <a:pPr marL="0" indent="0">
              <a:buNone/>
            </a:pPr>
            <a:r>
              <a:rPr lang="cs-CZ" sz="2000" dirty="0">
                <a:solidFill>
                  <a:srgbClr val="00287D"/>
                </a:solidFill>
                <a:latin typeface="Arial Narrow" panose="020B0606020202030204" pitchFamily="34" charset="0"/>
              </a:rPr>
              <a:t> </a:t>
            </a:r>
            <a:r>
              <a:rPr lang="en-GB" sz="3600" dirty="0">
                <a:solidFill>
                  <a:srgbClr val="00287D"/>
                </a:solidFill>
                <a:latin typeface="Arial Narrow" panose="020B0606020202030204" pitchFamily="34" charset="0"/>
              </a:rPr>
              <a:t>It rained cats and dogs yesterday, didn´t it?</a:t>
            </a:r>
            <a:endParaRPr lang="cs-CZ" sz="3600" dirty="0">
              <a:solidFill>
                <a:srgbClr val="00287D"/>
              </a:solidFill>
              <a:latin typeface="Arial Narrow" panose="020B0606020202030204" pitchFamily="34" charset="0"/>
            </a:endParaRPr>
          </a:p>
          <a:p>
            <a:pPr marL="457200" indent="-457200">
              <a:buAutoNum type="alphaLcParenR"/>
            </a:pPr>
            <a:endParaRPr lang="cs-CZ" sz="2000" dirty="0">
              <a:solidFill>
                <a:srgbClr val="00287D"/>
              </a:solidFill>
              <a:latin typeface="Arial Narrow" panose="020B0606020202030204" pitchFamily="34" charset="0"/>
            </a:endParaRPr>
          </a:p>
          <a:p>
            <a:pPr marL="0" indent="0">
              <a:buNone/>
            </a:pPr>
            <a:endParaRPr lang="cs-CZ" altLang="cs-CZ" sz="3600" dirty="0">
              <a:solidFill>
                <a:srgbClr val="00287D"/>
              </a:solidFill>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en-GB" altLang="cs-CZ" dirty="0">
              <a:latin typeface="Arial Narrow" pitchFamily="34" charset="0"/>
            </a:endParaRPr>
          </a:p>
          <a:p>
            <a:pPr>
              <a:buFontTx/>
              <a:buNone/>
            </a:pPr>
            <a:endParaRPr lang="en-GB" altLang="cs-CZ" dirty="0">
              <a:latin typeface="Arial Narrow" pitchFamily="34" charset="0"/>
            </a:endParaRPr>
          </a:p>
        </p:txBody>
      </p:sp>
      <p:cxnSp>
        <p:nvCxnSpPr>
          <p:cNvPr id="3" name="Přímá spojnice se šipkou 2"/>
          <p:cNvCxnSpPr/>
          <p:nvPr/>
        </p:nvCxnSpPr>
        <p:spPr bwMode="auto">
          <a:xfrm>
            <a:off x="2255108" y="2088292"/>
            <a:ext cx="902044" cy="1235676"/>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Přímá spojnice se šipkou 6"/>
          <p:cNvCxnSpPr/>
          <p:nvPr/>
        </p:nvCxnSpPr>
        <p:spPr bwMode="auto">
          <a:xfrm flipV="1">
            <a:off x="4719252" y="3945925"/>
            <a:ext cx="451022" cy="1453977"/>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Přímá spojnice se šipkou 8"/>
          <p:cNvCxnSpPr/>
          <p:nvPr/>
        </p:nvCxnSpPr>
        <p:spPr bwMode="auto">
          <a:xfrm flipH="1">
            <a:off x="6993924" y="1989438"/>
            <a:ext cx="753762" cy="1346886"/>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Přímá spojnice se šipkou 11"/>
          <p:cNvCxnSpPr/>
          <p:nvPr/>
        </p:nvCxnSpPr>
        <p:spPr bwMode="auto">
          <a:xfrm flipH="1">
            <a:off x="7488195" y="1989438"/>
            <a:ext cx="259491" cy="1433384"/>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Obráze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899432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r>
              <a:rPr lang="cs-CZ" altLang="cs-CZ" sz="2800" dirty="0">
                <a:latin typeface="Arial Narrow" pitchFamily="34" charset="0"/>
              </a:rPr>
              <a:t>style</a:t>
            </a:r>
          </a:p>
        </p:txBody>
      </p:sp>
      <p:sp>
        <p:nvSpPr>
          <p:cNvPr id="20483" name="Rectangle 3"/>
          <p:cNvSpPr>
            <a:spLocks noGrp="1" noChangeArrowheads="1"/>
          </p:cNvSpPr>
          <p:nvPr>
            <p:ph type="body" idx="1"/>
          </p:nvPr>
        </p:nvSpPr>
        <p:spPr>
          <a:xfrm>
            <a:off x="449992" y="1357766"/>
            <a:ext cx="7772400" cy="4796686"/>
          </a:xfrm>
        </p:spPr>
        <p:txBody>
          <a:bodyPr/>
          <a:lstStyle/>
          <a:p>
            <a:pPr marL="0" indent="0">
              <a:buNone/>
            </a:pPr>
            <a:endParaRPr lang="cs-CZ" sz="1800" dirty="0"/>
          </a:p>
          <a:p>
            <a:pPr marL="0" indent="0">
              <a:buNone/>
            </a:pPr>
            <a:r>
              <a:rPr lang="en-GB" sz="2000" dirty="0">
                <a:solidFill>
                  <a:srgbClr val="00287D"/>
                </a:solidFill>
                <a:latin typeface="Arial Narrow" panose="020B0606020202030204" pitchFamily="34" charset="0"/>
              </a:rPr>
              <a:t> </a:t>
            </a:r>
            <a:endParaRPr lang="cs-CZ" sz="2000" dirty="0">
              <a:solidFill>
                <a:srgbClr val="00287D"/>
              </a:solidFill>
              <a:latin typeface="Arial Narrow" panose="020B0606020202030204" pitchFamily="34" charset="0"/>
            </a:endParaRPr>
          </a:p>
          <a:p>
            <a:pPr marL="0" indent="0">
              <a:buNone/>
            </a:pPr>
            <a:endParaRPr lang="cs-CZ" sz="2000" dirty="0">
              <a:solidFill>
                <a:srgbClr val="00287D"/>
              </a:solidFill>
              <a:latin typeface="Arial Narrow" panose="020B0606020202030204" pitchFamily="34" charset="0"/>
            </a:endParaRPr>
          </a:p>
          <a:p>
            <a:pPr marL="0" indent="0">
              <a:buNone/>
            </a:pPr>
            <a:endParaRPr lang="cs-CZ" sz="2000" dirty="0">
              <a:solidFill>
                <a:srgbClr val="00287D"/>
              </a:solidFill>
              <a:latin typeface="Arial Narrow" panose="020B0606020202030204" pitchFamily="34" charset="0"/>
            </a:endParaRPr>
          </a:p>
          <a:p>
            <a:pPr marL="0" indent="0">
              <a:buNone/>
            </a:pPr>
            <a:endParaRPr lang="cs-CZ" sz="2000" dirty="0">
              <a:solidFill>
                <a:srgbClr val="00287D"/>
              </a:solidFill>
              <a:latin typeface="Arial Narrow" panose="020B0606020202030204" pitchFamily="34" charset="0"/>
            </a:endParaRPr>
          </a:p>
          <a:p>
            <a:pPr marL="0" indent="0">
              <a:buNone/>
            </a:pPr>
            <a:r>
              <a:rPr lang="cs-CZ" sz="2000" dirty="0">
                <a:solidFill>
                  <a:srgbClr val="00287D"/>
                </a:solidFill>
                <a:latin typeface="Arial Narrow" panose="020B0606020202030204" pitchFamily="34" charset="0"/>
              </a:rPr>
              <a:t>               </a:t>
            </a:r>
            <a:r>
              <a:rPr lang="en-GB" sz="3600" dirty="0">
                <a:solidFill>
                  <a:srgbClr val="00287D"/>
                </a:solidFill>
                <a:latin typeface="Arial Narrow" panose="020B0606020202030204" pitchFamily="34" charset="0"/>
              </a:rPr>
              <a:t>What a downpour last night!</a:t>
            </a:r>
            <a:endParaRPr lang="cs-CZ" sz="3600" dirty="0">
              <a:solidFill>
                <a:srgbClr val="00287D"/>
              </a:solidFill>
              <a:latin typeface="Arial Narrow" panose="020B0606020202030204" pitchFamily="34" charset="0"/>
            </a:endParaRPr>
          </a:p>
          <a:p>
            <a:pPr marL="0" indent="0">
              <a:buNone/>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en-GB" altLang="cs-CZ" dirty="0">
              <a:latin typeface="Arial Narrow" pitchFamily="34" charset="0"/>
            </a:endParaRPr>
          </a:p>
          <a:p>
            <a:pPr>
              <a:buFontTx/>
              <a:buNone/>
            </a:pPr>
            <a:endParaRPr lang="en-GB" altLang="cs-CZ" dirty="0">
              <a:latin typeface="Arial Narrow" pitchFamily="34" charset="0"/>
            </a:endParaRPr>
          </a:p>
        </p:txBody>
      </p:sp>
      <p:cxnSp>
        <p:nvCxnSpPr>
          <p:cNvPr id="5" name="Přímá spojnice se šipkou 4"/>
          <p:cNvCxnSpPr/>
          <p:nvPr/>
        </p:nvCxnSpPr>
        <p:spPr bwMode="auto">
          <a:xfrm>
            <a:off x="4102443" y="1927654"/>
            <a:ext cx="902044" cy="1235676"/>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Přímá spojnice se šipkou 6"/>
          <p:cNvCxnSpPr/>
          <p:nvPr/>
        </p:nvCxnSpPr>
        <p:spPr bwMode="auto">
          <a:xfrm flipH="1">
            <a:off x="6005385" y="2236573"/>
            <a:ext cx="1248031" cy="1235676"/>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Přímá spojnice se šipkou 7"/>
          <p:cNvCxnSpPr/>
          <p:nvPr/>
        </p:nvCxnSpPr>
        <p:spPr bwMode="auto">
          <a:xfrm>
            <a:off x="3083385" y="3877400"/>
            <a:ext cx="902044" cy="1235676"/>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Obráze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899432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r>
              <a:rPr lang="cs-CZ" altLang="cs-CZ" sz="2800" dirty="0">
                <a:latin typeface="Arial Narrow" pitchFamily="34" charset="0"/>
              </a:rPr>
              <a:t>style</a:t>
            </a:r>
          </a:p>
        </p:txBody>
      </p:sp>
      <p:sp>
        <p:nvSpPr>
          <p:cNvPr id="20483" name="Rectangle 3"/>
          <p:cNvSpPr>
            <a:spLocks noGrp="1" noChangeArrowheads="1"/>
          </p:cNvSpPr>
          <p:nvPr>
            <p:ph type="body" idx="1"/>
          </p:nvPr>
        </p:nvSpPr>
        <p:spPr>
          <a:xfrm>
            <a:off x="449992" y="1338102"/>
            <a:ext cx="7772400" cy="4796686"/>
          </a:xfrm>
        </p:spPr>
        <p:txBody>
          <a:bodyPr/>
          <a:lstStyle/>
          <a:p>
            <a:pPr marL="0" indent="0">
              <a:buNone/>
            </a:pPr>
            <a:endParaRPr lang="cs-CZ" sz="1800" dirty="0"/>
          </a:p>
          <a:p>
            <a:pPr marL="0" indent="0">
              <a:buNone/>
            </a:pPr>
            <a:endParaRPr lang="cs-CZ" sz="2000" dirty="0">
              <a:solidFill>
                <a:srgbClr val="00287D"/>
              </a:solidFill>
              <a:latin typeface="Arial Narrow" panose="020B0606020202030204" pitchFamily="34" charset="0"/>
            </a:endParaRPr>
          </a:p>
          <a:p>
            <a:pPr marL="0" indent="0" algn="ctr">
              <a:buNone/>
            </a:pPr>
            <a:endParaRPr lang="cs-CZ" sz="3600" dirty="0">
              <a:solidFill>
                <a:srgbClr val="00287D"/>
              </a:solidFill>
              <a:latin typeface="Arial Narrow" panose="020B0606020202030204" pitchFamily="34" charset="0"/>
            </a:endParaRPr>
          </a:p>
          <a:p>
            <a:pPr marL="0" indent="0" algn="ctr">
              <a:buNone/>
            </a:pPr>
            <a:r>
              <a:rPr lang="en-GB" sz="3600" dirty="0">
                <a:solidFill>
                  <a:srgbClr val="00287D"/>
                </a:solidFill>
                <a:latin typeface="Arial Narrow" panose="020B0606020202030204" pitchFamily="34" charset="0"/>
              </a:rPr>
              <a:t>The UK Meteorology Office monitored a heavy rainfall with the rate of precipitation reading </a:t>
            </a:r>
            <a:r>
              <a:rPr lang="cs-CZ" sz="3600" dirty="0">
                <a:solidFill>
                  <a:srgbClr val="00287D"/>
                </a:solidFill>
                <a:latin typeface="Arial Narrow" panose="020B0606020202030204" pitchFamily="34" charset="0"/>
              </a:rPr>
              <a:t>  </a:t>
            </a:r>
            <a:r>
              <a:rPr lang="en-GB" sz="3600" dirty="0">
                <a:solidFill>
                  <a:srgbClr val="00287D"/>
                </a:solidFill>
                <a:latin typeface="Arial Narrow" panose="020B0606020202030204" pitchFamily="34" charset="0"/>
              </a:rPr>
              <a:t>46 millimetres per hour on 24th March 2011 </a:t>
            </a:r>
            <a:r>
              <a:rPr lang="cs-CZ" sz="3600" dirty="0">
                <a:solidFill>
                  <a:srgbClr val="00287D"/>
                </a:solidFill>
                <a:latin typeface="Arial Narrow" panose="020B0606020202030204" pitchFamily="34" charset="0"/>
              </a:rPr>
              <a:t>  </a:t>
            </a:r>
            <a:r>
              <a:rPr lang="en-GB" sz="3600" dirty="0">
                <a:solidFill>
                  <a:srgbClr val="00287D"/>
                </a:solidFill>
                <a:latin typeface="Arial Narrow" panose="020B0606020202030204" pitchFamily="34" charset="0"/>
              </a:rPr>
              <a:t>in North Cumbria.</a:t>
            </a:r>
            <a:endParaRPr lang="cs-CZ" sz="3600" dirty="0">
              <a:solidFill>
                <a:srgbClr val="00287D"/>
              </a:solidFill>
              <a:latin typeface="Arial Narrow" panose="020B0606020202030204"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en-GB" altLang="cs-CZ" dirty="0">
              <a:latin typeface="Arial Narrow" pitchFamily="34" charset="0"/>
            </a:endParaRPr>
          </a:p>
          <a:p>
            <a:pPr>
              <a:buFontTx/>
              <a:buNone/>
            </a:pPr>
            <a:endParaRPr lang="en-GB" altLang="cs-CZ" dirty="0">
              <a:latin typeface="Arial Narrow"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899432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r>
              <a:rPr lang="cs-CZ" altLang="cs-CZ" sz="2800" dirty="0">
                <a:latin typeface="Arial Narrow" pitchFamily="34" charset="0"/>
              </a:rPr>
              <a:t>style</a:t>
            </a:r>
          </a:p>
        </p:txBody>
      </p:sp>
      <p:sp>
        <p:nvSpPr>
          <p:cNvPr id="20483" name="Rectangle 3"/>
          <p:cNvSpPr>
            <a:spLocks noGrp="1" noChangeArrowheads="1"/>
          </p:cNvSpPr>
          <p:nvPr>
            <p:ph type="body" idx="1"/>
          </p:nvPr>
        </p:nvSpPr>
        <p:spPr>
          <a:xfrm>
            <a:off x="449992" y="1338102"/>
            <a:ext cx="7772400" cy="4796686"/>
          </a:xfrm>
        </p:spPr>
        <p:txBody>
          <a:bodyPr/>
          <a:lstStyle/>
          <a:p>
            <a:pPr marL="0" indent="0">
              <a:buNone/>
            </a:pPr>
            <a:endParaRPr lang="cs-CZ" sz="1800" dirty="0"/>
          </a:p>
          <a:p>
            <a:pPr marL="0" indent="0">
              <a:buNone/>
            </a:pPr>
            <a:r>
              <a:rPr lang="en-GB" sz="2800" dirty="0">
                <a:solidFill>
                  <a:srgbClr val="00287D"/>
                </a:solidFill>
                <a:latin typeface="Arial Narrow" panose="020B0606020202030204" pitchFamily="34" charset="0"/>
              </a:rPr>
              <a:t>She was standing there in the storm waiting for deafening thunder to come, feeling the water cooling the air and thinking of how heavy the drops of water must be so that they could fall down from the dark clouds and make her feel refreshed and so light that she could fly, and make her full of energy, make her appreciate the eternal life it delivers, when finally she realised this precipitation was indeed a friend, her only true friend.                                                                                </a:t>
            </a:r>
            <a:endParaRPr lang="cs-CZ" sz="2800" dirty="0">
              <a:solidFill>
                <a:srgbClr val="00287D"/>
              </a:solidFill>
              <a:latin typeface="Arial Narrow" panose="020B0606020202030204" pitchFamily="34" charset="0"/>
            </a:endParaRPr>
          </a:p>
          <a:p>
            <a:pPr marL="0" indent="0">
              <a:buNone/>
            </a:pPr>
            <a:endParaRPr lang="cs-CZ" altLang="cs-CZ" sz="3600" dirty="0">
              <a:solidFill>
                <a:srgbClr val="00287D"/>
              </a:solidFill>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en-GB" altLang="cs-CZ" dirty="0">
              <a:latin typeface="Arial Narrow" pitchFamily="34" charset="0"/>
            </a:endParaRPr>
          </a:p>
          <a:p>
            <a:pPr>
              <a:buFontTx/>
              <a:buNone/>
            </a:pPr>
            <a:endParaRPr lang="en-GB" altLang="cs-CZ" dirty="0">
              <a:latin typeface="Arial Narrow" pitchFamily="34" charset="0"/>
            </a:endParaRPr>
          </a:p>
        </p:txBody>
      </p:sp>
      <p:cxnSp>
        <p:nvCxnSpPr>
          <p:cNvPr id="5" name="Přímá spojnice se šipkou 4"/>
          <p:cNvCxnSpPr/>
          <p:nvPr/>
        </p:nvCxnSpPr>
        <p:spPr bwMode="auto">
          <a:xfrm>
            <a:off x="827903" y="5647038"/>
            <a:ext cx="1544595" cy="0"/>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Přímá spojnice se šipkou 6"/>
          <p:cNvCxnSpPr/>
          <p:nvPr/>
        </p:nvCxnSpPr>
        <p:spPr bwMode="auto">
          <a:xfrm>
            <a:off x="2582562" y="5647038"/>
            <a:ext cx="1351006" cy="0"/>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Přímá spojnice se šipkou 7"/>
          <p:cNvCxnSpPr/>
          <p:nvPr/>
        </p:nvCxnSpPr>
        <p:spPr bwMode="auto">
          <a:xfrm>
            <a:off x="4188941" y="5647038"/>
            <a:ext cx="1453978" cy="0"/>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Přímá spojnice se šipkou 8"/>
          <p:cNvCxnSpPr/>
          <p:nvPr/>
        </p:nvCxnSpPr>
        <p:spPr bwMode="auto">
          <a:xfrm>
            <a:off x="5881816" y="5647038"/>
            <a:ext cx="1519882" cy="0"/>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Obráze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899432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r"/>
            <a:r>
              <a:rPr lang="en-GB" altLang="cs-CZ" dirty="0">
                <a:latin typeface="Arial Narrow" pitchFamily="34" charset="0"/>
              </a:rPr>
              <a:t>concise writing</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979620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r"/>
            <a:r>
              <a:rPr lang="en-GB" altLang="cs-CZ" dirty="0">
                <a:latin typeface="Arial Narrow" pitchFamily="34" charset="0"/>
              </a:rPr>
              <a:t>concise writing</a:t>
            </a:r>
          </a:p>
        </p:txBody>
      </p:sp>
      <p:sp>
        <p:nvSpPr>
          <p:cNvPr id="30723" name="Rectangle 3"/>
          <p:cNvSpPr>
            <a:spLocks noGrp="1" noChangeArrowheads="1"/>
          </p:cNvSpPr>
          <p:nvPr>
            <p:ph type="body" idx="1"/>
          </p:nvPr>
        </p:nvSpPr>
        <p:spPr>
          <a:xfrm>
            <a:off x="509589" y="2829697"/>
            <a:ext cx="8082321" cy="3302816"/>
          </a:xfrm>
        </p:spPr>
        <p:txBody>
          <a:bodyPr/>
          <a:lstStyle/>
          <a:p>
            <a:pPr marL="0" indent="0" algn="ctr">
              <a:buNone/>
            </a:pPr>
            <a:r>
              <a:rPr lang="en-GB" dirty="0">
                <a:solidFill>
                  <a:srgbClr val="00287D"/>
                </a:solidFill>
                <a:latin typeface="Arial Narrow" panose="020B0606020202030204" pitchFamily="34" charset="0"/>
              </a:rPr>
              <a:t>Concise writing presents information that is important to the reader. There are no unnecessary words, sentences or paragraphs. </a:t>
            </a:r>
            <a:r>
              <a:rPr lang="cs-CZ" dirty="0">
                <a:solidFill>
                  <a:srgbClr val="00287D"/>
                </a:solidFill>
                <a:latin typeface="Arial Narrow" panose="020B0606020202030204" pitchFamily="34" charset="0"/>
              </a:rPr>
              <a:t>    </a:t>
            </a:r>
            <a:r>
              <a:rPr lang="en-GB" dirty="0">
                <a:solidFill>
                  <a:srgbClr val="00287D"/>
                </a:solidFill>
                <a:latin typeface="Arial Narrow" panose="020B0606020202030204" pitchFamily="34" charset="0"/>
              </a:rPr>
              <a:t>Redundant expressions and structures are eliminated or replaced wordy with more concise words or phrases that have the same meaning.</a:t>
            </a:r>
            <a:endParaRPr lang="cs-CZ" dirty="0">
              <a:solidFill>
                <a:srgbClr val="00287D"/>
              </a:solidFill>
              <a:latin typeface="Arial Narrow" panose="020B0606020202030204" pitchFamily="34" charset="0"/>
            </a:endParaRPr>
          </a:p>
        </p:txBody>
      </p:sp>
      <p:sp>
        <p:nvSpPr>
          <p:cNvPr id="2" name="Obdélník 1"/>
          <p:cNvSpPr/>
          <p:nvPr/>
        </p:nvSpPr>
        <p:spPr>
          <a:xfrm>
            <a:off x="3966518" y="4640159"/>
            <a:ext cx="4572000" cy="261610"/>
          </a:xfrm>
          <a:prstGeom prst="rect">
            <a:avLst/>
          </a:prstGeom>
        </p:spPr>
        <p:txBody>
          <a:bodyPr>
            <a:spAutoFit/>
          </a:bodyPr>
          <a:lstStyle/>
          <a:p>
            <a:r>
              <a:rPr lang="en-GB" sz="1100" dirty="0">
                <a:solidFill>
                  <a:srgbClr val="00287D"/>
                </a:solidFill>
                <a:latin typeface="Arial Narrow" panose="020B0606020202030204" pitchFamily="34" charset="0"/>
              </a:rPr>
              <a:t>Adapted from: Cooper, P. (2011): Academic Writing and Czech Universities </a:t>
            </a:r>
            <a:endParaRPr lang="cs-CZ" sz="1100" dirty="0">
              <a:solidFill>
                <a:srgbClr val="00287D"/>
              </a:solidFill>
              <a:latin typeface="Arial Narrow" panose="020B0606020202030204" pitchFamily="34" charset="0"/>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193486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p:txBody>
          <a:bodyPr/>
          <a:lstStyle/>
          <a:p>
            <a:endParaRPr lang="cs-CZ" altLang="cs-CZ">
              <a:latin typeface="Arial Narrow" pitchFamily="34" charset="0"/>
            </a:endParaRPr>
          </a:p>
        </p:txBody>
      </p:sp>
      <p:sp>
        <p:nvSpPr>
          <p:cNvPr id="30725" name="Text Box 5"/>
          <p:cNvSpPr txBox="1">
            <a:spLocks noChangeArrowheads="1"/>
          </p:cNvSpPr>
          <p:nvPr/>
        </p:nvSpPr>
        <p:spPr bwMode="auto">
          <a:xfrm>
            <a:off x="479425" y="1955800"/>
            <a:ext cx="82677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as a means to</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help them separate different compounds in experimental samples using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affinity of the compound for the mobile phase as well as the affinity of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 for the stationary phase. </a:t>
            </a:r>
            <a:endParaRPr lang="cs-CZ" altLang="cs-CZ" sz="2400" dirty="0">
              <a:solidFill>
                <a:srgbClr val="00287D"/>
              </a:solidFill>
              <a:latin typeface="Arial Narrow" pitchFamily="34" charset="0"/>
            </a:endParaRPr>
          </a:p>
          <a:p>
            <a:pPr algn="l"/>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[42 words]</a:t>
            </a:r>
          </a:p>
          <a:p>
            <a:endParaRPr lang="cs-CZ" altLang="cs-CZ" sz="2400"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605529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endParaRPr lang="cs-CZ" altLang="cs-CZ" sz="2800" dirty="0">
              <a:latin typeface="Arial Narrow" pitchFamily="34" charset="0"/>
            </a:endParaRPr>
          </a:p>
        </p:txBody>
      </p:sp>
      <p:sp>
        <p:nvSpPr>
          <p:cNvPr id="20483" name="Rectangle 3"/>
          <p:cNvSpPr>
            <a:spLocks noGrp="1" noChangeArrowheads="1"/>
          </p:cNvSpPr>
          <p:nvPr>
            <p:ph type="body" idx="1"/>
          </p:nvPr>
        </p:nvSpPr>
        <p:spPr>
          <a:xfrm>
            <a:off x="585916" y="1625599"/>
            <a:ext cx="7772400" cy="4114800"/>
          </a:xfrm>
        </p:spPr>
        <p:txBody>
          <a:bodyPr/>
          <a:lstStyle/>
          <a:p>
            <a:pPr>
              <a:buFontTx/>
              <a:buChar char="-"/>
            </a:pPr>
            <a:endParaRPr lang="cs-CZ" altLang="cs-CZ" dirty="0">
              <a:solidFill>
                <a:srgbClr val="00287D"/>
              </a:solidFill>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en-GB" altLang="cs-CZ" dirty="0">
              <a:latin typeface="Arial Narrow" pitchFamily="34" charset="0"/>
            </a:endParaRPr>
          </a:p>
          <a:p>
            <a:pPr>
              <a:buFontTx/>
              <a:buNone/>
            </a:pPr>
            <a:endParaRPr lang="en-GB" altLang="cs-CZ" dirty="0">
              <a:latin typeface="Arial Narrow"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844189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r"/>
            <a:endParaRPr lang="cs-CZ" altLang="cs-CZ" dirty="0">
              <a:latin typeface="Arial Narrow" pitchFamily="34" charset="0"/>
            </a:endParaRPr>
          </a:p>
        </p:txBody>
      </p:sp>
      <p:sp>
        <p:nvSpPr>
          <p:cNvPr id="41988" name="Text Box 4"/>
          <p:cNvSpPr txBox="1">
            <a:spLocks noChangeArrowheads="1"/>
          </p:cNvSpPr>
          <p:nvPr/>
        </p:nvSpPr>
        <p:spPr bwMode="auto">
          <a:xfrm>
            <a:off x="504825" y="1574800"/>
            <a:ext cx="82677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as a means to</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help them separate different compounds in experimental samples using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affinity of the compound for the mobile phase as well as the affinity of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 for the stationary phase. </a:t>
            </a:r>
            <a:endParaRPr lang="cs-CZ" altLang="cs-CZ" sz="2400" dirty="0">
              <a:solidFill>
                <a:srgbClr val="00287D"/>
              </a:solidFill>
              <a:latin typeface="Arial Narrow" pitchFamily="34" charset="0"/>
            </a:endParaRPr>
          </a:p>
          <a:p>
            <a:pPr algn="l"/>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[42 words]</a:t>
            </a:r>
          </a:p>
          <a:p>
            <a:endParaRPr lang="cs-CZ" altLang="cs-CZ" sz="2400" dirty="0"/>
          </a:p>
        </p:txBody>
      </p:sp>
      <p:sp>
        <p:nvSpPr>
          <p:cNvPr id="41989" name="Text Box 5"/>
          <p:cNvSpPr txBox="1">
            <a:spLocks noChangeArrowheads="1"/>
          </p:cNvSpPr>
          <p:nvPr/>
        </p:nvSpPr>
        <p:spPr bwMode="auto">
          <a:xfrm>
            <a:off x="812800" y="3873500"/>
            <a:ext cx="74295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to separate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compounds in experimental samples</a:t>
            </a:r>
            <a:r>
              <a:rPr lang="en-GB" altLang="cs-CZ" sz="2400" i="1" dirty="0">
                <a:solidFill>
                  <a:srgbClr val="00287D"/>
                </a:solidFill>
                <a:latin typeface="Arial Narrow" pitchFamily="34" charset="0"/>
              </a:rPr>
              <a:t> </a:t>
            </a:r>
            <a:r>
              <a:rPr lang="en-GB" altLang="cs-CZ" sz="2400" dirty="0">
                <a:solidFill>
                  <a:srgbClr val="00287D"/>
                </a:solidFill>
                <a:latin typeface="Arial Narrow" pitchFamily="34" charset="0"/>
              </a:rPr>
              <a:t>using the affinity</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of the compound for the mobile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phase as well as the affinity of the compound for the stationary phase. </a:t>
            </a:r>
            <a:endParaRPr lang="cs-CZ" altLang="cs-CZ" sz="2400" dirty="0">
              <a:solidFill>
                <a:srgbClr val="00287D"/>
              </a:solidFill>
              <a:latin typeface="Arial Narrow" pitchFamily="34" charset="0"/>
            </a:endParaRPr>
          </a:p>
          <a:p>
            <a:pPr algn="l"/>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[36 words]</a:t>
            </a:r>
          </a:p>
          <a:p>
            <a:endParaRPr lang="cs-CZ" altLang="cs-CZ" sz="2400" dirty="0">
              <a:latin typeface="Arial Narrow" pitchFamily="34" charset="0"/>
            </a:endParaRPr>
          </a:p>
        </p:txBody>
      </p:sp>
      <p:sp>
        <p:nvSpPr>
          <p:cNvPr id="41993" name="AutoShape 9"/>
          <p:cNvSpPr>
            <a:spLocks noChangeArrowheads="1"/>
          </p:cNvSpPr>
          <p:nvPr/>
        </p:nvSpPr>
        <p:spPr bwMode="auto">
          <a:xfrm>
            <a:off x="4305300" y="3314700"/>
            <a:ext cx="342900" cy="685800"/>
          </a:xfrm>
          <a:prstGeom prst="downArrow">
            <a:avLst>
              <a:gd name="adj1" fmla="val 50000"/>
              <a:gd name="adj2"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787425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r"/>
            <a:endParaRPr lang="cs-CZ" altLang="cs-CZ" dirty="0">
              <a:latin typeface="Arial Narrow" pitchFamily="34" charset="0"/>
            </a:endParaRPr>
          </a:p>
        </p:txBody>
      </p:sp>
      <p:sp>
        <p:nvSpPr>
          <p:cNvPr id="43011" name="Text Box 3"/>
          <p:cNvSpPr txBox="1">
            <a:spLocks noChangeArrowheads="1"/>
          </p:cNvSpPr>
          <p:nvPr/>
        </p:nvSpPr>
        <p:spPr bwMode="auto">
          <a:xfrm>
            <a:off x="504825" y="1574800"/>
            <a:ext cx="82677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as a means to</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help them separate different compounds in experimental samples using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affinity of the compound for the mobile phase as well as the affinity of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 for the stationary phase. </a:t>
            </a:r>
            <a:endParaRPr lang="cs-CZ" altLang="cs-CZ" sz="2400" dirty="0">
              <a:solidFill>
                <a:srgbClr val="00287D"/>
              </a:solidFill>
              <a:latin typeface="Arial Narrow" pitchFamily="34" charset="0"/>
            </a:endParaRPr>
          </a:p>
          <a:p>
            <a:pPr algn="l"/>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[42 words]</a:t>
            </a:r>
          </a:p>
          <a:p>
            <a:endParaRPr lang="cs-CZ" altLang="cs-CZ" sz="2400" dirty="0"/>
          </a:p>
        </p:txBody>
      </p:sp>
      <p:sp>
        <p:nvSpPr>
          <p:cNvPr id="43012" name="Text Box 4"/>
          <p:cNvSpPr txBox="1">
            <a:spLocks noChangeArrowheads="1"/>
          </p:cNvSpPr>
          <p:nvPr/>
        </p:nvSpPr>
        <p:spPr bwMode="auto">
          <a:xfrm>
            <a:off x="850900" y="1968500"/>
            <a:ext cx="75819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to separate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compounds </a:t>
            </a:r>
            <a:r>
              <a:rPr lang="en-GB" altLang="cs-CZ" sz="2400" i="1" dirty="0">
                <a:solidFill>
                  <a:srgbClr val="00287D"/>
                </a:solidFill>
                <a:latin typeface="Arial Narrow" pitchFamily="34" charset="0"/>
              </a:rPr>
              <a:t>in experimental samples </a:t>
            </a:r>
            <a:r>
              <a:rPr lang="en-GB" altLang="cs-CZ" sz="2400" dirty="0">
                <a:solidFill>
                  <a:srgbClr val="00287D"/>
                </a:solidFill>
                <a:latin typeface="Arial Narrow" pitchFamily="34" charset="0"/>
              </a:rPr>
              <a:t>using the affinity</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of the compound for the mobile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phase as well as the affinity of the compound for the stationary phase. [36 words]</a:t>
            </a:r>
          </a:p>
          <a:p>
            <a:endParaRPr lang="cs-CZ" altLang="cs-CZ" sz="2400" dirty="0">
              <a:latin typeface="Arial Narrow" pitchFamily="34" charset="0"/>
            </a:endParaRPr>
          </a:p>
        </p:txBody>
      </p:sp>
      <p:sp>
        <p:nvSpPr>
          <p:cNvPr id="43013" name="Text Box 5"/>
          <p:cNvSpPr txBox="1">
            <a:spLocks noChangeArrowheads="1"/>
          </p:cNvSpPr>
          <p:nvPr/>
        </p:nvSpPr>
        <p:spPr bwMode="auto">
          <a:xfrm>
            <a:off x="533400" y="4533900"/>
            <a:ext cx="8267700" cy="1155700"/>
          </a:xfrm>
          <a:prstGeom prst="rect">
            <a:avLst/>
          </a:prstGeom>
          <a:solidFill>
            <a:srgbClr val="FFFFFF"/>
          </a:solidFill>
          <a:ln w="57150">
            <a:solidFill>
              <a:srgbClr val="DDDDDD"/>
            </a:solidFill>
            <a:miter lim="800000"/>
            <a:headEnd/>
            <a:tailEnd/>
          </a:ln>
        </p:spPr>
        <p:txBody>
          <a:bodyPr/>
          <a:lstStyle/>
          <a:p>
            <a:pPr algn="l" eaLnBrk="0" hangingPunct="0">
              <a:lnSpc>
                <a:spcPct val="90000"/>
              </a:lnSpc>
              <a:spcBef>
                <a:spcPct val="20000"/>
              </a:spcBef>
            </a:pPr>
            <a:r>
              <a:rPr lang="en-GB" altLang="cs-CZ" sz="2400" dirty="0">
                <a:solidFill>
                  <a:srgbClr val="00287D"/>
                </a:solidFill>
                <a:latin typeface="Arial Narrow" pitchFamily="34" charset="0"/>
              </a:rPr>
              <a:t>Chromatography </a:t>
            </a:r>
            <a:r>
              <a:rPr lang="en-GB" altLang="cs-CZ" sz="2400" i="1" dirty="0">
                <a:solidFill>
                  <a:srgbClr val="00287D"/>
                </a:solidFill>
                <a:latin typeface="Arial Narrow" pitchFamily="34" charset="0"/>
              </a:rPr>
              <a:t>is used to separate compounds using the affinity of the</a:t>
            </a:r>
            <a:r>
              <a:rPr lang="cs-CZ" altLang="cs-CZ" sz="2400" i="1" dirty="0">
                <a:solidFill>
                  <a:srgbClr val="00287D"/>
                </a:solidFill>
                <a:latin typeface="Arial Narrow" pitchFamily="34" charset="0"/>
              </a:rPr>
              <a:t> </a:t>
            </a:r>
            <a:r>
              <a:rPr lang="en-GB" altLang="cs-CZ" sz="2400" i="1" dirty="0">
                <a:solidFill>
                  <a:srgbClr val="00287D"/>
                </a:solidFill>
                <a:latin typeface="Arial Narrow" pitchFamily="34" charset="0"/>
              </a:rPr>
              <a:t>compound for the mobile phase as well as the affinity of the compound for the</a:t>
            </a:r>
            <a:r>
              <a:rPr lang="cs-CZ" altLang="cs-CZ" sz="2400" i="1" dirty="0">
                <a:solidFill>
                  <a:srgbClr val="00287D"/>
                </a:solidFill>
                <a:latin typeface="Arial Narrow" pitchFamily="34" charset="0"/>
              </a:rPr>
              <a:t> </a:t>
            </a:r>
            <a:r>
              <a:rPr lang="en-GB" altLang="cs-CZ" sz="2400" i="1" dirty="0">
                <a:solidFill>
                  <a:srgbClr val="00287D"/>
                </a:solidFill>
                <a:latin typeface="Arial Narrow" pitchFamily="34" charset="0"/>
              </a:rPr>
              <a:t>stationary phase. </a:t>
            </a:r>
            <a:r>
              <a:rPr lang="cs-CZ" altLang="cs-CZ" sz="2400" i="1" dirty="0">
                <a:solidFill>
                  <a:srgbClr val="00287D"/>
                </a:solidFill>
                <a:latin typeface="Arial Narrow" pitchFamily="34" charset="0"/>
              </a:rPr>
              <a:t>			                   </a:t>
            </a:r>
            <a:r>
              <a:rPr lang="en-GB" altLang="cs-CZ" sz="2400" dirty="0">
                <a:solidFill>
                  <a:srgbClr val="00287D"/>
                </a:solidFill>
                <a:latin typeface="Arial Narrow" pitchFamily="34" charset="0"/>
              </a:rPr>
              <a:t>[28 words]</a:t>
            </a:r>
          </a:p>
          <a:p>
            <a:endParaRPr lang="cs-CZ" altLang="cs-CZ" sz="2400" dirty="0">
              <a:latin typeface="Arial Narrow" pitchFamily="34" charset="0"/>
            </a:endParaRPr>
          </a:p>
        </p:txBody>
      </p:sp>
      <p:sp>
        <p:nvSpPr>
          <p:cNvPr id="43015" name="AutoShape 7"/>
          <p:cNvSpPr>
            <a:spLocks noChangeArrowheads="1"/>
          </p:cNvSpPr>
          <p:nvPr/>
        </p:nvSpPr>
        <p:spPr bwMode="auto">
          <a:xfrm>
            <a:off x="4572000" y="3759200"/>
            <a:ext cx="381000" cy="850900"/>
          </a:xfrm>
          <a:prstGeom prst="downArrow">
            <a:avLst>
              <a:gd name="adj1" fmla="val 50000"/>
              <a:gd name="adj2" fmla="val 558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97962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r"/>
            <a:endParaRPr lang="cs-CZ" altLang="cs-CZ" dirty="0">
              <a:latin typeface="Arial Narrow" pitchFamily="34" charset="0"/>
            </a:endParaRPr>
          </a:p>
        </p:txBody>
      </p:sp>
      <p:sp>
        <p:nvSpPr>
          <p:cNvPr id="44035" name="Text Box 3"/>
          <p:cNvSpPr txBox="1">
            <a:spLocks noChangeArrowheads="1"/>
          </p:cNvSpPr>
          <p:nvPr/>
        </p:nvSpPr>
        <p:spPr bwMode="auto">
          <a:xfrm>
            <a:off x="504825" y="1574800"/>
            <a:ext cx="82677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as a means to</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help them separate different compounds in experimental samples using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affinity of the compound for the mobile phase as well as the affinity of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 for the stationary phase. </a:t>
            </a:r>
            <a:endParaRPr lang="cs-CZ" altLang="cs-CZ" sz="2400" dirty="0">
              <a:solidFill>
                <a:srgbClr val="00287D"/>
              </a:solidFill>
              <a:latin typeface="Arial Narrow" pitchFamily="34" charset="0"/>
            </a:endParaRPr>
          </a:p>
          <a:p>
            <a:pPr algn="l"/>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[42 words]</a:t>
            </a:r>
          </a:p>
          <a:p>
            <a:endParaRPr lang="cs-CZ" altLang="cs-CZ" sz="2400" dirty="0"/>
          </a:p>
        </p:txBody>
      </p:sp>
      <p:sp>
        <p:nvSpPr>
          <p:cNvPr id="44036" name="Text Box 4"/>
          <p:cNvSpPr txBox="1">
            <a:spLocks noChangeArrowheads="1"/>
          </p:cNvSpPr>
          <p:nvPr/>
        </p:nvSpPr>
        <p:spPr bwMode="auto">
          <a:xfrm>
            <a:off x="711200" y="1879600"/>
            <a:ext cx="79121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to separate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compounds </a:t>
            </a:r>
            <a:r>
              <a:rPr lang="en-GB" altLang="cs-CZ" sz="2400" i="1" dirty="0">
                <a:solidFill>
                  <a:srgbClr val="00287D"/>
                </a:solidFill>
                <a:latin typeface="Arial Narrow" pitchFamily="34" charset="0"/>
              </a:rPr>
              <a:t>in experimental samples </a:t>
            </a:r>
            <a:r>
              <a:rPr lang="en-GB" altLang="cs-CZ" sz="2400" dirty="0">
                <a:solidFill>
                  <a:srgbClr val="00287D"/>
                </a:solidFill>
                <a:latin typeface="Arial Narrow" pitchFamily="34" charset="0"/>
              </a:rPr>
              <a:t>using the affinity</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of the compound for the mobile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phase as well as the affinity of the compound for the stationary phase. [36 words]</a:t>
            </a:r>
          </a:p>
          <a:p>
            <a:endParaRPr lang="cs-CZ" altLang="cs-CZ" sz="2400" dirty="0">
              <a:latin typeface="Arial Narrow" pitchFamily="34" charset="0"/>
            </a:endParaRPr>
          </a:p>
        </p:txBody>
      </p:sp>
      <p:sp>
        <p:nvSpPr>
          <p:cNvPr id="44037" name="Text Box 5"/>
          <p:cNvSpPr txBox="1">
            <a:spLocks noChangeArrowheads="1"/>
          </p:cNvSpPr>
          <p:nvPr/>
        </p:nvSpPr>
        <p:spPr bwMode="auto">
          <a:xfrm>
            <a:off x="876300" y="2717800"/>
            <a:ext cx="7391400" cy="1219200"/>
          </a:xfrm>
          <a:prstGeom prst="rect">
            <a:avLst/>
          </a:prstGeom>
          <a:solidFill>
            <a:srgbClr val="FFFFFF"/>
          </a:solidFill>
          <a:ln w="57150">
            <a:solidFill>
              <a:srgbClr val="DDDDDD"/>
            </a:solidFill>
            <a:miter lim="800000"/>
            <a:headEnd/>
            <a:tailEnd/>
          </a:ln>
        </p:spPr>
        <p:txBody>
          <a:bodyPr/>
          <a:lstStyle/>
          <a:p>
            <a:pPr algn="l" eaLnBrk="0" hangingPunct="0">
              <a:lnSpc>
                <a:spcPct val="90000"/>
              </a:lnSpc>
              <a:spcBef>
                <a:spcPct val="20000"/>
              </a:spcBef>
            </a:pPr>
            <a:r>
              <a:rPr lang="en-GB" altLang="cs-CZ" sz="2400" dirty="0">
                <a:solidFill>
                  <a:srgbClr val="00287D"/>
                </a:solidFill>
                <a:latin typeface="Arial Narrow" pitchFamily="34" charset="0"/>
              </a:rPr>
              <a:t>Chromatography is used to separate compounds using the affinity of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 for the mobile phase as well as the affinity of the compound for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stationary phase. [28 words]</a:t>
            </a:r>
          </a:p>
          <a:p>
            <a:endParaRPr lang="cs-CZ" altLang="cs-CZ" sz="2400" dirty="0">
              <a:latin typeface="Arial Narrow" pitchFamily="34" charset="0"/>
            </a:endParaRPr>
          </a:p>
        </p:txBody>
      </p:sp>
      <p:sp>
        <p:nvSpPr>
          <p:cNvPr id="44038" name="Text Box 6"/>
          <p:cNvSpPr txBox="1">
            <a:spLocks noChangeArrowheads="1"/>
          </p:cNvSpPr>
          <p:nvPr/>
        </p:nvSpPr>
        <p:spPr bwMode="auto">
          <a:xfrm>
            <a:off x="609600" y="4381500"/>
            <a:ext cx="7810500" cy="1295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separates compounds based on the affinity of the compound for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mobile phase relative to the stationary phase. </a:t>
            </a:r>
            <a:endParaRPr lang="cs-CZ" altLang="cs-CZ" sz="2400" dirty="0">
              <a:solidFill>
                <a:srgbClr val="00287D"/>
              </a:solidFill>
              <a:latin typeface="Arial Narrow" pitchFamily="34" charset="0"/>
            </a:endParaRPr>
          </a:p>
          <a:p>
            <a:pPr algn="l"/>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[19 words]</a:t>
            </a:r>
            <a:endParaRPr lang="cs-CZ" altLang="cs-CZ" sz="2400" dirty="0">
              <a:solidFill>
                <a:srgbClr val="00287D"/>
              </a:solidFill>
              <a:latin typeface="Arial Narrow" pitchFamily="34" charset="0"/>
            </a:endParaRPr>
          </a:p>
          <a:p>
            <a:endParaRPr lang="cs-CZ" altLang="cs-CZ" sz="2400" dirty="0"/>
          </a:p>
        </p:txBody>
      </p:sp>
      <p:sp>
        <p:nvSpPr>
          <p:cNvPr id="44039" name="AutoShape 7"/>
          <p:cNvSpPr>
            <a:spLocks noChangeArrowheads="1"/>
          </p:cNvSpPr>
          <p:nvPr/>
        </p:nvSpPr>
        <p:spPr bwMode="auto">
          <a:xfrm>
            <a:off x="4305300" y="3835400"/>
            <a:ext cx="368300" cy="622300"/>
          </a:xfrm>
          <a:prstGeom prst="downArrow">
            <a:avLst>
              <a:gd name="adj1" fmla="val 50000"/>
              <a:gd name="adj2" fmla="val 4224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4040" name="Text Box 8"/>
          <p:cNvSpPr txBox="1">
            <a:spLocks noChangeArrowheads="1"/>
          </p:cNvSpPr>
          <p:nvPr/>
        </p:nvSpPr>
        <p:spPr bwMode="auto">
          <a:xfrm>
            <a:off x="3251200" y="889000"/>
            <a:ext cx="2438400" cy="1181100"/>
          </a:xfrm>
          <a:prstGeom prst="rect">
            <a:avLst/>
          </a:prstGeom>
          <a:solidFill>
            <a:srgbClr val="FFFFFF"/>
          </a:solidFill>
          <a:ln w="76200">
            <a:solidFill>
              <a:srgbClr val="DDDDDD"/>
            </a:solidFill>
            <a:miter lim="800000"/>
            <a:headEnd/>
            <a:tailEnd/>
          </a:ln>
        </p:spPr>
        <p:txBody>
          <a:bodyPr/>
          <a:lstStyle/>
          <a:p>
            <a:pPr algn="ctr"/>
            <a:r>
              <a:rPr lang="cs-CZ" altLang="cs-CZ" sz="2400" dirty="0">
                <a:solidFill>
                  <a:schemeClr val="tx1"/>
                </a:solidFill>
                <a:latin typeface="Arial Narrow" pitchFamily="34" charset="0"/>
              </a:rPr>
              <a:t>                                               </a:t>
            </a:r>
            <a:r>
              <a:rPr lang="en-GB" altLang="cs-CZ" sz="2400" dirty="0">
                <a:solidFill>
                  <a:srgbClr val="00287D"/>
                </a:solidFill>
                <a:latin typeface="Arial Narrow" pitchFamily="34" charset="0"/>
              </a:rPr>
              <a:t>[</a:t>
            </a:r>
            <a:r>
              <a:rPr lang="cs-CZ" altLang="cs-CZ" sz="2400" dirty="0">
                <a:solidFill>
                  <a:srgbClr val="00287D"/>
                </a:solidFill>
                <a:latin typeface="Arial Narrow" pitchFamily="34" charset="0"/>
              </a:rPr>
              <a:t>42</a:t>
            </a:r>
            <a:r>
              <a:rPr lang="en-GB" altLang="cs-CZ" sz="2400" dirty="0">
                <a:solidFill>
                  <a:srgbClr val="00287D"/>
                </a:solidFill>
                <a:latin typeface="Arial Narrow" pitchFamily="34" charset="0"/>
              </a:rPr>
              <a:t> words]</a:t>
            </a:r>
            <a:endParaRPr lang="cs-CZ" altLang="cs-CZ" sz="2400" dirty="0">
              <a:solidFill>
                <a:srgbClr val="00287D"/>
              </a:solidFill>
              <a:latin typeface="Arial Narrow" pitchFamily="34" charset="0"/>
            </a:endParaRPr>
          </a:p>
          <a:p>
            <a:endParaRPr lang="cs-CZ" altLang="cs-CZ" sz="2400" dirty="0"/>
          </a:p>
        </p:txBody>
      </p:sp>
      <p:pic>
        <p:nvPicPr>
          <p:cNvPr id="10" name="Obráze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252295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06501" y="612007"/>
            <a:ext cx="8086635" cy="647700"/>
          </a:xfrm>
        </p:spPr>
        <p:txBody>
          <a:bodyPr/>
          <a:lstStyle/>
          <a:p>
            <a:pPr algn="r"/>
            <a:r>
              <a:rPr lang="cs-CZ" altLang="cs-CZ" sz="3200" dirty="0">
                <a:latin typeface="Calibri" panose="020F0502020204030204" pitchFamily="34" charset="0"/>
                <a:cs typeface="Calibri" panose="020F0502020204030204" pitchFamily="34" charset="0"/>
              </a:rPr>
              <a:t>formality</a:t>
            </a:r>
            <a:endParaRPr lang="en-GB" altLang="cs-CZ" sz="3200" dirty="0">
              <a:latin typeface="Calibri" panose="020F0502020204030204" pitchFamily="34" charset="0"/>
              <a:cs typeface="Calibri" panose="020F0502020204030204" pitchFamily="34" charset="0"/>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796197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06501" y="612007"/>
            <a:ext cx="8086635" cy="647700"/>
          </a:xfrm>
        </p:spPr>
        <p:txBody>
          <a:bodyPr/>
          <a:lstStyle/>
          <a:p>
            <a:pPr algn="r"/>
            <a:r>
              <a:rPr lang="cs-CZ" altLang="cs-CZ" sz="3200" dirty="0">
                <a:latin typeface="Calibri" panose="020F0502020204030204" pitchFamily="34" charset="0"/>
                <a:cs typeface="Calibri" panose="020F0502020204030204" pitchFamily="34" charset="0"/>
              </a:rPr>
              <a:t>formality</a:t>
            </a:r>
            <a:endParaRPr lang="en-GB" altLang="cs-CZ" sz="3200" dirty="0">
              <a:latin typeface="Calibri" panose="020F0502020204030204" pitchFamily="34" charset="0"/>
              <a:cs typeface="Calibri" panose="020F0502020204030204" pitchFamily="34" charset="0"/>
            </a:endParaRPr>
          </a:p>
        </p:txBody>
      </p:sp>
      <p:sp>
        <p:nvSpPr>
          <p:cNvPr id="2" name="Obdélník 1"/>
          <p:cNvSpPr/>
          <p:nvPr/>
        </p:nvSpPr>
        <p:spPr>
          <a:xfrm>
            <a:off x="541323" y="1773239"/>
            <a:ext cx="7816993" cy="4031873"/>
          </a:xfrm>
          <a:prstGeom prst="rect">
            <a:avLst/>
          </a:prstGeom>
        </p:spPr>
        <p:txBody>
          <a:bodyPr wrap="square">
            <a:spAutoFit/>
          </a:bodyPr>
          <a:lstStyle/>
          <a:p>
            <a:pPr marL="514350" indent="-514350">
              <a:spcAft>
                <a:spcPts val="0"/>
              </a:spcAft>
              <a:buAutoNum type="alphaLcParenR"/>
            </a:pPr>
            <a:r>
              <a:rPr lang="en-GB" sz="3200" dirty="0">
                <a:solidFill>
                  <a:srgbClr val="00287D"/>
                </a:solidFill>
                <a:latin typeface="Calibri" panose="020F0502020204030204" pitchFamily="34" charset="0"/>
                <a:ea typeface="Times New Roman" panose="02020603050405020304" pitchFamily="18" charset="0"/>
                <a:cs typeface="Times New Roman" panose="02020603050405020304" pitchFamily="18" charset="0"/>
              </a:rPr>
              <a:t>Essential measures should be undertaken at the earliest opportunity.</a:t>
            </a:r>
            <a:endParaRPr lang="cs-CZ" sz="3200" dirty="0">
              <a:solidFill>
                <a:srgbClr val="00287D"/>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sz="3200" dirty="0">
                <a:solidFill>
                  <a:srgbClr val="00287D"/>
                </a:solidFill>
                <a:latin typeface="Calibri" panose="020F0502020204030204" pitchFamily="34" charset="0"/>
                <a:ea typeface="Times New Roman" panose="02020603050405020304" pitchFamily="18" charset="0"/>
                <a:cs typeface="Times New Roman" panose="02020603050405020304" pitchFamily="18" charset="0"/>
              </a:rPr>
              <a:t> </a:t>
            </a:r>
            <a:br>
              <a:rPr lang="en-GB" sz="3200" dirty="0">
                <a:solidFill>
                  <a:srgbClr val="00287D"/>
                </a:solidFill>
                <a:latin typeface="Calibri" panose="020F0502020204030204" pitchFamily="34" charset="0"/>
                <a:ea typeface="Times New Roman" panose="02020603050405020304" pitchFamily="18" charset="0"/>
                <a:cs typeface="Times New Roman" panose="02020603050405020304" pitchFamily="18" charset="0"/>
              </a:rPr>
            </a:br>
            <a:r>
              <a:rPr lang="en-GB" sz="3200" dirty="0">
                <a:solidFill>
                  <a:srgbClr val="00287D"/>
                </a:solidFill>
                <a:latin typeface="Calibri" panose="020F0502020204030204" pitchFamily="34" charset="0"/>
                <a:ea typeface="Times New Roman" panose="02020603050405020304" pitchFamily="18" charset="0"/>
                <a:cs typeface="Times New Roman" panose="02020603050405020304" pitchFamily="18" charset="0"/>
              </a:rPr>
              <a:t>b) You should do whatever you have to as soon as you can. </a:t>
            </a:r>
            <a:endParaRPr lang="cs-CZ" sz="3200" dirty="0">
              <a:solidFill>
                <a:srgbClr val="00287D"/>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endParaRPr lang="cs-CZ" sz="3200" dirty="0">
              <a:solidFill>
                <a:srgbClr val="00287D"/>
              </a:solidFill>
              <a:latin typeface="Times New Roman" panose="02020603050405020304" pitchFamily="18" charset="0"/>
              <a:ea typeface="Times New Roman" panose="02020603050405020304" pitchFamily="18" charset="0"/>
            </a:endParaRPr>
          </a:p>
          <a:p>
            <a:pPr>
              <a:spcAft>
                <a:spcPts val="0"/>
              </a:spcAft>
            </a:pPr>
            <a:r>
              <a:rPr lang="en-GB" sz="3200" dirty="0">
                <a:solidFill>
                  <a:srgbClr val="00287D"/>
                </a:solidFill>
                <a:latin typeface="Calibri" panose="020F0502020204030204" pitchFamily="34" charset="0"/>
                <a:ea typeface="Times New Roman" panose="02020603050405020304" pitchFamily="18" charset="0"/>
                <a:cs typeface="Times New Roman" panose="02020603050405020304" pitchFamily="18" charset="0"/>
              </a:rPr>
              <a:t>c) One should undertake any necessary measures at the earliest opportunity. </a:t>
            </a:r>
            <a:endParaRPr lang="cs-CZ" sz="3200" dirty="0">
              <a:solidFill>
                <a:srgbClr val="00287D"/>
              </a:solidFill>
              <a:latin typeface="Times New Roman" panose="02020603050405020304" pitchFamily="18" charset="0"/>
              <a:ea typeface="Times New Roman" panose="02020603050405020304" pitchFamily="18"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377305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25</a:t>
            </a:fld>
            <a:endParaRPr lang="cs-CZ" altLang="cs-CZ" dirty="0"/>
          </a:p>
        </p:txBody>
      </p:sp>
      <p:sp>
        <p:nvSpPr>
          <p:cNvPr id="96258" name="Rectangle 2"/>
          <p:cNvSpPr>
            <a:spLocks noGrp="1" noChangeArrowheads="1"/>
          </p:cNvSpPr>
          <p:nvPr>
            <p:ph type="title"/>
          </p:nvPr>
        </p:nvSpPr>
        <p:spPr/>
        <p:txBody>
          <a:bodyPr/>
          <a:lstStyle/>
          <a:p>
            <a:pPr algn="r"/>
            <a:r>
              <a:rPr lang="cs-CZ" altLang="cs-CZ" sz="4400" dirty="0">
                <a:latin typeface="Arial Narrow" panose="020B0606020202030204" pitchFamily="34" charset="0"/>
              </a:rPr>
              <a:t>de-</a:t>
            </a:r>
            <a:r>
              <a:rPr lang="cs-CZ" altLang="cs-CZ" sz="4400" dirty="0" err="1">
                <a:latin typeface="Arial Narrow" panose="020B0606020202030204" pitchFamily="34" charset="0"/>
              </a:rPr>
              <a:t>personalisation</a:t>
            </a:r>
            <a:endParaRPr lang="en-GB" altLang="cs-CZ" sz="4400" dirty="0">
              <a:latin typeface="Arial Narrow" panose="020B0606020202030204" pitchFamily="34"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174442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26</a:t>
            </a:fld>
            <a:endParaRPr lang="cs-CZ" altLang="cs-CZ" dirty="0"/>
          </a:p>
        </p:txBody>
      </p:sp>
      <p:sp>
        <p:nvSpPr>
          <p:cNvPr id="96258" name="Rectangle 2"/>
          <p:cNvSpPr>
            <a:spLocks noGrp="1" noChangeArrowheads="1"/>
          </p:cNvSpPr>
          <p:nvPr>
            <p:ph type="title"/>
          </p:nvPr>
        </p:nvSpPr>
        <p:spPr/>
        <p:txBody>
          <a:bodyPr/>
          <a:lstStyle/>
          <a:p>
            <a:pPr algn="r"/>
            <a:endParaRPr lang="en-GB" altLang="cs-CZ" sz="4400" dirty="0">
              <a:latin typeface="Arial Narrow" panose="020B0606020202030204" pitchFamily="34" charset="0"/>
            </a:endParaRPr>
          </a:p>
        </p:txBody>
      </p:sp>
      <p:graphicFrame>
        <p:nvGraphicFramePr>
          <p:cNvPr id="2" name="Tabulka 1"/>
          <p:cNvGraphicFramePr>
            <a:graphicFrameLocks noGrp="1"/>
          </p:cNvGraphicFramePr>
          <p:nvPr>
            <p:extLst>
              <p:ext uri="{D42A27DB-BD31-4B8C-83A1-F6EECF244321}">
                <p14:modId xmlns:p14="http://schemas.microsoft.com/office/powerpoint/2010/main" val="925513268"/>
              </p:ext>
            </p:extLst>
          </p:nvPr>
        </p:nvGraphicFramePr>
        <p:xfrm>
          <a:off x="605482" y="1927655"/>
          <a:ext cx="6685003" cy="4012000"/>
        </p:xfrm>
        <a:graphic>
          <a:graphicData uri="http://schemas.openxmlformats.org/drawingml/2006/table">
            <a:tbl>
              <a:tblPr firstRow="1" firstCol="1" lastRow="1" lastCol="1" bandRow="1" bandCol="1">
                <a:tableStyleId>{5C22544A-7EE6-4342-B048-85BDC9FD1C3A}</a:tableStyleId>
              </a:tblPr>
              <a:tblGrid>
                <a:gridCol w="1153790">
                  <a:extLst>
                    <a:ext uri="{9D8B030D-6E8A-4147-A177-3AD203B41FA5}">
                      <a16:colId xmlns:a16="http://schemas.microsoft.com/office/drawing/2014/main" val="20000"/>
                    </a:ext>
                  </a:extLst>
                </a:gridCol>
                <a:gridCol w="460519">
                  <a:extLst>
                    <a:ext uri="{9D8B030D-6E8A-4147-A177-3AD203B41FA5}">
                      <a16:colId xmlns:a16="http://schemas.microsoft.com/office/drawing/2014/main" val="20001"/>
                    </a:ext>
                  </a:extLst>
                </a:gridCol>
                <a:gridCol w="683304">
                  <a:extLst>
                    <a:ext uri="{9D8B030D-6E8A-4147-A177-3AD203B41FA5}">
                      <a16:colId xmlns:a16="http://schemas.microsoft.com/office/drawing/2014/main" val="20002"/>
                    </a:ext>
                  </a:extLst>
                </a:gridCol>
                <a:gridCol w="452690">
                  <a:extLst>
                    <a:ext uri="{9D8B030D-6E8A-4147-A177-3AD203B41FA5}">
                      <a16:colId xmlns:a16="http://schemas.microsoft.com/office/drawing/2014/main" val="20003"/>
                    </a:ext>
                  </a:extLst>
                </a:gridCol>
                <a:gridCol w="656258">
                  <a:extLst>
                    <a:ext uri="{9D8B030D-6E8A-4147-A177-3AD203B41FA5}">
                      <a16:colId xmlns:a16="http://schemas.microsoft.com/office/drawing/2014/main" val="20004"/>
                    </a:ext>
                  </a:extLst>
                </a:gridCol>
                <a:gridCol w="655546">
                  <a:extLst>
                    <a:ext uri="{9D8B030D-6E8A-4147-A177-3AD203B41FA5}">
                      <a16:colId xmlns:a16="http://schemas.microsoft.com/office/drawing/2014/main" val="20005"/>
                    </a:ext>
                  </a:extLst>
                </a:gridCol>
                <a:gridCol w="655546">
                  <a:extLst>
                    <a:ext uri="{9D8B030D-6E8A-4147-A177-3AD203B41FA5}">
                      <a16:colId xmlns:a16="http://schemas.microsoft.com/office/drawing/2014/main" val="20006"/>
                    </a:ext>
                  </a:extLst>
                </a:gridCol>
                <a:gridCol w="655546">
                  <a:extLst>
                    <a:ext uri="{9D8B030D-6E8A-4147-A177-3AD203B41FA5}">
                      <a16:colId xmlns:a16="http://schemas.microsoft.com/office/drawing/2014/main" val="20007"/>
                    </a:ext>
                  </a:extLst>
                </a:gridCol>
                <a:gridCol w="655546">
                  <a:extLst>
                    <a:ext uri="{9D8B030D-6E8A-4147-A177-3AD203B41FA5}">
                      <a16:colId xmlns:a16="http://schemas.microsoft.com/office/drawing/2014/main" val="20008"/>
                    </a:ext>
                  </a:extLst>
                </a:gridCol>
                <a:gridCol w="656258">
                  <a:extLst>
                    <a:ext uri="{9D8B030D-6E8A-4147-A177-3AD203B41FA5}">
                      <a16:colId xmlns:a16="http://schemas.microsoft.com/office/drawing/2014/main" val="20009"/>
                    </a:ext>
                  </a:extLst>
                </a:gridCol>
              </a:tblGrid>
              <a:tr h="488456">
                <a:tc>
                  <a:txBody>
                    <a:bodyPr/>
                    <a:lstStyle/>
                    <a:p>
                      <a:pPr lvl="0">
                        <a:spcAft>
                          <a:spcPts val="0"/>
                        </a:spcAft>
                      </a:pPr>
                      <a:r>
                        <a:rPr lang="en-GB" sz="1100" dirty="0">
                          <a:solidFill>
                            <a:schemeClr val="tx1"/>
                          </a:solidFill>
                          <a:effectLst/>
                          <a:latin typeface="Arial Narrow" panose="020B0606020202030204" pitchFamily="34" charset="0"/>
                        </a:rPr>
                        <a:t>Discipline</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Total</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Citation</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I</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Me</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My</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We</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Us</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Our</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Other</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467557">
                <a:tc>
                  <a:txBody>
                    <a:bodyPr/>
                    <a:lstStyle/>
                    <a:p>
                      <a:pPr lvl="0">
                        <a:spcAft>
                          <a:spcPts val="0"/>
                        </a:spcAft>
                      </a:pPr>
                      <a:r>
                        <a:rPr lang="en-GB" sz="1100" dirty="0">
                          <a:solidFill>
                            <a:schemeClr val="tx1"/>
                          </a:solidFill>
                          <a:effectLst/>
                          <a:latin typeface="Arial Narrow" panose="020B0606020202030204" pitchFamily="34" charset="0"/>
                        </a:rPr>
                        <a:t>Physics</a:t>
                      </a:r>
                      <a:endParaRPr lang="cs-CZ" sz="1100" dirty="0">
                        <a:solidFill>
                          <a:schemeClr val="tx1"/>
                        </a:solidFill>
                        <a:effectLst/>
                        <a:latin typeface="Arial Narrow" panose="020B0606020202030204" pitchFamily="34" charset="0"/>
                      </a:endParaRPr>
                    </a:p>
                    <a:p>
                      <a:pPr lvl="0">
                        <a:spcAft>
                          <a:spcPts val="0"/>
                        </a:spcAft>
                      </a:pPr>
                      <a:endParaRPr lang="cs-CZ" sz="1200" dirty="0">
                        <a:solidFill>
                          <a:schemeClr val="tx1"/>
                        </a:solidFill>
                        <a:effectLst/>
                        <a:latin typeface="Arial Narrow" panose="020B0606020202030204" pitchFamily="34" charset="0"/>
                        <a:ea typeface="Times New Roman"/>
                      </a:endParaRPr>
                    </a:p>
                    <a:p>
                      <a:pPr lvl="0">
                        <a:spcAft>
                          <a:spcPts val="0"/>
                        </a:spcAft>
                      </a:pP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64,6</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8,7</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600" b="1" dirty="0">
                          <a:solidFill>
                            <a:schemeClr val="tx1"/>
                          </a:solidFill>
                          <a:effectLst/>
                          <a:latin typeface="Arial Narrow" panose="020B0606020202030204" pitchFamily="34" charset="0"/>
                        </a:rPr>
                        <a:t>0,0</a:t>
                      </a:r>
                      <a:endParaRPr lang="cs-CZ" sz="1600" b="1"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lvl="0">
                        <a:spcAft>
                          <a:spcPts val="0"/>
                        </a:spcAft>
                      </a:pPr>
                      <a:r>
                        <a:rPr lang="en-GB" sz="1100">
                          <a:solidFill>
                            <a:schemeClr val="tx1"/>
                          </a:solidFill>
                          <a:effectLst/>
                          <a:latin typeface="Arial Narrow" panose="020B0606020202030204" pitchFamily="34" charset="0"/>
                        </a:rPr>
                        <a:t>0,1</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600" b="1" dirty="0">
                          <a:solidFill>
                            <a:schemeClr val="tx1"/>
                          </a:solidFill>
                          <a:effectLst/>
                          <a:latin typeface="Arial Narrow" panose="020B0606020202030204" pitchFamily="34" charset="0"/>
                        </a:rPr>
                        <a:t>39,3</a:t>
                      </a:r>
                      <a:endParaRPr lang="cs-CZ" sz="1600" b="1"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lvl="0">
                        <a:spcAft>
                          <a:spcPts val="0"/>
                        </a:spcAft>
                      </a:pPr>
                      <a:r>
                        <a:rPr lang="en-GB" sz="1100">
                          <a:solidFill>
                            <a:schemeClr val="tx1"/>
                          </a:solidFill>
                          <a:effectLst/>
                          <a:latin typeface="Arial Narrow" panose="020B0606020202030204" pitchFamily="34" charset="0"/>
                        </a:rPr>
                        <a:t>0,6</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14,4</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lvl="0">
                        <a:spcAft>
                          <a:spcPts val="0"/>
                        </a:spcAft>
                      </a:pPr>
                      <a:r>
                        <a:rPr lang="en-GB" sz="1100">
                          <a:solidFill>
                            <a:schemeClr val="tx1"/>
                          </a:solidFill>
                          <a:effectLst/>
                          <a:latin typeface="Arial Narrow" panose="020B0606020202030204" pitchFamily="34" charset="0"/>
                        </a:rPr>
                        <a:t>1,4</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54199">
                <a:tc>
                  <a:txBody>
                    <a:bodyPr/>
                    <a:lstStyle/>
                    <a:p>
                      <a:pPr lvl="0">
                        <a:spcAft>
                          <a:spcPts val="0"/>
                        </a:spcAft>
                      </a:pPr>
                      <a:r>
                        <a:rPr lang="en-GB" sz="1100" dirty="0">
                          <a:solidFill>
                            <a:schemeClr val="tx1"/>
                          </a:solidFill>
                          <a:effectLst/>
                          <a:latin typeface="Arial Narrow" panose="020B0606020202030204" pitchFamily="34" charset="0"/>
                        </a:rPr>
                        <a:t>Marketing</a:t>
                      </a:r>
                      <a:endParaRPr lang="cs-CZ" sz="1100" dirty="0">
                        <a:solidFill>
                          <a:schemeClr val="tx1"/>
                        </a:solidFill>
                        <a:effectLst/>
                        <a:latin typeface="Arial Narrow" panose="020B0606020202030204" pitchFamily="34" charset="0"/>
                      </a:endParaRPr>
                    </a:p>
                    <a:p>
                      <a:pPr lvl="0">
                        <a:spcAft>
                          <a:spcPts val="0"/>
                        </a:spcAft>
                      </a:pPr>
                      <a:endParaRPr lang="cs-CZ" sz="1100" dirty="0">
                        <a:solidFill>
                          <a:schemeClr val="tx1"/>
                        </a:solidFill>
                        <a:effectLst/>
                        <a:latin typeface="Arial Narrow" panose="020B0606020202030204" pitchFamily="34" charset="0"/>
                      </a:endParaRPr>
                    </a:p>
                    <a:p>
                      <a:pPr lvl="0">
                        <a:spcAft>
                          <a:spcPts val="0"/>
                        </a:spcAft>
                      </a:pP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61,3</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6,9</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1,6</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0,7</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31,0</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1,1</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18,9</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0,6</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454199">
                <a:tc>
                  <a:txBody>
                    <a:bodyPr/>
                    <a:lstStyle/>
                    <a:p>
                      <a:pPr lvl="0">
                        <a:spcAft>
                          <a:spcPts val="0"/>
                        </a:spcAft>
                      </a:pPr>
                      <a:r>
                        <a:rPr lang="en-GB" sz="1100" dirty="0">
                          <a:solidFill>
                            <a:schemeClr val="tx1"/>
                          </a:solidFill>
                          <a:effectLst/>
                          <a:latin typeface="Arial Narrow" panose="020B0606020202030204" pitchFamily="34" charset="0"/>
                        </a:rPr>
                        <a:t>Biology</a:t>
                      </a:r>
                      <a:endParaRPr lang="cs-CZ" sz="1100" dirty="0">
                        <a:solidFill>
                          <a:schemeClr val="tx1"/>
                        </a:solidFill>
                        <a:effectLst/>
                        <a:latin typeface="Arial Narrow" panose="020B0606020202030204" pitchFamily="34" charset="0"/>
                      </a:endParaRPr>
                    </a:p>
                    <a:p>
                      <a:pPr lvl="0">
                        <a:spcAft>
                          <a:spcPts val="0"/>
                        </a:spcAft>
                      </a:pPr>
                      <a:endParaRPr lang="cs-CZ" sz="1100" dirty="0">
                        <a:solidFill>
                          <a:schemeClr val="tx1"/>
                        </a:solidFill>
                        <a:effectLst/>
                        <a:latin typeface="Arial Narrow" panose="020B0606020202030204" pitchFamily="34" charset="0"/>
                      </a:endParaRPr>
                    </a:p>
                    <a:p>
                      <a:pPr lvl="0">
                        <a:spcAft>
                          <a:spcPts val="0"/>
                        </a:spcAft>
                      </a:pP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56,2</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22,6</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600" b="1" dirty="0">
                          <a:solidFill>
                            <a:schemeClr val="tx1"/>
                          </a:solidFill>
                          <a:effectLst/>
                          <a:latin typeface="Arial Narrow" panose="020B0606020202030204" pitchFamily="34" charset="0"/>
                        </a:rPr>
                        <a:t>0,0</a:t>
                      </a:r>
                      <a:endParaRPr lang="cs-CZ" sz="1600" b="1"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0,1</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0,1</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600" b="1" dirty="0">
                          <a:solidFill>
                            <a:schemeClr val="tx1"/>
                          </a:solidFill>
                          <a:effectLst/>
                          <a:latin typeface="Arial Narrow" panose="020B0606020202030204" pitchFamily="34" charset="0"/>
                        </a:rPr>
                        <a:t>24,0</a:t>
                      </a:r>
                      <a:endParaRPr lang="cs-CZ" sz="1600" b="1"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1,1</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7,2</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lvl="0">
                        <a:spcAft>
                          <a:spcPts val="0"/>
                        </a:spcAft>
                      </a:pPr>
                      <a:r>
                        <a:rPr lang="en-GB" sz="1100">
                          <a:solidFill>
                            <a:schemeClr val="tx1"/>
                          </a:solidFill>
                          <a:effectLst/>
                          <a:latin typeface="Arial Narrow" panose="020B0606020202030204" pitchFamily="34" charset="0"/>
                        </a:rPr>
                        <a:t>0,7</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488456">
                <a:tc>
                  <a:txBody>
                    <a:bodyPr/>
                    <a:lstStyle/>
                    <a:p>
                      <a:pPr lvl="0">
                        <a:spcAft>
                          <a:spcPts val="0"/>
                        </a:spcAft>
                      </a:pPr>
                      <a:r>
                        <a:rPr lang="en-GB" sz="1100" dirty="0">
                          <a:solidFill>
                            <a:schemeClr val="tx1"/>
                          </a:solidFill>
                          <a:effectLst/>
                          <a:latin typeface="Arial Narrow" panose="020B0606020202030204" pitchFamily="34" charset="0"/>
                        </a:rPr>
                        <a:t>Philosophy</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52,7</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3,1</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35,6</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2,5</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7,7</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1,4</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0,2</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0,6</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0,0</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488456">
                <a:tc>
                  <a:txBody>
                    <a:bodyPr/>
                    <a:lstStyle/>
                    <a:p>
                      <a:pPr lvl="0">
                        <a:spcAft>
                          <a:spcPts val="0"/>
                        </a:spcAft>
                      </a:pPr>
                      <a:r>
                        <a:rPr lang="en-GB" sz="1100">
                          <a:solidFill>
                            <a:schemeClr val="tx1"/>
                          </a:solidFill>
                          <a:effectLst/>
                          <a:latin typeface="Arial Narrow" panose="020B0606020202030204" pitchFamily="34" charset="0"/>
                        </a:rPr>
                        <a:t>Electronic eng.</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44,4</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10,7</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23,3</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0,4</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8,6</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0,5</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5"/>
                  </a:ext>
                </a:extLst>
              </a:tr>
              <a:tr h="488456">
                <a:tc>
                  <a:txBody>
                    <a:bodyPr/>
                    <a:lstStyle/>
                    <a:p>
                      <a:pPr lvl="0">
                        <a:spcAft>
                          <a:spcPts val="0"/>
                        </a:spcAft>
                      </a:pPr>
                      <a:r>
                        <a:rPr lang="en-GB" sz="1100">
                          <a:solidFill>
                            <a:schemeClr val="tx1"/>
                          </a:solidFill>
                          <a:effectLst/>
                          <a:latin typeface="Arial Narrow" panose="020B0606020202030204" pitchFamily="34" charset="0"/>
                        </a:rPr>
                        <a:t>Mechanical eng.</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17,8</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9,6</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5,5</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1,4</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0,4</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6"/>
                  </a:ext>
                </a:extLst>
              </a:tr>
              <a:tr h="488456">
                <a:tc>
                  <a:txBody>
                    <a:bodyPr/>
                    <a:lstStyle/>
                    <a:p>
                      <a:pPr lvl="0">
                        <a:spcAft>
                          <a:spcPts val="0"/>
                        </a:spcAft>
                      </a:pPr>
                      <a:r>
                        <a:rPr lang="en-GB" sz="1100">
                          <a:solidFill>
                            <a:schemeClr val="tx1"/>
                          </a:solidFill>
                          <a:effectLst/>
                          <a:latin typeface="Arial Narrow" panose="020B0606020202030204" pitchFamily="34" charset="0"/>
                        </a:rPr>
                        <a:t>Overall</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50,5</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8,3</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11,2</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0,8</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2,4</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17,8</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0,8</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8,3</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1,1</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7"/>
                  </a:ext>
                </a:extLst>
              </a:tr>
            </a:tbl>
          </a:graphicData>
        </a:graphic>
      </p:graphicFrame>
      <p:sp>
        <p:nvSpPr>
          <p:cNvPr id="7" name="TextovéPole 6"/>
          <p:cNvSpPr txBox="1"/>
          <p:nvPr/>
        </p:nvSpPr>
        <p:spPr>
          <a:xfrm>
            <a:off x="667264" y="1643449"/>
            <a:ext cx="6591869" cy="461665"/>
          </a:xfrm>
          <a:prstGeom prst="rect">
            <a:avLst/>
          </a:prstGeom>
          <a:noFill/>
        </p:spPr>
        <p:txBody>
          <a:bodyPr wrap="none" rtlCol="0">
            <a:spAutoFit/>
          </a:bodyPr>
          <a:lstStyle/>
          <a:p>
            <a:pPr lvl="0"/>
            <a:r>
              <a:rPr lang="en-GB" altLang="cs-CZ" sz="1200" b="1" i="1" dirty="0">
                <a:latin typeface="Arial Narrow" pitchFamily="34" charset="0"/>
                <a:ea typeface="Times New Roman" pitchFamily="18" charset="0"/>
                <a:cs typeface="Arial" pitchFamily="34" charset="0"/>
              </a:rPr>
              <a:t>On self-mention in academic articles: Frequency of self-mention forms per discipline (Ø per 10,000 words).</a:t>
            </a:r>
            <a:endParaRPr lang="cs-CZ" altLang="cs-CZ" sz="1200" dirty="0">
              <a:latin typeface="Arial Narrow" panose="020B0606020202030204" pitchFamily="34" charset="0"/>
              <a:cs typeface="Arial" pitchFamily="34" charset="0"/>
            </a:endParaRPr>
          </a:p>
          <a:p>
            <a:endParaRPr lang="cs-CZ" sz="1200" dirty="0">
              <a:latin typeface="Arial Narrow" panose="020B0606020202030204" pitchFamily="34" charset="0"/>
            </a:endParaRPr>
          </a:p>
        </p:txBody>
      </p:sp>
      <p:sp>
        <p:nvSpPr>
          <p:cNvPr id="8" name="TextovéPole 7"/>
          <p:cNvSpPr txBox="1"/>
          <p:nvPr/>
        </p:nvSpPr>
        <p:spPr>
          <a:xfrm>
            <a:off x="3124200" y="5990167"/>
            <a:ext cx="4485503" cy="646331"/>
          </a:xfrm>
          <a:prstGeom prst="rect">
            <a:avLst/>
          </a:prstGeom>
          <a:noFill/>
        </p:spPr>
        <p:txBody>
          <a:bodyPr wrap="square" rtlCol="0">
            <a:spAutoFit/>
          </a:bodyPr>
          <a:lstStyle/>
          <a:p>
            <a:pPr lvl="0"/>
            <a:r>
              <a:rPr lang="en-GB" altLang="cs-CZ" sz="1200" dirty="0">
                <a:latin typeface="Arial Narrow" pitchFamily="34" charset="0"/>
                <a:ea typeface="Times New Roman" pitchFamily="18" charset="0"/>
                <a:cs typeface="Arial" pitchFamily="34" charset="0"/>
              </a:rPr>
              <a:t>Adapted from: K. Hyland/English for Specific Purposes 20 (2001) 207-226</a:t>
            </a:r>
            <a:endParaRPr lang="cs-CZ" altLang="cs-CZ" sz="1200" dirty="0">
              <a:latin typeface="Arial Narrow" panose="020B0606020202030204" pitchFamily="34" charset="0"/>
              <a:cs typeface="Arial" pitchFamily="34" charset="0"/>
            </a:endParaRPr>
          </a:p>
          <a:p>
            <a:endParaRPr lang="cs-CZ" dirty="0"/>
          </a:p>
        </p:txBody>
      </p:sp>
      <p:cxnSp>
        <p:nvCxnSpPr>
          <p:cNvPr id="10" name="Přímá spojnice se šipkou 9"/>
          <p:cNvCxnSpPr/>
          <p:nvPr/>
        </p:nvCxnSpPr>
        <p:spPr bwMode="auto">
          <a:xfrm>
            <a:off x="5214551" y="2619632"/>
            <a:ext cx="852617" cy="210065"/>
          </a:xfrm>
          <a:prstGeom prst="straightConnector1">
            <a:avLst/>
          </a:prstGeom>
          <a:solidFill>
            <a:schemeClr val="accent1"/>
          </a:solidFill>
          <a:ln w="9525"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Přímá spojnice se šipkou 14"/>
          <p:cNvCxnSpPr/>
          <p:nvPr/>
        </p:nvCxnSpPr>
        <p:spPr bwMode="auto">
          <a:xfrm>
            <a:off x="5171302" y="3686432"/>
            <a:ext cx="852617" cy="210065"/>
          </a:xfrm>
          <a:prstGeom prst="straightConnector1">
            <a:avLst/>
          </a:prstGeom>
          <a:solidFill>
            <a:schemeClr val="accent1"/>
          </a:solidFill>
          <a:ln w="9525"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Obráze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27</a:t>
            </a:fld>
            <a:endParaRPr lang="cs-CZ" altLang="cs-CZ" dirty="0"/>
          </a:p>
        </p:txBody>
      </p:sp>
      <p:sp>
        <p:nvSpPr>
          <p:cNvPr id="96258" name="Rectangle 2"/>
          <p:cNvSpPr>
            <a:spLocks noGrp="1" noChangeArrowheads="1"/>
          </p:cNvSpPr>
          <p:nvPr>
            <p:ph type="title"/>
          </p:nvPr>
        </p:nvSpPr>
        <p:spPr/>
        <p:txBody>
          <a:bodyPr/>
          <a:lstStyle/>
          <a:p>
            <a:pPr algn="r"/>
            <a:endParaRPr lang="en-GB" altLang="cs-CZ" sz="4400" dirty="0">
              <a:latin typeface="Arial Narrow" panose="020B0606020202030204" pitchFamily="34" charset="0"/>
            </a:endParaRPr>
          </a:p>
        </p:txBody>
      </p:sp>
      <p:sp>
        <p:nvSpPr>
          <p:cNvPr id="3" name="Rectangle 1"/>
          <p:cNvSpPr>
            <a:spLocks noGrp="1" noChangeArrowheads="1"/>
          </p:cNvSpPr>
          <p:nvPr>
            <p:ph type="body" idx="1"/>
          </p:nvPr>
        </p:nvSpPr>
        <p:spPr bwMode="auto">
          <a:xfrm>
            <a:off x="401955" y="1855384"/>
            <a:ext cx="8301901"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indent="0">
              <a:buNone/>
            </a:pPr>
            <a:r>
              <a:rPr lang="en-US" sz="3600" dirty="0">
                <a:solidFill>
                  <a:srgbClr val="00287D"/>
                </a:solidFill>
                <a:latin typeface="Calibri" panose="020F0502020204030204" pitchFamily="34" charset="0"/>
                <a:cs typeface="Calibri" panose="020F0502020204030204" pitchFamily="34" charset="0"/>
              </a:rPr>
              <a:t>All manuscripts must</a:t>
            </a:r>
            <a:r>
              <a:rPr lang="cs-CZ" sz="3600" dirty="0">
                <a:solidFill>
                  <a:srgbClr val="00287D"/>
                </a:solidFill>
                <a:latin typeface="Calibri" panose="020F0502020204030204" pitchFamily="34" charset="0"/>
                <a:cs typeface="Calibri" panose="020F0502020204030204" pitchFamily="34" charset="0"/>
              </a:rPr>
              <a:t>…</a:t>
            </a:r>
            <a:r>
              <a:rPr lang="en-US" sz="3600" dirty="0">
                <a:solidFill>
                  <a:srgbClr val="00287D"/>
                </a:solidFill>
                <a:latin typeface="Calibri" panose="020F0502020204030204" pitchFamily="34" charset="0"/>
                <a:cs typeface="Calibri" panose="020F0502020204030204" pitchFamily="34" charset="0"/>
              </a:rPr>
              <a:t>be written in objective third person point of view throughout (Use "the authors" or "the researchers" NOT "I" or "we")</a:t>
            </a:r>
            <a:r>
              <a:rPr lang="cs-CZ" sz="3600" dirty="0">
                <a:solidFill>
                  <a:srgbClr val="00287D"/>
                </a:solidFill>
                <a:latin typeface="Calibri" panose="020F0502020204030204" pitchFamily="34" charset="0"/>
                <a:cs typeface="Calibri" panose="020F0502020204030204" pitchFamily="34" charset="0"/>
              </a:rPr>
              <a:t>…</a:t>
            </a:r>
          </a:p>
          <a:p>
            <a:pPr indent="0">
              <a:buNone/>
            </a:pPr>
            <a:endParaRPr lang="cs-CZ" sz="3600" dirty="0">
              <a:solidFill>
                <a:srgbClr val="00287D"/>
              </a:solidFill>
              <a:latin typeface="Calibri" panose="020F0502020204030204" pitchFamily="34" charset="0"/>
              <a:cs typeface="Calibri" panose="020F0502020204030204" pitchFamily="34" charset="0"/>
            </a:endParaRPr>
          </a:p>
          <a:p>
            <a:pPr indent="0">
              <a:buNone/>
            </a:pPr>
            <a:r>
              <a:rPr lang="cs-CZ" sz="1400" dirty="0">
                <a:latin typeface="Arial Narrow" panose="020B0606020202030204" pitchFamily="34" charset="0"/>
              </a:rPr>
              <a:t>		</a:t>
            </a:r>
            <a:r>
              <a:rPr lang="cs-CZ" sz="1400" dirty="0">
                <a:solidFill>
                  <a:srgbClr val="00287D"/>
                </a:solidFill>
                <a:latin typeface="Arial Narrow" panose="020B0606020202030204" pitchFamily="34" charset="0"/>
              </a:rPr>
              <a:t>(</a:t>
            </a:r>
            <a:r>
              <a:rPr lang="en-GB" sz="1400" dirty="0">
                <a:solidFill>
                  <a:srgbClr val="00287D"/>
                </a:solidFill>
                <a:latin typeface="Arial Narrow" panose="020B0606020202030204" pitchFamily="34" charset="0"/>
              </a:rPr>
              <a:t>Adapted from: http://www.igi-global.com/publish/contributor-resources/before-you-write</a:t>
            </a:r>
            <a:r>
              <a:rPr lang="cs-CZ" sz="1400" dirty="0">
                <a:solidFill>
                  <a:srgbClr val="00287D"/>
                </a:solidFill>
                <a:latin typeface="Arial Narrow" panose="020B0606020202030204" pitchFamily="34" charset="0"/>
              </a:rPr>
              <a:t>/)</a:t>
            </a:r>
            <a:endParaRPr lang="en-US" sz="1400" dirty="0">
              <a:solidFill>
                <a:srgbClr val="00287D"/>
              </a:solidFill>
              <a:latin typeface="Arial Narrow" panose="020B060602020203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itchFamily="34" charset="0"/>
              <a:cs typeface="Arial" pitchFamily="34"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78045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75452" y="1158490"/>
            <a:ext cx="8086635" cy="647700"/>
          </a:xfrm>
        </p:spPr>
        <p:txBody>
          <a:bodyPr/>
          <a:lstStyle/>
          <a:p>
            <a:pPr algn="r"/>
            <a:r>
              <a:rPr lang="en-GB" altLang="cs-CZ" sz="3600" dirty="0">
                <a:latin typeface="Arial Narrow" pitchFamily="34" charset="0"/>
              </a:rPr>
              <a:t>passive </a:t>
            </a:r>
            <a:r>
              <a:rPr lang="cs-CZ" altLang="cs-CZ" sz="3600" dirty="0">
                <a:latin typeface="Arial Narrow" pitchFamily="34" charset="0"/>
              </a:rPr>
              <a:t>  </a:t>
            </a:r>
            <a:r>
              <a:rPr lang="en-GB" altLang="cs-CZ" sz="3600" dirty="0">
                <a:latin typeface="Arial Narrow" pitchFamily="34" charset="0"/>
              </a:rPr>
              <a:t>vs </a:t>
            </a:r>
            <a:r>
              <a:rPr lang="cs-CZ" altLang="cs-CZ" sz="3600" dirty="0">
                <a:latin typeface="Arial Narrow" pitchFamily="34" charset="0"/>
              </a:rPr>
              <a:t>  </a:t>
            </a:r>
            <a:r>
              <a:rPr lang="en-GB" altLang="cs-CZ" sz="3600" dirty="0">
                <a:latin typeface="Arial Narrow" pitchFamily="34" charset="0"/>
              </a:rPr>
              <a:t>active</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834679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4302" y="396490"/>
            <a:ext cx="8086635" cy="647700"/>
          </a:xfrm>
        </p:spPr>
        <p:txBody>
          <a:bodyPr/>
          <a:lstStyle/>
          <a:p>
            <a:pPr algn="r"/>
            <a:endParaRPr lang="en-GB" altLang="cs-CZ" dirty="0">
              <a:latin typeface="Arial Narrow" pitchFamily="34" charset="0"/>
            </a:endParaRPr>
          </a:p>
        </p:txBody>
      </p:sp>
      <p:graphicFrame>
        <p:nvGraphicFramePr>
          <p:cNvPr id="2" name="Tabulka 1"/>
          <p:cNvGraphicFramePr>
            <a:graphicFrameLocks noGrp="1"/>
          </p:cNvGraphicFramePr>
          <p:nvPr>
            <p:extLst>
              <p:ext uri="{D42A27DB-BD31-4B8C-83A1-F6EECF244321}">
                <p14:modId xmlns:p14="http://schemas.microsoft.com/office/powerpoint/2010/main" val="3382275159"/>
              </p:ext>
            </p:extLst>
          </p:nvPr>
        </p:nvGraphicFramePr>
        <p:xfrm>
          <a:off x="979051" y="1779370"/>
          <a:ext cx="7077553" cy="3768815"/>
        </p:xfrm>
        <a:graphic>
          <a:graphicData uri="http://schemas.openxmlformats.org/drawingml/2006/table">
            <a:tbl>
              <a:tblPr firstRow="1" firstCol="1" lastRow="1" lastCol="1" bandRow="1" bandCol="1">
                <a:tableStyleId>{5C22544A-7EE6-4342-B048-85BDC9FD1C3A}</a:tableStyleId>
              </a:tblPr>
              <a:tblGrid>
                <a:gridCol w="978560">
                  <a:extLst>
                    <a:ext uri="{9D8B030D-6E8A-4147-A177-3AD203B41FA5}">
                      <a16:colId xmlns:a16="http://schemas.microsoft.com/office/drawing/2014/main" val="20000"/>
                    </a:ext>
                  </a:extLst>
                </a:gridCol>
                <a:gridCol w="858966">
                  <a:extLst>
                    <a:ext uri="{9D8B030D-6E8A-4147-A177-3AD203B41FA5}">
                      <a16:colId xmlns:a16="http://schemas.microsoft.com/office/drawing/2014/main" val="20001"/>
                    </a:ext>
                  </a:extLst>
                </a:gridCol>
                <a:gridCol w="869900">
                  <a:extLst>
                    <a:ext uri="{9D8B030D-6E8A-4147-A177-3AD203B41FA5}">
                      <a16:colId xmlns:a16="http://schemas.microsoft.com/office/drawing/2014/main" val="20002"/>
                    </a:ext>
                  </a:extLst>
                </a:gridCol>
                <a:gridCol w="758129">
                  <a:extLst>
                    <a:ext uri="{9D8B030D-6E8A-4147-A177-3AD203B41FA5}">
                      <a16:colId xmlns:a16="http://schemas.microsoft.com/office/drawing/2014/main" val="20003"/>
                    </a:ext>
                  </a:extLst>
                </a:gridCol>
                <a:gridCol w="635778">
                  <a:extLst>
                    <a:ext uri="{9D8B030D-6E8A-4147-A177-3AD203B41FA5}">
                      <a16:colId xmlns:a16="http://schemas.microsoft.com/office/drawing/2014/main" val="20004"/>
                    </a:ext>
                  </a:extLst>
                </a:gridCol>
                <a:gridCol w="751374">
                  <a:extLst>
                    <a:ext uri="{9D8B030D-6E8A-4147-A177-3AD203B41FA5}">
                      <a16:colId xmlns:a16="http://schemas.microsoft.com/office/drawing/2014/main" val="20005"/>
                    </a:ext>
                  </a:extLst>
                </a:gridCol>
                <a:gridCol w="635778">
                  <a:extLst>
                    <a:ext uri="{9D8B030D-6E8A-4147-A177-3AD203B41FA5}">
                      <a16:colId xmlns:a16="http://schemas.microsoft.com/office/drawing/2014/main" val="20006"/>
                    </a:ext>
                  </a:extLst>
                </a:gridCol>
                <a:gridCol w="823433">
                  <a:extLst>
                    <a:ext uri="{9D8B030D-6E8A-4147-A177-3AD203B41FA5}">
                      <a16:colId xmlns:a16="http://schemas.microsoft.com/office/drawing/2014/main" val="20007"/>
                    </a:ext>
                  </a:extLst>
                </a:gridCol>
                <a:gridCol w="765635">
                  <a:extLst>
                    <a:ext uri="{9D8B030D-6E8A-4147-A177-3AD203B41FA5}">
                      <a16:colId xmlns:a16="http://schemas.microsoft.com/office/drawing/2014/main" val="20008"/>
                    </a:ext>
                  </a:extLst>
                </a:gridCol>
              </a:tblGrid>
              <a:tr h="314068">
                <a:tc>
                  <a:txBody>
                    <a:bodyPr/>
                    <a:lstStyle/>
                    <a:p>
                      <a:pPr>
                        <a:spcAft>
                          <a:spcPts val="0"/>
                        </a:spcAft>
                      </a:pPr>
                      <a:r>
                        <a:rPr lang="en-GB" sz="1200" dirty="0">
                          <a:solidFill>
                            <a:srgbClr val="00287D"/>
                          </a:solidFill>
                          <a:effectLst/>
                        </a:rPr>
                        <a:t> </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spcAft>
                          <a:spcPts val="0"/>
                        </a:spcAft>
                      </a:pPr>
                      <a:r>
                        <a:rPr lang="en-GB" sz="1200">
                          <a:solidFill>
                            <a:srgbClr val="00287D"/>
                          </a:solidFill>
                          <a:effectLst/>
                        </a:rPr>
                        <a:t>         Introduction</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tc gridSpan="2">
                  <a:txBody>
                    <a:bodyPr/>
                    <a:lstStyle/>
                    <a:p>
                      <a:pPr>
                        <a:spcAft>
                          <a:spcPts val="0"/>
                        </a:spcAft>
                      </a:pPr>
                      <a:r>
                        <a:rPr lang="en-GB" sz="1200">
                          <a:solidFill>
                            <a:srgbClr val="00287D"/>
                          </a:solidFill>
                          <a:effectLst/>
                        </a:rPr>
                        <a:t>        Method</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tc gridSpan="2">
                  <a:txBody>
                    <a:bodyPr/>
                    <a:lstStyle/>
                    <a:p>
                      <a:pPr>
                        <a:spcAft>
                          <a:spcPts val="0"/>
                        </a:spcAft>
                      </a:pPr>
                      <a:r>
                        <a:rPr lang="en-GB" sz="1200" dirty="0">
                          <a:solidFill>
                            <a:srgbClr val="00287D"/>
                          </a:solidFill>
                          <a:effectLst/>
                        </a:rPr>
                        <a:t>       Results</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tc gridSpan="2">
                  <a:txBody>
                    <a:bodyPr/>
                    <a:lstStyle/>
                    <a:p>
                      <a:pPr>
                        <a:spcAft>
                          <a:spcPts val="0"/>
                        </a:spcAft>
                      </a:pPr>
                      <a:r>
                        <a:rPr lang="en-GB" sz="1200">
                          <a:solidFill>
                            <a:srgbClr val="00287D"/>
                          </a:solidFill>
                          <a:effectLst/>
                        </a:rPr>
                        <a:t>         Discussion</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extLst>
                  <a:ext uri="{0D108BD9-81ED-4DB2-BD59-A6C34878D82A}">
                    <a16:rowId xmlns:a16="http://schemas.microsoft.com/office/drawing/2014/main" val="10000"/>
                  </a:ext>
                </a:extLst>
              </a:tr>
              <a:tr h="314068">
                <a:tc>
                  <a:txBody>
                    <a:bodyPr/>
                    <a:lstStyle/>
                    <a:p>
                      <a:pPr>
                        <a:spcAft>
                          <a:spcPts val="0"/>
                        </a:spcAft>
                      </a:pPr>
                      <a:r>
                        <a:rPr lang="en-GB" sz="1200">
                          <a:solidFill>
                            <a:srgbClr val="00287D"/>
                          </a:solidFill>
                          <a:effectLst/>
                        </a:rPr>
                        <a:t> </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     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dirty="0">
                          <a:solidFill>
                            <a:srgbClr val="00287D"/>
                          </a:solidFill>
                          <a:effectLst/>
                        </a:rPr>
                        <a:t>P</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dirty="0">
                          <a:solidFill>
                            <a:srgbClr val="00287D"/>
                          </a:solidFill>
                          <a:effectLst/>
                        </a:rPr>
                        <a:t>  </a:t>
                      </a:r>
                      <a:r>
                        <a:rPr lang="en-GB" sz="1200" b="1" dirty="0">
                          <a:solidFill>
                            <a:srgbClr val="00287D"/>
                          </a:solidFill>
                          <a:effectLst/>
                        </a:rPr>
                        <a:t>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dirty="0">
                          <a:solidFill>
                            <a:srgbClr val="00287D"/>
                          </a:solidFill>
                          <a:effectLst/>
                        </a:rPr>
                        <a:t>P</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 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a:solidFill>
                            <a:srgbClr val="00287D"/>
                          </a:solidFill>
                          <a:effectLst/>
                        </a:rPr>
                        <a:t>P</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     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dirty="0">
                          <a:solidFill>
                            <a:srgbClr val="00287D"/>
                          </a:solidFill>
                          <a:effectLst/>
                        </a:rPr>
                        <a:t>P</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extLst>
                  <a:ext uri="{0D108BD9-81ED-4DB2-BD59-A6C34878D82A}">
                    <a16:rowId xmlns:a16="http://schemas.microsoft.com/office/drawing/2014/main" val="10001"/>
                  </a:ext>
                </a:extLst>
              </a:tr>
              <a:tr h="942204">
                <a:tc>
                  <a:txBody>
                    <a:bodyPr/>
                    <a:lstStyle/>
                    <a:p>
                      <a:pPr>
                        <a:spcAft>
                          <a:spcPts val="0"/>
                        </a:spcAft>
                      </a:pPr>
                      <a:r>
                        <a:rPr lang="en-GB" sz="1200" dirty="0">
                          <a:solidFill>
                            <a:srgbClr val="00287D"/>
                          </a:solidFill>
                          <a:effectLst/>
                        </a:rPr>
                        <a:t>Physical sciences</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63,0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37,0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26,0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74,0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72,0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28,0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71,0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dirty="0">
                          <a:solidFill>
                            <a:srgbClr val="00287D"/>
                          </a:solidFill>
                          <a:effectLst/>
                        </a:rPr>
                        <a:t>29,0</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extLst>
                  <a:ext uri="{0D108BD9-81ED-4DB2-BD59-A6C34878D82A}">
                    <a16:rowId xmlns:a16="http://schemas.microsoft.com/office/drawing/2014/main" val="10002"/>
                  </a:ext>
                </a:extLst>
              </a:tr>
              <a:tr h="1256271">
                <a:tc>
                  <a:txBody>
                    <a:bodyPr/>
                    <a:lstStyle/>
                    <a:p>
                      <a:pPr>
                        <a:spcAft>
                          <a:spcPts val="0"/>
                        </a:spcAft>
                      </a:pPr>
                      <a:r>
                        <a:rPr lang="en-GB" sz="1200">
                          <a:solidFill>
                            <a:srgbClr val="00287D"/>
                          </a:solidFill>
                          <a:effectLst/>
                        </a:rPr>
                        <a:t>Biological sciences</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74,0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a:solidFill>
                            <a:srgbClr val="00287D"/>
                          </a:solidFill>
                          <a:effectLst/>
                        </a:rPr>
                        <a:t>26,0</a:t>
                      </a:r>
                      <a:endParaRPr lang="cs-CZ" sz="1200" b="1">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38,0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61</a:t>
                      </a:r>
                      <a:r>
                        <a:rPr lang="cs-CZ" sz="1200" b="1" dirty="0">
                          <a:solidFill>
                            <a:srgbClr val="00287D"/>
                          </a:solidFill>
                          <a:effectLst/>
                        </a:rPr>
                        <a:t>,</a:t>
                      </a:r>
                      <a:r>
                        <a:rPr lang="en-GB" sz="1200" b="1" dirty="0">
                          <a:solidFill>
                            <a:srgbClr val="00287D"/>
                          </a:solidFill>
                          <a:effectLst/>
                        </a:rPr>
                        <a:t>05</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68,0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a:solidFill>
                            <a:srgbClr val="00287D"/>
                          </a:solidFill>
                          <a:effectLst/>
                        </a:rPr>
                        <a:t>32,0</a:t>
                      </a:r>
                      <a:endParaRPr lang="cs-CZ" sz="1200" b="1">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79,0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dirty="0">
                          <a:solidFill>
                            <a:srgbClr val="00287D"/>
                          </a:solidFill>
                          <a:effectLst/>
                        </a:rPr>
                        <a:t>21,0</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extLst>
                  <a:ext uri="{0D108BD9-81ED-4DB2-BD59-A6C34878D82A}">
                    <a16:rowId xmlns:a16="http://schemas.microsoft.com/office/drawing/2014/main" val="10003"/>
                  </a:ext>
                </a:extLst>
              </a:tr>
              <a:tr h="942204">
                <a:tc>
                  <a:txBody>
                    <a:bodyPr/>
                    <a:lstStyle/>
                    <a:p>
                      <a:pPr>
                        <a:spcAft>
                          <a:spcPts val="0"/>
                        </a:spcAft>
                      </a:pPr>
                      <a:r>
                        <a:rPr lang="en-GB" sz="1200" dirty="0">
                          <a:solidFill>
                            <a:srgbClr val="00287D"/>
                          </a:solidFill>
                          <a:effectLst/>
                        </a:rPr>
                        <a:t>Social sciences</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84,0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16,0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46,0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54,0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77,0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23,0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85,0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15,0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4" name="TextovéPole 3"/>
          <p:cNvSpPr txBox="1"/>
          <p:nvPr/>
        </p:nvSpPr>
        <p:spPr>
          <a:xfrm>
            <a:off x="889686" y="1103459"/>
            <a:ext cx="7043352" cy="892552"/>
          </a:xfrm>
          <a:prstGeom prst="rect">
            <a:avLst/>
          </a:prstGeom>
          <a:noFill/>
        </p:spPr>
        <p:txBody>
          <a:bodyPr wrap="square" rtlCol="0">
            <a:spAutoFit/>
          </a:bodyPr>
          <a:lstStyle/>
          <a:p>
            <a:r>
              <a:rPr lang="en-GB" sz="1400" i="1" dirty="0">
                <a:solidFill>
                  <a:srgbClr val="00287D"/>
                </a:solidFill>
              </a:rPr>
              <a:t>Percentages of voice per section in the processes of three types of sciences </a:t>
            </a:r>
            <a:endParaRPr lang="cs-CZ" sz="1400" i="1" dirty="0">
              <a:solidFill>
                <a:srgbClr val="00287D"/>
              </a:solidFill>
            </a:endParaRPr>
          </a:p>
          <a:p>
            <a:r>
              <a:rPr lang="en-GB" sz="1400" i="1" dirty="0">
                <a:solidFill>
                  <a:srgbClr val="00287D"/>
                </a:solidFill>
              </a:rPr>
              <a:t>in 21 research articles.</a:t>
            </a:r>
            <a:endParaRPr lang="cs-CZ" sz="1400" dirty="0">
              <a:solidFill>
                <a:srgbClr val="00287D"/>
              </a:solidFill>
            </a:endParaRPr>
          </a:p>
          <a:p>
            <a:endParaRPr lang="cs-CZ" dirty="0">
              <a:solidFill>
                <a:srgbClr val="00287D"/>
              </a:solidFill>
            </a:endParaRPr>
          </a:p>
        </p:txBody>
      </p:sp>
      <p:sp>
        <p:nvSpPr>
          <p:cNvPr id="5" name="TextovéPole 4"/>
          <p:cNvSpPr txBox="1"/>
          <p:nvPr/>
        </p:nvSpPr>
        <p:spPr>
          <a:xfrm>
            <a:off x="889686" y="5626437"/>
            <a:ext cx="7673546" cy="261610"/>
          </a:xfrm>
          <a:prstGeom prst="rect">
            <a:avLst/>
          </a:prstGeom>
          <a:noFill/>
        </p:spPr>
        <p:txBody>
          <a:bodyPr wrap="square" rtlCol="0">
            <a:spAutoFit/>
          </a:bodyPr>
          <a:lstStyle/>
          <a:p>
            <a:r>
              <a:rPr lang="en-GB" sz="1100" dirty="0">
                <a:solidFill>
                  <a:srgbClr val="00287D"/>
                </a:solidFill>
              </a:rPr>
              <a:t>A=active, P=passive                             Source: </a:t>
            </a:r>
            <a:r>
              <a:rPr lang="en-GB" sz="1100" dirty="0" err="1">
                <a:solidFill>
                  <a:srgbClr val="00287D"/>
                </a:solidFill>
              </a:rPr>
              <a:t>I.A.Martinez</a:t>
            </a:r>
            <a:r>
              <a:rPr lang="en-GB" sz="1100" dirty="0">
                <a:solidFill>
                  <a:srgbClr val="00287D"/>
                </a:solidFill>
              </a:rPr>
              <a:t>/English for Specific Purposes 20 (2001) 227-247)</a:t>
            </a:r>
            <a:endParaRPr lang="cs-CZ" sz="1100" dirty="0">
              <a:solidFill>
                <a:srgbClr val="00287D"/>
              </a:solidFill>
            </a:endParaRPr>
          </a:p>
        </p:txBody>
      </p:sp>
      <p:sp>
        <p:nvSpPr>
          <p:cNvPr id="6" name="TextovéPole 5"/>
          <p:cNvSpPr txBox="1"/>
          <p:nvPr/>
        </p:nvSpPr>
        <p:spPr>
          <a:xfrm>
            <a:off x="160638" y="5888047"/>
            <a:ext cx="8699155" cy="830997"/>
          </a:xfrm>
          <a:prstGeom prst="rect">
            <a:avLst/>
          </a:prstGeom>
          <a:noFill/>
        </p:spPr>
        <p:txBody>
          <a:bodyPr wrap="square" rtlCol="0">
            <a:spAutoFit/>
          </a:bodyPr>
          <a:lstStyle/>
          <a:p>
            <a:r>
              <a:rPr lang="en-GB" sz="1600" b="1" dirty="0">
                <a:solidFill>
                  <a:srgbClr val="00287D"/>
                </a:solidFill>
              </a:rPr>
              <a:t>NOTE:</a:t>
            </a:r>
            <a:r>
              <a:rPr lang="en-GB" sz="1600" dirty="0">
                <a:solidFill>
                  <a:srgbClr val="00287D"/>
                </a:solidFill>
              </a:rPr>
              <a:t> </a:t>
            </a:r>
            <a:r>
              <a:rPr lang="en-GB" sz="1600" i="1" dirty="0">
                <a:solidFill>
                  <a:srgbClr val="00287D"/>
                </a:solidFill>
              </a:rPr>
              <a:t>To read more on passive: </a:t>
            </a:r>
            <a:r>
              <a:rPr lang="en-GB" sz="1600" i="1" dirty="0" err="1">
                <a:solidFill>
                  <a:srgbClr val="00287D"/>
                </a:solidFill>
              </a:rPr>
              <a:t>Lilita</a:t>
            </a:r>
            <a:r>
              <a:rPr lang="en-GB" sz="1600" i="1" dirty="0">
                <a:solidFill>
                  <a:srgbClr val="00287D"/>
                </a:solidFill>
              </a:rPr>
              <a:t> Rodman: The passive in technical and scientific</a:t>
            </a:r>
            <a:endParaRPr lang="cs-CZ" sz="1600" i="1" dirty="0">
              <a:solidFill>
                <a:srgbClr val="00287D"/>
              </a:solidFill>
            </a:endParaRPr>
          </a:p>
          <a:p>
            <a:r>
              <a:rPr lang="cs-CZ" sz="1600" i="1" dirty="0">
                <a:solidFill>
                  <a:srgbClr val="00287D"/>
                </a:solidFill>
              </a:rPr>
              <a:t>          </a:t>
            </a:r>
            <a:r>
              <a:rPr lang="en-GB" sz="1600" i="1" dirty="0">
                <a:solidFill>
                  <a:srgbClr val="00287D"/>
                </a:solidFill>
              </a:rPr>
              <a:t> writing; http://www.jaconlinejournal.com/archives/vol2/rodman-passive.pdf </a:t>
            </a:r>
            <a:endParaRPr lang="cs-CZ" sz="1600" i="1" dirty="0">
              <a:solidFill>
                <a:srgbClr val="00287D"/>
              </a:solidFill>
            </a:endParaRPr>
          </a:p>
          <a:p>
            <a:endParaRPr lang="cs-CZ" sz="1600" dirty="0"/>
          </a:p>
        </p:txBody>
      </p:sp>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974038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r"/>
            <a:r>
              <a:rPr lang="en-GB" altLang="cs-CZ" sz="2800" dirty="0">
                <a:latin typeface="Arial Narrow" pitchFamily="34" charset="0"/>
              </a:rPr>
              <a:t>Academic Writing Introduction</a:t>
            </a:r>
          </a:p>
        </p:txBody>
      </p:sp>
      <p:sp>
        <p:nvSpPr>
          <p:cNvPr id="37894" name="Rectangle 6"/>
          <p:cNvSpPr>
            <a:spLocks noGrp="1" noChangeArrowheads="1"/>
          </p:cNvSpPr>
          <p:nvPr>
            <p:ph type="body" idx="1"/>
          </p:nvPr>
        </p:nvSpPr>
        <p:spPr/>
        <p:txBody>
          <a:bodyPr/>
          <a:lstStyle/>
          <a:p>
            <a:pPr>
              <a:buFontTx/>
              <a:buNone/>
            </a:pPr>
            <a:endParaRPr lang="en-GB" altLang="cs-CZ" b="1" u="sng" dirty="0"/>
          </a:p>
          <a:p>
            <a:pPr>
              <a:buNone/>
            </a:pPr>
            <a:r>
              <a:rPr lang="cs-CZ" altLang="cs-CZ" sz="5400" b="1" dirty="0">
                <a:solidFill>
                  <a:srgbClr val="00287D"/>
                </a:solidFill>
                <a:latin typeface="Arial Narrow" pitchFamily="34" charset="0"/>
              </a:rPr>
              <a:t> </a:t>
            </a:r>
            <a:r>
              <a:rPr lang="en-GB" altLang="cs-CZ" sz="5400" b="1" dirty="0">
                <a:solidFill>
                  <a:srgbClr val="00287D"/>
                </a:solidFill>
                <a:latin typeface="Arial Narrow" pitchFamily="34" charset="0"/>
              </a:rPr>
              <a:t>What</a:t>
            </a:r>
            <a:endParaRPr lang="cs-CZ" altLang="cs-CZ" sz="5400" b="1" dirty="0">
              <a:solidFill>
                <a:srgbClr val="00287D"/>
              </a:solidFill>
              <a:latin typeface="Arial Narrow" pitchFamily="34" charset="0"/>
            </a:endParaRPr>
          </a:p>
          <a:p>
            <a:pPr>
              <a:buFontTx/>
              <a:buNone/>
            </a:pPr>
            <a:r>
              <a:rPr lang="cs-CZ" altLang="cs-CZ" sz="5400" b="1" dirty="0">
                <a:solidFill>
                  <a:srgbClr val="00287D"/>
                </a:solidFill>
                <a:latin typeface="Arial Narrow" pitchFamily="34" charset="0"/>
              </a:rPr>
              <a:t>				</a:t>
            </a:r>
            <a:r>
              <a:rPr lang="en-GB" altLang="cs-CZ" sz="5400" b="1" dirty="0">
                <a:solidFill>
                  <a:srgbClr val="00287D"/>
                </a:solidFill>
                <a:latin typeface="Arial Narrow" pitchFamily="34" charset="0"/>
              </a:rPr>
              <a:t>Who </a:t>
            </a:r>
            <a:endParaRPr lang="cs-CZ" altLang="cs-CZ" sz="5400" b="1" dirty="0">
              <a:solidFill>
                <a:srgbClr val="00287D"/>
              </a:solidFill>
              <a:latin typeface="Arial Narrow" pitchFamily="34" charset="0"/>
            </a:endParaRPr>
          </a:p>
          <a:p>
            <a:pPr>
              <a:buFontTx/>
              <a:buNone/>
            </a:pPr>
            <a:r>
              <a:rPr lang="cs-CZ" altLang="cs-CZ" sz="5400" b="1" dirty="0">
                <a:solidFill>
                  <a:srgbClr val="00287D"/>
                </a:solidFill>
                <a:latin typeface="Arial Narrow" pitchFamily="34" charset="0"/>
              </a:rPr>
              <a:t>							</a:t>
            </a:r>
            <a:r>
              <a:rPr lang="en-GB" altLang="cs-CZ" sz="5400" b="1" dirty="0">
                <a:solidFill>
                  <a:srgbClr val="00287D"/>
                </a:solidFill>
                <a:latin typeface="Arial Narrow" pitchFamily="34" charset="0"/>
              </a:rPr>
              <a:t>Why</a:t>
            </a:r>
            <a:endParaRPr lang="cs-CZ" altLang="cs-CZ" sz="5400" b="1" dirty="0">
              <a:solidFill>
                <a:srgbClr val="00287D"/>
              </a:solidFill>
              <a:latin typeface="Arial Narrow"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71794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4302" y="396490"/>
            <a:ext cx="8086635" cy="647700"/>
          </a:xfrm>
        </p:spPr>
        <p:txBody>
          <a:bodyPr/>
          <a:lstStyle/>
          <a:p>
            <a:pPr algn="r"/>
            <a:endParaRPr lang="en-GB" altLang="cs-CZ" dirty="0">
              <a:latin typeface="Arial Narrow" pitchFamily="34" charset="0"/>
            </a:endParaRPr>
          </a:p>
        </p:txBody>
      </p:sp>
      <p:graphicFrame>
        <p:nvGraphicFramePr>
          <p:cNvPr id="2" name="Tabulka 1"/>
          <p:cNvGraphicFramePr>
            <a:graphicFrameLocks noGrp="1"/>
          </p:cNvGraphicFramePr>
          <p:nvPr>
            <p:extLst>
              <p:ext uri="{D42A27DB-BD31-4B8C-83A1-F6EECF244321}">
                <p14:modId xmlns:p14="http://schemas.microsoft.com/office/powerpoint/2010/main" val="4214174806"/>
              </p:ext>
            </p:extLst>
          </p:nvPr>
        </p:nvGraphicFramePr>
        <p:xfrm>
          <a:off x="979051" y="1779370"/>
          <a:ext cx="7077553" cy="3768815"/>
        </p:xfrm>
        <a:graphic>
          <a:graphicData uri="http://schemas.openxmlformats.org/drawingml/2006/table">
            <a:tbl>
              <a:tblPr firstRow="1" firstCol="1" lastRow="1" lastCol="1" bandRow="1" bandCol="1">
                <a:tableStyleId>{5C22544A-7EE6-4342-B048-85BDC9FD1C3A}</a:tableStyleId>
              </a:tblPr>
              <a:tblGrid>
                <a:gridCol w="978560">
                  <a:extLst>
                    <a:ext uri="{9D8B030D-6E8A-4147-A177-3AD203B41FA5}">
                      <a16:colId xmlns:a16="http://schemas.microsoft.com/office/drawing/2014/main" val="20000"/>
                    </a:ext>
                  </a:extLst>
                </a:gridCol>
                <a:gridCol w="858966">
                  <a:extLst>
                    <a:ext uri="{9D8B030D-6E8A-4147-A177-3AD203B41FA5}">
                      <a16:colId xmlns:a16="http://schemas.microsoft.com/office/drawing/2014/main" val="20001"/>
                    </a:ext>
                  </a:extLst>
                </a:gridCol>
                <a:gridCol w="869900">
                  <a:extLst>
                    <a:ext uri="{9D8B030D-6E8A-4147-A177-3AD203B41FA5}">
                      <a16:colId xmlns:a16="http://schemas.microsoft.com/office/drawing/2014/main" val="20002"/>
                    </a:ext>
                  </a:extLst>
                </a:gridCol>
                <a:gridCol w="758129">
                  <a:extLst>
                    <a:ext uri="{9D8B030D-6E8A-4147-A177-3AD203B41FA5}">
                      <a16:colId xmlns:a16="http://schemas.microsoft.com/office/drawing/2014/main" val="20003"/>
                    </a:ext>
                  </a:extLst>
                </a:gridCol>
                <a:gridCol w="635778">
                  <a:extLst>
                    <a:ext uri="{9D8B030D-6E8A-4147-A177-3AD203B41FA5}">
                      <a16:colId xmlns:a16="http://schemas.microsoft.com/office/drawing/2014/main" val="20004"/>
                    </a:ext>
                  </a:extLst>
                </a:gridCol>
                <a:gridCol w="751374">
                  <a:extLst>
                    <a:ext uri="{9D8B030D-6E8A-4147-A177-3AD203B41FA5}">
                      <a16:colId xmlns:a16="http://schemas.microsoft.com/office/drawing/2014/main" val="20005"/>
                    </a:ext>
                  </a:extLst>
                </a:gridCol>
                <a:gridCol w="635778">
                  <a:extLst>
                    <a:ext uri="{9D8B030D-6E8A-4147-A177-3AD203B41FA5}">
                      <a16:colId xmlns:a16="http://schemas.microsoft.com/office/drawing/2014/main" val="20006"/>
                    </a:ext>
                  </a:extLst>
                </a:gridCol>
                <a:gridCol w="823433">
                  <a:extLst>
                    <a:ext uri="{9D8B030D-6E8A-4147-A177-3AD203B41FA5}">
                      <a16:colId xmlns:a16="http://schemas.microsoft.com/office/drawing/2014/main" val="20007"/>
                    </a:ext>
                  </a:extLst>
                </a:gridCol>
                <a:gridCol w="765635">
                  <a:extLst>
                    <a:ext uri="{9D8B030D-6E8A-4147-A177-3AD203B41FA5}">
                      <a16:colId xmlns:a16="http://schemas.microsoft.com/office/drawing/2014/main" val="20008"/>
                    </a:ext>
                  </a:extLst>
                </a:gridCol>
              </a:tblGrid>
              <a:tr h="314068">
                <a:tc>
                  <a:txBody>
                    <a:bodyPr/>
                    <a:lstStyle/>
                    <a:p>
                      <a:pPr>
                        <a:spcAft>
                          <a:spcPts val="0"/>
                        </a:spcAft>
                      </a:pPr>
                      <a:r>
                        <a:rPr lang="en-GB" sz="1200" dirty="0">
                          <a:solidFill>
                            <a:srgbClr val="00287D"/>
                          </a:solidFill>
                          <a:effectLst/>
                        </a:rPr>
                        <a:t> </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spcAft>
                          <a:spcPts val="0"/>
                        </a:spcAft>
                      </a:pPr>
                      <a:r>
                        <a:rPr lang="en-GB" sz="1200">
                          <a:solidFill>
                            <a:srgbClr val="00287D"/>
                          </a:solidFill>
                          <a:effectLst/>
                        </a:rPr>
                        <a:t>         Introduction</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tc gridSpan="2">
                  <a:txBody>
                    <a:bodyPr/>
                    <a:lstStyle/>
                    <a:p>
                      <a:pPr>
                        <a:spcAft>
                          <a:spcPts val="0"/>
                        </a:spcAft>
                      </a:pPr>
                      <a:r>
                        <a:rPr lang="en-GB" sz="1200">
                          <a:solidFill>
                            <a:srgbClr val="00287D"/>
                          </a:solidFill>
                          <a:effectLst/>
                        </a:rPr>
                        <a:t>        Method</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tc gridSpan="2">
                  <a:txBody>
                    <a:bodyPr/>
                    <a:lstStyle/>
                    <a:p>
                      <a:pPr>
                        <a:spcAft>
                          <a:spcPts val="0"/>
                        </a:spcAft>
                      </a:pPr>
                      <a:r>
                        <a:rPr lang="en-GB" sz="1200" dirty="0">
                          <a:solidFill>
                            <a:srgbClr val="00287D"/>
                          </a:solidFill>
                          <a:effectLst/>
                        </a:rPr>
                        <a:t>       Results</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tc gridSpan="2">
                  <a:txBody>
                    <a:bodyPr/>
                    <a:lstStyle/>
                    <a:p>
                      <a:pPr>
                        <a:spcAft>
                          <a:spcPts val="0"/>
                        </a:spcAft>
                      </a:pPr>
                      <a:r>
                        <a:rPr lang="en-GB" sz="1200">
                          <a:solidFill>
                            <a:srgbClr val="00287D"/>
                          </a:solidFill>
                          <a:effectLst/>
                        </a:rPr>
                        <a:t>         Discussion</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extLst>
                  <a:ext uri="{0D108BD9-81ED-4DB2-BD59-A6C34878D82A}">
                    <a16:rowId xmlns:a16="http://schemas.microsoft.com/office/drawing/2014/main" val="10000"/>
                  </a:ext>
                </a:extLst>
              </a:tr>
              <a:tr h="314068">
                <a:tc>
                  <a:txBody>
                    <a:bodyPr/>
                    <a:lstStyle/>
                    <a:p>
                      <a:pPr>
                        <a:spcAft>
                          <a:spcPts val="0"/>
                        </a:spcAft>
                      </a:pPr>
                      <a:r>
                        <a:rPr lang="en-GB" sz="1200">
                          <a:solidFill>
                            <a:srgbClr val="00287D"/>
                          </a:solidFill>
                          <a:effectLst/>
                        </a:rPr>
                        <a:t> </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     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dirty="0">
                          <a:solidFill>
                            <a:srgbClr val="00287D"/>
                          </a:solidFill>
                          <a:effectLst/>
                        </a:rPr>
                        <a:t>P</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dirty="0">
                          <a:solidFill>
                            <a:srgbClr val="00287D"/>
                          </a:solidFill>
                          <a:effectLst/>
                        </a:rPr>
                        <a:t>  </a:t>
                      </a:r>
                      <a:r>
                        <a:rPr lang="en-GB" sz="1200" b="1" dirty="0">
                          <a:solidFill>
                            <a:srgbClr val="00287D"/>
                          </a:solidFill>
                          <a:effectLst/>
                        </a:rPr>
                        <a:t>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dirty="0">
                          <a:solidFill>
                            <a:srgbClr val="00287D"/>
                          </a:solidFill>
                          <a:effectLst/>
                        </a:rPr>
                        <a:t>P</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spcAft>
                          <a:spcPts val="0"/>
                        </a:spcAft>
                      </a:pPr>
                      <a:r>
                        <a:rPr lang="en-GB" sz="1200" b="1" dirty="0">
                          <a:solidFill>
                            <a:srgbClr val="00287D"/>
                          </a:solidFill>
                          <a:effectLst/>
                        </a:rPr>
                        <a:t> 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a:solidFill>
                            <a:srgbClr val="00287D"/>
                          </a:solidFill>
                          <a:effectLst/>
                        </a:rPr>
                        <a:t>P</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     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dirty="0">
                          <a:solidFill>
                            <a:srgbClr val="00287D"/>
                          </a:solidFill>
                          <a:effectLst/>
                        </a:rPr>
                        <a:t>P</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942204">
                <a:tc>
                  <a:txBody>
                    <a:bodyPr/>
                    <a:lstStyle/>
                    <a:p>
                      <a:pPr>
                        <a:spcAft>
                          <a:spcPts val="0"/>
                        </a:spcAft>
                      </a:pPr>
                      <a:r>
                        <a:rPr lang="en-GB" sz="1200">
                          <a:solidFill>
                            <a:srgbClr val="00287D"/>
                          </a:solidFill>
                          <a:effectLst/>
                        </a:rPr>
                        <a:t>Physical sciences</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63,0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b="1" dirty="0">
                          <a:solidFill>
                            <a:srgbClr val="00287D"/>
                          </a:solidFill>
                          <a:effectLst/>
                        </a:rPr>
                        <a:t>37,0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26,0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b="1" dirty="0">
                          <a:solidFill>
                            <a:srgbClr val="00287D"/>
                          </a:solidFill>
                          <a:effectLst/>
                        </a:rPr>
                        <a:t>74,0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spcAft>
                          <a:spcPts val="0"/>
                        </a:spcAft>
                      </a:pPr>
                      <a:r>
                        <a:rPr lang="en-GB" sz="1200" b="1" dirty="0">
                          <a:solidFill>
                            <a:srgbClr val="00287D"/>
                          </a:solidFill>
                          <a:effectLst/>
                        </a:rPr>
                        <a:t>72,0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b="1" dirty="0">
                          <a:solidFill>
                            <a:srgbClr val="00287D"/>
                          </a:solidFill>
                          <a:effectLst/>
                        </a:rPr>
                        <a:t>28,0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71,0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dirty="0">
                          <a:solidFill>
                            <a:srgbClr val="00287D"/>
                          </a:solidFill>
                          <a:effectLst/>
                        </a:rPr>
                        <a:t>29,0</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1256271">
                <a:tc>
                  <a:txBody>
                    <a:bodyPr/>
                    <a:lstStyle/>
                    <a:p>
                      <a:pPr>
                        <a:spcAft>
                          <a:spcPts val="0"/>
                        </a:spcAft>
                      </a:pPr>
                      <a:r>
                        <a:rPr lang="en-GB" sz="1200">
                          <a:solidFill>
                            <a:srgbClr val="00287D"/>
                          </a:solidFill>
                          <a:effectLst/>
                        </a:rPr>
                        <a:t>Biological sciences</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74,0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b="1">
                          <a:solidFill>
                            <a:srgbClr val="00287D"/>
                          </a:solidFill>
                          <a:effectLst/>
                        </a:rPr>
                        <a:t>26,0</a:t>
                      </a:r>
                      <a:endParaRPr lang="cs-CZ" sz="1200" b="1">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38,0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b="1" dirty="0">
                          <a:solidFill>
                            <a:srgbClr val="00287D"/>
                          </a:solidFill>
                          <a:effectLst/>
                        </a:rPr>
                        <a:t>61</a:t>
                      </a:r>
                      <a:r>
                        <a:rPr lang="cs-CZ" sz="1200" b="1" dirty="0">
                          <a:solidFill>
                            <a:srgbClr val="00287D"/>
                          </a:solidFill>
                          <a:effectLst/>
                        </a:rPr>
                        <a:t>,</a:t>
                      </a:r>
                      <a:r>
                        <a:rPr lang="en-GB" sz="1200" b="1" dirty="0">
                          <a:solidFill>
                            <a:srgbClr val="00287D"/>
                          </a:solidFill>
                          <a:effectLst/>
                        </a:rPr>
                        <a:t>05</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spcAft>
                          <a:spcPts val="0"/>
                        </a:spcAft>
                      </a:pPr>
                      <a:r>
                        <a:rPr lang="en-GB" sz="1200" b="1" dirty="0">
                          <a:solidFill>
                            <a:srgbClr val="00287D"/>
                          </a:solidFill>
                          <a:effectLst/>
                        </a:rPr>
                        <a:t>68,0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b="1">
                          <a:solidFill>
                            <a:srgbClr val="00287D"/>
                          </a:solidFill>
                          <a:effectLst/>
                        </a:rPr>
                        <a:t>32,0</a:t>
                      </a:r>
                      <a:endParaRPr lang="cs-CZ" sz="1200" b="1">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79,0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dirty="0">
                          <a:solidFill>
                            <a:srgbClr val="00287D"/>
                          </a:solidFill>
                          <a:effectLst/>
                        </a:rPr>
                        <a:t>21,0</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942204">
                <a:tc>
                  <a:txBody>
                    <a:bodyPr/>
                    <a:lstStyle/>
                    <a:p>
                      <a:pPr>
                        <a:spcAft>
                          <a:spcPts val="0"/>
                        </a:spcAft>
                      </a:pPr>
                      <a:r>
                        <a:rPr lang="en-GB" sz="1200" dirty="0">
                          <a:solidFill>
                            <a:srgbClr val="00287D"/>
                          </a:solidFill>
                          <a:effectLst/>
                        </a:rPr>
                        <a:t>Social sciences</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84,0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16,0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46,0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54,0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77,0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23,0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85,0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15,0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4" name="TextovéPole 3"/>
          <p:cNvSpPr txBox="1"/>
          <p:nvPr/>
        </p:nvSpPr>
        <p:spPr>
          <a:xfrm>
            <a:off x="889686" y="1103459"/>
            <a:ext cx="7043352" cy="892552"/>
          </a:xfrm>
          <a:prstGeom prst="rect">
            <a:avLst/>
          </a:prstGeom>
          <a:noFill/>
        </p:spPr>
        <p:txBody>
          <a:bodyPr wrap="square" rtlCol="0">
            <a:spAutoFit/>
          </a:bodyPr>
          <a:lstStyle/>
          <a:p>
            <a:r>
              <a:rPr lang="en-GB" sz="1400" i="1" dirty="0">
                <a:solidFill>
                  <a:srgbClr val="00287D"/>
                </a:solidFill>
              </a:rPr>
              <a:t>Percentages of voice per section in the processes of three types of sciences </a:t>
            </a:r>
            <a:endParaRPr lang="cs-CZ" sz="1400" i="1" dirty="0">
              <a:solidFill>
                <a:srgbClr val="00287D"/>
              </a:solidFill>
            </a:endParaRPr>
          </a:p>
          <a:p>
            <a:r>
              <a:rPr lang="en-GB" sz="1400" i="1" dirty="0">
                <a:solidFill>
                  <a:srgbClr val="00287D"/>
                </a:solidFill>
              </a:rPr>
              <a:t>in 21 research articles.</a:t>
            </a:r>
            <a:endParaRPr lang="cs-CZ" sz="1400" dirty="0">
              <a:solidFill>
                <a:srgbClr val="00287D"/>
              </a:solidFill>
            </a:endParaRPr>
          </a:p>
          <a:p>
            <a:endParaRPr lang="cs-CZ" dirty="0"/>
          </a:p>
        </p:txBody>
      </p:sp>
      <p:sp>
        <p:nvSpPr>
          <p:cNvPr id="5" name="TextovéPole 4"/>
          <p:cNvSpPr txBox="1"/>
          <p:nvPr/>
        </p:nvSpPr>
        <p:spPr>
          <a:xfrm>
            <a:off x="889686" y="5626437"/>
            <a:ext cx="7673546" cy="261610"/>
          </a:xfrm>
          <a:prstGeom prst="rect">
            <a:avLst/>
          </a:prstGeom>
          <a:noFill/>
        </p:spPr>
        <p:txBody>
          <a:bodyPr wrap="square" rtlCol="0">
            <a:spAutoFit/>
          </a:bodyPr>
          <a:lstStyle/>
          <a:p>
            <a:r>
              <a:rPr lang="en-GB" sz="1100" dirty="0">
                <a:solidFill>
                  <a:srgbClr val="00287D"/>
                </a:solidFill>
              </a:rPr>
              <a:t>A=active, P=passive                             </a:t>
            </a:r>
            <a:r>
              <a:rPr lang="cs-CZ" sz="1100" dirty="0">
                <a:solidFill>
                  <a:srgbClr val="00287D"/>
                </a:solidFill>
              </a:rPr>
              <a:t>S</a:t>
            </a:r>
            <a:r>
              <a:rPr lang="en-GB" sz="1100" dirty="0" err="1">
                <a:solidFill>
                  <a:srgbClr val="00287D"/>
                </a:solidFill>
              </a:rPr>
              <a:t>ource</a:t>
            </a:r>
            <a:r>
              <a:rPr lang="en-GB" sz="1100" dirty="0">
                <a:solidFill>
                  <a:srgbClr val="00287D"/>
                </a:solidFill>
              </a:rPr>
              <a:t>: </a:t>
            </a:r>
            <a:r>
              <a:rPr lang="en-GB" sz="1100" dirty="0" err="1">
                <a:solidFill>
                  <a:srgbClr val="00287D"/>
                </a:solidFill>
              </a:rPr>
              <a:t>I.A.Martinez</a:t>
            </a:r>
            <a:r>
              <a:rPr lang="en-GB" sz="1100" dirty="0">
                <a:solidFill>
                  <a:srgbClr val="00287D"/>
                </a:solidFill>
              </a:rPr>
              <a:t>/English for Specific Purposes 20 (2001) 227-247)</a:t>
            </a:r>
            <a:endParaRPr lang="cs-CZ" sz="1100" dirty="0">
              <a:solidFill>
                <a:srgbClr val="00287D"/>
              </a:solidFill>
            </a:endParaRPr>
          </a:p>
        </p:txBody>
      </p:sp>
      <p:cxnSp>
        <p:nvCxnSpPr>
          <p:cNvPr id="8" name="Přímá spojnice se šipkou 7"/>
          <p:cNvCxnSpPr/>
          <p:nvPr/>
        </p:nvCxnSpPr>
        <p:spPr bwMode="auto">
          <a:xfrm>
            <a:off x="3694670" y="1549735"/>
            <a:ext cx="902044" cy="1477670"/>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ovéPole 15"/>
          <p:cNvSpPr txBox="1"/>
          <p:nvPr/>
        </p:nvSpPr>
        <p:spPr>
          <a:xfrm>
            <a:off x="168249" y="5966299"/>
            <a:ext cx="8699155" cy="830997"/>
          </a:xfrm>
          <a:prstGeom prst="rect">
            <a:avLst/>
          </a:prstGeom>
          <a:noFill/>
        </p:spPr>
        <p:txBody>
          <a:bodyPr wrap="square" rtlCol="0">
            <a:spAutoFit/>
          </a:bodyPr>
          <a:lstStyle/>
          <a:p>
            <a:r>
              <a:rPr lang="en-GB" sz="1600" b="1" dirty="0">
                <a:solidFill>
                  <a:srgbClr val="00287D"/>
                </a:solidFill>
              </a:rPr>
              <a:t>NOTE:</a:t>
            </a:r>
            <a:r>
              <a:rPr lang="en-GB" sz="1600" dirty="0">
                <a:solidFill>
                  <a:srgbClr val="00287D"/>
                </a:solidFill>
              </a:rPr>
              <a:t> </a:t>
            </a:r>
            <a:r>
              <a:rPr lang="en-GB" sz="1600" i="1" dirty="0">
                <a:solidFill>
                  <a:srgbClr val="00287D"/>
                </a:solidFill>
              </a:rPr>
              <a:t>To read more on passive: </a:t>
            </a:r>
            <a:r>
              <a:rPr lang="en-GB" sz="1600" i="1" dirty="0" err="1">
                <a:solidFill>
                  <a:srgbClr val="00287D"/>
                </a:solidFill>
              </a:rPr>
              <a:t>Lilita</a:t>
            </a:r>
            <a:r>
              <a:rPr lang="en-GB" sz="1600" i="1" dirty="0">
                <a:solidFill>
                  <a:srgbClr val="00287D"/>
                </a:solidFill>
              </a:rPr>
              <a:t> Rodman: The passive in technical and scientific</a:t>
            </a:r>
            <a:endParaRPr lang="cs-CZ" sz="1600" i="1" dirty="0">
              <a:solidFill>
                <a:srgbClr val="00287D"/>
              </a:solidFill>
            </a:endParaRPr>
          </a:p>
          <a:p>
            <a:r>
              <a:rPr lang="cs-CZ" sz="1600" i="1" dirty="0">
                <a:solidFill>
                  <a:srgbClr val="00287D"/>
                </a:solidFill>
              </a:rPr>
              <a:t>          </a:t>
            </a:r>
            <a:r>
              <a:rPr lang="en-GB" sz="1600" i="1" dirty="0">
                <a:solidFill>
                  <a:srgbClr val="00287D"/>
                </a:solidFill>
              </a:rPr>
              <a:t> writing; http://www.jaconlinejournal.com/archives/vol2/rodman-passive.pdf </a:t>
            </a:r>
            <a:endParaRPr lang="cs-CZ" sz="1600" i="1" dirty="0">
              <a:solidFill>
                <a:srgbClr val="00287D"/>
              </a:solidFill>
            </a:endParaRPr>
          </a:p>
          <a:p>
            <a:endParaRPr lang="cs-CZ" sz="1600" dirty="0"/>
          </a:p>
        </p:txBody>
      </p:sp>
      <p:pic>
        <p:nvPicPr>
          <p:cNvPr id="9" name="Obráze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661098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Grp="1" noChangeArrowheads="1"/>
          </p:cNvSpPr>
          <p:nvPr>
            <p:ph type="body" idx="1"/>
          </p:nvPr>
        </p:nvSpPr>
        <p:spPr bwMode="auto">
          <a:xfrm>
            <a:off x="460160" y="1271742"/>
            <a:ext cx="8127785"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cs-CZ" sz="3200" b="0"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We </a:t>
            </a:r>
            <a:r>
              <a:rPr kumimoji="0" lang="en-GB" altLang="cs-CZ" sz="3200" b="1"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should reject</a:t>
            </a:r>
            <a:r>
              <a:rPr kumimoji="0" lang="en-GB" altLang="cs-CZ" sz="3200" b="0"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 this conclusion for two reasons.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3200" b="1" i="0" u="none" strike="noStrike" cap="none" normalizeH="0" baseline="0" dirty="0">
                <a:ln>
                  <a:noFill/>
                </a:ln>
                <a:effectLst/>
                <a:latin typeface="Arial Narrow" panose="020B0606020202030204" pitchFamily="34" charset="0"/>
                <a:cs typeface="Arial"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cs-CZ" sz="3200" b="0"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 This conclusion </a:t>
            </a:r>
            <a:r>
              <a:rPr kumimoji="0" lang="en-GB" altLang="cs-CZ" sz="3200" b="1"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should be rejected </a:t>
            </a:r>
            <a:r>
              <a:rPr kumimoji="0" lang="en-GB" altLang="cs-CZ" sz="3200" b="0"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for two reasons.</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cs-CZ" sz="3200" dirty="0">
              <a:latin typeface="Arial Narrow"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cs-CZ" sz="3200" b="0" i="0" u="none" strike="noStrike" cap="none" normalizeH="0" baseline="0" dirty="0">
                <a:ln>
                  <a:noFill/>
                </a:ln>
                <a:effectLst/>
                <a:latin typeface="Arial Narrow" pitchFamily="34" charset="0"/>
                <a:ea typeface="Times New Roman" pitchFamily="18" charset="0"/>
                <a:cs typeface="Arial" pitchFamily="34" charset="0"/>
              </a:rPr>
              <a:t>…</a:t>
            </a:r>
          </a:p>
          <a:p>
            <a:pPr marL="0" lvl="0" indent="0" eaLnBrk="0" hangingPunct="0">
              <a:spcBef>
                <a:spcPct val="0"/>
              </a:spcBef>
              <a:buClrTx/>
              <a:buSzTx/>
              <a:buNone/>
            </a:pPr>
            <a:r>
              <a:rPr lang="en-GB" sz="3200" b="1" dirty="0">
                <a:solidFill>
                  <a:srgbClr val="00287D"/>
                </a:solidFill>
                <a:latin typeface="Arial Narrow" panose="020B0606020202030204" pitchFamily="34" charset="0"/>
              </a:rPr>
              <a:t>It is unclear </a:t>
            </a:r>
            <a:r>
              <a:rPr lang="en-GB" sz="3200" dirty="0">
                <a:solidFill>
                  <a:srgbClr val="00287D"/>
                </a:solidFill>
                <a:latin typeface="Arial Narrow" panose="020B0606020202030204" pitchFamily="34" charset="0"/>
              </a:rPr>
              <a:t>at this time as to what extent cremophore is responsible for these side effects, but similar hypersensitivity </a:t>
            </a:r>
            <a:r>
              <a:rPr lang="en-GB" sz="3200" b="1" dirty="0">
                <a:solidFill>
                  <a:srgbClr val="00287D"/>
                </a:solidFill>
                <a:latin typeface="Arial Narrow" panose="020B0606020202030204" pitchFamily="34" charset="0"/>
              </a:rPr>
              <a:t>reactions</a:t>
            </a:r>
            <a:r>
              <a:rPr lang="en-GB" sz="3200" dirty="0">
                <a:solidFill>
                  <a:srgbClr val="00287D"/>
                </a:solidFill>
                <a:latin typeface="Arial Narrow" panose="020B0606020202030204" pitchFamily="34" charset="0"/>
              </a:rPr>
              <a:t> in dogs </a:t>
            </a:r>
            <a:r>
              <a:rPr lang="en-GB" sz="3200" b="1" dirty="0">
                <a:solidFill>
                  <a:srgbClr val="00287D"/>
                </a:solidFill>
                <a:latin typeface="Arial Narrow" panose="020B0606020202030204" pitchFamily="34" charset="0"/>
              </a:rPr>
              <a:t>have been attributed</a:t>
            </a:r>
            <a:r>
              <a:rPr lang="en-GB" sz="3200" dirty="0">
                <a:solidFill>
                  <a:srgbClr val="00287D"/>
                </a:solidFill>
                <a:latin typeface="Arial Narrow" panose="020B0606020202030204" pitchFamily="34" charset="0"/>
              </a:rPr>
              <a:t> to histamine release by cremophore EL.</a:t>
            </a:r>
            <a:endParaRPr kumimoji="0" lang="en-GB" altLang="cs-CZ" sz="3200" b="0" i="0" u="none" strike="noStrike" cap="none" normalizeH="0" baseline="0" dirty="0">
              <a:ln>
                <a:noFill/>
              </a:ln>
              <a:solidFill>
                <a:srgbClr val="00287D"/>
              </a:solidFill>
              <a:effectLst/>
              <a:latin typeface="Arial Narrow"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cs-CZ" sz="2000" b="0" i="0" u="none" strike="noStrike" cap="none" normalizeH="0" baseline="0" dirty="0">
              <a:ln>
                <a:noFill/>
              </a:ln>
              <a:solidFill>
                <a:schemeClr val="tx1"/>
              </a:solidFill>
              <a:effectLst/>
              <a:latin typeface="Arial Narrow" pitchFamily="34" charset="0"/>
              <a:ea typeface="Times New Roman" pitchFamily="18" charset="0"/>
              <a:cs typeface="Arial" pitchFamily="34" charset="0"/>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998440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Grp="1" noChangeArrowheads="1"/>
          </p:cNvSpPr>
          <p:nvPr>
            <p:ph type="body" idx="1"/>
          </p:nvPr>
        </p:nvSpPr>
        <p:spPr bwMode="auto">
          <a:xfrm>
            <a:off x="114172" y="1386306"/>
            <a:ext cx="8766311"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cs-CZ" altLang="cs-CZ" sz="2000" dirty="0">
                <a:latin typeface="Arial Narrow" pitchFamily="34" charset="0"/>
                <a:ea typeface="Times New Roman" pitchFamily="18" charset="0"/>
                <a:cs typeface="Arial" pitchFamily="34" charset="0"/>
              </a:rPr>
              <a:t>    </a:t>
            </a:r>
            <a:endParaRPr kumimoji="0" lang="cs-CZ" altLang="cs-CZ" sz="2000" b="0" i="0" u="none" strike="noStrike" cap="none" normalizeH="0" baseline="0" dirty="0">
              <a:ln>
                <a:noFill/>
              </a:ln>
              <a:solidFill>
                <a:schemeClr val="tx1"/>
              </a:solidFill>
              <a:effectLst/>
              <a:latin typeface="Arial Narrow"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3200" b="0"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Experts </a:t>
            </a:r>
            <a:r>
              <a:rPr kumimoji="0" lang="en-GB" altLang="cs-CZ" sz="3200" b="1"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presented</a:t>
            </a:r>
            <a:r>
              <a:rPr kumimoji="0" lang="en-GB" altLang="cs-CZ" sz="3200" b="0"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 and </a:t>
            </a:r>
            <a:r>
              <a:rPr kumimoji="0" lang="en-GB" altLang="cs-CZ" sz="3200" b="1"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discussed</a:t>
            </a:r>
            <a:r>
              <a:rPr kumimoji="0" lang="en-GB" altLang="cs-CZ" sz="3200" b="0"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 a total of ten </a:t>
            </a:r>
            <a:endParaRPr kumimoji="0" lang="cs-CZ" altLang="cs-CZ" sz="3200" b="0" i="0" u="none" strike="noStrike" cap="none" normalizeH="0" baseline="0" dirty="0">
              <a:ln>
                <a:noFill/>
              </a:ln>
              <a:solidFill>
                <a:srgbClr val="00287D"/>
              </a:solidFill>
              <a:effectLst/>
              <a:latin typeface="Arial Narrow"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3200" b="0"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innovative papers during the two-day workshop sessions.</a:t>
            </a:r>
            <a:endParaRPr kumimoji="0" lang="cs-CZ" altLang="cs-CZ" sz="3200" b="0" i="0" u="none" strike="noStrike" cap="none" normalizeH="0" baseline="0" dirty="0">
              <a:ln>
                <a:noFill/>
              </a:ln>
              <a:solidFill>
                <a:srgbClr val="00287D"/>
              </a:solidFill>
              <a:effectLst/>
              <a:latin typeface="Arial Narrow" panose="020B0606020202030204" pitchFamily="34" charset="0"/>
              <a:cs typeface="Arial" pitchFamily="34" charset="0"/>
            </a:endParaRPr>
          </a:p>
          <a:p>
            <a:pPr marL="0" lvl="0" indent="0" algn="ctr" eaLnBrk="0" hangingPunct="0">
              <a:spcBef>
                <a:spcPct val="0"/>
              </a:spcBef>
              <a:buClrTx/>
              <a:buSzTx/>
              <a:buNone/>
            </a:pPr>
            <a:endParaRPr lang="cs-CZ" altLang="cs-CZ" sz="3200" dirty="0">
              <a:solidFill>
                <a:srgbClr val="00287D"/>
              </a:solidFill>
              <a:latin typeface="Arial Narrow" panose="020B0606020202030204" pitchFamily="34" charset="0"/>
              <a:ea typeface="Times New Roman" pitchFamily="18" charset="0"/>
              <a:cs typeface="Arial" pitchFamily="34" charset="0"/>
            </a:endParaRPr>
          </a:p>
          <a:p>
            <a:pPr marL="0" lvl="0" indent="0" algn="ctr" eaLnBrk="0" hangingPunct="0">
              <a:spcBef>
                <a:spcPct val="0"/>
              </a:spcBef>
              <a:buClrTx/>
              <a:buSzTx/>
              <a:buNone/>
            </a:pPr>
            <a:r>
              <a:rPr kumimoji="0" lang="cs-CZ" altLang="cs-CZ" sz="3200" b="1" i="0" u="none" strike="noStrike" cap="none" normalizeH="0" baseline="0" dirty="0">
                <a:ln>
                  <a:noFill/>
                </a:ln>
                <a:effectLst/>
                <a:latin typeface="Arial Narrow" panose="020B0606020202030204" pitchFamily="34" charset="0"/>
                <a:ea typeface="Times New Roman" pitchFamily="18" charset="0"/>
                <a:cs typeface="Arial" pitchFamily="34" charset="0"/>
              </a:rPr>
              <a:t>vs</a:t>
            </a:r>
          </a:p>
          <a:p>
            <a:pPr marL="0" lvl="0" indent="0" algn="ctr" eaLnBrk="0" hangingPunct="0">
              <a:spcBef>
                <a:spcPct val="0"/>
              </a:spcBef>
              <a:buClrTx/>
              <a:buSzTx/>
              <a:buNone/>
            </a:pPr>
            <a:endParaRPr kumimoji="0" lang="cs-CZ" altLang="cs-CZ" sz="3200" b="0" i="0" u="none" strike="noStrike" cap="none" normalizeH="0" baseline="0" dirty="0">
              <a:ln>
                <a:noFill/>
              </a:ln>
              <a:solidFill>
                <a:srgbClr val="00287D"/>
              </a:solidFill>
              <a:effectLst/>
              <a:latin typeface="Arial Narrow" panose="020B0606020202030204" pitchFamily="34" charset="0"/>
              <a:ea typeface="Times New Roman" pitchFamily="18" charset="0"/>
              <a:cs typeface="Arial" pitchFamily="34" charset="0"/>
            </a:endParaRPr>
          </a:p>
          <a:p>
            <a:pPr marL="0" lvl="0" indent="0" algn="ctr" eaLnBrk="0" hangingPunct="0">
              <a:spcBef>
                <a:spcPct val="0"/>
              </a:spcBef>
              <a:buClrTx/>
              <a:buSzTx/>
              <a:buNone/>
            </a:pPr>
            <a:r>
              <a:rPr kumimoji="0" lang="en-GB" altLang="cs-CZ" sz="3200" b="0"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A total of ten innovative papers </a:t>
            </a:r>
          </a:p>
          <a:p>
            <a:pPr marL="0" lvl="0" indent="0" algn="ctr" eaLnBrk="0" hangingPunct="0">
              <a:spcBef>
                <a:spcPct val="0"/>
              </a:spcBef>
              <a:buClrTx/>
              <a:buSzTx/>
              <a:buNone/>
            </a:pPr>
            <a:r>
              <a:rPr kumimoji="0" lang="en-GB" altLang="cs-CZ" sz="3200" b="1"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were presented and discussed </a:t>
            </a:r>
          </a:p>
          <a:p>
            <a:pPr marL="0" lvl="0" indent="0" algn="ctr" eaLnBrk="0" hangingPunct="0">
              <a:spcBef>
                <a:spcPct val="0"/>
              </a:spcBef>
              <a:buClrTx/>
              <a:buSzTx/>
              <a:buNone/>
            </a:pPr>
            <a:r>
              <a:rPr lang="en-GB" altLang="cs-CZ" sz="3200" dirty="0">
                <a:solidFill>
                  <a:srgbClr val="00287D"/>
                </a:solidFill>
                <a:latin typeface="Arial Narrow" pitchFamily="34" charset="0"/>
                <a:ea typeface="Times New Roman" pitchFamily="18" charset="0"/>
                <a:cs typeface="Arial" pitchFamily="34" charset="0"/>
              </a:rPr>
              <a:t>during the two-day workshop sessions.</a:t>
            </a:r>
            <a:r>
              <a:rPr lang="en-GB" altLang="cs-CZ" sz="3200" dirty="0">
                <a:latin typeface="Arial Narrow" pitchFamily="34" charset="0"/>
                <a:ea typeface="Times New Roman" pitchFamily="18" charset="0"/>
                <a:cs typeface="Arial" pitchFamily="34" charset="0"/>
              </a:rPr>
              <a:t> </a:t>
            </a: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08742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Grp="1" noChangeArrowheads="1"/>
          </p:cNvSpPr>
          <p:nvPr>
            <p:ph type="body" idx="1"/>
          </p:nvPr>
        </p:nvSpPr>
        <p:spPr bwMode="auto">
          <a:xfrm>
            <a:off x="191851" y="2106497"/>
            <a:ext cx="8890704" cy="289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indent="0" algn="ctr">
              <a:buNone/>
            </a:pPr>
            <a:r>
              <a:rPr lang="en-US" sz="2800" dirty="0">
                <a:latin typeface="Arial Narrow" panose="020B0606020202030204" pitchFamily="34" charset="0"/>
              </a:rPr>
              <a:t>To measure</a:t>
            </a:r>
            <a:r>
              <a:rPr lang="cs-CZ" sz="2800" dirty="0">
                <a:latin typeface="Arial Narrow" panose="020B0606020202030204" pitchFamily="34" charset="0"/>
              </a:rPr>
              <a:t> </a:t>
            </a:r>
            <a:r>
              <a:rPr lang="en-US" sz="2800" dirty="0">
                <a:latin typeface="Arial Narrow" panose="020B0606020202030204" pitchFamily="34" charset="0"/>
              </a:rPr>
              <a:t>the number of gene copies the </a:t>
            </a:r>
            <a:r>
              <a:rPr lang="en-US" sz="2800" dirty="0">
                <a:solidFill>
                  <a:schemeClr val="tx2">
                    <a:lumMod val="75000"/>
                  </a:schemeClr>
                </a:solidFill>
                <a:latin typeface="Arial Narrow" panose="020B0606020202030204" pitchFamily="34" charset="0"/>
              </a:rPr>
              <a:t>cellular DNA </a:t>
            </a:r>
            <a:endParaRPr lang="cs-CZ" sz="2800" dirty="0">
              <a:solidFill>
                <a:schemeClr val="tx2">
                  <a:lumMod val="75000"/>
                </a:schemeClr>
              </a:solidFill>
              <a:latin typeface="Arial Narrow" panose="020B0606020202030204" pitchFamily="34" charset="0"/>
            </a:endParaRPr>
          </a:p>
          <a:p>
            <a:pPr marL="0" indent="0" algn="ctr">
              <a:buNone/>
            </a:pPr>
            <a:r>
              <a:rPr lang="en-US" sz="2800" b="1" dirty="0">
                <a:latin typeface="Arial Narrow" panose="020B0606020202030204" pitchFamily="34" charset="0"/>
              </a:rPr>
              <a:t>is broken </a:t>
            </a:r>
            <a:r>
              <a:rPr lang="en-GB" sz="2800" dirty="0">
                <a:latin typeface="Arial Narrow" panose="020B0606020202030204" pitchFamily="34" charset="0"/>
              </a:rPr>
              <a:t>into small pieces, </a:t>
            </a:r>
            <a:r>
              <a:rPr lang="en-GB" sz="2800" dirty="0">
                <a:solidFill>
                  <a:schemeClr val="tx2">
                    <a:lumMod val="75000"/>
                  </a:schemeClr>
                </a:solidFill>
                <a:latin typeface="Arial Narrow" panose="020B0606020202030204" pitchFamily="34" charset="0"/>
              </a:rPr>
              <a:t>the double strands </a:t>
            </a:r>
            <a:r>
              <a:rPr lang="en-GB" sz="2800" b="1" dirty="0">
                <a:latin typeface="Arial Narrow" panose="020B0606020202030204" pitchFamily="34" charset="0"/>
              </a:rPr>
              <a:t>are denatured </a:t>
            </a:r>
          </a:p>
          <a:p>
            <a:pPr marL="0" indent="0" algn="ctr">
              <a:buNone/>
            </a:pPr>
            <a:r>
              <a:rPr lang="en-GB" sz="2800" dirty="0">
                <a:latin typeface="Arial Narrow" panose="020B0606020202030204" pitchFamily="34" charset="0"/>
              </a:rPr>
              <a:t>(</a:t>
            </a:r>
            <a:r>
              <a:rPr lang="en-GB" sz="2800" b="1" dirty="0">
                <a:latin typeface="Arial Narrow" panose="020B0606020202030204" pitchFamily="34" charset="0"/>
              </a:rPr>
              <a:t>separated</a:t>
            </a:r>
            <a:r>
              <a:rPr lang="en-GB" sz="2800" dirty="0">
                <a:latin typeface="Arial Narrow" panose="020B0606020202030204" pitchFamily="34" charset="0"/>
              </a:rPr>
              <a:t> into single strands) by boiling, and </a:t>
            </a:r>
            <a:r>
              <a:rPr lang="en-GB" sz="2800" dirty="0">
                <a:solidFill>
                  <a:schemeClr val="tx2">
                    <a:lumMod val="75000"/>
                  </a:schemeClr>
                </a:solidFill>
                <a:latin typeface="Arial Narrow" panose="020B0606020202030204" pitchFamily="34" charset="0"/>
              </a:rPr>
              <a:t>a small amount of </a:t>
            </a:r>
          </a:p>
          <a:p>
            <a:pPr marL="0" indent="0" algn="ctr">
              <a:buNone/>
            </a:pPr>
            <a:r>
              <a:rPr lang="en-GB" sz="2800" dirty="0">
                <a:solidFill>
                  <a:schemeClr val="tx2">
                    <a:lumMod val="75000"/>
                  </a:schemeClr>
                </a:solidFill>
                <a:latin typeface="Arial Narrow" panose="020B0606020202030204" pitchFamily="34" charset="0"/>
              </a:rPr>
              <a:t>the radioactively </a:t>
            </a:r>
            <a:r>
              <a:rPr lang="en-GB" sz="2800" dirty="0" err="1">
                <a:solidFill>
                  <a:schemeClr val="tx2">
                    <a:lumMod val="75000"/>
                  </a:schemeClr>
                </a:solidFill>
                <a:latin typeface="Arial Narrow" panose="020B0606020202030204" pitchFamily="34" charset="0"/>
              </a:rPr>
              <a:t>labeled</a:t>
            </a:r>
            <a:r>
              <a:rPr lang="en-GB" sz="2800" dirty="0">
                <a:solidFill>
                  <a:schemeClr val="tx2">
                    <a:lumMod val="75000"/>
                  </a:schemeClr>
                </a:solidFill>
                <a:latin typeface="Arial Narrow" panose="020B0606020202030204" pitchFamily="34" charset="0"/>
              </a:rPr>
              <a:t> complementary DNA </a:t>
            </a:r>
            <a:r>
              <a:rPr lang="en-GB" sz="2800" b="1" dirty="0">
                <a:latin typeface="Arial Narrow" panose="020B0606020202030204" pitchFamily="34" charset="0"/>
              </a:rPr>
              <a:t>is added </a:t>
            </a:r>
          </a:p>
          <a:p>
            <a:pPr marL="0" indent="0" algn="ctr">
              <a:buNone/>
            </a:pPr>
            <a:r>
              <a:rPr lang="en-GB" sz="2800" dirty="0">
                <a:latin typeface="Arial Narrow" panose="020B0606020202030204" pitchFamily="34" charset="0"/>
              </a:rPr>
              <a:t>to the mixture under experimental conditions.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2000" b="0" i="0" u="none" strike="noStrike" cap="none" normalizeH="0" baseline="0" dirty="0">
              <a:ln>
                <a:noFill/>
              </a:ln>
              <a:solidFill>
                <a:schemeClr val="tx1"/>
              </a:solidFill>
              <a:effectLst/>
              <a:latin typeface="Arial Narrow" pitchFamily="34" charset="0"/>
              <a:ea typeface="Times New Roman" pitchFamily="18" charset="0"/>
              <a:cs typeface="Arial"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08742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88954" y="2064653"/>
            <a:ext cx="8086635" cy="647700"/>
          </a:xfrm>
        </p:spPr>
        <p:txBody>
          <a:bodyPr/>
          <a:lstStyle/>
          <a:p>
            <a:pPr algn="r"/>
            <a:r>
              <a:rPr lang="en-GB" altLang="cs-CZ" sz="4000" dirty="0">
                <a:latin typeface="Arial Narrow" pitchFamily="34" charset="0"/>
              </a:rPr>
              <a:t>nominalisation</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495027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416" y="2128417"/>
            <a:ext cx="8452022" cy="1261884"/>
          </a:xfrm>
          <a:prstGeom prst="rect">
            <a:avLst/>
          </a:prstGeom>
        </p:spPr>
        <p:txBody>
          <a:bodyPr wrap="square">
            <a:spAutoFit/>
          </a:bodyPr>
          <a:lstStyle/>
          <a:p>
            <a:r>
              <a:rPr lang="en-GB" sz="1200" dirty="0"/>
              <a:t>  </a:t>
            </a:r>
            <a:r>
              <a:rPr lang="en-GB" sz="3200" dirty="0">
                <a:solidFill>
                  <a:srgbClr val="00287D"/>
                </a:solidFill>
                <a:latin typeface="Arial Narrow" panose="020B0606020202030204" pitchFamily="34" charset="0"/>
              </a:rPr>
              <a:t>You can understand something better if it is repeated.</a:t>
            </a:r>
          </a:p>
          <a:p>
            <a:r>
              <a:rPr lang="en-GB" sz="3200" dirty="0">
                <a:latin typeface="Arial Narrow" panose="020B0606020202030204" pitchFamily="34" charset="0"/>
              </a:rPr>
              <a:t> </a:t>
            </a:r>
          </a:p>
          <a:p>
            <a:r>
              <a:rPr lang="en-GB" sz="1200" dirty="0"/>
              <a:t> </a:t>
            </a:r>
            <a:endParaRPr lang="cs-CZ" sz="1200"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668712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416" y="2128417"/>
            <a:ext cx="8452022" cy="3231654"/>
          </a:xfrm>
          <a:prstGeom prst="rect">
            <a:avLst/>
          </a:prstGeom>
        </p:spPr>
        <p:txBody>
          <a:bodyPr wrap="square">
            <a:spAutoFit/>
          </a:bodyPr>
          <a:lstStyle/>
          <a:p>
            <a:r>
              <a:rPr lang="en-GB" sz="1200" dirty="0"/>
              <a:t>  </a:t>
            </a:r>
            <a:r>
              <a:rPr lang="en-GB" sz="3200" dirty="0">
                <a:solidFill>
                  <a:srgbClr val="00287D"/>
                </a:solidFill>
                <a:latin typeface="Arial Narrow" panose="020B0606020202030204" pitchFamily="34" charset="0"/>
              </a:rPr>
              <a:t>You can understand something better if it is repeated.</a:t>
            </a:r>
          </a:p>
          <a:p>
            <a:endParaRPr lang="en-GB" sz="3200" dirty="0">
              <a:solidFill>
                <a:srgbClr val="00287D"/>
              </a:solidFill>
              <a:latin typeface="Arial Narrow" panose="020B0606020202030204" pitchFamily="34" charset="0"/>
            </a:endParaRPr>
          </a:p>
          <a:p>
            <a:endParaRPr lang="en-GB" sz="3200" dirty="0">
              <a:solidFill>
                <a:srgbClr val="00287D"/>
              </a:solidFill>
              <a:latin typeface="Arial Narrow" panose="020B0606020202030204" pitchFamily="34" charset="0"/>
            </a:endParaRPr>
          </a:p>
          <a:p>
            <a:endParaRPr lang="en-GB" sz="3200" dirty="0">
              <a:solidFill>
                <a:srgbClr val="00287D"/>
              </a:solidFill>
              <a:latin typeface="Arial Narrow" panose="020B0606020202030204" pitchFamily="34" charset="0"/>
            </a:endParaRPr>
          </a:p>
          <a:p>
            <a:r>
              <a:rPr lang="en-GB" sz="3200" dirty="0">
                <a:solidFill>
                  <a:srgbClr val="00287D"/>
                </a:solidFill>
                <a:latin typeface="Arial Narrow" panose="020B0606020202030204" pitchFamily="34" charset="0"/>
              </a:rPr>
              <a:t>           Comprehension is aided by repetition.</a:t>
            </a:r>
          </a:p>
          <a:p>
            <a:r>
              <a:rPr lang="en-GB" sz="3200" dirty="0">
                <a:latin typeface="Arial Narrow" panose="020B0606020202030204" pitchFamily="34" charset="0"/>
              </a:rPr>
              <a:t> </a:t>
            </a:r>
            <a:endParaRPr lang="cs-CZ" sz="3200" dirty="0">
              <a:latin typeface="Arial Narrow" panose="020B0606020202030204" pitchFamily="34" charset="0"/>
            </a:endParaRPr>
          </a:p>
          <a:p>
            <a:r>
              <a:rPr lang="en-GB" sz="1200" dirty="0"/>
              <a:t> </a:t>
            </a:r>
            <a:endParaRPr lang="cs-CZ" sz="1200" dirty="0"/>
          </a:p>
        </p:txBody>
      </p:sp>
      <p:cxnSp>
        <p:nvCxnSpPr>
          <p:cNvPr id="4" name="Přímá spojnice se šipkou 3"/>
          <p:cNvCxnSpPr/>
          <p:nvPr/>
        </p:nvCxnSpPr>
        <p:spPr bwMode="auto">
          <a:xfrm>
            <a:off x="4436075" y="2817341"/>
            <a:ext cx="24714" cy="1037967"/>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162250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416" y="1041023"/>
            <a:ext cx="8452022" cy="5570756"/>
          </a:xfrm>
          <a:prstGeom prst="rect">
            <a:avLst/>
          </a:prstGeom>
        </p:spPr>
        <p:txBody>
          <a:bodyPr wrap="square">
            <a:spAutoFit/>
          </a:bodyPr>
          <a:lstStyle/>
          <a:p>
            <a:r>
              <a:rPr lang="en-GB" sz="1200" dirty="0"/>
              <a:t>   </a:t>
            </a:r>
            <a:endParaRPr lang="cs-CZ" sz="1200" dirty="0"/>
          </a:p>
          <a:p>
            <a:r>
              <a:rPr lang="en-GB" sz="2800" dirty="0">
                <a:latin typeface="Arial Narrow" panose="020B0606020202030204" pitchFamily="34" charset="0"/>
              </a:rPr>
              <a:t> </a:t>
            </a:r>
            <a:endParaRPr lang="cs-CZ" sz="2800" dirty="0">
              <a:latin typeface="Arial Narrow" panose="020B0606020202030204" pitchFamily="34" charset="0"/>
            </a:endParaRPr>
          </a:p>
          <a:p>
            <a:pPr algn="ctr"/>
            <a:r>
              <a:rPr lang="en-GB" sz="3200" dirty="0">
                <a:solidFill>
                  <a:srgbClr val="00287D"/>
                </a:solidFill>
                <a:latin typeface="Arial Narrow" panose="020B0606020202030204" pitchFamily="34" charset="0"/>
              </a:rPr>
              <a:t>This can serve as a template, </a:t>
            </a:r>
          </a:p>
          <a:p>
            <a:pPr algn="ctr"/>
            <a:r>
              <a:rPr lang="en-GB" sz="3200" dirty="0">
                <a:solidFill>
                  <a:srgbClr val="00287D"/>
                </a:solidFill>
                <a:latin typeface="Arial Narrow" panose="020B0606020202030204" pitchFamily="34" charset="0"/>
              </a:rPr>
              <a:t>thanks to which proteins can be synthesised.</a:t>
            </a:r>
          </a:p>
          <a:p>
            <a:pPr algn="ctr"/>
            <a:endParaRPr lang="en-GB" sz="3200" dirty="0">
              <a:solidFill>
                <a:srgbClr val="00287D"/>
              </a:solidFill>
              <a:latin typeface="Arial Narrow" panose="020B0606020202030204" pitchFamily="34" charset="0"/>
            </a:endParaRPr>
          </a:p>
          <a:p>
            <a:pPr algn="ctr"/>
            <a:endParaRPr lang="en-GB" sz="3200" dirty="0">
              <a:solidFill>
                <a:srgbClr val="00287D"/>
              </a:solidFill>
              <a:latin typeface="Arial Narrow" panose="020B0606020202030204" pitchFamily="34" charset="0"/>
            </a:endParaRPr>
          </a:p>
          <a:p>
            <a:pPr algn="ctr"/>
            <a:endParaRPr lang="en-GB" sz="3200" dirty="0">
              <a:solidFill>
                <a:srgbClr val="00287D"/>
              </a:solidFill>
              <a:latin typeface="Arial Narrow" panose="020B0606020202030204" pitchFamily="34" charset="0"/>
            </a:endParaRPr>
          </a:p>
          <a:p>
            <a:pPr algn="ctr"/>
            <a:r>
              <a:rPr lang="en-GB" sz="3200" dirty="0">
                <a:solidFill>
                  <a:srgbClr val="00287D"/>
                </a:solidFill>
                <a:latin typeface="Arial Narrow" panose="020B0606020202030204" pitchFamily="34" charset="0"/>
              </a:rPr>
              <a:t> This can serve as a template </a:t>
            </a:r>
          </a:p>
          <a:p>
            <a:pPr algn="ctr"/>
            <a:r>
              <a:rPr lang="en-GB" sz="3200" dirty="0">
                <a:solidFill>
                  <a:srgbClr val="00287D"/>
                </a:solidFill>
                <a:latin typeface="Arial Narrow" panose="020B0606020202030204" pitchFamily="34" charset="0"/>
              </a:rPr>
              <a:t>for the synthesis of proteins.</a:t>
            </a:r>
          </a:p>
          <a:p>
            <a:endParaRPr lang="cs-CZ" sz="3200" dirty="0">
              <a:latin typeface="Arial Narrow" panose="020B0606020202030204" pitchFamily="34" charset="0"/>
            </a:endParaRPr>
          </a:p>
          <a:p>
            <a:endParaRPr lang="cs-CZ" sz="3200" dirty="0">
              <a:latin typeface="Arial Narrow" panose="020B0606020202030204" pitchFamily="34" charset="0"/>
            </a:endParaRPr>
          </a:p>
          <a:p>
            <a:r>
              <a:rPr lang="en-US" sz="2800" dirty="0">
                <a:latin typeface="Arial Narrow" panose="020B0606020202030204" pitchFamily="34" charset="0"/>
              </a:rPr>
              <a:t> </a:t>
            </a:r>
            <a:endParaRPr lang="cs-CZ" sz="1200" dirty="0"/>
          </a:p>
        </p:txBody>
      </p:sp>
      <p:cxnSp>
        <p:nvCxnSpPr>
          <p:cNvPr id="5" name="Přímá spojnice se šipkou 4"/>
          <p:cNvCxnSpPr/>
          <p:nvPr/>
        </p:nvCxnSpPr>
        <p:spPr bwMode="auto">
          <a:xfrm>
            <a:off x="4621427" y="2817340"/>
            <a:ext cx="24714" cy="1037967"/>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775951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416" y="1041023"/>
            <a:ext cx="8452022" cy="4216539"/>
          </a:xfrm>
          <a:prstGeom prst="rect">
            <a:avLst/>
          </a:prstGeom>
        </p:spPr>
        <p:txBody>
          <a:bodyPr wrap="square">
            <a:spAutoFit/>
          </a:bodyPr>
          <a:lstStyle/>
          <a:p>
            <a:r>
              <a:rPr lang="en-GB" sz="1200" dirty="0"/>
              <a:t>   </a:t>
            </a:r>
            <a:endParaRPr lang="cs-CZ" sz="1200" dirty="0"/>
          </a:p>
          <a:p>
            <a:pPr algn="ctr"/>
            <a:r>
              <a:rPr lang="en-GB" sz="3200" dirty="0">
                <a:solidFill>
                  <a:srgbClr val="00287D"/>
                </a:solidFill>
                <a:latin typeface="Arial Narrow" panose="020B0606020202030204" pitchFamily="34" charset="0"/>
              </a:rPr>
              <a:t>The body temperature rose suddenly, </a:t>
            </a:r>
          </a:p>
          <a:p>
            <a:pPr algn="ctr"/>
            <a:r>
              <a:rPr lang="en-GB" sz="3200" dirty="0">
                <a:solidFill>
                  <a:srgbClr val="00287D"/>
                </a:solidFill>
                <a:latin typeface="Arial Narrow" panose="020B0606020202030204" pitchFamily="34" charset="0"/>
              </a:rPr>
              <a:t>as a consequence, the invading pathogen </a:t>
            </a:r>
          </a:p>
          <a:p>
            <a:pPr algn="ctr"/>
            <a:r>
              <a:rPr lang="en-GB" sz="3200" dirty="0">
                <a:solidFill>
                  <a:srgbClr val="00287D"/>
                </a:solidFill>
                <a:latin typeface="Arial Narrow" panose="020B0606020202030204" pitchFamily="34" charset="0"/>
              </a:rPr>
              <a:t>grew less quickly.</a:t>
            </a:r>
          </a:p>
          <a:p>
            <a:pPr algn="ctr"/>
            <a:endParaRPr lang="en-GB" sz="3200" dirty="0">
              <a:solidFill>
                <a:srgbClr val="00287D"/>
              </a:solidFill>
              <a:latin typeface="Arial Narrow" panose="020B0606020202030204" pitchFamily="34" charset="0"/>
            </a:endParaRPr>
          </a:p>
          <a:p>
            <a:pPr algn="ctr"/>
            <a:endParaRPr lang="en-GB" sz="3200" dirty="0">
              <a:solidFill>
                <a:srgbClr val="00287D"/>
              </a:solidFill>
              <a:latin typeface="Arial Narrow" panose="020B0606020202030204" pitchFamily="34" charset="0"/>
            </a:endParaRPr>
          </a:p>
          <a:p>
            <a:pPr algn="ctr"/>
            <a:r>
              <a:rPr lang="en-GB" sz="3200" dirty="0">
                <a:solidFill>
                  <a:srgbClr val="00287D"/>
                </a:solidFill>
                <a:latin typeface="Arial Narrow" panose="020B0606020202030204" pitchFamily="34" charset="0"/>
              </a:rPr>
              <a:t>The sudden rise in body temperature may also have caused the inhibition of the growth </a:t>
            </a:r>
          </a:p>
          <a:p>
            <a:pPr algn="ctr"/>
            <a:r>
              <a:rPr lang="en-GB" sz="3200" dirty="0">
                <a:solidFill>
                  <a:srgbClr val="00287D"/>
                </a:solidFill>
                <a:latin typeface="Arial Narrow" panose="020B0606020202030204" pitchFamily="34" charset="0"/>
              </a:rPr>
              <a:t>of the invading pathogen. </a:t>
            </a:r>
          </a:p>
        </p:txBody>
      </p:sp>
      <p:cxnSp>
        <p:nvCxnSpPr>
          <p:cNvPr id="5" name="Přímá spojnice se šipkou 4"/>
          <p:cNvCxnSpPr/>
          <p:nvPr/>
        </p:nvCxnSpPr>
        <p:spPr bwMode="auto">
          <a:xfrm>
            <a:off x="4621427" y="2902157"/>
            <a:ext cx="12357" cy="706015"/>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860048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416" y="1041023"/>
            <a:ext cx="8452022" cy="4216539"/>
          </a:xfrm>
          <a:prstGeom prst="rect">
            <a:avLst/>
          </a:prstGeom>
        </p:spPr>
        <p:txBody>
          <a:bodyPr wrap="square">
            <a:spAutoFit/>
          </a:bodyPr>
          <a:lstStyle/>
          <a:p>
            <a:r>
              <a:rPr lang="en-GB" sz="1200" dirty="0"/>
              <a:t>   </a:t>
            </a:r>
            <a:endParaRPr lang="cs-CZ" sz="1200" dirty="0"/>
          </a:p>
          <a:p>
            <a:pPr algn="ctr"/>
            <a:r>
              <a:rPr lang="en-GB" sz="3200" dirty="0">
                <a:solidFill>
                  <a:srgbClr val="00287D"/>
                </a:solidFill>
                <a:latin typeface="Arial Narrow" panose="020B0606020202030204" pitchFamily="34" charset="0"/>
              </a:rPr>
              <a:t>The body temperature rose suddenly, </a:t>
            </a:r>
          </a:p>
          <a:p>
            <a:pPr algn="ctr"/>
            <a:r>
              <a:rPr lang="en-GB" sz="3200" dirty="0">
                <a:solidFill>
                  <a:srgbClr val="00287D"/>
                </a:solidFill>
                <a:latin typeface="Arial Narrow" panose="020B0606020202030204" pitchFamily="34" charset="0"/>
              </a:rPr>
              <a:t>as a consequence, the invading pathogen </a:t>
            </a:r>
          </a:p>
          <a:p>
            <a:pPr algn="ctr"/>
            <a:r>
              <a:rPr lang="en-GB" sz="3200" dirty="0">
                <a:solidFill>
                  <a:srgbClr val="00287D"/>
                </a:solidFill>
                <a:latin typeface="Arial Narrow" panose="020B0606020202030204" pitchFamily="34" charset="0"/>
              </a:rPr>
              <a:t>grew less quickly.</a:t>
            </a:r>
          </a:p>
          <a:p>
            <a:pPr algn="ctr"/>
            <a:endParaRPr lang="en-GB" sz="3200" dirty="0">
              <a:solidFill>
                <a:srgbClr val="00287D"/>
              </a:solidFill>
              <a:latin typeface="Arial Narrow" panose="020B0606020202030204" pitchFamily="34" charset="0"/>
            </a:endParaRPr>
          </a:p>
          <a:p>
            <a:pPr algn="ctr"/>
            <a:endParaRPr lang="en-GB" sz="3200" dirty="0">
              <a:solidFill>
                <a:srgbClr val="00287D"/>
              </a:solidFill>
              <a:latin typeface="Arial Narrow" panose="020B0606020202030204" pitchFamily="34" charset="0"/>
            </a:endParaRPr>
          </a:p>
          <a:p>
            <a:pPr algn="ctr"/>
            <a:r>
              <a:rPr lang="en-GB" sz="3200" dirty="0">
                <a:solidFill>
                  <a:srgbClr val="00287D"/>
                </a:solidFill>
                <a:latin typeface="Arial Narrow" panose="020B0606020202030204" pitchFamily="34" charset="0"/>
              </a:rPr>
              <a:t>The </a:t>
            </a:r>
            <a:r>
              <a:rPr lang="en-GB" sz="3200" b="1" dirty="0">
                <a:solidFill>
                  <a:srgbClr val="00287D"/>
                </a:solidFill>
                <a:latin typeface="Arial Narrow" panose="020B0606020202030204" pitchFamily="34" charset="0"/>
              </a:rPr>
              <a:t>sudden rise </a:t>
            </a:r>
            <a:r>
              <a:rPr lang="en-GB" sz="3200" dirty="0">
                <a:solidFill>
                  <a:srgbClr val="00287D"/>
                </a:solidFill>
                <a:latin typeface="Arial Narrow" panose="020B0606020202030204" pitchFamily="34" charset="0"/>
              </a:rPr>
              <a:t>in body temperature </a:t>
            </a:r>
            <a:r>
              <a:rPr lang="en-GB" sz="3200" dirty="0">
                <a:solidFill>
                  <a:srgbClr val="FF0000"/>
                </a:solidFill>
                <a:latin typeface="Arial Narrow" panose="020B0606020202030204" pitchFamily="34" charset="0"/>
              </a:rPr>
              <a:t>may also have caused </a:t>
            </a:r>
            <a:r>
              <a:rPr lang="en-GB" sz="3200" dirty="0">
                <a:solidFill>
                  <a:srgbClr val="00287D"/>
                </a:solidFill>
                <a:latin typeface="Arial Narrow" panose="020B0606020202030204" pitchFamily="34" charset="0"/>
              </a:rPr>
              <a:t>the </a:t>
            </a:r>
            <a:r>
              <a:rPr lang="en-GB" sz="3200" b="1" dirty="0">
                <a:solidFill>
                  <a:srgbClr val="00287D"/>
                </a:solidFill>
                <a:latin typeface="Arial Narrow" panose="020B0606020202030204" pitchFamily="34" charset="0"/>
              </a:rPr>
              <a:t>inhibition </a:t>
            </a:r>
            <a:r>
              <a:rPr lang="en-GB" sz="3200" dirty="0">
                <a:solidFill>
                  <a:srgbClr val="00287D"/>
                </a:solidFill>
                <a:latin typeface="Arial Narrow" panose="020B0606020202030204" pitchFamily="34" charset="0"/>
              </a:rPr>
              <a:t>of the </a:t>
            </a:r>
            <a:r>
              <a:rPr lang="en-GB" sz="3200" b="1" dirty="0">
                <a:solidFill>
                  <a:srgbClr val="00287D"/>
                </a:solidFill>
                <a:latin typeface="Arial Narrow" panose="020B0606020202030204" pitchFamily="34" charset="0"/>
              </a:rPr>
              <a:t>growth</a:t>
            </a:r>
            <a:r>
              <a:rPr lang="en-GB" sz="3200" dirty="0">
                <a:solidFill>
                  <a:srgbClr val="00287D"/>
                </a:solidFill>
                <a:latin typeface="Arial Narrow" panose="020B0606020202030204" pitchFamily="34" charset="0"/>
              </a:rPr>
              <a:t> </a:t>
            </a:r>
          </a:p>
          <a:p>
            <a:pPr algn="ctr"/>
            <a:r>
              <a:rPr lang="en-GB" sz="3200" dirty="0">
                <a:solidFill>
                  <a:srgbClr val="00287D"/>
                </a:solidFill>
                <a:latin typeface="Arial Narrow" panose="020B0606020202030204" pitchFamily="34" charset="0"/>
              </a:rPr>
              <a:t>of the invading pathogen. </a:t>
            </a:r>
          </a:p>
        </p:txBody>
      </p:sp>
      <p:cxnSp>
        <p:nvCxnSpPr>
          <p:cNvPr id="5" name="Přímá spojnice se šipkou 4"/>
          <p:cNvCxnSpPr/>
          <p:nvPr/>
        </p:nvCxnSpPr>
        <p:spPr bwMode="auto">
          <a:xfrm>
            <a:off x="4621427" y="2902157"/>
            <a:ext cx="12357" cy="706015"/>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Nadpis 2"/>
          <p:cNvSpPr>
            <a:spLocks noGrp="1"/>
          </p:cNvSpPr>
          <p:nvPr>
            <p:ph type="title"/>
          </p:nvPr>
        </p:nvSpPr>
        <p:spPr/>
        <p:txBody>
          <a:bodyPr/>
          <a:lstStyle/>
          <a:p>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322036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r"/>
            <a:r>
              <a:rPr lang="en-GB" altLang="cs-CZ" sz="2800" dirty="0">
                <a:latin typeface="Arial Narrow" pitchFamily="34" charset="0"/>
              </a:rPr>
              <a:t>A</a:t>
            </a:r>
            <a:r>
              <a:rPr lang="cs-CZ" altLang="cs-CZ" sz="2800" dirty="0" err="1">
                <a:latin typeface="Arial Narrow" pitchFamily="34" charset="0"/>
              </a:rPr>
              <a:t>cademic</a:t>
            </a:r>
            <a:r>
              <a:rPr lang="cs-CZ" altLang="cs-CZ" sz="2800" dirty="0">
                <a:latin typeface="Arial Narrow" pitchFamily="34" charset="0"/>
              </a:rPr>
              <a:t> </a:t>
            </a:r>
            <a:r>
              <a:rPr lang="cs-CZ" altLang="cs-CZ" sz="2800" dirty="0" err="1">
                <a:latin typeface="Arial Narrow" pitchFamily="34" charset="0"/>
              </a:rPr>
              <a:t>Writing</a:t>
            </a:r>
            <a:r>
              <a:rPr lang="cs-CZ" altLang="cs-CZ" sz="2800" dirty="0">
                <a:latin typeface="Arial Narrow" pitchFamily="34" charset="0"/>
              </a:rPr>
              <a:t> </a:t>
            </a:r>
            <a:r>
              <a:rPr lang="cs-CZ" altLang="cs-CZ" sz="2800" dirty="0" err="1">
                <a:latin typeface="Arial Narrow" pitchFamily="34" charset="0"/>
              </a:rPr>
              <a:t>Introduction</a:t>
            </a:r>
            <a:endParaRPr lang="cs-CZ" altLang="cs-CZ" sz="2800" dirty="0">
              <a:latin typeface="Arial Narrow" pitchFamily="34" charset="0"/>
            </a:endParaRPr>
          </a:p>
        </p:txBody>
      </p:sp>
      <p:sp>
        <p:nvSpPr>
          <p:cNvPr id="37894" name="Rectangle 6"/>
          <p:cNvSpPr>
            <a:spLocks noGrp="1" noChangeArrowheads="1"/>
          </p:cNvSpPr>
          <p:nvPr>
            <p:ph type="body" idx="1"/>
          </p:nvPr>
        </p:nvSpPr>
        <p:spPr>
          <a:xfrm>
            <a:off x="509589" y="2384854"/>
            <a:ext cx="8082321" cy="2730844"/>
          </a:xfrm>
        </p:spPr>
        <p:txBody>
          <a:bodyPr/>
          <a:lstStyle/>
          <a:p>
            <a:pPr>
              <a:buFontTx/>
              <a:buNone/>
            </a:pPr>
            <a:endParaRPr lang="en-GB" altLang="cs-CZ" b="1" u="sng" dirty="0"/>
          </a:p>
          <a:p>
            <a:pPr>
              <a:buFontTx/>
              <a:buNone/>
            </a:pPr>
            <a:endParaRPr lang="cs-CZ" altLang="cs-CZ" b="1" u="sng" dirty="0">
              <a:solidFill>
                <a:srgbClr val="00287D"/>
              </a:solidFill>
              <a:latin typeface="Arial Narrow" pitchFamily="34" charset="0"/>
            </a:endParaRPr>
          </a:p>
          <a:p>
            <a:pPr marL="457200" lvl="1" indent="0">
              <a:buNone/>
            </a:pPr>
            <a:r>
              <a:rPr lang="cs-CZ" altLang="cs-CZ" sz="4400" b="1" i="1" dirty="0">
                <a:solidFill>
                  <a:srgbClr val="00287D"/>
                </a:solidFill>
                <a:latin typeface="Arial Narrow" pitchFamily="34" charset="0"/>
              </a:rPr>
              <a:t>    </a:t>
            </a:r>
            <a:r>
              <a:rPr lang="en-GB" altLang="cs-CZ" sz="4400" b="1" i="1" dirty="0">
                <a:solidFill>
                  <a:srgbClr val="00287D"/>
                </a:solidFill>
                <a:latin typeface="Arial Narrow" pitchFamily="34" charset="0"/>
              </a:rPr>
              <a:t>What</a:t>
            </a:r>
            <a:r>
              <a:rPr lang="en-GB" altLang="cs-CZ" sz="4400" i="1" dirty="0">
                <a:solidFill>
                  <a:srgbClr val="00287D"/>
                </a:solidFill>
                <a:latin typeface="Arial Narrow" pitchFamily="34" charset="0"/>
              </a:rPr>
              <a:t> is the writing about?</a:t>
            </a:r>
            <a:endParaRPr lang="cs-CZ" altLang="cs-CZ" sz="4400" i="1" dirty="0">
              <a:solidFill>
                <a:srgbClr val="00287D"/>
              </a:solidFill>
              <a:latin typeface="Arial Narrow"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448317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416" y="2128417"/>
            <a:ext cx="8452022" cy="3400931"/>
          </a:xfrm>
          <a:prstGeom prst="rect">
            <a:avLst/>
          </a:prstGeom>
        </p:spPr>
        <p:txBody>
          <a:bodyPr wrap="square">
            <a:spAutoFit/>
          </a:bodyPr>
          <a:lstStyle/>
          <a:p>
            <a:pPr algn="ctr"/>
            <a:r>
              <a:rPr lang="en-GB" sz="3200" dirty="0">
                <a:solidFill>
                  <a:srgbClr val="00287D"/>
                </a:solidFill>
                <a:latin typeface="Arial Narrow" panose="020B0606020202030204" pitchFamily="34" charset="0"/>
              </a:rPr>
              <a:t>Incomplete implementation of strategized</a:t>
            </a:r>
          </a:p>
          <a:p>
            <a:pPr algn="ctr"/>
            <a:r>
              <a:rPr lang="en-GB" sz="3200" dirty="0" err="1">
                <a:solidFill>
                  <a:srgbClr val="00287D"/>
                </a:solidFill>
                <a:latin typeface="Arial Narrow" panose="020B0606020202030204" pitchFamily="34" charset="0"/>
              </a:rPr>
              <a:t>programmatics</a:t>
            </a:r>
            <a:r>
              <a:rPr lang="en-GB" sz="3200" dirty="0">
                <a:solidFill>
                  <a:srgbClr val="00287D"/>
                </a:solidFill>
                <a:latin typeface="Arial Narrow" panose="020B0606020202030204" pitchFamily="34" charset="0"/>
              </a:rPr>
              <a:t> was designated to maximize acquisition </a:t>
            </a:r>
          </a:p>
          <a:p>
            <a:pPr algn="ctr"/>
            <a:r>
              <a:rPr lang="en-GB" sz="3200" dirty="0">
                <a:solidFill>
                  <a:srgbClr val="00287D"/>
                </a:solidFill>
                <a:latin typeface="Arial Narrow" panose="020B0606020202030204" pitchFamily="34" charset="0"/>
              </a:rPr>
              <a:t>of awareness and utilization of communication skills pursuant to standardized review and assessment </a:t>
            </a:r>
          </a:p>
          <a:p>
            <a:pPr algn="ctr"/>
            <a:r>
              <a:rPr lang="en-GB" sz="3200" dirty="0">
                <a:solidFill>
                  <a:srgbClr val="00287D"/>
                </a:solidFill>
                <a:latin typeface="Arial Narrow" panose="020B0606020202030204" pitchFamily="34" charset="0"/>
              </a:rPr>
              <a:t>of linguistic development.</a:t>
            </a:r>
          </a:p>
          <a:p>
            <a:pPr algn="ctr"/>
            <a:endParaRPr lang="en-GB" sz="3200" dirty="0">
              <a:latin typeface="Arial Narrow" panose="020B0606020202030204" pitchFamily="34" charset="0"/>
            </a:endParaRPr>
          </a:p>
          <a:p>
            <a:pPr algn="ctr"/>
            <a:r>
              <a:rPr lang="en-GB" sz="1100" dirty="0">
                <a:latin typeface="Arial Narrow" panose="020B0606020202030204" pitchFamily="34" charset="0"/>
              </a:rPr>
              <a:t>                                                                                                   </a:t>
            </a:r>
            <a:r>
              <a:rPr lang="en-GB" sz="1100" dirty="0">
                <a:solidFill>
                  <a:srgbClr val="00287D"/>
                </a:solidFill>
                <a:latin typeface="Arial Narrow" panose="020B0606020202030204" pitchFamily="34" charset="0"/>
              </a:rPr>
              <a:t>Adapted from: http://stevenpinker.com/files/pinker/files/why_academics_stink_at_writing.pdf</a:t>
            </a:r>
          </a:p>
          <a:p>
            <a:r>
              <a:rPr lang="en-GB" sz="1200" dirty="0"/>
              <a:t> </a:t>
            </a:r>
            <a:endParaRPr lang="cs-CZ" sz="1200"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0164151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416" y="2128417"/>
            <a:ext cx="8452022" cy="3400931"/>
          </a:xfrm>
          <a:prstGeom prst="rect">
            <a:avLst/>
          </a:prstGeom>
        </p:spPr>
        <p:txBody>
          <a:bodyPr wrap="square">
            <a:spAutoFit/>
          </a:bodyPr>
          <a:lstStyle/>
          <a:p>
            <a:pPr algn="ctr"/>
            <a:r>
              <a:rPr lang="en-US" sz="3200" dirty="0">
                <a:solidFill>
                  <a:srgbClr val="00287D"/>
                </a:solidFill>
                <a:latin typeface="Arial Narrow" panose="020B0606020202030204" pitchFamily="34" charset="0"/>
              </a:rPr>
              <a:t>Incomplete implementation of strategized</a:t>
            </a:r>
          </a:p>
          <a:p>
            <a:pPr algn="ctr"/>
            <a:r>
              <a:rPr lang="en-US" sz="3200" dirty="0" err="1">
                <a:solidFill>
                  <a:srgbClr val="00287D"/>
                </a:solidFill>
                <a:latin typeface="Arial Narrow" panose="020B0606020202030204" pitchFamily="34" charset="0"/>
              </a:rPr>
              <a:t>programmatics</a:t>
            </a:r>
            <a:r>
              <a:rPr lang="en-US" sz="3200" dirty="0">
                <a:solidFill>
                  <a:srgbClr val="00287D"/>
                </a:solidFill>
                <a:latin typeface="Arial Narrow" panose="020B0606020202030204" pitchFamily="34" charset="0"/>
              </a:rPr>
              <a:t> </a:t>
            </a:r>
            <a:r>
              <a:rPr lang="cs-CZ" sz="3200" dirty="0" err="1">
                <a:solidFill>
                  <a:srgbClr val="00287D"/>
                </a:solidFill>
                <a:latin typeface="Arial Narrow" panose="020B0606020202030204" pitchFamily="34" charset="0"/>
              </a:rPr>
              <a:t>was</a:t>
            </a:r>
            <a:r>
              <a:rPr lang="cs-CZ" sz="3200" dirty="0">
                <a:solidFill>
                  <a:srgbClr val="00287D"/>
                </a:solidFill>
                <a:latin typeface="Arial Narrow" panose="020B0606020202030204" pitchFamily="34" charset="0"/>
              </a:rPr>
              <a:t> </a:t>
            </a:r>
            <a:r>
              <a:rPr lang="en-US" sz="3200" dirty="0">
                <a:solidFill>
                  <a:srgbClr val="00287D"/>
                </a:solidFill>
                <a:latin typeface="Arial Narrow" panose="020B0606020202030204" pitchFamily="34" charset="0"/>
              </a:rPr>
              <a:t>designated to maximize acquisition </a:t>
            </a:r>
            <a:endParaRPr lang="cs-CZ" sz="3200" dirty="0">
              <a:solidFill>
                <a:srgbClr val="00287D"/>
              </a:solidFill>
              <a:latin typeface="Arial Narrow" panose="020B0606020202030204" pitchFamily="34" charset="0"/>
            </a:endParaRPr>
          </a:p>
          <a:p>
            <a:pPr algn="ctr"/>
            <a:r>
              <a:rPr lang="en-US" sz="3200" dirty="0">
                <a:solidFill>
                  <a:srgbClr val="00287D"/>
                </a:solidFill>
                <a:latin typeface="Arial Narrow" panose="020B0606020202030204" pitchFamily="34" charset="0"/>
              </a:rPr>
              <a:t>of awareness</a:t>
            </a:r>
            <a:r>
              <a:rPr lang="cs-CZ" sz="3200" dirty="0">
                <a:solidFill>
                  <a:srgbClr val="00287D"/>
                </a:solidFill>
                <a:latin typeface="Arial Narrow" panose="020B0606020202030204" pitchFamily="34" charset="0"/>
              </a:rPr>
              <a:t> </a:t>
            </a:r>
            <a:r>
              <a:rPr lang="en-US" sz="3200" dirty="0">
                <a:solidFill>
                  <a:srgbClr val="00287D"/>
                </a:solidFill>
                <a:latin typeface="Arial Narrow" panose="020B0606020202030204" pitchFamily="34" charset="0"/>
              </a:rPr>
              <a:t>and utilization of communication skills pursuant to standardized</a:t>
            </a:r>
            <a:r>
              <a:rPr lang="cs-CZ" sz="3200" dirty="0">
                <a:solidFill>
                  <a:srgbClr val="00287D"/>
                </a:solidFill>
                <a:latin typeface="Arial Narrow" panose="020B0606020202030204" pitchFamily="34" charset="0"/>
              </a:rPr>
              <a:t> </a:t>
            </a:r>
            <a:r>
              <a:rPr lang="en-US" sz="3200" dirty="0">
                <a:solidFill>
                  <a:srgbClr val="00287D"/>
                </a:solidFill>
                <a:latin typeface="Arial Narrow" panose="020B0606020202030204" pitchFamily="34" charset="0"/>
              </a:rPr>
              <a:t>review and assessment </a:t>
            </a:r>
            <a:endParaRPr lang="cs-CZ" sz="3200" dirty="0">
              <a:solidFill>
                <a:srgbClr val="00287D"/>
              </a:solidFill>
              <a:latin typeface="Arial Narrow" panose="020B0606020202030204" pitchFamily="34" charset="0"/>
            </a:endParaRPr>
          </a:p>
          <a:p>
            <a:pPr algn="ctr"/>
            <a:r>
              <a:rPr lang="en-US" sz="3200" dirty="0">
                <a:solidFill>
                  <a:srgbClr val="00287D"/>
                </a:solidFill>
                <a:latin typeface="Arial Narrow" panose="020B0606020202030204" pitchFamily="34" charset="0"/>
              </a:rPr>
              <a:t>of l</a:t>
            </a:r>
            <a:r>
              <a:rPr lang="cs-CZ" sz="3200" dirty="0" err="1">
                <a:solidFill>
                  <a:srgbClr val="00287D"/>
                </a:solidFill>
                <a:latin typeface="Arial Narrow" panose="020B0606020202030204" pitchFamily="34" charset="0"/>
              </a:rPr>
              <a:t>inguistic</a:t>
            </a:r>
            <a:r>
              <a:rPr lang="en-US" sz="3200" dirty="0">
                <a:solidFill>
                  <a:srgbClr val="00287D"/>
                </a:solidFill>
                <a:latin typeface="Arial Narrow" panose="020B0606020202030204" pitchFamily="34" charset="0"/>
              </a:rPr>
              <a:t> development.</a:t>
            </a:r>
            <a:endParaRPr lang="cs-CZ" sz="3200" dirty="0">
              <a:solidFill>
                <a:srgbClr val="00287D"/>
              </a:solidFill>
              <a:latin typeface="Arial Narrow" panose="020B0606020202030204" pitchFamily="34" charset="0"/>
            </a:endParaRPr>
          </a:p>
          <a:p>
            <a:pPr algn="ctr"/>
            <a:endParaRPr lang="cs-CZ" sz="3200" dirty="0">
              <a:solidFill>
                <a:srgbClr val="00287D"/>
              </a:solidFill>
              <a:latin typeface="Arial Narrow" panose="020B0606020202030204" pitchFamily="34" charset="0"/>
            </a:endParaRPr>
          </a:p>
          <a:p>
            <a:pPr algn="ctr"/>
            <a:r>
              <a:rPr lang="cs-CZ" sz="1100" dirty="0">
                <a:solidFill>
                  <a:srgbClr val="00287D"/>
                </a:solidFill>
                <a:latin typeface="Arial Narrow" panose="020B0606020202030204" pitchFamily="34" charset="0"/>
              </a:rPr>
              <a:t>                                                                                                   </a:t>
            </a:r>
            <a:r>
              <a:rPr lang="cs-CZ" sz="1100" dirty="0" err="1">
                <a:solidFill>
                  <a:srgbClr val="00287D"/>
                </a:solidFill>
                <a:latin typeface="Arial Narrow" panose="020B0606020202030204" pitchFamily="34" charset="0"/>
              </a:rPr>
              <a:t>Adapted</a:t>
            </a:r>
            <a:r>
              <a:rPr lang="cs-CZ" sz="1100" dirty="0">
                <a:solidFill>
                  <a:srgbClr val="00287D"/>
                </a:solidFill>
                <a:latin typeface="Arial Narrow" panose="020B0606020202030204" pitchFamily="34" charset="0"/>
              </a:rPr>
              <a:t> </a:t>
            </a:r>
            <a:r>
              <a:rPr lang="cs-CZ" sz="1100" dirty="0" err="1">
                <a:solidFill>
                  <a:srgbClr val="00287D"/>
                </a:solidFill>
                <a:latin typeface="Arial Narrow" panose="020B0606020202030204" pitchFamily="34" charset="0"/>
              </a:rPr>
              <a:t>from</a:t>
            </a:r>
            <a:r>
              <a:rPr lang="cs-CZ" sz="1100" dirty="0">
                <a:solidFill>
                  <a:srgbClr val="00287D"/>
                </a:solidFill>
                <a:latin typeface="Arial Narrow" panose="020B0606020202030204" pitchFamily="34" charset="0"/>
              </a:rPr>
              <a:t>: </a:t>
            </a:r>
            <a:r>
              <a:rPr lang="en-US" sz="1100" dirty="0">
                <a:solidFill>
                  <a:srgbClr val="00287D"/>
                </a:solidFill>
                <a:latin typeface="Arial Narrow" panose="020B0606020202030204" pitchFamily="34" charset="0"/>
              </a:rPr>
              <a:t>http://stevenpinker.com/files/pinker/files/why_academics_stink_at_writing.pdf</a:t>
            </a:r>
          </a:p>
          <a:p>
            <a:r>
              <a:rPr lang="en-GB" sz="1200" dirty="0"/>
              <a:t> </a:t>
            </a:r>
            <a:endParaRPr lang="cs-CZ" sz="1200" dirty="0"/>
          </a:p>
        </p:txBody>
      </p:sp>
      <p:cxnSp>
        <p:nvCxnSpPr>
          <p:cNvPr id="4" name="Přímá spojnice 3"/>
          <p:cNvCxnSpPr/>
          <p:nvPr/>
        </p:nvCxnSpPr>
        <p:spPr bwMode="auto">
          <a:xfrm flipV="1">
            <a:off x="1322173" y="1445741"/>
            <a:ext cx="6314303" cy="4083607"/>
          </a:xfrm>
          <a:prstGeom prst="line">
            <a:avLst/>
          </a:prstGeom>
          <a:solidFill>
            <a:schemeClr val="accent1"/>
          </a:solidFill>
          <a:ln w="28575" cap="flat" cmpd="sng" algn="ctr">
            <a:solidFill>
              <a:srgbClr val="C00000"/>
            </a:solidFill>
            <a:prstDash val="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4421923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75452" y="2237646"/>
            <a:ext cx="8086635" cy="647700"/>
          </a:xfrm>
        </p:spPr>
        <p:txBody>
          <a:bodyPr/>
          <a:lstStyle/>
          <a:p>
            <a:pPr algn="r"/>
            <a:r>
              <a:rPr lang="en-GB" altLang="cs-CZ" sz="4400" dirty="0">
                <a:latin typeface="Arial Narrow" pitchFamily="34" charset="0"/>
              </a:rPr>
              <a:t>coherence and cohesion</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495027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9142" y="965448"/>
            <a:ext cx="8229600" cy="5626792"/>
          </a:xfrm>
        </p:spPr>
        <p:txBody>
          <a:bodyPr/>
          <a:lstStyle/>
          <a:p>
            <a:pPr marL="0" indent="0">
              <a:buNone/>
            </a:pPr>
            <a:r>
              <a:rPr lang="en-GB" sz="3200" b="1" dirty="0">
                <a:solidFill>
                  <a:schemeClr val="accent3"/>
                </a:solidFill>
              </a:rPr>
              <a:t>Reformulation (ii) </a:t>
            </a:r>
          </a:p>
          <a:p>
            <a:pPr marL="0" indent="0">
              <a:buNone/>
            </a:pPr>
            <a:endParaRPr lang="en-GB" sz="1800" b="1" dirty="0"/>
          </a:p>
          <a:p>
            <a:pPr marL="0" indent="0">
              <a:buNone/>
            </a:pPr>
            <a:endParaRPr lang="en-GB" sz="1800" b="1" dirty="0"/>
          </a:p>
          <a:p>
            <a:pPr marL="0" indent="0">
              <a:buNone/>
            </a:pPr>
            <a:endParaRPr lang="en-GB" sz="1800" b="1" dirty="0"/>
          </a:p>
          <a:p>
            <a:pPr marL="0" indent="0">
              <a:buNone/>
            </a:pPr>
            <a:endParaRPr lang="en-GB" sz="1800" b="1" dirty="0"/>
          </a:p>
          <a:p>
            <a:pPr marL="0" indent="0">
              <a:buNone/>
            </a:pPr>
            <a:endParaRPr lang="en-GB" sz="1800" b="1" dirty="0"/>
          </a:p>
          <a:p>
            <a:pPr marL="0" indent="0">
              <a:buNone/>
            </a:pPr>
            <a:endParaRPr lang="en-GB" sz="1800" b="1" dirty="0"/>
          </a:p>
          <a:p>
            <a:pPr marL="0" indent="0">
              <a:buNone/>
            </a:pPr>
            <a:endParaRPr lang="en-GB" sz="1800" b="1" dirty="0"/>
          </a:p>
          <a:p>
            <a:pPr marL="0" indent="0">
              <a:buNone/>
            </a:pPr>
            <a:endParaRPr lang="en-GB" sz="200" b="1" dirty="0"/>
          </a:p>
          <a:p>
            <a:pPr marL="0" indent="0">
              <a:buNone/>
            </a:pPr>
            <a:endParaRPr lang="en-GB" sz="200" b="1" dirty="0"/>
          </a:p>
          <a:p>
            <a:pPr marL="0" indent="0">
              <a:buNone/>
            </a:pPr>
            <a:endParaRPr lang="en-GB" sz="200" b="1" dirty="0"/>
          </a:p>
          <a:p>
            <a:pPr marL="0" indent="0">
              <a:buNone/>
            </a:pPr>
            <a:endParaRPr lang="en-GB" sz="200" b="1" dirty="0"/>
          </a:p>
          <a:p>
            <a:pPr marL="0" indent="0">
              <a:buNone/>
            </a:pPr>
            <a:endParaRPr lang="en-GB" sz="200" b="1" dirty="0"/>
          </a:p>
          <a:p>
            <a:pPr marL="0" indent="0">
              <a:buNone/>
            </a:pPr>
            <a:r>
              <a:rPr lang="en-GB" sz="2000" b="1" dirty="0"/>
              <a:t>   </a:t>
            </a:r>
            <a:endParaRPr lang="en-GB" sz="1800" b="1" dirty="0"/>
          </a:p>
          <a:p>
            <a:pPr marL="0" indent="0">
              <a:buNone/>
            </a:pPr>
            <a:endParaRPr lang="en-GB" sz="3200" dirty="0">
              <a:solidFill>
                <a:schemeClr val="tx2"/>
              </a:solidFill>
              <a:latin typeface="+mj-lt"/>
              <a:ea typeface="+mj-ea"/>
              <a:cs typeface="+mj-cs"/>
            </a:endParaRPr>
          </a:p>
          <a:p>
            <a:pPr marL="514350" indent="-514350">
              <a:buFont typeface="+mj-lt"/>
              <a:buAutoNum type="arabicPeriod" startAt="5"/>
            </a:pPr>
            <a:endParaRPr lang="en-GB" b="1" dirty="0"/>
          </a:p>
          <a:p>
            <a:pPr marL="0" indent="0">
              <a:buNone/>
            </a:pPr>
            <a:r>
              <a:rPr lang="en-GB" b="1" dirty="0"/>
              <a:t> </a:t>
            </a:r>
          </a:p>
        </p:txBody>
      </p:sp>
      <p:sp>
        <p:nvSpPr>
          <p:cNvPr id="2" name="TextovéPole 1"/>
          <p:cNvSpPr txBox="1"/>
          <p:nvPr/>
        </p:nvSpPr>
        <p:spPr>
          <a:xfrm>
            <a:off x="5924080" y="5585681"/>
            <a:ext cx="2570205" cy="261610"/>
          </a:xfrm>
          <a:prstGeom prst="rect">
            <a:avLst/>
          </a:prstGeom>
          <a:noFill/>
        </p:spPr>
        <p:txBody>
          <a:bodyPr wrap="square" rtlCol="0">
            <a:spAutoFit/>
          </a:bodyPr>
          <a:lstStyle/>
          <a:p>
            <a:r>
              <a:rPr lang="cs-CZ" sz="1100" dirty="0" err="1">
                <a:latin typeface="Arial Narrow" panose="020B0606020202030204" pitchFamily="34" charset="0"/>
              </a:rPr>
              <a:t>Adapted</a:t>
            </a:r>
            <a:r>
              <a:rPr lang="cs-CZ" sz="1100" dirty="0">
                <a:latin typeface="Arial Narrow" panose="020B0606020202030204" pitchFamily="34" charset="0"/>
              </a:rPr>
              <a:t> </a:t>
            </a:r>
            <a:r>
              <a:rPr lang="cs-CZ" sz="1100" dirty="0" err="1">
                <a:latin typeface="Arial Narrow" panose="020B0606020202030204" pitchFamily="34" charset="0"/>
              </a:rPr>
              <a:t>from</a:t>
            </a:r>
            <a:r>
              <a:rPr lang="cs-CZ" sz="1100" dirty="0">
                <a:latin typeface="Arial Narrow" panose="020B0606020202030204" pitchFamily="34" charset="0"/>
              </a:rPr>
              <a:t>: </a:t>
            </a:r>
            <a:r>
              <a:rPr lang="en-US" sz="1100" dirty="0">
                <a:latin typeface="Arial Narrow" panose="020B0606020202030204" pitchFamily="34" charset="0"/>
              </a:rPr>
              <a:t>Ellwood</a:t>
            </a:r>
            <a:r>
              <a:rPr lang="cs-CZ" sz="1100" dirty="0">
                <a:latin typeface="Arial Narrow" panose="020B0606020202030204" pitchFamily="34" charset="0"/>
              </a:rPr>
              <a:t>, C.(2011)</a:t>
            </a:r>
            <a:endParaRPr lang="cs-CZ" dirty="0"/>
          </a:p>
        </p:txBody>
      </p:sp>
      <p:pic>
        <p:nvPicPr>
          <p:cNvPr id="19458" name="Picture 2" descr="C:\Users\stepanek\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00" y="1134974"/>
            <a:ext cx="7594600" cy="4437063"/>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4346284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9142" y="965448"/>
            <a:ext cx="8229600" cy="5626792"/>
          </a:xfrm>
        </p:spPr>
        <p:txBody>
          <a:bodyPr/>
          <a:lstStyle/>
          <a:p>
            <a:pPr marL="0" indent="0">
              <a:buNone/>
            </a:pPr>
            <a:r>
              <a:rPr lang="en-GB" sz="3200" b="1" dirty="0">
                <a:solidFill>
                  <a:schemeClr val="accent3"/>
                </a:solidFill>
              </a:rPr>
              <a:t>Reformulation (ii) </a:t>
            </a:r>
          </a:p>
          <a:p>
            <a:pPr marL="0" indent="0">
              <a:buNone/>
            </a:pPr>
            <a:endParaRPr lang="en-GB" sz="1800" b="1" dirty="0"/>
          </a:p>
          <a:p>
            <a:pPr marL="0" indent="0">
              <a:buNone/>
            </a:pPr>
            <a:endParaRPr lang="en-GB" sz="1800" b="1" dirty="0"/>
          </a:p>
          <a:p>
            <a:pPr marL="0" indent="0">
              <a:buNone/>
            </a:pPr>
            <a:endParaRPr lang="en-GB" sz="1800" b="1" dirty="0"/>
          </a:p>
          <a:p>
            <a:pPr marL="0" indent="0">
              <a:buNone/>
            </a:pPr>
            <a:endParaRPr lang="en-GB" sz="1800" b="1" dirty="0"/>
          </a:p>
          <a:p>
            <a:pPr marL="0" indent="0">
              <a:buNone/>
            </a:pPr>
            <a:endParaRPr lang="en-GB" sz="1800" b="1" dirty="0"/>
          </a:p>
          <a:p>
            <a:pPr marL="0" indent="0">
              <a:buNone/>
            </a:pPr>
            <a:endParaRPr lang="en-GB" sz="1800" b="1" dirty="0"/>
          </a:p>
          <a:p>
            <a:pPr marL="0" indent="0">
              <a:buNone/>
            </a:pPr>
            <a:endParaRPr lang="en-GB" sz="1800" b="1" dirty="0"/>
          </a:p>
          <a:p>
            <a:pPr marL="0" indent="0">
              <a:buNone/>
            </a:pPr>
            <a:endParaRPr lang="en-GB" sz="200" b="1" dirty="0"/>
          </a:p>
          <a:p>
            <a:pPr marL="0" indent="0">
              <a:buNone/>
            </a:pPr>
            <a:endParaRPr lang="en-GB" sz="200" b="1" dirty="0"/>
          </a:p>
          <a:p>
            <a:pPr marL="0" indent="0">
              <a:buNone/>
            </a:pPr>
            <a:endParaRPr lang="en-GB" sz="200" b="1" dirty="0"/>
          </a:p>
          <a:p>
            <a:pPr marL="0" indent="0">
              <a:buNone/>
            </a:pPr>
            <a:endParaRPr lang="en-GB" sz="200" b="1" dirty="0"/>
          </a:p>
          <a:p>
            <a:pPr marL="0" indent="0">
              <a:buNone/>
            </a:pPr>
            <a:endParaRPr lang="en-GB" sz="200" b="1" dirty="0"/>
          </a:p>
          <a:p>
            <a:pPr marL="0" indent="0">
              <a:buNone/>
            </a:pPr>
            <a:r>
              <a:rPr lang="en-GB" sz="2000" b="1" dirty="0"/>
              <a:t>   </a:t>
            </a:r>
            <a:endParaRPr lang="en-GB" sz="1800" b="1" dirty="0"/>
          </a:p>
          <a:p>
            <a:pPr marL="0" indent="0">
              <a:buNone/>
            </a:pPr>
            <a:endParaRPr lang="en-GB" sz="3200" dirty="0">
              <a:solidFill>
                <a:schemeClr val="tx2"/>
              </a:solidFill>
              <a:latin typeface="+mj-lt"/>
              <a:ea typeface="+mj-ea"/>
              <a:cs typeface="+mj-cs"/>
            </a:endParaRPr>
          </a:p>
          <a:p>
            <a:pPr marL="514350" indent="-514350">
              <a:buFont typeface="+mj-lt"/>
              <a:buAutoNum type="arabicPeriod" startAt="5"/>
            </a:pPr>
            <a:endParaRPr lang="en-GB" b="1" dirty="0"/>
          </a:p>
          <a:p>
            <a:pPr marL="0" indent="0">
              <a:buNone/>
            </a:pPr>
            <a:r>
              <a:rPr lang="en-GB" b="1" dirty="0"/>
              <a:t> </a:t>
            </a:r>
          </a:p>
        </p:txBody>
      </p:sp>
      <p:sp>
        <p:nvSpPr>
          <p:cNvPr id="2" name="TextovéPole 1"/>
          <p:cNvSpPr txBox="1"/>
          <p:nvPr/>
        </p:nvSpPr>
        <p:spPr>
          <a:xfrm>
            <a:off x="5924080" y="5585681"/>
            <a:ext cx="2570205" cy="261610"/>
          </a:xfrm>
          <a:prstGeom prst="rect">
            <a:avLst/>
          </a:prstGeom>
          <a:noFill/>
        </p:spPr>
        <p:txBody>
          <a:bodyPr wrap="square" rtlCol="0">
            <a:spAutoFit/>
          </a:bodyPr>
          <a:lstStyle/>
          <a:p>
            <a:r>
              <a:rPr lang="cs-CZ" sz="1100" dirty="0" err="1">
                <a:latin typeface="Arial Narrow" panose="020B0606020202030204" pitchFamily="34" charset="0"/>
              </a:rPr>
              <a:t>Adapted</a:t>
            </a:r>
            <a:r>
              <a:rPr lang="cs-CZ" sz="1100" dirty="0">
                <a:latin typeface="Arial Narrow" panose="020B0606020202030204" pitchFamily="34" charset="0"/>
              </a:rPr>
              <a:t> </a:t>
            </a:r>
            <a:r>
              <a:rPr lang="cs-CZ" sz="1100" dirty="0" err="1">
                <a:latin typeface="Arial Narrow" panose="020B0606020202030204" pitchFamily="34" charset="0"/>
              </a:rPr>
              <a:t>from</a:t>
            </a:r>
            <a:r>
              <a:rPr lang="cs-CZ" sz="1100" dirty="0">
                <a:latin typeface="Arial Narrow" panose="020B0606020202030204" pitchFamily="34" charset="0"/>
              </a:rPr>
              <a:t>: </a:t>
            </a:r>
            <a:r>
              <a:rPr lang="en-US" sz="1100" dirty="0">
                <a:latin typeface="Arial Narrow" panose="020B0606020202030204" pitchFamily="34" charset="0"/>
              </a:rPr>
              <a:t>Ellwood</a:t>
            </a:r>
            <a:r>
              <a:rPr lang="cs-CZ" sz="1100" dirty="0">
                <a:latin typeface="Arial Narrow" panose="020B0606020202030204" pitchFamily="34" charset="0"/>
              </a:rPr>
              <a:t>, C.(2011)</a:t>
            </a:r>
            <a:endParaRPr lang="cs-CZ" dirty="0"/>
          </a:p>
        </p:txBody>
      </p:sp>
      <p:pic>
        <p:nvPicPr>
          <p:cNvPr id="19458" name="Picture 2" descr="C:\Users\stepanek\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00" y="1134974"/>
            <a:ext cx="7594600" cy="443706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Přímá spojnice se šipkou 5"/>
          <p:cNvCxnSpPr/>
          <p:nvPr/>
        </p:nvCxnSpPr>
        <p:spPr bwMode="auto">
          <a:xfrm flipV="1">
            <a:off x="774700" y="4497859"/>
            <a:ext cx="2512197" cy="197709"/>
          </a:xfrm>
          <a:prstGeom prst="straightConnector1">
            <a:avLst/>
          </a:prstGeom>
          <a:solidFill>
            <a:schemeClr val="accent1"/>
          </a:solidFill>
          <a:ln w="190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Přímá spojnice se šipkou 7"/>
          <p:cNvCxnSpPr/>
          <p:nvPr/>
        </p:nvCxnSpPr>
        <p:spPr bwMode="auto">
          <a:xfrm flipH="1" flipV="1">
            <a:off x="7401697" y="2248930"/>
            <a:ext cx="1092588" cy="790832"/>
          </a:xfrm>
          <a:prstGeom prst="straightConnector1">
            <a:avLst/>
          </a:prstGeom>
          <a:solidFill>
            <a:schemeClr val="accent1"/>
          </a:solidFill>
          <a:ln w="190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Přímá spojnice se šipkou 9"/>
          <p:cNvCxnSpPr/>
          <p:nvPr/>
        </p:nvCxnSpPr>
        <p:spPr bwMode="auto">
          <a:xfrm flipH="1">
            <a:off x="7302843" y="3039762"/>
            <a:ext cx="1191442" cy="1173892"/>
          </a:xfrm>
          <a:prstGeom prst="straightConnector1">
            <a:avLst/>
          </a:prstGeom>
          <a:solidFill>
            <a:schemeClr val="accent1"/>
          </a:solidFill>
          <a:ln w="190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Přímá spojnice se šipkou 10"/>
          <p:cNvCxnSpPr/>
          <p:nvPr/>
        </p:nvCxnSpPr>
        <p:spPr bwMode="auto">
          <a:xfrm flipH="1">
            <a:off x="5362833" y="3039762"/>
            <a:ext cx="3131452" cy="518984"/>
          </a:xfrm>
          <a:prstGeom prst="straightConnector1">
            <a:avLst/>
          </a:prstGeom>
          <a:solidFill>
            <a:schemeClr val="accent1"/>
          </a:solidFill>
          <a:ln w="190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Přímá spojnice se šipkou 15"/>
          <p:cNvCxnSpPr/>
          <p:nvPr/>
        </p:nvCxnSpPr>
        <p:spPr bwMode="auto">
          <a:xfrm flipH="1">
            <a:off x="8100391" y="3039762"/>
            <a:ext cx="393894" cy="2199503"/>
          </a:xfrm>
          <a:prstGeom prst="straightConnector1">
            <a:avLst/>
          </a:prstGeom>
          <a:solidFill>
            <a:schemeClr val="accent1"/>
          </a:solidFill>
          <a:ln w="190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Obráze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9416821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stepanek\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357" y="905883"/>
            <a:ext cx="4497858" cy="499137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Přímá spojnice 2"/>
          <p:cNvCxnSpPr/>
          <p:nvPr/>
        </p:nvCxnSpPr>
        <p:spPr bwMode="auto">
          <a:xfrm>
            <a:off x="4547286" y="1322173"/>
            <a:ext cx="1161536" cy="0"/>
          </a:xfrm>
          <a:prstGeom prst="line">
            <a:avLst/>
          </a:prstGeom>
          <a:solidFill>
            <a:schemeClr val="accent1"/>
          </a:solidFill>
          <a:ln w="76200" cap="flat" cmpd="sng" algn="ctr">
            <a:solidFill>
              <a:srgbClr val="C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Přímá spojnice 6"/>
          <p:cNvCxnSpPr/>
          <p:nvPr/>
        </p:nvCxnSpPr>
        <p:spPr bwMode="auto">
          <a:xfrm>
            <a:off x="2388972" y="3142735"/>
            <a:ext cx="1083277" cy="0"/>
          </a:xfrm>
          <a:prstGeom prst="line">
            <a:avLst/>
          </a:prstGeom>
          <a:solidFill>
            <a:schemeClr val="accent1"/>
          </a:solidFill>
          <a:ln w="76200" cap="flat" cmpd="sng" algn="ctr">
            <a:solidFill>
              <a:srgbClr val="C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Přímá spojnice 9"/>
          <p:cNvCxnSpPr/>
          <p:nvPr/>
        </p:nvCxnSpPr>
        <p:spPr bwMode="auto">
          <a:xfrm>
            <a:off x="5016843" y="1383957"/>
            <a:ext cx="407773" cy="0"/>
          </a:xfrm>
          <a:prstGeom prst="line">
            <a:avLst/>
          </a:prstGeom>
          <a:solidFill>
            <a:schemeClr val="accent1"/>
          </a:solidFill>
          <a:ln w="76200" cap="flat" cmpd="sng" algn="ctr">
            <a:solidFill>
              <a:schemeClr val="tx2">
                <a:lumMod val="60000"/>
                <a:lumOff val="40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Přímá spojnice 12"/>
          <p:cNvCxnSpPr/>
          <p:nvPr/>
        </p:nvCxnSpPr>
        <p:spPr bwMode="auto">
          <a:xfrm>
            <a:off x="6096000" y="4464908"/>
            <a:ext cx="407773" cy="0"/>
          </a:xfrm>
          <a:prstGeom prst="line">
            <a:avLst/>
          </a:prstGeom>
          <a:solidFill>
            <a:schemeClr val="accent1"/>
          </a:solidFill>
          <a:ln w="76200" cap="flat" cmpd="sng" algn="ctr">
            <a:solidFill>
              <a:schemeClr val="tx2">
                <a:lumMod val="60000"/>
                <a:lumOff val="40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Přímá spojnice 14"/>
          <p:cNvCxnSpPr/>
          <p:nvPr/>
        </p:nvCxnSpPr>
        <p:spPr bwMode="auto">
          <a:xfrm>
            <a:off x="5758247" y="1787610"/>
            <a:ext cx="337753" cy="0"/>
          </a:xfrm>
          <a:prstGeom prst="line">
            <a:avLst/>
          </a:prstGeom>
          <a:solidFill>
            <a:schemeClr val="accent1"/>
          </a:solidFill>
          <a:ln w="76200" cap="flat" cmpd="sng" algn="ctr">
            <a:solidFill>
              <a:schemeClr val="accent1">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Přímá spojnice 16"/>
          <p:cNvCxnSpPr/>
          <p:nvPr/>
        </p:nvCxnSpPr>
        <p:spPr bwMode="auto">
          <a:xfrm>
            <a:off x="2388972" y="2261285"/>
            <a:ext cx="823785" cy="0"/>
          </a:xfrm>
          <a:prstGeom prst="line">
            <a:avLst/>
          </a:prstGeom>
          <a:solidFill>
            <a:schemeClr val="accent1"/>
          </a:solidFill>
          <a:ln w="76200" cap="flat" cmpd="sng" algn="ctr">
            <a:solidFill>
              <a:schemeClr val="accent1">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Přímá spojnice 18"/>
          <p:cNvCxnSpPr/>
          <p:nvPr/>
        </p:nvCxnSpPr>
        <p:spPr bwMode="auto">
          <a:xfrm>
            <a:off x="3381633" y="3575220"/>
            <a:ext cx="2545490" cy="0"/>
          </a:xfrm>
          <a:prstGeom prst="line">
            <a:avLst/>
          </a:prstGeom>
          <a:solidFill>
            <a:schemeClr val="accent1"/>
          </a:solidFill>
          <a:ln w="76200" cap="flat" cmpd="sng" algn="ctr">
            <a:solidFill>
              <a:schemeClr val="accent1">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Přímá spojnice 20"/>
          <p:cNvCxnSpPr/>
          <p:nvPr/>
        </p:nvCxnSpPr>
        <p:spPr bwMode="auto">
          <a:xfrm>
            <a:off x="2800864" y="3159211"/>
            <a:ext cx="407773" cy="0"/>
          </a:xfrm>
          <a:prstGeom prst="line">
            <a:avLst/>
          </a:prstGeom>
          <a:solidFill>
            <a:schemeClr val="accent1"/>
          </a:solidFill>
          <a:ln w="76200" cap="flat" cmpd="sng" algn="ctr">
            <a:solidFill>
              <a:schemeClr val="tx2">
                <a:lumMod val="60000"/>
                <a:lumOff val="40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Obráze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2004837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75452" y="1558025"/>
            <a:ext cx="8086635" cy="647700"/>
          </a:xfrm>
        </p:spPr>
        <p:txBody>
          <a:bodyPr/>
          <a:lstStyle/>
          <a:p>
            <a:pPr algn="r"/>
            <a:r>
              <a:rPr lang="en-GB" sz="3600" dirty="0">
                <a:latin typeface="Calibri" panose="020F0502020204030204" pitchFamily="34" charset="0"/>
                <a:cs typeface="Calibri" panose="020F0502020204030204" pitchFamily="34" charset="0"/>
              </a:rPr>
              <a:t>hedging</a:t>
            </a:r>
            <a:br>
              <a:rPr lang="en-GB" sz="3600" dirty="0">
                <a:latin typeface="Calibri" panose="020F0502020204030204" pitchFamily="34" charset="0"/>
                <a:cs typeface="Calibri" panose="020F0502020204030204" pitchFamily="34" charset="0"/>
              </a:rPr>
            </a:br>
            <a:r>
              <a:rPr lang="en-GB" sz="3600" dirty="0">
                <a:latin typeface="Calibri" panose="020F0502020204030204" pitchFamily="34" charset="0"/>
                <a:cs typeface="Calibri" panose="020F0502020204030204" pitchFamily="34" charset="0"/>
              </a:rPr>
              <a:t> language of caution </a:t>
            </a:r>
            <a:br>
              <a:rPr lang="en-GB" sz="3600" dirty="0">
                <a:latin typeface="Calibri" panose="020F0502020204030204" pitchFamily="34" charset="0"/>
                <a:cs typeface="Calibri" panose="020F0502020204030204" pitchFamily="34" charset="0"/>
              </a:rPr>
            </a:br>
            <a:r>
              <a:rPr lang="en-GB" sz="3600" dirty="0">
                <a:latin typeface="Calibri" panose="020F0502020204030204" pitchFamily="34" charset="0"/>
                <a:cs typeface="Calibri" panose="020F0502020204030204" pitchFamily="34" charset="0"/>
              </a:rPr>
              <a:t> tentative language</a:t>
            </a:r>
          </a:p>
        </p:txBody>
      </p:sp>
      <p:sp>
        <p:nvSpPr>
          <p:cNvPr id="2" name="Obdélník 1"/>
          <p:cNvSpPr/>
          <p:nvPr/>
        </p:nvSpPr>
        <p:spPr>
          <a:xfrm>
            <a:off x="321276" y="2205725"/>
            <a:ext cx="8340811" cy="4247317"/>
          </a:xfrm>
          <a:prstGeom prst="rect">
            <a:avLst/>
          </a:prstGeom>
        </p:spPr>
        <p:txBody>
          <a:bodyPr wrap="square">
            <a:spAutoFit/>
          </a:bodyPr>
          <a:lstStyle/>
          <a:p>
            <a:pPr algn="ctr"/>
            <a:r>
              <a:rPr lang="en-GB" sz="2800" dirty="0">
                <a:solidFill>
                  <a:srgbClr val="00287D"/>
                </a:solidFill>
                <a:latin typeface="Calibri" panose="020F0502020204030204" pitchFamily="34" charset="0"/>
                <a:cs typeface="Calibri" panose="020F0502020204030204" pitchFamily="34" charset="0"/>
              </a:rPr>
              <a:t>Academic writing might give the impression that it is factual, conveying precise, accurate and objective facts and information. “However, it is now recognised that an important feature of academic writing is the concept of cautious language, often called </a:t>
            </a:r>
            <a:r>
              <a:rPr lang="en-GB" sz="2800" i="1" dirty="0">
                <a:solidFill>
                  <a:srgbClr val="00287D"/>
                </a:solidFill>
                <a:latin typeface="Calibri" panose="020F0502020204030204" pitchFamily="34" charset="0"/>
                <a:cs typeface="Calibri" panose="020F0502020204030204" pitchFamily="34" charset="0"/>
              </a:rPr>
              <a:t>hedging</a:t>
            </a:r>
            <a:r>
              <a:rPr lang="en-GB" sz="2800" dirty="0">
                <a:solidFill>
                  <a:srgbClr val="00287D"/>
                </a:solidFill>
                <a:latin typeface="Calibri" panose="020F0502020204030204" pitchFamily="34" charset="0"/>
                <a:cs typeface="Calibri" panose="020F0502020204030204" pitchFamily="34" charset="0"/>
              </a:rPr>
              <a:t>.“ In other words, it is necessary to make decisions about your stance on    a particular subject, or the strength of the claims you are making.”</a:t>
            </a:r>
            <a:r>
              <a:rPr lang="en-GB" sz="2800" b="1" baseline="30000" dirty="0">
                <a:solidFill>
                  <a:srgbClr val="00287D"/>
                </a:solidFill>
                <a:latin typeface="Calibri" panose="020F0502020204030204" pitchFamily="34" charset="0"/>
                <a:cs typeface="Calibri" panose="020F0502020204030204" pitchFamily="34" charset="0"/>
              </a:rPr>
              <a:t> </a:t>
            </a:r>
            <a:r>
              <a:rPr lang="en-GB" sz="2800" dirty="0">
                <a:solidFill>
                  <a:srgbClr val="00287D"/>
                </a:solidFill>
                <a:latin typeface="Calibri" panose="020F0502020204030204" pitchFamily="34" charset="0"/>
                <a:cs typeface="Calibri" panose="020F0502020204030204" pitchFamily="34" charset="0"/>
              </a:rPr>
              <a:t>                                                                    </a:t>
            </a:r>
          </a:p>
          <a:p>
            <a:pPr algn="ctr"/>
            <a:endParaRPr lang="en-GB" sz="1100" dirty="0">
              <a:solidFill>
                <a:srgbClr val="00287D"/>
              </a:solidFill>
              <a:latin typeface="Arial Narrow" panose="020B0606020202030204" pitchFamily="34" charset="0"/>
            </a:endParaRPr>
          </a:p>
          <a:p>
            <a:r>
              <a:rPr lang="en-GB" sz="1100" dirty="0">
                <a:solidFill>
                  <a:srgbClr val="00287D"/>
                </a:solidFill>
                <a:latin typeface="Arial Narrow" panose="020B0606020202030204" pitchFamily="34" charset="0"/>
              </a:rPr>
              <a:t>                                                                                                                  Adapted from: Cooper, P. (2011): Academic Writing and Czech Universities </a:t>
            </a:r>
          </a:p>
          <a:p>
            <a:r>
              <a:rPr lang="en-GB" b="1" i="1" dirty="0">
                <a:latin typeface="Arial Narrow" panose="020B0606020202030204" pitchFamily="34" charset="0"/>
              </a:rPr>
              <a:t> </a:t>
            </a:r>
            <a:endParaRPr lang="cs-CZ" dirty="0">
              <a:latin typeface="Arial Narrow" panose="020B0606020202030204"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4950270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3169591794"/>
              </p:ext>
            </p:extLst>
          </p:nvPr>
        </p:nvGraphicFramePr>
        <p:xfrm>
          <a:off x="580125" y="935885"/>
          <a:ext cx="7118134" cy="5268870"/>
        </p:xfrm>
        <a:graphic>
          <a:graphicData uri="http://schemas.openxmlformats.org/drawingml/2006/table">
            <a:tbl>
              <a:tblPr firstRow="1" firstCol="1" lastRow="1" lastCol="1" bandRow="1" bandCol="1">
                <a:tableStyleId>{5C22544A-7EE6-4342-B048-85BDC9FD1C3A}</a:tableStyleId>
              </a:tblPr>
              <a:tblGrid>
                <a:gridCol w="3559067">
                  <a:extLst>
                    <a:ext uri="{9D8B030D-6E8A-4147-A177-3AD203B41FA5}">
                      <a16:colId xmlns:a16="http://schemas.microsoft.com/office/drawing/2014/main" val="20000"/>
                    </a:ext>
                  </a:extLst>
                </a:gridCol>
                <a:gridCol w="3559067">
                  <a:extLst>
                    <a:ext uri="{9D8B030D-6E8A-4147-A177-3AD203B41FA5}">
                      <a16:colId xmlns:a16="http://schemas.microsoft.com/office/drawing/2014/main" val="20001"/>
                    </a:ext>
                  </a:extLst>
                </a:gridCol>
              </a:tblGrid>
              <a:tr h="175222">
                <a:tc>
                  <a:txBody>
                    <a:bodyPr/>
                    <a:lstStyle/>
                    <a:p>
                      <a:pPr>
                        <a:spcAft>
                          <a:spcPts val="0"/>
                        </a:spcAft>
                      </a:pPr>
                      <a:r>
                        <a:rPr lang="en-GB" sz="1200" dirty="0">
                          <a:solidFill>
                            <a:srgbClr val="00287D"/>
                          </a:solidFill>
                          <a:effectLst/>
                        </a:rPr>
                        <a:t>Hedge Class</a:t>
                      </a:r>
                      <a:endParaRPr lang="cs-CZ" sz="1200" dirty="0">
                        <a:solidFill>
                          <a:srgbClr val="00287D"/>
                        </a:solidFill>
                        <a:effectLst/>
                        <a:latin typeface="Times New Roman"/>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a:solidFill>
                            <a:srgbClr val="00287D"/>
                          </a:solidFill>
                          <a:effectLst/>
                        </a:rPr>
                        <a:t>Function</a:t>
                      </a:r>
                      <a:endParaRPr lang="cs-CZ" sz="1200">
                        <a:solidFill>
                          <a:srgbClr val="00287D"/>
                        </a:solidFill>
                        <a:effectLst/>
                        <a:latin typeface="Times New Roman"/>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1285471">
                <a:tc rowSpan="2">
                  <a:txBody>
                    <a:bodyPr/>
                    <a:lstStyle/>
                    <a:p>
                      <a:pPr>
                        <a:spcAft>
                          <a:spcPts val="0"/>
                        </a:spcAft>
                      </a:pPr>
                      <a:r>
                        <a:rPr lang="en-GB" sz="1600" dirty="0">
                          <a:solidFill>
                            <a:srgbClr val="00287D"/>
                          </a:solidFill>
                          <a:effectLst/>
                          <a:latin typeface="Arial Narrow" panose="020B0606020202030204" pitchFamily="34" charset="0"/>
                        </a:rPr>
                        <a:t>Shields</a:t>
                      </a:r>
                      <a:endParaRPr lang="cs-CZ" sz="1600" dirty="0">
                        <a:solidFill>
                          <a:srgbClr val="00287D"/>
                        </a:solidFill>
                        <a:effectLst/>
                        <a:latin typeface="Arial Narrow" panose="020B0606020202030204" pitchFamily="34" charset="0"/>
                      </a:endParaRPr>
                    </a:p>
                    <a:p>
                      <a:pPr>
                        <a:spcAft>
                          <a:spcPts val="0"/>
                        </a:spcAft>
                      </a:pPr>
                      <a:r>
                        <a:rPr lang="en-GB" sz="1600" b="0" dirty="0">
                          <a:solidFill>
                            <a:srgbClr val="00287D"/>
                          </a:solidFill>
                          <a:effectLst/>
                          <a:latin typeface="Arial Narrow" panose="020B0606020202030204" pitchFamily="34" charset="0"/>
                        </a:rPr>
                        <a:t>Devices that take responsibility for the claim made away from the author. They function as a tool protecting the author from any criticism. The writer aims at not being on record with regard to the propositions expressed in the text.</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600" b="0" dirty="0">
                          <a:solidFill>
                            <a:srgbClr val="00287D"/>
                          </a:solidFill>
                          <a:effectLst/>
                          <a:latin typeface="Arial Narrow" panose="020B0606020202030204" pitchFamily="34" charset="0"/>
                        </a:rPr>
                        <a:t>Responsibility shifting </a:t>
                      </a:r>
                      <a:endParaRPr lang="cs-CZ" sz="1600" b="0" dirty="0">
                        <a:solidFill>
                          <a:srgbClr val="00287D"/>
                        </a:solidFill>
                        <a:effectLst/>
                        <a:latin typeface="Arial Narrow" panose="020B0606020202030204" pitchFamily="34" charset="0"/>
                      </a:endParaRPr>
                    </a:p>
                    <a:p>
                      <a:pPr>
                        <a:spcAft>
                          <a:spcPts val="0"/>
                        </a:spcAft>
                      </a:pPr>
                      <a:r>
                        <a:rPr lang="en-GB" sz="1600" b="0" dirty="0">
                          <a:solidFill>
                            <a:srgbClr val="00287D"/>
                          </a:solidFill>
                          <a:effectLst/>
                          <a:latin typeface="Arial Narrow" panose="020B0606020202030204" pitchFamily="34" charset="0"/>
                        </a:rPr>
                        <a:t>e.g. …([1], [2], [3],)…, …it is shown in [3]…, </a:t>
                      </a:r>
                      <a:r>
                        <a:rPr lang="en-GB" sz="1600" b="0" dirty="0" err="1">
                          <a:solidFill>
                            <a:srgbClr val="00287D"/>
                          </a:solidFill>
                          <a:effectLst/>
                          <a:latin typeface="Arial Narrow" panose="020B0606020202030204" pitchFamily="34" charset="0"/>
                        </a:rPr>
                        <a:t>Romanowska</a:t>
                      </a:r>
                      <a:r>
                        <a:rPr lang="en-GB" sz="1600" b="0" dirty="0">
                          <a:solidFill>
                            <a:srgbClr val="00287D"/>
                          </a:solidFill>
                          <a:effectLst/>
                          <a:latin typeface="Arial Narrow" panose="020B0606020202030204" pitchFamily="34" charset="0"/>
                        </a:rPr>
                        <a:t> found…, …we refer reader to [3, 4]…, …see [10]…</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1168147">
                <a:tc vMerge="1">
                  <a:txBody>
                    <a:bodyPr/>
                    <a:lstStyle/>
                    <a:p>
                      <a:endParaRPr lang="cs-CZ"/>
                    </a:p>
                  </a:txBody>
                  <a:tcPr/>
                </a:tc>
                <a:tc>
                  <a:txBody>
                    <a:bodyPr/>
                    <a:lstStyle/>
                    <a:p>
                      <a:pPr>
                        <a:spcAft>
                          <a:spcPts val="0"/>
                        </a:spcAft>
                      </a:pPr>
                      <a:r>
                        <a:rPr lang="en-GB" sz="1600" b="0" dirty="0">
                          <a:solidFill>
                            <a:srgbClr val="00287D"/>
                          </a:solidFill>
                          <a:effectLst/>
                          <a:latin typeface="Arial Narrow" panose="020B0606020202030204" pitchFamily="34" charset="0"/>
                        </a:rPr>
                        <a:t>Speaking facts  The writer shields his/her claims through stating “the commonly accepted” view.   e.g. Definition 1…, A map is…, …is defined to be…, …space is said to be…</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482052">
                <a:tc rowSpan="4">
                  <a:txBody>
                    <a:bodyPr/>
                    <a:lstStyle/>
                    <a:p>
                      <a:pPr>
                        <a:spcAft>
                          <a:spcPts val="0"/>
                        </a:spcAft>
                      </a:pPr>
                      <a:r>
                        <a:rPr lang="en-GB" sz="1600" dirty="0" err="1">
                          <a:solidFill>
                            <a:srgbClr val="00287D"/>
                          </a:solidFill>
                          <a:effectLst/>
                          <a:latin typeface="Arial Narrow" panose="020B0606020202030204" pitchFamily="34" charset="0"/>
                        </a:rPr>
                        <a:t>Mitigators</a:t>
                      </a:r>
                      <a:endParaRPr lang="cs-CZ" sz="1600" dirty="0">
                        <a:solidFill>
                          <a:srgbClr val="00287D"/>
                        </a:solidFill>
                        <a:effectLst/>
                        <a:latin typeface="Arial Narrow" panose="020B0606020202030204" pitchFamily="34" charset="0"/>
                      </a:endParaRPr>
                    </a:p>
                    <a:p>
                      <a:pPr>
                        <a:spcAft>
                          <a:spcPts val="0"/>
                        </a:spcAft>
                      </a:pPr>
                      <a:r>
                        <a:rPr lang="en-GB" sz="1600" b="0" dirty="0">
                          <a:solidFill>
                            <a:srgbClr val="00287D"/>
                          </a:solidFill>
                          <a:effectLst/>
                          <a:latin typeface="Arial Narrow" panose="020B0606020202030204" pitchFamily="34" charset="0"/>
                        </a:rPr>
                        <a:t>The author admits his/her responsibility for the claims made. The writer takes stance while using </a:t>
                      </a:r>
                      <a:r>
                        <a:rPr lang="en-GB" sz="1600" b="0" dirty="0" err="1">
                          <a:solidFill>
                            <a:srgbClr val="00287D"/>
                          </a:solidFill>
                          <a:effectLst/>
                          <a:latin typeface="Arial Narrow" panose="020B0606020202030204" pitchFamily="34" charset="0"/>
                        </a:rPr>
                        <a:t>mitigators</a:t>
                      </a:r>
                      <a:r>
                        <a:rPr lang="en-GB" sz="1600" b="0" dirty="0">
                          <a:solidFill>
                            <a:srgbClr val="00287D"/>
                          </a:solidFill>
                          <a:effectLst/>
                          <a:latin typeface="Arial Narrow" panose="020B0606020202030204" pitchFamily="34" charset="0"/>
                        </a:rPr>
                        <a:t>, but decides to weaken his/her propositions for various reasons.</a:t>
                      </a:r>
                      <a:r>
                        <a:rPr lang="en-GB" sz="1600" dirty="0">
                          <a:solidFill>
                            <a:srgbClr val="00287D"/>
                          </a:solidFill>
                          <a:effectLst/>
                          <a:latin typeface="Arial Narrow" panose="020B0606020202030204" pitchFamily="34" charset="0"/>
                        </a:rPr>
                        <a:t>   </a:t>
                      </a:r>
                      <a:endParaRPr lang="cs-CZ" sz="1600" dirty="0">
                        <a:solidFill>
                          <a:srgbClr val="00287D"/>
                        </a:solidFill>
                        <a:effectLst/>
                        <a:latin typeface="Arial Narrow" panose="020B0606020202030204" pitchFamily="34" charset="0"/>
                      </a:endParaRPr>
                    </a:p>
                    <a:p>
                      <a:pPr>
                        <a:spcAft>
                          <a:spcPts val="0"/>
                        </a:spcAft>
                      </a:pPr>
                      <a:r>
                        <a:rPr lang="en-GB" sz="1200" dirty="0">
                          <a:solidFill>
                            <a:srgbClr val="00287D"/>
                          </a:solidFill>
                          <a:effectLst/>
                          <a:latin typeface="Arial Narrow" panose="020B0606020202030204" pitchFamily="34" charset="0"/>
                        </a:rPr>
                        <a:t> </a:t>
                      </a:r>
                      <a:endParaRPr lang="cs-CZ" sz="120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600" b="0" dirty="0">
                          <a:solidFill>
                            <a:srgbClr val="00287D"/>
                          </a:solidFill>
                          <a:effectLst/>
                          <a:latin typeface="Arial Narrow" panose="020B0606020202030204" pitchFamily="34" charset="0"/>
                        </a:rPr>
                        <a:t>Approximation e.g. …some…, …more…, Several, …similar…</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482052">
                <a:tc vMerge="1">
                  <a:txBody>
                    <a:bodyPr/>
                    <a:lstStyle/>
                    <a:p>
                      <a:endParaRPr lang="cs-CZ"/>
                    </a:p>
                  </a:txBody>
                  <a:tcPr/>
                </a:tc>
                <a:tc>
                  <a:txBody>
                    <a:bodyPr/>
                    <a:lstStyle/>
                    <a:p>
                      <a:pPr>
                        <a:spcAft>
                          <a:spcPts val="0"/>
                        </a:spcAft>
                      </a:pPr>
                      <a:r>
                        <a:rPr lang="en-GB" sz="1600" b="0" dirty="0">
                          <a:solidFill>
                            <a:srgbClr val="00287D"/>
                          </a:solidFill>
                          <a:effectLst/>
                          <a:latin typeface="Arial Narrow" panose="020B0606020202030204" pitchFamily="34" charset="0"/>
                        </a:rPr>
                        <a:t>Possibility </a:t>
                      </a:r>
                      <a:r>
                        <a:rPr lang="cs-CZ" sz="1600" b="0" dirty="0">
                          <a:solidFill>
                            <a:srgbClr val="00287D"/>
                          </a:solidFill>
                          <a:effectLst/>
                          <a:latin typeface="Arial Narrow" panose="020B0606020202030204" pitchFamily="34" charset="0"/>
                        </a:rPr>
                        <a:t>   </a:t>
                      </a:r>
                      <a:r>
                        <a:rPr lang="en-GB" sz="1600" b="0" dirty="0">
                          <a:solidFill>
                            <a:srgbClr val="00287D"/>
                          </a:solidFill>
                          <a:effectLst/>
                          <a:latin typeface="Arial Narrow" panose="020B0606020202030204" pitchFamily="34" charset="0"/>
                        </a:rPr>
                        <a:t>e.g. …may…, …can…, …possible…</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802539">
                <a:tc vMerge="1">
                  <a:txBody>
                    <a:bodyPr/>
                    <a:lstStyle/>
                    <a:p>
                      <a:endParaRPr lang="cs-CZ"/>
                    </a:p>
                  </a:txBody>
                  <a:tcPr/>
                </a:tc>
                <a:tc>
                  <a:txBody>
                    <a:bodyPr/>
                    <a:lstStyle/>
                    <a:p>
                      <a:pPr>
                        <a:spcAft>
                          <a:spcPts val="0"/>
                        </a:spcAft>
                      </a:pPr>
                      <a:r>
                        <a:rPr lang="en-GB" sz="1600" b="0" dirty="0">
                          <a:solidFill>
                            <a:srgbClr val="00287D"/>
                          </a:solidFill>
                          <a:effectLst/>
                          <a:latin typeface="Arial Narrow" panose="020B0606020202030204" pitchFamily="34" charset="0"/>
                        </a:rPr>
                        <a:t>Understatement By using these devices, </a:t>
                      </a:r>
                      <a:r>
                        <a:rPr lang="cs-CZ" sz="1600" b="0" dirty="0" err="1">
                          <a:solidFill>
                            <a:srgbClr val="00287D"/>
                          </a:solidFill>
                          <a:effectLst/>
                          <a:latin typeface="Arial Narrow" panose="020B0606020202030204" pitchFamily="34" charset="0"/>
                        </a:rPr>
                        <a:t>authors</a:t>
                      </a:r>
                      <a:r>
                        <a:rPr lang="en-GB" sz="1600" b="0" dirty="0">
                          <a:solidFill>
                            <a:srgbClr val="00287D"/>
                          </a:solidFill>
                          <a:effectLst/>
                          <a:latin typeface="Arial Narrow" panose="020B0606020202030204" pitchFamily="34" charset="0"/>
                        </a:rPr>
                        <a:t> lessen the importance and the validity of their claims.</a:t>
                      </a:r>
                      <a:r>
                        <a:rPr lang="cs-CZ" sz="1600" b="0" dirty="0">
                          <a:solidFill>
                            <a:srgbClr val="00287D"/>
                          </a:solidFill>
                          <a:effectLst/>
                          <a:latin typeface="Arial Narrow" panose="020B0606020202030204" pitchFamily="34" charset="0"/>
                        </a:rPr>
                        <a:t> </a:t>
                      </a:r>
                      <a:r>
                        <a:rPr lang="en-GB" sz="1600" b="0" dirty="0">
                          <a:solidFill>
                            <a:srgbClr val="00287D"/>
                          </a:solidFill>
                          <a:effectLst/>
                          <a:latin typeface="Arial Narrow" panose="020B0606020202030204" pitchFamily="34" charset="0"/>
                        </a:rPr>
                        <a:t>e.g. …notions…, …concept…</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803420">
                <a:tc vMerge="1">
                  <a:txBody>
                    <a:bodyPr/>
                    <a:lstStyle/>
                    <a:p>
                      <a:endParaRPr lang="cs-CZ"/>
                    </a:p>
                  </a:txBody>
                  <a:tcPr/>
                </a:tc>
                <a:tc>
                  <a:txBody>
                    <a:bodyPr/>
                    <a:lstStyle/>
                    <a:p>
                      <a:pPr>
                        <a:spcAft>
                          <a:spcPts val="0"/>
                        </a:spcAft>
                      </a:pPr>
                      <a:r>
                        <a:rPr lang="en-GB" sz="1600" b="0" dirty="0">
                          <a:solidFill>
                            <a:srgbClr val="00287D"/>
                          </a:solidFill>
                          <a:effectLst/>
                          <a:latin typeface="Arial Narrow" panose="020B0606020202030204" pitchFamily="34" charset="0"/>
                        </a:rPr>
                        <a:t>Admitting incompleteness e.g. …briefly…, however,…</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bl>
          </a:graphicData>
        </a:graphic>
      </p:graphicFrame>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4950270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1762320333"/>
              </p:ext>
            </p:extLst>
          </p:nvPr>
        </p:nvGraphicFramePr>
        <p:xfrm>
          <a:off x="790832" y="1087394"/>
          <a:ext cx="7127789" cy="4490444"/>
        </p:xfrm>
        <a:graphic>
          <a:graphicData uri="http://schemas.openxmlformats.org/drawingml/2006/table">
            <a:tbl>
              <a:tblPr firstRow="1" firstCol="1" lastRow="1" lastCol="1" bandRow="1" bandCol="1">
                <a:tableStyleId>{5C22544A-7EE6-4342-B048-85BDC9FD1C3A}</a:tableStyleId>
              </a:tblPr>
              <a:tblGrid>
                <a:gridCol w="1969599">
                  <a:extLst>
                    <a:ext uri="{9D8B030D-6E8A-4147-A177-3AD203B41FA5}">
                      <a16:colId xmlns:a16="http://schemas.microsoft.com/office/drawing/2014/main" val="20000"/>
                    </a:ext>
                  </a:extLst>
                </a:gridCol>
                <a:gridCol w="5158190">
                  <a:extLst>
                    <a:ext uri="{9D8B030D-6E8A-4147-A177-3AD203B41FA5}">
                      <a16:colId xmlns:a16="http://schemas.microsoft.com/office/drawing/2014/main" val="20001"/>
                    </a:ext>
                  </a:extLst>
                </a:gridCol>
              </a:tblGrid>
              <a:tr h="642551">
                <a:tc>
                  <a:txBody>
                    <a:bodyPr/>
                    <a:lstStyle/>
                    <a:p>
                      <a:pPr>
                        <a:spcAft>
                          <a:spcPts val="0"/>
                        </a:spcAft>
                      </a:pPr>
                      <a:r>
                        <a:rPr lang="en-GB" sz="1800" b="1" dirty="0">
                          <a:solidFill>
                            <a:srgbClr val="00287D"/>
                          </a:solidFill>
                          <a:effectLst/>
                          <a:latin typeface="Arial Narrow" panose="020B0606020202030204" pitchFamily="34" charset="0"/>
                        </a:rPr>
                        <a:t>Introductory verbs</a:t>
                      </a:r>
                      <a:endParaRPr lang="cs-CZ" sz="1800" b="1"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dirty="0">
                          <a:solidFill>
                            <a:srgbClr val="00287D"/>
                          </a:solidFill>
                          <a:effectLst/>
                          <a:latin typeface="Arial Narrow" panose="020B0606020202030204" pitchFamily="34" charset="0"/>
                        </a:rPr>
                        <a:t>e.g. seem, tend, look like, appear to be, think, believe, doubt, be sure, indicate, suggest</a:t>
                      </a:r>
                      <a:endParaRPr lang="cs-CZ" sz="1800" b="0" dirty="0">
                        <a:solidFill>
                          <a:srgbClr val="00287D"/>
                        </a:solidFill>
                        <a:effectLst/>
                        <a:latin typeface="Arial Narrow" panose="020B0606020202030204" pitchFamily="34" charset="0"/>
                      </a:endParaRPr>
                    </a:p>
                    <a:p>
                      <a:pPr>
                        <a:spcAft>
                          <a:spcPts val="0"/>
                        </a:spcAft>
                      </a:pPr>
                      <a:endParaRPr lang="cs-CZ" sz="1800" b="0"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321276">
                <a:tc>
                  <a:txBody>
                    <a:bodyPr/>
                    <a:lstStyle/>
                    <a:p>
                      <a:pPr>
                        <a:spcAft>
                          <a:spcPts val="0"/>
                        </a:spcAft>
                      </a:pPr>
                      <a:r>
                        <a:rPr lang="en-GB" sz="1800" b="1" dirty="0">
                          <a:solidFill>
                            <a:srgbClr val="00287D"/>
                          </a:solidFill>
                          <a:effectLst/>
                          <a:latin typeface="Arial Narrow" panose="020B0606020202030204" pitchFamily="34" charset="0"/>
                        </a:rPr>
                        <a:t>Modal verbs</a:t>
                      </a:r>
                      <a:endParaRPr lang="cs-CZ" sz="1800" b="1"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dirty="0">
                          <a:solidFill>
                            <a:srgbClr val="00287D"/>
                          </a:solidFill>
                          <a:effectLst/>
                          <a:latin typeface="Arial Narrow" panose="020B0606020202030204" pitchFamily="34" charset="0"/>
                        </a:rPr>
                        <a:t>e.g. would, may, might, could</a:t>
                      </a:r>
                      <a:endParaRPr lang="cs-CZ" sz="1800" b="0" dirty="0">
                        <a:solidFill>
                          <a:srgbClr val="00287D"/>
                        </a:solidFill>
                        <a:effectLst/>
                        <a:latin typeface="Arial Narrow" panose="020B0606020202030204" pitchFamily="34" charset="0"/>
                      </a:endParaRPr>
                    </a:p>
                    <a:p>
                      <a:pPr>
                        <a:spcAft>
                          <a:spcPts val="0"/>
                        </a:spcAft>
                      </a:pPr>
                      <a:endParaRPr lang="cs-CZ" sz="1800" b="0"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642551">
                <a:tc>
                  <a:txBody>
                    <a:bodyPr/>
                    <a:lstStyle/>
                    <a:p>
                      <a:pPr>
                        <a:spcAft>
                          <a:spcPts val="0"/>
                        </a:spcAft>
                      </a:pPr>
                      <a:r>
                        <a:rPr lang="en-GB" sz="1800" b="1" noProof="0" dirty="0">
                          <a:solidFill>
                            <a:srgbClr val="00287D"/>
                          </a:solidFill>
                          <a:effectLst/>
                          <a:latin typeface="Arial Narrow" panose="020B0606020202030204" pitchFamily="34" charset="0"/>
                        </a:rPr>
                        <a:t>Frequency adverbs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dirty="0">
                          <a:solidFill>
                            <a:srgbClr val="00287D"/>
                          </a:solidFill>
                          <a:effectLst/>
                          <a:latin typeface="Arial Narrow" panose="020B0606020202030204" pitchFamily="34" charset="0"/>
                        </a:rPr>
                        <a:t>e.g. often, sometimes, usually</a:t>
                      </a:r>
                      <a:endParaRPr lang="cs-CZ" sz="1800" b="0"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642551">
                <a:tc>
                  <a:txBody>
                    <a:bodyPr/>
                    <a:lstStyle/>
                    <a:p>
                      <a:pPr>
                        <a:spcAft>
                          <a:spcPts val="0"/>
                        </a:spcAft>
                      </a:pPr>
                      <a:r>
                        <a:rPr lang="en-GB" sz="1800" b="1" dirty="0">
                          <a:solidFill>
                            <a:srgbClr val="00287D"/>
                          </a:solidFill>
                          <a:effectLst/>
                          <a:latin typeface="Arial Narrow" panose="020B0606020202030204" pitchFamily="34" charset="0"/>
                        </a:rPr>
                        <a:t>Modal adverbs</a:t>
                      </a:r>
                      <a:r>
                        <a:rPr lang="cs-CZ" sz="1800" b="1" dirty="0">
                          <a:solidFill>
                            <a:srgbClr val="00287D"/>
                          </a:solidFill>
                          <a:effectLst/>
                          <a:latin typeface="Arial Narrow" panose="020B0606020202030204" pitchFamily="34" charset="0"/>
                        </a:rPr>
                        <a:t> </a:t>
                      </a:r>
                      <a:r>
                        <a:rPr lang="en-GB" sz="1800" b="1" dirty="0">
                          <a:solidFill>
                            <a:srgbClr val="00287D"/>
                          </a:solidFill>
                          <a:effectLst/>
                          <a:latin typeface="Arial Narrow" panose="020B0606020202030204" pitchFamily="34" charset="0"/>
                        </a:rPr>
                        <a:t>/ adjectives</a:t>
                      </a:r>
                      <a:endParaRPr lang="cs-CZ" sz="1800" b="1"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a:solidFill>
                            <a:srgbClr val="00287D"/>
                          </a:solidFill>
                          <a:effectLst/>
                          <a:latin typeface="Arial Narrow" panose="020B0606020202030204" pitchFamily="34" charset="0"/>
                        </a:rPr>
                        <a:t>e.g. probably, possibly / probable, possible</a:t>
                      </a:r>
                      <a:endParaRPr lang="cs-CZ" sz="1800" b="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321276">
                <a:tc>
                  <a:txBody>
                    <a:bodyPr/>
                    <a:lstStyle/>
                    <a:p>
                      <a:pPr>
                        <a:spcAft>
                          <a:spcPts val="0"/>
                        </a:spcAft>
                      </a:pPr>
                      <a:r>
                        <a:rPr lang="en-GB" sz="1800" b="1" dirty="0">
                          <a:solidFill>
                            <a:srgbClr val="00287D"/>
                          </a:solidFill>
                          <a:effectLst/>
                          <a:latin typeface="Arial Narrow" panose="020B0606020202030204" pitchFamily="34" charset="0"/>
                        </a:rPr>
                        <a:t>Modal nouns</a:t>
                      </a:r>
                      <a:endParaRPr lang="cs-CZ" sz="1800" b="1"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dirty="0">
                          <a:solidFill>
                            <a:srgbClr val="00287D"/>
                          </a:solidFill>
                          <a:effectLst/>
                          <a:latin typeface="Arial Narrow" panose="020B0606020202030204" pitchFamily="34" charset="0"/>
                        </a:rPr>
                        <a:t>e.g. assumption, possibility, probability</a:t>
                      </a:r>
                      <a:endParaRPr lang="cs-CZ" sz="1800" b="0" dirty="0">
                        <a:solidFill>
                          <a:srgbClr val="00287D"/>
                        </a:solidFill>
                        <a:effectLst/>
                        <a:latin typeface="Arial Narrow" panose="020B0606020202030204" pitchFamily="34" charset="0"/>
                      </a:endParaRPr>
                    </a:p>
                    <a:p>
                      <a:pPr>
                        <a:spcAft>
                          <a:spcPts val="0"/>
                        </a:spcAft>
                      </a:pPr>
                      <a:endParaRPr lang="cs-CZ" sz="1800" b="0"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642551">
                <a:tc>
                  <a:txBody>
                    <a:bodyPr/>
                    <a:lstStyle/>
                    <a:p>
                      <a:pPr>
                        <a:spcAft>
                          <a:spcPts val="0"/>
                        </a:spcAft>
                      </a:pPr>
                      <a:r>
                        <a:rPr lang="en-GB" sz="1800" b="1" dirty="0">
                          <a:solidFill>
                            <a:srgbClr val="00287D"/>
                          </a:solidFill>
                          <a:effectLst/>
                          <a:latin typeface="Arial Narrow" panose="020B0606020202030204" pitchFamily="34" charset="0"/>
                        </a:rPr>
                        <a:t>“That” clauses</a:t>
                      </a:r>
                      <a:endParaRPr lang="cs-CZ" sz="1800" b="1"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a:solidFill>
                            <a:srgbClr val="00287D"/>
                          </a:solidFill>
                          <a:effectLst/>
                          <a:latin typeface="Arial Narrow" panose="020B0606020202030204" pitchFamily="34" charset="0"/>
                        </a:rPr>
                        <a:t>e.g. It could be the case that….  It might be suggested that…</a:t>
                      </a:r>
                      <a:endParaRPr lang="cs-CZ" sz="1800" b="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642551">
                <a:tc>
                  <a:txBody>
                    <a:bodyPr/>
                    <a:lstStyle/>
                    <a:p>
                      <a:pPr>
                        <a:spcAft>
                          <a:spcPts val="0"/>
                        </a:spcAft>
                      </a:pPr>
                      <a:r>
                        <a:rPr lang="en-GB" sz="1800" b="1" dirty="0">
                          <a:solidFill>
                            <a:srgbClr val="00287D"/>
                          </a:solidFill>
                          <a:effectLst/>
                          <a:latin typeface="Arial Narrow" panose="020B0606020202030204" pitchFamily="34" charset="0"/>
                        </a:rPr>
                        <a:t>“To”-clause + adjective</a:t>
                      </a:r>
                      <a:endParaRPr lang="cs-CZ" sz="1800" b="1"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dirty="0">
                          <a:solidFill>
                            <a:srgbClr val="00287D"/>
                          </a:solidFill>
                          <a:effectLst/>
                          <a:latin typeface="Arial Narrow" panose="020B0606020202030204" pitchFamily="34" charset="0"/>
                        </a:rPr>
                        <a:t>e.g. It may be possible to obtain</a:t>
                      </a:r>
                      <a:endParaRPr lang="cs-CZ" sz="1800" b="0"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bl>
          </a:graphicData>
        </a:graphic>
      </p:graphicFrame>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495027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itchFamily="34" charset="0"/>
                <a:cs typeface="Arial" pitchFamily="34" charset="0"/>
              </a:rPr>
            </a:br>
            <a:endParaRPr kumimoji="0" lang="cs-CZ" altLang="cs-CZ"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a:ln>
                <a:noFill/>
              </a:ln>
              <a:solidFill>
                <a:schemeClr val="tx1"/>
              </a:solidFill>
              <a:effectLst/>
              <a:latin typeface="Arial" pitchFamily="34" charset="0"/>
              <a:cs typeface="Arial" pitchFamily="34" charset="0"/>
            </a:endParaRPr>
          </a:p>
        </p:txBody>
      </p:sp>
      <p:sp>
        <p:nvSpPr>
          <p:cNvPr id="11" name="Obdélník 10"/>
          <p:cNvSpPr/>
          <p:nvPr/>
        </p:nvSpPr>
        <p:spPr>
          <a:xfrm>
            <a:off x="476765" y="2200521"/>
            <a:ext cx="8185322" cy="1754326"/>
          </a:xfrm>
          <a:prstGeom prst="rect">
            <a:avLst/>
          </a:prstGeom>
        </p:spPr>
        <p:txBody>
          <a:bodyPr wrap="square">
            <a:spAutoFit/>
          </a:bodyPr>
          <a:lstStyle/>
          <a:p>
            <a:pPr algn="ctr"/>
            <a:r>
              <a:rPr lang="en-US" sz="3600" dirty="0">
                <a:solidFill>
                  <a:srgbClr val="00287D"/>
                </a:solidFill>
                <a:latin typeface="Arial Narrow" panose="020B0606020202030204" pitchFamily="34" charset="0"/>
              </a:rPr>
              <a:t>In addition, </a:t>
            </a:r>
            <a:r>
              <a:rPr lang="en-US" sz="3600" b="1" dirty="0">
                <a:solidFill>
                  <a:srgbClr val="00287D"/>
                </a:solidFill>
                <a:latin typeface="Arial Narrow" panose="020B0606020202030204" pitchFamily="34" charset="0"/>
              </a:rPr>
              <a:t>to the best of our knowledge</a:t>
            </a:r>
            <a:r>
              <a:rPr lang="en-US" sz="3600" dirty="0">
                <a:solidFill>
                  <a:srgbClr val="00287D"/>
                </a:solidFill>
                <a:latin typeface="Arial Narrow" panose="020B0606020202030204" pitchFamily="34" charset="0"/>
              </a:rPr>
              <a:t>, </a:t>
            </a:r>
            <a:endParaRPr lang="cs-CZ" sz="3600" dirty="0">
              <a:solidFill>
                <a:srgbClr val="00287D"/>
              </a:solidFill>
              <a:latin typeface="Arial Narrow" panose="020B0606020202030204" pitchFamily="34" charset="0"/>
            </a:endParaRPr>
          </a:p>
          <a:p>
            <a:pPr algn="ctr"/>
            <a:r>
              <a:rPr lang="en-US" sz="3600" dirty="0">
                <a:solidFill>
                  <a:srgbClr val="00287D"/>
                </a:solidFill>
                <a:latin typeface="Arial Narrow" panose="020B0606020202030204" pitchFamily="34" charset="0"/>
              </a:rPr>
              <a:t>there is no facile and practical method for </a:t>
            </a:r>
            <a:r>
              <a:rPr lang="cs-CZ" sz="3600" dirty="0">
                <a:solidFill>
                  <a:srgbClr val="00287D"/>
                </a:solidFill>
                <a:latin typeface="Arial Narrow" panose="020B0606020202030204" pitchFamily="34" charset="0"/>
              </a:rPr>
              <a:t>                </a:t>
            </a:r>
            <a:r>
              <a:rPr lang="en-US" sz="3600" dirty="0">
                <a:solidFill>
                  <a:srgbClr val="00287D"/>
                </a:solidFill>
                <a:latin typeface="Arial Narrow" panose="020B0606020202030204" pitchFamily="34" charset="0"/>
              </a:rPr>
              <a:t>the synthesis of this compound in the literature. </a:t>
            </a:r>
            <a:endParaRPr lang="cs-CZ" sz="3600" dirty="0">
              <a:solidFill>
                <a:srgbClr val="00287D"/>
              </a:solidFill>
              <a:latin typeface="Arial Narrow" panose="020B0606020202030204"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495027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r"/>
            <a:r>
              <a:rPr lang="en-GB" altLang="cs-CZ" sz="2800" dirty="0">
                <a:latin typeface="Arial Narrow" pitchFamily="34" charset="0"/>
              </a:rPr>
              <a:t>A</a:t>
            </a:r>
            <a:r>
              <a:rPr lang="cs-CZ" altLang="cs-CZ" sz="2800" dirty="0" err="1">
                <a:latin typeface="Arial Narrow" pitchFamily="34" charset="0"/>
              </a:rPr>
              <a:t>cademic</a:t>
            </a:r>
            <a:r>
              <a:rPr lang="cs-CZ" altLang="cs-CZ" sz="2800" dirty="0">
                <a:latin typeface="Arial Narrow" pitchFamily="34" charset="0"/>
              </a:rPr>
              <a:t> </a:t>
            </a:r>
            <a:r>
              <a:rPr lang="cs-CZ" altLang="cs-CZ" sz="2800" dirty="0" err="1">
                <a:latin typeface="Arial Narrow" pitchFamily="34" charset="0"/>
              </a:rPr>
              <a:t>Writing</a:t>
            </a:r>
            <a:r>
              <a:rPr lang="cs-CZ" altLang="cs-CZ" sz="2800" dirty="0">
                <a:latin typeface="Arial Narrow" pitchFamily="34" charset="0"/>
              </a:rPr>
              <a:t> </a:t>
            </a:r>
            <a:r>
              <a:rPr lang="cs-CZ" altLang="cs-CZ" sz="2800" dirty="0" err="1">
                <a:latin typeface="Arial Narrow" pitchFamily="34" charset="0"/>
              </a:rPr>
              <a:t>Introduction</a:t>
            </a:r>
            <a:endParaRPr lang="cs-CZ" altLang="cs-CZ" sz="2800" dirty="0">
              <a:latin typeface="Arial Narrow" pitchFamily="34" charset="0"/>
            </a:endParaRPr>
          </a:p>
        </p:txBody>
      </p:sp>
      <p:sp>
        <p:nvSpPr>
          <p:cNvPr id="37894" name="Rectangle 6"/>
          <p:cNvSpPr>
            <a:spLocks noGrp="1" noChangeArrowheads="1"/>
          </p:cNvSpPr>
          <p:nvPr>
            <p:ph type="body" idx="1"/>
          </p:nvPr>
        </p:nvSpPr>
        <p:spPr>
          <a:xfrm>
            <a:off x="509589" y="2582561"/>
            <a:ext cx="8082321" cy="3549951"/>
          </a:xfrm>
        </p:spPr>
        <p:txBody>
          <a:bodyPr/>
          <a:lstStyle/>
          <a:p>
            <a:pPr>
              <a:buFontTx/>
              <a:buNone/>
            </a:pPr>
            <a:endParaRPr lang="en-GB" altLang="cs-CZ" b="1" u="sng" dirty="0"/>
          </a:p>
          <a:p>
            <a:pPr>
              <a:buFontTx/>
              <a:buNone/>
            </a:pPr>
            <a:endParaRPr lang="cs-CZ" altLang="cs-CZ" b="1" dirty="0">
              <a:solidFill>
                <a:srgbClr val="00287D"/>
              </a:solidFill>
              <a:latin typeface="Arial Narrow" pitchFamily="34" charset="0"/>
            </a:endParaRPr>
          </a:p>
          <a:p>
            <a:pPr marL="457200" lvl="1" indent="0">
              <a:buNone/>
            </a:pPr>
            <a:r>
              <a:rPr lang="en-GB" altLang="cs-CZ" sz="3600" b="1" i="1" dirty="0">
                <a:solidFill>
                  <a:srgbClr val="00287D"/>
                </a:solidFill>
                <a:latin typeface="Arial Narrow" pitchFamily="34" charset="0"/>
              </a:rPr>
              <a:t>Who</a:t>
            </a:r>
            <a:r>
              <a:rPr lang="en-GB" altLang="cs-CZ" sz="3600" i="1" dirty="0">
                <a:solidFill>
                  <a:srgbClr val="00287D"/>
                </a:solidFill>
                <a:latin typeface="Arial Narrow" pitchFamily="34" charset="0"/>
              </a:rPr>
              <a:t> is writing? </a:t>
            </a:r>
            <a:r>
              <a:rPr lang="cs-CZ" altLang="cs-CZ" sz="3600" i="1" dirty="0">
                <a:solidFill>
                  <a:srgbClr val="00287D"/>
                </a:solidFill>
                <a:latin typeface="Arial Narrow" pitchFamily="34" charset="0"/>
              </a:rPr>
              <a:t>    </a:t>
            </a:r>
            <a:r>
              <a:rPr lang="en-GB" altLang="cs-CZ" sz="3600" b="1" i="1" dirty="0">
                <a:solidFill>
                  <a:srgbClr val="00287D"/>
                </a:solidFill>
                <a:latin typeface="Arial Narrow" pitchFamily="34" charset="0"/>
              </a:rPr>
              <a:t>Who</a:t>
            </a:r>
            <a:r>
              <a:rPr lang="en-GB" altLang="cs-CZ" sz="3600" i="1" dirty="0">
                <a:solidFill>
                  <a:srgbClr val="00287D"/>
                </a:solidFill>
                <a:latin typeface="Arial Narrow" pitchFamily="34" charset="0"/>
              </a:rPr>
              <a:t> is the audience?</a:t>
            </a:r>
            <a:endParaRPr lang="cs-CZ" altLang="cs-CZ" sz="3600" i="1" dirty="0">
              <a:solidFill>
                <a:srgbClr val="00287D"/>
              </a:solidFill>
              <a:latin typeface="Arial Narrow"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717948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itchFamily="34" charset="0"/>
                <a:cs typeface="Arial" pitchFamily="34" charset="0"/>
              </a:rPr>
            </a:br>
            <a:endParaRPr kumimoji="0" lang="cs-CZ" altLang="cs-CZ"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a:ln>
                <a:noFill/>
              </a:ln>
              <a:solidFill>
                <a:schemeClr val="tx1"/>
              </a:solidFill>
              <a:effectLst/>
              <a:latin typeface="Arial" pitchFamily="34" charset="0"/>
              <a:cs typeface="Arial" pitchFamily="34" charset="0"/>
            </a:endParaRPr>
          </a:p>
        </p:txBody>
      </p:sp>
      <p:cxnSp>
        <p:nvCxnSpPr>
          <p:cNvPr id="8" name="Přímá spojnice se šipkou 7"/>
          <p:cNvCxnSpPr/>
          <p:nvPr/>
        </p:nvCxnSpPr>
        <p:spPr bwMode="auto">
          <a:xfrm>
            <a:off x="4557069" y="1814762"/>
            <a:ext cx="12357" cy="533021"/>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Přímá spojnice se šipkou 9"/>
          <p:cNvCxnSpPr/>
          <p:nvPr/>
        </p:nvCxnSpPr>
        <p:spPr bwMode="auto">
          <a:xfrm>
            <a:off x="4569426" y="3665068"/>
            <a:ext cx="12357" cy="533021"/>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Přímá spojnice 11"/>
          <p:cNvCxnSpPr/>
          <p:nvPr/>
        </p:nvCxnSpPr>
        <p:spPr bwMode="auto">
          <a:xfrm flipV="1">
            <a:off x="271850" y="4198089"/>
            <a:ext cx="7985459" cy="2431141"/>
          </a:xfrm>
          <a:prstGeom prst="line">
            <a:avLst/>
          </a:prstGeom>
          <a:solidFill>
            <a:schemeClr val="accent1"/>
          </a:solidFill>
          <a:ln w="28575" cap="flat" cmpd="sng" algn="ctr">
            <a:solidFill>
              <a:srgbClr val="C00000"/>
            </a:solidFill>
            <a:prstDash val="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Obdélník 21"/>
          <p:cNvSpPr/>
          <p:nvPr/>
        </p:nvSpPr>
        <p:spPr>
          <a:xfrm>
            <a:off x="152400" y="922259"/>
            <a:ext cx="8742217" cy="954107"/>
          </a:xfrm>
          <a:prstGeom prst="rect">
            <a:avLst/>
          </a:prstGeom>
        </p:spPr>
        <p:txBody>
          <a:bodyPr wrap="square">
            <a:spAutoFit/>
          </a:bodyPr>
          <a:lstStyle/>
          <a:p>
            <a:pPr algn="ctr">
              <a:spcAft>
                <a:spcPts val="0"/>
              </a:spcAft>
            </a:pPr>
            <a:r>
              <a:rPr lang="en-GB" sz="2800" dirty="0">
                <a:solidFill>
                  <a:srgbClr val="00287D"/>
                </a:solidFill>
                <a:latin typeface="Calibri" panose="020F0502020204030204" pitchFamily="34" charset="0"/>
                <a:ea typeface="Times New Roman" panose="02020603050405020304" pitchFamily="18" charset="0"/>
              </a:rPr>
              <a:t>This system prevents attacks on both server and client sides.</a:t>
            </a:r>
            <a:endParaRPr lang="cs-CZ" sz="2800" dirty="0">
              <a:solidFill>
                <a:srgbClr val="00287D"/>
              </a:solidFill>
              <a:effectLst/>
              <a:latin typeface="Times New Roman" panose="02020603050405020304" pitchFamily="18" charset="0"/>
              <a:ea typeface="Times New Roman" panose="02020603050405020304" pitchFamily="18" charset="0"/>
            </a:endParaRPr>
          </a:p>
        </p:txBody>
      </p:sp>
      <p:sp>
        <p:nvSpPr>
          <p:cNvPr id="23" name="Obdélník 22"/>
          <p:cNvSpPr/>
          <p:nvPr/>
        </p:nvSpPr>
        <p:spPr>
          <a:xfrm>
            <a:off x="357643" y="2280073"/>
            <a:ext cx="8398851" cy="1384995"/>
          </a:xfrm>
          <a:prstGeom prst="rect">
            <a:avLst/>
          </a:prstGeom>
        </p:spPr>
        <p:txBody>
          <a:bodyPr wrap="square">
            <a:spAutoFit/>
          </a:bodyPr>
          <a:lstStyle/>
          <a:p>
            <a:pPr algn="ctr">
              <a:spcAft>
                <a:spcPts val="0"/>
              </a:spcAft>
            </a:pPr>
            <a:r>
              <a:rPr lang="en-GB" sz="2800" dirty="0">
                <a:solidFill>
                  <a:srgbClr val="00287D"/>
                </a:solidFill>
                <a:latin typeface="Calibri" panose="020F0502020204030204" pitchFamily="34" charset="0"/>
                <a:ea typeface="Times New Roman" panose="02020603050405020304" pitchFamily="18" charset="0"/>
              </a:rPr>
              <a:t>According to simulation studies, under some circumstances this system may reduce certain types of attacks on both server and client sides.</a:t>
            </a:r>
            <a:endParaRPr lang="cs-CZ" sz="2800" dirty="0">
              <a:solidFill>
                <a:srgbClr val="00287D"/>
              </a:solidFill>
              <a:effectLst/>
              <a:latin typeface="Times New Roman" panose="02020603050405020304" pitchFamily="18" charset="0"/>
              <a:ea typeface="Times New Roman" panose="02020603050405020304" pitchFamily="18" charset="0"/>
            </a:endParaRPr>
          </a:p>
        </p:txBody>
      </p:sp>
      <p:sp>
        <p:nvSpPr>
          <p:cNvPr id="24" name="Obdélník 23"/>
          <p:cNvSpPr/>
          <p:nvPr/>
        </p:nvSpPr>
        <p:spPr>
          <a:xfrm>
            <a:off x="404845" y="4382461"/>
            <a:ext cx="8489771" cy="2246769"/>
          </a:xfrm>
          <a:prstGeom prst="rect">
            <a:avLst/>
          </a:prstGeom>
        </p:spPr>
        <p:txBody>
          <a:bodyPr wrap="square">
            <a:spAutoFit/>
          </a:bodyPr>
          <a:lstStyle/>
          <a:p>
            <a:r>
              <a:rPr lang="en-GB" sz="2800" dirty="0">
                <a:solidFill>
                  <a:srgbClr val="00287D"/>
                </a:solidFill>
                <a:latin typeface="Calibri" panose="020F0502020204030204" pitchFamily="34" charset="0"/>
                <a:ea typeface="Times New Roman" panose="02020603050405020304" pitchFamily="18" charset="0"/>
              </a:rPr>
              <a:t>It could be concluded that some evidence seems to suggest that this system might, under some circumstances, have the tendency to reduce at least certain types of attacks on both server </a:t>
            </a:r>
            <a:endParaRPr lang="cs-CZ" sz="2800" dirty="0">
              <a:solidFill>
                <a:srgbClr val="00287D"/>
              </a:solidFill>
              <a:latin typeface="Calibri" panose="020F0502020204030204" pitchFamily="34" charset="0"/>
              <a:ea typeface="Times New Roman" panose="02020603050405020304" pitchFamily="18" charset="0"/>
            </a:endParaRPr>
          </a:p>
          <a:p>
            <a:r>
              <a:rPr lang="en-GB" sz="2800" dirty="0">
                <a:solidFill>
                  <a:srgbClr val="00287D"/>
                </a:solidFill>
                <a:latin typeface="Calibri" panose="020F0502020204030204" pitchFamily="34" charset="0"/>
                <a:ea typeface="Times New Roman" panose="02020603050405020304" pitchFamily="18" charset="0"/>
              </a:rPr>
              <a:t>and client sides</a:t>
            </a:r>
            <a:endParaRPr lang="cs-CZ" sz="2800" dirty="0">
              <a:solidFill>
                <a:srgbClr val="00287D"/>
              </a:solidFill>
            </a:endParaRPr>
          </a:p>
        </p:txBody>
      </p:sp>
      <p:pic>
        <p:nvPicPr>
          <p:cNvPr id="11" name="Obráze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9664549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63560" y="738428"/>
            <a:ext cx="8316099" cy="6386364"/>
          </a:xfrm>
          <a:prstGeom prst="rect">
            <a:avLst/>
          </a:prstGeom>
        </p:spPr>
        <p:txBody>
          <a:bodyPr wrap="square">
            <a:spAutoFit/>
          </a:bodyPr>
          <a:lstStyle/>
          <a:p>
            <a:r>
              <a:rPr lang="en-GB" dirty="0">
                <a:latin typeface="Calibri" panose="020F0502020204030204" pitchFamily="34" charset="0"/>
                <a:cs typeface="Calibri" panose="020F0502020204030204" pitchFamily="34" charset="0"/>
              </a:rPr>
              <a:t>The fluorescence lifetime measurement of the diol/carbonate pair </a:t>
            </a:r>
            <a:r>
              <a:rPr lang="en-GB" b="1" dirty="0">
                <a:solidFill>
                  <a:srgbClr val="00287D"/>
                </a:solidFill>
                <a:latin typeface="Calibri" panose="020F0502020204030204" pitchFamily="34" charset="0"/>
                <a:cs typeface="Calibri" panose="020F0502020204030204" pitchFamily="34" charset="0"/>
              </a:rPr>
              <a:t>will be complete </a:t>
            </a:r>
            <a:r>
              <a:rPr lang="en-GB" dirty="0">
                <a:latin typeface="Calibri" panose="020F0502020204030204" pitchFamily="34" charset="0"/>
                <a:cs typeface="Calibri" panose="020F0502020204030204" pitchFamily="34" charset="0"/>
              </a:rPr>
              <a:t>in two months.</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The fluorescence lifetime measurement of the diol/carbonate pair </a:t>
            </a:r>
            <a:r>
              <a:rPr lang="en-GB" b="1" dirty="0">
                <a:solidFill>
                  <a:srgbClr val="00287D"/>
                </a:solidFill>
                <a:latin typeface="Calibri" panose="020F0502020204030204" pitchFamily="34" charset="0"/>
                <a:cs typeface="Calibri" panose="020F0502020204030204" pitchFamily="34" charset="0"/>
              </a:rPr>
              <a:t>is expected to be complete </a:t>
            </a:r>
            <a:r>
              <a:rPr lang="en-GB" dirty="0">
                <a:latin typeface="Calibri" panose="020F0502020204030204" pitchFamily="34" charset="0"/>
                <a:cs typeface="Calibri" panose="020F0502020204030204" pitchFamily="34" charset="0"/>
              </a:rPr>
              <a:t>in two months. </a:t>
            </a:r>
          </a:p>
          <a:p>
            <a:r>
              <a:rPr lang="en-GB" b="1" dirty="0">
                <a:latin typeface="Calibri" panose="020F0502020204030204" pitchFamily="34"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a:p>
            <a:r>
              <a:rPr lang="en-GB" b="1" dirty="0">
                <a:latin typeface="Calibri" panose="020F0502020204030204" pitchFamily="34"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a:p>
            <a:r>
              <a:rPr lang="en-GB" b="1" dirty="0">
                <a:solidFill>
                  <a:srgbClr val="00287D"/>
                </a:solidFill>
                <a:latin typeface="Calibri" panose="020F0502020204030204" pitchFamily="34" charset="0"/>
                <a:cs typeface="Calibri" panose="020F0502020204030204" pitchFamily="34" charset="0"/>
              </a:rPr>
              <a:t>It is estimated</a:t>
            </a:r>
            <a:r>
              <a:rPr lang="en-GB" dirty="0">
                <a:solidFill>
                  <a:srgbClr val="00287D"/>
                </a:solidFill>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that in the next fifty years the world’s population </a:t>
            </a:r>
            <a:r>
              <a:rPr lang="en-GB" b="1" dirty="0">
                <a:solidFill>
                  <a:srgbClr val="00287D"/>
                </a:solidFill>
                <a:latin typeface="Calibri" panose="020F0502020204030204" pitchFamily="34" charset="0"/>
                <a:cs typeface="Calibri" panose="020F0502020204030204" pitchFamily="34" charset="0"/>
              </a:rPr>
              <a:t>might again grow</a:t>
            </a:r>
            <a:r>
              <a:rPr lang="en-GB" dirty="0">
                <a:latin typeface="Calibri" panose="020F0502020204030204" pitchFamily="34" charset="0"/>
                <a:cs typeface="Calibri" panose="020F0502020204030204" pitchFamily="34" charset="0"/>
              </a:rPr>
              <a:t> 40-50% and if we continuously </a:t>
            </a:r>
            <a:r>
              <a:rPr lang="en-GB" b="1" dirty="0">
                <a:solidFill>
                  <a:srgbClr val="00287D"/>
                </a:solidFill>
                <a:latin typeface="Calibri" panose="020F0502020204030204" pitchFamily="34" charset="0"/>
                <a:cs typeface="Calibri" panose="020F0502020204030204" pitchFamily="34" charset="0"/>
              </a:rPr>
              <a:t>used</a:t>
            </a:r>
            <a:r>
              <a:rPr lang="en-GB" dirty="0">
                <a:latin typeface="Calibri" panose="020F0502020204030204" pitchFamily="34" charset="0"/>
                <a:cs typeface="Calibri" panose="020F0502020204030204" pitchFamily="34" charset="0"/>
              </a:rPr>
              <a:t> the amount of water that we are currently using the water supply </a:t>
            </a:r>
            <a:r>
              <a:rPr lang="en-GB" b="1" dirty="0">
                <a:solidFill>
                  <a:srgbClr val="00287D"/>
                </a:solidFill>
                <a:latin typeface="Calibri" panose="020F0502020204030204" pitchFamily="34" charset="0"/>
                <a:cs typeface="Calibri" panose="020F0502020204030204" pitchFamily="34" charset="0"/>
              </a:rPr>
              <a:t>may</a:t>
            </a:r>
            <a:r>
              <a:rPr lang="en-GB" b="1"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significantly diminish.</a:t>
            </a:r>
          </a:p>
          <a:p>
            <a:r>
              <a:rPr lang="en-GB" dirty="0">
                <a:latin typeface="Calibri" panose="020F0502020204030204" pitchFamily="34" charset="0"/>
                <a:cs typeface="Calibri" panose="020F0502020204030204" pitchFamily="34" charset="0"/>
              </a:rPr>
              <a:t> </a:t>
            </a:r>
          </a:p>
          <a:p>
            <a:r>
              <a:rPr lang="en-GB" dirty="0">
                <a:latin typeface="Calibri" panose="020F0502020204030204" pitchFamily="34" charset="0"/>
                <a:cs typeface="Calibri" panose="020F0502020204030204" pitchFamily="34" charset="0"/>
              </a:rPr>
              <a:t>In the next fifty years the world’s population </a:t>
            </a:r>
            <a:r>
              <a:rPr lang="en-GB" b="1" dirty="0">
                <a:solidFill>
                  <a:srgbClr val="00287D"/>
                </a:solidFill>
                <a:latin typeface="Calibri" panose="020F0502020204030204" pitchFamily="34" charset="0"/>
                <a:cs typeface="Calibri" panose="020F0502020204030204" pitchFamily="34" charset="0"/>
              </a:rPr>
              <a:t>will again grow</a:t>
            </a:r>
            <a:r>
              <a:rPr lang="en-GB" dirty="0">
                <a:solidFill>
                  <a:srgbClr val="00287D"/>
                </a:solidFill>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40-50% and if we continuously </a:t>
            </a:r>
            <a:r>
              <a:rPr lang="en-GB" b="1" dirty="0">
                <a:solidFill>
                  <a:srgbClr val="00287D"/>
                </a:solidFill>
                <a:latin typeface="Calibri" panose="020F0502020204030204" pitchFamily="34" charset="0"/>
                <a:cs typeface="Calibri" panose="020F0502020204030204" pitchFamily="34" charset="0"/>
              </a:rPr>
              <a:t>use</a:t>
            </a:r>
            <a:r>
              <a:rPr lang="en-GB" dirty="0">
                <a:latin typeface="Calibri" panose="020F0502020204030204" pitchFamily="34" charset="0"/>
                <a:cs typeface="Calibri" panose="020F0502020204030204" pitchFamily="34" charset="0"/>
              </a:rPr>
              <a:t> the amount of water that we are currently using the water supply </a:t>
            </a:r>
            <a:r>
              <a:rPr lang="en-GB" b="1" dirty="0">
                <a:solidFill>
                  <a:srgbClr val="00287D"/>
                </a:solidFill>
                <a:latin typeface="Calibri" panose="020F0502020204030204" pitchFamily="34" charset="0"/>
                <a:cs typeface="Calibri" panose="020F0502020204030204" pitchFamily="34" charset="0"/>
              </a:rPr>
              <a:t>will</a:t>
            </a:r>
            <a:r>
              <a:rPr lang="en-GB" dirty="0">
                <a:latin typeface="Calibri" panose="020F0502020204030204" pitchFamily="34" charset="0"/>
                <a:cs typeface="Calibri" panose="020F0502020204030204" pitchFamily="34" charset="0"/>
              </a:rPr>
              <a:t> significantly diminish.                                                                                 </a:t>
            </a:r>
          </a:p>
          <a:p>
            <a:r>
              <a:rPr lang="en-GB" b="1" dirty="0">
                <a:latin typeface="Arial Narrow" panose="020B0606020202030204" pitchFamily="34" charset="0"/>
              </a:rPr>
              <a:t> </a:t>
            </a:r>
            <a:r>
              <a:rPr lang="en-GB" sz="1100" dirty="0">
                <a:latin typeface="Arial Narrow" panose="020B0606020202030204" pitchFamily="34" charset="0"/>
              </a:rPr>
              <a:t>			                                                     Adapted from: Robinson, M., </a:t>
            </a:r>
            <a:r>
              <a:rPr lang="en-GB" sz="1100" dirty="0" err="1">
                <a:latin typeface="Arial Narrow" panose="020B0606020202030204" pitchFamily="34" charset="0"/>
              </a:rPr>
              <a:t>Stoller,F</a:t>
            </a:r>
            <a:r>
              <a:rPr lang="en-GB" sz="1100" dirty="0">
                <a:latin typeface="Arial Narrow" panose="020B0606020202030204" pitchFamily="34" charset="0"/>
              </a:rPr>
              <a:t>. (2008): pp.594-596</a:t>
            </a:r>
            <a:br>
              <a:rPr lang="en-US" sz="1400" b="1" u="sng" dirty="0"/>
            </a:br>
            <a:endParaRPr lang="cs-CZ" sz="1400" dirty="0"/>
          </a:p>
        </p:txBody>
      </p:sp>
      <p:cxnSp>
        <p:nvCxnSpPr>
          <p:cNvPr id="5" name="Přímá spojnice 4"/>
          <p:cNvCxnSpPr/>
          <p:nvPr/>
        </p:nvCxnSpPr>
        <p:spPr bwMode="auto">
          <a:xfrm flipV="1">
            <a:off x="556054" y="3039762"/>
            <a:ext cx="7498492" cy="1"/>
          </a:xfrm>
          <a:prstGeom prst="line">
            <a:avLst/>
          </a:prstGeom>
          <a:solidFill>
            <a:schemeClr val="accent1"/>
          </a:solidFill>
          <a:ln w="9525" cap="flat" cmpd="sng" algn="ctr">
            <a:solidFill>
              <a:schemeClr val="tx1"/>
            </a:solidFill>
            <a:prstDash val="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2004837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r"/>
            <a:r>
              <a:rPr lang="en-GB" altLang="cs-CZ" dirty="0">
                <a:latin typeface="Arial Narrow" pitchFamily="34" charset="0"/>
              </a:rPr>
              <a:t>accuracy and precision</a:t>
            </a:r>
          </a:p>
        </p:txBody>
      </p:sp>
      <p:sp>
        <p:nvSpPr>
          <p:cNvPr id="34819" name="Rectangle 3"/>
          <p:cNvSpPr>
            <a:spLocks noGrp="1" noChangeArrowheads="1"/>
          </p:cNvSpPr>
          <p:nvPr>
            <p:ph type="body" idx="1"/>
          </p:nvPr>
        </p:nvSpPr>
        <p:spPr/>
        <p:txBody>
          <a:bodyPr/>
          <a:lstStyle/>
          <a:p>
            <a:endParaRPr lang="cs-CZ" altLang="cs-CZ"/>
          </a:p>
        </p:txBody>
      </p:sp>
      <p:pic>
        <p:nvPicPr>
          <p:cNvPr id="34821" name="Picture 5" descr="say-ex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287" y="2073319"/>
            <a:ext cx="4090910" cy="3659091"/>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2628750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Users\stepanek\Desktop\obr2.1.png"/>
          <p:cNvPicPr>
            <a:picLocks noChangeAspect="1" noChangeArrowheads="1"/>
          </p:cNvPicPr>
          <p:nvPr/>
        </p:nvPicPr>
        <p:blipFill>
          <a:blip r:embed="rId2"/>
          <a:srcRect/>
          <a:stretch>
            <a:fillRect/>
          </a:stretch>
        </p:blipFill>
        <p:spPr bwMode="auto">
          <a:xfrm>
            <a:off x="360362" y="2657089"/>
            <a:ext cx="8542337" cy="1630362"/>
          </a:xfrm>
          <a:prstGeom prst="rect">
            <a:avLst/>
          </a:prstGeom>
          <a:noFill/>
          <a:ln w="3810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974775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71848" y="1107680"/>
            <a:ext cx="8538519" cy="5062924"/>
          </a:xfrm>
          <a:prstGeom prst="rect">
            <a:avLst/>
          </a:prstGeom>
        </p:spPr>
        <p:txBody>
          <a:bodyPr wrap="square">
            <a:spAutoFit/>
          </a:bodyPr>
          <a:lstStyle/>
          <a:p>
            <a:endParaRPr lang="cs-CZ" dirty="0"/>
          </a:p>
          <a:p>
            <a:r>
              <a:rPr lang="en-GB" dirty="0"/>
              <a:t>In their …………. study, </a:t>
            </a:r>
            <a:r>
              <a:rPr lang="en-GB" dirty="0" err="1"/>
              <a:t>Lakhina</a:t>
            </a:r>
            <a:r>
              <a:rPr lang="en-GB" dirty="0"/>
              <a:t>, </a:t>
            </a:r>
            <a:r>
              <a:rPr lang="en-GB" dirty="0" err="1"/>
              <a:t>Crovella</a:t>
            </a:r>
            <a:r>
              <a:rPr lang="en-GB" dirty="0"/>
              <a:t> and </a:t>
            </a:r>
            <a:r>
              <a:rPr lang="en-GB" dirty="0" err="1"/>
              <a:t>Diot</a:t>
            </a:r>
            <a:r>
              <a:rPr lang="en-GB" dirty="0"/>
              <a:t> ….</a:t>
            </a:r>
          </a:p>
          <a:p>
            <a:r>
              <a:rPr lang="en-GB" dirty="0"/>
              <a:t>       	  </a:t>
            </a:r>
          </a:p>
          <a:p>
            <a:r>
              <a:rPr lang="en-GB" i="1" dirty="0"/>
              <a:t>	  important 	</a:t>
            </a:r>
          </a:p>
          <a:p>
            <a:r>
              <a:rPr lang="en-GB" i="1" dirty="0"/>
              <a:t>	  small scale	</a:t>
            </a:r>
          </a:p>
          <a:p>
            <a:r>
              <a:rPr lang="en-GB" i="1" dirty="0"/>
              <a:t>	  ambitious			exploratory</a:t>
            </a:r>
            <a:r>
              <a:rPr lang="en-GB" dirty="0"/>
              <a:t>	</a:t>
            </a:r>
            <a:endParaRPr lang="en-GB" i="1" dirty="0"/>
          </a:p>
          <a:p>
            <a:r>
              <a:rPr lang="en-GB" i="1" dirty="0"/>
              <a:t>	  significant			preliminary</a:t>
            </a:r>
          </a:p>
          <a:p>
            <a:r>
              <a:rPr lang="en-GB" i="1" dirty="0"/>
              <a:t>	  limited 			impressive</a:t>
            </a:r>
          </a:p>
          <a:p>
            <a:r>
              <a:rPr lang="en-GB" i="1" dirty="0"/>
              <a:t>	  original			rigorous			remarkable			simple</a:t>
            </a:r>
          </a:p>
          <a:p>
            <a:r>
              <a:rPr lang="en-GB" i="1" dirty="0"/>
              <a:t>	  useful			complex</a:t>
            </a:r>
          </a:p>
          <a:p>
            <a:r>
              <a:rPr lang="en-GB" i="1" dirty="0"/>
              <a:t>	  traditional		 	modest 			</a:t>
            </a:r>
            <a:r>
              <a:rPr lang="en-GB" dirty="0"/>
              <a:t>	 	     </a:t>
            </a:r>
            <a:r>
              <a:rPr lang="en-GB" sz="1100" dirty="0">
                <a:latin typeface="Arial Narrow" panose="020B0606020202030204" pitchFamily="34" charset="0"/>
              </a:rPr>
              <a:t>(Adapted from: </a:t>
            </a:r>
            <a:r>
              <a:rPr lang="en-GB" sz="1100" dirty="0" err="1">
                <a:latin typeface="Arial Narrow" panose="020B0606020202030204" pitchFamily="34" charset="0"/>
              </a:rPr>
              <a:t>Morley,J</a:t>
            </a:r>
            <a:r>
              <a:rPr lang="en-GB" sz="1100" dirty="0">
                <a:latin typeface="Arial Narrow" panose="020B0606020202030204" pitchFamily="34" charset="0"/>
              </a:rPr>
              <a:t>. et al: University Writing Course, Express Publishing, </a:t>
            </a:r>
            <a:r>
              <a:rPr lang="en-GB" sz="1100" dirty="0" err="1">
                <a:latin typeface="Arial Narrow" panose="020B0606020202030204" pitchFamily="34" charset="0"/>
              </a:rPr>
              <a:t>Newburry</a:t>
            </a:r>
            <a:r>
              <a:rPr lang="en-GB" sz="1100" dirty="0">
                <a:latin typeface="Arial Narrow" panose="020B0606020202030204" pitchFamily="34" charset="0"/>
              </a:rPr>
              <a:t>, 2009,p.101)</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5768914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54908" y="1831365"/>
            <a:ext cx="7604554" cy="2677656"/>
          </a:xfrm>
          <a:prstGeom prst="rect">
            <a:avLst/>
          </a:prstGeom>
        </p:spPr>
        <p:txBody>
          <a:bodyPr wrap="square">
            <a:spAutoFit/>
          </a:bodyPr>
          <a:lstStyle/>
          <a:p>
            <a:r>
              <a:rPr lang="en-GB" dirty="0"/>
              <a:t>The noble gases, namely neon and radon, are under standard conditions odourless and colourless. </a:t>
            </a:r>
          </a:p>
          <a:p>
            <a:endParaRPr lang="en-GB" dirty="0"/>
          </a:p>
          <a:p>
            <a:endParaRPr lang="en-GB" dirty="0"/>
          </a:p>
          <a:p>
            <a:endParaRPr lang="en-GB" dirty="0"/>
          </a:p>
          <a:p>
            <a:r>
              <a:rPr lang="en-GB" dirty="0"/>
              <a:t>Herbivores that feed mainly or only on plants form an important link in the food chain.</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4950270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54908" y="1831365"/>
            <a:ext cx="7604554" cy="2677656"/>
          </a:xfrm>
          <a:prstGeom prst="rect">
            <a:avLst/>
          </a:prstGeom>
        </p:spPr>
        <p:txBody>
          <a:bodyPr wrap="square">
            <a:spAutoFit/>
          </a:bodyPr>
          <a:lstStyle/>
          <a:p>
            <a:r>
              <a:rPr lang="en-GB" dirty="0"/>
              <a:t>The noble gases, </a:t>
            </a:r>
            <a:r>
              <a:rPr lang="en-GB" b="1" dirty="0">
                <a:solidFill>
                  <a:srgbClr val="00287D"/>
                </a:solidFill>
              </a:rPr>
              <a:t>for example </a:t>
            </a:r>
            <a:r>
              <a:rPr lang="en-GB" dirty="0"/>
              <a:t>neon and radon, are under standard conditions odourless and colourless. </a:t>
            </a:r>
          </a:p>
          <a:p>
            <a:endParaRPr lang="en-GB" dirty="0"/>
          </a:p>
          <a:p>
            <a:endParaRPr lang="en-GB" dirty="0"/>
          </a:p>
          <a:p>
            <a:endParaRPr lang="en-GB" dirty="0"/>
          </a:p>
          <a:p>
            <a:r>
              <a:rPr lang="en-GB" dirty="0"/>
              <a:t>Herbivores</a:t>
            </a:r>
            <a:r>
              <a:rPr lang="en-GB" b="1" dirty="0">
                <a:solidFill>
                  <a:srgbClr val="00287D"/>
                </a:solidFill>
              </a:rPr>
              <a:t>, which </a:t>
            </a:r>
            <a:r>
              <a:rPr lang="en-GB" dirty="0"/>
              <a:t>feed mainly or only on plants</a:t>
            </a:r>
            <a:r>
              <a:rPr lang="en-GB" b="1" dirty="0">
                <a:solidFill>
                  <a:srgbClr val="00287D"/>
                </a:solidFill>
              </a:rPr>
              <a:t>,</a:t>
            </a:r>
            <a:r>
              <a:rPr lang="en-GB" dirty="0"/>
              <a:t> form an important link in the food chain.</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6991384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29491" y="991204"/>
            <a:ext cx="8232596" cy="5262979"/>
          </a:xfrm>
          <a:prstGeom prst="rect">
            <a:avLst/>
          </a:prstGeom>
        </p:spPr>
        <p:txBody>
          <a:bodyPr wrap="square">
            <a:spAutoFit/>
          </a:bodyPr>
          <a:lstStyle/>
          <a:p>
            <a:r>
              <a:rPr lang="en-GB" dirty="0">
                <a:latin typeface="Arial Narrow" panose="020B0606020202030204" pitchFamily="34" charset="0"/>
              </a:rPr>
              <a:t>                     </a:t>
            </a:r>
            <a:r>
              <a:rPr lang="en-GB" i="1" dirty="0">
                <a:solidFill>
                  <a:srgbClr val="00287D"/>
                </a:solidFill>
                <a:latin typeface="Calibri" panose="020F0502020204030204" pitchFamily="34" charset="0"/>
                <a:cs typeface="Calibri" panose="020F0502020204030204" pitchFamily="34" charset="0"/>
              </a:rPr>
              <a:t>It is ….</a:t>
            </a:r>
          </a:p>
          <a:p>
            <a:endParaRPr lang="en-GB" dirty="0">
              <a:solidFill>
                <a:srgbClr val="00287D"/>
              </a:solidFill>
              <a:latin typeface="Calibri" panose="020F0502020204030204" pitchFamily="34" charset="0"/>
              <a:cs typeface="Calibri" panose="020F0502020204030204" pitchFamily="34" charset="0"/>
            </a:endParaRPr>
          </a:p>
          <a:p>
            <a:r>
              <a:rPr lang="en-GB" dirty="0">
                <a:solidFill>
                  <a:srgbClr val="00287D"/>
                </a:solidFill>
                <a:latin typeface="Calibri" panose="020F0502020204030204" pitchFamily="34" charset="0"/>
                <a:cs typeface="Calibri" panose="020F0502020204030204" pitchFamily="34" charset="0"/>
              </a:rPr>
              <a:t>			</a:t>
            </a:r>
            <a:r>
              <a:rPr lang="en-GB" b="1" dirty="0">
                <a:solidFill>
                  <a:srgbClr val="00287D"/>
                </a:solidFill>
                <a:latin typeface="Calibri" panose="020F0502020204030204" pitchFamily="34" charset="0"/>
                <a:cs typeface="Calibri" panose="020F0502020204030204" pitchFamily="34" charset="0"/>
              </a:rPr>
              <a:t>certain </a:t>
            </a:r>
          </a:p>
          <a:p>
            <a:r>
              <a:rPr lang="en-GB" b="1" dirty="0">
                <a:solidFill>
                  <a:srgbClr val="00287D"/>
                </a:solidFill>
                <a:latin typeface="Calibri" panose="020F0502020204030204" pitchFamily="34" charset="0"/>
                <a:cs typeface="Calibri" panose="020F0502020204030204" pitchFamily="34" charset="0"/>
              </a:rPr>
              <a:t>			almost certain 			      </a:t>
            </a:r>
          </a:p>
          <a:p>
            <a:r>
              <a:rPr lang="en-GB" b="1" dirty="0">
                <a:solidFill>
                  <a:srgbClr val="00287D"/>
                </a:solidFill>
                <a:latin typeface="Calibri" panose="020F0502020204030204" pitchFamily="34" charset="0"/>
                <a:cs typeface="Calibri" panose="020F0502020204030204" pitchFamily="34" charset="0"/>
              </a:rPr>
              <a:t>  			very probable / highly likely 				</a:t>
            </a:r>
            <a:r>
              <a:rPr lang="cs-CZ" b="1" dirty="0">
                <a:solidFill>
                  <a:srgbClr val="00287D"/>
                </a:solidFill>
                <a:latin typeface="Calibri" panose="020F0502020204030204" pitchFamily="34" charset="0"/>
                <a:cs typeface="Calibri" panose="020F0502020204030204" pitchFamily="34" charset="0"/>
              </a:rPr>
              <a:t>	</a:t>
            </a:r>
            <a:r>
              <a:rPr lang="en-GB" b="1" dirty="0">
                <a:solidFill>
                  <a:srgbClr val="00287D"/>
                </a:solidFill>
                <a:latin typeface="Calibri" panose="020F0502020204030204" pitchFamily="34" charset="0"/>
                <a:cs typeface="Calibri" panose="020F0502020204030204" pitchFamily="34" charset="0"/>
              </a:rPr>
              <a:t>probable / likely</a:t>
            </a:r>
          </a:p>
          <a:p>
            <a:r>
              <a:rPr lang="en-GB" b="1" dirty="0">
                <a:solidFill>
                  <a:srgbClr val="00287D"/>
                </a:solidFill>
                <a:latin typeface="Calibri" panose="020F0502020204030204" pitchFamily="34" charset="0"/>
                <a:cs typeface="Calibri" panose="020F0502020204030204" pitchFamily="34" charset="0"/>
              </a:rPr>
              <a:t>			possible</a:t>
            </a:r>
          </a:p>
          <a:p>
            <a:r>
              <a:rPr lang="en-GB" b="1" dirty="0">
                <a:solidFill>
                  <a:srgbClr val="00287D"/>
                </a:solidFill>
                <a:latin typeface="Calibri" panose="020F0502020204030204" pitchFamily="34" charset="0"/>
                <a:cs typeface="Calibri" panose="020F0502020204030204" pitchFamily="34" charset="0"/>
              </a:rPr>
              <a:t>			unlikely</a:t>
            </a:r>
          </a:p>
          <a:p>
            <a:r>
              <a:rPr lang="en-GB" b="1" dirty="0">
                <a:solidFill>
                  <a:srgbClr val="00287D"/>
                </a:solidFill>
                <a:latin typeface="Calibri" panose="020F0502020204030204" pitchFamily="34" charset="0"/>
                <a:cs typeface="Calibri" panose="020F0502020204030204" pitchFamily="34" charset="0"/>
              </a:rPr>
              <a:t>			very / highly unlikely 	</a:t>
            </a:r>
          </a:p>
          <a:p>
            <a:r>
              <a:rPr lang="en-GB" dirty="0">
                <a:solidFill>
                  <a:srgbClr val="00287D"/>
                </a:solidFill>
                <a:latin typeface="Calibri" panose="020F0502020204030204" pitchFamily="34" charset="0"/>
                <a:cs typeface="Calibri" panose="020F0502020204030204" pitchFamily="34" charset="0"/>
              </a:rPr>
              <a:t>			</a:t>
            </a:r>
          </a:p>
          <a:p>
            <a:endParaRPr lang="en-GB" dirty="0">
              <a:solidFill>
                <a:srgbClr val="00287D"/>
              </a:solidFill>
              <a:latin typeface="Calibri" panose="020F0502020204030204" pitchFamily="34" charset="0"/>
              <a:cs typeface="Calibri" panose="020F0502020204030204" pitchFamily="34" charset="0"/>
            </a:endParaRPr>
          </a:p>
          <a:p>
            <a:r>
              <a:rPr lang="en-GB" dirty="0">
                <a:solidFill>
                  <a:srgbClr val="00287D"/>
                </a:solidFill>
                <a:latin typeface="Calibri" panose="020F0502020204030204" pitchFamily="34" charset="0"/>
                <a:cs typeface="Calibri" panose="020F0502020204030204" pitchFamily="34" charset="0"/>
              </a:rPr>
              <a:t>…</a:t>
            </a:r>
            <a:r>
              <a:rPr lang="en-GB" i="1" dirty="0">
                <a:solidFill>
                  <a:srgbClr val="00287D"/>
                </a:solidFill>
                <a:latin typeface="Calibri" panose="020F0502020204030204" pitchFamily="34" charset="0"/>
                <a:cs typeface="Calibri" panose="020F0502020204030204" pitchFamily="34" charset="0"/>
              </a:rPr>
              <a:t>that we will experience similar reactions when acids are used.</a:t>
            </a:r>
          </a:p>
          <a:p>
            <a:r>
              <a:rPr lang="en-GB" b="1" dirty="0">
                <a:solidFill>
                  <a:srgbClr val="00287D"/>
                </a:solidFill>
                <a:latin typeface="Calibri" panose="020F0502020204030204" pitchFamily="34" charset="0"/>
                <a:cs typeface="Calibri" panose="020F0502020204030204" pitchFamily="34" charset="0"/>
              </a:rPr>
              <a:t> </a:t>
            </a:r>
            <a:endParaRPr lang="en-GB" dirty="0">
              <a:solidFill>
                <a:srgbClr val="00287D"/>
              </a:solidFill>
              <a:latin typeface="Calibri" panose="020F0502020204030204" pitchFamily="34" charset="0"/>
              <a:cs typeface="Calibri" panose="020F0502020204030204" pitchFamily="34" charset="0"/>
            </a:endParaRPr>
          </a:p>
          <a:p>
            <a:r>
              <a:rPr lang="en-GB" dirty="0">
                <a:solidFill>
                  <a:srgbClr val="00287D"/>
                </a:solidFill>
                <a:latin typeface="Calibri" panose="020F0502020204030204" pitchFamily="34" charset="0"/>
                <a:cs typeface="Calibri" panose="020F0502020204030204" pitchFamily="34" charset="0"/>
              </a:rPr>
              <a:t>                            </a:t>
            </a:r>
            <a:r>
              <a:rPr lang="en-GB" sz="1100" dirty="0">
                <a:solidFill>
                  <a:srgbClr val="00287D"/>
                </a:solidFill>
                <a:latin typeface="Calibri" panose="020F0502020204030204" pitchFamily="34" charset="0"/>
                <a:cs typeface="Calibri" panose="020F0502020204030204" pitchFamily="34" charset="0"/>
              </a:rPr>
              <a:t>Adapted from: Štěpánek, L., </a:t>
            </a:r>
            <a:r>
              <a:rPr lang="en-GB" sz="1100" dirty="0" err="1">
                <a:solidFill>
                  <a:srgbClr val="00287D"/>
                </a:solidFill>
                <a:latin typeface="Calibri" panose="020F0502020204030204" pitchFamily="34" charset="0"/>
                <a:cs typeface="Calibri" panose="020F0502020204030204" pitchFamily="34" charset="0"/>
              </a:rPr>
              <a:t>deHaaff</a:t>
            </a:r>
            <a:r>
              <a:rPr lang="en-GB" sz="1100" dirty="0">
                <a:solidFill>
                  <a:srgbClr val="00287D"/>
                </a:solidFill>
                <a:latin typeface="Calibri" panose="020F0502020204030204" pitchFamily="34" charset="0"/>
                <a:cs typeface="Calibri" panose="020F0502020204030204" pitchFamily="34" charset="0"/>
              </a:rPr>
              <a:t>, J.(2011): Academic English, </a:t>
            </a:r>
            <a:r>
              <a:rPr lang="en-GB" sz="1100" dirty="0" err="1">
                <a:solidFill>
                  <a:srgbClr val="00287D"/>
                </a:solidFill>
                <a:latin typeface="Calibri" panose="020F0502020204030204" pitchFamily="34" charset="0"/>
                <a:cs typeface="Calibri" panose="020F0502020204030204" pitchFamily="34" charset="0"/>
              </a:rPr>
              <a:t>Grada</a:t>
            </a:r>
            <a:r>
              <a:rPr lang="en-GB" sz="1100" dirty="0">
                <a:solidFill>
                  <a:srgbClr val="00287D"/>
                </a:solidFill>
                <a:latin typeface="Calibri" panose="020F0502020204030204" pitchFamily="34" charset="0"/>
                <a:cs typeface="Calibri" panose="020F0502020204030204" pitchFamily="34" charset="0"/>
              </a:rPr>
              <a:t>, Praha, p.29</a:t>
            </a:r>
          </a:p>
        </p:txBody>
      </p:sp>
      <p:cxnSp>
        <p:nvCxnSpPr>
          <p:cNvPr id="5" name="Přímá spojnice se šipkou 4"/>
          <p:cNvCxnSpPr/>
          <p:nvPr/>
        </p:nvCxnSpPr>
        <p:spPr bwMode="auto">
          <a:xfrm>
            <a:off x="2792627" y="1878227"/>
            <a:ext cx="49427" cy="2421924"/>
          </a:xfrm>
          <a:prstGeom prst="straightConnector1">
            <a:avLst/>
          </a:prstGeom>
          <a:solidFill>
            <a:schemeClr val="accent1"/>
          </a:solidFill>
          <a:ln w="38100" cap="flat" cmpd="sng" algn="ctr">
            <a:solidFill>
              <a:schemeClr val="tx1"/>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5768914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descr="ju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1515" y="1664694"/>
            <a:ext cx="4610572" cy="3105013"/>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20"/>
          <p:cNvSpPr txBox="1">
            <a:spLocks noChangeArrowheads="1"/>
          </p:cNvSpPr>
          <p:nvPr/>
        </p:nvSpPr>
        <p:spPr bwMode="auto">
          <a:xfrm>
            <a:off x="404082" y="1664695"/>
            <a:ext cx="7781240" cy="486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cs-CZ" altLang="cs-CZ" sz="2400" dirty="0">
                <a:solidFill>
                  <a:srgbClr val="00287D"/>
                </a:solidFill>
                <a:latin typeface="Calibri" panose="020F0502020204030204" pitchFamily="34" charset="0"/>
                <a:cs typeface="Calibri" panose="020F0502020204030204" pitchFamily="34" charset="0"/>
                <a:hlinkClick r:id="rId3"/>
              </a:rPr>
              <a:t>Just </a:t>
            </a:r>
            <a:r>
              <a:rPr lang="cs-CZ" altLang="cs-CZ" sz="2400" dirty="0" err="1">
                <a:solidFill>
                  <a:srgbClr val="00287D"/>
                </a:solidFill>
                <a:latin typeface="Calibri" panose="020F0502020204030204" pitchFamily="34" charset="0"/>
                <a:cs typeface="Calibri" panose="020F0502020204030204" pitchFamily="34" charset="0"/>
                <a:hlinkClick r:id="rId3"/>
              </a:rPr>
              <a:t>the</a:t>
            </a:r>
            <a:r>
              <a:rPr lang="cs-CZ" altLang="cs-CZ" sz="2400" dirty="0">
                <a:solidFill>
                  <a:srgbClr val="00287D"/>
                </a:solidFill>
                <a:latin typeface="Calibri" panose="020F0502020204030204" pitchFamily="34" charset="0"/>
                <a:cs typeface="Calibri" panose="020F0502020204030204" pitchFamily="34" charset="0"/>
                <a:hlinkClick r:id="rId3"/>
              </a:rPr>
              <a:t> </a:t>
            </a:r>
            <a:r>
              <a:rPr lang="cs-CZ" altLang="cs-CZ" sz="2400" dirty="0" err="1">
                <a:solidFill>
                  <a:srgbClr val="00287D"/>
                </a:solidFill>
                <a:latin typeface="Calibri" panose="020F0502020204030204" pitchFamily="34" charset="0"/>
                <a:cs typeface="Calibri" panose="020F0502020204030204" pitchFamily="34" charset="0"/>
                <a:hlinkClick r:id="rId3"/>
              </a:rPr>
              <a:t>word</a:t>
            </a:r>
            <a:endParaRPr lang="cs-CZ" altLang="cs-CZ" sz="2400" dirty="0">
              <a:solidFill>
                <a:srgbClr val="00287D"/>
              </a:solidFill>
              <a:latin typeface="Calibri" panose="020F0502020204030204" pitchFamily="34" charset="0"/>
              <a:cs typeface="Calibri" panose="020F0502020204030204" pitchFamily="34" charset="0"/>
            </a:endParaRPr>
          </a:p>
          <a:p>
            <a:pPr>
              <a:buNone/>
            </a:pPr>
            <a:r>
              <a:rPr lang="pl-PL" sz="2400" u="sng" dirty="0">
                <a:solidFill>
                  <a:srgbClr val="00287D"/>
                </a:solidFill>
                <a:latin typeface="Calibri" panose="020F0502020204030204" pitchFamily="34" charset="0"/>
                <a:cs typeface="Calibri" panose="020F0502020204030204" pitchFamily="34" charset="0"/>
                <a:hlinkClick r:id="rId4"/>
              </a:rPr>
              <a:t>Phrasebank</a:t>
            </a:r>
            <a:endParaRPr lang="cs-CZ" sz="2400" dirty="0">
              <a:solidFill>
                <a:srgbClr val="00287D"/>
              </a:solidFill>
              <a:latin typeface="Calibri" panose="020F0502020204030204" pitchFamily="34" charset="0"/>
              <a:cs typeface="Calibri" panose="020F0502020204030204" pitchFamily="34" charset="0"/>
            </a:endParaRPr>
          </a:p>
          <a:p>
            <a:pPr>
              <a:buNone/>
            </a:pPr>
            <a:r>
              <a:rPr lang="en-GB" sz="2400" u="sng" dirty="0">
                <a:solidFill>
                  <a:srgbClr val="00287D"/>
                </a:solidFill>
                <a:latin typeface="Calibri" panose="020F0502020204030204" pitchFamily="34" charset="0"/>
                <a:cs typeface="Calibri" panose="020F0502020204030204" pitchFamily="34" charset="0"/>
                <a:hlinkClick r:id="rId5"/>
              </a:rPr>
              <a:t>UEFAP</a:t>
            </a:r>
            <a:r>
              <a:rPr lang="en-GB" sz="2400" dirty="0">
                <a:solidFill>
                  <a:srgbClr val="00287D"/>
                </a:solidFill>
                <a:latin typeface="Calibri" panose="020F0502020204030204" pitchFamily="34" charset="0"/>
                <a:cs typeface="Calibri" panose="020F0502020204030204" pitchFamily="34" charset="0"/>
              </a:rPr>
              <a:t> </a:t>
            </a:r>
            <a:endParaRPr lang="cs-CZ" sz="2400" dirty="0">
              <a:solidFill>
                <a:srgbClr val="00287D"/>
              </a:solidFill>
              <a:latin typeface="Calibri" panose="020F0502020204030204" pitchFamily="34" charset="0"/>
              <a:cs typeface="Calibri" panose="020F0502020204030204" pitchFamily="34" charset="0"/>
            </a:endParaRPr>
          </a:p>
          <a:p>
            <a:pPr>
              <a:buNone/>
            </a:pPr>
            <a:endParaRPr lang="cs-CZ" sz="2400" dirty="0">
              <a:solidFill>
                <a:srgbClr val="00287D"/>
              </a:solidFill>
              <a:latin typeface="Calibri" panose="020F0502020204030204" pitchFamily="34" charset="0"/>
              <a:cs typeface="Calibri" panose="020F0502020204030204" pitchFamily="34" charset="0"/>
            </a:endParaRPr>
          </a:p>
          <a:p>
            <a:pPr>
              <a:buNone/>
            </a:pPr>
            <a:r>
              <a:rPr lang="en-GB" sz="2400" b="1" dirty="0">
                <a:solidFill>
                  <a:srgbClr val="00287D"/>
                </a:solidFill>
                <a:latin typeface="Calibri" panose="020F0502020204030204" pitchFamily="34" charset="0"/>
                <a:cs typeface="Calibri" panose="020F0502020204030204" pitchFamily="34" charset="0"/>
              </a:rPr>
              <a:t>Academic Word List - </a:t>
            </a:r>
            <a:r>
              <a:rPr lang="en-GB" sz="2400" u="sng" dirty="0">
                <a:solidFill>
                  <a:srgbClr val="00287D"/>
                </a:solidFill>
                <a:latin typeface="Calibri" panose="020F0502020204030204" pitchFamily="34" charset="0"/>
                <a:cs typeface="Calibri" panose="020F0502020204030204" pitchFamily="34" charset="0"/>
                <a:hlinkClick r:id="rId6"/>
              </a:rPr>
              <a:t>AWL</a:t>
            </a:r>
            <a:endParaRPr lang="en-GB" sz="2400" dirty="0">
              <a:solidFill>
                <a:srgbClr val="00287D"/>
              </a:solidFill>
              <a:latin typeface="Calibri" panose="020F0502020204030204" pitchFamily="34" charset="0"/>
              <a:cs typeface="Calibri" panose="020F0502020204030204" pitchFamily="34" charset="0"/>
            </a:endParaRPr>
          </a:p>
          <a:p>
            <a:pPr>
              <a:buNone/>
            </a:pPr>
            <a:r>
              <a:rPr lang="en-GB" sz="2400" b="1" dirty="0">
                <a:solidFill>
                  <a:srgbClr val="00287D"/>
                </a:solidFill>
                <a:latin typeface="Calibri" panose="020F0502020204030204" pitchFamily="34" charset="0"/>
                <a:cs typeface="Calibri" panose="020F0502020204030204" pitchFamily="34" charset="0"/>
              </a:rPr>
              <a:t>Wikipedia Google</a:t>
            </a:r>
            <a:endParaRPr lang="en-GB" sz="2400" dirty="0">
              <a:solidFill>
                <a:srgbClr val="00287D"/>
              </a:solidFill>
              <a:latin typeface="Calibri" panose="020F0502020204030204" pitchFamily="34" charset="0"/>
              <a:cs typeface="Calibri" panose="020F0502020204030204" pitchFamily="34" charset="0"/>
            </a:endParaRPr>
          </a:p>
          <a:p>
            <a:pPr>
              <a:buNone/>
            </a:pPr>
            <a:r>
              <a:rPr lang="en-GB" sz="2400" b="1" dirty="0">
                <a:solidFill>
                  <a:srgbClr val="00287D"/>
                </a:solidFill>
                <a:latin typeface="Calibri" panose="020F0502020204030204" pitchFamily="34" charset="0"/>
                <a:cs typeface="Calibri" panose="020F0502020204030204" pitchFamily="34" charset="0"/>
              </a:rPr>
              <a:t>Thesaurus / Synonyms</a:t>
            </a:r>
          </a:p>
          <a:p>
            <a:pPr>
              <a:buNone/>
            </a:pPr>
            <a:r>
              <a:rPr lang="en-GB" sz="2400" b="1" dirty="0">
                <a:solidFill>
                  <a:srgbClr val="00287D"/>
                </a:solidFill>
                <a:latin typeface="Calibri" panose="020F0502020204030204" pitchFamily="34" charset="0"/>
                <a:cs typeface="Calibri" panose="020F0502020204030204" pitchFamily="34" charset="0"/>
              </a:rPr>
              <a:t>Online dictionaries</a:t>
            </a:r>
            <a:endParaRPr lang="en-GB" sz="2400" dirty="0">
              <a:solidFill>
                <a:srgbClr val="00287D"/>
              </a:solidFill>
              <a:latin typeface="Calibri" panose="020F0502020204030204" pitchFamily="34" charset="0"/>
              <a:cs typeface="Calibri" panose="020F0502020204030204" pitchFamily="34" charset="0"/>
            </a:endParaRPr>
          </a:p>
          <a:p>
            <a:pPr>
              <a:buNone/>
            </a:pPr>
            <a:r>
              <a:rPr lang="en-GB" sz="2400" b="1" dirty="0">
                <a:solidFill>
                  <a:srgbClr val="00287D"/>
                </a:solidFill>
                <a:latin typeface="Calibri" panose="020F0502020204030204" pitchFamily="34" charset="0"/>
                <a:cs typeface="Calibri" panose="020F0502020204030204" pitchFamily="34" charset="0"/>
              </a:rPr>
              <a:t>Google translator</a:t>
            </a:r>
          </a:p>
          <a:p>
            <a:pPr>
              <a:buNone/>
            </a:pPr>
            <a:endParaRPr lang="cs-CZ" sz="2400" dirty="0">
              <a:latin typeface="Arial Narrow" panose="020B0606020202030204" pitchFamily="34" charset="0"/>
            </a:endParaRPr>
          </a:p>
          <a:p>
            <a:pPr eaLnBrk="1" hangingPunct="1">
              <a:spcBef>
                <a:spcPct val="50000"/>
              </a:spcBef>
              <a:buFontTx/>
              <a:buNone/>
            </a:pPr>
            <a:endParaRPr lang="cs-CZ" altLang="cs-CZ" sz="1800" dirty="0">
              <a:latin typeface="Arial Narrow" pitchFamily="34" charset="0"/>
            </a:endParaRPr>
          </a:p>
        </p:txBody>
      </p:sp>
      <p:sp>
        <p:nvSpPr>
          <p:cNvPr id="2" name="TextovéPole 1"/>
          <p:cNvSpPr txBox="1"/>
          <p:nvPr/>
        </p:nvSpPr>
        <p:spPr>
          <a:xfrm>
            <a:off x="5558387" y="664237"/>
            <a:ext cx="3585613" cy="646331"/>
          </a:xfrm>
          <a:prstGeom prst="rect">
            <a:avLst/>
          </a:prstGeom>
          <a:noFill/>
        </p:spPr>
        <p:txBody>
          <a:bodyPr wrap="square" rtlCol="0">
            <a:spAutoFit/>
          </a:bodyPr>
          <a:lstStyle/>
          <a:p>
            <a:r>
              <a:rPr lang="cs-CZ" sz="3600" b="1" dirty="0" err="1">
                <a:solidFill>
                  <a:srgbClr val="00287D"/>
                </a:solidFill>
                <a:latin typeface="Calibri" panose="020F0502020204030204" pitchFamily="34" charset="0"/>
                <a:cs typeface="Calibri" panose="020F0502020204030204" pitchFamily="34" charset="0"/>
              </a:rPr>
              <a:t>words</a:t>
            </a:r>
            <a:endParaRPr lang="cs-CZ" sz="3600" b="1" dirty="0">
              <a:solidFill>
                <a:srgbClr val="00287D"/>
              </a:solidFill>
              <a:latin typeface="Calibri" panose="020F0502020204030204" pitchFamily="34" charset="0"/>
              <a:cs typeface="Calibri" panose="020F0502020204030204" pitchFamily="34" charset="0"/>
            </a:endParaRPr>
          </a:p>
        </p:txBody>
      </p:sp>
      <p:pic>
        <p:nvPicPr>
          <p:cNvPr id="7" name="Obrázek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5768914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r"/>
            <a:r>
              <a:rPr lang="cs-CZ" altLang="cs-CZ" sz="4000" dirty="0" err="1">
                <a:latin typeface="Calibri" panose="020F0502020204030204" pitchFamily="34" charset="0"/>
                <a:cs typeface="Calibri" panose="020F0502020204030204" pitchFamily="34" charset="0"/>
              </a:rPr>
              <a:t>titles</a:t>
            </a:r>
            <a:endParaRPr lang="en-GB" altLang="cs-CZ" sz="4000" dirty="0">
              <a:latin typeface="Calibri" panose="020F0502020204030204" pitchFamily="34" charset="0"/>
              <a:cs typeface="Calibri" panose="020F0502020204030204" pitchFamily="34" charset="0"/>
            </a:endParaRPr>
          </a:p>
        </p:txBody>
      </p:sp>
      <p:sp>
        <p:nvSpPr>
          <p:cNvPr id="2" name="TextovéPole 1"/>
          <p:cNvSpPr txBox="1"/>
          <p:nvPr/>
        </p:nvSpPr>
        <p:spPr>
          <a:xfrm>
            <a:off x="2059088" y="1015199"/>
            <a:ext cx="4987636" cy="4832092"/>
          </a:xfrm>
          <a:prstGeom prst="rect">
            <a:avLst/>
          </a:prstGeom>
          <a:noFill/>
        </p:spPr>
        <p:txBody>
          <a:bodyPr wrap="square" rtlCol="0">
            <a:spAutoFit/>
          </a:bodyPr>
          <a:lstStyle/>
          <a:p>
            <a:r>
              <a:rPr lang="cs-CZ" sz="4400" dirty="0">
                <a:solidFill>
                  <a:srgbClr val="00287D"/>
                </a:solidFill>
                <a:latin typeface="Calibri" panose="020F0502020204030204" pitchFamily="34" charset="0"/>
                <a:cs typeface="Calibri" panose="020F0502020204030204" pitchFamily="34" charset="0"/>
              </a:rPr>
              <a:t>A </a:t>
            </a:r>
          </a:p>
          <a:p>
            <a:endParaRPr lang="cs-CZ" sz="4400" dirty="0">
              <a:solidFill>
                <a:srgbClr val="00287D"/>
              </a:solidFill>
              <a:latin typeface="Calibri" panose="020F0502020204030204" pitchFamily="34" charset="0"/>
              <a:cs typeface="Calibri" panose="020F0502020204030204" pitchFamily="34" charset="0"/>
            </a:endParaRPr>
          </a:p>
          <a:p>
            <a:r>
              <a:rPr lang="cs-CZ" sz="4400" dirty="0">
                <a:solidFill>
                  <a:srgbClr val="00287D"/>
                </a:solidFill>
                <a:latin typeface="Calibri" panose="020F0502020204030204" pitchFamily="34" charset="0"/>
                <a:cs typeface="Calibri" panose="020F0502020204030204" pitchFamily="34" charset="0"/>
              </a:rPr>
              <a:t>B</a:t>
            </a:r>
          </a:p>
          <a:p>
            <a:endParaRPr lang="cs-CZ" sz="4400" dirty="0">
              <a:solidFill>
                <a:srgbClr val="00287D"/>
              </a:solidFill>
              <a:latin typeface="Calibri" panose="020F0502020204030204" pitchFamily="34" charset="0"/>
              <a:cs typeface="Calibri" panose="020F0502020204030204" pitchFamily="34" charset="0"/>
            </a:endParaRPr>
          </a:p>
          <a:p>
            <a:r>
              <a:rPr lang="cs-CZ" sz="4400" dirty="0">
                <a:solidFill>
                  <a:srgbClr val="00287D"/>
                </a:solidFill>
                <a:latin typeface="Calibri" panose="020F0502020204030204" pitchFamily="34" charset="0"/>
                <a:cs typeface="Calibri" panose="020F0502020204030204" pitchFamily="34" charset="0"/>
              </a:rPr>
              <a:t>C</a:t>
            </a:r>
          </a:p>
          <a:p>
            <a:endParaRPr lang="cs-CZ" sz="4400" dirty="0">
              <a:solidFill>
                <a:srgbClr val="00287D"/>
              </a:solidFill>
              <a:latin typeface="Calibri" panose="020F0502020204030204" pitchFamily="34" charset="0"/>
              <a:cs typeface="Calibri" panose="020F0502020204030204" pitchFamily="34" charset="0"/>
            </a:endParaRPr>
          </a:p>
          <a:p>
            <a:r>
              <a:rPr lang="cs-CZ" sz="4400" dirty="0">
                <a:solidFill>
                  <a:srgbClr val="00287D"/>
                </a:solidFill>
                <a:latin typeface="Calibri" panose="020F0502020204030204" pitchFamily="34" charset="0"/>
                <a:cs typeface="Calibri" panose="020F0502020204030204" pitchFamily="34" charset="0"/>
              </a:rPr>
              <a:t>D</a:t>
            </a: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200483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r"/>
            <a:r>
              <a:rPr lang="en-GB" altLang="cs-CZ" sz="2800" dirty="0">
                <a:latin typeface="Arial Narrow" pitchFamily="34" charset="0"/>
              </a:rPr>
              <a:t>Academic Writing Introduction</a:t>
            </a:r>
          </a:p>
        </p:txBody>
      </p:sp>
      <p:sp>
        <p:nvSpPr>
          <p:cNvPr id="37894" name="Rectangle 6"/>
          <p:cNvSpPr>
            <a:spLocks noGrp="1" noChangeArrowheads="1"/>
          </p:cNvSpPr>
          <p:nvPr>
            <p:ph type="body" idx="1"/>
          </p:nvPr>
        </p:nvSpPr>
        <p:spPr>
          <a:xfrm>
            <a:off x="509589" y="2755557"/>
            <a:ext cx="8082321" cy="3376956"/>
          </a:xfrm>
        </p:spPr>
        <p:txBody>
          <a:bodyPr/>
          <a:lstStyle/>
          <a:p>
            <a:pPr>
              <a:buFontTx/>
              <a:buNone/>
            </a:pPr>
            <a:endParaRPr lang="en-GB" altLang="cs-CZ" b="1" u="sng" dirty="0"/>
          </a:p>
          <a:p>
            <a:pPr marL="457200" lvl="1" indent="0">
              <a:buNone/>
            </a:pPr>
            <a:r>
              <a:rPr lang="cs-CZ" altLang="cs-CZ" sz="3600" b="1" i="1" dirty="0">
                <a:solidFill>
                  <a:srgbClr val="00287D"/>
                </a:solidFill>
                <a:latin typeface="Arial Narrow" pitchFamily="34" charset="0"/>
              </a:rPr>
              <a:t>              </a:t>
            </a:r>
            <a:r>
              <a:rPr lang="en-GB" altLang="cs-CZ" sz="3600" b="1" i="1" dirty="0">
                <a:solidFill>
                  <a:srgbClr val="00287D"/>
                </a:solidFill>
                <a:latin typeface="Arial Narrow" pitchFamily="34" charset="0"/>
              </a:rPr>
              <a:t>Why</a:t>
            </a:r>
            <a:r>
              <a:rPr lang="en-GB" altLang="cs-CZ" sz="3600" i="1" dirty="0">
                <a:solidFill>
                  <a:srgbClr val="00287D"/>
                </a:solidFill>
                <a:latin typeface="Arial Narrow" pitchFamily="34" charset="0"/>
              </a:rPr>
              <a:t> is the writing done?</a:t>
            </a:r>
            <a:endParaRPr lang="cs-CZ" altLang="cs-CZ" sz="3600" i="1" dirty="0">
              <a:solidFill>
                <a:srgbClr val="00287D"/>
              </a:solidFill>
              <a:latin typeface="Arial Narrow"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717948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00534" y="1097830"/>
            <a:ext cx="8086635" cy="647700"/>
          </a:xfrm>
        </p:spPr>
        <p:txBody>
          <a:bodyPr/>
          <a:lstStyle/>
          <a:p>
            <a:pPr algn="r"/>
            <a:r>
              <a:rPr lang="cs-CZ" altLang="cs-CZ" sz="3600" dirty="0" err="1">
                <a:latin typeface="Calibri" panose="020F0502020204030204" pitchFamily="34" charset="0"/>
                <a:cs typeface="Calibri" panose="020F0502020204030204" pitchFamily="34" charset="0"/>
              </a:rPr>
              <a:t>sentences</a:t>
            </a:r>
            <a:endParaRPr lang="en-GB" altLang="cs-CZ" sz="3600" dirty="0">
              <a:latin typeface="Calibri" panose="020F0502020204030204" pitchFamily="34" charset="0"/>
              <a:cs typeface="Calibri" panose="020F0502020204030204" pitchFamily="34" charset="0"/>
            </a:endParaRPr>
          </a:p>
        </p:txBody>
      </p:sp>
      <p:pic>
        <p:nvPicPr>
          <p:cNvPr id="4" name="Obrázek 3" descr="C:\Users\stepanek\AppData\Local\Microsoft\Windows\INetCache\Content.Outlook\LA054R0A\image1.PNG"/>
          <p:cNvPicPr/>
          <p:nvPr/>
        </p:nvPicPr>
        <p:blipFill>
          <a:blip r:embed="rId2">
            <a:extLst>
              <a:ext uri="{28A0092B-C50C-407E-A947-70E740481C1C}">
                <a14:useLocalDpi xmlns:a14="http://schemas.microsoft.com/office/drawing/2010/main" val="0"/>
              </a:ext>
            </a:extLst>
          </a:blip>
          <a:srcRect/>
          <a:stretch>
            <a:fillRect/>
          </a:stretch>
        </p:blipFill>
        <p:spPr bwMode="auto">
          <a:xfrm>
            <a:off x="1080654" y="817095"/>
            <a:ext cx="5624945" cy="5916214"/>
          </a:xfrm>
          <a:prstGeom prst="rect">
            <a:avLst/>
          </a:prstGeom>
          <a:noFill/>
          <a:ln>
            <a:noFill/>
          </a:ln>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665"/>
            <a:ext cx="2942331" cy="861121"/>
          </a:xfrm>
          <a:prstGeom prst="rect">
            <a:avLst/>
          </a:prstGeom>
        </p:spPr>
      </p:pic>
    </p:spTree>
    <p:extLst>
      <p:ext uri="{BB962C8B-B14F-4D97-AF65-F5344CB8AC3E}">
        <p14:creationId xmlns:p14="http://schemas.microsoft.com/office/powerpoint/2010/main" val="40872883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43696" y="1279406"/>
            <a:ext cx="7970109" cy="4093428"/>
          </a:xfrm>
          <a:prstGeom prst="rect">
            <a:avLst/>
          </a:prstGeom>
        </p:spPr>
        <p:txBody>
          <a:bodyPr wrap="square">
            <a:spAutoFit/>
          </a:bodyPr>
          <a:lstStyle/>
          <a:p>
            <a:pPr algn="ctr"/>
            <a:r>
              <a:rPr lang="en-GB" sz="2800" dirty="0">
                <a:latin typeface="Arial Narrow" panose="020B0606020202030204" pitchFamily="34" charset="0"/>
              </a:rPr>
              <a:t>Since it was, as mentioned, a test, we did not try to achieve the best results, we just wanted to verify the idea of time characteristics.</a:t>
            </a:r>
          </a:p>
          <a:p>
            <a:pPr algn="ctr"/>
            <a:endParaRPr lang="en-GB" sz="3200" dirty="0">
              <a:latin typeface="Arial Narrow" panose="020B0606020202030204" pitchFamily="34" charset="0"/>
            </a:endParaRPr>
          </a:p>
          <a:p>
            <a:pPr algn="ctr"/>
            <a:endParaRPr lang="en-GB" sz="3200" dirty="0">
              <a:latin typeface="Arial Narrow" panose="020B0606020202030204" pitchFamily="34" charset="0"/>
            </a:endParaRPr>
          </a:p>
          <a:p>
            <a:pPr algn="ctr"/>
            <a:endParaRPr lang="en-GB" sz="3200" dirty="0">
              <a:latin typeface="Arial Narrow" panose="020B0606020202030204" pitchFamily="34" charset="0"/>
            </a:endParaRPr>
          </a:p>
          <a:p>
            <a:pPr algn="ctr"/>
            <a:r>
              <a:rPr lang="en-GB" sz="2800" b="1" dirty="0">
                <a:solidFill>
                  <a:srgbClr val="00287D"/>
                </a:solidFill>
                <a:latin typeface="Arial Narrow" panose="020B0606020202030204" pitchFamily="34" charset="0"/>
              </a:rPr>
              <a:t>The(Our)</a:t>
            </a:r>
            <a:r>
              <a:rPr lang="en-GB" sz="2800" dirty="0">
                <a:latin typeface="Arial Narrow" panose="020B0606020202030204" pitchFamily="34" charset="0"/>
              </a:rPr>
              <a:t> intention was to verify </a:t>
            </a:r>
            <a:r>
              <a:rPr lang="en-GB" sz="2800" b="1" dirty="0">
                <a:solidFill>
                  <a:srgbClr val="00287D"/>
                </a:solidFill>
                <a:latin typeface="Arial Narrow" panose="020B0606020202030204" pitchFamily="34" charset="0"/>
              </a:rPr>
              <a:t>(its) </a:t>
            </a:r>
            <a:r>
              <a:rPr lang="en-GB" sz="2800" dirty="0">
                <a:latin typeface="Arial Narrow" panose="020B0606020202030204" pitchFamily="34" charset="0"/>
              </a:rPr>
              <a:t>time characteristics       </a:t>
            </a:r>
          </a:p>
          <a:p>
            <a:pPr algn="ctr"/>
            <a:r>
              <a:rPr lang="en-GB" sz="2800" dirty="0">
                <a:latin typeface="Arial Narrow" panose="020B0606020202030204" pitchFamily="34" charset="0"/>
              </a:rPr>
              <a:t>                            </a:t>
            </a:r>
            <a:r>
              <a:rPr lang="en-GB" sz="2800" b="1" dirty="0">
                <a:solidFill>
                  <a:srgbClr val="00287D"/>
                </a:solidFill>
                <a:latin typeface="Arial Narrow" panose="020B0606020202030204" pitchFamily="34" charset="0"/>
              </a:rPr>
              <a:t>(of…) </a:t>
            </a:r>
            <a:r>
              <a:rPr lang="en-GB" sz="2800" dirty="0">
                <a:latin typeface="Arial Narrow" panose="020B0606020202030204" pitchFamily="34" charset="0"/>
              </a:rPr>
              <a:t>by means of a </a:t>
            </a:r>
            <a:r>
              <a:rPr lang="en-GB" sz="2800" b="1" dirty="0">
                <a:solidFill>
                  <a:srgbClr val="00287D"/>
                </a:solidFill>
                <a:latin typeface="Arial Narrow" panose="020B0606020202030204" pitchFamily="34" charset="0"/>
              </a:rPr>
              <a:t>(…)</a:t>
            </a:r>
            <a:r>
              <a:rPr lang="en-GB" sz="2800" dirty="0">
                <a:latin typeface="Arial Narrow" panose="020B0606020202030204" pitchFamily="34" charset="0"/>
              </a:rPr>
              <a:t> test. </a:t>
            </a:r>
            <a:r>
              <a:rPr lang="en-GB" sz="1100" dirty="0">
                <a:latin typeface="Arial Narrow" panose="020B0606020202030204" pitchFamily="34" charset="0"/>
              </a:rPr>
              <a:t>	</a:t>
            </a:r>
            <a:r>
              <a:rPr lang="cs-CZ" sz="1100" dirty="0">
                <a:latin typeface="Arial Narrow" panose="020B0606020202030204" pitchFamily="34" charset="0"/>
              </a:rPr>
              <a:t>		</a:t>
            </a:r>
            <a:r>
              <a:rPr lang="en-GB" dirty="0">
                <a:latin typeface="Arial Narrow" panose="020B0606020202030204" pitchFamily="34" charset="0"/>
              </a:rPr>
              <a:t> </a:t>
            </a:r>
            <a:endParaRPr lang="cs-CZ" dirty="0">
              <a:latin typeface="Arial Narrow" panose="020B0606020202030204" pitchFamily="34" charset="0"/>
            </a:endParaRPr>
          </a:p>
        </p:txBody>
      </p:sp>
      <p:cxnSp>
        <p:nvCxnSpPr>
          <p:cNvPr id="4" name="Přímá spojnice se šipkou 3"/>
          <p:cNvCxnSpPr/>
          <p:nvPr/>
        </p:nvCxnSpPr>
        <p:spPr bwMode="auto">
          <a:xfrm>
            <a:off x="4621427" y="2817340"/>
            <a:ext cx="24714" cy="1037967"/>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0764403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r"/>
            <a:r>
              <a:rPr lang="en-GB" altLang="cs-CZ" dirty="0">
                <a:latin typeface="Arial Narrow" pitchFamily="34" charset="0"/>
              </a:rPr>
              <a:t>paragraphs</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5142436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6_cut_1.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396314" y="1556953"/>
            <a:ext cx="6079524" cy="4053016"/>
          </a:xfrm>
          <a:prstGeom prst="rect">
            <a:avLst/>
          </a:prstGeom>
        </p:spPr>
      </p:pic>
      <p:sp>
        <p:nvSpPr>
          <p:cNvPr id="3" name="TextovéPole 2"/>
          <p:cNvSpPr txBox="1"/>
          <p:nvPr/>
        </p:nvSpPr>
        <p:spPr>
          <a:xfrm>
            <a:off x="4176583" y="5716486"/>
            <a:ext cx="3459892" cy="261610"/>
          </a:xfrm>
          <a:prstGeom prst="rect">
            <a:avLst/>
          </a:prstGeom>
          <a:noFill/>
        </p:spPr>
        <p:txBody>
          <a:bodyPr wrap="square" rtlCol="0">
            <a:spAutoFit/>
          </a:bodyPr>
          <a:lstStyle/>
          <a:p>
            <a:r>
              <a:rPr lang="cs-CZ" sz="1100" dirty="0" err="1">
                <a:latin typeface="Arial Narrow" panose="020B0606020202030204" pitchFamily="34" charset="0"/>
              </a:rPr>
              <a:t>Adapted</a:t>
            </a:r>
            <a:r>
              <a:rPr lang="cs-CZ" sz="1100" dirty="0">
                <a:latin typeface="Arial Narrow" panose="020B0606020202030204" pitchFamily="34" charset="0"/>
              </a:rPr>
              <a:t> </a:t>
            </a:r>
            <a:r>
              <a:rPr lang="cs-CZ" sz="1100" dirty="0" err="1">
                <a:latin typeface="Arial Narrow" panose="020B0606020202030204" pitchFamily="34" charset="0"/>
              </a:rPr>
              <a:t>from</a:t>
            </a:r>
            <a:r>
              <a:rPr lang="cs-CZ" sz="1100" dirty="0">
                <a:latin typeface="Arial Narrow" panose="020B0606020202030204" pitchFamily="34" charset="0"/>
              </a:rPr>
              <a:t>: https://www.youtube.com/watch?v=vN4afrr33Ac</a:t>
            </a:r>
          </a:p>
        </p:txBody>
      </p:sp>
      <p:pic>
        <p:nvPicPr>
          <p:cNvPr id="5" name="Obráze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9103916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210066" y="1780176"/>
            <a:ext cx="8662086" cy="769441"/>
          </a:xfrm>
          <a:prstGeom prst="rect">
            <a:avLst/>
          </a:prstGeom>
        </p:spPr>
        <p:txBody>
          <a:bodyPr wrap="square">
            <a:spAutoFit/>
          </a:bodyPr>
          <a:lstStyle/>
          <a:p>
            <a:pPr algn="r"/>
            <a:r>
              <a:rPr lang="en-GB" altLang="cs-CZ" sz="4400" dirty="0">
                <a:solidFill>
                  <a:srgbClr val="00287D"/>
                </a:solidFill>
                <a:ea typeface="ＭＳ Ｐゴシック" pitchFamily="-105" charset="-128"/>
              </a:rPr>
              <a:t>parallel structures…</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1312529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210066" y="1322976"/>
            <a:ext cx="8662086" cy="4524315"/>
          </a:xfrm>
          <a:prstGeom prst="rect">
            <a:avLst/>
          </a:prstGeom>
        </p:spPr>
        <p:txBody>
          <a:bodyPr wrap="square">
            <a:spAutoFit/>
          </a:bodyPr>
          <a:lstStyle/>
          <a:p>
            <a:r>
              <a:rPr lang="en-GB" altLang="cs-CZ" dirty="0">
                <a:ea typeface="ＭＳ Ｐゴシック" pitchFamily="-105" charset="-128"/>
              </a:rPr>
              <a:t>This report was researched by Steve, written by Joan, </a:t>
            </a:r>
          </a:p>
          <a:p>
            <a:r>
              <a:rPr lang="en-GB" altLang="cs-CZ" dirty="0">
                <a:ea typeface="ＭＳ Ｐゴシック" pitchFamily="-105" charset="-128"/>
              </a:rPr>
              <a:t>and </a:t>
            </a:r>
            <a:r>
              <a:rPr lang="en-GB" altLang="cs-CZ" b="1" dirty="0">
                <a:solidFill>
                  <a:srgbClr val="00287D"/>
                </a:solidFill>
                <a:ea typeface="ＭＳ Ｐゴシック" pitchFamily="-105" charset="-128"/>
              </a:rPr>
              <a:t>the editing was done by Justin</a:t>
            </a:r>
            <a:r>
              <a:rPr lang="en-GB" altLang="cs-CZ" dirty="0">
                <a:ea typeface="ＭＳ Ｐゴシック" pitchFamily="-105" charset="-128"/>
              </a:rPr>
              <a:t>.</a:t>
            </a:r>
          </a:p>
          <a:p>
            <a:r>
              <a:rPr lang="en-GB" altLang="cs-CZ" dirty="0">
                <a:ea typeface="ＭＳ Ｐゴシック" pitchFamily="-105" charset="-128"/>
              </a:rPr>
              <a:t>This report was </a:t>
            </a:r>
            <a:r>
              <a:rPr lang="en-GB" altLang="cs-CZ" b="1" dirty="0">
                <a:solidFill>
                  <a:srgbClr val="00287D"/>
                </a:solidFill>
                <a:ea typeface="ＭＳ Ｐゴシック" pitchFamily="-105" charset="-128"/>
              </a:rPr>
              <a:t>researched by </a:t>
            </a:r>
            <a:r>
              <a:rPr lang="en-GB" altLang="cs-CZ" dirty="0">
                <a:ea typeface="ＭＳ Ｐゴシック" pitchFamily="-105" charset="-128"/>
              </a:rPr>
              <a:t>Steve, </a:t>
            </a:r>
            <a:r>
              <a:rPr lang="en-GB" altLang="cs-CZ" b="1" dirty="0">
                <a:solidFill>
                  <a:srgbClr val="00287D"/>
                </a:solidFill>
                <a:ea typeface="ＭＳ Ｐゴシック" pitchFamily="-105" charset="-128"/>
              </a:rPr>
              <a:t>written by </a:t>
            </a:r>
            <a:r>
              <a:rPr lang="en-GB" altLang="cs-CZ" dirty="0">
                <a:ea typeface="ＭＳ Ｐゴシック" pitchFamily="-105" charset="-128"/>
              </a:rPr>
              <a:t>Joan, </a:t>
            </a:r>
          </a:p>
          <a:p>
            <a:r>
              <a:rPr lang="en-GB" altLang="cs-CZ" dirty="0">
                <a:ea typeface="ＭＳ Ｐゴシック" pitchFamily="-105" charset="-128"/>
              </a:rPr>
              <a:t>and </a:t>
            </a:r>
            <a:r>
              <a:rPr lang="en-GB" altLang="cs-CZ" b="1" dirty="0">
                <a:solidFill>
                  <a:srgbClr val="00287D"/>
                </a:solidFill>
                <a:ea typeface="ＭＳ Ｐゴシック" pitchFamily="-105" charset="-128"/>
              </a:rPr>
              <a:t>edited by </a:t>
            </a:r>
            <a:r>
              <a:rPr lang="en-GB" altLang="cs-CZ" dirty="0">
                <a:ea typeface="ＭＳ Ｐゴシック" pitchFamily="-105" charset="-128"/>
              </a:rPr>
              <a:t>Justin.</a:t>
            </a:r>
          </a:p>
          <a:p>
            <a:endParaRPr lang="en-GB" dirty="0"/>
          </a:p>
          <a:p>
            <a:r>
              <a:rPr lang="en-GB" dirty="0"/>
              <a:t>Writing essays is not easy because it takes time and care and </a:t>
            </a:r>
            <a:r>
              <a:rPr lang="en-GB" b="1" dirty="0">
                <a:solidFill>
                  <a:srgbClr val="00287D"/>
                </a:solidFill>
              </a:rPr>
              <a:t>careful thinking</a:t>
            </a:r>
            <a:r>
              <a:rPr lang="en-GB" dirty="0"/>
              <a:t>.</a:t>
            </a:r>
          </a:p>
          <a:p>
            <a:r>
              <a:rPr lang="en-GB" dirty="0"/>
              <a:t>Writing essays is not easy because it takes time, care and </a:t>
            </a:r>
            <a:r>
              <a:rPr lang="en-GB" b="1" dirty="0">
                <a:solidFill>
                  <a:srgbClr val="00287D"/>
                </a:solidFill>
              </a:rPr>
              <a:t>thought</a:t>
            </a:r>
            <a:r>
              <a:rPr lang="en-GB" dirty="0"/>
              <a:t>. </a:t>
            </a:r>
          </a:p>
          <a:p>
            <a:pPr eaLnBrk="1" hangingPunct="1"/>
            <a:endParaRPr lang="en-GB" altLang="cs-CZ" dirty="0">
              <a:ea typeface="ＭＳ Ｐゴシック" pitchFamily="-105" charset="-128"/>
            </a:endParaRPr>
          </a:p>
          <a:p>
            <a:pPr eaLnBrk="1" hangingPunct="1"/>
            <a:r>
              <a:rPr lang="en-GB" altLang="cs-CZ" dirty="0">
                <a:ea typeface="ＭＳ Ｐゴシック" pitchFamily="-105" charset="-128"/>
              </a:rPr>
              <a:t>Many gases are invisible, odourless, and </a:t>
            </a:r>
            <a:r>
              <a:rPr lang="en-GB" altLang="cs-CZ" b="1" dirty="0">
                <a:solidFill>
                  <a:srgbClr val="00287D"/>
                </a:solidFill>
                <a:ea typeface="ＭＳ Ｐゴシック" pitchFamily="-105" charset="-128"/>
              </a:rPr>
              <a:t>they have no taste</a:t>
            </a:r>
            <a:r>
              <a:rPr lang="en-GB" altLang="cs-CZ" b="1" dirty="0">
                <a:ea typeface="ＭＳ Ｐゴシック" pitchFamily="-105" charset="-128"/>
              </a:rPr>
              <a:t>.</a:t>
            </a:r>
          </a:p>
          <a:p>
            <a:pPr eaLnBrk="1" hangingPunct="1"/>
            <a:r>
              <a:rPr lang="en-GB" altLang="cs-CZ" dirty="0">
                <a:ea typeface="ＭＳ Ｐゴシック" pitchFamily="-105" charset="-128"/>
              </a:rPr>
              <a:t>Many gases are invisible, odourless, and </a:t>
            </a:r>
            <a:r>
              <a:rPr lang="en-GB" altLang="cs-CZ" b="1" dirty="0">
                <a:solidFill>
                  <a:srgbClr val="00287D"/>
                </a:solidFill>
                <a:ea typeface="ＭＳ Ｐゴシック" pitchFamily="-105" charset="-128"/>
              </a:rPr>
              <a:t>tasteless</a:t>
            </a:r>
            <a:r>
              <a:rPr lang="en-GB" altLang="cs-CZ" dirty="0">
                <a:ea typeface="ＭＳ Ｐゴシック" pitchFamily="-105" charset="-128"/>
              </a:rPr>
              <a:t>.</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2004837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444842" y="2269359"/>
            <a:ext cx="8106033" cy="1938992"/>
          </a:xfrm>
          <a:prstGeom prst="rect">
            <a:avLst/>
          </a:prstGeom>
        </p:spPr>
        <p:txBody>
          <a:bodyPr wrap="square">
            <a:spAutoFit/>
          </a:bodyPr>
          <a:lstStyle/>
          <a:p>
            <a:r>
              <a:rPr lang="en-US" dirty="0">
                <a:latin typeface="Arial Narrow" panose="020B0606020202030204" pitchFamily="34" charset="0"/>
              </a:rPr>
              <a:t>It was the best of times, it was the worst of times, </a:t>
            </a:r>
            <a:endParaRPr lang="cs-CZ" dirty="0">
              <a:latin typeface="Arial Narrow" panose="020B0606020202030204" pitchFamily="34" charset="0"/>
            </a:endParaRPr>
          </a:p>
          <a:p>
            <a:r>
              <a:rPr lang="en-US" dirty="0">
                <a:latin typeface="Arial Narrow" panose="020B0606020202030204" pitchFamily="34" charset="0"/>
              </a:rPr>
              <a:t>it was the age of wisdom, it was the age of foolishness, </a:t>
            </a:r>
            <a:endParaRPr lang="cs-CZ" dirty="0">
              <a:latin typeface="Arial Narrow" panose="020B0606020202030204" pitchFamily="34" charset="0"/>
            </a:endParaRPr>
          </a:p>
          <a:p>
            <a:r>
              <a:rPr lang="en-US" dirty="0">
                <a:latin typeface="Arial Narrow" panose="020B0606020202030204" pitchFamily="34" charset="0"/>
              </a:rPr>
              <a:t>it was the epoch of belief, it was the epoch of incredulity, </a:t>
            </a:r>
            <a:endParaRPr lang="cs-CZ" dirty="0">
              <a:latin typeface="Arial Narrow" panose="020B0606020202030204" pitchFamily="34" charset="0"/>
            </a:endParaRPr>
          </a:p>
          <a:p>
            <a:r>
              <a:rPr lang="en-US" dirty="0">
                <a:latin typeface="Arial Narrow" panose="020B0606020202030204" pitchFamily="34" charset="0"/>
              </a:rPr>
              <a:t>it was the season of Light, it was the season of Darkness, </a:t>
            </a:r>
            <a:endParaRPr lang="cs-CZ" dirty="0">
              <a:latin typeface="Arial Narrow" panose="020B0606020202030204" pitchFamily="34" charset="0"/>
            </a:endParaRPr>
          </a:p>
          <a:p>
            <a:r>
              <a:rPr lang="en-US" dirty="0">
                <a:latin typeface="Arial Narrow" panose="020B0606020202030204" pitchFamily="34" charset="0"/>
              </a:rPr>
              <a:t>it was the spring of hope, it was the winter of despair.</a:t>
            </a:r>
            <a:endParaRPr lang="cs-CZ" dirty="0">
              <a:latin typeface="Arial Narrow" panose="020B0606020202030204" pitchFamily="34" charset="0"/>
            </a:endParaRPr>
          </a:p>
        </p:txBody>
      </p:sp>
      <p:sp>
        <p:nvSpPr>
          <p:cNvPr id="7" name="Obdélník 6"/>
          <p:cNvSpPr/>
          <p:nvPr/>
        </p:nvSpPr>
        <p:spPr>
          <a:xfrm>
            <a:off x="3223053" y="4882206"/>
            <a:ext cx="5135263" cy="400110"/>
          </a:xfrm>
          <a:prstGeom prst="rect">
            <a:avLst/>
          </a:prstGeom>
        </p:spPr>
        <p:txBody>
          <a:bodyPr wrap="square">
            <a:spAutoFit/>
          </a:bodyPr>
          <a:lstStyle/>
          <a:p>
            <a:r>
              <a:rPr lang="cs-CZ" sz="2000" dirty="0">
                <a:latin typeface="Arial Narrow" panose="020B0606020202030204" pitchFamily="34" charset="0"/>
              </a:rPr>
              <a:t>Charles Dickens: A </a:t>
            </a:r>
            <a:r>
              <a:rPr lang="cs-CZ" sz="2000" dirty="0" err="1">
                <a:latin typeface="Arial Narrow" panose="020B0606020202030204" pitchFamily="34" charset="0"/>
              </a:rPr>
              <a:t>Tale</a:t>
            </a:r>
            <a:r>
              <a:rPr lang="cs-CZ" sz="2000" dirty="0">
                <a:latin typeface="Arial Narrow" panose="020B0606020202030204" pitchFamily="34" charset="0"/>
              </a:rPr>
              <a:t> of </a:t>
            </a:r>
            <a:r>
              <a:rPr lang="cs-CZ" sz="2000" dirty="0" err="1">
                <a:latin typeface="Arial Narrow" panose="020B0606020202030204" pitchFamily="34" charset="0"/>
              </a:rPr>
              <a:t>Two</a:t>
            </a:r>
            <a:r>
              <a:rPr lang="cs-CZ" sz="2000" dirty="0">
                <a:latin typeface="Arial Narrow" panose="020B0606020202030204" pitchFamily="34" charset="0"/>
              </a:rPr>
              <a:t> </a:t>
            </a:r>
            <a:r>
              <a:rPr lang="cs-CZ" sz="2000" dirty="0" err="1">
                <a:latin typeface="Arial Narrow" panose="020B0606020202030204" pitchFamily="34" charset="0"/>
              </a:rPr>
              <a:t>Cities</a:t>
            </a:r>
            <a:r>
              <a:rPr lang="cs-CZ" sz="2000" dirty="0">
                <a:latin typeface="Arial Narrow" panose="020B0606020202030204" pitchFamily="34" charset="0"/>
              </a:rPr>
              <a:t>, 1859</a:t>
            </a:r>
          </a:p>
        </p:txBody>
      </p:sp>
      <p:pic>
        <p:nvPicPr>
          <p:cNvPr id="2050" name="Picture 2" descr="Výsledek obrázku pro charles dickens the tale of two c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551" y="4482096"/>
            <a:ext cx="2050005" cy="20500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ýsledek obrázku pro charles dick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827" y="396446"/>
            <a:ext cx="1679489" cy="1679489"/>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1922066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709483" y="1879401"/>
            <a:ext cx="7952603" cy="3416320"/>
          </a:xfrm>
          <a:prstGeom prst="rect">
            <a:avLst/>
          </a:prstGeom>
        </p:spPr>
        <p:txBody>
          <a:bodyPr wrap="square">
            <a:spAutoFit/>
          </a:bodyPr>
          <a:lstStyle/>
          <a:p>
            <a:r>
              <a:rPr lang="en-US" dirty="0">
                <a:latin typeface="Arial Narrow" panose="020B0606020202030204" pitchFamily="34" charset="0"/>
              </a:rPr>
              <a:t>A house divided against itself </a:t>
            </a:r>
            <a:r>
              <a:rPr lang="en-US" b="1" dirty="0">
                <a:solidFill>
                  <a:srgbClr val="00287D"/>
                </a:solidFill>
                <a:latin typeface="Arial Narrow" panose="020B0606020202030204" pitchFamily="34" charset="0"/>
              </a:rPr>
              <a:t>cannot stand</a:t>
            </a:r>
            <a:r>
              <a:rPr lang="en-US" dirty="0">
                <a:latin typeface="Arial Narrow" panose="020B0606020202030204" pitchFamily="34" charset="0"/>
              </a:rPr>
              <a:t>. </a:t>
            </a:r>
            <a:endParaRPr lang="cs-CZ" dirty="0">
              <a:latin typeface="Arial Narrow" panose="020B0606020202030204" pitchFamily="34" charset="0"/>
            </a:endParaRPr>
          </a:p>
          <a:p>
            <a:r>
              <a:rPr lang="en-US" dirty="0">
                <a:latin typeface="Arial Narrow" panose="020B0606020202030204" pitchFamily="34" charset="0"/>
              </a:rPr>
              <a:t>I</a:t>
            </a:r>
            <a:r>
              <a:rPr lang="cs-CZ" dirty="0">
                <a:latin typeface="Arial Narrow" panose="020B0606020202030204" pitchFamily="34" charset="0"/>
              </a:rPr>
              <a:t> </a:t>
            </a:r>
            <a:r>
              <a:rPr lang="en-US" dirty="0">
                <a:latin typeface="Arial Narrow" panose="020B0606020202030204" pitchFamily="34" charset="0"/>
              </a:rPr>
              <a:t>believe this government </a:t>
            </a:r>
            <a:r>
              <a:rPr lang="en-US" b="1" dirty="0">
                <a:solidFill>
                  <a:srgbClr val="00287D"/>
                </a:solidFill>
                <a:latin typeface="Arial Narrow" panose="020B0606020202030204" pitchFamily="34" charset="0"/>
              </a:rPr>
              <a:t>cannot endure</a:t>
            </a:r>
            <a:r>
              <a:rPr lang="en-US" dirty="0">
                <a:latin typeface="Arial Narrow" panose="020B0606020202030204" pitchFamily="34" charset="0"/>
              </a:rPr>
              <a:t>,</a:t>
            </a:r>
            <a:r>
              <a:rPr lang="cs-CZ" dirty="0">
                <a:latin typeface="Arial Narrow" panose="020B0606020202030204" pitchFamily="34" charset="0"/>
              </a:rPr>
              <a:t> </a:t>
            </a:r>
            <a:r>
              <a:rPr lang="en-US" dirty="0">
                <a:latin typeface="Arial Narrow" panose="020B0606020202030204" pitchFamily="34" charset="0"/>
              </a:rPr>
              <a:t>permanently half slave </a:t>
            </a:r>
            <a:endParaRPr lang="cs-CZ" dirty="0">
              <a:latin typeface="Arial Narrow" panose="020B0606020202030204" pitchFamily="34" charset="0"/>
            </a:endParaRPr>
          </a:p>
          <a:p>
            <a:r>
              <a:rPr lang="en-US" dirty="0">
                <a:latin typeface="Arial Narrow" panose="020B0606020202030204" pitchFamily="34" charset="0"/>
              </a:rPr>
              <a:t>and half free. </a:t>
            </a:r>
          </a:p>
          <a:p>
            <a:r>
              <a:rPr lang="en-US" b="1" dirty="0">
                <a:solidFill>
                  <a:srgbClr val="00287D"/>
                </a:solidFill>
                <a:latin typeface="Arial Narrow" panose="020B0606020202030204" pitchFamily="34" charset="0"/>
              </a:rPr>
              <a:t>I do not expect</a:t>
            </a:r>
            <a:r>
              <a:rPr lang="cs-CZ" b="1" dirty="0">
                <a:solidFill>
                  <a:srgbClr val="00287D"/>
                </a:solidFill>
                <a:latin typeface="Arial Narrow" panose="020B0606020202030204" pitchFamily="34" charset="0"/>
              </a:rPr>
              <a:t> </a:t>
            </a:r>
            <a:r>
              <a:rPr lang="en-US" dirty="0">
                <a:latin typeface="Arial Narrow" panose="020B0606020202030204" pitchFamily="34" charset="0"/>
              </a:rPr>
              <a:t>the Union to be dissolved. </a:t>
            </a:r>
            <a:endParaRPr lang="cs-CZ" dirty="0">
              <a:latin typeface="Arial Narrow" panose="020B0606020202030204" pitchFamily="34" charset="0"/>
            </a:endParaRPr>
          </a:p>
          <a:p>
            <a:r>
              <a:rPr lang="en-US" b="1" dirty="0">
                <a:solidFill>
                  <a:srgbClr val="00287D"/>
                </a:solidFill>
                <a:latin typeface="Arial Narrow" panose="020B0606020202030204" pitchFamily="34" charset="0"/>
              </a:rPr>
              <a:t>I do not expect</a:t>
            </a:r>
            <a:r>
              <a:rPr lang="cs-CZ" b="1" dirty="0">
                <a:solidFill>
                  <a:srgbClr val="00287D"/>
                </a:solidFill>
                <a:latin typeface="Arial Narrow" panose="020B0606020202030204" pitchFamily="34" charset="0"/>
              </a:rPr>
              <a:t> </a:t>
            </a:r>
            <a:r>
              <a:rPr lang="en-US" dirty="0">
                <a:latin typeface="Arial Narrow" panose="020B0606020202030204" pitchFamily="34" charset="0"/>
              </a:rPr>
              <a:t>the house to fall. </a:t>
            </a:r>
            <a:endParaRPr lang="cs-CZ" dirty="0">
              <a:latin typeface="Arial Narrow" panose="020B0606020202030204" pitchFamily="34" charset="0"/>
            </a:endParaRPr>
          </a:p>
          <a:p>
            <a:r>
              <a:rPr lang="en-US" b="1" dirty="0">
                <a:solidFill>
                  <a:srgbClr val="00287D"/>
                </a:solidFill>
                <a:latin typeface="Arial Narrow" panose="020B0606020202030204" pitchFamily="34" charset="0"/>
              </a:rPr>
              <a:t>But I do expect</a:t>
            </a:r>
            <a:r>
              <a:rPr lang="cs-CZ" b="1" dirty="0">
                <a:solidFill>
                  <a:srgbClr val="00287D"/>
                </a:solidFill>
                <a:latin typeface="Arial Narrow" panose="020B0606020202030204" pitchFamily="34" charset="0"/>
              </a:rPr>
              <a:t> </a:t>
            </a:r>
            <a:r>
              <a:rPr lang="en-US" dirty="0">
                <a:latin typeface="Arial Narrow" panose="020B0606020202030204" pitchFamily="34" charset="0"/>
              </a:rPr>
              <a:t>it will cease</a:t>
            </a:r>
            <a:r>
              <a:rPr lang="cs-CZ" dirty="0">
                <a:latin typeface="Arial Narrow" panose="020B0606020202030204" pitchFamily="34" charset="0"/>
              </a:rPr>
              <a:t> </a:t>
            </a:r>
            <a:r>
              <a:rPr lang="en-US" dirty="0">
                <a:latin typeface="Arial Narrow" panose="020B0606020202030204" pitchFamily="34" charset="0"/>
              </a:rPr>
              <a:t>to be divided. </a:t>
            </a:r>
            <a:endParaRPr lang="cs-CZ" dirty="0">
              <a:latin typeface="Arial Narrow" panose="020B0606020202030204" pitchFamily="34" charset="0"/>
            </a:endParaRPr>
          </a:p>
          <a:p>
            <a:r>
              <a:rPr lang="en-US" dirty="0">
                <a:latin typeface="Arial Narrow" panose="020B0606020202030204" pitchFamily="34" charset="0"/>
              </a:rPr>
              <a:t>It will become</a:t>
            </a:r>
            <a:r>
              <a:rPr lang="cs-CZ" dirty="0">
                <a:latin typeface="Arial Narrow" panose="020B0606020202030204" pitchFamily="34" charset="0"/>
              </a:rPr>
              <a:t> </a:t>
            </a:r>
            <a:r>
              <a:rPr lang="en-US" dirty="0">
                <a:latin typeface="Arial Narrow" panose="020B0606020202030204" pitchFamily="34" charset="0"/>
              </a:rPr>
              <a:t>all one thing, or all the other.</a:t>
            </a:r>
          </a:p>
          <a:p>
            <a:endParaRPr lang="en-US" dirty="0">
              <a:latin typeface="Arial Narrow" panose="020B0606020202030204" pitchFamily="34" charset="0"/>
            </a:endParaRPr>
          </a:p>
          <a:p>
            <a:r>
              <a:rPr lang="cs-CZ" dirty="0">
                <a:latin typeface="Arial Narrow" panose="020B0606020202030204" pitchFamily="34" charset="0"/>
              </a:rPr>
              <a:t>				</a:t>
            </a:r>
            <a:r>
              <a:rPr lang="en-US" dirty="0">
                <a:latin typeface="Arial Narrow" panose="020B0606020202030204" pitchFamily="34" charset="0"/>
              </a:rPr>
              <a:t>Abraham Lincoln, 1858</a:t>
            </a:r>
          </a:p>
        </p:txBody>
      </p:sp>
      <p:pic>
        <p:nvPicPr>
          <p:cNvPr id="1026" name="Picture 2" descr="Výsledek obrázku pro abraham lincol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8695" y="2913739"/>
            <a:ext cx="1314880" cy="1645694"/>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2004837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74887" y="1286980"/>
            <a:ext cx="7970109" cy="5432256"/>
          </a:xfrm>
          <a:prstGeom prst="rect">
            <a:avLst/>
          </a:prstGeom>
        </p:spPr>
        <p:txBody>
          <a:bodyPr wrap="square">
            <a:spAutoFit/>
          </a:bodyPr>
          <a:lstStyle/>
          <a:p>
            <a:pPr algn="ctr"/>
            <a:r>
              <a:rPr lang="en-GB" dirty="0">
                <a:solidFill>
                  <a:srgbClr val="00287D"/>
                </a:solidFill>
                <a:latin typeface="Arial Narrow" panose="020B0606020202030204" pitchFamily="34" charset="0"/>
              </a:rPr>
              <a:t>The present study was conducted to determine the prevalence of </a:t>
            </a:r>
            <a:r>
              <a:rPr lang="en-GB" i="1" dirty="0">
                <a:solidFill>
                  <a:srgbClr val="00287D"/>
                </a:solidFill>
                <a:latin typeface="Arial Narrow" panose="020B0606020202030204" pitchFamily="34" charset="0"/>
              </a:rPr>
              <a:t>Listeria monocytogenes </a:t>
            </a:r>
            <a:r>
              <a:rPr lang="en-GB" dirty="0">
                <a:solidFill>
                  <a:srgbClr val="00287D"/>
                </a:solidFill>
                <a:latin typeface="Arial Narrow" panose="020B0606020202030204" pitchFamily="34" charset="0"/>
              </a:rPr>
              <a:t>in smoked fish in </a:t>
            </a:r>
            <a:r>
              <a:rPr lang="en-GB" dirty="0" err="1">
                <a:solidFill>
                  <a:srgbClr val="00287D"/>
                </a:solidFill>
                <a:latin typeface="Arial Narrow" panose="020B0606020202030204" pitchFamily="34" charset="0"/>
              </a:rPr>
              <a:t>Sokoto</a:t>
            </a:r>
            <a:r>
              <a:rPr lang="en-GB" dirty="0">
                <a:solidFill>
                  <a:srgbClr val="00287D"/>
                </a:solidFill>
                <a:latin typeface="Arial Narrow" panose="020B0606020202030204" pitchFamily="34" charset="0"/>
              </a:rPr>
              <a:t>, Nigeria. A total of 115 different species of smoked fish from the various retail outlets and market places within the metropolis were analysed for the presence of </a:t>
            </a:r>
            <a:r>
              <a:rPr lang="en-GB" i="1" dirty="0">
                <a:solidFill>
                  <a:srgbClr val="00287D"/>
                </a:solidFill>
                <a:latin typeface="Arial Narrow" panose="020B0606020202030204" pitchFamily="34" charset="0"/>
              </a:rPr>
              <a:t>L. monocytogenes</a:t>
            </a:r>
            <a:r>
              <a:rPr lang="en-GB" dirty="0">
                <a:solidFill>
                  <a:srgbClr val="00287D"/>
                </a:solidFill>
                <a:latin typeface="Arial Narrow" panose="020B0606020202030204" pitchFamily="34" charset="0"/>
              </a:rPr>
              <a:t> using ISO culture method. Out of the 115 samples analysed, 29 (25%) were positive for </a:t>
            </a:r>
            <a:r>
              <a:rPr lang="en-GB" i="1" dirty="0">
                <a:solidFill>
                  <a:srgbClr val="00287D"/>
                </a:solidFill>
                <a:latin typeface="Arial Narrow" panose="020B0606020202030204" pitchFamily="34" charset="0"/>
              </a:rPr>
              <a:t>L. monocytogenes</a:t>
            </a:r>
            <a:r>
              <a:rPr lang="en-GB" dirty="0">
                <a:solidFill>
                  <a:srgbClr val="00287D"/>
                </a:solidFill>
                <a:latin typeface="Arial Narrow" panose="020B0606020202030204" pitchFamily="34" charset="0"/>
              </a:rPr>
              <a:t>. Other Listeria species isolated in this study </a:t>
            </a:r>
            <a:r>
              <a:rPr lang="cs-CZ" dirty="0" err="1">
                <a:solidFill>
                  <a:srgbClr val="00287D"/>
                </a:solidFill>
                <a:latin typeface="Arial Narrow" panose="020B0606020202030204" pitchFamily="34" charset="0"/>
              </a:rPr>
              <a:t>we</a:t>
            </a:r>
            <a:r>
              <a:rPr lang="en-GB" dirty="0">
                <a:solidFill>
                  <a:srgbClr val="00287D"/>
                </a:solidFill>
                <a:latin typeface="Arial Narrow" panose="020B0606020202030204" pitchFamily="34" charset="0"/>
              </a:rPr>
              <a:t>re </a:t>
            </a:r>
            <a:r>
              <a:rPr lang="en-GB" i="1" dirty="0">
                <a:solidFill>
                  <a:srgbClr val="00287D"/>
                </a:solidFill>
                <a:latin typeface="Arial Narrow" panose="020B0606020202030204" pitchFamily="34" charset="0"/>
              </a:rPr>
              <a:t>L. </a:t>
            </a:r>
            <a:r>
              <a:rPr lang="en-GB" i="1" dirty="0" err="1">
                <a:solidFill>
                  <a:srgbClr val="00287D"/>
                </a:solidFill>
                <a:latin typeface="Arial Narrow" panose="020B0606020202030204" pitchFamily="34" charset="0"/>
              </a:rPr>
              <a:t>grayi</a:t>
            </a:r>
            <a:r>
              <a:rPr lang="en-GB" dirty="0">
                <a:solidFill>
                  <a:srgbClr val="00287D"/>
                </a:solidFill>
                <a:latin typeface="Arial Narrow" panose="020B0606020202030204" pitchFamily="34" charset="0"/>
              </a:rPr>
              <a:t> 13 (11%), </a:t>
            </a:r>
            <a:r>
              <a:rPr lang="en-GB" i="1" dirty="0">
                <a:solidFill>
                  <a:srgbClr val="00287D"/>
                </a:solidFill>
                <a:latin typeface="Arial Narrow" panose="020B0606020202030204" pitchFamily="34" charset="0"/>
              </a:rPr>
              <a:t>L. </a:t>
            </a:r>
            <a:r>
              <a:rPr lang="en-GB" i="1" dirty="0" err="1">
                <a:solidFill>
                  <a:srgbClr val="00287D"/>
                </a:solidFill>
                <a:latin typeface="Arial Narrow" panose="020B0606020202030204" pitchFamily="34" charset="0"/>
              </a:rPr>
              <a:t>innocua</a:t>
            </a:r>
            <a:r>
              <a:rPr lang="en-GB" dirty="0">
                <a:solidFill>
                  <a:srgbClr val="00287D"/>
                </a:solidFill>
                <a:latin typeface="Arial Narrow" panose="020B0606020202030204" pitchFamily="34" charset="0"/>
              </a:rPr>
              <a:t> 10 (9%) and </a:t>
            </a:r>
            <a:r>
              <a:rPr lang="en-GB" i="1" dirty="0">
                <a:solidFill>
                  <a:srgbClr val="00287D"/>
                </a:solidFill>
                <a:latin typeface="Arial Narrow" panose="020B0606020202030204" pitchFamily="34" charset="0"/>
              </a:rPr>
              <a:t>L. </a:t>
            </a:r>
            <a:r>
              <a:rPr lang="en-GB" i="1" dirty="0" err="1">
                <a:solidFill>
                  <a:srgbClr val="00287D"/>
                </a:solidFill>
                <a:latin typeface="Arial Narrow" panose="020B0606020202030204" pitchFamily="34" charset="0"/>
              </a:rPr>
              <a:t>ivanovi</a:t>
            </a:r>
            <a:r>
              <a:rPr lang="en-GB" dirty="0">
                <a:solidFill>
                  <a:srgbClr val="00287D"/>
                </a:solidFill>
                <a:latin typeface="Arial Narrow" panose="020B0606020202030204" pitchFamily="34" charset="0"/>
              </a:rPr>
              <a:t> 15 (13%). The remaining 48 (42%) of the sample were negative for Listeria species. The study shows that </a:t>
            </a:r>
            <a:r>
              <a:rPr lang="en-GB" i="1" dirty="0">
                <a:solidFill>
                  <a:srgbClr val="00287D"/>
                </a:solidFill>
                <a:latin typeface="Arial Narrow" panose="020B0606020202030204" pitchFamily="34" charset="0"/>
              </a:rPr>
              <a:t>L. monocytogenes</a:t>
            </a:r>
            <a:r>
              <a:rPr lang="en-GB" dirty="0">
                <a:solidFill>
                  <a:srgbClr val="00287D"/>
                </a:solidFill>
                <a:latin typeface="Arial Narrow" panose="020B0606020202030204" pitchFamily="34" charset="0"/>
              </a:rPr>
              <a:t> and other </a:t>
            </a:r>
            <a:r>
              <a:rPr lang="en-GB" i="1" dirty="0">
                <a:solidFill>
                  <a:srgbClr val="00287D"/>
                </a:solidFill>
                <a:latin typeface="Arial Narrow" panose="020B0606020202030204" pitchFamily="34" charset="0"/>
              </a:rPr>
              <a:t>Listeria</a:t>
            </a:r>
            <a:r>
              <a:rPr lang="en-GB" dirty="0">
                <a:solidFill>
                  <a:srgbClr val="00287D"/>
                </a:solidFill>
                <a:latin typeface="Arial Narrow" panose="020B0606020202030204" pitchFamily="34" charset="0"/>
              </a:rPr>
              <a:t> species are common contaminant of smoked fish, and this may pose serious public health implications. (</a:t>
            </a:r>
            <a:r>
              <a:rPr lang="en-GB" dirty="0" err="1">
                <a:solidFill>
                  <a:srgbClr val="00287D"/>
                </a:solidFill>
                <a:latin typeface="Arial Narrow" panose="020B0606020202030204" pitchFamily="34" charset="0"/>
              </a:rPr>
              <a:t>Salihu</a:t>
            </a:r>
            <a:r>
              <a:rPr lang="en-GB" dirty="0">
                <a:solidFill>
                  <a:srgbClr val="00287D"/>
                </a:solidFill>
                <a:latin typeface="Arial Narrow" panose="020B0606020202030204" pitchFamily="34" charset="0"/>
              </a:rPr>
              <a:t> et al., 2008)</a:t>
            </a:r>
            <a:endParaRPr lang="cs-CZ" dirty="0">
              <a:solidFill>
                <a:srgbClr val="00287D"/>
              </a:solidFill>
              <a:latin typeface="Arial Narrow" panose="020B0606020202030204" pitchFamily="34" charset="0"/>
            </a:endParaRPr>
          </a:p>
          <a:p>
            <a:r>
              <a:rPr lang="en-GB" dirty="0">
                <a:solidFill>
                  <a:srgbClr val="00287D"/>
                </a:solidFill>
                <a:latin typeface="Arial Narrow" panose="020B0606020202030204" pitchFamily="34" charset="0"/>
              </a:rPr>
              <a:t>                                                            </a:t>
            </a:r>
            <a:endParaRPr lang="cs-CZ" dirty="0">
              <a:solidFill>
                <a:srgbClr val="00287D"/>
              </a:solidFill>
              <a:latin typeface="Arial Narrow" panose="020B0606020202030204" pitchFamily="34" charset="0"/>
            </a:endParaRPr>
          </a:p>
          <a:p>
            <a:r>
              <a:rPr lang="cs-CZ" sz="1100" dirty="0">
                <a:solidFill>
                  <a:srgbClr val="00287D"/>
                </a:solidFill>
                <a:latin typeface="Arial Narrow" panose="020B0606020202030204" pitchFamily="34" charset="0"/>
              </a:rPr>
              <a:t>					</a:t>
            </a:r>
            <a:r>
              <a:rPr lang="en-GB" sz="1100" dirty="0">
                <a:solidFill>
                  <a:srgbClr val="00287D"/>
                </a:solidFill>
                <a:latin typeface="Arial Narrow" panose="020B0606020202030204" pitchFamily="34" charset="0"/>
              </a:rPr>
              <a:t>Adapted from: Štěpánek, L., </a:t>
            </a:r>
            <a:r>
              <a:rPr lang="en-GB" sz="1100" dirty="0" err="1">
                <a:solidFill>
                  <a:srgbClr val="00287D"/>
                </a:solidFill>
                <a:latin typeface="Arial Narrow" panose="020B0606020202030204" pitchFamily="34" charset="0"/>
              </a:rPr>
              <a:t>deHaaff</a:t>
            </a:r>
            <a:r>
              <a:rPr lang="en-GB" sz="1100" dirty="0">
                <a:solidFill>
                  <a:srgbClr val="00287D"/>
                </a:solidFill>
                <a:latin typeface="Arial Narrow" panose="020B0606020202030204" pitchFamily="34" charset="0"/>
              </a:rPr>
              <a:t>, J.(2011): p.172</a:t>
            </a:r>
            <a:endParaRPr lang="cs-CZ" sz="1100" dirty="0">
              <a:solidFill>
                <a:srgbClr val="00287D"/>
              </a:solidFill>
              <a:latin typeface="Arial Narrow" panose="020B0606020202030204" pitchFamily="34" charset="0"/>
            </a:endParaRPr>
          </a:p>
          <a:p>
            <a:r>
              <a:rPr lang="en-GB" dirty="0">
                <a:latin typeface="Arial Narrow" panose="020B0606020202030204" pitchFamily="34" charset="0"/>
              </a:rPr>
              <a:t> </a:t>
            </a:r>
            <a:endParaRPr lang="cs-CZ" dirty="0">
              <a:latin typeface="Arial Narrow" panose="020B0606020202030204" pitchFamily="34" charset="0"/>
            </a:endParaRPr>
          </a:p>
        </p:txBody>
      </p:sp>
      <p:sp>
        <p:nvSpPr>
          <p:cNvPr id="3" name="TextovéPole 2"/>
          <p:cNvSpPr txBox="1"/>
          <p:nvPr/>
        </p:nvSpPr>
        <p:spPr>
          <a:xfrm>
            <a:off x="6647238" y="528364"/>
            <a:ext cx="1407308" cy="461665"/>
          </a:xfrm>
          <a:prstGeom prst="rect">
            <a:avLst/>
          </a:prstGeom>
          <a:noFill/>
        </p:spPr>
        <p:txBody>
          <a:bodyPr wrap="none" rtlCol="0">
            <a:spAutoFit/>
          </a:bodyPr>
          <a:lstStyle/>
          <a:p>
            <a:r>
              <a:rPr lang="cs-CZ" dirty="0" err="1">
                <a:solidFill>
                  <a:srgbClr val="00287D"/>
                </a:solidFill>
              </a:rPr>
              <a:t>abstracts</a:t>
            </a:r>
            <a:endParaRPr lang="cs-CZ" dirty="0">
              <a:solidFill>
                <a:srgbClr val="00287D"/>
              </a:solidFill>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2004837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91978" y="1316476"/>
            <a:ext cx="7970109" cy="3908762"/>
          </a:xfrm>
          <a:prstGeom prst="rect">
            <a:avLst/>
          </a:prstGeom>
        </p:spPr>
        <p:txBody>
          <a:bodyPr wrap="square">
            <a:spAutoFit/>
          </a:bodyPr>
          <a:lstStyle/>
          <a:p>
            <a:pPr algn="ctr"/>
            <a:r>
              <a:rPr lang="en-GB" sz="3200" dirty="0">
                <a:solidFill>
                  <a:srgbClr val="00287D"/>
                </a:solidFill>
                <a:latin typeface="Calibri" panose="020F0502020204030204" pitchFamily="34" charset="0"/>
                <a:cs typeface="Calibri" panose="020F0502020204030204" pitchFamily="34" charset="0"/>
              </a:rPr>
              <a:t>…..was conducted to determine …..</a:t>
            </a:r>
          </a:p>
          <a:p>
            <a:pPr algn="ctr"/>
            <a:r>
              <a:rPr lang="en-GB" sz="3200" dirty="0">
                <a:solidFill>
                  <a:srgbClr val="00287D"/>
                </a:solidFill>
                <a:latin typeface="Calibri" panose="020F0502020204030204" pitchFamily="34" charset="0"/>
                <a:cs typeface="Calibri" panose="020F0502020204030204" pitchFamily="34" charset="0"/>
              </a:rPr>
              <a:t>…. were analysed …... </a:t>
            </a:r>
          </a:p>
          <a:p>
            <a:pPr algn="ctr"/>
            <a:r>
              <a:rPr lang="en-GB" sz="3200" dirty="0">
                <a:solidFill>
                  <a:srgbClr val="00287D"/>
                </a:solidFill>
                <a:latin typeface="Calibri" panose="020F0502020204030204" pitchFamily="34" charset="0"/>
                <a:cs typeface="Calibri" panose="020F0502020204030204" pitchFamily="34" charset="0"/>
              </a:rPr>
              <a:t>…% were positive for </a:t>
            </a:r>
            <a:endParaRPr lang="en-GB" sz="3200" i="1" dirty="0">
              <a:solidFill>
                <a:srgbClr val="00287D"/>
              </a:solidFill>
              <a:latin typeface="Calibri" panose="020F0502020204030204" pitchFamily="34" charset="0"/>
              <a:cs typeface="Calibri" panose="020F0502020204030204" pitchFamily="34" charset="0"/>
            </a:endParaRPr>
          </a:p>
          <a:p>
            <a:pPr algn="ctr"/>
            <a:r>
              <a:rPr lang="en-GB" sz="3200" dirty="0">
                <a:solidFill>
                  <a:srgbClr val="00287D"/>
                </a:solidFill>
                <a:latin typeface="Calibri" panose="020F0502020204030204" pitchFamily="34" charset="0"/>
                <a:cs typeface="Calibri" panose="020F0502020204030204" pitchFamily="34" charset="0"/>
              </a:rPr>
              <a:t>…. were ...%</a:t>
            </a:r>
          </a:p>
          <a:p>
            <a:pPr algn="ctr"/>
            <a:r>
              <a:rPr lang="en-GB" sz="3200" dirty="0">
                <a:solidFill>
                  <a:srgbClr val="00287D"/>
                </a:solidFill>
                <a:latin typeface="Calibri" panose="020F0502020204030204" pitchFamily="34" charset="0"/>
                <a:cs typeface="Calibri" panose="020F0502020204030204" pitchFamily="34" charset="0"/>
              </a:rPr>
              <a:t>…% were negative for …</a:t>
            </a:r>
          </a:p>
          <a:p>
            <a:pPr algn="ctr"/>
            <a:r>
              <a:rPr lang="en-GB" sz="3200" dirty="0">
                <a:solidFill>
                  <a:srgbClr val="00287D"/>
                </a:solidFill>
                <a:latin typeface="Calibri" panose="020F0502020204030204" pitchFamily="34" charset="0"/>
                <a:cs typeface="Calibri" panose="020F0502020204030204" pitchFamily="34" charset="0"/>
              </a:rPr>
              <a:t>The study shows that </a:t>
            </a:r>
            <a:r>
              <a:rPr lang="en-GB" sz="3200" i="1" dirty="0">
                <a:solidFill>
                  <a:srgbClr val="00287D"/>
                </a:solidFill>
                <a:latin typeface="Calibri" panose="020F0502020204030204" pitchFamily="34" charset="0"/>
                <a:cs typeface="Calibri" panose="020F0502020204030204" pitchFamily="34" charset="0"/>
              </a:rPr>
              <a:t>….</a:t>
            </a:r>
            <a:r>
              <a:rPr lang="en-GB" sz="3200" dirty="0">
                <a:solidFill>
                  <a:srgbClr val="00287D"/>
                </a:solidFill>
                <a:latin typeface="Calibri" panose="020F0502020204030204" pitchFamily="34" charset="0"/>
                <a:cs typeface="Calibri" panose="020F0502020204030204" pitchFamily="34" charset="0"/>
              </a:rPr>
              <a:t>are …</a:t>
            </a:r>
          </a:p>
          <a:p>
            <a:pPr algn="ctr"/>
            <a:r>
              <a:rPr lang="en-GB" sz="3200" dirty="0">
                <a:solidFill>
                  <a:srgbClr val="00287D"/>
                </a:solidFill>
                <a:latin typeface="Calibri" panose="020F0502020204030204" pitchFamily="34" charset="0"/>
                <a:cs typeface="Calibri" panose="020F0502020204030204" pitchFamily="34" charset="0"/>
              </a:rPr>
              <a:t>                          …. this may pose .... </a:t>
            </a:r>
            <a:r>
              <a:rPr lang="cs-CZ" sz="1100" dirty="0">
                <a:latin typeface="Arial Narrow" panose="020B0606020202030204" pitchFamily="34" charset="0"/>
              </a:rPr>
              <a:t>					</a:t>
            </a:r>
            <a:r>
              <a:rPr lang="en-GB" dirty="0">
                <a:latin typeface="Arial Narrow" panose="020B0606020202030204" pitchFamily="34" charset="0"/>
              </a:rPr>
              <a:t> </a:t>
            </a:r>
            <a:endParaRPr lang="cs-CZ" dirty="0">
              <a:latin typeface="Arial Narrow" panose="020B0606020202030204" pitchFamily="34" charset="0"/>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780939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cs-CZ" altLang="cs-CZ" dirty="0"/>
          </a:p>
        </p:txBody>
      </p:sp>
      <p:sp>
        <p:nvSpPr>
          <p:cNvPr id="25603" name="Rectangle 3"/>
          <p:cNvSpPr>
            <a:spLocks noGrp="1" noChangeArrowheads="1"/>
          </p:cNvSpPr>
          <p:nvPr>
            <p:ph type="body" idx="1"/>
          </p:nvPr>
        </p:nvSpPr>
        <p:spPr>
          <a:xfrm>
            <a:off x="358346" y="2019988"/>
            <a:ext cx="8303741" cy="4114800"/>
          </a:xfrm>
        </p:spPr>
        <p:txBody>
          <a:bodyPr/>
          <a:lstStyle/>
          <a:p>
            <a:pPr marL="0" indent="0">
              <a:buNone/>
            </a:pPr>
            <a:endParaRPr lang="cs-CZ" altLang="cs-CZ" dirty="0"/>
          </a:p>
          <a:p>
            <a:pPr marL="0" indent="0">
              <a:buNone/>
            </a:pPr>
            <a:endParaRPr lang="cs-CZ" altLang="cs-CZ" dirty="0"/>
          </a:p>
          <a:p>
            <a:pPr marL="0" indent="0">
              <a:buNone/>
            </a:pPr>
            <a:endParaRPr lang="cs-CZ" altLang="cs-CZ" dirty="0"/>
          </a:p>
          <a:p>
            <a:pPr marL="0" indent="0">
              <a:buNone/>
            </a:pPr>
            <a:endParaRPr lang="cs-CZ" altLang="cs-CZ" dirty="0"/>
          </a:p>
          <a:p>
            <a:pPr marL="0" indent="0">
              <a:buNone/>
            </a:pPr>
            <a:r>
              <a:rPr lang="cs-CZ" altLang="cs-CZ" dirty="0">
                <a:solidFill>
                  <a:srgbClr val="00287D"/>
                </a:solidFill>
                <a:latin typeface="Arial Narrow" panose="020B0606020202030204" pitchFamily="34" charset="0"/>
              </a:rPr>
              <a:t>   </a:t>
            </a:r>
            <a:r>
              <a:rPr lang="en-GB" altLang="cs-CZ" dirty="0">
                <a:solidFill>
                  <a:srgbClr val="00287D"/>
                </a:solidFill>
                <a:latin typeface="Arial Narrow" panose="020B0606020202030204" pitchFamily="34" charset="0"/>
              </a:rPr>
              <a:t>expert 	   scientific 	          student 	                   general</a:t>
            </a:r>
          </a:p>
        </p:txBody>
      </p:sp>
      <p:cxnSp>
        <p:nvCxnSpPr>
          <p:cNvPr id="3" name="Přímá spojnice se šipkou 2"/>
          <p:cNvCxnSpPr/>
          <p:nvPr/>
        </p:nvCxnSpPr>
        <p:spPr bwMode="auto">
          <a:xfrm flipV="1">
            <a:off x="852616" y="3101546"/>
            <a:ext cx="6895070" cy="24713"/>
          </a:xfrm>
          <a:prstGeom prst="straightConnector1">
            <a:avLst/>
          </a:prstGeom>
          <a:solidFill>
            <a:schemeClr val="accent1"/>
          </a:solidFill>
          <a:ln w="38100" cap="flat" cmpd="sng" algn="ctr">
            <a:solidFill>
              <a:srgbClr val="00287D"/>
            </a:solidFill>
            <a:prstDash val="solid"/>
            <a:miter lim="800000"/>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3199815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p:nvPr/>
        </p:nvPicPr>
        <p:blipFill>
          <a:blip r:embed="rId2">
            <a:extLst>
              <a:ext uri="{28A0092B-C50C-407E-A947-70E740481C1C}">
                <a14:useLocalDpi xmlns:a14="http://schemas.microsoft.com/office/drawing/2010/main" val="0"/>
              </a:ext>
            </a:extLst>
          </a:blip>
          <a:srcRect/>
          <a:stretch>
            <a:fillRect/>
          </a:stretch>
        </p:blipFill>
        <p:spPr bwMode="auto">
          <a:xfrm>
            <a:off x="2119745" y="720436"/>
            <a:ext cx="4779819" cy="5701849"/>
          </a:xfrm>
          <a:prstGeom prst="rect">
            <a:avLst/>
          </a:prstGeom>
          <a:noFill/>
          <a:ln>
            <a:noFill/>
          </a:ln>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6189069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p:nvPr/>
        </p:nvPicPr>
        <p:blipFill>
          <a:blip r:embed="rId2">
            <a:extLst>
              <a:ext uri="{28A0092B-C50C-407E-A947-70E740481C1C}">
                <a14:useLocalDpi xmlns:a14="http://schemas.microsoft.com/office/drawing/2010/main" val="0"/>
              </a:ext>
            </a:extLst>
          </a:blip>
          <a:srcRect/>
          <a:stretch>
            <a:fillRect/>
          </a:stretch>
        </p:blipFill>
        <p:spPr bwMode="auto">
          <a:xfrm>
            <a:off x="2202873" y="387927"/>
            <a:ext cx="4779818" cy="6206837"/>
          </a:xfrm>
          <a:prstGeom prst="rect">
            <a:avLst/>
          </a:prstGeom>
          <a:noFill/>
          <a:ln>
            <a:noFill/>
          </a:ln>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0791880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75452" y="1681593"/>
            <a:ext cx="8086635" cy="647700"/>
          </a:xfrm>
        </p:spPr>
        <p:txBody>
          <a:bodyPr/>
          <a:lstStyle/>
          <a:p>
            <a:pPr algn="r"/>
            <a:endParaRPr lang="en-GB" altLang="cs-CZ" sz="4400" dirty="0">
              <a:latin typeface="Arial Narrow" pitchFamily="34" charset="0"/>
            </a:endParaRPr>
          </a:p>
        </p:txBody>
      </p:sp>
      <p:sp>
        <p:nvSpPr>
          <p:cNvPr id="2" name="TextovéPole 1"/>
          <p:cNvSpPr txBox="1"/>
          <p:nvPr/>
        </p:nvSpPr>
        <p:spPr>
          <a:xfrm>
            <a:off x="1000896" y="2669061"/>
            <a:ext cx="7179276" cy="3416320"/>
          </a:xfrm>
          <a:prstGeom prst="rect">
            <a:avLst/>
          </a:prstGeom>
          <a:noFill/>
        </p:spPr>
        <p:txBody>
          <a:bodyPr wrap="square" rtlCol="0">
            <a:spAutoFit/>
          </a:bodyPr>
          <a:lstStyle/>
          <a:p>
            <a:r>
              <a:rPr lang="en-GB" sz="3200" b="1" dirty="0">
                <a:solidFill>
                  <a:srgbClr val="00287D"/>
                </a:solidFill>
                <a:latin typeface="Arial Narrow" panose="020B0606020202030204" pitchFamily="34" charset="0"/>
              </a:rPr>
              <a:t>-  audience</a:t>
            </a:r>
          </a:p>
          <a:p>
            <a:r>
              <a:rPr lang="en-GB" sz="3200" b="1" dirty="0">
                <a:solidFill>
                  <a:srgbClr val="00287D"/>
                </a:solidFill>
                <a:latin typeface="Arial Narrow" panose="020B0606020202030204" pitchFamily="34" charset="0"/>
              </a:rPr>
              <a:t>-  complexity of the language</a:t>
            </a:r>
          </a:p>
          <a:p>
            <a:r>
              <a:rPr lang="en-GB" sz="3200" b="1" dirty="0">
                <a:solidFill>
                  <a:srgbClr val="00287D"/>
                </a:solidFill>
                <a:latin typeface="Arial Narrow" panose="020B0606020202030204" pitchFamily="34" charset="0"/>
              </a:rPr>
              <a:t>-  drafting processes</a:t>
            </a:r>
          </a:p>
          <a:p>
            <a:r>
              <a:rPr lang="en-GB" sz="3200" b="1" dirty="0">
                <a:solidFill>
                  <a:srgbClr val="00287D"/>
                </a:solidFill>
                <a:latin typeface="Arial Narrow" panose="020B0606020202030204" pitchFamily="34" charset="0"/>
              </a:rPr>
              <a:t>-  details</a:t>
            </a:r>
          </a:p>
          <a:p>
            <a:endParaRPr lang="en-GB" sz="3200" b="1" dirty="0">
              <a:solidFill>
                <a:srgbClr val="00287D"/>
              </a:solidFill>
              <a:latin typeface="Arial Narrow" panose="020B0606020202030204" pitchFamily="34" charset="0"/>
            </a:endParaRPr>
          </a:p>
          <a:p>
            <a:r>
              <a:rPr lang="en-GB" sz="3200" b="1" dirty="0">
                <a:solidFill>
                  <a:srgbClr val="00287D"/>
                </a:solidFill>
                <a:latin typeface="Arial Narrow" panose="020B0606020202030204" pitchFamily="34" charset="0"/>
              </a:rPr>
              <a:t>				</a:t>
            </a:r>
            <a:r>
              <a:rPr lang="en-GB" sz="3200" b="1" i="1" dirty="0">
                <a:solidFill>
                  <a:srgbClr val="00287D"/>
                </a:solidFill>
                <a:latin typeface="Arial Narrow" panose="020B0606020202030204" pitchFamily="34" charset="0"/>
              </a:rPr>
              <a:t>    …keep writing…</a:t>
            </a:r>
          </a:p>
          <a:p>
            <a:endParaRPr lang="cs-CZ" dirty="0"/>
          </a:p>
        </p:txBody>
      </p:sp>
      <p:pic>
        <p:nvPicPr>
          <p:cNvPr id="5" name="Picture 4" descr="castle of writing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2961" y="316881"/>
            <a:ext cx="2539126" cy="3097427"/>
          </a:xfrm>
          <a:prstGeom prst="rect">
            <a:avLst/>
          </a:prstGeom>
          <a:noFill/>
          <a:ln w="38100">
            <a:solidFill>
              <a:srgbClr val="00287D"/>
            </a:solidFill>
            <a:miter lim="800000"/>
            <a:headEnd/>
            <a:tailEnd/>
          </a:ln>
          <a:extLst>
            <a:ext uri="{909E8E84-426E-40DD-AFC4-6F175D3DCCD1}">
              <a14:hiddenFill xmlns:a14="http://schemas.microsoft.com/office/drawing/2010/main">
                <a:solidFill>
                  <a:srgbClr val="FFFFFF"/>
                </a:solidFill>
              </a14:hiddenFill>
            </a:ext>
          </a:extLst>
        </p:spPr>
      </p:pic>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1922066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67879" y="1133766"/>
            <a:ext cx="8365524" cy="5355312"/>
          </a:xfrm>
          <a:prstGeom prst="rect">
            <a:avLst/>
          </a:prstGeom>
          <a:noFill/>
        </p:spPr>
        <p:txBody>
          <a:bodyPr wrap="square" rtlCol="0">
            <a:spAutoFit/>
          </a:bodyPr>
          <a:lstStyle/>
          <a:p>
            <a:r>
              <a:rPr lang="en-GB" sz="1800" b="1" dirty="0">
                <a:solidFill>
                  <a:srgbClr val="00287D"/>
                </a:solidFill>
                <a:latin typeface="Arial Narrow" panose="020B0606020202030204" pitchFamily="34" charset="0"/>
              </a:rPr>
              <a:t>Reading:</a:t>
            </a:r>
            <a:r>
              <a:rPr lang="en-GB" sz="1200" dirty="0">
                <a:solidFill>
                  <a:srgbClr val="00287D"/>
                </a:solidFill>
                <a:latin typeface="Arial Narrow" panose="020B0606020202030204" pitchFamily="34" charset="0"/>
              </a:rPr>
              <a:t> </a:t>
            </a:r>
          </a:p>
          <a:p>
            <a:r>
              <a:rPr lang="en-GB" sz="1200" dirty="0">
                <a:solidFill>
                  <a:srgbClr val="00287D"/>
                </a:solidFill>
                <a:latin typeface="Arial Narrow" panose="020B0606020202030204" pitchFamily="34" charset="0"/>
              </a:rPr>
              <a:t>Brooks and Grundy, 1990:92 in Morgan, J. (2007): Academic Writing Course materials, MU</a:t>
            </a:r>
          </a:p>
          <a:p>
            <a:r>
              <a:rPr lang="en-GB" sz="1200" dirty="0">
                <a:solidFill>
                  <a:srgbClr val="00287D"/>
                </a:solidFill>
                <a:latin typeface="Arial Narrow" panose="020B0606020202030204" pitchFamily="34" charset="0"/>
              </a:rPr>
              <a:t>Caplan, N. A. (2012): Grammar Choices for Graduate and Professional Writers (Michigan Series in English for Academic &amp; Professional Purposes) 1st Edition. The University of Michigan press.</a:t>
            </a:r>
          </a:p>
          <a:p>
            <a:r>
              <a:rPr lang="en-GB" sz="1200" dirty="0">
                <a:solidFill>
                  <a:srgbClr val="00287D"/>
                </a:solidFill>
                <a:latin typeface="Arial Narrow" panose="020B0606020202030204" pitchFamily="34" charset="0"/>
              </a:rPr>
              <a:t>Cooper, P. (2011): Academic Writing and Czech Universities, a lecture </a:t>
            </a:r>
          </a:p>
          <a:p>
            <a:r>
              <a:rPr lang="en-GB" sz="1200" dirty="0" err="1">
                <a:solidFill>
                  <a:srgbClr val="00287D"/>
                </a:solidFill>
                <a:latin typeface="Arial Narrow" panose="020B0606020202030204" pitchFamily="34" charset="0"/>
              </a:rPr>
              <a:t>Craswell</a:t>
            </a:r>
            <a:r>
              <a:rPr lang="en-GB" sz="1200" dirty="0">
                <a:solidFill>
                  <a:srgbClr val="00287D"/>
                </a:solidFill>
                <a:latin typeface="Arial Narrow" panose="020B0606020202030204" pitchFamily="34" charset="0"/>
              </a:rPr>
              <a:t>, G., </a:t>
            </a:r>
            <a:r>
              <a:rPr lang="en-GB" sz="1200" dirty="0" err="1">
                <a:solidFill>
                  <a:srgbClr val="00287D"/>
                </a:solidFill>
                <a:latin typeface="Arial Narrow" panose="020B0606020202030204" pitchFamily="34" charset="0"/>
              </a:rPr>
              <a:t>Poore</a:t>
            </a:r>
            <a:r>
              <a:rPr lang="en-GB" sz="1200" dirty="0">
                <a:solidFill>
                  <a:srgbClr val="00287D"/>
                </a:solidFill>
                <a:latin typeface="Arial Narrow" panose="020B0606020202030204" pitchFamily="34" charset="0"/>
              </a:rPr>
              <a:t>, M. (2012): Writing for Academic Success , Second Edition</a:t>
            </a:r>
            <a:br>
              <a:rPr lang="en-GB" sz="1200" dirty="0">
                <a:solidFill>
                  <a:srgbClr val="00287D"/>
                </a:solidFill>
                <a:latin typeface="Arial Narrow" panose="020B0606020202030204" pitchFamily="34" charset="0"/>
              </a:rPr>
            </a:br>
            <a:r>
              <a:rPr lang="en-GB" sz="1200" dirty="0" err="1">
                <a:solidFill>
                  <a:srgbClr val="00287D"/>
                </a:solidFill>
                <a:latin typeface="Arial Narrow" panose="020B0606020202030204" pitchFamily="34" charset="0"/>
              </a:rPr>
              <a:t>Glasman</a:t>
            </a:r>
            <a:r>
              <a:rPr lang="en-GB" sz="1200" dirty="0">
                <a:solidFill>
                  <a:srgbClr val="00287D"/>
                </a:solidFill>
                <a:latin typeface="Arial Narrow" panose="020B0606020202030204" pitchFamily="34" charset="0"/>
              </a:rPr>
              <a:t>-Deal, H. (2010): Science Research Writing for Non-Native Speakers of English, Palgrave Macmillan, </a:t>
            </a:r>
            <a:br>
              <a:rPr lang="en-GB" sz="1200" dirty="0">
                <a:solidFill>
                  <a:srgbClr val="00287D"/>
                </a:solidFill>
                <a:latin typeface="Arial Narrow" panose="020B0606020202030204" pitchFamily="34" charset="0"/>
              </a:rPr>
            </a:br>
            <a:r>
              <a:rPr lang="en-GB" sz="1200" dirty="0" err="1">
                <a:solidFill>
                  <a:srgbClr val="00287D"/>
                </a:solidFill>
                <a:latin typeface="Arial Narrow" panose="020B0606020202030204" pitchFamily="34" charset="0"/>
              </a:rPr>
              <a:t>Glasman-Deal,H</a:t>
            </a:r>
            <a:r>
              <a:rPr lang="en-GB" sz="1200" dirty="0">
                <a:solidFill>
                  <a:srgbClr val="00287D"/>
                </a:solidFill>
                <a:latin typeface="Arial Narrow" panose="020B0606020202030204" pitchFamily="34" charset="0"/>
              </a:rPr>
              <a:t>.,(2010): Science Research Writing for Non-native Speakers of English, Imperial College Press, London</a:t>
            </a:r>
          </a:p>
          <a:p>
            <a:r>
              <a:rPr lang="en-GB" sz="1200" dirty="0">
                <a:solidFill>
                  <a:srgbClr val="00287D"/>
                </a:solidFill>
                <a:latin typeface="Arial Narrow" panose="020B0606020202030204" pitchFamily="34" charset="0"/>
              </a:rPr>
              <a:t>Graff, G., </a:t>
            </a:r>
            <a:r>
              <a:rPr lang="en-GB" sz="1200" dirty="0" err="1">
                <a:solidFill>
                  <a:srgbClr val="00287D"/>
                </a:solidFill>
                <a:latin typeface="Arial Narrow" panose="020B0606020202030204" pitchFamily="34" charset="0"/>
              </a:rPr>
              <a:t>Birkenstein</a:t>
            </a:r>
            <a:r>
              <a:rPr lang="en-GB" sz="1200" dirty="0">
                <a:solidFill>
                  <a:srgbClr val="00287D"/>
                </a:solidFill>
                <a:latin typeface="Arial Narrow" panose="020B0606020202030204" pitchFamily="34" charset="0"/>
              </a:rPr>
              <a:t>, C. (2010): They Say / I Say: The Moves That Matter in Academic Writing. W.W. Norton and comp. </a:t>
            </a:r>
          </a:p>
          <a:p>
            <a:r>
              <a:rPr lang="en-GB" sz="1200" dirty="0" err="1">
                <a:solidFill>
                  <a:srgbClr val="00287D"/>
                </a:solidFill>
                <a:latin typeface="Arial Narrow" panose="020B0606020202030204" pitchFamily="34" charset="0"/>
              </a:rPr>
              <a:t>Hradilová,A</a:t>
            </a:r>
            <a:r>
              <a:rPr lang="en-GB" sz="1200" dirty="0">
                <a:solidFill>
                  <a:srgbClr val="00287D"/>
                </a:solidFill>
                <a:latin typeface="Arial Narrow" panose="020B0606020202030204" pitchFamily="34" charset="0"/>
              </a:rPr>
              <a:t>.,  </a:t>
            </a:r>
            <a:r>
              <a:rPr lang="en-GB" sz="1200" dirty="0" err="1">
                <a:solidFill>
                  <a:srgbClr val="00287D"/>
                </a:solidFill>
                <a:latin typeface="Arial Narrow" panose="020B0606020202030204" pitchFamily="34" charset="0"/>
              </a:rPr>
              <a:t>Štěpánek,L</a:t>
            </a:r>
            <a:r>
              <a:rPr lang="en-GB" sz="1200" dirty="0">
                <a:solidFill>
                  <a:srgbClr val="00287D"/>
                </a:solidFill>
                <a:latin typeface="Arial Narrow" panose="020B0606020202030204" pitchFamily="34" charset="0"/>
              </a:rPr>
              <a:t>. (2007): Academic Writing Course materials, MU</a:t>
            </a:r>
          </a:p>
          <a:p>
            <a:r>
              <a:rPr lang="en-GB" sz="1200" dirty="0">
                <a:solidFill>
                  <a:srgbClr val="00287D"/>
                </a:solidFill>
                <a:latin typeface="Arial Narrow" panose="020B0606020202030204" pitchFamily="34" charset="0"/>
              </a:rPr>
              <a:t>Hyland, K. (2001): English for Specific Purposes, https://www.researchgate.net/publication/226497899_English_for_Specific_Purposes</a:t>
            </a:r>
          </a:p>
          <a:p>
            <a:r>
              <a:rPr lang="en-GB" sz="1200" dirty="0">
                <a:solidFill>
                  <a:srgbClr val="00287D"/>
                </a:solidFill>
                <a:latin typeface="Arial Narrow" panose="020B0606020202030204" pitchFamily="34" charset="0"/>
              </a:rPr>
              <a:t>Morley, J. et al. (2009): University Writing Course, Express Publishing, </a:t>
            </a:r>
            <a:r>
              <a:rPr lang="en-GB" sz="1200" dirty="0" err="1">
                <a:solidFill>
                  <a:srgbClr val="00287D"/>
                </a:solidFill>
                <a:latin typeface="Arial Narrow" panose="020B0606020202030204" pitchFamily="34" charset="0"/>
              </a:rPr>
              <a:t>Newburry</a:t>
            </a:r>
            <a:r>
              <a:rPr lang="en-GB" sz="1200" dirty="0">
                <a:solidFill>
                  <a:srgbClr val="00287D"/>
                </a:solidFill>
                <a:latin typeface="Arial Narrow" panose="020B0606020202030204" pitchFamily="34" charset="0"/>
              </a:rPr>
              <a:t>, </a:t>
            </a:r>
          </a:p>
          <a:p>
            <a:r>
              <a:rPr lang="en-GB" sz="1200" dirty="0" err="1">
                <a:solidFill>
                  <a:srgbClr val="00287D"/>
                </a:solidFill>
                <a:latin typeface="Arial Narrow" panose="020B0606020202030204" pitchFamily="34" charset="0"/>
              </a:rPr>
              <a:t>Ochsner</a:t>
            </a:r>
            <a:r>
              <a:rPr lang="en-GB" sz="1200" dirty="0">
                <a:solidFill>
                  <a:srgbClr val="00287D"/>
                </a:solidFill>
                <a:latin typeface="Arial Narrow" panose="020B0606020202030204" pitchFamily="34" charset="0"/>
              </a:rPr>
              <a:t>, A. (2013): Introduction to Scientific Publishing: Backgrounds, Concepts, Strategies. Springer Heidelberg New York Dordrecht London.</a:t>
            </a:r>
          </a:p>
          <a:p>
            <a:r>
              <a:rPr lang="en-GB" sz="1200" dirty="0">
                <a:solidFill>
                  <a:srgbClr val="00287D"/>
                </a:solidFill>
                <a:latin typeface="Arial Narrow" panose="020B0606020202030204" pitchFamily="34" charset="0"/>
              </a:rPr>
              <a:t>Robinson, M., </a:t>
            </a:r>
            <a:r>
              <a:rPr lang="en-GB" sz="1200" dirty="0" err="1">
                <a:solidFill>
                  <a:srgbClr val="00287D"/>
                </a:solidFill>
                <a:latin typeface="Arial Narrow" panose="020B0606020202030204" pitchFamily="34" charset="0"/>
              </a:rPr>
              <a:t>Stoller,F</a:t>
            </a:r>
            <a:r>
              <a:rPr lang="en-GB" sz="1200" dirty="0">
                <a:solidFill>
                  <a:srgbClr val="00287D"/>
                </a:solidFill>
                <a:latin typeface="Arial Narrow" panose="020B0606020202030204" pitchFamily="34" charset="0"/>
              </a:rPr>
              <a:t>. (2008): Write like a Chemist, OUP, Oxford</a:t>
            </a:r>
          </a:p>
          <a:p>
            <a:r>
              <a:rPr lang="en-GB" sz="1200" dirty="0">
                <a:solidFill>
                  <a:srgbClr val="00287D"/>
                </a:solidFill>
                <a:latin typeface="Arial Narrow" panose="020B0606020202030204" pitchFamily="34" charset="0"/>
              </a:rPr>
              <a:t>Robinson, M.S.,(2008) Using the ACS Journals Search To Validate Assumptions about Writing in Chemistry and Improve Chemistry Writing Instruction, Journal of Chemical Education, Vol. 85,  No. 5,  </a:t>
            </a:r>
          </a:p>
          <a:p>
            <a:r>
              <a:rPr lang="en-GB" sz="1200" dirty="0">
                <a:solidFill>
                  <a:srgbClr val="00287D"/>
                </a:solidFill>
                <a:latin typeface="Arial Narrow" panose="020B0606020202030204" pitchFamily="34" charset="0"/>
              </a:rPr>
              <a:t>Schimel, J. (2012). Writing Science Oxford University Press.</a:t>
            </a:r>
          </a:p>
          <a:p>
            <a:r>
              <a:rPr lang="en-GB" sz="1200" dirty="0">
                <a:solidFill>
                  <a:srgbClr val="00287D"/>
                </a:solidFill>
                <a:latin typeface="Arial Narrow" panose="020B0606020202030204" pitchFamily="34" charset="0"/>
              </a:rPr>
              <a:t>Swales, John M. and Feak, Christine B. (2001): Academic Writing for Graduate Students: Essential Tasks and Skills. The University of Michigan press.</a:t>
            </a:r>
          </a:p>
          <a:p>
            <a:r>
              <a:rPr lang="en-GB" sz="1200" dirty="0">
                <a:solidFill>
                  <a:srgbClr val="00287D"/>
                </a:solidFill>
                <a:latin typeface="Arial Narrow" panose="020B0606020202030204" pitchFamily="34" charset="0"/>
              </a:rPr>
              <a:t>Sword, H (2012). Stylish Academic Writing. Harvard University Press Cambridge, Massachusetts &amp; London, England.</a:t>
            </a:r>
          </a:p>
          <a:p>
            <a:r>
              <a:rPr lang="en-GB" sz="1200" dirty="0">
                <a:solidFill>
                  <a:srgbClr val="00287D"/>
                </a:solidFill>
                <a:latin typeface="Arial Narrow" panose="020B0606020202030204" pitchFamily="34" charset="0"/>
              </a:rPr>
              <a:t>Štěpánek, L., </a:t>
            </a:r>
            <a:r>
              <a:rPr lang="en-GB" sz="1200" dirty="0" err="1">
                <a:solidFill>
                  <a:srgbClr val="00287D"/>
                </a:solidFill>
                <a:latin typeface="Arial Narrow" panose="020B0606020202030204" pitchFamily="34" charset="0"/>
              </a:rPr>
              <a:t>deHaaff</a:t>
            </a:r>
            <a:r>
              <a:rPr lang="en-GB" sz="1200" dirty="0">
                <a:solidFill>
                  <a:srgbClr val="00287D"/>
                </a:solidFill>
                <a:latin typeface="Arial Narrow" panose="020B0606020202030204" pitchFamily="34" charset="0"/>
              </a:rPr>
              <a:t>, J.(2011): Academic English, </a:t>
            </a:r>
            <a:r>
              <a:rPr lang="en-GB" sz="1200" dirty="0" err="1">
                <a:solidFill>
                  <a:srgbClr val="00287D"/>
                </a:solidFill>
                <a:latin typeface="Arial Narrow" panose="020B0606020202030204" pitchFamily="34" charset="0"/>
              </a:rPr>
              <a:t>Grada</a:t>
            </a:r>
            <a:r>
              <a:rPr lang="en-GB" sz="1200" dirty="0">
                <a:solidFill>
                  <a:srgbClr val="00287D"/>
                </a:solidFill>
                <a:latin typeface="Arial Narrow" panose="020B0606020202030204" pitchFamily="34" charset="0"/>
              </a:rPr>
              <a:t>, Praha</a:t>
            </a:r>
          </a:p>
          <a:p>
            <a:r>
              <a:rPr lang="en-GB" sz="1200" dirty="0">
                <a:solidFill>
                  <a:srgbClr val="00287D"/>
                </a:solidFill>
                <a:latin typeface="Arial Narrow" panose="020B0606020202030204" pitchFamily="34" charset="0"/>
              </a:rPr>
              <a:t>Taylor, R. B.(2011) Medical Writing A Guide for Clinicians, Educators, and Researchers. Springer.</a:t>
            </a:r>
          </a:p>
          <a:p>
            <a:r>
              <a:rPr lang="en-GB" sz="1200" dirty="0">
                <a:solidFill>
                  <a:srgbClr val="00287D"/>
                </a:solidFill>
                <a:latin typeface="Arial Narrow" panose="020B0606020202030204" pitchFamily="34" charset="0"/>
              </a:rPr>
              <a:t>Wager, E. (2015):  Getting Research Published: An A-Z of Publication Strategy, Third Edition, CRC Press </a:t>
            </a:r>
            <a:br>
              <a:rPr lang="en-GB" sz="1200" dirty="0">
                <a:solidFill>
                  <a:srgbClr val="00287D"/>
                </a:solidFill>
                <a:latin typeface="Arial Narrow" panose="020B0606020202030204" pitchFamily="34" charset="0"/>
              </a:rPr>
            </a:br>
            <a:r>
              <a:rPr lang="en-GB" sz="1200" dirty="0" err="1">
                <a:solidFill>
                  <a:srgbClr val="00287D"/>
                </a:solidFill>
                <a:latin typeface="Arial Narrow" panose="020B0606020202030204" pitchFamily="34" charset="0"/>
              </a:rPr>
              <a:t>Zeiger</a:t>
            </a:r>
            <a:r>
              <a:rPr lang="en-GB" sz="1200" dirty="0">
                <a:solidFill>
                  <a:srgbClr val="00287D"/>
                </a:solidFill>
                <a:latin typeface="Arial Narrow" panose="020B0606020202030204" pitchFamily="34" charset="0"/>
              </a:rPr>
              <a:t>, M. (2000): Essentials of Writing Biomedical Research Papers. Second Edition 2nd</a:t>
            </a:r>
            <a:br>
              <a:rPr lang="en-GB" sz="1200" dirty="0">
                <a:solidFill>
                  <a:srgbClr val="00287D"/>
                </a:solidFill>
                <a:latin typeface="Arial Narrow" panose="020B0606020202030204" pitchFamily="34" charset="0"/>
              </a:rPr>
            </a:br>
            <a:r>
              <a:rPr lang="en-GB" sz="1200" u="sng" dirty="0">
                <a:solidFill>
                  <a:srgbClr val="00287D"/>
                </a:solidFill>
                <a:latin typeface="Arial Narrow" panose="020B0606020202030204" pitchFamily="34" charset="0"/>
                <a:hlinkClick r:id="rId2"/>
              </a:rPr>
              <a:t>http://www.uefap.com/writing/feature/intro.htm</a:t>
            </a:r>
            <a:endParaRPr lang="en-GB" sz="1200" dirty="0">
              <a:solidFill>
                <a:srgbClr val="00287D"/>
              </a:solidFill>
              <a:latin typeface="Arial Narrow" panose="020B0606020202030204" pitchFamily="34" charset="0"/>
            </a:endParaRPr>
          </a:p>
          <a:p>
            <a:r>
              <a:rPr lang="en-GB" sz="1200" u="sng" dirty="0">
                <a:solidFill>
                  <a:srgbClr val="00287D"/>
                </a:solidFill>
                <a:latin typeface="Arial Narrow" panose="020B0606020202030204" pitchFamily="34" charset="0"/>
                <a:hlinkClick r:id="rId3"/>
              </a:rPr>
              <a:t>https://www.dlsweb.rmit.edu.au/lsu/content/4_WritingSkills/writing_pdf/vocabulary.pdf</a:t>
            </a:r>
            <a:endParaRPr lang="en-GB" sz="1200" dirty="0">
              <a:solidFill>
                <a:srgbClr val="00287D"/>
              </a:solidFill>
              <a:latin typeface="Arial Narrow" panose="020B0606020202030204" pitchFamily="34" charset="0"/>
            </a:endParaRPr>
          </a:p>
          <a:p>
            <a:r>
              <a:rPr lang="en-GB" sz="1200" dirty="0">
                <a:solidFill>
                  <a:srgbClr val="00287D"/>
                </a:solidFill>
                <a:latin typeface="Arial Narrow" panose="020B0606020202030204" pitchFamily="34" charset="0"/>
              </a:rPr>
              <a:t>http://www.srhe.ac.uk/downloads/events/36_Academic_Writing-Dr_Rowena_Murray.pdf</a:t>
            </a:r>
          </a:p>
        </p:txBody>
      </p:sp>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192206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cs-CZ" altLang="cs-CZ" dirty="0"/>
          </a:p>
        </p:txBody>
      </p:sp>
      <p:sp>
        <p:nvSpPr>
          <p:cNvPr id="25603" name="Rectangle 3"/>
          <p:cNvSpPr>
            <a:spLocks noGrp="1" noChangeArrowheads="1"/>
          </p:cNvSpPr>
          <p:nvPr>
            <p:ph type="body" idx="1"/>
          </p:nvPr>
        </p:nvSpPr>
        <p:spPr>
          <a:xfrm>
            <a:off x="358346" y="2019988"/>
            <a:ext cx="8303741" cy="4114800"/>
          </a:xfrm>
        </p:spPr>
        <p:txBody>
          <a:bodyPr/>
          <a:lstStyle/>
          <a:p>
            <a:pPr marL="0" indent="0">
              <a:buNone/>
            </a:pPr>
            <a:endParaRPr lang="cs-CZ" altLang="cs-CZ" dirty="0"/>
          </a:p>
          <a:p>
            <a:pPr marL="0" indent="0">
              <a:buNone/>
            </a:pPr>
            <a:endParaRPr lang="cs-CZ" altLang="cs-CZ" dirty="0"/>
          </a:p>
          <a:p>
            <a:pPr marL="0" indent="0">
              <a:buNone/>
            </a:pPr>
            <a:endParaRPr lang="cs-CZ" altLang="cs-CZ" dirty="0"/>
          </a:p>
          <a:p>
            <a:pPr marL="0" indent="0">
              <a:buNone/>
            </a:pPr>
            <a:endParaRPr lang="cs-CZ" altLang="cs-CZ" dirty="0"/>
          </a:p>
          <a:p>
            <a:pPr marL="0" indent="0">
              <a:buNone/>
            </a:pPr>
            <a:r>
              <a:rPr lang="cs-CZ" altLang="cs-CZ" dirty="0">
                <a:solidFill>
                  <a:srgbClr val="00287D"/>
                </a:solidFill>
                <a:latin typeface="Arial Narrow" panose="020B0606020202030204" pitchFamily="34" charset="0"/>
              </a:rPr>
              <a:t>   </a:t>
            </a:r>
            <a:r>
              <a:rPr lang="en-GB" altLang="cs-CZ" dirty="0">
                <a:solidFill>
                  <a:srgbClr val="00287D"/>
                </a:solidFill>
                <a:latin typeface="Arial Narrow" panose="020B0606020202030204" pitchFamily="34" charset="0"/>
              </a:rPr>
              <a:t>expert 	   scientific 	          student 	                   general</a:t>
            </a:r>
          </a:p>
        </p:txBody>
      </p:sp>
      <p:cxnSp>
        <p:nvCxnSpPr>
          <p:cNvPr id="3" name="Přímá spojnice se šipkou 2"/>
          <p:cNvCxnSpPr/>
          <p:nvPr/>
        </p:nvCxnSpPr>
        <p:spPr bwMode="auto">
          <a:xfrm flipV="1">
            <a:off x="852616" y="3101546"/>
            <a:ext cx="6895070" cy="24713"/>
          </a:xfrm>
          <a:prstGeom prst="straightConnector1">
            <a:avLst/>
          </a:prstGeom>
          <a:solidFill>
            <a:schemeClr val="accent1"/>
          </a:solidFill>
          <a:ln w="38100" cap="flat" cmpd="sng" algn="ctr">
            <a:solidFill>
              <a:srgbClr val="00287D"/>
            </a:solidFill>
            <a:prstDash val="solid"/>
            <a:miter lim="800000"/>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Přímá spojnice se šipkou 3"/>
          <p:cNvCxnSpPr/>
          <p:nvPr/>
        </p:nvCxnSpPr>
        <p:spPr bwMode="auto">
          <a:xfrm flipH="1">
            <a:off x="5696465" y="1865871"/>
            <a:ext cx="1322173" cy="2780270"/>
          </a:xfrm>
          <a:prstGeom prst="straightConnector1">
            <a:avLst/>
          </a:prstGeom>
          <a:solidFill>
            <a:schemeClr val="accent1"/>
          </a:solidFill>
          <a:ln w="19050" cap="flat" cmpd="sng" algn="ctr">
            <a:solidFill>
              <a:srgbClr val="00287D"/>
            </a:solidFill>
            <a:prstDash val="sysDash"/>
            <a:miter lim="800000"/>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862022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endParaRPr lang="cs-CZ" altLang="cs-CZ" sz="2800" dirty="0">
              <a:latin typeface="Arial Narrow" pitchFamily="34" charset="0"/>
            </a:endParaRPr>
          </a:p>
        </p:txBody>
      </p:sp>
      <p:sp>
        <p:nvSpPr>
          <p:cNvPr id="20483" name="Rectangle 3"/>
          <p:cNvSpPr>
            <a:spLocks noGrp="1" noChangeArrowheads="1"/>
          </p:cNvSpPr>
          <p:nvPr>
            <p:ph type="body" idx="1"/>
          </p:nvPr>
        </p:nvSpPr>
        <p:spPr>
          <a:xfrm>
            <a:off x="585916" y="1625599"/>
            <a:ext cx="7772400" cy="4114800"/>
          </a:xfrm>
        </p:spPr>
        <p:txBody>
          <a:bodyPr/>
          <a:lstStyle/>
          <a:p>
            <a:pPr>
              <a:buFontTx/>
              <a:buChar char="-"/>
            </a:pPr>
            <a:endParaRPr lang="cs-CZ" altLang="cs-CZ" dirty="0">
              <a:solidFill>
                <a:srgbClr val="00287D"/>
              </a:solidFill>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en-GB" altLang="cs-CZ" dirty="0">
              <a:latin typeface="Arial Narrow" pitchFamily="34" charset="0"/>
            </a:endParaRPr>
          </a:p>
          <a:p>
            <a:pPr>
              <a:buFontTx/>
              <a:buNone/>
            </a:pPr>
            <a:endParaRPr lang="en-GB" altLang="cs-CZ" dirty="0">
              <a:latin typeface="Arial Narrow" pitchFamily="34" charset="0"/>
            </a:endParaRPr>
          </a:p>
        </p:txBody>
      </p:sp>
      <p:pic>
        <p:nvPicPr>
          <p:cNvPr id="5" name="Obrázek 4" descr="D:\Users\18364\Desktop\wordle.4.png"/>
          <p:cNvPicPr/>
          <p:nvPr/>
        </p:nvPicPr>
        <p:blipFill>
          <a:blip r:embed="rId2">
            <a:extLst>
              <a:ext uri="{28A0092B-C50C-407E-A947-70E740481C1C}">
                <a14:useLocalDpi xmlns:a14="http://schemas.microsoft.com/office/drawing/2010/main" val="0"/>
              </a:ext>
            </a:extLst>
          </a:blip>
          <a:srcRect/>
          <a:stretch>
            <a:fillRect/>
          </a:stretch>
        </p:blipFill>
        <p:spPr bwMode="auto">
          <a:xfrm>
            <a:off x="373665" y="1011382"/>
            <a:ext cx="8288422" cy="4729017"/>
          </a:xfrm>
          <a:prstGeom prst="rect">
            <a:avLst/>
          </a:prstGeom>
          <a:noFill/>
          <a:ln>
            <a:noFill/>
          </a:ln>
        </p:spPr>
      </p:pic>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157129536"/>
      </p:ext>
    </p:extLst>
  </p:cSld>
  <p:clrMapOvr>
    <a:masterClrMapping/>
  </p:clrMapOvr>
</p:sld>
</file>

<file path=ppt/theme/theme1.xml><?xml version="1.0" encoding="utf-8"?>
<a:theme xmlns:a="http://schemas.openxmlformats.org/drawingml/2006/main" name="Prezentace_MU_CZ">
  <a:themeElements>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Prezentace_MU_CZ</Template>
  <TotalTime>1908</TotalTime>
  <Words>4035</Words>
  <Application>Microsoft Office PowerPoint</Application>
  <PresentationFormat>Předvádění na obrazovce (4:3)</PresentationFormat>
  <Paragraphs>617</Paragraphs>
  <Slides>73</Slides>
  <Notes>3</Notes>
  <HiddenSlides>0</HiddenSlides>
  <MMClips>1</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73</vt:i4>
      </vt:variant>
    </vt:vector>
  </HeadingPairs>
  <TitlesOfParts>
    <vt:vector size="80" baseType="lpstr">
      <vt:lpstr>Arial</vt:lpstr>
      <vt:lpstr>Arial Narrow</vt:lpstr>
      <vt:lpstr>Calibri</vt:lpstr>
      <vt:lpstr>Tahoma</vt:lpstr>
      <vt:lpstr>Times New Roman</vt:lpstr>
      <vt:lpstr>Wingdings</vt:lpstr>
      <vt:lpstr>Prezentace_MU_CZ</vt:lpstr>
      <vt:lpstr>S4001  International Performance  Course</vt:lpstr>
      <vt:lpstr>Prezentace aplikace PowerPoint</vt:lpstr>
      <vt:lpstr>Academic Writing Introduction</vt:lpstr>
      <vt:lpstr>Academic Writing Introduction</vt:lpstr>
      <vt:lpstr>Academic Writing Introduction</vt:lpstr>
      <vt:lpstr>Academic Writing Introduction</vt:lpstr>
      <vt:lpstr>Prezentace aplikace PowerPoint</vt:lpstr>
      <vt:lpstr>Prezentace aplikace PowerPoint</vt:lpstr>
      <vt:lpstr>Prezentace aplikace PowerPoint</vt:lpstr>
      <vt:lpstr>Prezentace aplikace PowerPoint</vt:lpstr>
      <vt:lpstr>style</vt:lpstr>
      <vt:lpstr>style</vt:lpstr>
      <vt:lpstr>style</vt:lpstr>
      <vt:lpstr>style</vt:lpstr>
      <vt:lpstr>style</vt:lpstr>
      <vt:lpstr>style</vt:lpstr>
      <vt:lpstr>concise writing</vt:lpstr>
      <vt:lpstr>concise writing</vt:lpstr>
      <vt:lpstr>Prezentace aplikace PowerPoint</vt:lpstr>
      <vt:lpstr>Prezentace aplikace PowerPoint</vt:lpstr>
      <vt:lpstr>Prezentace aplikace PowerPoint</vt:lpstr>
      <vt:lpstr>Prezentace aplikace PowerPoint</vt:lpstr>
      <vt:lpstr>formality</vt:lpstr>
      <vt:lpstr>formality</vt:lpstr>
      <vt:lpstr>de-personalisation</vt:lpstr>
      <vt:lpstr>Prezentace aplikace PowerPoint</vt:lpstr>
      <vt:lpstr>Prezentace aplikace PowerPoint</vt:lpstr>
      <vt:lpstr>passive   vs   active</vt:lpstr>
      <vt:lpstr>Prezentace aplikace PowerPoint</vt:lpstr>
      <vt:lpstr>Prezentace aplikace PowerPoint</vt:lpstr>
      <vt:lpstr>Prezentace aplikace PowerPoint</vt:lpstr>
      <vt:lpstr>Prezentace aplikace PowerPoint</vt:lpstr>
      <vt:lpstr>Prezentace aplikace PowerPoint</vt:lpstr>
      <vt:lpstr>nominalisation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coherence and cohesion</vt:lpstr>
      <vt:lpstr>Prezentace aplikace PowerPoint</vt:lpstr>
      <vt:lpstr>Prezentace aplikace PowerPoint</vt:lpstr>
      <vt:lpstr>Prezentace aplikace PowerPoint</vt:lpstr>
      <vt:lpstr>hedging  language of caution   tentative language</vt:lpstr>
      <vt:lpstr>Prezentace aplikace PowerPoint</vt:lpstr>
      <vt:lpstr>Prezentace aplikace PowerPoint</vt:lpstr>
      <vt:lpstr>Prezentace aplikace PowerPoint</vt:lpstr>
      <vt:lpstr>Prezentace aplikace PowerPoint</vt:lpstr>
      <vt:lpstr>Prezentace aplikace PowerPoint</vt:lpstr>
      <vt:lpstr>accuracy and precision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titles</vt:lpstr>
      <vt:lpstr>sentences</vt:lpstr>
      <vt:lpstr>Prezentace aplikace PowerPoint</vt:lpstr>
      <vt:lpstr>paragraphs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Šindelář</dc:creator>
  <cp:lastModifiedBy>Libor Štěpánek</cp:lastModifiedBy>
  <cp:revision>114</cp:revision>
  <cp:lastPrinted>1601-01-01T00:00:00Z</cp:lastPrinted>
  <dcterms:created xsi:type="dcterms:W3CDTF">2015-11-23T07:04:47Z</dcterms:created>
  <dcterms:modified xsi:type="dcterms:W3CDTF">2021-11-12T15:46:15Z</dcterms:modified>
</cp:coreProperties>
</file>