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87" r:id="rId2"/>
    <p:sldId id="388" r:id="rId3"/>
    <p:sldId id="260" r:id="rId4"/>
    <p:sldId id="259" r:id="rId5"/>
    <p:sldId id="361" r:id="rId6"/>
    <p:sldId id="276" r:id="rId7"/>
    <p:sldId id="278" r:id="rId8"/>
    <p:sldId id="277" r:id="rId9"/>
    <p:sldId id="263" r:id="rId10"/>
    <p:sldId id="362" r:id="rId11"/>
    <p:sldId id="268" r:id="rId12"/>
    <p:sldId id="364" r:id="rId13"/>
    <p:sldId id="272" r:id="rId14"/>
    <p:sldId id="385" r:id="rId15"/>
    <p:sldId id="383" r:id="rId16"/>
    <p:sldId id="384" r:id="rId17"/>
    <p:sldId id="273" r:id="rId18"/>
    <p:sldId id="336" r:id="rId19"/>
    <p:sldId id="375" r:id="rId20"/>
    <p:sldId id="356" r:id="rId21"/>
    <p:sldId id="341" r:id="rId22"/>
    <p:sldId id="357" r:id="rId23"/>
    <p:sldId id="293" r:id="rId24"/>
    <p:sldId id="291" r:id="rId25"/>
    <p:sldId id="270" r:id="rId26"/>
    <p:sldId id="314" r:id="rId27"/>
    <p:sldId id="257" r:id="rId28"/>
    <p:sldId id="337" r:id="rId29"/>
    <p:sldId id="258" r:id="rId30"/>
    <p:sldId id="269" r:id="rId31"/>
    <p:sldId id="348" r:id="rId32"/>
    <p:sldId id="296" r:id="rId33"/>
    <p:sldId id="367" r:id="rId34"/>
    <p:sldId id="369" r:id="rId35"/>
    <p:sldId id="374" r:id="rId36"/>
    <p:sldId id="372" r:id="rId37"/>
    <p:sldId id="371" r:id="rId38"/>
    <p:sldId id="299" r:id="rId39"/>
    <p:sldId id="313" r:id="rId40"/>
    <p:sldId id="378" r:id="rId41"/>
    <p:sldId id="332" r:id="rId42"/>
    <p:sldId id="333" r:id="rId43"/>
    <p:sldId id="261" r:id="rId44"/>
    <p:sldId id="349" r:id="rId45"/>
    <p:sldId id="389" r:id="rId46"/>
    <p:sldId id="301" r:id="rId47"/>
    <p:sldId id="309" r:id="rId48"/>
    <p:sldId id="324" r:id="rId49"/>
    <p:sldId id="343" r:id="rId50"/>
    <p:sldId id="308" r:id="rId51"/>
    <p:sldId id="310" r:id="rId52"/>
    <p:sldId id="311" r:id="rId53"/>
    <p:sldId id="312" r:id="rId54"/>
    <p:sldId id="317" r:id="rId55"/>
    <p:sldId id="264" r:id="rId56"/>
    <p:sldId id="318" r:id="rId57"/>
    <p:sldId id="267" r:id="rId58"/>
    <p:sldId id="274" r:id="rId59"/>
    <p:sldId id="346" r:id="rId60"/>
    <p:sldId id="275" r:id="rId61"/>
    <p:sldId id="319" r:id="rId62"/>
    <p:sldId id="390" r:id="rId63"/>
  </p:sldIdLst>
  <p:sldSz cx="12192000" cy="6858000"/>
  <p:notesSz cx="6865938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A9C0"/>
    <a:srgbClr val="7AC143"/>
    <a:srgbClr val="39464A"/>
    <a:srgbClr val="62BB46"/>
    <a:srgbClr val="F6F7F7"/>
    <a:srgbClr val="EBECED"/>
    <a:srgbClr val="F0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25" autoAdjust="0"/>
    <p:restoredTop sz="87127" autoAdjust="0"/>
  </p:normalViewPr>
  <p:slideViewPr>
    <p:cSldViewPr snapToGrid="0" showGuides="1">
      <p:cViewPr varScale="1">
        <p:scale>
          <a:sx n="181" d="100"/>
          <a:sy n="181" d="100"/>
        </p:scale>
        <p:origin x="192" y="376"/>
      </p:cViewPr>
      <p:guideLst>
        <p:guide orient="horz" pos="2136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1" d="100"/>
          <a:sy n="141" d="100"/>
        </p:scale>
        <p:origin x="325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879682-766A-4EC9-9AB4-6B05D94CF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EE19B-11B0-4020-A52B-9F88D94D7A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00A26804-296B-4572-A0F9-372DDB81CE0C}" type="datetimeFigureOut">
              <a:rPr lang="en-US" smtClean="0"/>
              <a:t>9/30/21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C4B6D-059E-45D0-AFA3-0D9EA856C1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24AFA-A144-419F-8FDA-EB926EDC55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23F7E358-18BC-4B0A-BB40-FB7A647C4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DD6D46A3-849D-4409-B0D0-71D3CF0B43A8}" type="datetimeFigureOut">
              <a:rPr lang="en-US" smtClean="0"/>
              <a:t>9/30/21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934B23C0-22E8-4F3C-9489-1582CADF8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8BA96DA-4AED-4D58-84B8-34CF840B3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F662795C-91AB-43C4-BA8F-96DF9EA6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dirty="0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868B11F0-8907-433A-80EB-551E64857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846" indent="-3010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4379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6131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7882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49634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1386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37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4889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278E9E-F237-4B5E-8E23-061410CD0F9A}" type="slidenum">
              <a:rPr lang="cs-CZ" altLang="en-US" smtClean="0"/>
              <a:pPr/>
              <a:t>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788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847581D-BF1F-49D3-8CFA-5B02D626E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" y="0"/>
            <a:ext cx="121919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706" y="5105399"/>
            <a:ext cx="10796588" cy="97155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8DA62-D6E1-44D4-940A-CC0A26D33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9CAB-B78F-4547-932E-9B52A518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B3D8-C8FD-4695-9AED-29B11F411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725" y="1523999"/>
            <a:ext cx="5553075" cy="436245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E075E-B249-44D9-B1FB-63F9B35A8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23999"/>
            <a:ext cx="5553075" cy="436245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01AEE-DAAA-4A1F-B4D5-C1D7F373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55FF9-EAF5-495E-B1E1-C394C4CA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E032-3DB1-4A87-8AE3-C0F98583F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49" cy="825500"/>
          </a:xfrm>
        </p:spPr>
        <p:txBody>
          <a:bodyPr anchor="ctr"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B929-F940-434E-A2F5-04BDA1A5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24519"/>
            <a:ext cx="6542086" cy="436193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82815-0A5C-47DC-B1C0-50CE63A0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726" y="1523999"/>
            <a:ext cx="4305300" cy="4344989"/>
          </a:xfrm>
        </p:spPr>
        <p:txBody>
          <a:bodyPr/>
          <a:lstStyle>
            <a:lvl1pPr marL="0" indent="0">
              <a:buNone/>
              <a:defRPr sz="1600">
                <a:solidFill>
                  <a:srgbClr val="21A9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4B685-CFA1-4464-8529-905FEFC6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47864-7B38-4FF5-A909-FCBDE43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15CF-2973-4EFE-89BA-8E59AE0F7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99087-1842-44DB-BB79-81977A08B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9022D-9CCE-4F2C-9FAC-85753E6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19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0593CE-C65C-430F-BAA7-1712F387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D5F8-EC74-418B-94C9-EFF8FDD9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8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EE3BAC-E439-4D80-9F64-375C52463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1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M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</a:t>
            </a:r>
            <a:r>
              <a:rPr lang="en-US"/>
              <a:t>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E936EE-4FBC-4323-8C30-7EEC88E67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922" y="397746"/>
            <a:ext cx="1247372" cy="12470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4D8AAC-875F-4819-9B0C-6E5CF1DBD6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4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B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790552-49A7-425E-93B6-614B6C390F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146" y="634882"/>
            <a:ext cx="2453146" cy="7843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D563548-2E9C-457B-980E-11E06F11DA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6604-08F1-4707-8B60-4EB32C7D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50" cy="341947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</a:t>
            </a:r>
            <a:r>
              <a:rPr lang="cs-CZ"/>
              <a:t>Section</a:t>
            </a:r>
            <a:r>
              <a:rPr lang="en-US"/>
              <a:t> </a:t>
            </a: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6D9DB-552C-437D-8CD9-3FB1FDF8A8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6725" y="3975101"/>
            <a:ext cx="11258550" cy="18097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</a:t>
            </a:r>
            <a:r>
              <a:rPr lang="cs-CZ"/>
              <a:t>Section</a:t>
            </a:r>
            <a:r>
              <a:rPr lang="en-US"/>
              <a:t> </a:t>
            </a:r>
            <a:r>
              <a:rPr lang="en-US" dirty="0"/>
              <a:t>text styles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AAEBC2-CD82-476B-9F09-93700AEF6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DDE41B-272D-4A47-BC83-FCC12D5E9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3271C77-E0DA-47C0-B6A5-A8715EBC97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8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9898-7198-401D-B3BC-3FDCD0A3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E3CC8-3D58-4CC9-9980-7B6494CB7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39464A"/>
              </a:buClr>
              <a:defRPr/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952B-CD96-4622-A77D-60AFBF8C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665D-584B-488A-A8B7-BB61BBA1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E2BC1-A033-4DE0-B239-698661E5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D50F1-72F9-4DD3-93B1-AC146414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F2A22-6712-4C0F-85B7-FFFB9E80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3919" y="6408258"/>
            <a:ext cx="7887356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rgbClr val="7AC143"/>
                </a:solidFill>
              </a:defRPr>
            </a:lvl1pPr>
          </a:lstStyle>
          <a:p>
            <a:r>
              <a:rPr lang="cs-CZ"/>
              <a:t>Light microscopy methods in biology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91C1-86C2-4C30-A8CF-AC3354D3C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1">
                <a:solidFill>
                  <a:srgbClr val="7AC143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B9B6A7-7477-4E45-A58A-5FA0ADD2624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0" r:id="rId3"/>
    <p:sldLayoutId id="2147483651" r:id="rId4"/>
    <p:sldLayoutId id="2147483657" r:id="rId5"/>
    <p:sldLayoutId id="2147483661" r:id="rId6"/>
    <p:sldLayoutId id="2147483662" r:id="rId7"/>
    <p:sldLayoutId id="2147483663" r:id="rId8"/>
    <p:sldLayoutId id="2147483650" r:id="rId9"/>
    <p:sldLayoutId id="2147483652" r:id="rId10"/>
    <p:sldLayoutId id="2147483656" r:id="rId11"/>
    <p:sldLayoutId id="2147483654" r:id="rId12"/>
    <p:sldLayoutId id="2147483655" r:id="rId13"/>
    <p:sldLayoutId id="214748366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1A9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1A9C0"/>
        </a:buClr>
        <a:buFont typeface="Arial" panose="020B0604020202020204" pitchFamily="34" charset="0"/>
        <a:buChar char="•"/>
        <a:defRPr sz="2400" kern="1200">
          <a:solidFill>
            <a:srgbClr val="39464A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39464A"/>
        </a:buClr>
        <a:buFont typeface="Arial" panose="020B0604020202020204" pitchFamily="34" charset="0"/>
        <a:buChar char="‒"/>
        <a:defRPr sz="2000" kern="1200">
          <a:solidFill>
            <a:srgbClr val="3946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800" kern="1200">
          <a:solidFill>
            <a:srgbClr val="3946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9464A"/>
        </a:buClr>
        <a:buFont typeface="Arial" panose="020B0604020202020204" pitchFamily="34" charset="0"/>
        <a:buChar char="‒"/>
        <a:defRPr sz="1600" kern="1200">
          <a:solidFill>
            <a:srgbClr val="3946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600" kern="1200">
          <a:solidFill>
            <a:srgbClr val="3946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hyperlink" Target="https://www.google.com/imgres?imgurl=https%3A%2F%2Fmicro.magnet.fsu.edu%2Foptics%2Ftimeline%2Fpeople%2Fantiqueimages%2Fnomarski.jpg&amp;imgrefurl=https%3A%2F%2Fmicro.magnet.fsu.edu%2Foptics%2Ftimeline%2Fpeople%2Fnomarski.html&amp;tbnid=jdsyzT0Ktcw20M&amp;vet=12ahUKEwidzYq2pu3qAhXHxqQKHd8zDysQMygBegUIARCSAQ..i&amp;docid=39d8l1VuajKdHM&amp;w=200&amp;h=305&amp;q=george%20nomarski&amp;client=firefox-b-d&amp;ved=2ahUKEwidzYq2pu3qAhXHxqQKHd8zDysQMygBegUIARCSAQ" TargetMode="External"/><Relationship Id="rId4" Type="http://schemas.openxmlformats.org/officeDocument/2006/relationships/image" Target="../media/image4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70.png"/><Relationship Id="rId7" Type="http://schemas.openxmlformats.org/officeDocument/2006/relationships/hyperlink" Target="https://www.google.com/url?sa=i&amp;rct=j&amp;q=&amp;esrc=s&amp;source=images&amp;cd=&amp;ved=2ahUKEwi38Pbl-vXbAhWGmLQKHZZwDOEQjRx6BAgBEAU&amp;url=http://zeiss-campus.magnet.fsu.edu/articles/basics/fluorescence.html&amp;psig=AOvVaw09gkewNJDGwNIUQOZYpXsr&amp;ust=1530261485323996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0.png"/><Relationship Id="rId4" Type="http://schemas.openxmlformats.org/officeDocument/2006/relationships/image" Target="../media/image38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twitter.com/JacquesPaysan/status/1441698799228014592/photo/1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860.pn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73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0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en.wikipedia.org/wiki/File:Anthonie_van_Leeuwenhoek_(1632-1723)._Natuurkundige_te_Delft_Rijksmuseum_SK-A-957.jpeg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tiff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commons.wikimedia.org/wiki/File:13_Portrait_of_Robert_Hooke.JP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7" Type="http://schemas.openxmlformats.org/officeDocument/2006/relationships/image" Target="../media/image55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tiff"/><Relationship Id="rId5" Type="http://schemas.openxmlformats.org/officeDocument/2006/relationships/image" Target="../media/image101.tiff"/><Relationship Id="rId4" Type="http://schemas.openxmlformats.org/officeDocument/2006/relationships/image" Target="../media/image10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33.tiff"/><Relationship Id="rId7" Type="http://schemas.openxmlformats.org/officeDocument/2006/relationships/image" Target="../media/image137.tiff"/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tiff"/><Relationship Id="rId5" Type="http://schemas.openxmlformats.org/officeDocument/2006/relationships/image" Target="../media/image135.tiff"/><Relationship Id="rId4" Type="http://schemas.openxmlformats.org/officeDocument/2006/relationships/image" Target="../media/image134.tif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55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115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en.wikipedia.org/wiki/File:George_Biddell_Airy_1891.jp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5D68A4-64C1-3D46-83E4-6DE09FBC5194}"/>
              </a:ext>
            </a:extLst>
          </p:cNvPr>
          <p:cNvSpPr/>
          <p:nvPr/>
        </p:nvSpPr>
        <p:spPr>
          <a:xfrm>
            <a:off x="34725" y="2951946"/>
            <a:ext cx="60612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7AC143"/>
                </a:solidFill>
                <a:latin typeface="Roboto" panose="02000000000000000000" pitchFamily="2" charset="0"/>
              </a:rPr>
              <a:t>S5015 </a:t>
            </a:r>
          </a:p>
          <a:p>
            <a:pPr algn="ctr"/>
            <a:r>
              <a:rPr lang="en-GB" sz="2800" dirty="0">
                <a:solidFill>
                  <a:srgbClr val="7AC143"/>
                </a:solidFill>
                <a:latin typeface="Roboto" panose="02000000000000000000" pitchFamily="2" charset="0"/>
              </a:rPr>
              <a:t>Light microscopy methods in biology</a:t>
            </a:r>
            <a:endParaRPr lang="en-GB" sz="2800" b="0" i="0" u="none" strike="noStrike" dirty="0">
              <a:solidFill>
                <a:srgbClr val="7AC14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9225C-043E-9F47-A1C4-67733B93598D}"/>
              </a:ext>
            </a:extLst>
          </p:cNvPr>
          <p:cNvSpPr txBox="1"/>
          <p:nvPr/>
        </p:nvSpPr>
        <p:spPr>
          <a:xfrm>
            <a:off x="34725" y="4691270"/>
            <a:ext cx="850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>
                <a:solidFill>
                  <a:srgbClr val="21A9C0"/>
                </a:solidFill>
              </a:rPr>
              <a:t>Lecture 1: History and principles of light  microscopy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E065C-1C1C-304F-9D44-7A2C70B7238B}"/>
              </a:ext>
            </a:extLst>
          </p:cNvPr>
          <p:cNvSpPr txBox="1"/>
          <p:nvPr/>
        </p:nvSpPr>
        <p:spPr>
          <a:xfrm>
            <a:off x="1709350" y="5630037"/>
            <a:ext cx="4386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Z" dirty="0">
                <a:solidFill>
                  <a:srgbClr val="7AC143"/>
                </a:solidFill>
              </a:rPr>
              <a:t>Milan Ešner</a:t>
            </a:r>
          </a:p>
          <a:p>
            <a:pPr algn="ctr"/>
            <a:r>
              <a:rPr lang="en-CZ" dirty="0">
                <a:solidFill>
                  <a:srgbClr val="7AC143"/>
                </a:solidFill>
              </a:rPr>
              <a:t>Cellular Imaging Core Facility, Ceitec MU</a:t>
            </a:r>
          </a:p>
          <a:p>
            <a:pPr algn="ctr"/>
            <a:r>
              <a:rPr lang="en-GB" dirty="0">
                <a:solidFill>
                  <a:srgbClr val="7AC143"/>
                </a:solidFill>
              </a:rPr>
              <a:t>m</a:t>
            </a:r>
            <a:r>
              <a:rPr lang="en-CZ" dirty="0">
                <a:solidFill>
                  <a:srgbClr val="7AC143"/>
                </a:solidFill>
              </a:rPr>
              <a:t>ilan.esner@ceitec.muni.cz</a:t>
            </a:r>
          </a:p>
        </p:txBody>
      </p:sp>
    </p:spTree>
    <p:extLst>
      <p:ext uri="{BB962C8B-B14F-4D97-AF65-F5344CB8AC3E}">
        <p14:creationId xmlns:p14="http://schemas.microsoft.com/office/powerpoint/2010/main" val="214759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96"/>
            <a:ext cx="3944739" cy="1325563"/>
          </a:xfrm>
        </p:spPr>
        <p:txBody>
          <a:bodyPr/>
          <a:lstStyle/>
          <a:p>
            <a:pPr algn="ctr"/>
            <a:r>
              <a:rPr lang="en-CZ" dirty="0"/>
              <a:t>Frits Zernike </a:t>
            </a:r>
            <a:br>
              <a:rPr lang="en-CZ" dirty="0"/>
            </a:br>
            <a:r>
              <a:rPr lang="en-CZ" dirty="0"/>
              <a:t>(1888 – 1966)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F472F-F336-7C46-BFA8-C3A31A7AD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2" y="2783136"/>
            <a:ext cx="1344668" cy="19348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ABD7F6-3F94-FB4D-A3E6-24C1B6C99CFB}"/>
              </a:ext>
            </a:extLst>
          </p:cNvPr>
          <p:cNvSpPr/>
          <p:nvPr/>
        </p:nvSpPr>
        <p:spPr>
          <a:xfrm>
            <a:off x="66512" y="854182"/>
            <a:ext cx="46130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dirty="0"/>
              <a:t>Dutch physicist. Invented phase contrast microscopy. Producing high contrast images of </a:t>
            </a:r>
          </a:p>
          <a:p>
            <a:r>
              <a:rPr lang="en-US" sz="1600" dirty="0"/>
              <a:t>transparent samples, hardly visible in standard bright field transmitted light imaging. </a:t>
            </a:r>
          </a:p>
          <a:p>
            <a:r>
              <a:rPr lang="en-US" sz="1600" dirty="0"/>
              <a:t>Widely used technique of contrast enhancing. Received Nobel prize in 1953.</a:t>
            </a:r>
            <a:endParaRPr lang="en-CZ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DA1B3-2787-FA4F-B1F7-14586866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834" y="4539161"/>
            <a:ext cx="1858842" cy="1700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0FB05-D01D-0C42-A48B-E65375B1F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178" y="2670064"/>
            <a:ext cx="1858842" cy="170033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FC2DD19-932E-E140-932A-4DB3FBCFD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449D93-4C91-2440-BD76-4A416EAE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7A7410-880C-C340-93A2-02A5B127F292}"/>
              </a:ext>
            </a:extLst>
          </p:cNvPr>
          <p:cNvSpPr txBox="1">
            <a:spLocks/>
          </p:cNvSpPr>
          <p:nvPr/>
        </p:nvSpPr>
        <p:spPr>
          <a:xfrm>
            <a:off x="7901061" y="7396"/>
            <a:ext cx="429093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21A9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Z" dirty="0"/>
              <a:t>Georges Nomarski </a:t>
            </a:r>
          </a:p>
          <a:p>
            <a:pPr algn="ctr"/>
            <a:r>
              <a:rPr lang="en-CZ" dirty="0"/>
              <a:t>(1919-1997)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4DC53C-CD22-1446-9B0A-08E6B36DDE03}"/>
              </a:ext>
            </a:extLst>
          </p:cNvPr>
          <p:cNvSpPr/>
          <p:nvPr/>
        </p:nvSpPr>
        <p:spPr>
          <a:xfrm>
            <a:off x="7277597" y="1100403"/>
            <a:ext cx="4847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dirty="0"/>
              <a:t>Polish physicist. Developed differential interference contrast (DIC) –  </a:t>
            </a:r>
          </a:p>
          <a:p>
            <a:r>
              <a:rPr lang="en-US" sz="1600" dirty="0"/>
              <a:t>contrast enhancing technique based on polarized light.</a:t>
            </a:r>
            <a:endParaRPr lang="en-CZ" sz="1600" dirty="0"/>
          </a:p>
        </p:txBody>
      </p:sp>
      <p:pic>
        <p:nvPicPr>
          <p:cNvPr id="11" name="Picture 2" descr="Molecular Expressions: Science, Optics and You - Timeline ...">
            <a:hlinkClick r:id="rId5"/>
            <a:extLst>
              <a:ext uri="{FF2B5EF4-FFF2-40B4-BE49-F238E27FC236}">
                <a16:creationId xmlns:a16="http://schemas.microsoft.com/office/drawing/2014/main" id="{8F91D033-F9A0-4442-A72B-5DB030AEB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98" y="2747697"/>
            <a:ext cx="1981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84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Marvin Minsky (1927-2016)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825DD-B5D1-2A49-8360-0F16C1C7E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542" y="3068134"/>
            <a:ext cx="5725941" cy="2977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4ABD5-BD63-4949-BB2F-BAC1B46ED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583" y="748866"/>
            <a:ext cx="2816379" cy="18836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FF4A49-D47B-A84B-9A27-EA150BB299CE}"/>
              </a:ext>
            </a:extLst>
          </p:cNvPr>
          <p:cNvSpPr/>
          <p:nvPr/>
        </p:nvSpPr>
        <p:spPr>
          <a:xfrm>
            <a:off x="74196" y="1100868"/>
            <a:ext cx="76547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en-US" dirty="0"/>
              <a:t>American scientist, doing mainly research of artificial intelligence. He is </a:t>
            </a:r>
          </a:p>
          <a:p>
            <a:r>
              <a:rPr lang="en-US" dirty="0"/>
              <a:t>Co-founder of Massachusetts Institute of Technology (MIT). </a:t>
            </a:r>
          </a:p>
          <a:p>
            <a:r>
              <a:rPr lang="en-US" dirty="0"/>
              <a:t>He developed first scanning confocal microscope in 1957.</a:t>
            </a:r>
            <a:endParaRPr lang="en-C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20344-F022-8741-9BE0-72A029400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7815D-00C2-BB42-B66F-AB738124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8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Mojmír Petráň (*1923)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285145-B40C-7D4C-ADEC-769A175617B3}"/>
              </a:ext>
            </a:extLst>
          </p:cNvPr>
          <p:cNvSpPr/>
          <p:nvPr/>
        </p:nvSpPr>
        <p:spPr>
          <a:xfrm>
            <a:off x="74196" y="1100868"/>
            <a:ext cx="1121364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en-US" dirty="0"/>
              <a:t>Czechoslovak scientist. Studied medicine at Charles university, Prague. </a:t>
            </a:r>
          </a:p>
          <a:p>
            <a:r>
              <a:rPr lang="en-US" dirty="0"/>
              <a:t>With Milan </a:t>
            </a:r>
            <a:r>
              <a:rPr lang="en-US" dirty="0" err="1"/>
              <a:t>Hadravsky</a:t>
            </a:r>
            <a:r>
              <a:rPr lang="en-US" dirty="0"/>
              <a:t> he developed spinning disc confocal microscope in 1964, using Nipkow disc from TV.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Z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31ED83E-5219-5B40-B2D5-D0D9EE4A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1" y="3374979"/>
            <a:ext cx="3391605" cy="189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B790E87-8FEE-C849-850F-36AB88FC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811" y="3198755"/>
            <a:ext cx="2539387" cy="32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7D47B-99D4-9F4C-9CAD-450DD6B93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913" y="3072164"/>
            <a:ext cx="5038941" cy="287579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80BBB-EA9B-6743-8514-6373DB17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631DD-F2BA-144A-877D-FE880FBF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3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Jan Huisken, Eric Stelzer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01119C-DF08-794B-87EB-363DC8587F17}"/>
              </a:ext>
            </a:extLst>
          </p:cNvPr>
          <p:cNvSpPr/>
          <p:nvPr/>
        </p:nvSpPr>
        <p:spPr>
          <a:xfrm>
            <a:off x="0" y="812796"/>
            <a:ext cx="1087791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en-US" dirty="0"/>
              <a:t>Developed fluorescence light sheet microscope (selective plane illumination microscope) in 2004. </a:t>
            </a:r>
          </a:p>
          <a:p>
            <a:r>
              <a:rPr lang="en-US" dirty="0"/>
              <a:t>Almost 100 years after </a:t>
            </a:r>
            <a:r>
              <a:rPr lang="en-US" dirty="0" err="1"/>
              <a:t>Siedentopf</a:t>
            </a:r>
            <a:r>
              <a:rPr lang="en-US" dirty="0"/>
              <a:t> and </a:t>
            </a:r>
            <a:r>
              <a:rPr lang="en-US" dirty="0" err="1"/>
              <a:t>Zsigmony</a:t>
            </a:r>
            <a:r>
              <a:rPr lang="en-US" dirty="0"/>
              <a:t> microscope they built first fluorescence microscope, </a:t>
            </a:r>
          </a:p>
          <a:p>
            <a:r>
              <a:rPr lang="en-US" dirty="0"/>
              <a:t>using different optical paths for illumination and detection. Today exists many variants of </a:t>
            </a:r>
            <a:r>
              <a:rPr lang="en-US" dirty="0" err="1"/>
              <a:t>lightsheet</a:t>
            </a:r>
            <a:r>
              <a:rPr lang="en-US" dirty="0"/>
              <a:t> </a:t>
            </a:r>
          </a:p>
          <a:p>
            <a:r>
              <a:rPr lang="en-US" dirty="0"/>
              <a:t>microscopes and several commercial systems are available.</a:t>
            </a:r>
            <a:endParaRPr lang="en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55437-61E5-774C-B45A-125AE46BE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05" y="2890623"/>
            <a:ext cx="4626328" cy="3154581"/>
          </a:xfrm>
          <a:prstGeom prst="rect">
            <a:avLst/>
          </a:prstGeom>
        </p:spPr>
      </p:pic>
      <p:pic>
        <p:nvPicPr>
          <p:cNvPr id="3074" name="Picture 2" descr="Ernst H.K. Stelzer | Physikalischebiologie.de">
            <a:extLst>
              <a:ext uri="{FF2B5EF4-FFF2-40B4-BE49-F238E27FC236}">
                <a16:creationId xmlns:a16="http://schemas.microsoft.com/office/drawing/2014/main" id="{D835222A-E542-454E-9F03-B8BDD284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749" y="3112080"/>
            <a:ext cx="1635616" cy="2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an Huisken | Morgridge Institute for Research">
            <a:extLst>
              <a:ext uri="{FF2B5EF4-FFF2-40B4-BE49-F238E27FC236}">
                <a16:creationId xmlns:a16="http://schemas.microsoft.com/office/drawing/2014/main" id="{7CB54DEE-2346-0C46-BBD0-5CF22B29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97" y="3112080"/>
            <a:ext cx="1382643" cy="20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D5C42-5697-664E-9AC6-0ABBDF4F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0970-ED6F-C740-B342-E5B583D5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53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Mats Gustafsson (1960-2011)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397BE-682B-6E47-BA28-9A77FE96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00E01-AE2F-854B-A736-FF11D18A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C88949-A40D-7641-B068-857C421AE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15" y="2815346"/>
            <a:ext cx="2072072" cy="3120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826963-F4B0-E846-AC80-E24315795F2D}"/>
              </a:ext>
            </a:extLst>
          </p:cNvPr>
          <p:cNvSpPr txBox="1"/>
          <p:nvPr/>
        </p:nvSpPr>
        <p:spPr>
          <a:xfrm>
            <a:off x="94594" y="1229711"/>
            <a:ext cx="11811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Developped method of structured illumination microscopy SIM. SIM surpass diffraction limit of optical microscopes</a:t>
            </a:r>
          </a:p>
          <a:p>
            <a:r>
              <a:rPr lang="en-GB" dirty="0"/>
              <a:t>and is able to achieve resolution below 100 nm.</a:t>
            </a:r>
          </a:p>
        </p:txBody>
      </p:sp>
    </p:spTree>
    <p:extLst>
      <p:ext uri="{BB962C8B-B14F-4D97-AF65-F5344CB8AC3E}">
        <p14:creationId xmlns:p14="http://schemas.microsoft.com/office/powerpoint/2010/main" val="3376441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Eric Betzig (*1960)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01119C-DF08-794B-87EB-363DC8587F17}"/>
              </a:ext>
            </a:extLst>
          </p:cNvPr>
          <p:cNvSpPr/>
          <p:nvPr/>
        </p:nvSpPr>
        <p:spPr>
          <a:xfrm>
            <a:off x="204952" y="925918"/>
            <a:ext cx="105293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en-US" dirty="0"/>
              <a:t>Inventor of single molecule localization technique STORM/PALM together with William Moerner and </a:t>
            </a:r>
          </a:p>
          <a:p>
            <a:r>
              <a:rPr lang="en-US" dirty="0"/>
              <a:t>lattice light sheet technology. </a:t>
            </a:r>
            <a:r>
              <a:rPr lang="en-GB" dirty="0"/>
              <a:t>R</a:t>
            </a:r>
            <a:r>
              <a:rPr lang="en-CZ" dirty="0"/>
              <a:t>eceived Nobel prize in 2014 together </a:t>
            </a:r>
            <a:r>
              <a:rPr lang="en-GB" dirty="0"/>
              <a:t>w</a:t>
            </a:r>
            <a:r>
              <a:rPr lang="en-CZ" dirty="0"/>
              <a:t>ith Eric Betzig and Stephen Hell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D5C42-5697-664E-9AC6-0ABBDF4F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0970-ED6F-C740-B342-E5B583D5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0E049-3E3D-BF49-AFD4-C20BC760B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2" y="2465611"/>
            <a:ext cx="2386396" cy="357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8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William Moerner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D5C42-5697-664E-9AC6-0ABBDF4F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0970-ED6F-C740-B342-E5B583D5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F7C1E-00F0-9840-8FAF-E512CDFB9DED}"/>
              </a:ext>
            </a:extLst>
          </p:cNvPr>
          <p:cNvSpPr txBox="1"/>
          <p:nvPr/>
        </p:nvSpPr>
        <p:spPr>
          <a:xfrm>
            <a:off x="395304" y="1198179"/>
            <a:ext cx="11401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Contributed to development of sinlge molecule localization microscopy. </a:t>
            </a:r>
            <a:r>
              <a:rPr lang="en-GB" dirty="0"/>
              <a:t>R</a:t>
            </a:r>
            <a:r>
              <a:rPr lang="en-CZ" dirty="0"/>
              <a:t>eceived Nobel prize in 2014 together</a:t>
            </a:r>
          </a:p>
          <a:p>
            <a:r>
              <a:rPr lang="en-GB" dirty="0"/>
              <a:t>w</a:t>
            </a:r>
            <a:r>
              <a:rPr lang="en-CZ" dirty="0"/>
              <a:t>ith Eric Betzig and Stephen Hell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DE1E67-BDB9-AD44-BBD1-79D5E41F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4" y="2427889"/>
            <a:ext cx="2469931" cy="3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73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Steffen Hell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D397BE-682B-6E47-BA28-9A77FE96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00E01-AE2F-854B-A736-FF11D18A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39C92-37EF-E34D-8BDF-9C3737DC9AB3}"/>
              </a:ext>
            </a:extLst>
          </p:cNvPr>
          <p:cNvSpPr txBox="1"/>
          <p:nvPr/>
        </p:nvSpPr>
        <p:spPr>
          <a:xfrm>
            <a:off x="504497" y="1229710"/>
            <a:ext cx="10260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Invented stimulated emission depletion (STED) microscopy. </a:t>
            </a:r>
            <a:r>
              <a:rPr lang="en-GB" dirty="0"/>
              <a:t>R</a:t>
            </a:r>
            <a:r>
              <a:rPr lang="en-CZ" dirty="0"/>
              <a:t>eceived Nobel prize in 2014 together</a:t>
            </a:r>
          </a:p>
          <a:p>
            <a:r>
              <a:rPr lang="en-GB" dirty="0"/>
              <a:t>w</a:t>
            </a:r>
            <a:r>
              <a:rPr lang="en-CZ" dirty="0"/>
              <a:t>ith Eric Betzig and Stephen Hell</a:t>
            </a:r>
          </a:p>
          <a:p>
            <a:endParaRPr lang="en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1571BC-F2D6-864E-958B-AE9E1444C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28" y="2612132"/>
            <a:ext cx="2224689" cy="33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59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723C3BE-A5EF-4649-80EB-62CD1737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0428C3-E6E3-5E42-A767-551223EC6560}"/>
              </a:ext>
            </a:extLst>
          </p:cNvPr>
          <p:cNvSpPr/>
          <p:nvPr/>
        </p:nvSpPr>
        <p:spPr>
          <a:xfrm>
            <a:off x="2182108" y="2721114"/>
            <a:ext cx="6800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4000" dirty="0" err="1">
                <a:solidFill>
                  <a:srgbClr val="21A9C0"/>
                </a:solidFill>
              </a:rPr>
              <a:t>Principles</a:t>
            </a:r>
            <a:r>
              <a:rPr lang="cs-CZ" altLang="cs-CZ" sz="4000" dirty="0">
                <a:solidFill>
                  <a:srgbClr val="21A9C0"/>
                </a:solidFill>
              </a:rPr>
              <a:t> </a:t>
            </a:r>
            <a:r>
              <a:rPr lang="cs-CZ" altLang="cs-CZ" sz="4000" dirty="0" err="1">
                <a:solidFill>
                  <a:srgbClr val="21A9C0"/>
                </a:solidFill>
              </a:rPr>
              <a:t>of</a:t>
            </a:r>
            <a:r>
              <a:rPr lang="cs-CZ" altLang="cs-CZ" sz="4000" dirty="0">
                <a:solidFill>
                  <a:srgbClr val="21A9C0"/>
                </a:solidFill>
              </a:rPr>
              <a:t> </a:t>
            </a:r>
            <a:r>
              <a:rPr lang="cs-CZ" altLang="cs-CZ" sz="4000" dirty="0" err="1">
                <a:solidFill>
                  <a:srgbClr val="21A9C0"/>
                </a:solidFill>
              </a:rPr>
              <a:t>light</a:t>
            </a:r>
            <a:r>
              <a:rPr lang="cs-CZ" altLang="cs-CZ" sz="4000" dirty="0">
                <a:solidFill>
                  <a:srgbClr val="21A9C0"/>
                </a:solidFill>
              </a:rPr>
              <a:t> </a:t>
            </a:r>
            <a:r>
              <a:rPr lang="cs-CZ" altLang="cs-CZ" sz="4000" dirty="0" err="1">
                <a:solidFill>
                  <a:srgbClr val="21A9C0"/>
                </a:solidFill>
              </a:rPr>
              <a:t>microscopy</a:t>
            </a:r>
            <a:endParaRPr lang="en-CZ" sz="4000" dirty="0">
              <a:solidFill>
                <a:srgbClr val="21A9C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D4343-609D-7747-B94F-B297A6CE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B71B2-723B-CF4A-955C-79B90050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9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2ECBDB-E254-6443-A627-33252959FC93}"/>
              </a:ext>
            </a:extLst>
          </p:cNvPr>
          <p:cNvSpPr txBox="1"/>
          <p:nvPr/>
        </p:nvSpPr>
        <p:spPr>
          <a:xfrm>
            <a:off x="1103587" y="2988911"/>
            <a:ext cx="867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In microscopy you don’t observe an OBJECT, you observe an IMAGE of the object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DAA708-E2DE-D840-B530-2C10799A7C55}"/>
              </a:ext>
            </a:extLst>
          </p:cNvPr>
          <p:cNvSpPr/>
          <p:nvPr/>
        </p:nvSpPr>
        <p:spPr>
          <a:xfrm>
            <a:off x="1262633" y="4664051"/>
            <a:ext cx="6153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1) Light diffraction by the specimen</a:t>
            </a:r>
          </a:p>
          <a:p>
            <a:pPr marL="214313" indent="-214313">
              <a:buFontTx/>
              <a:buChar char="-"/>
            </a:pPr>
            <a:r>
              <a:rPr lang="en-US" dirty="0"/>
              <a:t>2) collection of diffracted/non-diffracted rays by objective</a:t>
            </a:r>
          </a:p>
          <a:p>
            <a:pPr marL="214313" indent="-214313">
              <a:buFontTx/>
              <a:buChar char="-"/>
            </a:pPr>
            <a:r>
              <a:rPr lang="en-US" dirty="0"/>
              <a:t>3) interference of diffracted and non-diffracted rays in the image plane.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DC5F7D-B020-9341-8621-84EED918599E}"/>
              </a:ext>
            </a:extLst>
          </p:cNvPr>
          <p:cNvSpPr txBox="1"/>
          <p:nvPr/>
        </p:nvSpPr>
        <p:spPr>
          <a:xfrm>
            <a:off x="393414" y="3965662"/>
            <a:ext cx="371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u="sng" dirty="0" err="1"/>
              <a:t>Three</a:t>
            </a:r>
            <a:r>
              <a:rPr lang="cs-CZ" sz="2000" u="sng" dirty="0"/>
              <a:t> </a:t>
            </a:r>
            <a:r>
              <a:rPr lang="cs-CZ" sz="2000" u="sng" dirty="0" err="1"/>
              <a:t>steps</a:t>
            </a:r>
            <a:r>
              <a:rPr lang="cs-CZ" sz="2000" u="sng" dirty="0"/>
              <a:t> in image </a:t>
            </a:r>
            <a:r>
              <a:rPr lang="cs-CZ" sz="2000" u="sng" dirty="0" err="1"/>
              <a:t>formation</a:t>
            </a:r>
            <a:endParaRPr lang="cs-CZ" sz="20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C2C79-39F8-F443-89B5-0B34E057E35C}"/>
              </a:ext>
            </a:extLst>
          </p:cNvPr>
          <p:cNvSpPr txBox="1"/>
          <p:nvPr/>
        </p:nvSpPr>
        <p:spPr>
          <a:xfrm>
            <a:off x="4524728" y="1082938"/>
            <a:ext cx="2512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0DB3"/>
                </a:solidFill>
              </a:rPr>
              <a:t>Magnification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0DB3"/>
                </a:solidFill>
              </a:rPr>
              <a:t>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0DB3"/>
                </a:solidFill>
              </a:rPr>
              <a:t>Contrast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723C3BE-A5EF-4649-80EB-62CD1737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C1B0835-E66C-E54E-AB5F-0EFB7FAE2986}"/>
              </a:ext>
            </a:extLst>
          </p:cNvPr>
          <p:cNvSpPr txBox="1">
            <a:spLocks/>
          </p:cNvSpPr>
          <p:nvPr/>
        </p:nvSpPr>
        <p:spPr>
          <a:xfrm>
            <a:off x="3947" y="0"/>
            <a:ext cx="3392014" cy="60288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Image formation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FFE045-4040-1C40-B018-AD184F135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F02DD7-AC87-A74C-A552-53769FD3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9AC01-D941-064C-85E6-FF21C0271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0"/>
            <a:ext cx="11258550" cy="825500"/>
          </a:xfrm>
        </p:spPr>
        <p:txBody>
          <a:bodyPr/>
          <a:lstStyle/>
          <a:p>
            <a:pPr algn="ctr"/>
            <a:r>
              <a:rPr lang="en-GB" dirty="0">
                <a:latin typeface="Roboto" panose="02000000000000000000" pitchFamily="2" charset="0"/>
              </a:rPr>
              <a:t>S5015 : Light microscopy methods in biology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4FDA24-F5F3-5B46-9C7E-0E14A429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8555F-FF1C-A442-B6AE-934795CA5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573DDA-1DBF-AF40-B3F0-5EB7595F6316}"/>
              </a:ext>
            </a:extLst>
          </p:cNvPr>
          <p:cNvSpPr/>
          <p:nvPr/>
        </p:nvSpPr>
        <p:spPr>
          <a:xfrm>
            <a:off x="1137551" y="825500"/>
            <a:ext cx="9916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800" b="0" i="0" u="none" strike="noStrike" dirty="0">
              <a:solidFill>
                <a:srgbClr val="7AC14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513B4-F8DD-FF40-AE9B-F47BBCDEAEE2}"/>
              </a:ext>
            </a:extLst>
          </p:cNvPr>
          <p:cNvSpPr txBox="1"/>
          <p:nvPr/>
        </p:nvSpPr>
        <p:spPr>
          <a:xfrm>
            <a:off x="379828" y="1005100"/>
            <a:ext cx="1156784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u="sng" dirty="0">
                <a:solidFill>
                  <a:srgbClr val="7AC143"/>
                </a:solidFill>
              </a:rPr>
              <a:t>Lecture 1: September 30, 2021 at 9:00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History of microscopy, fundamentals of light microscopy. Contrasting techniques in transmitted light microscopy – brightfield, darkfield, phase contrast, DIC. 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Widefield fluorescence microscopy - deconvolution, point spread function, point spread function measurements, description. 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Detectors in widefield microscopy, filters, light sources.</a:t>
            </a:r>
            <a:r>
              <a:rPr lang="en-CZ" sz="1400" dirty="0"/>
              <a:t> </a:t>
            </a:r>
          </a:p>
          <a:p>
            <a:endParaRPr lang="en-CZ" sz="1400" dirty="0"/>
          </a:p>
          <a:p>
            <a:r>
              <a:rPr lang="en-CZ" b="1" u="sng" dirty="0">
                <a:solidFill>
                  <a:srgbClr val="7AC143"/>
                </a:solidFill>
              </a:rPr>
              <a:t>Lecture 2: October 14, 2021 at 9:00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Confocal microscopy - principles, types of confocal microscopes – scanning, spinning disc, channel vs spectral imaging, linear unmixing. 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Lasers, detectors, beam splitters, optical sections. </a:t>
            </a:r>
            <a:r>
              <a:rPr lang="en-GB" sz="1400" dirty="0" err="1">
                <a:solidFill>
                  <a:srgbClr val="000000"/>
                </a:solidFill>
                <a:latin typeface="Calibri" panose="020F0502020204030204" pitchFamily="34" charset="0"/>
              </a:rPr>
              <a:t>Lightsheet</a:t>
            </a:r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 microscopy.</a:t>
            </a:r>
          </a:p>
          <a:p>
            <a:endParaRPr lang="en-GB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CZ" b="1" u="sng" dirty="0">
                <a:solidFill>
                  <a:srgbClr val="7AC143"/>
                </a:solidFill>
              </a:rPr>
              <a:t>Lecture 3: October 25, 2021 at 9:00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Imaging below diffraction limits – SIM, SMLM, STED</a:t>
            </a:r>
          </a:p>
          <a:p>
            <a:endParaRPr lang="en-CZ" sz="1400" dirty="0"/>
          </a:p>
          <a:p>
            <a:r>
              <a:rPr lang="en-CZ" b="1" u="sng" dirty="0">
                <a:solidFill>
                  <a:srgbClr val="7AC143"/>
                </a:solidFill>
              </a:rPr>
              <a:t>Lecture 4: November 4, 2021 at 9:00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Basics of Image analysis – image types, pixels, voxels, basic filters, image processing, metadata, deconvolution, 3D visualization, </a:t>
            </a:r>
          </a:p>
          <a:p>
            <a:r>
              <a:rPr lang="en-GB" sz="1400" dirty="0">
                <a:solidFill>
                  <a:srgbClr val="000000"/>
                </a:solidFill>
                <a:latin typeface="Calibri" panose="020F0502020204030204" pitchFamily="34" charset="0"/>
              </a:rPr>
              <a:t>objects detection, quantification.</a:t>
            </a:r>
            <a:endParaRPr lang="en-CZ" sz="1400" dirty="0"/>
          </a:p>
          <a:p>
            <a:endParaRPr lang="en-CZ" dirty="0"/>
          </a:p>
          <a:p>
            <a:r>
              <a:rPr lang="en-CZ" b="1" u="sng" dirty="0">
                <a:solidFill>
                  <a:srgbClr val="7AC143"/>
                </a:solidFill>
              </a:rPr>
              <a:t>Practical 1: December 14, 2021 at 9:00</a:t>
            </a:r>
          </a:p>
          <a:p>
            <a:r>
              <a:rPr lang="en-GB" sz="1400" dirty="0"/>
              <a:t>Transmitted light microscopy, w</a:t>
            </a:r>
            <a:r>
              <a:rPr lang="en-CZ" sz="1400" dirty="0"/>
              <a:t>idefield fluorescence, confocal, Apotome, SIM</a:t>
            </a:r>
          </a:p>
          <a:p>
            <a:endParaRPr lang="en-CZ" dirty="0"/>
          </a:p>
          <a:p>
            <a:r>
              <a:rPr lang="en-CZ" b="1" u="sng" dirty="0">
                <a:solidFill>
                  <a:srgbClr val="7AC143"/>
                </a:solidFill>
              </a:rPr>
              <a:t>Practical 2: December 15, 2021 at 9:00</a:t>
            </a:r>
          </a:p>
          <a:p>
            <a:r>
              <a:rPr lang="en-CZ" sz="1400" dirty="0"/>
              <a:t>Sample preparation, single molecule localization microscopy acquisition and analysis, deconvolution.</a:t>
            </a:r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913068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eyelighting.com/_CE/pagecontent/Images/Lamp%20Technology%20Education/quality%20of%20a%20light%20source.jpg">
            <a:extLst>
              <a:ext uri="{FF2B5EF4-FFF2-40B4-BE49-F238E27FC236}">
                <a16:creationId xmlns:a16="http://schemas.microsoft.com/office/drawing/2014/main" id="{6012284A-1007-3846-B6E4-516F148F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42" y="3986035"/>
            <a:ext cx="6097980" cy="207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EE6337-9394-1A4D-9CFB-FE833A90F9D2}"/>
              </a:ext>
            </a:extLst>
          </p:cNvPr>
          <p:cNvSpPr txBox="1"/>
          <p:nvPr/>
        </p:nvSpPr>
        <p:spPr>
          <a:xfrm>
            <a:off x="603592" y="1579514"/>
            <a:ext cx="584647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/>
              <a:t>Monochromatic</a:t>
            </a:r>
            <a:r>
              <a:rPr lang="en-US" sz="1200" dirty="0"/>
              <a:t> - single wavelength (color).</a:t>
            </a:r>
          </a:p>
          <a:p>
            <a:r>
              <a:rPr lang="en-US" sz="1200" dirty="0"/>
              <a:t>Polychromatic</a:t>
            </a:r>
          </a:p>
          <a:p>
            <a:endParaRPr lang="en-US" sz="1200" dirty="0"/>
          </a:p>
          <a:p>
            <a:r>
              <a:rPr lang="en-US" sz="1200" b="1" u="sng" dirty="0"/>
              <a:t>Coherent</a:t>
            </a:r>
            <a:r>
              <a:rPr lang="en-US" sz="1200" dirty="0"/>
              <a:t> – waves of the same wavelength that maintain the same phase relation.</a:t>
            </a:r>
          </a:p>
          <a:p>
            <a:r>
              <a:rPr lang="en-US" sz="1200" dirty="0"/>
              <a:t>Noncoherent</a:t>
            </a:r>
          </a:p>
          <a:p>
            <a:endParaRPr lang="en-US" sz="1200" dirty="0"/>
          </a:p>
          <a:p>
            <a:r>
              <a:rPr lang="en-US" sz="1200" b="1" u="sng" dirty="0"/>
              <a:t>Polarized</a:t>
            </a:r>
            <a:r>
              <a:rPr lang="en-US" sz="1200" dirty="0"/>
              <a:t> – waves with E-vectors in parallel.</a:t>
            </a:r>
          </a:p>
          <a:p>
            <a:r>
              <a:rPr lang="en-US" sz="1200" dirty="0"/>
              <a:t>Nonpolarized</a:t>
            </a:r>
          </a:p>
          <a:p>
            <a:endParaRPr lang="en-US" sz="1200" dirty="0"/>
          </a:p>
          <a:p>
            <a:r>
              <a:rPr lang="en-US" sz="1200" b="1" u="sng" dirty="0"/>
              <a:t>Collimated</a:t>
            </a:r>
            <a:r>
              <a:rPr lang="en-US" sz="1200" dirty="0"/>
              <a:t> – waves with the same coaxial paths of propagation (same direction).</a:t>
            </a:r>
          </a:p>
          <a:p>
            <a:r>
              <a:rPr lang="en-GB" sz="1200" dirty="0"/>
              <a:t>Divergent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9924A2-964B-6844-8537-2FB0BB2FB9CC}"/>
              </a:ext>
            </a:extLst>
          </p:cNvPr>
          <p:cNvSpPr/>
          <p:nvPr/>
        </p:nvSpPr>
        <p:spPr>
          <a:xfrm>
            <a:off x="551552" y="629533"/>
            <a:ext cx="6702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Visible electromagnetic radiation with electric and magnetic fields whose amplitudes </a:t>
            </a:r>
          </a:p>
          <a:p>
            <a:r>
              <a:rPr lang="en-US" sz="1200" dirty="0"/>
              <a:t>oscillate as a sine function over dimensions of space and time.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F5C5AF-1D06-FE4C-A404-C8E9E6CF631B}"/>
              </a:ext>
            </a:extLst>
          </p:cNvPr>
          <p:cNvSpPr/>
          <p:nvPr/>
        </p:nvSpPr>
        <p:spPr>
          <a:xfrm>
            <a:off x="603592" y="1117849"/>
            <a:ext cx="6097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Dual character: 	waves – amplitude and phase</a:t>
            </a:r>
          </a:p>
          <a:p>
            <a:r>
              <a:rPr lang="en-US" sz="1200" dirty="0"/>
              <a:t>		particles – photons.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68CF3-FF00-8E4C-BF57-42A0FFB5639A}"/>
              </a:ext>
            </a:extLst>
          </p:cNvPr>
          <p:cNvSpPr txBox="1"/>
          <p:nvPr/>
        </p:nvSpPr>
        <p:spPr>
          <a:xfrm>
            <a:off x="3675188" y="6341359"/>
            <a:ext cx="386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shorter</a:t>
            </a:r>
            <a:r>
              <a:rPr lang="cs-CZ" dirty="0"/>
              <a:t> </a:t>
            </a:r>
            <a:r>
              <a:rPr lang="cs-CZ" dirty="0" err="1"/>
              <a:t>wavelength</a:t>
            </a:r>
            <a:r>
              <a:rPr lang="cs-CZ" dirty="0"/>
              <a:t> =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energy</a:t>
            </a:r>
            <a:endParaRPr lang="cs-CZ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D3CA370-B5B8-5D45-8C40-DCB3EFD9D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7F7255F-6A33-6B4E-86DC-E5285871C234}"/>
              </a:ext>
            </a:extLst>
          </p:cNvPr>
          <p:cNvSpPr txBox="1">
            <a:spLocks/>
          </p:cNvSpPr>
          <p:nvPr/>
        </p:nvSpPr>
        <p:spPr>
          <a:xfrm>
            <a:off x="3947" y="0"/>
            <a:ext cx="3392014" cy="60288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9C9EC6-A387-5742-8147-3FBC2AEE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6CF70-6B0A-3846-9265-DD207ECE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50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027"/>
            <a:ext cx="4753510" cy="57535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 diffraction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5FF9DFE9-4EAF-B749-9D96-D57306B89438}"/>
              </a:ext>
            </a:extLst>
          </p:cNvPr>
          <p:cNvSpPr/>
          <p:nvPr/>
        </p:nvSpPr>
        <p:spPr>
          <a:xfrm>
            <a:off x="2974430" y="3291350"/>
            <a:ext cx="357867" cy="1248455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21594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D334D2-E1EC-D249-9546-519D8F4FE686}"/>
              </a:ext>
            </a:extLst>
          </p:cNvPr>
          <p:cNvSpPr/>
          <p:nvPr/>
        </p:nvSpPr>
        <p:spPr>
          <a:xfrm>
            <a:off x="4481022" y="4006581"/>
            <a:ext cx="952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6236544-F7B5-2342-B74F-897AC8D0B4A0}"/>
              </a:ext>
            </a:extLst>
          </p:cNvPr>
          <p:cNvSpPr/>
          <p:nvPr/>
        </p:nvSpPr>
        <p:spPr>
          <a:xfrm>
            <a:off x="4529719" y="3849760"/>
            <a:ext cx="195943" cy="190500"/>
          </a:xfrm>
          <a:prstGeom prst="arc">
            <a:avLst>
              <a:gd name="adj1" fmla="val 16200000"/>
              <a:gd name="adj2" fmla="val 5307942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DFB93DA1-C29F-8343-848C-00E2B95A085F}"/>
              </a:ext>
            </a:extLst>
          </p:cNvPr>
          <p:cNvSpPr/>
          <p:nvPr/>
        </p:nvSpPr>
        <p:spPr>
          <a:xfrm>
            <a:off x="4569334" y="3767834"/>
            <a:ext cx="353670" cy="354353"/>
          </a:xfrm>
          <a:prstGeom prst="arc">
            <a:avLst>
              <a:gd name="adj1" fmla="val 16200000"/>
              <a:gd name="adj2" fmla="val 5307942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52674E6-CE87-C844-A5B1-1D6401640109}"/>
              </a:ext>
            </a:extLst>
          </p:cNvPr>
          <p:cNvSpPr/>
          <p:nvPr/>
        </p:nvSpPr>
        <p:spPr>
          <a:xfrm>
            <a:off x="4554495" y="3655544"/>
            <a:ext cx="568435" cy="625475"/>
          </a:xfrm>
          <a:prstGeom prst="arc">
            <a:avLst>
              <a:gd name="adj1" fmla="val 16200000"/>
              <a:gd name="adj2" fmla="val 5307942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4E560256-2B08-3049-B429-81408BA3852B}"/>
              </a:ext>
            </a:extLst>
          </p:cNvPr>
          <p:cNvSpPr/>
          <p:nvPr/>
        </p:nvSpPr>
        <p:spPr>
          <a:xfrm>
            <a:off x="4515717" y="3519950"/>
            <a:ext cx="839782" cy="920749"/>
          </a:xfrm>
          <a:prstGeom prst="arc">
            <a:avLst>
              <a:gd name="adj1" fmla="val 16200000"/>
              <a:gd name="adj2" fmla="val 535705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E7ABE6E-A740-4248-A729-72B476D79A70}"/>
              </a:ext>
            </a:extLst>
          </p:cNvPr>
          <p:cNvSpPr/>
          <p:nvPr/>
        </p:nvSpPr>
        <p:spPr>
          <a:xfrm>
            <a:off x="4356736" y="3363127"/>
            <a:ext cx="1241313" cy="1244600"/>
          </a:xfrm>
          <a:prstGeom prst="arc">
            <a:avLst>
              <a:gd name="adj1" fmla="val 16200000"/>
              <a:gd name="adj2" fmla="val 535705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97A06EDD-A266-8442-8FB7-6367D7197493}"/>
              </a:ext>
            </a:extLst>
          </p:cNvPr>
          <p:cNvSpPr/>
          <p:nvPr/>
        </p:nvSpPr>
        <p:spPr>
          <a:xfrm>
            <a:off x="4319769" y="3199273"/>
            <a:ext cx="1553484" cy="1562100"/>
          </a:xfrm>
          <a:prstGeom prst="arc">
            <a:avLst>
              <a:gd name="adj1" fmla="val 16200000"/>
              <a:gd name="adj2" fmla="val 535705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3B93B4CD-0C82-284E-8FE8-5817C5EC83A7}"/>
              </a:ext>
            </a:extLst>
          </p:cNvPr>
          <p:cNvSpPr/>
          <p:nvPr/>
        </p:nvSpPr>
        <p:spPr>
          <a:xfrm>
            <a:off x="4082437" y="3038006"/>
            <a:ext cx="2080985" cy="1860549"/>
          </a:xfrm>
          <a:prstGeom prst="arc">
            <a:avLst>
              <a:gd name="adj1" fmla="val 16200000"/>
              <a:gd name="adj2" fmla="val 535705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36C5BC9-D0D6-324A-AE6B-F4B871B6B5B8}"/>
              </a:ext>
            </a:extLst>
          </p:cNvPr>
          <p:cNvSpPr/>
          <p:nvPr/>
        </p:nvSpPr>
        <p:spPr>
          <a:xfrm>
            <a:off x="3970774" y="2850258"/>
            <a:ext cx="2563532" cy="2189503"/>
          </a:xfrm>
          <a:prstGeom prst="arc">
            <a:avLst>
              <a:gd name="adj1" fmla="val 16200000"/>
              <a:gd name="adj2" fmla="val 535705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8DC392C-3B80-BF43-96EA-8095152D3384}"/>
              </a:ext>
            </a:extLst>
          </p:cNvPr>
          <p:cNvSpPr/>
          <p:nvPr/>
        </p:nvSpPr>
        <p:spPr>
          <a:xfrm>
            <a:off x="3864117" y="2633734"/>
            <a:ext cx="3091650" cy="2622549"/>
          </a:xfrm>
          <a:prstGeom prst="arc">
            <a:avLst>
              <a:gd name="adj1" fmla="val 16200000"/>
              <a:gd name="adj2" fmla="val 535705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0129F16-C0C6-2946-8981-D4912BEFDF22}"/>
              </a:ext>
            </a:extLst>
          </p:cNvPr>
          <p:cNvSpPr/>
          <p:nvPr/>
        </p:nvSpPr>
        <p:spPr>
          <a:xfrm>
            <a:off x="4248763" y="2467952"/>
            <a:ext cx="3299682" cy="2954111"/>
          </a:xfrm>
          <a:prstGeom prst="arc">
            <a:avLst>
              <a:gd name="adj1" fmla="val 16200000"/>
              <a:gd name="adj2" fmla="val 535705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7E99FF-6D0D-0543-A6AE-FE205EE6CC34}"/>
              </a:ext>
            </a:extLst>
          </p:cNvPr>
          <p:cNvCxnSpPr>
            <a:cxnSpLocks/>
          </p:cNvCxnSpPr>
          <p:nvPr/>
        </p:nvCxnSpPr>
        <p:spPr>
          <a:xfrm>
            <a:off x="3533670" y="3176005"/>
            <a:ext cx="0" cy="147914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19492E7-746E-6244-B701-2A5CC27928FD}"/>
              </a:ext>
            </a:extLst>
          </p:cNvPr>
          <p:cNvCxnSpPr>
            <a:cxnSpLocks/>
          </p:cNvCxnSpPr>
          <p:nvPr/>
        </p:nvCxnSpPr>
        <p:spPr>
          <a:xfrm>
            <a:off x="3676022" y="3176005"/>
            <a:ext cx="0" cy="147914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D63B6B1-A421-2A4E-AB11-BAEB7C076156}"/>
              </a:ext>
            </a:extLst>
          </p:cNvPr>
          <p:cNvCxnSpPr>
            <a:cxnSpLocks/>
          </p:cNvCxnSpPr>
          <p:nvPr/>
        </p:nvCxnSpPr>
        <p:spPr>
          <a:xfrm>
            <a:off x="3808326" y="3176005"/>
            <a:ext cx="0" cy="147914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02E88AD-3F39-BE47-A46D-DBFC96532B7A}"/>
              </a:ext>
            </a:extLst>
          </p:cNvPr>
          <p:cNvCxnSpPr>
            <a:cxnSpLocks/>
          </p:cNvCxnSpPr>
          <p:nvPr/>
        </p:nvCxnSpPr>
        <p:spPr>
          <a:xfrm>
            <a:off x="3970774" y="3176004"/>
            <a:ext cx="0" cy="147914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59E258F-DB8D-9F44-B08E-0531C80528DA}"/>
              </a:ext>
            </a:extLst>
          </p:cNvPr>
          <p:cNvCxnSpPr>
            <a:cxnSpLocks/>
          </p:cNvCxnSpPr>
          <p:nvPr/>
        </p:nvCxnSpPr>
        <p:spPr>
          <a:xfrm>
            <a:off x="4140131" y="3176004"/>
            <a:ext cx="0" cy="147914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AE5E145-76E7-1841-83BC-6D400E0A18CE}"/>
              </a:ext>
            </a:extLst>
          </p:cNvPr>
          <p:cNvCxnSpPr>
            <a:cxnSpLocks/>
          </p:cNvCxnSpPr>
          <p:nvPr/>
        </p:nvCxnSpPr>
        <p:spPr>
          <a:xfrm>
            <a:off x="4272435" y="3176004"/>
            <a:ext cx="0" cy="147914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F81560C-0FCA-3340-878F-7D8DBED7AF07}"/>
              </a:ext>
            </a:extLst>
          </p:cNvPr>
          <p:cNvSpPr/>
          <p:nvPr/>
        </p:nvSpPr>
        <p:spPr>
          <a:xfrm>
            <a:off x="4482988" y="3163960"/>
            <a:ext cx="952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A3A93C-ADB4-714C-8D80-82C1B64891B0}"/>
              </a:ext>
            </a:extLst>
          </p:cNvPr>
          <p:cNvSpPr txBox="1"/>
          <p:nvPr/>
        </p:nvSpPr>
        <p:spPr>
          <a:xfrm>
            <a:off x="1663757" y="1186783"/>
            <a:ext cx="7685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passes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object</a:t>
            </a:r>
            <a:r>
              <a:rPr lang="cs-CZ" dirty="0"/>
              <a:t> (</a:t>
            </a:r>
            <a:r>
              <a:rPr lang="cs-CZ" dirty="0" err="1"/>
              <a:t>opening</a:t>
            </a:r>
            <a:r>
              <a:rPr lang="cs-CZ" dirty="0"/>
              <a:t>, </a:t>
            </a:r>
            <a:r>
              <a:rPr lang="cs-CZ" dirty="0" err="1"/>
              <a:t>aperture</a:t>
            </a:r>
            <a:r>
              <a:rPr lang="cs-CZ" dirty="0"/>
              <a:t>, specimen), </a:t>
            </a:r>
          </a:p>
          <a:p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bended</a:t>
            </a:r>
            <a:r>
              <a:rPr lang="cs-CZ" dirty="0"/>
              <a:t> on </a:t>
            </a:r>
            <a:r>
              <a:rPr lang="cs-CZ" dirty="0" err="1"/>
              <a:t>edges</a:t>
            </a:r>
            <a:r>
              <a:rPr lang="cs-CZ" dirty="0"/>
              <a:t> and </a:t>
            </a:r>
            <a:r>
              <a:rPr lang="cs-CZ" dirty="0" err="1"/>
              <a:t>passes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geometrical</a:t>
            </a:r>
            <a:r>
              <a:rPr lang="cs-CZ" dirty="0"/>
              <a:t> </a:t>
            </a:r>
            <a:r>
              <a:rPr lang="cs-CZ" dirty="0" err="1"/>
              <a:t>shadow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89E28B0-B7E8-9542-96A4-A9D45143DB50}"/>
              </a:ext>
            </a:extLst>
          </p:cNvPr>
          <p:cNvSpPr/>
          <p:nvPr/>
        </p:nvSpPr>
        <p:spPr>
          <a:xfrm>
            <a:off x="2038642" y="6118621"/>
            <a:ext cx="6633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Due to the diffraction, </a:t>
            </a:r>
            <a:r>
              <a:rPr lang="en-US" b="1" u="sng" dirty="0"/>
              <a:t>Image of a point is not a point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A8E7DC-7F2E-B646-92F0-47C13EDD9A3D}"/>
              </a:ext>
            </a:extLst>
          </p:cNvPr>
          <p:cNvCxnSpPr>
            <a:cxnSpLocks/>
          </p:cNvCxnSpPr>
          <p:nvPr/>
        </p:nvCxnSpPr>
        <p:spPr>
          <a:xfrm>
            <a:off x="3394671" y="3187731"/>
            <a:ext cx="0" cy="147914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F467AD74-0FE1-D94E-BB29-62683F02B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1A3124-6A98-204E-BDEA-7FF74FE22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F606D-8485-A147-B3E3-6B48C961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23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1994" y="709695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Constructive interference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E9481E-D220-FB46-9924-DA554E930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104" y="2053241"/>
            <a:ext cx="5715000" cy="3705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87E6D-CE95-7047-9F0C-FC7C5BAB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104" y="2053241"/>
            <a:ext cx="5715000" cy="3705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0E4E5F-DD42-AF47-A33F-58D3F8F3B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104" y="2053241"/>
            <a:ext cx="5715000" cy="3705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7B0CF-FD80-C940-AB79-C81292090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104" y="2053241"/>
            <a:ext cx="5715000" cy="37052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9C4D4C7-FAF7-3A4D-9A04-B847616F45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 diffraction and interference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B601A22-DA8A-FE43-B78C-59880AD61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C5CE50-B070-DE4E-B199-EC47A4C9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2203C9-5B97-444D-BFD4-7B63C450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3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0750" y="840380"/>
            <a:ext cx="2571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Destructive interference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97B40-20D5-5E41-9B61-0378A24B2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616" y="1973842"/>
            <a:ext cx="5715000" cy="3705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019FB-33BA-DA4E-B1C0-562EBA27E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616" y="1973842"/>
            <a:ext cx="5715000" cy="3705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8DF8AF-4958-7742-AE1A-DC659EBEA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616" y="1973842"/>
            <a:ext cx="5715000" cy="3705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E5C36-D79F-DD42-AA70-DFFAC1C8E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616" y="1973842"/>
            <a:ext cx="5715000" cy="3705225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ABB9D25-4EB9-414D-A62E-08D4F9720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56F86E-DBEB-2745-8A12-EBFD15D28D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 diffraction and interference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B83945-D955-604D-827C-3E07C0AD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D88A2-7C93-2F4B-9192-DF3F8BC3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9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triped Right Arrow 38">
            <a:extLst>
              <a:ext uri="{FF2B5EF4-FFF2-40B4-BE49-F238E27FC236}">
                <a16:creationId xmlns:a16="http://schemas.microsoft.com/office/drawing/2014/main" id="{2DE1809D-6CAD-8743-8319-B20649264414}"/>
              </a:ext>
            </a:extLst>
          </p:cNvPr>
          <p:cNvSpPr/>
          <p:nvPr/>
        </p:nvSpPr>
        <p:spPr>
          <a:xfrm>
            <a:off x="3597728" y="2852399"/>
            <a:ext cx="357867" cy="1248455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21594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5EDDC-66D6-4B4A-A713-61A367367042}"/>
              </a:ext>
            </a:extLst>
          </p:cNvPr>
          <p:cNvSpPr/>
          <p:nvPr/>
        </p:nvSpPr>
        <p:spPr>
          <a:xfrm>
            <a:off x="4531177" y="2257425"/>
            <a:ext cx="952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06EFF3-6704-214C-B4BA-46B8AD2CEC22}"/>
              </a:ext>
            </a:extLst>
          </p:cNvPr>
          <p:cNvSpPr/>
          <p:nvPr/>
        </p:nvSpPr>
        <p:spPr>
          <a:xfrm>
            <a:off x="4531177" y="3133725"/>
            <a:ext cx="952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892600-2BDE-9044-B710-95AA220AAEF6}"/>
              </a:ext>
            </a:extLst>
          </p:cNvPr>
          <p:cNvSpPr/>
          <p:nvPr/>
        </p:nvSpPr>
        <p:spPr>
          <a:xfrm>
            <a:off x="4531177" y="4010025"/>
            <a:ext cx="9525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1D3AC29-6FDB-F04C-A0AE-5CA12D9FF21F}"/>
              </a:ext>
            </a:extLst>
          </p:cNvPr>
          <p:cNvSpPr/>
          <p:nvPr/>
        </p:nvSpPr>
        <p:spPr>
          <a:xfrm>
            <a:off x="3725973" y="2852399"/>
            <a:ext cx="344942" cy="1248455"/>
          </a:xfrm>
          <a:prstGeom prst="arc">
            <a:avLst>
              <a:gd name="adj1" fmla="val 16200000"/>
              <a:gd name="adj2" fmla="val 528125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6E8393AF-D77D-CF46-BA70-46AE0A90162A}"/>
              </a:ext>
            </a:extLst>
          </p:cNvPr>
          <p:cNvSpPr/>
          <p:nvPr/>
        </p:nvSpPr>
        <p:spPr>
          <a:xfrm>
            <a:off x="3597727" y="2695576"/>
            <a:ext cx="590550" cy="1562101"/>
          </a:xfrm>
          <a:prstGeom prst="arc">
            <a:avLst>
              <a:gd name="adj1" fmla="val 16377031"/>
              <a:gd name="adj2" fmla="val 530080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40DF9D41-71F9-F74F-A0EB-C4B14DF30B47}"/>
              </a:ext>
            </a:extLst>
          </p:cNvPr>
          <p:cNvSpPr/>
          <p:nvPr/>
        </p:nvSpPr>
        <p:spPr>
          <a:xfrm>
            <a:off x="3597727" y="2466977"/>
            <a:ext cx="700768" cy="2000249"/>
          </a:xfrm>
          <a:prstGeom prst="arc">
            <a:avLst>
              <a:gd name="adj1" fmla="val 16377031"/>
              <a:gd name="adj2" fmla="val 5399588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0BA17162-4469-4A44-97E0-99573219BB5B}"/>
              </a:ext>
            </a:extLst>
          </p:cNvPr>
          <p:cNvSpPr/>
          <p:nvPr/>
        </p:nvSpPr>
        <p:spPr>
          <a:xfrm>
            <a:off x="3531053" y="2257427"/>
            <a:ext cx="889907" cy="2438399"/>
          </a:xfrm>
          <a:prstGeom prst="arc">
            <a:avLst>
              <a:gd name="adj1" fmla="val 16377031"/>
              <a:gd name="adj2" fmla="val 5427338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2835B0-DC5D-8245-9FAA-3F69DA151691}"/>
              </a:ext>
            </a:extLst>
          </p:cNvPr>
          <p:cNvGrpSpPr/>
          <p:nvPr/>
        </p:nvGrpSpPr>
        <p:grpSpPr>
          <a:xfrm>
            <a:off x="3140528" y="2446622"/>
            <a:ext cx="3299682" cy="2954111"/>
            <a:chOff x="-609599" y="2119161"/>
            <a:chExt cx="4399576" cy="3938814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66494810-204A-D641-97F9-5C6AE5FFA6B9}"/>
                </a:ext>
              </a:extLst>
            </p:cNvPr>
            <p:cNvSpPr/>
            <p:nvPr/>
          </p:nvSpPr>
          <p:spPr>
            <a:xfrm>
              <a:off x="1268638" y="3949700"/>
              <a:ext cx="261257" cy="254000"/>
            </a:xfrm>
            <a:prstGeom prst="arc">
              <a:avLst>
                <a:gd name="adj1" fmla="val 16200000"/>
                <a:gd name="adj2" fmla="val 5307942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3CDCA17F-8BEE-DB44-B400-6356FFE7DC8C}"/>
                </a:ext>
              </a:extLst>
            </p:cNvPr>
            <p:cNvSpPr/>
            <p:nvPr/>
          </p:nvSpPr>
          <p:spPr>
            <a:xfrm>
              <a:off x="1229330" y="3852333"/>
              <a:ext cx="471560" cy="472470"/>
            </a:xfrm>
            <a:prstGeom prst="arc">
              <a:avLst>
                <a:gd name="adj1" fmla="val 16200000"/>
                <a:gd name="adj2" fmla="val 5307942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AD9292C-49AD-6648-8C33-46175A31A8D0}"/>
                </a:ext>
              </a:extLst>
            </p:cNvPr>
            <p:cNvSpPr/>
            <p:nvPr/>
          </p:nvSpPr>
          <p:spPr>
            <a:xfrm>
              <a:off x="1097643" y="3699932"/>
              <a:ext cx="757913" cy="833967"/>
            </a:xfrm>
            <a:prstGeom prst="arc">
              <a:avLst>
                <a:gd name="adj1" fmla="val 16200000"/>
                <a:gd name="adj2" fmla="val 5307942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5670E32-D1F5-9943-85EC-162CA1465E87}"/>
                </a:ext>
              </a:extLst>
            </p:cNvPr>
            <p:cNvSpPr/>
            <p:nvPr/>
          </p:nvSpPr>
          <p:spPr>
            <a:xfrm>
              <a:off x="929365" y="3488267"/>
              <a:ext cx="1119709" cy="1227665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001ED15D-D954-CD41-99C7-4C68C7DE4F1F}"/>
                </a:ext>
              </a:extLst>
            </p:cNvPr>
            <p:cNvSpPr/>
            <p:nvPr/>
          </p:nvSpPr>
          <p:spPr>
            <a:xfrm>
              <a:off x="630917" y="3276600"/>
              <a:ext cx="1655084" cy="1659467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0FAD44B4-F30B-1140-B136-862C13DA3E80}"/>
                </a:ext>
              </a:extLst>
            </p:cNvPr>
            <p:cNvSpPr/>
            <p:nvPr/>
          </p:nvSpPr>
          <p:spPr>
            <a:xfrm>
              <a:off x="477156" y="3035300"/>
              <a:ext cx="2071312" cy="2082799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46D26316-ACEE-5A40-8DBD-D788D41240F6}"/>
                </a:ext>
              </a:extLst>
            </p:cNvPr>
            <p:cNvSpPr/>
            <p:nvPr/>
          </p:nvSpPr>
          <p:spPr>
            <a:xfrm>
              <a:off x="87086" y="2853268"/>
              <a:ext cx="2774647" cy="2480732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C6DD3302-ED62-5241-AD88-E2A12627B739}"/>
                </a:ext>
              </a:extLst>
            </p:cNvPr>
            <p:cNvSpPr/>
            <p:nvPr/>
          </p:nvSpPr>
          <p:spPr>
            <a:xfrm>
              <a:off x="-250370" y="2660196"/>
              <a:ext cx="3418042" cy="2919337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1B872581-55FD-7941-B8AB-6BC3CAFD97B7}"/>
                </a:ext>
              </a:extLst>
            </p:cNvPr>
            <p:cNvSpPr/>
            <p:nvPr/>
          </p:nvSpPr>
          <p:spPr>
            <a:xfrm>
              <a:off x="-609599" y="2370668"/>
              <a:ext cx="4122200" cy="3496732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BCAF8324-9DD3-D748-96CF-25F9F0D350E8}"/>
                </a:ext>
              </a:extLst>
            </p:cNvPr>
            <p:cNvSpPr/>
            <p:nvPr/>
          </p:nvSpPr>
          <p:spPr>
            <a:xfrm>
              <a:off x="-609599" y="2119161"/>
              <a:ext cx="4399576" cy="3938814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AECDAE3-8F4A-9546-BB58-E43D8DBBF008}"/>
              </a:ext>
            </a:extLst>
          </p:cNvPr>
          <p:cNvGrpSpPr/>
          <p:nvPr/>
        </p:nvGrpSpPr>
        <p:grpSpPr>
          <a:xfrm>
            <a:off x="3181347" y="1556713"/>
            <a:ext cx="3299682" cy="2954111"/>
            <a:chOff x="-609599" y="2119161"/>
            <a:chExt cx="4399576" cy="3938814"/>
          </a:xfrm>
        </p:grpSpPr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4EE89C6E-33F4-374B-A796-7A34B28A10C4}"/>
                </a:ext>
              </a:extLst>
            </p:cNvPr>
            <p:cNvSpPr/>
            <p:nvPr/>
          </p:nvSpPr>
          <p:spPr>
            <a:xfrm>
              <a:off x="1268638" y="3949700"/>
              <a:ext cx="261257" cy="254000"/>
            </a:xfrm>
            <a:prstGeom prst="arc">
              <a:avLst>
                <a:gd name="adj1" fmla="val 16200000"/>
                <a:gd name="adj2" fmla="val 5307942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AD254EFA-C06E-B648-A87C-39A3FC4C75BB}"/>
                </a:ext>
              </a:extLst>
            </p:cNvPr>
            <p:cNvSpPr/>
            <p:nvPr/>
          </p:nvSpPr>
          <p:spPr>
            <a:xfrm>
              <a:off x="1229330" y="3852333"/>
              <a:ext cx="471560" cy="472470"/>
            </a:xfrm>
            <a:prstGeom prst="arc">
              <a:avLst>
                <a:gd name="adj1" fmla="val 16200000"/>
                <a:gd name="adj2" fmla="val 5307942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281ED1EC-D01F-3642-A934-B6DF5A5F1DC8}"/>
                </a:ext>
              </a:extLst>
            </p:cNvPr>
            <p:cNvSpPr/>
            <p:nvPr/>
          </p:nvSpPr>
          <p:spPr>
            <a:xfrm>
              <a:off x="1097643" y="3699932"/>
              <a:ext cx="757913" cy="833967"/>
            </a:xfrm>
            <a:prstGeom prst="arc">
              <a:avLst>
                <a:gd name="adj1" fmla="val 16200000"/>
                <a:gd name="adj2" fmla="val 5307942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30F0C36A-DB4A-6F4D-94BC-CA0CFD6D261F}"/>
                </a:ext>
              </a:extLst>
            </p:cNvPr>
            <p:cNvSpPr/>
            <p:nvPr/>
          </p:nvSpPr>
          <p:spPr>
            <a:xfrm>
              <a:off x="929365" y="3488267"/>
              <a:ext cx="1119709" cy="1227665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05C50D1A-9400-A844-94C7-477973877EEF}"/>
                </a:ext>
              </a:extLst>
            </p:cNvPr>
            <p:cNvSpPr/>
            <p:nvPr/>
          </p:nvSpPr>
          <p:spPr>
            <a:xfrm>
              <a:off x="630917" y="3276600"/>
              <a:ext cx="1655084" cy="1659467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64A7F3C1-9C1D-B948-A43E-C0DFAF18753E}"/>
                </a:ext>
              </a:extLst>
            </p:cNvPr>
            <p:cNvSpPr/>
            <p:nvPr/>
          </p:nvSpPr>
          <p:spPr>
            <a:xfrm>
              <a:off x="477156" y="3035300"/>
              <a:ext cx="2071312" cy="2082799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B7F4CE0E-D23F-034D-ADCB-B5E3E80402C3}"/>
                </a:ext>
              </a:extLst>
            </p:cNvPr>
            <p:cNvSpPr/>
            <p:nvPr/>
          </p:nvSpPr>
          <p:spPr>
            <a:xfrm>
              <a:off x="87086" y="2853268"/>
              <a:ext cx="2774647" cy="2480732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09DE4BF6-F502-AB44-BD72-92B209923FE8}"/>
                </a:ext>
              </a:extLst>
            </p:cNvPr>
            <p:cNvSpPr/>
            <p:nvPr/>
          </p:nvSpPr>
          <p:spPr>
            <a:xfrm>
              <a:off x="-250370" y="2660196"/>
              <a:ext cx="3418042" cy="2919337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3FD323AC-4898-DB4E-970E-AF5323E158EF}"/>
                </a:ext>
              </a:extLst>
            </p:cNvPr>
            <p:cNvSpPr/>
            <p:nvPr/>
          </p:nvSpPr>
          <p:spPr>
            <a:xfrm>
              <a:off x="-609599" y="2370668"/>
              <a:ext cx="4122200" cy="3496732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4BE988C2-39A0-5247-BF7F-F2A6EB6889C7}"/>
                </a:ext>
              </a:extLst>
            </p:cNvPr>
            <p:cNvSpPr/>
            <p:nvPr/>
          </p:nvSpPr>
          <p:spPr>
            <a:xfrm>
              <a:off x="-609599" y="2119161"/>
              <a:ext cx="4399576" cy="3938814"/>
            </a:xfrm>
            <a:prstGeom prst="arc">
              <a:avLst>
                <a:gd name="adj1" fmla="val 16200000"/>
                <a:gd name="adj2" fmla="val 535705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53DDEB-1AD4-254B-9418-90AB0BCE10EF}"/>
              </a:ext>
            </a:extLst>
          </p:cNvPr>
          <p:cNvGrpSpPr/>
          <p:nvPr/>
        </p:nvGrpSpPr>
        <p:grpSpPr>
          <a:xfrm>
            <a:off x="4714641" y="1556712"/>
            <a:ext cx="2601446" cy="4199110"/>
            <a:chOff x="4254188" y="932616"/>
            <a:chExt cx="3468595" cy="559881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9C57285-679A-624D-9D6C-08C3043316BF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>
              <a:off x="4316283" y="3529329"/>
              <a:ext cx="2751375" cy="17509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64DE0E9-B5AC-BC40-AE83-8AD2AC041A75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4316283" y="3006274"/>
              <a:ext cx="2728730" cy="523055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02CB473-E68F-3441-92B5-60A8A5F3CFA5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>
              <a:off x="4254188" y="3488267"/>
              <a:ext cx="2813470" cy="726115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C8C6C95-E7D2-A74A-AAC2-CD2B5ABB35F0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4316283" y="2321221"/>
              <a:ext cx="2728730" cy="1208108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431FE3E-6A4C-4649-B074-CFBA34DB6958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>
              <a:off x="4316283" y="3529329"/>
              <a:ext cx="2760512" cy="1393971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057C364-3459-1744-91B7-F8F8B17D7A9D}"/>
                </a:ext>
              </a:extLst>
            </p:cNvPr>
            <p:cNvSpPr txBox="1"/>
            <p:nvPr/>
          </p:nvSpPr>
          <p:spPr>
            <a:xfrm>
              <a:off x="7181969" y="3381823"/>
              <a:ext cx="3680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09383BE-2037-6142-815D-B13147A23588}"/>
                </a:ext>
              </a:extLst>
            </p:cNvPr>
            <p:cNvSpPr txBox="1"/>
            <p:nvPr/>
          </p:nvSpPr>
          <p:spPr>
            <a:xfrm>
              <a:off x="7181969" y="4019034"/>
              <a:ext cx="4920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1</a:t>
              </a:r>
              <a:r>
                <a:rPr lang="cs-CZ" sz="1350" baseline="30000" dirty="0"/>
                <a:t>st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5AA41D1-B5A4-CF43-9DF8-CF3D765163B9}"/>
                </a:ext>
              </a:extLst>
            </p:cNvPr>
            <p:cNvSpPr txBox="1"/>
            <p:nvPr/>
          </p:nvSpPr>
          <p:spPr>
            <a:xfrm>
              <a:off x="7181969" y="2853268"/>
              <a:ext cx="4920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1</a:t>
              </a:r>
              <a:r>
                <a:rPr lang="cs-CZ" sz="1350" baseline="30000" dirty="0"/>
                <a:t>st</a:t>
              </a:r>
              <a:endParaRPr lang="cs-CZ" sz="1350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125B309-0E67-9D47-90B9-F910A7616F57}"/>
                </a:ext>
              </a:extLst>
            </p:cNvPr>
            <p:cNvSpPr txBox="1"/>
            <p:nvPr/>
          </p:nvSpPr>
          <p:spPr>
            <a:xfrm>
              <a:off x="7181969" y="2148999"/>
              <a:ext cx="5368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2</a:t>
              </a:r>
              <a:r>
                <a:rPr lang="cs-CZ" sz="1350" baseline="30000" dirty="0"/>
                <a:t>nd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11B5ADA-5C3F-594E-B1C0-3DC162EEBA00}"/>
                </a:ext>
              </a:extLst>
            </p:cNvPr>
            <p:cNvSpPr txBox="1"/>
            <p:nvPr/>
          </p:nvSpPr>
          <p:spPr>
            <a:xfrm>
              <a:off x="7181969" y="4751401"/>
              <a:ext cx="5368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2</a:t>
              </a:r>
              <a:r>
                <a:rPr lang="cs-CZ" sz="1350" baseline="30000" dirty="0"/>
                <a:t>nd</a:t>
              </a:r>
              <a:endParaRPr lang="cs-CZ" sz="1350" dirty="0"/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810AA20-73EB-0F4F-AD1D-E5491F301E2C}"/>
                </a:ext>
              </a:extLst>
            </p:cNvPr>
            <p:cNvCxnSpPr/>
            <p:nvPr/>
          </p:nvCxnSpPr>
          <p:spPr>
            <a:xfrm>
              <a:off x="7067658" y="932616"/>
              <a:ext cx="0" cy="55988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CA2587F3-AAF3-C546-B32E-D4BF11B86E9E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4254188" y="1393371"/>
              <a:ext cx="2813470" cy="2094896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E10BA4A1-5D49-0D40-A305-E625E0E7D64F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>
              <a:off x="4254188" y="3488267"/>
              <a:ext cx="2813470" cy="2477104"/>
            </a:xfrm>
            <a:prstGeom prst="straightConnector1">
              <a:avLst/>
            </a:prstGeom>
            <a:ln w="50800">
              <a:solidFill>
                <a:schemeClr val="tx1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4ED2051-40D8-A147-A58D-18810E6352F1}"/>
                </a:ext>
              </a:extLst>
            </p:cNvPr>
            <p:cNvSpPr txBox="1"/>
            <p:nvPr/>
          </p:nvSpPr>
          <p:spPr>
            <a:xfrm>
              <a:off x="7181969" y="1288985"/>
              <a:ext cx="5368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3</a:t>
              </a:r>
              <a:r>
                <a:rPr lang="cs-CZ" sz="1350" baseline="30000" dirty="0"/>
                <a:t>nd</a:t>
              </a:r>
              <a:endParaRPr lang="cs-CZ" sz="1350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50C5859-1998-074B-B5BB-0A4FEF465CA6}"/>
                </a:ext>
              </a:extLst>
            </p:cNvPr>
            <p:cNvSpPr txBox="1"/>
            <p:nvPr/>
          </p:nvSpPr>
          <p:spPr>
            <a:xfrm>
              <a:off x="7185884" y="5780705"/>
              <a:ext cx="5368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350" dirty="0"/>
                <a:t>3</a:t>
              </a:r>
              <a:r>
                <a:rPr lang="cs-CZ" sz="1350" baseline="30000" dirty="0"/>
                <a:t>nd</a:t>
              </a:r>
              <a:endParaRPr lang="cs-CZ" sz="1350" dirty="0"/>
            </a:p>
          </p:txBody>
        </p:sp>
      </p:grpSp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6324F991-1749-4B4C-BCFC-F9DC361CB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68869466-16C9-F848-AA7E-B9255E4DB9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 diffraction and interference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AABC3E-AACB-A84A-8AC5-F21A9164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555D4-C8FC-D542-B148-48C60D8C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14" y="1828441"/>
            <a:ext cx="2780721" cy="1835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1170" y="1453941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Air objective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1632" y="1422809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Oil immersion</a:t>
            </a:r>
          </a:p>
          <a:p>
            <a:r>
              <a:rPr lang="en-US" sz="1200" dirty="0"/>
              <a:t> 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72500" y="3859138"/>
                <a:ext cx="118987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𝑁𝐴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=1∗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72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  <a:p>
                <a:r>
                  <a:rPr lang="en-US" sz="1200" i="1" dirty="0">
                    <a:latin typeface="Cambria Math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=1 ∗0.95</m:t>
                    </m:r>
                  </m:oMath>
                </a14:m>
                <a:endParaRPr lang="en-US" sz="12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          =</m:t>
                    </m:r>
                  </m:oMath>
                </a14:m>
                <a:r>
                  <a:rPr lang="en-US" sz="1200" dirty="0"/>
                  <a:t> 0.95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500" y="3859138"/>
                <a:ext cx="1189878" cy="553998"/>
              </a:xfrm>
              <a:prstGeom prst="rect">
                <a:avLst/>
              </a:prstGeom>
              <a:blipFill>
                <a:blip r:embed="rId3"/>
                <a:stretch>
                  <a:fillRect l="-5263" t="-2273" b="-159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21631" y="3856276"/>
                <a:ext cx="153369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𝑁𝐴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=1.515∗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67</m:t>
                      </m:r>
                    </m:oMath>
                  </m:oMathPara>
                </a14:m>
                <a:endParaRPr lang="en-US" sz="1200" dirty="0"/>
              </a:p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          =</m:t>
                    </m:r>
                  </m:oMath>
                </a14:m>
                <a:r>
                  <a:rPr lang="en-US" sz="1200" dirty="0"/>
                  <a:t> 1.515 * 0.92</a:t>
                </a:r>
              </a:p>
              <a:p>
                <a:r>
                  <a:rPr lang="en-US" sz="1200" dirty="0"/>
                  <a:t>      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 dirty="0"/>
                  <a:t> 1.4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631" y="3856276"/>
                <a:ext cx="1533690" cy="553998"/>
              </a:xfrm>
              <a:prstGeom prst="rect">
                <a:avLst/>
              </a:prstGeom>
              <a:blipFill>
                <a:blip r:embed="rId4"/>
                <a:stretch>
                  <a:fillRect l="-4098" t="-2273" b="-1363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071714" y="4696690"/>
            <a:ext cx="68347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Immersion objectives have higher NA and therefore higher resolution.</a:t>
            </a:r>
          </a:p>
          <a:p>
            <a:pPr algn="ctr"/>
            <a:r>
              <a:rPr lang="en-US" sz="1600" dirty="0"/>
              <a:t>Adjust refractive index of immersion to your medium!!!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err="1"/>
              <a:t>Mowiol</a:t>
            </a:r>
            <a:r>
              <a:rPr lang="en-US" sz="1600" dirty="0"/>
              <a:t>, prolong, </a:t>
            </a:r>
            <a:r>
              <a:rPr lang="en-US" sz="1600" dirty="0" err="1"/>
              <a:t>vectashield</a:t>
            </a:r>
            <a:r>
              <a:rPr lang="en-US" sz="1600" dirty="0"/>
              <a:t> –&gt; oil immersion </a:t>
            </a:r>
          </a:p>
          <a:p>
            <a:pPr algn="ctr"/>
            <a:r>
              <a:rPr lang="en-US" sz="1600" dirty="0"/>
              <a:t>Glycerol -&gt; glycerol immersion</a:t>
            </a:r>
          </a:p>
          <a:p>
            <a:pPr algn="ctr"/>
            <a:r>
              <a:rPr lang="en-US" sz="1600" dirty="0"/>
              <a:t>PBS, medium –&gt; water immersion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Mismatch = high spherical aberrations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0A260C-0CFC-7245-9D8C-7A5B2919A33B}"/>
                  </a:ext>
                </a:extLst>
              </p:cNvPr>
              <p:cNvSpPr txBox="1"/>
              <p:nvPr/>
            </p:nvSpPr>
            <p:spPr>
              <a:xfrm>
                <a:off x="4522066" y="583366"/>
                <a:ext cx="1791196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𝑁𝐴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 ⍺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0A260C-0CFC-7245-9D8C-7A5B2919A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066" y="583366"/>
                <a:ext cx="1791196" cy="323165"/>
              </a:xfrm>
              <a:prstGeom prst="rect">
                <a:avLst/>
              </a:prstGeom>
              <a:blipFill>
                <a:blip r:embed="rId6"/>
                <a:stretch>
                  <a:fillRect l="-2113" t="-3846" r="-704" b="-3846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1D03159-85A4-C94F-8172-3A3F379A56C3}"/>
              </a:ext>
            </a:extLst>
          </p:cNvPr>
          <p:cNvSpPr txBox="1"/>
          <p:nvPr/>
        </p:nvSpPr>
        <p:spPr>
          <a:xfrm>
            <a:off x="3871076" y="3429001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Chiller" pitchFamily="82" charset="77"/>
              </a:rPr>
              <a:t>From</a:t>
            </a:r>
            <a:r>
              <a:rPr lang="cs-CZ" sz="1200" dirty="0">
                <a:latin typeface="Chiller" pitchFamily="82" charset="77"/>
              </a:rPr>
              <a:t> P. </a:t>
            </a:r>
            <a:r>
              <a:rPr lang="cs-CZ" sz="1200" dirty="0" err="1">
                <a:latin typeface="Chiller" pitchFamily="82" charset="77"/>
              </a:rPr>
              <a:t>Evennett</a:t>
            </a:r>
            <a:endParaRPr lang="cs-CZ" sz="1200" dirty="0">
              <a:latin typeface="Chiller" pitchFamily="82" charset="77"/>
            </a:endParaRPr>
          </a:p>
        </p:txBody>
      </p:sp>
      <p:pic>
        <p:nvPicPr>
          <p:cNvPr id="12" name="Picture 2" descr="Výsledek obrázku pro numerical aperture">
            <a:hlinkClick r:id="rId7"/>
            <a:extLst>
              <a:ext uri="{FF2B5EF4-FFF2-40B4-BE49-F238E27FC236}">
                <a16:creationId xmlns:a16="http://schemas.microsoft.com/office/drawing/2014/main" id="{54FEDC5A-C21C-C840-A386-226A49FD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88" y="1550397"/>
            <a:ext cx="3057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4A6B22-3695-234A-806D-AFAAC9BCDBA8}"/>
              </a:ext>
            </a:extLst>
          </p:cNvPr>
          <p:cNvSpPr/>
          <p:nvPr/>
        </p:nvSpPr>
        <p:spPr>
          <a:xfrm>
            <a:off x="5888601" y="4064997"/>
            <a:ext cx="20120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dirty="0" err="1"/>
              <a:t>www.zeiss-campus.magnet.fsu.edu</a:t>
            </a:r>
            <a:endParaRPr lang="cs-CZ" sz="900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3544A0A7-54AB-AF49-A029-2821591EE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91D12D1-F612-2B4A-ADA3-9353822BC1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Numerical aperture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31C2F9-4E3C-A94B-A353-699AC92F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9A40B-903B-E74F-B4F4-2ECCE2E5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637" y="990050"/>
            <a:ext cx="5915025" cy="381812"/>
          </a:xfrm>
        </p:spPr>
        <p:txBody>
          <a:bodyPr>
            <a:normAutofit/>
          </a:bodyPr>
          <a:lstStyle/>
          <a:p>
            <a:r>
              <a:rPr lang="en-US" sz="1800" dirty="0"/>
              <a:t>Refractive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26778" y="931594"/>
                <a:ext cx="2654766" cy="4313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𝑠𝑝𝑒𝑒𝑑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𝑙𝑖𝑔h𝑡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𝑣𝑎𝑐𝑢𝑢𝑚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𝑠𝑝𝑒𝑒𝑑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𝑙𝑖𝑔h𝑡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𝑡h𝑒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𝑚𝑒𝑑𝑖𝑢𝑚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778" y="931594"/>
                <a:ext cx="2654766" cy="431337"/>
              </a:xfrm>
              <a:prstGeom prst="rect">
                <a:avLst/>
              </a:prstGeom>
              <a:blipFill>
                <a:blip r:embed="rId2"/>
                <a:stretch>
                  <a:fillRect t="-5714" r="-478" b="-2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681282"/>
              </p:ext>
            </p:extLst>
          </p:nvPr>
        </p:nvGraphicFramePr>
        <p:xfrm>
          <a:off x="4272377" y="3288038"/>
          <a:ext cx="2337669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Medium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R. Index (n)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Air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Water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1.333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Glycerol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1.46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Immersion Oil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1.515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Cover glass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1.515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52867" y="1443932"/>
            <a:ext cx="61766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 Determines how much light is bent (refracted), when entering the material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3508" y="3461529"/>
            <a:ext cx="1677620" cy="82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23128" y="2752869"/>
            <a:ext cx="0" cy="1535430"/>
          </a:xfrm>
          <a:prstGeom prst="straightConnector1">
            <a:avLst/>
          </a:prstGeom>
          <a:ln w="285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0188" y="2752869"/>
            <a:ext cx="662940" cy="70866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23128" y="3461529"/>
            <a:ext cx="365760" cy="84582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04668" y="2459938"/>
            <a:ext cx="21419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ym typeface="Symbol" panose="05050102010706020507" pitchFamily="18" charset="2"/>
              </a:rPr>
              <a:t>n</a:t>
            </a:r>
            <a:r>
              <a:rPr lang="en-US" sz="825" b="1" dirty="0">
                <a:sym typeface="Symbol" panose="05050102010706020507" pitchFamily="18" charset="2"/>
              </a:rPr>
              <a:t>1</a:t>
            </a:r>
            <a:r>
              <a:rPr lang="en-US" sz="1350" b="1" dirty="0">
                <a:sym typeface="Symbol" panose="05050102010706020507" pitchFamily="18" charset="2"/>
              </a:rPr>
              <a:t> * sin(</a:t>
            </a:r>
            <a:r>
              <a:rPr lang="el-GR" sz="1350" b="1" dirty="0">
                <a:sym typeface="Symbol" panose="05050102010706020507" pitchFamily="18" charset="2"/>
              </a:rPr>
              <a:t></a:t>
            </a:r>
            <a:r>
              <a:rPr lang="en-US" sz="825" b="1" dirty="0">
                <a:sym typeface="Symbol" panose="05050102010706020507" pitchFamily="18" charset="2"/>
              </a:rPr>
              <a:t>1</a:t>
            </a:r>
            <a:r>
              <a:rPr lang="en-US" sz="1350" b="1" dirty="0">
                <a:sym typeface="Symbol" panose="05050102010706020507" pitchFamily="18" charset="2"/>
              </a:rPr>
              <a:t>) = n</a:t>
            </a:r>
            <a:r>
              <a:rPr lang="en-US" sz="825" b="1" dirty="0">
                <a:sym typeface="Symbol" panose="05050102010706020507" pitchFamily="18" charset="2"/>
              </a:rPr>
              <a:t>2</a:t>
            </a:r>
            <a:r>
              <a:rPr lang="en-US" sz="1350" b="1" dirty="0">
                <a:sym typeface="Symbol" panose="05050102010706020507" pitchFamily="18" charset="2"/>
              </a:rPr>
              <a:t> * sin(</a:t>
            </a:r>
            <a:r>
              <a:rPr lang="el-GR" sz="1350" b="1" dirty="0">
                <a:sym typeface="Symbol" panose="05050102010706020507" pitchFamily="18" charset="2"/>
              </a:rPr>
              <a:t></a:t>
            </a:r>
            <a:r>
              <a:rPr lang="en-US" sz="825" b="1" dirty="0">
                <a:sym typeface="Symbol" panose="05050102010706020507" pitchFamily="18" charset="2"/>
              </a:rPr>
              <a:t>2</a:t>
            </a:r>
            <a:r>
              <a:rPr lang="en-US" sz="1350" b="1" dirty="0">
                <a:sym typeface="Symbol" panose="05050102010706020507" pitchFamily="18" charset="2"/>
              </a:rPr>
              <a:t>)</a:t>
            </a:r>
            <a:endParaRPr lang="en-US" sz="135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79401" y="2126514"/>
            <a:ext cx="10704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/>
              <a:t>Snell’s law: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99159" y="3154270"/>
            <a:ext cx="3353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ym typeface="Symbol" panose="05050102010706020507" pitchFamily="18" charset="2"/>
              </a:rPr>
              <a:t>n</a:t>
            </a:r>
            <a:r>
              <a:rPr lang="en-US" sz="825" dirty="0">
                <a:sym typeface="Symbol" panose="05050102010706020507" pitchFamily="18" charset="2"/>
              </a:rPr>
              <a:t>1</a:t>
            </a:r>
            <a:endParaRPr lang="en-US" sz="1350" dirty="0"/>
          </a:p>
        </p:txBody>
      </p:sp>
      <p:sp>
        <p:nvSpPr>
          <p:cNvPr id="38" name="Rectangle 37"/>
          <p:cNvSpPr/>
          <p:nvPr/>
        </p:nvSpPr>
        <p:spPr>
          <a:xfrm>
            <a:off x="1699159" y="3489372"/>
            <a:ext cx="3353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ym typeface="Symbol" panose="05050102010706020507" pitchFamily="18" charset="2"/>
              </a:rPr>
              <a:t>n</a:t>
            </a:r>
            <a:r>
              <a:rPr lang="en-US" sz="825" dirty="0">
                <a:sym typeface="Symbol" panose="05050102010706020507" pitchFamily="18" charset="2"/>
              </a:rPr>
              <a:t>2</a:t>
            </a:r>
            <a:endParaRPr lang="en-US" sz="1350" dirty="0"/>
          </a:p>
        </p:txBody>
      </p:sp>
      <p:sp>
        <p:nvSpPr>
          <p:cNvPr id="39" name="Rectangle 38"/>
          <p:cNvSpPr/>
          <p:nvPr/>
        </p:nvSpPr>
        <p:spPr>
          <a:xfrm>
            <a:off x="891658" y="2904249"/>
            <a:ext cx="3497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sym typeface="Symbol" panose="05050102010706020507" pitchFamily="18" charset="2"/>
              </a:rPr>
              <a:t></a:t>
            </a:r>
            <a:r>
              <a:rPr lang="en-US" sz="825" dirty="0">
                <a:sym typeface="Symbol" panose="05050102010706020507" pitchFamily="18" charset="2"/>
              </a:rPr>
              <a:t>1</a:t>
            </a:r>
            <a:endParaRPr lang="en-US" sz="1350" dirty="0"/>
          </a:p>
        </p:txBody>
      </p:sp>
      <p:sp>
        <p:nvSpPr>
          <p:cNvPr id="44" name="Rectangle 43"/>
          <p:cNvSpPr/>
          <p:nvPr/>
        </p:nvSpPr>
        <p:spPr>
          <a:xfrm>
            <a:off x="1209265" y="3996698"/>
            <a:ext cx="3497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350" dirty="0">
                <a:sym typeface="Symbol" panose="05050102010706020507" pitchFamily="18" charset="2"/>
              </a:rPr>
              <a:t></a:t>
            </a:r>
            <a:r>
              <a:rPr lang="en-US" sz="825" dirty="0">
                <a:sym typeface="Symbol" panose="05050102010706020507" pitchFamily="18" charset="2"/>
              </a:rPr>
              <a:t>2</a:t>
            </a:r>
            <a:endParaRPr lang="en-US" sz="1350" dirty="0"/>
          </a:p>
        </p:txBody>
      </p:sp>
      <p:sp>
        <p:nvSpPr>
          <p:cNvPr id="46" name="TextBox 45"/>
          <p:cNvSpPr txBox="1"/>
          <p:nvPr/>
        </p:nvSpPr>
        <p:spPr>
          <a:xfrm>
            <a:off x="756258" y="5048122"/>
            <a:ext cx="6295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RI is different for every wavelength – light dispersion on prism.</a:t>
            </a:r>
          </a:p>
        </p:txBody>
      </p:sp>
      <p:pic>
        <p:nvPicPr>
          <p:cNvPr id="1026" name="Picture 2" descr="A white beam of light dispersed into different colors when passing through a triangular pris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67" y="5437114"/>
            <a:ext cx="1728386" cy="10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58510" y="3231140"/>
                <a:ext cx="1106393" cy="482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den>
                      </m:f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510" y="3231140"/>
                <a:ext cx="1106393" cy="482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84446" y="3161487"/>
            <a:ext cx="3770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9033" y="3489372"/>
            <a:ext cx="6078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E57F1-7901-DF47-849C-BCEF3DE17C16}"/>
              </a:ext>
            </a:extLst>
          </p:cNvPr>
          <p:cNvSpPr txBox="1"/>
          <p:nvPr/>
        </p:nvSpPr>
        <p:spPr>
          <a:xfrm>
            <a:off x="3380687" y="451234"/>
            <a:ext cx="4538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Light</a:t>
            </a:r>
            <a:r>
              <a:rPr lang="cs-CZ" sz="1400" dirty="0"/>
              <a:t> </a:t>
            </a:r>
            <a:r>
              <a:rPr lang="cs-CZ" sz="1400" dirty="0" err="1"/>
              <a:t>entering</a:t>
            </a:r>
            <a:r>
              <a:rPr lang="cs-CZ" sz="1400" dirty="0"/>
              <a:t> to </a:t>
            </a:r>
            <a:r>
              <a:rPr lang="cs-CZ" sz="1400" dirty="0" err="1"/>
              <a:t>different</a:t>
            </a:r>
            <a:r>
              <a:rPr lang="cs-CZ" sz="1400" dirty="0"/>
              <a:t> medium </a:t>
            </a:r>
            <a:r>
              <a:rPr lang="cs-CZ" sz="1400" dirty="0" err="1"/>
              <a:t>changes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speed</a:t>
            </a: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DADBA7B-C7D7-B242-BB85-171D928B0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FA28A358-BA55-8544-9CB6-7C5C2184C5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Refraction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DCDB-846B-CA4B-9796-720949336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EE3BAC-E439-4D80-9F64-375C52463477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2" descr="Image">
            <a:hlinkClick r:id="rId6"/>
            <a:extLst>
              <a:ext uri="{FF2B5EF4-FFF2-40B4-BE49-F238E27FC236}">
                <a16:creationId xmlns:a16="http://schemas.microsoft.com/office/drawing/2014/main" id="{9A9E5C00-8B7B-CE41-8C0D-DD7778C3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522" y="2297000"/>
            <a:ext cx="4789432" cy="315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863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851" y="501934"/>
            <a:ext cx="1857336" cy="381812"/>
          </a:xfrm>
        </p:spPr>
        <p:txBody>
          <a:bodyPr>
            <a:normAutofit/>
          </a:bodyPr>
          <a:lstStyle/>
          <a:p>
            <a:r>
              <a:rPr lang="en-US" sz="1800" dirty="0"/>
              <a:t>Ernst Karl Abbe</a:t>
            </a:r>
          </a:p>
        </p:txBody>
      </p:sp>
      <p:pic>
        <p:nvPicPr>
          <p:cNvPr id="4" name="Picture 2" descr="https://upload.wikimedia.org/wikipedia/commons/thumb/3/37/Ernst_Abbe_memorial.JPG/1280px-Ernst_Abbe_memori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23" y="1491598"/>
            <a:ext cx="3147875" cy="23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rnst Ab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49" y="1491598"/>
            <a:ext cx="1669556" cy="23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upload.wikimedia.org/wikipedia/commons/thumb/4/46/Ernst-Abbe-Denkmal_Jena_F%C3%BCrstengraben_-_20140802_125709.jpg/170px-Ernst-Abbe-Denkmal_Jena_F%C3%BCrstengraben_-_20140802_1257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40" y="1491598"/>
            <a:ext cx="2380205" cy="13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95187" y="507663"/>
            <a:ext cx="1213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(1840 – 1905)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671B55-9156-AB44-8CB7-CF361F940DB1}"/>
                  </a:ext>
                </a:extLst>
              </p:cNvPr>
              <p:cNvSpPr txBox="1"/>
              <p:nvPr/>
            </p:nvSpPr>
            <p:spPr>
              <a:xfrm>
                <a:off x="5283647" y="4919496"/>
                <a:ext cx="1138710" cy="542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d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𝑁𝐴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671B55-9156-AB44-8CB7-CF361F940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647" y="4919496"/>
                <a:ext cx="1138710" cy="542969"/>
              </a:xfrm>
              <a:prstGeom prst="rect">
                <a:avLst/>
              </a:prstGeom>
              <a:blipFill>
                <a:blip r:embed="rId5"/>
                <a:stretch>
                  <a:fillRect l="-6742" b="-6977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150D344-3638-D343-83DE-D92C327ABAAE}"/>
              </a:ext>
            </a:extLst>
          </p:cNvPr>
          <p:cNvSpPr txBox="1"/>
          <p:nvPr/>
        </p:nvSpPr>
        <p:spPr>
          <a:xfrm>
            <a:off x="5151560" y="4605221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u="sng" dirty="0" err="1"/>
              <a:t>Microscope</a:t>
            </a:r>
            <a:endParaRPr lang="cs-CZ" sz="2000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507AD-3447-384E-81AB-2463A3ED9EAC}"/>
              </a:ext>
            </a:extLst>
          </p:cNvPr>
          <p:cNvSpPr txBox="1"/>
          <p:nvPr/>
        </p:nvSpPr>
        <p:spPr>
          <a:xfrm>
            <a:off x="4742151" y="5702336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70C0"/>
                </a:solidFill>
              </a:rPr>
              <a:t>Numerical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 err="1">
                <a:solidFill>
                  <a:srgbClr val="0070C0"/>
                </a:solidFill>
              </a:rPr>
              <a:t>aperture</a:t>
            </a:r>
            <a:endParaRPr lang="cs-CZ" sz="2000" dirty="0">
              <a:solidFill>
                <a:srgbClr val="0070C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5A3159-B425-E047-8F4B-EF1500BC6BEE}"/>
              </a:ext>
            </a:extLst>
          </p:cNvPr>
          <p:cNvSpPr/>
          <p:nvPr/>
        </p:nvSpPr>
        <p:spPr>
          <a:xfrm>
            <a:off x="6056935" y="5245202"/>
            <a:ext cx="309350" cy="2284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1ABFBA-9970-BB4E-ACEC-753799798ABE}"/>
              </a:ext>
            </a:extLst>
          </p:cNvPr>
          <p:cNvCxnSpPr>
            <a:cxnSpLocks/>
            <a:stCxn id="17" idx="4"/>
            <a:endCxn id="15" idx="0"/>
          </p:cNvCxnSpPr>
          <p:nvPr/>
        </p:nvCxnSpPr>
        <p:spPr>
          <a:xfrm flipH="1">
            <a:off x="5924526" y="5473642"/>
            <a:ext cx="287084" cy="22869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D22CE8-CD84-1942-B946-891F7D78F706}"/>
              </a:ext>
            </a:extLst>
          </p:cNvPr>
          <p:cNvCxnSpPr>
            <a:cxnSpLocks/>
            <a:stCxn id="17" idx="7"/>
            <a:endCxn id="27" idx="4"/>
          </p:cNvCxnSpPr>
          <p:nvPr/>
        </p:nvCxnSpPr>
        <p:spPr>
          <a:xfrm flipV="1">
            <a:off x="6320982" y="2574616"/>
            <a:ext cx="1851774" cy="270404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7FC69DD6-EEF9-0D43-A4E3-B47BAD6D2037}"/>
              </a:ext>
            </a:extLst>
          </p:cNvPr>
          <p:cNvSpPr/>
          <p:nvPr/>
        </p:nvSpPr>
        <p:spPr>
          <a:xfrm>
            <a:off x="7693152" y="2219689"/>
            <a:ext cx="959207" cy="3549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FA785999-9B4E-4949-A005-98F9DA2A6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E691358-B031-544F-BFF1-7CAA647D7CD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Resolution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43AD8-E5BC-4F4E-A5BC-4AE6554216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EE3BAC-E439-4D80-9F64-375C524634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20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78FC53-D394-3040-8C4A-23D327F699DC}"/>
              </a:ext>
            </a:extLst>
          </p:cNvPr>
          <p:cNvSpPr/>
          <p:nvPr/>
        </p:nvSpPr>
        <p:spPr>
          <a:xfrm>
            <a:off x="1628336" y="4498316"/>
            <a:ext cx="455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By </a:t>
            </a:r>
            <a:r>
              <a:rPr lang="cs-CZ" sz="1000" dirty="0" err="1"/>
              <a:t>Spencer</a:t>
            </a:r>
            <a:r>
              <a:rPr lang="cs-CZ" sz="1000" dirty="0"/>
              <a:t> </a:t>
            </a:r>
            <a:r>
              <a:rPr lang="cs-CZ" sz="1000" dirty="0" err="1"/>
              <a:t>Bliven</a:t>
            </a:r>
            <a:r>
              <a:rPr lang="cs-CZ" sz="1000" dirty="0"/>
              <a:t> - </a:t>
            </a:r>
            <a:r>
              <a:rPr lang="cs-CZ" sz="1000" dirty="0" err="1"/>
              <a:t>Own</a:t>
            </a:r>
            <a:r>
              <a:rPr lang="cs-CZ" sz="1000" dirty="0"/>
              <a:t> </a:t>
            </a:r>
            <a:r>
              <a:rPr lang="cs-CZ" sz="1000" dirty="0" err="1"/>
              <a:t>work</a:t>
            </a:r>
            <a:r>
              <a:rPr lang="cs-CZ" sz="1000" dirty="0"/>
              <a:t>, Public </a:t>
            </a:r>
            <a:r>
              <a:rPr lang="cs-CZ" sz="1000" dirty="0" err="1"/>
              <a:t>Domain</a:t>
            </a:r>
            <a:r>
              <a:rPr lang="cs-CZ" sz="1000" dirty="0"/>
              <a:t>, https://</a:t>
            </a:r>
            <a:r>
              <a:rPr lang="cs-CZ" sz="1000" dirty="0" err="1"/>
              <a:t>commons.wikimedia.org</a:t>
            </a:r>
            <a:r>
              <a:rPr lang="cs-CZ" sz="1000" dirty="0"/>
              <a:t>/</a:t>
            </a:r>
            <a:r>
              <a:rPr lang="cs-CZ" sz="1000" dirty="0" err="1"/>
              <a:t>w</a:t>
            </a:r>
            <a:r>
              <a:rPr lang="cs-CZ" sz="1000" dirty="0"/>
              <a:t>/</a:t>
            </a:r>
            <a:r>
              <a:rPr lang="cs-CZ" sz="1000" dirty="0" err="1"/>
              <a:t>index.php?curid</a:t>
            </a:r>
            <a:r>
              <a:rPr lang="cs-CZ" sz="1000" dirty="0"/>
              <a:t>=31456019</a:t>
            </a:r>
          </a:p>
        </p:txBody>
      </p:sp>
      <p:pic>
        <p:nvPicPr>
          <p:cNvPr id="1026" name="Picture 2" descr="https://upload.wikimedia.org/wikipedia/commons/a/ae/Airy_disk_spacing_near_Rayleigh_criterion.png">
            <a:extLst>
              <a:ext uri="{FF2B5EF4-FFF2-40B4-BE49-F238E27FC236}">
                <a16:creationId xmlns:a16="http://schemas.microsoft.com/office/drawing/2014/main" id="{A49124AE-7447-504A-9B38-4CCAF79F1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336" y="935790"/>
            <a:ext cx="2319549" cy="35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F43356-5DB9-164C-9C67-FB8B0F26789E}"/>
              </a:ext>
            </a:extLst>
          </p:cNvPr>
          <p:cNvSpPr/>
          <p:nvPr/>
        </p:nvSpPr>
        <p:spPr>
          <a:xfrm>
            <a:off x="4021014" y="7666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 err="1"/>
              <a:t>Two</a:t>
            </a:r>
            <a:r>
              <a:rPr lang="cs-CZ" sz="1400" dirty="0"/>
              <a:t> point </a:t>
            </a:r>
            <a:r>
              <a:rPr lang="cs-CZ" sz="1400" dirty="0" err="1"/>
              <a:t>sources</a:t>
            </a:r>
            <a:r>
              <a:rPr lang="cs-CZ" sz="1400" dirty="0"/>
              <a:t> are </a:t>
            </a:r>
            <a:r>
              <a:rPr lang="cs-CZ" sz="1400" dirty="0" err="1"/>
              <a:t>regarded</a:t>
            </a:r>
            <a:r>
              <a:rPr lang="cs-CZ" sz="1400" dirty="0"/>
              <a:t> as just </a:t>
            </a:r>
            <a:r>
              <a:rPr lang="cs-CZ" sz="1400" dirty="0" err="1"/>
              <a:t>resolved</a:t>
            </a:r>
            <a:r>
              <a:rPr lang="cs-CZ" sz="1400" dirty="0"/>
              <a:t> </a:t>
            </a:r>
            <a:r>
              <a:rPr lang="cs-CZ" sz="1400" dirty="0" err="1"/>
              <a:t>when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principal</a:t>
            </a:r>
            <a:r>
              <a:rPr lang="cs-CZ" sz="1400" dirty="0"/>
              <a:t> </a:t>
            </a:r>
            <a:r>
              <a:rPr lang="cs-CZ" sz="1400" dirty="0" err="1"/>
              <a:t>diffraction</a:t>
            </a:r>
            <a:r>
              <a:rPr lang="cs-CZ" sz="1400" dirty="0"/>
              <a:t> maximum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one</a:t>
            </a:r>
            <a:r>
              <a:rPr lang="cs-CZ" sz="1400" dirty="0"/>
              <a:t> image </a:t>
            </a:r>
            <a:r>
              <a:rPr lang="cs-CZ" sz="1400" dirty="0" err="1"/>
              <a:t>coincides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first</a:t>
            </a:r>
            <a:r>
              <a:rPr lang="cs-CZ" sz="1400" dirty="0"/>
              <a:t> minimum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other</a:t>
            </a:r>
            <a:r>
              <a:rPr lang="cs-CZ" sz="14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ED8ED-6A83-C742-9D57-E881DB3FCF5D}"/>
              </a:ext>
            </a:extLst>
          </p:cNvPr>
          <p:cNvSpPr txBox="1"/>
          <p:nvPr/>
        </p:nvSpPr>
        <p:spPr>
          <a:xfrm>
            <a:off x="4333187" y="37262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C000"/>
                </a:solidFill>
              </a:rPr>
              <a:t>Rayleigh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criterion</a:t>
            </a: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C12F41D-37EC-A04A-8049-0363D1918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014" y="2184762"/>
            <a:ext cx="3875197" cy="186448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172AFA-8938-9F47-9E78-A85145BD3A0B}"/>
              </a:ext>
            </a:extLst>
          </p:cNvPr>
          <p:cNvCxnSpPr/>
          <p:nvPr/>
        </p:nvCxnSpPr>
        <p:spPr>
          <a:xfrm>
            <a:off x="6083246" y="1767344"/>
            <a:ext cx="0" cy="1889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B18641-995D-1E45-9826-C3795AEFE29B}"/>
              </a:ext>
            </a:extLst>
          </p:cNvPr>
          <p:cNvCxnSpPr/>
          <p:nvPr/>
        </p:nvCxnSpPr>
        <p:spPr>
          <a:xfrm>
            <a:off x="6637579" y="1767344"/>
            <a:ext cx="0" cy="188984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2521D1-3C87-E844-9AAF-24F874BE7DB5}"/>
              </a:ext>
            </a:extLst>
          </p:cNvPr>
          <p:cNvCxnSpPr/>
          <p:nvPr/>
        </p:nvCxnSpPr>
        <p:spPr>
          <a:xfrm>
            <a:off x="5543985" y="1767344"/>
            <a:ext cx="0" cy="188984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E404621-57FA-7E4A-921F-8B14808CE8F1}"/>
                  </a:ext>
                </a:extLst>
              </p:cNvPr>
              <p:cNvSpPr txBox="1"/>
              <p:nvPr/>
            </p:nvSpPr>
            <p:spPr>
              <a:xfrm>
                <a:off x="1453988" y="5672150"/>
                <a:ext cx="1482842" cy="4054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0.61 ∗ </m:t>
                    </m:r>
                    <m:f>
                      <m:f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𝑁𝐴</m:t>
                        </m:r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E404621-57FA-7E4A-921F-8B14808CE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988" y="5672150"/>
                <a:ext cx="1482842" cy="405496"/>
              </a:xfrm>
              <a:prstGeom prst="rect">
                <a:avLst/>
              </a:prstGeom>
              <a:blipFill>
                <a:blip r:embed="rId4"/>
                <a:stretch>
                  <a:fillRect l="-9402" t="-3125" r="-4274" b="-18750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63B9118E-644C-0D48-AA4A-FF6D7E15CD0A}"/>
              </a:ext>
            </a:extLst>
          </p:cNvPr>
          <p:cNvSpPr/>
          <p:nvPr/>
        </p:nvSpPr>
        <p:spPr>
          <a:xfrm>
            <a:off x="3546271" y="5466557"/>
            <a:ext cx="1720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/>
              <a:t>R</a:t>
            </a:r>
            <a:r>
              <a:rPr lang="cs-CZ" sz="1200" dirty="0"/>
              <a:t>: </a:t>
            </a:r>
            <a:r>
              <a:rPr lang="cs-CZ" sz="1200" dirty="0" err="1"/>
              <a:t>resolution</a:t>
            </a:r>
            <a:r>
              <a:rPr lang="cs-CZ" sz="1200" dirty="0"/>
              <a:t>/distance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667587-4EDA-6C49-BA52-12CD92781C68}"/>
              </a:ext>
            </a:extLst>
          </p:cNvPr>
          <p:cNvSpPr/>
          <p:nvPr/>
        </p:nvSpPr>
        <p:spPr>
          <a:xfrm>
            <a:off x="3546270" y="5736399"/>
            <a:ext cx="1696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λ</a:t>
            </a:r>
            <a:r>
              <a:rPr lang="en-US" sz="1200" dirty="0"/>
              <a:t>:</a:t>
            </a:r>
            <a:r>
              <a:rPr lang="cs-CZ" sz="1200" dirty="0"/>
              <a:t> </a:t>
            </a:r>
            <a:r>
              <a:rPr lang="cs-CZ" sz="1200" dirty="0" err="1"/>
              <a:t>wavelength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light</a:t>
            </a:r>
            <a:endParaRPr lang="cs-CZ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AC388A4-6EBA-2349-A44E-277DC63E40E7}"/>
              </a:ext>
            </a:extLst>
          </p:cNvPr>
          <p:cNvSpPr/>
          <p:nvPr/>
        </p:nvSpPr>
        <p:spPr>
          <a:xfrm>
            <a:off x="3546271" y="6013398"/>
            <a:ext cx="1800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NA: </a:t>
            </a:r>
            <a:r>
              <a:rPr lang="cs-CZ" sz="1200" dirty="0" err="1"/>
              <a:t>numerical</a:t>
            </a:r>
            <a:r>
              <a:rPr lang="cs-CZ" sz="1200" dirty="0"/>
              <a:t> </a:t>
            </a:r>
            <a:r>
              <a:rPr lang="cs-CZ" sz="1200" dirty="0" err="1"/>
              <a:t>aperture</a:t>
            </a:r>
            <a:endParaRPr lang="cs-CZ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21C2D-2B12-FF4E-9EB7-CD74D6628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348" y="3964284"/>
            <a:ext cx="3449990" cy="284404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FB9C59C-CB0D-5C4E-A263-01DF59343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C55C3CB-EB66-014D-9A2F-E39206258B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Resolution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F10B2-BABB-0844-AF7A-46F14DA5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DAF99-B874-0D49-8889-A1E850BE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DE7A2-F212-8C47-8247-A7BA4E937AF4}"/>
                  </a:ext>
                </a:extLst>
              </p:cNvPr>
              <p:cNvSpPr txBox="1"/>
              <p:nvPr/>
            </p:nvSpPr>
            <p:spPr>
              <a:xfrm>
                <a:off x="6648016" y="1623541"/>
                <a:ext cx="749821" cy="4076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.22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∗ </m:t>
                      </m:r>
                      <m:f>
                        <m:f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den>
                      </m:f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DE7A2-F212-8C47-8247-A7BA4E937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016" y="1623541"/>
                <a:ext cx="749821" cy="407676"/>
              </a:xfrm>
              <a:prstGeom prst="rect">
                <a:avLst/>
              </a:prstGeom>
              <a:blipFill>
                <a:blip r:embed="rId7"/>
                <a:stretch>
                  <a:fillRect l="-5000" t="-3030" r="-5000" b="-1515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3B518C-D3E2-E348-BCC3-2711399CEDD3}"/>
                  </a:ext>
                </a:extLst>
              </p:cNvPr>
              <p:cNvSpPr txBox="1"/>
              <p:nvPr/>
            </p:nvSpPr>
            <p:spPr>
              <a:xfrm>
                <a:off x="4609678" y="1642165"/>
                <a:ext cx="884473" cy="4076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.22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∗ </m:t>
                      </m:r>
                      <m:f>
                        <m:fPr>
                          <m:ctrlPr>
                            <a:rPr lang="cs-CZ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</m:den>
                      </m:f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3B518C-D3E2-E348-BCC3-2711399CE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678" y="1642165"/>
                <a:ext cx="884473" cy="407676"/>
              </a:xfrm>
              <a:prstGeom prst="rect">
                <a:avLst/>
              </a:prstGeom>
              <a:blipFill>
                <a:blip r:embed="rId8"/>
                <a:stretch>
                  <a:fillRect t="-3030" r="-4225" b="-1515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4421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64290" y="1317933"/>
                <a:ext cx="1468351" cy="436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smtClean="0"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1500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500" b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cs-CZ" sz="15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b="1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US" sz="1500" b="1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e>
                            <m:sub>
                              <m:r>
                                <a:rPr lang="en-US" sz="1500" b="1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𝒆𝒎𝒎</m:t>
                              </m:r>
                            </m:sub>
                          </m:sSub>
                        </m:num>
                        <m:den>
                          <m:r>
                            <a:rPr lang="en-US" sz="1500" b="1">
                              <a:latin typeface="Cambria Math" panose="02040503050406030204" pitchFamily="18" charset="0"/>
                            </a:rPr>
                            <m:t>𝐍𝐀</m:t>
                          </m:r>
                        </m:den>
                      </m:f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290" y="1317933"/>
                <a:ext cx="1468351" cy="436017"/>
              </a:xfrm>
              <a:prstGeom prst="rect">
                <a:avLst/>
              </a:prstGeom>
              <a:blipFill>
                <a:blip r:embed="rId2"/>
                <a:stretch>
                  <a:fillRect l="-1709" b="-1388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435553" y="4986070"/>
            <a:ext cx="43123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u="sng" dirty="0"/>
              <a:t>Magnification</a:t>
            </a:r>
            <a:r>
              <a:rPr lang="en-US" sz="1500" dirty="0"/>
              <a:t> does not play a role in resolution!</a:t>
            </a:r>
          </a:p>
          <a:p>
            <a:pPr algn="ctr"/>
            <a:r>
              <a:rPr lang="en-US" sz="1500" dirty="0"/>
              <a:t>Only NA and </a:t>
            </a:r>
            <a:r>
              <a:rPr lang="en-US" sz="1500" dirty="0">
                <a:sym typeface="Symbol" panose="05050102010706020507" pitchFamily="18" charset="2"/>
              </a:rPr>
              <a:t> are taken into account!</a:t>
            </a:r>
            <a:endParaRPr lang="en-US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2801038" y="2354362"/>
            <a:ext cx="49391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 green light (550 nm and 1.4 NA objective) d </a:t>
            </a:r>
            <a:r>
              <a:rPr lang="en-US" sz="1350" dirty="0">
                <a:sym typeface="Symbol" panose="05050102010706020507" pitchFamily="18" charset="2"/>
              </a:rPr>
              <a:t> 240 nm</a:t>
            </a:r>
          </a:p>
          <a:p>
            <a:r>
              <a:rPr lang="en-US" sz="1350" dirty="0">
                <a:sym typeface="Symbol" panose="05050102010706020507" pitchFamily="18" charset="2"/>
              </a:rPr>
              <a:t>Limiting resolution of light microscopes (diffraction limited).</a:t>
            </a:r>
            <a:endParaRPr lang="en-US" sz="135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73063" y="2962255"/>
          <a:ext cx="2744312" cy="18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8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Resolved distance d (nm)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8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5x/0.15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8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10x/0.3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8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20x/0.5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8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40x/0.75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8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40x/1.3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8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63x/1.4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8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100x/1.3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738" y="2962257"/>
            <a:ext cx="2130491" cy="1798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76861" y="1317933"/>
                <a:ext cx="1360950" cy="436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smtClean="0"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1500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500" b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cs-CZ" sz="1500" b="1" i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b="1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US" sz="1500" b="1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e>
                            <m:sub>
                              <m:r>
                                <a:rPr lang="en-US" sz="1500" b="1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𝒆𝒙𝒄</m:t>
                              </m:r>
                            </m:sub>
                          </m:sSub>
                        </m:num>
                        <m:den>
                          <m:r>
                            <a:rPr lang="en-US" sz="1500" b="1">
                              <a:latin typeface="Cambria Math" panose="02040503050406030204" pitchFamily="18" charset="0"/>
                            </a:rPr>
                            <m:t>𝐍𝐀</m:t>
                          </m:r>
                        </m:den>
                      </m:f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861" y="1317933"/>
                <a:ext cx="1360950" cy="436017"/>
              </a:xfrm>
              <a:prstGeom prst="rect">
                <a:avLst/>
              </a:prstGeom>
              <a:blipFill>
                <a:blip r:embed="rId4"/>
                <a:stretch>
                  <a:fillRect l="-2778" b="-13889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73804" y="1324365"/>
                <a:ext cx="1364156" cy="436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>
                          <a:latin typeface="Cambria Math" panose="02040503050406030204" pitchFamily="18" charset="0"/>
                        </a:rPr>
                        <m:t>𝐝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en-US" sz="1500" b="1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15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1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e>
                            <m:sub>
                              <m:r>
                                <a:rPr lang="en-US" sz="1500" b="1" i="1">
                                  <a:latin typeface="Cambria Math" panose="02040503050406030204" pitchFamily="18" charset="0"/>
                                </a:rPr>
                                <m:t>𝒆𝒙𝒄</m:t>
                              </m:r>
                            </m:sub>
                          </m:sSub>
                        </m:num>
                        <m:den>
                          <m:r>
                            <a:rPr lang="en-US" sz="1500" b="1">
                              <a:latin typeface="Cambria Math" panose="02040503050406030204" pitchFamily="18" charset="0"/>
                            </a:rPr>
                            <m:t>𝐍𝐀</m:t>
                          </m:r>
                        </m:den>
                      </m:f>
                    </m:oMath>
                  </m:oMathPara>
                </a14:m>
                <a:endParaRPr lang="en-US" sz="15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804" y="1324365"/>
                <a:ext cx="1364156" cy="436017"/>
              </a:xfrm>
              <a:prstGeom prst="rect">
                <a:avLst/>
              </a:prstGeom>
              <a:blipFill>
                <a:blip r:embed="rId5"/>
                <a:stretch>
                  <a:fillRect l="-1852" b="-1111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02157" y="97811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Confocal microscope</a:t>
            </a:r>
          </a:p>
          <a:p>
            <a:pPr algn="ctr"/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AU pinhole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8918" y="98047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Confocal microscope</a:t>
            </a:r>
          </a:p>
          <a:p>
            <a:pPr algn="ctr"/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0.25 AU pinhole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772" y="983072"/>
            <a:ext cx="1479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Conventional microscope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5EA506D-A5B4-D141-BB56-D3C93E3F8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FF22F6B-F636-7241-8912-2CD28C85CFD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Lateral resolution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5BEBAA-6B19-FC49-9DD7-0C262D6D7E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EE3BAC-E439-4D80-9F64-375C524634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33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00A9-E38A-3847-AFBD-4814EFCD5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Antonie van Leeuwenhoek (1632 – 1723)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658ADF-9AF9-3341-9941-AD9F84D78CFE}"/>
              </a:ext>
            </a:extLst>
          </p:cNvPr>
          <p:cNvSpPr/>
          <p:nvPr/>
        </p:nvSpPr>
        <p:spPr>
          <a:xfrm>
            <a:off x="128629" y="1084815"/>
            <a:ext cx="11786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en-US" dirty="0"/>
              <a:t>Dutch businessman and scientist. Best known for his pioneering work in microscopy. Used single lens microscope</a:t>
            </a:r>
          </a:p>
          <a:p>
            <a:r>
              <a:rPr lang="en-US" dirty="0"/>
              <a:t>of his own design. </a:t>
            </a:r>
            <a:endParaRPr lang="en-CZ" dirty="0"/>
          </a:p>
        </p:txBody>
      </p:sp>
      <p:pic>
        <p:nvPicPr>
          <p:cNvPr id="4098" name="Picture 2">
            <a:hlinkClick r:id="rId2"/>
            <a:extLst>
              <a:ext uri="{FF2B5EF4-FFF2-40B4-BE49-F238E27FC236}">
                <a16:creationId xmlns:a16="http://schemas.microsoft.com/office/drawing/2014/main" id="{B5AC9AA0-5297-0F48-B37E-343629160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84" y="2892060"/>
            <a:ext cx="2794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caption">
            <a:extLst>
              <a:ext uri="{FF2B5EF4-FFF2-40B4-BE49-F238E27FC236}">
                <a16:creationId xmlns:a16="http://schemas.microsoft.com/office/drawing/2014/main" id="{E12074DF-43D6-7148-BB1D-2B614505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10109" y="1786336"/>
            <a:ext cx="3315318" cy="552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62D16-C157-9A45-AC45-283F7DC7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720DA-60FF-F941-9855-0EC2D22C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70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2D4971-B22A-1C4C-9769-DBA9AC5C6BD5}"/>
              </a:ext>
            </a:extLst>
          </p:cNvPr>
          <p:cNvSpPr txBox="1"/>
          <p:nvPr/>
        </p:nvSpPr>
        <p:spPr>
          <a:xfrm>
            <a:off x="3121688" y="3088236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⍺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47E422-D43D-694E-B8F3-BA0E48C5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660" y="1430009"/>
            <a:ext cx="3875402" cy="466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E38E2-070D-FB40-B37C-59304D37D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315" y="1437912"/>
            <a:ext cx="3241702" cy="4664449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D3AAB27-718D-034B-B470-3F188C009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A9E249-A3A3-D84D-AA10-7E888C4B295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Objective coding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255B3-E57C-0E46-A95C-578632AD5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9B956-27C4-7448-980D-6BD5B7EC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9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FDB641-B534-7340-9AE6-AD041ABCB8F8}"/>
              </a:ext>
            </a:extLst>
          </p:cNvPr>
          <p:cNvSpPr txBox="1"/>
          <p:nvPr/>
        </p:nvSpPr>
        <p:spPr>
          <a:xfrm>
            <a:off x="4535311" y="775181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Chromatic</a:t>
            </a:r>
            <a:r>
              <a:rPr lang="cs-CZ" dirty="0"/>
              <a:t> </a:t>
            </a:r>
            <a:r>
              <a:rPr lang="cs-CZ" dirty="0" err="1"/>
              <a:t>aberrations</a:t>
            </a:r>
            <a:endParaRPr lang="cs-CZ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D7BA4AD-CF6E-834F-91C3-BFDDCD0DCF25}"/>
              </a:ext>
            </a:extLst>
          </p:cNvPr>
          <p:cNvSpPr txBox="1"/>
          <p:nvPr/>
        </p:nvSpPr>
        <p:spPr>
          <a:xfrm>
            <a:off x="3428034" y="3830825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Spherical</a:t>
            </a:r>
            <a:r>
              <a:rPr lang="cs-CZ" dirty="0"/>
              <a:t> </a:t>
            </a:r>
            <a:r>
              <a:rPr lang="cs-CZ" dirty="0" err="1"/>
              <a:t>aberrations</a:t>
            </a:r>
            <a:endParaRPr lang="cs-CZ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B2F7067-DB8F-9E45-B9ED-B478886538FD}"/>
              </a:ext>
            </a:extLst>
          </p:cNvPr>
          <p:cNvGrpSpPr/>
          <p:nvPr/>
        </p:nvGrpSpPr>
        <p:grpSpPr>
          <a:xfrm>
            <a:off x="4867730" y="1525407"/>
            <a:ext cx="4324350" cy="1903593"/>
            <a:chOff x="222250" y="1163679"/>
            <a:chExt cx="4324350" cy="190359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BE6038-CBBE-A248-B928-96A8C34607DB}"/>
                </a:ext>
              </a:extLst>
            </p:cNvPr>
            <p:cNvSpPr/>
            <p:nvPr/>
          </p:nvSpPr>
          <p:spPr>
            <a:xfrm>
              <a:off x="1840675" y="1163679"/>
              <a:ext cx="160774" cy="16311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6ACBB93-F109-5A49-BA68-5575F60D4DF4}"/>
                </a:ext>
              </a:extLst>
            </p:cNvPr>
            <p:cNvCxnSpPr>
              <a:cxnSpLocks/>
              <a:stCxn id="15" idx="0"/>
              <a:endCxn id="15" idx="4"/>
            </p:cNvCxnSpPr>
            <p:nvPr/>
          </p:nvCxnSpPr>
          <p:spPr>
            <a:xfrm>
              <a:off x="1921062" y="1163679"/>
              <a:ext cx="0" cy="163118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9CD186A-42C6-7C4F-955B-95010189A1D3}"/>
                </a:ext>
              </a:extLst>
            </p:cNvPr>
            <p:cNvCxnSpPr/>
            <p:nvPr/>
          </p:nvCxnSpPr>
          <p:spPr>
            <a:xfrm>
              <a:off x="428872" y="1344033"/>
              <a:ext cx="1478478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CDB464D-36B8-DD4A-B51E-14E8E6E5A0FA}"/>
                </a:ext>
              </a:extLst>
            </p:cNvPr>
            <p:cNvCxnSpPr/>
            <p:nvPr/>
          </p:nvCxnSpPr>
          <p:spPr>
            <a:xfrm>
              <a:off x="425697" y="1314591"/>
              <a:ext cx="1478478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355AE8-BBAC-5C44-BBAD-06F9F02A3375}"/>
                </a:ext>
              </a:extLst>
            </p:cNvPr>
            <p:cNvCxnSpPr/>
            <p:nvPr/>
          </p:nvCxnSpPr>
          <p:spPr>
            <a:xfrm>
              <a:off x="428872" y="1373462"/>
              <a:ext cx="1478478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822427-0DCE-E048-B556-DB95B7DE3CF8}"/>
                </a:ext>
              </a:extLst>
            </p:cNvPr>
            <p:cNvCxnSpPr/>
            <p:nvPr/>
          </p:nvCxnSpPr>
          <p:spPr>
            <a:xfrm rot="10800000">
              <a:off x="425697" y="2606618"/>
              <a:ext cx="1478478" cy="0"/>
            </a:xfrm>
            <a:prstGeom prst="line">
              <a:avLst/>
            </a:prstGeom>
            <a:ln w="28575"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933A3-659B-0345-B74B-4211A530F341}"/>
                </a:ext>
              </a:extLst>
            </p:cNvPr>
            <p:cNvCxnSpPr/>
            <p:nvPr/>
          </p:nvCxnSpPr>
          <p:spPr>
            <a:xfrm rot="10800000">
              <a:off x="425697" y="2636060"/>
              <a:ext cx="1478478" cy="0"/>
            </a:xfrm>
            <a:prstGeom prst="line">
              <a:avLst/>
            </a:prstGeom>
            <a:ln w="28575"/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2C0AC9-B2DD-D649-B407-8366B748030F}"/>
                </a:ext>
              </a:extLst>
            </p:cNvPr>
            <p:cNvCxnSpPr/>
            <p:nvPr/>
          </p:nvCxnSpPr>
          <p:spPr>
            <a:xfrm rot="10800000">
              <a:off x="425697" y="2577189"/>
              <a:ext cx="1478478" cy="0"/>
            </a:xfrm>
            <a:prstGeom prst="line">
              <a:avLst/>
            </a:prstGeom>
            <a:ln w="28575">
              <a:solidFill>
                <a:srgbClr val="00B0F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9BBC3A0-829A-754E-B3BA-7A2F2BA7D5FE}"/>
                </a:ext>
              </a:extLst>
            </p:cNvPr>
            <p:cNvCxnSpPr/>
            <p:nvPr/>
          </p:nvCxnSpPr>
          <p:spPr>
            <a:xfrm>
              <a:off x="222250" y="1979270"/>
              <a:ext cx="405765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D4A84E6-9D66-D04E-A6F8-E3E4E93E80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1600" y="1346340"/>
              <a:ext cx="2057213" cy="123402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00CABFC-A4B6-7C4D-86F5-C67F829BF530}"/>
                </a:ext>
              </a:extLst>
            </p:cNvPr>
            <p:cNvCxnSpPr>
              <a:cxnSpLocks/>
            </p:cNvCxnSpPr>
            <p:nvPr/>
          </p:nvCxnSpPr>
          <p:spPr>
            <a:xfrm>
              <a:off x="1927720" y="1345410"/>
              <a:ext cx="2432567" cy="13531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650F738-CC30-E841-B798-E067BDF94B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0279" y="1384527"/>
              <a:ext cx="2165471" cy="12254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F27E805-C366-8C49-B96F-D9422D9F1EC1}"/>
                </a:ext>
              </a:extLst>
            </p:cNvPr>
            <p:cNvCxnSpPr>
              <a:cxnSpLocks/>
            </p:cNvCxnSpPr>
            <p:nvPr/>
          </p:nvCxnSpPr>
          <p:spPr>
            <a:xfrm>
              <a:off x="1923929" y="1373985"/>
              <a:ext cx="2216271" cy="132460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3467879-04D9-6040-8E63-6B5083D556FB}"/>
                </a:ext>
              </a:extLst>
            </p:cNvPr>
            <p:cNvCxnSpPr>
              <a:cxnSpLocks/>
            </p:cNvCxnSpPr>
            <p:nvPr/>
          </p:nvCxnSpPr>
          <p:spPr>
            <a:xfrm>
              <a:off x="1934070" y="1316941"/>
              <a:ext cx="2612530" cy="1289677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F2FB28D-E661-6143-958B-3F93C71D4C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4775" y="1426541"/>
              <a:ext cx="2373700" cy="1211058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FEA80A9-F297-234E-8766-70DFF1CDB3BF}"/>
                </a:ext>
              </a:extLst>
            </p:cNvPr>
            <p:cNvCxnSpPr>
              <a:cxnSpLocks/>
            </p:cNvCxnSpPr>
            <p:nvPr/>
          </p:nvCxnSpPr>
          <p:spPr>
            <a:xfrm>
              <a:off x="3060525" y="1163679"/>
              <a:ext cx="0" cy="163118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70D3D5A-EECA-434D-96C5-36C5F11E609F}"/>
                </a:ext>
              </a:extLst>
            </p:cNvPr>
            <p:cNvSpPr txBox="1"/>
            <p:nvPr/>
          </p:nvSpPr>
          <p:spPr>
            <a:xfrm>
              <a:off x="2927675" y="2759495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F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66CF708-37F3-EF47-A1D7-7FB0BEDE5713}"/>
              </a:ext>
            </a:extLst>
          </p:cNvPr>
          <p:cNvGrpSpPr/>
          <p:nvPr/>
        </p:nvGrpSpPr>
        <p:grpSpPr>
          <a:xfrm>
            <a:off x="259014" y="1531679"/>
            <a:ext cx="4138037" cy="1903593"/>
            <a:chOff x="4694752" y="1163679"/>
            <a:chExt cx="4138037" cy="190359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D6AB54B-317D-ED4B-833E-4D3B010DC6E7}"/>
                </a:ext>
              </a:extLst>
            </p:cNvPr>
            <p:cNvCxnSpPr/>
            <p:nvPr/>
          </p:nvCxnSpPr>
          <p:spPr>
            <a:xfrm>
              <a:off x="4694752" y="1979270"/>
              <a:ext cx="405765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D03562B3-13E9-8F40-AB7E-7DBB2F836CC6}"/>
                </a:ext>
              </a:extLst>
            </p:cNvPr>
            <p:cNvGrpSpPr/>
            <p:nvPr/>
          </p:nvGrpSpPr>
          <p:grpSpPr>
            <a:xfrm>
              <a:off x="4898199" y="1163679"/>
              <a:ext cx="3934590" cy="1903593"/>
              <a:chOff x="4898199" y="1163679"/>
              <a:chExt cx="3934590" cy="1903593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7BB74D4-9E98-894D-9EF5-561CC36B956D}"/>
                  </a:ext>
                </a:extLst>
              </p:cNvPr>
              <p:cNvSpPr/>
              <p:nvPr/>
            </p:nvSpPr>
            <p:spPr>
              <a:xfrm>
                <a:off x="6313177" y="1163679"/>
                <a:ext cx="160774" cy="163118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A2FED59-7E86-514C-BF81-9F8B095C7858}"/>
                  </a:ext>
                </a:extLst>
              </p:cNvPr>
              <p:cNvCxnSpPr>
                <a:cxnSpLocks/>
                <a:stCxn id="61" idx="0"/>
                <a:endCxn id="61" idx="4"/>
              </p:cNvCxnSpPr>
              <p:nvPr/>
            </p:nvCxnSpPr>
            <p:spPr>
              <a:xfrm>
                <a:off x="6393564" y="1163679"/>
                <a:ext cx="0" cy="1631183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ABCE2A1-AE99-A341-BD1C-A0C35EE43C80}"/>
                  </a:ext>
                </a:extLst>
              </p:cNvPr>
              <p:cNvCxnSpPr/>
              <p:nvPr/>
            </p:nvCxnSpPr>
            <p:spPr>
              <a:xfrm>
                <a:off x="4901374" y="1344033"/>
                <a:ext cx="1478478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8E0785BC-20CC-C54A-9DB5-C7512D26A5F7}"/>
                  </a:ext>
                </a:extLst>
              </p:cNvPr>
              <p:cNvCxnSpPr/>
              <p:nvPr/>
            </p:nvCxnSpPr>
            <p:spPr>
              <a:xfrm>
                <a:off x="4898199" y="1314591"/>
                <a:ext cx="1478478" cy="0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9EFE672-DE07-EF40-ACB6-210CF5D40A48}"/>
                  </a:ext>
                </a:extLst>
              </p:cNvPr>
              <p:cNvCxnSpPr/>
              <p:nvPr/>
            </p:nvCxnSpPr>
            <p:spPr>
              <a:xfrm>
                <a:off x="4901374" y="1373462"/>
                <a:ext cx="1478478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5C0B7949-8BE2-AB4B-B366-EBA22621DDCA}"/>
                  </a:ext>
                </a:extLst>
              </p:cNvPr>
              <p:cNvCxnSpPr/>
              <p:nvPr/>
            </p:nvCxnSpPr>
            <p:spPr>
              <a:xfrm rot="10800000">
                <a:off x="4898199" y="2606618"/>
                <a:ext cx="1478478" cy="0"/>
              </a:xfrm>
              <a:prstGeom prst="line">
                <a:avLst/>
              </a:prstGeom>
              <a:ln w="28575"/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10940913-B98C-2B46-8D9E-1395F0E53924}"/>
                  </a:ext>
                </a:extLst>
              </p:cNvPr>
              <p:cNvCxnSpPr/>
              <p:nvPr/>
            </p:nvCxnSpPr>
            <p:spPr>
              <a:xfrm rot="10800000">
                <a:off x="4898199" y="2636060"/>
                <a:ext cx="1478478" cy="0"/>
              </a:xfrm>
              <a:prstGeom prst="line">
                <a:avLst/>
              </a:prstGeom>
              <a:ln w="28575"/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D5DC194-8C16-5949-99A3-98BCB59E7417}"/>
                  </a:ext>
                </a:extLst>
              </p:cNvPr>
              <p:cNvCxnSpPr/>
              <p:nvPr/>
            </p:nvCxnSpPr>
            <p:spPr>
              <a:xfrm rot="10800000">
                <a:off x="4898199" y="2577189"/>
                <a:ext cx="1478478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5FC8338-5BCE-5748-AD29-DAE2389D63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7553" y="1356884"/>
                <a:ext cx="2160699" cy="122003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CEAD8E6-4930-D541-8D53-57D4E134E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222" y="1345410"/>
                <a:ext cx="2432567" cy="135318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02C4359-907C-8D46-B019-312EB9AF69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2781" y="1384527"/>
                <a:ext cx="2165471" cy="12254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0643601-C59E-C649-8BE4-F5B3A5BC0C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6431" y="1373985"/>
                <a:ext cx="2250497" cy="126110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F4B8E14-EE3E-7F4A-AF5D-B0713556D1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6572" y="1316941"/>
                <a:ext cx="2359542" cy="1318146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5CC0B52-96FC-DC4B-A1D9-8C81468F43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7277" y="1426541"/>
                <a:ext cx="2160975" cy="1211058"/>
              </a:xfrm>
              <a:prstGeom prst="line">
                <a:avLst/>
              </a:prstGeom>
              <a:ln w="28575"/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DA23547-5D5D-6343-8E8B-FB3A247EA1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33027" y="1163679"/>
                <a:ext cx="0" cy="1631183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7B879E3-C087-DF45-A314-24AE3E626903}"/>
                  </a:ext>
                </a:extLst>
              </p:cNvPr>
              <p:cNvSpPr txBox="1"/>
              <p:nvPr/>
            </p:nvSpPr>
            <p:spPr>
              <a:xfrm>
                <a:off x="7400177" y="2759495"/>
                <a:ext cx="2792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/>
                  <a:t>F</a:t>
                </a:r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B00F99B-1DC0-E04A-AAB8-413EE08EED86}"/>
              </a:ext>
            </a:extLst>
          </p:cNvPr>
          <p:cNvGrpSpPr/>
          <p:nvPr/>
        </p:nvGrpSpPr>
        <p:grpSpPr>
          <a:xfrm>
            <a:off x="297263" y="4388485"/>
            <a:ext cx="4133348" cy="1907256"/>
            <a:chOff x="4694796" y="4125627"/>
            <a:chExt cx="4133348" cy="190725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3207522-36D8-EF4E-88AC-B0335AB9EFF4}"/>
                </a:ext>
              </a:extLst>
            </p:cNvPr>
            <p:cNvSpPr/>
            <p:nvPr/>
          </p:nvSpPr>
          <p:spPr>
            <a:xfrm>
              <a:off x="6313221" y="4125627"/>
              <a:ext cx="160774" cy="16311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D0ED1BD-5F20-954E-A94F-6C70606DB9F3}"/>
                </a:ext>
              </a:extLst>
            </p:cNvPr>
            <p:cNvCxnSpPr/>
            <p:nvPr/>
          </p:nvCxnSpPr>
          <p:spPr>
            <a:xfrm>
              <a:off x="4899144" y="4943031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1C20D9B-9507-244E-A06C-B319D72082EA}"/>
                </a:ext>
              </a:extLst>
            </p:cNvPr>
            <p:cNvCxnSpPr>
              <a:cxnSpLocks/>
            </p:cNvCxnSpPr>
            <p:nvPr/>
          </p:nvCxnSpPr>
          <p:spPr>
            <a:xfrm>
              <a:off x="6402825" y="4943921"/>
              <a:ext cx="235474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885880A-829C-494B-9EEC-3473BCE1C418}"/>
                </a:ext>
              </a:extLst>
            </p:cNvPr>
            <p:cNvCxnSpPr/>
            <p:nvPr/>
          </p:nvCxnSpPr>
          <p:spPr>
            <a:xfrm>
              <a:off x="4889463" y="4282369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69EB5BF-79D6-CC4C-9BAE-294019D4FCC5}"/>
                </a:ext>
              </a:extLst>
            </p:cNvPr>
            <p:cNvCxnSpPr/>
            <p:nvPr/>
          </p:nvCxnSpPr>
          <p:spPr>
            <a:xfrm rot="10800000">
              <a:off x="4889463" y="5603838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4D0689A-101A-9A47-9CD3-C36E89D17DAA}"/>
                </a:ext>
              </a:extLst>
            </p:cNvPr>
            <p:cNvCxnSpPr>
              <a:cxnSpLocks/>
            </p:cNvCxnSpPr>
            <p:nvPr/>
          </p:nvCxnSpPr>
          <p:spPr>
            <a:xfrm>
              <a:off x="6397836" y="4284719"/>
              <a:ext cx="2249092" cy="131854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CC6FEA8-1EEC-E744-AD98-E17822F5F1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8541" y="4296050"/>
              <a:ext cx="2226250" cy="13093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FB2F282-BB62-1640-B6A9-A7AAAC4AAC71}"/>
                </a:ext>
              </a:extLst>
            </p:cNvPr>
            <p:cNvCxnSpPr/>
            <p:nvPr/>
          </p:nvCxnSpPr>
          <p:spPr>
            <a:xfrm>
              <a:off x="4898242" y="4502817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64F4819-B49A-C843-A5D2-E4E95991C5A6}"/>
                </a:ext>
              </a:extLst>
            </p:cNvPr>
            <p:cNvCxnSpPr/>
            <p:nvPr/>
          </p:nvCxnSpPr>
          <p:spPr>
            <a:xfrm>
              <a:off x="4898242" y="4719811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2B8617A-A6D2-3541-8CAD-D66D7EA8BCF1}"/>
                </a:ext>
              </a:extLst>
            </p:cNvPr>
            <p:cNvCxnSpPr/>
            <p:nvPr/>
          </p:nvCxnSpPr>
          <p:spPr>
            <a:xfrm>
              <a:off x="4898242" y="5161136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CF19F2-E71C-D14B-A205-7E7AAC7278C0}"/>
                </a:ext>
              </a:extLst>
            </p:cNvPr>
            <p:cNvCxnSpPr/>
            <p:nvPr/>
          </p:nvCxnSpPr>
          <p:spPr>
            <a:xfrm>
              <a:off x="4900916" y="5380211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E3F7638-974D-9245-A13E-053C4C2EF5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0217" y="4494307"/>
              <a:ext cx="2352185" cy="88305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B3276A1-7962-6A48-BC6B-9718A942C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3441" y="4717699"/>
              <a:ext cx="2424703" cy="44343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592192A-908B-C345-A542-0AE174951497}"/>
                </a:ext>
              </a:extLst>
            </p:cNvPr>
            <p:cNvCxnSpPr>
              <a:cxnSpLocks/>
            </p:cNvCxnSpPr>
            <p:nvPr/>
          </p:nvCxnSpPr>
          <p:spPr>
            <a:xfrm>
              <a:off x="6402825" y="4719812"/>
              <a:ext cx="2425319" cy="47786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137F310-D428-4944-9278-78A88A1DC6D3}"/>
                </a:ext>
              </a:extLst>
            </p:cNvPr>
            <p:cNvCxnSpPr>
              <a:cxnSpLocks/>
            </p:cNvCxnSpPr>
            <p:nvPr/>
          </p:nvCxnSpPr>
          <p:spPr>
            <a:xfrm>
              <a:off x="6400266" y="4502226"/>
              <a:ext cx="2352136" cy="9224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4776D1-7842-064D-92F2-07C792941DBB}"/>
                </a:ext>
              </a:extLst>
            </p:cNvPr>
            <p:cNvCxnSpPr>
              <a:cxnSpLocks/>
            </p:cNvCxnSpPr>
            <p:nvPr/>
          </p:nvCxnSpPr>
          <p:spPr>
            <a:xfrm>
              <a:off x="6388919" y="4125627"/>
              <a:ext cx="0" cy="163118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9333CEF-63BD-BD4B-8E53-0A07B83E32F1}"/>
                </a:ext>
              </a:extLst>
            </p:cNvPr>
            <p:cNvCxnSpPr>
              <a:cxnSpLocks/>
            </p:cNvCxnSpPr>
            <p:nvPr/>
          </p:nvCxnSpPr>
          <p:spPr>
            <a:xfrm>
              <a:off x="7535001" y="4125627"/>
              <a:ext cx="0" cy="163118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9A22925-17C1-7948-87BC-D50B34E7D09B}"/>
                </a:ext>
              </a:extLst>
            </p:cNvPr>
            <p:cNvSpPr txBox="1"/>
            <p:nvPr/>
          </p:nvSpPr>
          <p:spPr>
            <a:xfrm>
              <a:off x="7402151" y="5725106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F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D7865D5-514B-4C4F-98B0-926BBF38EA26}"/>
                </a:ext>
              </a:extLst>
            </p:cNvPr>
            <p:cNvCxnSpPr/>
            <p:nvPr/>
          </p:nvCxnSpPr>
          <p:spPr>
            <a:xfrm>
              <a:off x="4694796" y="4941218"/>
              <a:ext cx="405765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8356CAF-82A8-074A-BB93-B1A0AFD8A226}"/>
              </a:ext>
            </a:extLst>
          </p:cNvPr>
          <p:cNvGrpSpPr/>
          <p:nvPr/>
        </p:nvGrpSpPr>
        <p:grpSpPr>
          <a:xfrm>
            <a:off x="4848969" y="4380495"/>
            <a:ext cx="4178300" cy="1907256"/>
            <a:chOff x="222250" y="4125053"/>
            <a:chExt cx="4178300" cy="190725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3D788E2-AB0F-1943-AD77-79CAA41A88A9}"/>
                </a:ext>
              </a:extLst>
            </p:cNvPr>
            <p:cNvSpPr/>
            <p:nvPr/>
          </p:nvSpPr>
          <p:spPr>
            <a:xfrm>
              <a:off x="1840675" y="4125053"/>
              <a:ext cx="160774" cy="163118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5AC8BB-4FC9-4249-986E-CD9966961567}"/>
                </a:ext>
              </a:extLst>
            </p:cNvPr>
            <p:cNvCxnSpPr/>
            <p:nvPr/>
          </p:nvCxnSpPr>
          <p:spPr>
            <a:xfrm>
              <a:off x="426598" y="4942457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94A36E-5FB0-E045-9B3A-B30462AD6D2B}"/>
                </a:ext>
              </a:extLst>
            </p:cNvPr>
            <p:cNvCxnSpPr>
              <a:cxnSpLocks/>
            </p:cNvCxnSpPr>
            <p:nvPr/>
          </p:nvCxnSpPr>
          <p:spPr>
            <a:xfrm>
              <a:off x="1930279" y="4947743"/>
              <a:ext cx="235474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0BEF16-E6F1-AA42-8190-48623E2945B4}"/>
                </a:ext>
              </a:extLst>
            </p:cNvPr>
            <p:cNvCxnSpPr/>
            <p:nvPr/>
          </p:nvCxnSpPr>
          <p:spPr>
            <a:xfrm>
              <a:off x="416917" y="4281795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BAC281A-C3DB-904B-A63E-7BF890D60909}"/>
                </a:ext>
              </a:extLst>
            </p:cNvPr>
            <p:cNvCxnSpPr/>
            <p:nvPr/>
          </p:nvCxnSpPr>
          <p:spPr>
            <a:xfrm rot="10800000">
              <a:off x="416917" y="5603264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8A564DC-5A3E-4A4F-976B-B9572A7BDD9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90" y="4284145"/>
              <a:ext cx="2237135" cy="131911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A403F6-BB79-8C4E-A54A-8F60F92C9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5995" y="4281795"/>
              <a:ext cx="2214205" cy="132300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C6215B-DD63-B240-8C92-17FE9816006F}"/>
                </a:ext>
              </a:extLst>
            </p:cNvPr>
            <p:cNvCxnSpPr/>
            <p:nvPr/>
          </p:nvCxnSpPr>
          <p:spPr>
            <a:xfrm>
              <a:off x="425696" y="4502243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17A669C-A920-564B-A7B6-B85BC363844A}"/>
                </a:ext>
              </a:extLst>
            </p:cNvPr>
            <p:cNvCxnSpPr/>
            <p:nvPr/>
          </p:nvCxnSpPr>
          <p:spPr>
            <a:xfrm>
              <a:off x="425696" y="4719237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6A6655-3D48-7347-A548-A2CE4B208C2C}"/>
                </a:ext>
              </a:extLst>
            </p:cNvPr>
            <p:cNvCxnSpPr/>
            <p:nvPr/>
          </p:nvCxnSpPr>
          <p:spPr>
            <a:xfrm>
              <a:off x="425696" y="5160562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313522F-E520-6445-933A-AF97CDBEF68F}"/>
                </a:ext>
              </a:extLst>
            </p:cNvPr>
            <p:cNvCxnSpPr/>
            <p:nvPr/>
          </p:nvCxnSpPr>
          <p:spPr>
            <a:xfrm>
              <a:off x="428370" y="5379637"/>
              <a:ext cx="14784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FDC0966-BF77-9249-8CC2-FED79038D2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671" y="4530725"/>
              <a:ext cx="2403029" cy="8460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BA0D82E-1E11-0447-A859-1926C6AE2B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0895" y="4787554"/>
              <a:ext cx="2469655" cy="3730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755C64B-35C1-D14F-B95D-81AC0746A573}"/>
                </a:ext>
              </a:extLst>
            </p:cNvPr>
            <p:cNvCxnSpPr>
              <a:cxnSpLocks/>
            </p:cNvCxnSpPr>
            <p:nvPr/>
          </p:nvCxnSpPr>
          <p:spPr>
            <a:xfrm>
              <a:off x="1930279" y="4719238"/>
              <a:ext cx="2400421" cy="36013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B39F9D-01D9-8D40-A9B3-83C94C82A8B6}"/>
                </a:ext>
              </a:extLst>
            </p:cNvPr>
            <p:cNvCxnSpPr>
              <a:cxnSpLocks/>
            </p:cNvCxnSpPr>
            <p:nvPr/>
          </p:nvCxnSpPr>
          <p:spPr>
            <a:xfrm>
              <a:off x="1927720" y="4501652"/>
              <a:ext cx="2279155" cy="815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AE1018-4305-8545-8138-D0A48B089DF3}"/>
                </a:ext>
              </a:extLst>
            </p:cNvPr>
            <p:cNvCxnSpPr>
              <a:cxnSpLocks/>
            </p:cNvCxnSpPr>
            <p:nvPr/>
          </p:nvCxnSpPr>
          <p:spPr>
            <a:xfrm>
              <a:off x="1916373" y="4125053"/>
              <a:ext cx="0" cy="163118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1DB8F21-258B-2F42-B08A-03D6A30E1EA2}"/>
                </a:ext>
              </a:extLst>
            </p:cNvPr>
            <p:cNvCxnSpPr>
              <a:cxnSpLocks/>
            </p:cNvCxnSpPr>
            <p:nvPr/>
          </p:nvCxnSpPr>
          <p:spPr>
            <a:xfrm>
              <a:off x="3062455" y="4125053"/>
              <a:ext cx="0" cy="163118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044C89-7F0A-CA42-B1FD-12FDF5869569}"/>
                </a:ext>
              </a:extLst>
            </p:cNvPr>
            <p:cNvSpPr txBox="1"/>
            <p:nvPr/>
          </p:nvSpPr>
          <p:spPr>
            <a:xfrm>
              <a:off x="2929605" y="5724532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/>
                <a:t>F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DC2B948-774D-A442-8E5B-DF9C675C6D3C}"/>
                </a:ext>
              </a:extLst>
            </p:cNvPr>
            <p:cNvCxnSpPr/>
            <p:nvPr/>
          </p:nvCxnSpPr>
          <p:spPr>
            <a:xfrm>
              <a:off x="222250" y="4940644"/>
              <a:ext cx="405765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id="{1C8324C7-4F54-AB47-AB29-295C6F387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AD382350-890F-3D44-A64F-D5747B8704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Most frequent lens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abberations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32A60B-63AE-964B-9922-0FBA281AA909}"/>
              </a:ext>
            </a:extLst>
          </p:cNvPr>
          <p:cNvSpPr txBox="1"/>
          <p:nvPr/>
        </p:nvSpPr>
        <p:spPr>
          <a:xfrm>
            <a:off x="9396059" y="215633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CZ" dirty="0"/>
              <a:t>pochromatic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342BA-6B33-EC40-AA71-BB8CB737CC38}"/>
              </a:ext>
            </a:extLst>
          </p:cNvPr>
          <p:cNvSpPr txBox="1"/>
          <p:nvPr/>
        </p:nvSpPr>
        <p:spPr>
          <a:xfrm>
            <a:off x="9396059" y="4814201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</a:t>
            </a:r>
            <a:r>
              <a:rPr lang="en-CZ" dirty="0"/>
              <a:t>se correct coverslip</a:t>
            </a:r>
          </a:p>
          <a:p>
            <a:r>
              <a:rPr lang="en-GB" dirty="0"/>
              <a:t>Refraction media match</a:t>
            </a:r>
            <a:endParaRPr lang="en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BAA28-C229-5A4E-8454-3E841FF5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788A-6C53-DB47-92AD-5DAD5B17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OSRAM HXP 120W/45 CVIS">
            <a:extLst>
              <a:ext uri="{FF2B5EF4-FFF2-40B4-BE49-F238E27FC236}">
                <a16:creationId xmlns:a16="http://schemas.microsoft.com/office/drawing/2014/main" id="{563F618B-3249-EC45-BA49-B7BDC4C5C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1127">
            <a:off x="6684607" y="5123789"/>
            <a:ext cx="1294968" cy="145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3FACCD-D588-0C4A-A73B-E4CCDF7F9579}"/>
              </a:ext>
            </a:extLst>
          </p:cNvPr>
          <p:cNvSpPr/>
          <p:nvPr/>
        </p:nvSpPr>
        <p:spPr>
          <a:xfrm rot="16200000">
            <a:off x="5738062" y="3683914"/>
            <a:ext cx="3073138" cy="3432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648E6-D8DB-004C-8640-633511217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708"/>
            <a:ext cx="5411654" cy="5273148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40CC125-D124-224C-B5EF-EE88C24F1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642C9C-E8F5-4548-A66C-DAACC9FBE9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Transmitted light microscopy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00B89E-CC77-2249-95C8-7414AFBEC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C257F-ADE4-7544-800B-69F3113C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ABED88-A5DA-A946-B340-DA62A8BF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68655" y="1345642"/>
            <a:ext cx="988515" cy="84207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5FAEEF7-76BE-F442-9CC5-0052FCB4DAB5}"/>
              </a:ext>
            </a:extLst>
          </p:cNvPr>
          <p:cNvSpPr/>
          <p:nvPr/>
        </p:nvSpPr>
        <p:spPr>
          <a:xfrm>
            <a:off x="7092028" y="4657446"/>
            <a:ext cx="341770" cy="2457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7E2F77-0460-8E41-94D9-F00EA7653A38}"/>
              </a:ext>
            </a:extLst>
          </p:cNvPr>
          <p:cNvGrpSpPr/>
          <p:nvPr/>
        </p:nvGrpSpPr>
        <p:grpSpPr>
          <a:xfrm>
            <a:off x="6949492" y="3339006"/>
            <a:ext cx="626843" cy="1047406"/>
            <a:chOff x="9351552" y="3372465"/>
            <a:chExt cx="1500254" cy="1804414"/>
          </a:xfrm>
          <a:solidFill>
            <a:schemeClr val="bg2"/>
          </a:solidFill>
        </p:grpSpPr>
        <p:sp>
          <p:nvSpPr>
            <p:cNvPr id="29" name="Snip Same-side Corner of Rectangle 28">
              <a:extLst>
                <a:ext uri="{FF2B5EF4-FFF2-40B4-BE49-F238E27FC236}">
                  <a16:creationId xmlns:a16="http://schemas.microsoft.com/office/drawing/2014/main" id="{FE33F351-A662-544E-A777-4DFF64C2CC21}"/>
                </a:ext>
              </a:extLst>
            </p:cNvPr>
            <p:cNvSpPr/>
            <p:nvPr/>
          </p:nvSpPr>
          <p:spPr>
            <a:xfrm rot="10800000">
              <a:off x="9351552" y="3372465"/>
              <a:ext cx="1500254" cy="1804414"/>
            </a:xfrm>
            <a:prstGeom prst="snip2SameRect">
              <a:avLst/>
            </a:prstGeom>
            <a:grpFill/>
            <a:ln w="28575"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2C33B6F-BADF-D247-B8E9-A269F61A1AEB}"/>
                </a:ext>
              </a:extLst>
            </p:cNvPr>
            <p:cNvSpPr/>
            <p:nvPr/>
          </p:nvSpPr>
          <p:spPr>
            <a:xfrm rot="10800000">
              <a:off x="9351552" y="4597304"/>
              <a:ext cx="1500254" cy="1454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77825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indoor, table, clock&#10;&#10;Description automatically generated">
            <a:extLst>
              <a:ext uri="{FF2B5EF4-FFF2-40B4-BE49-F238E27FC236}">
                <a16:creationId xmlns:a16="http://schemas.microsoft.com/office/drawing/2014/main" id="{373D8EF2-2C69-FA4C-BABF-AB3A791B4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81" y="991894"/>
            <a:ext cx="4064163" cy="57507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5AC551-CB51-4E47-92DF-422A453D2E3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Conjugated planes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FE8E0A2-573B-B448-AAB3-6075417F8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F74DE-D353-2340-A2BA-93015F79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13FFE-73F1-BE47-8EB0-6BC53DB1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27DDF-D309-C041-A02B-EC94A5DBDF57}"/>
              </a:ext>
            </a:extLst>
          </p:cNvPr>
          <p:cNvSpPr txBox="1"/>
          <p:nvPr/>
        </p:nvSpPr>
        <p:spPr>
          <a:xfrm>
            <a:off x="4242109" y="55564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>
                <a:solidFill>
                  <a:srgbClr val="21A9C0"/>
                </a:solidFill>
              </a:rPr>
              <a:t>Field 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5CDFBA-E53B-0246-993E-99655ACD18F0}"/>
              </a:ext>
            </a:extLst>
          </p:cNvPr>
          <p:cNvSpPr txBox="1"/>
          <p:nvPr/>
        </p:nvSpPr>
        <p:spPr>
          <a:xfrm>
            <a:off x="5883098" y="56108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>
                <a:solidFill>
                  <a:srgbClr val="21A9C0"/>
                </a:solidFill>
              </a:rPr>
              <a:t>Aperture set</a:t>
            </a:r>
          </a:p>
        </p:txBody>
      </p:sp>
    </p:spTree>
    <p:extLst>
      <p:ext uri="{BB962C8B-B14F-4D97-AF65-F5344CB8AC3E}">
        <p14:creationId xmlns:p14="http://schemas.microsoft.com/office/powerpoint/2010/main" val="2568738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erson&#10;&#10;Description automatically generated">
            <a:extLst>
              <a:ext uri="{FF2B5EF4-FFF2-40B4-BE49-F238E27FC236}">
                <a16:creationId xmlns:a16="http://schemas.microsoft.com/office/drawing/2014/main" id="{BE15FA2B-13AF-304E-8061-A2AFA6D53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" y="748290"/>
            <a:ext cx="3393690" cy="55384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2FC81E7-3E5E-6D47-A8E7-07F80EC49019}"/>
              </a:ext>
            </a:extLst>
          </p:cNvPr>
          <p:cNvSpPr txBox="1"/>
          <p:nvPr/>
        </p:nvSpPr>
        <p:spPr>
          <a:xfrm>
            <a:off x="5429839" y="1108237"/>
            <a:ext cx="66607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Light passing directly through specimen to eys ot other detector</a:t>
            </a:r>
          </a:p>
          <a:p>
            <a:endParaRPr lang="en-CZ" dirty="0"/>
          </a:p>
          <a:p>
            <a:r>
              <a:rPr lang="en-CZ" dirty="0"/>
              <a:t>BF – bright field, some microscopes H on condensor</a:t>
            </a:r>
          </a:p>
          <a:p>
            <a:endParaRPr lang="en-CZ" dirty="0"/>
          </a:p>
          <a:p>
            <a:endParaRPr lang="en-CZ" dirty="0"/>
          </a:p>
          <a:p>
            <a:r>
              <a:rPr lang="en-GB" dirty="0"/>
              <a:t>+ 	E</a:t>
            </a:r>
            <a:r>
              <a:rPr lang="en-CZ" dirty="0"/>
              <a:t>asy to setup, no special requirements</a:t>
            </a:r>
          </a:p>
          <a:p>
            <a:endParaRPr lang="en-CZ" dirty="0"/>
          </a:p>
          <a:p>
            <a:r>
              <a:rPr lang="en-CZ" dirty="0"/>
              <a:t>- 	Low contrast</a:t>
            </a:r>
          </a:p>
          <a:p>
            <a:endParaRPr lang="en-CZ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F3F999-E761-F140-B4C7-C163C7E5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69" y="3757752"/>
            <a:ext cx="2546663" cy="235263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EDC5816-8E50-E041-B0D6-C4C64B1D7A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Bright field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4D667F4-B887-1543-9014-941B3CB90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2F3D50-99F6-6148-92AB-464D53B96D37}"/>
              </a:ext>
            </a:extLst>
          </p:cNvPr>
          <p:cNvGrpSpPr/>
          <p:nvPr/>
        </p:nvGrpSpPr>
        <p:grpSpPr>
          <a:xfrm>
            <a:off x="2670458" y="3292871"/>
            <a:ext cx="8309097" cy="2817513"/>
            <a:chOff x="2670458" y="3292871"/>
            <a:chExt cx="8309097" cy="281751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2FDB0C-03F3-6C4B-9032-45B8B49512FF}"/>
                </a:ext>
              </a:extLst>
            </p:cNvPr>
            <p:cNvGrpSpPr/>
            <p:nvPr/>
          </p:nvGrpSpPr>
          <p:grpSpPr>
            <a:xfrm>
              <a:off x="7935132" y="3292871"/>
              <a:ext cx="3044423" cy="2817513"/>
              <a:chOff x="7935132" y="3292871"/>
              <a:chExt cx="3044423" cy="281751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827F05-5C14-764E-BB99-EFFB9E577A9E}"/>
                  </a:ext>
                </a:extLst>
              </p:cNvPr>
              <p:cNvSpPr txBox="1"/>
              <p:nvPr/>
            </p:nvSpPr>
            <p:spPr>
              <a:xfrm>
                <a:off x="7935132" y="3292871"/>
                <a:ext cx="3044423" cy="369332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</a:t>
                </a:r>
                <a:r>
                  <a:rPr lang="en-CZ" dirty="0"/>
                  <a:t>losed illuminating aperture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BB25631-AEDA-454C-BC20-4C087892D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29211" y="3757752"/>
                <a:ext cx="2546663" cy="2352632"/>
              </a:xfrm>
              <a:prstGeom prst="rect">
                <a:avLst/>
              </a:prstGeom>
            </p:spPr>
          </p:pic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BEE5EB4-8416-AD4D-BABC-DE2FB03E48DD}"/>
                </a:ext>
              </a:extLst>
            </p:cNvPr>
            <p:cNvSpPr/>
            <p:nvPr/>
          </p:nvSpPr>
          <p:spPr>
            <a:xfrm>
              <a:off x="2670458" y="4082104"/>
              <a:ext cx="1556747" cy="554804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C784DA2-2649-0C4B-975E-9D008060D6D7}"/>
                </a:ext>
              </a:extLst>
            </p:cNvPr>
            <p:cNvSpPr/>
            <p:nvPr/>
          </p:nvSpPr>
          <p:spPr>
            <a:xfrm>
              <a:off x="3687828" y="3410110"/>
              <a:ext cx="4254096" cy="671993"/>
            </a:xfrm>
            <a:custGeom>
              <a:avLst/>
              <a:gdLst>
                <a:gd name="connsiteX0" fmla="*/ 0 w 3524036"/>
                <a:gd name="connsiteY0" fmla="*/ 545440 h 545440"/>
                <a:gd name="connsiteX1" fmla="*/ 1623316 w 3524036"/>
                <a:gd name="connsiteY1" fmla="*/ 21458 h 545440"/>
                <a:gd name="connsiteX2" fmla="*/ 3524036 w 3524036"/>
                <a:gd name="connsiteY2" fmla="*/ 93377 h 545440"/>
                <a:gd name="connsiteX3" fmla="*/ 3524036 w 3524036"/>
                <a:gd name="connsiteY3" fmla="*/ 93377 h 54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036" h="545440">
                  <a:moveTo>
                    <a:pt x="0" y="545440"/>
                  </a:moveTo>
                  <a:cubicBezTo>
                    <a:pt x="517988" y="321121"/>
                    <a:pt x="1035977" y="96802"/>
                    <a:pt x="1623316" y="21458"/>
                  </a:cubicBezTo>
                  <a:cubicBezTo>
                    <a:pt x="2210655" y="-53886"/>
                    <a:pt x="3524036" y="93377"/>
                    <a:pt x="3524036" y="93377"/>
                  </a:cubicBezTo>
                  <a:lnTo>
                    <a:pt x="3524036" y="93377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52495DF-3219-194C-8802-A90375CB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65ECDA9-71B2-9E44-9F2A-6A37115E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2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F2FC81E7-3E5E-6D47-A8E7-07F80EC49019}"/>
              </a:ext>
            </a:extLst>
          </p:cNvPr>
          <p:cNvSpPr txBox="1"/>
          <p:nvPr/>
        </p:nvSpPr>
        <p:spPr>
          <a:xfrm>
            <a:off x="5438355" y="575619"/>
            <a:ext cx="63658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Only diffracted light from specimen passing to objective</a:t>
            </a:r>
          </a:p>
          <a:p>
            <a:endParaRPr lang="en-CZ" dirty="0"/>
          </a:p>
          <a:p>
            <a:r>
              <a:rPr lang="en-CZ" dirty="0"/>
              <a:t>DF – bright field</a:t>
            </a:r>
          </a:p>
          <a:p>
            <a:endParaRPr lang="en-CZ" dirty="0"/>
          </a:p>
          <a:p>
            <a:endParaRPr lang="en-CZ" dirty="0"/>
          </a:p>
          <a:p>
            <a:r>
              <a:rPr lang="en-GB" dirty="0"/>
              <a:t>+ 	E</a:t>
            </a:r>
            <a:r>
              <a:rPr lang="en-CZ" dirty="0"/>
              <a:t>asy to setup, no special requirements, for high NA</a:t>
            </a:r>
          </a:p>
          <a:p>
            <a:r>
              <a:rPr lang="en-GB" dirty="0"/>
              <a:t>S</a:t>
            </a:r>
            <a:r>
              <a:rPr lang="en-CZ" dirty="0"/>
              <a:t>pecial condenser required</a:t>
            </a:r>
          </a:p>
          <a:p>
            <a:endParaRPr lang="en-CZ" dirty="0"/>
          </a:p>
          <a:p>
            <a:endParaRPr lang="en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D58C9-94B0-A34D-819B-C126B224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3757752"/>
            <a:ext cx="2546663" cy="2352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51C4E5-AB18-FA40-8251-374AF39BA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69" y="3757752"/>
            <a:ext cx="2546663" cy="23526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71FB3D-8CEE-9E46-BB36-8E242FD5DD1F}"/>
              </a:ext>
            </a:extLst>
          </p:cNvPr>
          <p:cNvSpPr txBox="1"/>
          <p:nvPr/>
        </p:nvSpPr>
        <p:spPr>
          <a:xfrm>
            <a:off x="8761360" y="333926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Dark</a:t>
            </a:r>
            <a:r>
              <a:rPr lang="cs-CZ" dirty="0"/>
              <a:t> </a:t>
            </a:r>
            <a:r>
              <a:rPr lang="cs-CZ" dirty="0" err="1"/>
              <a:t>field</a:t>
            </a:r>
            <a:endParaRPr lang="en-CZ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265C76C-7E65-B042-A82F-38E3AEA22E52}"/>
              </a:ext>
            </a:extLst>
          </p:cNvPr>
          <p:cNvSpPr txBox="1">
            <a:spLocks/>
          </p:cNvSpPr>
          <p:nvPr/>
        </p:nvSpPr>
        <p:spPr>
          <a:xfrm>
            <a:off x="0" y="6485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Dark field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81E458D7-70CF-314E-B426-3122D861C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133247"/>
            <a:ext cx="3874326" cy="4591505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797CEC0-CCA5-444D-96FD-2A28A6C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1D8BC67-D9DF-6547-9BB7-DE540724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21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9F6471-7240-EF4B-830C-FC949F968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2" y="1154426"/>
            <a:ext cx="5044858" cy="48760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064885-AD34-2B47-85B4-B5654888B6CB}"/>
              </a:ext>
            </a:extLst>
          </p:cNvPr>
          <p:cNvSpPr txBox="1"/>
          <p:nvPr/>
        </p:nvSpPr>
        <p:spPr>
          <a:xfrm>
            <a:off x="5438355" y="575619"/>
            <a:ext cx="66650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Transparent objects not visible in the transmitted light mode still</a:t>
            </a:r>
          </a:p>
          <a:p>
            <a:r>
              <a:rPr lang="en-GB" dirty="0"/>
              <a:t>diffract light path and cause phase shift</a:t>
            </a:r>
            <a:endParaRPr lang="en-CZ" dirty="0"/>
          </a:p>
          <a:p>
            <a:r>
              <a:rPr lang="en-CZ" dirty="0"/>
              <a:t>Phase contrast imaging transform phase differences into </a:t>
            </a:r>
          </a:p>
          <a:p>
            <a:r>
              <a:rPr lang="en-CZ" dirty="0"/>
              <a:t>amplitude differences.</a:t>
            </a:r>
          </a:p>
          <a:p>
            <a:endParaRPr lang="en-CZ" dirty="0"/>
          </a:p>
          <a:p>
            <a:r>
              <a:rPr lang="en-CZ" dirty="0"/>
              <a:t>Ph1, Ph2, Ph3 – phase contrast</a:t>
            </a:r>
          </a:p>
          <a:p>
            <a:endParaRPr lang="en-CZ" dirty="0"/>
          </a:p>
          <a:p>
            <a:r>
              <a:rPr lang="en-GB" dirty="0"/>
              <a:t>+ 	E</a:t>
            </a:r>
            <a:r>
              <a:rPr lang="en-CZ" dirty="0"/>
              <a:t>asy to setup, nice contrast, working on plastic dish</a:t>
            </a:r>
          </a:p>
          <a:p>
            <a:endParaRPr lang="en-GB" dirty="0"/>
          </a:p>
          <a:p>
            <a:r>
              <a:rPr lang="en-GB" dirty="0"/>
              <a:t>-	S</a:t>
            </a:r>
            <a:r>
              <a:rPr lang="en-CZ" dirty="0"/>
              <a:t>pecial objectives required, halo effect around objects</a:t>
            </a:r>
          </a:p>
          <a:p>
            <a:endParaRPr lang="en-CZ" dirty="0"/>
          </a:p>
          <a:p>
            <a:endParaRPr lang="en-CZ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9DFF9D-6911-F445-82A7-6A0C47E0D5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Phase contrast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08E737-F602-3748-AE7D-891D4CE6F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00" y="3974785"/>
            <a:ext cx="2477319" cy="2433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DD5823-B297-0741-AB49-062DB82DF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854" y="3965844"/>
            <a:ext cx="2486421" cy="2442414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E009FEE-47A5-4E41-9F67-F0C73BBA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D0420D4-1776-7C49-8FAC-B9CD3C91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18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F6FCBE-C88A-5C41-A99E-989638309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475" y="3224352"/>
            <a:ext cx="2535795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BC36F-EC49-6F48-A9FC-A83995CB9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798" y="3224352"/>
            <a:ext cx="2535795" cy="25527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AECAB6-7B0E-5E43-8419-ED47D0CD4DCD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8562109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Differential interference contrast (DIC)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5F60D-BA43-E249-84C3-47489CAD48B2}"/>
              </a:ext>
            </a:extLst>
          </p:cNvPr>
          <p:cNvSpPr txBox="1"/>
          <p:nvPr/>
        </p:nvSpPr>
        <p:spPr>
          <a:xfrm>
            <a:off x="5438355" y="575619"/>
            <a:ext cx="68916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Based on polarised light. Transform local gradient in optical path </a:t>
            </a:r>
          </a:p>
          <a:p>
            <a:r>
              <a:rPr lang="en-GB" dirty="0"/>
              <a:t>l</a:t>
            </a:r>
            <a:r>
              <a:rPr lang="en-CZ" dirty="0"/>
              <a:t>ength (refractive index and thickness) in an object into regions of </a:t>
            </a:r>
          </a:p>
          <a:p>
            <a:r>
              <a:rPr lang="en-CZ" dirty="0"/>
              <a:t>contrast in the object image. Amplitude differences in the image</a:t>
            </a:r>
          </a:p>
          <a:p>
            <a:r>
              <a:rPr lang="en-GB" dirty="0"/>
              <a:t>d</a:t>
            </a:r>
            <a:r>
              <a:rPr lang="en-CZ" dirty="0"/>
              <a:t>ue to refractive index and/or thickness of the specimen.</a:t>
            </a:r>
          </a:p>
          <a:p>
            <a:endParaRPr lang="en-CZ" dirty="0"/>
          </a:p>
          <a:p>
            <a:r>
              <a:rPr lang="en-GB" dirty="0"/>
              <a:t>+ 	</a:t>
            </a:r>
            <a:r>
              <a:rPr lang="en-CZ" dirty="0"/>
              <a:t>nice contrast, 3D perspectives, no halos around objects</a:t>
            </a:r>
          </a:p>
          <a:p>
            <a:endParaRPr lang="en-GB" dirty="0"/>
          </a:p>
          <a:p>
            <a:r>
              <a:rPr lang="en-GB" dirty="0"/>
              <a:t>-	</a:t>
            </a:r>
            <a:r>
              <a:rPr lang="cs-CZ" dirty="0"/>
              <a:t>Works on </a:t>
            </a:r>
            <a:r>
              <a:rPr lang="cs-CZ" dirty="0" err="1"/>
              <a:t>glass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, not </a:t>
            </a:r>
            <a:r>
              <a:rPr lang="cs-CZ" dirty="0" err="1"/>
              <a:t>trivial</a:t>
            </a:r>
            <a:r>
              <a:rPr lang="cs-CZ" dirty="0"/>
              <a:t> to </a:t>
            </a:r>
            <a:r>
              <a:rPr lang="cs-CZ" dirty="0" err="1"/>
              <a:t>setup</a:t>
            </a:r>
            <a:endParaRPr lang="en-CZ" dirty="0"/>
          </a:p>
          <a:p>
            <a:endParaRPr lang="en-CZ" dirty="0"/>
          </a:p>
          <a:p>
            <a:endParaRPr lang="en-CZ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6666A5-F2D0-0F42-9915-2E5CC0440E85}"/>
              </a:ext>
            </a:extLst>
          </p:cNvPr>
          <p:cNvGrpSpPr/>
          <p:nvPr/>
        </p:nvGrpSpPr>
        <p:grpSpPr>
          <a:xfrm>
            <a:off x="420969" y="1512738"/>
            <a:ext cx="3183840" cy="4396023"/>
            <a:chOff x="232044" y="1180229"/>
            <a:chExt cx="3183840" cy="43960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032310-EFED-774D-BC71-28CA58E8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785" y="1180229"/>
              <a:ext cx="3159099" cy="408824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A14D10-C733-6F4A-A440-12B3B6F2F8BE}"/>
                </a:ext>
              </a:extLst>
            </p:cNvPr>
            <p:cNvSpPr/>
            <p:nvPr/>
          </p:nvSpPr>
          <p:spPr>
            <a:xfrm>
              <a:off x="232044" y="5268475"/>
              <a:ext cx="31018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Z" sz="1400" dirty="0"/>
                <a:t>https://www.olympus-lifescience.com</a:t>
              </a: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A8865F6-B05F-7A4A-BE99-BE611B114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2021874-C5A9-3A4C-BA85-AF3AC6B7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5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zeiss-campus.magnet.fsu.edu/articles/basics/images/fluorescencefigure6.jpg">
            <a:extLst>
              <a:ext uri="{FF2B5EF4-FFF2-40B4-BE49-F238E27FC236}">
                <a16:creationId xmlns:a16="http://schemas.microsoft.com/office/drawing/2014/main" id="{D8944A5B-A1CF-1743-9E33-503B7D957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0" y="1416656"/>
            <a:ext cx="5388184" cy="42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DE688-C2C8-C946-9683-D251FB508A92}"/>
              </a:ext>
            </a:extLst>
          </p:cNvPr>
          <p:cNvSpPr txBox="1"/>
          <p:nvPr/>
        </p:nvSpPr>
        <p:spPr>
          <a:xfrm>
            <a:off x="5240509" y="825643"/>
            <a:ext cx="171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Reflected</a:t>
            </a:r>
            <a:r>
              <a:rPr lang="cs-CZ" dirty="0"/>
              <a:t> </a:t>
            </a:r>
            <a:r>
              <a:rPr lang="cs-CZ" dirty="0" err="1"/>
              <a:t>light</a:t>
            </a:r>
            <a:endParaRPr lang="cs-CZ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1DD6416-9011-1148-81E2-2D56617B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31FBE7E-540F-F540-A8C6-7D4C006558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Fluorescence microscopy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440C9-160B-3D41-9DAF-8316EADB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1AF0DC-79D7-AF4C-9D36-8436FA8C1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FD6898-CA85-9043-96F3-67946A07B786}"/>
              </a:ext>
            </a:extLst>
          </p:cNvPr>
          <p:cNvGrpSpPr/>
          <p:nvPr/>
        </p:nvGrpSpPr>
        <p:grpSpPr>
          <a:xfrm>
            <a:off x="6712728" y="1460837"/>
            <a:ext cx="4592863" cy="4435418"/>
            <a:chOff x="834563" y="898317"/>
            <a:chExt cx="5508475" cy="5291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31B0DF-5C0E-A549-84A0-E3A23FAB3E9B}"/>
                </a:ext>
              </a:extLst>
            </p:cNvPr>
            <p:cNvSpPr/>
            <p:nvPr/>
          </p:nvSpPr>
          <p:spPr>
            <a:xfrm>
              <a:off x="2076987" y="2890396"/>
              <a:ext cx="59756" cy="104246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6D712B-0C0A-394E-B2E6-7D2232902878}"/>
                </a:ext>
              </a:extLst>
            </p:cNvPr>
            <p:cNvSpPr txBox="1"/>
            <p:nvPr/>
          </p:nvSpPr>
          <p:spPr>
            <a:xfrm>
              <a:off x="5593344" y="2786237"/>
              <a:ext cx="6543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dirty="0"/>
                <a:t>Emisní</a:t>
              </a:r>
            </a:p>
            <a:p>
              <a:pPr algn="ctr"/>
              <a:r>
                <a:rPr lang="cs-CZ" sz="1200" dirty="0"/>
                <a:t>filtr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1C0268-28C2-D845-8DAE-03E57688343A}"/>
                </a:ext>
              </a:extLst>
            </p:cNvPr>
            <p:cNvSpPr txBox="1"/>
            <p:nvPr/>
          </p:nvSpPr>
          <p:spPr>
            <a:xfrm>
              <a:off x="2134987" y="3702023"/>
              <a:ext cx="875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dirty="0" err="1"/>
                <a:t>Excitation</a:t>
              </a:r>
              <a:endParaRPr lang="cs-CZ" sz="1200" dirty="0"/>
            </a:p>
            <a:p>
              <a:pPr algn="ctr"/>
              <a:r>
                <a:rPr lang="cs-CZ" sz="1200" dirty="0" err="1"/>
                <a:t>filter</a:t>
              </a:r>
              <a:endParaRPr lang="cs-CZ" sz="12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58E9FD-397A-AE44-86C7-39FE3192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934910" y="982966"/>
              <a:ext cx="1179246" cy="100994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660DEC-F505-3340-9908-73D1F7961BAD}"/>
                </a:ext>
              </a:extLst>
            </p:cNvPr>
            <p:cNvSpPr/>
            <p:nvPr/>
          </p:nvSpPr>
          <p:spPr>
            <a:xfrm>
              <a:off x="1311374" y="2537727"/>
              <a:ext cx="356863" cy="1042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5" name="Picture 2" descr="OSRAM HXP 120W/45 CVIS">
              <a:extLst>
                <a:ext uri="{FF2B5EF4-FFF2-40B4-BE49-F238E27FC236}">
                  <a16:creationId xmlns:a16="http://schemas.microsoft.com/office/drawing/2014/main" id="{52457E90-13F3-5841-8188-36C444FF9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319408">
              <a:off x="4700977" y="2462851"/>
              <a:ext cx="1544829" cy="1739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A68E0A-ED91-304C-9754-AE29E2B39CC0}"/>
                </a:ext>
              </a:extLst>
            </p:cNvPr>
            <p:cNvSpPr/>
            <p:nvPr/>
          </p:nvSpPr>
          <p:spPr>
            <a:xfrm>
              <a:off x="1003517" y="2874735"/>
              <a:ext cx="1056393" cy="10424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6DFA02-1EDA-314D-A1EB-EBC40AE1004E}"/>
                </a:ext>
              </a:extLst>
            </p:cNvPr>
            <p:cNvSpPr/>
            <p:nvPr/>
          </p:nvSpPr>
          <p:spPr>
            <a:xfrm rot="5400000">
              <a:off x="1506827" y="2308397"/>
              <a:ext cx="49772" cy="1056393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1C5A70-C09D-8E43-8CE9-FF69BF8C65AA}"/>
                </a:ext>
              </a:extLst>
            </p:cNvPr>
            <p:cNvSpPr/>
            <p:nvPr/>
          </p:nvSpPr>
          <p:spPr>
            <a:xfrm rot="2728632">
              <a:off x="1510812" y="2699814"/>
              <a:ext cx="55465" cy="1407963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100000">
                  <a:srgbClr val="0070C0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F3D53C2-B9FB-E349-942D-6DE6DF5B660C}"/>
                </a:ext>
              </a:extLst>
            </p:cNvPr>
            <p:cNvCxnSpPr>
              <a:cxnSpLocks/>
            </p:cNvCxnSpPr>
            <p:nvPr/>
          </p:nvCxnSpPr>
          <p:spPr>
            <a:xfrm>
              <a:off x="1518075" y="3513261"/>
              <a:ext cx="6458" cy="2386904"/>
            </a:xfrm>
            <a:prstGeom prst="straightConnector1">
              <a:avLst/>
            </a:prstGeom>
            <a:ln w="762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492EE14-6172-0142-808C-1CF5F8FD4BDF}"/>
                </a:ext>
              </a:extLst>
            </p:cNvPr>
            <p:cNvSpPr/>
            <p:nvPr/>
          </p:nvSpPr>
          <p:spPr>
            <a:xfrm>
              <a:off x="1313123" y="5896313"/>
              <a:ext cx="409904" cy="2932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30D929-63F8-2B4F-AE1F-E1B8C270E3BF}"/>
                </a:ext>
              </a:extLst>
            </p:cNvPr>
            <p:cNvSpPr/>
            <p:nvPr/>
          </p:nvSpPr>
          <p:spPr>
            <a:xfrm>
              <a:off x="1823890" y="3184332"/>
              <a:ext cx="239436" cy="40953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A78EB91-9A24-E743-91A5-752B96469330}"/>
                </a:ext>
              </a:extLst>
            </p:cNvPr>
            <p:cNvGrpSpPr/>
            <p:nvPr/>
          </p:nvGrpSpPr>
          <p:grpSpPr>
            <a:xfrm>
              <a:off x="1142171" y="4323483"/>
              <a:ext cx="751808" cy="1249500"/>
              <a:chOff x="9351552" y="3372465"/>
              <a:chExt cx="1500254" cy="1804414"/>
            </a:xfrm>
            <a:solidFill>
              <a:schemeClr val="bg2"/>
            </a:solidFill>
          </p:grpSpPr>
          <p:sp>
            <p:nvSpPr>
              <p:cNvPr id="29" name="Snip Same-side Corner of Rectangle 28">
                <a:extLst>
                  <a:ext uri="{FF2B5EF4-FFF2-40B4-BE49-F238E27FC236}">
                    <a16:creationId xmlns:a16="http://schemas.microsoft.com/office/drawing/2014/main" id="{78A88F3E-EE41-564F-974A-B54794A527BA}"/>
                  </a:ext>
                </a:extLst>
              </p:cNvPr>
              <p:cNvSpPr/>
              <p:nvPr/>
            </p:nvSpPr>
            <p:spPr>
              <a:xfrm rot="10800000">
                <a:off x="9351552" y="3372465"/>
                <a:ext cx="1500254" cy="1804414"/>
              </a:xfrm>
              <a:prstGeom prst="snip2SameRect">
                <a:avLst/>
              </a:prstGeom>
              <a:grpFill/>
              <a:ln w="28575"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968821A-2C02-1B47-9EF2-E9CBE0432DCE}"/>
                  </a:ext>
                </a:extLst>
              </p:cNvPr>
              <p:cNvSpPr/>
              <p:nvPr/>
            </p:nvSpPr>
            <p:spPr>
              <a:xfrm rot="10800000">
                <a:off x="9351552" y="4597304"/>
                <a:ext cx="1500254" cy="14549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E53075-B87C-CC45-B389-88F43ACB140D}"/>
                </a:ext>
              </a:extLst>
            </p:cNvPr>
            <p:cNvSpPr/>
            <p:nvPr/>
          </p:nvSpPr>
          <p:spPr>
            <a:xfrm>
              <a:off x="1315215" y="3593441"/>
              <a:ext cx="409904" cy="202989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EFFD8C-A28B-BD43-9495-88A408C7A5B6}"/>
                </a:ext>
              </a:extLst>
            </p:cNvPr>
            <p:cNvSpPr/>
            <p:nvPr/>
          </p:nvSpPr>
          <p:spPr>
            <a:xfrm>
              <a:off x="1311374" y="2258254"/>
              <a:ext cx="356863" cy="26614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1FAB9E0-400B-F248-B3AC-6715C6B9292C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V="1">
              <a:off x="1489806" y="1919652"/>
              <a:ext cx="28269" cy="604750"/>
            </a:xfrm>
            <a:prstGeom prst="straightConnector1">
              <a:avLst/>
            </a:prstGeom>
            <a:ln w="762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D3C7569-F740-A14C-952C-DF90CAA7618F}"/>
                </a:ext>
              </a:extLst>
            </p:cNvPr>
            <p:cNvSpPr/>
            <p:nvPr/>
          </p:nvSpPr>
          <p:spPr>
            <a:xfrm rot="16200000">
              <a:off x="1400620" y="3179862"/>
              <a:ext cx="400847" cy="427158"/>
            </a:xfrm>
            <a:prstGeom prst="rt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7B6B60-02C7-6944-8138-E7FDBA47E853}"/>
                </a:ext>
              </a:extLst>
            </p:cNvPr>
            <p:cNvSpPr/>
            <p:nvPr/>
          </p:nvSpPr>
          <p:spPr>
            <a:xfrm>
              <a:off x="2160772" y="3184332"/>
              <a:ext cx="2844044" cy="4095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7E95E8-3FCE-5445-9504-040A60A0DFD0}"/>
                </a:ext>
              </a:extLst>
            </p:cNvPr>
            <p:cNvSpPr txBox="1"/>
            <p:nvPr/>
          </p:nvSpPr>
          <p:spPr>
            <a:xfrm>
              <a:off x="5195331" y="2358674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light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435900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AAD97B1-6CD0-674F-BB4E-0036A22EC234}"/>
              </a:ext>
            </a:extLst>
          </p:cNvPr>
          <p:cNvGrpSpPr/>
          <p:nvPr/>
        </p:nvGrpSpPr>
        <p:grpSpPr>
          <a:xfrm>
            <a:off x="3432122" y="1713506"/>
            <a:ext cx="5063710" cy="4012692"/>
            <a:chOff x="74505" y="2689228"/>
            <a:chExt cx="5063710" cy="401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8B63FEC-7A1E-9D4E-B989-8A105DCEB0D8}"/>
                </a:ext>
              </a:extLst>
            </p:cNvPr>
            <p:cNvGrpSpPr/>
            <p:nvPr/>
          </p:nvGrpSpPr>
          <p:grpSpPr>
            <a:xfrm>
              <a:off x="281072" y="2689228"/>
              <a:ext cx="4857143" cy="4012692"/>
              <a:chOff x="281072" y="2689228"/>
              <a:chExt cx="4857143" cy="401269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FFA3AD8-6A62-5547-8B37-9AB8A80D7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072" y="3959063"/>
                <a:ext cx="4857143" cy="2742857"/>
              </a:xfrm>
              <a:prstGeom prst="rect">
                <a:avLst/>
              </a:prstGeom>
            </p:spPr>
          </p:pic>
          <p:sp>
            <p:nvSpPr>
              <p:cNvPr id="25" name="Lightning Bolt 24">
                <a:extLst>
                  <a:ext uri="{FF2B5EF4-FFF2-40B4-BE49-F238E27FC236}">
                    <a16:creationId xmlns:a16="http://schemas.microsoft.com/office/drawing/2014/main" id="{690E3F74-C0D3-0241-9008-54D427258968}"/>
                  </a:ext>
                </a:extLst>
              </p:cNvPr>
              <p:cNvSpPr/>
              <p:nvPr/>
            </p:nvSpPr>
            <p:spPr>
              <a:xfrm>
                <a:off x="346791" y="2689228"/>
                <a:ext cx="1310443" cy="1171153"/>
              </a:xfrm>
              <a:prstGeom prst="lightningBolt">
                <a:avLst/>
              </a:prstGeom>
              <a:solidFill>
                <a:srgbClr val="250DB3"/>
              </a:solidFill>
              <a:ln>
                <a:solidFill>
                  <a:srgbClr val="250D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C8851C-71A2-2E4C-9A63-5A455215B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22" y="3959063"/>
              <a:ext cx="4857143" cy="2742857"/>
            </a:xfrm>
            <a:prstGeom prst="rect">
              <a:avLst/>
            </a:prstGeom>
          </p:spPr>
        </p:pic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1B0D5201-4EF9-3B4D-BC96-2DD21C2991D3}"/>
                </a:ext>
              </a:extLst>
            </p:cNvPr>
            <p:cNvSpPr/>
            <p:nvPr/>
          </p:nvSpPr>
          <p:spPr>
            <a:xfrm>
              <a:off x="3395515" y="3842371"/>
              <a:ext cx="1235758" cy="979345"/>
            </a:xfrm>
            <a:prstGeom prst="sun">
              <a:avLst/>
            </a:prstGeom>
            <a:solidFill>
              <a:srgbClr val="0CD215"/>
            </a:solidFill>
            <a:ln>
              <a:solidFill>
                <a:srgbClr val="0CD2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0EF1002-41C9-0446-8448-C6211CF3D5FF}"/>
                </a:ext>
              </a:extLst>
            </p:cNvPr>
            <p:cNvCxnSpPr/>
            <p:nvPr/>
          </p:nvCxnSpPr>
          <p:spPr>
            <a:xfrm>
              <a:off x="103845" y="3599227"/>
              <a:ext cx="1325196" cy="1048624"/>
            </a:xfrm>
            <a:prstGeom prst="straightConnector1">
              <a:avLst/>
            </a:prstGeom>
            <a:ln w="38100">
              <a:solidFill>
                <a:srgbClr val="250D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22A431C-F52C-3042-B56E-3580DBBBA057}"/>
                </a:ext>
              </a:extLst>
            </p:cNvPr>
            <p:cNvCxnSpPr/>
            <p:nvPr/>
          </p:nvCxnSpPr>
          <p:spPr>
            <a:xfrm>
              <a:off x="123061" y="3935325"/>
              <a:ext cx="1325196" cy="1048624"/>
            </a:xfrm>
            <a:prstGeom prst="straightConnector1">
              <a:avLst/>
            </a:prstGeom>
            <a:ln w="38100">
              <a:solidFill>
                <a:srgbClr val="250D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E2555A7-E080-D544-BB3E-F66429CBD606}"/>
                </a:ext>
              </a:extLst>
            </p:cNvPr>
            <p:cNvCxnSpPr/>
            <p:nvPr/>
          </p:nvCxnSpPr>
          <p:spPr>
            <a:xfrm>
              <a:off x="103845" y="4267389"/>
              <a:ext cx="1325196" cy="1048624"/>
            </a:xfrm>
            <a:prstGeom prst="straightConnector1">
              <a:avLst/>
            </a:prstGeom>
            <a:ln w="38100">
              <a:solidFill>
                <a:srgbClr val="250D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0A98288-FA99-4D40-8918-30AB5A1156D7}"/>
                </a:ext>
              </a:extLst>
            </p:cNvPr>
            <p:cNvCxnSpPr/>
            <p:nvPr/>
          </p:nvCxnSpPr>
          <p:spPr>
            <a:xfrm>
              <a:off x="126692" y="3288484"/>
              <a:ext cx="1325196" cy="1048624"/>
            </a:xfrm>
            <a:prstGeom prst="straightConnector1">
              <a:avLst/>
            </a:prstGeom>
            <a:ln w="38100">
              <a:solidFill>
                <a:srgbClr val="250D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4C7F68-2E5C-994C-9409-F6ED670066E1}"/>
                </a:ext>
              </a:extLst>
            </p:cNvPr>
            <p:cNvCxnSpPr/>
            <p:nvPr/>
          </p:nvCxnSpPr>
          <p:spPr>
            <a:xfrm>
              <a:off x="74505" y="4575715"/>
              <a:ext cx="1325196" cy="1048624"/>
            </a:xfrm>
            <a:prstGeom prst="straightConnector1">
              <a:avLst/>
            </a:prstGeom>
            <a:ln w="38100">
              <a:solidFill>
                <a:srgbClr val="250D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40C985F-D0B9-ED4B-B76E-60C16F42C854}"/>
                </a:ext>
              </a:extLst>
            </p:cNvPr>
            <p:cNvCxnSpPr/>
            <p:nvPr/>
          </p:nvCxnSpPr>
          <p:spPr>
            <a:xfrm flipV="1">
              <a:off x="2202911" y="4021301"/>
              <a:ext cx="892230" cy="631614"/>
            </a:xfrm>
            <a:prstGeom prst="straightConnector1">
              <a:avLst/>
            </a:prstGeom>
            <a:ln w="57150">
              <a:solidFill>
                <a:srgbClr val="3BE5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FA479AF-1909-DC43-BCDD-85DC3B4E7AC8}"/>
                </a:ext>
              </a:extLst>
            </p:cNvPr>
            <p:cNvCxnSpPr/>
            <p:nvPr/>
          </p:nvCxnSpPr>
          <p:spPr>
            <a:xfrm flipV="1">
              <a:off x="2313228" y="4332044"/>
              <a:ext cx="892230" cy="631614"/>
            </a:xfrm>
            <a:prstGeom prst="straightConnector1">
              <a:avLst/>
            </a:prstGeom>
            <a:ln w="57150">
              <a:solidFill>
                <a:srgbClr val="3BE5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E3622A6-9D3D-CD4C-97B5-F8A5D42EF26E}"/>
                </a:ext>
              </a:extLst>
            </p:cNvPr>
            <p:cNvCxnSpPr/>
            <p:nvPr/>
          </p:nvCxnSpPr>
          <p:spPr>
            <a:xfrm flipV="1">
              <a:off x="2423545" y="4676653"/>
              <a:ext cx="892230" cy="631614"/>
            </a:xfrm>
            <a:prstGeom prst="straightConnector1">
              <a:avLst/>
            </a:prstGeom>
            <a:ln w="57150">
              <a:solidFill>
                <a:srgbClr val="3BE5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449257B-6373-E142-A457-598626D2EBE4}"/>
                </a:ext>
              </a:extLst>
            </p:cNvPr>
            <p:cNvCxnSpPr/>
            <p:nvPr/>
          </p:nvCxnSpPr>
          <p:spPr>
            <a:xfrm flipV="1">
              <a:off x="2533862" y="5118546"/>
              <a:ext cx="892230" cy="631614"/>
            </a:xfrm>
            <a:prstGeom prst="straightConnector1">
              <a:avLst/>
            </a:prstGeom>
            <a:ln w="57150">
              <a:solidFill>
                <a:srgbClr val="3BE53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422B148-5191-944E-A6B7-0D4C6B5ED3C8}"/>
              </a:ext>
            </a:extLst>
          </p:cNvPr>
          <p:cNvSpPr txBox="1"/>
          <p:nvPr/>
        </p:nvSpPr>
        <p:spPr>
          <a:xfrm>
            <a:off x="4691179" y="289859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Fluorescein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CD7070FB-D379-CE45-8AF0-1AE99C132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C13EA34-0D19-5F4E-8673-289C99988C9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Fluorescence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689959-7A6D-084D-9A14-36D7B87E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B2264-4A05-D14E-B9C1-8DECD590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87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6A2F-E20D-5548-891F-DA9A0D2E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Robert Hooke (1635 – 1703)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1EAE67-9A7E-8846-BC0B-81F94DCE0CE8}"/>
              </a:ext>
            </a:extLst>
          </p:cNvPr>
          <p:cNvSpPr/>
          <p:nvPr/>
        </p:nvSpPr>
        <p:spPr>
          <a:xfrm>
            <a:off x="226119" y="1204725"/>
            <a:ext cx="11136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English scientist, philosopher, architect and polymath. Improved design of compound microscope and use it </a:t>
            </a:r>
          </a:p>
          <a:p>
            <a:r>
              <a:rPr lang="en-US" dirty="0"/>
              <a:t>for scientific exploration – book </a:t>
            </a:r>
            <a:r>
              <a:rPr lang="en-US" b="1" i="1" dirty="0" err="1"/>
              <a:t>Micrographia</a:t>
            </a:r>
            <a:r>
              <a:rPr lang="en-US" dirty="0"/>
              <a:t>. Use term &lt;cell&gt; in biological context.</a:t>
            </a:r>
            <a:endParaRPr lang="en-CZ" dirty="0"/>
          </a:p>
        </p:txBody>
      </p:sp>
      <p:pic>
        <p:nvPicPr>
          <p:cNvPr id="3074" name="Picture 2" descr="Současný portrét Roberta Hookea">
            <a:hlinkClick r:id="rId2" tooltip="Současný portrét Roberta Hookea"/>
            <a:extLst>
              <a:ext uri="{FF2B5EF4-FFF2-40B4-BE49-F238E27FC236}">
                <a16:creationId xmlns:a16="http://schemas.microsoft.com/office/drawing/2014/main" id="{B65A1F89-E6FA-3E41-89EF-1C10F8B5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7" y="2710824"/>
            <a:ext cx="28575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44B69-D2E8-4942-AD03-19CC93904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58" y="2710824"/>
            <a:ext cx="3239650" cy="340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4EFD7-5872-C843-9B83-D2087CC87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859" y="2990335"/>
            <a:ext cx="3778147" cy="312408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3C2F8-1B1D-BA49-81BB-12044560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D8190-17F6-AE47-B515-2A9B978D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15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F41610F-4AF5-B143-BB60-7D4BD9500927}"/>
              </a:ext>
            </a:extLst>
          </p:cNvPr>
          <p:cNvSpPr txBox="1"/>
          <p:nvPr/>
        </p:nvSpPr>
        <p:spPr>
          <a:xfrm>
            <a:off x="1011382" y="1423707"/>
            <a:ext cx="37818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/>
              <a:t>widefield</a:t>
            </a:r>
            <a:r>
              <a:rPr lang="cs-CZ" dirty="0"/>
              <a:t> (</a:t>
            </a:r>
            <a:r>
              <a:rPr lang="cs-CZ" dirty="0" err="1"/>
              <a:t>epifluorescence</a:t>
            </a:r>
            <a:r>
              <a:rPr lang="cs-CZ" dirty="0"/>
              <a:t>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confocal</a:t>
            </a:r>
            <a:r>
              <a:rPr lang="cs-CZ" dirty="0"/>
              <a:t> </a:t>
            </a:r>
            <a:r>
              <a:rPr lang="cs-CZ" dirty="0" err="1"/>
              <a:t>microscopes</a:t>
            </a:r>
            <a:endParaRPr lang="cs-CZ" dirty="0"/>
          </a:p>
          <a:p>
            <a:pPr marL="742950" lvl="1" indent="-285750">
              <a:buFontTx/>
              <a:buChar char="-"/>
            </a:pPr>
            <a:r>
              <a:rPr lang="cs-CZ" dirty="0"/>
              <a:t>point </a:t>
            </a:r>
            <a:r>
              <a:rPr lang="cs-CZ" dirty="0" err="1"/>
              <a:t>scanning</a:t>
            </a:r>
            <a:r>
              <a:rPr lang="cs-CZ" dirty="0"/>
              <a:t> </a:t>
            </a:r>
            <a:r>
              <a:rPr lang="cs-CZ" dirty="0" err="1"/>
              <a:t>microscopes</a:t>
            </a:r>
            <a:endParaRPr lang="cs-CZ" dirty="0"/>
          </a:p>
          <a:p>
            <a:pPr marL="742950" lvl="1" indent="-285750">
              <a:buFontTx/>
              <a:buChar char="-"/>
            </a:pPr>
            <a:r>
              <a:rPr lang="cs-CZ" dirty="0"/>
              <a:t>spinning </a:t>
            </a:r>
            <a:r>
              <a:rPr lang="cs-CZ" dirty="0" err="1"/>
              <a:t>disc</a:t>
            </a:r>
            <a:r>
              <a:rPr lang="cs-CZ" dirty="0"/>
              <a:t> </a:t>
            </a:r>
            <a:r>
              <a:rPr lang="cs-CZ" dirty="0" err="1"/>
              <a:t>microscopes</a:t>
            </a:r>
            <a:endParaRPr lang="cs-CZ" dirty="0"/>
          </a:p>
          <a:p>
            <a:pPr marL="742950" lvl="1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lightsheet</a:t>
            </a:r>
            <a:r>
              <a:rPr lang="cs-CZ" dirty="0"/>
              <a:t> </a:t>
            </a:r>
            <a:r>
              <a:rPr lang="cs-CZ" dirty="0" err="1"/>
              <a:t>microscopes</a:t>
            </a:r>
            <a:endParaRPr lang="cs-C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09BA30-3C5C-7549-9756-8157DBEBF8F1}"/>
              </a:ext>
            </a:extLst>
          </p:cNvPr>
          <p:cNvSpPr txBox="1"/>
          <p:nvPr/>
        </p:nvSpPr>
        <p:spPr>
          <a:xfrm>
            <a:off x="263236" y="105437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7AC143"/>
                </a:solidFill>
              </a:rPr>
              <a:t>Diffraction</a:t>
            </a:r>
            <a:r>
              <a:rPr lang="cs-CZ" b="1" dirty="0">
                <a:solidFill>
                  <a:srgbClr val="7AC143"/>
                </a:solidFill>
              </a:rPr>
              <a:t> limited </a:t>
            </a:r>
            <a:r>
              <a:rPr lang="cs-CZ" b="1" dirty="0" err="1">
                <a:solidFill>
                  <a:srgbClr val="7AC143"/>
                </a:solidFill>
              </a:rPr>
              <a:t>resolution</a:t>
            </a:r>
            <a:endParaRPr lang="cs-CZ" b="1" dirty="0">
              <a:solidFill>
                <a:srgbClr val="7AC14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92E96B-B3A6-7C4F-84F0-22FCC3C369D6}"/>
              </a:ext>
            </a:extLst>
          </p:cNvPr>
          <p:cNvSpPr txBox="1"/>
          <p:nvPr/>
        </p:nvSpPr>
        <p:spPr>
          <a:xfrm>
            <a:off x="263236" y="4005018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7AC143"/>
                </a:solidFill>
              </a:rPr>
              <a:t>Resolution</a:t>
            </a:r>
            <a:r>
              <a:rPr lang="cs-CZ" b="1" dirty="0">
                <a:solidFill>
                  <a:srgbClr val="7AC143"/>
                </a:solidFill>
              </a:rPr>
              <a:t> </a:t>
            </a:r>
            <a:r>
              <a:rPr lang="cs-CZ" b="1" dirty="0" err="1">
                <a:solidFill>
                  <a:srgbClr val="7AC143"/>
                </a:solidFill>
              </a:rPr>
              <a:t>below</a:t>
            </a:r>
            <a:r>
              <a:rPr lang="cs-CZ" b="1" dirty="0">
                <a:solidFill>
                  <a:srgbClr val="7AC143"/>
                </a:solidFill>
              </a:rPr>
              <a:t> </a:t>
            </a:r>
            <a:r>
              <a:rPr lang="cs-CZ" b="1" dirty="0" err="1">
                <a:solidFill>
                  <a:srgbClr val="7AC143"/>
                </a:solidFill>
              </a:rPr>
              <a:t>diffraction</a:t>
            </a:r>
            <a:r>
              <a:rPr lang="cs-CZ" b="1" dirty="0">
                <a:solidFill>
                  <a:srgbClr val="7AC143"/>
                </a:solidFill>
              </a:rPr>
              <a:t> limit - </a:t>
            </a:r>
            <a:r>
              <a:rPr lang="cs-CZ" b="1" dirty="0" err="1">
                <a:solidFill>
                  <a:srgbClr val="7AC143"/>
                </a:solidFill>
              </a:rPr>
              <a:t>nanoscopes</a:t>
            </a:r>
            <a:endParaRPr lang="cs-CZ" b="1" dirty="0">
              <a:solidFill>
                <a:srgbClr val="7AC14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092B8-755B-3E4A-BB85-5D72F567F670}"/>
              </a:ext>
            </a:extLst>
          </p:cNvPr>
          <p:cNvSpPr txBox="1"/>
          <p:nvPr/>
        </p:nvSpPr>
        <p:spPr>
          <a:xfrm>
            <a:off x="1080655" y="4553863"/>
            <a:ext cx="48292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/>
              <a:t>Structured</a:t>
            </a:r>
            <a:r>
              <a:rPr lang="cs-CZ" dirty="0"/>
              <a:t> </a:t>
            </a:r>
            <a:r>
              <a:rPr lang="cs-CZ" dirty="0" err="1"/>
              <a:t>illumination</a:t>
            </a:r>
            <a:r>
              <a:rPr lang="cs-CZ" dirty="0"/>
              <a:t> (SIM)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Stimulated</a:t>
            </a:r>
            <a:r>
              <a:rPr lang="cs-CZ" dirty="0"/>
              <a:t> </a:t>
            </a:r>
            <a:r>
              <a:rPr lang="cs-CZ" dirty="0" err="1"/>
              <a:t>emission</a:t>
            </a:r>
            <a:r>
              <a:rPr lang="cs-CZ" dirty="0"/>
              <a:t> </a:t>
            </a:r>
            <a:r>
              <a:rPr lang="cs-CZ" dirty="0" err="1"/>
              <a:t>depletion</a:t>
            </a:r>
            <a:r>
              <a:rPr lang="cs-CZ" dirty="0"/>
              <a:t> (STED)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Stochastic</a:t>
            </a:r>
            <a:r>
              <a:rPr lang="cs-CZ" dirty="0"/>
              <a:t>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reconstruction</a:t>
            </a:r>
            <a:r>
              <a:rPr lang="cs-CZ" dirty="0"/>
              <a:t> (STORM)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57ADB8-BE12-9D48-92D7-32FB4FB75E6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Types of fluorescent microscopes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B7118-92B0-6045-89FA-D15D74AA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A5882-F20E-EE44-8C24-B3B11703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3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422B148-5191-944E-A6B7-0D4C6B5ED3C8}"/>
              </a:ext>
            </a:extLst>
          </p:cNvPr>
          <p:cNvSpPr txBox="1"/>
          <p:nvPr/>
        </p:nvSpPr>
        <p:spPr>
          <a:xfrm>
            <a:off x="4691179" y="289859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Fluorescein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049192-9092-624B-A3C4-2F82FF005E07}"/>
              </a:ext>
            </a:extLst>
          </p:cNvPr>
          <p:cNvGrpSpPr/>
          <p:nvPr/>
        </p:nvGrpSpPr>
        <p:grpSpPr>
          <a:xfrm>
            <a:off x="3374765" y="1996319"/>
            <a:ext cx="4080661" cy="3876942"/>
            <a:chOff x="1245995" y="1845594"/>
            <a:chExt cx="4080661" cy="3876942"/>
          </a:xfrm>
        </p:grpSpPr>
        <p:pic>
          <p:nvPicPr>
            <p:cNvPr id="1026" name="Picture 2" descr="https://upload.wikimedia.org/wikipedia/commons/thumb/3/3f/Stokes_shift-_Rh6G.png/1920px-Stokes_shift-_Rh6G.png">
              <a:extLst>
                <a:ext uri="{FF2B5EF4-FFF2-40B4-BE49-F238E27FC236}">
                  <a16:creationId xmlns:a16="http://schemas.microsoft.com/office/drawing/2014/main" id="{D7023B23-B1B9-DC4D-B728-E0FFA79BF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995" y="1845594"/>
              <a:ext cx="4080661" cy="3876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0EBC9F-2AA5-1540-AE01-3900D6F32F69}"/>
                </a:ext>
              </a:extLst>
            </p:cNvPr>
            <p:cNvSpPr/>
            <p:nvPr/>
          </p:nvSpPr>
          <p:spPr>
            <a:xfrm>
              <a:off x="3393113" y="5210070"/>
              <a:ext cx="193354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000" dirty="0"/>
                <a:t>https://</a:t>
              </a:r>
              <a:r>
                <a:rPr lang="cs-CZ" sz="1000" dirty="0" err="1"/>
                <a:t>en.wikipedia.org</a:t>
              </a:r>
              <a:r>
                <a:rPr lang="cs-CZ" sz="1000" dirty="0"/>
                <a:t>/wiki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76D211-96B3-F441-BB08-8BC2B11B6257}"/>
              </a:ext>
            </a:extLst>
          </p:cNvPr>
          <p:cNvSpPr txBox="1"/>
          <p:nvPr/>
        </p:nvSpPr>
        <p:spPr>
          <a:xfrm>
            <a:off x="1636043" y="1427286"/>
            <a:ext cx="777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Comic Sans MS" panose="030F0902030302020204" pitchFamily="66" charset="0"/>
              </a:rPr>
              <a:t>Difference</a:t>
            </a:r>
            <a:r>
              <a:rPr lang="cs-CZ" sz="1400" dirty="0">
                <a:latin typeface="Comic Sans MS" panose="030F0902030302020204" pitchFamily="66" charset="0"/>
              </a:rPr>
              <a:t> </a:t>
            </a:r>
            <a:r>
              <a:rPr lang="cs-CZ" sz="1400" dirty="0" err="1">
                <a:latin typeface="Comic Sans MS" panose="030F0902030302020204" pitchFamily="66" charset="0"/>
              </a:rPr>
              <a:t>between</a:t>
            </a:r>
            <a:r>
              <a:rPr lang="cs-CZ" sz="1400" dirty="0">
                <a:latin typeface="Comic Sans MS" panose="030F0902030302020204" pitchFamily="66" charset="0"/>
              </a:rPr>
              <a:t> </a:t>
            </a:r>
            <a:r>
              <a:rPr lang="cs-CZ" sz="1400" dirty="0" err="1">
                <a:latin typeface="Comic Sans MS" panose="030F0902030302020204" pitchFamily="66" charset="0"/>
              </a:rPr>
              <a:t>positions</a:t>
            </a:r>
            <a:r>
              <a:rPr lang="cs-CZ" sz="1400" dirty="0">
                <a:latin typeface="Comic Sans MS" panose="030F0902030302020204" pitchFamily="66" charset="0"/>
              </a:rPr>
              <a:t> </a:t>
            </a:r>
            <a:r>
              <a:rPr lang="cs-CZ" sz="1400" dirty="0" err="1">
                <a:latin typeface="Comic Sans MS" panose="030F0902030302020204" pitchFamily="66" charset="0"/>
              </a:rPr>
              <a:t>of</a:t>
            </a:r>
            <a:r>
              <a:rPr lang="cs-CZ" sz="1400" dirty="0">
                <a:latin typeface="Comic Sans MS" panose="030F0902030302020204" pitchFamily="66" charset="0"/>
              </a:rPr>
              <a:t> </a:t>
            </a:r>
            <a:r>
              <a:rPr lang="cs-CZ" sz="1400" dirty="0" err="1">
                <a:latin typeface="Comic Sans MS" panose="030F0902030302020204" pitchFamily="66" charset="0"/>
              </a:rPr>
              <a:t>the</a:t>
            </a:r>
            <a:r>
              <a:rPr lang="cs-CZ" sz="1400" dirty="0">
                <a:latin typeface="Comic Sans MS" panose="030F0902030302020204" pitchFamily="66" charset="0"/>
              </a:rPr>
              <a:t> band maxima </a:t>
            </a:r>
            <a:r>
              <a:rPr lang="cs-CZ" sz="1400" dirty="0" err="1">
                <a:latin typeface="Comic Sans MS" panose="030F0902030302020204" pitchFamily="66" charset="0"/>
              </a:rPr>
              <a:t>of</a:t>
            </a:r>
            <a:r>
              <a:rPr lang="cs-CZ" sz="1400" dirty="0">
                <a:latin typeface="Comic Sans MS" panose="030F0902030302020204" pitchFamily="66" charset="0"/>
              </a:rPr>
              <a:t> </a:t>
            </a:r>
            <a:r>
              <a:rPr lang="cs-CZ" sz="1400" dirty="0" err="1">
                <a:latin typeface="Comic Sans MS" panose="030F0902030302020204" pitchFamily="66" charset="0"/>
              </a:rPr>
              <a:t>the</a:t>
            </a:r>
            <a:r>
              <a:rPr lang="cs-CZ" sz="1400" dirty="0">
                <a:latin typeface="Comic Sans MS" panose="030F0902030302020204" pitchFamily="66" charset="0"/>
              </a:rPr>
              <a:t> </a:t>
            </a:r>
            <a:r>
              <a:rPr lang="cs-CZ" sz="1400" dirty="0" err="1">
                <a:latin typeface="Comic Sans MS" panose="030F0902030302020204" pitchFamily="66" charset="0"/>
              </a:rPr>
              <a:t>absorption</a:t>
            </a:r>
            <a:r>
              <a:rPr lang="cs-CZ" sz="1400" dirty="0">
                <a:latin typeface="Comic Sans MS" panose="030F0902030302020204" pitchFamily="66" charset="0"/>
              </a:rPr>
              <a:t> and </a:t>
            </a:r>
            <a:r>
              <a:rPr lang="cs-CZ" sz="1400" dirty="0" err="1">
                <a:latin typeface="Comic Sans MS" panose="030F0902030302020204" pitchFamily="66" charset="0"/>
              </a:rPr>
              <a:t>emission</a:t>
            </a:r>
            <a:r>
              <a:rPr lang="cs-CZ" sz="1400" dirty="0">
                <a:latin typeface="Comic Sans MS" panose="030F0902030302020204" pitchFamily="66" charset="0"/>
              </a:rPr>
              <a:t> </a:t>
            </a:r>
            <a:r>
              <a:rPr lang="cs-CZ" sz="1400" dirty="0" err="1">
                <a:latin typeface="Comic Sans MS" panose="030F0902030302020204" pitchFamily="66" charset="0"/>
              </a:rPr>
              <a:t>spectra</a:t>
            </a:r>
            <a:endParaRPr lang="cs-CZ" sz="1400" dirty="0">
              <a:latin typeface="Comic Sans MS" panose="030F09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4C8BF1-D302-5B4B-9006-2FF8E0E5C7C4}"/>
              </a:ext>
            </a:extLst>
          </p:cNvPr>
          <p:cNvSpPr/>
          <p:nvPr/>
        </p:nvSpPr>
        <p:spPr>
          <a:xfrm>
            <a:off x="4802225" y="404185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omic Sans MS" panose="030F0902030302020204" pitchFamily="66" charset="0"/>
              </a:rPr>
              <a:t>Stokes</a:t>
            </a:r>
            <a:r>
              <a:rPr lang="cs-CZ" dirty="0">
                <a:latin typeface="Comic Sans MS" panose="030F0902030302020204" pitchFamily="66" charset="0"/>
              </a:rPr>
              <a:t> shift </a:t>
            </a:r>
            <a:endParaRPr lang="cs-CZ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FC8D1F8-2C6C-5349-B4E2-2E7321C04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A278B66-63AE-0542-B61A-833F10374C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Fluorescence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7A627-31F5-F941-8C7B-5B46574C7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B9B93-703A-A147-82EC-73DF9197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4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E422B148-5191-944E-A6B7-0D4C6B5ED3C8}"/>
              </a:ext>
            </a:extLst>
          </p:cNvPr>
          <p:cNvSpPr txBox="1"/>
          <p:nvPr/>
        </p:nvSpPr>
        <p:spPr>
          <a:xfrm>
            <a:off x="6317555" y="3080081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Fluorescein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0B767B-E16A-2A4C-955D-D8873DA6BED8}"/>
              </a:ext>
            </a:extLst>
          </p:cNvPr>
          <p:cNvSpPr/>
          <p:nvPr/>
        </p:nvSpPr>
        <p:spPr>
          <a:xfrm>
            <a:off x="4549753" y="461665"/>
            <a:ext cx="211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omic Sans MS" panose="030F0902030302020204" pitchFamily="66" charset="0"/>
              </a:rPr>
              <a:t>Jablonski</a:t>
            </a:r>
            <a:r>
              <a:rPr lang="cs-CZ" dirty="0">
                <a:latin typeface="Comic Sans MS" panose="030F0902030302020204" pitchFamily="66" charset="0"/>
              </a:rPr>
              <a:t> diagram</a:t>
            </a:r>
            <a:endParaRPr lang="cs-CZ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0B9C67-3F47-CD4D-801D-2B3BCBA20CF0}"/>
              </a:ext>
            </a:extLst>
          </p:cNvPr>
          <p:cNvCxnSpPr>
            <a:cxnSpLocks/>
          </p:cNvCxnSpPr>
          <p:nvPr/>
        </p:nvCxnSpPr>
        <p:spPr>
          <a:xfrm>
            <a:off x="4142095" y="5598773"/>
            <a:ext cx="224707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44E42D-01C8-E547-A551-7FAF32B30938}"/>
              </a:ext>
            </a:extLst>
          </p:cNvPr>
          <p:cNvCxnSpPr>
            <a:cxnSpLocks/>
          </p:cNvCxnSpPr>
          <p:nvPr/>
        </p:nvCxnSpPr>
        <p:spPr>
          <a:xfrm flipV="1">
            <a:off x="4434724" y="2127311"/>
            <a:ext cx="0" cy="3461951"/>
          </a:xfrm>
          <a:prstGeom prst="straightConnector1">
            <a:avLst/>
          </a:prstGeom>
          <a:ln w="76200">
            <a:solidFill>
              <a:srgbClr val="250DB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49C0AE-685C-5343-B64D-B3ACAEBE5201}"/>
              </a:ext>
            </a:extLst>
          </p:cNvPr>
          <p:cNvCxnSpPr>
            <a:cxnSpLocks/>
          </p:cNvCxnSpPr>
          <p:nvPr/>
        </p:nvCxnSpPr>
        <p:spPr>
          <a:xfrm flipV="1">
            <a:off x="4142095" y="2890166"/>
            <a:ext cx="2175461" cy="612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26F7BF-8639-2240-ACC1-E47C96C631AE}"/>
              </a:ext>
            </a:extLst>
          </p:cNvPr>
          <p:cNvCxnSpPr>
            <a:cxnSpLocks/>
          </p:cNvCxnSpPr>
          <p:nvPr/>
        </p:nvCxnSpPr>
        <p:spPr>
          <a:xfrm>
            <a:off x="4142095" y="2127310"/>
            <a:ext cx="217546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5B0608-823A-B849-8B78-56F9082CDFAE}"/>
              </a:ext>
            </a:extLst>
          </p:cNvPr>
          <p:cNvCxnSpPr>
            <a:cxnSpLocks/>
          </p:cNvCxnSpPr>
          <p:nvPr/>
        </p:nvCxnSpPr>
        <p:spPr>
          <a:xfrm>
            <a:off x="4142095" y="2705501"/>
            <a:ext cx="2175461" cy="52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C8E473-32B5-9F44-81EA-BF104BD2DB81}"/>
              </a:ext>
            </a:extLst>
          </p:cNvPr>
          <p:cNvCxnSpPr>
            <a:cxnSpLocks/>
          </p:cNvCxnSpPr>
          <p:nvPr/>
        </p:nvCxnSpPr>
        <p:spPr>
          <a:xfrm>
            <a:off x="4142095" y="2519835"/>
            <a:ext cx="217546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47A482-C016-E440-BDAE-C1D5FBFC7758}"/>
              </a:ext>
            </a:extLst>
          </p:cNvPr>
          <p:cNvCxnSpPr>
            <a:cxnSpLocks/>
          </p:cNvCxnSpPr>
          <p:nvPr/>
        </p:nvCxnSpPr>
        <p:spPr>
          <a:xfrm>
            <a:off x="4142095" y="2323227"/>
            <a:ext cx="217546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B541E0-A53C-2941-AC9C-9D9819189FD2}"/>
              </a:ext>
            </a:extLst>
          </p:cNvPr>
          <p:cNvSpPr txBox="1"/>
          <p:nvPr/>
        </p:nvSpPr>
        <p:spPr>
          <a:xfrm>
            <a:off x="3580281" y="541410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ourier" pitchFamily="2" charset="0"/>
              </a:rPr>
              <a:t>S</a:t>
            </a:r>
            <a:r>
              <a:rPr lang="cs-CZ" baseline="-25000" dirty="0">
                <a:latin typeface="Courier" pitchFamily="2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A31A08-0DDE-8949-AD3A-0CECE7A21368}"/>
              </a:ext>
            </a:extLst>
          </p:cNvPr>
          <p:cNvSpPr txBox="1"/>
          <p:nvPr/>
        </p:nvSpPr>
        <p:spPr>
          <a:xfrm>
            <a:off x="3665162" y="27055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ourier" pitchFamily="2" charset="0"/>
              </a:rPr>
              <a:t>S</a:t>
            </a:r>
            <a:r>
              <a:rPr lang="cs-CZ" baseline="-25000" dirty="0">
                <a:latin typeface="Courier" pitchFamily="2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604D2-5A22-ED4E-AEEB-A89068630F66}"/>
              </a:ext>
            </a:extLst>
          </p:cNvPr>
          <p:cNvSpPr txBox="1"/>
          <p:nvPr/>
        </p:nvSpPr>
        <p:spPr>
          <a:xfrm>
            <a:off x="3660106" y="188765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ourier" pitchFamily="2" charset="0"/>
              </a:rPr>
              <a:t>S</a:t>
            </a:r>
            <a:r>
              <a:rPr lang="cs-CZ" baseline="-25000" dirty="0">
                <a:latin typeface="Courier" pitchFamily="2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C45E4F-2D59-CD42-80CF-830EFEE56AA7}"/>
              </a:ext>
            </a:extLst>
          </p:cNvPr>
          <p:cNvSpPr txBox="1"/>
          <p:nvPr/>
        </p:nvSpPr>
        <p:spPr>
          <a:xfrm>
            <a:off x="6535482" y="5466151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Courier" pitchFamily="2" charset="0"/>
              </a:rPr>
              <a:t>ground</a:t>
            </a:r>
            <a:r>
              <a:rPr lang="cs-CZ" sz="1200" dirty="0">
                <a:latin typeface="Courier" pitchFamily="2" charset="0"/>
              </a:rPr>
              <a:t> </a:t>
            </a:r>
            <a:r>
              <a:rPr lang="cs-CZ" sz="1200" dirty="0" err="1">
                <a:latin typeface="Courier" pitchFamily="2" charset="0"/>
              </a:rPr>
              <a:t>state</a:t>
            </a:r>
            <a:endParaRPr lang="cs-CZ" sz="1200" dirty="0">
              <a:latin typeface="Courier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983FDD-4964-7A42-AA9C-18B0AFC06411}"/>
              </a:ext>
            </a:extLst>
          </p:cNvPr>
          <p:cNvSpPr txBox="1"/>
          <p:nvPr/>
        </p:nvSpPr>
        <p:spPr>
          <a:xfrm>
            <a:off x="6449001" y="2339752"/>
            <a:ext cx="1393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Courier" pitchFamily="2" charset="0"/>
              </a:rPr>
              <a:t>excited</a:t>
            </a:r>
            <a:r>
              <a:rPr lang="cs-CZ" sz="1200" dirty="0">
                <a:latin typeface="Courier" pitchFamily="2" charset="0"/>
              </a:rPr>
              <a:t> </a:t>
            </a:r>
            <a:r>
              <a:rPr lang="cs-CZ" sz="1200" dirty="0" err="1">
                <a:latin typeface="Courier" pitchFamily="2" charset="0"/>
              </a:rPr>
              <a:t>state</a:t>
            </a:r>
            <a:endParaRPr lang="cs-CZ" sz="1200" dirty="0">
              <a:latin typeface="Courier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1DC5324-85E0-B346-B7EA-3B8633C65DBA}"/>
              </a:ext>
            </a:extLst>
          </p:cNvPr>
          <p:cNvCxnSpPr/>
          <p:nvPr/>
        </p:nvCxnSpPr>
        <p:spPr>
          <a:xfrm flipH="1">
            <a:off x="5739275" y="2901418"/>
            <a:ext cx="28855" cy="2699095"/>
          </a:xfrm>
          <a:prstGeom prst="straightConnector1">
            <a:avLst/>
          </a:prstGeom>
          <a:ln w="76200">
            <a:solidFill>
              <a:srgbClr val="0CD3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99D7201-00E3-B24E-9E78-7BFBAB13CC5F}"/>
              </a:ext>
            </a:extLst>
          </p:cNvPr>
          <p:cNvCxnSpPr/>
          <p:nvPr/>
        </p:nvCxnSpPr>
        <p:spPr>
          <a:xfrm>
            <a:off x="4755811" y="2127311"/>
            <a:ext cx="0" cy="19591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BB67CD6-329D-BF47-9902-14A3452185F1}"/>
              </a:ext>
            </a:extLst>
          </p:cNvPr>
          <p:cNvCxnSpPr/>
          <p:nvPr/>
        </p:nvCxnSpPr>
        <p:spPr>
          <a:xfrm>
            <a:off x="4998953" y="2323228"/>
            <a:ext cx="0" cy="19591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448C268-B4AE-4E40-B269-60A951624881}"/>
              </a:ext>
            </a:extLst>
          </p:cNvPr>
          <p:cNvCxnSpPr/>
          <p:nvPr/>
        </p:nvCxnSpPr>
        <p:spPr>
          <a:xfrm>
            <a:off x="5242095" y="2519145"/>
            <a:ext cx="0" cy="19591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E95B1B1-1615-5941-A7D2-1985DE734A6D}"/>
              </a:ext>
            </a:extLst>
          </p:cNvPr>
          <p:cNvCxnSpPr/>
          <p:nvPr/>
        </p:nvCxnSpPr>
        <p:spPr>
          <a:xfrm>
            <a:off x="5478256" y="2705501"/>
            <a:ext cx="0" cy="19591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BBD6EB1-6945-9F4B-9C05-39169E98576A}"/>
              </a:ext>
            </a:extLst>
          </p:cNvPr>
          <p:cNvCxnSpPr>
            <a:cxnSpLocks/>
          </p:cNvCxnSpPr>
          <p:nvPr/>
        </p:nvCxnSpPr>
        <p:spPr>
          <a:xfrm flipV="1">
            <a:off x="3351637" y="2151735"/>
            <a:ext cx="0" cy="34619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BFBB379-3EA9-F14C-91C0-18633BD89DC6}"/>
              </a:ext>
            </a:extLst>
          </p:cNvPr>
          <p:cNvSpPr txBox="1"/>
          <p:nvPr/>
        </p:nvSpPr>
        <p:spPr>
          <a:xfrm rot="16200000">
            <a:off x="2694754" y="369804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energy</a:t>
            </a:r>
            <a:endParaRPr lang="cs-CZ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AB98D9-B8D2-2642-AA45-11426E0E4CBD}"/>
              </a:ext>
            </a:extLst>
          </p:cNvPr>
          <p:cNvSpPr txBox="1"/>
          <p:nvPr/>
        </p:nvSpPr>
        <p:spPr>
          <a:xfrm>
            <a:off x="5783674" y="4104278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Radiation</a:t>
            </a:r>
            <a:r>
              <a:rPr lang="cs-CZ" sz="1200" dirty="0"/>
              <a:t> - fluorescence</a:t>
            </a:r>
          </a:p>
        </p:txBody>
      </p:sp>
      <p:sp>
        <p:nvSpPr>
          <p:cNvPr id="75" name="Lightning Bolt 74">
            <a:extLst>
              <a:ext uri="{FF2B5EF4-FFF2-40B4-BE49-F238E27FC236}">
                <a16:creationId xmlns:a16="http://schemas.microsoft.com/office/drawing/2014/main" id="{2A2FBD7B-FB20-8F45-9B74-83A991B2366C}"/>
              </a:ext>
            </a:extLst>
          </p:cNvPr>
          <p:cNvSpPr/>
          <p:nvPr/>
        </p:nvSpPr>
        <p:spPr>
          <a:xfrm>
            <a:off x="1666063" y="2855344"/>
            <a:ext cx="1310443" cy="1171153"/>
          </a:xfrm>
          <a:prstGeom prst="lightningBolt">
            <a:avLst/>
          </a:prstGeom>
          <a:solidFill>
            <a:srgbClr val="250DB3"/>
          </a:solidFill>
          <a:ln>
            <a:solidFill>
              <a:srgbClr val="25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un 75">
            <a:extLst>
              <a:ext uri="{FF2B5EF4-FFF2-40B4-BE49-F238E27FC236}">
                <a16:creationId xmlns:a16="http://schemas.microsoft.com/office/drawing/2014/main" id="{8BA1A4F9-9F7E-244C-B037-F678A9E827BD}"/>
              </a:ext>
            </a:extLst>
          </p:cNvPr>
          <p:cNvSpPr/>
          <p:nvPr/>
        </p:nvSpPr>
        <p:spPr>
          <a:xfrm>
            <a:off x="7511624" y="3124933"/>
            <a:ext cx="1235758" cy="979345"/>
          </a:xfrm>
          <a:prstGeom prst="sun">
            <a:avLst/>
          </a:prstGeom>
          <a:solidFill>
            <a:srgbClr val="0CD215"/>
          </a:solidFill>
          <a:ln>
            <a:solidFill>
              <a:srgbClr val="0CD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E8EB05C0-339E-7944-B2C4-F7604F81E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817B8CEF-89D5-2543-8252-97877AF4B3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Fluorescence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DBA9CF-B41C-E845-A4B7-6DFD3483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A397C6-9B58-F94D-BD88-FA689C59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9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653162" y="3413395"/>
            <a:ext cx="810000" cy="8100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/>
          <p:cNvSpPr txBox="1"/>
          <p:nvPr/>
        </p:nvSpPr>
        <p:spPr>
          <a:xfrm>
            <a:off x="2820269" y="594556"/>
            <a:ext cx="605172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George </a:t>
            </a:r>
            <a:r>
              <a:rPr lang="en-US" sz="1350" dirty="0" err="1"/>
              <a:t>Biddell</a:t>
            </a:r>
            <a:r>
              <a:rPr lang="en-US" sz="1350" dirty="0"/>
              <a:t> Airy (1801-1892)</a:t>
            </a:r>
          </a:p>
          <a:p>
            <a:r>
              <a:rPr lang="en-US" sz="1350" dirty="0"/>
              <a:t>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Best focused point source of light won’t appear as a point, but as a spot </a:t>
            </a:r>
          </a:p>
          <a:p>
            <a:r>
              <a:rPr lang="en-US" sz="1350" dirty="0"/>
              <a:t>surrounded by series of concentric bright rings – Airy pattern.</a:t>
            </a:r>
          </a:p>
          <a:p>
            <a:endParaRPr lang="en-US" sz="1350" dirty="0"/>
          </a:p>
          <a:p>
            <a:pPr marL="285750" indent="-285750">
              <a:buFontTx/>
              <a:buChar char="-"/>
            </a:pPr>
            <a:r>
              <a:rPr lang="en-US" sz="1350" dirty="0"/>
              <a:t>Size of Airy disc depend on the light wavelength and the size of aperture.</a:t>
            </a:r>
          </a:p>
        </p:txBody>
      </p:sp>
      <p:sp>
        <p:nvSpPr>
          <p:cNvPr id="4" name="Oval 3"/>
          <p:cNvSpPr/>
          <p:nvPr/>
        </p:nvSpPr>
        <p:spPr>
          <a:xfrm>
            <a:off x="1989903" y="3784645"/>
            <a:ext cx="67500" cy="675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3720662" y="3480895"/>
            <a:ext cx="675000" cy="675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3788653" y="3548395"/>
            <a:ext cx="539019" cy="540000"/>
          </a:xfrm>
          <a:prstGeom prst="ellipse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3855662" y="3615895"/>
            <a:ext cx="405000" cy="405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3923162" y="3683395"/>
            <a:ext cx="270000" cy="27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18474" y="3808614"/>
            <a:ext cx="1311842" cy="7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27548" y="3169842"/>
            <a:ext cx="131318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Imaging</a:t>
            </a:r>
          </a:p>
          <a:p>
            <a:pPr algn="ctr"/>
            <a:r>
              <a:rPr lang="en-US" sz="1050" dirty="0"/>
              <a:t>Device</a:t>
            </a:r>
          </a:p>
          <a:p>
            <a:pPr algn="ctr"/>
            <a:r>
              <a:rPr lang="en-US" sz="1050" dirty="0"/>
              <a:t>(circular aperture)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9" y="3014553"/>
            <a:ext cx="1613729" cy="16076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585" y="3271627"/>
            <a:ext cx="2272840" cy="109353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163122" y="3770566"/>
            <a:ext cx="0" cy="9166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624736" y="3770566"/>
            <a:ext cx="3207" cy="9166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163123" y="4687230"/>
            <a:ext cx="461613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65761" y="4721263"/>
            <a:ext cx="9621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Airy disc (d)</a:t>
            </a:r>
          </a:p>
        </p:txBody>
      </p:sp>
      <p:pic>
        <p:nvPicPr>
          <p:cNvPr id="3078" name="Picture 6" descr="https://upload.wikimedia.org/wikipedia/commons/thumb/2/21/George_Biddell_Airy2.jpg/220px-George_Biddell_Airy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41" y="640376"/>
            <a:ext cx="1139728" cy="144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2BFF7B-2B89-4940-880A-0DA7CF815B7B}"/>
              </a:ext>
            </a:extLst>
          </p:cNvPr>
          <p:cNvSpPr txBox="1"/>
          <p:nvPr/>
        </p:nvSpPr>
        <p:spPr>
          <a:xfrm>
            <a:off x="2709258" y="5035732"/>
            <a:ext cx="5514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- Airy </a:t>
            </a:r>
            <a:r>
              <a:rPr lang="cs-CZ" sz="1600" dirty="0" err="1"/>
              <a:t>disc</a:t>
            </a:r>
            <a:r>
              <a:rPr lang="cs-CZ" sz="1600" dirty="0"/>
              <a:t> </a:t>
            </a:r>
            <a:r>
              <a:rPr lang="cs-CZ" sz="1600" dirty="0" err="1"/>
              <a:t>contain</a:t>
            </a:r>
            <a:r>
              <a:rPr lang="cs-CZ" sz="1600" dirty="0"/>
              <a:t> ~84%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light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point source</a:t>
            </a: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F77D68BD-ECF7-1F42-A8AC-E1DC0E5AC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3471107-67E2-7E4A-A963-FEAE4F09A5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Airy disc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F646AD-1D18-C34F-BAFF-3E9E3837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222E7-49C3-3A4B-A424-198847BA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82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FE0C52-C770-DA42-A5E0-5FD4B14DA371}"/>
              </a:ext>
            </a:extLst>
          </p:cNvPr>
          <p:cNvSpPr txBox="1"/>
          <p:nvPr/>
        </p:nvSpPr>
        <p:spPr>
          <a:xfrm>
            <a:off x="1762032" y="738396"/>
            <a:ext cx="752193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Three dimensional diffraction pattern of light emitted from an infinitely small point source</a:t>
            </a:r>
          </a:p>
          <a:p>
            <a:r>
              <a:rPr lang="en-US" sz="1350" dirty="0"/>
              <a:t>     in the specimen and transmitted to image plane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D75DB-84C6-E54B-BED2-97CAD86CCA66}"/>
              </a:ext>
            </a:extLst>
          </p:cNvPr>
          <p:cNvSpPr txBox="1"/>
          <p:nvPr/>
        </p:nvSpPr>
        <p:spPr>
          <a:xfrm>
            <a:off x="1991068" y="1540453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object</a:t>
            </a:r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5C7D-F260-834E-B841-9989937DCAFE}"/>
              </a:ext>
            </a:extLst>
          </p:cNvPr>
          <p:cNvSpPr txBox="1"/>
          <p:nvPr/>
        </p:nvSpPr>
        <p:spPr>
          <a:xfrm>
            <a:off x="3764117" y="2527177"/>
            <a:ext cx="304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Point </a:t>
            </a:r>
            <a:r>
              <a:rPr lang="cs-CZ" dirty="0" err="1"/>
              <a:t>Spread</a:t>
            </a:r>
            <a:r>
              <a:rPr lang="cs-CZ" dirty="0"/>
              <a:t> </a:t>
            </a:r>
            <a:r>
              <a:rPr lang="cs-CZ" dirty="0" err="1"/>
              <a:t>Function</a:t>
            </a:r>
            <a:r>
              <a:rPr lang="cs-CZ" dirty="0"/>
              <a:t> (PSF)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F2CE3-43A8-2647-B65D-45650B2D3B71}"/>
              </a:ext>
            </a:extLst>
          </p:cNvPr>
          <p:cNvSpPr txBox="1"/>
          <p:nvPr/>
        </p:nvSpPr>
        <p:spPr>
          <a:xfrm>
            <a:off x="7732064" y="154045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Image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8AC82E-7B10-EB4B-B51C-2952E7C7C57E}"/>
              </a:ext>
            </a:extLst>
          </p:cNvPr>
          <p:cNvSpPr/>
          <p:nvPr/>
        </p:nvSpPr>
        <p:spPr>
          <a:xfrm>
            <a:off x="2330060" y="2368297"/>
            <a:ext cx="144917" cy="143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ADC934-53F1-8348-A1E5-C8CD297B6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338" y="1945406"/>
            <a:ext cx="828385" cy="859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B0AE02-B8F6-1E4D-80EE-CF41254B1678}"/>
              </a:ext>
            </a:extLst>
          </p:cNvPr>
          <p:cNvSpPr txBox="1"/>
          <p:nvPr/>
        </p:nvSpPr>
        <p:spPr>
          <a:xfrm>
            <a:off x="4594665" y="1540453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convolution</a:t>
            </a:r>
            <a:endParaRPr lang="cs-CZ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F1234E-9058-1C42-B18C-262340F1C398}"/>
              </a:ext>
            </a:extLst>
          </p:cNvPr>
          <p:cNvCxnSpPr>
            <a:cxnSpLocks/>
          </p:cNvCxnSpPr>
          <p:nvPr/>
        </p:nvCxnSpPr>
        <p:spPr>
          <a:xfrm>
            <a:off x="3023917" y="2375228"/>
            <a:ext cx="4448821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2B02F40A-935A-744E-A1DF-A35E912D4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630" y="3589446"/>
            <a:ext cx="3571696" cy="28573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B6BEDC-3BE6-504A-9B7F-21505B8DF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89446"/>
            <a:ext cx="1476458" cy="14764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24FCCA-D090-324C-B6E4-625578E6A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028" y="3585311"/>
            <a:ext cx="1286764" cy="148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84B5438-0DA5-0442-8B6F-3C7E72A80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121" y="5140550"/>
            <a:ext cx="1476457" cy="1279596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B6820E7-661A-264B-8BCD-69C76804C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0AA8CA6-4B00-EC4F-8CE3-43A142739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Point spread function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D8176-8DF7-6446-B3CA-60DECA22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F0222-F7C0-C946-B7FB-0B174810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90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FE0C52-C770-DA42-A5E0-5FD4B14DA371}"/>
              </a:ext>
            </a:extLst>
          </p:cNvPr>
          <p:cNvSpPr txBox="1"/>
          <p:nvPr/>
        </p:nvSpPr>
        <p:spPr>
          <a:xfrm>
            <a:off x="1762032" y="738396"/>
            <a:ext cx="752193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Three dimensional diffraction pattern of light emitted from an infinitely small point source</a:t>
            </a:r>
          </a:p>
          <a:p>
            <a:r>
              <a:rPr lang="en-US" sz="1350" dirty="0"/>
              <a:t>     in the specimen and transmitted to image plane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D75DB-84C6-E54B-BED2-97CAD86CCA66}"/>
              </a:ext>
            </a:extLst>
          </p:cNvPr>
          <p:cNvSpPr txBox="1"/>
          <p:nvPr/>
        </p:nvSpPr>
        <p:spPr>
          <a:xfrm>
            <a:off x="2666245" y="1611585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object</a:t>
            </a:r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5C7D-F260-834E-B841-9989937DCAFE}"/>
              </a:ext>
            </a:extLst>
          </p:cNvPr>
          <p:cNvSpPr txBox="1"/>
          <p:nvPr/>
        </p:nvSpPr>
        <p:spPr>
          <a:xfrm>
            <a:off x="4439294" y="2598309"/>
            <a:ext cx="304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Point </a:t>
            </a:r>
            <a:r>
              <a:rPr lang="cs-CZ" dirty="0" err="1"/>
              <a:t>Spread</a:t>
            </a:r>
            <a:r>
              <a:rPr lang="cs-CZ" dirty="0"/>
              <a:t> </a:t>
            </a:r>
            <a:r>
              <a:rPr lang="cs-CZ" dirty="0" err="1"/>
              <a:t>Function</a:t>
            </a:r>
            <a:r>
              <a:rPr lang="cs-CZ" dirty="0"/>
              <a:t> (PSF)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F2CE3-43A8-2647-B65D-45650B2D3B71}"/>
              </a:ext>
            </a:extLst>
          </p:cNvPr>
          <p:cNvSpPr txBox="1"/>
          <p:nvPr/>
        </p:nvSpPr>
        <p:spPr>
          <a:xfrm>
            <a:off x="8407241" y="1611585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Image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8AC82E-7B10-EB4B-B51C-2952E7C7C57E}"/>
              </a:ext>
            </a:extLst>
          </p:cNvPr>
          <p:cNvSpPr/>
          <p:nvPr/>
        </p:nvSpPr>
        <p:spPr>
          <a:xfrm>
            <a:off x="3005237" y="2439429"/>
            <a:ext cx="144917" cy="143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ADC934-53F1-8348-A1E5-C8CD297B6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515" y="2016538"/>
            <a:ext cx="828385" cy="859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B0AE02-B8F6-1E4D-80EE-CF41254B1678}"/>
              </a:ext>
            </a:extLst>
          </p:cNvPr>
          <p:cNvSpPr txBox="1"/>
          <p:nvPr/>
        </p:nvSpPr>
        <p:spPr>
          <a:xfrm>
            <a:off x="5291932" y="473532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deconvolution</a:t>
            </a:r>
            <a:endParaRPr lang="cs-CZ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F1234E-9058-1C42-B18C-262340F1C398}"/>
              </a:ext>
            </a:extLst>
          </p:cNvPr>
          <p:cNvCxnSpPr>
            <a:cxnSpLocks/>
          </p:cNvCxnSpPr>
          <p:nvPr/>
        </p:nvCxnSpPr>
        <p:spPr>
          <a:xfrm>
            <a:off x="3699094" y="2446360"/>
            <a:ext cx="4448821" cy="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B6820E7-661A-264B-8BCD-69C76804C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0AA8CA6-4B00-EC4F-8CE3-43A142739E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Deconvolution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7D8176-8DF7-6446-B3CA-60DECA22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F0222-F7C0-C946-B7FB-0B174810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45</a:t>
            </a:fld>
            <a:endParaRPr lang="en-US"/>
          </a:p>
        </p:txBody>
      </p:sp>
      <p:pic>
        <p:nvPicPr>
          <p:cNvPr id="11" name="Picture 10" descr="A picture containing text, light, lit, star&#10;&#10;Description automatically generated">
            <a:extLst>
              <a:ext uri="{FF2B5EF4-FFF2-40B4-BE49-F238E27FC236}">
                <a16:creationId xmlns:a16="http://schemas.microsoft.com/office/drawing/2014/main" id="{FB61D1F5-BC41-EB42-BEE3-7401CB8A1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46" y="3500955"/>
            <a:ext cx="3119144" cy="2862505"/>
          </a:xfrm>
          <a:prstGeom prst="rect">
            <a:avLst/>
          </a:prstGeom>
        </p:spPr>
      </p:pic>
      <p:pic>
        <p:nvPicPr>
          <p:cNvPr id="15" name="Picture 1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99F349AE-6DDB-524F-A3C4-31EB6404F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5" y="3500955"/>
            <a:ext cx="3119144" cy="286250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11D037-B3A4-274E-9DD3-744B78CC8F92}"/>
              </a:ext>
            </a:extLst>
          </p:cNvPr>
          <p:cNvCxnSpPr>
            <a:cxnSpLocks/>
          </p:cNvCxnSpPr>
          <p:nvPr/>
        </p:nvCxnSpPr>
        <p:spPr>
          <a:xfrm flipH="1">
            <a:off x="4199262" y="5165147"/>
            <a:ext cx="3793475" cy="19251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EB00C50-CC8D-A241-A87C-2120770F5EC9}"/>
              </a:ext>
            </a:extLst>
          </p:cNvPr>
          <p:cNvSpPr txBox="1"/>
          <p:nvPr/>
        </p:nvSpPr>
        <p:spPr>
          <a:xfrm>
            <a:off x="5422242" y="1763985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convolution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23337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upload.wikimedia.org/wikipedia/commons/thumb/f/f6/Diversity_of_fluorescent_patterns_and_colors_in_marine_fishes_-_journal.pone.0083259.g001.png/800px-Diversity_of_fluorescent_patterns_and_colors_in_marine_fishes_-_journal.pone.0083259.g001.png">
            <a:extLst>
              <a:ext uri="{FF2B5EF4-FFF2-40B4-BE49-F238E27FC236}">
                <a16:creationId xmlns:a16="http://schemas.microsoft.com/office/drawing/2014/main" id="{7BF8149A-CCDC-C048-B67F-7DD8C9D3C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21" y="843736"/>
            <a:ext cx="3004993" cy="50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5F1C31-054D-8A40-9C74-39FBE9CEEAC5}"/>
              </a:ext>
            </a:extLst>
          </p:cNvPr>
          <p:cNvSpPr/>
          <p:nvPr/>
        </p:nvSpPr>
        <p:spPr>
          <a:xfrm>
            <a:off x="1634044" y="5929687"/>
            <a:ext cx="3091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https://en.wikipedia.org/wiki/Fluorescence</a:t>
            </a:r>
          </a:p>
        </p:txBody>
      </p:sp>
      <p:pic>
        <p:nvPicPr>
          <p:cNvPr id="7" name="Picture 4" descr="https://stephenslab.files.wordpress.com/2012/12/aequorea-spectra.jpg">
            <a:extLst>
              <a:ext uri="{FF2B5EF4-FFF2-40B4-BE49-F238E27FC236}">
                <a16:creationId xmlns:a16="http://schemas.microsoft.com/office/drawing/2014/main" id="{C9C3B80C-8527-9144-B7EB-A3820905F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63" y="862985"/>
            <a:ext cx="2740372" cy="274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5C0022-84E7-BF42-9F01-43F47A9B4513}"/>
              </a:ext>
            </a:extLst>
          </p:cNvPr>
          <p:cNvSpPr txBox="1"/>
          <p:nvPr/>
        </p:nvSpPr>
        <p:spPr>
          <a:xfrm>
            <a:off x="3761534" y="445871"/>
            <a:ext cx="440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omic Sans MS" panose="030F0702030302020204" pitchFamily="66" charset="0"/>
              </a:rPr>
              <a:t>Fluorescent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proteins</a:t>
            </a:r>
            <a:r>
              <a:rPr lang="cs-CZ" dirty="0">
                <a:latin typeface="Comic Sans MS" panose="030F0702030302020204" pitchFamily="66" charset="0"/>
              </a:rPr>
              <a:t> in </a:t>
            </a:r>
            <a:r>
              <a:rPr lang="cs-CZ" dirty="0" err="1">
                <a:latin typeface="Comic Sans MS" panose="030F0702030302020204" pitchFamily="66" charset="0"/>
              </a:rPr>
              <a:t>living</a:t>
            </a:r>
            <a:r>
              <a:rPr lang="cs-CZ" dirty="0">
                <a:latin typeface="Comic Sans MS" panose="030F0702030302020204" pitchFamily="66" charset="0"/>
              </a:rPr>
              <a:t> </a:t>
            </a:r>
            <a:r>
              <a:rPr lang="cs-CZ" dirty="0" err="1">
                <a:latin typeface="Comic Sans MS" panose="030F0702030302020204" pitchFamily="66" charset="0"/>
              </a:rPr>
              <a:t>organisms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" name="Picture 2" descr="Roger Y. Tsien">
            <a:extLst>
              <a:ext uri="{FF2B5EF4-FFF2-40B4-BE49-F238E27FC236}">
                <a16:creationId xmlns:a16="http://schemas.microsoft.com/office/drawing/2014/main" id="{E8F2CB59-CCF6-8F43-BC16-E62C2192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941" y="888360"/>
            <a:ext cx="1015938" cy="143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53164-D493-F54E-8A0E-04259DD39268}"/>
              </a:ext>
            </a:extLst>
          </p:cNvPr>
          <p:cNvSpPr txBox="1"/>
          <p:nvPr/>
        </p:nvSpPr>
        <p:spPr>
          <a:xfrm>
            <a:off x="9804057" y="2339835"/>
            <a:ext cx="644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Roger </a:t>
            </a: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Tsien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15B5CD-EF23-9A47-89E0-7A537D5E3D0D}"/>
              </a:ext>
            </a:extLst>
          </p:cNvPr>
          <p:cNvSpPr txBox="1"/>
          <p:nvPr/>
        </p:nvSpPr>
        <p:spPr>
          <a:xfrm>
            <a:off x="7805066" y="2989355"/>
            <a:ext cx="268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Nobel prize in chemistry 2008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D6825-8027-774E-AA24-9142D5265CD5}"/>
              </a:ext>
            </a:extLst>
          </p:cNvPr>
          <p:cNvSpPr txBox="1"/>
          <p:nvPr/>
        </p:nvSpPr>
        <p:spPr>
          <a:xfrm>
            <a:off x="7757778" y="3387457"/>
            <a:ext cx="2775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Discovery and development </a:t>
            </a:r>
          </a:p>
          <a:p>
            <a:pPr algn="ctr"/>
            <a:r>
              <a:rPr lang="cs-CZ" sz="1400" dirty="0"/>
              <a:t>of the green fluorescent protein</a:t>
            </a:r>
          </a:p>
          <a:p>
            <a:pPr algn="ctr"/>
            <a:r>
              <a:rPr lang="cs-CZ" sz="1400" dirty="0"/>
              <a:t>GFP</a:t>
            </a:r>
            <a:endParaRPr lang="en-US" sz="1400" dirty="0"/>
          </a:p>
        </p:txBody>
      </p:sp>
      <p:pic>
        <p:nvPicPr>
          <p:cNvPr id="14" name="Picture 4" descr="Martin Chalfie">
            <a:extLst>
              <a:ext uri="{FF2B5EF4-FFF2-40B4-BE49-F238E27FC236}">
                <a16:creationId xmlns:a16="http://schemas.microsoft.com/office/drawing/2014/main" id="{9770BC96-5D69-A749-8481-EC2C8BB0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956" y="882384"/>
            <a:ext cx="1035854" cy="14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Osamu Shimomura">
            <a:extLst>
              <a:ext uri="{FF2B5EF4-FFF2-40B4-BE49-F238E27FC236}">
                <a16:creationId xmlns:a16="http://schemas.microsoft.com/office/drawing/2014/main" id="{61321107-8B09-4448-BBE6-8888E0D9D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88" y="883153"/>
            <a:ext cx="1022400" cy="143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2A6D61-626F-F845-B4FB-E9D9C42AE48F}"/>
              </a:ext>
            </a:extLst>
          </p:cNvPr>
          <p:cNvSpPr txBox="1"/>
          <p:nvPr/>
        </p:nvSpPr>
        <p:spPr>
          <a:xfrm>
            <a:off x="8826125" y="2333859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Martin</a:t>
            </a: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Chalfie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0E210-8306-084E-8FC6-A1498200D58D}"/>
              </a:ext>
            </a:extLst>
          </p:cNvPr>
          <p:cNvSpPr txBox="1"/>
          <p:nvPr/>
        </p:nvSpPr>
        <p:spPr>
          <a:xfrm>
            <a:off x="7517848" y="2315776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Osamu</a:t>
            </a: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Shinomura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BE45F5-175D-9448-BE9A-1356D0381281}"/>
              </a:ext>
            </a:extLst>
          </p:cNvPr>
          <p:cNvSpPr txBox="1"/>
          <p:nvPr/>
        </p:nvSpPr>
        <p:spPr>
          <a:xfrm>
            <a:off x="4811262" y="3572123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/>
              <a:t>Aequorea</a:t>
            </a:r>
            <a:r>
              <a:rPr lang="en-GB" i="1" dirty="0"/>
              <a:t> </a:t>
            </a:r>
            <a:r>
              <a:rPr lang="en-GB" i="1" dirty="0" err="1"/>
              <a:t>victoria</a:t>
            </a:r>
            <a:endParaRPr lang="en-GB" dirty="0"/>
          </a:p>
        </p:txBody>
      </p:sp>
      <p:pic>
        <p:nvPicPr>
          <p:cNvPr id="19" name="Picture 2" descr="http://www.photobiology.info/Zimmer_files/Fig6.png">
            <a:extLst>
              <a:ext uri="{FF2B5EF4-FFF2-40B4-BE49-F238E27FC236}">
                <a16:creationId xmlns:a16="http://schemas.microsoft.com/office/drawing/2014/main" id="{82221D46-6BFF-C440-B293-ABB721E4D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90" y="5236190"/>
            <a:ext cx="3829951" cy="15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599B25-8975-D44D-BEE8-2504C4693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9096" y="4210063"/>
            <a:ext cx="3855688" cy="1027488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31D0DA6E-4771-6F4D-AEFB-9089227E21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8384F7D-8C38-4F4D-87B3-BEA6EA6DFB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Fluorescence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AF6C86-F7C8-C743-A3F2-EFDAB92E7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AE0A8-1241-3C47-9BFA-53CECACB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D5AFB03-3A10-8C46-B78C-C177BFC5D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44781" y="906512"/>
            <a:ext cx="1506252" cy="1290008"/>
          </a:xfrm>
          <a:prstGeom prst="rect">
            <a:avLst/>
          </a:prstGeom>
        </p:spPr>
      </p:pic>
      <p:pic>
        <p:nvPicPr>
          <p:cNvPr id="2050" name="Picture 2" descr="OSRAM HXP 120W/45 CVIS">
            <a:extLst>
              <a:ext uri="{FF2B5EF4-FFF2-40B4-BE49-F238E27FC236}">
                <a16:creationId xmlns:a16="http://schemas.microsoft.com/office/drawing/2014/main" id="{11F80728-A28C-6346-BEFA-D6570F98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19408">
            <a:off x="7183700" y="2972356"/>
            <a:ext cx="1544829" cy="173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5E4AE63-03D7-AE4F-96AE-AEA68C5515D9}"/>
              </a:ext>
            </a:extLst>
          </p:cNvPr>
          <p:cNvSpPr/>
          <p:nvPr/>
        </p:nvSpPr>
        <p:spPr>
          <a:xfrm>
            <a:off x="2982100" y="6473925"/>
            <a:ext cx="1756310" cy="82976"/>
          </a:xfrm>
          <a:prstGeom prst="rect">
            <a:avLst/>
          </a:prstGeom>
          <a:solidFill>
            <a:srgbClr val="ACC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1FB725-4F91-1347-9D86-DF0410C9648F}"/>
              </a:ext>
            </a:extLst>
          </p:cNvPr>
          <p:cNvSpPr/>
          <p:nvPr/>
        </p:nvSpPr>
        <p:spPr>
          <a:xfrm>
            <a:off x="3048333" y="3030079"/>
            <a:ext cx="1623849" cy="16238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412E4-C293-774E-8187-BD01AF993AE6}"/>
              </a:ext>
            </a:extLst>
          </p:cNvPr>
          <p:cNvSpPr/>
          <p:nvPr/>
        </p:nvSpPr>
        <p:spPr>
          <a:xfrm>
            <a:off x="4664298" y="3030079"/>
            <a:ext cx="173420" cy="162384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A92391-C3C6-B344-95CF-96D911F74334}"/>
              </a:ext>
            </a:extLst>
          </p:cNvPr>
          <p:cNvSpPr/>
          <p:nvPr/>
        </p:nvSpPr>
        <p:spPr>
          <a:xfrm rot="5400000">
            <a:off x="3773545" y="2115100"/>
            <a:ext cx="173420" cy="162384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DDFDC6-634B-AC48-91D0-8D3430478B55}"/>
              </a:ext>
            </a:extLst>
          </p:cNvPr>
          <p:cNvSpPr/>
          <p:nvPr/>
        </p:nvSpPr>
        <p:spPr>
          <a:xfrm rot="2728632">
            <a:off x="3749562" y="2845964"/>
            <a:ext cx="172800" cy="2064866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56C7A1-FA40-A74A-A859-5923B2CD4643}"/>
              </a:ext>
            </a:extLst>
          </p:cNvPr>
          <p:cNvCxnSpPr>
            <a:cxnSpLocks/>
          </p:cNvCxnSpPr>
          <p:nvPr/>
        </p:nvCxnSpPr>
        <p:spPr>
          <a:xfrm>
            <a:off x="3987021" y="3890796"/>
            <a:ext cx="0" cy="25201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7F58925-8A3E-DF45-9057-94A699E5D345}"/>
              </a:ext>
            </a:extLst>
          </p:cNvPr>
          <p:cNvSpPr/>
          <p:nvPr/>
        </p:nvSpPr>
        <p:spPr>
          <a:xfrm>
            <a:off x="3672711" y="6473925"/>
            <a:ext cx="409904" cy="82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6DAD41-E723-C148-910A-A83CE3992DAB}"/>
              </a:ext>
            </a:extLst>
          </p:cNvPr>
          <p:cNvCxnSpPr>
            <a:cxnSpLocks/>
          </p:cNvCxnSpPr>
          <p:nvPr/>
        </p:nvCxnSpPr>
        <p:spPr>
          <a:xfrm flipV="1">
            <a:off x="3847507" y="1886622"/>
            <a:ext cx="12748" cy="948952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E07159C-52C0-0143-8892-7A4C4A23AFB6}"/>
              </a:ext>
            </a:extLst>
          </p:cNvPr>
          <p:cNvSpPr txBox="1"/>
          <p:nvPr/>
        </p:nvSpPr>
        <p:spPr>
          <a:xfrm>
            <a:off x="6977134" y="2929440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Excitation</a:t>
            </a:r>
            <a:r>
              <a:rPr lang="cs-CZ" dirty="0"/>
              <a:t> </a:t>
            </a:r>
            <a:r>
              <a:rPr lang="cs-CZ" dirty="0" err="1"/>
              <a:t>light</a:t>
            </a:r>
            <a:endParaRPr lang="cs-CZ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498F6-2FA0-AE4C-BA96-B4E32F3CBE1A}"/>
              </a:ext>
            </a:extLst>
          </p:cNvPr>
          <p:cNvSpPr txBox="1"/>
          <p:nvPr/>
        </p:nvSpPr>
        <p:spPr>
          <a:xfrm>
            <a:off x="1559306" y="2462007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Emission</a:t>
            </a:r>
            <a:r>
              <a:rPr lang="cs-CZ" dirty="0"/>
              <a:t> </a:t>
            </a:r>
            <a:r>
              <a:rPr lang="cs-CZ" dirty="0" err="1"/>
              <a:t>spectrum</a:t>
            </a:r>
            <a:endParaRPr lang="cs-CZ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CC0F64-03B6-9F4F-96D2-2B324F86D08B}"/>
              </a:ext>
            </a:extLst>
          </p:cNvPr>
          <p:cNvSpPr txBox="1"/>
          <p:nvPr/>
        </p:nvSpPr>
        <p:spPr>
          <a:xfrm>
            <a:off x="4879295" y="6174028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Sample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54E637-B323-F44B-8E3A-B5C5BF8A3764}"/>
              </a:ext>
            </a:extLst>
          </p:cNvPr>
          <p:cNvSpPr/>
          <p:nvPr/>
        </p:nvSpPr>
        <p:spPr>
          <a:xfrm>
            <a:off x="1659201" y="6571508"/>
            <a:ext cx="6309033" cy="2274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E83D7-A0F1-BC4B-86FA-5BAB11D3E30D}"/>
              </a:ext>
            </a:extLst>
          </p:cNvPr>
          <p:cNvSpPr/>
          <p:nvPr/>
        </p:nvSpPr>
        <p:spPr>
          <a:xfrm>
            <a:off x="2982100" y="6410897"/>
            <a:ext cx="1756310" cy="45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012342-DF87-AC45-A548-1A74EF2678A4}"/>
              </a:ext>
            </a:extLst>
          </p:cNvPr>
          <p:cNvSpPr txBox="1"/>
          <p:nvPr/>
        </p:nvSpPr>
        <p:spPr>
          <a:xfrm>
            <a:off x="4819983" y="3230164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Excitation</a:t>
            </a:r>
            <a:endParaRPr lang="cs-CZ" sz="1400" dirty="0"/>
          </a:p>
          <a:p>
            <a:pPr algn="ctr"/>
            <a:r>
              <a:rPr lang="cs-CZ" sz="1400" dirty="0" err="1"/>
              <a:t>filter</a:t>
            </a:r>
            <a:endParaRPr lang="cs-CZ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242776-3AC6-044F-8093-8BE89FED894A}"/>
              </a:ext>
            </a:extLst>
          </p:cNvPr>
          <p:cNvSpPr txBox="1"/>
          <p:nvPr/>
        </p:nvSpPr>
        <p:spPr>
          <a:xfrm>
            <a:off x="3991217" y="2345291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Emission</a:t>
            </a:r>
            <a:endParaRPr lang="cs-CZ" sz="1400" dirty="0"/>
          </a:p>
          <a:p>
            <a:pPr algn="ctr"/>
            <a:r>
              <a:rPr lang="cs-CZ" sz="1400" dirty="0" err="1"/>
              <a:t>filter</a:t>
            </a:r>
            <a:endParaRPr lang="cs-CZ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8AB622-6B3B-1047-A49F-4EB86E4AE08B}"/>
              </a:ext>
            </a:extLst>
          </p:cNvPr>
          <p:cNvSpPr txBox="1"/>
          <p:nvPr/>
        </p:nvSpPr>
        <p:spPr>
          <a:xfrm>
            <a:off x="2459678" y="3437610"/>
            <a:ext cx="115288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400" dirty="0" err="1"/>
              <a:t>Dichromatic</a:t>
            </a:r>
            <a:endParaRPr lang="cs-CZ" sz="1400" dirty="0"/>
          </a:p>
          <a:p>
            <a:pPr algn="ctr"/>
            <a:r>
              <a:rPr lang="cs-CZ" sz="1400" dirty="0" err="1"/>
              <a:t>mirror</a:t>
            </a:r>
            <a:endParaRPr lang="cs-CZ" sz="1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B165E4A-93E4-D74C-8FD1-2CCC7FDCA6ED}"/>
              </a:ext>
            </a:extLst>
          </p:cNvPr>
          <p:cNvSpPr/>
          <p:nvPr/>
        </p:nvSpPr>
        <p:spPr>
          <a:xfrm>
            <a:off x="4845083" y="3822725"/>
            <a:ext cx="2968531" cy="1015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5FB1BC-BA20-1C46-B1B9-7F849A12F609}"/>
              </a:ext>
            </a:extLst>
          </p:cNvPr>
          <p:cNvSpPr/>
          <p:nvPr/>
        </p:nvSpPr>
        <p:spPr>
          <a:xfrm>
            <a:off x="3981214" y="3822725"/>
            <a:ext cx="672342" cy="1015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CA2D9AF-E407-0344-9343-E2BC9AE774B8}"/>
              </a:ext>
            </a:extLst>
          </p:cNvPr>
          <p:cNvSpPr/>
          <p:nvPr/>
        </p:nvSpPr>
        <p:spPr>
          <a:xfrm>
            <a:off x="3797107" y="3028341"/>
            <a:ext cx="100800" cy="3332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D1BAD2-C9B9-734B-B92C-7C8EE09EAD39}"/>
              </a:ext>
            </a:extLst>
          </p:cNvPr>
          <p:cNvSpPr txBox="1"/>
          <p:nvPr/>
        </p:nvSpPr>
        <p:spPr>
          <a:xfrm>
            <a:off x="1974816" y="855316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Detector</a:t>
            </a:r>
            <a:endParaRPr lang="cs-CZ" dirty="0"/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503CDE2E-B527-DC48-9073-825D30F4D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5827A84A-9C3B-D746-B8ED-373EC57585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Components of fluorescent microscope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ECD4D-090A-4D4F-A65F-45E9A5A4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CCD1D-8CEF-494C-AA1F-0362E846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213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Související obrázek">
            <a:extLst>
              <a:ext uri="{FF2B5EF4-FFF2-40B4-BE49-F238E27FC236}">
                <a16:creationId xmlns:a16="http://schemas.microsoft.com/office/drawing/2014/main" id="{11E4F86C-4AA5-5441-82AA-E9698651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789" y="0"/>
            <a:ext cx="2279176" cy="227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Výsledek obrázku pro chroma filters">
            <a:extLst>
              <a:ext uri="{FF2B5EF4-FFF2-40B4-BE49-F238E27FC236}">
                <a16:creationId xmlns:a16="http://schemas.microsoft.com/office/drawing/2014/main" id="{E713C390-2786-9043-816C-E73CFF9B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275" y="714997"/>
            <a:ext cx="2939482" cy="8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DA56E3-B295-3144-9712-B8F95030B021}"/>
              </a:ext>
            </a:extLst>
          </p:cNvPr>
          <p:cNvSpPr txBox="1"/>
          <p:nvPr/>
        </p:nvSpPr>
        <p:spPr>
          <a:xfrm>
            <a:off x="1820967" y="1692908"/>
            <a:ext cx="3081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Single </a:t>
            </a:r>
            <a:r>
              <a:rPr lang="cs-CZ" sz="1200" dirty="0" err="1"/>
              <a:t>bandpass</a:t>
            </a:r>
            <a:r>
              <a:rPr lang="cs-CZ" sz="1200" dirty="0"/>
              <a:t> (</a:t>
            </a:r>
            <a:r>
              <a:rPr lang="cs-CZ" sz="1200" dirty="0" err="1"/>
              <a:t>limitations</a:t>
            </a:r>
            <a:r>
              <a:rPr lang="cs-CZ" sz="1200" dirty="0"/>
              <a:t> min and </a:t>
            </a:r>
            <a:r>
              <a:rPr lang="cs-CZ" sz="1200" dirty="0" err="1"/>
              <a:t>max</a:t>
            </a:r>
            <a:r>
              <a:rPr lang="cs-CZ" sz="12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A2DC1-0E34-8845-A800-279B3A2E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270" y="1966029"/>
            <a:ext cx="3052461" cy="1666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D049BF-5354-C94B-90ED-933949BF7287}"/>
              </a:ext>
            </a:extLst>
          </p:cNvPr>
          <p:cNvSpPr txBox="1"/>
          <p:nvPr/>
        </p:nvSpPr>
        <p:spPr>
          <a:xfrm>
            <a:off x="6343155" y="1689030"/>
            <a:ext cx="11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Longpass</a:t>
            </a:r>
            <a:r>
              <a:rPr lang="cs-CZ" sz="1200" dirty="0"/>
              <a:t> </a:t>
            </a:r>
            <a:r>
              <a:rPr lang="cs-CZ" sz="1200" dirty="0" err="1"/>
              <a:t>filter</a:t>
            </a:r>
            <a:endParaRPr lang="cs-CZ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2DAFCD-6D3B-794C-8A29-4FAC44A9A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849" y="1966029"/>
            <a:ext cx="3126125" cy="1666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B32BA-6317-2541-B50F-3F4A3D635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270" y="4335645"/>
            <a:ext cx="3126125" cy="1666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07FC97-521F-0B48-8C4C-95CDE22060FA}"/>
              </a:ext>
            </a:extLst>
          </p:cNvPr>
          <p:cNvSpPr txBox="1"/>
          <p:nvPr/>
        </p:nvSpPr>
        <p:spPr>
          <a:xfrm>
            <a:off x="2449137" y="4058646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Shortpass</a:t>
            </a:r>
            <a:r>
              <a:rPr lang="cs-CZ" sz="1200" dirty="0"/>
              <a:t> </a:t>
            </a:r>
            <a:r>
              <a:rPr lang="cs-CZ" sz="1200" dirty="0" err="1"/>
              <a:t>filter</a:t>
            </a:r>
            <a:endParaRPr lang="cs-CZ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A5F48-7A61-6B43-82C0-1E6765EC9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7848" y="4335645"/>
            <a:ext cx="3126125" cy="16666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C806A1-B71C-4947-A1B7-60A4C6A0F61E}"/>
              </a:ext>
            </a:extLst>
          </p:cNvPr>
          <p:cNvSpPr txBox="1"/>
          <p:nvPr/>
        </p:nvSpPr>
        <p:spPr>
          <a:xfrm>
            <a:off x="6265997" y="4058646"/>
            <a:ext cx="1590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Multi</a:t>
            </a:r>
            <a:r>
              <a:rPr lang="cs-CZ" sz="1200" dirty="0"/>
              <a:t> </a:t>
            </a:r>
            <a:r>
              <a:rPr lang="cs-CZ" sz="1200" dirty="0" err="1"/>
              <a:t>bandpass</a:t>
            </a:r>
            <a:r>
              <a:rPr lang="cs-CZ" sz="1200" dirty="0"/>
              <a:t> </a:t>
            </a:r>
            <a:r>
              <a:rPr lang="cs-CZ" sz="1200" dirty="0" err="1"/>
              <a:t>filter</a:t>
            </a:r>
            <a:endParaRPr lang="cs-CZ" sz="1200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08774DD-0BC3-224C-AF70-090DE1DEA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EA52655-FBC9-844C-852D-3FB62351E2C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Filters and beam splitters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3B61C9-9902-8144-BCEF-C7E7BC90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8463F-947D-0947-A4AD-A0ABAF53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09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9E9CD6B-49F5-A241-8256-BE3F6DC8A517}"/>
              </a:ext>
            </a:extLst>
          </p:cNvPr>
          <p:cNvSpPr/>
          <p:nvPr/>
        </p:nvSpPr>
        <p:spPr>
          <a:xfrm>
            <a:off x="4237999" y="466844"/>
            <a:ext cx="2821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omic Sans MS" panose="030F0902030302020204" pitchFamily="66" charset="0"/>
              </a:rPr>
              <a:t>Crosstalk</a:t>
            </a:r>
            <a:r>
              <a:rPr lang="cs-CZ" dirty="0">
                <a:latin typeface="Comic Sans MS" panose="030F0902030302020204" pitchFamily="66" charset="0"/>
              </a:rPr>
              <a:t>/</a:t>
            </a:r>
            <a:r>
              <a:rPr lang="cs-CZ" dirty="0" err="1">
                <a:latin typeface="Comic Sans MS" panose="030F0902030302020204" pitchFamily="66" charset="0"/>
              </a:rPr>
              <a:t>bleed</a:t>
            </a:r>
            <a:r>
              <a:rPr lang="cs-CZ" dirty="0">
                <a:latin typeface="Comic Sans MS" panose="030F0902030302020204" pitchFamily="66" charset="0"/>
              </a:rPr>
              <a:t> </a:t>
            </a:r>
            <a:r>
              <a:rPr lang="cs-CZ" dirty="0" err="1">
                <a:latin typeface="Comic Sans MS" panose="030F0902030302020204" pitchFamily="66" charset="0"/>
              </a:rPr>
              <a:t>through</a:t>
            </a:r>
            <a:endParaRPr lang="cs-C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52A53-9419-AB41-90D4-FC0A626CB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225" y="743064"/>
            <a:ext cx="7918101" cy="3104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DE03-F67C-254E-B998-5DCC02AD4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25" y="3753974"/>
            <a:ext cx="7918101" cy="310402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13FBC24-AC11-BA4E-89FB-3D0276830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87B751E-F9B0-9740-B123-8BB8ECCC90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Filters and beam splitters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0D6AB-81B2-8548-B464-319C191D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D2D69-E216-6645-801E-5601FAD0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18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BCB5978-8578-1A40-BAA6-177381E2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Carl Zeiss (1816 – 1888)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2F5622-CE17-F843-A29C-873B19B68411}"/>
              </a:ext>
            </a:extLst>
          </p:cNvPr>
          <p:cNvSpPr/>
          <p:nvPr/>
        </p:nvSpPr>
        <p:spPr>
          <a:xfrm>
            <a:off x="207735" y="1113412"/>
            <a:ext cx="109440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en-US" dirty="0"/>
              <a:t>German scientific instrument maker, optician and businessman. Founder of Carl Zeiss workshop in 1864  </a:t>
            </a:r>
          </a:p>
          <a:p>
            <a:r>
              <a:rPr lang="en-US" dirty="0"/>
              <a:t>together with Ernst Abbe and Otto Schott in Jena, Germany. </a:t>
            </a:r>
            <a:endParaRPr lang="en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BF9255D-31E1-3248-9016-0C851195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1" y="3029528"/>
            <a:ext cx="2359335" cy="303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e Anfänge des wissenschaftlichen Mikroskopbaus">
            <a:extLst>
              <a:ext uri="{FF2B5EF4-FFF2-40B4-BE49-F238E27FC236}">
                <a16:creationId xmlns:a16="http://schemas.microsoft.com/office/drawing/2014/main" id="{D3542B57-5E16-B944-A14E-B698EE0A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39" y="3083011"/>
            <a:ext cx="5284661" cy="326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BD82FBF-C235-7240-A46C-C993D7E63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70" y="3083011"/>
            <a:ext cx="3928841" cy="326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B0A349-D0E0-DA44-827E-812C7B4B1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7CD84C-B99D-424B-A39D-7490FC79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090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7CA633-F0A4-B341-9030-6DE29FA957C0}"/>
              </a:ext>
            </a:extLst>
          </p:cNvPr>
          <p:cNvSpPr txBox="1"/>
          <p:nvPr/>
        </p:nvSpPr>
        <p:spPr>
          <a:xfrm>
            <a:off x="1956498" y="651511"/>
            <a:ext cx="5078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Comic Sans MS" panose="030F0902030302020204" pitchFamily="66" charset="0"/>
              </a:rPr>
              <a:t>Mercury </a:t>
            </a:r>
            <a:r>
              <a:rPr lang="cs-CZ" sz="1600" dirty="0" err="1">
                <a:latin typeface="Comic Sans MS" panose="030F0902030302020204" pitchFamily="66" charset="0"/>
              </a:rPr>
              <a:t>short</a:t>
            </a:r>
            <a:r>
              <a:rPr lang="cs-CZ" sz="1600" dirty="0">
                <a:latin typeface="Comic Sans MS" panose="030F0902030302020204" pitchFamily="66" charset="0"/>
              </a:rPr>
              <a:t> </a:t>
            </a:r>
            <a:r>
              <a:rPr lang="cs-CZ" sz="1600" dirty="0" err="1">
                <a:latin typeface="Comic Sans MS" panose="030F0902030302020204" pitchFamily="66" charset="0"/>
              </a:rPr>
              <a:t>arc</a:t>
            </a:r>
            <a:r>
              <a:rPr lang="cs-CZ" sz="1600" dirty="0">
                <a:latin typeface="Comic Sans MS" panose="030F0902030302020204" pitchFamily="66" charset="0"/>
              </a:rPr>
              <a:t> lamp:</a:t>
            </a:r>
          </a:p>
          <a:p>
            <a:r>
              <a:rPr lang="cs-CZ" sz="1600" dirty="0" err="1">
                <a:latin typeface="Comic Sans MS" panose="030F0902030302020204" pitchFamily="66" charset="0"/>
              </a:rPr>
              <a:t>Obsolete</a:t>
            </a:r>
            <a:r>
              <a:rPr lang="cs-CZ" sz="1600" dirty="0">
                <a:latin typeface="Comic Sans MS" panose="030F0902030302020204" pitchFamily="66" charset="0"/>
              </a:rPr>
              <a:t>, </a:t>
            </a:r>
            <a:r>
              <a:rPr lang="cs-CZ" sz="1600" dirty="0" err="1">
                <a:latin typeface="Comic Sans MS" panose="030F0902030302020204" pitchFamily="66" charset="0"/>
              </a:rPr>
              <a:t>short</a:t>
            </a:r>
            <a:r>
              <a:rPr lang="cs-CZ" sz="1600" dirty="0">
                <a:latin typeface="Comic Sans MS" panose="030F0902030302020204" pitchFamily="66" charset="0"/>
              </a:rPr>
              <a:t> </a:t>
            </a:r>
            <a:r>
              <a:rPr lang="cs-CZ" sz="1600" dirty="0" err="1">
                <a:latin typeface="Comic Sans MS" panose="030F0902030302020204" pitchFamily="66" charset="0"/>
              </a:rPr>
              <a:t>life</a:t>
            </a:r>
            <a:r>
              <a:rPr lang="cs-CZ" sz="1600" dirty="0">
                <a:latin typeface="Comic Sans MS" panose="030F0902030302020204" pitchFamily="66" charset="0"/>
              </a:rPr>
              <a:t> </a:t>
            </a:r>
            <a:r>
              <a:rPr lang="cs-CZ" sz="1600" dirty="0" err="1">
                <a:latin typeface="Comic Sans MS" panose="030F0902030302020204" pitchFamily="66" charset="0"/>
              </a:rPr>
              <a:t>time</a:t>
            </a:r>
            <a:r>
              <a:rPr lang="cs-CZ" sz="1600" dirty="0">
                <a:latin typeface="Comic Sans MS" panose="030F0902030302020204" pitchFamily="66" charset="0"/>
              </a:rPr>
              <a:t> – 200 </a:t>
            </a:r>
            <a:r>
              <a:rPr lang="cs-CZ" sz="1600" dirty="0" err="1">
                <a:latin typeface="Comic Sans MS" panose="030F0902030302020204" pitchFamily="66" charset="0"/>
              </a:rPr>
              <a:t>hours</a:t>
            </a:r>
            <a:r>
              <a:rPr lang="cs-CZ" sz="1600" dirty="0">
                <a:latin typeface="Comic Sans MS" panose="030F0902030302020204" pitchFamily="66" charset="0"/>
              </a:rPr>
              <a:t>, </a:t>
            </a:r>
            <a:r>
              <a:rPr lang="cs-CZ" sz="1600" dirty="0" err="1">
                <a:latin typeface="Comic Sans MS" panose="030F0902030302020204" pitchFamily="66" charset="0"/>
              </a:rPr>
              <a:t>toxic</a:t>
            </a:r>
            <a:r>
              <a:rPr lang="cs-CZ" sz="1600" dirty="0">
                <a:latin typeface="Comic Sans MS" panose="030F0902030302020204" pitchFamily="66" charset="0"/>
              </a:rPr>
              <a:t> </a:t>
            </a:r>
            <a:r>
              <a:rPr lang="cs-CZ" sz="1600" dirty="0" err="1">
                <a:latin typeface="Comic Sans MS" panose="030F0902030302020204" pitchFamily="66" charset="0"/>
              </a:rPr>
              <a:t>wapors</a:t>
            </a:r>
            <a:endParaRPr lang="cs-CZ" sz="1600" dirty="0">
              <a:latin typeface="Comic Sans MS" panose="030F0902030302020204" pitchFamily="66" charset="0"/>
            </a:endParaRPr>
          </a:p>
          <a:p>
            <a:r>
              <a:rPr lang="cs-CZ" sz="1600" dirty="0" err="1">
                <a:latin typeface="Comic Sans MS" panose="030F0902030302020204" pitchFamily="66" charset="0"/>
              </a:rPr>
              <a:t>Manual</a:t>
            </a:r>
            <a:r>
              <a:rPr lang="cs-CZ" sz="1600" dirty="0">
                <a:latin typeface="Comic Sans MS" panose="030F0902030302020204" pitchFamily="66" charset="0"/>
              </a:rPr>
              <a:t> </a:t>
            </a:r>
            <a:r>
              <a:rPr lang="cs-CZ" sz="1600" dirty="0" err="1">
                <a:latin typeface="Comic Sans MS" panose="030F0902030302020204" pitchFamily="66" charset="0"/>
              </a:rPr>
              <a:t>alignmnent</a:t>
            </a:r>
            <a:endParaRPr lang="cs-CZ" sz="1600" dirty="0">
              <a:latin typeface="Comic Sans MS" panose="030F0902030302020204" pitchFamily="66" charset="0"/>
            </a:endParaRPr>
          </a:p>
        </p:txBody>
      </p:sp>
      <p:pic>
        <p:nvPicPr>
          <p:cNvPr id="1028" name="Picture 4" descr="http://zeiss-campus.magnet.fsu.edu/articles/lightsources/images/mercurylampsfigure1.jpg">
            <a:extLst>
              <a:ext uri="{FF2B5EF4-FFF2-40B4-BE49-F238E27FC236}">
                <a16:creationId xmlns:a16="http://schemas.microsoft.com/office/drawing/2014/main" id="{485F0E05-7BA7-8E4F-9DF8-DF3BB2D4E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45" y="2510315"/>
            <a:ext cx="4686780" cy="320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D4E348-43D8-CD4D-97C7-030CCC0F4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411" y="2510315"/>
            <a:ext cx="1979966" cy="296476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0F37DA8-B09F-9846-8B4D-4C8DE1E2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232C863-C9DA-7B46-99A3-1D5B93E7EE0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 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08208-C339-C24F-92FF-456DF867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85005-16FA-2041-AC68-68B50500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6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7CA633-F0A4-B341-9030-6DE29FA957C0}"/>
              </a:ext>
            </a:extLst>
          </p:cNvPr>
          <p:cNvSpPr txBox="1"/>
          <p:nvPr/>
        </p:nvSpPr>
        <p:spPr>
          <a:xfrm>
            <a:off x="1733137" y="857817"/>
            <a:ext cx="31261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Metal </a:t>
            </a:r>
            <a:r>
              <a:rPr lang="cs-CZ" sz="1400" dirty="0" err="1"/>
              <a:t>halide</a:t>
            </a:r>
            <a:r>
              <a:rPr lang="cs-CZ" sz="1400" dirty="0"/>
              <a:t> lamp:</a:t>
            </a:r>
          </a:p>
          <a:p>
            <a:r>
              <a:rPr lang="cs-CZ" sz="1400" dirty="0" err="1"/>
              <a:t>Longer</a:t>
            </a:r>
            <a:r>
              <a:rPr lang="cs-CZ" sz="1400" dirty="0"/>
              <a:t> </a:t>
            </a:r>
            <a:r>
              <a:rPr lang="cs-CZ" sz="1400" dirty="0" err="1"/>
              <a:t>life</a:t>
            </a:r>
            <a:r>
              <a:rPr lang="cs-CZ" sz="1400" dirty="0"/>
              <a:t> </a:t>
            </a:r>
            <a:r>
              <a:rPr lang="cs-CZ" sz="1400" dirty="0" err="1"/>
              <a:t>time</a:t>
            </a:r>
            <a:r>
              <a:rPr lang="cs-CZ" sz="1400" dirty="0"/>
              <a:t> – 2000 </a:t>
            </a:r>
            <a:r>
              <a:rPr lang="cs-CZ" sz="1400" dirty="0" err="1"/>
              <a:t>hours</a:t>
            </a:r>
            <a:endParaRPr lang="cs-CZ" sz="1400" dirty="0"/>
          </a:p>
          <a:p>
            <a:r>
              <a:rPr lang="cs-CZ" sz="1400" dirty="0"/>
              <a:t>No </a:t>
            </a:r>
            <a:r>
              <a:rPr lang="cs-CZ" sz="1400" dirty="0" err="1"/>
              <a:t>alignment</a:t>
            </a:r>
            <a:r>
              <a:rPr lang="cs-CZ" sz="1400" dirty="0"/>
              <a:t>, </a:t>
            </a:r>
            <a:r>
              <a:rPr lang="cs-CZ" sz="1400" dirty="0" err="1"/>
              <a:t>contains</a:t>
            </a:r>
            <a:r>
              <a:rPr lang="cs-CZ" sz="1400" dirty="0"/>
              <a:t> </a:t>
            </a:r>
            <a:r>
              <a:rPr lang="cs-CZ" sz="1400" dirty="0" err="1"/>
              <a:t>also</a:t>
            </a:r>
            <a:r>
              <a:rPr lang="cs-CZ" sz="1400" dirty="0"/>
              <a:t> </a:t>
            </a:r>
            <a:r>
              <a:rPr lang="cs-CZ" sz="1400" dirty="0" err="1"/>
              <a:t>mercury</a:t>
            </a:r>
            <a:endParaRPr lang="cs-CZ" sz="1400" dirty="0"/>
          </a:p>
        </p:txBody>
      </p:sp>
      <p:pic>
        <p:nvPicPr>
          <p:cNvPr id="2050" name="Picture 2" descr="http://zeiss-campus.magnet.fsu.edu/articles/lightsources/images/metalhalidelampsfigure1.jpg">
            <a:extLst>
              <a:ext uri="{FF2B5EF4-FFF2-40B4-BE49-F238E27FC236}">
                <a16:creationId xmlns:a16="http://schemas.microsoft.com/office/drawing/2014/main" id="{2961289C-0FAB-1D46-A6F9-1EF8574D3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94" y="2194522"/>
            <a:ext cx="59436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SRAM HXP 120W/45 CVIS">
            <a:extLst>
              <a:ext uri="{FF2B5EF4-FFF2-40B4-BE49-F238E27FC236}">
                <a16:creationId xmlns:a16="http://schemas.microsoft.com/office/drawing/2014/main" id="{13CC116D-986A-C641-ADA2-F7DABF2B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461" y="2853733"/>
            <a:ext cx="2012562" cy="226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F8CA600-FD55-FF4F-830D-E8CE55CE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F5B0A08-E827-BC4E-B58D-D64903F91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 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6F61BE-6DC9-5A40-86B5-FE5D51E9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13100-049F-114C-A407-690A2825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2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zeiss-campus.magnet.fsu.edu/articles/lightsources/images/xenonlampsfigure1.jpg">
            <a:extLst>
              <a:ext uri="{FF2B5EF4-FFF2-40B4-BE49-F238E27FC236}">
                <a16:creationId xmlns:a16="http://schemas.microsoft.com/office/drawing/2014/main" id="{1A9D71E6-D5A8-A345-A660-72AAB672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68" y="1920271"/>
            <a:ext cx="4648509" cy="31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E8820-348C-F344-89D7-FDB5B9347A97}"/>
              </a:ext>
            </a:extLst>
          </p:cNvPr>
          <p:cNvSpPr txBox="1"/>
          <p:nvPr/>
        </p:nvSpPr>
        <p:spPr>
          <a:xfrm>
            <a:off x="2150301" y="1064712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Xenon lamp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089ACBE-1A5C-414D-A5C6-77141C62F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AFE3C39-4F79-2547-89CE-9A179712DF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 sources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2138CA-A161-A346-A628-BBCBB6C22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A4CC83-E5A5-C74C-A69F-1ABF65AC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83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7CA633-F0A4-B341-9030-6DE29FA957C0}"/>
              </a:ext>
            </a:extLst>
          </p:cNvPr>
          <p:cNvSpPr txBox="1"/>
          <p:nvPr/>
        </p:nvSpPr>
        <p:spPr>
          <a:xfrm>
            <a:off x="1966762" y="868389"/>
            <a:ext cx="54825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LED –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emmiting</a:t>
            </a:r>
            <a:r>
              <a:rPr lang="cs-CZ" dirty="0"/>
              <a:t> </a:t>
            </a:r>
            <a:r>
              <a:rPr lang="cs-CZ" dirty="0" err="1"/>
              <a:t>diodes</a:t>
            </a:r>
            <a:endParaRPr lang="cs-CZ" dirty="0"/>
          </a:p>
          <a:p>
            <a:endParaRPr lang="cs-CZ" dirty="0"/>
          </a:p>
          <a:p>
            <a:r>
              <a:rPr lang="cs-CZ" dirty="0"/>
              <a:t>Single </a:t>
            </a:r>
            <a:r>
              <a:rPr lang="cs-CZ" dirty="0" err="1"/>
              <a:t>wavelength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LED‘s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Instantly</a:t>
            </a:r>
            <a:r>
              <a:rPr lang="cs-CZ" dirty="0"/>
              <a:t> </a:t>
            </a:r>
            <a:r>
              <a:rPr lang="cs-CZ" dirty="0" err="1"/>
              <a:t>switching</a:t>
            </a:r>
            <a:r>
              <a:rPr lang="cs-CZ" dirty="0"/>
              <a:t> ON/OFF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43B75-E0F2-CF43-8A6D-A446FCC61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41" y="3009397"/>
            <a:ext cx="4700987" cy="2266091"/>
          </a:xfrm>
          <a:prstGeom prst="rect">
            <a:avLst/>
          </a:prstGeom>
        </p:spPr>
      </p:pic>
      <p:pic>
        <p:nvPicPr>
          <p:cNvPr id="3074" name="Picture 2" descr="Výsledek obrázku pro zeiss colibri">
            <a:extLst>
              <a:ext uri="{FF2B5EF4-FFF2-40B4-BE49-F238E27FC236}">
                <a16:creationId xmlns:a16="http://schemas.microsoft.com/office/drawing/2014/main" id="{CB94143E-8681-2E45-ABA2-0273BEEE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92" y="2820906"/>
            <a:ext cx="3733335" cy="26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B9B0291-E223-3042-9BAF-2FC1DBA9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CC0281-4592-C745-84CD-399CADFF2BB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Light sources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0272A-F5B7-FE4E-9AA7-35C679B9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758D1-D508-EF44-AFA6-14706680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288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C533D7-CB07-2D4C-9ACD-DEEA65AC400B}"/>
              </a:ext>
            </a:extLst>
          </p:cNvPr>
          <p:cNvSpPr txBox="1"/>
          <p:nvPr/>
        </p:nvSpPr>
        <p:spPr>
          <a:xfrm>
            <a:off x="3478282" y="404338"/>
            <a:ext cx="496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Widefield</a:t>
            </a:r>
            <a:r>
              <a:rPr lang="cs-CZ" dirty="0"/>
              <a:t> </a:t>
            </a:r>
            <a:r>
              <a:rPr lang="cs-CZ" dirty="0" err="1"/>
              <a:t>microscopes</a:t>
            </a:r>
            <a:r>
              <a:rPr lang="cs-CZ" dirty="0"/>
              <a:t> – CCD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sCMOS</a:t>
            </a:r>
            <a:r>
              <a:rPr lang="cs-CZ" dirty="0"/>
              <a:t> </a:t>
            </a:r>
            <a:r>
              <a:rPr lang="cs-CZ" dirty="0" err="1"/>
              <a:t>sensors</a:t>
            </a:r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40F19-E863-864C-A123-414A4E162966}"/>
              </a:ext>
            </a:extLst>
          </p:cNvPr>
          <p:cNvSpPr txBox="1"/>
          <p:nvPr/>
        </p:nvSpPr>
        <p:spPr>
          <a:xfrm>
            <a:off x="1606454" y="853675"/>
            <a:ext cx="782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Pixel </a:t>
            </a:r>
            <a:r>
              <a:rPr lang="cs-CZ" dirty="0" err="1"/>
              <a:t>number</a:t>
            </a:r>
            <a:r>
              <a:rPr lang="cs-CZ" dirty="0"/>
              <a:t>, pixel </a:t>
            </a:r>
            <a:r>
              <a:rPr lang="cs-CZ" dirty="0" err="1"/>
              <a:t>size</a:t>
            </a:r>
            <a:r>
              <a:rPr lang="cs-CZ" dirty="0"/>
              <a:t>, bit </a:t>
            </a:r>
            <a:r>
              <a:rPr lang="cs-CZ" dirty="0" err="1"/>
              <a:t>depth</a:t>
            </a:r>
            <a:r>
              <a:rPr lang="cs-CZ" dirty="0"/>
              <a:t>, </a:t>
            </a:r>
            <a:r>
              <a:rPr lang="cs-CZ" dirty="0" err="1"/>
              <a:t>quantum</a:t>
            </a:r>
            <a:r>
              <a:rPr lang="cs-CZ" dirty="0"/>
              <a:t> </a:t>
            </a:r>
            <a:r>
              <a:rPr lang="cs-CZ" dirty="0" err="1"/>
              <a:t>efficiency</a:t>
            </a:r>
            <a:r>
              <a:rPr lang="cs-CZ" dirty="0"/>
              <a:t>, </a:t>
            </a:r>
            <a:r>
              <a:rPr lang="cs-CZ" dirty="0" err="1"/>
              <a:t>spectral</a:t>
            </a:r>
            <a:r>
              <a:rPr lang="cs-CZ" dirty="0"/>
              <a:t> response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9685654-22B2-A64C-8212-0633384583D4}"/>
              </a:ext>
            </a:extLst>
          </p:cNvPr>
          <p:cNvSpPr/>
          <p:nvPr/>
        </p:nvSpPr>
        <p:spPr>
          <a:xfrm>
            <a:off x="3560169" y="4937270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79E0A401-7736-F34D-9CE1-3042DF47ADF4}"/>
              </a:ext>
            </a:extLst>
          </p:cNvPr>
          <p:cNvSpPr/>
          <p:nvPr/>
        </p:nvSpPr>
        <p:spPr>
          <a:xfrm>
            <a:off x="3878222" y="4511377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F28E296D-D2F5-0F47-A6E9-9F529932DBE7}"/>
              </a:ext>
            </a:extLst>
          </p:cNvPr>
          <p:cNvSpPr/>
          <p:nvPr/>
        </p:nvSpPr>
        <p:spPr>
          <a:xfrm>
            <a:off x="4196274" y="4085485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F60E4F5E-BD24-C546-93A3-5C715E6AEDC3}"/>
              </a:ext>
            </a:extLst>
          </p:cNvPr>
          <p:cNvSpPr/>
          <p:nvPr/>
        </p:nvSpPr>
        <p:spPr>
          <a:xfrm>
            <a:off x="4514327" y="3659592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379791A6-0918-EA41-9362-042491EF16BC}"/>
              </a:ext>
            </a:extLst>
          </p:cNvPr>
          <p:cNvSpPr/>
          <p:nvPr/>
        </p:nvSpPr>
        <p:spPr>
          <a:xfrm>
            <a:off x="4817471" y="3249818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EECF0D1-B0A1-DB4A-AF7E-305D1FA77352}"/>
              </a:ext>
            </a:extLst>
          </p:cNvPr>
          <p:cNvSpPr/>
          <p:nvPr/>
        </p:nvSpPr>
        <p:spPr>
          <a:xfrm>
            <a:off x="5135523" y="2823925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869A316-E1C8-3642-BB70-B7228A0636DB}"/>
              </a:ext>
            </a:extLst>
          </p:cNvPr>
          <p:cNvSpPr/>
          <p:nvPr/>
        </p:nvSpPr>
        <p:spPr>
          <a:xfrm>
            <a:off x="4196274" y="4937270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F126A45-7233-0444-AB64-3B6B30BC76CD}"/>
              </a:ext>
            </a:extLst>
          </p:cNvPr>
          <p:cNvSpPr/>
          <p:nvPr/>
        </p:nvSpPr>
        <p:spPr>
          <a:xfrm>
            <a:off x="4511839" y="4514854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1858C39A-0259-4E4D-B271-FF33DE9FFD7D}"/>
              </a:ext>
            </a:extLst>
          </p:cNvPr>
          <p:cNvSpPr/>
          <p:nvPr/>
        </p:nvSpPr>
        <p:spPr>
          <a:xfrm>
            <a:off x="4827405" y="4084986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4E61908D-DFAE-5844-839F-C0FBF304C197}"/>
              </a:ext>
            </a:extLst>
          </p:cNvPr>
          <p:cNvSpPr/>
          <p:nvPr/>
        </p:nvSpPr>
        <p:spPr>
          <a:xfrm>
            <a:off x="5143593" y="3664384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6EFB973E-48DF-2246-BA8C-9BC14B9B08EC}"/>
              </a:ext>
            </a:extLst>
          </p:cNvPr>
          <p:cNvSpPr/>
          <p:nvPr/>
        </p:nvSpPr>
        <p:spPr>
          <a:xfrm>
            <a:off x="5767136" y="2823925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18733FFA-13D9-084F-98C2-47063FC490A3}"/>
              </a:ext>
            </a:extLst>
          </p:cNvPr>
          <p:cNvSpPr/>
          <p:nvPr/>
        </p:nvSpPr>
        <p:spPr>
          <a:xfrm>
            <a:off x="5462898" y="3234909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43B93471-B4EF-D840-8A5F-73B92B377B68}"/>
              </a:ext>
            </a:extLst>
          </p:cNvPr>
          <p:cNvSpPr/>
          <p:nvPr/>
        </p:nvSpPr>
        <p:spPr>
          <a:xfrm>
            <a:off x="4479541" y="4937270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DE319FE7-DBEE-E34A-9274-538CEC3AB2F3}"/>
              </a:ext>
            </a:extLst>
          </p:cNvPr>
          <p:cNvSpPr/>
          <p:nvPr/>
        </p:nvSpPr>
        <p:spPr>
          <a:xfrm>
            <a:off x="4797593" y="4511377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27AB6BB3-FC82-FC41-8D2B-98A28CCD19BB}"/>
              </a:ext>
            </a:extLst>
          </p:cNvPr>
          <p:cNvSpPr/>
          <p:nvPr/>
        </p:nvSpPr>
        <p:spPr>
          <a:xfrm>
            <a:off x="5115646" y="4085485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2BC948A2-1F57-5F47-9B87-6263C1CBDEE4}"/>
              </a:ext>
            </a:extLst>
          </p:cNvPr>
          <p:cNvSpPr/>
          <p:nvPr/>
        </p:nvSpPr>
        <p:spPr>
          <a:xfrm>
            <a:off x="5426244" y="3659592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8CFD2E13-25A2-9143-9D5F-6046EC3C8378}"/>
              </a:ext>
            </a:extLst>
          </p:cNvPr>
          <p:cNvSpPr/>
          <p:nvPr/>
        </p:nvSpPr>
        <p:spPr>
          <a:xfrm>
            <a:off x="5729388" y="3249818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D10380C0-4913-DC47-89F4-56C8C4CA6967}"/>
              </a:ext>
            </a:extLst>
          </p:cNvPr>
          <p:cNvSpPr/>
          <p:nvPr/>
        </p:nvSpPr>
        <p:spPr>
          <a:xfrm>
            <a:off x="6047441" y="2823925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D9198A38-79C1-BB41-A47A-A7EC9232EFEE}"/>
              </a:ext>
            </a:extLst>
          </p:cNvPr>
          <p:cNvSpPr/>
          <p:nvPr/>
        </p:nvSpPr>
        <p:spPr>
          <a:xfrm>
            <a:off x="5115646" y="4937270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F7139B96-6603-1F4A-9A4B-76A56A16467B}"/>
              </a:ext>
            </a:extLst>
          </p:cNvPr>
          <p:cNvSpPr/>
          <p:nvPr/>
        </p:nvSpPr>
        <p:spPr>
          <a:xfrm>
            <a:off x="5431211" y="4514854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DFB9D5C-DF51-AF45-AC99-0221699BA6E3}"/>
              </a:ext>
            </a:extLst>
          </p:cNvPr>
          <p:cNvSpPr/>
          <p:nvPr/>
        </p:nvSpPr>
        <p:spPr>
          <a:xfrm>
            <a:off x="5746777" y="4084986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99005131-CB5F-4F4C-87D1-6CD6032B0F5B}"/>
              </a:ext>
            </a:extLst>
          </p:cNvPr>
          <p:cNvSpPr/>
          <p:nvPr/>
        </p:nvSpPr>
        <p:spPr>
          <a:xfrm>
            <a:off x="6055510" y="3664384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705AFE9E-C5D9-1E47-8514-A0376FDFD50B}"/>
              </a:ext>
            </a:extLst>
          </p:cNvPr>
          <p:cNvSpPr/>
          <p:nvPr/>
        </p:nvSpPr>
        <p:spPr>
          <a:xfrm>
            <a:off x="6679053" y="2823925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2F611EAB-9464-774E-9773-95A7A7CC9EC7}"/>
              </a:ext>
            </a:extLst>
          </p:cNvPr>
          <p:cNvSpPr/>
          <p:nvPr/>
        </p:nvSpPr>
        <p:spPr>
          <a:xfrm>
            <a:off x="6374815" y="3234909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66ABA291-7279-3C4C-B6B4-8BD39A5A340E}"/>
              </a:ext>
            </a:extLst>
          </p:cNvPr>
          <p:cNvSpPr/>
          <p:nvPr/>
        </p:nvSpPr>
        <p:spPr>
          <a:xfrm>
            <a:off x="5379512" y="4942063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C9626644-6616-9148-A074-72CB54272C66}"/>
              </a:ext>
            </a:extLst>
          </p:cNvPr>
          <p:cNvSpPr/>
          <p:nvPr/>
        </p:nvSpPr>
        <p:spPr>
          <a:xfrm>
            <a:off x="5697564" y="4516170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094AA660-A6B6-9341-AF33-892C1A4E72E3}"/>
              </a:ext>
            </a:extLst>
          </p:cNvPr>
          <p:cNvSpPr/>
          <p:nvPr/>
        </p:nvSpPr>
        <p:spPr>
          <a:xfrm>
            <a:off x="6015617" y="4090277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3BB29E79-0FCB-A740-8BD5-CFD352F1C2F9}"/>
              </a:ext>
            </a:extLst>
          </p:cNvPr>
          <p:cNvSpPr/>
          <p:nvPr/>
        </p:nvSpPr>
        <p:spPr>
          <a:xfrm>
            <a:off x="6326215" y="3664384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F5B56D24-A679-7349-88C7-3D427259722F}"/>
              </a:ext>
            </a:extLst>
          </p:cNvPr>
          <p:cNvSpPr/>
          <p:nvPr/>
        </p:nvSpPr>
        <p:spPr>
          <a:xfrm>
            <a:off x="6629359" y="3254611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25EDA9AE-97C8-544B-AAFA-50465E2F0F07}"/>
              </a:ext>
            </a:extLst>
          </p:cNvPr>
          <p:cNvSpPr/>
          <p:nvPr/>
        </p:nvSpPr>
        <p:spPr>
          <a:xfrm>
            <a:off x="6947411" y="2828718"/>
            <a:ext cx="938010" cy="425893"/>
          </a:xfrm>
          <a:prstGeom prst="parallelogram">
            <a:avLst>
              <a:gd name="adj" fmla="val 746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F004D27E-43F8-4B44-8CF9-49893C125A4A}"/>
              </a:ext>
            </a:extLst>
          </p:cNvPr>
          <p:cNvSpPr/>
          <p:nvPr/>
        </p:nvSpPr>
        <p:spPr>
          <a:xfrm>
            <a:off x="6015617" y="4942063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2071AB55-77ED-394D-B607-F7A581E386E2}"/>
              </a:ext>
            </a:extLst>
          </p:cNvPr>
          <p:cNvSpPr/>
          <p:nvPr/>
        </p:nvSpPr>
        <p:spPr>
          <a:xfrm>
            <a:off x="6331182" y="4519647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B8FC92BE-8D49-7444-B721-03A50C4773A7}"/>
              </a:ext>
            </a:extLst>
          </p:cNvPr>
          <p:cNvSpPr/>
          <p:nvPr/>
        </p:nvSpPr>
        <p:spPr>
          <a:xfrm>
            <a:off x="6646748" y="4089778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06F73903-436A-0748-BEF2-2980146C1347}"/>
              </a:ext>
            </a:extLst>
          </p:cNvPr>
          <p:cNvSpPr/>
          <p:nvPr/>
        </p:nvSpPr>
        <p:spPr>
          <a:xfrm>
            <a:off x="6955481" y="3669177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8379CE6E-CC61-104A-90FC-5F59CB072DD1}"/>
              </a:ext>
            </a:extLst>
          </p:cNvPr>
          <p:cNvSpPr/>
          <p:nvPr/>
        </p:nvSpPr>
        <p:spPr>
          <a:xfrm>
            <a:off x="7579024" y="2828717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D8ED9A88-8BC5-7046-8933-705BBAB47B1B}"/>
              </a:ext>
            </a:extLst>
          </p:cNvPr>
          <p:cNvSpPr/>
          <p:nvPr/>
        </p:nvSpPr>
        <p:spPr>
          <a:xfrm>
            <a:off x="7274786" y="3239701"/>
            <a:ext cx="585172" cy="425893"/>
          </a:xfrm>
          <a:prstGeom prst="parallelogram">
            <a:avLst>
              <a:gd name="adj" fmla="val 74666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5CE3846-493A-9848-A1FB-3BB6A6C90E9F}"/>
              </a:ext>
            </a:extLst>
          </p:cNvPr>
          <p:cNvSpPr/>
          <p:nvPr/>
        </p:nvSpPr>
        <p:spPr>
          <a:xfrm>
            <a:off x="3560170" y="5367954"/>
            <a:ext cx="636105" cy="5205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77DEB-0FB1-3A43-9B97-DDEE9BE6959A}"/>
              </a:ext>
            </a:extLst>
          </p:cNvPr>
          <p:cNvSpPr/>
          <p:nvPr/>
        </p:nvSpPr>
        <p:spPr>
          <a:xfrm>
            <a:off x="4469841" y="5367954"/>
            <a:ext cx="636105" cy="5205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F76961-0256-F04E-865A-FACA0038E431}"/>
              </a:ext>
            </a:extLst>
          </p:cNvPr>
          <p:cNvSpPr/>
          <p:nvPr/>
        </p:nvSpPr>
        <p:spPr>
          <a:xfrm>
            <a:off x="5394056" y="5358369"/>
            <a:ext cx="636105" cy="5205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B241FA-BBF6-1E48-9DCA-6C9FDC0C4338}"/>
              </a:ext>
            </a:extLst>
          </p:cNvPr>
          <p:cNvSpPr/>
          <p:nvPr/>
        </p:nvSpPr>
        <p:spPr>
          <a:xfrm>
            <a:off x="4187329" y="5367955"/>
            <a:ext cx="283267" cy="5253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76FD127-802E-E44A-9C95-51E798DB3DC9}"/>
              </a:ext>
            </a:extLst>
          </p:cNvPr>
          <p:cNvSpPr/>
          <p:nvPr/>
        </p:nvSpPr>
        <p:spPr>
          <a:xfrm>
            <a:off x="5114043" y="5355973"/>
            <a:ext cx="283267" cy="5253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A89D6A6-47BB-994C-B43C-32200DAA64CE}"/>
              </a:ext>
            </a:extLst>
          </p:cNvPr>
          <p:cNvSpPr/>
          <p:nvPr/>
        </p:nvSpPr>
        <p:spPr>
          <a:xfrm>
            <a:off x="6018871" y="5358370"/>
            <a:ext cx="283267" cy="5253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E7E7AE6-315E-F342-9152-C8FE777E0D2E}"/>
              </a:ext>
            </a:extLst>
          </p:cNvPr>
          <p:cNvCxnSpPr/>
          <p:nvPr/>
        </p:nvCxnSpPr>
        <p:spPr>
          <a:xfrm>
            <a:off x="8164196" y="2823923"/>
            <a:ext cx="0" cy="64363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E9FDB40-7450-E34B-BC0D-1EE1743F693A}"/>
              </a:ext>
            </a:extLst>
          </p:cNvPr>
          <p:cNvCxnSpPr/>
          <p:nvPr/>
        </p:nvCxnSpPr>
        <p:spPr>
          <a:xfrm flipV="1">
            <a:off x="6302138" y="3467556"/>
            <a:ext cx="1862059" cy="2425785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F93EDD-C6A0-594C-A315-EE516860F70B}"/>
              </a:ext>
            </a:extLst>
          </p:cNvPr>
          <p:cNvCxnSpPr/>
          <p:nvPr/>
        </p:nvCxnSpPr>
        <p:spPr>
          <a:xfrm>
            <a:off x="6593951" y="4933869"/>
            <a:ext cx="11807" cy="55480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D6C38A2-E07A-F143-B579-0D036BAE9DE5}"/>
              </a:ext>
            </a:extLst>
          </p:cNvPr>
          <p:cNvCxnSpPr/>
          <p:nvPr/>
        </p:nvCxnSpPr>
        <p:spPr>
          <a:xfrm>
            <a:off x="6907552" y="4521915"/>
            <a:ext cx="11807" cy="55480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E01AD61-F82C-4B4D-8047-5858E76465FB}"/>
              </a:ext>
            </a:extLst>
          </p:cNvPr>
          <p:cNvCxnSpPr/>
          <p:nvPr/>
        </p:nvCxnSpPr>
        <p:spPr>
          <a:xfrm>
            <a:off x="7222229" y="4099721"/>
            <a:ext cx="11807" cy="55480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F2DC7FC-6CCC-ED4D-8C54-D1DA6F9A7B19}"/>
              </a:ext>
            </a:extLst>
          </p:cNvPr>
          <p:cNvCxnSpPr/>
          <p:nvPr/>
        </p:nvCxnSpPr>
        <p:spPr>
          <a:xfrm>
            <a:off x="7533413" y="3695413"/>
            <a:ext cx="11807" cy="55480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3CC998D-4FF8-A946-B298-BA3F5E7606EA}"/>
              </a:ext>
            </a:extLst>
          </p:cNvPr>
          <p:cNvCxnSpPr>
            <a:stCxn id="41" idx="4"/>
          </p:cNvCxnSpPr>
          <p:nvPr/>
        </p:nvCxnSpPr>
        <p:spPr>
          <a:xfrm flipH="1">
            <a:off x="7870518" y="3220576"/>
            <a:ext cx="1092" cy="59895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C02B7746-72A7-6846-80AF-D25FEDDD13E5}"/>
              </a:ext>
            </a:extLst>
          </p:cNvPr>
          <p:cNvSpPr/>
          <p:nvPr/>
        </p:nvSpPr>
        <p:spPr>
          <a:xfrm>
            <a:off x="1804715" y="3529569"/>
            <a:ext cx="752889" cy="10847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B81AAB5-D66D-784C-8193-260C8C26A70A}"/>
              </a:ext>
            </a:extLst>
          </p:cNvPr>
          <p:cNvSpPr/>
          <p:nvPr/>
        </p:nvSpPr>
        <p:spPr>
          <a:xfrm>
            <a:off x="1804715" y="3638040"/>
            <a:ext cx="752889" cy="528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8FE7BA6-E4CA-F64C-9A19-917F8F4AC935}"/>
              </a:ext>
            </a:extLst>
          </p:cNvPr>
          <p:cNvSpPr/>
          <p:nvPr/>
        </p:nvSpPr>
        <p:spPr>
          <a:xfrm>
            <a:off x="2036053" y="5848910"/>
            <a:ext cx="119270" cy="11927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1EA05B1-80F8-CF4B-AC53-418865FFB319}"/>
              </a:ext>
            </a:extLst>
          </p:cNvPr>
          <p:cNvSpPr/>
          <p:nvPr/>
        </p:nvSpPr>
        <p:spPr>
          <a:xfrm>
            <a:off x="2036053" y="6041633"/>
            <a:ext cx="119270" cy="11927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FE01A86-D447-494A-82B9-0AEACDE17604}"/>
              </a:ext>
            </a:extLst>
          </p:cNvPr>
          <p:cNvSpPr txBox="1"/>
          <p:nvPr/>
        </p:nvSpPr>
        <p:spPr>
          <a:xfrm>
            <a:off x="2316386" y="5776285"/>
            <a:ext cx="7489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Berlin Sans FB" panose="020E0602020502020306" pitchFamily="34" charset="0"/>
              </a:rPr>
              <a:t>photons</a:t>
            </a:r>
            <a:endParaRPr lang="en-GB" sz="1350" dirty="0">
              <a:latin typeface="Berlin Sans FB" panose="020E0602020502020306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6DC7FC-1CFE-F840-B180-1040A2400DAD}"/>
              </a:ext>
            </a:extLst>
          </p:cNvPr>
          <p:cNvSpPr txBox="1"/>
          <p:nvPr/>
        </p:nvSpPr>
        <p:spPr>
          <a:xfrm>
            <a:off x="2316385" y="5962768"/>
            <a:ext cx="8050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Berlin Sans FB" panose="020E0602020502020306" pitchFamily="34" charset="0"/>
              </a:rPr>
              <a:t>electrons</a:t>
            </a:r>
            <a:endParaRPr lang="en-GB" sz="1350" dirty="0">
              <a:latin typeface="Berlin Sans FB" panose="020E0602020502020306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CE6E16-5975-5C40-9C02-ACD5E9B7C5E5}"/>
              </a:ext>
            </a:extLst>
          </p:cNvPr>
          <p:cNvSpPr/>
          <p:nvPr/>
        </p:nvSpPr>
        <p:spPr>
          <a:xfrm rot="5400000">
            <a:off x="2049722" y="5601329"/>
            <a:ext cx="91935" cy="25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E3C592-42DA-7849-A49C-032D48B94660}"/>
              </a:ext>
            </a:extLst>
          </p:cNvPr>
          <p:cNvSpPr txBox="1"/>
          <p:nvPr/>
        </p:nvSpPr>
        <p:spPr>
          <a:xfrm>
            <a:off x="2316385" y="5587395"/>
            <a:ext cx="10102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Berlin Sans FB" panose="020E0602020502020306" pitchFamily="34" charset="0"/>
              </a:rPr>
              <a:t>photodiode</a:t>
            </a:r>
            <a:endParaRPr lang="en-GB" sz="1350" dirty="0">
              <a:latin typeface="Berlin Sans FB" panose="020E0602020502020306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5F06490-92B5-5547-87F6-CA354EABB1C7}"/>
              </a:ext>
            </a:extLst>
          </p:cNvPr>
          <p:cNvSpPr/>
          <p:nvPr/>
        </p:nvSpPr>
        <p:spPr>
          <a:xfrm>
            <a:off x="1865950" y="3051069"/>
            <a:ext cx="119270" cy="11927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6FA776A-24EA-244F-9C45-501DCEAC8E88}"/>
              </a:ext>
            </a:extLst>
          </p:cNvPr>
          <p:cNvSpPr/>
          <p:nvPr/>
        </p:nvSpPr>
        <p:spPr>
          <a:xfrm>
            <a:off x="1980250" y="3165369"/>
            <a:ext cx="119270" cy="11927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C616ED4-5ED1-AA4E-AA99-7109FF075C89}"/>
              </a:ext>
            </a:extLst>
          </p:cNvPr>
          <p:cNvSpPr/>
          <p:nvPr/>
        </p:nvSpPr>
        <p:spPr>
          <a:xfrm>
            <a:off x="2094550" y="3279669"/>
            <a:ext cx="119270" cy="11927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A4D6B0E-D998-044C-AC5D-E983FDD5B63D}"/>
              </a:ext>
            </a:extLst>
          </p:cNvPr>
          <p:cNvSpPr/>
          <p:nvPr/>
        </p:nvSpPr>
        <p:spPr>
          <a:xfrm>
            <a:off x="2187242" y="3082345"/>
            <a:ext cx="119270" cy="11927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1098A5B-7F09-2B4A-AB9D-7413DFBCC6C9}"/>
              </a:ext>
            </a:extLst>
          </p:cNvPr>
          <p:cNvSpPr/>
          <p:nvPr/>
        </p:nvSpPr>
        <p:spPr>
          <a:xfrm>
            <a:off x="2289140" y="3305827"/>
            <a:ext cx="119270" cy="11927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3D2A9B2-6F87-F24A-8041-79A9F14C9A93}"/>
              </a:ext>
            </a:extLst>
          </p:cNvPr>
          <p:cNvSpPr/>
          <p:nvPr/>
        </p:nvSpPr>
        <p:spPr>
          <a:xfrm>
            <a:off x="1931092" y="3723529"/>
            <a:ext cx="119270" cy="11927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38E6CB4-B998-3B4E-9ACC-CE5B9CC9D394}"/>
              </a:ext>
            </a:extLst>
          </p:cNvPr>
          <p:cNvSpPr/>
          <p:nvPr/>
        </p:nvSpPr>
        <p:spPr>
          <a:xfrm>
            <a:off x="1960491" y="3953149"/>
            <a:ext cx="119270" cy="11927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16F2DBB-E0C0-F941-9EB4-7DA7B5BCE9F1}"/>
              </a:ext>
            </a:extLst>
          </p:cNvPr>
          <p:cNvSpPr/>
          <p:nvPr/>
        </p:nvSpPr>
        <p:spPr>
          <a:xfrm>
            <a:off x="2229505" y="3723425"/>
            <a:ext cx="119270" cy="11927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BA94B86-E610-6D4D-8FF6-559D31462A59}"/>
              </a:ext>
            </a:extLst>
          </p:cNvPr>
          <p:cNvSpPr/>
          <p:nvPr/>
        </p:nvSpPr>
        <p:spPr>
          <a:xfrm>
            <a:off x="2370823" y="3953149"/>
            <a:ext cx="119270" cy="11927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5270F94-7666-154D-B41F-370867D6B733}"/>
              </a:ext>
            </a:extLst>
          </p:cNvPr>
          <p:cNvSpPr/>
          <p:nvPr/>
        </p:nvSpPr>
        <p:spPr>
          <a:xfrm>
            <a:off x="2116414" y="3854973"/>
            <a:ext cx="119270" cy="11927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0FBB0FD-9859-4940-9FB2-170B5598D050}"/>
              </a:ext>
            </a:extLst>
          </p:cNvPr>
          <p:cNvSpPr/>
          <p:nvPr/>
        </p:nvSpPr>
        <p:spPr>
          <a:xfrm>
            <a:off x="2557604" y="3529569"/>
            <a:ext cx="229655" cy="637053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18E2AAE-F337-734E-AE1D-75DDC3B39886}"/>
              </a:ext>
            </a:extLst>
          </p:cNvPr>
          <p:cNvSpPr txBox="1"/>
          <p:nvPr/>
        </p:nvSpPr>
        <p:spPr>
          <a:xfrm>
            <a:off x="3899254" y="2746042"/>
            <a:ext cx="11913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Photoactive part</a:t>
            </a:r>
          </a:p>
          <a:p>
            <a:r>
              <a:rPr lang="en-US" sz="1050" dirty="0"/>
              <a:t>(photodiode)</a:t>
            </a:r>
            <a:endParaRPr lang="en-GB" sz="105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90FFD69-2F1F-0B43-ADE3-94D0875E4002}"/>
              </a:ext>
            </a:extLst>
          </p:cNvPr>
          <p:cNvSpPr txBox="1"/>
          <p:nvPr/>
        </p:nvSpPr>
        <p:spPr>
          <a:xfrm>
            <a:off x="7228132" y="2298131"/>
            <a:ext cx="16530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Isolated interline device</a:t>
            </a:r>
          </a:p>
          <a:p>
            <a:r>
              <a:rPr lang="en-US" sz="1050" dirty="0"/>
              <a:t>(charge transfer)</a:t>
            </a:r>
            <a:endParaRPr lang="en-GB" sz="1050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F6CC3D7-D142-434C-B278-22E25B2B8EB6}"/>
              </a:ext>
            </a:extLst>
          </p:cNvPr>
          <p:cNvCxnSpPr>
            <a:stCxn id="75" idx="3"/>
          </p:cNvCxnSpPr>
          <p:nvPr/>
        </p:nvCxnSpPr>
        <p:spPr>
          <a:xfrm>
            <a:off x="5090607" y="2953791"/>
            <a:ext cx="299689" cy="1471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F7F9643-29AC-464A-922E-57A68A10528D}"/>
              </a:ext>
            </a:extLst>
          </p:cNvPr>
          <p:cNvCxnSpPr/>
          <p:nvPr/>
        </p:nvCxnSpPr>
        <p:spPr>
          <a:xfrm flipH="1">
            <a:off x="7121295" y="2488664"/>
            <a:ext cx="146037" cy="3880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495E5CA-8607-9146-A5A6-BE9E2D9F75A8}"/>
              </a:ext>
            </a:extLst>
          </p:cNvPr>
          <p:cNvSpPr txBox="1"/>
          <p:nvPr/>
        </p:nvSpPr>
        <p:spPr>
          <a:xfrm>
            <a:off x="1606454" y="1744597"/>
            <a:ext cx="478528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- Smallest unit of sensor with defined size (</a:t>
            </a:r>
            <a:r>
              <a:rPr lang="en-US" sz="1350" dirty="0" err="1"/>
              <a:t>x,y</a:t>
            </a:r>
            <a:r>
              <a:rPr lang="en-US" sz="1350" dirty="0"/>
              <a:t> dimensions)</a:t>
            </a:r>
          </a:p>
          <a:p>
            <a:r>
              <a:rPr lang="en-US" sz="1350" dirty="0"/>
              <a:t>- Sensor consists of many pixels</a:t>
            </a:r>
            <a:endParaRPr lang="en-GB" sz="1350" dirty="0"/>
          </a:p>
        </p:txBody>
      </p:sp>
      <p:pic>
        <p:nvPicPr>
          <p:cNvPr id="80" name="Picture 79" descr="A close up of a logo&#10;&#10;Description automatically generated">
            <a:extLst>
              <a:ext uri="{FF2B5EF4-FFF2-40B4-BE49-F238E27FC236}">
                <a16:creationId xmlns:a16="http://schemas.microsoft.com/office/drawing/2014/main" id="{8B9FF0A7-DA76-3945-BD12-D1E86ACE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7F4A0802-C2D4-7847-B88B-F15BCF3D64E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Detectors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F1958-DE24-FF41-B05A-7D41395F3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28541-5ADB-4445-9B80-FF184E34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47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99732" y="77919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Binning and resolution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2" y="1439803"/>
            <a:ext cx="65633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Several neighborhoods pixels are accumulated together and </a:t>
            </a:r>
            <a:r>
              <a:rPr lang="en-US" sz="1350" dirty="0" err="1"/>
              <a:t>readed</a:t>
            </a:r>
            <a:r>
              <a:rPr lang="en-US" sz="1350" dirty="0"/>
              <a:t> as one unit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Increasing sensitivity, decreasing resolution, decreasing size of image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2218015" y="2047313"/>
            <a:ext cx="15616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Binning 1 – full resolution</a:t>
            </a:r>
          </a:p>
          <a:p>
            <a:pPr algn="ctr"/>
            <a:r>
              <a:rPr lang="en-US" sz="900" dirty="0"/>
              <a:t>Resolution = 12 x 12 pixels</a:t>
            </a:r>
          </a:p>
          <a:p>
            <a:pPr algn="ctr"/>
            <a:r>
              <a:rPr lang="en-US" sz="900" dirty="0"/>
              <a:t>Pixel size = 6 x 6 </a:t>
            </a:r>
            <a:r>
              <a:rPr lang="el-GR" sz="900" dirty="0"/>
              <a:t>μ</a:t>
            </a:r>
            <a:r>
              <a:rPr lang="en-US" sz="900" dirty="0"/>
              <a:t>m</a:t>
            </a:r>
            <a:endParaRPr lang="en-GB" sz="900" dirty="0"/>
          </a:p>
        </p:txBody>
      </p:sp>
      <p:sp>
        <p:nvSpPr>
          <p:cNvPr id="331" name="TextBox 330"/>
          <p:cNvSpPr txBox="1"/>
          <p:nvPr/>
        </p:nvSpPr>
        <p:spPr>
          <a:xfrm>
            <a:off x="4393586" y="2048648"/>
            <a:ext cx="14398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Binning 2</a:t>
            </a:r>
          </a:p>
          <a:p>
            <a:pPr algn="ctr"/>
            <a:r>
              <a:rPr lang="en-US" sz="900" dirty="0"/>
              <a:t>Resolution = 6 x 6 pixels</a:t>
            </a:r>
          </a:p>
          <a:p>
            <a:pPr algn="ctr"/>
            <a:r>
              <a:rPr lang="en-US" sz="900" dirty="0"/>
              <a:t>Pixel size = 12 x 12 </a:t>
            </a:r>
            <a:r>
              <a:rPr lang="el-GR" sz="900" dirty="0"/>
              <a:t>μ</a:t>
            </a:r>
            <a:r>
              <a:rPr lang="en-US" sz="900" dirty="0"/>
              <a:t>m</a:t>
            </a:r>
            <a:endParaRPr lang="en-GB" sz="900" dirty="0"/>
          </a:p>
        </p:txBody>
      </p:sp>
      <p:sp>
        <p:nvSpPr>
          <p:cNvPr id="332" name="TextBox 331"/>
          <p:cNvSpPr txBox="1"/>
          <p:nvPr/>
        </p:nvSpPr>
        <p:spPr>
          <a:xfrm>
            <a:off x="6582110" y="2052129"/>
            <a:ext cx="14398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Binning 4</a:t>
            </a:r>
          </a:p>
          <a:p>
            <a:pPr algn="ctr"/>
            <a:r>
              <a:rPr lang="en-US" sz="900" dirty="0"/>
              <a:t>Resolution = 3 x 3 pixels</a:t>
            </a:r>
          </a:p>
          <a:p>
            <a:pPr algn="ctr"/>
            <a:r>
              <a:rPr lang="en-US" sz="900" dirty="0"/>
              <a:t>Pixel size = 24 x 24 </a:t>
            </a:r>
            <a:r>
              <a:rPr lang="el-GR" sz="900" dirty="0"/>
              <a:t>μ</a:t>
            </a:r>
            <a:r>
              <a:rPr lang="en-US" sz="900" dirty="0"/>
              <a:t>m</a:t>
            </a:r>
            <a:endParaRPr lang="en-GB" sz="900" dirty="0"/>
          </a:p>
        </p:txBody>
      </p:sp>
      <p:grpSp>
        <p:nvGrpSpPr>
          <p:cNvPr id="2" name="Group 1"/>
          <p:cNvGrpSpPr/>
          <p:nvPr/>
        </p:nvGrpSpPr>
        <p:grpSpPr>
          <a:xfrm>
            <a:off x="2129663" y="2547663"/>
            <a:ext cx="1732719" cy="1830320"/>
            <a:chOff x="807549" y="2807349"/>
            <a:chExt cx="2310292" cy="2440427"/>
          </a:xfrm>
        </p:grpSpPr>
        <p:sp>
          <p:nvSpPr>
            <p:cNvPr id="3" name="Rectangle 2"/>
            <p:cNvSpPr/>
            <p:nvPr/>
          </p:nvSpPr>
          <p:spPr>
            <a:xfrm>
              <a:off x="1972244" y="281076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162176" y="280962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355520" y="28118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399036" y="281076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588968" y="280962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782312" y="28118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21927" y="280848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011859" y="280734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205203" y="280962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971104" y="301434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161036" y="301320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354380" y="30154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397896" y="301434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587828" y="301320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781172" y="30154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20787" y="301206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010719" y="301092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204063" y="301320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967692" y="321906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157624" y="321792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350968" y="32201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394484" y="321906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584416" y="321792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777760" y="32201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17375" y="321678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007307" y="321564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200651" y="321792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966552" y="342264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156484" y="342150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349828" y="34237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93344" y="342264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583276" y="342150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776620" y="34237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16235" y="342036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006167" y="341922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199511" y="3421501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968670" y="36194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158602" y="36182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351946" y="36205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395462" y="36194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585394" y="36182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778738" y="36205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18353" y="361713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008285" y="36159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201629" y="36182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967530" y="382298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157462" y="38218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350806" y="38241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394322" y="382298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584254" y="38218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777598" y="38241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17213" y="382071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007145" y="38195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200489" y="38218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964118" y="40277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154050" y="40265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347394" y="40288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390910" y="40277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580842" y="40265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774186" y="40288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13801" y="402543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003733" y="40242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197077" y="40265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962978" y="423128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152910" y="42301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346254" y="42324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389770" y="423128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579702" y="42301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773046" y="42324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812661" y="422901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002593" y="42278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195937" y="42301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2546020" y="28118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2544880" y="30154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2541468" y="32201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540328" y="34237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542446" y="36205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541306" y="38241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2537894" y="40288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536754" y="42324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2736431" y="28105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2735291" y="301412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2731879" y="32188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2730739" y="342242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2732857" y="361918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2731717" y="38227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2728305" y="402748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2727165" y="42310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2926931" y="28105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2925791" y="301412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2922379" y="32188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2921239" y="342242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2923357" y="361918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2922217" y="38227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2918805" y="402748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2917665" y="42310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1963558" y="44303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2153490" y="44292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2346834" y="44314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1390350" y="44303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1580282" y="44292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1773626" y="44314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813241" y="44280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1003173" y="442695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1196517" y="44292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1962418" y="46339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2152350" y="46328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2345694" y="46350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1389210" y="46339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1579142" y="46328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1772486" y="46350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812101" y="46316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1002033" y="463053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1195377" y="46328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1959006" y="48386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2148938" y="48375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2342282" y="48397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1385798" y="48386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1575730" y="48375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1769074" y="48397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808689" y="48363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998621" y="483525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1191965" y="48375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1957866" y="50422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2147798" y="50411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2341142" y="50433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1384658" y="50422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1574590" y="50411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1767934" y="50433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807549" y="50399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997481" y="503883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1190825" y="50411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537334" y="44314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2536194" y="46350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2532782" y="48397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2531642" y="50433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2727745" y="44301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2726605" y="46337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2723193" y="48384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2722053" y="50420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2918245" y="44301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2917105" y="46337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2913693" y="48384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2912553" y="50420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25629" y="2542740"/>
            <a:ext cx="1734410" cy="1845285"/>
            <a:chOff x="3602171" y="2800784"/>
            <a:chExt cx="2312547" cy="2460380"/>
          </a:xfrm>
        </p:grpSpPr>
        <p:sp>
          <p:nvSpPr>
            <p:cNvPr id="152" name="Rectangle 151"/>
            <p:cNvSpPr/>
            <p:nvPr/>
          </p:nvSpPr>
          <p:spPr>
            <a:xfrm>
              <a:off x="4764046" y="28081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953978" y="28070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147322" y="280930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4190838" y="28081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380770" y="28070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574114" y="280930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613729" y="28058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3803661" y="280475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997005" y="28070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762906" y="301174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952838" y="30106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146182" y="301288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4189698" y="301174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4379630" y="30106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4572974" y="301288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612589" y="300947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3802521" y="300833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3995865" y="30106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759494" y="32164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949426" y="32153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142770" y="321760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4186286" y="32164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376218" y="32153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4569562" y="321760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609177" y="32141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799109" y="321305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992453" y="32153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758354" y="342004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948286" y="34189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5141630" y="342118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185146" y="342004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375078" y="34189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568422" y="342118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3608037" y="341777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3797969" y="341663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3991313" y="34189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760472" y="36168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950404" y="361567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143748" y="36179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187264" y="36168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377196" y="361567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570540" y="36179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610155" y="36145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3800087" y="361340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3993431" y="361567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4759332" y="38203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949264" y="38192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5142608" y="38215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186124" y="38203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376056" y="38192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4569400" y="38215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3609015" y="381812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798947" y="381698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3992291" y="38192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4755920" y="40251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4945852" y="402397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5139196" y="40262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182712" y="40251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372644" y="402397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565988" y="40262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605603" y="40228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3795535" y="402170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3988879" y="402397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4754780" y="42286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4944712" y="42275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5138056" y="42298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4181572" y="42286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371504" y="42275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564848" y="42298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3604463" y="422642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3794395" y="422528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3987739" y="42275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5337822" y="280930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5336682" y="301288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5333270" y="321760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5332130" y="342118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5334248" y="36179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333108" y="38215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5329696" y="40262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5328556" y="42298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3991782" y="3210344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785888" y="3216748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758180" y="44355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948112" y="44344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5141456" y="44366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184972" y="44355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374904" y="44344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4568248" y="44366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3607863" y="44332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3797795" y="443215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3991139" y="44344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757040" y="46391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946972" y="46380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5140316" y="46402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183832" y="46391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4373764" y="46380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4567108" y="46402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3606723" y="46368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3796655" y="463573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3989999" y="46380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4753628" y="48438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4943560" y="48427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5136904" y="48449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180420" y="48438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370352" y="48427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563696" y="48449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603311" y="48415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3793243" y="484045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3986587" y="48427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4752488" y="50474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4942420" y="50463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5135764" y="50485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179280" y="50474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69212" y="50463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2556" y="50485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3602171" y="504517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3792103" y="504403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3985447" y="504630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331956" y="44366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330816" y="46402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5327404" y="48449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5326264" y="504857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5522367" y="44353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5521227" y="46389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5517815" y="48436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5516675" y="50472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712867" y="44353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711727" y="46389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708315" y="48436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707175" y="50472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5529298" y="36208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5528158" y="38244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5524746" y="40291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5523606" y="42327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5719798" y="36208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5718658" y="38244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715246" y="40291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714106" y="42327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533308" y="280544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532168" y="300902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5528756" y="321374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5527616" y="341732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5723808" y="280544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5722668" y="300902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5719256" y="321374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5718116" y="341732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612589" y="2804756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992922" y="2800785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4389975" y="2800784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4787028" y="2807189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152705" y="2813091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3611449" y="3214315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388835" y="3210343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5151565" y="3222650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3605783" y="3616632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3986116" y="3612661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383169" y="3612660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780222" y="3619065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145899" y="3624967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3611295" y="4025879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3991628" y="4021908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4388681" y="4021907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785734" y="4028312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5151411" y="4034214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525342" y="2809367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532819" y="3226161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528964" y="3637060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531570" y="4037263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3610558" y="4433883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3990891" y="4429912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387944" y="4429911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784997" y="4436316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5150674" y="4442218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5530833" y="4445267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3602765" y="4841801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3983098" y="4837830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4380151" y="4837829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4777204" y="4844234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5142881" y="4850136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5523040" y="4853185"/>
              <a:ext cx="379702" cy="4079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46391" y="2541755"/>
            <a:ext cx="1733842" cy="1833822"/>
            <a:chOff x="6563187" y="2799472"/>
            <a:chExt cx="2311789" cy="2445096"/>
          </a:xfrm>
        </p:grpSpPr>
        <p:sp>
          <p:nvSpPr>
            <p:cNvPr id="251" name="Rectangle 250"/>
            <p:cNvSpPr/>
            <p:nvPr/>
          </p:nvSpPr>
          <p:spPr>
            <a:xfrm>
              <a:off x="7728617" y="280288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7918549" y="28017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8111893" y="280401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7155409" y="280288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7345341" y="28017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7538685" y="280401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578300" y="28006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6768232" y="279947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6961576" y="28017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7727477" y="30064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7917409" y="30053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8110753" y="30075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7154269" y="30064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7344201" y="30053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7537545" y="30075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6577160" y="30041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6767092" y="30030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960436" y="30053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7724065" y="321118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7913997" y="32100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8107341" y="321231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7150857" y="321118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7340789" y="32100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7534133" y="321231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6573748" y="32089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6763680" y="320777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6957024" y="321004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7722925" y="34147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7912857" y="34136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8106201" y="34158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7149717" y="341476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7339649" y="34136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7532993" y="34158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6572608" y="34124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6762540" y="34113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6955884" y="3413624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7725043" y="36115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7914975" y="36103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8108319" y="361266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7151835" y="36115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341767" y="36103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7535111" y="361266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6574726" y="360925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6764658" y="360811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6958002" y="36103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7723903" y="38151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7913835" y="38139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8107179" y="38162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7150695" y="38151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7340627" y="38139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7533971" y="38162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6573586" y="381283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6763518" y="38116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6956862" y="38139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7720491" y="40198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7910423" y="40186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8103767" y="402096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7147283" y="401982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7337215" y="40186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7530559" y="402096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6570174" y="401755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6760106" y="401641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6953450" y="40186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7719351" y="42234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7909283" y="42222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8102627" y="42245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7146143" y="42234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7336075" y="42222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7529419" y="42245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6569034" y="422113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6758966" y="42199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6952310" y="422226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8302393" y="280401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8301253" y="30075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8297841" y="321231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8296701" y="3415896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8298819" y="361266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8297679" y="38162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8294267" y="402096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8293127" y="4224540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6563187" y="2809300"/>
              <a:ext cx="784835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7348591" y="2808207"/>
              <a:ext cx="761539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6570012" y="3604430"/>
              <a:ext cx="784835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7352003" y="3603337"/>
              <a:ext cx="745409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8493566" y="28049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8492426" y="30084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8489014" y="32132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8487874" y="34167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8489992" y="36135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8488852" y="381713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8485440" y="40218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8484300" y="422543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8684066" y="28049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8682926" y="30084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8679514" y="321320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8678374" y="3416788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8680492" y="36135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8679352" y="381713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8675940" y="402185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8674800" y="422543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8484880" y="44245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8483740" y="46280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8480328" y="48328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8479188" y="50363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8675380" y="44245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8674240" y="46280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8670828" y="483281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8669688" y="5036392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8103104" y="442715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8293036" y="44260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7529896" y="442715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7719828" y="44260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7913172" y="442828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952787" y="442488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7142719" y="44237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7336063" y="44260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8101964" y="46307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8291896" y="46295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7528756" y="46307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7718688" y="46295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7912032" y="463186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6951647" y="46284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7141579" y="46273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7334923" y="46295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8098552" y="483545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8288484" y="48343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7525344" y="483545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7715276" y="48343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7908620" y="483658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6948235" y="483318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7138167" y="483204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7331511" y="483431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8097412" y="50390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8287344" y="50378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7524204" y="503903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2" name="Rectangle 531"/>
            <p:cNvSpPr/>
            <p:nvPr/>
          </p:nvSpPr>
          <p:spPr>
            <a:xfrm>
              <a:off x="7714136" y="50378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3" name="Rectangle 532"/>
            <p:cNvSpPr/>
            <p:nvPr/>
          </p:nvSpPr>
          <p:spPr>
            <a:xfrm>
              <a:off x="7907480" y="5040169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4" name="Rectangle 533"/>
            <p:cNvSpPr/>
            <p:nvPr/>
          </p:nvSpPr>
          <p:spPr>
            <a:xfrm>
              <a:off x="6947095" y="503676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5" name="Rectangle 534"/>
            <p:cNvSpPr/>
            <p:nvPr/>
          </p:nvSpPr>
          <p:spPr>
            <a:xfrm>
              <a:off x="7137027" y="5035625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6" name="Rectangle 535"/>
            <p:cNvSpPr/>
            <p:nvPr/>
          </p:nvSpPr>
          <p:spPr>
            <a:xfrm>
              <a:off x="7330371" y="5037897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6573288" y="442441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8" name="Rectangle 537"/>
            <p:cNvSpPr/>
            <p:nvPr/>
          </p:nvSpPr>
          <p:spPr>
            <a:xfrm>
              <a:off x="6572148" y="46279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9" name="Rectangle 538"/>
            <p:cNvSpPr/>
            <p:nvPr/>
          </p:nvSpPr>
          <p:spPr>
            <a:xfrm>
              <a:off x="6568736" y="483271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0" name="Rectangle 539"/>
            <p:cNvSpPr/>
            <p:nvPr/>
          </p:nvSpPr>
          <p:spPr>
            <a:xfrm>
              <a:off x="6567596" y="50362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1" name="Rectangle 540"/>
            <p:cNvSpPr/>
            <p:nvPr/>
          </p:nvSpPr>
          <p:spPr>
            <a:xfrm>
              <a:off x="6763788" y="442441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2" name="Rectangle 541"/>
            <p:cNvSpPr/>
            <p:nvPr/>
          </p:nvSpPr>
          <p:spPr>
            <a:xfrm>
              <a:off x="6762648" y="46279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6759236" y="483271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4" name="Rectangle 543"/>
            <p:cNvSpPr/>
            <p:nvPr/>
          </p:nvSpPr>
          <p:spPr>
            <a:xfrm>
              <a:off x="6758096" y="5036293"/>
              <a:ext cx="190910" cy="204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5" name="Rectangle 544"/>
            <p:cNvSpPr/>
            <p:nvPr/>
          </p:nvSpPr>
          <p:spPr>
            <a:xfrm>
              <a:off x="6578413" y="4425249"/>
              <a:ext cx="784835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6" name="Rectangle 545"/>
            <p:cNvSpPr/>
            <p:nvPr/>
          </p:nvSpPr>
          <p:spPr>
            <a:xfrm>
              <a:off x="7363060" y="4425248"/>
              <a:ext cx="741686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8" name="Rectangle 547"/>
            <p:cNvSpPr/>
            <p:nvPr/>
          </p:nvSpPr>
          <p:spPr>
            <a:xfrm>
              <a:off x="8111081" y="4430977"/>
              <a:ext cx="741686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9" name="Rectangle 548"/>
            <p:cNvSpPr/>
            <p:nvPr/>
          </p:nvSpPr>
          <p:spPr>
            <a:xfrm>
              <a:off x="8115189" y="3616104"/>
              <a:ext cx="745409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0" name="Rectangle 549"/>
            <p:cNvSpPr/>
            <p:nvPr/>
          </p:nvSpPr>
          <p:spPr>
            <a:xfrm>
              <a:off x="8129183" y="2805896"/>
              <a:ext cx="745409" cy="796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710" y="4488760"/>
            <a:ext cx="1158863" cy="1123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36" y="4488760"/>
            <a:ext cx="1164431" cy="1124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173" y="4490672"/>
            <a:ext cx="1164431" cy="1121569"/>
          </a:xfrm>
          <a:prstGeom prst="rect">
            <a:avLst/>
          </a:prstGeom>
        </p:spPr>
      </p:pic>
      <p:sp>
        <p:nvSpPr>
          <p:cNvPr id="551" name="TextBox 550">
            <a:extLst>
              <a:ext uri="{FF2B5EF4-FFF2-40B4-BE49-F238E27FC236}">
                <a16:creationId xmlns:a16="http://schemas.microsoft.com/office/drawing/2014/main" id="{9700FFD1-2961-2342-AC1D-57D4E629BDBD}"/>
              </a:ext>
            </a:extLst>
          </p:cNvPr>
          <p:cNvSpPr txBox="1"/>
          <p:nvPr/>
        </p:nvSpPr>
        <p:spPr>
          <a:xfrm>
            <a:off x="5448331" y="381812"/>
            <a:ext cx="77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Pixels</a:t>
            </a:r>
            <a:endParaRPr lang="cs-CZ" dirty="0"/>
          </a:p>
        </p:txBody>
      </p:sp>
      <p:pic>
        <p:nvPicPr>
          <p:cNvPr id="552" name="Picture 551" descr="A close up of a logo&#10;&#10;Description automatically generated">
            <a:extLst>
              <a:ext uri="{FF2B5EF4-FFF2-40B4-BE49-F238E27FC236}">
                <a16:creationId xmlns:a16="http://schemas.microsoft.com/office/drawing/2014/main" id="{AE02B796-9A11-6948-AD1E-C65A50B83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553" name="Title 1">
            <a:extLst>
              <a:ext uri="{FF2B5EF4-FFF2-40B4-BE49-F238E27FC236}">
                <a16:creationId xmlns:a16="http://schemas.microsoft.com/office/drawing/2014/main" id="{341CE7E1-8346-BD48-8AED-8BB4A23570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Detectors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50F0-D186-E542-B3F0-4A326653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54649AA-F0C7-C541-8CBE-C20E6A6C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015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8FD4E9-7525-7D4D-AF17-4ACE25F6B86C}"/>
              </a:ext>
            </a:extLst>
          </p:cNvPr>
          <p:cNvSpPr txBox="1"/>
          <p:nvPr/>
        </p:nvSpPr>
        <p:spPr>
          <a:xfrm>
            <a:off x="3697926" y="381812"/>
            <a:ext cx="453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Spectral</a:t>
            </a:r>
            <a:r>
              <a:rPr lang="cs-CZ" dirty="0"/>
              <a:t> response and </a:t>
            </a:r>
            <a:r>
              <a:rPr lang="cs-CZ" dirty="0" err="1"/>
              <a:t>quantum</a:t>
            </a:r>
            <a:r>
              <a:rPr lang="cs-CZ" dirty="0"/>
              <a:t> </a:t>
            </a:r>
            <a:r>
              <a:rPr lang="cs-CZ" dirty="0" err="1"/>
              <a:t>efficiency</a:t>
            </a:r>
            <a:endParaRPr lang="cs-C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16DECF-A7B6-2E49-8980-51558CC2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606" y="1800005"/>
            <a:ext cx="4699000" cy="383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727B7-A90C-3647-8751-0F08A9FE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28" y="5189574"/>
            <a:ext cx="1371600" cy="27146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9130BA8-4A4B-3C46-BDD5-15A45D9AB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F9088C-2C7B-E941-9711-C26DB8D8655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Detectors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C1267D-D91A-A148-8662-C7531FC3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09172-9C1E-8749-958A-829EC08D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11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7447" y="1456066"/>
            <a:ext cx="71048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Analog to digital converter (ADC) – convert analog signal (current in Voltage) to discrete </a:t>
            </a:r>
          </a:p>
          <a:p>
            <a:r>
              <a:rPr lang="en-US" sz="1350" dirty="0"/>
              <a:t>digital values - number of grey values.</a:t>
            </a:r>
            <a:endParaRPr lang="en-GB" sz="135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56352" y="4524108"/>
          <a:ext cx="5917432" cy="55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369">
                  <a:extLst>
                    <a:ext uri="{9D8B030D-6E8A-4147-A177-3AD203B41FA5}">
                      <a16:colId xmlns:a16="http://schemas.microsoft.com/office/drawing/2014/main" val="4136195543"/>
                    </a:ext>
                  </a:extLst>
                </a:gridCol>
                <a:gridCol w="460977">
                  <a:extLst>
                    <a:ext uri="{9D8B030D-6E8A-4147-A177-3AD203B41FA5}">
                      <a16:colId xmlns:a16="http://schemas.microsoft.com/office/drawing/2014/main" val="4140989402"/>
                    </a:ext>
                  </a:extLst>
                </a:gridCol>
                <a:gridCol w="481930">
                  <a:extLst>
                    <a:ext uri="{9D8B030D-6E8A-4147-A177-3AD203B41FA5}">
                      <a16:colId xmlns:a16="http://schemas.microsoft.com/office/drawing/2014/main" val="3962997608"/>
                    </a:ext>
                  </a:extLst>
                </a:gridCol>
                <a:gridCol w="426054">
                  <a:extLst>
                    <a:ext uri="{9D8B030D-6E8A-4147-A177-3AD203B41FA5}">
                      <a16:colId xmlns:a16="http://schemas.microsoft.com/office/drawing/2014/main" val="454122348"/>
                    </a:ext>
                  </a:extLst>
                </a:gridCol>
                <a:gridCol w="544790">
                  <a:extLst>
                    <a:ext uri="{9D8B030D-6E8A-4147-A177-3AD203B41FA5}">
                      <a16:colId xmlns:a16="http://schemas.microsoft.com/office/drawing/2014/main" val="2264753744"/>
                    </a:ext>
                  </a:extLst>
                </a:gridCol>
                <a:gridCol w="656543">
                  <a:extLst>
                    <a:ext uri="{9D8B030D-6E8A-4147-A177-3AD203B41FA5}">
                      <a16:colId xmlns:a16="http://schemas.microsoft.com/office/drawing/2014/main" val="2852666621"/>
                    </a:ext>
                  </a:extLst>
                </a:gridCol>
                <a:gridCol w="733372">
                  <a:extLst>
                    <a:ext uri="{9D8B030D-6E8A-4147-A177-3AD203B41FA5}">
                      <a16:colId xmlns:a16="http://schemas.microsoft.com/office/drawing/2014/main" val="1135796112"/>
                    </a:ext>
                  </a:extLst>
                </a:gridCol>
                <a:gridCol w="697397">
                  <a:extLst>
                    <a:ext uri="{9D8B030D-6E8A-4147-A177-3AD203B41FA5}">
                      <a16:colId xmlns:a16="http://schemas.microsoft.com/office/drawing/2014/main" val="259929968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</a:t>
                      </a:r>
                      <a:r>
                        <a:rPr lang="en-US" sz="1200" baseline="0" dirty="0"/>
                        <a:t> of bits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148208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 of grey values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4,096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16,384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65,536</a:t>
                      </a:r>
                      <a:endParaRPr lang="en-GB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061944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59801" y="5368621"/>
                <a:ext cx="4008918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𝐺𝑟𝑒𝑦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𝑣𝑎𝑙𝑢𝑒𝑠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𝑏𝑖𝑡𝑠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801" y="5368621"/>
                <a:ext cx="4008918" cy="381258"/>
              </a:xfrm>
              <a:prstGeom prst="rect">
                <a:avLst/>
              </a:prstGeom>
              <a:blipFill>
                <a:blip r:embed="rId2"/>
                <a:stretch>
                  <a:fillRect l="-1582" t="-9677" b="-3548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369" y="2130060"/>
            <a:ext cx="2935460" cy="22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5E7AA3-F916-1541-9E67-4C56C6D86A2F}"/>
              </a:ext>
            </a:extLst>
          </p:cNvPr>
          <p:cNvSpPr txBox="1"/>
          <p:nvPr/>
        </p:nvSpPr>
        <p:spPr>
          <a:xfrm>
            <a:off x="5164100" y="364940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Bit </a:t>
            </a:r>
            <a:r>
              <a:rPr lang="cs-CZ" dirty="0" err="1"/>
              <a:t>depth</a:t>
            </a:r>
            <a:endParaRPr lang="cs-CZ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CEBDCB0-6FC1-EC4D-B5BD-A8570669E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E738581-CE01-1F4C-A8BF-30D6B67464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Detectors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E31CF7-CBCB-4C4E-AC37-1A0CF6101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2A3D71-0D9A-9247-877E-53074969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90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A18463E-90B5-5949-84CA-1E53F959A38C}"/>
              </a:ext>
            </a:extLst>
          </p:cNvPr>
          <p:cNvSpPr txBox="1"/>
          <p:nvPr/>
        </p:nvSpPr>
        <p:spPr>
          <a:xfrm>
            <a:off x="3888432" y="653299"/>
            <a:ext cx="373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– </a:t>
            </a:r>
            <a:r>
              <a:rPr lang="cs-CZ" dirty="0" err="1"/>
              <a:t>read</a:t>
            </a:r>
            <a:r>
              <a:rPr lang="cs-CZ" dirty="0"/>
              <a:t> histogram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9A6D2-3A58-6647-BEC9-21CFE5D2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097" y="1625664"/>
            <a:ext cx="1841909" cy="1841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C25F0D-DC7F-3042-B43D-55C782CB3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51" y="3467572"/>
            <a:ext cx="19050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7F0EB-A8E8-EF46-BDF9-9413BE39A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590" y="1625663"/>
            <a:ext cx="1841909" cy="1841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721E3B-353C-5E44-81DC-E8709EF59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589" y="3571352"/>
            <a:ext cx="1905000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FD00E-7AC9-D04D-84B6-C10292F39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646" y="1625663"/>
            <a:ext cx="1841909" cy="1841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8A019-3ED6-4C41-880E-14D269E4D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688" y="3467572"/>
            <a:ext cx="1905000" cy="15240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243E346-149F-D542-A4E0-F8F0BA4A3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9A9E289-BE9B-2343-AA7B-DB3991B403D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Exposure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13FFE6-DA3A-4040-886F-6F0255807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37B9B-0013-8143-9310-B058E610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5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332" y="2728913"/>
            <a:ext cx="1485900" cy="14001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988" y="2728913"/>
            <a:ext cx="1485900" cy="1400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645" y="2728913"/>
            <a:ext cx="1485900" cy="1400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301" y="2728913"/>
            <a:ext cx="1485900" cy="14001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63986" y="2521163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 sec</a:t>
            </a:r>
            <a:endParaRPr lang="en-GB" sz="900" dirty="0"/>
          </a:p>
        </p:txBody>
      </p:sp>
      <p:sp>
        <p:nvSpPr>
          <p:cNvPr id="124" name="TextBox 123"/>
          <p:cNvSpPr txBox="1"/>
          <p:nvPr/>
        </p:nvSpPr>
        <p:spPr>
          <a:xfrm>
            <a:off x="4347642" y="2521162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2 sec</a:t>
            </a:r>
            <a:endParaRPr lang="en-GB" sz="900" dirty="0"/>
          </a:p>
        </p:txBody>
      </p:sp>
      <p:sp>
        <p:nvSpPr>
          <p:cNvPr id="125" name="TextBox 124"/>
          <p:cNvSpPr txBox="1"/>
          <p:nvPr/>
        </p:nvSpPr>
        <p:spPr>
          <a:xfrm>
            <a:off x="5931299" y="2521162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4 sec</a:t>
            </a:r>
            <a:endParaRPr lang="en-GB" sz="900" dirty="0"/>
          </a:p>
        </p:txBody>
      </p:sp>
      <p:sp>
        <p:nvSpPr>
          <p:cNvPr id="126" name="TextBox 125"/>
          <p:cNvSpPr txBox="1"/>
          <p:nvPr/>
        </p:nvSpPr>
        <p:spPr>
          <a:xfrm>
            <a:off x="7514955" y="2521162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8 sec</a:t>
            </a:r>
            <a:endParaRPr lang="en-GB" sz="9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332" y="4129087"/>
            <a:ext cx="1485900" cy="7149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987" y="4129087"/>
            <a:ext cx="1485900" cy="7149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8643" y="4129087"/>
            <a:ext cx="1485902" cy="7149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2299" y="4129087"/>
            <a:ext cx="1485902" cy="7149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C2FADB-8985-5D46-B5DC-263089D18DC1}"/>
              </a:ext>
            </a:extLst>
          </p:cNvPr>
          <p:cNvSpPr txBox="1"/>
          <p:nvPr/>
        </p:nvSpPr>
        <p:spPr>
          <a:xfrm>
            <a:off x="4571421" y="2088093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Saturation</a:t>
            </a:r>
            <a:r>
              <a:rPr lang="cs-CZ" dirty="0"/>
              <a:t> - </a:t>
            </a:r>
            <a:r>
              <a:rPr lang="cs-CZ" dirty="0" err="1"/>
              <a:t>blooming</a:t>
            </a:r>
            <a:endParaRPr lang="cs-C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18463E-90B5-5949-84CA-1E53F959A38C}"/>
              </a:ext>
            </a:extLst>
          </p:cNvPr>
          <p:cNvSpPr txBox="1"/>
          <p:nvPr/>
        </p:nvSpPr>
        <p:spPr>
          <a:xfrm>
            <a:off x="4064442" y="784830"/>
            <a:ext cx="373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exposure</a:t>
            </a:r>
            <a:r>
              <a:rPr lang="cs-CZ" dirty="0"/>
              <a:t> – </a:t>
            </a:r>
            <a:r>
              <a:rPr lang="cs-CZ" dirty="0" err="1"/>
              <a:t>read</a:t>
            </a:r>
            <a:r>
              <a:rPr lang="cs-CZ" dirty="0"/>
              <a:t> histogram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AB741A30-3886-3B4C-B41D-5351BC151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BF63F44D-9748-C84A-8CF8-DB27B3777A0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Exposure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59472A-9D61-134B-8FB3-51555717D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2BF4B-3C9F-9745-957B-497304A6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6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Ernst Abbe (1840 – 1905)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43967-DA20-E44F-A147-51D29F815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31" y="3010317"/>
            <a:ext cx="2778736" cy="3085820"/>
          </a:xfrm>
          <a:prstGeom prst="rect">
            <a:avLst/>
          </a:prstGeom>
        </p:spPr>
      </p:pic>
      <p:pic>
        <p:nvPicPr>
          <p:cNvPr id="40" name="Picture 2" descr="https://upload.wikimedia.org/wikipedia/commons/thumb/3/37/Ernst_Abbe_memorial.JPG/1280px-Ernst_Abbe_memorial.JPG">
            <a:extLst>
              <a:ext uri="{FF2B5EF4-FFF2-40B4-BE49-F238E27FC236}">
                <a16:creationId xmlns:a16="http://schemas.microsoft.com/office/drawing/2014/main" id="{20EF6D07-9511-F542-BDB1-E764A68E6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91" y="3010317"/>
            <a:ext cx="4115752" cy="30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EABFC-1784-E347-A99D-DC390128F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117" y="3803606"/>
            <a:ext cx="3381767" cy="18353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FCED6A-982A-684F-AAB0-FECCD02EB220}"/>
              </a:ext>
            </a:extLst>
          </p:cNvPr>
          <p:cNvSpPr/>
          <p:nvPr/>
        </p:nvSpPr>
        <p:spPr>
          <a:xfrm>
            <a:off x="101146" y="1086992"/>
            <a:ext cx="103882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German physicist, optical scientist, entrepreneur and social reformer. With Zeiss and </a:t>
            </a:r>
          </a:p>
          <a:p>
            <a:r>
              <a:rPr lang="en-US" dirty="0"/>
              <a:t>Schott he developed numerous optical instruments. Among his inventions are apochromatic lens, </a:t>
            </a:r>
          </a:p>
          <a:p>
            <a:r>
              <a:rPr lang="en-US" dirty="0"/>
              <a:t>Abbe condenser, refractometer. </a:t>
            </a:r>
          </a:p>
          <a:p>
            <a:r>
              <a:rPr lang="en-US" dirty="0"/>
              <a:t>He defined numerical aperture -&gt; mathematically describing optical resolution of light microscopes.</a:t>
            </a:r>
          </a:p>
          <a:p>
            <a:r>
              <a:rPr lang="en-US" dirty="0"/>
              <a:t>He was also strongly implicated in unions and workers rights. In Zeiss he introduced 8-hour workday.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8A6041-95CC-6B4A-A0DB-FE9ECAB9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889F5-450C-CA41-A08F-0D9228794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19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63868" y="1128268"/>
            <a:ext cx="8115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600" dirty="0"/>
              <a:t>Important to know resolution of the system, avoid oversampling and </a:t>
            </a:r>
            <a:r>
              <a:rPr lang="en-US" sz="1600" dirty="0" err="1"/>
              <a:t>undersampling</a:t>
            </a:r>
            <a:endParaRPr lang="en-US" sz="1600" dirty="0"/>
          </a:p>
          <a:p>
            <a:pPr marL="214313" indent="-214313">
              <a:buFontTx/>
              <a:buChar char="-"/>
            </a:pPr>
            <a:r>
              <a:rPr lang="en-US" sz="1600" dirty="0"/>
              <a:t>Pixel size should be 2-3 x smaller than the actual resolution of the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8940" y="2025319"/>
            <a:ext cx="3098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Objectiv</a:t>
            </a:r>
            <a:r>
              <a:rPr lang="en-US" sz="1200" dirty="0"/>
              <a:t>: Zeiss Plan-</a:t>
            </a:r>
            <a:r>
              <a:rPr lang="en-US" sz="1200" dirty="0" err="1"/>
              <a:t>Apochromat</a:t>
            </a:r>
            <a:r>
              <a:rPr lang="en-US" sz="1200" dirty="0"/>
              <a:t> 100x/1.4</a:t>
            </a:r>
          </a:p>
          <a:p>
            <a:r>
              <a:rPr lang="en-US" sz="1200" dirty="0"/>
              <a:t>Optovar:1.6x</a:t>
            </a:r>
          </a:p>
          <a:p>
            <a:r>
              <a:rPr lang="en-US" sz="1200" dirty="0"/>
              <a:t>C-mount: 1x</a:t>
            </a:r>
          </a:p>
          <a:p>
            <a:r>
              <a:rPr lang="en-US" sz="1200" dirty="0"/>
              <a:t>Camera: Hamamatsu Flash 4.0</a:t>
            </a:r>
            <a:endParaRPr lang="en-GB" sz="1200" dirty="0"/>
          </a:p>
        </p:txBody>
      </p:sp>
      <p:pic>
        <p:nvPicPr>
          <p:cNvPr id="547" name="Picture 546" descr="https://upload.wikimedia.org/wikipedia/commons/thumb/4/46/Ernst-Abbe-Denkmal_Jena_F%C3%BCrstengraben_-_20140802_125709.jpg/170px-Ernst-Abbe-Denkmal_Jena_F%C3%BCrstengraben_-_20140802_125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33" y="2045049"/>
            <a:ext cx="1436616" cy="81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28901" y="1989861"/>
            <a:ext cx="3153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Resolution (GFP) = 0.51 * 550/1.4 = 200 nm</a:t>
            </a:r>
            <a:endParaRPr lang="en-GB" sz="1200" dirty="0"/>
          </a:p>
        </p:txBody>
      </p:sp>
      <p:sp>
        <p:nvSpPr>
          <p:cNvPr id="552" name="TextBox 551"/>
          <p:cNvSpPr txBox="1"/>
          <p:nvPr/>
        </p:nvSpPr>
        <p:spPr>
          <a:xfrm>
            <a:off x="6328901" y="2541239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Camera pixel size = 6.5 x 6.5 </a:t>
            </a:r>
            <a:r>
              <a:rPr lang="el-GR" sz="1200" dirty="0"/>
              <a:t>μ</a:t>
            </a:r>
            <a:r>
              <a:rPr lang="en-US" sz="1200" dirty="0"/>
              <a:t>m</a:t>
            </a:r>
          </a:p>
        </p:txBody>
      </p:sp>
      <p:sp>
        <p:nvSpPr>
          <p:cNvPr id="553" name="TextBox 552"/>
          <p:cNvSpPr txBox="1"/>
          <p:nvPr/>
        </p:nvSpPr>
        <p:spPr>
          <a:xfrm>
            <a:off x="6328900" y="2254086"/>
            <a:ext cx="2568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Magnification = 100 x 1.6 x 1 = 160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79460" y="4346163"/>
                <a:ext cx="7559313" cy="434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Image pixel size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𝑐𝑎𝑚𝑒𝑟𝑎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𝑝𝑖𝑥𝑒𝑙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𝑠𝑖𝑧𝑒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𝑏𝑖𝑛𝑛𝑖𝑛𝑔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𝑡𝑜𝑡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𝑚𝑎𝑔𝑛𝑖𝑓𝑖𝑐𝑎𝑡𝑖𝑜𝑛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6.5 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160</m:t>
                        </m:r>
                      </m:den>
                    </m:f>
                  </m:oMath>
                </a14:m>
                <a:r>
                  <a:rPr lang="en-GB" dirty="0"/>
                  <a:t> = 0.0406 </a:t>
                </a:r>
                <a:r>
                  <a:rPr lang="el-GR" dirty="0"/>
                  <a:t>μ</a:t>
                </a:r>
                <a:r>
                  <a:rPr lang="en-US" dirty="0"/>
                  <a:t>m = 40.6 nm</a:t>
                </a:r>
                <a:endParaRPr lang="en-GB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460" y="4346163"/>
                <a:ext cx="7559313" cy="434543"/>
              </a:xfrm>
              <a:prstGeom prst="rect">
                <a:avLst/>
              </a:prstGeom>
              <a:blipFill>
                <a:blip r:embed="rId4"/>
                <a:stretch>
                  <a:fillRect l="-1846" t="-5714" r="-839" b="-2000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139357" y="5522560"/>
            <a:ext cx="7330853" cy="5539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Oversampled: Max. resolution = 200 nm, image pixel = 40 nm</a:t>
            </a:r>
            <a:endParaRPr lang="en-GB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7705" y="3398487"/>
            <a:ext cx="5314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Nyquist</a:t>
            </a:r>
            <a:r>
              <a:rPr lang="en-US" sz="1600" dirty="0"/>
              <a:t> requirement = 2.3 times the resolution = 85 nm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FE3E0D2-D8C8-4B46-B41D-049AD1B10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3DBC660-1E42-FD45-807C-03CAA6DA87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Digital sampling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6C0105-F897-8F4E-B7EB-3D52A5C2F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D49CF-E7B6-9345-8CD2-A3C7CFD8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9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04C40-25EB-974D-A447-AC8D2C29EF9D}"/>
              </a:ext>
            </a:extLst>
          </p:cNvPr>
          <p:cNvSpPr txBox="1"/>
          <p:nvPr/>
        </p:nvSpPr>
        <p:spPr>
          <a:xfrm>
            <a:off x="1715050" y="567730"/>
            <a:ext cx="72029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200" b="1" dirty="0"/>
              <a:t>Important</a:t>
            </a:r>
            <a:r>
              <a:rPr lang="en-US" sz="1200" dirty="0"/>
              <a:t>! Acts as external part of the objective</a:t>
            </a:r>
          </a:p>
          <a:p>
            <a:pPr marL="214313" indent="-214313">
              <a:buFontTx/>
              <a:buChar char="-"/>
            </a:pPr>
            <a:endParaRPr lang="en-US" sz="1200" dirty="0"/>
          </a:p>
          <a:p>
            <a:pPr marL="214313" indent="-214313">
              <a:buFontTx/>
              <a:buChar char="-"/>
            </a:pPr>
            <a:r>
              <a:rPr lang="en-US" sz="1200" dirty="0"/>
              <a:t>Standard thickness is 0.17 mm (170 </a:t>
            </a:r>
            <a:r>
              <a:rPr lang="en-US" sz="1200" dirty="0">
                <a:sym typeface="Symbol" panose="05050102010706020507" pitchFamily="18" charset="2"/>
              </a:rPr>
              <a:t>m) == grade 1.5, best 1.5H (high precision </a:t>
            </a:r>
            <a:r>
              <a:rPr lang="en-US" sz="1200" dirty="0"/>
              <a:t>170 </a:t>
            </a:r>
            <a:r>
              <a:rPr lang="en-US" sz="1200" dirty="0">
                <a:sym typeface="Symbol" panose="05050102010706020507" pitchFamily="18" charset="2"/>
              </a:rPr>
              <a:t>m ± 0.05 m)</a:t>
            </a:r>
          </a:p>
          <a:p>
            <a:pPr marL="214313" indent="-214313">
              <a:buFontTx/>
              <a:buChar char="-"/>
            </a:pPr>
            <a:endParaRPr lang="en-US" sz="1200" dirty="0">
              <a:sym typeface="Symbol" panose="05050102010706020507" pitchFamily="18" charset="2"/>
            </a:endParaRPr>
          </a:p>
          <a:p>
            <a:pPr marL="214313" indent="-214313">
              <a:buFontTx/>
              <a:buChar char="-"/>
            </a:pPr>
            <a:r>
              <a:rPr lang="en-US" sz="1200" dirty="0">
                <a:sym typeface="Symbol" panose="05050102010706020507" pitchFamily="18" charset="2"/>
              </a:rPr>
              <a:t>Variability should not exceed 0.1 for objective with high NA</a:t>
            </a:r>
          </a:p>
          <a:p>
            <a:pPr marL="214313" indent="-214313">
              <a:buFontTx/>
              <a:buChar char="-"/>
            </a:pPr>
            <a:endParaRPr lang="en-US" sz="1200" dirty="0"/>
          </a:p>
          <a:p>
            <a:pPr marL="214313" indent="-214313">
              <a:buFontTx/>
              <a:buChar char="-"/>
            </a:pPr>
            <a:r>
              <a:rPr lang="en-US" sz="1200" dirty="0"/>
              <a:t>Some objectives have correction collar to adjust for different thickness of cover slip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9096629-82C1-C24C-A802-602708922421}"/>
              </a:ext>
            </a:extLst>
          </p:cNvPr>
          <p:cNvGraphicFramePr>
            <a:graphicFrameLocks noGrp="1"/>
          </p:cNvGraphicFramePr>
          <p:nvPr/>
        </p:nvGraphicFramePr>
        <p:xfrm>
          <a:off x="4189359" y="2409496"/>
          <a:ext cx="2254316" cy="1348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58">
                  <a:extLst>
                    <a:ext uri="{9D8B030D-6E8A-4147-A177-3AD203B41FA5}">
                      <a16:colId xmlns:a16="http://schemas.microsoft.com/office/drawing/2014/main" val="3275236183"/>
                    </a:ext>
                  </a:extLst>
                </a:gridCol>
                <a:gridCol w="1127158">
                  <a:extLst>
                    <a:ext uri="{9D8B030D-6E8A-4147-A177-3AD203B41FA5}">
                      <a16:colId xmlns:a16="http://schemas.microsoft.com/office/drawing/2014/main" val="165722458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Grade Number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Thickness (</a:t>
                      </a:r>
                      <a:r>
                        <a:rPr lang="en-US" sz="11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100" dirty="0"/>
                        <a:t>m)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76839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0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83-130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82828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130-160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25057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1.5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160-190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6293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2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190-250</a:t>
                      </a:r>
                      <a:endParaRPr lang="en-GB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1649131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262FE2E-59E6-3F47-95D9-BEAD489C69F0}"/>
              </a:ext>
            </a:extLst>
          </p:cNvPr>
          <p:cNvSpPr txBox="1"/>
          <p:nvPr/>
        </p:nvSpPr>
        <p:spPr>
          <a:xfrm>
            <a:off x="2026549" y="4938548"/>
            <a:ext cx="5082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Refraction</a:t>
            </a:r>
            <a:r>
              <a:rPr lang="cs-CZ" sz="1200" dirty="0"/>
              <a:t> index </a:t>
            </a:r>
            <a:r>
              <a:rPr lang="cs-CZ" sz="1200" dirty="0" err="1"/>
              <a:t>should</a:t>
            </a:r>
            <a:r>
              <a:rPr lang="cs-CZ" sz="1200" dirty="0"/>
              <a:t> </a:t>
            </a:r>
            <a:r>
              <a:rPr lang="cs-CZ" sz="1200" dirty="0" err="1"/>
              <a:t>be</a:t>
            </a:r>
            <a:r>
              <a:rPr lang="cs-CZ" sz="1200" dirty="0"/>
              <a:t> </a:t>
            </a:r>
            <a:r>
              <a:rPr lang="cs-CZ" sz="1200" dirty="0" err="1"/>
              <a:t>close</a:t>
            </a:r>
            <a:r>
              <a:rPr lang="cs-CZ" sz="1200" dirty="0"/>
              <a:t> to </a:t>
            </a:r>
            <a:r>
              <a:rPr lang="cs-CZ" sz="1200" dirty="0" err="1"/>
              <a:t>refraction</a:t>
            </a:r>
            <a:r>
              <a:rPr lang="cs-CZ" sz="1200" dirty="0"/>
              <a:t> index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glass</a:t>
            </a:r>
            <a:r>
              <a:rPr lang="cs-CZ" sz="1200" dirty="0"/>
              <a:t> == 1.5168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908D1-AE79-8542-807E-A5347079F3BC}"/>
              </a:ext>
            </a:extLst>
          </p:cNvPr>
          <p:cNvSpPr txBox="1"/>
          <p:nvPr/>
        </p:nvSpPr>
        <p:spPr>
          <a:xfrm>
            <a:off x="2026549" y="5275169"/>
            <a:ext cx="3634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Home</a:t>
            </a:r>
            <a:r>
              <a:rPr lang="cs-CZ" sz="1200" dirty="0"/>
              <a:t> made – </a:t>
            </a:r>
            <a:r>
              <a:rPr lang="cs-CZ" sz="1200" dirty="0" err="1"/>
              <a:t>Mowiol</a:t>
            </a:r>
            <a:r>
              <a:rPr lang="cs-CZ" sz="1200" dirty="0"/>
              <a:t> </a:t>
            </a:r>
            <a:r>
              <a:rPr lang="cs-CZ" sz="1200" dirty="0" err="1"/>
              <a:t>solution</a:t>
            </a:r>
            <a:endParaRPr lang="cs-CZ" sz="1200" dirty="0"/>
          </a:p>
          <a:p>
            <a:endParaRPr lang="cs-CZ" sz="1200" dirty="0"/>
          </a:p>
          <a:p>
            <a:r>
              <a:rPr lang="cs-CZ" sz="1200" dirty="0" err="1"/>
              <a:t>Commercial</a:t>
            </a:r>
            <a:r>
              <a:rPr lang="cs-CZ" sz="1200" dirty="0"/>
              <a:t> </a:t>
            </a:r>
            <a:r>
              <a:rPr lang="cs-CZ" sz="1200" dirty="0" err="1"/>
              <a:t>solutions</a:t>
            </a:r>
            <a:r>
              <a:rPr lang="cs-CZ" sz="1200" dirty="0"/>
              <a:t> – </a:t>
            </a:r>
            <a:r>
              <a:rPr lang="cs-CZ" sz="1200" dirty="0" err="1"/>
              <a:t>VectaShield</a:t>
            </a:r>
            <a:r>
              <a:rPr lang="cs-CZ" sz="1200" dirty="0"/>
              <a:t>, </a:t>
            </a:r>
            <a:r>
              <a:rPr lang="cs-CZ" sz="1200" dirty="0" err="1"/>
              <a:t>Prolong</a:t>
            </a:r>
            <a:r>
              <a:rPr lang="cs-CZ" sz="1200" dirty="0"/>
              <a:t> </a:t>
            </a:r>
            <a:r>
              <a:rPr lang="cs-CZ" sz="1200" dirty="0" err="1"/>
              <a:t>glass</a:t>
            </a:r>
            <a:r>
              <a:rPr lang="cs-CZ" sz="12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C7A76B-A2B9-B340-B024-17603B72F490}"/>
              </a:ext>
            </a:extLst>
          </p:cNvPr>
          <p:cNvSpPr/>
          <p:nvPr/>
        </p:nvSpPr>
        <p:spPr>
          <a:xfrm>
            <a:off x="5397295" y="4509593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Mounting media</a:t>
            </a:r>
            <a:endParaRPr lang="cs-CZ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E4F6FDD-CF49-B246-AA0D-98B229E3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270077C-787F-884C-BF8C-A97B93757B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93152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Coverslips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75966-96C5-F644-B848-617E2B51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2FF0E-2B75-8C42-8C12-9B1C09C7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52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E4F6FDD-CF49-B246-AA0D-98B229E3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797" y="22920"/>
            <a:ext cx="2679250" cy="8254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270077C-787F-884C-BF8C-A97B93757B31}"/>
              </a:ext>
            </a:extLst>
          </p:cNvPr>
          <p:cNvSpPr txBox="1">
            <a:spLocks/>
          </p:cNvSpPr>
          <p:nvPr/>
        </p:nvSpPr>
        <p:spPr>
          <a:xfrm>
            <a:off x="3197817" y="2282986"/>
            <a:ext cx="5796366" cy="6267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902030302020204" pitchFamily="66" charset="0"/>
              </a:rPr>
              <a:t>Thank you for your attention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75966-96C5-F644-B848-617E2B51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2FF0E-2B75-8C42-8C12-9B1C09C7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62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CB38B-6EB5-F54C-9E57-C67A8394BD73}"/>
              </a:ext>
            </a:extLst>
          </p:cNvPr>
          <p:cNvSpPr/>
          <p:nvPr/>
        </p:nvSpPr>
        <p:spPr>
          <a:xfrm>
            <a:off x="369376" y="3628969"/>
            <a:ext cx="11453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Z" b="1" u="sng" dirty="0">
                <a:solidFill>
                  <a:srgbClr val="7AC143"/>
                </a:solidFill>
              </a:rPr>
              <a:t>Lecture 2: October 14, 2021 at 9:00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Confocal microscopy - principles, types of confocal microscopes – scanning, spinning disc, channel vs spectral imaging, linear unmixing. 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Lasers, detectors, beam splitters, optical sections. </a:t>
            </a:r>
            <a:r>
              <a:rPr lang="en-GB" dirty="0" err="1">
                <a:solidFill>
                  <a:srgbClr val="000000"/>
                </a:solidFill>
                <a:latin typeface="Calibri" panose="020F0502020204030204" pitchFamily="34" charset="0"/>
              </a:rPr>
              <a:t>Lightsheet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 microscopy.</a:t>
            </a:r>
          </a:p>
        </p:txBody>
      </p:sp>
    </p:spTree>
    <p:extLst>
      <p:ext uri="{BB962C8B-B14F-4D97-AF65-F5344CB8AC3E}">
        <p14:creationId xmlns:p14="http://schemas.microsoft.com/office/powerpoint/2010/main" val="1282011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D3FE26F-D892-164A-8DF7-426B9151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George Biddell Airy (1801 – 1892)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C2227-91B1-494B-B1ED-F6E81C5D368F}"/>
              </a:ext>
            </a:extLst>
          </p:cNvPr>
          <p:cNvSpPr/>
          <p:nvPr/>
        </p:nvSpPr>
        <p:spPr>
          <a:xfrm>
            <a:off x="207735" y="1113412"/>
            <a:ext cx="87951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dirty="0"/>
              <a:t>English mathematician and astronomer. He established Greenwich as the location </a:t>
            </a:r>
          </a:p>
          <a:p>
            <a:r>
              <a:rPr lang="en-GB" dirty="0"/>
              <a:t>o</a:t>
            </a:r>
            <a:r>
              <a:rPr lang="en-CZ" dirty="0"/>
              <a:t>f the prime meridian. His main contribution to microscopy was explaining of </a:t>
            </a:r>
          </a:p>
          <a:p>
            <a:r>
              <a:rPr lang="en-CZ" dirty="0"/>
              <a:t>formation of concentric diffraction pattern around the bright spot of light,</a:t>
            </a:r>
          </a:p>
          <a:p>
            <a:r>
              <a:rPr lang="en-GB" dirty="0"/>
              <a:t>n</a:t>
            </a:r>
            <a:r>
              <a:rPr lang="en-CZ" dirty="0"/>
              <a:t>amed after him – Airy disc.  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8D287904-54CD-4247-9809-5FE8A57A0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5" y="2564795"/>
            <a:ext cx="2293981" cy="318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074AA-EAA2-884A-AA7D-9F5BEB356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671" y="3279068"/>
            <a:ext cx="1613729" cy="1607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FA263-8090-7345-BDB0-882EFA5BE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916" y="2564296"/>
            <a:ext cx="3209767" cy="31812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079EE2-23E7-B845-8338-1B49C17B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88948-4C15-444A-B7E6-AB81294B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0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Z" dirty="0"/>
              <a:t>August Koehler (1866 – 1948)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99E41-83F3-6245-B275-B22B31D05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06" y="2103949"/>
            <a:ext cx="3156668" cy="3883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FF5445-5AA8-AA4E-A5A0-7772D34BD922}"/>
              </a:ext>
            </a:extLst>
          </p:cNvPr>
          <p:cNvSpPr/>
          <p:nvPr/>
        </p:nvSpPr>
        <p:spPr>
          <a:xfrm>
            <a:off x="101146" y="1086992"/>
            <a:ext cx="1063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German optical scientist. He developed and improved light illumination of sample, Koehler illumination.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B2662-A5B7-2D44-9C1A-EB456A37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9D76F-957B-1849-89BA-4BA180AD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32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BAA4-FF26-3B43-8FF2-D6078E14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98"/>
            <a:ext cx="10515600" cy="1325563"/>
          </a:xfrm>
        </p:spPr>
        <p:txBody>
          <a:bodyPr/>
          <a:lstStyle/>
          <a:p>
            <a:r>
              <a:rPr lang="en-CZ" dirty="0"/>
              <a:t>Siedentopf and Zsigmondy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C85F8-1B29-1548-A808-4C72AABA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482" y="2468731"/>
            <a:ext cx="3520984" cy="19205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39D225-3BE4-F545-B692-138751E543EB}"/>
              </a:ext>
            </a:extLst>
          </p:cNvPr>
          <p:cNvSpPr/>
          <p:nvPr/>
        </p:nvSpPr>
        <p:spPr>
          <a:xfrm>
            <a:off x="187856" y="1023959"/>
            <a:ext cx="11712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First concept of light sheet microscope – illumination objective orthogonally to detection objective. Zsigmondy received Nobel prize for chemistry in 1925 for his research on colloid solutions. </a:t>
            </a:r>
            <a:endParaRPr lang="en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CEA92-D98C-A845-A719-473502A2B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0" y="2425206"/>
            <a:ext cx="4044181" cy="3614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51561-7073-CF4C-82A6-1002E24A5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261" y="3265318"/>
            <a:ext cx="3022600" cy="22479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AFAD6-366B-604A-B78D-0550677E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Light microscopy methods in biology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6A7DE-549C-E94B-A141-66A16018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168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ITEC">
      <a:dk1>
        <a:srgbClr val="39464A"/>
      </a:dk1>
      <a:lt1>
        <a:srgbClr val="F2F2F2"/>
      </a:lt1>
      <a:dk2>
        <a:srgbClr val="39464A"/>
      </a:dk2>
      <a:lt2>
        <a:srgbClr val="D8D8D8"/>
      </a:lt2>
      <a:accent1>
        <a:srgbClr val="62BB46"/>
      </a:accent1>
      <a:accent2>
        <a:srgbClr val="21A9C0"/>
      </a:accent2>
      <a:accent3>
        <a:srgbClr val="39464A"/>
      </a:accent3>
      <a:accent4>
        <a:srgbClr val="F2F2F2"/>
      </a:accent4>
      <a:accent5>
        <a:srgbClr val="BFBFBF"/>
      </a:accent5>
      <a:accent6>
        <a:srgbClr val="7F7F7F"/>
      </a:accent6>
      <a:hlink>
        <a:srgbClr val="21A9C0"/>
      </a:hlink>
      <a:folHlink>
        <a:srgbClr val="39464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ITEC_Presentation_2017.pptx" id="{6052EBB2-6C12-45E7-B078-F6AB0380D1EB}" vid="{3ABE95E3-DE13-49E2-BF12-8D0FA773B1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CEITEC_2018_Presentation</Template>
  <TotalTime>6463</TotalTime>
  <Words>2932</Words>
  <Application>Microsoft Macintosh PowerPoint</Application>
  <PresentationFormat>Widescreen</PresentationFormat>
  <Paragraphs>620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Arial Unicode MS</vt:lpstr>
      <vt:lpstr>Arial</vt:lpstr>
      <vt:lpstr>Berlin Sans FB</vt:lpstr>
      <vt:lpstr>Calibri</vt:lpstr>
      <vt:lpstr>Cambria Math</vt:lpstr>
      <vt:lpstr>Chiller</vt:lpstr>
      <vt:lpstr>Comic Sans MS</vt:lpstr>
      <vt:lpstr>Courier</vt:lpstr>
      <vt:lpstr>Roboto</vt:lpstr>
      <vt:lpstr>Symbol</vt:lpstr>
      <vt:lpstr>Motiv Office</vt:lpstr>
      <vt:lpstr>PowerPoint Presentation</vt:lpstr>
      <vt:lpstr>S5015 : Light microscopy methods in biology</vt:lpstr>
      <vt:lpstr>Antonie van Leeuwenhoek (1632 – 1723)</vt:lpstr>
      <vt:lpstr>Robert Hooke (1635 – 1703)</vt:lpstr>
      <vt:lpstr>Carl Zeiss (1816 – 1888)</vt:lpstr>
      <vt:lpstr>Ernst Abbe (1840 – 1905) </vt:lpstr>
      <vt:lpstr>George Biddell Airy (1801 – 1892)</vt:lpstr>
      <vt:lpstr>August Koehler (1866 – 1948) </vt:lpstr>
      <vt:lpstr>Siedentopf and Zsigmondy</vt:lpstr>
      <vt:lpstr>Frits Zernike  (1888 – 1966) </vt:lpstr>
      <vt:lpstr>Marvin Minsky (1927-2016)</vt:lpstr>
      <vt:lpstr>Mojmír Petráň (*1923)</vt:lpstr>
      <vt:lpstr>Jan Huisken, Eric Stelzer</vt:lpstr>
      <vt:lpstr>Mats Gustafsson (1960-2011) </vt:lpstr>
      <vt:lpstr>Eric Betzig (*1960)</vt:lpstr>
      <vt:lpstr>William Moerner</vt:lpstr>
      <vt:lpstr>Steffen Hell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Refractive index</vt:lpstr>
      <vt:lpstr>Ernst Karl Abbe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Šilarová</dc:creator>
  <cp:lastModifiedBy>Milan Ešner</cp:lastModifiedBy>
  <cp:revision>90</cp:revision>
  <cp:lastPrinted>2017-09-20T07:48:49Z</cp:lastPrinted>
  <dcterms:created xsi:type="dcterms:W3CDTF">2018-02-13T18:06:00Z</dcterms:created>
  <dcterms:modified xsi:type="dcterms:W3CDTF">2021-09-30T09:03:31Z</dcterms:modified>
</cp:coreProperties>
</file>