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4" r:id="rId2"/>
  </p:sldMasterIdLst>
  <p:sldIdLst>
    <p:sldId id="284" r:id="rId3"/>
    <p:sldId id="282" r:id="rId4"/>
    <p:sldId id="280" r:id="rId5"/>
    <p:sldId id="281" r:id="rId6"/>
    <p:sldId id="279" r:id="rId7"/>
    <p:sldId id="267" r:id="rId8"/>
    <p:sldId id="285" r:id="rId9"/>
  </p:sldIdLst>
  <p:sldSz cx="10080625" cy="5670550"/>
  <p:notesSz cx="7559675" cy="106918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332" autoAdjust="0"/>
  </p:normalViewPr>
  <p:slideViewPr>
    <p:cSldViewPr snapToGrid="0">
      <p:cViewPr varScale="1">
        <p:scale>
          <a:sx n="105" d="100"/>
          <a:sy n="105" d="100"/>
        </p:scale>
        <p:origin x="49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8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4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5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6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07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1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2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3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14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pPr algn="ctr"/>
            <a:endParaRPr lang="cs-CZ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cs-CZ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r>
              <a:rPr lang="cs-CZ" sz="44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4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20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20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PlaceHolder 1"/>
          <p:cNvSpPr>
            <a:spLocks noGrp="1"/>
          </p:cNvSpPr>
          <p:nvPr>
            <p:ph type="title"/>
          </p:nvPr>
        </p:nvSpPr>
        <p:spPr>
          <a:xfrm>
            <a:off x="504000" y="225720"/>
            <a:ext cx="9071640" cy="946800"/>
          </a:xfrm>
          <a:prstGeom prst="rect">
            <a:avLst/>
          </a:prstGeom>
        </p:spPr>
        <p:txBody>
          <a:bodyPr lIns="0" tIns="0" rIns="0" bIns="0" anchor="ctr">
            <a:spAutoFit/>
          </a:bodyPr>
          <a:lstStyle/>
          <a:p>
            <a:r>
              <a:rPr lang="cs-CZ" sz="1800" b="0" strike="noStrike" spc="-1">
                <a:latin typeface="Arial"/>
              </a:rPr>
              <a:t>Klikněte pro úpravu formátu textu nadpisu</a:t>
            </a:r>
          </a:p>
        </p:txBody>
      </p:sp>
      <p:sp>
        <p:nvSpPr>
          <p:cNvPr id="7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  <p:sp>
        <p:nvSpPr>
          <p:cNvPr id="78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</p:spPr>
        <p:txBody>
          <a:bodyPr lIns="0" tIns="0" rIns="0" bIns="0">
            <a:normAutofit fontScale="56000"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Klikněte pro úpravu formátu textu osnovy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Druhá úroveň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Třetí úroveň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1800" b="0" strike="noStrike" spc="-1">
                <a:latin typeface="Arial"/>
              </a:rPr>
              <a:t>Čtvrtá úroveň osnovy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Pátá úroveň osnovy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Šestá úroveň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1800" b="0" strike="noStrike" spc="-1">
                <a:latin typeface="Arial"/>
              </a:rPr>
              <a:t>Sedmá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288925" y="934267"/>
            <a:ext cx="9791700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2800" b="1" spc="-1" dirty="0">
                <a:solidFill>
                  <a:srgbClr val="B47804"/>
                </a:solidFill>
                <a:latin typeface="Source Sans Pro"/>
                <a:ea typeface="DejaVu Sans"/>
              </a:rPr>
              <a:t>1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</a:t>
            </a:r>
            <a:r>
              <a:rPr lang="cs-CZ" sz="2800" b="1" spc="-1" dirty="0" smtClean="0">
                <a:solidFill>
                  <a:srgbClr val="B47804"/>
                </a:solidFill>
                <a:latin typeface="Source Sans Pro"/>
              </a:rPr>
              <a:t>/ Kdo je podle Vás „nadaný žák“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175657" y="2465589"/>
            <a:ext cx="613228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Napište 3 výroky 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o nadání (Nadaný 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žák je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… Nadání je…)</a:t>
            </a:r>
            <a:endParaRPr lang="cs-CZ" sz="16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Prezentujte své výroky…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910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106680" y="150495"/>
            <a:ext cx="9791700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2800" b="1" spc="-1" dirty="0">
                <a:solidFill>
                  <a:srgbClr val="B47804"/>
                </a:solidFill>
                <a:latin typeface="Source Sans Pro"/>
                <a:ea typeface="DejaVu Sans"/>
              </a:rPr>
              <a:t>2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</a:t>
            </a:r>
            <a:r>
              <a:rPr lang="cs-CZ" sz="2800" b="1" spc="-1" dirty="0" smtClean="0">
                <a:solidFill>
                  <a:srgbClr val="B47804"/>
                </a:solidFill>
                <a:latin typeface="Source Sans Pro"/>
              </a:rPr>
              <a:t>/Příklady modelů </a:t>
            </a:r>
            <a:r>
              <a:rPr lang="cs-CZ" sz="2800" b="1" spc="-1" dirty="0" smtClean="0">
                <a:solidFill>
                  <a:srgbClr val="B47804"/>
                </a:solidFill>
                <a:latin typeface="Source Sans Pro"/>
              </a:rPr>
              <a:t>nadání (koncepce nadání)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604914" y="4455097"/>
            <a:ext cx="35984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200"/>
              </a:spcBef>
              <a:spcAft>
                <a:spcPts val="300"/>
              </a:spcAft>
            </a:pPr>
            <a:r>
              <a:rPr lang="en-US" sz="16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Renzulli’s</a:t>
            </a:r>
            <a:r>
              <a:rPr lang="en-US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Three-Ring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Model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6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70´s) </a:t>
            </a:r>
            <a:r>
              <a:rPr lang="en-US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68144" y="1337171"/>
            <a:ext cx="3632132" cy="2531414"/>
          </a:xfrm>
          <a:prstGeom prst="rect">
            <a:avLst/>
          </a:prstGeom>
        </p:spPr>
      </p:pic>
      <p:sp>
        <p:nvSpPr>
          <p:cNvPr id="6" name="Obdélník 5"/>
          <p:cNvSpPr/>
          <p:nvPr/>
        </p:nvSpPr>
        <p:spPr>
          <a:xfrm>
            <a:off x="2867904" y="4400421"/>
            <a:ext cx="361457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Sternberg´s Concept of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Giftedness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8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0´s)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Šipka doprava 6"/>
          <p:cNvSpPr/>
          <p:nvPr/>
        </p:nvSpPr>
        <p:spPr>
          <a:xfrm>
            <a:off x="1233715" y="5261146"/>
            <a:ext cx="7395028" cy="13277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32" name="Picture 8" descr="Triarchic Theory of Intelligence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045" y="1141073"/>
            <a:ext cx="4215438" cy="27821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27449" y="4331986"/>
            <a:ext cx="261802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L.M. </a:t>
            </a:r>
            <a:r>
              <a:rPr lang="cs-CZ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Terman´s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Concept 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of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Giftedness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0´s)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Ovál 1"/>
          <p:cNvSpPr/>
          <p:nvPr/>
        </p:nvSpPr>
        <p:spPr>
          <a:xfrm>
            <a:off x="254000" y="1973943"/>
            <a:ext cx="1918702" cy="17997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442686" y="2532167"/>
            <a:ext cx="141514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Extraordinary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IQ</a:t>
            </a:r>
            <a:r>
              <a:rPr lang="en-US" sz="24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24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28562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www.researchgate.net/publication/277651296/figure/fig2/AS:294230498004993@1447161425125/Multifactor-model-of-giftedness-by-F-Moenks_W64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257" y="1321770"/>
            <a:ext cx="3703704" cy="33377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552728" y="5011434"/>
            <a:ext cx="30007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6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Mönks´s</a:t>
            </a:r>
            <a:r>
              <a:rPr lang="en-US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Multifactor Model of </a:t>
            </a:r>
            <a:r>
              <a:rPr lang="en-US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Giftedness</a:t>
            </a:r>
            <a:r>
              <a:rPr lang="cs-CZ" sz="16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(90´s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il_fi" descr="figure1-1large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79"/>
          <a:stretch/>
        </p:blipFill>
        <p:spPr bwMode="auto">
          <a:xfrm>
            <a:off x="4227513" y="134295"/>
            <a:ext cx="5853112" cy="4756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bdélník 4"/>
          <p:cNvSpPr/>
          <p:nvPr/>
        </p:nvSpPr>
        <p:spPr>
          <a:xfrm>
            <a:off x="4695012" y="5085774"/>
            <a:ext cx="5038725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600" dirty="0" err="1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Gagné´s</a:t>
            </a:r>
            <a:r>
              <a:rPr lang="en-US" sz="1600" dirty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Differentiated Model of Giftedness and </a:t>
            </a:r>
            <a:r>
              <a:rPr lang="en-US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Talent</a:t>
            </a:r>
            <a:r>
              <a:rPr lang="cs-CZ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cs-CZ" sz="16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90´s</a:t>
            </a:r>
            <a:r>
              <a:rPr lang="cs-CZ" sz="1600" dirty="0" smtClean="0">
                <a:solidFill>
                  <a:srgbClr val="333333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Šipka doprava 10"/>
          <p:cNvSpPr/>
          <p:nvPr/>
        </p:nvSpPr>
        <p:spPr>
          <a:xfrm>
            <a:off x="1839950" y="588304"/>
            <a:ext cx="3427141" cy="10407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0569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350520" y="150495"/>
            <a:ext cx="9547860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2800" b="1" spc="-1" dirty="0">
                <a:solidFill>
                  <a:srgbClr val="B47804"/>
                </a:solidFill>
                <a:latin typeface="Source Sans Pro"/>
                <a:ea typeface="DejaVu Sans"/>
              </a:rPr>
              <a:t>3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/ </a:t>
            </a:r>
            <a:r>
              <a:rPr lang="cs-CZ" sz="2800" b="1" strike="noStrike" spc="-1" dirty="0" err="1" smtClean="0">
                <a:solidFill>
                  <a:srgbClr val="B47804"/>
                </a:solidFill>
                <a:latin typeface="Source Sans Pro"/>
                <a:ea typeface="DejaVu Sans"/>
              </a:rPr>
              <a:t>How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many </a:t>
            </a:r>
            <a:r>
              <a:rPr lang="cs-CZ" sz="2800" b="1" strike="noStrike" spc="-1" dirty="0" err="1" smtClean="0">
                <a:solidFill>
                  <a:srgbClr val="B47804"/>
                </a:solidFill>
                <a:latin typeface="Source Sans Pro"/>
                <a:ea typeface="DejaVu Sans"/>
              </a:rPr>
              <a:t>gifted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</a:t>
            </a:r>
            <a:r>
              <a:rPr lang="cs-CZ" sz="2800" b="1" strike="noStrike" spc="-1" dirty="0" err="1" smtClean="0">
                <a:solidFill>
                  <a:srgbClr val="B47804"/>
                </a:solidFill>
                <a:latin typeface="Source Sans Pro"/>
                <a:ea typeface="DejaVu Sans"/>
              </a:rPr>
              <a:t>learners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do </a:t>
            </a:r>
            <a:r>
              <a:rPr lang="cs-CZ" sz="2800" b="1" strike="noStrike" spc="-1" dirty="0" err="1" smtClean="0">
                <a:solidFill>
                  <a:srgbClr val="B47804"/>
                </a:solidFill>
                <a:latin typeface="Source Sans Pro"/>
                <a:ea typeface="DejaVu Sans"/>
              </a:rPr>
              <a:t>we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</a:t>
            </a:r>
            <a:r>
              <a:rPr lang="cs-CZ" sz="2800" b="1" strike="noStrike" spc="-1" dirty="0" err="1" smtClean="0">
                <a:solidFill>
                  <a:srgbClr val="B47804"/>
                </a:solidFill>
                <a:latin typeface="Source Sans Pro"/>
                <a:ea typeface="DejaVu Sans"/>
              </a:rPr>
              <a:t>have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?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CustomShape 3"/>
          <p:cNvSpPr/>
          <p:nvPr/>
        </p:nvSpPr>
        <p:spPr>
          <a:xfrm>
            <a:off x="232410" y="943019"/>
            <a:ext cx="9784080" cy="27699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cs-CZ" dirty="0" smtClean="0"/>
              <a:t>2é</a:t>
            </a:r>
          </a:p>
        </p:txBody>
      </p:sp>
      <p:sp>
        <p:nvSpPr>
          <p:cNvPr id="2" name="AutoShape 2" descr="The Normal Gifted Child - Home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3078" name="Picture 6" descr="IQ, the Gifted and the Highly Gifted.wmv - YouTub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939" r="1664" b="10742"/>
          <a:stretch/>
        </p:blipFill>
        <p:spPr bwMode="auto">
          <a:xfrm>
            <a:off x="199830" y="752582"/>
            <a:ext cx="4331905" cy="291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Obdélník 3"/>
          <p:cNvSpPr/>
          <p:nvPr/>
        </p:nvSpPr>
        <p:spPr>
          <a:xfrm>
            <a:off x="307974" y="4171340"/>
            <a:ext cx="411561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/>
              <a:t>Pokud mají děti vhodné podmínky pro rozvoj nadání, dokáže až 20% z nich dosáhnout výrazného talentu. </a:t>
            </a:r>
            <a:endParaRPr lang="cs-CZ" dirty="0" smtClean="0"/>
          </a:p>
          <a:p>
            <a:r>
              <a:rPr lang="cs-CZ" dirty="0"/>
              <a:t> </a:t>
            </a:r>
            <a:r>
              <a:rPr lang="cs-CZ" dirty="0" smtClean="0"/>
              <a:t>(</a:t>
            </a:r>
            <a:r>
              <a:rPr lang="cs-CZ" dirty="0" err="1" smtClean="0"/>
              <a:t>Winebrenner</a:t>
            </a:r>
            <a:r>
              <a:rPr lang="cs-CZ" dirty="0"/>
              <a:t>,</a:t>
            </a:r>
            <a:r>
              <a:rPr lang="cs-CZ" dirty="0" smtClean="0"/>
              <a:t> 2000).</a:t>
            </a:r>
          </a:p>
        </p:txBody>
      </p:sp>
      <p:pic>
        <p:nvPicPr>
          <p:cNvPr id="3080" name="Picture 8" descr="The pentagonal model of Sternberg (1993). Sternberg described the... |  Download Scientific Diagra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0521" y="656014"/>
            <a:ext cx="4039054" cy="27816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Obdélník 6"/>
          <p:cNvSpPr/>
          <p:nvPr/>
        </p:nvSpPr>
        <p:spPr>
          <a:xfrm>
            <a:off x="7901697" y="819576"/>
            <a:ext cx="157271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solidFill>
                  <a:srgbClr val="333333"/>
                </a:solidFill>
                <a:latin typeface="Roboto"/>
              </a:rPr>
              <a:t>The pentagonal model of Sternberg (1993). </a:t>
            </a:r>
            <a:endParaRPr lang="cs-CZ" sz="1200" dirty="0"/>
          </a:p>
        </p:txBody>
      </p:sp>
      <p:sp>
        <p:nvSpPr>
          <p:cNvPr id="3" name="Obdélník 2"/>
          <p:cNvSpPr/>
          <p:nvPr/>
        </p:nvSpPr>
        <p:spPr>
          <a:xfrm>
            <a:off x="5167049" y="3978598"/>
            <a:ext cx="484944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cs-CZ" dirty="0" smtClean="0"/>
              <a:t>Více než 20 % dětí může být nadaných (</a:t>
            </a:r>
            <a:r>
              <a:rPr lang="cs-CZ" dirty="0"/>
              <a:t> </a:t>
            </a:r>
            <a:r>
              <a:rPr lang="cs-CZ" dirty="0" smtClean="0"/>
              <a:t>- všechny děti). Nadání je flexibilní. Všichni </a:t>
            </a:r>
            <a:r>
              <a:rPr lang="cs-CZ" dirty="0" err="1" smtClean="0"/>
              <a:t>stduenti</a:t>
            </a:r>
            <a:r>
              <a:rPr lang="cs-CZ" dirty="0" smtClean="0"/>
              <a:t> mají právo na maximální rozvoj svého nadání. </a:t>
            </a:r>
            <a:r>
              <a:rPr lang="cs-CZ" dirty="0" smtClean="0"/>
              <a:t>(Inkluze)</a:t>
            </a:r>
            <a:endParaRPr lang="cs-CZ" sz="1500" spc="-1" dirty="0"/>
          </a:p>
        </p:txBody>
      </p:sp>
      <p:sp>
        <p:nvSpPr>
          <p:cNvPr id="6" name="Ovál 5"/>
          <p:cNvSpPr/>
          <p:nvPr/>
        </p:nvSpPr>
        <p:spPr>
          <a:xfrm>
            <a:off x="3427079" y="2645361"/>
            <a:ext cx="875980" cy="7279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6485324" y="656014"/>
            <a:ext cx="1490703" cy="564004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Ovál 11"/>
          <p:cNvSpPr/>
          <p:nvPr/>
        </p:nvSpPr>
        <p:spPr>
          <a:xfrm>
            <a:off x="7652841" y="1589350"/>
            <a:ext cx="1490703" cy="4175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vál 12"/>
          <p:cNvSpPr/>
          <p:nvPr/>
        </p:nvSpPr>
        <p:spPr>
          <a:xfrm>
            <a:off x="5370521" y="2812952"/>
            <a:ext cx="1490703" cy="7279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2934873" y="4427929"/>
            <a:ext cx="1288887" cy="40937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vál 15"/>
          <p:cNvSpPr/>
          <p:nvPr/>
        </p:nvSpPr>
        <p:spPr>
          <a:xfrm>
            <a:off x="1429657" y="4717262"/>
            <a:ext cx="1305385" cy="38080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5124450" y="3978598"/>
            <a:ext cx="1963734" cy="3716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vál 17"/>
          <p:cNvSpPr/>
          <p:nvPr/>
        </p:nvSpPr>
        <p:spPr>
          <a:xfrm>
            <a:off x="8383281" y="3988899"/>
            <a:ext cx="1633209" cy="37169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656524" y="1220018"/>
            <a:ext cx="607039" cy="19043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Šipka doprava 19"/>
          <p:cNvSpPr/>
          <p:nvPr/>
        </p:nvSpPr>
        <p:spPr>
          <a:xfrm>
            <a:off x="3626863" y="4986938"/>
            <a:ext cx="1540185" cy="17994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1" name="Šipka doprava 20"/>
          <p:cNvSpPr/>
          <p:nvPr/>
        </p:nvSpPr>
        <p:spPr>
          <a:xfrm rot="8509622">
            <a:off x="4132936" y="3763280"/>
            <a:ext cx="1220232" cy="12830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8764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106680" y="150495"/>
            <a:ext cx="9791700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2800" b="1" spc="-1" dirty="0">
                <a:solidFill>
                  <a:srgbClr val="B47804"/>
                </a:solidFill>
                <a:latin typeface="Source Sans Pro"/>
                <a:ea typeface="DejaVu Sans"/>
              </a:rPr>
              <a:t>2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</a:t>
            </a:r>
            <a:r>
              <a:rPr lang="cs-CZ" sz="2800" b="1" spc="-1" dirty="0">
                <a:solidFill>
                  <a:srgbClr val="B47804"/>
                </a:solidFill>
                <a:latin typeface="Source Sans Pro"/>
              </a:rPr>
              <a:t>/ </a:t>
            </a:r>
            <a:r>
              <a:rPr lang="cs-CZ" sz="2800" b="1" spc="-1" dirty="0" err="1" smtClean="0">
                <a:solidFill>
                  <a:srgbClr val="B47804"/>
                </a:solidFill>
                <a:latin typeface="Source Sans Pro"/>
              </a:rPr>
              <a:t>Modern</a:t>
            </a:r>
            <a:r>
              <a:rPr lang="cs-CZ" sz="2800" b="1" spc="-1" dirty="0" smtClean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800" b="1" spc="-1" dirty="0" err="1" smtClean="0">
                <a:solidFill>
                  <a:srgbClr val="B47804"/>
                </a:solidFill>
                <a:latin typeface="Source Sans Pro"/>
              </a:rPr>
              <a:t>development</a:t>
            </a:r>
            <a:r>
              <a:rPr lang="cs-CZ" sz="2800" b="1" spc="-1" dirty="0" smtClean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800" b="1" spc="-1" dirty="0" err="1">
                <a:solidFill>
                  <a:srgbClr val="B47804"/>
                </a:solidFill>
                <a:latin typeface="Source Sans Pro"/>
              </a:rPr>
              <a:t>of</a:t>
            </a:r>
            <a:r>
              <a:rPr lang="cs-CZ" sz="2800" b="1" spc="-1" dirty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800" b="1" spc="-1" dirty="0" err="1" smtClean="0">
                <a:solidFill>
                  <a:srgbClr val="B47804"/>
                </a:solidFill>
                <a:latin typeface="Source Sans Pro"/>
              </a:rPr>
              <a:t>giftedness</a:t>
            </a:r>
            <a:r>
              <a:rPr lang="cs-CZ" sz="2800" b="1" spc="-1" dirty="0" smtClean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800" b="1" spc="-1" dirty="0" err="1" smtClean="0">
                <a:solidFill>
                  <a:srgbClr val="B47804"/>
                </a:solidFill>
                <a:latin typeface="Source Sans Pro"/>
              </a:rPr>
              <a:t>conceptions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2" name="Tabulk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5594858"/>
              </p:ext>
            </p:extLst>
          </p:nvPr>
        </p:nvGraphicFramePr>
        <p:xfrm>
          <a:off x="-1" y="-1"/>
          <a:ext cx="10019979" cy="5680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03087">
                  <a:extLst>
                    <a:ext uri="{9D8B030D-6E8A-4147-A177-3AD203B41FA5}">
                      <a16:colId xmlns:a16="http://schemas.microsoft.com/office/drawing/2014/main" val="212191835"/>
                    </a:ext>
                  </a:extLst>
                </a:gridCol>
                <a:gridCol w="1601146">
                  <a:extLst>
                    <a:ext uri="{9D8B030D-6E8A-4147-A177-3AD203B41FA5}">
                      <a16:colId xmlns:a16="http://schemas.microsoft.com/office/drawing/2014/main" val="104630578"/>
                    </a:ext>
                  </a:extLst>
                </a:gridCol>
                <a:gridCol w="1540157">
                  <a:extLst>
                    <a:ext uri="{9D8B030D-6E8A-4147-A177-3AD203B41FA5}">
                      <a16:colId xmlns:a16="http://schemas.microsoft.com/office/drawing/2014/main" val="4032908745"/>
                    </a:ext>
                  </a:extLst>
                </a:gridCol>
                <a:gridCol w="1879786">
                  <a:extLst>
                    <a:ext uri="{9D8B030D-6E8A-4147-A177-3AD203B41FA5}">
                      <a16:colId xmlns:a16="http://schemas.microsoft.com/office/drawing/2014/main" val="3601622704"/>
                    </a:ext>
                  </a:extLst>
                </a:gridCol>
                <a:gridCol w="2225807">
                  <a:extLst>
                    <a:ext uri="{9D8B030D-6E8A-4147-A177-3AD203B41FA5}">
                      <a16:colId xmlns:a16="http://schemas.microsoft.com/office/drawing/2014/main" val="2597162685"/>
                    </a:ext>
                  </a:extLst>
                </a:gridCol>
                <a:gridCol w="1669996">
                  <a:extLst>
                    <a:ext uri="{9D8B030D-6E8A-4147-A177-3AD203B41FA5}">
                      <a16:colId xmlns:a16="http://schemas.microsoft.com/office/drawing/2014/main" val="3218974052"/>
                    </a:ext>
                  </a:extLst>
                </a:gridCol>
              </a:tblGrid>
              <a:tr h="602742">
                <a:tc>
                  <a:txBody>
                    <a:bodyPr/>
                    <a:lstStyle/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18.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smtClean="0"/>
                        <a:t>– </a:t>
                      </a:r>
                      <a:r>
                        <a:rPr lang="cs-CZ" sz="1600" baseline="0" dirty="0" smtClean="0"/>
                        <a:t>19. st.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aseline="0" dirty="0" smtClean="0"/>
                        <a:t>Zač. 20. st.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Polovina-konec 20.st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Přelom 20. a 21. století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Dnešek</a:t>
                      </a:r>
                      <a:r>
                        <a:rPr lang="cs-CZ" sz="1600" baseline="0" dirty="0" smtClean="0"/>
                        <a:t> a výhledy…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949331"/>
                  </a:ext>
                </a:extLst>
              </a:tr>
              <a:tr h="101090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/>
                        <a:t>Označení</a:t>
                      </a:r>
                      <a:r>
                        <a:rPr lang="cs-CZ" sz="1600" b="1" baseline="0" dirty="0" smtClean="0"/>
                        <a:t> pro nadané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Genius (dospělý</a:t>
                      </a:r>
                      <a:r>
                        <a:rPr lang="cs-CZ" sz="1600" baseline="0" dirty="0" smtClean="0"/>
                        <a:t> muž</a:t>
                      </a:r>
                      <a:r>
                        <a:rPr lang="cs-CZ" sz="1600" dirty="0" smtClean="0"/>
                        <a:t>)</a:t>
                      </a:r>
                      <a:endParaRPr lang="cs-CZ" sz="1600" dirty="0" smtClean="0"/>
                    </a:p>
                    <a:p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Nadaní</a:t>
                      </a:r>
                      <a:r>
                        <a:rPr lang="cs-CZ" sz="1600" baseline="0" dirty="0" smtClean="0"/>
                        <a:t> a talentovaní + zbytek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200" dirty="0" smtClean="0"/>
                        <a:t>(</a:t>
                      </a:r>
                      <a:r>
                        <a:rPr lang="cs-CZ" sz="1200" dirty="0" err="1" smtClean="0"/>
                        <a:t>bright</a:t>
                      </a:r>
                      <a:r>
                        <a:rPr lang="cs-CZ" sz="1200" dirty="0" smtClean="0"/>
                        <a:t> vs. </a:t>
                      </a:r>
                      <a:r>
                        <a:rPr lang="cs-CZ" sz="1200" dirty="0" err="1" smtClean="0"/>
                        <a:t>gifted</a:t>
                      </a:r>
                      <a:r>
                        <a:rPr lang="cs-CZ" sz="12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Nadaní</a:t>
                      </a:r>
                      <a:r>
                        <a:rPr lang="cs-CZ" sz="1200" baseline="0" dirty="0" smtClean="0"/>
                        <a:t> a talentovaní + zbytek</a:t>
                      </a:r>
                      <a:endParaRPr lang="cs-CZ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050" dirty="0" smtClean="0"/>
                        <a:t>(</a:t>
                      </a:r>
                      <a:r>
                        <a:rPr lang="cs-CZ" sz="1050" dirty="0" err="1" smtClean="0"/>
                        <a:t>bright</a:t>
                      </a:r>
                      <a:r>
                        <a:rPr lang="cs-CZ" sz="1050" dirty="0" smtClean="0"/>
                        <a:t> vs. </a:t>
                      </a:r>
                      <a:r>
                        <a:rPr lang="cs-CZ" sz="1050" dirty="0" err="1" smtClean="0"/>
                        <a:t>gifted</a:t>
                      </a:r>
                      <a:r>
                        <a:rPr lang="cs-CZ" sz="1050" dirty="0" smtClean="0"/>
                        <a:t>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err="1" smtClean="0"/>
                        <a:t>Gifted</a:t>
                      </a:r>
                      <a:r>
                        <a:rPr lang="cs-CZ" sz="1600" dirty="0" smtClean="0"/>
                        <a:t> and </a:t>
                      </a:r>
                      <a:r>
                        <a:rPr lang="cs-CZ" sz="1600" dirty="0" err="1" smtClean="0"/>
                        <a:t>talented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err="1" smtClean="0"/>
                        <a:t>Gifted</a:t>
                      </a:r>
                      <a:r>
                        <a:rPr lang="cs-CZ" sz="1600" dirty="0" smtClean="0"/>
                        <a:t> </a:t>
                      </a:r>
                      <a:r>
                        <a:rPr lang="cs-CZ" sz="1600" dirty="0" err="1" smtClean="0"/>
                        <a:t>behaviour</a:t>
                      </a:r>
                      <a:r>
                        <a:rPr lang="cs-CZ" sz="1600" dirty="0" smtClean="0"/>
                        <a:t>, no  label </a:t>
                      </a:r>
                      <a:r>
                        <a:rPr lang="cs-CZ" sz="1600" dirty="0" err="1" smtClean="0"/>
                        <a:t>children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0413114"/>
                  </a:ext>
                </a:extLst>
              </a:tr>
              <a:tr h="537882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Výskyt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Extrémně</a:t>
                      </a:r>
                      <a:r>
                        <a:rPr lang="cs-CZ" sz="1600" baseline="0" dirty="0" smtClean="0"/>
                        <a:t> zřídka</a:t>
                      </a:r>
                      <a:endParaRPr lang="cs-CZ" sz="1600" dirty="0" smtClean="0"/>
                    </a:p>
                    <a:p>
                      <a:r>
                        <a:rPr lang="cs-CZ" sz="1600" dirty="0" smtClean="0"/>
                        <a:t>(0,0001%)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Velmi</a:t>
                      </a:r>
                      <a:r>
                        <a:rPr lang="cs-CZ" sz="1600" baseline="0" dirty="0" smtClean="0"/>
                        <a:t> zřídka</a:t>
                      </a:r>
                      <a:endParaRPr lang="cs-CZ" sz="1600" baseline="0" dirty="0" smtClean="0"/>
                    </a:p>
                    <a:p>
                      <a:r>
                        <a:rPr lang="cs-CZ" sz="1600" baseline="0" dirty="0" smtClean="0"/>
                        <a:t>(max. </a:t>
                      </a:r>
                      <a:r>
                        <a:rPr lang="cs-CZ" sz="1600" dirty="0" smtClean="0"/>
                        <a:t>2</a:t>
                      </a:r>
                      <a:r>
                        <a:rPr lang="cs-CZ" sz="1600" baseline="0" dirty="0" smtClean="0"/>
                        <a:t>%)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Velmi</a:t>
                      </a:r>
                      <a:r>
                        <a:rPr lang="cs-CZ" sz="1600" baseline="0" dirty="0" smtClean="0"/>
                        <a:t> zřídka</a:t>
                      </a:r>
                    </a:p>
                    <a:p>
                      <a:r>
                        <a:rPr lang="cs-CZ" sz="1600" baseline="0" dirty="0" smtClean="0"/>
                        <a:t>(max. </a:t>
                      </a:r>
                      <a:r>
                        <a:rPr lang="cs-CZ" sz="1600" dirty="0" smtClean="0"/>
                        <a:t>2</a:t>
                      </a:r>
                      <a:r>
                        <a:rPr lang="cs-CZ" sz="1600" baseline="0" dirty="0" smtClean="0"/>
                        <a:t>%)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aseline="0" dirty="0" err="1" smtClean="0"/>
                        <a:t>Mostly</a:t>
                      </a:r>
                      <a:r>
                        <a:rPr lang="cs-CZ" sz="1600" baseline="0" dirty="0" smtClean="0"/>
                        <a:t> 20% </a:t>
                      </a:r>
                      <a:r>
                        <a:rPr lang="cs-CZ" sz="1600" baseline="0" dirty="0" err="1" smtClean="0"/>
                        <a:t>of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cases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aseline="0" dirty="0" smtClean="0"/>
                        <a:t>More </a:t>
                      </a:r>
                      <a:r>
                        <a:rPr lang="cs-CZ" sz="1600" baseline="0" dirty="0" err="1" smtClean="0"/>
                        <a:t>than</a:t>
                      </a:r>
                      <a:r>
                        <a:rPr lang="cs-CZ" sz="1600" baseline="0" dirty="0" smtClean="0"/>
                        <a:t> 20% </a:t>
                      </a:r>
                      <a:r>
                        <a:rPr lang="cs-CZ" sz="1600" baseline="0" dirty="0" err="1" smtClean="0"/>
                        <a:t>cases</a:t>
                      </a:r>
                      <a:r>
                        <a:rPr lang="cs-CZ" sz="1600" baseline="0" dirty="0" smtClean="0"/>
                        <a:t> (</a:t>
                      </a:r>
                      <a:r>
                        <a:rPr lang="cs-CZ" sz="1600" baseline="0" dirty="0" err="1" smtClean="0"/>
                        <a:t>flexible</a:t>
                      </a:r>
                      <a:r>
                        <a:rPr lang="cs-CZ" sz="1600" baseline="0" dirty="0" smtClean="0"/>
                        <a:t>)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418958"/>
                  </a:ext>
                </a:extLst>
              </a:tr>
              <a:tr h="829107">
                <a:tc>
                  <a:txBody>
                    <a:bodyPr/>
                    <a:lstStyle/>
                    <a:p>
                      <a:r>
                        <a:rPr lang="cs-CZ" sz="1600" b="1" dirty="0" err="1" smtClean="0"/>
                        <a:t>Identifi-kace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aseline="0" dirty="0" smtClean="0"/>
                        <a:t>Retrospektivní analýza CV, z vyšší společnosti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IQ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smtClean="0"/>
                        <a:t>testy, z vyšší společnosti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IQ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smtClean="0"/>
                        <a:t>testy</a:t>
                      </a:r>
                      <a:endParaRPr lang="cs-CZ" sz="1600" dirty="0" smtClean="0"/>
                    </a:p>
                    <a:p>
                      <a:r>
                        <a:rPr lang="cs-CZ" sz="1600" dirty="0" smtClean="0"/>
                        <a:t>+</a:t>
                      </a:r>
                      <a:r>
                        <a:rPr lang="cs-CZ" sz="1600" baseline="0" dirty="0" smtClean="0"/>
                        <a:t> další individuální faktory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IQ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smtClean="0"/>
                        <a:t>testy </a:t>
                      </a:r>
                      <a:endParaRPr lang="cs-CZ" sz="1600" dirty="0" smtClean="0"/>
                    </a:p>
                    <a:p>
                      <a:r>
                        <a:rPr lang="cs-CZ" sz="1600" dirty="0" smtClean="0"/>
                        <a:t>+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smtClean="0"/>
                        <a:t>individuální a externí faktory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baseline="0" dirty="0" err="1" smtClean="0"/>
                        <a:t>Individualizo-vané</a:t>
                      </a:r>
                      <a:r>
                        <a:rPr lang="cs-CZ" sz="1600" baseline="0" dirty="0" smtClean="0"/>
                        <a:t>, rozšíření postupů</a:t>
                      </a:r>
                      <a:endParaRPr lang="cs-CZ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545095"/>
                  </a:ext>
                </a:extLst>
              </a:tr>
              <a:tr h="975873">
                <a:tc>
                  <a:txBody>
                    <a:bodyPr/>
                    <a:lstStyle/>
                    <a:p>
                      <a:r>
                        <a:rPr lang="cs-CZ" sz="1600" b="1" dirty="0" smtClean="0"/>
                        <a:t>Rozvoj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Vše</a:t>
                      </a:r>
                      <a:r>
                        <a:rPr lang="cs-CZ" sz="1600" baseline="0" dirty="0" smtClean="0"/>
                        <a:t> je dáno, zaměření na dospělé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Nadání</a:t>
                      </a:r>
                      <a:r>
                        <a:rPr lang="cs-CZ" sz="1600" baseline="0" dirty="0" smtClean="0"/>
                        <a:t> je dědičné, ale respektuji </a:t>
                      </a:r>
                      <a:r>
                        <a:rPr lang="cs-CZ" sz="1600" baseline="0" dirty="0" err="1" smtClean="0"/>
                        <a:t>environm</a:t>
                      </a:r>
                      <a:r>
                        <a:rPr lang="cs-CZ" sz="1600" baseline="0" dirty="0" smtClean="0"/>
                        <a:t>. fakt.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Větší</a:t>
                      </a:r>
                      <a:r>
                        <a:rPr lang="cs-CZ" sz="1600" baseline="0" dirty="0" smtClean="0"/>
                        <a:t> důraz na </a:t>
                      </a:r>
                      <a:r>
                        <a:rPr lang="cs-CZ" sz="1600" baseline="0" dirty="0" err="1" smtClean="0"/>
                        <a:t>indiv</a:t>
                      </a:r>
                      <a:r>
                        <a:rPr lang="cs-CZ" sz="1600" baseline="0" dirty="0" smtClean="0"/>
                        <a:t>. faktory (nadaní školáci)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Větší</a:t>
                      </a:r>
                      <a:r>
                        <a:rPr lang="cs-CZ" sz="1600" baseline="0" dirty="0" smtClean="0"/>
                        <a:t> důraz na </a:t>
                      </a:r>
                      <a:r>
                        <a:rPr lang="cs-CZ" sz="1600" baseline="0" dirty="0" err="1" smtClean="0"/>
                        <a:t>indiv</a:t>
                      </a:r>
                      <a:r>
                        <a:rPr lang="cs-CZ" sz="1600" baseline="0" dirty="0" smtClean="0"/>
                        <a:t>. faktory </a:t>
                      </a:r>
                      <a:r>
                        <a:rPr lang="cs-CZ" sz="1600" dirty="0" smtClean="0"/>
                        <a:t>(nadaní</a:t>
                      </a:r>
                      <a:r>
                        <a:rPr lang="cs-CZ" sz="1600" baseline="0" dirty="0" smtClean="0"/>
                        <a:t> předškoláci)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Zejména</a:t>
                      </a:r>
                      <a:r>
                        <a:rPr lang="cs-CZ" sz="1600" baseline="0" dirty="0" smtClean="0"/>
                        <a:t> </a:t>
                      </a:r>
                      <a:r>
                        <a:rPr lang="cs-CZ" sz="1600" baseline="0" dirty="0" err="1" smtClean="0"/>
                        <a:t>environm</a:t>
                      </a:r>
                      <a:r>
                        <a:rPr lang="cs-CZ" sz="1600" baseline="0" dirty="0" smtClean="0"/>
                        <a:t>. faktory </a:t>
                      </a:r>
                      <a:endParaRPr lang="cs-CZ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1546463"/>
                  </a:ext>
                </a:extLst>
              </a:tr>
              <a:tr h="1110315">
                <a:tc>
                  <a:txBody>
                    <a:bodyPr/>
                    <a:lstStyle/>
                    <a:p>
                      <a:r>
                        <a:rPr lang="cs-CZ" sz="1600" b="1" dirty="0" err="1" smtClean="0"/>
                        <a:t>Eduk</a:t>
                      </a:r>
                      <a:r>
                        <a:rPr lang="cs-CZ" sz="1600" b="1" dirty="0" smtClean="0"/>
                        <a:t>.</a:t>
                      </a:r>
                      <a:r>
                        <a:rPr lang="cs-CZ" sz="1600" b="1" baseline="0" dirty="0" smtClean="0"/>
                        <a:t> formy</a:t>
                      </a:r>
                      <a:endParaRPr lang="cs-CZ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Elita</a:t>
                      </a:r>
                      <a:r>
                        <a:rPr lang="cs-CZ" sz="1600" baseline="0" dirty="0" smtClean="0"/>
                        <a:t> vyšších kast</a:t>
                      </a:r>
                      <a:endParaRPr lang="cs-CZ" sz="16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Exkluze; </a:t>
                      </a:r>
                      <a:r>
                        <a:rPr lang="cs-CZ" sz="1600" dirty="0" err="1" smtClean="0"/>
                        <a:t>Experimentál</a:t>
                      </a:r>
                      <a:r>
                        <a:rPr lang="cs-CZ" sz="1600" dirty="0" smtClean="0"/>
                        <a:t>-ní</a:t>
                      </a:r>
                      <a:r>
                        <a:rPr lang="cs-CZ" sz="1600" baseline="0" dirty="0" smtClean="0"/>
                        <a:t> třídy s nadanými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600" dirty="0" smtClean="0"/>
                        <a:t>Exkluze; Specializované</a:t>
                      </a:r>
                      <a:r>
                        <a:rPr lang="cs-CZ" sz="1600" baseline="0" dirty="0" smtClean="0"/>
                        <a:t> třídy pro nadané</a:t>
                      </a: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Integrace</a:t>
                      </a:r>
                      <a:r>
                        <a:rPr lang="cs-CZ" sz="1600" baseline="0" dirty="0" smtClean="0"/>
                        <a:t> + </a:t>
                      </a:r>
                      <a:r>
                        <a:rPr lang="cs-CZ" sz="1600" dirty="0" smtClean="0"/>
                        <a:t>Specializované</a:t>
                      </a:r>
                      <a:r>
                        <a:rPr lang="cs-CZ" sz="1600" baseline="0" dirty="0" smtClean="0"/>
                        <a:t> třídy pro nadané</a:t>
                      </a:r>
                      <a:endParaRPr lang="cs-CZ" sz="16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cs-CZ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/>
                        <a:t>Inkluze</a:t>
                      </a:r>
                      <a:endParaRPr lang="cs-CZ" sz="160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1287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2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350519" y="150495"/>
            <a:ext cx="9730105" cy="80021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2800" b="1" spc="-1" dirty="0">
                <a:solidFill>
                  <a:srgbClr val="B47804"/>
                </a:solidFill>
                <a:latin typeface="Source Sans Pro"/>
                <a:ea typeface="DejaVu Sans"/>
              </a:rPr>
              <a:t>4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/ </a:t>
            </a:r>
            <a:r>
              <a:rPr lang="cs-CZ" sz="2800" b="1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Rozvoj koncepcí nadání</a:t>
            </a:r>
          </a:p>
          <a:p>
            <a:r>
              <a:rPr lang="cs-CZ" sz="2400" spc="-1" dirty="0" smtClean="0">
                <a:solidFill>
                  <a:srgbClr val="B47804"/>
                </a:solidFill>
                <a:latin typeface="Source Sans Pro"/>
              </a:rPr>
              <a:t>(</a:t>
            </a:r>
            <a:r>
              <a:rPr lang="cs-CZ" sz="2400" spc="-1" dirty="0" err="1" smtClean="0">
                <a:solidFill>
                  <a:srgbClr val="B47804"/>
                </a:solidFill>
                <a:latin typeface="Source Sans Pro"/>
              </a:rPr>
              <a:t>from</a:t>
            </a:r>
            <a:r>
              <a:rPr lang="cs-CZ" sz="2400" spc="-1" dirty="0" smtClean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400" spc="-1" dirty="0" err="1">
                <a:solidFill>
                  <a:srgbClr val="B47804"/>
                </a:solidFill>
                <a:latin typeface="Source Sans Pro"/>
              </a:rPr>
              <a:t>tradition</a:t>
            </a:r>
            <a:r>
              <a:rPr lang="cs-CZ" sz="2400" spc="-1" dirty="0">
                <a:solidFill>
                  <a:srgbClr val="B47804"/>
                </a:solidFill>
                <a:latin typeface="Source Sans Pro"/>
              </a:rPr>
              <a:t> to </a:t>
            </a:r>
            <a:r>
              <a:rPr lang="cs-CZ" sz="2400" spc="-1" dirty="0" err="1">
                <a:solidFill>
                  <a:srgbClr val="B47804"/>
                </a:solidFill>
                <a:latin typeface="Source Sans Pro"/>
              </a:rPr>
              <a:t>modern</a:t>
            </a:r>
            <a:r>
              <a:rPr lang="cs-CZ" sz="2400" spc="-1" dirty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400" spc="-1" dirty="0" err="1">
                <a:solidFill>
                  <a:srgbClr val="B47804"/>
                </a:solidFill>
                <a:latin typeface="Source Sans Pro"/>
              </a:rPr>
              <a:t>conceptions</a:t>
            </a:r>
            <a:r>
              <a:rPr lang="cs-CZ" sz="2400" spc="-1" dirty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400" spc="-1" dirty="0" smtClean="0">
                <a:solidFill>
                  <a:srgbClr val="B47804"/>
                </a:solidFill>
                <a:latin typeface="Source Sans Pro"/>
              </a:rPr>
              <a:t>and </a:t>
            </a:r>
            <a:r>
              <a:rPr lang="cs-CZ" sz="2400" spc="-1" dirty="0" err="1" smtClean="0">
                <a:solidFill>
                  <a:srgbClr val="B47804"/>
                </a:solidFill>
                <a:latin typeface="Source Sans Pro"/>
              </a:rPr>
              <a:t>from</a:t>
            </a:r>
            <a:r>
              <a:rPr lang="cs-CZ" sz="2400" spc="-1" dirty="0" smtClean="0">
                <a:solidFill>
                  <a:srgbClr val="B47804"/>
                </a:solidFill>
                <a:latin typeface="Source Sans Pro"/>
              </a:rPr>
              <a:t> </a:t>
            </a:r>
            <a:r>
              <a:rPr lang="cs-CZ" sz="2400" strike="noStrike" spc="-1" dirty="0" err="1" smtClean="0">
                <a:solidFill>
                  <a:srgbClr val="B47804"/>
                </a:solidFill>
                <a:latin typeface="Source Sans Pro"/>
                <a:ea typeface="DejaVu Sans"/>
              </a:rPr>
              <a:t>integration</a:t>
            </a:r>
            <a:r>
              <a:rPr lang="cs-CZ" sz="2400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 to </a:t>
            </a:r>
            <a:r>
              <a:rPr lang="cs-CZ" sz="2400" strike="noStrike" spc="-1" dirty="0" err="1" smtClean="0">
                <a:solidFill>
                  <a:srgbClr val="B47804"/>
                </a:solidFill>
                <a:latin typeface="Source Sans Pro"/>
                <a:ea typeface="DejaVu Sans"/>
              </a:rPr>
              <a:t>inclusion</a:t>
            </a:r>
            <a:r>
              <a:rPr lang="cs-CZ" sz="2400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)</a:t>
            </a:r>
            <a:endParaRPr lang="cs-CZ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66" name="CustomShape 3"/>
          <p:cNvSpPr/>
          <p:nvPr/>
        </p:nvSpPr>
        <p:spPr>
          <a:xfrm>
            <a:off x="144780" y="1012270"/>
            <a:ext cx="4678680" cy="46782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1600" b="1" i="1" dirty="0"/>
              <a:t>A</a:t>
            </a:r>
            <a:r>
              <a:rPr lang="en-US" sz="1600" b="1" i="1" dirty="0" err="1"/>
              <a:t>chievement</a:t>
            </a:r>
            <a:r>
              <a:rPr lang="en-US" sz="1600" b="1" i="1" dirty="0"/>
              <a:t>:</a:t>
            </a:r>
            <a:r>
              <a:rPr lang="en-US" sz="1600" dirty="0"/>
              <a:t> Giftedness is demonstrated performance. </a:t>
            </a:r>
            <a:r>
              <a:rPr lang="cs-CZ" sz="1600" dirty="0"/>
              <a:t>W</a:t>
            </a:r>
            <a:r>
              <a:rPr lang="en-US" sz="1600" dirty="0"/>
              <a:t>e work with individuals who manifest signs of giftedness.</a:t>
            </a:r>
            <a:endParaRPr lang="cs-CZ" sz="1600" dirty="0"/>
          </a:p>
          <a:p>
            <a:endParaRPr lang="cs-CZ" sz="1600" i="1" dirty="0" smtClean="0"/>
          </a:p>
          <a:p>
            <a:r>
              <a:rPr lang="en-US" sz="1600" b="1" i="1" dirty="0" err="1" smtClean="0"/>
              <a:t>Beeing</a:t>
            </a:r>
            <a:r>
              <a:rPr lang="cs-CZ" sz="1600" b="1" i="1" dirty="0" smtClean="0"/>
              <a:t>:</a:t>
            </a:r>
            <a:r>
              <a:rPr lang="en-US" sz="1600" b="1" i="1" dirty="0" smtClean="0"/>
              <a:t> </a:t>
            </a:r>
            <a:r>
              <a:rPr lang="en-US" sz="1600" dirty="0" smtClean="0"/>
              <a:t>Giftedness is innate, given and there is no need to take special care of it or discover it</a:t>
            </a:r>
            <a:r>
              <a:rPr lang="cs-CZ" sz="1600" dirty="0"/>
              <a:t>.</a:t>
            </a:r>
            <a:endParaRPr lang="cs-CZ" sz="1600" dirty="0" smtClean="0"/>
          </a:p>
          <a:p>
            <a:endParaRPr lang="cs-CZ" sz="1600" dirty="0"/>
          </a:p>
          <a:p>
            <a:r>
              <a:rPr lang="en-US" sz="1600" b="1" i="1" dirty="0" smtClean="0"/>
              <a:t>Quantitative differences</a:t>
            </a:r>
            <a:r>
              <a:rPr lang="en-US" sz="1600" b="1" dirty="0" smtClean="0"/>
              <a:t>:  </a:t>
            </a:r>
            <a:r>
              <a:rPr lang="en-US" sz="1600" dirty="0" smtClean="0"/>
              <a:t>Gifted differ </a:t>
            </a:r>
            <a:r>
              <a:rPr lang="en-US" sz="1600" dirty="0"/>
              <a:t>only in degree of giftedness</a:t>
            </a:r>
            <a:r>
              <a:rPr lang="en-US" sz="1600" dirty="0" smtClean="0"/>
              <a:t>.</a:t>
            </a:r>
            <a:endParaRPr lang="cs-CZ" sz="1600" dirty="0" smtClean="0"/>
          </a:p>
          <a:p>
            <a:endParaRPr lang="cs-CZ" sz="1600" dirty="0" smtClean="0"/>
          </a:p>
          <a:p>
            <a:endParaRPr lang="cs-CZ" sz="1600" dirty="0" smtClean="0"/>
          </a:p>
          <a:p>
            <a:r>
              <a:rPr lang="en-US" sz="1600" b="1" i="1" dirty="0" smtClean="0"/>
              <a:t>Conservative</a:t>
            </a:r>
            <a:r>
              <a:rPr lang="en-US" sz="1600" b="1" dirty="0" smtClean="0"/>
              <a:t>:</a:t>
            </a:r>
            <a:r>
              <a:rPr lang="en-US" sz="1600" dirty="0" smtClean="0"/>
              <a:t> use only one criterion to determine giftedness (</a:t>
            </a:r>
            <a:r>
              <a:rPr lang="en-US" sz="1600" dirty="0" err="1" smtClean="0"/>
              <a:t>eg</a:t>
            </a:r>
            <a:r>
              <a:rPr lang="en-US" sz="1600" dirty="0" smtClean="0"/>
              <a:t> IQ value) and precisely determine the limit of giftedness, which is met by a maximum of 2% of the population</a:t>
            </a:r>
            <a:r>
              <a:rPr lang="cs-CZ" sz="1600" dirty="0"/>
              <a:t> </a:t>
            </a:r>
            <a:r>
              <a:rPr lang="cs-CZ" sz="1600" dirty="0" err="1" smtClean="0"/>
              <a:t>or</a:t>
            </a:r>
            <a:r>
              <a:rPr lang="cs-CZ" sz="1600" dirty="0" smtClean="0"/>
              <a:t> </a:t>
            </a:r>
            <a:r>
              <a:rPr lang="cs-CZ" sz="1600" dirty="0" err="1" smtClean="0"/>
              <a:t>less</a:t>
            </a:r>
            <a:r>
              <a:rPr lang="cs-CZ" sz="1600" dirty="0" smtClean="0"/>
              <a:t>.</a:t>
            </a:r>
          </a:p>
          <a:p>
            <a:endParaRPr lang="cs-CZ" sz="1600" dirty="0" smtClean="0"/>
          </a:p>
          <a:p>
            <a:r>
              <a:rPr lang="en-US" sz="1600" b="1" i="1" dirty="0" smtClean="0"/>
              <a:t>Cognitive oriented concept</a:t>
            </a:r>
            <a:r>
              <a:rPr lang="en-US" sz="1600" b="1" dirty="0" smtClean="0"/>
              <a:t>: </a:t>
            </a:r>
            <a:r>
              <a:rPr lang="en-US" sz="1600" dirty="0" smtClean="0"/>
              <a:t>focuses on information processing. Cognitive skills tests are used to identify giftedness. </a:t>
            </a:r>
            <a:endParaRPr lang="cs-CZ" sz="1600" dirty="0"/>
          </a:p>
        </p:txBody>
      </p:sp>
      <p:sp>
        <p:nvSpPr>
          <p:cNvPr id="5" name="CustomShape 3"/>
          <p:cNvSpPr/>
          <p:nvPr/>
        </p:nvSpPr>
        <p:spPr>
          <a:xfrm>
            <a:off x="5196840" y="1012269"/>
            <a:ext cx="4800600" cy="4693593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pPr algn="just"/>
            <a:r>
              <a:rPr lang="en-US" sz="1600" b="1" i="1" dirty="0" smtClean="0"/>
              <a:t>Aptitude</a:t>
            </a:r>
            <a:r>
              <a:rPr lang="cs-CZ" sz="1600" i="1" dirty="0" smtClean="0"/>
              <a:t>:</a:t>
            </a:r>
            <a:r>
              <a:rPr lang="en-US" sz="1600" dirty="0" smtClean="0"/>
              <a:t> </a:t>
            </a:r>
            <a:r>
              <a:rPr lang="en-US" sz="1600" dirty="0"/>
              <a:t>Giftedness is either a potential for an </a:t>
            </a:r>
            <a:r>
              <a:rPr lang="en-US" sz="1600" dirty="0" err="1" smtClean="0"/>
              <a:t>excelle</a:t>
            </a:r>
            <a:r>
              <a:rPr lang="cs-CZ" sz="1600" dirty="0" err="1" smtClean="0"/>
              <a:t>nce</a:t>
            </a:r>
            <a:r>
              <a:rPr lang="cs-CZ" sz="1600" dirty="0" smtClean="0"/>
              <a:t> </a:t>
            </a:r>
            <a:r>
              <a:rPr lang="cs-CZ" sz="1600" dirty="0"/>
              <a:t>- </a:t>
            </a:r>
            <a:r>
              <a:rPr lang="en-US" sz="1600" dirty="0"/>
              <a:t>we discover giftedness, give it a chance to manifest it, </a:t>
            </a:r>
            <a:r>
              <a:rPr lang="cs-CZ" sz="1600" dirty="0" smtClean="0"/>
              <a:t>…</a:t>
            </a:r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r>
              <a:rPr lang="en-US" sz="1600" b="1" i="1" dirty="0" smtClean="0"/>
              <a:t>Becoming:</a:t>
            </a:r>
            <a:r>
              <a:rPr lang="en-US" sz="1600" b="1" dirty="0" smtClean="0"/>
              <a:t> </a:t>
            </a:r>
            <a:r>
              <a:rPr lang="cs-CZ" sz="1600" dirty="0" err="1"/>
              <a:t>C</a:t>
            </a:r>
            <a:r>
              <a:rPr lang="cs-CZ" sz="1600" dirty="0" err="1" smtClean="0"/>
              <a:t>hild</a:t>
            </a:r>
            <a:r>
              <a:rPr lang="en-US" sz="1600" dirty="0" smtClean="0"/>
              <a:t> gradually becomes gifted, giftedness is a subject for further change.</a:t>
            </a:r>
            <a:endParaRPr lang="cs-CZ" sz="1600" dirty="0" smtClean="0"/>
          </a:p>
          <a:p>
            <a:pPr algn="just"/>
            <a:endParaRPr lang="cs-CZ" sz="1600" dirty="0" smtClean="0"/>
          </a:p>
          <a:p>
            <a:pPr algn="just"/>
            <a:r>
              <a:rPr lang="en-US" sz="1600" b="1" i="1" dirty="0" smtClean="0"/>
              <a:t>Qualitative differences</a:t>
            </a:r>
            <a:r>
              <a:rPr lang="en-US" sz="1600" b="1" dirty="0" smtClean="0"/>
              <a:t>:  </a:t>
            </a:r>
            <a:r>
              <a:rPr lang="en-US" sz="1600" dirty="0" smtClean="0"/>
              <a:t>Gifted are different from their peers in kind and have a unique developmental trajectories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 smtClean="0"/>
          </a:p>
          <a:p>
            <a:pPr algn="just"/>
            <a:r>
              <a:rPr lang="cs-CZ" sz="1600" b="1" i="1" dirty="0" smtClean="0"/>
              <a:t>L</a:t>
            </a:r>
            <a:r>
              <a:rPr lang="en-US" sz="1600" b="1" i="1" dirty="0" err="1" smtClean="0"/>
              <a:t>iberal</a:t>
            </a:r>
            <a:r>
              <a:rPr lang="en-US" sz="1600" b="1" dirty="0" smtClean="0"/>
              <a:t>: </a:t>
            </a:r>
            <a:r>
              <a:rPr lang="en-US" sz="1600" dirty="0" smtClean="0"/>
              <a:t>define giftedness according to multiple criteria and cover up to 20% of cases.</a:t>
            </a:r>
            <a:r>
              <a:rPr lang="cs-CZ" sz="1600" dirty="0" smtClean="0"/>
              <a:t> </a:t>
            </a:r>
            <a:r>
              <a:rPr lang="cs-CZ" sz="1600" dirty="0" err="1" smtClean="0"/>
              <a:t>It</a:t>
            </a:r>
            <a:r>
              <a:rPr lang="cs-CZ" sz="1600" dirty="0" smtClean="0"/>
              <a:t> </a:t>
            </a:r>
            <a:r>
              <a:rPr lang="cs-CZ" sz="1600" dirty="0" err="1"/>
              <a:t>i</a:t>
            </a:r>
            <a:r>
              <a:rPr lang="cs-CZ" sz="1600" dirty="0" err="1" smtClean="0"/>
              <a:t>s</a:t>
            </a:r>
            <a:r>
              <a:rPr lang="cs-CZ" sz="1600" dirty="0" smtClean="0"/>
              <a:t> more </a:t>
            </a:r>
            <a:r>
              <a:rPr lang="cs-CZ" sz="1600" dirty="0" err="1" smtClean="0"/>
              <a:t>flexible</a:t>
            </a:r>
            <a:r>
              <a:rPr lang="cs-CZ" sz="1600" dirty="0" smtClean="0"/>
              <a:t>.</a:t>
            </a:r>
          </a:p>
          <a:p>
            <a:pPr algn="just"/>
            <a:endParaRPr lang="cs-CZ" sz="1600" dirty="0"/>
          </a:p>
          <a:p>
            <a:pPr algn="just"/>
            <a:endParaRPr lang="cs-CZ" sz="1600" dirty="0" smtClean="0"/>
          </a:p>
          <a:p>
            <a:pPr algn="just"/>
            <a:r>
              <a:rPr lang="cs-CZ" sz="1600" b="1" i="1" dirty="0"/>
              <a:t>S</a:t>
            </a:r>
            <a:r>
              <a:rPr lang="en-US" sz="1600" b="1" i="1" dirty="0" err="1" smtClean="0"/>
              <a:t>ocioculturally</a:t>
            </a:r>
            <a:r>
              <a:rPr lang="en-US" sz="1600" b="1" i="1" dirty="0" smtClean="0"/>
              <a:t> oriented concept</a:t>
            </a:r>
            <a:r>
              <a:rPr lang="en-US" sz="1600" dirty="0" smtClean="0"/>
              <a:t>: </a:t>
            </a:r>
            <a:r>
              <a:rPr lang="cs-CZ" sz="1600" dirty="0" err="1" smtClean="0"/>
              <a:t>is</a:t>
            </a:r>
            <a:r>
              <a:rPr lang="en-US" sz="1600" dirty="0" smtClean="0"/>
              <a:t> based on the assumption that talent is realized with the appropriate action of individual and social factors</a:t>
            </a:r>
            <a:r>
              <a:rPr lang="en-US" sz="1700" dirty="0" smtClean="0"/>
              <a:t>.</a:t>
            </a:r>
            <a:endParaRPr lang="cs-CZ" sz="1700" dirty="0"/>
          </a:p>
        </p:txBody>
      </p:sp>
      <p:sp>
        <p:nvSpPr>
          <p:cNvPr id="2" name="Šipka doprava 1"/>
          <p:cNvSpPr/>
          <p:nvPr/>
        </p:nvSpPr>
        <p:spPr>
          <a:xfrm>
            <a:off x="4221480" y="1352312"/>
            <a:ext cx="701040" cy="2069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4396740" y="2218133"/>
            <a:ext cx="701040" cy="206931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Šipka doprava 6"/>
          <p:cNvSpPr/>
          <p:nvPr/>
        </p:nvSpPr>
        <p:spPr>
          <a:xfrm>
            <a:off x="4130040" y="2976800"/>
            <a:ext cx="701040" cy="206931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Šipka doprava 7"/>
          <p:cNvSpPr/>
          <p:nvPr/>
        </p:nvSpPr>
        <p:spPr>
          <a:xfrm>
            <a:off x="4259580" y="4394357"/>
            <a:ext cx="701040" cy="206931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Šipka doprava 8"/>
          <p:cNvSpPr/>
          <p:nvPr/>
        </p:nvSpPr>
        <p:spPr>
          <a:xfrm>
            <a:off x="4221480" y="4936569"/>
            <a:ext cx="701040" cy="206931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60510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2"/>
          <p:cNvSpPr/>
          <p:nvPr/>
        </p:nvSpPr>
        <p:spPr>
          <a:xfrm>
            <a:off x="350520" y="150495"/>
            <a:ext cx="9547860" cy="430887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0" tIns="0" rIns="0" bIns="0">
            <a:spAutoFit/>
          </a:bodyPr>
          <a:lstStyle/>
          <a:p>
            <a:r>
              <a:rPr lang="cs-CZ" sz="2800" b="1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5</a:t>
            </a:r>
            <a:r>
              <a:rPr lang="cs-CZ" sz="2800" b="1" strike="noStrike" spc="-1" dirty="0" smtClean="0">
                <a:solidFill>
                  <a:srgbClr val="B47804"/>
                </a:solidFill>
                <a:latin typeface="Source Sans Pro"/>
                <a:ea typeface="DejaVu Sans"/>
              </a:rPr>
              <a:t>/Jak koncepce nadání ovlivňují pedagogickou praxi?</a:t>
            </a:r>
            <a:endParaRPr lang="cs-CZ" sz="2800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" name="Obdélník 1"/>
          <p:cNvSpPr/>
          <p:nvPr/>
        </p:nvSpPr>
        <p:spPr>
          <a:xfrm>
            <a:off x="754742" y="1343710"/>
            <a:ext cx="727165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Vyberte jeden Váš výrok o nadání…</a:t>
            </a:r>
          </a:p>
          <a:p>
            <a:pPr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Jak tento výrok ovlivňuje pedagogickou praxi s nadanými dětmi, žáky a studenty v pozitivním a negativním ohledu?</a:t>
            </a:r>
            <a:endParaRPr lang="cs-CZ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3245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p15="http://schemas.microsoft.com/office/powerpoint/2012/main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999</TotalTime>
  <Words>618</Words>
  <Application>Microsoft Office PowerPoint</Application>
  <PresentationFormat>Vlastní</PresentationFormat>
  <Paragraphs>89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7</vt:i4>
      </vt:variant>
    </vt:vector>
  </HeadingPairs>
  <TitlesOfParts>
    <vt:vector size="16" baseType="lpstr">
      <vt:lpstr>Arial</vt:lpstr>
      <vt:lpstr>DejaVu Sans</vt:lpstr>
      <vt:lpstr>Roboto</vt:lpstr>
      <vt:lpstr>Source Sans Pro</vt:lpstr>
      <vt:lpstr>Symbol</vt:lpstr>
      <vt:lpstr>Times New Roman</vt:lpstr>
      <vt:lpstr>Wingdings</vt:lpstr>
      <vt:lpstr>Office Theme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subject/>
  <dc:creator>Uzivatel</dc:creator>
  <dc:description/>
  <cp:lastModifiedBy>Eva</cp:lastModifiedBy>
  <cp:revision>142</cp:revision>
  <dcterms:created xsi:type="dcterms:W3CDTF">2019-09-03T10:06:13Z</dcterms:created>
  <dcterms:modified xsi:type="dcterms:W3CDTF">2021-11-01T16:29:28Z</dcterms:modified>
  <dc:language>cs-CZ</dc:language>
</cp:coreProperties>
</file>